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notesMasterIdLst>
    <p:notesMasterId r:id="rId14"/>
  </p:notesMasterIdLst>
  <p:sldIdLst>
    <p:sldId id="256" r:id="rId2"/>
    <p:sldId id="258" r:id="rId3"/>
    <p:sldId id="260" r:id="rId4"/>
    <p:sldId id="257" r:id="rId5"/>
    <p:sldId id="261" r:id="rId6"/>
    <p:sldId id="264" r:id="rId7"/>
    <p:sldId id="262" r:id="rId8"/>
    <p:sldId id="263" r:id="rId9"/>
    <p:sldId id="265" r:id="rId10"/>
    <p:sldId id="268" r:id="rId11"/>
    <p:sldId id="266" r:id="rId12"/>
    <p:sldId id="267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éline Deville" initials="CD" lastIdx="6" clrIdx="0">
    <p:extLst>
      <p:ext uri="{19B8F6BF-5375-455C-9EA6-DF929625EA0E}">
        <p15:presenceInfo xmlns:p15="http://schemas.microsoft.com/office/powerpoint/2012/main" userId="6f7da3ea106c64a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998" autoAdjust="0"/>
  </p:normalViewPr>
  <p:slideViewPr>
    <p:cSldViewPr snapToGrid="0">
      <p:cViewPr varScale="1">
        <p:scale>
          <a:sx n="80" d="100"/>
          <a:sy n="80" d="100"/>
        </p:scale>
        <p:origin x="8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17B9BA-4A99-4104-8231-D67910B4C32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35F6FCB-5706-4AFB-B7F9-38E000933675}">
      <dgm:prSet phldrT="[Texte]"/>
      <dgm:spPr/>
      <dgm:t>
        <a:bodyPr/>
        <a:lstStyle/>
        <a:p>
          <a:r>
            <a:rPr lang="fr-FR" dirty="0" smtClean="0"/>
            <a:t>Institutions</a:t>
          </a:r>
          <a:endParaRPr lang="fr-FR" dirty="0"/>
        </a:p>
      </dgm:t>
    </dgm:pt>
    <dgm:pt modelId="{71E6592A-99E6-4C1C-BA21-763D4B3F63D1}" type="parTrans" cxnId="{6B9D2BC8-7E04-4875-8C53-AD1CBB2B3B51}">
      <dgm:prSet/>
      <dgm:spPr/>
      <dgm:t>
        <a:bodyPr/>
        <a:lstStyle/>
        <a:p>
          <a:endParaRPr lang="fr-FR"/>
        </a:p>
      </dgm:t>
    </dgm:pt>
    <dgm:pt modelId="{A45B22F8-0169-4BDE-88B6-B065ACF7BC15}" type="sibTrans" cxnId="{6B9D2BC8-7E04-4875-8C53-AD1CBB2B3B51}">
      <dgm:prSet/>
      <dgm:spPr/>
      <dgm:t>
        <a:bodyPr/>
        <a:lstStyle/>
        <a:p>
          <a:endParaRPr lang="fr-FR"/>
        </a:p>
      </dgm:t>
    </dgm:pt>
    <dgm:pt modelId="{EC55E77C-89B6-4CBC-81C8-FE8CA3CF1EE5}">
      <dgm:prSet phldrT="[Texte]"/>
      <dgm:spPr/>
      <dgm:t>
        <a:bodyPr/>
        <a:lstStyle/>
        <a:p>
          <a:r>
            <a:rPr lang="fr-FR" dirty="0" err="1" smtClean="0"/>
            <a:t>Interests</a:t>
          </a:r>
          <a:endParaRPr lang="fr-FR" dirty="0"/>
        </a:p>
      </dgm:t>
    </dgm:pt>
    <dgm:pt modelId="{4482EB17-2C81-4FBC-8037-A346CEBA0518}" type="parTrans" cxnId="{F73E6246-A71E-424F-9DEF-00E94B669AA5}">
      <dgm:prSet/>
      <dgm:spPr/>
      <dgm:t>
        <a:bodyPr/>
        <a:lstStyle/>
        <a:p>
          <a:endParaRPr lang="fr-FR"/>
        </a:p>
      </dgm:t>
    </dgm:pt>
    <dgm:pt modelId="{C22F7433-2646-4DC1-82CC-4618EC5ED666}" type="sibTrans" cxnId="{F73E6246-A71E-424F-9DEF-00E94B669AA5}">
      <dgm:prSet/>
      <dgm:spPr/>
      <dgm:t>
        <a:bodyPr/>
        <a:lstStyle/>
        <a:p>
          <a:endParaRPr lang="fr-FR"/>
        </a:p>
      </dgm:t>
    </dgm:pt>
    <dgm:pt modelId="{D6AC0D28-C0DD-480C-A6BF-BFAF66F14DC0}">
      <dgm:prSet phldrT="[Texte]"/>
      <dgm:spPr/>
      <dgm:t>
        <a:bodyPr/>
        <a:lstStyle/>
        <a:p>
          <a:r>
            <a:rPr lang="fr-FR" dirty="0" err="1" smtClean="0"/>
            <a:t>Ideas</a:t>
          </a:r>
          <a:endParaRPr lang="fr-FR" dirty="0"/>
        </a:p>
      </dgm:t>
    </dgm:pt>
    <dgm:pt modelId="{7A6EFAD8-93DB-4AF8-B129-1C4A9F11D4BB}" type="parTrans" cxnId="{298AD705-81A2-40B4-81DF-F0AA1EA66E8F}">
      <dgm:prSet/>
      <dgm:spPr/>
      <dgm:t>
        <a:bodyPr/>
        <a:lstStyle/>
        <a:p>
          <a:endParaRPr lang="fr-FR"/>
        </a:p>
      </dgm:t>
    </dgm:pt>
    <dgm:pt modelId="{92E0448A-E2B9-4DBA-9B9A-CEF1B5307DEC}" type="sibTrans" cxnId="{298AD705-81A2-40B4-81DF-F0AA1EA66E8F}">
      <dgm:prSet/>
      <dgm:spPr/>
      <dgm:t>
        <a:bodyPr/>
        <a:lstStyle/>
        <a:p>
          <a:endParaRPr lang="fr-FR"/>
        </a:p>
      </dgm:t>
    </dgm:pt>
    <dgm:pt modelId="{FA22BAC8-CC78-49AC-A9D0-C6744538C6EA}" type="pres">
      <dgm:prSet presAssocID="{F617B9BA-4A99-4104-8231-D67910B4C32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CD365CD-BABC-4DA0-81A6-0465E288E6AE}" type="pres">
      <dgm:prSet presAssocID="{F35F6FCB-5706-4AFB-B7F9-38E000933675}" presName="root1" presStyleCnt="0"/>
      <dgm:spPr/>
    </dgm:pt>
    <dgm:pt modelId="{006BD6A1-E1C8-449D-BACC-2DE216E356F8}" type="pres">
      <dgm:prSet presAssocID="{F35F6FCB-5706-4AFB-B7F9-38E000933675}" presName="LevelOneTextNode" presStyleLbl="node0" presStyleIdx="0" presStyleCnt="1" custScaleX="16828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951FD9C-51C9-4D19-9217-E1D996920A07}" type="pres">
      <dgm:prSet presAssocID="{F35F6FCB-5706-4AFB-B7F9-38E000933675}" presName="level2hierChild" presStyleCnt="0"/>
      <dgm:spPr/>
    </dgm:pt>
    <dgm:pt modelId="{B1D5F4A1-3F0D-449D-A6FB-EC12709451E8}" type="pres">
      <dgm:prSet presAssocID="{4482EB17-2C81-4FBC-8037-A346CEBA0518}" presName="conn2-1" presStyleLbl="parChTrans1D2" presStyleIdx="0" presStyleCnt="2"/>
      <dgm:spPr/>
      <dgm:t>
        <a:bodyPr/>
        <a:lstStyle/>
        <a:p>
          <a:endParaRPr lang="fr-FR"/>
        </a:p>
      </dgm:t>
    </dgm:pt>
    <dgm:pt modelId="{C4069E03-0731-4347-BB8F-7075A40C1CE1}" type="pres">
      <dgm:prSet presAssocID="{4482EB17-2C81-4FBC-8037-A346CEBA0518}" presName="connTx" presStyleLbl="parChTrans1D2" presStyleIdx="0" presStyleCnt="2"/>
      <dgm:spPr/>
      <dgm:t>
        <a:bodyPr/>
        <a:lstStyle/>
        <a:p>
          <a:endParaRPr lang="fr-FR"/>
        </a:p>
      </dgm:t>
    </dgm:pt>
    <dgm:pt modelId="{9A409D13-FBA0-47FC-AD11-62D37170F73D}" type="pres">
      <dgm:prSet presAssocID="{EC55E77C-89B6-4CBC-81C8-FE8CA3CF1EE5}" presName="root2" presStyleCnt="0"/>
      <dgm:spPr/>
    </dgm:pt>
    <dgm:pt modelId="{6B9FDCD9-1D40-4E7D-A080-0429CABA2274}" type="pres">
      <dgm:prSet presAssocID="{EC55E77C-89B6-4CBC-81C8-FE8CA3CF1EE5}" presName="LevelTwoTextNode" presStyleLbl="node2" presStyleIdx="0" presStyleCnt="2" custLinFactY="-29376" custLinFactNeighborX="-9482" custLinFactNeighborY="-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33770C4-1A66-46DA-B3E4-F66D7568F5B6}" type="pres">
      <dgm:prSet presAssocID="{EC55E77C-89B6-4CBC-81C8-FE8CA3CF1EE5}" presName="level3hierChild" presStyleCnt="0"/>
      <dgm:spPr/>
    </dgm:pt>
    <dgm:pt modelId="{0F18D4D5-95E3-4E3A-B8BA-6A80BC3FE63F}" type="pres">
      <dgm:prSet presAssocID="{7A6EFAD8-93DB-4AF8-B129-1C4A9F11D4BB}" presName="conn2-1" presStyleLbl="parChTrans1D2" presStyleIdx="1" presStyleCnt="2"/>
      <dgm:spPr/>
      <dgm:t>
        <a:bodyPr/>
        <a:lstStyle/>
        <a:p>
          <a:endParaRPr lang="fr-FR"/>
        </a:p>
      </dgm:t>
    </dgm:pt>
    <dgm:pt modelId="{B7687718-EBC8-4929-8373-3DF380142814}" type="pres">
      <dgm:prSet presAssocID="{7A6EFAD8-93DB-4AF8-B129-1C4A9F11D4BB}" presName="connTx" presStyleLbl="parChTrans1D2" presStyleIdx="1" presStyleCnt="2"/>
      <dgm:spPr/>
      <dgm:t>
        <a:bodyPr/>
        <a:lstStyle/>
        <a:p>
          <a:endParaRPr lang="fr-FR"/>
        </a:p>
      </dgm:t>
    </dgm:pt>
    <dgm:pt modelId="{C5481974-D26D-43DF-8DD0-F8353E9F861B}" type="pres">
      <dgm:prSet presAssocID="{D6AC0D28-C0DD-480C-A6BF-BFAF66F14DC0}" presName="root2" presStyleCnt="0"/>
      <dgm:spPr/>
    </dgm:pt>
    <dgm:pt modelId="{F510E476-DD09-4396-A8DE-F891599C91E9}" type="pres">
      <dgm:prSet presAssocID="{D6AC0D28-C0DD-480C-A6BF-BFAF66F14DC0}" presName="LevelTwoTextNode" presStyleLbl="node2" presStyleIdx="1" presStyleCnt="2" custLinFactY="32116" custLinFactNeighborX="-10218" custLinFactNeighborY="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56612D9-14BD-46F8-B098-04E9649D8863}" type="pres">
      <dgm:prSet presAssocID="{D6AC0D28-C0DD-480C-A6BF-BFAF66F14DC0}" presName="level3hierChild" presStyleCnt="0"/>
      <dgm:spPr/>
    </dgm:pt>
  </dgm:ptLst>
  <dgm:cxnLst>
    <dgm:cxn modelId="{984FA214-D372-42BC-9809-3318A5E000E0}" type="presOf" srcId="{D6AC0D28-C0DD-480C-A6BF-BFAF66F14DC0}" destId="{F510E476-DD09-4396-A8DE-F891599C91E9}" srcOrd="0" destOrd="0" presId="urn:microsoft.com/office/officeart/2008/layout/HorizontalMultiLevelHierarchy"/>
    <dgm:cxn modelId="{142CC277-5927-4D9B-A163-9FDD5EF1F8BE}" type="presOf" srcId="{7A6EFAD8-93DB-4AF8-B129-1C4A9F11D4BB}" destId="{0F18D4D5-95E3-4E3A-B8BA-6A80BC3FE63F}" srcOrd="0" destOrd="0" presId="urn:microsoft.com/office/officeart/2008/layout/HorizontalMultiLevelHierarchy"/>
    <dgm:cxn modelId="{788C2812-3EDE-41BB-B19D-DF5A1F2F0504}" type="presOf" srcId="{7A6EFAD8-93DB-4AF8-B129-1C4A9F11D4BB}" destId="{B7687718-EBC8-4929-8373-3DF380142814}" srcOrd="1" destOrd="0" presId="urn:microsoft.com/office/officeart/2008/layout/HorizontalMultiLevelHierarchy"/>
    <dgm:cxn modelId="{2E02ACC8-0F9E-4EED-863F-83998F11607B}" type="presOf" srcId="{F35F6FCB-5706-4AFB-B7F9-38E000933675}" destId="{006BD6A1-E1C8-449D-BACC-2DE216E356F8}" srcOrd="0" destOrd="0" presId="urn:microsoft.com/office/officeart/2008/layout/HorizontalMultiLevelHierarchy"/>
    <dgm:cxn modelId="{298AD705-81A2-40B4-81DF-F0AA1EA66E8F}" srcId="{F35F6FCB-5706-4AFB-B7F9-38E000933675}" destId="{D6AC0D28-C0DD-480C-A6BF-BFAF66F14DC0}" srcOrd="1" destOrd="0" parTransId="{7A6EFAD8-93DB-4AF8-B129-1C4A9F11D4BB}" sibTransId="{92E0448A-E2B9-4DBA-9B9A-CEF1B5307DEC}"/>
    <dgm:cxn modelId="{6B9D2BC8-7E04-4875-8C53-AD1CBB2B3B51}" srcId="{F617B9BA-4A99-4104-8231-D67910B4C321}" destId="{F35F6FCB-5706-4AFB-B7F9-38E000933675}" srcOrd="0" destOrd="0" parTransId="{71E6592A-99E6-4C1C-BA21-763D4B3F63D1}" sibTransId="{A45B22F8-0169-4BDE-88B6-B065ACF7BC15}"/>
    <dgm:cxn modelId="{A1CDE707-C1A2-4BAD-B0B5-3717BDDA7F9B}" type="presOf" srcId="{4482EB17-2C81-4FBC-8037-A346CEBA0518}" destId="{B1D5F4A1-3F0D-449D-A6FB-EC12709451E8}" srcOrd="0" destOrd="0" presId="urn:microsoft.com/office/officeart/2008/layout/HorizontalMultiLevelHierarchy"/>
    <dgm:cxn modelId="{BDF08C26-299E-4D7D-A119-1CC401DEA9F2}" type="presOf" srcId="{4482EB17-2C81-4FBC-8037-A346CEBA0518}" destId="{C4069E03-0731-4347-BB8F-7075A40C1CE1}" srcOrd="1" destOrd="0" presId="urn:microsoft.com/office/officeart/2008/layout/HorizontalMultiLevelHierarchy"/>
    <dgm:cxn modelId="{046C02C4-6754-4503-A7DA-B1C16543FF2A}" type="presOf" srcId="{F617B9BA-4A99-4104-8231-D67910B4C321}" destId="{FA22BAC8-CC78-49AC-A9D0-C6744538C6EA}" srcOrd="0" destOrd="0" presId="urn:microsoft.com/office/officeart/2008/layout/HorizontalMultiLevelHierarchy"/>
    <dgm:cxn modelId="{88800B1F-57F5-4B0E-936E-87E29965FF38}" type="presOf" srcId="{EC55E77C-89B6-4CBC-81C8-FE8CA3CF1EE5}" destId="{6B9FDCD9-1D40-4E7D-A080-0429CABA2274}" srcOrd="0" destOrd="0" presId="urn:microsoft.com/office/officeart/2008/layout/HorizontalMultiLevelHierarchy"/>
    <dgm:cxn modelId="{F73E6246-A71E-424F-9DEF-00E94B669AA5}" srcId="{F35F6FCB-5706-4AFB-B7F9-38E000933675}" destId="{EC55E77C-89B6-4CBC-81C8-FE8CA3CF1EE5}" srcOrd="0" destOrd="0" parTransId="{4482EB17-2C81-4FBC-8037-A346CEBA0518}" sibTransId="{C22F7433-2646-4DC1-82CC-4618EC5ED666}"/>
    <dgm:cxn modelId="{0B0BC513-034A-4A68-882E-DD8F1015ED0C}" type="presParOf" srcId="{FA22BAC8-CC78-49AC-A9D0-C6744538C6EA}" destId="{BCD365CD-BABC-4DA0-81A6-0465E288E6AE}" srcOrd="0" destOrd="0" presId="urn:microsoft.com/office/officeart/2008/layout/HorizontalMultiLevelHierarchy"/>
    <dgm:cxn modelId="{7FA786D5-29DD-4E27-9017-A3827D9B5DF2}" type="presParOf" srcId="{BCD365CD-BABC-4DA0-81A6-0465E288E6AE}" destId="{006BD6A1-E1C8-449D-BACC-2DE216E356F8}" srcOrd="0" destOrd="0" presId="urn:microsoft.com/office/officeart/2008/layout/HorizontalMultiLevelHierarchy"/>
    <dgm:cxn modelId="{AE810E10-11B7-4239-B8BD-C78C294B7C0D}" type="presParOf" srcId="{BCD365CD-BABC-4DA0-81A6-0465E288E6AE}" destId="{B951FD9C-51C9-4D19-9217-E1D996920A07}" srcOrd="1" destOrd="0" presId="urn:microsoft.com/office/officeart/2008/layout/HorizontalMultiLevelHierarchy"/>
    <dgm:cxn modelId="{0A7D3B6D-A955-48DC-B355-FA880DD39BBE}" type="presParOf" srcId="{B951FD9C-51C9-4D19-9217-E1D996920A07}" destId="{B1D5F4A1-3F0D-449D-A6FB-EC12709451E8}" srcOrd="0" destOrd="0" presId="urn:microsoft.com/office/officeart/2008/layout/HorizontalMultiLevelHierarchy"/>
    <dgm:cxn modelId="{7F84A9AA-E961-4B31-8AAE-55A7D2DE0B3E}" type="presParOf" srcId="{B1D5F4A1-3F0D-449D-A6FB-EC12709451E8}" destId="{C4069E03-0731-4347-BB8F-7075A40C1CE1}" srcOrd="0" destOrd="0" presId="urn:microsoft.com/office/officeart/2008/layout/HorizontalMultiLevelHierarchy"/>
    <dgm:cxn modelId="{A43D3C3E-B922-4E62-976E-A5D47907991A}" type="presParOf" srcId="{B951FD9C-51C9-4D19-9217-E1D996920A07}" destId="{9A409D13-FBA0-47FC-AD11-62D37170F73D}" srcOrd="1" destOrd="0" presId="urn:microsoft.com/office/officeart/2008/layout/HorizontalMultiLevelHierarchy"/>
    <dgm:cxn modelId="{7536717A-7522-47D6-A0ED-0A16A7936E4B}" type="presParOf" srcId="{9A409D13-FBA0-47FC-AD11-62D37170F73D}" destId="{6B9FDCD9-1D40-4E7D-A080-0429CABA2274}" srcOrd="0" destOrd="0" presId="urn:microsoft.com/office/officeart/2008/layout/HorizontalMultiLevelHierarchy"/>
    <dgm:cxn modelId="{AF702CAA-CE27-4477-AF7A-06A06D380635}" type="presParOf" srcId="{9A409D13-FBA0-47FC-AD11-62D37170F73D}" destId="{433770C4-1A66-46DA-B3E4-F66D7568F5B6}" srcOrd="1" destOrd="0" presId="urn:microsoft.com/office/officeart/2008/layout/HorizontalMultiLevelHierarchy"/>
    <dgm:cxn modelId="{3F73333C-8CFC-4BBF-91A3-8206BE1B7675}" type="presParOf" srcId="{B951FD9C-51C9-4D19-9217-E1D996920A07}" destId="{0F18D4D5-95E3-4E3A-B8BA-6A80BC3FE63F}" srcOrd="2" destOrd="0" presId="urn:microsoft.com/office/officeart/2008/layout/HorizontalMultiLevelHierarchy"/>
    <dgm:cxn modelId="{F5A380FF-A420-42E6-9857-14D98275CA8B}" type="presParOf" srcId="{0F18D4D5-95E3-4E3A-B8BA-6A80BC3FE63F}" destId="{B7687718-EBC8-4929-8373-3DF380142814}" srcOrd="0" destOrd="0" presId="urn:microsoft.com/office/officeart/2008/layout/HorizontalMultiLevelHierarchy"/>
    <dgm:cxn modelId="{2C08C4AA-2C6A-49EC-B051-13CF05072CB4}" type="presParOf" srcId="{B951FD9C-51C9-4D19-9217-E1D996920A07}" destId="{C5481974-D26D-43DF-8DD0-F8353E9F861B}" srcOrd="3" destOrd="0" presId="urn:microsoft.com/office/officeart/2008/layout/HorizontalMultiLevelHierarchy"/>
    <dgm:cxn modelId="{9C1FA199-ADFC-49E7-AB88-856D36F1DDD5}" type="presParOf" srcId="{C5481974-D26D-43DF-8DD0-F8353E9F861B}" destId="{F510E476-DD09-4396-A8DE-F891599C91E9}" srcOrd="0" destOrd="0" presId="urn:microsoft.com/office/officeart/2008/layout/HorizontalMultiLevelHierarchy"/>
    <dgm:cxn modelId="{38720119-CDE6-4223-8454-1B641F5F660A}" type="presParOf" srcId="{C5481974-D26D-43DF-8DD0-F8353E9F861B}" destId="{656612D9-14BD-46F8-B098-04E9649D886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18D4D5-95E3-4E3A-B8BA-6A80BC3FE63F}">
      <dsp:nvSpPr>
        <dsp:cNvPr id="0" name=""/>
        <dsp:cNvSpPr/>
      </dsp:nvSpPr>
      <dsp:spPr>
        <a:xfrm>
          <a:off x="862884" y="2055752"/>
          <a:ext cx="164239" cy="9962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2119" y="0"/>
              </a:lnTo>
              <a:lnTo>
                <a:pt x="82119" y="996220"/>
              </a:lnTo>
              <a:lnTo>
                <a:pt x="164239" y="9962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919762" y="2528621"/>
        <a:ext cx="50483" cy="50483"/>
      </dsp:txXfrm>
    </dsp:sp>
    <dsp:sp modelId="{B1D5F4A1-3F0D-449D-A6FB-EC12709451E8}">
      <dsp:nvSpPr>
        <dsp:cNvPr id="0" name=""/>
        <dsp:cNvSpPr/>
      </dsp:nvSpPr>
      <dsp:spPr>
        <a:xfrm>
          <a:off x="862884" y="1073557"/>
          <a:ext cx="176597" cy="982194"/>
        </a:xfrm>
        <a:custGeom>
          <a:avLst/>
          <a:gdLst/>
          <a:ahLst/>
          <a:cxnLst/>
          <a:rect l="0" t="0" r="0" b="0"/>
          <a:pathLst>
            <a:path>
              <a:moveTo>
                <a:pt x="0" y="982194"/>
              </a:moveTo>
              <a:lnTo>
                <a:pt x="88298" y="982194"/>
              </a:lnTo>
              <a:lnTo>
                <a:pt x="88298" y="0"/>
              </a:lnTo>
              <a:lnTo>
                <a:pt x="176597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926234" y="1539706"/>
        <a:ext cx="49897" cy="49897"/>
      </dsp:txXfrm>
    </dsp:sp>
    <dsp:sp modelId="{006BD6A1-E1C8-449D-BACC-2DE216E356F8}">
      <dsp:nvSpPr>
        <dsp:cNvPr id="0" name=""/>
        <dsp:cNvSpPr/>
      </dsp:nvSpPr>
      <dsp:spPr>
        <a:xfrm rot="16200000">
          <a:off x="-914918" y="1625029"/>
          <a:ext cx="2694160" cy="8614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300" kern="1200" dirty="0" smtClean="0"/>
            <a:t>Institutions</a:t>
          </a:r>
          <a:endParaRPr lang="fr-FR" sz="4300" kern="1200" dirty="0"/>
        </a:p>
      </dsp:txBody>
      <dsp:txXfrm>
        <a:off x="-914918" y="1625029"/>
        <a:ext cx="2694160" cy="861445"/>
      </dsp:txXfrm>
    </dsp:sp>
    <dsp:sp modelId="{6B9FDCD9-1D40-4E7D-A080-0429CABA2274}">
      <dsp:nvSpPr>
        <dsp:cNvPr id="0" name=""/>
        <dsp:cNvSpPr/>
      </dsp:nvSpPr>
      <dsp:spPr>
        <a:xfrm>
          <a:off x="1039481" y="817612"/>
          <a:ext cx="1679000" cy="5118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kern="1200" dirty="0" err="1" smtClean="0"/>
            <a:t>Interests</a:t>
          </a:r>
          <a:endParaRPr lang="fr-FR" sz="3300" kern="1200" dirty="0"/>
        </a:p>
      </dsp:txBody>
      <dsp:txXfrm>
        <a:off x="1039481" y="817612"/>
        <a:ext cx="1679000" cy="511890"/>
      </dsp:txXfrm>
    </dsp:sp>
    <dsp:sp modelId="{F510E476-DD09-4396-A8DE-F891599C91E9}">
      <dsp:nvSpPr>
        <dsp:cNvPr id="0" name=""/>
        <dsp:cNvSpPr/>
      </dsp:nvSpPr>
      <dsp:spPr>
        <a:xfrm>
          <a:off x="1027124" y="2796027"/>
          <a:ext cx="1679000" cy="5118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kern="1200" dirty="0" err="1" smtClean="0"/>
            <a:t>Ideas</a:t>
          </a:r>
          <a:endParaRPr lang="fr-FR" sz="3300" kern="1200" dirty="0"/>
        </a:p>
      </dsp:txBody>
      <dsp:txXfrm>
        <a:off x="1027124" y="2796027"/>
        <a:ext cx="1679000" cy="511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D92AD-290A-4BF9-B622-1F96044EEA8A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61E1C-BC1B-42A4-A7F6-EF7B923EEAD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219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61E1C-BC1B-42A4-A7F6-EF7B923EEAD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220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61E1C-BC1B-42A4-A7F6-EF7B923EEAD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18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55279D-768B-412A-AC08-614D096FA57D}" type="datetimeFigureOut">
              <a:rPr lang="fr-BE" smtClean="0"/>
              <a:t>24-10-18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5EB177-F472-4A3F-A44B-4C2203524F93}" type="slidenum">
              <a:rPr lang="fr-BE" smtClean="0"/>
              <a:t>‹N°›</a:t>
            </a:fld>
            <a:endParaRPr lang="fr-BE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14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5279D-768B-412A-AC08-614D096FA57D}" type="datetimeFigureOut">
              <a:rPr lang="fr-BE" smtClean="0"/>
              <a:t>24-10-18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177-F472-4A3F-A44B-4C2203524F9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1444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5279D-768B-412A-AC08-614D096FA57D}" type="datetimeFigureOut">
              <a:rPr lang="fr-BE" smtClean="0"/>
              <a:t>24-10-18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177-F472-4A3F-A44B-4C2203524F9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45622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5279D-768B-412A-AC08-614D096FA57D}" type="datetimeFigureOut">
              <a:rPr lang="fr-BE" smtClean="0"/>
              <a:t>24-10-18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177-F472-4A3F-A44B-4C2203524F9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84763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5279D-768B-412A-AC08-614D096FA57D}" type="datetimeFigureOut">
              <a:rPr lang="fr-BE" smtClean="0"/>
              <a:t>24-10-18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177-F472-4A3F-A44B-4C2203524F93}" type="slidenum">
              <a:rPr lang="fr-BE" smtClean="0"/>
              <a:t>‹N°›</a:t>
            </a:fld>
            <a:endParaRPr lang="fr-BE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2586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5279D-768B-412A-AC08-614D096FA57D}" type="datetimeFigureOut">
              <a:rPr lang="fr-BE" smtClean="0"/>
              <a:t>24-10-18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177-F472-4A3F-A44B-4C2203524F9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76564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5279D-768B-412A-AC08-614D096FA57D}" type="datetimeFigureOut">
              <a:rPr lang="fr-BE" smtClean="0"/>
              <a:t>24-10-18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177-F472-4A3F-A44B-4C2203524F9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22533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5279D-768B-412A-AC08-614D096FA57D}" type="datetimeFigureOut">
              <a:rPr lang="fr-BE" smtClean="0"/>
              <a:t>24-10-18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177-F472-4A3F-A44B-4C2203524F9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83331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5279D-768B-412A-AC08-614D096FA57D}" type="datetimeFigureOut">
              <a:rPr lang="fr-BE" smtClean="0"/>
              <a:t>24-10-18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177-F472-4A3F-A44B-4C2203524F9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064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5279D-768B-412A-AC08-614D096FA57D}" type="datetimeFigureOut">
              <a:rPr lang="fr-BE" smtClean="0"/>
              <a:t>24-10-18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177-F472-4A3F-A44B-4C2203524F9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66409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5279D-768B-412A-AC08-614D096FA57D}" type="datetimeFigureOut">
              <a:rPr lang="fr-BE" smtClean="0"/>
              <a:t>24-10-18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B177-F472-4A3F-A44B-4C2203524F9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1003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555279D-768B-412A-AC08-614D096FA57D}" type="datetimeFigureOut">
              <a:rPr lang="fr-BE" smtClean="0"/>
              <a:t>24-10-18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895EB177-F472-4A3F-A44B-4C2203524F9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46547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6720" y="1681529"/>
            <a:ext cx="11364686" cy="1646302"/>
          </a:xfrm>
        </p:spPr>
        <p:txBody>
          <a:bodyPr>
            <a:normAutofit/>
          </a:bodyPr>
          <a:lstStyle/>
          <a:p>
            <a:pPr algn="ctr">
              <a:spcAft>
                <a:spcPts val="2400"/>
              </a:spcAft>
            </a:pPr>
            <a:r>
              <a:rPr lang="en-GB" sz="4400" dirty="0" smtClean="0"/>
              <a:t>Same</a:t>
            </a:r>
            <a:r>
              <a:rPr lang="fr-BE" sz="4400" dirty="0" smtClean="0"/>
              <a:t> objective, different </a:t>
            </a:r>
            <a:r>
              <a:rPr lang="fr-BE" sz="4400" dirty="0" err="1" smtClean="0"/>
              <a:t>paths</a:t>
            </a:r>
            <a:r>
              <a:rPr lang="fr-BE" sz="4400" dirty="0" smtClean="0"/>
              <a:t>: </a:t>
            </a:r>
            <a:br>
              <a:rPr lang="fr-BE" sz="4400" dirty="0" smtClean="0"/>
            </a:br>
            <a:r>
              <a:rPr lang="fr-BE" sz="3600" cap="none" dirty="0"/>
              <a:t>A</a:t>
            </a:r>
            <a:r>
              <a:rPr lang="fr-BE" sz="3600" cap="none" dirty="0" smtClean="0"/>
              <a:t>n </a:t>
            </a:r>
            <a:r>
              <a:rPr lang="en-GB" sz="3600" cap="none" dirty="0" smtClean="0"/>
              <a:t>analysis</a:t>
            </a:r>
            <a:r>
              <a:rPr lang="fr-BE" sz="3600" cap="none" dirty="0" smtClean="0"/>
              <a:t> of </a:t>
            </a:r>
            <a:r>
              <a:rPr lang="fr-BE" sz="3600" cap="none" dirty="0"/>
              <a:t>U</a:t>
            </a:r>
            <a:r>
              <a:rPr lang="fr-BE" sz="3600" cap="none" dirty="0" smtClean="0"/>
              <a:t>niversal </a:t>
            </a:r>
            <a:r>
              <a:rPr lang="fr-BE" sz="3600" cap="none" dirty="0" err="1"/>
              <a:t>H</a:t>
            </a:r>
            <a:r>
              <a:rPr lang="fr-BE" sz="3600" cap="none" dirty="0" err="1" smtClean="0"/>
              <a:t>ealth</a:t>
            </a:r>
            <a:r>
              <a:rPr lang="fr-BE" sz="3600" cap="none" dirty="0" smtClean="0"/>
              <a:t> </a:t>
            </a:r>
            <a:r>
              <a:rPr lang="fr-BE" sz="3600" cap="none" dirty="0" err="1"/>
              <a:t>C</a:t>
            </a:r>
            <a:r>
              <a:rPr lang="fr-BE" sz="3600" cap="none" dirty="0" err="1" smtClean="0"/>
              <a:t>overage</a:t>
            </a:r>
            <a:r>
              <a:rPr lang="fr-BE" sz="3600" cap="none" dirty="0" smtClean="0"/>
              <a:t> </a:t>
            </a:r>
            <a:r>
              <a:rPr lang="fr-BE" sz="3600" cap="none" dirty="0" err="1" smtClean="0"/>
              <a:t>policies</a:t>
            </a:r>
            <a:r>
              <a:rPr lang="fr-BE" sz="3600" cap="none" dirty="0" smtClean="0"/>
              <a:t> </a:t>
            </a:r>
            <a:br>
              <a:rPr lang="fr-BE" sz="3600" cap="none" dirty="0" smtClean="0"/>
            </a:br>
            <a:r>
              <a:rPr lang="fr-BE" sz="3600" cap="none" dirty="0" smtClean="0"/>
              <a:t>in </a:t>
            </a:r>
            <a:r>
              <a:rPr lang="fr-BE" sz="3600" cap="none" dirty="0"/>
              <a:t>B</a:t>
            </a:r>
            <a:r>
              <a:rPr lang="fr-BE" sz="3600" cap="none" dirty="0" smtClean="0"/>
              <a:t>enin </a:t>
            </a:r>
            <a:r>
              <a:rPr lang="en-US" sz="3600" cap="none" dirty="0" smtClean="0"/>
              <a:t>and</a:t>
            </a:r>
            <a:r>
              <a:rPr lang="fr-BE" sz="3600" cap="none" dirty="0" smtClean="0"/>
              <a:t> </a:t>
            </a:r>
            <a:r>
              <a:rPr lang="fr-BE" sz="3600" cap="none" dirty="0" err="1"/>
              <a:t>S</a:t>
            </a:r>
            <a:r>
              <a:rPr lang="fr-BE" sz="3600" cap="none" dirty="0" err="1" smtClean="0"/>
              <a:t>enegal</a:t>
            </a:r>
            <a:r>
              <a:rPr lang="fr-BE" sz="3600" cap="none" dirty="0" smtClean="0"/>
              <a:t> </a:t>
            </a:r>
            <a:endParaRPr lang="fr-BE" sz="4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25595" y="4198879"/>
            <a:ext cx="7766936" cy="1879704"/>
          </a:xfrm>
        </p:spPr>
        <p:txBody>
          <a:bodyPr>
            <a:normAutofit lnSpcReduction="10000"/>
          </a:bodyPr>
          <a:lstStyle/>
          <a:p>
            <a:pPr algn="ctr"/>
            <a:r>
              <a:rPr lang="en-GB" b="1" dirty="0" smtClean="0"/>
              <a:t>Céline Deville</a:t>
            </a:r>
          </a:p>
          <a:p>
            <a:pPr algn="ctr"/>
            <a:r>
              <a:rPr lang="en-GB" dirty="0" smtClean="0"/>
              <a:t>PhD Student, ARC </a:t>
            </a:r>
            <a:r>
              <a:rPr lang="en-GB" dirty="0" err="1" smtClean="0"/>
              <a:t>Effi</a:t>
            </a:r>
            <a:r>
              <a:rPr lang="en-GB" dirty="0" smtClean="0"/>
              <a:t>-Santé Project</a:t>
            </a:r>
            <a:br>
              <a:rPr lang="en-GB" dirty="0" smtClean="0"/>
            </a:br>
            <a:r>
              <a:rPr lang="en-GB" dirty="0" smtClean="0"/>
              <a:t>University of Liège, Belgium</a:t>
            </a:r>
          </a:p>
          <a:p>
            <a:pPr algn="ctr"/>
            <a:r>
              <a:rPr lang="en-GB" dirty="0" smtClean="0"/>
              <a:t>International Conference on Global Dynamics of Social Policy</a:t>
            </a:r>
            <a:br>
              <a:rPr lang="en-GB" dirty="0" smtClean="0"/>
            </a:br>
            <a:r>
              <a:rPr lang="en-GB" dirty="0" smtClean="0"/>
              <a:t>Bremen, 26</a:t>
            </a:r>
            <a:r>
              <a:rPr lang="en-GB" baseline="30000" dirty="0" smtClean="0"/>
              <a:t>th</a:t>
            </a:r>
            <a:r>
              <a:rPr lang="en-GB" dirty="0" smtClean="0"/>
              <a:t> </a:t>
            </a:r>
            <a:r>
              <a:rPr lang="en-GB" dirty="0"/>
              <a:t>O</a:t>
            </a:r>
            <a:r>
              <a:rPr lang="en-GB" dirty="0" smtClean="0"/>
              <a:t>ctober 2018</a:t>
            </a:r>
            <a:endParaRPr lang="en-GB" dirty="0"/>
          </a:p>
        </p:txBody>
      </p:sp>
      <p:pic>
        <p:nvPicPr>
          <p:cNvPr id="1026" name="Picture 2" descr="Image result for uliege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" y="5798036"/>
            <a:ext cx="1654629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fÃ©dÃ©ration wallonie-bruxell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0100" y="5798036"/>
            <a:ext cx="603432" cy="574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500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about vertical interdependencies ?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8894" y="1843390"/>
            <a:ext cx="10403732" cy="4489315"/>
          </a:xfrm>
        </p:spPr>
        <p:txBody>
          <a:bodyPr>
            <a:normAutofit/>
          </a:bodyPr>
          <a:lstStyle/>
          <a:p>
            <a:r>
              <a:rPr lang="en-GB" dirty="0" smtClean="0"/>
              <a:t>“</a:t>
            </a:r>
            <a:r>
              <a:rPr lang="en-GB" b="1" dirty="0" smtClean="0"/>
              <a:t>Momentum</a:t>
            </a:r>
            <a:r>
              <a:rPr lang="en-GB" dirty="0" smtClean="0"/>
              <a:t>” around UHC: </a:t>
            </a:r>
          </a:p>
          <a:p>
            <a:pPr lvl="1"/>
            <a:r>
              <a:rPr lang="en-GB" dirty="0" smtClean="0"/>
              <a:t>Multiple donors are willing to get involved in UHC reforms and support the </a:t>
            </a:r>
            <a:r>
              <a:rPr lang="en-GB" dirty="0" smtClean="0"/>
              <a:t>national processes</a:t>
            </a:r>
            <a:endParaRPr lang="en-GB" dirty="0" smtClean="0"/>
          </a:p>
          <a:p>
            <a:pPr lvl="1"/>
            <a:r>
              <a:rPr lang="en-GB" dirty="0" smtClean="0"/>
              <a:t>Each partner come with his own ideas and tools (e.g. World Bank : targeting process)</a:t>
            </a:r>
          </a:p>
          <a:p>
            <a:pPr lvl="1"/>
            <a:r>
              <a:rPr lang="en-GB" dirty="0" smtClean="0"/>
              <a:t>Some of these ideas can compete (e.g. </a:t>
            </a:r>
            <a:r>
              <a:rPr lang="en-GB" dirty="0" err="1" smtClean="0"/>
              <a:t>Abt</a:t>
            </a:r>
            <a:r>
              <a:rPr lang="en-GB" dirty="0" smtClean="0"/>
              <a:t> Associates vs. Belgian cooperation in Senegal)</a:t>
            </a:r>
          </a:p>
          <a:p>
            <a:r>
              <a:rPr lang="en-GB" dirty="0" smtClean="0"/>
              <a:t>They also decide to finance some strategies rather than other ones, in accordance to their ideas, their interests, the funds available at the moment.</a:t>
            </a:r>
          </a:p>
          <a:p>
            <a:pPr lvl="1"/>
            <a:r>
              <a:rPr lang="en-GB" dirty="0" smtClean="0"/>
              <a:t>They also can decide not to finance </a:t>
            </a:r>
            <a:r>
              <a:rPr lang="en-GB" dirty="0" smtClean="0"/>
              <a:t>it. </a:t>
            </a:r>
            <a:r>
              <a:rPr lang="en-GB" dirty="0" smtClean="0"/>
              <a:t>In Benin, it seems like no agreement was found about financing, while the ARCH project expects 90% of external funds !</a:t>
            </a:r>
            <a:endParaRPr lang="en-GB" dirty="0"/>
          </a:p>
          <a:p>
            <a:r>
              <a:rPr lang="en-GB" dirty="0" smtClean="0"/>
              <a:t>The national </a:t>
            </a:r>
            <a:r>
              <a:rPr lang="en-GB" dirty="0"/>
              <a:t>party often complains about the lack of synergy, alignment and harmonization between international </a:t>
            </a:r>
            <a:r>
              <a:rPr lang="en-GB" dirty="0" smtClean="0"/>
              <a:t>partners…</a:t>
            </a:r>
            <a:br>
              <a:rPr lang="en-GB" dirty="0" smtClean="0"/>
            </a:br>
            <a:r>
              <a:rPr lang="en-GB" dirty="0" smtClean="0"/>
              <a:t>… while some </a:t>
            </a:r>
            <a:r>
              <a:rPr lang="en-GB" dirty="0"/>
              <a:t>of these partners </a:t>
            </a:r>
            <a:r>
              <a:rPr lang="en-GB" dirty="0" smtClean="0"/>
              <a:t>have the feeling that the </a:t>
            </a:r>
            <a:r>
              <a:rPr lang="en-GB" dirty="0"/>
              <a:t>state </a:t>
            </a:r>
            <a:r>
              <a:rPr lang="en-GB" dirty="0" smtClean="0"/>
              <a:t>is taking </a:t>
            </a:r>
            <a:r>
              <a:rPr lang="en-GB" dirty="0"/>
              <a:t>advantage and, in some case, even </a:t>
            </a:r>
            <a:r>
              <a:rPr lang="en-GB" dirty="0" smtClean="0"/>
              <a:t>causes </a:t>
            </a:r>
            <a:r>
              <a:rPr lang="en-GB" dirty="0"/>
              <a:t>this, as a strategy to draw as many funds as possible.</a:t>
            </a:r>
            <a:endParaRPr lang="fr-BE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177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462711"/>
            <a:ext cx="9875520" cy="1356360"/>
          </a:xfrm>
        </p:spPr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3000" y="1695450"/>
            <a:ext cx="9872871" cy="4724804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Despite quite similar health histories and challenges, these countries have chosen </a:t>
            </a:r>
            <a:r>
              <a:rPr lang="en-GB" b="1" dirty="0"/>
              <a:t>different paths </a:t>
            </a:r>
            <a:r>
              <a:rPr lang="en-GB" dirty="0"/>
              <a:t>on the road to UHC, but they also have common </a:t>
            </a:r>
            <a:r>
              <a:rPr lang="en-GB" dirty="0" smtClean="0"/>
              <a:t>features.</a:t>
            </a:r>
          </a:p>
          <a:p>
            <a:r>
              <a:rPr lang="en-GB" dirty="0" smtClean="0"/>
              <a:t>Institutions, interests and ideas can be used </a:t>
            </a:r>
            <a:r>
              <a:rPr lang="en-GB" b="1" dirty="0" smtClean="0"/>
              <a:t>in a complementary </a:t>
            </a:r>
            <a:r>
              <a:rPr lang="en-GB" b="1" dirty="0" smtClean="0"/>
              <a:t>way</a:t>
            </a:r>
            <a:r>
              <a:rPr lang="en-GB" dirty="0" smtClean="0"/>
              <a:t>, </a:t>
            </a:r>
            <a:r>
              <a:rPr lang="en-GB" dirty="0" smtClean="0"/>
              <a:t>as they shed light on different choices or </a:t>
            </a:r>
            <a:r>
              <a:rPr lang="en-GB" dirty="0" smtClean="0"/>
              <a:t>stages of UHC reforms. </a:t>
            </a:r>
          </a:p>
          <a:p>
            <a:r>
              <a:rPr lang="en-GB" dirty="0" smtClean="0"/>
              <a:t>UHC </a:t>
            </a:r>
            <a:r>
              <a:rPr lang="en-GB" dirty="0"/>
              <a:t>strategies are highly </a:t>
            </a:r>
            <a:r>
              <a:rPr lang="en-GB" dirty="0" smtClean="0"/>
              <a:t>political </a:t>
            </a:r>
            <a:r>
              <a:rPr lang="en-GB" dirty="0"/>
              <a:t>matters, </a:t>
            </a:r>
            <a:r>
              <a:rPr lang="en-GB" dirty="0" smtClean="0"/>
              <a:t>as </a:t>
            </a:r>
            <a:r>
              <a:rPr lang="en-GB" dirty="0"/>
              <a:t>they involve </a:t>
            </a:r>
            <a:r>
              <a:rPr lang="en-GB" b="1" dirty="0"/>
              <a:t>multiple stakeholders with competing interests and ideas</a:t>
            </a:r>
            <a:r>
              <a:rPr lang="en-GB" dirty="0"/>
              <a:t>. They are also developed in </a:t>
            </a:r>
            <a:r>
              <a:rPr lang="en-GB" b="1" dirty="0"/>
              <a:t>a context that </a:t>
            </a:r>
            <a:r>
              <a:rPr lang="en-GB" b="1" dirty="0" smtClean="0"/>
              <a:t>matters </a:t>
            </a:r>
            <a:r>
              <a:rPr lang="en-GB" dirty="0" smtClean="0"/>
              <a:t>! </a:t>
            </a:r>
          </a:p>
          <a:p>
            <a:r>
              <a:rPr lang="en-GB" dirty="0" smtClean="0"/>
              <a:t>These reforms are the product of “</a:t>
            </a:r>
            <a:r>
              <a:rPr lang="en-GB" b="1" dirty="0" smtClean="0"/>
              <a:t>aggregation logics</a:t>
            </a:r>
            <a:r>
              <a:rPr lang="en-GB" dirty="0" smtClean="0"/>
              <a:t>”, “progressively elaborated during repeated interactions” </a:t>
            </a:r>
            <a:r>
              <a:rPr lang="en-GB" sz="1700" dirty="0" smtClean="0"/>
              <a:t>(</a:t>
            </a:r>
            <a:r>
              <a:rPr lang="en-GB" sz="1700" dirty="0" err="1" smtClean="0"/>
              <a:t>Palier</a:t>
            </a:r>
            <a:r>
              <a:rPr lang="en-GB" sz="1700" dirty="0" smtClean="0"/>
              <a:t> &amp; </a:t>
            </a:r>
            <a:r>
              <a:rPr lang="en-GB" sz="1700" dirty="0" err="1" smtClean="0"/>
              <a:t>Surel</a:t>
            </a:r>
            <a:r>
              <a:rPr lang="en-GB" sz="1700" dirty="0" smtClean="0"/>
              <a:t>, 2005) </a:t>
            </a:r>
            <a:r>
              <a:rPr lang="en-GB" dirty="0" smtClean="0"/>
              <a:t>between stakeholders</a:t>
            </a:r>
            <a:r>
              <a:rPr lang="en-GB" sz="1700" dirty="0" smtClean="0"/>
              <a:t>. </a:t>
            </a:r>
          </a:p>
          <a:p>
            <a:r>
              <a:rPr lang="en-GB" dirty="0" smtClean="0"/>
              <a:t>The broad and consensual conceptualization of the objective of UHC, its “</a:t>
            </a:r>
            <a:r>
              <a:rPr lang="en-GB" b="1" dirty="0" smtClean="0"/>
              <a:t>polysemy</a:t>
            </a:r>
            <a:r>
              <a:rPr lang="en-GB" dirty="0" smtClean="0"/>
              <a:t>”, is what makes it so “powerful”, but also results in </a:t>
            </a:r>
            <a:r>
              <a:rPr lang="en-GB" b="1" dirty="0" smtClean="0"/>
              <a:t>incremental </a:t>
            </a:r>
            <a:r>
              <a:rPr lang="en-GB" b="1" dirty="0" smtClean="0"/>
              <a:t>reforms, </a:t>
            </a:r>
            <a:r>
              <a:rPr lang="en-GB" b="1" dirty="0" err="1" smtClean="0"/>
              <a:t>sedimented</a:t>
            </a:r>
            <a:r>
              <a:rPr lang="en-GB" b="1" dirty="0" smtClean="0"/>
              <a:t> </a:t>
            </a:r>
            <a:r>
              <a:rPr lang="en-GB" b="1" dirty="0" smtClean="0"/>
              <a:t>and fragmented </a:t>
            </a:r>
            <a:r>
              <a:rPr lang="en-GB" b="1" dirty="0" smtClean="0"/>
              <a:t>systems </a:t>
            </a:r>
            <a:r>
              <a:rPr lang="en-GB" b="1" dirty="0" smtClean="0"/>
              <a:t>that contrast with the universalistic goal</a:t>
            </a:r>
            <a:r>
              <a:rPr lang="en-GB" dirty="0" smtClean="0"/>
              <a:t>. </a:t>
            </a:r>
            <a:endParaRPr lang="en-GB" dirty="0"/>
          </a:p>
          <a:p>
            <a:r>
              <a:rPr lang="en-GB" dirty="0" smtClean="0"/>
              <a:t>The </a:t>
            </a:r>
            <a:r>
              <a:rPr lang="en-GB" b="1" dirty="0" smtClean="0"/>
              <a:t>citizens</a:t>
            </a:r>
            <a:r>
              <a:rPr lang="en-GB" dirty="0" smtClean="0"/>
              <a:t> and beneficiaries </a:t>
            </a:r>
            <a:r>
              <a:rPr lang="en-GB" dirty="0"/>
              <a:t>are poorly </a:t>
            </a:r>
            <a:r>
              <a:rPr lang="en-GB" dirty="0" smtClean="0"/>
              <a:t>represented in these processes and their perceptions and interests hardly ever questioned. The </a:t>
            </a:r>
            <a:r>
              <a:rPr lang="en-GB" b="1" dirty="0" smtClean="0"/>
              <a:t>possibility of a “non-demand” </a:t>
            </a:r>
            <a:r>
              <a:rPr lang="en-GB" sz="1700" dirty="0" smtClean="0"/>
              <a:t>(</a:t>
            </a:r>
            <a:r>
              <a:rPr lang="en-GB" sz="1700" dirty="0" err="1" smtClean="0"/>
              <a:t>Warin</a:t>
            </a:r>
            <a:r>
              <a:rPr lang="en-GB" sz="1700" dirty="0" smtClean="0"/>
              <a:t>, </a:t>
            </a:r>
            <a:r>
              <a:rPr lang="en-GB" sz="1700" dirty="0" smtClean="0"/>
              <a:t>2016) </a:t>
            </a:r>
            <a:r>
              <a:rPr lang="en-GB" dirty="0" smtClean="0"/>
              <a:t>and the reasons underpinning it should be taken into consideration, so as to develop relevant policies. </a:t>
            </a:r>
          </a:p>
          <a:p>
            <a:endParaRPr lang="en-GB" dirty="0" smtClean="0"/>
          </a:p>
          <a:p>
            <a:endParaRPr lang="fr-BE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243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2806" y="387598"/>
            <a:ext cx="9875520" cy="922728"/>
          </a:xfrm>
        </p:spPr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2487" y="1442302"/>
            <a:ext cx="11359299" cy="4977352"/>
          </a:xfrm>
        </p:spPr>
        <p:txBody>
          <a:bodyPr>
            <a:normAutofit fontScale="70000" lnSpcReduction="20000"/>
          </a:bodyPr>
          <a:lstStyle/>
          <a:p>
            <a:r>
              <a:rPr lang="fr-BE" dirty="0"/>
              <a:t>Agence de la CMU. (2017, mars). Mise en œuvre de la couverture maladie universelle: rapport d’activités de l’année 2016. Ministère de la Santé et de l’Action Sociale, République du Sénégal.</a:t>
            </a:r>
          </a:p>
          <a:p>
            <a:r>
              <a:rPr lang="en-US" dirty="0" err="1"/>
              <a:t>Béland</a:t>
            </a:r>
            <a:r>
              <a:rPr lang="en-US" dirty="0"/>
              <a:t>, D. (</a:t>
            </a:r>
            <a:r>
              <a:rPr lang="en-US" dirty="0" smtClean="0"/>
              <a:t>2010). </a:t>
            </a:r>
            <a:r>
              <a:rPr lang="en-US" dirty="0"/>
              <a:t>Policy Change and Health Care Research. </a:t>
            </a:r>
            <a:r>
              <a:rPr lang="en-US" i="1" dirty="0"/>
              <a:t>Journal of Health Politics, Policy and Law</a:t>
            </a:r>
            <a:r>
              <a:rPr lang="en-US" dirty="0"/>
              <a:t>, </a:t>
            </a:r>
            <a:r>
              <a:rPr lang="en-US" i="1" dirty="0"/>
              <a:t>35</a:t>
            </a:r>
            <a:r>
              <a:rPr lang="en-US" dirty="0"/>
              <a:t>(4), 615‑641. https://doi.org/10.1215/03616878-2010-019</a:t>
            </a:r>
            <a:endParaRPr lang="fr-BE" dirty="0"/>
          </a:p>
          <a:p>
            <a:r>
              <a:rPr lang="fr-BE" dirty="0" err="1"/>
              <a:t>Bierschenk</a:t>
            </a:r>
            <a:r>
              <a:rPr lang="fr-BE" dirty="0"/>
              <a:t>, T., &amp; Olivier de </a:t>
            </a:r>
            <a:r>
              <a:rPr lang="fr-BE" dirty="0" err="1"/>
              <a:t>Sardan</a:t>
            </a:r>
            <a:r>
              <a:rPr lang="fr-BE" dirty="0"/>
              <a:t>, J.-P. (Éd.). </a:t>
            </a:r>
            <a:r>
              <a:rPr lang="en-US" dirty="0"/>
              <a:t>(2014). </a:t>
            </a:r>
            <a:r>
              <a:rPr lang="en-US" i="1" dirty="0"/>
              <a:t>States at work: dynamics of African bureaucracies</a:t>
            </a:r>
            <a:r>
              <a:rPr lang="en-US" dirty="0"/>
              <a:t>. Leiden ; Boston: Brill</a:t>
            </a:r>
            <a:r>
              <a:rPr lang="en-US" dirty="0" smtClean="0"/>
              <a:t>.</a:t>
            </a:r>
          </a:p>
          <a:p>
            <a:r>
              <a:rPr lang="en-US" dirty="0"/>
              <a:t>Fox, A. M., &amp; Reich, M. R. (2015). The Politics of Universal Health Coverage in Low- and Middle-Income Countries: A Framework for Evaluation and Action. </a:t>
            </a:r>
            <a:r>
              <a:rPr lang="en-US" i="1" dirty="0"/>
              <a:t>Journal of Health Politics, Policy and Law</a:t>
            </a:r>
            <a:r>
              <a:rPr lang="en-US" dirty="0"/>
              <a:t>, </a:t>
            </a:r>
            <a:r>
              <a:rPr lang="en-US" i="1" dirty="0"/>
              <a:t>40</a:t>
            </a:r>
            <a:r>
              <a:rPr lang="en-US" dirty="0"/>
              <a:t>(5), 1023‑1060. https://doi.org/10.1215/03616878-3161198</a:t>
            </a:r>
            <a:endParaRPr lang="fr-BE" dirty="0"/>
          </a:p>
          <a:p>
            <a:r>
              <a:rPr lang="en-US" dirty="0" err="1"/>
              <a:t>Kutzin</a:t>
            </a:r>
            <a:r>
              <a:rPr lang="en-US" dirty="0"/>
              <a:t>, J. (2013). Health financing for universal coverage and health system performance: concepts and implications for policy. </a:t>
            </a:r>
            <a:r>
              <a:rPr lang="en-US" i="1" dirty="0"/>
              <a:t>Bulletin of the World Health Organization</a:t>
            </a:r>
            <a:r>
              <a:rPr lang="en-US" dirty="0"/>
              <a:t>, </a:t>
            </a:r>
            <a:r>
              <a:rPr lang="en-US" i="1" dirty="0"/>
              <a:t>91</a:t>
            </a:r>
            <a:r>
              <a:rPr lang="en-US" dirty="0"/>
              <a:t>(8), 602‑611. https://doi.org/10.2471/BLT.12.113985</a:t>
            </a:r>
            <a:endParaRPr lang="fr-BE" dirty="0"/>
          </a:p>
          <a:p>
            <a:r>
              <a:rPr lang="fr-BE" dirty="0" err="1"/>
              <a:t>Nauleau</a:t>
            </a:r>
            <a:r>
              <a:rPr lang="fr-BE" dirty="0"/>
              <a:t>, M., </a:t>
            </a:r>
            <a:r>
              <a:rPr lang="fr-BE" dirty="0" err="1"/>
              <a:t>Destremau</a:t>
            </a:r>
            <a:r>
              <a:rPr lang="fr-BE" dirty="0"/>
              <a:t>, B., &amp; </a:t>
            </a:r>
            <a:r>
              <a:rPr lang="fr-BE" dirty="0" err="1"/>
              <a:t>Lautier</a:t>
            </a:r>
            <a:r>
              <a:rPr lang="fr-BE" dirty="0"/>
              <a:t>, B. (2013). « En chemin vers la couverture sanitaire universelle »: Les enjeux de l’intégration des pauvres aux systèmes de santé. </a:t>
            </a:r>
            <a:r>
              <a:rPr lang="fr-BE" i="1" dirty="0"/>
              <a:t>Revue Tiers Monde</a:t>
            </a:r>
            <a:r>
              <a:rPr lang="fr-BE" dirty="0"/>
              <a:t>, </a:t>
            </a:r>
            <a:r>
              <a:rPr lang="fr-BE" i="1" dirty="0"/>
              <a:t>215</a:t>
            </a:r>
            <a:r>
              <a:rPr lang="fr-BE" dirty="0"/>
              <a:t>(3), 129. https://doi.org/10.3917/rtm.215.0129</a:t>
            </a:r>
          </a:p>
          <a:p>
            <a:r>
              <a:rPr lang="fr-BE" dirty="0"/>
              <a:t>Olivier de </a:t>
            </a:r>
            <a:r>
              <a:rPr lang="fr-BE" dirty="0" err="1"/>
              <a:t>Sardan</a:t>
            </a:r>
            <a:r>
              <a:rPr lang="fr-BE" dirty="0"/>
              <a:t>, J.-P., Diarra, A., &amp; Moha, M. (2017). </a:t>
            </a:r>
            <a:r>
              <a:rPr lang="en-US" dirty="0"/>
              <a:t>Travelling models and the challenge of pragmatic contexts and practical norms: the case of maternal health. </a:t>
            </a:r>
            <a:r>
              <a:rPr lang="en-US" i="1" dirty="0"/>
              <a:t>Health Research Policy and Systems</a:t>
            </a:r>
            <a:r>
              <a:rPr lang="en-US" dirty="0"/>
              <a:t>, </a:t>
            </a:r>
            <a:r>
              <a:rPr lang="en-US" i="1" dirty="0"/>
              <a:t>15</a:t>
            </a:r>
            <a:r>
              <a:rPr lang="en-US" dirty="0"/>
              <a:t>(S1). https://doi.org/10.1186/s12961-017-0213-9</a:t>
            </a:r>
            <a:endParaRPr lang="fr-BE" dirty="0"/>
          </a:p>
          <a:p>
            <a:r>
              <a:rPr lang="fr-BE" dirty="0"/>
              <a:t>Palier, B., &amp; </a:t>
            </a:r>
            <a:r>
              <a:rPr lang="fr-BE" dirty="0" err="1"/>
              <a:t>Surel</a:t>
            </a:r>
            <a:r>
              <a:rPr lang="fr-BE" dirty="0"/>
              <a:t>, Y. (2005). Les « trois I » et l’analyse de l’État en action. </a:t>
            </a:r>
            <a:r>
              <a:rPr lang="fr-BE" i="1" dirty="0"/>
              <a:t>Revue française de science politique</a:t>
            </a:r>
            <a:r>
              <a:rPr lang="fr-BE" dirty="0"/>
              <a:t>, </a:t>
            </a:r>
            <a:r>
              <a:rPr lang="fr-BE" i="1" dirty="0"/>
              <a:t>55</a:t>
            </a:r>
            <a:r>
              <a:rPr lang="fr-BE" dirty="0"/>
              <a:t>(1), 7. https://doi.org/10.3917/rfsp.551.0007</a:t>
            </a:r>
          </a:p>
          <a:p>
            <a:r>
              <a:rPr lang="fr-BE" dirty="0"/>
              <a:t>Warin, P. (2016). </a:t>
            </a:r>
            <a:r>
              <a:rPr lang="fr-BE" i="1" dirty="0"/>
              <a:t>Le non-recours aux politiques sociales</a:t>
            </a:r>
            <a:r>
              <a:rPr lang="fr-BE" dirty="0"/>
              <a:t>. Presses universitaires de Grenoble.</a:t>
            </a:r>
          </a:p>
          <a:p>
            <a:r>
              <a:rPr lang="en-US" dirty="0"/>
              <a:t>World Bank, &amp; World Health Organization.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en-US" i="1" dirty="0"/>
              <a:t>UHC in Africa : A Framework for Action</a:t>
            </a:r>
            <a:r>
              <a:rPr lang="en-US" dirty="0"/>
              <a:t>.</a:t>
            </a:r>
            <a:endParaRPr lang="fr-BE" dirty="0"/>
          </a:p>
          <a:p>
            <a:r>
              <a:rPr lang="en-US" dirty="0"/>
              <a:t>World Health Organization. (2010). </a:t>
            </a:r>
            <a:r>
              <a:rPr lang="en-US" i="1" dirty="0"/>
              <a:t>The World health report: health systems financing: the path to universal coverage</a:t>
            </a:r>
            <a:r>
              <a:rPr lang="en-US" dirty="0"/>
              <a:t>. </a:t>
            </a:r>
            <a:r>
              <a:rPr lang="fr-BE" dirty="0"/>
              <a:t>Geneva.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400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8947" y="510540"/>
            <a:ext cx="6484803" cy="1356360"/>
          </a:xfrm>
        </p:spPr>
        <p:txBody>
          <a:bodyPr>
            <a:normAutofit/>
          </a:bodyPr>
          <a:lstStyle/>
          <a:p>
            <a:r>
              <a:rPr lang="fr-BE" sz="4000" dirty="0" smtClean="0"/>
              <a:t>Universal </a:t>
            </a:r>
            <a:r>
              <a:rPr lang="fr-BE" sz="4000" dirty="0" err="1" smtClean="0"/>
              <a:t>Health</a:t>
            </a:r>
            <a:r>
              <a:rPr lang="fr-BE" sz="4000" dirty="0" smtClean="0"/>
              <a:t> </a:t>
            </a:r>
            <a:r>
              <a:rPr lang="fr-BE" sz="4000" dirty="0" err="1" smtClean="0"/>
              <a:t>Coverage</a:t>
            </a:r>
            <a:endParaRPr lang="fr-BE" sz="40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</p:nvPr>
        </p:nvSpPr>
        <p:spPr>
          <a:xfrm>
            <a:off x="6534150" y="804454"/>
            <a:ext cx="5165271" cy="5720171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A </a:t>
            </a:r>
            <a:r>
              <a:rPr lang="en-GB" b="1" dirty="0" smtClean="0"/>
              <a:t>central objective </a:t>
            </a:r>
            <a:r>
              <a:rPr lang="en-GB" dirty="0" smtClean="0"/>
              <a:t>in the current global agenda </a:t>
            </a:r>
            <a:r>
              <a:rPr lang="en-GB" dirty="0" smtClean="0"/>
              <a:t>(WHO 2005</a:t>
            </a:r>
            <a:r>
              <a:rPr lang="en-GB" dirty="0" smtClean="0"/>
              <a:t>, </a:t>
            </a:r>
            <a:r>
              <a:rPr lang="en-GB" dirty="0" smtClean="0"/>
              <a:t>UN </a:t>
            </a:r>
            <a:r>
              <a:rPr lang="en-GB" dirty="0" smtClean="0"/>
              <a:t>2012, SDG 2015)</a:t>
            </a:r>
          </a:p>
          <a:p>
            <a:r>
              <a:rPr lang="en-GB" dirty="0" smtClean="0"/>
              <a:t>« The </a:t>
            </a:r>
            <a:r>
              <a:rPr lang="en-GB" b="1" dirty="0" smtClean="0"/>
              <a:t>most powerful concept </a:t>
            </a:r>
            <a:r>
              <a:rPr lang="en-GB" dirty="0" smtClean="0"/>
              <a:t>that </a:t>
            </a:r>
            <a:br>
              <a:rPr lang="en-GB" dirty="0" smtClean="0"/>
            </a:br>
            <a:r>
              <a:rPr lang="en-GB" dirty="0" smtClean="0"/>
              <a:t>public health has to offer » </a:t>
            </a:r>
            <a:r>
              <a:rPr lang="en-GB" sz="1600" dirty="0" smtClean="0"/>
              <a:t>(M. Chan, 2010)</a:t>
            </a:r>
          </a:p>
          <a:p>
            <a:r>
              <a:rPr lang="en-GB" b="1" dirty="0" smtClean="0"/>
              <a:t>No « one-size-fits-all » approach </a:t>
            </a:r>
            <a:r>
              <a:rPr lang="en-GB" dirty="0" smtClean="0"/>
              <a:t>to UHC » </a:t>
            </a:r>
            <a:r>
              <a:rPr lang="en-GB" sz="1600" dirty="0" smtClean="0"/>
              <a:t>(WB &amp; WHO) </a:t>
            </a:r>
            <a:r>
              <a:rPr lang="en-GB" dirty="0" smtClean="0"/>
              <a:t>; « all countries must make choices and trade-offs » </a:t>
            </a:r>
            <a:r>
              <a:rPr lang="en-GB" sz="1600" dirty="0" smtClean="0"/>
              <a:t>(WHO, 2010)</a:t>
            </a:r>
            <a:endParaRPr lang="en-GB" dirty="0" smtClean="0"/>
          </a:p>
          <a:p>
            <a:r>
              <a:rPr lang="en-GB" dirty="0" smtClean="0"/>
              <a:t>« Unless it is clearly understood, [it] can be used to justify practically </a:t>
            </a:r>
            <a:r>
              <a:rPr lang="en-GB" b="1" dirty="0" smtClean="0"/>
              <a:t>any</a:t>
            </a:r>
            <a:r>
              <a:rPr lang="en-GB" dirty="0" smtClean="0"/>
              <a:t> heath financing reform or scheme » </a:t>
            </a:r>
            <a:r>
              <a:rPr lang="en-GB" sz="1600" dirty="0" smtClean="0"/>
              <a:t>(</a:t>
            </a:r>
            <a:r>
              <a:rPr lang="en-GB" sz="1600" dirty="0" err="1" smtClean="0"/>
              <a:t>Kutzin</a:t>
            </a:r>
            <a:r>
              <a:rPr lang="en-GB" sz="1600" dirty="0" smtClean="0"/>
              <a:t>, 2013 : 602)</a:t>
            </a:r>
          </a:p>
          <a:p>
            <a:r>
              <a:rPr lang="en-GB" dirty="0" smtClean="0"/>
              <a:t>« A frame of objective » (</a:t>
            </a:r>
            <a:r>
              <a:rPr lang="en-GB" b="1" i="1" dirty="0" err="1" smtClean="0"/>
              <a:t>référentiel</a:t>
            </a:r>
            <a:r>
              <a:rPr lang="en-GB" b="1" i="1" dirty="0" smtClean="0"/>
              <a:t> </a:t>
            </a:r>
            <a:r>
              <a:rPr lang="en-GB" b="1" i="1" dirty="0" err="1" smtClean="0"/>
              <a:t>d’objectif</a:t>
            </a:r>
            <a:r>
              <a:rPr lang="en-GB" i="1" dirty="0" smtClean="0"/>
              <a:t>) </a:t>
            </a:r>
            <a:r>
              <a:rPr lang="en-GB" sz="1600" dirty="0" smtClean="0"/>
              <a:t>(</a:t>
            </a:r>
            <a:r>
              <a:rPr lang="en-GB" sz="1600" dirty="0" err="1" smtClean="0"/>
              <a:t>Nauleau</a:t>
            </a:r>
            <a:r>
              <a:rPr lang="en-GB" sz="1600" dirty="0" smtClean="0"/>
              <a:t> et al. 2013)</a:t>
            </a:r>
          </a:p>
          <a:p>
            <a:pPr marL="45720" indent="0">
              <a:buNone/>
            </a:pPr>
            <a:endParaRPr lang="en-GB" sz="1600" dirty="0" smtClean="0"/>
          </a:p>
          <a:p>
            <a:pPr algn="ctr">
              <a:buFont typeface="Wingdings" panose="05000000000000000000" pitchFamily="2" charset="2"/>
              <a:buChar char="Ø"/>
            </a:pPr>
            <a:r>
              <a:rPr lang="en-GB" dirty="0" smtClean="0"/>
              <a:t>This contrasts with travelling models </a:t>
            </a:r>
            <a:r>
              <a:rPr lang="en-GB" sz="1600" dirty="0" smtClean="0"/>
              <a:t>(Olivier de </a:t>
            </a:r>
            <a:r>
              <a:rPr lang="en-GB" sz="1600" dirty="0" err="1" smtClean="0"/>
              <a:t>Sardan</a:t>
            </a:r>
            <a:r>
              <a:rPr lang="en-GB" sz="1600" dirty="0" smtClean="0"/>
              <a:t> et al. 2017) </a:t>
            </a:r>
            <a:r>
              <a:rPr lang="en-GB" dirty="0" smtClean="0"/>
              <a:t>and provides </a:t>
            </a:r>
            <a:r>
              <a:rPr lang="en-GB" b="1" dirty="0" smtClean="0"/>
              <a:t>room of manoeuvre to design national </a:t>
            </a:r>
            <a:r>
              <a:rPr lang="en-GB" b="1" dirty="0" smtClean="0"/>
              <a:t>policies</a:t>
            </a:r>
            <a:endParaRPr lang="en-GB" b="1" dirty="0" smtClean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3"/>
          </p:nvPr>
        </p:nvSpPr>
        <p:spPr>
          <a:xfrm>
            <a:off x="658947" y="1866900"/>
            <a:ext cx="5313227" cy="124396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GB" b="0" i="1" dirty="0" smtClean="0"/>
              <a:t>« Ensuring that all people obtain the health services they need without suffering financial hardship when paying for them » </a:t>
            </a:r>
            <a:r>
              <a:rPr lang="en-GB" sz="1700" b="0" dirty="0" smtClean="0"/>
              <a:t>(WHO’s website)</a:t>
            </a:r>
          </a:p>
          <a:p>
            <a:pPr algn="ctr"/>
            <a:endParaRPr lang="en-GB" sz="16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0" dirty="0" smtClean="0"/>
              <a:t>Prepayment and pooling mechanisms</a:t>
            </a:r>
            <a:endParaRPr lang="en-GB" sz="2800" b="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606" y="3223260"/>
            <a:ext cx="4603457" cy="3163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26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/>
          <p:cNvSpPr>
            <a:spLocks noGrp="1"/>
          </p:cNvSpPr>
          <p:nvPr>
            <p:ph type="body" sz="half" idx="2"/>
          </p:nvPr>
        </p:nvSpPr>
        <p:spPr>
          <a:xfrm>
            <a:off x="493122" y="604866"/>
            <a:ext cx="4439194" cy="5856894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How is </a:t>
            </a:r>
            <a:r>
              <a:rPr lang="en-GB" sz="2400" dirty="0" smtClean="0"/>
              <a:t>this broad </a:t>
            </a:r>
            <a:r>
              <a:rPr lang="en-GB" sz="2400" dirty="0" smtClean="0"/>
              <a:t>concept of UHC </a:t>
            </a:r>
            <a:r>
              <a:rPr lang="en-GB" sz="2400" b="1" dirty="0" smtClean="0"/>
              <a:t>understood and translated </a:t>
            </a:r>
            <a:r>
              <a:rPr lang="en-GB" sz="2400" dirty="0" smtClean="0"/>
              <a:t>in the national arena of two West-African countries that have quite similar health history and challenges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What are the </a:t>
            </a:r>
            <a:r>
              <a:rPr lang="en-GB" sz="2400" b="1" dirty="0" smtClean="0"/>
              <a:t>commonalities and differences</a:t>
            </a:r>
            <a:r>
              <a:rPr lang="en-GB" sz="2400" dirty="0" smtClean="0"/>
              <a:t> between the Beninese and Senegalese strategies to achieve UHC?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How can </a:t>
            </a:r>
            <a:r>
              <a:rPr lang="en-GB" sz="2400" b="1" dirty="0" smtClean="0"/>
              <a:t>the ‘3i’ (institutions, interests, ideas) </a:t>
            </a:r>
            <a:r>
              <a:rPr lang="en-GB" sz="2400" dirty="0" smtClean="0"/>
              <a:t>shed light on these processes and choices ? </a:t>
            </a:r>
            <a:r>
              <a:rPr lang="en-GB" sz="1600" dirty="0" smtClean="0"/>
              <a:t>(</a:t>
            </a:r>
            <a:r>
              <a:rPr lang="en-GB" sz="1600" dirty="0" err="1" smtClean="0"/>
              <a:t>Palier</a:t>
            </a:r>
            <a:r>
              <a:rPr lang="en-GB" sz="1600" dirty="0" smtClean="0"/>
              <a:t> &amp; </a:t>
            </a:r>
            <a:r>
              <a:rPr lang="en-GB" sz="1600" dirty="0" err="1" smtClean="0"/>
              <a:t>Surel</a:t>
            </a:r>
            <a:r>
              <a:rPr lang="en-GB" sz="1600" dirty="0" smtClean="0"/>
              <a:t>, 2005)</a:t>
            </a:r>
            <a:r>
              <a:rPr lang="en-GB" sz="1800" dirty="0" smtClean="0"/>
              <a:t/>
            </a:r>
            <a:br>
              <a:rPr lang="en-GB" sz="1800" dirty="0" smtClean="0"/>
            </a:br>
            <a:endParaRPr lang="en-GB" sz="1800" dirty="0"/>
          </a:p>
        </p:txBody>
      </p:sp>
      <p:pic>
        <p:nvPicPr>
          <p:cNvPr id="11" name="Espace réservé pour une image  10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2" r="2182"/>
          <a:stretch>
            <a:fillRect/>
          </a:stretch>
        </p:blipFill>
        <p:spPr>
          <a:xfrm>
            <a:off x="5172892" y="900957"/>
            <a:ext cx="6330696" cy="4982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87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772999" y="398487"/>
            <a:ext cx="10699422" cy="51435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An overview of UHC policies in Benin and Senegal</a:t>
            </a:r>
            <a:endParaRPr lang="en-GB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1032985" y="1214655"/>
            <a:ext cx="4230053" cy="777240"/>
          </a:xfrm>
        </p:spPr>
        <p:txBody>
          <a:bodyPr/>
          <a:lstStyle/>
          <a:p>
            <a:pPr algn="ctr"/>
            <a:r>
              <a:rPr lang="fr-BE" i="1" dirty="0" smtClean="0"/>
              <a:t>Couverture Maladie Universelle (CMU) in </a:t>
            </a:r>
            <a:r>
              <a:rPr lang="fr-BE" i="1" dirty="0" err="1" smtClean="0"/>
              <a:t>Senegal</a:t>
            </a:r>
            <a:endParaRPr lang="fr-BE" i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561975" y="2095846"/>
            <a:ext cx="5172075" cy="4390679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Launched in 2013</a:t>
            </a:r>
          </a:p>
          <a:p>
            <a:r>
              <a:rPr lang="en-GB" dirty="0" smtClean="0"/>
              <a:t>Central reform : </a:t>
            </a:r>
            <a:r>
              <a:rPr lang="en-GB" dirty="0" smtClean="0"/>
              <a:t>Decentralization </a:t>
            </a:r>
            <a:r>
              <a:rPr lang="en-GB" dirty="0" smtClean="0"/>
              <a:t>of health insurance through community-based health insurance (CBHI):</a:t>
            </a:r>
            <a:br>
              <a:rPr lang="en-GB" dirty="0" smtClean="0"/>
            </a:br>
            <a:endParaRPr lang="en-GB" dirty="0" smtClean="0"/>
          </a:p>
          <a:p>
            <a:pPr marL="274320" lvl="1" indent="0" algn="ctr">
              <a:buNone/>
            </a:pPr>
            <a:r>
              <a:rPr lang="en-GB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 One local authority, one CBHI scheme »</a:t>
            </a:r>
          </a:p>
          <a:p>
            <a:r>
              <a:rPr lang="en-GB" dirty="0" smtClean="0"/>
              <a:t>Contributions (7000 FCFA) are half (or fully) subsidized by the state</a:t>
            </a:r>
          </a:p>
          <a:p>
            <a:r>
              <a:rPr lang="en-GB" dirty="0" smtClean="0"/>
              <a:t>46% of the population is « covered </a:t>
            </a:r>
            <a:r>
              <a:rPr lang="en-GB" dirty="0" smtClean="0"/>
              <a:t>» (included by exemption policies).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16% of the population through CBHI, but 2/3rd of them are fully subsidized </a:t>
            </a:r>
            <a:r>
              <a:rPr lang="en-GB" sz="1600" dirty="0" smtClean="0"/>
              <a:t>(ACMU, 2017).</a:t>
            </a:r>
            <a:endParaRPr lang="en-GB" dirty="0" smtClean="0"/>
          </a:p>
          <a:p>
            <a:r>
              <a:rPr lang="en-GB" sz="2400" dirty="0" smtClean="0"/>
              <a:t>Draft of UHC bill is currently discussed</a:t>
            </a:r>
            <a:endParaRPr lang="en-GB" sz="240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3"/>
          </p:nvPr>
        </p:nvSpPr>
        <p:spPr>
          <a:xfrm>
            <a:off x="6648835" y="1105415"/>
            <a:ext cx="4754880" cy="777240"/>
          </a:xfrm>
        </p:spPr>
        <p:txBody>
          <a:bodyPr/>
          <a:lstStyle/>
          <a:p>
            <a:r>
              <a:rPr lang="fr-BE" i="1" dirty="0" err="1" smtClean="0"/>
              <a:t>From</a:t>
            </a:r>
            <a:r>
              <a:rPr lang="fr-BE" i="1" dirty="0" smtClean="0"/>
              <a:t> RAMU to ARCH in Benin</a:t>
            </a:r>
            <a:endParaRPr lang="fr-BE" i="1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>
          <a:xfrm>
            <a:off x="6273550" y="1890884"/>
            <a:ext cx="5505450" cy="4800601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RAMU was « launched » by Y. </a:t>
            </a:r>
            <a:r>
              <a:rPr lang="en-GB" dirty="0" err="1" smtClean="0"/>
              <a:t>Boni</a:t>
            </a:r>
            <a:r>
              <a:rPr lang="en-GB" dirty="0" smtClean="0"/>
              <a:t> in 2011 </a:t>
            </a:r>
            <a:r>
              <a:rPr lang="en-GB" dirty="0" smtClean="0"/>
              <a:t>but </a:t>
            </a:r>
            <a:r>
              <a:rPr lang="en-GB" dirty="0" smtClean="0"/>
              <a:t>never really implemented</a:t>
            </a:r>
          </a:p>
          <a:p>
            <a:r>
              <a:rPr lang="en-GB" dirty="0" smtClean="0"/>
              <a:t>A law establishing RAMU </a:t>
            </a:r>
            <a:r>
              <a:rPr lang="en-GB" dirty="0" smtClean="0"/>
              <a:t>(as compulsory) was </a:t>
            </a:r>
            <a:r>
              <a:rPr lang="en-GB" dirty="0" smtClean="0"/>
              <a:t>adopted in December 2015</a:t>
            </a:r>
          </a:p>
          <a:p>
            <a:r>
              <a:rPr lang="en-GB" dirty="0" smtClean="0"/>
              <a:t>In 2016, the newly elected president, P. Talon, decided to drop </a:t>
            </a:r>
            <a:r>
              <a:rPr lang="en-GB" dirty="0" smtClean="0"/>
              <a:t>RAMU in order to implement a new project (ARCH</a:t>
            </a:r>
            <a:r>
              <a:rPr lang="en-GB" dirty="0" smtClean="0"/>
              <a:t>).</a:t>
            </a:r>
          </a:p>
          <a:p>
            <a:r>
              <a:rPr lang="en-GB" dirty="0" smtClean="0"/>
              <a:t>This project is</a:t>
            </a:r>
            <a:r>
              <a:rPr lang="en-GB" dirty="0" smtClean="0"/>
              <a:t> </a:t>
            </a:r>
            <a:r>
              <a:rPr lang="en-GB" b="1" dirty="0" smtClean="0"/>
              <a:t>aimed </a:t>
            </a:r>
            <a:r>
              <a:rPr lang="en-GB" b="1" dirty="0"/>
              <a:t>at the poorest</a:t>
            </a:r>
            <a:r>
              <a:rPr lang="en-GB" dirty="0" smtClean="0"/>
              <a:t>, </a:t>
            </a:r>
            <a:r>
              <a:rPr lang="en-GB" b="1" dirty="0" smtClean="0"/>
              <a:t>with 4 branches </a:t>
            </a:r>
            <a:r>
              <a:rPr lang="en-GB" dirty="0" smtClean="0"/>
              <a:t>: </a:t>
            </a:r>
            <a:r>
              <a:rPr lang="en-GB" u="sng" dirty="0" smtClean="0"/>
              <a:t>Health insurance</a:t>
            </a:r>
            <a:r>
              <a:rPr lang="en-GB" dirty="0" smtClean="0"/>
              <a:t>, retirement planning, microcredit and occupational training.</a:t>
            </a:r>
          </a:p>
          <a:p>
            <a:r>
              <a:rPr lang="en-GB" dirty="0"/>
              <a:t>The implementation has been postponed several times, and the project seems uncertain today.</a:t>
            </a:r>
          </a:p>
          <a:p>
            <a:r>
              <a:rPr lang="en-GB" dirty="0" smtClean="0"/>
              <a:t>A </a:t>
            </a:r>
            <a:r>
              <a:rPr lang="en-GB" dirty="0" smtClean="0"/>
              <a:t>new national agency should be created, and 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its management delegated to an insurance company from the private 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sector</a:t>
            </a:r>
            <a:endParaRPr lang="en-GB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 descr="Image result for CMU seneg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292" y="1650360"/>
            <a:ext cx="1208973" cy="683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7273" y="1097186"/>
            <a:ext cx="1137836" cy="71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96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0368" y="518475"/>
            <a:ext cx="11001212" cy="843880"/>
          </a:xfrm>
        </p:spPr>
        <p:txBody>
          <a:bodyPr>
            <a:normAutofit/>
          </a:bodyPr>
          <a:lstStyle/>
          <a:p>
            <a:r>
              <a:rPr lang="en-GB" b="1" dirty="0"/>
              <a:t>The role of ideas </a:t>
            </a:r>
            <a:r>
              <a:rPr lang="en-GB" b="1" dirty="0" smtClean="0"/>
              <a:t>on </a:t>
            </a:r>
            <a:r>
              <a:rPr lang="en-GB" b="1" dirty="0"/>
              <a:t>UHC </a:t>
            </a:r>
            <a:r>
              <a:rPr lang="en-GB" b="1" dirty="0" smtClean="0"/>
              <a:t>reforms (1/2)</a:t>
            </a:r>
            <a:endParaRPr lang="fr-BE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974" y="1893514"/>
            <a:ext cx="5645274" cy="3993705"/>
          </a:xfrm>
        </p:spPr>
      </p:pic>
      <p:sp>
        <p:nvSpPr>
          <p:cNvPr id="3" name="Espace réservé du texte 2"/>
          <p:cNvSpPr>
            <a:spLocks noGrp="1"/>
          </p:cNvSpPr>
          <p:nvPr>
            <p:ph type="body" sz="half" idx="2"/>
          </p:nvPr>
        </p:nvSpPr>
        <p:spPr>
          <a:xfrm>
            <a:off x="370703" y="1263554"/>
            <a:ext cx="5664857" cy="5079774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GB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 smtClean="0"/>
              <a:t>Health </a:t>
            </a:r>
            <a:r>
              <a:rPr lang="en-GB" sz="2200" dirty="0"/>
              <a:t>care systems […] are known as a </a:t>
            </a:r>
            <a:r>
              <a:rPr lang="en-GB" sz="2200" b="1" dirty="0"/>
              <a:t>competitive ‘market-place for ideas</a:t>
            </a:r>
            <a:r>
              <a:rPr lang="en-GB" sz="2200" dirty="0"/>
              <a:t>’” </a:t>
            </a:r>
            <a:r>
              <a:rPr lang="en-GB" sz="2200" dirty="0" smtClean="0"/>
              <a:t>(</a:t>
            </a:r>
            <a:r>
              <a:rPr lang="en-GB" sz="2200" dirty="0" err="1" smtClean="0"/>
              <a:t>Béland</a:t>
            </a:r>
            <a:r>
              <a:rPr lang="en-GB" sz="2200" dirty="0" smtClean="0"/>
              <a:t>, 2010 </a:t>
            </a:r>
            <a:r>
              <a:rPr lang="en-GB" sz="2200" dirty="0"/>
              <a:t>: </a:t>
            </a:r>
            <a:r>
              <a:rPr lang="en-GB" sz="2200" dirty="0" smtClean="0"/>
              <a:t>622)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According to </a:t>
            </a:r>
            <a:r>
              <a:rPr lang="en-GB" sz="2200" dirty="0" smtClean="0"/>
              <a:t>Fox </a:t>
            </a:r>
            <a:r>
              <a:rPr lang="en-GB" sz="2200" dirty="0"/>
              <a:t>&amp; </a:t>
            </a:r>
            <a:r>
              <a:rPr lang="en-GB" sz="2200" dirty="0" smtClean="0"/>
              <a:t>Reich (2015 </a:t>
            </a:r>
            <a:r>
              <a:rPr lang="en-GB" sz="2200" dirty="0"/>
              <a:t>: 1034), “the design of health reform is influenced by the </a:t>
            </a:r>
            <a:r>
              <a:rPr lang="en-GB" sz="2200" b="1" dirty="0"/>
              <a:t>policy ideas that are present at a given historical moment and the actors (often behind the scenes) that are actively promoting those models</a:t>
            </a:r>
            <a:r>
              <a:rPr lang="en-GB" sz="2200" dirty="0" smtClean="0"/>
              <a:t>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 smtClean="0"/>
              <a:t>However, this “ideational” analysis should not hide the </a:t>
            </a:r>
            <a:r>
              <a:rPr lang="en-GB" sz="2200" b="1" dirty="0" smtClean="0"/>
              <a:t>interests</a:t>
            </a:r>
            <a:r>
              <a:rPr lang="en-GB" sz="2200" dirty="0" smtClean="0"/>
              <a:t> embedded to ideas, as well as the pre-existing health financing policies and projects, and the “</a:t>
            </a:r>
            <a:r>
              <a:rPr lang="en-GB" sz="2200" b="1" dirty="0" smtClean="0"/>
              <a:t>rules</a:t>
            </a:r>
            <a:r>
              <a:rPr lang="en-GB" sz="2200" dirty="0" smtClean="0"/>
              <a:t>” of the formulation and decision-making process.</a:t>
            </a:r>
          </a:p>
        </p:txBody>
      </p:sp>
    </p:spTree>
    <p:extLst>
      <p:ext uri="{BB962C8B-B14F-4D97-AF65-F5344CB8AC3E}">
        <p14:creationId xmlns:p14="http://schemas.microsoft.com/office/powerpoint/2010/main" val="172003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907566" y="1264474"/>
            <a:ext cx="4754880" cy="777240"/>
          </a:xfrm>
        </p:spPr>
        <p:txBody>
          <a:bodyPr/>
          <a:lstStyle/>
          <a:p>
            <a:pPr algn="ctr"/>
            <a:r>
              <a:rPr lang="en-GB" dirty="0" smtClean="0"/>
              <a:t>The choice of CBHI schemes in Senegal</a:t>
            </a:r>
            <a:endParaRPr lang="en-GB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</p:nvPr>
        </p:nvSpPr>
        <p:spPr>
          <a:xfrm>
            <a:off x="758732" y="2056703"/>
            <a:ext cx="5052549" cy="3562035"/>
          </a:xfrm>
        </p:spPr>
        <p:txBody>
          <a:bodyPr>
            <a:noAutofit/>
          </a:bodyPr>
          <a:lstStyle/>
          <a:p>
            <a:r>
              <a:rPr lang="en-GB" sz="1800" dirty="0" smtClean="0"/>
              <a:t>A coalition </a:t>
            </a:r>
            <a:r>
              <a:rPr lang="en-GB" sz="1800" dirty="0"/>
              <a:t>of national and international </a:t>
            </a:r>
            <a:r>
              <a:rPr lang="en-GB" sz="1800" dirty="0" smtClean="0"/>
              <a:t>actors matching </a:t>
            </a:r>
            <a:r>
              <a:rPr lang="en-GB" sz="1800" b="1" dirty="0" smtClean="0"/>
              <a:t>CBHI as a solution </a:t>
            </a:r>
            <a:r>
              <a:rPr lang="en-GB" sz="1800" dirty="0" smtClean="0"/>
              <a:t>to “the problem” of UHC achievement:</a:t>
            </a:r>
          </a:p>
          <a:p>
            <a:pPr lvl="1"/>
            <a:r>
              <a:rPr lang="en-GB" sz="1800" dirty="0" smtClean="0"/>
              <a:t>Lobbying </a:t>
            </a:r>
            <a:r>
              <a:rPr lang="en-GB" sz="1800" dirty="0" smtClean="0"/>
              <a:t>towards the ministry of Health and during the presidential campaign</a:t>
            </a:r>
          </a:p>
          <a:p>
            <a:pPr lvl="1"/>
            <a:r>
              <a:rPr lang="en-GB" sz="1800" dirty="0" smtClean="0"/>
              <a:t>Prominent role of Senegalese </a:t>
            </a:r>
            <a:r>
              <a:rPr lang="en-GB" sz="1800" dirty="0" smtClean="0"/>
              <a:t>experts working for </a:t>
            </a:r>
            <a:r>
              <a:rPr lang="en-GB" sz="1800" dirty="0" err="1" smtClean="0"/>
              <a:t>Abt</a:t>
            </a:r>
            <a:r>
              <a:rPr lang="en-GB" sz="1800" dirty="0" smtClean="0"/>
              <a:t> Associates, acting as “policy entrepreneurs”</a:t>
            </a:r>
          </a:p>
          <a:p>
            <a:r>
              <a:rPr lang="en-GB" sz="1800" dirty="0" smtClean="0"/>
              <a:t>Progressive </a:t>
            </a:r>
            <a:r>
              <a:rPr lang="en-GB" sz="1800" dirty="0" smtClean="0"/>
              <a:t>decline of this coalition </a:t>
            </a:r>
            <a:r>
              <a:rPr lang="en-GB" sz="1800" dirty="0" smtClean="0">
                <a:sym typeface="Wingdings" panose="05000000000000000000" pitchFamily="2" charset="2"/>
              </a:rPr>
              <a:t> CBHI are not explicitly mentioned in the bill draft and </a:t>
            </a:r>
            <a:r>
              <a:rPr lang="en-GB" sz="1800" dirty="0" smtClean="0"/>
              <a:t>alternative models are considered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3"/>
          </p:nvPr>
        </p:nvSpPr>
        <p:spPr>
          <a:xfrm>
            <a:off x="6507322" y="1260101"/>
            <a:ext cx="4754880" cy="777240"/>
          </a:xfrm>
        </p:spPr>
        <p:txBody>
          <a:bodyPr/>
          <a:lstStyle/>
          <a:p>
            <a:pPr algn="ctr"/>
            <a:r>
              <a:rPr lang="en-GB" dirty="0" smtClean="0"/>
              <a:t>The choice of public-private partnership (PPP) in Benin</a:t>
            </a:r>
            <a:endParaRPr lang="en-GB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4"/>
          </p:nvPr>
        </p:nvSpPr>
        <p:spPr>
          <a:xfrm>
            <a:off x="6730737" y="2149440"/>
            <a:ext cx="4531465" cy="3183666"/>
          </a:xfrm>
        </p:spPr>
        <p:txBody>
          <a:bodyPr>
            <a:normAutofit/>
          </a:bodyPr>
          <a:lstStyle/>
          <a:p>
            <a:r>
              <a:rPr lang="en-GB" sz="1800" dirty="0" smtClean="0"/>
              <a:t>Formulation process under the supervision (or </a:t>
            </a:r>
            <a:r>
              <a:rPr lang="en-GB" sz="1800" dirty="0" smtClean="0"/>
              <a:t>even the </a:t>
            </a:r>
            <a:r>
              <a:rPr lang="en-GB" sz="1800" dirty="0" smtClean="0"/>
              <a:t>control) and significant influence of the Presidency, alongside technocrats</a:t>
            </a:r>
          </a:p>
          <a:p>
            <a:r>
              <a:rPr lang="en-GB" sz="1800" dirty="0" smtClean="0"/>
              <a:t>ARCH described as Talon’s </a:t>
            </a:r>
            <a:r>
              <a:rPr lang="en-GB" sz="18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“societal project. It was already his idea as a presidential candidate” [ARCH Team, Benin</a:t>
            </a:r>
            <a:r>
              <a:rPr lang="en-GB" sz="18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]</a:t>
            </a:r>
          </a:p>
          <a:p>
            <a:r>
              <a:rPr lang="en-GB" sz="1800" dirty="0" smtClean="0"/>
              <a:t>PPP</a:t>
            </a:r>
            <a:r>
              <a:rPr lang="en-GB" sz="1800" dirty="0" smtClean="0"/>
              <a:t>, strong reforms for “good governance” and “well-inspired and skilled leaders” are indeed core ideas of his </a:t>
            </a:r>
            <a:r>
              <a:rPr lang="en-GB" sz="1800" dirty="0" smtClean="0"/>
              <a:t>program</a:t>
            </a:r>
            <a:endParaRPr lang="en-GB" sz="1800" dirty="0" smtClean="0"/>
          </a:p>
        </p:txBody>
      </p:sp>
      <p:sp>
        <p:nvSpPr>
          <p:cNvPr id="3" name="ZoneTexte 2"/>
          <p:cNvSpPr txBox="1"/>
          <p:nvPr/>
        </p:nvSpPr>
        <p:spPr>
          <a:xfrm>
            <a:off x="1602882" y="5333106"/>
            <a:ext cx="9114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chemeClr val="accent1"/>
                </a:solidFill>
              </a:rPr>
              <a:t>The strategies rest on totally different ideas or </a:t>
            </a:r>
            <a:r>
              <a:rPr lang="en-GB" dirty="0" smtClean="0">
                <a:solidFill>
                  <a:schemeClr val="accent1"/>
                </a:solidFill>
              </a:rPr>
              <a:t>‘ideologies’ </a:t>
            </a:r>
            <a:r>
              <a:rPr lang="en-GB" dirty="0" smtClean="0">
                <a:solidFill>
                  <a:schemeClr val="accent1"/>
                </a:solidFill>
              </a:rPr>
              <a:t>(</a:t>
            </a:r>
            <a:r>
              <a:rPr lang="en-GB" dirty="0" err="1" smtClean="0">
                <a:solidFill>
                  <a:schemeClr val="accent1"/>
                </a:solidFill>
              </a:rPr>
              <a:t>communauty</a:t>
            </a:r>
            <a:r>
              <a:rPr lang="en-GB" dirty="0" smtClean="0">
                <a:solidFill>
                  <a:schemeClr val="accent1"/>
                </a:solidFill>
              </a:rPr>
              <a:t> vs. </a:t>
            </a:r>
            <a:r>
              <a:rPr lang="en-GB" dirty="0" err="1" smtClean="0">
                <a:solidFill>
                  <a:schemeClr val="accent1"/>
                </a:solidFill>
              </a:rPr>
              <a:t>néo</a:t>
            </a:r>
            <a:r>
              <a:rPr lang="en-GB" dirty="0" smtClean="0">
                <a:solidFill>
                  <a:schemeClr val="accent1"/>
                </a:solidFill>
              </a:rPr>
              <a:t>-liberal</a:t>
            </a:r>
            <a:r>
              <a:rPr lang="en-GB" dirty="0" smtClean="0">
                <a:solidFill>
                  <a:schemeClr val="accent1"/>
                </a:solidFill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chemeClr val="accent1"/>
                </a:solidFill>
              </a:rPr>
              <a:t>UHC reforms are strongly linked to the Presidency in both countries</a:t>
            </a:r>
            <a:endParaRPr lang="en-GB" dirty="0" smtClean="0">
              <a:solidFill>
                <a:schemeClr val="accent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chemeClr val="accent1"/>
                </a:solidFill>
              </a:rPr>
              <a:t>The Beninese and Senegalese government also have totally different ideas </a:t>
            </a:r>
            <a:br>
              <a:rPr lang="en-GB" dirty="0" smtClean="0">
                <a:solidFill>
                  <a:schemeClr val="accent1"/>
                </a:solidFill>
              </a:rPr>
            </a:br>
            <a:r>
              <a:rPr lang="en-GB" dirty="0" smtClean="0">
                <a:solidFill>
                  <a:schemeClr val="accent1"/>
                </a:solidFill>
              </a:rPr>
              <a:t>about mandatory health insurance and its feasibility.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659408" y="355052"/>
            <a:ext cx="11001212" cy="843880"/>
          </a:xfrm>
        </p:spPr>
        <p:txBody>
          <a:bodyPr>
            <a:normAutofit/>
          </a:bodyPr>
          <a:lstStyle/>
          <a:p>
            <a:r>
              <a:rPr lang="en-GB" b="1" dirty="0"/>
              <a:t>The role of ideas </a:t>
            </a:r>
            <a:r>
              <a:rPr lang="en-GB" b="1" dirty="0" smtClean="0"/>
              <a:t>on </a:t>
            </a:r>
            <a:r>
              <a:rPr lang="en-GB" b="1" dirty="0"/>
              <a:t>UHC </a:t>
            </a:r>
            <a:r>
              <a:rPr lang="en-GB" b="1" dirty="0" smtClean="0"/>
              <a:t>reforms (2/2)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70256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47351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Fragmented reforms, path dependency and the role of institutions (1/2)</a:t>
            </a:r>
            <a:endParaRPr lang="en-GB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600538" y="2047875"/>
            <a:ext cx="10960443" cy="4273894"/>
          </a:xfrm>
        </p:spPr>
        <p:txBody>
          <a:bodyPr>
            <a:normAutofit/>
          </a:bodyPr>
          <a:lstStyle/>
          <a:p>
            <a:r>
              <a:rPr lang="en-GB" dirty="0" smtClean="0"/>
              <a:t>In </a:t>
            </a:r>
            <a:r>
              <a:rPr lang="en-GB" u="sng" dirty="0" smtClean="0"/>
              <a:t>both countries</a:t>
            </a:r>
            <a:r>
              <a:rPr lang="en-GB" dirty="0" smtClean="0"/>
              <a:t>, UHC reforms are primarily about </a:t>
            </a:r>
            <a:r>
              <a:rPr lang="en-GB" b="1" i="1" dirty="0" smtClean="0"/>
              <a:t>expanding </a:t>
            </a:r>
            <a:r>
              <a:rPr lang="en-GB" b="1" dirty="0" smtClean="0"/>
              <a:t>coverage to the population excluded from pre-existing social security schemes.</a:t>
            </a:r>
          </a:p>
          <a:p>
            <a:pPr marL="45720" indent="0" algn="ctr">
              <a:buNone/>
            </a:pPr>
            <a:r>
              <a:rPr lang="en-GB" sz="20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We </a:t>
            </a:r>
            <a:r>
              <a:rPr lang="en-GB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had IPM and we had </a:t>
            </a:r>
            <a:r>
              <a:rPr lang="en-GB" sz="2000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to supplement the system with what is missing</a:t>
            </a:r>
            <a:r>
              <a:rPr lang="en-GB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That’s the difference. So people have thought, CBHI schemes already existed in Senegal, but it was not really developed. And we considered that, </a:t>
            </a:r>
            <a:r>
              <a:rPr lang="en-GB" sz="2000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for the excluded </a:t>
            </a:r>
            <a:r>
              <a:rPr lang="en-GB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ones from the formal system, CBHI could be a good model, </a:t>
            </a:r>
            <a:r>
              <a:rPr lang="en-GB" sz="20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aren’t </a:t>
            </a:r>
            <a:r>
              <a:rPr lang="en-GB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they</a:t>
            </a:r>
            <a:r>
              <a:rPr lang="en-GB" sz="20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? [CMU Agent, Senegal]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Path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dependency: </a:t>
            </a:r>
            <a:r>
              <a:rPr lang="en-GB" dirty="0"/>
              <a:t>“past policies also set up institutions that can place countries on a certain path, which is subsequently difficult to change” </a:t>
            </a:r>
            <a:r>
              <a:rPr lang="en-GB" sz="1600" dirty="0"/>
              <a:t>(Fox &amp; Reich, 2015: 1023</a:t>
            </a:r>
            <a:r>
              <a:rPr lang="en-GB" sz="1600" dirty="0" smtClean="0"/>
              <a:t>).</a:t>
            </a:r>
            <a:endParaRPr lang="en-GB" b="1" dirty="0" smtClean="0"/>
          </a:p>
          <a:p>
            <a:r>
              <a:rPr lang="en-GB" dirty="0" smtClean="0"/>
              <a:t>New schemes are created to cover the rural and informal workers, as well as the “indigents”, and pre-existing schemes are saved or reformed</a:t>
            </a:r>
            <a:br>
              <a:rPr lang="en-GB" dirty="0" smtClean="0"/>
            </a:br>
            <a:r>
              <a:rPr lang="en-GB" dirty="0" smtClean="0"/>
              <a:t> </a:t>
            </a:r>
            <a:r>
              <a:rPr lang="en-GB" dirty="0" smtClean="0">
                <a:sym typeface="Wingdings" panose="05000000000000000000" pitchFamily="2" charset="2"/>
              </a:rPr>
              <a:t></a:t>
            </a:r>
            <a:r>
              <a:rPr lang="en-GB" dirty="0" smtClean="0"/>
              <a:t> 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fragmentation </a:t>
            </a:r>
            <a:r>
              <a:rPr lang="en-GB" dirty="0" smtClean="0"/>
              <a:t>(</a:t>
            </a:r>
            <a:r>
              <a:rPr lang="en-GB" dirty="0" smtClean="0">
                <a:sym typeface="Wingdings" panose="05000000000000000000" pitchFamily="2" charset="2"/>
              </a:rPr>
              <a:t> C</a:t>
            </a:r>
            <a:r>
              <a:rPr lang="en-GB" dirty="0" smtClean="0"/>
              <a:t>ross-subsidization and equity)</a:t>
            </a:r>
          </a:p>
          <a:p>
            <a:pPr marL="45720" indent="0">
              <a:buNone/>
            </a:pPr>
            <a:endParaRPr lang="en-GB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280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35179" y="2017336"/>
            <a:ext cx="8241957" cy="443059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Institutions shape interests : </a:t>
            </a:r>
            <a:r>
              <a:rPr lang="en-GB" dirty="0"/>
              <a:t>“radical change is rare largely because of the vested interests that policies create over time” </a:t>
            </a:r>
            <a:r>
              <a:rPr lang="en-GB" sz="1600" dirty="0"/>
              <a:t>(</a:t>
            </a:r>
            <a:r>
              <a:rPr lang="en-GB" sz="1600" dirty="0" err="1"/>
              <a:t>Béland</a:t>
            </a:r>
            <a:r>
              <a:rPr lang="en-GB" sz="1600" dirty="0"/>
              <a:t>, 2010b : 105</a:t>
            </a:r>
            <a:r>
              <a:rPr lang="en-GB" sz="1600" dirty="0" smtClean="0"/>
              <a:t>): </a:t>
            </a:r>
          </a:p>
          <a:p>
            <a:pPr marL="45720" indent="0" algn="ctr">
              <a:buNone/>
            </a:pPr>
            <a:r>
              <a:rPr lang="en-GB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Maybe it will progress towards one universal basic scheme, but 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people have benefits they are not ready to lose</a:t>
            </a:r>
            <a:r>
              <a:rPr lang="en-GB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There are possibilities of 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extraordinary resistances</a:t>
            </a:r>
            <a:r>
              <a:rPr lang="en-GB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and a risk that ARCH would never start. […] Even between us, we had virulent </a:t>
            </a:r>
            <a:r>
              <a:rPr lang="en-GB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debates. [ARCH Team, Benin]</a:t>
            </a:r>
            <a:endParaRPr lang="en-GB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GB" dirty="0" smtClean="0"/>
              <a:t>…and decisions-makers’ “perception of what is possible to achieve” </a:t>
            </a:r>
            <a:r>
              <a:rPr lang="en-GB" sz="1600" dirty="0" smtClean="0"/>
              <a:t>(Fox &amp; Reich, 2015): </a:t>
            </a:r>
          </a:p>
          <a:p>
            <a:pPr marL="45720" indent="0" algn="ctr">
              <a:buNone/>
            </a:pPr>
            <a:r>
              <a:rPr lang="en-GB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These are difficult questions because it affects interests. […] One very complicated question in this group was the management unit of the different schemes. Some people insisted so that the creation of a unified institution to be at very long-term. 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We decided to be </a:t>
            </a:r>
            <a:r>
              <a:rPr lang="en-GB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pragmatic </a:t>
            </a:r>
            <a:r>
              <a:rPr lang="en-GB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[CMU Agent, </a:t>
            </a:r>
            <a:r>
              <a:rPr lang="en-GB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Sénégal</a:t>
            </a:r>
            <a:r>
              <a:rPr lang="en-GB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]</a:t>
            </a:r>
            <a:endParaRPr lang="en-GB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3491269669"/>
              </p:ext>
            </p:extLst>
          </p:nvPr>
        </p:nvGraphicFramePr>
        <p:xfrm>
          <a:off x="413633" y="2017336"/>
          <a:ext cx="2879124" cy="4111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re 5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23805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Fragmented reforms, path dependency and the role of institutions (2/2)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602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917145" y="873551"/>
            <a:ext cx="10153531" cy="113138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Interests, </a:t>
            </a:r>
            <a:r>
              <a:rPr lang="en-GB" b="1" dirty="0"/>
              <a:t>strategic </a:t>
            </a:r>
            <a:r>
              <a:rPr lang="en-GB" b="1" dirty="0" smtClean="0"/>
              <a:t>advocacy and positioning </a:t>
            </a:r>
            <a:r>
              <a:rPr lang="en-GB" b="1" dirty="0"/>
              <a:t>around UHC </a:t>
            </a:r>
            <a:r>
              <a:rPr lang="en-GB" b="1" dirty="0" smtClean="0"/>
              <a:t>reforms</a:t>
            </a:r>
            <a:r>
              <a:rPr lang="fr-BE" b="1" u="sng" dirty="0"/>
              <a:t/>
            </a:r>
            <a:br>
              <a:rPr lang="fr-BE" b="1" u="sng" dirty="0"/>
            </a:br>
            <a:endParaRPr lang="en-GB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762201" y="2080352"/>
            <a:ext cx="10463421" cy="4124792"/>
          </a:xfrm>
        </p:spPr>
        <p:txBody>
          <a:bodyPr>
            <a:normAutofit/>
          </a:bodyPr>
          <a:lstStyle/>
          <a:p>
            <a:r>
              <a:rPr lang="en-GB" dirty="0" smtClean="0"/>
              <a:t>Interests </a:t>
            </a:r>
            <a:r>
              <a:rPr lang="en-GB" dirty="0" smtClean="0"/>
              <a:t>can be analysed </a:t>
            </a:r>
            <a:r>
              <a:rPr lang="en-GB" dirty="0" smtClean="0"/>
              <a:t>through their embeddedness in ideas and </a:t>
            </a:r>
            <a:r>
              <a:rPr lang="en-GB" dirty="0" smtClean="0"/>
              <a:t>institutions.</a:t>
            </a:r>
          </a:p>
          <a:p>
            <a:r>
              <a:rPr lang="en-GB" dirty="0"/>
              <a:t>H</a:t>
            </a:r>
            <a:r>
              <a:rPr lang="en-GB" dirty="0" smtClean="0"/>
              <a:t>owever</a:t>
            </a:r>
            <a:r>
              <a:rPr lang="en-GB" dirty="0" smtClean="0"/>
              <a:t>, the analysis of interests </a:t>
            </a:r>
            <a:r>
              <a:rPr lang="en-GB" i="1" dirty="0" smtClean="0"/>
              <a:t>per se</a:t>
            </a:r>
            <a:r>
              <a:rPr lang="en-GB" dirty="0" smtClean="0"/>
              <a:t>, through the action of strategic groups, is instructive as well:</a:t>
            </a:r>
          </a:p>
          <a:p>
            <a:pPr lvl="1"/>
            <a:r>
              <a:rPr lang="en-GB" dirty="0" smtClean="0"/>
              <a:t>UHC policies </a:t>
            </a:r>
            <a:r>
              <a:rPr lang="en-GB" b="1" dirty="0" smtClean="0"/>
              <a:t>mobilize a lot of resources </a:t>
            </a:r>
            <a:r>
              <a:rPr lang="en-GB" dirty="0" smtClean="0"/>
              <a:t>that can be fought for </a:t>
            </a:r>
            <a:r>
              <a:rPr lang="en-GB" dirty="0" smtClean="0">
                <a:sym typeface="Wingdings" panose="05000000000000000000" pitchFamily="2" charset="2"/>
              </a:rPr>
              <a:t></a:t>
            </a:r>
            <a:r>
              <a:rPr lang="en-GB" dirty="0" smtClean="0"/>
              <a:t> Conflicts about the </a:t>
            </a:r>
            <a:r>
              <a:rPr lang="en-GB" b="1" dirty="0" smtClean="0"/>
              <a:t>supervision of UHC policies</a:t>
            </a:r>
            <a:r>
              <a:rPr lang="en-GB" dirty="0" smtClean="0"/>
              <a:t>, for which different ministries or agencies competed.</a:t>
            </a:r>
          </a:p>
          <a:p>
            <a:pPr lvl="1"/>
            <a:r>
              <a:rPr lang="en-GB" dirty="0" smtClean="0"/>
              <a:t>If strategic groups’ interests are in danger, it could lead to the </a:t>
            </a:r>
            <a:r>
              <a:rPr lang="en-GB" b="1" dirty="0" smtClean="0"/>
              <a:t>boycott of the reform </a:t>
            </a:r>
            <a:r>
              <a:rPr lang="en-GB" dirty="0" smtClean="0"/>
              <a:t>(e.g. by the providers at the implementation stage). It is also the case if the reform is in contradiction with their ideas (e.g. free care</a:t>
            </a:r>
            <a:r>
              <a:rPr lang="en-GB" dirty="0" smtClean="0"/>
              <a:t>).</a:t>
            </a:r>
          </a:p>
          <a:p>
            <a:pPr lvl="1"/>
            <a:r>
              <a:rPr lang="en-GB" dirty="0" smtClean="0"/>
              <a:t>Other </a:t>
            </a:r>
            <a:r>
              <a:rPr lang="en-GB" dirty="0" smtClean="0"/>
              <a:t>stakeholders advocate to </a:t>
            </a:r>
            <a:r>
              <a:rPr lang="en-GB" b="1" dirty="0" smtClean="0"/>
              <a:t>gain or maintain their position </a:t>
            </a:r>
            <a:r>
              <a:rPr lang="en-GB" dirty="0" smtClean="0"/>
              <a:t>in the institutional architecture of UHC reforms, depending on their interests (e.g. CBHI schemes, insurance companies or other health financing program managers)</a:t>
            </a:r>
          </a:p>
        </p:txBody>
      </p:sp>
    </p:spTree>
    <p:extLst>
      <p:ext uri="{BB962C8B-B14F-4D97-AF65-F5344CB8AC3E}">
        <p14:creationId xmlns:p14="http://schemas.microsoft.com/office/powerpoint/2010/main" val="112202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e">
  <a:themeElements>
    <a:clrScheme name="Bleu vert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324</TotalTime>
  <Words>1398</Words>
  <Application>Microsoft Office PowerPoint</Application>
  <PresentationFormat>Grand écran</PresentationFormat>
  <Paragraphs>101</Paragraphs>
  <Slides>12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Corbel</vt:lpstr>
      <vt:lpstr>Wingdings</vt:lpstr>
      <vt:lpstr>Base</vt:lpstr>
      <vt:lpstr>Same objective, different paths:  An analysis of Universal Health Coverage policies  in Benin and Senegal </vt:lpstr>
      <vt:lpstr>Universal Health Coverage</vt:lpstr>
      <vt:lpstr>Présentation PowerPoint</vt:lpstr>
      <vt:lpstr>An overview of UHC policies in Benin and Senegal</vt:lpstr>
      <vt:lpstr>The role of ideas on UHC reforms (1/2)</vt:lpstr>
      <vt:lpstr>The role of ideas on UHC reforms (2/2)</vt:lpstr>
      <vt:lpstr>Fragmented reforms, path dependency and the role of institutions (1/2)</vt:lpstr>
      <vt:lpstr>Fragmented reforms, path dependency and the role of institutions (2/2)</vt:lpstr>
      <vt:lpstr>Interests, strategic advocacy and positioning around UHC reforms </vt:lpstr>
      <vt:lpstr>What about vertical interdependencies ?</vt:lpstr>
      <vt:lpstr>Conclusions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Same objective, different paths:  An analysis of UHC policies  in Benin and Senegal</dc:title>
  <dc:creator>Céline Deville</dc:creator>
  <cp:lastModifiedBy>Céline Deville</cp:lastModifiedBy>
  <cp:revision>66</cp:revision>
  <dcterms:created xsi:type="dcterms:W3CDTF">2018-10-23T09:03:30Z</dcterms:created>
  <dcterms:modified xsi:type="dcterms:W3CDTF">2018-10-24T21:20:08Z</dcterms:modified>
</cp:coreProperties>
</file>