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94" r:id="rId2"/>
    <p:sldId id="295" r:id="rId3"/>
    <p:sldId id="258" r:id="rId4"/>
    <p:sldId id="263" r:id="rId5"/>
    <p:sldId id="264" r:id="rId6"/>
    <p:sldId id="257" r:id="rId7"/>
    <p:sldId id="265" r:id="rId8"/>
    <p:sldId id="266" r:id="rId9"/>
    <p:sldId id="267" r:id="rId10"/>
    <p:sldId id="268" r:id="rId11"/>
    <p:sldId id="269" r:id="rId12"/>
    <p:sldId id="270" r:id="rId13"/>
    <p:sldId id="272" r:id="rId14"/>
    <p:sldId id="274" r:id="rId15"/>
    <p:sldId id="273" r:id="rId16"/>
    <p:sldId id="280" r:id="rId17"/>
    <p:sldId id="286" r:id="rId18"/>
    <p:sldId id="281" r:id="rId19"/>
    <p:sldId id="282" r:id="rId20"/>
    <p:sldId id="284" r:id="rId21"/>
    <p:sldId id="285" r:id="rId22"/>
    <p:sldId id="279" r:id="rId23"/>
    <p:sldId id="276" r:id="rId24"/>
    <p:sldId id="277" r:id="rId25"/>
    <p:sldId id="260" r:id="rId26"/>
    <p:sldId id="261" r:id="rId27"/>
    <p:sldId id="297" r:id="rId28"/>
    <p:sldId id="278" r:id="rId29"/>
    <p:sldId id="259" r:id="rId30"/>
    <p:sldId id="288" r:id="rId31"/>
    <p:sldId id="289" r:id="rId32"/>
    <p:sldId id="296" r:id="rId33"/>
    <p:sldId id="290" r:id="rId34"/>
    <p:sldId id="292" r:id="rId35"/>
    <p:sldId id="291" r:id="rId36"/>
    <p:sldId id="293" r:id="rId37"/>
    <p:sldId id="287" r:id="rId38"/>
    <p:sldId id="262" r:id="rId39"/>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92" y="-90"/>
      </p:cViewPr>
      <p:guideLst>
        <p:guide orient="horz" pos="2160"/>
        <p:guide pos="2880"/>
      </p:guideLst>
    </p:cSldViewPr>
  </p:slideViewPr>
  <p:notesTextViewPr>
    <p:cViewPr>
      <p:scale>
        <a:sx n="1" d="1"/>
        <a:sy n="1" d="1"/>
      </p:scale>
      <p:origin x="0" y="0"/>
    </p:cViewPr>
  </p:notesTextViewPr>
  <p:sorterViewPr>
    <p:cViewPr>
      <p:scale>
        <a:sx n="100" d="100"/>
        <a:sy n="100" d="100"/>
      </p:scale>
      <p:origin x="0" y="77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0C1A348-DB8B-42B4-A1EF-63F39576BBFE}" type="datetimeFigureOut">
              <a:rPr lang="fr-BE" smtClean="0"/>
              <a:t>25-09-18</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4EFC8B-4419-45F4-AEC3-D3DEE7127691}" type="slidenum">
              <a:rPr lang="fr-BE" smtClean="0"/>
              <a:t>‹N°›</a:t>
            </a:fld>
            <a:endParaRPr lang="fr-BE"/>
          </a:p>
        </p:txBody>
      </p:sp>
    </p:spTree>
    <p:extLst>
      <p:ext uri="{BB962C8B-B14F-4D97-AF65-F5344CB8AC3E}">
        <p14:creationId xmlns:p14="http://schemas.microsoft.com/office/powerpoint/2010/main" val="595881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solidFill>
            <a:srgbClr val="FFFFFF"/>
          </a:solidFill>
          <a:ln/>
        </p:spPr>
      </p:sp>
      <p:sp>
        <p:nvSpPr>
          <p:cNvPr id="91139" name="Rectangle 2"/>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ts val="425"/>
              </a:spcBef>
            </a:pPr>
            <a:r>
              <a:rPr lang="en-US" altLang="fr-FR" smtClean="0">
                <a:solidFill>
                  <a:srgbClr val="FFFFFF"/>
                </a:solidFill>
                <a:latin typeface="Calibri" pitchFamily="34" charset="0"/>
                <a:ea typeface="Calibri" pitchFamily="34" charset="0"/>
                <a:cs typeface="Calibri" pitchFamily="34" charset="0"/>
                <a:sym typeface="Calibri" pitchFamily="34" charset="0"/>
              </a:rPr>
              <a:t>A number of landmark studies have shown that the reduction of LDL-C with statin therapy improves cardiovascular morbidity and mortality in patients with and without established cardiovascular disease.  In both primary and secondary prevention studies a greater reduction in LDL-C resulted in greater reductions in cardiovascular (CV) events. Achieving lower LDL-C levels is now increasingly accepted. </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pPr>
            <a:r>
              <a:rPr lang="en-US" altLang="fr-FR" smtClean="0">
                <a:solidFill>
                  <a:srgbClr val="FFFFFF"/>
                </a:solidFill>
                <a:latin typeface="Calibri" pitchFamily="34" charset="0"/>
                <a:ea typeface="Calibri" pitchFamily="34" charset="0"/>
                <a:cs typeface="Calibri" pitchFamily="34" charset="0"/>
                <a:sym typeface="Calibri" pitchFamily="34" charset="0"/>
              </a:rPr>
              <a:t>The data clearly show that whether you have CV or not and whatever your baseline LDL-C is, however much you lower LDL-C you reduce CV risk and the lower you can get your LDL-C the better. The international guidelines for screening and intervention are based on evidence such as that presented together with epidemiological data.  It is therefore reasonable that the achievement of evidence-based treatment guideline goals can be used as a good surrogate for outcomes data until that becomes available.</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pPr>
            <a:endParaRPr lang="en-US" altLang="fr-FR" smtClean="0">
              <a:solidFill>
                <a:srgbClr val="FFFFFF"/>
              </a:solidFill>
              <a:latin typeface="Calibri" pitchFamily="34" charset="0"/>
              <a:ea typeface="Calibri" pitchFamily="34" charset="0"/>
              <a:cs typeface="Calibri" pitchFamily="34" charset="0"/>
              <a:sym typeface="Calibri" pitchFamily="34" charset="0"/>
            </a:endParaRPr>
          </a:p>
          <a:p>
            <a:pPr eaLnBrk="1" hangingPunct="1">
              <a:spcBef>
                <a:spcPts val="425"/>
              </a:spcBef>
            </a:pPr>
            <a:r>
              <a:rPr lang="en-US" altLang="fr-FR" smtClean="0">
                <a:solidFill>
                  <a:srgbClr val="FFFFFF"/>
                </a:solidFill>
                <a:latin typeface="Calibri Bold" charset="0"/>
                <a:ea typeface="Calibri Bold" charset="0"/>
                <a:cs typeface="Calibri Bold" charset="0"/>
                <a:sym typeface="Calibri Bold" charset="0"/>
              </a:rPr>
              <a:t>References</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Ballantyne C. Low-density lipoproteins and risk for coronary artery disease. </a:t>
            </a:r>
            <a:r>
              <a:rPr lang="en-US" altLang="fr-FR" smtClean="0">
                <a:solidFill>
                  <a:srgbClr val="FFFFFF"/>
                </a:solidFill>
                <a:latin typeface="Calibri Italic" charset="0"/>
                <a:ea typeface="Calibri Italic" charset="0"/>
                <a:cs typeface="Calibri Italic" charset="0"/>
                <a:sym typeface="Calibri Italic" charset="0"/>
              </a:rPr>
              <a:t>Am J Cardiol</a:t>
            </a:r>
            <a:r>
              <a:rPr lang="en-US" altLang="fr-FR" smtClean="0">
                <a:solidFill>
                  <a:srgbClr val="FFFFFF"/>
                </a:solidFill>
                <a:latin typeface="Calibri" pitchFamily="34" charset="0"/>
                <a:ea typeface="Calibri" pitchFamily="34" charset="0"/>
                <a:cs typeface="Calibri" pitchFamily="34" charset="0"/>
                <a:sym typeface="Calibri" pitchFamily="34" charset="0"/>
              </a:rPr>
              <a:t> 1998;</a:t>
            </a:r>
            <a:r>
              <a:rPr lang="en-US" altLang="fr-FR" smtClean="0">
                <a:solidFill>
                  <a:srgbClr val="FFFFFF"/>
                </a:solidFill>
                <a:latin typeface="Calibri Bold" charset="0"/>
                <a:ea typeface="Calibri Bold" charset="0"/>
                <a:cs typeface="Calibri Bold" charset="0"/>
                <a:sym typeface="Calibri Bold" charset="0"/>
              </a:rPr>
              <a:t>82</a:t>
            </a:r>
            <a:r>
              <a:rPr lang="en-US" altLang="fr-FR" smtClean="0">
                <a:solidFill>
                  <a:srgbClr val="FFFFFF"/>
                </a:solidFill>
                <a:latin typeface="Calibri" pitchFamily="34" charset="0"/>
                <a:ea typeface="Calibri" pitchFamily="34" charset="0"/>
                <a:cs typeface="Calibri" pitchFamily="34" charset="0"/>
                <a:sym typeface="Calibri" pitchFamily="34" charset="0"/>
              </a:rPr>
              <a:t>:3Q-12Q </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Heart Protection Study Collaborative Group. MRC/BHF Heart Protection Study of cholesterol lowering with simvastatin in 20,536 high risk individuals: a randomised placebo-controlled trial. </a:t>
            </a:r>
            <a:r>
              <a:rPr lang="en-US" altLang="fr-FR" smtClean="0">
                <a:solidFill>
                  <a:srgbClr val="FFFFFF"/>
                </a:solidFill>
                <a:latin typeface="Calibri Italic" charset="0"/>
                <a:ea typeface="Calibri Italic" charset="0"/>
                <a:cs typeface="Calibri Italic" charset="0"/>
                <a:sym typeface="Calibri Italic" charset="0"/>
              </a:rPr>
              <a:t>Lance</a:t>
            </a:r>
            <a:r>
              <a:rPr lang="en-US" altLang="fr-FR" smtClean="0">
                <a:solidFill>
                  <a:srgbClr val="FFFFFF"/>
                </a:solidFill>
                <a:latin typeface="Calibri" pitchFamily="34" charset="0"/>
                <a:ea typeface="Calibri" pitchFamily="34" charset="0"/>
                <a:cs typeface="Calibri" pitchFamily="34" charset="0"/>
                <a:sym typeface="Calibri" pitchFamily="34" charset="0"/>
              </a:rPr>
              <a:t>t 2002;</a:t>
            </a:r>
            <a:r>
              <a:rPr lang="en-US" altLang="fr-FR" smtClean="0">
                <a:solidFill>
                  <a:srgbClr val="FFFFFF"/>
                </a:solidFill>
                <a:latin typeface="Calibri Bold" charset="0"/>
                <a:ea typeface="Calibri Bold" charset="0"/>
                <a:cs typeface="Calibri Bold" charset="0"/>
                <a:sym typeface="Calibri Bold" charset="0"/>
              </a:rPr>
              <a:t>360</a:t>
            </a:r>
            <a:r>
              <a:rPr lang="en-US" altLang="fr-FR" smtClean="0">
                <a:solidFill>
                  <a:srgbClr val="FFFFFF"/>
                </a:solidFill>
                <a:latin typeface="Calibri" pitchFamily="34" charset="0"/>
                <a:ea typeface="Calibri" pitchFamily="34" charset="0"/>
                <a:cs typeface="Calibri" pitchFamily="34" charset="0"/>
                <a:sym typeface="Calibri" pitchFamily="34" charset="0"/>
              </a:rPr>
              <a:t>:7–22.</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Sever, PS et al. Prevention of coronary and stroke events with atorvastatin in hypertensive patients who have average or lower-than-average cholesterol concentrations, in the Anglo-Scandinavian Cardiac Outcomes Trial – Lipid Lowering Arm: a multicentre randomised controlled trial. </a:t>
            </a:r>
            <a:r>
              <a:rPr lang="en-US" altLang="fr-FR" smtClean="0">
                <a:solidFill>
                  <a:srgbClr val="FFFFFF"/>
                </a:solidFill>
                <a:latin typeface="Calibri Italic" charset="0"/>
                <a:ea typeface="Calibri Italic" charset="0"/>
                <a:cs typeface="Calibri Italic" charset="0"/>
                <a:sym typeface="Calibri Italic" charset="0"/>
              </a:rPr>
              <a:t>Lancet</a:t>
            </a:r>
            <a:r>
              <a:rPr lang="en-US" altLang="fr-FR" smtClean="0">
                <a:solidFill>
                  <a:srgbClr val="FFFFFF"/>
                </a:solidFill>
                <a:latin typeface="Calibri" pitchFamily="34" charset="0"/>
                <a:ea typeface="Calibri" pitchFamily="34" charset="0"/>
                <a:cs typeface="Calibri" pitchFamily="34" charset="0"/>
                <a:sym typeface="Calibri" pitchFamily="34" charset="0"/>
              </a:rPr>
              <a:t> 2003;</a:t>
            </a:r>
            <a:r>
              <a:rPr lang="en-US" altLang="fr-FR" smtClean="0">
                <a:solidFill>
                  <a:srgbClr val="FFFFFF"/>
                </a:solidFill>
                <a:latin typeface="Calibri Bold" charset="0"/>
                <a:ea typeface="Calibri Bold" charset="0"/>
                <a:cs typeface="Calibri Bold" charset="0"/>
                <a:sym typeface="Calibri Bold" charset="0"/>
              </a:rPr>
              <a:t>361</a:t>
            </a:r>
            <a:r>
              <a:rPr lang="en-US" altLang="fr-FR" smtClean="0">
                <a:solidFill>
                  <a:srgbClr val="FFFFFF"/>
                </a:solidFill>
                <a:latin typeface="Calibri" pitchFamily="34" charset="0"/>
                <a:ea typeface="Calibri" pitchFamily="34" charset="0"/>
                <a:cs typeface="Calibri" pitchFamily="34" charset="0"/>
                <a:sym typeface="Calibri" pitchFamily="34" charset="0"/>
              </a:rPr>
              <a:t>:1149-58</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Rosensen RS. Statins: can the new generation make an impression?</a:t>
            </a:r>
            <a:r>
              <a:rPr lang="en-US" altLang="fr-FR" smtClean="0">
                <a:solidFill>
                  <a:srgbClr val="FFFFFF"/>
                </a:solidFill>
                <a:latin typeface="Calibri Bold" charset="0"/>
                <a:ea typeface="Calibri Bold" charset="0"/>
                <a:cs typeface="Calibri Bold" charset="0"/>
                <a:sym typeface="Calibri Bold" charset="0"/>
              </a:rPr>
              <a:t> </a:t>
            </a:r>
            <a:r>
              <a:rPr lang="en-US" altLang="fr-FR" smtClean="0">
                <a:solidFill>
                  <a:srgbClr val="FFFFFF"/>
                </a:solidFill>
                <a:latin typeface="Calibri Italic" charset="0"/>
                <a:ea typeface="Calibri Italic" charset="0"/>
                <a:cs typeface="Calibri Italic" charset="0"/>
                <a:sym typeface="Calibri Italic" charset="0"/>
              </a:rPr>
              <a:t>Exp Opin Emerg Drugs 2004</a:t>
            </a:r>
            <a:r>
              <a:rPr lang="en-US" altLang="fr-FR" smtClean="0">
                <a:solidFill>
                  <a:srgbClr val="FFFFFF"/>
                </a:solidFill>
                <a:latin typeface="Calibri" pitchFamily="34" charset="0"/>
                <a:ea typeface="Calibri" pitchFamily="34" charset="0"/>
                <a:cs typeface="Calibri" pitchFamily="34" charset="0"/>
                <a:sym typeface="Calibri" pitchFamily="34" charset="0"/>
              </a:rPr>
              <a:t>;</a:t>
            </a:r>
            <a:r>
              <a:rPr lang="en-US" altLang="fr-FR" smtClean="0">
                <a:solidFill>
                  <a:srgbClr val="FFFFFF"/>
                </a:solidFill>
                <a:latin typeface="Calibri Bold" charset="0"/>
                <a:ea typeface="Calibri Bold" charset="0"/>
                <a:cs typeface="Calibri Bold" charset="0"/>
                <a:sym typeface="Calibri Bold" charset="0"/>
              </a:rPr>
              <a:t>9</a:t>
            </a:r>
            <a:r>
              <a:rPr lang="en-US" altLang="fr-FR" smtClean="0">
                <a:solidFill>
                  <a:srgbClr val="FFFFFF"/>
                </a:solidFill>
                <a:latin typeface="Calibri" pitchFamily="34" charset="0"/>
                <a:ea typeface="Calibri" pitchFamily="34" charset="0"/>
                <a:cs typeface="Calibri" pitchFamily="34" charset="0"/>
                <a:sym typeface="Calibri" pitchFamily="34" charset="0"/>
              </a:rPr>
              <a:t>(2):269-279.</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LaRosa J, Grundy S, Waters D, et al. Intensive lipid lowering with atorvastatin in patients with stable coronary disease. </a:t>
            </a:r>
            <a:r>
              <a:rPr lang="en-US" altLang="fr-FR" smtClean="0">
                <a:solidFill>
                  <a:srgbClr val="FFFFFF"/>
                </a:solidFill>
                <a:latin typeface="Calibri Italic" charset="0"/>
                <a:ea typeface="Calibri Italic" charset="0"/>
                <a:cs typeface="Calibri Italic" charset="0"/>
                <a:sym typeface="Calibri Italic" charset="0"/>
              </a:rPr>
              <a:t>N Engl J Med</a:t>
            </a:r>
            <a:r>
              <a:rPr lang="en-US" altLang="fr-FR" smtClean="0">
                <a:solidFill>
                  <a:srgbClr val="FFFFFF"/>
                </a:solidFill>
                <a:latin typeface="Calibri" pitchFamily="34" charset="0"/>
                <a:ea typeface="Calibri" pitchFamily="34" charset="0"/>
                <a:cs typeface="Calibri" pitchFamily="34" charset="0"/>
                <a:sym typeface="Calibri" pitchFamily="34" charset="0"/>
              </a:rPr>
              <a:t> 2005;</a:t>
            </a:r>
            <a:r>
              <a:rPr lang="en-US" altLang="fr-FR" smtClean="0">
                <a:solidFill>
                  <a:srgbClr val="FFFFFF"/>
                </a:solidFill>
                <a:latin typeface="Calibri Bold" charset="0"/>
                <a:ea typeface="Calibri Bold" charset="0"/>
                <a:cs typeface="Calibri Bold" charset="0"/>
                <a:sym typeface="Calibri Bold" charset="0"/>
              </a:rPr>
              <a:t>352</a:t>
            </a:r>
            <a:r>
              <a:rPr lang="en-US" altLang="fr-FR" smtClean="0">
                <a:solidFill>
                  <a:srgbClr val="FFFFFF"/>
                </a:solidFill>
                <a:latin typeface="Calibri" pitchFamily="34" charset="0"/>
                <a:ea typeface="Calibri" pitchFamily="34" charset="0"/>
                <a:cs typeface="Calibri" pitchFamily="34" charset="0"/>
                <a:sym typeface="Calibri" pitchFamily="34" charset="0"/>
              </a:rPr>
              <a:t>:1425-1435.</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endParaRPr lang="en-US" altLang="fr-FR" smtClean="0">
              <a:solidFill>
                <a:srgbClr val="FFFFFF"/>
              </a:solidFill>
              <a:latin typeface="Calibri" pitchFamily="34" charset="0"/>
              <a:ea typeface="Calibri" pitchFamily="34" charset="0"/>
              <a:cs typeface="Calibri" pitchFamily="34" charset="0"/>
              <a:sym typeface="Calibri" pitchFamily="34" charset="0"/>
            </a:endParaRPr>
          </a:p>
          <a:p>
            <a:pPr eaLnBrk="1" hangingPunct="1">
              <a:spcBef>
                <a:spcPts val="425"/>
              </a:spcBef>
              <a:buFontTx/>
              <a:buChar char="•"/>
            </a:pPr>
            <a:endParaRPr lang="en-US" altLang="fr-FR" smtClean="0">
              <a:solidFill>
                <a:srgbClr val="FFFFFF"/>
              </a:solidFill>
              <a:latin typeface="Calibri" pitchFamily="34" charset="0"/>
              <a:ea typeface="Calibri" pitchFamily="34" charset="0"/>
              <a:cs typeface="Calibri" pitchFamily="34" charset="0"/>
              <a:sym typeface="Calibri" pitchFamily="34" charset="0"/>
            </a:endParaRPr>
          </a:p>
          <a:p>
            <a:pPr eaLnBrk="1" hangingPunct="1">
              <a:spcBef>
                <a:spcPts val="425"/>
              </a:spcBef>
            </a:pPr>
            <a:r>
              <a:rPr lang="en-US" altLang="fr-FR" smtClean="0">
                <a:solidFill>
                  <a:srgbClr val="FFFFFF"/>
                </a:solidFill>
                <a:latin typeface="Calibri" pitchFamily="34" charset="0"/>
                <a:ea typeface="Calibri" pitchFamily="34" charset="0"/>
                <a:cs typeface="Calibri" pitchFamily="34" charset="0"/>
                <a:sym typeface="Calibri" pitchFamily="34" charset="0"/>
              </a:rPr>
              <a:t>Adapted from Am J Cardiol 1998;82:3Q-12Q with permission from Excerpta Medica Inc.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pitchFamily="34" charset="0"/>
              </a:defRPr>
            </a:lvl1pPr>
            <a:lvl2pPr marL="742950" indent="-285750" eaLnBrk="0" hangingPunct="0">
              <a:spcBef>
                <a:spcPct val="30000"/>
              </a:spcBef>
              <a:defRPr sz="1200">
                <a:solidFill>
                  <a:schemeClr val="tx1"/>
                </a:solidFill>
                <a:latin typeface="Arial" pitchFamily="34" charset="0"/>
              </a:defRPr>
            </a:lvl2pPr>
            <a:lvl3pPr marL="1143000" indent="-228600" eaLnBrk="0" hangingPunct="0">
              <a:spcBef>
                <a:spcPct val="30000"/>
              </a:spcBef>
              <a:defRPr sz="1200">
                <a:solidFill>
                  <a:schemeClr val="tx1"/>
                </a:solidFill>
                <a:latin typeface="Arial" pitchFamily="34" charset="0"/>
              </a:defRPr>
            </a:lvl3pPr>
            <a:lvl4pPr marL="1600200" indent="-228600" eaLnBrk="0" hangingPunct="0">
              <a:spcBef>
                <a:spcPct val="30000"/>
              </a:spcBef>
              <a:defRPr sz="1200">
                <a:solidFill>
                  <a:schemeClr val="tx1"/>
                </a:solidFill>
                <a:latin typeface="Arial" pitchFamily="34" charset="0"/>
              </a:defRPr>
            </a:lvl4pPr>
            <a:lvl5pPr marL="2057400" indent="-228600" eaLnBrk="0" hangingPunct="0">
              <a:spcBef>
                <a:spcPct val="30000"/>
              </a:spcBef>
              <a:defRPr sz="1200">
                <a:solidFill>
                  <a:schemeClr val="tx1"/>
                </a:solidFill>
                <a:latin typeface="Arial" pitchFamily="34" charset="0"/>
              </a:defRPr>
            </a:lvl5pPr>
            <a:lvl6pPr marL="2514600" indent="-228600" eaLnBrk="0" fontAlgn="base" hangingPunct="0">
              <a:spcBef>
                <a:spcPct val="30000"/>
              </a:spcBef>
              <a:spcAft>
                <a:spcPct val="0"/>
              </a:spcAft>
              <a:defRPr sz="1200">
                <a:solidFill>
                  <a:schemeClr val="tx1"/>
                </a:solidFill>
                <a:latin typeface="Arial" pitchFamily="34" charset="0"/>
              </a:defRPr>
            </a:lvl6pPr>
            <a:lvl7pPr marL="2971800" indent="-228600" eaLnBrk="0" fontAlgn="base" hangingPunct="0">
              <a:spcBef>
                <a:spcPct val="30000"/>
              </a:spcBef>
              <a:spcAft>
                <a:spcPct val="0"/>
              </a:spcAft>
              <a:defRPr sz="1200">
                <a:solidFill>
                  <a:schemeClr val="tx1"/>
                </a:solidFill>
                <a:latin typeface="Arial" pitchFamily="34" charset="0"/>
              </a:defRPr>
            </a:lvl7pPr>
            <a:lvl8pPr marL="3429000" indent="-228600" eaLnBrk="0" fontAlgn="base" hangingPunct="0">
              <a:spcBef>
                <a:spcPct val="30000"/>
              </a:spcBef>
              <a:spcAft>
                <a:spcPct val="0"/>
              </a:spcAft>
              <a:defRPr sz="1200">
                <a:solidFill>
                  <a:schemeClr val="tx1"/>
                </a:solidFill>
                <a:latin typeface="Arial" pitchFamily="34" charset="0"/>
              </a:defRPr>
            </a:lvl8pPr>
            <a:lvl9pPr marL="3886200" indent="-228600" eaLnBrk="0" fontAlgn="base" hangingPunct="0">
              <a:spcBef>
                <a:spcPct val="30000"/>
              </a:spcBef>
              <a:spcAft>
                <a:spcPct val="0"/>
              </a:spcAft>
              <a:defRPr sz="1200">
                <a:solidFill>
                  <a:schemeClr val="tx1"/>
                </a:solidFill>
                <a:latin typeface="Arial" pitchFamily="34" charset="0"/>
              </a:defRPr>
            </a:lvl9pPr>
          </a:lstStyle>
          <a:p>
            <a:pPr eaLnBrk="1" hangingPunct="1">
              <a:spcBef>
                <a:spcPct val="0"/>
              </a:spcBef>
            </a:pPr>
            <a:fld id="{D21CF6E5-0503-4B62-8AFF-FA1465B07147}" type="slidenum">
              <a:rPr lang="fr-FR" altLang="fr-FR" smtClean="0"/>
              <a:pPr eaLnBrk="1" hangingPunct="1">
                <a:spcBef>
                  <a:spcPct val="0"/>
                </a:spcBef>
              </a:pPr>
              <a:t>15</a:t>
            </a:fld>
            <a:endParaRPr lang="fr-FR" altLang="fr-FR" smtClean="0"/>
          </a:p>
        </p:txBody>
      </p:sp>
      <p:sp>
        <p:nvSpPr>
          <p:cNvPr id="349187" name="Rectangle 2"/>
          <p:cNvSpPr>
            <a:spLocks noGrp="1" noRot="1" noChangeAspect="1" noChangeArrowheads="1" noTextEdit="1"/>
          </p:cNvSpPr>
          <p:nvPr>
            <p:ph type="sldImg"/>
          </p:nvPr>
        </p:nvSpPr>
        <p:spPr>
          <a:ln/>
        </p:spPr>
      </p:sp>
      <p:sp>
        <p:nvSpPr>
          <p:cNvPr id="349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
          <p:cNvSpPr>
            <a:spLocks noGrp="1" noRot="1" noChangeAspect="1" noChangeArrowheads="1" noTextEdit="1"/>
          </p:cNvSpPr>
          <p:nvPr>
            <p:ph type="sldImg"/>
          </p:nvPr>
        </p:nvSpPr>
        <p:spPr>
          <a:solidFill>
            <a:srgbClr val="FFFFFF"/>
          </a:solidFill>
          <a:ln/>
        </p:spPr>
      </p:sp>
      <p:sp>
        <p:nvSpPr>
          <p:cNvPr id="91139" name="Rectangle 2"/>
          <p:cNvSpPr>
            <a:spLocks noGrp="1" noChangeArrowheads="1"/>
          </p:cNvSpPr>
          <p:nvPr>
            <p:ph type="body" idx="1"/>
          </p:nvPr>
        </p:nvSpPr>
        <p:spPr>
          <a:noFill/>
          <a:ln>
            <a:solidFill>
              <a:srgbClr val="000000"/>
            </a:solidFill>
          </a:ln>
          <a:extLst>
            <a:ext uri="{909E8E84-426E-40DD-AFC4-6F175D3DCCD1}">
              <a14:hiddenFill xmlns:a14="http://schemas.microsoft.com/office/drawing/2010/main">
                <a:solidFill>
                  <a:srgbClr val="FFFFFF"/>
                </a:solidFill>
              </a14:hiddenFill>
            </a:ext>
          </a:extLst>
        </p:spPr>
        <p:txBody>
          <a:bodyPr/>
          <a:lstStyle/>
          <a:p>
            <a:pPr eaLnBrk="1" hangingPunct="1">
              <a:spcBef>
                <a:spcPts val="425"/>
              </a:spcBef>
            </a:pPr>
            <a:r>
              <a:rPr lang="en-US" altLang="fr-FR" smtClean="0">
                <a:solidFill>
                  <a:srgbClr val="FFFFFF"/>
                </a:solidFill>
                <a:latin typeface="Calibri" pitchFamily="34" charset="0"/>
                <a:ea typeface="Calibri" pitchFamily="34" charset="0"/>
                <a:cs typeface="Calibri" pitchFamily="34" charset="0"/>
                <a:sym typeface="Calibri" pitchFamily="34" charset="0"/>
              </a:rPr>
              <a:t>A number of landmark studies have shown that the reduction of LDL-C with statin therapy improves cardiovascular morbidity and mortality in patients with and without established cardiovascular disease.  In both primary and secondary prevention studies a greater reduction in LDL-C resulted in greater reductions in cardiovascular (CV) events. Achieving lower LDL-C levels is now increasingly accepted. </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pPr>
            <a:r>
              <a:rPr lang="en-US" altLang="fr-FR" smtClean="0">
                <a:solidFill>
                  <a:srgbClr val="FFFFFF"/>
                </a:solidFill>
                <a:latin typeface="Calibri" pitchFamily="34" charset="0"/>
                <a:ea typeface="Calibri" pitchFamily="34" charset="0"/>
                <a:cs typeface="Calibri" pitchFamily="34" charset="0"/>
                <a:sym typeface="Calibri" pitchFamily="34" charset="0"/>
              </a:rPr>
              <a:t>The data clearly show that whether you have CV or not and whatever your baseline LDL-C is, however much you lower LDL-C you reduce CV risk and the lower you can get your LDL-C the better. The international guidelines for screening and intervention are based on evidence such as that presented together with epidemiological data.  It is therefore reasonable that the achievement of evidence-based treatment guideline goals can be used as a good surrogate for outcomes data until that becomes available.</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pPr>
            <a:endParaRPr lang="en-US" altLang="fr-FR" smtClean="0">
              <a:solidFill>
                <a:srgbClr val="FFFFFF"/>
              </a:solidFill>
              <a:latin typeface="Calibri" pitchFamily="34" charset="0"/>
              <a:ea typeface="Calibri" pitchFamily="34" charset="0"/>
              <a:cs typeface="Calibri" pitchFamily="34" charset="0"/>
              <a:sym typeface="Calibri" pitchFamily="34" charset="0"/>
            </a:endParaRPr>
          </a:p>
          <a:p>
            <a:pPr eaLnBrk="1" hangingPunct="1">
              <a:spcBef>
                <a:spcPts val="425"/>
              </a:spcBef>
            </a:pPr>
            <a:r>
              <a:rPr lang="en-US" altLang="fr-FR" smtClean="0">
                <a:solidFill>
                  <a:srgbClr val="FFFFFF"/>
                </a:solidFill>
                <a:latin typeface="Calibri Bold" charset="0"/>
                <a:ea typeface="Calibri Bold" charset="0"/>
                <a:cs typeface="Calibri Bold" charset="0"/>
                <a:sym typeface="Calibri Bold" charset="0"/>
              </a:rPr>
              <a:t>References</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Ballantyne C. Low-density lipoproteins and risk for coronary artery disease. </a:t>
            </a:r>
            <a:r>
              <a:rPr lang="en-US" altLang="fr-FR" smtClean="0">
                <a:solidFill>
                  <a:srgbClr val="FFFFFF"/>
                </a:solidFill>
                <a:latin typeface="Calibri Italic" charset="0"/>
                <a:ea typeface="Calibri Italic" charset="0"/>
                <a:cs typeface="Calibri Italic" charset="0"/>
                <a:sym typeface="Calibri Italic" charset="0"/>
              </a:rPr>
              <a:t>Am J Cardiol</a:t>
            </a:r>
            <a:r>
              <a:rPr lang="en-US" altLang="fr-FR" smtClean="0">
                <a:solidFill>
                  <a:srgbClr val="FFFFFF"/>
                </a:solidFill>
                <a:latin typeface="Calibri" pitchFamily="34" charset="0"/>
                <a:ea typeface="Calibri" pitchFamily="34" charset="0"/>
                <a:cs typeface="Calibri" pitchFamily="34" charset="0"/>
                <a:sym typeface="Calibri" pitchFamily="34" charset="0"/>
              </a:rPr>
              <a:t> 1998;</a:t>
            </a:r>
            <a:r>
              <a:rPr lang="en-US" altLang="fr-FR" smtClean="0">
                <a:solidFill>
                  <a:srgbClr val="FFFFFF"/>
                </a:solidFill>
                <a:latin typeface="Calibri Bold" charset="0"/>
                <a:ea typeface="Calibri Bold" charset="0"/>
                <a:cs typeface="Calibri Bold" charset="0"/>
                <a:sym typeface="Calibri Bold" charset="0"/>
              </a:rPr>
              <a:t>82</a:t>
            </a:r>
            <a:r>
              <a:rPr lang="en-US" altLang="fr-FR" smtClean="0">
                <a:solidFill>
                  <a:srgbClr val="FFFFFF"/>
                </a:solidFill>
                <a:latin typeface="Calibri" pitchFamily="34" charset="0"/>
                <a:ea typeface="Calibri" pitchFamily="34" charset="0"/>
                <a:cs typeface="Calibri" pitchFamily="34" charset="0"/>
                <a:sym typeface="Calibri" pitchFamily="34" charset="0"/>
              </a:rPr>
              <a:t>:3Q-12Q </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Heart Protection Study Collaborative Group. MRC/BHF Heart Protection Study of cholesterol lowering with simvastatin in 20,536 high risk individuals: a randomised placebo-controlled trial. </a:t>
            </a:r>
            <a:r>
              <a:rPr lang="en-US" altLang="fr-FR" smtClean="0">
                <a:solidFill>
                  <a:srgbClr val="FFFFFF"/>
                </a:solidFill>
                <a:latin typeface="Calibri Italic" charset="0"/>
                <a:ea typeface="Calibri Italic" charset="0"/>
                <a:cs typeface="Calibri Italic" charset="0"/>
                <a:sym typeface="Calibri Italic" charset="0"/>
              </a:rPr>
              <a:t>Lance</a:t>
            </a:r>
            <a:r>
              <a:rPr lang="en-US" altLang="fr-FR" smtClean="0">
                <a:solidFill>
                  <a:srgbClr val="FFFFFF"/>
                </a:solidFill>
                <a:latin typeface="Calibri" pitchFamily="34" charset="0"/>
                <a:ea typeface="Calibri" pitchFamily="34" charset="0"/>
                <a:cs typeface="Calibri" pitchFamily="34" charset="0"/>
                <a:sym typeface="Calibri" pitchFamily="34" charset="0"/>
              </a:rPr>
              <a:t>t 2002;</a:t>
            </a:r>
            <a:r>
              <a:rPr lang="en-US" altLang="fr-FR" smtClean="0">
                <a:solidFill>
                  <a:srgbClr val="FFFFFF"/>
                </a:solidFill>
                <a:latin typeface="Calibri Bold" charset="0"/>
                <a:ea typeface="Calibri Bold" charset="0"/>
                <a:cs typeface="Calibri Bold" charset="0"/>
                <a:sym typeface="Calibri Bold" charset="0"/>
              </a:rPr>
              <a:t>360</a:t>
            </a:r>
            <a:r>
              <a:rPr lang="en-US" altLang="fr-FR" smtClean="0">
                <a:solidFill>
                  <a:srgbClr val="FFFFFF"/>
                </a:solidFill>
                <a:latin typeface="Calibri" pitchFamily="34" charset="0"/>
                <a:ea typeface="Calibri" pitchFamily="34" charset="0"/>
                <a:cs typeface="Calibri" pitchFamily="34" charset="0"/>
                <a:sym typeface="Calibri" pitchFamily="34" charset="0"/>
              </a:rPr>
              <a:t>:7–22.</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Sever, PS et al. Prevention of coronary and stroke events with atorvastatin in hypertensive patients who have average or lower-than-average cholesterol concentrations, in the Anglo-Scandinavian Cardiac Outcomes Trial – Lipid Lowering Arm: a multicentre randomised controlled trial. </a:t>
            </a:r>
            <a:r>
              <a:rPr lang="en-US" altLang="fr-FR" smtClean="0">
                <a:solidFill>
                  <a:srgbClr val="FFFFFF"/>
                </a:solidFill>
                <a:latin typeface="Calibri Italic" charset="0"/>
                <a:ea typeface="Calibri Italic" charset="0"/>
                <a:cs typeface="Calibri Italic" charset="0"/>
                <a:sym typeface="Calibri Italic" charset="0"/>
              </a:rPr>
              <a:t>Lancet</a:t>
            </a:r>
            <a:r>
              <a:rPr lang="en-US" altLang="fr-FR" smtClean="0">
                <a:solidFill>
                  <a:srgbClr val="FFFFFF"/>
                </a:solidFill>
                <a:latin typeface="Calibri" pitchFamily="34" charset="0"/>
                <a:ea typeface="Calibri" pitchFamily="34" charset="0"/>
                <a:cs typeface="Calibri" pitchFamily="34" charset="0"/>
                <a:sym typeface="Calibri" pitchFamily="34" charset="0"/>
              </a:rPr>
              <a:t> 2003;</a:t>
            </a:r>
            <a:r>
              <a:rPr lang="en-US" altLang="fr-FR" smtClean="0">
                <a:solidFill>
                  <a:srgbClr val="FFFFFF"/>
                </a:solidFill>
                <a:latin typeface="Calibri Bold" charset="0"/>
                <a:ea typeface="Calibri Bold" charset="0"/>
                <a:cs typeface="Calibri Bold" charset="0"/>
                <a:sym typeface="Calibri Bold" charset="0"/>
              </a:rPr>
              <a:t>361</a:t>
            </a:r>
            <a:r>
              <a:rPr lang="en-US" altLang="fr-FR" smtClean="0">
                <a:solidFill>
                  <a:srgbClr val="FFFFFF"/>
                </a:solidFill>
                <a:latin typeface="Calibri" pitchFamily="34" charset="0"/>
                <a:ea typeface="Calibri" pitchFamily="34" charset="0"/>
                <a:cs typeface="Calibri" pitchFamily="34" charset="0"/>
                <a:sym typeface="Calibri" pitchFamily="34" charset="0"/>
              </a:rPr>
              <a:t>:1149-58</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Rosensen RS. Statins: can the new generation make an impression?</a:t>
            </a:r>
            <a:r>
              <a:rPr lang="en-US" altLang="fr-FR" smtClean="0">
                <a:solidFill>
                  <a:srgbClr val="FFFFFF"/>
                </a:solidFill>
                <a:latin typeface="Calibri Bold" charset="0"/>
                <a:ea typeface="Calibri Bold" charset="0"/>
                <a:cs typeface="Calibri Bold" charset="0"/>
                <a:sym typeface="Calibri Bold" charset="0"/>
              </a:rPr>
              <a:t> </a:t>
            </a:r>
            <a:r>
              <a:rPr lang="en-US" altLang="fr-FR" smtClean="0">
                <a:solidFill>
                  <a:srgbClr val="FFFFFF"/>
                </a:solidFill>
                <a:latin typeface="Calibri Italic" charset="0"/>
                <a:ea typeface="Calibri Italic" charset="0"/>
                <a:cs typeface="Calibri Italic" charset="0"/>
                <a:sym typeface="Calibri Italic" charset="0"/>
              </a:rPr>
              <a:t>Exp Opin Emerg Drugs 2004</a:t>
            </a:r>
            <a:r>
              <a:rPr lang="en-US" altLang="fr-FR" smtClean="0">
                <a:solidFill>
                  <a:srgbClr val="FFFFFF"/>
                </a:solidFill>
                <a:latin typeface="Calibri" pitchFamily="34" charset="0"/>
                <a:ea typeface="Calibri" pitchFamily="34" charset="0"/>
                <a:cs typeface="Calibri" pitchFamily="34" charset="0"/>
                <a:sym typeface="Calibri" pitchFamily="34" charset="0"/>
              </a:rPr>
              <a:t>;</a:t>
            </a:r>
            <a:r>
              <a:rPr lang="en-US" altLang="fr-FR" smtClean="0">
                <a:solidFill>
                  <a:srgbClr val="FFFFFF"/>
                </a:solidFill>
                <a:latin typeface="Calibri Bold" charset="0"/>
                <a:ea typeface="Calibri Bold" charset="0"/>
                <a:cs typeface="Calibri Bold" charset="0"/>
                <a:sym typeface="Calibri Bold" charset="0"/>
              </a:rPr>
              <a:t>9</a:t>
            </a:r>
            <a:r>
              <a:rPr lang="en-US" altLang="fr-FR" smtClean="0">
                <a:solidFill>
                  <a:srgbClr val="FFFFFF"/>
                </a:solidFill>
                <a:latin typeface="Calibri" pitchFamily="34" charset="0"/>
                <a:ea typeface="Calibri" pitchFamily="34" charset="0"/>
                <a:cs typeface="Calibri" pitchFamily="34" charset="0"/>
                <a:sym typeface="Calibri" pitchFamily="34" charset="0"/>
              </a:rPr>
              <a:t>(2):269-279.</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r>
              <a:rPr lang="en-US" altLang="fr-FR" smtClean="0">
                <a:solidFill>
                  <a:srgbClr val="FFFFFF"/>
                </a:solidFill>
                <a:latin typeface="Calibri" pitchFamily="34" charset="0"/>
                <a:ea typeface="Calibri" pitchFamily="34" charset="0"/>
                <a:cs typeface="Calibri" pitchFamily="34" charset="0"/>
                <a:sym typeface="Calibri" pitchFamily="34" charset="0"/>
              </a:rPr>
              <a:t>LaRosa J, Grundy S, Waters D, et al. Intensive lipid lowering with atorvastatin in patients with stable coronary disease. </a:t>
            </a:r>
            <a:r>
              <a:rPr lang="en-US" altLang="fr-FR" smtClean="0">
                <a:solidFill>
                  <a:srgbClr val="FFFFFF"/>
                </a:solidFill>
                <a:latin typeface="Calibri Italic" charset="0"/>
                <a:ea typeface="Calibri Italic" charset="0"/>
                <a:cs typeface="Calibri Italic" charset="0"/>
                <a:sym typeface="Calibri Italic" charset="0"/>
              </a:rPr>
              <a:t>N Engl J Med</a:t>
            </a:r>
            <a:r>
              <a:rPr lang="en-US" altLang="fr-FR" smtClean="0">
                <a:solidFill>
                  <a:srgbClr val="FFFFFF"/>
                </a:solidFill>
                <a:latin typeface="Calibri" pitchFamily="34" charset="0"/>
                <a:ea typeface="Calibri" pitchFamily="34" charset="0"/>
                <a:cs typeface="Calibri" pitchFamily="34" charset="0"/>
                <a:sym typeface="Calibri" pitchFamily="34" charset="0"/>
              </a:rPr>
              <a:t> 2005;</a:t>
            </a:r>
            <a:r>
              <a:rPr lang="en-US" altLang="fr-FR" smtClean="0">
                <a:solidFill>
                  <a:srgbClr val="FFFFFF"/>
                </a:solidFill>
                <a:latin typeface="Calibri Bold" charset="0"/>
                <a:ea typeface="Calibri Bold" charset="0"/>
                <a:cs typeface="Calibri Bold" charset="0"/>
                <a:sym typeface="Calibri Bold" charset="0"/>
              </a:rPr>
              <a:t>352</a:t>
            </a:r>
            <a:r>
              <a:rPr lang="en-US" altLang="fr-FR" smtClean="0">
                <a:solidFill>
                  <a:srgbClr val="FFFFFF"/>
                </a:solidFill>
                <a:latin typeface="Calibri" pitchFamily="34" charset="0"/>
                <a:ea typeface="Calibri" pitchFamily="34" charset="0"/>
                <a:cs typeface="Calibri" pitchFamily="34" charset="0"/>
                <a:sym typeface="Calibri" pitchFamily="34" charset="0"/>
              </a:rPr>
              <a:t>:1425-1435.</a:t>
            </a:r>
            <a:endParaRPr lang="en-US" altLang="fr-FR" smtClean="0">
              <a:solidFill>
                <a:srgbClr val="FFFFFF"/>
              </a:solidFill>
              <a:latin typeface="Verdana" pitchFamily="34" charset="0"/>
              <a:ea typeface="Lucida Grande" charset="0"/>
              <a:cs typeface="Lucida Grande" charset="0"/>
              <a:sym typeface="Verdana" pitchFamily="34" charset="0"/>
            </a:endParaRPr>
          </a:p>
          <a:p>
            <a:pPr eaLnBrk="1" hangingPunct="1">
              <a:spcBef>
                <a:spcPts val="425"/>
              </a:spcBef>
              <a:buFontTx/>
              <a:buChar char="•"/>
            </a:pPr>
            <a:endParaRPr lang="en-US" altLang="fr-FR" smtClean="0">
              <a:solidFill>
                <a:srgbClr val="FFFFFF"/>
              </a:solidFill>
              <a:latin typeface="Calibri" pitchFamily="34" charset="0"/>
              <a:ea typeface="Calibri" pitchFamily="34" charset="0"/>
              <a:cs typeface="Calibri" pitchFamily="34" charset="0"/>
              <a:sym typeface="Calibri" pitchFamily="34" charset="0"/>
            </a:endParaRPr>
          </a:p>
          <a:p>
            <a:pPr eaLnBrk="1" hangingPunct="1">
              <a:spcBef>
                <a:spcPts val="425"/>
              </a:spcBef>
              <a:buFontTx/>
              <a:buChar char="•"/>
            </a:pPr>
            <a:endParaRPr lang="en-US" altLang="fr-FR" smtClean="0">
              <a:solidFill>
                <a:srgbClr val="FFFFFF"/>
              </a:solidFill>
              <a:latin typeface="Calibri" pitchFamily="34" charset="0"/>
              <a:ea typeface="Calibri" pitchFamily="34" charset="0"/>
              <a:cs typeface="Calibri" pitchFamily="34" charset="0"/>
              <a:sym typeface="Calibri" pitchFamily="34" charset="0"/>
            </a:endParaRPr>
          </a:p>
          <a:p>
            <a:pPr eaLnBrk="1" hangingPunct="1">
              <a:spcBef>
                <a:spcPts val="425"/>
              </a:spcBef>
            </a:pPr>
            <a:r>
              <a:rPr lang="en-US" altLang="fr-FR" smtClean="0">
                <a:solidFill>
                  <a:srgbClr val="FFFFFF"/>
                </a:solidFill>
                <a:latin typeface="Calibri" pitchFamily="34" charset="0"/>
                <a:ea typeface="Calibri" pitchFamily="34" charset="0"/>
                <a:cs typeface="Calibri" pitchFamily="34" charset="0"/>
                <a:sym typeface="Calibri" pitchFamily="34" charset="0"/>
              </a:rPr>
              <a:t>Adapted from Am J Cardiol 1998;82:3Q-12Q with permission from Excerpta Medica Inc.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9460" y="272073"/>
            <a:ext cx="878541" cy="13843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2117" tIns="46058" rIns="92117" bIns="46058" rtlCol="0" anchor="ctr"/>
          <a:lstStyle/>
          <a:p>
            <a:pPr algn="ctr" defTabSz="914307"/>
            <a:endParaRPr lang="fr-FR" dirty="0">
              <a:solidFill>
                <a:prstClr val="white"/>
              </a:solidFill>
            </a:endParaRPr>
          </a:p>
        </p:txBody>
      </p:sp>
      <p:sp>
        <p:nvSpPr>
          <p:cNvPr id="139266" name="Rectangle 7"/>
          <p:cNvSpPr>
            <a:spLocks noGrp="1" noChangeArrowheads="1"/>
          </p:cNvSpPr>
          <p:nvPr>
            <p:ph type="sldNum" sz="quarter" idx="5"/>
          </p:nvPr>
        </p:nvSpPr>
        <p:spPr>
          <a:noFill/>
          <a:ln>
            <a:noFill/>
          </a:ln>
          <a:effectLst/>
        </p:spPr>
        <p:txBody>
          <a:bodyPr vert="horz" wrap="square" lIns="92360" tIns="46181" rIns="92360" bIns="46181" numCol="1" anchor="ctr" anchorCtr="0" compatLnSpc="1">
            <a:prstTxWarp prst="textNoShape">
              <a:avLst/>
            </a:prstTxWarp>
          </a:bodyPr>
          <a:lstStyle/>
          <a:p>
            <a:pPr algn="just">
              <a:spcBef>
                <a:spcPct val="30000"/>
              </a:spcBef>
              <a:buClr>
                <a:srgbClr val="CC0099"/>
              </a:buClr>
              <a:buSzPct val="110000"/>
            </a:pPr>
            <a:fld id="{82CF8F7A-A936-474F-BDD9-5DE9DEC22332}" type="slidenum">
              <a:rPr lang="fr-FR" altLang="fr-FR">
                <a:solidFill>
                  <a:srgbClr val="3C3CB6"/>
                </a:solidFill>
                <a:cs typeface="Arial" pitchFamily="34" charset="0"/>
              </a:rPr>
              <a:pPr algn="just">
                <a:spcBef>
                  <a:spcPct val="30000"/>
                </a:spcBef>
                <a:buClr>
                  <a:srgbClr val="CC0099"/>
                </a:buClr>
                <a:buSzPct val="110000"/>
              </a:pPr>
              <a:t>21</a:t>
            </a:fld>
            <a:endParaRPr lang="fr-FR" altLang="fr-FR" dirty="0">
              <a:solidFill>
                <a:srgbClr val="3C3CB6"/>
              </a:solidFill>
              <a:cs typeface="Arial" pitchFamily="34" charset="0"/>
            </a:endParaRPr>
          </a:p>
        </p:txBody>
      </p:sp>
      <p:sp>
        <p:nvSpPr>
          <p:cNvPr id="139267" name="Rectangle 2"/>
          <p:cNvSpPr>
            <a:spLocks noGrp="1" noRot="1" noChangeAspect="1" noChangeArrowheads="1" noTextEdit="1"/>
          </p:cNvSpPr>
          <p:nvPr>
            <p:ph type="sldImg"/>
          </p:nvPr>
        </p:nvSpPr>
        <p:spPr>
          <a:xfrm>
            <a:off x="755650" y="252413"/>
            <a:ext cx="5410200" cy="4057650"/>
          </a:xfrm>
          <a:ln/>
        </p:spPr>
      </p:sp>
      <p:sp>
        <p:nvSpPr>
          <p:cNvPr id="139268" name="Rectangle 3"/>
          <p:cNvSpPr>
            <a:spLocks noGrp="1" noChangeArrowheads="1"/>
          </p:cNvSpPr>
          <p:nvPr>
            <p:ph type="body" idx="1"/>
          </p:nvPr>
        </p:nvSpPr>
        <p:spPr>
          <a:xfrm>
            <a:off x="459035" y="4648907"/>
            <a:ext cx="6005922" cy="3924695"/>
          </a:xfrm>
          <a:noFill/>
          <a:ln w="9525">
            <a:prstDash val="solid"/>
          </a:ln>
          <a:extLst>
            <a:ext uri="{91240B29-F687-4F45-9708-019B960494DF}">
              <a14:hiddenLine xmlns:a14="http://schemas.microsoft.com/office/drawing/2010/main" w="28575" cap="rnd">
                <a:solidFill>
                  <a:srgbClr val="000000"/>
                </a:solidFill>
                <a:prstDash val="sysDot"/>
                <a:miter lim="800000"/>
                <a:headEnd/>
                <a:tailEnd/>
              </a14:hiddenLine>
            </a:ext>
          </a:extLst>
        </p:spPr>
        <p:txBody>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2011, a task force for the European Society of Cardiology (ESC) and the European Atherosclerosis Society (EAS) released guidelines for the management of dyslipidemias.</a:t>
            </a:r>
          </a:p>
          <a:p>
            <a:pPr marL="0" marR="0" indent="0"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Like NCEP ATP III and NLA, ESC/EAS assesses global CV risk. Patients with known CVD, type 2 diabetes or type 1 diabetes with </a:t>
            </a:r>
            <a:r>
              <a:rPr lang="en-US" sz="1200" b="1" kern="1200" dirty="0" err="1" smtClean="0">
                <a:solidFill>
                  <a:schemeClr val="tx1"/>
                </a:solidFill>
                <a:effectLst/>
                <a:latin typeface="+mn-lt"/>
                <a:ea typeface="+mn-ea"/>
                <a:cs typeface="+mn-cs"/>
              </a:rPr>
              <a:t>microalbuminuria</a:t>
            </a:r>
            <a:r>
              <a:rPr lang="en-US" sz="1200" kern="1200" dirty="0" smtClean="0">
                <a:solidFill>
                  <a:schemeClr val="tx1"/>
                </a:solidFill>
                <a:effectLst/>
                <a:latin typeface="+mn-lt"/>
                <a:ea typeface="+mn-ea"/>
                <a:cs typeface="+mn-cs"/>
              </a:rPr>
              <a:t>, very high levels of individual risk factors, or </a:t>
            </a:r>
            <a:r>
              <a:rPr lang="en-US" sz="1200" b="1" kern="1200" dirty="0" smtClean="0">
                <a:solidFill>
                  <a:schemeClr val="tx1"/>
                </a:solidFill>
                <a:effectLst/>
                <a:latin typeface="+mn-lt"/>
                <a:ea typeface="+mn-ea"/>
                <a:cs typeface="+mn-cs"/>
              </a:rPr>
              <a:t>chronic kidney disease</a:t>
            </a:r>
            <a:r>
              <a:rPr lang="en-US" sz="1200" kern="1200" dirty="0" smtClean="0">
                <a:solidFill>
                  <a:schemeClr val="tx1"/>
                </a:solidFill>
                <a:effectLst/>
                <a:latin typeface="+mn-lt"/>
                <a:ea typeface="+mn-ea"/>
                <a:cs typeface="+mn-cs"/>
              </a:rPr>
              <a:t> are automatically considered at </a:t>
            </a:r>
            <a:r>
              <a:rPr lang="en-US" sz="1200" b="1" kern="1200" dirty="0" smtClean="0">
                <a:solidFill>
                  <a:schemeClr val="tx1"/>
                </a:solidFill>
                <a:effectLst/>
                <a:latin typeface="+mn-lt"/>
                <a:ea typeface="+mn-ea"/>
                <a:cs typeface="+mn-cs"/>
              </a:rPr>
              <a:t>very high or high total CV risk.</a:t>
            </a:r>
          </a:p>
          <a:p>
            <a:pPr marL="0" marR="0" indent="0" defTabSz="914400" rtl="0" eaLnBrk="1" fontAlgn="auto" latinLnBrk="0" hangingPunct="1">
              <a:lnSpc>
                <a:spcPct val="100000"/>
              </a:lnSpc>
              <a:spcBef>
                <a:spcPts val="0"/>
              </a:spcBef>
              <a:spcAft>
                <a:spcPts val="0"/>
              </a:spcAft>
              <a:buClrTx/>
              <a:buSzTx/>
              <a:buFontTx/>
              <a:buNone/>
              <a:tabLst/>
              <a:defRPr/>
            </a:pPr>
            <a:endParaRPr lang="en-US" dirty="0"/>
          </a:p>
          <a:p>
            <a:pPr marL="0" marR="0" indent="0"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For all others, risk estimation is recommended using the Systematic Coronary Risk Estimation (SCORE). </a:t>
            </a:r>
          </a:p>
          <a:p>
            <a:pPr eaLnBrk="1" hangingPunct="1"/>
            <a:endParaRPr lang="fr-FR" altLang="fr-FR" dirty="0" smtClean="0">
              <a:cs typeface="Arial" pitchFamily="34" charset="0"/>
            </a:endParaRPr>
          </a:p>
        </p:txBody>
      </p:sp>
    </p:spTree>
    <p:extLst>
      <p:ext uri="{BB962C8B-B14F-4D97-AF65-F5344CB8AC3E}">
        <p14:creationId xmlns:p14="http://schemas.microsoft.com/office/powerpoint/2010/main" val="29754024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BE"/>
          </a:p>
        </p:txBody>
      </p:sp>
      <p:sp>
        <p:nvSpPr>
          <p:cNvPr id="4" name="Espace réservé de la date 3"/>
          <p:cNvSpPr>
            <a:spLocks noGrp="1"/>
          </p:cNvSpPr>
          <p:nvPr>
            <p:ph type="dt" sz="half" idx="10"/>
          </p:nvPr>
        </p:nvSpPr>
        <p:spPr/>
        <p:txBody>
          <a:bodyPr/>
          <a:lstStyle/>
          <a:p>
            <a:fld id="{DB246548-CD79-433C-9A35-10AE6014296B}" type="datetimeFigureOut">
              <a:rPr lang="fr-BE" smtClean="0"/>
              <a:t>25-09-18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3281077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B246548-CD79-433C-9A35-10AE6014296B}" type="datetimeFigureOut">
              <a:rPr lang="fr-BE" smtClean="0"/>
              <a:t>25-09-18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3841408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B246548-CD79-433C-9A35-10AE6014296B}" type="datetimeFigureOut">
              <a:rPr lang="fr-BE" smtClean="0"/>
              <a:t>25-09-18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39288643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lvl1pPr>
              <a:defRPr sz="2800"/>
            </a:lvl1pPr>
          </a:lstStyle>
          <a:p>
            <a:r>
              <a:rPr lang="fr-FR" smtClean="0"/>
              <a:t>Cliquez pour modifier le style du titre</a:t>
            </a:r>
            <a:endParaRPr lang="fr-FR"/>
          </a:p>
        </p:txBody>
      </p:sp>
      <p:sp>
        <p:nvSpPr>
          <p:cNvPr id="3" name="Espace réservé du numéro de diapositive 2"/>
          <p:cNvSpPr>
            <a:spLocks noGrp="1"/>
          </p:cNvSpPr>
          <p:nvPr>
            <p:ph type="sldNum" sz="quarter" idx="10"/>
          </p:nvPr>
        </p:nvSpPr>
        <p:spPr/>
        <p:txBody>
          <a:bodyPr/>
          <a:lstStyle/>
          <a:p>
            <a:pPr>
              <a:defRPr/>
            </a:pPr>
            <a:fld id="{D664A94A-A346-4EA8-9998-75D1876FA79F}" type="slidenum">
              <a:rPr lang="fr-FR">
                <a:solidFill>
                  <a:srgbClr val="013541"/>
                </a:solidFill>
              </a:rPr>
              <a:pPr>
                <a:defRPr/>
              </a:pPr>
              <a:t>‹N°›</a:t>
            </a:fld>
            <a:endParaRPr lang="fr-FR" dirty="0">
              <a:solidFill>
                <a:srgbClr val="013541"/>
              </a:solidFill>
            </a:endParaRPr>
          </a:p>
        </p:txBody>
      </p:sp>
      <p:sp>
        <p:nvSpPr>
          <p:cNvPr id="5" name="Espace réservé du texte 4"/>
          <p:cNvSpPr>
            <a:spLocks noGrp="1"/>
          </p:cNvSpPr>
          <p:nvPr>
            <p:ph type="body" sz="quarter" idx="11"/>
          </p:nvPr>
        </p:nvSpPr>
        <p:spPr>
          <a:xfrm>
            <a:off x="55416" y="6429522"/>
            <a:ext cx="7005417" cy="373062"/>
          </a:xfrm>
        </p:spPr>
        <p:txBody>
          <a:bodyPr anchor="b"/>
          <a:lstStyle>
            <a:lvl1pPr marL="0" indent="0">
              <a:buFontTx/>
              <a:buNone/>
              <a:defRPr sz="1000" b="0">
                <a:solidFill>
                  <a:schemeClr val="accent1"/>
                </a:solidFill>
                <a:latin typeface="Calibri" panose="020F0502020204030204" pitchFamily="34" charset="0"/>
              </a:defRPr>
            </a:lvl1pPr>
            <a:lvl2pPr marL="363500" indent="0">
              <a:buFontTx/>
              <a:buNone/>
              <a:defRPr sz="1200" b="0">
                <a:solidFill>
                  <a:schemeClr val="bg2"/>
                </a:solidFill>
                <a:latin typeface="Calibri" panose="020F0502020204030204" pitchFamily="34" charset="0"/>
              </a:defRPr>
            </a:lvl2pPr>
            <a:lvl3pPr marL="715890" indent="0">
              <a:buFontTx/>
              <a:buNone/>
              <a:defRPr sz="1200" b="0">
                <a:solidFill>
                  <a:schemeClr val="bg2"/>
                </a:solidFill>
                <a:latin typeface="Calibri" panose="020F0502020204030204" pitchFamily="34" charset="0"/>
              </a:defRPr>
            </a:lvl3pPr>
            <a:lvl4pPr marL="1038120" indent="0">
              <a:buFontTx/>
              <a:buNone/>
              <a:defRPr sz="1200" b="0">
                <a:solidFill>
                  <a:schemeClr val="bg2"/>
                </a:solidFill>
                <a:latin typeface="Calibri" panose="020F0502020204030204" pitchFamily="34" charset="0"/>
              </a:defRPr>
            </a:lvl4pPr>
            <a:lvl5pPr marL="1454002" indent="0">
              <a:buFontTx/>
              <a:buNone/>
              <a:defRPr sz="1200" b="0">
                <a:solidFill>
                  <a:schemeClr val="bg2"/>
                </a:solidFill>
                <a:latin typeface="Calibri" panose="020F0502020204030204" pitchFamily="34" charset="0"/>
              </a:defRPr>
            </a:lvl5pPr>
          </a:lstStyle>
          <a:p>
            <a:pPr lvl="0"/>
            <a:r>
              <a:rPr lang="fr-FR" smtClean="0"/>
              <a:t>Modifiez les styles du texte du masque</a:t>
            </a:r>
            <a:endParaRPr lang="fr-FR"/>
          </a:p>
        </p:txBody>
      </p:sp>
    </p:spTree>
    <p:extLst>
      <p:ext uri="{BB962C8B-B14F-4D97-AF65-F5344CB8AC3E}">
        <p14:creationId xmlns:p14="http://schemas.microsoft.com/office/powerpoint/2010/main" val="37990393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DB246548-CD79-433C-9A35-10AE6014296B}" type="datetimeFigureOut">
              <a:rPr lang="fr-BE" smtClean="0"/>
              <a:t>25-09-18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2336228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B246548-CD79-433C-9A35-10AE6014296B}" type="datetimeFigureOut">
              <a:rPr lang="fr-BE" smtClean="0"/>
              <a:t>25-09-18</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15288216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DB246548-CD79-433C-9A35-10AE6014296B}" type="datetimeFigureOut">
              <a:rPr lang="fr-BE" smtClean="0"/>
              <a:t>25-09-18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3668965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DB246548-CD79-433C-9A35-10AE6014296B}" type="datetimeFigureOut">
              <a:rPr lang="fr-BE" smtClean="0"/>
              <a:t>25-09-18</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4313144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BE"/>
          </a:p>
        </p:txBody>
      </p:sp>
      <p:sp>
        <p:nvSpPr>
          <p:cNvPr id="3" name="Espace réservé de la date 2"/>
          <p:cNvSpPr>
            <a:spLocks noGrp="1"/>
          </p:cNvSpPr>
          <p:nvPr>
            <p:ph type="dt" sz="half" idx="10"/>
          </p:nvPr>
        </p:nvSpPr>
        <p:spPr/>
        <p:txBody>
          <a:bodyPr/>
          <a:lstStyle/>
          <a:p>
            <a:fld id="{DB246548-CD79-433C-9A35-10AE6014296B}" type="datetimeFigureOut">
              <a:rPr lang="fr-BE" smtClean="0"/>
              <a:t>25-09-18</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2779137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B246548-CD79-433C-9A35-10AE6014296B}" type="datetimeFigureOut">
              <a:rPr lang="fr-BE" smtClean="0"/>
              <a:t>25-09-18</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2217908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246548-CD79-433C-9A35-10AE6014296B}" type="datetimeFigureOut">
              <a:rPr lang="fr-BE" smtClean="0"/>
              <a:t>25-09-18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138035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B246548-CD79-433C-9A35-10AE6014296B}" type="datetimeFigureOut">
              <a:rPr lang="fr-BE" smtClean="0"/>
              <a:t>25-09-18</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2B7B10AD-5E8E-4B81-9FFA-0E1CB9B5B6C5}" type="slidenum">
              <a:rPr lang="fr-BE" smtClean="0"/>
              <a:t>‹N°›</a:t>
            </a:fld>
            <a:endParaRPr lang="fr-BE"/>
          </a:p>
        </p:txBody>
      </p:sp>
    </p:spTree>
    <p:extLst>
      <p:ext uri="{BB962C8B-B14F-4D97-AF65-F5344CB8AC3E}">
        <p14:creationId xmlns:p14="http://schemas.microsoft.com/office/powerpoint/2010/main" val="208990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246548-CD79-433C-9A35-10AE6014296B}" type="datetimeFigureOut">
              <a:rPr lang="fr-BE" smtClean="0"/>
              <a:t>25-09-18</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7B10AD-5E8E-4B81-9FFA-0E1CB9B5B6C5}" type="slidenum">
              <a:rPr lang="fr-BE" smtClean="0"/>
              <a:t>‹N°›</a:t>
            </a:fld>
            <a:endParaRPr lang="fr-BE"/>
          </a:p>
        </p:txBody>
      </p:sp>
    </p:spTree>
    <p:extLst>
      <p:ext uri="{BB962C8B-B14F-4D97-AF65-F5344CB8AC3E}">
        <p14:creationId xmlns:p14="http://schemas.microsoft.com/office/powerpoint/2010/main" val="23802033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32.png"/></Relationships>
</file>

<file path=ppt/slides/_rels/slide3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1124744"/>
            <a:ext cx="7772400" cy="2016224"/>
          </a:xfrm>
        </p:spPr>
        <p:txBody>
          <a:bodyPr>
            <a:normAutofit fontScale="90000"/>
          </a:bodyPr>
          <a:lstStyle/>
          <a:p>
            <a:r>
              <a:rPr lang="fr-BE" dirty="0"/>
              <a:t/>
            </a:r>
            <a:br>
              <a:rPr lang="fr-BE" dirty="0"/>
            </a:br>
            <a:r>
              <a:rPr lang="fr-BE" dirty="0"/>
              <a:t> </a:t>
            </a:r>
            <a:r>
              <a:rPr lang="fr-BE" sz="2700" b="1" dirty="0" smtClean="0"/>
              <a:t>Enseignement </a:t>
            </a:r>
            <a:r>
              <a:rPr lang="fr-BE" sz="2700" b="1" dirty="0" err="1"/>
              <a:t>Post-Universitaire</a:t>
            </a:r>
            <a:r>
              <a:rPr lang="fr-BE" sz="2700" b="1" dirty="0"/>
              <a:t> de la Faculté de Médecine de </a:t>
            </a:r>
            <a:r>
              <a:rPr lang="fr-BE" sz="2700" b="1" dirty="0" smtClean="0"/>
              <a:t>Liège-Liège Université</a:t>
            </a:r>
            <a:r>
              <a:rPr lang="fr-BE" sz="2200" b="1" dirty="0" smtClean="0"/>
              <a:t/>
            </a:r>
            <a:br>
              <a:rPr lang="fr-BE" sz="2200" b="1" dirty="0" smtClean="0"/>
            </a:br>
            <a:r>
              <a:rPr lang="fr-BE" sz="2200" b="1" dirty="0"/>
              <a:t/>
            </a:r>
            <a:br>
              <a:rPr lang="fr-BE" sz="2200" b="1" dirty="0"/>
            </a:br>
            <a:r>
              <a:rPr lang="fr-BE" sz="2200" b="1" dirty="0" smtClean="0"/>
              <a:t/>
            </a:r>
            <a:br>
              <a:rPr lang="fr-BE" sz="2200" b="1" dirty="0" smtClean="0"/>
            </a:br>
            <a:r>
              <a:rPr lang="fr-BE" b="1" dirty="0" smtClean="0"/>
              <a:t>Faut-il interrompre les statines</a:t>
            </a:r>
            <a:r>
              <a:rPr lang="fr-BE" b="1" dirty="0" smtClean="0"/>
              <a:t>?</a:t>
            </a:r>
            <a:br>
              <a:rPr lang="fr-BE" b="1" dirty="0" smtClean="0"/>
            </a:br>
            <a:r>
              <a:rPr lang="fr-BE" sz="2200" b="1" i="1" dirty="0" smtClean="0"/>
              <a:t>Ethique et Economie</a:t>
            </a:r>
            <a:r>
              <a:rPr lang="fr-BE" dirty="0"/>
              <a:t/>
            </a:r>
            <a:br>
              <a:rPr lang="fr-BE" dirty="0"/>
            </a:br>
            <a:endParaRPr lang="fr-BE" dirty="0"/>
          </a:p>
        </p:txBody>
      </p:sp>
      <p:sp>
        <p:nvSpPr>
          <p:cNvPr id="3" name="Sous-titre 2"/>
          <p:cNvSpPr>
            <a:spLocks noGrp="1"/>
          </p:cNvSpPr>
          <p:nvPr>
            <p:ph type="subTitle" idx="1"/>
          </p:nvPr>
        </p:nvSpPr>
        <p:spPr>
          <a:xfrm>
            <a:off x="1403648" y="4365104"/>
            <a:ext cx="6400800" cy="1752600"/>
          </a:xfrm>
        </p:spPr>
        <p:txBody>
          <a:bodyPr>
            <a:normAutofit/>
          </a:bodyPr>
          <a:lstStyle/>
          <a:p>
            <a:r>
              <a:rPr lang="fr-BE" sz="2200" dirty="0" smtClean="0">
                <a:solidFill>
                  <a:schemeClr val="tx1"/>
                </a:solidFill>
              </a:rPr>
              <a:t>Régis Radermecker MD PhD</a:t>
            </a:r>
          </a:p>
          <a:p>
            <a:r>
              <a:rPr lang="fr-BE" sz="2200" dirty="0" smtClean="0">
                <a:solidFill>
                  <a:schemeClr val="tx1"/>
                </a:solidFill>
              </a:rPr>
              <a:t>Diabétologie, Nutrition et Maladies métaboliques, CHU Liège</a:t>
            </a:r>
          </a:p>
          <a:p>
            <a:r>
              <a:rPr lang="fr-BE" sz="2200" dirty="0" smtClean="0">
                <a:solidFill>
                  <a:schemeClr val="tx1"/>
                </a:solidFill>
              </a:rPr>
              <a:t>Pharmacologie clinique, </a:t>
            </a:r>
            <a:r>
              <a:rPr lang="fr-BE" sz="2200" dirty="0" err="1" smtClean="0">
                <a:solidFill>
                  <a:schemeClr val="tx1"/>
                </a:solidFill>
              </a:rPr>
              <a:t>ULiège</a:t>
            </a:r>
            <a:endParaRPr lang="fr-BE" sz="2200" dirty="0" smtClean="0">
              <a:solidFill>
                <a:schemeClr val="tx1"/>
              </a:solidFill>
            </a:endParaRPr>
          </a:p>
          <a:p>
            <a:endParaRPr lang="fr-BE" dirty="0"/>
          </a:p>
        </p:txBody>
      </p:sp>
      <p:pic>
        <p:nvPicPr>
          <p:cNvPr id="5" name="Picture 7" descr="Logo CHU.jpg"/>
          <p:cNvPicPr>
            <a:picLocks noChangeAspect="1"/>
          </p:cNvPicPr>
          <p:nvPr/>
        </p:nvPicPr>
        <p:blipFill>
          <a:blip r:embed="rId2"/>
          <a:srcRect/>
          <a:stretch>
            <a:fillRect/>
          </a:stretch>
        </p:blipFill>
        <p:spPr bwMode="auto">
          <a:xfrm>
            <a:off x="167261" y="5760640"/>
            <a:ext cx="1841041" cy="10527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40000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6" name="Picture 10" descr="tile_paper_medgray"/>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20272" y="5665273"/>
            <a:ext cx="2025416" cy="1076095"/>
          </a:xfrm>
          <a:prstGeom prst="rect">
            <a:avLst/>
          </a:prstGeom>
          <a:noFill/>
          <a:ln>
            <a:noFill/>
          </a:ln>
          <a:extLst>
            <a:ext uri="{909E8E84-426E-40DD-AFC4-6F175D3DCCD1}">
              <a14:hiddenFill xmlns:a14="http://schemas.microsoft.com/office/drawing/2010/main">
                <a:blipFill dpi="0" rotWithShape="0">
                  <a:blip/>
                  <a:srcRect/>
                  <a:tile tx="0" ty="0" sx="100000" sy="100000" flip="none" algn="tl"/>
                </a:blipFill>
              </a14:hiddenFill>
            </a:ext>
            <a:ext uri="{91240B29-F687-4F45-9708-019B960494DF}">
              <a14:hiddenLine xmlns:a14="http://schemas.microsoft.com/office/drawing/2010/main" w="25400">
                <a:solidFill>
                  <a:srgbClr val="000000"/>
                </a:solidFill>
                <a:miter lim="400000"/>
                <a:headEnd/>
                <a:tailEnd/>
              </a14:hiddenLine>
            </a:ext>
          </a:extLst>
        </p:spPr>
      </p:pic>
    </p:spTree>
    <p:extLst>
      <p:ext uri="{BB962C8B-B14F-4D97-AF65-F5344CB8AC3E}">
        <p14:creationId xmlns:p14="http://schemas.microsoft.com/office/powerpoint/2010/main" val="16459547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7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38" y="1700213"/>
            <a:ext cx="3028950" cy="162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Connecteur droit 4"/>
          <p:cNvCxnSpPr/>
          <p:nvPr/>
        </p:nvCxnSpPr>
        <p:spPr>
          <a:xfrm rot="5400000">
            <a:off x="929482" y="3642519"/>
            <a:ext cx="5715000" cy="1587"/>
          </a:xfrm>
          <a:prstGeom prst="line">
            <a:avLst/>
          </a:prstGeom>
          <a:ln w="25400">
            <a:prstDash val="lgDash"/>
          </a:ln>
        </p:spPr>
        <p:style>
          <a:lnRef idx="1">
            <a:schemeClr val="accent1"/>
          </a:lnRef>
          <a:fillRef idx="0">
            <a:schemeClr val="accent1"/>
          </a:fillRef>
          <a:effectRef idx="0">
            <a:schemeClr val="accent1"/>
          </a:effectRef>
          <a:fontRef idx="minor">
            <a:schemeClr val="tx1"/>
          </a:fontRef>
        </p:style>
      </p:cxnSp>
      <p:sp>
        <p:nvSpPr>
          <p:cNvPr id="6" name="ZoneTexte 5"/>
          <p:cNvSpPr txBox="1"/>
          <p:nvPr/>
        </p:nvSpPr>
        <p:spPr>
          <a:xfrm>
            <a:off x="214313" y="714375"/>
            <a:ext cx="3286125"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fr-FR"/>
              <a:t>Voie exogène</a:t>
            </a:r>
          </a:p>
        </p:txBody>
      </p:sp>
      <p:sp>
        <p:nvSpPr>
          <p:cNvPr id="7" name="ZoneTexte 6"/>
          <p:cNvSpPr txBox="1"/>
          <p:nvPr/>
        </p:nvSpPr>
        <p:spPr>
          <a:xfrm>
            <a:off x="3857625" y="714375"/>
            <a:ext cx="5000625" cy="369888"/>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lgn="ctr" fontAlgn="auto">
              <a:spcBef>
                <a:spcPts val="0"/>
              </a:spcBef>
              <a:spcAft>
                <a:spcPts val="0"/>
              </a:spcAft>
              <a:defRPr/>
            </a:pPr>
            <a:r>
              <a:rPr lang="fr-FR"/>
              <a:t>Voie endogène</a:t>
            </a:r>
          </a:p>
        </p:txBody>
      </p:sp>
      <p:sp>
        <p:nvSpPr>
          <p:cNvPr id="10" name="Arc 9"/>
          <p:cNvSpPr/>
          <p:nvPr/>
        </p:nvSpPr>
        <p:spPr>
          <a:xfrm rot="20353891" flipH="1">
            <a:off x="3997325" y="1793875"/>
            <a:ext cx="428625" cy="2071688"/>
          </a:xfrm>
          <a:prstGeom prst="arc">
            <a:avLst>
              <a:gd name="adj1" fmla="val 16286401"/>
              <a:gd name="adj2" fmla="val 2464292"/>
            </a:avLst>
          </a:prstGeom>
          <a:ln w="47625">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sp>
        <p:nvSpPr>
          <p:cNvPr id="11" name="Cylindre 10"/>
          <p:cNvSpPr/>
          <p:nvPr/>
        </p:nvSpPr>
        <p:spPr>
          <a:xfrm>
            <a:off x="1071563" y="1357313"/>
            <a:ext cx="1000125" cy="2357437"/>
          </a:xfrm>
          <a:prstGeom prst="can">
            <a:avLst/>
          </a:prstGeom>
          <a:solidFill>
            <a:schemeClr val="accent2">
              <a:alpha val="34000"/>
            </a:schemeClr>
          </a:solidFill>
          <a:ln>
            <a:solidFill>
              <a:schemeClr val="accent1">
                <a:shade val="50000"/>
                <a:alpha val="29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2" name="Ellipse 11"/>
          <p:cNvSpPr/>
          <p:nvPr/>
        </p:nvSpPr>
        <p:spPr>
          <a:xfrm>
            <a:off x="1285875" y="1643063"/>
            <a:ext cx="333375" cy="282575"/>
          </a:xfrm>
          <a:prstGeom prst="ellipse">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3" name="Organigramme : Connecteur 12"/>
          <p:cNvSpPr/>
          <p:nvPr/>
        </p:nvSpPr>
        <p:spPr>
          <a:xfrm>
            <a:off x="1357313" y="2571750"/>
            <a:ext cx="222250" cy="188913"/>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4" name="Organigramme : Connecteur 13"/>
          <p:cNvSpPr/>
          <p:nvPr/>
        </p:nvSpPr>
        <p:spPr>
          <a:xfrm>
            <a:off x="1428750" y="3286125"/>
            <a:ext cx="96838" cy="80963"/>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5" name="Organigramme : Connecteur 14"/>
          <p:cNvSpPr/>
          <p:nvPr/>
        </p:nvSpPr>
        <p:spPr>
          <a:xfrm>
            <a:off x="1428750" y="3357563"/>
            <a:ext cx="96838" cy="80962"/>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6" name="Organigramme : Connecteur 15"/>
          <p:cNvSpPr/>
          <p:nvPr/>
        </p:nvSpPr>
        <p:spPr>
          <a:xfrm>
            <a:off x="1428750" y="3429000"/>
            <a:ext cx="96838" cy="80963"/>
          </a:xfrm>
          <a:prstGeom prst="flowChartConnector">
            <a:avLst/>
          </a:prstGeom>
          <a:solidFill>
            <a:srgbClr val="FFFF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sp>
        <p:nvSpPr>
          <p:cNvPr id="17" name="Forme libre 16"/>
          <p:cNvSpPr/>
          <p:nvPr/>
        </p:nvSpPr>
        <p:spPr>
          <a:xfrm>
            <a:off x="1500188" y="3357563"/>
            <a:ext cx="333375" cy="60325"/>
          </a:xfrm>
          <a:custGeom>
            <a:avLst/>
            <a:gdLst>
              <a:gd name="connsiteX0" fmla="*/ 0 w 127000"/>
              <a:gd name="connsiteY0" fmla="*/ 31750 h 32808"/>
              <a:gd name="connsiteX1" fmla="*/ 50800 w 127000"/>
              <a:gd name="connsiteY1" fmla="*/ 0 h 32808"/>
              <a:gd name="connsiteX2" fmla="*/ 114300 w 127000"/>
              <a:gd name="connsiteY2" fmla="*/ 31750 h 32808"/>
              <a:gd name="connsiteX3" fmla="*/ 127000 w 127000"/>
              <a:gd name="connsiteY3" fmla="*/ 6350 h 32808"/>
              <a:gd name="connsiteX4" fmla="*/ 127000 w 127000"/>
              <a:gd name="connsiteY4" fmla="*/ 6350 h 328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7000" h="32808">
                <a:moveTo>
                  <a:pt x="0" y="31750"/>
                </a:moveTo>
                <a:cubicBezTo>
                  <a:pt x="15875" y="15875"/>
                  <a:pt x="31750" y="0"/>
                  <a:pt x="50800" y="0"/>
                </a:cubicBezTo>
                <a:cubicBezTo>
                  <a:pt x="69850" y="0"/>
                  <a:pt x="101600" y="30692"/>
                  <a:pt x="114300" y="31750"/>
                </a:cubicBezTo>
                <a:cubicBezTo>
                  <a:pt x="127000" y="32808"/>
                  <a:pt x="127000" y="6350"/>
                  <a:pt x="127000" y="6350"/>
                </a:cubicBezTo>
                <a:lnTo>
                  <a:pt x="127000" y="6350"/>
                </a:lnTo>
              </a:path>
            </a:pathLst>
          </a:cu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fr-FR"/>
          </a:p>
        </p:txBody>
      </p:sp>
      <p:cxnSp>
        <p:nvCxnSpPr>
          <p:cNvPr id="18" name="Connecteur droit avec flèche 17"/>
          <p:cNvCxnSpPr>
            <a:stCxn id="12" idx="4"/>
            <a:endCxn id="13" idx="0"/>
          </p:cNvCxnSpPr>
          <p:nvPr/>
        </p:nvCxnSpPr>
        <p:spPr>
          <a:xfrm rot="16200000" flipH="1">
            <a:off x="1137445" y="2240756"/>
            <a:ext cx="646112" cy="15875"/>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13" idx="4"/>
            <a:endCxn id="14" idx="0"/>
          </p:cNvCxnSpPr>
          <p:nvPr/>
        </p:nvCxnSpPr>
        <p:spPr>
          <a:xfrm rot="16200000" flipH="1">
            <a:off x="1209676" y="3019425"/>
            <a:ext cx="525462" cy="7937"/>
          </a:xfrm>
          <a:prstGeom prst="straightConnector1">
            <a:avLst/>
          </a:prstGeom>
          <a:ln w="19050">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5380" name="ZoneTexte 102"/>
          <p:cNvSpPr txBox="1">
            <a:spLocks noChangeArrowheads="1"/>
          </p:cNvSpPr>
          <p:nvPr/>
        </p:nvSpPr>
        <p:spPr bwMode="auto">
          <a:xfrm>
            <a:off x="0" y="3143250"/>
            <a:ext cx="1547813"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400" b="1">
                <a:latin typeface="Calibri" pitchFamily="34" charset="0"/>
              </a:rPr>
              <a:t>Monoglycérides et Acides Gras libres</a:t>
            </a:r>
          </a:p>
        </p:txBody>
      </p:sp>
      <p:sp>
        <p:nvSpPr>
          <p:cNvPr id="15381" name="Rectangle 45"/>
          <p:cNvSpPr>
            <a:spLocks noChangeArrowheads="1"/>
          </p:cNvSpPr>
          <p:nvPr/>
        </p:nvSpPr>
        <p:spPr bwMode="auto">
          <a:xfrm>
            <a:off x="-214313" y="2786063"/>
            <a:ext cx="2000251"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200" b="1">
                <a:latin typeface="Calibri" pitchFamily="34" charset="0"/>
              </a:rPr>
              <a:t>Lipase pancréatique</a:t>
            </a:r>
          </a:p>
        </p:txBody>
      </p:sp>
      <p:cxnSp>
        <p:nvCxnSpPr>
          <p:cNvPr id="28" name="Connecteur en angle 27"/>
          <p:cNvCxnSpPr/>
          <p:nvPr/>
        </p:nvCxnSpPr>
        <p:spPr>
          <a:xfrm rot="10800000" flipV="1">
            <a:off x="2000250" y="1357313"/>
            <a:ext cx="1571625" cy="857250"/>
          </a:xfrm>
          <a:prstGeom prst="bentConnector3">
            <a:avLst>
              <a:gd name="adj1" fmla="val 50000"/>
            </a:avLst>
          </a:prstGeom>
          <a:ln w="190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droit 33"/>
          <p:cNvCxnSpPr/>
          <p:nvPr/>
        </p:nvCxnSpPr>
        <p:spPr>
          <a:xfrm rot="5400000">
            <a:off x="3286125" y="1643063"/>
            <a:ext cx="571500" cy="0"/>
          </a:xfrm>
          <a:prstGeom prst="line">
            <a:avLst/>
          </a:prstGeom>
          <a:ln w="19050">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5384" name="ZoneTexte 45"/>
          <p:cNvSpPr txBox="1">
            <a:spLocks noChangeArrowheads="1"/>
          </p:cNvSpPr>
          <p:nvPr/>
        </p:nvSpPr>
        <p:spPr bwMode="auto">
          <a:xfrm>
            <a:off x="1928813" y="1143000"/>
            <a:ext cx="1928812" cy="51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b="1">
                <a:latin typeface="Calibri" pitchFamily="34" charset="0"/>
              </a:rPr>
              <a:t>Acides biliaires: cholestérol</a:t>
            </a:r>
          </a:p>
        </p:txBody>
      </p:sp>
      <p:sp>
        <p:nvSpPr>
          <p:cNvPr id="15385" name="ZoneTexte 46"/>
          <p:cNvSpPr txBox="1">
            <a:spLocks noChangeArrowheads="1"/>
          </p:cNvSpPr>
          <p:nvPr/>
        </p:nvSpPr>
        <p:spPr bwMode="auto">
          <a:xfrm>
            <a:off x="1042988" y="1268413"/>
            <a:ext cx="11001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b="1">
                <a:latin typeface="Calibri" pitchFamily="34" charset="0"/>
              </a:rPr>
              <a:t>Intestin</a:t>
            </a:r>
          </a:p>
        </p:txBody>
      </p:sp>
      <p:sp>
        <p:nvSpPr>
          <p:cNvPr id="15386" name="ZoneTexte 47"/>
          <p:cNvSpPr txBox="1">
            <a:spLocks noChangeArrowheads="1"/>
          </p:cNvSpPr>
          <p:nvPr/>
        </p:nvSpPr>
        <p:spPr bwMode="auto">
          <a:xfrm>
            <a:off x="468313" y="2060575"/>
            <a:ext cx="9604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Emulsion</a:t>
            </a:r>
          </a:p>
        </p:txBody>
      </p:sp>
      <p:cxnSp>
        <p:nvCxnSpPr>
          <p:cNvPr id="50" name="Connecteur droit avec flèche 49"/>
          <p:cNvCxnSpPr>
            <a:stCxn id="11" idx="3"/>
            <a:endCxn id="51" idx="0"/>
          </p:cNvCxnSpPr>
          <p:nvPr/>
        </p:nvCxnSpPr>
        <p:spPr>
          <a:xfrm rot="5400000">
            <a:off x="1356519" y="3929857"/>
            <a:ext cx="428625"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1" name="Ellipse 50"/>
          <p:cNvSpPr/>
          <p:nvPr/>
        </p:nvSpPr>
        <p:spPr>
          <a:xfrm>
            <a:off x="928688" y="4143375"/>
            <a:ext cx="1285875" cy="428625"/>
          </a:xfrm>
          <a:prstGeom prst="ellipse">
            <a:avLst/>
          </a:prstGeom>
          <a:solidFill>
            <a:schemeClr val="accent1">
              <a:alpha val="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sz="1100">
              <a:solidFill>
                <a:schemeClr val="tx1"/>
              </a:solidFill>
            </a:endParaRPr>
          </a:p>
        </p:txBody>
      </p:sp>
      <p:sp>
        <p:nvSpPr>
          <p:cNvPr id="52" name="Rectangle à coins arrondis 51"/>
          <p:cNvSpPr/>
          <p:nvPr/>
        </p:nvSpPr>
        <p:spPr>
          <a:xfrm>
            <a:off x="1714500" y="5357813"/>
            <a:ext cx="1285875" cy="571500"/>
          </a:xfrm>
          <a:prstGeom prst="roundRect">
            <a:avLst/>
          </a:prstGeom>
          <a:solidFill>
            <a:schemeClr val="accent2">
              <a:lumMod val="60000"/>
              <a:lumOff val="40000"/>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chemeClr val="tx1"/>
                </a:solidFill>
              </a:rPr>
              <a:t>Capillaires sanguins</a:t>
            </a:r>
          </a:p>
          <a:p>
            <a:pPr algn="ctr">
              <a:defRPr/>
            </a:pPr>
            <a:r>
              <a:rPr lang="fr-FR" sz="1200" b="1">
                <a:solidFill>
                  <a:schemeClr val="tx1"/>
                </a:solidFill>
              </a:rPr>
              <a:t>LPL</a:t>
            </a:r>
          </a:p>
        </p:txBody>
      </p:sp>
      <p:sp>
        <p:nvSpPr>
          <p:cNvPr id="53" name="Rectangle à coins arrondis 52"/>
          <p:cNvSpPr/>
          <p:nvPr/>
        </p:nvSpPr>
        <p:spPr>
          <a:xfrm>
            <a:off x="1571625" y="6357938"/>
            <a:ext cx="1428750" cy="500062"/>
          </a:xfrm>
          <a:prstGeom prst="roundRect">
            <a:avLst/>
          </a:prstGeom>
          <a:solidFill>
            <a:schemeClr val="accent1">
              <a:alpha val="33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a:solidFill>
                  <a:schemeClr val="tx1"/>
                </a:solidFill>
              </a:rPr>
              <a:t>Adipocytes et muscles</a:t>
            </a:r>
          </a:p>
        </p:txBody>
      </p:sp>
      <p:cxnSp>
        <p:nvCxnSpPr>
          <p:cNvPr id="54" name="Connecteur droit avec flèche 53"/>
          <p:cNvCxnSpPr>
            <a:stCxn id="51" idx="4"/>
          </p:cNvCxnSpPr>
          <p:nvPr/>
        </p:nvCxnSpPr>
        <p:spPr>
          <a:xfrm rot="16200000" flipH="1">
            <a:off x="1393032" y="4750593"/>
            <a:ext cx="857250" cy="5000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8" name="Connecteur droit avec flèche 57"/>
          <p:cNvCxnSpPr>
            <a:endCxn id="59" idx="4"/>
          </p:cNvCxnSpPr>
          <p:nvPr/>
        </p:nvCxnSpPr>
        <p:spPr>
          <a:xfrm rot="5400000" flipH="1" flipV="1">
            <a:off x="2482850" y="4732338"/>
            <a:ext cx="785813" cy="46513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9" name="Ellipse 58"/>
          <p:cNvSpPr/>
          <p:nvPr/>
        </p:nvSpPr>
        <p:spPr>
          <a:xfrm>
            <a:off x="2500313" y="4143375"/>
            <a:ext cx="1214437" cy="428625"/>
          </a:xfrm>
          <a:prstGeom prst="ellipse">
            <a:avLst/>
          </a:prstGeom>
          <a:solidFill>
            <a:schemeClr val="accent1">
              <a:alpha val="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FR"/>
          </a:p>
        </p:txBody>
      </p:sp>
      <p:cxnSp>
        <p:nvCxnSpPr>
          <p:cNvPr id="61" name="Connecteur droit avec flèche 60"/>
          <p:cNvCxnSpPr>
            <a:stCxn id="59" idx="0"/>
          </p:cNvCxnSpPr>
          <p:nvPr/>
        </p:nvCxnSpPr>
        <p:spPr>
          <a:xfrm rot="5400000" flipH="1" flipV="1">
            <a:off x="2732088" y="3517900"/>
            <a:ext cx="1000125" cy="2508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95" name="ZoneTexte 69"/>
          <p:cNvSpPr txBox="1">
            <a:spLocks noChangeArrowheads="1"/>
          </p:cNvSpPr>
          <p:nvPr/>
        </p:nvSpPr>
        <p:spPr bwMode="auto">
          <a:xfrm>
            <a:off x="4071938" y="2071688"/>
            <a:ext cx="12144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2400" b="1">
                <a:latin typeface="Calibri" pitchFamily="34" charset="0"/>
              </a:rPr>
              <a:t>Foie</a:t>
            </a:r>
          </a:p>
        </p:txBody>
      </p:sp>
      <p:sp>
        <p:nvSpPr>
          <p:cNvPr id="15396" name="Rectangle 83"/>
          <p:cNvSpPr>
            <a:spLocks noChangeArrowheads="1"/>
          </p:cNvSpPr>
          <p:nvPr/>
        </p:nvSpPr>
        <p:spPr bwMode="auto">
          <a:xfrm>
            <a:off x="857250" y="4143375"/>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b="1">
                <a:latin typeface="Calibri" pitchFamily="34" charset="0"/>
              </a:rPr>
              <a:t>Chylomicrons</a:t>
            </a:r>
          </a:p>
        </p:txBody>
      </p:sp>
      <p:sp>
        <p:nvSpPr>
          <p:cNvPr id="15397" name="Rectangle 84"/>
          <p:cNvSpPr>
            <a:spLocks noChangeArrowheads="1"/>
          </p:cNvSpPr>
          <p:nvPr/>
        </p:nvSpPr>
        <p:spPr bwMode="auto">
          <a:xfrm>
            <a:off x="2411413" y="4149725"/>
            <a:ext cx="12969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1200" b="1">
                <a:latin typeface="Calibri" pitchFamily="34" charset="0"/>
              </a:rPr>
              <a:t>Remnants chylomicrons</a:t>
            </a:r>
          </a:p>
        </p:txBody>
      </p:sp>
      <p:cxnSp>
        <p:nvCxnSpPr>
          <p:cNvPr id="90" name="Connecteur droit avec flèche 89"/>
          <p:cNvCxnSpPr>
            <a:stCxn id="52" idx="2"/>
            <a:endCxn id="53" idx="0"/>
          </p:cNvCxnSpPr>
          <p:nvPr/>
        </p:nvCxnSpPr>
        <p:spPr>
          <a:xfrm rot="5400000">
            <a:off x="2107406" y="6107907"/>
            <a:ext cx="428625" cy="7143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399" name="Rectangle 92"/>
          <p:cNvSpPr>
            <a:spLocks noChangeArrowheads="1"/>
          </p:cNvSpPr>
          <p:nvPr/>
        </p:nvSpPr>
        <p:spPr bwMode="auto">
          <a:xfrm>
            <a:off x="1692275" y="6000750"/>
            <a:ext cx="665163"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AGL </a:t>
            </a:r>
          </a:p>
        </p:txBody>
      </p:sp>
      <p:sp>
        <p:nvSpPr>
          <p:cNvPr id="94" name="Rectangle à coins arrondis 93"/>
          <p:cNvSpPr/>
          <p:nvPr/>
        </p:nvSpPr>
        <p:spPr>
          <a:xfrm>
            <a:off x="4357688" y="6286500"/>
            <a:ext cx="1428750" cy="571500"/>
          </a:xfrm>
          <a:prstGeom prst="roundRect">
            <a:avLst/>
          </a:prstGeom>
          <a:solidFill>
            <a:schemeClr val="accent1">
              <a:alpha val="33000"/>
            </a:schemeClr>
          </a:solidFill>
          <a:ln>
            <a:solidFill>
              <a:schemeClr val="accent1">
                <a:shade val="50000"/>
                <a:alpha val="3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sz="1600">
                <a:solidFill>
                  <a:schemeClr val="tx1"/>
                </a:solidFill>
              </a:rPr>
              <a:t>Adipocytes et muscles</a:t>
            </a:r>
          </a:p>
        </p:txBody>
      </p:sp>
      <p:sp>
        <p:nvSpPr>
          <p:cNvPr id="95" name="Rectangle à coins arrondis 94"/>
          <p:cNvSpPr/>
          <p:nvPr/>
        </p:nvSpPr>
        <p:spPr>
          <a:xfrm>
            <a:off x="4429125" y="5357813"/>
            <a:ext cx="1285875" cy="571500"/>
          </a:xfrm>
          <a:prstGeom prst="roundRect">
            <a:avLst/>
          </a:prstGeom>
          <a:solidFill>
            <a:schemeClr val="accent2">
              <a:lumMod val="60000"/>
              <a:lumOff val="40000"/>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chemeClr val="tx1"/>
                </a:solidFill>
              </a:rPr>
              <a:t>Capillaires sanguins </a:t>
            </a:r>
          </a:p>
          <a:p>
            <a:pPr algn="ctr">
              <a:defRPr/>
            </a:pPr>
            <a:r>
              <a:rPr lang="fr-FR" sz="1200" b="1">
                <a:solidFill>
                  <a:schemeClr val="tx1"/>
                </a:solidFill>
              </a:rPr>
              <a:t>LPL</a:t>
            </a:r>
          </a:p>
        </p:txBody>
      </p:sp>
      <p:cxnSp>
        <p:nvCxnSpPr>
          <p:cNvPr id="96" name="Connecteur droit avec flèche 95"/>
          <p:cNvCxnSpPr>
            <a:stCxn id="95" idx="2"/>
            <a:endCxn id="94" idx="0"/>
          </p:cNvCxnSpPr>
          <p:nvPr/>
        </p:nvCxnSpPr>
        <p:spPr>
          <a:xfrm rot="5400000">
            <a:off x="4894263" y="6108700"/>
            <a:ext cx="357188" cy="158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03" name="Rectangle 96"/>
          <p:cNvSpPr>
            <a:spLocks noChangeArrowheads="1"/>
          </p:cNvSpPr>
          <p:nvPr/>
        </p:nvSpPr>
        <p:spPr bwMode="auto">
          <a:xfrm>
            <a:off x="5072063" y="6000750"/>
            <a:ext cx="439737"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AGL</a:t>
            </a:r>
          </a:p>
        </p:txBody>
      </p:sp>
      <p:cxnSp>
        <p:nvCxnSpPr>
          <p:cNvPr id="98" name="Connecteur droit avec flèche 97"/>
          <p:cNvCxnSpPr>
            <a:endCxn id="107" idx="0"/>
          </p:cNvCxnSpPr>
          <p:nvPr/>
        </p:nvCxnSpPr>
        <p:spPr>
          <a:xfrm rot="5400000">
            <a:off x="3982244" y="3267869"/>
            <a:ext cx="1143000" cy="3651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Connecteur droit avec flèche 100"/>
          <p:cNvCxnSpPr>
            <a:endCxn id="111" idx="4"/>
          </p:cNvCxnSpPr>
          <p:nvPr/>
        </p:nvCxnSpPr>
        <p:spPr>
          <a:xfrm flipV="1">
            <a:off x="5435600" y="4292600"/>
            <a:ext cx="1108075" cy="107156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Connecteur droit avec flèche 103"/>
          <p:cNvCxnSpPr>
            <a:stCxn id="107" idx="4"/>
            <a:endCxn id="95" idx="0"/>
          </p:cNvCxnSpPr>
          <p:nvPr/>
        </p:nvCxnSpPr>
        <p:spPr>
          <a:xfrm rot="16200000" flipH="1">
            <a:off x="4268787" y="4554538"/>
            <a:ext cx="1071563" cy="5349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7" name="Ellipse 106"/>
          <p:cNvSpPr/>
          <p:nvPr/>
        </p:nvSpPr>
        <p:spPr>
          <a:xfrm>
            <a:off x="3929063" y="3857625"/>
            <a:ext cx="1214437" cy="428625"/>
          </a:xfrm>
          <a:prstGeom prst="ellipse">
            <a:avLst/>
          </a:prstGeom>
          <a:solidFill>
            <a:schemeClr val="accent1">
              <a:alpha val="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VLDL</a:t>
            </a:r>
          </a:p>
        </p:txBody>
      </p:sp>
      <p:sp>
        <p:nvSpPr>
          <p:cNvPr id="111" name="Ellipse 110"/>
          <p:cNvSpPr/>
          <p:nvPr/>
        </p:nvSpPr>
        <p:spPr>
          <a:xfrm>
            <a:off x="5929313" y="3857625"/>
            <a:ext cx="1214437" cy="428625"/>
          </a:xfrm>
          <a:prstGeom prst="ellipse">
            <a:avLst/>
          </a:prstGeom>
          <a:solidFill>
            <a:schemeClr val="accent1">
              <a:alpha val="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IDL</a:t>
            </a:r>
          </a:p>
        </p:txBody>
      </p:sp>
      <p:sp>
        <p:nvSpPr>
          <p:cNvPr id="117" name="Ellipse 116"/>
          <p:cNvSpPr/>
          <p:nvPr/>
        </p:nvSpPr>
        <p:spPr>
          <a:xfrm>
            <a:off x="6215063" y="1500188"/>
            <a:ext cx="1214437" cy="428625"/>
          </a:xfrm>
          <a:prstGeom prst="ellipse">
            <a:avLst/>
          </a:prstGeom>
          <a:solidFill>
            <a:schemeClr val="accent1">
              <a:alpha val="7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LDL</a:t>
            </a:r>
          </a:p>
        </p:txBody>
      </p:sp>
      <p:sp>
        <p:nvSpPr>
          <p:cNvPr id="118" name="Ellipse 117"/>
          <p:cNvSpPr/>
          <p:nvPr/>
        </p:nvSpPr>
        <p:spPr>
          <a:xfrm>
            <a:off x="7786688" y="4143375"/>
            <a:ext cx="1214437" cy="428625"/>
          </a:xfrm>
          <a:prstGeom prst="ellipse">
            <a:avLst/>
          </a:prstGeom>
          <a:solidFill>
            <a:schemeClr val="accent1">
              <a:alpha val="7000"/>
            </a:schemeClr>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fr-FR" b="1">
                <a:solidFill>
                  <a:schemeClr val="tx1"/>
                </a:solidFill>
              </a:rPr>
              <a:t>HDL</a:t>
            </a:r>
          </a:p>
        </p:txBody>
      </p:sp>
      <p:sp>
        <p:nvSpPr>
          <p:cNvPr id="15411" name="ZoneTexte 118"/>
          <p:cNvSpPr txBox="1">
            <a:spLocks noChangeArrowheads="1"/>
          </p:cNvSpPr>
          <p:nvPr/>
        </p:nvSpPr>
        <p:spPr bwMode="auto">
          <a:xfrm>
            <a:off x="2786063" y="3286125"/>
            <a:ext cx="10001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endParaRPr lang="en-US" altLang="fr-FR">
              <a:latin typeface="Calibri" pitchFamily="34" charset="0"/>
            </a:endParaRPr>
          </a:p>
        </p:txBody>
      </p:sp>
      <p:sp>
        <p:nvSpPr>
          <p:cNvPr id="15412" name="Rectangle 124"/>
          <p:cNvSpPr>
            <a:spLocks noChangeArrowheads="1"/>
          </p:cNvSpPr>
          <p:nvPr/>
        </p:nvSpPr>
        <p:spPr bwMode="auto">
          <a:xfrm>
            <a:off x="2357438" y="3357563"/>
            <a:ext cx="1135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20% TGs + cholestérol</a:t>
            </a:r>
          </a:p>
        </p:txBody>
      </p:sp>
      <p:sp>
        <p:nvSpPr>
          <p:cNvPr id="15413" name="Rectangle 125"/>
          <p:cNvSpPr>
            <a:spLocks noChangeArrowheads="1"/>
          </p:cNvSpPr>
          <p:nvPr/>
        </p:nvSpPr>
        <p:spPr bwMode="auto">
          <a:xfrm>
            <a:off x="1042988" y="5084763"/>
            <a:ext cx="8858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b="1">
                <a:latin typeface="Calibri" pitchFamily="34" charset="0"/>
              </a:rPr>
              <a:t>80 % TGs </a:t>
            </a:r>
          </a:p>
        </p:txBody>
      </p:sp>
      <p:cxnSp>
        <p:nvCxnSpPr>
          <p:cNvPr id="130" name="Connecteur droit avec flèche 129"/>
          <p:cNvCxnSpPr>
            <a:stCxn id="111" idx="0"/>
            <a:endCxn id="117" idx="4"/>
          </p:cNvCxnSpPr>
          <p:nvPr/>
        </p:nvCxnSpPr>
        <p:spPr>
          <a:xfrm rot="5400000" flipH="1" flipV="1">
            <a:off x="5715794" y="2750344"/>
            <a:ext cx="1928812" cy="2857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415" name="ZoneTexte 143"/>
          <p:cNvSpPr txBox="1">
            <a:spLocks noChangeArrowheads="1"/>
          </p:cNvSpPr>
          <p:nvPr/>
        </p:nvSpPr>
        <p:spPr bwMode="auto">
          <a:xfrm>
            <a:off x="4143375" y="4929188"/>
            <a:ext cx="1143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b="1">
                <a:latin typeface="Calibri" pitchFamily="34" charset="0"/>
              </a:rPr>
              <a:t>90% TGs</a:t>
            </a:r>
          </a:p>
        </p:txBody>
      </p:sp>
      <p:sp>
        <p:nvSpPr>
          <p:cNvPr id="145" name="Rectangle à coins arrondis 144"/>
          <p:cNvSpPr/>
          <p:nvPr/>
        </p:nvSpPr>
        <p:spPr>
          <a:xfrm>
            <a:off x="7572375" y="2643188"/>
            <a:ext cx="1143000" cy="571500"/>
          </a:xfrm>
          <a:prstGeom prst="roundRect">
            <a:avLst/>
          </a:prstGeom>
          <a:solidFill>
            <a:schemeClr val="accent2">
              <a:lumMod val="60000"/>
              <a:lumOff val="40000"/>
              <a:alpha val="48000"/>
            </a:scheme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1200" b="1">
                <a:solidFill>
                  <a:schemeClr val="tx1"/>
                </a:solidFill>
              </a:rPr>
              <a:t>Tissus extra-hépatiques</a:t>
            </a:r>
          </a:p>
        </p:txBody>
      </p:sp>
      <p:cxnSp>
        <p:nvCxnSpPr>
          <p:cNvPr id="164" name="Forme 163"/>
          <p:cNvCxnSpPr>
            <a:stCxn id="117" idx="2"/>
          </p:cNvCxnSpPr>
          <p:nvPr/>
        </p:nvCxnSpPr>
        <p:spPr>
          <a:xfrm rot="10800000" flipV="1">
            <a:off x="5572125" y="1714500"/>
            <a:ext cx="642938" cy="428625"/>
          </a:xfrm>
          <a:prstGeom prst="bentConnector3">
            <a:avLst>
              <a:gd name="adj1" fmla="val 50000"/>
            </a:avLst>
          </a:prstGeom>
          <a:ln w="31750">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2" name="Forme 163"/>
          <p:cNvCxnSpPr>
            <a:stCxn id="117" idx="6"/>
            <a:endCxn id="145" idx="0"/>
          </p:cNvCxnSpPr>
          <p:nvPr/>
        </p:nvCxnSpPr>
        <p:spPr>
          <a:xfrm>
            <a:off x="7429500" y="1714500"/>
            <a:ext cx="714375" cy="928688"/>
          </a:xfrm>
          <a:prstGeom prst="bentConnector2">
            <a:avLst/>
          </a:prstGeom>
          <a:ln w="3492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176" name="Connecteur en arc 175"/>
          <p:cNvCxnSpPr/>
          <p:nvPr/>
        </p:nvCxnSpPr>
        <p:spPr>
          <a:xfrm rot="10800000">
            <a:off x="5429250" y="2357438"/>
            <a:ext cx="1214438" cy="928687"/>
          </a:xfrm>
          <a:prstGeom prst="curvedConnector3">
            <a:avLst>
              <a:gd name="adj1" fmla="val 24275"/>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420" name="ZoneTexte 176"/>
          <p:cNvSpPr txBox="1">
            <a:spLocks noChangeArrowheads="1"/>
          </p:cNvSpPr>
          <p:nvPr/>
        </p:nvSpPr>
        <p:spPr bwMode="auto">
          <a:xfrm>
            <a:off x="5214938" y="2500313"/>
            <a:ext cx="14287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50% d’endocytose</a:t>
            </a:r>
          </a:p>
        </p:txBody>
      </p:sp>
      <p:cxnSp>
        <p:nvCxnSpPr>
          <p:cNvPr id="178" name="Connecteur droit avec flèche 177"/>
          <p:cNvCxnSpPr>
            <a:stCxn id="145" idx="2"/>
            <a:endCxn id="118" idx="0"/>
          </p:cNvCxnSpPr>
          <p:nvPr/>
        </p:nvCxnSpPr>
        <p:spPr>
          <a:xfrm rot="16200000" flipH="1">
            <a:off x="7804944" y="3553619"/>
            <a:ext cx="928687" cy="250825"/>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92" name="ZoneTexte 191"/>
          <p:cNvSpPr txBox="1"/>
          <p:nvPr/>
        </p:nvSpPr>
        <p:spPr>
          <a:xfrm>
            <a:off x="7143750" y="4286250"/>
            <a:ext cx="785813" cy="338138"/>
          </a:xfrm>
          <a:prstGeom prst="rect">
            <a:avLst/>
          </a:prstGeom>
          <a:noFill/>
        </p:spPr>
        <p:txBody>
          <a:bodyPr>
            <a:spAutoFit/>
          </a:bodyPr>
          <a:lstStyle/>
          <a:p>
            <a:pPr fontAlgn="auto">
              <a:spcBef>
                <a:spcPts val="0"/>
              </a:spcBef>
              <a:spcAft>
                <a:spcPts val="0"/>
              </a:spcAft>
              <a:defRPr/>
            </a:pPr>
            <a:r>
              <a:rPr lang="fr-FR" sz="1600" b="1">
                <a:solidFill>
                  <a:schemeClr val="accent6">
                    <a:lumMod val="75000"/>
                  </a:schemeClr>
                </a:solidFill>
                <a:latin typeface="+mn-lt"/>
              </a:rPr>
              <a:t>CEPT</a:t>
            </a:r>
          </a:p>
        </p:txBody>
      </p:sp>
      <p:cxnSp>
        <p:nvCxnSpPr>
          <p:cNvPr id="213" name="Forme 212"/>
          <p:cNvCxnSpPr>
            <a:stCxn id="107" idx="6"/>
            <a:endCxn id="118" idx="3"/>
          </p:cNvCxnSpPr>
          <p:nvPr/>
        </p:nvCxnSpPr>
        <p:spPr>
          <a:xfrm>
            <a:off x="5143500" y="4071938"/>
            <a:ext cx="2820988" cy="436562"/>
          </a:xfrm>
          <a:prstGeom prst="curvedConnector4">
            <a:avLst>
              <a:gd name="adj1" fmla="val 30101"/>
              <a:gd name="adj2" fmla="val 152276"/>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6" name="Connecteur en arc 215"/>
          <p:cNvCxnSpPr>
            <a:stCxn id="117" idx="5"/>
            <a:endCxn id="118" idx="1"/>
          </p:cNvCxnSpPr>
          <p:nvPr/>
        </p:nvCxnSpPr>
        <p:spPr>
          <a:xfrm rot="16200000" flipH="1">
            <a:off x="6437313" y="2679700"/>
            <a:ext cx="2341562" cy="712788"/>
          </a:xfrm>
          <a:prstGeom prst="curvedConnector3">
            <a:avLst>
              <a:gd name="adj1" fmla="val 72142"/>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18" name="Connecteur en arc 217"/>
          <p:cNvCxnSpPr>
            <a:stCxn id="111" idx="6"/>
            <a:endCxn id="118" idx="2"/>
          </p:cNvCxnSpPr>
          <p:nvPr/>
        </p:nvCxnSpPr>
        <p:spPr>
          <a:xfrm>
            <a:off x="7143750" y="4071938"/>
            <a:ext cx="642938" cy="285750"/>
          </a:xfrm>
          <a:prstGeom prst="curvedConnector3">
            <a:avLst>
              <a:gd name="adj1" fmla="val 50000"/>
            </a:avLst>
          </a:prstGeom>
          <a:ln w="1905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022" name="ZoneTexte 224"/>
          <p:cNvSpPr txBox="1">
            <a:spLocks noChangeArrowheads="1"/>
          </p:cNvSpPr>
          <p:nvPr/>
        </p:nvSpPr>
        <p:spPr bwMode="auto">
          <a:xfrm>
            <a:off x="5357813" y="1500188"/>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70% du CLS</a:t>
            </a:r>
          </a:p>
        </p:txBody>
      </p:sp>
      <p:sp>
        <p:nvSpPr>
          <p:cNvPr id="41023" name="ZoneTexte 225"/>
          <p:cNvSpPr txBox="1">
            <a:spLocks noChangeArrowheads="1"/>
          </p:cNvSpPr>
          <p:nvPr/>
        </p:nvSpPr>
        <p:spPr bwMode="auto">
          <a:xfrm>
            <a:off x="7429500" y="1500188"/>
            <a:ext cx="9906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latin typeface="Calibri" pitchFamily="34" charset="0"/>
              </a:rPr>
              <a:t>30% du CLS</a:t>
            </a:r>
          </a:p>
        </p:txBody>
      </p:sp>
      <p:cxnSp>
        <p:nvCxnSpPr>
          <p:cNvPr id="228" name="Connecteur en arc 227"/>
          <p:cNvCxnSpPr>
            <a:stCxn id="118" idx="4"/>
          </p:cNvCxnSpPr>
          <p:nvPr/>
        </p:nvCxnSpPr>
        <p:spPr>
          <a:xfrm rot="5400000" flipH="1">
            <a:off x="5626101" y="1803400"/>
            <a:ext cx="1928812" cy="3608387"/>
          </a:xfrm>
          <a:prstGeom prst="curvedConnector4">
            <a:avLst>
              <a:gd name="adj1" fmla="val -16593"/>
              <a:gd name="adj2" fmla="val 79749"/>
            </a:avLst>
          </a:prstGeom>
          <a:ln w="34925">
            <a:solidFill>
              <a:srgbClr val="00B050"/>
            </a:solidFill>
            <a:headEnd type="triangle"/>
            <a:tailEnd type="arrow"/>
          </a:ln>
        </p:spPr>
        <p:style>
          <a:lnRef idx="1">
            <a:schemeClr val="accent1"/>
          </a:lnRef>
          <a:fillRef idx="0">
            <a:schemeClr val="accent1"/>
          </a:fillRef>
          <a:effectRef idx="0">
            <a:schemeClr val="accent1"/>
          </a:effectRef>
          <a:fontRef idx="minor">
            <a:schemeClr val="tx1"/>
          </a:fontRef>
        </p:style>
      </p:cxnSp>
      <p:sp>
        <p:nvSpPr>
          <p:cNvPr id="41025" name="ZoneTexte 234"/>
          <p:cNvSpPr txBox="1">
            <a:spLocks noChangeArrowheads="1"/>
          </p:cNvSpPr>
          <p:nvPr/>
        </p:nvSpPr>
        <p:spPr bwMode="auto">
          <a:xfrm>
            <a:off x="8215313" y="3429000"/>
            <a:ext cx="604837"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200" b="1">
                <a:solidFill>
                  <a:srgbClr val="00B050"/>
                </a:solidFill>
                <a:latin typeface="Calibri" pitchFamily="34" charset="0"/>
              </a:rPr>
              <a:t>LCAT</a:t>
            </a:r>
          </a:p>
        </p:txBody>
      </p:sp>
      <p:sp>
        <p:nvSpPr>
          <p:cNvPr id="15430" name="ZoneTexte 238"/>
          <p:cNvSpPr txBox="1">
            <a:spLocks noChangeArrowheads="1"/>
          </p:cNvSpPr>
          <p:nvPr/>
        </p:nvSpPr>
        <p:spPr bwMode="auto">
          <a:xfrm>
            <a:off x="6372225" y="4937125"/>
            <a:ext cx="37433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b="1">
                <a:latin typeface="Calibri" pitchFamily="34" charset="0"/>
              </a:rPr>
              <a:t>:Monoglycéride</a:t>
            </a:r>
          </a:p>
          <a:p>
            <a:pPr eaLnBrk="1" hangingPunct="1"/>
            <a:r>
              <a:rPr lang="fr-FR" altLang="fr-FR" sz="1000" b="1">
                <a:latin typeface="Calibri" pitchFamily="34" charset="0"/>
              </a:rPr>
              <a:t>: Acides gras libres</a:t>
            </a:r>
          </a:p>
          <a:p>
            <a:pPr eaLnBrk="1" hangingPunct="1"/>
            <a:r>
              <a:rPr lang="fr-FR" altLang="fr-FR" sz="1000" b="1">
                <a:latin typeface="Calibri" pitchFamily="34" charset="0"/>
              </a:rPr>
              <a:t>: Lipoprotéine lipase</a:t>
            </a:r>
          </a:p>
          <a:p>
            <a:pPr eaLnBrk="1" hangingPunct="1"/>
            <a:r>
              <a:rPr lang="fr-FR" altLang="fr-FR" sz="1000" b="1">
                <a:latin typeface="Calibri" pitchFamily="34" charset="0"/>
              </a:rPr>
              <a:t>: Lécithine cholestérol acyl </a:t>
            </a:r>
          </a:p>
          <a:p>
            <a:pPr eaLnBrk="1" hangingPunct="1"/>
            <a:r>
              <a:rPr lang="fr-FR" altLang="fr-FR" sz="1000" b="1">
                <a:latin typeface="Calibri" pitchFamily="34" charset="0"/>
              </a:rPr>
              <a:t>:</a:t>
            </a:r>
            <a:r>
              <a:rPr lang="fr-FR" altLang="fr-FR" sz="1000">
                <a:latin typeface="Calibri" pitchFamily="34" charset="0"/>
              </a:rPr>
              <a:t> </a:t>
            </a:r>
            <a:r>
              <a:rPr lang="fr-FR" altLang="fr-FR" sz="1000" b="1">
                <a:latin typeface="Calibri" pitchFamily="34" charset="0"/>
              </a:rPr>
              <a:t>Cholestérol ester transfer protein transférase </a:t>
            </a:r>
          </a:p>
          <a:p>
            <a:pPr eaLnBrk="1" hangingPunct="1"/>
            <a:r>
              <a:rPr lang="fr-FR" altLang="fr-FR" sz="1000" b="1">
                <a:latin typeface="Calibri" pitchFamily="34" charset="0"/>
              </a:rPr>
              <a:t>: Lipase pancréatique</a:t>
            </a:r>
          </a:p>
          <a:p>
            <a:pPr eaLnBrk="1" hangingPunct="1"/>
            <a:r>
              <a:rPr lang="fr-FR" altLang="fr-FR" sz="1000" b="1">
                <a:latin typeface="Calibri" pitchFamily="34" charset="0"/>
              </a:rPr>
              <a:t>: Very Low Density Lipoprotein</a:t>
            </a:r>
          </a:p>
          <a:p>
            <a:pPr eaLnBrk="1" hangingPunct="1"/>
            <a:r>
              <a:rPr lang="fr-FR" altLang="fr-FR" sz="1000" b="1">
                <a:latin typeface="Calibri" pitchFamily="34" charset="0"/>
              </a:rPr>
              <a:t>: Intermediate density lipoprotein</a:t>
            </a:r>
          </a:p>
          <a:p>
            <a:pPr eaLnBrk="1" hangingPunct="1"/>
            <a:r>
              <a:rPr lang="fr-FR" altLang="fr-FR" sz="1000" b="1">
                <a:latin typeface="Calibri" pitchFamily="34" charset="0"/>
              </a:rPr>
              <a:t>: Low density lipoprotein</a:t>
            </a:r>
          </a:p>
          <a:p>
            <a:pPr eaLnBrk="1" hangingPunct="1"/>
            <a:r>
              <a:rPr lang="fr-FR" altLang="fr-FR" sz="1000" b="1">
                <a:latin typeface="Calibri" pitchFamily="34" charset="0"/>
              </a:rPr>
              <a:t>: High density lipoprotein</a:t>
            </a:r>
          </a:p>
          <a:p>
            <a:pPr eaLnBrk="1" hangingPunct="1"/>
            <a:r>
              <a:rPr lang="fr-FR" altLang="fr-FR" sz="1000" b="1">
                <a:latin typeface="Calibri" pitchFamily="34" charset="0"/>
              </a:rPr>
              <a:t>:Triglycérides</a:t>
            </a:r>
          </a:p>
          <a:p>
            <a:pPr eaLnBrk="1" hangingPunct="1"/>
            <a:r>
              <a:rPr lang="fr-FR" altLang="fr-FR" sz="1000" b="1">
                <a:latin typeface="Calibri" pitchFamily="34" charset="0"/>
              </a:rPr>
              <a:t>:Cholestérols</a:t>
            </a:r>
            <a:endParaRPr lang="fr-FR" altLang="fr-FR">
              <a:latin typeface="Calibri" pitchFamily="34" charset="0"/>
            </a:endParaRPr>
          </a:p>
        </p:txBody>
      </p:sp>
      <p:sp>
        <p:nvSpPr>
          <p:cNvPr id="15431" name="Rectangle 240"/>
          <p:cNvSpPr>
            <a:spLocks noChangeArrowheads="1"/>
          </p:cNvSpPr>
          <p:nvPr/>
        </p:nvSpPr>
        <p:spPr bwMode="auto">
          <a:xfrm>
            <a:off x="5940425" y="4937125"/>
            <a:ext cx="3960813"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000">
                <a:latin typeface="Calibri" pitchFamily="34" charset="0"/>
              </a:rPr>
              <a:t>MG 	</a:t>
            </a:r>
          </a:p>
          <a:p>
            <a:pPr eaLnBrk="1" hangingPunct="1"/>
            <a:r>
              <a:rPr lang="fr-FR" altLang="fr-FR" sz="1000">
                <a:latin typeface="Calibri" pitchFamily="34" charset="0"/>
              </a:rPr>
              <a:t>AGL  	</a:t>
            </a:r>
          </a:p>
          <a:p>
            <a:pPr eaLnBrk="1" hangingPunct="1"/>
            <a:r>
              <a:rPr lang="fr-FR" altLang="fr-FR" sz="1000">
                <a:latin typeface="Calibri" pitchFamily="34" charset="0"/>
              </a:rPr>
              <a:t>LPL   	</a:t>
            </a:r>
          </a:p>
          <a:p>
            <a:pPr eaLnBrk="1" hangingPunct="1"/>
            <a:r>
              <a:rPr lang="fr-FR" altLang="fr-FR" sz="1000">
                <a:latin typeface="Calibri" pitchFamily="34" charset="0"/>
              </a:rPr>
              <a:t>LCAT	</a:t>
            </a:r>
          </a:p>
          <a:p>
            <a:pPr eaLnBrk="1" hangingPunct="1"/>
            <a:r>
              <a:rPr lang="fr-FR" altLang="fr-FR" sz="1000">
                <a:latin typeface="Calibri" pitchFamily="34" charset="0"/>
              </a:rPr>
              <a:t>CEPT	</a:t>
            </a:r>
          </a:p>
          <a:p>
            <a:pPr eaLnBrk="1" hangingPunct="1"/>
            <a:r>
              <a:rPr lang="fr-FR" altLang="fr-FR" sz="1000">
                <a:latin typeface="Calibri" pitchFamily="34" charset="0"/>
              </a:rPr>
              <a:t>LP	</a:t>
            </a:r>
          </a:p>
          <a:p>
            <a:pPr eaLnBrk="1" hangingPunct="1"/>
            <a:r>
              <a:rPr lang="fr-FR" altLang="fr-FR" sz="1000">
                <a:latin typeface="Calibri" pitchFamily="34" charset="0"/>
              </a:rPr>
              <a:t>VLDL 	</a:t>
            </a:r>
          </a:p>
          <a:p>
            <a:pPr eaLnBrk="1" hangingPunct="1"/>
            <a:r>
              <a:rPr lang="fr-FR" altLang="fr-FR" sz="1000">
                <a:latin typeface="Calibri" pitchFamily="34" charset="0"/>
              </a:rPr>
              <a:t>IDL    	</a:t>
            </a:r>
          </a:p>
          <a:p>
            <a:pPr eaLnBrk="1" hangingPunct="1"/>
            <a:r>
              <a:rPr lang="fr-FR" altLang="fr-FR" sz="1000">
                <a:latin typeface="Calibri" pitchFamily="34" charset="0"/>
              </a:rPr>
              <a:t>LDL  	</a:t>
            </a:r>
          </a:p>
          <a:p>
            <a:pPr eaLnBrk="1" hangingPunct="1"/>
            <a:r>
              <a:rPr lang="fr-FR" altLang="fr-FR" sz="1000">
                <a:latin typeface="Calibri" pitchFamily="34" charset="0"/>
              </a:rPr>
              <a:t>HDL</a:t>
            </a:r>
          </a:p>
          <a:p>
            <a:pPr eaLnBrk="1" hangingPunct="1"/>
            <a:r>
              <a:rPr lang="fr-FR" altLang="fr-FR" sz="1000">
                <a:latin typeface="Calibri" pitchFamily="34" charset="0"/>
              </a:rPr>
              <a:t>TG</a:t>
            </a:r>
          </a:p>
          <a:p>
            <a:pPr eaLnBrk="1" hangingPunct="1"/>
            <a:r>
              <a:rPr lang="fr-FR" altLang="fr-FR" sz="1000">
                <a:latin typeface="Calibri" pitchFamily="34" charset="0"/>
              </a:rPr>
              <a:t>CLS </a:t>
            </a:r>
          </a:p>
        </p:txBody>
      </p:sp>
      <p:sp>
        <p:nvSpPr>
          <p:cNvPr id="15432" name="ZoneTexte 244"/>
          <p:cNvSpPr txBox="1">
            <a:spLocks noChangeArrowheads="1"/>
          </p:cNvSpPr>
          <p:nvPr/>
        </p:nvSpPr>
        <p:spPr bwMode="auto">
          <a:xfrm>
            <a:off x="323850" y="188913"/>
            <a:ext cx="882015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fr-FR" altLang="fr-FR" sz="3200" b="1" dirty="0" smtClean="0">
                <a:solidFill>
                  <a:schemeClr val="accent1"/>
                </a:solidFill>
                <a:latin typeface="Calibri" pitchFamily="34" charset="0"/>
              </a:rPr>
              <a:t>Métabolisme </a:t>
            </a:r>
            <a:r>
              <a:rPr lang="fr-FR" altLang="fr-FR" sz="3200" b="1" dirty="0">
                <a:solidFill>
                  <a:schemeClr val="accent1"/>
                </a:solidFill>
                <a:latin typeface="Calibri" pitchFamily="34" charset="0"/>
              </a:rPr>
              <a:t>des lipides : voie circulante</a:t>
            </a:r>
          </a:p>
        </p:txBody>
      </p:sp>
    </p:spTree>
    <p:extLst>
      <p:ext uri="{BB962C8B-B14F-4D97-AF65-F5344CB8AC3E}">
        <p14:creationId xmlns:p14="http://schemas.microsoft.com/office/powerpoint/2010/main" val="3279045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a:xfrm>
            <a:off x="667457" y="188913"/>
            <a:ext cx="7807677" cy="1143000"/>
          </a:xfrm>
        </p:spPr>
        <p:txBody>
          <a:bodyPr>
            <a:normAutofit fontScale="90000"/>
          </a:bodyPr>
          <a:lstStyle/>
          <a:p>
            <a:r>
              <a:rPr lang="fr-BE">
                <a:latin typeface="News Gothic MT" charset="0"/>
                <a:ea typeface="ＭＳ Ｐゴシック" charset="0"/>
                <a:cs typeface="News Gothic MT" charset="0"/>
              </a:rPr>
              <a:t>ARGUMENTS EN FAVEUR DE L’HYPOTHESE CHOLESTEROL</a:t>
            </a:r>
            <a:endParaRPr lang="fr-FR">
              <a:latin typeface="News Gothic MT" charset="0"/>
              <a:ea typeface="ＭＳ Ｐゴシック" charset="0"/>
              <a:cs typeface="News Gothic MT" charset="0"/>
            </a:endParaRPr>
          </a:p>
        </p:txBody>
      </p:sp>
      <p:sp>
        <p:nvSpPr>
          <p:cNvPr id="11266" name="Text Box 4"/>
          <p:cNvSpPr txBox="1">
            <a:spLocks noChangeArrowheads="1"/>
          </p:cNvSpPr>
          <p:nvPr/>
        </p:nvSpPr>
        <p:spPr bwMode="auto">
          <a:xfrm>
            <a:off x="539044" y="1780689"/>
            <a:ext cx="7834489"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3200" b="1">
                <a:solidFill>
                  <a:srgbClr val="00FF00"/>
                </a:solidFill>
                <a:latin typeface="Arial" charset="0"/>
                <a:ea typeface="ＭＳ Ｐゴシック" charset="0"/>
                <a:cs typeface="ＭＳ Ｐゴシック" charset="0"/>
              </a:defRPr>
            </a:lvl1pPr>
            <a:lvl2pPr marL="742950" indent="-285750" eaLnBrk="0" hangingPunct="0">
              <a:defRPr sz="3200" b="1">
                <a:solidFill>
                  <a:srgbClr val="00FF00"/>
                </a:solidFill>
                <a:latin typeface="Arial" charset="0"/>
                <a:ea typeface="ＭＳ Ｐゴシック" charset="0"/>
              </a:defRPr>
            </a:lvl2pPr>
            <a:lvl3pPr marL="1143000" indent="-228600" eaLnBrk="0" hangingPunct="0">
              <a:defRPr sz="3200" b="1">
                <a:solidFill>
                  <a:srgbClr val="00FF00"/>
                </a:solidFill>
                <a:latin typeface="Arial" charset="0"/>
                <a:ea typeface="ＭＳ Ｐゴシック" charset="0"/>
              </a:defRPr>
            </a:lvl3pPr>
            <a:lvl4pPr marL="1600200" indent="-228600" eaLnBrk="0" hangingPunct="0">
              <a:defRPr sz="3200" b="1">
                <a:solidFill>
                  <a:srgbClr val="00FF00"/>
                </a:solidFill>
                <a:latin typeface="Arial" charset="0"/>
                <a:ea typeface="ＭＳ Ｐゴシック" charset="0"/>
              </a:defRPr>
            </a:lvl4pPr>
            <a:lvl5pPr marL="2057400" indent="-228600" eaLnBrk="0" hangingPunct="0">
              <a:defRPr sz="3200" b="1">
                <a:solidFill>
                  <a:srgbClr val="00FF00"/>
                </a:solidFill>
                <a:latin typeface="Arial" charset="0"/>
                <a:ea typeface="ＭＳ Ｐゴシック" charset="0"/>
              </a:defRPr>
            </a:lvl5pPr>
            <a:lvl6pPr marL="2514600" indent="-228600" algn="ctr" eaLnBrk="0" fontAlgn="base" hangingPunct="0">
              <a:spcBef>
                <a:spcPct val="0"/>
              </a:spcBef>
              <a:spcAft>
                <a:spcPct val="0"/>
              </a:spcAft>
              <a:defRPr sz="3200" b="1">
                <a:solidFill>
                  <a:srgbClr val="00FF00"/>
                </a:solidFill>
                <a:latin typeface="Arial" charset="0"/>
                <a:ea typeface="ＭＳ Ｐゴシック" charset="0"/>
              </a:defRPr>
            </a:lvl6pPr>
            <a:lvl7pPr marL="2971800" indent="-228600" algn="ctr" eaLnBrk="0" fontAlgn="base" hangingPunct="0">
              <a:spcBef>
                <a:spcPct val="0"/>
              </a:spcBef>
              <a:spcAft>
                <a:spcPct val="0"/>
              </a:spcAft>
              <a:defRPr sz="3200" b="1">
                <a:solidFill>
                  <a:srgbClr val="00FF00"/>
                </a:solidFill>
                <a:latin typeface="Arial" charset="0"/>
                <a:ea typeface="ＭＳ Ｐゴシック" charset="0"/>
              </a:defRPr>
            </a:lvl7pPr>
            <a:lvl8pPr marL="3429000" indent="-228600" algn="ctr" eaLnBrk="0" fontAlgn="base" hangingPunct="0">
              <a:spcBef>
                <a:spcPct val="0"/>
              </a:spcBef>
              <a:spcAft>
                <a:spcPct val="0"/>
              </a:spcAft>
              <a:defRPr sz="3200" b="1">
                <a:solidFill>
                  <a:srgbClr val="00FF00"/>
                </a:solidFill>
                <a:latin typeface="Arial" charset="0"/>
                <a:ea typeface="ＭＳ Ｐゴシック" charset="0"/>
              </a:defRPr>
            </a:lvl8pPr>
            <a:lvl9pPr marL="3886200" indent="-228600" algn="ctr" eaLnBrk="0" fontAlgn="base" hangingPunct="0">
              <a:spcBef>
                <a:spcPct val="0"/>
              </a:spcBef>
              <a:spcAft>
                <a:spcPct val="0"/>
              </a:spcAft>
              <a:defRPr sz="3200" b="1">
                <a:solidFill>
                  <a:srgbClr val="00FF00"/>
                </a:solidFill>
                <a:latin typeface="Arial" charset="0"/>
                <a:ea typeface="ＭＳ Ｐゴシック" charset="0"/>
              </a:defRPr>
            </a:lvl9pPr>
          </a:lstStyle>
          <a:p>
            <a:pPr algn="l" eaLnBrk="1" hangingPunct="1">
              <a:spcBef>
                <a:spcPct val="50000"/>
              </a:spcBef>
              <a:buFontTx/>
              <a:buAutoNum type="arabicPeriod"/>
            </a:pPr>
            <a:r>
              <a:rPr lang="fr-BE" sz="2400" b="0" dirty="0">
                <a:solidFill>
                  <a:srgbClr val="000000"/>
                </a:solidFill>
                <a:latin typeface="News Gothic MT" charset="0"/>
                <a:cs typeface="News Gothic MT" charset="0"/>
              </a:rPr>
              <a:t>Modèles animaux (régime hyperlipidique)</a:t>
            </a:r>
          </a:p>
          <a:p>
            <a:pPr algn="l" eaLnBrk="1" hangingPunct="1">
              <a:spcBef>
                <a:spcPct val="50000"/>
              </a:spcBef>
              <a:buFontTx/>
              <a:buAutoNum type="arabicPeriod"/>
            </a:pPr>
            <a:r>
              <a:rPr lang="fr-BE" sz="2400" b="0" dirty="0">
                <a:solidFill>
                  <a:srgbClr val="000000"/>
                </a:solidFill>
                <a:latin typeface="News Gothic MT" charset="0"/>
                <a:cs typeface="News Gothic MT" charset="0"/>
              </a:rPr>
              <a:t>Homme</a:t>
            </a:r>
          </a:p>
          <a:p>
            <a:pPr algn="l" eaLnBrk="1" hangingPunct="1">
              <a:spcBef>
                <a:spcPct val="50000"/>
              </a:spcBef>
            </a:pPr>
            <a:r>
              <a:rPr lang="fr-BE" sz="2400" b="0" dirty="0">
                <a:solidFill>
                  <a:srgbClr val="000000"/>
                </a:solidFill>
                <a:latin typeface="News Gothic MT" charset="0"/>
                <a:cs typeface="News Gothic MT" charset="0"/>
              </a:rPr>
              <a:t>	- </a:t>
            </a:r>
            <a:r>
              <a:rPr lang="fr-BE" sz="2400" b="0" dirty="0" smtClean="0">
                <a:solidFill>
                  <a:srgbClr val="000000"/>
                </a:solidFill>
                <a:latin typeface="News Gothic MT" charset="0"/>
                <a:cs typeface="News Gothic MT" charset="0"/>
              </a:rPr>
              <a:t>Génétique</a:t>
            </a:r>
          </a:p>
          <a:p>
            <a:pPr algn="l" eaLnBrk="1" hangingPunct="1">
              <a:spcBef>
                <a:spcPct val="50000"/>
              </a:spcBef>
            </a:pPr>
            <a:r>
              <a:rPr lang="fr-BE" sz="2400" b="0" dirty="0">
                <a:solidFill>
                  <a:srgbClr val="000000"/>
                </a:solidFill>
                <a:latin typeface="News Gothic MT" charset="0"/>
                <a:cs typeface="News Gothic MT" charset="0"/>
              </a:rPr>
              <a:t>	</a:t>
            </a:r>
            <a:r>
              <a:rPr lang="fr-BE" sz="2400" b="0" dirty="0" smtClean="0">
                <a:solidFill>
                  <a:srgbClr val="000000"/>
                </a:solidFill>
                <a:latin typeface="News Gothic MT" charset="0"/>
                <a:cs typeface="News Gothic MT" charset="0"/>
              </a:rPr>
              <a:t>- Etudes </a:t>
            </a:r>
            <a:r>
              <a:rPr lang="fr-BE" sz="2400" b="0" dirty="0">
                <a:solidFill>
                  <a:srgbClr val="000000"/>
                </a:solidFill>
                <a:latin typeface="News Gothic MT" charset="0"/>
                <a:cs typeface="News Gothic MT" charset="0"/>
              </a:rPr>
              <a:t>anatomopathologiques (</a:t>
            </a:r>
            <a:r>
              <a:rPr lang="fr-BE" sz="2400" b="0" dirty="0" smtClean="0">
                <a:solidFill>
                  <a:srgbClr val="000000"/>
                </a:solidFill>
                <a:latin typeface="News Gothic MT" charset="0"/>
                <a:cs typeface="News Gothic MT" charset="0"/>
              </a:rPr>
              <a:t>stries lipidiques)</a:t>
            </a:r>
            <a:endParaRPr lang="fr-BE" sz="2400" b="0" dirty="0">
              <a:solidFill>
                <a:srgbClr val="000000"/>
              </a:solidFill>
              <a:latin typeface="News Gothic MT" charset="0"/>
              <a:cs typeface="News Gothic MT" charset="0"/>
            </a:endParaRPr>
          </a:p>
          <a:p>
            <a:pPr algn="l" eaLnBrk="1" hangingPunct="1">
              <a:spcBef>
                <a:spcPct val="50000"/>
              </a:spcBef>
            </a:pPr>
            <a:r>
              <a:rPr lang="fr-BE" sz="2400" b="0" dirty="0">
                <a:solidFill>
                  <a:srgbClr val="000000"/>
                </a:solidFill>
                <a:latin typeface="News Gothic MT" charset="0"/>
                <a:cs typeface="News Gothic MT" charset="0"/>
              </a:rPr>
              <a:t>	- Etudes épidémiologiques (observation)</a:t>
            </a:r>
          </a:p>
          <a:p>
            <a:pPr algn="l" eaLnBrk="1" hangingPunct="1">
              <a:spcBef>
                <a:spcPct val="50000"/>
              </a:spcBef>
            </a:pPr>
            <a:r>
              <a:rPr lang="fr-BE" sz="2400" b="0" dirty="0">
                <a:solidFill>
                  <a:srgbClr val="000000"/>
                </a:solidFill>
                <a:latin typeface="News Gothic MT" charset="0"/>
                <a:cs typeface="News Gothic MT" charset="0"/>
              </a:rPr>
              <a:t>	- Etudes de régression (angiographiques)</a:t>
            </a:r>
          </a:p>
          <a:p>
            <a:pPr algn="l" eaLnBrk="1" hangingPunct="1">
              <a:spcBef>
                <a:spcPct val="50000"/>
              </a:spcBef>
            </a:pPr>
            <a:r>
              <a:rPr lang="fr-BE" sz="2400" b="0" dirty="0">
                <a:solidFill>
                  <a:srgbClr val="000000"/>
                </a:solidFill>
                <a:latin typeface="News Gothic MT" charset="0"/>
                <a:cs typeface="News Gothic MT" charset="0"/>
              </a:rPr>
              <a:t>	- Etudes de prévention (intervention)</a:t>
            </a:r>
          </a:p>
          <a:p>
            <a:pPr algn="l" eaLnBrk="1" hangingPunct="1">
              <a:spcBef>
                <a:spcPct val="50000"/>
              </a:spcBef>
            </a:pPr>
            <a:r>
              <a:rPr lang="fr-BE" sz="2400" b="0" dirty="0">
                <a:solidFill>
                  <a:srgbClr val="000000"/>
                </a:solidFill>
                <a:latin typeface="News Gothic MT" charset="0"/>
                <a:cs typeface="News Gothic MT" charset="0"/>
              </a:rPr>
              <a:t>		- primaire (sujets sans antécédents CV)</a:t>
            </a:r>
          </a:p>
          <a:p>
            <a:pPr algn="l" eaLnBrk="1" hangingPunct="1">
              <a:spcBef>
                <a:spcPct val="50000"/>
              </a:spcBef>
            </a:pPr>
            <a:r>
              <a:rPr lang="fr-BE" sz="2400" b="0" dirty="0">
                <a:solidFill>
                  <a:srgbClr val="000000"/>
                </a:solidFill>
                <a:latin typeface="News Gothic MT" charset="0"/>
                <a:cs typeface="News Gothic MT" charset="0"/>
              </a:rPr>
              <a:t>		- secondaire (sujets avec antécédents CV)</a:t>
            </a:r>
            <a:endParaRPr lang="fr-FR" sz="2400" b="0" dirty="0">
              <a:solidFill>
                <a:srgbClr val="000000"/>
              </a:solidFill>
              <a:latin typeface="News Gothic MT" charset="0"/>
              <a:cs typeface="News Gothic MT"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96336" y="4227513"/>
            <a:ext cx="1007299" cy="123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51332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p:cNvSpPr>
          <p:nvPr/>
        </p:nvSpPr>
        <p:spPr bwMode="auto">
          <a:xfrm>
            <a:off x="325438" y="636111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marL="419100" indent="-419100">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spcBef>
                <a:spcPts val="600"/>
              </a:spcBef>
            </a:pPr>
            <a:r>
              <a:rPr lang="en-US" altLang="fr-FR" sz="1000">
                <a:solidFill>
                  <a:schemeClr val="tx1"/>
                </a:solidFill>
                <a:latin typeface="Verdana" pitchFamily="34" charset="0"/>
                <a:ea typeface="ヒラギノ角ゴ ProN W3" charset="0"/>
                <a:cs typeface="ヒラギノ角ゴ ProN W3" charset="0"/>
                <a:sym typeface="Verdana" pitchFamily="34" charset="0"/>
              </a:rPr>
              <a:t>Adapté d'après Rosensen RS. </a:t>
            </a:r>
            <a:r>
              <a:rPr lang="en-US" altLang="fr-FR" sz="1000">
                <a:solidFill>
                  <a:schemeClr val="tx1"/>
                </a:solidFill>
                <a:latin typeface="Verdana Italic" charset="0"/>
                <a:ea typeface="ヒラギノ角ゴ ProN W3" charset="0"/>
                <a:cs typeface="ヒラギノ角ゴ ProN W3" charset="0"/>
                <a:sym typeface="Verdana Italic" charset="0"/>
              </a:rPr>
              <a:t>Exp Opin Emerg Drugs</a:t>
            </a:r>
            <a:r>
              <a:rPr lang="en-US" altLang="fr-FR" sz="1000">
                <a:solidFill>
                  <a:schemeClr val="tx1"/>
                </a:solidFill>
                <a:latin typeface="Verdana" pitchFamily="34" charset="0"/>
                <a:ea typeface="ヒラギノ角ゴ ProN W3" charset="0"/>
                <a:cs typeface="ヒラギノ角ゴ ProN W3" charset="0"/>
                <a:sym typeface="Verdana" pitchFamily="34" charset="0"/>
              </a:rPr>
              <a:t> 2004;</a:t>
            </a:r>
            <a:r>
              <a:rPr lang="en-US" altLang="fr-FR" sz="1000">
                <a:solidFill>
                  <a:schemeClr val="tx1"/>
                </a:solidFill>
                <a:latin typeface="Verdana Bold" charset="0"/>
                <a:ea typeface="ヒラギノ角ゴ ProN W3" charset="0"/>
                <a:cs typeface="ヒラギノ角ゴ ProN W3" charset="0"/>
                <a:sym typeface="Verdana Bold" charset="0"/>
              </a:rPr>
              <a:t>9</a:t>
            </a:r>
            <a:r>
              <a:rPr lang="en-US" altLang="fr-FR" sz="1000">
                <a:solidFill>
                  <a:schemeClr val="tx1"/>
                </a:solidFill>
                <a:latin typeface="Verdana" pitchFamily="34" charset="0"/>
                <a:ea typeface="ヒラギノ角ゴ ProN W3" charset="0"/>
                <a:cs typeface="ヒラギノ角ゴ ProN W3" charset="0"/>
                <a:sym typeface="Verdana" pitchFamily="34" charset="0"/>
              </a:rPr>
              <a:t>(2):269-279</a:t>
            </a:r>
            <a:endParaRPr lang="en-US" altLang="fr-FR" sz="1800">
              <a:solidFill>
                <a:schemeClr val="tx1"/>
              </a:solidFill>
              <a:latin typeface="Arial Bold" charset="0"/>
              <a:ea typeface="ヒラギノ角ゴ ProN W3" charset="0"/>
              <a:cs typeface="ヒラギノ角ゴ ProN W3" charset="0"/>
              <a:sym typeface="Arial Bold" charset="0"/>
            </a:endParaRPr>
          </a:p>
          <a:p>
            <a:pPr eaLnBrk="1" hangingPunct="1">
              <a:spcBef>
                <a:spcPts val="600"/>
              </a:spcBef>
            </a:pPr>
            <a:r>
              <a:rPr lang="en-US" altLang="fr-FR" sz="1000">
                <a:solidFill>
                  <a:schemeClr val="tx1"/>
                </a:solidFill>
                <a:latin typeface="Verdana" pitchFamily="34" charset="0"/>
                <a:ea typeface="ヒラギノ角ゴ ProN W3" charset="0"/>
                <a:cs typeface="ヒラギノ角ゴ ProN W3" charset="0"/>
                <a:sym typeface="Verdana" pitchFamily="34" charset="0"/>
              </a:rPr>
              <a:t>LaRosa JC </a:t>
            </a:r>
            <a:r>
              <a:rPr lang="en-US" altLang="fr-FR" sz="1000">
                <a:solidFill>
                  <a:schemeClr val="tx1"/>
                </a:solidFill>
                <a:latin typeface="Verdana Italic" charset="0"/>
                <a:ea typeface="ヒラギノ角ゴ ProN W3" charset="0"/>
                <a:cs typeface="ヒラギノ角ゴ ProN W3" charset="0"/>
                <a:sym typeface="Verdana Italic" charset="0"/>
              </a:rPr>
              <a:t>et al. N Engl J Med</a:t>
            </a:r>
            <a:r>
              <a:rPr lang="en-US" altLang="fr-FR" sz="1000">
                <a:solidFill>
                  <a:schemeClr val="tx1"/>
                </a:solidFill>
                <a:latin typeface="Verdana" pitchFamily="34" charset="0"/>
                <a:ea typeface="ヒラギノ角ゴ ProN W3" charset="0"/>
                <a:cs typeface="ヒラギノ角ゴ ProN W3" charset="0"/>
                <a:sym typeface="Verdana" pitchFamily="34" charset="0"/>
              </a:rPr>
              <a:t> 2005;</a:t>
            </a:r>
            <a:r>
              <a:rPr lang="en-US" altLang="fr-FR" sz="1000">
                <a:solidFill>
                  <a:schemeClr val="tx1"/>
                </a:solidFill>
                <a:latin typeface="Verdana Bold" charset="0"/>
                <a:ea typeface="ヒラギノ角ゴ ProN W3" charset="0"/>
                <a:cs typeface="ヒラギノ角ゴ ProN W3" charset="0"/>
                <a:sym typeface="Verdana Bold" charset="0"/>
              </a:rPr>
              <a:t>352</a:t>
            </a:r>
            <a:r>
              <a:rPr lang="en-US" altLang="fr-FR" sz="1000">
                <a:solidFill>
                  <a:schemeClr val="tx1"/>
                </a:solidFill>
                <a:latin typeface="Verdana" pitchFamily="34" charset="0"/>
                <a:ea typeface="ヒラギノ角ゴ ProN W3" charset="0"/>
                <a:cs typeface="ヒラギノ角ゴ ProN W3" charset="0"/>
                <a:sym typeface="Verdana" pitchFamily="34" charset="0"/>
              </a:rPr>
              <a:t>:1425-1435</a:t>
            </a:r>
          </a:p>
        </p:txBody>
      </p:sp>
      <p:sp>
        <p:nvSpPr>
          <p:cNvPr id="27651" name="Rectangle 2"/>
          <p:cNvSpPr>
            <a:spLocks/>
          </p:cNvSpPr>
          <p:nvPr/>
        </p:nvSpPr>
        <p:spPr bwMode="auto">
          <a:xfrm>
            <a:off x="2959100" y="5913438"/>
            <a:ext cx="25923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LDL-C obtenu mg/dl (mmol/l)</a:t>
            </a:r>
          </a:p>
        </p:txBody>
      </p:sp>
      <p:sp>
        <p:nvSpPr>
          <p:cNvPr id="27652" name="Line 3"/>
          <p:cNvSpPr>
            <a:spLocks noChangeShapeType="1"/>
          </p:cNvSpPr>
          <p:nvPr/>
        </p:nvSpPr>
        <p:spPr bwMode="auto">
          <a:xfrm>
            <a:off x="990600" y="2165350"/>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3" name="Line 4"/>
          <p:cNvSpPr>
            <a:spLocks noChangeShapeType="1"/>
          </p:cNvSpPr>
          <p:nvPr/>
        </p:nvSpPr>
        <p:spPr bwMode="auto">
          <a:xfrm>
            <a:off x="990600" y="1543050"/>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4" name="Line 5"/>
          <p:cNvSpPr>
            <a:spLocks noChangeShapeType="1"/>
          </p:cNvSpPr>
          <p:nvPr/>
        </p:nvSpPr>
        <p:spPr bwMode="auto">
          <a:xfrm>
            <a:off x="1027113" y="5322888"/>
            <a:ext cx="71151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5" name="Line 6"/>
          <p:cNvSpPr>
            <a:spLocks noChangeShapeType="1"/>
          </p:cNvSpPr>
          <p:nvPr/>
        </p:nvSpPr>
        <p:spPr bwMode="auto">
          <a:xfrm rot="10800000" flipH="1">
            <a:off x="1924050" y="5300663"/>
            <a:ext cx="0"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6" name="Line 7"/>
          <p:cNvSpPr>
            <a:spLocks noChangeShapeType="1"/>
          </p:cNvSpPr>
          <p:nvPr/>
        </p:nvSpPr>
        <p:spPr bwMode="auto">
          <a:xfrm rot="10800000" flipH="1">
            <a:off x="2830513" y="5300663"/>
            <a:ext cx="1587"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7" name="Line 8"/>
          <p:cNvSpPr>
            <a:spLocks noChangeShapeType="1"/>
          </p:cNvSpPr>
          <p:nvPr/>
        </p:nvSpPr>
        <p:spPr bwMode="auto">
          <a:xfrm rot="10800000" flipH="1">
            <a:off x="3727450" y="5300663"/>
            <a:ext cx="1588"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8" name="Line 9"/>
          <p:cNvSpPr>
            <a:spLocks noChangeShapeType="1"/>
          </p:cNvSpPr>
          <p:nvPr/>
        </p:nvSpPr>
        <p:spPr bwMode="auto">
          <a:xfrm rot="10800000" flipH="1">
            <a:off x="4632325" y="5300663"/>
            <a:ext cx="1588"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9" name="Line 10"/>
          <p:cNvSpPr>
            <a:spLocks noChangeShapeType="1"/>
          </p:cNvSpPr>
          <p:nvPr/>
        </p:nvSpPr>
        <p:spPr bwMode="auto">
          <a:xfrm rot="10800000" flipH="1">
            <a:off x="5529263" y="5300663"/>
            <a:ext cx="0"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0" name="Line 11"/>
          <p:cNvSpPr>
            <a:spLocks noChangeShapeType="1"/>
          </p:cNvSpPr>
          <p:nvPr/>
        </p:nvSpPr>
        <p:spPr bwMode="auto">
          <a:xfrm rot="10800000" flipH="1">
            <a:off x="6437313" y="5300663"/>
            <a:ext cx="0"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1" name="Line 12"/>
          <p:cNvSpPr>
            <a:spLocks noChangeShapeType="1"/>
          </p:cNvSpPr>
          <p:nvPr/>
        </p:nvSpPr>
        <p:spPr bwMode="auto">
          <a:xfrm rot="10800000" flipH="1">
            <a:off x="7334250" y="5300663"/>
            <a:ext cx="1588"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2" name="Oval 13"/>
          <p:cNvSpPr>
            <a:spLocks/>
          </p:cNvSpPr>
          <p:nvPr/>
        </p:nvSpPr>
        <p:spPr bwMode="auto">
          <a:xfrm>
            <a:off x="5380038" y="3463925"/>
            <a:ext cx="84137" cy="90488"/>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63" name="Line 14"/>
          <p:cNvSpPr>
            <a:spLocks noChangeShapeType="1"/>
          </p:cNvSpPr>
          <p:nvPr/>
        </p:nvSpPr>
        <p:spPr bwMode="auto">
          <a:xfrm rot="10800000" flipH="1">
            <a:off x="2979738" y="4325938"/>
            <a:ext cx="4884737" cy="596900"/>
          </a:xfrm>
          <a:prstGeom prst="line">
            <a:avLst/>
          </a:prstGeom>
          <a:noFill/>
          <a:ln w="27051">
            <a:solidFill>
              <a:srgbClr val="FFFF00"/>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4" name="Line 15"/>
          <p:cNvSpPr>
            <a:spLocks noChangeShapeType="1"/>
          </p:cNvSpPr>
          <p:nvPr/>
        </p:nvSpPr>
        <p:spPr bwMode="auto">
          <a:xfrm rot="10800000" flipH="1">
            <a:off x="1863725" y="2068513"/>
            <a:ext cx="5861050" cy="2590800"/>
          </a:xfrm>
          <a:prstGeom prst="line">
            <a:avLst/>
          </a:prstGeom>
          <a:noFill/>
          <a:ln w="27051">
            <a:solidFill>
              <a:srgbClr val="66CCFF"/>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5" name="Rectangle 16"/>
          <p:cNvSpPr>
            <a:spLocks/>
          </p:cNvSpPr>
          <p:nvPr/>
        </p:nvSpPr>
        <p:spPr bwMode="auto">
          <a:xfrm>
            <a:off x="6288088" y="4100513"/>
            <a:ext cx="1584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WOSCOPS – Placebo</a:t>
            </a:r>
          </a:p>
        </p:txBody>
      </p:sp>
      <p:sp>
        <p:nvSpPr>
          <p:cNvPr id="27666" name="Rectangle 17"/>
          <p:cNvSpPr>
            <a:spLocks/>
          </p:cNvSpPr>
          <p:nvPr/>
        </p:nvSpPr>
        <p:spPr bwMode="auto">
          <a:xfrm>
            <a:off x="4684713" y="4325938"/>
            <a:ext cx="13573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AFCAPS - Placebo</a:t>
            </a:r>
          </a:p>
        </p:txBody>
      </p:sp>
      <p:sp>
        <p:nvSpPr>
          <p:cNvPr id="27667" name="Rectangle 18"/>
          <p:cNvSpPr>
            <a:spLocks/>
          </p:cNvSpPr>
          <p:nvPr/>
        </p:nvSpPr>
        <p:spPr bwMode="auto">
          <a:xfrm>
            <a:off x="5005388" y="4792663"/>
            <a:ext cx="12874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ASCOT - Placebo</a:t>
            </a:r>
          </a:p>
        </p:txBody>
      </p:sp>
      <p:sp>
        <p:nvSpPr>
          <p:cNvPr id="27668" name="Rectangle 19"/>
          <p:cNvSpPr>
            <a:spLocks/>
          </p:cNvSpPr>
          <p:nvPr/>
        </p:nvSpPr>
        <p:spPr bwMode="auto">
          <a:xfrm>
            <a:off x="2768600" y="4592638"/>
            <a:ext cx="1968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AFCAPS - Rx</a:t>
            </a:r>
          </a:p>
        </p:txBody>
      </p:sp>
      <p:sp>
        <p:nvSpPr>
          <p:cNvPr id="27669" name="Rectangle 20"/>
          <p:cNvSpPr>
            <a:spLocks/>
          </p:cNvSpPr>
          <p:nvPr/>
        </p:nvSpPr>
        <p:spPr bwMode="auto">
          <a:xfrm>
            <a:off x="6329363" y="4592638"/>
            <a:ext cx="11699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WOSCOPS - Rx</a:t>
            </a:r>
          </a:p>
        </p:txBody>
      </p:sp>
      <p:sp>
        <p:nvSpPr>
          <p:cNvPr id="27670" name="Rectangle 21"/>
          <p:cNvSpPr>
            <a:spLocks/>
          </p:cNvSpPr>
          <p:nvPr/>
        </p:nvSpPr>
        <p:spPr bwMode="auto">
          <a:xfrm>
            <a:off x="3389313" y="5084763"/>
            <a:ext cx="901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ASCOT - Rx</a:t>
            </a:r>
          </a:p>
        </p:txBody>
      </p:sp>
      <p:sp>
        <p:nvSpPr>
          <p:cNvPr id="27671" name="Rectangle 22"/>
          <p:cNvSpPr>
            <a:spLocks/>
          </p:cNvSpPr>
          <p:nvPr/>
        </p:nvSpPr>
        <p:spPr bwMode="auto">
          <a:xfrm>
            <a:off x="4445000" y="2638425"/>
            <a:ext cx="5730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4S - Rx</a:t>
            </a:r>
          </a:p>
        </p:txBody>
      </p:sp>
      <p:sp>
        <p:nvSpPr>
          <p:cNvPr id="27672" name="Rectangle 23"/>
          <p:cNvSpPr>
            <a:spLocks/>
          </p:cNvSpPr>
          <p:nvPr/>
        </p:nvSpPr>
        <p:spPr bwMode="auto">
          <a:xfrm>
            <a:off x="5003800" y="3862388"/>
            <a:ext cx="10699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HPS - Placebo</a:t>
            </a:r>
          </a:p>
        </p:txBody>
      </p:sp>
      <p:sp>
        <p:nvSpPr>
          <p:cNvPr id="27673" name="Rectangle 24"/>
          <p:cNvSpPr>
            <a:spLocks/>
          </p:cNvSpPr>
          <p:nvPr/>
        </p:nvSpPr>
        <p:spPr bwMode="auto">
          <a:xfrm>
            <a:off x="3135313" y="3529013"/>
            <a:ext cx="7953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LIPID - Rx</a:t>
            </a:r>
          </a:p>
        </p:txBody>
      </p:sp>
      <p:sp>
        <p:nvSpPr>
          <p:cNvPr id="27674" name="Rectangle 25"/>
          <p:cNvSpPr>
            <a:spLocks/>
          </p:cNvSpPr>
          <p:nvPr/>
        </p:nvSpPr>
        <p:spPr bwMode="auto">
          <a:xfrm>
            <a:off x="7307263" y="1577975"/>
            <a:ext cx="9604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4S - Placebo</a:t>
            </a:r>
          </a:p>
        </p:txBody>
      </p:sp>
      <p:sp>
        <p:nvSpPr>
          <p:cNvPr id="27675" name="Rectangle 26"/>
          <p:cNvSpPr>
            <a:spLocks/>
          </p:cNvSpPr>
          <p:nvPr/>
        </p:nvSpPr>
        <p:spPr bwMode="auto">
          <a:xfrm>
            <a:off x="2817813" y="3729038"/>
            <a:ext cx="7858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CARE - Rx</a:t>
            </a:r>
          </a:p>
        </p:txBody>
      </p:sp>
      <p:sp>
        <p:nvSpPr>
          <p:cNvPr id="27676" name="Rectangle 27"/>
          <p:cNvSpPr>
            <a:spLocks/>
          </p:cNvSpPr>
          <p:nvPr/>
        </p:nvSpPr>
        <p:spPr bwMode="auto">
          <a:xfrm>
            <a:off x="6119813" y="3198813"/>
            <a:ext cx="1181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LIPID - Placebo</a:t>
            </a:r>
          </a:p>
        </p:txBody>
      </p:sp>
      <p:sp>
        <p:nvSpPr>
          <p:cNvPr id="27677" name="Rectangle 28"/>
          <p:cNvSpPr>
            <a:spLocks/>
          </p:cNvSpPr>
          <p:nvPr/>
        </p:nvSpPr>
        <p:spPr bwMode="auto">
          <a:xfrm>
            <a:off x="5491163" y="3463925"/>
            <a:ext cx="1171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CARE - Placebo</a:t>
            </a:r>
          </a:p>
        </p:txBody>
      </p:sp>
      <p:sp>
        <p:nvSpPr>
          <p:cNvPr id="27678" name="Rectangle 29"/>
          <p:cNvSpPr>
            <a:spLocks/>
          </p:cNvSpPr>
          <p:nvPr/>
        </p:nvSpPr>
        <p:spPr bwMode="auto">
          <a:xfrm>
            <a:off x="2538413" y="3902075"/>
            <a:ext cx="6826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HPS - Rx</a:t>
            </a:r>
          </a:p>
        </p:txBody>
      </p:sp>
      <p:sp>
        <p:nvSpPr>
          <p:cNvPr id="27679" name="Rectangle 30"/>
          <p:cNvSpPr>
            <a:spLocks/>
          </p:cNvSpPr>
          <p:nvPr/>
        </p:nvSpPr>
        <p:spPr bwMode="auto">
          <a:xfrm>
            <a:off x="819150" y="5189538"/>
            <a:ext cx="1079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0</a:t>
            </a:r>
          </a:p>
        </p:txBody>
      </p:sp>
      <p:sp>
        <p:nvSpPr>
          <p:cNvPr id="27680" name="Rectangle 31"/>
          <p:cNvSpPr>
            <a:spLocks/>
          </p:cNvSpPr>
          <p:nvPr/>
        </p:nvSpPr>
        <p:spPr bwMode="auto">
          <a:xfrm>
            <a:off x="819150" y="4592638"/>
            <a:ext cx="1079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5</a:t>
            </a:r>
          </a:p>
        </p:txBody>
      </p:sp>
      <p:sp>
        <p:nvSpPr>
          <p:cNvPr id="27681" name="Rectangle 32"/>
          <p:cNvSpPr>
            <a:spLocks/>
          </p:cNvSpPr>
          <p:nvPr/>
        </p:nvSpPr>
        <p:spPr bwMode="auto">
          <a:xfrm>
            <a:off x="677863" y="3995738"/>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10</a:t>
            </a:r>
          </a:p>
        </p:txBody>
      </p:sp>
      <p:sp>
        <p:nvSpPr>
          <p:cNvPr id="27682" name="Rectangle 33"/>
          <p:cNvSpPr>
            <a:spLocks/>
          </p:cNvSpPr>
          <p:nvPr/>
        </p:nvSpPr>
        <p:spPr bwMode="auto">
          <a:xfrm>
            <a:off x="677863" y="333057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15</a:t>
            </a:r>
          </a:p>
        </p:txBody>
      </p:sp>
      <p:sp>
        <p:nvSpPr>
          <p:cNvPr id="27683" name="Rectangle 34"/>
          <p:cNvSpPr>
            <a:spLocks/>
          </p:cNvSpPr>
          <p:nvPr/>
        </p:nvSpPr>
        <p:spPr bwMode="auto">
          <a:xfrm>
            <a:off x="677863" y="273367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20</a:t>
            </a:r>
          </a:p>
        </p:txBody>
      </p:sp>
      <p:sp>
        <p:nvSpPr>
          <p:cNvPr id="27684" name="Rectangle 35"/>
          <p:cNvSpPr>
            <a:spLocks/>
          </p:cNvSpPr>
          <p:nvPr/>
        </p:nvSpPr>
        <p:spPr bwMode="auto">
          <a:xfrm>
            <a:off x="677863" y="206692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25</a:t>
            </a:r>
          </a:p>
        </p:txBody>
      </p:sp>
      <p:sp>
        <p:nvSpPr>
          <p:cNvPr id="27685" name="Rectangle 36"/>
          <p:cNvSpPr>
            <a:spLocks/>
          </p:cNvSpPr>
          <p:nvPr/>
        </p:nvSpPr>
        <p:spPr bwMode="auto">
          <a:xfrm>
            <a:off x="677863" y="1471613"/>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30</a:t>
            </a:r>
          </a:p>
        </p:txBody>
      </p:sp>
      <p:sp>
        <p:nvSpPr>
          <p:cNvPr id="27686" name="Rectangle 37"/>
          <p:cNvSpPr>
            <a:spLocks/>
          </p:cNvSpPr>
          <p:nvPr/>
        </p:nvSpPr>
        <p:spPr bwMode="auto">
          <a:xfrm>
            <a:off x="930275" y="5413375"/>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40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(1.0)</a:t>
            </a:r>
          </a:p>
        </p:txBody>
      </p:sp>
      <p:sp>
        <p:nvSpPr>
          <p:cNvPr id="27687" name="Rectangle 38"/>
          <p:cNvSpPr>
            <a:spLocks/>
          </p:cNvSpPr>
          <p:nvPr/>
        </p:nvSpPr>
        <p:spPr bwMode="auto">
          <a:xfrm>
            <a:off x="1709738"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60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(1.6)</a:t>
            </a:r>
          </a:p>
        </p:txBody>
      </p:sp>
      <p:sp>
        <p:nvSpPr>
          <p:cNvPr id="27688" name="Rectangle 39"/>
          <p:cNvSpPr>
            <a:spLocks/>
          </p:cNvSpPr>
          <p:nvPr/>
        </p:nvSpPr>
        <p:spPr bwMode="auto">
          <a:xfrm>
            <a:off x="2611438"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80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(2.1)</a:t>
            </a:r>
          </a:p>
        </p:txBody>
      </p:sp>
      <p:sp>
        <p:nvSpPr>
          <p:cNvPr id="27689" name="Rectangle 40"/>
          <p:cNvSpPr>
            <a:spLocks/>
          </p:cNvSpPr>
          <p:nvPr/>
        </p:nvSpPr>
        <p:spPr bwMode="auto">
          <a:xfrm>
            <a:off x="3509963"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100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(2.6)</a:t>
            </a:r>
          </a:p>
        </p:txBody>
      </p:sp>
      <p:sp>
        <p:nvSpPr>
          <p:cNvPr id="27690" name="Rectangle 41"/>
          <p:cNvSpPr>
            <a:spLocks/>
          </p:cNvSpPr>
          <p:nvPr/>
        </p:nvSpPr>
        <p:spPr bwMode="auto">
          <a:xfrm>
            <a:off x="4416425"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120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(3.1)</a:t>
            </a:r>
          </a:p>
        </p:txBody>
      </p:sp>
      <p:sp>
        <p:nvSpPr>
          <p:cNvPr id="27691" name="Rectangle 42"/>
          <p:cNvSpPr>
            <a:spLocks/>
          </p:cNvSpPr>
          <p:nvPr/>
        </p:nvSpPr>
        <p:spPr bwMode="auto">
          <a:xfrm>
            <a:off x="5313363"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140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(3.6)</a:t>
            </a:r>
          </a:p>
        </p:txBody>
      </p:sp>
      <p:sp>
        <p:nvSpPr>
          <p:cNvPr id="27692" name="Rectangle 43"/>
          <p:cNvSpPr>
            <a:spLocks/>
          </p:cNvSpPr>
          <p:nvPr/>
        </p:nvSpPr>
        <p:spPr bwMode="auto">
          <a:xfrm>
            <a:off x="6219825"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160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(4.1)</a:t>
            </a:r>
          </a:p>
        </p:txBody>
      </p:sp>
      <p:sp>
        <p:nvSpPr>
          <p:cNvPr id="27693" name="Rectangle 44"/>
          <p:cNvSpPr>
            <a:spLocks/>
          </p:cNvSpPr>
          <p:nvPr/>
        </p:nvSpPr>
        <p:spPr bwMode="auto">
          <a:xfrm>
            <a:off x="7116763"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180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(4.7)</a:t>
            </a:r>
          </a:p>
        </p:txBody>
      </p:sp>
      <p:sp>
        <p:nvSpPr>
          <p:cNvPr id="27694" name="Rectangle 45"/>
          <p:cNvSpPr>
            <a:spLocks/>
          </p:cNvSpPr>
          <p:nvPr/>
        </p:nvSpPr>
        <p:spPr bwMode="auto">
          <a:xfrm rot="-5400000">
            <a:off x="-635793" y="3150394"/>
            <a:ext cx="20891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Taux d'évènements (%)</a:t>
            </a:r>
          </a:p>
        </p:txBody>
      </p:sp>
      <p:sp>
        <p:nvSpPr>
          <p:cNvPr id="27695" name="Oval 46"/>
          <p:cNvSpPr>
            <a:spLocks/>
          </p:cNvSpPr>
          <p:nvPr/>
        </p:nvSpPr>
        <p:spPr bwMode="auto">
          <a:xfrm>
            <a:off x="4654550" y="2798763"/>
            <a:ext cx="106363"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6" name="Oval 47"/>
          <p:cNvSpPr>
            <a:spLocks/>
          </p:cNvSpPr>
          <p:nvPr/>
        </p:nvSpPr>
        <p:spPr bwMode="auto">
          <a:xfrm>
            <a:off x="1933575" y="4260850"/>
            <a:ext cx="106363" cy="100013"/>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7" name="Oval 48"/>
          <p:cNvSpPr>
            <a:spLocks/>
          </p:cNvSpPr>
          <p:nvPr/>
        </p:nvSpPr>
        <p:spPr bwMode="auto">
          <a:xfrm>
            <a:off x="5980113" y="3263900"/>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8" name="Oval 49"/>
          <p:cNvSpPr>
            <a:spLocks/>
          </p:cNvSpPr>
          <p:nvPr/>
        </p:nvSpPr>
        <p:spPr bwMode="auto">
          <a:xfrm>
            <a:off x="4864100" y="3862388"/>
            <a:ext cx="120650" cy="92075"/>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9" name="Oval 50"/>
          <p:cNvSpPr>
            <a:spLocks/>
          </p:cNvSpPr>
          <p:nvPr/>
        </p:nvSpPr>
        <p:spPr bwMode="auto">
          <a:xfrm>
            <a:off x="3957638" y="3662363"/>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0" name="Oval 51"/>
          <p:cNvSpPr>
            <a:spLocks/>
          </p:cNvSpPr>
          <p:nvPr/>
        </p:nvSpPr>
        <p:spPr bwMode="auto">
          <a:xfrm>
            <a:off x="3259138" y="3927475"/>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1" name="Rectangle 52"/>
          <p:cNvSpPr>
            <a:spLocks/>
          </p:cNvSpPr>
          <p:nvPr/>
        </p:nvSpPr>
        <p:spPr bwMode="auto">
          <a:xfrm>
            <a:off x="7794625" y="4127500"/>
            <a:ext cx="109538" cy="90488"/>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39989" name="Rectangle 53"/>
          <p:cNvSpPr>
            <a:spLocks/>
          </p:cNvSpPr>
          <p:nvPr/>
        </p:nvSpPr>
        <p:spPr bwMode="auto">
          <a:xfrm>
            <a:off x="6373813" y="4459288"/>
            <a:ext cx="107950" cy="90487"/>
          </a:xfrm>
          <a:prstGeom prst="rect">
            <a:avLst/>
          </a:prstGeom>
          <a:solidFill>
            <a:srgbClr val="FFFF00"/>
          </a:solidFill>
          <a:ln w="9525" cap="flat">
            <a:solidFill>
              <a:srgbClr val="000000"/>
            </a:solidFill>
            <a:prstDash val="solid"/>
            <a:miter lim="800000"/>
            <a:headEnd type="none" w="med" len="med"/>
            <a:tailEnd type="none" w="med" len="med"/>
          </a:ln>
        </p:spPr>
        <p:txBody>
          <a:bodyPr lIns="38100" tIns="38100" rIns="38100" bIns="38100"/>
          <a:lstStyle/>
          <a:p>
            <a:pPr algn="ctr" eaLnBrk="1" hangingPunct="1">
              <a:lnSpc>
                <a:spcPct val="90000"/>
              </a:lnSpc>
              <a:spcBef>
                <a:spcPts val="288"/>
              </a:spcBef>
              <a:defRPr/>
            </a:pPr>
            <a:r>
              <a:rPr lang="en-US" sz="800">
                <a:solidFill>
                  <a:schemeClr val="tx1"/>
                </a:solidFill>
                <a:effectLst>
                  <a:outerShdw blurRad="38100" dist="38100" dir="2700000" algn="tl">
                    <a:srgbClr val="000000"/>
                  </a:outerShdw>
                </a:effectLst>
                <a:latin typeface="Verdana Bold" charset="0"/>
                <a:ea typeface="Verdana Bold" charset="0"/>
                <a:cs typeface="Verdana Bold" charset="0"/>
                <a:sym typeface="Verdana Bold" charset="0"/>
              </a:rPr>
              <a:t>6</a:t>
            </a:r>
          </a:p>
        </p:txBody>
      </p:sp>
      <p:sp>
        <p:nvSpPr>
          <p:cNvPr id="27703" name="Rectangle 54"/>
          <p:cNvSpPr>
            <a:spLocks/>
          </p:cNvSpPr>
          <p:nvPr/>
        </p:nvSpPr>
        <p:spPr bwMode="auto">
          <a:xfrm>
            <a:off x="5980113" y="4392613"/>
            <a:ext cx="109537" cy="90487"/>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4" name="Rectangle 55"/>
          <p:cNvSpPr>
            <a:spLocks/>
          </p:cNvSpPr>
          <p:nvPr/>
        </p:nvSpPr>
        <p:spPr bwMode="auto">
          <a:xfrm>
            <a:off x="4864100" y="4791075"/>
            <a:ext cx="109538" cy="90488"/>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5" name="Rectangle 56"/>
          <p:cNvSpPr>
            <a:spLocks/>
          </p:cNvSpPr>
          <p:nvPr/>
        </p:nvSpPr>
        <p:spPr bwMode="auto">
          <a:xfrm>
            <a:off x="4235450" y="4725988"/>
            <a:ext cx="109538" cy="88900"/>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6" name="Rectangle 57"/>
          <p:cNvSpPr>
            <a:spLocks/>
          </p:cNvSpPr>
          <p:nvPr/>
        </p:nvSpPr>
        <p:spPr bwMode="auto">
          <a:xfrm>
            <a:off x="3259138" y="5057775"/>
            <a:ext cx="109537" cy="88900"/>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7" name="Oval 58"/>
          <p:cNvSpPr>
            <a:spLocks/>
          </p:cNvSpPr>
          <p:nvPr/>
        </p:nvSpPr>
        <p:spPr bwMode="auto">
          <a:xfrm>
            <a:off x="7515225" y="1736725"/>
            <a:ext cx="106363" cy="100013"/>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8" name="Rectangle 59"/>
          <p:cNvSpPr>
            <a:spLocks/>
          </p:cNvSpPr>
          <p:nvPr/>
        </p:nvSpPr>
        <p:spPr bwMode="auto">
          <a:xfrm>
            <a:off x="4773613" y="2235200"/>
            <a:ext cx="2295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400">
                <a:solidFill>
                  <a:srgbClr val="FF0000"/>
                </a:solidFill>
                <a:latin typeface="Verdana Bold" charset="0"/>
                <a:ea typeface="ヒラギノ角ゴ ProN W3" charset="0"/>
                <a:cs typeface="ヒラギノ角ゴ ProN W3" charset="0"/>
                <a:sym typeface="Verdana Bold" charset="0"/>
              </a:rPr>
              <a:t> </a:t>
            </a:r>
            <a:r>
              <a:rPr lang="en-US" altLang="fr-FR" sz="1400">
                <a:solidFill>
                  <a:srgbClr val="66CCFF"/>
                </a:solidFill>
                <a:latin typeface="Verdana Bold" charset="0"/>
                <a:ea typeface="ヒラギノ角ゴ ProN W3" charset="0"/>
                <a:cs typeface="ヒラギノ角ゴ ProN W3" charset="0"/>
                <a:sym typeface="Verdana Bold" charset="0"/>
              </a:rPr>
              <a:t>Prévention secondaire</a:t>
            </a:r>
          </a:p>
        </p:txBody>
      </p:sp>
      <p:sp>
        <p:nvSpPr>
          <p:cNvPr id="27709" name="Rectangle 60"/>
          <p:cNvSpPr>
            <a:spLocks/>
          </p:cNvSpPr>
          <p:nvPr/>
        </p:nvSpPr>
        <p:spPr bwMode="auto">
          <a:xfrm>
            <a:off x="6521450" y="3778250"/>
            <a:ext cx="2058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400">
                <a:solidFill>
                  <a:srgbClr val="00A5E0"/>
                </a:solidFill>
                <a:latin typeface="Verdana" pitchFamily="34" charset="0"/>
                <a:ea typeface="ヒラギノ角ゴ ProN W3" charset="0"/>
                <a:cs typeface="ヒラギノ角ゴ ProN W3" charset="0"/>
                <a:sym typeface="Verdana" pitchFamily="34" charset="0"/>
              </a:rPr>
              <a:t> </a:t>
            </a:r>
            <a:r>
              <a:rPr lang="en-US" altLang="fr-FR" sz="1400">
                <a:solidFill>
                  <a:srgbClr val="FFFF00"/>
                </a:solidFill>
                <a:latin typeface="Verdana Bold" charset="0"/>
                <a:ea typeface="ヒラギノ角ゴ ProN W3" charset="0"/>
                <a:cs typeface="ヒラギノ角ゴ ProN W3" charset="0"/>
                <a:sym typeface="Verdana Bold" charset="0"/>
              </a:rPr>
              <a:t>Prévention primaire</a:t>
            </a:r>
          </a:p>
        </p:txBody>
      </p:sp>
      <p:sp>
        <p:nvSpPr>
          <p:cNvPr id="27710" name="Rectangle 61"/>
          <p:cNvSpPr>
            <a:spLocks/>
          </p:cNvSpPr>
          <p:nvPr/>
        </p:nvSpPr>
        <p:spPr bwMode="auto">
          <a:xfrm>
            <a:off x="1584325" y="2068513"/>
            <a:ext cx="2324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Rx - Traitement par statine</a:t>
            </a:r>
            <a:endParaRPr lang="en-US" altLang="fr-FR" sz="2400">
              <a:solidFill>
                <a:schemeClr val="tx1"/>
              </a:solidFill>
              <a:latin typeface="Arial Bold" charset="0"/>
              <a:ea typeface="ヒラギノ角ゴ ProN W3" charset="0"/>
              <a:cs typeface="ヒラギノ角ゴ ProN W3" charset="0"/>
              <a:sym typeface="Arial Bold" charset="0"/>
            </a:endParaRPr>
          </a:p>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PRA – pravastatine</a:t>
            </a:r>
            <a:endParaRPr lang="en-US" altLang="fr-FR" sz="2400">
              <a:solidFill>
                <a:schemeClr val="tx1"/>
              </a:solidFill>
              <a:latin typeface="Arial Bold" charset="0"/>
              <a:ea typeface="ヒラギノ角ゴ ProN W3" charset="0"/>
              <a:cs typeface="ヒラギノ角ゴ ProN W3" charset="0"/>
              <a:sym typeface="Arial Bold" charset="0"/>
            </a:endParaRPr>
          </a:p>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ATV - atorvastatine</a:t>
            </a:r>
          </a:p>
        </p:txBody>
      </p:sp>
      <p:sp>
        <p:nvSpPr>
          <p:cNvPr id="27711" name="Line 62"/>
          <p:cNvSpPr>
            <a:spLocks noChangeShapeType="1"/>
          </p:cNvSpPr>
          <p:nvPr/>
        </p:nvSpPr>
        <p:spPr bwMode="auto">
          <a:xfrm>
            <a:off x="1027113" y="1431925"/>
            <a:ext cx="0" cy="3890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2" name="Line 63"/>
          <p:cNvSpPr>
            <a:spLocks noChangeShapeType="1"/>
          </p:cNvSpPr>
          <p:nvPr/>
        </p:nvSpPr>
        <p:spPr bwMode="auto">
          <a:xfrm>
            <a:off x="990600" y="2798763"/>
            <a:ext cx="36513"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3" name="Line 64"/>
          <p:cNvSpPr>
            <a:spLocks noChangeShapeType="1"/>
          </p:cNvSpPr>
          <p:nvPr/>
        </p:nvSpPr>
        <p:spPr bwMode="auto">
          <a:xfrm>
            <a:off x="990600" y="4060825"/>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4" name="Line 65"/>
          <p:cNvSpPr>
            <a:spLocks noChangeShapeType="1"/>
          </p:cNvSpPr>
          <p:nvPr/>
        </p:nvSpPr>
        <p:spPr bwMode="auto">
          <a:xfrm>
            <a:off x="990600" y="4659313"/>
            <a:ext cx="365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5" name="Line 66"/>
          <p:cNvSpPr>
            <a:spLocks noChangeShapeType="1"/>
          </p:cNvSpPr>
          <p:nvPr/>
        </p:nvSpPr>
        <p:spPr bwMode="auto">
          <a:xfrm>
            <a:off x="990600" y="3397250"/>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6" name="Rectangle 67"/>
          <p:cNvSpPr>
            <a:spLocks/>
          </p:cNvSpPr>
          <p:nvPr/>
        </p:nvSpPr>
        <p:spPr bwMode="auto">
          <a:xfrm>
            <a:off x="7870825" y="5429250"/>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200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(5.2)</a:t>
            </a:r>
          </a:p>
        </p:txBody>
      </p:sp>
      <p:sp>
        <p:nvSpPr>
          <p:cNvPr id="27717" name="Oval 68"/>
          <p:cNvSpPr>
            <a:spLocks/>
          </p:cNvSpPr>
          <p:nvPr/>
        </p:nvSpPr>
        <p:spPr bwMode="auto">
          <a:xfrm>
            <a:off x="3398838" y="4060825"/>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18" name="Oval 69"/>
          <p:cNvSpPr>
            <a:spLocks/>
          </p:cNvSpPr>
          <p:nvPr/>
        </p:nvSpPr>
        <p:spPr bwMode="auto">
          <a:xfrm>
            <a:off x="3468688" y="3862388"/>
            <a:ext cx="106362" cy="100012"/>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19" name="Rectangle 70"/>
          <p:cNvSpPr>
            <a:spLocks/>
          </p:cNvSpPr>
          <p:nvPr/>
        </p:nvSpPr>
        <p:spPr bwMode="auto">
          <a:xfrm>
            <a:off x="3538538" y="4060825"/>
            <a:ext cx="12239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PROVE-IT - PRA</a:t>
            </a:r>
          </a:p>
        </p:txBody>
      </p:sp>
      <p:sp>
        <p:nvSpPr>
          <p:cNvPr id="27720" name="Rectangle 71"/>
          <p:cNvSpPr>
            <a:spLocks/>
          </p:cNvSpPr>
          <p:nvPr/>
        </p:nvSpPr>
        <p:spPr bwMode="auto">
          <a:xfrm>
            <a:off x="1071563" y="4327525"/>
            <a:ext cx="1252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PROVE-IT – ATV</a:t>
            </a:r>
          </a:p>
        </p:txBody>
      </p:sp>
      <p:sp>
        <p:nvSpPr>
          <p:cNvPr id="27721" name="Oval 72"/>
          <p:cNvSpPr>
            <a:spLocks/>
          </p:cNvSpPr>
          <p:nvPr/>
        </p:nvSpPr>
        <p:spPr bwMode="auto">
          <a:xfrm>
            <a:off x="3654425" y="3927475"/>
            <a:ext cx="106363"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2" name="Rectangle 73"/>
          <p:cNvSpPr>
            <a:spLocks/>
          </p:cNvSpPr>
          <p:nvPr/>
        </p:nvSpPr>
        <p:spPr bwMode="auto">
          <a:xfrm>
            <a:off x="3808413" y="3900488"/>
            <a:ext cx="10017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TNT – ATV10</a:t>
            </a:r>
          </a:p>
        </p:txBody>
      </p:sp>
      <p:sp>
        <p:nvSpPr>
          <p:cNvPr id="27723" name="Oval 74"/>
          <p:cNvSpPr>
            <a:spLocks/>
          </p:cNvSpPr>
          <p:nvPr/>
        </p:nvSpPr>
        <p:spPr bwMode="auto">
          <a:xfrm>
            <a:off x="2608263" y="4159250"/>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4" name="Rectangle 75"/>
          <p:cNvSpPr>
            <a:spLocks/>
          </p:cNvSpPr>
          <p:nvPr/>
        </p:nvSpPr>
        <p:spPr bwMode="auto">
          <a:xfrm>
            <a:off x="1631950" y="4127500"/>
            <a:ext cx="10017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TNT – ATV80</a:t>
            </a:r>
          </a:p>
        </p:txBody>
      </p:sp>
      <p:sp>
        <p:nvSpPr>
          <p:cNvPr id="27725" name="Rectangle 76"/>
          <p:cNvSpPr>
            <a:spLocks noGrp="1" noChangeArrowheads="1"/>
          </p:cNvSpPr>
          <p:nvPr>
            <p:ph type="title" idx="4294967295"/>
          </p:nvPr>
        </p:nvSpPr>
        <p:spPr>
          <a:xfrm>
            <a:off x="0" y="119063"/>
            <a:ext cx="9144000" cy="1481137"/>
          </a:xfrm>
        </p:spPr>
        <p:txBody>
          <a:bodyPr anchor="t"/>
          <a:lstStyle/>
          <a:p>
            <a:pPr eaLnBrk="1" hangingPunct="1"/>
            <a:r>
              <a:rPr lang="en-US" altLang="fr-FR" sz="2700" smtClean="0"/>
              <a:t>Le taux de LDL-C atteint avec le traitement est étroitement corrélé avec les événements CV.</a:t>
            </a:r>
            <a:br>
              <a:rPr lang="en-US" altLang="fr-FR" sz="2700" smtClean="0"/>
            </a:br>
            <a:r>
              <a:rPr lang="en-US" altLang="fr-FR" sz="2700" smtClean="0"/>
              <a:t>"Lower is better"</a:t>
            </a:r>
          </a:p>
        </p:txBody>
      </p:sp>
      <p:sp>
        <p:nvSpPr>
          <p:cNvPr id="27726" name="Rectangle 77"/>
          <p:cNvSpPr>
            <a:spLocks/>
          </p:cNvSpPr>
          <p:nvPr/>
        </p:nvSpPr>
        <p:spPr bwMode="auto">
          <a:xfrm>
            <a:off x="4068763" y="5019675"/>
            <a:ext cx="109537" cy="88900"/>
          </a:xfrm>
          <a:prstGeom prst="rect">
            <a:avLst/>
          </a:prstGeom>
          <a:solidFill>
            <a:srgbClr val="FF82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7" name="Rectangle 78"/>
          <p:cNvSpPr>
            <a:spLocks/>
          </p:cNvSpPr>
          <p:nvPr/>
        </p:nvSpPr>
        <p:spPr bwMode="auto">
          <a:xfrm>
            <a:off x="4246563" y="4970463"/>
            <a:ext cx="13922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JUPITER - Placebo</a:t>
            </a:r>
          </a:p>
        </p:txBody>
      </p:sp>
      <p:sp>
        <p:nvSpPr>
          <p:cNvPr id="27728" name="Rectangle 79"/>
          <p:cNvSpPr>
            <a:spLocks/>
          </p:cNvSpPr>
          <p:nvPr/>
        </p:nvSpPr>
        <p:spPr bwMode="auto">
          <a:xfrm>
            <a:off x="1635125" y="5138738"/>
            <a:ext cx="109538" cy="88900"/>
          </a:xfrm>
          <a:prstGeom prst="rect">
            <a:avLst/>
          </a:prstGeom>
          <a:solidFill>
            <a:srgbClr val="FF82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9" name="Rectangle 80"/>
          <p:cNvSpPr>
            <a:spLocks/>
          </p:cNvSpPr>
          <p:nvPr/>
        </p:nvSpPr>
        <p:spPr bwMode="auto">
          <a:xfrm>
            <a:off x="1841500" y="5089525"/>
            <a:ext cx="10048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JUPITER - Rx</a:t>
            </a:r>
          </a:p>
        </p:txBody>
      </p:sp>
      <p:sp>
        <p:nvSpPr>
          <p:cNvPr id="27730" name="Line 81"/>
          <p:cNvSpPr>
            <a:spLocks noChangeShapeType="1"/>
          </p:cNvSpPr>
          <p:nvPr/>
        </p:nvSpPr>
        <p:spPr bwMode="auto">
          <a:xfrm flipH="1">
            <a:off x="1624013" y="4924425"/>
            <a:ext cx="1357312" cy="161925"/>
          </a:xfrm>
          <a:prstGeom prst="line">
            <a:avLst/>
          </a:prstGeom>
          <a:noFill/>
          <a:ln w="28575">
            <a:solidFill>
              <a:srgbClr val="FF8200"/>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fr-BE"/>
          </a:p>
        </p:txBody>
      </p:sp>
    </p:spTree>
    <p:extLst>
      <p:ext uri="{BB962C8B-B14F-4D97-AF65-F5344CB8AC3E}">
        <p14:creationId xmlns:p14="http://schemas.microsoft.com/office/powerpoint/2010/main" val="1720042677"/>
      </p:ext>
    </p:extLst>
  </p:cSld>
  <p:clrMapOvr>
    <a:masterClrMapping/>
  </p:clrMapOvr>
  <p:transition spd="med">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2</a:t>
            </a:r>
            <a:endParaRPr lang="fr-BE" dirty="0"/>
          </a:p>
        </p:txBody>
      </p:sp>
      <p:sp>
        <p:nvSpPr>
          <p:cNvPr id="3" name="Espace réservé du contenu 2"/>
          <p:cNvSpPr>
            <a:spLocks noGrp="1"/>
          </p:cNvSpPr>
          <p:nvPr>
            <p:ph idx="1"/>
          </p:nvPr>
        </p:nvSpPr>
        <p:spPr>
          <a:xfrm>
            <a:off x="457200" y="1600201"/>
            <a:ext cx="8229600" cy="820688"/>
          </a:xfrm>
        </p:spPr>
        <p:txBody>
          <a:bodyPr>
            <a:normAutofit fontScale="85000" lnSpcReduction="10000"/>
          </a:bodyPr>
          <a:lstStyle/>
          <a:p>
            <a:r>
              <a:rPr lang="fr-BE" dirty="0"/>
              <a:t>D’ordre général. Tout ce qui est prescrit est-il justifié?</a:t>
            </a:r>
          </a:p>
          <a:p>
            <a:endParaRPr lang="fr-B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20" y="2708920"/>
            <a:ext cx="70144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ulle ronde 4"/>
          <p:cNvSpPr/>
          <p:nvPr/>
        </p:nvSpPr>
        <p:spPr>
          <a:xfrm>
            <a:off x="1763688" y="3012546"/>
            <a:ext cx="1728192" cy="1087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1979712" y="3212976"/>
            <a:ext cx="1080120" cy="646331"/>
          </a:xfrm>
          <a:prstGeom prst="rect">
            <a:avLst/>
          </a:prstGeom>
          <a:noFill/>
        </p:spPr>
        <p:txBody>
          <a:bodyPr wrap="square" rtlCol="0">
            <a:spAutoFit/>
          </a:bodyPr>
          <a:lstStyle/>
          <a:p>
            <a:pPr algn="ctr"/>
            <a:r>
              <a:rPr lang="fr-BE" b="1" dirty="0" smtClean="0">
                <a:solidFill>
                  <a:srgbClr val="FFFF00"/>
                </a:solidFill>
              </a:rPr>
              <a:t>Ma statine?</a:t>
            </a:r>
            <a:endParaRPr lang="fr-BE" b="1" dirty="0">
              <a:solidFill>
                <a:srgbClr val="FFFF00"/>
              </a:solidFill>
            </a:endParaRPr>
          </a:p>
        </p:txBody>
      </p:sp>
    </p:spTree>
    <p:extLst>
      <p:ext uri="{BB962C8B-B14F-4D97-AF65-F5344CB8AC3E}">
        <p14:creationId xmlns:p14="http://schemas.microsoft.com/office/powerpoint/2010/main" val="12899428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730250" y="1556792"/>
            <a:ext cx="8001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a:lnSpc>
                <a:spcPct val="150000"/>
              </a:lnSpc>
              <a:spcBef>
                <a:spcPct val="0"/>
              </a:spcBef>
              <a:buFontTx/>
              <a:buChar char="-"/>
              <a:defRPr/>
            </a:pPr>
            <a:r>
              <a:rPr lang="fr-FR" altLang="fr-FR" sz="2800" dirty="0" smtClean="0">
                <a:latin typeface="+mj-lt"/>
              </a:rPr>
              <a:t>Pression des patients (Médecine Google)</a:t>
            </a:r>
          </a:p>
          <a:p>
            <a:pPr>
              <a:lnSpc>
                <a:spcPct val="150000"/>
              </a:lnSpc>
              <a:spcBef>
                <a:spcPct val="0"/>
              </a:spcBef>
              <a:buFontTx/>
              <a:buChar char="-"/>
              <a:defRPr/>
            </a:pPr>
            <a:r>
              <a:rPr lang="fr-FR" altLang="fr-FR" sz="2800" dirty="0" smtClean="0">
                <a:latin typeface="+mj-lt"/>
              </a:rPr>
              <a:t>Pressions de l’industrie</a:t>
            </a:r>
          </a:p>
          <a:p>
            <a:pPr>
              <a:lnSpc>
                <a:spcPct val="150000"/>
              </a:lnSpc>
              <a:spcBef>
                <a:spcPct val="0"/>
              </a:spcBef>
              <a:buFontTx/>
              <a:buChar char="-"/>
              <a:defRPr/>
            </a:pPr>
            <a:r>
              <a:rPr lang="fr-FR" altLang="fr-FR" sz="2800" dirty="0" smtClean="0">
                <a:latin typeface="+mj-lt"/>
              </a:rPr>
              <a:t>Majorité des études financées par l’industrie</a:t>
            </a:r>
          </a:p>
          <a:p>
            <a:pPr>
              <a:lnSpc>
                <a:spcPct val="150000"/>
              </a:lnSpc>
              <a:spcBef>
                <a:spcPct val="0"/>
              </a:spcBef>
              <a:buFontTx/>
              <a:buChar char="-"/>
              <a:defRPr/>
            </a:pPr>
            <a:r>
              <a:rPr lang="fr-FR" altLang="fr-FR" sz="2800" dirty="0" smtClean="0">
                <a:latin typeface="+mj-lt"/>
              </a:rPr>
              <a:t>Durée des études « courtes » (&gt;&lt; « real life »)</a:t>
            </a:r>
          </a:p>
          <a:p>
            <a:pPr>
              <a:lnSpc>
                <a:spcPct val="150000"/>
              </a:lnSpc>
              <a:spcBef>
                <a:spcPct val="0"/>
              </a:spcBef>
              <a:buFontTx/>
              <a:buChar char="-"/>
              <a:defRPr/>
            </a:pPr>
            <a:r>
              <a:rPr lang="fr-FR" altLang="fr-FR" sz="2800" dirty="0" smtClean="0">
                <a:latin typeface="+mj-lt"/>
              </a:rPr>
              <a:t>Guidelines </a:t>
            </a:r>
            <a:r>
              <a:rPr lang="fr-FR" altLang="fr-FR" sz="2800" i="1" dirty="0" smtClean="0">
                <a:latin typeface="+mj-lt"/>
              </a:rPr>
              <a:t>vs</a:t>
            </a:r>
            <a:r>
              <a:rPr lang="fr-FR" altLang="fr-FR" sz="2800" dirty="0" smtClean="0">
                <a:latin typeface="+mj-lt"/>
              </a:rPr>
              <a:t> consensus</a:t>
            </a:r>
          </a:p>
          <a:p>
            <a:pPr>
              <a:lnSpc>
                <a:spcPct val="150000"/>
              </a:lnSpc>
              <a:spcBef>
                <a:spcPct val="0"/>
              </a:spcBef>
              <a:buFontTx/>
              <a:buChar char="-"/>
              <a:defRPr/>
            </a:pPr>
            <a:r>
              <a:rPr lang="fr-FR" altLang="fr-FR" sz="2800" dirty="0" smtClean="0">
                <a:latin typeface="+mj-lt"/>
              </a:rPr>
              <a:t>Médecine doit rester centrée sur le patient (« on ne soigne pas une prise de sang »</a:t>
            </a:r>
          </a:p>
          <a:p>
            <a:pPr>
              <a:lnSpc>
                <a:spcPct val="150000"/>
              </a:lnSpc>
              <a:spcBef>
                <a:spcPct val="0"/>
              </a:spcBef>
              <a:buFontTx/>
              <a:buChar char="-"/>
              <a:defRPr/>
            </a:pPr>
            <a:r>
              <a:rPr lang="fr-FR" altLang="fr-FR" sz="2800" dirty="0" smtClean="0">
                <a:latin typeface="+mj-lt"/>
              </a:rPr>
              <a:t>Littérature « noire » </a:t>
            </a:r>
          </a:p>
        </p:txBody>
      </p:sp>
      <p:sp>
        <p:nvSpPr>
          <p:cNvPr id="145411" name="Text Box 3"/>
          <p:cNvSpPr txBox="1">
            <a:spLocks noChangeArrowheads="1"/>
          </p:cNvSpPr>
          <p:nvPr/>
        </p:nvSpPr>
        <p:spPr bwMode="auto">
          <a:xfrm>
            <a:off x="2641600" y="838200"/>
            <a:ext cx="3326552" cy="646331"/>
          </a:xfrm>
          <a:prstGeom prst="rect">
            <a:avLst/>
          </a:prstGeom>
          <a:noFill/>
          <a:ln w="9525">
            <a:noFill/>
            <a:miter lim="800000"/>
            <a:headEnd/>
            <a:tailEnd/>
          </a:ln>
          <a:effectLst/>
        </p:spPr>
        <p:txBody>
          <a:bodyPr wrap="none">
            <a:spAutoFit/>
          </a:bodyPr>
          <a:lstStyle/>
          <a:p>
            <a:pPr>
              <a:defRPr/>
            </a:pPr>
            <a:r>
              <a:rPr lang="fr-FR" sz="3600" dirty="0">
                <a:latin typeface="+mj-lt"/>
              </a:rPr>
              <a:t>PIEGES A EVITER</a:t>
            </a:r>
          </a:p>
        </p:txBody>
      </p:sp>
    </p:spTree>
    <p:extLst>
      <p:ext uri="{BB962C8B-B14F-4D97-AF65-F5344CB8AC3E}">
        <p14:creationId xmlns:p14="http://schemas.microsoft.com/office/powerpoint/2010/main" val="30798014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AutoShape 2"/>
          <p:cNvSpPr>
            <a:spLocks noChangeArrowheads="1"/>
          </p:cNvSpPr>
          <p:nvPr/>
        </p:nvSpPr>
        <p:spPr bwMode="auto">
          <a:xfrm>
            <a:off x="2133600" y="1752600"/>
            <a:ext cx="4343400" cy="4191000"/>
          </a:xfrm>
          <a:prstGeom prst="triangle">
            <a:avLst>
              <a:gd name="adj" fmla="val 50000"/>
            </a:avLst>
          </a:prstGeom>
          <a:solidFill>
            <a:srgbClr val="FFEDE1"/>
          </a:solidFill>
          <a:ln w="9525">
            <a:solidFill>
              <a:schemeClr val="tx1"/>
            </a:solidFill>
            <a:prstDash val="dash"/>
            <a:miter lim="800000"/>
            <a:headEnd/>
            <a:tailEnd/>
          </a:ln>
        </p:spPr>
        <p:txBody>
          <a:bodyPr wrap="none" anchor="ct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fr-BE" altLang="fr-FR" sz="1800"/>
          </a:p>
        </p:txBody>
      </p:sp>
      <p:sp>
        <p:nvSpPr>
          <p:cNvPr id="49155" name="Rectangle 3"/>
          <p:cNvSpPr>
            <a:spLocks noChangeArrowheads="1"/>
          </p:cNvSpPr>
          <p:nvPr/>
        </p:nvSpPr>
        <p:spPr bwMode="auto">
          <a:xfrm>
            <a:off x="1878013" y="2028825"/>
            <a:ext cx="4903787"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075" tIns="46038" rIns="92075" bIns="46038"/>
          <a:lstStyle>
            <a:lvl1pPr marL="571500" indent="-476250" eaLnBrk="0" hangingPunct="0">
              <a:spcBef>
                <a:spcPct val="20000"/>
              </a:spcBef>
              <a:buChar char="•"/>
              <a:defRPr sz="3200">
                <a:solidFill>
                  <a:schemeClr val="tx1"/>
                </a:solidFill>
                <a:latin typeface="Arial" pitchFamily="34" charset="0"/>
              </a:defRPr>
            </a:lvl1pPr>
            <a:lvl2pPr marL="10477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lgn="ctr" eaLnBrk="1" hangingPunct="1">
              <a:lnSpc>
                <a:spcPct val="120000"/>
              </a:lnSpc>
              <a:buFontTx/>
              <a:buNone/>
            </a:pPr>
            <a:r>
              <a:rPr lang="fr-BE" altLang="fr-FR" sz="2400" b="1" dirty="0"/>
              <a:t>Méta-analyses</a:t>
            </a:r>
          </a:p>
          <a:p>
            <a:pPr algn="ctr" eaLnBrk="1" hangingPunct="1">
              <a:lnSpc>
                <a:spcPct val="120000"/>
              </a:lnSpc>
              <a:buFontTx/>
              <a:buNone/>
            </a:pPr>
            <a:r>
              <a:rPr lang="fr-BE" altLang="fr-FR" sz="2400" b="1" dirty="0"/>
              <a:t>Revues systématiques</a:t>
            </a:r>
          </a:p>
          <a:p>
            <a:pPr algn="ctr" eaLnBrk="1" hangingPunct="1">
              <a:lnSpc>
                <a:spcPct val="120000"/>
              </a:lnSpc>
            </a:pPr>
            <a:endParaRPr lang="fr-BE" altLang="fr-FR" sz="2400" b="1" dirty="0"/>
          </a:p>
          <a:p>
            <a:pPr algn="ctr" eaLnBrk="1" hangingPunct="1">
              <a:lnSpc>
                <a:spcPct val="120000"/>
              </a:lnSpc>
              <a:buFontTx/>
              <a:buNone/>
            </a:pPr>
            <a:r>
              <a:rPr lang="fr-BE" altLang="fr-FR" sz="2400" b="1" dirty="0"/>
              <a:t>Essais contrôlés « randomisés » </a:t>
            </a:r>
          </a:p>
          <a:p>
            <a:pPr algn="ctr" eaLnBrk="1" hangingPunct="1">
              <a:lnSpc>
                <a:spcPct val="120000"/>
              </a:lnSpc>
              <a:buFontTx/>
              <a:buNone/>
            </a:pPr>
            <a:r>
              <a:rPr lang="fr-BE" altLang="fr-FR" sz="2400" b="1" dirty="0"/>
              <a:t>Etudes de cohortes</a:t>
            </a:r>
          </a:p>
          <a:p>
            <a:pPr algn="ctr" eaLnBrk="1" hangingPunct="1">
              <a:lnSpc>
                <a:spcPct val="120000"/>
              </a:lnSpc>
              <a:buFontTx/>
              <a:buNone/>
            </a:pPr>
            <a:r>
              <a:rPr lang="fr-BE" altLang="fr-FR" sz="2400" b="1" dirty="0"/>
              <a:t> Etudes de cas-témoins</a:t>
            </a:r>
          </a:p>
          <a:p>
            <a:pPr algn="ctr" eaLnBrk="1" hangingPunct="1">
              <a:lnSpc>
                <a:spcPct val="120000"/>
              </a:lnSpc>
              <a:buFontTx/>
              <a:buNone/>
            </a:pPr>
            <a:r>
              <a:rPr lang="fr-BE" altLang="fr-FR" sz="2400" b="1" dirty="0"/>
              <a:t>Etudes transversales</a:t>
            </a:r>
          </a:p>
          <a:p>
            <a:pPr algn="ctr" eaLnBrk="1" hangingPunct="1">
              <a:lnSpc>
                <a:spcPct val="120000"/>
              </a:lnSpc>
              <a:buFontTx/>
              <a:buNone/>
            </a:pPr>
            <a:r>
              <a:rPr lang="fr-BE" altLang="fr-FR" sz="2400" b="1" dirty="0"/>
              <a:t> Séries de cas</a:t>
            </a:r>
          </a:p>
          <a:p>
            <a:pPr lvl="1" algn="ctr" eaLnBrk="1" hangingPunct="1">
              <a:lnSpc>
                <a:spcPct val="120000"/>
              </a:lnSpc>
            </a:pPr>
            <a:endParaRPr lang="fr-BE" altLang="fr-FR" sz="2100" b="1" dirty="0"/>
          </a:p>
        </p:txBody>
      </p:sp>
      <p:sp>
        <p:nvSpPr>
          <p:cNvPr id="49156" name="Rectangle 4"/>
          <p:cNvSpPr>
            <a:spLocks noGrp="1" noChangeArrowheads="1"/>
          </p:cNvSpPr>
          <p:nvPr>
            <p:ph type="title"/>
          </p:nvPr>
        </p:nvSpPr>
        <p:spPr>
          <a:xfrm>
            <a:off x="685800" y="228600"/>
            <a:ext cx="7772400" cy="1066800"/>
          </a:xfrm>
        </p:spPr>
        <p:txBody>
          <a:bodyPr/>
          <a:lstStyle/>
          <a:p>
            <a:pPr marL="477838" indent="-477838" defTabSz="561975" eaLnBrk="1" hangingPunct="1"/>
            <a:r>
              <a:rPr lang="fr-BE" altLang="fr-FR" sz="3600" dirty="0" smtClean="0"/>
              <a:t>EVIDENCE-BASED MEDICINE</a:t>
            </a:r>
            <a:endParaRPr lang="fr-FR" altLang="fr-FR" sz="3600" dirty="0" smtClean="0"/>
          </a:p>
        </p:txBody>
      </p:sp>
      <p:sp>
        <p:nvSpPr>
          <p:cNvPr id="49157" name="Line 5"/>
          <p:cNvSpPr>
            <a:spLocks noChangeShapeType="1"/>
          </p:cNvSpPr>
          <p:nvPr/>
        </p:nvSpPr>
        <p:spPr bwMode="invGray">
          <a:xfrm>
            <a:off x="298450" y="3200400"/>
            <a:ext cx="9144000" cy="0"/>
          </a:xfrm>
          <a:prstGeom prst="line">
            <a:avLst/>
          </a:prstGeom>
          <a:noFill/>
          <a:ln w="381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fr-BE"/>
          </a:p>
        </p:txBody>
      </p:sp>
      <p:sp>
        <p:nvSpPr>
          <p:cNvPr id="49158" name="Text Box 6"/>
          <p:cNvSpPr txBox="1">
            <a:spLocks noChangeArrowheads="1"/>
          </p:cNvSpPr>
          <p:nvPr/>
        </p:nvSpPr>
        <p:spPr bwMode="auto">
          <a:xfrm>
            <a:off x="533400" y="1752600"/>
            <a:ext cx="82359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3400" b="1">
                <a:solidFill>
                  <a:schemeClr val="accent1"/>
                </a:solidFill>
                <a:latin typeface="Times New Roman" pitchFamily="18" charset="0"/>
              </a:rPr>
              <a:t>*</a:t>
            </a:r>
            <a:r>
              <a:rPr lang="fr-FR" altLang="fr-FR" sz="3400" b="1">
                <a:solidFill>
                  <a:schemeClr val="folHlink"/>
                </a:solidFill>
                <a:latin typeface="Times New Roman" pitchFamily="18" charset="0"/>
              </a:rPr>
              <a:t>Littérature                                  de synthèse</a:t>
            </a:r>
          </a:p>
        </p:txBody>
      </p:sp>
      <p:sp>
        <p:nvSpPr>
          <p:cNvPr id="49159" name="Text Box 7"/>
          <p:cNvSpPr txBox="1">
            <a:spLocks noChangeArrowheads="1"/>
          </p:cNvSpPr>
          <p:nvPr/>
        </p:nvSpPr>
        <p:spPr bwMode="auto">
          <a:xfrm>
            <a:off x="533400" y="5334000"/>
            <a:ext cx="842803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eaLnBrk="0" hangingPunct="0">
              <a:spcBef>
                <a:spcPct val="20000"/>
              </a:spcBef>
              <a:buChar char="•"/>
              <a:defRPr sz="3200">
                <a:solidFill>
                  <a:schemeClr val="tx1"/>
                </a:solidFill>
                <a:latin typeface="Arial" pitchFamily="34" charset="0"/>
              </a:defRPr>
            </a:lvl1pPr>
            <a:lvl2pPr marL="742950" indent="-285750" eaLnBrk="0" hangingPunct="0">
              <a:spcBef>
                <a:spcPct val="20000"/>
              </a:spcBef>
              <a:buChar char="–"/>
              <a:defRPr sz="2800">
                <a:solidFill>
                  <a:schemeClr val="tx1"/>
                </a:solidFill>
                <a:latin typeface="Arial" pitchFamily="34" charset="0"/>
              </a:defRPr>
            </a:lvl2pPr>
            <a:lvl3pPr marL="1143000" indent="-228600" eaLnBrk="0" hangingPunct="0">
              <a:spcBef>
                <a:spcPct val="20000"/>
              </a:spcBef>
              <a:buChar char="•"/>
              <a:defRPr sz="2400">
                <a:solidFill>
                  <a:schemeClr val="tx1"/>
                </a:solidFill>
                <a:latin typeface="Arial" pitchFamily="34" charset="0"/>
              </a:defRPr>
            </a:lvl3pPr>
            <a:lvl4pPr marL="1600200" indent="-228600" eaLnBrk="0" hangingPunct="0">
              <a:spcBef>
                <a:spcPct val="20000"/>
              </a:spcBef>
              <a:buChar char="–"/>
              <a:defRPr sz="2000">
                <a:solidFill>
                  <a:schemeClr val="tx1"/>
                </a:solidFill>
                <a:latin typeface="Arial" pitchFamily="34" charset="0"/>
              </a:defRPr>
            </a:lvl4pPr>
            <a:lvl5pPr marL="2057400" indent="-228600" eaLnBrk="0" hangingPunct="0">
              <a:spcBef>
                <a:spcPct val="20000"/>
              </a:spcBef>
              <a:buChar char="»"/>
              <a:defRPr sz="2000">
                <a:solidFill>
                  <a:schemeClr val="tx1"/>
                </a:solidFill>
                <a:latin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defRPr>
            </a:lvl9pPr>
          </a:lstStyle>
          <a:p>
            <a:pPr>
              <a:spcBef>
                <a:spcPct val="0"/>
              </a:spcBef>
              <a:buFontTx/>
              <a:buNone/>
            </a:pPr>
            <a:r>
              <a:rPr lang="fr-FR" altLang="fr-FR" sz="3400" b="1">
                <a:solidFill>
                  <a:schemeClr val="folHlink"/>
                </a:solidFill>
                <a:latin typeface="Times New Roman" pitchFamily="18" charset="0"/>
              </a:rPr>
              <a:t>Études                                           individuelles</a:t>
            </a:r>
          </a:p>
        </p:txBody>
      </p:sp>
    </p:spTree>
    <p:extLst>
      <p:ext uri="{BB962C8B-B14F-4D97-AF65-F5344CB8AC3E}">
        <p14:creationId xmlns:p14="http://schemas.microsoft.com/office/powerpoint/2010/main" val="35529061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886209"/>
            <a:ext cx="8229600" cy="4525963"/>
          </a:xfrm>
        </p:spPr>
        <p:txBody>
          <a:bodyPr>
            <a:normAutofit/>
          </a:bodyPr>
          <a:lstStyle/>
          <a:p>
            <a:pPr marL="0" indent="0">
              <a:buNone/>
            </a:pPr>
            <a:r>
              <a:rPr lang="fr-FR" dirty="0" smtClean="0">
                <a:latin typeface="News Gothic MT"/>
                <a:cs typeface="News Gothic MT"/>
              </a:rPr>
              <a:t>Trois questions:</a:t>
            </a:r>
          </a:p>
          <a:p>
            <a:pPr lvl="1"/>
            <a:r>
              <a:rPr lang="fr-FR" dirty="0" smtClean="0">
                <a:latin typeface="News Gothic MT"/>
                <a:cs typeface="News Gothic MT"/>
              </a:rPr>
              <a:t>Quels patients traiter ?</a:t>
            </a:r>
          </a:p>
          <a:p>
            <a:pPr lvl="1"/>
            <a:r>
              <a:rPr lang="fr-FR" dirty="0" smtClean="0">
                <a:latin typeface="News Gothic MT"/>
                <a:cs typeface="News Gothic MT"/>
              </a:rPr>
              <a:t>Quels sont les objectifs à atteindre ?</a:t>
            </a:r>
          </a:p>
          <a:p>
            <a:pPr lvl="1"/>
            <a:r>
              <a:rPr lang="fr-FR" dirty="0" smtClean="0">
                <a:latin typeface="News Gothic MT"/>
                <a:cs typeface="News Gothic MT"/>
              </a:rPr>
              <a:t>Quel(s) traitement(s) proposer ?</a:t>
            </a:r>
          </a:p>
          <a:p>
            <a:pPr>
              <a:buNone/>
            </a:pPr>
            <a:endParaRPr lang="fr-FR" dirty="0" smtClean="0">
              <a:latin typeface="News Gothic MT"/>
              <a:cs typeface="News Gothic MT"/>
            </a:endParaRPr>
          </a:p>
        </p:txBody>
      </p:sp>
      <p:sp>
        <p:nvSpPr>
          <p:cNvPr id="4" name="Titre 9"/>
          <p:cNvSpPr txBox="1">
            <a:spLocks/>
          </p:cNvSpPr>
          <p:nvPr/>
        </p:nvSpPr>
        <p:spPr bwMode="auto">
          <a:xfrm>
            <a:off x="0" y="0"/>
            <a:ext cx="9144000" cy="1041400"/>
          </a:xfrm>
          <a:prstGeom prst="rect">
            <a:avLst/>
          </a:prstGeom>
          <a:noFill/>
          <a:ln w="9525">
            <a:noFill/>
            <a:miter lim="800000"/>
            <a:headEnd/>
            <a:tailEnd/>
          </a:ln>
        </p:spPr>
        <p:txBody>
          <a:bodyPr anchor="ctr">
            <a:prstTxWarp prst="textNoShape">
              <a:avLst/>
            </a:prstTxWarp>
          </a:bodyPr>
          <a:lstStyle/>
          <a:p>
            <a:pPr algn="ctr">
              <a:defRPr/>
            </a:pPr>
            <a:r>
              <a:rPr lang="fr-FR" sz="3200" kern="0" dirty="0" smtClean="0">
                <a:latin typeface="News Gothic MT"/>
                <a:ea typeface="News Gothic MT" charset="0"/>
                <a:cs typeface="News Gothic MT"/>
              </a:rPr>
              <a:t>Traitement des dyslipidémies</a:t>
            </a:r>
            <a:endParaRPr lang="fr-FR" sz="3200" kern="0" dirty="0">
              <a:latin typeface="News Gothic MT"/>
              <a:ea typeface="News Gothic MT" charset="0"/>
              <a:cs typeface="News Gothic MT"/>
            </a:endParaRPr>
          </a:p>
        </p:txBody>
      </p:sp>
    </p:spTree>
    <p:extLst>
      <p:ext uri="{BB962C8B-B14F-4D97-AF65-F5344CB8AC3E}">
        <p14:creationId xmlns:p14="http://schemas.microsoft.com/office/powerpoint/2010/main" val="39841751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p:cNvSpPr>
          <p:nvPr/>
        </p:nvSpPr>
        <p:spPr bwMode="auto">
          <a:xfrm>
            <a:off x="325438" y="6361113"/>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8100" tIns="38100" rIns="38100" bIns="38100"/>
          <a:lstStyle>
            <a:lvl1pPr marL="419100" indent="-419100">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spcBef>
                <a:spcPts val="600"/>
              </a:spcBef>
            </a:pPr>
            <a:r>
              <a:rPr lang="en-US" altLang="fr-FR" sz="1000">
                <a:solidFill>
                  <a:schemeClr val="tx1"/>
                </a:solidFill>
                <a:latin typeface="Verdana" pitchFamily="34" charset="0"/>
                <a:ea typeface="ヒラギノ角ゴ ProN W3" charset="0"/>
                <a:cs typeface="ヒラギノ角ゴ ProN W3" charset="0"/>
                <a:sym typeface="Verdana" pitchFamily="34" charset="0"/>
              </a:rPr>
              <a:t>Adapté d'après Rosensen RS. </a:t>
            </a:r>
            <a:r>
              <a:rPr lang="en-US" altLang="fr-FR" sz="1000">
                <a:solidFill>
                  <a:schemeClr val="tx1"/>
                </a:solidFill>
                <a:latin typeface="Verdana Italic" charset="0"/>
                <a:ea typeface="ヒラギノ角ゴ ProN W3" charset="0"/>
                <a:cs typeface="ヒラギノ角ゴ ProN W3" charset="0"/>
                <a:sym typeface="Verdana Italic" charset="0"/>
              </a:rPr>
              <a:t>Exp Opin Emerg Drugs</a:t>
            </a:r>
            <a:r>
              <a:rPr lang="en-US" altLang="fr-FR" sz="1000">
                <a:solidFill>
                  <a:schemeClr val="tx1"/>
                </a:solidFill>
                <a:latin typeface="Verdana" pitchFamily="34" charset="0"/>
                <a:ea typeface="ヒラギノ角ゴ ProN W3" charset="0"/>
                <a:cs typeface="ヒラギノ角ゴ ProN W3" charset="0"/>
                <a:sym typeface="Verdana" pitchFamily="34" charset="0"/>
              </a:rPr>
              <a:t> 2004;</a:t>
            </a:r>
            <a:r>
              <a:rPr lang="en-US" altLang="fr-FR" sz="1000">
                <a:solidFill>
                  <a:schemeClr val="tx1"/>
                </a:solidFill>
                <a:latin typeface="Verdana Bold" charset="0"/>
                <a:ea typeface="ヒラギノ角ゴ ProN W3" charset="0"/>
                <a:cs typeface="ヒラギノ角ゴ ProN W3" charset="0"/>
                <a:sym typeface="Verdana Bold" charset="0"/>
              </a:rPr>
              <a:t>9</a:t>
            </a:r>
            <a:r>
              <a:rPr lang="en-US" altLang="fr-FR" sz="1000">
                <a:solidFill>
                  <a:schemeClr val="tx1"/>
                </a:solidFill>
                <a:latin typeface="Verdana" pitchFamily="34" charset="0"/>
                <a:ea typeface="ヒラギノ角ゴ ProN W3" charset="0"/>
                <a:cs typeface="ヒラギノ角ゴ ProN W3" charset="0"/>
                <a:sym typeface="Verdana" pitchFamily="34" charset="0"/>
              </a:rPr>
              <a:t>(2):269-279</a:t>
            </a:r>
            <a:endParaRPr lang="en-US" altLang="fr-FR" sz="1800">
              <a:solidFill>
                <a:schemeClr val="tx1"/>
              </a:solidFill>
              <a:latin typeface="Arial Bold" charset="0"/>
              <a:ea typeface="ヒラギノ角ゴ ProN W3" charset="0"/>
              <a:cs typeface="ヒラギノ角ゴ ProN W3" charset="0"/>
              <a:sym typeface="Arial Bold" charset="0"/>
            </a:endParaRPr>
          </a:p>
          <a:p>
            <a:pPr eaLnBrk="1" hangingPunct="1">
              <a:spcBef>
                <a:spcPts val="600"/>
              </a:spcBef>
            </a:pPr>
            <a:r>
              <a:rPr lang="en-US" altLang="fr-FR" sz="1000">
                <a:solidFill>
                  <a:schemeClr val="tx1"/>
                </a:solidFill>
                <a:latin typeface="Verdana" pitchFamily="34" charset="0"/>
                <a:ea typeface="ヒラギノ角ゴ ProN W3" charset="0"/>
                <a:cs typeface="ヒラギノ角ゴ ProN W3" charset="0"/>
                <a:sym typeface="Verdana" pitchFamily="34" charset="0"/>
              </a:rPr>
              <a:t>LaRosa JC </a:t>
            </a:r>
            <a:r>
              <a:rPr lang="en-US" altLang="fr-FR" sz="1000">
                <a:solidFill>
                  <a:schemeClr val="tx1"/>
                </a:solidFill>
                <a:latin typeface="Verdana Italic" charset="0"/>
                <a:ea typeface="ヒラギノ角ゴ ProN W3" charset="0"/>
                <a:cs typeface="ヒラギノ角ゴ ProN W3" charset="0"/>
                <a:sym typeface="Verdana Italic" charset="0"/>
              </a:rPr>
              <a:t>et al. N Engl J Med</a:t>
            </a:r>
            <a:r>
              <a:rPr lang="en-US" altLang="fr-FR" sz="1000">
                <a:solidFill>
                  <a:schemeClr val="tx1"/>
                </a:solidFill>
                <a:latin typeface="Verdana" pitchFamily="34" charset="0"/>
                <a:ea typeface="ヒラギノ角ゴ ProN W3" charset="0"/>
                <a:cs typeface="ヒラギノ角ゴ ProN W3" charset="0"/>
                <a:sym typeface="Verdana" pitchFamily="34" charset="0"/>
              </a:rPr>
              <a:t> 2005;</a:t>
            </a:r>
            <a:r>
              <a:rPr lang="en-US" altLang="fr-FR" sz="1000">
                <a:solidFill>
                  <a:schemeClr val="tx1"/>
                </a:solidFill>
                <a:latin typeface="Verdana Bold" charset="0"/>
                <a:ea typeface="ヒラギノ角ゴ ProN W3" charset="0"/>
                <a:cs typeface="ヒラギノ角ゴ ProN W3" charset="0"/>
                <a:sym typeface="Verdana Bold" charset="0"/>
              </a:rPr>
              <a:t>352</a:t>
            </a:r>
            <a:r>
              <a:rPr lang="en-US" altLang="fr-FR" sz="1000">
                <a:solidFill>
                  <a:schemeClr val="tx1"/>
                </a:solidFill>
                <a:latin typeface="Verdana" pitchFamily="34" charset="0"/>
                <a:ea typeface="ヒラギノ角ゴ ProN W3" charset="0"/>
                <a:cs typeface="ヒラギノ角ゴ ProN W3" charset="0"/>
                <a:sym typeface="Verdana" pitchFamily="34" charset="0"/>
              </a:rPr>
              <a:t>:1425-1435</a:t>
            </a:r>
          </a:p>
        </p:txBody>
      </p:sp>
      <p:sp>
        <p:nvSpPr>
          <p:cNvPr id="27651" name="Rectangle 2"/>
          <p:cNvSpPr>
            <a:spLocks/>
          </p:cNvSpPr>
          <p:nvPr/>
        </p:nvSpPr>
        <p:spPr bwMode="auto">
          <a:xfrm>
            <a:off x="2959100" y="5913438"/>
            <a:ext cx="2592388"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LDL-C obtenu mg/dl (mmol/l)</a:t>
            </a:r>
          </a:p>
        </p:txBody>
      </p:sp>
      <p:sp>
        <p:nvSpPr>
          <p:cNvPr id="27652" name="Line 3"/>
          <p:cNvSpPr>
            <a:spLocks noChangeShapeType="1"/>
          </p:cNvSpPr>
          <p:nvPr/>
        </p:nvSpPr>
        <p:spPr bwMode="auto">
          <a:xfrm>
            <a:off x="990600" y="2165350"/>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3" name="Line 4"/>
          <p:cNvSpPr>
            <a:spLocks noChangeShapeType="1"/>
          </p:cNvSpPr>
          <p:nvPr/>
        </p:nvSpPr>
        <p:spPr bwMode="auto">
          <a:xfrm>
            <a:off x="990600" y="1543050"/>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4" name="Line 5"/>
          <p:cNvSpPr>
            <a:spLocks noChangeShapeType="1"/>
          </p:cNvSpPr>
          <p:nvPr/>
        </p:nvSpPr>
        <p:spPr bwMode="auto">
          <a:xfrm>
            <a:off x="1027113" y="5322888"/>
            <a:ext cx="7115175"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5" name="Line 6"/>
          <p:cNvSpPr>
            <a:spLocks noChangeShapeType="1"/>
          </p:cNvSpPr>
          <p:nvPr/>
        </p:nvSpPr>
        <p:spPr bwMode="auto">
          <a:xfrm rot="10800000" flipH="1">
            <a:off x="1924050" y="5300663"/>
            <a:ext cx="0"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6" name="Line 7"/>
          <p:cNvSpPr>
            <a:spLocks noChangeShapeType="1"/>
          </p:cNvSpPr>
          <p:nvPr/>
        </p:nvSpPr>
        <p:spPr bwMode="auto">
          <a:xfrm rot="10800000" flipH="1">
            <a:off x="2830513" y="5300663"/>
            <a:ext cx="1587"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7" name="Line 8"/>
          <p:cNvSpPr>
            <a:spLocks noChangeShapeType="1"/>
          </p:cNvSpPr>
          <p:nvPr/>
        </p:nvSpPr>
        <p:spPr bwMode="auto">
          <a:xfrm rot="10800000" flipH="1">
            <a:off x="3727450" y="5300663"/>
            <a:ext cx="1588"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8" name="Line 9"/>
          <p:cNvSpPr>
            <a:spLocks noChangeShapeType="1"/>
          </p:cNvSpPr>
          <p:nvPr/>
        </p:nvSpPr>
        <p:spPr bwMode="auto">
          <a:xfrm rot="10800000" flipH="1">
            <a:off x="4632325" y="5300663"/>
            <a:ext cx="1588"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59" name="Line 10"/>
          <p:cNvSpPr>
            <a:spLocks noChangeShapeType="1"/>
          </p:cNvSpPr>
          <p:nvPr/>
        </p:nvSpPr>
        <p:spPr bwMode="auto">
          <a:xfrm rot="10800000" flipH="1">
            <a:off x="5529263" y="5300663"/>
            <a:ext cx="0"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0" name="Line 11"/>
          <p:cNvSpPr>
            <a:spLocks noChangeShapeType="1"/>
          </p:cNvSpPr>
          <p:nvPr/>
        </p:nvSpPr>
        <p:spPr bwMode="auto">
          <a:xfrm rot="10800000" flipH="1">
            <a:off x="6437313" y="5300663"/>
            <a:ext cx="0"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1" name="Line 12"/>
          <p:cNvSpPr>
            <a:spLocks noChangeShapeType="1"/>
          </p:cNvSpPr>
          <p:nvPr/>
        </p:nvSpPr>
        <p:spPr bwMode="auto">
          <a:xfrm rot="10800000" flipH="1">
            <a:off x="7334250" y="5300663"/>
            <a:ext cx="1588" cy="3810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2" name="Oval 13"/>
          <p:cNvSpPr>
            <a:spLocks/>
          </p:cNvSpPr>
          <p:nvPr/>
        </p:nvSpPr>
        <p:spPr bwMode="auto">
          <a:xfrm>
            <a:off x="5380038" y="3463925"/>
            <a:ext cx="84137" cy="90488"/>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63" name="Line 14"/>
          <p:cNvSpPr>
            <a:spLocks noChangeShapeType="1"/>
          </p:cNvSpPr>
          <p:nvPr/>
        </p:nvSpPr>
        <p:spPr bwMode="auto">
          <a:xfrm rot="10800000" flipH="1">
            <a:off x="2979738" y="4325938"/>
            <a:ext cx="4884737" cy="596900"/>
          </a:xfrm>
          <a:prstGeom prst="line">
            <a:avLst/>
          </a:prstGeom>
          <a:noFill/>
          <a:ln w="27051">
            <a:solidFill>
              <a:srgbClr val="FFFF00"/>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4" name="Line 15"/>
          <p:cNvSpPr>
            <a:spLocks noChangeShapeType="1"/>
          </p:cNvSpPr>
          <p:nvPr/>
        </p:nvSpPr>
        <p:spPr bwMode="auto">
          <a:xfrm rot="10800000" flipH="1">
            <a:off x="1863725" y="2068513"/>
            <a:ext cx="5861050" cy="2590800"/>
          </a:xfrm>
          <a:prstGeom prst="line">
            <a:avLst/>
          </a:prstGeom>
          <a:noFill/>
          <a:ln w="27051">
            <a:solidFill>
              <a:srgbClr val="66CCFF"/>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665" name="Rectangle 16"/>
          <p:cNvSpPr>
            <a:spLocks/>
          </p:cNvSpPr>
          <p:nvPr/>
        </p:nvSpPr>
        <p:spPr bwMode="auto">
          <a:xfrm>
            <a:off x="6288088" y="4100513"/>
            <a:ext cx="15843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WOSCOPS – Placebo</a:t>
            </a:r>
          </a:p>
        </p:txBody>
      </p:sp>
      <p:sp>
        <p:nvSpPr>
          <p:cNvPr id="27666" name="Rectangle 17"/>
          <p:cNvSpPr>
            <a:spLocks/>
          </p:cNvSpPr>
          <p:nvPr/>
        </p:nvSpPr>
        <p:spPr bwMode="auto">
          <a:xfrm>
            <a:off x="4684713" y="4325938"/>
            <a:ext cx="13573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AFCAPS - Placebo</a:t>
            </a:r>
          </a:p>
        </p:txBody>
      </p:sp>
      <p:sp>
        <p:nvSpPr>
          <p:cNvPr id="27667" name="Rectangle 18"/>
          <p:cNvSpPr>
            <a:spLocks/>
          </p:cNvSpPr>
          <p:nvPr/>
        </p:nvSpPr>
        <p:spPr bwMode="auto">
          <a:xfrm>
            <a:off x="5005388" y="4792663"/>
            <a:ext cx="12874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ASCOT - Placebo</a:t>
            </a:r>
          </a:p>
        </p:txBody>
      </p:sp>
      <p:sp>
        <p:nvSpPr>
          <p:cNvPr id="27668" name="Rectangle 19"/>
          <p:cNvSpPr>
            <a:spLocks/>
          </p:cNvSpPr>
          <p:nvPr/>
        </p:nvSpPr>
        <p:spPr bwMode="auto">
          <a:xfrm>
            <a:off x="2768600" y="4592638"/>
            <a:ext cx="19685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AFCAPS - Rx</a:t>
            </a:r>
          </a:p>
        </p:txBody>
      </p:sp>
      <p:sp>
        <p:nvSpPr>
          <p:cNvPr id="27669" name="Rectangle 20"/>
          <p:cNvSpPr>
            <a:spLocks/>
          </p:cNvSpPr>
          <p:nvPr/>
        </p:nvSpPr>
        <p:spPr bwMode="auto">
          <a:xfrm>
            <a:off x="6329363" y="4592638"/>
            <a:ext cx="11699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WOSCOPS - Rx</a:t>
            </a:r>
          </a:p>
        </p:txBody>
      </p:sp>
      <p:sp>
        <p:nvSpPr>
          <p:cNvPr id="27670" name="Rectangle 21"/>
          <p:cNvSpPr>
            <a:spLocks/>
          </p:cNvSpPr>
          <p:nvPr/>
        </p:nvSpPr>
        <p:spPr bwMode="auto">
          <a:xfrm>
            <a:off x="3389313" y="5084763"/>
            <a:ext cx="901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ASCOT - Rx</a:t>
            </a:r>
          </a:p>
        </p:txBody>
      </p:sp>
      <p:sp>
        <p:nvSpPr>
          <p:cNvPr id="27671" name="Rectangle 22"/>
          <p:cNvSpPr>
            <a:spLocks/>
          </p:cNvSpPr>
          <p:nvPr/>
        </p:nvSpPr>
        <p:spPr bwMode="auto">
          <a:xfrm>
            <a:off x="4445000" y="2638425"/>
            <a:ext cx="5730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4S - Rx</a:t>
            </a:r>
          </a:p>
        </p:txBody>
      </p:sp>
      <p:sp>
        <p:nvSpPr>
          <p:cNvPr id="27672" name="Rectangle 23"/>
          <p:cNvSpPr>
            <a:spLocks/>
          </p:cNvSpPr>
          <p:nvPr/>
        </p:nvSpPr>
        <p:spPr bwMode="auto">
          <a:xfrm>
            <a:off x="5003800" y="3862388"/>
            <a:ext cx="106997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HPS - Placebo</a:t>
            </a:r>
          </a:p>
        </p:txBody>
      </p:sp>
      <p:sp>
        <p:nvSpPr>
          <p:cNvPr id="27673" name="Rectangle 24"/>
          <p:cNvSpPr>
            <a:spLocks/>
          </p:cNvSpPr>
          <p:nvPr/>
        </p:nvSpPr>
        <p:spPr bwMode="auto">
          <a:xfrm>
            <a:off x="3135313" y="3529013"/>
            <a:ext cx="7953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LIPID - Rx</a:t>
            </a:r>
          </a:p>
        </p:txBody>
      </p:sp>
      <p:sp>
        <p:nvSpPr>
          <p:cNvPr id="27674" name="Rectangle 25"/>
          <p:cNvSpPr>
            <a:spLocks/>
          </p:cNvSpPr>
          <p:nvPr/>
        </p:nvSpPr>
        <p:spPr bwMode="auto">
          <a:xfrm>
            <a:off x="7307263" y="1577975"/>
            <a:ext cx="9604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4S - Placebo</a:t>
            </a:r>
          </a:p>
        </p:txBody>
      </p:sp>
      <p:sp>
        <p:nvSpPr>
          <p:cNvPr id="27675" name="Rectangle 26"/>
          <p:cNvSpPr>
            <a:spLocks/>
          </p:cNvSpPr>
          <p:nvPr/>
        </p:nvSpPr>
        <p:spPr bwMode="auto">
          <a:xfrm>
            <a:off x="2817813" y="3729038"/>
            <a:ext cx="7858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CARE - Rx</a:t>
            </a:r>
          </a:p>
        </p:txBody>
      </p:sp>
      <p:sp>
        <p:nvSpPr>
          <p:cNvPr id="27676" name="Rectangle 27"/>
          <p:cNvSpPr>
            <a:spLocks/>
          </p:cNvSpPr>
          <p:nvPr/>
        </p:nvSpPr>
        <p:spPr bwMode="auto">
          <a:xfrm>
            <a:off x="6119813" y="3198813"/>
            <a:ext cx="1181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LIPID - Placebo</a:t>
            </a:r>
          </a:p>
        </p:txBody>
      </p:sp>
      <p:sp>
        <p:nvSpPr>
          <p:cNvPr id="27677" name="Rectangle 28"/>
          <p:cNvSpPr>
            <a:spLocks/>
          </p:cNvSpPr>
          <p:nvPr/>
        </p:nvSpPr>
        <p:spPr bwMode="auto">
          <a:xfrm>
            <a:off x="5491163" y="3463925"/>
            <a:ext cx="117157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CARE - Placebo</a:t>
            </a:r>
          </a:p>
        </p:txBody>
      </p:sp>
      <p:sp>
        <p:nvSpPr>
          <p:cNvPr id="27678" name="Rectangle 29"/>
          <p:cNvSpPr>
            <a:spLocks/>
          </p:cNvSpPr>
          <p:nvPr/>
        </p:nvSpPr>
        <p:spPr bwMode="auto">
          <a:xfrm>
            <a:off x="2538413" y="3902075"/>
            <a:ext cx="682625"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HPS - Rx</a:t>
            </a:r>
          </a:p>
        </p:txBody>
      </p:sp>
      <p:sp>
        <p:nvSpPr>
          <p:cNvPr id="27679" name="Rectangle 30"/>
          <p:cNvSpPr>
            <a:spLocks/>
          </p:cNvSpPr>
          <p:nvPr/>
        </p:nvSpPr>
        <p:spPr bwMode="auto">
          <a:xfrm>
            <a:off x="819150" y="5189538"/>
            <a:ext cx="1079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0</a:t>
            </a:r>
          </a:p>
        </p:txBody>
      </p:sp>
      <p:sp>
        <p:nvSpPr>
          <p:cNvPr id="27680" name="Rectangle 31"/>
          <p:cNvSpPr>
            <a:spLocks/>
          </p:cNvSpPr>
          <p:nvPr/>
        </p:nvSpPr>
        <p:spPr bwMode="auto">
          <a:xfrm>
            <a:off x="819150" y="4592638"/>
            <a:ext cx="1079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5</a:t>
            </a:r>
          </a:p>
        </p:txBody>
      </p:sp>
      <p:sp>
        <p:nvSpPr>
          <p:cNvPr id="27681" name="Rectangle 32"/>
          <p:cNvSpPr>
            <a:spLocks/>
          </p:cNvSpPr>
          <p:nvPr/>
        </p:nvSpPr>
        <p:spPr bwMode="auto">
          <a:xfrm>
            <a:off x="677863" y="3995738"/>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10</a:t>
            </a:r>
          </a:p>
        </p:txBody>
      </p:sp>
      <p:sp>
        <p:nvSpPr>
          <p:cNvPr id="27682" name="Rectangle 33"/>
          <p:cNvSpPr>
            <a:spLocks/>
          </p:cNvSpPr>
          <p:nvPr/>
        </p:nvSpPr>
        <p:spPr bwMode="auto">
          <a:xfrm>
            <a:off x="677863" y="333057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15</a:t>
            </a:r>
          </a:p>
        </p:txBody>
      </p:sp>
      <p:sp>
        <p:nvSpPr>
          <p:cNvPr id="27683" name="Rectangle 34"/>
          <p:cNvSpPr>
            <a:spLocks/>
          </p:cNvSpPr>
          <p:nvPr/>
        </p:nvSpPr>
        <p:spPr bwMode="auto">
          <a:xfrm>
            <a:off x="677863" y="273367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20</a:t>
            </a:r>
          </a:p>
        </p:txBody>
      </p:sp>
      <p:sp>
        <p:nvSpPr>
          <p:cNvPr id="27684" name="Rectangle 35"/>
          <p:cNvSpPr>
            <a:spLocks/>
          </p:cNvSpPr>
          <p:nvPr/>
        </p:nvSpPr>
        <p:spPr bwMode="auto">
          <a:xfrm>
            <a:off x="677863" y="2066925"/>
            <a:ext cx="21748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25</a:t>
            </a:r>
          </a:p>
        </p:txBody>
      </p:sp>
      <p:sp>
        <p:nvSpPr>
          <p:cNvPr id="27685" name="Rectangle 36"/>
          <p:cNvSpPr>
            <a:spLocks/>
          </p:cNvSpPr>
          <p:nvPr/>
        </p:nvSpPr>
        <p:spPr bwMode="auto">
          <a:xfrm>
            <a:off x="677863" y="1471613"/>
            <a:ext cx="21748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30</a:t>
            </a:r>
          </a:p>
        </p:txBody>
      </p:sp>
      <p:sp>
        <p:nvSpPr>
          <p:cNvPr id="27686" name="Rectangle 37"/>
          <p:cNvSpPr>
            <a:spLocks/>
          </p:cNvSpPr>
          <p:nvPr/>
        </p:nvSpPr>
        <p:spPr bwMode="auto">
          <a:xfrm>
            <a:off x="930275" y="5413375"/>
            <a:ext cx="457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40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(1.0)</a:t>
            </a:r>
          </a:p>
        </p:txBody>
      </p:sp>
      <p:sp>
        <p:nvSpPr>
          <p:cNvPr id="27687" name="Rectangle 38"/>
          <p:cNvSpPr>
            <a:spLocks/>
          </p:cNvSpPr>
          <p:nvPr/>
        </p:nvSpPr>
        <p:spPr bwMode="auto">
          <a:xfrm>
            <a:off x="1709738"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60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(1.6)</a:t>
            </a:r>
          </a:p>
        </p:txBody>
      </p:sp>
      <p:sp>
        <p:nvSpPr>
          <p:cNvPr id="27688" name="Rectangle 39"/>
          <p:cNvSpPr>
            <a:spLocks/>
          </p:cNvSpPr>
          <p:nvPr/>
        </p:nvSpPr>
        <p:spPr bwMode="auto">
          <a:xfrm>
            <a:off x="2611438"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80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(2.1)</a:t>
            </a:r>
          </a:p>
        </p:txBody>
      </p:sp>
      <p:sp>
        <p:nvSpPr>
          <p:cNvPr id="27689" name="Rectangle 40"/>
          <p:cNvSpPr>
            <a:spLocks/>
          </p:cNvSpPr>
          <p:nvPr/>
        </p:nvSpPr>
        <p:spPr bwMode="auto">
          <a:xfrm>
            <a:off x="3509963"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100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(2.6)</a:t>
            </a:r>
          </a:p>
        </p:txBody>
      </p:sp>
      <p:sp>
        <p:nvSpPr>
          <p:cNvPr id="27690" name="Rectangle 41"/>
          <p:cNvSpPr>
            <a:spLocks/>
          </p:cNvSpPr>
          <p:nvPr/>
        </p:nvSpPr>
        <p:spPr bwMode="auto">
          <a:xfrm>
            <a:off x="4416425"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120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(3.1)</a:t>
            </a:r>
          </a:p>
        </p:txBody>
      </p:sp>
      <p:sp>
        <p:nvSpPr>
          <p:cNvPr id="27691" name="Rectangle 42"/>
          <p:cNvSpPr>
            <a:spLocks/>
          </p:cNvSpPr>
          <p:nvPr/>
        </p:nvSpPr>
        <p:spPr bwMode="auto">
          <a:xfrm>
            <a:off x="5313363"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140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(3.6)</a:t>
            </a:r>
          </a:p>
        </p:txBody>
      </p:sp>
      <p:sp>
        <p:nvSpPr>
          <p:cNvPr id="27692" name="Rectangle 43"/>
          <p:cNvSpPr>
            <a:spLocks/>
          </p:cNvSpPr>
          <p:nvPr/>
        </p:nvSpPr>
        <p:spPr bwMode="auto">
          <a:xfrm>
            <a:off x="6219825"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160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(4.1)</a:t>
            </a:r>
          </a:p>
        </p:txBody>
      </p:sp>
      <p:sp>
        <p:nvSpPr>
          <p:cNvPr id="27693" name="Rectangle 44"/>
          <p:cNvSpPr>
            <a:spLocks/>
          </p:cNvSpPr>
          <p:nvPr/>
        </p:nvSpPr>
        <p:spPr bwMode="auto">
          <a:xfrm>
            <a:off x="7116763" y="5413375"/>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180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(4.7)</a:t>
            </a:r>
          </a:p>
        </p:txBody>
      </p:sp>
      <p:sp>
        <p:nvSpPr>
          <p:cNvPr id="27694" name="Rectangle 45"/>
          <p:cNvSpPr>
            <a:spLocks/>
          </p:cNvSpPr>
          <p:nvPr/>
        </p:nvSpPr>
        <p:spPr bwMode="auto">
          <a:xfrm rot="-5400000">
            <a:off x="-635793" y="3150394"/>
            <a:ext cx="2089150" cy="19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Bold" charset="0"/>
                <a:ea typeface="ヒラギノ角ゴ ProN W3" charset="0"/>
                <a:cs typeface="ヒラギノ角ゴ ProN W3" charset="0"/>
                <a:sym typeface="Verdana Bold" charset="0"/>
              </a:rPr>
              <a:t>Taux d'évènements (%)</a:t>
            </a:r>
          </a:p>
        </p:txBody>
      </p:sp>
      <p:sp>
        <p:nvSpPr>
          <p:cNvPr id="27695" name="Oval 46"/>
          <p:cNvSpPr>
            <a:spLocks/>
          </p:cNvSpPr>
          <p:nvPr/>
        </p:nvSpPr>
        <p:spPr bwMode="auto">
          <a:xfrm>
            <a:off x="4654550" y="2798763"/>
            <a:ext cx="106363"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6" name="Oval 47"/>
          <p:cNvSpPr>
            <a:spLocks/>
          </p:cNvSpPr>
          <p:nvPr/>
        </p:nvSpPr>
        <p:spPr bwMode="auto">
          <a:xfrm>
            <a:off x="1933575" y="4260850"/>
            <a:ext cx="106363" cy="100013"/>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7" name="Oval 48"/>
          <p:cNvSpPr>
            <a:spLocks/>
          </p:cNvSpPr>
          <p:nvPr/>
        </p:nvSpPr>
        <p:spPr bwMode="auto">
          <a:xfrm>
            <a:off x="5980113" y="3263900"/>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8" name="Oval 49"/>
          <p:cNvSpPr>
            <a:spLocks/>
          </p:cNvSpPr>
          <p:nvPr/>
        </p:nvSpPr>
        <p:spPr bwMode="auto">
          <a:xfrm>
            <a:off x="4864100" y="3862388"/>
            <a:ext cx="120650" cy="92075"/>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699" name="Oval 50"/>
          <p:cNvSpPr>
            <a:spLocks/>
          </p:cNvSpPr>
          <p:nvPr/>
        </p:nvSpPr>
        <p:spPr bwMode="auto">
          <a:xfrm>
            <a:off x="3957638" y="3662363"/>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0" name="Oval 51"/>
          <p:cNvSpPr>
            <a:spLocks/>
          </p:cNvSpPr>
          <p:nvPr/>
        </p:nvSpPr>
        <p:spPr bwMode="auto">
          <a:xfrm>
            <a:off x="3259138" y="3927475"/>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1" name="Rectangle 52"/>
          <p:cNvSpPr>
            <a:spLocks/>
          </p:cNvSpPr>
          <p:nvPr/>
        </p:nvSpPr>
        <p:spPr bwMode="auto">
          <a:xfrm>
            <a:off x="7794625" y="4127500"/>
            <a:ext cx="109538" cy="90488"/>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39989" name="Rectangle 53"/>
          <p:cNvSpPr>
            <a:spLocks/>
          </p:cNvSpPr>
          <p:nvPr/>
        </p:nvSpPr>
        <p:spPr bwMode="auto">
          <a:xfrm>
            <a:off x="6373813" y="4459288"/>
            <a:ext cx="107950" cy="90487"/>
          </a:xfrm>
          <a:prstGeom prst="rect">
            <a:avLst/>
          </a:prstGeom>
          <a:solidFill>
            <a:srgbClr val="FFFF00"/>
          </a:solidFill>
          <a:ln w="9525" cap="flat">
            <a:solidFill>
              <a:srgbClr val="000000"/>
            </a:solidFill>
            <a:prstDash val="solid"/>
            <a:miter lim="800000"/>
            <a:headEnd type="none" w="med" len="med"/>
            <a:tailEnd type="none" w="med" len="med"/>
          </a:ln>
        </p:spPr>
        <p:txBody>
          <a:bodyPr lIns="38100" tIns="38100" rIns="38100" bIns="38100"/>
          <a:lstStyle/>
          <a:p>
            <a:pPr algn="ctr" eaLnBrk="1" hangingPunct="1">
              <a:lnSpc>
                <a:spcPct val="90000"/>
              </a:lnSpc>
              <a:spcBef>
                <a:spcPts val="288"/>
              </a:spcBef>
              <a:defRPr/>
            </a:pPr>
            <a:r>
              <a:rPr lang="en-US" sz="800">
                <a:solidFill>
                  <a:schemeClr val="tx1"/>
                </a:solidFill>
                <a:effectLst>
                  <a:outerShdw blurRad="38100" dist="38100" dir="2700000" algn="tl">
                    <a:srgbClr val="000000"/>
                  </a:outerShdw>
                </a:effectLst>
                <a:latin typeface="Verdana Bold" charset="0"/>
                <a:ea typeface="Verdana Bold" charset="0"/>
                <a:cs typeface="Verdana Bold" charset="0"/>
                <a:sym typeface="Verdana Bold" charset="0"/>
              </a:rPr>
              <a:t>6</a:t>
            </a:r>
          </a:p>
        </p:txBody>
      </p:sp>
      <p:sp>
        <p:nvSpPr>
          <p:cNvPr id="27703" name="Rectangle 54"/>
          <p:cNvSpPr>
            <a:spLocks/>
          </p:cNvSpPr>
          <p:nvPr/>
        </p:nvSpPr>
        <p:spPr bwMode="auto">
          <a:xfrm>
            <a:off x="5980113" y="4392613"/>
            <a:ext cx="109537" cy="90487"/>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4" name="Rectangle 55"/>
          <p:cNvSpPr>
            <a:spLocks/>
          </p:cNvSpPr>
          <p:nvPr/>
        </p:nvSpPr>
        <p:spPr bwMode="auto">
          <a:xfrm>
            <a:off x="4864100" y="4791075"/>
            <a:ext cx="109538" cy="90488"/>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5" name="Rectangle 56"/>
          <p:cNvSpPr>
            <a:spLocks/>
          </p:cNvSpPr>
          <p:nvPr/>
        </p:nvSpPr>
        <p:spPr bwMode="auto">
          <a:xfrm>
            <a:off x="4235450" y="4725988"/>
            <a:ext cx="109538" cy="88900"/>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6" name="Rectangle 57"/>
          <p:cNvSpPr>
            <a:spLocks/>
          </p:cNvSpPr>
          <p:nvPr/>
        </p:nvSpPr>
        <p:spPr bwMode="auto">
          <a:xfrm>
            <a:off x="3259138" y="5057775"/>
            <a:ext cx="109537" cy="88900"/>
          </a:xfrm>
          <a:prstGeom prst="rect">
            <a:avLst/>
          </a:prstGeom>
          <a:solidFill>
            <a:srgbClr val="FFFF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7" name="Oval 58"/>
          <p:cNvSpPr>
            <a:spLocks/>
          </p:cNvSpPr>
          <p:nvPr/>
        </p:nvSpPr>
        <p:spPr bwMode="auto">
          <a:xfrm>
            <a:off x="7515225" y="1736725"/>
            <a:ext cx="106363" cy="100013"/>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08" name="Rectangle 59"/>
          <p:cNvSpPr>
            <a:spLocks/>
          </p:cNvSpPr>
          <p:nvPr/>
        </p:nvSpPr>
        <p:spPr bwMode="auto">
          <a:xfrm>
            <a:off x="4773613" y="2235200"/>
            <a:ext cx="229552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400">
                <a:solidFill>
                  <a:srgbClr val="FF0000"/>
                </a:solidFill>
                <a:latin typeface="Verdana Bold" charset="0"/>
                <a:ea typeface="ヒラギノ角ゴ ProN W3" charset="0"/>
                <a:cs typeface="ヒラギノ角ゴ ProN W3" charset="0"/>
                <a:sym typeface="Verdana Bold" charset="0"/>
              </a:rPr>
              <a:t> </a:t>
            </a:r>
            <a:r>
              <a:rPr lang="en-US" altLang="fr-FR" sz="1400">
                <a:solidFill>
                  <a:srgbClr val="66CCFF"/>
                </a:solidFill>
                <a:latin typeface="Verdana Bold" charset="0"/>
                <a:ea typeface="ヒラギノ角ゴ ProN W3" charset="0"/>
                <a:cs typeface="ヒラギノ角ゴ ProN W3" charset="0"/>
                <a:sym typeface="Verdana Bold" charset="0"/>
              </a:rPr>
              <a:t>Prévention secondaire</a:t>
            </a:r>
          </a:p>
        </p:txBody>
      </p:sp>
      <p:sp>
        <p:nvSpPr>
          <p:cNvPr id="27709" name="Rectangle 60"/>
          <p:cNvSpPr>
            <a:spLocks/>
          </p:cNvSpPr>
          <p:nvPr/>
        </p:nvSpPr>
        <p:spPr bwMode="auto">
          <a:xfrm>
            <a:off x="6521450" y="3778250"/>
            <a:ext cx="20589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400">
                <a:solidFill>
                  <a:srgbClr val="00A5E0"/>
                </a:solidFill>
                <a:latin typeface="Verdana" pitchFamily="34" charset="0"/>
                <a:ea typeface="ヒラギノ角ゴ ProN W3" charset="0"/>
                <a:cs typeface="ヒラギノ角ゴ ProN W3" charset="0"/>
                <a:sym typeface="Verdana" pitchFamily="34" charset="0"/>
              </a:rPr>
              <a:t> </a:t>
            </a:r>
            <a:r>
              <a:rPr lang="en-US" altLang="fr-FR" sz="1400">
                <a:solidFill>
                  <a:srgbClr val="FFFF00"/>
                </a:solidFill>
                <a:latin typeface="Verdana Bold" charset="0"/>
                <a:ea typeface="ヒラギノ角ゴ ProN W3" charset="0"/>
                <a:cs typeface="ヒラギノ角ゴ ProN W3" charset="0"/>
                <a:sym typeface="Verdana Bold" charset="0"/>
              </a:rPr>
              <a:t>Prévention primaire</a:t>
            </a:r>
          </a:p>
        </p:txBody>
      </p:sp>
      <p:sp>
        <p:nvSpPr>
          <p:cNvPr id="27710" name="Rectangle 61"/>
          <p:cNvSpPr>
            <a:spLocks/>
          </p:cNvSpPr>
          <p:nvPr/>
        </p:nvSpPr>
        <p:spPr bwMode="auto">
          <a:xfrm>
            <a:off x="1584325" y="2068513"/>
            <a:ext cx="23241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38100" tIns="38100" rIns="38100" bIns="3810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Rx - Traitement par statine</a:t>
            </a:r>
            <a:endParaRPr lang="en-US" altLang="fr-FR" sz="2400">
              <a:solidFill>
                <a:schemeClr val="tx1"/>
              </a:solidFill>
              <a:latin typeface="Arial Bold" charset="0"/>
              <a:ea typeface="ヒラギノ角ゴ ProN W3" charset="0"/>
              <a:cs typeface="ヒラギノ角ゴ ProN W3" charset="0"/>
              <a:sym typeface="Arial Bold" charset="0"/>
            </a:endParaRPr>
          </a:p>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PRA – pravastatine</a:t>
            </a:r>
            <a:endParaRPr lang="en-US" altLang="fr-FR" sz="2400">
              <a:solidFill>
                <a:schemeClr val="tx1"/>
              </a:solidFill>
              <a:latin typeface="Arial Bold" charset="0"/>
              <a:ea typeface="ヒラギノ角ゴ ProN W3" charset="0"/>
              <a:cs typeface="ヒラギノ角ゴ ProN W3" charset="0"/>
              <a:sym typeface="Arial Bold" charset="0"/>
            </a:endParaRPr>
          </a:p>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ATV - atorvastatine</a:t>
            </a:r>
          </a:p>
        </p:txBody>
      </p:sp>
      <p:sp>
        <p:nvSpPr>
          <p:cNvPr id="27711" name="Line 62"/>
          <p:cNvSpPr>
            <a:spLocks noChangeShapeType="1"/>
          </p:cNvSpPr>
          <p:nvPr/>
        </p:nvSpPr>
        <p:spPr bwMode="auto">
          <a:xfrm>
            <a:off x="1027113" y="1431925"/>
            <a:ext cx="0" cy="3890963"/>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2" name="Line 63"/>
          <p:cNvSpPr>
            <a:spLocks noChangeShapeType="1"/>
          </p:cNvSpPr>
          <p:nvPr/>
        </p:nvSpPr>
        <p:spPr bwMode="auto">
          <a:xfrm>
            <a:off x="990600" y="2798763"/>
            <a:ext cx="36513" cy="1587"/>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3" name="Line 64"/>
          <p:cNvSpPr>
            <a:spLocks noChangeShapeType="1"/>
          </p:cNvSpPr>
          <p:nvPr/>
        </p:nvSpPr>
        <p:spPr bwMode="auto">
          <a:xfrm>
            <a:off x="990600" y="4060825"/>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4" name="Line 65"/>
          <p:cNvSpPr>
            <a:spLocks noChangeShapeType="1"/>
          </p:cNvSpPr>
          <p:nvPr/>
        </p:nvSpPr>
        <p:spPr bwMode="auto">
          <a:xfrm>
            <a:off x="990600" y="4659313"/>
            <a:ext cx="3651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5" name="Line 66"/>
          <p:cNvSpPr>
            <a:spLocks noChangeShapeType="1"/>
          </p:cNvSpPr>
          <p:nvPr/>
        </p:nvSpPr>
        <p:spPr bwMode="auto">
          <a:xfrm>
            <a:off x="990600" y="3397250"/>
            <a:ext cx="36513" cy="15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lIns="0" tIns="0" rIns="0" bIns="0"/>
          <a:lstStyle/>
          <a:p>
            <a:endParaRPr lang="fr-BE"/>
          </a:p>
        </p:txBody>
      </p:sp>
      <p:sp>
        <p:nvSpPr>
          <p:cNvPr id="27716" name="Rectangle 67"/>
          <p:cNvSpPr>
            <a:spLocks/>
          </p:cNvSpPr>
          <p:nvPr/>
        </p:nvSpPr>
        <p:spPr bwMode="auto">
          <a:xfrm>
            <a:off x="7870825" y="5429250"/>
            <a:ext cx="43815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200</a:t>
            </a:r>
            <a:endParaRPr lang="en-US" altLang="fr-FR" sz="1800">
              <a:solidFill>
                <a:schemeClr val="tx1"/>
              </a:solidFill>
              <a:latin typeface="Arial Bold" charset="0"/>
              <a:ea typeface="ヒラギノ角ゴ ProN W3" charset="0"/>
              <a:cs typeface="ヒラギノ角ゴ ProN W3" charset="0"/>
              <a:sym typeface="Arial Bold" charset="0"/>
            </a:endParaRPr>
          </a:p>
          <a:p>
            <a:pPr algn="ctr" eaLnBrk="1" hangingPunct="1"/>
            <a:r>
              <a:rPr lang="en-US" altLang="fr-FR" sz="1200">
                <a:solidFill>
                  <a:schemeClr val="tx1"/>
                </a:solidFill>
                <a:latin typeface="Verdana Bold" charset="0"/>
                <a:ea typeface="ヒラギノ角ゴ ProN W3" charset="0"/>
                <a:cs typeface="ヒラギノ角ゴ ProN W3" charset="0"/>
                <a:sym typeface="Verdana Bold" charset="0"/>
              </a:rPr>
              <a:t>(5.2)</a:t>
            </a:r>
          </a:p>
        </p:txBody>
      </p:sp>
      <p:sp>
        <p:nvSpPr>
          <p:cNvPr id="27717" name="Oval 68"/>
          <p:cNvSpPr>
            <a:spLocks/>
          </p:cNvSpPr>
          <p:nvPr/>
        </p:nvSpPr>
        <p:spPr bwMode="auto">
          <a:xfrm>
            <a:off x="3398838" y="4060825"/>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18" name="Oval 69"/>
          <p:cNvSpPr>
            <a:spLocks/>
          </p:cNvSpPr>
          <p:nvPr/>
        </p:nvSpPr>
        <p:spPr bwMode="auto">
          <a:xfrm>
            <a:off x="3468688" y="3862388"/>
            <a:ext cx="106362" cy="100012"/>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19" name="Rectangle 70"/>
          <p:cNvSpPr>
            <a:spLocks/>
          </p:cNvSpPr>
          <p:nvPr/>
        </p:nvSpPr>
        <p:spPr bwMode="auto">
          <a:xfrm>
            <a:off x="3538538" y="4060825"/>
            <a:ext cx="12239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PROVE-IT - PRA</a:t>
            </a:r>
          </a:p>
        </p:txBody>
      </p:sp>
      <p:sp>
        <p:nvSpPr>
          <p:cNvPr id="27720" name="Rectangle 71"/>
          <p:cNvSpPr>
            <a:spLocks/>
          </p:cNvSpPr>
          <p:nvPr/>
        </p:nvSpPr>
        <p:spPr bwMode="auto">
          <a:xfrm>
            <a:off x="1071563" y="4327525"/>
            <a:ext cx="1252537"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PROVE-IT – ATV</a:t>
            </a:r>
          </a:p>
        </p:txBody>
      </p:sp>
      <p:sp>
        <p:nvSpPr>
          <p:cNvPr id="27721" name="Oval 72"/>
          <p:cNvSpPr>
            <a:spLocks/>
          </p:cNvSpPr>
          <p:nvPr/>
        </p:nvSpPr>
        <p:spPr bwMode="auto">
          <a:xfrm>
            <a:off x="3654425" y="3927475"/>
            <a:ext cx="106363"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2" name="Rectangle 73"/>
          <p:cNvSpPr>
            <a:spLocks/>
          </p:cNvSpPr>
          <p:nvPr/>
        </p:nvSpPr>
        <p:spPr bwMode="auto">
          <a:xfrm>
            <a:off x="3808413" y="3900488"/>
            <a:ext cx="100171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TNT – ATV10</a:t>
            </a:r>
          </a:p>
        </p:txBody>
      </p:sp>
      <p:sp>
        <p:nvSpPr>
          <p:cNvPr id="27723" name="Oval 74"/>
          <p:cNvSpPr>
            <a:spLocks/>
          </p:cNvSpPr>
          <p:nvPr/>
        </p:nvSpPr>
        <p:spPr bwMode="auto">
          <a:xfrm>
            <a:off x="2608263" y="4159250"/>
            <a:ext cx="106362" cy="101600"/>
          </a:xfrm>
          <a:prstGeom prst="ellipse">
            <a:avLst/>
          </a:prstGeom>
          <a:solidFill>
            <a:srgbClr val="66CCFF"/>
          </a:solidFill>
          <a:ln w="9525">
            <a:solidFill>
              <a:srgbClr val="000000"/>
            </a:solidFill>
            <a:round/>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4" name="Rectangle 75"/>
          <p:cNvSpPr>
            <a:spLocks/>
          </p:cNvSpPr>
          <p:nvPr/>
        </p:nvSpPr>
        <p:spPr bwMode="auto">
          <a:xfrm>
            <a:off x="1631950" y="4127500"/>
            <a:ext cx="1001713"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TNT – ATV80</a:t>
            </a:r>
          </a:p>
        </p:txBody>
      </p:sp>
      <p:sp>
        <p:nvSpPr>
          <p:cNvPr id="27725" name="Rectangle 76"/>
          <p:cNvSpPr>
            <a:spLocks noGrp="1" noChangeArrowheads="1"/>
          </p:cNvSpPr>
          <p:nvPr>
            <p:ph type="title" idx="4294967295"/>
          </p:nvPr>
        </p:nvSpPr>
        <p:spPr>
          <a:xfrm>
            <a:off x="0" y="119063"/>
            <a:ext cx="9144000" cy="1481137"/>
          </a:xfrm>
        </p:spPr>
        <p:txBody>
          <a:bodyPr anchor="t"/>
          <a:lstStyle/>
          <a:p>
            <a:pPr eaLnBrk="1" hangingPunct="1"/>
            <a:r>
              <a:rPr lang="en-US" altLang="fr-FR" sz="2700" smtClean="0"/>
              <a:t>Le taux de LDL-C atteint avec le traitement est étroitement corrélé avec les événements CV.</a:t>
            </a:r>
            <a:br>
              <a:rPr lang="en-US" altLang="fr-FR" sz="2700" smtClean="0"/>
            </a:br>
            <a:r>
              <a:rPr lang="en-US" altLang="fr-FR" sz="2700" smtClean="0"/>
              <a:t>"Lower is better"</a:t>
            </a:r>
          </a:p>
        </p:txBody>
      </p:sp>
      <p:sp>
        <p:nvSpPr>
          <p:cNvPr id="27726" name="Rectangle 77"/>
          <p:cNvSpPr>
            <a:spLocks/>
          </p:cNvSpPr>
          <p:nvPr/>
        </p:nvSpPr>
        <p:spPr bwMode="auto">
          <a:xfrm>
            <a:off x="4068763" y="5019675"/>
            <a:ext cx="109537" cy="88900"/>
          </a:xfrm>
          <a:prstGeom prst="rect">
            <a:avLst/>
          </a:prstGeom>
          <a:solidFill>
            <a:srgbClr val="FF82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7" name="Rectangle 78"/>
          <p:cNvSpPr>
            <a:spLocks/>
          </p:cNvSpPr>
          <p:nvPr/>
        </p:nvSpPr>
        <p:spPr bwMode="auto">
          <a:xfrm>
            <a:off x="4246563" y="4970463"/>
            <a:ext cx="1392237"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JUPITER - Placebo</a:t>
            </a:r>
          </a:p>
        </p:txBody>
      </p:sp>
      <p:sp>
        <p:nvSpPr>
          <p:cNvPr id="27728" name="Rectangle 79"/>
          <p:cNvSpPr>
            <a:spLocks/>
          </p:cNvSpPr>
          <p:nvPr/>
        </p:nvSpPr>
        <p:spPr bwMode="auto">
          <a:xfrm>
            <a:off x="1635125" y="5138738"/>
            <a:ext cx="109538" cy="88900"/>
          </a:xfrm>
          <a:prstGeom prst="rect">
            <a:avLst/>
          </a:prstGeom>
          <a:solidFill>
            <a:srgbClr val="FF8200"/>
          </a:solidFill>
          <a:ln w="9525">
            <a:solidFill>
              <a:srgbClr val="000000"/>
            </a:solidFill>
            <a:miter lim="800000"/>
            <a:headEnd/>
            <a:tailEnd/>
          </a:ln>
        </p:spPr>
        <p:txBody>
          <a:bodyPr lIns="0" tIns="0" rIns="0" bIns="0"/>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nl-BE" altLang="fr-FR">
              <a:ea typeface="ヒラギノ角ゴ ProN W3" charset="0"/>
              <a:cs typeface="ヒラギノ角ゴ ProN W3" charset="0"/>
            </a:endParaRPr>
          </a:p>
        </p:txBody>
      </p:sp>
      <p:sp>
        <p:nvSpPr>
          <p:cNvPr id="27729" name="Rectangle 80"/>
          <p:cNvSpPr>
            <a:spLocks/>
          </p:cNvSpPr>
          <p:nvPr/>
        </p:nvSpPr>
        <p:spPr bwMode="auto">
          <a:xfrm>
            <a:off x="1841500" y="5089525"/>
            <a:ext cx="1004888"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eaLnBrk="1" hangingPunct="1"/>
            <a:r>
              <a:rPr lang="en-US" altLang="fr-FR" sz="1200">
                <a:solidFill>
                  <a:schemeClr val="tx1"/>
                </a:solidFill>
                <a:latin typeface="Verdana" pitchFamily="34" charset="0"/>
                <a:ea typeface="ヒラギノ角ゴ ProN W3" charset="0"/>
                <a:cs typeface="ヒラギノ角ゴ ProN W3" charset="0"/>
                <a:sym typeface="Verdana" pitchFamily="34" charset="0"/>
              </a:rPr>
              <a:t>JUPITER - Rx</a:t>
            </a:r>
          </a:p>
        </p:txBody>
      </p:sp>
      <p:sp>
        <p:nvSpPr>
          <p:cNvPr id="27730" name="Line 81"/>
          <p:cNvSpPr>
            <a:spLocks noChangeShapeType="1"/>
          </p:cNvSpPr>
          <p:nvPr/>
        </p:nvSpPr>
        <p:spPr bwMode="auto">
          <a:xfrm flipH="1">
            <a:off x="1624013" y="4924425"/>
            <a:ext cx="1357312" cy="161925"/>
          </a:xfrm>
          <a:prstGeom prst="line">
            <a:avLst/>
          </a:prstGeom>
          <a:noFill/>
          <a:ln w="28575">
            <a:solidFill>
              <a:srgbClr val="FF8200"/>
            </a:solidFill>
            <a:prstDash val="sysDot"/>
            <a:round/>
            <a:headEnd/>
            <a:tailEnd/>
          </a:ln>
          <a:extLst>
            <a:ext uri="{909E8E84-426E-40DD-AFC4-6F175D3DCCD1}">
              <a14:hiddenFill xmlns:a14="http://schemas.microsoft.com/office/drawing/2010/main">
                <a:noFill/>
              </a14:hiddenFill>
            </a:ext>
          </a:extLst>
        </p:spPr>
        <p:txBody>
          <a:bodyPr lIns="0" tIns="0" rIns="0" bIns="0"/>
          <a:lstStyle/>
          <a:p>
            <a:endParaRPr lang="fr-BE"/>
          </a:p>
        </p:txBody>
      </p:sp>
    </p:spTree>
    <p:extLst>
      <p:ext uri="{BB962C8B-B14F-4D97-AF65-F5344CB8AC3E}">
        <p14:creationId xmlns:p14="http://schemas.microsoft.com/office/powerpoint/2010/main" val="3809664848"/>
      </p:ext>
    </p:extLst>
  </p:cSld>
  <p:clrMapOvr>
    <a:masterClrMapping/>
  </p:clrMapOvr>
  <p:transition spd="med">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495300"/>
            <a:ext cx="9144000" cy="5860843"/>
          </a:xfrm>
          <a:prstGeom prst="rect">
            <a:avLst/>
          </a:prstGeom>
        </p:spPr>
      </p:pic>
    </p:spTree>
    <p:extLst>
      <p:ext uri="{BB962C8B-B14F-4D97-AF65-F5344CB8AC3E}">
        <p14:creationId xmlns:p14="http://schemas.microsoft.com/office/powerpoint/2010/main" val="1533430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74474" y="6212254"/>
            <a:ext cx="5986462" cy="679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0" cap="none" spc="0" normalizeH="0" baseline="0" noProof="1" smtClean="0">
                <a:ln>
                  <a:noFill/>
                </a:ln>
                <a:solidFill>
                  <a:srgbClr val="000000"/>
                </a:solidFill>
                <a:effectLst/>
                <a:uLnTx/>
                <a:uFillTx/>
                <a:latin typeface="+mn-lt"/>
                <a:ea typeface="+mn-ea"/>
                <a:cs typeface="+mn-cs"/>
              </a:rPr>
              <a:t>Figure 3: Carte de risque de la Belgique pour l'estimation du risque de maladie cardiovasculaire fatale au cours des 10 prochaines années, sur base de l'âge, du sexe, du comportement tabagique, de la pression systolique et du cholestérol total.</a:t>
            </a:r>
            <a:endParaRPr kumimoji="0" lang="fr-FR" sz="1000" b="0" i="0" u="none" strike="noStrike" kern="0" cap="none" spc="0" normalizeH="0" baseline="0" noProof="1">
              <a:ln>
                <a:noFill/>
              </a:ln>
              <a:solidFill>
                <a:srgbClr val="000000"/>
              </a:solidFill>
              <a:effectLst/>
              <a:uLnTx/>
              <a:uFillTx/>
              <a:latin typeface="+mn-lt"/>
              <a:ea typeface="+mn-ea"/>
              <a:cs typeface="+mn-cs"/>
            </a:endParaRPr>
          </a:p>
        </p:txBody>
      </p:sp>
      <p:sp>
        <p:nvSpPr>
          <p:cNvPr id="6" name="Text Box 4"/>
          <p:cNvSpPr txBox="1">
            <a:spLocks noChangeArrowheads="1"/>
          </p:cNvSpPr>
          <p:nvPr/>
        </p:nvSpPr>
        <p:spPr bwMode="auto">
          <a:xfrm>
            <a:off x="2843213" y="6092825"/>
            <a:ext cx="6049962" cy="609600"/>
          </a:xfrm>
          <a:prstGeom prst="rect">
            <a:avLst/>
          </a:prstGeom>
          <a:noFill/>
          <a:ln w="9525">
            <a:noFill/>
            <a:miter lim="800000"/>
            <a:headEnd/>
            <a:tailEnd/>
          </a:ln>
          <a:effectLst/>
        </p:spPr>
        <p:txBody>
          <a:bodyPr>
            <a:prstTxWarp prst="textNoShape">
              <a:avLst/>
            </a:prstTxWarp>
            <a:spAutoFit/>
          </a:bodyPr>
          <a:lstStyle/>
          <a:p>
            <a:pPr algn="r"/>
            <a:r>
              <a:rPr sz="1400" b="0" noProof="1">
                <a:solidFill>
                  <a:srgbClr val="000000"/>
                </a:solidFill>
                <a:latin typeface="Tahoma" charset="0"/>
              </a:rPr>
              <a:t>G. De Backer</a:t>
            </a:r>
            <a:r>
              <a:rPr sz="1400" b="0" noProof="1" smtClean="0">
                <a:solidFill>
                  <a:srgbClr val="000000"/>
                </a:solidFill>
                <a:latin typeface="Tahoma" charset="0"/>
              </a:rPr>
              <a:t/>
            </a:r>
            <a:br>
              <a:rPr sz="1400" b="0" noProof="1" smtClean="0">
                <a:solidFill>
                  <a:srgbClr val="000000"/>
                </a:solidFill>
                <a:latin typeface="Tahoma" charset="0"/>
              </a:rPr>
            </a:br>
            <a:r>
              <a:rPr sz="1000" b="0" noProof="1" smtClean="0">
                <a:solidFill>
                  <a:srgbClr val="000000"/>
                </a:solidFill>
              </a:rPr>
              <a:t> </a:t>
            </a:r>
            <a:r>
              <a:rPr sz="1000" b="0" noProof="1">
                <a:solidFill>
                  <a:srgbClr val="000000"/>
                </a:solidFill>
              </a:rPr>
              <a:t>Universiteit Gent</a:t>
            </a:r>
          </a:p>
          <a:p>
            <a:pPr algn="r"/>
            <a:endParaRPr sz="1000" b="0" noProof="1">
              <a:solidFill>
                <a:srgbClr val="000000"/>
              </a:solidFill>
              <a:latin typeface="Tahoma" charset="0"/>
            </a:endParaRPr>
          </a:p>
        </p:txBody>
      </p:sp>
      <p:pic>
        <p:nvPicPr>
          <p:cNvPr id="7" name="Picture 9" descr="2_DeBacker_Fig3fr"/>
          <p:cNvPicPr>
            <a:picLocks noChangeAspect="1" noChangeArrowheads="1"/>
          </p:cNvPicPr>
          <p:nvPr/>
        </p:nvPicPr>
        <p:blipFill>
          <a:blip r:embed="rId2"/>
          <a:srcRect/>
          <a:stretch>
            <a:fillRect/>
          </a:stretch>
        </p:blipFill>
        <p:spPr bwMode="auto">
          <a:xfrm>
            <a:off x="1426541" y="1109422"/>
            <a:ext cx="5520360" cy="5202238"/>
          </a:xfrm>
          <a:prstGeom prst="rect">
            <a:avLst/>
          </a:prstGeom>
          <a:noFill/>
          <a:ln w="9525">
            <a:noFill/>
            <a:miter lim="800000"/>
            <a:headEnd/>
            <a:tailEnd/>
          </a:ln>
          <a:effectLst/>
        </p:spPr>
      </p:pic>
      <p:sp>
        <p:nvSpPr>
          <p:cNvPr id="8" name="Titre 9"/>
          <p:cNvSpPr txBox="1">
            <a:spLocks/>
          </p:cNvSpPr>
          <p:nvPr/>
        </p:nvSpPr>
        <p:spPr bwMode="auto">
          <a:xfrm>
            <a:off x="0" y="0"/>
            <a:ext cx="9144000" cy="1041400"/>
          </a:xfrm>
          <a:prstGeom prst="rect">
            <a:avLst/>
          </a:prstGeom>
          <a:solidFill>
            <a:srgbClr val="746672"/>
          </a:solidFill>
          <a:ln w="9525">
            <a:noFill/>
            <a:miter lim="800000"/>
            <a:headEnd/>
            <a:tailEnd/>
          </a:ln>
        </p:spPr>
        <p:txBody>
          <a:bodyPr anchor="ctr">
            <a:prstTxWarp prst="textNoShape">
              <a:avLst/>
            </a:prstTxWarp>
          </a:bodyPr>
          <a:lstStyle/>
          <a:p>
            <a:pPr>
              <a:defRPr/>
            </a:pPr>
            <a:r>
              <a:rPr lang="fr-FR" sz="3200" kern="0" dirty="0" smtClean="0">
                <a:solidFill>
                  <a:srgbClr val="F2F2F2"/>
                </a:solidFill>
                <a:latin typeface="News Gothic MT"/>
                <a:ea typeface="News Gothic MT" charset="0"/>
                <a:cs typeface="News Gothic MT"/>
              </a:rPr>
              <a:t>Echelle de risque « SCORE »</a:t>
            </a:r>
            <a:endParaRPr lang="fr-FR" sz="3200" kern="0" dirty="0">
              <a:solidFill>
                <a:srgbClr val="F2F2F2"/>
              </a:solidFill>
              <a:latin typeface="News Gothic MT"/>
              <a:ea typeface="News Gothic MT" charset="0"/>
              <a:cs typeface="News Gothic MT"/>
            </a:endParaRPr>
          </a:p>
        </p:txBody>
      </p:sp>
    </p:spTree>
    <p:extLst>
      <p:ext uri="{BB962C8B-B14F-4D97-AF65-F5344CB8AC3E}">
        <p14:creationId xmlns:p14="http://schemas.microsoft.com/office/powerpoint/2010/main" val="3689489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Conflits d’intérêts</a:t>
            </a:r>
            <a:endParaRPr lang="fr-BE" dirty="0"/>
          </a:p>
        </p:txBody>
      </p:sp>
      <p:sp>
        <p:nvSpPr>
          <p:cNvPr id="3" name="Espace réservé du contenu 2"/>
          <p:cNvSpPr>
            <a:spLocks noGrp="1"/>
          </p:cNvSpPr>
          <p:nvPr>
            <p:ph idx="1"/>
          </p:nvPr>
        </p:nvSpPr>
        <p:spPr>
          <a:xfrm>
            <a:off x="457200" y="1600201"/>
            <a:ext cx="8229600" cy="3268960"/>
          </a:xfrm>
        </p:spPr>
        <p:txBody>
          <a:bodyPr/>
          <a:lstStyle/>
          <a:p>
            <a:r>
              <a:rPr lang="fr-BE" dirty="0" smtClean="0"/>
              <a:t>Rédacteur en Chef de l’Association belge du diabète</a:t>
            </a:r>
          </a:p>
          <a:p>
            <a:r>
              <a:rPr lang="fr-BE" dirty="0"/>
              <a:t>M</a:t>
            </a:r>
            <a:r>
              <a:rPr lang="fr-BE" dirty="0" smtClean="0"/>
              <a:t>embre du bureau du </a:t>
            </a:r>
            <a:r>
              <a:rPr lang="fr-BE" dirty="0" err="1" smtClean="0"/>
              <a:t>Belgian</a:t>
            </a:r>
            <a:r>
              <a:rPr lang="fr-BE" dirty="0" smtClean="0"/>
              <a:t> </a:t>
            </a:r>
            <a:r>
              <a:rPr lang="fr-BE" dirty="0" err="1" smtClean="0"/>
              <a:t>Atherosclerosis</a:t>
            </a:r>
            <a:r>
              <a:rPr lang="fr-BE" dirty="0" smtClean="0"/>
              <a:t> Society</a:t>
            </a:r>
          </a:p>
          <a:p>
            <a:r>
              <a:rPr lang="fr-BE" dirty="0" smtClean="0"/>
              <a:t>Conférenciers et membre de </a:t>
            </a:r>
            <a:r>
              <a:rPr lang="fr-BE" dirty="0" err="1" smtClean="0"/>
              <a:t>boards</a:t>
            </a:r>
            <a:r>
              <a:rPr lang="fr-BE" dirty="0" smtClean="0"/>
              <a:t> pour de multiples industries (y compris de statines!)</a:t>
            </a:r>
          </a:p>
        </p:txBody>
      </p:sp>
      <p:sp>
        <p:nvSpPr>
          <p:cNvPr id="4" name="ZoneTexte 3"/>
          <p:cNvSpPr txBox="1"/>
          <p:nvPr/>
        </p:nvSpPr>
        <p:spPr>
          <a:xfrm>
            <a:off x="683568" y="5464388"/>
            <a:ext cx="8208912" cy="523220"/>
          </a:xfrm>
          <a:prstGeom prst="rect">
            <a:avLst/>
          </a:prstGeom>
          <a:solidFill>
            <a:srgbClr val="FFFF00"/>
          </a:solidFill>
        </p:spPr>
        <p:txBody>
          <a:bodyPr wrap="square" rtlCol="0">
            <a:spAutoFit/>
          </a:bodyPr>
          <a:lstStyle/>
          <a:p>
            <a:pPr algn="ctr"/>
            <a:r>
              <a:rPr lang="fr-BE" sz="2800" dirty="0" smtClean="0"/>
              <a:t>Aucun </a:t>
            </a:r>
            <a:r>
              <a:rPr lang="fr-BE" sz="2800" dirty="0"/>
              <a:t>conflit en rapport avec cette </a:t>
            </a:r>
            <a:r>
              <a:rPr lang="fr-BE" sz="2800" dirty="0" smtClean="0"/>
              <a:t>présentation</a:t>
            </a:r>
            <a:endParaRPr lang="fr-BE" sz="2800" dirty="0"/>
          </a:p>
        </p:txBody>
      </p:sp>
    </p:spTree>
    <p:extLst>
      <p:ext uri="{BB962C8B-B14F-4D97-AF65-F5344CB8AC3E}">
        <p14:creationId xmlns:p14="http://schemas.microsoft.com/office/powerpoint/2010/main" val="2664705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dirty="0"/>
          </a:p>
        </p:txBody>
      </p:sp>
      <p:pic>
        <p:nvPicPr>
          <p:cNvPr id="4" name="Image 3"/>
          <p:cNvPicPr>
            <a:picLocks noChangeAspect="1"/>
          </p:cNvPicPr>
          <p:nvPr/>
        </p:nvPicPr>
        <p:blipFill>
          <a:blip r:embed="rId2"/>
          <a:stretch>
            <a:fillRect/>
          </a:stretch>
        </p:blipFill>
        <p:spPr>
          <a:xfrm rot="5400000">
            <a:off x="1643731" y="319022"/>
            <a:ext cx="5322588" cy="7201955"/>
          </a:xfrm>
          <a:prstGeom prst="rect">
            <a:avLst/>
          </a:prstGeom>
        </p:spPr>
      </p:pic>
      <p:sp>
        <p:nvSpPr>
          <p:cNvPr id="5" name="Titre 9"/>
          <p:cNvSpPr txBox="1">
            <a:spLocks/>
          </p:cNvSpPr>
          <p:nvPr/>
        </p:nvSpPr>
        <p:spPr bwMode="auto">
          <a:xfrm>
            <a:off x="0" y="0"/>
            <a:ext cx="9144000" cy="1041400"/>
          </a:xfrm>
          <a:prstGeom prst="rect">
            <a:avLst/>
          </a:prstGeom>
          <a:solidFill>
            <a:srgbClr val="746672"/>
          </a:solidFill>
          <a:ln w="9525">
            <a:noFill/>
            <a:miter lim="800000"/>
            <a:headEnd/>
            <a:tailEnd/>
          </a:ln>
        </p:spPr>
        <p:txBody>
          <a:bodyPr anchor="ctr">
            <a:prstTxWarp prst="textNoShape">
              <a:avLst/>
            </a:prstTxWarp>
          </a:bodyPr>
          <a:lstStyle/>
          <a:p>
            <a:pPr>
              <a:defRPr/>
            </a:pPr>
            <a:r>
              <a:rPr lang="fr-FR" sz="3200" kern="0" dirty="0" smtClean="0">
                <a:solidFill>
                  <a:srgbClr val="F2F2F2"/>
                </a:solidFill>
                <a:latin typeface="News Gothic MT"/>
                <a:ea typeface="News Gothic MT" charset="0"/>
                <a:cs typeface="News Gothic MT"/>
              </a:rPr>
              <a:t>Score (Belgique) avec ajustements</a:t>
            </a:r>
            <a:endParaRPr lang="fr-FR" sz="3200" kern="0" dirty="0">
              <a:solidFill>
                <a:srgbClr val="F2F2F2"/>
              </a:solidFill>
              <a:latin typeface="News Gothic MT"/>
              <a:ea typeface="News Gothic MT" charset="0"/>
              <a:cs typeface="News Gothic MT"/>
            </a:endParaRPr>
          </a:p>
        </p:txBody>
      </p:sp>
    </p:spTree>
    <p:extLst>
      <p:ext uri="{BB962C8B-B14F-4D97-AF65-F5344CB8AC3E}">
        <p14:creationId xmlns:p14="http://schemas.microsoft.com/office/powerpoint/2010/main" val="29444323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5613" y="225545"/>
            <a:ext cx="8738445" cy="990600"/>
          </a:xfrm>
        </p:spPr>
        <p:txBody>
          <a:bodyPr/>
          <a:lstStyle/>
          <a:p>
            <a:pPr>
              <a:lnSpc>
                <a:spcPts val="3000"/>
              </a:lnSpc>
            </a:pPr>
            <a:r>
              <a:rPr lang="nl-BE" sz="3200" dirty="0">
                <a:solidFill>
                  <a:srgbClr val="01677F"/>
                </a:solidFill>
              </a:rPr>
              <a:t> </a:t>
            </a:r>
            <a:r>
              <a:rPr lang="nl-BE" sz="3200" dirty="0" smtClean="0">
                <a:solidFill>
                  <a:srgbClr val="384587"/>
                </a:solidFill>
              </a:rPr>
              <a:t>Lignes directrices de l’ESC: </a:t>
            </a:r>
            <a:r>
              <a:rPr lang="nl-BE" sz="3200" dirty="0">
                <a:solidFill>
                  <a:srgbClr val="384587"/>
                </a:solidFill>
              </a:rPr>
              <a:t>valeur cible de LDL-C</a:t>
            </a:r>
          </a:p>
        </p:txBody>
      </p:sp>
      <p:sp>
        <p:nvSpPr>
          <p:cNvPr id="6" name="Titre 1"/>
          <p:cNvSpPr txBox="1">
            <a:spLocks/>
          </p:cNvSpPr>
          <p:nvPr/>
        </p:nvSpPr>
        <p:spPr>
          <a:xfrm>
            <a:off x="449290" y="1628800"/>
            <a:ext cx="6408711" cy="1631206"/>
          </a:xfrm>
          <a:prstGeom prst="rect">
            <a:avLst/>
          </a:prstGeom>
          <a:noFill/>
        </p:spPr>
        <p:txBody>
          <a:bodyPr vert="horz" lIns="91431" tIns="45715" rIns="91431" bIns="45715" rtlCol="0" anchor="t">
            <a:sp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9370" indent="-179370" algn="l">
              <a:lnSpc>
                <a:spcPts val="1700"/>
              </a:lnSpc>
              <a:spcBef>
                <a:spcPts val="600"/>
              </a:spcBef>
              <a:buClr>
                <a:srgbClr val="990033"/>
              </a:buClr>
              <a:buSzPct val="80000"/>
              <a:buFont typeface="Wingdings" panose="05000000000000000000" pitchFamily="2" charset="2"/>
              <a:buChar char="l"/>
            </a:pPr>
            <a:r>
              <a:rPr lang="nl-BE" sz="1600" dirty="0">
                <a:solidFill>
                  <a:srgbClr val="333333"/>
                </a:solidFill>
                <a:latin typeface="Calibri" pitchFamily="18" charset="0"/>
              </a:rPr>
              <a:t>Maladies CV documentées cliniquement ou athérosclérose  infraclinique documentée par imagerie </a:t>
            </a:r>
          </a:p>
          <a:p>
            <a:pPr marL="179370" indent="-179370" algn="l">
              <a:lnSpc>
                <a:spcPts val="1700"/>
              </a:lnSpc>
              <a:spcBef>
                <a:spcPts val="600"/>
              </a:spcBef>
              <a:buClr>
                <a:srgbClr val="990033"/>
              </a:buClr>
              <a:buSzPct val="80000"/>
              <a:buFont typeface="Wingdings" panose="05000000000000000000" pitchFamily="2" charset="2"/>
              <a:buChar char="l"/>
            </a:pPr>
            <a:r>
              <a:rPr lang="nl-BE" sz="1600" dirty="0">
                <a:solidFill>
                  <a:srgbClr val="333333"/>
                </a:solidFill>
                <a:latin typeface="Calibri" pitchFamily="18" charset="0"/>
              </a:rPr>
              <a:t>Diabète avec dommage aux organes cibles ( ex: protéïnurie) ou avec un ou des importants autres facteurs de risque </a:t>
            </a:r>
          </a:p>
          <a:p>
            <a:pPr marL="179370" indent="-179370" algn="l">
              <a:lnSpc>
                <a:spcPts val="1700"/>
              </a:lnSpc>
              <a:spcBef>
                <a:spcPts val="600"/>
              </a:spcBef>
              <a:buClr>
                <a:srgbClr val="990033"/>
              </a:buClr>
              <a:buSzPct val="80000"/>
              <a:buFont typeface="Wingdings" panose="05000000000000000000" pitchFamily="2" charset="2"/>
              <a:buChar char="l"/>
            </a:pPr>
            <a:r>
              <a:rPr lang="nl-BE" sz="1600" dirty="0">
                <a:solidFill>
                  <a:prstClr val="black"/>
                </a:solidFill>
                <a:latin typeface="Calibri" pitchFamily="18" charset="0"/>
              </a:rPr>
              <a:t>Insuffisance rénale chronique sévère (GFR&lt; 30 mL/min/1.73m</a:t>
            </a:r>
            <a:r>
              <a:rPr lang="nl-BE" sz="1600" baseline="30000" dirty="0">
                <a:solidFill>
                  <a:prstClr val="black"/>
                </a:solidFill>
                <a:latin typeface="Calibri" pitchFamily="18" charset="0"/>
              </a:rPr>
              <a:t>2</a:t>
            </a:r>
            <a:r>
              <a:rPr lang="nl-BE" sz="1600" dirty="0">
                <a:solidFill>
                  <a:prstClr val="black"/>
                </a:solidFill>
                <a:latin typeface="Calibri" pitchFamily="18" charset="0"/>
              </a:rPr>
              <a:t>)</a:t>
            </a:r>
          </a:p>
          <a:p>
            <a:pPr marL="179370" indent="-179370" algn="l">
              <a:lnSpc>
                <a:spcPts val="1700"/>
              </a:lnSpc>
              <a:spcBef>
                <a:spcPts val="600"/>
              </a:spcBef>
              <a:buClr>
                <a:srgbClr val="990033"/>
              </a:buClr>
              <a:buSzPct val="80000"/>
              <a:buFont typeface="Wingdings" panose="05000000000000000000" pitchFamily="2" charset="2"/>
              <a:buChar char="l"/>
            </a:pPr>
            <a:r>
              <a:rPr lang="nl-BE" sz="1600" dirty="0">
                <a:solidFill>
                  <a:srgbClr val="333333"/>
                </a:solidFill>
                <a:latin typeface="Calibri" pitchFamily="18" charset="0"/>
              </a:rPr>
              <a:t>Un risque SCORE  ≥ 10 %</a:t>
            </a:r>
          </a:p>
        </p:txBody>
      </p:sp>
      <p:sp>
        <p:nvSpPr>
          <p:cNvPr id="7" name="Titre 1"/>
          <p:cNvSpPr txBox="1">
            <a:spLocks/>
          </p:cNvSpPr>
          <p:nvPr/>
        </p:nvSpPr>
        <p:spPr>
          <a:xfrm>
            <a:off x="328685" y="3284984"/>
            <a:ext cx="6408711" cy="1631216"/>
          </a:xfrm>
          <a:prstGeom prst="rect">
            <a:avLst/>
          </a:prstGeom>
          <a:noFill/>
        </p:spPr>
        <p:txBody>
          <a:bodyPr vert="horz" lIns="91431" tIns="45715" rIns="91431" bIns="45715" rtlCol="0" anchor="t">
            <a:sp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9370" indent="-179370" algn="l">
              <a:lnSpc>
                <a:spcPts val="1700"/>
              </a:lnSpc>
              <a:spcBef>
                <a:spcPts val="600"/>
              </a:spcBef>
              <a:buClr>
                <a:srgbClr val="B77BB4"/>
              </a:buClr>
              <a:buSzPct val="80000"/>
              <a:buFont typeface="Wingdings" panose="05000000000000000000" pitchFamily="2" charset="2"/>
              <a:buChar char="l"/>
            </a:pPr>
            <a:r>
              <a:rPr lang="nl-BE" sz="1600" dirty="0">
                <a:solidFill>
                  <a:prstClr val="black"/>
                </a:solidFill>
                <a:latin typeface="Calibri" pitchFamily="18" charset="0"/>
              </a:rPr>
              <a:t>Un seul facteur de risque mais très marqué  comme un LDL très élévé (HF) ou une tension artérielle très élevée  (&gt; 18/10 mmHg)</a:t>
            </a:r>
          </a:p>
          <a:p>
            <a:pPr marL="179370" indent="-179370" algn="l">
              <a:lnSpc>
                <a:spcPts val="1700"/>
              </a:lnSpc>
              <a:spcBef>
                <a:spcPts val="600"/>
              </a:spcBef>
              <a:buClr>
                <a:srgbClr val="B77BB4"/>
              </a:buClr>
              <a:buSzPct val="80000"/>
              <a:buFont typeface="Wingdings" panose="05000000000000000000" pitchFamily="2" charset="2"/>
              <a:buChar char="l"/>
            </a:pPr>
            <a:r>
              <a:rPr lang="nl-BE" sz="1600" dirty="0">
                <a:solidFill>
                  <a:prstClr val="black"/>
                </a:solidFill>
                <a:latin typeface="Calibri" pitchFamily="18" charset="0"/>
              </a:rPr>
              <a:t>Les autres patients diabétiques (sauf les jeunes de type I et sans FDRCV majeurs)</a:t>
            </a:r>
          </a:p>
          <a:p>
            <a:pPr marL="179370" indent="-179370" algn="l">
              <a:lnSpc>
                <a:spcPts val="1700"/>
              </a:lnSpc>
              <a:spcBef>
                <a:spcPts val="600"/>
              </a:spcBef>
              <a:buClr>
                <a:srgbClr val="B77BB4"/>
              </a:buClr>
              <a:buSzPct val="80000"/>
              <a:buFont typeface="Wingdings" panose="05000000000000000000" pitchFamily="2" charset="2"/>
              <a:buChar char="l"/>
            </a:pPr>
            <a:r>
              <a:rPr lang="nl-BE" sz="1600" dirty="0">
                <a:solidFill>
                  <a:prstClr val="black"/>
                </a:solidFill>
                <a:latin typeface="Calibri" pitchFamily="18" charset="0"/>
              </a:rPr>
              <a:t>Insuffisance rénale chronique avec GRF entre 30 et 59 mL/min/1.73m</a:t>
            </a:r>
            <a:r>
              <a:rPr lang="nl-BE" sz="1600" baseline="30000" dirty="0">
                <a:solidFill>
                  <a:prstClr val="black"/>
                </a:solidFill>
                <a:latin typeface="Calibri" pitchFamily="18" charset="0"/>
              </a:rPr>
              <a:t>2</a:t>
            </a:r>
          </a:p>
          <a:p>
            <a:pPr marL="179370" indent="-179370" algn="l">
              <a:lnSpc>
                <a:spcPts val="1700"/>
              </a:lnSpc>
              <a:spcBef>
                <a:spcPts val="600"/>
              </a:spcBef>
              <a:buClr>
                <a:srgbClr val="B77BB4"/>
              </a:buClr>
              <a:buSzPct val="80000"/>
              <a:buFont typeface="Wingdings" panose="05000000000000000000" pitchFamily="2" charset="2"/>
              <a:buChar char="l"/>
            </a:pPr>
            <a:r>
              <a:rPr lang="nl-BE" sz="1600" dirty="0">
                <a:solidFill>
                  <a:prstClr val="black"/>
                </a:solidFill>
                <a:latin typeface="Calibri" pitchFamily="18" charset="0"/>
              </a:rPr>
              <a:t>Un risque SCORE  entre 5 and 10 %</a:t>
            </a:r>
          </a:p>
        </p:txBody>
      </p:sp>
      <p:sp>
        <p:nvSpPr>
          <p:cNvPr id="8" name="Titre 1"/>
          <p:cNvSpPr txBox="1">
            <a:spLocks/>
          </p:cNvSpPr>
          <p:nvPr/>
        </p:nvSpPr>
        <p:spPr>
          <a:xfrm>
            <a:off x="323530" y="5422916"/>
            <a:ext cx="6408710" cy="310331"/>
          </a:xfrm>
          <a:prstGeom prst="rect">
            <a:avLst/>
          </a:prstGeom>
          <a:noFill/>
        </p:spPr>
        <p:txBody>
          <a:bodyPr vert="horz" lIns="91431" tIns="45715" rIns="91431" bIns="45715" rtlCol="0" anchor="t">
            <a:sp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9370" indent="-179370" algn="l">
              <a:lnSpc>
                <a:spcPts val="1700"/>
              </a:lnSpc>
              <a:spcBef>
                <a:spcPts val="600"/>
              </a:spcBef>
              <a:buClr>
                <a:srgbClr val="59B0B9"/>
              </a:buClr>
              <a:buSzPct val="80000"/>
              <a:buFont typeface="Wingdings" panose="05000000000000000000" pitchFamily="2" charset="2"/>
              <a:buChar char="l"/>
            </a:pPr>
            <a:r>
              <a:rPr lang="nl-BE" sz="1600" dirty="0">
                <a:solidFill>
                  <a:srgbClr val="333333"/>
                </a:solidFill>
                <a:latin typeface="Calibri" pitchFamily="18" charset="0"/>
              </a:rPr>
              <a:t>Un risque SCORE entre 1 et 5 %</a:t>
            </a:r>
          </a:p>
        </p:txBody>
      </p:sp>
      <p:sp>
        <p:nvSpPr>
          <p:cNvPr id="9" name="Titre 1"/>
          <p:cNvSpPr txBox="1">
            <a:spLocks/>
          </p:cNvSpPr>
          <p:nvPr/>
        </p:nvSpPr>
        <p:spPr>
          <a:xfrm>
            <a:off x="323530" y="6070988"/>
            <a:ext cx="6408710" cy="310331"/>
          </a:xfrm>
          <a:prstGeom prst="rect">
            <a:avLst/>
          </a:prstGeom>
          <a:noFill/>
        </p:spPr>
        <p:txBody>
          <a:bodyPr vert="horz" lIns="91431" tIns="45715" rIns="91431" bIns="45715" rtlCol="0" anchor="t">
            <a:spAutoFit/>
          </a:bodyPr>
          <a:lstStyle>
            <a:lvl1pPr algn="ctr" defTabSz="914400" rtl="0" eaLnBrk="1" latinLnBrk="0" hangingPunct="1">
              <a:spcBef>
                <a:spcPct val="0"/>
              </a:spcBef>
              <a:buNone/>
              <a:defRPr sz="50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179370" indent="-179370" algn="l">
              <a:lnSpc>
                <a:spcPts val="1700"/>
              </a:lnSpc>
              <a:spcBef>
                <a:spcPts val="600"/>
              </a:spcBef>
              <a:buClr>
                <a:srgbClr val="00B050"/>
              </a:buClr>
              <a:buSzPct val="80000"/>
              <a:buFont typeface="Wingdings" panose="05000000000000000000" pitchFamily="2" charset="2"/>
              <a:buChar char="l"/>
            </a:pPr>
            <a:r>
              <a:rPr lang="nl-BE" sz="1600" dirty="0">
                <a:solidFill>
                  <a:srgbClr val="333333"/>
                </a:solidFill>
                <a:latin typeface="Calibri" pitchFamily="18" charset="0"/>
              </a:rPr>
              <a:t>Un risque SCORE &lt; 1 %</a:t>
            </a:r>
          </a:p>
        </p:txBody>
      </p:sp>
      <p:sp>
        <p:nvSpPr>
          <p:cNvPr id="11" name="ZoneTexte 10"/>
          <p:cNvSpPr txBox="1"/>
          <p:nvPr/>
        </p:nvSpPr>
        <p:spPr>
          <a:xfrm>
            <a:off x="195613" y="1221789"/>
            <a:ext cx="6421906" cy="369322"/>
          </a:xfrm>
          <a:prstGeom prst="rect">
            <a:avLst/>
          </a:prstGeom>
          <a:noFill/>
        </p:spPr>
        <p:txBody>
          <a:bodyPr wrap="square" lIns="91431" tIns="45715" rIns="91431" bIns="45715" rtlCol="0">
            <a:spAutoFit/>
          </a:bodyPr>
          <a:lstStyle/>
          <a:p>
            <a:pPr defTabSz="914307">
              <a:defRPr/>
            </a:pPr>
            <a:r>
              <a:rPr lang="nl-BE" b="1" dirty="0">
                <a:solidFill>
                  <a:srgbClr val="1F497D"/>
                </a:solidFill>
                <a:latin typeface="Calibri" pitchFamily="18" charset="0"/>
              </a:rPr>
              <a:t>Niveau de risque cardiovasculaire</a:t>
            </a:r>
          </a:p>
        </p:txBody>
      </p:sp>
      <p:cxnSp>
        <p:nvCxnSpPr>
          <p:cNvPr id="12" name="Connecteur droit 11"/>
          <p:cNvCxnSpPr/>
          <p:nvPr/>
        </p:nvCxnSpPr>
        <p:spPr>
          <a:xfrm>
            <a:off x="283309" y="1595671"/>
            <a:ext cx="8640000" cy="2135"/>
          </a:xfrm>
          <a:prstGeom prst="line">
            <a:avLst/>
          </a:prstGeom>
          <a:noFill/>
          <a:ln w="28575" cap="flat" cmpd="sng" algn="ctr">
            <a:solidFill>
              <a:srgbClr val="B3DBE5"/>
            </a:solidFill>
            <a:prstDash val="solid"/>
          </a:ln>
          <a:effectLst/>
        </p:spPr>
      </p:cxnSp>
      <p:sp>
        <p:nvSpPr>
          <p:cNvPr id="14" name="ZoneTexte 13"/>
          <p:cNvSpPr txBox="1"/>
          <p:nvPr/>
        </p:nvSpPr>
        <p:spPr>
          <a:xfrm>
            <a:off x="6918346" y="1187460"/>
            <a:ext cx="2015712" cy="369322"/>
          </a:xfrm>
          <a:prstGeom prst="rect">
            <a:avLst/>
          </a:prstGeom>
          <a:noFill/>
        </p:spPr>
        <p:txBody>
          <a:bodyPr wrap="square" lIns="91431" tIns="45715" rIns="91431" bIns="45715" rtlCol="0">
            <a:spAutoFit/>
          </a:bodyPr>
          <a:lstStyle/>
          <a:p>
            <a:pPr defTabSz="914307">
              <a:defRPr/>
            </a:pPr>
            <a:r>
              <a:rPr lang="nl-BE" b="1" dirty="0">
                <a:solidFill>
                  <a:srgbClr val="1F497D"/>
                </a:solidFill>
                <a:latin typeface="Calibri" pitchFamily="18" charset="0"/>
              </a:rPr>
              <a:t>Valeur cible LDL-C</a:t>
            </a:r>
          </a:p>
        </p:txBody>
      </p:sp>
      <p:sp>
        <p:nvSpPr>
          <p:cNvPr id="16" name="Rectangle 15"/>
          <p:cNvSpPr/>
          <p:nvPr/>
        </p:nvSpPr>
        <p:spPr>
          <a:xfrm>
            <a:off x="6876256" y="1544178"/>
            <a:ext cx="2225654" cy="1785094"/>
          </a:xfrm>
          <a:prstGeom prst="rect">
            <a:avLst/>
          </a:prstGeom>
          <a:noFill/>
          <a:ln w="28575" cap="flat" cmpd="sng" algn="ctr">
            <a:noFill/>
            <a:prstDash val="solid"/>
          </a:ln>
          <a:effectLst/>
        </p:spPr>
        <p:txBody>
          <a:bodyPr wrap="square" lIns="91431" tIns="45715" rIns="91431" bIns="45715" rtlCol="0" anchor="ctr">
            <a:spAutoFit/>
          </a:bodyPr>
          <a:lstStyle/>
          <a:p>
            <a:pPr algn="ctr" defTabSz="914307">
              <a:defRPr/>
            </a:pPr>
            <a:r>
              <a:rPr lang="nl-BE" sz="2000" b="1" dirty="0">
                <a:solidFill>
                  <a:srgbClr val="990033"/>
                </a:solidFill>
                <a:latin typeface="Calibri" pitchFamily="18" charset="0"/>
              </a:rPr>
              <a:t>&lt; 70 mg/dl </a:t>
            </a:r>
          </a:p>
          <a:p>
            <a:pPr algn="ctr" defTabSz="914307">
              <a:defRPr/>
            </a:pPr>
            <a:r>
              <a:rPr lang="nl-BE" sz="2000" b="1" dirty="0">
                <a:solidFill>
                  <a:srgbClr val="990033"/>
                </a:solidFill>
                <a:latin typeface="Calibri" pitchFamily="18" charset="0"/>
              </a:rPr>
              <a:t>OU</a:t>
            </a:r>
          </a:p>
          <a:p>
            <a:pPr algn="ctr" defTabSz="914307">
              <a:defRPr/>
            </a:pPr>
            <a:r>
              <a:rPr lang="nl-BE" sz="1400" b="1" dirty="0">
                <a:solidFill>
                  <a:srgbClr val="990033"/>
                </a:solidFill>
                <a:latin typeface="Calibri" pitchFamily="18" charset="0"/>
              </a:rPr>
              <a:t> Une réduction d’au moins 50% si la valeur de base se situe entre 70 et 135 mg/dl en ne prenant aucun hypocholestérolémiant</a:t>
            </a:r>
            <a:endParaRPr lang="nl-BE" sz="1600" dirty="0">
              <a:solidFill>
                <a:srgbClr val="990033"/>
              </a:solidFill>
              <a:latin typeface="Calibri" pitchFamily="18" charset="0"/>
            </a:endParaRPr>
          </a:p>
        </p:txBody>
      </p:sp>
      <p:sp>
        <p:nvSpPr>
          <p:cNvPr id="17" name="Rectangle 16"/>
          <p:cNvSpPr/>
          <p:nvPr/>
        </p:nvSpPr>
        <p:spPr>
          <a:xfrm>
            <a:off x="6876257" y="3284989"/>
            <a:ext cx="2225653" cy="2339092"/>
          </a:xfrm>
          <a:prstGeom prst="rect">
            <a:avLst/>
          </a:prstGeom>
          <a:noFill/>
          <a:ln w="28575" cap="flat" cmpd="sng" algn="ctr">
            <a:noFill/>
            <a:prstDash val="solid"/>
          </a:ln>
          <a:effectLst/>
        </p:spPr>
        <p:txBody>
          <a:bodyPr wrap="square" lIns="91431" tIns="45715" rIns="91431" bIns="45715" rtlCol="0" anchor="ctr">
            <a:spAutoFit/>
          </a:bodyPr>
          <a:lstStyle/>
          <a:p>
            <a:pPr algn="ctr" defTabSz="914307"/>
            <a:r>
              <a:rPr lang="nl-BE" sz="2000" b="1" dirty="0">
                <a:solidFill>
                  <a:srgbClr val="FF6600"/>
                </a:solidFill>
                <a:latin typeface="Calibri" pitchFamily="18" charset="0"/>
              </a:rPr>
              <a:t>&lt; 100 mg/dl</a:t>
            </a:r>
          </a:p>
          <a:p>
            <a:pPr algn="ctr" defTabSz="914307">
              <a:defRPr/>
            </a:pPr>
            <a:r>
              <a:rPr lang="nl-BE" sz="2000" b="1" dirty="0">
                <a:solidFill>
                  <a:srgbClr val="FF6600"/>
                </a:solidFill>
                <a:latin typeface="Calibri" pitchFamily="18" charset="0"/>
              </a:rPr>
              <a:t>OU</a:t>
            </a:r>
          </a:p>
          <a:p>
            <a:pPr algn="ctr" defTabSz="914307">
              <a:defRPr/>
            </a:pPr>
            <a:r>
              <a:rPr lang="nl-BE" sz="1400" b="1" dirty="0">
                <a:solidFill>
                  <a:srgbClr val="FF6600"/>
                </a:solidFill>
                <a:latin typeface="Calibri" pitchFamily="18" charset="0"/>
              </a:rPr>
              <a:t> Une réduction d’au moins 50% si la valeur de base se situe entre 100  et 200 mg/dl en ne prenant aucun hypocholestérolémiant</a:t>
            </a:r>
          </a:p>
          <a:p>
            <a:pPr algn="ctr" defTabSz="914307"/>
            <a:r>
              <a:rPr lang="en" sz="2000" dirty="0">
                <a:solidFill>
                  <a:prstClr val="black"/>
                </a:solidFill>
              </a:rPr>
              <a:t/>
            </a:r>
            <a:br>
              <a:rPr lang="en" sz="2000" dirty="0">
                <a:solidFill>
                  <a:prstClr val="black"/>
                </a:solidFill>
              </a:rPr>
            </a:br>
            <a:endParaRPr lang="nl-BE" sz="1600" dirty="0">
              <a:solidFill>
                <a:srgbClr val="FF6600"/>
              </a:solidFill>
              <a:latin typeface="Calibri" pitchFamily="18" charset="0"/>
            </a:endParaRPr>
          </a:p>
        </p:txBody>
      </p:sp>
      <p:sp>
        <p:nvSpPr>
          <p:cNvPr id="18" name="Rectangle 17"/>
          <p:cNvSpPr/>
          <p:nvPr/>
        </p:nvSpPr>
        <p:spPr>
          <a:xfrm>
            <a:off x="6918346" y="5663576"/>
            <a:ext cx="2183564" cy="861764"/>
          </a:xfrm>
          <a:prstGeom prst="rect">
            <a:avLst/>
          </a:prstGeom>
          <a:noFill/>
          <a:ln w="28575" cap="flat" cmpd="sng" algn="ctr">
            <a:noFill/>
            <a:prstDash val="solid"/>
          </a:ln>
          <a:effectLst/>
        </p:spPr>
        <p:txBody>
          <a:bodyPr wrap="square" lIns="91431" tIns="45715" rIns="91431" bIns="45715" rtlCol="0" anchor="ctr">
            <a:spAutoFit/>
          </a:bodyPr>
          <a:lstStyle/>
          <a:p>
            <a:pPr algn="ctr" defTabSz="914307"/>
            <a:r>
              <a:rPr lang="nl-BE" sz="2000" b="1" dirty="0">
                <a:solidFill>
                  <a:srgbClr val="00B050"/>
                </a:solidFill>
                <a:latin typeface="Calibri" pitchFamily="18" charset="0"/>
              </a:rPr>
              <a:t>&lt; 115 mg/dl </a:t>
            </a:r>
          </a:p>
          <a:p>
            <a:pPr algn="ctr" defTabSz="914307">
              <a:defRPr/>
            </a:pPr>
            <a:r>
              <a:rPr lang="nl-BE" sz="1400" b="1" dirty="0">
                <a:solidFill>
                  <a:srgbClr val="00B050"/>
                </a:solidFill>
                <a:latin typeface="Calibri" pitchFamily="18" charset="0"/>
              </a:rPr>
              <a:t> </a:t>
            </a:r>
            <a:endParaRPr lang="nl-BE" sz="2000" b="1" dirty="0">
              <a:solidFill>
                <a:srgbClr val="00B050"/>
              </a:solidFill>
              <a:latin typeface="Calibri" pitchFamily="18" charset="0"/>
            </a:endParaRPr>
          </a:p>
          <a:p>
            <a:pPr algn="ctr" defTabSz="914307"/>
            <a:endParaRPr lang="nl-BE" sz="1600" dirty="0">
              <a:solidFill>
                <a:srgbClr val="00B050"/>
              </a:solidFill>
              <a:latin typeface="Calibri" pitchFamily="18" charset="0"/>
            </a:endParaRPr>
          </a:p>
        </p:txBody>
      </p:sp>
      <p:grpSp>
        <p:nvGrpSpPr>
          <p:cNvPr id="24" name="Groupe 23"/>
          <p:cNvGrpSpPr/>
          <p:nvPr/>
        </p:nvGrpSpPr>
        <p:grpSpPr>
          <a:xfrm>
            <a:off x="834081" y="1051820"/>
            <a:ext cx="6876000" cy="277000"/>
            <a:chOff x="834081" y="785812"/>
            <a:chExt cx="6876000" cy="277000"/>
          </a:xfrm>
        </p:grpSpPr>
        <p:sp>
          <p:nvSpPr>
            <p:cNvPr id="25" name="Rectangle 24"/>
            <p:cNvSpPr/>
            <p:nvPr/>
          </p:nvSpPr>
          <p:spPr bwMode="auto">
            <a:xfrm>
              <a:off x="834081" y="785813"/>
              <a:ext cx="2466332" cy="276999"/>
            </a:xfrm>
            <a:prstGeom prst="rect">
              <a:avLst/>
            </a:prstGeom>
            <a:solidFill>
              <a:srgbClr val="B3DBE5">
                <a:alpha val="48000"/>
              </a:srgbClr>
            </a:soli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14307"/>
              <a:endParaRPr lang="fr-FR" dirty="0">
                <a:solidFill>
                  <a:prstClr val="black"/>
                </a:solidFill>
              </a:endParaRPr>
            </a:p>
          </p:txBody>
        </p:sp>
        <p:cxnSp>
          <p:nvCxnSpPr>
            <p:cNvPr id="26" name="Connecteur droit 25"/>
            <p:cNvCxnSpPr/>
            <p:nvPr/>
          </p:nvCxnSpPr>
          <p:spPr bwMode="auto">
            <a:xfrm>
              <a:off x="834081" y="785812"/>
              <a:ext cx="6876000" cy="0"/>
            </a:xfrm>
            <a:prstGeom prst="line">
              <a:avLst/>
            </a:prstGeom>
            <a:solidFill>
              <a:schemeClr val="accent1"/>
            </a:solidFill>
            <a:ln w="3175" cap="flat" cmpd="sng" algn="ctr">
              <a:solidFill>
                <a:schemeClr val="tx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 name="Rectangle 22"/>
          <p:cNvSpPr/>
          <p:nvPr/>
        </p:nvSpPr>
        <p:spPr bwMode="auto">
          <a:xfrm rot="16200000">
            <a:off x="-582991" y="2342756"/>
            <a:ext cx="1440001" cy="276999"/>
          </a:xfrm>
          <a:prstGeom prst="rect">
            <a:avLst/>
          </a:prstGeom>
          <a:solidFill>
            <a:srgbClr val="990033"/>
          </a:soli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14307"/>
            <a:r>
              <a:rPr lang="nl-BE" b="1" dirty="0">
                <a:solidFill>
                  <a:srgbClr val="FFFFFF"/>
                </a:solidFill>
                <a:latin typeface="Calibri" pitchFamily="18" charset="0"/>
              </a:rPr>
              <a:t>    Très </a:t>
            </a:r>
            <a:r>
              <a:rPr lang="nl-BE" b="1" dirty="0" smtClean="0">
                <a:solidFill>
                  <a:srgbClr val="FFFFFF"/>
                </a:solidFill>
                <a:latin typeface="Calibri" pitchFamily="18" charset="0"/>
              </a:rPr>
              <a:t> élevé</a:t>
            </a:r>
            <a:endParaRPr lang="nl-BE" b="1" dirty="0">
              <a:solidFill>
                <a:srgbClr val="FFFFFF"/>
              </a:solidFill>
              <a:latin typeface="Calibri" pitchFamily="18" charset="0"/>
            </a:endParaRPr>
          </a:p>
        </p:txBody>
      </p:sp>
      <p:sp>
        <p:nvSpPr>
          <p:cNvPr id="28" name="Rectangle 27"/>
          <p:cNvSpPr/>
          <p:nvPr/>
        </p:nvSpPr>
        <p:spPr bwMode="auto">
          <a:xfrm rot="16200000">
            <a:off x="-662792" y="3973517"/>
            <a:ext cx="1584000" cy="276999"/>
          </a:xfrm>
          <a:prstGeom prst="rect">
            <a:avLst/>
          </a:prstGeom>
          <a:solidFill>
            <a:schemeClr val="accent5"/>
          </a:solidFill>
          <a:ln w="2857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defTabSz="914307"/>
            <a:r>
              <a:rPr lang="nl-BE" b="1" dirty="0">
                <a:solidFill>
                  <a:srgbClr val="FFFFFF"/>
                </a:solidFill>
                <a:latin typeface="Calibri" pitchFamily="18" charset="0"/>
              </a:rPr>
              <a:t>          </a:t>
            </a:r>
            <a:r>
              <a:rPr lang="nl-BE" b="1" dirty="0" smtClean="0">
                <a:solidFill>
                  <a:srgbClr val="FFFFFF"/>
                </a:solidFill>
                <a:latin typeface="Calibri" pitchFamily="18" charset="0"/>
              </a:rPr>
              <a:t>Elevé </a:t>
            </a:r>
            <a:endParaRPr lang="nl-BE" b="1" dirty="0">
              <a:solidFill>
                <a:srgbClr val="FFFFFF"/>
              </a:solidFill>
              <a:latin typeface="Calibri" pitchFamily="18" charset="0"/>
            </a:endParaRPr>
          </a:p>
        </p:txBody>
      </p:sp>
      <p:sp>
        <p:nvSpPr>
          <p:cNvPr id="29" name="Rectangle 28"/>
          <p:cNvSpPr/>
          <p:nvPr/>
        </p:nvSpPr>
        <p:spPr bwMode="auto">
          <a:xfrm rot="16200000">
            <a:off x="-345313" y="5349203"/>
            <a:ext cx="949050" cy="276999"/>
          </a:xfrm>
          <a:prstGeom prst="rect">
            <a:avLst/>
          </a:prstGeom>
          <a:solidFill>
            <a:srgbClr val="00B050"/>
          </a:solidFill>
          <a:ln w="28575" cap="flat" cmpd="sng" algn="ctr">
            <a:noFill/>
            <a:prstDash val="solid"/>
            <a:round/>
            <a:headEnd type="none" w="med" len="med"/>
            <a:tailEnd type="none" w="med" len="med"/>
          </a:ln>
          <a:effectLst/>
          <a:extLst/>
        </p:spPr>
        <p:txBody>
          <a:bodyPr vert="horz" wrap="square" lIns="0" tIns="0" rIns="0" bIns="0" numCol="1" rtlCol="0" anchor="t" anchorCtr="0" compatLnSpc="1">
            <a:prstTxWarp prst="textNoShape">
              <a:avLst/>
            </a:prstTxWarp>
            <a:spAutoFit/>
          </a:bodyPr>
          <a:lstStyle/>
          <a:p>
            <a:pPr defTabSz="914307"/>
            <a:r>
              <a:rPr lang="nl-BE" b="1" dirty="0">
                <a:solidFill>
                  <a:prstClr val="white"/>
                </a:solidFill>
                <a:latin typeface="Calibri" pitchFamily="18" charset="0"/>
              </a:rPr>
              <a:t> Modéré</a:t>
            </a:r>
          </a:p>
        </p:txBody>
      </p:sp>
      <p:sp>
        <p:nvSpPr>
          <p:cNvPr id="30" name="Rectangle 29"/>
          <p:cNvSpPr/>
          <p:nvPr/>
        </p:nvSpPr>
        <p:spPr bwMode="auto">
          <a:xfrm rot="16200000">
            <a:off x="-194789" y="6206861"/>
            <a:ext cx="648000" cy="276999"/>
          </a:xfrm>
          <a:prstGeom prst="rect">
            <a:avLst/>
          </a:prstGeom>
          <a:solidFill>
            <a:srgbClr val="00B050"/>
          </a:solidFill>
          <a:ln w="2857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rtlCol="0" anchor="t" anchorCtr="0" compatLnSpc="1">
            <a:prstTxWarp prst="textNoShape">
              <a:avLst/>
            </a:prstTxWarp>
            <a:spAutoFit/>
          </a:bodyPr>
          <a:lstStyle/>
          <a:p>
            <a:pPr defTabSz="914307"/>
            <a:r>
              <a:rPr lang="nl-BE" b="1" dirty="0">
                <a:solidFill>
                  <a:srgbClr val="FFFFFF"/>
                </a:solidFill>
                <a:latin typeface="Calibri" pitchFamily="18" charset="0"/>
              </a:rPr>
              <a:t>  Bas</a:t>
            </a:r>
          </a:p>
        </p:txBody>
      </p:sp>
      <p:cxnSp>
        <p:nvCxnSpPr>
          <p:cNvPr id="32" name="Connecteur droit 31"/>
          <p:cNvCxnSpPr/>
          <p:nvPr/>
        </p:nvCxnSpPr>
        <p:spPr>
          <a:xfrm>
            <a:off x="283309" y="3265107"/>
            <a:ext cx="6448928" cy="2135"/>
          </a:xfrm>
          <a:prstGeom prst="line">
            <a:avLst/>
          </a:prstGeom>
          <a:noFill/>
          <a:ln w="9525" cap="flat" cmpd="sng" algn="ctr">
            <a:solidFill>
              <a:srgbClr val="1F497D"/>
            </a:solidFill>
            <a:prstDash val="solid"/>
          </a:ln>
          <a:effectLst/>
        </p:spPr>
      </p:cxnSp>
      <p:cxnSp>
        <p:nvCxnSpPr>
          <p:cNvPr id="33" name="Connecteur droit 32"/>
          <p:cNvCxnSpPr/>
          <p:nvPr/>
        </p:nvCxnSpPr>
        <p:spPr>
          <a:xfrm>
            <a:off x="7005506" y="3265106"/>
            <a:ext cx="1872000" cy="0"/>
          </a:xfrm>
          <a:prstGeom prst="line">
            <a:avLst/>
          </a:prstGeom>
          <a:noFill/>
          <a:ln w="9525" cap="flat" cmpd="sng" algn="ctr">
            <a:solidFill>
              <a:srgbClr val="1F497D"/>
            </a:solidFill>
            <a:prstDash val="solid"/>
          </a:ln>
          <a:effectLst/>
        </p:spPr>
      </p:cxnSp>
      <p:cxnSp>
        <p:nvCxnSpPr>
          <p:cNvPr id="34" name="Connecteur droit 33"/>
          <p:cNvCxnSpPr/>
          <p:nvPr/>
        </p:nvCxnSpPr>
        <p:spPr>
          <a:xfrm>
            <a:off x="283309" y="5011042"/>
            <a:ext cx="6448928" cy="2135"/>
          </a:xfrm>
          <a:prstGeom prst="line">
            <a:avLst/>
          </a:prstGeom>
          <a:noFill/>
          <a:ln w="9525" cap="flat" cmpd="sng" algn="ctr">
            <a:solidFill>
              <a:srgbClr val="1F497D"/>
            </a:solidFill>
            <a:prstDash val="solid"/>
          </a:ln>
          <a:effectLst/>
        </p:spPr>
      </p:cxnSp>
      <p:cxnSp>
        <p:nvCxnSpPr>
          <p:cNvPr id="35" name="Connecteur droit 34"/>
          <p:cNvCxnSpPr/>
          <p:nvPr/>
        </p:nvCxnSpPr>
        <p:spPr>
          <a:xfrm>
            <a:off x="7005506" y="5013176"/>
            <a:ext cx="1872000" cy="0"/>
          </a:xfrm>
          <a:prstGeom prst="line">
            <a:avLst/>
          </a:prstGeom>
          <a:noFill/>
          <a:ln w="9525" cap="flat" cmpd="sng" algn="ctr">
            <a:solidFill>
              <a:srgbClr val="1F497D"/>
            </a:solidFill>
            <a:prstDash val="solid"/>
          </a:ln>
          <a:effectLst/>
        </p:spPr>
      </p:cxnSp>
      <p:cxnSp>
        <p:nvCxnSpPr>
          <p:cNvPr id="36" name="Connecteur droit 35"/>
          <p:cNvCxnSpPr/>
          <p:nvPr/>
        </p:nvCxnSpPr>
        <p:spPr>
          <a:xfrm flipV="1">
            <a:off x="283309" y="5926990"/>
            <a:ext cx="6454086" cy="22291"/>
          </a:xfrm>
          <a:prstGeom prst="line">
            <a:avLst/>
          </a:prstGeom>
          <a:noFill/>
          <a:ln w="9525" cap="flat" cmpd="sng" algn="ctr">
            <a:solidFill>
              <a:srgbClr val="1F497D"/>
            </a:solidFill>
            <a:prstDash val="solid"/>
          </a:ln>
          <a:effectLst/>
        </p:spPr>
      </p:cxnSp>
      <p:cxnSp>
        <p:nvCxnSpPr>
          <p:cNvPr id="39" name="Connecteur droit 38"/>
          <p:cNvCxnSpPr/>
          <p:nvPr/>
        </p:nvCxnSpPr>
        <p:spPr>
          <a:xfrm>
            <a:off x="7005506" y="6450902"/>
            <a:ext cx="1872000" cy="0"/>
          </a:xfrm>
          <a:prstGeom prst="line">
            <a:avLst/>
          </a:prstGeom>
          <a:noFill/>
          <a:ln w="9525" cap="flat" cmpd="sng" algn="ctr">
            <a:solidFill>
              <a:srgbClr val="1F497D"/>
            </a:solidFill>
            <a:prstDash val="solid"/>
          </a:ln>
          <a:effectLst/>
        </p:spPr>
      </p:cxnSp>
      <p:cxnSp>
        <p:nvCxnSpPr>
          <p:cNvPr id="40" name="Connecteur droit 39"/>
          <p:cNvCxnSpPr/>
          <p:nvPr/>
        </p:nvCxnSpPr>
        <p:spPr bwMode="auto">
          <a:xfrm>
            <a:off x="6858000" y="1620078"/>
            <a:ext cx="0" cy="4788000"/>
          </a:xfrm>
          <a:prstGeom prst="line">
            <a:avLst/>
          </a:prstGeom>
          <a:ln>
            <a:solidFill>
              <a:schemeClr val="tx2"/>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cxnSp>
        <p:nvCxnSpPr>
          <p:cNvPr id="42" name="Connecteur droit 41"/>
          <p:cNvCxnSpPr/>
          <p:nvPr/>
        </p:nvCxnSpPr>
        <p:spPr bwMode="auto">
          <a:xfrm>
            <a:off x="6858000" y="1303648"/>
            <a:ext cx="0" cy="288000"/>
          </a:xfrm>
          <a:prstGeom prst="line">
            <a:avLst/>
          </a:prstGeom>
          <a:ln w="28575">
            <a:solidFill>
              <a:schemeClr val="tx2"/>
            </a:solidFill>
            <a:headEnd type="none" w="med" len="med"/>
            <a:tailEnd type="none" w="med" len="med"/>
          </a:ln>
          <a:extLs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dk1"/>
          </a:lnRef>
          <a:fillRef idx="0">
            <a:schemeClr val="dk1"/>
          </a:fillRef>
          <a:effectRef idx="0">
            <a:schemeClr val="dk1"/>
          </a:effectRef>
          <a:fontRef idx="minor">
            <a:schemeClr val="tx1"/>
          </a:fontRef>
        </p:style>
      </p:cxnSp>
      <p:sp>
        <p:nvSpPr>
          <p:cNvPr id="31" name="Rectangle 30"/>
          <p:cNvSpPr/>
          <p:nvPr/>
        </p:nvSpPr>
        <p:spPr>
          <a:xfrm>
            <a:off x="1619672" y="6567165"/>
            <a:ext cx="7534081" cy="246211"/>
          </a:xfrm>
          <a:prstGeom prst="rect">
            <a:avLst/>
          </a:prstGeom>
        </p:spPr>
        <p:txBody>
          <a:bodyPr wrap="square" lIns="91431" tIns="45715" rIns="91431" bIns="45715">
            <a:spAutoFit/>
          </a:bodyPr>
          <a:lstStyle/>
          <a:p>
            <a:pPr algn="r" defTabSz="914307"/>
            <a:r>
              <a:rPr lang="en-US" sz="1000" dirty="0">
                <a:solidFill>
                  <a:prstClr val="white">
                    <a:lumMod val="50000"/>
                  </a:prstClr>
                </a:solidFill>
              </a:rPr>
              <a:t>2016 ESC/EAS Guidelines for the management of </a:t>
            </a:r>
            <a:r>
              <a:rPr lang="en-US" sz="1000" dirty="0" err="1">
                <a:solidFill>
                  <a:prstClr val="white">
                    <a:lumMod val="50000"/>
                  </a:prstClr>
                </a:solidFill>
              </a:rPr>
              <a:t>Dyslipidemia.European</a:t>
            </a:r>
            <a:r>
              <a:rPr lang="en-US" sz="1000" dirty="0">
                <a:solidFill>
                  <a:prstClr val="white">
                    <a:lumMod val="50000"/>
                  </a:prstClr>
                </a:solidFill>
              </a:rPr>
              <a:t> Heart Journal (2016) 27 Augustus</a:t>
            </a:r>
          </a:p>
        </p:txBody>
      </p:sp>
    </p:spTree>
    <p:extLst>
      <p:ext uri="{BB962C8B-B14F-4D97-AF65-F5344CB8AC3E}">
        <p14:creationId xmlns:p14="http://schemas.microsoft.com/office/powerpoint/2010/main" val="1614784843"/>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260350"/>
            <a:ext cx="8675688" cy="1873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4301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4213" y="2349500"/>
            <a:ext cx="7200900" cy="429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43012" name="ZoneTexte 1"/>
          <p:cNvSpPr txBox="1">
            <a:spLocks noChangeArrowheads="1"/>
          </p:cNvSpPr>
          <p:nvPr/>
        </p:nvSpPr>
        <p:spPr bwMode="auto">
          <a:xfrm>
            <a:off x="8101013" y="3789363"/>
            <a:ext cx="898525" cy="3381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fr-BE" altLang="fr-FR" sz="1600"/>
              <a:t>38,9%</a:t>
            </a:r>
          </a:p>
        </p:txBody>
      </p:sp>
      <p:sp>
        <p:nvSpPr>
          <p:cNvPr id="43013" name="Ellipse 2"/>
          <p:cNvSpPr>
            <a:spLocks noChangeArrowheads="1"/>
          </p:cNvSpPr>
          <p:nvPr/>
        </p:nvSpPr>
        <p:spPr bwMode="auto">
          <a:xfrm>
            <a:off x="3348038" y="4797425"/>
            <a:ext cx="576262" cy="431800"/>
          </a:xfrm>
          <a:prstGeom prst="ellipse">
            <a:avLst/>
          </a:prstGeom>
          <a:noFill/>
          <a:ln w="381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fr-BE" altLang="fr-FR">
              <a:ea typeface="ヒラギノ角ゴ ProN W3" charset="0"/>
              <a:cs typeface="ヒラギノ角ゴ ProN W3" charset="0"/>
            </a:endParaRPr>
          </a:p>
        </p:txBody>
      </p:sp>
      <p:cxnSp>
        <p:nvCxnSpPr>
          <p:cNvPr id="43014" name="Connecteur droit avec flèche 4"/>
          <p:cNvCxnSpPr>
            <a:cxnSpLocks noChangeShapeType="1"/>
            <a:stCxn id="43013" idx="6"/>
            <a:endCxn id="43012" idx="1"/>
          </p:cNvCxnSpPr>
          <p:nvPr/>
        </p:nvCxnSpPr>
        <p:spPr bwMode="auto">
          <a:xfrm flipV="1">
            <a:off x="3924300" y="3957638"/>
            <a:ext cx="4176713" cy="1055687"/>
          </a:xfrm>
          <a:prstGeom prst="straightConnector1">
            <a:avLst/>
          </a:prstGeom>
          <a:noFill/>
          <a:ln w="25400" algn="ctr">
            <a:solidFill>
              <a:srgbClr val="FF0000"/>
            </a:solidFill>
            <a:round/>
            <a:headEn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802877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3</a:t>
            </a:r>
            <a:endParaRPr lang="fr-BE" dirty="0"/>
          </a:p>
        </p:txBody>
      </p:sp>
      <p:sp>
        <p:nvSpPr>
          <p:cNvPr id="3" name="Espace réservé du contenu 2"/>
          <p:cNvSpPr>
            <a:spLocks noGrp="1"/>
          </p:cNvSpPr>
          <p:nvPr>
            <p:ph idx="1"/>
          </p:nvPr>
        </p:nvSpPr>
        <p:spPr>
          <a:xfrm>
            <a:off x="457200" y="1600201"/>
            <a:ext cx="8229600" cy="820688"/>
          </a:xfrm>
        </p:spPr>
        <p:txBody>
          <a:bodyPr>
            <a:normAutofit/>
          </a:bodyPr>
          <a:lstStyle/>
          <a:p>
            <a:r>
              <a:rPr lang="fr-BE" dirty="0" smtClean="0"/>
              <a:t>Connait-on tous les effets?</a:t>
            </a:r>
            <a:endParaRPr lang="fr-BE" dirty="0"/>
          </a:p>
          <a:p>
            <a:endParaRPr lang="fr-B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20" y="2708920"/>
            <a:ext cx="70144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ulle ronde 4"/>
          <p:cNvSpPr/>
          <p:nvPr/>
        </p:nvSpPr>
        <p:spPr>
          <a:xfrm>
            <a:off x="1763688" y="3012546"/>
            <a:ext cx="1728192" cy="1087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1979712" y="3212976"/>
            <a:ext cx="1080120" cy="646331"/>
          </a:xfrm>
          <a:prstGeom prst="rect">
            <a:avLst/>
          </a:prstGeom>
          <a:noFill/>
        </p:spPr>
        <p:txBody>
          <a:bodyPr wrap="square" rtlCol="0">
            <a:spAutoFit/>
          </a:bodyPr>
          <a:lstStyle/>
          <a:p>
            <a:pPr algn="ctr"/>
            <a:r>
              <a:rPr lang="fr-BE" b="1" dirty="0" smtClean="0">
                <a:solidFill>
                  <a:srgbClr val="FFFF00"/>
                </a:solidFill>
              </a:rPr>
              <a:t>Ma statine?</a:t>
            </a:r>
            <a:endParaRPr lang="fr-BE" b="1" dirty="0">
              <a:solidFill>
                <a:srgbClr val="FFFF00"/>
              </a:solidFill>
            </a:endParaRPr>
          </a:p>
        </p:txBody>
      </p:sp>
    </p:spTree>
    <p:extLst>
      <p:ext uri="{BB962C8B-B14F-4D97-AF65-F5344CB8AC3E}">
        <p14:creationId xmlns:p14="http://schemas.microsoft.com/office/powerpoint/2010/main" val="806189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55576" y="260649"/>
            <a:ext cx="7772400" cy="1008112"/>
          </a:xfrm>
        </p:spPr>
        <p:txBody>
          <a:bodyPr/>
          <a:lstStyle/>
          <a:p>
            <a:r>
              <a:rPr lang="fr-BE" dirty="0" smtClean="0"/>
              <a:t>NON</a:t>
            </a:r>
            <a:endParaRPr lang="fr-BE" dirty="0"/>
          </a:p>
        </p:txBody>
      </p:sp>
      <p:sp>
        <p:nvSpPr>
          <p:cNvPr id="3" name="Sous-titre 2"/>
          <p:cNvSpPr>
            <a:spLocks noGrp="1"/>
          </p:cNvSpPr>
          <p:nvPr>
            <p:ph type="subTitle" idx="1"/>
          </p:nvPr>
        </p:nvSpPr>
        <p:spPr>
          <a:xfrm>
            <a:off x="1371600" y="1628800"/>
            <a:ext cx="6400800" cy="4010000"/>
          </a:xfrm>
        </p:spPr>
        <p:txBody>
          <a:bodyPr/>
          <a:lstStyle/>
          <a:p>
            <a:pPr marL="457200" indent="-457200" algn="l">
              <a:buFont typeface="Arial" panose="020B0604020202020204" pitchFamily="34" charset="0"/>
              <a:buChar char="•"/>
            </a:pPr>
            <a:r>
              <a:rPr lang="fr-BE" dirty="0" smtClean="0">
                <a:solidFill>
                  <a:schemeClr val="tx1"/>
                </a:solidFill>
              </a:rPr>
              <a:t>Etudes &gt;&lt; real life</a:t>
            </a:r>
          </a:p>
          <a:p>
            <a:pPr marL="914400" lvl="1" indent="-457200" algn="l">
              <a:buFont typeface="Arial" panose="020B0604020202020204" pitchFamily="34" charset="0"/>
              <a:buChar char="•"/>
            </a:pPr>
            <a:r>
              <a:rPr lang="fr-BE" dirty="0" smtClean="0">
                <a:solidFill>
                  <a:schemeClr val="tx1"/>
                </a:solidFill>
              </a:rPr>
              <a:t>Comorbidités</a:t>
            </a:r>
          </a:p>
          <a:p>
            <a:pPr marL="914400" lvl="1" indent="-457200" algn="l">
              <a:buFont typeface="Arial" panose="020B0604020202020204" pitchFamily="34" charset="0"/>
              <a:buChar char="•"/>
            </a:pPr>
            <a:r>
              <a:rPr lang="fr-BE" dirty="0" err="1" smtClean="0">
                <a:solidFill>
                  <a:schemeClr val="tx1"/>
                </a:solidFill>
              </a:rPr>
              <a:t>Comédications</a:t>
            </a:r>
            <a:r>
              <a:rPr lang="fr-BE" dirty="0" smtClean="0">
                <a:solidFill>
                  <a:schemeClr val="tx1"/>
                </a:solidFill>
              </a:rPr>
              <a:t> (interactions)</a:t>
            </a:r>
          </a:p>
          <a:p>
            <a:pPr marL="457200" indent="-457200" algn="l">
              <a:buFont typeface="Arial" panose="020B0604020202020204" pitchFamily="34" charset="0"/>
              <a:buChar char="•"/>
            </a:pPr>
            <a:r>
              <a:rPr lang="fr-BE" dirty="0" smtClean="0">
                <a:solidFill>
                  <a:schemeClr val="tx1"/>
                </a:solidFill>
              </a:rPr>
              <a:t>Long terme &gt;&lt; court terme</a:t>
            </a:r>
          </a:p>
          <a:p>
            <a:pPr marL="457200" indent="-457200" algn="l">
              <a:buFont typeface="Arial" panose="020B0604020202020204" pitchFamily="34" charset="0"/>
              <a:buChar char="•"/>
            </a:pPr>
            <a:r>
              <a:rPr lang="fr-BE" dirty="0" smtClean="0">
                <a:solidFill>
                  <a:schemeClr val="tx1"/>
                </a:solidFill>
              </a:rPr>
              <a:t>Intérêt de la pharmacovigilance</a:t>
            </a:r>
          </a:p>
          <a:p>
            <a:pPr marL="457200" indent="-457200" algn="l">
              <a:buFont typeface="Arial" panose="020B0604020202020204" pitchFamily="34" charset="0"/>
              <a:buChar char="•"/>
            </a:pPr>
            <a:endParaRPr lang="fr-BE" dirty="0">
              <a:solidFill>
                <a:schemeClr val="tx1"/>
              </a:solidFill>
            </a:endParaRPr>
          </a:p>
        </p:txBody>
      </p:sp>
    </p:spTree>
    <p:extLst>
      <p:ext uri="{BB962C8B-B14F-4D97-AF65-F5344CB8AC3E}">
        <p14:creationId xmlns:p14="http://schemas.microsoft.com/office/powerpoint/2010/main" val="19162408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5301208"/>
            <a:ext cx="8229600" cy="824955"/>
          </a:xfrm>
        </p:spPr>
        <p:txBody>
          <a:bodyPr>
            <a:noAutofit/>
          </a:bodyPr>
          <a:lstStyle/>
          <a:p>
            <a:pPr marL="0" indent="0" algn="ctr">
              <a:buNone/>
            </a:pPr>
            <a:r>
              <a:rPr lang="fr-BE" sz="2000" b="1" dirty="0"/>
              <a:t>Trois principales composantes contribuant à l’effet final (thérapeutique ou toxique) d’un médicament. Les interactions </a:t>
            </a:r>
            <a:r>
              <a:rPr lang="fr-BE" sz="2000" b="1" dirty="0" smtClean="0"/>
              <a:t>médicamenteuses contribuent </a:t>
            </a:r>
            <a:r>
              <a:rPr lang="fr-BE" sz="2000" b="1" dirty="0"/>
              <a:t>à la variabilité biologique, mais interfèrent également avec l’action du médicament et avec sa pharmacocinétique.</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60648"/>
            <a:ext cx="7272808"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7105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457200" y="274638"/>
            <a:ext cx="8229600" cy="1143000"/>
          </a:xfrm>
        </p:spPr>
        <p:txBody>
          <a:bodyPr/>
          <a:lstStyle/>
          <a:p>
            <a:r>
              <a:rPr lang="fr-BE" dirty="0" smtClean="0"/>
              <a:t>Interactions médicamenteuses</a:t>
            </a:r>
            <a:endParaRPr lang="fr-BE" dirty="0"/>
          </a:p>
        </p:txBody>
      </p:sp>
      <p:sp>
        <p:nvSpPr>
          <p:cNvPr id="8" name="Espace réservé du contenu 2"/>
          <p:cNvSpPr>
            <a:spLocks noGrp="1"/>
          </p:cNvSpPr>
          <p:nvPr>
            <p:ph idx="1"/>
          </p:nvPr>
        </p:nvSpPr>
        <p:spPr>
          <a:xfrm>
            <a:off x="107504" y="1816224"/>
            <a:ext cx="4392488" cy="2476872"/>
          </a:xfrm>
        </p:spPr>
        <p:txBody>
          <a:bodyPr>
            <a:normAutofit/>
          </a:bodyPr>
          <a:lstStyle/>
          <a:p>
            <a:pPr marL="0" lvl="0" indent="0">
              <a:buNone/>
            </a:pPr>
            <a:r>
              <a:rPr lang="fr-FR" sz="2400" b="1" u="sng" dirty="0" smtClean="0"/>
              <a:t>Classification pharmacologique</a:t>
            </a:r>
          </a:p>
          <a:p>
            <a:pPr lvl="1"/>
            <a:r>
              <a:rPr lang="fr-FR" sz="2400" dirty="0" smtClean="0"/>
              <a:t>Synergie additive</a:t>
            </a:r>
          </a:p>
          <a:p>
            <a:pPr lvl="1"/>
            <a:r>
              <a:rPr lang="fr-FR" sz="2400" dirty="0" smtClean="0"/>
              <a:t>Synergie renforçatrice</a:t>
            </a:r>
          </a:p>
          <a:p>
            <a:pPr lvl="1"/>
            <a:r>
              <a:rPr lang="fr-FR" sz="2400" dirty="0" smtClean="0"/>
              <a:t>Potentialisation</a:t>
            </a:r>
          </a:p>
          <a:p>
            <a:pPr lvl="1"/>
            <a:r>
              <a:rPr lang="fr-FR" sz="2400" dirty="0" err="1" smtClean="0"/>
              <a:t>Antagonisation</a:t>
            </a:r>
            <a:endParaRPr lang="fr-FR" sz="2400" b="1" u="sng" dirty="0"/>
          </a:p>
          <a:p>
            <a:pPr lvl="1"/>
            <a:endParaRPr lang="fr-FR" sz="2400" dirty="0"/>
          </a:p>
        </p:txBody>
      </p:sp>
      <p:sp>
        <p:nvSpPr>
          <p:cNvPr id="9" name="Espace réservé du contenu 2"/>
          <p:cNvSpPr txBox="1">
            <a:spLocks/>
          </p:cNvSpPr>
          <p:nvPr/>
        </p:nvSpPr>
        <p:spPr>
          <a:xfrm>
            <a:off x="4355976" y="1844824"/>
            <a:ext cx="4392488" cy="247687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fr-FR" sz="2400" b="1" u="sng" dirty="0" smtClean="0"/>
              <a:t>Classification clinique</a:t>
            </a:r>
          </a:p>
          <a:p>
            <a:pPr lvl="1"/>
            <a:r>
              <a:rPr lang="fr-FR" sz="2400" dirty="0" smtClean="0"/>
              <a:t>En fonction de l’impact clinique sur la santé: contre-indication, association déconseillée, précaution d’emploi, à prendre en compte</a:t>
            </a:r>
            <a:endParaRPr lang="fr-FR" sz="2400" dirty="0"/>
          </a:p>
        </p:txBody>
      </p:sp>
      <p:sp>
        <p:nvSpPr>
          <p:cNvPr id="2" name="ZoneTexte 1"/>
          <p:cNvSpPr txBox="1"/>
          <p:nvPr/>
        </p:nvSpPr>
        <p:spPr>
          <a:xfrm>
            <a:off x="683568" y="5221649"/>
            <a:ext cx="8064896" cy="1015663"/>
          </a:xfrm>
          <a:prstGeom prst="rect">
            <a:avLst/>
          </a:prstGeom>
          <a:noFill/>
          <a:ln>
            <a:solidFill>
              <a:srgbClr val="FFFF00"/>
            </a:solidFill>
          </a:ln>
        </p:spPr>
        <p:txBody>
          <a:bodyPr wrap="square" rtlCol="0">
            <a:spAutoFit/>
          </a:bodyPr>
          <a:lstStyle/>
          <a:p>
            <a:pPr algn="ctr"/>
            <a:r>
              <a:rPr lang="fr-BE" sz="2000" b="1" dirty="0" smtClean="0"/>
              <a:t>Notion d’interactions galéniques (injectables, pH…) et/ou </a:t>
            </a:r>
            <a:r>
              <a:rPr lang="fr-BE" sz="2000" b="1" dirty="0" err="1" smtClean="0"/>
              <a:t>phramacocinétiques</a:t>
            </a:r>
            <a:r>
              <a:rPr lang="fr-BE" sz="2000" b="1" dirty="0" smtClean="0"/>
              <a:t> ( ADME) et/ou pharmacodynamiques (liées aux mécanismes d’action)</a:t>
            </a:r>
            <a:endParaRPr lang="fr-BE" sz="2000" b="1" dirty="0"/>
          </a:p>
        </p:txBody>
      </p:sp>
    </p:spTree>
    <p:extLst>
      <p:ext uri="{BB962C8B-B14F-4D97-AF65-F5344CB8AC3E}">
        <p14:creationId xmlns:p14="http://schemas.microsoft.com/office/powerpoint/2010/main" val="5105850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1520" y="2852936"/>
            <a:ext cx="3178696" cy="3744416"/>
          </a:xfrm>
          <a:ln w="38100">
            <a:solidFill>
              <a:schemeClr val="tx2"/>
            </a:solidFill>
          </a:ln>
        </p:spPr>
        <p:txBody>
          <a:bodyPr>
            <a:noAutofit/>
          </a:bodyPr>
          <a:lstStyle/>
          <a:p>
            <a:pPr algn="l"/>
            <a:r>
              <a:rPr lang="fr-BE" sz="1600" b="1" dirty="0"/>
              <a:t>Avec les meilleures intentions, les médecins prennent </a:t>
            </a:r>
            <a:r>
              <a:rPr lang="fr-BE" sz="1600" b="1" dirty="0" smtClean="0"/>
              <a:t>chaque jour </a:t>
            </a:r>
            <a:r>
              <a:rPr lang="fr-BE" sz="1600" b="1" dirty="0"/>
              <a:t>des décisions thérapeutiques qui ne reposent pas </a:t>
            </a:r>
            <a:r>
              <a:rPr lang="fr-BE" sz="1600" b="1" dirty="0" smtClean="0"/>
              <a:t> toujours sur </a:t>
            </a:r>
            <a:r>
              <a:rPr lang="fr-BE" sz="1600" b="1" dirty="0"/>
              <a:t>des preuves robustes ou qui n’ont pas toujours été </a:t>
            </a:r>
            <a:r>
              <a:rPr lang="fr-BE" sz="1600" b="1" dirty="0" smtClean="0"/>
              <a:t>validées pour </a:t>
            </a:r>
            <a:r>
              <a:rPr lang="fr-BE" sz="1600" b="1" dirty="0"/>
              <a:t>l’environnement particulier où ils exercent. Etant </a:t>
            </a:r>
            <a:r>
              <a:rPr lang="fr-BE" sz="1600" b="1" dirty="0" smtClean="0"/>
              <a:t>donné que </a:t>
            </a:r>
            <a:r>
              <a:rPr lang="fr-BE" sz="1600" b="1" dirty="0"/>
              <a:t>les médecins se donnent la peine d’enregistrer les </a:t>
            </a:r>
            <a:r>
              <a:rPr lang="fr-BE" sz="1600" b="1" dirty="0" smtClean="0"/>
              <a:t>actes médicaux </a:t>
            </a:r>
            <a:r>
              <a:rPr lang="fr-BE" sz="1600" b="1" dirty="0"/>
              <a:t>sur support électronique (de plus en plus de </a:t>
            </a:r>
            <a:r>
              <a:rPr lang="fr-BE" sz="1600" b="1" dirty="0" smtClean="0"/>
              <a:t>manière uniforme</a:t>
            </a:r>
            <a:r>
              <a:rPr lang="fr-BE" sz="1600" b="1" dirty="0"/>
              <a:t>), les </a:t>
            </a:r>
            <a:r>
              <a:rPr lang="fr-BE" sz="1600" b="1" dirty="0" err="1"/>
              <a:t>RCTs</a:t>
            </a:r>
            <a:r>
              <a:rPr lang="fr-BE" sz="1600" b="1" dirty="0"/>
              <a:t> pragmatiques devraient donc pouvoir </a:t>
            </a:r>
            <a:r>
              <a:rPr lang="fr-BE" sz="1600" b="1" dirty="0" smtClean="0"/>
              <a:t>être menées </a:t>
            </a:r>
            <a:r>
              <a:rPr lang="fr-BE" sz="1600" b="1" dirty="0"/>
              <a:t>dans tout cabinet de médecine générale.</a:t>
            </a: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91880" y="260648"/>
            <a:ext cx="5190185"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703622">
            <a:off x="125997" y="955658"/>
            <a:ext cx="3327145"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76523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4</a:t>
            </a:r>
            <a:endParaRPr lang="fr-BE" dirty="0"/>
          </a:p>
        </p:txBody>
      </p:sp>
      <p:sp>
        <p:nvSpPr>
          <p:cNvPr id="3" name="Espace réservé du contenu 2"/>
          <p:cNvSpPr>
            <a:spLocks noGrp="1"/>
          </p:cNvSpPr>
          <p:nvPr>
            <p:ph idx="1"/>
          </p:nvPr>
        </p:nvSpPr>
        <p:spPr>
          <a:xfrm>
            <a:off x="457200" y="1600201"/>
            <a:ext cx="8229600" cy="820688"/>
          </a:xfrm>
        </p:spPr>
        <p:txBody>
          <a:bodyPr>
            <a:normAutofit/>
          </a:bodyPr>
          <a:lstStyle/>
          <a:p>
            <a:r>
              <a:rPr lang="fr-BE" dirty="0" smtClean="0"/>
              <a:t>« Mon » patient tire-t-il encore un bénéfice?</a:t>
            </a:r>
            <a:endParaRPr lang="fr-BE" dirty="0"/>
          </a:p>
          <a:p>
            <a:endParaRPr lang="fr-B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20" y="2708920"/>
            <a:ext cx="70144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ulle ronde 4"/>
          <p:cNvSpPr/>
          <p:nvPr/>
        </p:nvSpPr>
        <p:spPr>
          <a:xfrm>
            <a:off x="1763688" y="3012546"/>
            <a:ext cx="1728192" cy="1087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1979712" y="3212976"/>
            <a:ext cx="1080120" cy="646331"/>
          </a:xfrm>
          <a:prstGeom prst="rect">
            <a:avLst/>
          </a:prstGeom>
          <a:noFill/>
        </p:spPr>
        <p:txBody>
          <a:bodyPr wrap="square" rtlCol="0">
            <a:spAutoFit/>
          </a:bodyPr>
          <a:lstStyle/>
          <a:p>
            <a:pPr algn="ctr"/>
            <a:r>
              <a:rPr lang="fr-BE" b="1" dirty="0" smtClean="0">
                <a:solidFill>
                  <a:srgbClr val="FFFF00"/>
                </a:solidFill>
              </a:rPr>
              <a:t>Ma statine?</a:t>
            </a:r>
            <a:endParaRPr lang="fr-BE" b="1" dirty="0">
              <a:solidFill>
                <a:srgbClr val="FFFF00"/>
              </a:solidFill>
            </a:endParaRPr>
          </a:p>
        </p:txBody>
      </p:sp>
    </p:spTree>
    <p:extLst>
      <p:ext uri="{BB962C8B-B14F-4D97-AF65-F5344CB8AC3E}">
        <p14:creationId xmlns:p14="http://schemas.microsoft.com/office/powerpoint/2010/main" val="25695051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831632" y="891877"/>
            <a:ext cx="3312368" cy="2609131"/>
          </a:xfrm>
        </p:spPr>
        <p:txBody>
          <a:bodyPr>
            <a:normAutofit/>
          </a:bodyPr>
          <a:lstStyle/>
          <a:p>
            <a:endParaRPr lang="fr-BE" sz="2000" dirty="0"/>
          </a:p>
          <a:p>
            <a:pPr marL="0" indent="0" algn="ctr">
              <a:buNone/>
            </a:pPr>
            <a:r>
              <a:rPr lang="fr-BE" sz="2000" dirty="0"/>
              <a:t> </a:t>
            </a:r>
            <a:r>
              <a:rPr lang="fr-BE" sz="2000" b="1" dirty="0"/>
              <a:t>MULTIPLIER LES MOLÉCULES EXPOSE À DES INTERACTIONS MÉDICAMENTEUSES ET FRAGILISE LA BONNE OBSERVANCE </a:t>
            </a:r>
            <a:r>
              <a:rPr lang="fr-BE" sz="2000" dirty="0"/>
              <a:t>	</a:t>
            </a:r>
          </a:p>
          <a:p>
            <a:endParaRPr lang="fr-BE" sz="20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1" y="253153"/>
            <a:ext cx="5452062" cy="3247855"/>
          </a:xfrm>
          <a:prstGeom prst="rect">
            <a:avLst/>
          </a:prstGeom>
          <a:noFill/>
          <a:ln w="38100">
            <a:solidFill>
              <a:schemeClr val="accent1"/>
            </a:solidFill>
            <a:miter lim="800000"/>
            <a:headEnd/>
            <a:tailEnd/>
          </a:ln>
          <a:extLst>
            <a:ext uri="{909E8E84-426E-40DD-AFC4-6F175D3DCCD1}">
              <a14:hiddenFill xmlns:a14="http://schemas.microsoft.com/office/drawing/2010/main">
                <a:solidFill>
                  <a:schemeClr val="accent1"/>
                </a:solidFill>
              </a14:hiddenFill>
            </a:ext>
          </a:extLst>
        </p:spPr>
      </p:pic>
      <p:sp>
        <p:nvSpPr>
          <p:cNvPr id="2" name="Flèche droite 1"/>
          <p:cNvSpPr/>
          <p:nvPr/>
        </p:nvSpPr>
        <p:spPr>
          <a:xfrm>
            <a:off x="755576" y="439139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4" name="ZoneTexte 3"/>
          <p:cNvSpPr txBox="1"/>
          <p:nvPr/>
        </p:nvSpPr>
        <p:spPr>
          <a:xfrm>
            <a:off x="2411760" y="4279769"/>
            <a:ext cx="5976664" cy="707886"/>
          </a:xfrm>
          <a:prstGeom prst="rect">
            <a:avLst/>
          </a:prstGeom>
          <a:noFill/>
        </p:spPr>
        <p:txBody>
          <a:bodyPr wrap="square" rtlCol="0">
            <a:spAutoFit/>
          </a:bodyPr>
          <a:lstStyle/>
          <a:p>
            <a:r>
              <a:rPr lang="fr-BE" sz="4000" dirty="0" smtClean="0"/>
              <a:t>La personne âgée?</a:t>
            </a:r>
            <a:endParaRPr lang="fr-BE" sz="40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4987655"/>
            <a:ext cx="4981575"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2518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Faut-il interrompre les statines?</a:t>
            </a:r>
            <a:endParaRPr lang="fr-BE" dirty="0"/>
          </a:p>
        </p:txBody>
      </p:sp>
      <p:sp>
        <p:nvSpPr>
          <p:cNvPr id="3" name="Espace réservé du contenu 2"/>
          <p:cNvSpPr>
            <a:spLocks noGrp="1"/>
          </p:cNvSpPr>
          <p:nvPr>
            <p:ph idx="1"/>
          </p:nvPr>
        </p:nvSpPr>
        <p:spPr>
          <a:xfrm>
            <a:off x="457200" y="1312168"/>
            <a:ext cx="8229600" cy="748680"/>
          </a:xfrm>
        </p:spPr>
        <p:txBody>
          <a:bodyPr/>
          <a:lstStyle/>
          <a:p>
            <a:r>
              <a:rPr lang="fr-BE" dirty="0" smtClean="0"/>
              <a:t>Pourquoi se pose-t-on cette question?</a:t>
            </a:r>
            <a:endParaRPr lang="fr-BE" dirty="0"/>
          </a:p>
        </p:txBody>
      </p:sp>
      <p:sp>
        <p:nvSpPr>
          <p:cNvPr id="4" name="Flèche droite 3"/>
          <p:cNvSpPr/>
          <p:nvPr/>
        </p:nvSpPr>
        <p:spPr>
          <a:xfrm>
            <a:off x="179512" y="2800352"/>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5" name="ZoneTexte 4"/>
          <p:cNvSpPr txBox="1"/>
          <p:nvPr/>
        </p:nvSpPr>
        <p:spPr>
          <a:xfrm>
            <a:off x="1619672" y="2291388"/>
            <a:ext cx="6552728" cy="1569660"/>
          </a:xfrm>
          <a:prstGeom prst="rect">
            <a:avLst/>
          </a:prstGeom>
          <a:noFill/>
          <a:ln w="38100">
            <a:solidFill>
              <a:schemeClr val="tx1"/>
            </a:solidFill>
          </a:ln>
        </p:spPr>
        <p:txBody>
          <a:bodyPr wrap="square" rtlCol="0">
            <a:spAutoFit/>
          </a:bodyPr>
          <a:lstStyle/>
          <a:p>
            <a:r>
              <a:rPr lang="fr-BE" sz="3200" dirty="0" smtClean="0"/>
              <a:t>Courants de pensées?</a:t>
            </a:r>
          </a:p>
          <a:p>
            <a:r>
              <a:rPr lang="fr-BE" sz="3200" dirty="0" smtClean="0"/>
              <a:t>Etudes cliniques =&gt; Laboratoires</a:t>
            </a:r>
          </a:p>
          <a:p>
            <a:r>
              <a:rPr lang="fr-BE" sz="3200" dirty="0" smtClean="0"/>
              <a:t>Espérance de vie =&gt; Evidences?</a:t>
            </a:r>
            <a:endParaRPr lang="fr-BE" sz="32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20" y="3861048"/>
            <a:ext cx="70144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Bulle ronde 5"/>
          <p:cNvSpPr/>
          <p:nvPr/>
        </p:nvSpPr>
        <p:spPr>
          <a:xfrm>
            <a:off x="1763688" y="4164674"/>
            <a:ext cx="1728192" cy="1087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7" name="ZoneTexte 6"/>
          <p:cNvSpPr txBox="1"/>
          <p:nvPr/>
        </p:nvSpPr>
        <p:spPr>
          <a:xfrm>
            <a:off x="1979712" y="4365104"/>
            <a:ext cx="1080120" cy="646331"/>
          </a:xfrm>
          <a:prstGeom prst="rect">
            <a:avLst/>
          </a:prstGeom>
          <a:noFill/>
        </p:spPr>
        <p:txBody>
          <a:bodyPr wrap="square" rtlCol="0">
            <a:spAutoFit/>
          </a:bodyPr>
          <a:lstStyle/>
          <a:p>
            <a:pPr algn="ctr"/>
            <a:r>
              <a:rPr lang="fr-BE" b="1" dirty="0" smtClean="0">
                <a:solidFill>
                  <a:srgbClr val="FFFF00"/>
                </a:solidFill>
              </a:rPr>
              <a:t>Ma statine?</a:t>
            </a:r>
            <a:endParaRPr lang="fr-BE" b="1" dirty="0">
              <a:solidFill>
                <a:srgbClr val="FFFF00"/>
              </a:solidFill>
            </a:endParaRPr>
          </a:p>
        </p:txBody>
      </p:sp>
    </p:spTree>
    <p:extLst>
      <p:ext uri="{BB962C8B-B14F-4D97-AF65-F5344CB8AC3E}">
        <p14:creationId xmlns:p14="http://schemas.microsoft.com/office/powerpoint/2010/main" val="35032613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txBox="1">
            <a:spLocks noChangeArrowheads="1"/>
          </p:cNvSpPr>
          <p:nvPr/>
        </p:nvSpPr>
        <p:spPr bwMode="auto">
          <a:xfrm>
            <a:off x="74474" y="6212254"/>
            <a:ext cx="5986462" cy="679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fr-FR" sz="1000" b="0" i="0" u="none" strike="noStrike" kern="0" cap="none" spc="0" normalizeH="0" baseline="0" noProof="1" smtClean="0">
                <a:ln>
                  <a:noFill/>
                </a:ln>
                <a:solidFill>
                  <a:srgbClr val="000000"/>
                </a:solidFill>
                <a:effectLst/>
                <a:uLnTx/>
                <a:uFillTx/>
                <a:latin typeface="+mn-lt"/>
                <a:ea typeface="+mn-ea"/>
                <a:cs typeface="+mn-cs"/>
              </a:rPr>
              <a:t>Figure 3: Carte de risque de la Belgique pour l'estimation du risque de maladie cardiovasculaire fatale au cours des 10 prochaines années, sur base de l'âge, du sexe, du comportement tabagique, de la pression systolique et du cholestérol total.</a:t>
            </a:r>
            <a:endParaRPr kumimoji="0" lang="fr-FR" sz="1000" b="0" i="0" u="none" strike="noStrike" kern="0" cap="none" spc="0" normalizeH="0" baseline="0" noProof="1">
              <a:ln>
                <a:noFill/>
              </a:ln>
              <a:solidFill>
                <a:srgbClr val="000000"/>
              </a:solidFill>
              <a:effectLst/>
              <a:uLnTx/>
              <a:uFillTx/>
              <a:latin typeface="+mn-lt"/>
              <a:ea typeface="+mn-ea"/>
              <a:cs typeface="+mn-cs"/>
            </a:endParaRPr>
          </a:p>
        </p:txBody>
      </p:sp>
      <p:sp>
        <p:nvSpPr>
          <p:cNvPr id="6" name="Text Box 4"/>
          <p:cNvSpPr txBox="1">
            <a:spLocks noChangeArrowheads="1"/>
          </p:cNvSpPr>
          <p:nvPr/>
        </p:nvSpPr>
        <p:spPr bwMode="auto">
          <a:xfrm>
            <a:off x="2843213" y="6092825"/>
            <a:ext cx="6049962" cy="609600"/>
          </a:xfrm>
          <a:prstGeom prst="rect">
            <a:avLst/>
          </a:prstGeom>
          <a:noFill/>
          <a:ln w="9525">
            <a:noFill/>
            <a:miter lim="800000"/>
            <a:headEnd/>
            <a:tailEnd/>
          </a:ln>
          <a:effectLst/>
        </p:spPr>
        <p:txBody>
          <a:bodyPr>
            <a:prstTxWarp prst="textNoShape">
              <a:avLst/>
            </a:prstTxWarp>
            <a:spAutoFit/>
          </a:bodyPr>
          <a:lstStyle/>
          <a:p>
            <a:pPr algn="r"/>
            <a:r>
              <a:rPr sz="1400" b="0" noProof="1">
                <a:solidFill>
                  <a:srgbClr val="000000"/>
                </a:solidFill>
                <a:latin typeface="Tahoma" charset="0"/>
              </a:rPr>
              <a:t>G. De Backer</a:t>
            </a:r>
            <a:r>
              <a:rPr sz="1400" b="0" noProof="1" smtClean="0">
                <a:solidFill>
                  <a:srgbClr val="000000"/>
                </a:solidFill>
                <a:latin typeface="Tahoma" charset="0"/>
              </a:rPr>
              <a:t/>
            </a:r>
            <a:br>
              <a:rPr sz="1400" b="0" noProof="1" smtClean="0">
                <a:solidFill>
                  <a:srgbClr val="000000"/>
                </a:solidFill>
                <a:latin typeface="Tahoma" charset="0"/>
              </a:rPr>
            </a:br>
            <a:r>
              <a:rPr sz="1000" b="0" noProof="1" smtClean="0">
                <a:solidFill>
                  <a:srgbClr val="000000"/>
                </a:solidFill>
              </a:rPr>
              <a:t> </a:t>
            </a:r>
            <a:r>
              <a:rPr sz="1000" b="0" noProof="1">
                <a:solidFill>
                  <a:srgbClr val="000000"/>
                </a:solidFill>
              </a:rPr>
              <a:t>Universiteit Gent</a:t>
            </a:r>
          </a:p>
          <a:p>
            <a:pPr algn="r"/>
            <a:endParaRPr sz="1000" b="0" noProof="1">
              <a:solidFill>
                <a:srgbClr val="000000"/>
              </a:solidFill>
              <a:latin typeface="Tahoma" charset="0"/>
            </a:endParaRPr>
          </a:p>
        </p:txBody>
      </p:sp>
      <p:pic>
        <p:nvPicPr>
          <p:cNvPr id="7" name="Picture 9" descr="2_DeBacker_Fig3fr"/>
          <p:cNvPicPr>
            <a:picLocks noChangeAspect="1" noChangeArrowheads="1"/>
          </p:cNvPicPr>
          <p:nvPr/>
        </p:nvPicPr>
        <p:blipFill>
          <a:blip r:embed="rId2"/>
          <a:srcRect/>
          <a:stretch>
            <a:fillRect/>
          </a:stretch>
        </p:blipFill>
        <p:spPr bwMode="auto">
          <a:xfrm>
            <a:off x="1426541" y="1109422"/>
            <a:ext cx="5520360" cy="5202238"/>
          </a:xfrm>
          <a:prstGeom prst="rect">
            <a:avLst/>
          </a:prstGeom>
          <a:noFill/>
          <a:ln w="9525">
            <a:noFill/>
            <a:miter lim="800000"/>
            <a:headEnd/>
            <a:tailEnd/>
          </a:ln>
          <a:effectLst/>
        </p:spPr>
      </p:pic>
      <p:sp>
        <p:nvSpPr>
          <p:cNvPr id="8" name="Titre 9"/>
          <p:cNvSpPr txBox="1">
            <a:spLocks/>
          </p:cNvSpPr>
          <p:nvPr/>
        </p:nvSpPr>
        <p:spPr bwMode="auto">
          <a:xfrm>
            <a:off x="0" y="0"/>
            <a:ext cx="9144000" cy="1041400"/>
          </a:xfrm>
          <a:prstGeom prst="rect">
            <a:avLst/>
          </a:prstGeom>
          <a:solidFill>
            <a:srgbClr val="746672"/>
          </a:solidFill>
          <a:ln w="9525">
            <a:noFill/>
            <a:miter lim="800000"/>
            <a:headEnd/>
            <a:tailEnd/>
          </a:ln>
        </p:spPr>
        <p:txBody>
          <a:bodyPr anchor="ctr">
            <a:prstTxWarp prst="textNoShape">
              <a:avLst/>
            </a:prstTxWarp>
          </a:bodyPr>
          <a:lstStyle/>
          <a:p>
            <a:pPr>
              <a:defRPr/>
            </a:pPr>
            <a:r>
              <a:rPr lang="fr-FR" sz="3200" kern="0" dirty="0" smtClean="0">
                <a:solidFill>
                  <a:srgbClr val="F2F2F2"/>
                </a:solidFill>
                <a:latin typeface="News Gothic MT"/>
                <a:ea typeface="News Gothic MT" charset="0"/>
                <a:cs typeface="News Gothic MT"/>
              </a:rPr>
              <a:t>Echelle de risque « SCORE »</a:t>
            </a:r>
            <a:endParaRPr lang="fr-FR" sz="3200" kern="0" dirty="0">
              <a:solidFill>
                <a:srgbClr val="F2F2F2"/>
              </a:solidFill>
              <a:latin typeface="News Gothic MT"/>
              <a:ea typeface="News Gothic MT" charset="0"/>
              <a:cs typeface="News Gothic MT"/>
            </a:endParaRPr>
          </a:p>
        </p:txBody>
      </p:sp>
      <p:sp>
        <p:nvSpPr>
          <p:cNvPr id="2" name="Rectangle 1"/>
          <p:cNvSpPr/>
          <p:nvPr/>
        </p:nvSpPr>
        <p:spPr>
          <a:xfrm>
            <a:off x="1050504" y="1628800"/>
            <a:ext cx="7251104" cy="39604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363826666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13" y="30413"/>
            <a:ext cx="4967287" cy="20002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7504" y="2780928"/>
            <a:ext cx="4407276" cy="341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680520" y="2050970"/>
            <a:ext cx="4572000" cy="3970318"/>
          </a:xfrm>
          <a:prstGeom prst="rect">
            <a:avLst/>
          </a:prstGeom>
        </p:spPr>
        <p:txBody>
          <a:bodyPr>
            <a:spAutoFit/>
          </a:bodyPr>
          <a:lstStyle/>
          <a:p>
            <a:r>
              <a:rPr lang="fr-BE" dirty="0"/>
              <a:t>Dans l’étude PROSPER (Prospective </a:t>
            </a:r>
            <a:r>
              <a:rPr lang="fr-BE" dirty="0" err="1"/>
              <a:t>Study</a:t>
            </a:r>
            <a:endParaRPr lang="fr-BE" dirty="0"/>
          </a:p>
          <a:p>
            <a:r>
              <a:rPr lang="en-US" dirty="0"/>
              <a:t>of Pravastatin in the Elderly at Risk</a:t>
            </a:r>
            <a:r>
              <a:rPr lang="en-US" dirty="0" smtClean="0"/>
              <a:t>), </a:t>
            </a:r>
            <a:r>
              <a:rPr lang="en-US" dirty="0"/>
              <a:t>des patients </a:t>
            </a:r>
            <a:r>
              <a:rPr lang="en-US" dirty="0" err="1" smtClean="0"/>
              <a:t>coronariens</a:t>
            </a:r>
            <a:r>
              <a:rPr lang="en-US" dirty="0" smtClean="0"/>
              <a:t>, </a:t>
            </a:r>
            <a:r>
              <a:rPr lang="fr-BE" dirty="0" smtClean="0"/>
              <a:t>vasculaires </a:t>
            </a:r>
            <a:r>
              <a:rPr lang="fr-BE" dirty="0"/>
              <a:t>ou à haut risque étaient randomisés entre </a:t>
            </a:r>
            <a:r>
              <a:rPr lang="fr-BE" dirty="0" err="1"/>
              <a:t>pravastatine</a:t>
            </a:r>
            <a:endParaRPr lang="fr-BE" dirty="0"/>
          </a:p>
          <a:p>
            <a:r>
              <a:rPr lang="fr-BE" dirty="0"/>
              <a:t>et placebo. La </a:t>
            </a:r>
            <a:r>
              <a:rPr lang="fr-BE" dirty="0" err="1"/>
              <a:t>pravastatine</a:t>
            </a:r>
            <a:r>
              <a:rPr lang="fr-BE" dirty="0"/>
              <a:t> réduisait </a:t>
            </a:r>
            <a:r>
              <a:rPr lang="fr-BE" dirty="0" smtClean="0"/>
              <a:t> significativement la </a:t>
            </a:r>
            <a:r>
              <a:rPr lang="fr-BE" dirty="0"/>
              <a:t>survenue de l’événement composite (décès </a:t>
            </a:r>
            <a:r>
              <a:rPr lang="fr-BE" dirty="0" smtClean="0"/>
              <a:t>coronaire, infarctus </a:t>
            </a:r>
            <a:r>
              <a:rPr lang="fr-BE" dirty="0"/>
              <a:t>non fatal, AVC) au terme d’un suivi de 3 ans. La </a:t>
            </a:r>
            <a:r>
              <a:rPr lang="fr-BE" dirty="0" err="1" smtClean="0"/>
              <a:t>pravastatine</a:t>
            </a:r>
            <a:r>
              <a:rPr lang="fr-BE" dirty="0" smtClean="0"/>
              <a:t> 40 </a:t>
            </a:r>
            <a:r>
              <a:rPr lang="fr-BE" dirty="0"/>
              <a:t>mg et le placebo montraient des taux </a:t>
            </a:r>
            <a:r>
              <a:rPr lang="fr-BE" dirty="0" smtClean="0"/>
              <a:t>similaires d’effets </a:t>
            </a:r>
            <a:r>
              <a:rPr lang="fr-BE" dirty="0"/>
              <a:t>indésirables graves et d’élévation des enzymes musculaires</a:t>
            </a:r>
          </a:p>
          <a:p>
            <a:r>
              <a:rPr lang="fr-BE" dirty="0"/>
              <a:t>ou hépatiques. Une incidence supérieure des </a:t>
            </a:r>
            <a:r>
              <a:rPr lang="fr-BE" dirty="0" smtClean="0"/>
              <a:t>cancers digestifs </a:t>
            </a:r>
            <a:r>
              <a:rPr lang="fr-BE" dirty="0"/>
              <a:t>était rapportée dans le groupe </a:t>
            </a:r>
            <a:r>
              <a:rPr lang="fr-BE" dirty="0" err="1"/>
              <a:t>pravastatine</a:t>
            </a:r>
            <a:r>
              <a:rPr lang="fr-BE" dirty="0"/>
              <a:t>.</a:t>
            </a:r>
          </a:p>
        </p:txBody>
      </p:sp>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1340768"/>
            <a:ext cx="6829390" cy="4464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4623369" y="6093296"/>
            <a:ext cx="4572000" cy="646331"/>
          </a:xfrm>
          <a:prstGeom prst="rect">
            <a:avLst/>
          </a:prstGeom>
        </p:spPr>
        <p:txBody>
          <a:bodyPr>
            <a:spAutoFit/>
          </a:bodyPr>
          <a:lstStyle/>
          <a:p>
            <a:r>
              <a:rPr lang="fr-BE" b="1" dirty="0"/>
              <a:t>5.804 individus (2.804 hommes et 3.000</a:t>
            </a:r>
          </a:p>
          <a:p>
            <a:r>
              <a:rPr lang="fr-BE" b="1" dirty="0"/>
              <a:t>femmes), âgés à l’admission de 70 à 82 ans</a:t>
            </a:r>
            <a:endParaRPr lang="fr-BE" dirty="0"/>
          </a:p>
        </p:txBody>
      </p:sp>
    </p:spTree>
    <p:extLst>
      <p:ext uri="{BB962C8B-B14F-4D97-AF65-F5344CB8AC3E}">
        <p14:creationId xmlns:p14="http://schemas.microsoft.com/office/powerpoint/2010/main" val="2480965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wipe(down)">
                                      <p:cBhvr>
                                        <p:cTn id="7"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405880" y="1450074"/>
            <a:ext cx="8280920" cy="1470025"/>
          </a:xfrm>
        </p:spPr>
        <p:txBody>
          <a:bodyPr>
            <a:noAutofit/>
          </a:bodyPr>
          <a:lstStyle/>
          <a:p>
            <a:pPr algn="l"/>
            <a:r>
              <a:rPr lang="fr-BE" sz="2000" b="1" u="sng" dirty="0"/>
              <a:t>L'outil </a:t>
            </a:r>
            <a:r>
              <a:rPr lang="fr-BE" sz="2000" b="1" u="sng" dirty="0" smtClean="0"/>
              <a:t>STOPP/START </a:t>
            </a:r>
            <a:r>
              <a:rPr lang="fr-BE" sz="2000" dirty="0"/>
              <a:t>est une liste de critères explicites, validée par des experts européens (médecins </a:t>
            </a:r>
            <a:r>
              <a:rPr lang="fr-BE" sz="2000" dirty="0" smtClean="0"/>
              <a:t>généralistes, gériatres</a:t>
            </a:r>
            <a:r>
              <a:rPr lang="fr-BE" sz="2000" dirty="0"/>
              <a:t>, neuropsychiatres, pharmaciens), qui permet l'évaluation des traitements médicamenteux prescrits </a:t>
            </a:r>
            <a:r>
              <a:rPr lang="fr-BE" sz="2000" dirty="0" smtClean="0"/>
              <a:t>aux patients </a:t>
            </a:r>
            <a:r>
              <a:rPr lang="fr-BE" sz="2000" dirty="0"/>
              <a:t>de 65 ans et plus.</a:t>
            </a:r>
          </a:p>
        </p:txBody>
      </p:sp>
      <p:sp>
        <p:nvSpPr>
          <p:cNvPr id="4" name="Titr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BE" dirty="0" smtClean="0"/>
              <a:t>Des outils existent….</a:t>
            </a:r>
            <a:endParaRPr lang="fr-B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852936"/>
            <a:ext cx="8686800" cy="381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à coins arrondis 4"/>
          <p:cNvSpPr/>
          <p:nvPr/>
        </p:nvSpPr>
        <p:spPr>
          <a:xfrm>
            <a:off x="539552" y="5614392"/>
            <a:ext cx="6408712" cy="334888"/>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Tree>
    <p:extLst>
      <p:ext uri="{BB962C8B-B14F-4D97-AF65-F5344CB8AC3E}">
        <p14:creationId xmlns:p14="http://schemas.microsoft.com/office/powerpoint/2010/main" val="16992630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Quelques réflexions….</a:t>
            </a:r>
            <a:endParaRPr lang="fr-BE" dirty="0"/>
          </a:p>
        </p:txBody>
      </p:sp>
      <p:sp>
        <p:nvSpPr>
          <p:cNvPr id="3" name="Espace réservé du contenu 2"/>
          <p:cNvSpPr>
            <a:spLocks noGrp="1"/>
          </p:cNvSpPr>
          <p:nvPr>
            <p:ph idx="1"/>
          </p:nvPr>
        </p:nvSpPr>
        <p:spPr/>
        <p:txBody>
          <a:bodyPr/>
          <a:lstStyle/>
          <a:p>
            <a:r>
              <a:rPr lang="fr-BE" dirty="0" smtClean="0"/>
              <a:t>Car il n’y a rien de pire que </a:t>
            </a:r>
            <a:r>
              <a:rPr lang="fr-BE" smtClean="0"/>
              <a:t>les certitudes….</a:t>
            </a:r>
            <a:endParaRPr lang="fr-BE"/>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20" y="2708920"/>
            <a:ext cx="70144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37073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BE"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3146251"/>
            <a:ext cx="8748464"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à coins arrondis 3"/>
          <p:cNvSpPr/>
          <p:nvPr/>
        </p:nvSpPr>
        <p:spPr>
          <a:xfrm>
            <a:off x="251520" y="5517232"/>
            <a:ext cx="8748464" cy="1296144"/>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38100">
                <a:solidFill>
                  <a:srgbClr val="FF0000"/>
                </a:solidFill>
              </a:ln>
              <a:noFill/>
            </a:endParaRP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748" y="0"/>
            <a:ext cx="8854008" cy="2708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à coins arrondis 5"/>
          <p:cNvSpPr/>
          <p:nvPr/>
        </p:nvSpPr>
        <p:spPr>
          <a:xfrm>
            <a:off x="35496" y="1988840"/>
            <a:ext cx="8953636" cy="36004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ln w="38100">
                <a:solidFill>
                  <a:srgbClr val="FF0000"/>
                </a:solidFill>
              </a:ln>
              <a:noFill/>
            </a:endParaRPr>
          </a:p>
        </p:txBody>
      </p:sp>
    </p:spTree>
    <p:extLst>
      <p:ext uri="{BB962C8B-B14F-4D97-AF65-F5344CB8AC3E}">
        <p14:creationId xmlns:p14="http://schemas.microsoft.com/office/powerpoint/2010/main" val="1156105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60648"/>
            <a:ext cx="6694140" cy="22923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251520" y="2852936"/>
            <a:ext cx="4572000" cy="2308324"/>
          </a:xfrm>
          <a:prstGeom prst="rect">
            <a:avLst/>
          </a:prstGeom>
          <a:ln>
            <a:solidFill>
              <a:schemeClr val="tx1"/>
            </a:solidFill>
          </a:ln>
        </p:spPr>
        <p:txBody>
          <a:bodyPr>
            <a:spAutoFit/>
          </a:bodyPr>
          <a:lstStyle/>
          <a:p>
            <a:r>
              <a:rPr lang="fr-BE" dirty="0"/>
              <a:t>Selon une étude s'appuyant sur des données de l'Assurance </a:t>
            </a:r>
            <a:r>
              <a:rPr lang="fr-BE" dirty="0" smtClean="0"/>
              <a:t>maladie, </a:t>
            </a:r>
            <a:r>
              <a:rPr lang="fr-BE" dirty="0"/>
              <a:t>l'année 2013 a été marquée par une nette hausse des arrêts de traitement par statine. Ainsi, entre 2012 et 2013, l'incidence des arrêts de traitement est passée de 8,5% à 12%, y compris chez les patients à haut risque cardiovasculaire, en prévention secondaire. </a:t>
            </a:r>
          </a:p>
        </p:txBody>
      </p:sp>
      <p:sp>
        <p:nvSpPr>
          <p:cNvPr id="3" name="Rectangle 2"/>
          <p:cNvSpPr/>
          <p:nvPr/>
        </p:nvSpPr>
        <p:spPr>
          <a:xfrm>
            <a:off x="4572000" y="4581128"/>
            <a:ext cx="4572000" cy="2031325"/>
          </a:xfrm>
          <a:prstGeom prst="rect">
            <a:avLst/>
          </a:prstGeom>
          <a:ln>
            <a:solidFill>
              <a:schemeClr val="tx1"/>
            </a:solidFill>
          </a:ln>
        </p:spPr>
        <p:txBody>
          <a:bodyPr>
            <a:spAutoFit/>
          </a:bodyPr>
          <a:lstStyle/>
          <a:p>
            <a:r>
              <a:rPr lang="fr-BE" dirty="0"/>
              <a:t>Je n’affirme pas qu’il y a un lien direct, cela peut être un hasard. Mais nous montrons quand même que sur 30 000 personnes, 90 morts supplémentaires sont recensées. A l’échelle nationale, cela signifie qu’il y a eu entre 9 000 et 10 000 morts de plus en 2013 qu’en 2011 et 2012.</a:t>
            </a:r>
          </a:p>
        </p:txBody>
      </p:sp>
    </p:spTree>
    <p:extLst>
      <p:ext uri="{BB962C8B-B14F-4D97-AF65-F5344CB8AC3E}">
        <p14:creationId xmlns:p14="http://schemas.microsoft.com/office/powerpoint/2010/main" val="15622508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4" y="404664"/>
            <a:ext cx="8229600" cy="14933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151020"/>
            <a:ext cx="2019300" cy="33337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890167"/>
            <a:ext cx="4268515" cy="3574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72050" y="1683472"/>
            <a:ext cx="4171950" cy="3781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323528" y="5733256"/>
            <a:ext cx="8712968" cy="830997"/>
          </a:xfrm>
          <a:prstGeom prst="rect">
            <a:avLst/>
          </a:prstGeom>
          <a:noFill/>
        </p:spPr>
        <p:txBody>
          <a:bodyPr wrap="square" rtlCol="0">
            <a:spAutoFit/>
          </a:bodyPr>
          <a:lstStyle/>
          <a:p>
            <a:pPr algn="ctr"/>
            <a:r>
              <a:rPr lang="fr-BE" sz="2400" b="1" dirty="0" smtClean="0">
                <a:solidFill>
                  <a:srgbClr val="002060"/>
                </a:solidFill>
              </a:rPr>
              <a:t>Pas d’évidence</a:t>
            </a:r>
          </a:p>
          <a:p>
            <a:pPr algn="ctr"/>
            <a:r>
              <a:rPr lang="fr-BE" sz="2400" b="1" dirty="0" smtClean="0">
                <a:solidFill>
                  <a:srgbClr val="002060"/>
                </a:solidFill>
              </a:rPr>
              <a:t>Evidences=&gt; EBM</a:t>
            </a:r>
            <a:endParaRPr lang="fr-BE" sz="2400" b="1" dirty="0">
              <a:solidFill>
                <a:srgbClr val="002060"/>
              </a:solidFill>
            </a:endParaRPr>
          </a:p>
        </p:txBody>
      </p:sp>
    </p:spTree>
    <p:extLst>
      <p:ext uri="{BB962C8B-B14F-4D97-AF65-F5344CB8AC3E}">
        <p14:creationId xmlns:p14="http://schemas.microsoft.com/office/powerpoint/2010/main" val="176995221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0"/>
            <a:ext cx="5884887" cy="36724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itre 1"/>
          <p:cNvSpPr txBox="1">
            <a:spLocks/>
          </p:cNvSpPr>
          <p:nvPr/>
        </p:nvSpPr>
        <p:spPr>
          <a:xfrm>
            <a:off x="255984" y="3068960"/>
            <a:ext cx="7772400" cy="2592288"/>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457200" indent="-457200" algn="l">
              <a:buFont typeface="Arial" panose="020B0604020202020204" pitchFamily="34" charset="0"/>
              <a:buChar char="•"/>
            </a:pPr>
            <a:r>
              <a:rPr lang="fr-BE" sz="3200" dirty="0" smtClean="0"/>
              <a:t>Bien connaître les indications</a:t>
            </a:r>
          </a:p>
          <a:p>
            <a:pPr marL="457200" indent="-457200" algn="l">
              <a:buFont typeface="Arial" panose="020B0604020202020204" pitchFamily="34" charset="0"/>
              <a:buChar char="•"/>
            </a:pPr>
            <a:r>
              <a:rPr lang="fr-BE" sz="3200" dirty="0" smtClean="0"/>
              <a:t>Bien connaître les contre-indications</a:t>
            </a:r>
          </a:p>
          <a:p>
            <a:pPr marL="457200" indent="-457200" algn="l">
              <a:buFont typeface="Arial" panose="020B0604020202020204" pitchFamily="34" charset="0"/>
              <a:buChar char="•"/>
            </a:pPr>
            <a:r>
              <a:rPr lang="fr-BE" sz="3200" dirty="0" smtClean="0"/>
              <a:t>Suivi clinique!!!</a:t>
            </a:r>
          </a:p>
          <a:p>
            <a:pPr marL="457200" indent="-457200" algn="l">
              <a:buFont typeface="Arial" panose="020B0604020202020204" pitchFamily="34" charset="0"/>
              <a:buChar char="•"/>
            </a:pPr>
            <a:r>
              <a:rPr lang="fr-BE" sz="3200" dirty="0" smtClean="0"/>
              <a:t>Suivi biologique</a:t>
            </a:r>
          </a:p>
          <a:p>
            <a:pPr marL="457200" indent="-457200" algn="l">
              <a:buFont typeface="Arial" panose="020B0604020202020204" pitchFamily="34" charset="0"/>
              <a:buChar char="•"/>
            </a:pPr>
            <a:r>
              <a:rPr lang="fr-BE" sz="3200" dirty="0" smtClean="0"/>
              <a:t>Médecine centrée sur le patient</a:t>
            </a:r>
          </a:p>
          <a:p>
            <a:pPr marL="457200" indent="-457200" algn="l">
              <a:buFont typeface="Arial" panose="020B0604020202020204" pitchFamily="34" charset="0"/>
              <a:buChar char="•"/>
            </a:pPr>
            <a:r>
              <a:rPr lang="fr-BE" sz="3200" dirty="0" smtClean="0"/>
              <a:t>Bénéfices/Risques</a:t>
            </a:r>
          </a:p>
          <a:p>
            <a:pPr marL="457200" indent="-457200" algn="l">
              <a:buFont typeface="Arial" panose="020B0604020202020204" pitchFamily="34" charset="0"/>
              <a:buChar char="•"/>
            </a:pPr>
            <a:r>
              <a:rPr lang="fr-BE" sz="3200" dirty="0" smtClean="0"/>
              <a:t>Aspects médico-légaux</a:t>
            </a:r>
          </a:p>
          <a:p>
            <a:pPr marL="457200" indent="-457200" algn="l">
              <a:buFont typeface="Arial" panose="020B0604020202020204" pitchFamily="34" charset="0"/>
              <a:buChar char="•"/>
            </a:pPr>
            <a:r>
              <a:rPr lang="fr-BE" sz="3200" dirty="0" smtClean="0"/>
              <a:t>Cesser d’être le porte drapeau du « tout pour » ou du « tout contre »</a:t>
            </a:r>
          </a:p>
        </p:txBody>
      </p:sp>
    </p:spTree>
    <p:extLst>
      <p:ext uri="{BB962C8B-B14F-4D97-AF65-F5344CB8AC3E}">
        <p14:creationId xmlns:p14="http://schemas.microsoft.com/office/powerpoint/2010/main" val="41786970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714625"/>
            <a:ext cx="6943725" cy="3667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94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3177" y="404664"/>
            <a:ext cx="2512378" cy="3412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556792"/>
            <a:ext cx="2735957" cy="23632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32505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re 1"/>
          <p:cNvSpPr>
            <a:spLocks noGrp="1"/>
          </p:cNvSpPr>
          <p:nvPr>
            <p:ph type="title"/>
          </p:nvPr>
        </p:nvSpPr>
        <p:spPr>
          <a:xfrm>
            <a:off x="-1404938" y="7938"/>
            <a:ext cx="9144001" cy="1143000"/>
          </a:xfrm>
        </p:spPr>
        <p:txBody>
          <a:bodyPr/>
          <a:lstStyle/>
          <a:p>
            <a:r>
              <a:rPr lang="fr-BE" altLang="fr-FR" smtClean="0"/>
              <a:t>Le discours de la méthode</a:t>
            </a:r>
          </a:p>
        </p:txBody>
      </p:sp>
      <p:sp>
        <p:nvSpPr>
          <p:cNvPr id="3" name="Espace réservé du contenu 2"/>
          <p:cNvSpPr>
            <a:spLocks noGrp="1"/>
          </p:cNvSpPr>
          <p:nvPr>
            <p:ph idx="1"/>
          </p:nvPr>
        </p:nvSpPr>
        <p:spPr/>
        <p:txBody>
          <a:bodyPr/>
          <a:lstStyle/>
          <a:p>
            <a:pPr>
              <a:defRPr/>
            </a:pPr>
            <a:r>
              <a:rPr lang="fr-BE" dirty="0" smtClean="0"/>
              <a:t>Statines mortelles</a:t>
            </a:r>
          </a:p>
          <a:p>
            <a:pPr>
              <a:defRPr/>
            </a:pPr>
            <a:r>
              <a:rPr lang="fr-BE" dirty="0" smtClean="0"/>
              <a:t>KOL/ Conflits</a:t>
            </a:r>
          </a:p>
          <a:p>
            <a:pPr>
              <a:defRPr/>
            </a:pPr>
            <a:r>
              <a:rPr lang="fr-BE" dirty="0" smtClean="0"/>
              <a:t>Réduire le cholestérol est inutile</a:t>
            </a:r>
          </a:p>
          <a:p>
            <a:pPr>
              <a:defRPr/>
            </a:pPr>
            <a:r>
              <a:rPr lang="fr-BE" dirty="0" smtClean="0"/>
              <a:t>Cas particulier versus évidences</a:t>
            </a:r>
          </a:p>
          <a:p>
            <a:pPr>
              <a:defRPr/>
            </a:pPr>
            <a:r>
              <a:rPr lang="fr-BE" dirty="0" smtClean="0"/>
              <a:t>Limites des études</a:t>
            </a:r>
          </a:p>
          <a:p>
            <a:pPr>
              <a:defRPr/>
            </a:pPr>
            <a:r>
              <a:rPr lang="fr-BE" dirty="0" smtClean="0"/>
              <a:t>Syllogisme</a:t>
            </a:r>
            <a:endParaRPr lang="fr-BE" dirty="0"/>
          </a:p>
        </p:txBody>
      </p:sp>
      <p:pic>
        <p:nvPicPr>
          <p:cNvPr id="2560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27763" y="188913"/>
            <a:ext cx="26860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560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7763" y="3670301"/>
            <a:ext cx="2724150" cy="3105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560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5291399"/>
            <a:ext cx="2547144" cy="1366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70285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re 1"/>
          <p:cNvSpPr>
            <a:spLocks noGrp="1"/>
          </p:cNvSpPr>
          <p:nvPr>
            <p:ph type="title"/>
          </p:nvPr>
        </p:nvSpPr>
        <p:spPr/>
        <p:txBody>
          <a:bodyPr/>
          <a:lstStyle/>
          <a:p>
            <a:r>
              <a:rPr lang="fr-BE" altLang="fr-FR" smtClean="0"/>
              <a:t>Par contre...le débat est ouvert</a:t>
            </a:r>
          </a:p>
        </p:txBody>
      </p:sp>
      <p:sp>
        <p:nvSpPr>
          <p:cNvPr id="3" name="Espace réservé du contenu 2"/>
          <p:cNvSpPr>
            <a:spLocks noGrp="1"/>
          </p:cNvSpPr>
          <p:nvPr>
            <p:ph idx="1"/>
          </p:nvPr>
        </p:nvSpPr>
        <p:spPr>
          <a:xfrm>
            <a:off x="457200" y="1600200"/>
            <a:ext cx="8229600" cy="2116138"/>
          </a:xfrm>
        </p:spPr>
        <p:txBody>
          <a:bodyPr>
            <a:normAutofit lnSpcReduction="10000"/>
          </a:bodyPr>
          <a:lstStyle/>
          <a:p>
            <a:pPr>
              <a:defRPr/>
            </a:pPr>
            <a:r>
              <a:rPr lang="fr-BE" dirty="0" smtClean="0"/>
              <a:t>On prescrit des statines à des gens qui ne doivent pas en avoir</a:t>
            </a:r>
          </a:p>
          <a:p>
            <a:pPr>
              <a:defRPr/>
            </a:pPr>
            <a:r>
              <a:rPr lang="fr-BE" dirty="0" smtClean="0"/>
              <a:t>On ne traite pas suffisamment ceux qui doivent en avoir</a:t>
            </a:r>
            <a:endParaRPr lang="fr-BE" dirty="0"/>
          </a:p>
        </p:txBody>
      </p:sp>
      <p:sp>
        <p:nvSpPr>
          <p:cNvPr id="26628" name="Flèche droite 3"/>
          <p:cNvSpPr>
            <a:spLocks noChangeArrowheads="1"/>
          </p:cNvSpPr>
          <p:nvPr/>
        </p:nvSpPr>
        <p:spPr bwMode="auto">
          <a:xfrm>
            <a:off x="1343025" y="3725863"/>
            <a:ext cx="488950" cy="484187"/>
          </a:xfrm>
          <a:prstGeom prst="rightArrow">
            <a:avLst>
              <a:gd name="adj1" fmla="val 50000"/>
              <a:gd name="adj2" fmla="val 50020"/>
            </a:avLst>
          </a:prstGeom>
          <a:solidFill>
            <a:srgbClr val="FF0000"/>
          </a:solidFill>
          <a:ln w="25400" algn="ctr">
            <a:solidFill>
              <a:srgbClr val="000000"/>
            </a:solidFill>
            <a:round/>
            <a:headEnd/>
            <a:tailEnd/>
          </a:ln>
        </p:spPr>
        <p:txBody>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endParaRPr lang="fr-BE" altLang="fr-FR">
              <a:ea typeface="ヒラギノ角ゴ ProN W3" charset="0"/>
              <a:cs typeface="ヒラギノ角ゴ ProN W3" charset="0"/>
            </a:endParaRPr>
          </a:p>
        </p:txBody>
      </p:sp>
      <p:sp>
        <p:nvSpPr>
          <p:cNvPr id="26629" name="ZoneTexte 4"/>
          <p:cNvSpPr txBox="1">
            <a:spLocks noChangeArrowheads="1"/>
          </p:cNvSpPr>
          <p:nvPr/>
        </p:nvSpPr>
        <p:spPr bwMode="auto">
          <a:xfrm>
            <a:off x="2124075" y="3647231"/>
            <a:ext cx="5832475" cy="10779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200">
                <a:solidFill>
                  <a:srgbClr val="000000"/>
                </a:solidFill>
                <a:latin typeface="Gill Sans" charset="0"/>
                <a:ea typeface="ヒラギノ角ゴ ProN W6" charset="0"/>
                <a:cs typeface="ヒラギノ角ゴ ProN W6" charset="0"/>
                <a:sym typeface="Gill Sans" charset="0"/>
              </a:defRPr>
            </a:lvl1pPr>
            <a:lvl2pPr marL="742950" indent="-285750">
              <a:defRPr sz="4200">
                <a:solidFill>
                  <a:srgbClr val="000000"/>
                </a:solidFill>
                <a:latin typeface="Gill Sans" charset="0"/>
                <a:ea typeface="ヒラギノ角ゴ ProN W6" charset="0"/>
                <a:cs typeface="ヒラギノ角ゴ ProN W6" charset="0"/>
                <a:sym typeface="Gill Sans" charset="0"/>
              </a:defRPr>
            </a:lvl2pPr>
            <a:lvl3pPr marL="1143000" indent="-228600">
              <a:defRPr sz="4200">
                <a:solidFill>
                  <a:srgbClr val="000000"/>
                </a:solidFill>
                <a:latin typeface="Gill Sans" charset="0"/>
                <a:ea typeface="ヒラギノ角ゴ ProN W6" charset="0"/>
                <a:cs typeface="ヒラギノ角ゴ ProN W6" charset="0"/>
                <a:sym typeface="Gill Sans" charset="0"/>
              </a:defRPr>
            </a:lvl3pPr>
            <a:lvl4pPr marL="1600200" indent="-228600">
              <a:defRPr sz="4200">
                <a:solidFill>
                  <a:srgbClr val="000000"/>
                </a:solidFill>
                <a:latin typeface="Gill Sans" charset="0"/>
                <a:ea typeface="ヒラギノ角ゴ ProN W6" charset="0"/>
                <a:cs typeface="ヒラギノ角ゴ ProN W6" charset="0"/>
                <a:sym typeface="Gill Sans" charset="0"/>
              </a:defRPr>
            </a:lvl4pPr>
            <a:lvl5pPr marL="2057400" indent="-228600">
              <a:defRPr sz="4200">
                <a:solidFill>
                  <a:srgbClr val="000000"/>
                </a:solidFill>
                <a:latin typeface="Gill Sans" charset="0"/>
                <a:ea typeface="ヒラギノ角ゴ ProN W6" charset="0"/>
                <a:cs typeface="ヒラギノ角ゴ ProN W6" charset="0"/>
                <a:sym typeface="Gill Sans" charset="0"/>
              </a:defRPr>
            </a:lvl5pPr>
            <a:lvl6pPr marL="25146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6pPr>
            <a:lvl7pPr marL="29718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7pPr>
            <a:lvl8pPr marL="34290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8pPr>
            <a:lvl9pPr marL="3886200" indent="-228600" eaLnBrk="0" fontAlgn="base" hangingPunct="0">
              <a:spcBef>
                <a:spcPct val="0"/>
              </a:spcBef>
              <a:spcAft>
                <a:spcPct val="0"/>
              </a:spcAft>
              <a:defRPr sz="4200">
                <a:solidFill>
                  <a:srgbClr val="000000"/>
                </a:solidFill>
                <a:latin typeface="Gill Sans" charset="0"/>
                <a:ea typeface="ヒラギノ角ゴ ProN W6" charset="0"/>
                <a:cs typeface="ヒラギノ角ゴ ProN W6" charset="0"/>
                <a:sym typeface="Gill Sans" charset="0"/>
              </a:defRPr>
            </a:lvl9pPr>
          </a:lstStyle>
          <a:p>
            <a:pPr algn="ctr" eaLnBrk="1" hangingPunct="1"/>
            <a:r>
              <a:rPr lang="fr-BE" altLang="fr-FR" sz="3200" b="1" u="sng" dirty="0">
                <a:solidFill>
                  <a:srgbClr val="FFFF00"/>
                </a:solidFill>
              </a:rPr>
              <a:t>Imbroglio</a:t>
            </a:r>
            <a:r>
              <a:rPr lang="fr-BE" altLang="fr-FR" sz="3200" dirty="0">
                <a:solidFill>
                  <a:srgbClr val="FFFF00"/>
                </a:solidFill>
              </a:rPr>
              <a:t>: médias/ politiques/patients/médecins</a:t>
            </a:r>
          </a:p>
        </p:txBody>
      </p:sp>
      <p:pic>
        <p:nvPicPr>
          <p:cNvPr id="26630"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353300" y="4870450"/>
            <a:ext cx="17907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pic>
        <p:nvPicPr>
          <p:cNvPr id="266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4000" y="4427538"/>
            <a:ext cx="1509713" cy="233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rgbClr val="000000"/>
                </a:solidFill>
                <a:miter lim="800000"/>
                <a:headEnd/>
                <a:tailEnd/>
              </a14:hiddenLine>
            </a:ext>
          </a:extLst>
        </p:spPr>
      </p:pic>
    </p:spTree>
    <p:extLst>
      <p:ext uri="{BB962C8B-B14F-4D97-AF65-F5344CB8AC3E}">
        <p14:creationId xmlns:p14="http://schemas.microsoft.com/office/powerpoint/2010/main" val="20575693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BE" dirty="0" smtClean="0"/>
              <a:t>Question 1</a:t>
            </a:r>
            <a:endParaRPr lang="fr-BE" dirty="0"/>
          </a:p>
        </p:txBody>
      </p:sp>
      <p:sp>
        <p:nvSpPr>
          <p:cNvPr id="3" name="Espace réservé du contenu 2"/>
          <p:cNvSpPr>
            <a:spLocks noGrp="1"/>
          </p:cNvSpPr>
          <p:nvPr>
            <p:ph idx="1"/>
          </p:nvPr>
        </p:nvSpPr>
        <p:spPr>
          <a:xfrm>
            <a:off x="457200" y="1600201"/>
            <a:ext cx="8229600" cy="820688"/>
          </a:xfrm>
        </p:spPr>
        <p:txBody>
          <a:bodyPr/>
          <a:lstStyle/>
          <a:p>
            <a:r>
              <a:rPr lang="fr-BE" dirty="0" smtClean="0"/>
              <a:t>A-t-on des preuves?</a:t>
            </a:r>
            <a:endParaRPr lang="fr-BE"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920" y="2708920"/>
            <a:ext cx="7014480"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Bulle ronde 4"/>
          <p:cNvSpPr/>
          <p:nvPr/>
        </p:nvSpPr>
        <p:spPr>
          <a:xfrm>
            <a:off x="1763688" y="3012546"/>
            <a:ext cx="1728192" cy="108776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6" name="ZoneTexte 5"/>
          <p:cNvSpPr txBox="1"/>
          <p:nvPr/>
        </p:nvSpPr>
        <p:spPr>
          <a:xfrm>
            <a:off x="1979712" y="3212976"/>
            <a:ext cx="1080120" cy="646331"/>
          </a:xfrm>
          <a:prstGeom prst="rect">
            <a:avLst/>
          </a:prstGeom>
          <a:noFill/>
        </p:spPr>
        <p:txBody>
          <a:bodyPr wrap="square" rtlCol="0">
            <a:spAutoFit/>
          </a:bodyPr>
          <a:lstStyle/>
          <a:p>
            <a:pPr algn="ctr"/>
            <a:r>
              <a:rPr lang="fr-BE" b="1" dirty="0" smtClean="0">
                <a:solidFill>
                  <a:srgbClr val="FFFF00"/>
                </a:solidFill>
              </a:rPr>
              <a:t>Ma statine?</a:t>
            </a:r>
            <a:endParaRPr lang="fr-BE" b="1" dirty="0">
              <a:solidFill>
                <a:srgbClr val="FFFF00"/>
              </a:solidFill>
            </a:endParaRPr>
          </a:p>
        </p:txBody>
      </p:sp>
    </p:spTree>
    <p:extLst>
      <p:ext uri="{BB962C8B-B14F-4D97-AF65-F5344CB8AC3E}">
        <p14:creationId xmlns:p14="http://schemas.microsoft.com/office/powerpoint/2010/main" val="23820387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260648"/>
            <a:ext cx="7772400" cy="1470025"/>
          </a:xfrm>
        </p:spPr>
        <p:txBody>
          <a:bodyPr/>
          <a:lstStyle/>
          <a:p>
            <a:r>
              <a:rPr lang="fr-BE" dirty="0" smtClean="0"/>
              <a:t>Risque et certitude</a:t>
            </a:r>
            <a:endParaRPr lang="fr-BE" dirty="0"/>
          </a:p>
        </p:txBody>
      </p:sp>
      <p:sp>
        <p:nvSpPr>
          <p:cNvPr id="3" name="Sous-titre 2"/>
          <p:cNvSpPr>
            <a:spLocks noGrp="1"/>
          </p:cNvSpPr>
          <p:nvPr>
            <p:ph type="subTitle" idx="1"/>
          </p:nvPr>
        </p:nvSpPr>
        <p:spPr>
          <a:xfrm>
            <a:off x="467544" y="1844824"/>
            <a:ext cx="8208912" cy="4680520"/>
          </a:xfrm>
        </p:spPr>
        <p:txBody>
          <a:bodyPr>
            <a:noAutofit/>
          </a:bodyPr>
          <a:lstStyle/>
          <a:p>
            <a:pPr algn="l"/>
            <a:endParaRPr lang="fr-BE" sz="2800" dirty="0">
              <a:solidFill>
                <a:schemeClr val="tx1"/>
              </a:solidFill>
            </a:endParaRPr>
          </a:p>
          <a:p>
            <a:pPr algn="l"/>
            <a:r>
              <a:rPr lang="fr-BE" sz="2800" dirty="0">
                <a:solidFill>
                  <a:schemeClr val="tx1"/>
                </a:solidFill>
              </a:rPr>
              <a:t>Le risque n’est pas une certitude</a:t>
            </a:r>
          </a:p>
          <a:p>
            <a:pPr algn="l"/>
            <a:r>
              <a:rPr lang="fr-BE" sz="2800" dirty="0">
                <a:solidFill>
                  <a:schemeClr val="tx1"/>
                </a:solidFill>
              </a:rPr>
              <a:t>•La causalité implique une certitude (la brucellose est due à un agent pathogène du genre Brucella)</a:t>
            </a:r>
          </a:p>
          <a:p>
            <a:pPr algn="l"/>
            <a:r>
              <a:rPr lang="fr-BE" sz="2800" dirty="0">
                <a:solidFill>
                  <a:schemeClr val="tx1"/>
                </a:solidFill>
              </a:rPr>
              <a:t>•Le risque implique une probabilité (notion statistique donc quantifiable) ou une conjecture (notion empirique), voire une circonstance (</a:t>
            </a:r>
            <a:r>
              <a:rPr lang="fr-BE" sz="2800" dirty="0" err="1">
                <a:solidFill>
                  <a:schemeClr val="tx1"/>
                </a:solidFill>
              </a:rPr>
              <a:t>ref</a:t>
            </a:r>
            <a:r>
              <a:rPr lang="fr-BE" sz="2800" dirty="0">
                <a:solidFill>
                  <a:schemeClr val="tx1"/>
                </a:solidFill>
              </a:rPr>
              <a:t>.: </a:t>
            </a:r>
            <a:r>
              <a:rPr lang="fr-BE" sz="2800" dirty="0" err="1">
                <a:solidFill>
                  <a:schemeClr val="tx1"/>
                </a:solidFill>
              </a:rPr>
              <a:t>Tillon</a:t>
            </a:r>
            <a:r>
              <a:rPr lang="fr-BE" sz="2800" dirty="0">
                <a:solidFill>
                  <a:schemeClr val="tx1"/>
                </a:solidFill>
              </a:rPr>
              <a:t>, 1987)</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04248" y="188640"/>
            <a:ext cx="2209220" cy="2065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13939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899592" y="260648"/>
            <a:ext cx="7772400" cy="1470025"/>
          </a:xfrm>
        </p:spPr>
        <p:txBody>
          <a:bodyPr/>
          <a:lstStyle/>
          <a:p>
            <a:r>
              <a:rPr lang="fr-BE" dirty="0" smtClean="0"/>
              <a:t>Facteur de risque</a:t>
            </a:r>
            <a:endParaRPr lang="fr-BE" dirty="0"/>
          </a:p>
        </p:txBody>
      </p:sp>
      <p:sp>
        <p:nvSpPr>
          <p:cNvPr id="3" name="Sous-titre 2"/>
          <p:cNvSpPr>
            <a:spLocks noGrp="1"/>
          </p:cNvSpPr>
          <p:nvPr>
            <p:ph type="subTitle" idx="1"/>
          </p:nvPr>
        </p:nvSpPr>
        <p:spPr>
          <a:xfrm>
            <a:off x="971600" y="1916832"/>
            <a:ext cx="7704856" cy="4032448"/>
          </a:xfrm>
        </p:spPr>
        <p:txBody>
          <a:bodyPr>
            <a:noAutofit/>
          </a:bodyPr>
          <a:lstStyle/>
          <a:p>
            <a:r>
              <a:rPr lang="fr-FR" sz="2400" dirty="0" smtClean="0">
                <a:solidFill>
                  <a:schemeClr val="tx1"/>
                </a:solidFill>
              </a:rPr>
              <a:t>Il existe une corrélation entre le taux de cholestérol et la mortalité cardio-vasculaire : cette corrélation fait du cholestérol, dans un premier temps, un </a:t>
            </a:r>
            <a:r>
              <a:rPr lang="fr-FR" sz="2400" i="1" dirty="0" smtClean="0">
                <a:solidFill>
                  <a:schemeClr val="tx1"/>
                </a:solidFill>
              </a:rPr>
              <a:t>marqueur de risque</a:t>
            </a:r>
            <a:r>
              <a:rPr lang="fr-FR" sz="2400" dirty="0" smtClean="0">
                <a:solidFill>
                  <a:schemeClr val="tx1"/>
                </a:solidFill>
              </a:rPr>
              <a:t> et non pas un </a:t>
            </a:r>
            <a:r>
              <a:rPr lang="fr-FR" sz="2400" i="1" dirty="0" smtClean="0">
                <a:solidFill>
                  <a:schemeClr val="tx1"/>
                </a:solidFill>
              </a:rPr>
              <a:t>facteur de risque</a:t>
            </a:r>
            <a:r>
              <a:rPr lang="fr-FR" sz="2400" dirty="0" smtClean="0">
                <a:solidFill>
                  <a:schemeClr val="tx1"/>
                </a:solidFill>
              </a:rPr>
              <a:t> cardio-vasculaire. Pour que ce « marqueur » devienne un « facteur de risque » reconnu, cela nécessite un faisceau d'arguments supplémentaires : </a:t>
            </a:r>
            <a:r>
              <a:rPr lang="fr-FR" sz="2400" b="1" i="1" u="sng" dirty="0" smtClean="0">
                <a:solidFill>
                  <a:schemeClr val="tx1"/>
                </a:solidFill>
              </a:rPr>
              <a:t>corrélation temporelle </a:t>
            </a:r>
            <a:r>
              <a:rPr lang="fr-FR" sz="2400" dirty="0" smtClean="0">
                <a:solidFill>
                  <a:schemeClr val="tx1"/>
                </a:solidFill>
              </a:rPr>
              <a:t>(l'augmentation du cholestérol sanguin doit précéder l'accident cardiaque) </a:t>
            </a:r>
            <a:r>
              <a:rPr lang="fr-FR" sz="2400" b="1" i="1" u="sng" dirty="0" smtClean="0">
                <a:solidFill>
                  <a:schemeClr val="tx1"/>
                </a:solidFill>
              </a:rPr>
              <a:t>corrélation dose-effet </a:t>
            </a:r>
            <a:r>
              <a:rPr lang="fr-FR" sz="2400" dirty="0" smtClean="0">
                <a:solidFill>
                  <a:schemeClr val="tx1"/>
                </a:solidFill>
              </a:rPr>
              <a:t>(plus le taux est élevé, plus le risque d'accident est élevé), preuve de l'</a:t>
            </a:r>
            <a:r>
              <a:rPr lang="fr-FR" sz="2400" b="1" i="1" u="sng" dirty="0" smtClean="0">
                <a:solidFill>
                  <a:schemeClr val="tx1"/>
                </a:solidFill>
              </a:rPr>
              <a:t>efficacité</a:t>
            </a:r>
            <a:r>
              <a:rPr lang="fr-FR" sz="2400" dirty="0" smtClean="0">
                <a:solidFill>
                  <a:schemeClr val="tx1"/>
                </a:solidFill>
              </a:rPr>
              <a:t> d'une baisse artificielle, arguments expérimentaux</a:t>
            </a:r>
            <a:endParaRPr lang="fr-BE" sz="2400"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88640"/>
            <a:ext cx="1777172" cy="16611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96751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2843213" y="6092825"/>
            <a:ext cx="6049962" cy="609600"/>
          </a:xfrm>
          <a:prstGeom prst="rect">
            <a:avLst/>
          </a:prstGeom>
          <a:noFill/>
          <a:ln w="9525">
            <a:noFill/>
            <a:miter lim="800000"/>
            <a:headEnd/>
            <a:tailEnd/>
          </a:ln>
          <a:effectLst/>
        </p:spPr>
        <p:txBody>
          <a:bodyPr>
            <a:prstTxWarp prst="textNoShape">
              <a:avLst/>
            </a:prstTxWarp>
            <a:spAutoFit/>
          </a:bodyPr>
          <a:lstStyle/>
          <a:p>
            <a:pPr algn="r"/>
            <a:r>
              <a:rPr sz="1400" b="0" noProof="1">
                <a:latin typeface="Tahoma" charset="0"/>
              </a:rPr>
              <a:t>G. De Backer</a:t>
            </a:r>
            <a:br>
              <a:rPr sz="1400" b="0" noProof="1">
                <a:latin typeface="Tahoma" charset="0"/>
              </a:rPr>
            </a:br>
            <a:r>
              <a:rPr sz="1000" b="0" noProof="1"/>
              <a:t>Vakgroep Maatschappelijke Gezondheidkunde, Universiteit Gent</a:t>
            </a:r>
          </a:p>
          <a:p>
            <a:pPr algn="r"/>
            <a:endParaRPr sz="1000" b="0" noProof="1">
              <a:latin typeface="Tahoma" charset="0"/>
            </a:endParaRPr>
          </a:p>
        </p:txBody>
      </p:sp>
      <p:pic>
        <p:nvPicPr>
          <p:cNvPr id="6" name="Picture 8"/>
          <p:cNvPicPr>
            <a:picLocks noChangeAspect="1" noChangeArrowheads="1"/>
          </p:cNvPicPr>
          <p:nvPr/>
        </p:nvPicPr>
        <p:blipFill>
          <a:blip r:embed="rId2"/>
          <a:srcRect/>
          <a:stretch>
            <a:fillRect/>
          </a:stretch>
        </p:blipFill>
        <p:spPr bwMode="auto">
          <a:xfrm>
            <a:off x="273461" y="1268760"/>
            <a:ext cx="8629812" cy="3745517"/>
          </a:xfrm>
          <a:prstGeom prst="rect">
            <a:avLst/>
          </a:prstGeom>
          <a:noFill/>
          <a:ln w="9525">
            <a:noFill/>
            <a:miter lim="800000"/>
            <a:headEnd/>
            <a:tailEnd/>
          </a:ln>
          <a:effectLst/>
        </p:spPr>
      </p:pic>
    </p:spTree>
    <p:extLst>
      <p:ext uri="{BB962C8B-B14F-4D97-AF65-F5344CB8AC3E}">
        <p14:creationId xmlns:p14="http://schemas.microsoft.com/office/powerpoint/2010/main" val="119189766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TotalTime>
  <Words>2344</Words>
  <Application>Microsoft Office PowerPoint</Application>
  <PresentationFormat>Affichage à l'écran (4:3)</PresentationFormat>
  <Paragraphs>356</Paragraphs>
  <Slides>38</Slides>
  <Notes>4</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  Enseignement Post-Universitaire de la Faculté de Médecine de Liège-Liège Université   Faut-il interrompre les statines? Ethique et Economie </vt:lpstr>
      <vt:lpstr>Conflits d’intérêts</vt:lpstr>
      <vt:lpstr>Faut-il interrompre les statines?</vt:lpstr>
      <vt:lpstr>Le discours de la méthode</vt:lpstr>
      <vt:lpstr>Par contre...le débat est ouvert</vt:lpstr>
      <vt:lpstr>Question 1</vt:lpstr>
      <vt:lpstr>Risque et certitude</vt:lpstr>
      <vt:lpstr>Facteur de risque</vt:lpstr>
      <vt:lpstr>Présentation PowerPoint</vt:lpstr>
      <vt:lpstr>Présentation PowerPoint</vt:lpstr>
      <vt:lpstr>ARGUMENTS EN FAVEUR DE L’HYPOTHESE CHOLESTEROL</vt:lpstr>
      <vt:lpstr>Le taux de LDL-C atteint avec le traitement est étroitement corrélé avec les événements CV. "Lower is better"</vt:lpstr>
      <vt:lpstr>Question 2</vt:lpstr>
      <vt:lpstr>Présentation PowerPoint</vt:lpstr>
      <vt:lpstr>EVIDENCE-BASED MEDICINE</vt:lpstr>
      <vt:lpstr>Présentation PowerPoint</vt:lpstr>
      <vt:lpstr>Le taux de LDL-C atteint avec le traitement est étroitement corrélé avec les événements CV. "Lower is better"</vt:lpstr>
      <vt:lpstr>Présentation PowerPoint</vt:lpstr>
      <vt:lpstr>Présentation PowerPoint</vt:lpstr>
      <vt:lpstr>Présentation PowerPoint</vt:lpstr>
      <vt:lpstr> Lignes directrices de l’ESC: valeur cible de LDL-C</vt:lpstr>
      <vt:lpstr>Présentation PowerPoint</vt:lpstr>
      <vt:lpstr>Question 3</vt:lpstr>
      <vt:lpstr>NON</vt:lpstr>
      <vt:lpstr>Présentation PowerPoint</vt:lpstr>
      <vt:lpstr>Interactions médicamenteuses</vt:lpstr>
      <vt:lpstr>Avec les meilleures intentions, les médecins prennent chaque jour des décisions thérapeutiques qui ne reposent pas  toujours sur des preuves robustes ou qui n’ont pas toujours été validées pour l’environnement particulier où ils exercent. Etant donné que les médecins se donnent la peine d’enregistrer les actes médicaux sur support électronique (de plus en plus de manière uniforme), les RCTs pragmatiques devraient donc pouvoir être menées dans tout cabinet de médecine générale.</vt:lpstr>
      <vt:lpstr>Question 4</vt:lpstr>
      <vt:lpstr>Présentation PowerPoint</vt:lpstr>
      <vt:lpstr>Présentation PowerPoint</vt:lpstr>
      <vt:lpstr>Présentation PowerPoint</vt:lpstr>
      <vt:lpstr>L'outil STOPP/START est une liste de critères explicites, validée par des experts européens (médecins généralistes, gériatres, neuropsychiatres, pharmaciens), qui permet l'évaluation des traitements médicamenteux prescrits aux patients de 65 ans et plus.</vt:lpstr>
      <vt:lpstr>Quelques réflexions….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regis</dc:creator>
  <cp:lastModifiedBy>regis</cp:lastModifiedBy>
  <cp:revision>15</cp:revision>
  <dcterms:created xsi:type="dcterms:W3CDTF">2018-09-14T08:36:52Z</dcterms:created>
  <dcterms:modified xsi:type="dcterms:W3CDTF">2018-09-25T15:59:31Z</dcterms:modified>
</cp:coreProperties>
</file>