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8" r:id="rId4"/>
    <p:sldId id="257" r:id="rId5"/>
    <p:sldId id="258" r:id="rId6"/>
    <p:sldId id="259" r:id="rId7"/>
    <p:sldId id="274" r:id="rId8"/>
    <p:sldId id="273" r:id="rId9"/>
    <p:sldId id="312" r:id="rId10"/>
    <p:sldId id="311" r:id="rId11"/>
    <p:sldId id="285" r:id="rId12"/>
    <p:sldId id="286" r:id="rId13"/>
    <p:sldId id="287" r:id="rId14"/>
    <p:sldId id="294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6" autoAdjust="0"/>
    <p:restoredTop sz="95763" autoAdjust="0"/>
  </p:normalViewPr>
  <p:slideViewPr>
    <p:cSldViewPr snapToGrid="0" snapToObjects="1">
      <p:cViewPr>
        <p:scale>
          <a:sx n="100" d="100"/>
          <a:sy n="100" d="100"/>
        </p:scale>
        <p:origin x="-12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erjanspierre:Documents:recherche:2018:Communales:Provinciales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'W99-18'!$B$3</c:f>
              <c:strCache>
                <c:ptCount val="1"/>
                <c:pt idx="0">
                  <c:v>PS  23%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strRef>
              <c:f>'W99-18'!$C$2:$L$2</c:f>
              <c:strCache>
                <c:ptCount val="10"/>
                <c:pt idx="0">
                  <c:v> Pr00 </c:v>
                </c:pt>
                <c:pt idx="1">
                  <c:v>ChF 03</c:v>
                </c:pt>
                <c:pt idx="2">
                  <c:v> RW 04 </c:v>
                </c:pt>
                <c:pt idx="3">
                  <c:v> Pr06 </c:v>
                </c:pt>
                <c:pt idx="4">
                  <c:v>ChF07</c:v>
                </c:pt>
                <c:pt idx="5">
                  <c:v>RW09</c:v>
                </c:pt>
                <c:pt idx="6">
                  <c:v>ChF10</c:v>
                </c:pt>
                <c:pt idx="7">
                  <c:v>Pr12</c:v>
                </c:pt>
                <c:pt idx="8">
                  <c:v>PW14</c:v>
                </c:pt>
                <c:pt idx="9">
                  <c:v>Pr18</c:v>
                </c:pt>
              </c:strCache>
            </c:strRef>
          </c:cat>
          <c:val>
            <c:numRef>
              <c:f>'W99-18'!$C$3:$L$3</c:f>
              <c:numCache>
                <c:formatCode>0.0%</c:formatCode>
                <c:ptCount val="10"/>
                <c:pt idx="0">
                  <c:v>0.305</c:v>
                </c:pt>
                <c:pt idx="1">
                  <c:v>0.304</c:v>
                </c:pt>
                <c:pt idx="2">
                  <c:v>0.308</c:v>
                </c:pt>
                <c:pt idx="3">
                  <c:v>0.273</c:v>
                </c:pt>
                <c:pt idx="4">
                  <c:v>0.248</c:v>
                </c:pt>
                <c:pt idx="5">
                  <c:v>0.269</c:v>
                </c:pt>
                <c:pt idx="6">
                  <c:v>0.306</c:v>
                </c:pt>
                <c:pt idx="7">
                  <c:v>0.254</c:v>
                </c:pt>
                <c:pt idx="8">
                  <c:v>0.251</c:v>
                </c:pt>
                <c:pt idx="9">
                  <c:v>0.201</c:v>
                </c:pt>
              </c:numCache>
            </c:numRef>
          </c:val>
        </c:ser>
        <c:ser>
          <c:idx val="1"/>
          <c:order val="1"/>
          <c:tx>
            <c:strRef>
              <c:f>'W99-18'!$B$4</c:f>
              <c:strCache>
                <c:ptCount val="1"/>
                <c:pt idx="0">
                  <c:v>CD 13%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FF6600"/>
              </a:solidFill>
            </a:ln>
          </c:spPr>
          <c:cat>
            <c:strRef>
              <c:f>'W99-18'!$C$2:$L$2</c:f>
              <c:strCache>
                <c:ptCount val="10"/>
                <c:pt idx="0">
                  <c:v> Pr00 </c:v>
                </c:pt>
                <c:pt idx="1">
                  <c:v>ChF 03</c:v>
                </c:pt>
                <c:pt idx="2">
                  <c:v> RW 04 </c:v>
                </c:pt>
                <c:pt idx="3">
                  <c:v> Pr06 </c:v>
                </c:pt>
                <c:pt idx="4">
                  <c:v>ChF07</c:v>
                </c:pt>
                <c:pt idx="5">
                  <c:v>RW09</c:v>
                </c:pt>
                <c:pt idx="6">
                  <c:v>ChF10</c:v>
                </c:pt>
                <c:pt idx="7">
                  <c:v>Pr12</c:v>
                </c:pt>
                <c:pt idx="8">
                  <c:v>PW14</c:v>
                </c:pt>
                <c:pt idx="9">
                  <c:v>Pr18</c:v>
                </c:pt>
              </c:strCache>
            </c:strRef>
          </c:cat>
          <c:val>
            <c:numRef>
              <c:f>'W99-18'!$C$4:$L$4</c:f>
              <c:numCache>
                <c:formatCode>0.0%</c:formatCode>
                <c:ptCount val="10"/>
                <c:pt idx="0">
                  <c:v>0.161</c:v>
                </c:pt>
                <c:pt idx="1">
                  <c:v>0.128</c:v>
                </c:pt>
                <c:pt idx="2">
                  <c:v>0.147</c:v>
                </c:pt>
                <c:pt idx="3">
                  <c:v>0.16</c:v>
                </c:pt>
                <c:pt idx="4">
                  <c:v>0.132</c:v>
                </c:pt>
                <c:pt idx="5">
                  <c:v>0.133</c:v>
                </c:pt>
                <c:pt idx="6">
                  <c:v>0.119</c:v>
                </c:pt>
                <c:pt idx="7">
                  <c:v>0.135</c:v>
                </c:pt>
                <c:pt idx="8">
                  <c:v>0.123</c:v>
                </c:pt>
                <c:pt idx="9">
                  <c:v>0.102</c:v>
                </c:pt>
              </c:numCache>
            </c:numRef>
          </c:val>
        </c:ser>
        <c:ser>
          <c:idx val="2"/>
          <c:order val="2"/>
          <c:tx>
            <c:strRef>
              <c:f>'W99-18'!$B$5</c:f>
              <c:strCache>
                <c:ptCount val="1"/>
                <c:pt idx="0">
                  <c:v>MR20%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3366FF"/>
              </a:solidFill>
            </a:ln>
          </c:spPr>
          <c:cat>
            <c:strRef>
              <c:f>'W99-18'!$C$2:$L$2</c:f>
              <c:strCache>
                <c:ptCount val="10"/>
                <c:pt idx="0">
                  <c:v> Pr00 </c:v>
                </c:pt>
                <c:pt idx="1">
                  <c:v>ChF 03</c:v>
                </c:pt>
                <c:pt idx="2">
                  <c:v> RW 04 </c:v>
                </c:pt>
                <c:pt idx="3">
                  <c:v> Pr06 </c:v>
                </c:pt>
                <c:pt idx="4">
                  <c:v>ChF07</c:v>
                </c:pt>
                <c:pt idx="5">
                  <c:v>RW09</c:v>
                </c:pt>
                <c:pt idx="6">
                  <c:v>ChF10</c:v>
                </c:pt>
                <c:pt idx="7">
                  <c:v>Pr12</c:v>
                </c:pt>
                <c:pt idx="8">
                  <c:v>PW14</c:v>
                </c:pt>
                <c:pt idx="9">
                  <c:v>Pr18</c:v>
                </c:pt>
              </c:strCache>
            </c:strRef>
          </c:cat>
          <c:val>
            <c:numRef>
              <c:f>'W99-18'!$C$5:$L$5</c:f>
              <c:numCache>
                <c:formatCode>0.0%</c:formatCode>
                <c:ptCount val="10"/>
                <c:pt idx="0">
                  <c:v>0.201</c:v>
                </c:pt>
                <c:pt idx="1">
                  <c:v>0.237</c:v>
                </c:pt>
                <c:pt idx="2">
                  <c:v>0.203</c:v>
                </c:pt>
                <c:pt idx="3">
                  <c:v>0.231</c:v>
                </c:pt>
                <c:pt idx="4">
                  <c:v>0.262</c:v>
                </c:pt>
                <c:pt idx="5">
                  <c:v>0.192</c:v>
                </c:pt>
                <c:pt idx="6">
                  <c:v>0.181</c:v>
                </c:pt>
                <c:pt idx="7">
                  <c:v>0.22</c:v>
                </c:pt>
                <c:pt idx="8">
                  <c:v>0.217</c:v>
                </c:pt>
                <c:pt idx="9">
                  <c:v>0.188</c:v>
                </c:pt>
              </c:numCache>
            </c:numRef>
          </c:val>
        </c:ser>
        <c:ser>
          <c:idx val="3"/>
          <c:order val="3"/>
          <c:tx>
            <c:strRef>
              <c:f>'W99-18'!$B$6</c:f>
              <c:strCache>
                <c:ptCount val="1"/>
                <c:pt idx="0">
                  <c:v>EC  15%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rgbClr val="008000"/>
              </a:solidFill>
            </a:ln>
          </c:spPr>
          <c:cat>
            <c:strRef>
              <c:f>'W99-18'!$C$2:$L$2</c:f>
              <c:strCache>
                <c:ptCount val="10"/>
                <c:pt idx="0">
                  <c:v> Pr00 </c:v>
                </c:pt>
                <c:pt idx="1">
                  <c:v>ChF 03</c:v>
                </c:pt>
                <c:pt idx="2">
                  <c:v> RW 04 </c:v>
                </c:pt>
                <c:pt idx="3">
                  <c:v> Pr06 </c:v>
                </c:pt>
                <c:pt idx="4">
                  <c:v>ChF07</c:v>
                </c:pt>
                <c:pt idx="5">
                  <c:v>RW09</c:v>
                </c:pt>
                <c:pt idx="6">
                  <c:v>ChF10</c:v>
                </c:pt>
                <c:pt idx="7">
                  <c:v>Pr12</c:v>
                </c:pt>
                <c:pt idx="8">
                  <c:v>PW14</c:v>
                </c:pt>
                <c:pt idx="9">
                  <c:v>Pr18</c:v>
                </c:pt>
              </c:strCache>
            </c:strRef>
          </c:cat>
          <c:val>
            <c:numRef>
              <c:f>'W99-18'!$C$6:$L$6</c:f>
              <c:numCache>
                <c:formatCode>0.0%</c:formatCode>
                <c:ptCount val="10"/>
                <c:pt idx="0">
                  <c:v>0.122</c:v>
                </c:pt>
                <c:pt idx="1">
                  <c:v>0.062</c:v>
                </c:pt>
                <c:pt idx="2">
                  <c:v>0.071</c:v>
                </c:pt>
                <c:pt idx="3">
                  <c:v>0.104</c:v>
                </c:pt>
                <c:pt idx="4">
                  <c:v>0.107</c:v>
                </c:pt>
                <c:pt idx="5">
                  <c:v>0.152</c:v>
                </c:pt>
                <c:pt idx="6">
                  <c:v>0.1</c:v>
                </c:pt>
                <c:pt idx="7">
                  <c:v>0.105</c:v>
                </c:pt>
                <c:pt idx="8">
                  <c:v>0.07</c:v>
                </c:pt>
                <c:pt idx="9">
                  <c:v>0.128</c:v>
                </c:pt>
              </c:numCache>
            </c:numRef>
          </c:val>
        </c:ser>
        <c:ser>
          <c:idx val="4"/>
          <c:order val="4"/>
          <c:tx>
            <c:strRef>
              <c:f>'W99-18'!$B$7</c:f>
              <c:strCache>
                <c:ptCount val="1"/>
                <c:pt idx="0">
                  <c:v>ED   4%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cat>
            <c:strRef>
              <c:f>'W99-18'!$C$2:$L$2</c:f>
              <c:strCache>
                <c:ptCount val="10"/>
                <c:pt idx="0">
                  <c:v> Pr00 </c:v>
                </c:pt>
                <c:pt idx="1">
                  <c:v>ChF 03</c:v>
                </c:pt>
                <c:pt idx="2">
                  <c:v> RW 04 </c:v>
                </c:pt>
                <c:pt idx="3">
                  <c:v> Pr06 </c:v>
                </c:pt>
                <c:pt idx="4">
                  <c:v>ChF07</c:v>
                </c:pt>
                <c:pt idx="5">
                  <c:v>RW09</c:v>
                </c:pt>
                <c:pt idx="6">
                  <c:v>ChF10</c:v>
                </c:pt>
                <c:pt idx="7">
                  <c:v>Pr12</c:v>
                </c:pt>
                <c:pt idx="8">
                  <c:v>PW14</c:v>
                </c:pt>
                <c:pt idx="9">
                  <c:v>Pr18</c:v>
                </c:pt>
              </c:strCache>
            </c:strRef>
          </c:cat>
          <c:val>
            <c:numRef>
              <c:f>'W99-18'!$C$7:$L$7</c:f>
              <c:numCache>
                <c:formatCode>0.0%</c:formatCode>
                <c:ptCount val="10"/>
                <c:pt idx="0">
                  <c:v>0.024</c:v>
                </c:pt>
                <c:pt idx="1">
                  <c:v>0.053</c:v>
                </c:pt>
                <c:pt idx="2">
                  <c:v>0.073</c:v>
                </c:pt>
                <c:pt idx="3">
                  <c:v>0.047</c:v>
                </c:pt>
                <c:pt idx="4">
                  <c:v>0.053</c:v>
                </c:pt>
                <c:pt idx="5">
                  <c:v>0.037</c:v>
                </c:pt>
                <c:pt idx="6">
                  <c:v>0.03</c:v>
                </c:pt>
                <c:pt idx="7">
                  <c:v>0.013</c:v>
                </c:pt>
                <c:pt idx="8">
                  <c:v>0.026</c:v>
                </c:pt>
                <c:pt idx="9">
                  <c:v>0.024</c:v>
                </c:pt>
              </c:numCache>
            </c:numRef>
          </c:val>
        </c:ser>
        <c:ser>
          <c:idx val="5"/>
          <c:order val="5"/>
          <c:tx>
            <c:strRef>
              <c:f>'W99-18'!$B$8</c:f>
              <c:strCache>
                <c:ptCount val="1"/>
                <c:pt idx="0">
                  <c:v>Au 4,5%</c:v>
                </c:pt>
              </c:strCache>
            </c:strRef>
          </c:tx>
          <c:cat>
            <c:strRef>
              <c:f>'W99-18'!$C$2:$L$2</c:f>
              <c:strCache>
                <c:ptCount val="10"/>
                <c:pt idx="0">
                  <c:v> Pr00 </c:v>
                </c:pt>
                <c:pt idx="1">
                  <c:v>ChF 03</c:v>
                </c:pt>
                <c:pt idx="2">
                  <c:v> RW 04 </c:v>
                </c:pt>
                <c:pt idx="3">
                  <c:v> Pr06 </c:v>
                </c:pt>
                <c:pt idx="4">
                  <c:v>ChF07</c:v>
                </c:pt>
                <c:pt idx="5">
                  <c:v>RW09</c:v>
                </c:pt>
                <c:pt idx="6">
                  <c:v>ChF10</c:v>
                </c:pt>
                <c:pt idx="7">
                  <c:v>Pr12</c:v>
                </c:pt>
                <c:pt idx="8">
                  <c:v>PW14</c:v>
                </c:pt>
                <c:pt idx="9">
                  <c:v>Pr18</c:v>
                </c:pt>
              </c:strCache>
            </c:strRef>
          </c:cat>
          <c:val>
            <c:numRef>
              <c:f>'W99-18'!$C$8:$L$8</c:f>
              <c:numCache>
                <c:formatCode>0.0%</c:formatCode>
                <c:ptCount val="10"/>
                <c:pt idx="0">
                  <c:v>0.04</c:v>
                </c:pt>
                <c:pt idx="1">
                  <c:v>0.051</c:v>
                </c:pt>
                <c:pt idx="2">
                  <c:v>0.033</c:v>
                </c:pt>
                <c:pt idx="3">
                  <c:v>0.028</c:v>
                </c:pt>
                <c:pt idx="4">
                  <c:v>0.037</c:v>
                </c:pt>
                <c:pt idx="5">
                  <c:v>0.038</c:v>
                </c:pt>
                <c:pt idx="6">
                  <c:v>0.078</c:v>
                </c:pt>
                <c:pt idx="7">
                  <c:v>0.068</c:v>
                </c:pt>
                <c:pt idx="8">
                  <c:v>0.126</c:v>
                </c:pt>
                <c:pt idx="9">
                  <c:v>0.112</c:v>
                </c:pt>
              </c:numCache>
            </c:numRef>
          </c:val>
        </c:ser>
        <c:ser>
          <c:idx val="6"/>
          <c:order val="6"/>
          <c:tx>
            <c:strRef>
              <c:f>'W99-18'!$B$9</c:f>
              <c:strCache>
                <c:ptCount val="1"/>
                <c:pt idx="0">
                  <c:v>HJ  18%</c:v>
                </c:pt>
              </c:strCache>
            </c:strRef>
          </c:tx>
          <c:cat>
            <c:strRef>
              <c:f>'W99-18'!$C$2:$L$2</c:f>
              <c:strCache>
                <c:ptCount val="10"/>
                <c:pt idx="0">
                  <c:v> Pr00 </c:v>
                </c:pt>
                <c:pt idx="1">
                  <c:v>ChF 03</c:v>
                </c:pt>
                <c:pt idx="2">
                  <c:v> RW 04 </c:v>
                </c:pt>
                <c:pt idx="3">
                  <c:v> Pr06 </c:v>
                </c:pt>
                <c:pt idx="4">
                  <c:v>ChF07</c:v>
                </c:pt>
                <c:pt idx="5">
                  <c:v>RW09</c:v>
                </c:pt>
                <c:pt idx="6">
                  <c:v>ChF10</c:v>
                </c:pt>
                <c:pt idx="7">
                  <c:v>Pr12</c:v>
                </c:pt>
                <c:pt idx="8">
                  <c:v>PW14</c:v>
                </c:pt>
                <c:pt idx="9">
                  <c:v>Pr18</c:v>
                </c:pt>
              </c:strCache>
            </c:strRef>
          </c:cat>
          <c:val>
            <c:numRef>
              <c:f>'W99-18'!$C$9:$L$9</c:f>
              <c:numCache>
                <c:formatCode>0.0%</c:formatCode>
                <c:ptCount val="10"/>
                <c:pt idx="0">
                  <c:v>0.149</c:v>
                </c:pt>
                <c:pt idx="1">
                  <c:v>0.164</c:v>
                </c:pt>
                <c:pt idx="2">
                  <c:v>0.164</c:v>
                </c:pt>
                <c:pt idx="3">
                  <c:v>0.156</c:v>
                </c:pt>
                <c:pt idx="4">
                  <c:v>0.153</c:v>
                </c:pt>
                <c:pt idx="5">
                  <c:v>0.178</c:v>
                </c:pt>
                <c:pt idx="6">
                  <c:v>0.187</c:v>
                </c:pt>
                <c:pt idx="7">
                  <c:v>0.205</c:v>
                </c:pt>
                <c:pt idx="8">
                  <c:v>0.186</c:v>
                </c:pt>
                <c:pt idx="9">
                  <c:v>0.208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7580632"/>
        <c:axId val="-2103737688"/>
      </c:areaChart>
      <c:catAx>
        <c:axId val="-20775806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3737688"/>
        <c:crosses val="autoZero"/>
        <c:auto val="1"/>
        <c:lblAlgn val="ctr"/>
        <c:lblOffset val="100"/>
        <c:noMultiLvlLbl val="0"/>
      </c:catAx>
      <c:valAx>
        <c:axId val="-2103737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77580632"/>
        <c:crosses val="autoZero"/>
        <c:crossBetween val="midCat"/>
      </c:valAx>
    </c:plotArea>
    <c:legend>
      <c:legendPos val="b"/>
      <c:layout/>
      <c:overlay val="0"/>
      <c:spPr>
        <a:ln>
          <a:solidFill>
            <a:srgbClr val="FF0000"/>
          </a:solidFill>
        </a:ln>
      </c:spPr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26/10/18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Microsoft_Excel3.xls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Microsoft_Excel1.xlsx"/><Relationship Id="rId4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1341" y="576005"/>
            <a:ext cx="7808976" cy="1088136"/>
          </a:xfrm>
        </p:spPr>
        <p:txBody>
          <a:bodyPr>
            <a:normAutofit/>
          </a:bodyPr>
          <a:lstStyle/>
          <a:p>
            <a:r>
              <a:rPr lang="fr-FR" dirty="0" smtClean="0"/>
              <a:t>Elections provinciales 2018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1" y="2188074"/>
            <a:ext cx="2354206" cy="20125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" y="4691880"/>
            <a:ext cx="2857500" cy="74295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33" y="2939732"/>
            <a:ext cx="5756910" cy="8261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394806" y="4819134"/>
            <a:ext cx="294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Café </a:t>
            </a:r>
            <a:r>
              <a:rPr lang="fr-FR" b="1" dirty="0" smtClean="0"/>
              <a:t>Politique</a:t>
            </a:r>
            <a:r>
              <a:rPr lang="fr-FR" b="1" dirty="0"/>
              <a:t>-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55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292072"/>
              </p:ext>
            </p:extLst>
          </p:nvPr>
        </p:nvGraphicFramePr>
        <p:xfrm>
          <a:off x="431801" y="1714503"/>
          <a:ext cx="8381996" cy="4571996"/>
        </p:xfrm>
        <a:graphic>
          <a:graphicData uri="http://schemas.openxmlformats.org/drawingml/2006/table">
            <a:tbl>
              <a:tblPr/>
              <a:tblGrid>
                <a:gridCol w="1197428"/>
                <a:gridCol w="1197428"/>
                <a:gridCol w="1197428"/>
                <a:gridCol w="1197428"/>
                <a:gridCol w="1197428"/>
                <a:gridCol w="1197428"/>
                <a:gridCol w="1197428"/>
              </a:tblGrid>
              <a:tr h="415636"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Hainaut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Liège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BrabW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Namur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Wallonie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Ecolo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 jeu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Inscrits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4163" y="617682"/>
            <a:ext cx="8574087" cy="967840"/>
          </a:xfrm>
        </p:spPr>
        <p:txBody>
          <a:bodyPr>
            <a:normAutofit/>
          </a:bodyPr>
          <a:lstStyle/>
          <a:p>
            <a:r>
              <a:rPr lang="fr-FR" dirty="0" smtClean="0"/>
              <a:t>Provinces wallonnes valeur relative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177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079333"/>
              </p:ext>
            </p:extLst>
          </p:nvPr>
        </p:nvGraphicFramePr>
        <p:xfrm>
          <a:off x="31049" y="1672929"/>
          <a:ext cx="9120993" cy="352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Document" r:id="rId3" imgW="6502400" imgH="2514600" progId="Word.Document.12">
                  <p:embed/>
                </p:oleObj>
              </mc:Choice>
              <mc:Fallback>
                <p:oleObj name="Document" r:id="rId3" imgW="6502400" imgH="251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49" y="1672929"/>
                        <a:ext cx="9120993" cy="3527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99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6" name="Espace réservé du contenu 5" descr="Capture d’écran 2010-10-14 à 21.21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9" b="-1579"/>
          <a:stretch>
            <a:fillRect/>
          </a:stretch>
        </p:blipFill>
        <p:spPr>
          <a:xfrm>
            <a:off x="0" y="152400"/>
            <a:ext cx="9144000" cy="6042025"/>
          </a:xfrm>
        </p:spPr>
      </p:pic>
    </p:spTree>
    <p:extLst>
      <p:ext uri="{BB962C8B-B14F-4D97-AF65-F5344CB8AC3E}">
        <p14:creationId xmlns:p14="http://schemas.microsoft.com/office/powerpoint/2010/main" val="220927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016238"/>
              </p:ext>
            </p:extLst>
          </p:nvPr>
        </p:nvGraphicFramePr>
        <p:xfrm>
          <a:off x="141104" y="1693088"/>
          <a:ext cx="9002898" cy="3687140"/>
        </p:xfrm>
        <a:graphic>
          <a:graphicData uri="http://schemas.openxmlformats.org/drawingml/2006/table">
            <a:tbl>
              <a:tblPr/>
              <a:tblGrid>
                <a:gridCol w="1000322"/>
                <a:gridCol w="1000322"/>
                <a:gridCol w="1000322"/>
                <a:gridCol w="1000322"/>
                <a:gridCol w="1000322"/>
                <a:gridCol w="1000322"/>
                <a:gridCol w="1000322"/>
                <a:gridCol w="1000322"/>
                <a:gridCol w="1000322"/>
              </a:tblGrid>
              <a:tr h="10785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PW2014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Charleroi/Mons/Soignies/Liège/Huy-Waremme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Verviers/Dinant-Philippeville/Arlon-Marche-Bastogne/Neufchateau-Virton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Nivelles/Thuin/Tournai-Ath-Mouscron/Namur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Wallonie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</a:t>
                      </a:r>
                      <a:r>
                        <a:rPr lang="fr-F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jeu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225005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19,4%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100693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143335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469033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332056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28,7%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104438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19,7%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196159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23,7%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632653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25,1%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205520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130923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209920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25,3%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546363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CDH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105354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96654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108487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310495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ECOLO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70126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39707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66653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176486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PTB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77348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13947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26587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117882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48951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22837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27792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99580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Autres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93031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21276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49621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163928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1157391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530475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21,1%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828554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2516420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12098" marR="12098" marT="12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98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32"/>
              </p:ext>
            </p:extLst>
          </p:nvPr>
        </p:nvGraphicFramePr>
        <p:xfrm>
          <a:off x="241305" y="1155699"/>
          <a:ext cx="8616944" cy="4619325"/>
        </p:xfrm>
        <a:graphic>
          <a:graphicData uri="http://schemas.openxmlformats.org/drawingml/2006/table">
            <a:tbl>
              <a:tblPr/>
              <a:tblGrid>
                <a:gridCol w="954176"/>
                <a:gridCol w="983536"/>
                <a:gridCol w="954176"/>
                <a:gridCol w="954176"/>
                <a:gridCol w="954176"/>
                <a:gridCol w="954176"/>
                <a:gridCol w="954176"/>
                <a:gridCol w="954176"/>
                <a:gridCol w="954176"/>
              </a:tblGrid>
              <a:tr h="2041941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Pr2018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Charleroi/Mons/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LaLouvière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/Soignies/Liège/Huy-Waremme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Verviers/Dinant-Philippeville/Arlon-Marche-Bastogne/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Neufchateau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-Virton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Nivelles/Thuin/Tournai-Ath-Mouscron/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Namur</a:t>
                      </a:r>
                    </a:p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Wallonie</a:t>
                      </a:r>
                    </a:p>
                    <a:p>
                      <a:pPr algn="ctr" fontAlgn="b"/>
                      <a:endParaRPr lang="fr-F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fr-F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 jeu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263 248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109 292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20,2%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159 009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531 549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20,8%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292 128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78 605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143 554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514 287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20,1%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166 253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126 220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188 392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22,6%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480 865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18,8%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CDH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72 373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97 391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89 863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259 627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ECOLO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129 951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67 855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130 678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328 484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PTB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135 278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29 872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36 797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201 947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32 852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11 047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18 387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622 86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Autres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92 150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20 567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66 052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178 769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44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1 184 233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46,3%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540 849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21,1%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832 732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32,6%</a:t>
                      </a: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2 557 814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56" marR="12056" marT="12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97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Mouvements Wallonie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861725"/>
              </p:ext>
            </p:extLst>
          </p:nvPr>
        </p:nvGraphicFramePr>
        <p:xfrm>
          <a:off x="322263" y="1845099"/>
          <a:ext cx="8466137" cy="367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Feuille de calcul" r:id="rId3" imgW="4851400" imgH="2108200" progId="Excel.Sheet.12">
                  <p:embed/>
                </p:oleObj>
              </mc:Choice>
              <mc:Fallback>
                <p:oleObj name="Feuille de calcul" r:id="rId3" imgW="4851400" imgH="210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263" y="1845099"/>
                        <a:ext cx="8466137" cy="3679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19100" y="5803900"/>
            <a:ext cx="8648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DESCHOUWER, DELWIT, HOOGHE, RIHOUX, WALGRAVE, "Attitudes et comportements </a:t>
            </a:r>
            <a:r>
              <a:rPr lang="fr-FR" dirty="0" smtClean="0"/>
              <a:t>des</a:t>
            </a:r>
          </a:p>
          <a:p>
            <a:r>
              <a:rPr lang="fr-FR" dirty="0" smtClean="0"/>
              <a:t> </a:t>
            </a:r>
            <a:r>
              <a:rPr lang="fr-FR" dirty="0"/>
              <a:t>électeurs lors du scrutin du 25 mai 2014", </a:t>
            </a:r>
            <a:r>
              <a:rPr lang="fr-FR" i="1" dirty="0"/>
              <a:t>Courrier hebdomadaire</a:t>
            </a:r>
            <a:r>
              <a:rPr lang="fr-FR" dirty="0"/>
              <a:t> n°2225, </a:t>
            </a:r>
            <a:endParaRPr lang="fr-FR" dirty="0" smtClean="0"/>
          </a:p>
          <a:p>
            <a:r>
              <a:rPr lang="fr-FR" dirty="0" smtClean="0"/>
              <a:t>Centre </a:t>
            </a:r>
            <a:r>
              <a:rPr lang="fr-FR" dirty="0"/>
              <a:t>de Recherche et d'Information Socio-Politique, Bruxelles, 2014 </a:t>
            </a:r>
          </a:p>
        </p:txBody>
      </p:sp>
    </p:spTree>
    <p:extLst>
      <p:ext uri="{BB962C8B-B14F-4D97-AF65-F5344CB8AC3E}">
        <p14:creationId xmlns:p14="http://schemas.microsoft.com/office/powerpoint/2010/main" val="397009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Pronostic ou divination?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élection n’est pas l’autre</a:t>
            </a:r>
          </a:p>
          <a:p>
            <a:r>
              <a:rPr lang="fr-FR" dirty="0" smtClean="0"/>
              <a:t>Ecart de temps, actions, réactions politiques</a:t>
            </a:r>
          </a:p>
          <a:p>
            <a:r>
              <a:rPr lang="fr-FR" dirty="0" smtClean="0"/>
              <a:t>Présence des personnes connues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50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onstantia" charset="0"/>
              </a:rPr>
              <a:t>Nationalité?</a:t>
            </a:r>
          </a:p>
        </p:txBody>
      </p:sp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800">
                <a:latin typeface="Franklin Gothic Book" charset="0"/>
              </a:rPr>
              <a:t>« […] on a pu se demander si la nationalité belge […] n’était pas aussi une de ces œuvres sans lendemain, entreprises pour échapper à des complications menaçantes » </a:t>
            </a:r>
          </a:p>
          <a:p>
            <a:pPr lvl="1" eaLnBrk="1" hangingPunct="1"/>
            <a:r>
              <a:rPr lang="nl-NL">
                <a:latin typeface="Franklin Gothic Book" charset="0"/>
              </a:rPr>
              <a:t>Louis de Carné, “La Belgique, sa révolution et sa nationalité”, </a:t>
            </a:r>
            <a:r>
              <a:rPr lang="nl-NL" i="1">
                <a:latin typeface="Franklin Gothic Book" charset="0"/>
              </a:rPr>
              <a:t>Revue des deux mondes</a:t>
            </a:r>
            <a:r>
              <a:rPr lang="nl-NL">
                <a:latin typeface="Franklin Gothic Book" charset="0"/>
              </a:rPr>
              <a:t>, 1836</a:t>
            </a:r>
            <a:endParaRPr lang="fr-FR">
              <a:latin typeface="Franklin Gothic Book" charset="0"/>
            </a:endParaRPr>
          </a:p>
          <a:p>
            <a:pPr eaLnBrk="1" hangingPunct="1"/>
            <a:endParaRPr lang="fr-FR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4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 CRISP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2108200"/>
            <a:ext cx="5626100" cy="37846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997700" y="2844800"/>
            <a:ext cx="18185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Evolution: sièges:</a:t>
            </a:r>
          </a:p>
          <a:p>
            <a:r>
              <a:rPr lang="fr-FR" dirty="0" smtClean="0"/>
              <a:t>Flandre: NVA-10;</a:t>
            </a:r>
          </a:p>
          <a:p>
            <a:r>
              <a:rPr lang="fr-FR" dirty="0"/>
              <a:t>	S</a:t>
            </a:r>
            <a:r>
              <a:rPr lang="fr-FR" dirty="0" smtClean="0"/>
              <a:t>PA -4 </a:t>
            </a:r>
          </a:p>
          <a:p>
            <a:r>
              <a:rPr lang="fr-FR" dirty="0"/>
              <a:t> </a:t>
            </a:r>
            <a:r>
              <a:rPr lang="fr-FR" dirty="0" smtClean="0"/>
              <a:t>             VB+7</a:t>
            </a:r>
          </a:p>
          <a:p>
            <a:r>
              <a:rPr lang="fr-FR" dirty="0" smtClean="0"/>
              <a:t>              Groen +6</a:t>
            </a:r>
          </a:p>
          <a:p>
            <a:r>
              <a:rPr lang="fr-FR" dirty="0" smtClean="0"/>
              <a:t>Wallonie: PS -4</a:t>
            </a:r>
          </a:p>
          <a:p>
            <a:r>
              <a:rPr lang="fr-FR" dirty="0"/>
              <a:t>	</a:t>
            </a:r>
            <a:r>
              <a:rPr lang="fr-FR" dirty="0" smtClean="0"/>
              <a:t>MR -3</a:t>
            </a:r>
          </a:p>
          <a:p>
            <a:r>
              <a:rPr lang="fr-FR" dirty="0" smtClean="0"/>
              <a:t>            Ecolo +5</a:t>
            </a:r>
          </a:p>
          <a:p>
            <a:r>
              <a:rPr lang="fr-FR" dirty="0" smtClean="0"/>
              <a:t>            PTB +3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81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 CRISP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2159000"/>
            <a:ext cx="51943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6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 CRISP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476500"/>
            <a:ext cx="5956300" cy="26289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89300" y="5613400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Majorité parlement flamand: 124 sièges/2= 62 sièges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734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Comparer dans le temps: Wallonie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38300" y="214630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Comparer à quelle élection?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78100" y="5473700"/>
            <a:ext cx="5424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2018: 3 partis traditionnels: 49,1% (du total des inscrits)</a:t>
            </a:r>
          </a:p>
          <a:p>
            <a:r>
              <a:rPr lang="fr-FR" dirty="0" smtClean="0"/>
              <a:t>Hors jeu: pour la première fois, meilleur score!</a:t>
            </a:r>
          </a:p>
          <a:p>
            <a:r>
              <a:rPr lang="fr-FR" dirty="0" smtClean="0"/>
              <a:t>Pertes (2012-2018): PS: -5,3; CD: -3,3; MR: -3,2; </a:t>
            </a:r>
          </a:p>
          <a:p>
            <a:r>
              <a:rPr lang="fr-FR" dirty="0" smtClean="0"/>
              <a:t>Gains: Autres (dont PTB): +4,4%, Ecolo: +2,3%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665639"/>
              </p:ext>
            </p:extLst>
          </p:nvPr>
        </p:nvGraphicFramePr>
        <p:xfrm>
          <a:off x="25400" y="2660650"/>
          <a:ext cx="90932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Feuille de calcul" r:id="rId3" imgW="9093200" imgH="1536700" progId="Excel.Sheet.12">
                  <p:embed/>
                </p:oleObj>
              </mc:Choice>
              <mc:Fallback>
                <p:oleObj name="Feuille de calcul" r:id="rId3" imgW="9093200" imgH="1536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" y="2660650"/>
                        <a:ext cx="9093200" cy="183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62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99313"/>
              </p:ext>
            </p:extLst>
          </p:nvPr>
        </p:nvGraphicFramePr>
        <p:xfrm>
          <a:off x="647700" y="812800"/>
          <a:ext cx="78486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653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bruts provinces wallonnes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381572"/>
              </p:ext>
            </p:extLst>
          </p:nvPr>
        </p:nvGraphicFramePr>
        <p:xfrm>
          <a:off x="469902" y="1917704"/>
          <a:ext cx="8388345" cy="3860791"/>
        </p:xfrm>
        <a:graphic>
          <a:graphicData uri="http://schemas.openxmlformats.org/drawingml/2006/table">
            <a:tbl>
              <a:tblPr/>
              <a:tblGrid>
                <a:gridCol w="1198335"/>
                <a:gridCol w="1198335"/>
                <a:gridCol w="1198335"/>
                <a:gridCol w="1198335"/>
                <a:gridCol w="1198335"/>
                <a:gridCol w="1198335"/>
                <a:gridCol w="1198335"/>
              </a:tblGrid>
              <a:tr h="350981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Hainaut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Liège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BrabW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Namur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Wallonie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133 321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136 805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90 556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76 080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44 103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480 865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Ecolo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97 657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98 986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558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24 464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328 484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234 570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154 090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33 686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62 338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29 603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514 287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85 060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81 409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26 644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8 834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201 947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71 444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64 424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21 010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49 567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53 182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259 627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21 599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24 592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7 227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7 724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1 144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62 286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29 172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23 132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17 691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16 987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6 673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93 655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41 337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24 179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10 638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8 960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85 114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 jeu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207 739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168 592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48 844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70 837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35 537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531 549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Inscrits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921 899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776 209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285 471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370 695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203 540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2 557 814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28308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23470</TotalTime>
  <Words>815</Words>
  <Application>Microsoft Macintosh PowerPoint</Application>
  <PresentationFormat>Présentation à l'écran (4:3)</PresentationFormat>
  <Paragraphs>358</Paragraphs>
  <Slides>15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Spectrum</vt:lpstr>
      <vt:lpstr>Feuille de calcul</vt:lpstr>
      <vt:lpstr>Document</vt:lpstr>
      <vt:lpstr>Elections provinciales 2018</vt:lpstr>
      <vt:lpstr>Pronostic ou divination?</vt:lpstr>
      <vt:lpstr>Nationalité?</vt:lpstr>
      <vt:lpstr>Projection CRISP</vt:lpstr>
      <vt:lpstr>Projection CRISP</vt:lpstr>
      <vt:lpstr>Projection CRISP</vt:lpstr>
      <vt:lpstr>Comparer dans le temps: Wallonie</vt:lpstr>
      <vt:lpstr>Présentation PowerPoint</vt:lpstr>
      <vt:lpstr>Résultats bruts provinces wallonnes</vt:lpstr>
      <vt:lpstr>Provinces wallonnes valeur relative</vt:lpstr>
      <vt:lpstr>Présentation PowerPoint</vt:lpstr>
      <vt:lpstr>Présentation PowerPoint</vt:lpstr>
      <vt:lpstr>Présentation PowerPoint</vt:lpstr>
      <vt:lpstr>Présentation PowerPoint</vt:lpstr>
      <vt:lpstr>Mouvements Wallonie</vt:lpstr>
    </vt:vector>
  </TitlesOfParts>
  <Company>ULg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Elections: les résultats et les effets</dc:title>
  <dc:creator>Pierre Verjans</dc:creator>
  <cp:lastModifiedBy>Pierre Verjans</cp:lastModifiedBy>
  <cp:revision>78</cp:revision>
  <dcterms:created xsi:type="dcterms:W3CDTF">2014-06-18T05:45:00Z</dcterms:created>
  <dcterms:modified xsi:type="dcterms:W3CDTF">2018-10-26T09:34:24Z</dcterms:modified>
</cp:coreProperties>
</file>