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308" r:id="rId4"/>
    <p:sldId id="259" r:id="rId5"/>
    <p:sldId id="262" r:id="rId6"/>
    <p:sldId id="260" r:id="rId7"/>
    <p:sldId id="261" r:id="rId8"/>
    <p:sldId id="263" r:id="rId9"/>
    <p:sldId id="264" r:id="rId10"/>
    <p:sldId id="316" r:id="rId11"/>
    <p:sldId id="265" r:id="rId12"/>
    <p:sldId id="266" r:id="rId13"/>
    <p:sldId id="269" r:id="rId14"/>
    <p:sldId id="315" r:id="rId15"/>
    <p:sldId id="268" r:id="rId16"/>
    <p:sldId id="314" r:id="rId17"/>
    <p:sldId id="317" r:id="rId18"/>
    <p:sldId id="278" r:id="rId19"/>
    <p:sldId id="279" r:id="rId20"/>
    <p:sldId id="276" r:id="rId21"/>
    <p:sldId id="277" r:id="rId22"/>
    <p:sldId id="275" r:id="rId23"/>
    <p:sldId id="312" r:id="rId24"/>
    <p:sldId id="28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 DELAUNOIS" initials="YD" lastIdx="5" clrIdx="0">
    <p:extLst>
      <p:ext uri="{19B8F6BF-5375-455C-9EA6-DF929625EA0E}">
        <p15:presenceInfo xmlns:p15="http://schemas.microsoft.com/office/powerpoint/2012/main" userId="Yann DELAUNO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796" autoAdjust="0"/>
  </p:normalViewPr>
  <p:slideViewPr>
    <p:cSldViewPr snapToGrid="0">
      <p:cViewPr varScale="1">
        <p:scale>
          <a:sx n="46" d="100"/>
          <a:sy n="46" d="100"/>
        </p:scale>
        <p:origin x="16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194BB-747D-4B93-A43E-D4F2C0AB66C6}" type="doc">
      <dgm:prSet loTypeId="urn:microsoft.com/office/officeart/2005/8/layout/chart3" loCatId="relationship" qsTypeId="urn:microsoft.com/office/officeart/2005/8/quickstyle/simple1" qsCatId="simple" csTypeId="urn:microsoft.com/office/officeart/2005/8/colors/colorful5" csCatId="colorful" phldr="1"/>
      <dgm:spPr/>
    </dgm:pt>
    <dgm:pt modelId="{4F763BC6-4E3C-4211-8394-17594FF9E5C6}">
      <dgm:prSet phldrT="[Texte]"/>
      <dgm:spPr/>
      <dgm:t>
        <a:bodyPr/>
        <a:lstStyle/>
        <a:p>
          <a:r>
            <a:rPr lang="fr-FR" dirty="0" err="1"/>
            <a:t>Internal</a:t>
          </a:r>
          <a:r>
            <a:rPr lang="fr-FR" dirty="0"/>
            <a:t> </a:t>
          </a:r>
          <a:r>
            <a:rPr lang="fr-FR" dirty="0" err="1"/>
            <a:t>organization</a:t>
          </a:r>
          <a:endParaRPr lang="fr-FR" dirty="0"/>
        </a:p>
      </dgm:t>
    </dgm:pt>
    <dgm:pt modelId="{C6A481D0-591E-41A9-8793-D9F0A694036F}" type="parTrans" cxnId="{13CB4AA6-8430-47C0-B4DA-7347E3040368}">
      <dgm:prSet/>
      <dgm:spPr/>
      <dgm:t>
        <a:bodyPr/>
        <a:lstStyle/>
        <a:p>
          <a:endParaRPr lang="fr-FR"/>
        </a:p>
      </dgm:t>
    </dgm:pt>
    <dgm:pt modelId="{6A3564C9-CBD8-4FE7-A1D6-766F356B0D89}" type="sibTrans" cxnId="{13CB4AA6-8430-47C0-B4DA-7347E3040368}">
      <dgm:prSet/>
      <dgm:spPr/>
      <dgm:t>
        <a:bodyPr/>
        <a:lstStyle/>
        <a:p>
          <a:endParaRPr lang="fr-FR"/>
        </a:p>
      </dgm:t>
    </dgm:pt>
    <dgm:pt modelId="{907F802C-11CE-4F2B-8379-00710A4DE047}">
      <dgm:prSet phldrT="[Texte]"/>
      <dgm:spPr/>
      <dgm:t>
        <a:bodyPr/>
        <a:lstStyle/>
        <a:p>
          <a:r>
            <a:rPr lang="fr-FR" dirty="0"/>
            <a:t>Composition</a:t>
          </a:r>
        </a:p>
      </dgm:t>
    </dgm:pt>
    <dgm:pt modelId="{3EFEDB1D-6BBD-4CDA-A9AC-2FEE2D0B9F0B}" type="parTrans" cxnId="{A3DE7DA9-D78E-4760-8904-3AE3CCE5F097}">
      <dgm:prSet/>
      <dgm:spPr/>
      <dgm:t>
        <a:bodyPr/>
        <a:lstStyle/>
        <a:p>
          <a:endParaRPr lang="fr-FR"/>
        </a:p>
      </dgm:t>
    </dgm:pt>
    <dgm:pt modelId="{3DB85241-A6FF-45FC-9F8C-EF45012BC1E8}" type="sibTrans" cxnId="{A3DE7DA9-D78E-4760-8904-3AE3CCE5F097}">
      <dgm:prSet/>
      <dgm:spPr/>
      <dgm:t>
        <a:bodyPr/>
        <a:lstStyle/>
        <a:p>
          <a:endParaRPr lang="fr-FR"/>
        </a:p>
      </dgm:t>
    </dgm:pt>
    <dgm:pt modelId="{F76F5C2F-4ECE-465B-B36E-87EB4ADF5FE4}">
      <dgm:prSet phldrT="[Texte]"/>
      <dgm:spPr/>
      <dgm:t>
        <a:bodyPr/>
        <a:lstStyle/>
        <a:p>
          <a:r>
            <a:rPr lang="fr-FR" dirty="0" err="1"/>
            <a:t>Origin</a:t>
          </a:r>
          <a:endParaRPr lang="fr-FR" dirty="0"/>
        </a:p>
      </dgm:t>
    </dgm:pt>
    <dgm:pt modelId="{44ACDF70-C55C-4AF0-91BB-C14D27D44538}" type="parTrans" cxnId="{A20A661D-50FF-4E05-B7F0-1D2495FCAA87}">
      <dgm:prSet/>
      <dgm:spPr/>
      <dgm:t>
        <a:bodyPr/>
        <a:lstStyle/>
        <a:p>
          <a:endParaRPr lang="fr-FR"/>
        </a:p>
      </dgm:t>
    </dgm:pt>
    <dgm:pt modelId="{2E155C0E-DE68-4ED6-8587-13FED119D230}" type="sibTrans" cxnId="{A20A661D-50FF-4E05-B7F0-1D2495FCAA87}">
      <dgm:prSet/>
      <dgm:spPr/>
      <dgm:t>
        <a:bodyPr/>
        <a:lstStyle/>
        <a:p>
          <a:endParaRPr lang="fr-FR"/>
        </a:p>
      </dgm:t>
    </dgm:pt>
    <dgm:pt modelId="{672EBBB2-04F8-4071-80E1-35D6AF75EC5F}" type="pres">
      <dgm:prSet presAssocID="{802194BB-747D-4B93-A43E-D4F2C0AB66C6}" presName="compositeShape" presStyleCnt="0">
        <dgm:presLayoutVars>
          <dgm:chMax val="7"/>
          <dgm:dir/>
          <dgm:resizeHandles val="exact"/>
        </dgm:presLayoutVars>
      </dgm:prSet>
      <dgm:spPr/>
    </dgm:pt>
    <dgm:pt modelId="{08941937-28A7-49B8-9CB7-4EA66641E43F}" type="pres">
      <dgm:prSet presAssocID="{802194BB-747D-4B93-A43E-D4F2C0AB66C6}" presName="wedge1" presStyleLbl="node1" presStyleIdx="0" presStyleCnt="3" custLinFactNeighborX="-5515" custLinFactNeighborY="2872"/>
      <dgm:spPr/>
      <dgm:t>
        <a:bodyPr/>
        <a:lstStyle/>
        <a:p>
          <a:endParaRPr lang="fr-FR"/>
        </a:p>
      </dgm:t>
    </dgm:pt>
    <dgm:pt modelId="{6D6C2171-C156-4824-B6FF-D1AA065D4BC3}" type="pres">
      <dgm:prSet presAssocID="{802194BB-747D-4B93-A43E-D4F2C0AB66C6}" presName="wedge1Tx" presStyleLbl="node1" presStyleIdx="0" presStyleCnt="3">
        <dgm:presLayoutVars>
          <dgm:chMax val="0"/>
          <dgm:chPref val="0"/>
          <dgm:bulletEnabled val="1"/>
        </dgm:presLayoutVars>
      </dgm:prSet>
      <dgm:spPr/>
      <dgm:t>
        <a:bodyPr/>
        <a:lstStyle/>
        <a:p>
          <a:endParaRPr lang="fr-FR"/>
        </a:p>
      </dgm:t>
    </dgm:pt>
    <dgm:pt modelId="{715F4525-D722-410C-B531-666EB29E7E03}" type="pres">
      <dgm:prSet presAssocID="{802194BB-747D-4B93-A43E-D4F2C0AB66C6}" presName="wedge2" presStyleLbl="node1" presStyleIdx="1" presStyleCnt="3"/>
      <dgm:spPr/>
      <dgm:t>
        <a:bodyPr/>
        <a:lstStyle/>
        <a:p>
          <a:endParaRPr lang="fr-FR"/>
        </a:p>
      </dgm:t>
    </dgm:pt>
    <dgm:pt modelId="{8AB7944C-0B92-4EA8-A7B2-D8ED2D927ED2}" type="pres">
      <dgm:prSet presAssocID="{802194BB-747D-4B93-A43E-D4F2C0AB66C6}" presName="wedge2Tx" presStyleLbl="node1" presStyleIdx="1" presStyleCnt="3">
        <dgm:presLayoutVars>
          <dgm:chMax val="0"/>
          <dgm:chPref val="0"/>
          <dgm:bulletEnabled val="1"/>
        </dgm:presLayoutVars>
      </dgm:prSet>
      <dgm:spPr/>
      <dgm:t>
        <a:bodyPr/>
        <a:lstStyle/>
        <a:p>
          <a:endParaRPr lang="fr-FR"/>
        </a:p>
      </dgm:t>
    </dgm:pt>
    <dgm:pt modelId="{A62FAD04-9032-4B4D-B146-B8092D1937B2}" type="pres">
      <dgm:prSet presAssocID="{802194BB-747D-4B93-A43E-D4F2C0AB66C6}" presName="wedge3" presStyleLbl="node1" presStyleIdx="2" presStyleCnt="3"/>
      <dgm:spPr/>
      <dgm:t>
        <a:bodyPr/>
        <a:lstStyle/>
        <a:p>
          <a:endParaRPr lang="fr-FR"/>
        </a:p>
      </dgm:t>
    </dgm:pt>
    <dgm:pt modelId="{F126DE2C-392C-4F77-985B-D41020127D56}" type="pres">
      <dgm:prSet presAssocID="{802194BB-747D-4B93-A43E-D4F2C0AB66C6}" presName="wedge3Tx" presStyleLbl="node1" presStyleIdx="2" presStyleCnt="3">
        <dgm:presLayoutVars>
          <dgm:chMax val="0"/>
          <dgm:chPref val="0"/>
          <dgm:bulletEnabled val="1"/>
        </dgm:presLayoutVars>
      </dgm:prSet>
      <dgm:spPr/>
      <dgm:t>
        <a:bodyPr/>
        <a:lstStyle/>
        <a:p>
          <a:endParaRPr lang="fr-FR"/>
        </a:p>
      </dgm:t>
    </dgm:pt>
  </dgm:ptLst>
  <dgm:cxnLst>
    <dgm:cxn modelId="{A3DE7DA9-D78E-4760-8904-3AE3CCE5F097}" srcId="{802194BB-747D-4B93-A43E-D4F2C0AB66C6}" destId="{907F802C-11CE-4F2B-8379-00710A4DE047}" srcOrd="1" destOrd="0" parTransId="{3EFEDB1D-6BBD-4CDA-A9AC-2FEE2D0B9F0B}" sibTransId="{3DB85241-A6FF-45FC-9F8C-EF45012BC1E8}"/>
    <dgm:cxn modelId="{13CB4AA6-8430-47C0-B4DA-7347E3040368}" srcId="{802194BB-747D-4B93-A43E-D4F2C0AB66C6}" destId="{4F763BC6-4E3C-4211-8394-17594FF9E5C6}" srcOrd="0" destOrd="0" parTransId="{C6A481D0-591E-41A9-8793-D9F0A694036F}" sibTransId="{6A3564C9-CBD8-4FE7-A1D6-766F356B0D89}"/>
    <dgm:cxn modelId="{6D7630D8-413D-4350-8E6C-E1E571988AF8}" type="presOf" srcId="{F76F5C2F-4ECE-465B-B36E-87EB4ADF5FE4}" destId="{F126DE2C-392C-4F77-985B-D41020127D56}" srcOrd="1" destOrd="0" presId="urn:microsoft.com/office/officeart/2005/8/layout/chart3"/>
    <dgm:cxn modelId="{86993470-F254-488E-B68D-C8DFC4C9652A}" type="presOf" srcId="{4F763BC6-4E3C-4211-8394-17594FF9E5C6}" destId="{08941937-28A7-49B8-9CB7-4EA66641E43F}" srcOrd="0" destOrd="0" presId="urn:microsoft.com/office/officeart/2005/8/layout/chart3"/>
    <dgm:cxn modelId="{4235F459-7CC3-4C6D-8F6E-93E63B57CF4D}" type="presOf" srcId="{F76F5C2F-4ECE-465B-B36E-87EB4ADF5FE4}" destId="{A62FAD04-9032-4B4D-B146-B8092D1937B2}" srcOrd="0" destOrd="0" presId="urn:microsoft.com/office/officeart/2005/8/layout/chart3"/>
    <dgm:cxn modelId="{FED43CC9-846D-43B8-9BAA-74689653D4F5}" type="presOf" srcId="{907F802C-11CE-4F2B-8379-00710A4DE047}" destId="{715F4525-D722-410C-B531-666EB29E7E03}" srcOrd="0" destOrd="0" presId="urn:microsoft.com/office/officeart/2005/8/layout/chart3"/>
    <dgm:cxn modelId="{A20A661D-50FF-4E05-B7F0-1D2495FCAA87}" srcId="{802194BB-747D-4B93-A43E-D4F2C0AB66C6}" destId="{F76F5C2F-4ECE-465B-B36E-87EB4ADF5FE4}" srcOrd="2" destOrd="0" parTransId="{44ACDF70-C55C-4AF0-91BB-C14D27D44538}" sibTransId="{2E155C0E-DE68-4ED6-8587-13FED119D230}"/>
    <dgm:cxn modelId="{0F7AC60C-D446-4386-8175-0E48A2A64444}" type="presOf" srcId="{907F802C-11CE-4F2B-8379-00710A4DE047}" destId="{8AB7944C-0B92-4EA8-A7B2-D8ED2D927ED2}" srcOrd="1" destOrd="0" presId="urn:microsoft.com/office/officeart/2005/8/layout/chart3"/>
    <dgm:cxn modelId="{941B2678-F11D-4599-B74B-83F30C77016A}" type="presOf" srcId="{4F763BC6-4E3C-4211-8394-17594FF9E5C6}" destId="{6D6C2171-C156-4824-B6FF-D1AA065D4BC3}" srcOrd="1" destOrd="0" presId="urn:microsoft.com/office/officeart/2005/8/layout/chart3"/>
    <dgm:cxn modelId="{84B19A71-862F-424E-81B0-2420FB79AD4C}" type="presOf" srcId="{802194BB-747D-4B93-A43E-D4F2C0AB66C6}" destId="{672EBBB2-04F8-4071-80E1-35D6AF75EC5F}" srcOrd="0" destOrd="0" presId="urn:microsoft.com/office/officeart/2005/8/layout/chart3"/>
    <dgm:cxn modelId="{93B6471B-E066-4771-8E68-AF4C2587F310}" type="presParOf" srcId="{672EBBB2-04F8-4071-80E1-35D6AF75EC5F}" destId="{08941937-28A7-49B8-9CB7-4EA66641E43F}" srcOrd="0" destOrd="0" presId="urn:microsoft.com/office/officeart/2005/8/layout/chart3"/>
    <dgm:cxn modelId="{46B18C20-BF00-4143-B9FD-57BAE0D33742}" type="presParOf" srcId="{672EBBB2-04F8-4071-80E1-35D6AF75EC5F}" destId="{6D6C2171-C156-4824-B6FF-D1AA065D4BC3}" srcOrd="1" destOrd="0" presId="urn:microsoft.com/office/officeart/2005/8/layout/chart3"/>
    <dgm:cxn modelId="{F9E9A11B-5204-4AD2-BEA3-7A1F9D20046F}" type="presParOf" srcId="{672EBBB2-04F8-4071-80E1-35D6AF75EC5F}" destId="{715F4525-D722-410C-B531-666EB29E7E03}" srcOrd="2" destOrd="0" presId="urn:microsoft.com/office/officeart/2005/8/layout/chart3"/>
    <dgm:cxn modelId="{F0B52F9B-22DB-40F6-A46F-1BF48A7710A1}" type="presParOf" srcId="{672EBBB2-04F8-4071-80E1-35D6AF75EC5F}" destId="{8AB7944C-0B92-4EA8-A7B2-D8ED2D927ED2}" srcOrd="3" destOrd="0" presId="urn:microsoft.com/office/officeart/2005/8/layout/chart3"/>
    <dgm:cxn modelId="{26172688-1E5F-41C4-BCCD-D5452897B6D1}" type="presParOf" srcId="{672EBBB2-04F8-4071-80E1-35D6AF75EC5F}" destId="{A62FAD04-9032-4B4D-B146-B8092D1937B2}" srcOrd="4" destOrd="0" presId="urn:microsoft.com/office/officeart/2005/8/layout/chart3"/>
    <dgm:cxn modelId="{5C4D7076-8EF6-43C6-8CE5-01BF4C5268DB}" type="presParOf" srcId="{672EBBB2-04F8-4071-80E1-35D6AF75EC5F}" destId="{F126DE2C-392C-4F77-985B-D41020127D56}"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04CB8-03BF-45EE-864B-BBDC0E6F9244}"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fr-FR"/>
        </a:p>
      </dgm:t>
    </dgm:pt>
    <dgm:pt modelId="{11741D4C-3C57-49AF-AA99-3818DBE7CC49}">
      <dgm:prSet phldrT="[Texte]"/>
      <dgm:spPr/>
      <dgm:t>
        <a:bodyPr/>
        <a:lstStyle/>
        <a:p>
          <a:r>
            <a:rPr lang="fr-FR" dirty="0" err="1"/>
            <a:t>Origin</a:t>
          </a:r>
          <a:endParaRPr lang="fr-FR" dirty="0"/>
        </a:p>
      </dgm:t>
    </dgm:pt>
    <dgm:pt modelId="{55EBF159-49CA-4D8F-95FD-9A74862BB306}" type="parTrans" cxnId="{D99BBDB1-48CB-4CD0-A5C6-BD45774182EE}">
      <dgm:prSet/>
      <dgm:spPr/>
      <dgm:t>
        <a:bodyPr/>
        <a:lstStyle/>
        <a:p>
          <a:endParaRPr lang="fr-FR"/>
        </a:p>
      </dgm:t>
    </dgm:pt>
    <dgm:pt modelId="{23344861-FD2D-4259-97D4-EB5141C0AF28}" type="sibTrans" cxnId="{D99BBDB1-48CB-4CD0-A5C6-BD45774182EE}">
      <dgm:prSet/>
      <dgm:spPr/>
      <dgm:t>
        <a:bodyPr/>
        <a:lstStyle/>
        <a:p>
          <a:endParaRPr lang="fr-FR"/>
        </a:p>
      </dgm:t>
    </dgm:pt>
    <dgm:pt modelId="{3DB1FB3D-4C11-43F5-9698-C572C87BE244}">
      <dgm:prSet phldrT="[Texte]"/>
      <dgm:spPr/>
      <dgm:t>
        <a:bodyPr/>
        <a:lstStyle/>
        <a:p>
          <a:r>
            <a:rPr lang="fr-FR" dirty="0"/>
            <a:t>Initial </a:t>
          </a:r>
          <a:r>
            <a:rPr lang="fr-FR" dirty="0" err="1"/>
            <a:t>step</a:t>
          </a:r>
          <a:endParaRPr lang="fr-FR" dirty="0"/>
        </a:p>
      </dgm:t>
    </dgm:pt>
    <dgm:pt modelId="{F936A383-C7CE-4558-A878-13594D95A526}" type="parTrans" cxnId="{5E695F86-FF5B-44AB-B700-985EA6331208}">
      <dgm:prSet/>
      <dgm:spPr/>
      <dgm:t>
        <a:bodyPr/>
        <a:lstStyle/>
        <a:p>
          <a:endParaRPr lang="fr-FR"/>
        </a:p>
      </dgm:t>
    </dgm:pt>
    <dgm:pt modelId="{EC4F7CA1-F0DC-40C7-A379-0C60250E9760}" type="sibTrans" cxnId="{5E695F86-FF5B-44AB-B700-985EA6331208}">
      <dgm:prSet/>
      <dgm:spPr/>
      <dgm:t>
        <a:bodyPr/>
        <a:lstStyle/>
        <a:p>
          <a:endParaRPr lang="fr-FR"/>
        </a:p>
      </dgm:t>
    </dgm:pt>
    <dgm:pt modelId="{AC8F421A-04E3-44F6-97D9-2C30F6F0F1A7}">
      <dgm:prSet phldrT="[Texte]"/>
      <dgm:spPr/>
      <dgm:t>
        <a:bodyPr/>
        <a:lstStyle/>
        <a:p>
          <a:r>
            <a:rPr lang="fr-FR" dirty="0" err="1"/>
            <a:t>Sucessive</a:t>
          </a:r>
          <a:r>
            <a:rPr lang="fr-FR" dirty="0"/>
            <a:t> </a:t>
          </a:r>
          <a:r>
            <a:rPr lang="fr-FR" dirty="0" err="1"/>
            <a:t>steps</a:t>
          </a:r>
          <a:endParaRPr lang="fr-FR" dirty="0"/>
        </a:p>
      </dgm:t>
    </dgm:pt>
    <dgm:pt modelId="{B6A0926C-3C83-4920-8669-04ABCAEC10B6}" type="parTrans" cxnId="{5609623C-63B8-4E3F-AFAF-2DA4D760587A}">
      <dgm:prSet/>
      <dgm:spPr/>
      <dgm:t>
        <a:bodyPr/>
        <a:lstStyle/>
        <a:p>
          <a:endParaRPr lang="fr-FR"/>
        </a:p>
      </dgm:t>
    </dgm:pt>
    <dgm:pt modelId="{8CFA1AB6-6909-4FA2-B2F6-C6232F081AA5}" type="sibTrans" cxnId="{5609623C-63B8-4E3F-AFAF-2DA4D760587A}">
      <dgm:prSet/>
      <dgm:spPr/>
      <dgm:t>
        <a:bodyPr/>
        <a:lstStyle/>
        <a:p>
          <a:endParaRPr lang="fr-FR"/>
        </a:p>
      </dgm:t>
    </dgm:pt>
    <dgm:pt modelId="{600B9CBD-D7DA-4122-99AE-67CE84795905}" type="pres">
      <dgm:prSet presAssocID="{DC904CB8-03BF-45EE-864B-BBDC0E6F9244}" presName="Name0" presStyleCnt="0">
        <dgm:presLayoutVars>
          <dgm:chMax val="7"/>
          <dgm:chPref val="7"/>
          <dgm:dir/>
          <dgm:animLvl val="lvl"/>
        </dgm:presLayoutVars>
      </dgm:prSet>
      <dgm:spPr/>
      <dgm:t>
        <a:bodyPr/>
        <a:lstStyle/>
        <a:p>
          <a:endParaRPr lang="fr-FR"/>
        </a:p>
      </dgm:t>
    </dgm:pt>
    <dgm:pt modelId="{EB417A0D-505D-4575-B995-0740CBC6FEE1}" type="pres">
      <dgm:prSet presAssocID="{11741D4C-3C57-49AF-AA99-3818DBE7CC49}" presName="Accent1" presStyleCnt="0"/>
      <dgm:spPr/>
    </dgm:pt>
    <dgm:pt modelId="{031D319F-AD4F-4E29-8ED1-2BB7507438C8}" type="pres">
      <dgm:prSet presAssocID="{11741D4C-3C57-49AF-AA99-3818DBE7CC49}" presName="Accent" presStyleLbl="node1" presStyleIdx="0" presStyleCnt="3"/>
      <dgm:spPr/>
    </dgm:pt>
    <dgm:pt modelId="{7E0A57BA-5C21-4C02-8F0D-89C48C3E5824}" type="pres">
      <dgm:prSet presAssocID="{11741D4C-3C57-49AF-AA99-3818DBE7CC49}" presName="Parent1" presStyleLbl="revTx" presStyleIdx="0" presStyleCnt="3">
        <dgm:presLayoutVars>
          <dgm:chMax val="1"/>
          <dgm:chPref val="1"/>
          <dgm:bulletEnabled val="1"/>
        </dgm:presLayoutVars>
      </dgm:prSet>
      <dgm:spPr/>
      <dgm:t>
        <a:bodyPr/>
        <a:lstStyle/>
        <a:p>
          <a:endParaRPr lang="fr-FR"/>
        </a:p>
      </dgm:t>
    </dgm:pt>
    <dgm:pt modelId="{69F99058-03F2-4C33-AD40-AA26C5301438}" type="pres">
      <dgm:prSet presAssocID="{3DB1FB3D-4C11-43F5-9698-C572C87BE244}" presName="Accent2" presStyleCnt="0"/>
      <dgm:spPr/>
    </dgm:pt>
    <dgm:pt modelId="{3FB81548-3B5D-4F60-BE1B-3988EDB7FCDB}" type="pres">
      <dgm:prSet presAssocID="{3DB1FB3D-4C11-43F5-9698-C572C87BE244}" presName="Accent" presStyleLbl="node1" presStyleIdx="1" presStyleCnt="3"/>
      <dgm:spPr/>
    </dgm:pt>
    <dgm:pt modelId="{1E6F12C6-9AAD-4F28-AB7D-591D53A043CC}" type="pres">
      <dgm:prSet presAssocID="{3DB1FB3D-4C11-43F5-9698-C572C87BE244}" presName="Parent2" presStyleLbl="revTx" presStyleIdx="1" presStyleCnt="3">
        <dgm:presLayoutVars>
          <dgm:chMax val="1"/>
          <dgm:chPref val="1"/>
          <dgm:bulletEnabled val="1"/>
        </dgm:presLayoutVars>
      </dgm:prSet>
      <dgm:spPr/>
      <dgm:t>
        <a:bodyPr/>
        <a:lstStyle/>
        <a:p>
          <a:endParaRPr lang="fr-FR"/>
        </a:p>
      </dgm:t>
    </dgm:pt>
    <dgm:pt modelId="{9DA137BF-BADE-4F8F-A7F1-3CEDAAD4F95B}" type="pres">
      <dgm:prSet presAssocID="{AC8F421A-04E3-44F6-97D9-2C30F6F0F1A7}" presName="Accent3" presStyleCnt="0"/>
      <dgm:spPr/>
    </dgm:pt>
    <dgm:pt modelId="{4E1DC605-B778-4560-8F8B-AF53727484FF}" type="pres">
      <dgm:prSet presAssocID="{AC8F421A-04E3-44F6-97D9-2C30F6F0F1A7}" presName="Accent" presStyleLbl="node1" presStyleIdx="2" presStyleCnt="3"/>
      <dgm:spPr/>
    </dgm:pt>
    <dgm:pt modelId="{670F1082-E4A9-4AF1-92BB-D3287C989F74}" type="pres">
      <dgm:prSet presAssocID="{AC8F421A-04E3-44F6-97D9-2C30F6F0F1A7}" presName="Parent3" presStyleLbl="revTx" presStyleIdx="2" presStyleCnt="3">
        <dgm:presLayoutVars>
          <dgm:chMax val="1"/>
          <dgm:chPref val="1"/>
          <dgm:bulletEnabled val="1"/>
        </dgm:presLayoutVars>
      </dgm:prSet>
      <dgm:spPr/>
      <dgm:t>
        <a:bodyPr/>
        <a:lstStyle/>
        <a:p>
          <a:endParaRPr lang="fr-FR"/>
        </a:p>
      </dgm:t>
    </dgm:pt>
  </dgm:ptLst>
  <dgm:cxnLst>
    <dgm:cxn modelId="{6B7BD882-9298-470B-9633-E12205451620}" type="presOf" srcId="{3DB1FB3D-4C11-43F5-9698-C572C87BE244}" destId="{1E6F12C6-9AAD-4F28-AB7D-591D53A043CC}" srcOrd="0" destOrd="0" presId="urn:microsoft.com/office/officeart/2009/layout/CircleArrowProcess"/>
    <dgm:cxn modelId="{5609623C-63B8-4E3F-AFAF-2DA4D760587A}" srcId="{DC904CB8-03BF-45EE-864B-BBDC0E6F9244}" destId="{AC8F421A-04E3-44F6-97D9-2C30F6F0F1A7}" srcOrd="2" destOrd="0" parTransId="{B6A0926C-3C83-4920-8669-04ABCAEC10B6}" sibTransId="{8CFA1AB6-6909-4FA2-B2F6-C6232F081AA5}"/>
    <dgm:cxn modelId="{B040EFAE-93A5-455A-892B-E6974368854D}" type="presOf" srcId="{DC904CB8-03BF-45EE-864B-BBDC0E6F9244}" destId="{600B9CBD-D7DA-4122-99AE-67CE84795905}" srcOrd="0" destOrd="0" presId="urn:microsoft.com/office/officeart/2009/layout/CircleArrowProcess"/>
    <dgm:cxn modelId="{5E695F86-FF5B-44AB-B700-985EA6331208}" srcId="{DC904CB8-03BF-45EE-864B-BBDC0E6F9244}" destId="{3DB1FB3D-4C11-43F5-9698-C572C87BE244}" srcOrd="1" destOrd="0" parTransId="{F936A383-C7CE-4558-A878-13594D95A526}" sibTransId="{EC4F7CA1-F0DC-40C7-A379-0C60250E9760}"/>
    <dgm:cxn modelId="{D99BBDB1-48CB-4CD0-A5C6-BD45774182EE}" srcId="{DC904CB8-03BF-45EE-864B-BBDC0E6F9244}" destId="{11741D4C-3C57-49AF-AA99-3818DBE7CC49}" srcOrd="0" destOrd="0" parTransId="{55EBF159-49CA-4D8F-95FD-9A74862BB306}" sibTransId="{23344861-FD2D-4259-97D4-EB5141C0AF28}"/>
    <dgm:cxn modelId="{85794530-5D77-4591-AE6E-ADAD2EE44ED3}" type="presOf" srcId="{AC8F421A-04E3-44F6-97D9-2C30F6F0F1A7}" destId="{670F1082-E4A9-4AF1-92BB-D3287C989F74}" srcOrd="0" destOrd="0" presId="urn:microsoft.com/office/officeart/2009/layout/CircleArrowProcess"/>
    <dgm:cxn modelId="{E29E0279-9491-4312-9378-337E63EA943B}" type="presOf" srcId="{11741D4C-3C57-49AF-AA99-3818DBE7CC49}" destId="{7E0A57BA-5C21-4C02-8F0D-89C48C3E5824}" srcOrd="0" destOrd="0" presId="urn:microsoft.com/office/officeart/2009/layout/CircleArrowProcess"/>
    <dgm:cxn modelId="{CA643706-834E-453F-BE2F-EE361E9A6B55}" type="presParOf" srcId="{600B9CBD-D7DA-4122-99AE-67CE84795905}" destId="{EB417A0D-505D-4575-B995-0740CBC6FEE1}" srcOrd="0" destOrd="0" presId="urn:microsoft.com/office/officeart/2009/layout/CircleArrowProcess"/>
    <dgm:cxn modelId="{8AAAA5EE-72A7-46D8-94F4-5F6BFAFC4AFE}" type="presParOf" srcId="{EB417A0D-505D-4575-B995-0740CBC6FEE1}" destId="{031D319F-AD4F-4E29-8ED1-2BB7507438C8}" srcOrd="0" destOrd="0" presId="urn:microsoft.com/office/officeart/2009/layout/CircleArrowProcess"/>
    <dgm:cxn modelId="{F9D8D62B-E49F-4C01-9E16-BA5E52B4DE80}" type="presParOf" srcId="{600B9CBD-D7DA-4122-99AE-67CE84795905}" destId="{7E0A57BA-5C21-4C02-8F0D-89C48C3E5824}" srcOrd="1" destOrd="0" presId="urn:microsoft.com/office/officeart/2009/layout/CircleArrowProcess"/>
    <dgm:cxn modelId="{C72E2888-B370-4C5B-AC28-2139CE4D832E}" type="presParOf" srcId="{600B9CBD-D7DA-4122-99AE-67CE84795905}" destId="{69F99058-03F2-4C33-AD40-AA26C5301438}" srcOrd="2" destOrd="0" presId="urn:microsoft.com/office/officeart/2009/layout/CircleArrowProcess"/>
    <dgm:cxn modelId="{838345C4-E0CC-40C7-9EE9-048201E0B331}" type="presParOf" srcId="{69F99058-03F2-4C33-AD40-AA26C5301438}" destId="{3FB81548-3B5D-4F60-BE1B-3988EDB7FCDB}" srcOrd="0" destOrd="0" presId="urn:microsoft.com/office/officeart/2009/layout/CircleArrowProcess"/>
    <dgm:cxn modelId="{37FC027B-558E-40CC-A6D5-483F931B8306}" type="presParOf" srcId="{600B9CBD-D7DA-4122-99AE-67CE84795905}" destId="{1E6F12C6-9AAD-4F28-AB7D-591D53A043CC}" srcOrd="3" destOrd="0" presId="urn:microsoft.com/office/officeart/2009/layout/CircleArrowProcess"/>
    <dgm:cxn modelId="{BF25BB87-4E10-41E9-8F37-1357E598942E}" type="presParOf" srcId="{600B9CBD-D7DA-4122-99AE-67CE84795905}" destId="{9DA137BF-BADE-4F8F-A7F1-3CEDAAD4F95B}" srcOrd="4" destOrd="0" presId="urn:microsoft.com/office/officeart/2009/layout/CircleArrowProcess"/>
    <dgm:cxn modelId="{5B7A88AC-99D6-4350-A6A0-7DF83A12EAF6}" type="presParOf" srcId="{9DA137BF-BADE-4F8F-A7F1-3CEDAAD4F95B}" destId="{4E1DC605-B778-4560-8F8B-AF53727484FF}" srcOrd="0" destOrd="0" presId="urn:microsoft.com/office/officeart/2009/layout/CircleArrowProcess"/>
    <dgm:cxn modelId="{EC4C0079-A1C4-45C0-842E-5331BDD23733}" type="presParOf" srcId="{600B9CBD-D7DA-4122-99AE-67CE84795905}" destId="{670F1082-E4A9-4AF1-92BB-D3287C989F7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41937-28A7-49B8-9CB7-4EA66641E43F}">
      <dsp:nvSpPr>
        <dsp:cNvPr id="0" name=""/>
        <dsp:cNvSpPr/>
      </dsp:nvSpPr>
      <dsp:spPr>
        <a:xfrm>
          <a:off x="1654448" y="496484"/>
          <a:ext cx="4551680" cy="4551680"/>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err="1"/>
            <a:t>Internal</a:t>
          </a:r>
          <a:r>
            <a:rPr lang="fr-FR" sz="2300" kern="1200" dirty="0"/>
            <a:t> </a:t>
          </a:r>
          <a:r>
            <a:rPr lang="fr-FR" sz="2300" kern="1200" dirty="0" err="1"/>
            <a:t>organization</a:t>
          </a:r>
          <a:endParaRPr lang="fr-FR" sz="2300" kern="1200" dirty="0"/>
        </a:p>
      </dsp:txBody>
      <dsp:txXfrm>
        <a:off x="4129154" y="1336377"/>
        <a:ext cx="1544320" cy="1517226"/>
      </dsp:txXfrm>
    </dsp:sp>
    <dsp:sp modelId="{715F4525-D722-410C-B531-666EB29E7E03}">
      <dsp:nvSpPr>
        <dsp:cNvPr id="0" name=""/>
        <dsp:cNvSpPr/>
      </dsp:nvSpPr>
      <dsp:spPr>
        <a:xfrm>
          <a:off x="1670845" y="501226"/>
          <a:ext cx="4551680" cy="4551680"/>
        </a:xfrm>
        <a:prstGeom prst="pie">
          <a:avLst>
            <a:gd name="adj1" fmla="val 1800000"/>
            <a:gd name="adj2" fmla="val 90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a:t>Composition</a:t>
          </a:r>
        </a:p>
      </dsp:txBody>
      <dsp:txXfrm>
        <a:off x="2917139" y="3373120"/>
        <a:ext cx="2059093" cy="1408853"/>
      </dsp:txXfrm>
    </dsp:sp>
    <dsp:sp modelId="{A62FAD04-9032-4B4D-B146-B8092D1937B2}">
      <dsp:nvSpPr>
        <dsp:cNvPr id="0" name=""/>
        <dsp:cNvSpPr/>
      </dsp:nvSpPr>
      <dsp:spPr>
        <a:xfrm>
          <a:off x="1670845" y="501226"/>
          <a:ext cx="4551680" cy="4551680"/>
        </a:xfrm>
        <a:prstGeom prst="pie">
          <a:avLst>
            <a:gd name="adj1" fmla="val 90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err="1"/>
            <a:t>Origin</a:t>
          </a:r>
          <a:endParaRPr lang="fr-FR" sz="2300" kern="1200" dirty="0"/>
        </a:p>
      </dsp:txBody>
      <dsp:txXfrm>
        <a:off x="2158525" y="1395306"/>
        <a:ext cx="1544320" cy="151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D319F-AD4F-4E29-8ED1-2BB7507438C8}">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A57BA-5C21-4C02-8F0D-89C48C3E5824}">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err="1"/>
            <a:t>Origin</a:t>
          </a:r>
          <a:endParaRPr lang="fr-FR" sz="2400" kern="1200" dirty="0"/>
        </a:p>
      </dsp:txBody>
      <dsp:txXfrm>
        <a:off x="3698614" y="941764"/>
        <a:ext cx="1449298" cy="724475"/>
      </dsp:txXfrm>
    </dsp:sp>
    <dsp:sp modelId="{3FB81548-3B5D-4F60-BE1B-3988EDB7FCDB}">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F12C6-9AAD-4F28-AB7D-591D53A043CC}">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a:t>Initial </a:t>
          </a:r>
          <a:r>
            <a:rPr lang="fr-FR" sz="2400" kern="1200" dirty="0" err="1"/>
            <a:t>step</a:t>
          </a:r>
          <a:endParaRPr lang="fr-FR" sz="2400" kern="1200" dirty="0"/>
        </a:p>
      </dsp:txBody>
      <dsp:txXfrm>
        <a:off x="2977148" y="2449237"/>
        <a:ext cx="1449298" cy="724475"/>
      </dsp:txXfrm>
    </dsp:sp>
    <dsp:sp modelId="{4E1DC605-B778-4560-8F8B-AF53727484FF}">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F1082-E4A9-4AF1-92BB-D3287C989F74}">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err="1"/>
            <a:t>Sucessive</a:t>
          </a:r>
          <a:r>
            <a:rPr lang="fr-FR" sz="2400" kern="1200" dirty="0"/>
            <a:t> </a:t>
          </a:r>
          <a:r>
            <a:rPr lang="fr-FR" sz="2400" kern="1200" dirty="0" err="1"/>
            <a:t>steps</a:t>
          </a:r>
          <a:endParaRPr lang="fr-FR" sz="2400" kern="1200" dirty="0"/>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3D9AE-95FC-40C0-9109-825C86D32D66}" type="datetimeFigureOut">
              <a:rPr lang="fr-BE" smtClean="0"/>
              <a:t>23-10-18</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4A3F3-9905-44A1-A22A-76296C73B91F}" type="slidenum">
              <a:rPr lang="fr-BE" smtClean="0"/>
              <a:t>‹N°›</a:t>
            </a:fld>
            <a:endParaRPr lang="fr-BE"/>
          </a:p>
        </p:txBody>
      </p:sp>
    </p:spTree>
    <p:extLst>
      <p:ext uri="{BB962C8B-B14F-4D97-AF65-F5344CB8AC3E}">
        <p14:creationId xmlns:p14="http://schemas.microsoft.com/office/powerpoint/2010/main" val="311391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Hello everyone,</a:t>
            </a:r>
          </a:p>
          <a:p>
            <a:r>
              <a:rPr lang="en-US" dirty="0" smtClean="0"/>
              <a:t>My name is Laurence Lefebvre</a:t>
            </a:r>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a:t>
            </a:fld>
            <a:endParaRPr lang="fr-BE"/>
          </a:p>
        </p:txBody>
      </p:sp>
    </p:spTree>
    <p:extLst>
      <p:ext uri="{BB962C8B-B14F-4D97-AF65-F5344CB8AC3E}">
        <p14:creationId xmlns:p14="http://schemas.microsoft.com/office/powerpoint/2010/main" val="292724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sampling of this work was done in Corsica in </a:t>
            </a:r>
            <a:r>
              <a:rPr lang="en-US" dirty="0" err="1" smtClean="0"/>
              <a:t>Calvi</a:t>
            </a:r>
            <a:endParaRPr lang="en-US" dirty="0" smtClean="0"/>
          </a:p>
          <a:p>
            <a:endParaRPr lang="en-US" dirty="0" smtClean="0"/>
          </a:p>
          <a:p>
            <a:r>
              <a:rPr lang="en-US" dirty="0" smtClean="0"/>
              <a:t>a total of 159 </a:t>
            </a:r>
            <a:r>
              <a:rPr lang="en-US" dirty="0" err="1" smtClean="0"/>
              <a:t>agagropiles</a:t>
            </a:r>
            <a:r>
              <a:rPr lang="en-US" dirty="0" smtClean="0"/>
              <a:t> were collected</a:t>
            </a:r>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11</a:t>
            </a:fld>
            <a:endParaRPr lang="fr-BE"/>
          </a:p>
        </p:txBody>
      </p:sp>
    </p:spTree>
    <p:extLst>
      <p:ext uri="{BB962C8B-B14F-4D97-AF65-F5344CB8AC3E}">
        <p14:creationId xmlns:p14="http://schemas.microsoft.com/office/powerpoint/2010/main" val="195202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the first place, macroscopic studies have been carried out.</a:t>
            </a:r>
          </a:p>
          <a:p>
            <a:r>
              <a:rPr lang="en-US" dirty="0" smtClean="0"/>
              <a:t>Determination of the density of </a:t>
            </a:r>
            <a:r>
              <a:rPr lang="en-US" dirty="0" err="1" smtClean="0"/>
              <a:t>aegagropiles</a:t>
            </a:r>
            <a:endParaRPr lang="en-US" dirty="0" smtClean="0"/>
          </a:p>
          <a:p>
            <a:r>
              <a:rPr lang="en-US" dirty="0" smtClean="0"/>
              <a:t>Determination of preferentially recovered shapes</a:t>
            </a:r>
          </a:p>
          <a:p>
            <a:r>
              <a:rPr lang="en-US" dirty="0" smtClean="0"/>
              <a:t>Characterization of the fibers composing its </a:t>
            </a:r>
            <a:r>
              <a:rPr lang="en-US" dirty="0" err="1" smtClean="0"/>
              <a:t>aegagropiles</a:t>
            </a:r>
            <a:r>
              <a:rPr lang="en-US" dirty="0" smtClean="0"/>
              <a:t> into three classes: fine?, intermediate and</a:t>
            </a:r>
            <a:r>
              <a:rPr lang="en-US" baseline="0" dirty="0" smtClean="0"/>
              <a:t> Wide</a:t>
            </a:r>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12</a:t>
            </a:fld>
            <a:endParaRPr lang="fr-BE"/>
          </a:p>
        </p:txBody>
      </p:sp>
    </p:spTree>
    <p:extLst>
      <p:ext uri="{BB962C8B-B14F-4D97-AF65-F5344CB8AC3E}">
        <p14:creationId xmlns:p14="http://schemas.microsoft.com/office/powerpoint/2010/main" val="134961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plant debris composing the </a:t>
            </a:r>
            <a:r>
              <a:rPr lang="en-US" dirty="0" err="1" smtClean="0"/>
              <a:t>aegagropiles</a:t>
            </a:r>
            <a:r>
              <a:rPr lang="en-US" dirty="0" smtClean="0"/>
              <a:t> were identified.</a:t>
            </a:r>
          </a:p>
          <a:p>
            <a:endParaRPr lang="en-US" dirty="0" smtClean="0"/>
          </a:p>
          <a:p>
            <a:endParaRPr lang="en-US" dirty="0" smtClean="0"/>
          </a:p>
          <a:p>
            <a:r>
              <a:rPr lang="en-US" dirty="0" smtClean="0"/>
              <a:t>The three types of fibers could be identified by comparisons with histological sections made</a:t>
            </a:r>
            <a:r>
              <a:rPr lang="en-US" baseline="0" dirty="0" smtClean="0"/>
              <a:t> </a:t>
            </a:r>
            <a:r>
              <a:rPr lang="en-US" dirty="0" smtClean="0"/>
              <a:t>on fresh organs of </a:t>
            </a:r>
            <a:r>
              <a:rPr lang="en-US" dirty="0" err="1" smtClean="0"/>
              <a:t>P.oceanica</a:t>
            </a:r>
            <a:r>
              <a:rPr lang="en-US" dirty="0" smtClean="0"/>
              <a:t>.</a:t>
            </a:r>
          </a:p>
          <a:p>
            <a:endParaRPr lang="en-US" dirty="0" smtClean="0"/>
          </a:p>
          <a:p>
            <a:r>
              <a:rPr lang="en-US" dirty="0" smtClean="0"/>
              <a:t>Fine fibers are bundles of fibrous cells from the rhizome: highly lignified</a:t>
            </a:r>
          </a:p>
          <a:p>
            <a:endParaRPr lang="en-US" dirty="0" smtClean="0"/>
          </a:p>
          <a:p>
            <a:r>
              <a:rPr lang="en-US" dirty="0" smtClean="0"/>
              <a:t>Intermediate fibers are bundles of sclerenchyma cells from epidermis pieces of leaves or </a:t>
            </a:r>
            <a:r>
              <a:rPr lang="en-US" dirty="0" err="1" smtClean="0"/>
              <a:t>P.oceanica</a:t>
            </a:r>
            <a:r>
              <a:rPr lang="en-US" dirty="0" smtClean="0"/>
              <a:t> sheath with or without epidermal cells.</a:t>
            </a:r>
          </a:p>
          <a:p>
            <a:endParaRPr lang="en-US" dirty="0" smtClean="0"/>
          </a:p>
          <a:p>
            <a:r>
              <a:rPr lang="en-US" dirty="0" smtClean="0"/>
              <a:t>Wide fibers are larger and composing of several cell layers like the parenchyma (possibly</a:t>
            </a:r>
            <a:r>
              <a:rPr lang="en-US" baseline="0" dirty="0" smtClean="0"/>
              <a:t> it was the </a:t>
            </a:r>
            <a:r>
              <a:rPr lang="en-US" dirty="0" smtClean="0"/>
              <a:t> root, stem or leaf)</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13</a:t>
            </a:fld>
            <a:endParaRPr lang="fr-BE"/>
          </a:p>
        </p:txBody>
      </p:sp>
    </p:spTree>
    <p:extLst>
      <p:ext uri="{BB962C8B-B14F-4D97-AF65-F5344CB8AC3E}">
        <p14:creationId xmlns:p14="http://schemas.microsoft.com/office/powerpoint/2010/main" val="68606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plant debris composing the </a:t>
            </a:r>
            <a:r>
              <a:rPr lang="en-US" dirty="0" err="1" smtClean="0"/>
              <a:t>aegagropiles</a:t>
            </a:r>
            <a:r>
              <a:rPr lang="en-US" dirty="0" smtClean="0"/>
              <a:t> were identified.</a:t>
            </a:r>
          </a:p>
          <a:p>
            <a:endParaRPr lang="en-US" dirty="0" smtClean="0"/>
          </a:p>
          <a:p>
            <a:r>
              <a:rPr lang="en-US" dirty="0" smtClean="0"/>
              <a:t>The three types of fibers were treated with osmium and glutaraldehyde, then included in resin, they could be cut into fine histological slides with microtome.</a:t>
            </a:r>
          </a:p>
          <a:p>
            <a:endParaRPr lang="en-US" dirty="0" smtClean="0"/>
          </a:p>
          <a:p>
            <a:r>
              <a:rPr lang="en-US" dirty="0" smtClean="0"/>
              <a:t>The three types of fibers could be identified by comparisons with histological sections made</a:t>
            </a:r>
            <a:r>
              <a:rPr lang="en-US" baseline="0" dirty="0" smtClean="0"/>
              <a:t> </a:t>
            </a:r>
            <a:r>
              <a:rPr lang="en-US" dirty="0" smtClean="0"/>
              <a:t>on fresh organs of </a:t>
            </a:r>
            <a:r>
              <a:rPr lang="en-US" dirty="0" err="1" smtClean="0"/>
              <a:t>P.oceanica</a:t>
            </a:r>
            <a:r>
              <a:rPr lang="en-US" dirty="0" smtClean="0"/>
              <a:t>.</a:t>
            </a:r>
          </a:p>
          <a:p>
            <a:endParaRPr lang="en-US" dirty="0" smtClean="0"/>
          </a:p>
          <a:p>
            <a:r>
              <a:rPr lang="en-US" dirty="0" smtClean="0"/>
              <a:t>Fine fibers are bundles of fibrous cells from the rhizome: highly lignified</a:t>
            </a:r>
          </a:p>
          <a:p>
            <a:endParaRPr lang="en-US" dirty="0" smtClean="0"/>
          </a:p>
          <a:p>
            <a:r>
              <a:rPr lang="en-US" dirty="0" smtClean="0"/>
              <a:t>Intermediate fibers are bundles of sclerenchyma cells from epidermis pieces of leaves or </a:t>
            </a:r>
            <a:r>
              <a:rPr lang="en-US" dirty="0" err="1" smtClean="0"/>
              <a:t>P.oceanica</a:t>
            </a:r>
            <a:r>
              <a:rPr lang="en-US" dirty="0" smtClean="0"/>
              <a:t> sheath with or without epidermal cells.</a:t>
            </a:r>
          </a:p>
          <a:p>
            <a:endParaRPr lang="en-US" dirty="0" smtClean="0"/>
          </a:p>
          <a:p>
            <a:r>
              <a:rPr lang="en-US" dirty="0" smtClean="0"/>
              <a:t>Wide fibers are larger and composing of several cell layers like the parenchyma (possibly</a:t>
            </a:r>
            <a:r>
              <a:rPr lang="en-US" baseline="0" dirty="0" smtClean="0"/>
              <a:t> it was the </a:t>
            </a:r>
            <a:r>
              <a:rPr lang="en-US" dirty="0" smtClean="0"/>
              <a:t> root, stem or leaf)</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14</a:t>
            </a:fld>
            <a:endParaRPr lang="fr-BE"/>
          </a:p>
        </p:txBody>
      </p:sp>
    </p:spTree>
    <p:extLst>
      <p:ext uri="{BB962C8B-B14F-4D97-AF65-F5344CB8AC3E}">
        <p14:creationId xmlns:p14="http://schemas.microsoft.com/office/powerpoint/2010/main" val="68184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smtClean="0"/>
          </a:p>
          <a:p>
            <a:endParaRPr lang="en-US" dirty="0" smtClean="0"/>
          </a:p>
          <a:p>
            <a:r>
              <a:rPr lang="en-US" dirty="0" smtClean="0"/>
              <a:t>Two </a:t>
            </a:r>
            <a:r>
              <a:rPr lang="en-US" dirty="0" err="1" smtClean="0"/>
              <a:t>morphotypes</a:t>
            </a:r>
            <a:r>
              <a:rPr lang="en-US" dirty="0" smtClean="0"/>
              <a:t> appeared, one with a black nucleus,</a:t>
            </a:r>
            <a:r>
              <a:rPr lang="en-US" baseline="0" dirty="0" smtClean="0"/>
              <a:t> the</a:t>
            </a:r>
            <a:r>
              <a:rPr lang="en-US" dirty="0" smtClean="0"/>
              <a:t> rhizome</a:t>
            </a:r>
            <a:r>
              <a:rPr lang="en-US" baseline="0" dirty="0" smtClean="0"/>
              <a:t> which is t</a:t>
            </a:r>
            <a:r>
              <a:rPr lang="en-US" dirty="0" smtClean="0"/>
              <a:t>he stem of the plant</a:t>
            </a:r>
            <a:r>
              <a:rPr lang="en-US" baseline="0" dirty="0" smtClean="0"/>
              <a:t> and </a:t>
            </a:r>
            <a:r>
              <a:rPr lang="en-US" dirty="0" smtClean="0"/>
              <a:t>the other nucleus is pale where there</a:t>
            </a:r>
            <a:r>
              <a:rPr lang="en-US" baseline="0" dirty="0" smtClean="0"/>
              <a:t> are </a:t>
            </a:r>
            <a:r>
              <a:rPr lang="en-US" dirty="0" smtClean="0"/>
              <a:t>fibers fines</a:t>
            </a:r>
            <a:r>
              <a:rPr lang="en-US" baseline="0" dirty="0" smtClean="0"/>
              <a:t> strongly grouped at one point.</a:t>
            </a:r>
          </a:p>
          <a:p>
            <a:endParaRPr lang="en-US" dirty="0" smtClean="0"/>
          </a:p>
          <a:p>
            <a:r>
              <a:rPr lang="en-US" dirty="0" smtClean="0"/>
              <a:t>In the</a:t>
            </a:r>
            <a:r>
              <a:rPr lang="en-US" baseline="0" dirty="0" smtClean="0"/>
              <a:t> two</a:t>
            </a:r>
            <a:r>
              <a:rPr lang="en-US" dirty="0" smtClean="0"/>
              <a:t> cases: 4 successive circular layers were observed,</a:t>
            </a:r>
            <a:r>
              <a:rPr lang="en-US" baseline="0" dirty="0" smtClean="0"/>
              <a:t> where the third layer is more pale because composed of minerals forming a </a:t>
            </a:r>
            <a:r>
              <a:rPr lang="en-US" baseline="0" dirty="0" err="1" smtClean="0"/>
              <a:t>biociment</a:t>
            </a:r>
            <a:r>
              <a:rPr lang="en-US" baseline="0" dirty="0" smtClean="0"/>
              <a:t> consolidating the nucleus</a:t>
            </a:r>
            <a:endParaRPr lang="en-US" dirty="0" smtClean="0"/>
          </a:p>
          <a:p>
            <a:endParaRPr lang="en-US" dirty="0" smtClean="0"/>
          </a:p>
          <a:p>
            <a:r>
              <a:rPr lang="en-US" dirty="0" smtClean="0"/>
              <a:t>No correlation between shape and nucleus type</a:t>
            </a:r>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15</a:t>
            </a:fld>
            <a:endParaRPr lang="fr-BE"/>
          </a:p>
        </p:txBody>
      </p:sp>
    </p:spTree>
    <p:extLst>
      <p:ext uri="{BB962C8B-B14F-4D97-AF65-F5344CB8AC3E}">
        <p14:creationId xmlns:p14="http://schemas.microsoft.com/office/powerpoint/2010/main" val="84143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fracture with liquid nitrogen allowed to keep intact the structure of the </a:t>
            </a:r>
            <a:r>
              <a:rPr lang="en-US" dirty="0" err="1" smtClean="0"/>
              <a:t>aegagropile</a:t>
            </a:r>
            <a:r>
              <a:rPr lang="en-US" dirty="0" smtClean="0"/>
              <a:t> which is not possible in the open air.</a:t>
            </a:r>
          </a:p>
          <a:p>
            <a:endParaRPr lang="en-US" dirty="0" smtClean="0"/>
          </a:p>
          <a:p>
            <a:r>
              <a:rPr lang="en-US" dirty="0" smtClean="0"/>
              <a:t>The samples were placed in liquid nitrogen and cut transversely to observe the internal organization.</a:t>
            </a:r>
          </a:p>
          <a:p>
            <a:endParaRPr lang="en-US" dirty="0" smtClean="0"/>
          </a:p>
          <a:p>
            <a:r>
              <a:rPr lang="en-US" dirty="0" smtClean="0"/>
              <a:t>Two </a:t>
            </a:r>
            <a:r>
              <a:rPr lang="en-US" dirty="0" err="1" smtClean="0"/>
              <a:t>morphotypes</a:t>
            </a:r>
            <a:r>
              <a:rPr lang="en-US" dirty="0" smtClean="0"/>
              <a:t> appeared, one with a black nucleus,</a:t>
            </a:r>
            <a:r>
              <a:rPr lang="en-US" baseline="0" dirty="0" smtClean="0"/>
              <a:t> the</a:t>
            </a:r>
            <a:r>
              <a:rPr lang="en-US" dirty="0" smtClean="0"/>
              <a:t> rhizome</a:t>
            </a:r>
            <a:r>
              <a:rPr lang="en-US" baseline="0" dirty="0" smtClean="0"/>
              <a:t> which is t</a:t>
            </a:r>
            <a:r>
              <a:rPr lang="en-US" dirty="0" smtClean="0"/>
              <a:t>he stem of the plant</a:t>
            </a:r>
            <a:r>
              <a:rPr lang="en-US" baseline="0" dirty="0" smtClean="0"/>
              <a:t> and </a:t>
            </a:r>
            <a:r>
              <a:rPr lang="en-US" dirty="0" smtClean="0"/>
              <a:t>the other nucleus is pale where there</a:t>
            </a:r>
            <a:r>
              <a:rPr lang="en-US" baseline="0" dirty="0" smtClean="0"/>
              <a:t> are </a:t>
            </a:r>
            <a:r>
              <a:rPr lang="en-US" dirty="0" smtClean="0"/>
              <a:t>fibers fines</a:t>
            </a:r>
            <a:r>
              <a:rPr lang="en-US" baseline="0" dirty="0" smtClean="0"/>
              <a:t> strongly grouped at one point.</a:t>
            </a:r>
          </a:p>
          <a:p>
            <a:endParaRPr lang="en-US" dirty="0" smtClean="0"/>
          </a:p>
          <a:p>
            <a:r>
              <a:rPr lang="en-US" dirty="0" smtClean="0"/>
              <a:t>In the</a:t>
            </a:r>
            <a:r>
              <a:rPr lang="en-US" baseline="0" dirty="0" smtClean="0"/>
              <a:t> two</a:t>
            </a:r>
            <a:r>
              <a:rPr lang="en-US" dirty="0" smtClean="0"/>
              <a:t> cases: 4 successive circular layers were observed,</a:t>
            </a:r>
            <a:r>
              <a:rPr lang="en-US" baseline="0" dirty="0" smtClean="0"/>
              <a:t> where the third layer is more pale because composed of minerals forming a </a:t>
            </a:r>
            <a:r>
              <a:rPr lang="en-US" baseline="0" dirty="0" err="1" smtClean="0"/>
              <a:t>biociment</a:t>
            </a:r>
            <a:r>
              <a:rPr lang="en-US" baseline="0" dirty="0" smtClean="0"/>
              <a:t> consolidating the nucleus</a:t>
            </a:r>
            <a:endParaRPr lang="en-US" dirty="0" smtClean="0"/>
          </a:p>
          <a:p>
            <a:endParaRPr lang="en-US" dirty="0" smtClean="0"/>
          </a:p>
          <a:p>
            <a:r>
              <a:rPr lang="en-US" dirty="0" smtClean="0"/>
              <a:t>No correlation between shape and nucleus type</a:t>
            </a:r>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16</a:t>
            </a:fld>
            <a:endParaRPr lang="fr-BE"/>
          </a:p>
        </p:txBody>
      </p:sp>
    </p:spTree>
    <p:extLst>
      <p:ext uri="{BB962C8B-B14F-4D97-AF65-F5344CB8AC3E}">
        <p14:creationId xmlns:p14="http://schemas.microsoft.com/office/powerpoint/2010/main" val="163077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17</a:t>
            </a:fld>
            <a:endParaRPr lang="fr-BE"/>
          </a:p>
        </p:txBody>
      </p:sp>
    </p:spTree>
    <p:extLst>
      <p:ext uri="{BB962C8B-B14F-4D97-AF65-F5344CB8AC3E}">
        <p14:creationId xmlns:p14="http://schemas.microsoft.com/office/powerpoint/2010/main" val="266473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18</a:t>
            </a:fld>
            <a:endParaRPr lang="fr-BE"/>
          </a:p>
        </p:txBody>
      </p:sp>
    </p:spTree>
    <p:extLst>
      <p:ext uri="{BB962C8B-B14F-4D97-AF65-F5344CB8AC3E}">
        <p14:creationId xmlns:p14="http://schemas.microsoft.com/office/powerpoint/2010/main" val="221435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19</a:t>
            </a:fld>
            <a:endParaRPr lang="fr-BE"/>
          </a:p>
        </p:txBody>
      </p:sp>
    </p:spTree>
    <p:extLst>
      <p:ext uri="{BB962C8B-B14F-4D97-AF65-F5344CB8AC3E}">
        <p14:creationId xmlns:p14="http://schemas.microsoft.com/office/powerpoint/2010/main" val="183744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We have seen traces of biotic degradation probably due to a black fungus septate</a:t>
            </a:r>
          </a:p>
          <a:p>
            <a:endParaRPr lang="en-US" dirty="0" smtClean="0"/>
          </a:p>
          <a:p>
            <a:r>
              <a:rPr lang="en-US" dirty="0" smtClean="0"/>
              <a:t>it precisely attacks the middle lamella of plant cells</a:t>
            </a:r>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20</a:t>
            </a:fld>
            <a:endParaRPr lang="fr-BE"/>
          </a:p>
        </p:txBody>
      </p:sp>
    </p:spTree>
    <p:extLst>
      <p:ext uri="{BB962C8B-B14F-4D97-AF65-F5344CB8AC3E}">
        <p14:creationId xmlns:p14="http://schemas.microsoft.com/office/powerpoint/2010/main" val="228716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err="1" smtClean="0">
                <a:solidFill>
                  <a:schemeClr val="accent1"/>
                </a:solidFill>
                <a:latin typeface="Calibri Light" panose="020F0302020204030204" pitchFamily="34" charset="0"/>
                <a:ea typeface="Times New Roman" panose="02020603050405020304" pitchFamily="18" charset="0"/>
              </a:rPr>
              <a:t>While</a:t>
            </a:r>
            <a:r>
              <a:rPr lang="fr-BE" sz="1200" b="1" dirty="0" smtClean="0">
                <a:solidFill>
                  <a:schemeClr val="accent1"/>
                </a:solidFill>
                <a:latin typeface="Calibri Light" panose="020F0302020204030204" pitchFamily="34" charset="0"/>
                <a:ea typeface="Times New Roman" panose="02020603050405020304" pitchFamily="18" charset="0"/>
              </a:rPr>
              <a:t> </a:t>
            </a:r>
            <a:r>
              <a:rPr lang="fr-BE" sz="1200" b="1" dirty="0" err="1" smtClean="0">
                <a:solidFill>
                  <a:schemeClr val="accent1"/>
                </a:solidFill>
                <a:latin typeface="Calibri Light" panose="020F0302020204030204" pitchFamily="34" charset="0"/>
                <a:ea typeface="Times New Roman" panose="02020603050405020304" pitchFamily="18" charset="0"/>
              </a:rPr>
              <a:t>walking</a:t>
            </a:r>
            <a:r>
              <a:rPr lang="fr-BE" sz="1200" b="1" dirty="0" smtClean="0">
                <a:solidFill>
                  <a:schemeClr val="accent1"/>
                </a:solidFill>
                <a:latin typeface="Calibri Light" panose="020F0302020204030204" pitchFamily="34" charset="0"/>
                <a:ea typeface="Times New Roman" panose="02020603050405020304" pitchFamily="18" charset="0"/>
              </a:rPr>
              <a:t> </a:t>
            </a:r>
            <a:r>
              <a:rPr lang="fr-BE" sz="1200" b="1" dirty="0" err="1" smtClean="0">
                <a:solidFill>
                  <a:schemeClr val="accent1"/>
                </a:solidFill>
                <a:latin typeface="Calibri Light" panose="020F0302020204030204" pitchFamily="34" charset="0"/>
                <a:ea typeface="Times New Roman" panose="02020603050405020304" pitchFamily="18" charset="0"/>
              </a:rPr>
              <a:t>along</a:t>
            </a:r>
            <a:r>
              <a:rPr lang="fr-BE" sz="1200" b="1" dirty="0" smtClean="0">
                <a:solidFill>
                  <a:schemeClr val="accent1"/>
                </a:solidFill>
                <a:latin typeface="Calibri Light" panose="020F0302020204030204" pitchFamily="34" charset="0"/>
                <a:ea typeface="Times New Roman" panose="02020603050405020304" pitchFamily="18" charset="0"/>
              </a:rPr>
              <a:t> the </a:t>
            </a:r>
            <a:r>
              <a:rPr lang="fr-BE" sz="1200" b="1" dirty="0" err="1" smtClean="0">
                <a:solidFill>
                  <a:schemeClr val="accent1"/>
                </a:solidFill>
                <a:latin typeface="Calibri Light" panose="020F0302020204030204" pitchFamily="34" charset="0"/>
                <a:ea typeface="Times New Roman" panose="02020603050405020304" pitchFamily="18" charset="0"/>
              </a:rPr>
              <a:t>beaches</a:t>
            </a:r>
            <a:r>
              <a:rPr lang="fr-BE" sz="1200" b="1" dirty="0" smtClean="0">
                <a:solidFill>
                  <a:schemeClr val="accent1"/>
                </a:solidFill>
                <a:latin typeface="Calibri Light" panose="020F0302020204030204" pitchFamily="34" charset="0"/>
                <a:ea typeface="Times New Roman" panose="02020603050405020304" pitchFamily="18" charset="0"/>
              </a:rPr>
              <a:t> of the </a:t>
            </a:r>
            <a:r>
              <a:rPr lang="fr-BE" sz="1200" b="1" dirty="0" err="1" smtClean="0">
                <a:solidFill>
                  <a:schemeClr val="accent1"/>
                </a:solidFill>
                <a:latin typeface="Calibri Light" panose="020F0302020204030204" pitchFamily="34" charset="0"/>
                <a:ea typeface="Times New Roman" panose="02020603050405020304" pitchFamily="18" charset="0"/>
              </a:rPr>
              <a:t>Mediterranean</a:t>
            </a:r>
            <a:r>
              <a:rPr lang="fr-BE" sz="1200" b="1" dirty="0" smtClean="0">
                <a:solidFill>
                  <a:schemeClr val="accent1"/>
                </a:solidFill>
                <a:latin typeface="Calibri Light" panose="020F0302020204030204" pitchFamily="34" charset="0"/>
                <a:ea typeface="Times New Roman" panose="02020603050405020304" pitchFamily="18" charset="0"/>
              </a:rPr>
              <a:t> </a:t>
            </a:r>
            <a:r>
              <a:rPr lang="fr-BE" sz="1200" b="1" dirty="0" err="1" smtClean="0">
                <a:solidFill>
                  <a:schemeClr val="accent1"/>
                </a:solidFill>
                <a:latin typeface="Calibri Light" panose="020F0302020204030204" pitchFamily="34" charset="0"/>
                <a:ea typeface="Times New Roman" panose="02020603050405020304" pitchFamily="18" charset="0"/>
              </a:rPr>
              <a:t>Sea</a:t>
            </a:r>
            <a:r>
              <a:rPr lang="fr-BE" sz="1200" b="1" dirty="0" smtClean="0">
                <a:solidFill>
                  <a:schemeClr val="accent1"/>
                </a:solidFill>
                <a:latin typeface="Calibri Light" panose="020F0302020204030204" pitchFamily="34" charset="0"/>
                <a:ea typeface="Times New Roman" panose="02020603050405020304" pitchFamily="18" charset="0"/>
              </a:rPr>
              <a:t>,</a:t>
            </a:r>
            <a:r>
              <a:rPr lang="fr-BE" b="1" dirty="0" smtClean="0">
                <a:solidFill>
                  <a:schemeClr val="accent1"/>
                </a:solidFill>
                <a:latin typeface="Calibri Light" panose="020F0302020204030204" pitchFamily="34" charset="0"/>
                <a:ea typeface="Times New Roman" panose="02020603050405020304" pitchFamily="18" charset="0"/>
              </a:rPr>
              <a:t> You must have </a:t>
            </a:r>
            <a:r>
              <a:rPr lang="fr-BE" b="1" dirty="0" err="1" smtClean="0">
                <a:solidFill>
                  <a:schemeClr val="accent1"/>
                </a:solidFill>
                <a:latin typeface="Calibri Light" panose="020F0302020204030204" pitchFamily="34" charset="0"/>
                <a:ea typeface="Times New Roman" panose="02020603050405020304" pitchFamily="18" charset="0"/>
              </a:rPr>
              <a:t>already</a:t>
            </a:r>
            <a:r>
              <a:rPr lang="fr-BE" b="1" dirty="0" smtClean="0">
                <a:solidFill>
                  <a:schemeClr val="accent1"/>
                </a:solidFill>
                <a:latin typeface="Calibri Light" panose="020F0302020204030204" pitchFamily="34" charset="0"/>
                <a:ea typeface="Times New Roman" panose="02020603050405020304" pitchFamily="18" charset="0"/>
              </a:rPr>
              <a:t> met </a:t>
            </a:r>
            <a:r>
              <a:rPr lang="fr-BE" b="1" dirty="0" err="1" smtClean="0">
                <a:solidFill>
                  <a:schemeClr val="accent1"/>
                </a:solidFill>
                <a:latin typeface="Calibri Light" panose="020F0302020204030204" pitchFamily="34" charset="0"/>
                <a:ea typeface="Times New Roman" panose="02020603050405020304" pitchFamily="18" charset="0"/>
              </a:rPr>
              <a:t>agglomerate</a:t>
            </a:r>
            <a:r>
              <a:rPr lang="fr-BE" b="1" dirty="0" smtClean="0">
                <a:solidFill>
                  <a:schemeClr val="accent1"/>
                </a:solidFill>
                <a:latin typeface="Calibri Light" panose="020F0302020204030204" pitchFamily="34" charset="0"/>
                <a:ea typeface="Times New Roman" panose="02020603050405020304" pitchFamily="18" charset="0"/>
              </a:rPr>
              <a:t> of plant fibres more or </a:t>
            </a:r>
            <a:r>
              <a:rPr lang="fr-BE" b="1" dirty="0" err="1" smtClean="0">
                <a:solidFill>
                  <a:schemeClr val="accent1"/>
                </a:solidFill>
                <a:latin typeface="Calibri Light" panose="020F0302020204030204" pitchFamily="34" charset="0"/>
                <a:ea typeface="Times New Roman" panose="02020603050405020304" pitchFamily="18" charset="0"/>
              </a:rPr>
              <a:t>less</a:t>
            </a:r>
            <a:r>
              <a:rPr lang="fr-BE" b="1" dirty="0" smtClean="0">
                <a:solidFill>
                  <a:schemeClr val="accent1"/>
                </a:solidFill>
                <a:latin typeface="Calibri Light" panose="020F0302020204030204" pitchFamily="34" charset="0"/>
                <a:ea typeface="Times New Roman" panose="02020603050405020304" pitchFamily="18" charset="0"/>
              </a:rPr>
              <a:t> </a:t>
            </a:r>
            <a:r>
              <a:rPr lang="fr-BE" b="1" dirty="0" err="1" smtClean="0">
                <a:solidFill>
                  <a:schemeClr val="accent1"/>
                </a:solidFill>
                <a:latin typeface="Calibri Light" panose="020F0302020204030204" pitchFamily="34" charset="0"/>
                <a:ea typeface="Times New Roman" panose="02020603050405020304" pitchFamily="18" charset="0"/>
              </a:rPr>
              <a:t>spherical</a:t>
            </a:r>
            <a:r>
              <a:rPr lang="fr-BE" b="1" dirty="0" smtClean="0">
                <a:solidFill>
                  <a:schemeClr val="accent1"/>
                </a:solidFill>
                <a:latin typeface="Calibri Light" panose="020F0302020204030204" pitchFamily="34" charset="0"/>
                <a:ea typeface="Times New Roman" panose="02020603050405020304" pitchFamily="18" charset="0"/>
              </a:rPr>
              <a:t>.</a:t>
            </a:r>
            <a:endParaRPr lang="en-US" b="1"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p>
            <a:r>
              <a:rPr lang="fr-BE" sz="1200" kern="1200" dirty="0" smtClean="0">
                <a:solidFill>
                  <a:schemeClr val="tx1"/>
                </a:solidFill>
                <a:effectLst/>
                <a:latin typeface="+mn-lt"/>
                <a:ea typeface="+mn-ea"/>
                <a:cs typeface="+mn-cs"/>
              </a:rPr>
              <a:t>You </a:t>
            </a:r>
            <a:r>
              <a:rPr lang="fr-BE" sz="1200" kern="1200" dirty="0" err="1" smtClean="0">
                <a:solidFill>
                  <a:schemeClr val="tx1"/>
                </a:solidFill>
                <a:effectLst/>
                <a:latin typeface="+mn-lt"/>
                <a:ea typeface="+mn-ea"/>
                <a:cs typeface="+mn-cs"/>
              </a:rPr>
              <a:t>probably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asked</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you</a:t>
            </a:r>
            <a:r>
              <a:rPr lang="fr-BE" sz="1200" kern="1200" dirty="0" smtClean="0">
                <a:solidFill>
                  <a:schemeClr val="tx1"/>
                </a:solidFill>
                <a:effectLst/>
                <a:latin typeface="+mn-lt"/>
                <a:ea typeface="+mn-ea"/>
                <a:cs typeface="+mn-cs"/>
              </a:rPr>
              <a:t> :</a:t>
            </a:r>
          </a:p>
          <a:p>
            <a:r>
              <a:rPr lang="fr-BE" sz="1200" kern="1200" dirty="0" err="1" smtClean="0">
                <a:solidFill>
                  <a:schemeClr val="tx1"/>
                </a:solidFill>
                <a:effectLst/>
                <a:latin typeface="+mn-lt"/>
                <a:ea typeface="+mn-ea"/>
                <a:cs typeface="+mn-cs"/>
              </a:rPr>
              <a:t>what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it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it</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Is </a:t>
            </a:r>
            <a:r>
              <a:rPr lang="fr-BE" sz="1200" kern="1200" dirty="0" err="1" smtClean="0">
                <a:solidFill>
                  <a:schemeClr val="tx1"/>
                </a:solidFill>
                <a:effectLst/>
                <a:latin typeface="+mn-lt"/>
                <a:ea typeface="+mn-ea"/>
                <a:cs typeface="+mn-cs"/>
              </a:rPr>
              <a:t>it</a:t>
            </a:r>
            <a:r>
              <a:rPr lang="fr-BE" sz="1200" kern="1200" dirty="0" smtClean="0">
                <a:solidFill>
                  <a:schemeClr val="tx1"/>
                </a:solidFill>
                <a:effectLst/>
                <a:latin typeface="+mn-lt"/>
                <a:ea typeface="+mn-ea"/>
                <a:cs typeface="+mn-cs"/>
              </a:rPr>
              <a:t> a </a:t>
            </a:r>
            <a:r>
              <a:rPr lang="fr-BE" sz="1200" kern="1200" dirty="0" err="1" smtClean="0">
                <a:solidFill>
                  <a:schemeClr val="tx1"/>
                </a:solidFill>
                <a:effectLst/>
                <a:latin typeface="+mn-lt"/>
                <a:ea typeface="+mn-ea"/>
                <a:cs typeface="+mn-cs"/>
              </a:rPr>
              <a:t>waste</a:t>
            </a:r>
            <a:r>
              <a:rPr lang="fr-BE" sz="1200" kern="1200" dirty="0" smtClean="0">
                <a:solidFill>
                  <a:schemeClr val="tx1"/>
                </a:solidFill>
                <a:effectLst/>
                <a:latin typeface="+mn-lt"/>
                <a:ea typeface="+mn-ea"/>
                <a:cs typeface="+mn-cs"/>
              </a:rPr>
              <a:t>? How </a:t>
            </a:r>
            <a:r>
              <a:rPr lang="fr-BE" sz="1200" kern="1200" dirty="0" err="1" smtClean="0">
                <a:solidFill>
                  <a:schemeClr val="tx1"/>
                </a:solidFill>
                <a:effectLst/>
                <a:latin typeface="+mn-lt"/>
                <a:ea typeface="+mn-ea"/>
                <a:cs typeface="+mn-cs"/>
              </a:rPr>
              <a:t>were</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it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formed</a:t>
            </a:r>
            <a:r>
              <a:rPr lang="fr-BE" sz="1200" kern="1200" dirty="0" smtClean="0">
                <a:solidFill>
                  <a:schemeClr val="tx1"/>
                </a:solidFill>
                <a:effectLst/>
                <a:latin typeface="+mn-lt"/>
                <a:ea typeface="+mn-ea"/>
                <a:cs typeface="+mn-cs"/>
              </a:rPr>
              <a:t>? </a:t>
            </a:r>
          </a:p>
          <a:p>
            <a:r>
              <a:rPr lang="fr-BE" sz="1200" kern="1200" dirty="0" err="1" smtClean="0">
                <a:solidFill>
                  <a:schemeClr val="tx1"/>
                </a:solidFill>
                <a:effectLst/>
                <a:latin typeface="+mn-lt"/>
                <a:ea typeface="+mn-ea"/>
                <a:cs typeface="+mn-cs"/>
              </a:rPr>
              <a:t>Does</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it</a:t>
            </a:r>
            <a:r>
              <a:rPr lang="fr-BE" sz="1200" kern="1200" dirty="0" smtClean="0">
                <a:solidFill>
                  <a:schemeClr val="tx1"/>
                </a:solidFill>
                <a:effectLst/>
                <a:latin typeface="+mn-lt"/>
                <a:ea typeface="+mn-ea"/>
                <a:cs typeface="+mn-cs"/>
              </a:rPr>
              <a:t> have a </a:t>
            </a:r>
            <a:r>
              <a:rPr lang="fr-BE" sz="1200" kern="1200" dirty="0" err="1" smtClean="0">
                <a:solidFill>
                  <a:schemeClr val="tx1"/>
                </a:solidFill>
                <a:effectLst/>
                <a:latin typeface="+mn-lt"/>
                <a:ea typeface="+mn-ea"/>
                <a:cs typeface="+mn-cs"/>
              </a:rPr>
              <a:t>name</a:t>
            </a:r>
            <a:r>
              <a:rPr lang="fr-BE" sz="1200" kern="1200" dirty="0" smtClean="0">
                <a:solidFill>
                  <a:schemeClr val="tx1"/>
                </a:solidFill>
                <a:effectLst/>
                <a:latin typeface="+mn-lt"/>
                <a:ea typeface="+mn-ea"/>
                <a:cs typeface="+mn-cs"/>
              </a:rPr>
              <a:t>?</a:t>
            </a:r>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2</a:t>
            </a:fld>
            <a:endParaRPr lang="fr-BE"/>
          </a:p>
        </p:txBody>
      </p:sp>
    </p:spTree>
    <p:extLst>
      <p:ext uri="{BB962C8B-B14F-4D97-AF65-F5344CB8AC3E}">
        <p14:creationId xmlns:p14="http://schemas.microsoft.com/office/powerpoint/2010/main" val="1225289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Conclusion: formation, organisation , composition</a:t>
            </a:r>
          </a:p>
          <a:p>
            <a:endParaRPr lang="fr-BE" dirty="0" smtClean="0"/>
          </a:p>
          <a:p>
            <a:endParaRPr lang="en-US" dirty="0" smtClean="0"/>
          </a:p>
          <a:p>
            <a:endParaRPr lang="en-US" dirty="0" smtClean="0"/>
          </a:p>
          <a:p>
            <a:r>
              <a:rPr lang="en-US" dirty="0" smtClean="0"/>
              <a:t>The formation of these mysterious balls found on the beaches would be this:</a:t>
            </a:r>
          </a:p>
          <a:p>
            <a:endParaRPr lang="en-US" dirty="0" smtClean="0"/>
          </a:p>
          <a:p>
            <a:r>
              <a:rPr lang="en-US" dirty="0" smtClean="0"/>
              <a:t>1) fine fibers (origin rhizome and rigid nature) accumulating in the ripple marks or a piece of complete rhizome. Then minerals add up to form a dense and hard </a:t>
            </a:r>
            <a:r>
              <a:rPr lang="en-US" dirty="0" err="1" smtClean="0"/>
              <a:t>nucleous</a:t>
            </a:r>
            <a:endParaRPr lang="en-US" dirty="0" smtClean="0"/>
          </a:p>
          <a:p>
            <a:r>
              <a:rPr lang="en-US" dirty="0" smtClean="0"/>
              <a:t>2) more flexible fibers (leaf or sheath origin) intertwine / intertwine with the nucleus</a:t>
            </a:r>
          </a:p>
          <a:p>
            <a:r>
              <a:rPr lang="en-US" dirty="0" smtClean="0"/>
              <a:t>3) the fibers  form an elongated structure where the majority of the fibers are in the same direction</a:t>
            </a:r>
          </a:p>
          <a:p>
            <a:r>
              <a:rPr lang="en-US" dirty="0" smtClean="0"/>
              <a:t>4) Then, this elongated shape separate</a:t>
            </a:r>
            <a:r>
              <a:rPr lang="en-US" baseline="0" dirty="0" smtClean="0"/>
              <a:t> </a:t>
            </a:r>
            <a:r>
              <a:rPr lang="en-US" dirty="0" smtClean="0"/>
              <a:t>into several small pieces under the movements of the swell</a:t>
            </a:r>
          </a:p>
          <a:p>
            <a:r>
              <a:rPr lang="en-US" dirty="0" smtClean="0"/>
              <a:t>5) These pieces</a:t>
            </a:r>
            <a:r>
              <a:rPr lang="en-US" baseline="0" dirty="0" smtClean="0"/>
              <a:t>  with the movements of the swell</a:t>
            </a:r>
            <a:r>
              <a:rPr lang="en-US" dirty="0" smtClean="0"/>
              <a:t> formed </a:t>
            </a:r>
            <a:r>
              <a:rPr lang="en-US" dirty="0" err="1" smtClean="0"/>
              <a:t>aegagropiles</a:t>
            </a:r>
            <a:r>
              <a:rPr lang="en-US" baseline="0" dirty="0" smtClean="0"/>
              <a:t> with the average density </a:t>
            </a:r>
            <a:r>
              <a:rPr lang="en-US" dirty="0" smtClean="0"/>
              <a:t> of 0.2g / cm3</a:t>
            </a:r>
          </a:p>
          <a:p>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22</a:t>
            </a:fld>
            <a:endParaRPr lang="fr-BE"/>
          </a:p>
        </p:txBody>
      </p:sp>
    </p:spTree>
    <p:extLst>
      <p:ext uri="{BB962C8B-B14F-4D97-AF65-F5344CB8AC3E}">
        <p14:creationId xmlns:p14="http://schemas.microsoft.com/office/powerpoint/2010/main" val="45511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It’s not a waste, it’s a natural</a:t>
            </a:r>
            <a:r>
              <a:rPr lang="en-US" baseline="0" dirty="0" smtClean="0"/>
              <a:t> phenomenon</a:t>
            </a:r>
            <a:endParaRPr lang="en-US" dirty="0"/>
          </a:p>
        </p:txBody>
      </p:sp>
      <p:sp>
        <p:nvSpPr>
          <p:cNvPr id="4" name="Espace réservé du numéro de diapositive 3"/>
          <p:cNvSpPr>
            <a:spLocks noGrp="1"/>
          </p:cNvSpPr>
          <p:nvPr>
            <p:ph type="sldNum" sz="quarter" idx="10"/>
          </p:nvPr>
        </p:nvSpPr>
        <p:spPr/>
        <p:txBody>
          <a:bodyPr/>
          <a:lstStyle/>
          <a:p>
            <a:fld id="{BE14A3F3-9905-44A1-A22A-76296C73B91F}" type="slidenum">
              <a:rPr lang="fr-BE" smtClean="0"/>
              <a:t>3</a:t>
            </a:fld>
            <a:endParaRPr lang="fr-BE"/>
          </a:p>
        </p:txBody>
      </p:sp>
    </p:spTree>
    <p:extLst>
      <p:ext uri="{BB962C8B-B14F-4D97-AF65-F5344CB8AC3E}">
        <p14:creationId xmlns:p14="http://schemas.microsoft.com/office/powerpoint/2010/main" val="1851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Not far from these beaches of the Mediterranean, under water we have the meadows of </a:t>
            </a:r>
            <a:r>
              <a:rPr lang="en-US" dirty="0" err="1" smtClean="0"/>
              <a:t>posidonia</a:t>
            </a:r>
            <a:r>
              <a:rPr lang="en-US" dirty="0" smtClean="0"/>
              <a:t> and the plant debris of it in the ripples marks</a:t>
            </a:r>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4</a:t>
            </a:fld>
            <a:endParaRPr lang="fr-BE"/>
          </a:p>
        </p:txBody>
      </p:sp>
    </p:spTree>
    <p:extLst>
      <p:ext uri="{BB962C8B-B14F-4D97-AF65-F5344CB8AC3E}">
        <p14:creationId xmlns:p14="http://schemas.microsoft.com/office/powerpoint/2010/main" val="15768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a:t>
            </a:r>
            <a:r>
              <a:rPr lang="en-US" dirty="0" err="1" smtClean="0"/>
              <a:t>Posidonia</a:t>
            </a:r>
            <a:r>
              <a:rPr lang="en-US" dirty="0" smtClean="0"/>
              <a:t> meadow is composed of flowering plants</a:t>
            </a:r>
          </a:p>
          <a:p>
            <a:endParaRPr lang="en-US" dirty="0" smtClean="0"/>
          </a:p>
          <a:p>
            <a:r>
              <a:rPr lang="en-US" dirty="0" smtClean="0"/>
              <a:t>the morphology of this plant is:</a:t>
            </a:r>
          </a:p>
          <a:p>
            <a:endParaRPr lang="en-US" dirty="0" smtClean="0"/>
          </a:p>
          <a:p>
            <a:r>
              <a:rPr lang="en-US" dirty="0" smtClean="0"/>
              <a:t>roots of maximum 70cm</a:t>
            </a:r>
          </a:p>
          <a:p>
            <a:r>
              <a:rPr lang="en-US" dirty="0" smtClean="0"/>
              <a:t>elongated leaves of 1cm wide</a:t>
            </a:r>
          </a:p>
          <a:p>
            <a:r>
              <a:rPr lang="en-US" dirty="0" smtClean="0"/>
              <a:t>stems called rhizomes growing vertically or horizontally</a:t>
            </a:r>
          </a:p>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5</a:t>
            </a:fld>
            <a:endParaRPr lang="fr-BE"/>
          </a:p>
        </p:txBody>
      </p:sp>
    </p:spTree>
    <p:extLst>
      <p:ext uri="{BB962C8B-B14F-4D97-AF65-F5344CB8AC3E}">
        <p14:creationId xmlns:p14="http://schemas.microsoft.com/office/powerpoint/2010/main" val="232540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So</a:t>
            </a:r>
            <a:r>
              <a:rPr lang="en-US" baseline="0" dirty="0" smtClean="0"/>
              <a:t> t</a:t>
            </a:r>
            <a:r>
              <a:rPr lang="en-US" dirty="0" smtClean="0"/>
              <a:t>he question is, what is it?</a:t>
            </a:r>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6</a:t>
            </a:fld>
            <a:endParaRPr lang="fr-BE"/>
          </a:p>
        </p:txBody>
      </p:sp>
    </p:spTree>
    <p:extLst>
      <p:ext uri="{BB962C8B-B14F-4D97-AF65-F5344CB8AC3E}">
        <p14:creationId xmlns:p14="http://schemas.microsoft.com/office/powerpoint/2010/main" val="14067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name of this conglomerate of plant </a:t>
            </a:r>
            <a:r>
              <a:rPr lang="en-US" dirty="0" err="1" smtClean="0"/>
              <a:t>fibre</a:t>
            </a:r>
            <a:r>
              <a:rPr lang="en-US" dirty="0" smtClean="0"/>
              <a:t> is the </a:t>
            </a:r>
            <a:r>
              <a:rPr lang="en-US" dirty="0" err="1" smtClean="0"/>
              <a:t>aegagropiles</a:t>
            </a:r>
            <a:r>
              <a:rPr lang="en-US" dirty="0" smtClean="0"/>
              <a:t> of </a:t>
            </a:r>
            <a:r>
              <a:rPr lang="en-US" dirty="0" err="1" smtClean="0"/>
              <a:t>p.oceanica</a:t>
            </a:r>
            <a:r>
              <a:rPr lang="en-US" baseline="0" dirty="0" smtClean="0"/>
              <a:t> </a:t>
            </a:r>
          </a:p>
          <a:p>
            <a:endParaRPr lang="en-US" baseline="0" dirty="0" smtClean="0"/>
          </a:p>
          <a:p>
            <a:r>
              <a:rPr lang="en-US" dirty="0" smtClean="0"/>
              <a:t>The knowledge about it was very low.</a:t>
            </a:r>
          </a:p>
          <a:p>
            <a:r>
              <a:rPr lang="en-US" dirty="0" smtClean="0"/>
              <a:t>We know that these </a:t>
            </a:r>
            <a:r>
              <a:rPr lang="en-US" dirty="0" err="1" smtClean="0"/>
              <a:t>mysterous</a:t>
            </a:r>
            <a:r>
              <a:rPr lang="en-US" dirty="0" smtClean="0"/>
              <a:t> balls were found along the beaches in </a:t>
            </a:r>
            <a:r>
              <a:rPr lang="en-US" dirty="0" err="1" smtClean="0"/>
              <a:t>Mediterannean</a:t>
            </a:r>
            <a:endParaRPr lang="en-US" dirty="0" smtClean="0"/>
          </a:p>
          <a:p>
            <a:r>
              <a:rPr lang="en-US" dirty="0" smtClean="0"/>
              <a:t>Their sizes and shapes were variables: from ellipsoid</a:t>
            </a:r>
            <a:r>
              <a:rPr lang="en-US" baseline="0" dirty="0" smtClean="0"/>
              <a:t> </a:t>
            </a:r>
            <a:r>
              <a:rPr lang="en-US" dirty="0" smtClean="0"/>
              <a:t>to spheroid and </a:t>
            </a:r>
            <a:r>
              <a:rPr lang="en-US" baseline="0" dirty="0" smtClean="0"/>
              <a:t>from</a:t>
            </a:r>
            <a:r>
              <a:rPr lang="en-US" dirty="0" smtClean="0"/>
              <a:t> millimeter to centimeter</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7</a:t>
            </a:fld>
            <a:endParaRPr lang="fr-BE"/>
          </a:p>
        </p:txBody>
      </p:sp>
    </p:spTree>
    <p:extLst>
      <p:ext uri="{BB962C8B-B14F-4D97-AF65-F5344CB8AC3E}">
        <p14:creationId xmlns:p14="http://schemas.microsoft.com/office/powerpoint/2010/main" val="199366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8</a:t>
            </a:fld>
            <a:endParaRPr lang="fr-BE"/>
          </a:p>
        </p:txBody>
      </p:sp>
    </p:spTree>
    <p:extLst>
      <p:ext uri="{BB962C8B-B14F-4D97-AF65-F5344CB8AC3E}">
        <p14:creationId xmlns:p14="http://schemas.microsoft.com/office/powerpoint/2010/main" val="16472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order to answer these different questions</a:t>
            </a:r>
          </a:p>
          <a:p>
            <a:endParaRPr lang="en-US" dirty="0" smtClean="0"/>
          </a:p>
          <a:p>
            <a:r>
              <a:rPr lang="en-US" dirty="0" smtClean="0"/>
              <a:t>we have put together different research question to understand:</a:t>
            </a:r>
          </a:p>
          <a:p>
            <a:r>
              <a:rPr lang="en-US" dirty="0" smtClean="0"/>
              <a:t>The</a:t>
            </a:r>
            <a:r>
              <a:rPr lang="en-US" baseline="0" dirty="0" smtClean="0"/>
              <a:t> Origin</a:t>
            </a:r>
            <a:endParaRPr lang="en-US" dirty="0" smtClean="0"/>
          </a:p>
          <a:p>
            <a:r>
              <a:rPr lang="en-US" dirty="0" smtClean="0"/>
              <a:t>the composition </a:t>
            </a:r>
          </a:p>
          <a:p>
            <a:r>
              <a:rPr lang="en-US" dirty="0" smtClean="0"/>
              <a:t>The internal organization of these balls of </a:t>
            </a:r>
            <a:r>
              <a:rPr lang="en-US" dirty="0" err="1" smtClean="0"/>
              <a:t>fibres</a:t>
            </a:r>
            <a:endParaRPr lang="en-US" dirty="0" smtClean="0"/>
          </a:p>
          <a:p>
            <a:endParaRPr lang="en-US" dirty="0" smtClean="0"/>
          </a:p>
          <a:p>
            <a:r>
              <a:rPr lang="en-US" dirty="0" smtClean="0"/>
              <a:t>all this information will perhaps allow us to understand how they were formed</a:t>
            </a:r>
            <a:endParaRPr lang="fr-BE" dirty="0"/>
          </a:p>
        </p:txBody>
      </p:sp>
      <p:sp>
        <p:nvSpPr>
          <p:cNvPr id="4" name="Espace réservé du numéro de diapositive 3"/>
          <p:cNvSpPr>
            <a:spLocks noGrp="1"/>
          </p:cNvSpPr>
          <p:nvPr>
            <p:ph type="sldNum" sz="quarter" idx="10"/>
          </p:nvPr>
        </p:nvSpPr>
        <p:spPr/>
        <p:txBody>
          <a:bodyPr/>
          <a:lstStyle/>
          <a:p>
            <a:fld id="{F6297A66-D2BA-4758-BD5E-B9A54D6059A1}" type="slidenum">
              <a:rPr lang="fr-BE" smtClean="0"/>
              <a:t>9</a:t>
            </a:fld>
            <a:endParaRPr lang="fr-BE"/>
          </a:p>
        </p:txBody>
      </p:sp>
    </p:spTree>
    <p:extLst>
      <p:ext uri="{BB962C8B-B14F-4D97-AF65-F5344CB8AC3E}">
        <p14:creationId xmlns:p14="http://schemas.microsoft.com/office/powerpoint/2010/main" val="348135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15188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185109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308724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150486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7522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E959141-EEC7-4C90-89EB-A6723DEB519A}" type="datetimeFigureOut">
              <a:rPr lang="fr-BE" smtClean="0"/>
              <a:t>23-10-18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302499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E959141-EEC7-4C90-89EB-A6723DEB519A}" type="datetimeFigureOut">
              <a:rPr lang="fr-BE" smtClean="0"/>
              <a:t>23-10-18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156556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9E959141-EEC7-4C90-89EB-A6723DEB519A}" type="datetimeFigureOut">
              <a:rPr lang="fr-BE" smtClean="0"/>
              <a:t>23-10-18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165423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959141-EEC7-4C90-89EB-A6723DEB519A}" type="datetimeFigureOut">
              <a:rPr lang="fr-BE" smtClean="0"/>
              <a:t>23-10-18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244944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E959141-EEC7-4C90-89EB-A6723DEB519A}" type="datetimeFigureOut">
              <a:rPr lang="fr-BE" smtClean="0"/>
              <a:t>23-10-18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263695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E959141-EEC7-4C90-89EB-A6723DEB519A}" type="datetimeFigureOut">
              <a:rPr lang="fr-BE" smtClean="0"/>
              <a:t>23-10-18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B90783B-04D2-4A51-A90E-F870C4865CAD}" type="slidenum">
              <a:rPr lang="fr-BE" smtClean="0"/>
              <a:t>‹N°›</a:t>
            </a:fld>
            <a:endParaRPr lang="fr-BE"/>
          </a:p>
        </p:txBody>
      </p:sp>
    </p:spTree>
    <p:extLst>
      <p:ext uri="{BB962C8B-B14F-4D97-AF65-F5344CB8AC3E}">
        <p14:creationId xmlns:p14="http://schemas.microsoft.com/office/powerpoint/2010/main" val="22740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59141-EEC7-4C90-89EB-A6723DEB519A}" type="datetimeFigureOut">
              <a:rPr lang="fr-BE" smtClean="0"/>
              <a:t>23-10-18</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0783B-04D2-4A51-A90E-F870C4865CAD}" type="slidenum">
              <a:rPr lang="fr-BE" smtClean="0"/>
              <a:t>‹N°›</a:t>
            </a:fld>
            <a:endParaRPr lang="fr-BE"/>
          </a:p>
        </p:txBody>
      </p:sp>
    </p:spTree>
    <p:extLst>
      <p:ext uri="{BB962C8B-B14F-4D97-AF65-F5344CB8AC3E}">
        <p14:creationId xmlns:p14="http://schemas.microsoft.com/office/powerpoint/2010/main" val="243517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14.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7.jpeg"/><Relationship Id="rId5" Type="http://schemas.openxmlformats.org/officeDocument/2006/relationships/image" Target="../media/image44.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13.jpeg"/><Relationship Id="rId5" Type="http://schemas.openxmlformats.org/officeDocument/2006/relationships/image" Target="../media/image48.jpeg"/><Relationship Id="rId15" Type="http://schemas.openxmlformats.org/officeDocument/2006/relationships/image" Target="../media/image17.jpeg"/><Relationship Id="rId10" Type="http://schemas.openxmlformats.org/officeDocument/2006/relationships/image" Target="../media/image51.png"/><Relationship Id="rId4" Type="http://schemas.openxmlformats.org/officeDocument/2006/relationships/image" Target="../media/image47.jpeg"/><Relationship Id="rId9" Type="http://schemas.openxmlformats.org/officeDocument/2006/relationships/image" Target="../media/image10.jpeg"/><Relationship Id="rId1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52.jpeg"/><Relationship Id="rId7" Type="http://schemas.openxmlformats.org/officeDocument/2006/relationships/image" Target="../media/image10.jpeg"/><Relationship Id="rId12"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jpeg"/><Relationship Id="rId5" Type="http://schemas.openxmlformats.org/officeDocument/2006/relationships/image" Target="../media/image54.jpeg"/><Relationship Id="rId10" Type="http://schemas.openxmlformats.org/officeDocument/2006/relationships/image" Target="../media/image15.jpeg"/><Relationship Id="rId4" Type="http://schemas.openxmlformats.org/officeDocument/2006/relationships/image" Target="../media/image53.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52.jpeg"/><Relationship Id="rId7" Type="http://schemas.openxmlformats.org/officeDocument/2006/relationships/image" Target="../media/image10.jpeg"/><Relationship Id="rId12"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jpeg"/><Relationship Id="rId5" Type="http://schemas.openxmlformats.org/officeDocument/2006/relationships/image" Target="../media/image54.jpeg"/><Relationship Id="rId10" Type="http://schemas.openxmlformats.org/officeDocument/2006/relationships/image" Target="../media/image15.jpeg"/><Relationship Id="rId4" Type="http://schemas.openxmlformats.org/officeDocument/2006/relationships/image" Target="../media/image53.jpeg"/><Relationship Id="rId9" Type="http://schemas.openxmlformats.org/officeDocument/2006/relationships/image" Target="../media/image14.jpe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7.jpeg"/><Relationship Id="rId3" Type="http://schemas.openxmlformats.org/officeDocument/2006/relationships/image" Target="../media/image55.jpeg"/><Relationship Id="rId7" Type="http://schemas.openxmlformats.org/officeDocument/2006/relationships/image" Target="../media/image9.png"/><Relationship Id="rId12"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5.jpeg"/><Relationship Id="rId5" Type="http://schemas.openxmlformats.org/officeDocument/2006/relationships/image" Target="../media/image57.png"/><Relationship Id="rId10" Type="http://schemas.openxmlformats.org/officeDocument/2006/relationships/image" Target="../media/image14.jpeg"/><Relationship Id="rId4" Type="http://schemas.openxmlformats.org/officeDocument/2006/relationships/image" Target="../media/image56.png"/><Relationship Id="rId9" Type="http://schemas.openxmlformats.org/officeDocument/2006/relationships/image" Target="../media/image13.jpeg"/><Relationship Id="rId1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7.jpeg"/><Relationship Id="rId3" Type="http://schemas.openxmlformats.org/officeDocument/2006/relationships/image" Target="../media/image55.jpeg"/><Relationship Id="rId7" Type="http://schemas.openxmlformats.org/officeDocument/2006/relationships/image" Target="../media/image9.png"/><Relationship Id="rId12"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5.jpeg"/><Relationship Id="rId5" Type="http://schemas.openxmlformats.org/officeDocument/2006/relationships/image" Target="../media/image57.png"/><Relationship Id="rId10" Type="http://schemas.openxmlformats.org/officeDocument/2006/relationships/image" Target="../media/image14.jpeg"/><Relationship Id="rId4" Type="http://schemas.openxmlformats.org/officeDocument/2006/relationships/image" Target="../media/image56.png"/><Relationship Id="rId9" Type="http://schemas.openxmlformats.org/officeDocument/2006/relationships/image" Target="../media/image13.jpeg"/><Relationship Id="rId1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41.jpeg"/><Relationship Id="rId12"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16.jpeg"/><Relationship Id="rId5" Type="http://schemas.openxmlformats.org/officeDocument/2006/relationships/image" Target="../media/image39.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63.tiff"/><Relationship Id="rId13"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62.tiff"/><Relationship Id="rId12" Type="http://schemas.openxmlformats.org/officeDocument/2006/relationships/image" Target="../media/image15.jpeg"/><Relationship Id="rId2" Type="http://schemas.openxmlformats.org/officeDocument/2006/relationships/notesSlide" Target="../notesSlides/notesSlide17.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14.jpeg"/><Relationship Id="rId5" Type="http://schemas.openxmlformats.org/officeDocument/2006/relationships/image" Target="../media/image60.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62.tiff"/><Relationship Id="rId13"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61.jpeg"/><Relationship Id="rId12" Type="http://schemas.openxmlformats.org/officeDocument/2006/relationships/image" Target="../media/image14.jpeg"/><Relationship Id="rId2" Type="http://schemas.openxmlformats.org/officeDocument/2006/relationships/notesSlide" Target="../notesSlides/notesSlide18.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13.jpeg"/><Relationship Id="rId5" Type="http://schemas.openxmlformats.org/officeDocument/2006/relationships/image" Target="../media/image59.jpeg"/><Relationship Id="rId15" Type="http://schemas.openxmlformats.org/officeDocument/2006/relationships/image" Target="../media/image17.jpeg"/><Relationship Id="rId10" Type="http://schemas.openxmlformats.org/officeDocument/2006/relationships/image" Target="../media/image64.jpeg"/><Relationship Id="rId4" Type="http://schemas.openxmlformats.org/officeDocument/2006/relationships/image" Target="../media/image10.jpeg"/><Relationship Id="rId9" Type="http://schemas.openxmlformats.org/officeDocument/2006/relationships/image" Target="../media/image63.tiff"/><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67.jpe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16.jpeg"/><Relationship Id="rId5" Type="http://schemas.openxmlformats.org/officeDocument/2006/relationships/image" Target="../media/image65.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68.pn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17.jpeg"/><Relationship Id="rId5" Type="http://schemas.openxmlformats.org/officeDocument/2006/relationships/image" Target="../media/image66.jpeg"/><Relationship Id="rId10" Type="http://schemas.openxmlformats.org/officeDocument/2006/relationships/image" Target="../media/image16.jpeg"/><Relationship Id="rId4" Type="http://schemas.openxmlformats.org/officeDocument/2006/relationships/image" Target="../media/image65.jpeg"/><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69.png"/><Relationship Id="rId10" Type="http://schemas.openxmlformats.org/officeDocument/2006/relationships/image" Target="../media/image17.jpeg"/><Relationship Id="rId4" Type="http://schemas.openxmlformats.org/officeDocument/2006/relationships/image" Target="../media/image10.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70.png"/><Relationship Id="rId3" Type="http://schemas.openxmlformats.org/officeDocument/2006/relationships/diagramLayout" Target="../diagrams/layout2.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7.jpeg"/><Relationship Id="rId5" Type="http://schemas.openxmlformats.org/officeDocument/2006/relationships/diagramColors" Target="../diagrams/colors2.xml"/><Relationship Id="rId15" Type="http://schemas.openxmlformats.org/officeDocument/2006/relationships/image" Target="../media/image10.jpeg"/><Relationship Id="rId10" Type="http://schemas.openxmlformats.org/officeDocument/2006/relationships/image" Target="../media/image16.jpeg"/><Relationship Id="rId4" Type="http://schemas.openxmlformats.org/officeDocument/2006/relationships/diagramQuickStyle" Target="../diagrams/quickStyle2.xml"/><Relationship Id="rId9" Type="http://schemas.openxmlformats.org/officeDocument/2006/relationships/image" Target="../media/image15.jpe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1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0.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5.jpeg"/><Relationship Id="rId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1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4.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21.png"/><Relationship Id="rId10" Type="http://schemas.openxmlformats.org/officeDocument/2006/relationships/image" Target="../media/image17.jpeg"/><Relationship Id="rId4" Type="http://schemas.openxmlformats.org/officeDocument/2006/relationships/image" Target="../media/image10.jpeg"/><Relationship Id="rId9" Type="http://schemas.openxmlformats.org/officeDocument/2006/relationships/image" Target="../media/image16.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27.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4.jpeg"/><Relationship Id="rId5" Type="http://schemas.openxmlformats.org/officeDocument/2006/relationships/image" Target="../media/image25.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image" Target="../media/image29.pn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30.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36.jpeg"/><Relationship Id="rId2" Type="http://schemas.openxmlformats.org/officeDocument/2006/relationships/notesSlide" Target="../notesSlides/notesSlide7.xml"/><Relationship Id="rId16"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34.jpeg"/><Relationship Id="rId10" Type="http://schemas.openxmlformats.org/officeDocument/2006/relationships/image" Target="../media/image16.jpeg"/><Relationship Id="rId19" Type="http://schemas.openxmlformats.org/officeDocument/2006/relationships/image" Target="../media/image38.png"/><Relationship Id="rId4" Type="http://schemas.openxmlformats.org/officeDocument/2006/relationships/image" Target="../media/image31.jpeg"/><Relationship Id="rId9" Type="http://schemas.openxmlformats.org/officeDocument/2006/relationships/image" Target="../media/image15.jpeg"/><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41.jpe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16.jpeg"/><Relationship Id="rId5" Type="http://schemas.openxmlformats.org/officeDocument/2006/relationships/image" Target="../media/image39.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14.jpeg"/><Relationship Id="rId2" Type="http://schemas.openxmlformats.org/officeDocument/2006/relationships/notesSlide" Target="../notesSlides/notesSlide9.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5" Type="http://schemas.openxmlformats.org/officeDocument/2006/relationships/image" Target="../media/image17.jpeg"/><Relationship Id="rId10" Type="http://schemas.openxmlformats.org/officeDocument/2006/relationships/image" Target="../media/image42.jpeg"/><Relationship Id="rId4" Type="http://schemas.openxmlformats.org/officeDocument/2006/relationships/image" Target="../media/image10.jpeg"/><Relationship Id="rId9" Type="http://schemas.microsoft.com/office/2007/relationships/diagramDrawing" Target="../diagrams/drawing1.xml"/><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467"/>
            <a:ext cx="2520000" cy="1440000"/>
          </a:xfrm>
          <a:prstGeom prst="rect">
            <a:avLst/>
          </a:prstGeom>
          <a:noFill/>
          <a:ln>
            <a:noFill/>
          </a:ln>
        </p:spPr>
      </p:pic>
      <p:pic>
        <p:nvPicPr>
          <p:cNvPr id="5" name="Imag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9" y="0"/>
            <a:ext cx="3960000" cy="1127212"/>
          </a:xfrm>
          <a:prstGeom prst="rect">
            <a:avLst/>
          </a:prstGeom>
          <a:noFill/>
          <a:ln>
            <a:noFill/>
          </a:ln>
        </p:spPr>
      </p:pic>
      <p:pic>
        <p:nvPicPr>
          <p:cNvPr id="7" name="Image 6" descr="Macintosh HD:Users:Vie:Dropbox:STARESO:Graphisme:Folder STARESO Jardin:logos:Stareso-logo:Logo Stareso BLEU.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97" y="5553247"/>
            <a:ext cx="2714741" cy="1288473"/>
          </a:xfrm>
          <a:prstGeom prst="rect">
            <a:avLst/>
          </a:prstGeom>
          <a:noFill/>
          <a:ln>
            <a:noFill/>
          </a:ln>
        </p:spPr>
      </p:pic>
      <p:pic>
        <p:nvPicPr>
          <p:cNvPr id="8" name="Image 7" descr="Macintosh HD:Users:Vie:Desktop:logo:logostarecapme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2242" y="5382952"/>
            <a:ext cx="2299855" cy="1440873"/>
          </a:xfrm>
          <a:prstGeom prst="rect">
            <a:avLst/>
          </a:prstGeom>
          <a:noFill/>
          <a:ln>
            <a:noFill/>
          </a:ln>
        </p:spPr>
      </p:pic>
      <p:sp>
        <p:nvSpPr>
          <p:cNvPr id="9" name="Zone de texte 372"/>
          <p:cNvSpPr txBox="1"/>
          <p:nvPr/>
        </p:nvSpPr>
        <p:spPr>
          <a:xfrm>
            <a:off x="4162424" y="6102580"/>
            <a:ext cx="4219575" cy="739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BE" sz="1200" dirty="0">
              <a:solidFill>
                <a:srgbClr val="000000"/>
              </a:solidFill>
              <a:effectLst/>
              <a:latin typeface="Times New Roman" panose="02020603050405020304" pitchFamily="18" charset="0"/>
              <a:ea typeface="Calibri" panose="020F0502020204030204" pitchFamily="34" charset="0"/>
            </a:endParaRPr>
          </a:p>
        </p:txBody>
      </p:sp>
      <p:grpSp>
        <p:nvGrpSpPr>
          <p:cNvPr id="11" name="Groupe 10"/>
          <p:cNvGrpSpPr/>
          <p:nvPr/>
        </p:nvGrpSpPr>
        <p:grpSpPr>
          <a:xfrm>
            <a:off x="2330271" y="2886961"/>
            <a:ext cx="7200000" cy="2160000"/>
            <a:chOff x="0" y="0"/>
            <a:chExt cx="5786755" cy="1439545"/>
          </a:xfrm>
        </p:grpSpPr>
        <p:pic>
          <p:nvPicPr>
            <p:cNvPr id="12" name="Image 11" descr="C:\Users\Laurence\Pictures\stareso mémoire 2017\105NIKON\DSCN1140.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7700" y="0"/>
              <a:ext cx="1919605"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 12" descr="C:\Users\Laurence\Pictures\stareso mémoire 2017\108_FUJI\DSCF894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7150" y="0"/>
              <a:ext cx="1919605"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 13" descr="C:\Users\Laurence\Pictures\stareso mémoire 2017\photos sous l'eau gobert\thumb_DSCN1423_1024.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919605" cy="1439545"/>
            </a:xfrm>
            <a:prstGeom prst="rect">
              <a:avLst/>
            </a:prstGeom>
            <a:ln w="38100" cap="sq">
              <a:solidFill>
                <a:sysClr val="windowText" lastClr="000000"/>
              </a:solidFill>
              <a:prstDash val="solid"/>
              <a:miter lim="800000"/>
            </a:ln>
            <a:effectLst>
              <a:outerShdw blurRad="50800" dist="38100" dir="2700000" algn="tl" rotWithShape="0">
                <a:srgbClr val="000000">
                  <a:alpha val="43000"/>
                </a:srgbClr>
              </a:outerShdw>
            </a:effectLst>
          </p:spPr>
        </p:pic>
      </p:grpSp>
      <p:sp>
        <p:nvSpPr>
          <p:cNvPr id="15" name="Zone de texte 375"/>
          <p:cNvSpPr txBox="1"/>
          <p:nvPr/>
        </p:nvSpPr>
        <p:spPr>
          <a:xfrm>
            <a:off x="6872595" y="6472150"/>
            <a:ext cx="3613555" cy="3378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BE" sz="1600" b="1" dirty="0">
                <a:effectLst/>
                <a:ea typeface="Calibri" panose="020F0502020204030204" pitchFamily="34" charset="0"/>
                <a:cs typeface="Times New Roman" panose="02020603050405020304" pitchFamily="18" charset="0"/>
              </a:rPr>
              <a:t>Laurence LEFEBVRE, Sylvie </a:t>
            </a:r>
            <a:r>
              <a:rPr lang="fr-BE" sz="1600" b="1" dirty="0" err="1">
                <a:effectLst/>
                <a:ea typeface="Calibri" panose="020F0502020204030204" pitchFamily="34" charset="0"/>
                <a:cs typeface="Times New Roman" panose="02020603050405020304" pitchFamily="18" charset="0"/>
              </a:rPr>
              <a:t>Gobert</a:t>
            </a:r>
            <a:endParaRPr lang="fr-BE" sz="1100" dirty="0">
              <a:effectLst/>
              <a:ea typeface="Calibri" panose="020F0502020204030204" pitchFamily="34" charset="0"/>
              <a:cs typeface="Times New Roman" panose="02020603050405020304" pitchFamily="18" charset="0"/>
            </a:endParaRPr>
          </a:p>
        </p:txBody>
      </p:sp>
      <p:sp>
        <p:nvSpPr>
          <p:cNvPr id="16" name="Rectangle 15"/>
          <p:cNvSpPr/>
          <p:nvPr/>
        </p:nvSpPr>
        <p:spPr>
          <a:xfrm>
            <a:off x="9530271" y="1082615"/>
            <a:ext cx="2318327" cy="388696"/>
          </a:xfrm>
          <a:prstGeom prst="rect">
            <a:avLst/>
          </a:prstGeom>
        </p:spPr>
        <p:txBody>
          <a:bodyPr wrap="none">
            <a:spAutoFit/>
          </a:bodyPr>
          <a:lstStyle/>
          <a:p>
            <a:pPr algn="ctr">
              <a:lnSpc>
                <a:spcPct val="107000"/>
              </a:lnSpc>
              <a:spcAft>
                <a:spcPts val="800"/>
              </a:spcAft>
            </a:pPr>
            <a:r>
              <a:rPr lang="fr-BE" dirty="0" err="1">
                <a:ea typeface="Calibri" panose="020F0502020204030204" pitchFamily="34" charset="0"/>
                <a:cs typeface="Times New Roman" panose="02020603050405020304" pitchFamily="18" charset="0"/>
              </a:rPr>
              <a:t>Oceanology</a:t>
            </a:r>
            <a:r>
              <a:rPr lang="fr-BE" dirty="0">
                <a:ea typeface="Calibri" panose="020F0502020204030204" pitchFamily="34" charset="0"/>
                <a:cs typeface="Times New Roman" panose="02020603050405020304" pitchFamily="18" charset="0"/>
              </a:rPr>
              <a:t> </a:t>
            </a:r>
            <a:r>
              <a:rPr lang="fr-BE" dirty="0" err="1">
                <a:ea typeface="Calibri" panose="020F0502020204030204" pitchFamily="34" charset="0"/>
                <a:cs typeface="Times New Roman" panose="02020603050405020304" pitchFamily="18" charset="0"/>
              </a:rPr>
              <a:t>laboratory</a:t>
            </a:r>
            <a:endParaRPr lang="fr-BE" sz="1400" dirty="0">
              <a:effectLst/>
              <a:ea typeface="Calibri" panose="020F0502020204030204" pitchFamily="34" charset="0"/>
              <a:cs typeface="Times New Roman" panose="02020603050405020304" pitchFamily="18" charset="0"/>
            </a:endParaRPr>
          </a:p>
        </p:txBody>
      </p:sp>
      <p:sp>
        <p:nvSpPr>
          <p:cNvPr id="17" name="Rectangle 16"/>
          <p:cNvSpPr/>
          <p:nvPr/>
        </p:nvSpPr>
        <p:spPr>
          <a:xfrm>
            <a:off x="895716" y="862518"/>
            <a:ext cx="1910972" cy="388696"/>
          </a:xfrm>
          <a:prstGeom prst="rect">
            <a:avLst/>
          </a:prstGeom>
        </p:spPr>
        <p:txBody>
          <a:bodyPr wrap="none">
            <a:spAutoFit/>
          </a:bodyPr>
          <a:lstStyle/>
          <a:p>
            <a:pPr algn="ctr">
              <a:lnSpc>
                <a:spcPct val="107000"/>
              </a:lnSpc>
              <a:spcAft>
                <a:spcPts val="800"/>
              </a:spcAft>
            </a:pPr>
            <a:r>
              <a:rPr lang="fr-BE" dirty="0" err="1">
                <a:ea typeface="Calibri" panose="020F0502020204030204" pitchFamily="34" charset="0"/>
                <a:cs typeface="Times New Roman" panose="02020603050405020304" pitchFamily="18" charset="0"/>
              </a:rPr>
              <a:t>University</a:t>
            </a:r>
            <a:r>
              <a:rPr lang="fr-BE" dirty="0">
                <a:ea typeface="Calibri" panose="020F0502020204030204" pitchFamily="34" charset="0"/>
                <a:cs typeface="Times New Roman" panose="02020603050405020304" pitchFamily="18" charset="0"/>
              </a:rPr>
              <a:t> of </a:t>
            </a:r>
            <a:r>
              <a:rPr lang="fr-BE" dirty="0" err="1">
                <a:ea typeface="Calibri" panose="020F0502020204030204" pitchFamily="34" charset="0"/>
                <a:cs typeface="Times New Roman" panose="02020603050405020304" pitchFamily="18" charset="0"/>
              </a:rPr>
              <a:t>Liege</a:t>
            </a:r>
            <a:endParaRPr lang="fr-BE" sz="1400" dirty="0">
              <a:effectLst/>
              <a:ea typeface="Calibri" panose="020F0502020204030204" pitchFamily="34" charset="0"/>
              <a:cs typeface="Times New Roman" panose="02020603050405020304" pitchFamily="18" charset="0"/>
            </a:endParaRPr>
          </a:p>
        </p:txBody>
      </p:sp>
      <p:sp>
        <p:nvSpPr>
          <p:cNvPr id="2" name="Rectangle 1"/>
          <p:cNvSpPr/>
          <p:nvPr/>
        </p:nvSpPr>
        <p:spPr>
          <a:xfrm>
            <a:off x="1582626" y="1289159"/>
            <a:ext cx="9171707" cy="1569660"/>
          </a:xfrm>
          <a:prstGeom prst="rect">
            <a:avLst/>
          </a:prstGeom>
        </p:spPr>
        <p:txBody>
          <a:bodyPr wrap="square">
            <a:spAutoFit/>
          </a:bodyPr>
          <a:lstStyle/>
          <a:p>
            <a:pPr algn="ctr">
              <a:spcAft>
                <a:spcPts val="1200"/>
              </a:spcAft>
            </a:pPr>
            <a:r>
              <a:rPr lang="en-US" sz="3200" b="1" dirty="0">
                <a:latin typeface="Arial" panose="020B0604020202020204" pitchFamily="34" charset="0"/>
                <a:ea typeface="Times New Roman" panose="02020603050405020304" pitchFamily="18" charset="0"/>
                <a:cs typeface="Times New Roman" panose="02020603050405020304" pitchFamily="18" charset="0"/>
              </a:rPr>
              <a:t>How does the </a:t>
            </a:r>
            <a:r>
              <a:rPr lang="en-US" sz="3200" b="1" dirty="0" err="1">
                <a:latin typeface="Arial" panose="020B0604020202020204" pitchFamily="34" charset="0"/>
                <a:ea typeface="Times New Roman" panose="02020603050405020304" pitchFamily="18" charset="0"/>
                <a:cs typeface="Times New Roman" panose="02020603050405020304" pitchFamily="18" charset="0"/>
              </a:rPr>
              <a:t>endophytic</a:t>
            </a:r>
            <a:r>
              <a:rPr lang="en-US" sz="3200" b="1" dirty="0">
                <a:latin typeface="Arial" panose="020B0604020202020204" pitchFamily="34" charset="0"/>
                <a:ea typeface="Times New Roman" panose="02020603050405020304" pitchFamily="18" charset="0"/>
                <a:cs typeface="Times New Roman" panose="02020603050405020304" pitchFamily="18" charset="0"/>
              </a:rPr>
              <a:t> fungal transform the </a:t>
            </a:r>
            <a:r>
              <a:rPr lang="en-US" sz="3200" b="1" i="1" dirty="0" err="1">
                <a:latin typeface="Arial" panose="020B0604020202020204" pitchFamily="34" charset="0"/>
                <a:ea typeface="Times New Roman" panose="02020603050405020304" pitchFamily="18" charset="0"/>
                <a:cs typeface="Times New Roman" panose="02020603050405020304" pitchFamily="18" charset="0"/>
              </a:rPr>
              <a:t>Posidonia</a:t>
            </a:r>
            <a:r>
              <a:rPr lang="en-US" sz="3200" b="1" i="1" dirty="0">
                <a:latin typeface="Arial" panose="020B0604020202020204" pitchFamily="34" charset="0"/>
                <a:ea typeface="Times New Roman" panose="02020603050405020304" pitchFamily="18" charset="0"/>
                <a:cs typeface="Times New Roman" panose="02020603050405020304" pitchFamily="18" charset="0"/>
              </a:rPr>
              <a:t> </a:t>
            </a:r>
            <a:r>
              <a:rPr lang="en-US" sz="3200" b="1" i="1" dirty="0" err="1">
                <a:latin typeface="Arial" panose="020B0604020202020204" pitchFamily="34" charset="0"/>
                <a:ea typeface="Times New Roman" panose="02020603050405020304" pitchFamily="18" charset="0"/>
                <a:cs typeface="Times New Roman" panose="02020603050405020304" pitchFamily="18" charset="0"/>
              </a:rPr>
              <a:t>oceanica</a:t>
            </a:r>
            <a:r>
              <a:rPr lang="en-US" sz="3200" b="1" dirty="0">
                <a:latin typeface="Arial" panose="020B0604020202020204" pitchFamily="34" charset="0"/>
                <a:ea typeface="Times New Roman" panose="02020603050405020304" pitchFamily="18" charset="0"/>
                <a:cs typeface="Times New Roman" panose="02020603050405020304" pitchFamily="18" charset="0"/>
              </a:rPr>
              <a:t> (L.) </a:t>
            </a:r>
            <a:r>
              <a:rPr lang="en-US" sz="3200" b="1" dirty="0" err="1">
                <a:latin typeface="Arial" panose="020B0604020202020204" pitchFamily="34" charset="0"/>
                <a:ea typeface="Times New Roman" panose="02020603050405020304" pitchFamily="18" charset="0"/>
                <a:cs typeface="Times New Roman" panose="02020603050405020304" pitchFamily="18" charset="0"/>
              </a:rPr>
              <a:t>Delile</a:t>
            </a:r>
            <a:r>
              <a:rPr lang="en-US" sz="3200" b="1" dirty="0">
                <a:latin typeface="Arial" panose="020B0604020202020204" pitchFamily="34" charset="0"/>
                <a:ea typeface="Times New Roman" panose="02020603050405020304" pitchFamily="18" charset="0"/>
                <a:cs typeface="Times New Roman" panose="02020603050405020304" pitchFamily="18" charset="0"/>
              </a:rPr>
              <a:t> (1813) meadow into the </a:t>
            </a:r>
            <a:r>
              <a:rPr lang="en-US" sz="3200" b="1" dirty="0" err="1">
                <a:latin typeface="Arial" panose="020B0604020202020204" pitchFamily="34" charset="0"/>
                <a:ea typeface="Times New Roman" panose="02020603050405020304" pitchFamily="18" charset="0"/>
                <a:cs typeface="Times New Roman" panose="02020603050405020304" pitchFamily="18" charset="0"/>
              </a:rPr>
              <a:t>aegagropiles</a:t>
            </a:r>
            <a:r>
              <a:rPr lang="en-US" sz="3200" b="1" dirty="0">
                <a:latin typeface="Arial" panose="020B0604020202020204" pitchFamily="34" charset="0"/>
                <a:ea typeface="Times New Roman" panose="02020603050405020304" pitchFamily="18" charset="0"/>
                <a:cs typeface="Times New Roman" panose="02020603050405020304" pitchFamily="18" charset="0"/>
              </a:rPr>
              <a:t> ?</a:t>
            </a:r>
            <a:endParaRPr lang="fr-BE" sz="1600" dirty="0">
              <a:effectLst/>
              <a:latin typeface="Lucida Sans" panose="020B0602030504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851202" y="5231865"/>
            <a:ext cx="11295839" cy="369332"/>
          </a:xfrm>
          <a:prstGeom prst="rect">
            <a:avLst/>
          </a:prstGeom>
        </p:spPr>
        <p:txBody>
          <a:bodyPr wrap="square">
            <a:spAutoFit/>
          </a:bodyPr>
          <a:lstStyle/>
          <a:p>
            <a:r>
              <a:rPr lang="fr-BE" i="0" dirty="0">
                <a:effectLst/>
                <a:latin typeface="Arial" panose="020B0604020202020204" pitchFamily="34" charset="0"/>
                <a:cs typeface="Arial" panose="020B0604020202020204" pitchFamily="34" charset="0"/>
              </a:rPr>
              <a:t>Communication for </a:t>
            </a:r>
            <a:r>
              <a:rPr lang="fr-BE" dirty="0">
                <a:latin typeface="Arial" panose="020B0604020202020204" pitchFamily="34" charset="0"/>
                <a:cs typeface="Arial" panose="020B0604020202020204" pitchFamily="34" charset="0"/>
              </a:rPr>
              <a:t>the </a:t>
            </a:r>
            <a:r>
              <a:rPr lang="fr-BE" i="0" dirty="0">
                <a:effectLst/>
                <a:latin typeface="Arial" panose="020B0604020202020204" pitchFamily="34" charset="0"/>
                <a:cs typeface="Arial" panose="020B0604020202020204" pitchFamily="34" charset="0"/>
              </a:rPr>
              <a:t>Centre Inter Universitaire de Biologie Marine (CIBIM</a:t>
            </a:r>
            <a:r>
              <a:rPr lang="fr-BE" b="1" i="0" dirty="0">
                <a:effectLst/>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938564"/>
      </p:ext>
    </p:extLst>
  </p:cSld>
  <p:clrMapOvr>
    <a:masterClrMapping/>
  </p:clrMapOvr>
  <mc:AlternateContent xmlns:mc="http://schemas.openxmlformats.org/markup-compatibility/2006" xmlns:p14="http://schemas.microsoft.com/office/powerpoint/2010/main">
    <mc:Choice Requires="p14">
      <p:transition spd="slow" p14:dur="2000" advTm="21977"/>
    </mc:Choice>
    <mc:Fallback xmlns="">
      <p:transition spd="slow" advTm="219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813" b="1379"/>
          <a:stretch/>
        </p:blipFill>
        <p:spPr>
          <a:xfrm>
            <a:off x="166254" y="1120486"/>
            <a:ext cx="5278582" cy="2973532"/>
          </a:xfrm>
          <a:prstGeom prst="rect">
            <a:avLst/>
          </a:prstGeom>
        </p:spPr>
      </p:pic>
      <p:grpSp>
        <p:nvGrpSpPr>
          <p:cNvPr id="3" name="Groupe 2"/>
          <p:cNvGrpSpPr/>
          <p:nvPr/>
        </p:nvGrpSpPr>
        <p:grpSpPr>
          <a:xfrm>
            <a:off x="137235" y="-71038"/>
            <a:ext cx="11930074" cy="1156102"/>
            <a:chOff x="261926" y="-15612"/>
            <a:chExt cx="11930074" cy="1156102"/>
          </a:xfrm>
        </p:grpSpPr>
        <p:grpSp>
          <p:nvGrpSpPr>
            <p:cNvPr id="4" name="Groupe 3"/>
            <p:cNvGrpSpPr/>
            <p:nvPr/>
          </p:nvGrpSpPr>
          <p:grpSpPr>
            <a:xfrm>
              <a:off x="261926" y="0"/>
              <a:ext cx="5965037" cy="1140490"/>
              <a:chOff x="2968032" y="1476872"/>
              <a:chExt cx="5965037" cy="1140490"/>
            </a:xfrm>
          </p:grpSpPr>
          <p:grpSp>
            <p:nvGrpSpPr>
              <p:cNvPr id="20" name="Groupe 19"/>
              <p:cNvGrpSpPr/>
              <p:nvPr/>
            </p:nvGrpSpPr>
            <p:grpSpPr>
              <a:xfrm>
                <a:off x="5940486" y="1476872"/>
                <a:ext cx="2992583" cy="1140490"/>
                <a:chOff x="4322619" y="1117801"/>
                <a:chExt cx="4779818" cy="2696615"/>
              </a:xfrm>
            </p:grpSpPr>
            <p:pic>
              <p:nvPicPr>
                <p:cNvPr id="28"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1" name="Groupe 20"/>
              <p:cNvGrpSpPr/>
              <p:nvPr/>
            </p:nvGrpSpPr>
            <p:grpSpPr>
              <a:xfrm>
                <a:off x="2968032" y="1476872"/>
                <a:ext cx="2992583" cy="1140490"/>
                <a:chOff x="4322619" y="1117801"/>
                <a:chExt cx="4779818" cy="2696615"/>
              </a:xfrm>
            </p:grpSpPr>
            <p:pic>
              <p:nvPicPr>
                <p:cNvPr id="22"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5" name="Groupe 4"/>
            <p:cNvGrpSpPr/>
            <p:nvPr/>
          </p:nvGrpSpPr>
          <p:grpSpPr>
            <a:xfrm>
              <a:off x="6226963" y="-15612"/>
              <a:ext cx="5965037" cy="1140490"/>
              <a:chOff x="2968032" y="1476872"/>
              <a:chExt cx="5965037" cy="1140490"/>
            </a:xfrm>
          </p:grpSpPr>
          <p:grpSp>
            <p:nvGrpSpPr>
              <p:cNvPr id="6" name="Groupe 5"/>
              <p:cNvGrpSpPr/>
              <p:nvPr/>
            </p:nvGrpSpPr>
            <p:grpSpPr>
              <a:xfrm>
                <a:off x="5940486" y="1476872"/>
                <a:ext cx="2992583" cy="1140490"/>
                <a:chOff x="4322619" y="1117801"/>
                <a:chExt cx="4779818" cy="2696615"/>
              </a:xfrm>
            </p:grpSpPr>
            <p:pic>
              <p:nvPicPr>
                <p:cNvPr id="14"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2968032" y="1476872"/>
                <a:ext cx="2992583" cy="1140490"/>
                <a:chOff x="4322619" y="1117801"/>
                <a:chExt cx="4779818" cy="2696615"/>
              </a:xfrm>
            </p:grpSpPr>
            <p:pic>
              <p:nvPicPr>
                <p:cNvPr id="8"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34" name="ZoneTexte 33"/>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t>
            </a:r>
            <a:r>
              <a:rPr lang="en-US" sz="2800" b="1" dirty="0">
                <a:solidFill>
                  <a:srgbClr val="C00000"/>
                </a:solidFill>
              </a:rPr>
              <a:t>   Aims     </a:t>
            </a:r>
            <a:r>
              <a:rPr lang="en-US" sz="2800" b="1" dirty="0">
                <a:solidFill>
                  <a:schemeClr val="bg2">
                    <a:lumMod val="75000"/>
                  </a:schemeClr>
                </a:solidFill>
              </a:rPr>
              <a:t>Methods    Results and discussion        Conclusion    </a:t>
            </a:r>
          </a:p>
        </p:txBody>
      </p:sp>
      <p:grpSp>
        <p:nvGrpSpPr>
          <p:cNvPr id="35" name="Groupe 34"/>
          <p:cNvGrpSpPr/>
          <p:nvPr/>
        </p:nvGrpSpPr>
        <p:grpSpPr>
          <a:xfrm>
            <a:off x="11472000" y="6138000"/>
            <a:ext cx="720000" cy="720000"/>
            <a:chOff x="2417666" y="207380"/>
            <a:chExt cx="4862366" cy="4698728"/>
          </a:xfrm>
        </p:grpSpPr>
        <p:pic>
          <p:nvPicPr>
            <p:cNvPr id="36" name="Picture 2" descr="Image associé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p:cNvPicPr>
              <a:picLocks noChangeAspect="1"/>
            </p:cNvPicPr>
            <p:nvPr/>
          </p:nvPicPr>
          <p:blipFill rotWithShape="1">
            <a:blip r:embed="rId10"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38" name="ZoneTexte 37"/>
          <p:cNvSpPr txBox="1"/>
          <p:nvPr/>
        </p:nvSpPr>
        <p:spPr>
          <a:xfrm>
            <a:off x="11908606" y="6498000"/>
            <a:ext cx="1187116" cy="461665"/>
          </a:xfrm>
          <a:prstGeom prst="rect">
            <a:avLst/>
          </a:prstGeom>
          <a:noFill/>
        </p:spPr>
        <p:txBody>
          <a:bodyPr wrap="square" rtlCol="0">
            <a:spAutoFit/>
          </a:bodyPr>
          <a:lstStyle/>
          <a:p>
            <a:r>
              <a:rPr lang="fr-BE" sz="2400" b="1" dirty="0"/>
              <a:t>9</a:t>
            </a:r>
          </a:p>
        </p:txBody>
      </p:sp>
      <p:sp>
        <p:nvSpPr>
          <p:cNvPr id="39" name="Rectangle 38"/>
          <p:cNvSpPr/>
          <p:nvPr/>
        </p:nvSpPr>
        <p:spPr>
          <a:xfrm>
            <a:off x="3707066" y="4495582"/>
            <a:ext cx="8854380" cy="461665"/>
          </a:xfrm>
          <a:prstGeom prst="rect">
            <a:avLst/>
          </a:prstGeom>
        </p:spPr>
        <p:txBody>
          <a:bodyPr wrap="square">
            <a:spAutoFit/>
          </a:bodyPr>
          <a:lstStyle/>
          <a:p>
            <a:pPr algn="ctr"/>
            <a:r>
              <a:rPr lang="en-US" sz="2400" b="1" dirty="0">
                <a:solidFill>
                  <a:schemeClr val="accent1"/>
                </a:solidFill>
              </a:rPr>
              <a:t>2. How does this </a:t>
            </a:r>
            <a:r>
              <a:rPr lang="en-US" sz="2400" b="1" dirty="0" err="1">
                <a:solidFill>
                  <a:schemeClr val="accent1"/>
                </a:solidFill>
              </a:rPr>
              <a:t>aegagropiles</a:t>
            </a:r>
            <a:r>
              <a:rPr lang="en-US" sz="2400" b="1" dirty="0">
                <a:solidFill>
                  <a:schemeClr val="accent1"/>
                </a:solidFill>
              </a:rPr>
              <a:t> form?</a:t>
            </a:r>
          </a:p>
        </p:txBody>
      </p:sp>
      <p:sp>
        <p:nvSpPr>
          <p:cNvPr id="40" name="Flèche courbée vers le bas 39"/>
          <p:cNvSpPr/>
          <p:nvPr/>
        </p:nvSpPr>
        <p:spPr>
          <a:xfrm rot="4258422">
            <a:off x="5421351" y="3173868"/>
            <a:ext cx="1730494" cy="75978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7195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1472000" y="6138000"/>
            <a:ext cx="720000" cy="720000"/>
            <a:chOff x="2417666" y="207380"/>
            <a:chExt cx="4862366" cy="4698728"/>
          </a:xfrm>
        </p:grpSpPr>
        <p:pic>
          <p:nvPicPr>
            <p:cNvPr id="7"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grpSp>
        <p:nvGrpSpPr>
          <p:cNvPr id="26" name="Groupe 25"/>
          <p:cNvGrpSpPr/>
          <p:nvPr/>
        </p:nvGrpSpPr>
        <p:grpSpPr>
          <a:xfrm>
            <a:off x="6658626" y="4005300"/>
            <a:ext cx="2202026" cy="2160018"/>
            <a:chOff x="2240209" y="552219"/>
            <a:chExt cx="2202026" cy="2160018"/>
          </a:xfrm>
        </p:grpSpPr>
        <p:pic>
          <p:nvPicPr>
            <p:cNvPr id="12" name="Image 11"/>
            <p:cNvPicPr>
              <a:picLocks noChangeAspect="1"/>
            </p:cNvPicPr>
            <p:nvPr/>
          </p:nvPicPr>
          <p:blipFill rotWithShape="1">
            <a:blip r:embed="rId5"/>
            <a:srcRect l="19952" t="20746"/>
            <a:stretch/>
          </p:blipFill>
          <p:spPr>
            <a:xfrm>
              <a:off x="2240209" y="552219"/>
              <a:ext cx="2202026" cy="2160018"/>
            </a:xfrm>
            <a:prstGeom prst="rect">
              <a:avLst/>
            </a:prstGeom>
            <a:ln>
              <a:solidFill>
                <a:schemeClr val="tx1"/>
              </a:solidFill>
            </a:ln>
          </p:spPr>
        </p:pic>
        <p:sp>
          <p:nvSpPr>
            <p:cNvPr id="25" name="ZoneTexte 24"/>
            <p:cNvSpPr txBox="1"/>
            <p:nvPr/>
          </p:nvSpPr>
          <p:spPr>
            <a:xfrm>
              <a:off x="3346435" y="1447562"/>
              <a:ext cx="956513" cy="369332"/>
            </a:xfrm>
            <a:prstGeom prst="rect">
              <a:avLst/>
            </a:prstGeom>
            <a:noFill/>
          </p:spPr>
          <p:txBody>
            <a:bodyPr wrap="square" rtlCol="0">
              <a:spAutoFit/>
            </a:bodyPr>
            <a:lstStyle/>
            <a:p>
              <a:r>
                <a:rPr lang="fr-BE" b="1" dirty="0"/>
                <a:t>Calvi</a:t>
              </a:r>
            </a:p>
          </p:txBody>
        </p:sp>
      </p:grpSp>
      <p:sp>
        <p:nvSpPr>
          <p:cNvPr id="41" name="ZoneTexte 40"/>
          <p:cNvSpPr txBox="1"/>
          <p:nvPr/>
        </p:nvSpPr>
        <p:spPr>
          <a:xfrm>
            <a:off x="11723455" y="6476986"/>
            <a:ext cx="1187116" cy="461665"/>
          </a:xfrm>
          <a:prstGeom prst="rect">
            <a:avLst/>
          </a:prstGeom>
          <a:noFill/>
        </p:spPr>
        <p:txBody>
          <a:bodyPr wrap="square" rtlCol="0">
            <a:spAutoFit/>
          </a:bodyPr>
          <a:lstStyle/>
          <a:p>
            <a:r>
              <a:rPr lang="fr-BE" sz="2400" b="1" dirty="0" smtClean="0"/>
              <a:t>10</a:t>
            </a:r>
            <a:endParaRPr lang="fr-BE" sz="2400" b="1" dirty="0"/>
          </a:p>
        </p:txBody>
      </p:sp>
      <p:grpSp>
        <p:nvGrpSpPr>
          <p:cNvPr id="27" name="Groupe 26"/>
          <p:cNvGrpSpPr/>
          <p:nvPr/>
        </p:nvGrpSpPr>
        <p:grpSpPr>
          <a:xfrm>
            <a:off x="2726441" y="1560594"/>
            <a:ext cx="1980384" cy="3600000"/>
            <a:chOff x="2989048" y="3020924"/>
            <a:chExt cx="1980384" cy="3600000"/>
          </a:xfrm>
        </p:grpSpPr>
        <p:grpSp>
          <p:nvGrpSpPr>
            <p:cNvPr id="22" name="Groupe 21"/>
            <p:cNvGrpSpPr/>
            <p:nvPr/>
          </p:nvGrpSpPr>
          <p:grpSpPr>
            <a:xfrm>
              <a:off x="2989048" y="3020924"/>
              <a:ext cx="1980384" cy="3600000"/>
              <a:chOff x="2989048" y="3020924"/>
              <a:chExt cx="1980384" cy="3600000"/>
            </a:xfrm>
          </p:grpSpPr>
          <p:pic>
            <p:nvPicPr>
              <p:cNvPr id="5" name="Image 4"/>
              <p:cNvPicPr>
                <a:picLocks noChangeAspect="1"/>
              </p:cNvPicPr>
              <p:nvPr/>
            </p:nvPicPr>
            <p:blipFill>
              <a:blip r:embed="rId6"/>
              <a:stretch>
                <a:fillRect/>
              </a:stretch>
            </p:blipFill>
            <p:spPr>
              <a:xfrm>
                <a:off x="2989048" y="3020924"/>
                <a:ext cx="1980384" cy="3600000"/>
              </a:xfrm>
              <a:prstGeom prst="rect">
                <a:avLst/>
              </a:prstGeom>
            </p:spPr>
          </p:pic>
          <p:sp>
            <p:nvSpPr>
              <p:cNvPr id="18" name="ZoneTexte 17"/>
              <p:cNvSpPr txBox="1"/>
              <p:nvPr/>
            </p:nvSpPr>
            <p:spPr>
              <a:xfrm>
                <a:off x="3111987" y="3088377"/>
                <a:ext cx="1520282" cy="400110"/>
              </a:xfrm>
              <a:prstGeom prst="rect">
                <a:avLst/>
              </a:prstGeom>
              <a:noFill/>
            </p:spPr>
            <p:txBody>
              <a:bodyPr wrap="square" rtlCol="0">
                <a:spAutoFit/>
              </a:bodyPr>
              <a:lstStyle/>
              <a:p>
                <a:r>
                  <a:rPr lang="fr-BE" sz="2000" b="1" dirty="0" err="1"/>
                  <a:t>Corsica</a:t>
                </a:r>
                <a:endParaRPr lang="fr-BE" sz="2000" b="1" dirty="0"/>
              </a:p>
            </p:txBody>
          </p:sp>
        </p:grpSp>
        <p:sp>
          <p:nvSpPr>
            <p:cNvPr id="32" name="ZoneTexte 31"/>
            <p:cNvSpPr txBox="1"/>
            <p:nvPr/>
          </p:nvSpPr>
          <p:spPr>
            <a:xfrm>
              <a:off x="3344910" y="3757852"/>
              <a:ext cx="329321" cy="472846"/>
            </a:xfrm>
            <a:prstGeom prst="rect">
              <a:avLst/>
            </a:prstGeom>
            <a:noFill/>
            <a:ln>
              <a:solidFill>
                <a:schemeClr val="tx1"/>
              </a:solidFill>
            </a:ln>
          </p:spPr>
          <p:txBody>
            <a:bodyPr wrap="square" rtlCol="0">
              <a:spAutoFit/>
            </a:bodyPr>
            <a:lstStyle/>
            <a:p>
              <a:endParaRPr lang="fr-BE" dirty="0"/>
            </a:p>
          </p:txBody>
        </p:sp>
      </p:grpSp>
      <p:sp>
        <p:nvSpPr>
          <p:cNvPr id="28" name="ZoneTexte 27"/>
          <p:cNvSpPr txBox="1"/>
          <p:nvPr/>
        </p:nvSpPr>
        <p:spPr>
          <a:xfrm>
            <a:off x="5224932" y="2725854"/>
            <a:ext cx="2946697" cy="400110"/>
          </a:xfrm>
          <a:prstGeom prst="rect">
            <a:avLst/>
          </a:prstGeom>
          <a:noFill/>
        </p:spPr>
        <p:txBody>
          <a:bodyPr wrap="square" rtlCol="0">
            <a:spAutoFit/>
          </a:bodyPr>
          <a:lstStyle/>
          <a:p>
            <a:r>
              <a:rPr lang="fr-BE" sz="2000" b="1" dirty="0">
                <a:solidFill>
                  <a:schemeClr val="accent1"/>
                </a:solidFill>
                <a:latin typeface="+mj-lt"/>
              </a:rPr>
              <a:t>159 aegagropiles </a:t>
            </a:r>
            <a:r>
              <a:rPr lang="fr-BE" sz="2000" b="1" dirty="0" err="1">
                <a:solidFill>
                  <a:schemeClr val="accent1"/>
                </a:solidFill>
                <a:latin typeface="+mj-lt"/>
              </a:rPr>
              <a:t>collected</a:t>
            </a:r>
            <a:endParaRPr lang="fr-BE" sz="2000" b="1" dirty="0">
              <a:solidFill>
                <a:schemeClr val="accent1"/>
              </a:solidFill>
              <a:latin typeface="+mj-lt"/>
            </a:endParaRPr>
          </a:p>
        </p:txBody>
      </p:sp>
      <p:sp>
        <p:nvSpPr>
          <p:cNvPr id="34" name="ZoneTexte 33"/>
          <p:cNvSpPr txBox="1"/>
          <p:nvPr/>
        </p:nvSpPr>
        <p:spPr>
          <a:xfrm>
            <a:off x="5279" y="298938"/>
            <a:ext cx="2283173" cy="1477328"/>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pPr marL="342900" indent="-342900">
              <a:buFont typeface="Wingdings" panose="05000000000000000000" pitchFamily="2" charset="2"/>
              <a:buChar char="ü"/>
            </a:pPr>
            <a:r>
              <a:rPr lang="fr-BE" b="1" dirty="0">
                <a:solidFill>
                  <a:schemeClr val="bg1"/>
                </a:solidFill>
              </a:rPr>
              <a:t>Objectifs</a:t>
            </a:r>
          </a:p>
          <a:p>
            <a:pPr marL="342900" indent="-342900">
              <a:buFont typeface="Wingdings" panose="05000000000000000000" pitchFamily="2" charset="2"/>
              <a:buChar char="ü"/>
            </a:pPr>
            <a:r>
              <a:rPr lang="fr-BE" b="1" dirty="0">
                <a:solidFill>
                  <a:schemeClr val="bg1"/>
                </a:solidFill>
              </a:rPr>
              <a:t>Echantillonnage</a:t>
            </a:r>
          </a:p>
          <a:p>
            <a:endParaRPr lang="fr-BE" b="1" dirty="0">
              <a:solidFill>
                <a:schemeClr val="bg1"/>
              </a:solidFill>
            </a:endParaRPr>
          </a:p>
          <a:p>
            <a:pPr marL="342900" indent="-342900">
              <a:buFont typeface="Wingdings" panose="05000000000000000000" pitchFamily="2" charset="2"/>
              <a:buChar char="ü"/>
            </a:pPr>
            <a:endParaRPr lang="fr-BE" dirty="0"/>
          </a:p>
        </p:txBody>
      </p:sp>
      <p:sp>
        <p:nvSpPr>
          <p:cNvPr id="2" name="Rectangle 1"/>
          <p:cNvSpPr/>
          <p:nvPr/>
        </p:nvSpPr>
        <p:spPr>
          <a:xfrm>
            <a:off x="3165996" y="1035931"/>
            <a:ext cx="6898940" cy="584775"/>
          </a:xfrm>
          <a:prstGeom prst="rect">
            <a:avLst/>
          </a:prstGeom>
        </p:spPr>
        <p:txBody>
          <a:bodyPr wrap="none">
            <a:spAutoFit/>
          </a:bodyPr>
          <a:lstStyle/>
          <a:p>
            <a:r>
              <a:rPr lang="en-US" sz="3200" b="1" dirty="0">
                <a:solidFill>
                  <a:schemeClr val="accent1"/>
                </a:solidFill>
                <a:latin typeface="+mj-lt"/>
              </a:rPr>
              <a:t>In this </a:t>
            </a:r>
            <a:r>
              <a:rPr lang="en-US" sz="3200" b="1" dirty="0" smtClean="0">
                <a:solidFill>
                  <a:schemeClr val="accent1"/>
                </a:solidFill>
                <a:latin typeface="+mj-lt"/>
              </a:rPr>
              <a:t>study, </a:t>
            </a:r>
            <a:r>
              <a:rPr lang="en-US" sz="3200" b="1" dirty="0" err="1">
                <a:solidFill>
                  <a:schemeClr val="accent1"/>
                </a:solidFill>
                <a:latin typeface="+mj-lt"/>
              </a:rPr>
              <a:t>aegagropiles</a:t>
            </a:r>
            <a:r>
              <a:rPr lang="en-US" sz="3200" b="1" dirty="0">
                <a:solidFill>
                  <a:schemeClr val="accent1"/>
                </a:solidFill>
                <a:latin typeface="+mj-lt"/>
              </a:rPr>
              <a:t> </a:t>
            </a:r>
            <a:r>
              <a:rPr lang="en-US" sz="3200" b="1" dirty="0" smtClean="0">
                <a:solidFill>
                  <a:schemeClr val="accent1"/>
                </a:solidFill>
                <a:latin typeface="+mj-lt"/>
              </a:rPr>
              <a:t>were collected:</a:t>
            </a:r>
            <a:endParaRPr lang="en-US" sz="3200" b="1" dirty="0">
              <a:solidFill>
                <a:schemeClr val="accent1"/>
              </a:solidFill>
              <a:latin typeface="+mj-lt"/>
            </a:endParaRPr>
          </a:p>
        </p:txBody>
      </p:sp>
      <p:grpSp>
        <p:nvGrpSpPr>
          <p:cNvPr id="21" name="Groupe 20"/>
          <p:cNvGrpSpPr/>
          <p:nvPr/>
        </p:nvGrpSpPr>
        <p:grpSpPr>
          <a:xfrm>
            <a:off x="137235" y="-71038"/>
            <a:ext cx="11930074" cy="1156102"/>
            <a:chOff x="261926" y="-15612"/>
            <a:chExt cx="11930074" cy="1156102"/>
          </a:xfrm>
        </p:grpSpPr>
        <p:grpSp>
          <p:nvGrpSpPr>
            <p:cNvPr id="23" name="Groupe 22"/>
            <p:cNvGrpSpPr/>
            <p:nvPr/>
          </p:nvGrpSpPr>
          <p:grpSpPr>
            <a:xfrm>
              <a:off x="261926" y="0"/>
              <a:ext cx="5965037" cy="1140490"/>
              <a:chOff x="2968032" y="1476872"/>
              <a:chExt cx="5965037" cy="1140490"/>
            </a:xfrm>
          </p:grpSpPr>
          <p:grpSp>
            <p:nvGrpSpPr>
              <p:cNvPr id="46" name="Groupe 45"/>
              <p:cNvGrpSpPr/>
              <p:nvPr/>
            </p:nvGrpSpPr>
            <p:grpSpPr>
              <a:xfrm>
                <a:off x="5940486" y="1476872"/>
                <a:ext cx="2992583" cy="1140490"/>
                <a:chOff x="4322619" y="1117801"/>
                <a:chExt cx="4779818" cy="2696615"/>
              </a:xfrm>
            </p:grpSpPr>
            <p:pic>
              <p:nvPicPr>
                <p:cNvPr id="54"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7" name="Groupe 46"/>
              <p:cNvGrpSpPr/>
              <p:nvPr/>
            </p:nvGrpSpPr>
            <p:grpSpPr>
              <a:xfrm>
                <a:off x="2968032" y="1476872"/>
                <a:ext cx="2992583" cy="1140490"/>
                <a:chOff x="4322619" y="1117801"/>
                <a:chExt cx="4779818" cy="2696615"/>
              </a:xfrm>
            </p:grpSpPr>
            <p:pic>
              <p:nvPicPr>
                <p:cNvPr id="48"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24" name="Groupe 23"/>
            <p:cNvGrpSpPr/>
            <p:nvPr/>
          </p:nvGrpSpPr>
          <p:grpSpPr>
            <a:xfrm>
              <a:off x="6226963" y="-15612"/>
              <a:ext cx="5965037" cy="1140490"/>
              <a:chOff x="2968032" y="1476872"/>
              <a:chExt cx="5965037" cy="1140490"/>
            </a:xfrm>
          </p:grpSpPr>
          <p:grpSp>
            <p:nvGrpSpPr>
              <p:cNvPr id="29" name="Groupe 28"/>
              <p:cNvGrpSpPr/>
              <p:nvPr/>
            </p:nvGrpSpPr>
            <p:grpSpPr>
              <a:xfrm>
                <a:off x="5940486" y="1476872"/>
                <a:ext cx="2992583" cy="1140490"/>
                <a:chOff x="4322619" y="1117801"/>
                <a:chExt cx="4779818" cy="2696615"/>
              </a:xfrm>
            </p:grpSpPr>
            <p:pic>
              <p:nvPicPr>
                <p:cNvPr id="39"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0" name="Groupe 29"/>
              <p:cNvGrpSpPr/>
              <p:nvPr/>
            </p:nvGrpSpPr>
            <p:grpSpPr>
              <a:xfrm>
                <a:off x="2968032" y="1476872"/>
                <a:ext cx="2992583" cy="1140490"/>
                <a:chOff x="4322619" y="1117801"/>
                <a:chExt cx="4779818" cy="2696615"/>
              </a:xfrm>
            </p:grpSpPr>
            <p:pic>
              <p:nvPicPr>
                <p:cNvPr id="31"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cxnSp>
        <p:nvCxnSpPr>
          <p:cNvPr id="10" name="Connecteur droit 9"/>
          <p:cNvCxnSpPr/>
          <p:nvPr/>
        </p:nvCxnSpPr>
        <p:spPr>
          <a:xfrm>
            <a:off x="3411115" y="2770368"/>
            <a:ext cx="3247511" cy="3395342"/>
          </a:xfrm>
          <a:prstGeom prst="line">
            <a:avLst/>
          </a:prstGeom>
        </p:spPr>
        <p:style>
          <a:lnRef idx="1">
            <a:schemeClr val="dk1"/>
          </a:lnRef>
          <a:fillRef idx="0">
            <a:schemeClr val="dk1"/>
          </a:fillRef>
          <a:effectRef idx="0">
            <a:schemeClr val="dk1"/>
          </a:effectRef>
          <a:fontRef idx="minor">
            <a:schemeClr val="tx1"/>
          </a:fontRef>
        </p:style>
      </p:cxnSp>
      <p:cxnSp>
        <p:nvCxnSpPr>
          <p:cNvPr id="60" name="Connecteur droit 59"/>
          <p:cNvCxnSpPr/>
          <p:nvPr/>
        </p:nvCxnSpPr>
        <p:spPr>
          <a:xfrm>
            <a:off x="3402369" y="2297522"/>
            <a:ext cx="3256257" cy="1707778"/>
          </a:xfrm>
          <a:prstGeom prst="line">
            <a:avLst/>
          </a:prstGeom>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a:t>
            </a:r>
            <a:r>
              <a:rPr lang="en-US" sz="2800" b="1" dirty="0">
                <a:solidFill>
                  <a:srgbClr val="C00000"/>
                </a:solidFill>
              </a:rPr>
              <a:t>Methods    </a:t>
            </a:r>
            <a:r>
              <a:rPr lang="en-US" sz="2800" b="1" dirty="0">
                <a:solidFill>
                  <a:schemeClr val="bg2">
                    <a:lumMod val="75000"/>
                  </a:schemeClr>
                </a:solidFill>
              </a:rPr>
              <a:t>Results and discussion        Conclusion    </a:t>
            </a:r>
          </a:p>
        </p:txBody>
      </p:sp>
    </p:spTree>
    <p:extLst>
      <p:ext uri="{BB962C8B-B14F-4D97-AF65-F5344CB8AC3E}">
        <p14:creationId xmlns:p14="http://schemas.microsoft.com/office/powerpoint/2010/main" val="1685016798"/>
      </p:ext>
    </p:extLst>
  </p:cSld>
  <p:clrMapOvr>
    <a:masterClrMapping/>
  </p:clrMapOvr>
  <mc:AlternateContent xmlns:mc="http://schemas.openxmlformats.org/markup-compatibility/2006" xmlns:p14="http://schemas.microsoft.com/office/powerpoint/2010/main">
    <mc:Choice Requires="p14">
      <p:transition spd="slow" p14:dur="2000" advTm="12058"/>
    </mc:Choice>
    <mc:Fallback xmlns="">
      <p:transition spd="slow" advTm="1205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93262" y="1593126"/>
            <a:ext cx="11176665" cy="5096242"/>
            <a:chOff x="-2240917" y="-497631"/>
            <a:chExt cx="7859903" cy="3258902"/>
          </a:xfrm>
        </p:grpSpPr>
        <p:grpSp>
          <p:nvGrpSpPr>
            <p:cNvPr id="10" name="Groupe 9"/>
            <p:cNvGrpSpPr/>
            <p:nvPr/>
          </p:nvGrpSpPr>
          <p:grpSpPr>
            <a:xfrm>
              <a:off x="-2240917" y="-497631"/>
              <a:ext cx="7859903" cy="3241929"/>
              <a:chOff x="-2240917" y="-497631"/>
              <a:chExt cx="7859903" cy="3241929"/>
            </a:xfrm>
          </p:grpSpPr>
          <p:grpSp>
            <p:nvGrpSpPr>
              <p:cNvPr id="13" name="Groupe 12"/>
              <p:cNvGrpSpPr/>
              <p:nvPr/>
            </p:nvGrpSpPr>
            <p:grpSpPr>
              <a:xfrm>
                <a:off x="-2240917" y="-497631"/>
                <a:ext cx="7859903" cy="3241929"/>
                <a:chOff x="-2240917" y="-497631"/>
                <a:chExt cx="7859903" cy="3241929"/>
              </a:xfrm>
            </p:grpSpPr>
            <p:grpSp>
              <p:nvGrpSpPr>
                <p:cNvPr id="16" name="Groupe 15"/>
                <p:cNvGrpSpPr/>
                <p:nvPr/>
              </p:nvGrpSpPr>
              <p:grpSpPr>
                <a:xfrm>
                  <a:off x="-2240917" y="-497631"/>
                  <a:ext cx="7859903" cy="3232480"/>
                  <a:chOff x="-2241350" y="-497001"/>
                  <a:chExt cx="7861423" cy="3228393"/>
                </a:xfrm>
              </p:grpSpPr>
              <p:grpSp>
                <p:nvGrpSpPr>
                  <p:cNvPr id="34" name="Groupe 33"/>
                  <p:cNvGrpSpPr/>
                  <p:nvPr/>
                </p:nvGrpSpPr>
                <p:grpSpPr>
                  <a:xfrm>
                    <a:off x="-2241350" y="-497001"/>
                    <a:ext cx="2912230" cy="1330817"/>
                    <a:chOff x="-3259983" y="-524643"/>
                    <a:chExt cx="2211702" cy="1041400"/>
                  </a:xfrm>
                </p:grpSpPr>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37758" t="39232" r="42117" b="32790"/>
                    <a:stretch/>
                  </p:blipFill>
                  <p:spPr bwMode="auto">
                    <a:xfrm>
                      <a:off x="-3259983" y="-524643"/>
                      <a:ext cx="998855" cy="1041400"/>
                    </a:xfrm>
                    <a:prstGeom prst="rect">
                      <a:avLst/>
                    </a:prstGeom>
                    <a:ln>
                      <a:solidFill>
                        <a:schemeClr val="bg1"/>
                      </a:solidFill>
                    </a:ln>
                    <a:effectLst/>
                    <a:extLst>
                      <a:ext uri="{53640926-AAD7-44D8-BBD7-CCE9431645EC}">
                        <a14:shadowObscured xmlns:a14="http://schemas.microsoft.com/office/drawing/2010/main"/>
                      </a:ext>
                    </a:extLst>
                  </p:spPr>
                </p:pic>
                <p:pic>
                  <p:nvPicPr>
                    <p:cNvPr id="37" name="Image 36"/>
                    <p:cNvPicPr>
                      <a:picLocks noChangeAspect="1"/>
                    </p:cNvPicPr>
                    <p:nvPr/>
                  </p:nvPicPr>
                  <p:blipFill rotWithShape="1">
                    <a:blip r:embed="rId4" cstate="print">
                      <a:extLst>
                        <a:ext uri="{28A0092B-C50C-407E-A947-70E740481C1C}">
                          <a14:useLocalDpi xmlns:a14="http://schemas.microsoft.com/office/drawing/2010/main" val="0"/>
                        </a:ext>
                      </a:extLst>
                    </a:blip>
                    <a:srcRect l="26951" t="32848" r="50562" b="27249"/>
                    <a:stretch/>
                  </p:blipFill>
                  <p:spPr bwMode="auto">
                    <a:xfrm>
                      <a:off x="-1824251" y="-516445"/>
                      <a:ext cx="775970" cy="1033145"/>
                    </a:xfrm>
                    <a:prstGeom prst="rect">
                      <a:avLst/>
                    </a:prstGeom>
                    <a:ln>
                      <a:solidFill>
                        <a:schemeClr val="bg1"/>
                      </a:solidFill>
                    </a:ln>
                    <a:effectLst/>
                    <a:extLst>
                      <a:ext uri="{53640926-AAD7-44D8-BBD7-CCE9431645EC}">
                        <a14:shadowObscured xmlns:a14="http://schemas.microsoft.com/office/drawing/2010/main"/>
                      </a:ext>
                    </a:extLst>
                  </p:spPr>
                </p:pic>
              </p:grpSp>
              <p:grpSp>
                <p:nvGrpSpPr>
                  <p:cNvPr id="20" name="Groupe 19"/>
                  <p:cNvGrpSpPr/>
                  <p:nvPr/>
                </p:nvGrpSpPr>
                <p:grpSpPr>
                  <a:xfrm>
                    <a:off x="-311800" y="1366169"/>
                    <a:ext cx="5931873" cy="1365223"/>
                    <a:chOff x="-207039" y="-357734"/>
                    <a:chExt cx="5961400" cy="1381908"/>
                  </a:xfrm>
                </p:grpSpPr>
                <p:pic>
                  <p:nvPicPr>
                    <p:cNvPr id="28" name="Image 27"/>
                    <p:cNvPicPr>
                      <a:picLocks noChangeAspect="1"/>
                    </p:cNvPicPr>
                    <p:nvPr/>
                  </p:nvPicPr>
                  <p:blipFill rotWithShape="1">
                    <a:blip r:embed="rId5" cstate="print">
                      <a:extLst>
                        <a:ext uri="{28A0092B-C50C-407E-A947-70E740481C1C}">
                          <a14:useLocalDpi xmlns:a14="http://schemas.microsoft.com/office/drawing/2010/main" val="0"/>
                        </a:ext>
                      </a:extLst>
                    </a:blip>
                    <a:srcRect l="21991" t="16975" r="10218" b="6305"/>
                    <a:stretch/>
                  </p:blipFill>
                  <p:spPr bwMode="auto">
                    <a:xfrm>
                      <a:off x="-207039" y="-334451"/>
                      <a:ext cx="1396929" cy="1312861"/>
                    </a:xfrm>
                    <a:prstGeom prst="rect">
                      <a:avLst/>
                    </a:prstGeom>
                    <a:ln>
                      <a:noFill/>
                    </a:ln>
                    <a:extLst>
                      <a:ext uri="{53640926-AAD7-44D8-BBD7-CCE9431645EC}">
                        <a14:shadowObscured xmlns:a14="http://schemas.microsoft.com/office/drawing/2010/main"/>
                      </a:ext>
                    </a:extLst>
                  </p:spPr>
                </p:pic>
                <p:pic>
                  <p:nvPicPr>
                    <p:cNvPr id="26" name="Image 25"/>
                    <p:cNvPicPr>
                      <a:picLocks noChangeAspect="1"/>
                    </p:cNvPicPr>
                    <p:nvPr/>
                  </p:nvPicPr>
                  <p:blipFill rotWithShape="1">
                    <a:blip r:embed="rId6" cstate="print">
                      <a:extLst>
                        <a:ext uri="{28A0092B-C50C-407E-A947-70E740481C1C}">
                          <a14:useLocalDpi xmlns:a14="http://schemas.microsoft.com/office/drawing/2010/main" val="0"/>
                        </a:ext>
                      </a:extLst>
                    </a:blip>
                    <a:srcRect b="23721"/>
                    <a:stretch/>
                  </p:blipFill>
                  <p:spPr bwMode="auto">
                    <a:xfrm>
                      <a:off x="1730459" y="-200834"/>
                      <a:ext cx="2104846" cy="1203457"/>
                    </a:xfrm>
                    <a:prstGeom prst="rect">
                      <a:avLst/>
                    </a:prstGeom>
                    <a:ln>
                      <a:noFill/>
                    </a:ln>
                    <a:extLst>
                      <a:ext uri="{53640926-AAD7-44D8-BBD7-CCE9431645EC}">
                        <a14:shadowObscured xmlns:a14="http://schemas.microsoft.com/office/drawing/2010/main"/>
                      </a:ext>
                    </a:extLst>
                  </p:spPr>
                </p:pic>
                <p:pic>
                  <p:nvPicPr>
                    <p:cNvPr id="24" name="Image 23"/>
                    <p:cNvPicPr>
                      <a:picLocks noChangeAspect="1"/>
                    </p:cNvPicPr>
                    <p:nvPr/>
                  </p:nvPicPr>
                  <p:blipFill rotWithShape="1">
                    <a:blip r:embed="rId7" cstate="print">
                      <a:extLst>
                        <a:ext uri="{28A0092B-C50C-407E-A947-70E740481C1C}">
                          <a14:useLocalDpi xmlns:a14="http://schemas.microsoft.com/office/drawing/2010/main" val="0"/>
                        </a:ext>
                      </a:extLst>
                    </a:blip>
                    <a:srcRect l="15542" t="17858" r="22950" b="13801"/>
                    <a:stretch/>
                  </p:blipFill>
                  <p:spPr bwMode="auto">
                    <a:xfrm>
                      <a:off x="4095963" y="-357734"/>
                      <a:ext cx="1658398" cy="1381908"/>
                    </a:xfrm>
                    <a:prstGeom prst="rect">
                      <a:avLst/>
                    </a:prstGeom>
                    <a:ln>
                      <a:noFill/>
                    </a:ln>
                    <a:extLst>
                      <a:ext uri="{53640926-AAD7-44D8-BBD7-CCE9431645EC}">
                        <a14:shadowObscured xmlns:a14="http://schemas.microsoft.com/office/drawing/2010/main"/>
                      </a:ext>
                    </a:extLst>
                  </p:spPr>
                </p:pic>
              </p:grpSp>
            </p:grpSp>
            <p:cxnSp>
              <p:nvCxnSpPr>
                <p:cNvPr id="17" name="Connecteur droit 16"/>
                <p:cNvCxnSpPr/>
                <p:nvPr/>
              </p:nvCxnSpPr>
              <p:spPr>
                <a:xfrm flipV="1">
                  <a:off x="546434" y="2616200"/>
                  <a:ext cx="486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Zone de texte 352"/>
                <p:cNvSpPr txBox="1"/>
                <p:nvPr/>
              </p:nvSpPr>
              <p:spPr>
                <a:xfrm>
                  <a:off x="636018" y="2447118"/>
                  <a:ext cx="48895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5mm</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 name="Connecteur droit 13"/>
              <p:cNvCxnSpPr/>
              <p:nvPr/>
            </p:nvCxnSpPr>
            <p:spPr>
              <a:xfrm>
                <a:off x="1879680" y="2674180"/>
                <a:ext cx="4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 de texte 358"/>
              <p:cNvSpPr txBox="1"/>
              <p:nvPr/>
            </p:nvSpPr>
            <p:spPr>
              <a:xfrm>
                <a:off x="1896554" y="2502037"/>
                <a:ext cx="664505" cy="241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3mm</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Connecteur droit 10"/>
            <p:cNvCxnSpPr/>
            <p:nvPr/>
          </p:nvCxnSpPr>
          <p:spPr>
            <a:xfrm>
              <a:off x="4329171" y="2673056"/>
              <a:ext cx="406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 de texte 361"/>
            <p:cNvSpPr txBox="1"/>
            <p:nvPr/>
          </p:nvSpPr>
          <p:spPr>
            <a:xfrm>
              <a:off x="4329171" y="2505655"/>
              <a:ext cx="666750" cy="2556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3mm</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8" name="Groupe 37"/>
          <p:cNvGrpSpPr/>
          <p:nvPr/>
        </p:nvGrpSpPr>
        <p:grpSpPr>
          <a:xfrm>
            <a:off x="11472000" y="6125953"/>
            <a:ext cx="720000" cy="720000"/>
            <a:chOff x="2417666" y="207380"/>
            <a:chExt cx="4862366" cy="4698728"/>
          </a:xfrm>
        </p:grpSpPr>
        <p:pic>
          <p:nvPicPr>
            <p:cNvPr id="39" name="Picture 2" descr="Image associé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p:cNvPicPr>
              <a:picLocks noChangeAspect="1"/>
            </p:cNvPicPr>
            <p:nvPr/>
          </p:nvPicPr>
          <p:blipFill rotWithShape="1">
            <a:blip r:embed="rId9"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41" name="ZoneTexte 40"/>
          <p:cNvSpPr txBox="1"/>
          <p:nvPr/>
        </p:nvSpPr>
        <p:spPr>
          <a:xfrm>
            <a:off x="11775760" y="6495716"/>
            <a:ext cx="1187116" cy="461665"/>
          </a:xfrm>
          <a:prstGeom prst="rect">
            <a:avLst/>
          </a:prstGeom>
          <a:noFill/>
        </p:spPr>
        <p:txBody>
          <a:bodyPr wrap="square" rtlCol="0">
            <a:spAutoFit/>
          </a:bodyPr>
          <a:lstStyle/>
          <a:p>
            <a:r>
              <a:rPr lang="fr-BE" sz="2400" b="1" dirty="0" smtClean="0"/>
              <a:t>11</a:t>
            </a:r>
            <a:endParaRPr lang="fr-BE" sz="2400" b="1" dirty="0"/>
          </a:p>
        </p:txBody>
      </p:sp>
      <p:sp>
        <p:nvSpPr>
          <p:cNvPr id="2" name="Rectangle 1"/>
          <p:cNvSpPr/>
          <p:nvPr/>
        </p:nvSpPr>
        <p:spPr>
          <a:xfrm>
            <a:off x="3463923" y="3701606"/>
            <a:ext cx="9213030" cy="369332"/>
          </a:xfrm>
          <a:prstGeom prst="rect">
            <a:avLst/>
          </a:prstGeom>
        </p:spPr>
        <p:txBody>
          <a:bodyPr wrap="square">
            <a:spAutoFit/>
          </a:bodyPr>
          <a:lstStyle/>
          <a:p>
            <a:pPr marL="285750" indent="-285750">
              <a:buFont typeface="Wingdings" panose="05000000000000000000" pitchFamily="2" charset="2"/>
              <a:buChar char="v"/>
            </a:pPr>
            <a:r>
              <a:rPr lang="en-US" b="1" dirty="0" smtClean="0">
                <a:solidFill>
                  <a:schemeClr val="accent1"/>
                </a:solidFill>
              </a:rPr>
              <a:t>Characterization </a:t>
            </a:r>
            <a:r>
              <a:rPr lang="en-US" b="1" dirty="0">
                <a:solidFill>
                  <a:schemeClr val="accent1"/>
                </a:solidFill>
              </a:rPr>
              <a:t>of the different classes of </a:t>
            </a:r>
            <a:r>
              <a:rPr lang="en-US" b="1" dirty="0" err="1">
                <a:solidFill>
                  <a:schemeClr val="accent1"/>
                </a:solidFill>
              </a:rPr>
              <a:t>fibres</a:t>
            </a:r>
            <a:r>
              <a:rPr lang="en-US" b="1" dirty="0">
                <a:solidFill>
                  <a:schemeClr val="accent1"/>
                </a:solidFill>
              </a:rPr>
              <a:t> on the basis of width</a:t>
            </a:r>
          </a:p>
        </p:txBody>
      </p:sp>
      <p:sp>
        <p:nvSpPr>
          <p:cNvPr id="3" name="Rectangle 2"/>
          <p:cNvSpPr/>
          <p:nvPr/>
        </p:nvSpPr>
        <p:spPr>
          <a:xfrm>
            <a:off x="2978726" y="1254796"/>
            <a:ext cx="6096000" cy="369332"/>
          </a:xfrm>
          <a:prstGeom prst="rect">
            <a:avLst/>
          </a:prstGeom>
        </p:spPr>
        <p:txBody>
          <a:bodyPr>
            <a:spAutoFit/>
          </a:bodyPr>
          <a:lstStyle/>
          <a:p>
            <a:r>
              <a:rPr lang="en-US" dirty="0">
                <a:solidFill>
                  <a:schemeClr val="accent1"/>
                </a:solidFill>
              </a:rPr>
              <a:t>Ellipsoid</a:t>
            </a:r>
          </a:p>
        </p:txBody>
      </p:sp>
      <p:pic>
        <p:nvPicPr>
          <p:cNvPr id="47" name="Imag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2753" y="1059265"/>
            <a:ext cx="3079667" cy="2646439"/>
          </a:xfrm>
          <a:prstGeom prst="rect">
            <a:avLst/>
          </a:prstGeom>
        </p:spPr>
      </p:pic>
      <p:grpSp>
        <p:nvGrpSpPr>
          <p:cNvPr id="48" name="Groupe 47"/>
          <p:cNvGrpSpPr/>
          <p:nvPr/>
        </p:nvGrpSpPr>
        <p:grpSpPr>
          <a:xfrm>
            <a:off x="137235" y="-71038"/>
            <a:ext cx="11930074" cy="1156102"/>
            <a:chOff x="261926" y="-15612"/>
            <a:chExt cx="11930074" cy="1156102"/>
          </a:xfrm>
        </p:grpSpPr>
        <p:grpSp>
          <p:nvGrpSpPr>
            <p:cNvPr id="49" name="Groupe 48"/>
            <p:cNvGrpSpPr/>
            <p:nvPr/>
          </p:nvGrpSpPr>
          <p:grpSpPr>
            <a:xfrm>
              <a:off x="261926" y="0"/>
              <a:ext cx="5965037" cy="1140490"/>
              <a:chOff x="2968032" y="1476872"/>
              <a:chExt cx="5965037" cy="1140490"/>
            </a:xfrm>
          </p:grpSpPr>
          <p:grpSp>
            <p:nvGrpSpPr>
              <p:cNvPr id="65" name="Groupe 64"/>
              <p:cNvGrpSpPr/>
              <p:nvPr/>
            </p:nvGrpSpPr>
            <p:grpSpPr>
              <a:xfrm>
                <a:off x="5940486" y="1476872"/>
                <a:ext cx="2992583" cy="1140490"/>
                <a:chOff x="4322619" y="1117801"/>
                <a:chExt cx="4779818" cy="2696615"/>
              </a:xfrm>
            </p:grpSpPr>
            <p:pic>
              <p:nvPicPr>
                <p:cNvPr id="73"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7"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8"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6" name="Groupe 65"/>
              <p:cNvGrpSpPr/>
              <p:nvPr/>
            </p:nvGrpSpPr>
            <p:grpSpPr>
              <a:xfrm>
                <a:off x="2968032" y="1476872"/>
                <a:ext cx="2992583" cy="1140490"/>
                <a:chOff x="4322619" y="1117801"/>
                <a:chExt cx="4779818" cy="2696615"/>
              </a:xfrm>
            </p:grpSpPr>
            <p:pic>
              <p:nvPicPr>
                <p:cNvPr id="67"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9"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50" name="Groupe 49"/>
            <p:cNvGrpSpPr/>
            <p:nvPr/>
          </p:nvGrpSpPr>
          <p:grpSpPr>
            <a:xfrm>
              <a:off x="6226963" y="-15612"/>
              <a:ext cx="5965037" cy="1140490"/>
              <a:chOff x="2968032" y="1476872"/>
              <a:chExt cx="5965037" cy="1140490"/>
            </a:xfrm>
          </p:grpSpPr>
          <p:grpSp>
            <p:nvGrpSpPr>
              <p:cNvPr id="51" name="Groupe 50"/>
              <p:cNvGrpSpPr/>
              <p:nvPr/>
            </p:nvGrpSpPr>
            <p:grpSpPr>
              <a:xfrm>
                <a:off x="5940486" y="1476872"/>
                <a:ext cx="2992583" cy="1140490"/>
                <a:chOff x="4322619" y="1117801"/>
                <a:chExt cx="4779818" cy="2696615"/>
              </a:xfrm>
            </p:grpSpPr>
            <p:pic>
              <p:nvPicPr>
                <p:cNvPr id="59"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3"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2" name="Groupe 51"/>
              <p:cNvGrpSpPr/>
              <p:nvPr/>
            </p:nvGrpSpPr>
            <p:grpSpPr>
              <a:xfrm>
                <a:off x="2968032" y="1476872"/>
                <a:ext cx="2992583" cy="1140490"/>
                <a:chOff x="4322619" y="1117801"/>
                <a:chExt cx="4779818" cy="2696615"/>
              </a:xfrm>
            </p:grpSpPr>
            <p:pic>
              <p:nvPicPr>
                <p:cNvPr id="53"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4" name="Rectangle 3"/>
          <p:cNvSpPr/>
          <p:nvPr/>
        </p:nvSpPr>
        <p:spPr>
          <a:xfrm>
            <a:off x="9643035" y="4148435"/>
            <a:ext cx="1170705" cy="369332"/>
          </a:xfrm>
          <a:prstGeom prst="rect">
            <a:avLst/>
          </a:prstGeom>
        </p:spPr>
        <p:txBody>
          <a:bodyPr wrap="none">
            <a:spAutoFit/>
          </a:bodyPr>
          <a:lstStyle/>
          <a:p>
            <a:r>
              <a:rPr lang="en-US" dirty="0">
                <a:solidFill>
                  <a:schemeClr val="accent1"/>
                </a:solidFill>
              </a:rPr>
              <a:t>Wide </a:t>
            </a:r>
            <a:r>
              <a:rPr lang="en-US" dirty="0" err="1">
                <a:solidFill>
                  <a:schemeClr val="accent1"/>
                </a:solidFill>
              </a:rPr>
              <a:t>fibre</a:t>
            </a:r>
            <a:endParaRPr lang="en-US" dirty="0">
              <a:solidFill>
                <a:schemeClr val="accent1"/>
              </a:solidFill>
            </a:endParaRPr>
          </a:p>
        </p:txBody>
      </p:sp>
      <p:sp>
        <p:nvSpPr>
          <p:cNvPr id="6" name="Rectangle 5"/>
          <p:cNvSpPr/>
          <p:nvPr/>
        </p:nvSpPr>
        <p:spPr>
          <a:xfrm>
            <a:off x="6102272" y="4322258"/>
            <a:ext cx="1895647" cy="369332"/>
          </a:xfrm>
          <a:prstGeom prst="rect">
            <a:avLst/>
          </a:prstGeom>
        </p:spPr>
        <p:txBody>
          <a:bodyPr wrap="none">
            <a:spAutoFit/>
          </a:bodyPr>
          <a:lstStyle/>
          <a:p>
            <a:r>
              <a:rPr lang="en-US" dirty="0">
                <a:solidFill>
                  <a:schemeClr val="accent1"/>
                </a:solidFill>
              </a:rPr>
              <a:t>Intermediate </a:t>
            </a:r>
            <a:r>
              <a:rPr lang="en-US" dirty="0" err="1">
                <a:solidFill>
                  <a:schemeClr val="accent1"/>
                </a:solidFill>
              </a:rPr>
              <a:t>fibre</a:t>
            </a:r>
            <a:endParaRPr lang="en-US" dirty="0">
              <a:solidFill>
                <a:schemeClr val="accent1"/>
              </a:solidFill>
            </a:endParaRPr>
          </a:p>
        </p:txBody>
      </p:sp>
      <p:sp>
        <p:nvSpPr>
          <p:cNvPr id="7" name="Rectangle 6"/>
          <p:cNvSpPr/>
          <p:nvPr/>
        </p:nvSpPr>
        <p:spPr>
          <a:xfrm>
            <a:off x="3355978" y="4106014"/>
            <a:ext cx="1071319" cy="369332"/>
          </a:xfrm>
          <a:prstGeom prst="rect">
            <a:avLst/>
          </a:prstGeom>
        </p:spPr>
        <p:txBody>
          <a:bodyPr wrap="none">
            <a:spAutoFit/>
          </a:bodyPr>
          <a:lstStyle/>
          <a:p>
            <a:r>
              <a:rPr lang="en-US" dirty="0">
                <a:solidFill>
                  <a:schemeClr val="accent1"/>
                </a:solidFill>
              </a:rPr>
              <a:t>Fine </a:t>
            </a:r>
            <a:r>
              <a:rPr lang="en-US" dirty="0" err="1">
                <a:solidFill>
                  <a:schemeClr val="accent1"/>
                </a:solidFill>
              </a:rPr>
              <a:t>fibre</a:t>
            </a:r>
            <a:endParaRPr lang="en-US" dirty="0">
              <a:solidFill>
                <a:schemeClr val="accent1"/>
              </a:solidFill>
            </a:endParaRPr>
          </a:p>
        </p:txBody>
      </p:sp>
      <p:sp>
        <p:nvSpPr>
          <p:cNvPr id="21" name="Rectangle 20"/>
          <p:cNvSpPr/>
          <p:nvPr/>
        </p:nvSpPr>
        <p:spPr>
          <a:xfrm>
            <a:off x="311624" y="1255924"/>
            <a:ext cx="1022524" cy="369332"/>
          </a:xfrm>
          <a:prstGeom prst="rect">
            <a:avLst/>
          </a:prstGeom>
        </p:spPr>
        <p:txBody>
          <a:bodyPr wrap="none">
            <a:spAutoFit/>
          </a:bodyPr>
          <a:lstStyle/>
          <a:p>
            <a:r>
              <a:rPr lang="en-US" dirty="0">
                <a:solidFill>
                  <a:schemeClr val="accent1"/>
                </a:solidFill>
              </a:rPr>
              <a:t>Spheroid</a:t>
            </a:r>
          </a:p>
        </p:txBody>
      </p:sp>
      <p:sp>
        <p:nvSpPr>
          <p:cNvPr id="79" name="ZoneTexte 78"/>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    </a:t>
            </a:r>
          </a:p>
        </p:txBody>
      </p:sp>
      <p:sp>
        <p:nvSpPr>
          <p:cNvPr id="5" name="Rectangle 4"/>
          <p:cNvSpPr/>
          <p:nvPr/>
        </p:nvSpPr>
        <p:spPr>
          <a:xfrm>
            <a:off x="761459" y="999076"/>
            <a:ext cx="3275127" cy="369332"/>
          </a:xfrm>
          <a:prstGeom prst="rect">
            <a:avLst/>
          </a:prstGeom>
        </p:spPr>
        <p:txBody>
          <a:bodyPr wrap="none">
            <a:spAutoFit/>
          </a:bodyPr>
          <a:lstStyle/>
          <a:p>
            <a:pPr marL="285750" indent="-285750">
              <a:buFont typeface="Wingdings" panose="05000000000000000000" pitchFamily="2" charset="2"/>
              <a:buChar char="v"/>
            </a:pPr>
            <a:r>
              <a:rPr lang="en-US" b="1" dirty="0">
                <a:solidFill>
                  <a:schemeClr val="accent1"/>
                </a:solidFill>
              </a:rPr>
              <a:t>Characterization of the </a:t>
            </a:r>
            <a:r>
              <a:rPr lang="en-US" b="1" dirty="0" smtClean="0">
                <a:solidFill>
                  <a:schemeClr val="accent1"/>
                </a:solidFill>
              </a:rPr>
              <a:t>shape</a:t>
            </a:r>
            <a:endParaRPr lang="en-US" b="1" dirty="0">
              <a:solidFill>
                <a:schemeClr val="accent1"/>
              </a:solidFill>
            </a:endParaRPr>
          </a:p>
        </p:txBody>
      </p:sp>
      <p:sp>
        <p:nvSpPr>
          <p:cNvPr id="8" name="Rectangle 7"/>
          <p:cNvSpPr/>
          <p:nvPr/>
        </p:nvSpPr>
        <p:spPr>
          <a:xfrm>
            <a:off x="6434367" y="953761"/>
            <a:ext cx="3180679" cy="369332"/>
          </a:xfrm>
          <a:prstGeom prst="rect">
            <a:avLst/>
          </a:prstGeom>
        </p:spPr>
        <p:txBody>
          <a:bodyPr wrap="none">
            <a:spAutoFit/>
          </a:bodyPr>
          <a:lstStyle/>
          <a:p>
            <a:pPr marL="285750" indent="-285750">
              <a:buFont typeface="Wingdings" panose="05000000000000000000" pitchFamily="2" charset="2"/>
              <a:buChar char="v"/>
            </a:pPr>
            <a:r>
              <a:rPr lang="en-US" b="1" dirty="0">
                <a:solidFill>
                  <a:schemeClr val="accent1"/>
                </a:solidFill>
              </a:rPr>
              <a:t>Density ρ </a:t>
            </a:r>
            <a:r>
              <a:rPr lang="en-US" b="1" dirty="0" smtClean="0">
                <a:solidFill>
                  <a:schemeClr val="accent1"/>
                </a:solidFill>
              </a:rPr>
              <a:t>(mean </a:t>
            </a:r>
            <a:r>
              <a:rPr lang="en-US" b="1" dirty="0">
                <a:solidFill>
                  <a:schemeClr val="accent1"/>
                </a:solidFill>
              </a:rPr>
              <a:t>0.2 g / cm³</a:t>
            </a:r>
            <a:r>
              <a:rPr lang="en-US" dirty="0">
                <a:solidFill>
                  <a:schemeClr val="accent1"/>
                </a:solidFill>
              </a:rPr>
              <a:t>)</a:t>
            </a:r>
          </a:p>
        </p:txBody>
      </p:sp>
    </p:spTree>
    <p:extLst>
      <p:ext uri="{BB962C8B-B14F-4D97-AF65-F5344CB8AC3E}">
        <p14:creationId xmlns:p14="http://schemas.microsoft.com/office/powerpoint/2010/main" val="2586378009"/>
      </p:ext>
    </p:extLst>
  </p:cSld>
  <p:clrMapOvr>
    <a:masterClrMapping/>
  </p:clrMapOvr>
  <mc:AlternateContent xmlns:mc="http://schemas.openxmlformats.org/markup-compatibility/2006" xmlns:p14="http://schemas.microsoft.com/office/powerpoint/2010/main">
    <mc:Choice Requires="p14">
      <p:transition spd="slow" p14:dur="2000" advTm="36791"/>
    </mc:Choice>
    <mc:Fallback xmlns="">
      <p:transition spd="slow" advTm="3679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2369402" y="3577137"/>
            <a:ext cx="9228325" cy="2856768"/>
            <a:chOff x="2555308" y="4093512"/>
            <a:chExt cx="8106592" cy="2223375"/>
          </a:xfrm>
        </p:grpSpPr>
        <p:grpSp>
          <p:nvGrpSpPr>
            <p:cNvPr id="23" name="Groupe 22"/>
            <p:cNvGrpSpPr/>
            <p:nvPr/>
          </p:nvGrpSpPr>
          <p:grpSpPr>
            <a:xfrm>
              <a:off x="7907980" y="4096618"/>
              <a:ext cx="2753920" cy="2195242"/>
              <a:chOff x="9019281" y="2607263"/>
              <a:chExt cx="2753920" cy="1947698"/>
            </a:xfrm>
          </p:grpSpPr>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9019281" y="2607263"/>
                <a:ext cx="2694940" cy="1916430"/>
              </a:xfrm>
              <a:prstGeom prst="rect">
                <a:avLst/>
              </a:prstGeom>
              <a:ln w="19050">
                <a:solidFill>
                  <a:schemeClr val="bg1"/>
                </a:solidFill>
              </a:ln>
            </p:spPr>
          </p:pic>
          <p:sp>
            <p:nvSpPr>
              <p:cNvPr id="16" name="Zone de texte 791"/>
              <p:cNvSpPr txBox="1"/>
              <p:nvPr/>
            </p:nvSpPr>
            <p:spPr>
              <a:xfrm>
                <a:off x="11237261" y="4309216"/>
                <a:ext cx="535940" cy="2457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18" name="Connecteur droit 17"/>
              <p:cNvCxnSpPr/>
              <p:nvPr/>
            </p:nvCxnSpPr>
            <p:spPr>
              <a:xfrm flipV="1">
                <a:off x="11320251" y="4470611"/>
                <a:ext cx="291600"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2" name="Groupe 21"/>
            <p:cNvGrpSpPr/>
            <p:nvPr/>
          </p:nvGrpSpPr>
          <p:grpSpPr>
            <a:xfrm>
              <a:off x="2555308" y="4096619"/>
              <a:ext cx="2750494" cy="2195947"/>
              <a:chOff x="6142438" y="1253229"/>
              <a:chExt cx="2750494" cy="1928311"/>
            </a:xfrm>
          </p:grpSpPr>
          <p:pic>
            <p:nvPicPr>
              <p:cNvPr id="11" name="Image 10" descr="C:\Users\Laurence\Pictures\mémoire photos\lame histologique 030717\fi\r_65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438" y="1253229"/>
                <a:ext cx="2666365" cy="1896745"/>
              </a:xfrm>
              <a:prstGeom prst="rect">
                <a:avLst/>
              </a:prstGeom>
              <a:noFill/>
              <a:ln w="19050">
                <a:solidFill>
                  <a:schemeClr val="bg1"/>
                </a:solidFill>
              </a:ln>
            </p:spPr>
          </p:pic>
          <p:sp>
            <p:nvSpPr>
              <p:cNvPr id="14" name="Zone de texte 530"/>
              <p:cNvSpPr txBox="1"/>
              <p:nvPr/>
            </p:nvSpPr>
            <p:spPr>
              <a:xfrm>
                <a:off x="8343022" y="2937700"/>
                <a:ext cx="54991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20" name="Connecteur droit 19"/>
              <p:cNvCxnSpPr/>
              <p:nvPr/>
            </p:nvCxnSpPr>
            <p:spPr>
              <a:xfrm flipV="1">
                <a:off x="8453083" y="3102297"/>
                <a:ext cx="252000"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6" name="Groupe 25"/>
            <p:cNvGrpSpPr/>
            <p:nvPr/>
          </p:nvGrpSpPr>
          <p:grpSpPr>
            <a:xfrm>
              <a:off x="5146923" y="4093512"/>
              <a:ext cx="2748529" cy="2223375"/>
              <a:chOff x="6055773" y="3364621"/>
              <a:chExt cx="2748529" cy="2056976"/>
            </a:xfrm>
          </p:grpSpPr>
          <p:pic>
            <p:nvPicPr>
              <p:cNvPr id="12" name="Image 11" descr="C:\Users\Laurence\Pictures\mémoire photos\lame histologique 030717\fi\r_64 (2).jpg"/>
              <p:cNvPicPr/>
              <p:nvPr/>
            </p:nvPicPr>
            <p:blipFill rotWithShape="1">
              <a:blip r:embed="rId5" cstate="print">
                <a:extLst>
                  <a:ext uri="{28A0092B-C50C-407E-A947-70E740481C1C}">
                    <a14:useLocalDpi xmlns:a14="http://schemas.microsoft.com/office/drawing/2010/main" val="0"/>
                  </a:ext>
                </a:extLst>
              </a:blip>
              <a:srcRect l="41160" r="11506" b="19247"/>
              <a:stretch/>
            </p:blipFill>
            <p:spPr bwMode="auto">
              <a:xfrm rot="16200000">
                <a:off x="6457659" y="3016324"/>
                <a:ext cx="1998346" cy="2694940"/>
              </a:xfrm>
              <a:prstGeom prst="rect">
                <a:avLst/>
              </a:prstGeom>
              <a:noFill/>
              <a:ln w="19050">
                <a:solidFill>
                  <a:schemeClr val="bg1"/>
                </a:solidFill>
              </a:ln>
              <a:extLst>
                <a:ext uri="{53640926-AAD7-44D8-BBD7-CCE9431645EC}">
                  <a14:shadowObscured xmlns:a14="http://schemas.microsoft.com/office/drawing/2010/main"/>
                </a:ext>
              </a:extLst>
            </p:spPr>
          </p:pic>
          <p:sp>
            <p:nvSpPr>
              <p:cNvPr id="15" name="Zone de texte 537"/>
              <p:cNvSpPr txBox="1"/>
              <p:nvPr/>
            </p:nvSpPr>
            <p:spPr>
              <a:xfrm>
                <a:off x="6055773" y="5142197"/>
                <a:ext cx="59436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25" name="Connecteur droit 24"/>
              <p:cNvCxnSpPr/>
              <p:nvPr/>
            </p:nvCxnSpPr>
            <p:spPr>
              <a:xfrm flipV="1">
                <a:off x="6161817" y="5327318"/>
                <a:ext cx="221369" cy="1"/>
              </a:xfrm>
              <a:prstGeom prst="line">
                <a:avLst/>
              </a:prstGeom>
              <a:ln w="38100"/>
            </p:spPr>
            <p:style>
              <a:lnRef idx="1">
                <a:schemeClr val="dk1"/>
              </a:lnRef>
              <a:fillRef idx="0">
                <a:schemeClr val="dk1"/>
              </a:fillRef>
              <a:effectRef idx="0">
                <a:schemeClr val="dk1"/>
              </a:effectRef>
              <a:fontRef idx="minor">
                <a:schemeClr val="tx1"/>
              </a:fontRef>
            </p:style>
          </p:cxnSp>
        </p:grpSp>
      </p:grpSp>
      <p:grpSp>
        <p:nvGrpSpPr>
          <p:cNvPr id="27" name="Groupe 26"/>
          <p:cNvGrpSpPr/>
          <p:nvPr/>
        </p:nvGrpSpPr>
        <p:grpSpPr>
          <a:xfrm>
            <a:off x="11472000" y="6125953"/>
            <a:ext cx="720000" cy="720000"/>
            <a:chOff x="2417666" y="207380"/>
            <a:chExt cx="4862366" cy="4698728"/>
          </a:xfrm>
        </p:grpSpPr>
        <p:pic>
          <p:nvPicPr>
            <p:cNvPr id="28" name="Picture 2" descr="Image associé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rotWithShape="1">
            <a:blip r:embed="rId7"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34" name="ZoneTexte 33"/>
          <p:cNvSpPr txBox="1"/>
          <p:nvPr/>
        </p:nvSpPr>
        <p:spPr>
          <a:xfrm>
            <a:off x="11716492" y="6477206"/>
            <a:ext cx="1187116" cy="461665"/>
          </a:xfrm>
          <a:prstGeom prst="rect">
            <a:avLst/>
          </a:prstGeom>
          <a:noFill/>
        </p:spPr>
        <p:txBody>
          <a:bodyPr wrap="square" rtlCol="0">
            <a:spAutoFit/>
          </a:bodyPr>
          <a:lstStyle/>
          <a:p>
            <a:r>
              <a:rPr lang="fr-BE" sz="2400" b="1" dirty="0" smtClean="0"/>
              <a:t>12</a:t>
            </a:r>
            <a:endParaRPr lang="fr-BE" sz="2400" b="1" dirty="0"/>
          </a:p>
        </p:txBody>
      </p:sp>
      <p:sp>
        <p:nvSpPr>
          <p:cNvPr id="17" name="ZoneTexte 16"/>
          <p:cNvSpPr txBox="1"/>
          <p:nvPr/>
        </p:nvSpPr>
        <p:spPr>
          <a:xfrm>
            <a:off x="2369402" y="3152452"/>
            <a:ext cx="2836626" cy="400110"/>
          </a:xfrm>
          <a:prstGeom prst="rect">
            <a:avLst/>
          </a:prstGeom>
          <a:noFill/>
        </p:spPr>
        <p:txBody>
          <a:bodyPr wrap="square" rtlCol="0">
            <a:spAutoFit/>
          </a:bodyPr>
          <a:lstStyle/>
          <a:p>
            <a:pPr algn="ctr"/>
            <a:r>
              <a:rPr lang="fr-BE" sz="2000" dirty="0"/>
              <a:t>(F.F.)</a:t>
            </a:r>
          </a:p>
        </p:txBody>
      </p:sp>
      <p:sp>
        <p:nvSpPr>
          <p:cNvPr id="46" name="ZoneTexte 45"/>
          <p:cNvSpPr txBox="1"/>
          <p:nvPr/>
        </p:nvSpPr>
        <p:spPr>
          <a:xfrm>
            <a:off x="5540024" y="3152452"/>
            <a:ext cx="2780602" cy="400110"/>
          </a:xfrm>
          <a:prstGeom prst="rect">
            <a:avLst/>
          </a:prstGeom>
          <a:noFill/>
        </p:spPr>
        <p:txBody>
          <a:bodyPr wrap="square" rtlCol="0">
            <a:spAutoFit/>
          </a:bodyPr>
          <a:lstStyle/>
          <a:p>
            <a:pPr algn="ctr"/>
            <a:r>
              <a:rPr lang="fr-BE" sz="2000" dirty="0"/>
              <a:t>(F.I.)</a:t>
            </a:r>
          </a:p>
        </p:txBody>
      </p:sp>
      <p:sp>
        <p:nvSpPr>
          <p:cNvPr id="47" name="ZoneTexte 46"/>
          <p:cNvSpPr txBox="1"/>
          <p:nvPr/>
        </p:nvSpPr>
        <p:spPr>
          <a:xfrm>
            <a:off x="8822739" y="3152452"/>
            <a:ext cx="2331243" cy="400110"/>
          </a:xfrm>
          <a:prstGeom prst="rect">
            <a:avLst/>
          </a:prstGeom>
          <a:noFill/>
        </p:spPr>
        <p:txBody>
          <a:bodyPr wrap="square" rtlCol="0">
            <a:spAutoFit/>
          </a:bodyPr>
          <a:lstStyle/>
          <a:p>
            <a:pPr algn="ctr"/>
            <a:r>
              <a:rPr lang="fr-BE" sz="2000" dirty="0"/>
              <a:t>(F.W.)</a:t>
            </a:r>
          </a:p>
        </p:txBody>
      </p:sp>
      <p:sp>
        <p:nvSpPr>
          <p:cNvPr id="2" name="Rectangle 1"/>
          <p:cNvSpPr/>
          <p:nvPr/>
        </p:nvSpPr>
        <p:spPr>
          <a:xfrm>
            <a:off x="3712185" y="1109638"/>
            <a:ext cx="5029582" cy="584775"/>
          </a:xfrm>
          <a:prstGeom prst="rect">
            <a:avLst/>
          </a:prstGeom>
        </p:spPr>
        <p:txBody>
          <a:bodyPr wrap="none">
            <a:spAutoFit/>
          </a:bodyPr>
          <a:lstStyle/>
          <a:p>
            <a:r>
              <a:rPr lang="en-US" sz="3200" b="1" dirty="0">
                <a:solidFill>
                  <a:schemeClr val="accent1"/>
                </a:solidFill>
              </a:rPr>
              <a:t>Identification of plant debris</a:t>
            </a:r>
          </a:p>
        </p:txBody>
      </p:sp>
      <p:sp>
        <p:nvSpPr>
          <p:cNvPr id="3" name="Rectangle 2"/>
          <p:cNvSpPr/>
          <p:nvPr/>
        </p:nvSpPr>
        <p:spPr>
          <a:xfrm>
            <a:off x="70506" y="1833188"/>
            <a:ext cx="8790146" cy="400110"/>
          </a:xfrm>
          <a:prstGeom prst="rect">
            <a:avLst/>
          </a:prstGeom>
        </p:spPr>
        <p:txBody>
          <a:bodyPr wrap="square">
            <a:spAutoFit/>
          </a:bodyPr>
          <a:lstStyle/>
          <a:p>
            <a:pPr marL="342900" indent="-342900">
              <a:buFont typeface="Wingdings" panose="05000000000000000000" pitchFamily="2" charset="2"/>
              <a:buChar char="v"/>
            </a:pPr>
            <a:r>
              <a:rPr lang="en-US" sz="2000" b="1" dirty="0">
                <a:solidFill>
                  <a:schemeClr val="accent1"/>
                </a:solidFill>
              </a:rPr>
              <a:t>Identification: histological comparison with fresh organs of </a:t>
            </a:r>
            <a:r>
              <a:rPr lang="en-US" sz="2000" b="1" i="1" dirty="0" err="1">
                <a:solidFill>
                  <a:schemeClr val="accent1"/>
                </a:solidFill>
              </a:rPr>
              <a:t>P.oceanica</a:t>
            </a:r>
            <a:endParaRPr lang="en-US" sz="2000" b="1" i="1" dirty="0">
              <a:solidFill>
                <a:schemeClr val="accent1"/>
              </a:solidFill>
            </a:endParaRPr>
          </a:p>
        </p:txBody>
      </p:sp>
      <p:grpSp>
        <p:nvGrpSpPr>
          <p:cNvPr id="48" name="Groupe 47"/>
          <p:cNvGrpSpPr/>
          <p:nvPr/>
        </p:nvGrpSpPr>
        <p:grpSpPr>
          <a:xfrm>
            <a:off x="137235" y="-71038"/>
            <a:ext cx="11930074" cy="1156102"/>
            <a:chOff x="261926" y="-15612"/>
            <a:chExt cx="11930074" cy="1156102"/>
          </a:xfrm>
        </p:grpSpPr>
        <p:grpSp>
          <p:nvGrpSpPr>
            <p:cNvPr id="49" name="Groupe 48"/>
            <p:cNvGrpSpPr/>
            <p:nvPr/>
          </p:nvGrpSpPr>
          <p:grpSpPr>
            <a:xfrm>
              <a:off x="261926" y="0"/>
              <a:ext cx="5965037" cy="1140490"/>
              <a:chOff x="2968032" y="1476872"/>
              <a:chExt cx="5965037" cy="1140490"/>
            </a:xfrm>
          </p:grpSpPr>
          <p:grpSp>
            <p:nvGrpSpPr>
              <p:cNvPr id="65" name="Groupe 64"/>
              <p:cNvGrpSpPr/>
              <p:nvPr/>
            </p:nvGrpSpPr>
            <p:grpSpPr>
              <a:xfrm>
                <a:off x="5940486" y="1476872"/>
                <a:ext cx="2992583" cy="1140490"/>
                <a:chOff x="4322619" y="1117801"/>
                <a:chExt cx="4779818" cy="2696615"/>
              </a:xfrm>
            </p:grpSpPr>
            <p:pic>
              <p:nvPicPr>
                <p:cNvPr id="73"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6" name="Groupe 65"/>
              <p:cNvGrpSpPr/>
              <p:nvPr/>
            </p:nvGrpSpPr>
            <p:grpSpPr>
              <a:xfrm>
                <a:off x="2968032" y="1476872"/>
                <a:ext cx="2992583" cy="1140490"/>
                <a:chOff x="4322619" y="1117801"/>
                <a:chExt cx="4779818" cy="2696615"/>
              </a:xfrm>
            </p:grpSpPr>
            <p:pic>
              <p:nvPicPr>
                <p:cNvPr id="67"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9"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50" name="Groupe 49"/>
            <p:cNvGrpSpPr/>
            <p:nvPr/>
          </p:nvGrpSpPr>
          <p:grpSpPr>
            <a:xfrm>
              <a:off x="6226963" y="-15612"/>
              <a:ext cx="5965037" cy="1140490"/>
              <a:chOff x="2968032" y="1476872"/>
              <a:chExt cx="5965037" cy="1140490"/>
            </a:xfrm>
          </p:grpSpPr>
          <p:grpSp>
            <p:nvGrpSpPr>
              <p:cNvPr id="51" name="Groupe 50"/>
              <p:cNvGrpSpPr/>
              <p:nvPr/>
            </p:nvGrpSpPr>
            <p:grpSpPr>
              <a:xfrm>
                <a:off x="5940486" y="1476872"/>
                <a:ext cx="2992583" cy="1140490"/>
                <a:chOff x="4322619" y="1117801"/>
                <a:chExt cx="4779818" cy="2696615"/>
              </a:xfrm>
            </p:grpSpPr>
            <p:pic>
              <p:nvPicPr>
                <p:cNvPr id="59"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2" name="Groupe 51"/>
              <p:cNvGrpSpPr/>
              <p:nvPr/>
            </p:nvGrpSpPr>
            <p:grpSpPr>
              <a:xfrm>
                <a:off x="2968032" y="1476872"/>
                <a:ext cx="2992583" cy="1140490"/>
                <a:chOff x="4322619" y="1117801"/>
                <a:chExt cx="4779818" cy="2696615"/>
              </a:xfrm>
            </p:grpSpPr>
            <p:pic>
              <p:nvPicPr>
                <p:cNvPr id="53"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79" name="ZoneTexte 78"/>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   Results and discussion        </a:t>
            </a:r>
            <a:r>
              <a:rPr lang="en-US" sz="2800" b="1" dirty="0">
                <a:solidFill>
                  <a:schemeClr val="bg2">
                    <a:lumMod val="75000"/>
                  </a:schemeClr>
                </a:solidFill>
              </a:rPr>
              <a:t>Conclusion   </a:t>
            </a:r>
            <a:r>
              <a:rPr lang="en-US" sz="2800" b="1" dirty="0">
                <a:solidFill>
                  <a:srgbClr val="C00000"/>
                </a:solidFill>
              </a:rPr>
              <a:t> </a:t>
            </a:r>
          </a:p>
        </p:txBody>
      </p:sp>
    </p:spTree>
    <p:extLst>
      <p:ext uri="{BB962C8B-B14F-4D97-AF65-F5344CB8AC3E}">
        <p14:creationId xmlns:p14="http://schemas.microsoft.com/office/powerpoint/2010/main" val="37098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2369402" y="3577137"/>
            <a:ext cx="9228325" cy="2856768"/>
            <a:chOff x="2555308" y="4093512"/>
            <a:chExt cx="8106592" cy="2223375"/>
          </a:xfrm>
        </p:grpSpPr>
        <p:grpSp>
          <p:nvGrpSpPr>
            <p:cNvPr id="23" name="Groupe 22"/>
            <p:cNvGrpSpPr/>
            <p:nvPr/>
          </p:nvGrpSpPr>
          <p:grpSpPr>
            <a:xfrm>
              <a:off x="7907980" y="4096618"/>
              <a:ext cx="2753920" cy="2195242"/>
              <a:chOff x="9019281" y="2607263"/>
              <a:chExt cx="2753920" cy="1947698"/>
            </a:xfrm>
          </p:grpSpPr>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9019281" y="2607263"/>
                <a:ext cx="2694940" cy="1916430"/>
              </a:xfrm>
              <a:prstGeom prst="rect">
                <a:avLst/>
              </a:prstGeom>
              <a:ln w="19050">
                <a:solidFill>
                  <a:schemeClr val="bg1"/>
                </a:solidFill>
              </a:ln>
            </p:spPr>
          </p:pic>
          <p:sp>
            <p:nvSpPr>
              <p:cNvPr id="16" name="Zone de texte 791"/>
              <p:cNvSpPr txBox="1"/>
              <p:nvPr/>
            </p:nvSpPr>
            <p:spPr>
              <a:xfrm>
                <a:off x="11237261" y="4309216"/>
                <a:ext cx="535940" cy="2457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18" name="Connecteur droit 17"/>
              <p:cNvCxnSpPr/>
              <p:nvPr/>
            </p:nvCxnSpPr>
            <p:spPr>
              <a:xfrm flipV="1">
                <a:off x="11320251" y="4470611"/>
                <a:ext cx="291600"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2" name="Groupe 21"/>
            <p:cNvGrpSpPr/>
            <p:nvPr/>
          </p:nvGrpSpPr>
          <p:grpSpPr>
            <a:xfrm>
              <a:off x="2555308" y="4096619"/>
              <a:ext cx="2750494" cy="2195947"/>
              <a:chOff x="6142438" y="1253229"/>
              <a:chExt cx="2750494" cy="1928311"/>
            </a:xfrm>
          </p:grpSpPr>
          <p:pic>
            <p:nvPicPr>
              <p:cNvPr id="11" name="Image 10" descr="C:\Users\Laurence\Pictures\mémoire photos\lame histologique 030717\fi\r_65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438" y="1253229"/>
                <a:ext cx="2666365" cy="1896745"/>
              </a:xfrm>
              <a:prstGeom prst="rect">
                <a:avLst/>
              </a:prstGeom>
              <a:noFill/>
              <a:ln w="19050">
                <a:solidFill>
                  <a:schemeClr val="bg1"/>
                </a:solidFill>
              </a:ln>
            </p:spPr>
          </p:pic>
          <p:sp>
            <p:nvSpPr>
              <p:cNvPr id="14" name="Zone de texte 530"/>
              <p:cNvSpPr txBox="1"/>
              <p:nvPr/>
            </p:nvSpPr>
            <p:spPr>
              <a:xfrm>
                <a:off x="8343022" y="2937700"/>
                <a:ext cx="549910" cy="243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20" name="Connecteur droit 19"/>
              <p:cNvCxnSpPr/>
              <p:nvPr/>
            </p:nvCxnSpPr>
            <p:spPr>
              <a:xfrm flipV="1">
                <a:off x="8453083" y="3102297"/>
                <a:ext cx="252000"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6" name="Groupe 25"/>
            <p:cNvGrpSpPr/>
            <p:nvPr/>
          </p:nvGrpSpPr>
          <p:grpSpPr>
            <a:xfrm>
              <a:off x="5146923" y="4093512"/>
              <a:ext cx="2748529" cy="2223375"/>
              <a:chOff x="6055773" y="3364621"/>
              <a:chExt cx="2748529" cy="2056976"/>
            </a:xfrm>
          </p:grpSpPr>
          <p:pic>
            <p:nvPicPr>
              <p:cNvPr id="12" name="Image 11" descr="C:\Users\Laurence\Pictures\mémoire photos\lame histologique 030717\fi\r_64 (2).jpg"/>
              <p:cNvPicPr/>
              <p:nvPr/>
            </p:nvPicPr>
            <p:blipFill rotWithShape="1">
              <a:blip r:embed="rId5" cstate="print">
                <a:extLst>
                  <a:ext uri="{28A0092B-C50C-407E-A947-70E740481C1C}">
                    <a14:useLocalDpi xmlns:a14="http://schemas.microsoft.com/office/drawing/2010/main" val="0"/>
                  </a:ext>
                </a:extLst>
              </a:blip>
              <a:srcRect l="41160" r="11506" b="19247"/>
              <a:stretch/>
            </p:blipFill>
            <p:spPr bwMode="auto">
              <a:xfrm rot="16200000">
                <a:off x="6457659" y="3016324"/>
                <a:ext cx="1998346" cy="2694940"/>
              </a:xfrm>
              <a:prstGeom prst="rect">
                <a:avLst/>
              </a:prstGeom>
              <a:noFill/>
              <a:ln w="19050">
                <a:solidFill>
                  <a:schemeClr val="bg1"/>
                </a:solidFill>
              </a:ln>
              <a:extLst>
                <a:ext uri="{53640926-AAD7-44D8-BBD7-CCE9431645EC}">
                  <a14:shadowObscured xmlns:a14="http://schemas.microsoft.com/office/drawing/2010/main"/>
                </a:ext>
              </a:extLst>
            </p:spPr>
          </p:pic>
          <p:sp>
            <p:nvSpPr>
              <p:cNvPr id="15" name="Zone de texte 537"/>
              <p:cNvSpPr txBox="1"/>
              <p:nvPr/>
            </p:nvSpPr>
            <p:spPr>
              <a:xfrm>
                <a:off x="6055773" y="5142197"/>
                <a:ext cx="59436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100" b="1" dirty="0">
                    <a:effectLst/>
                    <a:latin typeface="Calibri" panose="020F0502020204030204" pitchFamily="34" charset="0"/>
                    <a:ea typeface="Calibri" panose="020F0502020204030204" pitchFamily="34" charset="0"/>
                    <a:cs typeface="Times New Roman" panose="02020603050405020304" pitchFamily="18" charset="0"/>
                  </a:rPr>
                  <a:t>10µm</a:t>
                </a:r>
              </a:p>
            </p:txBody>
          </p:sp>
          <p:cxnSp>
            <p:nvCxnSpPr>
              <p:cNvPr id="25" name="Connecteur droit 24"/>
              <p:cNvCxnSpPr/>
              <p:nvPr/>
            </p:nvCxnSpPr>
            <p:spPr>
              <a:xfrm flipV="1">
                <a:off x="6161817" y="5327318"/>
                <a:ext cx="221369" cy="1"/>
              </a:xfrm>
              <a:prstGeom prst="line">
                <a:avLst/>
              </a:prstGeom>
              <a:ln w="38100"/>
            </p:spPr>
            <p:style>
              <a:lnRef idx="1">
                <a:schemeClr val="dk1"/>
              </a:lnRef>
              <a:fillRef idx="0">
                <a:schemeClr val="dk1"/>
              </a:fillRef>
              <a:effectRef idx="0">
                <a:schemeClr val="dk1"/>
              </a:effectRef>
              <a:fontRef idx="minor">
                <a:schemeClr val="tx1"/>
              </a:fontRef>
            </p:style>
          </p:cxnSp>
        </p:grpSp>
      </p:grpSp>
      <p:grpSp>
        <p:nvGrpSpPr>
          <p:cNvPr id="27" name="Groupe 26"/>
          <p:cNvGrpSpPr/>
          <p:nvPr/>
        </p:nvGrpSpPr>
        <p:grpSpPr>
          <a:xfrm>
            <a:off x="11472000" y="6125953"/>
            <a:ext cx="720000" cy="720000"/>
            <a:chOff x="2417666" y="207380"/>
            <a:chExt cx="4862366" cy="4698728"/>
          </a:xfrm>
        </p:grpSpPr>
        <p:pic>
          <p:nvPicPr>
            <p:cNvPr id="28" name="Picture 2" descr="Image associé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rotWithShape="1">
            <a:blip r:embed="rId7"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34" name="ZoneTexte 33"/>
          <p:cNvSpPr txBox="1"/>
          <p:nvPr/>
        </p:nvSpPr>
        <p:spPr>
          <a:xfrm>
            <a:off x="11716492" y="6477206"/>
            <a:ext cx="1187116" cy="461665"/>
          </a:xfrm>
          <a:prstGeom prst="rect">
            <a:avLst/>
          </a:prstGeom>
          <a:noFill/>
        </p:spPr>
        <p:txBody>
          <a:bodyPr wrap="square" rtlCol="0">
            <a:spAutoFit/>
          </a:bodyPr>
          <a:lstStyle/>
          <a:p>
            <a:r>
              <a:rPr lang="fr-BE" sz="2400" b="1" dirty="0" smtClean="0"/>
              <a:t>12</a:t>
            </a:r>
            <a:endParaRPr lang="fr-BE" sz="2400" b="1" dirty="0"/>
          </a:p>
        </p:txBody>
      </p:sp>
      <p:sp>
        <p:nvSpPr>
          <p:cNvPr id="17" name="ZoneTexte 16"/>
          <p:cNvSpPr txBox="1"/>
          <p:nvPr/>
        </p:nvSpPr>
        <p:spPr>
          <a:xfrm>
            <a:off x="2369402" y="3152452"/>
            <a:ext cx="2836626" cy="400110"/>
          </a:xfrm>
          <a:prstGeom prst="rect">
            <a:avLst/>
          </a:prstGeom>
          <a:noFill/>
        </p:spPr>
        <p:txBody>
          <a:bodyPr wrap="square" rtlCol="0">
            <a:spAutoFit/>
          </a:bodyPr>
          <a:lstStyle/>
          <a:p>
            <a:pPr algn="ctr"/>
            <a:r>
              <a:rPr lang="fr-BE" sz="2000" dirty="0"/>
              <a:t>(F.F.)</a:t>
            </a:r>
          </a:p>
        </p:txBody>
      </p:sp>
      <p:sp>
        <p:nvSpPr>
          <p:cNvPr id="46" name="ZoneTexte 45"/>
          <p:cNvSpPr txBox="1"/>
          <p:nvPr/>
        </p:nvSpPr>
        <p:spPr>
          <a:xfrm>
            <a:off x="5540024" y="3152452"/>
            <a:ext cx="2780602" cy="400110"/>
          </a:xfrm>
          <a:prstGeom prst="rect">
            <a:avLst/>
          </a:prstGeom>
          <a:noFill/>
        </p:spPr>
        <p:txBody>
          <a:bodyPr wrap="square" rtlCol="0">
            <a:spAutoFit/>
          </a:bodyPr>
          <a:lstStyle/>
          <a:p>
            <a:pPr algn="ctr"/>
            <a:r>
              <a:rPr lang="fr-BE" sz="2000" dirty="0"/>
              <a:t>(F.I.)</a:t>
            </a:r>
          </a:p>
        </p:txBody>
      </p:sp>
      <p:sp>
        <p:nvSpPr>
          <p:cNvPr id="47" name="ZoneTexte 46"/>
          <p:cNvSpPr txBox="1"/>
          <p:nvPr/>
        </p:nvSpPr>
        <p:spPr>
          <a:xfrm>
            <a:off x="8822739" y="3152452"/>
            <a:ext cx="2331243" cy="400110"/>
          </a:xfrm>
          <a:prstGeom prst="rect">
            <a:avLst/>
          </a:prstGeom>
          <a:noFill/>
        </p:spPr>
        <p:txBody>
          <a:bodyPr wrap="square" rtlCol="0">
            <a:spAutoFit/>
          </a:bodyPr>
          <a:lstStyle/>
          <a:p>
            <a:pPr algn="ctr"/>
            <a:r>
              <a:rPr lang="fr-BE" sz="2000" dirty="0"/>
              <a:t>(F.W.)</a:t>
            </a:r>
          </a:p>
        </p:txBody>
      </p:sp>
      <p:sp>
        <p:nvSpPr>
          <p:cNvPr id="2" name="Rectangle 1"/>
          <p:cNvSpPr/>
          <p:nvPr/>
        </p:nvSpPr>
        <p:spPr>
          <a:xfrm>
            <a:off x="3712185" y="1109638"/>
            <a:ext cx="5029582" cy="584775"/>
          </a:xfrm>
          <a:prstGeom prst="rect">
            <a:avLst/>
          </a:prstGeom>
        </p:spPr>
        <p:txBody>
          <a:bodyPr wrap="none">
            <a:spAutoFit/>
          </a:bodyPr>
          <a:lstStyle/>
          <a:p>
            <a:r>
              <a:rPr lang="en-US" sz="3200" b="1" dirty="0">
                <a:solidFill>
                  <a:schemeClr val="accent1"/>
                </a:solidFill>
              </a:rPr>
              <a:t>Identification of plant debris</a:t>
            </a:r>
          </a:p>
        </p:txBody>
      </p:sp>
      <p:sp>
        <p:nvSpPr>
          <p:cNvPr id="3" name="Rectangle 2"/>
          <p:cNvSpPr/>
          <p:nvPr/>
        </p:nvSpPr>
        <p:spPr>
          <a:xfrm>
            <a:off x="70506" y="1833188"/>
            <a:ext cx="8790146" cy="400110"/>
          </a:xfrm>
          <a:prstGeom prst="rect">
            <a:avLst/>
          </a:prstGeom>
        </p:spPr>
        <p:txBody>
          <a:bodyPr wrap="square">
            <a:spAutoFit/>
          </a:bodyPr>
          <a:lstStyle/>
          <a:p>
            <a:pPr marL="342900" indent="-342900">
              <a:buFont typeface="Wingdings" panose="05000000000000000000" pitchFamily="2" charset="2"/>
              <a:buChar char="v"/>
            </a:pPr>
            <a:r>
              <a:rPr lang="en-US" sz="2000" b="1" dirty="0">
                <a:solidFill>
                  <a:schemeClr val="accent1"/>
                </a:solidFill>
              </a:rPr>
              <a:t>Identification: histological comparison with fresh organs of </a:t>
            </a:r>
            <a:r>
              <a:rPr lang="en-US" sz="2000" b="1" i="1" dirty="0" err="1">
                <a:solidFill>
                  <a:schemeClr val="accent1"/>
                </a:solidFill>
              </a:rPr>
              <a:t>P.oceanica</a:t>
            </a:r>
            <a:endParaRPr lang="en-US" sz="2000" b="1" i="1" dirty="0">
              <a:solidFill>
                <a:schemeClr val="accent1"/>
              </a:solidFill>
            </a:endParaRPr>
          </a:p>
        </p:txBody>
      </p:sp>
      <p:grpSp>
        <p:nvGrpSpPr>
          <p:cNvPr id="48" name="Groupe 47"/>
          <p:cNvGrpSpPr/>
          <p:nvPr/>
        </p:nvGrpSpPr>
        <p:grpSpPr>
          <a:xfrm>
            <a:off x="137235" y="-71038"/>
            <a:ext cx="11930074" cy="1156102"/>
            <a:chOff x="261926" y="-15612"/>
            <a:chExt cx="11930074" cy="1156102"/>
          </a:xfrm>
        </p:grpSpPr>
        <p:grpSp>
          <p:nvGrpSpPr>
            <p:cNvPr id="49" name="Groupe 48"/>
            <p:cNvGrpSpPr/>
            <p:nvPr/>
          </p:nvGrpSpPr>
          <p:grpSpPr>
            <a:xfrm>
              <a:off x="261926" y="0"/>
              <a:ext cx="5965037" cy="1140490"/>
              <a:chOff x="2968032" y="1476872"/>
              <a:chExt cx="5965037" cy="1140490"/>
            </a:xfrm>
          </p:grpSpPr>
          <p:grpSp>
            <p:nvGrpSpPr>
              <p:cNvPr id="65" name="Groupe 64"/>
              <p:cNvGrpSpPr/>
              <p:nvPr/>
            </p:nvGrpSpPr>
            <p:grpSpPr>
              <a:xfrm>
                <a:off x="5940486" y="1476872"/>
                <a:ext cx="2992583" cy="1140490"/>
                <a:chOff x="4322619" y="1117801"/>
                <a:chExt cx="4779818" cy="2696615"/>
              </a:xfrm>
            </p:grpSpPr>
            <p:pic>
              <p:nvPicPr>
                <p:cNvPr id="73"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6" name="Groupe 65"/>
              <p:cNvGrpSpPr/>
              <p:nvPr/>
            </p:nvGrpSpPr>
            <p:grpSpPr>
              <a:xfrm>
                <a:off x="2968032" y="1476872"/>
                <a:ext cx="2992583" cy="1140490"/>
                <a:chOff x="4322619" y="1117801"/>
                <a:chExt cx="4779818" cy="2696615"/>
              </a:xfrm>
            </p:grpSpPr>
            <p:pic>
              <p:nvPicPr>
                <p:cNvPr id="67"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9"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50" name="Groupe 49"/>
            <p:cNvGrpSpPr/>
            <p:nvPr/>
          </p:nvGrpSpPr>
          <p:grpSpPr>
            <a:xfrm>
              <a:off x="6226963" y="-15612"/>
              <a:ext cx="5965037" cy="1140490"/>
              <a:chOff x="2968032" y="1476872"/>
              <a:chExt cx="5965037" cy="1140490"/>
            </a:xfrm>
          </p:grpSpPr>
          <p:grpSp>
            <p:nvGrpSpPr>
              <p:cNvPr id="51" name="Groupe 50"/>
              <p:cNvGrpSpPr/>
              <p:nvPr/>
            </p:nvGrpSpPr>
            <p:grpSpPr>
              <a:xfrm>
                <a:off x="5940486" y="1476872"/>
                <a:ext cx="2992583" cy="1140490"/>
                <a:chOff x="4322619" y="1117801"/>
                <a:chExt cx="4779818" cy="2696615"/>
              </a:xfrm>
            </p:grpSpPr>
            <p:pic>
              <p:nvPicPr>
                <p:cNvPr id="59"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2" name="Groupe 51"/>
              <p:cNvGrpSpPr/>
              <p:nvPr/>
            </p:nvGrpSpPr>
            <p:grpSpPr>
              <a:xfrm>
                <a:off x="2968032" y="1476872"/>
                <a:ext cx="2992583" cy="1140490"/>
                <a:chOff x="4322619" y="1117801"/>
                <a:chExt cx="4779818" cy="2696615"/>
              </a:xfrm>
            </p:grpSpPr>
            <p:pic>
              <p:nvPicPr>
                <p:cNvPr id="53"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79" name="ZoneTexte 78"/>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   Results and discussion        </a:t>
            </a:r>
            <a:r>
              <a:rPr lang="en-US" sz="2800" b="1" dirty="0">
                <a:solidFill>
                  <a:schemeClr val="bg2">
                    <a:lumMod val="75000"/>
                  </a:schemeClr>
                </a:solidFill>
              </a:rPr>
              <a:t>Conclusion   </a:t>
            </a:r>
            <a:r>
              <a:rPr lang="en-US" sz="2800" b="1" dirty="0">
                <a:solidFill>
                  <a:srgbClr val="C00000"/>
                </a:solidFill>
              </a:rPr>
              <a:t> </a:t>
            </a:r>
          </a:p>
        </p:txBody>
      </p:sp>
      <p:pic>
        <p:nvPicPr>
          <p:cNvPr id="80" name="Imag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36" y="2208996"/>
            <a:ext cx="1619982" cy="4729875"/>
          </a:xfrm>
          <a:prstGeom prst="rect">
            <a:avLst/>
          </a:prstGeom>
        </p:spPr>
      </p:pic>
      <p:sp>
        <p:nvSpPr>
          <p:cNvPr id="4" name="ZoneTexte 3"/>
          <p:cNvSpPr txBox="1"/>
          <p:nvPr/>
        </p:nvSpPr>
        <p:spPr>
          <a:xfrm>
            <a:off x="2369402" y="2409608"/>
            <a:ext cx="7801176" cy="523220"/>
          </a:xfrm>
          <a:prstGeom prst="rect">
            <a:avLst/>
          </a:prstGeom>
          <a:noFill/>
        </p:spPr>
        <p:txBody>
          <a:bodyPr wrap="square" rtlCol="0">
            <a:spAutoFit/>
          </a:bodyPr>
          <a:lstStyle/>
          <a:p>
            <a:r>
              <a:rPr lang="en-US" sz="2800" b="1" dirty="0" smtClean="0">
                <a:solidFill>
                  <a:srgbClr val="00B050"/>
                </a:solidFill>
              </a:rPr>
              <a:t>ALL </a:t>
            </a:r>
            <a:r>
              <a:rPr lang="en-US" sz="2800" b="1" dirty="0" err="1" smtClean="0">
                <a:solidFill>
                  <a:srgbClr val="00B050"/>
                </a:solidFill>
              </a:rPr>
              <a:t>fibres</a:t>
            </a:r>
            <a:r>
              <a:rPr lang="en-US" sz="2800" b="1" dirty="0" smtClean="0">
                <a:solidFill>
                  <a:srgbClr val="00B050"/>
                </a:solidFill>
              </a:rPr>
              <a:t> come from  </a:t>
            </a:r>
            <a:r>
              <a:rPr lang="en-US" sz="2800" b="1" i="1" dirty="0" err="1" smtClean="0">
                <a:solidFill>
                  <a:srgbClr val="00B050"/>
                </a:solidFill>
              </a:rPr>
              <a:t>Posidonia</a:t>
            </a:r>
            <a:r>
              <a:rPr lang="en-US" sz="2800" b="1" i="1" dirty="0" smtClean="0">
                <a:solidFill>
                  <a:srgbClr val="00B050"/>
                </a:solidFill>
              </a:rPr>
              <a:t> </a:t>
            </a:r>
            <a:r>
              <a:rPr lang="en-US" sz="2800" b="1" i="1" dirty="0" err="1" smtClean="0">
                <a:solidFill>
                  <a:srgbClr val="00B050"/>
                </a:solidFill>
              </a:rPr>
              <a:t>oceanica</a:t>
            </a:r>
            <a:r>
              <a:rPr lang="en-US" sz="2800" b="1" i="1" dirty="0" smtClean="0">
                <a:solidFill>
                  <a:srgbClr val="00B050"/>
                </a:solidFill>
              </a:rPr>
              <a:t> organs!</a:t>
            </a:r>
            <a:endParaRPr lang="en-US" sz="2800" b="1" i="1" dirty="0">
              <a:solidFill>
                <a:srgbClr val="00B050"/>
              </a:solidFill>
            </a:endParaRPr>
          </a:p>
        </p:txBody>
      </p:sp>
    </p:spTree>
    <p:extLst>
      <p:ext uri="{BB962C8B-B14F-4D97-AF65-F5344CB8AC3E}">
        <p14:creationId xmlns:p14="http://schemas.microsoft.com/office/powerpoint/2010/main" val="3584970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0" y="2577816"/>
            <a:ext cx="3562848" cy="2672136"/>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4714408" y="2061793"/>
            <a:ext cx="3386422" cy="1945481"/>
          </a:xfrm>
          <a:prstGeom prst="rect">
            <a:avLst/>
          </a:prstGeom>
        </p:spPr>
      </p:pic>
      <p:pic>
        <p:nvPicPr>
          <p:cNvPr id="11" name="Image 10"/>
          <p:cNvPicPr/>
          <p:nvPr/>
        </p:nvPicPr>
        <p:blipFill>
          <a:blip r:embed="rId5" cstate="print">
            <a:extLst>
              <a:ext uri="{28A0092B-C50C-407E-A947-70E740481C1C}">
                <a14:useLocalDpi xmlns:a14="http://schemas.microsoft.com/office/drawing/2010/main" val="0"/>
              </a:ext>
            </a:extLst>
          </a:blip>
          <a:stretch>
            <a:fillRect/>
          </a:stretch>
        </p:blipFill>
        <p:spPr>
          <a:xfrm>
            <a:off x="4834825" y="4050995"/>
            <a:ext cx="2651399" cy="1987016"/>
          </a:xfrm>
          <a:prstGeom prst="rect">
            <a:avLst/>
          </a:prstGeom>
        </p:spPr>
      </p:pic>
      <p:pic>
        <p:nvPicPr>
          <p:cNvPr id="12" name="Image 11"/>
          <p:cNvPicPr/>
          <p:nvPr/>
        </p:nvPicPr>
        <p:blipFill rotWithShape="1">
          <a:blip r:embed="rId6">
            <a:extLst>
              <a:ext uri="{28A0092B-C50C-407E-A947-70E740481C1C}">
                <a14:useLocalDpi xmlns:a14="http://schemas.microsoft.com/office/drawing/2010/main" val="0"/>
              </a:ext>
            </a:extLst>
          </a:blip>
          <a:srcRect t="22266"/>
          <a:stretch/>
        </p:blipFill>
        <p:spPr bwMode="auto">
          <a:xfrm>
            <a:off x="7653350" y="4916391"/>
            <a:ext cx="1876927" cy="1617255"/>
          </a:xfrm>
          <a:prstGeom prst="rect">
            <a:avLst/>
          </a:prstGeom>
          <a:ln>
            <a:noFill/>
          </a:ln>
          <a:extLst>
            <a:ext uri="{53640926-AAD7-44D8-BBD7-CCE9431645EC}">
              <a14:shadowObscured xmlns:a14="http://schemas.microsoft.com/office/drawing/2010/main"/>
            </a:ext>
          </a:extLst>
        </p:spPr>
      </p:pic>
      <p:cxnSp>
        <p:nvCxnSpPr>
          <p:cNvPr id="14" name="Connecteur droit avec flèche 13"/>
          <p:cNvCxnSpPr/>
          <p:nvPr/>
        </p:nvCxnSpPr>
        <p:spPr>
          <a:xfrm flipV="1">
            <a:off x="3726856" y="3341157"/>
            <a:ext cx="987552" cy="867792"/>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p:cNvCxnSpPr/>
          <p:nvPr/>
        </p:nvCxnSpPr>
        <p:spPr>
          <a:xfrm>
            <a:off x="3726856" y="4169881"/>
            <a:ext cx="1011177" cy="933427"/>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nvGrpSpPr>
          <p:cNvPr id="17" name="Groupe 16"/>
          <p:cNvGrpSpPr/>
          <p:nvPr/>
        </p:nvGrpSpPr>
        <p:grpSpPr>
          <a:xfrm>
            <a:off x="11472000" y="6125953"/>
            <a:ext cx="720000" cy="720000"/>
            <a:chOff x="2417666" y="207380"/>
            <a:chExt cx="4862366" cy="4698728"/>
          </a:xfrm>
        </p:grpSpPr>
        <p:pic>
          <p:nvPicPr>
            <p:cNvPr id="18" name="Picture 2" descr="Image associé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rotWithShape="1">
            <a:blip r:embed="rId8"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0" name="ZoneTexte 19"/>
          <p:cNvSpPr txBox="1"/>
          <p:nvPr/>
        </p:nvSpPr>
        <p:spPr>
          <a:xfrm>
            <a:off x="11716492" y="6495716"/>
            <a:ext cx="1187116" cy="461665"/>
          </a:xfrm>
          <a:prstGeom prst="rect">
            <a:avLst/>
          </a:prstGeom>
          <a:noFill/>
        </p:spPr>
        <p:txBody>
          <a:bodyPr wrap="square" rtlCol="0">
            <a:spAutoFit/>
          </a:bodyPr>
          <a:lstStyle/>
          <a:p>
            <a:r>
              <a:rPr lang="fr-BE" sz="2400" b="1" dirty="0" smtClean="0"/>
              <a:t>13</a:t>
            </a:r>
            <a:endParaRPr lang="fr-BE" sz="2400" b="1" dirty="0"/>
          </a:p>
        </p:txBody>
      </p:sp>
      <p:grpSp>
        <p:nvGrpSpPr>
          <p:cNvPr id="31" name="Groupe 30"/>
          <p:cNvGrpSpPr/>
          <p:nvPr/>
        </p:nvGrpSpPr>
        <p:grpSpPr>
          <a:xfrm>
            <a:off x="137235" y="-71038"/>
            <a:ext cx="11930074" cy="1156102"/>
            <a:chOff x="261926" y="-15612"/>
            <a:chExt cx="11930074" cy="1156102"/>
          </a:xfrm>
        </p:grpSpPr>
        <p:grpSp>
          <p:nvGrpSpPr>
            <p:cNvPr id="32" name="Groupe 31"/>
            <p:cNvGrpSpPr/>
            <p:nvPr/>
          </p:nvGrpSpPr>
          <p:grpSpPr>
            <a:xfrm>
              <a:off x="261926" y="0"/>
              <a:ext cx="5965037" cy="1140490"/>
              <a:chOff x="2968032" y="1476872"/>
              <a:chExt cx="5965037" cy="1140490"/>
            </a:xfrm>
          </p:grpSpPr>
          <p:grpSp>
            <p:nvGrpSpPr>
              <p:cNvPr id="48" name="Groupe 47"/>
              <p:cNvGrpSpPr/>
              <p:nvPr/>
            </p:nvGrpSpPr>
            <p:grpSpPr>
              <a:xfrm>
                <a:off x="5940486" y="1476872"/>
                <a:ext cx="2992583" cy="1140490"/>
                <a:chOff x="4322619" y="1117801"/>
                <a:chExt cx="4779818" cy="2696615"/>
              </a:xfrm>
            </p:grpSpPr>
            <p:pic>
              <p:nvPicPr>
                <p:cNvPr id="56"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9" name="Groupe 48"/>
              <p:cNvGrpSpPr/>
              <p:nvPr/>
            </p:nvGrpSpPr>
            <p:grpSpPr>
              <a:xfrm>
                <a:off x="2968032" y="1476872"/>
                <a:ext cx="2992583" cy="1140490"/>
                <a:chOff x="4322619" y="1117801"/>
                <a:chExt cx="4779818" cy="2696615"/>
              </a:xfrm>
            </p:grpSpPr>
            <p:pic>
              <p:nvPicPr>
                <p:cNvPr id="50"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33" name="Groupe 32"/>
            <p:cNvGrpSpPr/>
            <p:nvPr/>
          </p:nvGrpSpPr>
          <p:grpSpPr>
            <a:xfrm>
              <a:off x="6226963" y="-15612"/>
              <a:ext cx="5965037" cy="1140490"/>
              <a:chOff x="2968032" y="1476872"/>
              <a:chExt cx="5965037" cy="1140490"/>
            </a:xfrm>
          </p:grpSpPr>
          <p:grpSp>
            <p:nvGrpSpPr>
              <p:cNvPr id="34" name="Groupe 33"/>
              <p:cNvGrpSpPr/>
              <p:nvPr/>
            </p:nvGrpSpPr>
            <p:grpSpPr>
              <a:xfrm>
                <a:off x="5940486" y="1476872"/>
                <a:ext cx="2992583" cy="1140490"/>
                <a:chOff x="4322619" y="1117801"/>
                <a:chExt cx="4779818" cy="2696615"/>
              </a:xfrm>
            </p:grpSpPr>
            <p:pic>
              <p:nvPicPr>
                <p:cNvPr id="42"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5" name="Groupe 34"/>
              <p:cNvGrpSpPr/>
              <p:nvPr/>
            </p:nvGrpSpPr>
            <p:grpSpPr>
              <a:xfrm>
                <a:off x="2968032" y="1476872"/>
                <a:ext cx="2992583" cy="1140490"/>
                <a:chOff x="4322619" y="1117801"/>
                <a:chExt cx="4779818" cy="2696615"/>
              </a:xfrm>
            </p:grpSpPr>
            <p:pic>
              <p:nvPicPr>
                <p:cNvPr id="36"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3" name="Rectangle 2"/>
          <p:cNvSpPr/>
          <p:nvPr/>
        </p:nvSpPr>
        <p:spPr>
          <a:xfrm>
            <a:off x="2456369" y="1069452"/>
            <a:ext cx="7408310" cy="584775"/>
          </a:xfrm>
          <a:prstGeom prst="rect">
            <a:avLst/>
          </a:prstGeom>
        </p:spPr>
        <p:txBody>
          <a:bodyPr wrap="none">
            <a:spAutoFit/>
          </a:bodyPr>
          <a:lstStyle/>
          <a:p>
            <a:r>
              <a:rPr lang="en-US" sz="3200" b="1" dirty="0">
                <a:solidFill>
                  <a:schemeClr val="accent1"/>
                </a:solidFill>
              </a:rPr>
              <a:t>Determination of the internal organization</a:t>
            </a:r>
          </a:p>
        </p:txBody>
      </p:sp>
      <p:sp>
        <p:nvSpPr>
          <p:cNvPr id="4" name="Rectangle 3"/>
          <p:cNvSpPr/>
          <p:nvPr/>
        </p:nvSpPr>
        <p:spPr>
          <a:xfrm>
            <a:off x="-963418" y="1873824"/>
            <a:ext cx="6096000" cy="646331"/>
          </a:xfrm>
          <a:prstGeom prst="rect">
            <a:avLst/>
          </a:prstGeom>
        </p:spPr>
        <p:txBody>
          <a:bodyPr>
            <a:spAutoFit/>
          </a:bodyPr>
          <a:lstStyle/>
          <a:p>
            <a:pPr algn="ctr"/>
            <a:r>
              <a:rPr lang="en-US" dirty="0">
                <a:solidFill>
                  <a:schemeClr val="accent1"/>
                </a:solidFill>
              </a:rPr>
              <a:t>Liquid nitrogen fracture (LN2)</a:t>
            </a:r>
          </a:p>
          <a:p>
            <a:pPr algn="ctr"/>
            <a:r>
              <a:rPr lang="en-US" dirty="0">
                <a:solidFill>
                  <a:schemeClr val="accent1"/>
                </a:solidFill>
              </a:rPr>
              <a:t>Transversely cut</a:t>
            </a:r>
          </a:p>
        </p:txBody>
      </p:sp>
      <p:sp>
        <p:nvSpPr>
          <p:cNvPr id="5" name="Rectangle 4"/>
          <p:cNvSpPr/>
          <p:nvPr/>
        </p:nvSpPr>
        <p:spPr>
          <a:xfrm>
            <a:off x="5087095" y="6485953"/>
            <a:ext cx="3760709" cy="369332"/>
          </a:xfrm>
          <a:prstGeom prst="rect">
            <a:avLst/>
          </a:prstGeom>
        </p:spPr>
        <p:txBody>
          <a:bodyPr wrap="none">
            <a:spAutoFit/>
          </a:bodyPr>
          <a:lstStyle/>
          <a:p>
            <a:r>
              <a:rPr lang="en-US" dirty="0" err="1">
                <a:solidFill>
                  <a:schemeClr val="accent1">
                    <a:lumMod val="75000"/>
                  </a:schemeClr>
                </a:solidFill>
              </a:rPr>
              <a:t>Aegagropile</a:t>
            </a:r>
            <a:r>
              <a:rPr lang="en-US" dirty="0">
                <a:solidFill>
                  <a:schemeClr val="accent1">
                    <a:lumMod val="75000"/>
                  </a:schemeClr>
                </a:solidFill>
              </a:rPr>
              <a:t> </a:t>
            </a:r>
            <a:r>
              <a:rPr lang="en-US" dirty="0" smtClean="0">
                <a:solidFill>
                  <a:schemeClr val="accent1">
                    <a:lumMod val="75000"/>
                  </a:schemeClr>
                </a:solidFill>
              </a:rPr>
              <a:t>with </a:t>
            </a:r>
            <a:r>
              <a:rPr lang="en-US" dirty="0">
                <a:solidFill>
                  <a:schemeClr val="accent1">
                    <a:lumMod val="75000"/>
                  </a:schemeClr>
                </a:solidFill>
              </a:rPr>
              <a:t>the </a:t>
            </a:r>
            <a:r>
              <a:rPr lang="en-US" dirty="0" err="1">
                <a:solidFill>
                  <a:schemeClr val="accent1">
                    <a:lumMod val="75000"/>
                  </a:schemeClr>
                </a:solidFill>
              </a:rPr>
              <a:t>rhizomic</a:t>
            </a:r>
            <a:r>
              <a:rPr lang="en-US" dirty="0">
                <a:solidFill>
                  <a:schemeClr val="accent1">
                    <a:lumMod val="75000"/>
                  </a:schemeClr>
                </a:solidFill>
              </a:rPr>
              <a:t> nucleus</a:t>
            </a:r>
          </a:p>
        </p:txBody>
      </p:sp>
      <p:sp>
        <p:nvSpPr>
          <p:cNvPr id="13" name="Rectangle 12"/>
          <p:cNvSpPr/>
          <p:nvPr/>
        </p:nvSpPr>
        <p:spPr>
          <a:xfrm>
            <a:off x="4989985" y="1579069"/>
            <a:ext cx="3526928" cy="369332"/>
          </a:xfrm>
          <a:prstGeom prst="rect">
            <a:avLst/>
          </a:prstGeom>
        </p:spPr>
        <p:txBody>
          <a:bodyPr wrap="none">
            <a:spAutoFit/>
          </a:bodyPr>
          <a:lstStyle/>
          <a:p>
            <a:r>
              <a:rPr lang="en-US" dirty="0" err="1">
                <a:solidFill>
                  <a:schemeClr val="accent1"/>
                </a:solidFill>
              </a:rPr>
              <a:t>Aegagropile</a:t>
            </a:r>
            <a:r>
              <a:rPr lang="en-US" dirty="0">
                <a:solidFill>
                  <a:schemeClr val="accent1"/>
                </a:solidFill>
              </a:rPr>
              <a:t> </a:t>
            </a:r>
            <a:r>
              <a:rPr lang="en-US" dirty="0" smtClean="0">
                <a:solidFill>
                  <a:schemeClr val="accent1"/>
                </a:solidFill>
              </a:rPr>
              <a:t>with </a:t>
            </a:r>
            <a:r>
              <a:rPr lang="en-US" dirty="0">
                <a:solidFill>
                  <a:schemeClr val="accent1"/>
                </a:solidFill>
              </a:rPr>
              <a:t>the dense nucleus</a:t>
            </a:r>
          </a:p>
        </p:txBody>
      </p:sp>
      <p:sp>
        <p:nvSpPr>
          <p:cNvPr id="62" name="ZoneTexte 61"/>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    </a:t>
            </a:r>
          </a:p>
        </p:txBody>
      </p:sp>
    </p:spTree>
    <p:extLst>
      <p:ext uri="{BB962C8B-B14F-4D97-AF65-F5344CB8AC3E}">
        <p14:creationId xmlns:p14="http://schemas.microsoft.com/office/powerpoint/2010/main" val="268484927"/>
      </p:ext>
    </p:extLst>
  </p:cSld>
  <p:clrMapOvr>
    <a:masterClrMapping/>
  </p:clrMapOvr>
  <mc:AlternateContent xmlns:mc="http://schemas.openxmlformats.org/markup-compatibility/2006" xmlns:p14="http://schemas.microsoft.com/office/powerpoint/2010/main">
    <mc:Choice Requires="p14">
      <p:transition spd="slow" p14:dur="2000" advTm="38521"/>
    </mc:Choice>
    <mc:Fallback xmlns="">
      <p:transition spd="slow" advTm="3852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0" y="2577816"/>
            <a:ext cx="3562848" cy="2672136"/>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4714408" y="2061793"/>
            <a:ext cx="3386422" cy="1945481"/>
          </a:xfrm>
          <a:prstGeom prst="rect">
            <a:avLst/>
          </a:prstGeom>
        </p:spPr>
      </p:pic>
      <p:pic>
        <p:nvPicPr>
          <p:cNvPr id="11" name="Image 10"/>
          <p:cNvPicPr/>
          <p:nvPr/>
        </p:nvPicPr>
        <p:blipFill>
          <a:blip r:embed="rId5" cstate="print">
            <a:extLst>
              <a:ext uri="{28A0092B-C50C-407E-A947-70E740481C1C}">
                <a14:useLocalDpi xmlns:a14="http://schemas.microsoft.com/office/drawing/2010/main" val="0"/>
              </a:ext>
            </a:extLst>
          </a:blip>
          <a:stretch>
            <a:fillRect/>
          </a:stretch>
        </p:blipFill>
        <p:spPr>
          <a:xfrm>
            <a:off x="4834825" y="4050995"/>
            <a:ext cx="2651399" cy="1987016"/>
          </a:xfrm>
          <a:prstGeom prst="rect">
            <a:avLst/>
          </a:prstGeom>
        </p:spPr>
      </p:pic>
      <p:pic>
        <p:nvPicPr>
          <p:cNvPr id="12" name="Image 11"/>
          <p:cNvPicPr/>
          <p:nvPr/>
        </p:nvPicPr>
        <p:blipFill rotWithShape="1">
          <a:blip r:embed="rId6">
            <a:extLst>
              <a:ext uri="{28A0092B-C50C-407E-A947-70E740481C1C}">
                <a14:useLocalDpi xmlns:a14="http://schemas.microsoft.com/office/drawing/2010/main" val="0"/>
              </a:ext>
            </a:extLst>
          </a:blip>
          <a:srcRect t="22266"/>
          <a:stretch/>
        </p:blipFill>
        <p:spPr bwMode="auto">
          <a:xfrm>
            <a:off x="7653350" y="4916391"/>
            <a:ext cx="1876927" cy="1617255"/>
          </a:xfrm>
          <a:prstGeom prst="rect">
            <a:avLst/>
          </a:prstGeom>
          <a:ln>
            <a:noFill/>
          </a:ln>
          <a:extLst>
            <a:ext uri="{53640926-AAD7-44D8-BBD7-CCE9431645EC}">
              <a14:shadowObscured xmlns:a14="http://schemas.microsoft.com/office/drawing/2010/main"/>
            </a:ext>
          </a:extLst>
        </p:spPr>
      </p:pic>
      <p:cxnSp>
        <p:nvCxnSpPr>
          <p:cNvPr id="14" name="Connecteur droit avec flèche 13"/>
          <p:cNvCxnSpPr/>
          <p:nvPr/>
        </p:nvCxnSpPr>
        <p:spPr>
          <a:xfrm flipV="1">
            <a:off x="3726856" y="3341157"/>
            <a:ext cx="987552" cy="867792"/>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p:cNvCxnSpPr/>
          <p:nvPr/>
        </p:nvCxnSpPr>
        <p:spPr>
          <a:xfrm>
            <a:off x="3726856" y="4169881"/>
            <a:ext cx="1011177" cy="933427"/>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nvGrpSpPr>
          <p:cNvPr id="17" name="Groupe 16"/>
          <p:cNvGrpSpPr/>
          <p:nvPr/>
        </p:nvGrpSpPr>
        <p:grpSpPr>
          <a:xfrm>
            <a:off x="11472000" y="6125953"/>
            <a:ext cx="720000" cy="720000"/>
            <a:chOff x="2417666" y="207380"/>
            <a:chExt cx="4862366" cy="4698728"/>
          </a:xfrm>
        </p:grpSpPr>
        <p:pic>
          <p:nvPicPr>
            <p:cNvPr id="18" name="Picture 2" descr="Image associé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rotWithShape="1">
            <a:blip r:embed="rId8"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0" name="ZoneTexte 19"/>
          <p:cNvSpPr txBox="1"/>
          <p:nvPr/>
        </p:nvSpPr>
        <p:spPr>
          <a:xfrm>
            <a:off x="11716492" y="6495716"/>
            <a:ext cx="1187116" cy="461665"/>
          </a:xfrm>
          <a:prstGeom prst="rect">
            <a:avLst/>
          </a:prstGeom>
          <a:noFill/>
        </p:spPr>
        <p:txBody>
          <a:bodyPr wrap="square" rtlCol="0">
            <a:spAutoFit/>
          </a:bodyPr>
          <a:lstStyle/>
          <a:p>
            <a:r>
              <a:rPr lang="fr-BE" sz="2400" b="1" dirty="0" smtClean="0"/>
              <a:t>13</a:t>
            </a:r>
            <a:endParaRPr lang="fr-BE" sz="2400" b="1" dirty="0"/>
          </a:p>
        </p:txBody>
      </p:sp>
      <p:sp>
        <p:nvSpPr>
          <p:cNvPr id="6" name="Flèche courbée vers la droite 5"/>
          <p:cNvSpPr/>
          <p:nvPr/>
        </p:nvSpPr>
        <p:spPr>
          <a:xfrm rot="19583042">
            <a:off x="4156140" y="5157253"/>
            <a:ext cx="496779" cy="1416675"/>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 name="Rectangle 1"/>
          <p:cNvSpPr/>
          <p:nvPr/>
        </p:nvSpPr>
        <p:spPr>
          <a:xfrm>
            <a:off x="-1065333" y="5579649"/>
            <a:ext cx="6096000" cy="830997"/>
          </a:xfrm>
          <a:prstGeom prst="rect">
            <a:avLst/>
          </a:prstGeom>
        </p:spPr>
        <p:txBody>
          <a:bodyPr>
            <a:spAutoFit/>
          </a:bodyPr>
          <a:lstStyle/>
          <a:p>
            <a:pPr algn="ctr"/>
            <a:r>
              <a:rPr lang="en-US" sz="2400" b="1" dirty="0">
                <a:solidFill>
                  <a:srgbClr val="C00000"/>
                </a:solidFill>
              </a:rPr>
              <a:t>No relation between the </a:t>
            </a:r>
            <a:r>
              <a:rPr lang="en-US" sz="2400" b="1" dirty="0" smtClean="0">
                <a:solidFill>
                  <a:srgbClr val="C00000"/>
                </a:solidFill>
              </a:rPr>
              <a:t>shape</a:t>
            </a:r>
            <a:endParaRPr lang="en-US" sz="2400" b="1" dirty="0">
              <a:solidFill>
                <a:srgbClr val="C00000"/>
              </a:solidFill>
            </a:endParaRPr>
          </a:p>
          <a:p>
            <a:pPr algn="ctr"/>
            <a:r>
              <a:rPr lang="en-US" sz="2400" b="1" dirty="0">
                <a:solidFill>
                  <a:srgbClr val="C00000"/>
                </a:solidFill>
              </a:rPr>
              <a:t>and the nature of the nucleus</a:t>
            </a:r>
          </a:p>
        </p:txBody>
      </p:sp>
      <p:grpSp>
        <p:nvGrpSpPr>
          <p:cNvPr id="31" name="Groupe 30"/>
          <p:cNvGrpSpPr/>
          <p:nvPr/>
        </p:nvGrpSpPr>
        <p:grpSpPr>
          <a:xfrm>
            <a:off x="137235" y="-71038"/>
            <a:ext cx="11930074" cy="1156102"/>
            <a:chOff x="261926" y="-15612"/>
            <a:chExt cx="11930074" cy="1156102"/>
          </a:xfrm>
        </p:grpSpPr>
        <p:grpSp>
          <p:nvGrpSpPr>
            <p:cNvPr id="32" name="Groupe 31"/>
            <p:cNvGrpSpPr/>
            <p:nvPr/>
          </p:nvGrpSpPr>
          <p:grpSpPr>
            <a:xfrm>
              <a:off x="261926" y="0"/>
              <a:ext cx="5965037" cy="1140490"/>
              <a:chOff x="2968032" y="1476872"/>
              <a:chExt cx="5965037" cy="1140490"/>
            </a:xfrm>
          </p:grpSpPr>
          <p:grpSp>
            <p:nvGrpSpPr>
              <p:cNvPr id="48" name="Groupe 47"/>
              <p:cNvGrpSpPr/>
              <p:nvPr/>
            </p:nvGrpSpPr>
            <p:grpSpPr>
              <a:xfrm>
                <a:off x="5940486" y="1476872"/>
                <a:ext cx="2992583" cy="1140490"/>
                <a:chOff x="4322619" y="1117801"/>
                <a:chExt cx="4779818" cy="2696615"/>
              </a:xfrm>
            </p:grpSpPr>
            <p:pic>
              <p:nvPicPr>
                <p:cNvPr id="56"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9" name="Groupe 48"/>
              <p:cNvGrpSpPr/>
              <p:nvPr/>
            </p:nvGrpSpPr>
            <p:grpSpPr>
              <a:xfrm>
                <a:off x="2968032" y="1476872"/>
                <a:ext cx="2992583" cy="1140490"/>
                <a:chOff x="4322619" y="1117801"/>
                <a:chExt cx="4779818" cy="2696615"/>
              </a:xfrm>
            </p:grpSpPr>
            <p:pic>
              <p:nvPicPr>
                <p:cNvPr id="50"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33" name="Groupe 32"/>
            <p:cNvGrpSpPr/>
            <p:nvPr/>
          </p:nvGrpSpPr>
          <p:grpSpPr>
            <a:xfrm>
              <a:off x="6226963" y="-15612"/>
              <a:ext cx="5965037" cy="1140490"/>
              <a:chOff x="2968032" y="1476872"/>
              <a:chExt cx="5965037" cy="1140490"/>
            </a:xfrm>
          </p:grpSpPr>
          <p:grpSp>
            <p:nvGrpSpPr>
              <p:cNvPr id="34" name="Groupe 33"/>
              <p:cNvGrpSpPr/>
              <p:nvPr/>
            </p:nvGrpSpPr>
            <p:grpSpPr>
              <a:xfrm>
                <a:off x="5940486" y="1476872"/>
                <a:ext cx="2992583" cy="1140490"/>
                <a:chOff x="4322619" y="1117801"/>
                <a:chExt cx="4779818" cy="2696615"/>
              </a:xfrm>
            </p:grpSpPr>
            <p:pic>
              <p:nvPicPr>
                <p:cNvPr id="42"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5" name="Groupe 34"/>
              <p:cNvGrpSpPr/>
              <p:nvPr/>
            </p:nvGrpSpPr>
            <p:grpSpPr>
              <a:xfrm>
                <a:off x="2968032" y="1476872"/>
                <a:ext cx="2992583" cy="1140490"/>
                <a:chOff x="4322619" y="1117801"/>
                <a:chExt cx="4779818" cy="2696615"/>
              </a:xfrm>
            </p:grpSpPr>
            <p:pic>
              <p:nvPicPr>
                <p:cNvPr id="36" name="Picture 2" descr="Résultat de recherche d'images pour &quot;aegagropile posidonie&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10"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3" name="Rectangle 2"/>
          <p:cNvSpPr/>
          <p:nvPr/>
        </p:nvSpPr>
        <p:spPr>
          <a:xfrm>
            <a:off x="2456369" y="1069452"/>
            <a:ext cx="7408310" cy="584775"/>
          </a:xfrm>
          <a:prstGeom prst="rect">
            <a:avLst/>
          </a:prstGeom>
        </p:spPr>
        <p:txBody>
          <a:bodyPr wrap="none">
            <a:spAutoFit/>
          </a:bodyPr>
          <a:lstStyle/>
          <a:p>
            <a:r>
              <a:rPr lang="en-US" sz="3200" b="1" dirty="0">
                <a:solidFill>
                  <a:schemeClr val="accent1"/>
                </a:solidFill>
              </a:rPr>
              <a:t>Determination of the internal organization</a:t>
            </a:r>
          </a:p>
        </p:txBody>
      </p:sp>
      <p:sp>
        <p:nvSpPr>
          <p:cNvPr id="4" name="Rectangle 3"/>
          <p:cNvSpPr/>
          <p:nvPr/>
        </p:nvSpPr>
        <p:spPr>
          <a:xfrm>
            <a:off x="-963418" y="1873824"/>
            <a:ext cx="6096000" cy="646331"/>
          </a:xfrm>
          <a:prstGeom prst="rect">
            <a:avLst/>
          </a:prstGeom>
        </p:spPr>
        <p:txBody>
          <a:bodyPr>
            <a:spAutoFit/>
          </a:bodyPr>
          <a:lstStyle/>
          <a:p>
            <a:pPr algn="ctr"/>
            <a:r>
              <a:rPr lang="en-US" dirty="0">
                <a:solidFill>
                  <a:schemeClr val="accent1"/>
                </a:solidFill>
              </a:rPr>
              <a:t>Liquid nitrogen fracture (LN2)</a:t>
            </a:r>
          </a:p>
          <a:p>
            <a:pPr algn="ctr"/>
            <a:r>
              <a:rPr lang="en-US" dirty="0">
                <a:solidFill>
                  <a:schemeClr val="accent1"/>
                </a:solidFill>
              </a:rPr>
              <a:t>Transversely cut</a:t>
            </a:r>
          </a:p>
        </p:txBody>
      </p:sp>
      <p:sp>
        <p:nvSpPr>
          <p:cNvPr id="5" name="Rectangle 4"/>
          <p:cNvSpPr/>
          <p:nvPr/>
        </p:nvSpPr>
        <p:spPr>
          <a:xfrm>
            <a:off x="5087095" y="6485953"/>
            <a:ext cx="3529364" cy="369332"/>
          </a:xfrm>
          <a:prstGeom prst="rect">
            <a:avLst/>
          </a:prstGeom>
        </p:spPr>
        <p:txBody>
          <a:bodyPr wrap="none">
            <a:spAutoFit/>
          </a:bodyPr>
          <a:lstStyle/>
          <a:p>
            <a:r>
              <a:rPr lang="en-US" dirty="0">
                <a:solidFill>
                  <a:schemeClr val="accent1"/>
                </a:solidFill>
              </a:rPr>
              <a:t>Aegagropile at the </a:t>
            </a:r>
            <a:r>
              <a:rPr lang="en-US" dirty="0" err="1">
                <a:solidFill>
                  <a:schemeClr val="accent1"/>
                </a:solidFill>
              </a:rPr>
              <a:t>rhizomic</a:t>
            </a:r>
            <a:r>
              <a:rPr lang="en-US" dirty="0">
                <a:solidFill>
                  <a:schemeClr val="accent1"/>
                </a:solidFill>
              </a:rPr>
              <a:t> nucleus</a:t>
            </a:r>
          </a:p>
        </p:txBody>
      </p:sp>
      <p:sp>
        <p:nvSpPr>
          <p:cNvPr id="13" name="Rectangle 12"/>
          <p:cNvSpPr/>
          <p:nvPr/>
        </p:nvSpPr>
        <p:spPr>
          <a:xfrm>
            <a:off x="4989985" y="1579069"/>
            <a:ext cx="3295582" cy="369332"/>
          </a:xfrm>
          <a:prstGeom prst="rect">
            <a:avLst/>
          </a:prstGeom>
        </p:spPr>
        <p:txBody>
          <a:bodyPr wrap="none">
            <a:spAutoFit/>
          </a:bodyPr>
          <a:lstStyle/>
          <a:p>
            <a:r>
              <a:rPr lang="en-US" dirty="0">
                <a:solidFill>
                  <a:schemeClr val="accent1"/>
                </a:solidFill>
              </a:rPr>
              <a:t>Aegagropile at the dense nucleus</a:t>
            </a:r>
          </a:p>
        </p:txBody>
      </p:sp>
      <p:sp>
        <p:nvSpPr>
          <p:cNvPr id="62" name="ZoneTexte 61"/>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    </a:t>
            </a:r>
          </a:p>
        </p:txBody>
      </p:sp>
    </p:spTree>
    <p:extLst>
      <p:ext uri="{BB962C8B-B14F-4D97-AF65-F5344CB8AC3E}">
        <p14:creationId xmlns:p14="http://schemas.microsoft.com/office/powerpoint/2010/main" val="4247420813"/>
      </p:ext>
    </p:extLst>
  </p:cSld>
  <p:clrMapOvr>
    <a:masterClrMapping/>
  </p:clrMapOvr>
  <mc:AlternateContent xmlns:mc="http://schemas.openxmlformats.org/markup-compatibility/2006" xmlns:p14="http://schemas.microsoft.com/office/powerpoint/2010/main">
    <mc:Choice Requires="p14">
      <p:transition spd="slow" p14:dur="2000" advTm="38521"/>
    </mc:Choice>
    <mc:Fallback xmlns="">
      <p:transition spd="slow" advTm="3852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1472000" y="6138000"/>
            <a:ext cx="720000" cy="720000"/>
            <a:chOff x="2417666" y="207380"/>
            <a:chExt cx="4862366" cy="4698728"/>
          </a:xfrm>
        </p:grpSpPr>
        <p:pic>
          <p:nvPicPr>
            <p:cNvPr id="11"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13" name="ZoneTexte 12"/>
          <p:cNvSpPr txBox="1"/>
          <p:nvPr/>
        </p:nvSpPr>
        <p:spPr>
          <a:xfrm>
            <a:off x="11723455" y="6447167"/>
            <a:ext cx="1187116" cy="461665"/>
          </a:xfrm>
          <a:prstGeom prst="rect">
            <a:avLst/>
          </a:prstGeom>
          <a:noFill/>
        </p:spPr>
        <p:txBody>
          <a:bodyPr wrap="square" rtlCol="0">
            <a:spAutoFit/>
          </a:bodyPr>
          <a:lstStyle/>
          <a:p>
            <a:r>
              <a:rPr lang="fr-BE" sz="2400" b="1" dirty="0" smtClean="0"/>
              <a:t>14</a:t>
            </a:r>
            <a:endParaRPr lang="fr-BE" sz="2400" b="1" dirty="0"/>
          </a:p>
        </p:txBody>
      </p:sp>
      <p:sp>
        <p:nvSpPr>
          <p:cNvPr id="14" name="ZoneTexte 13"/>
          <p:cNvSpPr txBox="1"/>
          <p:nvPr/>
        </p:nvSpPr>
        <p:spPr>
          <a:xfrm>
            <a:off x="5279" y="298938"/>
            <a:ext cx="2283173" cy="923330"/>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endParaRPr lang="fr-BE" b="1" dirty="0">
              <a:solidFill>
                <a:schemeClr val="bg1"/>
              </a:solidFill>
            </a:endParaRPr>
          </a:p>
          <a:p>
            <a:pPr marL="342900" indent="-342900">
              <a:buFont typeface="Wingdings" panose="05000000000000000000" pitchFamily="2" charset="2"/>
              <a:buChar char="ü"/>
            </a:pPr>
            <a:endParaRPr lang="fr-BE" dirty="0"/>
          </a:p>
        </p:txBody>
      </p:sp>
      <p:pic>
        <p:nvPicPr>
          <p:cNvPr id="1026" name="Picture 2" descr="https://abadie-photography.fr/wp-content/gallery-master/original-images/posidonia_oceanic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295" y="1151630"/>
            <a:ext cx="3710784" cy="2472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6" descr="RÃ©sultat de recherche d'images pour &quot;idÃ©e eureka&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115" y="3690860"/>
            <a:ext cx="2110798" cy="24860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69992" y="1222268"/>
            <a:ext cx="7880150" cy="2062103"/>
          </a:xfrm>
          <a:prstGeom prst="rect">
            <a:avLst/>
          </a:prstGeom>
        </p:spPr>
        <p:txBody>
          <a:bodyPr wrap="square">
            <a:spAutoFit/>
          </a:bodyPr>
          <a:lstStyle/>
          <a:p>
            <a:pPr algn="ctr"/>
            <a:r>
              <a:rPr lang="en-US" sz="3200" dirty="0">
                <a:solidFill>
                  <a:schemeClr val="accent1"/>
                </a:solidFill>
                <a:latin typeface="+mj-lt"/>
              </a:rPr>
              <a:t>But </a:t>
            </a:r>
            <a:r>
              <a:rPr lang="en-US" sz="3200" dirty="0" smtClean="0">
                <a:solidFill>
                  <a:schemeClr val="accent1"/>
                </a:solidFill>
                <a:latin typeface="+mj-lt"/>
              </a:rPr>
              <a:t>at this time we </a:t>
            </a:r>
            <a:r>
              <a:rPr lang="en-US" sz="3200" dirty="0">
                <a:solidFill>
                  <a:schemeClr val="accent1"/>
                </a:solidFill>
                <a:latin typeface="+mj-lt"/>
              </a:rPr>
              <a:t>have not answered this question </a:t>
            </a:r>
            <a:r>
              <a:rPr lang="en-US" sz="3200" dirty="0" smtClean="0">
                <a:solidFill>
                  <a:schemeClr val="accent1"/>
                </a:solidFill>
                <a:latin typeface="+mj-lt"/>
              </a:rPr>
              <a:t>yet:</a:t>
            </a:r>
          </a:p>
          <a:p>
            <a:pPr algn="ctr"/>
            <a:r>
              <a:rPr lang="en-US" sz="3200" b="1" dirty="0" smtClean="0">
                <a:solidFill>
                  <a:schemeClr val="accent1"/>
                </a:solidFill>
                <a:latin typeface="+mj-lt"/>
              </a:rPr>
              <a:t>“ How leaves becomes the </a:t>
            </a:r>
            <a:r>
              <a:rPr lang="en-US" sz="3200" b="1" dirty="0" err="1">
                <a:solidFill>
                  <a:schemeClr val="accent1"/>
                </a:solidFill>
                <a:latin typeface="+mj-lt"/>
              </a:rPr>
              <a:t>fibres</a:t>
            </a:r>
            <a:r>
              <a:rPr lang="en-US" sz="3200" b="1" dirty="0">
                <a:solidFill>
                  <a:schemeClr val="accent1"/>
                </a:solidFill>
                <a:latin typeface="+mj-lt"/>
              </a:rPr>
              <a:t> composing the Aegagropiles of </a:t>
            </a:r>
            <a:r>
              <a:rPr lang="en-US" sz="3200" b="1" i="1" dirty="0" err="1">
                <a:solidFill>
                  <a:schemeClr val="accent1"/>
                </a:solidFill>
                <a:latin typeface="+mj-lt"/>
              </a:rPr>
              <a:t>Posidonia</a:t>
            </a:r>
            <a:r>
              <a:rPr lang="en-US" sz="3200" b="1" i="1" dirty="0">
                <a:solidFill>
                  <a:schemeClr val="accent1"/>
                </a:solidFill>
                <a:latin typeface="+mj-lt"/>
              </a:rPr>
              <a:t> </a:t>
            </a:r>
            <a:r>
              <a:rPr lang="en-US" sz="3200" b="1" i="1" dirty="0" err="1">
                <a:solidFill>
                  <a:schemeClr val="accent1"/>
                </a:solidFill>
                <a:latin typeface="+mj-lt"/>
              </a:rPr>
              <a:t>oceanica</a:t>
            </a:r>
            <a:r>
              <a:rPr lang="en-US" sz="3200" b="1" dirty="0" smtClean="0">
                <a:solidFill>
                  <a:schemeClr val="accent1"/>
                </a:solidFill>
                <a:latin typeface="+mj-lt"/>
              </a:rPr>
              <a:t>? “</a:t>
            </a:r>
            <a:endParaRPr lang="en-US" sz="3200" b="1" dirty="0">
              <a:solidFill>
                <a:schemeClr val="accent1"/>
              </a:solidFill>
              <a:latin typeface="+mj-lt"/>
            </a:endParaRPr>
          </a:p>
        </p:txBody>
      </p:sp>
      <p:pic>
        <p:nvPicPr>
          <p:cNvPr id="16" name="Picture 4" descr="Seaweed Insulation Neptuther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1465" y="3352865"/>
            <a:ext cx="537210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7" name="Groupe 16"/>
          <p:cNvGrpSpPr/>
          <p:nvPr/>
        </p:nvGrpSpPr>
        <p:grpSpPr>
          <a:xfrm>
            <a:off x="137235" y="-71038"/>
            <a:ext cx="11930074" cy="1156102"/>
            <a:chOff x="261926" y="-15612"/>
            <a:chExt cx="11930074" cy="1156102"/>
          </a:xfrm>
        </p:grpSpPr>
        <p:grpSp>
          <p:nvGrpSpPr>
            <p:cNvPr id="18" name="Groupe 17"/>
            <p:cNvGrpSpPr/>
            <p:nvPr/>
          </p:nvGrpSpPr>
          <p:grpSpPr>
            <a:xfrm>
              <a:off x="261926" y="0"/>
              <a:ext cx="5965037" cy="1140490"/>
              <a:chOff x="2968032" y="1476872"/>
              <a:chExt cx="5965037" cy="1140490"/>
            </a:xfrm>
          </p:grpSpPr>
          <p:grpSp>
            <p:nvGrpSpPr>
              <p:cNvPr id="34" name="Groupe 33"/>
              <p:cNvGrpSpPr/>
              <p:nvPr/>
            </p:nvGrpSpPr>
            <p:grpSpPr>
              <a:xfrm>
                <a:off x="5940486" y="1476872"/>
                <a:ext cx="2992583" cy="1140490"/>
                <a:chOff x="4322619" y="1117801"/>
                <a:chExt cx="4779818" cy="2696615"/>
              </a:xfrm>
            </p:grpSpPr>
            <p:pic>
              <p:nvPicPr>
                <p:cNvPr id="42"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5" name="Groupe 34"/>
              <p:cNvGrpSpPr/>
              <p:nvPr/>
            </p:nvGrpSpPr>
            <p:grpSpPr>
              <a:xfrm>
                <a:off x="2968032" y="1476872"/>
                <a:ext cx="2992583" cy="1140490"/>
                <a:chOff x="4322619" y="1117801"/>
                <a:chExt cx="4779818" cy="2696615"/>
              </a:xfrm>
            </p:grpSpPr>
            <p:pic>
              <p:nvPicPr>
                <p:cNvPr id="36"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9" name="Groupe 18"/>
            <p:cNvGrpSpPr/>
            <p:nvPr/>
          </p:nvGrpSpPr>
          <p:grpSpPr>
            <a:xfrm>
              <a:off x="6226963" y="-15612"/>
              <a:ext cx="5965037" cy="1140490"/>
              <a:chOff x="2968032" y="1476872"/>
              <a:chExt cx="5965037" cy="1140490"/>
            </a:xfrm>
          </p:grpSpPr>
          <p:grpSp>
            <p:nvGrpSpPr>
              <p:cNvPr id="20" name="Groupe 19"/>
              <p:cNvGrpSpPr/>
              <p:nvPr/>
            </p:nvGrpSpPr>
            <p:grpSpPr>
              <a:xfrm>
                <a:off x="5940486" y="1476872"/>
                <a:ext cx="2992583" cy="1140490"/>
                <a:chOff x="4322619" y="1117801"/>
                <a:chExt cx="4779818" cy="2696615"/>
              </a:xfrm>
            </p:grpSpPr>
            <p:pic>
              <p:nvPicPr>
                <p:cNvPr id="28"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1" name="Groupe 20"/>
              <p:cNvGrpSpPr/>
              <p:nvPr/>
            </p:nvGrpSpPr>
            <p:grpSpPr>
              <a:xfrm>
                <a:off x="2968032" y="1476872"/>
                <a:ext cx="2992583" cy="1140490"/>
                <a:chOff x="4322619" y="1117801"/>
                <a:chExt cx="4779818" cy="2696615"/>
              </a:xfrm>
            </p:grpSpPr>
            <p:pic>
              <p:nvPicPr>
                <p:cNvPr id="22"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9" name="Flèche vers le bas 8"/>
          <p:cNvSpPr/>
          <p:nvPr/>
        </p:nvSpPr>
        <p:spPr>
          <a:xfrm rot="17475113">
            <a:off x="4547449" y="2928472"/>
            <a:ext cx="527249" cy="9703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ZoneTexte 48"/>
          <p:cNvSpPr txBox="1"/>
          <p:nvPr/>
        </p:nvSpPr>
        <p:spPr>
          <a:xfrm>
            <a:off x="505887" y="251138"/>
            <a:ext cx="11561422" cy="523220"/>
          </a:xfrm>
          <a:prstGeom prst="rect">
            <a:avLst/>
          </a:prstGeom>
          <a:noFill/>
        </p:spPr>
        <p:txBody>
          <a:bodyPr wrap="square" rtlCol="0">
            <a:spAutoFit/>
          </a:bodyPr>
          <a:lstStyle/>
          <a:p>
            <a:r>
              <a:rPr lang="en-US" sz="2800" b="1" dirty="0">
                <a:solidFill>
                  <a:schemeClr val="bg1">
                    <a:lumMod val="65000"/>
                  </a:schemeClr>
                </a:solidFill>
              </a:rPr>
              <a:t>Introduction</a:t>
            </a:r>
            <a:r>
              <a:rPr lang="en-US" sz="2800" b="1" dirty="0">
                <a:solidFill>
                  <a:srgbClr val="C00000"/>
                </a:solidFill>
              </a:rPr>
              <a:t>    </a:t>
            </a:r>
            <a:r>
              <a:rPr lang="en-US" sz="2800" b="1" dirty="0">
                <a:solidFill>
                  <a:schemeClr val="bg2">
                    <a:lumMod val="75000"/>
                  </a:schemeClr>
                </a:solidFill>
              </a:rPr>
              <a:t>Aims     Methods    </a:t>
            </a:r>
            <a:r>
              <a:rPr lang="en-US" sz="2800" b="1" dirty="0">
                <a:solidFill>
                  <a:srgbClr val="FF0000"/>
                </a:solidFill>
              </a:rPr>
              <a:t>Results and discussion        </a:t>
            </a:r>
            <a:r>
              <a:rPr lang="en-US" sz="2800" b="1" dirty="0">
                <a:solidFill>
                  <a:schemeClr val="bg2">
                    <a:lumMod val="75000"/>
                  </a:schemeClr>
                </a:solidFill>
              </a:rPr>
              <a:t>Conclusion    </a:t>
            </a:r>
          </a:p>
        </p:txBody>
      </p:sp>
    </p:spTree>
    <p:extLst>
      <p:ext uri="{BB962C8B-B14F-4D97-AF65-F5344CB8AC3E}">
        <p14:creationId xmlns:p14="http://schemas.microsoft.com/office/powerpoint/2010/main" val="2806216007"/>
      </p:ext>
    </p:extLst>
  </p:cSld>
  <p:clrMapOvr>
    <a:masterClrMapping/>
  </p:clrMapOvr>
  <mc:AlternateContent xmlns:mc="http://schemas.openxmlformats.org/markup-compatibility/2006" xmlns:p14="http://schemas.microsoft.com/office/powerpoint/2010/main">
    <mc:Choice Requires="p14">
      <p:transition spd="slow" p14:dur="2000" advTm="43606"/>
    </mc:Choice>
    <mc:Fallback xmlns="">
      <p:transition spd="slow" advTm="4360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e 39"/>
          <p:cNvGrpSpPr/>
          <p:nvPr/>
        </p:nvGrpSpPr>
        <p:grpSpPr>
          <a:xfrm>
            <a:off x="2727268" y="625158"/>
            <a:ext cx="9517134" cy="6219561"/>
            <a:chOff x="3353908" y="46625"/>
            <a:chExt cx="9517134" cy="6219561"/>
          </a:xfrm>
        </p:grpSpPr>
        <p:grpSp>
          <p:nvGrpSpPr>
            <p:cNvPr id="36" name="Groupe 35"/>
            <p:cNvGrpSpPr/>
            <p:nvPr/>
          </p:nvGrpSpPr>
          <p:grpSpPr>
            <a:xfrm>
              <a:off x="3353908" y="46625"/>
              <a:ext cx="9517134" cy="6219561"/>
              <a:chOff x="3353908" y="46625"/>
              <a:chExt cx="9517134" cy="6219561"/>
            </a:xfrm>
          </p:grpSpPr>
          <p:grpSp>
            <p:nvGrpSpPr>
              <p:cNvPr id="31" name="Groupe 30"/>
              <p:cNvGrpSpPr/>
              <p:nvPr/>
            </p:nvGrpSpPr>
            <p:grpSpPr>
              <a:xfrm>
                <a:off x="3353908" y="46625"/>
                <a:ext cx="9517134" cy="6219561"/>
                <a:chOff x="3353908" y="46625"/>
                <a:chExt cx="9517134" cy="6219561"/>
              </a:xfrm>
            </p:grpSpPr>
            <p:grpSp>
              <p:nvGrpSpPr>
                <p:cNvPr id="29" name="Groupe 28"/>
                <p:cNvGrpSpPr/>
                <p:nvPr/>
              </p:nvGrpSpPr>
              <p:grpSpPr>
                <a:xfrm>
                  <a:off x="3353908" y="46625"/>
                  <a:ext cx="9517134" cy="6219561"/>
                  <a:chOff x="3353908" y="46625"/>
                  <a:chExt cx="9517134" cy="6219561"/>
                </a:xfrm>
              </p:grpSpPr>
              <p:pic>
                <p:nvPicPr>
                  <p:cNvPr id="7"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8640" y="5544126"/>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587381" y="46625"/>
                    <a:ext cx="8283661" cy="584775"/>
                  </a:xfrm>
                  <a:prstGeom prst="rect">
                    <a:avLst/>
                  </a:prstGeom>
                  <a:noFill/>
                </p:spPr>
                <p:txBody>
                  <a:bodyPr wrap="square" rtlCol="0">
                    <a:spAutoFit/>
                  </a:bodyPr>
                  <a:lstStyle/>
                  <a:p>
                    <a:endParaRPr lang="fr-BE" sz="3200" b="1" dirty="0">
                      <a:latin typeface="+mj-lt"/>
                    </a:endParaRPr>
                  </a:p>
                </p:txBody>
              </p:sp>
              <p:grpSp>
                <p:nvGrpSpPr>
                  <p:cNvPr id="10" name="Groupe 9"/>
                  <p:cNvGrpSpPr/>
                  <p:nvPr/>
                </p:nvGrpSpPr>
                <p:grpSpPr>
                  <a:xfrm>
                    <a:off x="3353908" y="1164330"/>
                    <a:ext cx="7690803" cy="5101856"/>
                    <a:chOff x="2505866" y="1242274"/>
                    <a:chExt cx="7690803" cy="5101856"/>
                  </a:xfrm>
                </p:grpSpPr>
                <p:pic>
                  <p:nvPicPr>
                    <p:cNvPr id="17" name="Image 16"/>
                    <p:cNvPicPr/>
                    <p:nvPr/>
                  </p:nvPicPr>
                  <p:blipFill rotWithShape="1">
                    <a:blip r:embed="rId4" cstate="print">
                      <a:extLst>
                        <a:ext uri="{28A0092B-C50C-407E-A947-70E740481C1C}">
                          <a14:useLocalDpi xmlns:a14="http://schemas.microsoft.com/office/drawing/2010/main" val="0"/>
                        </a:ext>
                      </a:extLst>
                    </a:blip>
                    <a:srcRect b="4051"/>
                    <a:stretch/>
                  </p:blipFill>
                  <p:spPr>
                    <a:xfrm>
                      <a:off x="7640794" y="1259062"/>
                      <a:ext cx="2555875" cy="2532141"/>
                    </a:xfrm>
                    <a:prstGeom prst="rect">
                      <a:avLst/>
                    </a:prstGeom>
                    <a:ln w="19050">
                      <a:solidFill>
                        <a:schemeClr val="bg1"/>
                      </a:solidFill>
                    </a:ln>
                  </p:spPr>
                </p:pic>
                <p:pic>
                  <p:nvPicPr>
                    <p:cNvPr id="18" name="Image 17"/>
                    <p:cNvPicPr/>
                    <p:nvPr/>
                  </p:nvPicPr>
                  <p:blipFill rotWithShape="1">
                    <a:blip r:embed="rId5" cstate="print">
                      <a:extLst>
                        <a:ext uri="{28A0092B-C50C-407E-A947-70E740481C1C}">
                          <a14:useLocalDpi xmlns:a14="http://schemas.microsoft.com/office/drawing/2010/main" val="0"/>
                        </a:ext>
                      </a:extLst>
                    </a:blip>
                    <a:srcRect b="3416"/>
                    <a:stretch/>
                  </p:blipFill>
                  <p:spPr bwMode="auto">
                    <a:xfrm>
                      <a:off x="2532219" y="1242274"/>
                      <a:ext cx="2555240" cy="2548929"/>
                    </a:xfrm>
                    <a:prstGeom prst="rect">
                      <a:avLst/>
                    </a:prstGeom>
                    <a:ln w="19050">
                      <a:solidFill>
                        <a:schemeClr val="bg1"/>
                      </a:solidFill>
                    </a:ln>
                    <a:extLst>
                      <a:ext uri="{53640926-AAD7-44D8-BBD7-CCE9431645EC}">
                        <a14:shadowObscured xmlns:a14="http://schemas.microsoft.com/office/drawing/2010/main"/>
                      </a:ext>
                    </a:extLst>
                  </p:spPr>
                </p:pic>
                <p:pic>
                  <p:nvPicPr>
                    <p:cNvPr id="19" name="Image 18"/>
                    <p:cNvPicPr/>
                    <p:nvPr/>
                  </p:nvPicPr>
                  <p:blipFill rotWithShape="1">
                    <a:blip r:embed="rId6" cstate="print">
                      <a:extLst>
                        <a:ext uri="{28A0092B-C50C-407E-A947-70E740481C1C}">
                          <a14:useLocalDpi xmlns:a14="http://schemas.microsoft.com/office/drawing/2010/main" val="0"/>
                        </a:ext>
                      </a:extLst>
                    </a:blip>
                    <a:srcRect t="-1" b="3414"/>
                    <a:stretch/>
                  </p:blipFill>
                  <p:spPr bwMode="auto">
                    <a:xfrm>
                      <a:off x="5087459" y="1244180"/>
                      <a:ext cx="2553335" cy="2547024"/>
                    </a:xfrm>
                    <a:prstGeom prst="rect">
                      <a:avLst/>
                    </a:prstGeom>
                    <a:ln w="19050">
                      <a:solidFill>
                        <a:schemeClr val="bg1"/>
                      </a:solidFill>
                    </a:ln>
                    <a:extLst>
                      <a:ext uri="{53640926-AAD7-44D8-BBD7-CCE9431645EC}">
                        <a14:shadowObscured xmlns:a14="http://schemas.microsoft.com/office/drawing/2010/main"/>
                      </a:ext>
                    </a:extLst>
                  </p:spPr>
                </p:pic>
                <p:grpSp>
                  <p:nvGrpSpPr>
                    <p:cNvPr id="5" name="Groupe 4"/>
                    <p:cNvGrpSpPr/>
                    <p:nvPr/>
                  </p:nvGrpSpPr>
                  <p:grpSpPr>
                    <a:xfrm>
                      <a:off x="2505866" y="4119104"/>
                      <a:ext cx="7690803" cy="2225026"/>
                      <a:chOff x="2505866" y="4166776"/>
                      <a:chExt cx="7413071" cy="1741252"/>
                    </a:xfrm>
                  </p:grpSpPr>
                  <p:pic>
                    <p:nvPicPr>
                      <p:cNvPr id="21" name="Image 20" descr="C:\Users\Laurence\Pictures\mémoire photos\esem fibres metallisée\c23\c23bP02 14.tif"/>
                      <p:cNvPicPr/>
                      <p:nvPr/>
                    </p:nvPicPr>
                    <p:blipFill rotWithShape="1">
                      <a:blip r:embed="rId7" cstate="print">
                        <a:extLst>
                          <a:ext uri="{28A0092B-C50C-407E-A947-70E740481C1C}">
                            <a14:useLocalDpi xmlns:a14="http://schemas.microsoft.com/office/drawing/2010/main" val="0"/>
                          </a:ext>
                        </a:extLst>
                      </a:blip>
                      <a:srcRect b="10256"/>
                      <a:stretch/>
                    </p:blipFill>
                    <p:spPr bwMode="auto">
                      <a:xfrm>
                        <a:off x="2505866" y="4166776"/>
                        <a:ext cx="2607945" cy="1718537"/>
                      </a:xfrm>
                      <a:prstGeom prst="rect">
                        <a:avLst/>
                      </a:prstGeom>
                      <a:noFill/>
                      <a:ln w="19050"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22" name="Image 21" descr="C:\Users\Laurence\Pictures\mémoire photos\photos esem\c23\c23aP09 8.tif"/>
                      <p:cNvPicPr/>
                      <p:nvPr/>
                    </p:nvPicPr>
                    <p:blipFill rotWithShape="1">
                      <a:blip r:embed="rId8" cstate="print">
                        <a:extLst>
                          <a:ext uri="{28A0092B-C50C-407E-A947-70E740481C1C}">
                            <a14:useLocalDpi xmlns:a14="http://schemas.microsoft.com/office/drawing/2010/main" val="0"/>
                          </a:ext>
                        </a:extLst>
                      </a:blip>
                      <a:srcRect b="11017"/>
                      <a:stretch/>
                    </p:blipFill>
                    <p:spPr bwMode="auto">
                      <a:xfrm>
                        <a:off x="5113811" y="4166776"/>
                        <a:ext cx="2599690" cy="1729740"/>
                      </a:xfrm>
                      <a:prstGeom prst="rect">
                        <a:avLst/>
                      </a:prstGeom>
                      <a:noFill/>
                      <a:ln w="19050"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23" name="Image 22" descr="C:\Users\Laurence\Pictures\mémoire photos\écaille dégradées\Ecdeg_ETD_006.jpg"/>
                      <p:cNvPicPr>
                        <a:picLocks noChangeAspect="1"/>
                      </p:cNvPicPr>
                      <p:nvPr/>
                    </p:nvPicPr>
                    <p:blipFill rotWithShape="1">
                      <a:blip r:embed="rId9" cstate="print">
                        <a:extLst>
                          <a:ext uri="{28A0092B-C50C-407E-A947-70E740481C1C}">
                            <a14:useLocalDpi xmlns:a14="http://schemas.microsoft.com/office/drawing/2010/main" val="0"/>
                          </a:ext>
                        </a:extLst>
                      </a:blip>
                      <a:srcRect r="10" b="14433"/>
                      <a:stretch/>
                    </p:blipFill>
                    <p:spPr bwMode="auto">
                      <a:xfrm>
                        <a:off x="7721756" y="4180028"/>
                        <a:ext cx="2197181" cy="1728000"/>
                      </a:xfrm>
                      <a:prstGeom prst="rect">
                        <a:avLst/>
                      </a:prstGeom>
                      <a:noFill/>
                      <a:ln w="19050">
                        <a:solidFill>
                          <a:schemeClr val="bg1"/>
                        </a:solidFill>
                      </a:ln>
                    </p:spPr>
                  </p:pic>
                </p:grpSp>
              </p:grpSp>
              <p:cxnSp>
                <p:nvCxnSpPr>
                  <p:cNvPr id="12" name="Connecteur droit 11"/>
                  <p:cNvCxnSpPr/>
                  <p:nvPr/>
                </p:nvCxnSpPr>
                <p:spPr>
                  <a:xfrm>
                    <a:off x="3519055" y="6125953"/>
                    <a:ext cx="34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353908" y="5756621"/>
                    <a:ext cx="831272" cy="369332"/>
                  </a:xfrm>
                  <a:prstGeom prst="rect">
                    <a:avLst/>
                  </a:prstGeom>
                  <a:noFill/>
                </p:spPr>
                <p:txBody>
                  <a:bodyPr wrap="square" rtlCol="0">
                    <a:spAutoFit/>
                  </a:bodyPr>
                  <a:lstStyle/>
                  <a:p>
                    <a:r>
                      <a:rPr lang="fr-BE" dirty="0">
                        <a:solidFill>
                          <a:schemeClr val="bg1"/>
                        </a:solidFill>
                      </a:rPr>
                      <a:t>10µm</a:t>
                    </a:r>
                  </a:p>
                </p:txBody>
              </p:sp>
              <p:cxnSp>
                <p:nvCxnSpPr>
                  <p:cNvPr id="20" name="Connecteur droit 19"/>
                  <p:cNvCxnSpPr/>
                  <p:nvPr/>
                </p:nvCxnSpPr>
                <p:spPr>
                  <a:xfrm>
                    <a:off x="6165273" y="6125953"/>
                    <a:ext cx="34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023560" y="5742305"/>
                    <a:ext cx="949913" cy="369332"/>
                  </a:xfrm>
                  <a:prstGeom prst="rect">
                    <a:avLst/>
                  </a:prstGeom>
                  <a:noFill/>
                </p:spPr>
                <p:txBody>
                  <a:bodyPr wrap="square" rtlCol="0">
                    <a:spAutoFit/>
                  </a:bodyPr>
                  <a:lstStyle/>
                  <a:p>
                    <a:r>
                      <a:rPr lang="fr-BE" dirty="0">
                        <a:solidFill>
                          <a:schemeClr val="bg1"/>
                        </a:solidFill>
                      </a:rPr>
                      <a:t>10µm</a:t>
                    </a:r>
                  </a:p>
                </p:txBody>
              </p:sp>
              <p:cxnSp>
                <p:nvCxnSpPr>
                  <p:cNvPr id="27" name="Connecteur droit 26"/>
                  <p:cNvCxnSpPr/>
                  <p:nvPr/>
                </p:nvCxnSpPr>
                <p:spPr>
                  <a:xfrm flipV="1">
                    <a:off x="8908640" y="6125953"/>
                    <a:ext cx="33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729212" y="5742305"/>
                    <a:ext cx="996488" cy="369332"/>
                  </a:xfrm>
                  <a:prstGeom prst="rect">
                    <a:avLst/>
                  </a:prstGeom>
                  <a:noFill/>
                </p:spPr>
                <p:txBody>
                  <a:bodyPr wrap="square" rtlCol="0">
                    <a:spAutoFit/>
                  </a:bodyPr>
                  <a:lstStyle/>
                  <a:p>
                    <a:r>
                      <a:rPr lang="fr-BE" dirty="0"/>
                      <a:t>25µm</a:t>
                    </a:r>
                  </a:p>
                </p:txBody>
              </p:sp>
            </p:grpSp>
            <p:sp>
              <p:nvSpPr>
                <p:cNvPr id="11" name="ZoneTexte 10"/>
                <p:cNvSpPr txBox="1"/>
                <p:nvPr/>
              </p:nvSpPr>
              <p:spPr>
                <a:xfrm>
                  <a:off x="5323848" y="3273362"/>
                  <a:ext cx="862717" cy="369332"/>
                </a:xfrm>
                <a:prstGeom prst="rect">
                  <a:avLst/>
                </a:prstGeom>
                <a:noFill/>
              </p:spPr>
              <p:txBody>
                <a:bodyPr wrap="square" rtlCol="0">
                  <a:spAutoFit/>
                </a:bodyPr>
                <a:lstStyle/>
                <a:p>
                  <a:r>
                    <a:rPr lang="fr-BE" dirty="0"/>
                    <a:t>2µm</a:t>
                  </a:r>
                </a:p>
              </p:txBody>
            </p:sp>
            <p:cxnSp>
              <p:nvCxnSpPr>
                <p:cNvPr id="16" name="Connecteur droit 15"/>
                <p:cNvCxnSpPr/>
                <p:nvPr/>
              </p:nvCxnSpPr>
              <p:spPr>
                <a:xfrm>
                  <a:off x="5508063" y="364269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ZoneTexte 31"/>
              <p:cNvSpPr txBox="1"/>
              <p:nvPr/>
            </p:nvSpPr>
            <p:spPr>
              <a:xfrm>
                <a:off x="5899501" y="3262941"/>
                <a:ext cx="830912" cy="369332"/>
              </a:xfrm>
              <a:prstGeom prst="rect">
                <a:avLst/>
              </a:prstGeom>
              <a:noFill/>
            </p:spPr>
            <p:txBody>
              <a:bodyPr wrap="square" rtlCol="0">
                <a:spAutoFit/>
              </a:bodyPr>
              <a:lstStyle/>
              <a:p>
                <a:r>
                  <a:rPr lang="fr-BE" dirty="0"/>
                  <a:t>2µm</a:t>
                </a:r>
              </a:p>
            </p:txBody>
          </p:sp>
          <p:cxnSp>
            <p:nvCxnSpPr>
              <p:cNvPr id="34" name="Connecteur droit 33"/>
              <p:cNvCxnSpPr/>
              <p:nvPr/>
            </p:nvCxnSpPr>
            <p:spPr>
              <a:xfrm>
                <a:off x="6003731" y="3597457"/>
                <a:ext cx="392956" cy="5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8524026" y="3221603"/>
              <a:ext cx="1212574" cy="369332"/>
            </a:xfrm>
            <a:prstGeom prst="rect">
              <a:avLst/>
            </a:prstGeom>
            <a:noFill/>
          </p:spPr>
          <p:txBody>
            <a:bodyPr wrap="square" rtlCol="0">
              <a:spAutoFit/>
            </a:bodyPr>
            <a:lstStyle/>
            <a:p>
              <a:r>
                <a:rPr lang="fr-BE" dirty="0">
                  <a:solidFill>
                    <a:schemeClr val="bg1"/>
                  </a:solidFill>
                </a:rPr>
                <a:t>2µm</a:t>
              </a:r>
            </a:p>
          </p:txBody>
        </p:sp>
        <p:cxnSp>
          <p:nvCxnSpPr>
            <p:cNvPr id="39" name="Connecteur droit 38"/>
            <p:cNvCxnSpPr/>
            <p:nvPr/>
          </p:nvCxnSpPr>
          <p:spPr>
            <a:xfrm>
              <a:off x="8630219" y="3590935"/>
              <a:ext cx="3896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e 45"/>
          <p:cNvGrpSpPr/>
          <p:nvPr/>
        </p:nvGrpSpPr>
        <p:grpSpPr>
          <a:xfrm>
            <a:off x="137235" y="-71038"/>
            <a:ext cx="11930074" cy="1156102"/>
            <a:chOff x="261926" y="-15612"/>
            <a:chExt cx="11930074" cy="1156102"/>
          </a:xfrm>
        </p:grpSpPr>
        <p:grpSp>
          <p:nvGrpSpPr>
            <p:cNvPr id="47" name="Groupe 46"/>
            <p:cNvGrpSpPr/>
            <p:nvPr/>
          </p:nvGrpSpPr>
          <p:grpSpPr>
            <a:xfrm>
              <a:off x="261926" y="0"/>
              <a:ext cx="5965037" cy="1140490"/>
              <a:chOff x="2968032" y="1476872"/>
              <a:chExt cx="5965037" cy="1140490"/>
            </a:xfrm>
          </p:grpSpPr>
          <p:grpSp>
            <p:nvGrpSpPr>
              <p:cNvPr id="63" name="Groupe 62"/>
              <p:cNvGrpSpPr/>
              <p:nvPr/>
            </p:nvGrpSpPr>
            <p:grpSpPr>
              <a:xfrm>
                <a:off x="5940486" y="1476872"/>
                <a:ext cx="2992583" cy="1140490"/>
                <a:chOff x="4322619" y="1117801"/>
                <a:chExt cx="4779818" cy="2696615"/>
              </a:xfrm>
            </p:grpSpPr>
            <p:pic>
              <p:nvPicPr>
                <p:cNvPr id="71"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4" name="Groupe 63"/>
              <p:cNvGrpSpPr/>
              <p:nvPr/>
            </p:nvGrpSpPr>
            <p:grpSpPr>
              <a:xfrm>
                <a:off x="2968032" y="1476872"/>
                <a:ext cx="2992583" cy="1140490"/>
                <a:chOff x="4322619" y="1117801"/>
                <a:chExt cx="4779818" cy="2696615"/>
              </a:xfrm>
            </p:grpSpPr>
            <p:pic>
              <p:nvPicPr>
                <p:cNvPr id="65"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6"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9"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48" name="Groupe 47"/>
            <p:cNvGrpSpPr/>
            <p:nvPr/>
          </p:nvGrpSpPr>
          <p:grpSpPr>
            <a:xfrm>
              <a:off x="6226963" y="-15612"/>
              <a:ext cx="5965037" cy="1140490"/>
              <a:chOff x="2968032" y="1476872"/>
              <a:chExt cx="5965037" cy="1140490"/>
            </a:xfrm>
          </p:grpSpPr>
          <p:grpSp>
            <p:nvGrpSpPr>
              <p:cNvPr id="49" name="Groupe 48"/>
              <p:cNvGrpSpPr/>
              <p:nvPr/>
            </p:nvGrpSpPr>
            <p:grpSpPr>
              <a:xfrm>
                <a:off x="5940486" y="1476872"/>
                <a:ext cx="2992583" cy="1140490"/>
                <a:chOff x="4322619" y="1117801"/>
                <a:chExt cx="4779818" cy="2696615"/>
              </a:xfrm>
            </p:grpSpPr>
            <p:pic>
              <p:nvPicPr>
                <p:cNvPr id="57"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0" name="Groupe 49"/>
              <p:cNvGrpSpPr/>
              <p:nvPr/>
            </p:nvGrpSpPr>
            <p:grpSpPr>
              <a:xfrm>
                <a:off x="2968032" y="1476872"/>
                <a:ext cx="2992583" cy="1140490"/>
                <a:chOff x="4322619" y="1117801"/>
                <a:chExt cx="4779818" cy="2696615"/>
              </a:xfrm>
            </p:grpSpPr>
            <p:pic>
              <p:nvPicPr>
                <p:cNvPr id="51"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pic>
        <p:nvPicPr>
          <p:cNvPr id="77" name="Image 76"/>
          <p:cNvPicPr>
            <a:picLocks noChangeAspect="1"/>
          </p:cNvPicPr>
          <p:nvPr/>
        </p:nvPicPr>
        <p:blipFill rotWithShape="1">
          <a:blip r:embed="rId16" cstate="print">
            <a:extLst>
              <a:ext uri="{28A0092B-C50C-407E-A947-70E740481C1C}">
                <a14:useLocalDpi xmlns:a14="http://schemas.microsoft.com/office/drawing/2010/main" val="0"/>
              </a:ext>
            </a:extLst>
          </a:blip>
          <a:srcRect l="31411" t="24872" r="28781" b="26410"/>
          <a:stretch/>
        </p:blipFill>
        <p:spPr>
          <a:xfrm rot="12889016">
            <a:off x="11511788" y="6607424"/>
            <a:ext cx="174231" cy="165492"/>
          </a:xfrm>
          <a:prstGeom prst="rect">
            <a:avLst/>
          </a:prstGeom>
        </p:spPr>
      </p:pic>
      <p:sp>
        <p:nvSpPr>
          <p:cNvPr id="78" name="ZoneTexte 77"/>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a:t>
            </a:r>
            <a:r>
              <a:rPr lang="en-US" sz="2800" b="1" dirty="0">
                <a:solidFill>
                  <a:srgbClr val="C00000"/>
                </a:solidFill>
              </a:rPr>
              <a:t>    </a:t>
            </a:r>
          </a:p>
        </p:txBody>
      </p:sp>
      <p:sp>
        <p:nvSpPr>
          <p:cNvPr id="79" name="Rectangle 78"/>
          <p:cNvSpPr/>
          <p:nvPr/>
        </p:nvSpPr>
        <p:spPr>
          <a:xfrm>
            <a:off x="3855457" y="933947"/>
            <a:ext cx="4828181" cy="584775"/>
          </a:xfrm>
          <a:prstGeom prst="rect">
            <a:avLst/>
          </a:prstGeom>
        </p:spPr>
        <p:txBody>
          <a:bodyPr wrap="none">
            <a:spAutoFit/>
          </a:bodyPr>
          <a:lstStyle/>
          <a:p>
            <a:r>
              <a:rPr lang="en-US" sz="3200" dirty="0">
                <a:solidFill>
                  <a:schemeClr val="accent1"/>
                </a:solidFill>
              </a:rPr>
              <a:t>In the footsteps of the fungi</a:t>
            </a:r>
          </a:p>
        </p:txBody>
      </p:sp>
      <p:sp>
        <p:nvSpPr>
          <p:cNvPr id="80" name="ZoneTexte 79"/>
          <p:cNvSpPr txBox="1"/>
          <p:nvPr/>
        </p:nvSpPr>
        <p:spPr>
          <a:xfrm>
            <a:off x="11725807" y="6482659"/>
            <a:ext cx="1187116" cy="461665"/>
          </a:xfrm>
          <a:prstGeom prst="rect">
            <a:avLst/>
          </a:prstGeom>
          <a:noFill/>
        </p:spPr>
        <p:txBody>
          <a:bodyPr wrap="square" rtlCol="0">
            <a:spAutoFit/>
          </a:bodyPr>
          <a:lstStyle/>
          <a:p>
            <a:r>
              <a:rPr lang="fr-BE" sz="2400" b="1" dirty="0" smtClean="0"/>
              <a:t>15</a:t>
            </a:r>
            <a:endParaRPr lang="fr-BE" sz="2400" b="1" dirty="0"/>
          </a:p>
        </p:txBody>
      </p:sp>
      <p:sp>
        <p:nvSpPr>
          <p:cNvPr id="2" name="Rectangle 1"/>
          <p:cNvSpPr/>
          <p:nvPr/>
        </p:nvSpPr>
        <p:spPr>
          <a:xfrm>
            <a:off x="77788" y="2478911"/>
            <a:ext cx="2349423" cy="1477328"/>
          </a:xfrm>
          <a:prstGeom prst="rect">
            <a:avLst/>
          </a:prstGeom>
        </p:spPr>
        <p:txBody>
          <a:bodyPr wrap="square">
            <a:spAutoFit/>
          </a:bodyPr>
          <a:lstStyle/>
          <a:p>
            <a:pPr marL="285750" indent="-285750">
              <a:buFont typeface="Wingdings" panose="05000000000000000000" pitchFamily="2" charset="2"/>
              <a:buChar char="v"/>
            </a:pPr>
            <a:r>
              <a:rPr lang="en-US" b="1" dirty="0">
                <a:solidFill>
                  <a:schemeClr val="accent1"/>
                </a:solidFill>
              </a:rPr>
              <a:t>Perforation </a:t>
            </a:r>
            <a:r>
              <a:rPr lang="en-US" b="1" dirty="0" smtClean="0">
                <a:solidFill>
                  <a:schemeClr val="accent1"/>
                </a:solidFill>
              </a:rPr>
              <a:t> </a:t>
            </a:r>
            <a:r>
              <a:rPr lang="en-US" b="1" dirty="0">
                <a:solidFill>
                  <a:schemeClr val="accent1"/>
                </a:solidFill>
              </a:rPr>
              <a:t>in the cell </a:t>
            </a:r>
            <a:r>
              <a:rPr lang="en-US" b="1" dirty="0" smtClean="0">
                <a:solidFill>
                  <a:schemeClr val="accent1"/>
                </a:solidFill>
              </a:rPr>
              <a:t>walls</a:t>
            </a:r>
          </a:p>
          <a:p>
            <a:pPr marL="285750" indent="-285750">
              <a:buFont typeface="Wingdings" panose="05000000000000000000" pitchFamily="2" charset="2"/>
              <a:buChar char="v"/>
            </a:pPr>
            <a:endParaRPr lang="en-US" b="1" dirty="0">
              <a:solidFill>
                <a:schemeClr val="accent1"/>
              </a:solidFill>
            </a:endParaRPr>
          </a:p>
          <a:p>
            <a:pPr marL="285750" indent="-285750">
              <a:buFont typeface="Wingdings" panose="05000000000000000000" pitchFamily="2" charset="2"/>
              <a:buChar char="v"/>
            </a:pPr>
            <a:r>
              <a:rPr lang="en-US" b="1" dirty="0">
                <a:solidFill>
                  <a:schemeClr val="accent1"/>
                </a:solidFill>
              </a:rPr>
              <a:t> Degradation of the middle lamella</a:t>
            </a:r>
          </a:p>
        </p:txBody>
      </p:sp>
    </p:spTree>
    <p:extLst>
      <p:ext uri="{BB962C8B-B14F-4D97-AF65-F5344CB8AC3E}">
        <p14:creationId xmlns:p14="http://schemas.microsoft.com/office/powerpoint/2010/main" val="203801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045533" y="557703"/>
            <a:ext cx="9832142" cy="6291585"/>
            <a:chOff x="3163612" y="46625"/>
            <a:chExt cx="9832142" cy="6291585"/>
          </a:xfrm>
        </p:grpSpPr>
        <p:grpSp>
          <p:nvGrpSpPr>
            <p:cNvPr id="48" name="Groupe 47"/>
            <p:cNvGrpSpPr/>
            <p:nvPr/>
          </p:nvGrpSpPr>
          <p:grpSpPr>
            <a:xfrm>
              <a:off x="3163612" y="46625"/>
              <a:ext cx="9832142" cy="6291585"/>
              <a:chOff x="3163612" y="46625"/>
              <a:chExt cx="9832142" cy="6291585"/>
            </a:xfrm>
          </p:grpSpPr>
          <p:grpSp>
            <p:nvGrpSpPr>
              <p:cNvPr id="74" name="Groupe 73"/>
              <p:cNvGrpSpPr/>
              <p:nvPr/>
            </p:nvGrpSpPr>
            <p:grpSpPr>
              <a:xfrm>
                <a:off x="3163612" y="46625"/>
                <a:ext cx="9832142" cy="6291585"/>
                <a:chOff x="3163612" y="46625"/>
                <a:chExt cx="9832142" cy="6291585"/>
              </a:xfrm>
            </p:grpSpPr>
            <p:grpSp>
              <p:nvGrpSpPr>
                <p:cNvPr id="79" name="Groupe 78"/>
                <p:cNvGrpSpPr/>
                <p:nvPr/>
              </p:nvGrpSpPr>
              <p:grpSpPr>
                <a:xfrm>
                  <a:off x="3163612" y="46625"/>
                  <a:ext cx="9832142" cy="6291585"/>
                  <a:chOff x="3163612" y="46625"/>
                  <a:chExt cx="9832142" cy="6291585"/>
                </a:xfrm>
              </p:grpSpPr>
              <p:grpSp>
                <p:nvGrpSpPr>
                  <p:cNvPr id="82" name="Groupe 81"/>
                  <p:cNvGrpSpPr/>
                  <p:nvPr/>
                </p:nvGrpSpPr>
                <p:grpSpPr>
                  <a:xfrm>
                    <a:off x="3163612" y="46625"/>
                    <a:ext cx="9832142" cy="6291585"/>
                    <a:chOff x="3163612" y="46625"/>
                    <a:chExt cx="9832142" cy="6291585"/>
                  </a:xfrm>
                </p:grpSpPr>
                <p:grpSp>
                  <p:nvGrpSpPr>
                    <p:cNvPr id="86" name="Groupe 85"/>
                    <p:cNvGrpSpPr/>
                    <p:nvPr/>
                  </p:nvGrpSpPr>
                  <p:grpSpPr>
                    <a:xfrm>
                      <a:off x="11590078" y="5615980"/>
                      <a:ext cx="720000" cy="720000"/>
                      <a:chOff x="3215087" y="-3120705"/>
                      <a:chExt cx="4862366" cy="4698728"/>
                    </a:xfrm>
                  </p:grpSpPr>
                  <p:pic>
                    <p:nvPicPr>
                      <p:cNvPr id="104"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087" y="-3120705"/>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05" name="Image 104"/>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3527496" y="-1049517"/>
                        <a:ext cx="1176631" cy="1080002"/>
                      </a:xfrm>
                      <a:prstGeom prst="rect">
                        <a:avLst/>
                      </a:prstGeom>
                    </p:spPr>
                  </p:pic>
                </p:grpSp>
                <p:sp>
                  <p:nvSpPr>
                    <p:cNvPr id="88" name="ZoneTexte 87"/>
                    <p:cNvSpPr txBox="1"/>
                    <p:nvPr/>
                  </p:nvSpPr>
                  <p:spPr>
                    <a:xfrm>
                      <a:off x="3163612" y="46625"/>
                      <a:ext cx="9153401" cy="584775"/>
                    </a:xfrm>
                    <a:prstGeom prst="rect">
                      <a:avLst/>
                    </a:prstGeom>
                    <a:noFill/>
                  </p:spPr>
                  <p:txBody>
                    <a:bodyPr wrap="square" rtlCol="0">
                      <a:spAutoFit/>
                    </a:bodyPr>
                    <a:lstStyle/>
                    <a:p>
                      <a:endParaRPr lang="fr-BE" sz="3200" b="1" dirty="0">
                        <a:latin typeface="+mj-lt"/>
                      </a:endParaRPr>
                    </a:p>
                  </p:txBody>
                </p:sp>
                <p:grpSp>
                  <p:nvGrpSpPr>
                    <p:cNvPr id="89" name="Groupe 88"/>
                    <p:cNvGrpSpPr/>
                    <p:nvPr/>
                  </p:nvGrpSpPr>
                  <p:grpSpPr>
                    <a:xfrm>
                      <a:off x="3353908" y="1164330"/>
                      <a:ext cx="7690803" cy="5101856"/>
                      <a:chOff x="2505866" y="1242274"/>
                      <a:chExt cx="7690803" cy="5101856"/>
                    </a:xfrm>
                  </p:grpSpPr>
                  <p:pic>
                    <p:nvPicPr>
                      <p:cNvPr id="97" name="Image 96"/>
                      <p:cNvPicPr/>
                      <p:nvPr/>
                    </p:nvPicPr>
                    <p:blipFill rotWithShape="1">
                      <a:blip r:embed="rId5" cstate="print">
                        <a:extLst>
                          <a:ext uri="{28A0092B-C50C-407E-A947-70E740481C1C}">
                            <a14:useLocalDpi xmlns:a14="http://schemas.microsoft.com/office/drawing/2010/main" val="0"/>
                          </a:ext>
                        </a:extLst>
                      </a:blip>
                      <a:srcRect b="4051"/>
                      <a:stretch/>
                    </p:blipFill>
                    <p:spPr>
                      <a:xfrm>
                        <a:off x="7640794" y="1259062"/>
                        <a:ext cx="2555875" cy="2532141"/>
                      </a:xfrm>
                      <a:prstGeom prst="rect">
                        <a:avLst/>
                      </a:prstGeom>
                      <a:ln w="19050">
                        <a:solidFill>
                          <a:schemeClr val="bg1"/>
                        </a:solidFill>
                      </a:ln>
                    </p:spPr>
                  </p:pic>
                  <p:pic>
                    <p:nvPicPr>
                      <p:cNvPr id="98" name="Image 97"/>
                      <p:cNvPicPr/>
                      <p:nvPr/>
                    </p:nvPicPr>
                    <p:blipFill rotWithShape="1">
                      <a:blip r:embed="rId6" cstate="print">
                        <a:extLst>
                          <a:ext uri="{28A0092B-C50C-407E-A947-70E740481C1C}">
                            <a14:useLocalDpi xmlns:a14="http://schemas.microsoft.com/office/drawing/2010/main" val="0"/>
                          </a:ext>
                        </a:extLst>
                      </a:blip>
                      <a:srcRect b="3416"/>
                      <a:stretch/>
                    </p:blipFill>
                    <p:spPr bwMode="auto">
                      <a:xfrm>
                        <a:off x="2532219" y="1242274"/>
                        <a:ext cx="2555240" cy="2548929"/>
                      </a:xfrm>
                      <a:prstGeom prst="rect">
                        <a:avLst/>
                      </a:prstGeom>
                      <a:ln w="19050">
                        <a:solidFill>
                          <a:schemeClr val="bg1"/>
                        </a:solidFill>
                      </a:ln>
                      <a:extLst>
                        <a:ext uri="{53640926-AAD7-44D8-BBD7-CCE9431645EC}">
                          <a14:shadowObscured xmlns:a14="http://schemas.microsoft.com/office/drawing/2010/main"/>
                        </a:ext>
                      </a:extLst>
                    </p:spPr>
                  </p:pic>
                  <p:pic>
                    <p:nvPicPr>
                      <p:cNvPr id="99" name="Image 98"/>
                      <p:cNvPicPr/>
                      <p:nvPr/>
                    </p:nvPicPr>
                    <p:blipFill rotWithShape="1">
                      <a:blip r:embed="rId7" cstate="print">
                        <a:extLst>
                          <a:ext uri="{28A0092B-C50C-407E-A947-70E740481C1C}">
                            <a14:useLocalDpi xmlns:a14="http://schemas.microsoft.com/office/drawing/2010/main" val="0"/>
                          </a:ext>
                        </a:extLst>
                      </a:blip>
                      <a:srcRect t="-1" b="3414"/>
                      <a:stretch/>
                    </p:blipFill>
                    <p:spPr bwMode="auto">
                      <a:xfrm>
                        <a:off x="5087459" y="1244180"/>
                        <a:ext cx="2553335" cy="2547024"/>
                      </a:xfrm>
                      <a:prstGeom prst="rect">
                        <a:avLst/>
                      </a:prstGeom>
                      <a:ln w="19050">
                        <a:solidFill>
                          <a:schemeClr val="bg1"/>
                        </a:solidFill>
                      </a:ln>
                      <a:extLst>
                        <a:ext uri="{53640926-AAD7-44D8-BBD7-CCE9431645EC}">
                          <a14:shadowObscured xmlns:a14="http://schemas.microsoft.com/office/drawing/2010/main"/>
                        </a:ext>
                      </a:extLst>
                    </p:spPr>
                  </p:pic>
                  <p:grpSp>
                    <p:nvGrpSpPr>
                      <p:cNvPr id="100" name="Groupe 99"/>
                      <p:cNvGrpSpPr/>
                      <p:nvPr/>
                    </p:nvGrpSpPr>
                    <p:grpSpPr>
                      <a:xfrm>
                        <a:off x="2505866" y="4119104"/>
                        <a:ext cx="7690803" cy="2225026"/>
                        <a:chOff x="2505866" y="4166776"/>
                        <a:chExt cx="7413071" cy="1741252"/>
                      </a:xfrm>
                    </p:grpSpPr>
                    <p:pic>
                      <p:nvPicPr>
                        <p:cNvPr id="101" name="Image 100" descr="C:\Users\Laurence\Pictures\mémoire photos\esem fibres metallisée\c23\c23bP02 14.tif"/>
                        <p:cNvPicPr/>
                        <p:nvPr/>
                      </p:nvPicPr>
                      <p:blipFill rotWithShape="1">
                        <a:blip r:embed="rId8" cstate="print">
                          <a:extLst>
                            <a:ext uri="{28A0092B-C50C-407E-A947-70E740481C1C}">
                              <a14:useLocalDpi xmlns:a14="http://schemas.microsoft.com/office/drawing/2010/main" val="0"/>
                            </a:ext>
                          </a:extLst>
                        </a:blip>
                        <a:srcRect b="10256"/>
                        <a:stretch/>
                      </p:blipFill>
                      <p:spPr bwMode="auto">
                        <a:xfrm>
                          <a:off x="2505866" y="4166776"/>
                          <a:ext cx="2607945" cy="1718537"/>
                        </a:xfrm>
                        <a:prstGeom prst="rect">
                          <a:avLst/>
                        </a:prstGeom>
                        <a:noFill/>
                        <a:ln w="19050"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102" name="Image 101" descr="C:\Users\Laurence\Pictures\mémoire photos\photos esem\c23\c23aP09 8.tif"/>
                        <p:cNvPicPr/>
                        <p:nvPr/>
                      </p:nvPicPr>
                      <p:blipFill rotWithShape="1">
                        <a:blip r:embed="rId9" cstate="print">
                          <a:extLst>
                            <a:ext uri="{28A0092B-C50C-407E-A947-70E740481C1C}">
                              <a14:useLocalDpi xmlns:a14="http://schemas.microsoft.com/office/drawing/2010/main" val="0"/>
                            </a:ext>
                          </a:extLst>
                        </a:blip>
                        <a:srcRect b="11017"/>
                        <a:stretch/>
                      </p:blipFill>
                      <p:spPr bwMode="auto">
                        <a:xfrm>
                          <a:off x="5113811" y="4166776"/>
                          <a:ext cx="2599690" cy="1729740"/>
                        </a:xfrm>
                        <a:prstGeom prst="rect">
                          <a:avLst/>
                        </a:prstGeom>
                        <a:noFill/>
                        <a:ln w="19050"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103" name="Image 102" descr="C:\Users\Laurence\Pictures\mémoire photos\écaille dégradées\Ecdeg_ETD_006.jpg"/>
                        <p:cNvPicPr>
                          <a:picLocks noChangeAspect="1"/>
                        </p:cNvPicPr>
                        <p:nvPr/>
                      </p:nvPicPr>
                      <p:blipFill rotWithShape="1">
                        <a:blip r:embed="rId10" cstate="print">
                          <a:extLst>
                            <a:ext uri="{28A0092B-C50C-407E-A947-70E740481C1C}">
                              <a14:useLocalDpi xmlns:a14="http://schemas.microsoft.com/office/drawing/2010/main" val="0"/>
                            </a:ext>
                          </a:extLst>
                        </a:blip>
                        <a:srcRect r="10" b="14433"/>
                        <a:stretch/>
                      </p:blipFill>
                      <p:spPr bwMode="auto">
                        <a:xfrm>
                          <a:off x="7721756" y="4180028"/>
                          <a:ext cx="2197181" cy="1728000"/>
                        </a:xfrm>
                        <a:prstGeom prst="rect">
                          <a:avLst/>
                        </a:prstGeom>
                        <a:noFill/>
                        <a:ln w="19050">
                          <a:solidFill>
                            <a:schemeClr val="bg1"/>
                          </a:solidFill>
                        </a:ln>
                      </p:spPr>
                    </p:pic>
                  </p:grpSp>
                </p:grpSp>
                <p:sp>
                  <p:nvSpPr>
                    <p:cNvPr id="90" name="ZoneTexte 89"/>
                    <p:cNvSpPr txBox="1"/>
                    <p:nvPr/>
                  </p:nvSpPr>
                  <p:spPr>
                    <a:xfrm>
                      <a:off x="11808638" y="5876545"/>
                      <a:ext cx="1187116" cy="461665"/>
                    </a:xfrm>
                    <a:prstGeom prst="rect">
                      <a:avLst/>
                    </a:prstGeom>
                    <a:noFill/>
                  </p:spPr>
                  <p:txBody>
                    <a:bodyPr wrap="square" rtlCol="0">
                      <a:spAutoFit/>
                    </a:bodyPr>
                    <a:lstStyle/>
                    <a:p>
                      <a:r>
                        <a:rPr lang="fr-BE" sz="2400" b="1" dirty="0" smtClean="0"/>
                        <a:t>15</a:t>
                      </a:r>
                      <a:endParaRPr lang="fr-BE" sz="2400" b="1" dirty="0"/>
                    </a:p>
                  </p:txBody>
                </p:sp>
                <p:cxnSp>
                  <p:nvCxnSpPr>
                    <p:cNvPr id="91" name="Connecteur droit 90"/>
                    <p:cNvCxnSpPr/>
                    <p:nvPr/>
                  </p:nvCxnSpPr>
                  <p:spPr>
                    <a:xfrm>
                      <a:off x="3519055" y="6125953"/>
                      <a:ext cx="34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3353908" y="5756621"/>
                      <a:ext cx="831272" cy="369332"/>
                    </a:xfrm>
                    <a:prstGeom prst="rect">
                      <a:avLst/>
                    </a:prstGeom>
                    <a:noFill/>
                  </p:spPr>
                  <p:txBody>
                    <a:bodyPr wrap="square" rtlCol="0">
                      <a:spAutoFit/>
                    </a:bodyPr>
                    <a:lstStyle/>
                    <a:p>
                      <a:r>
                        <a:rPr lang="fr-BE" dirty="0">
                          <a:solidFill>
                            <a:schemeClr val="bg1"/>
                          </a:solidFill>
                        </a:rPr>
                        <a:t>10µm</a:t>
                      </a:r>
                    </a:p>
                  </p:txBody>
                </p:sp>
                <p:cxnSp>
                  <p:nvCxnSpPr>
                    <p:cNvPr id="93" name="Connecteur droit 92"/>
                    <p:cNvCxnSpPr/>
                    <p:nvPr/>
                  </p:nvCxnSpPr>
                  <p:spPr>
                    <a:xfrm>
                      <a:off x="6165273" y="6125953"/>
                      <a:ext cx="34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6023560" y="5742305"/>
                      <a:ext cx="949913" cy="369332"/>
                    </a:xfrm>
                    <a:prstGeom prst="rect">
                      <a:avLst/>
                    </a:prstGeom>
                    <a:noFill/>
                  </p:spPr>
                  <p:txBody>
                    <a:bodyPr wrap="square" rtlCol="0">
                      <a:spAutoFit/>
                    </a:bodyPr>
                    <a:lstStyle/>
                    <a:p>
                      <a:r>
                        <a:rPr lang="fr-BE" dirty="0">
                          <a:solidFill>
                            <a:schemeClr val="bg1"/>
                          </a:solidFill>
                        </a:rPr>
                        <a:t>10µm</a:t>
                      </a:r>
                    </a:p>
                  </p:txBody>
                </p:sp>
                <p:cxnSp>
                  <p:nvCxnSpPr>
                    <p:cNvPr id="95" name="Connecteur droit 94"/>
                    <p:cNvCxnSpPr/>
                    <p:nvPr/>
                  </p:nvCxnSpPr>
                  <p:spPr>
                    <a:xfrm flipV="1">
                      <a:off x="8908640" y="6125953"/>
                      <a:ext cx="33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8729212" y="5742305"/>
                      <a:ext cx="996488" cy="369332"/>
                    </a:xfrm>
                    <a:prstGeom prst="rect">
                      <a:avLst/>
                    </a:prstGeom>
                    <a:noFill/>
                  </p:spPr>
                  <p:txBody>
                    <a:bodyPr wrap="square" rtlCol="0">
                      <a:spAutoFit/>
                    </a:bodyPr>
                    <a:lstStyle/>
                    <a:p>
                      <a:r>
                        <a:rPr lang="fr-BE" dirty="0"/>
                        <a:t>25µm</a:t>
                      </a:r>
                    </a:p>
                  </p:txBody>
                </p:sp>
              </p:grpSp>
              <p:sp>
                <p:nvSpPr>
                  <p:cNvPr id="83" name="ZoneTexte 82"/>
                  <p:cNvSpPr txBox="1"/>
                  <p:nvPr/>
                </p:nvSpPr>
                <p:spPr>
                  <a:xfrm>
                    <a:off x="5323848" y="3273362"/>
                    <a:ext cx="862717" cy="369332"/>
                  </a:xfrm>
                  <a:prstGeom prst="rect">
                    <a:avLst/>
                  </a:prstGeom>
                  <a:noFill/>
                </p:spPr>
                <p:txBody>
                  <a:bodyPr wrap="square" rtlCol="0">
                    <a:spAutoFit/>
                  </a:bodyPr>
                  <a:lstStyle/>
                  <a:p>
                    <a:r>
                      <a:rPr lang="fr-BE" dirty="0"/>
                      <a:t>2µm</a:t>
                    </a:r>
                  </a:p>
                </p:txBody>
              </p:sp>
              <p:cxnSp>
                <p:nvCxnSpPr>
                  <p:cNvPr id="84" name="Connecteur droit 83"/>
                  <p:cNvCxnSpPr/>
                  <p:nvPr/>
                </p:nvCxnSpPr>
                <p:spPr>
                  <a:xfrm>
                    <a:off x="5508063" y="3642694"/>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ZoneTexte 79"/>
                <p:cNvSpPr txBox="1"/>
                <p:nvPr/>
              </p:nvSpPr>
              <p:spPr>
                <a:xfrm>
                  <a:off x="5899501" y="3262941"/>
                  <a:ext cx="830912" cy="369332"/>
                </a:xfrm>
                <a:prstGeom prst="rect">
                  <a:avLst/>
                </a:prstGeom>
                <a:noFill/>
              </p:spPr>
              <p:txBody>
                <a:bodyPr wrap="square" rtlCol="0">
                  <a:spAutoFit/>
                </a:bodyPr>
                <a:lstStyle/>
                <a:p>
                  <a:r>
                    <a:rPr lang="fr-BE" dirty="0"/>
                    <a:t>2µm</a:t>
                  </a:r>
                </a:p>
              </p:txBody>
            </p:sp>
            <p:cxnSp>
              <p:nvCxnSpPr>
                <p:cNvPr id="81" name="Connecteur droit 80"/>
                <p:cNvCxnSpPr/>
                <p:nvPr/>
              </p:nvCxnSpPr>
              <p:spPr>
                <a:xfrm>
                  <a:off x="6003731" y="3597457"/>
                  <a:ext cx="392956" cy="5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ZoneTexte 76"/>
              <p:cNvSpPr txBox="1"/>
              <p:nvPr/>
            </p:nvSpPr>
            <p:spPr>
              <a:xfrm>
                <a:off x="8524026" y="3221603"/>
                <a:ext cx="1212574" cy="369332"/>
              </a:xfrm>
              <a:prstGeom prst="rect">
                <a:avLst/>
              </a:prstGeom>
              <a:noFill/>
            </p:spPr>
            <p:txBody>
              <a:bodyPr wrap="square" rtlCol="0">
                <a:spAutoFit/>
              </a:bodyPr>
              <a:lstStyle/>
              <a:p>
                <a:r>
                  <a:rPr lang="fr-BE" dirty="0">
                    <a:solidFill>
                      <a:schemeClr val="bg1"/>
                    </a:solidFill>
                  </a:rPr>
                  <a:t>2µm</a:t>
                </a:r>
              </a:p>
            </p:txBody>
          </p:sp>
          <p:cxnSp>
            <p:nvCxnSpPr>
              <p:cNvPr id="78" name="Connecteur droit 77"/>
              <p:cNvCxnSpPr/>
              <p:nvPr/>
            </p:nvCxnSpPr>
            <p:spPr>
              <a:xfrm>
                <a:off x="8630219" y="3590935"/>
                <a:ext cx="3896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Ellipse 10"/>
            <p:cNvSpPr/>
            <p:nvPr/>
          </p:nvSpPr>
          <p:spPr>
            <a:xfrm>
              <a:off x="7263977" y="2185562"/>
              <a:ext cx="213868" cy="278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7410015" y="1571990"/>
              <a:ext cx="245480" cy="2078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riangle isocèle 15"/>
            <p:cNvSpPr/>
            <p:nvPr/>
          </p:nvSpPr>
          <p:spPr>
            <a:xfrm rot="14298277">
              <a:off x="9486642" y="2197636"/>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Triangle isocèle 53"/>
            <p:cNvSpPr/>
            <p:nvPr/>
          </p:nvSpPr>
          <p:spPr>
            <a:xfrm rot="14298277">
              <a:off x="10253600" y="2890141"/>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Triangle isocèle 54"/>
            <p:cNvSpPr/>
            <p:nvPr/>
          </p:nvSpPr>
          <p:spPr>
            <a:xfrm rot="14298277">
              <a:off x="4302601" y="5210426"/>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Triangle isocèle 55"/>
            <p:cNvSpPr/>
            <p:nvPr/>
          </p:nvSpPr>
          <p:spPr>
            <a:xfrm rot="2929198">
              <a:off x="3711468" y="5233985"/>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Triangle isocèle 56"/>
            <p:cNvSpPr/>
            <p:nvPr/>
          </p:nvSpPr>
          <p:spPr>
            <a:xfrm rot="11547697">
              <a:off x="9949996" y="5125233"/>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rot="17769756">
              <a:off x="7003059" y="4818782"/>
              <a:ext cx="521836" cy="3763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Triangle isocèle 57"/>
            <p:cNvSpPr/>
            <p:nvPr/>
          </p:nvSpPr>
          <p:spPr>
            <a:xfrm rot="14298277">
              <a:off x="4640066" y="1900364"/>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Triangle isocèle 58"/>
            <p:cNvSpPr/>
            <p:nvPr/>
          </p:nvSpPr>
          <p:spPr>
            <a:xfrm rot="14298277">
              <a:off x="4121952" y="2077562"/>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52" name="Groupe 51"/>
          <p:cNvGrpSpPr/>
          <p:nvPr/>
        </p:nvGrpSpPr>
        <p:grpSpPr>
          <a:xfrm>
            <a:off x="137235" y="-71038"/>
            <a:ext cx="11930074" cy="1156102"/>
            <a:chOff x="261926" y="-15612"/>
            <a:chExt cx="11930074" cy="1156102"/>
          </a:xfrm>
        </p:grpSpPr>
        <p:grpSp>
          <p:nvGrpSpPr>
            <p:cNvPr id="53" name="Groupe 52"/>
            <p:cNvGrpSpPr/>
            <p:nvPr/>
          </p:nvGrpSpPr>
          <p:grpSpPr>
            <a:xfrm>
              <a:off x="261926" y="0"/>
              <a:ext cx="5965037" cy="1140490"/>
              <a:chOff x="2968032" y="1476872"/>
              <a:chExt cx="5965037" cy="1140490"/>
            </a:xfrm>
          </p:grpSpPr>
          <p:grpSp>
            <p:nvGrpSpPr>
              <p:cNvPr id="76" name="Groupe 75"/>
              <p:cNvGrpSpPr/>
              <p:nvPr/>
            </p:nvGrpSpPr>
            <p:grpSpPr>
              <a:xfrm>
                <a:off x="5940486" y="1476872"/>
                <a:ext cx="2992583" cy="1140490"/>
                <a:chOff x="4322619" y="1117801"/>
                <a:chExt cx="4779818" cy="2696615"/>
              </a:xfrm>
            </p:grpSpPr>
            <p:pic>
              <p:nvPicPr>
                <p:cNvPr id="117"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8"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9"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0"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1"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85" name="Groupe 84"/>
              <p:cNvGrpSpPr/>
              <p:nvPr/>
            </p:nvGrpSpPr>
            <p:grpSpPr>
              <a:xfrm>
                <a:off x="2968032" y="1476872"/>
                <a:ext cx="2992583" cy="1140490"/>
                <a:chOff x="4322619" y="1117801"/>
                <a:chExt cx="4779818" cy="2696615"/>
              </a:xfrm>
            </p:grpSpPr>
            <p:pic>
              <p:nvPicPr>
                <p:cNvPr id="87"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6"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4"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5"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6"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60" name="Groupe 59"/>
            <p:cNvGrpSpPr/>
            <p:nvPr/>
          </p:nvGrpSpPr>
          <p:grpSpPr>
            <a:xfrm>
              <a:off x="6226963" y="-15612"/>
              <a:ext cx="5965037" cy="1140490"/>
              <a:chOff x="2968032" y="1476872"/>
              <a:chExt cx="5965037" cy="1140490"/>
            </a:xfrm>
          </p:grpSpPr>
          <p:grpSp>
            <p:nvGrpSpPr>
              <p:cNvPr id="61" name="Groupe 60"/>
              <p:cNvGrpSpPr/>
              <p:nvPr/>
            </p:nvGrpSpPr>
            <p:grpSpPr>
              <a:xfrm>
                <a:off x="5940486" y="1476872"/>
                <a:ext cx="2992583" cy="1140490"/>
                <a:chOff x="4322619" y="1117801"/>
                <a:chExt cx="4779818" cy="2696615"/>
              </a:xfrm>
            </p:grpSpPr>
            <p:pic>
              <p:nvPicPr>
                <p:cNvPr id="69"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3"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2" name="Groupe 61"/>
              <p:cNvGrpSpPr/>
              <p:nvPr/>
            </p:nvGrpSpPr>
            <p:grpSpPr>
              <a:xfrm>
                <a:off x="2968032" y="1476872"/>
                <a:ext cx="2992583" cy="1140490"/>
                <a:chOff x="4322619" y="1117801"/>
                <a:chExt cx="4779818" cy="2696615"/>
              </a:xfrm>
            </p:grpSpPr>
            <p:pic>
              <p:nvPicPr>
                <p:cNvPr id="63"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6"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7"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123" name="ZoneTexte 122"/>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    </a:t>
            </a:r>
          </a:p>
        </p:txBody>
      </p:sp>
      <p:sp>
        <p:nvSpPr>
          <p:cNvPr id="124" name="Rectangle 123"/>
          <p:cNvSpPr/>
          <p:nvPr/>
        </p:nvSpPr>
        <p:spPr>
          <a:xfrm>
            <a:off x="3855457" y="933947"/>
            <a:ext cx="4828181" cy="584775"/>
          </a:xfrm>
          <a:prstGeom prst="rect">
            <a:avLst/>
          </a:prstGeom>
        </p:spPr>
        <p:txBody>
          <a:bodyPr wrap="none">
            <a:spAutoFit/>
          </a:bodyPr>
          <a:lstStyle/>
          <a:p>
            <a:r>
              <a:rPr lang="en-US" sz="3200" dirty="0">
                <a:solidFill>
                  <a:schemeClr val="accent1"/>
                </a:solidFill>
              </a:rPr>
              <a:t>In the footsteps of the fungi</a:t>
            </a:r>
          </a:p>
        </p:txBody>
      </p:sp>
      <p:sp>
        <p:nvSpPr>
          <p:cNvPr id="108" name="Rectangle 107"/>
          <p:cNvSpPr/>
          <p:nvPr/>
        </p:nvSpPr>
        <p:spPr>
          <a:xfrm>
            <a:off x="77788" y="2478911"/>
            <a:ext cx="2349423" cy="1477328"/>
          </a:xfrm>
          <a:prstGeom prst="rect">
            <a:avLst/>
          </a:prstGeom>
        </p:spPr>
        <p:txBody>
          <a:bodyPr wrap="square">
            <a:spAutoFit/>
          </a:bodyPr>
          <a:lstStyle/>
          <a:p>
            <a:pPr marL="285750" indent="-285750">
              <a:buFont typeface="Wingdings" panose="05000000000000000000" pitchFamily="2" charset="2"/>
              <a:buChar char="v"/>
            </a:pPr>
            <a:r>
              <a:rPr lang="en-US" b="1" dirty="0">
                <a:solidFill>
                  <a:schemeClr val="accent1"/>
                </a:solidFill>
              </a:rPr>
              <a:t>Perforation </a:t>
            </a:r>
            <a:r>
              <a:rPr lang="en-US" b="1" dirty="0" smtClean="0">
                <a:solidFill>
                  <a:schemeClr val="accent1"/>
                </a:solidFill>
              </a:rPr>
              <a:t>in </a:t>
            </a:r>
            <a:r>
              <a:rPr lang="en-US" b="1" dirty="0">
                <a:solidFill>
                  <a:schemeClr val="accent1"/>
                </a:solidFill>
              </a:rPr>
              <a:t>the cell </a:t>
            </a:r>
            <a:r>
              <a:rPr lang="en-US" b="1" dirty="0" smtClean="0">
                <a:solidFill>
                  <a:schemeClr val="accent1"/>
                </a:solidFill>
              </a:rPr>
              <a:t>walls</a:t>
            </a:r>
          </a:p>
          <a:p>
            <a:pPr marL="285750" indent="-285750">
              <a:buFont typeface="Wingdings" panose="05000000000000000000" pitchFamily="2" charset="2"/>
              <a:buChar char="v"/>
            </a:pPr>
            <a:endParaRPr lang="en-US" b="1" dirty="0">
              <a:solidFill>
                <a:schemeClr val="accent1"/>
              </a:solidFill>
            </a:endParaRPr>
          </a:p>
          <a:p>
            <a:pPr marL="285750" indent="-285750">
              <a:buFont typeface="Wingdings" panose="05000000000000000000" pitchFamily="2" charset="2"/>
              <a:buChar char="v"/>
            </a:pPr>
            <a:r>
              <a:rPr lang="en-US" b="1" dirty="0">
                <a:solidFill>
                  <a:schemeClr val="accent1"/>
                </a:solidFill>
              </a:rPr>
              <a:t> Degradation of the middle lamella</a:t>
            </a:r>
          </a:p>
        </p:txBody>
      </p:sp>
    </p:spTree>
    <p:extLst>
      <p:ext uri="{BB962C8B-B14F-4D97-AF65-F5344CB8AC3E}">
        <p14:creationId xmlns:p14="http://schemas.microsoft.com/office/powerpoint/2010/main" val="529523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Sea Balls: What are commonly referred to as Neptune balls, which are made of matted seaweed fibers, can also be used without additives as an insulating material with natural fire prevention properties (B1). The organic brown material can be found washed up on beaches. As it contains hardly any salts and no proteins it does not rot and the fibers are not harmful to the human organism. With thermal conductivity of just 0.037 W/(mK), sea balls are highly suitable for building insu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968" y="1706197"/>
            <a:ext cx="1012598" cy="7594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11472000" y="6138000"/>
            <a:ext cx="720000" cy="720000"/>
            <a:chOff x="2417666" y="207380"/>
            <a:chExt cx="4862366" cy="4698728"/>
          </a:xfrm>
        </p:grpSpPr>
        <p:pic>
          <p:nvPicPr>
            <p:cNvPr id="20" name="Picture 2" descr="Image associ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rotWithShape="1">
            <a:blip r:embed="rId5"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2" name="ZoneTexte 21"/>
          <p:cNvSpPr txBox="1"/>
          <p:nvPr/>
        </p:nvSpPr>
        <p:spPr>
          <a:xfrm>
            <a:off x="11932689" y="6502224"/>
            <a:ext cx="1187116" cy="461665"/>
          </a:xfrm>
          <a:prstGeom prst="rect">
            <a:avLst/>
          </a:prstGeom>
          <a:noFill/>
        </p:spPr>
        <p:txBody>
          <a:bodyPr wrap="square" rtlCol="0">
            <a:spAutoFit/>
          </a:bodyPr>
          <a:lstStyle/>
          <a:p>
            <a:r>
              <a:rPr lang="fr-BE" sz="2400" b="1" dirty="0"/>
              <a:t>1</a:t>
            </a:r>
          </a:p>
        </p:txBody>
      </p:sp>
      <p:sp>
        <p:nvSpPr>
          <p:cNvPr id="6" name="Rectangle 5"/>
          <p:cNvSpPr/>
          <p:nvPr/>
        </p:nvSpPr>
        <p:spPr>
          <a:xfrm>
            <a:off x="2525628" y="1013030"/>
            <a:ext cx="8758680" cy="523220"/>
          </a:xfrm>
          <a:prstGeom prst="rect">
            <a:avLst/>
          </a:prstGeom>
        </p:spPr>
        <p:txBody>
          <a:bodyPr wrap="none">
            <a:spAutoFit/>
          </a:bodyPr>
          <a:lstStyle/>
          <a:p>
            <a:r>
              <a:rPr lang="fr-BE" sz="2800" b="1" dirty="0">
                <a:solidFill>
                  <a:schemeClr val="accent1"/>
                </a:solidFill>
                <a:latin typeface="Calibri Light" panose="020F0302020204030204" pitchFamily="34" charset="0"/>
                <a:ea typeface="Times New Roman" panose="02020603050405020304" pitchFamily="18" charset="0"/>
              </a:rPr>
              <a:t>While </a:t>
            </a:r>
            <a:r>
              <a:rPr lang="fr-BE" sz="2800" b="1" dirty="0" err="1">
                <a:solidFill>
                  <a:schemeClr val="accent1"/>
                </a:solidFill>
                <a:latin typeface="Calibri Light" panose="020F0302020204030204" pitchFamily="34" charset="0"/>
                <a:ea typeface="Times New Roman" panose="02020603050405020304" pitchFamily="18" charset="0"/>
              </a:rPr>
              <a:t>walking</a:t>
            </a:r>
            <a:r>
              <a:rPr lang="fr-BE" sz="2800" b="1" dirty="0">
                <a:solidFill>
                  <a:schemeClr val="accent1"/>
                </a:solidFill>
                <a:latin typeface="Calibri Light" panose="020F0302020204030204" pitchFamily="34" charset="0"/>
                <a:ea typeface="Times New Roman" panose="02020603050405020304" pitchFamily="18" charset="0"/>
              </a:rPr>
              <a:t> </a:t>
            </a:r>
            <a:r>
              <a:rPr lang="fr-BE" sz="2800" b="1" dirty="0" err="1">
                <a:solidFill>
                  <a:schemeClr val="accent1"/>
                </a:solidFill>
                <a:latin typeface="Calibri Light" panose="020F0302020204030204" pitchFamily="34" charset="0"/>
                <a:ea typeface="Times New Roman" panose="02020603050405020304" pitchFamily="18" charset="0"/>
              </a:rPr>
              <a:t>along</a:t>
            </a:r>
            <a:r>
              <a:rPr lang="fr-BE" sz="2800" b="1" dirty="0">
                <a:solidFill>
                  <a:schemeClr val="accent1"/>
                </a:solidFill>
                <a:latin typeface="Calibri Light" panose="020F0302020204030204" pitchFamily="34" charset="0"/>
                <a:ea typeface="Times New Roman" panose="02020603050405020304" pitchFamily="18" charset="0"/>
              </a:rPr>
              <a:t> the </a:t>
            </a:r>
            <a:r>
              <a:rPr lang="fr-BE" sz="2800" b="1" dirty="0" err="1">
                <a:solidFill>
                  <a:schemeClr val="accent1"/>
                </a:solidFill>
                <a:latin typeface="Calibri Light" panose="020F0302020204030204" pitchFamily="34" charset="0"/>
                <a:ea typeface="Times New Roman" panose="02020603050405020304" pitchFamily="18" charset="0"/>
              </a:rPr>
              <a:t>beaches</a:t>
            </a:r>
            <a:r>
              <a:rPr lang="fr-BE" sz="2800" b="1" dirty="0">
                <a:solidFill>
                  <a:schemeClr val="accent1"/>
                </a:solidFill>
                <a:latin typeface="Calibri Light" panose="020F0302020204030204" pitchFamily="34" charset="0"/>
                <a:ea typeface="Times New Roman" panose="02020603050405020304" pitchFamily="18" charset="0"/>
              </a:rPr>
              <a:t> of the </a:t>
            </a:r>
            <a:r>
              <a:rPr lang="fr-BE" sz="2800" b="1" dirty="0" err="1">
                <a:solidFill>
                  <a:schemeClr val="accent1"/>
                </a:solidFill>
                <a:latin typeface="Calibri Light" panose="020F0302020204030204" pitchFamily="34" charset="0"/>
                <a:ea typeface="Times New Roman" panose="02020603050405020304" pitchFamily="18" charset="0"/>
              </a:rPr>
              <a:t>Mediterranean</a:t>
            </a:r>
            <a:r>
              <a:rPr lang="fr-BE" sz="2800" b="1" dirty="0">
                <a:solidFill>
                  <a:schemeClr val="accent1"/>
                </a:solidFill>
                <a:latin typeface="Calibri Light" panose="020F0302020204030204" pitchFamily="34" charset="0"/>
                <a:ea typeface="Times New Roman" panose="02020603050405020304" pitchFamily="18" charset="0"/>
              </a:rPr>
              <a:t> </a:t>
            </a:r>
            <a:r>
              <a:rPr lang="fr-BE" sz="2800" b="1" dirty="0" err="1">
                <a:solidFill>
                  <a:schemeClr val="accent1"/>
                </a:solidFill>
                <a:latin typeface="Calibri Light" panose="020F0302020204030204" pitchFamily="34" charset="0"/>
                <a:ea typeface="Times New Roman" panose="02020603050405020304" pitchFamily="18" charset="0"/>
              </a:rPr>
              <a:t>Sea</a:t>
            </a:r>
            <a:r>
              <a:rPr lang="fr-BE" sz="2800" b="1" dirty="0">
                <a:solidFill>
                  <a:schemeClr val="accent1"/>
                </a:solidFill>
                <a:latin typeface="Calibri Light" panose="020F0302020204030204" pitchFamily="34" charset="0"/>
                <a:ea typeface="Times New Roman" panose="02020603050405020304" pitchFamily="18" charset="0"/>
              </a:rPr>
              <a:t>,</a:t>
            </a:r>
            <a:endParaRPr lang="en-US" sz="2800" b="1" dirty="0">
              <a:solidFill>
                <a:schemeClr val="accent1"/>
              </a:solidFill>
            </a:endParaRPr>
          </a:p>
        </p:txBody>
      </p:sp>
      <p:sp>
        <p:nvSpPr>
          <p:cNvPr id="9" name="Rectangle 8"/>
          <p:cNvSpPr/>
          <p:nvPr/>
        </p:nvSpPr>
        <p:spPr>
          <a:xfrm>
            <a:off x="3979576" y="2085922"/>
            <a:ext cx="8825344" cy="369332"/>
          </a:xfrm>
          <a:prstGeom prst="rect">
            <a:avLst/>
          </a:prstGeom>
        </p:spPr>
        <p:txBody>
          <a:bodyPr wrap="square">
            <a:spAutoFit/>
          </a:bodyPr>
          <a:lstStyle/>
          <a:p>
            <a:r>
              <a:rPr lang="fr-BE" b="1" dirty="0">
                <a:solidFill>
                  <a:schemeClr val="accent1"/>
                </a:solidFill>
                <a:latin typeface="Calibri Light" panose="020F0302020204030204" pitchFamily="34" charset="0"/>
                <a:ea typeface="Times New Roman" panose="02020603050405020304" pitchFamily="18" charset="0"/>
              </a:rPr>
              <a:t>…You </a:t>
            </a:r>
            <a:r>
              <a:rPr lang="fr-BE" b="1" dirty="0" smtClean="0">
                <a:solidFill>
                  <a:schemeClr val="accent1"/>
                </a:solidFill>
                <a:latin typeface="Calibri Light" panose="020F0302020204030204" pitchFamily="34" charset="0"/>
                <a:ea typeface="Times New Roman" panose="02020603050405020304" pitchFamily="18" charset="0"/>
              </a:rPr>
              <a:t> </a:t>
            </a:r>
            <a:r>
              <a:rPr lang="fr-BE" b="1" dirty="0" err="1" smtClean="0">
                <a:solidFill>
                  <a:schemeClr val="accent1"/>
                </a:solidFill>
                <a:latin typeface="Calibri Light" panose="020F0302020204030204" pitchFamily="34" charset="0"/>
                <a:ea typeface="Times New Roman" panose="02020603050405020304" pitchFamily="18" charset="0"/>
              </a:rPr>
              <a:t>can</a:t>
            </a:r>
            <a:r>
              <a:rPr lang="fr-BE" b="1" dirty="0" smtClean="0">
                <a:solidFill>
                  <a:schemeClr val="accent1"/>
                </a:solidFill>
                <a:latin typeface="Calibri Light" panose="020F0302020204030204" pitchFamily="34" charset="0"/>
                <a:ea typeface="Times New Roman" panose="02020603050405020304" pitchFamily="18" charset="0"/>
              </a:rPr>
              <a:t> met </a:t>
            </a:r>
            <a:r>
              <a:rPr lang="fr-BE" b="1" dirty="0" err="1">
                <a:solidFill>
                  <a:schemeClr val="accent1"/>
                </a:solidFill>
                <a:latin typeface="Calibri Light" panose="020F0302020204030204" pitchFamily="34" charset="0"/>
                <a:ea typeface="Times New Roman" panose="02020603050405020304" pitchFamily="18" charset="0"/>
              </a:rPr>
              <a:t>agglomerate</a:t>
            </a:r>
            <a:r>
              <a:rPr lang="fr-BE" b="1" dirty="0">
                <a:solidFill>
                  <a:schemeClr val="accent1"/>
                </a:solidFill>
                <a:latin typeface="Calibri Light" panose="020F0302020204030204" pitchFamily="34" charset="0"/>
                <a:ea typeface="Times New Roman" panose="02020603050405020304" pitchFamily="18" charset="0"/>
              </a:rPr>
              <a:t> of </a:t>
            </a:r>
            <a:r>
              <a:rPr lang="fr-BE" b="1" dirty="0" smtClean="0">
                <a:solidFill>
                  <a:schemeClr val="accent1"/>
                </a:solidFill>
                <a:latin typeface="Calibri Light" panose="020F0302020204030204" pitchFamily="34" charset="0"/>
                <a:ea typeface="Times New Roman" panose="02020603050405020304" pitchFamily="18" charset="0"/>
              </a:rPr>
              <a:t>plant fibres </a:t>
            </a:r>
            <a:r>
              <a:rPr lang="fr-BE" b="1" dirty="0">
                <a:solidFill>
                  <a:schemeClr val="accent1"/>
                </a:solidFill>
                <a:latin typeface="Calibri Light" panose="020F0302020204030204" pitchFamily="34" charset="0"/>
                <a:ea typeface="Times New Roman" panose="02020603050405020304" pitchFamily="18" charset="0"/>
              </a:rPr>
              <a:t>more or </a:t>
            </a:r>
            <a:r>
              <a:rPr lang="fr-BE" b="1" dirty="0" err="1">
                <a:solidFill>
                  <a:schemeClr val="accent1"/>
                </a:solidFill>
                <a:latin typeface="Calibri Light" panose="020F0302020204030204" pitchFamily="34" charset="0"/>
                <a:ea typeface="Times New Roman" panose="02020603050405020304" pitchFamily="18" charset="0"/>
              </a:rPr>
              <a:t>less</a:t>
            </a:r>
            <a:r>
              <a:rPr lang="fr-BE" b="1" dirty="0">
                <a:solidFill>
                  <a:schemeClr val="accent1"/>
                </a:solidFill>
                <a:latin typeface="Calibri Light" panose="020F0302020204030204" pitchFamily="34" charset="0"/>
                <a:ea typeface="Times New Roman" panose="02020603050405020304" pitchFamily="18" charset="0"/>
              </a:rPr>
              <a:t> </a:t>
            </a:r>
            <a:r>
              <a:rPr lang="fr-BE" b="1" dirty="0" err="1">
                <a:solidFill>
                  <a:schemeClr val="accent1"/>
                </a:solidFill>
                <a:latin typeface="Calibri Light" panose="020F0302020204030204" pitchFamily="34" charset="0"/>
                <a:ea typeface="Times New Roman" panose="02020603050405020304" pitchFamily="18" charset="0"/>
              </a:rPr>
              <a:t>spherical</a:t>
            </a:r>
            <a:r>
              <a:rPr lang="fr-BE" b="1" dirty="0">
                <a:solidFill>
                  <a:schemeClr val="accent1"/>
                </a:solidFill>
                <a:latin typeface="Calibri Light" panose="020F0302020204030204" pitchFamily="34" charset="0"/>
                <a:ea typeface="Times New Roman" panose="02020603050405020304" pitchFamily="18" charset="0"/>
              </a:rPr>
              <a:t>.</a:t>
            </a:r>
            <a:endParaRPr lang="en-US" b="1" dirty="0">
              <a:solidFill>
                <a:schemeClr val="accent1"/>
              </a:solidFill>
            </a:endParaRPr>
          </a:p>
        </p:txBody>
      </p:sp>
      <p:pic>
        <p:nvPicPr>
          <p:cNvPr id="2050" name="Picture 2" descr="Les gens sur la plage"/>
          <p:cNvPicPr>
            <a:picLocks noChangeAspect="1" noChangeArrowheads="1"/>
          </p:cNvPicPr>
          <p:nvPr/>
        </p:nvPicPr>
        <p:blipFill rotWithShape="1">
          <a:blip r:embed="rId6">
            <a:extLst>
              <a:ext uri="{28A0092B-C50C-407E-A947-70E740481C1C}">
                <a14:useLocalDpi xmlns:a14="http://schemas.microsoft.com/office/drawing/2010/main" val="0"/>
              </a:ext>
            </a:extLst>
          </a:blip>
          <a:srcRect l="27611" r="30431" b="53644"/>
          <a:stretch/>
        </p:blipFill>
        <p:spPr bwMode="auto">
          <a:xfrm>
            <a:off x="90054" y="2442631"/>
            <a:ext cx="3726872" cy="2571853"/>
          </a:xfrm>
          <a:prstGeom prst="rect">
            <a:avLst/>
          </a:prstGeom>
          <a:noFill/>
          <a:extLst>
            <a:ext uri="{909E8E84-426E-40DD-AFC4-6F175D3DCCD1}">
              <a14:hiddenFill xmlns:a14="http://schemas.microsoft.com/office/drawing/2010/main">
                <a:solidFill>
                  <a:srgbClr val="FFFFFF"/>
                </a:solidFill>
              </a14:hiddenFill>
            </a:ext>
          </a:extLst>
        </p:spPr>
      </p:pic>
      <p:sp>
        <p:nvSpPr>
          <p:cNvPr id="2" name="Pensées 1"/>
          <p:cNvSpPr/>
          <p:nvPr/>
        </p:nvSpPr>
        <p:spPr>
          <a:xfrm>
            <a:off x="1537854" y="1691772"/>
            <a:ext cx="948827" cy="77215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Sea Balls: What are commonly referred to as Neptune balls, which are made of matted seaweed fibers, can also be used without additives as an insulating material with natural fire prevention properties (B1). The organic brown material can be found washed up on beaches. As it contains hardly any salts and no proteins it does not rot and the fibers are not harmful to the human organism. With thermal conductivity of just 0.037 W/(mK), sea balls are highly suitable for building insul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3867" y="2643237"/>
            <a:ext cx="5372100" cy="4029075"/>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e 54"/>
          <p:cNvGrpSpPr/>
          <p:nvPr/>
        </p:nvGrpSpPr>
        <p:grpSpPr>
          <a:xfrm>
            <a:off x="137235" y="-71038"/>
            <a:ext cx="11930074" cy="1156102"/>
            <a:chOff x="261926" y="-15612"/>
            <a:chExt cx="11930074" cy="1156102"/>
          </a:xfrm>
        </p:grpSpPr>
        <p:grpSp>
          <p:nvGrpSpPr>
            <p:cNvPr id="56" name="Groupe 55"/>
            <p:cNvGrpSpPr/>
            <p:nvPr/>
          </p:nvGrpSpPr>
          <p:grpSpPr>
            <a:xfrm>
              <a:off x="261926" y="0"/>
              <a:ext cx="5965037" cy="1140490"/>
              <a:chOff x="2968032" y="1476872"/>
              <a:chExt cx="5965037" cy="1140490"/>
            </a:xfrm>
          </p:grpSpPr>
          <p:grpSp>
            <p:nvGrpSpPr>
              <p:cNvPr id="72" name="Groupe 71"/>
              <p:cNvGrpSpPr/>
              <p:nvPr/>
            </p:nvGrpSpPr>
            <p:grpSpPr>
              <a:xfrm>
                <a:off x="5940486" y="1476872"/>
                <a:ext cx="2992583" cy="1140490"/>
                <a:chOff x="4322619" y="1117801"/>
                <a:chExt cx="4779818" cy="2696615"/>
              </a:xfrm>
            </p:grpSpPr>
            <p:pic>
              <p:nvPicPr>
                <p:cNvPr id="80"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3"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73" name="Groupe 72"/>
              <p:cNvGrpSpPr/>
              <p:nvPr/>
            </p:nvGrpSpPr>
            <p:grpSpPr>
              <a:xfrm>
                <a:off x="2968032" y="1476872"/>
                <a:ext cx="2992583" cy="1140490"/>
                <a:chOff x="4322619" y="1117801"/>
                <a:chExt cx="4779818" cy="2696615"/>
              </a:xfrm>
            </p:grpSpPr>
            <p:pic>
              <p:nvPicPr>
                <p:cNvPr id="74"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5"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7"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8"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9"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57" name="Groupe 56"/>
            <p:cNvGrpSpPr/>
            <p:nvPr/>
          </p:nvGrpSpPr>
          <p:grpSpPr>
            <a:xfrm>
              <a:off x="6226963" y="-15612"/>
              <a:ext cx="5965037" cy="1140490"/>
              <a:chOff x="2968032" y="1476872"/>
              <a:chExt cx="5965037" cy="1140490"/>
            </a:xfrm>
          </p:grpSpPr>
          <p:grpSp>
            <p:nvGrpSpPr>
              <p:cNvPr id="58" name="Groupe 57"/>
              <p:cNvGrpSpPr/>
              <p:nvPr/>
            </p:nvGrpSpPr>
            <p:grpSpPr>
              <a:xfrm>
                <a:off x="5940486" y="1476872"/>
                <a:ext cx="2992583" cy="1140490"/>
                <a:chOff x="4322619" y="1117801"/>
                <a:chExt cx="4779818" cy="2696615"/>
              </a:xfrm>
            </p:grpSpPr>
            <p:pic>
              <p:nvPicPr>
                <p:cNvPr id="66"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7"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9" name="Groupe 58"/>
              <p:cNvGrpSpPr/>
              <p:nvPr/>
            </p:nvGrpSpPr>
            <p:grpSpPr>
              <a:xfrm>
                <a:off x="2968032" y="1476872"/>
                <a:ext cx="2992583" cy="1140490"/>
                <a:chOff x="4322619" y="1117801"/>
                <a:chExt cx="4779818" cy="2696615"/>
              </a:xfrm>
            </p:grpSpPr>
            <p:pic>
              <p:nvPicPr>
                <p:cNvPr id="60"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3"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3" name="ZoneTexte 2"/>
          <p:cNvSpPr txBox="1"/>
          <p:nvPr/>
        </p:nvSpPr>
        <p:spPr>
          <a:xfrm>
            <a:off x="1791190" y="1735837"/>
            <a:ext cx="685257"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rPr>
              <a:t>?</a:t>
            </a:r>
          </a:p>
        </p:txBody>
      </p:sp>
      <p:sp>
        <p:nvSpPr>
          <p:cNvPr id="87" name="ZoneTexte 86"/>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Tree>
    <p:extLst>
      <p:ext uri="{BB962C8B-B14F-4D97-AF65-F5344CB8AC3E}">
        <p14:creationId xmlns:p14="http://schemas.microsoft.com/office/powerpoint/2010/main" val="3779913146"/>
      </p:ext>
    </p:extLst>
  </p:cSld>
  <p:clrMapOvr>
    <a:masterClrMapping/>
  </p:clrMapOvr>
  <mc:AlternateContent xmlns:mc="http://schemas.openxmlformats.org/markup-compatibility/2006" xmlns:p14="http://schemas.microsoft.com/office/powerpoint/2010/main">
    <mc:Choice Requires="p14">
      <p:transition spd="slow" p14:dur="2000" advTm="9598"/>
    </mc:Choice>
    <mc:Fallback xmlns="">
      <p:transition spd="slow" advTm="959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2349120" y="3458028"/>
            <a:ext cx="10554488" cy="3499353"/>
            <a:chOff x="2349120" y="3458028"/>
            <a:chExt cx="10554488" cy="3499353"/>
          </a:xfrm>
        </p:grpSpPr>
        <p:grpSp>
          <p:nvGrpSpPr>
            <p:cNvPr id="6" name="Groupe 5"/>
            <p:cNvGrpSpPr/>
            <p:nvPr/>
          </p:nvGrpSpPr>
          <p:grpSpPr>
            <a:xfrm>
              <a:off x="11472000" y="6125953"/>
              <a:ext cx="720000" cy="720000"/>
              <a:chOff x="2417666" y="207380"/>
              <a:chExt cx="4862366" cy="4698728"/>
            </a:xfrm>
          </p:grpSpPr>
          <p:pic>
            <p:nvPicPr>
              <p:cNvPr id="7"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1" name="ZoneTexte 20"/>
            <p:cNvSpPr txBox="1"/>
            <p:nvPr/>
          </p:nvSpPr>
          <p:spPr>
            <a:xfrm>
              <a:off x="11716492" y="6495716"/>
              <a:ext cx="1187116" cy="461665"/>
            </a:xfrm>
            <a:prstGeom prst="rect">
              <a:avLst/>
            </a:prstGeom>
            <a:noFill/>
          </p:spPr>
          <p:txBody>
            <a:bodyPr wrap="square" rtlCol="0">
              <a:spAutoFit/>
            </a:bodyPr>
            <a:lstStyle/>
            <a:p>
              <a:r>
                <a:rPr lang="fr-BE" sz="2400" b="1" dirty="0" smtClean="0"/>
                <a:t>16</a:t>
              </a:r>
              <a:endParaRPr lang="fr-BE" sz="2400" b="1" dirty="0"/>
            </a:p>
          </p:txBody>
        </p:sp>
        <p:grpSp>
          <p:nvGrpSpPr>
            <p:cNvPr id="24" name="Groupe 23"/>
            <p:cNvGrpSpPr/>
            <p:nvPr/>
          </p:nvGrpSpPr>
          <p:grpSpPr>
            <a:xfrm>
              <a:off x="2410519" y="3458028"/>
              <a:ext cx="9528641" cy="2763741"/>
              <a:chOff x="2410519" y="3458028"/>
              <a:chExt cx="9528641" cy="2763741"/>
            </a:xfrm>
          </p:grpSpPr>
          <p:pic>
            <p:nvPicPr>
              <p:cNvPr id="20" name="Image 19" descr="C:\Users\Laurence\Pictures\mémoire photos\lame histologique 030717\photos lame histologiques\m\m_1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2410519" y="3932156"/>
                <a:ext cx="3209290" cy="2282825"/>
              </a:xfrm>
              <a:prstGeom prst="rect">
                <a:avLst/>
              </a:prstGeom>
              <a:noFill/>
              <a:ln w="19050">
                <a:solidFill>
                  <a:schemeClr val="bg1"/>
                </a:solidFill>
              </a:ln>
            </p:spPr>
          </p:pic>
          <p:pic>
            <p:nvPicPr>
              <p:cNvPr id="22" name="Image 21" descr="C:\Users\Laurence\Pictures\mémoire photos\echantillons frais po\rhizome\rhizome270617_009.jpg"/>
              <p:cNvPicPr>
                <a:picLocks noChangeAspect="1"/>
              </p:cNvPicPr>
              <p:nvPr/>
            </p:nvPicPr>
            <p:blipFill rotWithShape="1">
              <a:blip r:embed="rId6" cstate="print">
                <a:extLst>
                  <a:ext uri="{28A0092B-C50C-407E-A947-70E740481C1C}">
                    <a14:useLocalDpi xmlns:a14="http://schemas.microsoft.com/office/drawing/2010/main" val="0"/>
                  </a:ext>
                </a:extLst>
              </a:blip>
              <a:srcRect b="8041"/>
              <a:stretch/>
            </p:blipFill>
            <p:spPr bwMode="auto">
              <a:xfrm>
                <a:off x="5664872" y="3486413"/>
                <a:ext cx="3235336" cy="2735356"/>
              </a:xfrm>
              <a:prstGeom prst="rect">
                <a:avLst/>
              </a:prstGeom>
              <a:noFill/>
              <a:ln w="19050" cap="flat" cmpd="sng" algn="ctr">
                <a:solidFill>
                  <a:schemeClr val="bg1"/>
                </a:solidFill>
                <a:prstDash val="solid"/>
                <a:round/>
                <a:headEnd type="none" w="med" len="med"/>
                <a:tailEnd type="none" w="med" len="med"/>
              </a:ln>
              <a:extLst>
                <a:ext uri="{53640926-AAD7-44D8-BBD7-CCE9431645EC}">
                  <a14:shadowObscured xmlns:a14="http://schemas.microsoft.com/office/drawing/2010/main"/>
                </a:ext>
              </a:extLst>
            </p:spPr>
          </p:pic>
          <p:pic>
            <p:nvPicPr>
              <p:cNvPr id="23" name="Image 22"/>
              <p:cNvPicPr>
                <a:picLocks noChangeAspect="1"/>
              </p:cNvPicPr>
              <p:nvPr/>
            </p:nvPicPr>
            <p:blipFill rotWithShape="1">
              <a:blip r:embed="rId7" cstate="print">
                <a:extLst>
                  <a:ext uri="{28A0092B-C50C-407E-A947-70E740481C1C}">
                    <a14:useLocalDpi xmlns:a14="http://schemas.microsoft.com/office/drawing/2010/main" val="0"/>
                  </a:ext>
                </a:extLst>
              </a:blip>
              <a:srcRect b="7689"/>
              <a:stretch/>
            </p:blipFill>
            <p:spPr bwMode="auto">
              <a:xfrm>
                <a:off x="8916177" y="3458028"/>
                <a:ext cx="3022983" cy="2735356"/>
              </a:xfrm>
              <a:prstGeom prst="rect">
                <a:avLst/>
              </a:prstGeom>
              <a:ln>
                <a:solidFill>
                  <a:schemeClr val="bg1"/>
                </a:solidFill>
              </a:ln>
              <a:extLst>
                <a:ext uri="{53640926-AAD7-44D8-BBD7-CCE9431645EC}">
                  <a14:shadowObscured xmlns:a14="http://schemas.microsoft.com/office/drawing/2010/main"/>
                </a:ext>
              </a:extLst>
            </p:spPr>
          </p:pic>
        </p:grpSp>
        <p:cxnSp>
          <p:nvCxnSpPr>
            <p:cNvPr id="10" name="Connecteur droit 9"/>
            <p:cNvCxnSpPr/>
            <p:nvPr/>
          </p:nvCxnSpPr>
          <p:spPr>
            <a:xfrm flipV="1">
              <a:off x="2603258" y="6119058"/>
              <a:ext cx="30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349120" y="5734250"/>
              <a:ext cx="1120277" cy="369332"/>
            </a:xfrm>
            <a:prstGeom prst="rect">
              <a:avLst/>
            </a:prstGeom>
            <a:noFill/>
          </p:spPr>
          <p:txBody>
            <a:bodyPr wrap="square" rtlCol="0">
              <a:spAutoFit/>
            </a:bodyPr>
            <a:lstStyle/>
            <a:p>
              <a:r>
                <a:rPr lang="fr-BE" b="1" dirty="0">
                  <a:solidFill>
                    <a:srgbClr val="C00000"/>
                  </a:solidFill>
                </a:rPr>
                <a:t>5µm</a:t>
              </a:r>
            </a:p>
          </p:txBody>
        </p:sp>
        <p:cxnSp>
          <p:nvCxnSpPr>
            <p:cNvPr id="13" name="Connecteur droit 12"/>
            <p:cNvCxnSpPr/>
            <p:nvPr/>
          </p:nvCxnSpPr>
          <p:spPr>
            <a:xfrm>
              <a:off x="5725015" y="6119058"/>
              <a:ext cx="9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635778" y="5734250"/>
              <a:ext cx="1025237" cy="369332"/>
            </a:xfrm>
            <a:prstGeom prst="rect">
              <a:avLst/>
            </a:prstGeom>
            <a:noFill/>
          </p:spPr>
          <p:txBody>
            <a:bodyPr wrap="square" rtlCol="0">
              <a:spAutoFit/>
            </a:bodyPr>
            <a:lstStyle/>
            <a:p>
              <a:r>
                <a:rPr lang="fr-BE" dirty="0"/>
                <a:t>100µm</a:t>
              </a:r>
            </a:p>
          </p:txBody>
        </p:sp>
        <p:cxnSp>
          <p:nvCxnSpPr>
            <p:cNvPr id="18" name="Connecteur droit 17"/>
            <p:cNvCxnSpPr/>
            <p:nvPr/>
          </p:nvCxnSpPr>
          <p:spPr>
            <a:xfrm>
              <a:off x="8995083" y="6125953"/>
              <a:ext cx="65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880177" y="5762387"/>
              <a:ext cx="1233054" cy="369332"/>
            </a:xfrm>
            <a:prstGeom prst="rect">
              <a:avLst/>
            </a:prstGeom>
            <a:noFill/>
          </p:spPr>
          <p:txBody>
            <a:bodyPr wrap="square" rtlCol="0">
              <a:spAutoFit/>
            </a:bodyPr>
            <a:lstStyle/>
            <a:p>
              <a:r>
                <a:rPr lang="fr-BE" dirty="0"/>
                <a:t>20µm</a:t>
              </a:r>
            </a:p>
          </p:txBody>
        </p:sp>
      </p:grpSp>
      <p:sp>
        <p:nvSpPr>
          <p:cNvPr id="5" name="ZoneTexte 4"/>
          <p:cNvSpPr txBox="1"/>
          <p:nvPr/>
        </p:nvSpPr>
        <p:spPr>
          <a:xfrm>
            <a:off x="2993797" y="3506711"/>
            <a:ext cx="2600352" cy="369332"/>
          </a:xfrm>
          <a:prstGeom prst="rect">
            <a:avLst/>
          </a:prstGeom>
          <a:noFill/>
        </p:spPr>
        <p:txBody>
          <a:bodyPr wrap="square" rtlCol="0">
            <a:spAutoFit/>
          </a:bodyPr>
          <a:lstStyle/>
          <a:p>
            <a:r>
              <a:rPr lang="fr-BE" dirty="0"/>
              <a:t>Wide fibre</a:t>
            </a:r>
          </a:p>
        </p:txBody>
      </p:sp>
      <p:sp>
        <p:nvSpPr>
          <p:cNvPr id="29" name="ZoneTexte 28"/>
          <p:cNvSpPr txBox="1"/>
          <p:nvPr/>
        </p:nvSpPr>
        <p:spPr>
          <a:xfrm>
            <a:off x="5952225" y="3108665"/>
            <a:ext cx="2600352" cy="369332"/>
          </a:xfrm>
          <a:prstGeom prst="rect">
            <a:avLst/>
          </a:prstGeom>
          <a:noFill/>
        </p:spPr>
        <p:txBody>
          <a:bodyPr wrap="square" rtlCol="0">
            <a:spAutoFit/>
          </a:bodyPr>
          <a:lstStyle/>
          <a:p>
            <a:pPr algn="ctr"/>
            <a:r>
              <a:rPr lang="fr-BE" dirty="0"/>
              <a:t>Rhizome</a:t>
            </a:r>
          </a:p>
        </p:txBody>
      </p:sp>
      <p:sp>
        <p:nvSpPr>
          <p:cNvPr id="30" name="ZoneTexte 29"/>
          <p:cNvSpPr txBox="1"/>
          <p:nvPr/>
        </p:nvSpPr>
        <p:spPr>
          <a:xfrm>
            <a:off x="9092791" y="3086964"/>
            <a:ext cx="2600352" cy="369332"/>
          </a:xfrm>
          <a:prstGeom prst="rect">
            <a:avLst/>
          </a:prstGeom>
          <a:noFill/>
        </p:spPr>
        <p:txBody>
          <a:bodyPr wrap="square" rtlCol="0">
            <a:spAutoFit/>
          </a:bodyPr>
          <a:lstStyle/>
          <a:p>
            <a:pPr algn="ctr"/>
            <a:r>
              <a:rPr lang="fr-BE" dirty="0" err="1"/>
              <a:t>Root</a:t>
            </a:r>
            <a:endParaRPr lang="fr-BE" dirty="0"/>
          </a:p>
        </p:txBody>
      </p:sp>
      <p:sp>
        <p:nvSpPr>
          <p:cNvPr id="3" name="Rectangle 2"/>
          <p:cNvSpPr/>
          <p:nvPr/>
        </p:nvSpPr>
        <p:spPr>
          <a:xfrm>
            <a:off x="149439" y="1524875"/>
            <a:ext cx="6096000" cy="1015663"/>
          </a:xfrm>
          <a:prstGeom prst="rect">
            <a:avLst/>
          </a:prstGeom>
        </p:spPr>
        <p:txBody>
          <a:bodyPr>
            <a:spAutoFit/>
          </a:bodyPr>
          <a:lstStyle/>
          <a:p>
            <a:pPr marL="285750" indent="-285750">
              <a:buFont typeface="Wingdings" panose="05000000000000000000" pitchFamily="2" charset="2"/>
              <a:buChar char="v"/>
            </a:pPr>
            <a:r>
              <a:rPr lang="en-US" sz="2000" b="1" dirty="0" err="1" smtClean="0">
                <a:solidFill>
                  <a:schemeClr val="accent1"/>
                </a:solidFill>
              </a:rPr>
              <a:t>Hyphes</a:t>
            </a:r>
            <a:r>
              <a:rPr lang="en-US" sz="2000" b="1" dirty="0" smtClean="0">
                <a:solidFill>
                  <a:schemeClr val="accent1"/>
                </a:solidFill>
              </a:rPr>
              <a:t> </a:t>
            </a:r>
            <a:r>
              <a:rPr lang="en-US" sz="2000" b="1" dirty="0">
                <a:solidFill>
                  <a:schemeClr val="accent1"/>
                </a:solidFill>
              </a:rPr>
              <a:t>of black fungi septate in the light of several cells (Ascomycete, </a:t>
            </a:r>
            <a:r>
              <a:rPr lang="en-US" sz="2000" b="1" dirty="0" err="1">
                <a:solidFill>
                  <a:schemeClr val="accent1"/>
                </a:solidFill>
              </a:rPr>
              <a:t>Aigialaceae</a:t>
            </a:r>
            <a:r>
              <a:rPr lang="en-US" sz="2000" b="1" dirty="0">
                <a:solidFill>
                  <a:schemeClr val="accent1"/>
                </a:solidFill>
              </a:rPr>
              <a:t>)</a:t>
            </a:r>
          </a:p>
          <a:p>
            <a:pPr marL="285750" indent="-285750">
              <a:buFont typeface="Wingdings" panose="05000000000000000000" pitchFamily="2" charset="2"/>
              <a:buChar char="v"/>
            </a:pPr>
            <a:r>
              <a:rPr lang="en-US" sz="2000" b="1" dirty="0">
                <a:solidFill>
                  <a:schemeClr val="accent1"/>
                </a:solidFill>
              </a:rPr>
              <a:t>Micro-</a:t>
            </a:r>
            <a:r>
              <a:rPr lang="en-US" sz="2000" b="1" dirty="0" err="1">
                <a:solidFill>
                  <a:schemeClr val="accent1"/>
                </a:solidFill>
              </a:rPr>
              <a:t>sclerotia</a:t>
            </a:r>
            <a:r>
              <a:rPr lang="en-US" sz="2000" b="1" dirty="0">
                <a:solidFill>
                  <a:schemeClr val="accent1"/>
                </a:solidFill>
              </a:rPr>
              <a:t> of septal black fungi</a:t>
            </a:r>
          </a:p>
        </p:txBody>
      </p:sp>
      <p:sp>
        <p:nvSpPr>
          <p:cNvPr id="4" name="Rectangle 3"/>
          <p:cNvSpPr/>
          <p:nvPr/>
        </p:nvSpPr>
        <p:spPr>
          <a:xfrm>
            <a:off x="4187159" y="913221"/>
            <a:ext cx="4828181" cy="584775"/>
          </a:xfrm>
          <a:prstGeom prst="rect">
            <a:avLst/>
          </a:prstGeom>
        </p:spPr>
        <p:txBody>
          <a:bodyPr wrap="none">
            <a:spAutoFit/>
          </a:bodyPr>
          <a:lstStyle/>
          <a:p>
            <a:r>
              <a:rPr lang="en-US" sz="3200" dirty="0">
                <a:solidFill>
                  <a:schemeClr val="accent1"/>
                </a:solidFill>
              </a:rPr>
              <a:t>In the footsteps of the fungi</a:t>
            </a:r>
          </a:p>
        </p:txBody>
      </p:sp>
      <p:grpSp>
        <p:nvGrpSpPr>
          <p:cNvPr id="32" name="Groupe 31"/>
          <p:cNvGrpSpPr/>
          <p:nvPr/>
        </p:nvGrpSpPr>
        <p:grpSpPr>
          <a:xfrm>
            <a:off x="137235" y="-71038"/>
            <a:ext cx="11930074" cy="1156102"/>
            <a:chOff x="261926" y="-15612"/>
            <a:chExt cx="11930074" cy="1156102"/>
          </a:xfrm>
        </p:grpSpPr>
        <p:grpSp>
          <p:nvGrpSpPr>
            <p:cNvPr id="33" name="Groupe 32"/>
            <p:cNvGrpSpPr/>
            <p:nvPr/>
          </p:nvGrpSpPr>
          <p:grpSpPr>
            <a:xfrm>
              <a:off x="261926" y="0"/>
              <a:ext cx="5965037" cy="1140490"/>
              <a:chOff x="2968032" y="1476872"/>
              <a:chExt cx="5965037" cy="1140490"/>
            </a:xfrm>
          </p:grpSpPr>
          <p:grpSp>
            <p:nvGrpSpPr>
              <p:cNvPr id="49" name="Groupe 48"/>
              <p:cNvGrpSpPr/>
              <p:nvPr/>
            </p:nvGrpSpPr>
            <p:grpSpPr>
              <a:xfrm>
                <a:off x="5940486" y="1476872"/>
                <a:ext cx="2992583" cy="1140490"/>
                <a:chOff x="4322619" y="1117801"/>
                <a:chExt cx="4779818" cy="2696615"/>
              </a:xfrm>
            </p:grpSpPr>
            <p:pic>
              <p:nvPicPr>
                <p:cNvPr id="57"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0" name="Groupe 49"/>
              <p:cNvGrpSpPr/>
              <p:nvPr/>
            </p:nvGrpSpPr>
            <p:grpSpPr>
              <a:xfrm>
                <a:off x="2968032" y="1476872"/>
                <a:ext cx="2992583" cy="1140490"/>
                <a:chOff x="4322619" y="1117801"/>
                <a:chExt cx="4779818" cy="2696615"/>
              </a:xfrm>
            </p:grpSpPr>
            <p:pic>
              <p:nvPicPr>
                <p:cNvPr id="51"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34" name="Groupe 33"/>
            <p:cNvGrpSpPr/>
            <p:nvPr/>
          </p:nvGrpSpPr>
          <p:grpSpPr>
            <a:xfrm>
              <a:off x="6226963" y="-15612"/>
              <a:ext cx="5965037" cy="1140490"/>
              <a:chOff x="2968032" y="1476872"/>
              <a:chExt cx="5965037" cy="1140490"/>
            </a:xfrm>
          </p:grpSpPr>
          <p:grpSp>
            <p:nvGrpSpPr>
              <p:cNvPr id="35" name="Groupe 34"/>
              <p:cNvGrpSpPr/>
              <p:nvPr/>
            </p:nvGrpSpPr>
            <p:grpSpPr>
              <a:xfrm>
                <a:off x="5940486" y="1476872"/>
                <a:ext cx="2992583" cy="1140490"/>
                <a:chOff x="4322619" y="1117801"/>
                <a:chExt cx="4779818" cy="2696615"/>
              </a:xfrm>
            </p:grpSpPr>
            <p:pic>
              <p:nvPicPr>
                <p:cNvPr id="43"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6" name="Groupe 35"/>
              <p:cNvGrpSpPr/>
              <p:nvPr/>
            </p:nvGrpSpPr>
            <p:grpSpPr>
              <a:xfrm>
                <a:off x="2968032" y="1476872"/>
                <a:ext cx="2992583" cy="1140490"/>
                <a:chOff x="4322619" y="1117801"/>
                <a:chExt cx="4779818" cy="2696615"/>
              </a:xfrm>
            </p:grpSpPr>
            <p:pic>
              <p:nvPicPr>
                <p:cNvPr id="37"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63" name="ZoneTexte 62"/>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   </a:t>
            </a:r>
            <a:r>
              <a:rPr lang="en-US" sz="2800" b="1" dirty="0">
                <a:solidFill>
                  <a:srgbClr val="C00000"/>
                </a:solidFill>
              </a:rPr>
              <a:t> </a:t>
            </a:r>
          </a:p>
        </p:txBody>
      </p:sp>
    </p:spTree>
    <p:extLst>
      <p:ext uri="{BB962C8B-B14F-4D97-AF65-F5344CB8AC3E}">
        <p14:creationId xmlns:p14="http://schemas.microsoft.com/office/powerpoint/2010/main" val="1456143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p:cNvGrpSpPr/>
          <p:nvPr/>
        </p:nvGrpSpPr>
        <p:grpSpPr>
          <a:xfrm>
            <a:off x="2349120" y="3458028"/>
            <a:ext cx="10554488" cy="3499353"/>
            <a:chOff x="2349120" y="3458028"/>
            <a:chExt cx="10554488" cy="3499353"/>
          </a:xfrm>
        </p:grpSpPr>
        <p:grpSp>
          <p:nvGrpSpPr>
            <p:cNvPr id="54" name="Groupe 53"/>
            <p:cNvGrpSpPr/>
            <p:nvPr/>
          </p:nvGrpSpPr>
          <p:grpSpPr>
            <a:xfrm>
              <a:off x="11472000" y="6125953"/>
              <a:ext cx="720000" cy="720000"/>
              <a:chOff x="2417666" y="207380"/>
              <a:chExt cx="4862366" cy="4698728"/>
            </a:xfrm>
          </p:grpSpPr>
          <p:pic>
            <p:nvPicPr>
              <p:cNvPr id="69"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70" name="Image 69"/>
              <p:cNvPicPr>
                <a:picLocks noChangeAspect="1"/>
              </p:cNvPicPr>
              <p:nvPr/>
            </p:nvPicPr>
            <p:blipFill rotWithShape="1">
              <a:blip r:embed="rId3"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58" name="ZoneTexte 57"/>
            <p:cNvSpPr txBox="1"/>
            <p:nvPr/>
          </p:nvSpPr>
          <p:spPr>
            <a:xfrm>
              <a:off x="11716492" y="6495716"/>
              <a:ext cx="1187116" cy="461665"/>
            </a:xfrm>
            <a:prstGeom prst="rect">
              <a:avLst/>
            </a:prstGeom>
            <a:noFill/>
          </p:spPr>
          <p:txBody>
            <a:bodyPr wrap="square" rtlCol="0">
              <a:spAutoFit/>
            </a:bodyPr>
            <a:lstStyle/>
            <a:p>
              <a:r>
                <a:rPr lang="fr-BE" sz="2400" b="1" dirty="0" smtClean="0"/>
                <a:t>16</a:t>
              </a:r>
              <a:endParaRPr lang="fr-BE" sz="2400" b="1" dirty="0"/>
            </a:p>
          </p:txBody>
        </p:sp>
        <p:grpSp>
          <p:nvGrpSpPr>
            <p:cNvPr id="59" name="Groupe 58"/>
            <p:cNvGrpSpPr/>
            <p:nvPr/>
          </p:nvGrpSpPr>
          <p:grpSpPr>
            <a:xfrm>
              <a:off x="2410519" y="3458028"/>
              <a:ext cx="9528641" cy="2763741"/>
              <a:chOff x="2410519" y="3458028"/>
              <a:chExt cx="9528641" cy="2763741"/>
            </a:xfrm>
          </p:grpSpPr>
          <p:pic>
            <p:nvPicPr>
              <p:cNvPr id="66" name="Image 65" descr="C:\Users\Laurence\Pictures\mémoire photos\lame histologique 030717\photos lame histologiques\m\m_1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410519" y="3932156"/>
                <a:ext cx="3209290" cy="2282825"/>
              </a:xfrm>
              <a:prstGeom prst="rect">
                <a:avLst/>
              </a:prstGeom>
              <a:noFill/>
              <a:ln w="19050">
                <a:solidFill>
                  <a:schemeClr val="bg1"/>
                </a:solidFill>
              </a:ln>
            </p:spPr>
          </p:pic>
          <p:pic>
            <p:nvPicPr>
              <p:cNvPr id="67" name="Image 66" descr="C:\Users\Laurence\Pictures\mémoire photos\echantillons frais po\rhizome\rhizome270617_009.jpg"/>
              <p:cNvPicPr>
                <a:picLocks noChangeAspect="1"/>
              </p:cNvPicPr>
              <p:nvPr/>
            </p:nvPicPr>
            <p:blipFill rotWithShape="1">
              <a:blip r:embed="rId5" cstate="print">
                <a:extLst>
                  <a:ext uri="{28A0092B-C50C-407E-A947-70E740481C1C}">
                    <a14:useLocalDpi xmlns:a14="http://schemas.microsoft.com/office/drawing/2010/main" val="0"/>
                  </a:ext>
                </a:extLst>
              </a:blip>
              <a:srcRect b="8041"/>
              <a:stretch/>
            </p:blipFill>
            <p:spPr bwMode="auto">
              <a:xfrm>
                <a:off x="5664872" y="3486413"/>
                <a:ext cx="3235336" cy="2735356"/>
              </a:xfrm>
              <a:prstGeom prst="rect">
                <a:avLst/>
              </a:prstGeom>
              <a:noFill/>
              <a:ln w="19050" cap="flat" cmpd="sng" algn="ctr">
                <a:solidFill>
                  <a:schemeClr val="bg1"/>
                </a:solidFill>
                <a:prstDash val="solid"/>
                <a:round/>
                <a:headEnd type="none" w="med" len="med"/>
                <a:tailEnd type="none" w="med" len="med"/>
              </a:ln>
              <a:extLst>
                <a:ext uri="{53640926-AAD7-44D8-BBD7-CCE9431645EC}">
                  <a14:shadowObscured xmlns:a14="http://schemas.microsoft.com/office/drawing/2010/main"/>
                </a:ext>
              </a:extLst>
            </p:spPr>
          </p:pic>
          <p:pic>
            <p:nvPicPr>
              <p:cNvPr id="68" name="Image 67"/>
              <p:cNvPicPr>
                <a:picLocks noChangeAspect="1"/>
              </p:cNvPicPr>
              <p:nvPr/>
            </p:nvPicPr>
            <p:blipFill rotWithShape="1">
              <a:blip r:embed="rId6" cstate="print">
                <a:extLst>
                  <a:ext uri="{28A0092B-C50C-407E-A947-70E740481C1C}">
                    <a14:useLocalDpi xmlns:a14="http://schemas.microsoft.com/office/drawing/2010/main" val="0"/>
                  </a:ext>
                </a:extLst>
              </a:blip>
              <a:srcRect b="7689"/>
              <a:stretch/>
            </p:blipFill>
            <p:spPr bwMode="auto">
              <a:xfrm>
                <a:off x="8916177" y="3458028"/>
                <a:ext cx="3022983" cy="2735356"/>
              </a:xfrm>
              <a:prstGeom prst="rect">
                <a:avLst/>
              </a:prstGeom>
              <a:ln>
                <a:solidFill>
                  <a:schemeClr val="bg1"/>
                </a:solidFill>
              </a:ln>
              <a:extLst>
                <a:ext uri="{53640926-AAD7-44D8-BBD7-CCE9431645EC}">
                  <a14:shadowObscured xmlns:a14="http://schemas.microsoft.com/office/drawing/2010/main"/>
                </a:ext>
              </a:extLst>
            </p:spPr>
          </p:pic>
        </p:grpSp>
        <p:cxnSp>
          <p:nvCxnSpPr>
            <p:cNvPr id="60" name="Connecteur droit 59"/>
            <p:cNvCxnSpPr/>
            <p:nvPr/>
          </p:nvCxnSpPr>
          <p:spPr>
            <a:xfrm flipV="1">
              <a:off x="2603258" y="6119058"/>
              <a:ext cx="30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2349120" y="5734250"/>
              <a:ext cx="1120277" cy="369332"/>
            </a:xfrm>
            <a:prstGeom prst="rect">
              <a:avLst/>
            </a:prstGeom>
            <a:noFill/>
          </p:spPr>
          <p:txBody>
            <a:bodyPr wrap="square" rtlCol="0">
              <a:spAutoFit/>
            </a:bodyPr>
            <a:lstStyle/>
            <a:p>
              <a:r>
                <a:rPr lang="fr-BE" b="1" dirty="0">
                  <a:solidFill>
                    <a:srgbClr val="C00000"/>
                  </a:solidFill>
                </a:rPr>
                <a:t>5µm</a:t>
              </a:r>
            </a:p>
          </p:txBody>
        </p:sp>
        <p:cxnSp>
          <p:nvCxnSpPr>
            <p:cNvPr id="62" name="Connecteur droit 61"/>
            <p:cNvCxnSpPr/>
            <p:nvPr/>
          </p:nvCxnSpPr>
          <p:spPr>
            <a:xfrm>
              <a:off x="5725015" y="6119058"/>
              <a:ext cx="9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5635778" y="5734250"/>
              <a:ext cx="1025237" cy="369332"/>
            </a:xfrm>
            <a:prstGeom prst="rect">
              <a:avLst/>
            </a:prstGeom>
            <a:noFill/>
          </p:spPr>
          <p:txBody>
            <a:bodyPr wrap="square" rtlCol="0">
              <a:spAutoFit/>
            </a:bodyPr>
            <a:lstStyle/>
            <a:p>
              <a:r>
                <a:rPr lang="fr-BE" dirty="0"/>
                <a:t>100µm</a:t>
              </a:r>
            </a:p>
          </p:txBody>
        </p:sp>
        <p:cxnSp>
          <p:nvCxnSpPr>
            <p:cNvPr id="64" name="Connecteur droit 63"/>
            <p:cNvCxnSpPr/>
            <p:nvPr/>
          </p:nvCxnSpPr>
          <p:spPr>
            <a:xfrm>
              <a:off x="8995083" y="6125953"/>
              <a:ext cx="65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8880177" y="5762387"/>
              <a:ext cx="1233054" cy="369332"/>
            </a:xfrm>
            <a:prstGeom prst="rect">
              <a:avLst/>
            </a:prstGeom>
            <a:noFill/>
          </p:spPr>
          <p:txBody>
            <a:bodyPr wrap="square" rtlCol="0">
              <a:spAutoFit/>
            </a:bodyPr>
            <a:lstStyle/>
            <a:p>
              <a:r>
                <a:rPr lang="fr-BE" dirty="0"/>
                <a:t>20µm</a:t>
              </a:r>
            </a:p>
          </p:txBody>
        </p:sp>
      </p:grpSp>
      <p:sp>
        <p:nvSpPr>
          <p:cNvPr id="76" name="ZoneTexte 75"/>
          <p:cNvSpPr txBox="1"/>
          <p:nvPr/>
        </p:nvSpPr>
        <p:spPr>
          <a:xfrm>
            <a:off x="2993797" y="3506711"/>
            <a:ext cx="2600352" cy="369332"/>
          </a:xfrm>
          <a:prstGeom prst="rect">
            <a:avLst/>
          </a:prstGeom>
          <a:noFill/>
        </p:spPr>
        <p:txBody>
          <a:bodyPr wrap="square" rtlCol="0">
            <a:spAutoFit/>
          </a:bodyPr>
          <a:lstStyle/>
          <a:p>
            <a:r>
              <a:rPr lang="fr-BE" dirty="0"/>
              <a:t>Wide fibre (F.W.)</a:t>
            </a:r>
          </a:p>
        </p:txBody>
      </p:sp>
      <p:sp>
        <p:nvSpPr>
          <p:cNvPr id="77" name="ZoneTexte 76"/>
          <p:cNvSpPr txBox="1"/>
          <p:nvPr/>
        </p:nvSpPr>
        <p:spPr>
          <a:xfrm>
            <a:off x="5952225" y="3108665"/>
            <a:ext cx="2600352" cy="369332"/>
          </a:xfrm>
          <a:prstGeom prst="rect">
            <a:avLst/>
          </a:prstGeom>
          <a:noFill/>
        </p:spPr>
        <p:txBody>
          <a:bodyPr wrap="square" rtlCol="0">
            <a:spAutoFit/>
          </a:bodyPr>
          <a:lstStyle/>
          <a:p>
            <a:pPr algn="ctr"/>
            <a:r>
              <a:rPr lang="fr-BE" dirty="0"/>
              <a:t>Rhizome</a:t>
            </a:r>
          </a:p>
        </p:txBody>
      </p:sp>
      <p:sp>
        <p:nvSpPr>
          <p:cNvPr id="78" name="ZoneTexte 77"/>
          <p:cNvSpPr txBox="1"/>
          <p:nvPr/>
        </p:nvSpPr>
        <p:spPr>
          <a:xfrm>
            <a:off x="9092791" y="3086964"/>
            <a:ext cx="2600352" cy="369332"/>
          </a:xfrm>
          <a:prstGeom prst="rect">
            <a:avLst/>
          </a:prstGeom>
          <a:noFill/>
        </p:spPr>
        <p:txBody>
          <a:bodyPr wrap="square" rtlCol="0">
            <a:spAutoFit/>
          </a:bodyPr>
          <a:lstStyle/>
          <a:p>
            <a:pPr algn="ctr"/>
            <a:r>
              <a:rPr lang="fr-BE" dirty="0" err="1"/>
              <a:t>Root</a:t>
            </a:r>
            <a:endParaRPr lang="fr-BE" dirty="0"/>
          </a:p>
        </p:txBody>
      </p:sp>
      <p:grpSp>
        <p:nvGrpSpPr>
          <p:cNvPr id="17" name="Groupe 16"/>
          <p:cNvGrpSpPr/>
          <p:nvPr/>
        </p:nvGrpSpPr>
        <p:grpSpPr>
          <a:xfrm>
            <a:off x="3718942" y="4118909"/>
            <a:ext cx="7788458" cy="1715477"/>
            <a:chOff x="3593085" y="3610428"/>
            <a:chExt cx="7788458" cy="1715477"/>
          </a:xfrm>
        </p:grpSpPr>
        <p:sp>
          <p:nvSpPr>
            <p:cNvPr id="5" name="Triangle isocèle 4"/>
            <p:cNvSpPr/>
            <p:nvPr/>
          </p:nvSpPr>
          <p:spPr>
            <a:xfrm rot="14257094">
              <a:off x="3629085" y="4603181"/>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Triangle isocèle 25"/>
            <p:cNvSpPr/>
            <p:nvPr/>
          </p:nvSpPr>
          <p:spPr>
            <a:xfrm rot="14257094">
              <a:off x="3749710" y="5145905"/>
              <a:ext cx="144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10676948" y="3610428"/>
              <a:ext cx="275997" cy="504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p:cNvSpPr/>
            <p:nvPr/>
          </p:nvSpPr>
          <p:spPr>
            <a:xfrm>
              <a:off x="11105546" y="4224641"/>
              <a:ext cx="275997" cy="504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rot="21244254">
              <a:off x="5733784" y="4194800"/>
              <a:ext cx="349184" cy="698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Ellipse 49"/>
            <p:cNvSpPr/>
            <p:nvPr/>
          </p:nvSpPr>
          <p:spPr>
            <a:xfrm rot="21244254">
              <a:off x="6476876" y="4325736"/>
              <a:ext cx="294498" cy="698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34" name="Groupe 33"/>
          <p:cNvGrpSpPr/>
          <p:nvPr/>
        </p:nvGrpSpPr>
        <p:grpSpPr>
          <a:xfrm>
            <a:off x="137235" y="-71038"/>
            <a:ext cx="11930074" cy="1156102"/>
            <a:chOff x="261926" y="-15612"/>
            <a:chExt cx="11930074" cy="1156102"/>
          </a:xfrm>
        </p:grpSpPr>
        <p:grpSp>
          <p:nvGrpSpPr>
            <p:cNvPr id="35" name="Groupe 34"/>
            <p:cNvGrpSpPr/>
            <p:nvPr/>
          </p:nvGrpSpPr>
          <p:grpSpPr>
            <a:xfrm>
              <a:off x="261926" y="0"/>
              <a:ext cx="5965037" cy="1140490"/>
              <a:chOff x="2968032" y="1476872"/>
              <a:chExt cx="5965037" cy="1140490"/>
            </a:xfrm>
          </p:grpSpPr>
          <p:grpSp>
            <p:nvGrpSpPr>
              <p:cNvPr id="53" name="Groupe 52"/>
              <p:cNvGrpSpPr/>
              <p:nvPr/>
            </p:nvGrpSpPr>
            <p:grpSpPr>
              <a:xfrm>
                <a:off x="5940486" y="1476872"/>
                <a:ext cx="2992583" cy="1140490"/>
                <a:chOff x="4322619" y="1117801"/>
                <a:chExt cx="4779818" cy="2696615"/>
              </a:xfrm>
            </p:grpSpPr>
            <p:pic>
              <p:nvPicPr>
                <p:cNvPr id="83"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4"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5"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6"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7"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8"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55" name="Groupe 54"/>
              <p:cNvGrpSpPr/>
              <p:nvPr/>
            </p:nvGrpSpPr>
            <p:grpSpPr>
              <a:xfrm>
                <a:off x="2968032" y="1476872"/>
                <a:ext cx="2992583" cy="1140490"/>
                <a:chOff x="4322619" y="1117801"/>
                <a:chExt cx="4779818" cy="2696615"/>
              </a:xfrm>
            </p:grpSpPr>
            <p:pic>
              <p:nvPicPr>
                <p:cNvPr id="71"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9"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0"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36" name="Groupe 35"/>
            <p:cNvGrpSpPr/>
            <p:nvPr/>
          </p:nvGrpSpPr>
          <p:grpSpPr>
            <a:xfrm>
              <a:off x="6226963" y="-15612"/>
              <a:ext cx="5965037" cy="1140490"/>
              <a:chOff x="2968032" y="1476872"/>
              <a:chExt cx="5965037" cy="1140490"/>
            </a:xfrm>
          </p:grpSpPr>
          <p:grpSp>
            <p:nvGrpSpPr>
              <p:cNvPr id="37" name="Groupe 36"/>
              <p:cNvGrpSpPr/>
              <p:nvPr/>
            </p:nvGrpSpPr>
            <p:grpSpPr>
              <a:xfrm>
                <a:off x="5940486" y="1476872"/>
                <a:ext cx="2992583" cy="1140490"/>
                <a:chOff x="4322619" y="1117801"/>
                <a:chExt cx="4779818" cy="2696615"/>
              </a:xfrm>
            </p:grpSpPr>
            <p:pic>
              <p:nvPicPr>
                <p:cNvPr id="45"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8" name="Groupe 37"/>
              <p:cNvGrpSpPr/>
              <p:nvPr/>
            </p:nvGrpSpPr>
            <p:grpSpPr>
              <a:xfrm>
                <a:off x="2968032" y="1476872"/>
                <a:ext cx="2992583" cy="1140490"/>
                <a:chOff x="4322619" y="1117801"/>
                <a:chExt cx="4779818" cy="2696615"/>
              </a:xfrm>
            </p:grpSpPr>
            <p:pic>
              <p:nvPicPr>
                <p:cNvPr id="39"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grpSp>
        <p:nvGrpSpPr>
          <p:cNvPr id="3" name="Groupe 2"/>
          <p:cNvGrpSpPr/>
          <p:nvPr/>
        </p:nvGrpSpPr>
        <p:grpSpPr>
          <a:xfrm>
            <a:off x="9343948" y="1433018"/>
            <a:ext cx="2293083" cy="1440012"/>
            <a:chOff x="438661" y="2251365"/>
            <a:chExt cx="2293083" cy="1440012"/>
          </a:xfrm>
        </p:grpSpPr>
        <p:pic>
          <p:nvPicPr>
            <p:cNvPr id="32" name="Image 31"/>
            <p:cNvPicPr/>
            <p:nvPr/>
          </p:nvPicPr>
          <p:blipFill rotWithShape="1">
            <a:blip r:embed="rId13" cstate="print">
              <a:extLst>
                <a:ext uri="{28A0092B-C50C-407E-A947-70E740481C1C}">
                  <a14:useLocalDpi xmlns:a14="http://schemas.microsoft.com/office/drawing/2010/main" val="0"/>
                </a:ext>
              </a:extLst>
            </a:blip>
            <a:srcRect t="25431" r="36128"/>
            <a:stretch/>
          </p:blipFill>
          <p:spPr>
            <a:xfrm>
              <a:off x="438661" y="2313709"/>
              <a:ext cx="1791921" cy="1377668"/>
            </a:xfrm>
            <a:prstGeom prst="rect">
              <a:avLst/>
            </a:prstGeom>
          </p:spPr>
        </p:pic>
        <p:sp>
          <p:nvSpPr>
            <p:cNvPr id="2" name="Rectangle 1"/>
            <p:cNvSpPr/>
            <p:nvPr/>
          </p:nvSpPr>
          <p:spPr>
            <a:xfrm>
              <a:off x="659775" y="2251365"/>
              <a:ext cx="609066" cy="235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122678" y="3108665"/>
              <a:ext cx="609066" cy="235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p:cNvSpPr txBox="1"/>
          <p:nvPr/>
        </p:nvSpPr>
        <p:spPr>
          <a:xfrm>
            <a:off x="9343948" y="1341588"/>
            <a:ext cx="1244741" cy="369332"/>
          </a:xfrm>
          <a:prstGeom prst="rect">
            <a:avLst/>
          </a:prstGeom>
          <a:noFill/>
        </p:spPr>
        <p:txBody>
          <a:bodyPr wrap="square" rtlCol="0">
            <a:spAutoFit/>
          </a:bodyPr>
          <a:lstStyle/>
          <a:p>
            <a:r>
              <a:rPr lang="en-US" dirty="0"/>
              <a:t>Nucleus</a:t>
            </a:r>
          </a:p>
        </p:txBody>
      </p:sp>
      <p:sp>
        <p:nvSpPr>
          <p:cNvPr id="91" name="ZoneTexte 90"/>
          <p:cNvSpPr txBox="1"/>
          <p:nvPr/>
        </p:nvSpPr>
        <p:spPr>
          <a:xfrm>
            <a:off x="9927096" y="1059588"/>
            <a:ext cx="2006713" cy="369332"/>
          </a:xfrm>
          <a:prstGeom prst="rect">
            <a:avLst/>
          </a:prstGeom>
          <a:noFill/>
        </p:spPr>
        <p:txBody>
          <a:bodyPr wrap="square" rtlCol="0">
            <a:spAutoFit/>
          </a:bodyPr>
          <a:lstStyle/>
          <a:p>
            <a:r>
              <a:rPr lang="en-US" dirty="0"/>
              <a:t>Cell </a:t>
            </a:r>
            <a:r>
              <a:rPr lang="en-US" dirty="0" smtClean="0"/>
              <a:t>membrane</a:t>
            </a:r>
            <a:endParaRPr lang="en-US" dirty="0"/>
          </a:p>
        </p:txBody>
      </p:sp>
      <p:sp>
        <p:nvSpPr>
          <p:cNvPr id="93" name="ZoneTexte 92"/>
          <p:cNvSpPr txBox="1"/>
          <p:nvPr/>
        </p:nvSpPr>
        <p:spPr>
          <a:xfrm>
            <a:off x="11135869" y="1965258"/>
            <a:ext cx="1244741" cy="369332"/>
          </a:xfrm>
          <a:prstGeom prst="rect">
            <a:avLst/>
          </a:prstGeom>
          <a:noFill/>
        </p:spPr>
        <p:txBody>
          <a:bodyPr wrap="square" rtlCol="0">
            <a:spAutoFit/>
          </a:bodyPr>
          <a:lstStyle/>
          <a:p>
            <a:r>
              <a:rPr lang="en-US" dirty="0"/>
              <a:t>Pore</a:t>
            </a:r>
          </a:p>
        </p:txBody>
      </p:sp>
      <p:sp>
        <p:nvSpPr>
          <p:cNvPr id="94" name="ZoneTexte 93"/>
          <p:cNvSpPr txBox="1"/>
          <p:nvPr/>
        </p:nvSpPr>
        <p:spPr>
          <a:xfrm>
            <a:off x="10667470" y="2519348"/>
            <a:ext cx="2181539" cy="369332"/>
          </a:xfrm>
          <a:prstGeom prst="rect">
            <a:avLst/>
          </a:prstGeom>
          <a:noFill/>
        </p:spPr>
        <p:txBody>
          <a:bodyPr wrap="square" rtlCol="0">
            <a:spAutoFit/>
          </a:bodyPr>
          <a:lstStyle/>
          <a:p>
            <a:r>
              <a:rPr lang="en-US" dirty="0"/>
              <a:t>False partition</a:t>
            </a:r>
          </a:p>
        </p:txBody>
      </p:sp>
      <p:sp>
        <p:nvSpPr>
          <p:cNvPr id="95" name="ZoneTexte 94"/>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a:t>
            </a:r>
            <a:r>
              <a:rPr lang="en-US" sz="2800" b="1" dirty="0">
                <a:solidFill>
                  <a:srgbClr val="C00000"/>
                </a:solidFill>
              </a:rPr>
              <a:t>Results and discussion        </a:t>
            </a:r>
            <a:r>
              <a:rPr lang="en-US" sz="2800" b="1" dirty="0">
                <a:solidFill>
                  <a:schemeClr val="bg2">
                    <a:lumMod val="75000"/>
                  </a:schemeClr>
                </a:solidFill>
              </a:rPr>
              <a:t>Conclusion</a:t>
            </a:r>
            <a:r>
              <a:rPr lang="en-US" sz="2800" b="1" dirty="0">
                <a:solidFill>
                  <a:srgbClr val="C00000"/>
                </a:solidFill>
              </a:rPr>
              <a:t>    </a:t>
            </a:r>
          </a:p>
        </p:txBody>
      </p:sp>
      <p:sp>
        <p:nvSpPr>
          <p:cNvPr id="96" name="Rectangle 95"/>
          <p:cNvSpPr/>
          <p:nvPr/>
        </p:nvSpPr>
        <p:spPr>
          <a:xfrm>
            <a:off x="3855457" y="933947"/>
            <a:ext cx="4828181" cy="584775"/>
          </a:xfrm>
          <a:prstGeom prst="rect">
            <a:avLst/>
          </a:prstGeom>
        </p:spPr>
        <p:txBody>
          <a:bodyPr wrap="none">
            <a:spAutoFit/>
          </a:bodyPr>
          <a:lstStyle/>
          <a:p>
            <a:r>
              <a:rPr lang="en-US" sz="3200" dirty="0">
                <a:solidFill>
                  <a:schemeClr val="accent1"/>
                </a:solidFill>
              </a:rPr>
              <a:t>In the footsteps of the fungi</a:t>
            </a:r>
          </a:p>
        </p:txBody>
      </p:sp>
      <p:sp>
        <p:nvSpPr>
          <p:cNvPr id="74" name="Rectangle 73"/>
          <p:cNvSpPr/>
          <p:nvPr/>
        </p:nvSpPr>
        <p:spPr>
          <a:xfrm>
            <a:off x="149439" y="1524875"/>
            <a:ext cx="6096000" cy="1015663"/>
          </a:xfrm>
          <a:prstGeom prst="rect">
            <a:avLst/>
          </a:prstGeom>
        </p:spPr>
        <p:txBody>
          <a:bodyPr>
            <a:spAutoFit/>
          </a:bodyPr>
          <a:lstStyle/>
          <a:p>
            <a:pPr marL="285750" indent="-285750">
              <a:buFont typeface="Wingdings" panose="05000000000000000000" pitchFamily="2" charset="2"/>
              <a:buChar char="v"/>
            </a:pPr>
            <a:r>
              <a:rPr lang="en-US" sz="2000" b="1" dirty="0" err="1" smtClean="0">
                <a:solidFill>
                  <a:schemeClr val="accent1"/>
                </a:solidFill>
              </a:rPr>
              <a:t>Hyphes</a:t>
            </a:r>
            <a:r>
              <a:rPr lang="en-US" sz="2000" b="1" dirty="0" smtClean="0">
                <a:solidFill>
                  <a:schemeClr val="accent1"/>
                </a:solidFill>
              </a:rPr>
              <a:t> </a:t>
            </a:r>
            <a:r>
              <a:rPr lang="en-US" sz="2000" b="1" dirty="0">
                <a:solidFill>
                  <a:schemeClr val="accent1"/>
                </a:solidFill>
              </a:rPr>
              <a:t>of black fungi septate in the light of several cells (Ascomycete, </a:t>
            </a:r>
            <a:r>
              <a:rPr lang="en-US" sz="2000" b="1" dirty="0" err="1">
                <a:solidFill>
                  <a:schemeClr val="accent1"/>
                </a:solidFill>
              </a:rPr>
              <a:t>Aigialaceae</a:t>
            </a:r>
            <a:r>
              <a:rPr lang="en-US" sz="2000" b="1" dirty="0">
                <a:solidFill>
                  <a:schemeClr val="accent1"/>
                </a:solidFill>
              </a:rPr>
              <a:t>)</a:t>
            </a:r>
          </a:p>
          <a:p>
            <a:pPr marL="285750" indent="-285750">
              <a:buFont typeface="Wingdings" panose="05000000000000000000" pitchFamily="2" charset="2"/>
              <a:buChar char="v"/>
            </a:pPr>
            <a:r>
              <a:rPr lang="en-US" sz="2000" b="1" dirty="0">
                <a:solidFill>
                  <a:schemeClr val="accent1"/>
                </a:solidFill>
              </a:rPr>
              <a:t>Micro-</a:t>
            </a:r>
            <a:r>
              <a:rPr lang="en-US" sz="2000" b="1" dirty="0" err="1">
                <a:solidFill>
                  <a:schemeClr val="accent1"/>
                </a:solidFill>
              </a:rPr>
              <a:t>sclerotia</a:t>
            </a:r>
            <a:r>
              <a:rPr lang="en-US" sz="2000" b="1" dirty="0">
                <a:solidFill>
                  <a:schemeClr val="accent1"/>
                </a:solidFill>
              </a:rPr>
              <a:t> of septal black fungi</a:t>
            </a:r>
          </a:p>
        </p:txBody>
      </p:sp>
    </p:spTree>
    <p:extLst>
      <p:ext uri="{BB962C8B-B14F-4D97-AF65-F5344CB8AC3E}">
        <p14:creationId xmlns:p14="http://schemas.microsoft.com/office/powerpoint/2010/main" val="1973952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1472000" y="6125953"/>
            <a:ext cx="720000" cy="720000"/>
            <a:chOff x="2417666" y="207380"/>
            <a:chExt cx="4862366" cy="4698728"/>
          </a:xfrm>
        </p:grpSpPr>
        <p:pic>
          <p:nvPicPr>
            <p:cNvPr id="7"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t="9098" b="1436"/>
          <a:stretch/>
        </p:blipFill>
        <p:spPr>
          <a:xfrm>
            <a:off x="1445930" y="2051944"/>
            <a:ext cx="9972000" cy="4234492"/>
          </a:xfrm>
          <a:prstGeom prst="rect">
            <a:avLst/>
          </a:prstGeom>
        </p:spPr>
      </p:pic>
      <p:sp>
        <p:nvSpPr>
          <p:cNvPr id="15" name="ZoneTexte 14"/>
          <p:cNvSpPr txBox="1"/>
          <p:nvPr/>
        </p:nvSpPr>
        <p:spPr>
          <a:xfrm>
            <a:off x="11723455" y="6495716"/>
            <a:ext cx="1187116" cy="461665"/>
          </a:xfrm>
          <a:prstGeom prst="rect">
            <a:avLst/>
          </a:prstGeom>
          <a:noFill/>
        </p:spPr>
        <p:txBody>
          <a:bodyPr wrap="square" rtlCol="0">
            <a:spAutoFit/>
          </a:bodyPr>
          <a:lstStyle/>
          <a:p>
            <a:r>
              <a:rPr lang="fr-BE" sz="2400" b="1" dirty="0" smtClean="0"/>
              <a:t>17</a:t>
            </a:r>
            <a:endParaRPr lang="fr-BE" sz="2400" b="1" dirty="0"/>
          </a:p>
        </p:txBody>
      </p:sp>
      <p:sp>
        <p:nvSpPr>
          <p:cNvPr id="2" name="Rectangle 1"/>
          <p:cNvSpPr/>
          <p:nvPr/>
        </p:nvSpPr>
        <p:spPr>
          <a:xfrm>
            <a:off x="552475" y="581211"/>
            <a:ext cx="11368492" cy="1631216"/>
          </a:xfrm>
          <a:prstGeom prst="rect">
            <a:avLst/>
          </a:prstGeom>
        </p:spPr>
        <p:txBody>
          <a:bodyPr wrap="square">
            <a:spAutoFit/>
          </a:bodyPr>
          <a:lstStyle/>
          <a:p>
            <a:pPr algn="ctr"/>
            <a:r>
              <a:rPr lang="en-US" dirty="0">
                <a:solidFill>
                  <a:srgbClr val="777777"/>
                </a:solidFill>
                <a:latin typeface="arial" panose="020B0604020202020204" pitchFamily="34" charset="0"/>
              </a:rPr>
              <a:t/>
            </a:r>
            <a:br>
              <a:rPr lang="en-US" dirty="0">
                <a:solidFill>
                  <a:srgbClr val="777777"/>
                </a:solidFill>
                <a:latin typeface="arial" panose="020B0604020202020204" pitchFamily="34" charset="0"/>
              </a:rPr>
            </a:br>
            <a:endParaRPr lang="en-US" dirty="0">
              <a:solidFill>
                <a:srgbClr val="777777"/>
              </a:solidFill>
              <a:latin typeface="arial" panose="020B0604020202020204" pitchFamily="34" charset="0"/>
            </a:endParaRPr>
          </a:p>
          <a:p>
            <a:pPr algn="ctr"/>
            <a:r>
              <a:rPr lang="en-US" sz="3200" dirty="0">
                <a:solidFill>
                  <a:schemeClr val="accent1"/>
                </a:solidFill>
              </a:rPr>
              <a:t>Establishment of the </a:t>
            </a:r>
            <a:r>
              <a:rPr lang="en-US" sz="3200" dirty="0" smtClean="0">
                <a:solidFill>
                  <a:schemeClr val="accent1"/>
                </a:solidFill>
              </a:rPr>
              <a:t>different hypothesis  steps </a:t>
            </a:r>
            <a:r>
              <a:rPr lang="en-US" sz="3200" dirty="0">
                <a:solidFill>
                  <a:schemeClr val="accent1"/>
                </a:solidFill>
              </a:rPr>
              <a:t>to the formation </a:t>
            </a:r>
            <a:r>
              <a:rPr lang="en-US" sz="3200" i="1" dirty="0">
                <a:solidFill>
                  <a:schemeClr val="accent1"/>
                </a:solidFill>
              </a:rPr>
              <a:t>of P. </a:t>
            </a:r>
            <a:r>
              <a:rPr lang="en-US" sz="3200" i="1" dirty="0" err="1">
                <a:solidFill>
                  <a:schemeClr val="accent1"/>
                </a:solidFill>
              </a:rPr>
              <a:t>oceanica</a:t>
            </a:r>
            <a:r>
              <a:rPr lang="en-US" sz="3200" i="1" dirty="0">
                <a:solidFill>
                  <a:schemeClr val="accent1"/>
                </a:solidFill>
              </a:rPr>
              <a:t> </a:t>
            </a:r>
            <a:r>
              <a:rPr lang="en-US" sz="3200" dirty="0" err="1">
                <a:solidFill>
                  <a:schemeClr val="accent1"/>
                </a:solidFill>
              </a:rPr>
              <a:t>aegagropiles</a:t>
            </a:r>
            <a:endParaRPr lang="en-US" sz="3200" b="0" i="0" dirty="0">
              <a:solidFill>
                <a:schemeClr val="accent1"/>
              </a:solidFill>
              <a:effectLst/>
            </a:endParaRPr>
          </a:p>
        </p:txBody>
      </p:sp>
      <p:grpSp>
        <p:nvGrpSpPr>
          <p:cNvPr id="9" name="Groupe 8"/>
          <p:cNvGrpSpPr/>
          <p:nvPr/>
        </p:nvGrpSpPr>
        <p:grpSpPr>
          <a:xfrm>
            <a:off x="137235" y="-71038"/>
            <a:ext cx="11930074" cy="1156102"/>
            <a:chOff x="261926" y="-15612"/>
            <a:chExt cx="11930074" cy="1156102"/>
          </a:xfrm>
        </p:grpSpPr>
        <p:grpSp>
          <p:nvGrpSpPr>
            <p:cNvPr id="10" name="Groupe 9"/>
            <p:cNvGrpSpPr/>
            <p:nvPr/>
          </p:nvGrpSpPr>
          <p:grpSpPr>
            <a:xfrm>
              <a:off x="261926" y="0"/>
              <a:ext cx="5965037" cy="1140490"/>
              <a:chOff x="2968032" y="1476872"/>
              <a:chExt cx="5965037" cy="1140490"/>
            </a:xfrm>
          </p:grpSpPr>
          <p:grpSp>
            <p:nvGrpSpPr>
              <p:cNvPr id="29" name="Groupe 28"/>
              <p:cNvGrpSpPr/>
              <p:nvPr/>
            </p:nvGrpSpPr>
            <p:grpSpPr>
              <a:xfrm>
                <a:off x="5940486" y="1476872"/>
                <a:ext cx="2992583" cy="1140490"/>
                <a:chOff x="4322619" y="1117801"/>
                <a:chExt cx="4779818" cy="2696615"/>
              </a:xfrm>
            </p:grpSpPr>
            <p:pic>
              <p:nvPicPr>
                <p:cNvPr id="37"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0" name="Groupe 29"/>
              <p:cNvGrpSpPr/>
              <p:nvPr/>
            </p:nvGrpSpPr>
            <p:grpSpPr>
              <a:xfrm>
                <a:off x="2968032" y="1476872"/>
                <a:ext cx="2992583" cy="1140490"/>
                <a:chOff x="4322619" y="1117801"/>
                <a:chExt cx="4779818" cy="2696615"/>
              </a:xfrm>
            </p:grpSpPr>
            <p:pic>
              <p:nvPicPr>
                <p:cNvPr id="31"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2" name="Groupe 11"/>
            <p:cNvGrpSpPr/>
            <p:nvPr/>
          </p:nvGrpSpPr>
          <p:grpSpPr>
            <a:xfrm>
              <a:off x="6226963" y="-15612"/>
              <a:ext cx="5965037" cy="1140490"/>
              <a:chOff x="2968032" y="1476872"/>
              <a:chExt cx="5965037" cy="1140490"/>
            </a:xfrm>
          </p:grpSpPr>
          <p:grpSp>
            <p:nvGrpSpPr>
              <p:cNvPr id="14" name="Groupe 13"/>
              <p:cNvGrpSpPr/>
              <p:nvPr/>
            </p:nvGrpSpPr>
            <p:grpSpPr>
              <a:xfrm>
                <a:off x="5940486" y="1476872"/>
                <a:ext cx="2992583" cy="1140490"/>
                <a:chOff x="4322619" y="1117801"/>
                <a:chExt cx="4779818" cy="2696615"/>
              </a:xfrm>
            </p:grpSpPr>
            <p:pic>
              <p:nvPicPr>
                <p:cNvPr id="23"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oupe 15"/>
              <p:cNvGrpSpPr/>
              <p:nvPr/>
            </p:nvGrpSpPr>
            <p:grpSpPr>
              <a:xfrm>
                <a:off x="2968032" y="1476872"/>
                <a:ext cx="2992583" cy="1140490"/>
                <a:chOff x="4322619" y="1117801"/>
                <a:chExt cx="4779818" cy="2696615"/>
              </a:xfrm>
            </p:grpSpPr>
            <p:pic>
              <p:nvPicPr>
                <p:cNvPr id="17"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43" name="ZoneTexte 42"/>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a:t>
            </a:r>
            <a:r>
              <a:rPr lang="en-US" sz="2800" b="1" dirty="0">
                <a:solidFill>
                  <a:srgbClr val="C00000"/>
                </a:solidFill>
              </a:rPr>
              <a:t>    Results and discussion        </a:t>
            </a:r>
            <a:r>
              <a:rPr lang="en-US" sz="2800" b="1" dirty="0">
                <a:solidFill>
                  <a:schemeClr val="bg2">
                    <a:lumMod val="75000"/>
                  </a:schemeClr>
                </a:solidFill>
              </a:rPr>
              <a:t>Conclusion   </a:t>
            </a:r>
            <a:r>
              <a:rPr lang="en-US" sz="2800" b="1" dirty="0">
                <a:solidFill>
                  <a:srgbClr val="C00000"/>
                </a:solidFill>
              </a:rPr>
              <a:t> </a:t>
            </a:r>
          </a:p>
        </p:txBody>
      </p:sp>
    </p:spTree>
    <p:extLst>
      <p:ext uri="{BB962C8B-B14F-4D97-AF65-F5344CB8AC3E}">
        <p14:creationId xmlns:p14="http://schemas.microsoft.com/office/powerpoint/2010/main" val="2554981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445799328"/>
              </p:ext>
            </p:extLst>
          </p:nvPr>
        </p:nvGraphicFramePr>
        <p:xfrm>
          <a:off x="-1693610" y="1214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137235" y="-71038"/>
            <a:ext cx="11930074" cy="1156102"/>
            <a:chOff x="261926" y="-15612"/>
            <a:chExt cx="11930074" cy="1156102"/>
          </a:xfrm>
        </p:grpSpPr>
        <p:grpSp>
          <p:nvGrpSpPr>
            <p:cNvPr id="6" name="Groupe 5"/>
            <p:cNvGrpSpPr/>
            <p:nvPr/>
          </p:nvGrpSpPr>
          <p:grpSpPr>
            <a:xfrm>
              <a:off x="261926" y="0"/>
              <a:ext cx="5965037" cy="1140490"/>
              <a:chOff x="2968032" y="1476872"/>
              <a:chExt cx="5965037" cy="1140490"/>
            </a:xfrm>
          </p:grpSpPr>
          <p:grpSp>
            <p:nvGrpSpPr>
              <p:cNvPr id="22" name="Groupe 21"/>
              <p:cNvGrpSpPr/>
              <p:nvPr/>
            </p:nvGrpSpPr>
            <p:grpSpPr>
              <a:xfrm>
                <a:off x="5940486" y="1476872"/>
                <a:ext cx="2992583" cy="1140490"/>
                <a:chOff x="4322619" y="1117801"/>
                <a:chExt cx="4779818" cy="2696615"/>
              </a:xfrm>
            </p:grpSpPr>
            <p:pic>
              <p:nvPicPr>
                <p:cNvPr id="30"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3" name="Groupe 22"/>
              <p:cNvGrpSpPr/>
              <p:nvPr/>
            </p:nvGrpSpPr>
            <p:grpSpPr>
              <a:xfrm>
                <a:off x="2968032" y="1476872"/>
                <a:ext cx="2992583" cy="1140490"/>
                <a:chOff x="4322619" y="1117801"/>
                <a:chExt cx="4779818" cy="2696615"/>
              </a:xfrm>
            </p:grpSpPr>
            <p:pic>
              <p:nvPicPr>
                <p:cNvPr id="24"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7" name="Groupe 6"/>
            <p:cNvGrpSpPr/>
            <p:nvPr/>
          </p:nvGrpSpPr>
          <p:grpSpPr>
            <a:xfrm>
              <a:off x="6226963" y="-15612"/>
              <a:ext cx="5965037" cy="1140490"/>
              <a:chOff x="2968032" y="1476872"/>
              <a:chExt cx="5965037" cy="1140490"/>
            </a:xfrm>
          </p:grpSpPr>
          <p:grpSp>
            <p:nvGrpSpPr>
              <p:cNvPr id="8" name="Groupe 7"/>
              <p:cNvGrpSpPr/>
              <p:nvPr/>
            </p:nvGrpSpPr>
            <p:grpSpPr>
              <a:xfrm>
                <a:off x="5940486" y="1476872"/>
                <a:ext cx="2992583" cy="1140490"/>
                <a:chOff x="4322619" y="1117801"/>
                <a:chExt cx="4779818" cy="2696615"/>
              </a:xfrm>
            </p:grpSpPr>
            <p:pic>
              <p:nvPicPr>
                <p:cNvPr id="16"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2968032" y="1476872"/>
                <a:ext cx="2992583" cy="1140490"/>
                <a:chOff x="4322619" y="1117801"/>
                <a:chExt cx="4779818" cy="2696615"/>
              </a:xfrm>
            </p:grpSpPr>
            <p:pic>
              <p:nvPicPr>
                <p:cNvPr id="10"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pic>
        <p:nvPicPr>
          <p:cNvPr id="36" name="Picture 2" descr="Image associÃ©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67874"/>
            <a:ext cx="1781251" cy="131812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3195300" y="1000562"/>
            <a:ext cx="3311548" cy="1077218"/>
          </a:xfrm>
          <a:prstGeom prst="rect">
            <a:avLst/>
          </a:prstGeom>
        </p:spPr>
        <p:txBody>
          <a:bodyPr wrap="none">
            <a:spAutoFit/>
          </a:bodyPr>
          <a:lstStyle/>
          <a:p>
            <a:r>
              <a:rPr lang="en-US" sz="3200" b="1" dirty="0" err="1">
                <a:solidFill>
                  <a:schemeClr val="accent1"/>
                </a:solidFill>
              </a:rPr>
              <a:t>Aegagropiles</a:t>
            </a:r>
            <a:r>
              <a:rPr lang="en-US" sz="3200" b="1" dirty="0">
                <a:solidFill>
                  <a:schemeClr val="accent1"/>
                </a:solidFill>
              </a:rPr>
              <a:t> </a:t>
            </a:r>
            <a:r>
              <a:rPr lang="en-US" sz="3200" b="1" dirty="0" smtClean="0">
                <a:solidFill>
                  <a:schemeClr val="accent1"/>
                </a:solidFill>
              </a:rPr>
              <a:t>are…</a:t>
            </a:r>
          </a:p>
          <a:p>
            <a:endParaRPr lang="en-US" sz="3200" dirty="0">
              <a:solidFill>
                <a:schemeClr val="accent1"/>
              </a:solidFill>
            </a:endParaRPr>
          </a:p>
        </p:txBody>
      </p:sp>
      <p:pic>
        <p:nvPicPr>
          <p:cNvPr id="38" name="Picture 2" descr="Image associé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18069" y="613800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38"/>
          <p:cNvPicPr>
            <a:picLocks noChangeAspect="1"/>
          </p:cNvPicPr>
          <p:nvPr/>
        </p:nvPicPr>
        <p:blipFill rotWithShape="1">
          <a:blip r:embed="rId15" cstate="print">
            <a:extLst>
              <a:ext uri="{28A0092B-C50C-407E-A947-70E740481C1C}">
                <a14:useLocalDpi xmlns:a14="http://schemas.microsoft.com/office/drawing/2010/main" val="0"/>
              </a:ext>
            </a:extLst>
          </a:blip>
          <a:srcRect l="31411" t="24872" r="28781" b="26410"/>
          <a:stretch/>
        </p:blipFill>
        <p:spPr>
          <a:xfrm rot="12889016">
            <a:off x="11427370" y="6650479"/>
            <a:ext cx="174231" cy="165492"/>
          </a:xfrm>
          <a:prstGeom prst="rect">
            <a:avLst/>
          </a:prstGeom>
        </p:spPr>
      </p:pic>
      <p:sp>
        <p:nvSpPr>
          <p:cNvPr id="40" name="ZoneTexte 39"/>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Aims     Methods    Results and discussion        </a:t>
            </a:r>
            <a:r>
              <a:rPr lang="en-US" sz="2800" b="1" dirty="0">
                <a:solidFill>
                  <a:srgbClr val="C00000"/>
                </a:solidFill>
              </a:rPr>
              <a:t>Conclusion    </a:t>
            </a:r>
          </a:p>
        </p:txBody>
      </p:sp>
      <p:sp>
        <p:nvSpPr>
          <p:cNvPr id="41" name="ZoneTexte 40"/>
          <p:cNvSpPr txBox="1"/>
          <p:nvPr/>
        </p:nvSpPr>
        <p:spPr>
          <a:xfrm>
            <a:off x="11775863" y="6433094"/>
            <a:ext cx="1187116" cy="461665"/>
          </a:xfrm>
          <a:prstGeom prst="rect">
            <a:avLst/>
          </a:prstGeom>
          <a:noFill/>
        </p:spPr>
        <p:txBody>
          <a:bodyPr wrap="square" rtlCol="0">
            <a:spAutoFit/>
          </a:bodyPr>
          <a:lstStyle/>
          <a:p>
            <a:r>
              <a:rPr lang="fr-BE" sz="2400" b="1" dirty="0" smtClean="0"/>
              <a:t>1</a:t>
            </a:r>
            <a:r>
              <a:rPr lang="fr-BE" sz="2400" b="1" dirty="0"/>
              <a:t>8</a:t>
            </a:r>
          </a:p>
        </p:txBody>
      </p:sp>
      <p:sp>
        <p:nvSpPr>
          <p:cNvPr id="2" name="ZoneTexte 1"/>
          <p:cNvSpPr txBox="1"/>
          <p:nvPr/>
        </p:nvSpPr>
        <p:spPr>
          <a:xfrm>
            <a:off x="3849202" y="2764383"/>
            <a:ext cx="8288867" cy="313932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solidFill>
                  <a:schemeClr val="accent1"/>
                </a:solidFill>
              </a:rPr>
              <a:t>Coming from the </a:t>
            </a:r>
            <a:r>
              <a:rPr lang="en-US" sz="3600" b="1" i="1" dirty="0" err="1" smtClean="0">
                <a:solidFill>
                  <a:schemeClr val="accent1"/>
                </a:solidFill>
              </a:rPr>
              <a:t>Posidonia</a:t>
            </a:r>
            <a:r>
              <a:rPr lang="en-US" sz="3600" b="1" i="1" dirty="0" smtClean="0">
                <a:solidFill>
                  <a:schemeClr val="accent1"/>
                </a:solidFill>
              </a:rPr>
              <a:t> </a:t>
            </a:r>
            <a:r>
              <a:rPr lang="en-US" sz="3600" b="1" i="1" dirty="0" err="1">
                <a:solidFill>
                  <a:schemeClr val="accent1"/>
                </a:solidFill>
              </a:rPr>
              <a:t>oceanica</a:t>
            </a:r>
            <a:r>
              <a:rPr lang="en-US" sz="3600" b="1" i="1" dirty="0">
                <a:solidFill>
                  <a:schemeClr val="accent1"/>
                </a:solidFill>
              </a:rPr>
              <a:t> </a:t>
            </a:r>
            <a:r>
              <a:rPr lang="en-US" sz="3600" b="1" dirty="0">
                <a:solidFill>
                  <a:schemeClr val="accent1"/>
                </a:solidFill>
              </a:rPr>
              <a:t>meadows</a:t>
            </a:r>
          </a:p>
          <a:p>
            <a:pPr marL="285750" indent="-285750">
              <a:buFont typeface="Wingdings" panose="05000000000000000000" pitchFamily="2" charset="2"/>
              <a:buChar char="v"/>
            </a:pPr>
            <a:r>
              <a:rPr lang="en-US" sz="3600" b="1" dirty="0">
                <a:solidFill>
                  <a:schemeClr val="accent1"/>
                </a:solidFill>
              </a:rPr>
              <a:t>Composed of </a:t>
            </a:r>
            <a:r>
              <a:rPr lang="en-US" sz="3600" b="1" dirty="0" err="1">
                <a:solidFill>
                  <a:schemeClr val="accent1"/>
                </a:solidFill>
              </a:rPr>
              <a:t>fibres</a:t>
            </a:r>
            <a:r>
              <a:rPr lang="en-US" sz="3600" b="1" dirty="0">
                <a:solidFill>
                  <a:schemeClr val="accent1"/>
                </a:solidFill>
              </a:rPr>
              <a:t> of plant and sand</a:t>
            </a:r>
          </a:p>
          <a:p>
            <a:pPr marL="285750" indent="-285750">
              <a:buFont typeface="Wingdings" panose="05000000000000000000" pitchFamily="2" charset="2"/>
              <a:buChar char="v"/>
            </a:pPr>
            <a:r>
              <a:rPr lang="en-US" sz="3600" b="1" dirty="0">
                <a:solidFill>
                  <a:schemeClr val="accent1"/>
                </a:solidFill>
              </a:rPr>
              <a:t>The result of the biological degradation </a:t>
            </a:r>
          </a:p>
          <a:p>
            <a:pPr marL="285750" indent="-285750">
              <a:buFont typeface="Wingdings" panose="05000000000000000000" pitchFamily="2" charset="2"/>
              <a:buChar char="v"/>
            </a:pPr>
            <a:r>
              <a:rPr lang="en-US" sz="3600" b="1" dirty="0">
                <a:solidFill>
                  <a:schemeClr val="accent1"/>
                </a:solidFill>
              </a:rPr>
              <a:t>Formed by the </a:t>
            </a:r>
            <a:r>
              <a:rPr lang="en-US" sz="3600" b="1" dirty="0" err="1" smtClean="0">
                <a:solidFill>
                  <a:schemeClr val="accent1"/>
                </a:solidFill>
              </a:rPr>
              <a:t>hydrodynamism</a:t>
            </a:r>
            <a:r>
              <a:rPr lang="en-US" sz="3600" b="1" dirty="0" smtClean="0">
                <a:solidFill>
                  <a:schemeClr val="accent1"/>
                </a:solidFill>
              </a:rPr>
              <a:t> </a:t>
            </a:r>
            <a:endParaRPr lang="en-US" sz="3600" b="1" dirty="0">
              <a:solidFill>
                <a:schemeClr val="accent1"/>
              </a:solidFill>
            </a:endParaRPr>
          </a:p>
          <a:p>
            <a:pPr marL="285750" indent="-285750">
              <a:buFont typeface="Wingdings" panose="05000000000000000000" pitchFamily="2" charset="2"/>
              <a:buChar char="v"/>
            </a:pPr>
            <a:endParaRPr lang="en-US" sz="1600" dirty="0"/>
          </a:p>
        </p:txBody>
      </p:sp>
    </p:spTree>
    <p:extLst>
      <p:ext uri="{BB962C8B-B14F-4D97-AF65-F5344CB8AC3E}">
        <p14:creationId xmlns:p14="http://schemas.microsoft.com/office/powerpoint/2010/main" val="48966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10" name="ZoneTexte 9"/>
          <p:cNvSpPr txBox="1"/>
          <p:nvPr/>
        </p:nvSpPr>
        <p:spPr>
          <a:xfrm>
            <a:off x="1427748" y="4748463"/>
            <a:ext cx="10074442" cy="1200329"/>
          </a:xfrm>
          <a:prstGeom prst="rect">
            <a:avLst/>
          </a:prstGeom>
          <a:noFill/>
        </p:spPr>
        <p:txBody>
          <a:bodyPr wrap="square" rtlCol="0">
            <a:spAutoFit/>
          </a:bodyPr>
          <a:lstStyle/>
          <a:p>
            <a:r>
              <a:rPr lang="fr-BE" sz="7200" b="1" dirty="0" err="1"/>
              <a:t>Thanks</a:t>
            </a:r>
            <a:r>
              <a:rPr lang="fr-BE" sz="7200" b="1" dirty="0"/>
              <a:t> for </a:t>
            </a:r>
            <a:r>
              <a:rPr lang="fr-BE" sz="7200" b="1" dirty="0" err="1"/>
              <a:t>your</a:t>
            </a:r>
            <a:r>
              <a:rPr lang="fr-BE" sz="7200" b="1" dirty="0"/>
              <a:t> attention</a:t>
            </a:r>
          </a:p>
        </p:txBody>
      </p:sp>
      <p:pic>
        <p:nvPicPr>
          <p:cNvPr id="5" name="Picture 2" descr="Yeux de style BD Vecteur gratuit"/>
          <p:cNvPicPr>
            <a:picLocks noChangeAspect="1" noChangeArrowheads="1"/>
          </p:cNvPicPr>
          <p:nvPr/>
        </p:nvPicPr>
        <p:blipFill rotWithShape="1">
          <a:blip r:embed="rId3">
            <a:clrChange>
              <a:clrFrom>
                <a:srgbClr val="E1E1E1"/>
              </a:clrFrom>
              <a:clrTo>
                <a:srgbClr val="E1E1E1">
                  <a:alpha val="0"/>
                </a:srgbClr>
              </a:clrTo>
            </a:clrChange>
            <a:extLst>
              <a:ext uri="{28A0092B-C50C-407E-A947-70E740481C1C}">
                <a14:useLocalDpi xmlns:a14="http://schemas.microsoft.com/office/drawing/2010/main" val="0"/>
              </a:ext>
            </a:extLst>
          </a:blip>
          <a:srcRect l="50820" t="70004" r="28986" b="9802"/>
          <a:stretch/>
        </p:blipFill>
        <p:spPr bwMode="auto">
          <a:xfrm>
            <a:off x="6359236" y="3013363"/>
            <a:ext cx="831273" cy="83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0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e 61"/>
          <p:cNvGrpSpPr/>
          <p:nvPr/>
        </p:nvGrpSpPr>
        <p:grpSpPr>
          <a:xfrm>
            <a:off x="137235" y="-71038"/>
            <a:ext cx="11930074" cy="1156102"/>
            <a:chOff x="261926" y="-15612"/>
            <a:chExt cx="11930074" cy="1156102"/>
          </a:xfrm>
        </p:grpSpPr>
        <p:grpSp>
          <p:nvGrpSpPr>
            <p:cNvPr id="46" name="Groupe 45"/>
            <p:cNvGrpSpPr/>
            <p:nvPr/>
          </p:nvGrpSpPr>
          <p:grpSpPr>
            <a:xfrm>
              <a:off x="261926" y="0"/>
              <a:ext cx="5965037" cy="1140490"/>
              <a:chOff x="2968032" y="1476872"/>
              <a:chExt cx="5965037" cy="1140490"/>
            </a:xfrm>
          </p:grpSpPr>
          <p:grpSp>
            <p:nvGrpSpPr>
              <p:cNvPr id="3" name="Groupe 2"/>
              <p:cNvGrpSpPr/>
              <p:nvPr/>
            </p:nvGrpSpPr>
            <p:grpSpPr>
              <a:xfrm>
                <a:off x="5940486" y="1476872"/>
                <a:ext cx="2992583" cy="1140490"/>
                <a:chOff x="4322619" y="1117801"/>
                <a:chExt cx="4779818" cy="2696615"/>
              </a:xfrm>
            </p:grpSpPr>
            <p:pic>
              <p:nvPicPr>
                <p:cNvPr id="4"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9" name="Groupe 38"/>
              <p:cNvGrpSpPr/>
              <p:nvPr/>
            </p:nvGrpSpPr>
            <p:grpSpPr>
              <a:xfrm>
                <a:off x="2968032" y="1476872"/>
                <a:ext cx="2992583" cy="1140490"/>
                <a:chOff x="4322619" y="1117801"/>
                <a:chExt cx="4779818" cy="2696615"/>
              </a:xfrm>
            </p:grpSpPr>
            <p:pic>
              <p:nvPicPr>
                <p:cNvPr id="40"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47" name="Groupe 46"/>
            <p:cNvGrpSpPr/>
            <p:nvPr/>
          </p:nvGrpSpPr>
          <p:grpSpPr>
            <a:xfrm>
              <a:off x="6226963" y="-15612"/>
              <a:ext cx="5965037" cy="1140490"/>
              <a:chOff x="2968032" y="1476872"/>
              <a:chExt cx="5965037" cy="1140490"/>
            </a:xfrm>
          </p:grpSpPr>
          <p:grpSp>
            <p:nvGrpSpPr>
              <p:cNvPr id="48" name="Groupe 47"/>
              <p:cNvGrpSpPr/>
              <p:nvPr/>
            </p:nvGrpSpPr>
            <p:grpSpPr>
              <a:xfrm>
                <a:off x="5940486" y="1476872"/>
                <a:ext cx="2992583" cy="1140490"/>
                <a:chOff x="4322619" y="1117801"/>
                <a:chExt cx="4779818" cy="2696615"/>
              </a:xfrm>
            </p:grpSpPr>
            <p:pic>
              <p:nvPicPr>
                <p:cNvPr id="56"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9" name="Groupe 48"/>
              <p:cNvGrpSpPr/>
              <p:nvPr/>
            </p:nvGrpSpPr>
            <p:grpSpPr>
              <a:xfrm>
                <a:off x="2968032" y="1476872"/>
                <a:ext cx="2992583" cy="1140490"/>
                <a:chOff x="4322619" y="1117801"/>
                <a:chExt cx="4779818" cy="2696615"/>
              </a:xfrm>
            </p:grpSpPr>
            <p:pic>
              <p:nvPicPr>
                <p:cNvPr id="50"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grpSp>
        <p:nvGrpSpPr>
          <p:cNvPr id="79" name="Groupe 78"/>
          <p:cNvGrpSpPr/>
          <p:nvPr/>
        </p:nvGrpSpPr>
        <p:grpSpPr>
          <a:xfrm>
            <a:off x="11472000" y="6138000"/>
            <a:ext cx="720000" cy="720000"/>
            <a:chOff x="2417666" y="207380"/>
            <a:chExt cx="4862366" cy="4698728"/>
          </a:xfrm>
        </p:grpSpPr>
        <p:pic>
          <p:nvPicPr>
            <p:cNvPr id="80" name="Picture 2" descr="Image associé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81" name="Image 80"/>
            <p:cNvPicPr>
              <a:picLocks noChangeAspect="1"/>
            </p:cNvPicPr>
            <p:nvPr/>
          </p:nvPicPr>
          <p:blipFill rotWithShape="1">
            <a:blip r:embed="rId10"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82" name="ZoneTexte 81"/>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
        <p:nvSpPr>
          <p:cNvPr id="63" name="ZoneTexte 62"/>
          <p:cNvSpPr txBox="1"/>
          <p:nvPr/>
        </p:nvSpPr>
        <p:spPr>
          <a:xfrm>
            <a:off x="11932689" y="6502224"/>
            <a:ext cx="1187116" cy="461665"/>
          </a:xfrm>
          <a:prstGeom prst="rect">
            <a:avLst/>
          </a:prstGeom>
          <a:noFill/>
        </p:spPr>
        <p:txBody>
          <a:bodyPr wrap="square" rtlCol="0">
            <a:spAutoFit/>
          </a:bodyPr>
          <a:lstStyle/>
          <a:p>
            <a:r>
              <a:rPr lang="fr-BE" sz="2400" b="1" dirty="0"/>
              <a:t>2</a:t>
            </a:r>
          </a:p>
        </p:txBody>
      </p:sp>
      <p:sp>
        <p:nvSpPr>
          <p:cNvPr id="10" name="ZoneTexte 9"/>
          <p:cNvSpPr txBox="1"/>
          <p:nvPr/>
        </p:nvSpPr>
        <p:spPr>
          <a:xfrm>
            <a:off x="2427211" y="3049728"/>
            <a:ext cx="7569755" cy="1107996"/>
          </a:xfrm>
          <a:prstGeom prst="rect">
            <a:avLst/>
          </a:prstGeom>
          <a:noFill/>
        </p:spPr>
        <p:txBody>
          <a:bodyPr wrap="square" rtlCol="0">
            <a:spAutoFit/>
          </a:bodyPr>
          <a:lstStyle/>
          <a:p>
            <a:r>
              <a:rPr lang="en-US" sz="6600" b="1" dirty="0" smtClean="0">
                <a:solidFill>
                  <a:schemeClr val="accent1"/>
                </a:solidFill>
                <a:latin typeface="Castellar" panose="020A0402060406010301" pitchFamily="18" charset="0"/>
              </a:rPr>
              <a:t>IT’S NATURAL !</a:t>
            </a:r>
            <a:endParaRPr lang="en-US" sz="6600" b="1" dirty="0">
              <a:solidFill>
                <a:schemeClr val="accent1"/>
              </a:solidFill>
              <a:latin typeface="Castellar" panose="020A0402060406010301" pitchFamily="18" charset="0"/>
            </a:endParaRPr>
          </a:p>
        </p:txBody>
      </p:sp>
    </p:spTree>
    <p:extLst>
      <p:ext uri="{BB962C8B-B14F-4D97-AF65-F5344CB8AC3E}">
        <p14:creationId xmlns:p14="http://schemas.microsoft.com/office/powerpoint/2010/main" val="351754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37235" y="-71038"/>
            <a:ext cx="11930074" cy="1156102"/>
            <a:chOff x="261926" y="-15612"/>
            <a:chExt cx="11930074" cy="1156102"/>
          </a:xfrm>
        </p:grpSpPr>
        <p:grpSp>
          <p:nvGrpSpPr>
            <p:cNvPr id="15" name="Groupe 14"/>
            <p:cNvGrpSpPr/>
            <p:nvPr/>
          </p:nvGrpSpPr>
          <p:grpSpPr>
            <a:xfrm>
              <a:off x="261926" y="0"/>
              <a:ext cx="5965037" cy="1140490"/>
              <a:chOff x="2968032" y="1476872"/>
              <a:chExt cx="5965037" cy="1140490"/>
            </a:xfrm>
          </p:grpSpPr>
          <p:grpSp>
            <p:nvGrpSpPr>
              <p:cNvPr id="38" name="Groupe 37"/>
              <p:cNvGrpSpPr/>
              <p:nvPr/>
            </p:nvGrpSpPr>
            <p:grpSpPr>
              <a:xfrm>
                <a:off x="5940486" y="1476872"/>
                <a:ext cx="2992583" cy="1140490"/>
                <a:chOff x="4322619" y="1117801"/>
                <a:chExt cx="4779818" cy="2696615"/>
              </a:xfrm>
            </p:grpSpPr>
            <p:pic>
              <p:nvPicPr>
                <p:cNvPr id="46"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9" name="Groupe 38"/>
              <p:cNvGrpSpPr/>
              <p:nvPr/>
            </p:nvGrpSpPr>
            <p:grpSpPr>
              <a:xfrm>
                <a:off x="2968032" y="1476872"/>
                <a:ext cx="2992583" cy="1140490"/>
                <a:chOff x="4322619" y="1117801"/>
                <a:chExt cx="4779818" cy="2696615"/>
              </a:xfrm>
            </p:grpSpPr>
            <p:pic>
              <p:nvPicPr>
                <p:cNvPr id="40"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6" name="Groupe 15"/>
            <p:cNvGrpSpPr/>
            <p:nvPr/>
          </p:nvGrpSpPr>
          <p:grpSpPr>
            <a:xfrm>
              <a:off x="6226963" y="-15612"/>
              <a:ext cx="5965037" cy="1140490"/>
              <a:chOff x="2968032" y="1476872"/>
              <a:chExt cx="5965037" cy="1140490"/>
            </a:xfrm>
          </p:grpSpPr>
          <p:grpSp>
            <p:nvGrpSpPr>
              <p:cNvPr id="17" name="Groupe 16"/>
              <p:cNvGrpSpPr/>
              <p:nvPr/>
            </p:nvGrpSpPr>
            <p:grpSpPr>
              <a:xfrm>
                <a:off x="5940486" y="1476872"/>
                <a:ext cx="2992583" cy="1140490"/>
                <a:chOff x="4322619" y="1117801"/>
                <a:chExt cx="4779818" cy="2696615"/>
              </a:xfrm>
            </p:grpSpPr>
            <p:pic>
              <p:nvPicPr>
                <p:cNvPr id="32"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oupe 17"/>
              <p:cNvGrpSpPr/>
              <p:nvPr/>
            </p:nvGrpSpPr>
            <p:grpSpPr>
              <a:xfrm>
                <a:off x="2968032" y="1476872"/>
                <a:ext cx="2992583" cy="1140490"/>
                <a:chOff x="4322619" y="1117801"/>
                <a:chExt cx="4779818" cy="2696615"/>
              </a:xfrm>
            </p:grpSpPr>
            <p:pic>
              <p:nvPicPr>
                <p:cNvPr id="24" name="Picture 2" descr="Résultat de recherche d'images pour &quot;aegagropile posidonie&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4"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7"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grpSp>
        <p:nvGrpSpPr>
          <p:cNvPr id="19" name="Groupe 18"/>
          <p:cNvGrpSpPr/>
          <p:nvPr/>
        </p:nvGrpSpPr>
        <p:grpSpPr>
          <a:xfrm>
            <a:off x="11472000" y="6138000"/>
            <a:ext cx="720000" cy="720000"/>
            <a:chOff x="2417666" y="207380"/>
            <a:chExt cx="4862366" cy="4698728"/>
          </a:xfrm>
        </p:grpSpPr>
        <p:pic>
          <p:nvPicPr>
            <p:cNvPr id="20" name="Picture 2" descr="Image associé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rotWithShape="1">
            <a:blip r:embed="rId10"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2" name="ZoneTexte 21"/>
          <p:cNvSpPr txBox="1"/>
          <p:nvPr/>
        </p:nvSpPr>
        <p:spPr>
          <a:xfrm>
            <a:off x="11932689" y="6502224"/>
            <a:ext cx="1187116" cy="461665"/>
          </a:xfrm>
          <a:prstGeom prst="rect">
            <a:avLst/>
          </a:prstGeom>
          <a:noFill/>
        </p:spPr>
        <p:txBody>
          <a:bodyPr wrap="square" rtlCol="0">
            <a:spAutoFit/>
          </a:bodyPr>
          <a:lstStyle/>
          <a:p>
            <a:r>
              <a:rPr lang="fr-BE" sz="2400" b="1" dirty="0"/>
              <a:t>3</a:t>
            </a:r>
          </a:p>
        </p:txBody>
      </p:sp>
      <p:sp>
        <p:nvSpPr>
          <p:cNvPr id="12" name="ZoneTexte 11"/>
          <p:cNvSpPr txBox="1"/>
          <p:nvPr/>
        </p:nvSpPr>
        <p:spPr>
          <a:xfrm>
            <a:off x="747953" y="2403232"/>
            <a:ext cx="4763729" cy="400110"/>
          </a:xfrm>
          <a:prstGeom prst="rect">
            <a:avLst/>
          </a:prstGeom>
          <a:noFill/>
        </p:spPr>
        <p:txBody>
          <a:bodyPr wrap="square" rtlCol="0">
            <a:spAutoFit/>
          </a:bodyPr>
          <a:lstStyle/>
          <a:p>
            <a:pPr algn="ctr"/>
            <a:r>
              <a:rPr lang="fr-BE" sz="2000" dirty="0">
                <a:solidFill>
                  <a:schemeClr val="accent1"/>
                </a:solidFill>
              </a:rPr>
              <a:t>The </a:t>
            </a:r>
            <a:r>
              <a:rPr lang="fr-BE" sz="2000" i="1" dirty="0" err="1">
                <a:solidFill>
                  <a:schemeClr val="accent1"/>
                </a:solidFill>
              </a:rPr>
              <a:t>Posidonia</a:t>
            </a:r>
            <a:r>
              <a:rPr lang="fr-BE" sz="2000" i="1" dirty="0">
                <a:solidFill>
                  <a:schemeClr val="accent1"/>
                </a:solidFill>
              </a:rPr>
              <a:t> </a:t>
            </a:r>
            <a:r>
              <a:rPr lang="fr-BE" sz="2000" i="1" dirty="0" err="1">
                <a:solidFill>
                  <a:schemeClr val="accent1"/>
                </a:solidFill>
              </a:rPr>
              <a:t>oceanica</a:t>
            </a:r>
            <a:r>
              <a:rPr lang="fr-BE" sz="2000" i="1" dirty="0">
                <a:solidFill>
                  <a:schemeClr val="accent1"/>
                </a:solidFill>
              </a:rPr>
              <a:t> </a:t>
            </a:r>
            <a:r>
              <a:rPr lang="fr-BE" sz="2000" dirty="0" err="1">
                <a:solidFill>
                  <a:schemeClr val="accent1"/>
                </a:solidFill>
              </a:rPr>
              <a:t>meadows</a:t>
            </a:r>
            <a:endParaRPr lang="fr-BE" sz="2000" i="1" dirty="0">
              <a:solidFill>
                <a:schemeClr val="accent1"/>
              </a:solidFill>
            </a:endParaRPr>
          </a:p>
        </p:txBody>
      </p:sp>
      <p:pic>
        <p:nvPicPr>
          <p:cNvPr id="23" name="Image 22" descr="C:\Users\Laurence\Pictures\stareso mémoire 2017\105NIKON\DSCN1140.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3078" y="3151390"/>
            <a:ext cx="3786542" cy="3424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ZoneTexte 12"/>
          <p:cNvSpPr txBox="1"/>
          <p:nvPr/>
        </p:nvSpPr>
        <p:spPr>
          <a:xfrm>
            <a:off x="5509639" y="2414146"/>
            <a:ext cx="6774872" cy="707886"/>
          </a:xfrm>
          <a:prstGeom prst="rect">
            <a:avLst/>
          </a:prstGeom>
          <a:noFill/>
        </p:spPr>
        <p:txBody>
          <a:bodyPr wrap="square" rtlCol="0">
            <a:spAutoFit/>
          </a:bodyPr>
          <a:lstStyle/>
          <a:p>
            <a:pPr algn="ctr"/>
            <a:r>
              <a:rPr lang="en-GB" sz="2000" i="1" dirty="0" smtClean="0">
                <a:solidFill>
                  <a:schemeClr val="accent1"/>
                </a:solidFill>
              </a:rPr>
              <a:t> </a:t>
            </a:r>
            <a:r>
              <a:rPr lang="en-GB" sz="2000" dirty="0" smtClean="0">
                <a:solidFill>
                  <a:schemeClr val="accent1"/>
                </a:solidFill>
              </a:rPr>
              <a:t>Fragmented </a:t>
            </a:r>
            <a:r>
              <a:rPr lang="en-GB" sz="2000" i="1" dirty="0" err="1" smtClean="0">
                <a:solidFill>
                  <a:schemeClr val="accent1"/>
                </a:solidFill>
              </a:rPr>
              <a:t>Posidonia</a:t>
            </a:r>
            <a:r>
              <a:rPr lang="en-GB" sz="2000" dirty="0" smtClean="0">
                <a:solidFill>
                  <a:schemeClr val="accent1"/>
                </a:solidFill>
              </a:rPr>
              <a:t> </a:t>
            </a:r>
            <a:r>
              <a:rPr lang="en-GB" sz="2000" dirty="0">
                <a:solidFill>
                  <a:schemeClr val="accent1"/>
                </a:solidFill>
              </a:rPr>
              <a:t>organs </a:t>
            </a:r>
            <a:r>
              <a:rPr lang="en-GB" sz="2000" dirty="0" smtClean="0">
                <a:solidFill>
                  <a:schemeClr val="accent1"/>
                </a:solidFill>
              </a:rPr>
              <a:t>rolling </a:t>
            </a:r>
            <a:r>
              <a:rPr lang="en-GB" sz="2000" dirty="0">
                <a:solidFill>
                  <a:schemeClr val="accent1"/>
                </a:solidFill>
              </a:rPr>
              <a:t>in the ripples marks.</a:t>
            </a:r>
            <a:endParaRPr lang="fr-BE" sz="2000" dirty="0">
              <a:solidFill>
                <a:schemeClr val="accent1"/>
              </a:solidFill>
            </a:endParaRPr>
          </a:p>
          <a:p>
            <a:pPr algn="ctr"/>
            <a:endParaRPr lang="fr-BE" sz="2000" dirty="0">
              <a:solidFill>
                <a:schemeClr val="accent1"/>
              </a:solidFill>
            </a:endParaRPr>
          </a:p>
        </p:txBody>
      </p:sp>
      <p:sp>
        <p:nvSpPr>
          <p:cNvPr id="25" name="ZoneTexte 24"/>
          <p:cNvSpPr txBox="1"/>
          <p:nvPr/>
        </p:nvSpPr>
        <p:spPr>
          <a:xfrm>
            <a:off x="3214673" y="1551788"/>
            <a:ext cx="5117690" cy="584775"/>
          </a:xfrm>
          <a:prstGeom prst="rect">
            <a:avLst/>
          </a:prstGeom>
          <a:noFill/>
        </p:spPr>
        <p:txBody>
          <a:bodyPr wrap="square" rtlCol="0">
            <a:spAutoFit/>
          </a:bodyPr>
          <a:lstStyle/>
          <a:p>
            <a:pPr algn="ctr"/>
            <a:r>
              <a:rPr lang="fr-BE" sz="3200" b="1" dirty="0">
                <a:solidFill>
                  <a:schemeClr val="accent1"/>
                </a:solidFill>
                <a:latin typeface="+mj-lt"/>
              </a:rPr>
              <a:t>Not far </a:t>
            </a:r>
            <a:r>
              <a:rPr lang="fr-BE" sz="3200" b="1" dirty="0" err="1">
                <a:solidFill>
                  <a:schemeClr val="accent1"/>
                </a:solidFill>
                <a:latin typeface="+mj-lt"/>
              </a:rPr>
              <a:t>from</a:t>
            </a:r>
            <a:r>
              <a:rPr lang="fr-BE" sz="3200" b="1" dirty="0">
                <a:solidFill>
                  <a:schemeClr val="accent1"/>
                </a:solidFill>
                <a:latin typeface="+mj-lt"/>
              </a:rPr>
              <a:t> </a:t>
            </a:r>
            <a:r>
              <a:rPr lang="fr-BE" sz="3200" b="1" dirty="0" smtClean="0">
                <a:solidFill>
                  <a:schemeClr val="accent1"/>
                </a:solidFill>
                <a:latin typeface="+mj-lt"/>
              </a:rPr>
              <a:t>the </a:t>
            </a:r>
            <a:r>
              <a:rPr lang="fr-BE" sz="3200" b="1" dirty="0" err="1" smtClean="0">
                <a:solidFill>
                  <a:schemeClr val="accent1"/>
                </a:solidFill>
                <a:latin typeface="+mj-lt"/>
              </a:rPr>
              <a:t>beaches</a:t>
            </a:r>
            <a:r>
              <a:rPr lang="fr-BE" sz="3200" b="1" dirty="0" smtClean="0">
                <a:solidFill>
                  <a:schemeClr val="accent1"/>
                </a:solidFill>
                <a:latin typeface="+mj-lt"/>
              </a:rPr>
              <a:t>…</a:t>
            </a:r>
            <a:endParaRPr lang="fr-BE" sz="3200" b="1" dirty="0">
              <a:solidFill>
                <a:schemeClr val="accent1"/>
              </a:solidFill>
              <a:latin typeface="+mj-lt"/>
            </a:endParaRPr>
          </a:p>
        </p:txBody>
      </p:sp>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9906" y="2975812"/>
            <a:ext cx="4800000" cy="3600000"/>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26" name="Picture 14" descr="Image associÃ©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902" y="28826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Tree>
    <p:extLst>
      <p:ext uri="{BB962C8B-B14F-4D97-AF65-F5344CB8AC3E}">
        <p14:creationId xmlns:p14="http://schemas.microsoft.com/office/powerpoint/2010/main" val="4142044090"/>
      </p:ext>
    </p:extLst>
  </p:cSld>
  <p:clrMapOvr>
    <a:masterClrMapping/>
  </p:clrMapOvr>
  <mc:AlternateContent xmlns:mc="http://schemas.openxmlformats.org/markup-compatibility/2006" xmlns:p14="http://schemas.microsoft.com/office/powerpoint/2010/main">
    <mc:Choice Requires="p14">
      <p:transition spd="slow" p14:dur="2000" advTm="13378"/>
    </mc:Choice>
    <mc:Fallback xmlns="">
      <p:transition spd="slow" advTm="13378"/>
    </mc:Fallback>
  </mc:AlternateContent>
  <p:timing>
    <p:tnLst>
      <p:par>
        <p:cTn id="1" dur="indefinite" restart="never" nodeType="tmRoot"/>
      </p:par>
    </p:tnLst>
  </p:timing>
  <p:extLst mod="1">
    <p:ext uri="{E180D4A7-C9FB-4DFB-919C-405C955672EB}">
      <p14:showEvtLst xmlns:p14="http://schemas.microsoft.com/office/powerpoint/2010/main">
        <p14:playEvt time="1" objId="15"/>
        <p14:stopEvt time="13378" objId="1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768446" y="1047109"/>
            <a:ext cx="9876252" cy="584775"/>
          </a:xfrm>
          <a:prstGeom prst="rect">
            <a:avLst/>
          </a:prstGeom>
          <a:noFill/>
        </p:spPr>
        <p:txBody>
          <a:bodyPr wrap="square" rtlCol="0">
            <a:spAutoFit/>
          </a:bodyPr>
          <a:lstStyle/>
          <a:p>
            <a:r>
              <a:rPr lang="fr-BE" sz="3200" b="1" dirty="0" smtClean="0">
                <a:solidFill>
                  <a:schemeClr val="accent1"/>
                </a:solidFill>
                <a:latin typeface="+mj-lt"/>
              </a:rPr>
              <a:t>The </a:t>
            </a:r>
            <a:r>
              <a:rPr lang="fr-BE" sz="3200" b="1" dirty="0" err="1">
                <a:solidFill>
                  <a:schemeClr val="accent1"/>
                </a:solidFill>
                <a:latin typeface="+mj-lt"/>
              </a:rPr>
              <a:t>P</a:t>
            </a:r>
            <a:r>
              <a:rPr lang="fr-BE" sz="3200" b="1" dirty="0" err="1" smtClean="0">
                <a:solidFill>
                  <a:schemeClr val="accent1"/>
                </a:solidFill>
                <a:latin typeface="+mj-lt"/>
              </a:rPr>
              <a:t>osidonia</a:t>
            </a:r>
            <a:r>
              <a:rPr lang="fr-BE" sz="3200" b="1" dirty="0" smtClean="0">
                <a:solidFill>
                  <a:schemeClr val="accent1"/>
                </a:solidFill>
                <a:latin typeface="+mj-lt"/>
              </a:rPr>
              <a:t> </a:t>
            </a:r>
            <a:r>
              <a:rPr lang="fr-BE" sz="3200" b="1" dirty="0" err="1" smtClean="0">
                <a:solidFill>
                  <a:schemeClr val="accent1"/>
                </a:solidFill>
                <a:latin typeface="+mj-lt"/>
              </a:rPr>
              <a:t>meadows</a:t>
            </a:r>
            <a:endParaRPr lang="fr-BE" sz="3200" i="1" dirty="0">
              <a:solidFill>
                <a:schemeClr val="accent1"/>
              </a:solidFill>
              <a:latin typeface="+mj-lt"/>
            </a:endParaRPr>
          </a:p>
        </p:txBody>
      </p:sp>
      <p:grpSp>
        <p:nvGrpSpPr>
          <p:cNvPr id="10" name="Groupe 9"/>
          <p:cNvGrpSpPr/>
          <p:nvPr/>
        </p:nvGrpSpPr>
        <p:grpSpPr>
          <a:xfrm>
            <a:off x="11472000" y="6138000"/>
            <a:ext cx="720000" cy="720000"/>
            <a:chOff x="2417666" y="207380"/>
            <a:chExt cx="4862366" cy="4698728"/>
          </a:xfrm>
        </p:grpSpPr>
        <p:pic>
          <p:nvPicPr>
            <p:cNvPr id="12"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9" name="ZoneTexte 8"/>
          <p:cNvSpPr txBox="1"/>
          <p:nvPr/>
        </p:nvSpPr>
        <p:spPr>
          <a:xfrm>
            <a:off x="11946300" y="6507763"/>
            <a:ext cx="1315453" cy="461665"/>
          </a:xfrm>
          <a:prstGeom prst="rect">
            <a:avLst/>
          </a:prstGeom>
          <a:noFill/>
        </p:spPr>
        <p:txBody>
          <a:bodyPr wrap="square" rtlCol="0">
            <a:spAutoFit/>
          </a:bodyPr>
          <a:lstStyle/>
          <a:p>
            <a:r>
              <a:rPr lang="fr-BE" sz="2400" b="1" dirty="0"/>
              <a:t>4</a:t>
            </a:r>
          </a:p>
        </p:txBody>
      </p:sp>
      <p:sp>
        <p:nvSpPr>
          <p:cNvPr id="14" name="ZoneTexte 13"/>
          <p:cNvSpPr txBox="1"/>
          <p:nvPr/>
        </p:nvSpPr>
        <p:spPr>
          <a:xfrm>
            <a:off x="6669990" y="1654884"/>
            <a:ext cx="6775403" cy="400110"/>
          </a:xfrm>
          <a:prstGeom prst="rect">
            <a:avLst/>
          </a:prstGeom>
          <a:noFill/>
        </p:spPr>
        <p:txBody>
          <a:bodyPr wrap="square" rtlCol="0">
            <a:spAutoFit/>
          </a:bodyPr>
          <a:lstStyle/>
          <a:p>
            <a:r>
              <a:rPr lang="en-US" sz="2000" dirty="0" smtClean="0">
                <a:solidFill>
                  <a:schemeClr val="accent1"/>
                </a:solidFill>
              </a:rPr>
              <a:t>Seagrass </a:t>
            </a:r>
            <a:r>
              <a:rPr lang="en-US" sz="2000" dirty="0">
                <a:solidFill>
                  <a:schemeClr val="accent1"/>
                </a:solidFill>
              </a:rPr>
              <a:t>endemic to the Mediterranean Sea</a:t>
            </a:r>
            <a:endParaRPr lang="fr-BE" sz="2800" dirty="0">
              <a:solidFill>
                <a:schemeClr val="accent1"/>
              </a:solidFill>
            </a:endParaRPr>
          </a:p>
        </p:txBody>
      </p:sp>
      <p:sp>
        <p:nvSpPr>
          <p:cNvPr id="15" name="ZoneTexte 14"/>
          <p:cNvSpPr txBox="1"/>
          <p:nvPr/>
        </p:nvSpPr>
        <p:spPr>
          <a:xfrm>
            <a:off x="1247501" y="1640629"/>
            <a:ext cx="3923071" cy="400110"/>
          </a:xfrm>
          <a:prstGeom prst="rect">
            <a:avLst/>
          </a:prstGeom>
          <a:noFill/>
        </p:spPr>
        <p:txBody>
          <a:bodyPr wrap="square" rtlCol="0">
            <a:spAutoFit/>
          </a:bodyPr>
          <a:lstStyle/>
          <a:p>
            <a:r>
              <a:rPr lang="fr-BE" sz="2000" dirty="0" err="1">
                <a:solidFill>
                  <a:schemeClr val="accent1"/>
                </a:solidFill>
              </a:rPr>
              <a:t>Morphology</a:t>
            </a:r>
            <a:r>
              <a:rPr lang="fr-BE" sz="2000" dirty="0">
                <a:solidFill>
                  <a:schemeClr val="accent1"/>
                </a:solidFill>
              </a:rPr>
              <a:t> of </a:t>
            </a:r>
            <a:r>
              <a:rPr lang="fr-BE" sz="2000" i="1" dirty="0" err="1">
                <a:solidFill>
                  <a:schemeClr val="accent1"/>
                </a:solidFill>
              </a:rPr>
              <a:t>P.oceanica</a:t>
            </a:r>
            <a:endParaRPr lang="fr-BE" sz="2000" i="1" dirty="0">
              <a:solidFill>
                <a:schemeClr val="accent1"/>
              </a:solidFill>
            </a:endParaRPr>
          </a:p>
        </p:txBody>
      </p:sp>
      <p:sp>
        <p:nvSpPr>
          <p:cNvPr id="17" name="ZoneTexte 16"/>
          <p:cNvSpPr txBox="1"/>
          <p:nvPr/>
        </p:nvSpPr>
        <p:spPr>
          <a:xfrm>
            <a:off x="5279" y="298938"/>
            <a:ext cx="2283173" cy="923330"/>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endParaRPr lang="fr-BE" b="1" dirty="0">
              <a:solidFill>
                <a:schemeClr val="bg1"/>
              </a:solidFill>
            </a:endParaRPr>
          </a:p>
          <a:p>
            <a:pPr marL="342900" indent="-342900">
              <a:buFont typeface="Wingdings" panose="05000000000000000000" pitchFamily="2" charset="2"/>
              <a:buChar char="ü"/>
            </a:pPr>
            <a:endParaRPr lang="fr-BE" dirty="0"/>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895" y="2017489"/>
            <a:ext cx="1548835" cy="4522146"/>
          </a:xfrm>
          <a:prstGeom prst="rect">
            <a:avLst/>
          </a:prstGeom>
        </p:spPr>
      </p:pic>
      <p:grpSp>
        <p:nvGrpSpPr>
          <p:cNvPr id="18" name="Groupe 17"/>
          <p:cNvGrpSpPr/>
          <p:nvPr/>
        </p:nvGrpSpPr>
        <p:grpSpPr>
          <a:xfrm>
            <a:off x="137235" y="-71038"/>
            <a:ext cx="11930074" cy="1156102"/>
            <a:chOff x="261926" y="-15612"/>
            <a:chExt cx="11930074" cy="1156102"/>
          </a:xfrm>
        </p:grpSpPr>
        <p:grpSp>
          <p:nvGrpSpPr>
            <p:cNvPr id="19" name="Groupe 18"/>
            <p:cNvGrpSpPr/>
            <p:nvPr/>
          </p:nvGrpSpPr>
          <p:grpSpPr>
            <a:xfrm>
              <a:off x="261926" y="0"/>
              <a:ext cx="5965037" cy="1140490"/>
              <a:chOff x="2968032" y="1476872"/>
              <a:chExt cx="5965037" cy="1140490"/>
            </a:xfrm>
          </p:grpSpPr>
          <p:grpSp>
            <p:nvGrpSpPr>
              <p:cNvPr id="35" name="Groupe 34"/>
              <p:cNvGrpSpPr/>
              <p:nvPr/>
            </p:nvGrpSpPr>
            <p:grpSpPr>
              <a:xfrm>
                <a:off x="5940486" y="1476872"/>
                <a:ext cx="2992583" cy="1140490"/>
                <a:chOff x="4322619" y="1117801"/>
                <a:chExt cx="4779818" cy="2696615"/>
              </a:xfrm>
            </p:grpSpPr>
            <p:pic>
              <p:nvPicPr>
                <p:cNvPr id="43"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6" name="Groupe 35"/>
              <p:cNvGrpSpPr/>
              <p:nvPr/>
            </p:nvGrpSpPr>
            <p:grpSpPr>
              <a:xfrm>
                <a:off x="2968032" y="1476872"/>
                <a:ext cx="2992583" cy="1140490"/>
                <a:chOff x="4322619" y="1117801"/>
                <a:chExt cx="4779818" cy="2696615"/>
              </a:xfrm>
            </p:grpSpPr>
            <p:pic>
              <p:nvPicPr>
                <p:cNvPr id="37"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20" name="Groupe 19"/>
            <p:cNvGrpSpPr/>
            <p:nvPr/>
          </p:nvGrpSpPr>
          <p:grpSpPr>
            <a:xfrm>
              <a:off x="6226963" y="-15612"/>
              <a:ext cx="5965037" cy="1140490"/>
              <a:chOff x="2968032" y="1476872"/>
              <a:chExt cx="5965037" cy="1140490"/>
            </a:xfrm>
          </p:grpSpPr>
          <p:grpSp>
            <p:nvGrpSpPr>
              <p:cNvPr id="21" name="Groupe 20"/>
              <p:cNvGrpSpPr/>
              <p:nvPr/>
            </p:nvGrpSpPr>
            <p:grpSpPr>
              <a:xfrm>
                <a:off x="5940486" y="1476872"/>
                <a:ext cx="2992583" cy="1140490"/>
                <a:chOff x="4322619" y="1117801"/>
                <a:chExt cx="4779818" cy="2696615"/>
              </a:xfrm>
            </p:grpSpPr>
            <p:pic>
              <p:nvPicPr>
                <p:cNvPr id="29"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2968032" y="1476872"/>
                <a:ext cx="2992583" cy="1140490"/>
                <a:chOff x="4322619" y="1117801"/>
                <a:chExt cx="4779818" cy="2696615"/>
              </a:xfrm>
            </p:grpSpPr>
            <p:pic>
              <p:nvPicPr>
                <p:cNvPr id="23" name="Picture 2" descr="Résultat de recherche d'images pour &quot;aegagropile posidoni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7"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8"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grpSp>
        <p:nvGrpSpPr>
          <p:cNvPr id="6" name="Groupe 5"/>
          <p:cNvGrpSpPr/>
          <p:nvPr/>
        </p:nvGrpSpPr>
        <p:grpSpPr>
          <a:xfrm>
            <a:off x="43246" y="3900201"/>
            <a:ext cx="2331930" cy="3011844"/>
            <a:chOff x="923257" y="1821584"/>
            <a:chExt cx="3643917" cy="3810000"/>
          </a:xfrm>
        </p:grpSpPr>
        <p:pic>
          <p:nvPicPr>
            <p:cNvPr id="5" name="Imag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3257" y="1821584"/>
              <a:ext cx="3524250" cy="3810000"/>
            </a:xfrm>
            <a:prstGeom prst="rect">
              <a:avLst/>
            </a:prstGeom>
          </p:spPr>
        </p:pic>
        <p:pic>
          <p:nvPicPr>
            <p:cNvPr id="49" name="Imag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2924" y="1821584"/>
              <a:ext cx="3524250" cy="3810000"/>
            </a:xfrm>
            <a:prstGeom prst="rect">
              <a:avLst/>
            </a:prstGeom>
          </p:spPr>
        </p:pic>
      </p:grpSp>
      <p:pic>
        <p:nvPicPr>
          <p:cNvPr id="16" name="Picture 4" descr="RÃ©sultat de recherche d'images pour &quot;loupe&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2375570">
            <a:off x="303575" y="3388611"/>
            <a:ext cx="2236214" cy="1600065"/>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e 51"/>
          <p:cNvGrpSpPr/>
          <p:nvPr/>
        </p:nvGrpSpPr>
        <p:grpSpPr>
          <a:xfrm>
            <a:off x="6810600" y="2167728"/>
            <a:ext cx="4797150" cy="3858844"/>
            <a:chOff x="6939470" y="3090981"/>
            <a:chExt cx="4310768" cy="3233077"/>
          </a:xfrm>
        </p:grpSpPr>
        <p:pic>
          <p:nvPicPr>
            <p:cNvPr id="3" name="Imag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39470" y="3090982"/>
              <a:ext cx="4310768" cy="3233076"/>
            </a:xfrm>
            <a:prstGeom prst="rect">
              <a:avLst/>
            </a:prstGeom>
          </p:spPr>
        </p:pic>
        <p:sp>
          <p:nvSpPr>
            <p:cNvPr id="11" name="Ellipse 10"/>
            <p:cNvSpPr/>
            <p:nvPr/>
          </p:nvSpPr>
          <p:spPr>
            <a:xfrm>
              <a:off x="9209174" y="3090981"/>
              <a:ext cx="508687" cy="14442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a:off x="7778861" y="3693177"/>
              <a:ext cx="510524" cy="1500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ZoneTexte 52"/>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cxnSp>
        <p:nvCxnSpPr>
          <p:cNvPr id="8" name="Connecteur droit avec flèche 7"/>
          <p:cNvCxnSpPr/>
          <p:nvPr/>
        </p:nvCxnSpPr>
        <p:spPr>
          <a:xfrm flipH="1">
            <a:off x="4203885" y="4760545"/>
            <a:ext cx="586997" cy="6402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a:off x="4391594" y="5431349"/>
            <a:ext cx="440661" cy="361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a:off x="4321730" y="3561003"/>
            <a:ext cx="510525" cy="355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H="1">
            <a:off x="4394127" y="5931792"/>
            <a:ext cx="510525" cy="355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790882" y="3327334"/>
            <a:ext cx="1102429" cy="400110"/>
          </a:xfrm>
          <a:prstGeom prst="rect">
            <a:avLst/>
          </a:prstGeom>
          <a:noFill/>
        </p:spPr>
        <p:txBody>
          <a:bodyPr wrap="square" rtlCol="0">
            <a:spAutoFit/>
          </a:bodyPr>
          <a:lstStyle/>
          <a:p>
            <a:r>
              <a:rPr lang="en-US" sz="2000" b="1" dirty="0" smtClean="0">
                <a:solidFill>
                  <a:schemeClr val="tx2"/>
                </a:solidFill>
              </a:rPr>
              <a:t>Leaves</a:t>
            </a:r>
            <a:endParaRPr lang="en-US" sz="2000" b="1" dirty="0">
              <a:solidFill>
                <a:schemeClr val="tx2"/>
              </a:solidFill>
            </a:endParaRPr>
          </a:p>
        </p:txBody>
      </p:sp>
      <p:sp>
        <p:nvSpPr>
          <p:cNvPr id="59" name="ZoneTexte 58"/>
          <p:cNvSpPr txBox="1"/>
          <p:nvPr/>
        </p:nvSpPr>
        <p:spPr>
          <a:xfrm>
            <a:off x="4417117" y="4424143"/>
            <a:ext cx="2660268" cy="400110"/>
          </a:xfrm>
          <a:prstGeom prst="rect">
            <a:avLst/>
          </a:prstGeom>
          <a:noFill/>
        </p:spPr>
        <p:txBody>
          <a:bodyPr wrap="square" rtlCol="0">
            <a:spAutoFit/>
          </a:bodyPr>
          <a:lstStyle/>
          <a:p>
            <a:r>
              <a:rPr lang="en-US" sz="2000" b="1" dirty="0" smtClean="0">
                <a:solidFill>
                  <a:schemeClr val="tx2"/>
                </a:solidFill>
              </a:rPr>
              <a:t>Orthotropic rhizome</a:t>
            </a:r>
            <a:endParaRPr lang="en-US" sz="2000" b="1" dirty="0">
              <a:solidFill>
                <a:schemeClr val="tx2"/>
              </a:solidFill>
            </a:endParaRPr>
          </a:p>
        </p:txBody>
      </p:sp>
      <p:sp>
        <p:nvSpPr>
          <p:cNvPr id="60" name="ZoneTexte 59"/>
          <p:cNvSpPr txBox="1"/>
          <p:nvPr/>
        </p:nvSpPr>
        <p:spPr>
          <a:xfrm>
            <a:off x="4409542" y="5080675"/>
            <a:ext cx="2448649" cy="400110"/>
          </a:xfrm>
          <a:prstGeom prst="rect">
            <a:avLst/>
          </a:prstGeom>
          <a:noFill/>
        </p:spPr>
        <p:txBody>
          <a:bodyPr wrap="square" rtlCol="0">
            <a:spAutoFit/>
          </a:bodyPr>
          <a:lstStyle/>
          <a:p>
            <a:r>
              <a:rPr lang="en-US" sz="2000" b="1" dirty="0" err="1" smtClean="0">
                <a:solidFill>
                  <a:schemeClr val="tx2"/>
                </a:solidFill>
              </a:rPr>
              <a:t>Plagiotropic</a:t>
            </a:r>
            <a:r>
              <a:rPr lang="en-US" sz="2000" b="1" dirty="0" smtClean="0">
                <a:solidFill>
                  <a:schemeClr val="tx2"/>
                </a:solidFill>
              </a:rPr>
              <a:t> rhizome</a:t>
            </a:r>
            <a:endParaRPr lang="en-US" sz="2000" b="1" dirty="0">
              <a:solidFill>
                <a:schemeClr val="tx2"/>
              </a:solidFill>
            </a:endParaRPr>
          </a:p>
        </p:txBody>
      </p:sp>
      <p:sp>
        <p:nvSpPr>
          <p:cNvPr id="61" name="ZoneTexte 60"/>
          <p:cNvSpPr txBox="1"/>
          <p:nvPr/>
        </p:nvSpPr>
        <p:spPr>
          <a:xfrm>
            <a:off x="4817014" y="5607789"/>
            <a:ext cx="1102429" cy="400110"/>
          </a:xfrm>
          <a:prstGeom prst="rect">
            <a:avLst/>
          </a:prstGeom>
          <a:noFill/>
        </p:spPr>
        <p:txBody>
          <a:bodyPr wrap="square" rtlCol="0">
            <a:spAutoFit/>
          </a:bodyPr>
          <a:lstStyle/>
          <a:p>
            <a:r>
              <a:rPr lang="en-US" sz="2000" b="1" dirty="0" smtClean="0">
                <a:solidFill>
                  <a:schemeClr val="tx2"/>
                </a:solidFill>
              </a:rPr>
              <a:t>Root</a:t>
            </a:r>
            <a:endParaRPr lang="en-US" sz="2000" b="1" dirty="0">
              <a:solidFill>
                <a:schemeClr val="tx2"/>
              </a:solidFill>
            </a:endParaRPr>
          </a:p>
        </p:txBody>
      </p:sp>
    </p:spTree>
    <p:extLst>
      <p:ext uri="{BB962C8B-B14F-4D97-AF65-F5344CB8AC3E}">
        <p14:creationId xmlns:p14="http://schemas.microsoft.com/office/powerpoint/2010/main" val="2157999505"/>
      </p:ext>
    </p:extLst>
  </p:cSld>
  <p:clrMapOvr>
    <a:masterClrMapping/>
  </p:clrMapOvr>
  <mc:AlternateContent xmlns:mc="http://schemas.openxmlformats.org/markup-compatibility/2006" xmlns:p14="http://schemas.microsoft.com/office/powerpoint/2010/main">
    <mc:Choice Requires="p14">
      <p:transition spd="slow" p14:dur="2000" advTm="41354"/>
    </mc:Choice>
    <mc:Fallback xmlns="">
      <p:transition spd="slow" advTm="4135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11472000" y="6138000"/>
            <a:ext cx="720000" cy="720000"/>
            <a:chOff x="2417666" y="207380"/>
            <a:chExt cx="4862366" cy="4698728"/>
          </a:xfrm>
        </p:grpSpPr>
        <p:pic>
          <p:nvPicPr>
            <p:cNvPr id="20"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2" name="ZoneTexte 21"/>
          <p:cNvSpPr txBox="1"/>
          <p:nvPr/>
        </p:nvSpPr>
        <p:spPr>
          <a:xfrm>
            <a:off x="11932689" y="6502224"/>
            <a:ext cx="1187116" cy="461665"/>
          </a:xfrm>
          <a:prstGeom prst="rect">
            <a:avLst/>
          </a:prstGeom>
          <a:noFill/>
        </p:spPr>
        <p:txBody>
          <a:bodyPr wrap="square" rtlCol="0">
            <a:spAutoFit/>
          </a:bodyPr>
          <a:lstStyle/>
          <a:p>
            <a:r>
              <a:rPr lang="fr-BE" sz="2400" b="1" dirty="0"/>
              <a:t>5</a:t>
            </a:r>
          </a:p>
        </p:txBody>
      </p:sp>
      <p:pic>
        <p:nvPicPr>
          <p:cNvPr id="2050" name="Picture 2" descr="https://upload.wikimedia.org/wikipedia/commons/thumb/d/de/Aegagropiles_rejet%C3%A9s_sur_une_plage_de_sable.jpg/800px-Aegagropiles_rejet%C3%A9s_sur_une_plage_de_s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68" y="2946379"/>
            <a:ext cx="4726708" cy="3545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e/Posidonia_oceanica_spheroid.jpg/800px-Posidonia_oceanica_spheroid.jpg"/>
          <p:cNvPicPr>
            <a:picLocks noChangeAspect="1" noChangeArrowheads="1"/>
          </p:cNvPicPr>
          <p:nvPr/>
        </p:nvPicPr>
        <p:blipFill rotWithShape="1">
          <a:blip r:embed="rId6">
            <a:extLst>
              <a:ext uri="{28A0092B-C50C-407E-A947-70E740481C1C}">
                <a14:useLocalDpi xmlns:a14="http://schemas.microsoft.com/office/drawing/2010/main" val="0"/>
              </a:ext>
            </a:extLst>
          </a:blip>
          <a:srcRect l="39430" t="12364"/>
          <a:stretch/>
        </p:blipFill>
        <p:spPr bwMode="auto">
          <a:xfrm>
            <a:off x="7194267" y="1109922"/>
            <a:ext cx="4615427" cy="5008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008518" y="949825"/>
            <a:ext cx="7226710" cy="584775"/>
          </a:xfrm>
          <a:prstGeom prst="rect">
            <a:avLst/>
          </a:prstGeom>
          <a:noFill/>
        </p:spPr>
        <p:txBody>
          <a:bodyPr wrap="square" rtlCol="0">
            <a:spAutoFit/>
          </a:bodyPr>
          <a:lstStyle/>
          <a:p>
            <a:pPr algn="ctr"/>
            <a:r>
              <a:rPr lang="fr-BE" sz="3200" b="1" dirty="0" err="1">
                <a:solidFill>
                  <a:schemeClr val="accent1"/>
                </a:solidFill>
                <a:latin typeface="+mj-lt"/>
              </a:rPr>
              <a:t>What</a:t>
            </a:r>
            <a:r>
              <a:rPr lang="fr-BE" sz="3200" b="1" dirty="0">
                <a:solidFill>
                  <a:schemeClr val="accent1"/>
                </a:solidFill>
                <a:latin typeface="+mj-lt"/>
              </a:rPr>
              <a:t> </a:t>
            </a:r>
            <a:r>
              <a:rPr lang="fr-BE" sz="3200" b="1" dirty="0" err="1">
                <a:solidFill>
                  <a:schemeClr val="accent1"/>
                </a:solidFill>
                <a:latin typeface="+mj-lt"/>
              </a:rPr>
              <a:t>is</a:t>
            </a:r>
            <a:r>
              <a:rPr lang="fr-BE" sz="3200" b="1" dirty="0">
                <a:solidFill>
                  <a:schemeClr val="accent1"/>
                </a:solidFill>
                <a:latin typeface="+mj-lt"/>
              </a:rPr>
              <a:t> </a:t>
            </a:r>
            <a:r>
              <a:rPr lang="fr-BE" sz="3200" b="1" dirty="0" err="1">
                <a:solidFill>
                  <a:schemeClr val="accent1"/>
                </a:solidFill>
                <a:latin typeface="+mj-lt"/>
              </a:rPr>
              <a:t>it</a:t>
            </a:r>
            <a:r>
              <a:rPr lang="fr-BE" sz="3200" b="1" dirty="0">
                <a:solidFill>
                  <a:schemeClr val="accent1"/>
                </a:solidFill>
                <a:latin typeface="+mj-lt"/>
              </a:rPr>
              <a:t>?</a:t>
            </a:r>
          </a:p>
        </p:txBody>
      </p:sp>
      <p:sp>
        <p:nvSpPr>
          <p:cNvPr id="18" name="ZoneTexte 17"/>
          <p:cNvSpPr txBox="1"/>
          <p:nvPr/>
        </p:nvSpPr>
        <p:spPr>
          <a:xfrm>
            <a:off x="8566644" y="2643044"/>
            <a:ext cx="811161" cy="1569660"/>
          </a:xfrm>
          <a:prstGeom prst="rect">
            <a:avLst/>
          </a:prstGeom>
          <a:noFill/>
        </p:spPr>
        <p:txBody>
          <a:bodyPr wrap="square" rtlCol="0">
            <a:spAutoFit/>
          </a:bodyPr>
          <a:lstStyle/>
          <a:p>
            <a:r>
              <a:rPr lang="fr-BE" sz="9600" b="1" dirty="0">
                <a:solidFill>
                  <a:srgbClr val="C00000"/>
                </a:solidFill>
                <a:effectLst>
                  <a:outerShdw blurRad="38100" dist="38100" dir="2700000" algn="tl">
                    <a:srgbClr val="000000">
                      <a:alpha val="43137"/>
                    </a:srgbClr>
                  </a:outerShdw>
                </a:effectLst>
              </a:rPr>
              <a:t>?</a:t>
            </a:r>
          </a:p>
        </p:txBody>
      </p:sp>
      <p:sp>
        <p:nvSpPr>
          <p:cNvPr id="23" name="ZoneTexte 22"/>
          <p:cNvSpPr txBox="1"/>
          <p:nvPr/>
        </p:nvSpPr>
        <p:spPr>
          <a:xfrm>
            <a:off x="5279" y="298938"/>
            <a:ext cx="2283173" cy="923330"/>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endParaRPr lang="fr-BE" b="1" dirty="0">
              <a:solidFill>
                <a:schemeClr val="bg1"/>
              </a:solidFill>
            </a:endParaRPr>
          </a:p>
          <a:p>
            <a:pPr marL="342900" indent="-342900">
              <a:buFont typeface="Wingdings" panose="05000000000000000000" pitchFamily="2" charset="2"/>
              <a:buChar char="ü"/>
            </a:pPr>
            <a:endParaRPr lang="fr-BE" dirty="0"/>
          </a:p>
        </p:txBody>
      </p:sp>
      <p:sp>
        <p:nvSpPr>
          <p:cNvPr id="5" name="ZoneTexte 4"/>
          <p:cNvSpPr txBox="1"/>
          <p:nvPr/>
        </p:nvSpPr>
        <p:spPr>
          <a:xfrm>
            <a:off x="3381966" y="2086239"/>
            <a:ext cx="4090172" cy="461665"/>
          </a:xfrm>
          <a:prstGeom prst="rect">
            <a:avLst/>
          </a:prstGeom>
          <a:noFill/>
        </p:spPr>
        <p:txBody>
          <a:bodyPr wrap="square" rtlCol="0">
            <a:spAutoFit/>
          </a:bodyPr>
          <a:lstStyle/>
          <a:p>
            <a:pPr algn="ctr"/>
            <a:r>
              <a:rPr lang="fr-BE" sz="2400" dirty="0" err="1">
                <a:solidFill>
                  <a:schemeClr val="accent1"/>
                </a:solidFill>
              </a:rPr>
              <a:t>Conglomeration</a:t>
            </a:r>
            <a:r>
              <a:rPr lang="fr-BE" sz="2400" dirty="0">
                <a:solidFill>
                  <a:schemeClr val="accent1"/>
                </a:solidFill>
              </a:rPr>
              <a:t> of fibres?</a:t>
            </a:r>
          </a:p>
        </p:txBody>
      </p:sp>
      <p:pic>
        <p:nvPicPr>
          <p:cNvPr id="24" name="Picture 6" descr="RÃ©sultat de recherche d'images pour &quot;idÃ©e eureka&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37" y="1085064"/>
            <a:ext cx="1495661" cy="17615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Ã©sultat de recherche d'images pour &quot;loup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3871" y="5435160"/>
            <a:ext cx="1476190" cy="10562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Ã©sultat de recherche d'images pour &quot;loup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141" y="1577026"/>
            <a:ext cx="6507550" cy="465630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p:cNvGrpSpPr/>
          <p:nvPr/>
        </p:nvGrpSpPr>
        <p:grpSpPr>
          <a:xfrm>
            <a:off x="137235" y="-71038"/>
            <a:ext cx="11930074" cy="1156102"/>
            <a:chOff x="261926" y="-15612"/>
            <a:chExt cx="11930074" cy="1156102"/>
          </a:xfrm>
        </p:grpSpPr>
        <p:grpSp>
          <p:nvGrpSpPr>
            <p:cNvPr id="28" name="Groupe 27"/>
            <p:cNvGrpSpPr/>
            <p:nvPr/>
          </p:nvGrpSpPr>
          <p:grpSpPr>
            <a:xfrm>
              <a:off x="261926" y="0"/>
              <a:ext cx="5965037" cy="1140490"/>
              <a:chOff x="2968032" y="1476872"/>
              <a:chExt cx="5965037" cy="1140490"/>
            </a:xfrm>
          </p:grpSpPr>
          <p:grpSp>
            <p:nvGrpSpPr>
              <p:cNvPr id="44" name="Groupe 43"/>
              <p:cNvGrpSpPr/>
              <p:nvPr/>
            </p:nvGrpSpPr>
            <p:grpSpPr>
              <a:xfrm>
                <a:off x="5940486" y="1476872"/>
                <a:ext cx="2992583" cy="1140490"/>
                <a:chOff x="4322619" y="1117801"/>
                <a:chExt cx="4779818" cy="2696615"/>
              </a:xfrm>
            </p:grpSpPr>
            <p:pic>
              <p:nvPicPr>
                <p:cNvPr id="52"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5" name="Groupe 44"/>
              <p:cNvGrpSpPr/>
              <p:nvPr/>
            </p:nvGrpSpPr>
            <p:grpSpPr>
              <a:xfrm>
                <a:off x="2968032" y="1476872"/>
                <a:ext cx="2992583" cy="1140490"/>
                <a:chOff x="4322619" y="1117801"/>
                <a:chExt cx="4779818" cy="2696615"/>
              </a:xfrm>
            </p:grpSpPr>
            <p:pic>
              <p:nvPicPr>
                <p:cNvPr id="46"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29" name="Groupe 28"/>
            <p:cNvGrpSpPr/>
            <p:nvPr/>
          </p:nvGrpSpPr>
          <p:grpSpPr>
            <a:xfrm>
              <a:off x="6226963" y="-15612"/>
              <a:ext cx="5965037" cy="1140490"/>
              <a:chOff x="2968032" y="1476872"/>
              <a:chExt cx="5965037" cy="1140490"/>
            </a:xfrm>
          </p:grpSpPr>
          <p:grpSp>
            <p:nvGrpSpPr>
              <p:cNvPr id="30" name="Groupe 29"/>
              <p:cNvGrpSpPr/>
              <p:nvPr/>
            </p:nvGrpSpPr>
            <p:grpSpPr>
              <a:xfrm>
                <a:off x="5940486" y="1476872"/>
                <a:ext cx="2992583" cy="1140490"/>
                <a:chOff x="4322619" y="1117801"/>
                <a:chExt cx="4779818" cy="2696615"/>
              </a:xfrm>
            </p:grpSpPr>
            <p:pic>
              <p:nvPicPr>
                <p:cNvPr id="38"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1" name="Groupe 30"/>
              <p:cNvGrpSpPr/>
              <p:nvPr/>
            </p:nvGrpSpPr>
            <p:grpSpPr>
              <a:xfrm>
                <a:off x="2968032" y="1476872"/>
                <a:ext cx="2992583" cy="1140490"/>
                <a:chOff x="4322619" y="1117801"/>
                <a:chExt cx="4779818" cy="2696615"/>
              </a:xfrm>
            </p:grpSpPr>
            <p:pic>
              <p:nvPicPr>
                <p:cNvPr id="32" name="Picture 2" descr="Résultat de recherche d'images pour &quot;aegagropile posidonie&quot;"/>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11"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58" name="ZoneTexte 57"/>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Tree>
    <p:extLst>
      <p:ext uri="{BB962C8B-B14F-4D97-AF65-F5344CB8AC3E}">
        <p14:creationId xmlns:p14="http://schemas.microsoft.com/office/powerpoint/2010/main" val="1206035174"/>
      </p:ext>
    </p:extLst>
  </p:cSld>
  <p:clrMapOvr>
    <a:masterClrMapping/>
  </p:clrMapOvr>
  <mc:AlternateContent xmlns:mc="http://schemas.openxmlformats.org/markup-compatibility/2006" xmlns:p14="http://schemas.microsoft.com/office/powerpoint/2010/main">
    <mc:Choice Requires="p14">
      <p:transition spd="slow" p14:dur="2000" advTm="4920"/>
    </mc:Choice>
    <mc:Fallback xmlns="">
      <p:transition spd="slow" advTm="492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027" y="4681576"/>
            <a:ext cx="2734161" cy="2050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aegagropile&quot;"/>
          <p:cNvPicPr>
            <a:picLocks noChangeAspect="1" noChangeArrowheads="1"/>
          </p:cNvPicPr>
          <p:nvPr/>
        </p:nvPicPr>
        <p:blipFill rotWithShape="1">
          <a:blip r:embed="rId4">
            <a:extLst>
              <a:ext uri="{28A0092B-C50C-407E-A947-70E740481C1C}">
                <a14:useLocalDpi xmlns:a14="http://schemas.microsoft.com/office/drawing/2010/main" val="0"/>
              </a:ext>
            </a:extLst>
          </a:blip>
          <a:srcRect t="19377" b="7810"/>
          <a:stretch/>
        </p:blipFill>
        <p:spPr bwMode="auto">
          <a:xfrm>
            <a:off x="4488879" y="3976221"/>
            <a:ext cx="4142038" cy="2261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11472000" y="6138000"/>
            <a:ext cx="720000" cy="720000"/>
            <a:chOff x="2417666" y="207380"/>
            <a:chExt cx="4862366" cy="4698728"/>
          </a:xfrm>
        </p:grpSpPr>
        <p:pic>
          <p:nvPicPr>
            <p:cNvPr id="20" name="Picture 2"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rotWithShape="1">
            <a:blip r:embed="rId6"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22" name="ZoneTexte 21"/>
          <p:cNvSpPr txBox="1"/>
          <p:nvPr/>
        </p:nvSpPr>
        <p:spPr>
          <a:xfrm>
            <a:off x="11932689" y="6502224"/>
            <a:ext cx="1187116" cy="461665"/>
          </a:xfrm>
          <a:prstGeom prst="rect">
            <a:avLst/>
          </a:prstGeom>
          <a:noFill/>
        </p:spPr>
        <p:txBody>
          <a:bodyPr wrap="square" rtlCol="0">
            <a:spAutoFit/>
          </a:bodyPr>
          <a:lstStyle/>
          <a:p>
            <a:r>
              <a:rPr lang="fr-BE" sz="2400" b="1" dirty="0"/>
              <a:t>6</a:t>
            </a:r>
          </a:p>
        </p:txBody>
      </p:sp>
      <p:sp>
        <p:nvSpPr>
          <p:cNvPr id="23" name="ZoneTexte 22"/>
          <p:cNvSpPr txBox="1"/>
          <p:nvPr/>
        </p:nvSpPr>
        <p:spPr>
          <a:xfrm>
            <a:off x="5279" y="298938"/>
            <a:ext cx="2283173" cy="923330"/>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endParaRPr lang="fr-BE" b="1" dirty="0">
              <a:solidFill>
                <a:schemeClr val="bg1"/>
              </a:solidFill>
            </a:endParaRPr>
          </a:p>
          <a:p>
            <a:pPr marL="342900" indent="-342900">
              <a:buFont typeface="Wingdings" panose="05000000000000000000" pitchFamily="2" charset="2"/>
              <a:buChar char="ü"/>
            </a:pPr>
            <a:endParaRPr lang="fr-BE" dirty="0"/>
          </a:p>
        </p:txBody>
      </p:sp>
      <p:sp>
        <p:nvSpPr>
          <p:cNvPr id="5" name="Rectangle 1"/>
          <p:cNvSpPr>
            <a:spLocks noChangeArrowheads="1"/>
          </p:cNvSpPr>
          <p:nvPr/>
        </p:nvSpPr>
        <p:spPr bwMode="auto">
          <a:xfrm>
            <a:off x="3046374" y="1183310"/>
            <a:ext cx="8870175"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3200" b="1" dirty="0" smtClean="0">
                <a:solidFill>
                  <a:schemeClr val="accent1"/>
                </a:solidFill>
                <a:latin typeface="+mj-lt"/>
              </a:rPr>
              <a:t>It ‘s </a:t>
            </a:r>
            <a:r>
              <a:rPr kumimoji="0" lang="fr-FR" altLang="fr-FR" sz="3200" b="1" i="0" u="none" strike="noStrike" cap="none" normalizeH="0" baseline="0" dirty="0" smtClean="0">
                <a:ln>
                  <a:noFill/>
                </a:ln>
                <a:solidFill>
                  <a:schemeClr val="accent1"/>
                </a:solidFill>
                <a:effectLst/>
                <a:latin typeface="+mj-lt"/>
              </a:rPr>
              <a:t>aegagropile</a:t>
            </a:r>
            <a:r>
              <a:rPr kumimoji="0" lang="fr-FR" altLang="fr-FR" sz="3200" b="1" i="0" u="none" strike="noStrike" cap="none" normalizeH="0" dirty="0" smtClean="0">
                <a:ln>
                  <a:noFill/>
                </a:ln>
                <a:solidFill>
                  <a:schemeClr val="accent1"/>
                </a:solidFill>
                <a:effectLst/>
                <a:latin typeface="+mj-lt"/>
              </a:rPr>
              <a:t> </a:t>
            </a:r>
            <a:r>
              <a:rPr kumimoji="0" lang="fr-FR" altLang="fr-FR" sz="3200" b="1" i="0" u="none" strike="noStrike" cap="none" normalizeH="0" baseline="0" dirty="0" smtClean="0">
                <a:ln>
                  <a:noFill/>
                </a:ln>
                <a:solidFill>
                  <a:schemeClr val="accent1"/>
                </a:solidFill>
                <a:effectLst/>
                <a:latin typeface="+mj-lt"/>
              </a:rPr>
              <a:t>of </a:t>
            </a:r>
            <a:r>
              <a:rPr kumimoji="0" lang="fr-FR" altLang="fr-FR" sz="3200" b="1" i="1" u="none" strike="noStrike" cap="none" normalizeH="0" baseline="0" dirty="0" err="1">
                <a:ln>
                  <a:noFill/>
                </a:ln>
                <a:solidFill>
                  <a:schemeClr val="accent1"/>
                </a:solidFill>
                <a:effectLst/>
                <a:latin typeface="+mj-lt"/>
              </a:rPr>
              <a:t>Posidonia</a:t>
            </a:r>
            <a:r>
              <a:rPr kumimoji="0" lang="fr-FR" altLang="fr-FR" sz="3200" b="1" i="1" u="none" strike="noStrike" cap="none" normalizeH="0" baseline="0" dirty="0">
                <a:ln>
                  <a:noFill/>
                </a:ln>
                <a:solidFill>
                  <a:schemeClr val="accent1"/>
                </a:solidFill>
                <a:effectLst/>
                <a:latin typeface="+mj-lt"/>
              </a:rPr>
              <a:t> </a:t>
            </a:r>
            <a:r>
              <a:rPr kumimoji="0" lang="fr-FR" altLang="fr-FR" sz="3200" b="1" i="1" u="none" strike="noStrike" cap="none" normalizeH="0" baseline="0" dirty="0" err="1">
                <a:ln>
                  <a:noFill/>
                </a:ln>
                <a:solidFill>
                  <a:schemeClr val="accent1"/>
                </a:solidFill>
                <a:effectLst/>
                <a:latin typeface="+mj-lt"/>
              </a:rPr>
              <a:t>oceanica</a:t>
            </a:r>
            <a:r>
              <a:rPr kumimoji="0" lang="fr-FR" altLang="fr-FR" sz="3200" b="1" i="1" u="none" strike="noStrike" cap="none" normalizeH="0" baseline="0" dirty="0">
                <a:ln>
                  <a:noFill/>
                </a:ln>
                <a:solidFill>
                  <a:schemeClr val="accent1"/>
                </a:solidFill>
                <a:effectLst/>
                <a:latin typeface="+mj-lt"/>
              </a:rPr>
              <a:t> </a:t>
            </a:r>
          </a:p>
        </p:txBody>
      </p:sp>
      <p:sp>
        <p:nvSpPr>
          <p:cNvPr id="6" name="Rectangle 2"/>
          <p:cNvSpPr>
            <a:spLocks noChangeArrowheads="1"/>
          </p:cNvSpPr>
          <p:nvPr/>
        </p:nvSpPr>
        <p:spPr bwMode="auto">
          <a:xfrm>
            <a:off x="2464661" y="2221570"/>
            <a:ext cx="7498204" cy="14157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endParaRPr kumimoji="0" lang="fr-FR" altLang="fr-FR" sz="2000" b="1" i="0" u="none" strike="noStrike" cap="none" normalizeH="0" baseline="0" dirty="0">
              <a:ln>
                <a:noFill/>
              </a:ln>
              <a:solidFill>
                <a:schemeClr val="accent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2400" b="1" dirty="0">
                <a:solidFill>
                  <a:schemeClr val="accent1"/>
                </a:solidFill>
                <a:latin typeface="+mj-lt"/>
              </a:rPr>
              <a:t>O</a:t>
            </a:r>
            <a:r>
              <a:rPr kumimoji="0" lang="fr-FR" altLang="fr-FR" sz="2400" b="1" i="0" u="none" strike="noStrike" cap="none" normalizeH="0" baseline="0" dirty="0" smtClean="0">
                <a:ln>
                  <a:noFill/>
                </a:ln>
                <a:solidFill>
                  <a:schemeClr val="accent1"/>
                </a:solidFill>
                <a:effectLst/>
                <a:latin typeface="+mj-lt"/>
              </a:rPr>
              <a:t>n </a:t>
            </a:r>
            <a:r>
              <a:rPr kumimoji="0" lang="fr-FR" altLang="fr-FR" sz="2400" b="1" i="0" u="none" strike="noStrike" cap="none" normalizeH="0" baseline="0" dirty="0">
                <a:ln>
                  <a:noFill/>
                </a:ln>
                <a:solidFill>
                  <a:schemeClr val="accent1"/>
                </a:solidFill>
                <a:effectLst/>
                <a:latin typeface="+mj-lt"/>
              </a:rPr>
              <a:t>the </a:t>
            </a:r>
            <a:r>
              <a:rPr kumimoji="0" lang="fr-FR" altLang="fr-FR" sz="2400" b="1" i="0" u="none" strike="noStrike" cap="none" normalizeH="0" baseline="0" dirty="0" err="1" smtClean="0">
                <a:ln>
                  <a:noFill/>
                </a:ln>
                <a:solidFill>
                  <a:schemeClr val="accent1"/>
                </a:solidFill>
                <a:effectLst/>
                <a:latin typeface="+mj-lt"/>
              </a:rPr>
              <a:t>Mediterranean</a:t>
            </a:r>
            <a:r>
              <a:rPr kumimoji="0" lang="fr-FR" altLang="fr-FR" sz="2400" b="1" i="0" u="none" strike="noStrike" cap="none" normalizeH="0" baseline="0" dirty="0" smtClean="0">
                <a:ln>
                  <a:noFill/>
                </a:ln>
                <a:solidFill>
                  <a:schemeClr val="accent1"/>
                </a:solidFill>
                <a:effectLst/>
                <a:latin typeface="+mj-lt"/>
              </a:rPr>
              <a:t> </a:t>
            </a:r>
            <a:r>
              <a:rPr kumimoji="0" lang="fr-FR" altLang="fr-FR" sz="2400" b="1" i="0" u="none" strike="noStrike" cap="none" normalizeH="0" baseline="0" dirty="0" err="1" smtClean="0">
                <a:ln>
                  <a:noFill/>
                </a:ln>
                <a:solidFill>
                  <a:schemeClr val="accent1"/>
                </a:solidFill>
                <a:effectLst/>
                <a:latin typeface="+mj-lt"/>
              </a:rPr>
              <a:t>beaches</a:t>
            </a:r>
            <a:endParaRPr kumimoji="0" lang="fr-FR" altLang="fr-FR" sz="2400" b="1" i="0" u="none" strike="noStrike" cap="none" normalizeH="0" baseline="0" dirty="0">
              <a:ln>
                <a:noFill/>
              </a:ln>
              <a:solidFill>
                <a:schemeClr val="accent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2400" b="1" i="0" u="none" strike="noStrike" cap="none" normalizeH="0" baseline="0" dirty="0" err="1">
                <a:ln>
                  <a:noFill/>
                </a:ln>
                <a:solidFill>
                  <a:schemeClr val="accent1"/>
                </a:solidFill>
                <a:effectLst/>
                <a:latin typeface="+mj-lt"/>
              </a:rPr>
              <a:t>Aggregation</a:t>
            </a:r>
            <a:r>
              <a:rPr kumimoji="0" lang="fr-FR" altLang="fr-FR" sz="2400" b="1" i="0" u="none" strike="noStrike" cap="none" normalizeH="0" baseline="0" dirty="0">
                <a:ln>
                  <a:noFill/>
                </a:ln>
                <a:solidFill>
                  <a:schemeClr val="accent1"/>
                </a:solidFill>
                <a:effectLst/>
                <a:latin typeface="+mj-lt"/>
              </a:rPr>
              <a:t> of </a:t>
            </a:r>
            <a:r>
              <a:rPr kumimoji="0" lang="fr-FR" altLang="fr-FR" sz="2400" b="1" i="0" u="none" strike="noStrike" cap="none" normalizeH="0" baseline="0" dirty="0" smtClean="0">
                <a:ln>
                  <a:noFill/>
                </a:ln>
                <a:solidFill>
                  <a:schemeClr val="accent1"/>
                </a:solidFill>
                <a:effectLst/>
                <a:latin typeface="+mj-lt"/>
              </a:rPr>
              <a:t>plant </a:t>
            </a:r>
            <a:r>
              <a:rPr kumimoji="0" lang="fr-FR" altLang="fr-FR" sz="2400" b="1" i="0" u="none" strike="noStrike" cap="none" normalizeH="0" baseline="0" dirty="0" err="1" smtClean="0">
                <a:ln>
                  <a:noFill/>
                </a:ln>
                <a:solidFill>
                  <a:schemeClr val="accent1"/>
                </a:solidFill>
                <a:effectLst/>
                <a:latin typeface="+mj-lt"/>
              </a:rPr>
              <a:t>debris</a:t>
            </a:r>
            <a:r>
              <a:rPr kumimoji="0" lang="fr-FR" altLang="fr-FR" sz="2400" b="1" i="0" u="none" strike="noStrike" cap="none" normalizeH="0" baseline="0" dirty="0" smtClean="0">
                <a:ln>
                  <a:noFill/>
                </a:ln>
                <a:solidFill>
                  <a:schemeClr val="accent1"/>
                </a:solidFill>
                <a:effectLst/>
                <a:latin typeface="+mj-lt"/>
              </a:rPr>
              <a:t> </a:t>
            </a:r>
            <a:endParaRPr kumimoji="0" lang="fr-FR" altLang="fr-FR" sz="2400" b="1" i="0" u="none" strike="noStrike" cap="none" normalizeH="0" baseline="0" dirty="0">
              <a:ln>
                <a:noFill/>
              </a:ln>
              <a:solidFill>
                <a:schemeClr val="accent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2400" b="1" i="0" u="none" strike="noStrike" cap="none" normalizeH="0" baseline="0" dirty="0" err="1" smtClean="0">
                <a:ln>
                  <a:noFill/>
                </a:ln>
                <a:solidFill>
                  <a:schemeClr val="accent1"/>
                </a:solidFill>
                <a:effectLst/>
                <a:latin typeface="+mj-lt"/>
              </a:rPr>
              <a:t>Different</a:t>
            </a:r>
            <a:r>
              <a:rPr kumimoji="0" lang="fr-FR" altLang="fr-FR" sz="2400" b="1" i="0" u="none" strike="noStrike" cap="none" normalizeH="0" baseline="0" dirty="0" smtClean="0">
                <a:ln>
                  <a:noFill/>
                </a:ln>
                <a:solidFill>
                  <a:schemeClr val="accent1"/>
                </a:solidFill>
                <a:effectLst/>
                <a:latin typeface="+mj-lt"/>
              </a:rPr>
              <a:t> size </a:t>
            </a:r>
            <a:endParaRPr kumimoji="0" lang="fr-FR" altLang="fr-FR" sz="2400" b="1" i="0" u="none" strike="noStrike" cap="none" normalizeH="0" baseline="0" dirty="0">
              <a:ln>
                <a:noFill/>
              </a:ln>
              <a:solidFill>
                <a:schemeClr val="accent1"/>
              </a:solidFill>
              <a:effectLst/>
              <a:latin typeface="+mj-lt"/>
            </a:endParaRPr>
          </a:p>
        </p:txBody>
      </p:sp>
      <p:grpSp>
        <p:nvGrpSpPr>
          <p:cNvPr id="15" name="Groupe 14"/>
          <p:cNvGrpSpPr/>
          <p:nvPr/>
        </p:nvGrpSpPr>
        <p:grpSpPr>
          <a:xfrm>
            <a:off x="137235" y="-71038"/>
            <a:ext cx="11930074" cy="1156102"/>
            <a:chOff x="261926" y="-15612"/>
            <a:chExt cx="11930074" cy="1156102"/>
          </a:xfrm>
        </p:grpSpPr>
        <p:grpSp>
          <p:nvGrpSpPr>
            <p:cNvPr id="16" name="Groupe 15"/>
            <p:cNvGrpSpPr/>
            <p:nvPr/>
          </p:nvGrpSpPr>
          <p:grpSpPr>
            <a:xfrm>
              <a:off x="261926" y="0"/>
              <a:ext cx="5965037" cy="1140490"/>
              <a:chOff x="2968032" y="1476872"/>
              <a:chExt cx="5965037" cy="1140490"/>
            </a:xfrm>
          </p:grpSpPr>
          <p:grpSp>
            <p:nvGrpSpPr>
              <p:cNvPr id="37" name="Groupe 36"/>
              <p:cNvGrpSpPr/>
              <p:nvPr/>
            </p:nvGrpSpPr>
            <p:grpSpPr>
              <a:xfrm>
                <a:off x="5940486" y="1476872"/>
                <a:ext cx="2992583" cy="1140490"/>
                <a:chOff x="4322619" y="1117801"/>
                <a:chExt cx="4779818" cy="2696615"/>
              </a:xfrm>
            </p:grpSpPr>
            <p:pic>
              <p:nvPicPr>
                <p:cNvPr id="45"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8" name="Groupe 37"/>
              <p:cNvGrpSpPr/>
              <p:nvPr/>
            </p:nvGrpSpPr>
            <p:grpSpPr>
              <a:xfrm>
                <a:off x="2968032" y="1476872"/>
                <a:ext cx="2992583" cy="1140490"/>
                <a:chOff x="4322619" y="1117801"/>
                <a:chExt cx="4779818" cy="2696615"/>
              </a:xfrm>
            </p:grpSpPr>
            <p:pic>
              <p:nvPicPr>
                <p:cNvPr id="39"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7" name="Groupe 16"/>
            <p:cNvGrpSpPr/>
            <p:nvPr/>
          </p:nvGrpSpPr>
          <p:grpSpPr>
            <a:xfrm>
              <a:off x="6226963" y="-15612"/>
              <a:ext cx="5965037" cy="1140490"/>
              <a:chOff x="2968032" y="1476872"/>
              <a:chExt cx="5965037" cy="1140490"/>
            </a:xfrm>
          </p:grpSpPr>
          <p:grpSp>
            <p:nvGrpSpPr>
              <p:cNvPr id="18" name="Groupe 17"/>
              <p:cNvGrpSpPr/>
              <p:nvPr/>
            </p:nvGrpSpPr>
            <p:grpSpPr>
              <a:xfrm>
                <a:off x="5940486" y="1476872"/>
                <a:ext cx="2992583" cy="1140490"/>
                <a:chOff x="4322619" y="1117801"/>
                <a:chExt cx="4779818" cy="2696615"/>
              </a:xfrm>
            </p:grpSpPr>
            <p:pic>
              <p:nvPicPr>
                <p:cNvPr id="31"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4" name="Groupe 23"/>
              <p:cNvGrpSpPr/>
              <p:nvPr/>
            </p:nvGrpSpPr>
            <p:grpSpPr>
              <a:xfrm>
                <a:off x="2968032" y="1476872"/>
                <a:ext cx="2992583" cy="1140490"/>
                <a:chOff x="4322619" y="1117801"/>
                <a:chExt cx="4779818" cy="2696615"/>
              </a:xfrm>
            </p:grpSpPr>
            <p:pic>
              <p:nvPicPr>
                <p:cNvPr id="25" name="Picture 2" descr="Résultat de recherche d'images pour &quot;aegagropile posidonie&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8"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9"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grpSp>
        <p:nvGrpSpPr>
          <p:cNvPr id="51" name="Groupe 50"/>
          <p:cNvGrpSpPr/>
          <p:nvPr/>
        </p:nvGrpSpPr>
        <p:grpSpPr>
          <a:xfrm>
            <a:off x="7821088" y="1874394"/>
            <a:ext cx="3373156" cy="1929229"/>
            <a:chOff x="4322619" y="1117801"/>
            <a:chExt cx="4779818" cy="2696615"/>
          </a:xfrm>
        </p:grpSpPr>
        <p:pic>
          <p:nvPicPr>
            <p:cNvPr id="52" name="Picture 2" descr="Résultat de recherche d'images pour &quot;aegagropile posidonie&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Picture 2" descr="Yeux de style BD Vecteur gratuit"/>
            <p:cNvPicPr>
              <a:picLocks noChangeAspect="1" noChangeArrowheads="1"/>
            </p:cNvPicPr>
            <p:nvPr/>
          </p:nvPicPr>
          <p:blipFill rotWithShape="1">
            <a:blip r:embed="rId14" cstate="print">
              <a:clrChange>
                <a:clrFrom>
                  <a:srgbClr val="E1E1E1"/>
                </a:clrFrom>
                <a:clrTo>
                  <a:srgbClr val="E1E1E1">
                    <a:alpha val="0"/>
                  </a:srgbClr>
                </a:clrTo>
              </a:clrChange>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Yeux de style BD Vecteur gratuit"/>
            <p:cNvPicPr>
              <a:picLocks noChangeAspect="1" noChangeArrowheads="1"/>
            </p:cNvPicPr>
            <p:nvPr/>
          </p:nvPicPr>
          <p:blipFill rotWithShape="1">
            <a:blip r:embed="rId16">
              <a:clrChange>
                <a:clrFrom>
                  <a:srgbClr val="D5D5D4"/>
                </a:clrFrom>
                <a:clrTo>
                  <a:srgbClr val="D5D5D4">
                    <a:alpha val="0"/>
                  </a:srgbClr>
                </a:clrTo>
              </a:clrChange>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Yeux de style BD Vecteur gratuit"/>
            <p:cNvPicPr>
              <a:picLocks noChangeAspect="1" noChangeArrowheads="1"/>
            </p:cNvPicPr>
            <p:nvPr/>
          </p:nvPicPr>
          <p:blipFill rotWithShape="1">
            <a:blip r:embed="rId17" cstate="print">
              <a:clrChange>
                <a:clrFrom>
                  <a:srgbClr val="D5D5D4"/>
                </a:clrFrom>
                <a:clrTo>
                  <a:srgbClr val="D5D5D4">
                    <a:alpha val="0"/>
                  </a:srgbClr>
                </a:clrTo>
              </a:clrChange>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Yeux de style BD Vecteur gratuit"/>
            <p:cNvPicPr>
              <a:picLocks noChangeAspect="1" noChangeArrowheads="1"/>
            </p:cNvPicPr>
            <p:nvPr/>
          </p:nvPicPr>
          <p:blipFill rotWithShape="1">
            <a:blip r:embed="rId18" cstate="print">
              <a:clrChange>
                <a:clrFrom>
                  <a:srgbClr val="D5D5D4"/>
                </a:clrFrom>
                <a:clrTo>
                  <a:srgbClr val="D5D5D4">
                    <a:alpha val="0"/>
                  </a:srgbClr>
                </a:clrTo>
              </a:clrChange>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6" descr="Image associÃ©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71" y="1152450"/>
            <a:ext cx="2187709" cy="1443888"/>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Tree>
    <p:extLst>
      <p:ext uri="{BB962C8B-B14F-4D97-AF65-F5344CB8AC3E}">
        <p14:creationId xmlns:p14="http://schemas.microsoft.com/office/powerpoint/2010/main" val="2852958895"/>
      </p:ext>
    </p:extLst>
  </p:cSld>
  <p:clrMapOvr>
    <a:masterClrMapping/>
  </p:clrMapOvr>
  <mc:AlternateContent xmlns:mc="http://schemas.openxmlformats.org/markup-compatibility/2006" xmlns:p14="http://schemas.microsoft.com/office/powerpoint/2010/main">
    <mc:Choice Requires="p14">
      <p:transition spd="slow" p14:dur="2000" advTm="28300"/>
    </mc:Choice>
    <mc:Fallback xmlns="">
      <p:transition spd="slow" advTm="283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1472000" y="6138000"/>
            <a:ext cx="720000" cy="720000"/>
            <a:chOff x="2417666" y="207380"/>
            <a:chExt cx="4862366" cy="4698728"/>
          </a:xfrm>
        </p:grpSpPr>
        <p:pic>
          <p:nvPicPr>
            <p:cNvPr id="11"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13" name="ZoneTexte 12"/>
          <p:cNvSpPr txBox="1"/>
          <p:nvPr/>
        </p:nvSpPr>
        <p:spPr>
          <a:xfrm>
            <a:off x="11920900" y="6472600"/>
            <a:ext cx="1187116" cy="461665"/>
          </a:xfrm>
          <a:prstGeom prst="rect">
            <a:avLst/>
          </a:prstGeom>
          <a:noFill/>
        </p:spPr>
        <p:txBody>
          <a:bodyPr wrap="square" rtlCol="0">
            <a:spAutoFit/>
          </a:bodyPr>
          <a:lstStyle/>
          <a:p>
            <a:r>
              <a:rPr lang="fr-BE" sz="2400" b="1" dirty="0"/>
              <a:t>7</a:t>
            </a:r>
          </a:p>
        </p:txBody>
      </p:sp>
      <p:sp>
        <p:nvSpPr>
          <p:cNvPr id="14" name="ZoneTexte 13"/>
          <p:cNvSpPr txBox="1"/>
          <p:nvPr/>
        </p:nvSpPr>
        <p:spPr>
          <a:xfrm>
            <a:off x="5279" y="298938"/>
            <a:ext cx="2283173" cy="923330"/>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endParaRPr lang="fr-BE" b="1" dirty="0">
              <a:solidFill>
                <a:schemeClr val="bg1"/>
              </a:solidFill>
            </a:endParaRPr>
          </a:p>
          <a:p>
            <a:pPr marL="342900" indent="-342900">
              <a:buFont typeface="Wingdings" panose="05000000000000000000" pitchFamily="2" charset="2"/>
              <a:buChar char="ü"/>
            </a:pPr>
            <a:endParaRPr lang="fr-BE" dirty="0"/>
          </a:p>
        </p:txBody>
      </p:sp>
      <p:pic>
        <p:nvPicPr>
          <p:cNvPr id="1026" name="Picture 2" descr="https://abadie-photography.fr/wp-content/gallery-master/original-images/posidonia_oceanic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295" y="1151630"/>
            <a:ext cx="3710784" cy="2472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6" descr="RÃ©sultat de recherche d'images pour &quot;idÃ©e eureka&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115" y="3690860"/>
            <a:ext cx="2110798" cy="24860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69992" y="1222268"/>
            <a:ext cx="7880150" cy="1077218"/>
          </a:xfrm>
          <a:prstGeom prst="rect">
            <a:avLst/>
          </a:prstGeom>
        </p:spPr>
        <p:txBody>
          <a:bodyPr wrap="square">
            <a:spAutoFit/>
          </a:bodyPr>
          <a:lstStyle/>
          <a:p>
            <a:pPr algn="ctr"/>
            <a:r>
              <a:rPr lang="en-US" sz="3200" b="1" dirty="0">
                <a:solidFill>
                  <a:schemeClr val="accent1"/>
                </a:solidFill>
                <a:latin typeface="+mj-lt"/>
              </a:rPr>
              <a:t>How </a:t>
            </a:r>
            <a:r>
              <a:rPr lang="en-US" sz="3200" b="1" dirty="0" smtClean="0">
                <a:solidFill>
                  <a:schemeClr val="accent1"/>
                </a:solidFill>
                <a:latin typeface="+mj-lt"/>
              </a:rPr>
              <a:t>leaves becomes the </a:t>
            </a:r>
            <a:r>
              <a:rPr lang="en-US" sz="3200" b="1" dirty="0" err="1">
                <a:solidFill>
                  <a:schemeClr val="accent1"/>
                </a:solidFill>
                <a:latin typeface="+mj-lt"/>
              </a:rPr>
              <a:t>fibres</a:t>
            </a:r>
            <a:r>
              <a:rPr lang="en-US" sz="3200" b="1" dirty="0">
                <a:solidFill>
                  <a:schemeClr val="accent1"/>
                </a:solidFill>
                <a:latin typeface="+mj-lt"/>
              </a:rPr>
              <a:t> composing the Aegagropiles of </a:t>
            </a:r>
            <a:r>
              <a:rPr lang="en-US" sz="3200" b="1" i="1" dirty="0" err="1">
                <a:solidFill>
                  <a:schemeClr val="accent1"/>
                </a:solidFill>
                <a:latin typeface="+mj-lt"/>
              </a:rPr>
              <a:t>Posidonia</a:t>
            </a:r>
            <a:r>
              <a:rPr lang="en-US" sz="3200" b="1" i="1" dirty="0">
                <a:solidFill>
                  <a:schemeClr val="accent1"/>
                </a:solidFill>
                <a:latin typeface="+mj-lt"/>
              </a:rPr>
              <a:t> </a:t>
            </a:r>
            <a:r>
              <a:rPr lang="en-US" sz="3200" b="1" i="1" dirty="0" err="1">
                <a:solidFill>
                  <a:schemeClr val="accent1"/>
                </a:solidFill>
                <a:latin typeface="+mj-lt"/>
              </a:rPr>
              <a:t>oceanica</a:t>
            </a:r>
            <a:r>
              <a:rPr lang="en-US" sz="3200" b="1" dirty="0">
                <a:solidFill>
                  <a:schemeClr val="accent1"/>
                </a:solidFill>
                <a:latin typeface="+mj-lt"/>
              </a:rPr>
              <a:t>?</a:t>
            </a:r>
          </a:p>
        </p:txBody>
      </p:sp>
      <p:pic>
        <p:nvPicPr>
          <p:cNvPr id="16" name="Picture 4" descr="Seaweed Insulation Neptuther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0425" y="2992080"/>
            <a:ext cx="537210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7" name="Groupe 16"/>
          <p:cNvGrpSpPr/>
          <p:nvPr/>
        </p:nvGrpSpPr>
        <p:grpSpPr>
          <a:xfrm>
            <a:off x="137235" y="-71038"/>
            <a:ext cx="11930074" cy="1156102"/>
            <a:chOff x="261926" y="-15612"/>
            <a:chExt cx="11930074" cy="1156102"/>
          </a:xfrm>
        </p:grpSpPr>
        <p:grpSp>
          <p:nvGrpSpPr>
            <p:cNvPr id="18" name="Groupe 17"/>
            <p:cNvGrpSpPr/>
            <p:nvPr/>
          </p:nvGrpSpPr>
          <p:grpSpPr>
            <a:xfrm>
              <a:off x="261926" y="0"/>
              <a:ext cx="5965037" cy="1140490"/>
              <a:chOff x="2968032" y="1476872"/>
              <a:chExt cx="5965037" cy="1140490"/>
            </a:xfrm>
          </p:grpSpPr>
          <p:grpSp>
            <p:nvGrpSpPr>
              <p:cNvPr id="34" name="Groupe 33"/>
              <p:cNvGrpSpPr/>
              <p:nvPr/>
            </p:nvGrpSpPr>
            <p:grpSpPr>
              <a:xfrm>
                <a:off x="5940486" y="1476872"/>
                <a:ext cx="2992583" cy="1140490"/>
                <a:chOff x="4322619" y="1117801"/>
                <a:chExt cx="4779818" cy="2696615"/>
              </a:xfrm>
            </p:grpSpPr>
            <p:pic>
              <p:nvPicPr>
                <p:cNvPr id="42"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5" name="Groupe 34"/>
              <p:cNvGrpSpPr/>
              <p:nvPr/>
            </p:nvGrpSpPr>
            <p:grpSpPr>
              <a:xfrm>
                <a:off x="2968032" y="1476872"/>
                <a:ext cx="2992583" cy="1140490"/>
                <a:chOff x="4322619" y="1117801"/>
                <a:chExt cx="4779818" cy="2696615"/>
              </a:xfrm>
            </p:grpSpPr>
            <p:pic>
              <p:nvPicPr>
                <p:cNvPr id="36"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9" name="Groupe 18"/>
            <p:cNvGrpSpPr/>
            <p:nvPr/>
          </p:nvGrpSpPr>
          <p:grpSpPr>
            <a:xfrm>
              <a:off x="6226963" y="-15612"/>
              <a:ext cx="5965037" cy="1140490"/>
              <a:chOff x="2968032" y="1476872"/>
              <a:chExt cx="5965037" cy="1140490"/>
            </a:xfrm>
          </p:grpSpPr>
          <p:grpSp>
            <p:nvGrpSpPr>
              <p:cNvPr id="20" name="Groupe 19"/>
              <p:cNvGrpSpPr/>
              <p:nvPr/>
            </p:nvGrpSpPr>
            <p:grpSpPr>
              <a:xfrm>
                <a:off x="5940486" y="1476872"/>
                <a:ext cx="2992583" cy="1140490"/>
                <a:chOff x="4322619" y="1117801"/>
                <a:chExt cx="4779818" cy="2696615"/>
              </a:xfrm>
            </p:grpSpPr>
            <p:pic>
              <p:nvPicPr>
                <p:cNvPr id="28"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1" name="Groupe 20"/>
              <p:cNvGrpSpPr/>
              <p:nvPr/>
            </p:nvGrpSpPr>
            <p:grpSpPr>
              <a:xfrm>
                <a:off x="2968032" y="1476872"/>
                <a:ext cx="2992583" cy="1140490"/>
                <a:chOff x="4322619" y="1117801"/>
                <a:chExt cx="4779818" cy="2696615"/>
              </a:xfrm>
            </p:grpSpPr>
            <p:pic>
              <p:nvPicPr>
                <p:cNvPr id="22" name="Picture 2" descr="Résultat de recherche d'images pour &quot;aegagropile posidonie&quot;"/>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Yeux de style BD Vecteur gratuit"/>
                <p:cNvPicPr>
                  <a:picLocks noChangeAspect="1" noChangeArrowheads="1"/>
                </p:cNvPicPr>
                <p:nvPr/>
              </p:nvPicPr>
              <p:blipFill rotWithShape="1">
                <a:blip r:embed="rId9"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10"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11"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12"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9" name="Flèche vers le bas 8"/>
          <p:cNvSpPr/>
          <p:nvPr/>
        </p:nvSpPr>
        <p:spPr>
          <a:xfrm rot="17475113">
            <a:off x="4547449" y="2928472"/>
            <a:ext cx="527249" cy="9703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ZoneTexte 48"/>
          <p:cNvSpPr txBox="1"/>
          <p:nvPr/>
        </p:nvSpPr>
        <p:spPr>
          <a:xfrm>
            <a:off x="505887" y="251138"/>
            <a:ext cx="11561422" cy="523220"/>
          </a:xfrm>
          <a:prstGeom prst="rect">
            <a:avLst/>
          </a:prstGeom>
          <a:noFill/>
        </p:spPr>
        <p:txBody>
          <a:bodyPr wrap="square" rtlCol="0">
            <a:spAutoFit/>
          </a:bodyPr>
          <a:lstStyle/>
          <a:p>
            <a:r>
              <a:rPr lang="en-US" sz="2800" b="1" dirty="0">
                <a:solidFill>
                  <a:srgbClr val="C00000"/>
                </a:solidFill>
              </a:rPr>
              <a:t>Introduction    </a:t>
            </a:r>
            <a:r>
              <a:rPr lang="en-US" sz="2800" b="1" dirty="0">
                <a:solidFill>
                  <a:schemeClr val="bg2">
                    <a:lumMod val="75000"/>
                  </a:schemeClr>
                </a:solidFill>
              </a:rPr>
              <a:t>Aims     Methods    Results and discussion        Conclusion    </a:t>
            </a:r>
          </a:p>
        </p:txBody>
      </p:sp>
    </p:spTree>
    <p:extLst>
      <p:ext uri="{BB962C8B-B14F-4D97-AF65-F5344CB8AC3E}">
        <p14:creationId xmlns:p14="http://schemas.microsoft.com/office/powerpoint/2010/main" val="3835997497"/>
      </p:ext>
    </p:extLst>
  </p:cSld>
  <p:clrMapOvr>
    <a:masterClrMapping/>
  </p:clrMapOvr>
  <mc:AlternateContent xmlns:mc="http://schemas.openxmlformats.org/markup-compatibility/2006" xmlns:p14="http://schemas.microsoft.com/office/powerpoint/2010/main">
    <mc:Choice Requires="p14">
      <p:transition spd="slow" p14:dur="2000" advTm="43606"/>
    </mc:Choice>
    <mc:Fallback xmlns="">
      <p:transition spd="slow" advTm="4360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1472000" y="6138000"/>
            <a:ext cx="720000" cy="720000"/>
            <a:chOff x="2417666" y="207380"/>
            <a:chExt cx="4862366" cy="4698728"/>
          </a:xfrm>
        </p:grpSpPr>
        <p:pic>
          <p:nvPicPr>
            <p:cNvPr id="1026"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666" y="207380"/>
              <a:ext cx="4862366" cy="46987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31411" t="24872" r="28781" b="26410"/>
            <a:stretch/>
          </p:blipFill>
          <p:spPr>
            <a:xfrm rot="12889016">
              <a:off x="2678426" y="3586876"/>
              <a:ext cx="1176632" cy="1080000"/>
            </a:xfrm>
            <a:prstGeom prst="rect">
              <a:avLst/>
            </a:prstGeom>
          </p:spPr>
        </p:pic>
      </p:grpSp>
      <p:sp>
        <p:nvSpPr>
          <p:cNvPr id="17" name="ZoneTexte 16"/>
          <p:cNvSpPr txBox="1"/>
          <p:nvPr/>
        </p:nvSpPr>
        <p:spPr>
          <a:xfrm>
            <a:off x="11908606" y="6498000"/>
            <a:ext cx="1187116" cy="461665"/>
          </a:xfrm>
          <a:prstGeom prst="rect">
            <a:avLst/>
          </a:prstGeom>
          <a:noFill/>
        </p:spPr>
        <p:txBody>
          <a:bodyPr wrap="square" rtlCol="0">
            <a:spAutoFit/>
          </a:bodyPr>
          <a:lstStyle/>
          <a:p>
            <a:r>
              <a:rPr lang="fr-BE" sz="2400" b="1" dirty="0" smtClean="0"/>
              <a:t>8</a:t>
            </a:r>
            <a:endParaRPr lang="fr-BE" sz="2400" b="1" dirty="0"/>
          </a:p>
        </p:txBody>
      </p:sp>
      <p:sp>
        <p:nvSpPr>
          <p:cNvPr id="14" name="ZoneTexte 13"/>
          <p:cNvSpPr txBox="1"/>
          <p:nvPr/>
        </p:nvSpPr>
        <p:spPr>
          <a:xfrm>
            <a:off x="5279" y="298938"/>
            <a:ext cx="2283173" cy="1200329"/>
          </a:xfrm>
          <a:prstGeom prst="rect">
            <a:avLst/>
          </a:prstGeom>
          <a:noFill/>
        </p:spPr>
        <p:txBody>
          <a:bodyPr wrap="square" rtlCol="0">
            <a:spAutoFit/>
          </a:bodyPr>
          <a:lstStyle/>
          <a:p>
            <a:pPr marL="342900" indent="-342900">
              <a:buFont typeface="Wingdings" panose="05000000000000000000" pitchFamily="2" charset="2"/>
              <a:buChar char="ü"/>
            </a:pPr>
            <a:r>
              <a:rPr lang="fr-BE" b="1" dirty="0">
                <a:solidFill>
                  <a:schemeClr val="bg1"/>
                </a:solidFill>
              </a:rPr>
              <a:t>Introduction</a:t>
            </a:r>
          </a:p>
          <a:p>
            <a:pPr marL="342900" indent="-342900">
              <a:buFont typeface="Wingdings" panose="05000000000000000000" pitchFamily="2" charset="2"/>
              <a:buChar char="ü"/>
            </a:pPr>
            <a:r>
              <a:rPr lang="fr-BE" b="1" dirty="0">
                <a:solidFill>
                  <a:schemeClr val="bg1"/>
                </a:solidFill>
              </a:rPr>
              <a:t>Objectifs</a:t>
            </a:r>
          </a:p>
          <a:p>
            <a:endParaRPr lang="fr-BE" b="1" dirty="0">
              <a:solidFill>
                <a:schemeClr val="bg1"/>
              </a:solidFill>
            </a:endParaRPr>
          </a:p>
          <a:p>
            <a:pPr marL="342900" indent="-342900">
              <a:buFont typeface="Wingdings" panose="05000000000000000000" pitchFamily="2" charset="2"/>
              <a:buChar char="ü"/>
            </a:pPr>
            <a:endParaRPr lang="fr-BE" dirty="0"/>
          </a:p>
        </p:txBody>
      </p:sp>
      <p:graphicFrame>
        <p:nvGraphicFramePr>
          <p:cNvPr id="2" name="Diagramme 1"/>
          <p:cNvGraphicFramePr/>
          <p:nvPr>
            <p:extLst>
              <p:ext uri="{D42A27DB-BD31-4B8C-83A1-F6EECF244321}">
                <p14:modId xmlns:p14="http://schemas.microsoft.com/office/powerpoint/2010/main" val="4236720228"/>
              </p:ext>
            </p:extLst>
          </p:nvPr>
        </p:nvGraphicFramePr>
        <p:xfrm>
          <a:off x="2063287" y="124682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4" descr="Image associÃ©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182" y="1165502"/>
            <a:ext cx="1648991" cy="16489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40721" y="2786705"/>
            <a:ext cx="6096000" cy="923330"/>
          </a:xfrm>
          <a:prstGeom prst="rect">
            <a:avLst/>
          </a:prstGeom>
        </p:spPr>
        <p:txBody>
          <a:bodyPr>
            <a:spAutoFit/>
          </a:bodyPr>
          <a:lstStyle/>
          <a:p>
            <a:r>
              <a:rPr lang="en-US" dirty="0" smtClean="0">
                <a:solidFill>
                  <a:schemeClr val="accent1"/>
                </a:solidFill>
              </a:rPr>
              <a:t>Only </a:t>
            </a:r>
            <a:r>
              <a:rPr lang="en-US" i="1" dirty="0" err="1">
                <a:solidFill>
                  <a:schemeClr val="accent1"/>
                </a:solidFill>
              </a:rPr>
              <a:t>P.oceanica</a:t>
            </a:r>
            <a:r>
              <a:rPr lang="en-US" dirty="0">
                <a:solidFill>
                  <a:schemeClr val="accent1"/>
                </a:solidFill>
              </a:rPr>
              <a:t>? Microscopic studies</a:t>
            </a:r>
          </a:p>
          <a:p>
            <a:endParaRPr lang="en-US" dirty="0">
              <a:solidFill>
                <a:schemeClr val="accent1"/>
              </a:solidFill>
            </a:endParaRPr>
          </a:p>
          <a:p>
            <a:endParaRPr lang="en-US" dirty="0">
              <a:solidFill>
                <a:schemeClr val="accent1"/>
              </a:solidFill>
            </a:endParaRPr>
          </a:p>
        </p:txBody>
      </p:sp>
      <p:grpSp>
        <p:nvGrpSpPr>
          <p:cNvPr id="15" name="Groupe 14"/>
          <p:cNvGrpSpPr/>
          <p:nvPr/>
        </p:nvGrpSpPr>
        <p:grpSpPr>
          <a:xfrm>
            <a:off x="137235" y="-71038"/>
            <a:ext cx="11930074" cy="1156102"/>
            <a:chOff x="261926" y="-15612"/>
            <a:chExt cx="11930074" cy="1156102"/>
          </a:xfrm>
        </p:grpSpPr>
        <p:grpSp>
          <p:nvGrpSpPr>
            <p:cNvPr id="16" name="Groupe 15"/>
            <p:cNvGrpSpPr/>
            <p:nvPr/>
          </p:nvGrpSpPr>
          <p:grpSpPr>
            <a:xfrm>
              <a:off x="261926" y="0"/>
              <a:ext cx="5965037" cy="1140490"/>
              <a:chOff x="2968032" y="1476872"/>
              <a:chExt cx="5965037" cy="1140490"/>
            </a:xfrm>
          </p:grpSpPr>
          <p:grpSp>
            <p:nvGrpSpPr>
              <p:cNvPr id="33" name="Groupe 32"/>
              <p:cNvGrpSpPr/>
              <p:nvPr/>
            </p:nvGrpSpPr>
            <p:grpSpPr>
              <a:xfrm>
                <a:off x="5940486" y="1476872"/>
                <a:ext cx="2992583" cy="1140490"/>
                <a:chOff x="4322619" y="1117801"/>
                <a:chExt cx="4779818" cy="2696615"/>
              </a:xfrm>
            </p:grpSpPr>
            <p:pic>
              <p:nvPicPr>
                <p:cNvPr id="41"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4" name="Groupe 33"/>
              <p:cNvGrpSpPr/>
              <p:nvPr/>
            </p:nvGrpSpPr>
            <p:grpSpPr>
              <a:xfrm>
                <a:off x="2968032" y="1476872"/>
                <a:ext cx="2992583" cy="1140490"/>
                <a:chOff x="4322619" y="1117801"/>
                <a:chExt cx="4779818" cy="2696615"/>
              </a:xfrm>
            </p:grpSpPr>
            <p:pic>
              <p:nvPicPr>
                <p:cNvPr id="35"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nvGrpSpPr>
            <p:cNvPr id="18" name="Groupe 17"/>
            <p:cNvGrpSpPr/>
            <p:nvPr/>
          </p:nvGrpSpPr>
          <p:grpSpPr>
            <a:xfrm>
              <a:off x="6226963" y="-15612"/>
              <a:ext cx="5965037" cy="1140490"/>
              <a:chOff x="2968032" y="1476872"/>
              <a:chExt cx="5965037" cy="1140490"/>
            </a:xfrm>
          </p:grpSpPr>
          <p:grpSp>
            <p:nvGrpSpPr>
              <p:cNvPr id="19" name="Groupe 18"/>
              <p:cNvGrpSpPr/>
              <p:nvPr/>
            </p:nvGrpSpPr>
            <p:grpSpPr>
              <a:xfrm>
                <a:off x="5940486" y="1476872"/>
                <a:ext cx="2992583" cy="1140490"/>
                <a:chOff x="4322619" y="1117801"/>
                <a:chExt cx="4779818" cy="2696615"/>
              </a:xfrm>
            </p:grpSpPr>
            <p:pic>
              <p:nvPicPr>
                <p:cNvPr id="27"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oupe 19"/>
              <p:cNvGrpSpPr/>
              <p:nvPr/>
            </p:nvGrpSpPr>
            <p:grpSpPr>
              <a:xfrm>
                <a:off x="2968032" y="1476872"/>
                <a:ext cx="2992583" cy="1140490"/>
                <a:chOff x="4322619" y="1117801"/>
                <a:chExt cx="4779818" cy="2696615"/>
              </a:xfrm>
            </p:grpSpPr>
            <p:pic>
              <p:nvPicPr>
                <p:cNvPr id="21" name="Picture 2" descr="Résultat de recherche d'images pour &quot;aegagropile posidonie&quot;"/>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322619" y="1117801"/>
                  <a:ext cx="4779818" cy="2696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Yeux de style BD Vecteur gratuit"/>
                <p:cNvPicPr>
                  <a:picLocks noChangeAspect="1" noChangeArrowheads="1"/>
                </p:cNvPicPr>
                <p:nvPr/>
              </p:nvPicPr>
              <p:blipFill rotWithShape="1">
                <a:blip r:embed="rId12" cstate="print">
                  <a:clrChange>
                    <a:clrFrom>
                      <a:srgbClr val="E1E1E1"/>
                    </a:clrFrom>
                    <a:clrTo>
                      <a:srgbClr val="E1E1E1">
                        <a:alpha val="0"/>
                      </a:srgbClr>
                    </a:clrTo>
                  </a:clrChange>
                  <a:grayscl/>
                  <a:extLst>
                    <a:ext uri="{28A0092B-C50C-407E-A947-70E740481C1C}">
                      <a14:useLocalDpi xmlns:a14="http://schemas.microsoft.com/office/drawing/2010/main" val="0"/>
                    </a:ext>
                  </a:extLst>
                </a:blip>
                <a:srcRect l="50820" t="70004" r="28986" b="9802"/>
                <a:stretch/>
              </p:blipFill>
              <p:spPr bwMode="auto">
                <a:xfrm>
                  <a:off x="6165272" y="1967344"/>
                  <a:ext cx="720438" cy="720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Yeux de style BD Vecteur gratuit"/>
                <p:cNvPicPr>
                  <a:picLocks noChangeAspect="1" noChangeArrowheads="1"/>
                </p:cNvPicPr>
                <p:nvPr/>
              </p:nvPicPr>
              <p:blipFill rotWithShape="1">
                <a:blip r:embed="rId13"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r="71350" b="73706"/>
                <a:stretch/>
              </p:blipFill>
              <p:spPr bwMode="auto">
                <a:xfrm>
                  <a:off x="4537364" y="2221340"/>
                  <a:ext cx="533400" cy="48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descr="Yeux de style BD Vecteur gratuit"/>
                <p:cNvPicPr>
                  <a:picLocks noChangeAspect="1" noChangeArrowheads="1"/>
                </p:cNvPicPr>
                <p:nvPr/>
              </p:nvPicPr>
              <p:blipFill rotWithShape="1">
                <a:blip r:embed="rId14"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379" t="24906" r="7447" b="54564"/>
                <a:stretch/>
              </p:blipFill>
              <p:spPr bwMode="auto">
                <a:xfrm>
                  <a:off x="7980218" y="1842653"/>
                  <a:ext cx="748145" cy="84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eux de style BD Vecteur gratuit"/>
                <p:cNvPicPr>
                  <a:picLocks noChangeAspect="1" noChangeArrowheads="1"/>
                </p:cNvPicPr>
                <p:nvPr/>
              </p:nvPicPr>
              <p:blipFill rotWithShape="1">
                <a:blip r:embed="rId15"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26925" t="7404" r="49180" b="75095"/>
                <a:stretch/>
              </p:blipFill>
              <p:spPr bwMode="auto">
                <a:xfrm>
                  <a:off x="7164796" y="1646248"/>
                  <a:ext cx="536335" cy="392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Yeux de style BD Vecteur gratuit"/>
                <p:cNvPicPr>
                  <a:picLocks noChangeAspect="1" noChangeArrowheads="1"/>
                </p:cNvPicPr>
                <p:nvPr/>
              </p:nvPicPr>
              <p:blipFill rotWithShape="1">
                <a:blip r:embed="rId16" cstate="print">
                  <a:clrChange>
                    <a:clrFrom>
                      <a:srgbClr val="D5D5D4"/>
                    </a:clrFrom>
                    <a:clrTo>
                      <a:srgbClr val="D5D5D4">
                        <a:alpha val="0"/>
                      </a:srgbClr>
                    </a:clrTo>
                  </a:clrChange>
                  <a:grayscl/>
                  <a:extLst>
                    <a:ext uri="{28A0092B-C50C-407E-A947-70E740481C1C}">
                      <a14:useLocalDpi xmlns:a14="http://schemas.microsoft.com/office/drawing/2010/main" val="0"/>
                    </a:ext>
                  </a:extLst>
                </a:blip>
                <a:srcRect l="74422" r="1009" b="73471"/>
                <a:stretch/>
              </p:blipFill>
              <p:spPr bwMode="auto">
                <a:xfrm>
                  <a:off x="5349850" y="2039058"/>
                  <a:ext cx="693727" cy="74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grpSp>
      <p:sp>
        <p:nvSpPr>
          <p:cNvPr id="7" name="Rectangle 6"/>
          <p:cNvSpPr/>
          <p:nvPr/>
        </p:nvSpPr>
        <p:spPr>
          <a:xfrm>
            <a:off x="8032579" y="5183569"/>
            <a:ext cx="6096000" cy="646331"/>
          </a:xfrm>
          <a:prstGeom prst="rect">
            <a:avLst/>
          </a:prstGeom>
        </p:spPr>
        <p:txBody>
          <a:bodyPr>
            <a:spAutoFit/>
          </a:bodyPr>
          <a:lstStyle/>
          <a:p>
            <a:r>
              <a:rPr lang="en-US" dirty="0">
                <a:solidFill>
                  <a:schemeClr val="accent1"/>
                </a:solidFill>
              </a:rPr>
              <a:t>What organs, what minerals? </a:t>
            </a:r>
          </a:p>
          <a:p>
            <a:r>
              <a:rPr lang="en-US" dirty="0">
                <a:solidFill>
                  <a:schemeClr val="accent1"/>
                </a:solidFill>
              </a:rPr>
              <a:t>Microscopic studies</a:t>
            </a:r>
          </a:p>
        </p:txBody>
      </p:sp>
      <p:sp>
        <p:nvSpPr>
          <p:cNvPr id="11" name="Rectangle 10"/>
          <p:cNvSpPr/>
          <p:nvPr/>
        </p:nvSpPr>
        <p:spPr>
          <a:xfrm>
            <a:off x="7937173" y="2495850"/>
            <a:ext cx="3660554" cy="369332"/>
          </a:xfrm>
          <a:prstGeom prst="rect">
            <a:avLst/>
          </a:prstGeom>
        </p:spPr>
        <p:txBody>
          <a:bodyPr wrap="none">
            <a:spAutoFit/>
          </a:bodyPr>
          <a:lstStyle/>
          <a:p>
            <a:r>
              <a:rPr lang="en-US" dirty="0">
                <a:solidFill>
                  <a:schemeClr val="accent1"/>
                </a:solidFill>
              </a:rPr>
              <a:t>Macroscopic and microscopic studies</a:t>
            </a:r>
          </a:p>
        </p:txBody>
      </p:sp>
      <p:sp>
        <p:nvSpPr>
          <p:cNvPr id="50" name="ZoneTexte 49"/>
          <p:cNvSpPr txBox="1"/>
          <p:nvPr/>
        </p:nvSpPr>
        <p:spPr>
          <a:xfrm>
            <a:off x="505887" y="251138"/>
            <a:ext cx="11561422" cy="523220"/>
          </a:xfrm>
          <a:prstGeom prst="rect">
            <a:avLst/>
          </a:prstGeom>
          <a:noFill/>
        </p:spPr>
        <p:txBody>
          <a:bodyPr wrap="square" rtlCol="0">
            <a:spAutoFit/>
          </a:bodyPr>
          <a:lstStyle/>
          <a:p>
            <a:r>
              <a:rPr lang="en-US" sz="2800" b="1" dirty="0">
                <a:solidFill>
                  <a:schemeClr val="bg2">
                    <a:lumMod val="75000"/>
                  </a:schemeClr>
                </a:solidFill>
              </a:rPr>
              <a:t>Introduction </a:t>
            </a:r>
            <a:r>
              <a:rPr lang="en-US" sz="2800" b="1" dirty="0">
                <a:solidFill>
                  <a:srgbClr val="C00000"/>
                </a:solidFill>
              </a:rPr>
              <a:t>   Aims     </a:t>
            </a:r>
            <a:r>
              <a:rPr lang="en-US" sz="2800" b="1" dirty="0">
                <a:solidFill>
                  <a:schemeClr val="bg2">
                    <a:lumMod val="75000"/>
                  </a:schemeClr>
                </a:solidFill>
              </a:rPr>
              <a:t>Methods    Results and discussion        Conclusion    </a:t>
            </a:r>
          </a:p>
        </p:txBody>
      </p:sp>
      <p:sp>
        <p:nvSpPr>
          <p:cNvPr id="5" name="Rectangle 4"/>
          <p:cNvSpPr/>
          <p:nvPr/>
        </p:nvSpPr>
        <p:spPr>
          <a:xfrm>
            <a:off x="1812680" y="946536"/>
            <a:ext cx="8854380" cy="830997"/>
          </a:xfrm>
          <a:prstGeom prst="rect">
            <a:avLst/>
          </a:prstGeom>
        </p:spPr>
        <p:txBody>
          <a:bodyPr wrap="square">
            <a:spAutoFit/>
          </a:bodyPr>
          <a:lstStyle/>
          <a:p>
            <a:pPr algn="ctr"/>
            <a:r>
              <a:rPr lang="en-US" sz="2400" b="1" dirty="0" smtClean="0">
                <a:solidFill>
                  <a:schemeClr val="accent1"/>
                </a:solidFill>
              </a:rPr>
              <a:t>1. How leaves becomes </a:t>
            </a:r>
            <a:r>
              <a:rPr lang="en-US" sz="2400" b="1" dirty="0">
                <a:solidFill>
                  <a:schemeClr val="accent1"/>
                </a:solidFill>
              </a:rPr>
              <a:t>the </a:t>
            </a:r>
            <a:r>
              <a:rPr lang="en-US" sz="2400" b="1" dirty="0" err="1">
                <a:solidFill>
                  <a:schemeClr val="accent1"/>
                </a:solidFill>
              </a:rPr>
              <a:t>fibres</a:t>
            </a:r>
            <a:r>
              <a:rPr lang="en-US" sz="2400" b="1" dirty="0">
                <a:solidFill>
                  <a:schemeClr val="accent1"/>
                </a:solidFill>
              </a:rPr>
              <a:t> composing the </a:t>
            </a:r>
            <a:r>
              <a:rPr lang="en-US" sz="2400" b="1" dirty="0" err="1">
                <a:solidFill>
                  <a:schemeClr val="accent1"/>
                </a:solidFill>
              </a:rPr>
              <a:t>Aegagropiles</a:t>
            </a:r>
            <a:r>
              <a:rPr lang="en-US" sz="2400" b="1" dirty="0">
                <a:solidFill>
                  <a:schemeClr val="accent1"/>
                </a:solidFill>
              </a:rPr>
              <a:t> of </a:t>
            </a:r>
            <a:r>
              <a:rPr lang="en-US" sz="2400" b="1" i="1" dirty="0" err="1">
                <a:solidFill>
                  <a:schemeClr val="accent1"/>
                </a:solidFill>
              </a:rPr>
              <a:t>Posidonia</a:t>
            </a:r>
            <a:r>
              <a:rPr lang="en-US" sz="2400" b="1" i="1" dirty="0">
                <a:solidFill>
                  <a:schemeClr val="accent1"/>
                </a:solidFill>
              </a:rPr>
              <a:t> </a:t>
            </a:r>
            <a:r>
              <a:rPr lang="en-US" sz="2400" b="1" i="1" dirty="0" err="1">
                <a:solidFill>
                  <a:schemeClr val="accent1"/>
                </a:solidFill>
              </a:rPr>
              <a:t>oceanica</a:t>
            </a:r>
            <a:r>
              <a:rPr lang="en-US" sz="2400" b="1" dirty="0">
                <a:solidFill>
                  <a:schemeClr val="accent1"/>
                </a:solidFill>
              </a:rPr>
              <a:t>?</a:t>
            </a:r>
          </a:p>
        </p:txBody>
      </p:sp>
    </p:spTree>
    <p:extLst>
      <p:ext uri="{BB962C8B-B14F-4D97-AF65-F5344CB8AC3E}">
        <p14:creationId xmlns:p14="http://schemas.microsoft.com/office/powerpoint/2010/main" val="563119786"/>
      </p:ext>
    </p:extLst>
  </p:cSld>
  <p:clrMapOvr>
    <a:masterClrMapping/>
  </p:clrMapOvr>
  <mc:AlternateContent xmlns:mc="http://schemas.openxmlformats.org/markup-compatibility/2006" xmlns:p14="http://schemas.microsoft.com/office/powerpoint/2010/main">
    <mc:Choice Requires="p14">
      <p:transition spd="slow" p14:dur="2000" advTm="43060"/>
    </mc:Choice>
    <mc:Fallback xmlns="">
      <p:transition spd="slow" advTm="43060"/>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Profondeur</Template>
  <TotalTime>8542</TotalTime>
  <Words>1551</Words>
  <Application>Microsoft Office PowerPoint</Application>
  <PresentationFormat>Grand écran</PresentationFormat>
  <Paragraphs>299</Paragraphs>
  <Slides>24</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Arial</vt:lpstr>
      <vt:lpstr>Calibri</vt:lpstr>
      <vt:lpstr>Calibri Light</vt:lpstr>
      <vt:lpstr>Castellar</vt:lpstr>
      <vt:lpstr>Lucida Sans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Lefebvre</dc:creator>
  <cp:lastModifiedBy>Laurence Lefebvre</cp:lastModifiedBy>
  <cp:revision>137</cp:revision>
  <dcterms:created xsi:type="dcterms:W3CDTF">2018-09-28T13:16:37Z</dcterms:created>
  <dcterms:modified xsi:type="dcterms:W3CDTF">2018-10-23T09:37:13Z</dcterms:modified>
</cp:coreProperties>
</file>