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301" r:id="rId9"/>
    <p:sldId id="299" r:id="rId10"/>
    <p:sldId id="286" r:id="rId11"/>
    <p:sldId id="259" r:id="rId12"/>
    <p:sldId id="261" r:id="rId13"/>
    <p:sldId id="260" r:id="rId14"/>
    <p:sldId id="302" r:id="rId15"/>
    <p:sldId id="262" r:id="rId16"/>
    <p:sldId id="268" r:id="rId17"/>
    <p:sldId id="269" r:id="rId18"/>
    <p:sldId id="270" r:id="rId19"/>
    <p:sldId id="263" r:id="rId20"/>
    <p:sldId id="272" r:id="rId21"/>
    <p:sldId id="264" r:id="rId22"/>
    <p:sldId id="267" r:id="rId23"/>
    <p:sldId id="273" r:id="rId24"/>
    <p:sldId id="258" r:id="rId25"/>
    <p:sldId id="274" r:id="rId26"/>
    <p:sldId id="303" r:id="rId27"/>
    <p:sldId id="266" r:id="rId28"/>
    <p:sldId id="275" r:id="rId29"/>
    <p:sldId id="305" r:id="rId30"/>
    <p:sldId id="278" r:id="rId31"/>
    <p:sldId id="281" r:id="rId32"/>
    <p:sldId id="282" r:id="rId33"/>
    <p:sldId id="300" r:id="rId34"/>
    <p:sldId id="276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D14B2-5136-4C80-AB27-637CE83A1402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DB62F-6F67-410B-A6EA-D8AA032B1D8B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448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14h30-15h15 (30min </a:t>
            </a:r>
            <a:r>
              <a:rPr lang="fr-BE" dirty="0" err="1" smtClean="0"/>
              <a:t>pres</a:t>
            </a:r>
            <a:r>
              <a:rPr lang="fr-BE" dirty="0" smtClean="0"/>
              <a:t> + 15min QR)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30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Stock</a:t>
            </a:r>
            <a:r>
              <a:rPr lang="fr-BE" baseline="0" dirty="0" smtClean="0"/>
              <a:t> solution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6006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NCCLS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703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9803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Glu: </a:t>
            </a:r>
            <a:r>
              <a:rPr lang="fr-BE" dirty="0" err="1" smtClean="0"/>
              <a:t>enzym</a:t>
            </a:r>
            <a:r>
              <a:rPr lang="fr-BE" dirty="0" smtClean="0"/>
              <a:t>, </a:t>
            </a:r>
            <a:r>
              <a:rPr lang="fr-BE" dirty="0" err="1" smtClean="0"/>
              <a:t>Alb</a:t>
            </a:r>
            <a:r>
              <a:rPr lang="fr-BE" dirty="0" smtClean="0"/>
              <a:t>,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creat</a:t>
            </a:r>
            <a:r>
              <a:rPr lang="fr-BE" baseline="0" dirty="0" smtClean="0"/>
              <a:t>: colo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3996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1367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Ten</a:t>
            </a:r>
            <a:r>
              <a:rPr lang="fr-BE" baseline="0" dirty="0" smtClean="0"/>
              <a:t> to the power four / 10 000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3424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ACV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2422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CIPRO </a:t>
            </a:r>
            <a:r>
              <a:rPr lang="fr-BE" dirty="0" err="1" smtClean="0"/>
              <a:t>squashed</a:t>
            </a:r>
            <a:r>
              <a:rPr lang="fr-BE" dirty="0" smtClean="0"/>
              <a:t> </a:t>
            </a:r>
            <a:r>
              <a:rPr lang="fr-BE" dirty="0" err="1" smtClean="0"/>
              <a:t>crystals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495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BE" altLang="fr-FR" smtClean="0"/>
          </a:p>
        </p:txBody>
      </p:sp>
      <p:sp>
        <p:nvSpPr>
          <p:cNvPr id="819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7E0031-B115-4F92-B2F7-B8364190D7C4}" type="slidenum">
              <a:rPr lang="fr-BE" altLang="fr-FR">
                <a:cs typeface="MS PGothic" pitchFamily="34" charset="-128"/>
              </a:rPr>
              <a:pPr/>
              <a:t>2</a:t>
            </a:fld>
            <a:endParaRPr lang="fr-BE" altLang="fr-FR"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563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BE" altLang="fr-FR" smtClean="0"/>
          </a:p>
        </p:txBody>
      </p:sp>
      <p:sp>
        <p:nvSpPr>
          <p:cNvPr id="1024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CBEC64-BF3F-4140-8759-0F258C6A414A}" type="slidenum">
              <a:rPr lang="fr-BE" altLang="fr-FR">
                <a:cs typeface="MS PGothic" pitchFamily="34" charset="-128"/>
              </a:rPr>
              <a:pPr/>
              <a:t>3</a:t>
            </a:fld>
            <a:endParaRPr lang="fr-BE" altLang="fr-FR"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217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BE" altLang="fr-FR" smtClean="0"/>
          </a:p>
        </p:txBody>
      </p:sp>
      <p:sp>
        <p:nvSpPr>
          <p:cNvPr id="122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B47DCE-E22A-477D-8DB9-221A71DD0774}" type="slidenum">
              <a:rPr lang="fr-BE" altLang="fr-FR">
                <a:cs typeface="MS PGothic" pitchFamily="34" charset="-128"/>
              </a:rPr>
              <a:pPr/>
              <a:t>4</a:t>
            </a:fld>
            <a:endParaRPr lang="fr-BE" altLang="fr-FR"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668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BE" altLang="fr-FR" smtClean="0"/>
          </a:p>
        </p:txBody>
      </p:sp>
      <p:sp>
        <p:nvSpPr>
          <p:cNvPr id="143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8F23C8-A7FC-4AB8-BCC2-E9989FCD4524}" type="slidenum">
              <a:rPr lang="fr-BE" altLang="fr-FR">
                <a:cs typeface="MS PGothic" pitchFamily="34" charset="-128"/>
              </a:rPr>
              <a:pPr/>
              <a:t>5</a:t>
            </a:fld>
            <a:endParaRPr lang="fr-BE" altLang="fr-FR"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216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BE" altLang="fr-FR" smtClean="0"/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E5608B-7158-4750-90ED-C454A1E917F1}" type="slidenum">
              <a:rPr lang="fr-BE" altLang="fr-FR">
                <a:cs typeface="MS PGothic" pitchFamily="34" charset="-128"/>
              </a:rPr>
              <a:pPr/>
              <a:t>6</a:t>
            </a:fld>
            <a:endParaRPr lang="fr-BE" altLang="fr-FR"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648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BE" altLang="fr-FR" smtClean="0"/>
          </a:p>
        </p:txBody>
      </p:sp>
      <p:sp>
        <p:nvSpPr>
          <p:cNvPr id="184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582806-ECD1-4FEE-BECB-B67AEDE06D0F}" type="slidenum">
              <a:rPr lang="fr-BE" altLang="fr-FR">
                <a:cs typeface="MS PGothic" pitchFamily="34" charset="-128"/>
              </a:rPr>
              <a:pPr/>
              <a:t>7</a:t>
            </a:fld>
            <a:endParaRPr lang="fr-BE" altLang="fr-FR"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1408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BE" altLang="fr-FR" smtClean="0"/>
          </a:p>
        </p:txBody>
      </p:sp>
      <p:sp>
        <p:nvSpPr>
          <p:cNvPr id="204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C5850F-A54A-48DB-986D-B3754CAC24EC}" type="slidenum">
              <a:rPr lang="fr-BE" altLang="fr-FR">
                <a:cs typeface="MS PGothic" pitchFamily="34" charset="-128"/>
              </a:rPr>
              <a:pPr/>
              <a:t>9</a:t>
            </a:fld>
            <a:endParaRPr lang="fr-BE" altLang="fr-FR"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2214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Strips</a:t>
            </a:r>
            <a:r>
              <a:rPr lang="fr-BE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reflectance photometry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DB62F-6F67-410B-A6EA-D8AA032B1D8B}" type="slidenum">
              <a:rPr lang="fr-BE" smtClean="0"/>
              <a:pPr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064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B4534-8FCF-4E90-8ED5-ABBBE8F1B685}" type="datetimeFigureOut">
              <a:rPr lang="fr-BE" smtClean="0"/>
              <a:pPr/>
              <a:t>05-10-18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FB46B-AECB-4859-AB69-BAC2C62EB89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hyperlink" Target="https://images.search.yahoo.com/images/view;_ylt=AwrEwNd6ELVbzvsAsWg2nIlQ;_ylu=X3oDMTIzbHVjNmFoBHNlYwNzcgRzbGsDaW1nBG9pZAM4NmQxMTZlMWJhNGZmNDlmZGViNGFiMDlhNWY1MTA0NARncG9zAzY5BGl0A2Jpbmc-?.origin=&amp;back=https://images.search.yahoo.com/yhs/search?p=atellica&amp;n=60&amp;ei=UTF-8&amp;fr=yhs-Lkry-newtab&amp;fr2=sb-top-images.search.yahoo.com&amp;hsimp=yhs-newtab&amp;hspart=Lkry&amp;nost=1&amp;tab=organic&amp;ri=69&amp;w=596&amp;h=335&amp;imgurl=static.healthcare.siemens.com/siemens_hwem-hwem_ssxa_websites-context-root/wcm/idc/groups/public/@global/@lab/documents/image/mda3/mje5/~edisp/atellicasolution_l_configuration_596x335-04221881/~renditions/atellicasolution_l_configuration_596x335-04221881~6.jpg&amp;rurl=https://www.healthcare.siemens.co.uk/integrated-chemistry/systems/atellica-solution-analyzers/features&amp;size=21.7KB&amp;name=%3cb%3eAtellica%3c/b%3e%E2%84%A2+Solution+Immunoassay+&amp;+Clinical+Chemistry+...&amp;p=atellica&amp;oid=86d116e1ba4ff49fdeb4ab09a5f51044&amp;fr2=sb-top-images.search.yahoo.com&amp;fr=yhs-Lkry-newtab&amp;tt=%3cb%3eAtellica%3c/b%3e%E2%84%A2+Solution+Immunoassay+&amp;+Clinical+Chemistry+...&amp;b=61&amp;ni=128&amp;no=69&amp;ts=&amp;tab=organic&amp;sigr=136ehebvi&amp;sigb=15f4pc64m&amp;sigi=184hj2ltm&amp;sigt=120410tj1&amp;sign=120410tj1&amp;.crumb=opB.viYkvqq&amp;fr=yhs-Lkry-newtab&amp;fr2=sb-top-images.search.yahoo.com&amp;hsimp=yhs-newtab&amp;hspart=Lkr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Urine sediment analysis: </a:t>
            </a:r>
            <a:br>
              <a:rPr lang="en-US" dirty="0" smtClean="0"/>
            </a:br>
            <a:r>
              <a:rPr lang="en-US" dirty="0" smtClean="0"/>
              <a:t>comparison of three automated analyzers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13" descr="baniereHo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122"/>
          <a:stretch>
            <a:fillRect/>
          </a:stretch>
        </p:blipFill>
        <p:spPr bwMode="auto">
          <a:xfrm>
            <a:off x="3707904" y="0"/>
            <a:ext cx="1637291" cy="895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 t="9241" r="28094" b="40813"/>
          <a:stretch>
            <a:fillRect/>
          </a:stretch>
        </p:blipFill>
        <p:spPr bwMode="auto">
          <a:xfrm>
            <a:off x="251520" y="116632"/>
            <a:ext cx="1596313" cy="7200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0" t="44054" r="30354" b="35699"/>
          <a:stretch>
            <a:fillRect/>
          </a:stretch>
        </p:blipFill>
        <p:spPr bwMode="auto">
          <a:xfrm>
            <a:off x="7020272" y="116632"/>
            <a:ext cx="1872208" cy="7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004048" y="508518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mtClean="0"/>
              <a:t>Siemens Academy Day</a:t>
            </a:r>
          </a:p>
          <a:p>
            <a:pPr algn="r"/>
            <a:r>
              <a:rPr lang="en-US" sz="2000" smtClean="0"/>
              <a:t>08/10/2018</a:t>
            </a:r>
            <a:endParaRPr lang="en-US" sz="2000"/>
          </a:p>
        </p:txBody>
      </p:sp>
      <p:sp>
        <p:nvSpPr>
          <p:cNvPr id="11" name="ZoneTexte 10"/>
          <p:cNvSpPr txBox="1"/>
          <p:nvPr/>
        </p:nvSpPr>
        <p:spPr>
          <a:xfrm>
            <a:off x="611560" y="5085184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V. Castiglione &amp; R. Gadisseur </a:t>
            </a:r>
          </a:p>
          <a:p>
            <a:r>
              <a:rPr lang="en-US" sz="2000" smtClean="0"/>
              <a:t>CHU de Liège</a:t>
            </a:r>
          </a:p>
          <a:p>
            <a:r>
              <a:rPr lang="en-US" sz="2000" smtClean="0"/>
              <a:t>Clinical chemistry</a:t>
            </a:r>
            <a:endParaRPr lang="en-US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6915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Pre-analytical consideration</a:t>
            </a:r>
          </a:p>
          <a:p>
            <a:pPr lvl="1"/>
            <a:r>
              <a:rPr lang="en-US" dirty="0" smtClean="0"/>
              <a:t>Urine spot</a:t>
            </a:r>
          </a:p>
          <a:p>
            <a:pPr lvl="1"/>
            <a:r>
              <a:rPr lang="en-US" dirty="0" smtClean="0"/>
              <a:t>In- and out-patients, from several departments (emergency, nephrology, …) at CHU de Liège</a:t>
            </a:r>
          </a:p>
          <a:p>
            <a:pPr marL="971550" lvl="1" indent="-514350">
              <a:buAutoNum type="arabicParenR"/>
            </a:pPr>
            <a:r>
              <a:rPr lang="en-US" dirty="0" smtClean="0"/>
              <a:t>Aliquot for urine culture and chemical analysis</a:t>
            </a:r>
          </a:p>
          <a:p>
            <a:pPr marL="971550" lvl="1" indent="-514350">
              <a:buAutoNum type="arabicParenR"/>
            </a:pPr>
            <a:r>
              <a:rPr lang="en-US" dirty="0" smtClean="0"/>
              <a:t>SediMAX (routine)</a:t>
            </a:r>
          </a:p>
          <a:p>
            <a:pPr marL="971550" lvl="1" indent="-514350">
              <a:buAutoNum type="arabicParenR"/>
            </a:pPr>
            <a:r>
              <a:rPr lang="en-US" dirty="0" smtClean="0"/>
              <a:t>Atellica and U-NEXT</a:t>
            </a:r>
          </a:p>
          <a:p>
            <a:pPr marL="971550" lvl="1" indent="-514350">
              <a:buFont typeface="Arial" pitchFamily="34" charset="0"/>
              <a:buAutoNum type="arabicParenR"/>
            </a:pPr>
            <a:r>
              <a:rPr lang="en-US" dirty="0" smtClean="0"/>
              <a:t>Microscope</a:t>
            </a:r>
          </a:p>
          <a:p>
            <a:pPr lvl="1">
              <a:buFontTx/>
              <a:buChar char="-"/>
            </a:pPr>
            <a:r>
              <a:rPr lang="en-US" dirty="0" smtClean="0"/>
              <a:t>Analysis </a:t>
            </a:r>
            <a:r>
              <a:rPr lang="en-US" dirty="0" smtClean="0"/>
              <a:t>within 2 </a:t>
            </a:r>
            <a:r>
              <a:rPr lang="en-US" dirty="0" smtClean="0"/>
              <a:t>hours</a:t>
            </a:r>
          </a:p>
          <a:p>
            <a:pPr lvl="1">
              <a:buFontTx/>
              <a:buChar char="-"/>
            </a:pPr>
            <a:r>
              <a:rPr lang="en-US" dirty="0" smtClean="0"/>
              <a:t>2 trained </a:t>
            </a:r>
            <a:r>
              <a:rPr lang="en-US" dirty="0" err="1" smtClean="0"/>
              <a:t>techinicians</a:t>
            </a:r>
            <a:endParaRPr lang="en-US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Attelica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CLINITEK Novus: strip measurement</a:t>
            </a:r>
          </a:p>
          <a:p>
            <a:r>
              <a:rPr lang="en-US" dirty="0" smtClean="0"/>
              <a:t>Automated microscopy (15 pictures)</a:t>
            </a:r>
          </a:p>
          <a:p>
            <a:r>
              <a:rPr lang="en-US" dirty="0" smtClean="0"/>
              <a:t>Reviewing of pictures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3827" t="45078" r="47018" b="22631"/>
          <a:stretch>
            <a:fillRect/>
          </a:stretch>
        </p:blipFill>
        <p:spPr bwMode="auto">
          <a:xfrm>
            <a:off x="4139952" y="3429000"/>
            <a:ext cx="4680663" cy="323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47488" t="22795" b="7553"/>
          <a:stretch>
            <a:fillRect/>
          </a:stretch>
        </p:blipFill>
        <p:spPr bwMode="auto">
          <a:xfrm>
            <a:off x="467544" y="3428623"/>
            <a:ext cx="3240360" cy="32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U-NEXT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5482952" cy="4525963"/>
          </a:xfrm>
        </p:spPr>
        <p:txBody>
          <a:bodyPr/>
          <a:lstStyle/>
          <a:p>
            <a:r>
              <a:rPr lang="en-US" dirty="0" smtClean="0"/>
              <a:t>UC-3500: Strip measurement</a:t>
            </a:r>
          </a:p>
          <a:p>
            <a:r>
              <a:rPr lang="en-US" dirty="0" smtClean="0"/>
              <a:t>Fluorescence flow-cytometry</a:t>
            </a:r>
          </a:p>
          <a:p>
            <a:pPr lvl="1"/>
            <a:r>
              <a:rPr lang="en-US" dirty="0" err="1" smtClean="0"/>
              <a:t>Scattergram</a:t>
            </a:r>
            <a:endParaRPr lang="en-US" dirty="0" smtClean="0"/>
          </a:p>
          <a:p>
            <a:r>
              <a:rPr lang="en-US" dirty="0" smtClean="0"/>
              <a:t>UD-10: </a:t>
            </a:r>
            <a:r>
              <a:rPr lang="en-US" dirty="0" smtClean="0"/>
              <a:t>element </a:t>
            </a:r>
            <a:r>
              <a:rPr lang="en-US" dirty="0" smtClean="0"/>
              <a:t>reviewing</a:t>
            </a:r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1968" t="45662" r="39241" b="18987"/>
          <a:stretch>
            <a:fillRect/>
          </a:stretch>
        </p:blipFill>
        <p:spPr bwMode="auto">
          <a:xfrm>
            <a:off x="3059832" y="4077072"/>
            <a:ext cx="5616624" cy="254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32234" t="30838" r="49481" b="52783"/>
          <a:stretch>
            <a:fillRect/>
          </a:stretch>
        </p:blipFill>
        <p:spPr bwMode="auto">
          <a:xfrm>
            <a:off x="251520" y="4437112"/>
            <a:ext cx="2664296" cy="149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l="32061" t="32977" r="26718" b="34046"/>
          <a:stretch>
            <a:fillRect/>
          </a:stretch>
        </p:blipFill>
        <p:spPr bwMode="auto">
          <a:xfrm>
            <a:off x="5831632" y="2204864"/>
            <a:ext cx="33123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SediMAX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AutionMAX: strip measurement</a:t>
            </a:r>
          </a:p>
          <a:p>
            <a:r>
              <a:rPr lang="en-US" dirty="0" smtClean="0"/>
              <a:t>Automated microscopy (15 pictures)</a:t>
            </a:r>
          </a:p>
          <a:p>
            <a:r>
              <a:rPr lang="en-US" dirty="0" smtClean="0"/>
              <a:t>Reviewing of pictures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2204" t="27990" r="15896" b="21414"/>
          <a:stretch>
            <a:fillRect/>
          </a:stretch>
        </p:blipFill>
        <p:spPr bwMode="auto">
          <a:xfrm>
            <a:off x="3419872" y="3645024"/>
            <a:ext cx="5400600" cy="275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435" t="39963" r="62994" b="7396"/>
          <a:stretch>
            <a:fillRect/>
          </a:stretch>
        </p:blipFill>
        <p:spPr bwMode="auto">
          <a:xfrm>
            <a:off x="323528" y="3573016"/>
            <a:ext cx="23762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Workflow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5746" t="21452" r="24661" b="17255"/>
          <a:stretch>
            <a:fillRect/>
          </a:stretch>
        </p:blipFill>
        <p:spPr bwMode="auto">
          <a:xfrm>
            <a:off x="179512" y="1412776"/>
            <a:ext cx="876457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9552" y="630932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Oyaert</a:t>
            </a:r>
            <a:r>
              <a:rPr lang="en-US" dirty="0" smtClean="0"/>
              <a:t> M, </a:t>
            </a:r>
            <a:r>
              <a:rPr lang="en-US" dirty="0" err="1" smtClean="0"/>
              <a:t>Delanghe</a:t>
            </a:r>
            <a:r>
              <a:rPr lang="en-US" dirty="0" smtClean="0"/>
              <a:t> J. Progress in Automated Urinalysis. Ann Lab Med 2019</a:t>
            </a:r>
            <a:endParaRPr lang="fr-B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Validation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Intra-run precision: 5 levels x20 in a row</a:t>
            </a:r>
          </a:p>
          <a:p>
            <a:r>
              <a:rPr lang="en-US" dirty="0" smtClean="0"/>
              <a:t>Between-run precision: 2 levels quality-controls 2x/day for 10d</a:t>
            </a:r>
          </a:p>
          <a:p>
            <a:r>
              <a:rPr lang="en-US" dirty="0" smtClean="0"/>
              <a:t>Linearity : 5 decreasing levels from </a:t>
            </a:r>
            <a:r>
              <a:rPr lang="en-US" dirty="0" smtClean="0"/>
              <a:t>stock sample </a:t>
            </a:r>
            <a:r>
              <a:rPr lang="en-US" dirty="0" smtClean="0"/>
              <a:t>3x</a:t>
            </a:r>
          </a:p>
          <a:p>
            <a:r>
              <a:rPr lang="en-US" dirty="0" smtClean="0"/>
              <a:t>Carry-over</a:t>
            </a:r>
            <a:endParaRPr lang="en-US" dirty="0" smtClean="0"/>
          </a:p>
          <a:p>
            <a:endParaRPr lang="en-US" dirty="0" smtClean="0"/>
          </a:p>
          <a:p>
            <a:endParaRPr lang="fr-BE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Intra-run precision</a:t>
            </a:r>
            <a:endParaRPr lang="fr-BE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67544" y="1412776"/>
          <a:ext cx="8424933" cy="5122868"/>
        </p:xfrm>
        <a:graphic>
          <a:graphicData uri="http://schemas.openxmlformats.org/drawingml/2006/table">
            <a:tbl>
              <a:tblPr/>
              <a:tblGrid>
                <a:gridCol w="667241"/>
                <a:gridCol w="701011"/>
                <a:gridCol w="1546415"/>
                <a:gridCol w="805812"/>
                <a:gridCol w="1546415"/>
                <a:gridCol w="805812"/>
                <a:gridCol w="1546415"/>
                <a:gridCol w="805812"/>
              </a:tblGrid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Atellica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2680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Level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Range (p/µL)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Range (p/µL)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Range (p/µL)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RBC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56.9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128.5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173.3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379.9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425.0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35405.4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1497.2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775.3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WBC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22.2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46.5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64.1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195.7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153.2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125.0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422.6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315.9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835.4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634.0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952.3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48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Bact-eria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350.4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49.7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8034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630.4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135.4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127.5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034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1758.6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248.4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237.8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034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6787.7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1212.4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4131.6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Ellipse 3"/>
          <p:cNvSpPr/>
          <p:nvPr/>
        </p:nvSpPr>
        <p:spPr>
          <a:xfrm>
            <a:off x="5724128" y="2060848"/>
            <a:ext cx="576064" cy="64807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/>
          <p:cNvSpPr/>
          <p:nvPr/>
        </p:nvSpPr>
        <p:spPr>
          <a:xfrm>
            <a:off x="8028384" y="5589240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/>
          <p:cNvSpPr/>
          <p:nvPr/>
        </p:nvSpPr>
        <p:spPr>
          <a:xfrm>
            <a:off x="5724128" y="2636912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5724128" y="3573016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8028384" y="3573016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Inter-run precision</a:t>
            </a:r>
            <a:endParaRPr lang="fr-BE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395535" y="2708919"/>
          <a:ext cx="8208912" cy="2355693"/>
        </p:xfrm>
        <a:graphic>
          <a:graphicData uri="http://schemas.openxmlformats.org/drawingml/2006/table">
            <a:tbl>
              <a:tblPr/>
              <a:tblGrid>
                <a:gridCol w="884115"/>
                <a:gridCol w="608966"/>
                <a:gridCol w="1343368"/>
                <a:gridCol w="783969"/>
                <a:gridCol w="1433399"/>
                <a:gridCol w="860848"/>
                <a:gridCol w="1433399"/>
                <a:gridCol w="860848"/>
              </a:tblGrid>
              <a:tr h="3909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Atellica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4011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Level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Range (p/µL)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Range (p/µL)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Range (p/µL)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RBC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Low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High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199.6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165.6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23.4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122.7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24.1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WBC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Low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41.7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High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803.5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89.3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Ellipse 6"/>
          <p:cNvSpPr/>
          <p:nvPr/>
        </p:nvSpPr>
        <p:spPr>
          <a:xfrm>
            <a:off x="5436096" y="3933056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436096" y="4725144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7740352" y="3933056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7740352" y="4293096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QC provided for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each analyzer by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supplier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Linearity</a:t>
            </a:r>
            <a:endParaRPr lang="en-US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395536" y="2420888"/>
          <a:ext cx="8424935" cy="2808310"/>
        </p:xfrm>
        <a:graphic>
          <a:graphicData uri="http://schemas.openxmlformats.org/drawingml/2006/table">
            <a:tbl>
              <a:tblPr/>
              <a:tblGrid>
                <a:gridCol w="919421"/>
                <a:gridCol w="706823"/>
                <a:gridCol w="1088838"/>
                <a:gridCol w="706823"/>
                <a:gridCol w="741728"/>
                <a:gridCol w="1019027"/>
                <a:gridCol w="740760"/>
                <a:gridCol w="741728"/>
                <a:gridCol w="1019027"/>
                <a:gridCol w="740760"/>
              </a:tblGrid>
              <a:tr h="56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Atellica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56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Slope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intercept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R²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Slope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intercept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R²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Slope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intercept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R²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RBC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0.940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11.429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0.838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75.791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0.988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0.958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72.261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6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WBC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0.946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25.829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-7.919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0.967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87.067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Bacteria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1.092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-141.040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1.220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4.896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1.133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97.852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0.987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Ellipse 8"/>
          <p:cNvSpPr/>
          <p:nvPr/>
        </p:nvSpPr>
        <p:spPr>
          <a:xfrm>
            <a:off x="2051720" y="4869160"/>
            <a:ext cx="936104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/>
          <p:cNvSpPr/>
          <p:nvPr/>
        </p:nvSpPr>
        <p:spPr>
          <a:xfrm>
            <a:off x="4499992" y="3717032"/>
            <a:ext cx="936104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/>
          <p:cNvSpPr/>
          <p:nvPr/>
        </p:nvSpPr>
        <p:spPr>
          <a:xfrm>
            <a:off x="6948264" y="3645024"/>
            <a:ext cx="936104" cy="172819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Strip measurement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Glucose, proteins, albumin and creatinine</a:t>
            </a:r>
          </a:p>
          <a:p>
            <a:r>
              <a:rPr lang="en-US" dirty="0" smtClean="0"/>
              <a:t>Reflectance photometry</a:t>
            </a:r>
          </a:p>
          <a:p>
            <a:r>
              <a:rPr lang="en-US" dirty="0" smtClean="0"/>
              <a:t>VS Cobas 8000 (Roche) </a:t>
            </a:r>
          </a:p>
          <a:p>
            <a:r>
              <a:rPr lang="en-US" dirty="0" smtClean="0"/>
              <a:t>284 samples stored for 1 month at -80°C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1050" t="35154" r="31151" b="30286"/>
          <a:stretch>
            <a:fillRect/>
          </a:stretch>
        </p:blipFill>
        <p:spPr bwMode="auto">
          <a:xfrm>
            <a:off x="2195736" y="4005064"/>
            <a:ext cx="4392488" cy="250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fr-FR" smtClean="0">
                <a:latin typeface="+mn-lt"/>
              </a:rPr>
              <a:t>Urine, what for ?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14475"/>
            <a:ext cx="8645525" cy="5046663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en-US" altLang="ja-JP" sz="2000" dirty="0" smtClean="0"/>
              <a:t>Urine is a precious human collection as well as blood, CSF…</a:t>
            </a:r>
          </a:p>
          <a:p>
            <a:pPr algn="just">
              <a:lnSpc>
                <a:spcPct val="90000"/>
              </a:lnSpc>
            </a:pPr>
            <a:endParaRPr lang="en-US" altLang="ja-JP" sz="2000" dirty="0" smtClean="0"/>
          </a:p>
          <a:p>
            <a:pPr algn="just">
              <a:lnSpc>
                <a:spcPct val="90000"/>
              </a:lnSpc>
            </a:pPr>
            <a:r>
              <a:rPr lang="en-US" altLang="ja-JP" sz="2000" dirty="0" smtClean="0"/>
              <a:t>Different </a:t>
            </a:r>
            <a:r>
              <a:rPr lang="en-US" altLang="ja-JP" sz="2000" dirty="0" smtClean="0"/>
              <a:t>diagnoses </a:t>
            </a:r>
            <a:r>
              <a:rPr lang="en-US" altLang="ja-JP" sz="2000" dirty="0" smtClean="0"/>
              <a:t>made thanks to URINE collection :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000" dirty="0" smtClean="0">
                <a:cs typeface="Arial" pitchFamily="34" charset="0"/>
              </a:rPr>
              <a:t>Metabolic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000" dirty="0" smtClean="0">
                <a:cs typeface="Arial" pitchFamily="34" charset="0"/>
              </a:rPr>
              <a:t>Genetic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000" dirty="0" smtClean="0">
                <a:cs typeface="Arial" pitchFamily="34" charset="0"/>
              </a:rPr>
              <a:t>Toxic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000" dirty="0" smtClean="0">
                <a:cs typeface="Arial" pitchFamily="34" charset="0"/>
              </a:rPr>
              <a:t>Urinary tract infection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000" dirty="0" smtClean="0">
                <a:cs typeface="Arial" pitchFamily="34" charset="0"/>
              </a:rPr>
              <a:t>HTA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000" dirty="0" smtClean="0">
                <a:cs typeface="Arial" pitchFamily="34" charset="0"/>
              </a:rPr>
              <a:t>…</a:t>
            </a:r>
          </a:p>
          <a:p>
            <a:pPr lvl="1" algn="just">
              <a:lnSpc>
                <a:spcPct val="90000"/>
              </a:lnSpc>
            </a:pPr>
            <a:endParaRPr lang="en-US" altLang="ja-JP" sz="2000" dirty="0" smtClean="0">
              <a:cs typeface="Arial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altLang="ja-JP" sz="2000" dirty="0" smtClean="0"/>
              <a:t>Diagnosis, prognosis, follow-up of diseases</a:t>
            </a:r>
          </a:p>
          <a:p>
            <a:pPr algn="just">
              <a:lnSpc>
                <a:spcPct val="90000"/>
              </a:lnSpc>
            </a:pPr>
            <a:endParaRPr lang="en-US" altLang="ja-JP" sz="2000" dirty="0" smtClean="0"/>
          </a:p>
          <a:p>
            <a:pPr algn="just">
              <a:lnSpc>
                <a:spcPct val="90000"/>
              </a:lnSpc>
            </a:pPr>
            <a:r>
              <a:rPr lang="en-US" altLang="ja-JP" sz="2000" dirty="0" smtClean="0"/>
              <a:t>Urinalysis plays a key role as an aid in the differential diagnosis of many renal and urologic diseases. </a:t>
            </a:r>
            <a:endParaRPr lang="fr-FR" altLang="fr-FR" sz="2000" dirty="0" smtClean="0">
              <a:sym typeface="Symbol" pitchFamily="18" charset="2"/>
            </a:endParaRPr>
          </a:p>
        </p:txBody>
      </p:sp>
      <p:pic>
        <p:nvPicPr>
          <p:cNvPr id="7172" name="Picture 6" descr="https://pbs.twimg.com/media/DXxKOLDW0AAw3Rs.jpg:small"/>
          <p:cNvPicPr>
            <a:picLocks noChangeAspect="1" noChangeArrowheads="1"/>
          </p:cNvPicPr>
          <p:nvPr/>
        </p:nvPicPr>
        <p:blipFill>
          <a:blip r:embed="rId4" cstate="print"/>
          <a:srcRect l="45490" t="7579" r="25490" b="1472"/>
          <a:stretch>
            <a:fillRect/>
          </a:stretch>
        </p:blipFill>
        <p:spPr bwMode="auto">
          <a:xfrm>
            <a:off x="7435850" y="1919288"/>
            <a:ext cx="15049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Imag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856038"/>
            <a:ext cx="9144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6688138" y="3573463"/>
            <a:ext cx="1050925" cy="388937"/>
          </a:xfrm>
          <a:custGeom>
            <a:avLst/>
            <a:gdLst>
              <a:gd name="connsiteX0" fmla="*/ 1049866 w 1049866"/>
              <a:gd name="connsiteY0" fmla="*/ 101600 h 389604"/>
              <a:gd name="connsiteX1" fmla="*/ 965200 w 1049866"/>
              <a:gd name="connsiteY1" fmla="*/ 84667 h 389604"/>
              <a:gd name="connsiteX2" fmla="*/ 863600 w 1049866"/>
              <a:gd name="connsiteY2" fmla="*/ 50800 h 389604"/>
              <a:gd name="connsiteX3" fmla="*/ 812800 w 1049866"/>
              <a:gd name="connsiteY3" fmla="*/ 33867 h 389604"/>
              <a:gd name="connsiteX4" fmla="*/ 762000 w 1049866"/>
              <a:gd name="connsiteY4" fmla="*/ 16934 h 389604"/>
              <a:gd name="connsiteX5" fmla="*/ 677333 w 1049866"/>
              <a:gd name="connsiteY5" fmla="*/ 0 h 389604"/>
              <a:gd name="connsiteX6" fmla="*/ 287866 w 1049866"/>
              <a:gd name="connsiteY6" fmla="*/ 50800 h 389604"/>
              <a:gd name="connsiteX7" fmla="*/ 237066 w 1049866"/>
              <a:gd name="connsiteY7" fmla="*/ 67734 h 389604"/>
              <a:gd name="connsiteX8" fmla="*/ 135466 w 1049866"/>
              <a:gd name="connsiteY8" fmla="*/ 135467 h 389604"/>
              <a:gd name="connsiteX9" fmla="*/ 33866 w 1049866"/>
              <a:gd name="connsiteY9" fmla="*/ 338667 h 389604"/>
              <a:gd name="connsiteX10" fmla="*/ 0 w 1049866"/>
              <a:gd name="connsiteY10" fmla="*/ 389467 h 389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9866" h="389604">
                <a:moveTo>
                  <a:pt x="1049866" y="101600"/>
                </a:moveTo>
                <a:cubicBezTo>
                  <a:pt x="1021644" y="95956"/>
                  <a:pt x="992967" y="92240"/>
                  <a:pt x="965200" y="84667"/>
                </a:cubicBezTo>
                <a:cubicBezTo>
                  <a:pt x="930759" y="75274"/>
                  <a:pt x="897467" y="62089"/>
                  <a:pt x="863600" y="50800"/>
                </a:cubicBezTo>
                <a:lnTo>
                  <a:pt x="812800" y="33867"/>
                </a:lnTo>
                <a:cubicBezTo>
                  <a:pt x="795867" y="28223"/>
                  <a:pt x="779503" y="20435"/>
                  <a:pt x="762000" y="16934"/>
                </a:cubicBezTo>
                <a:lnTo>
                  <a:pt x="677333" y="0"/>
                </a:lnTo>
                <a:cubicBezTo>
                  <a:pt x="353841" y="19030"/>
                  <a:pt x="480650" y="-13461"/>
                  <a:pt x="287866" y="50800"/>
                </a:cubicBezTo>
                <a:cubicBezTo>
                  <a:pt x="270933" y="56444"/>
                  <a:pt x="251918" y="57833"/>
                  <a:pt x="237066" y="67734"/>
                </a:cubicBezTo>
                <a:lnTo>
                  <a:pt x="135466" y="135467"/>
                </a:lnTo>
                <a:cubicBezTo>
                  <a:pt x="47932" y="266769"/>
                  <a:pt x="80603" y="198455"/>
                  <a:pt x="33866" y="338667"/>
                </a:cubicBezTo>
                <a:cubicBezTo>
                  <a:pt x="15148" y="394822"/>
                  <a:pt x="34782" y="389467"/>
                  <a:pt x="0" y="389467"/>
                </a:cubicBezTo>
              </a:path>
            </a:pathLst>
          </a:custGeom>
          <a:noFill/>
          <a:ln>
            <a:solidFill>
              <a:srgbClr val="EBB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Strip measurement</a:t>
            </a:r>
            <a:endParaRPr lang="en-US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395535" y="1408084"/>
          <a:ext cx="8568956" cy="5128929"/>
        </p:xfrm>
        <a:graphic>
          <a:graphicData uri="http://schemas.openxmlformats.org/drawingml/2006/table">
            <a:tbl>
              <a:tblPr/>
              <a:tblGrid>
                <a:gridCol w="778996"/>
                <a:gridCol w="778996"/>
                <a:gridCol w="778996"/>
                <a:gridCol w="778996"/>
                <a:gridCol w="778996"/>
                <a:gridCol w="778996"/>
                <a:gridCol w="778996"/>
                <a:gridCol w="778996"/>
                <a:gridCol w="778996"/>
                <a:gridCol w="778996"/>
                <a:gridCol w="778996"/>
              </a:tblGrid>
              <a:tr h="482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Glucose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Protein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Albumin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Creatinine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9644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UC-3500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Novus 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AutionMAX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UC-3500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Novus 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AutionMAX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UC-3500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Novus 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UC-3500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Novus 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TP (n)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8.1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FN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2.8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PPV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40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NPP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Ellipse 3"/>
          <p:cNvSpPr/>
          <p:nvPr/>
        </p:nvSpPr>
        <p:spPr>
          <a:xfrm>
            <a:off x="1835696" y="4437112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347864" y="5517232"/>
            <a:ext cx="2232248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796136" y="5517232"/>
            <a:ext cx="1296144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7308304" y="4869160"/>
            <a:ext cx="1296144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724128" y="3429000"/>
            <a:ext cx="1584176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043608" y="4941168"/>
            <a:ext cx="4752528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55768" y="476672"/>
            <a:ext cx="208823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Creat</a:t>
            </a:r>
            <a:r>
              <a:rPr lang="fr-BE" dirty="0" smtClean="0"/>
              <a:t>: establishment of </a:t>
            </a:r>
            <a:r>
              <a:rPr lang="fr-BE" dirty="0" err="1" smtClean="0"/>
              <a:t>reference</a:t>
            </a:r>
            <a:r>
              <a:rPr lang="fr-BE" dirty="0" smtClean="0"/>
              <a:t> range?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/>
              <a:t>Sediment comparison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359 samples</a:t>
            </a:r>
          </a:p>
          <a:p>
            <a:r>
              <a:rPr lang="en-US" dirty="0" smtClean="0"/>
              <a:t>Compared to manual microscopy (400x) </a:t>
            </a:r>
          </a:p>
          <a:p>
            <a:pPr lvl="1"/>
            <a:r>
              <a:rPr lang="en-US" dirty="0" smtClean="0"/>
              <a:t>Bright field</a:t>
            </a:r>
          </a:p>
          <a:p>
            <a:pPr lvl="1"/>
            <a:r>
              <a:rPr lang="en-US" dirty="0" smtClean="0"/>
              <a:t>Contrast phase</a:t>
            </a:r>
          </a:p>
          <a:p>
            <a:pPr lvl="1"/>
            <a:r>
              <a:rPr lang="en-US" dirty="0" smtClean="0"/>
              <a:t>Polarized light</a:t>
            </a:r>
          </a:p>
          <a:p>
            <a:r>
              <a:rPr lang="en-US" dirty="0" smtClean="0"/>
              <a:t>Uriglass</a:t>
            </a:r>
          </a:p>
          <a:p>
            <a:r>
              <a:rPr lang="en-US" dirty="0" smtClean="0"/>
              <a:t>Within 2 hours</a:t>
            </a:r>
          </a:p>
          <a:p>
            <a:r>
              <a:rPr lang="en-US" dirty="0" smtClean="0"/>
              <a:t>2 blinded </a:t>
            </a:r>
            <a:r>
              <a:rPr lang="en-US" dirty="0" smtClean="0"/>
              <a:t>operators </a:t>
            </a:r>
            <a:r>
              <a:rPr lang="en-US" dirty="0" smtClean="0"/>
              <a:t>1/10 samples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Sediment comparison</a:t>
            </a:r>
            <a:endParaRPr lang="en-US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395536" y="1556792"/>
          <a:ext cx="8280918" cy="4608513"/>
        </p:xfrm>
        <a:graphic>
          <a:graphicData uri="http://schemas.openxmlformats.org/drawingml/2006/table">
            <a:tbl>
              <a:tblPr/>
              <a:tblGrid>
                <a:gridCol w="922159"/>
                <a:gridCol w="922159"/>
                <a:gridCol w="819976"/>
                <a:gridCol w="864096"/>
                <a:gridCol w="900914"/>
                <a:gridCol w="971294"/>
                <a:gridCol w="864096"/>
                <a:gridCol w="1008112"/>
                <a:gridCol w="1008112"/>
              </a:tblGrid>
              <a:tr h="354501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TP (n)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FN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PPV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NPP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RBC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450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450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WBC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9,1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450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9,9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450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14,4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EC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450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450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NEC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31,9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450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5,9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450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5,8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Ellipse 3"/>
          <p:cNvSpPr/>
          <p:nvPr/>
        </p:nvSpPr>
        <p:spPr>
          <a:xfrm>
            <a:off x="2915816" y="5085184"/>
            <a:ext cx="720080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/>
          <p:cNvSpPr/>
          <p:nvPr/>
        </p:nvSpPr>
        <p:spPr>
          <a:xfrm>
            <a:off x="3779912" y="3645024"/>
            <a:ext cx="720080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/>
          <p:cNvSpPr/>
          <p:nvPr/>
        </p:nvSpPr>
        <p:spPr>
          <a:xfrm>
            <a:off x="2915816" y="1916832"/>
            <a:ext cx="720080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4716016" y="2636912"/>
            <a:ext cx="720080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4716016" y="3645024"/>
            <a:ext cx="720080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2411760" y="6211669"/>
            <a:ext cx="24482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NEC: UF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better</a:t>
            </a:r>
            <a:r>
              <a:rPr lang="fr-BE" dirty="0" smtClean="0"/>
              <a:t> </a:t>
            </a:r>
            <a:r>
              <a:rPr lang="fr-BE" dirty="0" err="1" smtClean="0"/>
              <a:t>at</a:t>
            </a:r>
            <a:r>
              <a:rPr lang="fr-BE" dirty="0" smtClean="0"/>
              <a:t> identification?</a:t>
            </a:r>
            <a:endParaRPr lang="fr-BE" dirty="0"/>
          </a:p>
        </p:txBody>
      </p:sp>
      <p:cxnSp>
        <p:nvCxnSpPr>
          <p:cNvPr id="12" name="Connecteur en arc 11"/>
          <p:cNvCxnSpPr/>
          <p:nvPr/>
        </p:nvCxnSpPr>
        <p:spPr>
          <a:xfrm rot="10800000" flipV="1">
            <a:off x="827584" y="1417638"/>
            <a:ext cx="1944216" cy="1219273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Sediment comparison</a:t>
            </a:r>
            <a:endParaRPr lang="en-US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323528" y="1600194"/>
          <a:ext cx="8424936" cy="4565107"/>
        </p:xfrm>
        <a:graphic>
          <a:graphicData uri="http://schemas.openxmlformats.org/drawingml/2006/table">
            <a:tbl>
              <a:tblPr/>
              <a:tblGrid>
                <a:gridCol w="922160"/>
                <a:gridCol w="922160"/>
                <a:gridCol w="891984"/>
                <a:gridCol w="720080"/>
                <a:gridCol w="972924"/>
                <a:gridCol w="899284"/>
                <a:gridCol w="1080120"/>
                <a:gridCol w="1080120"/>
                <a:gridCol w="936104"/>
              </a:tblGrid>
              <a:tr h="65215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TP (n)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FN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PPV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NPP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HYA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607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07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PAT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607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07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CRY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607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07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YEA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UF-4000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607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07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71" marR="2087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Ellipse 3"/>
          <p:cNvSpPr/>
          <p:nvPr/>
        </p:nvSpPr>
        <p:spPr>
          <a:xfrm>
            <a:off x="2051720" y="2204864"/>
            <a:ext cx="504056" cy="20882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/>
          <p:cNvSpPr/>
          <p:nvPr/>
        </p:nvSpPr>
        <p:spPr>
          <a:xfrm>
            <a:off x="2051720" y="5157192"/>
            <a:ext cx="360040" cy="100811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/>
          <p:cNvSpPr/>
          <p:nvPr/>
        </p:nvSpPr>
        <p:spPr>
          <a:xfrm>
            <a:off x="2987824" y="4509120"/>
            <a:ext cx="576064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4644008" y="4221088"/>
            <a:ext cx="504056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6588224" y="4509120"/>
            <a:ext cx="504056" cy="72008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Bacteria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Compared to urine culture</a:t>
            </a:r>
          </a:p>
          <a:p>
            <a:r>
              <a:rPr lang="en-US" dirty="0" smtClean="0"/>
              <a:t>324 samples</a:t>
            </a:r>
          </a:p>
          <a:p>
            <a:r>
              <a:rPr lang="en-US" dirty="0" smtClean="0"/>
              <a:t>10µl blood and CLED agar plates at 36°C for 24 h</a:t>
            </a:r>
          </a:p>
          <a:p>
            <a:r>
              <a:rPr lang="en-US" dirty="0" smtClean="0"/>
              <a:t>Positive: &gt;10</a:t>
            </a:r>
            <a:r>
              <a:rPr lang="en-US" baseline="30000" dirty="0" smtClean="0"/>
              <a:t>4</a:t>
            </a:r>
            <a:r>
              <a:rPr lang="en-US" dirty="0" smtClean="0"/>
              <a:t> CFU/ml </a:t>
            </a:r>
          </a:p>
          <a:p>
            <a:r>
              <a:rPr lang="en-US" dirty="0" smtClean="0"/>
              <a:t>+/- Leukocytes</a:t>
            </a:r>
            <a:endParaRPr lang="en-US" i="1" dirty="0" smtClean="0"/>
          </a:p>
          <a:p>
            <a:pPr lvl="1"/>
            <a:r>
              <a:rPr lang="en-US" dirty="0" smtClean="0"/>
              <a:t>UF-4000 : GP - GN</a:t>
            </a:r>
          </a:p>
          <a:p>
            <a:pPr lvl="1"/>
            <a:r>
              <a:rPr lang="en-US" dirty="0" smtClean="0"/>
              <a:t>UAS 800 : rod - </a:t>
            </a:r>
            <a:r>
              <a:rPr lang="en-US" dirty="0" err="1" smtClean="0"/>
              <a:t>cocci</a:t>
            </a:r>
            <a:r>
              <a:rPr lang="en-US" dirty="0" smtClean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6436" t="40935" r="44122" b="34319"/>
          <a:stretch>
            <a:fillRect/>
          </a:stretch>
        </p:blipFill>
        <p:spPr bwMode="auto">
          <a:xfrm>
            <a:off x="5292080" y="3717032"/>
            <a:ext cx="316831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Bacteria</a:t>
            </a:r>
            <a:endParaRPr lang="en-US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1691680" y="1628800"/>
          <a:ext cx="5596693" cy="4685454"/>
        </p:xfrm>
        <a:graphic>
          <a:graphicData uri="http://schemas.openxmlformats.org/drawingml/2006/table">
            <a:tbl>
              <a:tblPr/>
              <a:tblGrid>
                <a:gridCol w="1138311"/>
                <a:gridCol w="716978"/>
                <a:gridCol w="731206"/>
                <a:gridCol w="781007"/>
                <a:gridCol w="716978"/>
                <a:gridCol w="731206"/>
                <a:gridCol w="781007"/>
              </a:tblGrid>
              <a:tr h="736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Bacteria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Bacteria + Leukocyte Esterase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625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 4000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UF 4000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15.7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6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FN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9.3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78.9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66.7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51.9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25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80.6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88.0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PPV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23.8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62.2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6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NPP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90.7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91.3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89.0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Ellipse 6"/>
          <p:cNvSpPr/>
          <p:nvPr/>
        </p:nvSpPr>
        <p:spPr>
          <a:xfrm>
            <a:off x="2915814" y="5445221"/>
            <a:ext cx="2232248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5076054" y="5445221"/>
            <a:ext cx="2232248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36561" t="40935" r="44122" b="40114"/>
          <a:stretch>
            <a:fillRect/>
          </a:stretch>
        </p:blipFill>
        <p:spPr bwMode="auto">
          <a:xfrm>
            <a:off x="6660232" y="116632"/>
            <a:ext cx="2304223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Bacteria</a:t>
            </a:r>
            <a:endParaRPr lang="en-US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2411760" y="1916832"/>
          <a:ext cx="4110567" cy="4264850"/>
        </p:xfrm>
        <a:graphic>
          <a:graphicData uri="http://schemas.openxmlformats.org/drawingml/2006/table">
            <a:tbl>
              <a:tblPr/>
              <a:tblGrid>
                <a:gridCol w="1138311"/>
                <a:gridCol w="743064"/>
                <a:gridCol w="743064"/>
                <a:gridCol w="743064"/>
                <a:gridCol w="743064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UF 4000</a:t>
                      </a:r>
                      <a:endParaRPr lang="fr-BE" sz="1800" b="1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UAS 800</a:t>
                      </a:r>
                      <a:endParaRPr lang="fr-BE" sz="1800" b="1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1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Gram+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Gram-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Cocci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Rod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6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FP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3.1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6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FN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30.4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15.2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7.8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28.4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68.1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25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87.9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95.6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44.8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95.9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PPV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63.3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3.8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84.2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6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NPP (%)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62.5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82.0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90.3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6561" t="40935" r="44122" b="40114"/>
          <a:stretch>
            <a:fillRect/>
          </a:stretch>
        </p:blipFill>
        <p:spPr bwMode="auto">
          <a:xfrm>
            <a:off x="6660232" y="116632"/>
            <a:ext cx="2304223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3563888" y="3501008"/>
            <a:ext cx="1584176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/>
          <p:cNvSpPr/>
          <p:nvPr/>
        </p:nvSpPr>
        <p:spPr>
          <a:xfrm>
            <a:off x="5076056" y="2996952"/>
            <a:ext cx="864096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Reviewing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Directly thanks to pictures on Atellica and SediMAX</a:t>
            </a:r>
          </a:p>
          <a:p>
            <a:r>
              <a:rPr lang="en-US" dirty="0" smtClean="0"/>
              <a:t>With </a:t>
            </a:r>
            <a:r>
              <a:rPr lang="en-US" dirty="0" err="1" smtClean="0"/>
              <a:t>scattergrams</a:t>
            </a:r>
            <a:r>
              <a:rPr lang="en-US" dirty="0" smtClean="0"/>
              <a:t> or UD-10</a:t>
            </a:r>
          </a:p>
          <a:p>
            <a:endParaRPr lang="en-US" dirty="0" smtClean="0"/>
          </a:p>
          <a:p>
            <a:r>
              <a:rPr lang="en-US" dirty="0" smtClean="0"/>
              <a:t>Rules from our lab</a:t>
            </a:r>
          </a:p>
          <a:p>
            <a:pPr lvl="1"/>
            <a:r>
              <a:rPr lang="en-US" dirty="0" smtClean="0"/>
              <a:t>Validated on the SediMAX!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69724" t="43683" r="4308" b="21238"/>
          <a:stretch>
            <a:fillRect/>
          </a:stretch>
        </p:blipFill>
        <p:spPr bwMode="auto">
          <a:xfrm>
            <a:off x="5864412" y="3573016"/>
            <a:ext cx="2970257" cy="300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Reviewing</a:t>
            </a:r>
            <a:endParaRPr lang="en-US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1475656" y="1556794"/>
          <a:ext cx="6120680" cy="4679884"/>
        </p:xfrm>
        <a:graphic>
          <a:graphicData uri="http://schemas.openxmlformats.org/drawingml/2006/table">
            <a:tbl>
              <a:tblPr/>
              <a:tblGrid>
                <a:gridCol w="2617193"/>
                <a:gridCol w="1271239"/>
                <a:gridCol w="1080120"/>
                <a:gridCol w="1152128"/>
              </a:tblGrid>
              <a:tr h="604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Reviewing rate (%)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UN-SERIES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Atellica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SediMAX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4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Samples needing review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55.6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45.2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BLD+ RBC-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4.3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BLD- RBC+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15.4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4.8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1.9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LEU+ WBC-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18.1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LEU- WBC+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Proteins+ WBC-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6.8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Nitrites+ Bacteria-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NEC +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38.2</a:t>
                      </a:r>
                      <a:endParaRPr lang="fr-BE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8.0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HYA +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5.4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PAT +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7.9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CRY +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7.4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18.1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12.5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YLC +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4.3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2.2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Ellipse 4"/>
          <p:cNvSpPr/>
          <p:nvPr/>
        </p:nvSpPr>
        <p:spPr>
          <a:xfrm>
            <a:off x="4860032" y="3068960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/>
          <p:cNvSpPr/>
          <p:nvPr/>
        </p:nvSpPr>
        <p:spPr>
          <a:xfrm>
            <a:off x="5940152" y="3356992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/>
          <p:cNvSpPr/>
          <p:nvPr/>
        </p:nvSpPr>
        <p:spPr>
          <a:xfrm>
            <a:off x="7092280" y="4005064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5868144" y="5589240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4860032" y="4653136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/>
          <p:cNvSpPr/>
          <p:nvPr/>
        </p:nvSpPr>
        <p:spPr>
          <a:xfrm>
            <a:off x="7092280" y="5589240"/>
            <a:ext cx="576064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Reviewing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microscopy the gold-standard?</a:t>
            </a:r>
          </a:p>
          <a:p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3" cstate="print"/>
          <a:srcRect l="19296" t="13551" r="40333" b="36145"/>
          <a:stretch>
            <a:fillRect/>
          </a:stretch>
        </p:blipFill>
        <p:spPr bwMode="auto">
          <a:xfrm>
            <a:off x="1691680" y="2204864"/>
            <a:ext cx="58326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fr-FR" smtClean="0">
                <a:latin typeface="+mn-lt"/>
              </a:rPr>
              <a:t>Some history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14475"/>
            <a:ext cx="6061075" cy="504666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ja-JP" sz="2000" smtClean="0"/>
              <a:t>During the Middle Ages, numerous quacks and charlatans practiced  “pisse prophecy,” claiming to be able to tell patients’ fortunes based on examination of their urine </a:t>
            </a:r>
          </a:p>
          <a:p>
            <a:pPr algn="just">
              <a:lnSpc>
                <a:spcPct val="90000"/>
              </a:lnSpc>
            </a:pPr>
            <a:endParaRPr lang="en-US" altLang="ja-JP" sz="2000" smtClean="0"/>
          </a:p>
          <a:p>
            <a:pPr algn="just">
              <a:lnSpc>
                <a:spcPct val="90000"/>
              </a:lnSpc>
            </a:pPr>
            <a:r>
              <a:rPr lang="en-US" altLang="ja-JP" sz="2000" smtClean="0"/>
              <a:t>Birth of microscope and microscopy: 1580–1700</a:t>
            </a:r>
          </a:p>
          <a:p>
            <a:pPr algn="just">
              <a:lnSpc>
                <a:spcPct val="90000"/>
              </a:lnSpc>
            </a:pPr>
            <a:r>
              <a:rPr lang="en-US" altLang="ja-JP" sz="2000" smtClean="0"/>
              <a:t>Urine sediment described: 1840–1900</a:t>
            </a:r>
          </a:p>
          <a:p>
            <a:pPr algn="just">
              <a:lnSpc>
                <a:spcPct val="90000"/>
              </a:lnSpc>
            </a:pPr>
            <a:r>
              <a:rPr lang="en-US" altLang="ja-JP" sz="2000" smtClean="0"/>
              <a:t>Introduction of phase contrast microscopy in the 1930s</a:t>
            </a:r>
          </a:p>
          <a:p>
            <a:pPr algn="just">
              <a:lnSpc>
                <a:spcPct val="90000"/>
              </a:lnSpc>
            </a:pPr>
            <a:endParaRPr lang="en-US" altLang="ja-JP" sz="2000" smtClean="0"/>
          </a:p>
          <a:p>
            <a:pPr algn="just">
              <a:lnSpc>
                <a:spcPct val="90000"/>
              </a:lnSpc>
            </a:pPr>
            <a:r>
              <a:rPr lang="en-US" altLang="ja-JP" sz="2000" smtClean="0"/>
              <a:t>First automated instrument : 1985</a:t>
            </a:r>
          </a:p>
          <a:p>
            <a:pPr algn="just">
              <a:lnSpc>
                <a:spcPct val="90000"/>
              </a:lnSpc>
            </a:pPr>
            <a:endParaRPr lang="en-US" altLang="ja-JP" sz="2000" smtClean="0"/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sz="1400" i="1" smtClean="0"/>
              <a:t>J. Stewart Cameron* -A history of urine microscopy -Clin Chem Lab Med 2015; 53(Suppl): S1453–S1464</a:t>
            </a:r>
          </a:p>
          <a:p>
            <a:pPr algn="just">
              <a:lnSpc>
                <a:spcPct val="90000"/>
              </a:lnSpc>
            </a:pPr>
            <a:endParaRPr lang="fr-BE" altLang="ja-JP" sz="2000" smtClean="0"/>
          </a:p>
          <a:p>
            <a:pPr algn="just">
              <a:lnSpc>
                <a:spcPct val="90000"/>
              </a:lnSpc>
              <a:buFontTx/>
              <a:buNone/>
            </a:pPr>
            <a:endParaRPr lang="fr-FR" altLang="fr-FR" sz="2000" smtClean="0">
              <a:sym typeface="Symbol" pitchFamily="18" charset="2"/>
            </a:endParaRP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463" y="1285875"/>
            <a:ext cx="276383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5" cstate="print"/>
          <a:srcRect l="7072" t="71021" r="74338" b="23225"/>
          <a:stretch>
            <a:fillRect/>
          </a:stretch>
        </p:blipFill>
        <p:spPr bwMode="auto">
          <a:xfrm>
            <a:off x="6327775" y="5678488"/>
            <a:ext cx="26098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your guess?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340768"/>
            <a:ext cx="7056784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your guess?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Networking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257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Repository accessible for the users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Directly accessible on the analyzer?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4400" t="39706" r="13601" b="11567"/>
          <a:stretch>
            <a:fillRect/>
          </a:stretch>
        </p:blipFill>
        <p:spPr bwMode="auto">
          <a:xfrm>
            <a:off x="2051719" y="3068960"/>
            <a:ext cx="663933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5608" t="18594" r="15620" b="70310"/>
          <a:stretch>
            <a:fillRect/>
          </a:stretch>
        </p:blipFill>
        <p:spPr bwMode="auto">
          <a:xfrm>
            <a:off x="0" y="2132856"/>
            <a:ext cx="9144000" cy="92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-1" y="2348880"/>
            <a:ext cx="36358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Networking</a:t>
            </a:r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5052" t="13943" r="15231" b="4932"/>
          <a:stretch>
            <a:fillRect/>
          </a:stretch>
        </p:blipFill>
        <p:spPr bwMode="auto">
          <a:xfrm>
            <a:off x="899592" y="1294945"/>
            <a:ext cx="7649201" cy="556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r>
              <a:rPr lang="fr-BE" dirty="0" err="1" smtClean="0"/>
              <a:t>Thank</a:t>
            </a:r>
            <a:r>
              <a:rPr lang="fr-BE" dirty="0" smtClean="0"/>
              <a:t> </a:t>
            </a:r>
            <a:r>
              <a:rPr lang="fr-BE" dirty="0" err="1" smtClean="0"/>
              <a:t>you</a:t>
            </a:r>
            <a:endParaRPr lang="fr-BE" dirty="0"/>
          </a:p>
        </p:txBody>
      </p:sp>
      <p:pic>
        <p:nvPicPr>
          <p:cNvPr id="4" name="Picture 13" descr="baniereHo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122"/>
          <a:stretch>
            <a:fillRect/>
          </a:stretch>
        </p:blipFill>
        <p:spPr bwMode="auto">
          <a:xfrm>
            <a:off x="3707904" y="0"/>
            <a:ext cx="1637291" cy="895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t="9241" r="28094" b="40813"/>
          <a:stretch>
            <a:fillRect/>
          </a:stretch>
        </p:blipFill>
        <p:spPr bwMode="auto">
          <a:xfrm>
            <a:off x="251520" y="116632"/>
            <a:ext cx="1596313" cy="7200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0" t="44054" r="30354" b="35699"/>
          <a:stretch>
            <a:fillRect/>
          </a:stretch>
        </p:blipFill>
        <p:spPr bwMode="auto">
          <a:xfrm>
            <a:off x="7020272" y="116632"/>
            <a:ext cx="1872208" cy="7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fr-FR" smtClean="0">
                <a:latin typeface="+mn-lt"/>
              </a:rPr>
              <a:t>Pre-analytical phase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14475"/>
            <a:ext cx="7675562" cy="504666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ja-JP" sz="2000" dirty="0" smtClean="0"/>
              <a:t>In order to standardize urinalysis, the European Confederation of Laboratory Medicine has published the European Urinalysis Guidelines, which provide specific instructions for urinary sediment analysis.</a:t>
            </a:r>
          </a:p>
          <a:p>
            <a:pPr algn="just">
              <a:lnSpc>
                <a:spcPct val="90000"/>
              </a:lnSpc>
            </a:pPr>
            <a:endParaRPr lang="en-US" altLang="ja-JP" sz="2000" dirty="0" smtClean="0"/>
          </a:p>
          <a:p>
            <a:pPr algn="just">
              <a:lnSpc>
                <a:spcPct val="90000"/>
              </a:lnSpc>
            </a:pPr>
            <a:r>
              <a:rPr lang="en-US" altLang="ja-JP" sz="2000" dirty="0" smtClean="0"/>
              <a:t>The original primary sample should be divided into different smaller aliquots for morphological, microbiological and chemical analyses to decrease the risk of contamination. </a:t>
            </a:r>
          </a:p>
          <a:p>
            <a:pPr algn="just">
              <a:lnSpc>
                <a:spcPct val="90000"/>
              </a:lnSpc>
            </a:pPr>
            <a:endParaRPr lang="en-US" altLang="ja-JP" sz="2000" dirty="0" smtClean="0"/>
          </a:p>
          <a:p>
            <a:pPr algn="just">
              <a:lnSpc>
                <a:spcPct val="90000"/>
              </a:lnSpc>
            </a:pPr>
            <a:r>
              <a:rPr lang="en-US" altLang="ja-JP" sz="2000" dirty="0" smtClean="0"/>
              <a:t>For reducing the risk of errors and contamination, commercially available vacuum systems have been developed, allowing direct sample aspiration into a secondary container. </a:t>
            </a:r>
          </a:p>
          <a:p>
            <a:pPr algn="just">
              <a:lnSpc>
                <a:spcPct val="90000"/>
              </a:lnSpc>
            </a:pPr>
            <a:endParaRPr lang="en-US" altLang="ja-JP" sz="2000" dirty="0" smtClean="0"/>
          </a:p>
          <a:p>
            <a:pPr algn="just">
              <a:lnSpc>
                <a:spcPct val="90000"/>
              </a:lnSpc>
            </a:pPr>
            <a:r>
              <a:rPr lang="en-US" altLang="ja-JP" sz="2000" dirty="0" smtClean="0"/>
              <a:t>Must be performed within two hours of collection</a:t>
            </a:r>
            <a:endParaRPr lang="fr-FR" altLang="fr-FR" sz="2000" dirty="0" smtClean="0">
              <a:sym typeface="Symbol" pitchFamily="18" charset="2"/>
            </a:endParaRPr>
          </a:p>
        </p:txBody>
      </p:sp>
      <p:pic>
        <p:nvPicPr>
          <p:cNvPr id="11268" name="Picture 2" descr="https://www.marketlab.com/images/xxl/UrineV-Monovette_a.jpg"/>
          <p:cNvPicPr>
            <a:picLocks noChangeAspect="1" noChangeArrowheads="1"/>
          </p:cNvPicPr>
          <p:nvPr/>
        </p:nvPicPr>
        <p:blipFill>
          <a:blip r:embed="rId4" cstate="print"/>
          <a:srcRect l="31981" t="3685" r="33154" b="885"/>
          <a:stretch>
            <a:fillRect/>
          </a:stretch>
        </p:blipFill>
        <p:spPr bwMode="auto">
          <a:xfrm>
            <a:off x="7812360" y="2085384"/>
            <a:ext cx="1224136" cy="334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http://www.leucociti.it/wp-content/uploads/2013/11/o-URINE-CHEMISTRY-facebo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0"/>
            <a:ext cx="2051720" cy="136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fr-FR" smtClean="0">
                <a:latin typeface="+mn-lt"/>
              </a:rPr>
              <a:t>Microscopy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14475"/>
            <a:ext cx="8645525" cy="504666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ja-JP" sz="2400" dirty="0" smtClean="0"/>
              <a:t>Manual analysis procedures are standardized and, even by trained </a:t>
            </a:r>
            <a:r>
              <a:rPr lang="en-US" altLang="ja-JP" sz="2400" dirty="0" smtClean="0"/>
              <a:t>technologists </a:t>
            </a:r>
            <a:r>
              <a:rPr lang="en-US" altLang="ja-JP" sz="2400" dirty="0" smtClean="0"/>
              <a:t>:</a:t>
            </a:r>
          </a:p>
          <a:p>
            <a:pPr lvl="1" algn="just">
              <a:lnSpc>
                <a:spcPct val="90000"/>
              </a:lnSpc>
              <a:buNone/>
            </a:pPr>
            <a:r>
              <a:rPr lang="en-US" altLang="ja-JP" sz="2000" dirty="0" smtClean="0">
                <a:cs typeface="Arial" pitchFamily="34" charset="0"/>
                <a:sym typeface="Wingdings" pitchFamily="2" charset="2"/>
              </a:rPr>
              <a:t></a:t>
            </a:r>
            <a:r>
              <a:rPr lang="en-US" altLang="ja-JP" sz="2000" dirty="0" smtClean="0">
                <a:cs typeface="Arial" pitchFamily="34" charset="0"/>
              </a:rPr>
              <a:t> Traditional microscopy of the urinary sediment is labor-intensive, time-consuming, imprecise and has wide variability</a:t>
            </a:r>
          </a:p>
          <a:p>
            <a:pPr algn="just">
              <a:lnSpc>
                <a:spcPct val="90000"/>
              </a:lnSpc>
            </a:pPr>
            <a:r>
              <a:rPr lang="en-US" altLang="ja-JP" sz="2400" dirty="0" smtClean="0"/>
              <a:t>It remains the Gold Standard.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3" y="3573017"/>
            <a:ext cx="5616624" cy="32849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Qualitative urinalysis includes visual inspection of urine, chemical analysis and microscopic analysis of urinary sediment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Attempts have been made to reduce the variation of manual analysis involving the use of </a:t>
            </a:r>
            <a:r>
              <a:rPr kumimoji="0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uncentrifuged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samples and automation of urinalysis.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feasible for the high-volume laboratory workload </a:t>
            </a:r>
            <a:endParaRPr kumimoji="0" lang="fr-FR" alt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 pitchFamily="18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6088" t="17449" r="34725" b="12477"/>
          <a:stretch>
            <a:fillRect/>
          </a:stretch>
        </p:blipFill>
        <p:spPr bwMode="auto">
          <a:xfrm>
            <a:off x="5747438" y="2924944"/>
            <a:ext cx="339656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724128" y="5949280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 smtClean="0"/>
              <a:t>Picture </a:t>
            </a:r>
            <a:r>
              <a:rPr lang="fr-BE" sz="1600" dirty="0" err="1" smtClean="0"/>
              <a:t>from</a:t>
            </a:r>
            <a:r>
              <a:rPr lang="fr-BE" sz="1600" dirty="0" smtClean="0"/>
              <a:t> </a:t>
            </a:r>
            <a:r>
              <a:rPr lang="fr-BE" sz="1600" dirty="0" err="1" smtClean="0"/>
              <a:t>Fogazzi</a:t>
            </a:r>
            <a:r>
              <a:rPr lang="fr-BE" sz="1600" dirty="0" smtClean="0"/>
              <a:t> GB. </a:t>
            </a:r>
            <a:r>
              <a:rPr lang="fr-BE" sz="1600" dirty="0" err="1" smtClean="0"/>
              <a:t>Urinalysis</a:t>
            </a:r>
            <a:r>
              <a:rPr lang="fr-BE" sz="1600" dirty="0" smtClean="0"/>
              <a:t>. </a:t>
            </a:r>
            <a:r>
              <a:rPr lang="fr-BE" sz="1600" dirty="0" err="1" smtClean="0"/>
              <a:t>Fourth</a:t>
            </a:r>
            <a:r>
              <a:rPr lang="fr-BE" sz="1600" dirty="0" smtClean="0"/>
              <a:t> Edi. Elsevier Inc. 2010.</a:t>
            </a:r>
            <a:endParaRPr lang="fr-B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3688" y="0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en-US" altLang="fr-FR" dirty="0" smtClean="0">
                <a:latin typeface="+mn-lt"/>
              </a:rPr>
              <a:t>From manual to full automation 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14475"/>
            <a:ext cx="8645525" cy="534352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altLang="ja-JP" sz="2400" dirty="0" smtClean="0"/>
              <a:t>Urinalysis is an integral part of routine laboratory work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1800" dirty="0" smtClean="0">
                <a:cs typeface="Arial" pitchFamily="34" charset="0"/>
              </a:rPr>
              <a:t>Around 200 specimen/day at CHU of Liège</a:t>
            </a:r>
          </a:p>
          <a:p>
            <a:pPr lvl="1" algn="just">
              <a:lnSpc>
                <a:spcPct val="90000"/>
              </a:lnSpc>
            </a:pPr>
            <a:endParaRPr lang="en-US" altLang="ja-JP" sz="2400" dirty="0" smtClean="0">
              <a:cs typeface="Arial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altLang="ja-JP" sz="2400" dirty="0" smtClean="0"/>
              <a:t>Automated urinalysis systems can be connected to a reagent strip chemistry analyzer to provide a fully integrated chemical and microscopic urinalysis workstation </a:t>
            </a:r>
          </a:p>
          <a:p>
            <a:pPr algn="just">
              <a:lnSpc>
                <a:spcPct val="90000"/>
              </a:lnSpc>
            </a:pPr>
            <a:endParaRPr lang="en-US" altLang="ja-JP" sz="2400" dirty="0" smtClean="0"/>
          </a:p>
          <a:p>
            <a:pPr algn="just">
              <a:lnSpc>
                <a:spcPct val="90000"/>
              </a:lnSpc>
            </a:pPr>
            <a:r>
              <a:rPr lang="en-US" altLang="ja-JP" sz="2400" dirty="0" smtClean="0"/>
              <a:t>Which philosophy ? 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1800" dirty="0" smtClean="0">
                <a:cs typeface="Arial" pitchFamily="34" charset="0"/>
              </a:rPr>
              <a:t>Urine sediment in a microbiology lab or integrated into a </a:t>
            </a:r>
            <a:r>
              <a:rPr lang="en-US" altLang="ja-JP" sz="1800" dirty="0" err="1" smtClean="0">
                <a:cs typeface="Arial" pitchFamily="34" charset="0"/>
              </a:rPr>
              <a:t>Corelab</a:t>
            </a:r>
            <a:r>
              <a:rPr lang="en-US" altLang="ja-JP" sz="1800" dirty="0" smtClean="0">
                <a:cs typeface="Arial" pitchFamily="34" charset="0"/>
              </a:rPr>
              <a:t> </a:t>
            </a:r>
          </a:p>
          <a:p>
            <a:pPr lvl="2" algn="just">
              <a:lnSpc>
                <a:spcPct val="90000"/>
              </a:lnSpc>
              <a:buNone/>
            </a:pPr>
            <a:r>
              <a:rPr lang="en-US" altLang="ja-JP" sz="1800" dirty="0" smtClean="0">
                <a:cs typeface="Arial" pitchFamily="34" charset="0"/>
                <a:sym typeface="Wingdings" pitchFamily="2" charset="2"/>
              </a:rPr>
              <a:t></a:t>
            </a:r>
            <a:r>
              <a:rPr lang="en-US" altLang="ja-JP" sz="1800" dirty="0" smtClean="0">
                <a:cs typeface="Arial" pitchFamily="34" charset="0"/>
              </a:rPr>
              <a:t> Must evolve to </a:t>
            </a:r>
            <a:r>
              <a:rPr lang="en-US" altLang="ja-JP" sz="1800" dirty="0" err="1" smtClean="0">
                <a:cs typeface="Arial" pitchFamily="34" charset="0"/>
              </a:rPr>
              <a:t>Corelab</a:t>
            </a:r>
            <a:r>
              <a:rPr lang="en-US" altLang="ja-JP" sz="1800" dirty="0" smtClean="0">
                <a:cs typeface="Arial" pitchFamily="34" charset="0"/>
              </a:rPr>
              <a:t> activities</a:t>
            </a:r>
          </a:p>
          <a:p>
            <a:pPr lvl="2" algn="just">
              <a:lnSpc>
                <a:spcPct val="90000"/>
              </a:lnSpc>
              <a:buNone/>
            </a:pPr>
            <a:r>
              <a:rPr lang="en-US" altLang="ja-JP" sz="1800" dirty="0" smtClean="0">
                <a:cs typeface="Arial" pitchFamily="34" charset="0"/>
                <a:sym typeface="Wingdings" pitchFamily="2" charset="2"/>
              </a:rPr>
              <a:t></a:t>
            </a:r>
            <a:r>
              <a:rPr lang="en-US" altLang="ja-JP" sz="1800" dirty="0" smtClean="0">
                <a:cs typeface="Arial" pitchFamily="34" charset="0"/>
              </a:rPr>
              <a:t> BUT, </a:t>
            </a:r>
            <a:r>
              <a:rPr lang="en-US" altLang="ja-JP" sz="1800" dirty="0" smtClean="0">
                <a:cs typeface="Arial" pitchFamily="34" charset="0"/>
              </a:rPr>
              <a:t>urine </a:t>
            </a:r>
            <a:r>
              <a:rPr lang="en-US" altLang="ja-JP" sz="1800" dirty="0" smtClean="0">
                <a:cs typeface="Arial" pitchFamily="34" charset="0"/>
              </a:rPr>
              <a:t>culture : short </a:t>
            </a:r>
            <a:r>
              <a:rPr lang="en-US" altLang="ja-JP" sz="1800" dirty="0" smtClean="0">
                <a:cs typeface="Arial" pitchFamily="34" charset="0"/>
              </a:rPr>
              <a:t>turnaround/ </a:t>
            </a:r>
            <a:r>
              <a:rPr lang="en-US" altLang="ja-JP" sz="1800" dirty="0" smtClean="0">
                <a:cs typeface="Arial" pitchFamily="34" charset="0"/>
              </a:rPr>
              <a:t>need to get correct aliquots at the beginning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1800" dirty="0" smtClean="0">
                <a:cs typeface="Arial" pitchFamily="34" charset="0"/>
              </a:rPr>
              <a:t>Dipstick positive results </a:t>
            </a:r>
            <a:r>
              <a:rPr lang="en-US" altLang="ja-JP" sz="1800" dirty="0" smtClean="0">
                <a:cs typeface="Arial" pitchFamily="34" charset="0"/>
              </a:rPr>
              <a:t>generate </a:t>
            </a:r>
            <a:r>
              <a:rPr lang="en-US" altLang="ja-JP" sz="1800" dirty="0" smtClean="0">
                <a:cs typeface="Arial" pitchFamily="34" charset="0"/>
              </a:rPr>
              <a:t>urine analysis : reflex tests 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1800" dirty="0" smtClean="0">
                <a:cs typeface="Arial" pitchFamily="34" charset="0"/>
              </a:rPr>
              <a:t>Better </a:t>
            </a:r>
            <a:r>
              <a:rPr lang="en-US" altLang="ja-JP" sz="1800" dirty="0" smtClean="0">
                <a:cs typeface="Arial" pitchFamily="34" charset="0"/>
              </a:rPr>
              <a:t>sample flow on </a:t>
            </a:r>
            <a:r>
              <a:rPr lang="en-US" altLang="ja-JP" sz="1800" dirty="0" smtClean="0">
                <a:cs typeface="Arial" pitchFamily="34" charset="0"/>
              </a:rPr>
              <a:t>a lab track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1800" dirty="0" smtClean="0">
                <a:cs typeface="Arial" pitchFamily="34" charset="0"/>
              </a:rPr>
              <a:t>Actually mainly stand alone… but evolution in the near future ?</a:t>
            </a:r>
            <a:endParaRPr lang="en-US" altLang="fr-FR" sz="2400" dirty="0" smtClean="0">
              <a:sym typeface="Symbol" pitchFamily="18" charset="2"/>
            </a:endParaRPr>
          </a:p>
        </p:txBody>
      </p:sp>
      <p:pic>
        <p:nvPicPr>
          <p:cNvPr id="15364" name="Picture 6" descr="https://tse4.mm.bing.net/th?id=OIP.Ra1ujrPmmJAA14Y1BFELMQHaEK&amp;pid=15.1&amp;P=0&amp;w=321&amp;h=18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4985" t="3928" b="21423"/>
          <a:stretch>
            <a:fillRect/>
          </a:stretch>
        </p:blipFill>
        <p:spPr bwMode="auto">
          <a:xfrm>
            <a:off x="6156176" y="3356992"/>
            <a:ext cx="2668737" cy="118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fr-BE" altLang="fr-FR" dirty="0" smtClean="0">
                <a:latin typeface="+mn-lt"/>
              </a:rPr>
              <a:t>Computer Software</a:t>
            </a:r>
            <a:endParaRPr lang="fr-FR" altLang="fr-FR" dirty="0" smtClean="0">
              <a:latin typeface="+mn-lt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14475"/>
            <a:ext cx="8645525" cy="504666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altLang="ja-JP" sz="2800" dirty="0" smtClean="0"/>
              <a:t>Reducing the number of urine microscopic analyses by screening the urine samples with urine strips and performing microscopy on the samples that give positive results </a:t>
            </a:r>
          </a:p>
          <a:p>
            <a:pPr lvl="1" algn="just">
              <a:lnSpc>
                <a:spcPct val="90000"/>
              </a:lnSpc>
              <a:buNone/>
            </a:pPr>
            <a:r>
              <a:rPr lang="en-US" altLang="ja-JP" sz="2400" dirty="0" smtClean="0">
                <a:cs typeface="Arial" pitchFamily="34" charset="0"/>
                <a:sym typeface="Wingdings" pitchFamily="2" charset="2"/>
              </a:rPr>
              <a:t></a:t>
            </a:r>
            <a:r>
              <a:rPr lang="en-US" altLang="ja-JP" sz="2400" dirty="0" smtClean="0">
                <a:cs typeface="Arial" pitchFamily="34" charset="0"/>
              </a:rPr>
              <a:t> Has been reported to produce significant losses in diagnostic yields. </a:t>
            </a:r>
          </a:p>
          <a:p>
            <a:pPr algn="just">
              <a:lnSpc>
                <a:spcPct val="90000"/>
              </a:lnSpc>
            </a:pPr>
            <a:endParaRPr lang="en-US" altLang="ja-JP" sz="2800" dirty="0" smtClean="0"/>
          </a:p>
          <a:p>
            <a:pPr algn="just">
              <a:lnSpc>
                <a:spcPct val="90000"/>
              </a:lnSpc>
            </a:pPr>
            <a:r>
              <a:rPr lang="en-US" altLang="ja-JP" sz="2800" dirty="0" smtClean="0"/>
              <a:t>Need to get an expert system 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400" dirty="0" smtClean="0">
                <a:cs typeface="Arial" pitchFamily="34" charset="0"/>
              </a:rPr>
              <a:t>interpretation of the urine strip and sediment results </a:t>
            </a:r>
          </a:p>
          <a:p>
            <a:pPr lvl="2" algn="just">
              <a:lnSpc>
                <a:spcPct val="90000"/>
              </a:lnSpc>
            </a:pPr>
            <a:r>
              <a:rPr lang="en-US" altLang="ja-JP" sz="2000" dirty="0" smtClean="0">
                <a:cs typeface="Arial" pitchFamily="34" charset="0"/>
              </a:rPr>
              <a:t>concordance between the strip and sediment results  ?</a:t>
            </a:r>
            <a:endParaRPr lang="en-US" altLang="ja-JP" sz="2800" dirty="0" smtClean="0">
              <a:cs typeface="Arial" pitchFamily="34" charset="0"/>
            </a:endParaRPr>
          </a:p>
          <a:p>
            <a:pPr lvl="1" algn="just">
              <a:lnSpc>
                <a:spcPct val="90000"/>
              </a:lnSpc>
            </a:pPr>
            <a:r>
              <a:rPr lang="en-US" altLang="ja-JP" sz="2400" dirty="0" smtClean="0">
                <a:cs typeface="Arial" pitchFamily="34" charset="0"/>
              </a:rPr>
              <a:t>then generates suggestive interpretative messages (flags), which may be used as review rules for manual microscopy</a:t>
            </a:r>
            <a:endParaRPr lang="fr-FR" altLang="fr-FR" sz="2800" dirty="0" smtClean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Proteins/Creatinine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Proteins/Creatinine ratio on strip: traces are important because of high rate of highly positive results when measured with the routine quantitative method</a:t>
            </a:r>
          </a:p>
          <a:p>
            <a:pPr lvl="1" fontAlgn="base"/>
            <a:r>
              <a:rPr lang="fr-BE" sz="2400" dirty="0" err="1" smtClean="0"/>
              <a:t>Résimont</a:t>
            </a:r>
            <a:r>
              <a:rPr lang="fr-BE" sz="2400" dirty="0" smtClean="0"/>
              <a:t>, et al, </a:t>
            </a:r>
            <a:r>
              <a:rPr lang="en-US" sz="2400" dirty="0" smtClean="0"/>
              <a:t>SFNDT, 2018</a:t>
            </a:r>
          </a:p>
          <a:p>
            <a:pPr lvl="1" fontAlgn="base"/>
            <a:endParaRPr lang="en-US" sz="2400" dirty="0" smtClean="0"/>
          </a:p>
          <a:p>
            <a:pPr fontAlgn="base"/>
            <a:r>
              <a:rPr lang="en-US" dirty="0" smtClean="0"/>
              <a:t>Dilution factor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747" r="9168" b="81699"/>
          <a:stretch>
            <a:fillRect/>
          </a:stretch>
        </p:blipFill>
        <p:spPr bwMode="auto">
          <a:xfrm>
            <a:off x="1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3688" y="1"/>
            <a:ext cx="6923112" cy="1196752"/>
          </a:xfrm>
        </p:spPr>
        <p:txBody>
          <a:bodyPr>
            <a:normAutofit fontScale="90000"/>
          </a:bodyPr>
          <a:lstStyle/>
          <a:p>
            <a:r>
              <a:rPr lang="en-US" altLang="fr-FR" smtClean="0">
                <a:latin typeface="+mn-lt"/>
              </a:rPr>
              <a:t>From manual to full automation 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14475"/>
            <a:ext cx="8645525" cy="504666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altLang="ja-JP" sz="2800" dirty="0" smtClean="0"/>
              <a:t>There are some needs :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400" dirty="0" smtClean="0">
                <a:cs typeface="Arial" pitchFamily="34" charset="0"/>
              </a:rPr>
              <a:t>To collect users images of individual urinary sediment particles, which are considered of particular interest for their morphology and/or their clinical meaning.</a:t>
            </a:r>
          </a:p>
          <a:p>
            <a:pPr lvl="1" algn="just">
              <a:lnSpc>
                <a:spcPct val="90000"/>
              </a:lnSpc>
            </a:pPr>
            <a:r>
              <a:rPr lang="en-US" altLang="ja-JP" sz="2400" dirty="0" smtClean="0">
                <a:cs typeface="Arial" pitchFamily="34" charset="0"/>
              </a:rPr>
              <a:t>To have an educational tool to stimulate the interest in and knowledge </a:t>
            </a:r>
            <a:r>
              <a:rPr lang="en-US" altLang="ja-JP" sz="2400" dirty="0" smtClean="0">
                <a:cs typeface="Arial" pitchFamily="34" charset="0"/>
              </a:rPr>
              <a:t>of urinary </a:t>
            </a:r>
            <a:r>
              <a:rPr lang="en-US" altLang="ja-JP" sz="2400" dirty="0" smtClean="0">
                <a:cs typeface="Arial" pitchFamily="34" charset="0"/>
              </a:rPr>
              <a:t>sediment, in order to improve the quality of this diagnostic tool.</a:t>
            </a:r>
            <a:endParaRPr lang="fr-BE" altLang="ja-JP" sz="2800" dirty="0" smtClean="0"/>
          </a:p>
          <a:p>
            <a:pPr algn="just">
              <a:lnSpc>
                <a:spcPct val="90000"/>
              </a:lnSpc>
              <a:buFontTx/>
              <a:buNone/>
            </a:pPr>
            <a:endParaRPr lang="fr-FR" altLang="fr-FR" sz="2800" dirty="0" smtClean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1725</Words>
  <Application>Microsoft Office PowerPoint</Application>
  <PresentationFormat>Affichage à l'écran (4:3)</PresentationFormat>
  <Paragraphs>848</Paragraphs>
  <Slides>34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Symbol</vt:lpstr>
      <vt:lpstr>Times New Roman</vt:lpstr>
      <vt:lpstr>Wingdings</vt:lpstr>
      <vt:lpstr>Thème Office</vt:lpstr>
      <vt:lpstr>Urine sediment analysis:  comparison of three automated analyzers </vt:lpstr>
      <vt:lpstr>Urine, what for ?</vt:lpstr>
      <vt:lpstr>Some history</vt:lpstr>
      <vt:lpstr>Pre-analytical phase</vt:lpstr>
      <vt:lpstr>Microscopy</vt:lpstr>
      <vt:lpstr>From manual to full automation </vt:lpstr>
      <vt:lpstr>Computer Software</vt:lpstr>
      <vt:lpstr>Proteins/Creatinine</vt:lpstr>
      <vt:lpstr>From manual to full automation </vt:lpstr>
      <vt:lpstr>Our study</vt:lpstr>
      <vt:lpstr>Attelica</vt:lpstr>
      <vt:lpstr>U-NEXT</vt:lpstr>
      <vt:lpstr>SediMAX</vt:lpstr>
      <vt:lpstr>Workflow</vt:lpstr>
      <vt:lpstr>Validation</vt:lpstr>
      <vt:lpstr>Intra-run precision</vt:lpstr>
      <vt:lpstr>Inter-run precision</vt:lpstr>
      <vt:lpstr>Linearity</vt:lpstr>
      <vt:lpstr>Strip measurement</vt:lpstr>
      <vt:lpstr>Strip measurement</vt:lpstr>
      <vt:lpstr>Sediment comparison</vt:lpstr>
      <vt:lpstr>Sediment comparison</vt:lpstr>
      <vt:lpstr>Sediment comparison</vt:lpstr>
      <vt:lpstr>Bacteria</vt:lpstr>
      <vt:lpstr>Bacteria</vt:lpstr>
      <vt:lpstr>Bacteria</vt:lpstr>
      <vt:lpstr>Reviewing</vt:lpstr>
      <vt:lpstr>Reviewing</vt:lpstr>
      <vt:lpstr>Reviewing</vt:lpstr>
      <vt:lpstr>What’s your guess?</vt:lpstr>
      <vt:lpstr>What’s your guess?</vt:lpstr>
      <vt:lpstr>Networking</vt:lpstr>
      <vt:lpstr>Networking</vt:lpstr>
      <vt:lpstr>Thank you</vt:lpstr>
    </vt:vector>
  </TitlesOfParts>
  <Company>C.H.U. de Liège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s090871</dc:creator>
  <cp:lastModifiedBy>Windows User</cp:lastModifiedBy>
  <cp:revision>105</cp:revision>
  <dcterms:created xsi:type="dcterms:W3CDTF">2018-06-06T08:42:49Z</dcterms:created>
  <dcterms:modified xsi:type="dcterms:W3CDTF">2018-10-05T07:38:40Z</dcterms:modified>
</cp:coreProperties>
</file>