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embeddings/oleObject3.bin" ContentType="application/vnd.openxmlformats-officedocument.oleObject"/>
  <Override PartName="/ppt/charts/chart2.xml" ContentType="application/vnd.openxmlformats-officedocument.drawingml.char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charts/chart3.xml" ContentType="application/vnd.openxmlformats-officedocument.drawingml.char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Default Extension="wmf" ContentType="image/x-wmf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charts/chart4.xml" ContentType="application/vnd.openxmlformats-officedocument.drawingml.chart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47" r:id="rId2"/>
    <p:sldId id="385" r:id="rId3"/>
    <p:sldId id="386" r:id="rId4"/>
    <p:sldId id="436" r:id="rId5"/>
    <p:sldId id="311" r:id="rId6"/>
    <p:sldId id="439" r:id="rId7"/>
    <p:sldId id="440" r:id="rId8"/>
    <p:sldId id="441" r:id="rId9"/>
    <p:sldId id="442" r:id="rId10"/>
    <p:sldId id="438" r:id="rId11"/>
    <p:sldId id="443" r:id="rId12"/>
    <p:sldId id="319" r:id="rId13"/>
    <p:sldId id="320" r:id="rId14"/>
    <p:sldId id="357" r:id="rId15"/>
    <p:sldId id="358" r:id="rId16"/>
    <p:sldId id="323" r:id="rId17"/>
    <p:sldId id="425" r:id="rId18"/>
    <p:sldId id="424" r:id="rId19"/>
    <p:sldId id="332" r:id="rId20"/>
    <p:sldId id="426" r:id="rId21"/>
    <p:sldId id="423" r:id="rId22"/>
    <p:sldId id="410" r:id="rId23"/>
    <p:sldId id="366" r:id="rId24"/>
    <p:sldId id="368" r:id="rId25"/>
    <p:sldId id="446" r:id="rId26"/>
    <p:sldId id="322" r:id="rId27"/>
    <p:sldId id="369" r:id="rId28"/>
    <p:sldId id="447" r:id="rId29"/>
    <p:sldId id="378" r:id="rId30"/>
    <p:sldId id="327" r:id="rId31"/>
    <p:sldId id="377" r:id="rId32"/>
    <p:sldId id="384" r:id="rId33"/>
    <p:sldId id="43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7" r:id="rId43"/>
    <p:sldId id="428" r:id="rId44"/>
    <p:sldId id="370" r:id="rId45"/>
    <p:sldId id="373" r:id="rId46"/>
    <p:sldId id="338" r:id="rId47"/>
    <p:sldId id="344" r:id="rId48"/>
    <p:sldId id="303" r:id="rId49"/>
    <p:sldId id="304" r:id="rId50"/>
    <p:sldId id="308" r:id="rId51"/>
    <p:sldId id="396" r:id="rId52"/>
    <p:sldId id="355" r:id="rId53"/>
    <p:sldId id="309" r:id="rId54"/>
    <p:sldId id="431" r:id="rId55"/>
    <p:sldId id="381" r:id="rId56"/>
    <p:sldId id="379" r:id="rId57"/>
    <p:sldId id="310" r:id="rId58"/>
    <p:sldId id="437" r:id="rId59"/>
    <p:sldId id="315" r:id="rId60"/>
    <p:sldId id="395" r:id="rId61"/>
    <p:sldId id="312" r:id="rId62"/>
    <p:sldId id="316" r:id="rId63"/>
    <p:sldId id="317" r:id="rId64"/>
    <p:sldId id="314" r:id="rId65"/>
    <p:sldId id="362" r:id="rId66"/>
    <p:sldId id="380" r:id="rId67"/>
    <p:sldId id="430" r:id="rId68"/>
    <p:sldId id="435" r:id="rId69"/>
    <p:sldId id="444" r:id="rId70"/>
    <p:sldId id="295" r:id="rId71"/>
    <p:sldId id="294" r:id="rId72"/>
    <p:sldId id="397" r:id="rId73"/>
    <p:sldId id="299" r:id="rId74"/>
    <p:sldId id="301" r:id="rId75"/>
    <p:sldId id="432" r:id="rId76"/>
    <p:sldId id="302" r:id="rId77"/>
    <p:sldId id="382" r:id="rId78"/>
    <p:sldId id="400" r:id="rId79"/>
    <p:sldId id="433" r:id="rId80"/>
    <p:sldId id="445" r:id="rId81"/>
    <p:sldId id="345" r:id="rId82"/>
    <p:sldId id="339" r:id="rId83"/>
    <p:sldId id="340" r:id="rId84"/>
    <p:sldId id="376" r:id="rId85"/>
    <p:sldId id="429" r:id="rId8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0CE45"/>
    <a:srgbClr val="35862F"/>
    <a:srgbClr val="62FF56"/>
    <a:srgbClr val="7C017D"/>
    <a:srgbClr val="AD3287"/>
    <a:srgbClr val="842C8D"/>
    <a:srgbClr val="712677"/>
    <a:srgbClr val="FFFF00"/>
    <a:srgbClr val="00FFFF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747" autoAdjust="0"/>
    <p:restoredTop sz="96786" autoAdjust="0"/>
  </p:normalViewPr>
  <p:slideViewPr>
    <p:cSldViewPr>
      <p:cViewPr>
        <p:scale>
          <a:sx n="100" d="100"/>
          <a:sy n="100" d="100"/>
        </p:scale>
        <p:origin x="-776" y="-25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21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6.xml"/><Relationship Id="rId2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78399076317383"/>
                  <c:y val="-0.47279746281714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Feuil7!$B$1:$B$61</c:f>
              <c:numCache>
                <c:formatCode>General</c:formatCode>
                <c:ptCount val="61"/>
                <c:pt idx="0">
                  <c:v>13.6</c:v>
                </c:pt>
                <c:pt idx="1">
                  <c:v>25.0</c:v>
                </c:pt>
                <c:pt idx="2">
                  <c:v>20.0</c:v>
                </c:pt>
                <c:pt idx="3">
                  <c:v>22.3</c:v>
                </c:pt>
                <c:pt idx="4">
                  <c:v>29.7</c:v>
                </c:pt>
                <c:pt idx="5">
                  <c:v>18.3</c:v>
                </c:pt>
                <c:pt idx="6">
                  <c:v>18.5</c:v>
                </c:pt>
                <c:pt idx="7">
                  <c:v>50.3</c:v>
                </c:pt>
                <c:pt idx="8">
                  <c:v>18.7</c:v>
                </c:pt>
                <c:pt idx="9">
                  <c:v>31.5</c:v>
                </c:pt>
                <c:pt idx="10">
                  <c:v>29.8</c:v>
                </c:pt>
                <c:pt idx="11">
                  <c:v>22.8</c:v>
                </c:pt>
                <c:pt idx="12">
                  <c:v>33.1</c:v>
                </c:pt>
                <c:pt idx="13">
                  <c:v>20.3</c:v>
                </c:pt>
                <c:pt idx="14">
                  <c:v>14.0</c:v>
                </c:pt>
                <c:pt idx="15">
                  <c:v>36.8</c:v>
                </c:pt>
                <c:pt idx="16">
                  <c:v>5.1</c:v>
                </c:pt>
                <c:pt idx="17">
                  <c:v>20.7</c:v>
                </c:pt>
                <c:pt idx="18">
                  <c:v>33.1</c:v>
                </c:pt>
                <c:pt idx="19">
                  <c:v>21.0</c:v>
                </c:pt>
                <c:pt idx="20">
                  <c:v>36.5</c:v>
                </c:pt>
                <c:pt idx="21">
                  <c:v>12.3</c:v>
                </c:pt>
                <c:pt idx="22">
                  <c:v>44.6</c:v>
                </c:pt>
                <c:pt idx="23">
                  <c:v>20.6</c:v>
                </c:pt>
                <c:pt idx="24">
                  <c:v>12.5</c:v>
                </c:pt>
                <c:pt idx="25">
                  <c:v>16.4</c:v>
                </c:pt>
                <c:pt idx="26">
                  <c:v>20.6</c:v>
                </c:pt>
                <c:pt idx="27">
                  <c:v>16.8</c:v>
                </c:pt>
                <c:pt idx="28">
                  <c:v>41.8</c:v>
                </c:pt>
                <c:pt idx="29">
                  <c:v>10.9</c:v>
                </c:pt>
                <c:pt idx="30">
                  <c:v>37.0</c:v>
                </c:pt>
                <c:pt idx="31">
                  <c:v>62.6</c:v>
                </c:pt>
                <c:pt idx="32">
                  <c:v>11.4</c:v>
                </c:pt>
                <c:pt idx="33">
                  <c:v>18.2</c:v>
                </c:pt>
                <c:pt idx="34">
                  <c:v>32.2</c:v>
                </c:pt>
                <c:pt idx="35">
                  <c:v>31.6</c:v>
                </c:pt>
                <c:pt idx="36">
                  <c:v>20.4</c:v>
                </c:pt>
                <c:pt idx="37">
                  <c:v>30.4</c:v>
                </c:pt>
                <c:pt idx="38">
                  <c:v>12.7</c:v>
                </c:pt>
                <c:pt idx="39">
                  <c:v>24.3</c:v>
                </c:pt>
                <c:pt idx="40">
                  <c:v>40.0</c:v>
                </c:pt>
                <c:pt idx="41">
                  <c:v>18.7</c:v>
                </c:pt>
                <c:pt idx="42">
                  <c:v>15.6</c:v>
                </c:pt>
                <c:pt idx="43">
                  <c:v>26.7</c:v>
                </c:pt>
                <c:pt idx="44">
                  <c:v>41.2</c:v>
                </c:pt>
                <c:pt idx="45">
                  <c:v>15.8</c:v>
                </c:pt>
                <c:pt idx="46">
                  <c:v>22.3</c:v>
                </c:pt>
                <c:pt idx="47">
                  <c:v>22.7</c:v>
                </c:pt>
                <c:pt idx="48">
                  <c:v>19.4</c:v>
                </c:pt>
                <c:pt idx="49">
                  <c:v>28.9</c:v>
                </c:pt>
                <c:pt idx="50">
                  <c:v>22.5</c:v>
                </c:pt>
                <c:pt idx="51">
                  <c:v>47.1</c:v>
                </c:pt>
                <c:pt idx="52">
                  <c:v>13.9</c:v>
                </c:pt>
                <c:pt idx="53">
                  <c:v>7.7</c:v>
                </c:pt>
                <c:pt idx="54">
                  <c:v>15.6</c:v>
                </c:pt>
                <c:pt idx="55">
                  <c:v>20.4</c:v>
                </c:pt>
                <c:pt idx="56">
                  <c:v>17.2</c:v>
                </c:pt>
                <c:pt idx="57">
                  <c:v>44.5</c:v>
                </c:pt>
                <c:pt idx="58">
                  <c:v>24.9</c:v>
                </c:pt>
                <c:pt idx="59">
                  <c:v>45.7</c:v>
                </c:pt>
                <c:pt idx="60">
                  <c:v>37.6</c:v>
                </c:pt>
              </c:numCache>
            </c:numRef>
          </c:yVal>
        </c:ser>
        <c:axId val="71802200"/>
        <c:axId val="71829256"/>
      </c:scatterChart>
      <c:valAx>
        <c:axId val="7180220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1829256"/>
        <c:crosses val="autoZero"/>
        <c:crossBetween val="midCat"/>
      </c:valAx>
      <c:valAx>
        <c:axId val="71829256"/>
        <c:scaling>
          <c:logBase val="10.0"/>
          <c:orientation val="minMax"/>
          <c:min val="5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1802200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31582677165354"/>
                  <c:y val="-0.51624584426946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FFFFFF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Feuil7!$B$1:$B$61</c:f>
              <c:numCache>
                <c:formatCode>General</c:formatCode>
                <c:ptCount val="61"/>
                <c:pt idx="0">
                  <c:v>13.6</c:v>
                </c:pt>
                <c:pt idx="1">
                  <c:v>25.0</c:v>
                </c:pt>
                <c:pt idx="2">
                  <c:v>20.0</c:v>
                </c:pt>
                <c:pt idx="3">
                  <c:v>22.3</c:v>
                </c:pt>
                <c:pt idx="4">
                  <c:v>29.7</c:v>
                </c:pt>
                <c:pt idx="5">
                  <c:v>18.3</c:v>
                </c:pt>
                <c:pt idx="6">
                  <c:v>18.5</c:v>
                </c:pt>
                <c:pt idx="7">
                  <c:v>50.3</c:v>
                </c:pt>
                <c:pt idx="8">
                  <c:v>18.7</c:v>
                </c:pt>
                <c:pt idx="9">
                  <c:v>31.5</c:v>
                </c:pt>
                <c:pt idx="10">
                  <c:v>29.8</c:v>
                </c:pt>
                <c:pt idx="11">
                  <c:v>22.8</c:v>
                </c:pt>
                <c:pt idx="12">
                  <c:v>33.1</c:v>
                </c:pt>
                <c:pt idx="13">
                  <c:v>20.3</c:v>
                </c:pt>
                <c:pt idx="14">
                  <c:v>14.0</c:v>
                </c:pt>
                <c:pt idx="15">
                  <c:v>36.8</c:v>
                </c:pt>
                <c:pt idx="16">
                  <c:v>5.1</c:v>
                </c:pt>
                <c:pt idx="17">
                  <c:v>20.7</c:v>
                </c:pt>
                <c:pt idx="18">
                  <c:v>33.1</c:v>
                </c:pt>
                <c:pt idx="19">
                  <c:v>21.0</c:v>
                </c:pt>
                <c:pt idx="20">
                  <c:v>36.5</c:v>
                </c:pt>
                <c:pt idx="21">
                  <c:v>12.3</c:v>
                </c:pt>
                <c:pt idx="22">
                  <c:v>44.6</c:v>
                </c:pt>
                <c:pt idx="23">
                  <c:v>20.6</c:v>
                </c:pt>
                <c:pt idx="24">
                  <c:v>12.5</c:v>
                </c:pt>
                <c:pt idx="25">
                  <c:v>16.4</c:v>
                </c:pt>
                <c:pt idx="26">
                  <c:v>20.6</c:v>
                </c:pt>
                <c:pt idx="27">
                  <c:v>16.8</c:v>
                </c:pt>
                <c:pt idx="28">
                  <c:v>41.8</c:v>
                </c:pt>
                <c:pt idx="29">
                  <c:v>10.9</c:v>
                </c:pt>
                <c:pt idx="30">
                  <c:v>37.0</c:v>
                </c:pt>
                <c:pt idx="31">
                  <c:v>62.6</c:v>
                </c:pt>
                <c:pt idx="32">
                  <c:v>11.4</c:v>
                </c:pt>
                <c:pt idx="33">
                  <c:v>18.2</c:v>
                </c:pt>
                <c:pt idx="34">
                  <c:v>32.2</c:v>
                </c:pt>
                <c:pt idx="35">
                  <c:v>31.6</c:v>
                </c:pt>
                <c:pt idx="36">
                  <c:v>20.4</c:v>
                </c:pt>
                <c:pt idx="37">
                  <c:v>30.4</c:v>
                </c:pt>
                <c:pt idx="38">
                  <c:v>12.7</c:v>
                </c:pt>
                <c:pt idx="39">
                  <c:v>24.3</c:v>
                </c:pt>
                <c:pt idx="40">
                  <c:v>40.0</c:v>
                </c:pt>
                <c:pt idx="41">
                  <c:v>18.7</c:v>
                </c:pt>
                <c:pt idx="42">
                  <c:v>15.6</c:v>
                </c:pt>
                <c:pt idx="43">
                  <c:v>26.7</c:v>
                </c:pt>
                <c:pt idx="44">
                  <c:v>41.2</c:v>
                </c:pt>
                <c:pt idx="45">
                  <c:v>15.8</c:v>
                </c:pt>
                <c:pt idx="46">
                  <c:v>22.3</c:v>
                </c:pt>
                <c:pt idx="47">
                  <c:v>22.7</c:v>
                </c:pt>
                <c:pt idx="48">
                  <c:v>19.4</c:v>
                </c:pt>
                <c:pt idx="49">
                  <c:v>28.9</c:v>
                </c:pt>
                <c:pt idx="50">
                  <c:v>22.5</c:v>
                </c:pt>
                <c:pt idx="51">
                  <c:v>47.1</c:v>
                </c:pt>
                <c:pt idx="52">
                  <c:v>13.9</c:v>
                </c:pt>
                <c:pt idx="53">
                  <c:v>7.7</c:v>
                </c:pt>
                <c:pt idx="54">
                  <c:v>15.6</c:v>
                </c:pt>
                <c:pt idx="55">
                  <c:v>20.4</c:v>
                </c:pt>
                <c:pt idx="56">
                  <c:v>17.2</c:v>
                </c:pt>
                <c:pt idx="57">
                  <c:v>44.5</c:v>
                </c:pt>
                <c:pt idx="58">
                  <c:v>24.9</c:v>
                </c:pt>
                <c:pt idx="59">
                  <c:v>45.7</c:v>
                </c:pt>
                <c:pt idx="60">
                  <c:v>37.6</c:v>
                </c:pt>
              </c:numCache>
            </c:numRef>
          </c:yVal>
        </c:ser>
        <c:axId val="71909992"/>
        <c:axId val="71913368"/>
      </c:scatterChart>
      <c:valAx>
        <c:axId val="71909992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1913368"/>
        <c:crosses val="autoZero"/>
        <c:crossBetween val="midCat"/>
      </c:valAx>
      <c:valAx>
        <c:axId val="71913368"/>
        <c:scaling>
          <c:logBase val="10.0"/>
          <c:orientation val="minMax"/>
          <c:min val="5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1909992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tx>
        <c:rich>
          <a:bodyPr/>
          <a:lstStyle/>
          <a:p>
            <a:pPr>
              <a:defRPr/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-0.323174182772608"/>
                  <c:y val="0.10906496062992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Feuil7!$A$1:$A$61</c:f>
              <c:numCache>
                <c:formatCode>General</c:formatCode>
                <c:ptCount val="61"/>
                <c:pt idx="0">
                  <c:v>15.5</c:v>
                </c:pt>
                <c:pt idx="1">
                  <c:v>29.5</c:v>
                </c:pt>
                <c:pt idx="2">
                  <c:v>19.0</c:v>
                </c:pt>
                <c:pt idx="3">
                  <c:v>38.4</c:v>
                </c:pt>
                <c:pt idx="4">
                  <c:v>40.8</c:v>
                </c:pt>
                <c:pt idx="5">
                  <c:v>29.5</c:v>
                </c:pt>
                <c:pt idx="6">
                  <c:v>34.3</c:v>
                </c:pt>
                <c:pt idx="7">
                  <c:v>81.5</c:v>
                </c:pt>
                <c:pt idx="8">
                  <c:v>44.0</c:v>
                </c:pt>
                <c:pt idx="9">
                  <c:v>23.2</c:v>
                </c:pt>
                <c:pt idx="10">
                  <c:v>61.2</c:v>
                </c:pt>
                <c:pt idx="11">
                  <c:v>36.1</c:v>
                </c:pt>
                <c:pt idx="12">
                  <c:v>45.0</c:v>
                </c:pt>
                <c:pt idx="13">
                  <c:v>29.1</c:v>
                </c:pt>
                <c:pt idx="14">
                  <c:v>21.3</c:v>
                </c:pt>
                <c:pt idx="15">
                  <c:v>40.9</c:v>
                </c:pt>
                <c:pt idx="16">
                  <c:v>10.4</c:v>
                </c:pt>
                <c:pt idx="17">
                  <c:v>19.6</c:v>
                </c:pt>
                <c:pt idx="18">
                  <c:v>41.8</c:v>
                </c:pt>
                <c:pt idx="19">
                  <c:v>21.7</c:v>
                </c:pt>
                <c:pt idx="20">
                  <c:v>49.2</c:v>
                </c:pt>
                <c:pt idx="21">
                  <c:v>17.8</c:v>
                </c:pt>
                <c:pt idx="22">
                  <c:v>42.4</c:v>
                </c:pt>
                <c:pt idx="23">
                  <c:v>27.1</c:v>
                </c:pt>
                <c:pt idx="24">
                  <c:v>17.9</c:v>
                </c:pt>
                <c:pt idx="25">
                  <c:v>21.1</c:v>
                </c:pt>
                <c:pt idx="26">
                  <c:v>29.0</c:v>
                </c:pt>
                <c:pt idx="27">
                  <c:v>25.3</c:v>
                </c:pt>
                <c:pt idx="28">
                  <c:v>48.8</c:v>
                </c:pt>
                <c:pt idx="29">
                  <c:v>24.1</c:v>
                </c:pt>
                <c:pt idx="30">
                  <c:v>28.9</c:v>
                </c:pt>
                <c:pt idx="31">
                  <c:v>45.8</c:v>
                </c:pt>
                <c:pt idx="32">
                  <c:v>26.1</c:v>
                </c:pt>
                <c:pt idx="33">
                  <c:v>27.4</c:v>
                </c:pt>
                <c:pt idx="34">
                  <c:v>20.6</c:v>
                </c:pt>
                <c:pt idx="35">
                  <c:v>35.1</c:v>
                </c:pt>
                <c:pt idx="36">
                  <c:v>25.4</c:v>
                </c:pt>
                <c:pt idx="37">
                  <c:v>41.9</c:v>
                </c:pt>
                <c:pt idx="38">
                  <c:v>25.1</c:v>
                </c:pt>
                <c:pt idx="39">
                  <c:v>33.7</c:v>
                </c:pt>
                <c:pt idx="40">
                  <c:v>37.7</c:v>
                </c:pt>
                <c:pt idx="41">
                  <c:v>41.1</c:v>
                </c:pt>
                <c:pt idx="42">
                  <c:v>24.3</c:v>
                </c:pt>
                <c:pt idx="43">
                  <c:v>29.0</c:v>
                </c:pt>
                <c:pt idx="44">
                  <c:v>56.5</c:v>
                </c:pt>
                <c:pt idx="45">
                  <c:v>32.0</c:v>
                </c:pt>
                <c:pt idx="46">
                  <c:v>30.5</c:v>
                </c:pt>
                <c:pt idx="47">
                  <c:v>47.8</c:v>
                </c:pt>
                <c:pt idx="48">
                  <c:v>23.0</c:v>
                </c:pt>
                <c:pt idx="49">
                  <c:v>28.5</c:v>
                </c:pt>
                <c:pt idx="50">
                  <c:v>20.1</c:v>
                </c:pt>
                <c:pt idx="51">
                  <c:v>34.1</c:v>
                </c:pt>
                <c:pt idx="52">
                  <c:v>16.4</c:v>
                </c:pt>
                <c:pt idx="53">
                  <c:v>21.0</c:v>
                </c:pt>
                <c:pt idx="54">
                  <c:v>28.3</c:v>
                </c:pt>
                <c:pt idx="55">
                  <c:v>43.7</c:v>
                </c:pt>
                <c:pt idx="56">
                  <c:v>41.9</c:v>
                </c:pt>
                <c:pt idx="57">
                  <c:v>36.7</c:v>
                </c:pt>
                <c:pt idx="58">
                  <c:v>26.6</c:v>
                </c:pt>
                <c:pt idx="59">
                  <c:v>53.1</c:v>
                </c:pt>
                <c:pt idx="60">
                  <c:v>38.5</c:v>
                </c:pt>
              </c:numCache>
            </c:numRef>
          </c:yVal>
        </c:ser>
        <c:axId val="72012232"/>
        <c:axId val="72015640"/>
      </c:scatterChart>
      <c:valAx>
        <c:axId val="7201223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2015640"/>
        <c:crosses val="autoZero"/>
        <c:crossBetween val="midCat"/>
      </c:valAx>
      <c:valAx>
        <c:axId val="72015640"/>
        <c:scaling>
          <c:logBase val="10.0"/>
          <c:orientation val="minMax"/>
          <c:min val="10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72012232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64822018215465"/>
                  <c:y val="-0.41612787984835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Feuil7!$A$1:$A$61</c:f>
              <c:numCache>
                <c:formatCode>General</c:formatCode>
                <c:ptCount val="61"/>
                <c:pt idx="0">
                  <c:v>15.5</c:v>
                </c:pt>
                <c:pt idx="1">
                  <c:v>29.5</c:v>
                </c:pt>
                <c:pt idx="2">
                  <c:v>19.0</c:v>
                </c:pt>
                <c:pt idx="3">
                  <c:v>38.4</c:v>
                </c:pt>
                <c:pt idx="4">
                  <c:v>40.8</c:v>
                </c:pt>
                <c:pt idx="5">
                  <c:v>29.5</c:v>
                </c:pt>
                <c:pt idx="6">
                  <c:v>34.3</c:v>
                </c:pt>
                <c:pt idx="7">
                  <c:v>81.5</c:v>
                </c:pt>
                <c:pt idx="8">
                  <c:v>44.0</c:v>
                </c:pt>
                <c:pt idx="9">
                  <c:v>23.2</c:v>
                </c:pt>
                <c:pt idx="10">
                  <c:v>61.2</c:v>
                </c:pt>
                <c:pt idx="11">
                  <c:v>36.1</c:v>
                </c:pt>
                <c:pt idx="12">
                  <c:v>45.0</c:v>
                </c:pt>
                <c:pt idx="13">
                  <c:v>29.1</c:v>
                </c:pt>
                <c:pt idx="14">
                  <c:v>21.3</c:v>
                </c:pt>
                <c:pt idx="15">
                  <c:v>40.9</c:v>
                </c:pt>
                <c:pt idx="16">
                  <c:v>10.4</c:v>
                </c:pt>
                <c:pt idx="17">
                  <c:v>19.6</c:v>
                </c:pt>
                <c:pt idx="18">
                  <c:v>41.8</c:v>
                </c:pt>
                <c:pt idx="19">
                  <c:v>21.7</c:v>
                </c:pt>
                <c:pt idx="20">
                  <c:v>49.2</c:v>
                </c:pt>
                <c:pt idx="21">
                  <c:v>17.8</c:v>
                </c:pt>
                <c:pt idx="22">
                  <c:v>42.4</c:v>
                </c:pt>
                <c:pt idx="23">
                  <c:v>27.1</c:v>
                </c:pt>
                <c:pt idx="24">
                  <c:v>17.9</c:v>
                </c:pt>
                <c:pt idx="25">
                  <c:v>21.1</c:v>
                </c:pt>
                <c:pt idx="26">
                  <c:v>29.0</c:v>
                </c:pt>
                <c:pt idx="27">
                  <c:v>25.3</c:v>
                </c:pt>
                <c:pt idx="28">
                  <c:v>48.8</c:v>
                </c:pt>
                <c:pt idx="29">
                  <c:v>24.1</c:v>
                </c:pt>
                <c:pt idx="30">
                  <c:v>28.9</c:v>
                </c:pt>
                <c:pt idx="31">
                  <c:v>45.8</c:v>
                </c:pt>
                <c:pt idx="32">
                  <c:v>26.1</c:v>
                </c:pt>
                <c:pt idx="33">
                  <c:v>27.4</c:v>
                </c:pt>
                <c:pt idx="34">
                  <c:v>20.6</c:v>
                </c:pt>
                <c:pt idx="35">
                  <c:v>35.1</c:v>
                </c:pt>
                <c:pt idx="36">
                  <c:v>25.4</c:v>
                </c:pt>
                <c:pt idx="37">
                  <c:v>41.9</c:v>
                </c:pt>
                <c:pt idx="38">
                  <c:v>25.1</c:v>
                </c:pt>
                <c:pt idx="39">
                  <c:v>33.7</c:v>
                </c:pt>
                <c:pt idx="40">
                  <c:v>37.7</c:v>
                </c:pt>
                <c:pt idx="41">
                  <c:v>41.1</c:v>
                </c:pt>
                <c:pt idx="42">
                  <c:v>24.3</c:v>
                </c:pt>
                <c:pt idx="43">
                  <c:v>29.0</c:v>
                </c:pt>
                <c:pt idx="44">
                  <c:v>56.5</c:v>
                </c:pt>
                <c:pt idx="45">
                  <c:v>32.0</c:v>
                </c:pt>
                <c:pt idx="46">
                  <c:v>30.5</c:v>
                </c:pt>
                <c:pt idx="47">
                  <c:v>47.8</c:v>
                </c:pt>
                <c:pt idx="48">
                  <c:v>23.0</c:v>
                </c:pt>
                <c:pt idx="49">
                  <c:v>28.5</c:v>
                </c:pt>
                <c:pt idx="50">
                  <c:v>20.1</c:v>
                </c:pt>
                <c:pt idx="51">
                  <c:v>34.1</c:v>
                </c:pt>
                <c:pt idx="52">
                  <c:v>16.4</c:v>
                </c:pt>
                <c:pt idx="53">
                  <c:v>21.0</c:v>
                </c:pt>
                <c:pt idx="54">
                  <c:v>28.3</c:v>
                </c:pt>
                <c:pt idx="55">
                  <c:v>43.7</c:v>
                </c:pt>
                <c:pt idx="56">
                  <c:v>41.9</c:v>
                </c:pt>
                <c:pt idx="57">
                  <c:v>36.7</c:v>
                </c:pt>
                <c:pt idx="58">
                  <c:v>26.6</c:v>
                </c:pt>
                <c:pt idx="59">
                  <c:v>53.1</c:v>
                </c:pt>
                <c:pt idx="60">
                  <c:v>38.5</c:v>
                </c:pt>
              </c:numCache>
            </c:numRef>
          </c:yVal>
        </c:ser>
        <c:axId val="267906776"/>
        <c:axId val="267899448"/>
      </c:scatterChart>
      <c:valAx>
        <c:axId val="267906776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67899448"/>
        <c:crosses val="autoZero"/>
        <c:crossBetween val="midCat"/>
      </c:valAx>
      <c:valAx>
        <c:axId val="267899448"/>
        <c:scaling>
          <c:logBase val="10.0"/>
          <c:orientation val="minMax"/>
          <c:min val="10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67906776"/>
        <c:crosses val="autoZero"/>
        <c:crossBetween val="midCat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2"/>
  <c:chart>
    <c:title>
      <c:tx>
        <c:rich>
          <a:bodyPr/>
          <a:lstStyle/>
          <a:p>
            <a:pPr>
              <a:defRPr/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43781798909752"/>
                  <c:y val="-0.40092847769028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Feuil7!$C$1:$C$61</c:f>
              <c:numCache>
                <c:formatCode>0.0</c:formatCode>
                <c:ptCount val="61"/>
                <c:pt idx="0">
                  <c:v>0.87741935483871</c:v>
                </c:pt>
                <c:pt idx="1">
                  <c:v>0.847457627118644</c:v>
                </c:pt>
                <c:pt idx="2">
                  <c:v>1.052631578947368</c:v>
                </c:pt>
                <c:pt idx="3">
                  <c:v>0.580729166666667</c:v>
                </c:pt>
                <c:pt idx="4">
                  <c:v>0.727941176470588</c:v>
                </c:pt>
                <c:pt idx="5">
                  <c:v>0.620338983050847</c:v>
                </c:pt>
                <c:pt idx="6">
                  <c:v>0.53935860058309</c:v>
                </c:pt>
                <c:pt idx="7">
                  <c:v>0.617177914110429</c:v>
                </c:pt>
                <c:pt idx="8">
                  <c:v>0.425</c:v>
                </c:pt>
                <c:pt idx="9">
                  <c:v>1.357758620689655</c:v>
                </c:pt>
                <c:pt idx="10">
                  <c:v>0.486928104575163</c:v>
                </c:pt>
                <c:pt idx="11">
                  <c:v>0.631578947368421</c:v>
                </c:pt>
                <c:pt idx="12">
                  <c:v>0.735555555555556</c:v>
                </c:pt>
                <c:pt idx="13">
                  <c:v>0.697594501718213</c:v>
                </c:pt>
                <c:pt idx="14">
                  <c:v>0.657276995305164</c:v>
                </c:pt>
                <c:pt idx="15">
                  <c:v>0.899755501222494</c:v>
                </c:pt>
                <c:pt idx="16">
                  <c:v>0.490384615384615</c:v>
                </c:pt>
                <c:pt idx="17">
                  <c:v>1.056122448979592</c:v>
                </c:pt>
                <c:pt idx="18">
                  <c:v>0.791866028708134</c:v>
                </c:pt>
                <c:pt idx="19">
                  <c:v>0.967741935483871</c:v>
                </c:pt>
                <c:pt idx="20">
                  <c:v>0.741869918699187</c:v>
                </c:pt>
                <c:pt idx="21">
                  <c:v>0.691011235955056</c:v>
                </c:pt>
                <c:pt idx="22">
                  <c:v>1.05188679245283</c:v>
                </c:pt>
                <c:pt idx="23">
                  <c:v>0.760147601476015</c:v>
                </c:pt>
                <c:pt idx="24">
                  <c:v>0.698324022346369</c:v>
                </c:pt>
                <c:pt idx="25">
                  <c:v>0.777251184834123</c:v>
                </c:pt>
                <c:pt idx="26">
                  <c:v>0.710344827586207</c:v>
                </c:pt>
                <c:pt idx="27">
                  <c:v>0.66403162055336</c:v>
                </c:pt>
                <c:pt idx="28">
                  <c:v>0.85655737704918</c:v>
                </c:pt>
                <c:pt idx="29">
                  <c:v>0.452282157676349</c:v>
                </c:pt>
                <c:pt idx="30">
                  <c:v>1.280276816608997</c:v>
                </c:pt>
                <c:pt idx="31">
                  <c:v>1.366812227074236</c:v>
                </c:pt>
                <c:pt idx="32">
                  <c:v>0.436781609195402</c:v>
                </c:pt>
                <c:pt idx="33">
                  <c:v>0.664233576642336</c:v>
                </c:pt>
                <c:pt idx="34">
                  <c:v>1.563106796116505</c:v>
                </c:pt>
                <c:pt idx="35">
                  <c:v>0.9002849002849</c:v>
                </c:pt>
                <c:pt idx="36">
                  <c:v>0.803149606299213</c:v>
                </c:pt>
                <c:pt idx="37">
                  <c:v>0.725536992840095</c:v>
                </c:pt>
                <c:pt idx="38">
                  <c:v>0.50597609561753</c:v>
                </c:pt>
                <c:pt idx="39">
                  <c:v>0.72106824925816</c:v>
                </c:pt>
                <c:pt idx="40">
                  <c:v>1.061007957559682</c:v>
                </c:pt>
                <c:pt idx="41">
                  <c:v>0.454987834549878</c:v>
                </c:pt>
                <c:pt idx="42">
                  <c:v>0.641975308641975</c:v>
                </c:pt>
                <c:pt idx="43">
                  <c:v>0.920689655172414</c:v>
                </c:pt>
                <c:pt idx="44">
                  <c:v>0.729203539823009</c:v>
                </c:pt>
                <c:pt idx="45">
                  <c:v>0.49375</c:v>
                </c:pt>
                <c:pt idx="46">
                  <c:v>0.731147540983606</c:v>
                </c:pt>
                <c:pt idx="47">
                  <c:v>0.47489539748954</c:v>
                </c:pt>
                <c:pt idx="48">
                  <c:v>0.843478260869565</c:v>
                </c:pt>
                <c:pt idx="49">
                  <c:v>1.014035087719298</c:v>
                </c:pt>
                <c:pt idx="50">
                  <c:v>1.119402985074627</c:v>
                </c:pt>
                <c:pt idx="51">
                  <c:v>1.381231671554252</c:v>
                </c:pt>
                <c:pt idx="52">
                  <c:v>0.847560975609756</c:v>
                </c:pt>
                <c:pt idx="53">
                  <c:v>0.366666666666667</c:v>
                </c:pt>
                <c:pt idx="54">
                  <c:v>0.551236749116608</c:v>
                </c:pt>
                <c:pt idx="55">
                  <c:v>0.466819221967963</c:v>
                </c:pt>
                <c:pt idx="56">
                  <c:v>0.410501193317422</c:v>
                </c:pt>
                <c:pt idx="57">
                  <c:v>1.212534059945504</c:v>
                </c:pt>
                <c:pt idx="58">
                  <c:v>0.93609022556391</c:v>
                </c:pt>
                <c:pt idx="59">
                  <c:v>0.860640301318267</c:v>
                </c:pt>
                <c:pt idx="60">
                  <c:v>0.976623376623377</c:v>
                </c:pt>
              </c:numCache>
            </c:numRef>
          </c:yVal>
        </c:ser>
        <c:axId val="268110168"/>
        <c:axId val="268113752"/>
      </c:scatterChart>
      <c:valAx>
        <c:axId val="26811016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68113752"/>
        <c:crosses val="autoZero"/>
        <c:crossBetween val="midCat"/>
      </c:valAx>
      <c:valAx>
        <c:axId val="268113752"/>
        <c:scaling>
          <c:orientation val="minMax"/>
        </c:scaling>
        <c:axPos val="l"/>
        <c:majorGridlines/>
        <c:numFmt formatCode="0.0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68110168"/>
        <c:crosses val="autoZero"/>
        <c:crossBetween val="midCat"/>
        <c:minorUnit val="0.04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44960391314722"/>
                  <c:y val="-0.40786089238845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FFFFFF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Feuil7!$C$1:$C$61</c:f>
              <c:numCache>
                <c:formatCode>0.0</c:formatCode>
                <c:ptCount val="61"/>
                <c:pt idx="0">
                  <c:v>0.87741935483871</c:v>
                </c:pt>
                <c:pt idx="1">
                  <c:v>0.847457627118644</c:v>
                </c:pt>
                <c:pt idx="2">
                  <c:v>1.052631578947368</c:v>
                </c:pt>
                <c:pt idx="3">
                  <c:v>0.580729166666667</c:v>
                </c:pt>
                <c:pt idx="4">
                  <c:v>0.727941176470588</c:v>
                </c:pt>
                <c:pt idx="5">
                  <c:v>0.620338983050847</c:v>
                </c:pt>
                <c:pt idx="6">
                  <c:v>0.53935860058309</c:v>
                </c:pt>
                <c:pt idx="7">
                  <c:v>0.617177914110429</c:v>
                </c:pt>
                <c:pt idx="8">
                  <c:v>0.425</c:v>
                </c:pt>
                <c:pt idx="9">
                  <c:v>1.357758620689655</c:v>
                </c:pt>
                <c:pt idx="10">
                  <c:v>0.486928104575163</c:v>
                </c:pt>
                <c:pt idx="11">
                  <c:v>0.631578947368421</c:v>
                </c:pt>
                <c:pt idx="12">
                  <c:v>0.735555555555556</c:v>
                </c:pt>
                <c:pt idx="13">
                  <c:v>0.697594501718213</c:v>
                </c:pt>
                <c:pt idx="14">
                  <c:v>0.657276995305164</c:v>
                </c:pt>
                <c:pt idx="15">
                  <c:v>0.899755501222494</c:v>
                </c:pt>
                <c:pt idx="16">
                  <c:v>0.490384615384615</c:v>
                </c:pt>
                <c:pt idx="17">
                  <c:v>1.056122448979592</c:v>
                </c:pt>
                <c:pt idx="18">
                  <c:v>0.791866028708134</c:v>
                </c:pt>
                <c:pt idx="19">
                  <c:v>0.967741935483871</c:v>
                </c:pt>
                <c:pt idx="20">
                  <c:v>0.741869918699187</c:v>
                </c:pt>
                <c:pt idx="21">
                  <c:v>0.691011235955056</c:v>
                </c:pt>
                <c:pt idx="22">
                  <c:v>1.05188679245283</c:v>
                </c:pt>
                <c:pt idx="23">
                  <c:v>0.760147601476015</c:v>
                </c:pt>
                <c:pt idx="24">
                  <c:v>0.698324022346369</c:v>
                </c:pt>
                <c:pt idx="25">
                  <c:v>0.777251184834123</c:v>
                </c:pt>
                <c:pt idx="26">
                  <c:v>0.710344827586207</c:v>
                </c:pt>
                <c:pt idx="27">
                  <c:v>0.66403162055336</c:v>
                </c:pt>
                <c:pt idx="28">
                  <c:v>0.85655737704918</c:v>
                </c:pt>
                <c:pt idx="29">
                  <c:v>0.452282157676349</c:v>
                </c:pt>
                <c:pt idx="30">
                  <c:v>1.280276816608997</c:v>
                </c:pt>
                <c:pt idx="31">
                  <c:v>1.366812227074236</c:v>
                </c:pt>
                <c:pt idx="32">
                  <c:v>0.436781609195402</c:v>
                </c:pt>
                <c:pt idx="33">
                  <c:v>0.664233576642336</c:v>
                </c:pt>
                <c:pt idx="34">
                  <c:v>1.563106796116505</c:v>
                </c:pt>
                <c:pt idx="35">
                  <c:v>0.9002849002849</c:v>
                </c:pt>
                <c:pt idx="36">
                  <c:v>0.803149606299213</c:v>
                </c:pt>
                <c:pt idx="37">
                  <c:v>0.725536992840095</c:v>
                </c:pt>
                <c:pt idx="38">
                  <c:v>0.50597609561753</c:v>
                </c:pt>
                <c:pt idx="39">
                  <c:v>0.72106824925816</c:v>
                </c:pt>
                <c:pt idx="40">
                  <c:v>1.061007957559682</c:v>
                </c:pt>
                <c:pt idx="41">
                  <c:v>0.454987834549878</c:v>
                </c:pt>
                <c:pt idx="42">
                  <c:v>0.641975308641975</c:v>
                </c:pt>
                <c:pt idx="43">
                  <c:v>0.920689655172414</c:v>
                </c:pt>
                <c:pt idx="44">
                  <c:v>0.729203539823009</c:v>
                </c:pt>
                <c:pt idx="45">
                  <c:v>0.49375</c:v>
                </c:pt>
                <c:pt idx="46">
                  <c:v>0.731147540983606</c:v>
                </c:pt>
                <c:pt idx="47">
                  <c:v>0.47489539748954</c:v>
                </c:pt>
                <c:pt idx="48">
                  <c:v>0.843478260869565</c:v>
                </c:pt>
                <c:pt idx="49">
                  <c:v>1.014035087719298</c:v>
                </c:pt>
                <c:pt idx="50">
                  <c:v>1.119402985074627</c:v>
                </c:pt>
                <c:pt idx="51">
                  <c:v>1.381231671554252</c:v>
                </c:pt>
                <c:pt idx="52">
                  <c:v>0.847560975609756</c:v>
                </c:pt>
                <c:pt idx="53">
                  <c:v>0.366666666666667</c:v>
                </c:pt>
                <c:pt idx="54">
                  <c:v>0.551236749116608</c:v>
                </c:pt>
                <c:pt idx="55">
                  <c:v>0.466819221967963</c:v>
                </c:pt>
                <c:pt idx="56">
                  <c:v>0.410501193317422</c:v>
                </c:pt>
                <c:pt idx="57">
                  <c:v>1.212534059945504</c:v>
                </c:pt>
                <c:pt idx="58">
                  <c:v>0.93609022556391</c:v>
                </c:pt>
                <c:pt idx="59">
                  <c:v>0.860640301318267</c:v>
                </c:pt>
                <c:pt idx="60">
                  <c:v>0.976623376623377</c:v>
                </c:pt>
              </c:numCache>
            </c:numRef>
          </c:yVal>
        </c:ser>
        <c:axId val="268147464"/>
        <c:axId val="268151000"/>
      </c:scatterChart>
      <c:valAx>
        <c:axId val="268147464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rgbClr val="FFFFFF"/>
                </a:solidFill>
              </a:defRPr>
            </a:pPr>
            <a:endParaRPr lang="fr-FR"/>
          </a:p>
        </c:txPr>
        <c:crossAx val="268151000"/>
        <c:crosses val="autoZero"/>
        <c:crossBetween val="midCat"/>
      </c:valAx>
      <c:valAx>
        <c:axId val="268151000"/>
        <c:scaling>
          <c:orientation val="minMax"/>
        </c:scaling>
        <c:axPos val="l"/>
        <c:majorGridlines/>
        <c:numFmt formatCode="0.0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fr-FR"/>
          </a:p>
        </c:txPr>
        <c:crossAx val="268147464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2590942-DC05-CE4E-987A-F41B6852917D}" type="datetime1">
              <a:rPr lang="fr-FR"/>
              <a:pPr>
                <a:defRPr/>
              </a:pPr>
              <a:t>18/10/18</a:t>
            </a:fld>
            <a:endParaRPr lang="fr-FR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5EFEEA5-28C5-F14B-8601-2F5C8BD0E1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507C1F-8C8E-EE4A-8199-D2E3CA63F45D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F8F472-2106-624D-B570-E4FCCABFB2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/>
              <a:t>Nerf médian du pied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ea typeface="Times New Roman" charset="0"/>
                <a:cs typeface="Times New Roman" charset="0"/>
              </a:rPr>
              <a:t>Les variations du NCM sont tellement nombreuses et variées, qu’il est pratiquement impossible de définir une anatomie normale (5). En effet, le NCM est formé d’une à quatre branches qui naissent au-dessus et/ou dans le canal tarsien, à partir du NT et/ou du NPM et/ou du NPL.</a:t>
            </a:r>
            <a:r>
              <a:rPr lang="fr-FR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BE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u="sng" smtClean="0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2051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/>
              <a:t>Nerf médian du pied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4391-655D-CD42-B537-81DED9FDDAA2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A5CD-FEAA-084B-9391-A67BF4D4D78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E919-DEAE-8E47-A4D5-85840F6A3523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0FAA-7424-9643-AC77-7326AA6EE1B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F8AE-5F7B-4A40-B3AF-BA230409527A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97F0-DF92-CC41-A5AA-3FE686A1E5E0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83F7-6723-6842-BE90-B15B465EEF59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AB2F-FD34-3942-AADA-9E82224FE40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CA48F-CD5A-5543-8A83-9D8A772DFB45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811F-C9AE-9A40-B9C3-41C83138C48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4E8BF-8F8A-954D-8D7D-1CCC6C9A4FB1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9BE3-5FF2-B244-8934-860A8A71ECA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BA64A-9004-484A-8150-543FAE3A4214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8519-0C3F-1D49-BE25-EB169B677C7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CB6A-F6BB-0847-AEC3-6C97BFE20D62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F8BF-8952-EA4D-B2F4-20DB3B4DB66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1447-9567-0C4F-A125-224AB2FACEA0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04D4-8E68-CD4D-BF08-95DE45746F2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9697-8786-7645-BFFD-296110338B4C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F390-F260-CF40-9243-DDCFC0A8F8E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3B5A-0DD8-FF43-99D9-05E6CAE801A2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60E2-456B-5A46-9906-BBED9E456FC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F3B0CF-730F-1242-A456-D410F928EBE8}" type="datetime1">
              <a:rPr lang="fr-FR"/>
              <a:pPr>
                <a:defRPr/>
              </a:pPr>
              <a:t>18/10/18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269EC54-A193-F94C-A49D-C4BF9579673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9.png"/><Relationship Id="rId1" Type="http://schemas.openxmlformats.org/officeDocument/2006/relationships/video" Target="file://localhost/Users/francoiswang/Documents/PIED%20ANVERS/plantaire%20neuro%20mixte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0.png"/><Relationship Id="rId1" Type="http://schemas.openxmlformats.org/officeDocument/2006/relationships/video" Target="file://localhost/Users/francoiswang/Documents/PIED%20ANVERS/Nerf%20tibial.mov" TargetMode="Externa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67.png"/><Relationship Id="rId1" Type="http://schemas.openxmlformats.org/officeDocument/2006/relationships/video" Target="file://localhost/Users/francoiswang/Documents/PIED%20ANVERS/Fibulaire%20moteur.mov" TargetMode="Externa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82.png"/><Relationship Id="rId1" Type="http://schemas.openxmlformats.org/officeDocument/2006/relationships/video" Target="file://localhost/Users/francoiswang/Documents/PIED%20ANVERS/Nerf%20fibulaire%20superficiel.mov" TargetMode="Externa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88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92.png"/><Relationship Id="rId1" Type="http://schemas.openxmlformats.org/officeDocument/2006/relationships/video" Target="file://localhost/Users/francoiswang/Documents/PIED%20ANVERS/Nerf%20sural%20(deux%20segments).mov" TargetMode="External"/><Relationship Id="rId2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050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ENMG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VAN DE VOET</a:t>
            </a:r>
          </a:p>
          <a:p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Wang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FC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5363" name="Picture 205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9338" y="1447800"/>
            <a:ext cx="2043112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ZoneTexte 4"/>
          <p:cNvSpPr txBox="1">
            <a:spLocks noChangeArrowheads="1"/>
          </p:cNvSpPr>
          <p:nvPr/>
        </p:nvSpPr>
        <p:spPr bwMode="auto">
          <a:xfrm>
            <a:off x="571500" y="4114800"/>
            <a:ext cx="807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</a:rPr>
              <a:t>Antwerpen</a:t>
            </a:r>
            <a:endParaRPr lang="en-US" sz="5400" dirty="0" smtClean="0">
              <a:solidFill>
                <a:schemeClr val="bg1"/>
              </a:solidFill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18</a:t>
            </a:r>
            <a:r>
              <a:rPr lang="en-US" sz="5400" dirty="0" smtClean="0">
                <a:solidFill>
                  <a:schemeClr val="bg1"/>
                </a:solidFill>
              </a:rPr>
              <a:t>-1</a:t>
            </a:r>
            <a:r>
              <a:rPr lang="en-US" sz="5400" dirty="0" smtClean="0">
                <a:solidFill>
                  <a:schemeClr val="bg1"/>
                </a:solidFill>
              </a:rPr>
              <a:t>0-18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317625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78994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NFP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motrices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(m. tibial ant.,…)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motrice latérale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sensitive médiale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dorsaux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2-3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7899400" algn="l"/>
              </a:tabLst>
            </a:pP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NFS 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 	</a:t>
            </a:r>
            <a:r>
              <a:rPr lang="fr-FR" sz="2400" b="1" dirty="0" err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motrices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(m. long et court </a:t>
            </a:r>
            <a:r>
              <a:rPr lang="fr-FR" sz="2400" dirty="0" err="1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cut dorsale médiale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n. digitaux dorsaux 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1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4-5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cut dorsale intermédiaire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dorsaux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6-9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rameaux calcanéens latéraux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n. cut dorsal latéral du pied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digital dorsal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10 </a:t>
            </a:r>
            <a:endParaRPr lang="fr-FR" sz="2400" b="1" dirty="0">
              <a:solidFill>
                <a:srgbClr val="FF6600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228600" y="1154800"/>
            <a:ext cx="84582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Traumatismes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(parfois iatrogènes : BNM)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Microtraumatismes plantaires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(NT et ses branches)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étirement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u="sng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FF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pied valgus, hyperpronation dynamique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	Microtraumatismes latéro-dorsaux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(NFS, NFP, NS)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compression (chaussure)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coups répétés (football)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u="sng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FF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pieds creux, tarse bossu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Syndrome de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masse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kyste intranerveux, tumeur,…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Syndromes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canalaires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86000" y="381000"/>
            <a:ext cx="485616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tibial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3657600" y="28844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1828800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 du canal tarsien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NT, NPM, NPL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NCI (Baxter)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NCM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 de Morton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71683" name="Text Box 11"/>
          <p:cNvSpPr txBox="1">
            <a:spLocks noChangeArrowheads="1"/>
          </p:cNvSpPr>
          <p:nvPr/>
        </p:nvSpPr>
        <p:spPr bwMode="auto">
          <a:xfrm>
            <a:off x="0" y="1336675"/>
            <a:ext cx="4724400" cy="2295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devient superficiel 		à l’approche de la cheville 		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	 dans le canal tarsien sous 		le 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 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			fléchisseurs (5)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71684" name="Picture 1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33388"/>
            <a:ext cx="44196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0" y="4384675"/>
            <a:ext cx="8991600" cy="1406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Canal tarsien (profil et coupe transversale antéro-</a:t>
            </a: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fr-BE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ostérieure)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: nerf tibial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calcanéen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plantaire latéral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plantaire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57200" y="5791200"/>
            <a:ext cx="8839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tibial postérieur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(6)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des orteils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(7)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 l’</a:t>
            </a:r>
            <a:r>
              <a:rPr lang="fr-FR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(8)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3731" name="Espace réservé du contenu 8"/>
          <p:cNvSpPr>
            <a:spLocks/>
          </p:cNvSpPr>
          <p:nvPr/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Compression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du NT ou une de ses branches (NPM, NPL, NCM), à la cheville lors du passage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dans le canal tarsien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Rare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(incidence et prévalence réelle inconnues)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>
                <a:solidFill>
                  <a:schemeClr val="bg1"/>
                </a:solidFill>
                <a:latin typeface="Century Gothic" charset="0"/>
              </a:rPr>
              <a:t>Plus fréquent chez la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femme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adulte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21155"/>
            <a:ext cx="3000396" cy="24863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contenu 8"/>
          <p:cNvSpPr>
            <a:spLocks/>
          </p:cNvSpPr>
          <p:nvPr/>
        </p:nvSpPr>
        <p:spPr bwMode="auto">
          <a:xfrm>
            <a:off x="304800" y="1112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/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342900" indent="-342900" eaLnBrk="0" hangingPunct="0">
              <a:buFont typeface="Arial" charset="-52"/>
              <a:buChar char="•"/>
            </a:pP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4756" name="Espace réservé du contenu 8"/>
          <p:cNvSpPr txBox="1">
            <a:spLocks/>
          </p:cNvSpPr>
          <p:nvPr/>
        </p:nvSpPr>
        <p:spPr bwMode="auto">
          <a:xfrm>
            <a:off x="3276600" y="13716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: pied valgus en </a:t>
            </a:r>
            <a:b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 err="1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hyperpronation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dynamique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(course)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FF 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endocrinopathie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, rhumatisme, HNPP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286000"/>
            <a:ext cx="2682875" cy="2743200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8" name="Picture 4" descr="http://www.radsource.us/../_images/1004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6075" y="2463800"/>
            <a:ext cx="12858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8" descr="http://www.radsource.us/../_images/1004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475" y="2457450"/>
            <a:ext cx="1381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0" descr="http://www.radsource.us/../_images/1004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2463800"/>
            <a:ext cx="976312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Rectangle 15"/>
          <p:cNvSpPr>
            <a:spLocks noChangeArrowheads="1"/>
          </p:cNvSpPr>
          <p:nvPr/>
        </p:nvSpPr>
        <p:spPr bwMode="auto">
          <a:xfrm>
            <a:off x="4151313" y="2438400"/>
            <a:ext cx="935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Kyste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2" name="Rectangle 16"/>
          <p:cNvSpPr>
            <a:spLocks noChangeArrowheads="1"/>
          </p:cNvSpPr>
          <p:nvPr/>
        </p:nvSpPr>
        <p:spPr bwMode="auto">
          <a:xfrm>
            <a:off x="5713413" y="2438400"/>
            <a:ext cx="1487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Schwannome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3" name="Rectangle 17"/>
          <p:cNvSpPr>
            <a:spLocks noChangeArrowheads="1"/>
          </p:cNvSpPr>
          <p:nvPr/>
        </p:nvSpPr>
        <p:spPr bwMode="auto">
          <a:xfrm>
            <a:off x="7315200" y="2438400"/>
            <a:ext cx="1316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Varicosités</a:t>
            </a:r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60400" y="2041525"/>
            <a:ext cx="7835900" cy="1323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Nerfs plantaires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7"/>
          <p:cNvSpPr txBox="1">
            <a:spLocks/>
          </p:cNvSpPr>
          <p:nvPr/>
        </p:nvSpPr>
        <p:spPr bwMode="auto">
          <a:xfrm>
            <a:off x="261938" y="274638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NPM : innervation motrice</a:t>
            </a:r>
          </a:p>
        </p:txBody>
      </p:sp>
      <p:sp>
        <p:nvSpPr>
          <p:cNvPr id="77827" name="Rectangle 44"/>
          <p:cNvSpPr>
            <a:spLocks noChangeArrowheads="1"/>
          </p:cNvSpPr>
          <p:nvPr/>
        </p:nvSpPr>
        <p:spPr bwMode="auto">
          <a:xfrm>
            <a:off x="261938" y="1806575"/>
            <a:ext cx="6167437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 abducteur de l’</a:t>
            </a:r>
            <a:r>
              <a:rPr lang="nl-BE" sz="2400" b="1" i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court fléchisseur des orteils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carré plantaire (avec le NPL)</a:t>
            </a: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Mucle court fléchisseur de l’</a:t>
            </a:r>
            <a:r>
              <a:rPr lang="nl-BE" sz="2400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lombrical 1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(Muscle lombrical 2)</a:t>
            </a:r>
          </a:p>
        </p:txBody>
      </p:sp>
      <p:grpSp>
        <p:nvGrpSpPr>
          <p:cNvPr id="77828" name="Grouper 19"/>
          <p:cNvGrpSpPr>
            <a:grpSpLocks/>
          </p:cNvGrpSpPr>
          <p:nvPr/>
        </p:nvGrpSpPr>
        <p:grpSpPr bwMode="auto">
          <a:xfrm>
            <a:off x="6384925" y="3514725"/>
            <a:ext cx="2628900" cy="3343275"/>
            <a:chOff x="8512920" y="3514725"/>
            <a:chExt cx="3505200" cy="3343275"/>
          </a:xfrm>
        </p:grpSpPr>
        <p:pic>
          <p:nvPicPr>
            <p:cNvPr id="77830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1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2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Image 23" descr="Abductor_Hallucis_St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76400"/>
            <a:ext cx="1114425" cy="1485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NPM : innervation sensitive</a:t>
            </a: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839071"/>
            <a:ext cx="3110386" cy="2454722"/>
          </a:xfrm>
          <a:prstGeom prst="roundRect">
            <a:avLst/>
          </a:prstGeom>
          <a:noFill/>
        </p:spPr>
      </p:pic>
      <p:pic>
        <p:nvPicPr>
          <p:cNvPr id="78852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3013075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necteur droit avec flèche 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78862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  <p:sp>
        <p:nvSpPr>
          <p:cNvPr id="78863" name="Rectangle 44"/>
          <p:cNvSpPr>
            <a:spLocks noChangeArrowheads="1"/>
          </p:cNvSpPr>
          <p:nvPr/>
        </p:nvSpPr>
        <p:spPr bwMode="auto">
          <a:xfrm>
            <a:off x="261938" y="1273175"/>
            <a:ext cx="68246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communs plantaires 1-3 </a:t>
            </a:r>
            <a:r>
              <a:rPr lang="nl-BE" sz="2400" b="1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propres plantaires 2-7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digital propre plantaire 1 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(médial de l’</a:t>
            </a:r>
            <a:r>
              <a:rPr lang="nl-BE" sz="2400" b="1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/>
          <p:cNvSpPr txBox="1">
            <a:spLocks noChangeArrowheads="1"/>
          </p:cNvSpPr>
          <p:nvPr/>
        </p:nvSpPr>
        <p:spPr bwMode="auto">
          <a:xfrm>
            <a:off x="139700" y="190500"/>
            <a:ext cx="3662363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 NPL</a:t>
            </a:r>
          </a:p>
        </p:txBody>
      </p:sp>
      <p:pic>
        <p:nvPicPr>
          <p:cNvPr id="79875" name="Picture 10" descr="C:\Users\François\Pictures\Présentation1\Lateral_plantar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28600"/>
            <a:ext cx="31972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11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5908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667000" y="3886200"/>
            <a:ext cx="5715000" cy="2738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première branche collatérale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NPL, qui naît parfois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directement du NT, est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calcanéen inférieur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ou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Baxter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ou encore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endParaRPr lang="fr-BE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l’abducteur du 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1600200" y="2667000"/>
            <a:ext cx="1752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19238" y="1965325"/>
            <a:ext cx="6278562" cy="2554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Fiabilité</a:t>
            </a:r>
          </a:p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l’ENMG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84163" y="76200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motrice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103313"/>
            <a:ext cx="6748462" cy="50482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abducteur du V</a:t>
            </a:r>
            <a:r>
              <a:rPr lang="nl-BE" sz="2400" b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&gt; nerf de l’Abd du 	V (</a:t>
            </a: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calcanéen inférieur</a:t>
            </a:r>
            <a:r>
              <a:rPr lang="nl-BE" sz="2400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ou nerf de 	Baxter)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carré plantaire (avec le NPL)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profonde motrice =&gt;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Mucle adducteur de l’</a:t>
            </a:r>
            <a:r>
              <a:rPr lang="nl-BE" sz="2400" i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hallux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court fléchisseur du V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</a:t>
            </a: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interosseux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plantaires et dorsaux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lombricaux (2), 3, 4</a:t>
            </a:r>
            <a:endParaRPr lang="en-US" sz="2400" dirty="0">
              <a:solidFill>
                <a:schemeClr val="bg1"/>
              </a:solidFill>
              <a:latin typeface="Arial" pitchFamily="4" charset="0"/>
            </a:endParaRPr>
          </a:p>
        </p:txBody>
      </p:sp>
      <p:pic>
        <p:nvPicPr>
          <p:cNvPr id="4" name="Image 3" descr="Gray8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629400" y="3429000"/>
            <a:ext cx="1303338" cy="305117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5" name="Image 9" descr="20121222-22371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18192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sensitive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219200"/>
            <a:ext cx="6167437" cy="157003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superficielle sensitive =&gt;</a:t>
            </a:r>
            <a:b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endParaRPr lang="nl-BE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4" charset="0"/>
              <a:ea typeface="Times New Roman" pitchFamily="4" charset="0"/>
              <a:cs typeface="Times New Roman" pitchFamily="4" charset="0"/>
            </a:endParaRPr>
          </a:p>
          <a:p>
            <a:pPr>
              <a:defRPr/>
            </a:pP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digital commun plantaire 4 </a:t>
            </a:r>
            <a: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=&gt;</a:t>
            </a:r>
            <a:b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Nerfs digitaux propres plantaires 8 -10</a:t>
            </a:r>
            <a:endParaRPr lang="en-US" sz="2400">
              <a:solidFill>
                <a:srgbClr val="00FFFF"/>
              </a:solidFill>
              <a:latin typeface="Arial" pitchFamily="4" charset="0"/>
            </a:endParaRP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645396"/>
            <a:ext cx="3110386" cy="2454722"/>
          </a:xfrm>
          <a:prstGeom prst="roundRect">
            <a:avLst/>
          </a:prstGeom>
          <a:noFill/>
        </p:spPr>
      </p:pic>
      <p:pic>
        <p:nvPicPr>
          <p:cNvPr id="82949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2819400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Connecteur droit avec flèche 1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82959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33338" y="0"/>
            <a:ext cx="9034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Atteintes isolées des NPM ou NPL</a:t>
            </a:r>
          </a:p>
        </p:txBody>
      </p:sp>
      <p:sp>
        <p:nvSpPr>
          <p:cNvPr id="83971" name="Espace réservé du contenu 8"/>
          <p:cNvSpPr txBox="1">
            <a:spLocks/>
          </p:cNvSpPr>
          <p:nvPr/>
        </p:nvSpPr>
        <p:spPr bwMode="auto">
          <a:xfrm>
            <a:off x="3200400" y="19050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 :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canal de l’abducteur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de masse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 :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atteinte </a:t>
            </a:r>
            <a:r>
              <a:rPr lang="fr-FR" sz="2400" b="1" dirty="0" err="1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neurapraxique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du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NPM chez le joggeur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endParaRPr lang="fr-FR" sz="2400" dirty="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3972" name="Grouper 6"/>
          <p:cNvGrpSpPr>
            <a:grpSpLocks/>
          </p:cNvGrpSpPr>
          <p:nvPr/>
        </p:nvGrpSpPr>
        <p:grpSpPr bwMode="auto">
          <a:xfrm>
            <a:off x="0" y="3514725"/>
            <a:ext cx="2628900" cy="3343275"/>
            <a:chOff x="8512920" y="3514725"/>
            <a:chExt cx="3505200" cy="3343275"/>
          </a:xfrm>
        </p:grpSpPr>
        <p:pic>
          <p:nvPicPr>
            <p:cNvPr id="83974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5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6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7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 descr="http://www.kinepod.com/wp-content/uploads/2009/10/Apon%C3%A9vrose-plantair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1796100" cy="177325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026"/>
          <p:cNvSpPr txBox="1">
            <a:spLocks noChangeArrowheads="1"/>
          </p:cNvSpPr>
          <p:nvPr/>
        </p:nvSpPr>
        <p:spPr bwMode="auto">
          <a:xfrm>
            <a:off x="239713" y="190500"/>
            <a:ext cx="4860925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Névrome de Joplin</a:t>
            </a:r>
          </a:p>
        </p:txBody>
      </p:sp>
      <p:sp>
        <p:nvSpPr>
          <p:cNvPr id="84995" name="Text Box 1027"/>
          <p:cNvSpPr txBox="1">
            <a:spLocks noChangeArrowheads="1"/>
          </p:cNvSpPr>
          <p:nvPr/>
        </p:nvSpPr>
        <p:spPr bwMode="auto">
          <a:xfrm>
            <a:off x="381000" y="1066800"/>
            <a:ext cx="8229600" cy="5641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Atteinte 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digital propre plantaire médial de 		l’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lorsqu’il croise la première articulation 			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métatarso-phalangienne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ou sur le bord médial du 		gros orteil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lvl="1" indent="-368300">
              <a:lnSpc>
                <a:spcPct val="12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Secondaire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au développement d’une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fibrose 			</a:t>
            </a:r>
            <a:r>
              <a:rPr lang="fr-FR" sz="2400" b="1" dirty="0" err="1">
                <a:solidFill>
                  <a:srgbClr val="FFFF00"/>
                </a:solidFill>
                <a:latin typeface="Century Gothic" charset="0"/>
              </a:rPr>
              <a:t>périneurale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traumatisme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iatrogène ou non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microtraumatismes souvent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 en rapport avec une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compression par des </a:t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		chaussures mal adaptées</a:t>
            </a:r>
          </a:p>
        </p:txBody>
      </p:sp>
      <p:pic>
        <p:nvPicPr>
          <p:cNvPr id="84996" name="Picture 1028" descr="C:\Users\François\Pictures\Présentation1\Medial_proper_plantar_digital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657600"/>
            <a:ext cx="22748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71294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NCI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7391400" cy="172354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Atteinte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calcanéen inférieur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err="1" smtClean="0">
                <a:solidFill>
                  <a:srgbClr val="FFFFFF"/>
                </a:solidFill>
                <a:latin typeface="Century Gothic" charset="0"/>
              </a:rPr>
              <a:t>Talalgie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</a:rPr>
              <a:t>antérieure ou 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</a:rPr>
              <a:t>antéro-interne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sans 		déficit sensitif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clinique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88068" name="Picture 5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9813" y="304800"/>
            <a:ext cx="15255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7045" name="Espace réservé du contenu 8"/>
          <p:cNvSpPr txBox="1">
            <a:spLocks/>
          </p:cNvSpPr>
          <p:nvPr/>
        </p:nvSpPr>
        <p:spPr bwMode="auto">
          <a:xfrm>
            <a:off x="255588" y="2133600"/>
            <a:ext cx="91932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175"/>
              </a:spcBef>
            </a:pPr>
            <a:r>
              <a:rPr lang="fr-FR" sz="2400" b="1" dirty="0" smtClean="0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Causes :</a:t>
            </a:r>
          </a:p>
          <a:p>
            <a:pPr marL="342900" indent="-342900" eaLnBrk="0" hangingPunct="0">
              <a:spcBef>
                <a:spcPts val="1175"/>
              </a:spcBef>
              <a:buFont typeface="Arial"/>
              <a:buChar char="•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Syndrome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canalaire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entre le </a:t>
            </a:r>
            <a:r>
              <a:rPr lang="fr-FR" sz="2400" b="1" i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fascia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</a:t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l’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de l’</a:t>
            </a:r>
            <a:r>
              <a:rPr lang="fr-FR" sz="2400" b="1" i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hallux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et le calcanéum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du V hypertrophié, muscle surnuméraire, épine calcanéenne,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inflammation avec épaississement de l’aponévrose plantaire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étiré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lors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son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horizontalisation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athlètes, joggeurs)</a:t>
            </a:r>
          </a:p>
          <a:p>
            <a:pPr marL="342900" indent="-342900" eaLnBrk="0" hangingPunct="0">
              <a:spcBef>
                <a:spcPts val="1175"/>
              </a:spcBef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67695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97734" y="2041525"/>
            <a:ext cx="7961234" cy="25545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calcanéen</a:t>
            </a:r>
          </a:p>
          <a:p>
            <a:pPr algn="ctr"/>
            <a:r>
              <a:rPr lang="fr-BE" sz="8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médial</a:t>
            </a:r>
            <a:endParaRPr lang="fr-BE" sz="8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anatomiques</a:t>
            </a:r>
          </a:p>
        </p:txBody>
      </p:sp>
      <p:sp>
        <p:nvSpPr>
          <p:cNvPr id="91139" name="Text Box 1027"/>
          <p:cNvSpPr txBox="1">
            <a:spLocks noChangeArrowheads="1"/>
          </p:cNvSpPr>
          <p:nvPr/>
        </p:nvSpPr>
        <p:spPr bwMode="auto">
          <a:xfrm>
            <a:off x="76200" y="1355725"/>
            <a:ext cx="44196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Les variations du NCM 		sont tellement 				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nombreuses, 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presque impossible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définir une anatomie 			normale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NCM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est formé d’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une 		à quatre branches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qui 		naissent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au-dessus et/ou 		dans le canal tarsien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à 		partir du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NT et/ou du 			NPM et/ou du NPL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.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</p:txBody>
      </p:sp>
      <p:pic>
        <p:nvPicPr>
          <p:cNvPr id="91140" name="Picture 1029" descr="C:\Users\François\Pictures\Dissection nerf tib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52400" y="149225"/>
            <a:ext cx="744378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NCM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228600" y="2309813"/>
            <a:ext cx="7391400" cy="36560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		SCT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ne touchant que le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NCM</a:t>
            </a: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enclavement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entre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profond de la 		partie proximale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du muscle abducteur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de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l’</a:t>
            </a:r>
            <a:r>
              <a:rPr lang="fr-FR" sz="2400" i="1" dirty="0" err="1">
                <a:solidFill>
                  <a:schemeClr val="bg1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la face interne du calcanéum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course à pied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Les plaintes se limitent à une </a:t>
            </a:r>
            <a:r>
              <a:rPr lang="fr-FR" sz="2400" b="1" dirty="0" err="1">
                <a:solidFill>
                  <a:schemeClr val="bg1"/>
                </a:solidFill>
                <a:latin typeface="Century Gothic" charset="0"/>
              </a:rPr>
              <a:t>talalgie</a:t>
            </a:r>
            <a:endParaRPr lang="fr-FR" sz="2400" b="1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024" y="1072428"/>
            <a:ext cx="2657177" cy="22019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52400" y="358914"/>
            <a:ext cx="752967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0FFFF"/>
                </a:solidFill>
                <a:latin typeface="Century Gothic" charset="0"/>
              </a:rPr>
              <a:t>Conduction sensitive du </a:t>
            </a:r>
            <a:r>
              <a:rPr lang="fr-BE" sz="4000" b="1" dirty="0">
                <a:solidFill>
                  <a:srgbClr val="00FFFF"/>
                </a:solidFill>
                <a:latin typeface="Century Gothic" charset="0"/>
              </a:rPr>
              <a:t>NCM</a:t>
            </a:r>
          </a:p>
        </p:txBody>
      </p:sp>
      <p:pic>
        <p:nvPicPr>
          <p:cNvPr id="5" name="Image 4" descr="NC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38"/>
            <a:ext cx="9144000" cy="5176562"/>
          </a:xfrm>
          <a:prstGeom prst="rect">
            <a:avLst/>
          </a:prstGeom>
        </p:spPr>
      </p:pic>
      <p:pic>
        <p:nvPicPr>
          <p:cNvPr id="6" name="Image 5" descr="Technique-of-near-nerve-needle-sensory-nerve-conduction-of-medial-calcaneal-and-dist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895600"/>
            <a:ext cx="4376615" cy="2844800"/>
          </a:xfrm>
          <a:prstGeom prst="rect">
            <a:avLst/>
          </a:prstGeom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7" name="Group 1035"/>
          <p:cNvGrpSpPr>
            <a:grpSpLocks/>
          </p:cNvGrpSpPr>
          <p:nvPr/>
        </p:nvGrpSpPr>
        <p:grpSpPr bwMode="auto">
          <a:xfrm>
            <a:off x="228600" y="685800"/>
            <a:ext cx="8515350" cy="5334000"/>
            <a:chOff x="144" y="432"/>
            <a:chExt cx="5364" cy="3360"/>
          </a:xfrm>
        </p:grpSpPr>
        <p:sp>
          <p:nvSpPr>
            <p:cNvPr id="93188" name="Text Box 1036"/>
            <p:cNvSpPr txBox="1">
              <a:spLocks noChangeArrowheads="1"/>
            </p:cNvSpPr>
            <p:nvPr/>
          </p:nvSpPr>
          <p:spPr bwMode="auto">
            <a:xfrm>
              <a:off x="144" y="432"/>
              <a:ext cx="4128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Conduction sensitive</a:t>
              </a:r>
            </a:p>
          </p:txBody>
        </p:sp>
        <p:graphicFrame>
          <p:nvGraphicFramePr>
            <p:cNvPr id="93186" name="Object 1024"/>
            <p:cNvGraphicFramePr>
              <a:graphicFrameLocks noChangeAspect="1"/>
            </p:cNvGraphicFramePr>
            <p:nvPr/>
          </p:nvGraphicFramePr>
          <p:xfrm>
            <a:off x="240" y="1296"/>
            <a:ext cx="3312" cy="2064"/>
          </p:xfrm>
          <a:graphic>
            <a:graphicData uri="http://schemas.openxmlformats.org/presentationml/2006/ole">
              <p:oleObj spid="_x0000_s93186" r:id="rId4" imgW="13485714" imgH="6133333" progId="">
                <p:embed/>
              </p:oleObj>
            </a:graphicData>
          </a:graphic>
        </p:graphicFrame>
        <p:pic>
          <p:nvPicPr>
            <p:cNvPr id="93189" name="Picture 1038" descr="C:\Users\François\Pictures\Présentation1\NT conduction sensitive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2" y="680"/>
              <a:ext cx="1716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0" name="Text Box 1039"/>
            <p:cNvSpPr txBox="1">
              <a:spLocks noChangeArrowheads="1"/>
            </p:cNvSpPr>
            <p:nvPr/>
          </p:nvSpPr>
          <p:spPr bwMode="auto">
            <a:xfrm>
              <a:off x="3936" y="144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1</a:t>
              </a:r>
            </a:p>
          </p:txBody>
        </p:sp>
        <p:sp>
          <p:nvSpPr>
            <p:cNvPr id="93191" name="Text Box 1040"/>
            <p:cNvSpPr txBox="1">
              <a:spLocks noChangeArrowheads="1"/>
            </p:cNvSpPr>
            <p:nvPr/>
          </p:nvSpPr>
          <p:spPr bwMode="auto">
            <a:xfrm>
              <a:off x="4800" y="206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2</a:t>
              </a:r>
            </a:p>
          </p:txBody>
        </p:sp>
        <p:sp>
          <p:nvSpPr>
            <p:cNvPr id="93192" name="Text Box 1041"/>
            <p:cNvSpPr txBox="1">
              <a:spLocks noChangeArrowheads="1"/>
            </p:cNvSpPr>
            <p:nvPr/>
          </p:nvSpPr>
          <p:spPr bwMode="auto">
            <a:xfrm>
              <a:off x="4320" y="322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3</a:t>
              </a:r>
            </a:p>
          </p:txBody>
        </p:sp>
        <p:sp>
          <p:nvSpPr>
            <p:cNvPr id="93193" name="Text Box 1042"/>
            <p:cNvSpPr txBox="1">
              <a:spLocks noChangeArrowheads="1"/>
            </p:cNvSpPr>
            <p:nvPr/>
          </p:nvSpPr>
          <p:spPr bwMode="auto">
            <a:xfrm>
              <a:off x="1728" y="216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2</a:t>
              </a:r>
            </a:p>
          </p:txBody>
        </p:sp>
        <p:sp>
          <p:nvSpPr>
            <p:cNvPr id="93194" name="Text Box 1043"/>
            <p:cNvSpPr txBox="1">
              <a:spLocks noChangeArrowheads="1"/>
            </p:cNvSpPr>
            <p:nvPr/>
          </p:nvSpPr>
          <p:spPr bwMode="auto">
            <a:xfrm>
              <a:off x="1728" y="2736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3</a:t>
              </a:r>
            </a:p>
          </p:txBody>
        </p:sp>
        <p:sp>
          <p:nvSpPr>
            <p:cNvPr id="93195" name="Text Box 1044"/>
            <p:cNvSpPr txBox="1">
              <a:spLocks noChangeArrowheads="1"/>
            </p:cNvSpPr>
            <p:nvPr/>
          </p:nvSpPr>
          <p:spPr bwMode="auto">
            <a:xfrm>
              <a:off x="1728" y="1632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0" y="533400"/>
            <a:ext cx="891540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n’est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plus à démontrer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assure une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évaluation fonctionnelle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des fibres 				nerveuses de gros calibre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outil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diagnostique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pronostique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de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suivi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précieux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Mais </a:t>
            </a:r>
            <a:r>
              <a:rPr lang="nl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 niveau du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pied !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contingents sensitifs des nerfs fibulaire 			profond et calcanéen médial, variantes anatomiques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pathologie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PNP sous-jacente (perte axonale liée à 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l’âge, finesse des structures nerveuses distales, 			oedèmes)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expertise de l’évaluateur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ne pas surinterpréter, intégrer 		l’ENMG aux données cliniques et paracliniques + 			expertise technique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716588" y="209550"/>
            <a:ext cx="342741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nerf mixte</a:t>
            </a:r>
          </a:p>
        </p:txBody>
      </p:sp>
      <p:pic>
        <p:nvPicPr>
          <p:cNvPr id="95235" name="Picture 6" descr="C:\Users\François\Pictures\Présentation1\Fig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5526088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9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5146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 Box 10"/>
          <p:cNvSpPr txBox="1">
            <a:spLocks noChangeArrowheads="1"/>
          </p:cNvSpPr>
          <p:nvPr/>
        </p:nvSpPr>
        <p:spPr bwMode="auto">
          <a:xfrm>
            <a:off x="7162800" y="14478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629400" y="2286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  <p:graphicFrame>
        <p:nvGraphicFramePr>
          <p:cNvPr id="97282" name="Object 1024"/>
          <p:cNvGraphicFramePr>
            <a:graphicFrameLocks noChangeAspect="1"/>
          </p:cNvGraphicFramePr>
          <p:nvPr/>
        </p:nvGraphicFramePr>
        <p:xfrm>
          <a:off x="990600" y="3352800"/>
          <a:ext cx="3429000" cy="3279775"/>
        </p:xfrm>
        <a:graphic>
          <a:graphicData uri="http://schemas.openxmlformats.org/presentationml/2006/ole">
            <p:oleObj spid="_x0000_s97282" r:id="rId4" imgW="9676190" imgH="9257143" progId="">
              <p:embed/>
            </p:oleObj>
          </a:graphicData>
        </a:graphic>
      </p:graphicFrame>
      <p:graphicFrame>
        <p:nvGraphicFramePr>
          <p:cNvPr id="97283" name="Object 1025"/>
          <p:cNvGraphicFramePr>
            <a:graphicFrameLocks noChangeAspect="1"/>
          </p:cNvGraphicFramePr>
          <p:nvPr/>
        </p:nvGraphicFramePr>
        <p:xfrm>
          <a:off x="4724400" y="3338513"/>
          <a:ext cx="3505200" cy="3316287"/>
        </p:xfrm>
        <a:graphic>
          <a:graphicData uri="http://schemas.openxmlformats.org/presentationml/2006/ole">
            <p:oleObj spid="_x0000_s97283" r:id="rId5" imgW="9676190" imgH="9155556" progId="">
              <p:embed/>
            </p:oleObj>
          </a:graphicData>
        </a:graphic>
      </p:graphicFrame>
      <p:pic>
        <p:nvPicPr>
          <p:cNvPr id="97286" name="Picture 8" descr="C:\Users\François\Pictures\Présentation1\MIXTE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295400"/>
            <a:ext cx="34290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9" descr="C:\Users\François\Pictures\Présentation1\MIXTE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219200"/>
            <a:ext cx="3511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52400" y="517525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pic>
        <p:nvPicPr>
          <p:cNvPr id="4" name="plantaire neuro mixt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NERF PLANTAIRE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295400" y="2362200"/>
          <a:ext cx="6889701" cy="32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5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11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9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38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PLANTAIRE/SURAL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PLANTAIRE/SURAL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0,38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86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13" name="Image 12" descr="Gray8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788988" y="2590800"/>
            <a:ext cx="1531937" cy="35052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1381" name="Espace réservé du contenu 8"/>
          <p:cNvSpPr txBox="1">
            <a:spLocks/>
          </p:cNvSpPr>
          <p:nvPr/>
        </p:nvSpPr>
        <p:spPr bwMode="auto">
          <a:xfrm>
            <a:off x="2773363" y="1758950"/>
            <a:ext cx="6172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fibres motrices (potentiel de muscle)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Nerf tibi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12535" y="2590800"/>
            <a:ext cx="6231465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81000" y="223838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57700"/>
            <a:ext cx="2681288" cy="1739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0"/>
          <p:cNvGrpSpPr/>
          <p:nvPr/>
        </p:nvGrpSpPr>
        <p:grpSpPr>
          <a:xfrm>
            <a:off x="3298416" y="1600200"/>
            <a:ext cx="5431874" cy="4636558"/>
            <a:chOff x="4963038" y="1600200"/>
            <a:chExt cx="7242499" cy="4636558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038" y="1600200"/>
              <a:ext cx="3636787" cy="462915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7100" y="1612900"/>
              <a:ext cx="3658437" cy="46238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Bipolaire vs monopolair</a:t>
            </a:r>
            <a:r>
              <a:rPr lang="fr-BE" sz="4400" b="1" dirty="0">
                <a:solidFill>
                  <a:srgbClr val="FF6600"/>
                </a:solidFill>
                <a:latin typeface="Century Gothic"/>
                <a:cs typeface="Century Gothic"/>
              </a:rPr>
              <a:t>e</a:t>
            </a:r>
            <a:endParaRPr lang="fr-BE" sz="4400" b="1" dirty="0">
              <a:solidFill>
                <a:srgbClr val="FF6600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3"/>
          <p:cNvGrpSpPr/>
          <p:nvPr/>
        </p:nvGrpSpPr>
        <p:grpSpPr>
          <a:xfrm>
            <a:off x="2965322" y="1524000"/>
            <a:ext cx="5974130" cy="5041901"/>
            <a:chOff x="3902962" y="1384299"/>
            <a:chExt cx="7965507" cy="5041901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2962" y="1397000"/>
              <a:ext cx="3958507" cy="50292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1300" y="1384299"/>
              <a:ext cx="4007169" cy="503988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89288" y="1797050"/>
            <a:ext cx="1158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Bipolaire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1797050"/>
            <a:ext cx="16113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Monopolaire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ea typeface="+mj-ea"/>
                <a:cs typeface="Century Gothic"/>
              </a:rPr>
              <a:t>Neurographie motrice NPL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8" y="1600200"/>
            <a:ext cx="5710237" cy="370522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3995738"/>
            <a:ext cx="2085975" cy="1306512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76238" y="4572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sp>
        <p:nvSpPr>
          <p:cNvPr id="105476" name="Espace réservé du contenu 8"/>
          <p:cNvSpPr txBox="1">
            <a:spLocks/>
          </p:cNvSpPr>
          <p:nvPr/>
        </p:nvSpPr>
        <p:spPr bwMode="auto">
          <a:xfrm>
            <a:off x="4076700" y="2114550"/>
            <a:ext cx="48688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Depuis &gt; 1 an : douleur au-dessus de la cheville gauche près du tendon d’Achille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façon intermittente : décharges électriques irradiées à la plante du pied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Pas de déficit moteur ou sensitif à l’examen clinique</a:t>
            </a:r>
            <a:endParaRPr lang="fr-FR" sz="24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3314700" cy="3300413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501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905000"/>
            <a:ext cx="2517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1905000"/>
            <a:ext cx="24542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046538" y="2063750"/>
            <a:ext cx="4286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Dr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9263" y="2063750"/>
            <a:ext cx="3794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G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858000" cy="495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5200" y="990600"/>
            <a:ext cx="4648200" cy="4953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0" y="4572000"/>
            <a:ext cx="12954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949908" y="6183868"/>
            <a:ext cx="94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410200" y="6172200"/>
            <a:ext cx="101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5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397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585788" y="2492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571500" y="1498600"/>
            <a:ext cx="7839075" cy="5041900"/>
            <a:chOff x="762000" y="1498600"/>
            <a:chExt cx="10769600" cy="5397500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 descr="00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498600"/>
              <a:ext cx="5384800" cy="5384800"/>
            </a:xfrm>
            <a:prstGeom prst="rect">
              <a:avLst/>
            </a:prstGeom>
          </p:spPr>
        </p:pic>
        <p:pic>
          <p:nvPicPr>
            <p:cNvPr id="10" name="Image 9" descr="00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100" y="1498600"/>
              <a:ext cx="5397500" cy="5397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09571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109572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Paresthésies plante du pied droit (de longue date)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8,5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2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gauche : 3,3 ms (12 mV)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19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m/s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microV)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gauche : 43 m/s (5 microV)</a:t>
            </a:r>
            <a:endParaRPr lang="fr-FR" sz="240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age 6" descr="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68" y="0"/>
            <a:ext cx="4495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10596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pic>
        <p:nvPicPr>
          <p:cNvPr id="110597" name="Image 7" descr="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4910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Image 10" descr="_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42900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Image 12" descr="_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963" y="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60594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des NDCP</a:t>
            </a:r>
          </a:p>
        </p:txBody>
      </p:sp>
      <p:sp>
        <p:nvSpPr>
          <p:cNvPr id="111619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compression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chronique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microtraumatismes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répétés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masse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occupant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l’espace 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intermétatarsophalangien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(bursite, arthrite, synovite, ostéomyélite, granulome)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affaissement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de l’arche antérieure associé au port de chaussures serrante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None/>
            </a:pPr>
            <a:r>
              <a:rPr lang="fr-FR" sz="2400" b="1" dirty="0" err="1">
                <a:solidFill>
                  <a:srgbClr val="FF9900"/>
                </a:solidFill>
                <a:latin typeface="Century Gothic" charset="0"/>
                <a:sym typeface="Wingdings" charset="2"/>
              </a:rPr>
              <a:t>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sym typeface="Wingdings" charset="2"/>
              </a:rPr>
              <a:t>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fibrose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périneuronale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prolifération vasculaire locale + œdème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endoneural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dégénérescence axonale</a:t>
            </a:r>
            <a:r>
              <a:rPr lang="fr-FR" sz="2400" dirty="0">
                <a:solidFill>
                  <a:srgbClr val="FF9900"/>
                </a:solidFill>
                <a:latin typeface="Century Gothic" charset="0"/>
              </a:rPr>
              <a:t> </a:t>
            </a:r>
          </a:p>
        </p:txBody>
      </p:sp>
      <p:pic>
        <p:nvPicPr>
          <p:cNvPr id="24582" name="Picture 6" descr="http://www.avant-pied.fr/upload/images/120335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092" y="186906"/>
            <a:ext cx="2428395" cy="194841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4889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</p:txBody>
      </p:sp>
      <p:pic>
        <p:nvPicPr>
          <p:cNvPr id="27651" name="Picture 3" descr="E:\Mes Documents\Travaux scientifiques\0 En cours\Accepté\EMG pied\Fig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14" y="1868014"/>
            <a:ext cx="3010190" cy="3498331"/>
          </a:xfrm>
          <a:prstGeom prst="roundRect">
            <a:avLst/>
          </a:prstGeom>
          <a:noFill/>
        </p:spPr>
      </p:pic>
      <p:pic>
        <p:nvPicPr>
          <p:cNvPr id="113668" name="Picture 6" descr="C:\Users\François\Pictures\Présentation1\MORTON 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027113"/>
            <a:ext cx="5819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7" descr="C:\Users\François\Pictures\Présentation1\MORTON GA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770313"/>
            <a:ext cx="5791200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Line 8"/>
          <p:cNvSpPr>
            <a:spLocks noChangeShapeType="1"/>
          </p:cNvSpPr>
          <p:nvPr/>
        </p:nvSpPr>
        <p:spPr bwMode="auto">
          <a:xfrm flipH="1" flipV="1">
            <a:off x="4953000" y="25908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Line 9"/>
          <p:cNvSpPr>
            <a:spLocks noChangeShapeType="1"/>
          </p:cNvSpPr>
          <p:nvPr/>
        </p:nvSpPr>
        <p:spPr bwMode="auto">
          <a:xfrm flipH="1" flipV="1">
            <a:off x="5029200" y="51054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03200" y="150813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  <a:endParaRPr lang="fr-BE" sz="1200" b="1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-76200" y="914400"/>
            <a:ext cx="92202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pas aisée</a:t>
            </a:r>
            <a:b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stimulation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nerfs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digitaux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propres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plantaires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d’un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espace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interdigital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recueil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potentiels évoqués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arrière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la malléole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interne 	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par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électrodes aiguilles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monopolaires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potentiels d’amplitude très faible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quelques µV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parfois 		absents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l’absence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 neuropathie (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sujet âgé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est-il réellement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possible de stimuler de façon spécifique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un seul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2 nerfs digitaux propres plantaires d’un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orteil ?</a:t>
            </a:r>
            <a:endParaRPr lang="fr-FR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age 3" descr="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52400"/>
            <a:ext cx="1765300" cy="2560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1036"/>
          <p:cNvGrpSpPr>
            <a:grpSpLocks/>
          </p:cNvGrpSpPr>
          <p:nvPr/>
        </p:nvGrpSpPr>
        <p:grpSpPr bwMode="auto">
          <a:xfrm>
            <a:off x="177800" y="152400"/>
            <a:ext cx="9194800" cy="6400800"/>
            <a:chOff x="64" y="96"/>
            <a:chExt cx="5792" cy="4032"/>
          </a:xfrm>
        </p:grpSpPr>
        <p:sp>
          <p:nvSpPr>
            <p:cNvPr id="117764" name="Text Box 1026"/>
            <p:cNvSpPr txBox="1">
              <a:spLocks noChangeArrowheads="1"/>
            </p:cNvSpPr>
            <p:nvPr/>
          </p:nvSpPr>
          <p:spPr bwMode="auto">
            <a:xfrm>
              <a:off x="96" y="96"/>
              <a:ext cx="4656" cy="8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</a:t>
              </a:r>
            </a:p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sensitive</a:t>
              </a:r>
              <a:r>
                <a:rPr lang="fr-FR" sz="1200">
                  <a:latin typeface="Calibri" charset="0"/>
                  <a:ea typeface="Times New Roman" charset="0"/>
                  <a:cs typeface="Times New Roman" charset="0"/>
                </a:rPr>
                <a:t> </a:t>
              </a:r>
              <a:endParaRPr lang="fr-BE" sz="1200">
                <a:latin typeface="Calibri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17765" name="Picture 1029" descr="C:\Users\François\Pictures\Présentation1\Lione neur morton\MORTO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2" y="2419"/>
              <a:ext cx="2448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6" name="Picture 1031" descr="C:\Users\François\Pictures\Présentation1\morton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2418"/>
              <a:ext cx="2700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7" name="Text Box 1032"/>
            <p:cNvSpPr txBox="1">
              <a:spLocks noChangeArrowheads="1"/>
            </p:cNvSpPr>
            <p:nvPr/>
          </p:nvSpPr>
          <p:spPr bwMode="auto">
            <a:xfrm>
              <a:off x="336" y="144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7768" name="Text Box 1033"/>
            <p:cNvSpPr txBox="1">
              <a:spLocks noChangeArrowheads="1"/>
            </p:cNvSpPr>
            <p:nvPr/>
          </p:nvSpPr>
          <p:spPr bwMode="auto">
            <a:xfrm>
              <a:off x="64" y="2034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Sujet témoin</a:t>
              </a:r>
            </a:p>
          </p:txBody>
        </p:sp>
        <p:sp>
          <p:nvSpPr>
            <p:cNvPr id="117769" name="Text Box 1034"/>
            <p:cNvSpPr txBox="1">
              <a:spLocks noChangeArrowheads="1"/>
            </p:cNvSpPr>
            <p:nvPr/>
          </p:nvSpPr>
          <p:spPr bwMode="auto">
            <a:xfrm>
              <a:off x="2784" y="240"/>
              <a:ext cx="30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Maladie de Morton 2e espace</a:t>
              </a:r>
            </a:p>
          </p:txBody>
        </p:sp>
        <p:pic>
          <p:nvPicPr>
            <p:cNvPr id="117770" name="Picture 1035" descr="C:\Users\François\Pictures\Présentation1\Canal tarsie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720"/>
              <a:ext cx="1596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63" name="Image 10" descr="MORTO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4953000" y="1143000"/>
            <a:ext cx="39195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074"/>
          <p:cNvSpPr txBox="1">
            <a:spLocks noChangeArrowheads="1"/>
          </p:cNvSpPr>
          <p:nvPr/>
        </p:nvSpPr>
        <p:spPr bwMode="auto">
          <a:xfrm>
            <a:off x="1447800" y="0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profond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5. NFP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0" y="103187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 	compartiment 	antérieur de la 		jambe et innerve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les muscles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tibial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antérieur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orteils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l’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troisième fibulaire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à la cheville, passe sous le 			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des extenseurs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39940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20594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diffuses de SNP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066800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sur le versant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moteur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tibial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sur le versant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sensitif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sural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 superficiel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dorsal latéral du pied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(si oedèmes…)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pour documenter le caractère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longueur-dépendant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TA/CEO &gt; 2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(n=67 ; GIEMGRA)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sural/radial &lt; 0,4 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(Rutkove </a:t>
            </a:r>
            <a:r>
              <a:rPr lang="nl-BE" sz="2400" i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al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1997)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plantaire/sural &lt; 0,4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(n=60)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052"/>
          <p:cNvGrpSpPr>
            <a:grpSpLocks/>
          </p:cNvGrpSpPr>
          <p:nvPr/>
        </p:nvGrpSpPr>
        <p:grpSpPr bwMode="auto">
          <a:xfrm>
            <a:off x="0" y="190500"/>
            <a:ext cx="8824913" cy="6667500"/>
            <a:chOff x="0" y="120"/>
            <a:chExt cx="5559" cy="4200"/>
          </a:xfrm>
        </p:grpSpPr>
        <p:sp>
          <p:nvSpPr>
            <p:cNvPr id="45059" name="Text Box 1053"/>
            <p:cNvSpPr txBox="1">
              <a:spLocks noChangeArrowheads="1"/>
            </p:cNvSpPr>
            <p:nvPr/>
          </p:nvSpPr>
          <p:spPr bwMode="auto">
            <a:xfrm>
              <a:off x="88" y="120"/>
              <a:ext cx="164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Anatomie</a:t>
              </a:r>
            </a:p>
          </p:txBody>
        </p:sp>
        <p:sp>
          <p:nvSpPr>
            <p:cNvPr id="45060" name="Text Box 1054"/>
            <p:cNvSpPr txBox="1">
              <a:spLocks noChangeArrowheads="1"/>
            </p:cNvSpPr>
            <p:nvPr/>
          </p:nvSpPr>
          <p:spPr bwMode="auto">
            <a:xfrm>
              <a:off x="0" y="974"/>
              <a:ext cx="4032" cy="17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47625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latérale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terminale motrice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pour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CEO</a:t>
              </a:r>
              <a:b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b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médiale terminale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sensitive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=&gt; 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nerfs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digitaux dorsaux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2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et 3</a:t>
              </a:r>
              <a:endPara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45061" name="Picture 1055" descr="C:\Users\François\Pictures\Présentation1\NFP moteur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4" y="144"/>
              <a:ext cx="1791" cy="1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2" name="Picture 1056" descr="C:\Users\François\Pictures\Présentation1\NFP sensiti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8" y="2073"/>
              <a:ext cx="1671" cy="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3" name="Freeform 1057"/>
            <p:cNvSpPr>
              <a:spLocks/>
            </p:cNvSpPr>
            <p:nvPr/>
          </p:nvSpPr>
          <p:spPr bwMode="auto">
            <a:xfrm>
              <a:off x="4946" y="1160"/>
              <a:ext cx="26" cy="58"/>
            </a:xfrm>
            <a:custGeom>
              <a:avLst/>
              <a:gdLst>
                <a:gd name="T0" fmla="*/ 26 w 26"/>
                <a:gd name="T1" fmla="*/ 0 h 58"/>
                <a:gd name="T2" fmla="*/ 4 w 26"/>
                <a:gd name="T3" fmla="*/ 40 h 58"/>
                <a:gd name="T4" fmla="*/ 0 w 26"/>
                <a:gd name="T5" fmla="*/ 58 h 58"/>
                <a:gd name="T6" fmla="*/ 0 60000 65536"/>
                <a:gd name="T7" fmla="*/ 0 60000 65536"/>
                <a:gd name="T8" fmla="*/ 0 60000 65536"/>
                <a:gd name="T9" fmla="*/ 0 w 26"/>
                <a:gd name="T10" fmla="*/ 0 h 58"/>
                <a:gd name="T11" fmla="*/ 26 w 2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58">
                  <a:moveTo>
                    <a:pt x="26" y="0"/>
                  </a:moveTo>
                  <a:cubicBezTo>
                    <a:pt x="18" y="5"/>
                    <a:pt x="7" y="30"/>
                    <a:pt x="4" y="40"/>
                  </a:cubicBezTo>
                  <a:cubicBezTo>
                    <a:pt x="2" y="55"/>
                    <a:pt x="4" y="50"/>
                    <a:pt x="0" y="5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4" name="Freeform 1058"/>
            <p:cNvSpPr>
              <a:spLocks/>
            </p:cNvSpPr>
            <p:nvPr/>
          </p:nvSpPr>
          <p:spPr bwMode="auto">
            <a:xfrm>
              <a:off x="4880" y="1244"/>
              <a:ext cx="58" cy="190"/>
            </a:xfrm>
            <a:custGeom>
              <a:avLst/>
              <a:gdLst>
                <a:gd name="T0" fmla="*/ 58 w 58"/>
                <a:gd name="T1" fmla="*/ 0 h 190"/>
                <a:gd name="T2" fmla="*/ 48 w 58"/>
                <a:gd name="T3" fmla="*/ 16 h 190"/>
                <a:gd name="T4" fmla="*/ 22 w 58"/>
                <a:gd name="T5" fmla="*/ 108 h 190"/>
                <a:gd name="T6" fmla="*/ 8 w 58"/>
                <a:gd name="T7" fmla="*/ 148 h 190"/>
                <a:gd name="T8" fmla="*/ 4 w 58"/>
                <a:gd name="T9" fmla="*/ 174 h 190"/>
                <a:gd name="T10" fmla="*/ 0 w 58"/>
                <a:gd name="T11" fmla="*/ 19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190"/>
                <a:gd name="T20" fmla="*/ 58 w 58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190">
                  <a:moveTo>
                    <a:pt x="58" y="0"/>
                  </a:moveTo>
                  <a:cubicBezTo>
                    <a:pt x="53" y="3"/>
                    <a:pt x="48" y="16"/>
                    <a:pt x="48" y="16"/>
                  </a:cubicBezTo>
                  <a:cubicBezTo>
                    <a:pt x="46" y="43"/>
                    <a:pt x="38" y="84"/>
                    <a:pt x="22" y="108"/>
                  </a:cubicBezTo>
                  <a:cubicBezTo>
                    <a:pt x="19" y="122"/>
                    <a:pt x="16" y="136"/>
                    <a:pt x="8" y="148"/>
                  </a:cubicBezTo>
                  <a:cubicBezTo>
                    <a:pt x="6" y="160"/>
                    <a:pt x="6" y="163"/>
                    <a:pt x="4" y="174"/>
                  </a:cubicBezTo>
                  <a:cubicBezTo>
                    <a:pt x="3" y="179"/>
                    <a:pt x="0" y="190"/>
                    <a:pt x="0" y="19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5" name="Freeform 1059"/>
            <p:cNvSpPr>
              <a:spLocks/>
            </p:cNvSpPr>
            <p:nvPr/>
          </p:nvSpPr>
          <p:spPr bwMode="auto">
            <a:xfrm>
              <a:off x="4706" y="1454"/>
              <a:ext cx="168" cy="186"/>
            </a:xfrm>
            <a:custGeom>
              <a:avLst/>
              <a:gdLst>
                <a:gd name="T0" fmla="*/ 168 w 168"/>
                <a:gd name="T1" fmla="*/ 0 h 186"/>
                <a:gd name="T2" fmla="*/ 150 w 168"/>
                <a:gd name="T3" fmla="*/ 12 h 186"/>
                <a:gd name="T4" fmla="*/ 138 w 168"/>
                <a:gd name="T5" fmla="*/ 20 h 186"/>
                <a:gd name="T6" fmla="*/ 120 w 168"/>
                <a:gd name="T7" fmla="*/ 42 h 186"/>
                <a:gd name="T8" fmla="*/ 90 w 168"/>
                <a:gd name="T9" fmla="*/ 72 h 186"/>
                <a:gd name="T10" fmla="*/ 70 w 168"/>
                <a:gd name="T11" fmla="*/ 94 h 186"/>
                <a:gd name="T12" fmla="*/ 46 w 168"/>
                <a:gd name="T13" fmla="*/ 116 h 186"/>
                <a:gd name="T14" fmla="*/ 24 w 168"/>
                <a:gd name="T15" fmla="*/ 136 h 186"/>
                <a:gd name="T16" fmla="*/ 16 w 168"/>
                <a:gd name="T17" fmla="*/ 154 h 186"/>
                <a:gd name="T18" fmla="*/ 6 w 168"/>
                <a:gd name="T19" fmla="*/ 178 h 186"/>
                <a:gd name="T20" fmla="*/ 0 w 168"/>
                <a:gd name="T21" fmla="*/ 186 h 1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"/>
                <a:gd name="T34" fmla="*/ 0 h 186"/>
                <a:gd name="T35" fmla="*/ 168 w 168"/>
                <a:gd name="T36" fmla="*/ 186 h 1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" h="186">
                  <a:moveTo>
                    <a:pt x="168" y="0"/>
                  </a:moveTo>
                  <a:cubicBezTo>
                    <a:pt x="160" y="3"/>
                    <a:pt x="157" y="7"/>
                    <a:pt x="150" y="12"/>
                  </a:cubicBezTo>
                  <a:cubicBezTo>
                    <a:pt x="146" y="15"/>
                    <a:pt x="138" y="20"/>
                    <a:pt x="138" y="20"/>
                  </a:cubicBezTo>
                  <a:cubicBezTo>
                    <a:pt x="134" y="31"/>
                    <a:pt x="128" y="34"/>
                    <a:pt x="120" y="42"/>
                  </a:cubicBezTo>
                  <a:cubicBezTo>
                    <a:pt x="116" y="61"/>
                    <a:pt x="105" y="62"/>
                    <a:pt x="90" y="72"/>
                  </a:cubicBezTo>
                  <a:cubicBezTo>
                    <a:pt x="81" y="78"/>
                    <a:pt x="79" y="88"/>
                    <a:pt x="70" y="94"/>
                  </a:cubicBezTo>
                  <a:cubicBezTo>
                    <a:pt x="66" y="106"/>
                    <a:pt x="56" y="110"/>
                    <a:pt x="46" y="116"/>
                  </a:cubicBezTo>
                  <a:cubicBezTo>
                    <a:pt x="41" y="124"/>
                    <a:pt x="32" y="131"/>
                    <a:pt x="24" y="136"/>
                  </a:cubicBezTo>
                  <a:cubicBezTo>
                    <a:pt x="19" y="150"/>
                    <a:pt x="22" y="144"/>
                    <a:pt x="16" y="154"/>
                  </a:cubicBezTo>
                  <a:cubicBezTo>
                    <a:pt x="14" y="166"/>
                    <a:pt x="14" y="170"/>
                    <a:pt x="6" y="178"/>
                  </a:cubicBezTo>
                  <a:cubicBezTo>
                    <a:pt x="4" y="185"/>
                    <a:pt x="6" y="183"/>
                    <a:pt x="0" y="1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6" name="Freeform 1060"/>
            <p:cNvSpPr>
              <a:spLocks/>
            </p:cNvSpPr>
            <p:nvPr/>
          </p:nvSpPr>
          <p:spPr bwMode="auto">
            <a:xfrm>
              <a:off x="4762" y="1534"/>
              <a:ext cx="50" cy="148"/>
            </a:xfrm>
            <a:custGeom>
              <a:avLst/>
              <a:gdLst>
                <a:gd name="T0" fmla="*/ 50 w 50"/>
                <a:gd name="T1" fmla="*/ 0 h 148"/>
                <a:gd name="T2" fmla="*/ 22 w 50"/>
                <a:gd name="T3" fmla="*/ 42 h 148"/>
                <a:gd name="T4" fmla="*/ 12 w 50"/>
                <a:gd name="T5" fmla="*/ 86 h 148"/>
                <a:gd name="T6" fmla="*/ 6 w 50"/>
                <a:gd name="T7" fmla="*/ 130 h 148"/>
                <a:gd name="T8" fmla="*/ 0 w 50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48"/>
                <a:gd name="T17" fmla="*/ 50 w 50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48">
                  <a:moveTo>
                    <a:pt x="50" y="0"/>
                  </a:moveTo>
                  <a:cubicBezTo>
                    <a:pt x="36" y="10"/>
                    <a:pt x="36" y="32"/>
                    <a:pt x="22" y="42"/>
                  </a:cubicBezTo>
                  <a:cubicBezTo>
                    <a:pt x="19" y="57"/>
                    <a:pt x="21" y="73"/>
                    <a:pt x="12" y="86"/>
                  </a:cubicBezTo>
                  <a:cubicBezTo>
                    <a:pt x="11" y="108"/>
                    <a:pt x="10" y="113"/>
                    <a:pt x="6" y="130"/>
                  </a:cubicBezTo>
                  <a:cubicBezTo>
                    <a:pt x="5" y="133"/>
                    <a:pt x="5" y="148"/>
                    <a:pt x="0" y="1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7" name="Freeform 1061"/>
            <p:cNvSpPr>
              <a:spLocks/>
            </p:cNvSpPr>
            <p:nvPr/>
          </p:nvSpPr>
          <p:spPr bwMode="auto">
            <a:xfrm>
              <a:off x="4660" y="1578"/>
              <a:ext cx="70" cy="40"/>
            </a:xfrm>
            <a:custGeom>
              <a:avLst/>
              <a:gdLst>
                <a:gd name="T0" fmla="*/ 70 w 70"/>
                <a:gd name="T1" fmla="*/ 0 h 40"/>
                <a:gd name="T2" fmla="*/ 34 w 70"/>
                <a:gd name="T3" fmla="*/ 8 h 40"/>
                <a:gd name="T4" fmla="*/ 4 w 70"/>
                <a:gd name="T5" fmla="*/ 32 h 40"/>
                <a:gd name="T6" fmla="*/ 0 w 70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0"/>
                <a:gd name="T14" fmla="*/ 70 w 70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0">
                  <a:moveTo>
                    <a:pt x="70" y="0"/>
                  </a:moveTo>
                  <a:cubicBezTo>
                    <a:pt x="58" y="4"/>
                    <a:pt x="46" y="5"/>
                    <a:pt x="34" y="8"/>
                  </a:cubicBezTo>
                  <a:cubicBezTo>
                    <a:pt x="23" y="15"/>
                    <a:pt x="17" y="28"/>
                    <a:pt x="4" y="32"/>
                  </a:cubicBezTo>
                  <a:cubicBezTo>
                    <a:pt x="0" y="39"/>
                    <a:pt x="0" y="36"/>
                    <a:pt x="0" y="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8" name="Freeform 1062"/>
            <p:cNvSpPr>
              <a:spLocks/>
            </p:cNvSpPr>
            <p:nvPr/>
          </p:nvSpPr>
          <p:spPr bwMode="auto">
            <a:xfrm>
              <a:off x="4814" y="1452"/>
              <a:ext cx="62" cy="272"/>
            </a:xfrm>
            <a:custGeom>
              <a:avLst/>
              <a:gdLst>
                <a:gd name="T0" fmla="*/ 62 w 62"/>
                <a:gd name="T1" fmla="*/ 0 h 272"/>
                <a:gd name="T2" fmla="*/ 50 w 62"/>
                <a:gd name="T3" fmla="*/ 140 h 272"/>
                <a:gd name="T4" fmla="*/ 30 w 62"/>
                <a:gd name="T5" fmla="*/ 208 h 272"/>
                <a:gd name="T6" fmla="*/ 24 w 62"/>
                <a:gd name="T7" fmla="*/ 226 h 272"/>
                <a:gd name="T8" fmla="*/ 16 w 62"/>
                <a:gd name="T9" fmla="*/ 238 h 272"/>
                <a:gd name="T10" fmla="*/ 0 w 62"/>
                <a:gd name="T11" fmla="*/ 272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72"/>
                <a:gd name="T20" fmla="*/ 62 w 62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72">
                  <a:moveTo>
                    <a:pt x="62" y="0"/>
                  </a:moveTo>
                  <a:cubicBezTo>
                    <a:pt x="56" y="47"/>
                    <a:pt x="61" y="94"/>
                    <a:pt x="50" y="140"/>
                  </a:cubicBezTo>
                  <a:cubicBezTo>
                    <a:pt x="47" y="165"/>
                    <a:pt x="38" y="185"/>
                    <a:pt x="30" y="208"/>
                  </a:cubicBezTo>
                  <a:cubicBezTo>
                    <a:pt x="28" y="213"/>
                    <a:pt x="27" y="221"/>
                    <a:pt x="24" y="226"/>
                  </a:cubicBezTo>
                  <a:cubicBezTo>
                    <a:pt x="21" y="230"/>
                    <a:pt x="16" y="238"/>
                    <a:pt x="16" y="238"/>
                  </a:cubicBezTo>
                  <a:cubicBezTo>
                    <a:pt x="14" y="249"/>
                    <a:pt x="8" y="264"/>
                    <a:pt x="0" y="27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9" name="Freeform 1063"/>
            <p:cNvSpPr>
              <a:spLocks/>
            </p:cNvSpPr>
            <p:nvPr/>
          </p:nvSpPr>
          <p:spPr bwMode="auto">
            <a:xfrm>
              <a:off x="4867" y="1562"/>
              <a:ext cx="37" cy="96"/>
            </a:xfrm>
            <a:custGeom>
              <a:avLst/>
              <a:gdLst>
                <a:gd name="T0" fmla="*/ 3 w 37"/>
                <a:gd name="T1" fmla="*/ 4 h 96"/>
                <a:gd name="T2" fmla="*/ 13 w 37"/>
                <a:gd name="T3" fmla="*/ 20 h 96"/>
                <a:gd name="T4" fmla="*/ 37 w 37"/>
                <a:gd name="T5" fmla="*/ 96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3" y="4"/>
                  </a:moveTo>
                  <a:cubicBezTo>
                    <a:pt x="17" y="14"/>
                    <a:pt x="0" y="0"/>
                    <a:pt x="13" y="20"/>
                  </a:cubicBezTo>
                  <a:cubicBezTo>
                    <a:pt x="34" y="51"/>
                    <a:pt x="37" y="54"/>
                    <a:pt x="37" y="9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0" name="Freeform 1064"/>
            <p:cNvSpPr>
              <a:spLocks/>
            </p:cNvSpPr>
            <p:nvPr/>
          </p:nvSpPr>
          <p:spPr bwMode="auto">
            <a:xfrm>
              <a:off x="4599" y="1666"/>
              <a:ext cx="95" cy="162"/>
            </a:xfrm>
            <a:custGeom>
              <a:avLst/>
              <a:gdLst>
                <a:gd name="T0" fmla="*/ 95 w 95"/>
                <a:gd name="T1" fmla="*/ 0 h 162"/>
                <a:gd name="T2" fmla="*/ 45 w 95"/>
                <a:gd name="T3" fmla="*/ 50 h 162"/>
                <a:gd name="T4" fmla="*/ 3 w 95"/>
                <a:gd name="T5" fmla="*/ 140 h 162"/>
                <a:gd name="T6" fmla="*/ 1 w 95"/>
                <a:gd name="T7" fmla="*/ 162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62"/>
                <a:gd name="T14" fmla="*/ 95 w 95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62">
                  <a:moveTo>
                    <a:pt x="95" y="0"/>
                  </a:moveTo>
                  <a:cubicBezTo>
                    <a:pt x="70" y="8"/>
                    <a:pt x="59" y="30"/>
                    <a:pt x="45" y="50"/>
                  </a:cubicBezTo>
                  <a:cubicBezTo>
                    <a:pt x="38" y="85"/>
                    <a:pt x="22" y="111"/>
                    <a:pt x="3" y="140"/>
                  </a:cubicBezTo>
                  <a:cubicBezTo>
                    <a:pt x="0" y="153"/>
                    <a:pt x="1" y="145"/>
                    <a:pt x="1" y="162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1" name="Freeform 1065"/>
            <p:cNvSpPr>
              <a:spLocks/>
            </p:cNvSpPr>
            <p:nvPr/>
          </p:nvSpPr>
          <p:spPr bwMode="auto">
            <a:xfrm>
              <a:off x="4642" y="1678"/>
              <a:ext cx="50" cy="150"/>
            </a:xfrm>
            <a:custGeom>
              <a:avLst/>
              <a:gdLst>
                <a:gd name="T0" fmla="*/ 50 w 50"/>
                <a:gd name="T1" fmla="*/ 0 h 150"/>
                <a:gd name="T2" fmla="*/ 20 w 50"/>
                <a:gd name="T3" fmla="*/ 76 h 150"/>
                <a:gd name="T4" fmla="*/ 0 w 50"/>
                <a:gd name="T5" fmla="*/ 150 h 150"/>
                <a:gd name="T6" fmla="*/ 0 60000 65536"/>
                <a:gd name="T7" fmla="*/ 0 60000 65536"/>
                <a:gd name="T8" fmla="*/ 0 60000 65536"/>
                <a:gd name="T9" fmla="*/ 0 w 50"/>
                <a:gd name="T10" fmla="*/ 0 h 150"/>
                <a:gd name="T11" fmla="*/ 50 w 50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150">
                  <a:moveTo>
                    <a:pt x="50" y="0"/>
                  </a:moveTo>
                  <a:cubicBezTo>
                    <a:pt x="35" y="22"/>
                    <a:pt x="24" y="49"/>
                    <a:pt x="20" y="76"/>
                  </a:cubicBezTo>
                  <a:cubicBezTo>
                    <a:pt x="19" y="89"/>
                    <a:pt x="13" y="137"/>
                    <a:pt x="0" y="150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2" name="Freeform 1066"/>
            <p:cNvSpPr>
              <a:spLocks/>
            </p:cNvSpPr>
            <p:nvPr/>
          </p:nvSpPr>
          <p:spPr bwMode="auto">
            <a:xfrm>
              <a:off x="4730" y="1708"/>
              <a:ext cx="28" cy="128"/>
            </a:xfrm>
            <a:custGeom>
              <a:avLst/>
              <a:gdLst>
                <a:gd name="T0" fmla="*/ 28 w 28"/>
                <a:gd name="T1" fmla="*/ 0 h 128"/>
                <a:gd name="T2" fmla="*/ 20 w 28"/>
                <a:gd name="T3" fmla="*/ 78 h 128"/>
                <a:gd name="T4" fmla="*/ 8 w 28"/>
                <a:gd name="T5" fmla="*/ 110 h 128"/>
                <a:gd name="T6" fmla="*/ 0 w 28"/>
                <a:gd name="T7" fmla="*/ 128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28"/>
                <a:gd name="T14" fmla="*/ 28 w 28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28">
                  <a:moveTo>
                    <a:pt x="28" y="0"/>
                  </a:moveTo>
                  <a:cubicBezTo>
                    <a:pt x="12" y="32"/>
                    <a:pt x="24" y="4"/>
                    <a:pt x="20" y="78"/>
                  </a:cubicBezTo>
                  <a:cubicBezTo>
                    <a:pt x="19" y="89"/>
                    <a:pt x="13" y="101"/>
                    <a:pt x="8" y="110"/>
                  </a:cubicBezTo>
                  <a:cubicBezTo>
                    <a:pt x="5" y="116"/>
                    <a:pt x="0" y="128"/>
                    <a:pt x="0" y="128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3" name="Freeform 1067"/>
            <p:cNvSpPr>
              <a:spLocks/>
            </p:cNvSpPr>
            <p:nvPr/>
          </p:nvSpPr>
          <p:spPr bwMode="auto">
            <a:xfrm>
              <a:off x="4248" y="2084"/>
              <a:ext cx="80" cy="348"/>
            </a:xfrm>
            <a:custGeom>
              <a:avLst/>
              <a:gdLst>
                <a:gd name="T0" fmla="*/ 0 w 80"/>
                <a:gd name="T1" fmla="*/ 0 h 348"/>
                <a:gd name="T2" fmla="*/ 2 w 80"/>
                <a:gd name="T3" fmla="*/ 70 h 348"/>
                <a:gd name="T4" fmla="*/ 12 w 80"/>
                <a:gd name="T5" fmla="*/ 104 h 348"/>
                <a:gd name="T6" fmla="*/ 18 w 80"/>
                <a:gd name="T7" fmla="*/ 126 h 348"/>
                <a:gd name="T8" fmla="*/ 20 w 80"/>
                <a:gd name="T9" fmla="*/ 132 h 348"/>
                <a:gd name="T10" fmla="*/ 36 w 80"/>
                <a:gd name="T11" fmla="*/ 200 h 348"/>
                <a:gd name="T12" fmla="*/ 50 w 80"/>
                <a:gd name="T13" fmla="*/ 250 h 348"/>
                <a:gd name="T14" fmla="*/ 58 w 80"/>
                <a:gd name="T15" fmla="*/ 284 h 348"/>
                <a:gd name="T16" fmla="*/ 68 w 80"/>
                <a:gd name="T17" fmla="*/ 316 h 348"/>
                <a:gd name="T18" fmla="*/ 80 w 80"/>
                <a:gd name="T19" fmla="*/ 348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348"/>
                <a:gd name="T32" fmla="*/ 80 w 80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348">
                  <a:moveTo>
                    <a:pt x="0" y="0"/>
                  </a:moveTo>
                  <a:cubicBezTo>
                    <a:pt x="1" y="23"/>
                    <a:pt x="1" y="47"/>
                    <a:pt x="2" y="70"/>
                  </a:cubicBezTo>
                  <a:cubicBezTo>
                    <a:pt x="3" y="82"/>
                    <a:pt x="12" y="104"/>
                    <a:pt x="12" y="104"/>
                  </a:cubicBezTo>
                  <a:cubicBezTo>
                    <a:pt x="15" y="118"/>
                    <a:pt x="13" y="111"/>
                    <a:pt x="18" y="126"/>
                  </a:cubicBezTo>
                  <a:cubicBezTo>
                    <a:pt x="19" y="128"/>
                    <a:pt x="20" y="132"/>
                    <a:pt x="20" y="132"/>
                  </a:cubicBezTo>
                  <a:cubicBezTo>
                    <a:pt x="23" y="159"/>
                    <a:pt x="28" y="176"/>
                    <a:pt x="36" y="200"/>
                  </a:cubicBezTo>
                  <a:cubicBezTo>
                    <a:pt x="38" y="217"/>
                    <a:pt x="40" y="236"/>
                    <a:pt x="50" y="250"/>
                  </a:cubicBezTo>
                  <a:cubicBezTo>
                    <a:pt x="52" y="262"/>
                    <a:pt x="54" y="273"/>
                    <a:pt x="58" y="284"/>
                  </a:cubicBezTo>
                  <a:cubicBezTo>
                    <a:pt x="60" y="301"/>
                    <a:pt x="59" y="304"/>
                    <a:pt x="68" y="316"/>
                  </a:cubicBezTo>
                  <a:cubicBezTo>
                    <a:pt x="71" y="326"/>
                    <a:pt x="80" y="336"/>
                    <a:pt x="80" y="3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4" name="Freeform 1068"/>
            <p:cNvSpPr>
              <a:spLocks/>
            </p:cNvSpPr>
            <p:nvPr/>
          </p:nvSpPr>
          <p:spPr bwMode="auto">
            <a:xfrm>
              <a:off x="4328" y="2076"/>
              <a:ext cx="50" cy="360"/>
            </a:xfrm>
            <a:custGeom>
              <a:avLst/>
              <a:gdLst>
                <a:gd name="T0" fmla="*/ 50 w 50"/>
                <a:gd name="T1" fmla="*/ 0 h 360"/>
                <a:gd name="T2" fmla="*/ 42 w 50"/>
                <a:gd name="T3" fmla="*/ 90 h 360"/>
                <a:gd name="T4" fmla="*/ 40 w 50"/>
                <a:gd name="T5" fmla="*/ 126 h 360"/>
                <a:gd name="T6" fmla="*/ 34 w 50"/>
                <a:gd name="T7" fmla="*/ 144 h 360"/>
                <a:gd name="T8" fmla="*/ 28 w 50"/>
                <a:gd name="T9" fmla="*/ 194 h 360"/>
                <a:gd name="T10" fmla="*/ 22 w 50"/>
                <a:gd name="T11" fmla="*/ 216 h 360"/>
                <a:gd name="T12" fmla="*/ 16 w 50"/>
                <a:gd name="T13" fmla="*/ 266 h 360"/>
                <a:gd name="T14" fmla="*/ 6 w 50"/>
                <a:gd name="T15" fmla="*/ 324 h 360"/>
                <a:gd name="T16" fmla="*/ 2 w 50"/>
                <a:gd name="T17" fmla="*/ 352 h 360"/>
                <a:gd name="T18" fmla="*/ 0 w 50"/>
                <a:gd name="T19" fmla="*/ 360 h 3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360"/>
                <a:gd name="T32" fmla="*/ 50 w 50"/>
                <a:gd name="T33" fmla="*/ 360 h 3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360">
                  <a:moveTo>
                    <a:pt x="50" y="0"/>
                  </a:moveTo>
                  <a:cubicBezTo>
                    <a:pt x="48" y="27"/>
                    <a:pt x="50" y="65"/>
                    <a:pt x="42" y="90"/>
                  </a:cubicBezTo>
                  <a:cubicBezTo>
                    <a:pt x="41" y="102"/>
                    <a:pt x="41" y="114"/>
                    <a:pt x="40" y="126"/>
                  </a:cubicBezTo>
                  <a:cubicBezTo>
                    <a:pt x="39" y="132"/>
                    <a:pt x="34" y="144"/>
                    <a:pt x="34" y="144"/>
                  </a:cubicBezTo>
                  <a:cubicBezTo>
                    <a:pt x="33" y="164"/>
                    <a:pt x="32" y="176"/>
                    <a:pt x="28" y="194"/>
                  </a:cubicBezTo>
                  <a:cubicBezTo>
                    <a:pt x="26" y="201"/>
                    <a:pt x="22" y="216"/>
                    <a:pt x="22" y="216"/>
                  </a:cubicBezTo>
                  <a:cubicBezTo>
                    <a:pt x="21" y="233"/>
                    <a:pt x="18" y="249"/>
                    <a:pt x="16" y="266"/>
                  </a:cubicBezTo>
                  <a:cubicBezTo>
                    <a:pt x="15" y="289"/>
                    <a:pt x="9" y="303"/>
                    <a:pt x="6" y="324"/>
                  </a:cubicBezTo>
                  <a:cubicBezTo>
                    <a:pt x="4" y="333"/>
                    <a:pt x="4" y="343"/>
                    <a:pt x="2" y="352"/>
                  </a:cubicBezTo>
                  <a:cubicBezTo>
                    <a:pt x="1" y="355"/>
                    <a:pt x="0" y="360"/>
                    <a:pt x="0" y="36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5" name="Freeform 1069"/>
            <p:cNvSpPr>
              <a:spLocks/>
            </p:cNvSpPr>
            <p:nvPr/>
          </p:nvSpPr>
          <p:spPr bwMode="auto">
            <a:xfrm>
              <a:off x="4327" y="2436"/>
              <a:ext cx="97" cy="618"/>
            </a:xfrm>
            <a:custGeom>
              <a:avLst/>
              <a:gdLst>
                <a:gd name="T0" fmla="*/ 1 w 97"/>
                <a:gd name="T1" fmla="*/ 0 h 618"/>
                <a:gd name="T2" fmla="*/ 7 w 97"/>
                <a:gd name="T3" fmla="*/ 36 h 618"/>
                <a:gd name="T4" fmla="*/ 11 w 97"/>
                <a:gd name="T5" fmla="*/ 48 h 618"/>
                <a:gd name="T6" fmla="*/ 21 w 97"/>
                <a:gd name="T7" fmla="*/ 82 h 618"/>
                <a:gd name="T8" fmla="*/ 29 w 97"/>
                <a:gd name="T9" fmla="*/ 116 h 618"/>
                <a:gd name="T10" fmla="*/ 41 w 97"/>
                <a:gd name="T11" fmla="*/ 156 h 618"/>
                <a:gd name="T12" fmla="*/ 55 w 97"/>
                <a:gd name="T13" fmla="*/ 210 h 618"/>
                <a:gd name="T14" fmla="*/ 63 w 97"/>
                <a:gd name="T15" fmla="*/ 274 h 618"/>
                <a:gd name="T16" fmla="*/ 69 w 97"/>
                <a:gd name="T17" fmla="*/ 306 h 618"/>
                <a:gd name="T18" fmla="*/ 71 w 97"/>
                <a:gd name="T19" fmla="*/ 334 h 618"/>
                <a:gd name="T20" fmla="*/ 75 w 97"/>
                <a:gd name="T21" fmla="*/ 346 h 618"/>
                <a:gd name="T22" fmla="*/ 81 w 97"/>
                <a:gd name="T23" fmla="*/ 404 h 618"/>
                <a:gd name="T24" fmla="*/ 83 w 97"/>
                <a:gd name="T25" fmla="*/ 428 h 618"/>
                <a:gd name="T26" fmla="*/ 89 w 97"/>
                <a:gd name="T27" fmla="*/ 446 h 618"/>
                <a:gd name="T28" fmla="*/ 91 w 97"/>
                <a:gd name="T29" fmla="*/ 512 h 618"/>
                <a:gd name="T30" fmla="*/ 95 w 97"/>
                <a:gd name="T31" fmla="*/ 524 h 618"/>
                <a:gd name="T32" fmla="*/ 97 w 97"/>
                <a:gd name="T33" fmla="*/ 618 h 6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618"/>
                <a:gd name="T53" fmla="*/ 97 w 97"/>
                <a:gd name="T54" fmla="*/ 618 h 6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618">
                  <a:moveTo>
                    <a:pt x="1" y="0"/>
                  </a:moveTo>
                  <a:cubicBezTo>
                    <a:pt x="3" y="28"/>
                    <a:pt x="0" y="16"/>
                    <a:pt x="7" y="36"/>
                  </a:cubicBezTo>
                  <a:cubicBezTo>
                    <a:pt x="8" y="40"/>
                    <a:pt x="11" y="48"/>
                    <a:pt x="11" y="48"/>
                  </a:cubicBezTo>
                  <a:cubicBezTo>
                    <a:pt x="14" y="84"/>
                    <a:pt x="14" y="62"/>
                    <a:pt x="21" y="82"/>
                  </a:cubicBezTo>
                  <a:cubicBezTo>
                    <a:pt x="23" y="103"/>
                    <a:pt x="24" y="101"/>
                    <a:pt x="29" y="116"/>
                  </a:cubicBezTo>
                  <a:cubicBezTo>
                    <a:pt x="30" y="129"/>
                    <a:pt x="29" y="148"/>
                    <a:pt x="41" y="156"/>
                  </a:cubicBezTo>
                  <a:cubicBezTo>
                    <a:pt x="50" y="174"/>
                    <a:pt x="44" y="193"/>
                    <a:pt x="55" y="210"/>
                  </a:cubicBezTo>
                  <a:cubicBezTo>
                    <a:pt x="57" y="270"/>
                    <a:pt x="55" y="244"/>
                    <a:pt x="63" y="274"/>
                  </a:cubicBezTo>
                  <a:cubicBezTo>
                    <a:pt x="64" y="287"/>
                    <a:pt x="66" y="294"/>
                    <a:pt x="69" y="306"/>
                  </a:cubicBezTo>
                  <a:cubicBezTo>
                    <a:pt x="70" y="315"/>
                    <a:pt x="70" y="325"/>
                    <a:pt x="71" y="334"/>
                  </a:cubicBezTo>
                  <a:cubicBezTo>
                    <a:pt x="72" y="338"/>
                    <a:pt x="75" y="346"/>
                    <a:pt x="75" y="346"/>
                  </a:cubicBezTo>
                  <a:cubicBezTo>
                    <a:pt x="76" y="366"/>
                    <a:pt x="75" y="385"/>
                    <a:pt x="81" y="404"/>
                  </a:cubicBezTo>
                  <a:cubicBezTo>
                    <a:pt x="82" y="412"/>
                    <a:pt x="82" y="420"/>
                    <a:pt x="83" y="428"/>
                  </a:cubicBezTo>
                  <a:cubicBezTo>
                    <a:pt x="84" y="434"/>
                    <a:pt x="89" y="446"/>
                    <a:pt x="89" y="446"/>
                  </a:cubicBezTo>
                  <a:cubicBezTo>
                    <a:pt x="90" y="468"/>
                    <a:pt x="89" y="490"/>
                    <a:pt x="91" y="512"/>
                  </a:cubicBezTo>
                  <a:cubicBezTo>
                    <a:pt x="91" y="516"/>
                    <a:pt x="95" y="524"/>
                    <a:pt x="95" y="524"/>
                  </a:cubicBezTo>
                  <a:cubicBezTo>
                    <a:pt x="97" y="597"/>
                    <a:pt x="97" y="565"/>
                    <a:pt x="97" y="61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6" name="Freeform 1070"/>
            <p:cNvSpPr>
              <a:spLocks/>
            </p:cNvSpPr>
            <p:nvPr/>
          </p:nvSpPr>
          <p:spPr bwMode="auto">
            <a:xfrm>
              <a:off x="4446" y="3472"/>
              <a:ext cx="14" cy="56"/>
            </a:xfrm>
            <a:custGeom>
              <a:avLst/>
              <a:gdLst>
                <a:gd name="T0" fmla="*/ 0 w 14"/>
                <a:gd name="T1" fmla="*/ 0 h 56"/>
                <a:gd name="T2" fmla="*/ 2 w 14"/>
                <a:gd name="T3" fmla="*/ 24 h 56"/>
                <a:gd name="T4" fmla="*/ 14 w 14"/>
                <a:gd name="T5" fmla="*/ 56 h 56"/>
                <a:gd name="T6" fmla="*/ 0 60000 65536"/>
                <a:gd name="T7" fmla="*/ 0 60000 65536"/>
                <a:gd name="T8" fmla="*/ 0 60000 65536"/>
                <a:gd name="T9" fmla="*/ 0 w 14"/>
                <a:gd name="T10" fmla="*/ 0 h 56"/>
                <a:gd name="T11" fmla="*/ 14 w 1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6">
                  <a:moveTo>
                    <a:pt x="0" y="0"/>
                  </a:moveTo>
                  <a:cubicBezTo>
                    <a:pt x="1" y="8"/>
                    <a:pt x="0" y="16"/>
                    <a:pt x="2" y="24"/>
                  </a:cubicBezTo>
                  <a:cubicBezTo>
                    <a:pt x="4" y="34"/>
                    <a:pt x="14" y="45"/>
                    <a:pt x="14" y="5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7" name="Freeform 1071"/>
            <p:cNvSpPr>
              <a:spLocks/>
            </p:cNvSpPr>
            <p:nvPr/>
          </p:nvSpPr>
          <p:spPr bwMode="auto">
            <a:xfrm>
              <a:off x="4474" y="3564"/>
              <a:ext cx="44" cy="320"/>
            </a:xfrm>
            <a:custGeom>
              <a:avLst/>
              <a:gdLst>
                <a:gd name="T0" fmla="*/ 0 w 44"/>
                <a:gd name="T1" fmla="*/ 0 h 320"/>
                <a:gd name="T2" fmla="*/ 8 w 44"/>
                <a:gd name="T3" fmla="*/ 24 h 320"/>
                <a:gd name="T4" fmla="*/ 14 w 44"/>
                <a:gd name="T5" fmla="*/ 42 h 320"/>
                <a:gd name="T6" fmla="*/ 30 w 44"/>
                <a:gd name="T7" fmla="*/ 100 h 320"/>
                <a:gd name="T8" fmla="*/ 40 w 44"/>
                <a:gd name="T9" fmla="*/ 186 h 320"/>
                <a:gd name="T10" fmla="*/ 44 w 44"/>
                <a:gd name="T11" fmla="*/ 320 h 3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20"/>
                <a:gd name="T20" fmla="*/ 44 w 44"/>
                <a:gd name="T21" fmla="*/ 320 h 3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20">
                  <a:moveTo>
                    <a:pt x="0" y="0"/>
                  </a:moveTo>
                  <a:cubicBezTo>
                    <a:pt x="6" y="9"/>
                    <a:pt x="5" y="13"/>
                    <a:pt x="8" y="24"/>
                  </a:cubicBezTo>
                  <a:cubicBezTo>
                    <a:pt x="10" y="30"/>
                    <a:pt x="14" y="42"/>
                    <a:pt x="14" y="42"/>
                  </a:cubicBezTo>
                  <a:cubicBezTo>
                    <a:pt x="16" y="64"/>
                    <a:pt x="23" y="80"/>
                    <a:pt x="30" y="100"/>
                  </a:cubicBezTo>
                  <a:cubicBezTo>
                    <a:pt x="31" y="121"/>
                    <a:pt x="25" y="164"/>
                    <a:pt x="40" y="186"/>
                  </a:cubicBezTo>
                  <a:cubicBezTo>
                    <a:pt x="42" y="231"/>
                    <a:pt x="44" y="275"/>
                    <a:pt x="44" y="320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8" name="Freeform 1072"/>
            <p:cNvSpPr>
              <a:spLocks/>
            </p:cNvSpPr>
            <p:nvPr/>
          </p:nvSpPr>
          <p:spPr bwMode="auto">
            <a:xfrm>
              <a:off x="4428" y="3046"/>
              <a:ext cx="16" cy="362"/>
            </a:xfrm>
            <a:custGeom>
              <a:avLst/>
              <a:gdLst>
                <a:gd name="T0" fmla="*/ 0 w 16"/>
                <a:gd name="T1" fmla="*/ 0 h 362"/>
                <a:gd name="T2" fmla="*/ 8 w 16"/>
                <a:gd name="T3" fmla="*/ 56 h 362"/>
                <a:gd name="T4" fmla="*/ 16 w 16"/>
                <a:gd name="T5" fmla="*/ 134 h 362"/>
                <a:gd name="T6" fmla="*/ 10 w 16"/>
                <a:gd name="T7" fmla="*/ 362 h 3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2"/>
                <a:gd name="T14" fmla="*/ 16 w 16"/>
                <a:gd name="T15" fmla="*/ 362 h 3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2">
                  <a:moveTo>
                    <a:pt x="0" y="0"/>
                  </a:moveTo>
                  <a:cubicBezTo>
                    <a:pt x="3" y="18"/>
                    <a:pt x="2" y="39"/>
                    <a:pt x="8" y="56"/>
                  </a:cubicBezTo>
                  <a:cubicBezTo>
                    <a:pt x="9" y="83"/>
                    <a:pt x="10" y="108"/>
                    <a:pt x="16" y="134"/>
                  </a:cubicBezTo>
                  <a:cubicBezTo>
                    <a:pt x="15" y="220"/>
                    <a:pt x="10" y="282"/>
                    <a:pt x="10" y="362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contenu 8"/>
          <p:cNvSpPr>
            <a:spLocks/>
          </p:cNvSpPr>
          <p:nvPr/>
        </p:nvSpPr>
        <p:spPr bwMode="auto">
          <a:xfrm>
            <a:off x="228600" y="762000"/>
            <a:ext cx="8229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ts val="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proximales partielles du NFC</a:t>
            </a:r>
          </a:p>
          <a:p>
            <a:pPr marL="742950" lvl="1" indent="-285750" eaLnBrk="0" hangingPunct="0">
              <a:spcBef>
                <a:spcPts val="0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muscles tibial antérieur et long 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ext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orteils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iatrogène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(arthroscopie, ostéotomie)</a:t>
            </a: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tumorale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kyste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,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ostéochondrome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traumatique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traction ou compression externe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distales</a:t>
            </a:r>
            <a:endParaRPr lang="fr-BE" sz="2400" b="1" dirty="0" smtClean="0">
              <a:solidFill>
                <a:srgbClr val="FF99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Microtraumatique (chaussures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serrées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ou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à lanières, associé souvent à des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hauts talons, football, compression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sous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le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feuillet supérieur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du </a:t>
            </a:r>
            <a:r>
              <a:rPr lang="fr-FR" sz="2400" i="1" dirty="0" err="1">
                <a:solidFill>
                  <a:srgbClr val="FFFFFF"/>
                </a:solidFill>
                <a:latin typeface="Century Gothic" charset="0"/>
              </a:rPr>
              <a:t>retinaculum</a:t>
            </a:r>
            <a:r>
              <a:rPr lang="fr-FR" sz="2400" i="1" dirty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des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extenseurs ou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«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 syndrome du canal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b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</a:b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tarsien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antérieur 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»</a:t>
            </a:r>
            <a:endParaRPr lang="fr-FR" sz="2400" b="1" dirty="0">
              <a:solidFill>
                <a:srgbClr val="FFFF00"/>
              </a:solidFill>
              <a:latin typeface="Century Gothic" charset="0"/>
            </a:endParaRPr>
          </a:p>
        </p:txBody>
      </p:sp>
      <p:pic>
        <p:nvPicPr>
          <p:cNvPr id="29701" name="Picture 9" descr="C:\Users\François\Pictures\Présentation1\h-20-1650552-1249714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228600"/>
            <a:ext cx="101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7109" name="Group 12"/>
          <p:cNvGrpSpPr>
            <a:grpSpLocks/>
          </p:cNvGrpSpPr>
          <p:nvPr/>
        </p:nvGrpSpPr>
        <p:grpSpPr bwMode="auto">
          <a:xfrm>
            <a:off x="6324600" y="3810000"/>
            <a:ext cx="2819400" cy="2493962"/>
            <a:chOff x="4656" y="3085"/>
            <a:chExt cx="912" cy="851"/>
          </a:xfrm>
        </p:grpSpPr>
        <p:pic>
          <p:nvPicPr>
            <p:cNvPr id="47111" name="Picture 10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56" y="3153"/>
              <a:ext cx="912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2" name="Oval 11"/>
            <p:cNvSpPr>
              <a:spLocks noChangeArrowheads="1"/>
            </p:cNvSpPr>
            <p:nvPr/>
          </p:nvSpPr>
          <p:spPr bwMode="auto">
            <a:xfrm>
              <a:off x="4992" y="3085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152400" y="-1587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  <p:pic>
        <p:nvPicPr>
          <p:cNvPr id="9" name="Image 8" descr="practneurol-2008-June-8-3-158-F8.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085" y="1981200"/>
            <a:ext cx="3503181" cy="1333155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26"/>
          <p:cNvSpPr txBox="1">
            <a:spLocks noChangeArrowheads="1"/>
          </p:cNvSpPr>
          <p:nvPr/>
        </p:nvSpPr>
        <p:spPr bwMode="auto">
          <a:xfrm>
            <a:off x="152400" y="21272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  <p:sp>
        <p:nvSpPr>
          <p:cNvPr id="48131" name="Espace réservé du contenu 8"/>
          <p:cNvSpPr>
            <a:spLocks/>
          </p:cNvSpPr>
          <p:nvPr/>
        </p:nvSpPr>
        <p:spPr bwMode="auto">
          <a:xfrm>
            <a:off x="152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>
              <a:spcBef>
                <a:spcPct val="20000"/>
              </a:spcBef>
              <a:buFont typeface="Arial" charset="-52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Calibri" charset="0"/>
              </a:rPr>
              <a:t>Branche médiale terminale sensitive</a:t>
            </a: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comprimée</a:t>
            </a:r>
            <a:r>
              <a:rPr lang="fr-FR" sz="2800" b="1" dirty="0">
                <a:solidFill>
                  <a:srgbClr val="00FFFF"/>
                </a:solidFill>
                <a:latin typeface="Calibri" charset="0"/>
              </a:rPr>
              <a:t> sous le feuillet inférieur du </a:t>
            </a:r>
            <a:r>
              <a:rPr lang="fr-FR" sz="2800" b="1" i="1" dirty="0" err="1">
                <a:solidFill>
                  <a:srgbClr val="00FFFF"/>
                </a:solidFill>
                <a:latin typeface="Calibri" charset="0"/>
              </a:rPr>
              <a:t>retinaculum</a:t>
            </a:r>
            <a:r>
              <a:rPr lang="fr-FR" sz="2800" i="1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des </a:t>
            </a:r>
            <a:r>
              <a:rPr lang="fr-FR" sz="2800" dirty="0" smtClean="0">
                <a:solidFill>
                  <a:schemeClr val="bg1"/>
                </a:solidFill>
                <a:latin typeface="Calibri" charset="0"/>
              </a:rPr>
              <a:t>extenseurs</a:t>
            </a:r>
            <a:br>
              <a:rPr lang="fr-FR" sz="2800" dirty="0" smtClean="0">
                <a:solidFill>
                  <a:schemeClr val="bg1"/>
                </a:solidFill>
                <a:latin typeface="Calibri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libri" charset="0"/>
              </a:rPr>
              <a:t> </a:t>
            </a:r>
            <a:endParaRPr lang="fr-FR" sz="2800" dirty="0">
              <a:solidFill>
                <a:schemeClr val="bg1"/>
              </a:solidFill>
              <a:latin typeface="Calibri" charset="0"/>
            </a:endParaRP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comprimée </a:t>
            </a:r>
            <a:r>
              <a:rPr lang="fr-FR" sz="2800" b="1" dirty="0">
                <a:solidFill>
                  <a:srgbClr val="00FFFF"/>
                </a:solidFill>
                <a:latin typeface="Calibri" charset="0"/>
              </a:rPr>
              <a:t>sous le tendon du muscle court extenseur de l’</a:t>
            </a:r>
            <a:r>
              <a:rPr lang="fr-FR" sz="2800" b="1" i="1" dirty="0" err="1">
                <a:solidFill>
                  <a:srgbClr val="00FFFF"/>
                </a:solidFill>
                <a:latin typeface="Calibri" charset="0"/>
              </a:rPr>
              <a:t>hallux</a:t>
            </a: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alibri" charset="0"/>
              </a:rPr>
              <a:t>(partie médiale du CEO)</a:t>
            </a:r>
            <a:br>
              <a:rPr lang="fr-FR" dirty="0">
                <a:solidFill>
                  <a:schemeClr val="bg1"/>
                </a:solidFill>
                <a:latin typeface="Calibri" charset="0"/>
              </a:rPr>
            </a:br>
            <a:endParaRPr lang="fr-BE" sz="24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48132" name="Group 1035"/>
          <p:cNvGrpSpPr>
            <a:grpSpLocks/>
          </p:cNvGrpSpPr>
          <p:nvPr/>
        </p:nvGrpSpPr>
        <p:grpSpPr bwMode="auto">
          <a:xfrm>
            <a:off x="6934200" y="990600"/>
            <a:ext cx="1866900" cy="1841500"/>
            <a:chOff x="1752" y="1192"/>
            <a:chExt cx="2256" cy="1936"/>
          </a:xfrm>
        </p:grpSpPr>
        <p:pic>
          <p:nvPicPr>
            <p:cNvPr id="48137" name="Picture 1032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52" y="1192"/>
              <a:ext cx="2256" cy="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Freeform 1034"/>
            <p:cNvSpPr>
              <a:spLocks/>
            </p:cNvSpPr>
            <p:nvPr/>
          </p:nvSpPr>
          <p:spPr bwMode="auto">
            <a:xfrm>
              <a:off x="3204" y="2418"/>
              <a:ext cx="264" cy="393"/>
            </a:xfrm>
            <a:custGeom>
              <a:avLst/>
              <a:gdLst>
                <a:gd name="T0" fmla="*/ 0 w 264"/>
                <a:gd name="T1" fmla="*/ 0 h 393"/>
                <a:gd name="T2" fmla="*/ 15 w 264"/>
                <a:gd name="T3" fmla="*/ 57 h 393"/>
                <a:gd name="T4" fmla="*/ 27 w 264"/>
                <a:gd name="T5" fmla="*/ 75 h 393"/>
                <a:gd name="T6" fmla="*/ 42 w 264"/>
                <a:gd name="T7" fmla="*/ 99 h 393"/>
                <a:gd name="T8" fmla="*/ 66 w 264"/>
                <a:gd name="T9" fmla="*/ 117 h 393"/>
                <a:gd name="T10" fmla="*/ 78 w 264"/>
                <a:gd name="T11" fmla="*/ 132 h 393"/>
                <a:gd name="T12" fmla="*/ 90 w 264"/>
                <a:gd name="T13" fmla="*/ 150 h 393"/>
                <a:gd name="T14" fmla="*/ 108 w 264"/>
                <a:gd name="T15" fmla="*/ 183 h 393"/>
                <a:gd name="T16" fmla="*/ 141 w 264"/>
                <a:gd name="T17" fmla="*/ 222 h 393"/>
                <a:gd name="T18" fmla="*/ 174 w 264"/>
                <a:gd name="T19" fmla="*/ 255 h 393"/>
                <a:gd name="T20" fmla="*/ 216 w 264"/>
                <a:gd name="T21" fmla="*/ 312 h 393"/>
                <a:gd name="T22" fmla="*/ 234 w 264"/>
                <a:gd name="T23" fmla="*/ 330 h 393"/>
                <a:gd name="T24" fmla="*/ 243 w 264"/>
                <a:gd name="T25" fmla="*/ 339 h 393"/>
                <a:gd name="T26" fmla="*/ 264 w 264"/>
                <a:gd name="T27" fmla="*/ 393 h 3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4"/>
                <a:gd name="T43" fmla="*/ 0 h 393"/>
                <a:gd name="T44" fmla="*/ 264 w 264"/>
                <a:gd name="T45" fmla="*/ 393 h 39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4" h="393">
                  <a:moveTo>
                    <a:pt x="0" y="0"/>
                  </a:moveTo>
                  <a:cubicBezTo>
                    <a:pt x="6" y="19"/>
                    <a:pt x="9" y="38"/>
                    <a:pt x="15" y="57"/>
                  </a:cubicBezTo>
                  <a:cubicBezTo>
                    <a:pt x="17" y="64"/>
                    <a:pt x="25" y="68"/>
                    <a:pt x="27" y="75"/>
                  </a:cubicBezTo>
                  <a:cubicBezTo>
                    <a:pt x="34" y="96"/>
                    <a:pt x="28" y="89"/>
                    <a:pt x="42" y="99"/>
                  </a:cubicBezTo>
                  <a:cubicBezTo>
                    <a:pt x="49" y="110"/>
                    <a:pt x="55" y="110"/>
                    <a:pt x="66" y="117"/>
                  </a:cubicBezTo>
                  <a:cubicBezTo>
                    <a:pt x="73" y="137"/>
                    <a:pt x="63" y="115"/>
                    <a:pt x="78" y="132"/>
                  </a:cubicBezTo>
                  <a:cubicBezTo>
                    <a:pt x="83" y="137"/>
                    <a:pt x="90" y="150"/>
                    <a:pt x="90" y="150"/>
                  </a:cubicBezTo>
                  <a:cubicBezTo>
                    <a:pt x="93" y="167"/>
                    <a:pt x="96" y="171"/>
                    <a:pt x="108" y="183"/>
                  </a:cubicBezTo>
                  <a:cubicBezTo>
                    <a:pt x="112" y="196"/>
                    <a:pt x="129" y="214"/>
                    <a:pt x="141" y="222"/>
                  </a:cubicBezTo>
                  <a:cubicBezTo>
                    <a:pt x="150" y="235"/>
                    <a:pt x="161" y="246"/>
                    <a:pt x="174" y="255"/>
                  </a:cubicBezTo>
                  <a:cubicBezTo>
                    <a:pt x="188" y="276"/>
                    <a:pt x="197" y="293"/>
                    <a:pt x="216" y="312"/>
                  </a:cubicBezTo>
                  <a:cubicBezTo>
                    <a:pt x="222" y="318"/>
                    <a:pt x="228" y="324"/>
                    <a:pt x="234" y="330"/>
                  </a:cubicBezTo>
                  <a:cubicBezTo>
                    <a:pt x="237" y="333"/>
                    <a:pt x="243" y="339"/>
                    <a:pt x="243" y="339"/>
                  </a:cubicBezTo>
                  <a:cubicBezTo>
                    <a:pt x="249" y="358"/>
                    <a:pt x="264" y="373"/>
                    <a:pt x="264" y="393"/>
                  </a:cubicBezTo>
                </a:path>
              </a:pathLst>
            </a:cu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3" name="Oval 1036"/>
          <p:cNvSpPr>
            <a:spLocks noChangeArrowheads="1"/>
          </p:cNvSpPr>
          <p:nvPr/>
        </p:nvSpPr>
        <p:spPr bwMode="auto">
          <a:xfrm>
            <a:off x="7929563" y="1905000"/>
            <a:ext cx="457200" cy="457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134" name="Group 1039"/>
          <p:cNvGrpSpPr>
            <a:grpSpLocks/>
          </p:cNvGrpSpPr>
          <p:nvPr/>
        </p:nvGrpSpPr>
        <p:grpSpPr bwMode="auto">
          <a:xfrm>
            <a:off x="6858000" y="4452938"/>
            <a:ext cx="2057400" cy="1643062"/>
            <a:chOff x="4320" y="2421"/>
            <a:chExt cx="1296" cy="1035"/>
          </a:xfrm>
        </p:grpSpPr>
        <p:pic>
          <p:nvPicPr>
            <p:cNvPr id="48135" name="Picture 1031" descr="C:\Users\François\Pictures\Présentation1\CE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0" y="2421"/>
              <a:ext cx="1296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Oval 1037"/>
            <p:cNvSpPr>
              <a:spLocks noChangeArrowheads="1"/>
            </p:cNvSpPr>
            <p:nvPr/>
          </p:nvSpPr>
          <p:spPr bwMode="auto">
            <a:xfrm>
              <a:off x="4992" y="2908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49156" name="Picture 1031" descr="C:\Users\François\Pictures\Présentation1\NFP-N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995612"/>
            <a:ext cx="5486400" cy="3557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57" name="Text Box 1032"/>
          <p:cNvSpPr txBox="1">
            <a:spLocks noChangeArrowheads="1"/>
          </p:cNvSpPr>
          <p:nvPr/>
        </p:nvSpPr>
        <p:spPr bwMode="auto">
          <a:xfrm>
            <a:off x="7451725" y="33893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NFS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8" name="Text Box 1033"/>
          <p:cNvSpPr txBox="1">
            <a:spLocks noChangeArrowheads="1"/>
          </p:cNvSpPr>
          <p:nvPr/>
        </p:nvSpPr>
        <p:spPr bwMode="auto">
          <a:xfrm>
            <a:off x="7467600" y="50276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NFP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9" name="Text Box 1034"/>
          <p:cNvSpPr txBox="1">
            <a:spLocks noChangeArrowheads="1"/>
          </p:cNvSpPr>
          <p:nvPr/>
        </p:nvSpPr>
        <p:spPr bwMode="auto">
          <a:xfrm>
            <a:off x="1752600" y="4876800"/>
            <a:ext cx="920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sp>
        <p:nvSpPr>
          <p:cNvPr id="49160" name="Text Box 1035"/>
          <p:cNvSpPr txBox="1">
            <a:spLocks noChangeArrowheads="1"/>
          </p:cNvSpPr>
          <p:nvPr/>
        </p:nvSpPr>
        <p:spPr bwMode="auto">
          <a:xfrm>
            <a:off x="1752600" y="3106738"/>
            <a:ext cx="920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grpSp>
        <p:nvGrpSpPr>
          <p:cNvPr id="49161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49162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3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4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5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6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7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8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9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0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1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2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3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5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6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7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51203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51204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51207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8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0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1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2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3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4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5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6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7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8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9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0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1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2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205" name="Image 25" descr="WP_20160527_09_53_08_Pr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971800"/>
            <a:ext cx="63246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Image 26" descr="WP_20160527_09_54_48_Pr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352800"/>
            <a:ext cx="4595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26"/>
          <p:cNvSpPr txBox="1">
            <a:spLocks noChangeArrowheads="1"/>
          </p:cNvSpPr>
          <p:nvPr/>
        </p:nvSpPr>
        <p:spPr bwMode="auto">
          <a:xfrm>
            <a:off x="139700" y="434975"/>
            <a:ext cx="5683250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motrice</a:t>
            </a:r>
          </a:p>
        </p:txBody>
      </p:sp>
      <p:pic>
        <p:nvPicPr>
          <p:cNvPr id="4" name="Fibulaire moteur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7800" y="0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superficiel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6. NFS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3176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-&gt;	compartiment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latéral et innerve 		les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muscles long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 court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fibulaires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	perfore le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au 1/3 inf.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 où il devient sous-cutané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se divise en ses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branches 			terminales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dorsales,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médiale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intermédiaire</a:t>
            </a:r>
            <a:endParaRPr lang="fr-FR" sz="2400" b="1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3556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médiale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donne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1, 4 et 5</a:t>
            </a:r>
            <a:endParaRPr lang="fr-FR" sz="240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4580" name="Text Box 1030"/>
          <p:cNvSpPr txBox="1">
            <a:spLocks noChangeArrowheads="1"/>
          </p:cNvSpPr>
          <p:nvPr/>
        </p:nvSpPr>
        <p:spPr bwMode="auto">
          <a:xfrm>
            <a:off x="449580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intermédiaire</a:t>
            </a:r>
            <a:b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donne les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6-9</a:t>
            </a:r>
          </a:p>
        </p:txBody>
      </p:sp>
      <p:pic>
        <p:nvPicPr>
          <p:cNvPr id="24581" name="Picture 1031" descr="C:\Users\François\Pictures\Présentation1\Superficial_fibular_(Syn._peroneal)_nerve__lateral_bran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2425700"/>
            <a:ext cx="239871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Group 1075"/>
          <p:cNvGrpSpPr>
            <a:grpSpLocks/>
          </p:cNvGrpSpPr>
          <p:nvPr/>
        </p:nvGrpSpPr>
        <p:grpSpPr bwMode="auto">
          <a:xfrm>
            <a:off x="1444625" y="2425700"/>
            <a:ext cx="2212975" cy="4191000"/>
            <a:chOff x="910" y="1440"/>
            <a:chExt cx="1394" cy="2640"/>
          </a:xfrm>
        </p:grpSpPr>
        <p:pic>
          <p:nvPicPr>
            <p:cNvPr id="24591" name="Picture 1029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2" name="Freeform 1033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3" name="Freeform 1034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Freeform 1036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5" name="Freeform 1038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6" name="Freeform 1039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7" name="Freeform 1040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8" name="Freeform 1041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9" name="Freeform 1042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0" name="Freeform 1043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1" name="Freeform 1047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2" name="Freeform 1051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3" name="Freeform 1035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4" name="Freeform 1055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5" name="Freeform 1032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6" name="Freeform 106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83" name="Freeform 1063"/>
          <p:cNvSpPr>
            <a:spLocks/>
          </p:cNvSpPr>
          <p:nvPr/>
        </p:nvSpPr>
        <p:spPr bwMode="auto">
          <a:xfrm>
            <a:off x="6562725" y="2852738"/>
            <a:ext cx="246063" cy="1243012"/>
          </a:xfrm>
          <a:custGeom>
            <a:avLst/>
            <a:gdLst>
              <a:gd name="T0" fmla="*/ 2147483647 w 155"/>
              <a:gd name="T1" fmla="*/ 0 h 783"/>
              <a:gd name="T2" fmla="*/ 2147483647 w 155"/>
              <a:gd name="T3" fmla="*/ 2147483647 h 783"/>
              <a:gd name="T4" fmla="*/ 2147483647 w 155"/>
              <a:gd name="T5" fmla="*/ 2147483647 h 783"/>
              <a:gd name="T6" fmla="*/ 2147483647 w 155"/>
              <a:gd name="T7" fmla="*/ 2147483647 h 783"/>
              <a:gd name="T8" fmla="*/ 2147483647 w 155"/>
              <a:gd name="T9" fmla="*/ 2147483647 h 783"/>
              <a:gd name="T10" fmla="*/ 2147483647 w 155"/>
              <a:gd name="T11" fmla="*/ 2147483647 h 783"/>
              <a:gd name="T12" fmla="*/ 2147483647 w 155"/>
              <a:gd name="T13" fmla="*/ 2147483647 h 783"/>
              <a:gd name="T14" fmla="*/ 2147483647 w 155"/>
              <a:gd name="T15" fmla="*/ 2147483647 h 783"/>
              <a:gd name="T16" fmla="*/ 2147483647 w 155"/>
              <a:gd name="T17" fmla="*/ 2147483647 h 783"/>
              <a:gd name="T18" fmla="*/ 2147483647 w 155"/>
              <a:gd name="T19" fmla="*/ 2147483647 h 783"/>
              <a:gd name="T20" fmla="*/ 2147483647 w 155"/>
              <a:gd name="T21" fmla="*/ 2147483647 h 783"/>
              <a:gd name="T22" fmla="*/ 2147483647 w 155"/>
              <a:gd name="T23" fmla="*/ 2147483647 h 783"/>
              <a:gd name="T24" fmla="*/ 2147483647 w 155"/>
              <a:gd name="T25" fmla="*/ 2147483647 h 783"/>
              <a:gd name="T26" fmla="*/ 2147483647 w 155"/>
              <a:gd name="T27" fmla="*/ 2147483647 h 783"/>
              <a:gd name="T28" fmla="*/ 2147483647 w 155"/>
              <a:gd name="T29" fmla="*/ 2147483647 h 7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5"/>
              <a:gd name="T46" fmla="*/ 0 h 783"/>
              <a:gd name="T47" fmla="*/ 155 w 155"/>
              <a:gd name="T48" fmla="*/ 783 h 7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5" h="783">
                <a:moveTo>
                  <a:pt x="29" y="0"/>
                </a:moveTo>
                <a:cubicBezTo>
                  <a:pt x="26" y="65"/>
                  <a:pt x="0" y="152"/>
                  <a:pt x="32" y="206"/>
                </a:cubicBezTo>
                <a:cubicBezTo>
                  <a:pt x="37" y="237"/>
                  <a:pt x="27" y="271"/>
                  <a:pt x="41" y="300"/>
                </a:cubicBezTo>
                <a:cubicBezTo>
                  <a:pt x="41" y="328"/>
                  <a:pt x="31" y="411"/>
                  <a:pt x="47" y="458"/>
                </a:cubicBezTo>
                <a:cubicBezTo>
                  <a:pt x="48" y="473"/>
                  <a:pt x="53" y="479"/>
                  <a:pt x="59" y="492"/>
                </a:cubicBezTo>
                <a:cubicBezTo>
                  <a:pt x="62" y="507"/>
                  <a:pt x="64" y="520"/>
                  <a:pt x="71" y="534"/>
                </a:cubicBezTo>
                <a:cubicBezTo>
                  <a:pt x="72" y="541"/>
                  <a:pt x="76" y="546"/>
                  <a:pt x="80" y="552"/>
                </a:cubicBezTo>
                <a:cubicBezTo>
                  <a:pt x="82" y="564"/>
                  <a:pt x="87" y="578"/>
                  <a:pt x="95" y="588"/>
                </a:cubicBezTo>
                <a:cubicBezTo>
                  <a:pt x="96" y="598"/>
                  <a:pt x="97" y="612"/>
                  <a:pt x="105" y="618"/>
                </a:cubicBezTo>
                <a:cubicBezTo>
                  <a:pt x="109" y="627"/>
                  <a:pt x="110" y="637"/>
                  <a:pt x="116" y="645"/>
                </a:cubicBezTo>
                <a:cubicBezTo>
                  <a:pt x="117" y="651"/>
                  <a:pt x="119" y="654"/>
                  <a:pt x="122" y="659"/>
                </a:cubicBezTo>
                <a:cubicBezTo>
                  <a:pt x="123" y="665"/>
                  <a:pt x="125" y="668"/>
                  <a:pt x="128" y="674"/>
                </a:cubicBezTo>
                <a:cubicBezTo>
                  <a:pt x="130" y="683"/>
                  <a:pt x="134" y="691"/>
                  <a:pt x="140" y="699"/>
                </a:cubicBezTo>
                <a:cubicBezTo>
                  <a:pt x="141" y="706"/>
                  <a:pt x="143" y="714"/>
                  <a:pt x="146" y="720"/>
                </a:cubicBezTo>
                <a:cubicBezTo>
                  <a:pt x="150" y="740"/>
                  <a:pt x="155" y="762"/>
                  <a:pt x="155" y="783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Freeform 1065"/>
          <p:cNvSpPr>
            <a:spLocks/>
          </p:cNvSpPr>
          <p:nvPr/>
        </p:nvSpPr>
        <p:spPr bwMode="auto">
          <a:xfrm>
            <a:off x="6784975" y="4090988"/>
            <a:ext cx="76200" cy="760412"/>
          </a:xfrm>
          <a:custGeom>
            <a:avLst/>
            <a:gdLst>
              <a:gd name="T0" fmla="*/ 2147483647 w 48"/>
              <a:gd name="T1" fmla="*/ 0 h 479"/>
              <a:gd name="T2" fmla="*/ 2147483647 w 48"/>
              <a:gd name="T3" fmla="*/ 2147483647 h 479"/>
              <a:gd name="T4" fmla="*/ 2147483647 w 48"/>
              <a:gd name="T5" fmla="*/ 2147483647 h 479"/>
              <a:gd name="T6" fmla="*/ 2147483647 w 48"/>
              <a:gd name="T7" fmla="*/ 2147483647 h 479"/>
              <a:gd name="T8" fmla="*/ 2147483647 w 48"/>
              <a:gd name="T9" fmla="*/ 2147483647 h 479"/>
              <a:gd name="T10" fmla="*/ 2147483647 w 48"/>
              <a:gd name="T11" fmla="*/ 2147483647 h 479"/>
              <a:gd name="T12" fmla="*/ 2147483647 w 48"/>
              <a:gd name="T13" fmla="*/ 2147483647 h 479"/>
              <a:gd name="T14" fmla="*/ 2147483647 w 48"/>
              <a:gd name="T15" fmla="*/ 2147483647 h 479"/>
              <a:gd name="T16" fmla="*/ 2147483647 w 48"/>
              <a:gd name="T17" fmla="*/ 2147483647 h 479"/>
              <a:gd name="T18" fmla="*/ 2147483647 w 48"/>
              <a:gd name="T19" fmla="*/ 2147483647 h 479"/>
              <a:gd name="T20" fmla="*/ 2147483647 w 48"/>
              <a:gd name="T21" fmla="*/ 2147483647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479"/>
              <a:gd name="T35" fmla="*/ 48 w 48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479">
                <a:moveTo>
                  <a:pt x="16" y="0"/>
                </a:moveTo>
                <a:cubicBezTo>
                  <a:pt x="17" y="10"/>
                  <a:pt x="16" y="22"/>
                  <a:pt x="22" y="30"/>
                </a:cubicBezTo>
                <a:cubicBezTo>
                  <a:pt x="24" y="39"/>
                  <a:pt x="24" y="46"/>
                  <a:pt x="31" y="51"/>
                </a:cubicBezTo>
                <a:cubicBezTo>
                  <a:pt x="34" y="56"/>
                  <a:pt x="36" y="59"/>
                  <a:pt x="37" y="65"/>
                </a:cubicBezTo>
                <a:cubicBezTo>
                  <a:pt x="38" y="96"/>
                  <a:pt x="48" y="157"/>
                  <a:pt x="37" y="185"/>
                </a:cubicBezTo>
                <a:cubicBezTo>
                  <a:pt x="35" y="199"/>
                  <a:pt x="34" y="215"/>
                  <a:pt x="28" y="228"/>
                </a:cubicBezTo>
                <a:cubicBezTo>
                  <a:pt x="26" y="236"/>
                  <a:pt x="22" y="251"/>
                  <a:pt x="22" y="251"/>
                </a:cubicBezTo>
                <a:cubicBezTo>
                  <a:pt x="21" y="265"/>
                  <a:pt x="22" y="278"/>
                  <a:pt x="16" y="291"/>
                </a:cubicBezTo>
                <a:cubicBezTo>
                  <a:pt x="15" y="324"/>
                  <a:pt x="16" y="359"/>
                  <a:pt x="9" y="392"/>
                </a:cubicBezTo>
                <a:cubicBezTo>
                  <a:pt x="8" y="403"/>
                  <a:pt x="9" y="416"/>
                  <a:pt x="4" y="426"/>
                </a:cubicBezTo>
                <a:cubicBezTo>
                  <a:pt x="0" y="447"/>
                  <a:pt x="3" y="429"/>
                  <a:pt x="3" y="479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1066"/>
          <p:cNvSpPr>
            <a:spLocks/>
          </p:cNvSpPr>
          <p:nvPr/>
        </p:nvSpPr>
        <p:spPr bwMode="auto">
          <a:xfrm>
            <a:off x="6588125" y="4846638"/>
            <a:ext cx="196850" cy="1182687"/>
          </a:xfrm>
          <a:custGeom>
            <a:avLst/>
            <a:gdLst>
              <a:gd name="T0" fmla="*/ 2147483647 w 124"/>
              <a:gd name="T1" fmla="*/ 0 h 745"/>
              <a:gd name="T2" fmla="*/ 2147483647 w 124"/>
              <a:gd name="T3" fmla="*/ 2147483647 h 745"/>
              <a:gd name="T4" fmla="*/ 2147483647 w 124"/>
              <a:gd name="T5" fmla="*/ 2147483647 h 745"/>
              <a:gd name="T6" fmla="*/ 2147483647 w 124"/>
              <a:gd name="T7" fmla="*/ 2147483647 h 745"/>
              <a:gd name="T8" fmla="*/ 2147483647 w 124"/>
              <a:gd name="T9" fmla="*/ 2147483647 h 745"/>
              <a:gd name="T10" fmla="*/ 2147483647 w 124"/>
              <a:gd name="T11" fmla="*/ 2147483647 h 745"/>
              <a:gd name="T12" fmla="*/ 2147483647 w 124"/>
              <a:gd name="T13" fmla="*/ 2147483647 h 745"/>
              <a:gd name="T14" fmla="*/ 2147483647 w 124"/>
              <a:gd name="T15" fmla="*/ 2147483647 h 745"/>
              <a:gd name="T16" fmla="*/ 2147483647 w 124"/>
              <a:gd name="T17" fmla="*/ 2147483647 h 745"/>
              <a:gd name="T18" fmla="*/ 2147483647 w 124"/>
              <a:gd name="T19" fmla="*/ 2147483647 h 745"/>
              <a:gd name="T20" fmla="*/ 2147483647 w 124"/>
              <a:gd name="T21" fmla="*/ 2147483647 h 745"/>
              <a:gd name="T22" fmla="*/ 2147483647 w 124"/>
              <a:gd name="T23" fmla="*/ 2147483647 h 745"/>
              <a:gd name="T24" fmla="*/ 2147483647 w 124"/>
              <a:gd name="T25" fmla="*/ 2147483647 h 745"/>
              <a:gd name="T26" fmla="*/ 2147483647 w 124"/>
              <a:gd name="T27" fmla="*/ 2147483647 h 745"/>
              <a:gd name="T28" fmla="*/ 2147483647 w 124"/>
              <a:gd name="T29" fmla="*/ 2147483647 h 745"/>
              <a:gd name="T30" fmla="*/ 2147483647 w 124"/>
              <a:gd name="T31" fmla="*/ 2147483647 h 745"/>
              <a:gd name="T32" fmla="*/ 2147483647 w 124"/>
              <a:gd name="T33" fmla="*/ 2147483647 h 745"/>
              <a:gd name="T34" fmla="*/ 2147483647 w 124"/>
              <a:gd name="T35" fmla="*/ 2147483647 h 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4"/>
              <a:gd name="T55" fmla="*/ 0 h 745"/>
              <a:gd name="T56" fmla="*/ 124 w 124"/>
              <a:gd name="T57" fmla="*/ 745 h 74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4" h="745">
                <a:moveTo>
                  <a:pt x="122" y="0"/>
                </a:moveTo>
                <a:cubicBezTo>
                  <a:pt x="121" y="39"/>
                  <a:pt x="124" y="25"/>
                  <a:pt x="113" y="46"/>
                </a:cubicBezTo>
                <a:cubicBezTo>
                  <a:pt x="110" y="61"/>
                  <a:pt x="112" y="76"/>
                  <a:pt x="107" y="90"/>
                </a:cubicBezTo>
                <a:cubicBezTo>
                  <a:pt x="106" y="98"/>
                  <a:pt x="105" y="106"/>
                  <a:pt x="100" y="112"/>
                </a:cubicBezTo>
                <a:cubicBezTo>
                  <a:pt x="99" y="123"/>
                  <a:pt x="100" y="133"/>
                  <a:pt x="95" y="142"/>
                </a:cubicBezTo>
                <a:cubicBezTo>
                  <a:pt x="92" y="158"/>
                  <a:pt x="96" y="175"/>
                  <a:pt x="89" y="190"/>
                </a:cubicBezTo>
                <a:cubicBezTo>
                  <a:pt x="88" y="197"/>
                  <a:pt x="83" y="198"/>
                  <a:pt x="80" y="204"/>
                </a:cubicBezTo>
                <a:cubicBezTo>
                  <a:pt x="78" y="217"/>
                  <a:pt x="74" y="227"/>
                  <a:pt x="68" y="238"/>
                </a:cubicBezTo>
                <a:cubicBezTo>
                  <a:pt x="67" y="243"/>
                  <a:pt x="65" y="247"/>
                  <a:pt x="64" y="252"/>
                </a:cubicBezTo>
                <a:cubicBezTo>
                  <a:pt x="63" y="267"/>
                  <a:pt x="63" y="281"/>
                  <a:pt x="59" y="295"/>
                </a:cubicBezTo>
                <a:cubicBezTo>
                  <a:pt x="58" y="305"/>
                  <a:pt x="55" y="315"/>
                  <a:pt x="53" y="325"/>
                </a:cubicBezTo>
                <a:cubicBezTo>
                  <a:pt x="52" y="339"/>
                  <a:pt x="53" y="370"/>
                  <a:pt x="47" y="382"/>
                </a:cubicBezTo>
                <a:cubicBezTo>
                  <a:pt x="43" y="402"/>
                  <a:pt x="53" y="440"/>
                  <a:pt x="38" y="460"/>
                </a:cubicBezTo>
                <a:cubicBezTo>
                  <a:pt x="34" y="480"/>
                  <a:pt x="38" y="504"/>
                  <a:pt x="29" y="523"/>
                </a:cubicBezTo>
                <a:cubicBezTo>
                  <a:pt x="26" y="549"/>
                  <a:pt x="35" y="584"/>
                  <a:pt x="7" y="588"/>
                </a:cubicBezTo>
                <a:cubicBezTo>
                  <a:pt x="0" y="597"/>
                  <a:pt x="2" y="599"/>
                  <a:pt x="5" y="612"/>
                </a:cubicBezTo>
                <a:cubicBezTo>
                  <a:pt x="6" y="615"/>
                  <a:pt x="7" y="621"/>
                  <a:pt x="7" y="621"/>
                </a:cubicBezTo>
                <a:cubicBezTo>
                  <a:pt x="8" y="668"/>
                  <a:pt x="10" y="700"/>
                  <a:pt x="10" y="74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Freeform 1067"/>
          <p:cNvSpPr>
            <a:spLocks/>
          </p:cNvSpPr>
          <p:nvPr/>
        </p:nvSpPr>
        <p:spPr bwMode="auto">
          <a:xfrm>
            <a:off x="6794500" y="4851400"/>
            <a:ext cx="200025" cy="1147763"/>
          </a:xfrm>
          <a:custGeom>
            <a:avLst/>
            <a:gdLst>
              <a:gd name="T0" fmla="*/ 0 w 126"/>
              <a:gd name="T1" fmla="*/ 0 h 723"/>
              <a:gd name="T2" fmla="*/ 2147483647 w 126"/>
              <a:gd name="T3" fmla="*/ 2147483647 h 723"/>
              <a:gd name="T4" fmla="*/ 2147483647 w 126"/>
              <a:gd name="T5" fmla="*/ 2147483647 h 723"/>
              <a:gd name="T6" fmla="*/ 2147483647 w 126"/>
              <a:gd name="T7" fmla="*/ 2147483647 h 723"/>
              <a:gd name="T8" fmla="*/ 2147483647 w 126"/>
              <a:gd name="T9" fmla="*/ 2147483647 h 723"/>
              <a:gd name="T10" fmla="*/ 2147483647 w 126"/>
              <a:gd name="T11" fmla="*/ 2147483647 h 723"/>
              <a:gd name="T12" fmla="*/ 2147483647 w 126"/>
              <a:gd name="T13" fmla="*/ 2147483647 h 723"/>
              <a:gd name="T14" fmla="*/ 2147483647 w 126"/>
              <a:gd name="T15" fmla="*/ 2147483647 h 723"/>
              <a:gd name="T16" fmla="*/ 2147483647 w 126"/>
              <a:gd name="T17" fmla="*/ 2147483647 h 723"/>
              <a:gd name="T18" fmla="*/ 2147483647 w 126"/>
              <a:gd name="T19" fmla="*/ 2147483647 h 723"/>
              <a:gd name="T20" fmla="*/ 2147483647 w 126"/>
              <a:gd name="T21" fmla="*/ 2147483647 h 723"/>
              <a:gd name="T22" fmla="*/ 2147483647 w 126"/>
              <a:gd name="T23" fmla="*/ 2147483647 h 723"/>
              <a:gd name="T24" fmla="*/ 2147483647 w 126"/>
              <a:gd name="T25" fmla="*/ 2147483647 h 723"/>
              <a:gd name="T26" fmla="*/ 2147483647 w 126"/>
              <a:gd name="T27" fmla="*/ 2147483647 h 723"/>
              <a:gd name="T28" fmla="*/ 2147483647 w 126"/>
              <a:gd name="T29" fmla="*/ 2147483647 h 723"/>
              <a:gd name="T30" fmla="*/ 2147483647 w 126"/>
              <a:gd name="T31" fmla="*/ 2147483647 h 723"/>
              <a:gd name="T32" fmla="*/ 2147483647 w 126"/>
              <a:gd name="T33" fmla="*/ 2147483647 h 723"/>
              <a:gd name="T34" fmla="*/ 2147483647 w 126"/>
              <a:gd name="T35" fmla="*/ 2147483647 h 7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723"/>
              <a:gd name="T56" fmla="*/ 126 w 126"/>
              <a:gd name="T57" fmla="*/ 723 h 7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723">
                <a:moveTo>
                  <a:pt x="0" y="0"/>
                </a:moveTo>
                <a:cubicBezTo>
                  <a:pt x="1" y="14"/>
                  <a:pt x="1" y="20"/>
                  <a:pt x="9" y="31"/>
                </a:cubicBezTo>
                <a:cubicBezTo>
                  <a:pt x="11" y="38"/>
                  <a:pt x="10" y="53"/>
                  <a:pt x="18" y="55"/>
                </a:cubicBezTo>
                <a:cubicBezTo>
                  <a:pt x="20" y="58"/>
                  <a:pt x="23" y="60"/>
                  <a:pt x="25" y="63"/>
                </a:cubicBezTo>
                <a:cubicBezTo>
                  <a:pt x="29" y="70"/>
                  <a:pt x="26" y="78"/>
                  <a:pt x="30" y="85"/>
                </a:cubicBezTo>
                <a:cubicBezTo>
                  <a:pt x="32" y="97"/>
                  <a:pt x="49" y="123"/>
                  <a:pt x="57" y="133"/>
                </a:cubicBezTo>
                <a:cubicBezTo>
                  <a:pt x="59" y="143"/>
                  <a:pt x="60" y="158"/>
                  <a:pt x="66" y="166"/>
                </a:cubicBezTo>
                <a:cubicBezTo>
                  <a:pt x="69" y="183"/>
                  <a:pt x="78" y="197"/>
                  <a:pt x="84" y="213"/>
                </a:cubicBezTo>
                <a:cubicBezTo>
                  <a:pt x="85" y="220"/>
                  <a:pt x="90" y="225"/>
                  <a:pt x="93" y="232"/>
                </a:cubicBezTo>
                <a:cubicBezTo>
                  <a:pt x="94" y="247"/>
                  <a:pt x="93" y="262"/>
                  <a:pt x="99" y="276"/>
                </a:cubicBezTo>
                <a:cubicBezTo>
                  <a:pt x="100" y="283"/>
                  <a:pt x="101" y="294"/>
                  <a:pt x="103" y="300"/>
                </a:cubicBezTo>
                <a:cubicBezTo>
                  <a:pt x="104" y="304"/>
                  <a:pt x="108" y="310"/>
                  <a:pt x="108" y="310"/>
                </a:cubicBezTo>
                <a:cubicBezTo>
                  <a:pt x="108" y="312"/>
                  <a:pt x="102" y="371"/>
                  <a:pt x="106" y="393"/>
                </a:cubicBezTo>
                <a:cubicBezTo>
                  <a:pt x="104" y="418"/>
                  <a:pt x="100" y="443"/>
                  <a:pt x="96" y="468"/>
                </a:cubicBezTo>
                <a:cubicBezTo>
                  <a:pt x="97" y="562"/>
                  <a:pt x="85" y="525"/>
                  <a:pt x="102" y="559"/>
                </a:cubicBezTo>
                <a:cubicBezTo>
                  <a:pt x="103" y="566"/>
                  <a:pt x="109" y="575"/>
                  <a:pt x="115" y="580"/>
                </a:cubicBezTo>
                <a:cubicBezTo>
                  <a:pt x="126" y="607"/>
                  <a:pt x="126" y="642"/>
                  <a:pt x="115" y="669"/>
                </a:cubicBezTo>
                <a:cubicBezTo>
                  <a:pt x="114" y="687"/>
                  <a:pt x="109" y="706"/>
                  <a:pt x="109" y="72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Freeform 1068"/>
          <p:cNvSpPr>
            <a:spLocks/>
          </p:cNvSpPr>
          <p:nvPr/>
        </p:nvSpPr>
        <p:spPr bwMode="auto">
          <a:xfrm>
            <a:off x="6589713" y="6032500"/>
            <a:ext cx="25400" cy="100013"/>
          </a:xfrm>
          <a:custGeom>
            <a:avLst/>
            <a:gdLst>
              <a:gd name="T0" fmla="*/ 2147483647 w 16"/>
              <a:gd name="T1" fmla="*/ 0 h 63"/>
              <a:gd name="T2" fmla="*/ 0 w 16"/>
              <a:gd name="T3" fmla="*/ 2147483647 h 63"/>
              <a:gd name="T4" fmla="*/ 0 60000 65536"/>
              <a:gd name="T5" fmla="*/ 0 60000 65536"/>
              <a:gd name="T6" fmla="*/ 0 w 16"/>
              <a:gd name="T7" fmla="*/ 0 h 63"/>
              <a:gd name="T8" fmla="*/ 16 w 16"/>
              <a:gd name="T9" fmla="*/ 63 h 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63">
                <a:moveTo>
                  <a:pt x="9" y="0"/>
                </a:moveTo>
                <a:cubicBezTo>
                  <a:pt x="9" y="4"/>
                  <a:pt x="16" y="52"/>
                  <a:pt x="0" y="6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Freeform 1069"/>
          <p:cNvSpPr>
            <a:spLocks/>
          </p:cNvSpPr>
          <p:nvPr/>
        </p:nvSpPr>
        <p:spPr bwMode="auto">
          <a:xfrm>
            <a:off x="6923088" y="5994400"/>
            <a:ext cx="71437" cy="438150"/>
          </a:xfrm>
          <a:custGeom>
            <a:avLst/>
            <a:gdLst>
              <a:gd name="T0" fmla="*/ 2147483647 w 45"/>
              <a:gd name="T1" fmla="*/ 0 h 276"/>
              <a:gd name="T2" fmla="*/ 2147483647 w 45"/>
              <a:gd name="T3" fmla="*/ 2147483647 h 276"/>
              <a:gd name="T4" fmla="*/ 2147483647 w 45"/>
              <a:gd name="T5" fmla="*/ 2147483647 h 276"/>
              <a:gd name="T6" fmla="*/ 2147483647 w 45"/>
              <a:gd name="T7" fmla="*/ 2147483647 h 276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76"/>
              <a:gd name="T14" fmla="*/ 45 w 45"/>
              <a:gd name="T15" fmla="*/ 276 h 2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76">
                <a:moveTo>
                  <a:pt x="27" y="0"/>
                </a:moveTo>
                <a:cubicBezTo>
                  <a:pt x="24" y="7"/>
                  <a:pt x="20" y="13"/>
                  <a:pt x="15" y="19"/>
                </a:cubicBezTo>
                <a:cubicBezTo>
                  <a:pt x="18" y="85"/>
                  <a:pt x="45" y="160"/>
                  <a:pt x="4" y="214"/>
                </a:cubicBezTo>
                <a:cubicBezTo>
                  <a:pt x="0" y="234"/>
                  <a:pt x="4" y="255"/>
                  <a:pt x="4" y="276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Freeform 1070"/>
          <p:cNvSpPr>
            <a:spLocks/>
          </p:cNvSpPr>
          <p:nvPr/>
        </p:nvSpPr>
        <p:spPr bwMode="auto">
          <a:xfrm>
            <a:off x="6880225" y="5656263"/>
            <a:ext cx="52388" cy="690562"/>
          </a:xfrm>
          <a:custGeom>
            <a:avLst/>
            <a:gdLst>
              <a:gd name="T0" fmla="*/ 2147483647 w 33"/>
              <a:gd name="T1" fmla="*/ 0 h 435"/>
              <a:gd name="T2" fmla="*/ 2147483647 w 33"/>
              <a:gd name="T3" fmla="*/ 2147483647 h 435"/>
              <a:gd name="T4" fmla="*/ 2147483647 w 33"/>
              <a:gd name="T5" fmla="*/ 2147483647 h 435"/>
              <a:gd name="T6" fmla="*/ 2147483647 w 33"/>
              <a:gd name="T7" fmla="*/ 2147483647 h 435"/>
              <a:gd name="T8" fmla="*/ 2147483647 w 33"/>
              <a:gd name="T9" fmla="*/ 2147483647 h 435"/>
              <a:gd name="T10" fmla="*/ 2147483647 w 33"/>
              <a:gd name="T11" fmla="*/ 2147483647 h 435"/>
              <a:gd name="T12" fmla="*/ 2147483647 w 33"/>
              <a:gd name="T13" fmla="*/ 2147483647 h 4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35"/>
              <a:gd name="T23" fmla="*/ 33 w 33"/>
              <a:gd name="T24" fmla="*/ 435 h 4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35">
                <a:moveTo>
                  <a:pt x="33" y="0"/>
                </a:moveTo>
                <a:cubicBezTo>
                  <a:pt x="30" y="8"/>
                  <a:pt x="29" y="14"/>
                  <a:pt x="25" y="21"/>
                </a:cubicBezTo>
                <a:cubicBezTo>
                  <a:pt x="24" y="27"/>
                  <a:pt x="22" y="30"/>
                  <a:pt x="19" y="36"/>
                </a:cubicBezTo>
                <a:cubicBezTo>
                  <a:pt x="16" y="52"/>
                  <a:pt x="20" y="70"/>
                  <a:pt x="13" y="85"/>
                </a:cubicBezTo>
                <a:cubicBezTo>
                  <a:pt x="10" y="99"/>
                  <a:pt x="13" y="114"/>
                  <a:pt x="7" y="127"/>
                </a:cubicBezTo>
                <a:cubicBezTo>
                  <a:pt x="6" y="177"/>
                  <a:pt x="8" y="227"/>
                  <a:pt x="1" y="276"/>
                </a:cubicBezTo>
                <a:cubicBezTo>
                  <a:pt x="0" y="330"/>
                  <a:pt x="3" y="380"/>
                  <a:pt x="3" y="43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Freeform 1073"/>
          <p:cNvSpPr>
            <a:spLocks/>
          </p:cNvSpPr>
          <p:nvPr/>
        </p:nvSpPr>
        <p:spPr bwMode="auto">
          <a:xfrm>
            <a:off x="6634163" y="5403850"/>
            <a:ext cx="103187" cy="947738"/>
          </a:xfrm>
          <a:custGeom>
            <a:avLst/>
            <a:gdLst>
              <a:gd name="T0" fmla="*/ 2147483647 w 65"/>
              <a:gd name="T1" fmla="*/ 0 h 597"/>
              <a:gd name="T2" fmla="*/ 2147483647 w 65"/>
              <a:gd name="T3" fmla="*/ 2147483647 h 597"/>
              <a:gd name="T4" fmla="*/ 2147483647 w 65"/>
              <a:gd name="T5" fmla="*/ 2147483647 h 597"/>
              <a:gd name="T6" fmla="*/ 2147483647 w 65"/>
              <a:gd name="T7" fmla="*/ 2147483647 h 597"/>
              <a:gd name="T8" fmla="*/ 2147483647 w 65"/>
              <a:gd name="T9" fmla="*/ 2147483647 h 597"/>
              <a:gd name="T10" fmla="*/ 2147483647 w 65"/>
              <a:gd name="T11" fmla="*/ 2147483647 h 597"/>
              <a:gd name="T12" fmla="*/ 2147483647 w 65"/>
              <a:gd name="T13" fmla="*/ 2147483647 h 597"/>
              <a:gd name="T14" fmla="*/ 2147483647 w 65"/>
              <a:gd name="T15" fmla="*/ 2147483647 h 597"/>
              <a:gd name="T16" fmla="*/ 2147483647 w 65"/>
              <a:gd name="T17" fmla="*/ 2147483647 h 597"/>
              <a:gd name="T18" fmla="*/ 2147483647 w 65"/>
              <a:gd name="T19" fmla="*/ 2147483647 h 597"/>
              <a:gd name="T20" fmla="*/ 2147483647 w 65"/>
              <a:gd name="T21" fmla="*/ 2147483647 h 597"/>
              <a:gd name="T22" fmla="*/ 2147483647 w 65"/>
              <a:gd name="T23" fmla="*/ 2147483647 h 597"/>
              <a:gd name="T24" fmla="*/ 2147483647 w 65"/>
              <a:gd name="T25" fmla="*/ 2147483647 h 597"/>
              <a:gd name="T26" fmla="*/ 2147483647 w 65"/>
              <a:gd name="T27" fmla="*/ 2147483647 h 597"/>
              <a:gd name="T28" fmla="*/ 2147483647 w 65"/>
              <a:gd name="T29" fmla="*/ 2147483647 h 5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5"/>
              <a:gd name="T46" fmla="*/ 0 h 597"/>
              <a:gd name="T47" fmla="*/ 65 w 65"/>
              <a:gd name="T48" fmla="*/ 597 h 5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5" h="597">
                <a:moveTo>
                  <a:pt x="30" y="0"/>
                </a:moveTo>
                <a:cubicBezTo>
                  <a:pt x="33" y="5"/>
                  <a:pt x="36" y="7"/>
                  <a:pt x="41" y="10"/>
                </a:cubicBezTo>
                <a:cubicBezTo>
                  <a:pt x="48" y="19"/>
                  <a:pt x="48" y="28"/>
                  <a:pt x="53" y="37"/>
                </a:cubicBezTo>
                <a:cubicBezTo>
                  <a:pt x="56" y="54"/>
                  <a:pt x="53" y="71"/>
                  <a:pt x="59" y="88"/>
                </a:cubicBezTo>
                <a:cubicBezTo>
                  <a:pt x="60" y="108"/>
                  <a:pt x="64" y="140"/>
                  <a:pt x="57" y="160"/>
                </a:cubicBezTo>
                <a:cubicBezTo>
                  <a:pt x="56" y="169"/>
                  <a:pt x="55" y="179"/>
                  <a:pt x="51" y="187"/>
                </a:cubicBezTo>
                <a:cubicBezTo>
                  <a:pt x="50" y="198"/>
                  <a:pt x="49" y="208"/>
                  <a:pt x="45" y="219"/>
                </a:cubicBezTo>
                <a:cubicBezTo>
                  <a:pt x="43" y="235"/>
                  <a:pt x="46" y="253"/>
                  <a:pt x="39" y="268"/>
                </a:cubicBezTo>
                <a:cubicBezTo>
                  <a:pt x="38" y="313"/>
                  <a:pt x="41" y="292"/>
                  <a:pt x="33" y="312"/>
                </a:cubicBezTo>
                <a:cubicBezTo>
                  <a:pt x="33" y="318"/>
                  <a:pt x="45" y="363"/>
                  <a:pt x="26" y="372"/>
                </a:cubicBezTo>
                <a:cubicBezTo>
                  <a:pt x="21" y="379"/>
                  <a:pt x="18" y="387"/>
                  <a:pt x="11" y="394"/>
                </a:cubicBezTo>
                <a:cubicBezTo>
                  <a:pt x="11" y="440"/>
                  <a:pt x="0" y="470"/>
                  <a:pt x="17" y="505"/>
                </a:cubicBezTo>
                <a:cubicBezTo>
                  <a:pt x="19" y="516"/>
                  <a:pt x="22" y="526"/>
                  <a:pt x="29" y="535"/>
                </a:cubicBezTo>
                <a:cubicBezTo>
                  <a:pt x="30" y="548"/>
                  <a:pt x="28" y="553"/>
                  <a:pt x="35" y="562"/>
                </a:cubicBezTo>
                <a:cubicBezTo>
                  <a:pt x="38" y="579"/>
                  <a:pt x="54" y="586"/>
                  <a:pt x="65" y="597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381000" y="1447800"/>
          <a:ext cx="411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845265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Amplitude nerf plantaire (interne)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4724400" y="1447800"/>
          <a:ext cx="419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482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050"/>
          <p:cNvSpPr txBox="1">
            <a:spLocks noChangeArrowheads="1"/>
          </p:cNvSpPr>
          <p:nvPr/>
        </p:nvSpPr>
        <p:spPr bwMode="auto">
          <a:xfrm>
            <a:off x="304800" y="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Etiologies : NFS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-76200" y="1143000"/>
            <a:ext cx="8763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Tête de la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fibula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atteinte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partielle du nerf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fibulaire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fr-FR" dirty="0">
                <a:solidFill>
                  <a:srgbClr val="FFFFFF"/>
                </a:solidFill>
                <a:latin typeface="Century Gothic" charset="0"/>
              </a:rPr>
              <a:t>muscles long et court </a:t>
            </a:r>
            <a:r>
              <a:rPr lang="fr-FR" dirty="0" err="1">
                <a:solidFill>
                  <a:srgbClr val="FFFFFF"/>
                </a:solidFill>
                <a:latin typeface="Century Gothic" charset="0"/>
              </a:rPr>
              <a:t>fibulaires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1/3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inférieur de la jambe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err="1" smtClean="0">
                <a:solidFill>
                  <a:srgbClr val="00FFFF"/>
                </a:solidFill>
                <a:latin typeface="Century Gothic" charset="0"/>
              </a:rPr>
              <a:t>syn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  <a:t> canalaire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(lorsqu’il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perfore le </a:t>
            </a:r>
            <a:r>
              <a:rPr lang="fr-FR" sz="2400" i="1" u="sng" dirty="0" smtClean="0">
                <a:solidFill>
                  <a:schemeClr val="bg1"/>
                </a:solidFill>
                <a:latin typeface="Century Gothic" charset="0"/>
              </a:rPr>
              <a:t>fascia)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fr-FR" sz="2400" dirty="0" err="1" smtClean="0">
                <a:solidFill>
                  <a:schemeClr val="bg1"/>
                </a:solidFill>
                <a:latin typeface="Century Gothic" charset="0"/>
              </a:rPr>
              <a:t>patho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iatrogène (biopsie neuromusculaire)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	microtraumatismes (chaussures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hautes trop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serrées)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Cheville/pied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microtraumatismes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football,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	chaussures trop serrées)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FF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pied creux, tarse bossu, bande aponévrotique </a:t>
            </a:r>
            <a:endParaRPr lang="fr-FR" sz="2400" dirty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31748" name="Picture 5129" descr="C:\Users\François\Pictures\Présentation1\foo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584700"/>
            <a:ext cx="1041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Nerf fibulaire comm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430" y="167401"/>
            <a:ext cx="1950170" cy="272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sp>
        <p:nvSpPr>
          <p:cNvPr id="27651" name="Text Box 1027"/>
          <p:cNvSpPr txBox="1">
            <a:spLocks noChangeArrowheads="1"/>
          </p:cNvSpPr>
          <p:nvPr/>
        </p:nvSpPr>
        <p:spPr bwMode="auto">
          <a:xfrm>
            <a:off x="76200" y="1016401"/>
            <a:ext cx="670560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intermédiaire du NFS fait</a:t>
            </a:r>
            <a:b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défaut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(20-25%) =&gt;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branche du NS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endParaRPr lang="fr-FR" sz="2400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l’innervation du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CEO est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assurée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partie,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rarement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 totalité, par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un 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accessoire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 proximale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NFS (15-28%)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7652" name="Picture 1029" descr="C:\Users\François\Pictures\Présentation1\NFSB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157288"/>
            <a:ext cx="3157538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66800" y="2438400"/>
          <a:ext cx="4267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600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Innervation</a:t>
                      </a:r>
                      <a:r>
                        <a:rPr lang="en-US" dirty="0" smtClean="0"/>
                        <a:t> sensitive de la face </a:t>
                      </a:r>
                      <a:r>
                        <a:rPr lang="en-US" dirty="0" err="1" smtClean="0"/>
                        <a:t>dorsale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latérale</a:t>
                      </a:r>
                      <a:r>
                        <a:rPr lang="en-US" dirty="0" smtClean="0"/>
                        <a:t> du pied (</a:t>
                      </a:r>
                      <a:r>
                        <a:rPr lang="en-US" dirty="0" err="1" smtClean="0"/>
                        <a:t>n</a:t>
                      </a:r>
                      <a:r>
                        <a:rPr lang="en-US" dirty="0" smtClean="0"/>
                        <a:t>=25)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 et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60% (0%)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80% (20%)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64% (36%)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NS (NFS)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 et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16% (0%)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39700" y="136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050" y="0"/>
            <a:ext cx="239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6200" y="974725"/>
            <a:ext cx="6705600" cy="406880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-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anastomoses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sont décrites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intermédiaire</a:t>
            </a:r>
            <a:endParaRPr lang="fr-FR" sz="2400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la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saphène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ces anastomoses sont retrouvées dans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50% des cas, pour moitié 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proximales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(région de la cheville) et pour moitié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distales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(région métatarsienne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42900" y="730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3795" name="Picture 6" descr="C:\Users\François\Pictures\Présentation1\NFS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85900"/>
            <a:ext cx="64008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932488" y="812800"/>
            <a:ext cx="1398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Nerf digital 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dorsal 1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3124200" y="822325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médiale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intermédiaire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133600" y="944563"/>
            <a:ext cx="58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NFS</a:t>
            </a:r>
          </a:p>
        </p:txBody>
      </p:sp>
      <p:pic>
        <p:nvPicPr>
          <p:cNvPr id="33799" name="Picture 11" descr="C:\Users\François\Pictures\Présentation1\NF superficiel b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1900" y="5638800"/>
            <a:ext cx="20828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 descr="C:\Users\François\Pictures\Présentation1\Br med et inter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5622925"/>
            <a:ext cx="1981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3" descr="C:\Users\François\Pictures\Présentation1\1erNDD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6100" y="5819775"/>
            <a:ext cx="1981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041"/>
          <p:cNvGrpSpPr>
            <a:grpSpLocks/>
          </p:cNvGrpSpPr>
          <p:nvPr/>
        </p:nvGrpSpPr>
        <p:grpSpPr bwMode="auto">
          <a:xfrm>
            <a:off x="180975" y="1905000"/>
            <a:ext cx="8810625" cy="2971800"/>
            <a:chOff x="114" y="1200"/>
            <a:chExt cx="5550" cy="1872"/>
          </a:xfrm>
        </p:grpSpPr>
        <p:pic>
          <p:nvPicPr>
            <p:cNvPr id="35844" name="Picture 1028" descr="C:\Users\François\Pictures\Présentation1\FS norm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1200"/>
              <a:ext cx="152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29" descr="C:\Users\François\Pictures\Présentation1\FS 0 branche intermédiair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6" y="1200"/>
              <a:ext cx="153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Text Box 1032"/>
            <p:cNvSpPr txBox="1">
              <a:spLocks noChangeArrowheads="1"/>
            </p:cNvSpPr>
            <p:nvPr/>
          </p:nvSpPr>
          <p:spPr bwMode="auto">
            <a:xfrm>
              <a:off x="702" y="1824"/>
              <a:ext cx="4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NFS</a:t>
              </a:r>
            </a:p>
          </p:txBody>
        </p:sp>
        <p:sp>
          <p:nvSpPr>
            <p:cNvPr id="35847" name="Text Box 1033"/>
            <p:cNvSpPr txBox="1">
              <a:spLocks noChangeArrowheads="1"/>
            </p:cNvSpPr>
            <p:nvPr/>
          </p:nvSpPr>
          <p:spPr bwMode="auto">
            <a:xfrm>
              <a:off x="272" y="2064"/>
              <a:ext cx="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méd.</a:t>
              </a:r>
            </a:p>
          </p:txBody>
        </p:sp>
        <p:sp>
          <p:nvSpPr>
            <p:cNvPr id="35848" name="Text Box 1034"/>
            <p:cNvSpPr txBox="1">
              <a:spLocks noChangeArrowheads="1"/>
            </p:cNvSpPr>
            <p:nvPr/>
          </p:nvSpPr>
          <p:spPr bwMode="auto">
            <a:xfrm>
              <a:off x="299" y="2352"/>
              <a:ext cx="8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inter.</a:t>
              </a:r>
            </a:p>
          </p:txBody>
        </p:sp>
        <p:sp>
          <p:nvSpPr>
            <p:cNvPr id="35849" name="Text Box 1035"/>
            <p:cNvSpPr txBox="1">
              <a:spLocks noChangeArrowheads="1"/>
            </p:cNvSpPr>
            <p:nvPr/>
          </p:nvSpPr>
          <p:spPr bwMode="auto">
            <a:xfrm>
              <a:off x="114" y="2640"/>
              <a:ext cx="10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St. n. sural</a:t>
              </a:r>
            </a:p>
          </p:txBody>
        </p:sp>
        <p:sp>
          <p:nvSpPr>
            <p:cNvPr id="35850" name="Text Box 1036"/>
            <p:cNvSpPr txBox="1">
              <a:spLocks noChangeArrowheads="1"/>
            </p:cNvSpPr>
            <p:nvPr/>
          </p:nvSpPr>
          <p:spPr bwMode="auto">
            <a:xfrm>
              <a:off x="4585" y="2352"/>
              <a:ext cx="10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0 br. inter.</a:t>
              </a:r>
            </a:p>
          </p:txBody>
        </p:sp>
        <p:sp>
          <p:nvSpPr>
            <p:cNvPr id="35851" name="Text Box 1037"/>
            <p:cNvSpPr txBox="1">
              <a:spLocks noChangeArrowheads="1"/>
            </p:cNvSpPr>
            <p:nvPr/>
          </p:nvSpPr>
          <p:spPr bwMode="auto">
            <a:xfrm>
              <a:off x="4800" y="1536"/>
              <a:ext cx="5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Sujet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</a:t>
              </a:r>
            </a:p>
          </p:txBody>
        </p:sp>
        <p:sp>
          <p:nvSpPr>
            <p:cNvPr id="35852" name="Rectangle 1039"/>
            <p:cNvSpPr>
              <a:spLocks noChangeArrowheads="1"/>
            </p:cNvSpPr>
            <p:nvPr/>
          </p:nvSpPr>
          <p:spPr bwMode="auto">
            <a:xfrm>
              <a:off x="2928" y="1200"/>
              <a:ext cx="2736" cy="1872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  <p:sp>
        <p:nvSpPr>
          <p:cNvPr id="35843" name="Text Box 1042"/>
          <p:cNvSpPr txBox="1">
            <a:spLocks noChangeArrowheads="1"/>
          </p:cNvSpPr>
          <p:nvPr/>
        </p:nvSpPr>
        <p:spPr bwMode="auto">
          <a:xfrm>
            <a:off x="342900" y="2889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7891" name="Image 3" descr="FIB SUPE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3388"/>
            <a:ext cx="9144000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4" name="Nerf fibulaire superficie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NFS 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81031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41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14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NFS 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Br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term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cut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dors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méd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(n=25)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905000" y="3048000"/>
          <a:ext cx="4537062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514946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Amplitude nerf sural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381000" y="1447800"/>
          <a:ext cx="419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724400" y="1447800"/>
          <a:ext cx="4191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10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482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2133600" y="685800"/>
            <a:ext cx="47767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sural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7. NS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pic>
        <p:nvPicPr>
          <p:cNvPr id="49155" name="Picture 7" descr="C:\Users\François\Pictures\Présentation1\Figure 1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52400"/>
            <a:ext cx="32305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0" y="9747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réunion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communicante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du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sural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(issue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du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NFC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 du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sural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médial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(8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) 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issu du NT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(9)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	à la cheville, le NS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donne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	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rameaux calcanéens latéraux</a:t>
            </a:r>
            <a:r>
              <a:rPr lang="fr-BE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(6) 	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cutané dorsal latéral du 		pied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qui se termine en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		digital dorsal 10 (5)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contenu 8"/>
          <p:cNvSpPr>
            <a:spLocks/>
          </p:cNvSpPr>
          <p:nvPr/>
        </p:nvSpPr>
        <p:spPr bwMode="auto">
          <a:xfrm>
            <a:off x="457200" y="685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compressions externes (plâtre, orthèse, appui prolongé, chaussure ou chaînette)</a:t>
            </a: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Traumatique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iatrogène (biopsie neuromusculaire) ou non</a:t>
            </a: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tumorale</a:t>
            </a: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syndrome canalaire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 de la traversée du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</a:rPr>
              <a:t>fascia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profond à ½ jambe (très rare)</a:t>
            </a:r>
            <a:r>
              <a:rPr lang="fr-FR" sz="2400" b="1" u="sng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u="sng" dirty="0">
                <a:solidFill>
                  <a:schemeClr val="bg1"/>
                </a:solidFill>
                <a:latin typeface="Century Gothic" charset="0"/>
              </a:rPr>
            </a:br>
            <a:endParaRPr lang="fr-FR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</a:rPr>
              <a:t>Symptomatologie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 : 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exclusivement </a:t>
            </a:r>
            <a:r>
              <a:rPr lang="fr-BE" sz="2400" b="1" u="sng" dirty="0">
                <a:solidFill>
                  <a:schemeClr val="bg1"/>
                </a:solidFill>
                <a:latin typeface="Century Gothic" charset="0"/>
              </a:rPr>
              <a:t>sensitive</a:t>
            </a:r>
            <a:br>
              <a:rPr lang="fr-BE" sz="2400" b="1" u="sng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parfois uniquement dans le talon</a:t>
            </a:r>
            <a:endParaRPr lang="fr-BE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30724" name="Picture 1030" descr="C:\Users\François\Pictures\Présentation1\169-352-thickbo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962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0" name="Text Box 1026"/>
          <p:cNvSpPr txBox="1">
            <a:spLocks noChangeArrowheads="1"/>
          </p:cNvSpPr>
          <p:nvPr/>
        </p:nvSpPr>
        <p:spPr bwMode="auto">
          <a:xfrm>
            <a:off x="304800" y="288925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5"/>
          <p:cNvGrpSpPr>
            <a:grpSpLocks/>
          </p:cNvGrpSpPr>
          <p:nvPr/>
        </p:nvGrpSpPr>
        <p:grpSpPr bwMode="auto">
          <a:xfrm>
            <a:off x="76200" y="0"/>
            <a:ext cx="9067800" cy="6729413"/>
            <a:chOff x="48" y="0"/>
            <a:chExt cx="5712" cy="4239"/>
          </a:xfrm>
        </p:grpSpPr>
        <p:sp>
          <p:nvSpPr>
            <p:cNvPr id="61443" name="Text Box 2"/>
            <p:cNvSpPr txBox="1">
              <a:spLocks noChangeArrowheads="1"/>
            </p:cNvSpPr>
            <p:nvPr/>
          </p:nvSpPr>
          <p:spPr bwMode="auto">
            <a:xfrm>
              <a:off x="88" y="48"/>
              <a:ext cx="420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48" y="528"/>
              <a:ext cx="4416" cy="368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53340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	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réunion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de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 communicante 		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et du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est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haute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,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basse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ou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absente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communicante 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ou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ou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 nerf</a:t>
              </a:r>
              <a:b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cutané sural latéral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devient 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</a:t>
              </a:r>
              <a:b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principale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dorsal latéral du pied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est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formé de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plusieurs branches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territoire du NS s’étend sur le dos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du pied en l’absence de la branche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intermédiaire du NFS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anastomoses entre NS et NFS</a:t>
              </a:r>
              <a:endParaRPr lang="fr-FR" sz="2400" b="1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1445" name="Picture 6" descr="C:\Users\François\Pictures\Présentation1\N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24" y="0"/>
              <a:ext cx="1936" cy="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6" name="Freeform 8"/>
            <p:cNvSpPr>
              <a:spLocks/>
            </p:cNvSpPr>
            <p:nvPr/>
          </p:nvSpPr>
          <p:spPr bwMode="auto">
            <a:xfrm>
              <a:off x="4498" y="20"/>
              <a:ext cx="154" cy="1078"/>
            </a:xfrm>
            <a:custGeom>
              <a:avLst/>
              <a:gdLst>
                <a:gd name="T0" fmla="*/ 154 w 154"/>
                <a:gd name="T1" fmla="*/ 0 h 1078"/>
                <a:gd name="T2" fmla="*/ 138 w 154"/>
                <a:gd name="T3" fmla="*/ 48 h 1078"/>
                <a:gd name="T4" fmla="*/ 134 w 154"/>
                <a:gd name="T5" fmla="*/ 78 h 1078"/>
                <a:gd name="T6" fmla="*/ 128 w 154"/>
                <a:gd name="T7" fmla="*/ 96 h 1078"/>
                <a:gd name="T8" fmla="*/ 120 w 154"/>
                <a:gd name="T9" fmla="*/ 128 h 1078"/>
                <a:gd name="T10" fmla="*/ 116 w 154"/>
                <a:gd name="T11" fmla="*/ 140 h 1078"/>
                <a:gd name="T12" fmla="*/ 102 w 154"/>
                <a:gd name="T13" fmla="*/ 226 h 1078"/>
                <a:gd name="T14" fmla="*/ 94 w 154"/>
                <a:gd name="T15" fmla="*/ 254 h 1078"/>
                <a:gd name="T16" fmla="*/ 90 w 154"/>
                <a:gd name="T17" fmla="*/ 266 h 1078"/>
                <a:gd name="T18" fmla="*/ 74 w 154"/>
                <a:gd name="T19" fmla="*/ 368 h 1078"/>
                <a:gd name="T20" fmla="*/ 70 w 154"/>
                <a:gd name="T21" fmla="*/ 418 h 1078"/>
                <a:gd name="T22" fmla="*/ 62 w 154"/>
                <a:gd name="T23" fmla="*/ 442 h 1078"/>
                <a:gd name="T24" fmla="*/ 54 w 154"/>
                <a:gd name="T25" fmla="*/ 500 h 1078"/>
                <a:gd name="T26" fmla="*/ 50 w 154"/>
                <a:gd name="T27" fmla="*/ 566 h 1078"/>
                <a:gd name="T28" fmla="*/ 42 w 154"/>
                <a:gd name="T29" fmla="*/ 598 h 1078"/>
                <a:gd name="T30" fmla="*/ 36 w 154"/>
                <a:gd name="T31" fmla="*/ 648 h 1078"/>
                <a:gd name="T32" fmla="*/ 30 w 154"/>
                <a:gd name="T33" fmla="*/ 672 h 1078"/>
                <a:gd name="T34" fmla="*/ 16 w 154"/>
                <a:gd name="T35" fmla="*/ 730 h 1078"/>
                <a:gd name="T36" fmla="*/ 10 w 154"/>
                <a:gd name="T37" fmla="*/ 770 h 1078"/>
                <a:gd name="T38" fmla="*/ 0 w 154"/>
                <a:gd name="T39" fmla="*/ 1078 h 10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4"/>
                <a:gd name="T61" fmla="*/ 0 h 1078"/>
                <a:gd name="T62" fmla="*/ 154 w 154"/>
                <a:gd name="T63" fmla="*/ 1078 h 10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4" h="1078">
                  <a:moveTo>
                    <a:pt x="154" y="0"/>
                  </a:moveTo>
                  <a:cubicBezTo>
                    <a:pt x="151" y="20"/>
                    <a:pt x="144" y="30"/>
                    <a:pt x="138" y="48"/>
                  </a:cubicBezTo>
                  <a:cubicBezTo>
                    <a:pt x="138" y="50"/>
                    <a:pt x="135" y="75"/>
                    <a:pt x="134" y="78"/>
                  </a:cubicBezTo>
                  <a:cubicBezTo>
                    <a:pt x="133" y="84"/>
                    <a:pt x="128" y="96"/>
                    <a:pt x="128" y="96"/>
                  </a:cubicBezTo>
                  <a:cubicBezTo>
                    <a:pt x="126" y="112"/>
                    <a:pt x="125" y="115"/>
                    <a:pt x="120" y="128"/>
                  </a:cubicBezTo>
                  <a:cubicBezTo>
                    <a:pt x="118" y="132"/>
                    <a:pt x="116" y="140"/>
                    <a:pt x="116" y="140"/>
                  </a:cubicBezTo>
                  <a:cubicBezTo>
                    <a:pt x="113" y="173"/>
                    <a:pt x="109" y="195"/>
                    <a:pt x="102" y="226"/>
                  </a:cubicBezTo>
                  <a:cubicBezTo>
                    <a:pt x="100" y="236"/>
                    <a:pt x="97" y="244"/>
                    <a:pt x="94" y="254"/>
                  </a:cubicBezTo>
                  <a:cubicBezTo>
                    <a:pt x="93" y="258"/>
                    <a:pt x="90" y="266"/>
                    <a:pt x="90" y="266"/>
                  </a:cubicBezTo>
                  <a:cubicBezTo>
                    <a:pt x="88" y="303"/>
                    <a:pt x="85" y="334"/>
                    <a:pt x="74" y="368"/>
                  </a:cubicBezTo>
                  <a:cubicBezTo>
                    <a:pt x="73" y="385"/>
                    <a:pt x="71" y="401"/>
                    <a:pt x="70" y="418"/>
                  </a:cubicBezTo>
                  <a:cubicBezTo>
                    <a:pt x="69" y="426"/>
                    <a:pt x="62" y="442"/>
                    <a:pt x="62" y="442"/>
                  </a:cubicBezTo>
                  <a:cubicBezTo>
                    <a:pt x="61" y="467"/>
                    <a:pt x="59" y="479"/>
                    <a:pt x="54" y="500"/>
                  </a:cubicBezTo>
                  <a:cubicBezTo>
                    <a:pt x="51" y="579"/>
                    <a:pt x="56" y="534"/>
                    <a:pt x="50" y="566"/>
                  </a:cubicBezTo>
                  <a:cubicBezTo>
                    <a:pt x="48" y="577"/>
                    <a:pt x="42" y="598"/>
                    <a:pt x="42" y="598"/>
                  </a:cubicBezTo>
                  <a:cubicBezTo>
                    <a:pt x="41" y="619"/>
                    <a:pt x="40" y="630"/>
                    <a:pt x="36" y="648"/>
                  </a:cubicBezTo>
                  <a:cubicBezTo>
                    <a:pt x="34" y="656"/>
                    <a:pt x="30" y="672"/>
                    <a:pt x="30" y="672"/>
                  </a:cubicBezTo>
                  <a:cubicBezTo>
                    <a:pt x="28" y="692"/>
                    <a:pt x="22" y="711"/>
                    <a:pt x="16" y="730"/>
                  </a:cubicBezTo>
                  <a:cubicBezTo>
                    <a:pt x="15" y="744"/>
                    <a:pt x="13" y="757"/>
                    <a:pt x="10" y="770"/>
                  </a:cubicBezTo>
                  <a:cubicBezTo>
                    <a:pt x="3" y="891"/>
                    <a:pt x="0" y="873"/>
                    <a:pt x="0" y="107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7" name="Freeform 9"/>
            <p:cNvSpPr>
              <a:spLocks/>
            </p:cNvSpPr>
            <p:nvPr/>
          </p:nvSpPr>
          <p:spPr bwMode="auto">
            <a:xfrm>
              <a:off x="4408" y="1102"/>
              <a:ext cx="92" cy="1106"/>
            </a:xfrm>
            <a:custGeom>
              <a:avLst/>
              <a:gdLst>
                <a:gd name="T0" fmla="*/ 92 w 92"/>
                <a:gd name="T1" fmla="*/ 0 h 1106"/>
                <a:gd name="T2" fmla="*/ 84 w 92"/>
                <a:gd name="T3" fmla="*/ 36 h 1106"/>
                <a:gd name="T4" fmla="*/ 74 w 92"/>
                <a:gd name="T5" fmla="*/ 190 h 1106"/>
                <a:gd name="T6" fmla="*/ 62 w 92"/>
                <a:gd name="T7" fmla="*/ 388 h 1106"/>
                <a:gd name="T8" fmla="*/ 60 w 92"/>
                <a:gd name="T9" fmla="*/ 444 h 1106"/>
                <a:gd name="T10" fmla="*/ 56 w 92"/>
                <a:gd name="T11" fmla="*/ 456 h 1106"/>
                <a:gd name="T12" fmla="*/ 42 w 92"/>
                <a:gd name="T13" fmla="*/ 604 h 1106"/>
                <a:gd name="T14" fmla="*/ 34 w 92"/>
                <a:gd name="T15" fmla="*/ 736 h 1106"/>
                <a:gd name="T16" fmla="*/ 22 w 92"/>
                <a:gd name="T17" fmla="*/ 822 h 1106"/>
                <a:gd name="T18" fmla="*/ 14 w 92"/>
                <a:gd name="T19" fmla="*/ 924 h 1106"/>
                <a:gd name="T20" fmla="*/ 6 w 92"/>
                <a:gd name="T21" fmla="*/ 1038 h 1106"/>
                <a:gd name="T22" fmla="*/ 0 w 92"/>
                <a:gd name="T23" fmla="*/ 1106 h 1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"/>
                <a:gd name="T37" fmla="*/ 0 h 1106"/>
                <a:gd name="T38" fmla="*/ 92 w 92"/>
                <a:gd name="T39" fmla="*/ 1106 h 1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" h="1106">
                  <a:moveTo>
                    <a:pt x="92" y="0"/>
                  </a:moveTo>
                  <a:cubicBezTo>
                    <a:pt x="90" y="13"/>
                    <a:pt x="86" y="23"/>
                    <a:pt x="84" y="36"/>
                  </a:cubicBezTo>
                  <a:cubicBezTo>
                    <a:pt x="83" y="120"/>
                    <a:pt x="80" y="130"/>
                    <a:pt x="74" y="190"/>
                  </a:cubicBezTo>
                  <a:cubicBezTo>
                    <a:pt x="72" y="251"/>
                    <a:pt x="81" y="330"/>
                    <a:pt x="62" y="388"/>
                  </a:cubicBezTo>
                  <a:cubicBezTo>
                    <a:pt x="61" y="407"/>
                    <a:pt x="62" y="425"/>
                    <a:pt x="60" y="444"/>
                  </a:cubicBezTo>
                  <a:cubicBezTo>
                    <a:pt x="60" y="448"/>
                    <a:pt x="56" y="456"/>
                    <a:pt x="56" y="456"/>
                  </a:cubicBezTo>
                  <a:cubicBezTo>
                    <a:pt x="52" y="505"/>
                    <a:pt x="52" y="555"/>
                    <a:pt x="42" y="604"/>
                  </a:cubicBezTo>
                  <a:cubicBezTo>
                    <a:pt x="39" y="647"/>
                    <a:pt x="44" y="695"/>
                    <a:pt x="34" y="736"/>
                  </a:cubicBezTo>
                  <a:cubicBezTo>
                    <a:pt x="32" y="763"/>
                    <a:pt x="29" y="796"/>
                    <a:pt x="22" y="822"/>
                  </a:cubicBezTo>
                  <a:cubicBezTo>
                    <a:pt x="20" y="855"/>
                    <a:pt x="24" y="893"/>
                    <a:pt x="14" y="924"/>
                  </a:cubicBezTo>
                  <a:cubicBezTo>
                    <a:pt x="9" y="962"/>
                    <a:pt x="23" y="1003"/>
                    <a:pt x="6" y="1038"/>
                  </a:cubicBezTo>
                  <a:cubicBezTo>
                    <a:pt x="1" y="1064"/>
                    <a:pt x="0" y="1073"/>
                    <a:pt x="0" y="1106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8" name="Freeform 10"/>
            <p:cNvSpPr>
              <a:spLocks/>
            </p:cNvSpPr>
            <p:nvPr/>
          </p:nvSpPr>
          <p:spPr bwMode="auto">
            <a:xfrm>
              <a:off x="3996" y="2210"/>
              <a:ext cx="396" cy="1098"/>
            </a:xfrm>
            <a:custGeom>
              <a:avLst/>
              <a:gdLst>
                <a:gd name="T0" fmla="*/ 396 w 396"/>
                <a:gd name="T1" fmla="*/ 0 h 1098"/>
                <a:gd name="T2" fmla="*/ 380 w 396"/>
                <a:gd name="T3" fmla="*/ 24 h 1098"/>
                <a:gd name="T4" fmla="*/ 374 w 396"/>
                <a:gd name="T5" fmla="*/ 42 h 1098"/>
                <a:gd name="T6" fmla="*/ 320 w 396"/>
                <a:gd name="T7" fmla="*/ 148 h 1098"/>
                <a:gd name="T8" fmla="*/ 306 w 396"/>
                <a:gd name="T9" fmla="*/ 202 h 1098"/>
                <a:gd name="T10" fmla="*/ 300 w 396"/>
                <a:gd name="T11" fmla="*/ 222 h 1098"/>
                <a:gd name="T12" fmla="*/ 296 w 396"/>
                <a:gd name="T13" fmla="*/ 234 h 1098"/>
                <a:gd name="T14" fmla="*/ 260 w 396"/>
                <a:gd name="T15" fmla="*/ 334 h 1098"/>
                <a:gd name="T16" fmla="*/ 232 w 396"/>
                <a:gd name="T17" fmla="*/ 426 h 1098"/>
                <a:gd name="T18" fmla="*/ 190 w 396"/>
                <a:gd name="T19" fmla="*/ 540 h 1098"/>
                <a:gd name="T20" fmla="*/ 168 w 396"/>
                <a:gd name="T21" fmla="*/ 590 h 1098"/>
                <a:gd name="T22" fmla="*/ 154 w 396"/>
                <a:gd name="T23" fmla="*/ 620 h 1098"/>
                <a:gd name="T24" fmla="*/ 116 w 396"/>
                <a:gd name="T25" fmla="*/ 702 h 1098"/>
                <a:gd name="T26" fmla="*/ 106 w 396"/>
                <a:gd name="T27" fmla="*/ 732 h 1098"/>
                <a:gd name="T28" fmla="*/ 90 w 396"/>
                <a:gd name="T29" fmla="*/ 758 h 1098"/>
                <a:gd name="T30" fmla="*/ 48 w 396"/>
                <a:gd name="T31" fmla="*/ 854 h 1098"/>
                <a:gd name="T32" fmla="*/ 24 w 396"/>
                <a:gd name="T33" fmla="*/ 922 h 1098"/>
                <a:gd name="T34" fmla="*/ 18 w 396"/>
                <a:gd name="T35" fmla="*/ 940 h 1098"/>
                <a:gd name="T36" fmla="*/ 14 w 396"/>
                <a:gd name="T37" fmla="*/ 952 h 1098"/>
                <a:gd name="T38" fmla="*/ 0 w 396"/>
                <a:gd name="T39" fmla="*/ 1098 h 10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1098"/>
                <a:gd name="T62" fmla="*/ 396 w 396"/>
                <a:gd name="T63" fmla="*/ 1098 h 10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1098">
                  <a:moveTo>
                    <a:pt x="396" y="0"/>
                  </a:moveTo>
                  <a:cubicBezTo>
                    <a:pt x="392" y="5"/>
                    <a:pt x="382" y="17"/>
                    <a:pt x="380" y="24"/>
                  </a:cubicBezTo>
                  <a:cubicBezTo>
                    <a:pt x="378" y="30"/>
                    <a:pt x="378" y="37"/>
                    <a:pt x="374" y="42"/>
                  </a:cubicBezTo>
                  <a:cubicBezTo>
                    <a:pt x="353" y="74"/>
                    <a:pt x="331" y="110"/>
                    <a:pt x="320" y="148"/>
                  </a:cubicBezTo>
                  <a:cubicBezTo>
                    <a:pt x="315" y="166"/>
                    <a:pt x="311" y="184"/>
                    <a:pt x="306" y="202"/>
                  </a:cubicBezTo>
                  <a:cubicBezTo>
                    <a:pt x="300" y="223"/>
                    <a:pt x="310" y="193"/>
                    <a:pt x="300" y="222"/>
                  </a:cubicBezTo>
                  <a:cubicBezTo>
                    <a:pt x="299" y="226"/>
                    <a:pt x="296" y="234"/>
                    <a:pt x="296" y="234"/>
                  </a:cubicBezTo>
                  <a:cubicBezTo>
                    <a:pt x="291" y="266"/>
                    <a:pt x="268" y="301"/>
                    <a:pt x="260" y="334"/>
                  </a:cubicBezTo>
                  <a:cubicBezTo>
                    <a:pt x="256" y="368"/>
                    <a:pt x="240" y="394"/>
                    <a:pt x="232" y="426"/>
                  </a:cubicBezTo>
                  <a:cubicBezTo>
                    <a:pt x="223" y="464"/>
                    <a:pt x="212" y="508"/>
                    <a:pt x="190" y="540"/>
                  </a:cubicBezTo>
                  <a:cubicBezTo>
                    <a:pt x="180" y="555"/>
                    <a:pt x="178" y="575"/>
                    <a:pt x="168" y="590"/>
                  </a:cubicBezTo>
                  <a:cubicBezTo>
                    <a:pt x="165" y="602"/>
                    <a:pt x="161" y="610"/>
                    <a:pt x="154" y="620"/>
                  </a:cubicBezTo>
                  <a:cubicBezTo>
                    <a:pt x="144" y="649"/>
                    <a:pt x="128" y="675"/>
                    <a:pt x="116" y="702"/>
                  </a:cubicBezTo>
                  <a:cubicBezTo>
                    <a:pt x="112" y="711"/>
                    <a:pt x="111" y="724"/>
                    <a:pt x="106" y="732"/>
                  </a:cubicBezTo>
                  <a:cubicBezTo>
                    <a:pt x="101" y="739"/>
                    <a:pt x="92" y="751"/>
                    <a:pt x="90" y="758"/>
                  </a:cubicBezTo>
                  <a:cubicBezTo>
                    <a:pt x="80" y="788"/>
                    <a:pt x="67" y="829"/>
                    <a:pt x="48" y="854"/>
                  </a:cubicBezTo>
                  <a:cubicBezTo>
                    <a:pt x="43" y="878"/>
                    <a:pt x="34" y="900"/>
                    <a:pt x="24" y="922"/>
                  </a:cubicBezTo>
                  <a:cubicBezTo>
                    <a:pt x="21" y="928"/>
                    <a:pt x="20" y="934"/>
                    <a:pt x="18" y="940"/>
                  </a:cubicBezTo>
                  <a:cubicBezTo>
                    <a:pt x="17" y="944"/>
                    <a:pt x="14" y="952"/>
                    <a:pt x="14" y="952"/>
                  </a:cubicBezTo>
                  <a:cubicBezTo>
                    <a:pt x="6" y="1009"/>
                    <a:pt x="0" y="1031"/>
                    <a:pt x="0" y="109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Freeform 11"/>
            <p:cNvSpPr>
              <a:spLocks/>
            </p:cNvSpPr>
            <p:nvPr/>
          </p:nvSpPr>
          <p:spPr bwMode="auto">
            <a:xfrm>
              <a:off x="4192" y="2204"/>
              <a:ext cx="227" cy="1110"/>
            </a:xfrm>
            <a:custGeom>
              <a:avLst/>
              <a:gdLst>
                <a:gd name="T0" fmla="*/ 216 w 227"/>
                <a:gd name="T1" fmla="*/ 0 h 1110"/>
                <a:gd name="T2" fmla="*/ 196 w 227"/>
                <a:gd name="T3" fmla="*/ 296 h 1110"/>
                <a:gd name="T4" fmla="*/ 184 w 227"/>
                <a:gd name="T5" fmla="*/ 386 h 1110"/>
                <a:gd name="T6" fmla="*/ 176 w 227"/>
                <a:gd name="T7" fmla="*/ 430 h 1110"/>
                <a:gd name="T8" fmla="*/ 174 w 227"/>
                <a:gd name="T9" fmla="*/ 502 h 1110"/>
                <a:gd name="T10" fmla="*/ 166 w 227"/>
                <a:gd name="T11" fmla="*/ 526 h 1110"/>
                <a:gd name="T12" fmla="*/ 148 w 227"/>
                <a:gd name="T13" fmla="*/ 622 h 1110"/>
                <a:gd name="T14" fmla="*/ 134 w 227"/>
                <a:gd name="T15" fmla="*/ 684 h 1110"/>
                <a:gd name="T16" fmla="*/ 126 w 227"/>
                <a:gd name="T17" fmla="*/ 702 h 1110"/>
                <a:gd name="T18" fmla="*/ 124 w 227"/>
                <a:gd name="T19" fmla="*/ 708 h 1110"/>
                <a:gd name="T20" fmla="*/ 110 w 227"/>
                <a:gd name="T21" fmla="*/ 750 h 1110"/>
                <a:gd name="T22" fmla="*/ 90 w 227"/>
                <a:gd name="T23" fmla="*/ 822 h 1110"/>
                <a:gd name="T24" fmla="*/ 78 w 227"/>
                <a:gd name="T25" fmla="*/ 852 h 1110"/>
                <a:gd name="T26" fmla="*/ 58 w 227"/>
                <a:gd name="T27" fmla="*/ 906 h 1110"/>
                <a:gd name="T28" fmla="*/ 40 w 227"/>
                <a:gd name="T29" fmla="*/ 948 h 1110"/>
                <a:gd name="T30" fmla="*/ 18 w 227"/>
                <a:gd name="T31" fmla="*/ 1016 h 1110"/>
                <a:gd name="T32" fmla="*/ 0 w 227"/>
                <a:gd name="T33" fmla="*/ 111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7"/>
                <a:gd name="T52" fmla="*/ 0 h 1110"/>
                <a:gd name="T53" fmla="*/ 227 w 227"/>
                <a:gd name="T54" fmla="*/ 1110 h 1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7" h="1110">
                  <a:moveTo>
                    <a:pt x="216" y="0"/>
                  </a:moveTo>
                  <a:cubicBezTo>
                    <a:pt x="192" y="94"/>
                    <a:pt x="227" y="203"/>
                    <a:pt x="196" y="296"/>
                  </a:cubicBezTo>
                  <a:cubicBezTo>
                    <a:pt x="193" y="327"/>
                    <a:pt x="191" y="356"/>
                    <a:pt x="184" y="386"/>
                  </a:cubicBezTo>
                  <a:cubicBezTo>
                    <a:pt x="182" y="401"/>
                    <a:pt x="179" y="415"/>
                    <a:pt x="176" y="430"/>
                  </a:cubicBezTo>
                  <a:cubicBezTo>
                    <a:pt x="175" y="454"/>
                    <a:pt x="176" y="478"/>
                    <a:pt x="174" y="502"/>
                  </a:cubicBezTo>
                  <a:cubicBezTo>
                    <a:pt x="173" y="510"/>
                    <a:pt x="166" y="526"/>
                    <a:pt x="166" y="526"/>
                  </a:cubicBezTo>
                  <a:cubicBezTo>
                    <a:pt x="162" y="557"/>
                    <a:pt x="158" y="592"/>
                    <a:pt x="148" y="622"/>
                  </a:cubicBezTo>
                  <a:cubicBezTo>
                    <a:pt x="145" y="643"/>
                    <a:pt x="141" y="664"/>
                    <a:pt x="134" y="684"/>
                  </a:cubicBezTo>
                  <a:cubicBezTo>
                    <a:pt x="132" y="690"/>
                    <a:pt x="128" y="696"/>
                    <a:pt x="126" y="702"/>
                  </a:cubicBezTo>
                  <a:cubicBezTo>
                    <a:pt x="125" y="704"/>
                    <a:pt x="124" y="708"/>
                    <a:pt x="124" y="708"/>
                  </a:cubicBezTo>
                  <a:cubicBezTo>
                    <a:pt x="122" y="722"/>
                    <a:pt x="123" y="741"/>
                    <a:pt x="110" y="750"/>
                  </a:cubicBezTo>
                  <a:cubicBezTo>
                    <a:pt x="106" y="773"/>
                    <a:pt x="99" y="800"/>
                    <a:pt x="90" y="822"/>
                  </a:cubicBezTo>
                  <a:cubicBezTo>
                    <a:pt x="88" y="837"/>
                    <a:pt x="86" y="839"/>
                    <a:pt x="78" y="852"/>
                  </a:cubicBezTo>
                  <a:cubicBezTo>
                    <a:pt x="68" y="868"/>
                    <a:pt x="69" y="890"/>
                    <a:pt x="58" y="906"/>
                  </a:cubicBezTo>
                  <a:cubicBezTo>
                    <a:pt x="56" y="921"/>
                    <a:pt x="53" y="939"/>
                    <a:pt x="40" y="948"/>
                  </a:cubicBezTo>
                  <a:cubicBezTo>
                    <a:pt x="33" y="969"/>
                    <a:pt x="30" y="998"/>
                    <a:pt x="18" y="1016"/>
                  </a:cubicBezTo>
                  <a:cubicBezTo>
                    <a:pt x="16" y="1050"/>
                    <a:pt x="0" y="1077"/>
                    <a:pt x="0" y="11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Freeform 13"/>
            <p:cNvSpPr>
              <a:spLocks/>
            </p:cNvSpPr>
            <p:nvPr/>
          </p:nvSpPr>
          <p:spPr bwMode="auto">
            <a:xfrm>
              <a:off x="4175" y="3310"/>
              <a:ext cx="1115" cy="666"/>
            </a:xfrm>
            <a:custGeom>
              <a:avLst/>
              <a:gdLst>
                <a:gd name="T0" fmla="*/ 15 w 1115"/>
                <a:gd name="T1" fmla="*/ 0 h 666"/>
                <a:gd name="T2" fmla="*/ 1 w 1115"/>
                <a:gd name="T3" fmla="*/ 120 h 666"/>
                <a:gd name="T4" fmla="*/ 5 w 1115"/>
                <a:gd name="T5" fmla="*/ 260 h 666"/>
                <a:gd name="T6" fmla="*/ 21 w 1115"/>
                <a:gd name="T7" fmla="*/ 294 h 666"/>
                <a:gd name="T8" fmla="*/ 31 w 1115"/>
                <a:gd name="T9" fmla="*/ 344 h 666"/>
                <a:gd name="T10" fmla="*/ 45 w 1115"/>
                <a:gd name="T11" fmla="*/ 374 h 666"/>
                <a:gd name="T12" fmla="*/ 63 w 1115"/>
                <a:gd name="T13" fmla="*/ 408 h 666"/>
                <a:gd name="T14" fmla="*/ 85 w 1115"/>
                <a:gd name="T15" fmla="*/ 450 h 666"/>
                <a:gd name="T16" fmla="*/ 101 w 1115"/>
                <a:gd name="T17" fmla="*/ 474 h 666"/>
                <a:gd name="T18" fmla="*/ 119 w 1115"/>
                <a:gd name="T19" fmla="*/ 484 h 666"/>
                <a:gd name="T20" fmla="*/ 137 w 1115"/>
                <a:gd name="T21" fmla="*/ 490 h 666"/>
                <a:gd name="T22" fmla="*/ 245 w 1115"/>
                <a:gd name="T23" fmla="*/ 496 h 666"/>
                <a:gd name="T24" fmla="*/ 305 w 1115"/>
                <a:gd name="T25" fmla="*/ 488 h 666"/>
                <a:gd name="T26" fmla="*/ 325 w 1115"/>
                <a:gd name="T27" fmla="*/ 480 h 666"/>
                <a:gd name="T28" fmla="*/ 377 w 1115"/>
                <a:gd name="T29" fmla="*/ 468 h 666"/>
                <a:gd name="T30" fmla="*/ 399 w 1115"/>
                <a:gd name="T31" fmla="*/ 450 h 666"/>
                <a:gd name="T32" fmla="*/ 419 w 1115"/>
                <a:gd name="T33" fmla="*/ 448 h 666"/>
                <a:gd name="T34" fmla="*/ 483 w 1115"/>
                <a:gd name="T35" fmla="*/ 434 h 666"/>
                <a:gd name="T36" fmla="*/ 607 w 1115"/>
                <a:gd name="T37" fmla="*/ 412 h 666"/>
                <a:gd name="T38" fmla="*/ 759 w 1115"/>
                <a:gd name="T39" fmla="*/ 428 h 666"/>
                <a:gd name="T40" fmla="*/ 771 w 1115"/>
                <a:gd name="T41" fmla="*/ 442 h 666"/>
                <a:gd name="T42" fmla="*/ 837 w 1115"/>
                <a:gd name="T43" fmla="*/ 486 h 666"/>
                <a:gd name="T44" fmla="*/ 861 w 1115"/>
                <a:gd name="T45" fmla="*/ 506 h 666"/>
                <a:gd name="T46" fmla="*/ 875 w 1115"/>
                <a:gd name="T47" fmla="*/ 514 h 666"/>
                <a:gd name="T48" fmla="*/ 895 w 1115"/>
                <a:gd name="T49" fmla="*/ 536 h 666"/>
                <a:gd name="T50" fmla="*/ 915 w 1115"/>
                <a:gd name="T51" fmla="*/ 558 h 666"/>
                <a:gd name="T52" fmla="*/ 935 w 1115"/>
                <a:gd name="T53" fmla="*/ 576 h 666"/>
                <a:gd name="T54" fmla="*/ 987 w 1115"/>
                <a:gd name="T55" fmla="*/ 604 h 666"/>
                <a:gd name="T56" fmla="*/ 1077 w 1115"/>
                <a:gd name="T57" fmla="*/ 650 h 666"/>
                <a:gd name="T58" fmla="*/ 1093 w 1115"/>
                <a:gd name="T59" fmla="*/ 662 h 666"/>
                <a:gd name="T60" fmla="*/ 1115 w 1115"/>
                <a:gd name="T61" fmla="*/ 666 h 6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15"/>
                <a:gd name="T94" fmla="*/ 0 h 666"/>
                <a:gd name="T95" fmla="*/ 1115 w 1115"/>
                <a:gd name="T96" fmla="*/ 666 h 6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15" h="666">
                  <a:moveTo>
                    <a:pt x="15" y="0"/>
                  </a:moveTo>
                  <a:cubicBezTo>
                    <a:pt x="11" y="37"/>
                    <a:pt x="13" y="84"/>
                    <a:pt x="1" y="120"/>
                  </a:cubicBezTo>
                  <a:cubicBezTo>
                    <a:pt x="2" y="167"/>
                    <a:pt x="0" y="214"/>
                    <a:pt x="5" y="260"/>
                  </a:cubicBezTo>
                  <a:cubicBezTo>
                    <a:pt x="6" y="268"/>
                    <a:pt x="19" y="284"/>
                    <a:pt x="21" y="294"/>
                  </a:cubicBezTo>
                  <a:cubicBezTo>
                    <a:pt x="22" y="313"/>
                    <a:pt x="15" y="333"/>
                    <a:pt x="31" y="344"/>
                  </a:cubicBezTo>
                  <a:cubicBezTo>
                    <a:pt x="35" y="356"/>
                    <a:pt x="36" y="365"/>
                    <a:pt x="45" y="374"/>
                  </a:cubicBezTo>
                  <a:cubicBezTo>
                    <a:pt x="48" y="387"/>
                    <a:pt x="59" y="395"/>
                    <a:pt x="63" y="408"/>
                  </a:cubicBezTo>
                  <a:cubicBezTo>
                    <a:pt x="66" y="430"/>
                    <a:pt x="72" y="433"/>
                    <a:pt x="85" y="450"/>
                  </a:cubicBezTo>
                  <a:cubicBezTo>
                    <a:pt x="90" y="456"/>
                    <a:pt x="94" y="470"/>
                    <a:pt x="101" y="474"/>
                  </a:cubicBezTo>
                  <a:cubicBezTo>
                    <a:pt x="107" y="478"/>
                    <a:pt x="113" y="480"/>
                    <a:pt x="119" y="484"/>
                  </a:cubicBezTo>
                  <a:cubicBezTo>
                    <a:pt x="124" y="488"/>
                    <a:pt x="137" y="490"/>
                    <a:pt x="137" y="490"/>
                  </a:cubicBezTo>
                  <a:cubicBezTo>
                    <a:pt x="149" y="509"/>
                    <a:pt x="223" y="497"/>
                    <a:pt x="245" y="496"/>
                  </a:cubicBezTo>
                  <a:cubicBezTo>
                    <a:pt x="271" y="487"/>
                    <a:pt x="267" y="490"/>
                    <a:pt x="305" y="488"/>
                  </a:cubicBezTo>
                  <a:cubicBezTo>
                    <a:pt x="313" y="486"/>
                    <a:pt x="318" y="485"/>
                    <a:pt x="325" y="480"/>
                  </a:cubicBezTo>
                  <a:cubicBezTo>
                    <a:pt x="338" y="461"/>
                    <a:pt x="349" y="469"/>
                    <a:pt x="377" y="468"/>
                  </a:cubicBezTo>
                  <a:cubicBezTo>
                    <a:pt x="388" y="464"/>
                    <a:pt x="387" y="453"/>
                    <a:pt x="399" y="450"/>
                  </a:cubicBezTo>
                  <a:cubicBezTo>
                    <a:pt x="406" y="449"/>
                    <a:pt x="412" y="449"/>
                    <a:pt x="419" y="448"/>
                  </a:cubicBezTo>
                  <a:cubicBezTo>
                    <a:pt x="435" y="443"/>
                    <a:pt x="464" y="437"/>
                    <a:pt x="483" y="434"/>
                  </a:cubicBezTo>
                  <a:cubicBezTo>
                    <a:pt x="524" y="420"/>
                    <a:pt x="564" y="414"/>
                    <a:pt x="607" y="412"/>
                  </a:cubicBezTo>
                  <a:cubicBezTo>
                    <a:pt x="628" y="412"/>
                    <a:pt x="722" y="403"/>
                    <a:pt x="759" y="428"/>
                  </a:cubicBezTo>
                  <a:cubicBezTo>
                    <a:pt x="764" y="435"/>
                    <a:pt x="763" y="439"/>
                    <a:pt x="771" y="442"/>
                  </a:cubicBezTo>
                  <a:cubicBezTo>
                    <a:pt x="781" y="471"/>
                    <a:pt x="817" y="466"/>
                    <a:pt x="837" y="486"/>
                  </a:cubicBezTo>
                  <a:cubicBezTo>
                    <a:pt x="842" y="502"/>
                    <a:pt x="843" y="503"/>
                    <a:pt x="861" y="506"/>
                  </a:cubicBezTo>
                  <a:cubicBezTo>
                    <a:pt x="865" y="509"/>
                    <a:pt x="871" y="511"/>
                    <a:pt x="875" y="514"/>
                  </a:cubicBezTo>
                  <a:cubicBezTo>
                    <a:pt x="883" y="520"/>
                    <a:pt x="886" y="530"/>
                    <a:pt x="895" y="536"/>
                  </a:cubicBezTo>
                  <a:cubicBezTo>
                    <a:pt x="902" y="546"/>
                    <a:pt x="905" y="551"/>
                    <a:pt x="915" y="558"/>
                  </a:cubicBezTo>
                  <a:cubicBezTo>
                    <a:pt x="920" y="565"/>
                    <a:pt x="928" y="571"/>
                    <a:pt x="935" y="576"/>
                  </a:cubicBezTo>
                  <a:cubicBezTo>
                    <a:pt x="946" y="592"/>
                    <a:pt x="968" y="599"/>
                    <a:pt x="987" y="604"/>
                  </a:cubicBezTo>
                  <a:cubicBezTo>
                    <a:pt x="1015" y="625"/>
                    <a:pt x="1041" y="645"/>
                    <a:pt x="1077" y="650"/>
                  </a:cubicBezTo>
                  <a:cubicBezTo>
                    <a:pt x="1083" y="654"/>
                    <a:pt x="1085" y="661"/>
                    <a:pt x="1093" y="662"/>
                  </a:cubicBezTo>
                  <a:cubicBezTo>
                    <a:pt x="1115" y="665"/>
                    <a:pt x="1108" y="659"/>
                    <a:pt x="1115" y="66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Freeform 14"/>
            <p:cNvSpPr>
              <a:spLocks/>
            </p:cNvSpPr>
            <p:nvPr/>
          </p:nvSpPr>
          <p:spPr bwMode="auto">
            <a:xfrm>
              <a:off x="4204" y="3556"/>
              <a:ext cx="808" cy="81"/>
            </a:xfrm>
            <a:custGeom>
              <a:avLst/>
              <a:gdLst>
                <a:gd name="T0" fmla="*/ 0 w 808"/>
                <a:gd name="T1" fmla="*/ 76 h 81"/>
                <a:gd name="T2" fmla="*/ 240 w 808"/>
                <a:gd name="T3" fmla="*/ 60 h 81"/>
                <a:gd name="T4" fmla="*/ 286 w 808"/>
                <a:gd name="T5" fmla="*/ 34 h 81"/>
                <a:gd name="T6" fmla="*/ 322 w 808"/>
                <a:gd name="T7" fmla="*/ 24 h 81"/>
                <a:gd name="T8" fmla="*/ 346 w 808"/>
                <a:gd name="T9" fmla="*/ 10 h 81"/>
                <a:gd name="T10" fmla="*/ 444 w 808"/>
                <a:gd name="T11" fmla="*/ 4 h 81"/>
                <a:gd name="T12" fmla="*/ 686 w 808"/>
                <a:gd name="T13" fmla="*/ 0 h 81"/>
                <a:gd name="T14" fmla="*/ 808 w 808"/>
                <a:gd name="T15" fmla="*/ 10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8"/>
                <a:gd name="T25" fmla="*/ 0 h 81"/>
                <a:gd name="T26" fmla="*/ 808 w 808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8" h="81">
                  <a:moveTo>
                    <a:pt x="0" y="76"/>
                  </a:moveTo>
                  <a:cubicBezTo>
                    <a:pt x="74" y="75"/>
                    <a:pt x="164" y="81"/>
                    <a:pt x="240" y="60"/>
                  </a:cubicBezTo>
                  <a:cubicBezTo>
                    <a:pt x="258" y="55"/>
                    <a:pt x="269" y="39"/>
                    <a:pt x="286" y="34"/>
                  </a:cubicBezTo>
                  <a:cubicBezTo>
                    <a:pt x="299" y="30"/>
                    <a:pt x="310" y="31"/>
                    <a:pt x="322" y="24"/>
                  </a:cubicBezTo>
                  <a:cubicBezTo>
                    <a:pt x="328" y="21"/>
                    <a:pt x="339" y="12"/>
                    <a:pt x="346" y="10"/>
                  </a:cubicBezTo>
                  <a:cubicBezTo>
                    <a:pt x="376" y="2"/>
                    <a:pt x="413" y="5"/>
                    <a:pt x="444" y="4"/>
                  </a:cubicBezTo>
                  <a:cubicBezTo>
                    <a:pt x="491" y="5"/>
                    <a:pt x="629" y="19"/>
                    <a:pt x="686" y="0"/>
                  </a:cubicBezTo>
                  <a:cubicBezTo>
                    <a:pt x="732" y="2"/>
                    <a:pt x="763" y="10"/>
                    <a:pt x="808" y="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54275" name="Picture 1027" descr="C:\Users\François\Pictures\Présentation1\variations sur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914400"/>
            <a:ext cx="703421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139700" y="76200"/>
            <a:ext cx="7948613" cy="6507163"/>
            <a:chOff x="139700" y="76200"/>
            <a:chExt cx="7948613" cy="6507163"/>
          </a:xfrm>
        </p:grpSpPr>
        <p:sp>
          <p:nvSpPr>
            <p:cNvPr id="63490" name="Text Box 1026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pic>
          <p:nvPicPr>
            <p:cNvPr id="54275" name="Picture 1027" descr="C:\Users\François\Pictures\Présentation1\variations sur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4100" y="914400"/>
              <a:ext cx="7034213" cy="566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905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066800" y="914400"/>
              <a:ext cx="5410200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799" y="17526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536699" y="21590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193799" y="30480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62387" y="18288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3624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48196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4483099" y="12192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139700" y="76200"/>
            <a:ext cx="8699501" cy="6477001"/>
            <a:chOff x="139700" y="76200"/>
            <a:chExt cx="8699501" cy="6477001"/>
          </a:xfrm>
        </p:grpSpPr>
        <p:sp>
          <p:nvSpPr>
            <p:cNvPr id="65539" name="Text Box 2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 sensitive</a:t>
              </a:r>
            </a:p>
          </p:txBody>
        </p:sp>
        <p:pic>
          <p:nvPicPr>
            <p:cNvPr id="65540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2400" y="12192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1" name="Picture 7" descr="C:\Users\François\Pictures\Présentation1\SURAL GAUCH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3976688"/>
              <a:ext cx="2514600" cy="2576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2" name="Oval 8"/>
            <p:cNvSpPr>
              <a:spLocks noChangeArrowheads="1"/>
            </p:cNvSpPr>
            <p:nvPr/>
          </p:nvSpPr>
          <p:spPr bwMode="auto">
            <a:xfrm>
              <a:off x="4432300" y="1625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3" name="Oval 10"/>
            <p:cNvSpPr>
              <a:spLocks noChangeArrowheads="1"/>
            </p:cNvSpPr>
            <p:nvPr/>
          </p:nvSpPr>
          <p:spPr bwMode="auto">
            <a:xfrm>
              <a:off x="4419600" y="4419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4" name="Oval 11"/>
            <p:cNvSpPr>
              <a:spLocks noChangeArrowheads="1"/>
            </p:cNvSpPr>
            <p:nvPr/>
          </p:nvSpPr>
          <p:spPr bwMode="auto">
            <a:xfrm>
              <a:off x="4089400" y="25146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5" name="Oval 12"/>
            <p:cNvSpPr>
              <a:spLocks noChangeArrowheads="1"/>
            </p:cNvSpPr>
            <p:nvPr/>
          </p:nvSpPr>
          <p:spPr bwMode="auto">
            <a:xfrm>
              <a:off x="4114800" y="52324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546" name="Picture 13" descr="C:\Users\François\Pictures\Présentation1\Fig 1 tetr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4400" y="5105400"/>
              <a:ext cx="1958975" cy="139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57988" y="15240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16" descr="C:\Users\François\Pictures\Présentation1\fig1bis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14400" y="1295400"/>
              <a:ext cx="19812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9" name="Line 17"/>
            <p:cNvSpPr>
              <a:spLocks noChangeShapeType="1"/>
            </p:cNvSpPr>
            <p:nvPr/>
          </p:nvSpPr>
          <p:spPr bwMode="auto">
            <a:xfrm>
              <a:off x="72580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8"/>
            <p:cNvSpPr>
              <a:spLocks noChangeShapeType="1"/>
            </p:cNvSpPr>
            <p:nvPr/>
          </p:nvSpPr>
          <p:spPr bwMode="auto">
            <a:xfrm>
              <a:off x="77152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9"/>
            <p:cNvSpPr>
              <a:spLocks noChangeShapeType="1"/>
            </p:cNvSpPr>
            <p:nvPr/>
          </p:nvSpPr>
          <p:spPr bwMode="auto">
            <a:xfrm>
              <a:off x="7378700" y="9144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Text Box 20"/>
            <p:cNvSpPr txBox="1">
              <a:spLocks noChangeArrowheads="1"/>
            </p:cNvSpPr>
            <p:nvPr/>
          </p:nvSpPr>
          <p:spPr bwMode="auto">
            <a:xfrm>
              <a:off x="1447800" y="2667000"/>
              <a:ext cx="3222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</a:t>
              </a:r>
            </a:p>
          </p:txBody>
        </p:sp>
        <p:sp>
          <p:nvSpPr>
            <p:cNvPr id="65553" name="Text Box 21"/>
            <p:cNvSpPr txBox="1">
              <a:spLocks noChangeArrowheads="1"/>
            </p:cNvSpPr>
            <p:nvPr/>
          </p:nvSpPr>
          <p:spPr bwMode="auto">
            <a:xfrm>
              <a:off x="1828800" y="4052888"/>
              <a:ext cx="46037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39700" y="4413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4" name="Nerf sural (deux segments)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Neurographie du NS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9635" name="Image 3" descr="SURAL DIST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7125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4724400" y="2819400"/>
            <a:ext cx="4371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Patiente opérée d’un lipome kystique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intra-osseux du calcanéum =&gt;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Hypoesthésie sous-jacente à la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cicatrice au niveau du bord externe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du pied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NS 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15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9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18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53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14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SURAL/RADIAL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9007193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plantaire/sural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2400" y="22860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958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457200" y="1447800"/>
          <a:ext cx="4038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800600" y="1524000"/>
          <a:ext cx="4191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Connecteur droit 16"/>
          <p:cNvCxnSpPr/>
          <p:nvPr/>
        </p:nvCxnSpPr>
        <p:spPr>
          <a:xfrm>
            <a:off x="1155700" y="4552950"/>
            <a:ext cx="3124200" cy="1588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3400" y="4419600"/>
            <a:ext cx="457200" cy="304800"/>
          </a:xfrm>
          <a:prstGeom prst="rect">
            <a:avLst/>
          </a:prstGeom>
          <a:solidFill>
            <a:srgbClr val="7C01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04825" y="4359275"/>
            <a:ext cx="50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j-lt"/>
              </a:rPr>
              <a:t>0,4</a:t>
            </a:r>
            <a:endParaRPr lang="en-US" sz="2000" b="1" dirty="0">
              <a:solidFill>
                <a:srgbClr val="FF6600"/>
              </a:solidFill>
              <a:latin typeface="+mj-lt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499100" y="4572000"/>
            <a:ext cx="3124200" cy="1588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876800" y="4419600"/>
            <a:ext cx="457200" cy="304800"/>
          </a:xfrm>
          <a:prstGeom prst="rect">
            <a:avLst/>
          </a:prstGeom>
          <a:solidFill>
            <a:srgbClr val="7C01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4848225" y="4378325"/>
            <a:ext cx="50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j-lt"/>
              </a:rPr>
              <a:t>0,4</a:t>
            </a:r>
            <a:endParaRPr lang="en-US" sz="2000" b="1" dirty="0">
              <a:solidFill>
                <a:srgbClr val="FF66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NS 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N.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cut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dors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lat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du pied (n=40)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00200" y="2971800"/>
          <a:ext cx="5715000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9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32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fr-FR" sz="4800" b="1">
                <a:solidFill>
                  <a:srgbClr val="06FAD7"/>
                </a:solidFill>
                <a:latin typeface="Arial" charset="-52"/>
                <a:ea typeface="Times New Roman" charset="0"/>
                <a:cs typeface="Times New Roman" charset="0"/>
              </a:rPr>
              <a:t>MERCI</a:t>
            </a:r>
          </a:p>
        </p:txBody>
      </p:sp>
      <p:pic>
        <p:nvPicPr>
          <p:cNvPr id="126979" name="Picture 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103438"/>
            <a:ext cx="2043113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263650" y="2209800"/>
            <a:ext cx="6791325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120835" name="Text Box 7"/>
          <p:cNvSpPr txBox="1">
            <a:spLocks noChangeArrowheads="1"/>
          </p:cNvSpPr>
          <p:nvPr/>
        </p:nvSpPr>
        <p:spPr bwMode="auto">
          <a:xfrm>
            <a:off x="0" y="1066800"/>
            <a:ext cx="6172200" cy="5349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terminale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sensitive du nerf fémoral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dont il 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dégage quelques centimètres en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dessous du ligament inguinal, est issu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racines L3 et L4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il entre dans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canal de Hunter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tiers inférieur et interne de la cuisse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au genou, il donne la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infrapatellaire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continue sa course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long de la face interne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jambe, de la cheville et du pied dont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il assure l’innervation sensitive </a:t>
            </a:r>
          </a:p>
        </p:txBody>
      </p:sp>
      <p:pic>
        <p:nvPicPr>
          <p:cNvPr id="120836" name="Picture 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2883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Espace réservé du contenu 8"/>
          <p:cNvSpPr>
            <a:spLocks/>
          </p:cNvSpPr>
          <p:nvPr/>
        </p:nvSpPr>
        <p:spPr bwMode="auto">
          <a:xfrm>
            <a:off x="2286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traumatique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(genou, cuisse,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entorse cheville)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iatrogène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chirurgicale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chirurgie des varices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cathétérisme de la veine saphène)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tumorale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compressive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(kyste, bursite,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compression externe)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4931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Image 4" descr="SAPHENE I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64643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154800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8994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NT 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NPM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(“médian du pied”)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br motrices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(m. abd du I,…)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n. digitaux communs plantaires 1-3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propres plantaires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2-7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n. digital propre plantaire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1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NPL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(“ulnaire du pied”)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n. de Baxter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(m. abd du V)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profonde motrice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(m. interosseux,…)</a:t>
            </a:r>
            <a:b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					=&gt; br superficielle sensitive le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n. digital 							commun plantaire 4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							=&gt; n. digitaux propres plantaires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8-10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NCM</a:t>
            </a:r>
            <a:endParaRPr lang="fr-FR" sz="2400" b="1" dirty="0">
              <a:solidFill>
                <a:srgbClr val="FF6600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34156</TotalTime>
  <Words>3628</Words>
  <Application>Microsoft Macintosh PowerPoint</Application>
  <PresentationFormat>Présentation à l'écran (4:3)</PresentationFormat>
  <Paragraphs>375</Paragraphs>
  <Slides>85</Slides>
  <Notes>51</Notes>
  <HiddenSlides>0</HiddenSlides>
  <MMClips>5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85</vt:i4>
      </vt:variant>
    </vt:vector>
  </HeadingPairs>
  <TitlesOfParts>
    <vt:vector size="8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MERCI</vt:lpstr>
      <vt:lpstr>Diapositive 82</vt:lpstr>
      <vt:lpstr>Diapositive 83</vt:lpstr>
      <vt:lpstr>Diapositive 84</vt:lpstr>
      <vt:lpstr>Diapositive 85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*</dc:creator>
  <cp:lastModifiedBy>Francois Wang</cp:lastModifiedBy>
  <cp:revision>281</cp:revision>
  <cp:lastPrinted>2013-12-17T09:33:06Z</cp:lastPrinted>
  <dcterms:created xsi:type="dcterms:W3CDTF">2018-10-18T15:32:45Z</dcterms:created>
  <dcterms:modified xsi:type="dcterms:W3CDTF">2018-10-18T15:38:37Z</dcterms:modified>
</cp:coreProperties>
</file>