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30"/>
  </p:notesMasterIdLst>
  <p:sldIdLst>
    <p:sldId id="258" r:id="rId2"/>
    <p:sldId id="323" r:id="rId3"/>
    <p:sldId id="382" r:id="rId4"/>
    <p:sldId id="386" r:id="rId5"/>
    <p:sldId id="360" r:id="rId6"/>
    <p:sldId id="379" r:id="rId7"/>
    <p:sldId id="380" r:id="rId8"/>
    <p:sldId id="370" r:id="rId9"/>
    <p:sldId id="371" r:id="rId10"/>
    <p:sldId id="378" r:id="rId11"/>
    <p:sldId id="372" r:id="rId12"/>
    <p:sldId id="363" r:id="rId13"/>
    <p:sldId id="365" r:id="rId14"/>
    <p:sldId id="357" r:id="rId15"/>
    <p:sldId id="353" r:id="rId16"/>
    <p:sldId id="374" r:id="rId17"/>
    <p:sldId id="329" r:id="rId18"/>
    <p:sldId id="330" r:id="rId19"/>
    <p:sldId id="351" r:id="rId20"/>
    <p:sldId id="327" r:id="rId21"/>
    <p:sldId id="331" r:id="rId22"/>
    <p:sldId id="383" r:id="rId23"/>
    <p:sldId id="337" r:id="rId24"/>
    <p:sldId id="376" r:id="rId25"/>
    <p:sldId id="377" r:id="rId26"/>
    <p:sldId id="344" r:id="rId27"/>
    <p:sldId id="384" r:id="rId28"/>
    <p:sldId id="332" r:id="rId29"/>
  </p:sldIdLst>
  <p:sldSz cx="9144000" cy="6858000" type="screen4x3"/>
  <p:notesSz cx="6797675" cy="987425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6DAC"/>
    <a:srgbClr val="FF8A99"/>
    <a:srgbClr val="549EFA"/>
    <a:srgbClr val="0547A6"/>
    <a:srgbClr val="2594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92"/>
    <p:restoredTop sz="95377" autoAdjust="0"/>
  </p:normalViewPr>
  <p:slideViewPr>
    <p:cSldViewPr snapToGrid="0" snapToObjects="1">
      <p:cViewPr>
        <p:scale>
          <a:sx n="105" d="100"/>
          <a:sy n="105" d="100"/>
        </p:scale>
        <p:origin x="520" y="-32"/>
      </p:cViewPr>
      <p:guideLst>
        <p:guide orient="horz" pos="2160"/>
        <p:guide pos="2880"/>
      </p:guideLst>
    </p:cSldViewPr>
  </p:slideViewPr>
  <p:notesTextViewPr>
    <p:cViewPr>
      <p:scale>
        <a:sx n="100" d="100"/>
        <a:sy n="100" d="100"/>
      </p:scale>
      <p:origin x="0" y="0"/>
    </p:cViewPr>
  </p:notesTextViewPr>
  <p:sorterViewPr>
    <p:cViewPr>
      <p:scale>
        <a:sx n="175" d="100"/>
        <a:sy n="175"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vl1pPr>
          </a:lstStyle>
          <a:p>
            <a:fld id="{11FB6912-7AB0-9249-AAE6-5538EB566311}" type="datetimeFigureOut">
              <a:rPr lang="fr-FR" smtClean="0"/>
              <a:pPr/>
              <a:t>16/10/2018</a:t>
            </a:fld>
            <a:endParaRPr lang="fr-FR" dirty="0"/>
          </a:p>
        </p:txBody>
      </p:sp>
      <p:sp>
        <p:nvSpPr>
          <p:cNvPr id="4" name="Espace réservé de l'image des diapositives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450" y="4691063"/>
            <a:ext cx="5438775" cy="4443412"/>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vl1pPr>
          </a:lstStyle>
          <a:p>
            <a:fld id="{5614F910-8846-B64A-93C7-FFE96065EC53}" type="slidenum">
              <a:rPr lang="fr-FR" smtClean="0"/>
              <a:pPr/>
              <a:t>‹#›</a:t>
            </a:fld>
            <a:endParaRPr lang="fr-FR" dirty="0"/>
          </a:p>
        </p:txBody>
      </p:sp>
    </p:spTree>
    <p:extLst>
      <p:ext uri="{BB962C8B-B14F-4D97-AF65-F5344CB8AC3E}">
        <p14:creationId xmlns:p14="http://schemas.microsoft.com/office/powerpoint/2010/main" val="37734346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uptodate.com/contents/laboratory-tests-to-support-the-clinical-diagnosis-of-anaphylaxis/abstract/1"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uptodate.com/contents/laboratory-tests-to-support-the-clinical-diagnosis-of-anaphylaxis/abstract/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ubmed/19522836" TargetMode="External"/><Relationship Id="rId4" Type="http://schemas.openxmlformats.org/officeDocument/2006/relationships/hyperlink" Target="https://www.ncbi.nlm.nih.gov/pubmed/7929694" TargetMode="External"/><Relationship Id="rId5" Type="http://schemas.openxmlformats.org/officeDocument/2006/relationships/hyperlink" Target="https://www.ncbi.nlm.nih.gov/pubmed/12148892" TargetMode="External"/><Relationship Id="rId6" Type="http://schemas.openxmlformats.org/officeDocument/2006/relationships/hyperlink" Target="https://www.ncbi.nlm.nih.gov/pubmed/22170044"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5674474/figure/ams2282-fig-0003/" TargetMode="External"/><Relationship Id="rId4" Type="http://schemas.openxmlformats.org/officeDocument/2006/relationships/hyperlink" Target="https://www.ncbi.nlm.nih.gov/pmc/articles/PMC5674474/#ams2282-bib-0015" TargetMode="External"/><Relationship Id="rId5" Type="http://schemas.openxmlformats.org/officeDocument/2006/relationships/hyperlink" Target="https://www.ncbi.nlm.nih.gov/pmc/articles/PMC5674474/#ams2282-bib-0016" TargetMode="External"/><Relationship Id="rId6" Type="http://schemas.openxmlformats.org/officeDocument/2006/relationships/hyperlink" Target="https://www.ncbi.nlm.nih.gov/pmc/articles/PMC5674474/#ams2282-bib-0017" TargetMode="External"/><Relationship Id="rId7" Type="http://schemas.openxmlformats.org/officeDocument/2006/relationships/hyperlink" Target="https://www.ncbi.nlm.nih.gov/pmc/articles/PMC5674474/#ams2282-bib-0018"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uptodate.com/contents/laboratory-tests-to-support-the-clinical-diagnosis-of-anaphylaxis/abstract/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a:t>
            </a:fld>
            <a:endParaRPr lang="fr-FR" dirty="0"/>
          </a:p>
        </p:txBody>
      </p:sp>
    </p:spTree>
    <p:extLst>
      <p:ext uri="{BB962C8B-B14F-4D97-AF65-F5344CB8AC3E}">
        <p14:creationId xmlns:p14="http://schemas.microsoft.com/office/powerpoint/2010/main" val="19520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BE" sz="1200" dirty="0" smtClean="0">
                <a:solidFill>
                  <a:srgbClr val="3A6DAC"/>
                </a:solidFill>
                <a:latin typeface="Times New Roman" pitchFamily="18" charset="0"/>
                <a:cs typeface="Times New Roman" pitchFamily="18" charset="0"/>
              </a:rPr>
              <a:t>Une augmentation pathologique de la </a:t>
            </a:r>
            <a:r>
              <a:rPr lang="fr-BE" sz="1200" dirty="0" err="1" smtClean="0">
                <a:solidFill>
                  <a:srgbClr val="3A6DAC"/>
                </a:solidFill>
                <a:latin typeface="Times New Roman" pitchFamily="18" charset="0"/>
                <a:cs typeface="Times New Roman" pitchFamily="18" charset="0"/>
              </a:rPr>
              <a:t>tryptase</a:t>
            </a:r>
            <a:r>
              <a:rPr lang="fr-BE" sz="1200" dirty="0" smtClean="0">
                <a:solidFill>
                  <a:srgbClr val="3A6DAC"/>
                </a:solidFill>
                <a:latin typeface="Times New Roman" pitchFamily="18" charset="0"/>
                <a:cs typeface="Times New Roman" pitchFamily="18" charset="0"/>
              </a:rPr>
              <a:t> reflète la charge </a:t>
            </a:r>
            <a:r>
              <a:rPr lang="fr-BE" sz="1200" dirty="0" err="1" smtClean="0">
                <a:solidFill>
                  <a:srgbClr val="3A6DAC"/>
                </a:solidFill>
                <a:latin typeface="Times New Roman" pitchFamily="18" charset="0"/>
                <a:cs typeface="Times New Roman" pitchFamily="18" charset="0"/>
              </a:rPr>
              <a:t>mastocytaire</a:t>
            </a:r>
            <a:r>
              <a:rPr lang="fr-BE" sz="1200" dirty="0" smtClean="0">
                <a:solidFill>
                  <a:srgbClr val="3A6DAC"/>
                </a:solidFill>
                <a:latin typeface="Times New Roman" pitchFamily="18" charset="0"/>
                <a:cs typeface="Times New Roman" pitchFamily="18" charset="0"/>
              </a:rPr>
              <a:t> dans certaines anomalies hématologiques et certains néoplasmes, que la </a:t>
            </a:r>
            <a:r>
              <a:rPr lang="fr-BE" sz="1200" dirty="0" err="1" smtClean="0">
                <a:solidFill>
                  <a:srgbClr val="3A6DAC"/>
                </a:solidFill>
                <a:latin typeface="Times New Roman" pitchFamily="18" charset="0"/>
                <a:cs typeface="Times New Roman" pitchFamily="18" charset="0"/>
              </a:rPr>
              <a:t>mastocytose</a:t>
            </a:r>
            <a:r>
              <a:rPr lang="fr-BE" sz="1200" dirty="0" smtClean="0">
                <a:solidFill>
                  <a:srgbClr val="3A6DAC"/>
                </a:solidFill>
                <a:latin typeface="Times New Roman" pitchFamily="18" charset="0"/>
                <a:cs typeface="Times New Roman" pitchFamily="18" charset="0"/>
              </a:rPr>
              <a:t> systémique soit établie ou non16. niveaux de </a:t>
            </a:r>
            <a:r>
              <a:rPr lang="fr-BE" sz="1200" dirty="0" err="1" smtClean="0">
                <a:solidFill>
                  <a:srgbClr val="3A6DAC"/>
                </a:solidFill>
                <a:latin typeface="Times New Roman" pitchFamily="18" charset="0"/>
                <a:cs typeface="Times New Roman" pitchFamily="18" charset="0"/>
              </a:rPr>
              <a:t>tryptase</a:t>
            </a:r>
            <a:r>
              <a:rPr lang="fr-BE" sz="1200" dirty="0" smtClean="0">
                <a:solidFill>
                  <a:srgbClr val="3A6DAC"/>
                </a:solidFill>
                <a:latin typeface="Times New Roman" pitchFamily="18" charset="0"/>
                <a:cs typeface="Times New Roman" pitchFamily="18" charset="0"/>
              </a:rPr>
              <a:t>. Plusieurs médicaments thérapeutiques ont été développés pour le traitement </a:t>
            </a:r>
            <a:r>
              <a:rPr lang="fr-BE" sz="1200" dirty="0" err="1" smtClean="0">
                <a:solidFill>
                  <a:srgbClr val="3A6DAC"/>
                </a:solidFill>
                <a:latin typeface="Times New Roman" pitchFamily="18" charset="0"/>
                <a:cs typeface="Times New Roman" pitchFamily="18" charset="0"/>
              </a:rPr>
              <a:t>cytoréducteur</a:t>
            </a:r>
            <a:r>
              <a:rPr lang="fr-BE" sz="1200" dirty="0" smtClean="0">
                <a:solidFill>
                  <a:srgbClr val="3A6DAC"/>
                </a:solidFill>
                <a:latin typeface="Times New Roman" pitchFamily="18" charset="0"/>
                <a:cs typeface="Times New Roman" pitchFamily="18" charset="0"/>
              </a:rPr>
              <a:t> de la </a:t>
            </a:r>
            <a:r>
              <a:rPr lang="fr-BE" sz="1200" dirty="0" err="1" smtClean="0">
                <a:solidFill>
                  <a:srgbClr val="3A6DAC"/>
                </a:solidFill>
                <a:latin typeface="Times New Roman" pitchFamily="18" charset="0"/>
                <a:cs typeface="Times New Roman" pitchFamily="18" charset="0"/>
              </a:rPr>
              <a:t>mastocytose</a:t>
            </a:r>
            <a:r>
              <a:rPr lang="fr-BE" sz="1200" dirty="0" smtClean="0">
                <a:solidFill>
                  <a:srgbClr val="3A6DAC"/>
                </a:solidFill>
                <a:latin typeface="Times New Roman" pitchFamily="18" charset="0"/>
                <a:cs typeface="Times New Roman" pitchFamily="18" charset="0"/>
              </a:rPr>
              <a:t> systémique et des néoplasmes hématologiques.17 Au cours du traitement, les mesures de </a:t>
            </a:r>
            <a:r>
              <a:rPr lang="fr-BE" sz="1200" dirty="0" err="1" smtClean="0">
                <a:solidFill>
                  <a:srgbClr val="3A6DAC"/>
                </a:solidFill>
                <a:latin typeface="Times New Roman" pitchFamily="18" charset="0"/>
                <a:cs typeface="Times New Roman" pitchFamily="18" charset="0"/>
              </a:rPr>
              <a:t>tryptase</a:t>
            </a:r>
            <a:r>
              <a:rPr lang="fr-BE" sz="1200" dirty="0" smtClean="0">
                <a:solidFill>
                  <a:srgbClr val="3A6DAC"/>
                </a:solidFill>
                <a:latin typeface="Times New Roman" pitchFamily="18" charset="0"/>
                <a:cs typeface="Times New Roman" pitchFamily="18" charset="0"/>
              </a:rPr>
              <a:t> constituent un outil de surveillance et de pronostic utile.</a:t>
            </a:r>
          </a:p>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11</a:t>
            </a:fld>
            <a:endParaRPr lang="fr-FR" dirty="0"/>
          </a:p>
        </p:txBody>
      </p:sp>
    </p:spTree>
    <p:extLst>
      <p:ext uri="{BB962C8B-B14F-4D97-AF65-F5344CB8AC3E}">
        <p14:creationId xmlns:p14="http://schemas.microsoft.com/office/powerpoint/2010/main" val="174347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smtClean="0"/>
              <a:t>MASTOCYTOME MARCEAU</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12</a:t>
            </a:fld>
            <a:endParaRPr lang="fr-FR" dirty="0"/>
          </a:p>
        </p:txBody>
      </p:sp>
    </p:spTree>
    <p:extLst>
      <p:ext uri="{BB962C8B-B14F-4D97-AF65-F5344CB8AC3E}">
        <p14:creationId xmlns:p14="http://schemas.microsoft.com/office/powerpoint/2010/main" val="1399916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smtClean="0"/>
              <a:t>Anaphylaxis is a serious systemic allergic reaction that is rapid in onset and may cause death [</a:t>
            </a:r>
            <a:r>
              <a:rPr lang="en-US" sz="1200" dirty="0" smtClean="0">
                <a:hlinkClick r:id="rId3"/>
              </a:rPr>
              <a:t>1</a:t>
            </a:r>
            <a:r>
              <a:rPr lang="en-US" sz="1200" dirty="0" smtClean="0"/>
              <a:t>]. The diagnosis of anaphylaxis during the acute event is based on the clinical presentation and a history of a recent exposure to an offending agent [</a:t>
            </a:r>
            <a:r>
              <a:rPr lang="en-US" sz="1200" dirty="0" smtClean="0">
                <a:hlinkClick r:id="rId3"/>
              </a:rPr>
              <a:t>1</a:t>
            </a:r>
            <a:r>
              <a:rPr lang="en-US" sz="1200" dirty="0" smtClean="0"/>
              <a:t>]. There are no laboratory tests available in an emergency department or clinic setting to confirm a diagnosis of anaphylaxis in real time.</a:t>
            </a:r>
          </a:p>
          <a:p>
            <a:pPr algn="just"/>
            <a:r>
              <a:rPr lang="en-US" sz="1200" dirty="0" smtClean="0"/>
              <a:t>Laboratory tests in serum, plasma, and possibly urine obtained during or shortly after the acute event can however help to support the clinical diagnosis of anaphylaxis. These tests can also help identify anaphylaxis in the presence of other disorders that have overlapping clinical presentations, such as severe asthma or myocardial infarction. In addition, these tests may provide evidence for anaphylaxis as a cause of death.</a:t>
            </a:r>
          </a:p>
          <a:p>
            <a:pPr algn="just"/>
            <a:r>
              <a:rPr lang="en-US" sz="1200" dirty="0" smtClean="0"/>
              <a:t>These tests are different from those that identify sensitization to the inciting allergen, namely measurements of allergen-specific immunoglobulin E (</a:t>
            </a:r>
            <a:r>
              <a:rPr lang="en-US" sz="1200" dirty="0" err="1" smtClean="0"/>
              <a:t>IgE</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13</a:t>
            </a:fld>
            <a:endParaRPr lang="fr-FR" dirty="0"/>
          </a:p>
        </p:txBody>
      </p:sp>
    </p:spTree>
    <p:extLst>
      <p:ext uri="{BB962C8B-B14F-4D97-AF65-F5344CB8AC3E}">
        <p14:creationId xmlns:p14="http://schemas.microsoft.com/office/powerpoint/2010/main" val="588602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smtClean="0"/>
              <a:t>Anaphylaxis is a serious systemic allergic reaction that is rapid in onset and may cause death [</a:t>
            </a:r>
            <a:r>
              <a:rPr lang="en-US" sz="1200" dirty="0" smtClean="0">
                <a:hlinkClick r:id="rId3"/>
              </a:rPr>
              <a:t>1</a:t>
            </a:r>
            <a:r>
              <a:rPr lang="en-US" sz="1200" dirty="0" smtClean="0"/>
              <a:t>]. The diagnosis of anaphylaxis during the acute event is based on the clinical presentation and a history of a recent exposure to an offending agent [</a:t>
            </a:r>
            <a:r>
              <a:rPr lang="en-US" sz="1200" dirty="0" smtClean="0">
                <a:hlinkClick r:id="rId3"/>
              </a:rPr>
              <a:t>1</a:t>
            </a:r>
            <a:r>
              <a:rPr lang="en-US" sz="1200" dirty="0" smtClean="0"/>
              <a:t>]. There are no laboratory tests available in an emergency department or clinic setting to confirm a diagnosis of anaphylaxis in real time.</a:t>
            </a:r>
          </a:p>
          <a:p>
            <a:pPr algn="just"/>
            <a:r>
              <a:rPr lang="en-US" sz="1200" dirty="0" smtClean="0"/>
              <a:t>Laboratory tests in serum, plasma, and possibly urine obtained during or shortly after the acute event can however help to support the clinical diagnosis of anaphylaxis. These tests can also help identify anaphylaxis in the presence of other disorders that have overlapping clinical presentations, such as severe asthma or myocardial infarction. In addition, these tests may provide evidence for anaphylaxis as a cause of death.</a:t>
            </a:r>
          </a:p>
          <a:p>
            <a:pPr algn="just"/>
            <a:r>
              <a:rPr lang="en-US" sz="1200" dirty="0" smtClean="0"/>
              <a:t>These tests are different from those that identify sensitization to the inciting allergen, namely measurements of allergen-specific immunoglobulin E (</a:t>
            </a:r>
            <a:r>
              <a:rPr lang="en-US" sz="1200" dirty="0" err="1" smtClean="0"/>
              <a:t>IgE</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14</a:t>
            </a:fld>
            <a:endParaRPr lang="fr-FR" dirty="0"/>
          </a:p>
        </p:txBody>
      </p:sp>
    </p:spTree>
    <p:extLst>
      <p:ext uri="{BB962C8B-B14F-4D97-AF65-F5344CB8AC3E}">
        <p14:creationId xmlns:p14="http://schemas.microsoft.com/office/powerpoint/2010/main" val="172977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28. </a:t>
            </a:r>
            <a:r>
              <a:rPr lang="fr-FR" dirty="0" err="1" smtClean="0"/>
              <a:t>Sperr</a:t>
            </a:r>
            <a:r>
              <a:rPr lang="fr-FR" dirty="0" smtClean="0"/>
              <a:t> WR, El-</a:t>
            </a:r>
            <a:r>
              <a:rPr lang="fr-FR" dirty="0" err="1" smtClean="0"/>
              <a:t>Samahi</a:t>
            </a:r>
            <a:r>
              <a:rPr lang="fr-FR" dirty="0" smtClean="0"/>
              <a:t> A, </a:t>
            </a:r>
            <a:r>
              <a:rPr lang="fr-FR" dirty="0" err="1" smtClean="0"/>
              <a:t>Kundi</a:t>
            </a:r>
            <a:r>
              <a:rPr lang="fr-FR" dirty="0" smtClean="0"/>
              <a:t> M, et al. </a:t>
            </a:r>
            <a:r>
              <a:rPr lang="fr-FR" dirty="0" err="1" smtClean="0"/>
              <a:t>Elevated</a:t>
            </a:r>
            <a:r>
              <a:rPr lang="fr-FR" dirty="0" smtClean="0"/>
              <a:t> </a:t>
            </a:r>
            <a:r>
              <a:rPr lang="fr-FR" dirty="0" err="1" smtClean="0"/>
              <a:t>tryptase</a:t>
            </a:r>
            <a:r>
              <a:rPr lang="fr-FR" dirty="0" smtClean="0"/>
              <a:t> </a:t>
            </a:r>
            <a:r>
              <a:rPr lang="fr-FR" dirty="0" err="1" smtClean="0"/>
              <a:t>levels</a:t>
            </a:r>
            <a:r>
              <a:rPr lang="fr-FR" dirty="0" smtClean="0"/>
              <a:t> </a:t>
            </a:r>
            <a:r>
              <a:rPr lang="fr-FR" dirty="0" err="1" smtClean="0"/>
              <a:t>selectively</a:t>
            </a:r>
            <a:r>
              <a:rPr lang="fr-FR" dirty="0" smtClean="0"/>
              <a:t> cluster in </a:t>
            </a:r>
            <a:r>
              <a:rPr lang="fr-FR" dirty="0" err="1" smtClean="0"/>
              <a:t>myeloid</a:t>
            </a:r>
            <a:r>
              <a:rPr lang="fr-FR" dirty="0" smtClean="0"/>
              <a:t> </a:t>
            </a:r>
            <a:r>
              <a:rPr lang="fr-FR" dirty="0" err="1" smtClean="0"/>
              <a:t>neoplasms</a:t>
            </a:r>
            <a:r>
              <a:rPr lang="fr-FR" dirty="0" smtClean="0"/>
              <a:t>: a </a:t>
            </a:r>
            <a:r>
              <a:rPr lang="fr-FR" dirty="0" err="1" smtClean="0"/>
              <a:t>novel</a:t>
            </a:r>
            <a:r>
              <a:rPr lang="fr-FR" dirty="0" smtClean="0"/>
              <a:t> diagnostic </a:t>
            </a:r>
            <a:r>
              <a:rPr lang="fr-FR" dirty="0" err="1" smtClean="0"/>
              <a:t>approach</a:t>
            </a:r>
            <a:r>
              <a:rPr lang="fr-FR" dirty="0" smtClean="0"/>
              <a:t> and </a:t>
            </a:r>
            <a:r>
              <a:rPr lang="fr-FR" dirty="0" err="1" smtClean="0"/>
              <a:t>screen</a:t>
            </a:r>
            <a:r>
              <a:rPr lang="fr-FR" dirty="0" smtClean="0"/>
              <a:t> marker in </a:t>
            </a:r>
            <a:r>
              <a:rPr lang="fr-FR" dirty="0" err="1" smtClean="0"/>
              <a:t>clinical</a:t>
            </a:r>
            <a:r>
              <a:rPr lang="fr-FR" dirty="0" smtClean="0"/>
              <a:t> </a:t>
            </a:r>
            <a:r>
              <a:rPr lang="fr-FR" dirty="0" err="1" smtClean="0"/>
              <a:t>haematology</a:t>
            </a:r>
            <a:r>
              <a:rPr lang="fr-FR" dirty="0" smtClean="0"/>
              <a:t>. </a:t>
            </a:r>
            <a:r>
              <a:rPr lang="fr-FR" dirty="0" err="1" smtClean="0"/>
              <a:t>Eur</a:t>
            </a:r>
            <a:r>
              <a:rPr lang="fr-FR" dirty="0" smtClean="0"/>
              <a:t> J Clin Invest. 2009;39(10):914–23. [</a:t>
            </a:r>
            <a:r>
              <a:rPr lang="fr-FR" dirty="0" smtClean="0">
                <a:hlinkClick r:id="rId3"/>
              </a:rPr>
              <a:t>PubMed</a:t>
            </a:r>
            <a:r>
              <a:rPr lang="fr-FR" dirty="0" smtClean="0"/>
              <a:t>]</a:t>
            </a:r>
            <a:br>
              <a:rPr lang="fr-FR" dirty="0" smtClean="0"/>
            </a:br>
            <a:r>
              <a:rPr lang="fr-FR" dirty="0" smtClean="0"/>
              <a:t>[</a:t>
            </a:r>
            <a:r>
              <a:rPr lang="fr-FR" b="1" dirty="0" smtClean="0"/>
              <a:t>*First </a:t>
            </a:r>
            <a:r>
              <a:rPr lang="fr-FR" b="1" dirty="0" err="1" smtClean="0"/>
              <a:t>comprehensive</a:t>
            </a:r>
            <a:r>
              <a:rPr lang="fr-FR" b="1" dirty="0" smtClean="0"/>
              <a:t> </a:t>
            </a:r>
            <a:r>
              <a:rPr lang="fr-FR" b="1" dirty="0" err="1" smtClean="0"/>
              <a:t>study</a:t>
            </a:r>
            <a:r>
              <a:rPr lang="fr-FR" b="1" dirty="0" smtClean="0"/>
              <a:t> on </a:t>
            </a:r>
            <a:r>
              <a:rPr lang="fr-FR" b="1" dirty="0" err="1" smtClean="0"/>
              <a:t>serum</a:t>
            </a:r>
            <a:r>
              <a:rPr lang="fr-FR" b="1" dirty="0" smtClean="0"/>
              <a:t> </a:t>
            </a:r>
            <a:r>
              <a:rPr lang="fr-FR" b="1" dirty="0" err="1" smtClean="0"/>
              <a:t>tryptase</a:t>
            </a:r>
            <a:r>
              <a:rPr lang="fr-FR" b="1" dirty="0" smtClean="0"/>
              <a:t> </a:t>
            </a:r>
            <a:r>
              <a:rPr lang="fr-FR" b="1" dirty="0" err="1" smtClean="0"/>
              <a:t>levels</a:t>
            </a:r>
            <a:r>
              <a:rPr lang="fr-FR" b="1" dirty="0" smtClean="0"/>
              <a:t> in </a:t>
            </a:r>
            <a:r>
              <a:rPr lang="fr-FR" b="1" dirty="0" err="1" smtClean="0"/>
              <a:t>various</a:t>
            </a:r>
            <a:r>
              <a:rPr lang="fr-FR" b="1" dirty="0" smtClean="0"/>
              <a:t> groups of patients </a:t>
            </a:r>
            <a:r>
              <a:rPr lang="fr-FR" b="1" dirty="0" err="1" smtClean="0"/>
              <a:t>with</a:t>
            </a:r>
            <a:r>
              <a:rPr lang="fr-FR" b="1" dirty="0" smtClean="0"/>
              <a:t> </a:t>
            </a:r>
            <a:r>
              <a:rPr lang="fr-FR" b="1" dirty="0" err="1" smtClean="0"/>
              <a:t>hematologic</a:t>
            </a:r>
            <a:r>
              <a:rPr lang="fr-FR" b="1" dirty="0" smtClean="0"/>
              <a:t> </a:t>
            </a:r>
            <a:r>
              <a:rPr lang="fr-FR" b="1" dirty="0" err="1" smtClean="0"/>
              <a:t>malignancies</a:t>
            </a:r>
            <a:r>
              <a:rPr lang="fr-FR" dirty="0" smtClean="0"/>
              <a:t> </a:t>
            </a:r>
          </a:p>
          <a:p>
            <a:endParaRPr lang="fr-FR" dirty="0" smtClean="0"/>
          </a:p>
          <a:p>
            <a:r>
              <a:rPr lang="fr-FR" dirty="0" smtClean="0"/>
              <a:t>45. Schwartz LB, Bradford TR, </a:t>
            </a:r>
            <a:r>
              <a:rPr lang="fr-FR" dirty="0" err="1" smtClean="0"/>
              <a:t>Rouse</a:t>
            </a:r>
            <a:r>
              <a:rPr lang="fr-FR" dirty="0" smtClean="0"/>
              <a:t> C, et al. </a:t>
            </a:r>
            <a:r>
              <a:rPr lang="fr-FR" dirty="0" err="1" smtClean="0"/>
              <a:t>Development</a:t>
            </a:r>
            <a:r>
              <a:rPr lang="fr-FR" dirty="0" smtClean="0"/>
              <a:t> of a new, more sensitive </a:t>
            </a:r>
            <a:r>
              <a:rPr lang="fr-FR" dirty="0" err="1" smtClean="0"/>
              <a:t>immunoassay</a:t>
            </a:r>
            <a:r>
              <a:rPr lang="fr-FR" dirty="0" smtClean="0"/>
              <a:t> for </a:t>
            </a:r>
            <a:r>
              <a:rPr lang="fr-FR" dirty="0" err="1" smtClean="0"/>
              <a:t>human</a:t>
            </a:r>
            <a:r>
              <a:rPr lang="fr-FR" dirty="0" smtClean="0"/>
              <a:t> </a:t>
            </a:r>
            <a:r>
              <a:rPr lang="fr-FR" dirty="0" err="1" smtClean="0"/>
              <a:t>tryptase</a:t>
            </a:r>
            <a:r>
              <a:rPr lang="fr-FR" dirty="0" smtClean="0"/>
              <a:t>: use in </a:t>
            </a:r>
            <a:r>
              <a:rPr lang="fr-FR" dirty="0" err="1" smtClean="0"/>
              <a:t>systemic</a:t>
            </a:r>
            <a:r>
              <a:rPr lang="fr-FR" dirty="0" smtClean="0"/>
              <a:t> </a:t>
            </a:r>
            <a:r>
              <a:rPr lang="fr-FR" dirty="0" err="1" smtClean="0"/>
              <a:t>anaphylaxis</a:t>
            </a:r>
            <a:r>
              <a:rPr lang="fr-FR" dirty="0" smtClean="0"/>
              <a:t>. J Clin </a:t>
            </a:r>
            <a:r>
              <a:rPr lang="fr-FR" dirty="0" err="1" smtClean="0"/>
              <a:t>Immunol</a:t>
            </a:r>
            <a:r>
              <a:rPr lang="fr-FR" dirty="0" smtClean="0"/>
              <a:t>. 1994;14(3):190–204. [</a:t>
            </a:r>
            <a:r>
              <a:rPr lang="fr-FR" dirty="0" smtClean="0">
                <a:hlinkClick r:id="rId4"/>
              </a:rPr>
              <a:t>PubMed</a:t>
            </a:r>
            <a:r>
              <a:rPr lang="fr-FR" dirty="0" smtClean="0"/>
              <a:t>]</a:t>
            </a:r>
          </a:p>
          <a:p>
            <a:endParaRPr lang="fr-FR" dirty="0" smtClean="0"/>
          </a:p>
          <a:p>
            <a:r>
              <a:rPr lang="fr-FR" dirty="0" err="1" smtClean="0"/>
              <a:t>Sperr</a:t>
            </a:r>
            <a:r>
              <a:rPr lang="fr-FR" dirty="0" smtClean="0"/>
              <a:t> WR, </a:t>
            </a:r>
            <a:r>
              <a:rPr lang="fr-FR" dirty="0" err="1" smtClean="0"/>
              <a:t>Stehberger</a:t>
            </a:r>
            <a:r>
              <a:rPr lang="fr-FR" dirty="0" smtClean="0"/>
              <a:t> B, </a:t>
            </a:r>
            <a:r>
              <a:rPr lang="fr-FR" dirty="0" err="1" smtClean="0"/>
              <a:t>Wimazal</a:t>
            </a:r>
            <a:r>
              <a:rPr lang="fr-FR" dirty="0" smtClean="0"/>
              <a:t> F, et al. </a:t>
            </a:r>
            <a:r>
              <a:rPr lang="fr-FR" dirty="0" err="1" smtClean="0"/>
              <a:t>Serum</a:t>
            </a:r>
            <a:r>
              <a:rPr lang="fr-FR" dirty="0" smtClean="0"/>
              <a:t> </a:t>
            </a:r>
            <a:r>
              <a:rPr lang="fr-FR" dirty="0" err="1" smtClean="0"/>
              <a:t>tryptase</a:t>
            </a:r>
            <a:r>
              <a:rPr lang="fr-FR" dirty="0" smtClean="0"/>
              <a:t> </a:t>
            </a:r>
            <a:r>
              <a:rPr lang="fr-FR" dirty="0" err="1" smtClean="0"/>
              <a:t>measurements</a:t>
            </a:r>
            <a:r>
              <a:rPr lang="fr-FR" dirty="0" smtClean="0"/>
              <a:t> in patients </a:t>
            </a:r>
            <a:r>
              <a:rPr lang="fr-FR" dirty="0" err="1" smtClean="0"/>
              <a:t>with</a:t>
            </a:r>
            <a:r>
              <a:rPr lang="fr-FR" dirty="0" smtClean="0"/>
              <a:t> </a:t>
            </a:r>
            <a:r>
              <a:rPr lang="fr-FR" dirty="0" err="1" smtClean="0"/>
              <a:t>myelodysplastic</a:t>
            </a:r>
            <a:r>
              <a:rPr lang="fr-FR" dirty="0" smtClean="0"/>
              <a:t> syndromes. </a:t>
            </a:r>
            <a:r>
              <a:rPr lang="fr-FR" dirty="0" err="1" smtClean="0"/>
              <a:t>Leuk</a:t>
            </a:r>
            <a:r>
              <a:rPr lang="fr-FR" dirty="0" smtClean="0"/>
              <a:t> </a:t>
            </a:r>
            <a:r>
              <a:rPr lang="fr-FR" dirty="0" err="1" smtClean="0"/>
              <a:t>Lymphoma</a:t>
            </a:r>
            <a:r>
              <a:rPr lang="fr-FR" dirty="0" smtClean="0"/>
              <a:t>. 2002;43(5):1097–105. [</a:t>
            </a:r>
            <a:r>
              <a:rPr lang="fr-FR" dirty="0" smtClean="0">
                <a:hlinkClick r:id="rId5"/>
              </a:rPr>
              <a:t>PubMed</a:t>
            </a:r>
            <a:r>
              <a:rPr lang="fr-FR" dirty="0" smtClean="0"/>
              <a:t>]</a:t>
            </a:r>
          </a:p>
          <a:p>
            <a:r>
              <a:rPr lang="fr-FR" dirty="0" smtClean="0"/>
              <a:t>54. Schliemann S1, </a:t>
            </a:r>
            <a:r>
              <a:rPr lang="fr-FR" dirty="0" err="1" smtClean="0"/>
              <a:t>Seyfarth</a:t>
            </a:r>
            <a:r>
              <a:rPr lang="fr-FR" dirty="0" smtClean="0"/>
              <a:t> F, </a:t>
            </a:r>
            <a:r>
              <a:rPr lang="fr-FR" dirty="0" err="1" smtClean="0"/>
              <a:t>Hipler</a:t>
            </a:r>
            <a:r>
              <a:rPr lang="fr-FR" dirty="0" smtClean="0"/>
              <a:t> UC, </a:t>
            </a:r>
            <a:r>
              <a:rPr lang="fr-FR" dirty="0" err="1" smtClean="0"/>
              <a:t>Elsner</a:t>
            </a:r>
            <a:r>
              <a:rPr lang="fr-FR" dirty="0" smtClean="0"/>
              <a:t> P. Impact of </a:t>
            </a:r>
            <a:r>
              <a:rPr lang="fr-FR" dirty="0" err="1" smtClean="0"/>
              <a:t>age</a:t>
            </a:r>
            <a:r>
              <a:rPr lang="fr-FR" dirty="0" smtClean="0"/>
              <a:t> and </a:t>
            </a:r>
            <a:r>
              <a:rPr lang="fr-FR" dirty="0" err="1" smtClean="0"/>
              <a:t>heterophilic</a:t>
            </a:r>
            <a:r>
              <a:rPr lang="fr-FR" dirty="0" smtClean="0"/>
              <a:t> </a:t>
            </a:r>
            <a:r>
              <a:rPr lang="fr-FR" dirty="0" err="1" smtClean="0"/>
              <a:t>interference</a:t>
            </a:r>
            <a:r>
              <a:rPr lang="fr-FR" dirty="0" smtClean="0"/>
              <a:t> on the basal </a:t>
            </a:r>
            <a:r>
              <a:rPr lang="fr-FR" dirty="0" err="1" smtClean="0"/>
              <a:t>serum</a:t>
            </a:r>
            <a:r>
              <a:rPr lang="fr-FR" dirty="0" smtClean="0"/>
              <a:t> </a:t>
            </a:r>
            <a:r>
              <a:rPr lang="fr-FR" dirty="0" err="1" smtClean="0"/>
              <a:t>tryptase</a:t>
            </a:r>
            <a:r>
              <a:rPr lang="fr-FR" dirty="0" smtClean="0"/>
              <a:t>, a </a:t>
            </a:r>
            <a:r>
              <a:rPr lang="fr-FR" dirty="0" err="1" smtClean="0"/>
              <a:t>risk</a:t>
            </a:r>
            <a:r>
              <a:rPr lang="fr-FR" dirty="0" smtClean="0"/>
              <a:t> indication for </a:t>
            </a:r>
            <a:r>
              <a:rPr lang="fr-FR" dirty="0" err="1" smtClean="0"/>
              <a:t>anaphylaxis</a:t>
            </a:r>
            <a:r>
              <a:rPr lang="fr-FR" dirty="0" smtClean="0"/>
              <a:t>, in 1,092 </a:t>
            </a:r>
            <a:r>
              <a:rPr lang="fr-FR" dirty="0" err="1" smtClean="0"/>
              <a:t>dermatology</a:t>
            </a:r>
            <a:r>
              <a:rPr lang="fr-FR" dirty="0" smtClean="0"/>
              <a:t> patients. Acta </a:t>
            </a:r>
            <a:r>
              <a:rPr lang="fr-FR" dirty="0" err="1" smtClean="0"/>
              <a:t>Derm</a:t>
            </a:r>
            <a:r>
              <a:rPr lang="fr-FR" dirty="0" smtClean="0"/>
              <a:t> </a:t>
            </a:r>
            <a:r>
              <a:rPr lang="fr-FR" dirty="0" err="1" smtClean="0"/>
              <a:t>Venereol</a:t>
            </a:r>
            <a:r>
              <a:rPr lang="fr-FR" dirty="0" smtClean="0"/>
              <a:t>. 2012;92(5):484–9. [</a:t>
            </a:r>
            <a:r>
              <a:rPr lang="fr-FR" dirty="0" smtClean="0">
                <a:hlinkClick r:id="rId6"/>
              </a:rPr>
              <a:t>PubMed</a:t>
            </a:r>
            <a:r>
              <a:rPr lang="fr-FR" dirty="0" smtClean="0"/>
              <a:t>]</a:t>
            </a: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15</a:t>
            </a:fld>
            <a:endParaRPr lang="fr-FR" dirty="0"/>
          </a:p>
        </p:txBody>
      </p:sp>
    </p:spTree>
    <p:extLst>
      <p:ext uri="{BB962C8B-B14F-4D97-AF65-F5344CB8AC3E}">
        <p14:creationId xmlns:p14="http://schemas.microsoft.com/office/powerpoint/2010/main" val="2102180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16</a:t>
            </a:fld>
            <a:endParaRPr lang="fr-FR" dirty="0"/>
          </a:p>
        </p:txBody>
      </p:sp>
    </p:spTree>
    <p:extLst>
      <p:ext uri="{BB962C8B-B14F-4D97-AF65-F5344CB8AC3E}">
        <p14:creationId xmlns:p14="http://schemas.microsoft.com/office/powerpoint/2010/main" val="32124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17</a:t>
            </a:fld>
            <a:endParaRPr lang="fr-FR" dirty="0"/>
          </a:p>
        </p:txBody>
      </p:sp>
    </p:spTree>
    <p:extLst>
      <p:ext uri="{BB962C8B-B14F-4D97-AF65-F5344CB8AC3E}">
        <p14:creationId xmlns:p14="http://schemas.microsoft.com/office/powerpoint/2010/main" val="68943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ANGINE TRAITEE PAR PENIORAL mais</a:t>
            </a:r>
            <a:r>
              <a:rPr lang="fr-FR" baseline="0" dirty="0" smtClean="0"/>
              <a:t> si allergie : </a:t>
            </a:r>
            <a:r>
              <a:rPr lang="fr-FR" baseline="0" dirty="0" err="1" smtClean="0"/>
              <a:t>Biclar</a:t>
            </a:r>
            <a:r>
              <a:rPr lang="fr-FR" baseline="0" dirty="0" smtClean="0"/>
              <a:t> (macrolide, </a:t>
            </a:r>
            <a:r>
              <a:rPr lang="fr-FR" baseline="0" dirty="0" err="1" smtClean="0"/>
              <a:t>carithromicine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18</a:t>
            </a:fld>
            <a:endParaRPr lang="fr-FR" dirty="0"/>
          </a:p>
        </p:txBody>
      </p:sp>
    </p:spTree>
    <p:extLst>
      <p:ext uri="{BB962C8B-B14F-4D97-AF65-F5344CB8AC3E}">
        <p14:creationId xmlns:p14="http://schemas.microsoft.com/office/powerpoint/2010/main" val="689439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ANGINE TRAITEE PAR PENIORAL mais</a:t>
            </a:r>
            <a:r>
              <a:rPr lang="fr-FR" baseline="0" dirty="0" smtClean="0"/>
              <a:t> si allergie : </a:t>
            </a:r>
            <a:r>
              <a:rPr lang="fr-FR" baseline="0" dirty="0" err="1" smtClean="0"/>
              <a:t>Biclar</a:t>
            </a:r>
            <a:r>
              <a:rPr lang="fr-FR" baseline="0" dirty="0" smtClean="0"/>
              <a:t> (macrolide, </a:t>
            </a:r>
            <a:r>
              <a:rPr lang="fr-FR" baseline="0" dirty="0" err="1" smtClean="0"/>
              <a:t>carithromicine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19</a:t>
            </a:fld>
            <a:endParaRPr lang="fr-FR" dirty="0"/>
          </a:p>
        </p:txBody>
      </p:sp>
    </p:spTree>
    <p:extLst>
      <p:ext uri="{BB962C8B-B14F-4D97-AF65-F5344CB8AC3E}">
        <p14:creationId xmlns:p14="http://schemas.microsoft.com/office/powerpoint/2010/main" val="1758522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ANGINE TRAITEE PAR PENIORAL mais</a:t>
            </a:r>
            <a:r>
              <a:rPr lang="fr-FR" baseline="0" dirty="0" smtClean="0"/>
              <a:t> si allergie : </a:t>
            </a:r>
            <a:r>
              <a:rPr lang="fr-FR" baseline="0" dirty="0" err="1" smtClean="0"/>
              <a:t>Biclar</a:t>
            </a:r>
            <a:r>
              <a:rPr lang="fr-FR" baseline="0" dirty="0" smtClean="0"/>
              <a:t> (macrolide, </a:t>
            </a:r>
            <a:r>
              <a:rPr lang="fr-FR" baseline="0" dirty="0" err="1" smtClean="0"/>
              <a:t>carithromicine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20</a:t>
            </a:fld>
            <a:endParaRPr lang="fr-FR" dirty="0"/>
          </a:p>
        </p:txBody>
      </p:sp>
    </p:spTree>
    <p:extLst>
      <p:ext uri="{BB962C8B-B14F-4D97-AF65-F5344CB8AC3E}">
        <p14:creationId xmlns:p14="http://schemas.microsoft.com/office/powerpoint/2010/main" val="68943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Toxicite</a:t>
            </a:r>
            <a:r>
              <a:rPr lang="fr-FR" dirty="0" smtClean="0"/>
              <a:t> : </a:t>
            </a:r>
            <a:r>
              <a:rPr lang="fr-FR" sz="1200" kern="1200" dirty="0" smtClean="0">
                <a:solidFill>
                  <a:schemeClr val="tx1"/>
                </a:solidFill>
                <a:effectLst/>
                <a:latin typeface="+mn-lt"/>
                <a:ea typeface="+mn-ea"/>
                <a:cs typeface="+mn-cs"/>
              </a:rPr>
              <a:t>Hypersensibilité non allergique:</a:t>
            </a:r>
          </a:p>
          <a:p>
            <a:r>
              <a:rPr lang="fr-FR" sz="1200" kern="1200" dirty="0" smtClean="0">
                <a:solidFill>
                  <a:schemeClr val="tx1"/>
                </a:solidFill>
                <a:effectLst/>
                <a:latin typeface="+mn-lt"/>
                <a:ea typeface="+mn-ea"/>
                <a:cs typeface="+mn-cs"/>
              </a:rPr>
              <a:t>effet pharmacologique ou toxicité directe sur les cellules </a:t>
            </a:r>
          </a:p>
          <a:p>
            <a:r>
              <a:rPr lang="fr-FR" sz="1200" kern="1200" dirty="0" smtClean="0">
                <a:solidFill>
                  <a:schemeClr val="tx1"/>
                </a:solidFill>
                <a:effectLst/>
                <a:latin typeface="+mn-lt"/>
                <a:ea typeface="+mn-ea"/>
                <a:cs typeface="+mn-cs"/>
              </a:rPr>
              <a:t>sanguines – endothéliales, effet - dose</a:t>
            </a:r>
          </a:p>
          <a:p>
            <a:pPr algn="just"/>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3</a:t>
            </a:fld>
            <a:endParaRPr lang="fr-FR" dirty="0"/>
          </a:p>
        </p:txBody>
      </p:sp>
    </p:spTree>
    <p:extLst>
      <p:ext uri="{BB962C8B-B14F-4D97-AF65-F5344CB8AC3E}">
        <p14:creationId xmlns:p14="http://schemas.microsoft.com/office/powerpoint/2010/main" val="1477597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21</a:t>
            </a:fld>
            <a:endParaRPr lang="fr-FR" dirty="0"/>
          </a:p>
        </p:txBody>
      </p:sp>
    </p:spTree>
    <p:extLst>
      <p:ext uri="{BB962C8B-B14F-4D97-AF65-F5344CB8AC3E}">
        <p14:creationId xmlns:p14="http://schemas.microsoft.com/office/powerpoint/2010/main" val="689439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ANGINE TRAITEE PAR PENIORAL mais</a:t>
            </a:r>
            <a:r>
              <a:rPr lang="fr-FR" baseline="0" dirty="0" smtClean="0"/>
              <a:t> si allergie : </a:t>
            </a:r>
            <a:r>
              <a:rPr lang="fr-FR" baseline="0" dirty="0" err="1" smtClean="0"/>
              <a:t>Biclar</a:t>
            </a:r>
            <a:r>
              <a:rPr lang="fr-FR" baseline="0" dirty="0" smtClean="0"/>
              <a:t> (macrolide, </a:t>
            </a:r>
            <a:r>
              <a:rPr lang="fr-FR" baseline="0" dirty="0" err="1" smtClean="0"/>
              <a:t>carithromicine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22</a:t>
            </a:fld>
            <a:endParaRPr lang="fr-FR" dirty="0"/>
          </a:p>
        </p:txBody>
      </p:sp>
    </p:spTree>
    <p:extLst>
      <p:ext uri="{BB962C8B-B14F-4D97-AF65-F5344CB8AC3E}">
        <p14:creationId xmlns:p14="http://schemas.microsoft.com/office/powerpoint/2010/main" val="1302087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23</a:t>
            </a:fld>
            <a:endParaRPr lang="fr-FR" dirty="0"/>
          </a:p>
        </p:txBody>
      </p:sp>
    </p:spTree>
    <p:extLst>
      <p:ext uri="{BB962C8B-B14F-4D97-AF65-F5344CB8AC3E}">
        <p14:creationId xmlns:p14="http://schemas.microsoft.com/office/powerpoint/2010/main" val="689439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24</a:t>
            </a:fld>
            <a:endParaRPr lang="fr-FR" dirty="0"/>
          </a:p>
        </p:txBody>
      </p:sp>
    </p:spTree>
    <p:extLst>
      <p:ext uri="{BB962C8B-B14F-4D97-AF65-F5344CB8AC3E}">
        <p14:creationId xmlns:p14="http://schemas.microsoft.com/office/powerpoint/2010/main" val="73751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25</a:t>
            </a:fld>
            <a:endParaRPr lang="fr-FR" dirty="0"/>
          </a:p>
        </p:txBody>
      </p:sp>
    </p:spTree>
    <p:extLst>
      <p:ext uri="{BB962C8B-B14F-4D97-AF65-F5344CB8AC3E}">
        <p14:creationId xmlns:p14="http://schemas.microsoft.com/office/powerpoint/2010/main" val="2146003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27</a:t>
            </a:fld>
            <a:endParaRPr lang="fr-FR" dirty="0"/>
          </a:p>
        </p:txBody>
      </p:sp>
    </p:spTree>
    <p:extLst>
      <p:ext uri="{BB962C8B-B14F-4D97-AF65-F5344CB8AC3E}">
        <p14:creationId xmlns:p14="http://schemas.microsoft.com/office/powerpoint/2010/main" val="138055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Toxicite</a:t>
            </a:r>
            <a:r>
              <a:rPr lang="fr-FR" dirty="0" smtClean="0"/>
              <a:t> : </a:t>
            </a:r>
            <a:r>
              <a:rPr lang="fr-FR" sz="1200" kern="1200" dirty="0" smtClean="0">
                <a:solidFill>
                  <a:schemeClr val="tx1"/>
                </a:solidFill>
                <a:effectLst/>
                <a:latin typeface="+mn-lt"/>
                <a:ea typeface="+mn-ea"/>
                <a:cs typeface="+mn-cs"/>
              </a:rPr>
              <a:t>Hypersensibilité non allergique:</a:t>
            </a:r>
          </a:p>
          <a:p>
            <a:r>
              <a:rPr lang="fr-FR" sz="1200" kern="1200" dirty="0" smtClean="0">
                <a:solidFill>
                  <a:schemeClr val="tx1"/>
                </a:solidFill>
                <a:effectLst/>
                <a:latin typeface="+mn-lt"/>
                <a:ea typeface="+mn-ea"/>
                <a:cs typeface="+mn-cs"/>
              </a:rPr>
              <a:t>effet pharmacologique ou toxicité directe sur les cellules </a:t>
            </a:r>
          </a:p>
          <a:p>
            <a:r>
              <a:rPr lang="fr-FR" sz="1200" kern="1200" dirty="0" smtClean="0">
                <a:solidFill>
                  <a:schemeClr val="tx1"/>
                </a:solidFill>
                <a:effectLst/>
                <a:latin typeface="+mn-lt"/>
                <a:ea typeface="+mn-ea"/>
                <a:cs typeface="+mn-cs"/>
              </a:rPr>
              <a:t>sanguines – endothéliales, effet - dose</a:t>
            </a:r>
          </a:p>
          <a:p>
            <a:pPr algn="just"/>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4</a:t>
            </a:fld>
            <a:endParaRPr lang="fr-FR" dirty="0"/>
          </a:p>
        </p:txBody>
      </p:sp>
    </p:spTree>
    <p:extLst>
      <p:ext uri="{BB962C8B-B14F-4D97-AF65-F5344CB8AC3E}">
        <p14:creationId xmlns:p14="http://schemas.microsoft.com/office/powerpoint/2010/main" val="87756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good </a:t>
            </a:r>
            <a:r>
              <a:rPr lang="fr-FR" dirty="0" err="1" smtClean="0"/>
              <a:t>understanding</a:t>
            </a:r>
            <a:r>
              <a:rPr lang="fr-FR" dirty="0" smtClean="0"/>
              <a:t> of the </a:t>
            </a:r>
            <a:r>
              <a:rPr lang="fr-FR" dirty="0" err="1" smtClean="0"/>
              <a:t>mechanisms</a:t>
            </a:r>
            <a:r>
              <a:rPr lang="fr-FR" dirty="0" smtClean="0"/>
              <a:t> of </a:t>
            </a:r>
            <a:r>
              <a:rPr lang="fr-FR" dirty="0" err="1" smtClean="0"/>
              <a:t>anaphylaxis</a:t>
            </a:r>
            <a:r>
              <a:rPr lang="fr-FR" dirty="0" smtClean="0"/>
              <a:t> </a:t>
            </a:r>
            <a:r>
              <a:rPr lang="fr-FR" dirty="0" err="1" smtClean="0"/>
              <a:t>is</a:t>
            </a:r>
            <a:r>
              <a:rPr lang="fr-FR" dirty="0" smtClean="0"/>
              <a:t> essential for </a:t>
            </a:r>
            <a:r>
              <a:rPr lang="fr-FR" dirty="0" err="1" smtClean="0"/>
              <a:t>making</a:t>
            </a:r>
            <a:r>
              <a:rPr lang="fr-FR" dirty="0" smtClean="0"/>
              <a:t> a </a:t>
            </a:r>
            <a:r>
              <a:rPr lang="fr-FR" dirty="0" err="1" smtClean="0"/>
              <a:t>proper</a:t>
            </a:r>
            <a:r>
              <a:rPr lang="fr-FR" dirty="0" smtClean="0"/>
              <a:t> </a:t>
            </a:r>
            <a:r>
              <a:rPr lang="fr-FR" dirty="0" err="1" smtClean="0"/>
              <a:t>diagnosis</a:t>
            </a:r>
            <a:r>
              <a:rPr lang="fr-FR" dirty="0" smtClean="0"/>
              <a:t> (Fig. </a:t>
            </a:r>
            <a:r>
              <a:rPr lang="fr-FR" u="none" strike="noStrike" dirty="0" smtClean="0">
                <a:effectLst/>
                <a:hlinkClick r:id="rId3"/>
              </a:rPr>
              <a:t>​(Fig.3).</a:t>
            </a:r>
            <a:r>
              <a:rPr lang="fr-FR" dirty="0" smtClean="0">
                <a:hlinkClick r:id="rId3"/>
              </a:rPr>
              <a:t>3</a:t>
            </a:r>
            <a:r>
              <a:rPr lang="fr-FR" dirty="0" smtClean="0"/>
              <a:t>). </a:t>
            </a:r>
            <a:r>
              <a:rPr lang="fr-FR" dirty="0" err="1" smtClean="0"/>
              <a:t>Anaphylaxis</a:t>
            </a:r>
            <a:r>
              <a:rPr lang="fr-FR" dirty="0" smtClean="0"/>
              <a:t> </a:t>
            </a:r>
            <a:r>
              <a:rPr lang="fr-FR" dirty="0" err="1" smtClean="0"/>
              <a:t>mediated</a:t>
            </a:r>
            <a:r>
              <a:rPr lang="fr-FR" dirty="0" smtClean="0"/>
              <a:t> by </a:t>
            </a:r>
            <a:r>
              <a:rPr lang="fr-FR" dirty="0" err="1" smtClean="0"/>
              <a:t>immunoglobulin</a:t>
            </a:r>
            <a:r>
              <a:rPr lang="fr-FR" dirty="0" smtClean="0"/>
              <a:t> (</a:t>
            </a:r>
            <a:r>
              <a:rPr lang="fr-FR" dirty="0" err="1" smtClean="0"/>
              <a:t>Ig</a:t>
            </a:r>
            <a:r>
              <a:rPr lang="fr-FR" dirty="0" smtClean="0"/>
              <a:t>)E, </a:t>
            </a:r>
            <a:r>
              <a:rPr lang="fr-FR" dirty="0" err="1" smtClean="0"/>
              <a:t>IgG</a:t>
            </a:r>
            <a:r>
              <a:rPr lang="fr-FR" dirty="0" smtClean="0"/>
              <a:t>, </a:t>
            </a:r>
            <a:r>
              <a:rPr lang="fr-FR" dirty="0" err="1" smtClean="0"/>
              <a:t>complement</a:t>
            </a:r>
            <a:r>
              <a:rPr lang="fr-FR" dirty="0" smtClean="0"/>
              <a:t>, or immune complexes </a:t>
            </a:r>
            <a:r>
              <a:rPr lang="fr-FR" dirty="0" err="1" smtClean="0"/>
              <a:t>is</a:t>
            </a:r>
            <a:r>
              <a:rPr lang="fr-FR" dirty="0" smtClean="0"/>
              <a:t> </a:t>
            </a:r>
            <a:r>
              <a:rPr lang="fr-FR" dirty="0" err="1" smtClean="0"/>
              <a:t>defined</a:t>
            </a:r>
            <a:r>
              <a:rPr lang="fr-FR" dirty="0" smtClean="0"/>
              <a:t> as immune‐</a:t>
            </a:r>
            <a:r>
              <a:rPr lang="fr-FR" dirty="0" err="1" smtClean="0"/>
              <a:t>mediated</a:t>
            </a:r>
            <a:r>
              <a:rPr lang="fr-FR" dirty="0" smtClean="0"/>
              <a:t> </a:t>
            </a:r>
            <a:r>
              <a:rPr lang="fr-FR" dirty="0" err="1" smtClean="0"/>
              <a:t>anaphylaxis</a:t>
            </a:r>
            <a:r>
              <a:rPr lang="fr-FR" dirty="0" smtClean="0"/>
              <a:t>, as </a:t>
            </a:r>
            <a:r>
              <a:rPr lang="fr-FR" dirty="0" err="1" smtClean="0"/>
              <a:t>opposed</a:t>
            </a:r>
            <a:r>
              <a:rPr lang="fr-FR" dirty="0" smtClean="0"/>
              <a:t> to non‐</a:t>
            </a:r>
            <a:r>
              <a:rPr lang="fr-FR" dirty="0" err="1" smtClean="0"/>
              <a:t>allergic</a:t>
            </a:r>
            <a:r>
              <a:rPr lang="fr-FR" dirty="0" smtClean="0"/>
              <a:t> </a:t>
            </a:r>
            <a:r>
              <a:rPr lang="fr-FR" dirty="0" err="1" smtClean="0"/>
              <a:t>anaphylaxis</a:t>
            </a:r>
            <a:r>
              <a:rPr lang="fr-FR" dirty="0" smtClean="0"/>
              <a:t> (</a:t>
            </a:r>
            <a:r>
              <a:rPr lang="fr-FR" dirty="0" err="1" smtClean="0"/>
              <a:t>previously</a:t>
            </a:r>
            <a:r>
              <a:rPr lang="fr-FR" dirty="0" smtClean="0"/>
              <a:t> </a:t>
            </a:r>
            <a:r>
              <a:rPr lang="fr-FR" dirty="0" err="1" smtClean="0"/>
              <a:t>known</a:t>
            </a:r>
            <a:r>
              <a:rPr lang="fr-FR" dirty="0" smtClean="0"/>
              <a:t> as an </a:t>
            </a:r>
            <a:r>
              <a:rPr lang="fr-FR" dirty="0" err="1" smtClean="0"/>
              <a:t>anaphylactoid</a:t>
            </a:r>
            <a:r>
              <a:rPr lang="fr-FR" dirty="0" smtClean="0"/>
              <a:t> </a:t>
            </a:r>
            <a:r>
              <a:rPr lang="fr-FR" dirty="0" err="1" smtClean="0"/>
              <a:t>reaction</a:t>
            </a:r>
            <a:r>
              <a:rPr lang="fr-FR" dirty="0" smtClean="0"/>
              <a:t>).</a:t>
            </a:r>
            <a:r>
              <a:rPr lang="fr-FR" baseline="30000" dirty="0" smtClean="0">
                <a:hlinkClick r:id="rId4"/>
              </a:rPr>
              <a:t>15</a:t>
            </a:r>
            <a:r>
              <a:rPr lang="fr-FR" dirty="0" smtClean="0"/>
              <a:t> </a:t>
            </a:r>
          </a:p>
          <a:p>
            <a:endParaRPr lang="fr-FR" dirty="0" smtClean="0"/>
          </a:p>
          <a:p>
            <a:r>
              <a:rPr lang="fr-FR" dirty="0" smtClean="0"/>
              <a:t>Immune‐</a:t>
            </a:r>
            <a:r>
              <a:rPr lang="fr-FR" dirty="0" err="1" smtClean="0"/>
              <a:t>mediated</a:t>
            </a:r>
            <a:r>
              <a:rPr lang="fr-FR" dirty="0" smtClean="0"/>
              <a:t> </a:t>
            </a:r>
            <a:r>
              <a:rPr lang="fr-FR" dirty="0" err="1" smtClean="0"/>
              <a:t>anaphylaxis</a:t>
            </a:r>
            <a:r>
              <a:rPr lang="fr-FR" dirty="0" smtClean="0"/>
              <a:t> </a:t>
            </a:r>
            <a:r>
              <a:rPr lang="fr-FR" dirty="0" err="1" smtClean="0"/>
              <a:t>is</a:t>
            </a:r>
            <a:r>
              <a:rPr lang="fr-FR" dirty="0" smtClean="0"/>
              <a:t> </a:t>
            </a:r>
            <a:r>
              <a:rPr lang="fr-FR" dirty="0" err="1" smtClean="0"/>
              <a:t>further</a:t>
            </a:r>
            <a:r>
              <a:rPr lang="fr-FR" dirty="0" smtClean="0"/>
              <a:t> </a:t>
            </a:r>
            <a:r>
              <a:rPr lang="fr-FR" dirty="0" err="1" smtClean="0"/>
              <a:t>divided</a:t>
            </a:r>
            <a:r>
              <a:rPr lang="fr-FR" dirty="0" smtClean="0"/>
              <a:t> </a:t>
            </a:r>
            <a:r>
              <a:rPr lang="fr-FR" dirty="0" err="1" smtClean="0"/>
              <a:t>into</a:t>
            </a:r>
            <a:r>
              <a:rPr lang="fr-FR" dirty="0" smtClean="0"/>
              <a:t> IgE‐ and non IgE‐</a:t>
            </a:r>
            <a:r>
              <a:rPr lang="fr-FR" dirty="0" err="1" smtClean="0"/>
              <a:t>mediated</a:t>
            </a:r>
            <a:r>
              <a:rPr lang="fr-FR" dirty="0" smtClean="0"/>
              <a:t> types. </a:t>
            </a:r>
          </a:p>
          <a:p>
            <a:endParaRPr lang="fr-FR" dirty="0" smtClean="0"/>
          </a:p>
          <a:p>
            <a:r>
              <a:rPr lang="fr-FR" dirty="0" smtClean="0"/>
              <a:t>Non IgE‐</a:t>
            </a:r>
            <a:r>
              <a:rPr lang="fr-FR" dirty="0" err="1" smtClean="0"/>
              <a:t>mediated</a:t>
            </a:r>
            <a:r>
              <a:rPr lang="fr-FR" dirty="0" smtClean="0"/>
              <a:t> </a:t>
            </a:r>
            <a:r>
              <a:rPr lang="fr-FR" dirty="0" err="1" smtClean="0"/>
              <a:t>anaphylaxis</a:t>
            </a:r>
            <a:r>
              <a:rPr lang="fr-FR" dirty="0" smtClean="0"/>
              <a:t> </a:t>
            </a:r>
            <a:r>
              <a:rPr lang="fr-FR" dirty="0" err="1" smtClean="0"/>
              <a:t>occurs</a:t>
            </a:r>
            <a:r>
              <a:rPr lang="fr-FR" dirty="0" smtClean="0"/>
              <a:t> </a:t>
            </a:r>
            <a:r>
              <a:rPr lang="fr-FR" dirty="0" err="1" smtClean="0"/>
              <a:t>through</a:t>
            </a:r>
            <a:r>
              <a:rPr lang="fr-FR" dirty="0" smtClean="0"/>
              <a:t> </a:t>
            </a:r>
            <a:r>
              <a:rPr lang="fr-FR" dirty="0" err="1" smtClean="0"/>
              <a:t>several</a:t>
            </a:r>
            <a:r>
              <a:rPr lang="fr-FR" dirty="0" smtClean="0"/>
              <a:t> </a:t>
            </a:r>
            <a:r>
              <a:rPr lang="fr-FR" dirty="0" err="1" smtClean="0"/>
              <a:t>mechanisms</a:t>
            </a:r>
            <a:r>
              <a:rPr lang="fr-FR" dirty="0" smtClean="0"/>
              <a:t>, </a:t>
            </a:r>
            <a:r>
              <a:rPr lang="fr-FR" dirty="0" err="1" smtClean="0"/>
              <a:t>such</a:t>
            </a:r>
            <a:r>
              <a:rPr lang="fr-FR" dirty="0" smtClean="0"/>
              <a:t> as </a:t>
            </a:r>
            <a:r>
              <a:rPr lang="fr-FR" dirty="0" err="1" smtClean="0"/>
              <a:t>IgG</a:t>
            </a:r>
            <a:r>
              <a:rPr lang="fr-FR" dirty="0" smtClean="0"/>
              <a:t> </a:t>
            </a:r>
            <a:r>
              <a:rPr lang="fr-FR" dirty="0" err="1" smtClean="0"/>
              <a:t>mediation</a:t>
            </a:r>
            <a:r>
              <a:rPr lang="fr-FR" dirty="0" smtClean="0"/>
              <a:t>, activation of </a:t>
            </a:r>
            <a:r>
              <a:rPr lang="fr-FR" dirty="0" err="1" smtClean="0"/>
              <a:t>complement</a:t>
            </a:r>
            <a:r>
              <a:rPr lang="fr-FR" dirty="0" smtClean="0"/>
              <a:t> by </a:t>
            </a:r>
            <a:r>
              <a:rPr lang="fr-FR" dirty="0" err="1" smtClean="0"/>
              <a:t>IgG</a:t>
            </a:r>
            <a:r>
              <a:rPr lang="fr-FR" dirty="0" smtClean="0"/>
              <a:t> immune </a:t>
            </a:r>
            <a:r>
              <a:rPr lang="fr-FR" dirty="0" err="1" smtClean="0"/>
              <a:t>complex</a:t>
            </a:r>
            <a:r>
              <a:rPr lang="fr-FR" dirty="0" smtClean="0"/>
              <a:t>, and direct activation of </a:t>
            </a:r>
            <a:r>
              <a:rPr lang="fr-FR" dirty="0" err="1" smtClean="0"/>
              <a:t>complement</a:t>
            </a:r>
            <a:r>
              <a:rPr lang="fr-FR" dirty="0" smtClean="0"/>
              <a:t>. </a:t>
            </a:r>
          </a:p>
          <a:p>
            <a:endParaRPr lang="fr-FR" dirty="0" smtClean="0"/>
          </a:p>
          <a:p>
            <a:r>
              <a:rPr lang="fr-FR" dirty="0" err="1" smtClean="0"/>
              <a:t>Although</a:t>
            </a:r>
            <a:r>
              <a:rPr lang="fr-FR" dirty="0" smtClean="0"/>
              <a:t> IgE‐</a:t>
            </a:r>
            <a:r>
              <a:rPr lang="fr-FR" dirty="0" err="1" smtClean="0"/>
              <a:t>mediated</a:t>
            </a:r>
            <a:r>
              <a:rPr lang="fr-FR" dirty="0" smtClean="0"/>
              <a:t> activation of </a:t>
            </a:r>
            <a:r>
              <a:rPr lang="fr-FR" dirty="0" err="1" smtClean="0"/>
              <a:t>mast</a:t>
            </a:r>
            <a:r>
              <a:rPr lang="fr-FR" dirty="0" smtClean="0"/>
              <a:t> </a:t>
            </a:r>
            <a:r>
              <a:rPr lang="fr-FR" dirty="0" err="1" smtClean="0"/>
              <a:t>cells</a:t>
            </a:r>
            <a:r>
              <a:rPr lang="fr-FR" dirty="0" smtClean="0"/>
              <a:t> and </a:t>
            </a:r>
            <a:r>
              <a:rPr lang="fr-FR" dirty="0" err="1" smtClean="0"/>
              <a:t>basophils</a:t>
            </a:r>
            <a:r>
              <a:rPr lang="fr-FR" dirty="0" smtClean="0"/>
              <a:t> </a:t>
            </a:r>
            <a:r>
              <a:rPr lang="fr-FR" dirty="0" err="1" smtClean="0"/>
              <a:t>is</a:t>
            </a:r>
            <a:r>
              <a:rPr lang="fr-FR" dirty="0" smtClean="0"/>
              <a:t> a major mode of </a:t>
            </a:r>
            <a:r>
              <a:rPr lang="fr-FR" dirty="0" err="1" smtClean="0"/>
              <a:t>anaphylaxis</a:t>
            </a:r>
            <a:r>
              <a:rPr lang="fr-FR" dirty="0" smtClean="0"/>
              <a:t>, the </a:t>
            </a:r>
            <a:r>
              <a:rPr lang="fr-FR" dirty="0" err="1" smtClean="0"/>
              <a:t>mechanism</a:t>
            </a:r>
            <a:r>
              <a:rPr lang="fr-FR" dirty="0" smtClean="0"/>
              <a:t> </a:t>
            </a:r>
            <a:r>
              <a:rPr lang="fr-FR" dirty="0" err="1" smtClean="0"/>
              <a:t>underlying</a:t>
            </a:r>
            <a:r>
              <a:rPr lang="fr-FR" dirty="0" smtClean="0"/>
              <a:t> DIA </a:t>
            </a:r>
            <a:r>
              <a:rPr lang="fr-FR" dirty="0" err="1" smtClean="0"/>
              <a:t>actually</a:t>
            </a:r>
            <a:r>
              <a:rPr lang="fr-FR" dirty="0" smtClean="0"/>
              <a:t> </a:t>
            </a:r>
            <a:r>
              <a:rPr lang="fr-FR" dirty="0" err="1" smtClean="0"/>
              <a:t>depends</a:t>
            </a:r>
            <a:r>
              <a:rPr lang="fr-FR" dirty="0" smtClean="0"/>
              <a:t> on the causative agent. For </a:t>
            </a:r>
            <a:r>
              <a:rPr lang="fr-FR" dirty="0" err="1" smtClean="0"/>
              <a:t>example</a:t>
            </a:r>
            <a:r>
              <a:rPr lang="fr-FR" dirty="0" smtClean="0"/>
              <a:t>, β‐</a:t>
            </a:r>
            <a:r>
              <a:rPr lang="fr-FR" dirty="0" err="1" smtClean="0"/>
              <a:t>lactams</a:t>
            </a:r>
            <a:r>
              <a:rPr lang="fr-FR" dirty="0" smtClean="0"/>
              <a:t>, muscle relaxants, and certain types of </a:t>
            </a:r>
            <a:r>
              <a:rPr lang="fr-FR" dirty="0" err="1" smtClean="0"/>
              <a:t>contrast</a:t>
            </a:r>
            <a:r>
              <a:rPr lang="fr-FR" dirty="0" smtClean="0"/>
              <a:t> media </a:t>
            </a:r>
            <a:r>
              <a:rPr lang="fr-FR" dirty="0" err="1" smtClean="0"/>
              <a:t>can</a:t>
            </a:r>
            <a:r>
              <a:rPr lang="fr-FR" dirty="0" smtClean="0"/>
              <a:t> </a:t>
            </a:r>
            <a:r>
              <a:rPr lang="fr-FR" dirty="0" err="1" smtClean="0"/>
              <a:t>bind</a:t>
            </a:r>
            <a:r>
              <a:rPr lang="fr-FR" dirty="0" smtClean="0"/>
              <a:t> to IgE as </a:t>
            </a:r>
            <a:r>
              <a:rPr lang="fr-FR" dirty="0" err="1" smtClean="0"/>
              <a:t>antigens</a:t>
            </a:r>
            <a:r>
              <a:rPr lang="fr-FR" dirty="0" smtClean="0"/>
              <a:t>, </a:t>
            </a:r>
            <a:r>
              <a:rPr lang="fr-FR" dirty="0" err="1" smtClean="0"/>
              <a:t>whereas</a:t>
            </a:r>
            <a:r>
              <a:rPr lang="fr-FR" dirty="0" smtClean="0"/>
              <a:t> </a:t>
            </a:r>
            <a:r>
              <a:rPr lang="fr-FR" dirty="0" err="1" smtClean="0"/>
              <a:t>anaphylaxis</a:t>
            </a:r>
            <a:r>
              <a:rPr lang="fr-FR" dirty="0" smtClean="0"/>
              <a:t> </a:t>
            </a:r>
            <a:r>
              <a:rPr lang="fr-FR" dirty="0" err="1" smtClean="0"/>
              <a:t>mediated</a:t>
            </a:r>
            <a:r>
              <a:rPr lang="fr-FR" dirty="0" smtClean="0"/>
              <a:t> by non‐</a:t>
            </a:r>
            <a:r>
              <a:rPr lang="fr-FR" dirty="0" err="1" smtClean="0"/>
              <a:t>steroidal</a:t>
            </a:r>
            <a:r>
              <a:rPr lang="fr-FR" dirty="0" smtClean="0"/>
              <a:t> anti‐</a:t>
            </a:r>
            <a:r>
              <a:rPr lang="fr-FR" dirty="0" err="1" smtClean="0"/>
              <a:t>inflammatory</a:t>
            </a:r>
            <a:r>
              <a:rPr lang="fr-FR" dirty="0" smtClean="0"/>
              <a:t> </a:t>
            </a:r>
            <a:r>
              <a:rPr lang="fr-FR" dirty="0" err="1" smtClean="0"/>
              <a:t>drugs</a:t>
            </a:r>
            <a:r>
              <a:rPr lang="fr-FR" dirty="0" smtClean="0"/>
              <a:t> </a:t>
            </a:r>
            <a:r>
              <a:rPr lang="fr-FR" dirty="0" err="1" smtClean="0"/>
              <a:t>is</a:t>
            </a:r>
            <a:r>
              <a:rPr lang="fr-FR" dirty="0" smtClean="0"/>
              <a:t> </a:t>
            </a:r>
            <a:r>
              <a:rPr lang="fr-FR" dirty="0" err="1" smtClean="0"/>
              <a:t>mostly</a:t>
            </a:r>
            <a:r>
              <a:rPr lang="fr-FR" dirty="0" smtClean="0"/>
              <a:t> </a:t>
            </a:r>
            <a:r>
              <a:rPr lang="fr-FR" dirty="0" err="1" smtClean="0"/>
              <a:t>caused</a:t>
            </a:r>
            <a:r>
              <a:rPr lang="fr-FR" dirty="0" smtClean="0"/>
              <a:t> by non‐</a:t>
            </a:r>
            <a:r>
              <a:rPr lang="fr-FR" dirty="0" err="1" smtClean="0"/>
              <a:t>allergic</a:t>
            </a:r>
            <a:r>
              <a:rPr lang="fr-FR" dirty="0" smtClean="0"/>
              <a:t> mechanisms.</a:t>
            </a:r>
            <a:r>
              <a:rPr lang="fr-FR" baseline="30000" dirty="0" smtClean="0">
                <a:hlinkClick r:id="rId5"/>
              </a:rPr>
              <a:t>16</a:t>
            </a:r>
            <a:r>
              <a:rPr lang="fr-FR" dirty="0" smtClean="0"/>
              <a:t> </a:t>
            </a:r>
          </a:p>
          <a:p>
            <a:r>
              <a:rPr lang="fr-FR" dirty="0" smtClean="0"/>
              <a:t>As a </a:t>
            </a:r>
            <a:r>
              <a:rPr lang="fr-FR" dirty="0" err="1" smtClean="0"/>
              <a:t>consequence</a:t>
            </a:r>
            <a:r>
              <a:rPr lang="fr-FR" dirty="0" smtClean="0"/>
              <a:t> of </a:t>
            </a:r>
            <a:r>
              <a:rPr lang="fr-FR" dirty="0" err="1" smtClean="0"/>
              <a:t>mast</a:t>
            </a:r>
            <a:r>
              <a:rPr lang="fr-FR" dirty="0" smtClean="0"/>
              <a:t> </a:t>
            </a:r>
            <a:r>
              <a:rPr lang="fr-FR" dirty="0" err="1" smtClean="0"/>
              <a:t>cell</a:t>
            </a:r>
            <a:r>
              <a:rPr lang="fr-FR" dirty="0" smtClean="0"/>
              <a:t> and </a:t>
            </a:r>
            <a:r>
              <a:rPr lang="fr-FR" dirty="0" err="1" smtClean="0"/>
              <a:t>basophil</a:t>
            </a:r>
            <a:r>
              <a:rPr lang="fr-FR" dirty="0" smtClean="0"/>
              <a:t> activation by </a:t>
            </a:r>
            <a:r>
              <a:rPr lang="fr-FR" dirty="0" err="1" smtClean="0"/>
              <a:t>any</a:t>
            </a:r>
            <a:r>
              <a:rPr lang="fr-FR" dirty="0" smtClean="0"/>
              <a:t> of the </a:t>
            </a:r>
            <a:r>
              <a:rPr lang="fr-FR" dirty="0" err="1" smtClean="0"/>
              <a:t>above</a:t>
            </a:r>
            <a:r>
              <a:rPr lang="fr-FR" dirty="0" smtClean="0"/>
              <a:t> </a:t>
            </a:r>
            <a:r>
              <a:rPr lang="fr-FR" dirty="0" err="1" smtClean="0"/>
              <a:t>mechanisms</a:t>
            </a:r>
            <a:r>
              <a:rPr lang="fr-FR" dirty="0" smtClean="0"/>
              <a:t>, </a:t>
            </a:r>
            <a:r>
              <a:rPr lang="fr-FR" dirty="0" err="1" smtClean="0"/>
              <a:t>they</a:t>
            </a:r>
            <a:r>
              <a:rPr lang="fr-FR" dirty="0" smtClean="0"/>
              <a:t> release more </a:t>
            </a:r>
            <a:r>
              <a:rPr lang="fr-FR" dirty="0" err="1" smtClean="0"/>
              <a:t>than</a:t>
            </a:r>
            <a:r>
              <a:rPr lang="fr-FR" dirty="0" smtClean="0"/>
              <a:t> 100 </a:t>
            </a:r>
            <a:r>
              <a:rPr lang="fr-FR" dirty="0" err="1" smtClean="0"/>
              <a:t>chemical</a:t>
            </a:r>
            <a:r>
              <a:rPr lang="fr-FR" dirty="0" smtClean="0"/>
              <a:t> </a:t>
            </a:r>
            <a:r>
              <a:rPr lang="fr-FR" dirty="0" err="1" smtClean="0"/>
              <a:t>mediators</a:t>
            </a:r>
            <a:r>
              <a:rPr lang="fr-FR" dirty="0" smtClean="0"/>
              <a:t> of </a:t>
            </a:r>
            <a:r>
              <a:rPr lang="fr-FR" dirty="0" err="1" smtClean="0"/>
              <a:t>anaphylaxis</a:t>
            </a:r>
            <a:r>
              <a:rPr lang="fr-FR" dirty="0" smtClean="0"/>
              <a:t>. </a:t>
            </a:r>
            <a:r>
              <a:rPr lang="fr-FR" dirty="0" err="1" smtClean="0"/>
              <a:t>Initially</a:t>
            </a:r>
            <a:r>
              <a:rPr lang="fr-FR" dirty="0" smtClean="0"/>
              <a:t>, </a:t>
            </a:r>
            <a:r>
              <a:rPr lang="fr-FR" dirty="0" err="1" smtClean="0"/>
              <a:t>preformed</a:t>
            </a:r>
            <a:r>
              <a:rPr lang="fr-FR" dirty="0" smtClean="0"/>
              <a:t> </a:t>
            </a:r>
            <a:r>
              <a:rPr lang="fr-FR" dirty="0" err="1" smtClean="0"/>
              <a:t>mediators</a:t>
            </a:r>
            <a:r>
              <a:rPr lang="fr-FR" dirty="0" smtClean="0"/>
              <a:t>, </a:t>
            </a:r>
            <a:r>
              <a:rPr lang="fr-FR" dirty="0" err="1" smtClean="0"/>
              <a:t>including</a:t>
            </a:r>
            <a:r>
              <a:rPr lang="fr-FR" dirty="0" smtClean="0"/>
              <a:t> histamine, </a:t>
            </a:r>
            <a:r>
              <a:rPr lang="fr-FR" dirty="0" err="1" smtClean="0"/>
              <a:t>tryptase</a:t>
            </a:r>
            <a:r>
              <a:rPr lang="fr-FR" dirty="0" smtClean="0"/>
              <a:t>, carboxypeptidase A3, </a:t>
            </a:r>
            <a:r>
              <a:rPr lang="fr-FR" dirty="0" err="1" smtClean="0"/>
              <a:t>chymase</a:t>
            </a:r>
            <a:r>
              <a:rPr lang="fr-FR" dirty="0" smtClean="0"/>
              <a:t>, and </a:t>
            </a:r>
            <a:r>
              <a:rPr lang="fr-FR" dirty="0" err="1" smtClean="0"/>
              <a:t>proteoglycans</a:t>
            </a:r>
            <a:r>
              <a:rPr lang="fr-FR" dirty="0" smtClean="0"/>
              <a:t> are released.</a:t>
            </a:r>
            <a:r>
              <a:rPr lang="fr-FR" baseline="30000" dirty="0" smtClean="0">
                <a:hlinkClick r:id="rId6"/>
              </a:rPr>
              <a:t>17</a:t>
            </a:r>
            <a:r>
              <a:rPr lang="fr-FR" dirty="0" smtClean="0"/>
              <a:t>, </a:t>
            </a:r>
            <a:r>
              <a:rPr lang="fr-FR" baseline="30000" dirty="0" smtClean="0">
                <a:hlinkClick r:id="rId7"/>
              </a:rPr>
              <a:t>18</a:t>
            </a:r>
            <a:r>
              <a:rPr lang="fr-FR" dirty="0" smtClean="0"/>
              <a:t> </a:t>
            </a:r>
            <a:r>
              <a:rPr lang="fr-FR" dirty="0" err="1" smtClean="0"/>
              <a:t>These</a:t>
            </a:r>
            <a:r>
              <a:rPr lang="fr-FR" dirty="0" smtClean="0"/>
              <a:t> </a:t>
            </a:r>
            <a:r>
              <a:rPr lang="fr-FR" dirty="0" err="1" smtClean="0"/>
              <a:t>mediators</a:t>
            </a:r>
            <a:r>
              <a:rPr lang="fr-FR" dirty="0" smtClean="0"/>
              <a:t> trigger production of </a:t>
            </a:r>
            <a:r>
              <a:rPr lang="fr-FR" dirty="0" err="1" smtClean="0"/>
              <a:t>arachidonic</a:t>
            </a:r>
            <a:r>
              <a:rPr lang="fr-FR" dirty="0" smtClean="0"/>
              <a:t> </a:t>
            </a:r>
            <a:r>
              <a:rPr lang="fr-FR" dirty="0" err="1" smtClean="0"/>
              <a:t>acid</a:t>
            </a:r>
            <a:r>
              <a:rPr lang="fr-FR" dirty="0" smtClean="0"/>
              <a:t> </a:t>
            </a:r>
            <a:r>
              <a:rPr lang="fr-FR" dirty="0" err="1" smtClean="0"/>
              <a:t>metabolites</a:t>
            </a:r>
            <a:r>
              <a:rPr lang="fr-FR" dirty="0" smtClean="0"/>
              <a:t>, </a:t>
            </a:r>
            <a:r>
              <a:rPr lang="fr-FR" dirty="0" err="1" smtClean="0"/>
              <a:t>including</a:t>
            </a:r>
            <a:r>
              <a:rPr lang="fr-FR" dirty="0" smtClean="0"/>
              <a:t> </a:t>
            </a:r>
            <a:r>
              <a:rPr lang="fr-FR" dirty="0" err="1" smtClean="0"/>
              <a:t>prostaglandins</a:t>
            </a:r>
            <a:r>
              <a:rPr lang="fr-FR" dirty="0" smtClean="0"/>
              <a:t> and </a:t>
            </a:r>
            <a:r>
              <a:rPr lang="fr-FR" dirty="0" err="1" smtClean="0"/>
              <a:t>leukotrienes</a:t>
            </a:r>
            <a:r>
              <a:rPr lang="fr-FR" dirty="0" smtClean="0"/>
              <a:t>, and </a:t>
            </a:r>
            <a:r>
              <a:rPr lang="fr-FR" dirty="0" err="1" smtClean="0"/>
              <a:t>synthesis</a:t>
            </a:r>
            <a:r>
              <a:rPr lang="fr-FR" dirty="0" smtClean="0"/>
              <a:t> of </a:t>
            </a:r>
            <a:r>
              <a:rPr lang="fr-FR" dirty="0" err="1" smtClean="0"/>
              <a:t>platelet‐activating</a:t>
            </a:r>
            <a:r>
              <a:rPr lang="fr-FR" dirty="0" smtClean="0"/>
              <a:t> factor. </a:t>
            </a:r>
          </a:p>
          <a:p>
            <a:endParaRPr lang="fr-FR" dirty="0" smtClean="0"/>
          </a:p>
          <a:p>
            <a:r>
              <a:rPr lang="fr-FR" dirty="0" smtClean="0"/>
              <a:t>In addition, an </a:t>
            </a:r>
            <a:r>
              <a:rPr lang="fr-FR" dirty="0" err="1" smtClean="0"/>
              <a:t>array</a:t>
            </a:r>
            <a:r>
              <a:rPr lang="fr-FR" dirty="0" smtClean="0"/>
              <a:t> of cytokines and </a:t>
            </a:r>
            <a:r>
              <a:rPr lang="fr-FR" dirty="0" err="1" smtClean="0"/>
              <a:t>chemokines</a:t>
            </a:r>
            <a:r>
              <a:rPr lang="fr-FR" dirty="0" smtClean="0"/>
              <a:t> are </a:t>
            </a:r>
            <a:r>
              <a:rPr lang="fr-FR" dirty="0" err="1" smtClean="0"/>
              <a:t>synthesized</a:t>
            </a:r>
            <a:r>
              <a:rPr lang="fr-FR" dirty="0" smtClean="0"/>
              <a:t> and released.</a:t>
            </a:r>
            <a:r>
              <a:rPr lang="fr-FR" baseline="30000" dirty="0" smtClean="0">
                <a:hlinkClick r:id="rId5"/>
              </a:rPr>
              <a:t>16</a:t>
            </a:r>
            <a:r>
              <a:rPr lang="fr-FR" dirty="0" smtClean="0"/>
              <a:t> The </a:t>
            </a:r>
            <a:r>
              <a:rPr lang="fr-FR" dirty="0" err="1" smtClean="0"/>
              <a:t>plethora</a:t>
            </a:r>
            <a:r>
              <a:rPr lang="fr-FR" dirty="0" smtClean="0"/>
              <a:t> of </a:t>
            </a:r>
            <a:r>
              <a:rPr lang="fr-FR" dirty="0" err="1" smtClean="0"/>
              <a:t>chemical</a:t>
            </a:r>
            <a:r>
              <a:rPr lang="fr-FR" dirty="0" smtClean="0"/>
              <a:t> </a:t>
            </a:r>
            <a:r>
              <a:rPr lang="fr-FR" dirty="0" err="1" smtClean="0"/>
              <a:t>mediators</a:t>
            </a:r>
            <a:r>
              <a:rPr lang="fr-FR" dirty="0" smtClean="0"/>
              <a:t> </a:t>
            </a:r>
            <a:r>
              <a:rPr lang="fr-FR" dirty="0" err="1" smtClean="0"/>
              <a:t>released</a:t>
            </a:r>
            <a:r>
              <a:rPr lang="fr-FR" dirty="0" smtClean="0"/>
              <a:t> </a:t>
            </a:r>
            <a:r>
              <a:rPr lang="fr-FR" dirty="0" err="1" smtClean="0"/>
              <a:t>subsequently</a:t>
            </a:r>
            <a:r>
              <a:rPr lang="fr-FR" dirty="0" smtClean="0"/>
              <a:t> affect the </a:t>
            </a:r>
            <a:r>
              <a:rPr lang="fr-FR" dirty="0" err="1" smtClean="0"/>
              <a:t>target</a:t>
            </a:r>
            <a:r>
              <a:rPr lang="fr-FR" dirty="0" smtClean="0"/>
              <a:t> </a:t>
            </a:r>
            <a:r>
              <a:rPr lang="fr-FR" dirty="0" err="1" smtClean="0"/>
              <a:t>organs</a:t>
            </a:r>
            <a:r>
              <a:rPr lang="fr-FR" dirty="0" smtClean="0"/>
              <a:t> and cause </a:t>
            </a:r>
            <a:r>
              <a:rPr lang="fr-FR" dirty="0" err="1" smtClean="0"/>
              <a:t>various</a:t>
            </a:r>
            <a:r>
              <a:rPr lang="fr-FR" dirty="0" smtClean="0"/>
              <a:t> </a:t>
            </a:r>
            <a:r>
              <a:rPr lang="fr-FR" dirty="0" err="1" smtClean="0"/>
              <a:t>symptoms</a:t>
            </a:r>
            <a:r>
              <a:rPr lang="fr-FR" dirty="0" smtClean="0"/>
              <a:t>, as </a:t>
            </a:r>
            <a:r>
              <a:rPr lang="fr-FR" dirty="0" err="1" smtClean="0"/>
              <a:t>described</a:t>
            </a:r>
            <a:r>
              <a:rPr lang="fr-FR" dirty="0" smtClean="0"/>
              <a:t> in the </a:t>
            </a:r>
            <a:r>
              <a:rPr lang="fr-FR" dirty="0" err="1" smtClean="0"/>
              <a:t>next</a:t>
            </a:r>
            <a:r>
              <a:rPr lang="fr-FR" dirty="0" smtClean="0"/>
              <a:t> section.</a:t>
            </a:r>
          </a:p>
          <a:p>
            <a:endParaRPr lang="fr-FR" dirty="0" smtClean="0"/>
          </a:p>
          <a:p>
            <a:r>
              <a:rPr lang="fr-FR" sz="1200" kern="1200" dirty="0" smtClean="0">
                <a:solidFill>
                  <a:schemeClr val="tx1"/>
                </a:solidFill>
                <a:effectLst/>
                <a:latin typeface="+mn-lt"/>
                <a:ea typeface="+mn-ea"/>
                <a:cs typeface="+mn-cs"/>
              </a:rPr>
              <a:t>I</a:t>
            </a:r>
          </a:p>
          <a:p>
            <a:r>
              <a:rPr lang="fr-FR" sz="1200" kern="1200" dirty="0" smtClean="0">
                <a:solidFill>
                  <a:schemeClr val="tx1"/>
                </a:solidFill>
                <a:effectLst/>
                <a:latin typeface="+mn-lt"/>
                <a:ea typeface="+mn-ea"/>
                <a:cs typeface="+mn-cs"/>
              </a:rPr>
              <a:t>N GENERAL, THE </a:t>
            </a:r>
            <a:r>
              <a:rPr lang="fr-FR" sz="1200" kern="1200" dirty="0" err="1" smtClean="0">
                <a:solidFill>
                  <a:schemeClr val="tx1"/>
                </a:solidFill>
                <a:effectLst/>
                <a:latin typeface="+mn-lt"/>
                <a:ea typeface="+mn-ea"/>
                <a:cs typeface="+mn-cs"/>
              </a:rPr>
              <a:t>symptoms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involve</a:t>
            </a:r>
            <a:r>
              <a:rPr lang="fr-FR" sz="1200" kern="1200" dirty="0" smtClean="0">
                <a:solidFill>
                  <a:schemeClr val="tx1"/>
                </a:solidFill>
                <a:effectLst/>
                <a:latin typeface="+mn-lt"/>
                <a:ea typeface="+mn-ea"/>
                <a:cs typeface="+mn-cs"/>
              </a:rPr>
              <a:t> a</a:t>
            </a:r>
          </a:p>
          <a:p>
            <a:r>
              <a:rPr lang="fr-FR" sz="1200" kern="1200" dirty="0" err="1" smtClean="0">
                <a:solidFill>
                  <a:schemeClr val="tx1"/>
                </a:solidFill>
                <a:effectLst/>
                <a:latin typeface="+mn-lt"/>
                <a:ea typeface="+mn-ea"/>
                <a:cs typeface="+mn-cs"/>
              </a:rPr>
              <a:t>wide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variety</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organ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systems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including</a:t>
            </a:r>
            <a:r>
              <a:rPr lang="fr-FR" sz="1200" kern="1200" dirty="0" smtClean="0">
                <a:solidFill>
                  <a:schemeClr val="tx1"/>
                </a:solidFill>
                <a:effectLst/>
                <a:latin typeface="+mn-lt"/>
                <a:ea typeface="+mn-ea"/>
                <a:cs typeface="+mn-cs"/>
              </a:rPr>
              <a:t> the skin, </a:t>
            </a:r>
            <a:r>
              <a:rPr lang="fr-FR" sz="1200" kern="1200" dirty="0" err="1" smtClean="0">
                <a:solidFill>
                  <a:schemeClr val="tx1"/>
                </a:solidFill>
                <a:effectLst/>
                <a:latin typeface="+mn-lt"/>
                <a:ea typeface="+mn-ea"/>
                <a:cs typeface="+mn-cs"/>
              </a:rPr>
              <a:t>mainly</a:t>
            </a:r>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causing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urticaria</a:t>
            </a:r>
            <a:r>
              <a:rPr lang="fr-FR" sz="1200" kern="1200" dirty="0" smtClean="0">
                <a:solidFill>
                  <a:schemeClr val="tx1"/>
                </a:solidFill>
                <a:effectLst/>
                <a:latin typeface="+mn-lt"/>
                <a:ea typeface="+mn-ea"/>
                <a:cs typeface="+mn-cs"/>
              </a:rPr>
              <a:t> (80</a:t>
            </a:r>
          </a:p>
          <a:p>
            <a:r>
              <a:rPr lang="fr-FR" sz="1200" kern="1200" dirty="0" smtClean="0">
                <a:solidFill>
                  <a:schemeClr val="tx1"/>
                </a:solidFill>
                <a:effectLst/>
                <a:latin typeface="+mn-lt"/>
                <a:ea typeface="+mn-ea"/>
                <a:cs typeface="+mn-cs"/>
              </a:rPr>
              <a:t>–</a:t>
            </a:r>
          </a:p>
          <a:p>
            <a:r>
              <a:rPr lang="fr-FR" sz="1200" kern="1200" dirty="0" smtClean="0">
                <a:solidFill>
                  <a:schemeClr val="tx1"/>
                </a:solidFill>
                <a:effectLst/>
                <a:latin typeface="+mn-lt"/>
                <a:ea typeface="+mn-ea"/>
                <a:cs typeface="+mn-cs"/>
              </a:rPr>
              <a:t>90% of </a:t>
            </a:r>
            <a:r>
              <a:rPr lang="fr-FR" sz="1200" kern="1200" dirty="0" err="1" smtClean="0">
                <a:solidFill>
                  <a:schemeClr val="tx1"/>
                </a:solidFill>
                <a:effectLst/>
                <a:latin typeface="+mn-lt"/>
                <a:ea typeface="+mn-ea"/>
                <a:cs typeface="+mn-cs"/>
              </a:rPr>
              <a:t>episodes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respiratory</a:t>
            </a:r>
            <a:r>
              <a:rPr lang="fr-FR" sz="1200" kern="1200" dirty="0" smtClean="0">
                <a:solidFill>
                  <a:schemeClr val="tx1"/>
                </a:solidFill>
                <a:effectLst/>
                <a:latin typeface="+mn-lt"/>
                <a:ea typeface="+mn-ea"/>
                <a:cs typeface="+mn-cs"/>
              </a:rPr>
              <a:t> tract</a:t>
            </a:r>
          </a:p>
          <a:p>
            <a:r>
              <a:rPr lang="fr-FR" sz="1200" kern="1200" dirty="0" smtClean="0">
                <a:solidFill>
                  <a:schemeClr val="tx1"/>
                </a:solidFill>
                <a:effectLst/>
                <a:latin typeface="+mn-lt"/>
                <a:ea typeface="+mn-ea"/>
                <a:cs typeface="+mn-cs"/>
              </a:rPr>
              <a:t>(70% of </a:t>
            </a:r>
            <a:r>
              <a:rPr lang="fr-FR" sz="1200" kern="1200" dirty="0" err="1" smtClean="0">
                <a:solidFill>
                  <a:schemeClr val="tx1"/>
                </a:solidFill>
                <a:effectLst/>
                <a:latin typeface="+mn-lt"/>
                <a:ea typeface="+mn-ea"/>
                <a:cs typeface="+mn-cs"/>
              </a:rPr>
              <a:t>episodes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gastrointestinal</a:t>
            </a:r>
            <a:r>
              <a:rPr lang="fr-FR" sz="1200" kern="1200" dirty="0" smtClean="0">
                <a:solidFill>
                  <a:schemeClr val="tx1"/>
                </a:solidFill>
                <a:effectLst/>
                <a:latin typeface="+mn-lt"/>
                <a:ea typeface="+mn-ea"/>
                <a:cs typeface="+mn-cs"/>
              </a:rPr>
              <a:t> tract (30</a:t>
            </a:r>
          </a:p>
          <a:p>
            <a:r>
              <a:rPr lang="fr-FR" sz="1200" kern="1200" dirty="0" smtClean="0">
                <a:solidFill>
                  <a:schemeClr val="tx1"/>
                </a:solidFill>
                <a:effectLst/>
                <a:latin typeface="+mn-lt"/>
                <a:ea typeface="+mn-ea"/>
                <a:cs typeface="+mn-cs"/>
              </a:rPr>
              <a:t>–</a:t>
            </a:r>
          </a:p>
          <a:p>
            <a:r>
              <a:rPr lang="fr-FR" sz="1200" kern="1200" dirty="0" smtClean="0">
                <a:solidFill>
                  <a:schemeClr val="tx1"/>
                </a:solidFill>
                <a:effectLst/>
                <a:latin typeface="+mn-lt"/>
                <a:ea typeface="+mn-ea"/>
                <a:cs typeface="+mn-cs"/>
              </a:rPr>
              <a:t>45% of</a:t>
            </a:r>
          </a:p>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5</a:t>
            </a:fld>
            <a:endParaRPr lang="fr-FR" dirty="0"/>
          </a:p>
        </p:txBody>
      </p:sp>
    </p:spTree>
    <p:extLst>
      <p:ext uri="{BB962C8B-B14F-4D97-AF65-F5344CB8AC3E}">
        <p14:creationId xmlns:p14="http://schemas.microsoft.com/office/powerpoint/2010/main" val="166621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dirty="0" smtClean="0"/>
              <a:t>La prévalence moyenne des réactions aux piqûres anaphylactiques systémiques est d'environ 3 %. </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6</a:t>
            </a:fld>
            <a:endParaRPr lang="fr-FR" dirty="0"/>
          </a:p>
        </p:txBody>
      </p:sp>
    </p:spTree>
    <p:extLst>
      <p:ext uri="{BB962C8B-B14F-4D97-AF65-F5344CB8AC3E}">
        <p14:creationId xmlns:p14="http://schemas.microsoft.com/office/powerpoint/2010/main" val="1479263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e </a:t>
            </a:r>
            <a:r>
              <a:rPr lang="fr-FR" sz="1200" kern="1200" dirty="0" err="1" smtClean="0">
                <a:solidFill>
                  <a:schemeClr val="tx1"/>
                </a:solidFill>
                <a:effectLst/>
                <a:latin typeface="+mn-lt"/>
                <a:ea typeface="+mn-ea"/>
                <a:cs typeface="+mn-cs"/>
              </a:rPr>
              <a:t>observed</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clear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increase</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fatalities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age</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iatrogenic</a:t>
            </a:r>
            <a:r>
              <a:rPr lang="fr-FR" sz="1200" kern="1200" dirty="0" smtClean="0">
                <a:solidFill>
                  <a:schemeClr val="tx1"/>
                </a:solidFill>
                <a:effectLst/>
                <a:latin typeface="+mn-lt"/>
                <a:ea typeface="+mn-ea"/>
                <a:cs typeface="+mn-cs"/>
              </a:rPr>
              <a:t> causes and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caused</a:t>
            </a:r>
            <a:r>
              <a:rPr lang="fr-FR" sz="1200" kern="1200" dirty="0" smtClean="0">
                <a:solidFill>
                  <a:schemeClr val="tx1"/>
                </a:solidFill>
                <a:effectLst/>
                <a:latin typeface="+mn-lt"/>
                <a:ea typeface="+mn-ea"/>
                <a:cs typeface="+mn-cs"/>
              </a:rPr>
              <a:t> by </a:t>
            </a:r>
            <a:r>
              <a:rPr lang="fr-FR" sz="1200" kern="1200" dirty="0" err="1" smtClean="0">
                <a:solidFill>
                  <a:schemeClr val="tx1"/>
                </a:solidFill>
                <a:effectLst/>
                <a:latin typeface="+mn-lt"/>
                <a:ea typeface="+mn-ea"/>
                <a:cs typeface="+mn-cs"/>
              </a:rPr>
              <a:t>insect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stings</a:t>
            </a:r>
            <a:r>
              <a:rPr lang="fr-FR" sz="1200" kern="1200" dirty="0" smtClean="0">
                <a:solidFill>
                  <a:schemeClr val="tx1"/>
                </a:solidFill>
                <a:effectLst/>
                <a:latin typeface="+mn-lt"/>
                <a:ea typeface="+mn-ea"/>
                <a:cs typeface="+mn-cs"/>
              </a:rPr>
              <a:t>. This </a:t>
            </a:r>
            <a:r>
              <a:rPr lang="fr-FR" sz="1200" kern="1200" dirty="0" err="1" smtClean="0">
                <a:solidFill>
                  <a:schemeClr val="tx1"/>
                </a:solidFill>
                <a:effectLst/>
                <a:latin typeface="+mn-lt"/>
                <a:ea typeface="+mn-ea"/>
                <a:cs typeface="+mn-cs"/>
              </a:rPr>
              <a:t>could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explained</a:t>
            </a:r>
            <a:r>
              <a:rPr lang="fr-FR" sz="1200" kern="1200" dirty="0" smtClean="0">
                <a:solidFill>
                  <a:schemeClr val="tx1"/>
                </a:solidFill>
                <a:effectLst/>
                <a:latin typeface="+mn-lt"/>
                <a:ea typeface="+mn-ea"/>
                <a:cs typeface="+mn-cs"/>
              </a:rPr>
              <a:t> by a </a:t>
            </a:r>
            <a:r>
              <a:rPr lang="fr-FR" sz="1200" kern="1200" dirty="0" err="1" smtClean="0">
                <a:solidFill>
                  <a:schemeClr val="tx1"/>
                </a:solidFill>
                <a:effectLst/>
                <a:latin typeface="+mn-lt"/>
                <a:ea typeface="+mn-ea"/>
                <a:cs typeface="+mn-cs"/>
              </a:rPr>
              <a:t>combination</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age-related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increased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prevalence</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allergy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triggers, as </a:t>
            </a:r>
            <a:r>
              <a:rPr lang="fr-FR" sz="1200" kern="1200" dirty="0" err="1" smtClean="0">
                <a:solidFill>
                  <a:schemeClr val="tx1"/>
                </a:solidFill>
                <a:effectLst/>
                <a:latin typeface="+mn-lt"/>
                <a:ea typeface="+mn-ea"/>
                <a:cs typeface="+mn-cs"/>
              </a:rPr>
              <a:t>well</a:t>
            </a:r>
            <a:r>
              <a:rPr lang="fr-FR" sz="1200" kern="1200" dirty="0" smtClean="0">
                <a:solidFill>
                  <a:schemeClr val="tx1"/>
                </a:solidFill>
                <a:effectLst/>
                <a:latin typeface="+mn-lt"/>
                <a:ea typeface="+mn-ea"/>
                <a:cs typeface="+mn-cs"/>
              </a:rPr>
              <a:t> as </a:t>
            </a:r>
            <a:r>
              <a:rPr lang="fr-FR" sz="1200" kern="1200" dirty="0" err="1" smtClean="0">
                <a:solidFill>
                  <a:schemeClr val="tx1"/>
                </a:solidFill>
                <a:effectLst/>
                <a:latin typeface="+mn-lt"/>
                <a:ea typeface="+mn-ea"/>
                <a:cs typeface="+mn-cs"/>
              </a:rPr>
              <a:t>increased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susceptibility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at </a:t>
            </a:r>
            <a:r>
              <a:rPr lang="fr-FR" sz="1200" kern="1200" dirty="0" err="1" smtClean="0">
                <a:solidFill>
                  <a:schemeClr val="tx1"/>
                </a:solidFill>
                <a:effectLst/>
                <a:latin typeface="+mn-lt"/>
                <a:ea typeface="+mn-ea"/>
                <a:cs typeface="+mn-cs"/>
              </a:rPr>
              <a:t>older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triggered</a:t>
            </a:r>
            <a:r>
              <a:rPr lang="fr-FR" sz="1200" kern="1200" dirty="0" smtClean="0">
                <a:solidFill>
                  <a:schemeClr val="tx1"/>
                </a:solidFill>
                <a:effectLst/>
                <a:latin typeface="+mn-lt"/>
                <a:ea typeface="+mn-ea"/>
                <a:cs typeface="+mn-cs"/>
              </a:rPr>
              <a:t> by </a:t>
            </a:r>
            <a:r>
              <a:rPr lang="fr-FR" sz="1200" kern="1200" dirty="0" err="1" smtClean="0">
                <a:solidFill>
                  <a:schemeClr val="tx1"/>
                </a:solidFill>
                <a:effectLst/>
                <a:latin typeface="+mn-lt"/>
                <a:ea typeface="+mn-ea"/>
                <a:cs typeface="+mn-cs"/>
              </a:rPr>
              <a:t>iatrogenic</a:t>
            </a:r>
            <a:r>
              <a:rPr lang="fr-FR" sz="1200" kern="1200" dirty="0" smtClean="0">
                <a:solidFill>
                  <a:schemeClr val="tx1"/>
                </a:solidFill>
                <a:effectLst/>
                <a:latin typeface="+mn-lt"/>
                <a:ea typeface="+mn-ea"/>
                <a:cs typeface="+mn-cs"/>
              </a:rPr>
              <a:t> causes and </a:t>
            </a:r>
            <a:r>
              <a:rPr lang="fr-FR" sz="1200" kern="1200" dirty="0" err="1" smtClean="0">
                <a:solidFill>
                  <a:schemeClr val="tx1"/>
                </a:solidFill>
                <a:effectLst/>
                <a:latin typeface="+mn-lt"/>
                <a:ea typeface="+mn-ea"/>
                <a:cs typeface="+mn-cs"/>
              </a:rPr>
              <a:t>insect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stings</a:t>
            </a:r>
            <a:r>
              <a:rPr lang="fr-FR" sz="1200" kern="1200" dirty="0" smtClean="0">
                <a:solidFill>
                  <a:schemeClr val="tx1"/>
                </a:solidFill>
                <a:effectLst/>
                <a:latin typeface="+mn-lt"/>
                <a:ea typeface="+mn-ea"/>
                <a:cs typeface="+mn-cs"/>
              </a:rPr>
              <a:t> are more </a:t>
            </a:r>
            <a:r>
              <a:rPr lang="fr-FR" sz="1200" kern="1200" dirty="0" err="1" smtClean="0">
                <a:solidFill>
                  <a:schemeClr val="tx1"/>
                </a:solidFill>
                <a:effectLst/>
                <a:latin typeface="+mn-lt"/>
                <a:ea typeface="+mn-ea"/>
                <a:cs typeface="+mn-cs"/>
              </a:rPr>
              <a:t>likely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result</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cardiovascular</a:t>
            </a:r>
            <a:r>
              <a:rPr lang="fr-FR" sz="1200" kern="1200" dirty="0" smtClean="0">
                <a:solidFill>
                  <a:schemeClr val="tx1"/>
                </a:solidFill>
                <a:effectLst/>
                <a:latin typeface="+mn-lt"/>
                <a:ea typeface="+mn-ea"/>
                <a:cs typeface="+mn-cs"/>
              </a:rPr>
              <a:t> involvement,1,9,24,25 </a:t>
            </a:r>
            <a:r>
              <a:rPr lang="fr-FR" sz="1200" kern="1200" dirty="0" err="1" smtClean="0">
                <a:solidFill>
                  <a:schemeClr val="tx1"/>
                </a:solidFill>
                <a:effectLst/>
                <a:latin typeface="+mn-lt"/>
                <a:ea typeface="+mn-ea"/>
                <a:cs typeface="+mn-cs"/>
              </a:rPr>
              <a:t>perhaps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because</a:t>
            </a:r>
            <a:r>
              <a:rPr lang="fr-FR" sz="1200" kern="1200" dirty="0" smtClean="0">
                <a:solidFill>
                  <a:schemeClr val="tx1"/>
                </a:solidFill>
                <a:effectLst/>
                <a:latin typeface="+mn-lt"/>
                <a:ea typeface="+mn-ea"/>
                <a:cs typeface="+mn-cs"/>
              </a:rPr>
              <a:t> of more </a:t>
            </a:r>
            <a:r>
              <a:rPr lang="fr-FR" sz="1200" kern="1200" dirty="0" err="1" smtClean="0">
                <a:solidFill>
                  <a:schemeClr val="tx1"/>
                </a:solidFill>
                <a:effectLst/>
                <a:latin typeface="+mn-lt"/>
                <a:ea typeface="+mn-ea"/>
                <a:cs typeface="+mn-cs"/>
              </a:rPr>
              <a:t>rapid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exposure</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parenteral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medication</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venom</a:t>
            </a:r>
            <a:r>
              <a:rPr lang="fr-FR" sz="1200" kern="1200" dirty="0" smtClean="0">
                <a:solidFill>
                  <a:schemeClr val="tx1"/>
                </a:solidFill>
                <a:effectLst/>
                <a:latin typeface="+mn-lt"/>
                <a:ea typeface="+mn-ea"/>
                <a:cs typeface="+mn-cs"/>
              </a:rPr>
              <a:t>) to the </a:t>
            </a:r>
            <a:r>
              <a:rPr lang="fr-FR" sz="1200" kern="1200" dirty="0" err="1" smtClean="0">
                <a:solidFill>
                  <a:schemeClr val="tx1"/>
                </a:solidFill>
                <a:effectLst/>
                <a:latin typeface="+mn-lt"/>
                <a:ea typeface="+mn-ea"/>
                <a:cs typeface="+mn-cs"/>
              </a:rPr>
              <a:t>cardiovascular</a:t>
            </a:r>
            <a:r>
              <a:rPr lang="fr-FR" sz="1200" kern="1200" dirty="0" smtClean="0">
                <a:solidFill>
                  <a:schemeClr val="tx1"/>
                </a:solidFill>
                <a:effectLst/>
                <a:latin typeface="+mn-lt"/>
                <a:ea typeface="+mn-ea"/>
                <a:cs typeface="+mn-cs"/>
              </a:rPr>
              <a:t> system. </a:t>
            </a:r>
            <a:r>
              <a:rPr lang="fr-FR" sz="1200" kern="1200" dirty="0" err="1" smtClean="0">
                <a:solidFill>
                  <a:schemeClr val="tx1"/>
                </a:solidFill>
                <a:effectLst/>
                <a:latin typeface="+mn-lt"/>
                <a:ea typeface="+mn-ea"/>
                <a:cs typeface="+mn-cs"/>
              </a:rPr>
              <a:t>However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arguing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against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the observation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food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rapidly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absorbed</a:t>
            </a:r>
            <a:r>
              <a:rPr lang="fr-FR" sz="1200" kern="1200" dirty="0" smtClean="0">
                <a:solidFill>
                  <a:schemeClr val="tx1"/>
                </a:solidFill>
                <a:effectLst/>
                <a:latin typeface="+mn-lt"/>
                <a:ea typeface="+mn-ea"/>
                <a:cs typeface="+mn-cs"/>
              </a:rPr>
              <a:t> </a:t>
            </a:r>
            <a:endParaRPr lang="fr-FR" dirty="0" smtClean="0"/>
          </a:p>
          <a:p>
            <a:pPr algn="just"/>
            <a:endParaRPr lang="fr-FR" dirty="0" smtClean="0"/>
          </a:p>
          <a:p>
            <a:pPr marL="0" marR="0" indent="0" algn="just" defTabSz="4572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across</a:t>
            </a:r>
            <a:r>
              <a:rPr lang="fr-FR" sz="1200" kern="1200" dirty="0" smtClean="0">
                <a:solidFill>
                  <a:schemeClr val="tx1"/>
                </a:solidFill>
                <a:effectLst/>
                <a:latin typeface="+mn-lt"/>
                <a:ea typeface="+mn-ea"/>
                <a:cs typeface="+mn-cs"/>
              </a:rPr>
              <a:t> the oral </a:t>
            </a:r>
            <a:r>
              <a:rPr lang="fr-FR" sz="1200" kern="1200" dirty="0" err="1" smtClean="0">
                <a:solidFill>
                  <a:schemeClr val="tx1"/>
                </a:solidFill>
                <a:effectLst/>
                <a:latin typeface="+mn-lt"/>
                <a:ea typeface="+mn-ea"/>
                <a:cs typeface="+mn-cs"/>
              </a:rPr>
              <a:t>mucosa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resulting</a:t>
            </a:r>
            <a:r>
              <a:rPr lang="fr-FR" sz="1200" kern="1200" dirty="0" smtClean="0">
                <a:solidFill>
                  <a:schemeClr val="tx1"/>
                </a:solidFill>
                <a:effectLst/>
                <a:latin typeface="+mn-lt"/>
                <a:ea typeface="+mn-ea"/>
                <a:cs typeface="+mn-cs"/>
              </a:rPr>
              <a:t> in plasma </a:t>
            </a:r>
            <a:r>
              <a:rPr lang="fr-FR" sz="1200" kern="1200" dirty="0" err="1" smtClean="0">
                <a:solidFill>
                  <a:schemeClr val="tx1"/>
                </a:solidFill>
                <a:effectLst/>
                <a:latin typeface="+mn-lt"/>
                <a:ea typeface="+mn-ea"/>
                <a:cs typeface="+mn-cs"/>
              </a:rPr>
              <a:t>levels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sufficient</a:t>
            </a:r>
            <a:r>
              <a:rPr lang="fr-FR" sz="1200" kern="1200" dirty="0" smtClean="0">
                <a:solidFill>
                  <a:schemeClr val="tx1"/>
                </a:solidFill>
                <a:effectLst/>
                <a:latin typeface="+mn-lt"/>
                <a:ea typeface="+mn-ea"/>
                <a:cs typeface="+mn-cs"/>
              </a:rPr>
              <a:t> to trigger an </a:t>
            </a:r>
            <a:r>
              <a:rPr lang="fr-FR" sz="1200" kern="1200" dirty="0" err="1" smtClean="0">
                <a:solidFill>
                  <a:schemeClr val="tx1"/>
                </a:solidFill>
                <a:effectLst/>
                <a:latin typeface="+mn-lt"/>
                <a:ea typeface="+mn-ea"/>
                <a:cs typeface="+mn-cs"/>
              </a:rPr>
              <a:t>effector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cell</a:t>
            </a:r>
            <a:r>
              <a:rPr lang="fr-FR" sz="1200" kern="1200" dirty="0" smtClean="0">
                <a:solidFill>
                  <a:schemeClr val="tx1"/>
                </a:solidFill>
                <a:effectLst/>
                <a:latin typeface="+mn-lt"/>
                <a:ea typeface="+mn-ea"/>
                <a:cs typeface="+mn-cs"/>
              </a:rPr>
              <a:t> response,29 and </a:t>
            </a:r>
            <a:r>
              <a:rPr lang="fr-FR" sz="1200" kern="1200" dirty="0" err="1" smtClean="0">
                <a:solidFill>
                  <a:schemeClr val="tx1"/>
                </a:solidFill>
                <a:effectLst/>
                <a:latin typeface="+mn-lt"/>
                <a:ea typeface="+mn-ea"/>
                <a:cs typeface="+mn-cs"/>
              </a:rPr>
              <a:t>thus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might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expected</a:t>
            </a:r>
            <a:r>
              <a:rPr lang="fr-FR" sz="1200" kern="1200" dirty="0" smtClean="0">
                <a:solidFill>
                  <a:schemeClr val="tx1"/>
                </a:solidFill>
                <a:effectLst/>
                <a:latin typeface="+mn-lt"/>
                <a:ea typeface="+mn-ea"/>
                <a:cs typeface="+mn-cs"/>
              </a:rPr>
              <a:t> to cause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cardiovascular</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respiratory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symptoms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Further</a:t>
            </a:r>
            <a:r>
              <a:rPr lang="fr-FR" sz="1200" kern="1200" dirty="0" smtClean="0">
                <a:solidFill>
                  <a:schemeClr val="tx1"/>
                </a:solidFill>
                <a:effectLst/>
                <a:latin typeface="+mn-lt"/>
                <a:ea typeface="+mn-ea"/>
                <a:cs typeface="+mn-cs"/>
              </a:rPr>
              <a:t>- more, </a:t>
            </a:r>
            <a:r>
              <a:rPr lang="fr-FR" sz="1200" kern="1200" dirty="0" err="1" smtClean="0">
                <a:solidFill>
                  <a:schemeClr val="tx1"/>
                </a:solidFill>
                <a:effectLst/>
                <a:latin typeface="+mn-lt"/>
                <a:ea typeface="+mn-ea"/>
                <a:cs typeface="+mn-cs"/>
              </a:rPr>
              <a:t>severe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reactions</a:t>
            </a:r>
            <a:r>
              <a:rPr lang="fr-FR" sz="1200" kern="1200" dirty="0" smtClean="0">
                <a:solidFill>
                  <a:schemeClr val="tx1"/>
                </a:solidFill>
                <a:effectLst/>
                <a:latin typeface="+mn-lt"/>
                <a:ea typeface="+mn-ea"/>
                <a:cs typeface="+mn-cs"/>
              </a:rPr>
              <a:t> to oral </a:t>
            </a:r>
            <a:r>
              <a:rPr lang="fr-FR" sz="1200" kern="1200" dirty="0" err="1" smtClean="0">
                <a:solidFill>
                  <a:schemeClr val="tx1"/>
                </a:solidFill>
                <a:effectLst/>
                <a:latin typeface="+mn-lt"/>
                <a:ea typeface="+mn-ea"/>
                <a:cs typeface="+mn-cs"/>
              </a:rPr>
              <a:t>medication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antibiotics</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frequently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associated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cardiovascular</a:t>
            </a:r>
            <a:r>
              <a:rPr lang="fr-FR" sz="1200" kern="1200" dirty="0" smtClean="0">
                <a:solidFill>
                  <a:schemeClr val="tx1"/>
                </a:solidFill>
                <a:effectLst/>
                <a:latin typeface="+mn-lt"/>
                <a:ea typeface="+mn-ea"/>
                <a:cs typeface="+mn-cs"/>
              </a:rPr>
              <a:t> manifestations,24,25 </a:t>
            </a:r>
            <a:r>
              <a:rPr lang="fr-FR" sz="1200" kern="1200" dirty="0" err="1" smtClean="0">
                <a:solidFill>
                  <a:schemeClr val="tx1"/>
                </a:solidFill>
                <a:effectLst/>
                <a:latin typeface="+mn-lt"/>
                <a:ea typeface="+mn-ea"/>
                <a:cs typeface="+mn-cs"/>
              </a:rPr>
              <a:t>which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more in </a:t>
            </a:r>
            <a:r>
              <a:rPr lang="fr-FR" sz="1200" kern="1200" dirty="0" err="1" smtClean="0">
                <a:solidFill>
                  <a:schemeClr val="tx1"/>
                </a:solidFill>
                <a:effectLst/>
                <a:latin typeface="+mn-lt"/>
                <a:ea typeface="+mn-ea"/>
                <a:cs typeface="+mn-cs"/>
              </a:rPr>
              <a:t>common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caused</a:t>
            </a:r>
            <a:r>
              <a:rPr lang="fr-FR" sz="1200" kern="1200" dirty="0" smtClean="0">
                <a:solidFill>
                  <a:schemeClr val="tx1"/>
                </a:solidFill>
                <a:effectLst/>
                <a:latin typeface="+mn-lt"/>
                <a:ea typeface="+mn-ea"/>
                <a:cs typeface="+mn-cs"/>
              </a:rPr>
              <a:t> by </a:t>
            </a:r>
            <a:r>
              <a:rPr lang="fr-FR" sz="1200" kern="1200" dirty="0" err="1" smtClean="0">
                <a:solidFill>
                  <a:schemeClr val="tx1"/>
                </a:solidFill>
                <a:effectLst/>
                <a:latin typeface="+mn-lt"/>
                <a:ea typeface="+mn-ea"/>
                <a:cs typeface="+mn-cs"/>
              </a:rPr>
              <a:t>parenter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administered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medication</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terms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symptoms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elicited</a:t>
            </a:r>
            <a:r>
              <a:rPr lang="fr-FR" sz="1200" kern="1200" dirty="0" smtClean="0">
                <a:solidFill>
                  <a:schemeClr val="tx1"/>
                </a:solidFill>
                <a:effectLst/>
                <a:latin typeface="+mn-lt"/>
                <a:ea typeface="+mn-ea"/>
                <a:cs typeface="+mn-cs"/>
              </a:rPr>
              <a:t>. </a:t>
            </a:r>
            <a:endParaRPr lang="fr-FR" dirty="0" smtClean="0"/>
          </a:p>
          <a:p>
            <a:pPr algn="just"/>
            <a:endParaRPr lang="fr-FR" dirty="0" smtClean="0"/>
          </a:p>
          <a:p>
            <a:pPr marL="0" marR="0" indent="0" algn="just"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increased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mortality</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older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age</a:t>
            </a:r>
            <a:r>
              <a:rPr lang="fr-FR" sz="1200" kern="1200" dirty="0" smtClean="0">
                <a:solidFill>
                  <a:schemeClr val="tx1"/>
                </a:solidFill>
                <a:effectLst/>
                <a:latin typeface="+mn-lt"/>
                <a:ea typeface="+mn-ea"/>
                <a:cs typeface="+mn-cs"/>
              </a:rPr>
              <a:t> groups </a:t>
            </a:r>
            <a:r>
              <a:rPr lang="fr-FR" sz="1200" kern="1200" dirty="0" err="1" smtClean="0">
                <a:solidFill>
                  <a:schemeClr val="tx1"/>
                </a:solidFill>
                <a:effectLst/>
                <a:latin typeface="+mn-lt"/>
                <a:ea typeface="+mn-ea"/>
                <a:cs typeface="+mn-cs"/>
              </a:rPr>
              <a:t>could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represent</a:t>
            </a:r>
            <a:r>
              <a:rPr lang="fr-FR" sz="1200" kern="1200" dirty="0" smtClean="0">
                <a:solidFill>
                  <a:schemeClr val="tx1"/>
                </a:solidFill>
                <a:effectLst/>
                <a:latin typeface="+mn-lt"/>
                <a:ea typeface="+mn-ea"/>
                <a:cs typeface="+mn-cs"/>
              </a:rPr>
              <a:t> an </a:t>
            </a:r>
            <a:r>
              <a:rPr lang="fr-FR" sz="1200" kern="1200" dirty="0" err="1" smtClean="0">
                <a:solidFill>
                  <a:schemeClr val="tx1"/>
                </a:solidFill>
                <a:effectLst/>
                <a:latin typeface="+mn-lt"/>
                <a:ea typeface="+mn-ea"/>
                <a:cs typeface="+mn-cs"/>
              </a:rPr>
              <a:t>age-related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susceptibility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anaphylaxis-induced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cardiovascular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effects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including</a:t>
            </a:r>
            <a:r>
              <a:rPr lang="fr-FR" sz="1200" kern="1200" dirty="0" smtClean="0">
                <a:solidFill>
                  <a:schemeClr val="tx1"/>
                </a:solidFill>
                <a:effectLst/>
                <a:latin typeface="+mn-lt"/>
                <a:ea typeface="+mn-ea"/>
                <a:cs typeface="+mn-cs"/>
              </a:rPr>
              <a:t>, but not </a:t>
            </a:r>
            <a:r>
              <a:rPr lang="fr-FR" sz="1200" kern="1200" dirty="0" err="1" smtClean="0">
                <a:solidFill>
                  <a:schemeClr val="tx1"/>
                </a:solidFill>
                <a:effectLst/>
                <a:latin typeface="+mn-lt"/>
                <a:ea typeface="+mn-ea"/>
                <a:cs typeface="+mn-cs"/>
              </a:rPr>
              <a:t>limited</a:t>
            </a:r>
            <a:r>
              <a:rPr lang="fr-FR" sz="1200" kern="1200" dirty="0" smtClean="0">
                <a:solidFill>
                  <a:schemeClr val="tx1"/>
                </a:solidFill>
                <a:effectLst/>
                <a:latin typeface="+mn-lt"/>
                <a:ea typeface="+mn-ea"/>
                <a:cs typeface="+mn-cs"/>
              </a:rPr>
              <a:t> to, a possible </a:t>
            </a:r>
            <a:r>
              <a:rPr lang="fr-FR" sz="1200" kern="1200" dirty="0" err="1" smtClean="0">
                <a:solidFill>
                  <a:schemeClr val="tx1"/>
                </a:solidFill>
                <a:effectLst/>
                <a:latin typeface="+mn-lt"/>
                <a:ea typeface="+mn-ea"/>
                <a:cs typeface="+mn-cs"/>
              </a:rPr>
              <a:t>role</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cardiac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mast</a:t>
            </a:r>
            <a:r>
              <a:rPr lang="fr-FR" sz="1200" kern="1200" dirty="0" smtClean="0">
                <a:solidFill>
                  <a:schemeClr val="tx1"/>
                </a:solidFill>
                <a:effectLst/>
                <a:latin typeface="+mn-lt"/>
                <a:ea typeface="+mn-ea"/>
                <a:cs typeface="+mn-cs"/>
              </a:rPr>
              <a:t> cells.30 </a:t>
            </a:r>
            <a:r>
              <a:rPr lang="fr-FR" sz="1200" kern="1200" dirty="0" err="1" smtClean="0">
                <a:solidFill>
                  <a:schemeClr val="tx1"/>
                </a:solidFill>
                <a:effectLst/>
                <a:latin typeface="+mn-lt"/>
                <a:ea typeface="+mn-ea"/>
                <a:cs typeface="+mn-cs"/>
              </a:rPr>
              <a:t>Younger</a:t>
            </a:r>
            <a:r>
              <a:rPr lang="fr-FR" sz="1200" kern="1200" dirty="0" smtClean="0">
                <a:solidFill>
                  <a:schemeClr val="tx1"/>
                </a:solidFill>
                <a:effectLst/>
                <a:latin typeface="+mn-lt"/>
                <a:ea typeface="+mn-ea"/>
                <a:cs typeface="+mn-cs"/>
              </a:rPr>
              <a:t> patients </a:t>
            </a:r>
            <a:r>
              <a:rPr lang="fr-FR" sz="1200" kern="1200" dirty="0" err="1" smtClean="0">
                <a:solidFill>
                  <a:schemeClr val="tx1"/>
                </a:solidFill>
                <a:effectLst/>
                <a:latin typeface="+mn-lt"/>
                <a:ea typeface="+mn-ea"/>
                <a:cs typeface="+mn-cs"/>
              </a:rPr>
              <a:t>might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more able to </a:t>
            </a:r>
            <a:r>
              <a:rPr lang="fr-FR" sz="1200" kern="1200" dirty="0" err="1" smtClean="0">
                <a:solidFill>
                  <a:schemeClr val="tx1"/>
                </a:solidFill>
                <a:effectLst/>
                <a:latin typeface="+mn-lt"/>
                <a:ea typeface="+mn-ea"/>
                <a:cs typeface="+mn-cs"/>
              </a:rPr>
              <a:t>compensate</a:t>
            </a:r>
            <a:r>
              <a:rPr lang="fr-FR" sz="1200" kern="1200" dirty="0" smtClean="0">
                <a:solidFill>
                  <a:schemeClr val="tx1"/>
                </a:solidFill>
                <a:effectLst/>
                <a:latin typeface="+mn-lt"/>
                <a:ea typeface="+mn-ea"/>
                <a:cs typeface="+mn-cs"/>
              </a:rPr>
              <a:t> for a </a:t>
            </a:r>
            <a:r>
              <a:rPr lang="fr-FR" sz="1200" kern="1200" dirty="0" err="1" smtClean="0">
                <a:solidFill>
                  <a:schemeClr val="tx1"/>
                </a:solidFill>
                <a:effectLst/>
                <a:latin typeface="+mn-lt"/>
                <a:ea typeface="+mn-ea"/>
                <a:cs typeface="+mn-cs"/>
              </a:rPr>
              <a:t>cardiovascular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insult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during</a:t>
            </a:r>
            <a:r>
              <a:rPr lang="fr-FR" sz="1200" kern="1200" dirty="0" smtClean="0">
                <a:solidFill>
                  <a:schemeClr val="tx1"/>
                </a:solidFill>
                <a:effectLst/>
                <a:latin typeface="+mn-lt"/>
                <a:ea typeface="+mn-ea"/>
                <a:cs typeface="+mn-cs"/>
              </a:rPr>
              <a:t> an </a:t>
            </a:r>
            <a:r>
              <a:rPr lang="fr-FR" sz="1200" kern="1200" dirty="0" err="1" smtClean="0">
                <a:solidFill>
                  <a:schemeClr val="tx1"/>
                </a:solidFill>
                <a:effectLst/>
                <a:latin typeface="+mn-lt"/>
                <a:ea typeface="+mn-ea"/>
                <a:cs typeface="+mn-cs"/>
              </a:rPr>
              <a:t>anaphylactic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reaction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explaining</a:t>
            </a:r>
            <a:r>
              <a:rPr lang="fr-FR" sz="1200" kern="1200" dirty="0" smtClean="0">
                <a:solidFill>
                  <a:schemeClr val="tx1"/>
                </a:solidFill>
                <a:effectLst/>
                <a:latin typeface="+mn-lt"/>
                <a:ea typeface="+mn-ea"/>
                <a:cs typeface="+mn-cs"/>
              </a:rPr>
              <a:t> the relative absence of </a:t>
            </a:r>
            <a:r>
              <a:rPr lang="fr-FR" sz="1200" kern="1200" dirty="0" err="1" smtClean="0">
                <a:solidFill>
                  <a:schemeClr val="tx1"/>
                </a:solidFill>
                <a:effectLst/>
                <a:latin typeface="+mn-lt"/>
                <a:ea typeface="+mn-ea"/>
                <a:cs typeface="+mn-cs"/>
              </a:rPr>
              <a:t>cardiovascular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symptoms</a:t>
            </a:r>
            <a:r>
              <a:rPr lang="fr-FR" sz="1200" kern="1200" dirty="0" smtClean="0">
                <a:solidFill>
                  <a:schemeClr val="tx1"/>
                </a:solidFill>
                <a:effectLst/>
                <a:latin typeface="+mn-lt"/>
                <a:ea typeface="+mn-ea"/>
                <a:cs typeface="+mn-cs"/>
              </a:rPr>
              <a:t> in patients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fatal </a:t>
            </a:r>
            <a:r>
              <a:rPr lang="fr-FR" sz="1200" kern="1200" dirty="0" err="1" smtClean="0">
                <a:solidFill>
                  <a:schemeClr val="tx1"/>
                </a:solidFill>
                <a:effectLst/>
                <a:latin typeface="+mn-lt"/>
                <a:ea typeface="+mn-ea"/>
                <a:cs typeface="+mn-cs"/>
              </a:rPr>
              <a:t>food-induced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However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cannot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completely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explain</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differences</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age-related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susceptibility</a:t>
            </a:r>
            <a:r>
              <a:rPr lang="fr-FR" sz="1200" kern="1200" dirty="0" smtClean="0">
                <a:solidFill>
                  <a:schemeClr val="tx1"/>
                </a:solidFill>
                <a:effectLst/>
                <a:latin typeface="+mn-lt"/>
                <a:ea typeface="+mn-ea"/>
                <a:cs typeface="+mn-cs"/>
              </a:rPr>
              <a:t> to fatal </a:t>
            </a:r>
            <a:r>
              <a:rPr lang="fr-FR" sz="1200" kern="1200" dirty="0" err="1" smtClean="0">
                <a:solidFill>
                  <a:schemeClr val="tx1"/>
                </a:solidFill>
                <a:effectLst/>
                <a:latin typeface="+mn-lt"/>
                <a:ea typeface="+mn-ea"/>
                <a:cs typeface="+mn-cs"/>
              </a:rPr>
              <a:t>outcome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between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triggers of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seen</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our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study</a:t>
            </a:r>
            <a:r>
              <a:rPr lang="fr-FR" sz="1200" kern="1200" dirty="0" smtClean="0">
                <a:solidFill>
                  <a:schemeClr val="tx1"/>
                </a:solidFill>
                <a:effectLst/>
                <a:latin typeface="+mn-lt"/>
                <a:ea typeface="+mn-ea"/>
                <a:cs typeface="+mn-cs"/>
              </a:rPr>
              <a:t>. </a:t>
            </a:r>
            <a:endParaRPr lang="fr-FR" dirty="0" smtClean="0"/>
          </a:p>
          <a:p>
            <a:pPr algn="just"/>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7</a:t>
            </a:fld>
            <a:endParaRPr lang="fr-FR" dirty="0"/>
          </a:p>
        </p:txBody>
      </p:sp>
    </p:spTree>
    <p:extLst>
      <p:ext uri="{BB962C8B-B14F-4D97-AF65-F5344CB8AC3E}">
        <p14:creationId xmlns:p14="http://schemas.microsoft.com/office/powerpoint/2010/main" val="150309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8</a:t>
            </a:fld>
            <a:endParaRPr lang="fr-FR" dirty="0"/>
          </a:p>
        </p:txBody>
      </p:sp>
    </p:spTree>
    <p:extLst>
      <p:ext uri="{BB962C8B-B14F-4D97-AF65-F5344CB8AC3E}">
        <p14:creationId xmlns:p14="http://schemas.microsoft.com/office/powerpoint/2010/main" val="1631102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kern="1200" baseline="0" dirty="0" smtClean="0">
                <a:solidFill>
                  <a:schemeClr val="tx1"/>
                </a:solidFill>
                <a:latin typeface="+mn-lt"/>
                <a:ea typeface="+mn-ea"/>
                <a:cs typeface="+mn-cs"/>
              </a:rPr>
              <a:t>Les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forment un groupe de sérine-peptidases (protéases) très abondantes dans les granules des mastocytes, libérées de manière continue sous forme immature et de manière brutale lors de la </a:t>
            </a:r>
            <a:r>
              <a:rPr lang="fr-BE" sz="1200" kern="1200" baseline="0" dirty="0" err="1" smtClean="0">
                <a:solidFill>
                  <a:schemeClr val="tx1"/>
                </a:solidFill>
                <a:latin typeface="+mn-lt"/>
                <a:ea typeface="+mn-ea"/>
                <a:cs typeface="+mn-cs"/>
              </a:rPr>
              <a:t>dégranulation</a:t>
            </a:r>
            <a:r>
              <a:rPr lang="fr-BE" sz="1200" kern="1200" baseline="0" dirty="0" smtClean="0">
                <a:solidFill>
                  <a:schemeClr val="tx1"/>
                </a:solidFill>
                <a:latin typeface="+mn-lt"/>
                <a:ea typeface="+mn-ea"/>
                <a:cs typeface="+mn-cs"/>
              </a:rPr>
              <a:t>, sous forme mature. </a:t>
            </a:r>
          </a:p>
          <a:p>
            <a:r>
              <a:rPr lang="fr-BE" sz="1200" kern="1200" baseline="0" dirty="0" smtClean="0">
                <a:solidFill>
                  <a:schemeClr val="tx1"/>
                </a:solidFill>
                <a:latin typeface="+mn-lt"/>
                <a:ea typeface="+mn-ea"/>
                <a:cs typeface="+mn-cs"/>
              </a:rPr>
              <a:t>Parmi les nombreux produits de sécrétion </a:t>
            </a:r>
            <a:r>
              <a:rPr lang="fr-BE" sz="1200" kern="1200" baseline="0" dirty="0" err="1" smtClean="0">
                <a:solidFill>
                  <a:schemeClr val="tx1"/>
                </a:solidFill>
                <a:latin typeface="+mn-lt"/>
                <a:ea typeface="+mn-ea"/>
                <a:cs typeface="+mn-cs"/>
              </a:rPr>
              <a:t>mastocytaire</a:t>
            </a:r>
            <a:r>
              <a:rPr lang="fr-BE" sz="1200" kern="1200" baseline="0" dirty="0" smtClean="0">
                <a:solidFill>
                  <a:schemeClr val="tx1"/>
                </a:solidFill>
                <a:latin typeface="+mn-lt"/>
                <a:ea typeface="+mn-ea"/>
                <a:cs typeface="+mn-cs"/>
              </a:rPr>
              <a:t>, les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ont l’avantage d’être quasi-spécifiques de ce type cellulaire. En effet, bien que les basophiles en produisent aussi, la teneur cellulaire moyenne en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y est 100 fois moindre. </a:t>
            </a:r>
          </a:p>
          <a:p>
            <a:r>
              <a:rPr lang="fr-BE" sz="1200" kern="1200" baseline="0" dirty="0" smtClean="0">
                <a:solidFill>
                  <a:schemeClr val="tx1"/>
                </a:solidFill>
                <a:latin typeface="+mn-lt"/>
                <a:ea typeface="+mn-ea"/>
                <a:cs typeface="+mn-cs"/>
              </a:rPr>
              <a:t>Les deux principales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humaines sont la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α et la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β. Seules les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β semblent capables de donner des formes matures in vivo. La maturation des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β comporte deux étapes : une protéolyse spontanée de la </a:t>
            </a:r>
            <a:r>
              <a:rPr lang="fr-BE" sz="1200" kern="1200" baseline="0" dirty="0" err="1" smtClean="0">
                <a:solidFill>
                  <a:schemeClr val="tx1"/>
                </a:solidFill>
                <a:latin typeface="+mn-lt"/>
                <a:ea typeface="+mn-ea"/>
                <a:cs typeface="+mn-cs"/>
              </a:rPr>
              <a:t>protryptase</a:t>
            </a:r>
            <a:r>
              <a:rPr lang="fr-BE" sz="1200" kern="1200" baseline="0" dirty="0" smtClean="0">
                <a:solidFill>
                  <a:schemeClr val="tx1"/>
                </a:solidFill>
                <a:latin typeface="+mn-lt"/>
                <a:ea typeface="+mn-ea"/>
                <a:cs typeface="+mn-cs"/>
              </a:rPr>
              <a:t> suivie par un clivage enzymatique. La 17 </a:t>
            </a:r>
          </a:p>
          <a:p>
            <a:r>
              <a:rPr lang="fr-BE" sz="1200" kern="1200" baseline="0" dirty="0" smtClean="0">
                <a:solidFill>
                  <a:schemeClr val="tx1"/>
                </a:solidFill>
                <a:latin typeface="+mn-lt"/>
                <a:ea typeface="+mn-ea"/>
                <a:cs typeface="+mn-cs"/>
              </a:rPr>
              <a:t>forme mature de la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β ainsi obtenue correspond à l’enzyme active et est maintenue dans les granules </a:t>
            </a:r>
            <a:r>
              <a:rPr lang="fr-BE" sz="1200" kern="1200" baseline="0" dirty="0" err="1" smtClean="0">
                <a:solidFill>
                  <a:schemeClr val="tx1"/>
                </a:solidFill>
                <a:latin typeface="+mn-lt"/>
                <a:ea typeface="+mn-ea"/>
                <a:cs typeface="+mn-cs"/>
              </a:rPr>
              <a:t>mastocytaires</a:t>
            </a:r>
            <a:r>
              <a:rPr lang="fr-BE" sz="1200" kern="1200" baseline="0" dirty="0" smtClean="0">
                <a:solidFill>
                  <a:schemeClr val="tx1"/>
                </a:solidFill>
                <a:latin typeface="+mn-lt"/>
                <a:ea typeface="+mn-ea"/>
                <a:cs typeface="+mn-cs"/>
              </a:rPr>
              <a:t> après couplage aux </a:t>
            </a:r>
            <a:r>
              <a:rPr lang="fr-BE" sz="1200" kern="1200" baseline="0" dirty="0" err="1" smtClean="0">
                <a:solidFill>
                  <a:schemeClr val="tx1"/>
                </a:solidFill>
                <a:latin typeface="+mn-lt"/>
                <a:ea typeface="+mn-ea"/>
                <a:cs typeface="+mn-cs"/>
              </a:rPr>
              <a:t>protéoglycanes</a:t>
            </a:r>
            <a:r>
              <a:rPr lang="fr-BE" sz="1200" kern="1200" baseline="0" dirty="0" smtClean="0">
                <a:solidFill>
                  <a:schemeClr val="tx1"/>
                </a:solidFill>
                <a:latin typeface="+mn-lt"/>
                <a:ea typeface="+mn-ea"/>
                <a:cs typeface="+mn-cs"/>
              </a:rPr>
              <a:t>. </a:t>
            </a:r>
          </a:p>
          <a:p>
            <a:r>
              <a:rPr lang="fr-BE" sz="1200" b="1" kern="1200" baseline="0" dirty="0" smtClean="0">
                <a:solidFill>
                  <a:schemeClr val="tx1"/>
                </a:solidFill>
                <a:latin typeface="+mn-lt"/>
                <a:ea typeface="+mn-ea"/>
                <a:cs typeface="+mn-cs"/>
              </a:rPr>
              <a:t>FIGURE 12: SITUATION DES DIFFÉRENTES FORMES DE TRYPTASES À L'INTÉRIEUR DU MASTOCYTE </a:t>
            </a:r>
          </a:p>
          <a:p>
            <a:r>
              <a:rPr lang="fr-BE" sz="1200" kern="1200" baseline="0" dirty="0" smtClean="0">
                <a:solidFill>
                  <a:schemeClr val="tx1"/>
                </a:solidFill>
                <a:latin typeface="+mn-lt"/>
                <a:ea typeface="+mn-ea"/>
                <a:cs typeface="+mn-cs"/>
              </a:rPr>
              <a:t>A l’état basal, de faibles taux de </a:t>
            </a:r>
            <a:r>
              <a:rPr lang="fr-BE" sz="1200" kern="1200" baseline="0" dirty="0" err="1" smtClean="0">
                <a:solidFill>
                  <a:schemeClr val="tx1"/>
                </a:solidFill>
                <a:latin typeface="+mn-lt"/>
                <a:ea typeface="+mn-ea"/>
                <a:cs typeface="+mn-cs"/>
              </a:rPr>
              <a:t>protryptases</a:t>
            </a:r>
            <a:r>
              <a:rPr lang="fr-BE" sz="1200" kern="1200" baseline="0" dirty="0" smtClean="0">
                <a:solidFill>
                  <a:schemeClr val="tx1"/>
                </a:solidFill>
                <a:latin typeface="+mn-lt"/>
                <a:ea typeface="+mn-ea"/>
                <a:cs typeface="+mn-cs"/>
              </a:rPr>
              <a:t> (α ou β) sont libérés par les mastocytes et détectés dans le sang circulant </a:t>
            </a:r>
            <a:r>
              <a:rPr lang="fr-BE" sz="1200" b="1" kern="1200" baseline="0" dirty="0" smtClean="0">
                <a:solidFill>
                  <a:schemeClr val="tx1"/>
                </a:solidFill>
                <a:latin typeface="+mn-lt"/>
                <a:ea typeface="+mn-ea"/>
                <a:cs typeface="+mn-cs"/>
              </a:rPr>
              <a:t>[52]. La </a:t>
            </a:r>
            <a:r>
              <a:rPr lang="fr-BE" sz="1200" b="1" kern="1200" baseline="0" dirty="0" err="1" smtClean="0">
                <a:solidFill>
                  <a:schemeClr val="tx1"/>
                </a:solidFill>
                <a:latin typeface="+mn-lt"/>
                <a:ea typeface="+mn-ea"/>
                <a:cs typeface="+mn-cs"/>
              </a:rPr>
              <a:t>tryptase</a:t>
            </a:r>
            <a:r>
              <a:rPr lang="fr-BE" sz="1200" b="1" kern="1200" baseline="0" dirty="0" smtClean="0">
                <a:solidFill>
                  <a:schemeClr val="tx1"/>
                </a:solidFill>
                <a:latin typeface="+mn-lt"/>
                <a:ea typeface="+mn-ea"/>
                <a:cs typeface="+mn-cs"/>
              </a:rPr>
              <a:t> β (forme mature), quant à elle, est préférentiellement stockée dans les granules et est libérée avec l’histamine lors des réactions anaphylactiques. </a:t>
            </a:r>
          </a:p>
          <a:p>
            <a:r>
              <a:rPr lang="fr-BE" sz="1200" kern="1200" baseline="0" dirty="0" smtClean="0">
                <a:solidFill>
                  <a:schemeClr val="tx1"/>
                </a:solidFill>
                <a:latin typeface="+mn-lt"/>
                <a:ea typeface="+mn-ea"/>
                <a:cs typeface="+mn-cs"/>
              </a:rPr>
              <a:t>Jusqu’en 1997, on disposait en routine du dosage de la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β. Ce dosage a été retiré du marché et remplacé par celui de la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sérique totale, qui mesure sans les distinguer les formes matures ou immatures de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Dans les réactions d’hypersensibilité allergique, l’augmentation de la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totale est due à la libération de la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β lors de la </a:t>
            </a:r>
            <a:r>
              <a:rPr lang="fr-BE" sz="1200" kern="1200" baseline="0" dirty="0" err="1" smtClean="0">
                <a:solidFill>
                  <a:schemeClr val="tx1"/>
                </a:solidFill>
                <a:latin typeface="+mn-lt"/>
                <a:ea typeface="+mn-ea"/>
                <a:cs typeface="+mn-cs"/>
              </a:rPr>
              <a:t>dégranulation</a:t>
            </a:r>
            <a:r>
              <a:rPr lang="fr-BE" sz="1200" kern="1200" baseline="0" dirty="0" smtClean="0">
                <a:solidFill>
                  <a:schemeClr val="tx1"/>
                </a:solidFill>
                <a:latin typeface="+mn-lt"/>
                <a:ea typeface="+mn-ea"/>
                <a:cs typeface="+mn-cs"/>
              </a:rPr>
              <a:t>. On observe une corrélation linéaire entre les concentrations plasmatiques augmentées de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β et les concentrations de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totale mesurées dans le même échantillon, ce qui confirme la bonne concordance diagnostique des deux tests </a:t>
            </a:r>
            <a:r>
              <a:rPr lang="fr-BE" sz="1200" b="1" kern="1200" baseline="0" dirty="0" smtClean="0">
                <a:solidFill>
                  <a:schemeClr val="tx1"/>
                </a:solidFill>
                <a:latin typeface="+mn-lt"/>
                <a:ea typeface="+mn-ea"/>
                <a:cs typeface="+mn-cs"/>
              </a:rPr>
              <a:t>[35]. </a:t>
            </a:r>
          </a:p>
          <a:p>
            <a:r>
              <a:rPr lang="fr-BE" sz="1200" kern="1200" baseline="0" dirty="0" smtClean="0">
                <a:solidFill>
                  <a:schemeClr val="tx1"/>
                </a:solidFill>
                <a:latin typeface="+mn-lt"/>
                <a:ea typeface="+mn-ea"/>
                <a:cs typeface="+mn-cs"/>
              </a:rPr>
              <a:t>La mesure du taux de </a:t>
            </a:r>
            <a:r>
              <a:rPr lang="fr-BE" sz="1200" kern="1200" baseline="0" dirty="0" err="1" smtClean="0">
                <a:solidFill>
                  <a:schemeClr val="tx1"/>
                </a:solidFill>
                <a:latin typeface="+mn-lt"/>
                <a:ea typeface="+mn-ea"/>
                <a:cs typeface="+mn-cs"/>
              </a:rPr>
              <a:t>tryptase</a:t>
            </a:r>
            <a:r>
              <a:rPr lang="fr-BE" sz="1200" kern="1200" baseline="0" dirty="0" smtClean="0">
                <a:solidFill>
                  <a:schemeClr val="tx1"/>
                </a:solidFill>
                <a:latin typeface="+mn-lt"/>
                <a:ea typeface="+mn-ea"/>
                <a:cs typeface="+mn-cs"/>
              </a:rPr>
              <a:t> est donc un paramètre utile d’évaluation du nombre de mastocytes et de leur état d’activation. Pourtant, la physiologie des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reste largement méconnue : nous ignorons tout ou presque de leur rôle biologique, de leur métabolisme, de leur élimination, ainsi que de leur place dans les fonctions </a:t>
            </a:r>
            <a:r>
              <a:rPr lang="fr-BE" sz="1200" kern="1200" baseline="0" dirty="0" err="1" smtClean="0">
                <a:solidFill>
                  <a:schemeClr val="tx1"/>
                </a:solidFill>
                <a:latin typeface="+mn-lt"/>
                <a:ea typeface="+mn-ea"/>
                <a:cs typeface="+mn-cs"/>
              </a:rPr>
              <a:t>mastocytaires</a:t>
            </a:r>
            <a:r>
              <a:rPr lang="fr-BE" sz="1200" kern="1200" baseline="0" dirty="0" smtClean="0">
                <a:solidFill>
                  <a:schemeClr val="tx1"/>
                </a:solidFill>
                <a:latin typeface="+mn-lt"/>
                <a:ea typeface="+mn-ea"/>
                <a:cs typeface="+mn-cs"/>
              </a:rPr>
              <a:t> de défense anti-infectieuse et de présentation de l’antigène. Après leur libération, les </a:t>
            </a:r>
            <a:r>
              <a:rPr lang="fr-BE" sz="1200" kern="1200" baseline="0" dirty="0" err="1" smtClean="0">
                <a:solidFill>
                  <a:schemeClr val="tx1"/>
                </a:solidFill>
                <a:latin typeface="+mn-lt"/>
                <a:ea typeface="+mn-ea"/>
                <a:cs typeface="+mn-cs"/>
              </a:rPr>
              <a:t>tryptases</a:t>
            </a:r>
            <a:r>
              <a:rPr lang="fr-BE" sz="1200" kern="1200" baseline="0" dirty="0" smtClean="0">
                <a:solidFill>
                  <a:schemeClr val="tx1"/>
                </a:solidFill>
                <a:latin typeface="+mn-lt"/>
                <a:ea typeface="+mn-ea"/>
                <a:cs typeface="+mn-cs"/>
              </a:rPr>
              <a:t> matures seraient impliquées dans la dégradation et le remodelage des matrices extracellulaires, dans la production de médiateurs pro-inflammatoires, dans le recrutement par chimiotactisme des neutrophiles et des éosinophiles, dans l’activation des monocytes et des macrophages, la prolifération fibroblastique et la synthèse de collagène </a:t>
            </a:r>
            <a:r>
              <a:rPr lang="fr-BE" sz="1200" b="1" kern="1200" baseline="0" dirty="0" smtClean="0">
                <a:solidFill>
                  <a:schemeClr val="tx1"/>
                </a:solidFill>
                <a:latin typeface="+mn-lt"/>
                <a:ea typeface="+mn-ea"/>
                <a:cs typeface="+mn-cs"/>
              </a:rPr>
              <a:t>[52]. </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9</a:t>
            </a:fld>
            <a:endParaRPr lang="fr-FR" dirty="0"/>
          </a:p>
        </p:txBody>
      </p:sp>
    </p:spTree>
    <p:extLst>
      <p:ext uri="{BB962C8B-B14F-4D97-AF65-F5344CB8AC3E}">
        <p14:creationId xmlns:p14="http://schemas.microsoft.com/office/powerpoint/2010/main" val="1628046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200" dirty="0" smtClean="0"/>
              <a:t>Anaphylaxis is a serious systemic allergic reaction that is rapid in onset and may cause death [</a:t>
            </a:r>
            <a:r>
              <a:rPr lang="en-US" sz="1200" dirty="0" smtClean="0">
                <a:hlinkClick r:id="rId3"/>
              </a:rPr>
              <a:t>1</a:t>
            </a:r>
            <a:r>
              <a:rPr lang="en-US" sz="1200" dirty="0" smtClean="0"/>
              <a:t>]. The diagnosis of anaphylaxis during the acute event is based on the clinical presentation and a history of a recent exposure to an offending agent [</a:t>
            </a:r>
            <a:r>
              <a:rPr lang="en-US" sz="1200" dirty="0" smtClean="0">
                <a:hlinkClick r:id="rId3"/>
              </a:rPr>
              <a:t>1</a:t>
            </a:r>
            <a:r>
              <a:rPr lang="en-US" sz="1200" dirty="0" smtClean="0"/>
              <a:t>]. There are no laboratory tests available in an emergency department or clinic setting to confirm a diagnosis of anaphylaxis in real time.</a:t>
            </a:r>
          </a:p>
          <a:p>
            <a:pPr algn="just"/>
            <a:r>
              <a:rPr lang="en-US" sz="1200" dirty="0" smtClean="0"/>
              <a:t>Laboratory tests in serum, plasma, and possibly urine obtained during or shortly after the acute event can however help to support the clinical diagnosis of anaphylaxis. These tests can also help identify anaphylaxis in the presence of other disorders that have overlapping clinical presentations, such as severe asthma or myocardial infarction. In addition, these tests may provide evidence for anaphylaxis as a cause of death.</a:t>
            </a:r>
          </a:p>
          <a:p>
            <a:pPr algn="just"/>
            <a:r>
              <a:rPr lang="en-US" sz="1200" dirty="0" smtClean="0"/>
              <a:t>These tests are different from those that identify sensitization to the inciting allergen, namely measurements of allergen-specific immunoglobulin E (</a:t>
            </a:r>
            <a:r>
              <a:rPr lang="en-US" sz="1200" dirty="0" err="1" smtClean="0"/>
              <a:t>IgE</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10</a:t>
            </a:fld>
            <a:endParaRPr lang="fr-FR" dirty="0"/>
          </a:p>
        </p:txBody>
      </p:sp>
    </p:spTree>
    <p:extLst>
      <p:ext uri="{BB962C8B-B14F-4D97-AF65-F5344CB8AC3E}">
        <p14:creationId xmlns:p14="http://schemas.microsoft.com/office/powerpoint/2010/main" val="98106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Picture 9" descr="CHU-bckgr3-pp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ctrTitle"/>
          </p:nvPr>
        </p:nvSpPr>
        <p:spPr>
          <a:xfrm>
            <a:off x="685800" y="2130425"/>
            <a:ext cx="7772400" cy="1470025"/>
          </a:xfrm>
        </p:spPr>
        <p:txBody>
          <a:bodyPr/>
          <a:lstStyle>
            <a:lvl1pPr>
              <a:defRPr/>
            </a:lvl1pPr>
          </a:lstStyle>
          <a:p>
            <a:r>
              <a:rPr lang="nl-BE" smtClean="0"/>
              <a:t>Cliquez et modifiez le titre</a:t>
            </a:r>
            <a:endParaRPr lang="fr-F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nl-BE" smtClean="0"/>
              <a:t>Cliquez pour modifier le style des sous-titres du masque</a:t>
            </a:r>
            <a:endParaRPr lang="fr-FR"/>
          </a:p>
        </p:txBody>
      </p:sp>
      <p:sp>
        <p:nvSpPr>
          <p:cNvPr id="5" name="Rectangle 5"/>
          <p:cNvSpPr>
            <a:spLocks noGrp="1" noChangeArrowheads="1"/>
          </p:cNvSpPr>
          <p:nvPr>
            <p:ph type="dt" sz="half" idx="10"/>
          </p:nvPr>
        </p:nvSpPr>
        <p:spPr/>
        <p:txBody>
          <a:bodyPr/>
          <a:lstStyle>
            <a:lvl1pPr>
              <a:defRPr/>
            </a:lvl1pPr>
          </a:lstStyle>
          <a:p>
            <a:pPr>
              <a:defRPr/>
            </a:pPr>
            <a:endParaRPr lang="fr-FR" dirty="0"/>
          </a:p>
        </p:txBody>
      </p:sp>
      <p:sp>
        <p:nvSpPr>
          <p:cNvPr id="6" name="Rectangle 6"/>
          <p:cNvSpPr>
            <a:spLocks noGrp="1" noChangeArrowheads="1"/>
          </p:cNvSpPr>
          <p:nvPr>
            <p:ph type="sldNum" sz="quarter" idx="11"/>
          </p:nvPr>
        </p:nvSpPr>
        <p:spPr/>
        <p:txBody>
          <a:bodyPr/>
          <a:lstStyle>
            <a:lvl1pPr>
              <a:defRPr/>
            </a:lvl1pPr>
          </a:lstStyle>
          <a:p>
            <a:pPr>
              <a:defRPr/>
            </a:pPr>
            <a:fld id="{AD08E7EB-5FFF-184A-839F-CC83451C537F}" type="slidenum">
              <a:rPr lang="fr-FR"/>
              <a:pPr>
                <a:defRPr/>
              </a:pPr>
              <a:t>‹#›</a:t>
            </a:fld>
            <a:endParaRPr lang="fr-FR" dirty="0"/>
          </a:p>
        </p:txBody>
      </p:sp>
    </p:spTree>
    <p:extLst>
      <p:ext uri="{BB962C8B-B14F-4D97-AF65-F5344CB8AC3E}">
        <p14:creationId xmlns:p14="http://schemas.microsoft.com/office/powerpoint/2010/main" val="164988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281CEE90-EB61-4BC0-AC00-A3484C881181}"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25600" y="185738"/>
            <a:ext cx="7315200" cy="9112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57200" y="1600200"/>
            <a:ext cx="8229600" cy="48133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Rectangle 5"/>
          <p:cNvSpPr>
            <a:spLocks noGrp="1" noChangeArrowheads="1"/>
          </p:cNvSpPr>
          <p:nvPr>
            <p:ph type="dt" sz="half" idx="2"/>
          </p:nvPr>
        </p:nvSpPr>
        <p:spPr bwMode="auto">
          <a:xfrm>
            <a:off x="88900" y="62706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1">
                <a:ea typeface="+mn-ea"/>
                <a:cs typeface="+mn-cs"/>
              </a:defRPr>
            </a:lvl1pPr>
          </a:lstStyle>
          <a:p>
            <a:pPr>
              <a:defRPr/>
            </a:pPr>
            <a:endParaRPr lang="fr-FR" dirty="0"/>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F8EA79D2-4F29-AB4D-B42A-4F889B6A63EF}" type="slidenum">
              <a:rPr lang="fr-FR"/>
              <a:pPr>
                <a:defRPr/>
              </a:pPr>
              <a:t>‹#›</a:t>
            </a:fld>
            <a:endParaRPr lang="fr-FR" dirty="0"/>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Lst>
  <p:timing>
    <p:tnLst>
      <p:par>
        <p:cTn id="1" dur="indefinite" restart="never" nodeType="tmRoot"/>
      </p:par>
    </p:tnLst>
  </p:timing>
  <p:txStyles>
    <p:titleStyle>
      <a:lvl1pPr algn="ctr" rtl="0" eaLnBrk="1" fontAlgn="base" hangingPunct="1">
        <a:spcBef>
          <a:spcPct val="0"/>
        </a:spcBef>
        <a:spcAft>
          <a:spcPct val="0"/>
        </a:spcAft>
        <a:defRPr sz="3200" b="1">
          <a:solidFill>
            <a:srgbClr val="3A6DAC"/>
          </a:solidFill>
          <a:latin typeface="Arial" charset="0"/>
          <a:ea typeface="+mj-ea"/>
          <a:cs typeface="ＭＳ Ｐゴシック" charset="0"/>
        </a:defRPr>
      </a:lvl1pPr>
      <a:lvl2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rgbClr val="3A6DAC"/>
          </a:solidFill>
          <a:latin typeface="Arial" charset="0"/>
          <a:cs typeface="Arial" charset="0"/>
        </a:defRPr>
      </a:lvl6pPr>
      <a:lvl7pPr marL="914400" algn="ctr" rtl="0" eaLnBrk="1" fontAlgn="base" hangingPunct="1">
        <a:spcBef>
          <a:spcPct val="0"/>
        </a:spcBef>
        <a:spcAft>
          <a:spcPct val="0"/>
        </a:spcAft>
        <a:defRPr sz="3200" b="1">
          <a:solidFill>
            <a:srgbClr val="3A6DAC"/>
          </a:solidFill>
          <a:latin typeface="Arial" charset="0"/>
          <a:cs typeface="Arial" charset="0"/>
        </a:defRPr>
      </a:lvl7pPr>
      <a:lvl8pPr marL="1371600" algn="ctr" rtl="0" eaLnBrk="1" fontAlgn="base" hangingPunct="1">
        <a:spcBef>
          <a:spcPct val="0"/>
        </a:spcBef>
        <a:spcAft>
          <a:spcPct val="0"/>
        </a:spcAft>
        <a:defRPr sz="3200" b="1">
          <a:solidFill>
            <a:srgbClr val="3A6DAC"/>
          </a:solidFill>
          <a:latin typeface="Arial" charset="0"/>
          <a:cs typeface="Arial" charset="0"/>
        </a:defRPr>
      </a:lvl8pPr>
      <a:lvl9pPr marL="1828800" algn="ctr" rtl="0" eaLnBrk="1" fontAlgn="base" hangingPunct="1">
        <a:spcBef>
          <a:spcPct val="0"/>
        </a:spcBef>
        <a:spcAft>
          <a:spcPct val="0"/>
        </a:spcAft>
        <a:defRPr sz="3200" b="1">
          <a:solidFill>
            <a:srgbClr val="3A6DAC"/>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hyperlink" Target="NULL" TargetMode="External"/><Relationship Id="rId6" Type="http://schemas.openxmlformats.org/officeDocument/2006/relationships/image" Target="../media/image4.png"/><Relationship Id="rId7" Type="http://schemas.openxmlformats.org/officeDocument/2006/relationships/hyperlink" Target="https://www.uliege.be/cms/c_8699436/fr/portail-uliege" TargetMode="External"/><Relationship Id="rId8" Type="http://schemas.openxmlformats.org/officeDocument/2006/relationships/hyperlink" Target="https://commons.wikimedia.org/wiki/File:University_of_Li%C3%A8ge_logo.svg?uselang=fr" TargetMode="External"/><Relationship Id="rId9" Type="http://schemas.openxmlformats.org/officeDocument/2006/relationships/image" Target="../media/image5.tiff"/><Relationship Id="rId10" Type="http://schemas.openxmlformats.org/officeDocument/2006/relationships/hyperlink" Target="http://www.thermofisher.com/order/custom-standard-oligo?icid=HR-P-LPD-WB42781-newoligosordertool-201801015-NA" TargetMode="Externa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books/n/nicecg183/" TargetMode="External"/><Relationship Id="rId4" Type="http://schemas.openxmlformats.org/officeDocument/2006/relationships/hyperlink" Target="https://www.ncbi.nlm.nih.gov/books/NBK274147/#__NBK274147_dtls__" TargetMode="External"/><Relationship Id="rId5" Type="http://schemas.openxmlformats.org/officeDocument/2006/relationships/hyperlink" Target="http://www.nice.org.uk/" TargetMode="External"/><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tif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www.docvadis.fr/christophe-blachon/document-content/christophe-blachon/analyses_en_fonction_du_type_de_tube/fr/data/1317895240156Original.jpg" TargetMode="External"/><Relationship Id="rId4"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images.search.yahoo.com/images/view;_ylt=AwrEwM.uMcNb098AqCg2nIlQ;_ylu=X3oDMTIyajcwcDIwBHNlYwNzcgRzbGsDaW1nBG9pZAMzZjA0NzZhNWMzMDY3MmFiY2JlNGUyODE0MzFlMzVkZQRncG9zAzEEaXQDYmluZw--?.origin=&amp;back=https://images.search.yahoo.com/yhs/search?p=medicament&amp;fr=yhs-Lkry-newtab&amp;fr2=piv-web&amp;hsimp=yhs-newtab&amp;hspart=Lkry&amp;tab=organic&amp;ri=1&amp;w=407&amp;h=295&amp;imgurl=www.lespritsorcier.org/wp-content/uploads/2015/12/medicament1.jpg&amp;rurl=https://www.lespritsorcier.org/blogs-membres/3899/&amp;size=76.3KB&amp;name=LES+BIOTECHNOLOGIES+FABRICATION+DES+MEDICAMENTS+(L+...&amp;p=medicament&amp;oid=3f0476a5c30672abcbe4e281431e35de&amp;fr2=piv-web&amp;fr=yhs-Lkry-newtab&amp;tt=LES+BIOTECHNOLOGIES+FABRICATION+DES+MEDICAMENTS+(L+...&amp;b=0&amp;ni=21&amp;no=1&amp;ts=&amp;tab=organic&amp;sigr=11i8incph&amp;sigb=144juqs05&amp;sigi=121mgveok&amp;sigt=11mcgs5tj&amp;sign=11mcgs5tj&amp;.crumb=opB.viYkvqq&amp;fr=yhs-Lkry-newtab&amp;fr2=piv-web&amp;hsimp=yhs-newtab&amp;hspart=Lkry" TargetMode="External"/><Relationship Id="rId4" Type="http://schemas.openxmlformats.org/officeDocument/2006/relationships/image" Target="../media/image7.jpeg"/><Relationship Id="rId5" Type="http://schemas.openxmlformats.org/officeDocument/2006/relationships/hyperlink" Target="https://images.search.yahoo.com/yhs/search;_ylt=A0geJNrXMcNbuKEAqtEPxQt.;_ylu=X3oDMTByMjB0aG5zBGNvbG8DYmYxBHBvcwMxBHZ0aWQDBHNlYwNzYw--?p=guepe&amp;fr=yhs-Lkry-newtab&amp;th=113.6&amp;tw=130.8&amp;imgurl=https://upload.wikimedia.org/wikipedia/commons/thumb/9/9f/Vespula_germanica-gb.jpg/1200px-Vespula_germanica-gb.jpg&amp;rurl=https://fr.wikipedia.org/wiki/Gu%C3%AApe&amp;size=249KB&amp;name=Gu%C3%AApe+%E2%80%94+Wikip%C3%A9dia&amp;oid=1&amp;h=1044&amp;w=1200&amp;turl=http://ts4.mm.bing.net/th?id=OIP.Z5JkLBok32rH8nUKOz07yQHaGc&amp;pid=15.1&amp;rs=1&amp;c=1&amp;qlt=95&amp;w=130&amp;h=113&amp;tt=Gu%C3%AApe+%E2%80%94+Wikip%C3%A9dia&amp;sigr=118of98va&amp;sigit=1305ta8jd&amp;sigi=13au68oed&amp;sign=10lbeqa5h&amp;sigt=10lbeqa5h&amp;hspart=Lkry&amp;hsimp=yhs-newtab" TargetMode="External"/><Relationship Id="rId6" Type="http://schemas.openxmlformats.org/officeDocument/2006/relationships/image" Target="../media/image8.jpeg"/><Relationship Id="rId7" Type="http://schemas.openxmlformats.org/officeDocument/2006/relationships/hyperlink" Target="https://images.search.yahoo.com/yhs/search;_ylt=AwrJ3V_xMcNbyHEA0Q0PxQt.;_ylu=X3oDMTByMjB0aG5zBGNvbG8DYmYxBHBvcwMxBHZ0aWQDBHNlYwNzYw--?p=noisette&amp;fr=yhs-Lkry-newtab&amp;th=106.3&amp;tw=160.5&amp;imgurl=http://www.made-in-togo.com/img/uploads/2014/07/NOISETTE1.jpg&amp;rurl=http://made-in-togo.com/produit/noisette-125&amp;size=1135KB&amp;name=Madeintogo+|+Noisette&amp;oid=3&amp;h=1177&amp;w=1772&amp;turl=http://ts3.mm.bing.net/th?id=OIP.zY76hybwXLr04XmqC4y-2QHaE6&amp;pid=15.1&amp;rs=1&amp;c=1&amp;qlt=95&amp;w=160&amp;h=106&amp;tt=Madeintogo+|+Noisette&amp;sigr=11ccae7ah&amp;sigit=130rnkcle&amp;sigi=11m0tdr4j&amp;sign=10llbuov0&amp;sigt=10llbuov0&amp;hspart=Lkry&amp;hsimp=yhs-newtab" TargetMode="External"/><Relationship Id="rId8" Type="http://schemas.openxmlformats.org/officeDocument/2006/relationships/image" Target="../media/image9.jpeg"/><Relationship Id="rId9" Type="http://schemas.openxmlformats.org/officeDocument/2006/relationships/hyperlink" Target="https://images.search.yahoo.com/yhs/search;_ylt=A9FJtrweMsNb5yYA9V0PxQt.;_ylu=X3oDMTByMjB0aG5zBGNvbG8DYmYxBHBvcwMxBHZ0aWQDBHNlYwNzYw--?p=point+d+interrrogation&amp;fr=yhs-Lkry-newtab&amp;th=108.3&amp;tw=108.3&amp;imgurl=https://bnisuccessnet.files.wordpress.com/2012/11/fotolia_42880578_m.jpg&amp;rurl=https://bnisuccessnet.wordpress.com/2012/11/30/poser-vos-propres-questions/point-dinterrogationvecteur/&amp;size=286KB&amp;name=point+d%E2%80%99interrogation,vecteur+|+BNI+Successnet.fr&amp;oid=3&amp;h=1378&amp;w=1378&amp;turl=http://ts3.mm.bing.net/th?id=OIP.9xIU0DMrhrXz4at8565W2wHaHa&amp;pid=15.1&amp;rs=1&amp;c=1&amp;qlt=95&amp;w=108&amp;h=108&amp;tt=point+d%E2%80%99interrogation,vecteur+|+BNI+Successnet.fr&amp;sigr=137adbu75&amp;sigit=130haq3de&amp;sigi=120i8584q&amp;sign=11jel7jcm&amp;sigt=11jel7jcm&amp;hspart=Lkry&amp;hsimp=yhs-newtab" TargetMode="External"/><Relationship Id="rId10"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125" name="Rectangle 5"/>
          <p:cNvSpPr>
            <a:spLocks noChangeArrowheads="1"/>
          </p:cNvSpPr>
          <p:nvPr/>
        </p:nvSpPr>
        <p:spPr bwMode="auto">
          <a:xfrm>
            <a:off x="1041400" y="1780031"/>
            <a:ext cx="6899275" cy="6910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txBody>
          <a:bodyPr anchor="ctr"/>
          <a:lstStyle/>
          <a:p>
            <a:pPr algn="ctr" eaLnBrk="0" hangingPunct="0">
              <a:defRPr/>
            </a:pPr>
            <a:r>
              <a:rPr lang="fr-FR" sz="2800" b="1" dirty="0" smtClean="0">
                <a:solidFill>
                  <a:schemeClr val="hlink"/>
                </a:solidFill>
                <a:latin typeface="Times New Roman" charset="0"/>
              </a:rPr>
              <a:t>Dosage de la </a:t>
            </a:r>
            <a:r>
              <a:rPr lang="fr-FR" sz="2800" b="1" dirty="0" err="1" smtClean="0">
                <a:solidFill>
                  <a:schemeClr val="hlink"/>
                </a:solidFill>
                <a:latin typeface="Times New Roman" charset="0"/>
              </a:rPr>
              <a:t>Tryptase</a:t>
            </a:r>
            <a:endParaRPr lang="fr-FR" sz="2800" b="1" dirty="0" smtClean="0">
              <a:solidFill>
                <a:schemeClr val="hlink"/>
              </a:solidFill>
              <a:latin typeface="Times New Roman" charset="0"/>
            </a:endParaRPr>
          </a:p>
          <a:p>
            <a:pPr algn="ctr" eaLnBrk="0" hangingPunct="0">
              <a:defRPr/>
            </a:pPr>
            <a:endParaRPr lang="fr-FR" sz="2000" b="1" dirty="0" smtClean="0">
              <a:solidFill>
                <a:schemeClr val="hlink"/>
              </a:solidFill>
              <a:latin typeface="Times New Roman" charset="0"/>
            </a:endParaRPr>
          </a:p>
          <a:p>
            <a:pPr algn="ctr" eaLnBrk="0" hangingPunct="0">
              <a:defRPr/>
            </a:pPr>
            <a:endParaRPr lang="fr-FR" sz="2000" b="1" dirty="0" smtClean="0">
              <a:solidFill>
                <a:schemeClr val="hlink"/>
              </a:solidFill>
              <a:latin typeface="Times New Roman" charset="0"/>
            </a:endParaRPr>
          </a:p>
          <a:p>
            <a:pPr algn="ctr" eaLnBrk="0" hangingPunct="0">
              <a:defRPr/>
            </a:pPr>
            <a:endParaRPr lang="fr-FR" sz="2000" b="1" dirty="0" smtClean="0">
              <a:solidFill>
                <a:schemeClr val="hlink"/>
              </a:solidFill>
              <a:latin typeface="Times New Roman" charset="0"/>
            </a:endParaRPr>
          </a:p>
          <a:p>
            <a:pPr algn="ctr" eaLnBrk="0" hangingPunct="0">
              <a:defRPr/>
            </a:pPr>
            <a:endParaRPr lang="fr-FR" sz="2000" b="1" dirty="0" smtClean="0">
              <a:solidFill>
                <a:schemeClr val="hlink"/>
              </a:solidFill>
              <a:latin typeface="Times New Roman" charset="0"/>
            </a:endParaRPr>
          </a:p>
          <a:p>
            <a:pPr algn="ctr" eaLnBrk="0" hangingPunct="0">
              <a:defRPr/>
            </a:pPr>
            <a:endParaRPr lang="fr-FR" sz="2000" b="1" dirty="0" smtClean="0">
              <a:solidFill>
                <a:schemeClr val="hlink"/>
              </a:solidFill>
              <a:latin typeface="Times New Roman" charset="0"/>
            </a:endParaRPr>
          </a:p>
          <a:p>
            <a:pPr algn="ctr" eaLnBrk="0" hangingPunct="0">
              <a:defRPr/>
            </a:pPr>
            <a:r>
              <a:rPr lang="fr-FR" sz="2000" b="1" dirty="0" err="1" smtClean="0">
                <a:solidFill>
                  <a:schemeClr val="hlink"/>
                </a:solidFill>
                <a:latin typeface="Times New Roman" charset="0"/>
              </a:rPr>
              <a:t>Intér</a:t>
            </a:r>
            <a:r>
              <a:rPr lang="nl-BE" sz="2000" b="1" dirty="0" smtClean="0">
                <a:solidFill>
                  <a:schemeClr val="hlink"/>
                </a:solidFill>
                <a:latin typeface="Times New Roman" charset="0"/>
              </a:rPr>
              <a:t>êt dans un service d’urgence</a:t>
            </a:r>
          </a:p>
          <a:p>
            <a:pPr algn="ctr" eaLnBrk="0" hangingPunct="0">
              <a:defRPr/>
            </a:pPr>
            <a:r>
              <a:rPr lang="nl-BE" sz="2000" b="1" dirty="0" smtClean="0">
                <a:solidFill>
                  <a:schemeClr val="hlink"/>
                </a:solidFill>
                <a:latin typeface="Times New Roman" charset="0"/>
              </a:rPr>
              <a:t>Comment l’appliquer ?</a:t>
            </a:r>
            <a:endParaRPr lang="fr-FR" sz="2000" b="1" dirty="0" smtClean="0">
              <a:solidFill>
                <a:schemeClr val="hlink"/>
              </a:solidFill>
              <a:latin typeface="Times New Roman" charset="0"/>
            </a:endParaRPr>
          </a:p>
          <a:p>
            <a:pPr algn="ctr" eaLnBrk="0" hangingPunct="0">
              <a:defRPr/>
            </a:pPr>
            <a:endParaRPr lang="fr-FR" b="1" dirty="0" smtClean="0">
              <a:solidFill>
                <a:schemeClr val="hlink"/>
              </a:solidFill>
              <a:latin typeface="Times New Roman" charset="0"/>
            </a:endParaRPr>
          </a:p>
          <a:p>
            <a:pPr algn="ctr" eaLnBrk="0" hangingPunct="0">
              <a:defRPr/>
            </a:pPr>
            <a:endParaRPr lang="fr-FR" sz="2800" b="1" dirty="0">
              <a:solidFill>
                <a:schemeClr val="hlink"/>
              </a:solidFill>
              <a:latin typeface="Times New Roman" charset="0"/>
            </a:endParaRPr>
          </a:p>
        </p:txBody>
      </p:sp>
      <p:sp>
        <p:nvSpPr>
          <p:cNvPr id="5128" name="Text Box 8"/>
          <p:cNvSpPr txBox="1">
            <a:spLocks noChangeArrowheads="1"/>
          </p:cNvSpPr>
          <p:nvPr/>
        </p:nvSpPr>
        <p:spPr bwMode="auto">
          <a:xfrm>
            <a:off x="245713" y="3236906"/>
            <a:ext cx="8424863" cy="1277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1400" b="1" dirty="0">
                <a:solidFill>
                  <a:srgbClr val="3A6DAC"/>
                </a:solidFill>
                <a:latin typeface="Times New Roman" charset="0"/>
                <a:cs typeface="Arial" charset="0"/>
              </a:rPr>
              <a:t>Ph</a:t>
            </a:r>
            <a:r>
              <a:rPr lang="fr-FR" sz="1400" b="1" dirty="0" smtClean="0">
                <a:solidFill>
                  <a:srgbClr val="3A6DAC"/>
                </a:solidFill>
                <a:latin typeface="Times New Roman" charset="0"/>
                <a:cs typeface="Arial" charset="0"/>
              </a:rPr>
              <a:t>. Biol</a:t>
            </a:r>
            <a:r>
              <a:rPr lang="fr-FR" sz="1400" b="1" dirty="0">
                <a:solidFill>
                  <a:srgbClr val="3A6DAC"/>
                </a:solidFill>
                <a:latin typeface="Times New Roman" charset="0"/>
                <a:cs typeface="Arial" charset="0"/>
              </a:rPr>
              <a:t>. Romy </a:t>
            </a:r>
            <a:r>
              <a:rPr lang="fr-FR" sz="1400" b="1" dirty="0" smtClean="0">
                <a:solidFill>
                  <a:srgbClr val="3A6DAC"/>
                </a:solidFill>
                <a:latin typeface="Times New Roman" charset="0"/>
                <a:cs typeface="Arial" charset="0"/>
              </a:rPr>
              <a:t>GADISSEUR</a:t>
            </a:r>
          </a:p>
          <a:p>
            <a:pPr algn="ctr">
              <a:spcBef>
                <a:spcPct val="50000"/>
              </a:spcBef>
              <a:defRPr/>
            </a:pPr>
            <a:r>
              <a:rPr lang="fr-FR" sz="1400" b="1" dirty="0" smtClean="0">
                <a:solidFill>
                  <a:srgbClr val="3A6DAC"/>
                </a:solidFill>
                <a:latin typeface="Times New Roman" charset="0"/>
                <a:cs typeface="Arial" charset="0"/>
              </a:rPr>
              <a:t>Labo des urgences (</a:t>
            </a:r>
            <a:r>
              <a:rPr lang="fr-FR" sz="1400" b="1" dirty="0" err="1" smtClean="0">
                <a:solidFill>
                  <a:srgbClr val="3A6DAC"/>
                </a:solidFill>
                <a:latin typeface="Times New Roman" charset="0"/>
                <a:cs typeface="Arial" charset="0"/>
              </a:rPr>
              <a:t>bioch.automatisée</a:t>
            </a:r>
            <a:r>
              <a:rPr lang="fr-FR" sz="1400" b="1" dirty="0" smtClean="0">
                <a:solidFill>
                  <a:srgbClr val="3A6DAC"/>
                </a:solidFill>
                <a:latin typeface="Times New Roman" charset="0"/>
                <a:cs typeface="Arial" charset="0"/>
              </a:rPr>
              <a:t>), labo allergie, labo lithiase</a:t>
            </a:r>
          </a:p>
          <a:p>
            <a:pPr algn="ctr">
              <a:spcBef>
                <a:spcPct val="50000"/>
              </a:spcBef>
              <a:defRPr/>
            </a:pPr>
            <a:r>
              <a:rPr lang="fr-FR" sz="1400" b="1" dirty="0" smtClean="0">
                <a:solidFill>
                  <a:srgbClr val="3A6DAC"/>
                </a:solidFill>
                <a:latin typeface="Times New Roman" charset="0"/>
                <a:cs typeface="Arial" charset="0"/>
              </a:rPr>
              <a:t>Deck 4521 </a:t>
            </a:r>
            <a:r>
              <a:rPr lang="mr-IN" sz="1400" b="1" dirty="0" smtClean="0">
                <a:solidFill>
                  <a:srgbClr val="3A6DAC"/>
                </a:solidFill>
                <a:latin typeface="Times New Roman" charset="0"/>
                <a:cs typeface="Arial" charset="0"/>
              </a:rPr>
              <a:t>–</a:t>
            </a:r>
            <a:r>
              <a:rPr lang="fr-FR" sz="1400" b="1" dirty="0" smtClean="0">
                <a:solidFill>
                  <a:srgbClr val="3A6DAC"/>
                </a:solidFill>
                <a:latin typeface="Times New Roman" charset="0"/>
                <a:cs typeface="Arial" charset="0"/>
              </a:rPr>
              <a:t> </a:t>
            </a:r>
            <a:r>
              <a:rPr lang="fr-FR" sz="1400" b="1" dirty="0" err="1" smtClean="0">
                <a:solidFill>
                  <a:srgbClr val="3A6DAC"/>
                </a:solidFill>
                <a:latin typeface="Times New Roman" charset="0"/>
                <a:cs typeface="Arial" charset="0"/>
              </a:rPr>
              <a:t>romy.gadisseur@chuliege.be</a:t>
            </a:r>
            <a:endParaRPr lang="fr-FR" sz="1400" b="1" dirty="0" smtClean="0">
              <a:solidFill>
                <a:srgbClr val="3A6DAC"/>
              </a:solidFill>
              <a:latin typeface="Times New Roman" charset="0"/>
              <a:cs typeface="Arial" charset="0"/>
            </a:endParaRPr>
          </a:p>
          <a:p>
            <a:pPr algn="ctr">
              <a:spcBef>
                <a:spcPct val="50000"/>
              </a:spcBef>
              <a:defRPr/>
            </a:pPr>
            <a:r>
              <a:rPr lang="fr-FR" sz="1400" b="1" dirty="0" smtClean="0">
                <a:solidFill>
                  <a:srgbClr val="3A6DAC"/>
                </a:solidFill>
                <a:latin typeface="Times New Roman" charset="0"/>
                <a:cs typeface="Arial" charset="0"/>
              </a:rPr>
              <a:t>Service de Chimie Clinique, CHU de Liège</a:t>
            </a:r>
            <a:endParaRPr lang="fr-FR" sz="1400" b="1" dirty="0">
              <a:solidFill>
                <a:srgbClr val="3A6DAC"/>
              </a:solidFill>
              <a:latin typeface="Times New Roman" charset="0"/>
              <a:cs typeface="Arial" charset="0"/>
            </a:endParaRPr>
          </a:p>
        </p:txBody>
      </p:sp>
      <p:pic>
        <p:nvPicPr>
          <p:cNvPr id="5132" name="Picture 1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684213" y="957263"/>
            <a:ext cx="714375" cy="298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Image 8"/>
          <p:cNvPicPr>
            <a:picLocks noChangeAspect="1"/>
          </p:cNvPicPr>
          <p:nvPr/>
        </p:nvPicPr>
        <p:blipFill>
          <a:blip r:embed="rId3" cstate="print">
            <a:extLst>
              <a:ext uri="{BEBA8EAE-BF5A-486C-A8C5-ECC9F3942E4B}">
                <a14:imgProps xmlns:a14="http://schemas.microsoft.com/office/drawing/2010/main">
                  <a14:imgLayer r:embed="rId4">
                    <a14:imgEffect>
                      <a14:backgroundRemoval t="1195" b="99602" l="1493" r="99502">
                        <a14:foregroundMark x1="67662" y1="16335" x2="67662" y2="16335"/>
                        <a14:foregroundMark x1="64179" y1="32271" x2="64179" y2="32271"/>
                        <a14:foregroundMark x1="59204" y1="34661" x2="59204" y2="34661"/>
                        <a14:foregroundMark x1="68657" y1="23506" x2="68657" y2="23506"/>
                        <a14:foregroundMark x1="54726" y1="25100" x2="54726" y2="25100"/>
                        <a14:foregroundMark x1="83085" y1="57769" x2="83085" y2="57769"/>
                      </a14:backgroundRemoval>
                    </a14:imgEffect>
                  </a14:imgLayer>
                </a14:imgProps>
              </a:ext>
            </a:extLst>
          </a:blip>
          <a:stretch>
            <a:fillRect/>
          </a:stretch>
        </p:blipFill>
        <p:spPr>
          <a:xfrm>
            <a:off x="3843024" y="1147181"/>
            <a:ext cx="1013569" cy="1265700"/>
          </a:xfrm>
          <a:prstGeom prst="rect">
            <a:avLst/>
          </a:prstGeom>
        </p:spPr>
      </p:pic>
      <p:sp>
        <p:nvSpPr>
          <p:cNvPr id="5" name="AutoShape 5" descr="ésultat de recherche d'images pour &quot;thermo fisher scientific diagnostic&quot;">
            <a:hlinkClick r:id="rId5" invalidUrl="https://www.google.com/imgres?imgurl=https://www.marketbeat.com/logos/thermo-fisher-scient-logo.jpg&amp;imgrefurl=https://www.marketbeat.com/stocks/NYSE/TMO/&amp;docid=hBsggJdJX-FtMM&amp;tbnid=dkv1c42qEWce9M:&amp;vet=10ahUKEwi4hrOFz4veAhVDsqQKHSVJAD4QMwg5KAMwAw..i&amp;w=3683&amp;h=877&amp;bih=703&amp;biw=1280&amp;q=thermofisher scinetific diagnostic&amp;ved=0ahUKEwi4hrOFz4veAhVDsqQKHSVJAD4QMwg5KAMwAw&amp;iact=mrc&amp;uact=8"/>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47" name="Picture 7" descr="hermo Fisher Scientific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1052" y="6002069"/>
            <a:ext cx="2134183" cy="50819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1" descr="ogo ULiege">
            <a:hlinkClick r:id="rId7"/>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AutoShape 23" descr="niversity of Liège logo.svg">
            <a:hlinkClick r:id="rId8"/>
          </p:cNvPr>
          <p:cNvSpPr>
            <a:spLocks noChangeAspect="1" noChangeArrowheads="1"/>
          </p:cNvSpPr>
          <p:nvPr/>
        </p:nvSpPr>
        <p:spPr bwMode="auto">
          <a:xfrm>
            <a:off x="0" y="0"/>
            <a:ext cx="1428750" cy="628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9" name="Image 18"/>
          <p:cNvPicPr>
            <a:picLocks noChangeAspect="1"/>
          </p:cNvPicPr>
          <p:nvPr/>
        </p:nvPicPr>
        <p:blipFill>
          <a:blip r:embed="rId9"/>
          <a:stretch>
            <a:fillRect/>
          </a:stretch>
        </p:blipFill>
        <p:spPr>
          <a:xfrm>
            <a:off x="6891674" y="812994"/>
            <a:ext cx="1466981" cy="681925"/>
          </a:xfrm>
          <a:prstGeom prst="rect">
            <a:avLst/>
          </a:prstGeom>
        </p:spPr>
      </p:pic>
      <p:sp>
        <p:nvSpPr>
          <p:cNvPr id="25" name="Text Box 8"/>
          <p:cNvSpPr txBox="1">
            <a:spLocks noChangeArrowheads="1"/>
          </p:cNvSpPr>
          <p:nvPr/>
        </p:nvSpPr>
        <p:spPr bwMode="auto">
          <a:xfrm>
            <a:off x="304800" y="5683099"/>
            <a:ext cx="842486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nl-BE" sz="1400" b="1" smtClean="0">
                <a:solidFill>
                  <a:srgbClr val="3A6DAC"/>
                </a:solidFill>
                <a:latin typeface="Times New Roman" charset="0"/>
                <a:cs typeface="Arial" charset="0"/>
              </a:rPr>
              <a:t>Fabienne NIVARD</a:t>
            </a:r>
            <a:endParaRPr lang="fr-FR" sz="1400" b="1" dirty="0">
              <a:solidFill>
                <a:srgbClr val="3A6DAC"/>
              </a:solidFill>
              <a:latin typeface="Times New Roman" charset="0"/>
              <a:cs typeface="Arial" charset="0"/>
            </a:endParaRPr>
          </a:p>
        </p:txBody>
      </p:sp>
      <p:sp>
        <p:nvSpPr>
          <p:cNvPr id="20" name="Rectangle 19"/>
          <p:cNvSpPr/>
          <p:nvPr/>
        </p:nvSpPr>
        <p:spPr>
          <a:xfrm>
            <a:off x="-6035675" y="-523190"/>
            <a:ext cx="4572000" cy="646331"/>
          </a:xfrm>
          <a:prstGeom prst="rect">
            <a:avLst/>
          </a:prstGeom>
        </p:spPr>
        <p:txBody>
          <a:bodyPr>
            <a:spAutoFit/>
          </a:bodyPr>
          <a:lstStyle/>
          <a:p>
            <a:r>
              <a:rPr lang="fr-FR" dirty="0">
                <a:hlinkClick r:id="rId10"/>
              </a:rPr>
              <a:t>Experience our new oligos ordering tool  Configure now ›</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Diagnostic in-vitro</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386036"/>
            <a:ext cx="8712200" cy="5151438"/>
          </a:xfrm>
        </p:spPr>
        <p:txBody>
          <a:bodyPr/>
          <a:lstStyle/>
          <a:p>
            <a:r>
              <a:rPr lang="en-US" sz="2000" dirty="0" smtClean="0">
                <a:solidFill>
                  <a:srgbClr val="3A6DAC"/>
                </a:solidFill>
                <a:latin typeface="Times New Roman" pitchFamily="18" charset="0"/>
                <a:cs typeface="Times New Roman" pitchFamily="18" charset="0"/>
              </a:rPr>
              <a:t>Pas </a:t>
            </a:r>
            <a:r>
              <a:rPr lang="en-US" sz="2000" dirty="0">
                <a:solidFill>
                  <a:srgbClr val="3A6DAC"/>
                </a:solidFill>
                <a:latin typeface="Times New Roman" pitchFamily="18" charset="0"/>
                <a:cs typeface="Times New Roman" pitchFamily="18" charset="0"/>
              </a:rPr>
              <a:t>de test in-vitro aux </a:t>
            </a:r>
            <a:r>
              <a:rPr lang="en-US" sz="2000" dirty="0" err="1">
                <a:solidFill>
                  <a:srgbClr val="3A6DAC"/>
                </a:solidFill>
                <a:latin typeface="Times New Roman" pitchFamily="18" charset="0"/>
                <a:cs typeface="Times New Roman" pitchFamily="18" charset="0"/>
              </a:rPr>
              <a:t>urgences</a:t>
            </a:r>
            <a:r>
              <a:rPr lang="en-US" sz="2000" dirty="0">
                <a:solidFill>
                  <a:srgbClr val="3A6DAC"/>
                </a:solidFill>
                <a:latin typeface="Times New Roman" pitchFamily="18" charset="0"/>
                <a:cs typeface="Times New Roman" pitchFamily="18" charset="0"/>
              </a:rPr>
              <a:t> pour confirmer le diagnostic en temps </a:t>
            </a:r>
            <a:r>
              <a:rPr lang="en-US" sz="2000" dirty="0" err="1">
                <a:solidFill>
                  <a:srgbClr val="3A6DAC"/>
                </a:solidFill>
                <a:latin typeface="Times New Roman" pitchFamily="18" charset="0"/>
                <a:cs typeface="Times New Roman" pitchFamily="18" charset="0"/>
              </a:rPr>
              <a:t>réel</a:t>
            </a:r>
            <a:r>
              <a:rPr lang="mr-IN" sz="2000" dirty="0" smtClean="0">
                <a:solidFill>
                  <a:srgbClr val="3A6DAC"/>
                </a:solidFill>
                <a:latin typeface="Times New Roman" pitchFamily="18" charset="0"/>
                <a:cs typeface="Times New Roman" pitchFamily="18" charset="0"/>
              </a:rPr>
              <a:t>…</a:t>
            </a:r>
            <a:endParaRPr lang="nl-BE" sz="2000" dirty="0" smtClean="0">
              <a:solidFill>
                <a:srgbClr val="3A6DAC"/>
              </a:solidFill>
              <a:latin typeface="Times New Roman" pitchFamily="18" charset="0"/>
              <a:cs typeface="Times New Roman" pitchFamily="18" charset="0"/>
            </a:endParaRPr>
          </a:p>
          <a:p>
            <a:pPr lvl="1"/>
            <a:r>
              <a:rPr lang="nl-BE" sz="1600" dirty="0" smtClean="0">
                <a:solidFill>
                  <a:srgbClr val="3A6DAC"/>
                </a:solidFill>
                <a:latin typeface="Times New Roman" pitchFamily="18" charset="0"/>
                <a:cs typeface="Times New Roman" pitchFamily="18" charset="0"/>
              </a:rPr>
              <a:t>CHU de Liège : dosage 1x/sem, test de routine.</a:t>
            </a:r>
          </a:p>
          <a:p>
            <a:pPr lvl="1"/>
            <a:r>
              <a:rPr lang="en-US" sz="1600" dirty="0" smtClean="0">
                <a:solidFill>
                  <a:srgbClr val="3A6DAC"/>
                </a:solidFill>
                <a:latin typeface="Times New Roman" pitchFamily="18" charset="0"/>
                <a:cs typeface="Times New Roman" pitchFamily="18" charset="0"/>
              </a:rPr>
              <a:t> </a:t>
            </a:r>
            <a:r>
              <a:rPr lang="en-US" sz="1600" dirty="0">
                <a:solidFill>
                  <a:srgbClr val="3A6DAC"/>
                </a:solidFill>
                <a:latin typeface="Times New Roman" pitchFamily="18" charset="0"/>
                <a:cs typeface="Times New Roman" pitchFamily="18" charset="0"/>
              </a:rPr>
              <a:t>Total" </a:t>
            </a:r>
            <a:r>
              <a:rPr lang="en-US" sz="1600" dirty="0" err="1">
                <a:solidFill>
                  <a:srgbClr val="3A6DAC"/>
                </a:solidFill>
                <a:latin typeface="Times New Roman" pitchFamily="18" charset="0"/>
                <a:cs typeface="Times New Roman" pitchFamily="18" charset="0"/>
              </a:rPr>
              <a:t>tryptase</a:t>
            </a:r>
            <a:r>
              <a:rPr lang="en-US" sz="1600" dirty="0">
                <a:solidFill>
                  <a:srgbClr val="3A6DAC"/>
                </a:solidFill>
                <a:latin typeface="Times New Roman" pitchFamily="18" charset="0"/>
                <a:cs typeface="Times New Roman" pitchFamily="18" charset="0"/>
              </a:rPr>
              <a:t> = "</a:t>
            </a:r>
            <a:r>
              <a:rPr lang="en-US" sz="1600" dirty="0" err="1">
                <a:solidFill>
                  <a:srgbClr val="3A6DAC"/>
                </a:solidFill>
                <a:latin typeface="Times New Roman" pitchFamily="18" charset="0"/>
                <a:cs typeface="Times New Roman" pitchFamily="18" charset="0"/>
              </a:rPr>
              <a:t>ImmunoCAP</a:t>
            </a:r>
            <a:r>
              <a:rPr lang="en-US" sz="1600" dirty="0">
                <a:solidFill>
                  <a:srgbClr val="3A6DAC"/>
                </a:solidFill>
                <a:latin typeface="Times New Roman" pitchFamily="18" charset="0"/>
                <a:cs typeface="Times New Roman" pitchFamily="18" charset="0"/>
              </a:rPr>
              <a:t> </a:t>
            </a:r>
            <a:r>
              <a:rPr lang="en-US" sz="1600" dirty="0" err="1">
                <a:solidFill>
                  <a:srgbClr val="3A6DAC"/>
                </a:solidFill>
                <a:latin typeface="Times New Roman" pitchFamily="18" charset="0"/>
                <a:cs typeface="Times New Roman" pitchFamily="18" charset="0"/>
              </a:rPr>
              <a:t>tryptase</a:t>
            </a:r>
            <a:r>
              <a:rPr lang="en-US" sz="1600" dirty="0">
                <a:solidFill>
                  <a:srgbClr val="3A6DAC"/>
                </a:solidFill>
                <a:latin typeface="Times New Roman" pitchFamily="18" charset="0"/>
                <a:cs typeface="Times New Roman" pitchFamily="18" charset="0"/>
              </a:rPr>
              <a:t>" = dosage de </a:t>
            </a:r>
            <a:r>
              <a:rPr lang="en-US" sz="1600" dirty="0" err="1">
                <a:solidFill>
                  <a:srgbClr val="3A6DAC"/>
                </a:solidFill>
                <a:latin typeface="Times New Roman" pitchFamily="18" charset="0"/>
                <a:cs typeface="Times New Roman" pitchFamily="18" charset="0"/>
              </a:rPr>
              <a:t>l’alpha</a:t>
            </a:r>
            <a:r>
              <a:rPr lang="en-US" sz="1600" dirty="0">
                <a:solidFill>
                  <a:srgbClr val="3A6DAC"/>
                </a:solidFill>
                <a:latin typeface="Times New Roman" pitchFamily="18" charset="0"/>
                <a:cs typeface="Times New Roman" pitchFamily="18" charset="0"/>
              </a:rPr>
              <a:t> et beta-</a:t>
            </a:r>
            <a:r>
              <a:rPr lang="en-US" sz="1600" dirty="0" err="1">
                <a:solidFill>
                  <a:srgbClr val="3A6DAC"/>
                </a:solidFill>
                <a:latin typeface="Times New Roman" pitchFamily="18" charset="0"/>
                <a:cs typeface="Times New Roman" pitchFamily="18" charset="0"/>
              </a:rPr>
              <a:t>tryptases</a:t>
            </a:r>
            <a:r>
              <a:rPr lang="en-US" sz="1600" dirty="0">
                <a:solidFill>
                  <a:srgbClr val="3A6DAC"/>
                </a:solidFill>
                <a:latin typeface="Times New Roman" pitchFamily="18" charset="0"/>
                <a:cs typeface="Times New Roman" pitchFamily="18" charset="0"/>
              </a:rPr>
              <a:t> (mature </a:t>
            </a:r>
            <a:r>
              <a:rPr lang="en-US" sz="1600" dirty="0" smtClean="0">
                <a:solidFill>
                  <a:srgbClr val="3A6DAC"/>
                </a:solidFill>
                <a:latin typeface="Times New Roman" pitchFamily="18" charset="0"/>
                <a:cs typeface="Times New Roman" pitchFamily="18" charset="0"/>
              </a:rPr>
              <a:t>et </a:t>
            </a:r>
            <a:r>
              <a:rPr lang="en-US" sz="1600" dirty="0" err="1" smtClean="0">
                <a:solidFill>
                  <a:srgbClr val="3A6DAC"/>
                </a:solidFill>
                <a:latin typeface="Times New Roman" pitchFamily="18" charset="0"/>
                <a:cs typeface="Times New Roman" pitchFamily="18" charset="0"/>
              </a:rPr>
              <a:t>proformes</a:t>
            </a:r>
            <a:r>
              <a:rPr lang="en-US" sz="1600" dirty="0" smtClean="0">
                <a:solidFill>
                  <a:srgbClr val="3A6DAC"/>
                </a:solidFill>
                <a:latin typeface="Times New Roman" pitchFamily="18" charset="0"/>
                <a:cs typeface="Times New Roman" pitchFamily="18" charset="0"/>
              </a:rPr>
              <a:t>)</a:t>
            </a:r>
            <a:endParaRPr lang="en-US" sz="2000" dirty="0">
              <a:solidFill>
                <a:srgbClr val="3A6DAC"/>
              </a:solidFill>
              <a:latin typeface="Times New Roman" pitchFamily="18" charset="0"/>
              <a:cs typeface="Times New Roman" pitchFamily="18" charset="0"/>
            </a:endParaRPr>
          </a:p>
          <a:p>
            <a:r>
              <a:rPr lang="en-US" sz="2000" dirty="0">
                <a:solidFill>
                  <a:srgbClr val="3A6DAC"/>
                </a:solidFill>
                <a:latin typeface="Times New Roman" pitchFamily="18" charset="0"/>
                <a:cs typeface="Times New Roman" pitchFamily="18" charset="0"/>
              </a:rPr>
              <a:t>Les dosages </a:t>
            </a:r>
            <a:r>
              <a:rPr lang="en-US" sz="2000" dirty="0" err="1" smtClean="0">
                <a:solidFill>
                  <a:srgbClr val="3A6DAC"/>
                </a:solidFill>
                <a:latin typeface="Times New Roman" pitchFamily="18" charset="0"/>
                <a:cs typeface="Times New Roman" pitchFamily="18" charset="0"/>
              </a:rPr>
              <a:t>sur</a:t>
            </a:r>
            <a:r>
              <a:rPr lang="en-US" sz="2000" dirty="0" smtClean="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sérum</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prélevé</a:t>
            </a:r>
            <a:r>
              <a:rPr lang="en-US" sz="2000" dirty="0">
                <a:solidFill>
                  <a:srgbClr val="3A6DAC"/>
                </a:solidFill>
                <a:latin typeface="Times New Roman" pitchFamily="18" charset="0"/>
                <a:cs typeface="Times New Roman" pitchFamily="18" charset="0"/>
              </a:rPr>
              <a:t> au moment </a:t>
            </a:r>
            <a:r>
              <a:rPr lang="en-US" sz="2000" dirty="0" err="1">
                <a:solidFill>
                  <a:srgbClr val="3A6DAC"/>
                </a:solidFill>
                <a:latin typeface="Times New Roman" pitchFamily="18" charset="0"/>
                <a:cs typeface="Times New Roman" pitchFamily="18" charset="0"/>
              </a:rPr>
              <a:t>ou</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juste</a:t>
            </a:r>
            <a:r>
              <a:rPr lang="en-US" sz="2000" dirty="0">
                <a:solidFill>
                  <a:srgbClr val="3A6DAC"/>
                </a:solidFill>
                <a:latin typeface="Times New Roman" pitchFamily="18" charset="0"/>
                <a:cs typeface="Times New Roman" pitchFamily="18" charset="0"/>
              </a:rPr>
              <a:t> après </a:t>
            </a:r>
            <a:r>
              <a:rPr lang="en-US" sz="2000" dirty="0" err="1">
                <a:solidFill>
                  <a:srgbClr val="3A6DAC"/>
                </a:solidFill>
                <a:latin typeface="Times New Roman" pitchFamily="18" charset="0"/>
                <a:cs typeface="Times New Roman" pitchFamily="18" charset="0"/>
              </a:rPr>
              <a:t>l’événement</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aigu</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sont</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une</a:t>
            </a:r>
            <a:r>
              <a:rPr lang="en-US" sz="2000" dirty="0">
                <a:solidFill>
                  <a:srgbClr val="3A6DAC"/>
                </a:solidFill>
                <a:latin typeface="Times New Roman" pitchFamily="18" charset="0"/>
                <a:cs typeface="Times New Roman" pitchFamily="18" charset="0"/>
              </a:rPr>
              <a:t> aide au diagnostic de </a:t>
            </a:r>
            <a:r>
              <a:rPr lang="en-US" sz="2000" dirty="0" err="1">
                <a:solidFill>
                  <a:srgbClr val="3A6DAC"/>
                </a:solidFill>
                <a:latin typeface="Times New Roman" pitchFamily="18" charset="0"/>
                <a:cs typeface="Times New Roman" pitchFamily="18" charset="0"/>
              </a:rPr>
              <a:t>l’anaphylaxie</a:t>
            </a:r>
            <a:r>
              <a:rPr lang="en-US" sz="2000" dirty="0">
                <a:solidFill>
                  <a:srgbClr val="3A6DAC"/>
                </a:solidFill>
                <a:latin typeface="Times New Roman" pitchFamily="18" charset="0"/>
                <a:cs typeface="Times New Roman" pitchFamily="18" charset="0"/>
              </a:rPr>
              <a:t> et </a:t>
            </a:r>
            <a:r>
              <a:rPr lang="en-US" sz="2000" dirty="0" err="1">
                <a:solidFill>
                  <a:srgbClr val="3A6DAC"/>
                </a:solidFill>
                <a:latin typeface="Times New Roman" pitchFamily="18" charset="0"/>
                <a:cs typeface="Times New Roman" pitchFamily="18" charset="0"/>
              </a:rPr>
              <a:t>ce</a:t>
            </a:r>
            <a:r>
              <a:rPr lang="en-US" sz="2000" dirty="0">
                <a:solidFill>
                  <a:srgbClr val="3A6DAC"/>
                </a:solidFill>
                <a:latin typeface="Times New Roman" pitchFamily="18" charset="0"/>
                <a:cs typeface="Times New Roman" pitchFamily="18" charset="0"/>
              </a:rPr>
              <a:t>, m</a:t>
            </a:r>
            <a:r>
              <a:rPr lang="nl-BE" sz="2000" dirty="0">
                <a:solidFill>
                  <a:srgbClr val="3A6DAC"/>
                </a:solidFill>
                <a:latin typeface="Times New Roman" pitchFamily="18" charset="0"/>
                <a:cs typeface="Times New Roman" pitchFamily="18" charset="0"/>
              </a:rPr>
              <a:t>ême en cas d’autres pahologies concommitantes telles l’asthme sévère, l’infarctus du myocarde...</a:t>
            </a:r>
          </a:p>
          <a:p>
            <a:endParaRPr lang="en-US" sz="2000" dirty="0" smtClean="0">
              <a:solidFill>
                <a:srgbClr val="3A6DAC"/>
              </a:solidFill>
              <a:latin typeface="Times New Roman" pitchFamily="18" charset="0"/>
              <a:cs typeface="Times New Roman" pitchFamily="18" charset="0"/>
            </a:endParaRPr>
          </a:p>
          <a:p>
            <a:pPr marL="342900" lvl="2" indent="-342900">
              <a:buFontTx/>
              <a:buChar char="•"/>
            </a:pPr>
            <a:r>
              <a:rPr lang="fr-BE" sz="2000" dirty="0">
                <a:solidFill>
                  <a:srgbClr val="3A6DAC"/>
                </a:solidFill>
                <a:latin typeface="Times New Roman" pitchFamily="18" charset="0"/>
                <a:cs typeface="Times New Roman" pitchFamily="18" charset="0"/>
              </a:rPr>
              <a:t>L'augmentation des taux </a:t>
            </a:r>
            <a:r>
              <a:rPr lang="fr-BE" sz="2000" dirty="0" smtClean="0">
                <a:solidFill>
                  <a:srgbClr val="3A6DAC"/>
                </a:solidFill>
                <a:latin typeface="Times New Roman" pitchFamily="18" charset="0"/>
                <a:cs typeface="Times New Roman" pitchFamily="18" charset="0"/>
              </a:rPr>
              <a:t>détectée </a:t>
            </a:r>
            <a:r>
              <a:rPr lang="fr-BE" sz="2000" dirty="0">
                <a:solidFill>
                  <a:srgbClr val="3A6DAC"/>
                </a:solidFill>
                <a:latin typeface="Times New Roman" pitchFamily="18" charset="0"/>
                <a:cs typeface="Times New Roman" pitchFamily="18" charset="0"/>
              </a:rPr>
              <a:t>dans le sérum quelques minutes après l'anaphylaxie, </a:t>
            </a:r>
            <a:r>
              <a:rPr lang="fr-BE" sz="2000" dirty="0" smtClean="0">
                <a:solidFill>
                  <a:srgbClr val="3A6DAC"/>
                </a:solidFill>
                <a:latin typeface="Times New Roman" pitchFamily="18" charset="0"/>
                <a:cs typeface="Times New Roman" pitchFamily="18" charset="0"/>
              </a:rPr>
              <a:t>retour à la normale après 6 </a:t>
            </a:r>
            <a:r>
              <a:rPr lang="fr-BE" sz="2000" dirty="0">
                <a:solidFill>
                  <a:srgbClr val="3A6DAC"/>
                </a:solidFill>
                <a:latin typeface="Times New Roman" pitchFamily="18" charset="0"/>
                <a:cs typeface="Times New Roman" pitchFamily="18" charset="0"/>
              </a:rPr>
              <a:t>à 24 heures </a:t>
            </a:r>
            <a:r>
              <a:rPr lang="fr-BE" sz="2000" dirty="0" smtClean="0">
                <a:solidFill>
                  <a:srgbClr val="3A6DAC"/>
                </a:solidFill>
                <a:latin typeface="Times New Roman" pitchFamily="18" charset="0"/>
                <a:cs typeface="Times New Roman" pitchFamily="18" charset="0"/>
              </a:rPr>
              <a:t>en </a:t>
            </a:r>
            <a:r>
              <a:rPr lang="fr-BE" sz="2000" dirty="0">
                <a:solidFill>
                  <a:srgbClr val="3A6DAC"/>
                </a:solidFill>
                <a:latin typeface="Times New Roman" pitchFamily="18" charset="0"/>
                <a:cs typeface="Times New Roman" pitchFamily="18" charset="0"/>
              </a:rPr>
              <a:t>fonction de l'ampleur de </a:t>
            </a:r>
            <a:r>
              <a:rPr lang="fr-BE" sz="2000" dirty="0" smtClean="0">
                <a:solidFill>
                  <a:srgbClr val="3A6DAC"/>
                </a:solidFill>
                <a:latin typeface="Times New Roman" pitchFamily="18" charset="0"/>
                <a:cs typeface="Times New Roman" pitchFamily="18" charset="0"/>
              </a:rPr>
              <a:t>l'augmentation.</a:t>
            </a:r>
          </a:p>
          <a:p>
            <a:pPr marL="342900" lvl="2" indent="-342900">
              <a:buFontTx/>
              <a:buChar char="•"/>
            </a:pPr>
            <a:endParaRPr lang="fr-BE" sz="2000" dirty="0">
              <a:solidFill>
                <a:srgbClr val="3A6DAC"/>
              </a:solidFill>
              <a:latin typeface="Times New Roman" pitchFamily="18" charset="0"/>
              <a:cs typeface="Times New Roman" pitchFamily="18" charset="0"/>
            </a:endParaRPr>
          </a:p>
          <a:p>
            <a:r>
              <a:rPr lang="en-US" sz="2000" dirty="0" smtClean="0">
                <a:solidFill>
                  <a:srgbClr val="3A6DAC"/>
                </a:solidFill>
                <a:latin typeface="Times New Roman" pitchFamily="18" charset="0"/>
                <a:cs typeface="Times New Roman" pitchFamily="18" charset="0"/>
              </a:rPr>
              <a:t>Ne </a:t>
            </a:r>
            <a:r>
              <a:rPr lang="en-US" sz="2000" dirty="0" err="1" smtClean="0">
                <a:solidFill>
                  <a:srgbClr val="3A6DAC"/>
                </a:solidFill>
                <a:latin typeface="Times New Roman" pitchFamily="18" charset="0"/>
                <a:cs typeface="Times New Roman" pitchFamily="18" charset="0"/>
              </a:rPr>
              <a:t>permets</a:t>
            </a:r>
            <a:r>
              <a:rPr lang="en-US" sz="2000" dirty="0" smtClean="0">
                <a:solidFill>
                  <a:srgbClr val="3A6DAC"/>
                </a:solidFill>
                <a:latin typeface="Times New Roman" pitchFamily="18" charset="0"/>
                <a:cs typeface="Times New Roman" pitchFamily="18" charset="0"/>
              </a:rPr>
              <a:t> pas </a:t>
            </a:r>
            <a:r>
              <a:rPr lang="en-US" sz="2000" dirty="0" err="1" smtClean="0">
                <a:solidFill>
                  <a:srgbClr val="3A6DAC"/>
                </a:solidFill>
                <a:latin typeface="Times New Roman" pitchFamily="18" charset="0"/>
                <a:cs typeface="Times New Roman" pitchFamily="18" charset="0"/>
              </a:rPr>
              <a:t>d’identifier</a:t>
            </a:r>
            <a:r>
              <a:rPr lang="en-US" sz="2000" dirty="0" smtClean="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précisément</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l’agent</a:t>
            </a:r>
            <a:r>
              <a:rPr lang="en-US" sz="2000" dirty="0">
                <a:solidFill>
                  <a:srgbClr val="3A6DAC"/>
                </a:solidFill>
                <a:latin typeface="Times New Roman" pitchFamily="18" charset="0"/>
                <a:cs typeface="Times New Roman" pitchFamily="18" charset="0"/>
              </a:rPr>
              <a:t> responsible de </a:t>
            </a:r>
            <a:r>
              <a:rPr lang="en-US" sz="2000" dirty="0" err="1">
                <a:solidFill>
                  <a:srgbClr val="3A6DAC"/>
                </a:solidFill>
                <a:latin typeface="Times New Roman" pitchFamily="18" charset="0"/>
                <a:cs typeface="Times New Roman" pitchFamily="18" charset="0"/>
              </a:rPr>
              <a:t>l’allergie</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tel</a:t>
            </a:r>
            <a:r>
              <a:rPr lang="en-US" sz="2000" dirty="0">
                <a:solidFill>
                  <a:srgbClr val="3A6DAC"/>
                </a:solidFill>
                <a:latin typeface="Times New Roman" pitchFamily="18" charset="0"/>
                <a:cs typeface="Times New Roman" pitchFamily="18" charset="0"/>
              </a:rPr>
              <a:t> le dosage des </a:t>
            </a:r>
            <a:r>
              <a:rPr lang="en-US" sz="2000" dirty="0" err="1">
                <a:solidFill>
                  <a:srgbClr val="3A6DAC"/>
                </a:solidFill>
                <a:latin typeface="Times New Roman" pitchFamily="18" charset="0"/>
                <a:cs typeface="Times New Roman" pitchFamily="18" charset="0"/>
              </a:rPr>
              <a:t>IgE</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spécifiques</a:t>
            </a:r>
            <a:r>
              <a:rPr lang="mr-IN" sz="2000" dirty="0" smtClean="0">
                <a:solidFill>
                  <a:srgbClr val="3A6DAC"/>
                </a:solidFill>
                <a:latin typeface="Times New Roman" pitchFamily="18" charset="0"/>
                <a:cs typeface="Times New Roman" pitchFamily="18" charset="0"/>
              </a:rPr>
              <a:t>…</a:t>
            </a:r>
            <a:endParaRPr lang="nl-BE" sz="2000" dirty="0" smtClean="0">
              <a:solidFill>
                <a:srgbClr val="3A6DAC"/>
              </a:solidFill>
              <a:latin typeface="Times New Roman" pitchFamily="18" charset="0"/>
              <a:cs typeface="Times New Roman" pitchFamily="18" charset="0"/>
            </a:endParaRPr>
          </a:p>
          <a:p>
            <a:pPr marL="342900" lvl="2" indent="-342900">
              <a:buFontTx/>
              <a:buChar char="•"/>
            </a:pPr>
            <a:endParaRPr lang="fr-BE" sz="2000" dirty="0" smtClean="0">
              <a:solidFill>
                <a:srgbClr val="3A6DAC"/>
              </a:solidFill>
              <a:latin typeface="Times New Roman" pitchFamily="18" charset="0"/>
              <a:cs typeface="Times New Roman" pitchFamily="18" charset="0"/>
            </a:endParaRPr>
          </a:p>
          <a:p>
            <a:endParaRPr lang="nl-BE" sz="2000" dirty="0">
              <a:solidFill>
                <a:srgbClr val="3A6DAC"/>
              </a:solidFill>
              <a:latin typeface="Times New Roman" pitchFamily="18" charset="0"/>
              <a:cs typeface="Times New Roman" pitchFamily="18" charset="0"/>
            </a:endParaRPr>
          </a:p>
          <a:p>
            <a:endParaRPr lang="nl-BE" sz="2000" dirty="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1149122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err="1" smtClean="0">
                <a:latin typeface="Times New Roman" charset="0"/>
                <a:ea typeface="ＭＳ Ｐゴシック" charset="0"/>
              </a:rPr>
              <a:t>Tryptase</a:t>
            </a:r>
            <a:r>
              <a:rPr lang="fr-BE" sz="2400" dirty="0" smtClean="0">
                <a:latin typeface="Times New Roman" charset="0"/>
                <a:ea typeface="ＭＳ Ｐゴシック" charset="0"/>
              </a:rPr>
              <a:t> : Outil de diagnostic</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0" y="1441450"/>
            <a:ext cx="9144000" cy="5151438"/>
          </a:xfrm>
        </p:spPr>
        <p:txBody>
          <a:bodyPr/>
          <a:lstStyle/>
          <a:p>
            <a:endParaRPr lang="fr-BE" sz="1800" dirty="0" smtClean="0">
              <a:solidFill>
                <a:srgbClr val="3A6DAC"/>
              </a:solidFill>
              <a:latin typeface="Times New Roman" pitchFamily="18" charset="0"/>
              <a:cs typeface="Times New Roman" pitchFamily="18" charset="0"/>
            </a:endParaRPr>
          </a:p>
          <a:p>
            <a:pPr>
              <a:buFont typeface="+mj-lt"/>
              <a:buAutoNum type="arabicPeriod"/>
            </a:pPr>
            <a:r>
              <a:rPr lang="fr-BE" sz="1800" dirty="0" smtClean="0">
                <a:solidFill>
                  <a:srgbClr val="3A6DAC"/>
                </a:solidFill>
                <a:latin typeface="Times New Roman" pitchFamily="18" charset="0"/>
                <a:cs typeface="Times New Roman" pitchFamily="18" charset="0"/>
              </a:rPr>
              <a:t>Choc anaphylactique présumé  </a:t>
            </a:r>
            <a:r>
              <a:rPr lang="fr-BE" sz="1400" dirty="0" smtClean="0">
                <a:solidFill>
                  <a:srgbClr val="3A6DAC"/>
                </a:solidFill>
                <a:latin typeface="Times New Roman" pitchFamily="18" charset="0"/>
                <a:cs typeface="Times New Roman" pitchFamily="18" charset="0"/>
              </a:rPr>
              <a:t>= Taux sérique dépendant de la</a:t>
            </a:r>
            <a:r>
              <a:rPr lang="fr-BE" sz="1400" b="1" dirty="0" smtClean="0">
                <a:solidFill>
                  <a:srgbClr val="3A6DAC"/>
                </a:solidFill>
                <a:latin typeface="Times New Roman" pitchFamily="18" charset="0"/>
                <a:cs typeface="Times New Roman" pitchFamily="18" charset="0"/>
              </a:rPr>
              <a:t> </a:t>
            </a:r>
            <a:r>
              <a:rPr lang="el-GR" sz="1400" b="1" dirty="0" smtClean="0">
                <a:solidFill>
                  <a:srgbClr val="3A6DAC"/>
                </a:solidFill>
                <a:latin typeface="Times New Roman" pitchFamily="18" charset="0"/>
                <a:cs typeface="Times New Roman" pitchFamily="18" charset="0"/>
              </a:rPr>
              <a:t>β</a:t>
            </a:r>
            <a:r>
              <a:rPr lang="fr-BE" sz="1400" b="1" dirty="0" smtClean="0">
                <a:solidFill>
                  <a:srgbClr val="3A6DAC"/>
                </a:solidFill>
                <a:latin typeface="Times New Roman" pitchFamily="18" charset="0"/>
                <a:cs typeface="Times New Roman" pitchFamily="18" charset="0"/>
              </a:rPr>
              <a:t>-</a:t>
            </a:r>
            <a:r>
              <a:rPr lang="fr-BE" sz="1400" b="1" dirty="0" err="1" smtClean="0">
                <a:solidFill>
                  <a:srgbClr val="3A6DAC"/>
                </a:solidFill>
                <a:latin typeface="Times New Roman" pitchFamily="18" charset="0"/>
                <a:cs typeface="Times New Roman" pitchFamily="18" charset="0"/>
              </a:rPr>
              <a:t>Tryptase</a:t>
            </a:r>
            <a:r>
              <a:rPr lang="fr-BE" sz="1400" b="1" dirty="0" smtClean="0">
                <a:solidFill>
                  <a:srgbClr val="3A6DAC"/>
                </a:solidFill>
                <a:latin typeface="Times New Roman" pitchFamily="18" charset="0"/>
                <a:cs typeface="Times New Roman" pitchFamily="18" charset="0"/>
              </a:rPr>
              <a:t> </a:t>
            </a:r>
            <a:endParaRPr lang="fr-BE" sz="1800" b="1" dirty="0" smtClean="0">
              <a:solidFill>
                <a:srgbClr val="3A6DAC"/>
              </a:solidFill>
              <a:latin typeface="Times New Roman" pitchFamily="18" charset="0"/>
              <a:cs typeface="Times New Roman" pitchFamily="18" charset="0"/>
            </a:endParaRPr>
          </a:p>
          <a:p>
            <a:pPr lvl="1"/>
            <a:r>
              <a:rPr lang="fr-BE" sz="1600" u="sng" dirty="0" smtClean="0">
                <a:solidFill>
                  <a:srgbClr val="3A6DAC"/>
                </a:solidFill>
                <a:latin typeface="Times New Roman" pitchFamily="18" charset="0"/>
                <a:cs typeface="Times New Roman" pitchFamily="18" charset="0"/>
              </a:rPr>
              <a:t>Mesure de la </a:t>
            </a:r>
            <a:r>
              <a:rPr lang="fr-BE" sz="1600" u="sng" dirty="0" err="1" smtClean="0">
                <a:solidFill>
                  <a:srgbClr val="3A6DAC"/>
                </a:solidFill>
                <a:latin typeface="Times New Roman" pitchFamily="18" charset="0"/>
                <a:cs typeface="Times New Roman" pitchFamily="18" charset="0"/>
              </a:rPr>
              <a:t>dégranulation</a:t>
            </a:r>
            <a:r>
              <a:rPr lang="fr-BE" sz="1600" u="sng" dirty="0" smtClean="0">
                <a:solidFill>
                  <a:srgbClr val="3A6DAC"/>
                </a:solidFill>
                <a:latin typeface="Times New Roman" pitchFamily="18" charset="0"/>
                <a:cs typeface="Times New Roman" pitchFamily="18" charset="0"/>
              </a:rPr>
              <a:t> </a:t>
            </a:r>
            <a:r>
              <a:rPr lang="fr-BE" sz="1600" u="sng" dirty="0" err="1" smtClean="0">
                <a:solidFill>
                  <a:srgbClr val="3A6DAC"/>
                </a:solidFill>
                <a:latin typeface="Times New Roman" pitchFamily="18" charset="0"/>
                <a:cs typeface="Times New Roman" pitchFamily="18" charset="0"/>
              </a:rPr>
              <a:t>mastocytaire</a:t>
            </a:r>
            <a:r>
              <a:rPr lang="fr-BE" sz="1600" u="sng" dirty="0" smtClean="0">
                <a:solidFill>
                  <a:srgbClr val="3A6DAC"/>
                </a:solidFill>
                <a:latin typeface="Times New Roman" pitchFamily="18" charset="0"/>
                <a:cs typeface="Times New Roman" pitchFamily="18" charset="0"/>
              </a:rPr>
              <a:t> dépendant d'</a:t>
            </a:r>
            <a:r>
              <a:rPr lang="fr-BE" sz="1600" u="sng" dirty="0" err="1" smtClean="0">
                <a:solidFill>
                  <a:srgbClr val="3A6DAC"/>
                </a:solidFill>
                <a:latin typeface="Times New Roman" pitchFamily="18" charset="0"/>
                <a:cs typeface="Times New Roman" pitchFamily="18" charset="0"/>
              </a:rPr>
              <a:t>IgE</a:t>
            </a:r>
            <a:r>
              <a:rPr lang="fr-BE" sz="1600" u="sng" dirty="0" smtClean="0">
                <a:solidFill>
                  <a:srgbClr val="3A6DAC"/>
                </a:solidFill>
                <a:latin typeface="Times New Roman" pitchFamily="18" charset="0"/>
                <a:cs typeface="Times New Roman" pitchFamily="18" charset="0"/>
              </a:rPr>
              <a:t> spécifiques </a:t>
            </a:r>
            <a:r>
              <a:rPr lang="fr-BE" sz="1600" dirty="0" smtClean="0">
                <a:solidFill>
                  <a:srgbClr val="3A6DAC"/>
                </a:solidFill>
                <a:latin typeface="Times New Roman" pitchFamily="18" charset="0"/>
                <a:cs typeface="Times New Roman" pitchFamily="18" charset="0"/>
              </a:rPr>
              <a:t>(aliments, venins, médicaments) </a:t>
            </a:r>
            <a:r>
              <a:rPr lang="fr-BE" sz="1600" u="sng" dirty="0" smtClean="0">
                <a:solidFill>
                  <a:srgbClr val="3A6DAC"/>
                </a:solidFill>
                <a:latin typeface="Times New Roman" pitchFamily="18" charset="0"/>
                <a:cs typeface="Times New Roman" pitchFamily="18" charset="0"/>
              </a:rPr>
              <a:t>ou de mécanismes non </a:t>
            </a:r>
            <a:r>
              <a:rPr lang="fr-BE" sz="1600" u="sng" dirty="0" err="1" smtClean="0">
                <a:solidFill>
                  <a:srgbClr val="3A6DAC"/>
                </a:solidFill>
                <a:latin typeface="Times New Roman" pitchFamily="18" charset="0"/>
                <a:cs typeface="Times New Roman" pitchFamily="18" charset="0"/>
              </a:rPr>
              <a:t>IgE</a:t>
            </a:r>
            <a:r>
              <a:rPr lang="fr-BE" sz="1600" u="sng" dirty="0" smtClean="0">
                <a:solidFill>
                  <a:srgbClr val="3A6DAC"/>
                </a:solidFill>
                <a:latin typeface="Times New Roman" pitchFamily="18" charset="0"/>
                <a:cs typeface="Times New Roman" pitchFamily="18" charset="0"/>
              </a:rPr>
              <a:t>-dépendants </a:t>
            </a:r>
            <a:r>
              <a:rPr lang="fr-BE" sz="1600" dirty="0" smtClean="0">
                <a:solidFill>
                  <a:srgbClr val="3A6DAC"/>
                </a:solidFill>
                <a:latin typeface="Times New Roman" pitchFamily="18" charset="0"/>
                <a:cs typeface="Times New Roman" pitchFamily="18" charset="0"/>
              </a:rPr>
              <a:t>(médicaments, drogues, produits de contraste, anesthésiques généraux).</a:t>
            </a:r>
          </a:p>
          <a:p>
            <a:pPr lvl="1"/>
            <a:r>
              <a:rPr lang="fr-BE" sz="1600" dirty="0" smtClean="0">
                <a:solidFill>
                  <a:srgbClr val="3A6DAC"/>
                </a:solidFill>
                <a:latin typeface="Times New Roman" pitchFamily="18" charset="0"/>
                <a:cs typeface="Times New Roman" pitchFamily="18" charset="0"/>
              </a:rPr>
              <a:t>Choc mortel d'origine inconnue. </a:t>
            </a:r>
          </a:p>
          <a:p>
            <a:pPr lvl="1">
              <a:buFont typeface="Wingdings" pitchFamily="2" charset="2"/>
              <a:buChar char="Ø"/>
            </a:pPr>
            <a:r>
              <a:rPr lang="fr-BE" sz="1600" dirty="0" smtClean="0">
                <a:solidFill>
                  <a:srgbClr val="3A6DAC"/>
                </a:solidFill>
                <a:latin typeface="Times New Roman" pitchFamily="18" charset="0"/>
                <a:cs typeface="Times New Roman" pitchFamily="18" charset="0"/>
              </a:rPr>
              <a:t>Aide au diagnostic rétrospectif d’une réaction allergique, d’origine alimentaire, médicamenteuse, au latex ou aux venins d’hyménoptères. </a:t>
            </a:r>
          </a:p>
          <a:p>
            <a:pPr lvl="1">
              <a:buFont typeface="Wingdings" pitchFamily="2" charset="2"/>
              <a:buChar char="Ø"/>
            </a:pPr>
            <a:r>
              <a:rPr lang="fr-BE" sz="1600" dirty="0">
                <a:solidFill>
                  <a:srgbClr val="3A6DAC"/>
                </a:solidFill>
                <a:latin typeface="Times New Roman" pitchFamily="18" charset="0"/>
                <a:cs typeface="Times New Roman" pitchFamily="18" charset="0"/>
              </a:rPr>
              <a:t>R</a:t>
            </a:r>
            <a:r>
              <a:rPr lang="fr-BE" sz="1600" dirty="0" smtClean="0">
                <a:solidFill>
                  <a:srgbClr val="3A6DAC"/>
                </a:solidFill>
                <a:latin typeface="Times New Roman" pitchFamily="18" charset="0"/>
                <a:cs typeface="Times New Roman" pitchFamily="18" charset="0"/>
              </a:rPr>
              <a:t>ecommandé dans les situations d’urgence évoquant un choc anaphylactique allergique. </a:t>
            </a:r>
          </a:p>
          <a:p>
            <a:pPr lvl="1">
              <a:buFont typeface="Wingdings" pitchFamily="2" charset="2"/>
              <a:buChar char="Ø"/>
            </a:pPr>
            <a:r>
              <a:rPr lang="fr-BE" sz="1600" dirty="0" smtClean="0">
                <a:solidFill>
                  <a:srgbClr val="3A6DAC"/>
                </a:solidFill>
                <a:latin typeface="Times New Roman" pitchFamily="18" charset="0"/>
                <a:cs typeface="Times New Roman" pitchFamily="18" charset="0"/>
              </a:rPr>
              <a:t>Réalisable dans tous les services d’urgence et blocs opératoires</a:t>
            </a:r>
          </a:p>
          <a:p>
            <a:pPr lvl="1">
              <a:buNone/>
            </a:pPr>
            <a:endParaRPr lang="fr-BE" sz="1600" b="1" dirty="0" smtClean="0">
              <a:solidFill>
                <a:srgbClr val="3A6DAC"/>
              </a:solidFill>
              <a:latin typeface="Times New Roman" pitchFamily="18" charset="0"/>
              <a:cs typeface="Times New Roman" pitchFamily="18" charset="0"/>
            </a:endParaRPr>
          </a:p>
          <a:p>
            <a:pPr>
              <a:buFont typeface="+mj-lt"/>
              <a:buAutoNum type="arabicPeriod"/>
            </a:pPr>
            <a:r>
              <a:rPr lang="fr-BE" sz="1800" dirty="0" smtClean="0">
                <a:solidFill>
                  <a:srgbClr val="3A6DAC"/>
                </a:solidFill>
                <a:latin typeface="Times New Roman" pitchFamily="18" charset="0"/>
                <a:cs typeface="Times New Roman" pitchFamily="18" charset="0"/>
              </a:rPr>
              <a:t>Mesure de la masse </a:t>
            </a:r>
            <a:r>
              <a:rPr lang="fr-BE" sz="1800" dirty="0" err="1" smtClean="0">
                <a:solidFill>
                  <a:srgbClr val="3A6DAC"/>
                </a:solidFill>
                <a:latin typeface="Times New Roman" pitchFamily="18" charset="0"/>
                <a:cs typeface="Times New Roman" pitchFamily="18" charset="0"/>
              </a:rPr>
              <a:t>mastocytaire</a:t>
            </a:r>
            <a:r>
              <a:rPr lang="fr-BE" sz="1800" dirty="0" smtClean="0">
                <a:solidFill>
                  <a:srgbClr val="3A6DAC"/>
                </a:solidFill>
                <a:latin typeface="Times New Roman" pitchFamily="18" charset="0"/>
                <a:cs typeface="Times New Roman" pitchFamily="18" charset="0"/>
              </a:rPr>
              <a:t> (</a:t>
            </a:r>
            <a:r>
              <a:rPr lang="fr-BE" sz="1800" dirty="0" err="1" smtClean="0">
                <a:solidFill>
                  <a:srgbClr val="3A6DAC"/>
                </a:solidFill>
                <a:latin typeface="Times New Roman" pitchFamily="18" charset="0"/>
                <a:cs typeface="Times New Roman" pitchFamily="18" charset="0"/>
              </a:rPr>
              <a:t>tryptase</a:t>
            </a:r>
            <a:r>
              <a:rPr lang="fr-BE" sz="1800" dirty="0" smtClean="0">
                <a:solidFill>
                  <a:srgbClr val="3A6DAC"/>
                </a:solidFill>
                <a:latin typeface="Times New Roman" pitchFamily="18" charset="0"/>
                <a:cs typeface="Times New Roman" pitchFamily="18" charset="0"/>
              </a:rPr>
              <a:t> basale) : </a:t>
            </a:r>
            <a:r>
              <a:rPr lang="fr-BE" sz="1400" dirty="0" smtClean="0">
                <a:solidFill>
                  <a:srgbClr val="3A6DAC"/>
                </a:solidFill>
                <a:latin typeface="Times New Roman" pitchFamily="18" charset="0"/>
                <a:cs typeface="Times New Roman" pitchFamily="18" charset="0"/>
              </a:rPr>
              <a:t>Taux sérique dépendant d’</a:t>
            </a:r>
            <a:r>
              <a:rPr lang="el-GR" sz="1400" b="1" dirty="0" smtClean="0">
                <a:solidFill>
                  <a:srgbClr val="3A6DAC"/>
                </a:solidFill>
                <a:latin typeface="Times New Roman" pitchFamily="18" charset="0"/>
                <a:cs typeface="Times New Roman" pitchFamily="18" charset="0"/>
              </a:rPr>
              <a:t>α</a:t>
            </a:r>
            <a:r>
              <a:rPr lang="fr-BE" sz="1400" b="1" dirty="0" smtClean="0">
                <a:solidFill>
                  <a:srgbClr val="3A6DAC"/>
                </a:solidFill>
                <a:latin typeface="Times New Roman" pitchFamily="18" charset="0"/>
                <a:cs typeface="Times New Roman" pitchFamily="18" charset="0"/>
              </a:rPr>
              <a:t>-</a:t>
            </a:r>
            <a:r>
              <a:rPr lang="fr-BE" sz="1400" b="1" dirty="0" err="1" smtClean="0">
                <a:solidFill>
                  <a:srgbClr val="3A6DAC"/>
                </a:solidFill>
                <a:latin typeface="Times New Roman" pitchFamily="18" charset="0"/>
                <a:cs typeface="Times New Roman" pitchFamily="18" charset="0"/>
              </a:rPr>
              <a:t>Tryptase</a:t>
            </a:r>
            <a:endParaRPr lang="fr-BE" sz="1800" b="1" dirty="0" smtClean="0">
              <a:solidFill>
                <a:srgbClr val="3A6DAC"/>
              </a:solidFill>
              <a:latin typeface="Times New Roman" pitchFamily="18" charset="0"/>
              <a:cs typeface="Times New Roman" pitchFamily="18" charset="0"/>
            </a:endParaRPr>
          </a:p>
          <a:p>
            <a:pPr lvl="1"/>
            <a:r>
              <a:rPr lang="fr-BE" sz="1600" dirty="0" smtClean="0">
                <a:solidFill>
                  <a:srgbClr val="3A6DAC"/>
                </a:solidFill>
                <a:latin typeface="Times New Roman" pitchFamily="18" charset="0"/>
                <a:cs typeface="Times New Roman" pitchFamily="18" charset="0"/>
              </a:rPr>
              <a:t>Diagnostic de </a:t>
            </a:r>
            <a:r>
              <a:rPr lang="fr-BE" sz="1600" dirty="0" err="1" smtClean="0">
                <a:solidFill>
                  <a:srgbClr val="3A6DAC"/>
                </a:solidFill>
                <a:latin typeface="Times New Roman" pitchFamily="18" charset="0"/>
                <a:cs typeface="Times New Roman" pitchFamily="18" charset="0"/>
              </a:rPr>
              <a:t>mastocytose</a:t>
            </a:r>
            <a:r>
              <a:rPr lang="fr-BE" sz="1600" dirty="0" smtClean="0">
                <a:solidFill>
                  <a:srgbClr val="3A6DAC"/>
                </a:solidFill>
                <a:latin typeface="Times New Roman" pitchFamily="18" charset="0"/>
                <a:cs typeface="Times New Roman" pitchFamily="18" charset="0"/>
              </a:rPr>
              <a:t>.</a:t>
            </a:r>
          </a:p>
          <a:p>
            <a:pPr lvl="1"/>
            <a:r>
              <a:rPr lang="fr-BE" sz="1600" dirty="0" smtClean="0">
                <a:solidFill>
                  <a:srgbClr val="3A6DAC"/>
                </a:solidFill>
                <a:latin typeface="Times New Roman" pitchFamily="18" charset="0"/>
                <a:cs typeface="Times New Roman" pitchFamily="18" charset="0"/>
              </a:rPr>
              <a:t>Mesure de la masse totale </a:t>
            </a:r>
            <a:r>
              <a:rPr lang="fr-BE" sz="1600" dirty="0" err="1" smtClean="0">
                <a:solidFill>
                  <a:srgbClr val="3A6DAC"/>
                </a:solidFill>
                <a:latin typeface="Times New Roman" pitchFamily="18" charset="0"/>
                <a:cs typeface="Times New Roman" pitchFamily="18" charset="0"/>
              </a:rPr>
              <a:t>mastocytaire</a:t>
            </a:r>
            <a:r>
              <a:rPr lang="fr-BE" sz="1600" dirty="0" smtClean="0">
                <a:solidFill>
                  <a:srgbClr val="3A6DAC"/>
                </a:solidFill>
                <a:latin typeface="Times New Roman" pitchFamily="18" charset="0"/>
                <a:cs typeface="Times New Roman" pitchFamily="18" charset="0"/>
              </a:rPr>
              <a:t>.</a:t>
            </a:r>
          </a:p>
          <a:p>
            <a:pPr lvl="1"/>
            <a:r>
              <a:rPr lang="fr-BE" sz="1600" dirty="0" smtClean="0">
                <a:solidFill>
                  <a:srgbClr val="3A6DAC"/>
                </a:solidFill>
                <a:latin typeface="Times New Roman" pitchFamily="18" charset="0"/>
                <a:cs typeface="Times New Roman" pitchFamily="18" charset="0"/>
              </a:rPr>
              <a:t>Pendant une immunothérapie aux venins (effets secondaires, échec, rechutes).</a:t>
            </a:r>
          </a:p>
          <a:p>
            <a:pPr lvl="1"/>
            <a:r>
              <a:rPr lang="fr-BE" sz="1600" dirty="0" smtClean="0">
                <a:solidFill>
                  <a:srgbClr val="3A6DAC"/>
                </a:solidFill>
                <a:latin typeface="Times New Roman" pitchFamily="18" charset="0"/>
                <a:cs typeface="Times New Roman" pitchFamily="18" charset="0"/>
              </a:rPr>
              <a:t>Après un choc anaphylactique, afin de déterminer le taux basal.</a:t>
            </a:r>
          </a:p>
          <a:p>
            <a:pPr lvl="1"/>
            <a:endParaRPr lang="fr-BE" sz="1600" dirty="0" smtClean="0">
              <a:solidFill>
                <a:srgbClr val="3A6DAC"/>
              </a:solidFill>
              <a:latin typeface="Times New Roman" pitchFamily="18" charset="0"/>
              <a:cs typeface="Times New Roman" pitchFamily="18" charset="0"/>
            </a:endParaRPr>
          </a:p>
          <a:p>
            <a:pPr lvl="1"/>
            <a:endParaRPr lang="fr-BE" sz="1600" dirty="0" smtClean="0">
              <a:solidFill>
                <a:srgbClr val="3A6DAC"/>
              </a:solidFill>
              <a:latin typeface="Times New Roman" pitchFamily="18" charset="0"/>
              <a:cs typeface="Times New Roman" pitchFamily="18" charset="0"/>
            </a:endParaRPr>
          </a:p>
          <a:p>
            <a:endParaRPr lang="fr-BE" sz="2000" dirty="0" smtClean="0">
              <a:solidFill>
                <a:srgbClr val="3A6DAC"/>
              </a:solidFill>
              <a:latin typeface="Times New Roman" pitchFamily="18" charset="0"/>
              <a:cs typeface="Times New Roman" pitchFamily="18" charset="0"/>
            </a:endParaRPr>
          </a:p>
          <a:p>
            <a:endParaRPr lang="fr-BE" sz="2000" dirty="0" smtClean="0">
              <a:solidFill>
                <a:srgbClr val="3A6DAC"/>
              </a:solidFill>
              <a:latin typeface="Times New Roman" pitchFamily="18" charset="0"/>
              <a:cs typeface="Times New Roman" pitchFamily="18" charset="0"/>
            </a:endParaRPr>
          </a:p>
        </p:txBody>
      </p:sp>
      <p:pic>
        <p:nvPicPr>
          <p:cNvPr id="4" name="Picture 3" descr="Numéro 3812">
            <a:hlinkClick r:id="" tooltip="Numéro 3812"/>
          </p:cNvPr>
          <p:cNvPicPr>
            <a:picLocks noChangeAspect="1" noChangeArrowheads="1"/>
          </p:cNvPicPr>
          <p:nvPr/>
        </p:nvPicPr>
        <p:blipFill>
          <a:blip r:embed="rId3" cstate="print"/>
          <a:srcRect/>
          <a:stretch>
            <a:fillRect/>
          </a:stretch>
        </p:blipFill>
        <p:spPr bwMode="auto">
          <a:xfrm>
            <a:off x="7327900" y="5090269"/>
            <a:ext cx="1816100" cy="1210734"/>
          </a:xfrm>
          <a:prstGeom prst="rect">
            <a:avLst/>
          </a:prstGeom>
          <a:noFill/>
        </p:spPr>
      </p:pic>
    </p:spTree>
    <p:extLst>
      <p:ext uri="{BB962C8B-B14F-4D97-AF65-F5344CB8AC3E}">
        <p14:creationId xmlns:p14="http://schemas.microsoft.com/office/powerpoint/2010/main" val="1489555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FR" sz="2400" dirty="0" err="1" smtClean="0">
                <a:latin typeface="Times New Roman" charset="0"/>
                <a:ea typeface="ＭＳ Ｐゴシック" charset="0"/>
              </a:rPr>
              <a:t>Mastocytose</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386036"/>
            <a:ext cx="8712200" cy="5151438"/>
          </a:xfrm>
        </p:spPr>
        <p:txBody>
          <a:bodyPr/>
          <a:lstStyle/>
          <a:p>
            <a:pPr algn="just"/>
            <a:r>
              <a:rPr lang="nl-BE" sz="2000" dirty="0" smtClean="0">
                <a:solidFill>
                  <a:srgbClr val="3A6DAC"/>
                </a:solidFill>
                <a:latin typeface="Times New Roman" pitchFamily="18" charset="0"/>
                <a:cs typeface="Times New Roman" pitchFamily="18" charset="0"/>
              </a:rPr>
              <a:t>Groupe rare de désordres associés à une ↑ anormale du nombre de mastocytes</a:t>
            </a:r>
            <a:endParaRPr lang="nl-BE" sz="2000" dirty="0">
              <a:solidFill>
                <a:srgbClr val="3A6DAC"/>
              </a:solidFill>
              <a:latin typeface="Times New Roman" pitchFamily="18" charset="0"/>
              <a:cs typeface="Times New Roman" pitchFamily="18" charset="0"/>
            </a:endParaRPr>
          </a:p>
          <a:p>
            <a:pPr lvl="1" algn="just"/>
            <a:r>
              <a:rPr lang="nl-BE" sz="1800" dirty="0" smtClean="0">
                <a:solidFill>
                  <a:srgbClr val="3A6DAC"/>
                </a:solidFill>
                <a:latin typeface="Times New Roman" pitchFamily="18" charset="0"/>
                <a:cs typeface="Times New Roman" pitchFamily="18" charset="0"/>
              </a:rPr>
              <a:t>s’accumulent dans la peau (M.cutanée) ou dans un organe (M.systémique).</a:t>
            </a:r>
          </a:p>
          <a:p>
            <a:pPr lvl="1" algn="just"/>
            <a:endParaRPr lang="nl-BE" sz="1800" dirty="0" smtClean="0">
              <a:solidFill>
                <a:srgbClr val="3A6DAC"/>
              </a:solidFill>
              <a:latin typeface="Times New Roman" pitchFamily="18" charset="0"/>
              <a:cs typeface="Times New Roman" pitchFamily="18" charset="0"/>
            </a:endParaRPr>
          </a:p>
          <a:p>
            <a:pPr algn="just"/>
            <a:r>
              <a:rPr lang="nl-BE" sz="2000" dirty="0" smtClean="0">
                <a:solidFill>
                  <a:srgbClr val="3A6DAC"/>
                </a:solidFill>
                <a:latin typeface="Times New Roman" pitchFamily="18" charset="0"/>
                <a:cs typeface="Times New Roman" pitchFamily="18" charset="0"/>
              </a:rPr>
              <a:t>Mêmes symptômes que </a:t>
            </a:r>
            <a:r>
              <a:rPr lang="nl-BE" sz="2000" dirty="0">
                <a:solidFill>
                  <a:srgbClr val="3A6DAC"/>
                </a:solidFill>
                <a:latin typeface="Times New Roman" pitchFamily="18" charset="0"/>
                <a:cs typeface="Times New Roman" pitchFamily="18" charset="0"/>
              </a:rPr>
              <a:t>les personnes souffrant d'allergies </a:t>
            </a:r>
            <a:r>
              <a:rPr lang="nl-BE" sz="2000" dirty="0" smtClean="0">
                <a:solidFill>
                  <a:srgbClr val="3A6DAC"/>
                </a:solidFill>
                <a:latin typeface="Times New Roman" pitchFamily="18" charset="0"/>
                <a:cs typeface="Times New Roman" pitchFamily="18" charset="0"/>
              </a:rPr>
              <a:t>graves</a:t>
            </a:r>
          </a:p>
          <a:p>
            <a:pPr lvl="1" algn="just"/>
            <a:r>
              <a:rPr lang="nl-BE" sz="1600" dirty="0">
                <a:solidFill>
                  <a:srgbClr val="3A6DAC"/>
                </a:solidFill>
                <a:latin typeface="Times New Roman" pitchFamily="18" charset="0"/>
                <a:cs typeface="Times New Roman" pitchFamily="18" charset="0"/>
              </a:rPr>
              <a:t>S</a:t>
            </a:r>
            <a:r>
              <a:rPr lang="nl-BE" sz="1600" dirty="0" smtClean="0">
                <a:solidFill>
                  <a:srgbClr val="3A6DAC"/>
                </a:solidFill>
                <a:latin typeface="Times New Roman" pitchFamily="18" charset="0"/>
                <a:cs typeface="Times New Roman" pitchFamily="18" charset="0"/>
              </a:rPr>
              <a:t>ouvent </a:t>
            </a:r>
            <a:r>
              <a:rPr lang="nl-BE" sz="1600" dirty="0">
                <a:solidFill>
                  <a:srgbClr val="3A6DAC"/>
                </a:solidFill>
                <a:latin typeface="Times New Roman" pitchFamily="18" charset="0"/>
                <a:cs typeface="Times New Roman" pitchFamily="18" charset="0"/>
              </a:rPr>
              <a:t>sans déclencheur </a:t>
            </a:r>
            <a:r>
              <a:rPr lang="nl-BE" sz="1600" dirty="0" smtClean="0">
                <a:solidFill>
                  <a:srgbClr val="3A6DAC"/>
                </a:solidFill>
                <a:latin typeface="Times New Roman" pitchFamily="18" charset="0"/>
                <a:cs typeface="Times New Roman" pitchFamily="18" charset="0"/>
              </a:rPr>
              <a:t>spécifique (l'exposition </a:t>
            </a:r>
            <a:r>
              <a:rPr lang="nl-BE" sz="1600" dirty="0">
                <a:solidFill>
                  <a:srgbClr val="3A6DAC"/>
                </a:solidFill>
                <a:latin typeface="Times New Roman" pitchFamily="18" charset="0"/>
                <a:cs typeface="Times New Roman" pitchFamily="18" charset="0"/>
              </a:rPr>
              <a:t>à un aliment </a:t>
            </a:r>
            <a:r>
              <a:rPr lang="nl-BE" sz="1600" dirty="0" smtClean="0">
                <a:solidFill>
                  <a:srgbClr val="3A6DAC"/>
                </a:solidFill>
                <a:latin typeface="Times New Roman" pitchFamily="18" charset="0"/>
                <a:cs typeface="Times New Roman" pitchFamily="18" charset="0"/>
              </a:rPr>
              <a:t>ou </a:t>
            </a:r>
            <a:r>
              <a:rPr lang="nl-BE" sz="1600" dirty="0">
                <a:solidFill>
                  <a:srgbClr val="3A6DAC"/>
                </a:solidFill>
                <a:latin typeface="Times New Roman" pitchFamily="18" charset="0"/>
                <a:cs typeface="Times New Roman" pitchFamily="18" charset="0"/>
              </a:rPr>
              <a:t>une piqûre </a:t>
            </a:r>
            <a:r>
              <a:rPr lang="nl-BE" sz="1600" dirty="0" smtClean="0">
                <a:solidFill>
                  <a:srgbClr val="3A6DAC"/>
                </a:solidFill>
                <a:latin typeface="Times New Roman" pitchFamily="18" charset="0"/>
                <a:cs typeface="Times New Roman" pitchFamily="18" charset="0"/>
              </a:rPr>
              <a:t>d'abeille). </a:t>
            </a:r>
          </a:p>
          <a:p>
            <a:pPr lvl="1" algn="just"/>
            <a:r>
              <a:rPr lang="nl-BE" sz="1600" dirty="0">
                <a:solidFill>
                  <a:srgbClr val="3A6DAC"/>
                </a:solidFill>
                <a:latin typeface="Times New Roman" pitchFamily="18" charset="0"/>
                <a:cs typeface="Times New Roman" pitchFamily="18" charset="0"/>
              </a:rPr>
              <a:t>S</a:t>
            </a:r>
            <a:r>
              <a:rPr lang="nl-BE" sz="1600" dirty="0" smtClean="0">
                <a:solidFill>
                  <a:srgbClr val="3A6DAC"/>
                </a:solidFill>
                <a:latin typeface="Times New Roman" pitchFamily="18" charset="0"/>
                <a:cs typeface="Times New Roman" pitchFamily="18" charset="0"/>
              </a:rPr>
              <a:t>ymptômes </a:t>
            </a:r>
            <a:r>
              <a:rPr lang="nl-BE" sz="1600" dirty="0">
                <a:solidFill>
                  <a:srgbClr val="3A6DAC"/>
                </a:solidFill>
                <a:latin typeface="Times New Roman" pitchFamily="18" charset="0"/>
                <a:cs typeface="Times New Roman" pitchFamily="18" charset="0"/>
              </a:rPr>
              <a:t>indiquant une atteinte d'organes, tels que </a:t>
            </a:r>
            <a:r>
              <a:rPr lang="nl-BE" sz="1600" dirty="0" smtClean="0">
                <a:solidFill>
                  <a:srgbClr val="3A6DAC"/>
                </a:solidFill>
                <a:latin typeface="Times New Roman" pitchFamily="18" charset="0"/>
                <a:cs typeface="Times New Roman" pitchFamily="18" charset="0"/>
              </a:rPr>
              <a:t>ulcères </a:t>
            </a:r>
            <a:r>
              <a:rPr lang="nl-BE" sz="1600" dirty="0">
                <a:solidFill>
                  <a:srgbClr val="3A6DAC"/>
                </a:solidFill>
                <a:latin typeface="Times New Roman" pitchFamily="18" charset="0"/>
                <a:cs typeface="Times New Roman" pitchFamily="18" charset="0"/>
              </a:rPr>
              <a:t>peptiques, </a:t>
            </a:r>
            <a:r>
              <a:rPr lang="nl-BE" sz="1600" dirty="0" smtClean="0">
                <a:solidFill>
                  <a:srgbClr val="3A6DAC"/>
                </a:solidFill>
                <a:latin typeface="Times New Roman" pitchFamily="18" charset="0"/>
                <a:cs typeface="Times New Roman" pitchFamily="18" charset="0"/>
              </a:rPr>
              <a:t>diarrhée </a:t>
            </a:r>
            <a:r>
              <a:rPr lang="nl-BE" sz="1600" dirty="0">
                <a:solidFill>
                  <a:srgbClr val="3A6DAC"/>
                </a:solidFill>
                <a:latin typeface="Times New Roman" pitchFamily="18" charset="0"/>
                <a:cs typeface="Times New Roman" pitchFamily="18" charset="0"/>
              </a:rPr>
              <a:t>chronique </a:t>
            </a:r>
            <a:r>
              <a:rPr lang="nl-BE" sz="1600" dirty="0" smtClean="0">
                <a:solidFill>
                  <a:srgbClr val="3A6DAC"/>
                </a:solidFill>
                <a:latin typeface="Times New Roman" pitchFamily="18" charset="0"/>
                <a:cs typeface="Times New Roman" pitchFamily="18" charset="0"/>
              </a:rPr>
              <a:t>et douleurs </a:t>
            </a:r>
            <a:r>
              <a:rPr lang="nl-BE" sz="1600" dirty="0">
                <a:solidFill>
                  <a:srgbClr val="3A6DAC"/>
                </a:solidFill>
                <a:latin typeface="Times New Roman" pitchFamily="18" charset="0"/>
                <a:cs typeface="Times New Roman" pitchFamily="18" charset="0"/>
              </a:rPr>
              <a:t>articulaires. </a:t>
            </a:r>
            <a:endParaRPr lang="nl-BE" sz="1600" dirty="0" smtClean="0">
              <a:solidFill>
                <a:srgbClr val="3A6DAC"/>
              </a:solidFill>
              <a:latin typeface="Times New Roman" pitchFamily="18" charset="0"/>
              <a:cs typeface="Times New Roman" pitchFamily="18" charset="0"/>
            </a:endParaRPr>
          </a:p>
          <a:p>
            <a:pPr lvl="1" algn="just"/>
            <a:r>
              <a:rPr lang="nl-BE" sz="1600" dirty="0" smtClean="0">
                <a:solidFill>
                  <a:srgbClr val="3A6DAC"/>
                </a:solidFill>
                <a:latin typeface="Times New Roman" pitchFamily="18" charset="0"/>
                <a:cs typeface="Times New Roman" pitchFamily="18" charset="0"/>
              </a:rPr>
              <a:t>Parfois hypertrophie </a:t>
            </a:r>
            <a:r>
              <a:rPr lang="nl-BE" sz="1600" dirty="0">
                <a:solidFill>
                  <a:srgbClr val="3A6DAC"/>
                </a:solidFill>
                <a:latin typeface="Times New Roman" pitchFamily="18" charset="0"/>
                <a:cs typeface="Times New Roman" pitchFamily="18" charset="0"/>
              </a:rPr>
              <a:t>d'organes tels que le foie, la rate ou les ganglions lymphatiques. </a:t>
            </a:r>
            <a:endParaRPr lang="nl-BE" sz="1600" dirty="0" smtClean="0">
              <a:solidFill>
                <a:srgbClr val="3A6DAC"/>
              </a:solidFill>
              <a:latin typeface="Times New Roman" pitchFamily="18" charset="0"/>
              <a:cs typeface="Times New Roman" pitchFamily="18" charset="0"/>
            </a:endParaRPr>
          </a:p>
          <a:p>
            <a:pPr lvl="1" algn="just"/>
            <a:r>
              <a:rPr lang="nl-BE" sz="1600" dirty="0" smtClean="0">
                <a:solidFill>
                  <a:srgbClr val="3A6DAC"/>
                </a:solidFill>
                <a:latin typeface="Times New Roman" pitchFamily="18" charset="0"/>
                <a:cs typeface="Times New Roman" pitchFamily="18" charset="0"/>
              </a:rPr>
              <a:t>Parfois atteinte </a:t>
            </a:r>
            <a:r>
              <a:rPr lang="nl-BE" sz="1600" dirty="0">
                <a:solidFill>
                  <a:srgbClr val="3A6DAC"/>
                </a:solidFill>
                <a:latin typeface="Times New Roman" pitchFamily="18" charset="0"/>
                <a:cs typeface="Times New Roman" pitchFamily="18" charset="0"/>
              </a:rPr>
              <a:t>de la peau avec des éruptions cutanées ou des lésions cloquantes rouges ou </a:t>
            </a:r>
            <a:r>
              <a:rPr lang="nl-BE" sz="1600" dirty="0" smtClean="0">
                <a:solidFill>
                  <a:srgbClr val="3A6DAC"/>
                </a:solidFill>
                <a:latin typeface="Times New Roman" pitchFamily="18" charset="0"/>
                <a:cs typeface="Times New Roman" pitchFamily="18" charset="0"/>
              </a:rPr>
              <a:t>caractéristiques</a:t>
            </a:r>
          </a:p>
          <a:p>
            <a:pPr lvl="1" algn="just"/>
            <a:endParaRPr lang="nl-BE" sz="1600" dirty="0">
              <a:solidFill>
                <a:srgbClr val="3A6DAC"/>
              </a:solidFill>
              <a:latin typeface="Times New Roman" pitchFamily="18" charset="0"/>
              <a:cs typeface="Times New Roman" pitchFamily="18" charset="0"/>
            </a:endParaRPr>
          </a:p>
          <a:p>
            <a:pPr algn="just"/>
            <a:endParaRPr lang="nl-BE" sz="2000" dirty="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5054261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Et l’histamine ?</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386036"/>
            <a:ext cx="8712200" cy="5151438"/>
          </a:xfrm>
        </p:spPr>
        <p:txBody>
          <a:bodyPr/>
          <a:lstStyle/>
          <a:p>
            <a:pPr algn="just"/>
            <a:r>
              <a:rPr lang="nl-BE" sz="2400" dirty="0" smtClean="0">
                <a:solidFill>
                  <a:srgbClr val="3A6DAC"/>
                </a:solidFill>
                <a:latin typeface="Times New Roman" pitchFamily="18" charset="0"/>
                <a:cs typeface="Times New Roman" pitchFamily="18" charset="0"/>
              </a:rPr>
              <a:t>Histamine plasmatique augmentée durant les 15 à 60 minutes suivant les premiers symptômes.</a:t>
            </a:r>
          </a:p>
          <a:p>
            <a:pPr lvl="1" algn="just"/>
            <a:r>
              <a:rPr lang="nl-BE" sz="2000" dirty="0" smtClean="0">
                <a:solidFill>
                  <a:srgbClr val="3A6DAC"/>
                </a:solidFill>
                <a:latin typeface="Times New Roman" pitchFamily="18" charset="0"/>
                <a:cs typeface="Times New Roman" pitchFamily="18" charset="0"/>
              </a:rPr>
              <a:t>Demi-vie très courte =&gt; la prise en charge du plasma par le laboratoire doit se faire rapidement</a:t>
            </a:r>
            <a:r>
              <a:rPr lang="mr-IN" sz="2000" dirty="0" smtClean="0">
                <a:solidFill>
                  <a:srgbClr val="3A6DAC"/>
                </a:solidFill>
                <a:latin typeface="Times New Roman" pitchFamily="18" charset="0"/>
                <a:cs typeface="Times New Roman" pitchFamily="18" charset="0"/>
              </a:rPr>
              <a:t>…</a:t>
            </a:r>
            <a:r>
              <a:rPr lang="nl-BE" sz="2000" dirty="0" smtClean="0">
                <a:solidFill>
                  <a:srgbClr val="3A6DAC"/>
                </a:solidFill>
                <a:latin typeface="Times New Roman" pitchFamily="18" charset="0"/>
                <a:cs typeface="Times New Roman" pitchFamily="18" charset="0"/>
              </a:rPr>
              <a:t> </a:t>
            </a:r>
          </a:p>
          <a:p>
            <a:pPr lvl="2" algn="just"/>
            <a:r>
              <a:rPr lang="nl-BE" sz="1800" dirty="0" smtClean="0">
                <a:solidFill>
                  <a:srgbClr val="3A6DAC"/>
                </a:solidFill>
                <a:latin typeface="Times New Roman" pitchFamily="18" charset="0"/>
                <a:cs typeface="Times New Roman" pitchFamily="18" charset="0"/>
              </a:rPr>
              <a:t>Endéans </a:t>
            </a:r>
            <a:r>
              <a:rPr lang="nl-BE" sz="1800" dirty="0">
                <a:solidFill>
                  <a:srgbClr val="3A6DAC"/>
                </a:solidFill>
                <a:latin typeface="Times New Roman" pitchFamily="18" charset="0"/>
                <a:cs typeface="Times New Roman" pitchFamily="18" charset="0"/>
              </a:rPr>
              <a:t>15 min après une réaction cutanéomuqueuse isolée (grade 1)</a:t>
            </a:r>
          </a:p>
          <a:p>
            <a:pPr lvl="2" algn="just"/>
            <a:r>
              <a:rPr lang="nl-BE" sz="1800" dirty="0">
                <a:solidFill>
                  <a:srgbClr val="3A6DAC"/>
                </a:solidFill>
                <a:latin typeface="Times New Roman" pitchFamily="18" charset="0"/>
                <a:cs typeface="Times New Roman" pitchFamily="18" charset="0"/>
              </a:rPr>
              <a:t>Endéans 30 min après une réaction avec réaction grade 2</a:t>
            </a:r>
          </a:p>
          <a:p>
            <a:pPr lvl="2" algn="just"/>
            <a:r>
              <a:rPr lang="nl-BE" sz="1800" dirty="0">
                <a:solidFill>
                  <a:srgbClr val="3A6DAC"/>
                </a:solidFill>
                <a:latin typeface="Times New Roman" pitchFamily="18" charset="0"/>
                <a:cs typeface="Times New Roman" pitchFamily="18" charset="0"/>
              </a:rPr>
              <a:t>Endéans 120 min après une réaction avec réactions plus sévères</a:t>
            </a:r>
            <a:endParaRPr lang="nl-BE" sz="1600" dirty="0">
              <a:solidFill>
                <a:srgbClr val="3A6DAC"/>
              </a:solidFill>
              <a:latin typeface="Times New Roman" pitchFamily="18" charset="0"/>
              <a:cs typeface="Times New Roman" pitchFamily="18" charset="0"/>
            </a:endParaRPr>
          </a:p>
          <a:p>
            <a:pPr lvl="1" algn="just"/>
            <a:endParaRPr lang="nl-BE" sz="2000" dirty="0" smtClean="0">
              <a:solidFill>
                <a:srgbClr val="3A6DAC"/>
              </a:solidFill>
              <a:latin typeface="Times New Roman" pitchFamily="18" charset="0"/>
              <a:cs typeface="Times New Roman" pitchFamily="18" charset="0"/>
            </a:endParaRPr>
          </a:p>
          <a:p>
            <a:pPr algn="just"/>
            <a:r>
              <a:rPr lang="nl-BE" sz="2400" dirty="0">
                <a:solidFill>
                  <a:srgbClr val="3A6DAC"/>
                </a:solidFill>
                <a:latin typeface="Times New Roman" pitchFamily="18" charset="0"/>
                <a:cs typeface="Times New Roman" pitchFamily="18" charset="0"/>
              </a:rPr>
              <a:t>La tryptase : demi-vie de 2h</a:t>
            </a:r>
            <a:r>
              <a:rPr lang="mr-IN" sz="2400" dirty="0" smtClean="0">
                <a:solidFill>
                  <a:srgbClr val="3A6DAC"/>
                </a:solidFill>
                <a:latin typeface="Times New Roman" pitchFamily="18" charset="0"/>
                <a:cs typeface="Times New Roman" pitchFamily="18" charset="0"/>
              </a:rPr>
              <a:t>…</a:t>
            </a:r>
            <a:endParaRPr lang="nl-BE" sz="2400" dirty="0" smtClean="0">
              <a:solidFill>
                <a:srgbClr val="3A6DAC"/>
              </a:solidFill>
              <a:latin typeface="Times New Roman" pitchFamily="18" charset="0"/>
              <a:cs typeface="Times New Roman" pitchFamily="18" charset="0"/>
            </a:endParaRPr>
          </a:p>
          <a:p>
            <a:pPr lvl="1" algn="just"/>
            <a:r>
              <a:rPr lang="en-US" sz="2000" dirty="0" smtClean="0">
                <a:solidFill>
                  <a:srgbClr val="3A6DAC"/>
                </a:solidFill>
                <a:latin typeface="Times New Roman" pitchFamily="18" charset="0"/>
                <a:cs typeface="Times New Roman" pitchFamily="18" charset="0"/>
              </a:rPr>
              <a:t>Plus </a:t>
            </a:r>
            <a:r>
              <a:rPr lang="en-US" sz="2000" dirty="0" err="1">
                <a:solidFill>
                  <a:srgbClr val="3A6DAC"/>
                </a:solidFill>
                <a:latin typeface="Times New Roman" pitchFamily="18" charset="0"/>
                <a:cs typeface="Times New Roman" pitchFamily="18" charset="0"/>
              </a:rPr>
              <a:t>l'élévation</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initiale</a:t>
            </a:r>
            <a:r>
              <a:rPr lang="en-US" sz="2000" dirty="0">
                <a:solidFill>
                  <a:srgbClr val="3A6DAC"/>
                </a:solidFill>
                <a:latin typeface="Times New Roman" pitchFamily="18" charset="0"/>
                <a:cs typeface="Times New Roman" pitchFamily="18" charset="0"/>
              </a:rPr>
              <a:t> de </a:t>
            </a:r>
            <a:r>
              <a:rPr lang="en-US" sz="2000" dirty="0" err="1">
                <a:solidFill>
                  <a:srgbClr val="3A6DAC"/>
                </a:solidFill>
                <a:latin typeface="Times New Roman" pitchFamily="18" charset="0"/>
                <a:cs typeface="Times New Roman" pitchFamily="18" charset="0"/>
              </a:rPr>
              <a:t>tryptase</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est</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importante</a:t>
            </a:r>
            <a:r>
              <a:rPr lang="en-US" sz="2000" dirty="0">
                <a:solidFill>
                  <a:srgbClr val="3A6DAC"/>
                </a:solidFill>
                <a:latin typeface="Times New Roman" pitchFamily="18" charset="0"/>
                <a:cs typeface="Times New Roman" pitchFamily="18" charset="0"/>
              </a:rPr>
              <a:t>, plus le </a:t>
            </a:r>
            <a:r>
              <a:rPr lang="en-US" sz="2000" dirty="0" err="1">
                <a:solidFill>
                  <a:srgbClr val="3A6DAC"/>
                </a:solidFill>
                <a:latin typeface="Times New Roman" pitchFamily="18" charset="0"/>
                <a:cs typeface="Times New Roman" pitchFamily="18" charset="0"/>
              </a:rPr>
              <a:t>niveau</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reste</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élevé</a:t>
            </a:r>
            <a:r>
              <a:rPr lang="en-US" sz="2000" dirty="0">
                <a:solidFill>
                  <a:srgbClr val="3A6DAC"/>
                </a:solidFill>
                <a:latin typeface="Times New Roman" pitchFamily="18" charset="0"/>
                <a:cs typeface="Times New Roman" pitchFamily="18" charset="0"/>
              </a:rPr>
              <a:t> </a:t>
            </a:r>
          </a:p>
          <a:p>
            <a:pPr lvl="1" algn="just"/>
            <a:r>
              <a:rPr lang="en-US" sz="2000" dirty="0" err="1" smtClean="0">
                <a:solidFill>
                  <a:srgbClr val="3A6DAC"/>
                </a:solidFill>
                <a:latin typeface="Times New Roman" pitchFamily="18" charset="0"/>
                <a:cs typeface="Times New Roman" pitchFamily="18" charset="0"/>
              </a:rPr>
              <a:t>Peut</a:t>
            </a:r>
            <a:r>
              <a:rPr lang="en-US" sz="2000" dirty="0" smtClean="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rester</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détectable</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plusieurs</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heures</a:t>
            </a:r>
            <a:r>
              <a:rPr lang="en-US" sz="2000" dirty="0">
                <a:solidFill>
                  <a:srgbClr val="3A6DAC"/>
                </a:solidFill>
                <a:latin typeface="Times New Roman" pitchFamily="18" charset="0"/>
                <a:cs typeface="Times New Roman" pitchFamily="18" charset="0"/>
              </a:rPr>
              <a:t> après </a:t>
            </a:r>
            <a:r>
              <a:rPr lang="en-US" sz="2000" dirty="0" err="1" smtClean="0">
                <a:solidFill>
                  <a:srgbClr val="3A6DAC"/>
                </a:solidFill>
                <a:latin typeface="Times New Roman" pitchFamily="18" charset="0"/>
                <a:cs typeface="Times New Roman" pitchFamily="18" charset="0"/>
              </a:rPr>
              <a:t>l'événement</a:t>
            </a:r>
            <a:r>
              <a:rPr lang="nl-BE" sz="2000" dirty="0" smtClean="0">
                <a:solidFill>
                  <a:srgbClr val="3A6DAC"/>
                </a:solidFill>
                <a:latin typeface="Times New Roman" pitchFamily="18" charset="0"/>
                <a:cs typeface="Times New Roman" pitchFamily="18" charset="0"/>
              </a:rPr>
              <a:t>.</a:t>
            </a:r>
          </a:p>
          <a:p>
            <a:pPr algn="just"/>
            <a:endParaRPr lang="nl-BE" sz="2400" dirty="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1473387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228600" y="1386036"/>
            <a:ext cx="8712200" cy="5151438"/>
          </a:xfrm>
        </p:spPr>
        <p:txBody>
          <a:bodyPr/>
          <a:lstStyle/>
          <a:p>
            <a:pPr algn="just"/>
            <a:endParaRPr lang="en-US" sz="1600" dirty="0">
              <a:solidFill>
                <a:srgbClr val="3A6DAC"/>
              </a:solidFill>
              <a:latin typeface="Times New Roman" pitchFamily="18" charset="0"/>
              <a:cs typeface="Times New Roman" pitchFamily="18" charset="0"/>
            </a:endParaRPr>
          </a:p>
          <a:p>
            <a:pPr algn="just"/>
            <a:r>
              <a:rPr lang="en-US" sz="1600" dirty="0">
                <a:solidFill>
                  <a:srgbClr val="3A6DAC"/>
                </a:solidFill>
                <a:latin typeface="Times New Roman" pitchFamily="18" charset="0"/>
                <a:cs typeface="Times New Roman" pitchFamily="18" charset="0"/>
              </a:rPr>
              <a:t>The evidence indicated that the proportion of people who have the condition when they tested positive (PPV) was high. Specificity values were also generally very high (between 89% and 100%). However since sensitivity was variable and modest, many people without elevated levels of </a:t>
            </a:r>
            <a:r>
              <a:rPr lang="en-US" sz="1600" dirty="0" err="1">
                <a:solidFill>
                  <a:srgbClr val="3A6DAC"/>
                </a:solidFill>
                <a:latin typeface="Times New Roman" pitchFamily="18" charset="0"/>
                <a:cs typeface="Times New Roman" pitchFamily="18" charset="0"/>
              </a:rPr>
              <a:t>tryptase</a:t>
            </a:r>
            <a:r>
              <a:rPr lang="en-US" sz="1600" dirty="0">
                <a:solidFill>
                  <a:srgbClr val="3A6DAC"/>
                </a:solidFill>
                <a:latin typeface="Times New Roman" pitchFamily="18" charset="0"/>
                <a:cs typeface="Times New Roman" pitchFamily="18" charset="0"/>
              </a:rPr>
              <a:t> did have anaphylactic reactions due to drug allergy. They would therefore be missed at this time point and might receive the drug again in the future before referral to specialists. Moreover, people with negative </a:t>
            </a:r>
            <a:r>
              <a:rPr lang="en-US" sz="1600" dirty="0" err="1">
                <a:solidFill>
                  <a:srgbClr val="3A6DAC"/>
                </a:solidFill>
                <a:latin typeface="Times New Roman" pitchFamily="18" charset="0"/>
                <a:cs typeface="Times New Roman" pitchFamily="18" charset="0"/>
              </a:rPr>
              <a:t>tryptase</a:t>
            </a:r>
            <a:r>
              <a:rPr lang="en-US" sz="1600" dirty="0">
                <a:solidFill>
                  <a:srgbClr val="3A6DAC"/>
                </a:solidFill>
                <a:latin typeface="Times New Roman" pitchFamily="18" charset="0"/>
                <a:cs typeface="Times New Roman" pitchFamily="18" charset="0"/>
              </a:rPr>
              <a:t> results might wrongly believe that the reaction was unrelated to the drug they had received</a:t>
            </a:r>
            <a:r>
              <a:rPr lang="en-US" sz="1600" dirty="0" smtClean="0">
                <a:solidFill>
                  <a:srgbClr val="3A6DAC"/>
                </a:solidFill>
                <a:latin typeface="Times New Roman" pitchFamily="18" charset="0"/>
                <a:cs typeface="Times New Roman" pitchFamily="18" charset="0"/>
              </a:rPr>
              <a:t>.</a:t>
            </a:r>
          </a:p>
          <a:p>
            <a:pPr algn="just"/>
            <a:r>
              <a:rPr lang="nl-BE" sz="1600" dirty="0">
                <a:solidFill>
                  <a:srgbClr val="3A6DAC"/>
                </a:solidFill>
                <a:latin typeface="Times New Roman" pitchFamily="18" charset="0"/>
                <a:cs typeface="Times New Roman" pitchFamily="18" charset="0"/>
              </a:rPr>
              <a:t>Tryptase testing would also increase clinicians' abilities to correctly diagnose an individual as having or not having a drug allergy. This could reduce future hospitalisations due to further allergic reactions in those with drug allergy, thereby reducing costs and improving quality of life, and reducing excess spending on unnecessary alternative drugs in those without drug allergy.</a:t>
            </a:r>
            <a:br>
              <a:rPr lang="nl-BE" sz="1600" dirty="0">
                <a:solidFill>
                  <a:srgbClr val="3A6DAC"/>
                </a:solidFill>
                <a:latin typeface="Times New Roman" pitchFamily="18" charset="0"/>
                <a:cs typeface="Times New Roman" pitchFamily="18" charset="0"/>
              </a:rPr>
            </a:br>
            <a:r>
              <a:rPr lang="nl-BE" sz="1600" dirty="0">
                <a:solidFill>
                  <a:srgbClr val="3A6DAC"/>
                </a:solidFill>
                <a:latin typeface="Times New Roman" pitchFamily="18" charset="0"/>
                <a:cs typeface="Times New Roman" pitchFamily="18" charset="0"/>
              </a:rPr>
              <a:t>The GDG therefore agreed that mast cell tryptase testing is likely to be cost effective.</a:t>
            </a:r>
            <a:br>
              <a:rPr lang="nl-BE" sz="1600" dirty="0">
                <a:solidFill>
                  <a:srgbClr val="3A6DAC"/>
                </a:solidFill>
                <a:latin typeface="Times New Roman" pitchFamily="18" charset="0"/>
                <a:cs typeface="Times New Roman" pitchFamily="18" charset="0"/>
              </a:rPr>
            </a:br>
            <a:r>
              <a:rPr lang="nl-BE" sz="1600" dirty="0">
                <a:solidFill>
                  <a:srgbClr val="3A6DAC"/>
                </a:solidFill>
                <a:latin typeface="Times New Roman" pitchFamily="18" charset="0"/>
                <a:cs typeface="Times New Roman" pitchFamily="18" charset="0"/>
              </a:rPr>
              <a:t>For tryptase testing to take place on a routine basis the incorporation of blood sample tubes for tryptase testing into anaphylaxis kits would be an efficient method of ensuring these very low cost items are available to clinicians at the point at which they are needed.</a:t>
            </a:r>
          </a:p>
          <a:p>
            <a:pPr algn="just"/>
            <a:endParaRPr lang="nl-BE" sz="1600" dirty="0" smtClean="0">
              <a:solidFill>
                <a:srgbClr val="3A6DAC"/>
              </a:solidFill>
              <a:latin typeface="Times New Roman" pitchFamily="18" charset="0"/>
              <a:cs typeface="Times New Roman" pitchFamily="18" charset="0"/>
            </a:endParaRPr>
          </a:p>
          <a:p>
            <a:pPr lvl="0" algn="just"/>
            <a:r>
              <a:rPr lang="nl-BE" sz="1600" i="1" dirty="0">
                <a:solidFill>
                  <a:srgbClr val="3A6DAC"/>
                </a:solidFill>
                <a:latin typeface="Times New Roman" pitchFamily="18" charset="0"/>
                <a:cs typeface="Times New Roman" pitchFamily="18" charset="0"/>
              </a:rPr>
              <a:t>Drug Allergy: Diagnosis and Management of Drug Allergy in Adults, Children and Young </a:t>
            </a:r>
            <a:r>
              <a:rPr lang="nl-BE" sz="1600" i="1" dirty="0" smtClean="0">
                <a:solidFill>
                  <a:srgbClr val="3A6DAC"/>
                </a:solidFill>
                <a:latin typeface="Times New Roman" pitchFamily="18" charset="0"/>
                <a:cs typeface="Times New Roman" pitchFamily="18" charset="0"/>
              </a:rPr>
              <a:t>People. NICE </a:t>
            </a:r>
            <a:r>
              <a:rPr lang="nl-BE" sz="1600" i="1" dirty="0">
                <a:solidFill>
                  <a:srgbClr val="3A6DAC"/>
                </a:solidFill>
                <a:latin typeface="Times New Roman" pitchFamily="18" charset="0"/>
                <a:cs typeface="Times New Roman" pitchFamily="18" charset="0"/>
              </a:rPr>
              <a:t>Clinical Guidelines, No. 183</a:t>
            </a:r>
            <a:r>
              <a:rPr lang="nl-BE" sz="1600" i="1" dirty="0" smtClean="0">
                <a:solidFill>
                  <a:srgbClr val="3A6DAC"/>
                </a:solidFill>
                <a:latin typeface="Times New Roman" pitchFamily="18" charset="0"/>
                <a:cs typeface="Times New Roman" pitchFamily="18" charset="0"/>
              </a:rPr>
              <a:t>.(UK) 2014 </a:t>
            </a:r>
            <a:r>
              <a:rPr lang="nl-BE" sz="1600" i="1" dirty="0">
                <a:solidFill>
                  <a:srgbClr val="3A6DAC"/>
                </a:solidFill>
                <a:latin typeface="Times New Roman" pitchFamily="18" charset="0"/>
                <a:cs typeface="Times New Roman" pitchFamily="18" charset="0"/>
              </a:rPr>
              <a:t>Sep</a:t>
            </a:r>
          </a:p>
        </p:txBody>
      </p:sp>
      <p:sp>
        <p:nvSpPr>
          <p:cNvPr id="2" name="Rectangle 1"/>
          <p:cNvSpPr>
            <a:spLocks noChangeArrowheads="1"/>
          </p:cNvSpPr>
          <p:nvPr/>
        </p:nvSpPr>
        <p:spPr bwMode="auto">
          <a:xfrm>
            <a:off x="1108363" y="38791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charset="0"/>
                <a:hlinkClick r:id="rId3" tooltip="Table of Contents Page"/>
              </a:rPr>
              <a:t>  </a:t>
            </a:r>
            <a:endParaRPr kumimoji="0" lang="fr-FR" altLang="fr-FR" sz="120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300" b="1"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300" b="1" i="0" u="none" strike="noStrike" cap="none" normalizeH="0" baseline="0" dirty="0">
                <a:ln>
                  <a:noFill/>
                </a:ln>
                <a:solidFill>
                  <a:schemeClr val="tx1"/>
                </a:solidFill>
                <a:effectLst/>
                <a:latin typeface="Arial" charset="0"/>
              </a:rPr>
              <a:t>Drug </a:t>
            </a:r>
            <a:r>
              <a:rPr kumimoji="0" lang="fr-FR" altLang="fr-FR" sz="1300" b="1" i="0" u="none" strike="noStrike" cap="none" normalizeH="0" baseline="0" dirty="0" err="1">
                <a:ln>
                  <a:noFill/>
                </a:ln>
                <a:solidFill>
                  <a:schemeClr val="tx1"/>
                </a:solidFill>
                <a:effectLst/>
                <a:latin typeface="Arial" charset="0"/>
              </a:rPr>
              <a:t>Allergy</a:t>
            </a:r>
            <a:r>
              <a:rPr kumimoji="0" lang="fr-FR" altLang="fr-FR" sz="1300" b="1" i="0" u="none" strike="noStrike" cap="none" normalizeH="0" baseline="0" dirty="0">
                <a:ln>
                  <a:noFill/>
                </a:ln>
                <a:solidFill>
                  <a:schemeClr val="tx1"/>
                </a:solidFill>
                <a:effectLst/>
                <a:latin typeface="Arial" charset="0"/>
              </a:rPr>
              <a:t>: </a:t>
            </a:r>
            <a:r>
              <a:rPr kumimoji="0" lang="fr-FR" altLang="fr-FR" sz="1300" b="1" i="0" u="none" strike="noStrike" cap="none" normalizeH="0" baseline="0" dirty="0" err="1">
                <a:ln>
                  <a:noFill/>
                </a:ln>
                <a:solidFill>
                  <a:schemeClr val="tx1"/>
                </a:solidFill>
                <a:effectLst/>
                <a:latin typeface="Arial" charset="0"/>
              </a:rPr>
              <a:t>Diagnosis</a:t>
            </a:r>
            <a:r>
              <a:rPr kumimoji="0" lang="fr-FR" altLang="fr-FR" sz="1300" b="1" i="0" u="none" strike="noStrike" cap="none" normalizeH="0" baseline="0" dirty="0">
                <a:ln>
                  <a:noFill/>
                </a:ln>
                <a:solidFill>
                  <a:schemeClr val="tx1"/>
                </a:solidFill>
                <a:effectLst/>
                <a:latin typeface="Arial" charset="0"/>
              </a:rPr>
              <a:t> and Management of Drug </a:t>
            </a:r>
            <a:r>
              <a:rPr kumimoji="0" lang="fr-FR" altLang="fr-FR" sz="1300" b="1" i="0" u="none" strike="noStrike" cap="none" normalizeH="0" baseline="0" dirty="0" err="1">
                <a:ln>
                  <a:noFill/>
                </a:ln>
                <a:solidFill>
                  <a:schemeClr val="tx1"/>
                </a:solidFill>
                <a:effectLst/>
                <a:latin typeface="Arial" charset="0"/>
              </a:rPr>
              <a:t>Allergy</a:t>
            </a:r>
            <a:r>
              <a:rPr kumimoji="0" lang="fr-FR" altLang="fr-FR" sz="1300" b="1" i="0" u="none" strike="noStrike" cap="none" normalizeH="0" baseline="0" dirty="0">
                <a:ln>
                  <a:noFill/>
                </a:ln>
                <a:solidFill>
                  <a:schemeClr val="tx1"/>
                </a:solidFill>
                <a:effectLst/>
                <a:latin typeface="Arial" charset="0"/>
              </a:rPr>
              <a:t> in </a:t>
            </a:r>
            <a:r>
              <a:rPr kumimoji="0" lang="fr-FR" altLang="fr-FR" sz="1300" b="1" i="0" u="none" strike="noStrike" cap="none" normalizeH="0" baseline="0" dirty="0" err="1">
                <a:ln>
                  <a:noFill/>
                </a:ln>
                <a:solidFill>
                  <a:schemeClr val="tx1"/>
                </a:solidFill>
                <a:effectLst/>
                <a:latin typeface="Arial" charset="0"/>
              </a:rPr>
              <a:t>Adults</a:t>
            </a:r>
            <a:r>
              <a:rPr kumimoji="0" lang="fr-FR" altLang="fr-FR" sz="1300" b="1" i="0" u="none" strike="noStrike" cap="none" normalizeH="0" baseline="0" dirty="0">
                <a:ln>
                  <a:noFill/>
                </a:ln>
                <a:solidFill>
                  <a:schemeClr val="tx1"/>
                </a:solidFill>
                <a:effectLst/>
                <a:latin typeface="Arial" charset="0"/>
              </a:rPr>
              <a:t>, </a:t>
            </a:r>
            <a:r>
              <a:rPr kumimoji="0" lang="fr-FR" altLang="fr-FR" sz="1300" b="1" i="0" u="none" strike="noStrike" cap="none" normalizeH="0" baseline="0" dirty="0" err="1">
                <a:ln>
                  <a:noFill/>
                </a:ln>
                <a:solidFill>
                  <a:schemeClr val="tx1"/>
                </a:solidFill>
                <a:effectLst/>
                <a:latin typeface="Arial" charset="0"/>
              </a:rPr>
              <a:t>Children</a:t>
            </a:r>
            <a:r>
              <a:rPr kumimoji="0" lang="fr-FR" altLang="fr-FR" sz="1300" b="1" i="0" u="none" strike="noStrike" cap="none" normalizeH="0" baseline="0" dirty="0">
                <a:ln>
                  <a:noFill/>
                </a:ln>
                <a:solidFill>
                  <a:schemeClr val="tx1"/>
                </a:solidFill>
                <a:effectLst/>
                <a:latin typeface="Arial" charset="0"/>
              </a:rPr>
              <a:t> and Young People.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1" i="0" u="none" strike="noStrike" cap="none" normalizeH="0" baseline="0" dirty="0">
                <a:ln>
                  <a:noFill/>
                </a:ln>
                <a:solidFill>
                  <a:schemeClr val="tx1"/>
                </a:solidFill>
                <a:effectLst/>
                <a:latin typeface="Arial" charset="0"/>
                <a:hlinkClick r:id="rId4"/>
              </a:rPr>
              <a:t>Show details</a:t>
            </a:r>
            <a:endParaRPr kumimoji="0" lang="fr-FR" altLang="fr-FR"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charset="0"/>
              </a:rPr>
              <a:t>NICE </a:t>
            </a:r>
            <a:r>
              <a:rPr kumimoji="0" lang="fr-FR" altLang="fr-FR" sz="1800" b="0" i="0" u="none" strike="noStrike" cap="none" normalizeH="0" baseline="0" dirty="0" err="1">
                <a:ln>
                  <a:noFill/>
                </a:ln>
                <a:solidFill>
                  <a:schemeClr val="tx1"/>
                </a:solidFill>
                <a:effectLst/>
                <a:latin typeface="Arial" charset="0"/>
              </a:rPr>
              <a:t>Clinical</a:t>
            </a:r>
            <a:r>
              <a:rPr kumimoji="0" lang="fr-FR" altLang="fr-FR" sz="1800" b="0" i="0" u="none" strike="noStrike" cap="none" normalizeH="0" baseline="0" dirty="0">
                <a:ln>
                  <a:noFill/>
                </a:ln>
                <a:solidFill>
                  <a:schemeClr val="tx1"/>
                </a:solidFill>
                <a:effectLst/>
                <a:latin typeface="Arial" charset="0"/>
              </a:rPr>
              <a:t> Guidelines, No. 183.</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charset="0"/>
              </a:rPr>
              <a:t>National </a:t>
            </a:r>
            <a:r>
              <a:rPr kumimoji="0" lang="fr-FR" altLang="fr-FR" sz="1800" b="0" i="0" u="none" strike="noStrike" cap="none" normalizeH="0" baseline="0" dirty="0" err="1">
                <a:ln>
                  <a:noFill/>
                </a:ln>
                <a:solidFill>
                  <a:schemeClr val="tx1"/>
                </a:solidFill>
                <a:effectLst/>
                <a:latin typeface="Arial" charset="0"/>
              </a:rPr>
              <a:t>Clinical</a:t>
            </a:r>
            <a:r>
              <a:rPr kumimoji="0" lang="fr-FR" altLang="fr-FR" sz="1800" b="0" i="0" u="none" strike="noStrike" cap="none" normalizeH="0" baseline="0" dirty="0">
                <a:ln>
                  <a:noFill/>
                </a:ln>
                <a:solidFill>
                  <a:schemeClr val="tx1"/>
                </a:solidFill>
                <a:effectLst/>
                <a:latin typeface="Arial" charset="0"/>
              </a:rPr>
              <a:t> Guideline Centre (UK</a:t>
            </a:r>
            <a:r>
              <a:rPr kumimoji="0" lang="fr-FR" altLang="fr-FR" sz="1800" b="0" i="0" u="none" strike="noStrike" cap="none" normalizeH="0" baseline="0" dirty="0" smtClean="0">
                <a:ln>
                  <a:noFill/>
                </a:ln>
                <a:solidFill>
                  <a:schemeClr val="tx1"/>
                </a:solidFill>
                <a:effectLst/>
                <a:latin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chemeClr val="tx1"/>
                </a:solidFill>
                <a:effectLst/>
                <a:latin typeface="Arial" charset="0"/>
              </a:rPr>
              <a:t>London: </a:t>
            </a:r>
            <a:r>
              <a:rPr kumimoji="0" lang="fr-FR" altLang="fr-FR" sz="1800" b="0" i="0" u="none" strike="noStrike" cap="none" normalizeH="0" baseline="0" dirty="0" smtClean="0">
                <a:ln>
                  <a:noFill/>
                </a:ln>
                <a:solidFill>
                  <a:schemeClr val="tx1"/>
                </a:solidFill>
                <a:effectLst/>
                <a:latin typeface="Arial" charset="0"/>
                <a:hlinkClick r:id="rId5"/>
              </a:rPr>
              <a:t>National Institute for Health and Care Excellence (UK)</a:t>
            </a:r>
            <a:r>
              <a:rPr kumimoji="0" lang="fr-FR" altLang="fr-FR" sz="1800" b="0" i="0" u="none" strike="noStrike" cap="none" normalizeH="0" baseline="0" dirty="0" smtClean="0">
                <a:ln>
                  <a:noFill/>
                </a:ln>
                <a:solidFill>
                  <a:schemeClr val="tx1"/>
                </a:solidFill>
                <a:effectLst/>
                <a:latin typeface="Arial" charset="0"/>
              </a:rPr>
              <a:t>; 2014 Sep.</a:t>
            </a:r>
            <a:endParaRPr kumimoji="0" lang="fr-FR" altLang="fr-FR"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49713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dirty="0" smtClean="0">
                <a:latin typeface="Times New Roman" charset="0"/>
                <a:ea typeface="ＭＳ Ｐゴシック" charset="0"/>
              </a:rPr>
              <a:t>Les taux de </a:t>
            </a:r>
            <a:r>
              <a:rPr lang="fr-BE" dirty="0" err="1" smtClean="0">
                <a:latin typeface="Times New Roman" charset="0"/>
                <a:ea typeface="ＭＳ Ｐゴシック" charset="0"/>
              </a:rPr>
              <a:t>tryptase</a:t>
            </a:r>
            <a:r>
              <a:rPr lang="fr-BE" sz="1600" i="1" dirty="0" smtClean="0">
                <a:latin typeface="Times New Roman" charset="0"/>
                <a:ea typeface="ＭＳ Ｐゴシック" charset="0"/>
              </a:rPr>
              <a:t/>
            </a:r>
            <a:br>
              <a:rPr lang="fr-BE" sz="1600" i="1" dirty="0" smtClean="0">
                <a:latin typeface="Times New Roman" charset="0"/>
                <a:ea typeface="ＭＳ Ｐゴシック" charset="0"/>
              </a:rPr>
            </a:br>
            <a:r>
              <a:rPr lang="fr-BE" sz="1400" i="1" dirty="0" err="1" smtClean="0">
                <a:latin typeface="Times New Roman" charset="0"/>
                <a:ea typeface="ＭＳ Ｐゴシック" charset="0"/>
              </a:rPr>
              <a:t>Sperr</a:t>
            </a:r>
            <a:r>
              <a:rPr lang="fr-BE" sz="1400" i="1" dirty="0" smtClean="0">
                <a:latin typeface="Times New Roman" charset="0"/>
                <a:ea typeface="ＭＳ Ｐゴシック" charset="0"/>
              </a:rPr>
              <a:t> WR et al, Clin Invest. 2009</a:t>
            </a:r>
            <a:endParaRPr lang="fr-FR" sz="1400" i="1"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41450"/>
            <a:ext cx="8712200" cy="5151438"/>
          </a:xfrm>
        </p:spPr>
        <p:txBody>
          <a:bodyPr/>
          <a:lstStyle/>
          <a:p>
            <a:pPr algn="just"/>
            <a:r>
              <a:rPr lang="fr-BE" sz="1800" dirty="0">
                <a:solidFill>
                  <a:srgbClr val="3A6DAC"/>
                </a:solidFill>
                <a:latin typeface="Times New Roman" pitchFamily="18" charset="0"/>
                <a:cs typeface="Times New Roman" pitchFamily="18" charset="0"/>
              </a:rPr>
              <a:t>T</a:t>
            </a:r>
            <a:r>
              <a:rPr lang="fr-BE" sz="1800" dirty="0" smtClean="0">
                <a:solidFill>
                  <a:srgbClr val="3A6DAC"/>
                </a:solidFill>
                <a:latin typeface="Times New Roman" pitchFamily="18" charset="0"/>
                <a:cs typeface="Times New Roman" pitchFamily="18" charset="0"/>
              </a:rPr>
              <a:t>aux </a:t>
            </a:r>
            <a:r>
              <a:rPr lang="fr-BE" sz="1800" b="1" dirty="0">
                <a:solidFill>
                  <a:srgbClr val="3A6DAC"/>
                </a:solidFill>
                <a:latin typeface="Times New Roman" pitchFamily="18" charset="0"/>
                <a:cs typeface="Times New Roman" pitchFamily="18" charset="0"/>
              </a:rPr>
              <a:t>médian</a:t>
            </a:r>
            <a:r>
              <a:rPr lang="fr-BE" sz="1800" dirty="0">
                <a:solidFill>
                  <a:srgbClr val="3A6DAC"/>
                </a:solidFill>
                <a:latin typeface="Times New Roman" pitchFamily="18" charset="0"/>
                <a:cs typeface="Times New Roman" pitchFamily="18" charset="0"/>
              </a:rPr>
              <a:t> </a:t>
            </a:r>
            <a:r>
              <a:rPr lang="fr-BE" sz="1800" dirty="0" smtClean="0">
                <a:solidFill>
                  <a:srgbClr val="3A6DAC"/>
                </a:solidFill>
                <a:latin typeface="Times New Roman" pitchFamily="18" charset="0"/>
                <a:cs typeface="Times New Roman" pitchFamily="18" charset="0"/>
              </a:rPr>
              <a:t>chez </a:t>
            </a:r>
            <a:r>
              <a:rPr lang="fr-BE" sz="1800" dirty="0">
                <a:solidFill>
                  <a:srgbClr val="3A6DAC"/>
                </a:solidFill>
                <a:latin typeface="Times New Roman" pitchFamily="18" charset="0"/>
                <a:cs typeface="Times New Roman" pitchFamily="18" charset="0"/>
              </a:rPr>
              <a:t>les adultes en bonne santé </a:t>
            </a:r>
            <a:r>
              <a:rPr lang="fr-BE" sz="1800" dirty="0" smtClean="0">
                <a:solidFill>
                  <a:srgbClr val="3A6DAC"/>
                </a:solidFill>
                <a:latin typeface="Times New Roman" pitchFamily="18" charset="0"/>
                <a:cs typeface="Times New Roman" pitchFamily="18" charset="0"/>
              </a:rPr>
              <a:t>= </a:t>
            </a:r>
            <a:r>
              <a:rPr lang="fr-BE" sz="1800" b="1" dirty="0" smtClean="0">
                <a:solidFill>
                  <a:srgbClr val="3A6DAC"/>
                </a:solidFill>
                <a:latin typeface="Times New Roman" pitchFamily="18" charset="0"/>
                <a:cs typeface="Times New Roman" pitchFamily="18" charset="0"/>
              </a:rPr>
              <a:t>5 </a:t>
            </a:r>
            <a:r>
              <a:rPr lang="fr-BE" sz="1800" b="1" dirty="0" err="1" smtClean="0">
                <a:solidFill>
                  <a:srgbClr val="3A6DAC"/>
                </a:solidFill>
                <a:latin typeface="Times New Roman" pitchFamily="18" charset="0"/>
                <a:cs typeface="Times New Roman" pitchFamily="18" charset="0"/>
              </a:rPr>
              <a:t>ng</a:t>
            </a:r>
            <a:r>
              <a:rPr lang="fr-BE" sz="1800" b="1" dirty="0" smtClean="0">
                <a:solidFill>
                  <a:srgbClr val="3A6DAC"/>
                </a:solidFill>
                <a:latin typeface="Times New Roman" pitchFamily="18" charset="0"/>
                <a:cs typeface="Times New Roman" pitchFamily="18" charset="0"/>
              </a:rPr>
              <a:t>/ml  </a:t>
            </a:r>
            <a:r>
              <a:rPr lang="fr-BE" sz="1800" dirty="0" smtClean="0">
                <a:solidFill>
                  <a:srgbClr val="3A6DAC"/>
                </a:solidFill>
                <a:latin typeface="Times New Roman" pitchFamily="18" charset="0"/>
                <a:cs typeface="Times New Roman" pitchFamily="18" charset="0"/>
              </a:rPr>
              <a:t>(&lt;1 </a:t>
            </a:r>
            <a:r>
              <a:rPr lang="fr-BE" sz="1800" dirty="0">
                <a:solidFill>
                  <a:srgbClr val="3A6DAC"/>
                </a:solidFill>
                <a:latin typeface="Times New Roman" pitchFamily="18" charset="0"/>
                <a:cs typeface="Times New Roman" pitchFamily="18" charset="0"/>
              </a:rPr>
              <a:t>à 30 </a:t>
            </a:r>
            <a:r>
              <a:rPr lang="fr-BE" sz="1800" dirty="0" err="1" smtClean="0">
                <a:solidFill>
                  <a:srgbClr val="3A6DAC"/>
                </a:solidFill>
                <a:latin typeface="Times New Roman" pitchFamily="18" charset="0"/>
                <a:cs typeface="Times New Roman" pitchFamily="18" charset="0"/>
              </a:rPr>
              <a:t>ng</a:t>
            </a:r>
            <a:r>
              <a:rPr lang="fr-BE" sz="1800" dirty="0" smtClean="0">
                <a:solidFill>
                  <a:srgbClr val="3A6DAC"/>
                </a:solidFill>
                <a:latin typeface="Times New Roman" pitchFamily="18" charset="0"/>
                <a:cs typeface="Times New Roman" pitchFamily="18" charset="0"/>
              </a:rPr>
              <a:t>/ml)</a:t>
            </a:r>
          </a:p>
          <a:p>
            <a:pPr algn="just"/>
            <a:r>
              <a:rPr lang="fr-BE" sz="1800" b="1" dirty="0" smtClean="0">
                <a:solidFill>
                  <a:srgbClr val="3A6DAC"/>
                </a:solidFill>
                <a:latin typeface="Times New Roman" pitchFamily="18" charset="0"/>
                <a:cs typeface="Times New Roman" pitchFamily="18" charset="0"/>
              </a:rPr>
              <a:t>95% </a:t>
            </a:r>
            <a:r>
              <a:rPr lang="fr-BE" sz="1800" b="1" dirty="0">
                <a:solidFill>
                  <a:srgbClr val="3A6DAC"/>
                </a:solidFill>
                <a:latin typeface="Times New Roman" pitchFamily="18" charset="0"/>
                <a:cs typeface="Times New Roman" pitchFamily="18" charset="0"/>
              </a:rPr>
              <a:t>des personnes </a:t>
            </a:r>
            <a:r>
              <a:rPr lang="fr-BE" sz="1800" dirty="0">
                <a:solidFill>
                  <a:srgbClr val="3A6DAC"/>
                </a:solidFill>
                <a:latin typeface="Times New Roman" pitchFamily="18" charset="0"/>
                <a:cs typeface="Times New Roman" pitchFamily="18" charset="0"/>
              </a:rPr>
              <a:t>en bonne </a:t>
            </a:r>
            <a:r>
              <a:rPr lang="fr-BE" sz="1800" dirty="0" smtClean="0">
                <a:solidFill>
                  <a:srgbClr val="3A6DAC"/>
                </a:solidFill>
                <a:latin typeface="Times New Roman" pitchFamily="18" charset="0"/>
                <a:cs typeface="Times New Roman" pitchFamily="18" charset="0"/>
              </a:rPr>
              <a:t>santé =&gt; taux </a:t>
            </a:r>
            <a:r>
              <a:rPr lang="fr-BE" sz="1800" b="1" dirty="0" smtClean="0">
                <a:solidFill>
                  <a:srgbClr val="3A6DAC"/>
                </a:solidFill>
                <a:latin typeface="Times New Roman" pitchFamily="18" charset="0"/>
                <a:cs typeface="Times New Roman" pitchFamily="18" charset="0"/>
              </a:rPr>
              <a:t>&lt; </a:t>
            </a:r>
            <a:r>
              <a:rPr lang="fr-BE" sz="1800" b="1" dirty="0">
                <a:solidFill>
                  <a:srgbClr val="3A6DAC"/>
                </a:solidFill>
                <a:latin typeface="Times New Roman" pitchFamily="18" charset="0"/>
                <a:cs typeface="Times New Roman" pitchFamily="18" charset="0"/>
              </a:rPr>
              <a:t>ou </a:t>
            </a:r>
            <a:r>
              <a:rPr lang="fr-BE" sz="1800" b="1" dirty="0" smtClean="0">
                <a:solidFill>
                  <a:srgbClr val="3A6DAC"/>
                </a:solidFill>
                <a:latin typeface="Times New Roman" pitchFamily="18" charset="0"/>
                <a:cs typeface="Times New Roman" pitchFamily="18" charset="0"/>
              </a:rPr>
              <a:t>= </a:t>
            </a:r>
            <a:r>
              <a:rPr lang="fr-BE" sz="1800" b="1" dirty="0">
                <a:solidFill>
                  <a:srgbClr val="3A6DAC"/>
                </a:solidFill>
                <a:latin typeface="Times New Roman" pitchFamily="18" charset="0"/>
                <a:cs typeface="Times New Roman" pitchFamily="18" charset="0"/>
              </a:rPr>
              <a:t>15 </a:t>
            </a:r>
            <a:r>
              <a:rPr lang="fr-BE" sz="1800" b="1" dirty="0" err="1" smtClean="0">
                <a:solidFill>
                  <a:srgbClr val="3A6DAC"/>
                </a:solidFill>
                <a:latin typeface="Times New Roman" pitchFamily="18" charset="0"/>
                <a:cs typeface="Times New Roman" pitchFamily="18" charset="0"/>
              </a:rPr>
              <a:t>ng</a:t>
            </a:r>
            <a:r>
              <a:rPr lang="fr-BE" sz="1800" b="1" dirty="0" smtClean="0">
                <a:solidFill>
                  <a:srgbClr val="3A6DAC"/>
                </a:solidFill>
                <a:latin typeface="Times New Roman" pitchFamily="18" charset="0"/>
                <a:cs typeface="Times New Roman" pitchFamily="18" charset="0"/>
              </a:rPr>
              <a:t>/ml</a:t>
            </a:r>
            <a:r>
              <a:rPr lang="fr-BE" sz="1800" dirty="0" smtClean="0">
                <a:solidFill>
                  <a:srgbClr val="3A6DAC"/>
                </a:solidFill>
                <a:latin typeface="Times New Roman" pitchFamily="18" charset="0"/>
                <a:cs typeface="Times New Roman" pitchFamily="18" charset="0"/>
              </a:rPr>
              <a:t>, </a:t>
            </a:r>
            <a:r>
              <a:rPr lang="fr-BE" sz="1800" dirty="0">
                <a:solidFill>
                  <a:srgbClr val="3A6DAC"/>
                </a:solidFill>
                <a:latin typeface="Times New Roman" pitchFamily="18" charset="0"/>
                <a:cs typeface="Times New Roman" pitchFamily="18" charset="0"/>
              </a:rPr>
              <a:t>quel que soit leur âge ou leur sexe. </a:t>
            </a:r>
            <a:endParaRPr lang="fr-BE" sz="1800" dirty="0" smtClean="0">
              <a:solidFill>
                <a:srgbClr val="3A6DAC"/>
              </a:solidFill>
              <a:latin typeface="Times New Roman" pitchFamily="18" charset="0"/>
              <a:cs typeface="Times New Roman" pitchFamily="18" charset="0"/>
            </a:endParaRPr>
          </a:p>
          <a:p>
            <a:pPr lvl="1" algn="just"/>
            <a:r>
              <a:rPr lang="fr-BE" sz="1400" dirty="0">
                <a:solidFill>
                  <a:srgbClr val="3A6DAC"/>
                </a:solidFill>
                <a:latin typeface="Times New Roman" pitchFamily="18" charset="0"/>
                <a:cs typeface="Times New Roman" pitchFamily="18" charset="0"/>
              </a:rPr>
              <a:t>De nombreux individus en bonne santé présentent un taux entre 10 et 15 </a:t>
            </a:r>
            <a:r>
              <a:rPr lang="fr-BE" sz="1400" dirty="0" err="1">
                <a:solidFill>
                  <a:srgbClr val="3A6DAC"/>
                </a:solidFill>
                <a:latin typeface="Times New Roman" pitchFamily="18" charset="0"/>
                <a:cs typeface="Times New Roman" pitchFamily="18" charset="0"/>
              </a:rPr>
              <a:t>ng</a:t>
            </a:r>
            <a:r>
              <a:rPr lang="fr-BE" sz="1400" dirty="0">
                <a:solidFill>
                  <a:srgbClr val="3A6DAC"/>
                </a:solidFill>
                <a:latin typeface="Times New Roman" pitchFamily="18" charset="0"/>
                <a:cs typeface="Times New Roman" pitchFamily="18" charset="0"/>
              </a:rPr>
              <a:t>/ml, parfois même &gt;20 </a:t>
            </a:r>
            <a:r>
              <a:rPr lang="fr-BE" sz="1400" dirty="0" err="1">
                <a:solidFill>
                  <a:srgbClr val="3A6DAC"/>
                </a:solidFill>
                <a:latin typeface="Times New Roman" pitchFamily="18" charset="0"/>
                <a:cs typeface="Times New Roman" pitchFamily="18" charset="0"/>
              </a:rPr>
              <a:t>ng</a:t>
            </a:r>
            <a:r>
              <a:rPr lang="fr-BE" sz="1400" dirty="0">
                <a:solidFill>
                  <a:srgbClr val="3A6DAC"/>
                </a:solidFill>
                <a:latin typeface="Times New Roman" pitchFamily="18" charset="0"/>
                <a:cs typeface="Times New Roman" pitchFamily="18" charset="0"/>
              </a:rPr>
              <a:t>/ml !</a:t>
            </a:r>
          </a:p>
          <a:p>
            <a:pPr lvl="1" algn="just"/>
            <a:r>
              <a:rPr lang="fr-BE" sz="1400" dirty="0" smtClean="0">
                <a:solidFill>
                  <a:srgbClr val="3A6DAC"/>
                </a:solidFill>
                <a:latin typeface="Times New Roman" pitchFamily="18" charset="0"/>
                <a:cs typeface="Times New Roman" pitchFamily="18" charset="0"/>
              </a:rPr>
              <a:t>Souvent on considère norme &lt;</a:t>
            </a:r>
            <a:r>
              <a:rPr lang="fr-BE" sz="1400" dirty="0">
                <a:solidFill>
                  <a:srgbClr val="3A6DAC"/>
                </a:solidFill>
                <a:latin typeface="Times New Roman" pitchFamily="18" charset="0"/>
                <a:cs typeface="Times New Roman" pitchFamily="18" charset="0"/>
              </a:rPr>
              <a:t>11,4 </a:t>
            </a:r>
            <a:r>
              <a:rPr lang="fr-BE" sz="1400" dirty="0" err="1" smtClean="0">
                <a:solidFill>
                  <a:srgbClr val="3A6DAC"/>
                </a:solidFill>
                <a:latin typeface="Times New Roman" pitchFamily="18" charset="0"/>
                <a:cs typeface="Times New Roman" pitchFamily="18" charset="0"/>
              </a:rPr>
              <a:t>ng</a:t>
            </a:r>
            <a:r>
              <a:rPr lang="fr-BE" sz="1400" dirty="0" smtClean="0">
                <a:solidFill>
                  <a:srgbClr val="3A6DAC"/>
                </a:solidFill>
                <a:latin typeface="Times New Roman" pitchFamily="18" charset="0"/>
                <a:cs typeface="Times New Roman" pitchFamily="18" charset="0"/>
              </a:rPr>
              <a:t>/ml (</a:t>
            </a:r>
            <a:r>
              <a:rPr lang="fr-BE" sz="1400" dirty="0" err="1" smtClean="0">
                <a:solidFill>
                  <a:srgbClr val="3A6DAC"/>
                </a:solidFill>
                <a:latin typeface="Times New Roman" pitchFamily="18" charset="0"/>
                <a:cs typeface="Times New Roman" pitchFamily="18" charset="0"/>
              </a:rPr>
              <a:t>ThermoFisher</a:t>
            </a:r>
            <a:r>
              <a:rPr lang="fr-BE" sz="1400" dirty="0" smtClean="0">
                <a:solidFill>
                  <a:srgbClr val="3A6DAC"/>
                </a:solidFill>
                <a:latin typeface="Times New Roman" pitchFamily="18" charset="0"/>
                <a:cs typeface="Times New Roman" pitchFamily="18" charset="0"/>
              </a:rPr>
              <a:t>) </a:t>
            </a:r>
            <a:r>
              <a:rPr lang="fr-BE" sz="1400" dirty="0">
                <a:solidFill>
                  <a:srgbClr val="3A6DAC"/>
                </a:solidFill>
                <a:latin typeface="Times New Roman" pitchFamily="18" charset="0"/>
                <a:cs typeface="Times New Roman" pitchFamily="18" charset="0"/>
              </a:rPr>
              <a:t>ou </a:t>
            </a:r>
            <a:r>
              <a:rPr lang="fr-BE" sz="1400" dirty="0" smtClean="0">
                <a:solidFill>
                  <a:srgbClr val="3A6DAC"/>
                </a:solidFill>
                <a:latin typeface="Times New Roman" pitchFamily="18" charset="0"/>
                <a:cs typeface="Times New Roman" pitchFamily="18" charset="0"/>
              </a:rPr>
              <a:t>&lt;</a:t>
            </a:r>
            <a:r>
              <a:rPr lang="fr-BE" sz="1400" dirty="0">
                <a:solidFill>
                  <a:srgbClr val="3A6DAC"/>
                </a:solidFill>
                <a:latin typeface="Times New Roman" pitchFamily="18" charset="0"/>
                <a:cs typeface="Times New Roman" pitchFamily="18" charset="0"/>
              </a:rPr>
              <a:t>10 </a:t>
            </a:r>
            <a:r>
              <a:rPr lang="fr-BE" sz="1400" dirty="0" err="1" smtClean="0">
                <a:solidFill>
                  <a:srgbClr val="3A6DAC"/>
                </a:solidFill>
                <a:latin typeface="Times New Roman" pitchFamily="18" charset="0"/>
                <a:cs typeface="Times New Roman" pitchFamily="18" charset="0"/>
              </a:rPr>
              <a:t>ng</a:t>
            </a:r>
            <a:r>
              <a:rPr lang="fr-BE" sz="1400" dirty="0" smtClean="0">
                <a:solidFill>
                  <a:srgbClr val="3A6DAC"/>
                </a:solidFill>
                <a:latin typeface="Times New Roman" pitchFamily="18" charset="0"/>
                <a:cs typeface="Times New Roman" pitchFamily="18" charset="0"/>
              </a:rPr>
              <a:t>/ml</a:t>
            </a:r>
            <a:r>
              <a:rPr lang="fr-BE" sz="1400" dirty="0">
                <a:solidFill>
                  <a:srgbClr val="3A6DAC"/>
                </a:solidFill>
                <a:latin typeface="Times New Roman" pitchFamily="18" charset="0"/>
                <a:cs typeface="Times New Roman" pitchFamily="18" charset="0"/>
              </a:rPr>
              <a:t>. </a:t>
            </a:r>
            <a:endParaRPr lang="fr-BE" sz="1400" dirty="0" smtClean="0">
              <a:solidFill>
                <a:srgbClr val="3A6DAC"/>
              </a:solidFill>
              <a:latin typeface="Times New Roman" pitchFamily="18" charset="0"/>
              <a:cs typeface="Times New Roman" pitchFamily="18" charset="0"/>
            </a:endParaRPr>
          </a:p>
          <a:p>
            <a:pPr algn="just"/>
            <a:r>
              <a:rPr lang="fr-BE" sz="1800" dirty="0" smtClean="0">
                <a:solidFill>
                  <a:srgbClr val="3A6DAC"/>
                </a:solidFill>
                <a:latin typeface="Times New Roman" pitchFamily="18" charset="0"/>
                <a:cs typeface="Times New Roman" pitchFamily="18" charset="0"/>
              </a:rPr>
              <a:t>Le taux </a:t>
            </a:r>
            <a:r>
              <a:rPr lang="fr-BE" sz="1800" b="1" dirty="0" smtClean="0">
                <a:solidFill>
                  <a:srgbClr val="3A6DAC"/>
                </a:solidFill>
                <a:latin typeface="Times New Roman" pitchFamily="18" charset="0"/>
                <a:cs typeface="Times New Roman" pitchFamily="18" charset="0"/>
              </a:rPr>
              <a:t>augmente </a:t>
            </a:r>
            <a:r>
              <a:rPr lang="fr-BE" sz="1800" b="1" dirty="0">
                <a:solidFill>
                  <a:srgbClr val="3A6DAC"/>
                </a:solidFill>
                <a:latin typeface="Times New Roman" pitchFamily="18" charset="0"/>
                <a:cs typeface="Times New Roman" pitchFamily="18" charset="0"/>
              </a:rPr>
              <a:t>avec </a:t>
            </a:r>
            <a:r>
              <a:rPr lang="fr-BE" sz="1800" b="1" dirty="0" smtClean="0">
                <a:solidFill>
                  <a:srgbClr val="3A6DAC"/>
                </a:solidFill>
                <a:latin typeface="Times New Roman" pitchFamily="18" charset="0"/>
                <a:cs typeface="Times New Roman" pitchFamily="18" charset="0"/>
              </a:rPr>
              <a:t>l'âge</a:t>
            </a:r>
            <a:r>
              <a:rPr lang="fr-BE" sz="1800" dirty="0" smtClean="0">
                <a:solidFill>
                  <a:srgbClr val="3A6DAC"/>
                </a:solidFill>
                <a:latin typeface="Times New Roman" pitchFamily="18" charset="0"/>
                <a:cs typeface="Times New Roman" pitchFamily="18" charset="0"/>
              </a:rPr>
              <a:t>. </a:t>
            </a:r>
          </a:p>
          <a:p>
            <a:pPr algn="just"/>
            <a:r>
              <a:rPr lang="fr-BE" sz="1800" dirty="0" smtClean="0">
                <a:solidFill>
                  <a:srgbClr val="3A6DAC"/>
                </a:solidFill>
                <a:latin typeface="Times New Roman" pitchFamily="18" charset="0"/>
                <a:cs typeface="Times New Roman" pitchFamily="18" charset="0"/>
              </a:rPr>
              <a:t>Différence entre </a:t>
            </a:r>
            <a:r>
              <a:rPr lang="fr-BE" sz="1800" dirty="0">
                <a:solidFill>
                  <a:srgbClr val="3A6DAC"/>
                </a:solidFill>
                <a:latin typeface="Times New Roman" pitchFamily="18" charset="0"/>
                <a:cs typeface="Times New Roman" pitchFamily="18" charset="0"/>
              </a:rPr>
              <a:t>les femmes et les </a:t>
            </a:r>
            <a:r>
              <a:rPr lang="fr-BE" sz="1800" dirty="0" smtClean="0">
                <a:solidFill>
                  <a:srgbClr val="3A6DAC"/>
                </a:solidFill>
                <a:latin typeface="Times New Roman" pitchFamily="18" charset="0"/>
                <a:cs typeface="Times New Roman" pitchFamily="18" charset="0"/>
              </a:rPr>
              <a:t>hommes. </a:t>
            </a:r>
          </a:p>
          <a:p>
            <a:pPr algn="just"/>
            <a:r>
              <a:rPr lang="fr-BE" sz="1800" dirty="0" smtClean="0">
                <a:solidFill>
                  <a:srgbClr val="3A6DAC"/>
                </a:solidFill>
                <a:latin typeface="Times New Roman" pitchFamily="18" charset="0"/>
                <a:cs typeface="Times New Roman" pitchFamily="18" charset="0"/>
              </a:rPr>
              <a:t>Taux </a:t>
            </a:r>
            <a:r>
              <a:rPr lang="fr-BE" sz="1800" b="1" dirty="0">
                <a:solidFill>
                  <a:srgbClr val="3A6DAC"/>
                </a:solidFill>
                <a:latin typeface="Times New Roman" pitchFamily="18" charset="0"/>
                <a:cs typeface="Times New Roman" pitchFamily="18" charset="0"/>
              </a:rPr>
              <a:t>stables</a:t>
            </a:r>
            <a:r>
              <a:rPr lang="fr-BE" sz="1800" dirty="0">
                <a:solidFill>
                  <a:srgbClr val="3A6DAC"/>
                </a:solidFill>
                <a:latin typeface="Times New Roman" pitchFamily="18" charset="0"/>
                <a:cs typeface="Times New Roman" pitchFamily="18" charset="0"/>
              </a:rPr>
              <a:t> lors d'infections virales ou bactériennes ou </a:t>
            </a:r>
            <a:r>
              <a:rPr lang="fr-BE" sz="1800" dirty="0" smtClean="0">
                <a:solidFill>
                  <a:srgbClr val="3A6DAC"/>
                </a:solidFill>
                <a:latin typeface="Times New Roman" pitchFamily="18" charset="0"/>
                <a:cs typeface="Times New Roman" pitchFamily="18" charset="0"/>
              </a:rPr>
              <a:t>maladies inflammatoires</a:t>
            </a:r>
          </a:p>
          <a:p>
            <a:pPr algn="just"/>
            <a:r>
              <a:rPr lang="fr-BE" sz="1800" dirty="0" smtClean="0">
                <a:solidFill>
                  <a:srgbClr val="3A6DAC"/>
                </a:solidFill>
                <a:latin typeface="Times New Roman" pitchFamily="18" charset="0"/>
                <a:cs typeface="Times New Roman" pitchFamily="18" charset="0"/>
              </a:rPr>
              <a:t>Le taux peut </a:t>
            </a:r>
            <a:r>
              <a:rPr lang="fr-BE" sz="1800" dirty="0">
                <a:solidFill>
                  <a:srgbClr val="3A6DAC"/>
                </a:solidFill>
                <a:latin typeface="Times New Roman" pitchFamily="18" charset="0"/>
                <a:cs typeface="Times New Roman" pitchFamily="18" charset="0"/>
              </a:rPr>
              <a:t>légèrement </a:t>
            </a:r>
            <a:r>
              <a:rPr lang="fr-BE" sz="1800" b="1" dirty="0">
                <a:solidFill>
                  <a:srgbClr val="3A6DAC"/>
                </a:solidFill>
                <a:latin typeface="Times New Roman" pitchFamily="18" charset="0"/>
                <a:cs typeface="Times New Roman" pitchFamily="18" charset="0"/>
              </a:rPr>
              <a:t>augmenter lors d'une infection chronique par les helminthes et </a:t>
            </a:r>
            <a:r>
              <a:rPr lang="fr-BE" sz="1800" b="1" dirty="0" smtClean="0">
                <a:solidFill>
                  <a:srgbClr val="3A6DAC"/>
                </a:solidFill>
                <a:latin typeface="Times New Roman" pitchFamily="18" charset="0"/>
                <a:cs typeface="Times New Roman" pitchFamily="18" charset="0"/>
              </a:rPr>
              <a:t>si insuffisance </a:t>
            </a:r>
            <a:r>
              <a:rPr lang="fr-BE" sz="1800" b="1" dirty="0">
                <a:solidFill>
                  <a:srgbClr val="3A6DAC"/>
                </a:solidFill>
                <a:latin typeface="Times New Roman" pitchFamily="18" charset="0"/>
                <a:cs typeface="Times New Roman" pitchFamily="18" charset="0"/>
              </a:rPr>
              <a:t>rénale </a:t>
            </a:r>
            <a:endParaRPr lang="fr-BE" sz="1800" b="1" dirty="0" smtClean="0">
              <a:solidFill>
                <a:srgbClr val="3A6DAC"/>
              </a:solidFill>
              <a:latin typeface="Times New Roman" pitchFamily="18" charset="0"/>
              <a:cs typeface="Times New Roman" pitchFamily="18" charset="0"/>
            </a:endParaRPr>
          </a:p>
          <a:p>
            <a:pPr algn="just"/>
            <a:r>
              <a:rPr lang="fr-BE" sz="1800" b="1" dirty="0" smtClean="0">
                <a:solidFill>
                  <a:srgbClr val="3A6DAC"/>
                </a:solidFill>
                <a:latin typeface="Times New Roman" pitchFamily="18" charset="0"/>
                <a:cs typeface="Times New Roman" pitchFamily="18" charset="0"/>
              </a:rPr>
              <a:t>Interférence</a:t>
            </a:r>
            <a:r>
              <a:rPr lang="fr-BE" sz="1800" dirty="0" smtClean="0">
                <a:solidFill>
                  <a:srgbClr val="3A6DAC"/>
                </a:solidFill>
                <a:latin typeface="Times New Roman" pitchFamily="18" charset="0"/>
                <a:cs typeface="Times New Roman" pitchFamily="18" charset="0"/>
              </a:rPr>
              <a:t> </a:t>
            </a:r>
            <a:r>
              <a:rPr lang="fr-BE" sz="1800" dirty="0">
                <a:solidFill>
                  <a:srgbClr val="3A6DAC"/>
                </a:solidFill>
                <a:latin typeface="Times New Roman" pitchFamily="18" charset="0"/>
                <a:cs typeface="Times New Roman" pitchFamily="18" charset="0"/>
              </a:rPr>
              <a:t>anticorps </a:t>
            </a:r>
            <a:r>
              <a:rPr lang="fr-BE" sz="1800" dirty="0" smtClean="0">
                <a:solidFill>
                  <a:srgbClr val="3A6DAC"/>
                </a:solidFill>
                <a:latin typeface="Times New Roman" pitchFamily="18" charset="0"/>
                <a:cs typeface="Times New Roman" pitchFamily="18" charset="0"/>
              </a:rPr>
              <a:t>hétérophile </a:t>
            </a:r>
            <a:r>
              <a:rPr lang="fr-BE" sz="1800" dirty="0">
                <a:solidFill>
                  <a:srgbClr val="3A6DAC"/>
                </a:solidFill>
                <a:latin typeface="Times New Roman" pitchFamily="18" charset="0"/>
                <a:cs typeface="Times New Roman" pitchFamily="18" charset="0"/>
              </a:rPr>
              <a:t>: faux positifs ?</a:t>
            </a:r>
          </a:p>
          <a:p>
            <a:pPr algn="just"/>
            <a:r>
              <a:rPr lang="fr-BE" sz="1800" dirty="0">
                <a:solidFill>
                  <a:srgbClr val="3A6DAC"/>
                </a:solidFill>
                <a:latin typeface="Times New Roman" pitchFamily="18" charset="0"/>
                <a:cs typeface="Times New Roman" pitchFamily="18" charset="0"/>
              </a:rPr>
              <a:t>Sensibilité/spécificité </a:t>
            </a:r>
            <a:r>
              <a:rPr lang="fr-BE" sz="2400" dirty="0">
                <a:solidFill>
                  <a:srgbClr val="3A6DAC"/>
                </a:solidFill>
                <a:latin typeface="Times New Roman" pitchFamily="18" charset="0"/>
                <a:cs typeface="Times New Roman" pitchFamily="18" charset="0"/>
              </a:rPr>
              <a:t>:</a:t>
            </a:r>
          </a:p>
          <a:p>
            <a:pPr lvl="1" algn="just"/>
            <a:r>
              <a:rPr lang="fr-BE" sz="1600" dirty="0">
                <a:solidFill>
                  <a:srgbClr val="3A6DAC"/>
                </a:solidFill>
                <a:latin typeface="Times New Roman" pitchFamily="18" charset="0"/>
                <a:cs typeface="Times New Roman" pitchFamily="18" charset="0"/>
              </a:rPr>
              <a:t>La valeur seuil de la </a:t>
            </a:r>
            <a:r>
              <a:rPr lang="fr-BE" sz="1600" dirty="0" err="1">
                <a:solidFill>
                  <a:srgbClr val="3A6DAC"/>
                </a:solidFill>
                <a:latin typeface="Times New Roman" pitchFamily="18" charset="0"/>
                <a:cs typeface="Times New Roman" pitchFamily="18" charset="0"/>
              </a:rPr>
              <a:t>tryptase</a:t>
            </a:r>
            <a:r>
              <a:rPr lang="fr-BE" sz="1600" dirty="0">
                <a:solidFill>
                  <a:srgbClr val="3A6DAC"/>
                </a:solidFill>
                <a:latin typeface="Times New Roman" pitchFamily="18" charset="0"/>
                <a:cs typeface="Times New Roman" pitchFamily="18" charset="0"/>
              </a:rPr>
              <a:t> au-delà de laquelle on peut affirmer avec une sensibilité de 36 % et une spécificité de 93 % qu’il s’agit d’une réaction allergique est de 12 </a:t>
            </a:r>
            <a:r>
              <a:rPr lang="fr-BE" sz="1600" dirty="0" err="1" smtClean="0">
                <a:solidFill>
                  <a:srgbClr val="3A6DAC"/>
                </a:solidFill>
                <a:latin typeface="Times New Roman" pitchFamily="18" charset="0"/>
                <a:cs typeface="Times New Roman" pitchFamily="18" charset="0"/>
              </a:rPr>
              <a:t>ng</a:t>
            </a:r>
            <a:r>
              <a:rPr lang="fr-BE" sz="1600" dirty="0" smtClean="0">
                <a:solidFill>
                  <a:srgbClr val="3A6DAC"/>
                </a:solidFill>
                <a:latin typeface="Times New Roman" pitchFamily="18" charset="0"/>
                <a:cs typeface="Times New Roman" pitchFamily="18" charset="0"/>
              </a:rPr>
              <a:t>/</a:t>
            </a:r>
            <a:r>
              <a:rPr lang="fr-BE" sz="1600" dirty="0" err="1" smtClean="0">
                <a:solidFill>
                  <a:srgbClr val="3A6DAC"/>
                </a:solidFill>
                <a:latin typeface="Times New Roman" pitchFamily="18" charset="0"/>
                <a:cs typeface="Times New Roman" pitchFamily="18" charset="0"/>
              </a:rPr>
              <a:t>mL</a:t>
            </a:r>
            <a:r>
              <a:rPr lang="fr-BE" sz="1600" dirty="0">
                <a:solidFill>
                  <a:srgbClr val="3A6DAC"/>
                </a:solidFill>
                <a:latin typeface="Times New Roman" pitchFamily="18" charset="0"/>
                <a:cs typeface="Times New Roman" pitchFamily="18" charset="0"/>
              </a:rPr>
              <a:t>. </a:t>
            </a:r>
          </a:p>
          <a:p>
            <a:pPr lvl="1" algn="just"/>
            <a:r>
              <a:rPr lang="fr-BE" sz="1600" dirty="0">
                <a:solidFill>
                  <a:srgbClr val="3A6DAC"/>
                </a:solidFill>
                <a:latin typeface="Times New Roman" pitchFamily="18" charset="0"/>
                <a:cs typeface="Times New Roman" pitchFamily="18" charset="0"/>
              </a:rPr>
              <a:t>Une augmentation de 2 </a:t>
            </a:r>
            <a:r>
              <a:rPr lang="fr-BE" sz="1600" dirty="0" err="1" smtClean="0">
                <a:solidFill>
                  <a:srgbClr val="3A6DAC"/>
                </a:solidFill>
                <a:latin typeface="Times New Roman" pitchFamily="18" charset="0"/>
                <a:cs typeface="Times New Roman" pitchFamily="18" charset="0"/>
              </a:rPr>
              <a:t>ng</a:t>
            </a:r>
            <a:r>
              <a:rPr lang="fr-BE" sz="1600" dirty="0" smtClean="0">
                <a:solidFill>
                  <a:srgbClr val="3A6DAC"/>
                </a:solidFill>
                <a:latin typeface="Times New Roman" pitchFamily="18" charset="0"/>
                <a:cs typeface="Times New Roman" pitchFamily="18" charset="0"/>
              </a:rPr>
              <a:t>/</a:t>
            </a:r>
            <a:r>
              <a:rPr lang="fr-BE" sz="1600" dirty="0" err="1" smtClean="0">
                <a:solidFill>
                  <a:srgbClr val="3A6DAC"/>
                </a:solidFill>
                <a:latin typeface="Times New Roman" pitchFamily="18" charset="0"/>
                <a:cs typeface="Times New Roman" pitchFamily="18" charset="0"/>
              </a:rPr>
              <a:t>mL</a:t>
            </a:r>
            <a:r>
              <a:rPr lang="fr-BE" sz="1600" dirty="0" smtClean="0">
                <a:solidFill>
                  <a:srgbClr val="3A6DAC"/>
                </a:solidFill>
                <a:latin typeface="Times New Roman" pitchFamily="18" charset="0"/>
                <a:cs typeface="Times New Roman" pitchFamily="18" charset="0"/>
              </a:rPr>
              <a:t> </a:t>
            </a:r>
            <a:r>
              <a:rPr lang="fr-BE" sz="1600" dirty="0">
                <a:solidFill>
                  <a:srgbClr val="3A6DAC"/>
                </a:solidFill>
                <a:latin typeface="Times New Roman" pitchFamily="18" charset="0"/>
                <a:cs typeface="Times New Roman" pitchFamily="18" charset="0"/>
              </a:rPr>
              <a:t>au cours des prélèvements successifs est aussi très spécifique d’une réaction allergique. </a:t>
            </a:r>
            <a:endParaRPr lang="fr-BE" sz="2000" dirty="0" smtClean="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19608043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279171" y="1706562"/>
            <a:ext cx="8707438" cy="5151438"/>
          </a:xfrm>
        </p:spPr>
        <p:txBody>
          <a:bodyPr/>
          <a:lstStyle/>
          <a:p>
            <a:r>
              <a:rPr lang="fr-BE" sz="2000" dirty="0" smtClean="0">
                <a:solidFill>
                  <a:srgbClr val="3A6DAC"/>
                </a:solidFill>
                <a:latin typeface="Times New Roman" pitchFamily="18" charset="0"/>
                <a:cs typeface="Times New Roman" pitchFamily="18" charset="0"/>
              </a:rPr>
              <a:t>La présence </a:t>
            </a:r>
            <a:r>
              <a:rPr lang="fr-BE" sz="2000" b="1" dirty="0" smtClean="0">
                <a:solidFill>
                  <a:srgbClr val="3A6DAC"/>
                </a:solidFill>
                <a:latin typeface="Times New Roman" pitchFamily="18" charset="0"/>
                <a:cs typeface="Times New Roman" pitchFamily="18" charset="0"/>
              </a:rPr>
              <a:t>d’Hypotension</a:t>
            </a:r>
            <a:r>
              <a:rPr lang="fr-BE" sz="2000" dirty="0" smtClean="0">
                <a:solidFill>
                  <a:srgbClr val="3A6DAC"/>
                </a:solidFill>
                <a:latin typeface="Times New Roman" pitchFamily="18" charset="0"/>
                <a:cs typeface="Times New Roman" pitchFamily="18" charset="0"/>
              </a:rPr>
              <a:t> et un sexe m</a:t>
            </a:r>
            <a:r>
              <a:rPr lang="nl-BE" sz="2000" b="1" dirty="0" smtClean="0">
                <a:solidFill>
                  <a:srgbClr val="3A6DAC"/>
                </a:solidFill>
                <a:latin typeface="Times New Roman" pitchFamily="18" charset="0"/>
                <a:cs typeface="Times New Roman" pitchFamily="18" charset="0"/>
              </a:rPr>
              <a:t>âle</a:t>
            </a:r>
            <a:r>
              <a:rPr lang="nl-BE" sz="2000" dirty="0" smtClean="0">
                <a:solidFill>
                  <a:srgbClr val="3A6DAC"/>
                </a:solidFill>
                <a:latin typeface="Times New Roman" pitchFamily="18" charset="0"/>
                <a:cs typeface="Times New Roman" pitchFamily="18" charset="0"/>
              </a:rPr>
              <a:t> sont associés à des valeurs de </a:t>
            </a:r>
            <a:r>
              <a:rPr lang="nl-BE" sz="2000" b="1" dirty="0" smtClean="0">
                <a:solidFill>
                  <a:srgbClr val="3A6DAC"/>
                </a:solidFill>
                <a:latin typeface="Times New Roman" pitchFamily="18" charset="0"/>
                <a:cs typeface="Times New Roman" pitchFamily="18" charset="0"/>
              </a:rPr>
              <a:t>tryptase plus élevés en phase aigue</a:t>
            </a:r>
            <a:r>
              <a:rPr lang="nl-BE" sz="2000" dirty="0" smtClean="0">
                <a:solidFill>
                  <a:srgbClr val="3A6DAC"/>
                </a:solidFill>
                <a:latin typeface="Times New Roman" pitchFamily="18" charset="0"/>
                <a:cs typeface="Times New Roman" pitchFamily="18" charset="0"/>
              </a:rPr>
              <a:t>. Au-delà de 11,4 ng/mL.</a:t>
            </a:r>
          </a:p>
          <a:p>
            <a:r>
              <a:rPr lang="nl-BE" sz="2000" dirty="0" smtClean="0">
                <a:solidFill>
                  <a:srgbClr val="3A6DAC"/>
                </a:solidFill>
                <a:latin typeface="Times New Roman" pitchFamily="18" charset="0"/>
                <a:cs typeface="Times New Roman" pitchFamily="18" charset="0"/>
              </a:rPr>
              <a:t>Les patients présentant une hypotension ont 7 fois plus de chance d’avoir une Tryptase élevée.</a:t>
            </a:r>
          </a:p>
          <a:p>
            <a:r>
              <a:rPr lang="nl-BE" sz="2000" dirty="0" smtClean="0">
                <a:solidFill>
                  <a:srgbClr val="3A6DAC"/>
                </a:solidFill>
                <a:latin typeface="Times New Roman" pitchFamily="18" charset="0"/>
                <a:cs typeface="Times New Roman" pitchFamily="18" charset="0"/>
              </a:rPr>
              <a:t>Dans les anaphylaxies alimentaires, les patients ayant utilisé leur </a:t>
            </a:r>
            <a:r>
              <a:rPr lang="nl-BE" sz="2000" b="1" dirty="0" smtClean="0">
                <a:solidFill>
                  <a:srgbClr val="3A6DAC"/>
                </a:solidFill>
                <a:latin typeface="Times New Roman" pitchFamily="18" charset="0"/>
                <a:cs typeface="Times New Roman" pitchFamily="18" charset="0"/>
              </a:rPr>
              <a:t>injecteur d’adrénaline ont une tryptase au moment aigu moins élevé </a:t>
            </a:r>
            <a:r>
              <a:rPr lang="nl-BE" sz="2000" dirty="0" smtClean="0">
                <a:solidFill>
                  <a:srgbClr val="3A6DAC"/>
                </a:solidFill>
                <a:latin typeface="Times New Roman" pitchFamily="18" charset="0"/>
                <a:cs typeface="Times New Roman" pitchFamily="18" charset="0"/>
              </a:rPr>
              <a:t>que </a:t>
            </a:r>
            <a:r>
              <a:rPr lang="nl-BE" sz="2000" dirty="0" smtClean="0">
                <a:solidFill>
                  <a:srgbClr val="3A6DAC"/>
                </a:solidFill>
                <a:latin typeface="Times New Roman" pitchFamily="18" charset="0"/>
                <a:cs typeface="Times New Roman" pitchFamily="18" charset="0"/>
              </a:rPr>
              <a:t>dans les autres cas d’anaphylaxie. </a:t>
            </a:r>
          </a:p>
          <a:p>
            <a:pPr lvl="1"/>
            <a:r>
              <a:rPr lang="nl-BE" sz="1800" dirty="0" smtClean="0">
                <a:solidFill>
                  <a:srgbClr val="3A6DAC"/>
                </a:solidFill>
                <a:latin typeface="Times New Roman" pitchFamily="18" charset="0"/>
                <a:cs typeface="Times New Roman" pitchFamily="18" charset="0"/>
              </a:rPr>
              <a:t>Une administration rapide d’adrénaline est recommendée pour prévenir la survenue d’une réponse systémique encore plus sévère et donc évite une tryptase élevée.</a:t>
            </a:r>
          </a:p>
          <a:p>
            <a:r>
              <a:rPr lang="nl-BE" sz="2000" dirty="0">
                <a:solidFill>
                  <a:srgbClr val="3A6DAC"/>
                </a:solidFill>
                <a:latin typeface="Times New Roman" pitchFamily="18" charset="0"/>
                <a:cs typeface="Times New Roman" pitchFamily="18" charset="0"/>
              </a:rPr>
              <a:t>Bonne PPV et spécificité, faible sensibilité et NPV dans l’anaphylaxie dans un service d’urgences.</a:t>
            </a:r>
          </a:p>
          <a:p>
            <a:r>
              <a:rPr lang="nl-BE" sz="2000" dirty="0" smtClean="0">
                <a:solidFill>
                  <a:srgbClr val="3A6DAC"/>
                </a:solidFill>
                <a:latin typeface="Times New Roman" pitchFamily="18" charset="0"/>
                <a:cs typeface="Times New Roman" pitchFamily="18" charset="0"/>
              </a:rPr>
              <a:t>Bonne spécificité  du taux de tryptase à 12,4 ng/mL au moment aigu et association avec l’hypotension =&gt; test utile dans certaines circonstances pour distinguer l’anaphylaxie et pathologies qui miment une anaphylaxie</a:t>
            </a:r>
            <a:r>
              <a:rPr lang="mr-IN" sz="2000" dirty="0" smtClean="0">
                <a:solidFill>
                  <a:srgbClr val="3A6DAC"/>
                </a:solidFill>
                <a:latin typeface="Times New Roman" pitchFamily="18" charset="0"/>
                <a:cs typeface="Times New Roman" pitchFamily="18" charset="0"/>
              </a:rPr>
              <a:t>…</a:t>
            </a:r>
            <a:endParaRPr lang="nl-BE" sz="2000" dirty="0" smtClean="0">
              <a:solidFill>
                <a:srgbClr val="3A6DAC"/>
              </a:solidFill>
              <a:latin typeface="Times New Roman" pitchFamily="18" charset="0"/>
              <a:cs typeface="Times New Roman" pitchFamily="18" charset="0"/>
            </a:endParaRPr>
          </a:p>
        </p:txBody>
      </p:sp>
      <p:sp>
        <p:nvSpPr>
          <p:cNvPr id="6" name="Rectangle 2"/>
          <p:cNvSpPr txBox="1">
            <a:spLocks noChangeArrowheads="1"/>
          </p:cNvSpPr>
          <p:nvPr/>
        </p:nvSpPr>
        <p:spPr bwMode="auto">
          <a:xfrm>
            <a:off x="1625600" y="185738"/>
            <a:ext cx="7315200" cy="9112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3A6DAC"/>
                </a:solidFill>
                <a:latin typeface="Arial" charset="0"/>
                <a:ea typeface="+mj-ea"/>
                <a:cs typeface="ＭＳ Ｐゴシック" charset="0"/>
              </a:defRPr>
            </a:lvl1pPr>
            <a:lvl2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rgbClr val="3A6DAC"/>
                </a:solidFill>
                <a:latin typeface="Arial" charset="0"/>
                <a:cs typeface="Arial" charset="0"/>
              </a:defRPr>
            </a:lvl6pPr>
            <a:lvl7pPr marL="914400" algn="ctr" rtl="0" eaLnBrk="1" fontAlgn="base" hangingPunct="1">
              <a:spcBef>
                <a:spcPct val="0"/>
              </a:spcBef>
              <a:spcAft>
                <a:spcPct val="0"/>
              </a:spcAft>
              <a:defRPr sz="3200" b="1">
                <a:solidFill>
                  <a:srgbClr val="3A6DAC"/>
                </a:solidFill>
                <a:latin typeface="Arial" charset="0"/>
                <a:cs typeface="Arial" charset="0"/>
              </a:defRPr>
            </a:lvl7pPr>
            <a:lvl8pPr marL="1371600" algn="ctr" rtl="0" eaLnBrk="1" fontAlgn="base" hangingPunct="1">
              <a:spcBef>
                <a:spcPct val="0"/>
              </a:spcBef>
              <a:spcAft>
                <a:spcPct val="0"/>
              </a:spcAft>
              <a:defRPr sz="3200" b="1">
                <a:solidFill>
                  <a:srgbClr val="3A6DAC"/>
                </a:solidFill>
                <a:latin typeface="Arial" charset="0"/>
                <a:cs typeface="Arial" charset="0"/>
              </a:defRPr>
            </a:lvl8pPr>
            <a:lvl9pPr marL="1828800" algn="ctr" rtl="0" eaLnBrk="1" fontAlgn="base" hangingPunct="1">
              <a:spcBef>
                <a:spcPct val="0"/>
              </a:spcBef>
              <a:spcAft>
                <a:spcPct val="0"/>
              </a:spcAft>
              <a:defRPr sz="3200" b="1">
                <a:solidFill>
                  <a:srgbClr val="3A6DAC"/>
                </a:solidFill>
                <a:latin typeface="Arial" charset="0"/>
                <a:cs typeface="Arial" charset="0"/>
              </a:defRPr>
            </a:lvl9pPr>
          </a:lstStyle>
          <a:p>
            <a:endParaRPr lang="fr-FR" sz="2400" kern="0" dirty="0">
              <a:latin typeface="Times New Roman" charset="0"/>
              <a:ea typeface="ＭＳ Ｐゴシック" charset="0"/>
            </a:endParaRPr>
          </a:p>
        </p:txBody>
      </p:sp>
      <p:pic>
        <p:nvPicPr>
          <p:cNvPr id="2" name="Image 1"/>
          <p:cNvPicPr>
            <a:picLocks noChangeAspect="1"/>
          </p:cNvPicPr>
          <p:nvPr/>
        </p:nvPicPr>
        <p:blipFill>
          <a:blip r:embed="rId3"/>
          <a:stretch>
            <a:fillRect/>
          </a:stretch>
        </p:blipFill>
        <p:spPr>
          <a:xfrm>
            <a:off x="4345336" y="107034"/>
            <a:ext cx="4641273" cy="1148558"/>
          </a:xfrm>
          <a:prstGeom prst="rect">
            <a:avLst/>
          </a:prstGeom>
        </p:spPr>
      </p:pic>
      <p:sp>
        <p:nvSpPr>
          <p:cNvPr id="3" name="Rectangle 2"/>
          <p:cNvSpPr/>
          <p:nvPr/>
        </p:nvSpPr>
        <p:spPr>
          <a:xfrm>
            <a:off x="6323239" y="501189"/>
            <a:ext cx="2310248" cy="184666"/>
          </a:xfrm>
          <a:prstGeom prst="rect">
            <a:avLst/>
          </a:prstGeom>
        </p:spPr>
        <p:txBody>
          <a:bodyPr wrap="none">
            <a:spAutoFit/>
          </a:bodyPr>
          <a:lstStyle/>
          <a:p>
            <a:r>
              <a:rPr lang="fr-FR" sz="600" dirty="0">
                <a:latin typeface="AdvTT08771266" charset="0"/>
              </a:rPr>
              <a:t>J ALLERGY CLIN IMMUNOL PRACT VOLUME 5, NUMBER 5 </a:t>
            </a:r>
            <a:endParaRPr lang="fr-FR" sz="1400" dirty="0"/>
          </a:p>
        </p:txBody>
      </p:sp>
    </p:spTree>
    <p:extLst>
      <p:ext uri="{BB962C8B-B14F-4D97-AF65-F5344CB8AC3E}">
        <p14:creationId xmlns:p14="http://schemas.microsoft.com/office/powerpoint/2010/main" val="906697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FR" sz="2400" dirty="0" smtClean="0">
                <a:latin typeface="Times New Roman" charset="0"/>
                <a:ea typeface="ＭＳ Ｐゴシック" charset="0"/>
              </a:rPr>
              <a:t>Cinétique </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111513" y="1396846"/>
            <a:ext cx="5562824" cy="5151438"/>
          </a:xfrm>
        </p:spPr>
        <p:txBody>
          <a:bodyPr/>
          <a:lstStyle/>
          <a:p>
            <a:pPr marL="177800" indent="-166688" algn="just"/>
            <a:r>
              <a:rPr lang="fr-BE" sz="1600" dirty="0" smtClean="0">
                <a:solidFill>
                  <a:srgbClr val="3A6DAC"/>
                </a:solidFill>
                <a:latin typeface="Times New Roman" pitchFamily="18" charset="0"/>
                <a:cs typeface="Times New Roman" pitchFamily="18" charset="0"/>
              </a:rPr>
              <a:t>Grande taille de la molécule : </a:t>
            </a:r>
          </a:p>
          <a:p>
            <a:pPr marL="311150" lvl="1" indent="-166688" algn="just"/>
            <a:r>
              <a:rPr lang="fr-BE" sz="1200" b="1" dirty="0" smtClean="0">
                <a:solidFill>
                  <a:srgbClr val="3A6DAC"/>
                </a:solidFill>
                <a:latin typeface="Times New Roman" pitchFamily="18" charset="0"/>
                <a:cs typeface="Times New Roman" pitchFamily="18" charset="0"/>
              </a:rPr>
              <a:t>diffusion LENTE </a:t>
            </a:r>
            <a:r>
              <a:rPr lang="fr-BE" sz="1200" dirty="0" smtClean="0">
                <a:solidFill>
                  <a:srgbClr val="3A6DAC"/>
                </a:solidFill>
                <a:latin typeface="Times New Roman" pitchFamily="18" charset="0"/>
                <a:cs typeface="Times New Roman" pitchFamily="18" charset="0"/>
              </a:rPr>
              <a:t>des tissus où se trouvent les mastocytes vers les vaisseaux sanguins </a:t>
            </a:r>
          </a:p>
          <a:p>
            <a:pPr marL="311150" lvl="1" indent="-166688" algn="just"/>
            <a:r>
              <a:rPr lang="fr-BE" sz="1200" b="1" dirty="0" smtClean="0">
                <a:solidFill>
                  <a:srgbClr val="3A6DAC"/>
                </a:solidFill>
                <a:latin typeface="Times New Roman" pitchFamily="18" charset="0"/>
                <a:cs typeface="Times New Roman" pitchFamily="18" charset="0"/>
              </a:rPr>
              <a:t>Pic entre 15 à 60 minutes </a:t>
            </a:r>
            <a:r>
              <a:rPr lang="fr-BE" sz="1200" dirty="0" smtClean="0">
                <a:solidFill>
                  <a:srgbClr val="3A6DAC"/>
                </a:solidFill>
                <a:latin typeface="Times New Roman" pitchFamily="18" charset="0"/>
                <a:cs typeface="Times New Roman" pitchFamily="18" charset="0"/>
              </a:rPr>
              <a:t>après le début des symptômes. </a:t>
            </a:r>
          </a:p>
          <a:p>
            <a:pPr marL="311150" lvl="1" indent="-166688" algn="just"/>
            <a:r>
              <a:rPr lang="fr-BE" sz="1200" b="1" dirty="0" smtClean="0">
                <a:solidFill>
                  <a:srgbClr val="3A6DAC"/>
                </a:solidFill>
                <a:latin typeface="Times New Roman" pitchFamily="18" charset="0"/>
                <a:cs typeface="Times New Roman" pitchFamily="18" charset="0"/>
              </a:rPr>
              <a:t>Demi-vie de 2h</a:t>
            </a:r>
          </a:p>
          <a:p>
            <a:pPr marL="311150" lvl="1" indent="-166688"/>
            <a:r>
              <a:rPr lang="fr-BE" sz="1200" b="1" dirty="0" smtClean="0">
                <a:solidFill>
                  <a:srgbClr val="3A6DAC"/>
                </a:solidFill>
                <a:latin typeface="Times New Roman" pitchFamily="18" charset="0"/>
                <a:cs typeface="Times New Roman" pitchFamily="18" charset="0"/>
              </a:rPr>
              <a:t>Corrélé avec </a:t>
            </a:r>
            <a:r>
              <a:rPr lang="fr-BE" sz="1200" b="1" dirty="0">
                <a:solidFill>
                  <a:srgbClr val="3A6DAC"/>
                </a:solidFill>
                <a:latin typeface="Times New Roman" pitchFamily="18" charset="0"/>
                <a:cs typeface="Times New Roman" pitchFamily="18" charset="0"/>
              </a:rPr>
              <a:t>la gravité</a:t>
            </a:r>
            <a:r>
              <a:rPr lang="fr-BE" sz="1200" dirty="0">
                <a:solidFill>
                  <a:srgbClr val="3A6DAC"/>
                </a:solidFill>
                <a:latin typeface="Times New Roman" pitchFamily="18" charset="0"/>
                <a:cs typeface="Times New Roman" pitchFamily="18" charset="0"/>
              </a:rPr>
              <a:t> de l'anaphylaxie.</a:t>
            </a:r>
            <a:br>
              <a:rPr lang="fr-BE" sz="1200" dirty="0">
                <a:solidFill>
                  <a:srgbClr val="3A6DAC"/>
                </a:solidFill>
                <a:latin typeface="Times New Roman" pitchFamily="18" charset="0"/>
                <a:cs typeface="Times New Roman" pitchFamily="18" charset="0"/>
              </a:rPr>
            </a:br>
            <a:endParaRPr lang="fr-BE" sz="1200" dirty="0" smtClean="0">
              <a:solidFill>
                <a:srgbClr val="3A6DAC"/>
              </a:solidFill>
              <a:latin typeface="Times New Roman" pitchFamily="18" charset="0"/>
              <a:cs typeface="Times New Roman" pitchFamily="18" charset="0"/>
            </a:endParaRPr>
          </a:p>
          <a:p>
            <a:pPr marL="177800" indent="-166688" algn="just"/>
            <a:r>
              <a:rPr lang="fr-BE" sz="1600" dirty="0" smtClean="0">
                <a:solidFill>
                  <a:srgbClr val="3A6DAC"/>
                </a:solidFill>
                <a:latin typeface="Times New Roman" pitchFamily="18" charset="0"/>
                <a:cs typeface="Times New Roman" pitchFamily="18" charset="0"/>
              </a:rPr>
              <a:t>Prélever les échantillons dans un délai de </a:t>
            </a:r>
            <a:r>
              <a:rPr lang="fr-BE" sz="1600" b="1" dirty="0" smtClean="0">
                <a:solidFill>
                  <a:srgbClr val="3A6DAC"/>
                </a:solidFill>
                <a:latin typeface="Times New Roman" pitchFamily="18" charset="0"/>
                <a:cs typeface="Times New Roman" pitchFamily="18" charset="0"/>
              </a:rPr>
              <a:t>15min - 3h </a:t>
            </a:r>
            <a:r>
              <a:rPr lang="fr-BE" sz="1600" dirty="0" smtClean="0">
                <a:solidFill>
                  <a:srgbClr val="3A6DAC"/>
                </a:solidFill>
                <a:latin typeface="Times New Roman" pitchFamily="18" charset="0"/>
                <a:cs typeface="Times New Roman" pitchFamily="18" charset="0"/>
              </a:rPr>
              <a:t>après l’apparition de l’incident soupçonné d’avoir provoqué l’activation des mastocytes. </a:t>
            </a:r>
          </a:p>
          <a:p>
            <a:pPr marL="177800" indent="-166688" algn="just"/>
            <a:endParaRPr lang="fr-BE" sz="1600" dirty="0" smtClean="0">
              <a:solidFill>
                <a:srgbClr val="3A6DAC"/>
              </a:solidFill>
              <a:latin typeface="Times New Roman" pitchFamily="18" charset="0"/>
              <a:cs typeface="Times New Roman" pitchFamily="18" charset="0"/>
            </a:endParaRPr>
          </a:p>
          <a:p>
            <a:pPr marL="177800" indent="-166688" algn="just"/>
            <a:r>
              <a:rPr lang="fr-BE" sz="1600" b="1" dirty="0" smtClean="0">
                <a:solidFill>
                  <a:srgbClr val="3A6DAC"/>
                </a:solidFill>
                <a:latin typeface="Times New Roman" pitchFamily="18" charset="0"/>
                <a:cs typeface="Times New Roman" pitchFamily="18" charset="0"/>
              </a:rPr>
              <a:t>La durée entre le début de la réaction et le prélèvement des échantillons doit être consignée. </a:t>
            </a:r>
          </a:p>
          <a:p>
            <a:pPr marL="177800" indent="-166688" algn="just"/>
            <a:endParaRPr lang="fr-BE" sz="1600" b="1" dirty="0" smtClean="0">
              <a:solidFill>
                <a:srgbClr val="3A6DAC"/>
              </a:solidFill>
              <a:latin typeface="Times New Roman" pitchFamily="18" charset="0"/>
              <a:cs typeface="Times New Roman" pitchFamily="18" charset="0"/>
            </a:endParaRPr>
          </a:p>
          <a:p>
            <a:pPr marL="177800" indent="-166688" algn="just"/>
            <a:r>
              <a:rPr lang="fr-BE" sz="1600" dirty="0" smtClean="0">
                <a:solidFill>
                  <a:srgbClr val="3A6DAC"/>
                </a:solidFill>
                <a:latin typeface="Times New Roman" pitchFamily="18" charset="0"/>
                <a:cs typeface="Times New Roman" pitchFamily="18" charset="0"/>
              </a:rPr>
              <a:t>Pour confirmer le retour aux niveaux de base, prélever un échantillon sanguin supplémentaire dans les </a:t>
            </a:r>
            <a:r>
              <a:rPr lang="fr-BE" sz="1600" b="1" dirty="0" smtClean="0">
                <a:solidFill>
                  <a:srgbClr val="3A6DAC"/>
                </a:solidFill>
                <a:latin typeface="Times New Roman" pitchFamily="18" charset="0"/>
                <a:cs typeface="Times New Roman" pitchFamily="18" charset="0"/>
              </a:rPr>
              <a:t>24 à 48 heures.</a:t>
            </a:r>
          </a:p>
          <a:p>
            <a:pPr marL="177800" indent="-166688" algn="just">
              <a:buNone/>
            </a:pPr>
            <a:r>
              <a:rPr lang="fr-BE" sz="1600" dirty="0" smtClean="0">
                <a:solidFill>
                  <a:srgbClr val="3A6DAC"/>
                </a:solidFill>
                <a:latin typeface="Times New Roman" pitchFamily="18" charset="0"/>
                <a:cs typeface="Times New Roman" pitchFamily="18" charset="0"/>
              </a:rPr>
              <a:t> </a:t>
            </a:r>
          </a:p>
          <a:p>
            <a:pPr marL="177800" indent="-166688" algn="just"/>
            <a:r>
              <a:rPr lang="fr-BE" sz="1600" dirty="0" smtClean="0">
                <a:solidFill>
                  <a:srgbClr val="3A6DAC"/>
                </a:solidFill>
                <a:latin typeface="Times New Roman" pitchFamily="18" charset="0"/>
                <a:cs typeface="Times New Roman" pitchFamily="18" charset="0"/>
              </a:rPr>
              <a:t>Lorsque des niveaux basaux élevés ou une </a:t>
            </a:r>
            <a:r>
              <a:rPr lang="fr-BE" sz="1600" dirty="0" err="1" smtClean="0">
                <a:solidFill>
                  <a:srgbClr val="3A6DAC"/>
                </a:solidFill>
                <a:latin typeface="Times New Roman" pitchFamily="18" charset="0"/>
                <a:cs typeface="Times New Roman" pitchFamily="18" charset="0"/>
              </a:rPr>
              <a:t>mastocytose</a:t>
            </a:r>
            <a:r>
              <a:rPr lang="fr-BE" sz="1600" dirty="0" smtClean="0">
                <a:solidFill>
                  <a:srgbClr val="3A6DAC"/>
                </a:solidFill>
                <a:latin typeface="Times New Roman" pitchFamily="18" charset="0"/>
                <a:cs typeface="Times New Roman" pitchFamily="18" charset="0"/>
              </a:rPr>
              <a:t> sous-jacente sont suspectés, des échantillons supplémentaires doivent être prélevés 1 à 2 semaines plus tard.                                                                                                                 </a:t>
            </a:r>
          </a:p>
          <a:p>
            <a:pPr marL="177800" indent="-166688">
              <a:buNone/>
            </a:pPr>
            <a:r>
              <a:rPr lang="fr-BE" sz="1600" dirty="0" smtClean="0">
                <a:solidFill>
                  <a:srgbClr val="3A6DAC"/>
                </a:solidFill>
                <a:latin typeface="Times New Roman" pitchFamily="18" charset="0"/>
                <a:cs typeface="Times New Roman" pitchFamily="18" charset="0"/>
              </a:rPr>
              <a:t>                                                                                                                 </a:t>
            </a:r>
          </a:p>
        </p:txBody>
      </p:sp>
      <p:pic>
        <p:nvPicPr>
          <p:cNvPr id="3075" name="Picture 3"/>
          <p:cNvPicPr>
            <a:picLocks noChangeAspect="1" noChangeArrowheads="1"/>
          </p:cNvPicPr>
          <p:nvPr/>
        </p:nvPicPr>
        <p:blipFill>
          <a:blip r:embed="rId3" cstate="print"/>
          <a:srcRect/>
          <a:stretch>
            <a:fillRect/>
          </a:stretch>
        </p:blipFill>
        <p:spPr bwMode="auto">
          <a:xfrm>
            <a:off x="5674337" y="1441450"/>
            <a:ext cx="3416790" cy="18542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819710" y="3981450"/>
            <a:ext cx="3271417" cy="2057400"/>
          </a:xfrm>
          <a:prstGeom prst="rect">
            <a:avLst/>
          </a:prstGeom>
          <a:noFill/>
          <a:ln w="9525">
            <a:noFill/>
            <a:miter lim="800000"/>
            <a:headEnd/>
            <a:tailEnd/>
          </a:ln>
        </p:spPr>
      </p:pic>
      <p:sp>
        <p:nvSpPr>
          <p:cNvPr id="8" name="Flèche droite 7"/>
          <p:cNvSpPr/>
          <p:nvPr/>
        </p:nvSpPr>
        <p:spPr>
          <a:xfrm rot="2311348">
            <a:off x="6102873" y="1346409"/>
            <a:ext cx="673100" cy="19008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0" name="Connecteur droit 9"/>
          <p:cNvCxnSpPr/>
          <p:nvPr/>
        </p:nvCxnSpPr>
        <p:spPr>
          <a:xfrm>
            <a:off x="6787324" y="1709619"/>
            <a:ext cx="0" cy="124948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106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FR" sz="2400" dirty="0" err="1" smtClean="0">
                <a:latin typeface="Times New Roman" charset="0"/>
                <a:ea typeface="ＭＳ Ｐゴシック" charset="0"/>
              </a:rPr>
              <a:t>Cut</a:t>
            </a:r>
            <a:r>
              <a:rPr lang="fr-FR" sz="2400" dirty="0" smtClean="0">
                <a:latin typeface="Times New Roman" charset="0"/>
                <a:ea typeface="ＭＳ Ｐゴシック" charset="0"/>
              </a:rPr>
              <a:t>-off</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41450"/>
            <a:ext cx="5781338" cy="5151438"/>
          </a:xfrm>
        </p:spPr>
        <p:txBody>
          <a:bodyPr/>
          <a:lstStyle/>
          <a:p>
            <a:pPr algn="just"/>
            <a:r>
              <a:rPr lang="fr-BE" sz="1600" dirty="0" smtClean="0">
                <a:solidFill>
                  <a:srgbClr val="3A6DAC"/>
                </a:solidFill>
                <a:latin typeface="Times New Roman" pitchFamily="18" charset="0"/>
                <a:cs typeface="Times New Roman" pitchFamily="18" charset="0"/>
              </a:rPr>
              <a:t>Grande </a:t>
            </a:r>
            <a:r>
              <a:rPr lang="fr-BE" sz="1600" b="1" dirty="0" smtClean="0">
                <a:solidFill>
                  <a:srgbClr val="3A6DAC"/>
                </a:solidFill>
                <a:latin typeface="Times New Roman" pitchFamily="18" charset="0"/>
                <a:cs typeface="Times New Roman" pitchFamily="18" charset="0"/>
              </a:rPr>
              <a:t>variabilité inter-individus </a:t>
            </a:r>
            <a:r>
              <a:rPr lang="fr-BE" sz="1600" dirty="0" smtClean="0">
                <a:solidFill>
                  <a:srgbClr val="3A6DAC"/>
                </a:solidFill>
                <a:latin typeface="Times New Roman" pitchFamily="18" charset="0"/>
                <a:cs typeface="Times New Roman" pitchFamily="18" charset="0"/>
              </a:rPr>
              <a:t>des valeurs normales, le seuil de positivité est difficile à établir. </a:t>
            </a:r>
          </a:p>
          <a:p>
            <a:pPr algn="just"/>
            <a:endParaRPr lang="fr-BE" sz="1600" dirty="0" smtClean="0">
              <a:solidFill>
                <a:srgbClr val="3A6DAC"/>
              </a:solidFill>
              <a:latin typeface="Times New Roman" pitchFamily="18" charset="0"/>
              <a:cs typeface="Times New Roman" pitchFamily="18" charset="0"/>
            </a:endParaRPr>
          </a:p>
          <a:p>
            <a:pPr algn="just"/>
            <a:r>
              <a:rPr lang="fr-BE" sz="1600" dirty="0" smtClean="0">
                <a:solidFill>
                  <a:srgbClr val="3A6DAC"/>
                </a:solidFill>
                <a:latin typeface="Times New Roman" pitchFamily="18" charset="0"/>
                <a:cs typeface="Times New Roman" pitchFamily="18" charset="0"/>
              </a:rPr>
              <a:t>Attention, certains patients avec une </a:t>
            </a:r>
            <a:r>
              <a:rPr lang="fr-BE" sz="1600" dirty="0" err="1" smtClean="0">
                <a:solidFill>
                  <a:srgbClr val="3A6DAC"/>
                </a:solidFill>
                <a:latin typeface="Times New Roman" pitchFamily="18" charset="0"/>
                <a:cs typeface="Times New Roman" pitchFamily="18" charset="0"/>
              </a:rPr>
              <a:t>Tryptase</a:t>
            </a:r>
            <a:r>
              <a:rPr lang="fr-BE" sz="1600" dirty="0" smtClean="0">
                <a:solidFill>
                  <a:srgbClr val="3A6DAC"/>
                </a:solidFill>
                <a:latin typeface="Times New Roman" pitchFamily="18" charset="0"/>
                <a:cs typeface="Times New Roman" pitchFamily="18" charset="0"/>
              </a:rPr>
              <a:t> basale basse peuvent faire une réaction anaphylactique et atteindre une valeur max toujours dans les ranges des valeurs normales !</a:t>
            </a:r>
          </a:p>
          <a:p>
            <a:pPr marL="2405063" lvl="6" indent="-1247775" algn="just">
              <a:buNone/>
            </a:pPr>
            <a:r>
              <a:rPr lang="fr-BE" sz="1400" dirty="0" smtClean="0">
                <a:solidFill>
                  <a:srgbClr val="3A6DAC"/>
                </a:solidFill>
                <a:latin typeface="Times New Roman" pitchFamily="18" charset="0"/>
                <a:cs typeface="Times New Roman" pitchFamily="18" charset="0"/>
              </a:rPr>
              <a:t>Exemple : Monsieur X, </a:t>
            </a:r>
          </a:p>
          <a:p>
            <a:pPr marL="2405063" lvl="6" indent="-1247775" algn="just">
              <a:buNone/>
            </a:pPr>
            <a:r>
              <a:rPr lang="fr-BE" sz="1400" dirty="0" err="1" smtClean="0">
                <a:solidFill>
                  <a:srgbClr val="3A6DAC"/>
                </a:solidFill>
                <a:latin typeface="Times New Roman" pitchFamily="18" charset="0"/>
                <a:cs typeface="Times New Roman" pitchFamily="18" charset="0"/>
              </a:rPr>
              <a:t>Tryptase</a:t>
            </a:r>
            <a:r>
              <a:rPr lang="fr-BE" sz="1400" dirty="0" smtClean="0">
                <a:solidFill>
                  <a:srgbClr val="3A6DAC"/>
                </a:solidFill>
                <a:latin typeface="Times New Roman" pitchFamily="18" charset="0"/>
                <a:cs typeface="Times New Roman" pitchFamily="18" charset="0"/>
              </a:rPr>
              <a:t> à l’anaphylaxie : T0 = 9.5 µg/L (N), </a:t>
            </a:r>
          </a:p>
          <a:p>
            <a:pPr marL="2405063" lvl="6" indent="-1247775" algn="just">
              <a:buNone/>
            </a:pPr>
            <a:r>
              <a:rPr lang="fr-BE" sz="1400" dirty="0" err="1">
                <a:solidFill>
                  <a:srgbClr val="3A6DAC"/>
                </a:solidFill>
                <a:latin typeface="Times New Roman" pitchFamily="18" charset="0"/>
                <a:cs typeface="Times New Roman" pitchFamily="18" charset="0"/>
              </a:rPr>
              <a:t>T</a:t>
            </a:r>
            <a:r>
              <a:rPr lang="fr-BE" sz="1400" dirty="0" err="1" smtClean="0">
                <a:solidFill>
                  <a:srgbClr val="3A6DAC"/>
                </a:solidFill>
                <a:latin typeface="Times New Roman" pitchFamily="18" charset="0"/>
                <a:cs typeface="Times New Roman" pitchFamily="18" charset="0"/>
              </a:rPr>
              <a:t>ryptase</a:t>
            </a:r>
            <a:r>
              <a:rPr lang="fr-BE" sz="1400" dirty="0" smtClean="0">
                <a:solidFill>
                  <a:srgbClr val="3A6DAC"/>
                </a:solidFill>
                <a:latin typeface="Times New Roman" pitchFamily="18" charset="0"/>
                <a:cs typeface="Times New Roman" pitchFamily="18" charset="0"/>
              </a:rPr>
              <a:t> basale T36h = 4 µg/L </a:t>
            </a:r>
          </a:p>
          <a:p>
            <a:pPr marL="2405063" lvl="6" indent="-1247775" algn="just">
              <a:buNone/>
            </a:pPr>
            <a:r>
              <a:rPr lang="fr-BE" sz="1400" dirty="0" smtClean="0">
                <a:solidFill>
                  <a:srgbClr val="3A6DAC"/>
                </a:solidFill>
                <a:latin typeface="Times New Roman" pitchFamily="18" charset="0"/>
                <a:cs typeface="Times New Roman" pitchFamily="18" charset="0"/>
              </a:rPr>
              <a:t>Delta &gt;&gt;2</a:t>
            </a:r>
            <a:r>
              <a:rPr lang="fr-BE" sz="1400" dirty="0">
                <a:solidFill>
                  <a:srgbClr val="3A6DAC"/>
                </a:solidFill>
                <a:latin typeface="Times New Roman" pitchFamily="18" charset="0"/>
                <a:cs typeface="Times New Roman" pitchFamily="18" charset="0"/>
              </a:rPr>
              <a:t> µg/L </a:t>
            </a:r>
            <a:endParaRPr lang="fr-BE" sz="1400" dirty="0" smtClean="0">
              <a:solidFill>
                <a:srgbClr val="3A6DAC"/>
              </a:solidFill>
              <a:latin typeface="Times New Roman" pitchFamily="18" charset="0"/>
              <a:cs typeface="Times New Roman" pitchFamily="18" charset="0"/>
            </a:endParaRPr>
          </a:p>
          <a:p>
            <a:pPr marL="2405063" lvl="6" indent="-1247775" algn="just">
              <a:buNone/>
            </a:pPr>
            <a:r>
              <a:rPr lang="fr-BE" sz="1400" b="1" dirty="0" smtClean="0">
                <a:solidFill>
                  <a:srgbClr val="3A6DAC"/>
                </a:solidFill>
                <a:latin typeface="Times New Roman" pitchFamily="18" charset="0"/>
                <a:cs typeface="Times New Roman" pitchFamily="18" charset="0"/>
              </a:rPr>
              <a:t>=&gt; intérêt de doser le taux de base !!</a:t>
            </a:r>
            <a:endParaRPr lang="fr-BE" sz="1600" b="1" dirty="0">
              <a:solidFill>
                <a:srgbClr val="3A6DAC"/>
              </a:solidFill>
              <a:latin typeface="Times New Roman" pitchFamily="18" charset="0"/>
              <a:cs typeface="Times New Roman" pitchFamily="18" charset="0"/>
            </a:endParaRPr>
          </a:p>
          <a:p>
            <a:pPr algn="just"/>
            <a:r>
              <a:rPr lang="fr-BE" sz="1600" dirty="0">
                <a:solidFill>
                  <a:srgbClr val="3A6DAC"/>
                </a:solidFill>
                <a:latin typeface="Times New Roman" pitchFamily="18" charset="0"/>
                <a:cs typeface="Times New Roman" pitchFamily="18" charset="0"/>
              </a:rPr>
              <a:t>La différence entre les concentrations au pic et à distance semble un élément pertinent, représente la </a:t>
            </a:r>
            <a:r>
              <a:rPr lang="fr-BE" sz="1600" dirty="0" err="1">
                <a:solidFill>
                  <a:srgbClr val="3A6DAC"/>
                </a:solidFill>
                <a:latin typeface="Times New Roman" pitchFamily="18" charset="0"/>
                <a:cs typeface="Times New Roman" pitchFamily="18" charset="0"/>
              </a:rPr>
              <a:t>tryptase</a:t>
            </a:r>
            <a:r>
              <a:rPr lang="fr-BE" sz="1600" dirty="0">
                <a:solidFill>
                  <a:srgbClr val="3A6DAC"/>
                </a:solidFill>
                <a:latin typeface="Times New Roman" pitchFamily="18" charset="0"/>
                <a:cs typeface="Times New Roman" pitchFamily="18" charset="0"/>
              </a:rPr>
              <a:t> β, c'est-à-dire l’espèce contenue dans les granules des </a:t>
            </a:r>
            <a:r>
              <a:rPr lang="fr-BE" sz="1600" dirty="0" smtClean="0">
                <a:solidFill>
                  <a:srgbClr val="3A6DAC"/>
                </a:solidFill>
                <a:latin typeface="Times New Roman" pitchFamily="18" charset="0"/>
                <a:cs typeface="Times New Roman" pitchFamily="18" charset="0"/>
              </a:rPr>
              <a:t>mastocytes</a:t>
            </a:r>
          </a:p>
          <a:p>
            <a:pPr algn="just"/>
            <a:endParaRPr lang="fr-BE" sz="1600" dirty="0">
              <a:solidFill>
                <a:srgbClr val="3A6DAC"/>
              </a:solidFill>
              <a:latin typeface="Times New Roman" pitchFamily="18" charset="0"/>
              <a:cs typeface="Times New Roman" pitchFamily="18" charset="0"/>
            </a:endParaRPr>
          </a:p>
          <a:p>
            <a:pPr algn="just"/>
            <a:r>
              <a:rPr lang="fr-BE" sz="1600" b="1" dirty="0" smtClean="0">
                <a:solidFill>
                  <a:srgbClr val="3A6DAC"/>
                </a:solidFill>
                <a:latin typeface="Times New Roman" pitchFamily="18" charset="0"/>
                <a:cs typeface="Times New Roman" pitchFamily="18" charset="0"/>
              </a:rPr>
              <a:t>Chez </a:t>
            </a:r>
            <a:r>
              <a:rPr lang="fr-BE" sz="1600" b="1" dirty="0">
                <a:solidFill>
                  <a:srgbClr val="3A6DAC"/>
                </a:solidFill>
                <a:latin typeface="Times New Roman" pitchFamily="18" charset="0"/>
                <a:cs typeface="Times New Roman" pitchFamily="18" charset="0"/>
              </a:rPr>
              <a:t>un même sujet, les concentrations sont stables </a:t>
            </a:r>
            <a:r>
              <a:rPr lang="fr-BE" sz="1600" dirty="0">
                <a:solidFill>
                  <a:srgbClr val="3A6DAC"/>
                </a:solidFill>
                <a:latin typeface="Times New Roman" pitchFamily="18" charset="0"/>
                <a:cs typeface="Times New Roman" pitchFamily="18" charset="0"/>
              </a:rPr>
              <a:t>au cours du temps. </a:t>
            </a:r>
          </a:p>
          <a:p>
            <a:pPr algn="just"/>
            <a:endParaRPr lang="fr-BE" sz="1600" dirty="0" smtClean="0">
              <a:solidFill>
                <a:srgbClr val="3A6DAC"/>
              </a:solidFill>
              <a:latin typeface="Times New Roman" pitchFamily="18" charset="0"/>
              <a:cs typeface="Times New Roman" pitchFamily="18" charset="0"/>
            </a:endParaRPr>
          </a:p>
          <a:p>
            <a:pPr algn="just"/>
            <a:endParaRPr lang="fr-BE" sz="1600" dirty="0" smtClean="0">
              <a:solidFill>
                <a:srgbClr val="3A6DAC"/>
              </a:solidFill>
              <a:latin typeface="Times New Roman" pitchFamily="18" charset="0"/>
              <a:cs typeface="Times New Roman" pitchFamily="18" charset="0"/>
            </a:endParaRPr>
          </a:p>
        </p:txBody>
      </p:sp>
      <p:pic>
        <p:nvPicPr>
          <p:cNvPr id="11266" name="Picture 2" descr="http://www.larebellution.com/wp-content/uploads/2012/09/attention1.jpeg"/>
          <p:cNvPicPr>
            <a:picLocks noChangeAspect="1" noChangeArrowheads="1"/>
          </p:cNvPicPr>
          <p:nvPr/>
        </p:nvPicPr>
        <p:blipFill>
          <a:blip r:embed="rId3" cstate="print"/>
          <a:srcRect/>
          <a:stretch>
            <a:fillRect/>
          </a:stretch>
        </p:blipFill>
        <p:spPr bwMode="auto">
          <a:xfrm>
            <a:off x="748046" y="3258886"/>
            <a:ext cx="617683" cy="617683"/>
          </a:xfrm>
          <a:prstGeom prst="rect">
            <a:avLst/>
          </a:prstGeom>
          <a:noFill/>
        </p:spPr>
      </p:pic>
      <p:pic>
        <p:nvPicPr>
          <p:cNvPr id="5" name="Picture 6"/>
          <p:cNvPicPr>
            <a:picLocks noChangeAspect="1" noChangeArrowheads="1"/>
          </p:cNvPicPr>
          <p:nvPr/>
        </p:nvPicPr>
        <p:blipFill>
          <a:blip r:embed="rId4" cstate="print"/>
          <a:srcRect/>
          <a:stretch>
            <a:fillRect/>
          </a:stretch>
        </p:blipFill>
        <p:spPr bwMode="auto">
          <a:xfrm>
            <a:off x="6009938" y="1627328"/>
            <a:ext cx="2930862" cy="1780890"/>
          </a:xfrm>
          <a:prstGeom prst="rect">
            <a:avLst/>
          </a:prstGeom>
          <a:noFill/>
          <a:ln w="25400">
            <a:solidFill>
              <a:srgbClr val="3A6DAC"/>
            </a:solid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009938" y="4585683"/>
            <a:ext cx="2930862" cy="1662992"/>
          </a:xfrm>
          <a:prstGeom prst="rect">
            <a:avLst/>
          </a:prstGeom>
          <a:noFill/>
          <a:ln w="25400">
            <a:solidFill>
              <a:srgbClr val="3A6DAC"/>
            </a:solidFill>
            <a:miter lim="800000"/>
            <a:headEnd/>
            <a:tailEnd/>
          </a:ln>
        </p:spPr>
      </p:pic>
    </p:spTree>
    <p:extLst>
      <p:ext uri="{BB962C8B-B14F-4D97-AF65-F5344CB8AC3E}">
        <p14:creationId xmlns:p14="http://schemas.microsoft.com/office/powerpoint/2010/main" val="30511065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274553" y="2373518"/>
            <a:ext cx="8707438" cy="5151438"/>
          </a:xfrm>
        </p:spPr>
        <p:txBody>
          <a:bodyPr/>
          <a:lstStyle/>
          <a:p>
            <a:r>
              <a:rPr lang="fr-BE" sz="1800" dirty="0">
                <a:solidFill>
                  <a:srgbClr val="3A6DAC"/>
                </a:solidFill>
                <a:latin typeface="Times New Roman" pitchFamily="18" charset="0"/>
                <a:cs typeface="Times New Roman" pitchFamily="18" charset="0"/>
              </a:rPr>
              <a:t>L’anaphylaxie aiguë </a:t>
            </a:r>
            <a:r>
              <a:rPr lang="fr-BE" sz="1800" dirty="0" smtClean="0">
                <a:solidFill>
                  <a:srgbClr val="3A6DAC"/>
                </a:solidFill>
                <a:latin typeface="Times New Roman" pitchFamily="18" charset="0"/>
                <a:cs typeface="Times New Roman" pitchFamily="18" charset="0"/>
              </a:rPr>
              <a:t>est </a:t>
            </a:r>
            <a:r>
              <a:rPr lang="fr-BE" sz="1800" dirty="0">
                <a:solidFill>
                  <a:srgbClr val="3A6DAC"/>
                </a:solidFill>
                <a:latin typeface="Times New Roman" pitchFamily="18" charset="0"/>
                <a:cs typeface="Times New Roman" pitchFamily="18" charset="0"/>
              </a:rPr>
              <a:t>rare chez l’enfant. </a:t>
            </a:r>
            <a:endParaRPr lang="fr-BE" sz="1800" dirty="0" smtClean="0">
              <a:solidFill>
                <a:srgbClr val="3A6DAC"/>
              </a:solidFill>
              <a:latin typeface="Times New Roman" pitchFamily="18" charset="0"/>
              <a:cs typeface="Times New Roman" pitchFamily="18" charset="0"/>
            </a:endParaRPr>
          </a:p>
          <a:p>
            <a:r>
              <a:rPr lang="fr-BE" sz="1800" dirty="0" smtClean="0">
                <a:solidFill>
                  <a:srgbClr val="3A6DAC"/>
                </a:solidFill>
                <a:latin typeface="Times New Roman" pitchFamily="18" charset="0"/>
                <a:cs typeface="Times New Roman" pitchFamily="18" charset="0"/>
              </a:rPr>
              <a:t>Son </a:t>
            </a:r>
            <a:r>
              <a:rPr lang="fr-BE" sz="1800" dirty="0">
                <a:solidFill>
                  <a:srgbClr val="3A6DAC"/>
                </a:solidFill>
                <a:latin typeface="Times New Roman" pitchFamily="18" charset="0"/>
                <a:cs typeface="Times New Roman" pitchFamily="18" charset="0"/>
              </a:rPr>
              <a:t>diagnostic est difficile surtout quand il s’agit d’une manifestation inaugurale. </a:t>
            </a:r>
            <a:endParaRPr lang="fr-BE" sz="1800" dirty="0" smtClean="0">
              <a:solidFill>
                <a:srgbClr val="3A6DAC"/>
              </a:solidFill>
              <a:latin typeface="Times New Roman" pitchFamily="18" charset="0"/>
              <a:cs typeface="Times New Roman" pitchFamily="18" charset="0"/>
            </a:endParaRPr>
          </a:p>
          <a:p>
            <a:endParaRPr lang="fr-BE" sz="1800" dirty="0" smtClean="0">
              <a:solidFill>
                <a:srgbClr val="3A6DAC"/>
              </a:solidFill>
              <a:latin typeface="Times New Roman" pitchFamily="18" charset="0"/>
              <a:cs typeface="Times New Roman" pitchFamily="18" charset="0"/>
            </a:endParaRPr>
          </a:p>
          <a:p>
            <a:r>
              <a:rPr lang="fr-BE" sz="1800" dirty="0" smtClean="0">
                <a:solidFill>
                  <a:srgbClr val="3A6DAC"/>
                </a:solidFill>
                <a:latin typeface="Times New Roman" pitchFamily="18" charset="0"/>
                <a:cs typeface="Times New Roman" pitchFamily="18" charset="0"/>
              </a:rPr>
              <a:t>En </a:t>
            </a:r>
            <a:r>
              <a:rPr lang="fr-BE" sz="1800" dirty="0">
                <a:solidFill>
                  <a:srgbClr val="3A6DAC"/>
                </a:solidFill>
                <a:latin typeface="Times New Roman" pitchFamily="18" charset="0"/>
                <a:cs typeface="Times New Roman" pitchFamily="18" charset="0"/>
              </a:rPr>
              <a:t>cas d’ANA les taux de </a:t>
            </a:r>
            <a:r>
              <a:rPr lang="fr-BE" sz="1800" dirty="0" err="1">
                <a:solidFill>
                  <a:srgbClr val="3A6DAC"/>
                </a:solidFill>
                <a:latin typeface="Times New Roman" pitchFamily="18" charset="0"/>
                <a:cs typeface="Times New Roman" pitchFamily="18" charset="0"/>
              </a:rPr>
              <a:t>tryptase</a:t>
            </a:r>
            <a:r>
              <a:rPr lang="fr-BE" sz="1800" dirty="0">
                <a:solidFill>
                  <a:srgbClr val="3A6DAC"/>
                </a:solidFill>
                <a:latin typeface="Times New Roman" pitchFamily="18" charset="0"/>
                <a:cs typeface="Times New Roman" pitchFamily="18" charset="0"/>
              </a:rPr>
              <a:t> sérique sont significativement plus élevées (12,41 ± 8,9 </a:t>
            </a:r>
            <a:r>
              <a:rPr lang="fr-BE" sz="1800" dirty="0" err="1">
                <a:solidFill>
                  <a:srgbClr val="3A6DAC"/>
                </a:solidFill>
                <a:latin typeface="Times New Roman" pitchFamily="18" charset="0"/>
                <a:cs typeface="Times New Roman" pitchFamily="18" charset="0"/>
              </a:rPr>
              <a:t>μg</a:t>
            </a:r>
            <a:r>
              <a:rPr lang="fr-BE" sz="1800" dirty="0">
                <a:solidFill>
                  <a:srgbClr val="3A6DAC"/>
                </a:solidFill>
                <a:latin typeface="Times New Roman" pitchFamily="18" charset="0"/>
                <a:cs typeface="Times New Roman" pitchFamily="18" charset="0"/>
              </a:rPr>
              <a:t>/l) que ceux obtenus dans les cas </a:t>
            </a:r>
            <a:r>
              <a:rPr lang="fr-BE" sz="1800" dirty="0" smtClean="0">
                <a:solidFill>
                  <a:srgbClr val="3A6DAC"/>
                </a:solidFill>
                <a:latin typeface="Times New Roman" pitchFamily="18" charset="0"/>
                <a:cs typeface="Times New Roman" pitchFamily="18" charset="0"/>
              </a:rPr>
              <a:t>d’urticaire (5,55</a:t>
            </a:r>
            <a:r>
              <a:rPr lang="fr-BE" sz="1800" dirty="0">
                <a:solidFill>
                  <a:srgbClr val="3A6DAC"/>
                </a:solidFill>
                <a:latin typeface="Times New Roman" pitchFamily="18" charset="0"/>
                <a:cs typeface="Times New Roman" pitchFamily="18" charset="0"/>
              </a:rPr>
              <a:t> ± 3,17 </a:t>
            </a:r>
            <a:r>
              <a:rPr lang="fr-BE" sz="1800" dirty="0" err="1">
                <a:solidFill>
                  <a:srgbClr val="3A6DAC"/>
                </a:solidFill>
                <a:latin typeface="Times New Roman" pitchFamily="18" charset="0"/>
                <a:cs typeface="Times New Roman" pitchFamily="18" charset="0"/>
              </a:rPr>
              <a:t>μg</a:t>
            </a:r>
            <a:r>
              <a:rPr lang="fr-BE" sz="1800" dirty="0">
                <a:solidFill>
                  <a:srgbClr val="3A6DAC"/>
                </a:solidFill>
                <a:latin typeface="Times New Roman" pitchFamily="18" charset="0"/>
                <a:cs typeface="Times New Roman" pitchFamily="18" charset="0"/>
              </a:rPr>
              <a:t>/l), p : 0,0005. </a:t>
            </a:r>
            <a:endParaRPr lang="fr-BE" sz="1800" dirty="0" smtClean="0">
              <a:solidFill>
                <a:srgbClr val="3A6DAC"/>
              </a:solidFill>
              <a:latin typeface="Times New Roman" pitchFamily="18" charset="0"/>
              <a:cs typeface="Times New Roman" pitchFamily="18" charset="0"/>
            </a:endParaRPr>
          </a:p>
          <a:p>
            <a:r>
              <a:rPr lang="fr-BE" sz="1800" dirty="0" smtClean="0">
                <a:solidFill>
                  <a:srgbClr val="3A6DAC"/>
                </a:solidFill>
                <a:latin typeface="Times New Roman" pitchFamily="18" charset="0"/>
                <a:cs typeface="Times New Roman" pitchFamily="18" charset="0"/>
              </a:rPr>
              <a:t>Parmi </a:t>
            </a:r>
            <a:r>
              <a:rPr lang="fr-BE" sz="1800" dirty="0">
                <a:solidFill>
                  <a:srgbClr val="3A6DAC"/>
                </a:solidFill>
                <a:latin typeface="Times New Roman" pitchFamily="18" charset="0"/>
                <a:cs typeface="Times New Roman" pitchFamily="18" charset="0"/>
              </a:rPr>
              <a:t>les enfants ayant une ANA ceux qui ont les symptômes les plus graves (hypotension artérielle) ont les valeurs de </a:t>
            </a:r>
            <a:r>
              <a:rPr lang="fr-BE" sz="1800" dirty="0" err="1">
                <a:solidFill>
                  <a:srgbClr val="3A6DAC"/>
                </a:solidFill>
                <a:latin typeface="Times New Roman" pitchFamily="18" charset="0"/>
                <a:cs typeface="Times New Roman" pitchFamily="18" charset="0"/>
              </a:rPr>
              <a:t>tryptase</a:t>
            </a:r>
            <a:r>
              <a:rPr lang="fr-BE" sz="1800" dirty="0">
                <a:solidFill>
                  <a:srgbClr val="3A6DAC"/>
                </a:solidFill>
                <a:latin typeface="Times New Roman" pitchFamily="18" charset="0"/>
                <a:cs typeface="Times New Roman" pitchFamily="18" charset="0"/>
              </a:rPr>
              <a:t> les plus fortes (21,67 ± 13,77 </a:t>
            </a:r>
            <a:r>
              <a:rPr lang="fr-BE" sz="1800" dirty="0" err="1">
                <a:solidFill>
                  <a:srgbClr val="3A6DAC"/>
                </a:solidFill>
                <a:latin typeface="Times New Roman" pitchFamily="18" charset="0"/>
                <a:cs typeface="Times New Roman" pitchFamily="18" charset="0"/>
              </a:rPr>
              <a:t>μg</a:t>
            </a:r>
            <a:r>
              <a:rPr lang="fr-BE" sz="1800" dirty="0">
                <a:solidFill>
                  <a:srgbClr val="3A6DAC"/>
                </a:solidFill>
                <a:latin typeface="Times New Roman" pitchFamily="18" charset="0"/>
                <a:cs typeface="Times New Roman" pitchFamily="18" charset="0"/>
              </a:rPr>
              <a:t>/l) p &lt; 0,001. </a:t>
            </a:r>
            <a:endParaRPr lang="fr-BE" sz="1800" dirty="0" smtClean="0">
              <a:solidFill>
                <a:srgbClr val="3A6DAC"/>
              </a:solidFill>
              <a:latin typeface="Times New Roman" pitchFamily="18" charset="0"/>
              <a:cs typeface="Times New Roman" pitchFamily="18" charset="0"/>
            </a:endParaRPr>
          </a:p>
        </p:txBody>
      </p:sp>
      <p:sp>
        <p:nvSpPr>
          <p:cNvPr id="4" name="ZoneTexte 3"/>
          <p:cNvSpPr txBox="1"/>
          <p:nvPr/>
        </p:nvSpPr>
        <p:spPr>
          <a:xfrm>
            <a:off x="4073236" y="5267892"/>
            <a:ext cx="4908755" cy="1323439"/>
          </a:xfrm>
          <a:prstGeom prst="rect">
            <a:avLst/>
          </a:prstGeom>
          <a:noFill/>
          <a:ln w="28575">
            <a:solidFill>
              <a:srgbClr val="7030A0"/>
            </a:solidFill>
          </a:ln>
        </p:spPr>
        <p:txBody>
          <a:bodyPr wrap="square" rtlCol="0">
            <a:spAutoFit/>
          </a:bodyPr>
          <a:lstStyle/>
          <a:p>
            <a:pPr algn="ctr"/>
            <a:r>
              <a:rPr lang="fr-BE" sz="2000" dirty="0">
                <a:solidFill>
                  <a:srgbClr val="3A6DAC"/>
                </a:solidFill>
                <a:latin typeface="Times New Roman" pitchFamily="18" charset="0"/>
                <a:cs typeface="Times New Roman" pitchFamily="18" charset="0"/>
              </a:rPr>
              <a:t>Une valeur seuil de </a:t>
            </a:r>
            <a:r>
              <a:rPr lang="fr-BE" sz="2000" dirty="0" err="1">
                <a:solidFill>
                  <a:srgbClr val="3A6DAC"/>
                </a:solidFill>
                <a:latin typeface="Times New Roman" pitchFamily="18" charset="0"/>
                <a:cs typeface="Times New Roman" pitchFamily="18" charset="0"/>
              </a:rPr>
              <a:t>tryptase</a:t>
            </a:r>
            <a:r>
              <a:rPr lang="fr-BE" sz="2000" dirty="0">
                <a:solidFill>
                  <a:srgbClr val="3A6DAC"/>
                </a:solidFill>
                <a:latin typeface="Times New Roman" pitchFamily="18" charset="0"/>
                <a:cs typeface="Times New Roman" pitchFamily="18" charset="0"/>
              </a:rPr>
              <a:t> plus de 8,9 </a:t>
            </a:r>
            <a:r>
              <a:rPr lang="fr-BE" sz="2000" dirty="0" err="1">
                <a:solidFill>
                  <a:srgbClr val="3A6DAC"/>
                </a:solidFill>
                <a:latin typeface="Times New Roman" pitchFamily="18" charset="0"/>
                <a:cs typeface="Times New Roman" pitchFamily="18" charset="0"/>
              </a:rPr>
              <a:t>μg</a:t>
            </a:r>
            <a:r>
              <a:rPr lang="fr-BE" sz="2000" dirty="0">
                <a:solidFill>
                  <a:srgbClr val="3A6DAC"/>
                </a:solidFill>
                <a:latin typeface="Times New Roman" pitchFamily="18" charset="0"/>
                <a:cs typeface="Times New Roman" pitchFamily="18" charset="0"/>
              </a:rPr>
              <a:t>/l paraît suffisante pour proposer des explorations complémentaires spécialisées (spécificité 85,6 %, sensibilité 60 %).</a:t>
            </a:r>
            <a:endParaRPr lang="fr-BE" dirty="0"/>
          </a:p>
        </p:txBody>
      </p:sp>
      <p:pic>
        <p:nvPicPr>
          <p:cNvPr id="2" name="Image 1"/>
          <p:cNvPicPr>
            <a:picLocks noChangeAspect="1"/>
          </p:cNvPicPr>
          <p:nvPr/>
        </p:nvPicPr>
        <p:blipFill>
          <a:blip r:embed="rId3"/>
          <a:stretch>
            <a:fillRect/>
          </a:stretch>
        </p:blipFill>
        <p:spPr>
          <a:xfrm>
            <a:off x="4835237" y="0"/>
            <a:ext cx="4045527" cy="2181245"/>
          </a:xfrm>
          <a:prstGeom prst="rect">
            <a:avLst/>
          </a:prstGeom>
        </p:spPr>
      </p:pic>
    </p:spTree>
    <p:extLst>
      <p:ext uri="{BB962C8B-B14F-4D97-AF65-F5344CB8AC3E}">
        <p14:creationId xmlns:p14="http://schemas.microsoft.com/office/powerpoint/2010/main" val="5117083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Rappel  : l’Anaphylaxie</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386036"/>
            <a:ext cx="8537028" cy="5151438"/>
          </a:xfrm>
        </p:spPr>
        <p:txBody>
          <a:bodyPr/>
          <a:lstStyle/>
          <a:p>
            <a:pPr algn="just"/>
            <a:r>
              <a:rPr lang="en-US" sz="2400" dirty="0" err="1">
                <a:solidFill>
                  <a:srgbClr val="3A6DAC"/>
                </a:solidFill>
                <a:latin typeface="Times New Roman" pitchFamily="18" charset="0"/>
                <a:cs typeface="Times New Roman" pitchFamily="18" charset="0"/>
              </a:rPr>
              <a:t>Anaphylaxie</a:t>
            </a:r>
            <a:r>
              <a:rPr lang="en-US" sz="2400" dirty="0">
                <a:solidFill>
                  <a:srgbClr val="3A6DAC"/>
                </a:solidFill>
                <a:latin typeface="Times New Roman" pitchFamily="18" charset="0"/>
                <a:cs typeface="Times New Roman" pitchFamily="18" charset="0"/>
              </a:rPr>
              <a:t> : </a:t>
            </a:r>
            <a:endParaRPr lang="en-US" sz="2400" dirty="0" smtClean="0">
              <a:solidFill>
                <a:srgbClr val="3A6DAC"/>
              </a:solidFill>
              <a:latin typeface="Times New Roman" pitchFamily="18" charset="0"/>
              <a:cs typeface="Times New Roman" pitchFamily="18" charset="0"/>
            </a:endParaRPr>
          </a:p>
          <a:p>
            <a:pPr marL="579438" lvl="1" indent="-219075" algn="just"/>
            <a:r>
              <a:rPr lang="en-US" sz="1800" dirty="0" err="1" smtClean="0">
                <a:solidFill>
                  <a:srgbClr val="3A6DAC"/>
                </a:solidFill>
                <a:latin typeface="Times New Roman" pitchFamily="18" charset="0"/>
                <a:cs typeface="Times New Roman" pitchFamily="18" charset="0"/>
              </a:rPr>
              <a:t>Réaction</a:t>
            </a:r>
            <a:r>
              <a:rPr lang="en-US" sz="1800"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allergique</a:t>
            </a:r>
            <a:r>
              <a:rPr lang="en-US" sz="1800" dirty="0" smtClean="0">
                <a:solidFill>
                  <a:srgbClr val="3A6DAC"/>
                </a:solidFill>
                <a:latin typeface="Times New Roman" pitchFamily="18" charset="0"/>
                <a:cs typeface="Times New Roman" pitchFamily="18" charset="0"/>
              </a:rPr>
              <a:t> </a:t>
            </a:r>
            <a:r>
              <a:rPr lang="en-US" sz="1800" dirty="0" err="1">
                <a:solidFill>
                  <a:srgbClr val="3A6DAC"/>
                </a:solidFill>
                <a:latin typeface="Times New Roman" pitchFamily="18" charset="0"/>
                <a:cs typeface="Times New Roman" pitchFamily="18" charset="0"/>
              </a:rPr>
              <a:t>systémique</a:t>
            </a:r>
            <a:r>
              <a:rPr lang="en-US" sz="1800" dirty="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sévère</a:t>
            </a:r>
            <a:r>
              <a:rPr lang="en-US" sz="1800"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généralisée</a:t>
            </a:r>
            <a:r>
              <a:rPr lang="en-US" sz="1800" dirty="0" smtClean="0">
                <a:solidFill>
                  <a:srgbClr val="3A6DAC"/>
                </a:solidFill>
                <a:latin typeface="Times New Roman" pitchFamily="18" charset="0"/>
                <a:cs typeface="Times New Roman" pitchFamily="18" charset="0"/>
              </a:rPr>
              <a:t>, </a:t>
            </a:r>
            <a:r>
              <a:rPr lang="en-US" sz="1800" b="1" dirty="0" smtClean="0">
                <a:solidFill>
                  <a:srgbClr val="3A6DAC"/>
                </a:solidFill>
                <a:latin typeface="Times New Roman" pitchFamily="18" charset="0"/>
                <a:cs typeface="Times New Roman" pitchFamily="18" charset="0"/>
              </a:rPr>
              <a:t>non-dose </a:t>
            </a:r>
            <a:r>
              <a:rPr lang="en-US" sz="1800" b="1" dirty="0" err="1" smtClean="0">
                <a:solidFill>
                  <a:srgbClr val="3A6DAC"/>
                </a:solidFill>
                <a:latin typeface="Times New Roman" pitchFamily="18" charset="0"/>
                <a:cs typeface="Times New Roman" pitchFamily="18" charset="0"/>
              </a:rPr>
              <a:t>dépendante</a:t>
            </a:r>
            <a:r>
              <a:rPr lang="en-US" sz="1800"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immédiate</a:t>
            </a:r>
            <a:r>
              <a:rPr lang="en-US" sz="1800"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IgE-médiée</a:t>
            </a:r>
            <a:r>
              <a:rPr lang="en-US" sz="1800" b="1" dirty="0">
                <a:solidFill>
                  <a:srgbClr val="3A6DAC"/>
                </a:solidFill>
                <a:latin typeface="Times New Roman" pitchFamily="18" charset="0"/>
                <a:cs typeface="Times New Roman" pitchFamily="18" charset="0"/>
              </a:rPr>
              <a:t> - </a:t>
            </a:r>
            <a:r>
              <a:rPr lang="en-US" sz="1800" dirty="0" err="1">
                <a:solidFill>
                  <a:srgbClr val="3A6DAC"/>
                </a:solidFill>
                <a:latin typeface="Times New Roman" pitchFamily="18" charset="0"/>
                <a:cs typeface="Times New Roman" pitchFamily="18" charset="0"/>
              </a:rPr>
              <a:t>Hypersensibilité</a:t>
            </a:r>
            <a:r>
              <a:rPr lang="en-US" sz="1800" dirty="0">
                <a:solidFill>
                  <a:srgbClr val="3A6DAC"/>
                </a:solidFill>
                <a:latin typeface="Times New Roman" pitchFamily="18" charset="0"/>
                <a:cs typeface="Times New Roman" pitchFamily="18" charset="0"/>
              </a:rPr>
              <a:t> de Type I (</a:t>
            </a:r>
            <a:r>
              <a:rPr lang="en-US" sz="1800" dirty="0" err="1">
                <a:solidFill>
                  <a:srgbClr val="3A6DAC"/>
                </a:solidFill>
                <a:latin typeface="Times New Roman" pitchFamily="18" charset="0"/>
                <a:cs typeface="Times New Roman" pitchFamily="18" charset="0"/>
              </a:rPr>
              <a:t>Gell</a:t>
            </a:r>
            <a:r>
              <a:rPr lang="en-US" sz="1800" dirty="0">
                <a:solidFill>
                  <a:srgbClr val="3A6DAC"/>
                </a:solidFill>
                <a:latin typeface="Times New Roman" pitchFamily="18" charset="0"/>
                <a:cs typeface="Times New Roman" pitchFamily="18" charset="0"/>
              </a:rPr>
              <a:t> et Coombs</a:t>
            </a:r>
            <a:r>
              <a:rPr lang="en-US" sz="1800" dirty="0" smtClean="0">
                <a:solidFill>
                  <a:srgbClr val="3A6DAC"/>
                </a:solidFill>
                <a:latin typeface="Times New Roman" pitchFamily="18" charset="0"/>
                <a:cs typeface="Times New Roman" pitchFamily="18" charset="0"/>
              </a:rPr>
              <a:t>)</a:t>
            </a:r>
            <a:r>
              <a:rPr lang="en-US" sz="1800" b="1" dirty="0">
                <a:solidFill>
                  <a:srgbClr val="3A6DAC"/>
                </a:solidFill>
                <a:latin typeface="Times New Roman" pitchFamily="18" charset="0"/>
                <a:cs typeface="Times New Roman" pitchFamily="18" charset="0"/>
              </a:rPr>
              <a:t> </a:t>
            </a:r>
            <a:r>
              <a:rPr lang="en-US" sz="1800" b="1" dirty="0" smtClean="0">
                <a:solidFill>
                  <a:srgbClr val="3A6DAC"/>
                </a:solidFill>
                <a:latin typeface="Times New Roman" pitchFamily="18" charset="0"/>
                <a:cs typeface="Times New Roman" pitchFamily="18" charset="0"/>
              </a:rPr>
              <a:t>-</a:t>
            </a:r>
            <a:endParaRPr lang="en-US" sz="2400" b="1" dirty="0" smtClean="0">
              <a:solidFill>
                <a:srgbClr val="3A6DAC"/>
              </a:solidFill>
              <a:latin typeface="Times New Roman" pitchFamily="18" charset="0"/>
              <a:cs typeface="Times New Roman" pitchFamily="18" charset="0"/>
            </a:endParaRPr>
          </a:p>
          <a:p>
            <a:pPr algn="just"/>
            <a:r>
              <a:rPr lang="en-US" sz="2400" dirty="0" err="1" smtClean="0">
                <a:solidFill>
                  <a:srgbClr val="3A6DAC"/>
                </a:solidFill>
                <a:latin typeface="Times New Roman" pitchFamily="18" charset="0"/>
                <a:cs typeface="Times New Roman" pitchFamily="18" charset="0"/>
              </a:rPr>
              <a:t>Sympt</a:t>
            </a:r>
            <a:r>
              <a:rPr lang="nl-BE" sz="2400" dirty="0">
                <a:solidFill>
                  <a:srgbClr val="3A6DAC"/>
                </a:solidFill>
                <a:latin typeface="Times New Roman" pitchFamily="18" charset="0"/>
                <a:cs typeface="Times New Roman" pitchFamily="18" charset="0"/>
              </a:rPr>
              <a:t>ômes </a:t>
            </a:r>
            <a:r>
              <a:rPr lang="nl-BE" sz="1600" i="1" dirty="0" smtClean="0">
                <a:solidFill>
                  <a:srgbClr val="3A6DAC"/>
                </a:solidFill>
                <a:latin typeface="Times New Roman" pitchFamily="18" charset="0"/>
                <a:cs typeface="Times New Roman" pitchFamily="18" charset="0"/>
              </a:rPr>
              <a:t>(selon SFAR, Société </a:t>
            </a:r>
            <a:r>
              <a:rPr lang="nl-BE" sz="1600" i="1" dirty="0">
                <a:solidFill>
                  <a:srgbClr val="3A6DAC"/>
                </a:solidFill>
                <a:latin typeface="Times New Roman" pitchFamily="18" charset="0"/>
                <a:cs typeface="Times New Roman" pitchFamily="18" charset="0"/>
              </a:rPr>
              <a:t>Française d'Anesthésie et de </a:t>
            </a:r>
            <a:r>
              <a:rPr lang="nl-BE" sz="1600" i="1" dirty="0" smtClean="0">
                <a:solidFill>
                  <a:srgbClr val="3A6DAC"/>
                </a:solidFill>
                <a:latin typeface="Times New Roman" pitchFamily="18" charset="0"/>
                <a:cs typeface="Times New Roman" pitchFamily="18" charset="0"/>
              </a:rPr>
              <a:t>Réanimation)</a:t>
            </a:r>
            <a:r>
              <a:rPr lang="nl-BE" sz="2000" i="1" dirty="0" smtClean="0">
                <a:solidFill>
                  <a:srgbClr val="3A6DAC"/>
                </a:solidFill>
                <a:latin typeface="Times New Roman" pitchFamily="18" charset="0"/>
                <a:cs typeface="Times New Roman" pitchFamily="18" charset="0"/>
              </a:rPr>
              <a:t> </a:t>
            </a:r>
            <a:r>
              <a:rPr lang="nl-BE" sz="2400" dirty="0" smtClean="0">
                <a:solidFill>
                  <a:srgbClr val="3A6DAC"/>
                </a:solidFill>
                <a:latin typeface="Times New Roman" pitchFamily="18" charset="0"/>
                <a:cs typeface="Times New Roman" pitchFamily="18" charset="0"/>
              </a:rPr>
              <a:t>: </a:t>
            </a:r>
          </a:p>
          <a:p>
            <a:pPr marL="547688" lvl="1" indent="-187325" algn="just">
              <a:tabLst>
                <a:tab pos="6929438" algn="l"/>
                <a:tab pos="7948613" algn="l"/>
                <a:tab pos="8121650" algn="l"/>
                <a:tab pos="8261350" algn="l"/>
              </a:tabLst>
            </a:pPr>
            <a:r>
              <a:rPr lang="en-US" sz="1800" b="1" dirty="0" smtClean="0">
                <a:solidFill>
                  <a:srgbClr val="3A6DAC"/>
                </a:solidFill>
                <a:latin typeface="Times New Roman" pitchFamily="18" charset="0"/>
                <a:cs typeface="Times New Roman" pitchFamily="18" charset="0"/>
              </a:rPr>
              <a:t>Grade 1:</a:t>
            </a:r>
            <a:r>
              <a:rPr lang="en-US" sz="1800"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Signes</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cutanéomuqueux</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généralisés</a:t>
            </a:r>
            <a:r>
              <a:rPr lang="en-US" sz="1800" b="1" dirty="0" smtClean="0">
                <a:solidFill>
                  <a:srgbClr val="3A6DAC"/>
                </a:solidFill>
                <a:latin typeface="Times New Roman" pitchFamily="18" charset="0"/>
                <a:cs typeface="Times New Roman" pitchFamily="18" charset="0"/>
              </a:rPr>
              <a:t> </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érythème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urticaire</a:t>
            </a:r>
            <a:r>
              <a:rPr lang="en-US" sz="1800" dirty="0" smtClean="0">
                <a:solidFill>
                  <a:srgbClr val="3A6DAC"/>
                </a:solidFill>
                <a:latin typeface="Times New Roman" pitchFamily="18" charset="0"/>
                <a:cs typeface="Times New Roman" pitchFamily="18" charset="0"/>
              </a:rPr>
              <a:t> +/- </a:t>
            </a:r>
            <a:r>
              <a:rPr lang="en-US" sz="1800" dirty="0" err="1" smtClean="0">
                <a:solidFill>
                  <a:srgbClr val="3A6DAC"/>
                </a:solidFill>
                <a:latin typeface="Times New Roman" pitchFamily="18" charset="0"/>
                <a:cs typeface="Times New Roman" pitchFamily="18" charset="0"/>
              </a:rPr>
              <a:t>oedème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angioneurotique</a:t>
            </a:r>
            <a:r>
              <a:rPr lang="en-US" sz="1800" dirty="0" smtClean="0">
                <a:solidFill>
                  <a:srgbClr val="3A6DAC"/>
                </a:solidFill>
                <a:latin typeface="Times New Roman" pitchFamily="18" charset="0"/>
                <a:cs typeface="Times New Roman" pitchFamily="18" charset="0"/>
              </a:rPr>
              <a:t>.</a:t>
            </a:r>
            <a:endParaRPr lang="en-US" sz="1800" dirty="0">
              <a:solidFill>
                <a:srgbClr val="3A6DAC"/>
              </a:solidFill>
              <a:latin typeface="Times New Roman" pitchFamily="18" charset="0"/>
              <a:cs typeface="Times New Roman" pitchFamily="18" charset="0"/>
            </a:endParaRPr>
          </a:p>
          <a:p>
            <a:pPr marL="547688" lvl="1" indent="-187325" algn="just">
              <a:tabLst>
                <a:tab pos="6929438" algn="l"/>
                <a:tab pos="7948613" algn="l"/>
                <a:tab pos="8121650" algn="l"/>
                <a:tab pos="8261350" algn="l"/>
              </a:tabLst>
            </a:pPr>
            <a:r>
              <a:rPr lang="en-US" sz="1800" b="1" dirty="0" smtClean="0">
                <a:solidFill>
                  <a:srgbClr val="3A6DAC"/>
                </a:solidFill>
                <a:latin typeface="Times New Roman" pitchFamily="18" charset="0"/>
                <a:cs typeface="Times New Roman" pitchFamily="18" charset="0"/>
              </a:rPr>
              <a:t>Grade 2:</a:t>
            </a:r>
            <a:r>
              <a:rPr lang="en-US" sz="1800"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Atteinte</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multiviscérale</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modérée</a:t>
            </a:r>
            <a:r>
              <a:rPr lang="en-US" sz="1800" b="1" dirty="0" smtClean="0">
                <a:solidFill>
                  <a:srgbClr val="3A6DAC"/>
                </a:solidFill>
                <a:latin typeface="Times New Roman" pitchFamily="18" charset="0"/>
                <a:cs typeface="Times New Roman" pitchFamily="18" charset="0"/>
              </a:rPr>
              <a:t> avec </a:t>
            </a:r>
            <a:r>
              <a:rPr lang="en-US" sz="1800" b="1" dirty="0" err="1" smtClean="0">
                <a:solidFill>
                  <a:srgbClr val="3A6DAC"/>
                </a:solidFill>
                <a:latin typeface="Times New Roman" pitchFamily="18" charset="0"/>
                <a:cs typeface="Times New Roman" pitchFamily="18" charset="0"/>
              </a:rPr>
              <a:t>signes</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cutanéomuqueux</a:t>
            </a:r>
            <a:r>
              <a:rPr lang="en-US" sz="1800" dirty="0" smtClean="0">
                <a:solidFill>
                  <a:srgbClr val="3A6DAC"/>
                </a:solidFill>
                <a:latin typeface="Times New Roman" pitchFamily="18" charset="0"/>
                <a:cs typeface="Times New Roman" pitchFamily="18" charset="0"/>
              </a:rPr>
              <a:t>, hypotension et </a:t>
            </a:r>
            <a:r>
              <a:rPr lang="en-US" sz="1800" dirty="0" err="1" smtClean="0">
                <a:solidFill>
                  <a:srgbClr val="3A6DAC"/>
                </a:solidFill>
                <a:latin typeface="Times New Roman" pitchFamily="18" charset="0"/>
                <a:cs typeface="Times New Roman" pitchFamily="18" charset="0"/>
              </a:rPr>
              <a:t>tachycardie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inhabituelles</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hyperréactivité</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bronchique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toux</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difficulté</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ventilatoire</a:t>
            </a:r>
            <a:r>
              <a:rPr lang="en-US" sz="1800" dirty="0" smtClean="0">
                <a:solidFill>
                  <a:srgbClr val="3A6DAC"/>
                </a:solidFill>
                <a:latin typeface="Times New Roman" pitchFamily="18" charset="0"/>
                <a:cs typeface="Times New Roman" pitchFamily="18" charset="0"/>
              </a:rPr>
              <a:t>)</a:t>
            </a:r>
          </a:p>
          <a:p>
            <a:pPr marL="547688" lvl="1" indent="-187325" algn="just">
              <a:tabLst>
                <a:tab pos="6929438" algn="l"/>
                <a:tab pos="7948613" algn="l"/>
                <a:tab pos="8121650" algn="l"/>
                <a:tab pos="8261350" algn="l"/>
              </a:tabLst>
            </a:pPr>
            <a:r>
              <a:rPr lang="en-US" sz="1800" b="1" dirty="0" smtClean="0">
                <a:solidFill>
                  <a:srgbClr val="3A6DAC"/>
                </a:solidFill>
                <a:latin typeface="Times New Roman" pitchFamily="18" charset="0"/>
                <a:cs typeface="Times New Roman" pitchFamily="18" charset="0"/>
              </a:rPr>
              <a:t>Grade 3: </a:t>
            </a:r>
            <a:r>
              <a:rPr lang="en-US" sz="1800" b="1" dirty="0" err="1" smtClean="0">
                <a:solidFill>
                  <a:srgbClr val="3A6DAC"/>
                </a:solidFill>
                <a:latin typeface="Times New Roman" pitchFamily="18" charset="0"/>
                <a:cs typeface="Times New Roman" pitchFamily="18" charset="0"/>
              </a:rPr>
              <a:t>Atteinte</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multiviscérale</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sévère</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menaçant</a:t>
            </a:r>
            <a:r>
              <a:rPr lang="en-US" sz="1800" b="1" dirty="0" smtClean="0">
                <a:solidFill>
                  <a:srgbClr val="3A6DAC"/>
                </a:solidFill>
                <a:latin typeface="Times New Roman" pitchFamily="18" charset="0"/>
                <a:cs typeface="Times New Roman" pitchFamily="18" charset="0"/>
              </a:rPr>
              <a:t> la vie </a:t>
            </a:r>
            <a:r>
              <a:rPr lang="en-US" sz="1800" dirty="0" smtClean="0">
                <a:solidFill>
                  <a:srgbClr val="3A6DAC"/>
                </a:solidFill>
                <a:latin typeface="Times New Roman" pitchFamily="18" charset="0"/>
                <a:cs typeface="Times New Roman" pitchFamily="18" charset="0"/>
              </a:rPr>
              <a:t>et </a:t>
            </a:r>
            <a:r>
              <a:rPr lang="en-US" sz="1800" dirty="0" err="1" smtClean="0">
                <a:solidFill>
                  <a:srgbClr val="3A6DAC"/>
                </a:solidFill>
                <a:latin typeface="Times New Roman" pitchFamily="18" charset="0"/>
                <a:cs typeface="Times New Roman" pitchFamily="18" charset="0"/>
              </a:rPr>
              <a:t>imposant</a:t>
            </a:r>
            <a:r>
              <a:rPr lang="en-US" sz="1800" dirty="0" smtClean="0">
                <a:solidFill>
                  <a:srgbClr val="3A6DAC"/>
                </a:solidFill>
                <a:latin typeface="Times New Roman" pitchFamily="18" charset="0"/>
                <a:cs typeface="Times New Roman" pitchFamily="18" charset="0"/>
              </a:rPr>
              <a:t> un </a:t>
            </a:r>
            <a:r>
              <a:rPr lang="en-US" sz="1800" dirty="0" err="1" smtClean="0">
                <a:solidFill>
                  <a:srgbClr val="3A6DAC"/>
                </a:solidFill>
                <a:latin typeface="Times New Roman" pitchFamily="18" charset="0"/>
                <a:cs typeface="Times New Roman" pitchFamily="18" charset="0"/>
              </a:rPr>
              <a:t>traitement</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spécifique</a:t>
            </a:r>
            <a:r>
              <a:rPr lang="en-US" sz="1800" dirty="0" smtClean="0">
                <a:solidFill>
                  <a:srgbClr val="3A6DAC"/>
                </a:solidFill>
                <a:latin typeface="Times New Roman" pitchFamily="18" charset="0"/>
                <a:cs typeface="Times New Roman" pitchFamily="18" charset="0"/>
              </a:rPr>
              <a:t> ; </a:t>
            </a:r>
            <a:r>
              <a:rPr lang="en-US" sz="1800" dirty="0" err="1" smtClean="0">
                <a:solidFill>
                  <a:srgbClr val="3A6DAC"/>
                </a:solidFill>
                <a:latin typeface="Times New Roman" pitchFamily="18" charset="0"/>
                <a:cs typeface="Times New Roman" pitchFamily="18" charset="0"/>
              </a:rPr>
              <a:t>collapsus</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tachycardie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ou</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bradycardie</a:t>
            </a:r>
            <a:r>
              <a:rPr lang="en-US" sz="1800" dirty="0" smtClean="0">
                <a:solidFill>
                  <a:srgbClr val="3A6DAC"/>
                </a:solidFill>
                <a:latin typeface="Times New Roman" pitchFamily="18" charset="0"/>
                <a:cs typeface="Times New Roman" pitchFamily="18" charset="0"/>
              </a:rPr>
              <a:t>, troubles du </a:t>
            </a:r>
            <a:r>
              <a:rPr lang="en-US" sz="1800" dirty="0" err="1" smtClean="0">
                <a:solidFill>
                  <a:srgbClr val="3A6DAC"/>
                </a:solidFill>
                <a:latin typeface="Times New Roman" pitchFamily="18" charset="0"/>
                <a:cs typeface="Times New Roman" pitchFamily="18" charset="0"/>
              </a:rPr>
              <a:t>rythme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cardiaque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bronchospasme</a:t>
            </a:r>
            <a:r>
              <a:rPr lang="en-US" sz="1800" dirty="0" smtClean="0">
                <a:solidFill>
                  <a:srgbClr val="3A6DAC"/>
                </a:solidFill>
                <a:latin typeface="Times New Roman" pitchFamily="18" charset="0"/>
                <a:cs typeface="Times New Roman" pitchFamily="18" charset="0"/>
              </a:rPr>
              <a:t>. Les </a:t>
            </a:r>
            <a:r>
              <a:rPr lang="en-US" sz="1800" dirty="0" err="1" smtClean="0">
                <a:solidFill>
                  <a:srgbClr val="3A6DAC"/>
                </a:solidFill>
                <a:latin typeface="Times New Roman" pitchFamily="18" charset="0"/>
                <a:cs typeface="Times New Roman" pitchFamily="18" charset="0"/>
              </a:rPr>
              <a:t>signes</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cutanés</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peuvent</a:t>
            </a:r>
            <a:r>
              <a:rPr lang="en-US" sz="1800" dirty="0" smtClean="0">
                <a:solidFill>
                  <a:srgbClr val="3A6DAC"/>
                </a:solidFill>
                <a:latin typeface="Times New Roman" pitchFamily="18" charset="0"/>
                <a:cs typeface="Times New Roman" pitchFamily="18" charset="0"/>
              </a:rPr>
              <a:t> </a:t>
            </a:r>
            <a:r>
              <a:rPr lang="nl-BE" sz="1800" dirty="0" smtClean="0">
                <a:solidFill>
                  <a:srgbClr val="3A6DAC"/>
                </a:solidFill>
                <a:latin typeface="Times New Roman" pitchFamily="18" charset="0"/>
                <a:cs typeface="Times New Roman" pitchFamily="18" charset="0"/>
              </a:rPr>
              <a:t>être absents ou n’apparaître qu’après la remontée tensionnelle.</a:t>
            </a:r>
          </a:p>
          <a:p>
            <a:pPr marL="547688" lvl="1" indent="-187325" algn="just">
              <a:tabLst>
                <a:tab pos="6929438" algn="l"/>
                <a:tab pos="7948613" algn="l"/>
                <a:tab pos="8121650" algn="l"/>
                <a:tab pos="8261350" algn="l"/>
              </a:tabLst>
            </a:pPr>
            <a:r>
              <a:rPr lang="nl-BE" sz="1800" b="1" dirty="0" smtClean="0">
                <a:solidFill>
                  <a:srgbClr val="3A6DAC"/>
                </a:solidFill>
                <a:latin typeface="Times New Roman" pitchFamily="18" charset="0"/>
                <a:cs typeface="Times New Roman" pitchFamily="18" charset="0"/>
              </a:rPr>
              <a:t>Grade 4: Arrêt circulatoire et/ou respiratoire</a:t>
            </a:r>
            <a:r>
              <a:rPr lang="nl-BE" sz="1800" dirty="0" smtClean="0">
                <a:solidFill>
                  <a:srgbClr val="3A6DAC"/>
                </a:solidFill>
                <a:latin typeface="Times New Roman" pitchFamily="18" charset="0"/>
                <a:cs typeface="Times New Roman" pitchFamily="18" charset="0"/>
              </a:rPr>
              <a:t>.</a:t>
            </a:r>
          </a:p>
          <a:p>
            <a:pPr marL="147638" indent="-187325" algn="just">
              <a:tabLst>
                <a:tab pos="6929438" algn="l"/>
                <a:tab pos="7948613" algn="l"/>
                <a:tab pos="8121650" algn="l"/>
                <a:tab pos="8261350" algn="l"/>
              </a:tabLst>
            </a:pPr>
            <a:r>
              <a:rPr lang="nl-BE" sz="2000" dirty="0" smtClean="0">
                <a:solidFill>
                  <a:srgbClr val="3A6DAC"/>
                </a:solidFill>
                <a:latin typeface="Times New Roman" pitchFamily="18" charset="0"/>
                <a:cs typeface="Times New Roman" pitchFamily="18" charset="0"/>
              </a:rPr>
              <a:t>Remarque : L’absence de tachycardie, de signes cutanés, n’exclut pas le diagnostic d’une réaction anaphylactique.</a:t>
            </a:r>
            <a:endParaRPr lang="en-US" sz="2000" dirty="0">
              <a:solidFill>
                <a:srgbClr val="3A6DAC"/>
              </a:solidFill>
              <a:latin typeface="Times New Roman" pitchFamily="18" charset="0"/>
              <a:cs typeface="Times New Roman" pitchFamily="18" charset="0"/>
            </a:endParaRPr>
          </a:p>
          <a:p>
            <a:pPr algn="just"/>
            <a:endParaRPr lang="nl-BE" sz="2400" dirty="0">
              <a:solidFill>
                <a:srgbClr val="3A6DAC"/>
              </a:solidFill>
              <a:latin typeface="Times New Roman" pitchFamily="18" charset="0"/>
              <a:cs typeface="Times New Roman" pitchFamily="18" charset="0"/>
            </a:endParaRPr>
          </a:p>
          <a:p>
            <a:pPr algn="just"/>
            <a:endParaRPr lang="nl-BE" sz="2400" dirty="0">
              <a:solidFill>
                <a:srgbClr val="3A6DAC"/>
              </a:solidFill>
              <a:latin typeface="Times New Roman" pitchFamily="18" charset="0"/>
              <a:cs typeface="Times New Roman" pitchFamily="18" charset="0"/>
            </a:endParaRPr>
          </a:p>
          <a:p>
            <a:pPr algn="just"/>
            <a:endParaRPr lang="en-US" sz="2400" dirty="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2906115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279171" y="1706562"/>
            <a:ext cx="8707438" cy="5151438"/>
          </a:xfrm>
        </p:spPr>
        <p:txBody>
          <a:bodyPr/>
          <a:lstStyle/>
          <a:p>
            <a:r>
              <a:rPr lang="fr-BE" sz="2000" dirty="0" smtClean="0">
                <a:solidFill>
                  <a:srgbClr val="3A6DAC"/>
                </a:solidFill>
                <a:latin typeface="Times New Roman" pitchFamily="18" charset="0"/>
                <a:cs typeface="Times New Roman" pitchFamily="18" charset="0"/>
              </a:rPr>
              <a:t>Valeurs de référence, selon l'âge :</a:t>
            </a:r>
          </a:p>
          <a:p>
            <a:pPr>
              <a:buNone/>
            </a:pPr>
            <a:r>
              <a:rPr lang="fr-BE" sz="2000" b="1" dirty="0" smtClean="0">
                <a:solidFill>
                  <a:srgbClr val="3A6DAC"/>
                </a:solidFill>
                <a:latin typeface="Times New Roman" pitchFamily="18" charset="0"/>
                <a:cs typeface="Times New Roman" pitchFamily="18" charset="0"/>
              </a:rPr>
              <a:t>	</a:t>
            </a:r>
            <a:r>
              <a:rPr lang="fr-BE" sz="1600" b="1" dirty="0" smtClean="0">
                <a:solidFill>
                  <a:srgbClr val="3A6DAC"/>
                </a:solidFill>
                <a:latin typeface="Times New Roman" pitchFamily="18" charset="0"/>
                <a:cs typeface="Times New Roman" pitchFamily="18" charset="0"/>
              </a:rPr>
              <a:t>   </a:t>
            </a:r>
            <a:r>
              <a:rPr lang="fr-BE" sz="1600" b="1" u="sng" dirty="0" smtClean="0">
                <a:solidFill>
                  <a:srgbClr val="3A6DAC"/>
                </a:solidFill>
                <a:latin typeface="Times New Roman" pitchFamily="18" charset="0"/>
                <a:cs typeface="Times New Roman" pitchFamily="18" charset="0"/>
              </a:rPr>
              <a:t>Age</a:t>
            </a:r>
            <a:r>
              <a:rPr lang="fr-BE" sz="1600" b="1" dirty="0" smtClean="0">
                <a:solidFill>
                  <a:srgbClr val="3A6DAC"/>
                </a:solidFill>
                <a:latin typeface="Times New Roman" pitchFamily="18" charset="0"/>
                <a:cs typeface="Times New Roman" pitchFamily="18" charset="0"/>
              </a:rPr>
              <a:t>	                        </a:t>
            </a:r>
            <a:r>
              <a:rPr lang="fr-BE" sz="1600" b="1" u="sng" dirty="0" smtClean="0">
                <a:solidFill>
                  <a:srgbClr val="3A6DAC"/>
                </a:solidFill>
                <a:latin typeface="Times New Roman" pitchFamily="18" charset="0"/>
                <a:cs typeface="Times New Roman" pitchFamily="18" charset="0"/>
              </a:rPr>
              <a:t>Valeur de référence </a:t>
            </a:r>
            <a:r>
              <a:rPr lang="fr-BE" sz="1600" b="1" u="sng" dirty="0" smtClean="0">
                <a:solidFill>
                  <a:srgbClr val="3A6DAC"/>
                </a:solidFill>
                <a:latin typeface="Times New Roman" pitchFamily="18" charset="0"/>
                <a:cs typeface="Times New Roman" pitchFamily="18" charset="0"/>
              </a:rPr>
              <a:t>(</a:t>
            </a:r>
            <a:r>
              <a:rPr lang="fr-BE" sz="1600" b="1" u="sng" dirty="0" err="1" smtClean="0">
                <a:solidFill>
                  <a:srgbClr val="3A6DAC"/>
                </a:solidFill>
                <a:latin typeface="Times New Roman" pitchFamily="18" charset="0"/>
                <a:cs typeface="Times New Roman" pitchFamily="18" charset="0"/>
              </a:rPr>
              <a:t>ng</a:t>
            </a:r>
            <a:r>
              <a:rPr lang="fr-BE" sz="1600" b="1" u="sng" dirty="0" smtClean="0">
                <a:solidFill>
                  <a:srgbClr val="3A6DAC"/>
                </a:solidFill>
                <a:latin typeface="Times New Roman" pitchFamily="18" charset="0"/>
                <a:cs typeface="Times New Roman" pitchFamily="18" charset="0"/>
              </a:rPr>
              <a:t>/</a:t>
            </a:r>
            <a:r>
              <a:rPr lang="fr-BE" sz="1600" b="1" u="sng" dirty="0" err="1" smtClean="0">
                <a:solidFill>
                  <a:srgbClr val="3A6DAC"/>
                </a:solidFill>
                <a:latin typeface="Times New Roman" pitchFamily="18" charset="0"/>
                <a:cs typeface="Times New Roman" pitchFamily="18" charset="0"/>
              </a:rPr>
              <a:t>mL</a:t>
            </a:r>
            <a:r>
              <a:rPr lang="fr-BE" sz="1600" b="1" u="sng" dirty="0" smtClean="0">
                <a:solidFill>
                  <a:srgbClr val="3A6DAC"/>
                </a:solidFill>
                <a:latin typeface="Times New Roman" pitchFamily="18" charset="0"/>
                <a:cs typeface="Times New Roman" pitchFamily="18" charset="0"/>
              </a:rPr>
              <a:t>)</a:t>
            </a:r>
            <a:endParaRPr lang="fr-BE" sz="2000" b="1" u="sng" dirty="0" smtClean="0">
              <a:solidFill>
                <a:srgbClr val="3A6DAC"/>
              </a:solidFill>
              <a:latin typeface="Times New Roman" pitchFamily="18" charset="0"/>
              <a:cs typeface="Times New Roman" pitchFamily="18" charset="0"/>
            </a:endParaRPr>
          </a:p>
          <a:p>
            <a:pPr lvl="1">
              <a:buNone/>
            </a:pPr>
            <a:r>
              <a:rPr lang="fr-BE" sz="1200" dirty="0" smtClean="0">
                <a:solidFill>
                  <a:srgbClr val="3A6DAC"/>
                </a:solidFill>
                <a:latin typeface="Times New Roman" pitchFamily="18" charset="0"/>
                <a:cs typeface="Times New Roman" pitchFamily="18" charset="0"/>
              </a:rPr>
              <a:t>&lt; 3 mois	      	   &lt;8.4</a:t>
            </a:r>
          </a:p>
          <a:p>
            <a:pPr lvl="1">
              <a:buNone/>
            </a:pPr>
            <a:r>
              <a:rPr lang="fr-BE" sz="1200" dirty="0" smtClean="0">
                <a:solidFill>
                  <a:srgbClr val="3A6DAC"/>
                </a:solidFill>
                <a:latin typeface="Times New Roman" pitchFamily="18" charset="0"/>
                <a:cs typeface="Times New Roman" pitchFamily="18" charset="0"/>
              </a:rPr>
              <a:t>3 - 6 mois	        	   &lt;4.9</a:t>
            </a:r>
          </a:p>
          <a:p>
            <a:pPr lvl="1">
              <a:buNone/>
            </a:pPr>
            <a:r>
              <a:rPr lang="fr-BE" sz="1200" dirty="0" smtClean="0">
                <a:solidFill>
                  <a:srgbClr val="3A6DAC"/>
                </a:solidFill>
                <a:latin typeface="Times New Roman" pitchFamily="18" charset="0"/>
                <a:cs typeface="Times New Roman" pitchFamily="18" charset="0"/>
              </a:rPr>
              <a:t>6 mois - 1 an     		   &lt;4.0</a:t>
            </a:r>
          </a:p>
          <a:p>
            <a:pPr lvl="1">
              <a:buNone/>
            </a:pPr>
            <a:r>
              <a:rPr lang="fr-BE" sz="1200" dirty="0" smtClean="0">
                <a:solidFill>
                  <a:srgbClr val="3A6DAC"/>
                </a:solidFill>
                <a:latin typeface="Times New Roman" pitchFamily="18" charset="0"/>
                <a:cs typeface="Times New Roman" pitchFamily="18" charset="0"/>
              </a:rPr>
              <a:t>1 - 2 ans	         	  &lt;3.5</a:t>
            </a:r>
          </a:p>
          <a:p>
            <a:pPr lvl="1">
              <a:buNone/>
            </a:pPr>
            <a:r>
              <a:rPr lang="fr-BE" sz="1200" dirty="0" smtClean="0">
                <a:solidFill>
                  <a:srgbClr val="3A6DAC"/>
                </a:solidFill>
                <a:latin typeface="Times New Roman" pitchFamily="18" charset="0"/>
                <a:cs typeface="Times New Roman" pitchFamily="18" charset="0"/>
              </a:rPr>
              <a:t>2- 3 ans	  	   &lt;3.8</a:t>
            </a:r>
          </a:p>
          <a:p>
            <a:pPr lvl="1">
              <a:buNone/>
            </a:pPr>
            <a:r>
              <a:rPr lang="fr-BE" sz="1200" dirty="0" smtClean="0">
                <a:solidFill>
                  <a:srgbClr val="3A6DAC"/>
                </a:solidFill>
                <a:latin typeface="Times New Roman" pitchFamily="18" charset="0"/>
                <a:cs typeface="Times New Roman" pitchFamily="18" charset="0"/>
              </a:rPr>
              <a:t>3 - 6 ans	      	   &lt;4.1</a:t>
            </a:r>
          </a:p>
          <a:p>
            <a:pPr lvl="1">
              <a:buNone/>
            </a:pPr>
            <a:r>
              <a:rPr lang="fr-BE" sz="1200" dirty="0" smtClean="0">
                <a:solidFill>
                  <a:srgbClr val="3A6DAC"/>
                </a:solidFill>
                <a:latin typeface="Times New Roman" pitchFamily="18" charset="0"/>
                <a:cs typeface="Times New Roman" pitchFamily="18" charset="0"/>
              </a:rPr>
              <a:t>6 - 14 ans	      	   &lt;4.3</a:t>
            </a:r>
          </a:p>
          <a:p>
            <a:pPr lvl="1">
              <a:buNone/>
            </a:pPr>
            <a:r>
              <a:rPr lang="fr-BE" sz="1800" b="1" dirty="0" smtClean="0">
                <a:solidFill>
                  <a:srgbClr val="3A6DAC"/>
                </a:solidFill>
                <a:latin typeface="Times New Roman" pitchFamily="18" charset="0"/>
                <a:cs typeface="Times New Roman" pitchFamily="18" charset="0"/>
              </a:rPr>
              <a:t>&gt; 14 ans	       	   &lt;15.0</a:t>
            </a:r>
            <a:endParaRPr lang="fr-BE" sz="3200" b="1" dirty="0" smtClean="0">
              <a:solidFill>
                <a:srgbClr val="3A6DAC"/>
              </a:solidFill>
              <a:latin typeface="Times New Roman" pitchFamily="18" charset="0"/>
              <a:cs typeface="Times New Roman" pitchFamily="18" charset="0"/>
            </a:endParaRPr>
          </a:p>
          <a:p>
            <a:pPr>
              <a:buNone/>
            </a:pPr>
            <a:r>
              <a:rPr lang="fr-BE" sz="2000" dirty="0" smtClean="0">
                <a:solidFill>
                  <a:srgbClr val="3A6DAC"/>
                </a:solidFill>
                <a:latin typeface="Times New Roman" pitchFamily="18" charset="0"/>
                <a:cs typeface="Times New Roman" pitchFamily="18" charset="0"/>
              </a:rPr>
              <a:t> </a:t>
            </a:r>
          </a:p>
          <a:p>
            <a:pPr>
              <a:buNone/>
            </a:pPr>
            <a:endParaRPr lang="fr-BE" sz="2000" dirty="0" smtClean="0">
              <a:solidFill>
                <a:srgbClr val="3A6DAC"/>
              </a:solidFill>
              <a:latin typeface="Times New Roman" pitchFamily="18" charset="0"/>
              <a:cs typeface="Times New Roman" pitchFamily="18" charset="0"/>
            </a:endParaRPr>
          </a:p>
          <a:p>
            <a:r>
              <a:rPr lang="fr-BE" sz="2000" dirty="0" smtClean="0">
                <a:solidFill>
                  <a:srgbClr val="3A6DAC"/>
                </a:solidFill>
                <a:latin typeface="Times New Roman" pitchFamily="18" charset="0"/>
                <a:cs typeface="Times New Roman" pitchFamily="18" charset="0"/>
              </a:rPr>
              <a:t>Pas de critère international </a:t>
            </a:r>
            <a:r>
              <a:rPr lang="fr-BE" sz="2000" dirty="0" err="1" smtClean="0">
                <a:solidFill>
                  <a:srgbClr val="3A6DAC"/>
                </a:solidFill>
                <a:latin typeface="Times New Roman" pitchFamily="18" charset="0"/>
                <a:cs typeface="Times New Roman" pitchFamily="18" charset="0"/>
              </a:rPr>
              <a:t>càd</a:t>
            </a:r>
            <a:r>
              <a:rPr lang="fr-BE" sz="2000" dirty="0" smtClean="0">
                <a:solidFill>
                  <a:srgbClr val="3A6DAC"/>
                </a:solidFill>
                <a:latin typeface="Times New Roman" pitchFamily="18" charset="0"/>
                <a:cs typeface="Times New Roman" pitchFamily="18" charset="0"/>
              </a:rPr>
              <a:t> pas de </a:t>
            </a:r>
            <a:r>
              <a:rPr lang="fr-BE" sz="2000" dirty="0" err="1" smtClean="0">
                <a:solidFill>
                  <a:srgbClr val="3A6DAC"/>
                </a:solidFill>
                <a:latin typeface="Times New Roman" pitchFamily="18" charset="0"/>
                <a:cs typeface="Times New Roman" pitchFamily="18" charset="0"/>
              </a:rPr>
              <a:t>cut</a:t>
            </a:r>
            <a:r>
              <a:rPr lang="fr-BE" sz="2000" dirty="0" smtClean="0">
                <a:solidFill>
                  <a:srgbClr val="3A6DAC"/>
                </a:solidFill>
                <a:latin typeface="Times New Roman" pitchFamily="18" charset="0"/>
                <a:cs typeface="Times New Roman" pitchFamily="18" charset="0"/>
              </a:rPr>
              <a:t>-off et encore moins de pourcentage d’élévation par rapport à une </a:t>
            </a:r>
            <a:r>
              <a:rPr lang="fr-BE" sz="2000" dirty="0" err="1" smtClean="0">
                <a:solidFill>
                  <a:srgbClr val="3A6DAC"/>
                </a:solidFill>
                <a:latin typeface="Times New Roman" pitchFamily="18" charset="0"/>
                <a:cs typeface="Times New Roman" pitchFamily="18" charset="0"/>
              </a:rPr>
              <a:t>baseline</a:t>
            </a:r>
            <a:r>
              <a:rPr lang="fr-BE" sz="2000" dirty="0" smtClean="0">
                <a:solidFill>
                  <a:srgbClr val="3A6DAC"/>
                </a:solidFill>
                <a:latin typeface="Times New Roman" pitchFamily="18" charset="0"/>
                <a:cs typeface="Times New Roman" pitchFamily="18" charset="0"/>
              </a:rPr>
              <a:t> pour interpréter une </a:t>
            </a:r>
            <a:r>
              <a:rPr lang="fr-BE" sz="2000" dirty="0" err="1" smtClean="0">
                <a:solidFill>
                  <a:srgbClr val="3A6DAC"/>
                </a:solidFill>
                <a:latin typeface="Times New Roman" pitchFamily="18" charset="0"/>
                <a:cs typeface="Times New Roman" pitchFamily="18" charset="0"/>
              </a:rPr>
              <a:t>tryptase</a:t>
            </a:r>
            <a:r>
              <a:rPr lang="fr-BE" sz="2000" dirty="0" smtClean="0">
                <a:solidFill>
                  <a:srgbClr val="3A6DAC"/>
                </a:solidFill>
                <a:latin typeface="Times New Roman" pitchFamily="18" charset="0"/>
                <a:cs typeface="Times New Roman" pitchFamily="18" charset="0"/>
              </a:rPr>
              <a:t> en cas d’anaphylaxie. </a:t>
            </a:r>
          </a:p>
          <a:p>
            <a:endParaRPr lang="fr-BE" sz="2000" dirty="0" smtClean="0">
              <a:solidFill>
                <a:srgbClr val="3A6DAC"/>
              </a:solidFill>
              <a:latin typeface="Times New Roman" pitchFamily="18" charset="0"/>
              <a:cs typeface="Times New Roman" pitchFamily="18" charset="0"/>
            </a:endParaRPr>
          </a:p>
        </p:txBody>
      </p:sp>
      <p:sp>
        <p:nvSpPr>
          <p:cNvPr id="4" name="ZoneTexte 3"/>
          <p:cNvSpPr txBox="1"/>
          <p:nvPr/>
        </p:nvSpPr>
        <p:spPr>
          <a:xfrm>
            <a:off x="4632890" y="3453101"/>
            <a:ext cx="4412884" cy="1415772"/>
          </a:xfrm>
          <a:prstGeom prst="rect">
            <a:avLst/>
          </a:prstGeom>
          <a:noFill/>
          <a:ln w="28575">
            <a:solidFill>
              <a:srgbClr val="7030A0"/>
            </a:solidFill>
          </a:ln>
        </p:spPr>
        <p:txBody>
          <a:bodyPr wrap="square" rtlCol="0">
            <a:spAutoFit/>
          </a:bodyPr>
          <a:lstStyle/>
          <a:p>
            <a:pPr algn="ctr"/>
            <a:r>
              <a:rPr lang="fr-BE" sz="2000" b="1" dirty="0" smtClean="0">
                <a:solidFill>
                  <a:schemeClr val="accent6">
                    <a:lumMod val="60000"/>
                    <a:lumOff val="40000"/>
                  </a:schemeClr>
                </a:solidFill>
                <a:latin typeface="Times New Roman" pitchFamily="18" charset="0"/>
                <a:cs typeface="Times New Roman" pitchFamily="18" charset="0"/>
              </a:rPr>
              <a:t>Commentaires :</a:t>
            </a:r>
            <a:endParaRPr lang="fr-BE" sz="2000" dirty="0" smtClean="0">
              <a:solidFill>
                <a:schemeClr val="accent6">
                  <a:lumMod val="60000"/>
                  <a:lumOff val="40000"/>
                </a:schemeClr>
              </a:solidFill>
              <a:latin typeface="Times New Roman" pitchFamily="18" charset="0"/>
              <a:cs typeface="Times New Roman" pitchFamily="18" charset="0"/>
            </a:endParaRPr>
          </a:p>
          <a:p>
            <a:pPr>
              <a:buNone/>
            </a:pPr>
            <a:r>
              <a:rPr lang="fr-BE" sz="1600" b="1" dirty="0" smtClean="0">
                <a:solidFill>
                  <a:schemeClr val="accent6">
                    <a:lumMod val="60000"/>
                    <a:lumOff val="40000"/>
                  </a:schemeClr>
                </a:solidFill>
                <a:latin typeface="Times New Roman" pitchFamily="18" charset="0"/>
                <a:cs typeface="Times New Roman" pitchFamily="18" charset="0"/>
              </a:rPr>
              <a:t>&gt;10 : zone grise, anaphylaxie éventuelle</a:t>
            </a:r>
          </a:p>
          <a:p>
            <a:pPr>
              <a:buNone/>
            </a:pPr>
            <a:r>
              <a:rPr lang="fr-BE" sz="1600" b="1" dirty="0" smtClean="0">
                <a:solidFill>
                  <a:schemeClr val="accent6">
                    <a:lumMod val="60000"/>
                    <a:lumOff val="40000"/>
                  </a:schemeClr>
                </a:solidFill>
                <a:latin typeface="Times New Roman" pitchFamily="18" charset="0"/>
                <a:cs typeface="Times New Roman" pitchFamily="18" charset="0"/>
              </a:rPr>
              <a:t>&gt;20 : </a:t>
            </a:r>
            <a:r>
              <a:rPr lang="fr-BE" sz="1600" b="1" dirty="0" err="1" smtClean="0">
                <a:solidFill>
                  <a:schemeClr val="accent6">
                    <a:lumMod val="60000"/>
                    <a:lumOff val="40000"/>
                  </a:schemeClr>
                </a:solidFill>
                <a:latin typeface="Times New Roman" pitchFamily="18" charset="0"/>
                <a:cs typeface="Times New Roman" pitchFamily="18" charset="0"/>
              </a:rPr>
              <a:t>mastocytose</a:t>
            </a:r>
            <a:r>
              <a:rPr lang="fr-BE" sz="1600" b="1" dirty="0" smtClean="0">
                <a:solidFill>
                  <a:schemeClr val="accent6">
                    <a:lumMod val="60000"/>
                    <a:lumOff val="40000"/>
                  </a:schemeClr>
                </a:solidFill>
                <a:latin typeface="Times New Roman" pitchFamily="18" charset="0"/>
                <a:cs typeface="Times New Roman" pitchFamily="18" charset="0"/>
              </a:rPr>
              <a:t> systémique ou anaphylaxie</a:t>
            </a:r>
          </a:p>
          <a:p>
            <a:pPr>
              <a:buNone/>
            </a:pPr>
            <a:r>
              <a:rPr lang="fr-BE" sz="1600" b="1" dirty="0" smtClean="0">
                <a:solidFill>
                  <a:schemeClr val="accent6">
                    <a:lumMod val="60000"/>
                    <a:lumOff val="40000"/>
                  </a:schemeClr>
                </a:solidFill>
                <a:latin typeface="Times New Roman" pitchFamily="18" charset="0"/>
                <a:cs typeface="Times New Roman" pitchFamily="18" charset="0"/>
              </a:rPr>
              <a:t>&gt;&gt;200 : néoplasie hématologique          </a:t>
            </a:r>
          </a:p>
          <a:p>
            <a:endParaRPr lang="fr-BE" dirty="0"/>
          </a:p>
        </p:txBody>
      </p:sp>
      <p:pic>
        <p:nvPicPr>
          <p:cNvPr id="6146" name="Picture 2"/>
          <p:cNvPicPr>
            <a:picLocks noChangeAspect="1" noChangeArrowheads="1"/>
          </p:cNvPicPr>
          <p:nvPr/>
        </p:nvPicPr>
        <p:blipFill>
          <a:blip r:embed="rId3" cstate="print"/>
          <a:srcRect/>
          <a:stretch>
            <a:fillRect/>
          </a:stretch>
        </p:blipFill>
        <p:spPr bwMode="auto">
          <a:xfrm>
            <a:off x="5080795" y="1321955"/>
            <a:ext cx="3901196" cy="1906154"/>
          </a:xfrm>
          <a:prstGeom prst="rect">
            <a:avLst/>
          </a:prstGeom>
          <a:noFill/>
          <a:ln w="9525">
            <a:noFill/>
            <a:miter lim="800000"/>
            <a:headEnd/>
            <a:tailEnd/>
          </a:ln>
        </p:spPr>
      </p:pic>
      <p:sp>
        <p:nvSpPr>
          <p:cNvPr id="6" name="Rectangle 2"/>
          <p:cNvSpPr txBox="1">
            <a:spLocks noChangeArrowheads="1"/>
          </p:cNvSpPr>
          <p:nvPr/>
        </p:nvSpPr>
        <p:spPr bwMode="auto">
          <a:xfrm>
            <a:off x="1625600" y="185738"/>
            <a:ext cx="7315200" cy="9112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3A6DAC"/>
                </a:solidFill>
                <a:latin typeface="Arial" charset="0"/>
                <a:ea typeface="+mj-ea"/>
                <a:cs typeface="ＭＳ Ｐゴシック" charset="0"/>
              </a:defRPr>
            </a:lvl1pPr>
            <a:lvl2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rgbClr val="3A6DAC"/>
                </a:solidFill>
                <a:latin typeface="Arial" charset="0"/>
                <a:cs typeface="Arial" charset="0"/>
              </a:defRPr>
            </a:lvl6pPr>
            <a:lvl7pPr marL="914400" algn="ctr" rtl="0" eaLnBrk="1" fontAlgn="base" hangingPunct="1">
              <a:spcBef>
                <a:spcPct val="0"/>
              </a:spcBef>
              <a:spcAft>
                <a:spcPct val="0"/>
              </a:spcAft>
              <a:defRPr sz="3200" b="1">
                <a:solidFill>
                  <a:srgbClr val="3A6DAC"/>
                </a:solidFill>
                <a:latin typeface="Arial" charset="0"/>
                <a:cs typeface="Arial" charset="0"/>
              </a:defRPr>
            </a:lvl7pPr>
            <a:lvl8pPr marL="1371600" algn="ctr" rtl="0" eaLnBrk="1" fontAlgn="base" hangingPunct="1">
              <a:spcBef>
                <a:spcPct val="0"/>
              </a:spcBef>
              <a:spcAft>
                <a:spcPct val="0"/>
              </a:spcAft>
              <a:defRPr sz="3200" b="1">
                <a:solidFill>
                  <a:srgbClr val="3A6DAC"/>
                </a:solidFill>
                <a:latin typeface="Arial" charset="0"/>
                <a:cs typeface="Arial" charset="0"/>
              </a:defRPr>
            </a:lvl8pPr>
            <a:lvl9pPr marL="1828800" algn="ctr" rtl="0" eaLnBrk="1" fontAlgn="base" hangingPunct="1">
              <a:spcBef>
                <a:spcPct val="0"/>
              </a:spcBef>
              <a:spcAft>
                <a:spcPct val="0"/>
              </a:spcAft>
              <a:defRPr sz="3200" b="1">
                <a:solidFill>
                  <a:srgbClr val="3A6DAC"/>
                </a:solidFill>
                <a:latin typeface="Arial" charset="0"/>
                <a:cs typeface="Arial" charset="0"/>
              </a:defRPr>
            </a:lvl9pPr>
          </a:lstStyle>
          <a:p>
            <a:r>
              <a:rPr lang="fr-FR" sz="2400" kern="0" dirty="0" smtClean="0">
                <a:latin typeface="Times New Roman" charset="0"/>
                <a:ea typeface="ＭＳ Ｐゴシック" charset="0"/>
              </a:rPr>
              <a:t>Normes pédiatriques</a:t>
            </a:r>
            <a:endParaRPr lang="fr-FR" sz="2400" kern="0" dirty="0">
              <a:latin typeface="Times New Roman" charset="0"/>
              <a:ea typeface="ＭＳ Ｐゴシック" charset="0"/>
            </a:endParaRPr>
          </a:p>
        </p:txBody>
      </p:sp>
    </p:spTree>
    <p:extLst>
      <p:ext uri="{BB962C8B-B14F-4D97-AF65-F5344CB8AC3E}">
        <p14:creationId xmlns:p14="http://schemas.microsoft.com/office/powerpoint/2010/main" val="3051106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Condition de prélèvement</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41450"/>
            <a:ext cx="8712200" cy="5151438"/>
          </a:xfrm>
        </p:spPr>
        <p:txBody>
          <a:bodyPr/>
          <a:lstStyle/>
          <a:p>
            <a:r>
              <a:rPr lang="fr-BE" sz="2000" dirty="0" smtClean="0">
                <a:solidFill>
                  <a:srgbClr val="3A6DAC"/>
                </a:solidFill>
                <a:latin typeface="Times New Roman" pitchFamily="18" charset="0"/>
                <a:cs typeface="Times New Roman" pitchFamily="18" charset="0"/>
              </a:rPr>
              <a:t>Comment?</a:t>
            </a:r>
          </a:p>
          <a:p>
            <a:pPr lvl="1"/>
            <a:r>
              <a:rPr lang="fr-BE" sz="1600" b="1" dirty="0" smtClean="0">
                <a:solidFill>
                  <a:srgbClr val="3A6DAC"/>
                </a:solidFill>
                <a:latin typeface="Times New Roman" pitchFamily="18" charset="0"/>
                <a:cs typeface="Times New Roman" pitchFamily="18" charset="0"/>
              </a:rPr>
              <a:t>ponction veineuse, sérum, sur tube sec </a:t>
            </a:r>
            <a:endParaRPr lang="fr-BE" sz="1600" dirty="0" smtClean="0">
              <a:solidFill>
                <a:srgbClr val="3A6DAC"/>
              </a:solidFill>
              <a:latin typeface="Times New Roman" pitchFamily="18" charset="0"/>
              <a:cs typeface="Times New Roman" pitchFamily="18" charset="0"/>
            </a:endParaRPr>
          </a:p>
          <a:p>
            <a:r>
              <a:rPr lang="fr-BE" sz="2000" dirty="0" smtClean="0">
                <a:solidFill>
                  <a:srgbClr val="3A6DAC"/>
                </a:solidFill>
                <a:latin typeface="Times New Roman" pitchFamily="18" charset="0"/>
                <a:cs typeface="Times New Roman" pitchFamily="18" charset="0"/>
              </a:rPr>
              <a:t>Quand?</a:t>
            </a:r>
          </a:p>
          <a:p>
            <a:pPr lvl="1"/>
            <a:r>
              <a:rPr lang="fr-BE" sz="1600" dirty="0" smtClean="0">
                <a:solidFill>
                  <a:srgbClr val="3A6DAC"/>
                </a:solidFill>
                <a:latin typeface="Times New Roman" pitchFamily="18" charset="0"/>
                <a:cs typeface="Times New Roman" pitchFamily="18" charset="0"/>
              </a:rPr>
              <a:t>Pour tout grade &gt; ou = 2</a:t>
            </a:r>
          </a:p>
          <a:p>
            <a:pPr lvl="1"/>
            <a:r>
              <a:rPr lang="fr-BE" sz="1600" dirty="0" smtClean="0">
                <a:solidFill>
                  <a:srgbClr val="3A6DAC"/>
                </a:solidFill>
                <a:latin typeface="Times New Roman" pitchFamily="18" charset="0"/>
                <a:cs typeface="Times New Roman" pitchFamily="18" charset="0"/>
              </a:rPr>
              <a:t>Après les premiers signes cliniques du </a:t>
            </a:r>
            <a:r>
              <a:rPr lang="fr-BE" sz="1600" dirty="0">
                <a:solidFill>
                  <a:srgbClr val="3A6DAC"/>
                </a:solidFill>
                <a:latin typeface="Times New Roman" pitchFamily="18" charset="0"/>
                <a:cs typeface="Times New Roman" pitchFamily="18" charset="0"/>
              </a:rPr>
              <a:t>choc </a:t>
            </a:r>
            <a:r>
              <a:rPr lang="fr-BE" sz="1600" b="1" dirty="0">
                <a:solidFill>
                  <a:srgbClr val="3A6DAC"/>
                </a:solidFill>
                <a:latin typeface="Times New Roman" pitchFamily="18" charset="0"/>
                <a:cs typeface="Times New Roman" pitchFamily="18" charset="0"/>
              </a:rPr>
              <a:t>=&gt; prélèvement immédiat </a:t>
            </a:r>
            <a:r>
              <a:rPr lang="fr-BE" sz="1600" b="1" dirty="0" smtClean="0">
                <a:solidFill>
                  <a:srgbClr val="3A6DAC"/>
                </a:solidFill>
                <a:latin typeface="Times New Roman" pitchFamily="18" charset="0"/>
                <a:cs typeface="Times New Roman" pitchFamily="18" charset="0"/>
              </a:rPr>
              <a:t>!!</a:t>
            </a:r>
          </a:p>
          <a:p>
            <a:pPr lvl="2"/>
            <a:r>
              <a:rPr lang="fr-BE" sz="1600" b="1" dirty="0" smtClean="0">
                <a:solidFill>
                  <a:schemeClr val="accent6">
                    <a:lumMod val="60000"/>
                    <a:lumOff val="40000"/>
                  </a:schemeClr>
                </a:solidFill>
                <a:latin typeface="Times New Roman" pitchFamily="18" charset="0"/>
                <a:cs typeface="Times New Roman" pitchFamily="18" charset="0"/>
              </a:rPr>
              <a:t>Temps 1 : </a:t>
            </a:r>
            <a:r>
              <a:rPr lang="fr-BE" sz="1600" b="1" dirty="0" smtClean="0">
                <a:solidFill>
                  <a:schemeClr val="accent6">
                    <a:lumMod val="60000"/>
                    <a:lumOff val="40000"/>
                  </a:schemeClr>
                </a:solidFill>
                <a:latin typeface="Times New Roman" pitchFamily="18" charset="0"/>
                <a:cs typeface="Times New Roman" pitchFamily="18" charset="0"/>
              </a:rPr>
              <a:t>15</a:t>
            </a:r>
            <a:r>
              <a:rPr lang="fr-BE" sz="1600" b="1" dirty="0" smtClean="0">
                <a:solidFill>
                  <a:schemeClr val="accent6">
                    <a:lumMod val="60000"/>
                    <a:lumOff val="40000"/>
                  </a:schemeClr>
                </a:solidFill>
                <a:latin typeface="Times New Roman" pitchFamily="18" charset="0"/>
                <a:cs typeface="Times New Roman" pitchFamily="18" charset="0"/>
              </a:rPr>
              <a:t> </a:t>
            </a:r>
            <a:r>
              <a:rPr lang="fr-BE" sz="1600" b="1" dirty="0" smtClean="0">
                <a:solidFill>
                  <a:schemeClr val="accent6">
                    <a:lumMod val="60000"/>
                    <a:lumOff val="40000"/>
                  </a:schemeClr>
                </a:solidFill>
                <a:latin typeface="Times New Roman" pitchFamily="18" charset="0"/>
                <a:cs typeface="Times New Roman" pitchFamily="18" charset="0"/>
              </a:rPr>
              <a:t>minutes - 1h après réaction (idéalement &lt; 3h)</a:t>
            </a:r>
          </a:p>
          <a:p>
            <a:pPr lvl="2"/>
            <a:r>
              <a:rPr lang="fr-BE" sz="1600" b="1" dirty="0" smtClean="0">
                <a:solidFill>
                  <a:schemeClr val="accent6">
                    <a:lumMod val="60000"/>
                    <a:lumOff val="40000"/>
                  </a:schemeClr>
                </a:solidFill>
                <a:latin typeface="Times New Roman" pitchFamily="18" charset="0"/>
                <a:cs typeface="Times New Roman" pitchFamily="18" charset="0"/>
              </a:rPr>
              <a:t>Temps 2 : 3h - 6h</a:t>
            </a:r>
          </a:p>
          <a:p>
            <a:pPr lvl="2"/>
            <a:r>
              <a:rPr lang="fr-BE" sz="1600" b="1" dirty="0" smtClean="0">
                <a:solidFill>
                  <a:schemeClr val="accent6">
                    <a:lumMod val="60000"/>
                    <a:lumOff val="40000"/>
                  </a:schemeClr>
                </a:solidFill>
                <a:latin typeface="Times New Roman" pitchFamily="18" charset="0"/>
                <a:cs typeface="Times New Roman" pitchFamily="18" charset="0"/>
              </a:rPr>
              <a:t>Temps 3 : 24h - 48h - établir la valeur basale (ou durant consultation </a:t>
            </a:r>
            <a:r>
              <a:rPr lang="fr-BE" sz="1600" b="1" dirty="0" err="1" smtClean="0">
                <a:solidFill>
                  <a:schemeClr val="accent6">
                    <a:lumMod val="60000"/>
                    <a:lumOff val="40000"/>
                  </a:schemeClr>
                </a:solidFill>
                <a:latin typeface="Times New Roman" pitchFamily="18" charset="0"/>
                <a:cs typeface="Times New Roman" pitchFamily="18" charset="0"/>
              </a:rPr>
              <a:t>allergologique</a:t>
            </a:r>
            <a:r>
              <a:rPr lang="fr-BE" sz="1600" b="1" dirty="0" smtClean="0">
                <a:solidFill>
                  <a:schemeClr val="accent6">
                    <a:lumMod val="60000"/>
                    <a:lumOff val="40000"/>
                  </a:schemeClr>
                </a:solidFill>
                <a:latin typeface="Times New Roman" pitchFamily="18" charset="0"/>
                <a:cs typeface="Times New Roman" pitchFamily="18" charset="0"/>
              </a:rPr>
              <a:t>)</a:t>
            </a:r>
          </a:p>
          <a:p>
            <a:pPr lvl="1"/>
            <a:r>
              <a:rPr lang="fr-BE" sz="1600" dirty="0">
                <a:solidFill>
                  <a:srgbClr val="3A6DAC"/>
                </a:solidFill>
                <a:latin typeface="Times New Roman" pitchFamily="18" charset="0"/>
                <a:cs typeface="Times New Roman" pitchFamily="18" charset="0"/>
              </a:rPr>
              <a:t>Collecter plusieurs échantillons (idéalement, 3 temps) afin de confirmer le retour au taux basal.  </a:t>
            </a:r>
          </a:p>
          <a:p>
            <a:pPr lvl="2">
              <a:buNone/>
            </a:pPr>
            <a:r>
              <a:rPr lang="fr-BE" sz="1050" i="1" dirty="0">
                <a:solidFill>
                  <a:srgbClr val="3A6DAC"/>
                </a:solidFill>
                <a:latin typeface="Times New Roman" pitchFamily="18" charset="0"/>
                <a:cs typeface="Times New Roman" pitchFamily="18" charset="0"/>
              </a:rPr>
              <a:t>Annales Française d’Anesthésie et de Réanimation 30 (2011) 212-22) </a:t>
            </a:r>
            <a:r>
              <a:rPr lang="fr-BE" sz="1050" i="1" dirty="0" smtClean="0">
                <a:solidFill>
                  <a:srgbClr val="3A6DAC"/>
                </a:solidFill>
                <a:latin typeface="Times New Roman" pitchFamily="18" charset="0"/>
                <a:cs typeface="Times New Roman" pitchFamily="18" charset="0"/>
              </a:rPr>
              <a:t>:</a:t>
            </a:r>
            <a:endParaRPr lang="fr-BE" sz="1400" b="1" dirty="0" smtClean="0">
              <a:solidFill>
                <a:schemeClr val="accent6">
                  <a:lumMod val="60000"/>
                  <a:lumOff val="40000"/>
                </a:schemeClr>
              </a:solidFill>
              <a:latin typeface="Times New Roman" pitchFamily="18" charset="0"/>
              <a:cs typeface="Times New Roman" pitchFamily="18" charset="0"/>
            </a:endParaRPr>
          </a:p>
          <a:p>
            <a:r>
              <a:rPr lang="fr-BE" sz="2000" dirty="0" smtClean="0">
                <a:solidFill>
                  <a:srgbClr val="3A6DAC"/>
                </a:solidFill>
                <a:latin typeface="Times New Roman" pitchFamily="18" charset="0"/>
                <a:cs typeface="Times New Roman" pitchFamily="18" charset="0"/>
              </a:rPr>
              <a:t>Délai de conservation?</a:t>
            </a:r>
          </a:p>
          <a:p>
            <a:pPr lvl="1" algn="just"/>
            <a:r>
              <a:rPr lang="fr-BE" sz="1600" dirty="0" smtClean="0">
                <a:solidFill>
                  <a:srgbClr val="3A6DAC"/>
                </a:solidFill>
                <a:latin typeface="Times New Roman" pitchFamily="18" charset="0"/>
                <a:cs typeface="Times New Roman" pitchFamily="18" charset="0"/>
              </a:rPr>
              <a:t>La </a:t>
            </a:r>
            <a:r>
              <a:rPr lang="fr-BE" sz="1600" dirty="0" err="1" smtClean="0">
                <a:solidFill>
                  <a:srgbClr val="3A6DAC"/>
                </a:solidFill>
                <a:latin typeface="Times New Roman" pitchFamily="18" charset="0"/>
                <a:cs typeface="Times New Roman" pitchFamily="18" charset="0"/>
              </a:rPr>
              <a:t>tryptase</a:t>
            </a:r>
            <a:r>
              <a:rPr lang="fr-BE" sz="1600" dirty="0" smtClean="0">
                <a:solidFill>
                  <a:srgbClr val="3A6DAC"/>
                </a:solidFill>
                <a:latin typeface="Times New Roman" pitchFamily="18" charset="0"/>
                <a:cs typeface="Times New Roman" pitchFamily="18" charset="0"/>
              </a:rPr>
              <a:t> est stable à température ambiante 2 jours, 5 jours au frigo.</a:t>
            </a:r>
          </a:p>
          <a:p>
            <a:pPr lvl="1" algn="just"/>
            <a:r>
              <a:rPr lang="fr-BE" sz="1600" dirty="0" smtClean="0">
                <a:solidFill>
                  <a:srgbClr val="3A6DAC"/>
                </a:solidFill>
                <a:latin typeface="Times New Roman" pitchFamily="18" charset="0"/>
                <a:cs typeface="Times New Roman" pitchFamily="18" charset="0"/>
              </a:rPr>
              <a:t>Globalement, </a:t>
            </a:r>
            <a:r>
              <a:rPr lang="fr-BE" sz="1600" b="1" dirty="0" smtClean="0">
                <a:solidFill>
                  <a:srgbClr val="3A6DAC"/>
                </a:solidFill>
                <a:latin typeface="Times New Roman" pitchFamily="18" charset="0"/>
                <a:cs typeface="Times New Roman" pitchFamily="18" charset="0"/>
              </a:rPr>
              <a:t>envoyer au laboratoire. L’acheminement ne doit pas se faire dans l’urgence absolue.</a:t>
            </a:r>
            <a:endParaRPr lang="fr-BE" sz="1600" dirty="0" smtClean="0">
              <a:solidFill>
                <a:srgbClr val="3A6DAC"/>
              </a:solidFill>
              <a:latin typeface="Times New Roman" pitchFamily="18" charset="0"/>
              <a:cs typeface="Times New Roman" pitchFamily="18" charset="0"/>
            </a:endParaRPr>
          </a:p>
          <a:p>
            <a:r>
              <a:rPr lang="fr-BE" sz="1800" dirty="0" smtClean="0">
                <a:solidFill>
                  <a:srgbClr val="3A6DAC"/>
                </a:solidFill>
                <a:latin typeface="Times New Roman" pitchFamily="18" charset="0"/>
                <a:cs typeface="Times New Roman" pitchFamily="18" charset="0"/>
              </a:rPr>
              <a:t>Remarque : Post-mortem </a:t>
            </a:r>
          </a:p>
          <a:p>
            <a:pPr lvl="1"/>
            <a:r>
              <a:rPr lang="fr-BE" sz="1600" dirty="0" smtClean="0">
                <a:solidFill>
                  <a:srgbClr val="3A6DAC"/>
                </a:solidFill>
                <a:latin typeface="Times New Roman" pitchFamily="18" charset="0"/>
                <a:cs typeface="Times New Roman" pitchFamily="18" charset="0"/>
              </a:rPr>
              <a:t>Ponction veineuse fémorale préférentielle, car la lyse post-mortem des mastocytes sous-</a:t>
            </a:r>
            <a:r>
              <a:rPr lang="fr-BE" sz="1600" dirty="0" err="1" smtClean="0">
                <a:solidFill>
                  <a:srgbClr val="3A6DAC"/>
                </a:solidFill>
                <a:latin typeface="Times New Roman" pitchFamily="18" charset="0"/>
                <a:cs typeface="Times New Roman" pitchFamily="18" charset="0"/>
              </a:rPr>
              <a:t>endocardiques</a:t>
            </a:r>
            <a:r>
              <a:rPr lang="fr-BE" sz="1600" dirty="0" smtClean="0">
                <a:solidFill>
                  <a:srgbClr val="3A6DAC"/>
                </a:solidFill>
                <a:latin typeface="Times New Roman" pitchFamily="18" charset="0"/>
                <a:cs typeface="Times New Roman" pitchFamily="18" charset="0"/>
              </a:rPr>
              <a:t> peut donner des faux positifs ; la </a:t>
            </a:r>
            <a:r>
              <a:rPr lang="fr-BE" sz="1600" dirty="0" err="1" smtClean="0">
                <a:solidFill>
                  <a:srgbClr val="3A6DAC"/>
                </a:solidFill>
                <a:latin typeface="Times New Roman" pitchFamily="18" charset="0"/>
                <a:cs typeface="Times New Roman" pitchFamily="18" charset="0"/>
              </a:rPr>
              <a:t>tryptase</a:t>
            </a:r>
            <a:r>
              <a:rPr lang="fr-BE" sz="1600" dirty="0" smtClean="0">
                <a:solidFill>
                  <a:srgbClr val="3A6DAC"/>
                </a:solidFill>
                <a:latin typeface="Times New Roman" pitchFamily="18" charset="0"/>
                <a:cs typeface="Times New Roman" pitchFamily="18" charset="0"/>
              </a:rPr>
              <a:t> seule ne peut avoir de valeur médicolégale.</a:t>
            </a:r>
            <a:r>
              <a:rPr lang="fr-BE" sz="1600" dirty="0">
                <a:solidFill>
                  <a:srgbClr val="3A6DAC"/>
                </a:solidFill>
                <a:latin typeface="Times New Roman" pitchFamily="18" charset="0"/>
                <a:cs typeface="Times New Roman" pitchFamily="18" charset="0"/>
              </a:rPr>
              <a:t> </a:t>
            </a:r>
            <a:r>
              <a:rPr lang="fr-BE" sz="1600" dirty="0" smtClean="0">
                <a:solidFill>
                  <a:srgbClr val="3A6DAC"/>
                </a:solidFill>
                <a:latin typeface="Times New Roman" pitchFamily="18" charset="0"/>
                <a:cs typeface="Times New Roman" pitchFamily="18" charset="0"/>
              </a:rPr>
              <a:t>Le </a:t>
            </a:r>
            <a:r>
              <a:rPr lang="fr-BE" sz="1600" dirty="0">
                <a:solidFill>
                  <a:srgbClr val="3A6DAC"/>
                </a:solidFill>
                <a:latin typeface="Times New Roman" pitchFamily="18" charset="0"/>
                <a:cs typeface="Times New Roman" pitchFamily="18" charset="0"/>
              </a:rPr>
              <a:t>massage cardiaque externe </a:t>
            </a:r>
            <a:r>
              <a:rPr lang="fr-BE" sz="1600" dirty="0" smtClean="0">
                <a:solidFill>
                  <a:srgbClr val="3A6DAC"/>
                </a:solidFill>
                <a:latin typeface="Times New Roman" pitchFamily="18" charset="0"/>
                <a:cs typeface="Times New Roman" pitchFamily="18" charset="0"/>
              </a:rPr>
              <a:t>peut </a:t>
            </a:r>
            <a:r>
              <a:rPr lang="fr-BE" sz="1600" dirty="0">
                <a:solidFill>
                  <a:srgbClr val="3A6DAC"/>
                </a:solidFill>
                <a:latin typeface="Times New Roman" pitchFamily="18" charset="0"/>
                <a:cs typeface="Times New Roman" pitchFamily="18" charset="0"/>
              </a:rPr>
              <a:t>élever la </a:t>
            </a:r>
            <a:r>
              <a:rPr lang="fr-BE" sz="1600" dirty="0" err="1">
                <a:solidFill>
                  <a:srgbClr val="3A6DAC"/>
                </a:solidFill>
                <a:latin typeface="Times New Roman" pitchFamily="18" charset="0"/>
                <a:cs typeface="Times New Roman" pitchFamily="18" charset="0"/>
              </a:rPr>
              <a:t>tryptase</a:t>
            </a:r>
            <a:endParaRPr lang="fr-BE" sz="1600" dirty="0">
              <a:solidFill>
                <a:srgbClr val="3A6DAC"/>
              </a:solidFill>
              <a:latin typeface="Times New Roman" pitchFamily="18" charset="0"/>
              <a:cs typeface="Times New Roman" pitchFamily="18" charset="0"/>
            </a:endParaRPr>
          </a:p>
          <a:p>
            <a:pPr lvl="1"/>
            <a:endParaRPr lang="fr-BE" sz="1200" dirty="0">
              <a:solidFill>
                <a:srgbClr val="3A6DAC"/>
              </a:solidFill>
              <a:latin typeface="Times New Roman" pitchFamily="18" charset="0"/>
              <a:cs typeface="Times New Roman" pitchFamily="18" charset="0"/>
            </a:endParaRPr>
          </a:p>
        </p:txBody>
      </p:sp>
      <p:pic>
        <p:nvPicPr>
          <p:cNvPr id="2055" name="Picture 7" descr="Tube sec">
            <a:hlinkClick r:id="rId3"/>
          </p:cNvPr>
          <p:cNvPicPr>
            <a:picLocks noChangeAspect="1" noChangeArrowheads="1"/>
          </p:cNvPicPr>
          <p:nvPr/>
        </p:nvPicPr>
        <p:blipFill>
          <a:blip r:embed="rId4" cstate="print"/>
          <a:srcRect/>
          <a:stretch>
            <a:fillRect/>
          </a:stretch>
        </p:blipFill>
        <p:spPr bwMode="auto">
          <a:xfrm>
            <a:off x="4667250" y="1736471"/>
            <a:ext cx="1231900" cy="297693"/>
          </a:xfrm>
          <a:prstGeom prst="rect">
            <a:avLst/>
          </a:prstGeom>
          <a:noFill/>
        </p:spPr>
      </p:pic>
    </p:spTree>
    <p:extLst>
      <p:ext uri="{BB962C8B-B14F-4D97-AF65-F5344CB8AC3E}">
        <p14:creationId xmlns:p14="http://schemas.microsoft.com/office/powerpoint/2010/main" val="3051106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279171" y="1450428"/>
            <a:ext cx="8707438" cy="5407572"/>
          </a:xfrm>
        </p:spPr>
        <p:txBody>
          <a:bodyPr/>
          <a:lstStyle/>
          <a:p>
            <a:r>
              <a:rPr lang="nl-BE" sz="2000" dirty="0" smtClean="0">
                <a:solidFill>
                  <a:srgbClr val="3A6DAC"/>
                </a:solidFill>
                <a:latin typeface="Times New Roman" pitchFamily="18" charset="0"/>
                <a:cs typeface="Times New Roman" pitchFamily="18" charset="0"/>
              </a:rPr>
              <a:t>Tubes à </a:t>
            </a:r>
            <a:r>
              <a:rPr lang="nl-BE" sz="2000" dirty="0">
                <a:solidFill>
                  <a:srgbClr val="3A6DAC"/>
                </a:solidFill>
                <a:latin typeface="Times New Roman" pitchFamily="18" charset="0"/>
                <a:cs typeface="Times New Roman" pitchFamily="18" charset="0"/>
              </a:rPr>
              <a:t>échantillons </a:t>
            </a:r>
            <a:r>
              <a:rPr lang="nl-BE" sz="2000" dirty="0" smtClean="0">
                <a:solidFill>
                  <a:srgbClr val="3A6DAC"/>
                </a:solidFill>
                <a:latin typeface="Times New Roman" pitchFamily="18" charset="0"/>
                <a:cs typeface="Times New Roman" pitchFamily="18" charset="0"/>
              </a:rPr>
              <a:t>à </a:t>
            </a:r>
            <a:r>
              <a:rPr lang="nl-BE" sz="2000" b="1" dirty="0" smtClean="0">
                <a:solidFill>
                  <a:srgbClr val="3A6DAC"/>
                </a:solidFill>
                <a:latin typeface="Times New Roman" pitchFamily="18" charset="0"/>
                <a:cs typeface="Times New Roman" pitchFamily="18" charset="0"/>
              </a:rPr>
              <a:t>incorporer </a:t>
            </a:r>
            <a:r>
              <a:rPr lang="nl-BE" sz="2000" b="1" dirty="0">
                <a:solidFill>
                  <a:srgbClr val="3A6DAC"/>
                </a:solidFill>
                <a:latin typeface="Times New Roman" pitchFamily="18" charset="0"/>
                <a:cs typeface="Times New Roman" pitchFamily="18" charset="0"/>
              </a:rPr>
              <a:t>dans les trousses d'anaphylaxie et les chariots de </a:t>
            </a:r>
            <a:r>
              <a:rPr lang="nl-BE" sz="2000" b="1" dirty="0" smtClean="0">
                <a:solidFill>
                  <a:srgbClr val="3A6DAC"/>
                </a:solidFill>
                <a:latin typeface="Times New Roman" pitchFamily="18" charset="0"/>
                <a:cs typeface="Times New Roman" pitchFamily="18" charset="0"/>
              </a:rPr>
              <a:t>réanimation</a:t>
            </a:r>
            <a:r>
              <a:rPr lang="nl-BE" sz="2000" dirty="0">
                <a:solidFill>
                  <a:srgbClr val="3A6DAC"/>
                </a:solidFill>
                <a:latin typeface="Times New Roman" pitchFamily="18" charset="0"/>
                <a:cs typeface="Times New Roman" pitchFamily="18" charset="0"/>
              </a:rPr>
              <a:t> </a:t>
            </a:r>
            <a:r>
              <a:rPr lang="nl-BE" sz="2000" dirty="0" smtClean="0">
                <a:solidFill>
                  <a:srgbClr val="3A6DAC"/>
                </a:solidFill>
                <a:latin typeface="Times New Roman" pitchFamily="18" charset="0"/>
                <a:cs typeface="Times New Roman" pitchFamily="18" charset="0"/>
              </a:rPr>
              <a:t>: </a:t>
            </a:r>
          </a:p>
          <a:p>
            <a:pPr lvl="1"/>
            <a:r>
              <a:rPr lang="nl-BE" sz="2000" b="1" dirty="0" smtClean="0">
                <a:solidFill>
                  <a:srgbClr val="3A6DAC"/>
                </a:solidFill>
                <a:latin typeface="Times New Roman" pitchFamily="18" charset="0"/>
                <a:cs typeface="Times New Roman" pitchFamily="18" charset="0"/>
              </a:rPr>
              <a:t>incitation</a:t>
            </a:r>
            <a:r>
              <a:rPr lang="nl-BE" sz="2000" dirty="0" smtClean="0">
                <a:solidFill>
                  <a:srgbClr val="3A6DAC"/>
                </a:solidFill>
                <a:latin typeface="Times New Roman" pitchFamily="18" charset="0"/>
                <a:cs typeface="Times New Roman" pitchFamily="18" charset="0"/>
              </a:rPr>
              <a:t> </a:t>
            </a:r>
            <a:r>
              <a:rPr lang="nl-BE" sz="2000" dirty="0">
                <a:solidFill>
                  <a:srgbClr val="3A6DAC"/>
                </a:solidFill>
                <a:latin typeface="Times New Roman" pitchFamily="18" charset="0"/>
                <a:cs typeface="Times New Roman" pitchFamily="18" charset="0"/>
              </a:rPr>
              <a:t>pratique à prélever un échantillon </a:t>
            </a:r>
            <a:r>
              <a:rPr lang="nl-BE" sz="2000" dirty="0" smtClean="0">
                <a:solidFill>
                  <a:srgbClr val="3A6DAC"/>
                </a:solidFill>
                <a:latin typeface="Times New Roman" pitchFamily="18" charset="0"/>
                <a:cs typeface="Times New Roman" pitchFamily="18" charset="0"/>
              </a:rPr>
              <a:t>au </a:t>
            </a:r>
            <a:r>
              <a:rPr lang="nl-BE" sz="2000" dirty="0">
                <a:solidFill>
                  <a:srgbClr val="3A6DAC"/>
                </a:solidFill>
                <a:latin typeface="Times New Roman" pitchFamily="18" charset="0"/>
                <a:cs typeface="Times New Roman" pitchFamily="18" charset="0"/>
              </a:rPr>
              <a:t>moment de la </a:t>
            </a:r>
            <a:r>
              <a:rPr lang="nl-BE" sz="2000" dirty="0" smtClean="0">
                <a:solidFill>
                  <a:srgbClr val="3A6DAC"/>
                </a:solidFill>
                <a:latin typeface="Times New Roman" pitchFamily="18" charset="0"/>
                <a:cs typeface="Times New Roman" pitchFamily="18" charset="0"/>
              </a:rPr>
              <a:t>réaction</a:t>
            </a:r>
          </a:p>
          <a:p>
            <a:pPr lvl="1"/>
            <a:r>
              <a:rPr lang="nl-BE" sz="2000" dirty="0" smtClean="0">
                <a:solidFill>
                  <a:srgbClr val="3A6DAC"/>
                </a:solidFill>
                <a:latin typeface="Times New Roman" pitchFamily="18" charset="0"/>
                <a:cs typeface="Times New Roman" pitchFamily="18" charset="0"/>
              </a:rPr>
              <a:t>processus </a:t>
            </a:r>
            <a:r>
              <a:rPr lang="nl-BE" sz="2000" dirty="0">
                <a:solidFill>
                  <a:srgbClr val="3A6DAC"/>
                </a:solidFill>
                <a:latin typeface="Times New Roman" pitchFamily="18" charset="0"/>
                <a:cs typeface="Times New Roman" pitchFamily="18" charset="0"/>
              </a:rPr>
              <a:t>plus </a:t>
            </a:r>
            <a:r>
              <a:rPr lang="nl-BE" sz="2000" b="1" dirty="0">
                <a:solidFill>
                  <a:srgbClr val="3A6DAC"/>
                </a:solidFill>
                <a:latin typeface="Times New Roman" pitchFamily="18" charset="0"/>
                <a:cs typeface="Times New Roman" pitchFamily="18" charset="0"/>
              </a:rPr>
              <a:t>facile</a:t>
            </a:r>
            <a:r>
              <a:rPr lang="nl-BE" sz="2000" dirty="0">
                <a:solidFill>
                  <a:srgbClr val="3A6DAC"/>
                </a:solidFill>
                <a:latin typeface="Times New Roman" pitchFamily="18" charset="0"/>
                <a:cs typeface="Times New Roman" pitchFamily="18" charset="0"/>
              </a:rPr>
              <a:t> et plus </a:t>
            </a:r>
            <a:r>
              <a:rPr lang="nl-BE" sz="2000" b="1" dirty="0" smtClean="0">
                <a:solidFill>
                  <a:srgbClr val="3A6DAC"/>
                </a:solidFill>
                <a:latin typeface="Times New Roman" pitchFamily="18" charset="0"/>
                <a:cs typeface="Times New Roman" pitchFamily="18" charset="0"/>
              </a:rPr>
              <a:t>rapide</a:t>
            </a:r>
            <a:r>
              <a:rPr lang="nl-BE" sz="2000" dirty="0" smtClean="0">
                <a:solidFill>
                  <a:srgbClr val="3A6DAC"/>
                </a:solidFill>
                <a:latin typeface="Times New Roman" pitchFamily="18" charset="0"/>
                <a:cs typeface="Times New Roman" pitchFamily="18" charset="0"/>
              </a:rPr>
              <a:t>.</a:t>
            </a:r>
          </a:p>
          <a:p>
            <a:pPr lvl="2"/>
            <a:r>
              <a:rPr lang="nl-BE" sz="2000" dirty="0" smtClean="0">
                <a:solidFill>
                  <a:srgbClr val="3A6DAC"/>
                </a:solidFill>
                <a:latin typeface="Times New Roman" pitchFamily="18" charset="0"/>
                <a:cs typeface="Times New Roman" pitchFamily="18" charset="0"/>
              </a:rPr>
              <a:t>Pic  une </a:t>
            </a:r>
            <a:r>
              <a:rPr lang="nl-BE" sz="2000" dirty="0">
                <a:solidFill>
                  <a:srgbClr val="3A6DAC"/>
                </a:solidFill>
                <a:latin typeface="Times New Roman" pitchFamily="18" charset="0"/>
                <a:cs typeface="Times New Roman" pitchFamily="18" charset="0"/>
              </a:rPr>
              <a:t>à deux heures après la </a:t>
            </a:r>
            <a:r>
              <a:rPr lang="nl-BE" sz="2000" dirty="0" smtClean="0">
                <a:solidFill>
                  <a:srgbClr val="3A6DAC"/>
                </a:solidFill>
                <a:latin typeface="Times New Roman" pitchFamily="18" charset="0"/>
                <a:cs typeface="Times New Roman" pitchFamily="18" charset="0"/>
              </a:rPr>
              <a:t>réaction.</a:t>
            </a:r>
          </a:p>
          <a:p>
            <a:pPr lvl="2"/>
            <a:r>
              <a:rPr lang="nl-BE" sz="1800" dirty="0" smtClean="0">
                <a:solidFill>
                  <a:srgbClr val="3A6DAC"/>
                </a:solidFill>
                <a:latin typeface="Times New Roman" pitchFamily="18" charset="0"/>
                <a:cs typeface="Times New Roman" pitchFamily="18" charset="0"/>
              </a:rPr>
              <a:t>L'utilité </a:t>
            </a:r>
            <a:r>
              <a:rPr lang="nl-BE" sz="1800" dirty="0">
                <a:solidFill>
                  <a:srgbClr val="3A6DAC"/>
                </a:solidFill>
                <a:latin typeface="Times New Roman" pitchFamily="18" charset="0"/>
                <a:cs typeface="Times New Roman" pitchFamily="18" charset="0"/>
              </a:rPr>
              <a:t>de tester au-delà de 4 heures a été débattue</a:t>
            </a:r>
            <a:r>
              <a:rPr lang="nl-BE" sz="1800" dirty="0" smtClean="0">
                <a:solidFill>
                  <a:srgbClr val="3A6DAC"/>
                </a:solidFill>
                <a:latin typeface="Times New Roman" pitchFamily="18" charset="0"/>
                <a:cs typeface="Times New Roman" pitchFamily="18" charset="0"/>
              </a:rPr>
              <a:t>.</a:t>
            </a:r>
          </a:p>
          <a:p>
            <a:endParaRPr lang="fr-BE" sz="2400" dirty="0">
              <a:solidFill>
                <a:srgbClr val="3A6DAC"/>
              </a:solidFill>
              <a:latin typeface="Times New Roman" pitchFamily="18" charset="0"/>
              <a:cs typeface="Times New Roman" pitchFamily="18" charset="0"/>
            </a:endParaRPr>
          </a:p>
          <a:p>
            <a:r>
              <a:rPr lang="fr-BE" sz="2400" dirty="0">
                <a:solidFill>
                  <a:srgbClr val="3A6DAC"/>
                </a:solidFill>
                <a:latin typeface="Times New Roman" pitchFamily="18" charset="0"/>
                <a:cs typeface="Times New Roman" pitchFamily="18" charset="0"/>
              </a:rPr>
              <a:t>Trousse d’urgence : </a:t>
            </a:r>
          </a:p>
          <a:p>
            <a:pPr lvl="1"/>
            <a:r>
              <a:rPr lang="fr-BE" sz="1800" dirty="0">
                <a:solidFill>
                  <a:srgbClr val="3A6DAC"/>
                </a:solidFill>
                <a:latin typeface="Times New Roman" pitchFamily="18" charset="0"/>
                <a:cs typeface="Times New Roman" pitchFamily="18" charset="0"/>
              </a:rPr>
              <a:t>Prescription systématique de </a:t>
            </a:r>
            <a:r>
              <a:rPr lang="fr-BE" sz="1800" b="1" dirty="0">
                <a:solidFill>
                  <a:srgbClr val="3A6DAC"/>
                </a:solidFill>
                <a:latin typeface="Times New Roman" pitchFamily="18" charset="0"/>
                <a:cs typeface="Times New Roman" pitchFamily="18" charset="0"/>
              </a:rPr>
              <a:t>2 stylos auto-injecteur d’adrénaline</a:t>
            </a:r>
          </a:p>
          <a:p>
            <a:pPr lvl="1"/>
            <a:r>
              <a:rPr lang="fr-BE" sz="1800" dirty="0">
                <a:solidFill>
                  <a:srgbClr val="3A6DAC"/>
                </a:solidFill>
                <a:latin typeface="Times New Roman" pitchFamily="18" charset="0"/>
                <a:cs typeface="Times New Roman" pitchFamily="18" charset="0"/>
              </a:rPr>
              <a:t>Prescription de </a:t>
            </a:r>
            <a:r>
              <a:rPr lang="fr-BE" sz="1800" dirty="0" smtClean="0">
                <a:solidFill>
                  <a:srgbClr val="3A6DAC"/>
                </a:solidFill>
                <a:latin typeface="Times New Roman" pitchFamily="18" charset="0"/>
                <a:cs typeface="Times New Roman" pitchFamily="18" charset="0"/>
              </a:rPr>
              <a:t>Beta</a:t>
            </a:r>
            <a:r>
              <a:rPr lang="en-US" sz="1800" dirty="0" smtClean="0">
                <a:solidFill>
                  <a:srgbClr val="3A6DAC"/>
                </a:solidFill>
                <a:latin typeface="Times New Roman" pitchFamily="18" charset="0"/>
                <a:cs typeface="Times New Roman" pitchFamily="18" charset="0"/>
              </a:rPr>
              <a:t>-</a:t>
            </a:r>
            <a:r>
              <a:rPr lang="fr-BE" sz="1800" dirty="0" smtClean="0">
                <a:solidFill>
                  <a:srgbClr val="3A6DAC"/>
                </a:solidFill>
                <a:latin typeface="Times New Roman" pitchFamily="18" charset="0"/>
                <a:cs typeface="Times New Roman" pitchFamily="18" charset="0"/>
              </a:rPr>
              <a:t>mimétiques </a:t>
            </a:r>
            <a:r>
              <a:rPr lang="fr-BE" sz="1800" dirty="0">
                <a:solidFill>
                  <a:srgbClr val="3A6DAC"/>
                </a:solidFill>
                <a:latin typeface="Times New Roman" pitchFamily="18" charset="0"/>
                <a:cs typeface="Times New Roman" pitchFamily="18" charset="0"/>
              </a:rPr>
              <a:t>inhalés en cas d’asthme associé</a:t>
            </a:r>
          </a:p>
          <a:p>
            <a:pPr lvl="1"/>
            <a:r>
              <a:rPr lang="fr-BE" sz="1800" dirty="0">
                <a:solidFill>
                  <a:srgbClr val="3A6DAC"/>
                </a:solidFill>
                <a:latin typeface="Times New Roman" pitchFamily="18" charset="0"/>
                <a:cs typeface="Times New Roman" pitchFamily="18" charset="0"/>
              </a:rPr>
              <a:t>Si risque de </a:t>
            </a:r>
            <a:r>
              <a:rPr lang="fr-BE" sz="1800" dirty="0" smtClean="0">
                <a:solidFill>
                  <a:srgbClr val="3A6DAC"/>
                </a:solidFill>
                <a:latin typeface="Times New Roman" pitchFamily="18" charset="0"/>
                <a:cs typeface="Times New Roman" pitchFamily="18" charset="0"/>
              </a:rPr>
              <a:t>récurrence :</a:t>
            </a:r>
            <a:endParaRPr lang="fr-BE" sz="1800" dirty="0">
              <a:solidFill>
                <a:srgbClr val="3A6DAC"/>
              </a:solidFill>
              <a:latin typeface="Times New Roman" pitchFamily="18" charset="0"/>
              <a:cs typeface="Times New Roman" pitchFamily="18" charset="0"/>
            </a:endParaRPr>
          </a:p>
          <a:p>
            <a:pPr lvl="2"/>
            <a:r>
              <a:rPr lang="fr-BE" sz="1800" b="1" dirty="0">
                <a:solidFill>
                  <a:srgbClr val="3A6DAC"/>
                </a:solidFill>
                <a:latin typeface="Times New Roman" pitchFamily="18" charset="0"/>
                <a:cs typeface="Times New Roman" pitchFamily="18" charset="0"/>
              </a:rPr>
              <a:t>Consignes écrites précisant clairement les indications, la posologie et le mode d’emploi des produits prescrits.</a:t>
            </a:r>
          </a:p>
          <a:p>
            <a:pPr lvl="2"/>
            <a:r>
              <a:rPr lang="fr-BE" sz="1800" b="1" dirty="0">
                <a:solidFill>
                  <a:srgbClr val="3A6DAC"/>
                </a:solidFill>
                <a:latin typeface="Times New Roman" pitchFamily="18" charset="0"/>
                <a:cs typeface="Times New Roman" pitchFamily="18" charset="0"/>
              </a:rPr>
              <a:t>Consignes d’éviction d’allergène</a:t>
            </a:r>
          </a:p>
          <a:p>
            <a:endParaRPr lang="nl-BE" sz="2600" dirty="0" smtClean="0">
              <a:solidFill>
                <a:srgbClr val="3A6DAC"/>
              </a:solidFill>
              <a:latin typeface="Times New Roman" pitchFamily="18" charset="0"/>
              <a:cs typeface="Times New Roman" pitchFamily="18" charset="0"/>
            </a:endParaRPr>
          </a:p>
        </p:txBody>
      </p:sp>
      <p:sp>
        <p:nvSpPr>
          <p:cNvPr id="6" name="Rectangle 2"/>
          <p:cNvSpPr txBox="1">
            <a:spLocks noChangeArrowheads="1"/>
          </p:cNvSpPr>
          <p:nvPr/>
        </p:nvSpPr>
        <p:spPr bwMode="auto">
          <a:xfrm>
            <a:off x="1625600" y="185738"/>
            <a:ext cx="7315200" cy="9112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3A6DAC"/>
                </a:solidFill>
                <a:latin typeface="Arial" charset="0"/>
                <a:ea typeface="+mj-ea"/>
                <a:cs typeface="ＭＳ Ｐゴシック" charset="0"/>
              </a:defRPr>
            </a:lvl1pPr>
            <a:lvl2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rgbClr val="3A6DAC"/>
                </a:solidFill>
                <a:latin typeface="Arial" charset="0"/>
                <a:cs typeface="Arial" charset="0"/>
              </a:defRPr>
            </a:lvl6pPr>
            <a:lvl7pPr marL="914400" algn="ctr" rtl="0" eaLnBrk="1" fontAlgn="base" hangingPunct="1">
              <a:spcBef>
                <a:spcPct val="0"/>
              </a:spcBef>
              <a:spcAft>
                <a:spcPct val="0"/>
              </a:spcAft>
              <a:defRPr sz="3200" b="1">
                <a:solidFill>
                  <a:srgbClr val="3A6DAC"/>
                </a:solidFill>
                <a:latin typeface="Arial" charset="0"/>
                <a:cs typeface="Arial" charset="0"/>
              </a:defRPr>
            </a:lvl7pPr>
            <a:lvl8pPr marL="1371600" algn="ctr" rtl="0" eaLnBrk="1" fontAlgn="base" hangingPunct="1">
              <a:spcBef>
                <a:spcPct val="0"/>
              </a:spcBef>
              <a:spcAft>
                <a:spcPct val="0"/>
              </a:spcAft>
              <a:defRPr sz="3200" b="1">
                <a:solidFill>
                  <a:srgbClr val="3A6DAC"/>
                </a:solidFill>
                <a:latin typeface="Arial" charset="0"/>
                <a:cs typeface="Arial" charset="0"/>
              </a:defRPr>
            </a:lvl8pPr>
            <a:lvl9pPr marL="1828800" algn="ctr" rtl="0" eaLnBrk="1" fontAlgn="base" hangingPunct="1">
              <a:spcBef>
                <a:spcPct val="0"/>
              </a:spcBef>
              <a:spcAft>
                <a:spcPct val="0"/>
              </a:spcAft>
              <a:defRPr sz="3200" b="1">
                <a:solidFill>
                  <a:srgbClr val="3A6DAC"/>
                </a:solidFill>
                <a:latin typeface="Arial" charset="0"/>
                <a:cs typeface="Arial" charset="0"/>
              </a:defRPr>
            </a:lvl9pPr>
          </a:lstStyle>
          <a:p>
            <a:pPr lvl="0"/>
            <a:r>
              <a:rPr lang="fr-FR" sz="2400" kern="0" dirty="0" smtClean="0">
                <a:latin typeface="Times New Roman" charset="0"/>
                <a:ea typeface="ＭＳ Ｐゴシック" charset="0"/>
              </a:rPr>
              <a:t>Propositions pour une bonne prise en charge</a:t>
            </a:r>
            <a:endParaRPr lang="fr-FR" sz="2400" kern="0" dirty="0" smtClean="0">
              <a:latin typeface="Times New Roman" charset="0"/>
              <a:ea typeface="ＭＳ Ｐゴシック" charset="0"/>
            </a:endParaRPr>
          </a:p>
          <a:p>
            <a:pPr lvl="0"/>
            <a:r>
              <a:rPr lang="nl-BE" sz="1200" i="1" dirty="0" smtClean="0">
                <a:latin typeface="Times New Roman" pitchFamily="18" charset="0"/>
                <a:cs typeface="Times New Roman" pitchFamily="18" charset="0"/>
              </a:rPr>
              <a:t>Drug </a:t>
            </a:r>
            <a:r>
              <a:rPr lang="nl-BE" sz="1200" i="1" dirty="0">
                <a:latin typeface="Times New Roman" pitchFamily="18" charset="0"/>
                <a:cs typeface="Times New Roman" pitchFamily="18" charset="0"/>
              </a:rPr>
              <a:t>Allergy: Diagnosis and Management of Drug Allergy in Adults, Children and Young People. NICE Clinical Guidelines, No. 183.(UK) 2014 </a:t>
            </a:r>
            <a:r>
              <a:rPr lang="nl-BE" sz="1200" i="1" dirty="0" smtClean="0">
                <a:latin typeface="Times New Roman" pitchFamily="18" charset="0"/>
                <a:cs typeface="Times New Roman" pitchFamily="18" charset="0"/>
              </a:rPr>
              <a:t>Sep</a:t>
            </a:r>
            <a:endParaRPr lang="nl-BE" sz="1200" i="1" dirty="0">
              <a:latin typeface="Times New Roman" pitchFamily="18" charset="0"/>
              <a:cs typeface="Times New Roman" pitchFamily="18" charset="0"/>
            </a:endParaRPr>
          </a:p>
        </p:txBody>
      </p:sp>
    </p:spTree>
    <p:extLst>
      <p:ext uri="{BB962C8B-B14F-4D97-AF65-F5344CB8AC3E}">
        <p14:creationId xmlns:p14="http://schemas.microsoft.com/office/powerpoint/2010/main" val="517303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Investigations </a:t>
            </a:r>
            <a:r>
              <a:rPr lang="fr-BE" sz="2400" dirty="0" err="1" smtClean="0">
                <a:latin typeface="Times New Roman" charset="0"/>
                <a:ea typeface="ＭＳ Ｐゴシック" charset="0"/>
              </a:rPr>
              <a:t>allergologiques</a:t>
            </a:r>
            <a:endParaRPr lang="fr-FR" sz="2400" dirty="0">
              <a:latin typeface="Times New Roman" charset="0"/>
              <a:ea typeface="ＭＳ Ｐゴシック" charset="0"/>
            </a:endParaRPr>
          </a:p>
        </p:txBody>
      </p:sp>
      <p:pic>
        <p:nvPicPr>
          <p:cNvPr id="5" name="Picture 2"/>
          <p:cNvPicPr>
            <a:picLocks noChangeAspect="1" noChangeArrowheads="1"/>
          </p:cNvPicPr>
          <p:nvPr/>
        </p:nvPicPr>
        <p:blipFill rotWithShape="1">
          <a:blip r:embed="rId3" cstate="print"/>
          <a:srcRect l="673" t="9247" r="-1"/>
          <a:stretch/>
        </p:blipFill>
        <p:spPr bwMode="auto">
          <a:xfrm>
            <a:off x="4668342" y="1395150"/>
            <a:ext cx="4396828" cy="2850739"/>
          </a:xfrm>
          <a:prstGeom prst="rect">
            <a:avLst/>
          </a:prstGeom>
          <a:noFill/>
          <a:ln w="9525">
            <a:noFill/>
            <a:miter lim="800000"/>
            <a:headEnd/>
            <a:tailEnd/>
          </a:ln>
        </p:spPr>
      </p:pic>
      <p:sp>
        <p:nvSpPr>
          <p:cNvPr id="7" name="Rectangle 3"/>
          <p:cNvSpPr txBox="1">
            <a:spLocks noChangeArrowheads="1"/>
          </p:cNvSpPr>
          <p:nvPr/>
        </p:nvSpPr>
        <p:spPr bwMode="auto">
          <a:xfrm>
            <a:off x="228600" y="1523277"/>
            <a:ext cx="4406462" cy="261224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nl-BE" sz="1800" kern="0" dirty="0" smtClean="0">
                <a:solidFill>
                  <a:srgbClr val="3A6DAC"/>
                </a:solidFill>
                <a:latin typeface="Times New Roman" pitchFamily="18" charset="0"/>
                <a:cs typeface="Times New Roman" pitchFamily="18" charset="0"/>
              </a:rPr>
              <a:t>Prévoir la réalisation de </a:t>
            </a:r>
            <a:r>
              <a:rPr lang="nl-BE" sz="1800" b="1" kern="0" dirty="0" smtClean="0">
                <a:solidFill>
                  <a:srgbClr val="3A6DAC"/>
                </a:solidFill>
                <a:latin typeface="Times New Roman" pitchFamily="18" charset="0"/>
                <a:cs typeface="Times New Roman" pitchFamily="18" charset="0"/>
              </a:rPr>
              <a:t>tests cutanés.</a:t>
            </a:r>
          </a:p>
          <a:p>
            <a:endParaRPr lang="nl-BE" sz="1800" kern="0" dirty="0" smtClean="0">
              <a:solidFill>
                <a:srgbClr val="3A6DAC"/>
              </a:solidFill>
              <a:latin typeface="Times New Roman" pitchFamily="18" charset="0"/>
              <a:cs typeface="Times New Roman" pitchFamily="18" charset="0"/>
            </a:endParaRPr>
          </a:p>
          <a:p>
            <a:pPr algn="just"/>
            <a:r>
              <a:rPr lang="nl-BE" sz="1800" kern="0" dirty="0">
                <a:solidFill>
                  <a:srgbClr val="3A6DAC"/>
                </a:solidFill>
                <a:latin typeface="Times New Roman" pitchFamily="18" charset="0"/>
                <a:cs typeface="Times New Roman" pitchFamily="18" charset="0"/>
              </a:rPr>
              <a:t>Une augmentation aiguë de la tryptase sérique indique </a:t>
            </a:r>
            <a:r>
              <a:rPr lang="nl-BE" sz="1800" kern="0" dirty="0" smtClean="0">
                <a:solidFill>
                  <a:srgbClr val="3A6DAC"/>
                </a:solidFill>
                <a:latin typeface="Times New Roman" pitchFamily="18" charset="0"/>
                <a:cs typeface="Times New Roman" pitchFamily="18" charset="0"/>
              </a:rPr>
              <a:t>que </a:t>
            </a:r>
            <a:r>
              <a:rPr lang="nl-BE" sz="1800" kern="0" dirty="0">
                <a:solidFill>
                  <a:srgbClr val="3A6DAC"/>
                </a:solidFill>
                <a:latin typeface="Times New Roman" pitchFamily="18" charset="0"/>
                <a:cs typeface="Times New Roman" pitchFamily="18" charset="0"/>
              </a:rPr>
              <a:t>la réaction était potentiellement fatale et </a:t>
            </a:r>
            <a:r>
              <a:rPr lang="nl-BE" sz="1800" kern="0" dirty="0" smtClean="0">
                <a:solidFill>
                  <a:srgbClr val="3A6DAC"/>
                </a:solidFill>
                <a:latin typeface="Times New Roman" pitchFamily="18" charset="0"/>
                <a:cs typeface="Times New Roman" pitchFamily="18" charset="0"/>
              </a:rPr>
              <a:t>la </a:t>
            </a:r>
            <a:r>
              <a:rPr lang="nl-BE" sz="1800" kern="0" dirty="0">
                <a:solidFill>
                  <a:srgbClr val="3A6DAC"/>
                </a:solidFill>
                <a:latin typeface="Times New Roman" pitchFamily="18" charset="0"/>
                <a:cs typeface="Times New Roman" pitchFamily="18" charset="0"/>
              </a:rPr>
              <a:t>nécessité d'identifier le </a:t>
            </a:r>
            <a:r>
              <a:rPr lang="nl-BE" sz="1800" kern="0" dirty="0" smtClean="0">
                <a:solidFill>
                  <a:srgbClr val="3A6DAC"/>
                </a:solidFill>
                <a:latin typeface="Times New Roman" pitchFamily="18" charset="0"/>
                <a:cs typeface="Times New Roman" pitchFamily="18" charset="0"/>
              </a:rPr>
              <a:t>médicament/aliment qui </a:t>
            </a:r>
            <a:r>
              <a:rPr lang="nl-BE" sz="1800" kern="0" dirty="0">
                <a:solidFill>
                  <a:srgbClr val="3A6DAC"/>
                </a:solidFill>
                <a:latin typeface="Times New Roman" pitchFamily="18" charset="0"/>
                <a:cs typeface="Times New Roman" pitchFamily="18" charset="0"/>
              </a:rPr>
              <a:t>a provoqué la réaction et tout agent susceptible de provoquer une réaction croisée afin de réduire tout risque supplémentaire</a:t>
            </a:r>
            <a:r>
              <a:rPr lang="nl-BE" sz="1800" kern="0" dirty="0" smtClean="0">
                <a:solidFill>
                  <a:srgbClr val="3A6DAC"/>
                </a:solidFill>
                <a:latin typeface="Times New Roman" pitchFamily="18" charset="0"/>
                <a:cs typeface="Times New Roman" pitchFamily="18" charset="0"/>
              </a:rPr>
              <a:t>.</a:t>
            </a:r>
          </a:p>
        </p:txBody>
      </p:sp>
      <p:sp>
        <p:nvSpPr>
          <p:cNvPr id="8" name="Rectangle 3"/>
          <p:cNvSpPr txBox="1">
            <a:spLocks noChangeArrowheads="1"/>
          </p:cNvSpPr>
          <p:nvPr/>
        </p:nvSpPr>
        <p:spPr bwMode="auto">
          <a:xfrm>
            <a:off x="228600" y="4561842"/>
            <a:ext cx="8712200" cy="200833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fr-BE" sz="1800" kern="0" dirty="0" smtClean="0">
                <a:solidFill>
                  <a:srgbClr val="3A6DAC"/>
                </a:solidFill>
                <a:latin typeface="Times New Roman" pitchFamily="18" charset="0"/>
                <a:cs typeface="Times New Roman" pitchFamily="18" charset="0"/>
              </a:rPr>
              <a:t>Prévoir un </a:t>
            </a:r>
            <a:r>
              <a:rPr lang="fr-BE" sz="1800" b="1" kern="0" dirty="0" smtClean="0">
                <a:solidFill>
                  <a:srgbClr val="3A6DAC"/>
                </a:solidFill>
                <a:latin typeface="Times New Roman" pitchFamily="18" charset="0"/>
                <a:cs typeface="Times New Roman" pitchFamily="18" charset="0"/>
              </a:rPr>
              <a:t>RDV 4-6 semaines plus tard avec un allergologue </a:t>
            </a:r>
            <a:r>
              <a:rPr lang="fr-BE" sz="1800" kern="0" dirty="0" smtClean="0">
                <a:solidFill>
                  <a:srgbClr val="3A6DAC"/>
                </a:solidFill>
                <a:latin typeface="Times New Roman" pitchFamily="18" charset="0"/>
                <a:cs typeface="Times New Roman" pitchFamily="18" charset="0"/>
              </a:rPr>
              <a:t>spécialiste avec l’un des tropismes :</a:t>
            </a:r>
          </a:p>
          <a:p>
            <a:pPr lvl="1"/>
            <a:r>
              <a:rPr lang="fr-BE" sz="1600" kern="0" dirty="0" smtClean="0">
                <a:solidFill>
                  <a:srgbClr val="3A6DAC"/>
                </a:solidFill>
                <a:latin typeface="Times New Roman" pitchFamily="18" charset="0"/>
                <a:cs typeface="Times New Roman" pitchFamily="18" charset="0"/>
              </a:rPr>
              <a:t>Allergie alimentaire</a:t>
            </a:r>
          </a:p>
          <a:p>
            <a:pPr lvl="1"/>
            <a:r>
              <a:rPr lang="fr-BE" sz="1600" kern="0" dirty="0" smtClean="0">
                <a:solidFill>
                  <a:srgbClr val="3A6DAC"/>
                </a:solidFill>
                <a:latin typeface="Times New Roman" pitchFamily="18" charset="0"/>
                <a:cs typeface="Times New Roman" pitchFamily="18" charset="0"/>
              </a:rPr>
              <a:t>Allergie médicamenteuse</a:t>
            </a:r>
          </a:p>
          <a:p>
            <a:pPr lvl="1"/>
            <a:r>
              <a:rPr lang="fr-BE" sz="1600" kern="0" dirty="0" smtClean="0">
                <a:solidFill>
                  <a:srgbClr val="3A6DAC"/>
                </a:solidFill>
                <a:latin typeface="Times New Roman" pitchFamily="18" charset="0"/>
                <a:cs typeface="Times New Roman" pitchFamily="18" charset="0"/>
              </a:rPr>
              <a:t>Venins d’insectes piqueurs</a:t>
            </a:r>
          </a:p>
        </p:txBody>
      </p:sp>
      <p:sp>
        <p:nvSpPr>
          <p:cNvPr id="2" name="Rectangle 1"/>
          <p:cNvSpPr/>
          <p:nvPr/>
        </p:nvSpPr>
        <p:spPr>
          <a:xfrm>
            <a:off x="8260596" y="1395150"/>
            <a:ext cx="711200" cy="2850739"/>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1106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Consignes à la sortie </a:t>
            </a:r>
            <a:r>
              <a:rPr lang="fr-BE" sz="2400" smtClean="0">
                <a:latin typeface="Times New Roman" charset="0"/>
                <a:ea typeface="ＭＳ Ｐゴシック" charset="0"/>
              </a:rPr>
              <a:t>des urgences</a:t>
            </a:r>
            <a:endParaRPr lang="fr-FR" sz="2400" dirty="0">
              <a:latin typeface="Times New Roman" charset="0"/>
              <a:ea typeface="ＭＳ Ｐゴシック" charset="0"/>
            </a:endParaRPr>
          </a:p>
        </p:txBody>
      </p:sp>
      <p:pic>
        <p:nvPicPr>
          <p:cNvPr id="2" name="Image 1"/>
          <p:cNvPicPr>
            <a:picLocks noChangeAspect="1"/>
          </p:cNvPicPr>
          <p:nvPr/>
        </p:nvPicPr>
        <p:blipFill>
          <a:blip r:embed="rId3"/>
          <a:stretch>
            <a:fillRect/>
          </a:stretch>
        </p:blipFill>
        <p:spPr>
          <a:xfrm>
            <a:off x="0" y="1055759"/>
            <a:ext cx="9144000" cy="5802241"/>
          </a:xfrm>
          <a:prstGeom prst="rect">
            <a:avLst/>
          </a:prstGeom>
        </p:spPr>
      </p:pic>
      <p:sp>
        <p:nvSpPr>
          <p:cNvPr id="3" name="ZoneTexte 2"/>
          <p:cNvSpPr txBox="1"/>
          <p:nvPr/>
        </p:nvSpPr>
        <p:spPr>
          <a:xfrm>
            <a:off x="3366655" y="1856506"/>
            <a:ext cx="5389418" cy="1200329"/>
          </a:xfrm>
          <a:prstGeom prst="rect">
            <a:avLst/>
          </a:prstGeom>
          <a:solidFill>
            <a:schemeClr val="accent1"/>
          </a:solidFill>
        </p:spPr>
        <p:txBody>
          <a:bodyPr wrap="square" rtlCol="0">
            <a:spAutoFit/>
          </a:bodyPr>
          <a:lstStyle/>
          <a:p>
            <a:r>
              <a:rPr lang="fr-FR" dirty="0" smtClean="0"/>
              <a:t>Définir le spécialiste et fournir le numéro de téléphone de la prise de RDV</a:t>
            </a:r>
          </a:p>
          <a:p>
            <a:endParaRPr lang="fr-FR" dirty="0"/>
          </a:p>
          <a:p>
            <a:endParaRPr lang="fr-FR" dirty="0"/>
          </a:p>
        </p:txBody>
      </p:sp>
    </p:spTree>
    <p:extLst>
      <p:ext uri="{BB962C8B-B14F-4D97-AF65-F5344CB8AC3E}">
        <p14:creationId xmlns:p14="http://schemas.microsoft.com/office/powerpoint/2010/main" val="2016392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Consignes à la sortie </a:t>
            </a:r>
            <a:r>
              <a:rPr lang="fr-BE" sz="2400" smtClean="0">
                <a:latin typeface="Times New Roman" charset="0"/>
                <a:ea typeface="ＭＳ Ｐゴシック" charset="0"/>
              </a:rPr>
              <a:t>des urgences</a:t>
            </a:r>
            <a:endParaRPr lang="fr-FR" sz="2400" dirty="0">
              <a:latin typeface="Times New Roman" charset="0"/>
              <a:ea typeface="ＭＳ Ｐゴシック" charset="0"/>
            </a:endParaRPr>
          </a:p>
        </p:txBody>
      </p:sp>
      <p:pic>
        <p:nvPicPr>
          <p:cNvPr id="4" name="Image 3"/>
          <p:cNvPicPr>
            <a:picLocks noChangeAspect="1"/>
          </p:cNvPicPr>
          <p:nvPr/>
        </p:nvPicPr>
        <p:blipFill>
          <a:blip r:embed="rId3"/>
          <a:stretch>
            <a:fillRect/>
          </a:stretch>
        </p:blipFill>
        <p:spPr>
          <a:xfrm>
            <a:off x="970663" y="373451"/>
            <a:ext cx="6926428" cy="6235168"/>
          </a:xfrm>
          <a:prstGeom prst="rect">
            <a:avLst/>
          </a:prstGeom>
        </p:spPr>
      </p:pic>
    </p:spTree>
    <p:extLst>
      <p:ext uri="{BB962C8B-B14F-4D97-AF65-F5344CB8AC3E}">
        <p14:creationId xmlns:p14="http://schemas.microsoft.com/office/powerpoint/2010/main" val="999569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508000" y="744536"/>
            <a:ext cx="8064500" cy="5040313"/>
          </a:xfrm>
          <a:prstGeom prst="rect">
            <a:avLst/>
          </a:prstGeom>
          <a:noFill/>
          <a:ln w="9525">
            <a:noFill/>
            <a:miter lim="800000"/>
            <a:headEnd/>
            <a:tailEnd/>
          </a:ln>
        </p:spPr>
      </p:pic>
      <p:sp>
        <p:nvSpPr>
          <p:cNvPr id="3" name="ZoneTexte 2"/>
          <p:cNvSpPr txBox="1"/>
          <p:nvPr/>
        </p:nvSpPr>
        <p:spPr>
          <a:xfrm>
            <a:off x="3873500" y="4218007"/>
            <a:ext cx="2222500" cy="954107"/>
          </a:xfrm>
          <a:prstGeom prst="rect">
            <a:avLst/>
          </a:prstGeom>
          <a:solidFill>
            <a:schemeClr val="bg1"/>
          </a:solidFill>
          <a:ln cmpd="dbl">
            <a:solidFill>
              <a:srgbClr val="FFC000"/>
            </a:solidFill>
          </a:ln>
        </p:spPr>
        <p:txBody>
          <a:bodyPr wrap="square" rtlCol="0">
            <a:spAutoFit/>
          </a:bodyPr>
          <a:lstStyle/>
          <a:p>
            <a:r>
              <a:rPr lang="fr-BE" sz="1400" dirty="0" smtClean="0">
                <a:solidFill>
                  <a:srgbClr val="0547A6"/>
                </a:solidFill>
              </a:rPr>
              <a:t>PROFILS GENERAUX</a:t>
            </a:r>
          </a:p>
          <a:p>
            <a:r>
              <a:rPr lang="fr-BE" sz="1400" dirty="0" smtClean="0">
                <a:solidFill>
                  <a:srgbClr val="0547A6"/>
                </a:solidFill>
              </a:rPr>
              <a:t>PROFIL ANESTHESIE</a:t>
            </a:r>
          </a:p>
          <a:p>
            <a:pPr>
              <a:buFont typeface="Arial" pitchFamily="34" charset="0"/>
              <a:buChar char="•"/>
            </a:pPr>
            <a:r>
              <a:rPr lang="fr-BE" sz="1400" dirty="0" smtClean="0">
                <a:solidFill>
                  <a:srgbClr val="3A6DAC"/>
                </a:solidFill>
              </a:rPr>
              <a:t>   Anaphylaxie</a:t>
            </a:r>
          </a:p>
          <a:p>
            <a:pPr lvl="1">
              <a:buFont typeface="Arial" pitchFamily="34" charset="0"/>
              <a:buChar char="•"/>
            </a:pPr>
            <a:r>
              <a:rPr lang="fr-BE" sz="1400" dirty="0" smtClean="0">
                <a:solidFill>
                  <a:srgbClr val="3A6DAC"/>
                </a:solidFill>
              </a:rPr>
              <a:t>  </a:t>
            </a:r>
            <a:r>
              <a:rPr lang="fr-BE" sz="1400" dirty="0" err="1" smtClean="0">
                <a:solidFill>
                  <a:srgbClr val="3A6DAC"/>
                </a:solidFill>
              </a:rPr>
              <a:t>Tryptase</a:t>
            </a:r>
            <a:endParaRPr lang="fr-BE" sz="1400" dirty="0">
              <a:solidFill>
                <a:srgbClr val="3A6DA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Investigations </a:t>
            </a:r>
            <a:r>
              <a:rPr lang="fr-BE" sz="2400" dirty="0" err="1" smtClean="0">
                <a:latin typeface="Times New Roman" charset="0"/>
                <a:ea typeface="ＭＳ Ｐゴシック" charset="0"/>
              </a:rPr>
              <a:t>allergologiques</a:t>
            </a:r>
            <a:endParaRPr lang="fr-FR" sz="2400" dirty="0">
              <a:latin typeface="Times New Roman" charset="0"/>
              <a:ea typeface="ＭＳ Ｐゴシック" charset="0"/>
            </a:endParaRPr>
          </a:p>
        </p:txBody>
      </p:sp>
      <p:sp>
        <p:nvSpPr>
          <p:cNvPr id="7" name="Rectangle 3"/>
          <p:cNvSpPr txBox="1">
            <a:spLocks noChangeArrowheads="1"/>
          </p:cNvSpPr>
          <p:nvPr/>
        </p:nvSpPr>
        <p:spPr bwMode="auto">
          <a:xfrm>
            <a:off x="228600" y="1523277"/>
            <a:ext cx="8712200" cy="261224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nl-BE" sz="2000" kern="0" dirty="0">
                <a:solidFill>
                  <a:srgbClr val="3A6DAC"/>
                </a:solidFill>
                <a:latin typeface="Times New Roman" pitchFamily="18" charset="0"/>
                <a:cs typeface="Times New Roman" pitchFamily="18" charset="0"/>
              </a:rPr>
              <a:t>A</a:t>
            </a:r>
            <a:r>
              <a:rPr lang="nl-BE" sz="2000" kern="0" dirty="0" smtClean="0">
                <a:solidFill>
                  <a:srgbClr val="3A6DAC"/>
                </a:solidFill>
                <a:latin typeface="Times New Roman" pitchFamily="18" charset="0"/>
                <a:cs typeface="Times New Roman" pitchFamily="18" charset="0"/>
              </a:rPr>
              <a:t>ugmentation </a:t>
            </a:r>
            <a:r>
              <a:rPr lang="nl-BE" sz="2000" kern="0" dirty="0">
                <a:solidFill>
                  <a:srgbClr val="3A6DAC"/>
                </a:solidFill>
                <a:latin typeface="Times New Roman" pitchFamily="18" charset="0"/>
                <a:cs typeface="Times New Roman" pitchFamily="18" charset="0"/>
              </a:rPr>
              <a:t>transitoire </a:t>
            </a:r>
            <a:r>
              <a:rPr lang="nl-BE" sz="2000" kern="0" dirty="0" smtClean="0">
                <a:solidFill>
                  <a:srgbClr val="3A6DAC"/>
                </a:solidFill>
                <a:latin typeface="Times New Roman" pitchFamily="18" charset="0"/>
                <a:cs typeface="Times New Roman" pitchFamily="18" charset="0"/>
              </a:rPr>
              <a:t>de </a:t>
            </a:r>
            <a:r>
              <a:rPr lang="nl-BE" sz="2000" kern="0" dirty="0">
                <a:solidFill>
                  <a:srgbClr val="3A6DAC"/>
                </a:solidFill>
                <a:latin typeface="Times New Roman" pitchFamily="18" charset="0"/>
                <a:cs typeface="Times New Roman" pitchFamily="18" charset="0"/>
              </a:rPr>
              <a:t>tryptase </a:t>
            </a:r>
            <a:r>
              <a:rPr lang="nl-BE" sz="2000" kern="0" dirty="0" smtClean="0">
                <a:solidFill>
                  <a:srgbClr val="3A6DAC"/>
                </a:solidFill>
                <a:latin typeface="Times New Roman" pitchFamily="18" charset="0"/>
                <a:cs typeface="Times New Roman" pitchFamily="18" charset="0"/>
              </a:rPr>
              <a:t>après réaction </a:t>
            </a:r>
            <a:r>
              <a:rPr lang="nl-BE" sz="2000" kern="0" dirty="0">
                <a:solidFill>
                  <a:srgbClr val="3A6DAC"/>
                </a:solidFill>
                <a:latin typeface="Times New Roman" pitchFamily="18" charset="0"/>
                <a:cs typeface="Times New Roman" pitchFamily="18" charset="0"/>
              </a:rPr>
              <a:t>anaphylactique </a:t>
            </a:r>
            <a:r>
              <a:rPr lang="nl-BE" sz="2000" kern="0" dirty="0" smtClean="0">
                <a:solidFill>
                  <a:srgbClr val="3A6DAC"/>
                </a:solidFill>
                <a:latin typeface="Times New Roman" pitchFamily="18" charset="0"/>
                <a:cs typeface="Times New Roman" pitchFamily="18" charset="0"/>
              </a:rPr>
              <a:t>=&gt; identifier </a:t>
            </a:r>
            <a:r>
              <a:rPr lang="nl-BE" sz="2000" kern="0" dirty="0">
                <a:solidFill>
                  <a:srgbClr val="3A6DAC"/>
                </a:solidFill>
                <a:latin typeface="Times New Roman" pitchFamily="18" charset="0"/>
                <a:cs typeface="Times New Roman" pitchFamily="18" charset="0"/>
              </a:rPr>
              <a:t>et </a:t>
            </a:r>
            <a:r>
              <a:rPr lang="nl-BE" sz="2000" kern="0" dirty="0" smtClean="0">
                <a:solidFill>
                  <a:srgbClr val="3A6DAC"/>
                </a:solidFill>
                <a:latin typeface="Times New Roman" pitchFamily="18" charset="0"/>
                <a:cs typeface="Times New Roman" pitchFamily="18" charset="0"/>
              </a:rPr>
              <a:t>évaluer </a:t>
            </a:r>
            <a:r>
              <a:rPr lang="nl-BE" sz="2000" kern="0" dirty="0">
                <a:solidFill>
                  <a:srgbClr val="3A6DAC"/>
                </a:solidFill>
                <a:latin typeface="Times New Roman" pitchFamily="18" charset="0"/>
                <a:cs typeface="Times New Roman" pitchFamily="18" charset="0"/>
              </a:rPr>
              <a:t>l'ampleur de la réaction. </a:t>
            </a:r>
            <a:endParaRPr lang="nl-BE" sz="2000" kern="0" dirty="0" smtClean="0">
              <a:solidFill>
                <a:srgbClr val="3A6DAC"/>
              </a:solidFill>
              <a:latin typeface="Times New Roman" pitchFamily="18" charset="0"/>
              <a:cs typeface="Times New Roman" pitchFamily="18" charset="0"/>
            </a:endParaRPr>
          </a:p>
          <a:p>
            <a:r>
              <a:rPr lang="nl-BE" sz="2000" kern="0" dirty="0" smtClean="0">
                <a:solidFill>
                  <a:srgbClr val="3A6DAC"/>
                </a:solidFill>
                <a:latin typeface="Times New Roman" pitchFamily="18" charset="0"/>
                <a:cs typeface="Times New Roman" pitchFamily="18" charset="0"/>
              </a:rPr>
              <a:t>Des </a:t>
            </a:r>
            <a:r>
              <a:rPr lang="nl-BE" sz="2000" kern="0" dirty="0">
                <a:solidFill>
                  <a:srgbClr val="3A6DAC"/>
                </a:solidFill>
                <a:latin typeface="Times New Roman" pitchFamily="18" charset="0"/>
                <a:cs typeface="Times New Roman" pitchFamily="18" charset="0"/>
              </a:rPr>
              <a:t>taux de tryptase de base élevés servent de marqueurs de risque de réaction anaphylactique sévère pour certains patients. </a:t>
            </a:r>
            <a:endParaRPr lang="nl-BE" sz="2000" kern="0" dirty="0" smtClean="0">
              <a:solidFill>
                <a:srgbClr val="3A6DAC"/>
              </a:solidFill>
              <a:latin typeface="Times New Roman" pitchFamily="18" charset="0"/>
              <a:cs typeface="Times New Roman" pitchFamily="18" charset="0"/>
            </a:endParaRPr>
          </a:p>
          <a:p>
            <a:pPr lvl="1"/>
            <a:r>
              <a:rPr lang="nl-BE" sz="1600" kern="0" dirty="0">
                <a:solidFill>
                  <a:srgbClr val="3A6DAC"/>
                </a:solidFill>
                <a:latin typeface="Times New Roman" pitchFamily="18" charset="0"/>
                <a:cs typeface="Times New Roman" pitchFamily="18" charset="0"/>
              </a:rPr>
              <a:t>Un niveau de base durablement élevé est </a:t>
            </a:r>
            <a:r>
              <a:rPr lang="nl-BE" sz="1600" kern="0" dirty="0" smtClean="0">
                <a:solidFill>
                  <a:srgbClr val="3A6DAC"/>
                </a:solidFill>
                <a:latin typeface="Times New Roman" pitchFamily="18" charset="0"/>
                <a:cs typeface="Times New Roman" pitchFamily="18" charset="0"/>
              </a:rPr>
              <a:t>parfois une </a:t>
            </a:r>
            <a:r>
              <a:rPr lang="nl-BE" sz="1600" kern="0" dirty="0">
                <a:solidFill>
                  <a:srgbClr val="3A6DAC"/>
                </a:solidFill>
                <a:latin typeface="Times New Roman" pitchFamily="18" charset="0"/>
                <a:cs typeface="Times New Roman" pitchFamily="18" charset="0"/>
              </a:rPr>
              <a:t>indication de mastocytose.</a:t>
            </a:r>
          </a:p>
          <a:p>
            <a:r>
              <a:rPr lang="nl-BE" sz="2000" kern="0" dirty="0" smtClean="0">
                <a:solidFill>
                  <a:srgbClr val="3A6DAC"/>
                </a:solidFill>
                <a:latin typeface="Times New Roman" pitchFamily="18" charset="0"/>
                <a:cs typeface="Times New Roman" pitchFamily="18" charset="0"/>
              </a:rPr>
              <a:t>Les </a:t>
            </a:r>
            <a:r>
              <a:rPr lang="nl-BE" sz="2000" kern="0" dirty="0">
                <a:solidFill>
                  <a:srgbClr val="3A6DAC"/>
                </a:solidFill>
                <a:latin typeface="Times New Roman" pitchFamily="18" charset="0"/>
                <a:cs typeface="Times New Roman" pitchFamily="18" charset="0"/>
              </a:rPr>
              <a:t>tryptases matures sont stockés dans les granules des mastocytes au repos. Ils sont libérés dans le flux sanguin pendant l'activation des mastocytes, qu'il s'agisse de mécanismes à médiation IgE ou non-IgE</a:t>
            </a:r>
            <a:r>
              <a:rPr lang="nl-BE" sz="2000" kern="0" dirty="0" smtClean="0">
                <a:solidFill>
                  <a:srgbClr val="3A6DAC"/>
                </a:solidFill>
                <a:latin typeface="Times New Roman" pitchFamily="18" charset="0"/>
                <a:cs typeface="Times New Roman" pitchFamily="18" charset="0"/>
              </a:rPr>
              <a:t>.</a:t>
            </a:r>
          </a:p>
          <a:p>
            <a:r>
              <a:rPr lang="nl-BE" sz="2000" kern="0" dirty="0">
                <a:solidFill>
                  <a:srgbClr val="3A6DAC"/>
                </a:solidFill>
                <a:latin typeface="Times New Roman" pitchFamily="18" charset="0"/>
                <a:cs typeface="Times New Roman" pitchFamily="18" charset="0"/>
              </a:rPr>
              <a:t>Le taux de patients avec des réactions sévères au venin qui ont des </a:t>
            </a:r>
            <a:r>
              <a:rPr lang="nl-BE" sz="2000" kern="0" dirty="0" smtClean="0">
                <a:solidFill>
                  <a:srgbClr val="3A6DAC"/>
                </a:solidFill>
                <a:latin typeface="Times New Roman" pitchFamily="18" charset="0"/>
                <a:cs typeface="Times New Roman" pitchFamily="18" charset="0"/>
              </a:rPr>
              <a:t>une tryptase </a:t>
            </a:r>
            <a:r>
              <a:rPr lang="nl-BE" sz="2000" kern="0" dirty="0">
                <a:solidFill>
                  <a:srgbClr val="3A6DAC"/>
                </a:solidFill>
                <a:latin typeface="Times New Roman" pitchFamily="18" charset="0"/>
                <a:cs typeface="Times New Roman" pitchFamily="18" charset="0"/>
              </a:rPr>
              <a:t>de base </a:t>
            </a:r>
            <a:r>
              <a:rPr lang="nl-BE" sz="2000" kern="0" dirty="0" smtClean="0">
                <a:solidFill>
                  <a:srgbClr val="3A6DAC"/>
                </a:solidFill>
                <a:latin typeface="Times New Roman" pitchFamily="18" charset="0"/>
                <a:cs typeface="Times New Roman" pitchFamily="18" charset="0"/>
              </a:rPr>
              <a:t>élevée </a:t>
            </a:r>
            <a:r>
              <a:rPr lang="nl-BE" sz="2000" kern="0" dirty="0">
                <a:solidFill>
                  <a:srgbClr val="3A6DAC"/>
                </a:solidFill>
                <a:latin typeface="Times New Roman" pitchFamily="18" charset="0"/>
                <a:cs typeface="Times New Roman" pitchFamily="18" charset="0"/>
              </a:rPr>
              <a:t>peut atteindre 25 %. </a:t>
            </a:r>
            <a:r>
              <a:rPr lang="nl-BE" sz="2000" kern="0" dirty="0" smtClean="0">
                <a:solidFill>
                  <a:srgbClr val="3A6DAC"/>
                </a:solidFill>
                <a:latin typeface="Times New Roman" pitchFamily="18" charset="0"/>
                <a:cs typeface="Times New Roman" pitchFamily="18" charset="0"/>
              </a:rPr>
              <a:t>Les identifier !</a:t>
            </a:r>
            <a:r>
              <a:rPr lang="nl-BE" sz="2000" kern="0" dirty="0">
                <a:solidFill>
                  <a:srgbClr val="3A6DAC"/>
                </a:solidFill>
                <a:latin typeface="Times New Roman" pitchFamily="18" charset="0"/>
                <a:cs typeface="Times New Roman" pitchFamily="18" charset="0"/>
              </a:rPr>
              <a:t> </a:t>
            </a:r>
            <a:r>
              <a:rPr lang="nl-BE" sz="2000" kern="0" dirty="0" smtClean="0">
                <a:solidFill>
                  <a:srgbClr val="3A6DAC"/>
                </a:solidFill>
                <a:latin typeface="Times New Roman" pitchFamily="18" charset="0"/>
                <a:cs typeface="Times New Roman" pitchFamily="18" charset="0"/>
              </a:rPr>
              <a:t>=&gt; prédisposés aux réactions </a:t>
            </a:r>
            <a:r>
              <a:rPr lang="nl-BE" sz="2000" kern="0" dirty="0">
                <a:solidFill>
                  <a:srgbClr val="3A6DAC"/>
                </a:solidFill>
                <a:latin typeface="Times New Roman" pitchFamily="18" charset="0"/>
                <a:cs typeface="Times New Roman" pitchFamily="18" charset="0"/>
              </a:rPr>
              <a:t>anaphylactiques sévères. </a:t>
            </a:r>
            <a:r>
              <a:rPr lang="nl-BE" sz="2000" kern="0" dirty="0" smtClean="0">
                <a:solidFill>
                  <a:srgbClr val="3A6DAC"/>
                </a:solidFill>
                <a:latin typeface="Times New Roman" pitchFamily="18" charset="0"/>
                <a:cs typeface="Times New Roman" pitchFamily="18" charset="0"/>
              </a:rPr>
              <a:t>Parfois mastocytose </a:t>
            </a:r>
            <a:r>
              <a:rPr lang="nl-BE" sz="2000" kern="0" dirty="0">
                <a:solidFill>
                  <a:srgbClr val="3A6DAC"/>
                </a:solidFill>
                <a:latin typeface="Times New Roman" pitchFamily="18" charset="0"/>
                <a:cs typeface="Times New Roman" pitchFamily="18" charset="0"/>
              </a:rPr>
              <a:t>sous-jacente.</a:t>
            </a:r>
            <a:endParaRPr lang="nl-BE" sz="2000" kern="0" dirty="0" smtClean="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304182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717964" y="3945"/>
            <a:ext cx="7172036" cy="665002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Anaphylaxie, oui mais</a:t>
            </a:r>
            <a:r>
              <a:rPr lang="mr-IN" sz="2400" dirty="0" smtClean="0">
                <a:latin typeface="Times New Roman" charset="0"/>
                <a:ea typeface="ＭＳ Ｐゴシック" charset="0"/>
              </a:rPr>
              <a:t>…</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386036"/>
            <a:ext cx="8712200" cy="5151438"/>
          </a:xfrm>
        </p:spPr>
        <p:txBody>
          <a:bodyPr/>
          <a:lstStyle/>
          <a:p>
            <a:pPr algn="just"/>
            <a:r>
              <a:rPr lang="en-US" sz="2400" dirty="0" smtClean="0">
                <a:solidFill>
                  <a:srgbClr val="3A6DAC"/>
                </a:solidFill>
                <a:latin typeface="Times New Roman" pitchFamily="18" charset="0"/>
                <a:cs typeface="Times New Roman" pitchFamily="18" charset="0"/>
              </a:rPr>
              <a:t>En </a:t>
            </a:r>
            <a:r>
              <a:rPr lang="en-US" sz="2400" dirty="0" err="1" smtClean="0">
                <a:solidFill>
                  <a:srgbClr val="3A6DAC"/>
                </a:solidFill>
                <a:latin typeface="Times New Roman" pitchFamily="18" charset="0"/>
                <a:cs typeface="Times New Roman" pitchFamily="18" charset="0"/>
              </a:rPr>
              <a:t>salle</a:t>
            </a:r>
            <a:r>
              <a:rPr lang="en-US" sz="2400" dirty="0" smtClean="0">
                <a:solidFill>
                  <a:srgbClr val="3A6DAC"/>
                </a:solidFill>
                <a:latin typeface="Times New Roman" pitchFamily="18" charset="0"/>
                <a:cs typeface="Times New Roman" pitchFamily="18" charset="0"/>
              </a:rPr>
              <a:t> </a:t>
            </a:r>
            <a:r>
              <a:rPr lang="en-US" sz="2400" dirty="0" err="1" smtClean="0">
                <a:solidFill>
                  <a:srgbClr val="3A6DAC"/>
                </a:solidFill>
                <a:latin typeface="Times New Roman" pitchFamily="18" charset="0"/>
                <a:cs typeface="Times New Roman" pitchFamily="18" charset="0"/>
              </a:rPr>
              <a:t>d’urgence</a:t>
            </a:r>
            <a:r>
              <a:rPr lang="en-US" sz="2400" dirty="0" smtClean="0">
                <a:solidFill>
                  <a:srgbClr val="3A6DAC"/>
                </a:solidFill>
                <a:latin typeface="Times New Roman" pitchFamily="18" charset="0"/>
                <a:cs typeface="Times New Roman" pitchFamily="18" charset="0"/>
              </a:rPr>
              <a:t>, diagnostic </a:t>
            </a:r>
            <a:r>
              <a:rPr lang="en-US" sz="2400" dirty="0" err="1">
                <a:solidFill>
                  <a:srgbClr val="3A6DAC"/>
                </a:solidFill>
                <a:latin typeface="Times New Roman" pitchFamily="18" charset="0"/>
                <a:cs typeface="Times New Roman" pitchFamily="18" charset="0"/>
              </a:rPr>
              <a:t>d’anaphylaxie</a:t>
            </a:r>
            <a:r>
              <a:rPr lang="en-US" sz="2400" dirty="0">
                <a:solidFill>
                  <a:srgbClr val="3A6DAC"/>
                </a:solidFill>
                <a:latin typeface="Times New Roman" pitchFamily="18" charset="0"/>
                <a:cs typeface="Times New Roman" pitchFamily="18" charset="0"/>
              </a:rPr>
              <a:t> </a:t>
            </a:r>
            <a:r>
              <a:rPr lang="en-US" sz="2400" b="1" dirty="0" err="1" smtClean="0">
                <a:solidFill>
                  <a:srgbClr val="3A6DAC"/>
                </a:solidFill>
                <a:latin typeface="Times New Roman" pitchFamily="18" charset="0"/>
                <a:cs typeface="Times New Roman" pitchFamily="18" charset="0"/>
              </a:rPr>
              <a:t>complexe</a:t>
            </a:r>
            <a:r>
              <a:rPr lang="en-US" sz="2400" b="1" dirty="0" smtClean="0">
                <a:solidFill>
                  <a:srgbClr val="3A6DAC"/>
                </a:solidFill>
                <a:latin typeface="Times New Roman" pitchFamily="18" charset="0"/>
                <a:cs typeface="Times New Roman" pitchFamily="18" charset="0"/>
              </a:rPr>
              <a:t> </a:t>
            </a:r>
          </a:p>
          <a:p>
            <a:pPr lvl="1" algn="just"/>
            <a:r>
              <a:rPr lang="en-US" sz="2000" dirty="0" smtClean="0">
                <a:solidFill>
                  <a:srgbClr val="3A6DAC"/>
                </a:solidFill>
                <a:latin typeface="Times New Roman" pitchFamily="18" charset="0"/>
                <a:cs typeface="Times New Roman" pitchFamily="18" charset="0"/>
              </a:rPr>
              <a:t>Des </a:t>
            </a:r>
            <a:r>
              <a:rPr lang="en-US" sz="2000" dirty="0" err="1" smtClean="0">
                <a:solidFill>
                  <a:srgbClr val="3A6DAC"/>
                </a:solidFill>
                <a:latin typeface="Times New Roman" pitchFamily="18" charset="0"/>
                <a:cs typeface="Times New Roman" pitchFamily="18" charset="0"/>
              </a:rPr>
              <a:t>études</a:t>
            </a:r>
            <a:r>
              <a:rPr lang="en-US" sz="2000" dirty="0" smtClean="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montrent</a:t>
            </a:r>
            <a:r>
              <a:rPr lang="en-US" sz="2000" dirty="0" smtClean="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qu’un</a:t>
            </a:r>
            <a:r>
              <a:rPr lang="en-US" sz="2000" dirty="0" smtClean="0">
                <a:solidFill>
                  <a:srgbClr val="3A6DAC"/>
                </a:solidFill>
                <a:latin typeface="Times New Roman" pitchFamily="18" charset="0"/>
                <a:cs typeface="Times New Roman" pitchFamily="18" charset="0"/>
              </a:rPr>
              <a:t> </a:t>
            </a:r>
            <a:r>
              <a:rPr lang="en-US" sz="2000" dirty="0">
                <a:solidFill>
                  <a:srgbClr val="3A6DAC"/>
                </a:solidFill>
                <a:latin typeface="Times New Roman" pitchFamily="18" charset="0"/>
                <a:cs typeface="Times New Roman" pitchFamily="18" charset="0"/>
              </a:rPr>
              <a:t>certain </a:t>
            </a:r>
            <a:r>
              <a:rPr lang="en-US" sz="2000" dirty="0" smtClean="0">
                <a:solidFill>
                  <a:srgbClr val="3A6DAC"/>
                </a:solidFill>
                <a:latin typeface="Times New Roman" pitchFamily="18" charset="0"/>
                <a:cs typeface="Times New Roman" pitchFamily="18" charset="0"/>
              </a:rPr>
              <a:t>%</a:t>
            </a:r>
            <a:r>
              <a:rPr lang="en-US" sz="2000" dirty="0">
                <a:solidFill>
                  <a:srgbClr val="3A6DAC"/>
                </a:solidFill>
                <a:latin typeface="Times New Roman" pitchFamily="18" charset="0"/>
                <a:cs typeface="Times New Roman" pitchFamily="18" charset="0"/>
              </a:rPr>
              <a:t> </a:t>
            </a:r>
            <a:r>
              <a:rPr lang="en-US" sz="2000" dirty="0" smtClean="0">
                <a:solidFill>
                  <a:srgbClr val="3A6DAC"/>
                </a:solidFill>
                <a:latin typeface="Times New Roman" pitchFamily="18" charset="0"/>
                <a:cs typeface="Times New Roman" pitchFamily="18" charset="0"/>
              </a:rPr>
              <a:t>de patients </a:t>
            </a:r>
            <a:r>
              <a:rPr lang="en-US" sz="2000" dirty="0" err="1">
                <a:solidFill>
                  <a:srgbClr val="3A6DAC"/>
                </a:solidFill>
                <a:latin typeface="Times New Roman" pitchFamily="18" charset="0"/>
                <a:cs typeface="Times New Roman" pitchFamily="18" charset="0"/>
              </a:rPr>
              <a:t>arrivant</a:t>
            </a:r>
            <a:r>
              <a:rPr lang="en-US" sz="2000" dirty="0">
                <a:solidFill>
                  <a:srgbClr val="3A6DAC"/>
                </a:solidFill>
                <a:latin typeface="Times New Roman" pitchFamily="18" charset="0"/>
                <a:cs typeface="Times New Roman" pitchFamily="18" charset="0"/>
              </a:rPr>
              <a:t> aux </a:t>
            </a:r>
            <a:r>
              <a:rPr lang="en-US" sz="2000" dirty="0" err="1">
                <a:solidFill>
                  <a:srgbClr val="3A6DAC"/>
                </a:solidFill>
                <a:latin typeface="Times New Roman" pitchFamily="18" charset="0"/>
                <a:cs typeface="Times New Roman" pitchFamily="18" charset="0"/>
              </a:rPr>
              <a:t>urgences</a:t>
            </a:r>
            <a:r>
              <a:rPr lang="en-US" sz="2000" dirty="0">
                <a:solidFill>
                  <a:srgbClr val="3A6DAC"/>
                </a:solidFill>
                <a:latin typeface="Times New Roman" pitchFamily="18" charset="0"/>
                <a:cs typeface="Times New Roman" pitchFamily="18" charset="0"/>
              </a:rPr>
              <a:t> avec </a:t>
            </a:r>
            <a:r>
              <a:rPr lang="en-US" sz="2000" dirty="0" err="1" smtClean="0">
                <a:solidFill>
                  <a:srgbClr val="3A6DAC"/>
                </a:solidFill>
                <a:latin typeface="Times New Roman" pitchFamily="18" charset="0"/>
                <a:cs typeface="Times New Roman" pitchFamily="18" charset="0"/>
              </a:rPr>
              <a:t>anaphylaxie</a:t>
            </a:r>
            <a:r>
              <a:rPr lang="en-US" sz="2000" dirty="0" smtClean="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étaient</a:t>
            </a:r>
            <a:r>
              <a:rPr lang="en-US" sz="2000" dirty="0">
                <a:solidFill>
                  <a:srgbClr val="3A6DAC"/>
                </a:solidFill>
                <a:latin typeface="Times New Roman" pitchFamily="18" charset="0"/>
                <a:cs typeface="Times New Roman" pitchFamily="18" charset="0"/>
              </a:rPr>
              <a:t> </a:t>
            </a:r>
            <a:r>
              <a:rPr lang="en-US" sz="2000" b="1" dirty="0">
                <a:solidFill>
                  <a:srgbClr val="3A6DAC"/>
                </a:solidFill>
                <a:latin typeface="Times New Roman" pitchFamily="18" charset="0"/>
                <a:cs typeface="Times New Roman" pitchFamily="18" charset="0"/>
              </a:rPr>
              <a:t>mal </a:t>
            </a:r>
            <a:r>
              <a:rPr lang="en-US" sz="2000" b="1" dirty="0" err="1">
                <a:solidFill>
                  <a:srgbClr val="3A6DAC"/>
                </a:solidFill>
                <a:latin typeface="Times New Roman" pitchFamily="18" charset="0"/>
                <a:cs typeface="Times New Roman" pitchFamily="18" charset="0"/>
              </a:rPr>
              <a:t>diagnostiqués</a:t>
            </a:r>
            <a:r>
              <a:rPr lang="mr-IN" sz="2000" dirty="0">
                <a:solidFill>
                  <a:srgbClr val="3A6DAC"/>
                </a:solidFill>
                <a:latin typeface="Times New Roman" pitchFamily="18" charset="0"/>
                <a:cs typeface="Times New Roman" pitchFamily="18" charset="0"/>
              </a:rPr>
              <a:t>…</a:t>
            </a:r>
            <a:endParaRPr lang="en-US" sz="2000" dirty="0">
              <a:solidFill>
                <a:srgbClr val="3A6DAC"/>
              </a:solidFill>
              <a:latin typeface="Times New Roman" pitchFamily="18" charset="0"/>
              <a:cs typeface="Times New Roman" pitchFamily="18" charset="0"/>
            </a:endParaRPr>
          </a:p>
          <a:p>
            <a:pPr lvl="1"/>
            <a:r>
              <a:rPr lang="en-US" sz="2000" b="1" dirty="0">
                <a:solidFill>
                  <a:srgbClr val="3A6DAC"/>
                </a:solidFill>
                <a:latin typeface="Times New Roman" pitchFamily="18" charset="0"/>
                <a:cs typeface="Times New Roman" pitchFamily="18" charset="0"/>
              </a:rPr>
              <a:t>Manifestations variables et </a:t>
            </a:r>
            <a:r>
              <a:rPr lang="en-US" sz="2000" b="1" dirty="0" err="1" smtClean="0">
                <a:solidFill>
                  <a:srgbClr val="3A6DAC"/>
                </a:solidFill>
                <a:latin typeface="Times New Roman" pitchFamily="18" charset="0"/>
                <a:cs typeface="Times New Roman" pitchFamily="18" charset="0"/>
              </a:rPr>
              <a:t>atypiques</a:t>
            </a:r>
            <a:endParaRPr lang="en-US" sz="2000" b="1" dirty="0" smtClean="0">
              <a:solidFill>
                <a:srgbClr val="3A6DAC"/>
              </a:solidFill>
              <a:latin typeface="Times New Roman" pitchFamily="18" charset="0"/>
              <a:cs typeface="Times New Roman" pitchFamily="18" charset="0"/>
            </a:endParaRPr>
          </a:p>
          <a:p>
            <a:pPr lvl="2"/>
            <a:r>
              <a:rPr lang="nl-BE" sz="2000" dirty="0" smtClean="0">
                <a:solidFill>
                  <a:srgbClr val="3A6DAC"/>
                </a:solidFill>
                <a:latin typeface="Times New Roman" pitchFamily="18" charset="0"/>
                <a:cs typeface="Times New Roman" pitchFamily="18" charset="0"/>
              </a:rPr>
              <a:t>Evénement cardiovasculaire ou respiratoire aigu ?</a:t>
            </a:r>
          </a:p>
          <a:p>
            <a:pPr lvl="2"/>
            <a:r>
              <a:rPr lang="nl-BE" sz="2000" dirty="0" smtClean="0">
                <a:solidFill>
                  <a:srgbClr val="3A6DAC"/>
                </a:solidFill>
                <a:latin typeface="Times New Roman" pitchFamily="18" charset="0"/>
                <a:cs typeface="Times New Roman" pitchFamily="18" charset="0"/>
              </a:rPr>
              <a:t>Réactions non IgE-dépendantes, de </a:t>
            </a:r>
            <a:r>
              <a:rPr lang="nl-BE" sz="2000" b="1" dirty="0" smtClean="0">
                <a:solidFill>
                  <a:srgbClr val="3A6DAC"/>
                </a:solidFill>
                <a:latin typeface="Times New Roman" pitchFamily="18" charset="0"/>
                <a:cs typeface="Times New Roman" pitchFamily="18" charset="0"/>
              </a:rPr>
              <a:t>toxicité ?</a:t>
            </a:r>
          </a:p>
          <a:p>
            <a:pPr lvl="3"/>
            <a:r>
              <a:rPr lang="nl-BE" b="1" dirty="0" smtClean="0">
                <a:solidFill>
                  <a:srgbClr val="3A6DAC"/>
                </a:solidFill>
                <a:latin typeface="Times New Roman" pitchFamily="18" charset="0"/>
                <a:cs typeface="Times New Roman" pitchFamily="18" charset="0"/>
              </a:rPr>
              <a:t>réaction modérée, progressive, dose dépendante (</a:t>
            </a:r>
            <a:r>
              <a:rPr lang="nl-BE" b="1" dirty="0">
                <a:solidFill>
                  <a:srgbClr val="3A6DAC"/>
                </a:solidFill>
                <a:latin typeface="Times New Roman" pitchFamily="18" charset="0"/>
                <a:cs typeface="Times New Roman" pitchFamily="18" charset="0"/>
              </a:rPr>
              <a:t>effet </a:t>
            </a:r>
            <a:r>
              <a:rPr lang="nl-BE" b="1" dirty="0" smtClean="0">
                <a:solidFill>
                  <a:srgbClr val="3A6DAC"/>
                </a:solidFill>
                <a:latin typeface="Times New Roman" pitchFamily="18" charset="0"/>
                <a:cs typeface="Times New Roman" pitchFamily="18" charset="0"/>
              </a:rPr>
              <a:t>pharmaco)</a:t>
            </a:r>
            <a:endParaRPr lang="en-US" b="1" dirty="0">
              <a:solidFill>
                <a:srgbClr val="3A6DAC"/>
              </a:solidFill>
              <a:latin typeface="Times New Roman" pitchFamily="18" charset="0"/>
              <a:cs typeface="Times New Roman" pitchFamily="18" charset="0"/>
            </a:endParaRPr>
          </a:p>
          <a:p>
            <a:pPr lvl="1" algn="just"/>
            <a:r>
              <a:rPr lang="en-US" sz="2400" b="1" dirty="0" err="1">
                <a:solidFill>
                  <a:srgbClr val="3A6DAC"/>
                </a:solidFill>
                <a:latin typeface="Times New Roman" pitchFamily="18" charset="0"/>
                <a:cs typeface="Times New Roman" pitchFamily="18" charset="0"/>
              </a:rPr>
              <a:t>Méconnaissance</a:t>
            </a:r>
            <a:r>
              <a:rPr lang="en-US" sz="2400" b="1" dirty="0">
                <a:solidFill>
                  <a:srgbClr val="3A6DAC"/>
                </a:solidFill>
                <a:latin typeface="Times New Roman" pitchFamily="18" charset="0"/>
                <a:cs typeface="Times New Roman" pitchFamily="18" charset="0"/>
              </a:rPr>
              <a:t> </a:t>
            </a:r>
            <a:r>
              <a:rPr lang="en-US" sz="2400" b="1" dirty="0" err="1" smtClean="0">
                <a:solidFill>
                  <a:srgbClr val="3A6DAC"/>
                </a:solidFill>
                <a:latin typeface="Times New Roman" pitchFamily="18" charset="0"/>
                <a:cs typeface="Times New Roman" pitchFamily="18" charset="0"/>
              </a:rPr>
              <a:t>allergie</a:t>
            </a:r>
            <a:r>
              <a:rPr lang="en-US" sz="2400" b="1" dirty="0" smtClean="0">
                <a:solidFill>
                  <a:srgbClr val="3A6DAC"/>
                </a:solidFill>
                <a:latin typeface="Times New Roman" pitchFamily="18" charset="0"/>
                <a:cs typeface="Times New Roman" pitchFamily="18" charset="0"/>
              </a:rPr>
              <a:t>/</a:t>
            </a:r>
            <a:r>
              <a:rPr lang="en-US" sz="2400" b="1" dirty="0" err="1" smtClean="0">
                <a:solidFill>
                  <a:srgbClr val="3A6DAC"/>
                </a:solidFill>
                <a:latin typeface="Times New Roman" pitchFamily="18" charset="0"/>
                <a:cs typeface="Times New Roman" pitchFamily="18" charset="0"/>
              </a:rPr>
              <a:t>allergène</a:t>
            </a:r>
            <a:r>
              <a:rPr lang="en-US" sz="2400" b="1" dirty="0" smtClean="0">
                <a:solidFill>
                  <a:srgbClr val="3A6DAC"/>
                </a:solidFill>
                <a:latin typeface="Times New Roman" pitchFamily="18" charset="0"/>
                <a:cs typeface="Times New Roman" pitchFamily="18" charset="0"/>
              </a:rPr>
              <a:t> </a:t>
            </a:r>
            <a:r>
              <a:rPr lang="en-US" sz="2400" dirty="0">
                <a:solidFill>
                  <a:srgbClr val="3A6DAC"/>
                </a:solidFill>
                <a:latin typeface="Times New Roman" pitchFamily="18" charset="0"/>
                <a:cs typeface="Times New Roman" pitchFamily="18" charset="0"/>
              </a:rPr>
              <a:t>de la part du patient, </a:t>
            </a:r>
            <a:r>
              <a:rPr lang="en-US" sz="2400" dirty="0" err="1">
                <a:solidFill>
                  <a:srgbClr val="3A6DAC"/>
                </a:solidFill>
                <a:latin typeface="Times New Roman" pitchFamily="18" charset="0"/>
                <a:cs typeface="Times New Roman" pitchFamily="18" charset="0"/>
              </a:rPr>
              <a:t>famille</a:t>
            </a:r>
            <a:r>
              <a:rPr lang="en-US" sz="2400" dirty="0">
                <a:solidFill>
                  <a:srgbClr val="3A6DAC"/>
                </a:solidFill>
                <a:latin typeface="Times New Roman" pitchFamily="18" charset="0"/>
                <a:cs typeface="Times New Roman" pitchFamily="18" charset="0"/>
              </a:rPr>
              <a:t>, </a:t>
            </a:r>
            <a:r>
              <a:rPr lang="en-US" sz="2400" dirty="0" err="1">
                <a:solidFill>
                  <a:srgbClr val="3A6DAC"/>
                </a:solidFill>
                <a:latin typeface="Times New Roman" pitchFamily="18" charset="0"/>
                <a:cs typeface="Times New Roman" pitchFamily="18" charset="0"/>
              </a:rPr>
              <a:t>amis</a:t>
            </a:r>
            <a:r>
              <a:rPr lang="mr-IN" sz="2400" dirty="0" smtClean="0">
                <a:solidFill>
                  <a:srgbClr val="3A6DAC"/>
                </a:solidFill>
                <a:latin typeface="Times New Roman" pitchFamily="18" charset="0"/>
                <a:cs typeface="Times New Roman" pitchFamily="18" charset="0"/>
              </a:rPr>
              <a:t>…</a:t>
            </a:r>
            <a:endParaRPr lang="nl-BE" sz="2400" dirty="0" smtClean="0">
              <a:solidFill>
                <a:srgbClr val="3A6DAC"/>
              </a:solidFill>
              <a:latin typeface="Times New Roman" pitchFamily="18" charset="0"/>
              <a:cs typeface="Times New Roman" pitchFamily="18" charset="0"/>
            </a:endParaRPr>
          </a:p>
          <a:p>
            <a:pPr lvl="1" algn="just"/>
            <a:endParaRPr lang="nl-BE" sz="2400" dirty="0">
              <a:solidFill>
                <a:srgbClr val="3A6DAC"/>
              </a:solidFill>
              <a:latin typeface="Times New Roman" pitchFamily="18" charset="0"/>
              <a:cs typeface="Times New Roman" pitchFamily="18" charset="0"/>
            </a:endParaRPr>
          </a:p>
          <a:p>
            <a:pPr algn="just"/>
            <a:endParaRPr lang="en-US" sz="2000" dirty="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1370199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en-US" sz="2400" dirty="0" err="1">
                <a:latin typeface="Times New Roman" pitchFamily="18" charset="0"/>
                <a:cs typeface="Times New Roman" pitchFamily="18" charset="0"/>
              </a:rPr>
              <a:t>Circonstances</a:t>
            </a:r>
            <a:r>
              <a:rPr lang="en-US" sz="2400" dirty="0">
                <a:latin typeface="Times New Roman" pitchFamily="18" charset="0"/>
                <a:cs typeface="Times New Roman" pitchFamily="18" charset="0"/>
              </a:rPr>
              <a:t> de </a:t>
            </a:r>
            <a:r>
              <a:rPr lang="en-US" sz="2400" dirty="0" err="1">
                <a:latin typeface="Times New Roman" pitchFamily="18" charset="0"/>
                <a:cs typeface="Times New Roman" pitchFamily="18" charset="0"/>
              </a:rPr>
              <a:t>survenue</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386036"/>
            <a:ext cx="8712200" cy="5151438"/>
          </a:xfrm>
        </p:spPr>
        <p:txBody>
          <a:bodyPr/>
          <a:lstStyle/>
          <a:p>
            <a:pPr algn="just"/>
            <a:r>
              <a:rPr lang="en-US" sz="2000" dirty="0">
                <a:solidFill>
                  <a:srgbClr val="3A6DAC"/>
                </a:solidFill>
                <a:latin typeface="Times New Roman" pitchFamily="18" charset="0"/>
                <a:cs typeface="Times New Roman" pitchFamily="18" charset="0"/>
              </a:rPr>
              <a:t>Le diagnostic de </a:t>
            </a:r>
            <a:r>
              <a:rPr lang="en-US" sz="2000" dirty="0" err="1">
                <a:solidFill>
                  <a:srgbClr val="3A6DAC"/>
                </a:solidFill>
                <a:latin typeface="Times New Roman" pitchFamily="18" charset="0"/>
                <a:cs typeface="Times New Roman" pitchFamily="18" charset="0"/>
              </a:rPr>
              <a:t>l’anaphylaxie</a:t>
            </a:r>
            <a:r>
              <a:rPr lang="en-US" sz="2000" dirty="0">
                <a:solidFill>
                  <a:srgbClr val="3A6DAC"/>
                </a:solidFill>
                <a:latin typeface="Times New Roman" pitchFamily="18" charset="0"/>
                <a:cs typeface="Times New Roman" pitchFamily="18" charset="0"/>
              </a:rPr>
              <a:t> repose </a:t>
            </a:r>
            <a:r>
              <a:rPr lang="en-US" sz="2000" dirty="0" err="1">
                <a:solidFill>
                  <a:srgbClr val="3A6DAC"/>
                </a:solidFill>
                <a:latin typeface="Times New Roman" pitchFamily="18" charset="0"/>
                <a:cs typeface="Times New Roman" pitchFamily="18" charset="0"/>
              </a:rPr>
              <a:t>sur</a:t>
            </a:r>
            <a:r>
              <a:rPr lang="en-US" sz="2000" dirty="0">
                <a:solidFill>
                  <a:srgbClr val="3A6DAC"/>
                </a:solidFill>
                <a:latin typeface="Times New Roman" pitchFamily="18" charset="0"/>
                <a:cs typeface="Times New Roman" pitchFamily="18" charset="0"/>
              </a:rPr>
              <a:t> la </a:t>
            </a:r>
            <a:r>
              <a:rPr lang="en-US" sz="2000" dirty="0" err="1">
                <a:solidFill>
                  <a:srgbClr val="3A6DAC"/>
                </a:solidFill>
                <a:latin typeface="Times New Roman" pitchFamily="18" charset="0"/>
                <a:cs typeface="Times New Roman" pitchFamily="18" charset="0"/>
              </a:rPr>
              <a:t>clinique</a:t>
            </a:r>
            <a:r>
              <a:rPr lang="en-US" sz="2000" dirty="0">
                <a:solidFill>
                  <a:srgbClr val="3A6DAC"/>
                </a:solidFill>
                <a:latin typeface="Times New Roman" pitchFamily="18" charset="0"/>
                <a:cs typeface="Times New Roman" pitchFamily="18" charset="0"/>
              </a:rPr>
              <a:t> et </a:t>
            </a:r>
            <a:r>
              <a:rPr lang="en-US" sz="2000" dirty="0" err="1">
                <a:solidFill>
                  <a:srgbClr val="3A6DAC"/>
                </a:solidFill>
                <a:latin typeface="Times New Roman" pitchFamily="18" charset="0"/>
                <a:cs typeface="Times New Roman" pitchFamily="18" charset="0"/>
              </a:rPr>
              <a:t>l’histoire</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d’une</a:t>
            </a:r>
            <a:r>
              <a:rPr lang="en-US" sz="2000" dirty="0">
                <a:solidFill>
                  <a:srgbClr val="3A6DAC"/>
                </a:solidFill>
                <a:latin typeface="Times New Roman" pitchFamily="18" charset="0"/>
                <a:cs typeface="Times New Roman" pitchFamily="18" charset="0"/>
              </a:rPr>
              <a:t> exposition </a:t>
            </a:r>
            <a:r>
              <a:rPr lang="en-US" sz="2000" dirty="0" err="1">
                <a:solidFill>
                  <a:srgbClr val="3A6DAC"/>
                </a:solidFill>
                <a:latin typeface="Times New Roman" pitchFamily="18" charset="0"/>
                <a:cs typeface="Times New Roman" pitchFamily="18" charset="0"/>
              </a:rPr>
              <a:t>à</a:t>
            </a:r>
            <a:r>
              <a:rPr lang="en-US" sz="2000" dirty="0">
                <a:solidFill>
                  <a:srgbClr val="3A6DAC"/>
                </a:solidFill>
                <a:latin typeface="Times New Roman" pitchFamily="18" charset="0"/>
                <a:cs typeface="Times New Roman" pitchFamily="18" charset="0"/>
              </a:rPr>
              <a:t> un </a:t>
            </a:r>
            <a:r>
              <a:rPr lang="en-US" sz="2000" dirty="0" err="1">
                <a:solidFill>
                  <a:srgbClr val="3A6DAC"/>
                </a:solidFill>
                <a:latin typeface="Times New Roman" pitchFamily="18" charset="0"/>
                <a:cs typeface="Times New Roman" pitchFamily="18" charset="0"/>
              </a:rPr>
              <a:t>allergène</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potentiel</a:t>
            </a:r>
            <a:r>
              <a:rPr lang="en-US" sz="2000" dirty="0">
                <a:solidFill>
                  <a:srgbClr val="3A6DAC"/>
                </a:solidFill>
                <a:latin typeface="Times New Roman" pitchFamily="18" charset="0"/>
                <a:cs typeface="Times New Roman" pitchFamily="18" charset="0"/>
              </a:rPr>
              <a:t>. </a:t>
            </a:r>
          </a:p>
          <a:p>
            <a:pPr lvl="1" algn="just"/>
            <a:r>
              <a:rPr lang="en-US" sz="1800" dirty="0">
                <a:solidFill>
                  <a:srgbClr val="3A6DAC"/>
                </a:solidFill>
                <a:latin typeface="Times New Roman" pitchFamily="18" charset="0"/>
                <a:cs typeface="Times New Roman" pitchFamily="18" charset="0"/>
              </a:rPr>
              <a:t>Y </a:t>
            </a:r>
            <a:r>
              <a:rPr lang="en-US" sz="1800" dirty="0" err="1">
                <a:solidFill>
                  <a:srgbClr val="3A6DAC"/>
                </a:solidFill>
                <a:latin typeface="Times New Roman" pitchFamily="18" charset="0"/>
                <a:cs typeface="Times New Roman" pitchFamily="18" charset="0"/>
              </a:rPr>
              <a:t>penser</a:t>
            </a:r>
            <a:r>
              <a:rPr lang="en-US" sz="1800" dirty="0">
                <a:solidFill>
                  <a:srgbClr val="3A6DAC"/>
                </a:solidFill>
                <a:latin typeface="Times New Roman" pitchFamily="18" charset="0"/>
                <a:cs typeface="Times New Roman" pitchFamily="18" charset="0"/>
              </a:rPr>
              <a:t> </a:t>
            </a:r>
            <a:r>
              <a:rPr lang="en-US" sz="1800" dirty="0" err="1">
                <a:solidFill>
                  <a:srgbClr val="3A6DAC"/>
                </a:solidFill>
                <a:latin typeface="Times New Roman" pitchFamily="18" charset="0"/>
                <a:cs typeface="Times New Roman" pitchFamily="18" charset="0"/>
              </a:rPr>
              <a:t>si</a:t>
            </a:r>
            <a:r>
              <a:rPr lang="en-US" sz="1800" dirty="0">
                <a:solidFill>
                  <a:srgbClr val="3A6DAC"/>
                </a:solidFill>
                <a:latin typeface="Times New Roman" pitchFamily="18" charset="0"/>
                <a:cs typeface="Times New Roman" pitchFamily="18" charset="0"/>
              </a:rPr>
              <a:t> le patient a déjà </a:t>
            </a:r>
            <a:r>
              <a:rPr lang="en-US" sz="1800" dirty="0" err="1">
                <a:solidFill>
                  <a:srgbClr val="3A6DAC"/>
                </a:solidFill>
                <a:latin typeface="Times New Roman" pitchFamily="18" charset="0"/>
                <a:cs typeface="Times New Roman" pitchFamily="18" charset="0"/>
              </a:rPr>
              <a:t>eu</a:t>
            </a:r>
            <a:r>
              <a:rPr lang="en-US" sz="1800" dirty="0">
                <a:solidFill>
                  <a:srgbClr val="3A6DAC"/>
                </a:solidFill>
                <a:latin typeface="Times New Roman" pitchFamily="18" charset="0"/>
                <a:cs typeface="Times New Roman" pitchFamily="18" charset="0"/>
              </a:rPr>
              <a:t> un </a:t>
            </a:r>
            <a:r>
              <a:rPr lang="en-US" sz="1800" dirty="0" err="1">
                <a:solidFill>
                  <a:srgbClr val="3A6DAC"/>
                </a:solidFill>
                <a:latin typeface="Times New Roman" pitchFamily="18" charset="0"/>
                <a:cs typeface="Times New Roman" pitchFamily="18" charset="0"/>
              </a:rPr>
              <a:t>épisode</a:t>
            </a:r>
            <a:r>
              <a:rPr lang="en-US" sz="1800" dirty="0">
                <a:solidFill>
                  <a:srgbClr val="3A6DAC"/>
                </a:solidFill>
                <a:latin typeface="Times New Roman" pitchFamily="18" charset="0"/>
                <a:cs typeface="Times New Roman" pitchFamily="18" charset="0"/>
              </a:rPr>
              <a:t> </a:t>
            </a:r>
            <a:r>
              <a:rPr lang="en-US" sz="1800" dirty="0" err="1">
                <a:solidFill>
                  <a:srgbClr val="3A6DAC"/>
                </a:solidFill>
                <a:latin typeface="Times New Roman" pitchFamily="18" charset="0"/>
                <a:cs typeface="Times New Roman" pitchFamily="18" charset="0"/>
              </a:rPr>
              <a:t>similaire</a:t>
            </a:r>
            <a:r>
              <a:rPr lang="en-US" sz="1800" dirty="0">
                <a:solidFill>
                  <a:srgbClr val="3A6DAC"/>
                </a:solidFill>
                <a:latin typeface="Times New Roman" pitchFamily="18" charset="0"/>
                <a:cs typeface="Times New Roman" pitchFamily="18" charset="0"/>
              </a:rPr>
              <a:t> et </a:t>
            </a:r>
            <a:r>
              <a:rPr lang="en-US" sz="1800" dirty="0" err="1">
                <a:solidFill>
                  <a:srgbClr val="3A6DAC"/>
                </a:solidFill>
                <a:latin typeface="Times New Roman" pitchFamily="18" charset="0"/>
                <a:cs typeface="Times New Roman" pitchFamily="18" charset="0"/>
              </a:rPr>
              <a:t>si</a:t>
            </a:r>
            <a:r>
              <a:rPr lang="en-US" sz="1800" dirty="0">
                <a:solidFill>
                  <a:srgbClr val="3A6DAC"/>
                </a:solidFill>
                <a:latin typeface="Times New Roman" pitchFamily="18" charset="0"/>
                <a:cs typeface="Times New Roman" pitchFamily="18" charset="0"/>
              </a:rPr>
              <a:t> diagnostic </a:t>
            </a:r>
            <a:r>
              <a:rPr lang="en-US" sz="1800" dirty="0" err="1">
                <a:solidFill>
                  <a:srgbClr val="3A6DAC"/>
                </a:solidFill>
                <a:latin typeface="Times New Roman" pitchFamily="18" charset="0"/>
                <a:cs typeface="Times New Roman" pitchFamily="18" charset="0"/>
              </a:rPr>
              <a:t>incertain</a:t>
            </a:r>
            <a:r>
              <a:rPr lang="en-US" sz="1800" dirty="0">
                <a:solidFill>
                  <a:srgbClr val="3A6DAC"/>
                </a:solidFill>
                <a:latin typeface="Times New Roman" pitchFamily="18" charset="0"/>
                <a:cs typeface="Times New Roman" pitchFamily="18" charset="0"/>
              </a:rPr>
              <a:t> </a:t>
            </a:r>
            <a:endParaRPr lang="nl-BE" sz="1800" dirty="0">
              <a:solidFill>
                <a:srgbClr val="3A6DAC"/>
              </a:solidFill>
              <a:latin typeface="Times New Roman" pitchFamily="18" charset="0"/>
              <a:cs typeface="Times New Roman" pitchFamily="18" charset="0"/>
            </a:endParaRPr>
          </a:p>
          <a:p>
            <a:pPr lvl="1" algn="just"/>
            <a:endParaRPr lang="nl-BE" sz="1600" dirty="0">
              <a:solidFill>
                <a:srgbClr val="3A6DAC"/>
              </a:solidFill>
              <a:latin typeface="Times New Roman" pitchFamily="18" charset="0"/>
              <a:cs typeface="Times New Roman" pitchFamily="18" charset="0"/>
            </a:endParaRPr>
          </a:p>
          <a:p>
            <a:r>
              <a:rPr lang="en-US" sz="2000" dirty="0" smtClean="0">
                <a:solidFill>
                  <a:srgbClr val="3A6DAC"/>
                </a:solidFill>
                <a:latin typeface="Times New Roman" pitchFamily="18" charset="0"/>
                <a:cs typeface="Times New Roman" pitchFamily="18" charset="0"/>
              </a:rPr>
              <a:t>Les </a:t>
            </a:r>
            <a:r>
              <a:rPr lang="en-US" sz="2000" dirty="0" err="1">
                <a:solidFill>
                  <a:srgbClr val="3A6DAC"/>
                </a:solidFill>
                <a:latin typeface="Times New Roman" pitchFamily="18" charset="0"/>
                <a:cs typeface="Times New Roman" pitchFamily="18" charset="0"/>
              </a:rPr>
              <a:t>signes</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cliniques</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apparaissent</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quelques</a:t>
            </a:r>
            <a:r>
              <a:rPr lang="en-US" sz="2000" dirty="0">
                <a:solidFill>
                  <a:srgbClr val="3A6DAC"/>
                </a:solidFill>
                <a:latin typeface="Times New Roman" pitchFamily="18" charset="0"/>
                <a:cs typeface="Times New Roman" pitchFamily="18" charset="0"/>
              </a:rPr>
              <a:t> minutes </a:t>
            </a:r>
            <a:r>
              <a:rPr lang="en-US" sz="2000" dirty="0" err="1">
                <a:solidFill>
                  <a:srgbClr val="3A6DAC"/>
                </a:solidFill>
                <a:latin typeface="Times New Roman" pitchFamily="18" charset="0"/>
                <a:cs typeface="Times New Roman" pitchFamily="18" charset="0"/>
              </a:rPr>
              <a:t>à</a:t>
            </a:r>
            <a:r>
              <a:rPr lang="en-US" sz="2000" dirty="0">
                <a:solidFill>
                  <a:srgbClr val="3A6DAC"/>
                </a:solidFill>
                <a:latin typeface="Times New Roman" pitchFamily="18" charset="0"/>
                <a:cs typeface="Times New Roman" pitchFamily="18" charset="0"/>
              </a:rPr>
              <a:t> </a:t>
            </a:r>
            <a:r>
              <a:rPr lang="en-US" sz="2000" dirty="0" smtClean="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quelques</a:t>
            </a:r>
            <a:r>
              <a:rPr lang="en-US" sz="2000" dirty="0" smtClean="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heures</a:t>
            </a:r>
            <a:r>
              <a:rPr lang="en-US" sz="2000" dirty="0">
                <a:solidFill>
                  <a:srgbClr val="3A6DAC"/>
                </a:solidFill>
                <a:latin typeface="Times New Roman" pitchFamily="18" charset="0"/>
                <a:cs typeface="Times New Roman" pitchFamily="18" charset="0"/>
              </a:rPr>
              <a:t> après </a:t>
            </a:r>
            <a:r>
              <a:rPr lang="en-US" sz="2000" dirty="0" err="1">
                <a:solidFill>
                  <a:srgbClr val="3A6DAC"/>
                </a:solidFill>
                <a:latin typeface="Times New Roman" pitchFamily="18" charset="0"/>
                <a:cs typeface="Times New Roman" pitchFamily="18" charset="0"/>
              </a:rPr>
              <a:t>l’exposition</a:t>
            </a:r>
            <a:r>
              <a:rPr lang="en-US" sz="2000" dirty="0">
                <a:solidFill>
                  <a:srgbClr val="3A6DAC"/>
                </a:solidFill>
                <a:latin typeface="Times New Roman" pitchFamily="18" charset="0"/>
                <a:cs typeface="Times New Roman" pitchFamily="18" charset="0"/>
              </a:rPr>
              <a:t> </a:t>
            </a:r>
            <a:r>
              <a:rPr lang="en-US" sz="2000" dirty="0" err="1">
                <a:solidFill>
                  <a:srgbClr val="3A6DAC"/>
                </a:solidFill>
                <a:latin typeface="Times New Roman" pitchFamily="18" charset="0"/>
                <a:cs typeface="Times New Roman" pitchFamily="18" charset="0"/>
              </a:rPr>
              <a:t>à</a:t>
            </a:r>
            <a:r>
              <a:rPr lang="en-US" sz="2000" dirty="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l’allergène</a:t>
            </a:r>
            <a:endParaRPr lang="en-US" sz="2000" dirty="0" smtClean="0">
              <a:solidFill>
                <a:srgbClr val="3A6DAC"/>
              </a:solidFill>
              <a:latin typeface="Times New Roman" pitchFamily="18" charset="0"/>
              <a:cs typeface="Times New Roman" pitchFamily="18" charset="0"/>
            </a:endParaRPr>
          </a:p>
          <a:p>
            <a:pPr lvl="1"/>
            <a:r>
              <a:rPr lang="en-US" sz="1600" dirty="0" err="1" smtClean="0">
                <a:solidFill>
                  <a:srgbClr val="3A6DAC"/>
                </a:solidFill>
                <a:latin typeface="Times New Roman" pitchFamily="18" charset="0"/>
                <a:cs typeface="Times New Roman" pitchFamily="18" charset="0"/>
              </a:rPr>
              <a:t>Médicaments</a:t>
            </a:r>
            <a:r>
              <a:rPr lang="en-US" sz="1600" dirty="0" smtClean="0">
                <a:solidFill>
                  <a:srgbClr val="3A6DAC"/>
                </a:solidFill>
                <a:latin typeface="Times New Roman" pitchFamily="18" charset="0"/>
                <a:cs typeface="Times New Roman" pitchFamily="18" charset="0"/>
              </a:rPr>
              <a:t> </a:t>
            </a:r>
            <a:r>
              <a:rPr lang="en-US" sz="1600" dirty="0">
                <a:solidFill>
                  <a:srgbClr val="3A6DAC"/>
                </a:solidFill>
                <a:latin typeface="Times New Roman" pitchFamily="18" charset="0"/>
                <a:cs typeface="Times New Roman" pitchFamily="18" charset="0"/>
              </a:rPr>
              <a:t>IV: 2 – 3 minutes; IM: 30 </a:t>
            </a:r>
            <a:r>
              <a:rPr lang="en-US" sz="1600" dirty="0" smtClean="0">
                <a:solidFill>
                  <a:srgbClr val="3A6DAC"/>
                </a:solidFill>
                <a:latin typeface="Times New Roman" pitchFamily="18" charset="0"/>
                <a:cs typeface="Times New Roman" pitchFamily="18" charset="0"/>
              </a:rPr>
              <a:t>minutes</a:t>
            </a:r>
          </a:p>
          <a:p>
            <a:pPr lvl="1"/>
            <a:r>
              <a:rPr lang="en-US" sz="1600" dirty="0" err="1" smtClean="0">
                <a:solidFill>
                  <a:srgbClr val="3A6DAC"/>
                </a:solidFill>
                <a:latin typeface="Times New Roman" pitchFamily="18" charset="0"/>
                <a:cs typeface="Times New Roman" pitchFamily="18" charset="0"/>
              </a:rPr>
              <a:t>Médicaments</a:t>
            </a:r>
            <a:r>
              <a:rPr lang="en-US" sz="1600" dirty="0" smtClean="0">
                <a:solidFill>
                  <a:srgbClr val="3A6DAC"/>
                </a:solidFill>
                <a:latin typeface="Times New Roman" pitchFamily="18" charset="0"/>
                <a:cs typeface="Times New Roman" pitchFamily="18" charset="0"/>
              </a:rPr>
              <a:t> </a:t>
            </a:r>
            <a:r>
              <a:rPr lang="en-US" sz="1600" dirty="0">
                <a:solidFill>
                  <a:srgbClr val="3A6DAC"/>
                </a:solidFill>
                <a:latin typeface="Times New Roman" pitchFamily="18" charset="0"/>
                <a:cs typeface="Times New Roman" pitchFamily="18" charset="0"/>
              </a:rPr>
              <a:t>per </a:t>
            </a:r>
            <a:r>
              <a:rPr lang="en-US" sz="1600" dirty="0" err="1">
                <a:solidFill>
                  <a:srgbClr val="3A6DAC"/>
                </a:solidFill>
                <a:latin typeface="Times New Roman" pitchFamily="18" charset="0"/>
                <a:cs typeface="Times New Roman" pitchFamily="18" charset="0"/>
              </a:rPr>
              <a:t>os</a:t>
            </a:r>
            <a:r>
              <a:rPr lang="en-US" sz="1600" dirty="0">
                <a:solidFill>
                  <a:srgbClr val="3A6DAC"/>
                </a:solidFill>
                <a:latin typeface="Times New Roman" pitchFamily="18" charset="0"/>
                <a:cs typeface="Times New Roman" pitchFamily="18" charset="0"/>
              </a:rPr>
              <a:t>: 30 minutes – 2 </a:t>
            </a:r>
            <a:r>
              <a:rPr lang="en-US" sz="1600" dirty="0" err="1" smtClean="0">
                <a:solidFill>
                  <a:srgbClr val="3A6DAC"/>
                </a:solidFill>
                <a:latin typeface="Times New Roman" pitchFamily="18" charset="0"/>
                <a:cs typeface="Times New Roman" pitchFamily="18" charset="0"/>
              </a:rPr>
              <a:t>heures</a:t>
            </a:r>
            <a:endParaRPr lang="en-US" sz="1600" dirty="0" smtClean="0">
              <a:solidFill>
                <a:srgbClr val="3A6DAC"/>
              </a:solidFill>
              <a:latin typeface="Times New Roman" pitchFamily="18" charset="0"/>
              <a:cs typeface="Times New Roman" pitchFamily="18" charset="0"/>
            </a:endParaRPr>
          </a:p>
          <a:p>
            <a:pPr lvl="1"/>
            <a:r>
              <a:rPr lang="en-US" sz="1600" dirty="0" smtClean="0">
                <a:solidFill>
                  <a:srgbClr val="3A6DAC"/>
                </a:solidFill>
                <a:latin typeface="Times New Roman" pitchFamily="18" charset="0"/>
                <a:cs typeface="Times New Roman" pitchFamily="18" charset="0"/>
              </a:rPr>
              <a:t>Latex</a:t>
            </a:r>
            <a:r>
              <a:rPr lang="en-US" sz="1600" dirty="0">
                <a:solidFill>
                  <a:srgbClr val="3A6DAC"/>
                </a:solidFill>
                <a:latin typeface="Times New Roman" pitchFamily="18" charset="0"/>
                <a:cs typeface="Times New Roman" pitchFamily="18" charset="0"/>
              </a:rPr>
              <a:t>: 15 – 30 </a:t>
            </a:r>
            <a:r>
              <a:rPr lang="en-US" sz="1600" dirty="0" smtClean="0">
                <a:solidFill>
                  <a:srgbClr val="3A6DAC"/>
                </a:solidFill>
                <a:latin typeface="Times New Roman" pitchFamily="18" charset="0"/>
                <a:cs typeface="Times New Roman" pitchFamily="18" charset="0"/>
              </a:rPr>
              <a:t>minutes</a:t>
            </a:r>
          </a:p>
          <a:p>
            <a:pPr lvl="1"/>
            <a:r>
              <a:rPr lang="en-US" sz="1600" dirty="0" smtClean="0">
                <a:solidFill>
                  <a:srgbClr val="3A6DAC"/>
                </a:solidFill>
                <a:latin typeface="Times New Roman" pitchFamily="18" charset="0"/>
                <a:cs typeface="Times New Roman" pitchFamily="18" charset="0"/>
              </a:rPr>
              <a:t>Aliments</a:t>
            </a:r>
            <a:r>
              <a:rPr lang="en-US" sz="1600" dirty="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qqs</a:t>
            </a:r>
            <a:r>
              <a:rPr lang="en-US" sz="1600" dirty="0" smtClean="0">
                <a:solidFill>
                  <a:srgbClr val="3A6DAC"/>
                </a:solidFill>
                <a:latin typeface="Times New Roman" pitchFamily="18" charset="0"/>
                <a:cs typeface="Times New Roman" pitchFamily="18" charset="0"/>
              </a:rPr>
              <a:t> min </a:t>
            </a:r>
            <a:r>
              <a:rPr lang="en-US" sz="1600" dirty="0">
                <a:solidFill>
                  <a:srgbClr val="3A6DAC"/>
                </a:solidFill>
                <a:latin typeface="Times New Roman" pitchFamily="18" charset="0"/>
                <a:cs typeface="Times New Roman" pitchFamily="18" charset="0"/>
              </a:rPr>
              <a:t>– 3 </a:t>
            </a:r>
            <a:r>
              <a:rPr lang="en-US" sz="1600" dirty="0" err="1" smtClean="0">
                <a:solidFill>
                  <a:srgbClr val="3A6DAC"/>
                </a:solidFill>
                <a:latin typeface="Times New Roman" pitchFamily="18" charset="0"/>
                <a:cs typeface="Times New Roman" pitchFamily="18" charset="0"/>
              </a:rPr>
              <a:t>heures</a:t>
            </a:r>
            <a:endParaRPr lang="en-US" sz="1600" dirty="0" smtClean="0">
              <a:solidFill>
                <a:srgbClr val="3A6DAC"/>
              </a:solidFill>
              <a:latin typeface="Times New Roman" pitchFamily="18" charset="0"/>
              <a:cs typeface="Times New Roman" pitchFamily="18" charset="0"/>
            </a:endParaRPr>
          </a:p>
          <a:p>
            <a:pPr lvl="1">
              <a:buFont typeface="Wingdings" charset="2"/>
              <a:buChar char="v"/>
            </a:pPr>
            <a:r>
              <a:rPr lang="en-US" sz="1600" dirty="0" err="1" smtClean="0">
                <a:solidFill>
                  <a:srgbClr val="3A6DAC"/>
                </a:solidFill>
                <a:latin typeface="Times New Roman" pitchFamily="18" charset="0"/>
                <a:cs typeface="Times New Roman" pitchFamily="18" charset="0"/>
              </a:rPr>
              <a:t>Cofacteurs</a:t>
            </a:r>
            <a:r>
              <a:rPr lang="en-US" sz="1600" dirty="0" smtClean="0">
                <a:solidFill>
                  <a:srgbClr val="3A6DAC"/>
                </a:solidFill>
                <a:latin typeface="Times New Roman" pitchFamily="18" charset="0"/>
                <a:cs typeface="Times New Roman" pitchFamily="18" charset="0"/>
              </a:rPr>
              <a:t>: effort, </a:t>
            </a:r>
            <a:r>
              <a:rPr lang="en-US" sz="1600" dirty="0" err="1" smtClean="0">
                <a:solidFill>
                  <a:srgbClr val="3A6DAC"/>
                </a:solidFill>
                <a:latin typeface="Times New Roman" pitchFamily="18" charset="0"/>
                <a:cs typeface="Times New Roman" pitchFamily="18" charset="0"/>
              </a:rPr>
              <a:t>prise</a:t>
            </a:r>
            <a:r>
              <a:rPr lang="en-US" sz="1600" dirty="0" smtClean="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d’alcool</a:t>
            </a:r>
            <a:r>
              <a:rPr lang="en-US" sz="1600" dirty="0" smtClean="0">
                <a:solidFill>
                  <a:srgbClr val="3A6DAC"/>
                </a:solidFill>
                <a:latin typeface="Times New Roman" pitchFamily="18" charset="0"/>
                <a:cs typeface="Times New Roman" pitchFamily="18" charset="0"/>
              </a:rPr>
              <a:t>, AINS, infection </a:t>
            </a:r>
            <a:r>
              <a:rPr lang="en-US" sz="1600" dirty="0" err="1" smtClean="0">
                <a:solidFill>
                  <a:srgbClr val="3A6DAC"/>
                </a:solidFill>
                <a:latin typeface="Times New Roman" pitchFamily="18" charset="0"/>
                <a:cs typeface="Times New Roman" pitchFamily="18" charset="0"/>
              </a:rPr>
              <a:t>virale</a:t>
            </a:r>
            <a:endParaRPr lang="en-US" sz="1600" dirty="0" smtClean="0">
              <a:solidFill>
                <a:srgbClr val="3A6DAC"/>
              </a:solidFill>
              <a:latin typeface="Times New Roman" pitchFamily="18" charset="0"/>
              <a:cs typeface="Times New Roman" pitchFamily="18" charset="0"/>
            </a:endParaRPr>
          </a:p>
          <a:p>
            <a:pPr algn="just">
              <a:buFont typeface="Wingdings" charset="2"/>
              <a:buChar char="Ø"/>
            </a:pPr>
            <a:endParaRPr lang="en-US" sz="2000" dirty="0">
              <a:solidFill>
                <a:srgbClr val="3A6DAC"/>
              </a:solidFill>
              <a:latin typeface="Times New Roman" pitchFamily="18" charset="0"/>
              <a:cs typeface="Times New Roman" pitchFamily="18" charset="0"/>
            </a:endParaRPr>
          </a:p>
          <a:p>
            <a:pPr algn="just">
              <a:buFont typeface="Wingdings" charset="2"/>
              <a:buChar char="Ø"/>
            </a:pPr>
            <a:r>
              <a:rPr lang="nl-BE" sz="2000" dirty="0" smtClean="0">
                <a:solidFill>
                  <a:srgbClr val="3A6DAC"/>
                </a:solidFill>
                <a:latin typeface="Times New Roman" pitchFamily="18" charset="0"/>
                <a:cs typeface="Times New Roman" pitchFamily="18" charset="0"/>
              </a:rPr>
              <a:t>Mesure </a:t>
            </a:r>
            <a:r>
              <a:rPr lang="nl-BE" sz="2000" dirty="0">
                <a:solidFill>
                  <a:srgbClr val="3A6DAC"/>
                </a:solidFill>
                <a:latin typeface="Times New Roman" pitchFamily="18" charset="0"/>
                <a:cs typeface="Times New Roman" pitchFamily="18" charset="0"/>
              </a:rPr>
              <a:t>opportune de la tryptase sérique </a:t>
            </a:r>
          </a:p>
          <a:p>
            <a:pPr lvl="1" algn="just">
              <a:buFont typeface="Wingdings" charset="2"/>
              <a:buChar char="Ø"/>
            </a:pPr>
            <a:r>
              <a:rPr lang="nl-BE" sz="1800" dirty="0">
                <a:solidFill>
                  <a:srgbClr val="3A6DAC"/>
                </a:solidFill>
                <a:latin typeface="Times New Roman" pitchFamily="18" charset="0"/>
                <a:cs typeface="Times New Roman" pitchFamily="18" charset="0"/>
              </a:rPr>
              <a:t>pour déterminer si la cause est due à une anaphylaxie =&gt; taux extrêmement élevé</a:t>
            </a:r>
          </a:p>
          <a:p>
            <a:pPr lvl="1" algn="just">
              <a:buFont typeface="Wingdings" charset="2"/>
              <a:buChar char="Ø"/>
            </a:pPr>
            <a:r>
              <a:rPr lang="nl-BE" sz="1800" dirty="0">
                <a:solidFill>
                  <a:srgbClr val="3A6DAC"/>
                </a:solidFill>
                <a:latin typeface="Times New Roman" pitchFamily="18" charset="0"/>
                <a:cs typeface="Times New Roman" pitchFamily="18" charset="0"/>
              </a:rPr>
              <a:t>Permet d’éviter d’autres explorations du patient, coûteuses et inutiles</a:t>
            </a:r>
            <a:r>
              <a:rPr lang="mr-IN" sz="1800" dirty="0">
                <a:solidFill>
                  <a:srgbClr val="3A6DAC"/>
                </a:solidFill>
                <a:latin typeface="Times New Roman" pitchFamily="18" charset="0"/>
                <a:cs typeface="Times New Roman" pitchFamily="18" charset="0"/>
              </a:rPr>
              <a:t>…</a:t>
            </a:r>
            <a:endParaRPr lang="nl-BE" sz="1800" dirty="0">
              <a:solidFill>
                <a:srgbClr val="3A6DAC"/>
              </a:solidFill>
              <a:latin typeface="Times New Roman" pitchFamily="18" charset="0"/>
              <a:cs typeface="Times New Roman" pitchFamily="18" charset="0"/>
            </a:endParaRPr>
          </a:p>
          <a:p>
            <a:endParaRPr lang="en-US" sz="2000" dirty="0">
              <a:solidFill>
                <a:srgbClr val="3A6DAC"/>
              </a:solidFill>
              <a:latin typeface="Times New Roman" pitchFamily="18" charset="0"/>
              <a:cs typeface="Times New Roman" pitchFamily="18" charset="0"/>
            </a:endParaRPr>
          </a:p>
          <a:p>
            <a:endParaRPr lang="en-US" sz="2000" dirty="0" smtClean="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1388435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05690" y="5818187"/>
            <a:ext cx="7772400" cy="1470025"/>
          </a:xfrm>
        </p:spPr>
        <p:txBody>
          <a:bodyPr/>
          <a:lstStyle/>
          <a:p>
            <a:r>
              <a:rPr lang="fr-FR" sz="1050" b="0" i="1" dirty="0" smtClean="0">
                <a:latin typeface="+mj-lt"/>
              </a:rPr>
              <a:t> </a:t>
            </a:r>
            <a:r>
              <a:rPr lang="fr-FR" sz="1050" b="0" i="1" dirty="0" err="1" smtClean="0">
                <a:latin typeface="+mj-lt"/>
              </a:rPr>
              <a:t>Tomonori</a:t>
            </a:r>
            <a:r>
              <a:rPr lang="fr-FR" sz="1050" b="0" i="1" dirty="0" smtClean="0">
                <a:latin typeface="+mj-lt"/>
              </a:rPr>
              <a:t> </a:t>
            </a:r>
            <a:r>
              <a:rPr lang="fr-FR" sz="1050" b="0" i="1" dirty="0" err="1" smtClean="0">
                <a:latin typeface="+mj-lt"/>
              </a:rPr>
              <a:t>Takazaw</a:t>
            </a:r>
            <a:r>
              <a:rPr lang="fr-FR" sz="1050" b="0" i="1" dirty="0" smtClean="0">
                <a:latin typeface="+mj-lt"/>
              </a:rPr>
              <a:t> et al</a:t>
            </a:r>
            <a:r>
              <a:rPr lang="fr-FR" sz="1050" b="0" i="1" baseline="30000" dirty="0" smtClean="0">
                <a:latin typeface="+mj-lt"/>
              </a:rPr>
              <a:t>,</a:t>
            </a:r>
            <a:r>
              <a:rPr lang="fr-FR" sz="1050" b="0" i="1" dirty="0" smtClean="0">
                <a:latin typeface="+mj-lt"/>
              </a:rPr>
              <a:t> </a:t>
            </a:r>
            <a:r>
              <a:rPr lang="fr-FR" sz="1050" b="0" i="1" dirty="0"/>
              <a:t>Drug‐</a:t>
            </a:r>
            <a:r>
              <a:rPr lang="fr-FR" sz="1050" b="0" i="1" dirty="0" err="1"/>
              <a:t>induced</a:t>
            </a:r>
            <a:r>
              <a:rPr lang="fr-FR" sz="1050" b="0" i="1" dirty="0"/>
              <a:t> </a:t>
            </a:r>
            <a:r>
              <a:rPr lang="fr-FR" sz="1050" b="0" i="1" dirty="0" err="1"/>
              <a:t>anaphylaxis</a:t>
            </a:r>
            <a:r>
              <a:rPr lang="fr-FR" sz="1050" b="0" i="1" dirty="0"/>
              <a:t> in the emergency </a:t>
            </a:r>
            <a:r>
              <a:rPr lang="fr-FR" sz="1050" b="0" i="1" dirty="0" smtClean="0"/>
              <a:t>room, Acute Med </a:t>
            </a:r>
            <a:r>
              <a:rPr lang="fr-FR" sz="1050" b="0" i="1" dirty="0" err="1" smtClean="0"/>
              <a:t>Surg</a:t>
            </a:r>
            <a:r>
              <a:rPr lang="fr-FR" sz="1050" b="0" i="1" dirty="0" smtClean="0"/>
              <a:t>.</a:t>
            </a:r>
            <a:r>
              <a:rPr lang="fr-FR" sz="1050" b="0" i="1" baseline="30000" dirty="0">
                <a:latin typeface="+mj-lt"/>
              </a:rPr>
              <a:t> </a:t>
            </a:r>
            <a:r>
              <a:rPr lang="fr-FR" sz="1050" b="0" i="1" dirty="0" smtClean="0">
                <a:latin typeface="+mj-lt"/>
              </a:rPr>
              <a:t>2017 </a:t>
            </a:r>
            <a:r>
              <a:rPr lang="fr-FR" sz="1050" b="0" i="1" dirty="0" err="1">
                <a:latin typeface="+mj-lt"/>
              </a:rPr>
              <a:t>Jul</a:t>
            </a:r>
            <a:r>
              <a:rPr lang="fr-FR" sz="1050" b="0" i="1" dirty="0">
                <a:latin typeface="+mj-lt"/>
              </a:rPr>
              <a:t>; 4(3): 235–245. </a:t>
            </a:r>
            <a:br>
              <a:rPr lang="fr-FR" sz="1050" b="0" i="1" dirty="0">
                <a:latin typeface="+mj-lt"/>
              </a:rPr>
            </a:br>
            <a:endParaRPr lang="fr-FR" sz="1050" b="0" i="1" dirty="0">
              <a:latin typeface="+mj-lt"/>
            </a:endParaRPr>
          </a:p>
        </p:txBody>
      </p:sp>
      <p:pic>
        <p:nvPicPr>
          <p:cNvPr id="4098" name="Picture 2" descr="n external file that holds a picture, illustration, etc.&#10;Object 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277" y="85725"/>
            <a:ext cx="6753225"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1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Données du </a:t>
            </a:r>
            <a:r>
              <a:rPr lang="fr-BE" sz="2400" dirty="0">
                <a:latin typeface="Times New Roman" charset="0"/>
                <a:ea typeface="ＭＳ Ｐゴシック" charset="0"/>
              </a:rPr>
              <a:t>R</a:t>
            </a:r>
            <a:r>
              <a:rPr lang="fr-BE" sz="2400" dirty="0" smtClean="0">
                <a:latin typeface="Times New Roman" charset="0"/>
                <a:ea typeface="ＭＳ Ｐゴシック" charset="0"/>
              </a:rPr>
              <a:t>egistre Européen</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17567"/>
            <a:ext cx="8712200" cy="5151438"/>
          </a:xfrm>
        </p:spPr>
        <p:txBody>
          <a:bodyPr/>
          <a:lstStyle/>
          <a:p>
            <a:pPr fontAlgn="auto">
              <a:spcBef>
                <a:spcPts val="0"/>
              </a:spcBef>
              <a:spcAft>
                <a:spcPts val="0"/>
              </a:spcAft>
            </a:pPr>
            <a:r>
              <a:rPr lang="en-US" sz="2000" dirty="0" smtClean="0">
                <a:solidFill>
                  <a:srgbClr val="3A6DAC"/>
                </a:solidFill>
                <a:latin typeface="Times New Roman" pitchFamily="18" charset="0"/>
                <a:cs typeface="Times New Roman" pitchFamily="18" charset="0"/>
              </a:rPr>
              <a:t>Pas de </a:t>
            </a:r>
            <a:r>
              <a:rPr lang="en-US" sz="2000" dirty="0" err="1" smtClean="0">
                <a:solidFill>
                  <a:srgbClr val="3A6DAC"/>
                </a:solidFill>
                <a:latin typeface="Times New Roman" pitchFamily="18" charset="0"/>
                <a:cs typeface="Times New Roman" pitchFamily="18" charset="0"/>
              </a:rPr>
              <a:t>Registre</a:t>
            </a:r>
            <a:r>
              <a:rPr lang="en-US" sz="2000" dirty="0" smtClean="0">
                <a:solidFill>
                  <a:srgbClr val="3A6DAC"/>
                </a:solidFill>
                <a:latin typeface="Times New Roman" pitchFamily="18" charset="0"/>
                <a:cs typeface="Times New Roman" pitchFamily="18" charset="0"/>
              </a:rPr>
              <a:t> National </a:t>
            </a:r>
            <a:r>
              <a:rPr lang="en-US" sz="2000" dirty="0" err="1" smtClean="0">
                <a:solidFill>
                  <a:srgbClr val="3A6DAC"/>
                </a:solidFill>
                <a:latin typeface="Times New Roman" pitchFamily="18" charset="0"/>
                <a:cs typeface="Times New Roman" pitchFamily="18" charset="0"/>
              </a:rPr>
              <a:t>Belge</a:t>
            </a:r>
            <a:r>
              <a:rPr lang="en-US" sz="2000" dirty="0" smtClean="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ni</a:t>
            </a:r>
            <a:r>
              <a:rPr lang="en-US" sz="2000" dirty="0" smtClean="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Français</a:t>
            </a:r>
            <a:r>
              <a:rPr lang="en-US" sz="2000" dirty="0" smtClean="0">
                <a:solidFill>
                  <a:srgbClr val="3A6DAC"/>
                </a:solidFill>
                <a:latin typeface="Times New Roman" pitchFamily="18" charset="0"/>
                <a:cs typeface="Times New Roman" pitchFamily="18" charset="0"/>
              </a:rPr>
              <a:t> des </a:t>
            </a:r>
            <a:r>
              <a:rPr lang="en-US" sz="2000" dirty="0" err="1" smtClean="0">
                <a:solidFill>
                  <a:srgbClr val="3A6DAC"/>
                </a:solidFill>
                <a:latin typeface="Times New Roman" pitchFamily="18" charset="0"/>
                <a:cs typeface="Times New Roman" pitchFamily="18" charset="0"/>
              </a:rPr>
              <a:t>cas</a:t>
            </a:r>
            <a:r>
              <a:rPr lang="en-US" sz="2000" dirty="0" smtClean="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d’anaphylaxie</a:t>
            </a:r>
            <a:r>
              <a:rPr lang="en-US" sz="2000" dirty="0" smtClean="0">
                <a:solidFill>
                  <a:srgbClr val="3A6DAC"/>
                </a:solidFill>
                <a:latin typeface="Times New Roman" pitchFamily="18" charset="0"/>
                <a:cs typeface="Times New Roman" pitchFamily="18" charset="0"/>
              </a:rPr>
              <a:t> </a:t>
            </a:r>
            <a:r>
              <a:rPr lang="en-US" sz="2000" dirty="0" err="1" smtClean="0">
                <a:solidFill>
                  <a:srgbClr val="3A6DAC"/>
                </a:solidFill>
                <a:latin typeface="Times New Roman" pitchFamily="18" charset="0"/>
                <a:cs typeface="Times New Roman" pitchFamily="18" charset="0"/>
              </a:rPr>
              <a:t>létale</a:t>
            </a:r>
            <a:endParaRPr lang="en-US" sz="2000" dirty="0" smtClean="0">
              <a:solidFill>
                <a:srgbClr val="3A6DAC"/>
              </a:solidFill>
              <a:latin typeface="Times New Roman" pitchFamily="18" charset="0"/>
              <a:cs typeface="Times New Roman" pitchFamily="18" charset="0"/>
            </a:endParaRPr>
          </a:p>
          <a:p>
            <a:pPr lvl="1" fontAlgn="auto">
              <a:spcBef>
                <a:spcPts val="0"/>
              </a:spcBef>
              <a:spcAft>
                <a:spcPts val="0"/>
              </a:spcAft>
            </a:pPr>
            <a:r>
              <a:rPr lang="en-US" sz="1600" dirty="0" err="1" smtClean="0">
                <a:solidFill>
                  <a:srgbClr val="3A6DAC"/>
                </a:solidFill>
                <a:latin typeface="Times New Roman" pitchFamily="18" charset="0"/>
                <a:cs typeface="Times New Roman" pitchFamily="18" charset="0"/>
              </a:rPr>
              <a:t>Réseau</a:t>
            </a:r>
            <a:r>
              <a:rPr lang="en-US" sz="1600" dirty="0" smtClean="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d’allergovigilance</a:t>
            </a:r>
            <a:r>
              <a:rPr lang="en-US" sz="1600" dirty="0" smtClean="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mis</a:t>
            </a:r>
            <a:r>
              <a:rPr lang="en-US" sz="1600" dirty="0" smtClean="0">
                <a:solidFill>
                  <a:srgbClr val="3A6DAC"/>
                </a:solidFill>
                <a:latin typeface="Times New Roman" pitchFamily="18" charset="0"/>
                <a:cs typeface="Times New Roman" pitchFamily="18" charset="0"/>
              </a:rPr>
              <a:t> en place </a:t>
            </a:r>
            <a:r>
              <a:rPr lang="en-US" sz="1600" dirty="0" err="1" smtClean="0">
                <a:solidFill>
                  <a:srgbClr val="3A6DAC"/>
                </a:solidFill>
                <a:latin typeface="Times New Roman" pitchFamily="18" charset="0"/>
                <a:cs typeface="Times New Roman" pitchFamily="18" charset="0"/>
              </a:rPr>
              <a:t>depuis</a:t>
            </a:r>
            <a:r>
              <a:rPr lang="en-US" sz="1600" dirty="0" smtClean="0">
                <a:solidFill>
                  <a:srgbClr val="3A6DAC"/>
                </a:solidFill>
                <a:latin typeface="Times New Roman" pitchFamily="18" charset="0"/>
                <a:cs typeface="Times New Roman" pitchFamily="18" charset="0"/>
              </a:rPr>
              <a:t> 2011</a:t>
            </a:r>
          </a:p>
          <a:p>
            <a:pPr fontAlgn="auto">
              <a:spcBef>
                <a:spcPts val="0"/>
              </a:spcBef>
              <a:spcAft>
                <a:spcPts val="0"/>
              </a:spcAft>
            </a:pPr>
            <a:r>
              <a:rPr lang="en-US" sz="2000" dirty="0" smtClean="0">
                <a:solidFill>
                  <a:srgbClr val="3A6DAC"/>
                </a:solidFill>
                <a:latin typeface="Times New Roman" pitchFamily="18" charset="0"/>
                <a:cs typeface="Times New Roman" pitchFamily="18" charset="0"/>
              </a:rPr>
              <a:t>INSERM </a:t>
            </a:r>
            <a:r>
              <a:rPr lang="en-US" sz="2000" dirty="0" err="1" smtClean="0">
                <a:solidFill>
                  <a:srgbClr val="3A6DAC"/>
                </a:solidFill>
                <a:latin typeface="Times New Roman" pitchFamily="18" charset="0"/>
                <a:cs typeface="Times New Roman" pitchFamily="18" charset="0"/>
              </a:rPr>
              <a:t>recherches</a:t>
            </a:r>
            <a:r>
              <a:rPr lang="en-US" sz="2000" dirty="0" smtClean="0">
                <a:solidFill>
                  <a:srgbClr val="3A6DAC"/>
                </a:solidFill>
                <a:latin typeface="Times New Roman" pitchFamily="18" charset="0"/>
                <a:cs typeface="Times New Roman" pitchFamily="18" charset="0"/>
              </a:rPr>
              <a:t> de 1979 </a:t>
            </a:r>
            <a:r>
              <a:rPr lang="en-US" sz="2000" dirty="0" err="1" smtClean="0">
                <a:solidFill>
                  <a:srgbClr val="3A6DAC"/>
                </a:solidFill>
                <a:latin typeface="Times New Roman" pitchFamily="18" charset="0"/>
                <a:cs typeface="Times New Roman" pitchFamily="18" charset="0"/>
              </a:rPr>
              <a:t>à</a:t>
            </a:r>
            <a:r>
              <a:rPr lang="en-US" sz="2000" dirty="0" smtClean="0">
                <a:solidFill>
                  <a:srgbClr val="3A6DAC"/>
                </a:solidFill>
                <a:latin typeface="Times New Roman" pitchFamily="18" charset="0"/>
                <a:cs typeface="Times New Roman" pitchFamily="18" charset="0"/>
              </a:rPr>
              <a:t> 2011</a:t>
            </a:r>
            <a:endParaRPr lang="en-US" sz="1400" i="1" dirty="0" smtClean="0">
              <a:solidFill>
                <a:srgbClr val="3A6DAC"/>
              </a:solidFill>
              <a:latin typeface="Times New Roman" pitchFamily="18" charset="0"/>
              <a:cs typeface="Times New Roman" pitchFamily="18" charset="0"/>
            </a:endParaRPr>
          </a:p>
          <a:p>
            <a:pPr lvl="1" fontAlgn="auto">
              <a:spcBef>
                <a:spcPts val="0"/>
              </a:spcBef>
              <a:spcAft>
                <a:spcPts val="0"/>
              </a:spcAft>
            </a:pPr>
            <a:r>
              <a:rPr lang="en-US" sz="1600" dirty="0" smtClean="0">
                <a:solidFill>
                  <a:srgbClr val="3A6DAC"/>
                </a:solidFill>
                <a:latin typeface="Times New Roman" pitchFamily="18" charset="0"/>
                <a:cs typeface="Times New Roman" pitchFamily="18" charset="0"/>
              </a:rPr>
              <a:t>1603 </a:t>
            </a:r>
            <a:r>
              <a:rPr lang="en-US" sz="1600" dirty="0" err="1" smtClean="0">
                <a:solidFill>
                  <a:srgbClr val="3A6DAC"/>
                </a:solidFill>
                <a:latin typeface="Times New Roman" pitchFamily="18" charset="0"/>
                <a:cs typeface="Times New Roman" pitchFamily="18" charset="0"/>
              </a:rPr>
              <a:t>individus</a:t>
            </a:r>
            <a:r>
              <a:rPr lang="en-US" sz="1600" dirty="0" smtClean="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déclarés</a:t>
            </a:r>
            <a:r>
              <a:rPr lang="en-US" sz="1600" dirty="0" smtClean="0">
                <a:solidFill>
                  <a:srgbClr val="3A6DAC"/>
                </a:solidFill>
                <a:latin typeface="Times New Roman" pitchFamily="18" charset="0"/>
                <a:cs typeface="Times New Roman" pitchFamily="18" charset="0"/>
              </a:rPr>
              <a:t> (39 </a:t>
            </a:r>
            <a:r>
              <a:rPr lang="en-US" sz="1600" dirty="0" err="1" smtClean="0">
                <a:solidFill>
                  <a:srgbClr val="3A6DAC"/>
                </a:solidFill>
                <a:latin typeface="Times New Roman" pitchFamily="18" charset="0"/>
                <a:cs typeface="Times New Roman" pitchFamily="18" charset="0"/>
              </a:rPr>
              <a:t>enfants</a:t>
            </a:r>
            <a:r>
              <a:rPr lang="en-US" sz="1600" dirty="0" smtClean="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ayant</a:t>
            </a:r>
            <a:r>
              <a:rPr lang="en-US" sz="1600" dirty="0" smtClean="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anaphylaxie</a:t>
            </a:r>
            <a:r>
              <a:rPr lang="en-US" sz="1600" dirty="0" smtClean="0">
                <a:solidFill>
                  <a:srgbClr val="3A6DAC"/>
                </a:solidFill>
                <a:latin typeface="Times New Roman" pitchFamily="18" charset="0"/>
                <a:cs typeface="Times New Roman" pitchFamily="18" charset="0"/>
              </a:rPr>
              <a:t> </a:t>
            </a:r>
            <a:r>
              <a:rPr lang="en-US" sz="1600" dirty="0" err="1" smtClean="0">
                <a:solidFill>
                  <a:srgbClr val="3A6DAC"/>
                </a:solidFill>
                <a:latin typeface="Times New Roman" pitchFamily="18" charset="0"/>
                <a:cs typeface="Times New Roman" pitchFamily="18" charset="0"/>
              </a:rPr>
              <a:t>létale</a:t>
            </a: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lvl="1" fontAlgn="auto">
              <a:spcBef>
                <a:spcPts val="0"/>
              </a:spcBef>
              <a:spcAft>
                <a:spcPts val="0"/>
              </a:spcAft>
            </a:pPr>
            <a:endParaRPr lang="en-US" sz="1600" i="1" dirty="0">
              <a:solidFill>
                <a:srgbClr val="3A6DAC"/>
              </a:solidFill>
              <a:latin typeface="Times New Roman" pitchFamily="18" charset="0"/>
              <a:cs typeface="Times New Roman" pitchFamily="18" charset="0"/>
            </a:endParaRPr>
          </a:p>
          <a:p>
            <a:pPr marL="1771650" lvl="4" indent="0" fontAlgn="auto">
              <a:spcBef>
                <a:spcPts val="0"/>
              </a:spcBef>
              <a:spcAft>
                <a:spcPts val="0"/>
              </a:spcAft>
              <a:buNone/>
            </a:pPr>
            <a:r>
              <a:rPr lang="en-US" sz="1400" b="1" i="1" dirty="0" smtClean="0">
                <a:solidFill>
                  <a:srgbClr val="3A6DAC"/>
                </a:solidFill>
                <a:latin typeface="Times New Roman" pitchFamily="18" charset="0"/>
                <a:cs typeface="Times New Roman" pitchFamily="18" charset="0"/>
              </a:rPr>
              <a:t>        (</a:t>
            </a:r>
            <a:r>
              <a:rPr lang="en-US" sz="1400" b="1" i="1" dirty="0" err="1" smtClean="0">
                <a:solidFill>
                  <a:srgbClr val="3A6DAC"/>
                </a:solidFill>
                <a:latin typeface="Times New Roman" pitchFamily="18" charset="0"/>
                <a:cs typeface="Times New Roman" pitchFamily="18" charset="0"/>
              </a:rPr>
              <a:t>Pouessel</a:t>
            </a:r>
            <a:r>
              <a:rPr lang="en-US" sz="1400" b="1" i="1" dirty="0" smtClean="0">
                <a:solidFill>
                  <a:srgbClr val="3A6DAC"/>
                </a:solidFill>
                <a:latin typeface="Times New Roman" pitchFamily="18" charset="0"/>
                <a:cs typeface="Times New Roman" pitchFamily="18" charset="0"/>
              </a:rPr>
              <a:t> </a:t>
            </a:r>
            <a:r>
              <a:rPr lang="en-US" sz="1400" b="1" i="1" dirty="0">
                <a:solidFill>
                  <a:srgbClr val="3A6DAC"/>
                </a:solidFill>
                <a:latin typeface="Times New Roman" pitchFamily="18" charset="0"/>
                <a:cs typeface="Times New Roman" pitchFamily="18" charset="0"/>
              </a:rPr>
              <a:t>et al, </a:t>
            </a:r>
            <a:r>
              <a:rPr lang="en-US" sz="1400" b="1" i="1" dirty="0" err="1">
                <a:solidFill>
                  <a:srgbClr val="3A6DAC"/>
                </a:solidFill>
                <a:latin typeface="Times New Roman" pitchFamily="18" charset="0"/>
                <a:cs typeface="Times New Roman" pitchFamily="18" charset="0"/>
              </a:rPr>
              <a:t>Pediatr</a:t>
            </a:r>
            <a:r>
              <a:rPr lang="en-US" sz="1400" b="1" i="1" dirty="0">
                <a:solidFill>
                  <a:srgbClr val="3A6DAC"/>
                </a:solidFill>
                <a:latin typeface="Times New Roman" pitchFamily="18" charset="0"/>
                <a:cs typeface="Times New Roman" pitchFamily="18" charset="0"/>
              </a:rPr>
              <a:t>. Allergy Immunol.2017)</a:t>
            </a:r>
            <a:endParaRPr lang="en-US" sz="1400" b="1" dirty="0" smtClean="0">
              <a:solidFill>
                <a:srgbClr val="3A6DAC"/>
              </a:solidFill>
              <a:latin typeface="Times New Roman" pitchFamily="18" charset="0"/>
              <a:cs typeface="Times New Roman" pitchFamily="18" charset="0"/>
            </a:endParaRPr>
          </a:p>
          <a:p>
            <a:pPr fontAlgn="auto">
              <a:spcBef>
                <a:spcPts val="0"/>
              </a:spcBef>
              <a:spcAft>
                <a:spcPts val="0"/>
              </a:spcAft>
            </a:pPr>
            <a:endParaRPr lang="en-US" sz="2000" dirty="0" smtClean="0">
              <a:solidFill>
                <a:srgbClr val="3A6DAC"/>
              </a:solidFill>
              <a:latin typeface="Times New Roman" pitchFamily="18" charset="0"/>
              <a:cs typeface="Times New Roman" pitchFamily="18" charset="0"/>
            </a:endParaRPr>
          </a:p>
        </p:txBody>
      </p:sp>
      <p:sp>
        <p:nvSpPr>
          <p:cNvPr id="7" name="Rectangle à coins arrondis 6"/>
          <p:cNvSpPr/>
          <p:nvPr/>
        </p:nvSpPr>
        <p:spPr>
          <a:xfrm>
            <a:off x="1379867" y="3846786"/>
            <a:ext cx="1300272" cy="1387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Iatrogénique 1011</a:t>
            </a:r>
          </a:p>
          <a:p>
            <a:pPr algn="ctr"/>
            <a:r>
              <a:rPr lang="fr-FR" sz="1400" dirty="0" smtClean="0">
                <a:solidFill>
                  <a:srgbClr val="3A6DAC"/>
                </a:solidFill>
              </a:rPr>
              <a:t>(63%)</a:t>
            </a:r>
          </a:p>
          <a:p>
            <a:pPr algn="ctr"/>
            <a:r>
              <a:rPr lang="fr-FR" sz="1400" dirty="0" smtClean="0">
                <a:solidFill>
                  <a:srgbClr val="3A6DAC"/>
                </a:solidFill>
              </a:rPr>
              <a:t>18 enfants</a:t>
            </a:r>
            <a:endParaRPr lang="fr-FR" sz="1400" dirty="0">
              <a:solidFill>
                <a:srgbClr val="3A6DAC"/>
              </a:solidFill>
            </a:endParaRPr>
          </a:p>
        </p:txBody>
      </p:sp>
      <p:sp>
        <p:nvSpPr>
          <p:cNvPr id="10" name="Rectangle à coins arrondis 9"/>
          <p:cNvSpPr/>
          <p:nvPr/>
        </p:nvSpPr>
        <p:spPr>
          <a:xfrm>
            <a:off x="2908355" y="3846785"/>
            <a:ext cx="1394340" cy="1387365"/>
          </a:xfrm>
          <a:prstGeom prst="roundRect">
            <a:avLst/>
          </a:prstGeom>
          <a:solidFill>
            <a:srgbClr val="FF8A9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Insectes</a:t>
            </a:r>
          </a:p>
          <a:p>
            <a:pPr algn="ctr"/>
            <a:r>
              <a:rPr lang="fr-FR" sz="1400" dirty="0" smtClean="0">
                <a:solidFill>
                  <a:srgbClr val="3A6DAC"/>
                </a:solidFill>
              </a:rPr>
              <a:t>220</a:t>
            </a:r>
          </a:p>
          <a:p>
            <a:pPr algn="ctr"/>
            <a:r>
              <a:rPr lang="fr-FR" sz="1400" dirty="0" smtClean="0">
                <a:solidFill>
                  <a:srgbClr val="3A6DAC"/>
                </a:solidFill>
              </a:rPr>
              <a:t>(13,7%)</a:t>
            </a:r>
          </a:p>
          <a:p>
            <a:pPr algn="ctr"/>
            <a:r>
              <a:rPr lang="fr-FR" sz="1400" dirty="0" smtClean="0">
                <a:solidFill>
                  <a:srgbClr val="3A6DAC"/>
                </a:solidFill>
              </a:rPr>
              <a:t>217 adultes</a:t>
            </a:r>
          </a:p>
          <a:p>
            <a:pPr algn="ctr"/>
            <a:r>
              <a:rPr lang="fr-FR" sz="1400" dirty="0" smtClean="0">
                <a:solidFill>
                  <a:srgbClr val="3A6DAC"/>
                </a:solidFill>
              </a:rPr>
              <a:t>3 enfants</a:t>
            </a:r>
            <a:endParaRPr lang="fr-FR" sz="1400" dirty="0">
              <a:solidFill>
                <a:srgbClr val="3A6DAC"/>
              </a:solidFill>
            </a:endParaRPr>
          </a:p>
        </p:txBody>
      </p:sp>
      <p:sp>
        <p:nvSpPr>
          <p:cNvPr id="11" name="Rectangle à coins arrondis 10"/>
          <p:cNvSpPr/>
          <p:nvPr/>
        </p:nvSpPr>
        <p:spPr>
          <a:xfrm>
            <a:off x="4492415" y="3846784"/>
            <a:ext cx="1388132" cy="1387365"/>
          </a:xfrm>
          <a:prstGeom prst="round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Aliments</a:t>
            </a:r>
          </a:p>
          <a:p>
            <a:pPr algn="ctr"/>
            <a:r>
              <a:rPr lang="fr-FR" sz="1400" dirty="0" smtClean="0">
                <a:solidFill>
                  <a:srgbClr val="3A6DAC"/>
                </a:solidFill>
              </a:rPr>
              <a:t>8</a:t>
            </a:r>
          </a:p>
          <a:p>
            <a:pPr algn="ctr"/>
            <a:r>
              <a:rPr lang="fr-FR" sz="1400" dirty="0" smtClean="0">
                <a:solidFill>
                  <a:srgbClr val="3A6DAC"/>
                </a:solidFill>
              </a:rPr>
              <a:t>(0,5%)</a:t>
            </a:r>
          </a:p>
          <a:p>
            <a:pPr algn="ctr"/>
            <a:r>
              <a:rPr lang="fr-FR" sz="1400" dirty="0" smtClean="0">
                <a:solidFill>
                  <a:srgbClr val="3A6DAC"/>
                </a:solidFill>
              </a:rPr>
              <a:t>6 adultes</a:t>
            </a:r>
          </a:p>
          <a:p>
            <a:pPr algn="ctr"/>
            <a:r>
              <a:rPr lang="fr-FR" sz="1400" dirty="0" smtClean="0">
                <a:solidFill>
                  <a:srgbClr val="3A6DAC"/>
                </a:solidFill>
              </a:rPr>
              <a:t>2 enfants</a:t>
            </a:r>
            <a:endParaRPr lang="fr-FR" sz="1400" dirty="0">
              <a:solidFill>
                <a:srgbClr val="3A6DAC"/>
              </a:solidFill>
            </a:endParaRPr>
          </a:p>
        </p:txBody>
      </p:sp>
      <p:sp>
        <p:nvSpPr>
          <p:cNvPr id="12" name="Rectangle à coins arrondis 11"/>
          <p:cNvSpPr/>
          <p:nvPr/>
        </p:nvSpPr>
        <p:spPr>
          <a:xfrm>
            <a:off x="6013410" y="3846784"/>
            <a:ext cx="1300271" cy="1387365"/>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Non spécifié</a:t>
            </a:r>
          </a:p>
          <a:p>
            <a:pPr algn="ctr"/>
            <a:r>
              <a:rPr lang="fr-FR" sz="1400" dirty="0" smtClean="0">
                <a:solidFill>
                  <a:srgbClr val="3A6DAC"/>
                </a:solidFill>
              </a:rPr>
              <a:t>164</a:t>
            </a:r>
          </a:p>
          <a:p>
            <a:pPr algn="ctr"/>
            <a:r>
              <a:rPr lang="fr-FR" sz="1400" dirty="0" smtClean="0">
                <a:solidFill>
                  <a:srgbClr val="3A6DAC"/>
                </a:solidFill>
              </a:rPr>
              <a:t>(22,7%)</a:t>
            </a:r>
          </a:p>
          <a:p>
            <a:pPr algn="ctr"/>
            <a:r>
              <a:rPr lang="fr-FR" sz="1400" dirty="0" smtClean="0">
                <a:solidFill>
                  <a:srgbClr val="3A6DAC"/>
                </a:solidFill>
              </a:rPr>
              <a:t>348 adultes</a:t>
            </a:r>
          </a:p>
          <a:p>
            <a:pPr algn="ctr"/>
            <a:r>
              <a:rPr lang="fr-FR" sz="1400" dirty="0" smtClean="0">
                <a:solidFill>
                  <a:srgbClr val="3A6DAC"/>
                </a:solidFill>
              </a:rPr>
              <a:t>16 enfants</a:t>
            </a:r>
            <a:endParaRPr lang="fr-FR" sz="1400" dirty="0">
              <a:solidFill>
                <a:srgbClr val="3A6DAC"/>
              </a:solidFill>
            </a:endParaRPr>
          </a:p>
        </p:txBody>
      </p:sp>
      <p:sp>
        <p:nvSpPr>
          <p:cNvPr id="13" name="Rectangle à coins arrondis 12"/>
          <p:cNvSpPr/>
          <p:nvPr/>
        </p:nvSpPr>
        <p:spPr>
          <a:xfrm>
            <a:off x="1379867" y="5423368"/>
            <a:ext cx="1319224" cy="798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Age médian H/F </a:t>
            </a:r>
          </a:p>
          <a:p>
            <a:pPr algn="ctr"/>
            <a:r>
              <a:rPr lang="fr-FR" sz="1400" dirty="0" smtClean="0">
                <a:solidFill>
                  <a:srgbClr val="3A6DAC"/>
                </a:solidFill>
              </a:rPr>
              <a:t> 63/77</a:t>
            </a:r>
            <a:endParaRPr lang="fr-FR" sz="1400" dirty="0">
              <a:solidFill>
                <a:srgbClr val="3A6DAC"/>
              </a:solidFill>
            </a:endParaRPr>
          </a:p>
        </p:txBody>
      </p:sp>
      <p:sp>
        <p:nvSpPr>
          <p:cNvPr id="14" name="Rectangle à coins arrondis 13"/>
          <p:cNvSpPr/>
          <p:nvPr/>
        </p:nvSpPr>
        <p:spPr>
          <a:xfrm>
            <a:off x="2865466" y="5423368"/>
            <a:ext cx="1418272" cy="798748"/>
          </a:xfrm>
          <a:prstGeom prst="roundRect">
            <a:avLst/>
          </a:prstGeom>
          <a:solidFill>
            <a:srgbClr val="FF8A9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Age médian </a:t>
            </a:r>
          </a:p>
          <a:p>
            <a:pPr algn="ctr"/>
            <a:r>
              <a:rPr lang="fr-FR" sz="1400" dirty="0" smtClean="0">
                <a:solidFill>
                  <a:srgbClr val="3A6DAC"/>
                </a:solidFill>
              </a:rPr>
              <a:t>H/F</a:t>
            </a:r>
          </a:p>
          <a:p>
            <a:pPr algn="ctr"/>
            <a:r>
              <a:rPr lang="fr-FR" sz="1400" dirty="0" smtClean="0">
                <a:solidFill>
                  <a:srgbClr val="3A6DAC"/>
                </a:solidFill>
              </a:rPr>
              <a:t>58/60</a:t>
            </a:r>
            <a:endParaRPr lang="fr-FR" sz="1400" dirty="0">
              <a:solidFill>
                <a:srgbClr val="3A6DAC"/>
              </a:solidFill>
            </a:endParaRPr>
          </a:p>
        </p:txBody>
      </p:sp>
      <p:sp>
        <p:nvSpPr>
          <p:cNvPr id="15" name="Rectangle à coins arrondis 14"/>
          <p:cNvSpPr/>
          <p:nvPr/>
        </p:nvSpPr>
        <p:spPr>
          <a:xfrm>
            <a:off x="4473459" y="5423368"/>
            <a:ext cx="1407087" cy="798748"/>
          </a:xfrm>
          <a:prstGeom prst="round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&lt;32 ans</a:t>
            </a:r>
          </a:p>
          <a:p>
            <a:pPr algn="ctr"/>
            <a:r>
              <a:rPr lang="fr-FR" sz="1400" dirty="0" smtClean="0">
                <a:solidFill>
                  <a:srgbClr val="3A6DAC"/>
                </a:solidFill>
              </a:rPr>
              <a:t>28/17,5</a:t>
            </a:r>
            <a:endParaRPr lang="fr-FR" sz="1400" dirty="0">
              <a:solidFill>
                <a:srgbClr val="3A6DAC"/>
              </a:solidFill>
            </a:endParaRPr>
          </a:p>
        </p:txBody>
      </p:sp>
      <p:sp>
        <p:nvSpPr>
          <p:cNvPr id="16" name="Rectangle à coins arrondis 15"/>
          <p:cNvSpPr/>
          <p:nvPr/>
        </p:nvSpPr>
        <p:spPr>
          <a:xfrm>
            <a:off x="5989473" y="5423368"/>
            <a:ext cx="1324207" cy="798748"/>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3A6DAC"/>
                </a:solidFill>
              </a:rPr>
              <a:t>Age médian</a:t>
            </a:r>
          </a:p>
          <a:p>
            <a:pPr algn="ctr"/>
            <a:r>
              <a:rPr lang="fr-FR" sz="1400" dirty="0" smtClean="0">
                <a:solidFill>
                  <a:srgbClr val="3A6DAC"/>
                </a:solidFill>
              </a:rPr>
              <a:t>H/F</a:t>
            </a:r>
          </a:p>
          <a:p>
            <a:pPr algn="ctr"/>
            <a:r>
              <a:rPr lang="fr-FR" sz="1400" dirty="0" smtClean="0">
                <a:solidFill>
                  <a:srgbClr val="3A6DAC"/>
                </a:solidFill>
              </a:rPr>
              <a:t>64/67,5</a:t>
            </a:r>
            <a:endParaRPr lang="fr-FR" sz="1400" dirty="0">
              <a:solidFill>
                <a:srgbClr val="3A6DAC"/>
              </a:solidFill>
            </a:endParaRPr>
          </a:p>
        </p:txBody>
      </p:sp>
      <p:pic>
        <p:nvPicPr>
          <p:cNvPr id="6146" name="Picture 2" descr="https://tse4.mm.bing.net/th?id=OIP.0At-rQeF5GZqgMoz2xu-uwHaFX&amp;pid=15.1&amp;P=0&amp;w=219&amp;h=15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982" y="2925012"/>
            <a:ext cx="1008993" cy="73255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uêpe — Wikipédia">
            <a:hlinkClick r:id="rId5" tooltip="Guêpe — Wikipéd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1930" y="2934593"/>
            <a:ext cx="771219" cy="670367"/>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adeintogo | Noisette">
            <a:hlinkClick r:id="rId7" tooltip="Madeintogo | Noisett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4700" y="2922363"/>
            <a:ext cx="1094663" cy="725214"/>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oint d’interrogation,vecteur | BNI Successnet.fr">
            <a:hlinkClick r:id="rId9" tooltip="point d’interrogation,vecteur | BNI Successnet.fr"/>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255" t="10601" r="10816" b="18908"/>
          <a:stretch/>
        </p:blipFill>
        <p:spPr bwMode="auto">
          <a:xfrm>
            <a:off x="6222158" y="2810781"/>
            <a:ext cx="888090" cy="84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320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en-US" sz="2400" dirty="0" err="1" smtClean="0">
                <a:latin typeface="Times New Roman" pitchFamily="18" charset="0"/>
                <a:cs typeface="Times New Roman" pitchFamily="18" charset="0"/>
              </a:rPr>
              <a:t>Registre</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National du </a:t>
            </a:r>
            <a:r>
              <a:rPr lang="en-US" sz="2400" dirty="0" err="1">
                <a:latin typeface="Times New Roman" pitchFamily="18" charset="0"/>
                <a:cs typeface="Times New Roman" pitchFamily="18" charset="0"/>
              </a:rPr>
              <a:t>Royaume</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Uni</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1200" i="1" dirty="0">
                <a:latin typeface="Times New Roman" pitchFamily="18" charset="0"/>
                <a:cs typeface="Times New Roman" pitchFamily="18" charset="0"/>
              </a:rPr>
              <a:t>Paul J. Tuner et al., JACI </a:t>
            </a:r>
            <a:r>
              <a:rPr lang="en-US" sz="1200" i="1" dirty="0" smtClean="0">
                <a:latin typeface="Times New Roman" pitchFamily="18" charset="0"/>
                <a:cs typeface="Times New Roman" pitchFamily="18" charset="0"/>
              </a:rPr>
              <a:t>2015</a:t>
            </a:r>
            <a:endParaRPr lang="fr-FR" sz="12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17567"/>
            <a:ext cx="5621027" cy="5151438"/>
          </a:xfrm>
        </p:spPr>
        <p:txBody>
          <a:bodyPr/>
          <a:lstStyle/>
          <a:p>
            <a:pPr algn="just" fontAlgn="auto">
              <a:spcBef>
                <a:spcPts val="0"/>
              </a:spcBef>
              <a:spcAft>
                <a:spcPts val="0"/>
              </a:spcAft>
            </a:pPr>
            <a:r>
              <a:rPr lang="en-US" sz="1800" dirty="0" smtClean="0">
                <a:solidFill>
                  <a:srgbClr val="3A6DAC"/>
                </a:solidFill>
                <a:latin typeface="Times New Roman" pitchFamily="18" charset="0"/>
                <a:cs typeface="Times New Roman" pitchFamily="18" charset="0"/>
              </a:rPr>
              <a:t>(</a:t>
            </a:r>
            <a:r>
              <a:rPr lang="en-US" sz="1800" dirty="0">
                <a:solidFill>
                  <a:srgbClr val="3A6DAC"/>
                </a:solidFill>
                <a:latin typeface="Times New Roman" pitchFamily="18" charset="0"/>
                <a:cs typeface="Times New Roman" pitchFamily="18" charset="0"/>
              </a:rPr>
              <a:t>1992-2012) : 124 </a:t>
            </a:r>
            <a:r>
              <a:rPr lang="en-US" sz="1800" dirty="0" err="1" smtClean="0">
                <a:solidFill>
                  <a:srgbClr val="3A6DAC"/>
                </a:solidFill>
                <a:latin typeface="Times New Roman" pitchFamily="18" charset="0"/>
                <a:cs typeface="Times New Roman" pitchFamily="18" charset="0"/>
              </a:rPr>
              <a:t>décès</a:t>
            </a:r>
            <a:endParaRPr lang="en-US" sz="1800" dirty="0">
              <a:solidFill>
                <a:srgbClr val="3A6DAC"/>
              </a:solidFill>
              <a:latin typeface="Times New Roman" pitchFamily="18" charset="0"/>
              <a:cs typeface="Times New Roman" pitchFamily="18" charset="0"/>
            </a:endParaRPr>
          </a:p>
          <a:p>
            <a:pPr algn="just" fontAlgn="auto">
              <a:spcBef>
                <a:spcPts val="0"/>
              </a:spcBef>
              <a:spcAft>
                <a:spcPts val="0"/>
              </a:spcAft>
            </a:pPr>
            <a:r>
              <a:rPr lang="en-US" sz="1800" dirty="0" err="1">
                <a:solidFill>
                  <a:srgbClr val="3A6DAC"/>
                </a:solidFill>
                <a:latin typeface="Times New Roman" pitchFamily="18" charset="0"/>
                <a:cs typeface="Times New Roman" pitchFamily="18" charset="0"/>
              </a:rPr>
              <a:t>T</a:t>
            </a:r>
            <a:r>
              <a:rPr lang="en-US" sz="1800" dirty="0" err="1" smtClean="0">
                <a:solidFill>
                  <a:srgbClr val="3A6DAC"/>
                </a:solidFill>
                <a:latin typeface="Times New Roman" pitchFamily="18" charset="0"/>
                <a:cs typeface="Times New Roman" pitchFamily="18" charset="0"/>
              </a:rPr>
              <a:t>aux</a:t>
            </a:r>
            <a:r>
              <a:rPr lang="en-US" sz="1800" dirty="0" smtClean="0">
                <a:solidFill>
                  <a:srgbClr val="3A6DAC"/>
                </a:solidFill>
                <a:latin typeface="Times New Roman" pitchFamily="18" charset="0"/>
                <a:cs typeface="Times New Roman" pitchFamily="18" charset="0"/>
              </a:rPr>
              <a:t> </a:t>
            </a:r>
            <a:r>
              <a:rPr lang="en-US" sz="1800" dirty="0" err="1">
                <a:solidFill>
                  <a:srgbClr val="3A6DAC"/>
                </a:solidFill>
                <a:latin typeface="Times New Roman" pitchFamily="18" charset="0"/>
                <a:cs typeface="Times New Roman" pitchFamily="18" charset="0"/>
              </a:rPr>
              <a:t>d’hospitalisation</a:t>
            </a:r>
            <a:r>
              <a:rPr lang="en-US" sz="1800" dirty="0">
                <a:solidFill>
                  <a:srgbClr val="3A6DAC"/>
                </a:solidFill>
                <a:latin typeface="Times New Roman" pitchFamily="18" charset="0"/>
                <a:cs typeface="Times New Roman" pitchFamily="18" charset="0"/>
              </a:rPr>
              <a:t> pour </a:t>
            </a:r>
            <a:r>
              <a:rPr lang="en-US" sz="1800" dirty="0" err="1">
                <a:solidFill>
                  <a:srgbClr val="3A6DAC"/>
                </a:solidFill>
                <a:latin typeface="Times New Roman" pitchFamily="18" charset="0"/>
                <a:cs typeface="Times New Roman" pitchFamily="18" charset="0"/>
              </a:rPr>
              <a:t>anaphylaxie</a:t>
            </a:r>
            <a:r>
              <a:rPr lang="en-US" sz="1800" dirty="0">
                <a:solidFill>
                  <a:srgbClr val="3A6DAC"/>
                </a:solidFill>
                <a:latin typeface="Times New Roman" pitchFamily="18" charset="0"/>
                <a:cs typeface="Times New Roman" pitchFamily="18" charset="0"/>
              </a:rPr>
              <a:t> </a:t>
            </a:r>
            <a:r>
              <a:rPr lang="en-US" sz="1800" dirty="0" err="1">
                <a:solidFill>
                  <a:srgbClr val="3A6DAC"/>
                </a:solidFill>
                <a:latin typeface="Times New Roman" pitchFamily="18" charset="0"/>
                <a:cs typeface="Times New Roman" pitchFamily="18" charset="0"/>
              </a:rPr>
              <a:t>augmente</a:t>
            </a:r>
            <a:r>
              <a:rPr lang="en-US" sz="1800" dirty="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mais</a:t>
            </a:r>
            <a:r>
              <a:rPr lang="en-US" sz="1800" dirty="0" smtClean="0">
                <a:solidFill>
                  <a:srgbClr val="3A6DAC"/>
                </a:solidFill>
                <a:latin typeface="Times New Roman" pitchFamily="18" charset="0"/>
                <a:cs typeface="Times New Roman" pitchFamily="18" charset="0"/>
              </a:rPr>
              <a:t> </a:t>
            </a:r>
            <a:r>
              <a:rPr lang="en-US" sz="1800" b="1" dirty="0" err="1">
                <a:solidFill>
                  <a:srgbClr val="3A6DAC"/>
                </a:solidFill>
                <a:latin typeface="Times New Roman" pitchFamily="18" charset="0"/>
                <a:cs typeface="Times New Roman" pitchFamily="18" charset="0"/>
              </a:rPr>
              <a:t>taux</a:t>
            </a:r>
            <a:r>
              <a:rPr lang="en-US" sz="1800" b="1" dirty="0">
                <a:solidFill>
                  <a:srgbClr val="3A6DAC"/>
                </a:solidFill>
                <a:latin typeface="Times New Roman" pitchFamily="18" charset="0"/>
                <a:cs typeface="Times New Roman" pitchFamily="18" charset="0"/>
              </a:rPr>
              <a:t> de </a:t>
            </a:r>
            <a:r>
              <a:rPr lang="en-US" sz="1800" b="1" dirty="0" err="1" smtClean="0">
                <a:solidFill>
                  <a:srgbClr val="3A6DAC"/>
                </a:solidFill>
                <a:latin typeface="Times New Roman" pitchFamily="18" charset="0"/>
                <a:cs typeface="Times New Roman" pitchFamily="18" charset="0"/>
              </a:rPr>
              <a:t>décès</a:t>
            </a:r>
            <a:r>
              <a:rPr lang="en-US" sz="1800" b="1" dirty="0" smtClean="0">
                <a:solidFill>
                  <a:srgbClr val="3A6DAC"/>
                </a:solidFill>
                <a:latin typeface="Times New Roman" pitchFamily="18" charset="0"/>
                <a:cs typeface="Times New Roman" pitchFamily="18" charset="0"/>
              </a:rPr>
              <a:t> stable</a:t>
            </a:r>
          </a:p>
          <a:p>
            <a:pPr algn="just" fontAlgn="auto">
              <a:spcBef>
                <a:spcPts val="0"/>
              </a:spcBef>
              <a:spcAft>
                <a:spcPts val="0"/>
              </a:spcAft>
            </a:pPr>
            <a:endParaRPr lang="en-US" sz="1800" b="1" dirty="0" smtClean="0">
              <a:solidFill>
                <a:srgbClr val="3A6DAC"/>
              </a:solidFill>
              <a:latin typeface="Times New Roman" pitchFamily="18" charset="0"/>
              <a:cs typeface="Times New Roman" pitchFamily="18" charset="0"/>
            </a:endParaRPr>
          </a:p>
          <a:p>
            <a:pPr algn="just" fontAlgn="auto">
              <a:spcBef>
                <a:spcPts val="0"/>
              </a:spcBef>
              <a:spcAft>
                <a:spcPts val="0"/>
              </a:spcAft>
            </a:pPr>
            <a:r>
              <a:rPr lang="en-US" sz="1800" b="1" dirty="0" err="1">
                <a:solidFill>
                  <a:srgbClr val="3A6DAC"/>
                </a:solidFill>
                <a:latin typeface="Times New Roman" pitchFamily="18" charset="0"/>
                <a:cs typeface="Times New Roman" pitchFamily="18" charset="0"/>
              </a:rPr>
              <a:t>D</a:t>
            </a:r>
            <a:r>
              <a:rPr lang="en-US" sz="1800" b="1" dirty="0" err="1" smtClean="0">
                <a:solidFill>
                  <a:srgbClr val="3A6DAC"/>
                </a:solidFill>
                <a:latin typeface="Times New Roman" pitchFamily="18" charset="0"/>
                <a:cs typeface="Times New Roman" pitchFamily="18" charset="0"/>
              </a:rPr>
              <a:t>écès</a:t>
            </a:r>
            <a:r>
              <a:rPr lang="en-US" sz="1800" dirty="0" smtClean="0">
                <a:solidFill>
                  <a:srgbClr val="3A6DAC"/>
                </a:solidFill>
                <a:latin typeface="Times New Roman" pitchFamily="18" charset="0"/>
                <a:cs typeface="Times New Roman" pitchFamily="18" charset="0"/>
              </a:rPr>
              <a:t> par </a:t>
            </a:r>
            <a:r>
              <a:rPr lang="en-US" sz="1800" dirty="0" err="1" smtClean="0">
                <a:solidFill>
                  <a:srgbClr val="3A6DAC"/>
                </a:solidFill>
                <a:latin typeface="Times New Roman" pitchFamily="18" charset="0"/>
                <a:cs typeface="Times New Roman" pitchFamily="18" charset="0"/>
              </a:rPr>
              <a:t>anaphylaxie</a:t>
            </a:r>
            <a:r>
              <a:rPr lang="en-US" sz="1800"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alimentaire</a:t>
            </a:r>
            <a:r>
              <a:rPr lang="en-US" sz="1800" dirty="0" smtClean="0">
                <a:solidFill>
                  <a:srgbClr val="3A6DAC"/>
                </a:solidFill>
                <a:latin typeface="Times New Roman" pitchFamily="18" charset="0"/>
                <a:cs typeface="Times New Roman" pitchFamily="18" charset="0"/>
              </a:rPr>
              <a:t> : surtout </a:t>
            </a:r>
            <a:r>
              <a:rPr lang="en-US" sz="1800" b="1" dirty="0" smtClean="0">
                <a:solidFill>
                  <a:srgbClr val="3A6DAC"/>
                </a:solidFill>
                <a:latin typeface="Times New Roman" pitchFamily="18" charset="0"/>
                <a:cs typeface="Times New Roman" pitchFamily="18" charset="0"/>
              </a:rPr>
              <a:t>adolescents et </a:t>
            </a:r>
            <a:r>
              <a:rPr lang="en-US" sz="1800" b="1" dirty="0" err="1" smtClean="0">
                <a:solidFill>
                  <a:srgbClr val="3A6DAC"/>
                </a:solidFill>
                <a:latin typeface="Times New Roman" pitchFamily="18" charset="0"/>
                <a:cs typeface="Times New Roman" pitchFamily="18" charset="0"/>
              </a:rPr>
              <a:t>adultes</a:t>
            </a:r>
            <a:r>
              <a:rPr lang="en-US" sz="1800" b="1" dirty="0" smtClean="0">
                <a:solidFill>
                  <a:srgbClr val="3A6DAC"/>
                </a:solidFill>
                <a:latin typeface="Times New Roman" pitchFamily="18" charset="0"/>
                <a:cs typeface="Times New Roman" pitchFamily="18" charset="0"/>
              </a:rPr>
              <a:t> </a:t>
            </a:r>
            <a:r>
              <a:rPr lang="en-US" sz="1800" b="1" dirty="0" err="1" smtClean="0">
                <a:solidFill>
                  <a:srgbClr val="3A6DAC"/>
                </a:solidFill>
                <a:latin typeface="Times New Roman" pitchFamily="18" charset="0"/>
                <a:cs typeface="Times New Roman" pitchFamily="18" charset="0"/>
              </a:rPr>
              <a:t>jeunes</a:t>
            </a:r>
            <a:r>
              <a:rPr lang="en-US" sz="1800" dirty="0" smtClean="0">
                <a:solidFill>
                  <a:srgbClr val="3A6DAC"/>
                </a:solidFill>
                <a:latin typeface="Times New Roman" pitchFamily="18" charset="0"/>
                <a:cs typeface="Times New Roman" pitchFamily="18" charset="0"/>
              </a:rPr>
              <a:t>.</a:t>
            </a:r>
          </a:p>
          <a:p>
            <a:pPr lvl="1" algn="just" fontAlgn="auto">
              <a:spcBef>
                <a:spcPts val="0"/>
              </a:spcBef>
              <a:spcAft>
                <a:spcPts val="0"/>
              </a:spcAft>
            </a:pPr>
            <a:r>
              <a:rPr lang="en-US" sz="1600" dirty="0" err="1" smtClean="0">
                <a:solidFill>
                  <a:srgbClr val="3A6DAC"/>
                </a:solidFill>
                <a:latin typeface="Times New Roman" pitchFamily="18" charset="0"/>
                <a:cs typeface="Times New Roman" pitchFamily="18" charset="0"/>
              </a:rPr>
              <a:t>Comportement</a:t>
            </a:r>
            <a:r>
              <a:rPr lang="en-US" sz="1600" dirty="0" smtClean="0">
                <a:solidFill>
                  <a:srgbClr val="3A6DAC"/>
                </a:solidFill>
                <a:latin typeface="Times New Roman" pitchFamily="18" charset="0"/>
                <a:cs typeface="Times New Roman" pitchFamily="18" charset="0"/>
              </a:rPr>
              <a:t> avec </a:t>
            </a:r>
            <a:r>
              <a:rPr lang="en-US" sz="1600" dirty="0" err="1" smtClean="0">
                <a:solidFill>
                  <a:srgbClr val="3A6DAC"/>
                </a:solidFill>
                <a:latin typeface="Times New Roman" pitchFamily="18" charset="0"/>
                <a:cs typeface="Times New Roman" pitchFamily="18" charset="0"/>
              </a:rPr>
              <a:t>prises</a:t>
            </a:r>
            <a:r>
              <a:rPr lang="en-US" sz="1600" dirty="0" smtClean="0">
                <a:solidFill>
                  <a:srgbClr val="3A6DAC"/>
                </a:solidFill>
                <a:latin typeface="Times New Roman" pitchFamily="18" charset="0"/>
                <a:cs typeface="Times New Roman" pitchFamily="18" charset="0"/>
              </a:rPr>
              <a:t> de </a:t>
            </a:r>
            <a:r>
              <a:rPr lang="en-US" sz="1600" dirty="0" err="1" smtClean="0">
                <a:solidFill>
                  <a:srgbClr val="3A6DAC"/>
                </a:solidFill>
                <a:latin typeface="Times New Roman" pitchFamily="18" charset="0"/>
                <a:cs typeface="Times New Roman" pitchFamily="18" charset="0"/>
              </a:rPr>
              <a:t>risque</a:t>
            </a:r>
            <a:r>
              <a:rPr lang="en-US" sz="1600" dirty="0" smtClean="0">
                <a:solidFill>
                  <a:srgbClr val="3A6DAC"/>
                </a:solidFill>
                <a:latin typeface="Times New Roman" pitchFamily="18" charset="0"/>
                <a:cs typeface="Times New Roman" pitchFamily="18" charset="0"/>
              </a:rPr>
              <a:t> ?</a:t>
            </a:r>
          </a:p>
          <a:p>
            <a:pPr lvl="1" algn="just" fontAlgn="auto">
              <a:spcBef>
                <a:spcPts val="0"/>
              </a:spcBef>
              <a:spcAft>
                <a:spcPts val="0"/>
              </a:spcAft>
            </a:pPr>
            <a:endParaRPr lang="en-US" sz="1600" dirty="0" smtClean="0">
              <a:solidFill>
                <a:srgbClr val="3A6DAC"/>
              </a:solidFill>
              <a:latin typeface="Times New Roman" pitchFamily="18" charset="0"/>
              <a:cs typeface="Times New Roman" pitchFamily="18" charset="0"/>
            </a:endParaRPr>
          </a:p>
          <a:p>
            <a:pPr algn="just" fontAlgn="auto">
              <a:spcBef>
                <a:spcPts val="0"/>
              </a:spcBef>
              <a:spcAft>
                <a:spcPts val="0"/>
              </a:spcAft>
            </a:pPr>
            <a:r>
              <a:rPr lang="en-US" sz="1800" dirty="0" err="1" smtClean="0">
                <a:solidFill>
                  <a:srgbClr val="3A6DAC"/>
                </a:solidFill>
                <a:latin typeface="Times New Roman" pitchFamily="18" charset="0"/>
                <a:cs typeface="Times New Roman" pitchFamily="18" charset="0"/>
              </a:rPr>
              <a:t>Adultes</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proches</a:t>
            </a:r>
            <a:r>
              <a:rPr lang="en-US" sz="1800" dirty="0" smtClean="0">
                <a:solidFill>
                  <a:srgbClr val="3A6DAC"/>
                </a:solidFill>
                <a:latin typeface="Times New Roman" pitchFamily="18" charset="0"/>
                <a:cs typeface="Times New Roman" pitchFamily="18" charset="0"/>
              </a:rPr>
              <a:t> de la </a:t>
            </a:r>
            <a:r>
              <a:rPr lang="en-US" sz="1800" dirty="0" err="1" smtClean="0">
                <a:solidFill>
                  <a:srgbClr val="3A6DAC"/>
                </a:solidFill>
                <a:latin typeface="Times New Roman" pitchFamily="18" charset="0"/>
                <a:cs typeface="Times New Roman" pitchFamily="18" charset="0"/>
              </a:rPr>
              <a:t>quarantaine</a:t>
            </a:r>
            <a:r>
              <a:rPr lang="en-US" sz="1800" dirty="0" smtClean="0">
                <a:solidFill>
                  <a:srgbClr val="3A6DAC"/>
                </a:solidFill>
                <a:latin typeface="Times New Roman" pitchFamily="18" charset="0"/>
                <a:cs typeface="Times New Roman" pitchFamily="18" charset="0"/>
              </a:rPr>
              <a:t> : </a:t>
            </a:r>
            <a:r>
              <a:rPr lang="en-US" sz="1800" dirty="0" err="1" smtClean="0">
                <a:solidFill>
                  <a:srgbClr val="3A6DAC"/>
                </a:solidFill>
                <a:latin typeface="Times New Roman" pitchFamily="18" charset="0"/>
                <a:cs typeface="Times New Roman" pitchFamily="18" charset="0"/>
              </a:rPr>
              <a:t>anaphylaxies</a:t>
            </a:r>
            <a:r>
              <a:rPr lang="en-US" sz="1800" dirty="0" smtClean="0">
                <a:solidFill>
                  <a:srgbClr val="3A6DAC"/>
                </a:solidFill>
                <a:latin typeface="Times New Roman" pitchFamily="18" charset="0"/>
                <a:cs typeface="Times New Roman" pitchFamily="18" charset="0"/>
              </a:rPr>
              <a:t> due aux </a:t>
            </a:r>
            <a:r>
              <a:rPr lang="en-US" sz="1800" b="1" dirty="0" err="1" smtClean="0">
                <a:solidFill>
                  <a:srgbClr val="3A6DAC"/>
                </a:solidFill>
                <a:latin typeface="Times New Roman" pitchFamily="18" charset="0"/>
                <a:cs typeface="Times New Roman" pitchFamily="18" charset="0"/>
              </a:rPr>
              <a:t>cofacteurs</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alcool</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exercice</a:t>
            </a:r>
            <a:r>
              <a:rPr lang="en-US" sz="1800" dirty="0" smtClean="0">
                <a:solidFill>
                  <a:srgbClr val="3A6DAC"/>
                </a:solidFill>
                <a:latin typeface="Times New Roman" pitchFamily="18" charset="0"/>
                <a:cs typeface="Times New Roman" pitchFamily="18" charset="0"/>
              </a:rPr>
              <a:t> physique)</a:t>
            </a:r>
            <a:r>
              <a:rPr lang="mr-IN" sz="1800" dirty="0" smtClean="0">
                <a:solidFill>
                  <a:srgbClr val="3A6DAC"/>
                </a:solidFill>
                <a:latin typeface="Times New Roman" pitchFamily="18" charset="0"/>
                <a:cs typeface="Times New Roman" pitchFamily="18" charset="0"/>
              </a:rPr>
              <a:t>…</a:t>
            </a:r>
            <a:endParaRPr lang="nl-BE" sz="1800" dirty="0" smtClean="0">
              <a:solidFill>
                <a:srgbClr val="3A6DAC"/>
              </a:solidFill>
              <a:latin typeface="Times New Roman" pitchFamily="18" charset="0"/>
              <a:cs typeface="Times New Roman" pitchFamily="18" charset="0"/>
            </a:endParaRPr>
          </a:p>
          <a:p>
            <a:pPr algn="just" fontAlgn="auto">
              <a:spcBef>
                <a:spcPts val="0"/>
              </a:spcBef>
              <a:spcAft>
                <a:spcPts val="0"/>
              </a:spcAft>
            </a:pPr>
            <a:endParaRPr lang="en-US" sz="1800" dirty="0">
              <a:solidFill>
                <a:srgbClr val="3A6DAC"/>
              </a:solidFill>
              <a:latin typeface="Times New Roman" pitchFamily="18" charset="0"/>
              <a:cs typeface="Times New Roman" pitchFamily="18" charset="0"/>
            </a:endParaRPr>
          </a:p>
          <a:p>
            <a:pPr algn="just" fontAlgn="auto">
              <a:spcBef>
                <a:spcPts val="0"/>
              </a:spcBef>
              <a:spcAft>
                <a:spcPts val="0"/>
              </a:spcAft>
            </a:pPr>
            <a:r>
              <a:rPr lang="en-US" sz="1800" b="1" dirty="0" err="1" smtClean="0">
                <a:solidFill>
                  <a:srgbClr val="3A6DAC"/>
                </a:solidFill>
                <a:latin typeface="Times New Roman" pitchFamily="18" charset="0"/>
                <a:cs typeface="Times New Roman" pitchFamily="18" charset="0"/>
              </a:rPr>
              <a:t>Médicaments</a:t>
            </a:r>
            <a:r>
              <a:rPr lang="en-US" sz="1800" b="1" dirty="0" smtClean="0">
                <a:solidFill>
                  <a:srgbClr val="3A6DAC"/>
                </a:solidFill>
                <a:latin typeface="Times New Roman" pitchFamily="18" charset="0"/>
                <a:cs typeface="Times New Roman" pitchFamily="18" charset="0"/>
              </a:rPr>
              <a:t> et </a:t>
            </a:r>
            <a:r>
              <a:rPr lang="en-US" sz="1800" b="1" dirty="0" err="1" smtClean="0">
                <a:solidFill>
                  <a:srgbClr val="3A6DAC"/>
                </a:solidFill>
                <a:latin typeface="Times New Roman" pitchFamily="18" charset="0"/>
                <a:cs typeface="Times New Roman" pitchFamily="18" charset="0"/>
              </a:rPr>
              <a:t>piq</a:t>
            </a:r>
            <a:r>
              <a:rPr lang="nl-BE" sz="1800" b="1" dirty="0" smtClean="0">
                <a:solidFill>
                  <a:srgbClr val="3A6DAC"/>
                </a:solidFill>
                <a:latin typeface="Times New Roman" pitchFamily="18" charset="0"/>
                <a:cs typeface="Times New Roman" pitchFamily="18" charset="0"/>
              </a:rPr>
              <a:t>ûres d’insectes</a:t>
            </a:r>
            <a:r>
              <a:rPr lang="nl-BE" sz="1800" dirty="0" smtClean="0">
                <a:solidFill>
                  <a:srgbClr val="3A6DAC"/>
                </a:solidFill>
                <a:latin typeface="Times New Roman" pitchFamily="18" charset="0"/>
                <a:cs typeface="Times New Roman" pitchFamily="18" charset="0"/>
              </a:rPr>
              <a:t> : souvent associé à des symptômes cardiovasculaires </a:t>
            </a:r>
          </a:p>
          <a:p>
            <a:pPr algn="just" fontAlgn="auto">
              <a:spcBef>
                <a:spcPts val="0"/>
              </a:spcBef>
              <a:spcAft>
                <a:spcPts val="0"/>
              </a:spcAft>
            </a:pPr>
            <a:endParaRPr lang="en-US" sz="1800" dirty="0" smtClean="0">
              <a:solidFill>
                <a:srgbClr val="3A6DAC"/>
              </a:solidFill>
              <a:latin typeface="Times New Roman" pitchFamily="18" charset="0"/>
              <a:cs typeface="Times New Roman" pitchFamily="18" charset="0"/>
            </a:endParaRPr>
          </a:p>
          <a:p>
            <a:pPr algn="just" fontAlgn="auto">
              <a:spcBef>
                <a:spcPts val="0"/>
              </a:spcBef>
              <a:spcAft>
                <a:spcPts val="0"/>
              </a:spcAft>
            </a:pPr>
            <a:r>
              <a:rPr lang="en-US" sz="1800" dirty="0" err="1" smtClean="0">
                <a:solidFill>
                  <a:srgbClr val="3A6DAC"/>
                </a:solidFill>
                <a:latin typeface="Times New Roman" pitchFamily="18" charset="0"/>
                <a:cs typeface="Times New Roman" pitchFamily="18" charset="0"/>
              </a:rPr>
              <a:t>Allergie</a:t>
            </a:r>
            <a:r>
              <a:rPr lang="en-US" sz="1800" dirty="0" smtClean="0">
                <a:solidFill>
                  <a:srgbClr val="3A6DAC"/>
                </a:solidFill>
                <a:latin typeface="Times New Roman" pitchFamily="18" charset="0"/>
                <a:cs typeface="Times New Roman" pitchFamily="18" charset="0"/>
              </a:rPr>
              <a:t> </a:t>
            </a:r>
            <a:r>
              <a:rPr lang="en-US" sz="1800" dirty="0" err="1" smtClean="0">
                <a:solidFill>
                  <a:srgbClr val="3A6DAC"/>
                </a:solidFill>
                <a:latin typeface="Times New Roman" pitchFamily="18" charset="0"/>
                <a:cs typeface="Times New Roman" pitchFamily="18" charset="0"/>
              </a:rPr>
              <a:t>alimentaire</a:t>
            </a:r>
            <a:r>
              <a:rPr lang="en-US" sz="1800" dirty="0" smtClean="0">
                <a:solidFill>
                  <a:srgbClr val="3A6DAC"/>
                </a:solidFill>
                <a:latin typeface="Times New Roman" pitchFamily="18" charset="0"/>
                <a:cs typeface="Times New Roman" pitchFamily="18" charset="0"/>
              </a:rPr>
              <a:t> : </a:t>
            </a:r>
            <a:r>
              <a:rPr lang="en-US" sz="1800" dirty="0" err="1" smtClean="0">
                <a:solidFill>
                  <a:srgbClr val="3A6DAC"/>
                </a:solidFill>
                <a:latin typeface="Times New Roman" pitchFamily="18" charset="0"/>
                <a:cs typeface="Times New Roman" pitchFamily="18" charset="0"/>
              </a:rPr>
              <a:t>sympt</a:t>
            </a:r>
            <a:r>
              <a:rPr lang="nl-BE" sz="1800" dirty="0" smtClean="0">
                <a:solidFill>
                  <a:srgbClr val="3A6DAC"/>
                </a:solidFill>
                <a:latin typeface="Times New Roman" pitchFamily="18" charset="0"/>
                <a:cs typeface="Times New Roman" pitchFamily="18" charset="0"/>
              </a:rPr>
              <a:t>ômes sévères avec manifestations principalement laryngopharyngées ou respiratoires.</a:t>
            </a:r>
          </a:p>
          <a:p>
            <a:pPr lvl="1" algn="just" fontAlgn="auto">
              <a:spcBef>
                <a:spcPts val="0"/>
              </a:spcBef>
              <a:spcAft>
                <a:spcPts val="0"/>
              </a:spcAft>
            </a:pPr>
            <a:r>
              <a:rPr lang="nl-BE" sz="1600" dirty="0" smtClean="0">
                <a:solidFill>
                  <a:srgbClr val="3A6DAC"/>
                </a:solidFill>
                <a:latin typeface="Times New Roman" pitchFamily="18" charset="0"/>
                <a:cs typeface="Times New Roman" pitchFamily="18" charset="0"/>
              </a:rPr>
              <a:t>Attention aux patients avec allergie alimentaire si hyperréactivité bronchique ! Prendre en charge !</a:t>
            </a:r>
            <a:endParaRPr lang="en-US" sz="1600" dirty="0" smtClean="0">
              <a:solidFill>
                <a:srgbClr val="3A6DAC"/>
              </a:solidFill>
              <a:latin typeface="Times New Roman" pitchFamily="18" charset="0"/>
              <a:cs typeface="Times New Roman" pitchFamily="18" charset="0"/>
            </a:endParaRPr>
          </a:p>
          <a:p>
            <a:pPr fontAlgn="auto">
              <a:spcBef>
                <a:spcPts val="0"/>
              </a:spcBef>
              <a:spcAft>
                <a:spcPts val="0"/>
              </a:spcAft>
            </a:pPr>
            <a:endParaRPr lang="en-US" sz="1800" dirty="0" smtClean="0">
              <a:solidFill>
                <a:srgbClr val="3A6DAC"/>
              </a:solidFill>
              <a:latin typeface="Times New Roman" pitchFamily="18" charset="0"/>
              <a:cs typeface="Times New Roman" pitchFamily="18" charset="0"/>
            </a:endParaRPr>
          </a:p>
          <a:p>
            <a:pPr fontAlgn="auto">
              <a:spcBef>
                <a:spcPts val="0"/>
              </a:spcBef>
              <a:spcAft>
                <a:spcPts val="0"/>
              </a:spcAft>
            </a:pPr>
            <a:endParaRPr lang="en-US" sz="1800" dirty="0" smtClean="0">
              <a:solidFill>
                <a:srgbClr val="3A6DAC"/>
              </a:solidFill>
              <a:latin typeface="Times New Roman" pitchFamily="18" charset="0"/>
              <a:cs typeface="Times New Roman" pitchFamily="18" charset="0"/>
            </a:endParaRPr>
          </a:p>
        </p:txBody>
      </p:sp>
      <p:pic>
        <p:nvPicPr>
          <p:cNvPr id="2" name="Image 1"/>
          <p:cNvPicPr>
            <a:picLocks noChangeAspect="1"/>
          </p:cNvPicPr>
          <p:nvPr/>
        </p:nvPicPr>
        <p:blipFill>
          <a:blip r:embed="rId3"/>
          <a:stretch>
            <a:fillRect/>
          </a:stretch>
        </p:blipFill>
        <p:spPr>
          <a:xfrm>
            <a:off x="5849627" y="1429446"/>
            <a:ext cx="3294373" cy="5139559"/>
          </a:xfrm>
          <a:prstGeom prst="rect">
            <a:avLst/>
          </a:prstGeom>
        </p:spPr>
      </p:pic>
    </p:spTree>
    <p:extLst>
      <p:ext uri="{BB962C8B-B14F-4D97-AF65-F5344CB8AC3E}">
        <p14:creationId xmlns:p14="http://schemas.microsoft.com/office/powerpoint/2010/main" val="568807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a:latin typeface="Times New Roman" charset="0"/>
                <a:ea typeface="ＭＳ Ｐゴシック" charset="0"/>
              </a:rPr>
              <a:t>Et les mastocytes dans tout ça ?</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41450"/>
            <a:ext cx="8712200" cy="5151438"/>
          </a:xfrm>
        </p:spPr>
        <p:txBody>
          <a:bodyPr/>
          <a:lstStyle/>
          <a:p>
            <a:pPr algn="just"/>
            <a:r>
              <a:rPr lang="fr-BE" sz="2000" dirty="0" smtClean="0">
                <a:solidFill>
                  <a:srgbClr val="3A6DAC"/>
                </a:solidFill>
                <a:latin typeface="Times New Roman" pitchFamily="18" charset="0"/>
                <a:cs typeface="Times New Roman" pitchFamily="18" charset="0"/>
              </a:rPr>
              <a:t>Le </a:t>
            </a:r>
            <a:r>
              <a:rPr lang="fr-BE" sz="2000" b="1" dirty="0" smtClean="0">
                <a:solidFill>
                  <a:srgbClr val="3A6DAC"/>
                </a:solidFill>
                <a:latin typeface="Times New Roman" pitchFamily="18" charset="0"/>
                <a:cs typeface="Times New Roman" pitchFamily="18" charset="0"/>
              </a:rPr>
              <a:t>mastocyte</a:t>
            </a:r>
            <a:r>
              <a:rPr lang="fr-BE" sz="2000" dirty="0" smtClean="0">
                <a:solidFill>
                  <a:srgbClr val="3A6DAC"/>
                </a:solidFill>
                <a:latin typeface="Times New Roman" pitchFamily="18" charset="0"/>
                <a:cs typeface="Times New Roman" pitchFamily="18" charset="0"/>
              </a:rPr>
              <a:t>: cellule des tissus (poumon, peau, intestin</a:t>
            </a:r>
            <a:r>
              <a:rPr lang="mr-IN" sz="2000" dirty="0" smtClean="0">
                <a:solidFill>
                  <a:srgbClr val="3A6DAC"/>
                </a:solidFill>
                <a:latin typeface="Times New Roman" pitchFamily="18" charset="0"/>
                <a:cs typeface="Times New Roman" pitchFamily="18" charset="0"/>
              </a:rPr>
              <a:t>…</a:t>
            </a:r>
            <a:r>
              <a:rPr lang="nl-BE" sz="2000" dirty="0" smtClean="0">
                <a:solidFill>
                  <a:srgbClr val="3A6DAC"/>
                </a:solidFill>
                <a:latin typeface="Times New Roman" pitchFamily="18" charset="0"/>
                <a:cs typeface="Times New Roman" pitchFamily="18" charset="0"/>
              </a:rPr>
              <a:t>)</a:t>
            </a:r>
            <a:r>
              <a:rPr lang="fr-BE" sz="2000" dirty="0" smtClean="0">
                <a:solidFill>
                  <a:srgbClr val="3A6DAC"/>
                </a:solidFill>
                <a:latin typeface="Times New Roman" pitchFamily="18" charset="0"/>
                <a:cs typeface="Times New Roman" pitchFamily="18" charset="0"/>
              </a:rPr>
              <a:t> </a:t>
            </a:r>
            <a:r>
              <a:rPr lang="fr-BE" sz="2000" dirty="0">
                <a:solidFill>
                  <a:srgbClr val="3A6DAC"/>
                </a:solidFill>
                <a:latin typeface="Times New Roman" pitchFamily="18" charset="0"/>
                <a:cs typeface="Times New Roman" pitchFamily="18" charset="0"/>
              </a:rPr>
              <a:t>=</a:t>
            </a:r>
            <a:r>
              <a:rPr lang="fr-BE" sz="2000" dirty="0" smtClean="0">
                <a:solidFill>
                  <a:srgbClr val="3A6DAC"/>
                </a:solidFill>
                <a:latin typeface="Times New Roman" pitchFamily="18" charset="0"/>
                <a:cs typeface="Times New Roman" pitchFamily="18" charset="0"/>
              </a:rPr>
              <a:t> déterminante de la réaction allergique, libère histamine et </a:t>
            </a:r>
            <a:r>
              <a:rPr lang="fr-BE" sz="2000" dirty="0" err="1" smtClean="0">
                <a:solidFill>
                  <a:srgbClr val="3A6DAC"/>
                </a:solidFill>
                <a:latin typeface="Times New Roman" pitchFamily="18" charset="0"/>
                <a:cs typeface="Times New Roman" pitchFamily="18" charset="0"/>
              </a:rPr>
              <a:t>tryptase</a:t>
            </a:r>
            <a:r>
              <a:rPr lang="fr-BE" sz="2000" dirty="0" smtClean="0">
                <a:solidFill>
                  <a:srgbClr val="3A6DAC"/>
                </a:solidFill>
                <a:latin typeface="Times New Roman" pitchFamily="18" charset="0"/>
                <a:cs typeface="Times New Roman" pitchFamily="18" charset="0"/>
              </a:rPr>
              <a:t>.</a:t>
            </a:r>
          </a:p>
          <a:p>
            <a:pPr lvl="1" algn="just"/>
            <a:r>
              <a:rPr lang="fr-BE" sz="1800" dirty="0">
                <a:solidFill>
                  <a:srgbClr val="3A6DAC"/>
                </a:solidFill>
                <a:latin typeface="Times New Roman" pitchFamily="18" charset="0"/>
                <a:cs typeface="Times New Roman" pitchFamily="18" charset="0"/>
              </a:rPr>
              <a:t>Le basophile: cellule sanguine = libère histamine</a:t>
            </a:r>
          </a:p>
          <a:p>
            <a:pPr algn="just"/>
            <a:endParaRPr lang="fr-BE" sz="2000" dirty="0" smtClean="0">
              <a:solidFill>
                <a:srgbClr val="3A6DAC"/>
              </a:solidFill>
              <a:latin typeface="Times New Roman" pitchFamily="18" charset="0"/>
              <a:cs typeface="Times New Roman" pitchFamily="18" charset="0"/>
            </a:endParaRPr>
          </a:p>
          <a:p>
            <a:pPr algn="just"/>
            <a:r>
              <a:rPr lang="fr-BE" sz="2000" b="1" dirty="0">
                <a:solidFill>
                  <a:srgbClr val="3A6DAC"/>
                </a:solidFill>
                <a:latin typeface="Times New Roman" pitchFamily="18" charset="0"/>
                <a:cs typeface="Times New Roman" pitchFamily="18" charset="0"/>
              </a:rPr>
              <a:t>À l’état d’activation, les mastocytes </a:t>
            </a:r>
            <a:r>
              <a:rPr lang="fr-BE" sz="2000" dirty="0">
                <a:solidFill>
                  <a:srgbClr val="3A6DAC"/>
                </a:solidFill>
                <a:latin typeface="Times New Roman" pitchFamily="18" charset="0"/>
                <a:cs typeface="Times New Roman" pitchFamily="18" charset="0"/>
              </a:rPr>
              <a:t>libèrent une variété de médiateurs qui conditionnent les signes de l’allergie. </a:t>
            </a:r>
          </a:p>
          <a:p>
            <a:pPr lvl="1" algn="just"/>
            <a:r>
              <a:rPr lang="fr-BE" sz="1800" b="1" dirty="0">
                <a:solidFill>
                  <a:srgbClr val="3A6DAC"/>
                </a:solidFill>
                <a:latin typeface="Times New Roman" pitchFamily="18" charset="0"/>
                <a:cs typeface="Times New Roman" pitchFamily="18" charset="0"/>
              </a:rPr>
              <a:t>L’histamine</a:t>
            </a:r>
            <a:r>
              <a:rPr lang="fr-BE" sz="1800" dirty="0">
                <a:solidFill>
                  <a:srgbClr val="3A6DAC"/>
                </a:solidFill>
                <a:latin typeface="Times New Roman" pitchFamily="18" charset="0"/>
                <a:cs typeface="Times New Roman" pitchFamily="18" charset="0"/>
              </a:rPr>
              <a:t> plasmatique s’élève très rapidement au cours d’un choc anaphylactique. </a:t>
            </a:r>
          </a:p>
          <a:p>
            <a:pPr lvl="1" algn="just"/>
            <a:r>
              <a:rPr lang="fr-BE" sz="1800" b="1" dirty="0">
                <a:solidFill>
                  <a:srgbClr val="3A6DAC"/>
                </a:solidFill>
                <a:latin typeface="Times New Roman" pitchFamily="18" charset="0"/>
                <a:cs typeface="Times New Roman" pitchFamily="18" charset="0"/>
              </a:rPr>
              <a:t>La </a:t>
            </a:r>
            <a:r>
              <a:rPr lang="fr-BE" sz="1800" b="1" dirty="0" err="1">
                <a:solidFill>
                  <a:srgbClr val="3A6DAC"/>
                </a:solidFill>
                <a:latin typeface="Times New Roman" pitchFamily="18" charset="0"/>
                <a:cs typeface="Times New Roman" pitchFamily="18" charset="0"/>
              </a:rPr>
              <a:t>Tryptase</a:t>
            </a:r>
            <a:r>
              <a:rPr lang="fr-BE" sz="1800" b="1" dirty="0">
                <a:solidFill>
                  <a:srgbClr val="3A6DAC"/>
                </a:solidFill>
                <a:latin typeface="Times New Roman" pitchFamily="18" charset="0"/>
                <a:cs typeface="Times New Roman" pitchFamily="18" charset="0"/>
              </a:rPr>
              <a:t> </a:t>
            </a:r>
            <a:r>
              <a:rPr lang="fr-BE" sz="1800" dirty="0">
                <a:solidFill>
                  <a:srgbClr val="3A6DAC"/>
                </a:solidFill>
                <a:latin typeface="Times New Roman" pitchFamily="18" charset="0"/>
                <a:cs typeface="Times New Roman" pitchFamily="18" charset="0"/>
              </a:rPr>
              <a:t>marqueur très spécifique de l’activation </a:t>
            </a:r>
            <a:r>
              <a:rPr lang="fr-BE" sz="1800" dirty="0" err="1">
                <a:solidFill>
                  <a:srgbClr val="3A6DAC"/>
                </a:solidFill>
                <a:latin typeface="Times New Roman" pitchFamily="18" charset="0"/>
                <a:cs typeface="Times New Roman" pitchFamily="18" charset="0"/>
              </a:rPr>
              <a:t>mastocytaire</a:t>
            </a:r>
            <a:r>
              <a:rPr lang="fr-BE" sz="1800" dirty="0">
                <a:solidFill>
                  <a:srgbClr val="3A6DAC"/>
                </a:solidFill>
                <a:latin typeface="Times New Roman" pitchFamily="18" charset="0"/>
                <a:cs typeface="Times New Roman" pitchFamily="18" charset="0"/>
              </a:rPr>
              <a:t> et dosage jusqu’à 6 heures après la réaction allergique. </a:t>
            </a:r>
            <a:endParaRPr lang="fr-BE" sz="1800" dirty="0" smtClean="0">
              <a:solidFill>
                <a:srgbClr val="3A6DAC"/>
              </a:solidFill>
              <a:latin typeface="Times New Roman" pitchFamily="18" charset="0"/>
              <a:cs typeface="Times New Roman" pitchFamily="18" charset="0"/>
            </a:endParaRPr>
          </a:p>
          <a:p>
            <a:pPr lvl="1" algn="just"/>
            <a:endParaRPr lang="fr-BE" sz="1800" dirty="0">
              <a:solidFill>
                <a:srgbClr val="3A6DAC"/>
              </a:solidFill>
              <a:latin typeface="Times New Roman" pitchFamily="18" charset="0"/>
              <a:cs typeface="Times New Roman" pitchFamily="18" charset="0"/>
            </a:endParaRPr>
          </a:p>
          <a:p>
            <a:pPr algn="just"/>
            <a:r>
              <a:rPr lang="fr-BE" sz="1800" dirty="0" smtClean="0">
                <a:solidFill>
                  <a:srgbClr val="3A6DAC"/>
                </a:solidFill>
                <a:latin typeface="Times New Roman" pitchFamily="18" charset="0"/>
                <a:cs typeface="Times New Roman" pitchFamily="18" charset="0"/>
              </a:rPr>
              <a:t>Parmi </a:t>
            </a:r>
            <a:r>
              <a:rPr lang="fr-BE" sz="1800" dirty="0">
                <a:solidFill>
                  <a:srgbClr val="3A6DAC"/>
                </a:solidFill>
                <a:latin typeface="Times New Roman" pitchFamily="18" charset="0"/>
                <a:cs typeface="Times New Roman" pitchFamily="18" charset="0"/>
              </a:rPr>
              <a:t>les nombreux produits de sécrétion </a:t>
            </a:r>
            <a:r>
              <a:rPr lang="fr-BE" sz="1800" dirty="0" err="1">
                <a:solidFill>
                  <a:srgbClr val="3A6DAC"/>
                </a:solidFill>
                <a:latin typeface="Times New Roman" pitchFamily="18" charset="0"/>
                <a:cs typeface="Times New Roman" pitchFamily="18" charset="0"/>
              </a:rPr>
              <a:t>mastocytaire</a:t>
            </a:r>
            <a:r>
              <a:rPr lang="fr-BE" sz="1800" dirty="0">
                <a:solidFill>
                  <a:srgbClr val="3A6DAC"/>
                </a:solidFill>
                <a:latin typeface="Times New Roman" pitchFamily="18" charset="0"/>
                <a:cs typeface="Times New Roman" pitchFamily="18" charset="0"/>
              </a:rPr>
              <a:t>, les </a:t>
            </a:r>
            <a:r>
              <a:rPr lang="fr-BE" sz="1800" dirty="0" err="1">
                <a:solidFill>
                  <a:srgbClr val="3A6DAC"/>
                </a:solidFill>
                <a:latin typeface="Times New Roman" pitchFamily="18" charset="0"/>
                <a:cs typeface="Times New Roman" pitchFamily="18" charset="0"/>
              </a:rPr>
              <a:t>tryptases</a:t>
            </a:r>
            <a:r>
              <a:rPr lang="fr-BE" sz="1800" dirty="0">
                <a:solidFill>
                  <a:srgbClr val="3A6DAC"/>
                </a:solidFill>
                <a:latin typeface="Times New Roman" pitchFamily="18" charset="0"/>
                <a:cs typeface="Times New Roman" pitchFamily="18" charset="0"/>
              </a:rPr>
              <a:t> sont </a:t>
            </a:r>
            <a:r>
              <a:rPr lang="fr-BE" sz="1800" b="1" dirty="0">
                <a:solidFill>
                  <a:srgbClr val="3A6DAC"/>
                </a:solidFill>
                <a:latin typeface="Times New Roman" pitchFamily="18" charset="0"/>
                <a:cs typeface="Times New Roman" pitchFamily="18" charset="0"/>
              </a:rPr>
              <a:t>quasi-spécifiques</a:t>
            </a:r>
            <a:r>
              <a:rPr lang="fr-BE" sz="1800" dirty="0">
                <a:solidFill>
                  <a:srgbClr val="3A6DAC"/>
                </a:solidFill>
                <a:latin typeface="Times New Roman" pitchFamily="18" charset="0"/>
                <a:cs typeface="Times New Roman" pitchFamily="18" charset="0"/>
              </a:rPr>
              <a:t> de ce type cellulaire. </a:t>
            </a:r>
          </a:p>
          <a:p>
            <a:pPr lvl="1" algn="just"/>
            <a:r>
              <a:rPr lang="fr-BE" sz="1800" dirty="0">
                <a:solidFill>
                  <a:srgbClr val="3A6DAC"/>
                </a:solidFill>
                <a:latin typeface="Times New Roman" pitchFamily="18" charset="0"/>
                <a:cs typeface="Times New Roman" pitchFamily="18" charset="0"/>
              </a:rPr>
              <a:t>En effet, bien que les basophiles en produisent aussi, la teneur cellulaire moyenne en </a:t>
            </a:r>
            <a:r>
              <a:rPr lang="fr-BE" sz="1800" dirty="0" err="1">
                <a:solidFill>
                  <a:srgbClr val="3A6DAC"/>
                </a:solidFill>
                <a:latin typeface="Times New Roman" pitchFamily="18" charset="0"/>
                <a:cs typeface="Times New Roman" pitchFamily="18" charset="0"/>
              </a:rPr>
              <a:t>tryptase</a:t>
            </a:r>
            <a:r>
              <a:rPr lang="fr-BE" sz="1800" dirty="0">
                <a:solidFill>
                  <a:srgbClr val="3A6DAC"/>
                </a:solidFill>
                <a:latin typeface="Times New Roman" pitchFamily="18" charset="0"/>
                <a:cs typeface="Times New Roman" pitchFamily="18" charset="0"/>
              </a:rPr>
              <a:t> y est 100 fois moindre. </a:t>
            </a:r>
          </a:p>
          <a:p>
            <a:pPr algn="just"/>
            <a:endParaRPr lang="fr-BE" sz="2000" dirty="0" smtClean="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1630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r>
              <a:rPr lang="fr-BE" sz="2400" dirty="0" smtClean="0">
                <a:latin typeface="Times New Roman" charset="0"/>
                <a:ea typeface="ＭＳ Ｐゴシック" charset="0"/>
              </a:rPr>
              <a:t>Quid de la </a:t>
            </a:r>
            <a:r>
              <a:rPr lang="fr-BE" sz="2400" dirty="0" err="1" smtClean="0">
                <a:latin typeface="Times New Roman" charset="0"/>
                <a:ea typeface="ＭＳ Ｐゴシック" charset="0"/>
              </a:rPr>
              <a:t>tryptase</a:t>
            </a:r>
            <a:r>
              <a:rPr lang="fr-BE" sz="2400" dirty="0" smtClean="0">
                <a:latin typeface="Times New Roman" charset="0"/>
                <a:ea typeface="ＭＳ Ｐゴシック" charset="0"/>
              </a:rPr>
              <a:t> ?</a:t>
            </a:r>
            <a:endParaRPr lang="fr-FR" sz="2400" dirty="0">
              <a:latin typeface="Times New Roman" charset="0"/>
              <a:ea typeface="ＭＳ Ｐゴシック" charset="0"/>
            </a:endParaRPr>
          </a:p>
        </p:txBody>
      </p:sp>
      <p:sp>
        <p:nvSpPr>
          <p:cNvPr id="8194" name="Rectangle 3"/>
          <p:cNvSpPr>
            <a:spLocks noGrp="1" noChangeArrowheads="1"/>
          </p:cNvSpPr>
          <p:nvPr>
            <p:ph type="body" idx="4294967295"/>
          </p:nvPr>
        </p:nvSpPr>
        <p:spPr>
          <a:xfrm>
            <a:off x="228600" y="1441450"/>
            <a:ext cx="8483600" cy="5151438"/>
          </a:xfrm>
        </p:spPr>
        <p:txBody>
          <a:bodyPr/>
          <a:lstStyle/>
          <a:p>
            <a:pPr algn="just"/>
            <a:r>
              <a:rPr lang="fr-BE" sz="1800" dirty="0">
                <a:solidFill>
                  <a:srgbClr val="3A6DAC"/>
                </a:solidFill>
                <a:latin typeface="Times New Roman" pitchFamily="18" charset="0"/>
                <a:cs typeface="Times New Roman" pitchFamily="18" charset="0"/>
              </a:rPr>
              <a:t>G</a:t>
            </a:r>
            <a:r>
              <a:rPr lang="fr-BE" sz="1800" dirty="0" smtClean="0">
                <a:solidFill>
                  <a:srgbClr val="3A6DAC"/>
                </a:solidFill>
                <a:latin typeface="Times New Roman" pitchFamily="18" charset="0"/>
                <a:cs typeface="Times New Roman" pitchFamily="18" charset="0"/>
              </a:rPr>
              <a:t>roupe de sérine-peptidases (protéases) très abondantes dans les granules des mastocytes, </a:t>
            </a:r>
            <a:r>
              <a:rPr lang="fr-BE" sz="1800" b="1" dirty="0" smtClean="0">
                <a:solidFill>
                  <a:srgbClr val="3A6DAC"/>
                </a:solidFill>
                <a:latin typeface="Times New Roman" pitchFamily="18" charset="0"/>
                <a:cs typeface="Times New Roman" pitchFamily="18" charset="0"/>
              </a:rPr>
              <a:t>libérées de manière continue sous forme immature </a:t>
            </a:r>
            <a:r>
              <a:rPr lang="fr-BE" sz="1800" dirty="0" smtClean="0">
                <a:solidFill>
                  <a:srgbClr val="3A6DAC"/>
                </a:solidFill>
                <a:latin typeface="Times New Roman" pitchFamily="18" charset="0"/>
                <a:cs typeface="Times New Roman" pitchFamily="18" charset="0"/>
              </a:rPr>
              <a:t>et de manière brutale lors de la </a:t>
            </a:r>
            <a:r>
              <a:rPr lang="fr-BE" sz="1800" b="1" dirty="0" err="1" smtClean="0">
                <a:solidFill>
                  <a:srgbClr val="3A6DAC"/>
                </a:solidFill>
                <a:latin typeface="Times New Roman" pitchFamily="18" charset="0"/>
                <a:cs typeface="Times New Roman" pitchFamily="18" charset="0"/>
              </a:rPr>
              <a:t>dégranulation</a:t>
            </a:r>
            <a:r>
              <a:rPr lang="fr-BE" sz="1800" dirty="0" smtClean="0">
                <a:solidFill>
                  <a:srgbClr val="3A6DAC"/>
                </a:solidFill>
                <a:latin typeface="Times New Roman" pitchFamily="18" charset="0"/>
                <a:cs typeface="Times New Roman" pitchFamily="18" charset="0"/>
              </a:rPr>
              <a:t>, </a:t>
            </a:r>
            <a:r>
              <a:rPr lang="fr-BE" sz="1800" b="1" dirty="0" smtClean="0">
                <a:solidFill>
                  <a:srgbClr val="3A6DAC"/>
                </a:solidFill>
                <a:latin typeface="Times New Roman" pitchFamily="18" charset="0"/>
                <a:cs typeface="Times New Roman" pitchFamily="18" charset="0"/>
              </a:rPr>
              <a:t>sous forme mature</a:t>
            </a:r>
            <a:r>
              <a:rPr lang="fr-BE" sz="1800" dirty="0" smtClean="0">
                <a:solidFill>
                  <a:srgbClr val="3A6DAC"/>
                </a:solidFill>
                <a:latin typeface="Times New Roman" pitchFamily="18" charset="0"/>
                <a:cs typeface="Times New Roman" pitchFamily="18" charset="0"/>
              </a:rPr>
              <a:t>. </a:t>
            </a:r>
          </a:p>
          <a:p>
            <a:pPr algn="just"/>
            <a:r>
              <a:rPr lang="fr-BE" sz="1800" dirty="0" smtClean="0">
                <a:solidFill>
                  <a:srgbClr val="3A6DAC"/>
                </a:solidFill>
                <a:latin typeface="Times New Roman" pitchFamily="18" charset="0"/>
                <a:cs typeface="Times New Roman" pitchFamily="18" charset="0"/>
              </a:rPr>
              <a:t>Les 2 principales </a:t>
            </a:r>
            <a:r>
              <a:rPr lang="fr-BE" sz="1800" dirty="0" err="1" smtClean="0">
                <a:solidFill>
                  <a:srgbClr val="3A6DAC"/>
                </a:solidFill>
                <a:latin typeface="Times New Roman" pitchFamily="18" charset="0"/>
                <a:cs typeface="Times New Roman" pitchFamily="18" charset="0"/>
              </a:rPr>
              <a:t>tryptases</a:t>
            </a:r>
            <a:r>
              <a:rPr lang="fr-BE" sz="1800" dirty="0" smtClean="0">
                <a:solidFill>
                  <a:srgbClr val="3A6DAC"/>
                </a:solidFill>
                <a:latin typeface="Times New Roman" pitchFamily="18" charset="0"/>
                <a:cs typeface="Times New Roman" pitchFamily="18" charset="0"/>
              </a:rPr>
              <a:t> humaines sont la </a:t>
            </a:r>
            <a:r>
              <a:rPr lang="fr-BE" sz="1800" dirty="0" err="1" smtClean="0">
                <a:solidFill>
                  <a:srgbClr val="3A6DAC"/>
                </a:solidFill>
                <a:latin typeface="Times New Roman" pitchFamily="18" charset="0"/>
                <a:cs typeface="Times New Roman" pitchFamily="18" charset="0"/>
              </a:rPr>
              <a:t>tryptase</a:t>
            </a:r>
            <a:r>
              <a:rPr lang="fr-BE" sz="1800" dirty="0" smtClean="0">
                <a:solidFill>
                  <a:srgbClr val="3A6DAC"/>
                </a:solidFill>
                <a:latin typeface="Times New Roman" pitchFamily="18" charset="0"/>
                <a:cs typeface="Times New Roman" pitchFamily="18" charset="0"/>
              </a:rPr>
              <a:t> α et la </a:t>
            </a:r>
            <a:r>
              <a:rPr lang="fr-BE" sz="1800" dirty="0" err="1" smtClean="0">
                <a:solidFill>
                  <a:srgbClr val="3A6DAC"/>
                </a:solidFill>
                <a:latin typeface="Times New Roman" pitchFamily="18" charset="0"/>
                <a:cs typeface="Times New Roman" pitchFamily="18" charset="0"/>
              </a:rPr>
              <a:t>tryptase</a:t>
            </a:r>
            <a:r>
              <a:rPr lang="fr-BE" sz="1800" dirty="0" smtClean="0">
                <a:solidFill>
                  <a:srgbClr val="3A6DAC"/>
                </a:solidFill>
                <a:latin typeface="Times New Roman" pitchFamily="18" charset="0"/>
                <a:cs typeface="Times New Roman" pitchFamily="18" charset="0"/>
              </a:rPr>
              <a:t> β. </a:t>
            </a:r>
          </a:p>
          <a:p>
            <a:pPr lvl="1" algn="just"/>
            <a:r>
              <a:rPr lang="fr-BE" sz="1800" dirty="0" smtClean="0">
                <a:solidFill>
                  <a:srgbClr val="3A6DAC"/>
                </a:solidFill>
                <a:latin typeface="Times New Roman" pitchFamily="18" charset="0"/>
                <a:cs typeface="Times New Roman" pitchFamily="18" charset="0"/>
              </a:rPr>
              <a:t>Seules les </a:t>
            </a:r>
            <a:r>
              <a:rPr lang="fr-BE" sz="1800" dirty="0" err="1" smtClean="0">
                <a:solidFill>
                  <a:srgbClr val="3A6DAC"/>
                </a:solidFill>
                <a:latin typeface="Times New Roman" pitchFamily="18" charset="0"/>
                <a:cs typeface="Times New Roman" pitchFamily="18" charset="0"/>
              </a:rPr>
              <a:t>tryptases</a:t>
            </a:r>
            <a:r>
              <a:rPr lang="fr-BE" sz="1800" dirty="0" smtClean="0">
                <a:solidFill>
                  <a:srgbClr val="3A6DAC"/>
                </a:solidFill>
                <a:latin typeface="Times New Roman" pitchFamily="18" charset="0"/>
                <a:cs typeface="Times New Roman" pitchFamily="18" charset="0"/>
              </a:rPr>
              <a:t> β capables de donner des formes matures in vivo. </a:t>
            </a:r>
          </a:p>
          <a:p>
            <a:pPr lvl="2" algn="just"/>
            <a:r>
              <a:rPr lang="fr-BE" sz="1800" dirty="0">
                <a:solidFill>
                  <a:srgbClr val="3A6DAC"/>
                </a:solidFill>
                <a:latin typeface="Times New Roman" pitchFamily="18" charset="0"/>
                <a:cs typeface="Times New Roman" pitchFamily="18" charset="0"/>
              </a:rPr>
              <a:t>M</a:t>
            </a:r>
            <a:r>
              <a:rPr lang="fr-BE" sz="1800" dirty="0" smtClean="0">
                <a:solidFill>
                  <a:srgbClr val="3A6DAC"/>
                </a:solidFill>
                <a:latin typeface="Times New Roman" pitchFamily="18" charset="0"/>
                <a:cs typeface="Times New Roman" pitchFamily="18" charset="0"/>
              </a:rPr>
              <a:t>aturation des </a:t>
            </a:r>
            <a:r>
              <a:rPr lang="fr-BE" sz="1800" dirty="0" err="1" smtClean="0">
                <a:solidFill>
                  <a:srgbClr val="3A6DAC"/>
                </a:solidFill>
                <a:latin typeface="Times New Roman" pitchFamily="18" charset="0"/>
                <a:cs typeface="Times New Roman" pitchFamily="18" charset="0"/>
              </a:rPr>
              <a:t>tryptases</a:t>
            </a:r>
            <a:r>
              <a:rPr lang="fr-BE" sz="1800" dirty="0" smtClean="0">
                <a:solidFill>
                  <a:srgbClr val="3A6DAC"/>
                </a:solidFill>
                <a:latin typeface="Times New Roman" pitchFamily="18" charset="0"/>
                <a:cs typeface="Times New Roman" pitchFamily="18" charset="0"/>
              </a:rPr>
              <a:t> β par protéolyse spontanée et clivage enzymatique =&gt; l’enzyme active maintenue dans les granules </a:t>
            </a:r>
            <a:r>
              <a:rPr lang="fr-BE" sz="1800" dirty="0" err="1" smtClean="0">
                <a:solidFill>
                  <a:srgbClr val="3A6DAC"/>
                </a:solidFill>
                <a:latin typeface="Times New Roman" pitchFamily="18" charset="0"/>
                <a:cs typeface="Times New Roman" pitchFamily="18" charset="0"/>
              </a:rPr>
              <a:t>mastocytaires</a:t>
            </a:r>
            <a:r>
              <a:rPr lang="fr-BE" sz="1800" dirty="0" smtClean="0">
                <a:solidFill>
                  <a:srgbClr val="3A6DAC"/>
                </a:solidFill>
                <a:latin typeface="Times New Roman" pitchFamily="18" charset="0"/>
                <a:cs typeface="Times New Roman" pitchFamily="18" charset="0"/>
              </a:rPr>
              <a:t> après couplage aux </a:t>
            </a:r>
            <a:r>
              <a:rPr lang="fr-BE" sz="1800" dirty="0" err="1" smtClean="0">
                <a:solidFill>
                  <a:srgbClr val="3A6DAC"/>
                </a:solidFill>
                <a:latin typeface="Times New Roman" pitchFamily="18" charset="0"/>
                <a:cs typeface="Times New Roman" pitchFamily="18" charset="0"/>
              </a:rPr>
              <a:t>protéoglycanes</a:t>
            </a:r>
            <a:endParaRPr lang="fr-BE" sz="1800" dirty="0" smtClean="0">
              <a:solidFill>
                <a:srgbClr val="3A6DAC"/>
              </a:solidFill>
              <a:latin typeface="Times New Roman" pitchFamily="18" charset="0"/>
              <a:cs typeface="Times New Roman" pitchFamily="18" charset="0"/>
            </a:endParaRPr>
          </a:p>
          <a:p>
            <a:pPr lvl="1" algn="just"/>
            <a:endParaRPr lang="fr-BE" sz="1800" dirty="0" smtClean="0">
              <a:solidFill>
                <a:srgbClr val="3A6DAC"/>
              </a:solidFill>
              <a:latin typeface="Times New Roman" pitchFamily="18" charset="0"/>
              <a:cs typeface="Times New Roman" pitchFamily="18" charset="0"/>
            </a:endParaRPr>
          </a:p>
          <a:p>
            <a:pPr lvl="1" algn="just"/>
            <a:r>
              <a:rPr lang="fr-BE" sz="1800" dirty="0" smtClean="0">
                <a:solidFill>
                  <a:srgbClr val="3A6DAC"/>
                </a:solidFill>
                <a:latin typeface="Times New Roman" pitchFamily="18" charset="0"/>
                <a:cs typeface="Times New Roman" pitchFamily="18" charset="0"/>
              </a:rPr>
              <a:t>A l’état basal, de faibles taux de </a:t>
            </a:r>
            <a:r>
              <a:rPr lang="fr-BE" sz="1800" dirty="0" err="1" smtClean="0">
                <a:solidFill>
                  <a:srgbClr val="3A6DAC"/>
                </a:solidFill>
                <a:latin typeface="Times New Roman" pitchFamily="18" charset="0"/>
                <a:cs typeface="Times New Roman" pitchFamily="18" charset="0"/>
              </a:rPr>
              <a:t>protryptases</a:t>
            </a:r>
            <a:r>
              <a:rPr lang="fr-BE" sz="1800" dirty="0" smtClean="0">
                <a:solidFill>
                  <a:srgbClr val="3A6DAC"/>
                </a:solidFill>
                <a:latin typeface="Times New Roman" pitchFamily="18" charset="0"/>
                <a:cs typeface="Times New Roman" pitchFamily="18" charset="0"/>
              </a:rPr>
              <a:t> (α ou β) sont libérés par les mastocytes et détectés dans le sang circulant</a:t>
            </a:r>
          </a:p>
          <a:p>
            <a:pPr lvl="1" algn="just"/>
            <a:endParaRPr lang="fr-BE" sz="1800" b="1" dirty="0" smtClean="0">
              <a:solidFill>
                <a:srgbClr val="3A6DAC"/>
              </a:solidFill>
              <a:latin typeface="Times New Roman" pitchFamily="18" charset="0"/>
              <a:cs typeface="Times New Roman" pitchFamily="18" charset="0"/>
            </a:endParaRPr>
          </a:p>
          <a:p>
            <a:pPr lvl="1" algn="just"/>
            <a:r>
              <a:rPr lang="fr-BE" sz="1800" dirty="0" smtClean="0">
                <a:solidFill>
                  <a:srgbClr val="3A6DAC"/>
                </a:solidFill>
                <a:latin typeface="Times New Roman" pitchFamily="18" charset="0"/>
                <a:cs typeface="Times New Roman" pitchFamily="18" charset="0"/>
              </a:rPr>
              <a:t>Elévation </a:t>
            </a:r>
            <a:r>
              <a:rPr lang="fr-BE" sz="1800" dirty="0">
                <a:solidFill>
                  <a:srgbClr val="3A6DAC"/>
                </a:solidFill>
                <a:latin typeface="Times New Roman" pitchFamily="18" charset="0"/>
                <a:cs typeface="Times New Roman" pitchFamily="18" charset="0"/>
              </a:rPr>
              <a:t>aiguë de la </a:t>
            </a:r>
            <a:r>
              <a:rPr lang="fr-BE" sz="1800" dirty="0" err="1">
                <a:solidFill>
                  <a:srgbClr val="3A6DAC"/>
                </a:solidFill>
                <a:latin typeface="Times New Roman" pitchFamily="18" charset="0"/>
                <a:cs typeface="Times New Roman" pitchFamily="18" charset="0"/>
              </a:rPr>
              <a:t>tryptase</a:t>
            </a:r>
            <a:r>
              <a:rPr lang="fr-BE" sz="1800" dirty="0">
                <a:solidFill>
                  <a:srgbClr val="3A6DAC"/>
                </a:solidFill>
                <a:latin typeface="Times New Roman" pitchFamily="18" charset="0"/>
                <a:cs typeface="Times New Roman" pitchFamily="18" charset="0"/>
              </a:rPr>
              <a:t> </a:t>
            </a:r>
            <a:r>
              <a:rPr lang="fr-BE" sz="1800" dirty="0" smtClean="0">
                <a:solidFill>
                  <a:srgbClr val="3A6DAC"/>
                </a:solidFill>
                <a:latin typeface="Times New Roman" pitchFamily="18" charset="0"/>
                <a:cs typeface="Times New Roman" pitchFamily="18" charset="0"/>
              </a:rPr>
              <a:t>=&gt; </a:t>
            </a:r>
            <a:r>
              <a:rPr lang="fr-BE" sz="1800" dirty="0" err="1" smtClean="0">
                <a:solidFill>
                  <a:srgbClr val="3A6DAC"/>
                </a:solidFill>
                <a:latin typeface="Times New Roman" pitchFamily="18" charset="0"/>
                <a:cs typeface="Times New Roman" pitchFamily="18" charset="0"/>
              </a:rPr>
              <a:t>dégranulation</a:t>
            </a:r>
            <a:r>
              <a:rPr lang="fr-BE" sz="1800" dirty="0" smtClean="0">
                <a:solidFill>
                  <a:srgbClr val="3A6DAC"/>
                </a:solidFill>
                <a:latin typeface="Times New Roman" pitchFamily="18" charset="0"/>
                <a:cs typeface="Times New Roman" pitchFamily="18" charset="0"/>
              </a:rPr>
              <a:t> </a:t>
            </a:r>
            <a:r>
              <a:rPr lang="fr-BE" sz="1800" dirty="0">
                <a:solidFill>
                  <a:srgbClr val="3A6DAC"/>
                </a:solidFill>
                <a:latin typeface="Times New Roman" pitchFamily="18" charset="0"/>
                <a:cs typeface="Times New Roman" pitchFamily="18" charset="0"/>
              </a:rPr>
              <a:t>des mastocytes résultant d'un mécanisme à médiation par les IgE, </a:t>
            </a:r>
            <a:endParaRPr lang="fr-BE" sz="2000" dirty="0" smtClean="0">
              <a:solidFill>
                <a:srgbClr val="3A6DAC"/>
              </a:solidFill>
              <a:latin typeface="Times New Roman" pitchFamily="18" charset="0"/>
              <a:cs typeface="Times New Roman" pitchFamily="18" charset="0"/>
            </a:endParaRPr>
          </a:p>
          <a:p>
            <a:pPr lvl="2" algn="just"/>
            <a:r>
              <a:rPr lang="fr-BE" sz="1600" dirty="0" smtClean="0">
                <a:solidFill>
                  <a:srgbClr val="3A6DAC"/>
                </a:solidFill>
                <a:latin typeface="Times New Roman" pitchFamily="18" charset="0"/>
                <a:cs typeface="Times New Roman" pitchFamily="18" charset="0"/>
              </a:rPr>
              <a:t>allergie </a:t>
            </a:r>
            <a:r>
              <a:rPr lang="fr-BE" sz="1600" dirty="0">
                <a:solidFill>
                  <a:srgbClr val="3A6DAC"/>
                </a:solidFill>
                <a:latin typeface="Times New Roman" pitchFamily="18" charset="0"/>
                <a:cs typeface="Times New Roman" pitchFamily="18" charset="0"/>
              </a:rPr>
              <a:t>à la pénicilline, </a:t>
            </a:r>
            <a:endParaRPr lang="fr-BE" sz="1600" dirty="0" smtClean="0">
              <a:solidFill>
                <a:srgbClr val="3A6DAC"/>
              </a:solidFill>
              <a:latin typeface="Times New Roman" pitchFamily="18" charset="0"/>
              <a:cs typeface="Times New Roman" pitchFamily="18" charset="0"/>
            </a:endParaRPr>
          </a:p>
          <a:p>
            <a:pPr lvl="2" algn="just"/>
            <a:r>
              <a:rPr lang="fr-BE" sz="1600" dirty="0" err="1" smtClean="0">
                <a:solidFill>
                  <a:srgbClr val="3A6DAC"/>
                </a:solidFill>
                <a:latin typeface="Times New Roman" pitchFamily="18" charset="0"/>
                <a:cs typeface="Times New Roman" pitchFamily="18" charset="0"/>
              </a:rPr>
              <a:t>dégranulation</a:t>
            </a:r>
            <a:r>
              <a:rPr lang="fr-BE" sz="1600" dirty="0" smtClean="0">
                <a:solidFill>
                  <a:srgbClr val="3A6DAC"/>
                </a:solidFill>
                <a:latin typeface="Times New Roman" pitchFamily="18" charset="0"/>
                <a:cs typeface="Times New Roman" pitchFamily="18" charset="0"/>
              </a:rPr>
              <a:t> </a:t>
            </a:r>
            <a:r>
              <a:rPr lang="fr-BE" sz="1600" dirty="0">
                <a:solidFill>
                  <a:srgbClr val="3A6DAC"/>
                </a:solidFill>
                <a:latin typeface="Times New Roman" pitchFamily="18" charset="0"/>
                <a:cs typeface="Times New Roman" pitchFamily="18" charset="0"/>
              </a:rPr>
              <a:t>directe des mastocytes par des moyens non induits par les </a:t>
            </a:r>
            <a:r>
              <a:rPr lang="fr-BE" sz="1600" dirty="0" smtClean="0">
                <a:solidFill>
                  <a:srgbClr val="3A6DAC"/>
                </a:solidFill>
                <a:latin typeface="Times New Roman" pitchFamily="18" charset="0"/>
                <a:cs typeface="Times New Roman" pitchFamily="18" charset="0"/>
              </a:rPr>
              <a:t>IgE</a:t>
            </a:r>
            <a:r>
              <a:rPr lang="fr-BE" sz="1600" dirty="0">
                <a:solidFill>
                  <a:srgbClr val="3A6DAC"/>
                </a:solidFill>
                <a:latin typeface="Times New Roman" pitchFamily="18" charset="0"/>
                <a:cs typeface="Times New Roman" pitchFamily="18" charset="0"/>
              </a:rPr>
              <a:t> </a:t>
            </a:r>
            <a:r>
              <a:rPr lang="fr-BE" sz="1600" dirty="0" smtClean="0">
                <a:solidFill>
                  <a:srgbClr val="3A6DAC"/>
                </a:solidFill>
                <a:latin typeface="Times New Roman" pitchFamily="18" charset="0"/>
                <a:cs typeface="Times New Roman" pitchFamily="18" charset="0"/>
              </a:rPr>
              <a:t>(AINS </a:t>
            </a:r>
            <a:r>
              <a:rPr lang="mr-IN" sz="1600" dirty="0" smtClean="0">
                <a:solidFill>
                  <a:srgbClr val="3A6DAC"/>
                </a:solidFill>
                <a:latin typeface="Times New Roman" pitchFamily="18" charset="0"/>
                <a:cs typeface="Times New Roman" pitchFamily="18" charset="0"/>
              </a:rPr>
              <a:t>–</a:t>
            </a:r>
            <a:r>
              <a:rPr lang="fr-BE" sz="1600" dirty="0" smtClean="0">
                <a:solidFill>
                  <a:srgbClr val="3A6DAC"/>
                </a:solidFill>
                <a:latin typeface="Times New Roman" pitchFamily="18" charset="0"/>
                <a:cs typeface="Times New Roman" pitchFamily="18" charset="0"/>
              </a:rPr>
              <a:t> opiacés)</a:t>
            </a:r>
            <a:endParaRPr lang="fr-BE" sz="2000" dirty="0" smtClean="0">
              <a:solidFill>
                <a:srgbClr val="3A6DAC"/>
              </a:solidFill>
              <a:latin typeface="Times New Roman" pitchFamily="18" charset="0"/>
              <a:cs typeface="Times New Roman" pitchFamily="18" charset="0"/>
            </a:endParaRPr>
          </a:p>
        </p:txBody>
      </p:sp>
      <p:pic>
        <p:nvPicPr>
          <p:cNvPr id="1027" name="Picture 3" descr="https://tse3.mm.bing.net/th?id=OIP.E0aTevUK5P-Sr7ScM7h6lQHaGb&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380" y="6075715"/>
            <a:ext cx="228600" cy="198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60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CHU trame">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Modèle par défaut">
      <a:majorFont>
        <a:latin typeface=""/>
        <a:ea typeface="ＭＳ Ｐゴシック"/>
        <a:cs typeface=""/>
      </a:majorFont>
      <a:minorFont>
        <a:latin typeface=""/>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CHU trame.thmx</Template>
  <TotalTime>16457</TotalTime>
  <Words>4106</Words>
  <Application>Microsoft Macintosh PowerPoint</Application>
  <PresentationFormat>Présentation à l'écran (4:3)</PresentationFormat>
  <Paragraphs>396</Paragraphs>
  <Slides>28</Slides>
  <Notes>25</Notes>
  <HiddenSlides>2</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28</vt:i4>
      </vt:variant>
    </vt:vector>
  </HeadingPairs>
  <TitlesOfParts>
    <vt:vector size="35" baseType="lpstr">
      <vt:lpstr>AdvTT08771266</vt:lpstr>
      <vt:lpstr>Calibri</vt:lpstr>
      <vt:lpstr>ＭＳ Ｐゴシック</vt:lpstr>
      <vt:lpstr>Times New Roman</vt:lpstr>
      <vt:lpstr>Wingdings</vt:lpstr>
      <vt:lpstr>Arial</vt:lpstr>
      <vt:lpstr>CHU trame</vt:lpstr>
      <vt:lpstr>Présentation PowerPoint</vt:lpstr>
      <vt:lpstr>Rappel  : l’Anaphylaxie</vt:lpstr>
      <vt:lpstr>Anaphylaxie, oui mais…</vt:lpstr>
      <vt:lpstr>Circonstances de survenue</vt:lpstr>
      <vt:lpstr> Tomonori Takazaw et al, Drug‐induced anaphylaxis in the emergency room, Acute Med Surg. 2017 Jul; 4(3): 235–245.  </vt:lpstr>
      <vt:lpstr>Données du Registre Européen</vt:lpstr>
      <vt:lpstr>Registre National du Royaume Uni Paul J. Tuner et al., JACI 2015</vt:lpstr>
      <vt:lpstr>Et les mastocytes dans tout ça ?</vt:lpstr>
      <vt:lpstr>Quid de la tryptase ?</vt:lpstr>
      <vt:lpstr>Diagnostic in-vitro</vt:lpstr>
      <vt:lpstr>Tryptase : Outil de diagnostic</vt:lpstr>
      <vt:lpstr>Mastocytose</vt:lpstr>
      <vt:lpstr>Et l’histamine ?</vt:lpstr>
      <vt:lpstr>Présentation PowerPoint</vt:lpstr>
      <vt:lpstr>Les taux de tryptase Sperr WR et al, Clin Invest. 2009</vt:lpstr>
      <vt:lpstr>Présentation PowerPoint</vt:lpstr>
      <vt:lpstr>Cinétique </vt:lpstr>
      <vt:lpstr>Cut-off</vt:lpstr>
      <vt:lpstr>Présentation PowerPoint</vt:lpstr>
      <vt:lpstr>Présentation PowerPoint</vt:lpstr>
      <vt:lpstr>Condition de prélèvement</vt:lpstr>
      <vt:lpstr>Présentation PowerPoint</vt:lpstr>
      <vt:lpstr>Investigations allergologiques</vt:lpstr>
      <vt:lpstr>Consignes à la sortie des urgences</vt:lpstr>
      <vt:lpstr>Consignes à la sortie des urgences</vt:lpstr>
      <vt:lpstr>Présentation PowerPoint</vt:lpstr>
      <vt:lpstr>Investigations allergologiques</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Romy Gadisseur</dc:creator>
  <cp:lastModifiedBy>Utilisateur de Microsoft Office</cp:lastModifiedBy>
  <cp:revision>501</cp:revision>
  <dcterms:created xsi:type="dcterms:W3CDTF">2012-07-17T19:05:26Z</dcterms:created>
  <dcterms:modified xsi:type="dcterms:W3CDTF">2018-10-16T20:22:30Z</dcterms:modified>
</cp:coreProperties>
</file>