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handoutMasterIdLst>
    <p:handoutMasterId r:id="rId28"/>
  </p:handoutMasterIdLst>
  <p:sldIdLst>
    <p:sldId id="305" r:id="rId2"/>
    <p:sldId id="368" r:id="rId3"/>
    <p:sldId id="366" r:id="rId4"/>
    <p:sldId id="367" r:id="rId5"/>
    <p:sldId id="318" r:id="rId6"/>
    <p:sldId id="352" r:id="rId7"/>
    <p:sldId id="350" r:id="rId8"/>
    <p:sldId id="342" r:id="rId9"/>
    <p:sldId id="353" r:id="rId10"/>
    <p:sldId id="364" r:id="rId11"/>
    <p:sldId id="321" r:id="rId12"/>
    <p:sldId id="343" r:id="rId13"/>
    <p:sldId id="323" r:id="rId14"/>
    <p:sldId id="357" r:id="rId15"/>
    <p:sldId id="358" r:id="rId16"/>
    <p:sldId id="359" r:id="rId17"/>
    <p:sldId id="360" r:id="rId18"/>
    <p:sldId id="361" r:id="rId19"/>
    <p:sldId id="362" r:id="rId20"/>
    <p:sldId id="369" r:id="rId21"/>
    <p:sldId id="370" r:id="rId22"/>
    <p:sldId id="341" r:id="rId23"/>
    <p:sldId id="337" r:id="rId24"/>
    <p:sldId id="355" r:id="rId25"/>
    <p:sldId id="356" r:id="rId26"/>
  </p:sldIdLst>
  <p:sldSz cx="9144000" cy="6858000" type="screen4x3"/>
  <p:notesSz cx="67833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2BE"/>
    <a:srgbClr val="0322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707" autoAdjust="0"/>
  </p:normalViewPr>
  <p:slideViewPr>
    <p:cSldViewPr>
      <p:cViewPr>
        <p:scale>
          <a:sx n="77" d="100"/>
          <a:sy n="77" d="100"/>
        </p:scale>
        <p:origin x="-2592" y="-8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assoni\Documents\PSE\PROVAC\Provac%202014-2015\Classeur%20Provac%202014-20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ssoni\Documents\PSE\PROVAC\Provac%202014-2015\Classeur%20Provac%202014-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fr-FR"/>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fr-FR" sz="1800" b="0" u="none">
                <a:effectLst/>
              </a:rPr>
              <a:t>Couverture vaccinale des élèves de 2ième primaire en FWB en 2014-2015  pour le vaccin  de rappel de 5-6 ans (Diphtérie, Tétanos, Coqueluche acellulaire et Polio injectable) </a:t>
            </a:r>
            <a:r>
              <a:rPr lang="fr-FR" sz="1800" b="0" i="0" u="none" strike="noStrike" baseline="0">
                <a:effectLst/>
              </a:rPr>
              <a:t>par provinces/Bruxelles</a:t>
            </a:r>
            <a:endParaRPr lang="fr-BE" sz="1800" b="0" u="none">
              <a:effectLst/>
            </a:endParaRP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endParaRPr lang="fr-BE" b="0" u="none"/>
          </a:p>
        </c:rich>
      </c:tx>
    </c:title>
    <c:view3D>
      <c:rAngAx val="1"/>
    </c:view3D>
    <c:plotArea>
      <c:layout/>
      <c:bar3DChart>
        <c:barDir val="col"/>
        <c:grouping val="stacked"/>
        <c:ser>
          <c:idx val="0"/>
          <c:order val="0"/>
          <c:tx>
            <c:strRef>
              <c:f>Feuil1!$A$36</c:f>
              <c:strCache>
                <c:ptCount val="1"/>
                <c:pt idx="0">
                  <c:v>Médecin scolaire</c:v>
                </c:pt>
              </c:strCache>
            </c:strRef>
          </c:tx>
          <c:spPr>
            <a:solidFill>
              <a:srgbClr val="00B050"/>
            </a:solidFill>
          </c:spPr>
          <c:dLbls>
            <c:spPr>
              <a:noFill/>
              <a:ln>
                <a:noFill/>
              </a:ln>
              <a:effectLst/>
            </c:spPr>
            <c:txPr>
              <a:bodyPr/>
              <a:lstStyle/>
              <a:p>
                <a:pPr>
                  <a:defRPr sz="1600" b="1"/>
                </a:pPr>
                <a:endParaRPr lang="fr-FR"/>
              </a:p>
            </c:txPr>
            <c:showVal val="1"/>
            <c:extLst xmlns:c16r2="http://schemas.microsoft.com/office/drawing/2015/06/chart">
              <c:ext xmlns:c15="http://schemas.microsoft.com/office/drawing/2012/chart" uri="{CE6537A1-D6FC-4f65-9D91-7224C49458BB}">
                <c15:layout/>
                <c15:showLeaderLines val="0"/>
              </c:ext>
            </c:extLst>
          </c:dLbls>
          <c:cat>
            <c:strRef>
              <c:f>Feuil1!$B$35:$I$35</c:f>
              <c:strCache>
                <c:ptCount val="8"/>
                <c:pt idx="0">
                  <c:v>Bruxelles</c:v>
                </c:pt>
                <c:pt idx="1">
                  <c:v>Brabant Wallon</c:v>
                </c:pt>
                <c:pt idx="2">
                  <c:v>Hainaut</c:v>
                </c:pt>
                <c:pt idx="3">
                  <c:v>Liège</c:v>
                </c:pt>
                <c:pt idx="4">
                  <c:v>Luxembourg</c:v>
                </c:pt>
                <c:pt idx="5">
                  <c:v>Namur</c:v>
                </c:pt>
                <c:pt idx="7">
                  <c:v>FWB</c:v>
                </c:pt>
              </c:strCache>
            </c:strRef>
          </c:cat>
          <c:val>
            <c:numRef>
              <c:f>Feuil1!$B$36:$I$36</c:f>
              <c:numCache>
                <c:formatCode>General</c:formatCode>
                <c:ptCount val="8"/>
                <c:pt idx="0">
                  <c:v>14.8</c:v>
                </c:pt>
                <c:pt idx="1">
                  <c:v>7.7</c:v>
                </c:pt>
                <c:pt idx="2">
                  <c:v>8.1</c:v>
                </c:pt>
                <c:pt idx="3">
                  <c:v>12.4</c:v>
                </c:pt>
                <c:pt idx="4">
                  <c:v>0.5</c:v>
                </c:pt>
                <c:pt idx="5">
                  <c:v>13.3</c:v>
                </c:pt>
                <c:pt idx="7">
                  <c:v>10.7</c:v>
                </c:pt>
              </c:numCache>
            </c:numRef>
          </c:val>
          <c:extLst xmlns:c16r2="http://schemas.microsoft.com/office/drawing/2015/06/chart">
            <c:ext xmlns:c16="http://schemas.microsoft.com/office/drawing/2014/chart" uri="{C3380CC4-5D6E-409C-BE32-E72D297353CC}">
              <c16:uniqueId val="{00000000-A2FD-46F1-9B27-1450380C759F}"/>
            </c:ext>
          </c:extLst>
        </c:ser>
        <c:ser>
          <c:idx val="1"/>
          <c:order val="1"/>
          <c:tx>
            <c:strRef>
              <c:f>Feuil1!$A$37</c:f>
              <c:strCache>
                <c:ptCount val="1"/>
                <c:pt idx="0">
                  <c:v>ONE, médecins généralistes et pédiatres</c:v>
                </c:pt>
              </c:strCache>
            </c:strRef>
          </c:tx>
          <c:spPr>
            <a:solidFill>
              <a:srgbClr val="00B0F0"/>
            </a:solidFill>
          </c:spPr>
          <c:dLbls>
            <c:spPr>
              <a:noFill/>
              <a:ln>
                <a:noFill/>
              </a:ln>
              <a:effectLst/>
            </c:spPr>
            <c:txPr>
              <a:bodyPr/>
              <a:lstStyle/>
              <a:p>
                <a:pPr>
                  <a:defRPr sz="1600" b="1"/>
                </a:pPr>
                <a:endParaRPr lang="fr-FR"/>
              </a:p>
            </c:txPr>
            <c:showVal val="1"/>
            <c:extLst xmlns:c16r2="http://schemas.microsoft.com/office/drawing/2015/06/chart">
              <c:ext xmlns:c15="http://schemas.microsoft.com/office/drawing/2012/chart" uri="{CE6537A1-D6FC-4f65-9D91-7224C49458BB}">
                <c15:layout/>
                <c15:showLeaderLines val="0"/>
              </c:ext>
            </c:extLst>
          </c:dLbls>
          <c:cat>
            <c:strRef>
              <c:f>Feuil1!$B$35:$I$35</c:f>
              <c:strCache>
                <c:ptCount val="8"/>
                <c:pt idx="0">
                  <c:v>Bruxelles</c:v>
                </c:pt>
                <c:pt idx="1">
                  <c:v>Brabant Wallon</c:v>
                </c:pt>
                <c:pt idx="2">
                  <c:v>Hainaut</c:v>
                </c:pt>
                <c:pt idx="3">
                  <c:v>Liège</c:v>
                </c:pt>
                <c:pt idx="4">
                  <c:v>Luxembourg</c:v>
                </c:pt>
                <c:pt idx="5">
                  <c:v>Namur</c:v>
                </c:pt>
                <c:pt idx="7">
                  <c:v>FWB</c:v>
                </c:pt>
              </c:strCache>
            </c:strRef>
          </c:cat>
          <c:val>
            <c:numRef>
              <c:f>Feuil1!$B$37:$I$37</c:f>
              <c:numCache>
                <c:formatCode>General</c:formatCode>
                <c:ptCount val="8"/>
                <c:pt idx="0">
                  <c:v>54.4</c:v>
                </c:pt>
                <c:pt idx="1">
                  <c:v>48.5</c:v>
                </c:pt>
                <c:pt idx="2">
                  <c:v>49.9</c:v>
                </c:pt>
                <c:pt idx="3">
                  <c:v>58.5</c:v>
                </c:pt>
                <c:pt idx="4">
                  <c:v>62.3</c:v>
                </c:pt>
                <c:pt idx="5">
                  <c:v>45.4</c:v>
                </c:pt>
                <c:pt idx="7">
                  <c:v>53.3</c:v>
                </c:pt>
              </c:numCache>
            </c:numRef>
          </c:val>
          <c:extLst xmlns:c16r2="http://schemas.microsoft.com/office/drawing/2015/06/chart">
            <c:ext xmlns:c16="http://schemas.microsoft.com/office/drawing/2014/chart" uri="{C3380CC4-5D6E-409C-BE32-E72D297353CC}">
              <c16:uniqueId val="{00000001-A2FD-46F1-9B27-1450380C759F}"/>
            </c:ext>
          </c:extLst>
        </c:ser>
        <c:ser>
          <c:idx val="2"/>
          <c:order val="2"/>
          <c:tx>
            <c:strRef>
              <c:f>Feuil1!$A$38</c:f>
              <c:strCache>
                <c:ptCount val="1"/>
                <c:pt idx="0">
                  <c:v>Identification non disponible</c:v>
                </c:pt>
              </c:strCache>
            </c:strRef>
          </c:tx>
          <c:spPr>
            <a:solidFill>
              <a:srgbClr val="FFFF00"/>
            </a:solidFill>
          </c:spPr>
          <c:dLbls>
            <c:spPr>
              <a:noFill/>
              <a:ln>
                <a:noFill/>
              </a:ln>
              <a:effectLst/>
            </c:spPr>
            <c:txPr>
              <a:bodyPr/>
              <a:lstStyle/>
              <a:p>
                <a:pPr>
                  <a:defRPr sz="1600" b="1"/>
                </a:pPr>
                <a:endParaRPr lang="fr-FR"/>
              </a:p>
            </c:txPr>
            <c:showVal val="1"/>
            <c:extLst xmlns:c16r2="http://schemas.microsoft.com/office/drawing/2015/06/chart">
              <c:ext xmlns:c15="http://schemas.microsoft.com/office/drawing/2012/chart" uri="{CE6537A1-D6FC-4f65-9D91-7224C49458BB}">
                <c15:layout/>
                <c15:showLeaderLines val="0"/>
              </c:ext>
            </c:extLst>
          </c:dLbls>
          <c:cat>
            <c:strRef>
              <c:f>Feuil1!$B$35:$I$35</c:f>
              <c:strCache>
                <c:ptCount val="8"/>
                <c:pt idx="0">
                  <c:v>Bruxelles</c:v>
                </c:pt>
                <c:pt idx="1">
                  <c:v>Brabant Wallon</c:v>
                </c:pt>
                <c:pt idx="2">
                  <c:v>Hainaut</c:v>
                </c:pt>
                <c:pt idx="3">
                  <c:v>Liège</c:v>
                </c:pt>
                <c:pt idx="4">
                  <c:v>Luxembourg</c:v>
                </c:pt>
                <c:pt idx="5">
                  <c:v>Namur</c:v>
                </c:pt>
                <c:pt idx="7">
                  <c:v>FWB</c:v>
                </c:pt>
              </c:strCache>
            </c:strRef>
          </c:cat>
          <c:val>
            <c:numRef>
              <c:f>Feuil1!$B$38:$I$38</c:f>
              <c:numCache>
                <c:formatCode>General</c:formatCode>
                <c:ptCount val="8"/>
                <c:pt idx="0">
                  <c:v>11.1</c:v>
                </c:pt>
                <c:pt idx="1">
                  <c:v>16.100000000000001</c:v>
                </c:pt>
                <c:pt idx="2">
                  <c:v>8.4</c:v>
                </c:pt>
                <c:pt idx="3">
                  <c:v>5.2</c:v>
                </c:pt>
                <c:pt idx="4">
                  <c:v>7.9</c:v>
                </c:pt>
                <c:pt idx="5">
                  <c:v>11.5</c:v>
                </c:pt>
                <c:pt idx="7">
                  <c:v>9.3000000000000007</c:v>
                </c:pt>
              </c:numCache>
            </c:numRef>
          </c:val>
          <c:extLst xmlns:c16r2="http://schemas.microsoft.com/office/drawing/2015/06/chart">
            <c:ext xmlns:c16="http://schemas.microsoft.com/office/drawing/2014/chart" uri="{C3380CC4-5D6E-409C-BE32-E72D297353CC}">
              <c16:uniqueId val="{00000002-A2FD-46F1-9B27-1450380C759F}"/>
            </c:ext>
          </c:extLst>
        </c:ser>
        <c:dLbls>
          <c:showVal val="1"/>
        </c:dLbls>
        <c:shape val="cylinder"/>
        <c:axId val="111553536"/>
        <c:axId val="111579904"/>
        <c:axId val="0"/>
      </c:bar3DChart>
      <c:catAx>
        <c:axId val="111553536"/>
        <c:scaling>
          <c:orientation val="minMax"/>
        </c:scaling>
        <c:axPos val="b"/>
        <c:numFmt formatCode="General" sourceLinked="0"/>
        <c:tickLblPos val="nextTo"/>
        <c:txPr>
          <a:bodyPr/>
          <a:lstStyle/>
          <a:p>
            <a:pPr>
              <a:defRPr sz="1000"/>
            </a:pPr>
            <a:endParaRPr lang="fr-FR"/>
          </a:p>
        </c:txPr>
        <c:crossAx val="111579904"/>
        <c:crosses val="autoZero"/>
        <c:auto val="1"/>
        <c:lblAlgn val="ctr"/>
        <c:lblOffset val="100"/>
      </c:catAx>
      <c:valAx>
        <c:axId val="111579904"/>
        <c:scaling>
          <c:orientation val="minMax"/>
          <c:max val="100"/>
        </c:scaling>
        <c:axPos val="l"/>
        <c:majorGridlines/>
        <c:title>
          <c:tx>
            <c:rich>
              <a:bodyPr rot="0" vert="wordArtVert"/>
              <a:lstStyle/>
              <a:p>
                <a:pPr>
                  <a:defRPr/>
                </a:pPr>
                <a:r>
                  <a:rPr lang="fr-BE"/>
                  <a:t>%</a:t>
                </a:r>
              </a:p>
            </c:rich>
          </c:tx>
        </c:title>
        <c:numFmt formatCode="General" sourceLinked="1"/>
        <c:tickLblPos val="nextTo"/>
        <c:crossAx val="111553536"/>
        <c:crosses val="autoZero"/>
        <c:crossBetween val="between"/>
      </c:valAx>
    </c:plotArea>
    <c:legend>
      <c:legendPos val="r"/>
      <c:layout>
        <c:manualLayout>
          <c:xMode val="edge"/>
          <c:yMode val="edge"/>
          <c:x val="0.73326219585908969"/>
          <c:y val="0.54068981972864683"/>
          <c:w val="0.25854947251347926"/>
          <c:h val="0.16652004706308265"/>
        </c:manualLayout>
      </c:layout>
      <c:txPr>
        <a:bodyPr/>
        <a:lstStyle/>
        <a:p>
          <a:pPr>
            <a:defRPr sz="1200"/>
          </a:pPr>
          <a:endParaRPr lang="fr-FR"/>
        </a:p>
      </c:txPr>
    </c:legend>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fr-FR"/>
  <c:chart>
    <c:title>
      <c:tx>
        <c:rich>
          <a:bodyPr/>
          <a:lstStyle/>
          <a:p>
            <a:pPr>
              <a:defRPr/>
            </a:pPr>
            <a:r>
              <a:rPr lang="fr-BE" sz="2000" dirty="0">
                <a:solidFill>
                  <a:schemeClr val="bg1">
                    <a:lumMod val="65000"/>
                  </a:schemeClr>
                </a:solidFill>
              </a:rPr>
              <a:t>Evolution des couvertures vaccinales en 2ième primaire en Fédération Wallonie-Bruxelles de </a:t>
            </a:r>
            <a:r>
              <a:rPr lang="fr-BE" sz="2000" dirty="0" smtClean="0">
                <a:solidFill>
                  <a:schemeClr val="bg1">
                    <a:lumMod val="65000"/>
                  </a:schemeClr>
                </a:solidFill>
              </a:rPr>
              <a:t>Belgique </a:t>
            </a:r>
          </a:p>
          <a:p>
            <a:pPr>
              <a:defRPr/>
            </a:pPr>
            <a:r>
              <a:rPr lang="fr-BE" sz="2000" dirty="0" smtClean="0">
                <a:solidFill>
                  <a:schemeClr val="bg1">
                    <a:lumMod val="65000"/>
                  </a:schemeClr>
                </a:solidFill>
              </a:rPr>
              <a:t>(UCL,</a:t>
            </a:r>
            <a:r>
              <a:rPr lang="fr-BE" sz="2000" baseline="0" dirty="0" smtClean="0">
                <a:solidFill>
                  <a:schemeClr val="bg1">
                    <a:lumMod val="65000"/>
                  </a:schemeClr>
                </a:solidFill>
              </a:rPr>
              <a:t> Dr. Vermeeren et Goffin)</a:t>
            </a:r>
            <a:endParaRPr lang="fr-BE" sz="2000" dirty="0">
              <a:solidFill>
                <a:schemeClr val="bg1">
                  <a:lumMod val="65000"/>
                </a:schemeClr>
              </a:solidFill>
            </a:endParaRPr>
          </a:p>
          <a:p>
            <a:pPr>
              <a:defRPr/>
            </a:pPr>
            <a:endParaRPr lang="fr-BE" dirty="0"/>
          </a:p>
        </c:rich>
      </c:tx>
      <c:layout>
        <c:manualLayout>
          <c:xMode val="edge"/>
          <c:yMode val="edge"/>
          <c:x val="0.15033159029636492"/>
          <c:y val="4.0343618641529479E-4"/>
        </c:manualLayout>
      </c:layout>
    </c:title>
    <c:plotArea>
      <c:layout>
        <c:manualLayout>
          <c:layoutTarget val="inner"/>
          <c:xMode val="edge"/>
          <c:yMode val="edge"/>
          <c:x val="0.10124762868861063"/>
          <c:y val="0.1908844946368253"/>
          <c:w val="0.77753495756735624"/>
          <c:h val="0.72354388303342965"/>
        </c:manualLayout>
      </c:layout>
      <c:lineChart>
        <c:grouping val="standard"/>
        <c:ser>
          <c:idx val="0"/>
          <c:order val="0"/>
          <c:tx>
            <c:strRef>
              <c:f>Feuil1!$B$5</c:f>
              <c:strCache>
                <c:ptCount val="1"/>
                <c:pt idx="0">
                  <c:v>Méningocoque C</c:v>
                </c:pt>
              </c:strCache>
            </c:strRef>
          </c:tx>
          <c:spPr>
            <a:ln>
              <a:solidFill>
                <a:srgbClr val="00B0F0"/>
              </a:solidFill>
            </a:ln>
          </c:spPr>
          <c:marker>
            <c:spPr>
              <a:solidFill>
                <a:srgbClr val="00B0F0"/>
              </a:solidFill>
            </c:spPr>
          </c:marker>
          <c:dLbls>
            <c:dLbl>
              <c:idx val="2"/>
              <c:layout>
                <c:manualLayout>
                  <c:x val="-4.9609562283722881E-2"/>
                  <c:y val="-1.2887437305733612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8F8B-43C5-9F8B-C7ADE2E78B63}"/>
                </c:ext>
              </c:extLst>
            </c:dLbl>
            <c:dLbl>
              <c:idx val="3"/>
              <c:layout>
                <c:manualLayout>
                  <c:x val="-2.5046086230009375E-2"/>
                  <c:y val="3.3223574325936533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8F8B-43C5-9F8B-C7ADE2E78B63}"/>
                </c:ext>
              </c:extLst>
            </c:dLbl>
            <c:spPr>
              <a:noFill/>
              <a:ln>
                <a:noFill/>
              </a:ln>
              <a:effectLst/>
            </c:spPr>
            <c:txPr>
              <a:bodyPr wrap="square" lIns="38100" tIns="19050" rIns="38100" bIns="19050" anchor="ctr">
                <a:spAutoFit/>
              </a:bodyPr>
              <a:lstStyle/>
              <a:p>
                <a:pPr>
                  <a:defRPr sz="2000"/>
                </a:pPr>
                <a:endParaRPr lang="fr-FR"/>
              </a:p>
            </c:txPr>
            <c:dLblPos val="t"/>
            <c:showVal val="1"/>
            <c:extLst xmlns:c16r2="http://schemas.microsoft.com/office/drawing/2015/06/chart">
              <c:ext xmlns:c15="http://schemas.microsoft.com/office/drawing/2012/chart" uri="{CE6537A1-D6FC-4f65-9D91-7224C49458BB}">
                <c15:layout/>
                <c15:showLeaderLines val="0"/>
              </c:ext>
            </c:extLst>
          </c:dLbls>
          <c:cat>
            <c:strRef>
              <c:f>Feuil1!$A$6:$A$10</c:f>
              <c:strCache>
                <c:ptCount val="5"/>
                <c:pt idx="0">
                  <c:v>2004-2005</c:v>
                </c:pt>
                <c:pt idx="1">
                  <c:v>2006-2007</c:v>
                </c:pt>
                <c:pt idx="2">
                  <c:v>2009-2010</c:v>
                </c:pt>
                <c:pt idx="3">
                  <c:v>2011-2012</c:v>
                </c:pt>
                <c:pt idx="4">
                  <c:v>2014-2015</c:v>
                </c:pt>
              </c:strCache>
            </c:strRef>
          </c:cat>
          <c:val>
            <c:numRef>
              <c:f>Feuil1!$B$6:$B$10</c:f>
              <c:numCache>
                <c:formatCode>General</c:formatCode>
                <c:ptCount val="5"/>
                <c:pt idx="0">
                  <c:v>74.900000000000006</c:v>
                </c:pt>
                <c:pt idx="1">
                  <c:v>73.099999999999994</c:v>
                </c:pt>
                <c:pt idx="2">
                  <c:v>76.3</c:v>
                </c:pt>
                <c:pt idx="3">
                  <c:v>77.900000000000006</c:v>
                </c:pt>
                <c:pt idx="4">
                  <c:v>82.9</c:v>
                </c:pt>
              </c:numCache>
            </c:numRef>
          </c:val>
          <c:extLst xmlns:c16r2="http://schemas.microsoft.com/office/drawing/2015/06/chart">
            <c:ext xmlns:c16="http://schemas.microsoft.com/office/drawing/2014/chart" uri="{C3380CC4-5D6E-409C-BE32-E72D297353CC}">
              <c16:uniqueId val="{00000002-8F8B-43C5-9F8B-C7ADE2E78B63}"/>
            </c:ext>
          </c:extLst>
        </c:ser>
        <c:ser>
          <c:idx val="1"/>
          <c:order val="1"/>
          <c:tx>
            <c:strRef>
              <c:f>Feuil1!$C$5</c:f>
              <c:strCache>
                <c:ptCount val="1"/>
                <c:pt idx="0">
                  <c:v>RRO 1ère dose</c:v>
                </c:pt>
              </c:strCache>
            </c:strRef>
          </c:tx>
          <c:spPr>
            <a:ln>
              <a:solidFill>
                <a:srgbClr val="FF0000"/>
              </a:solidFill>
            </a:ln>
          </c:spPr>
          <c:marker>
            <c:spPr>
              <a:solidFill>
                <a:srgbClr val="FF0000"/>
              </a:solidFill>
              <a:ln>
                <a:solidFill>
                  <a:srgbClr val="FF0000"/>
                </a:solidFill>
              </a:ln>
            </c:spPr>
          </c:marker>
          <c:dLbls>
            <c:spPr>
              <a:noFill/>
              <a:ln>
                <a:noFill/>
              </a:ln>
              <a:effectLst/>
            </c:spPr>
            <c:txPr>
              <a:bodyPr wrap="square" lIns="38100" tIns="19050" rIns="38100" bIns="19050" anchor="ctr">
                <a:spAutoFit/>
              </a:bodyPr>
              <a:lstStyle/>
              <a:p>
                <a:pPr>
                  <a:defRPr sz="2000"/>
                </a:pPr>
                <a:endParaRPr lang="fr-FR"/>
              </a:p>
            </c:txPr>
            <c:dLblPos val="t"/>
            <c:showVal val="1"/>
            <c:extLst xmlns:c16r2="http://schemas.microsoft.com/office/drawing/2015/06/chart">
              <c:ext xmlns:c15="http://schemas.microsoft.com/office/drawing/2012/chart" uri="{CE6537A1-D6FC-4f65-9D91-7224C49458BB}">
                <c15:layout/>
                <c15:showLeaderLines val="0"/>
              </c:ext>
            </c:extLst>
          </c:dLbls>
          <c:cat>
            <c:strRef>
              <c:f>Feuil1!$A$6:$A$10</c:f>
              <c:strCache>
                <c:ptCount val="5"/>
                <c:pt idx="0">
                  <c:v>2004-2005</c:v>
                </c:pt>
                <c:pt idx="1">
                  <c:v>2006-2007</c:v>
                </c:pt>
                <c:pt idx="2">
                  <c:v>2009-2010</c:v>
                </c:pt>
                <c:pt idx="3">
                  <c:v>2011-2012</c:v>
                </c:pt>
                <c:pt idx="4">
                  <c:v>2014-2015</c:v>
                </c:pt>
              </c:strCache>
            </c:strRef>
          </c:cat>
          <c:val>
            <c:numRef>
              <c:f>Feuil1!$C$6:$C$10</c:f>
              <c:numCache>
                <c:formatCode>General</c:formatCode>
                <c:ptCount val="5"/>
                <c:pt idx="0">
                  <c:v>80.8</c:v>
                </c:pt>
                <c:pt idx="1">
                  <c:v>83.8</c:v>
                </c:pt>
                <c:pt idx="2">
                  <c:v>82.4</c:v>
                </c:pt>
                <c:pt idx="3">
                  <c:v>84.5</c:v>
                </c:pt>
                <c:pt idx="4">
                  <c:v>86.4</c:v>
                </c:pt>
              </c:numCache>
            </c:numRef>
          </c:val>
          <c:extLst xmlns:c16r2="http://schemas.microsoft.com/office/drawing/2015/06/chart">
            <c:ext xmlns:c16="http://schemas.microsoft.com/office/drawing/2014/chart" uri="{C3380CC4-5D6E-409C-BE32-E72D297353CC}">
              <c16:uniqueId val="{00000003-8F8B-43C5-9F8B-C7ADE2E78B63}"/>
            </c:ext>
          </c:extLst>
        </c:ser>
        <c:ser>
          <c:idx val="2"/>
          <c:order val="2"/>
          <c:tx>
            <c:strRef>
              <c:f>Feuil1!$D$5</c:f>
              <c:strCache>
                <c:ptCount val="1"/>
                <c:pt idx="0">
                  <c:v>DTPaIPV</c:v>
                </c:pt>
              </c:strCache>
            </c:strRef>
          </c:tx>
          <c:spPr>
            <a:ln>
              <a:solidFill>
                <a:srgbClr val="FFFF00"/>
              </a:solidFill>
            </a:ln>
          </c:spPr>
          <c:marker>
            <c:spPr>
              <a:solidFill>
                <a:srgbClr val="FFFF00"/>
              </a:solidFill>
              <a:ln>
                <a:solidFill>
                  <a:srgbClr val="FFFF00"/>
                </a:solidFill>
              </a:ln>
            </c:spPr>
          </c:marker>
          <c:dLbls>
            <c:dLbl>
              <c:idx val="2"/>
              <c:layout>
                <c:manualLayout>
                  <c:x val="-2.0951920416293929E-2"/>
                  <c:y val="3.7403302643595891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8F8B-43C5-9F8B-C7ADE2E78B63}"/>
                </c:ext>
              </c:extLst>
            </c:dLbl>
            <c:spPr>
              <a:noFill/>
              <a:ln>
                <a:noFill/>
              </a:ln>
              <a:effectLst/>
            </c:spPr>
            <c:txPr>
              <a:bodyPr wrap="square" lIns="38100" tIns="19050" rIns="38100" bIns="19050" anchor="ctr">
                <a:spAutoFit/>
              </a:bodyPr>
              <a:lstStyle/>
              <a:p>
                <a:pPr>
                  <a:defRPr sz="2000"/>
                </a:pPr>
                <a:endParaRPr lang="fr-FR"/>
              </a:p>
            </c:txPr>
            <c:dLblPos val="t"/>
            <c:showVal val="1"/>
            <c:extLst xmlns:c16r2="http://schemas.microsoft.com/office/drawing/2015/06/chart">
              <c:ext xmlns:c15="http://schemas.microsoft.com/office/drawing/2012/chart" uri="{CE6537A1-D6FC-4f65-9D91-7224C49458BB}">
                <c15:layout/>
                <c15:showLeaderLines val="0"/>
              </c:ext>
            </c:extLst>
          </c:dLbls>
          <c:cat>
            <c:strRef>
              <c:f>Feuil1!$A$6:$A$10</c:f>
              <c:strCache>
                <c:ptCount val="5"/>
                <c:pt idx="0">
                  <c:v>2004-2005</c:v>
                </c:pt>
                <c:pt idx="1">
                  <c:v>2006-2007</c:v>
                </c:pt>
                <c:pt idx="2">
                  <c:v>2009-2010</c:v>
                </c:pt>
                <c:pt idx="3">
                  <c:v>2011-2012</c:v>
                </c:pt>
                <c:pt idx="4">
                  <c:v>2014-2015</c:v>
                </c:pt>
              </c:strCache>
            </c:strRef>
          </c:cat>
          <c:val>
            <c:numRef>
              <c:f>Feuil1!$D$6:$D$10</c:f>
              <c:numCache>
                <c:formatCode>General</c:formatCode>
                <c:ptCount val="5"/>
                <c:pt idx="0">
                  <c:v>69.099999999999994</c:v>
                </c:pt>
                <c:pt idx="1">
                  <c:v>73.099999999999994</c:v>
                </c:pt>
                <c:pt idx="2" formatCode="0.0">
                  <c:v>74</c:v>
                </c:pt>
                <c:pt idx="3">
                  <c:v>78.7</c:v>
                </c:pt>
                <c:pt idx="4">
                  <c:v>73.3</c:v>
                </c:pt>
              </c:numCache>
            </c:numRef>
          </c:val>
          <c:extLst xmlns:c16r2="http://schemas.microsoft.com/office/drawing/2015/06/chart">
            <c:ext xmlns:c16="http://schemas.microsoft.com/office/drawing/2014/chart" uri="{C3380CC4-5D6E-409C-BE32-E72D297353CC}">
              <c16:uniqueId val="{00000005-8F8B-43C5-9F8B-C7ADE2E78B63}"/>
            </c:ext>
          </c:extLst>
        </c:ser>
        <c:dLbls>
          <c:showVal val="1"/>
        </c:dLbls>
        <c:marker val="1"/>
        <c:axId val="111477504"/>
        <c:axId val="111479040"/>
      </c:lineChart>
      <c:catAx>
        <c:axId val="111477504"/>
        <c:scaling>
          <c:orientation val="minMax"/>
        </c:scaling>
        <c:axPos val="b"/>
        <c:title>
          <c:tx>
            <c:rich>
              <a:bodyPr/>
              <a:lstStyle/>
              <a:p>
                <a:pPr>
                  <a:defRPr/>
                </a:pPr>
                <a:r>
                  <a:rPr lang="fr-BE"/>
                  <a:t>Années</a:t>
                </a:r>
              </a:p>
            </c:rich>
          </c:tx>
        </c:title>
        <c:numFmt formatCode="General" sourceLinked="0"/>
        <c:majorTickMark val="none"/>
        <c:tickLblPos val="nextTo"/>
        <c:crossAx val="111479040"/>
        <c:crossesAt val="0"/>
        <c:auto val="1"/>
        <c:lblAlgn val="ctr"/>
        <c:lblOffset val="100"/>
      </c:catAx>
      <c:valAx>
        <c:axId val="111479040"/>
        <c:scaling>
          <c:orientation val="minMax"/>
          <c:min val="50"/>
        </c:scaling>
        <c:axPos val="l"/>
        <c:majorGridlines/>
        <c:title>
          <c:tx>
            <c:rich>
              <a:bodyPr/>
              <a:lstStyle/>
              <a:p>
                <a:pPr>
                  <a:defRPr/>
                </a:pPr>
                <a:r>
                  <a:rPr lang="fr-BE"/>
                  <a:t>%</a:t>
                </a:r>
              </a:p>
            </c:rich>
          </c:tx>
        </c:title>
        <c:numFmt formatCode="General" sourceLinked="1"/>
        <c:majorTickMark val="none"/>
        <c:tickLblPos val="nextTo"/>
        <c:crossAx val="111477504"/>
        <c:crosses val="autoZero"/>
        <c:crossBetween val="between"/>
      </c:valAx>
      <c:spPr>
        <a:solidFill>
          <a:schemeClr val="bg1">
            <a:lumMod val="85000"/>
          </a:schemeClr>
        </a:solidFill>
      </c:spPr>
    </c:plotArea>
    <c:legend>
      <c:legendPos val="r"/>
      <c:layout>
        <c:manualLayout>
          <c:xMode val="edge"/>
          <c:yMode val="edge"/>
          <c:x val="0.68829704810612413"/>
          <c:y val="0.61412842302947401"/>
          <c:w val="0.28776205386513543"/>
          <c:h val="0.28896902212629216"/>
        </c:manualLayout>
      </c:layout>
      <c:txPr>
        <a:bodyPr/>
        <a:lstStyle/>
        <a:p>
          <a:pPr>
            <a:defRPr sz="2000"/>
          </a:pPr>
          <a:endParaRPr lang="fr-FR"/>
        </a:p>
      </c:txPr>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B6248A-0C66-4A9D-85BE-0D2FDE5DBE67}"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fr-BE"/>
        </a:p>
      </dgm:t>
    </dgm:pt>
    <dgm:pt modelId="{B5F0D4FA-2EFB-4F12-BB16-E55EAB8CF821}">
      <dgm:prSet phldrT="[Texte]"/>
      <dgm:spPr/>
      <dgm:t>
        <a:bodyPr/>
        <a:lstStyle/>
        <a:p>
          <a:r>
            <a:rPr lang="fr-BE" dirty="0" smtClean="0"/>
            <a:t>2P</a:t>
          </a:r>
          <a:endParaRPr lang="fr-BE" dirty="0"/>
        </a:p>
      </dgm:t>
    </dgm:pt>
    <dgm:pt modelId="{BFA0C778-EE94-4892-BBDC-62D13B8A2CCA}" type="parTrans" cxnId="{B85E5FD1-9E62-456B-ABF2-501D76AE19BD}">
      <dgm:prSet/>
      <dgm:spPr/>
      <dgm:t>
        <a:bodyPr/>
        <a:lstStyle/>
        <a:p>
          <a:endParaRPr lang="fr-BE"/>
        </a:p>
      </dgm:t>
    </dgm:pt>
    <dgm:pt modelId="{5BA8D299-80F1-450B-94B8-2ED260B65CEF}" type="sibTrans" cxnId="{B85E5FD1-9E62-456B-ABF2-501D76AE19BD}">
      <dgm:prSet/>
      <dgm:spPr/>
      <dgm:t>
        <a:bodyPr/>
        <a:lstStyle/>
        <a:p>
          <a:endParaRPr lang="fr-BE"/>
        </a:p>
      </dgm:t>
    </dgm:pt>
    <dgm:pt modelId="{540C8834-26BF-4A31-BA2F-92A86FC00865}">
      <dgm:prSet phldrT="[Texte]" custT="1"/>
      <dgm:spPr/>
      <dgm:t>
        <a:bodyPr/>
        <a:lstStyle/>
        <a:p>
          <a:endParaRPr lang="fr-BE" sz="2800" dirty="0" smtClean="0"/>
        </a:p>
        <a:p>
          <a:endParaRPr lang="fr-BE" sz="2800" dirty="0" smtClean="0"/>
        </a:p>
        <a:p>
          <a:r>
            <a:rPr lang="fr-BE" sz="2800" dirty="0" smtClean="0"/>
            <a:t>Rattrapage</a:t>
          </a:r>
          <a:endParaRPr lang="fr-BE" sz="2800" dirty="0"/>
        </a:p>
      </dgm:t>
    </dgm:pt>
    <dgm:pt modelId="{4645C332-4C0A-4DEC-8E9F-A58857627E79}" type="parTrans" cxnId="{21B5920C-217A-4353-8C32-E6EB95CA3255}">
      <dgm:prSet/>
      <dgm:spPr/>
      <dgm:t>
        <a:bodyPr/>
        <a:lstStyle/>
        <a:p>
          <a:endParaRPr lang="fr-BE"/>
        </a:p>
      </dgm:t>
    </dgm:pt>
    <dgm:pt modelId="{8368192B-31FF-490C-AACE-079B82D9BEB0}" type="sibTrans" cxnId="{21B5920C-217A-4353-8C32-E6EB95CA3255}">
      <dgm:prSet/>
      <dgm:spPr/>
      <dgm:t>
        <a:bodyPr/>
        <a:lstStyle/>
        <a:p>
          <a:endParaRPr lang="fr-BE"/>
        </a:p>
      </dgm:t>
    </dgm:pt>
    <dgm:pt modelId="{79DA9720-DD35-4F32-A41B-97D73E7BBCEC}">
      <dgm:prSet phldrT="[Texte]" custT="1"/>
      <dgm:spPr/>
      <dgm:t>
        <a:bodyPr/>
        <a:lstStyle/>
        <a:p>
          <a:r>
            <a:rPr lang="fr-BE" sz="2000" dirty="0" smtClean="0"/>
            <a:t>RRO1</a:t>
          </a:r>
        </a:p>
        <a:p>
          <a:r>
            <a:rPr lang="fr-BE" sz="2000" dirty="0" smtClean="0"/>
            <a:t>MENINGOCOQUE C</a:t>
          </a:r>
        </a:p>
        <a:p>
          <a:r>
            <a:rPr lang="fr-BE" sz="2000" dirty="0" smtClean="0"/>
            <a:t>DITEPER-POLIO</a:t>
          </a:r>
          <a:endParaRPr lang="fr-BE" sz="2000" dirty="0"/>
        </a:p>
      </dgm:t>
    </dgm:pt>
    <dgm:pt modelId="{752CF7AA-2E27-48E0-8B38-D44E9D5096F1}" type="parTrans" cxnId="{FC3AA975-DB94-4402-B17D-97853B41787A}">
      <dgm:prSet/>
      <dgm:spPr/>
      <dgm:t>
        <a:bodyPr/>
        <a:lstStyle/>
        <a:p>
          <a:endParaRPr lang="fr-BE"/>
        </a:p>
      </dgm:t>
    </dgm:pt>
    <dgm:pt modelId="{24431410-A9CC-4902-BC7C-FAF0C64CDD6A}" type="sibTrans" cxnId="{FC3AA975-DB94-4402-B17D-97853B41787A}">
      <dgm:prSet/>
      <dgm:spPr/>
      <dgm:t>
        <a:bodyPr/>
        <a:lstStyle/>
        <a:p>
          <a:endParaRPr lang="fr-BE"/>
        </a:p>
      </dgm:t>
    </dgm:pt>
    <dgm:pt modelId="{5CB78216-C621-483F-9621-D80EBDBE7348}">
      <dgm:prSet phldrT="[Texte]"/>
      <dgm:spPr/>
      <dgm:t>
        <a:bodyPr/>
        <a:lstStyle/>
        <a:p>
          <a:r>
            <a:rPr lang="fr-BE" dirty="0" smtClean="0"/>
            <a:t>6P</a:t>
          </a:r>
          <a:endParaRPr lang="fr-BE" dirty="0"/>
        </a:p>
      </dgm:t>
    </dgm:pt>
    <dgm:pt modelId="{32344319-00F3-4CF3-AF11-B22973691C20}" type="parTrans" cxnId="{C42881FE-C334-4A93-95C1-1C67E35AAA0A}">
      <dgm:prSet/>
      <dgm:spPr/>
      <dgm:t>
        <a:bodyPr/>
        <a:lstStyle/>
        <a:p>
          <a:endParaRPr lang="fr-BE"/>
        </a:p>
      </dgm:t>
    </dgm:pt>
    <dgm:pt modelId="{C2851F80-C581-4CC3-AA4F-08908B09B882}" type="sibTrans" cxnId="{C42881FE-C334-4A93-95C1-1C67E35AAA0A}">
      <dgm:prSet/>
      <dgm:spPr/>
      <dgm:t>
        <a:bodyPr/>
        <a:lstStyle/>
        <a:p>
          <a:endParaRPr lang="fr-BE"/>
        </a:p>
      </dgm:t>
    </dgm:pt>
    <dgm:pt modelId="{7FEBFBBB-71E0-41CA-9C13-C19ACEDE51EC}">
      <dgm:prSet phldrT="[Texte]" custT="1"/>
      <dgm:spPr/>
      <dgm:t>
        <a:bodyPr/>
        <a:lstStyle/>
        <a:p>
          <a:r>
            <a:rPr lang="fr-BE" sz="2800" dirty="0" smtClean="0"/>
            <a:t>RRO2</a:t>
          </a:r>
          <a:endParaRPr lang="fr-BE" sz="2800" dirty="0"/>
        </a:p>
      </dgm:t>
    </dgm:pt>
    <dgm:pt modelId="{8444487F-779E-44C1-BAFB-BABA6012EB1E}" type="parTrans" cxnId="{CB8A35DD-A6F4-44CB-8C23-72256CF240DC}">
      <dgm:prSet/>
      <dgm:spPr/>
      <dgm:t>
        <a:bodyPr/>
        <a:lstStyle/>
        <a:p>
          <a:endParaRPr lang="fr-BE"/>
        </a:p>
      </dgm:t>
    </dgm:pt>
    <dgm:pt modelId="{F4E120B0-203E-462C-9B2F-7185F9A1140B}" type="sibTrans" cxnId="{CB8A35DD-A6F4-44CB-8C23-72256CF240DC}">
      <dgm:prSet/>
      <dgm:spPr/>
      <dgm:t>
        <a:bodyPr/>
        <a:lstStyle/>
        <a:p>
          <a:endParaRPr lang="fr-BE"/>
        </a:p>
      </dgm:t>
    </dgm:pt>
    <dgm:pt modelId="{D2B703BF-4438-4782-A4D6-1228158BC7E1}">
      <dgm:prSet phldrT="[Texte]" custT="1"/>
      <dgm:spPr/>
      <dgm:t>
        <a:bodyPr/>
        <a:lstStyle/>
        <a:p>
          <a:r>
            <a:rPr lang="fr-BE" sz="2800" dirty="0" smtClean="0"/>
            <a:t>Rattrapage : </a:t>
          </a:r>
        </a:p>
        <a:p>
          <a:r>
            <a:rPr lang="fr-BE" sz="2000" dirty="0" smtClean="0"/>
            <a:t>RRO1</a:t>
          </a:r>
        </a:p>
        <a:p>
          <a:r>
            <a:rPr lang="fr-BE" sz="2000" dirty="0" smtClean="0"/>
            <a:t>HBV : 2 doses « adulte »</a:t>
          </a:r>
        </a:p>
        <a:p>
          <a:endParaRPr lang="fr-BE" sz="2800" dirty="0"/>
        </a:p>
      </dgm:t>
    </dgm:pt>
    <dgm:pt modelId="{B7AFA527-DF64-4947-8243-590B55E8DEA5}" type="parTrans" cxnId="{8D36CB9E-21D9-4EB2-BFF0-C8AB34AB6E13}">
      <dgm:prSet/>
      <dgm:spPr/>
      <dgm:t>
        <a:bodyPr/>
        <a:lstStyle/>
        <a:p>
          <a:endParaRPr lang="fr-BE"/>
        </a:p>
      </dgm:t>
    </dgm:pt>
    <dgm:pt modelId="{D7A3FC76-046E-40DF-8AF8-B78559EF9636}" type="sibTrans" cxnId="{8D36CB9E-21D9-4EB2-BFF0-C8AB34AB6E13}">
      <dgm:prSet/>
      <dgm:spPr/>
      <dgm:t>
        <a:bodyPr/>
        <a:lstStyle/>
        <a:p>
          <a:endParaRPr lang="fr-BE"/>
        </a:p>
      </dgm:t>
    </dgm:pt>
    <dgm:pt modelId="{9458B985-F0FF-4A5A-BC26-79BE17FCD973}" type="pres">
      <dgm:prSet presAssocID="{50B6248A-0C66-4A9D-85BE-0D2FDE5DBE67}" presName="list" presStyleCnt="0">
        <dgm:presLayoutVars>
          <dgm:dir/>
          <dgm:animLvl val="lvl"/>
        </dgm:presLayoutVars>
      </dgm:prSet>
      <dgm:spPr/>
      <dgm:t>
        <a:bodyPr/>
        <a:lstStyle/>
        <a:p>
          <a:endParaRPr lang="fr-BE"/>
        </a:p>
      </dgm:t>
    </dgm:pt>
    <dgm:pt modelId="{7B6A312B-0B8A-4F5C-A7EE-70C447E70CE0}" type="pres">
      <dgm:prSet presAssocID="{B5F0D4FA-2EFB-4F12-BB16-E55EAB8CF821}" presName="posSpace" presStyleCnt="0"/>
      <dgm:spPr/>
    </dgm:pt>
    <dgm:pt modelId="{8DA7FEA4-147E-4231-AA38-6FD9930FC069}" type="pres">
      <dgm:prSet presAssocID="{B5F0D4FA-2EFB-4F12-BB16-E55EAB8CF821}" presName="vertFlow" presStyleCnt="0"/>
      <dgm:spPr/>
    </dgm:pt>
    <dgm:pt modelId="{C15C0DA6-2382-42D9-AAD3-F69528D3280F}" type="pres">
      <dgm:prSet presAssocID="{B5F0D4FA-2EFB-4F12-BB16-E55EAB8CF821}" presName="topSpace" presStyleCnt="0"/>
      <dgm:spPr/>
    </dgm:pt>
    <dgm:pt modelId="{66ABC186-16E5-4521-B0CF-CEB47D499680}" type="pres">
      <dgm:prSet presAssocID="{B5F0D4FA-2EFB-4F12-BB16-E55EAB8CF821}" presName="firstComp" presStyleCnt="0"/>
      <dgm:spPr/>
    </dgm:pt>
    <dgm:pt modelId="{996D1390-E224-4A6E-BB47-2F1F5431F662}" type="pres">
      <dgm:prSet presAssocID="{B5F0D4FA-2EFB-4F12-BB16-E55EAB8CF821}" presName="firstChild" presStyleLbl="bgAccFollowNode1" presStyleIdx="0" presStyleCnt="4" custScaleY="93177" custLinFactNeighborX="227" custLinFactNeighborY="95"/>
      <dgm:spPr/>
      <dgm:t>
        <a:bodyPr/>
        <a:lstStyle/>
        <a:p>
          <a:endParaRPr lang="fr-BE"/>
        </a:p>
      </dgm:t>
    </dgm:pt>
    <dgm:pt modelId="{5DD732BB-12BD-43D4-ABED-9AA435260E12}" type="pres">
      <dgm:prSet presAssocID="{B5F0D4FA-2EFB-4F12-BB16-E55EAB8CF821}" presName="firstChildTx" presStyleLbl="bgAccFollowNode1" presStyleIdx="0" presStyleCnt="4">
        <dgm:presLayoutVars>
          <dgm:bulletEnabled val="1"/>
        </dgm:presLayoutVars>
      </dgm:prSet>
      <dgm:spPr/>
      <dgm:t>
        <a:bodyPr/>
        <a:lstStyle/>
        <a:p>
          <a:endParaRPr lang="fr-BE"/>
        </a:p>
      </dgm:t>
    </dgm:pt>
    <dgm:pt modelId="{D327BE7A-0BC1-436B-97D8-FE1D5108E854}" type="pres">
      <dgm:prSet presAssocID="{79DA9720-DD35-4F32-A41B-97D73E7BBCEC}" presName="comp" presStyleCnt="0"/>
      <dgm:spPr/>
    </dgm:pt>
    <dgm:pt modelId="{D1F721B2-65D3-4E4F-BC61-AEEB66DA16ED}" type="pres">
      <dgm:prSet presAssocID="{79DA9720-DD35-4F32-A41B-97D73E7BBCEC}" presName="child" presStyleLbl="bgAccFollowNode1" presStyleIdx="1" presStyleCnt="4"/>
      <dgm:spPr/>
      <dgm:t>
        <a:bodyPr/>
        <a:lstStyle/>
        <a:p>
          <a:endParaRPr lang="fr-BE"/>
        </a:p>
      </dgm:t>
    </dgm:pt>
    <dgm:pt modelId="{9BA560EE-2DD9-4F01-9C45-88D9DCF605A3}" type="pres">
      <dgm:prSet presAssocID="{79DA9720-DD35-4F32-A41B-97D73E7BBCEC}" presName="childTx" presStyleLbl="bgAccFollowNode1" presStyleIdx="1" presStyleCnt="4">
        <dgm:presLayoutVars>
          <dgm:bulletEnabled val="1"/>
        </dgm:presLayoutVars>
      </dgm:prSet>
      <dgm:spPr/>
      <dgm:t>
        <a:bodyPr/>
        <a:lstStyle/>
        <a:p>
          <a:endParaRPr lang="fr-BE"/>
        </a:p>
      </dgm:t>
    </dgm:pt>
    <dgm:pt modelId="{7ACBC147-0716-42F8-A111-22471A9796FA}" type="pres">
      <dgm:prSet presAssocID="{B5F0D4FA-2EFB-4F12-BB16-E55EAB8CF821}" presName="negSpace" presStyleCnt="0"/>
      <dgm:spPr/>
    </dgm:pt>
    <dgm:pt modelId="{36936232-C093-4E8F-AC35-73A8D6DEC139}" type="pres">
      <dgm:prSet presAssocID="{B5F0D4FA-2EFB-4F12-BB16-E55EAB8CF821}" presName="circle" presStyleLbl="node1" presStyleIdx="0" presStyleCnt="2"/>
      <dgm:spPr/>
      <dgm:t>
        <a:bodyPr/>
        <a:lstStyle/>
        <a:p>
          <a:endParaRPr lang="fr-BE"/>
        </a:p>
      </dgm:t>
    </dgm:pt>
    <dgm:pt modelId="{90E9BE81-098A-4ADB-AA37-494777C39648}" type="pres">
      <dgm:prSet presAssocID="{5BA8D299-80F1-450B-94B8-2ED260B65CEF}" presName="transSpace" presStyleCnt="0"/>
      <dgm:spPr/>
    </dgm:pt>
    <dgm:pt modelId="{C4286079-E6B2-4391-B7B9-691FAD44EE41}" type="pres">
      <dgm:prSet presAssocID="{5CB78216-C621-483F-9621-D80EBDBE7348}" presName="posSpace" presStyleCnt="0"/>
      <dgm:spPr/>
    </dgm:pt>
    <dgm:pt modelId="{D7060B44-0996-4F29-AD8D-B61CABE50FF3}" type="pres">
      <dgm:prSet presAssocID="{5CB78216-C621-483F-9621-D80EBDBE7348}" presName="vertFlow" presStyleCnt="0"/>
      <dgm:spPr/>
    </dgm:pt>
    <dgm:pt modelId="{3700F33C-515E-4D2D-A562-F6E561632F58}" type="pres">
      <dgm:prSet presAssocID="{5CB78216-C621-483F-9621-D80EBDBE7348}" presName="topSpace" presStyleCnt="0"/>
      <dgm:spPr/>
    </dgm:pt>
    <dgm:pt modelId="{6BF366C8-DC24-4E4D-BC96-EE0568B9A47E}" type="pres">
      <dgm:prSet presAssocID="{5CB78216-C621-483F-9621-D80EBDBE7348}" presName="firstComp" presStyleCnt="0"/>
      <dgm:spPr/>
    </dgm:pt>
    <dgm:pt modelId="{C4359C90-1FB9-4170-AB28-59691EA96265}" type="pres">
      <dgm:prSet presAssocID="{5CB78216-C621-483F-9621-D80EBDBE7348}" presName="firstChild" presStyleLbl="bgAccFollowNode1" presStyleIdx="2" presStyleCnt="4"/>
      <dgm:spPr/>
      <dgm:t>
        <a:bodyPr/>
        <a:lstStyle/>
        <a:p>
          <a:endParaRPr lang="fr-BE"/>
        </a:p>
      </dgm:t>
    </dgm:pt>
    <dgm:pt modelId="{FAE409DB-7D14-405B-BD45-009B4CF49863}" type="pres">
      <dgm:prSet presAssocID="{5CB78216-C621-483F-9621-D80EBDBE7348}" presName="firstChildTx" presStyleLbl="bgAccFollowNode1" presStyleIdx="2" presStyleCnt="4">
        <dgm:presLayoutVars>
          <dgm:bulletEnabled val="1"/>
        </dgm:presLayoutVars>
      </dgm:prSet>
      <dgm:spPr/>
      <dgm:t>
        <a:bodyPr/>
        <a:lstStyle/>
        <a:p>
          <a:endParaRPr lang="fr-BE"/>
        </a:p>
      </dgm:t>
    </dgm:pt>
    <dgm:pt modelId="{F55B3719-59A0-40E5-882B-D63DEE9E595D}" type="pres">
      <dgm:prSet presAssocID="{D2B703BF-4438-4782-A4D6-1228158BC7E1}" presName="comp" presStyleCnt="0"/>
      <dgm:spPr/>
    </dgm:pt>
    <dgm:pt modelId="{AD416D7B-094E-46FD-95B4-0BAAC2BA2AFE}" type="pres">
      <dgm:prSet presAssocID="{D2B703BF-4438-4782-A4D6-1228158BC7E1}" presName="child" presStyleLbl="bgAccFollowNode1" presStyleIdx="3" presStyleCnt="4"/>
      <dgm:spPr/>
      <dgm:t>
        <a:bodyPr/>
        <a:lstStyle/>
        <a:p>
          <a:endParaRPr lang="fr-BE"/>
        </a:p>
      </dgm:t>
    </dgm:pt>
    <dgm:pt modelId="{868E3370-DDDE-49F3-8383-81E8F317ACC2}" type="pres">
      <dgm:prSet presAssocID="{D2B703BF-4438-4782-A4D6-1228158BC7E1}" presName="childTx" presStyleLbl="bgAccFollowNode1" presStyleIdx="3" presStyleCnt="4">
        <dgm:presLayoutVars>
          <dgm:bulletEnabled val="1"/>
        </dgm:presLayoutVars>
      </dgm:prSet>
      <dgm:spPr/>
      <dgm:t>
        <a:bodyPr/>
        <a:lstStyle/>
        <a:p>
          <a:endParaRPr lang="fr-BE"/>
        </a:p>
      </dgm:t>
    </dgm:pt>
    <dgm:pt modelId="{80EA87D5-5734-4E94-B6DC-3687A1803EBB}" type="pres">
      <dgm:prSet presAssocID="{5CB78216-C621-483F-9621-D80EBDBE7348}" presName="negSpace" presStyleCnt="0"/>
      <dgm:spPr/>
    </dgm:pt>
    <dgm:pt modelId="{F26CFE94-853D-435A-8E01-7E9DB63A999D}" type="pres">
      <dgm:prSet presAssocID="{5CB78216-C621-483F-9621-D80EBDBE7348}" presName="circle" presStyleLbl="node1" presStyleIdx="1" presStyleCnt="2"/>
      <dgm:spPr/>
      <dgm:t>
        <a:bodyPr/>
        <a:lstStyle/>
        <a:p>
          <a:endParaRPr lang="fr-BE"/>
        </a:p>
      </dgm:t>
    </dgm:pt>
  </dgm:ptLst>
  <dgm:cxnLst>
    <dgm:cxn modelId="{8D36CB9E-21D9-4EB2-BFF0-C8AB34AB6E13}" srcId="{5CB78216-C621-483F-9621-D80EBDBE7348}" destId="{D2B703BF-4438-4782-A4D6-1228158BC7E1}" srcOrd="1" destOrd="0" parTransId="{B7AFA527-DF64-4947-8243-590B55E8DEA5}" sibTransId="{D7A3FC76-046E-40DF-8AF8-B78559EF9636}"/>
    <dgm:cxn modelId="{CB8A35DD-A6F4-44CB-8C23-72256CF240DC}" srcId="{5CB78216-C621-483F-9621-D80EBDBE7348}" destId="{7FEBFBBB-71E0-41CA-9C13-C19ACEDE51EC}" srcOrd="0" destOrd="0" parTransId="{8444487F-779E-44C1-BAFB-BABA6012EB1E}" sibTransId="{F4E120B0-203E-462C-9B2F-7185F9A1140B}"/>
    <dgm:cxn modelId="{9AE73CCC-8E72-4D8C-8748-C753E298B4AB}" type="presOf" srcId="{B5F0D4FA-2EFB-4F12-BB16-E55EAB8CF821}" destId="{36936232-C093-4E8F-AC35-73A8D6DEC139}" srcOrd="0" destOrd="0" presId="urn:microsoft.com/office/officeart/2005/8/layout/hList9"/>
    <dgm:cxn modelId="{21B5920C-217A-4353-8C32-E6EB95CA3255}" srcId="{B5F0D4FA-2EFB-4F12-BB16-E55EAB8CF821}" destId="{540C8834-26BF-4A31-BA2F-92A86FC00865}" srcOrd="0" destOrd="0" parTransId="{4645C332-4C0A-4DEC-8E9F-A58857627E79}" sibTransId="{8368192B-31FF-490C-AACE-079B82D9BEB0}"/>
    <dgm:cxn modelId="{4776B1BB-1442-41D1-9817-323D5CE2BA03}" type="presOf" srcId="{50B6248A-0C66-4A9D-85BE-0D2FDE5DBE67}" destId="{9458B985-F0FF-4A5A-BC26-79BE17FCD973}" srcOrd="0" destOrd="0" presId="urn:microsoft.com/office/officeart/2005/8/layout/hList9"/>
    <dgm:cxn modelId="{B85E5FD1-9E62-456B-ABF2-501D76AE19BD}" srcId="{50B6248A-0C66-4A9D-85BE-0D2FDE5DBE67}" destId="{B5F0D4FA-2EFB-4F12-BB16-E55EAB8CF821}" srcOrd="0" destOrd="0" parTransId="{BFA0C778-EE94-4892-BBDC-62D13B8A2CCA}" sibTransId="{5BA8D299-80F1-450B-94B8-2ED260B65CEF}"/>
    <dgm:cxn modelId="{6564C952-674A-433F-971D-38A5073C8415}" type="presOf" srcId="{7FEBFBBB-71E0-41CA-9C13-C19ACEDE51EC}" destId="{C4359C90-1FB9-4170-AB28-59691EA96265}" srcOrd="0" destOrd="0" presId="urn:microsoft.com/office/officeart/2005/8/layout/hList9"/>
    <dgm:cxn modelId="{887ED437-9793-42BA-A856-4333EA58B55E}" type="presOf" srcId="{79DA9720-DD35-4F32-A41B-97D73E7BBCEC}" destId="{9BA560EE-2DD9-4F01-9C45-88D9DCF605A3}" srcOrd="1" destOrd="0" presId="urn:microsoft.com/office/officeart/2005/8/layout/hList9"/>
    <dgm:cxn modelId="{67F14386-8F34-4C49-8681-DEBA2ABEE335}" type="presOf" srcId="{D2B703BF-4438-4782-A4D6-1228158BC7E1}" destId="{868E3370-DDDE-49F3-8383-81E8F317ACC2}" srcOrd="1" destOrd="0" presId="urn:microsoft.com/office/officeart/2005/8/layout/hList9"/>
    <dgm:cxn modelId="{9AA9E116-A631-4359-82EA-F8DB5DCB3D42}" type="presOf" srcId="{540C8834-26BF-4A31-BA2F-92A86FC00865}" destId="{5DD732BB-12BD-43D4-ABED-9AA435260E12}" srcOrd="1" destOrd="0" presId="urn:microsoft.com/office/officeart/2005/8/layout/hList9"/>
    <dgm:cxn modelId="{C42881FE-C334-4A93-95C1-1C67E35AAA0A}" srcId="{50B6248A-0C66-4A9D-85BE-0D2FDE5DBE67}" destId="{5CB78216-C621-483F-9621-D80EBDBE7348}" srcOrd="1" destOrd="0" parTransId="{32344319-00F3-4CF3-AF11-B22973691C20}" sibTransId="{C2851F80-C581-4CC3-AA4F-08908B09B882}"/>
    <dgm:cxn modelId="{2573A286-A54D-46C1-8D76-E5D43BCE96CF}" type="presOf" srcId="{D2B703BF-4438-4782-A4D6-1228158BC7E1}" destId="{AD416D7B-094E-46FD-95B4-0BAAC2BA2AFE}" srcOrd="0" destOrd="0" presId="urn:microsoft.com/office/officeart/2005/8/layout/hList9"/>
    <dgm:cxn modelId="{6DC987CF-16BC-49A5-AD4E-C898D791B6B9}" type="presOf" srcId="{79DA9720-DD35-4F32-A41B-97D73E7BBCEC}" destId="{D1F721B2-65D3-4E4F-BC61-AEEB66DA16ED}" srcOrd="0" destOrd="0" presId="urn:microsoft.com/office/officeart/2005/8/layout/hList9"/>
    <dgm:cxn modelId="{9628AC71-508E-4261-8978-B3F3797EA639}" type="presOf" srcId="{5CB78216-C621-483F-9621-D80EBDBE7348}" destId="{F26CFE94-853D-435A-8E01-7E9DB63A999D}" srcOrd="0" destOrd="0" presId="urn:microsoft.com/office/officeart/2005/8/layout/hList9"/>
    <dgm:cxn modelId="{259D535B-5CE4-46BB-AEF1-8A35098EBECD}" type="presOf" srcId="{7FEBFBBB-71E0-41CA-9C13-C19ACEDE51EC}" destId="{FAE409DB-7D14-405B-BD45-009B4CF49863}" srcOrd="1" destOrd="0" presId="urn:microsoft.com/office/officeart/2005/8/layout/hList9"/>
    <dgm:cxn modelId="{FC3AA975-DB94-4402-B17D-97853B41787A}" srcId="{B5F0D4FA-2EFB-4F12-BB16-E55EAB8CF821}" destId="{79DA9720-DD35-4F32-A41B-97D73E7BBCEC}" srcOrd="1" destOrd="0" parTransId="{752CF7AA-2E27-48E0-8B38-D44E9D5096F1}" sibTransId="{24431410-A9CC-4902-BC7C-FAF0C64CDD6A}"/>
    <dgm:cxn modelId="{7BF5782B-76F1-4EA1-9B8A-5BB76D64ED28}" type="presOf" srcId="{540C8834-26BF-4A31-BA2F-92A86FC00865}" destId="{996D1390-E224-4A6E-BB47-2F1F5431F662}" srcOrd="0" destOrd="0" presId="urn:microsoft.com/office/officeart/2005/8/layout/hList9"/>
    <dgm:cxn modelId="{1D2250B2-2CF4-4558-B676-D7DD150F7E4A}" type="presParOf" srcId="{9458B985-F0FF-4A5A-BC26-79BE17FCD973}" destId="{7B6A312B-0B8A-4F5C-A7EE-70C447E70CE0}" srcOrd="0" destOrd="0" presId="urn:microsoft.com/office/officeart/2005/8/layout/hList9"/>
    <dgm:cxn modelId="{9CBE8279-C9DE-4391-B62E-C26B946AA99A}" type="presParOf" srcId="{9458B985-F0FF-4A5A-BC26-79BE17FCD973}" destId="{8DA7FEA4-147E-4231-AA38-6FD9930FC069}" srcOrd="1" destOrd="0" presId="urn:microsoft.com/office/officeart/2005/8/layout/hList9"/>
    <dgm:cxn modelId="{09A777EE-8FF9-47FA-84D4-1D72A6645CA9}" type="presParOf" srcId="{8DA7FEA4-147E-4231-AA38-6FD9930FC069}" destId="{C15C0DA6-2382-42D9-AAD3-F69528D3280F}" srcOrd="0" destOrd="0" presId="urn:microsoft.com/office/officeart/2005/8/layout/hList9"/>
    <dgm:cxn modelId="{14E98BDD-A133-4490-ABF0-ED08C551A5BB}" type="presParOf" srcId="{8DA7FEA4-147E-4231-AA38-6FD9930FC069}" destId="{66ABC186-16E5-4521-B0CF-CEB47D499680}" srcOrd="1" destOrd="0" presId="urn:microsoft.com/office/officeart/2005/8/layout/hList9"/>
    <dgm:cxn modelId="{99B69251-6348-47B4-84E1-43B1A94E7F85}" type="presParOf" srcId="{66ABC186-16E5-4521-B0CF-CEB47D499680}" destId="{996D1390-E224-4A6E-BB47-2F1F5431F662}" srcOrd="0" destOrd="0" presId="urn:microsoft.com/office/officeart/2005/8/layout/hList9"/>
    <dgm:cxn modelId="{04DFC803-86B4-458D-8F22-9A4E15B4B41E}" type="presParOf" srcId="{66ABC186-16E5-4521-B0CF-CEB47D499680}" destId="{5DD732BB-12BD-43D4-ABED-9AA435260E12}" srcOrd="1" destOrd="0" presId="urn:microsoft.com/office/officeart/2005/8/layout/hList9"/>
    <dgm:cxn modelId="{F102CCAC-E866-4FF0-ADCE-9A97A48158F3}" type="presParOf" srcId="{8DA7FEA4-147E-4231-AA38-6FD9930FC069}" destId="{D327BE7A-0BC1-436B-97D8-FE1D5108E854}" srcOrd="2" destOrd="0" presId="urn:microsoft.com/office/officeart/2005/8/layout/hList9"/>
    <dgm:cxn modelId="{27271100-2244-4CEC-A66B-E7B859767D87}" type="presParOf" srcId="{D327BE7A-0BC1-436B-97D8-FE1D5108E854}" destId="{D1F721B2-65D3-4E4F-BC61-AEEB66DA16ED}" srcOrd="0" destOrd="0" presId="urn:microsoft.com/office/officeart/2005/8/layout/hList9"/>
    <dgm:cxn modelId="{5CA4C74C-0622-48F0-BE61-0503DBFC552F}" type="presParOf" srcId="{D327BE7A-0BC1-436B-97D8-FE1D5108E854}" destId="{9BA560EE-2DD9-4F01-9C45-88D9DCF605A3}" srcOrd="1" destOrd="0" presId="urn:microsoft.com/office/officeart/2005/8/layout/hList9"/>
    <dgm:cxn modelId="{9C489DA1-3384-4BB5-BE1B-F80C7A66D66D}" type="presParOf" srcId="{9458B985-F0FF-4A5A-BC26-79BE17FCD973}" destId="{7ACBC147-0716-42F8-A111-22471A9796FA}" srcOrd="2" destOrd="0" presId="urn:microsoft.com/office/officeart/2005/8/layout/hList9"/>
    <dgm:cxn modelId="{973B1CC8-B9CD-4146-9093-7DDBC6A19E0F}" type="presParOf" srcId="{9458B985-F0FF-4A5A-BC26-79BE17FCD973}" destId="{36936232-C093-4E8F-AC35-73A8D6DEC139}" srcOrd="3" destOrd="0" presId="urn:microsoft.com/office/officeart/2005/8/layout/hList9"/>
    <dgm:cxn modelId="{431A023E-D28A-45D0-B1B8-3AAA4B09CE57}" type="presParOf" srcId="{9458B985-F0FF-4A5A-BC26-79BE17FCD973}" destId="{90E9BE81-098A-4ADB-AA37-494777C39648}" srcOrd="4" destOrd="0" presId="urn:microsoft.com/office/officeart/2005/8/layout/hList9"/>
    <dgm:cxn modelId="{80FE0F3D-9BFC-4919-9859-EEFCDCF9CB72}" type="presParOf" srcId="{9458B985-F0FF-4A5A-BC26-79BE17FCD973}" destId="{C4286079-E6B2-4391-B7B9-691FAD44EE41}" srcOrd="5" destOrd="0" presId="urn:microsoft.com/office/officeart/2005/8/layout/hList9"/>
    <dgm:cxn modelId="{87B2AFC3-E0F5-4D15-BBEB-CBA773F61862}" type="presParOf" srcId="{9458B985-F0FF-4A5A-BC26-79BE17FCD973}" destId="{D7060B44-0996-4F29-AD8D-B61CABE50FF3}" srcOrd="6" destOrd="0" presId="urn:microsoft.com/office/officeart/2005/8/layout/hList9"/>
    <dgm:cxn modelId="{CB1C01C8-2DBD-44FB-BCC2-8DFC9A92B7B0}" type="presParOf" srcId="{D7060B44-0996-4F29-AD8D-B61CABE50FF3}" destId="{3700F33C-515E-4D2D-A562-F6E561632F58}" srcOrd="0" destOrd="0" presId="urn:microsoft.com/office/officeart/2005/8/layout/hList9"/>
    <dgm:cxn modelId="{FDA7CBBD-499F-4B18-B91E-D65C09288E80}" type="presParOf" srcId="{D7060B44-0996-4F29-AD8D-B61CABE50FF3}" destId="{6BF366C8-DC24-4E4D-BC96-EE0568B9A47E}" srcOrd="1" destOrd="0" presId="urn:microsoft.com/office/officeart/2005/8/layout/hList9"/>
    <dgm:cxn modelId="{BA99A626-D433-4FD6-B46F-58A10C4F4945}" type="presParOf" srcId="{6BF366C8-DC24-4E4D-BC96-EE0568B9A47E}" destId="{C4359C90-1FB9-4170-AB28-59691EA96265}" srcOrd="0" destOrd="0" presId="urn:microsoft.com/office/officeart/2005/8/layout/hList9"/>
    <dgm:cxn modelId="{B600FAB0-BC02-40F2-B331-C8BEF433C6F4}" type="presParOf" srcId="{6BF366C8-DC24-4E4D-BC96-EE0568B9A47E}" destId="{FAE409DB-7D14-405B-BD45-009B4CF49863}" srcOrd="1" destOrd="0" presId="urn:microsoft.com/office/officeart/2005/8/layout/hList9"/>
    <dgm:cxn modelId="{101F0AB8-C59D-4D52-88EF-7DDAA9D005AF}" type="presParOf" srcId="{D7060B44-0996-4F29-AD8D-B61CABE50FF3}" destId="{F55B3719-59A0-40E5-882B-D63DEE9E595D}" srcOrd="2" destOrd="0" presId="urn:microsoft.com/office/officeart/2005/8/layout/hList9"/>
    <dgm:cxn modelId="{6B29331E-45EE-4E7C-9B34-C9A8F8581002}" type="presParOf" srcId="{F55B3719-59A0-40E5-882B-D63DEE9E595D}" destId="{AD416D7B-094E-46FD-95B4-0BAAC2BA2AFE}" srcOrd="0" destOrd="0" presId="urn:microsoft.com/office/officeart/2005/8/layout/hList9"/>
    <dgm:cxn modelId="{3EAB0020-6E62-4EB7-98FD-590329F1098A}" type="presParOf" srcId="{F55B3719-59A0-40E5-882B-D63DEE9E595D}" destId="{868E3370-DDDE-49F3-8383-81E8F317ACC2}" srcOrd="1" destOrd="0" presId="urn:microsoft.com/office/officeart/2005/8/layout/hList9"/>
    <dgm:cxn modelId="{7176FBA7-A460-4DC9-BFC5-58EE7BF60637}" type="presParOf" srcId="{9458B985-F0FF-4A5A-BC26-79BE17FCD973}" destId="{80EA87D5-5734-4E94-B6DC-3687A1803EBB}" srcOrd="7" destOrd="0" presId="urn:microsoft.com/office/officeart/2005/8/layout/hList9"/>
    <dgm:cxn modelId="{0894273D-68C7-4A74-AC72-8FD6AF661F16}" type="presParOf" srcId="{9458B985-F0FF-4A5A-BC26-79BE17FCD973}" destId="{F26CFE94-853D-435A-8E01-7E9DB63A999D}" srcOrd="8"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B6248A-0C66-4A9D-85BE-0D2FDE5DBE67}"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fr-BE"/>
        </a:p>
      </dgm:t>
    </dgm:pt>
    <dgm:pt modelId="{B5F0D4FA-2EFB-4F12-BB16-E55EAB8CF821}">
      <dgm:prSet phldrT="[Texte]" custT="1"/>
      <dgm:spPr/>
      <dgm:t>
        <a:bodyPr/>
        <a:lstStyle/>
        <a:p>
          <a:r>
            <a:rPr lang="fr-BE" sz="3600" dirty="0" smtClean="0"/>
            <a:t>2 SEC</a:t>
          </a:r>
        </a:p>
        <a:p>
          <a:r>
            <a:rPr lang="fr-BE" sz="3600" dirty="0" smtClean="0"/>
            <a:t>1S/1D</a:t>
          </a:r>
          <a:endParaRPr lang="fr-BE" sz="3600" dirty="0"/>
        </a:p>
      </dgm:t>
    </dgm:pt>
    <dgm:pt modelId="{BFA0C778-EE94-4892-BBDC-62D13B8A2CCA}" type="parTrans" cxnId="{B85E5FD1-9E62-456B-ABF2-501D76AE19BD}">
      <dgm:prSet/>
      <dgm:spPr/>
      <dgm:t>
        <a:bodyPr/>
        <a:lstStyle/>
        <a:p>
          <a:endParaRPr lang="fr-BE"/>
        </a:p>
      </dgm:t>
    </dgm:pt>
    <dgm:pt modelId="{5BA8D299-80F1-450B-94B8-2ED260B65CEF}" type="sibTrans" cxnId="{B85E5FD1-9E62-456B-ABF2-501D76AE19BD}">
      <dgm:prSet/>
      <dgm:spPr/>
      <dgm:t>
        <a:bodyPr/>
        <a:lstStyle/>
        <a:p>
          <a:endParaRPr lang="fr-BE"/>
        </a:p>
      </dgm:t>
    </dgm:pt>
    <dgm:pt modelId="{79DA9720-DD35-4F32-A41B-97D73E7BBCEC}">
      <dgm:prSet phldrT="[Texte]" custT="1"/>
      <dgm:spPr/>
      <dgm:t>
        <a:bodyPr/>
        <a:lstStyle/>
        <a:p>
          <a:r>
            <a:rPr lang="fr-BE" sz="2800" dirty="0" smtClean="0"/>
            <a:t>Rattrapage : </a:t>
          </a:r>
          <a:r>
            <a:rPr lang="fr-BE" sz="2000" dirty="0" smtClean="0"/>
            <a:t>RRO</a:t>
          </a:r>
        </a:p>
        <a:p>
          <a:r>
            <a:rPr lang="fr-BE" sz="2000" dirty="0" smtClean="0"/>
            <a:t>HBV :  </a:t>
          </a:r>
          <a:r>
            <a:rPr lang="fr-BE" sz="1800" dirty="0" smtClean="0"/>
            <a:t>2 doses « adulte »</a:t>
          </a:r>
        </a:p>
        <a:p>
          <a:endParaRPr lang="fr-BE" sz="2000" dirty="0"/>
        </a:p>
      </dgm:t>
    </dgm:pt>
    <dgm:pt modelId="{752CF7AA-2E27-48E0-8B38-D44E9D5096F1}" type="parTrans" cxnId="{FC3AA975-DB94-4402-B17D-97853B41787A}">
      <dgm:prSet/>
      <dgm:spPr/>
      <dgm:t>
        <a:bodyPr/>
        <a:lstStyle/>
        <a:p>
          <a:endParaRPr lang="fr-BE"/>
        </a:p>
      </dgm:t>
    </dgm:pt>
    <dgm:pt modelId="{24431410-A9CC-4902-BC7C-FAF0C64CDD6A}" type="sibTrans" cxnId="{FC3AA975-DB94-4402-B17D-97853B41787A}">
      <dgm:prSet/>
      <dgm:spPr/>
      <dgm:t>
        <a:bodyPr/>
        <a:lstStyle/>
        <a:p>
          <a:endParaRPr lang="fr-BE"/>
        </a:p>
      </dgm:t>
    </dgm:pt>
    <dgm:pt modelId="{5CB78216-C621-483F-9621-D80EBDBE7348}">
      <dgm:prSet phldrT="[Texte]" custT="1"/>
      <dgm:spPr/>
      <dgm:t>
        <a:bodyPr/>
        <a:lstStyle/>
        <a:p>
          <a:r>
            <a:rPr lang="fr-BE" sz="4000" dirty="0" smtClean="0"/>
            <a:t>4SEC</a:t>
          </a:r>
          <a:endParaRPr lang="fr-BE" sz="4000" dirty="0"/>
        </a:p>
      </dgm:t>
    </dgm:pt>
    <dgm:pt modelId="{32344319-00F3-4CF3-AF11-B22973691C20}" type="parTrans" cxnId="{C42881FE-C334-4A93-95C1-1C67E35AAA0A}">
      <dgm:prSet/>
      <dgm:spPr/>
      <dgm:t>
        <a:bodyPr/>
        <a:lstStyle/>
        <a:p>
          <a:endParaRPr lang="fr-BE"/>
        </a:p>
      </dgm:t>
    </dgm:pt>
    <dgm:pt modelId="{C2851F80-C581-4CC3-AA4F-08908B09B882}" type="sibTrans" cxnId="{C42881FE-C334-4A93-95C1-1C67E35AAA0A}">
      <dgm:prSet/>
      <dgm:spPr/>
      <dgm:t>
        <a:bodyPr/>
        <a:lstStyle/>
        <a:p>
          <a:endParaRPr lang="fr-BE"/>
        </a:p>
      </dgm:t>
    </dgm:pt>
    <dgm:pt modelId="{7FEBFBBB-71E0-41CA-9C13-C19ACEDE51EC}">
      <dgm:prSet phldrT="[Texte]" custT="1"/>
      <dgm:spPr/>
      <dgm:t>
        <a:bodyPr/>
        <a:lstStyle/>
        <a:p>
          <a:r>
            <a:rPr lang="fr-BE" sz="3200" smtClean="0"/>
            <a:t>dTpa</a:t>
          </a:r>
          <a:endParaRPr lang="fr-BE" sz="3200" dirty="0"/>
        </a:p>
      </dgm:t>
    </dgm:pt>
    <dgm:pt modelId="{8444487F-779E-44C1-BAFB-BABA6012EB1E}" type="parTrans" cxnId="{CB8A35DD-A6F4-44CB-8C23-72256CF240DC}">
      <dgm:prSet/>
      <dgm:spPr/>
      <dgm:t>
        <a:bodyPr/>
        <a:lstStyle/>
        <a:p>
          <a:endParaRPr lang="fr-BE"/>
        </a:p>
      </dgm:t>
    </dgm:pt>
    <dgm:pt modelId="{F4E120B0-203E-462C-9B2F-7185F9A1140B}" type="sibTrans" cxnId="{CB8A35DD-A6F4-44CB-8C23-72256CF240DC}">
      <dgm:prSet/>
      <dgm:spPr/>
      <dgm:t>
        <a:bodyPr/>
        <a:lstStyle/>
        <a:p>
          <a:endParaRPr lang="fr-BE"/>
        </a:p>
      </dgm:t>
    </dgm:pt>
    <dgm:pt modelId="{D2B703BF-4438-4782-A4D6-1228158BC7E1}">
      <dgm:prSet phldrT="[Texte]" custT="1"/>
      <dgm:spPr/>
      <dgm:t>
        <a:bodyPr/>
        <a:lstStyle/>
        <a:p>
          <a:r>
            <a:rPr lang="fr-BE" sz="2800" dirty="0" smtClean="0"/>
            <a:t>Rattrapage : </a:t>
          </a:r>
        </a:p>
        <a:p>
          <a:r>
            <a:rPr lang="fr-BE" sz="2000" dirty="0" smtClean="0"/>
            <a:t>RRO</a:t>
          </a:r>
        </a:p>
        <a:p>
          <a:endParaRPr lang="fr-BE" sz="2000" dirty="0" smtClean="0"/>
        </a:p>
        <a:p>
          <a:endParaRPr lang="fr-BE" sz="2800" dirty="0"/>
        </a:p>
      </dgm:t>
    </dgm:pt>
    <dgm:pt modelId="{B7AFA527-DF64-4947-8243-590B55E8DEA5}" type="parTrans" cxnId="{8D36CB9E-21D9-4EB2-BFF0-C8AB34AB6E13}">
      <dgm:prSet/>
      <dgm:spPr/>
      <dgm:t>
        <a:bodyPr/>
        <a:lstStyle/>
        <a:p>
          <a:endParaRPr lang="fr-BE"/>
        </a:p>
      </dgm:t>
    </dgm:pt>
    <dgm:pt modelId="{D7A3FC76-046E-40DF-8AF8-B78559EF9636}" type="sibTrans" cxnId="{8D36CB9E-21D9-4EB2-BFF0-C8AB34AB6E13}">
      <dgm:prSet/>
      <dgm:spPr/>
      <dgm:t>
        <a:bodyPr/>
        <a:lstStyle/>
        <a:p>
          <a:endParaRPr lang="fr-BE"/>
        </a:p>
      </dgm:t>
    </dgm:pt>
    <dgm:pt modelId="{540C8834-26BF-4A31-BA2F-92A86FC00865}">
      <dgm:prSet phldrT="[Texte]" custT="1"/>
      <dgm:spPr/>
      <dgm:t>
        <a:bodyPr/>
        <a:lstStyle/>
        <a:p>
          <a:r>
            <a:rPr lang="fr-BE" sz="3200" dirty="0" smtClean="0"/>
            <a:t>HPV </a:t>
          </a:r>
          <a:r>
            <a:rPr lang="fr-BE" sz="2800" dirty="0" smtClean="0"/>
            <a:t>2 doses chez les jeunes filles</a:t>
          </a:r>
          <a:endParaRPr lang="fr-BE" sz="3200" dirty="0"/>
        </a:p>
      </dgm:t>
    </dgm:pt>
    <dgm:pt modelId="{8368192B-31FF-490C-AACE-079B82D9BEB0}" type="sibTrans" cxnId="{21B5920C-217A-4353-8C32-E6EB95CA3255}">
      <dgm:prSet/>
      <dgm:spPr/>
      <dgm:t>
        <a:bodyPr/>
        <a:lstStyle/>
        <a:p>
          <a:endParaRPr lang="fr-BE"/>
        </a:p>
      </dgm:t>
    </dgm:pt>
    <dgm:pt modelId="{4645C332-4C0A-4DEC-8E9F-A58857627E79}" type="parTrans" cxnId="{21B5920C-217A-4353-8C32-E6EB95CA3255}">
      <dgm:prSet/>
      <dgm:spPr/>
      <dgm:t>
        <a:bodyPr/>
        <a:lstStyle/>
        <a:p>
          <a:endParaRPr lang="fr-BE"/>
        </a:p>
      </dgm:t>
    </dgm:pt>
    <dgm:pt modelId="{9458B985-F0FF-4A5A-BC26-79BE17FCD973}" type="pres">
      <dgm:prSet presAssocID="{50B6248A-0C66-4A9D-85BE-0D2FDE5DBE67}" presName="list" presStyleCnt="0">
        <dgm:presLayoutVars>
          <dgm:dir/>
          <dgm:animLvl val="lvl"/>
        </dgm:presLayoutVars>
      </dgm:prSet>
      <dgm:spPr/>
      <dgm:t>
        <a:bodyPr/>
        <a:lstStyle/>
        <a:p>
          <a:endParaRPr lang="fr-BE"/>
        </a:p>
      </dgm:t>
    </dgm:pt>
    <dgm:pt modelId="{7B6A312B-0B8A-4F5C-A7EE-70C447E70CE0}" type="pres">
      <dgm:prSet presAssocID="{B5F0D4FA-2EFB-4F12-BB16-E55EAB8CF821}" presName="posSpace" presStyleCnt="0"/>
      <dgm:spPr/>
    </dgm:pt>
    <dgm:pt modelId="{8DA7FEA4-147E-4231-AA38-6FD9930FC069}" type="pres">
      <dgm:prSet presAssocID="{B5F0D4FA-2EFB-4F12-BB16-E55EAB8CF821}" presName="vertFlow" presStyleCnt="0"/>
      <dgm:spPr/>
    </dgm:pt>
    <dgm:pt modelId="{C15C0DA6-2382-42D9-AAD3-F69528D3280F}" type="pres">
      <dgm:prSet presAssocID="{B5F0D4FA-2EFB-4F12-BB16-E55EAB8CF821}" presName="topSpace" presStyleCnt="0"/>
      <dgm:spPr/>
    </dgm:pt>
    <dgm:pt modelId="{66ABC186-16E5-4521-B0CF-CEB47D499680}" type="pres">
      <dgm:prSet presAssocID="{B5F0D4FA-2EFB-4F12-BB16-E55EAB8CF821}" presName="firstComp" presStyleCnt="0"/>
      <dgm:spPr/>
    </dgm:pt>
    <dgm:pt modelId="{996D1390-E224-4A6E-BB47-2F1F5431F662}" type="pres">
      <dgm:prSet presAssocID="{B5F0D4FA-2EFB-4F12-BB16-E55EAB8CF821}" presName="firstChild" presStyleLbl="bgAccFollowNode1" presStyleIdx="0" presStyleCnt="4" custLinFactNeighborX="227" custLinFactNeighborY="95"/>
      <dgm:spPr/>
      <dgm:t>
        <a:bodyPr/>
        <a:lstStyle/>
        <a:p>
          <a:endParaRPr lang="fr-BE"/>
        </a:p>
      </dgm:t>
    </dgm:pt>
    <dgm:pt modelId="{5DD732BB-12BD-43D4-ABED-9AA435260E12}" type="pres">
      <dgm:prSet presAssocID="{B5F0D4FA-2EFB-4F12-BB16-E55EAB8CF821}" presName="firstChildTx" presStyleLbl="bgAccFollowNode1" presStyleIdx="0" presStyleCnt="4">
        <dgm:presLayoutVars>
          <dgm:bulletEnabled val="1"/>
        </dgm:presLayoutVars>
      </dgm:prSet>
      <dgm:spPr/>
      <dgm:t>
        <a:bodyPr/>
        <a:lstStyle/>
        <a:p>
          <a:endParaRPr lang="fr-BE"/>
        </a:p>
      </dgm:t>
    </dgm:pt>
    <dgm:pt modelId="{D327BE7A-0BC1-436B-97D8-FE1D5108E854}" type="pres">
      <dgm:prSet presAssocID="{79DA9720-DD35-4F32-A41B-97D73E7BBCEC}" presName="comp" presStyleCnt="0"/>
      <dgm:spPr/>
    </dgm:pt>
    <dgm:pt modelId="{D1F721B2-65D3-4E4F-BC61-AEEB66DA16ED}" type="pres">
      <dgm:prSet presAssocID="{79DA9720-DD35-4F32-A41B-97D73E7BBCEC}" presName="child" presStyleLbl="bgAccFollowNode1" presStyleIdx="1" presStyleCnt="4"/>
      <dgm:spPr/>
      <dgm:t>
        <a:bodyPr/>
        <a:lstStyle/>
        <a:p>
          <a:endParaRPr lang="fr-BE"/>
        </a:p>
      </dgm:t>
    </dgm:pt>
    <dgm:pt modelId="{9BA560EE-2DD9-4F01-9C45-88D9DCF605A3}" type="pres">
      <dgm:prSet presAssocID="{79DA9720-DD35-4F32-A41B-97D73E7BBCEC}" presName="childTx" presStyleLbl="bgAccFollowNode1" presStyleIdx="1" presStyleCnt="4">
        <dgm:presLayoutVars>
          <dgm:bulletEnabled val="1"/>
        </dgm:presLayoutVars>
      </dgm:prSet>
      <dgm:spPr/>
      <dgm:t>
        <a:bodyPr/>
        <a:lstStyle/>
        <a:p>
          <a:endParaRPr lang="fr-BE"/>
        </a:p>
      </dgm:t>
    </dgm:pt>
    <dgm:pt modelId="{7ACBC147-0716-42F8-A111-22471A9796FA}" type="pres">
      <dgm:prSet presAssocID="{B5F0D4FA-2EFB-4F12-BB16-E55EAB8CF821}" presName="negSpace" presStyleCnt="0"/>
      <dgm:spPr/>
    </dgm:pt>
    <dgm:pt modelId="{36936232-C093-4E8F-AC35-73A8D6DEC139}" type="pres">
      <dgm:prSet presAssocID="{B5F0D4FA-2EFB-4F12-BB16-E55EAB8CF821}" presName="circle" presStyleLbl="node1" presStyleIdx="0" presStyleCnt="2"/>
      <dgm:spPr/>
      <dgm:t>
        <a:bodyPr/>
        <a:lstStyle/>
        <a:p>
          <a:endParaRPr lang="fr-BE"/>
        </a:p>
      </dgm:t>
    </dgm:pt>
    <dgm:pt modelId="{90E9BE81-098A-4ADB-AA37-494777C39648}" type="pres">
      <dgm:prSet presAssocID="{5BA8D299-80F1-450B-94B8-2ED260B65CEF}" presName="transSpace" presStyleCnt="0"/>
      <dgm:spPr/>
    </dgm:pt>
    <dgm:pt modelId="{C4286079-E6B2-4391-B7B9-691FAD44EE41}" type="pres">
      <dgm:prSet presAssocID="{5CB78216-C621-483F-9621-D80EBDBE7348}" presName="posSpace" presStyleCnt="0"/>
      <dgm:spPr/>
    </dgm:pt>
    <dgm:pt modelId="{D7060B44-0996-4F29-AD8D-B61CABE50FF3}" type="pres">
      <dgm:prSet presAssocID="{5CB78216-C621-483F-9621-D80EBDBE7348}" presName="vertFlow" presStyleCnt="0"/>
      <dgm:spPr/>
    </dgm:pt>
    <dgm:pt modelId="{3700F33C-515E-4D2D-A562-F6E561632F58}" type="pres">
      <dgm:prSet presAssocID="{5CB78216-C621-483F-9621-D80EBDBE7348}" presName="topSpace" presStyleCnt="0"/>
      <dgm:spPr/>
    </dgm:pt>
    <dgm:pt modelId="{6BF366C8-DC24-4E4D-BC96-EE0568B9A47E}" type="pres">
      <dgm:prSet presAssocID="{5CB78216-C621-483F-9621-D80EBDBE7348}" presName="firstComp" presStyleCnt="0"/>
      <dgm:spPr/>
    </dgm:pt>
    <dgm:pt modelId="{C4359C90-1FB9-4170-AB28-59691EA96265}" type="pres">
      <dgm:prSet presAssocID="{5CB78216-C621-483F-9621-D80EBDBE7348}" presName="firstChild" presStyleLbl="bgAccFollowNode1" presStyleIdx="2" presStyleCnt="4"/>
      <dgm:spPr/>
      <dgm:t>
        <a:bodyPr/>
        <a:lstStyle/>
        <a:p>
          <a:endParaRPr lang="fr-BE"/>
        </a:p>
      </dgm:t>
    </dgm:pt>
    <dgm:pt modelId="{FAE409DB-7D14-405B-BD45-009B4CF49863}" type="pres">
      <dgm:prSet presAssocID="{5CB78216-C621-483F-9621-D80EBDBE7348}" presName="firstChildTx" presStyleLbl="bgAccFollowNode1" presStyleIdx="2" presStyleCnt="4">
        <dgm:presLayoutVars>
          <dgm:bulletEnabled val="1"/>
        </dgm:presLayoutVars>
      </dgm:prSet>
      <dgm:spPr/>
      <dgm:t>
        <a:bodyPr/>
        <a:lstStyle/>
        <a:p>
          <a:endParaRPr lang="fr-BE"/>
        </a:p>
      </dgm:t>
    </dgm:pt>
    <dgm:pt modelId="{F55B3719-59A0-40E5-882B-D63DEE9E595D}" type="pres">
      <dgm:prSet presAssocID="{D2B703BF-4438-4782-A4D6-1228158BC7E1}" presName="comp" presStyleCnt="0"/>
      <dgm:spPr/>
    </dgm:pt>
    <dgm:pt modelId="{AD416D7B-094E-46FD-95B4-0BAAC2BA2AFE}" type="pres">
      <dgm:prSet presAssocID="{D2B703BF-4438-4782-A4D6-1228158BC7E1}" presName="child" presStyleLbl="bgAccFollowNode1" presStyleIdx="3" presStyleCnt="4"/>
      <dgm:spPr/>
      <dgm:t>
        <a:bodyPr/>
        <a:lstStyle/>
        <a:p>
          <a:endParaRPr lang="fr-BE"/>
        </a:p>
      </dgm:t>
    </dgm:pt>
    <dgm:pt modelId="{868E3370-DDDE-49F3-8383-81E8F317ACC2}" type="pres">
      <dgm:prSet presAssocID="{D2B703BF-4438-4782-A4D6-1228158BC7E1}" presName="childTx" presStyleLbl="bgAccFollowNode1" presStyleIdx="3" presStyleCnt="4">
        <dgm:presLayoutVars>
          <dgm:bulletEnabled val="1"/>
        </dgm:presLayoutVars>
      </dgm:prSet>
      <dgm:spPr/>
      <dgm:t>
        <a:bodyPr/>
        <a:lstStyle/>
        <a:p>
          <a:endParaRPr lang="fr-BE"/>
        </a:p>
      </dgm:t>
    </dgm:pt>
    <dgm:pt modelId="{80EA87D5-5734-4E94-B6DC-3687A1803EBB}" type="pres">
      <dgm:prSet presAssocID="{5CB78216-C621-483F-9621-D80EBDBE7348}" presName="negSpace" presStyleCnt="0"/>
      <dgm:spPr/>
    </dgm:pt>
    <dgm:pt modelId="{F26CFE94-853D-435A-8E01-7E9DB63A999D}" type="pres">
      <dgm:prSet presAssocID="{5CB78216-C621-483F-9621-D80EBDBE7348}" presName="circle" presStyleLbl="node1" presStyleIdx="1" presStyleCnt="2"/>
      <dgm:spPr/>
      <dgm:t>
        <a:bodyPr/>
        <a:lstStyle/>
        <a:p>
          <a:endParaRPr lang="fr-BE"/>
        </a:p>
      </dgm:t>
    </dgm:pt>
  </dgm:ptLst>
  <dgm:cxnLst>
    <dgm:cxn modelId="{C25019D1-084B-4E25-A2C6-0CB1CA729039}" type="presOf" srcId="{D2B703BF-4438-4782-A4D6-1228158BC7E1}" destId="{868E3370-DDDE-49F3-8383-81E8F317ACC2}" srcOrd="1" destOrd="0" presId="urn:microsoft.com/office/officeart/2005/8/layout/hList9"/>
    <dgm:cxn modelId="{587B38F9-94F8-4D5B-BE65-29DAD69E3AE7}" type="presOf" srcId="{7FEBFBBB-71E0-41CA-9C13-C19ACEDE51EC}" destId="{C4359C90-1FB9-4170-AB28-59691EA96265}" srcOrd="0" destOrd="0" presId="urn:microsoft.com/office/officeart/2005/8/layout/hList9"/>
    <dgm:cxn modelId="{EDEA6A7C-668E-4AE5-A777-0AD185DF8468}" type="presOf" srcId="{540C8834-26BF-4A31-BA2F-92A86FC00865}" destId="{996D1390-E224-4A6E-BB47-2F1F5431F662}" srcOrd="0" destOrd="0" presId="urn:microsoft.com/office/officeart/2005/8/layout/hList9"/>
    <dgm:cxn modelId="{4535B82A-3ABA-43B3-9927-A95635F417E2}" type="presOf" srcId="{79DA9720-DD35-4F32-A41B-97D73E7BBCEC}" destId="{9BA560EE-2DD9-4F01-9C45-88D9DCF605A3}" srcOrd="1" destOrd="0" presId="urn:microsoft.com/office/officeart/2005/8/layout/hList9"/>
    <dgm:cxn modelId="{8D36CB9E-21D9-4EB2-BFF0-C8AB34AB6E13}" srcId="{5CB78216-C621-483F-9621-D80EBDBE7348}" destId="{D2B703BF-4438-4782-A4D6-1228158BC7E1}" srcOrd="1" destOrd="0" parTransId="{B7AFA527-DF64-4947-8243-590B55E8DEA5}" sibTransId="{D7A3FC76-046E-40DF-8AF8-B78559EF9636}"/>
    <dgm:cxn modelId="{CB8A35DD-A6F4-44CB-8C23-72256CF240DC}" srcId="{5CB78216-C621-483F-9621-D80EBDBE7348}" destId="{7FEBFBBB-71E0-41CA-9C13-C19ACEDE51EC}" srcOrd="0" destOrd="0" parTransId="{8444487F-779E-44C1-BAFB-BABA6012EB1E}" sibTransId="{F4E120B0-203E-462C-9B2F-7185F9A1140B}"/>
    <dgm:cxn modelId="{21B5920C-217A-4353-8C32-E6EB95CA3255}" srcId="{B5F0D4FA-2EFB-4F12-BB16-E55EAB8CF821}" destId="{540C8834-26BF-4A31-BA2F-92A86FC00865}" srcOrd="0" destOrd="0" parTransId="{4645C332-4C0A-4DEC-8E9F-A58857627E79}" sibTransId="{8368192B-31FF-490C-AACE-079B82D9BEB0}"/>
    <dgm:cxn modelId="{DC37EA82-D15C-4916-A36A-FB149EF7FE34}" type="presOf" srcId="{79DA9720-DD35-4F32-A41B-97D73E7BBCEC}" destId="{D1F721B2-65D3-4E4F-BC61-AEEB66DA16ED}" srcOrd="0" destOrd="0" presId="urn:microsoft.com/office/officeart/2005/8/layout/hList9"/>
    <dgm:cxn modelId="{B85E5FD1-9E62-456B-ABF2-501D76AE19BD}" srcId="{50B6248A-0C66-4A9D-85BE-0D2FDE5DBE67}" destId="{B5F0D4FA-2EFB-4F12-BB16-E55EAB8CF821}" srcOrd="0" destOrd="0" parTransId="{BFA0C778-EE94-4892-BBDC-62D13B8A2CCA}" sibTransId="{5BA8D299-80F1-450B-94B8-2ED260B65CEF}"/>
    <dgm:cxn modelId="{44DA25FF-01CC-4ED9-8F4B-D5577245ECC9}" type="presOf" srcId="{7FEBFBBB-71E0-41CA-9C13-C19ACEDE51EC}" destId="{FAE409DB-7D14-405B-BD45-009B4CF49863}" srcOrd="1" destOrd="0" presId="urn:microsoft.com/office/officeart/2005/8/layout/hList9"/>
    <dgm:cxn modelId="{3DB423FC-E913-43F3-9082-BC13F3C61ECA}" type="presOf" srcId="{5CB78216-C621-483F-9621-D80EBDBE7348}" destId="{F26CFE94-853D-435A-8E01-7E9DB63A999D}" srcOrd="0" destOrd="0" presId="urn:microsoft.com/office/officeart/2005/8/layout/hList9"/>
    <dgm:cxn modelId="{C2D0FE18-CED2-4781-A8BF-61251B166648}" type="presOf" srcId="{D2B703BF-4438-4782-A4D6-1228158BC7E1}" destId="{AD416D7B-094E-46FD-95B4-0BAAC2BA2AFE}" srcOrd="0" destOrd="0" presId="urn:microsoft.com/office/officeart/2005/8/layout/hList9"/>
    <dgm:cxn modelId="{C42881FE-C334-4A93-95C1-1C67E35AAA0A}" srcId="{50B6248A-0C66-4A9D-85BE-0D2FDE5DBE67}" destId="{5CB78216-C621-483F-9621-D80EBDBE7348}" srcOrd="1" destOrd="0" parTransId="{32344319-00F3-4CF3-AF11-B22973691C20}" sibTransId="{C2851F80-C581-4CC3-AA4F-08908B09B882}"/>
    <dgm:cxn modelId="{B70DC168-9FEA-4AA2-989C-BD6748FED364}" type="presOf" srcId="{50B6248A-0C66-4A9D-85BE-0D2FDE5DBE67}" destId="{9458B985-F0FF-4A5A-BC26-79BE17FCD973}" srcOrd="0" destOrd="0" presId="urn:microsoft.com/office/officeart/2005/8/layout/hList9"/>
    <dgm:cxn modelId="{27AC340F-011C-45F6-A6DA-C4DFFE5F2A6F}" type="presOf" srcId="{B5F0D4FA-2EFB-4F12-BB16-E55EAB8CF821}" destId="{36936232-C093-4E8F-AC35-73A8D6DEC139}" srcOrd="0" destOrd="0" presId="urn:microsoft.com/office/officeart/2005/8/layout/hList9"/>
    <dgm:cxn modelId="{9F15FAE6-2676-4514-87E2-7A143F085E04}" type="presOf" srcId="{540C8834-26BF-4A31-BA2F-92A86FC00865}" destId="{5DD732BB-12BD-43D4-ABED-9AA435260E12}" srcOrd="1" destOrd="0" presId="urn:microsoft.com/office/officeart/2005/8/layout/hList9"/>
    <dgm:cxn modelId="{FC3AA975-DB94-4402-B17D-97853B41787A}" srcId="{B5F0D4FA-2EFB-4F12-BB16-E55EAB8CF821}" destId="{79DA9720-DD35-4F32-A41B-97D73E7BBCEC}" srcOrd="1" destOrd="0" parTransId="{752CF7AA-2E27-48E0-8B38-D44E9D5096F1}" sibTransId="{24431410-A9CC-4902-BC7C-FAF0C64CDD6A}"/>
    <dgm:cxn modelId="{B7DA643E-BDCD-472A-8999-E43F4697D9C8}" type="presParOf" srcId="{9458B985-F0FF-4A5A-BC26-79BE17FCD973}" destId="{7B6A312B-0B8A-4F5C-A7EE-70C447E70CE0}" srcOrd="0" destOrd="0" presId="urn:microsoft.com/office/officeart/2005/8/layout/hList9"/>
    <dgm:cxn modelId="{423538D9-19E4-47CE-A90A-2A3B1990FFBD}" type="presParOf" srcId="{9458B985-F0FF-4A5A-BC26-79BE17FCD973}" destId="{8DA7FEA4-147E-4231-AA38-6FD9930FC069}" srcOrd="1" destOrd="0" presId="urn:microsoft.com/office/officeart/2005/8/layout/hList9"/>
    <dgm:cxn modelId="{F42928BE-7B45-4130-A082-9E43FDA2D172}" type="presParOf" srcId="{8DA7FEA4-147E-4231-AA38-6FD9930FC069}" destId="{C15C0DA6-2382-42D9-AAD3-F69528D3280F}" srcOrd="0" destOrd="0" presId="urn:microsoft.com/office/officeart/2005/8/layout/hList9"/>
    <dgm:cxn modelId="{A9FA4D28-23D2-43DB-ABA8-3E3178C28D7B}" type="presParOf" srcId="{8DA7FEA4-147E-4231-AA38-6FD9930FC069}" destId="{66ABC186-16E5-4521-B0CF-CEB47D499680}" srcOrd="1" destOrd="0" presId="urn:microsoft.com/office/officeart/2005/8/layout/hList9"/>
    <dgm:cxn modelId="{BB638B88-BC6A-46C2-B245-2E7117330613}" type="presParOf" srcId="{66ABC186-16E5-4521-B0CF-CEB47D499680}" destId="{996D1390-E224-4A6E-BB47-2F1F5431F662}" srcOrd="0" destOrd="0" presId="urn:microsoft.com/office/officeart/2005/8/layout/hList9"/>
    <dgm:cxn modelId="{D1DEA2CB-7C88-46EB-A068-1D9E9C4EFC32}" type="presParOf" srcId="{66ABC186-16E5-4521-B0CF-CEB47D499680}" destId="{5DD732BB-12BD-43D4-ABED-9AA435260E12}" srcOrd="1" destOrd="0" presId="urn:microsoft.com/office/officeart/2005/8/layout/hList9"/>
    <dgm:cxn modelId="{CB1E2B46-7FF7-4E4B-97FE-E86E1228624D}" type="presParOf" srcId="{8DA7FEA4-147E-4231-AA38-6FD9930FC069}" destId="{D327BE7A-0BC1-436B-97D8-FE1D5108E854}" srcOrd="2" destOrd="0" presId="urn:microsoft.com/office/officeart/2005/8/layout/hList9"/>
    <dgm:cxn modelId="{02CA65A8-1580-4DD0-AEF0-6D5E4ED81F76}" type="presParOf" srcId="{D327BE7A-0BC1-436B-97D8-FE1D5108E854}" destId="{D1F721B2-65D3-4E4F-BC61-AEEB66DA16ED}" srcOrd="0" destOrd="0" presId="urn:microsoft.com/office/officeart/2005/8/layout/hList9"/>
    <dgm:cxn modelId="{DA12E9B5-9524-4AAC-B9A0-0E83E92C8B25}" type="presParOf" srcId="{D327BE7A-0BC1-436B-97D8-FE1D5108E854}" destId="{9BA560EE-2DD9-4F01-9C45-88D9DCF605A3}" srcOrd="1" destOrd="0" presId="urn:microsoft.com/office/officeart/2005/8/layout/hList9"/>
    <dgm:cxn modelId="{EB14FA49-83FF-4D40-AC3F-850430D2A995}" type="presParOf" srcId="{9458B985-F0FF-4A5A-BC26-79BE17FCD973}" destId="{7ACBC147-0716-42F8-A111-22471A9796FA}" srcOrd="2" destOrd="0" presId="urn:microsoft.com/office/officeart/2005/8/layout/hList9"/>
    <dgm:cxn modelId="{73BE9E44-8F1B-46FB-B67D-A5D87F231A7F}" type="presParOf" srcId="{9458B985-F0FF-4A5A-BC26-79BE17FCD973}" destId="{36936232-C093-4E8F-AC35-73A8D6DEC139}" srcOrd="3" destOrd="0" presId="urn:microsoft.com/office/officeart/2005/8/layout/hList9"/>
    <dgm:cxn modelId="{E8B5BAFE-E59C-4F4F-BF70-296309CCBDFB}" type="presParOf" srcId="{9458B985-F0FF-4A5A-BC26-79BE17FCD973}" destId="{90E9BE81-098A-4ADB-AA37-494777C39648}" srcOrd="4" destOrd="0" presId="urn:microsoft.com/office/officeart/2005/8/layout/hList9"/>
    <dgm:cxn modelId="{C1791DF7-5E9E-4E94-AA3F-CE558CB53342}" type="presParOf" srcId="{9458B985-F0FF-4A5A-BC26-79BE17FCD973}" destId="{C4286079-E6B2-4391-B7B9-691FAD44EE41}" srcOrd="5" destOrd="0" presId="urn:microsoft.com/office/officeart/2005/8/layout/hList9"/>
    <dgm:cxn modelId="{2DDFB894-74E3-4BD7-980B-96051DE6890A}" type="presParOf" srcId="{9458B985-F0FF-4A5A-BC26-79BE17FCD973}" destId="{D7060B44-0996-4F29-AD8D-B61CABE50FF3}" srcOrd="6" destOrd="0" presId="urn:microsoft.com/office/officeart/2005/8/layout/hList9"/>
    <dgm:cxn modelId="{BA17C3FD-8B89-4622-8BCB-6571D9E8B363}" type="presParOf" srcId="{D7060B44-0996-4F29-AD8D-B61CABE50FF3}" destId="{3700F33C-515E-4D2D-A562-F6E561632F58}" srcOrd="0" destOrd="0" presId="urn:microsoft.com/office/officeart/2005/8/layout/hList9"/>
    <dgm:cxn modelId="{C68965E6-3503-4FAD-838E-199216AB882F}" type="presParOf" srcId="{D7060B44-0996-4F29-AD8D-B61CABE50FF3}" destId="{6BF366C8-DC24-4E4D-BC96-EE0568B9A47E}" srcOrd="1" destOrd="0" presId="urn:microsoft.com/office/officeart/2005/8/layout/hList9"/>
    <dgm:cxn modelId="{832933A8-AC88-40CD-B972-18C9D5194F2C}" type="presParOf" srcId="{6BF366C8-DC24-4E4D-BC96-EE0568B9A47E}" destId="{C4359C90-1FB9-4170-AB28-59691EA96265}" srcOrd="0" destOrd="0" presId="urn:microsoft.com/office/officeart/2005/8/layout/hList9"/>
    <dgm:cxn modelId="{63DD3E71-C3EC-41CE-937C-4EC6448B194A}" type="presParOf" srcId="{6BF366C8-DC24-4E4D-BC96-EE0568B9A47E}" destId="{FAE409DB-7D14-405B-BD45-009B4CF49863}" srcOrd="1" destOrd="0" presId="urn:microsoft.com/office/officeart/2005/8/layout/hList9"/>
    <dgm:cxn modelId="{ED831809-ACD4-43A6-8A16-C793B897EDE5}" type="presParOf" srcId="{D7060B44-0996-4F29-AD8D-B61CABE50FF3}" destId="{F55B3719-59A0-40E5-882B-D63DEE9E595D}" srcOrd="2" destOrd="0" presId="urn:microsoft.com/office/officeart/2005/8/layout/hList9"/>
    <dgm:cxn modelId="{AC534C27-B693-46D7-82D0-580498FF4089}" type="presParOf" srcId="{F55B3719-59A0-40E5-882B-D63DEE9E595D}" destId="{AD416D7B-094E-46FD-95B4-0BAAC2BA2AFE}" srcOrd="0" destOrd="0" presId="urn:microsoft.com/office/officeart/2005/8/layout/hList9"/>
    <dgm:cxn modelId="{620BE422-009A-42CA-945D-3D9BDAD1F9CD}" type="presParOf" srcId="{F55B3719-59A0-40E5-882B-D63DEE9E595D}" destId="{868E3370-DDDE-49F3-8383-81E8F317ACC2}" srcOrd="1" destOrd="0" presId="urn:microsoft.com/office/officeart/2005/8/layout/hList9"/>
    <dgm:cxn modelId="{9A6DAF2B-EB53-47DC-88B8-5F417114565E}" type="presParOf" srcId="{9458B985-F0FF-4A5A-BC26-79BE17FCD973}" destId="{80EA87D5-5734-4E94-B6DC-3687A1803EBB}" srcOrd="7" destOrd="0" presId="urn:microsoft.com/office/officeart/2005/8/layout/hList9"/>
    <dgm:cxn modelId="{E5B83433-66D1-4855-811B-1083F69EAB92}" type="presParOf" srcId="{9458B985-F0FF-4A5A-BC26-79BE17FCD973}" destId="{F26CFE94-853D-435A-8E01-7E9DB63A999D}" srcOrd="8"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0.09234</cdr:x>
      <cdr:y>0.2803</cdr:y>
    </cdr:from>
    <cdr:to>
      <cdr:x>0.16399</cdr:x>
      <cdr:y>0.32889</cdr:y>
    </cdr:to>
    <cdr:sp macro="" textlink="">
      <cdr:nvSpPr>
        <cdr:cNvPr id="2" name="ZoneTexte 1"/>
        <cdr:cNvSpPr txBox="1"/>
      </cdr:nvSpPr>
      <cdr:spPr>
        <a:xfrm xmlns:a="http://schemas.openxmlformats.org/drawingml/2006/main">
          <a:off x="859276" y="1703365"/>
          <a:ext cx="666769" cy="2952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BE" sz="1600" b="1" dirty="0"/>
            <a:t>80,3</a:t>
          </a:r>
        </a:p>
      </cdr:txBody>
    </cdr:sp>
  </cdr:relSizeAnchor>
  <cdr:relSizeAnchor xmlns:cdr="http://schemas.openxmlformats.org/drawingml/2006/chartDrawing">
    <cdr:from>
      <cdr:x>0.16198</cdr:x>
      <cdr:y>0.3277</cdr:y>
    </cdr:from>
    <cdr:to>
      <cdr:x>0.22851</cdr:x>
      <cdr:y>0.36846</cdr:y>
    </cdr:to>
    <cdr:sp macro="" textlink="">
      <cdr:nvSpPr>
        <cdr:cNvPr id="3" name="ZoneTexte 2"/>
        <cdr:cNvSpPr txBox="1"/>
      </cdr:nvSpPr>
      <cdr:spPr>
        <a:xfrm xmlns:a="http://schemas.openxmlformats.org/drawingml/2006/main">
          <a:off x="1507348" y="1991397"/>
          <a:ext cx="619124" cy="2476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BE" sz="1600" b="1" dirty="0"/>
            <a:t>72,4</a:t>
          </a:r>
        </a:p>
      </cdr:txBody>
    </cdr:sp>
  </cdr:relSizeAnchor>
  <cdr:relSizeAnchor xmlns:cdr="http://schemas.openxmlformats.org/drawingml/2006/chartDrawing">
    <cdr:from>
      <cdr:x>0.23162</cdr:x>
      <cdr:y>0.3514</cdr:y>
    </cdr:from>
    <cdr:to>
      <cdr:x>0.29815</cdr:x>
      <cdr:y>0.39372</cdr:y>
    </cdr:to>
    <cdr:sp macro="" textlink="">
      <cdr:nvSpPr>
        <cdr:cNvPr id="4" name="ZoneTexte 3"/>
        <cdr:cNvSpPr txBox="1"/>
      </cdr:nvSpPr>
      <cdr:spPr>
        <a:xfrm xmlns:a="http://schemas.openxmlformats.org/drawingml/2006/main">
          <a:off x="2155420" y="2135413"/>
          <a:ext cx="619123" cy="2571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BE" sz="1600" b="1" dirty="0"/>
            <a:t>63,4</a:t>
          </a:r>
        </a:p>
      </cdr:txBody>
    </cdr:sp>
  </cdr:relSizeAnchor>
  <cdr:relSizeAnchor xmlns:cdr="http://schemas.openxmlformats.org/drawingml/2006/chartDrawing">
    <cdr:from>
      <cdr:x>0.30126</cdr:x>
      <cdr:y>0.29215</cdr:y>
    </cdr:from>
    <cdr:to>
      <cdr:x>0.37701</cdr:x>
      <cdr:y>0.33917</cdr:y>
    </cdr:to>
    <cdr:sp macro="" textlink="">
      <cdr:nvSpPr>
        <cdr:cNvPr id="5" name="ZoneTexte 4"/>
        <cdr:cNvSpPr txBox="1"/>
      </cdr:nvSpPr>
      <cdr:spPr>
        <a:xfrm xmlns:a="http://schemas.openxmlformats.org/drawingml/2006/main">
          <a:off x="2803492" y="1775373"/>
          <a:ext cx="704924" cy="2857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BE" sz="1600" b="1" dirty="0"/>
            <a:t>76,1</a:t>
          </a:r>
        </a:p>
      </cdr:txBody>
    </cdr:sp>
  </cdr:relSizeAnchor>
  <cdr:relSizeAnchor xmlns:cdr="http://schemas.openxmlformats.org/drawingml/2006/chartDrawing">
    <cdr:from>
      <cdr:x>0.37864</cdr:x>
      <cdr:y>0.33955</cdr:y>
    </cdr:from>
    <cdr:to>
      <cdr:x>0.4554</cdr:x>
      <cdr:y>0.38344</cdr:y>
    </cdr:to>
    <cdr:sp macro="" textlink="">
      <cdr:nvSpPr>
        <cdr:cNvPr id="6" name="ZoneTexte 5"/>
        <cdr:cNvSpPr txBox="1"/>
      </cdr:nvSpPr>
      <cdr:spPr>
        <a:xfrm xmlns:a="http://schemas.openxmlformats.org/drawingml/2006/main">
          <a:off x="3523572" y="2063405"/>
          <a:ext cx="714323" cy="2667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BE" sz="1600" b="1" dirty="0"/>
            <a:t>70,7</a:t>
          </a:r>
        </a:p>
      </cdr:txBody>
    </cdr:sp>
  </cdr:relSizeAnchor>
  <cdr:relSizeAnchor xmlns:cdr="http://schemas.openxmlformats.org/drawingml/2006/chartDrawing">
    <cdr:from>
      <cdr:x>0.44828</cdr:x>
      <cdr:y>0.3514</cdr:y>
    </cdr:from>
    <cdr:to>
      <cdr:x>0.51891</cdr:x>
      <cdr:y>0.39372</cdr:y>
    </cdr:to>
    <cdr:sp macro="" textlink="">
      <cdr:nvSpPr>
        <cdr:cNvPr id="7" name="ZoneTexte 6"/>
        <cdr:cNvSpPr txBox="1"/>
      </cdr:nvSpPr>
      <cdr:spPr>
        <a:xfrm xmlns:a="http://schemas.openxmlformats.org/drawingml/2006/main">
          <a:off x="4171644" y="2135413"/>
          <a:ext cx="657277" cy="2571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BE" sz="1600" b="1" dirty="0"/>
            <a:t>70,2</a:t>
          </a:r>
        </a:p>
      </cdr:txBody>
    </cdr:sp>
  </cdr:relSizeAnchor>
  <cdr:relSizeAnchor xmlns:cdr="http://schemas.openxmlformats.org/drawingml/2006/chartDrawing">
    <cdr:from>
      <cdr:x>0.57982</cdr:x>
      <cdr:y>0.33955</cdr:y>
    </cdr:from>
    <cdr:to>
      <cdr:x>0.68422</cdr:x>
      <cdr:y>0.38031</cdr:y>
    </cdr:to>
    <cdr:sp macro="" textlink="">
      <cdr:nvSpPr>
        <cdr:cNvPr id="8" name="ZoneTexte 7"/>
        <cdr:cNvSpPr txBox="1"/>
      </cdr:nvSpPr>
      <cdr:spPr>
        <a:xfrm xmlns:a="http://schemas.openxmlformats.org/drawingml/2006/main">
          <a:off x="5395780" y="2063405"/>
          <a:ext cx="971538" cy="2476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BE" sz="1600" b="1" dirty="0"/>
            <a:t>73,3</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0050" cy="4968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41750" y="0"/>
            <a:ext cx="2940050" cy="496888"/>
          </a:xfrm>
          <a:prstGeom prst="rect">
            <a:avLst/>
          </a:prstGeom>
        </p:spPr>
        <p:txBody>
          <a:bodyPr vert="horz" lIns="91440" tIns="45720" rIns="91440" bIns="45720" rtlCol="0"/>
          <a:lstStyle>
            <a:lvl1pPr algn="r">
              <a:defRPr sz="1200"/>
            </a:lvl1pPr>
          </a:lstStyle>
          <a:p>
            <a:fld id="{D5D2B265-37E6-4634-B8BD-937136D57E08}" type="datetimeFigureOut">
              <a:rPr lang="fr-BE" smtClean="0"/>
              <a:pPr/>
              <a:t>08-05-17</a:t>
            </a:fld>
            <a:endParaRPr lang="fr-BE"/>
          </a:p>
        </p:txBody>
      </p:sp>
      <p:sp>
        <p:nvSpPr>
          <p:cNvPr id="4" name="Espace réservé du pied de page 3"/>
          <p:cNvSpPr>
            <a:spLocks noGrp="1"/>
          </p:cNvSpPr>
          <p:nvPr>
            <p:ph type="ftr" sz="quarter" idx="2"/>
          </p:nvPr>
        </p:nvSpPr>
        <p:spPr>
          <a:xfrm>
            <a:off x="0" y="9428163"/>
            <a:ext cx="2940050" cy="496887"/>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41750" y="9428163"/>
            <a:ext cx="2940050" cy="496887"/>
          </a:xfrm>
          <a:prstGeom prst="rect">
            <a:avLst/>
          </a:prstGeom>
        </p:spPr>
        <p:txBody>
          <a:bodyPr vert="horz" lIns="91440" tIns="45720" rIns="91440" bIns="45720" rtlCol="0" anchor="b"/>
          <a:lstStyle>
            <a:lvl1pPr algn="r">
              <a:defRPr sz="1200"/>
            </a:lvl1pPr>
          </a:lstStyle>
          <a:p>
            <a:fld id="{F39F9D43-1FE6-46F0-BF84-C6060EC1F156}" type="slidenum">
              <a:rPr lang="fr-BE" smtClean="0"/>
              <a:pPr/>
              <a:t>‹N°›</a:t>
            </a:fld>
            <a:endParaRPr lang="fr-BE"/>
          </a:p>
        </p:txBody>
      </p:sp>
    </p:spTree>
    <p:extLst>
      <p:ext uri="{BB962C8B-B14F-4D97-AF65-F5344CB8AC3E}">
        <p14:creationId xmlns:p14="http://schemas.microsoft.com/office/powerpoint/2010/main" xmlns="" val="3815314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39468" cy="496332"/>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42350" y="0"/>
            <a:ext cx="2939468" cy="496332"/>
          </a:xfrm>
          <a:prstGeom prst="rect">
            <a:avLst/>
          </a:prstGeom>
        </p:spPr>
        <p:txBody>
          <a:bodyPr vert="horz" lIns="91440" tIns="45720" rIns="91440" bIns="45720" rtlCol="0"/>
          <a:lstStyle>
            <a:lvl1pPr algn="r">
              <a:defRPr sz="1200"/>
            </a:lvl1pPr>
          </a:lstStyle>
          <a:p>
            <a:fld id="{56E356FF-560A-4509-8398-6F584D459D1A}" type="datetimeFigureOut">
              <a:rPr lang="fr-BE" smtClean="0"/>
              <a:pPr/>
              <a:t>08-05-17</a:t>
            </a:fld>
            <a:endParaRPr lang="fr-BE"/>
          </a:p>
        </p:txBody>
      </p:sp>
      <p:sp>
        <p:nvSpPr>
          <p:cNvPr id="4" name="Espace réservé de l'image des diapositives 3"/>
          <p:cNvSpPr>
            <a:spLocks noGrp="1" noRot="1" noChangeAspect="1"/>
          </p:cNvSpPr>
          <p:nvPr>
            <p:ph type="sldImg" idx="2"/>
          </p:nvPr>
        </p:nvSpPr>
        <p:spPr>
          <a:xfrm>
            <a:off x="911225" y="744538"/>
            <a:ext cx="4960938" cy="3722687"/>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78339" y="4715153"/>
            <a:ext cx="542671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9428583"/>
            <a:ext cx="2939468" cy="496332"/>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42350" y="9428583"/>
            <a:ext cx="2939468" cy="496332"/>
          </a:xfrm>
          <a:prstGeom prst="rect">
            <a:avLst/>
          </a:prstGeom>
        </p:spPr>
        <p:txBody>
          <a:bodyPr vert="horz" lIns="91440" tIns="45720" rIns="91440" bIns="45720" rtlCol="0" anchor="b"/>
          <a:lstStyle>
            <a:lvl1pPr algn="r">
              <a:defRPr sz="1200"/>
            </a:lvl1pPr>
          </a:lstStyle>
          <a:p>
            <a:fld id="{8A01D86D-CE83-4D35-B2BF-851DC69F374E}" type="slidenum">
              <a:rPr lang="fr-BE" smtClean="0"/>
              <a:pPr/>
              <a:t>‹N°›</a:t>
            </a:fld>
            <a:endParaRPr lang="fr-BE"/>
          </a:p>
        </p:txBody>
      </p:sp>
    </p:spTree>
    <p:extLst>
      <p:ext uri="{BB962C8B-B14F-4D97-AF65-F5344CB8AC3E}">
        <p14:creationId xmlns:p14="http://schemas.microsoft.com/office/powerpoint/2010/main" xmlns="" val="3444602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8A01D86D-CE83-4D35-B2BF-851DC69F374E}" type="slidenum">
              <a:rPr lang="fr-BE" smtClean="0"/>
              <a:pPr/>
              <a:t>1</a:t>
            </a:fld>
            <a:endParaRPr lang="fr-BE"/>
          </a:p>
        </p:txBody>
      </p:sp>
    </p:spTree>
    <p:extLst>
      <p:ext uri="{BB962C8B-B14F-4D97-AF65-F5344CB8AC3E}">
        <p14:creationId xmlns:p14="http://schemas.microsoft.com/office/powerpoint/2010/main" xmlns="" val="4069183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bwMode="auto">
          <a:xfrm>
            <a:off x="911225" y="744538"/>
            <a:ext cx="4960938" cy="37226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FR" altLang="fr-FR">
              <a:ea typeface="ＭＳ Ｐゴシック" panose="020B0600070205080204" pitchFamily="34" charset="-128"/>
            </a:endParaRPr>
          </a:p>
        </p:txBody>
      </p:sp>
      <p:sp>
        <p:nvSpPr>
          <p:cNvPr id="84996"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37925375" indent="-37468175">
              <a:defRPr sz="2400">
                <a:solidFill>
                  <a:schemeClr val="tx1"/>
                </a:solidFill>
                <a:latin typeface="Times" panose="02020603050405020304" pitchFamily="18" charset="0"/>
                <a:ea typeface="ＭＳ Ｐゴシック" panose="020B0600070205080204" pitchFamily="34" charset="-128"/>
              </a:defRPr>
            </a:lvl2pPr>
            <a:lvl3pPr marL="1141413" indent="-227013">
              <a:defRPr sz="2400">
                <a:solidFill>
                  <a:schemeClr val="tx1"/>
                </a:solidFill>
                <a:latin typeface="Times" panose="02020603050405020304" pitchFamily="18" charset="0"/>
                <a:ea typeface="ＭＳ Ｐゴシック" panose="020B0600070205080204" pitchFamily="34" charset="-128"/>
              </a:defRPr>
            </a:lvl3pPr>
            <a:lvl4pPr marL="1598613" indent="-227013">
              <a:defRPr sz="2400">
                <a:solidFill>
                  <a:schemeClr val="tx1"/>
                </a:solidFill>
                <a:latin typeface="Times" panose="02020603050405020304" pitchFamily="18" charset="0"/>
                <a:ea typeface="ＭＳ Ｐゴシック" panose="020B0600070205080204" pitchFamily="34" charset="-128"/>
              </a:defRPr>
            </a:lvl4pPr>
            <a:lvl5pPr marL="2055813" indent="-227013">
              <a:defRPr sz="2400">
                <a:solidFill>
                  <a:schemeClr val="tx1"/>
                </a:solidFill>
                <a:latin typeface="Times" panose="02020603050405020304" pitchFamily="18" charset="0"/>
                <a:ea typeface="ＭＳ Ｐゴシック" panose="020B0600070205080204" pitchFamily="34" charset="-128"/>
              </a:defRPr>
            </a:lvl5pPr>
            <a:lvl6pPr marL="2513013" indent="-22701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0213" indent="-22701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7413" indent="-22701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4613" indent="-22701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139D8822-646C-4777-AADD-E89C490C118E}" type="slidenum">
              <a:rPr lang="fr-FR" altLang="fr-FR" sz="1200">
                <a:latin typeface="Arial" panose="020B0604020202020204" pitchFamily="34" charset="0"/>
              </a:rPr>
              <a:pPr/>
              <a:t>3</a:t>
            </a:fld>
            <a:endParaRPr lang="fr-FR" altLang="fr-FR" sz="1200">
              <a:latin typeface="Arial" panose="020B0604020202020204" pitchFamily="34" charset="0"/>
            </a:endParaRPr>
          </a:p>
        </p:txBody>
      </p:sp>
    </p:spTree>
    <p:extLst>
      <p:ext uri="{BB962C8B-B14F-4D97-AF65-F5344CB8AC3E}">
        <p14:creationId xmlns:p14="http://schemas.microsoft.com/office/powerpoint/2010/main" xmlns="" val="4041937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4A3900-96A1-4C94-929B-343C423D1AEB}" type="slidenum">
              <a:rPr kumimoji="0" lang="fr-F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fr-F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2650959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33"/>
            <a:ext cx="7772400" cy="1470025"/>
          </a:xfrm>
        </p:spPr>
        <p:txBody>
          <a:bodyPr/>
          <a:lstStyle/>
          <a:p>
            <a:r>
              <a:rPr lang="fr-FR" smtClean="0"/>
              <a:t>Modifiez le style du titre</a:t>
            </a:r>
            <a:endParaRPr lang="fr-BE"/>
          </a:p>
        </p:txBody>
      </p:sp>
      <p:sp>
        <p:nvSpPr>
          <p:cNvPr id="3" name="Sous-titr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le des sous-titres du masque</a:t>
            </a:r>
            <a:endParaRPr lang="fr-BE" dirty="0"/>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Toulouse, 16 juin 2016</a:t>
            </a:r>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9F3473D-8041-46E8-A8B9-DB8F3D09DB01}"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xmlns="" val="1507769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solidFill>
                  <a:prstClr val="black">
                    <a:tint val="75000"/>
                  </a:prstClr>
                </a:solidFill>
              </a:rPr>
              <a:t>Toulouse, 16 juin 2016</a:t>
            </a:r>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9F3473D-8041-46E8-A8B9-DB8F3D09DB01}"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xmlns="" val="455160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Toulouse, 16 juin 2016</a:t>
            </a:r>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9F3473D-8041-46E8-A8B9-DB8F3D09DB01}"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xmlns="" val="2610460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6"/>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46"/>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Toulouse, 16 juin 2016</a:t>
            </a:r>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9F3473D-8041-46E8-A8B9-DB8F3D09DB01}"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xmlns="" val="20217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1619673" y="274638"/>
            <a:ext cx="7067128" cy="1143000"/>
          </a:xfrm>
        </p:spPr>
        <p:txBody>
          <a:bodyPr/>
          <a:lstStyle/>
          <a:p>
            <a:r>
              <a:rPr lang="fr-FR" dirty="0" smtClean="0"/>
              <a:t>Modifiez le style du titre</a:t>
            </a:r>
            <a:endParaRPr lang="fr-BE" dirty="0"/>
          </a:p>
        </p:txBody>
      </p:sp>
      <p:sp>
        <p:nvSpPr>
          <p:cNvPr id="3" name="Espace réservé de la date 2"/>
          <p:cNvSpPr>
            <a:spLocks noGrp="1"/>
          </p:cNvSpPr>
          <p:nvPr>
            <p:ph type="dt" sz="half" idx="10"/>
          </p:nvPr>
        </p:nvSpPr>
        <p:spPr/>
        <p:txBody>
          <a:bodyPr/>
          <a:lstStyle/>
          <a:p>
            <a:r>
              <a:rPr lang="fr-FR" smtClean="0">
                <a:solidFill>
                  <a:prstClr val="black">
                    <a:tint val="75000"/>
                  </a:prstClr>
                </a:solidFill>
              </a:rPr>
              <a:t>Toulouse, 16 juin 2016</a:t>
            </a:r>
            <a:endParaRPr lang="fr-BE">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BE">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29F3473D-8041-46E8-A8B9-DB8F3D09DB01}"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xmlns="" val="3197426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371600"/>
          </a:xfrm>
        </p:spPr>
        <p:txBody>
          <a:bodyPr/>
          <a:lstStyle/>
          <a:p>
            <a:r>
              <a:rPr lang="fr-FR" smtClean="0"/>
              <a:t>Modifiez le style du titre</a:t>
            </a:r>
            <a:endParaRPr lang="fr-BE"/>
          </a:p>
        </p:txBody>
      </p:sp>
      <p:sp>
        <p:nvSpPr>
          <p:cNvPr id="3" name="Espace réservé du texte 2"/>
          <p:cNvSpPr>
            <a:spLocks noGrp="1"/>
          </p:cNvSpPr>
          <p:nvPr>
            <p:ph type="body" sz="half" idx="1"/>
          </p:nvPr>
        </p:nvSpPr>
        <p:spPr>
          <a:xfrm>
            <a:off x="457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Rectangle 2"/>
          <p:cNvSpPr>
            <a:spLocks noGrp="1" noChangeArrowheads="1"/>
          </p:cNvSpPr>
          <p:nvPr>
            <p:ph type="ftr" sz="quarter" idx="10"/>
          </p:nvPr>
        </p:nvSpPr>
        <p:spPr>
          <a:ln/>
        </p:spPr>
        <p:txBody>
          <a:bodyPr/>
          <a:lstStyle>
            <a:lvl1pPr>
              <a:defRPr/>
            </a:lvl1pPr>
          </a:lstStyle>
          <a:p>
            <a:pPr>
              <a:defRPr/>
            </a:pPr>
            <a:endParaRPr lang="fr-BE" altLang="fr-FR">
              <a:solidFill>
                <a:prstClr val="black">
                  <a:tint val="75000"/>
                </a:prstClr>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BEF992C-0D25-45CD-96D9-4C8125408299}" type="slidenum">
              <a:rPr lang="fr-BE" altLang="fr-FR">
                <a:solidFill>
                  <a:prstClr val="black">
                    <a:tint val="75000"/>
                  </a:prstClr>
                </a:solidFill>
              </a:rPr>
              <a:pPr>
                <a:defRPr/>
              </a:pPr>
              <a:t>‹N°›</a:t>
            </a:fld>
            <a:endParaRPr lang="fr-BE" altLang="fr-FR">
              <a:solidFill>
                <a:prstClr val="black">
                  <a:tint val="75000"/>
                </a:prstClr>
              </a:solidFill>
            </a:endParaRPr>
          </a:p>
        </p:txBody>
      </p:sp>
      <p:sp>
        <p:nvSpPr>
          <p:cNvPr id="7" name="Rectangle 16"/>
          <p:cNvSpPr>
            <a:spLocks noGrp="1" noChangeArrowheads="1"/>
          </p:cNvSpPr>
          <p:nvPr>
            <p:ph type="dt" sz="half" idx="12"/>
          </p:nvPr>
        </p:nvSpPr>
        <p:spPr>
          <a:ln/>
        </p:spPr>
        <p:txBody>
          <a:bodyPr/>
          <a:lstStyle>
            <a:lvl1pPr>
              <a:defRPr/>
            </a:lvl1pPr>
          </a:lstStyle>
          <a:p>
            <a:pPr>
              <a:defRPr/>
            </a:pPr>
            <a:r>
              <a:rPr lang="fr-FR" altLang="fr-FR" smtClean="0">
                <a:solidFill>
                  <a:prstClr val="black">
                    <a:tint val="75000"/>
                  </a:prstClr>
                </a:solidFill>
              </a:rPr>
              <a:t>Toulouse, 16 juin 2016</a:t>
            </a:r>
            <a:endParaRPr lang="fr-BE" altLang="fr-FR">
              <a:solidFill>
                <a:prstClr val="black">
                  <a:tint val="75000"/>
                </a:prstClr>
              </a:solidFill>
            </a:endParaRPr>
          </a:p>
        </p:txBody>
      </p:sp>
    </p:spTree>
    <p:extLst>
      <p:ext uri="{BB962C8B-B14F-4D97-AF65-F5344CB8AC3E}">
        <p14:creationId xmlns:p14="http://schemas.microsoft.com/office/powerpoint/2010/main" xmlns="" val="3008235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r>
              <a:rPr lang="fr-FR" smtClean="0">
                <a:solidFill>
                  <a:prstClr val="black">
                    <a:tint val="75000"/>
                  </a:prstClr>
                </a:solidFill>
              </a:rPr>
              <a:t>Toulouse, 16 juin 2016</a:t>
            </a:r>
            <a:endParaRPr lang="fr-BE">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BE">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29F3473D-8041-46E8-A8B9-DB8F3D09DB01}"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xmlns="" val="1183500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Toulouse, 16 juin 2016</a:t>
            </a:r>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9F3473D-8041-46E8-A8B9-DB8F3D09DB01}"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xmlns="" val="18003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8"/>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Toulouse, 16 juin 2016</a:t>
            </a:r>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9F3473D-8041-46E8-A8B9-DB8F3D09DB01}"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xmlns="" val="1876837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r>
              <a:rPr lang="fr-FR" smtClean="0">
                <a:solidFill>
                  <a:prstClr val="black">
                    <a:tint val="75000"/>
                  </a:prstClr>
                </a:solidFill>
              </a:rPr>
              <a:t>Toulouse, 16 juin 2016</a:t>
            </a:r>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9F3473D-8041-46E8-A8B9-DB8F3D09DB01}"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xmlns="" val="2533235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r>
              <a:rPr lang="fr-FR" smtClean="0">
                <a:solidFill>
                  <a:prstClr val="black">
                    <a:tint val="75000"/>
                  </a:prstClr>
                </a:solidFill>
              </a:rPr>
              <a:t>Toulouse, 16 juin 2016</a:t>
            </a:r>
            <a:endParaRPr lang="fr-BE">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BE">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29F3473D-8041-46E8-A8B9-DB8F3D09DB01}"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xmlns="" val="355127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4" name="Espace réservé du pied de page 3"/>
          <p:cNvSpPr>
            <a:spLocks noGrp="1"/>
          </p:cNvSpPr>
          <p:nvPr>
            <p:ph type="ftr" sz="quarter" idx="11"/>
          </p:nvPr>
        </p:nvSpPr>
        <p:spPr>
          <a:xfrm>
            <a:off x="3347864" y="6381328"/>
            <a:ext cx="2895600" cy="365125"/>
          </a:xfrm>
        </p:spPr>
        <p:txBody>
          <a:bodyPr/>
          <a:lstStyle/>
          <a:p>
            <a:endParaRPr lang="fr-BE">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29F3473D-8041-46E8-A8B9-DB8F3D09DB01}"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xmlns="" val="338099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solidFill>
                  <a:prstClr val="black">
                    <a:tint val="75000"/>
                  </a:prstClr>
                </a:solidFill>
              </a:rPr>
              <a:t>Toulouse, 16 juin 2016</a:t>
            </a:r>
            <a:endParaRPr lang="fr-BE">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BE">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29F3473D-8041-46E8-A8B9-DB8F3D09DB01}"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xmlns="" val="3881534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solidFill>
                  <a:prstClr val="black">
                    <a:tint val="75000"/>
                  </a:prstClr>
                </a:solidFill>
              </a:rPr>
              <a:t>Toulouse, 16 juin 2016</a:t>
            </a:r>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9F3473D-8041-46E8-A8B9-DB8F3D09DB01}"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xmlns="" val="4206447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rcRect/>
          <a:stretch>
            <a:fillRect/>
          </a:stretch>
        </p:blipFill>
        <p:spPr bwMode="auto">
          <a:xfrm>
            <a:off x="0" y="0"/>
            <a:ext cx="1547664"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Espace réservé du titre 1"/>
          <p:cNvSpPr>
            <a:spLocks noGrp="1"/>
          </p:cNvSpPr>
          <p:nvPr>
            <p:ph type="title"/>
          </p:nvPr>
        </p:nvSpPr>
        <p:spPr>
          <a:xfrm>
            <a:off x="1691680" y="44624"/>
            <a:ext cx="6995120" cy="1143000"/>
          </a:xfrm>
          <a:prstGeom prst="rect">
            <a:avLst/>
          </a:prstGeom>
        </p:spPr>
        <p:txBody>
          <a:bodyPr vert="horz" lIns="91440" tIns="45720" rIns="91440" bIns="45720" rtlCol="0" anchor="ctr">
            <a:normAutofit/>
          </a:bodyPr>
          <a:lstStyle/>
          <a:p>
            <a:r>
              <a:rPr lang="fr-FR" dirty="0" smtClean="0"/>
              <a:t>Modifiez le style du titre</a:t>
            </a:r>
            <a:endParaRPr lang="fr-BE" dirty="0"/>
          </a:p>
        </p:txBody>
      </p:sp>
      <p:sp>
        <p:nvSpPr>
          <p:cNvPr id="3" name="Espace réservé du texte 2"/>
          <p:cNvSpPr>
            <a:spLocks noGrp="1"/>
          </p:cNvSpPr>
          <p:nvPr>
            <p:ph type="body" idx="1"/>
          </p:nvPr>
        </p:nvSpPr>
        <p:spPr>
          <a:xfrm>
            <a:off x="773832" y="1600206"/>
            <a:ext cx="7912968"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4" name="Espace réservé de la date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solidFill>
                  <a:prstClr val="black">
                    <a:tint val="75000"/>
                  </a:prstClr>
                </a:solidFill>
              </a:rPr>
              <a:t>Toulouse, 16 juin 2016</a:t>
            </a:r>
            <a:endParaRPr lang="fr-BE">
              <a:solidFill>
                <a:prstClr val="black">
                  <a:tint val="75000"/>
                </a:prstClr>
              </a:solidFill>
            </a:endParaRPr>
          </a:p>
        </p:txBody>
      </p:sp>
      <p:sp>
        <p:nvSpPr>
          <p:cNvPr id="5" name="Espace réservé du pied de page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3473D-8041-46E8-A8B9-DB8F3D09DB01}"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xmlns="" val="183784237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
            </a:r>
            <a:br>
              <a:rPr lang="fr-FR" dirty="0" smtClean="0"/>
            </a:br>
            <a:r>
              <a:rPr lang="fr-FR" b="1" dirty="0" smtClean="0">
                <a:solidFill>
                  <a:srgbClr val="0092BE"/>
                </a:solidFill>
              </a:rPr>
              <a:t>Le rôle du médecin en promotion de la santé à l’école</a:t>
            </a:r>
            <a:br>
              <a:rPr lang="fr-FR" b="1" dirty="0" smtClean="0">
                <a:solidFill>
                  <a:srgbClr val="0092BE"/>
                </a:solidFill>
              </a:rPr>
            </a:br>
            <a:endParaRPr lang="fr-FR" b="1" dirty="0">
              <a:solidFill>
                <a:srgbClr val="0092BE"/>
              </a:solidFill>
            </a:endParaRPr>
          </a:p>
        </p:txBody>
      </p:sp>
      <p:sp>
        <p:nvSpPr>
          <p:cNvPr id="6" name="Sous-titre 5"/>
          <p:cNvSpPr>
            <a:spLocks noGrp="1"/>
          </p:cNvSpPr>
          <p:nvPr>
            <p:ph type="subTitle" idx="1"/>
          </p:nvPr>
        </p:nvSpPr>
        <p:spPr/>
        <p:txBody>
          <a:bodyPr>
            <a:normAutofit fontScale="85000" lnSpcReduction="20000"/>
          </a:bodyPr>
          <a:lstStyle/>
          <a:p>
            <a:endParaRPr lang="fr-BE" dirty="0" smtClean="0"/>
          </a:p>
          <a:p>
            <a:r>
              <a:rPr lang="fr-BE" dirty="0" smtClean="0"/>
              <a:t>M.C. Miermans</a:t>
            </a:r>
          </a:p>
          <a:p>
            <a:r>
              <a:rPr lang="fr-BE" dirty="0" smtClean="0"/>
              <a:t>C. </a:t>
            </a:r>
            <a:r>
              <a:rPr lang="fr-BE" dirty="0"/>
              <a:t>V</a:t>
            </a:r>
            <a:r>
              <a:rPr lang="fr-BE" dirty="0" smtClean="0"/>
              <a:t>andoorne</a:t>
            </a:r>
          </a:p>
          <a:p>
            <a:r>
              <a:rPr lang="fr-BE" b="1" dirty="0" smtClean="0"/>
              <a:t>Liège, CHU-pédiatrie , Juin 2016</a:t>
            </a:r>
            <a:endParaRPr lang="fr-BE" b="1" dirty="0"/>
          </a:p>
        </p:txBody>
      </p:sp>
      <p:sp>
        <p:nvSpPr>
          <p:cNvPr id="3" name="Espace réservé du numéro de diapositive 2"/>
          <p:cNvSpPr>
            <a:spLocks noGrp="1"/>
          </p:cNvSpPr>
          <p:nvPr>
            <p:ph type="sldNum" sz="quarter" idx="12"/>
          </p:nvPr>
        </p:nvSpPr>
        <p:spPr/>
        <p:txBody>
          <a:bodyPr/>
          <a:lstStyle/>
          <a:p>
            <a:fld id="{29F3473D-8041-46E8-A8B9-DB8F3D09DB01}" type="slidenum">
              <a:rPr lang="fr-BE" smtClean="0">
                <a:solidFill>
                  <a:prstClr val="black">
                    <a:tint val="75000"/>
                  </a:prstClr>
                </a:solidFill>
              </a:rPr>
              <a:pPr/>
              <a:t>1</a:t>
            </a:fld>
            <a:endParaRPr lang="fr-BE">
              <a:solidFill>
                <a:prstClr val="black">
                  <a:tint val="75000"/>
                </a:prst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4294967295"/>
          </p:nvPr>
        </p:nvSpPr>
        <p:spPr>
          <a:xfrm>
            <a:off x="3124200" y="6356358"/>
            <a:ext cx="2895600" cy="365125"/>
          </a:xfrm>
          <a:prstGeom prst="rect">
            <a:avLst/>
          </a:prstGeom>
        </p:spPr>
        <p:txBody>
          <a:bodyPr/>
          <a:lstStyle/>
          <a:p>
            <a:fld id="{4B38DF51-92A0-4A98-830C-953B7CF53673}" type="slidenum">
              <a:rPr lang="fr-FR"/>
              <a:pPr/>
              <a:t>10</a:t>
            </a:fld>
            <a:endParaRPr lang="fr-FR"/>
          </a:p>
        </p:txBody>
      </p:sp>
      <p:sp>
        <p:nvSpPr>
          <p:cNvPr id="53250" name="Rectangle 2"/>
          <p:cNvSpPr>
            <a:spLocks noGrp="1" noChangeArrowheads="1"/>
          </p:cNvSpPr>
          <p:nvPr>
            <p:ph type="title"/>
          </p:nvPr>
        </p:nvSpPr>
        <p:spPr>
          <a:xfrm>
            <a:off x="323850" y="0"/>
            <a:ext cx="8229600" cy="1371600"/>
          </a:xfrm>
        </p:spPr>
        <p:txBody>
          <a:bodyPr/>
          <a:lstStyle/>
          <a:p>
            <a:r>
              <a:rPr lang="fr-BE" b="1" dirty="0">
                <a:solidFill>
                  <a:schemeClr val="bg1">
                    <a:lumMod val="65000"/>
                  </a:schemeClr>
                </a:solidFill>
              </a:rPr>
              <a:t>Projets de </a:t>
            </a:r>
            <a:r>
              <a:rPr lang="fr-BE" b="1" dirty="0" smtClean="0">
                <a:solidFill>
                  <a:schemeClr val="bg1">
                    <a:lumMod val="65000"/>
                  </a:schemeClr>
                </a:solidFill>
              </a:rPr>
              <a:t>service</a:t>
            </a:r>
            <a:endParaRPr lang="fr-BE" b="1" dirty="0">
              <a:solidFill>
                <a:schemeClr val="bg1">
                  <a:lumMod val="65000"/>
                </a:schemeClr>
              </a:solidFill>
            </a:endParaRPr>
          </a:p>
        </p:txBody>
      </p:sp>
      <p:sp>
        <p:nvSpPr>
          <p:cNvPr id="53251" name="Rectangle 3"/>
          <p:cNvSpPr>
            <a:spLocks noGrp="1" noChangeArrowheads="1"/>
          </p:cNvSpPr>
          <p:nvPr>
            <p:ph type="body" idx="1"/>
          </p:nvPr>
        </p:nvSpPr>
        <p:spPr>
          <a:xfrm>
            <a:off x="468313" y="1340768"/>
            <a:ext cx="8229600" cy="5472608"/>
          </a:xfrm>
        </p:spPr>
        <p:txBody>
          <a:bodyPr>
            <a:normAutofit/>
          </a:bodyPr>
          <a:lstStyle/>
          <a:p>
            <a:pPr>
              <a:lnSpc>
                <a:spcPct val="80000"/>
              </a:lnSpc>
            </a:pPr>
            <a:r>
              <a:rPr lang="fr-BE" sz="2200" i="1" dirty="0"/>
              <a:t>Le projet de service […] définit la politique de santé et les priorités que le service ou le centre entend développer pour les établissements scolaires, sur la base de leurs besoins et des priorités de santé publique </a:t>
            </a:r>
            <a:r>
              <a:rPr lang="fr-BE" sz="2200" i="1" dirty="0" smtClean="0"/>
              <a:t>[…]</a:t>
            </a:r>
            <a:endParaRPr lang="fr-BE" sz="2200" i="1" dirty="0"/>
          </a:p>
          <a:p>
            <a:pPr>
              <a:lnSpc>
                <a:spcPct val="80000"/>
              </a:lnSpc>
            </a:pPr>
            <a:endParaRPr lang="fr-BE" sz="800" i="1" dirty="0"/>
          </a:p>
          <a:p>
            <a:pPr>
              <a:lnSpc>
                <a:spcPct val="80000"/>
              </a:lnSpc>
            </a:pPr>
            <a:r>
              <a:rPr lang="fr-BE" sz="2200" i="1" dirty="0"/>
              <a:t>Concrètement, le projet de service reflète </a:t>
            </a:r>
            <a:r>
              <a:rPr lang="fr-BE" sz="2200" i="1" dirty="0">
                <a:solidFill>
                  <a:schemeClr val="hlink"/>
                </a:solidFill>
              </a:rPr>
              <a:t>les objectifs, les stratégies et les moyens d’action</a:t>
            </a:r>
            <a:r>
              <a:rPr lang="fr-BE" sz="2200" i="1" dirty="0"/>
              <a:t> mis en place par le service ou le centre, pendant la durée de son agrément, pour […] :</a:t>
            </a:r>
          </a:p>
          <a:p>
            <a:pPr lvl="1">
              <a:lnSpc>
                <a:spcPct val="80000"/>
              </a:lnSpc>
            </a:pPr>
            <a:r>
              <a:rPr lang="fr-BE" sz="1800" b="1" i="1" dirty="0">
                <a:solidFill>
                  <a:schemeClr val="hlink"/>
                </a:solidFill>
              </a:rPr>
              <a:t>Diffuser une culture de promotion de la santé en milieu scolaire;</a:t>
            </a:r>
          </a:p>
          <a:p>
            <a:pPr lvl="1">
              <a:lnSpc>
                <a:spcPct val="80000"/>
              </a:lnSpc>
            </a:pPr>
            <a:r>
              <a:rPr lang="fr-BE" sz="1800" b="1" i="1" dirty="0">
                <a:solidFill>
                  <a:schemeClr val="hlink"/>
                </a:solidFill>
              </a:rPr>
              <a:t>Intégrer la démarche de promotion de la santé dans ses activités quotidiennes et ce dans chacune de ses missions.</a:t>
            </a:r>
            <a:r>
              <a:rPr lang="fr-BE" sz="2200" i="1" dirty="0">
                <a:solidFill>
                  <a:schemeClr val="hlink"/>
                </a:solidFill>
              </a:rPr>
              <a:t> </a:t>
            </a:r>
            <a:endParaRPr lang="fr-BE" sz="2200" i="1" dirty="0" smtClean="0">
              <a:solidFill>
                <a:schemeClr val="hlink"/>
              </a:solidFill>
            </a:endParaRPr>
          </a:p>
          <a:p>
            <a:r>
              <a:rPr lang="fr-BE" sz="2200" i="1" dirty="0"/>
              <a:t>En partenariat </a:t>
            </a:r>
            <a:r>
              <a:rPr lang="fr-BE" sz="2200" i="1" dirty="0" smtClean="0"/>
              <a:t> avec </a:t>
            </a:r>
            <a:r>
              <a:rPr lang="fr-BE" sz="2000" dirty="0" smtClean="0"/>
              <a:t>CPAS, CPMS, AMO, SSM, SAJ</a:t>
            </a:r>
            <a:r>
              <a:rPr lang="fr-BE" sz="2000" dirty="0"/>
              <a:t>, SPJ, SRJ, </a:t>
            </a:r>
            <a:r>
              <a:rPr lang="fr-BE" sz="2000" dirty="0" smtClean="0"/>
              <a:t>…</a:t>
            </a:r>
            <a:endParaRPr lang="fr-BE" sz="2600" i="1" dirty="0">
              <a:solidFill>
                <a:schemeClr val="hlink"/>
              </a:solidFill>
            </a:endParaRPr>
          </a:p>
          <a:p>
            <a:pPr lvl="1">
              <a:lnSpc>
                <a:spcPct val="80000"/>
              </a:lnSpc>
            </a:pPr>
            <a:endParaRPr lang="fr-BE" sz="700" i="1" dirty="0">
              <a:solidFill>
                <a:schemeClr val="hlink"/>
              </a:solidFill>
            </a:endParaRPr>
          </a:p>
          <a:p>
            <a:pPr>
              <a:lnSpc>
                <a:spcPct val="80000"/>
              </a:lnSpc>
            </a:pPr>
            <a:r>
              <a:rPr lang="fr-BE" sz="2200" dirty="0"/>
              <a:t>Une </a:t>
            </a:r>
            <a:r>
              <a:rPr lang="fr-BE" sz="2200" b="1" dirty="0">
                <a:solidFill>
                  <a:schemeClr val="hlink"/>
                </a:solidFill>
              </a:rPr>
              <a:t>« grille de développement »</a:t>
            </a:r>
            <a:r>
              <a:rPr lang="fr-BE" sz="2200" dirty="0"/>
              <a:t> est proposée aux services pour présenter leur </a:t>
            </a:r>
            <a:r>
              <a:rPr lang="fr-BE" sz="2200" dirty="0" smtClean="0"/>
              <a:t>projet et des modalités de bilan sont prévues</a:t>
            </a:r>
            <a:endParaRPr lang="fr-BE" sz="2200" dirty="0"/>
          </a:p>
        </p:txBody>
      </p:sp>
      <p:sp>
        <p:nvSpPr>
          <p:cNvPr id="7" name="Rectangle 6"/>
          <p:cNvSpPr/>
          <p:nvPr/>
        </p:nvSpPr>
        <p:spPr>
          <a:xfrm>
            <a:off x="683569" y="5661248"/>
            <a:ext cx="7848872" cy="830997"/>
          </a:xfrm>
          <a:prstGeom prst="rect">
            <a:avLst/>
          </a:prstGeom>
          <a:solidFill>
            <a:schemeClr val="tx1">
              <a:lumMod val="50000"/>
              <a:lumOff val="50000"/>
            </a:schemeClr>
          </a:solidFill>
          <a:ln w="28575">
            <a:solidFill>
              <a:schemeClr val="tx1">
                <a:lumMod val="50000"/>
                <a:lumOff val="50000"/>
              </a:schemeClr>
            </a:solidFill>
          </a:ln>
        </p:spPr>
        <p:txBody>
          <a:bodyPr wrap="square">
            <a:spAutoFit/>
          </a:bodyPr>
          <a:lstStyle/>
          <a:p>
            <a:r>
              <a:rPr lang="fr-BE" sz="2400" b="1" dirty="0" smtClean="0">
                <a:solidFill>
                  <a:schemeClr val="bg1"/>
                </a:solidFill>
              </a:rPr>
              <a:t>Mission de l’APES-</a:t>
            </a:r>
            <a:r>
              <a:rPr lang="fr-BE" sz="2400" b="1" dirty="0" err="1" smtClean="0">
                <a:solidFill>
                  <a:schemeClr val="bg1"/>
                </a:solidFill>
              </a:rPr>
              <a:t>ULg</a:t>
            </a:r>
            <a:r>
              <a:rPr lang="fr-BE" sz="2400" b="1" dirty="0" smtClean="0">
                <a:solidFill>
                  <a:schemeClr val="bg1"/>
                </a:solidFill>
              </a:rPr>
              <a:t>: soutenir la conception, la mise ne place et l’évaluation des projets de service</a:t>
            </a:r>
          </a:p>
        </p:txBody>
      </p:sp>
    </p:spTree>
    <p:extLst>
      <p:ext uri="{BB962C8B-B14F-4D97-AF65-F5344CB8AC3E}">
        <p14:creationId xmlns:p14="http://schemas.microsoft.com/office/powerpoint/2010/main" xmlns="" val="1612281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a:stretch>
            <a:fillRect/>
          </a:stretch>
        </p:blipFill>
        <p:spPr bwMode="auto">
          <a:xfrm>
            <a:off x="539553" y="836715"/>
            <a:ext cx="8131324" cy="5449159"/>
          </a:xfrm>
          <a:prstGeom prst="rect">
            <a:avLst/>
          </a:prstGeom>
          <a:noFill/>
          <a:ln w="9525">
            <a:noFill/>
            <a:miter lim="800000"/>
            <a:headEnd/>
            <a:tailEnd/>
          </a:ln>
        </p:spPr>
      </p:pic>
      <p:sp>
        <p:nvSpPr>
          <p:cNvPr id="4" name="Rectangle 3"/>
          <p:cNvSpPr/>
          <p:nvPr/>
        </p:nvSpPr>
        <p:spPr>
          <a:xfrm>
            <a:off x="4644008" y="1268767"/>
            <a:ext cx="3888432" cy="5078313"/>
          </a:xfrm>
          <a:prstGeom prst="rect">
            <a:avLst/>
          </a:prstGeom>
          <a:solidFill>
            <a:schemeClr val="accent4">
              <a:lumMod val="20000"/>
              <a:lumOff val="80000"/>
            </a:schemeClr>
          </a:solidFill>
        </p:spPr>
        <p:txBody>
          <a:bodyPr wrap="square">
            <a:spAutoFit/>
          </a:bodyPr>
          <a:lstStyle/>
          <a:p>
            <a:pPr algn="ctr"/>
            <a:r>
              <a:rPr lang="fr-BE" sz="2800" b="1" dirty="0" smtClean="0"/>
              <a:t>Centre PMS</a:t>
            </a:r>
          </a:p>
          <a:p>
            <a:r>
              <a:rPr lang="fr-BE" sz="2800" dirty="0" smtClean="0"/>
              <a:t>Equipe pluridisciplinaire : </a:t>
            </a:r>
          </a:p>
          <a:p>
            <a:pPr lvl="1"/>
            <a:r>
              <a:rPr lang="fr-BE" sz="2000" dirty="0" smtClean="0"/>
              <a:t>Psychologue, Assistant social , Infirmière, Médecin du PSE</a:t>
            </a:r>
          </a:p>
          <a:p>
            <a:pPr marL="0" lvl="1"/>
            <a:endParaRPr lang="fr-BE" sz="2800" dirty="0" smtClean="0"/>
          </a:p>
          <a:p>
            <a:pPr marL="0" lvl="1"/>
            <a:r>
              <a:rPr lang="fr-BE" sz="2800" dirty="0" smtClean="0"/>
              <a:t>Orientation et bien-être de l’élève</a:t>
            </a:r>
          </a:p>
          <a:p>
            <a:r>
              <a:rPr lang="fr-FR" dirty="0" smtClean="0"/>
              <a:t>Soutenir l'élève dans la construction de son projet personnel, scolaire et professionnel. </a:t>
            </a:r>
          </a:p>
          <a:p>
            <a:r>
              <a:rPr lang="fr-FR" dirty="0" smtClean="0"/>
              <a:t>Amener les élèves à progresser toujours plus de manière à assurer à tous des chances égales d'accès à l'émancipation sociale, citoyenne et personnelle. </a:t>
            </a:r>
          </a:p>
        </p:txBody>
      </p:sp>
      <p:sp>
        <p:nvSpPr>
          <p:cNvPr id="5" name="Rectangle 4"/>
          <p:cNvSpPr/>
          <p:nvPr/>
        </p:nvSpPr>
        <p:spPr>
          <a:xfrm>
            <a:off x="323530" y="116632"/>
            <a:ext cx="4281686" cy="1785104"/>
          </a:xfrm>
          <a:prstGeom prst="rect">
            <a:avLst/>
          </a:prstGeom>
          <a:solidFill>
            <a:schemeClr val="accent1">
              <a:lumMod val="20000"/>
              <a:lumOff val="80000"/>
            </a:schemeClr>
          </a:solidFill>
        </p:spPr>
        <p:txBody>
          <a:bodyPr wrap="square">
            <a:spAutoFit/>
          </a:bodyPr>
          <a:lstStyle/>
          <a:p>
            <a:r>
              <a:rPr lang="fr-BE" dirty="0" smtClean="0"/>
              <a:t>Depuis 2001-2002</a:t>
            </a:r>
          </a:p>
          <a:p>
            <a:pPr marL="0" lvl="2"/>
            <a:r>
              <a:rPr lang="fr-BE" dirty="0" smtClean="0"/>
              <a:t>Inspection Médicale Scolaire </a:t>
            </a:r>
          </a:p>
          <a:p>
            <a:pPr marL="0" lvl="2"/>
            <a:endParaRPr lang="fr-BE" b="1" dirty="0" smtClean="0"/>
          </a:p>
          <a:p>
            <a:pPr marL="0" lvl="2"/>
            <a:r>
              <a:rPr lang="fr-BE" sz="2800" b="1" dirty="0" smtClean="0"/>
              <a:t>Services  de promotion de la santé à l’école</a:t>
            </a:r>
            <a:endParaRPr lang="fr-BE" sz="2800" dirty="0" smtClean="0"/>
          </a:p>
        </p:txBody>
      </p:sp>
      <p:sp>
        <p:nvSpPr>
          <p:cNvPr id="6" name="Flèche vers le bas 5"/>
          <p:cNvSpPr/>
          <p:nvPr/>
        </p:nvSpPr>
        <p:spPr>
          <a:xfrm>
            <a:off x="1979712" y="764704"/>
            <a:ext cx="4846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539554" y="5949280"/>
            <a:ext cx="3744416" cy="338554"/>
          </a:xfrm>
          <a:prstGeom prst="rect">
            <a:avLst/>
          </a:prstGeom>
          <a:noFill/>
        </p:spPr>
        <p:txBody>
          <a:bodyPr wrap="square" rtlCol="0">
            <a:spAutoFit/>
          </a:bodyPr>
          <a:lstStyle/>
          <a:p>
            <a:r>
              <a:rPr lang="fr-BE" sz="1600" dirty="0" smtClean="0"/>
              <a:t>Schéma réalisé par le Dr Axelle Vermeeren</a:t>
            </a:r>
            <a:endParaRPr lang="fr-FR" sz="1600" dirty="0"/>
          </a:p>
        </p:txBody>
      </p:sp>
      <p:sp>
        <p:nvSpPr>
          <p:cNvPr id="2" name="Espace réservé du pied de page 1"/>
          <p:cNvSpPr>
            <a:spLocks noGrp="1"/>
          </p:cNvSpPr>
          <p:nvPr>
            <p:ph type="ftr" sz="quarter" idx="11"/>
          </p:nvPr>
        </p:nvSpPr>
        <p:spPr>
          <a:xfrm>
            <a:off x="354361" y="6379738"/>
            <a:ext cx="2895600" cy="365125"/>
          </a:xfrm>
        </p:spPr>
        <p:txBody>
          <a:bodyPr/>
          <a:lstStyle/>
          <a:p>
            <a:pPr algn="l"/>
            <a:endParaRPr lang="fr-BE" dirty="0">
              <a:solidFill>
                <a:prstClr val="black">
                  <a:tint val="75000"/>
                </a:prstClr>
              </a:solidFill>
            </a:endParaRPr>
          </a:p>
        </p:txBody>
      </p:sp>
      <p:sp>
        <p:nvSpPr>
          <p:cNvPr id="3" name="Espace réservé du numéro de diapositive 2"/>
          <p:cNvSpPr>
            <a:spLocks noGrp="1"/>
          </p:cNvSpPr>
          <p:nvPr>
            <p:ph type="sldNum" sz="quarter" idx="12"/>
          </p:nvPr>
        </p:nvSpPr>
        <p:spPr/>
        <p:txBody>
          <a:bodyPr/>
          <a:lstStyle/>
          <a:p>
            <a:fld id="{29F3473D-8041-46E8-A8B9-DB8F3D09DB01}" type="slidenum">
              <a:rPr lang="fr-BE" smtClean="0">
                <a:solidFill>
                  <a:prstClr val="black">
                    <a:tint val="75000"/>
                  </a:prstClr>
                </a:solidFill>
              </a:rPr>
              <a:pPr/>
              <a:t>11</a:t>
            </a:fld>
            <a:endParaRPr lang="fr-BE">
              <a:solidFill>
                <a:prstClr val="black">
                  <a:tint val="75000"/>
                </a:prst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solidFill>
                  <a:schemeClr val="bg1">
                    <a:lumMod val="50000"/>
                  </a:schemeClr>
                </a:solidFill>
              </a:rPr>
              <a:t>Contenus du Bilan de santé</a:t>
            </a:r>
            <a:endParaRPr lang="fr-BE" b="1" dirty="0">
              <a:solidFill>
                <a:schemeClr val="bg1">
                  <a:lumMod val="50000"/>
                </a:schemeClr>
              </a:solidFill>
            </a:endParaRPr>
          </a:p>
        </p:txBody>
      </p:sp>
      <p:sp>
        <p:nvSpPr>
          <p:cNvPr id="3" name="Espace réservé du contenu 2"/>
          <p:cNvSpPr>
            <a:spLocks noGrp="1"/>
          </p:cNvSpPr>
          <p:nvPr>
            <p:ph idx="1"/>
          </p:nvPr>
        </p:nvSpPr>
        <p:spPr/>
        <p:txBody>
          <a:bodyPr/>
          <a:lstStyle/>
          <a:p>
            <a:pPr marL="137160" indent="0">
              <a:buNone/>
            </a:pPr>
            <a:endParaRPr lang="fr-BE" dirty="0" smtClean="0"/>
          </a:p>
          <a:p>
            <a:pPr lvl="1">
              <a:buClr>
                <a:srgbClr val="0092BE"/>
              </a:buClr>
              <a:buFont typeface="Wingdings" panose="05000000000000000000" pitchFamily="2" charset="2"/>
              <a:buChar char="Ø"/>
            </a:pPr>
            <a:r>
              <a:rPr lang="fr-BE" sz="4000" dirty="0"/>
              <a:t>Biométrie</a:t>
            </a:r>
          </a:p>
          <a:p>
            <a:pPr lvl="1">
              <a:buClr>
                <a:srgbClr val="0092BE"/>
              </a:buClr>
              <a:buFont typeface="Wingdings" panose="05000000000000000000" pitchFamily="2" charset="2"/>
              <a:buChar char="Ø"/>
            </a:pPr>
            <a:r>
              <a:rPr lang="fr-BE" sz="4000" dirty="0" smtClean="0"/>
              <a:t>Examen clinique</a:t>
            </a:r>
          </a:p>
          <a:p>
            <a:pPr lvl="1">
              <a:buClr>
                <a:srgbClr val="0092BE"/>
              </a:buClr>
              <a:buFont typeface="Wingdings" panose="05000000000000000000" pitchFamily="2" charset="2"/>
              <a:buChar char="Ø"/>
            </a:pPr>
            <a:r>
              <a:rPr lang="fr-BE" sz="4000" dirty="0"/>
              <a:t>Vaccinations</a:t>
            </a:r>
          </a:p>
          <a:p>
            <a:pPr lvl="1">
              <a:buClr>
                <a:srgbClr val="0092BE"/>
              </a:buClr>
              <a:buFont typeface="Wingdings" panose="05000000000000000000" pitchFamily="2" charset="2"/>
              <a:buChar char="Ø"/>
            </a:pPr>
            <a:r>
              <a:rPr lang="fr-BE" sz="4000" dirty="0" smtClean="0"/>
              <a:t>Questionnaire habitudes de vie</a:t>
            </a:r>
          </a:p>
          <a:p>
            <a:pPr lvl="1">
              <a:buClr>
                <a:srgbClr val="0092BE"/>
              </a:buClr>
              <a:buFont typeface="Wingdings" panose="05000000000000000000" pitchFamily="2" charset="2"/>
              <a:buChar char="Ø"/>
            </a:pPr>
            <a:r>
              <a:rPr lang="fr-BE" sz="4000" dirty="0" smtClean="0"/>
              <a:t>Dialogue avec l’enfant et le jeune</a:t>
            </a:r>
          </a:p>
        </p:txBody>
      </p:sp>
      <p:sp>
        <p:nvSpPr>
          <p:cNvPr id="4" name="Espace réservé du numéro de diapositive 3"/>
          <p:cNvSpPr>
            <a:spLocks noGrp="1"/>
          </p:cNvSpPr>
          <p:nvPr>
            <p:ph type="sldNum" sz="quarter" idx="12"/>
          </p:nvPr>
        </p:nvSpPr>
        <p:spPr/>
        <p:txBody>
          <a:bodyPr/>
          <a:lstStyle/>
          <a:p>
            <a:fld id="{29F3473D-8041-46E8-A8B9-DB8F3D09DB01}" type="slidenum">
              <a:rPr lang="fr-BE" smtClean="0">
                <a:solidFill>
                  <a:prstClr val="black">
                    <a:tint val="75000"/>
                  </a:prstClr>
                </a:solidFill>
              </a:rPr>
              <a:pPr/>
              <a:t>12</a:t>
            </a:fld>
            <a:endParaRPr lang="fr-BE">
              <a:solidFill>
                <a:prstClr val="black">
                  <a:tint val="75000"/>
                </a:prstClr>
              </a:solidFill>
            </a:endParaRPr>
          </a:p>
        </p:txBody>
      </p:sp>
    </p:spTree>
    <p:extLst>
      <p:ext uri="{BB962C8B-B14F-4D97-AF65-F5344CB8AC3E}">
        <p14:creationId xmlns:p14="http://schemas.microsoft.com/office/powerpoint/2010/main" xmlns="" val="1603732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solidFill>
                  <a:schemeClr val="bg1">
                    <a:lumMod val="50000"/>
                  </a:schemeClr>
                </a:solidFill>
              </a:rPr>
              <a:t>Fréquence des bilans de santé</a:t>
            </a:r>
            <a:endParaRPr lang="fr-BE" dirty="0">
              <a:solidFill>
                <a:schemeClr val="bg1">
                  <a:lumMod val="50000"/>
                </a:schemeClr>
              </a:solidFill>
            </a:endParaRPr>
          </a:p>
        </p:txBody>
      </p:sp>
      <p:sp>
        <p:nvSpPr>
          <p:cNvPr id="3" name="Espace réservé du contenu 2"/>
          <p:cNvSpPr>
            <a:spLocks noGrp="1"/>
          </p:cNvSpPr>
          <p:nvPr>
            <p:ph idx="1"/>
          </p:nvPr>
        </p:nvSpPr>
        <p:spPr>
          <a:xfrm>
            <a:off x="755576" y="1340770"/>
            <a:ext cx="7912968" cy="4525963"/>
          </a:xfrm>
        </p:spPr>
        <p:txBody>
          <a:bodyPr>
            <a:normAutofit fontScale="70000" lnSpcReduction="20000"/>
          </a:bodyPr>
          <a:lstStyle/>
          <a:p>
            <a:pPr>
              <a:buNone/>
            </a:pPr>
            <a:r>
              <a:rPr lang="fr-BE" b="1" dirty="0" smtClean="0">
                <a:solidFill>
                  <a:srgbClr val="FF0000"/>
                </a:solidFill>
              </a:rPr>
              <a:t>5 à 8 bilans obligatoires durant la scolarité</a:t>
            </a:r>
          </a:p>
          <a:p>
            <a:endParaRPr lang="fr-BE" sz="900" dirty="0" smtClean="0">
              <a:solidFill>
                <a:srgbClr val="002060"/>
              </a:solidFill>
            </a:endParaRPr>
          </a:p>
          <a:p>
            <a:r>
              <a:rPr lang="fr-BE" dirty="0" smtClean="0">
                <a:solidFill>
                  <a:srgbClr val="002060"/>
                </a:solidFill>
              </a:rPr>
              <a:t>Maternelle : M1 et M3</a:t>
            </a:r>
          </a:p>
          <a:p>
            <a:r>
              <a:rPr lang="fr-BE" dirty="0" smtClean="0">
                <a:solidFill>
                  <a:srgbClr val="002060"/>
                </a:solidFill>
              </a:rPr>
              <a:t>Primaire (6 années) : P2, P4, P6</a:t>
            </a:r>
          </a:p>
          <a:p>
            <a:r>
              <a:rPr lang="fr-BE" dirty="0" smtClean="0">
                <a:solidFill>
                  <a:srgbClr val="002060"/>
                </a:solidFill>
              </a:rPr>
              <a:t>Secondaire (6 années) : S1 </a:t>
            </a:r>
            <a:r>
              <a:rPr lang="fr-BE" dirty="0" err="1" smtClean="0">
                <a:solidFill>
                  <a:srgbClr val="002060"/>
                </a:solidFill>
              </a:rPr>
              <a:t>diff</a:t>
            </a:r>
            <a:r>
              <a:rPr lang="fr-BE" dirty="0" smtClean="0">
                <a:solidFill>
                  <a:srgbClr val="002060"/>
                </a:solidFill>
              </a:rPr>
              <a:t>, S2, S4</a:t>
            </a:r>
          </a:p>
          <a:p>
            <a:r>
              <a:rPr lang="fr-BE" dirty="0" smtClean="0">
                <a:solidFill>
                  <a:srgbClr val="002060"/>
                </a:solidFill>
              </a:rPr>
              <a:t>Spécialisé :  1</a:t>
            </a:r>
            <a:r>
              <a:rPr lang="fr-BE" baseline="30000" dirty="0" smtClean="0">
                <a:solidFill>
                  <a:srgbClr val="002060"/>
                </a:solidFill>
              </a:rPr>
              <a:t>ère</a:t>
            </a:r>
            <a:r>
              <a:rPr lang="fr-BE" dirty="0" smtClean="0">
                <a:solidFill>
                  <a:srgbClr val="002060"/>
                </a:solidFill>
              </a:rPr>
              <a:t> inscription puis tous les 2 ans</a:t>
            </a:r>
          </a:p>
          <a:p>
            <a:r>
              <a:rPr lang="fr-BE" dirty="0" smtClean="0">
                <a:solidFill>
                  <a:srgbClr val="002060"/>
                </a:solidFill>
              </a:rPr>
              <a:t>CEFA (Formation en alternance) : 1</a:t>
            </a:r>
            <a:r>
              <a:rPr lang="fr-BE" baseline="30000" dirty="0" smtClean="0">
                <a:solidFill>
                  <a:srgbClr val="002060"/>
                </a:solidFill>
              </a:rPr>
              <a:t>ère</a:t>
            </a:r>
            <a:r>
              <a:rPr lang="fr-BE" dirty="0" smtClean="0">
                <a:solidFill>
                  <a:srgbClr val="002060"/>
                </a:solidFill>
              </a:rPr>
              <a:t> </a:t>
            </a:r>
            <a:r>
              <a:rPr lang="fr-BE" dirty="0" err="1" smtClean="0">
                <a:solidFill>
                  <a:srgbClr val="002060"/>
                </a:solidFill>
              </a:rPr>
              <a:t>inscrip</a:t>
            </a:r>
            <a:r>
              <a:rPr lang="fr-BE" dirty="0" smtClean="0">
                <a:solidFill>
                  <a:srgbClr val="002060"/>
                </a:solidFill>
              </a:rPr>
              <a:t>.  puis tous les 2 ans</a:t>
            </a:r>
          </a:p>
          <a:p>
            <a:r>
              <a:rPr lang="fr-BE" dirty="0" smtClean="0">
                <a:solidFill>
                  <a:srgbClr val="002060"/>
                </a:solidFill>
              </a:rPr>
              <a:t>Supérieur non universitaire : 1</a:t>
            </a:r>
            <a:r>
              <a:rPr lang="fr-BE" baseline="30000" dirty="0" smtClean="0">
                <a:solidFill>
                  <a:srgbClr val="002060"/>
                </a:solidFill>
              </a:rPr>
              <a:t>ère</a:t>
            </a:r>
            <a:r>
              <a:rPr lang="fr-BE" dirty="0" smtClean="0">
                <a:solidFill>
                  <a:srgbClr val="002060"/>
                </a:solidFill>
              </a:rPr>
              <a:t> inscription</a:t>
            </a:r>
          </a:p>
          <a:p>
            <a:pPr marL="137160" indent="0">
              <a:buNone/>
            </a:pPr>
            <a:endParaRPr lang="fr-BE" dirty="0">
              <a:solidFill>
                <a:srgbClr val="002060"/>
              </a:solidFill>
            </a:endParaRPr>
          </a:p>
          <a:p>
            <a:pPr marL="137160" indent="0">
              <a:buNone/>
            </a:pPr>
            <a:r>
              <a:rPr lang="fr-BE" b="1" dirty="0" smtClean="0">
                <a:solidFill>
                  <a:srgbClr val="002060"/>
                </a:solidFill>
              </a:rPr>
              <a:t>Fréquence fixée par le gouvernement </a:t>
            </a:r>
          </a:p>
          <a:p>
            <a:pPr marL="137160" indent="0">
              <a:buNone/>
            </a:pPr>
            <a:r>
              <a:rPr lang="fr-BE" b="1" dirty="0" smtClean="0">
                <a:solidFill>
                  <a:srgbClr val="002060"/>
                </a:solidFill>
              </a:rPr>
              <a:t>Age choisi en fonction des pathologies à dépister</a:t>
            </a:r>
          </a:p>
          <a:p>
            <a:pPr marL="137160" indent="0">
              <a:buNone/>
            </a:pPr>
            <a:endParaRPr lang="fr-BE" b="1" dirty="0" smtClean="0">
              <a:solidFill>
                <a:srgbClr val="002060"/>
              </a:solidFill>
            </a:endParaRPr>
          </a:p>
          <a:p>
            <a:pPr marL="137160" indent="0">
              <a:buNone/>
            </a:pPr>
            <a:r>
              <a:rPr lang="fr-BE" sz="3100" b="1" dirty="0" smtClean="0">
                <a:solidFill>
                  <a:srgbClr val="FF0000"/>
                </a:solidFill>
              </a:rPr>
              <a:t>Bilans spécifiques : </a:t>
            </a:r>
            <a:r>
              <a:rPr lang="fr-BE" sz="3100" dirty="0">
                <a:solidFill>
                  <a:srgbClr val="002060"/>
                </a:solidFill>
              </a:rPr>
              <a:t>à la demande pour des risques particuliers, ou pour des élèves particulièrement vulnérables </a:t>
            </a:r>
            <a:r>
              <a:rPr lang="fr-BE" sz="3100" dirty="0" smtClean="0">
                <a:solidFill>
                  <a:srgbClr val="002060"/>
                </a:solidFill>
              </a:rPr>
              <a:t>(primo-arrivants) </a:t>
            </a:r>
            <a:endParaRPr lang="fr-BE" sz="3100" dirty="0">
              <a:solidFill>
                <a:srgbClr val="002060"/>
              </a:solidFill>
            </a:endParaRPr>
          </a:p>
          <a:p>
            <a:pPr marL="137160" indent="0">
              <a:buNone/>
            </a:pPr>
            <a:endParaRPr lang="fr-BE" b="1" dirty="0">
              <a:solidFill>
                <a:srgbClr val="002060"/>
              </a:solidFill>
            </a:endParaRPr>
          </a:p>
          <a:p>
            <a:pPr marL="137160" indent="0">
              <a:buNone/>
            </a:pPr>
            <a:endParaRPr lang="fr-BE" b="1" dirty="0" smtClean="0">
              <a:solidFill>
                <a:srgbClr val="002060"/>
              </a:solidFill>
            </a:endParaRPr>
          </a:p>
          <a:p>
            <a:endParaRPr lang="fr-BE" dirty="0"/>
          </a:p>
        </p:txBody>
      </p:sp>
      <p:sp>
        <p:nvSpPr>
          <p:cNvPr id="4" name="Espace réservé du numéro de diapositive 3"/>
          <p:cNvSpPr>
            <a:spLocks noGrp="1"/>
          </p:cNvSpPr>
          <p:nvPr>
            <p:ph type="sldNum" sz="quarter" idx="12"/>
          </p:nvPr>
        </p:nvSpPr>
        <p:spPr/>
        <p:txBody>
          <a:bodyPr/>
          <a:lstStyle/>
          <a:p>
            <a:fld id="{29F3473D-8041-46E8-A8B9-DB8F3D09DB01}" type="slidenum">
              <a:rPr lang="fr-BE" smtClean="0">
                <a:solidFill>
                  <a:prstClr val="black">
                    <a:tint val="75000"/>
                  </a:prstClr>
                </a:solidFill>
              </a:rPr>
              <a:pPr/>
              <a:t>13</a:t>
            </a:fld>
            <a:endParaRPr lang="fr-BE">
              <a:solidFill>
                <a:prstClr val="black">
                  <a:tint val="75000"/>
                </a:prstClr>
              </a:solidFill>
            </a:endParaRPr>
          </a:p>
        </p:txBody>
      </p:sp>
    </p:spTree>
    <p:extLst>
      <p:ext uri="{BB962C8B-B14F-4D97-AF65-F5344CB8AC3E}">
        <p14:creationId xmlns:p14="http://schemas.microsoft.com/office/powerpoint/2010/main" xmlns="" val="1784267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BE" sz="4000" b="1" dirty="0">
                <a:solidFill>
                  <a:schemeClr val="bg1">
                    <a:lumMod val="65000"/>
                  </a:schemeClr>
                </a:solidFill>
              </a:rPr>
              <a:t>La mission vaccinale en PSE</a:t>
            </a:r>
          </a:p>
        </p:txBody>
      </p:sp>
      <p:sp>
        <p:nvSpPr>
          <p:cNvPr id="9" name="Espace réservé du contenu 8"/>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fr-BE" b="1" dirty="0" smtClean="0"/>
              <a:t>Le Suivi médical </a:t>
            </a:r>
            <a:r>
              <a:rPr lang="fr-BE" dirty="0" smtClean="0"/>
              <a:t>des élèves comprend</a:t>
            </a:r>
          </a:p>
          <a:p>
            <a:pPr>
              <a:buFontTx/>
              <a:buChar char="-"/>
            </a:pPr>
            <a:r>
              <a:rPr lang="fr-BE" dirty="0" smtClean="0"/>
              <a:t>Les bilans de santé individuels</a:t>
            </a:r>
          </a:p>
          <a:p>
            <a:pPr>
              <a:buFontTx/>
              <a:buChar char="-"/>
            </a:pPr>
            <a:r>
              <a:rPr lang="fr-BE" dirty="0" smtClean="0"/>
              <a:t>La politique de vaccination:</a:t>
            </a:r>
          </a:p>
          <a:p>
            <a:pPr marL="0" indent="0">
              <a:buNone/>
            </a:pPr>
            <a:r>
              <a:rPr lang="fr-BE" dirty="0" smtClean="0">
                <a:sym typeface="Wingdings" panose="05000000000000000000" pitchFamily="2" charset="2"/>
              </a:rPr>
              <a:t></a:t>
            </a:r>
            <a:r>
              <a:rPr lang="fr-BE" sz="2000" dirty="0" smtClean="0"/>
              <a:t>Le gouvernement fixe la mise en œuvre de la politique vaccinale, les types de vaccins proposés gratuitement aux élèves et l’âge ou l’année scolaire</a:t>
            </a:r>
          </a:p>
          <a:p>
            <a:pPr marL="0" indent="0">
              <a:buNone/>
            </a:pPr>
            <a:r>
              <a:rPr lang="fr-BE" dirty="0" smtClean="0"/>
              <a:t>Vaccination uniquement sur autorisation parentale</a:t>
            </a:r>
            <a:endParaRPr lang="fr-BE" dirty="0"/>
          </a:p>
          <a:p>
            <a:pPr marL="0" indent="0">
              <a:buNone/>
            </a:pPr>
            <a:endParaRPr lang="fr-BE" dirty="0"/>
          </a:p>
        </p:txBody>
      </p:sp>
      <p:sp>
        <p:nvSpPr>
          <p:cNvPr id="2" name="Espace réservé du numéro de diapositive 1"/>
          <p:cNvSpPr>
            <a:spLocks noGrp="1"/>
          </p:cNvSpPr>
          <p:nvPr>
            <p:ph type="sldNum" sz="quarter" idx="12"/>
          </p:nvPr>
        </p:nvSpPr>
        <p:spPr/>
        <p:txBody>
          <a:bodyPr/>
          <a:lstStyle/>
          <a:p>
            <a:fld id="{29F3473D-8041-46E8-A8B9-DB8F3D09DB01}" type="slidenum">
              <a:rPr lang="fr-BE" smtClean="0">
                <a:solidFill>
                  <a:prstClr val="black">
                    <a:tint val="75000"/>
                  </a:prstClr>
                </a:solidFill>
              </a:rPr>
              <a:pPr/>
              <a:t>14</a:t>
            </a:fld>
            <a:endParaRPr lang="fr-BE">
              <a:solidFill>
                <a:prstClr val="black">
                  <a:tint val="75000"/>
                </a:prstClr>
              </a:solidFill>
            </a:endParaRPr>
          </a:p>
        </p:txBody>
      </p:sp>
    </p:spTree>
    <p:extLst>
      <p:ext uri="{BB962C8B-B14F-4D97-AF65-F5344CB8AC3E}">
        <p14:creationId xmlns:p14="http://schemas.microsoft.com/office/powerpoint/2010/main" xmlns="" val="2283049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28650" y="504011"/>
            <a:ext cx="7886700" cy="599999"/>
          </a:xfrm>
        </p:spPr>
        <p:txBody>
          <a:bodyPr>
            <a:normAutofit fontScale="90000"/>
          </a:bodyPr>
          <a:lstStyle/>
          <a:p>
            <a:pPr algn="ctr"/>
            <a:r>
              <a:rPr lang="fr-BE" b="1" dirty="0" smtClean="0">
                <a:solidFill>
                  <a:schemeClr val="bg1">
                    <a:lumMod val="65000"/>
                  </a:schemeClr>
                </a:solidFill>
              </a:rPr>
              <a:t>Calendrier vaccinal 2016</a:t>
            </a:r>
            <a:endParaRPr lang="fr-BE" b="1" dirty="0">
              <a:solidFill>
                <a:schemeClr val="bg1">
                  <a:lumMod val="65000"/>
                </a:schemeClr>
              </a:solidFill>
            </a:endParaRPr>
          </a:p>
        </p:txBody>
      </p:sp>
      <p:pic>
        <p:nvPicPr>
          <p:cNvPr id="6" name="Espace réservé du contenu 5"/>
          <p:cNvPicPr>
            <a:picLocks noGrp="1" noChangeAspect="1"/>
          </p:cNvPicPr>
          <p:nvPr>
            <p:ph idx="1"/>
          </p:nvPr>
        </p:nvPicPr>
        <p:blipFill>
          <a:blip r:embed="rId2" cstate="print"/>
          <a:stretch>
            <a:fillRect/>
          </a:stretch>
        </p:blipFill>
        <p:spPr>
          <a:xfrm>
            <a:off x="611560" y="1268760"/>
            <a:ext cx="8119814" cy="5311414"/>
          </a:xfrm>
          <a:prstGeom prst="rect">
            <a:avLst/>
          </a:prstGeom>
        </p:spPr>
      </p:pic>
      <p:sp>
        <p:nvSpPr>
          <p:cNvPr id="2" name="Espace réservé du numéro de diapositive 1"/>
          <p:cNvSpPr>
            <a:spLocks noGrp="1"/>
          </p:cNvSpPr>
          <p:nvPr>
            <p:ph type="sldNum" sz="quarter" idx="12"/>
          </p:nvPr>
        </p:nvSpPr>
        <p:spPr/>
        <p:txBody>
          <a:bodyPr/>
          <a:lstStyle/>
          <a:p>
            <a:fld id="{29F3473D-8041-46E8-A8B9-DB8F3D09DB01}" type="slidenum">
              <a:rPr lang="fr-BE" smtClean="0">
                <a:solidFill>
                  <a:prstClr val="black">
                    <a:tint val="75000"/>
                  </a:prstClr>
                </a:solidFill>
              </a:rPr>
              <a:pPr/>
              <a:t>15</a:t>
            </a:fld>
            <a:endParaRPr lang="fr-BE">
              <a:solidFill>
                <a:prstClr val="black">
                  <a:tint val="75000"/>
                </a:prstClr>
              </a:solidFill>
            </a:endParaRPr>
          </a:p>
        </p:txBody>
      </p:sp>
    </p:spTree>
    <p:extLst>
      <p:ext uri="{BB962C8B-B14F-4D97-AF65-F5344CB8AC3E}">
        <p14:creationId xmlns:p14="http://schemas.microsoft.com/office/powerpoint/2010/main" xmlns="" val="66006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Autofit/>
          </a:bodyPr>
          <a:lstStyle/>
          <a:p>
            <a:r>
              <a:rPr lang="fr-BE" sz="3200" b="1" dirty="0" smtClean="0">
                <a:solidFill>
                  <a:schemeClr val="bg1">
                    <a:lumMod val="65000"/>
                  </a:schemeClr>
                </a:solidFill>
              </a:rPr>
              <a:t>Calendrier vaccinal des enfants de </a:t>
            </a:r>
            <a:r>
              <a:rPr lang="fr-BE" sz="3200" b="1" dirty="0" smtClean="0">
                <a:solidFill>
                  <a:schemeClr val="accent1">
                    <a:lumMod val="75000"/>
                  </a:schemeClr>
                </a:solidFill>
              </a:rPr>
              <a:t>primaire </a:t>
            </a:r>
            <a:r>
              <a:rPr lang="fr-BE" sz="3200" b="1" dirty="0" smtClean="0">
                <a:solidFill>
                  <a:schemeClr val="bg1">
                    <a:lumMod val="65000"/>
                  </a:schemeClr>
                </a:solidFill>
              </a:rPr>
              <a:t>en 2015/ 2016</a:t>
            </a:r>
            <a:endParaRPr lang="fr-BE" sz="3200" b="1" dirty="0">
              <a:solidFill>
                <a:schemeClr val="bg1">
                  <a:lumMod val="65000"/>
                </a:schemeClr>
              </a:solidFill>
            </a:endParaRPr>
          </a:p>
        </p:txBody>
      </p:sp>
      <p:graphicFrame>
        <p:nvGraphicFramePr>
          <p:cNvPr id="12" name="Espace réservé du contenu 11"/>
          <p:cNvGraphicFramePr>
            <a:graphicFrameLocks noGrp="1"/>
          </p:cNvGraphicFramePr>
          <p:nvPr>
            <p:ph idx="1"/>
            <p:extLst>
              <p:ext uri="{D42A27DB-BD31-4B8C-83A1-F6EECF244321}">
                <p14:modId xmlns:p14="http://schemas.microsoft.com/office/powerpoint/2010/main" xmlns="" val="778800014"/>
              </p:ext>
            </p:extLst>
          </p:nvPr>
        </p:nvGraphicFramePr>
        <p:xfrm>
          <a:off x="773113" y="1600200"/>
          <a:ext cx="7913687"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p:cNvSpPr>
            <a:spLocks noGrp="1"/>
          </p:cNvSpPr>
          <p:nvPr>
            <p:ph type="sldNum" sz="quarter" idx="12"/>
          </p:nvPr>
        </p:nvSpPr>
        <p:spPr/>
        <p:txBody>
          <a:bodyPr/>
          <a:lstStyle/>
          <a:p>
            <a:fld id="{29F3473D-8041-46E8-A8B9-DB8F3D09DB01}" type="slidenum">
              <a:rPr lang="fr-BE" smtClean="0">
                <a:solidFill>
                  <a:prstClr val="black">
                    <a:tint val="75000"/>
                  </a:prstClr>
                </a:solidFill>
              </a:rPr>
              <a:pPr/>
              <a:t>16</a:t>
            </a:fld>
            <a:endParaRPr lang="fr-BE">
              <a:solidFill>
                <a:prstClr val="black">
                  <a:tint val="75000"/>
                </a:prstClr>
              </a:solidFill>
            </a:endParaRPr>
          </a:p>
        </p:txBody>
      </p:sp>
    </p:spTree>
    <p:extLst>
      <p:ext uri="{BB962C8B-B14F-4D97-AF65-F5344CB8AC3E}">
        <p14:creationId xmlns:p14="http://schemas.microsoft.com/office/powerpoint/2010/main" xmlns="" val="40747175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Autofit/>
          </a:bodyPr>
          <a:lstStyle/>
          <a:p>
            <a:r>
              <a:rPr lang="fr-BE" sz="3600" b="1" dirty="0" smtClean="0">
                <a:solidFill>
                  <a:schemeClr val="bg1">
                    <a:lumMod val="65000"/>
                  </a:schemeClr>
                </a:solidFill>
              </a:rPr>
              <a:t>Calendrier vaccinal des enfants de </a:t>
            </a:r>
            <a:r>
              <a:rPr lang="fr-BE" sz="3600" b="1" dirty="0" smtClean="0">
                <a:solidFill>
                  <a:schemeClr val="accent1">
                    <a:lumMod val="75000"/>
                  </a:schemeClr>
                </a:solidFill>
              </a:rPr>
              <a:t>secondaire</a:t>
            </a:r>
            <a:r>
              <a:rPr lang="fr-BE" sz="3600" b="1" dirty="0" smtClean="0">
                <a:solidFill>
                  <a:schemeClr val="bg1">
                    <a:lumMod val="65000"/>
                  </a:schemeClr>
                </a:solidFill>
              </a:rPr>
              <a:t> en 2015/2016</a:t>
            </a:r>
            <a:endParaRPr lang="fr-BE" sz="3600" b="1" dirty="0">
              <a:solidFill>
                <a:schemeClr val="bg1">
                  <a:lumMod val="65000"/>
                </a:schemeClr>
              </a:solidFill>
            </a:endParaRPr>
          </a:p>
        </p:txBody>
      </p:sp>
      <p:graphicFrame>
        <p:nvGraphicFramePr>
          <p:cNvPr id="12" name="Espace réservé du contenu 11"/>
          <p:cNvGraphicFramePr>
            <a:graphicFrameLocks noGrp="1"/>
          </p:cNvGraphicFramePr>
          <p:nvPr>
            <p:ph idx="1"/>
            <p:extLst>
              <p:ext uri="{D42A27DB-BD31-4B8C-83A1-F6EECF244321}">
                <p14:modId xmlns:p14="http://schemas.microsoft.com/office/powerpoint/2010/main" xmlns="" val="1407548107"/>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p:cNvSpPr>
            <a:spLocks noGrp="1"/>
          </p:cNvSpPr>
          <p:nvPr>
            <p:ph type="sldNum" sz="quarter" idx="12"/>
          </p:nvPr>
        </p:nvSpPr>
        <p:spPr/>
        <p:txBody>
          <a:bodyPr/>
          <a:lstStyle/>
          <a:p>
            <a:fld id="{29F3473D-8041-46E8-A8B9-DB8F3D09DB01}" type="slidenum">
              <a:rPr lang="fr-BE" smtClean="0">
                <a:solidFill>
                  <a:prstClr val="black">
                    <a:tint val="75000"/>
                  </a:prstClr>
                </a:solidFill>
              </a:rPr>
              <a:pPr/>
              <a:t>17</a:t>
            </a:fld>
            <a:endParaRPr lang="fr-BE">
              <a:solidFill>
                <a:prstClr val="black">
                  <a:tint val="75000"/>
                </a:prstClr>
              </a:solidFill>
            </a:endParaRPr>
          </a:p>
        </p:txBody>
      </p:sp>
    </p:spTree>
    <p:extLst>
      <p:ext uri="{BB962C8B-B14F-4D97-AF65-F5344CB8AC3E}">
        <p14:creationId xmlns:p14="http://schemas.microsoft.com/office/powerpoint/2010/main" xmlns="" val="1240809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1680" y="260648"/>
            <a:ext cx="6995120" cy="1143000"/>
          </a:xfrm>
        </p:spPr>
        <p:txBody>
          <a:bodyPr>
            <a:noAutofit/>
          </a:bodyPr>
          <a:lstStyle/>
          <a:p>
            <a:r>
              <a:rPr lang="fr-BE" sz="3200" b="1" dirty="0" smtClean="0">
                <a:solidFill>
                  <a:schemeClr val="bg1">
                    <a:lumMod val="65000"/>
                  </a:schemeClr>
                </a:solidFill>
              </a:rPr>
              <a:t>Vaccins disponibles gratuitement en 2015/2016 dans le programme de vaccination en FWB en PSE</a:t>
            </a:r>
            <a:endParaRPr lang="fr-BE" sz="3200" b="1" dirty="0">
              <a:solidFill>
                <a:schemeClr val="bg1">
                  <a:lumMod val="65000"/>
                </a:schemeClr>
              </a:solidFill>
            </a:endParaRPr>
          </a:p>
        </p:txBody>
      </p:sp>
      <p:sp>
        <p:nvSpPr>
          <p:cNvPr id="3" name="Espace réservé du contenu 2"/>
          <p:cNvSpPr>
            <a:spLocks noGrp="1"/>
          </p:cNvSpPr>
          <p:nvPr>
            <p:ph idx="1"/>
          </p:nvPr>
        </p:nvSpPr>
        <p:spPr>
          <a:xfrm>
            <a:off x="755576" y="1988848"/>
            <a:ext cx="7912968" cy="4525963"/>
          </a:xfrm>
        </p:spPr>
        <p:txBody>
          <a:bodyPr>
            <a:normAutofit/>
          </a:bodyPr>
          <a:lstStyle/>
          <a:p>
            <a:r>
              <a:rPr lang="fr-BE" altLang="fr-FR" dirty="0" err="1"/>
              <a:t>T</a:t>
            </a:r>
            <a:r>
              <a:rPr lang="fr-BE" altLang="fr-FR" dirty="0" err="1" smtClean="0"/>
              <a:t>etravac</a:t>
            </a:r>
            <a:r>
              <a:rPr lang="fr-BE" altLang="fr-FR" dirty="0" smtClean="0"/>
              <a:t>® (actuellement </a:t>
            </a:r>
            <a:r>
              <a:rPr lang="fr-BE" altLang="fr-FR" dirty="0" err="1" smtClean="0"/>
              <a:t>Repevax</a:t>
            </a:r>
            <a:r>
              <a:rPr lang="fr-BE" altLang="fr-FR" dirty="0" smtClean="0"/>
              <a:t>)</a:t>
            </a:r>
          </a:p>
          <a:p>
            <a:r>
              <a:rPr lang="fr-BE" altLang="fr-FR" dirty="0" smtClean="0"/>
              <a:t>MMR </a:t>
            </a:r>
            <a:r>
              <a:rPr lang="fr-BE" altLang="fr-FR" dirty="0" err="1"/>
              <a:t>Vax</a:t>
            </a:r>
            <a:r>
              <a:rPr lang="fr-BE" altLang="fr-FR" dirty="0"/>
              <a:t> </a:t>
            </a:r>
            <a:r>
              <a:rPr lang="fr-BE" altLang="fr-FR" dirty="0" smtClean="0"/>
              <a:t>Pro®</a:t>
            </a:r>
          </a:p>
          <a:p>
            <a:r>
              <a:rPr lang="fr-BE" altLang="fr-FR" dirty="0" err="1" smtClean="0"/>
              <a:t>Neisvac</a:t>
            </a:r>
            <a:r>
              <a:rPr lang="fr-BE" altLang="fr-FR" dirty="0" smtClean="0"/>
              <a:t>® </a:t>
            </a:r>
          </a:p>
          <a:p>
            <a:r>
              <a:rPr lang="fr-BE" altLang="fr-FR" dirty="0" err="1" smtClean="0"/>
              <a:t>Engerix</a:t>
            </a:r>
            <a:r>
              <a:rPr lang="fr-BE" altLang="fr-FR" dirty="0" smtClean="0"/>
              <a:t> </a:t>
            </a:r>
            <a:r>
              <a:rPr lang="fr-BE" altLang="fr-FR" dirty="0"/>
              <a:t>B adulte</a:t>
            </a:r>
            <a:r>
              <a:rPr lang="fr-BE" altLang="fr-FR" dirty="0" smtClean="0"/>
              <a:t>®</a:t>
            </a:r>
          </a:p>
          <a:p>
            <a:r>
              <a:rPr lang="fr-BE" altLang="fr-FR" dirty="0" err="1"/>
              <a:t>Cervarix</a:t>
            </a:r>
            <a:r>
              <a:rPr lang="fr-BE" altLang="fr-FR" dirty="0" smtClean="0"/>
              <a:t>®</a:t>
            </a:r>
          </a:p>
          <a:p>
            <a:r>
              <a:rPr lang="fr-BE" altLang="fr-FR" dirty="0" err="1"/>
              <a:t>Boostrix</a:t>
            </a:r>
            <a:r>
              <a:rPr lang="fr-BE" altLang="fr-FR" sz="2800" dirty="0" smtClean="0"/>
              <a:t>®</a:t>
            </a:r>
            <a:endParaRPr lang="fr-BE" dirty="0"/>
          </a:p>
        </p:txBody>
      </p:sp>
      <p:sp>
        <p:nvSpPr>
          <p:cNvPr id="4" name="Espace réservé du numéro de diapositive 3"/>
          <p:cNvSpPr>
            <a:spLocks noGrp="1"/>
          </p:cNvSpPr>
          <p:nvPr>
            <p:ph type="sldNum" sz="quarter" idx="12"/>
          </p:nvPr>
        </p:nvSpPr>
        <p:spPr/>
        <p:txBody>
          <a:bodyPr/>
          <a:lstStyle/>
          <a:p>
            <a:fld id="{29F3473D-8041-46E8-A8B9-DB8F3D09DB01}" type="slidenum">
              <a:rPr lang="fr-BE" smtClean="0">
                <a:solidFill>
                  <a:prstClr val="black">
                    <a:tint val="75000"/>
                  </a:prstClr>
                </a:solidFill>
              </a:rPr>
              <a:pPr/>
              <a:t>18</a:t>
            </a:fld>
            <a:endParaRPr lang="fr-BE">
              <a:solidFill>
                <a:prstClr val="black">
                  <a:tint val="75000"/>
                </a:prstClr>
              </a:solidFill>
            </a:endParaRPr>
          </a:p>
        </p:txBody>
      </p:sp>
    </p:spTree>
    <p:extLst>
      <p:ext uri="{BB962C8B-B14F-4D97-AF65-F5344CB8AC3E}">
        <p14:creationId xmlns:p14="http://schemas.microsoft.com/office/powerpoint/2010/main" xmlns="" val="3387296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Plateforme e-vax </a:t>
            </a:r>
            <a:endParaRPr lang="en-US" dirty="0"/>
          </a:p>
        </p:txBody>
      </p:sp>
      <p:pic>
        <p:nvPicPr>
          <p:cNvPr id="4" name="Espace réservé du contenu 3"/>
          <p:cNvPicPr>
            <a:picLocks noGrp="1" noChangeAspect="1"/>
          </p:cNvPicPr>
          <p:nvPr>
            <p:ph idx="1"/>
          </p:nvPr>
        </p:nvPicPr>
        <p:blipFill>
          <a:blip r:embed="rId2" cstate="print"/>
          <a:stretch>
            <a:fillRect/>
          </a:stretch>
        </p:blipFill>
        <p:spPr>
          <a:xfrm>
            <a:off x="827584" y="1417638"/>
            <a:ext cx="7560840" cy="5323730"/>
          </a:xfrm>
          <a:prstGeom prst="rect">
            <a:avLst/>
          </a:prstGeom>
        </p:spPr>
      </p:pic>
      <p:sp>
        <p:nvSpPr>
          <p:cNvPr id="3" name="Espace réservé du numéro de diapositive 2"/>
          <p:cNvSpPr>
            <a:spLocks noGrp="1"/>
          </p:cNvSpPr>
          <p:nvPr>
            <p:ph type="sldNum" sz="quarter" idx="12"/>
          </p:nvPr>
        </p:nvSpPr>
        <p:spPr/>
        <p:txBody>
          <a:bodyPr/>
          <a:lstStyle/>
          <a:p>
            <a:fld id="{29F3473D-8041-46E8-A8B9-DB8F3D09DB01}" type="slidenum">
              <a:rPr lang="fr-BE" smtClean="0">
                <a:solidFill>
                  <a:prstClr val="black">
                    <a:tint val="75000"/>
                  </a:prstClr>
                </a:solidFill>
              </a:rPr>
              <a:pPr/>
              <a:t>19</a:t>
            </a:fld>
            <a:endParaRPr lang="fr-BE">
              <a:solidFill>
                <a:prstClr val="black">
                  <a:tint val="75000"/>
                </a:prstClr>
              </a:solidFill>
            </a:endParaRPr>
          </a:p>
        </p:txBody>
      </p:sp>
    </p:spTree>
    <p:extLst>
      <p:ext uri="{BB962C8B-B14F-4D97-AF65-F5344CB8AC3E}">
        <p14:creationId xmlns:p14="http://schemas.microsoft.com/office/powerpoint/2010/main" xmlns="" val="2750579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re 1"/>
          <p:cNvSpPr>
            <a:spLocks noGrp="1"/>
          </p:cNvSpPr>
          <p:nvPr>
            <p:ph type="title"/>
          </p:nvPr>
        </p:nvSpPr>
        <p:spPr bwMode="auto">
          <a:xfrm>
            <a:off x="522412" y="692696"/>
            <a:ext cx="4258816" cy="288032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0000"/>
          </a:bodyPr>
          <a:lstStyle/>
          <a:p>
            <a:pPr algn="r" eaLnBrk="1" hangingPunct="1"/>
            <a:r>
              <a:rPr lang="fr-FR" altLang="fr-FR" sz="4000" b="1" dirty="0" smtClean="0">
                <a:solidFill>
                  <a:schemeClr val="bg1">
                    <a:lumMod val="65000"/>
                  </a:schemeClr>
                </a:solidFill>
                <a:ea typeface="ＭＳ Ｐゴシック" panose="020B0600070205080204" pitchFamily="34" charset="-128"/>
              </a:rPr>
              <a:t>DÉFINITIONS</a:t>
            </a:r>
            <a:r>
              <a:rPr lang="fr-FR" altLang="fr-FR" sz="3200" b="1" dirty="0" smtClean="0">
                <a:solidFill>
                  <a:srgbClr val="0070C0"/>
                </a:solidFill>
                <a:ea typeface="ＭＳ Ｐゴシック" panose="020B0600070205080204" pitchFamily="34" charset="-128"/>
              </a:rPr>
              <a:t/>
            </a:r>
            <a:br>
              <a:rPr lang="fr-FR" altLang="fr-FR" sz="3200" b="1" dirty="0" smtClean="0">
                <a:solidFill>
                  <a:srgbClr val="0070C0"/>
                </a:solidFill>
                <a:ea typeface="ＭＳ Ｐゴシック" panose="020B0600070205080204" pitchFamily="34" charset="-128"/>
              </a:rPr>
            </a:br>
            <a:r>
              <a:rPr lang="fr-FR" altLang="fr-FR" sz="3200" b="1" dirty="0" smtClean="0">
                <a:solidFill>
                  <a:srgbClr val="0070C0"/>
                </a:solidFill>
                <a:ea typeface="ＭＳ Ｐゴシック" panose="020B0600070205080204" pitchFamily="34" charset="-128"/>
              </a:rPr>
              <a:t/>
            </a:r>
            <a:br>
              <a:rPr lang="fr-FR" altLang="fr-FR" sz="3200" b="1" dirty="0" smtClean="0">
                <a:solidFill>
                  <a:srgbClr val="0070C0"/>
                </a:solidFill>
                <a:ea typeface="ＭＳ Ｐゴシック" panose="020B0600070205080204" pitchFamily="34" charset="-128"/>
              </a:rPr>
            </a:br>
            <a:r>
              <a:rPr lang="fr-FR" altLang="fr-FR" sz="3200" b="1" dirty="0" smtClean="0">
                <a:solidFill>
                  <a:srgbClr val="0092BE"/>
                </a:solidFill>
                <a:ea typeface="ＭＳ Ｐゴシック" panose="020B0600070205080204" pitchFamily="34" charset="-128"/>
              </a:rPr>
              <a:t>Promotion de la santé (Charte d’Ottawa 1986)</a:t>
            </a:r>
            <a:r>
              <a:rPr lang="fr-FR" altLang="fr-FR" sz="3200" b="1" dirty="0">
                <a:solidFill>
                  <a:srgbClr val="0092BE"/>
                </a:solidFill>
                <a:ea typeface="ＭＳ Ｐゴシック" panose="020B0600070205080204" pitchFamily="34" charset="-128"/>
              </a:rPr>
              <a:t/>
            </a:r>
            <a:br>
              <a:rPr lang="fr-FR" altLang="fr-FR" sz="3200" b="1" dirty="0">
                <a:solidFill>
                  <a:srgbClr val="0092BE"/>
                </a:solidFill>
                <a:ea typeface="ＭＳ Ｐゴシック" panose="020B0600070205080204" pitchFamily="34" charset="-128"/>
              </a:rPr>
            </a:br>
            <a:r>
              <a:rPr lang="fr-FR" altLang="fr-FR" sz="3200" b="1" dirty="0" smtClean="0">
                <a:solidFill>
                  <a:srgbClr val="0070C0"/>
                </a:solidFill>
                <a:ea typeface="ＭＳ Ｐゴシック" panose="020B0600070205080204" pitchFamily="34" charset="-128"/>
              </a:rPr>
              <a:t/>
            </a:r>
            <a:br>
              <a:rPr lang="fr-FR" altLang="fr-FR" sz="3200" b="1" dirty="0" smtClean="0">
                <a:solidFill>
                  <a:srgbClr val="0070C0"/>
                </a:solidFill>
                <a:ea typeface="ＭＳ Ｐゴシック" panose="020B0600070205080204" pitchFamily="34" charset="-128"/>
              </a:rPr>
            </a:br>
            <a:r>
              <a:rPr lang="fr-FR" altLang="fr-FR" sz="3200" b="1" dirty="0" smtClean="0">
                <a:solidFill>
                  <a:srgbClr val="0070C0"/>
                </a:solidFill>
                <a:ea typeface="ＭＳ Ｐゴシック" panose="020B0600070205080204" pitchFamily="34" charset="-128"/>
              </a:rPr>
              <a:t> </a:t>
            </a:r>
            <a:br>
              <a:rPr lang="fr-FR" altLang="fr-FR" sz="3200" b="1" dirty="0" smtClean="0">
                <a:solidFill>
                  <a:srgbClr val="0070C0"/>
                </a:solidFill>
                <a:ea typeface="ＭＳ Ｐゴシック" panose="020B0600070205080204" pitchFamily="34" charset="-128"/>
              </a:rPr>
            </a:br>
            <a:r>
              <a:rPr lang="fr-FR" altLang="fr-FR" sz="3200" b="1" dirty="0" smtClean="0">
                <a:solidFill>
                  <a:srgbClr val="C00000"/>
                </a:solidFill>
                <a:ea typeface="ＭＳ Ｐゴシック" panose="020B0600070205080204" pitchFamily="34" charset="-128"/>
              </a:rPr>
              <a:t>Santé     </a:t>
            </a:r>
            <a:br>
              <a:rPr lang="fr-FR" altLang="fr-FR" sz="3200" b="1" dirty="0" smtClean="0">
                <a:solidFill>
                  <a:srgbClr val="C00000"/>
                </a:solidFill>
                <a:ea typeface="ＭＳ Ｐゴシック" panose="020B0600070205080204" pitchFamily="34" charset="-128"/>
              </a:rPr>
            </a:br>
            <a:r>
              <a:rPr lang="fr-FR" altLang="fr-FR" sz="3200" b="1" dirty="0" smtClean="0">
                <a:solidFill>
                  <a:srgbClr val="C00000"/>
                </a:solidFill>
                <a:ea typeface="ＭＳ Ｐゴシック" panose="020B0600070205080204" pitchFamily="34" charset="-128"/>
              </a:rPr>
              <a:t>OMS,1946</a:t>
            </a:r>
            <a:endParaRPr lang="fr-FR" altLang="fr-FR" sz="3200" b="1" i="1" dirty="0">
              <a:solidFill>
                <a:srgbClr val="C00000"/>
              </a:solidFill>
              <a:ea typeface="ＭＳ Ｐゴシック" panose="020B0600070205080204" pitchFamily="34" charset="-128"/>
            </a:endParaRPr>
          </a:p>
        </p:txBody>
      </p:sp>
      <p:sp>
        <p:nvSpPr>
          <p:cNvPr id="2" name="Espace réservé du texte 1"/>
          <p:cNvSpPr>
            <a:spLocks noGrp="1"/>
          </p:cNvSpPr>
          <p:nvPr>
            <p:ph type="body" sz="half" idx="1"/>
          </p:nvPr>
        </p:nvSpPr>
        <p:spPr>
          <a:xfrm>
            <a:off x="522412" y="3717032"/>
            <a:ext cx="4038600" cy="2376264"/>
          </a:xfrm>
        </p:spPr>
        <p:txBody>
          <a:bodyPr>
            <a:normAutofit/>
          </a:bodyPr>
          <a:lstStyle/>
          <a:p>
            <a:endParaRPr lang="fr-FR" altLang="fr-FR" dirty="0" smtClean="0">
              <a:ea typeface="ＭＳ Ｐゴシック" panose="020B0600070205080204" pitchFamily="34" charset="-128"/>
            </a:endParaRPr>
          </a:p>
          <a:p>
            <a:endParaRPr lang="fr-FR" altLang="fr-FR" dirty="0">
              <a:ea typeface="ＭＳ Ｐゴシック" panose="020B0600070205080204" pitchFamily="34" charset="-128"/>
            </a:endParaRPr>
          </a:p>
          <a:p>
            <a:endParaRPr lang="fr-FR" altLang="fr-FR" dirty="0" smtClean="0">
              <a:ea typeface="ＭＳ Ｐゴシック" panose="020B0600070205080204" pitchFamily="34" charset="-128"/>
            </a:endParaRPr>
          </a:p>
          <a:p>
            <a:endParaRPr lang="fr-FR" altLang="fr-FR" dirty="0">
              <a:ea typeface="ＭＳ Ｐゴシック" panose="020B0600070205080204" pitchFamily="34" charset="-128"/>
            </a:endParaRPr>
          </a:p>
          <a:p>
            <a:endParaRPr lang="fr-FR" altLang="fr-FR" dirty="0" smtClean="0">
              <a:ea typeface="ＭＳ Ｐゴシック" panose="020B0600070205080204" pitchFamily="34" charset="-128"/>
            </a:endParaRPr>
          </a:p>
          <a:p>
            <a:endParaRPr lang="fr-FR" altLang="fr-FR" dirty="0">
              <a:ea typeface="ＭＳ Ｐゴシック" panose="020B0600070205080204" pitchFamily="34" charset="-128"/>
            </a:endParaRPr>
          </a:p>
          <a:p>
            <a:endParaRPr lang="fr-FR" altLang="fr-FR" dirty="0" smtClean="0">
              <a:ea typeface="ＭＳ Ｐゴシック" panose="020B0600070205080204" pitchFamily="34" charset="-128"/>
            </a:endParaRPr>
          </a:p>
          <a:p>
            <a:endParaRPr lang="fr-FR" altLang="fr-FR" dirty="0">
              <a:ea typeface="ＭＳ Ｐゴシック" panose="020B0600070205080204" pitchFamily="34" charset="-128"/>
            </a:endParaRPr>
          </a:p>
          <a:p>
            <a:endParaRPr lang="fr-FR" altLang="fr-FR" dirty="0" smtClean="0">
              <a:ea typeface="ＭＳ Ｐゴシック" panose="020B0600070205080204" pitchFamily="34" charset="-128"/>
            </a:endParaRPr>
          </a:p>
          <a:p>
            <a:endParaRPr lang="fr-FR" altLang="fr-FR" dirty="0">
              <a:ea typeface="ＭＳ Ｐゴシック" panose="020B0600070205080204" pitchFamily="34" charset="-128"/>
            </a:endParaRPr>
          </a:p>
          <a:p>
            <a:endParaRPr lang="fr-BE" dirty="0"/>
          </a:p>
        </p:txBody>
      </p:sp>
      <p:pic>
        <p:nvPicPr>
          <p:cNvPr id="1026" name="Picture 2"/>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22412" y="4338612"/>
            <a:ext cx="3766940" cy="189870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1027" name="Picture 3"/>
          <p:cNvPicPr>
            <a:picLocks noGrp="1" noChangeAspect="1" noChangeArrowheads="1"/>
          </p:cNvPicPr>
          <p:nvPr>
            <p:ph sz="half" idx="2"/>
          </p:nvPr>
        </p:nvPicPr>
        <p:blipFill>
          <a:blip r:embed="rId3" cstate="print">
            <a:duotone>
              <a:prstClr val="black"/>
              <a:schemeClr val="accent5">
                <a:tint val="45000"/>
                <a:satMod val="400000"/>
              </a:schemeClr>
            </a:duotone>
            <a:extLst>
              <a:ext uri="{28A0092B-C50C-407E-A947-70E740481C1C}">
                <a14:useLocalDpi xmlns:a14="http://schemas.microsoft.com/office/drawing/2010/main" xmlns="" val="0"/>
              </a:ext>
            </a:extLst>
          </a:blip>
          <a:srcRect/>
          <a:stretch>
            <a:fillRect/>
          </a:stretch>
        </p:blipFill>
        <p:spPr bwMode="auto">
          <a:xfrm>
            <a:off x="4953555" y="836712"/>
            <a:ext cx="3938925" cy="58328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Espace réservé du numéro de diapositive 3"/>
          <p:cNvSpPr>
            <a:spLocks noGrp="1"/>
          </p:cNvSpPr>
          <p:nvPr>
            <p:ph type="sldNum" sz="quarter" idx="11"/>
          </p:nvPr>
        </p:nvSpPr>
        <p:spPr/>
        <p:txBody>
          <a:bodyPr/>
          <a:lstStyle/>
          <a:p>
            <a:pPr>
              <a:defRPr/>
            </a:pPr>
            <a:fld id="{6BEF992C-0D25-45CD-96D9-4C8125408299}" type="slidenum">
              <a:rPr lang="fr-BE" altLang="fr-FR" smtClean="0">
                <a:solidFill>
                  <a:prstClr val="black">
                    <a:tint val="75000"/>
                  </a:prstClr>
                </a:solidFill>
              </a:rPr>
              <a:pPr>
                <a:defRPr/>
              </a:pPr>
              <a:t>2</a:t>
            </a:fld>
            <a:endParaRPr lang="fr-BE" altLang="fr-FR">
              <a:solidFill>
                <a:prstClr val="black">
                  <a:tint val="75000"/>
                </a:prstClr>
              </a:solidFill>
            </a:endParaRPr>
          </a:p>
        </p:txBody>
      </p:sp>
    </p:spTree>
    <p:extLst>
      <p:ext uri="{BB962C8B-B14F-4D97-AF65-F5344CB8AC3E}">
        <p14:creationId xmlns:p14="http://schemas.microsoft.com/office/powerpoint/2010/main" xmlns="" val="509229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Tahoma" pitchFamily="34" charset="0"/>
              <a:ea typeface="+mn-ea"/>
              <a:cs typeface="+mn-cs"/>
            </a:endParaRPr>
          </a:p>
        </p:txBody>
      </p:sp>
      <p:graphicFrame>
        <p:nvGraphicFramePr>
          <p:cNvPr id="8" name="Graphique 7"/>
          <p:cNvGraphicFramePr>
            <a:graphicFrameLocks noGrp="1"/>
          </p:cNvGraphicFramePr>
          <p:nvPr>
            <p:extLst>
              <p:ext uri="{D42A27DB-BD31-4B8C-83A1-F6EECF244321}">
                <p14:modId xmlns:p14="http://schemas.microsoft.com/office/powerpoint/2010/main" xmlns="" val="4123678797"/>
              </p:ext>
            </p:extLst>
          </p:nvPr>
        </p:nvGraphicFramePr>
        <p:xfrm>
          <a:off x="-80963" y="476672"/>
          <a:ext cx="9305925" cy="6076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78118580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Tahoma" pitchFamily="34" charset="0"/>
              <a:ea typeface="+mn-ea"/>
              <a:cs typeface="+mn-cs"/>
            </a:endParaRPr>
          </a:p>
        </p:txBody>
      </p:sp>
      <p:graphicFrame>
        <p:nvGraphicFramePr>
          <p:cNvPr id="6" name="Graphique 5"/>
          <p:cNvGraphicFramePr>
            <a:graphicFrameLocks noGrp="1"/>
          </p:cNvGraphicFramePr>
          <p:nvPr>
            <p:extLst>
              <p:ext uri="{D42A27DB-BD31-4B8C-83A1-F6EECF244321}">
                <p14:modId xmlns:p14="http://schemas.microsoft.com/office/powerpoint/2010/main" xmlns="" val="4014061205"/>
              </p:ext>
            </p:extLst>
          </p:nvPr>
        </p:nvGraphicFramePr>
        <p:xfrm>
          <a:off x="593452" y="548680"/>
          <a:ext cx="8227020" cy="56886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9725371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1680" y="188640"/>
            <a:ext cx="6995120" cy="1143000"/>
          </a:xfrm>
        </p:spPr>
        <p:txBody>
          <a:bodyPr>
            <a:normAutofit fontScale="90000"/>
          </a:bodyPr>
          <a:lstStyle/>
          <a:p>
            <a:r>
              <a:rPr lang="fr-BE" b="1" dirty="0" smtClean="0">
                <a:solidFill>
                  <a:schemeClr val="bg1">
                    <a:lumMod val="65000"/>
                  </a:schemeClr>
                </a:solidFill>
              </a:rPr>
              <a:t>Mode de subvention des services </a:t>
            </a:r>
            <a:r>
              <a:rPr lang="fr-BE" dirty="0" smtClean="0">
                <a:solidFill>
                  <a:schemeClr val="bg1"/>
                </a:solidFill>
              </a:rPr>
              <a:t>PSE </a:t>
            </a:r>
            <a:endParaRPr lang="fr-BE" dirty="0">
              <a:solidFill>
                <a:schemeClr val="bg1"/>
              </a:solidFill>
            </a:endParaRPr>
          </a:p>
        </p:txBody>
      </p:sp>
      <p:sp>
        <p:nvSpPr>
          <p:cNvPr id="3" name="Espace réservé du contenu 2"/>
          <p:cNvSpPr>
            <a:spLocks noGrp="1"/>
          </p:cNvSpPr>
          <p:nvPr>
            <p:ph idx="1"/>
          </p:nvPr>
        </p:nvSpPr>
        <p:spPr/>
        <p:txBody>
          <a:bodyPr/>
          <a:lstStyle/>
          <a:p>
            <a:r>
              <a:rPr lang="fr-BE" dirty="0" smtClean="0">
                <a:solidFill>
                  <a:srgbClr val="0322BD"/>
                </a:solidFill>
              </a:rPr>
              <a:t>Montant forfaitaire de +/- 21 euros par élève sous tutelle</a:t>
            </a:r>
          </a:p>
          <a:p>
            <a:r>
              <a:rPr lang="fr-BE" dirty="0" smtClean="0">
                <a:solidFill>
                  <a:srgbClr val="0322BD"/>
                </a:solidFill>
              </a:rPr>
              <a:t>Forfaits sociaux et primo arrivants entre 5 et 10 euros par élève</a:t>
            </a:r>
          </a:p>
          <a:p>
            <a:r>
              <a:rPr lang="fr-BE" dirty="0" smtClean="0">
                <a:solidFill>
                  <a:srgbClr val="0322BD"/>
                </a:solidFill>
              </a:rPr>
              <a:t>Moyens du Pouvoir Organisateur</a:t>
            </a:r>
            <a:endParaRPr lang="fr-BE" dirty="0">
              <a:solidFill>
                <a:srgbClr val="0322BD"/>
              </a:solidFill>
            </a:endParaRPr>
          </a:p>
        </p:txBody>
      </p:sp>
      <p:sp>
        <p:nvSpPr>
          <p:cNvPr id="4" name="Espace réservé du numéro de diapositive 3"/>
          <p:cNvSpPr>
            <a:spLocks noGrp="1"/>
          </p:cNvSpPr>
          <p:nvPr>
            <p:ph type="sldNum" sz="quarter" idx="12"/>
          </p:nvPr>
        </p:nvSpPr>
        <p:spPr/>
        <p:txBody>
          <a:bodyPr/>
          <a:lstStyle/>
          <a:p>
            <a:fld id="{29F3473D-8041-46E8-A8B9-DB8F3D09DB01}" type="slidenum">
              <a:rPr lang="fr-BE" smtClean="0">
                <a:solidFill>
                  <a:prstClr val="black">
                    <a:tint val="75000"/>
                  </a:prstClr>
                </a:solidFill>
              </a:rPr>
              <a:pPr/>
              <a:t>22</a:t>
            </a:fld>
            <a:endParaRPr lang="fr-BE">
              <a:solidFill>
                <a:prstClr val="black">
                  <a:tint val="75000"/>
                </a:prstClr>
              </a:solidFill>
            </a:endParaRPr>
          </a:p>
        </p:txBody>
      </p:sp>
    </p:spTree>
    <p:extLst>
      <p:ext uri="{BB962C8B-B14F-4D97-AF65-F5344CB8AC3E}">
        <p14:creationId xmlns:p14="http://schemas.microsoft.com/office/powerpoint/2010/main" xmlns="" val="3329770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noFill/>
          <a:ln/>
        </p:spPr>
        <p:txBody>
          <a:bodyPr/>
          <a:lstStyle/>
          <a:p>
            <a:r>
              <a:rPr lang="fr-BE" sz="3600" b="1" dirty="0" smtClean="0">
                <a:solidFill>
                  <a:schemeClr val="bg1">
                    <a:lumMod val="50000"/>
                  </a:schemeClr>
                </a:solidFill>
              </a:rPr>
              <a:t>Trois niveaux d’intervention </a:t>
            </a:r>
            <a:endParaRPr lang="fr-FR" sz="2800" b="1" dirty="0">
              <a:solidFill>
                <a:schemeClr val="bg1">
                  <a:lumMod val="50000"/>
                </a:schemeClr>
              </a:solidFill>
            </a:endParaRPr>
          </a:p>
        </p:txBody>
      </p:sp>
      <p:sp>
        <p:nvSpPr>
          <p:cNvPr id="231427" name="Rectangle 3"/>
          <p:cNvSpPr>
            <a:spLocks noGrp="1" noChangeArrowheads="1"/>
          </p:cNvSpPr>
          <p:nvPr>
            <p:ph idx="1"/>
          </p:nvPr>
        </p:nvSpPr>
        <p:spPr>
          <a:xfrm>
            <a:off x="755576" y="1268760"/>
            <a:ext cx="7912968" cy="5400600"/>
          </a:xfrm>
          <a:noFill/>
          <a:ln/>
        </p:spPr>
        <p:txBody>
          <a:bodyPr>
            <a:noAutofit/>
          </a:bodyPr>
          <a:lstStyle/>
          <a:p>
            <a:pPr>
              <a:lnSpc>
                <a:spcPct val="80000"/>
              </a:lnSpc>
            </a:pPr>
            <a:r>
              <a:rPr lang="fr-BE" sz="2800" b="1" dirty="0"/>
              <a:t>Prévention </a:t>
            </a:r>
            <a:r>
              <a:rPr lang="fr-BE" sz="2800" b="1" dirty="0" smtClean="0"/>
              <a:t>primaire </a:t>
            </a:r>
            <a:r>
              <a:rPr lang="fr-BE" sz="2800" dirty="0" smtClean="0">
                <a:solidFill>
                  <a:srgbClr val="0092BE"/>
                </a:solidFill>
              </a:rPr>
              <a:t>(</a:t>
            </a:r>
            <a:r>
              <a:rPr lang="fr-BE" sz="2800" b="1" dirty="0" smtClean="0">
                <a:solidFill>
                  <a:srgbClr val="0092BE"/>
                </a:solidFill>
              </a:rPr>
              <a:t>universelle) </a:t>
            </a:r>
            <a:r>
              <a:rPr lang="fr-BE" sz="2800" b="1" dirty="0">
                <a:solidFill>
                  <a:srgbClr val="0092BE"/>
                </a:solidFill>
              </a:rPr>
              <a:t>:</a:t>
            </a:r>
          </a:p>
          <a:p>
            <a:pPr lvl="1">
              <a:lnSpc>
                <a:spcPct val="80000"/>
              </a:lnSpc>
            </a:pPr>
            <a:r>
              <a:rPr lang="fr-BE" sz="2400" dirty="0"/>
              <a:t>Globale, à destination de </a:t>
            </a:r>
            <a:r>
              <a:rPr lang="fr-BE" sz="2400" dirty="0" smtClean="0"/>
              <a:t>tous </a:t>
            </a:r>
          </a:p>
          <a:p>
            <a:pPr lvl="1">
              <a:lnSpc>
                <a:spcPct val="80000"/>
              </a:lnSpc>
            </a:pPr>
            <a:r>
              <a:rPr lang="fr-BE" sz="2400" i="1" dirty="0" smtClean="0"/>
              <a:t>en individuel / en collectif </a:t>
            </a:r>
            <a:endParaRPr lang="fr-BE" sz="2400" dirty="0" smtClean="0"/>
          </a:p>
          <a:p>
            <a:pPr lvl="1">
              <a:lnSpc>
                <a:spcPct val="80000"/>
              </a:lnSpc>
              <a:buNone/>
            </a:pPr>
            <a:r>
              <a:rPr lang="fr-BE" sz="2400" i="1" dirty="0" smtClean="0">
                <a:solidFill>
                  <a:srgbClr val="C00000"/>
                </a:solidFill>
              </a:rPr>
              <a:t>= questionnaire habitudes de vie /  dialogues  et conseils/ vaccination / éducation </a:t>
            </a:r>
            <a:r>
              <a:rPr lang="fr-BE" sz="2400" i="1" dirty="0">
                <a:solidFill>
                  <a:srgbClr val="C00000"/>
                </a:solidFill>
              </a:rPr>
              <a:t>pour la santé / promotion </a:t>
            </a:r>
            <a:r>
              <a:rPr lang="fr-BE" sz="2400" i="1" dirty="0" smtClean="0">
                <a:solidFill>
                  <a:srgbClr val="C00000"/>
                </a:solidFill>
              </a:rPr>
              <a:t>d’un environnement scolaire favorable à la santé </a:t>
            </a:r>
          </a:p>
          <a:p>
            <a:pPr>
              <a:lnSpc>
                <a:spcPct val="80000"/>
              </a:lnSpc>
            </a:pPr>
            <a:endParaRPr lang="fr-BE" sz="800" b="1" dirty="0" smtClean="0"/>
          </a:p>
          <a:p>
            <a:pPr>
              <a:lnSpc>
                <a:spcPct val="80000"/>
              </a:lnSpc>
            </a:pPr>
            <a:r>
              <a:rPr lang="fr-BE" sz="2800" b="1" dirty="0" smtClean="0"/>
              <a:t>Prévention secondaire </a:t>
            </a:r>
            <a:r>
              <a:rPr lang="fr-BE" sz="2800" dirty="0" smtClean="0">
                <a:solidFill>
                  <a:srgbClr val="0092BE"/>
                </a:solidFill>
              </a:rPr>
              <a:t>(</a:t>
            </a:r>
            <a:r>
              <a:rPr lang="fr-BE" sz="2800" b="1" dirty="0" smtClean="0">
                <a:solidFill>
                  <a:srgbClr val="0092BE"/>
                </a:solidFill>
              </a:rPr>
              <a:t>sélective) </a:t>
            </a:r>
            <a:r>
              <a:rPr lang="fr-BE" sz="2800" b="1" dirty="0">
                <a:solidFill>
                  <a:schemeClr val="hlink"/>
                </a:solidFill>
              </a:rPr>
              <a:t>: </a:t>
            </a:r>
          </a:p>
          <a:p>
            <a:pPr lvl="1">
              <a:lnSpc>
                <a:spcPct val="80000"/>
              </a:lnSpc>
            </a:pPr>
            <a:r>
              <a:rPr lang="fr-BE" sz="2400" dirty="0" smtClean="0"/>
              <a:t>Suivi des élèves potentiellement exposés </a:t>
            </a:r>
            <a:r>
              <a:rPr lang="fr-BE" sz="2400" dirty="0"/>
              <a:t>à certaines maladies, </a:t>
            </a:r>
            <a:r>
              <a:rPr lang="fr-BE" sz="2400" dirty="0" smtClean="0"/>
              <a:t>ou à certains facteurs </a:t>
            </a:r>
            <a:r>
              <a:rPr lang="fr-BE" sz="2400" dirty="0"/>
              <a:t>de risque</a:t>
            </a:r>
          </a:p>
          <a:p>
            <a:pPr marL="457200" lvl="1" indent="0">
              <a:lnSpc>
                <a:spcPct val="80000"/>
              </a:lnSpc>
              <a:buNone/>
            </a:pPr>
            <a:r>
              <a:rPr lang="fr-BE" sz="2400" i="1" dirty="0">
                <a:solidFill>
                  <a:srgbClr val="C00000"/>
                </a:solidFill>
              </a:rPr>
              <a:t>= Suite </a:t>
            </a:r>
            <a:r>
              <a:rPr lang="fr-BE" sz="2400" i="1" dirty="0" smtClean="0">
                <a:solidFill>
                  <a:srgbClr val="C00000"/>
                </a:solidFill>
              </a:rPr>
              <a:t>au bilan de santé ou  à l’observation des enseignants – Prophylaxie - Maltraitance</a:t>
            </a:r>
            <a:endParaRPr lang="fr-BE" sz="2400" i="1" dirty="0">
              <a:solidFill>
                <a:srgbClr val="C00000"/>
              </a:solidFill>
            </a:endParaRPr>
          </a:p>
          <a:p>
            <a:pPr>
              <a:lnSpc>
                <a:spcPct val="80000"/>
              </a:lnSpc>
            </a:pPr>
            <a:endParaRPr lang="fr-BE" sz="800" b="1" dirty="0" smtClean="0"/>
          </a:p>
          <a:p>
            <a:pPr>
              <a:lnSpc>
                <a:spcPct val="80000"/>
              </a:lnSpc>
            </a:pPr>
            <a:r>
              <a:rPr lang="fr-BE" sz="2800" b="1" dirty="0" smtClean="0"/>
              <a:t>Prévention tertiaire </a:t>
            </a:r>
            <a:r>
              <a:rPr lang="fr-BE" sz="2800" dirty="0" smtClean="0">
                <a:solidFill>
                  <a:srgbClr val="0092BE"/>
                </a:solidFill>
              </a:rPr>
              <a:t>(</a:t>
            </a:r>
            <a:r>
              <a:rPr lang="fr-BE" sz="2800" b="1" dirty="0" smtClean="0">
                <a:solidFill>
                  <a:srgbClr val="0092BE"/>
                </a:solidFill>
              </a:rPr>
              <a:t>ciblée) </a:t>
            </a:r>
            <a:r>
              <a:rPr lang="fr-BE" sz="2800" b="1" dirty="0">
                <a:solidFill>
                  <a:srgbClr val="0092BE"/>
                </a:solidFill>
              </a:rPr>
              <a:t>:</a:t>
            </a:r>
          </a:p>
          <a:p>
            <a:pPr lvl="1">
              <a:lnSpc>
                <a:spcPct val="80000"/>
              </a:lnSpc>
            </a:pPr>
            <a:r>
              <a:rPr lang="fr-BE" sz="2400" dirty="0" smtClean="0"/>
              <a:t>Soutien pour intégration d’élèves à besoins spécifiques (handicap, maladies chroniques , …)</a:t>
            </a:r>
            <a:endParaRPr lang="fr-FR" sz="2400" i="1" dirty="0"/>
          </a:p>
        </p:txBody>
      </p:sp>
      <p:sp>
        <p:nvSpPr>
          <p:cNvPr id="5" name="Espace réservé du numéro de diapositive 4"/>
          <p:cNvSpPr>
            <a:spLocks noGrp="1"/>
          </p:cNvSpPr>
          <p:nvPr>
            <p:ph type="sldNum" sz="quarter" idx="12"/>
          </p:nvPr>
        </p:nvSpPr>
        <p:spPr/>
        <p:txBody>
          <a:bodyPr/>
          <a:lstStyle/>
          <a:p>
            <a:r>
              <a:rPr lang="fr-BE"/>
              <a:t>     </a:t>
            </a:r>
            <a:fld id="{9C5FBC25-D36D-4C87-9BB3-D45ED93F6237}" type="slidenum">
              <a:rPr lang="fr-BE"/>
              <a:pPr/>
              <a:t>23</a:t>
            </a:fld>
            <a:endParaRPr lang="fr-BE"/>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1619674" y="188640"/>
            <a:ext cx="6995120" cy="1143000"/>
          </a:xfrm>
        </p:spPr>
        <p:txBody>
          <a:bodyPr>
            <a:normAutofit fontScale="90000"/>
          </a:bodyPr>
          <a:lstStyle/>
          <a:p>
            <a:r>
              <a:rPr lang="fr-BE" altLang="fr-FR" b="1" dirty="0" smtClean="0"/>
              <a:t> </a:t>
            </a:r>
            <a:br>
              <a:rPr lang="fr-BE" altLang="fr-FR" b="1" dirty="0" smtClean="0"/>
            </a:br>
            <a:r>
              <a:rPr lang="fr-BE" altLang="fr-FR" b="1" dirty="0" smtClean="0"/>
              <a:t/>
            </a:r>
            <a:br>
              <a:rPr lang="fr-BE" altLang="fr-FR" b="1" dirty="0" smtClean="0"/>
            </a:br>
            <a:r>
              <a:rPr lang="fr-BE" altLang="fr-FR" b="1" dirty="0" smtClean="0">
                <a:solidFill>
                  <a:schemeClr val="bg1">
                    <a:lumMod val="65000"/>
                  </a:schemeClr>
                </a:solidFill>
              </a:rPr>
              <a:t>CONCLUSION (1)</a:t>
            </a:r>
            <a:r>
              <a:rPr lang="fr-BE" altLang="fr-FR" b="1" dirty="0" smtClean="0">
                <a:solidFill>
                  <a:schemeClr val="bg1">
                    <a:lumMod val="50000"/>
                  </a:schemeClr>
                </a:solidFill>
              </a:rPr>
              <a:t/>
            </a:r>
            <a:br>
              <a:rPr lang="fr-BE" altLang="fr-FR" b="1" dirty="0" smtClean="0">
                <a:solidFill>
                  <a:schemeClr val="bg1">
                    <a:lumMod val="50000"/>
                  </a:schemeClr>
                </a:solidFill>
              </a:rPr>
            </a:br>
            <a:r>
              <a:rPr lang="fr-BE" altLang="fr-FR" b="1" dirty="0" smtClean="0">
                <a:solidFill>
                  <a:srgbClr val="A2A3A5"/>
                </a:solidFill>
              </a:rPr>
              <a:t>une </a:t>
            </a:r>
            <a:r>
              <a:rPr lang="fr-BE" altLang="fr-FR" b="1" dirty="0" smtClean="0">
                <a:solidFill>
                  <a:schemeClr val="bg1">
                    <a:lumMod val="65000"/>
                  </a:schemeClr>
                </a:solidFill>
              </a:rPr>
              <a:t>identité</a:t>
            </a:r>
            <a:r>
              <a:rPr lang="fr-BE" altLang="fr-FR" b="1" dirty="0" smtClean="0">
                <a:solidFill>
                  <a:srgbClr val="A2A3A5"/>
                </a:solidFill>
              </a:rPr>
              <a:t> en construction</a:t>
            </a:r>
            <a:r>
              <a:rPr lang="fr-FR" altLang="fr-FR" b="1" dirty="0" smtClean="0">
                <a:solidFill>
                  <a:schemeClr val="bg1">
                    <a:lumMod val="50000"/>
                  </a:schemeClr>
                </a:solidFill>
              </a:rPr>
              <a:t/>
            </a:r>
            <a:br>
              <a:rPr lang="fr-FR" altLang="fr-FR" b="1" dirty="0" smtClean="0">
                <a:solidFill>
                  <a:schemeClr val="bg1">
                    <a:lumMod val="50000"/>
                  </a:schemeClr>
                </a:solidFill>
              </a:rPr>
            </a:br>
            <a:r>
              <a:rPr lang="fr-BE" altLang="fr-FR" b="1" dirty="0" smtClean="0">
                <a:solidFill>
                  <a:srgbClr val="FFC000"/>
                </a:solidFill>
              </a:rPr>
              <a:t/>
            </a:r>
            <a:br>
              <a:rPr lang="fr-BE" altLang="fr-FR" b="1" dirty="0" smtClean="0">
                <a:solidFill>
                  <a:srgbClr val="FFC000"/>
                </a:solidFill>
              </a:rPr>
            </a:br>
            <a:endParaRPr lang="fr-FR" altLang="fr-FR" b="1" dirty="0" smtClean="0"/>
          </a:p>
        </p:txBody>
      </p:sp>
      <p:sp>
        <p:nvSpPr>
          <p:cNvPr id="21509" name="Rectangle 3"/>
          <p:cNvSpPr>
            <a:spLocks noGrp="1" noChangeArrowheads="1"/>
          </p:cNvSpPr>
          <p:nvPr>
            <p:ph idx="1"/>
          </p:nvPr>
        </p:nvSpPr>
        <p:spPr>
          <a:xfrm>
            <a:off x="759979" y="1988848"/>
            <a:ext cx="7912968" cy="4525963"/>
          </a:xfrm>
        </p:spPr>
        <p:txBody>
          <a:bodyPr/>
          <a:lstStyle/>
          <a:p>
            <a:pPr marL="0" indent="0" algn="ctr" eaLnBrk="1" hangingPunct="1">
              <a:lnSpc>
                <a:spcPct val="90000"/>
              </a:lnSpc>
              <a:buFont typeface="Arial" charset="0"/>
              <a:buNone/>
              <a:defRPr/>
            </a:pPr>
            <a:r>
              <a:rPr lang="fr-BE" sz="2800" b="1" dirty="0" smtClean="0">
                <a:solidFill>
                  <a:srgbClr val="C00000"/>
                </a:solidFill>
              </a:rPr>
              <a:t>Les médecins expriment  </a:t>
            </a:r>
          </a:p>
          <a:p>
            <a:pPr marL="180975" indent="-180975" eaLnBrk="1" hangingPunct="1">
              <a:lnSpc>
                <a:spcPct val="90000"/>
              </a:lnSpc>
              <a:defRPr/>
            </a:pPr>
            <a:r>
              <a:rPr lang="fr-BE" sz="2400" dirty="0" smtClean="0"/>
              <a:t>l’utilité sociétale et la spécificité de la médecine scolaire</a:t>
            </a:r>
          </a:p>
          <a:p>
            <a:pPr marL="180975" indent="-180975" eaLnBrk="1" hangingPunct="1">
              <a:lnSpc>
                <a:spcPct val="90000"/>
              </a:lnSpc>
              <a:defRPr/>
            </a:pPr>
            <a:r>
              <a:rPr lang="fr-BE" sz="2400" dirty="0" smtClean="0"/>
              <a:t>leur responsabilité eu égard à la qualité et à l’efficacité des services rendus par les équipes PSE  </a:t>
            </a:r>
          </a:p>
          <a:p>
            <a:pPr marL="180975" indent="-180975" eaLnBrk="1" hangingPunct="1">
              <a:lnSpc>
                <a:spcPct val="90000"/>
              </a:lnSpc>
              <a:defRPr/>
            </a:pPr>
            <a:r>
              <a:rPr lang="fr-BE" sz="2400" dirty="0" smtClean="0"/>
              <a:t>la nécessité de travail en équipe et en partenariat pour assurer cette qualité</a:t>
            </a:r>
          </a:p>
          <a:p>
            <a:pPr marL="180975" indent="-180975" eaLnBrk="1" hangingPunct="1">
              <a:lnSpc>
                <a:spcPct val="90000"/>
              </a:lnSpc>
              <a:buFont typeface="Arial" charset="0"/>
              <a:buNone/>
              <a:defRPr/>
            </a:pPr>
            <a:r>
              <a:rPr lang="fr-BE" sz="2400" dirty="0" smtClean="0"/>
              <a:t>   </a:t>
            </a:r>
            <a:r>
              <a:rPr lang="fr-BE" sz="2800" dirty="0" smtClean="0"/>
              <a:t>		</a:t>
            </a:r>
          </a:p>
          <a:p>
            <a:pPr eaLnBrk="1" hangingPunct="1">
              <a:lnSpc>
                <a:spcPct val="90000"/>
              </a:lnSpc>
              <a:defRPr/>
            </a:pPr>
            <a:endParaRPr lang="fr-BE" sz="2800" dirty="0" smtClean="0"/>
          </a:p>
          <a:p>
            <a:pPr algn="ctr" eaLnBrk="1" hangingPunct="1">
              <a:lnSpc>
                <a:spcPct val="90000"/>
              </a:lnSpc>
              <a:buFont typeface="Arial" charset="0"/>
              <a:buNone/>
              <a:defRPr/>
            </a:pPr>
            <a:r>
              <a:rPr lang="fr-BE" sz="2800" b="1" dirty="0" smtClean="0">
                <a:solidFill>
                  <a:srgbClr val="C00000"/>
                </a:solidFill>
              </a:rPr>
              <a:t>et cependant, un manque d’attractivité de la fonction</a:t>
            </a:r>
          </a:p>
          <a:p>
            <a:pPr eaLnBrk="1" hangingPunct="1">
              <a:lnSpc>
                <a:spcPct val="90000"/>
              </a:lnSpc>
              <a:defRPr/>
            </a:pPr>
            <a:endParaRPr lang="fr-BE" sz="2800" dirty="0" smtClean="0"/>
          </a:p>
          <a:p>
            <a:pPr eaLnBrk="1" hangingPunct="1">
              <a:lnSpc>
                <a:spcPct val="90000"/>
              </a:lnSpc>
              <a:defRPr/>
            </a:pPr>
            <a:endParaRPr lang="fr-BE" sz="2800" dirty="0" smtClean="0"/>
          </a:p>
        </p:txBody>
      </p:sp>
      <p:sp>
        <p:nvSpPr>
          <p:cNvPr id="5" name="Espace réservé du numéro de diapositive 3"/>
          <p:cNvSpPr>
            <a:spLocks noGrp="1"/>
          </p:cNvSpPr>
          <p:nvPr>
            <p:ph type="sldNum" sz="quarter" idx="12"/>
          </p:nvPr>
        </p:nvSpPr>
        <p:spPr/>
        <p:txBody>
          <a:bodyPr/>
          <a:lstStyle/>
          <a:p>
            <a:pPr>
              <a:defRPr/>
            </a:pPr>
            <a:fld id="{370B3D5A-1CEF-43E6-B65C-073D26330B74}" type="slidenum">
              <a:rPr lang="en-GB"/>
              <a:pPr>
                <a:defRPr/>
              </a:pPr>
              <a:t>24</a:t>
            </a:fld>
            <a:endParaRPr lang="en-GB"/>
          </a:p>
        </p:txBody>
      </p:sp>
      <p:sp>
        <p:nvSpPr>
          <p:cNvPr id="4" name="Espace réservé du pied de page 2"/>
          <p:cNvSpPr>
            <a:spLocks noGrp="1"/>
          </p:cNvSpPr>
          <p:nvPr>
            <p:ph type="ftr" sz="quarter" idx="4294967295"/>
          </p:nvPr>
        </p:nvSpPr>
        <p:spPr>
          <a:xfrm>
            <a:off x="0" y="6356358"/>
            <a:ext cx="2895600" cy="365125"/>
          </a:xfrm>
        </p:spPr>
        <p:txBody>
          <a:bodyPr/>
          <a:lstStyle/>
          <a:p>
            <a:pPr>
              <a:defRPr/>
            </a:pPr>
            <a:endParaRPr lang="en-GB"/>
          </a:p>
        </p:txBody>
      </p:sp>
      <p:sp>
        <p:nvSpPr>
          <p:cNvPr id="6" name="Double flèche verticale 5"/>
          <p:cNvSpPr/>
          <p:nvPr/>
        </p:nvSpPr>
        <p:spPr>
          <a:xfrm>
            <a:off x="4427542" y="4293029"/>
            <a:ext cx="288925" cy="792163"/>
          </a:xfrm>
          <a:prstGeom prst="upDownArrow">
            <a:avLst/>
          </a:prstGeom>
          <a:solidFill>
            <a:srgbClr val="002672"/>
          </a:solidFill>
          <a:ln>
            <a:solidFill>
              <a:srgbClr val="0026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xmlns="" val="1268827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1691680" y="476672"/>
            <a:ext cx="6995120" cy="1143000"/>
          </a:xfrm>
        </p:spPr>
        <p:txBody>
          <a:bodyPr>
            <a:normAutofit fontScale="90000"/>
          </a:bodyPr>
          <a:lstStyle/>
          <a:p>
            <a:r>
              <a:rPr lang="fr-BE" altLang="fr-FR" b="1" dirty="0">
                <a:solidFill>
                  <a:schemeClr val="bg1">
                    <a:lumMod val="65000"/>
                  </a:schemeClr>
                </a:solidFill>
              </a:rPr>
              <a:t>CONCLUSION </a:t>
            </a:r>
            <a:r>
              <a:rPr lang="fr-BE" altLang="fr-FR" b="1" dirty="0" smtClean="0">
                <a:solidFill>
                  <a:schemeClr val="bg1">
                    <a:lumMod val="65000"/>
                  </a:schemeClr>
                </a:solidFill>
              </a:rPr>
              <a:t>(2)</a:t>
            </a:r>
            <a:r>
              <a:rPr lang="fr-BE" altLang="fr-FR" b="1" dirty="0">
                <a:solidFill>
                  <a:schemeClr val="bg1">
                    <a:lumMod val="50000"/>
                  </a:schemeClr>
                </a:solidFill>
              </a:rPr>
              <a:t/>
            </a:r>
            <a:br>
              <a:rPr lang="fr-BE" altLang="fr-FR" b="1" dirty="0">
                <a:solidFill>
                  <a:schemeClr val="bg1">
                    <a:lumMod val="50000"/>
                  </a:schemeClr>
                </a:solidFill>
              </a:rPr>
            </a:br>
            <a:r>
              <a:rPr lang="fr-BE" altLang="fr-FR" b="1" dirty="0">
                <a:solidFill>
                  <a:srgbClr val="A2A3A5"/>
                </a:solidFill>
              </a:rPr>
              <a:t>une </a:t>
            </a:r>
            <a:r>
              <a:rPr lang="fr-BE" altLang="fr-FR" b="1" dirty="0">
                <a:solidFill>
                  <a:schemeClr val="bg1">
                    <a:lumMod val="65000"/>
                  </a:schemeClr>
                </a:solidFill>
              </a:rPr>
              <a:t>identité</a:t>
            </a:r>
            <a:r>
              <a:rPr lang="fr-BE" altLang="fr-FR" b="1" dirty="0">
                <a:solidFill>
                  <a:srgbClr val="A2A3A5"/>
                </a:solidFill>
              </a:rPr>
              <a:t> en construction</a:t>
            </a:r>
            <a:r>
              <a:rPr lang="fr-FR" altLang="fr-FR" b="1" dirty="0">
                <a:solidFill>
                  <a:schemeClr val="bg1">
                    <a:lumMod val="50000"/>
                  </a:schemeClr>
                </a:solidFill>
              </a:rPr>
              <a:t/>
            </a:r>
            <a:br>
              <a:rPr lang="fr-FR" altLang="fr-FR" b="1" dirty="0">
                <a:solidFill>
                  <a:schemeClr val="bg1">
                    <a:lumMod val="50000"/>
                  </a:schemeClr>
                </a:solidFill>
              </a:rPr>
            </a:br>
            <a:endParaRPr lang="fr-FR" altLang="fr-FR" dirty="0" smtClean="0"/>
          </a:p>
        </p:txBody>
      </p:sp>
      <p:sp>
        <p:nvSpPr>
          <p:cNvPr id="22531" name="Espace réservé du contenu 2"/>
          <p:cNvSpPr>
            <a:spLocks noGrp="1"/>
          </p:cNvSpPr>
          <p:nvPr>
            <p:ph idx="1"/>
          </p:nvPr>
        </p:nvSpPr>
        <p:spPr/>
        <p:txBody>
          <a:bodyPr/>
          <a:lstStyle/>
          <a:p>
            <a:pPr eaLnBrk="1" hangingPunct="1">
              <a:lnSpc>
                <a:spcPct val="90000"/>
              </a:lnSpc>
              <a:buFont typeface="Arial" charset="0"/>
              <a:buNone/>
            </a:pPr>
            <a:r>
              <a:rPr lang="fr-BE" altLang="fr-FR" b="1" dirty="0" smtClean="0">
                <a:solidFill>
                  <a:srgbClr val="C00000"/>
                </a:solidFill>
              </a:rPr>
              <a:t>	</a:t>
            </a:r>
          </a:p>
          <a:p>
            <a:pPr eaLnBrk="1" hangingPunct="1">
              <a:lnSpc>
                <a:spcPct val="90000"/>
              </a:lnSpc>
              <a:spcAft>
                <a:spcPts val="600"/>
              </a:spcAft>
              <a:buFont typeface="Arial" charset="0"/>
              <a:buNone/>
            </a:pPr>
            <a:r>
              <a:rPr lang="fr-BE" altLang="fr-FR" b="1" dirty="0" smtClean="0">
                <a:solidFill>
                  <a:srgbClr val="C00000"/>
                </a:solidFill>
              </a:rPr>
              <a:t>Un manque d’attractivité de la fonction ?</a:t>
            </a:r>
          </a:p>
          <a:p>
            <a:pPr eaLnBrk="1" hangingPunct="1">
              <a:lnSpc>
                <a:spcPct val="90000"/>
              </a:lnSpc>
              <a:spcAft>
                <a:spcPts val="600"/>
              </a:spcAft>
              <a:buFont typeface="Arial" charset="0"/>
              <a:buNone/>
            </a:pPr>
            <a:r>
              <a:rPr lang="fr-BE" altLang="fr-FR" b="1" dirty="0" smtClean="0">
                <a:solidFill>
                  <a:srgbClr val="C00000"/>
                </a:solidFill>
              </a:rPr>
              <a:t>Des transitions identitaires ?</a:t>
            </a:r>
            <a:endParaRPr lang="fr-BE" altLang="fr-FR" dirty="0" smtClean="0"/>
          </a:p>
          <a:p>
            <a:pPr eaLnBrk="1" hangingPunct="1">
              <a:lnSpc>
                <a:spcPct val="90000"/>
              </a:lnSpc>
            </a:pPr>
            <a:r>
              <a:rPr lang="fr-BE" altLang="fr-FR" sz="2800" dirty="0" smtClean="0"/>
              <a:t>Difficulté de s’éloigner de la pratique thérapeutique pour devenir acteur de santé publique</a:t>
            </a:r>
          </a:p>
          <a:p>
            <a:pPr eaLnBrk="1" hangingPunct="1">
              <a:lnSpc>
                <a:spcPct val="90000"/>
              </a:lnSpc>
            </a:pPr>
            <a:r>
              <a:rPr lang="fr-BE" altLang="fr-FR" sz="2800" dirty="0" smtClean="0"/>
              <a:t>Déficit de reconnaissance morale, juridique, de proximité, qui entraîne  une sensibilité accrue aux questions de légitimité </a:t>
            </a:r>
          </a:p>
          <a:p>
            <a:pPr eaLnBrk="1" hangingPunct="1">
              <a:lnSpc>
                <a:spcPct val="90000"/>
              </a:lnSpc>
            </a:pPr>
            <a:endParaRPr lang="fr-BE" altLang="fr-FR" dirty="0" smtClean="0"/>
          </a:p>
          <a:p>
            <a:pPr eaLnBrk="1" hangingPunct="1">
              <a:lnSpc>
                <a:spcPct val="90000"/>
              </a:lnSpc>
            </a:pPr>
            <a:endParaRPr lang="fr-BE" altLang="fr-FR" dirty="0" smtClean="0"/>
          </a:p>
          <a:p>
            <a:endParaRPr lang="fr-BE" altLang="fr-FR" dirty="0" smtClean="0"/>
          </a:p>
          <a:p>
            <a:endParaRPr lang="fr-BE" altLang="fr-FR" dirty="0" smtClean="0"/>
          </a:p>
          <a:p>
            <a:endParaRPr lang="fr-FR" altLang="fr-FR" dirty="0" smtClean="0"/>
          </a:p>
        </p:txBody>
      </p:sp>
      <p:sp>
        <p:nvSpPr>
          <p:cNvPr id="5" name="Espace réservé du numéro de diapositive 4"/>
          <p:cNvSpPr>
            <a:spLocks noGrp="1"/>
          </p:cNvSpPr>
          <p:nvPr>
            <p:ph type="sldNum" sz="quarter" idx="12"/>
          </p:nvPr>
        </p:nvSpPr>
        <p:spPr/>
        <p:txBody>
          <a:bodyPr/>
          <a:lstStyle/>
          <a:p>
            <a:pPr>
              <a:defRPr/>
            </a:pPr>
            <a:fld id="{E8328529-87F3-4B71-9C51-338B23FA4C8B}" type="slidenum">
              <a:rPr lang="en-GB" smtClean="0"/>
              <a:pPr>
                <a:defRPr/>
              </a:pPr>
              <a:t>25</a:t>
            </a:fld>
            <a:endParaRPr lang="en-GB" dirty="0"/>
          </a:p>
        </p:txBody>
      </p:sp>
      <p:sp>
        <p:nvSpPr>
          <p:cNvPr id="4" name="Espace réservé du pied de page 3"/>
          <p:cNvSpPr>
            <a:spLocks noGrp="1"/>
          </p:cNvSpPr>
          <p:nvPr>
            <p:ph type="ftr" sz="quarter" idx="4294967295"/>
          </p:nvPr>
        </p:nvSpPr>
        <p:spPr>
          <a:xfrm>
            <a:off x="0" y="6356358"/>
            <a:ext cx="2895600" cy="365125"/>
          </a:xfrm>
        </p:spPr>
        <p:txBody>
          <a:bodyPr/>
          <a:lstStyle/>
          <a:p>
            <a:pPr>
              <a:defRPr/>
            </a:pPr>
            <a:endParaRPr lang="en-GB"/>
          </a:p>
        </p:txBody>
      </p:sp>
    </p:spTree>
    <p:extLst>
      <p:ext uri="{BB962C8B-B14F-4D97-AF65-F5344CB8AC3E}">
        <p14:creationId xmlns:p14="http://schemas.microsoft.com/office/powerpoint/2010/main" xmlns="" val="605504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descr="Z:\recupibookatelier\Dossier Christine\Formations\Ottawa charte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75298" y="3"/>
            <a:ext cx="4377928" cy="814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397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32448" y="-675456"/>
            <a:ext cx="6460032" cy="858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29F3473D-8041-46E8-A8B9-DB8F3D09DB01}" type="slidenum">
              <a:rPr lang="fr-BE" smtClean="0">
                <a:solidFill>
                  <a:prstClr val="black">
                    <a:tint val="75000"/>
                  </a:prstClr>
                </a:solidFill>
              </a:rPr>
              <a:pPr/>
              <a:t>3</a:t>
            </a:fld>
            <a:endParaRPr lang="fr-BE">
              <a:solidFill>
                <a:prstClr val="black">
                  <a:tint val="75000"/>
                </a:prstClr>
              </a:solidFill>
            </a:endParaRPr>
          </a:p>
        </p:txBody>
      </p:sp>
    </p:spTree>
    <p:extLst>
      <p:ext uri="{BB962C8B-B14F-4D97-AF65-F5344CB8AC3E}">
        <p14:creationId xmlns:p14="http://schemas.microsoft.com/office/powerpoint/2010/main" xmlns="" val="3970639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re 1"/>
          <p:cNvSpPr>
            <a:spLocks noGrp="1"/>
          </p:cNvSpPr>
          <p:nvPr>
            <p:ph type="title" idx="4294967295"/>
          </p:nvPr>
        </p:nvSpPr>
        <p:spPr bwMode="auto">
          <a:xfrm>
            <a:off x="478259" y="285750"/>
            <a:ext cx="8256671"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fr-FR" altLang="fr-FR" sz="3200" b="1" dirty="0">
                <a:solidFill>
                  <a:schemeClr val="bg1">
                    <a:lumMod val="65000"/>
                  </a:schemeClr>
                </a:solidFill>
                <a:ea typeface="ＭＳ Ｐゴシック" panose="020B0600070205080204" pitchFamily="34" charset="-128"/>
              </a:rPr>
              <a:t>DÉFINITION DE LA </a:t>
            </a:r>
            <a:r>
              <a:rPr lang="fr-FR" altLang="fr-FR" sz="3200" b="1" dirty="0" smtClean="0">
                <a:solidFill>
                  <a:schemeClr val="bg1">
                    <a:lumMod val="65000"/>
                  </a:schemeClr>
                </a:solidFill>
                <a:ea typeface="ＭＳ Ｐゴシック" panose="020B0600070205080204" pitchFamily="34" charset="-128"/>
              </a:rPr>
              <a:t>SANTÉ</a:t>
            </a:r>
            <a:br>
              <a:rPr lang="fr-FR" altLang="fr-FR" sz="3200" b="1" dirty="0" smtClean="0">
                <a:solidFill>
                  <a:schemeClr val="bg1">
                    <a:lumMod val="65000"/>
                  </a:schemeClr>
                </a:solidFill>
                <a:ea typeface="ＭＳ Ｐゴシック" panose="020B0600070205080204" pitchFamily="34" charset="-128"/>
              </a:rPr>
            </a:br>
            <a:r>
              <a:rPr lang="fr-FR" altLang="fr-FR" sz="3200" b="1" dirty="0" smtClean="0">
                <a:solidFill>
                  <a:schemeClr val="bg1">
                    <a:lumMod val="65000"/>
                  </a:schemeClr>
                </a:solidFill>
                <a:ea typeface="ＭＳ Ｐゴシック" panose="020B0600070205080204" pitchFamily="34" charset="-128"/>
              </a:rPr>
              <a:t> </a:t>
            </a:r>
            <a:r>
              <a:rPr lang="fr-FR" altLang="fr-FR" sz="3200" b="1" i="1" dirty="0">
                <a:solidFill>
                  <a:schemeClr val="bg1">
                    <a:lumMod val="65000"/>
                  </a:schemeClr>
                </a:solidFill>
                <a:ea typeface="ＭＳ Ｐゴシック" panose="020B0600070205080204" pitchFamily="34" charset="-128"/>
              </a:rPr>
              <a:t>(CHARTE D’OTTAWA, 1986)</a:t>
            </a:r>
          </a:p>
        </p:txBody>
      </p:sp>
      <p:sp>
        <p:nvSpPr>
          <p:cNvPr id="43012" name="Espace réservé du contenu 2"/>
          <p:cNvSpPr>
            <a:spLocks noGrp="1"/>
          </p:cNvSpPr>
          <p:nvPr>
            <p:ph sz="quarter" idx="4294967295"/>
          </p:nvPr>
        </p:nvSpPr>
        <p:spPr>
          <a:xfrm>
            <a:off x="478258" y="1428750"/>
            <a:ext cx="8500310" cy="5143500"/>
          </a:xfrm>
        </p:spPr>
        <p:txBody>
          <a:bodyPr>
            <a:normAutofit fontScale="85000" lnSpcReduction="20000"/>
          </a:bodyPr>
          <a:lstStyle/>
          <a:p>
            <a:r>
              <a:rPr lang="fr-FR" altLang="fr-FR" dirty="0">
                <a:ea typeface="ＭＳ Ｐゴシック" panose="020B0600070205080204" pitchFamily="34" charset="-128"/>
              </a:rPr>
              <a:t>« La santé est </a:t>
            </a:r>
            <a:r>
              <a:rPr lang="fr-FR" altLang="fr-FR" b="1" dirty="0">
                <a:ea typeface="ＭＳ Ｐゴシック" panose="020B0600070205080204" pitchFamily="34" charset="-128"/>
              </a:rPr>
              <a:t>une </a:t>
            </a:r>
            <a:r>
              <a:rPr lang="fr-FR" altLang="fr-FR" b="1" dirty="0">
                <a:solidFill>
                  <a:srgbClr val="FF0000"/>
                </a:solidFill>
                <a:ea typeface="ＭＳ Ｐゴシック" panose="020B0600070205080204" pitchFamily="34" charset="-128"/>
              </a:rPr>
              <a:t>ressource</a:t>
            </a:r>
            <a:r>
              <a:rPr lang="fr-FR" altLang="fr-FR" b="1" dirty="0">
                <a:ea typeface="ＭＳ Ｐゴシック" panose="020B0600070205080204" pitchFamily="34" charset="-128"/>
              </a:rPr>
              <a:t> de la vie quotidienne </a:t>
            </a:r>
            <a:r>
              <a:rPr lang="fr-FR" altLang="fr-FR" dirty="0">
                <a:ea typeface="ＭＳ Ｐゴシック" panose="020B0600070205080204" pitchFamily="34" charset="-128"/>
              </a:rPr>
              <a:t>et non le but de la vie »</a:t>
            </a:r>
          </a:p>
          <a:p>
            <a:pPr eaLnBrk="1" hangingPunct="1"/>
            <a:r>
              <a:rPr lang="fr-FR" altLang="fr-FR" dirty="0">
                <a:ea typeface="ＭＳ Ｐゴシック" panose="020B0600070205080204" pitchFamily="34" charset="-128"/>
              </a:rPr>
              <a:t>« La santé est ce qui permet aux personnes et aux groupes</a:t>
            </a:r>
          </a:p>
          <a:p>
            <a:pPr lvl="1" eaLnBrk="1" hangingPunct="1"/>
            <a:r>
              <a:rPr lang="fr-FR" altLang="fr-FR" sz="2800" b="1" dirty="0">
                <a:ea typeface="ＭＳ Ｐゴシック" panose="020B0600070205080204" pitchFamily="34" charset="-128"/>
              </a:rPr>
              <a:t>D’identifier et de réaliser leurs </a:t>
            </a:r>
            <a:r>
              <a:rPr lang="fr-FR" altLang="fr-FR" sz="2800" b="1" dirty="0">
                <a:solidFill>
                  <a:srgbClr val="FF0000"/>
                </a:solidFill>
                <a:ea typeface="ＭＳ Ｐゴシック" panose="020B0600070205080204" pitchFamily="34" charset="-128"/>
              </a:rPr>
              <a:t>aspirations</a:t>
            </a:r>
          </a:p>
          <a:p>
            <a:pPr lvl="1" eaLnBrk="1" hangingPunct="1"/>
            <a:r>
              <a:rPr lang="fr-FR" altLang="fr-FR" sz="2800" b="1" dirty="0">
                <a:ea typeface="ＭＳ Ｐゴシック" panose="020B0600070205080204" pitchFamily="34" charset="-128"/>
              </a:rPr>
              <a:t>De satisfaire leurs </a:t>
            </a:r>
            <a:r>
              <a:rPr lang="fr-FR" altLang="fr-FR" sz="2800" b="1" dirty="0">
                <a:solidFill>
                  <a:srgbClr val="FF0000"/>
                </a:solidFill>
                <a:ea typeface="ＭＳ Ｐゴシック" panose="020B0600070205080204" pitchFamily="34" charset="-128"/>
              </a:rPr>
              <a:t>besoins</a:t>
            </a:r>
            <a:r>
              <a:rPr lang="fr-FR" altLang="fr-FR" sz="2800" b="1" dirty="0">
                <a:ea typeface="ＭＳ Ｐゴシック" panose="020B0600070205080204" pitchFamily="34" charset="-128"/>
              </a:rPr>
              <a:t> </a:t>
            </a:r>
          </a:p>
          <a:p>
            <a:pPr lvl="1" eaLnBrk="1" hangingPunct="1"/>
            <a:r>
              <a:rPr lang="fr-FR" altLang="fr-FR" sz="2800" b="1" dirty="0">
                <a:ea typeface="ＭＳ Ｐゴシック" panose="020B0600070205080204" pitchFamily="34" charset="-128"/>
              </a:rPr>
              <a:t>De </a:t>
            </a:r>
            <a:r>
              <a:rPr lang="fr-FR" altLang="fr-FR" sz="2800" b="1" dirty="0">
                <a:solidFill>
                  <a:srgbClr val="FF0000"/>
                </a:solidFill>
                <a:ea typeface="ＭＳ Ｐゴシック" panose="020B0600070205080204" pitchFamily="34" charset="-128"/>
              </a:rPr>
              <a:t>changer</a:t>
            </a:r>
            <a:r>
              <a:rPr lang="fr-FR" altLang="fr-FR" sz="2800" b="1" dirty="0">
                <a:ea typeface="ＭＳ Ｐゴシック" panose="020B0600070205080204" pitchFamily="34" charset="-128"/>
              </a:rPr>
              <a:t> leurs </a:t>
            </a:r>
            <a:r>
              <a:rPr lang="fr-FR" altLang="fr-FR" sz="2800" b="1" dirty="0">
                <a:solidFill>
                  <a:srgbClr val="FF0000"/>
                </a:solidFill>
                <a:ea typeface="ＭＳ Ｐゴシック" panose="020B0600070205080204" pitchFamily="34" charset="-128"/>
              </a:rPr>
              <a:t>milieux de vie </a:t>
            </a:r>
            <a:r>
              <a:rPr lang="fr-FR" altLang="fr-FR" sz="2800" b="1" dirty="0">
                <a:ea typeface="ＭＳ Ｐゴシック" panose="020B0600070205080204" pitchFamily="34" charset="-128"/>
              </a:rPr>
              <a:t>ou de </a:t>
            </a:r>
            <a:r>
              <a:rPr lang="fr-FR" altLang="fr-FR" sz="2800" b="1" dirty="0">
                <a:solidFill>
                  <a:srgbClr val="FF0000"/>
                </a:solidFill>
                <a:ea typeface="ＭＳ Ｐゴシック" panose="020B0600070205080204" pitchFamily="34" charset="-128"/>
              </a:rPr>
              <a:t>s’y adapter</a:t>
            </a:r>
            <a:r>
              <a:rPr lang="fr-FR" altLang="fr-FR" sz="2800" dirty="0">
                <a:ea typeface="ＭＳ Ｐゴシック" panose="020B0600070205080204" pitchFamily="34" charset="-128"/>
              </a:rPr>
              <a:t> »</a:t>
            </a:r>
          </a:p>
          <a:p>
            <a:pPr eaLnBrk="1" hangingPunct="1"/>
            <a:r>
              <a:rPr lang="fr-FR" altLang="fr-FR" dirty="0">
                <a:ea typeface="ＭＳ Ｐゴシック" panose="020B0600070205080204" pitchFamily="34" charset="-128"/>
              </a:rPr>
              <a:t>« Il s’agit d’un </a:t>
            </a:r>
            <a:r>
              <a:rPr lang="fr-FR" altLang="fr-FR" b="1" dirty="0">
                <a:ea typeface="ＭＳ Ｐゴシック" panose="020B0600070205080204" pitchFamily="34" charset="-128"/>
              </a:rPr>
              <a:t>concept </a:t>
            </a:r>
            <a:r>
              <a:rPr lang="fr-FR" altLang="fr-FR" b="1" dirty="0">
                <a:solidFill>
                  <a:srgbClr val="FF0000"/>
                </a:solidFill>
                <a:ea typeface="ＭＳ Ｐゴシック" panose="020B0600070205080204" pitchFamily="34" charset="-128"/>
              </a:rPr>
              <a:t>positif</a:t>
            </a:r>
            <a:r>
              <a:rPr lang="fr-FR" altLang="fr-FR" b="1" dirty="0">
                <a:ea typeface="ＭＳ Ｐゴシック" panose="020B0600070205080204" pitchFamily="34" charset="-128"/>
              </a:rPr>
              <a:t> </a:t>
            </a:r>
            <a:r>
              <a:rPr lang="fr-FR" altLang="fr-FR" dirty="0">
                <a:ea typeface="ＭＳ Ｐゴシック" panose="020B0600070205080204" pitchFamily="34" charset="-128"/>
              </a:rPr>
              <a:t>mettant en valeur les ressources personnelles et sociales ainsi que les capacités physiques »</a:t>
            </a:r>
          </a:p>
          <a:p>
            <a:r>
              <a:rPr lang="fr-FR" dirty="0"/>
              <a:t>« Ainsi donc, la promotion de la santé ne relève pas seulement du secteur de la santé ou du soin : </a:t>
            </a:r>
            <a:r>
              <a:rPr lang="fr-FR" b="1" dirty="0"/>
              <a:t>elle dépasse les modes de vie sains pour viser le </a:t>
            </a:r>
            <a:r>
              <a:rPr lang="fr-FR" b="1" dirty="0">
                <a:solidFill>
                  <a:srgbClr val="FF0000"/>
                </a:solidFill>
              </a:rPr>
              <a:t>bien-être</a:t>
            </a:r>
            <a:r>
              <a:rPr lang="fr-FR" dirty="0"/>
              <a:t> »</a:t>
            </a:r>
            <a:endParaRPr lang="fr-FR" altLang="fr-FR" dirty="0">
              <a:ea typeface="ＭＳ Ｐゴシック" panose="020B0600070205080204" pitchFamily="34" charset="-128"/>
            </a:endParaRPr>
          </a:p>
        </p:txBody>
      </p:sp>
      <p:sp>
        <p:nvSpPr>
          <p:cNvPr id="2" name="Espace réservé du pied de page 1"/>
          <p:cNvSpPr>
            <a:spLocks noGrp="1"/>
          </p:cNvSpPr>
          <p:nvPr>
            <p:ph type="ftr" sz="quarter" idx="11"/>
          </p:nvPr>
        </p:nvSpPr>
        <p:spPr>
          <a:xfrm>
            <a:off x="467544" y="6381328"/>
            <a:ext cx="2895600" cy="365125"/>
          </a:xfrm>
        </p:spPr>
        <p:txBody>
          <a:bodyPr/>
          <a:lstStyle/>
          <a:p>
            <a:pPr algn="l"/>
            <a:endParaRPr lang="fr-BE" dirty="0">
              <a:solidFill>
                <a:prstClr val="black">
                  <a:tint val="75000"/>
                </a:prstClr>
              </a:solidFill>
            </a:endParaRPr>
          </a:p>
        </p:txBody>
      </p:sp>
      <p:sp>
        <p:nvSpPr>
          <p:cNvPr id="3" name="Espace réservé du numéro de diapositive 2"/>
          <p:cNvSpPr>
            <a:spLocks noGrp="1"/>
          </p:cNvSpPr>
          <p:nvPr>
            <p:ph type="sldNum" sz="quarter" idx="12"/>
          </p:nvPr>
        </p:nvSpPr>
        <p:spPr/>
        <p:txBody>
          <a:bodyPr/>
          <a:lstStyle/>
          <a:p>
            <a:fld id="{29F3473D-8041-46E8-A8B9-DB8F3D09DB01}" type="slidenum">
              <a:rPr lang="fr-BE" smtClean="0">
                <a:solidFill>
                  <a:prstClr val="black">
                    <a:tint val="75000"/>
                  </a:prstClr>
                </a:solidFill>
              </a:rPr>
              <a:pPr/>
              <a:t>4</a:t>
            </a:fld>
            <a:endParaRPr lang="fr-BE">
              <a:solidFill>
                <a:prstClr val="black">
                  <a:tint val="75000"/>
                </a:prstClr>
              </a:solidFill>
            </a:endParaRPr>
          </a:p>
        </p:txBody>
      </p:sp>
    </p:spTree>
    <p:extLst>
      <p:ext uri="{BB962C8B-B14F-4D97-AF65-F5344CB8AC3E}">
        <p14:creationId xmlns:p14="http://schemas.microsoft.com/office/powerpoint/2010/main" xmlns="" val="50922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01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01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01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01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0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8" y="3210067"/>
            <a:ext cx="8568952" cy="3385542"/>
          </a:xfrm>
          <a:prstGeom prst="rect">
            <a:avLst/>
          </a:prstGeom>
          <a:noFill/>
        </p:spPr>
        <p:txBody>
          <a:bodyPr wrap="square" rtlCol="0">
            <a:spAutoFit/>
          </a:bodyPr>
          <a:lstStyle/>
          <a:p>
            <a:r>
              <a:rPr lang="fr-BE" sz="2800" b="1" u="sng" dirty="0" smtClean="0">
                <a:solidFill>
                  <a:srgbClr val="002060"/>
                </a:solidFill>
              </a:rPr>
              <a:t>ENSEIGNEMENT </a:t>
            </a:r>
          </a:p>
          <a:p>
            <a:r>
              <a:rPr lang="fr-BE" sz="2800" b="1" u="sng" dirty="0" smtClean="0">
                <a:solidFill>
                  <a:srgbClr val="002060"/>
                </a:solidFill>
              </a:rPr>
              <a:t>OBLIGATOIRE </a:t>
            </a:r>
          </a:p>
          <a:p>
            <a:r>
              <a:rPr lang="fr-BE" sz="2000" b="1" dirty="0" smtClean="0">
                <a:solidFill>
                  <a:srgbClr val="002060"/>
                </a:solidFill>
              </a:rPr>
              <a:t>Enseignement fondamental </a:t>
            </a:r>
          </a:p>
          <a:p>
            <a:r>
              <a:rPr lang="fr-BE" dirty="0" smtClean="0"/>
              <a:t>Maternel 3 années  (186 783 / 1375 enfants de 3-5 ans )</a:t>
            </a:r>
          </a:p>
          <a:p>
            <a:r>
              <a:rPr lang="fr-BE" dirty="0" smtClean="0"/>
              <a:t>Primaire 6 années  (312 921 / 17257 enfants de 6 à 11 ans)</a:t>
            </a:r>
          </a:p>
          <a:p>
            <a:r>
              <a:rPr lang="fr-BE" sz="2000" b="1" dirty="0" smtClean="0">
                <a:solidFill>
                  <a:srgbClr val="002060"/>
                </a:solidFill>
              </a:rPr>
              <a:t>Enseignement secondaire  6 années </a:t>
            </a:r>
            <a:r>
              <a:rPr lang="fr-BE" dirty="0" smtClean="0"/>
              <a:t>(338 650/ 16789 / 8896  jeunes de 12 à 18 ans)</a:t>
            </a:r>
          </a:p>
          <a:p>
            <a:endParaRPr lang="fr-BE" dirty="0" smtClean="0"/>
          </a:p>
          <a:p>
            <a:r>
              <a:rPr lang="fr-BE" sz="2800" b="1" u="sng" dirty="0" smtClean="0">
                <a:solidFill>
                  <a:srgbClr val="002060"/>
                </a:solidFill>
              </a:rPr>
              <a:t>ENSEIGNEMENT SUPÉRIEUR  </a:t>
            </a:r>
            <a:r>
              <a:rPr lang="fr-BE" dirty="0" smtClean="0"/>
              <a:t>(178941 jeunes adultes de 19 à 24 ans)</a:t>
            </a:r>
          </a:p>
          <a:p>
            <a:r>
              <a:rPr lang="fr-BE" dirty="0" smtClean="0"/>
              <a:t>Hautes Ecoles (supérieur hors universités)</a:t>
            </a:r>
          </a:p>
          <a:p>
            <a:r>
              <a:rPr lang="fr-BE" dirty="0" smtClean="0"/>
              <a:t>Universités</a:t>
            </a:r>
            <a:endParaRPr lang="fr-FR" dirty="0" smtClean="0"/>
          </a:p>
        </p:txBody>
      </p:sp>
      <p:sp>
        <p:nvSpPr>
          <p:cNvPr id="5" name="ZoneTexte 4"/>
          <p:cNvSpPr txBox="1"/>
          <p:nvPr/>
        </p:nvSpPr>
        <p:spPr>
          <a:xfrm>
            <a:off x="3851920" y="6441720"/>
            <a:ext cx="4248472" cy="307777"/>
          </a:xfrm>
          <a:prstGeom prst="rect">
            <a:avLst/>
          </a:prstGeom>
          <a:noFill/>
        </p:spPr>
        <p:txBody>
          <a:bodyPr wrap="square" rtlCol="0">
            <a:spAutoFit/>
          </a:bodyPr>
          <a:lstStyle/>
          <a:p>
            <a:r>
              <a:rPr lang="fr-BE" sz="1400" dirty="0" smtClean="0"/>
              <a:t>Ministère de la Fédération Wallonie-Bruxelles, 2013 </a:t>
            </a:r>
            <a:endParaRPr lang="fr-FR" sz="1400" dirty="0"/>
          </a:p>
        </p:txBody>
      </p:sp>
      <p:sp>
        <p:nvSpPr>
          <p:cNvPr id="2" name="Titre 1"/>
          <p:cNvSpPr>
            <a:spLocks noGrp="1"/>
          </p:cNvSpPr>
          <p:nvPr>
            <p:ph type="title"/>
          </p:nvPr>
        </p:nvSpPr>
        <p:spPr>
          <a:xfrm>
            <a:off x="1691682" y="44624"/>
            <a:ext cx="7272808" cy="1143000"/>
          </a:xfrm>
        </p:spPr>
        <p:txBody>
          <a:bodyPr>
            <a:normAutofit fontScale="90000"/>
          </a:bodyPr>
          <a:lstStyle/>
          <a:p>
            <a:r>
              <a:rPr lang="fr-BE" b="1" dirty="0" smtClean="0">
                <a:solidFill>
                  <a:schemeClr val="bg1">
                    <a:lumMod val="50000"/>
                  </a:schemeClr>
                </a:solidFill>
              </a:rPr>
              <a:t>La population scolarisée en FWB</a:t>
            </a:r>
            <a:endParaRPr lang="fr-BE" b="1" dirty="0">
              <a:solidFill>
                <a:schemeClr val="bg1">
                  <a:lumMod val="50000"/>
                </a:schemeClr>
              </a:solidFill>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07904" y="980728"/>
            <a:ext cx="5184576" cy="31767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29F3473D-8041-46E8-A8B9-DB8F3D09DB01}" type="slidenum">
              <a:rPr lang="fr-BE" smtClean="0">
                <a:solidFill>
                  <a:prstClr val="black">
                    <a:tint val="75000"/>
                  </a:prstClr>
                </a:solidFill>
              </a:rPr>
              <a:pPr/>
              <a:t>5</a:t>
            </a:fld>
            <a:endParaRPr lang="fr-BE">
              <a:solidFill>
                <a:prstClr val="black">
                  <a:tint val="75000"/>
                </a:prst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pied de page 3"/>
          <p:cNvSpPr>
            <a:spLocks noGrp="1"/>
          </p:cNvSpPr>
          <p:nvPr>
            <p:ph type="ftr" sz="quarter" idx="11"/>
          </p:nvPr>
        </p:nvSpPr>
        <p:spPr>
          <a:xfrm>
            <a:off x="539552" y="6381328"/>
            <a:ext cx="2895600" cy="365125"/>
          </a:xfrm>
          <a:noFill/>
        </p:spPr>
        <p:txBody>
          <a:bodyPr/>
          <a:lstStyle/>
          <a:p>
            <a:pPr algn="l"/>
            <a:endParaRPr lang="en-US" dirty="0" smtClean="0"/>
          </a:p>
        </p:txBody>
      </p:sp>
      <p:sp>
        <p:nvSpPr>
          <p:cNvPr id="23555" name="Titre 1"/>
          <p:cNvSpPr>
            <a:spLocks noGrp="1"/>
          </p:cNvSpPr>
          <p:nvPr>
            <p:ph type="title" idx="4294967295"/>
          </p:nvPr>
        </p:nvSpPr>
        <p:spPr>
          <a:xfrm>
            <a:off x="1547664" y="332656"/>
            <a:ext cx="7272808" cy="1143000"/>
          </a:xfrm>
        </p:spPr>
        <p:txBody>
          <a:bodyPr>
            <a:normAutofit fontScale="90000"/>
          </a:bodyPr>
          <a:lstStyle/>
          <a:p>
            <a:pPr algn="l"/>
            <a:r>
              <a:rPr lang="fr-BE" sz="4000" b="1" dirty="0" smtClean="0">
                <a:solidFill>
                  <a:schemeClr val="bg1">
                    <a:lumMod val="50000"/>
                  </a:schemeClr>
                </a:solidFill>
              </a:rPr>
              <a:t>L’éducation comme conséquence</a:t>
            </a:r>
            <a:br>
              <a:rPr lang="fr-BE" sz="4000" b="1" dirty="0" smtClean="0">
                <a:solidFill>
                  <a:schemeClr val="bg1">
                    <a:lumMod val="50000"/>
                  </a:schemeClr>
                </a:solidFill>
              </a:rPr>
            </a:br>
            <a:r>
              <a:rPr lang="fr-BE" sz="4000" b="1" dirty="0" smtClean="0">
                <a:solidFill>
                  <a:schemeClr val="bg1">
                    <a:lumMod val="50000"/>
                  </a:schemeClr>
                </a:solidFill>
              </a:rPr>
              <a:t> du </a:t>
            </a:r>
            <a:r>
              <a:rPr lang="fr-BE" sz="4000" b="1" dirty="0" err="1" smtClean="0">
                <a:solidFill>
                  <a:schemeClr val="bg1">
                    <a:lumMod val="50000"/>
                  </a:schemeClr>
                </a:solidFill>
              </a:rPr>
              <a:t>Bien-Être</a:t>
            </a:r>
            <a:r>
              <a:rPr lang="fr-BE" sz="4000" b="1" dirty="0" smtClean="0">
                <a:solidFill>
                  <a:schemeClr val="bg1">
                    <a:lumMod val="50000"/>
                  </a:schemeClr>
                </a:solidFill>
              </a:rPr>
              <a:t> </a:t>
            </a:r>
            <a:endParaRPr lang="fr-FR" sz="4000" b="1" dirty="0" smtClean="0">
              <a:solidFill>
                <a:schemeClr val="bg1">
                  <a:lumMod val="50000"/>
                </a:schemeClr>
              </a:solidFill>
            </a:endParaRPr>
          </a:p>
        </p:txBody>
      </p:sp>
      <p:sp>
        <p:nvSpPr>
          <p:cNvPr id="22533" name="Rectangle 4"/>
          <p:cNvSpPr>
            <a:spLocks noChangeArrowheads="1"/>
          </p:cNvSpPr>
          <p:nvPr/>
        </p:nvSpPr>
        <p:spPr bwMode="auto">
          <a:xfrm>
            <a:off x="395292" y="1700217"/>
            <a:ext cx="8137525" cy="4555093"/>
          </a:xfrm>
          <a:prstGeom prst="rect">
            <a:avLst/>
          </a:prstGeom>
          <a:noFill/>
          <a:ln w="9525">
            <a:noFill/>
            <a:miter lim="800000"/>
            <a:headEnd/>
            <a:tailEnd/>
          </a:ln>
        </p:spPr>
        <p:txBody>
          <a:bodyPr>
            <a:spAutoFit/>
          </a:bodyPr>
          <a:lstStyle/>
          <a:p>
            <a:pPr marL="273050" indent="-273050">
              <a:buClr>
                <a:srgbClr val="000066"/>
              </a:buClr>
              <a:buSzPct val="150000"/>
              <a:buFont typeface="Arial" pitchFamily="34" charset="0"/>
              <a:buChar char="•"/>
              <a:defRPr/>
            </a:pPr>
            <a:r>
              <a:rPr lang="fr-FR" sz="2000" b="1" dirty="0">
                <a:solidFill>
                  <a:srgbClr val="0092BE"/>
                </a:solidFill>
              </a:rPr>
              <a:t>Des études se multiplient pour montrer les corrélations entre certaines problématiques liées au BÊ et la réussite scolaire, </a:t>
            </a:r>
          </a:p>
          <a:p>
            <a:pPr>
              <a:buClr>
                <a:srgbClr val="000066"/>
              </a:buClr>
              <a:buSzPct val="150000"/>
              <a:defRPr/>
            </a:pPr>
            <a:endParaRPr lang="fr-FR" i="1" dirty="0">
              <a:solidFill>
                <a:schemeClr val="bg1">
                  <a:lumMod val="50000"/>
                </a:schemeClr>
              </a:solidFill>
            </a:endParaRPr>
          </a:p>
          <a:p>
            <a:pPr lvl="1">
              <a:buClr>
                <a:srgbClr val="000066"/>
              </a:buClr>
              <a:buSzPct val="150000"/>
              <a:defRPr/>
            </a:pPr>
            <a:r>
              <a:rPr lang="fr-FR" sz="2000" i="1" dirty="0"/>
              <a:t>par exemple la pratique d’une activité physique et l’alimentation, l’hyperactivité, les déficits sensoriels, les agressions et la violence pratiquée ou subie, les grossesses précoces, etc. </a:t>
            </a:r>
          </a:p>
          <a:p>
            <a:pPr>
              <a:buClr>
                <a:srgbClr val="000066"/>
              </a:buClr>
              <a:buSzPct val="150000"/>
              <a:buFont typeface="Arial" pitchFamily="34" charset="0"/>
              <a:buChar char="•"/>
              <a:defRPr/>
            </a:pPr>
            <a:endParaRPr lang="fr-FR" dirty="0"/>
          </a:p>
          <a:p>
            <a:pPr marL="273050" indent="-273050">
              <a:buClr>
                <a:srgbClr val="000066"/>
              </a:buClr>
              <a:buSzPct val="150000"/>
              <a:buFont typeface="Arial" pitchFamily="34" charset="0"/>
              <a:buChar char="•"/>
              <a:defRPr/>
            </a:pPr>
            <a:r>
              <a:rPr lang="fr-FR" b="1" dirty="0">
                <a:solidFill>
                  <a:srgbClr val="0092BE"/>
                </a:solidFill>
              </a:rPr>
              <a:t>Ces études repèrent aussi les chaînes causales par lesquelles s’exerce cette influence</a:t>
            </a:r>
          </a:p>
          <a:p>
            <a:pPr>
              <a:buClr>
                <a:srgbClr val="000066"/>
              </a:buClr>
              <a:buSzPct val="150000"/>
              <a:defRPr/>
            </a:pPr>
            <a:endParaRPr lang="fr-BE" i="1" dirty="0"/>
          </a:p>
          <a:p>
            <a:pPr marL="719138" lvl="1" indent="-261938">
              <a:buClr>
                <a:srgbClr val="000066"/>
              </a:buClr>
              <a:buSzPct val="100000"/>
              <a:buFont typeface="Wingdings" pitchFamily="2" charset="2"/>
              <a:buChar char="ü"/>
              <a:defRPr/>
            </a:pPr>
            <a:r>
              <a:rPr lang="fr-BE" sz="2000" i="1" dirty="0"/>
              <a:t>les perceptions sensorielles,</a:t>
            </a:r>
          </a:p>
          <a:p>
            <a:pPr marL="719138" lvl="1" indent="-261938">
              <a:buClr>
                <a:srgbClr val="000066"/>
              </a:buClr>
              <a:buSzPct val="100000"/>
              <a:buFont typeface="Wingdings" pitchFamily="2" charset="2"/>
              <a:buChar char="ü"/>
              <a:defRPr/>
            </a:pPr>
            <a:r>
              <a:rPr lang="fr-BE" sz="2000" i="1" dirty="0"/>
              <a:t>les mécanismes d’apprentissage / la cognition,</a:t>
            </a:r>
          </a:p>
          <a:p>
            <a:pPr marL="719138" lvl="1" indent="-261938">
              <a:buClr>
                <a:srgbClr val="000066"/>
              </a:buClr>
              <a:buSzPct val="100000"/>
              <a:buFont typeface="Wingdings" pitchFamily="2" charset="2"/>
              <a:buChar char="ü"/>
              <a:defRPr/>
            </a:pPr>
            <a:r>
              <a:rPr lang="fr-BE" sz="2000" i="1" dirty="0"/>
              <a:t>l’engagement dans les activités scolaires </a:t>
            </a:r>
            <a:br>
              <a:rPr lang="fr-BE" sz="2000" i="1" dirty="0"/>
            </a:br>
            <a:r>
              <a:rPr lang="fr-BE" sz="2000" i="1" dirty="0"/>
              <a:t>et le sentiment d’être inséré dans la communauté scolaire, </a:t>
            </a:r>
          </a:p>
          <a:p>
            <a:pPr marL="719138" lvl="1" indent="-261938">
              <a:buClr>
                <a:srgbClr val="000066"/>
              </a:buClr>
              <a:buSzPct val="100000"/>
              <a:buFont typeface="Wingdings" pitchFamily="2" charset="2"/>
              <a:buChar char="ü"/>
              <a:defRPr/>
            </a:pPr>
            <a:r>
              <a:rPr lang="fr-BE" sz="2000" i="1" dirty="0"/>
              <a:t>l’</a:t>
            </a:r>
            <a:r>
              <a:rPr lang="fr-BE" sz="2000" i="1" dirty="0" err="1"/>
              <a:t>absentéïsme</a:t>
            </a:r>
            <a:r>
              <a:rPr lang="fr-BE" sz="2000" i="1" dirty="0"/>
              <a:t> / l’exclusion temporaire ou définitive</a:t>
            </a:r>
            <a:r>
              <a:rPr lang="fr-BE" sz="2000" b="1" dirty="0"/>
              <a:t>.</a:t>
            </a:r>
            <a:endParaRPr lang="fr-FR" sz="2000" b="1" dirty="0"/>
          </a:p>
        </p:txBody>
      </p:sp>
      <p:sp>
        <p:nvSpPr>
          <p:cNvPr id="2" name="Espace réservé du numéro de diapositive 1"/>
          <p:cNvSpPr>
            <a:spLocks noGrp="1"/>
          </p:cNvSpPr>
          <p:nvPr>
            <p:ph type="sldNum" sz="quarter" idx="12"/>
          </p:nvPr>
        </p:nvSpPr>
        <p:spPr/>
        <p:txBody>
          <a:bodyPr/>
          <a:lstStyle/>
          <a:p>
            <a:fld id="{29F3473D-8041-46E8-A8B9-DB8F3D09DB01}" type="slidenum">
              <a:rPr lang="fr-BE" smtClean="0">
                <a:solidFill>
                  <a:prstClr val="black">
                    <a:tint val="75000"/>
                  </a:prstClr>
                </a:solidFill>
              </a:rPr>
              <a:pPr/>
              <a:t>6</a:t>
            </a:fld>
            <a:endParaRPr lang="fr-BE">
              <a:solidFill>
                <a:prstClr val="black">
                  <a:tint val="75000"/>
                </a:prstClr>
              </a:solidFill>
            </a:endParaRPr>
          </a:p>
        </p:txBody>
      </p:sp>
    </p:spTree>
    <p:extLst>
      <p:ext uri="{BB962C8B-B14F-4D97-AF65-F5344CB8AC3E}">
        <p14:creationId xmlns:p14="http://schemas.microsoft.com/office/powerpoint/2010/main" xmlns="" val="4057602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691680" y="332656"/>
            <a:ext cx="6995120" cy="1143000"/>
          </a:xfrm>
        </p:spPr>
        <p:txBody>
          <a:bodyPr>
            <a:normAutofit fontScale="90000"/>
          </a:bodyPr>
          <a:lstStyle/>
          <a:p>
            <a:r>
              <a:rPr lang="fr-BE" altLang="fr-FR" b="1" dirty="0" smtClean="0">
                <a:solidFill>
                  <a:srgbClr val="A2A3A5"/>
                </a:solidFill>
              </a:rPr>
              <a:t>Promotion de la santé à l’école et santé publique</a:t>
            </a:r>
            <a:r>
              <a:rPr lang="fr-BE" altLang="fr-FR" b="1" dirty="0" smtClean="0"/>
              <a:t/>
            </a:r>
            <a:br>
              <a:rPr lang="fr-BE" altLang="fr-FR" b="1" dirty="0" smtClean="0"/>
            </a:br>
            <a:r>
              <a:rPr lang="fr-BE" altLang="fr-FR" dirty="0" smtClean="0">
                <a:solidFill>
                  <a:srgbClr val="FF0000"/>
                </a:solidFill>
              </a:rPr>
              <a:t> </a:t>
            </a:r>
            <a:endParaRPr lang="fr-FR" altLang="fr-FR" dirty="0" smtClean="0"/>
          </a:p>
        </p:txBody>
      </p:sp>
      <p:sp>
        <p:nvSpPr>
          <p:cNvPr id="12291" name="Rectangle 3"/>
          <p:cNvSpPr>
            <a:spLocks noGrp="1" noChangeArrowheads="1"/>
          </p:cNvSpPr>
          <p:nvPr>
            <p:ph idx="1"/>
          </p:nvPr>
        </p:nvSpPr>
        <p:spPr/>
        <p:txBody>
          <a:bodyPr>
            <a:normAutofit lnSpcReduction="10000"/>
          </a:bodyPr>
          <a:lstStyle/>
          <a:p>
            <a:pPr>
              <a:lnSpc>
                <a:spcPct val="90000"/>
              </a:lnSpc>
            </a:pPr>
            <a:r>
              <a:rPr lang="fr-BE" altLang="fr-FR" sz="2400" b="1" dirty="0" smtClean="0">
                <a:solidFill>
                  <a:srgbClr val="C00000"/>
                </a:solidFill>
              </a:rPr>
              <a:t>Les SPSE et CPMS sont des services de santé publique</a:t>
            </a:r>
            <a:r>
              <a:rPr lang="fr-BE" altLang="fr-FR" sz="2400" dirty="0" smtClean="0">
                <a:solidFill>
                  <a:srgbClr val="C00000"/>
                </a:solidFill>
              </a:rPr>
              <a:t>, </a:t>
            </a:r>
          </a:p>
          <a:p>
            <a:pPr>
              <a:lnSpc>
                <a:spcPct val="90000"/>
              </a:lnSpc>
              <a:buFont typeface="Arial" charset="0"/>
              <a:buNone/>
            </a:pPr>
            <a:r>
              <a:rPr lang="fr-BE" altLang="fr-FR" sz="2400" dirty="0" smtClean="0"/>
              <a:t>	ils sont le fruit d’un effort organisé de la société pour la prévention, la protection et l’éducation pour la santé d’une population…</a:t>
            </a:r>
            <a:r>
              <a:rPr lang="fr-BE" altLang="fr-FR" sz="2400" dirty="0" smtClean="0">
                <a:solidFill>
                  <a:srgbClr val="C00000"/>
                </a:solidFill>
              </a:rPr>
              <a:t>La santé publique s’ouvre et s’enrichit …</a:t>
            </a:r>
          </a:p>
          <a:p>
            <a:pPr lvl="1">
              <a:lnSpc>
                <a:spcPct val="90000"/>
              </a:lnSpc>
            </a:pPr>
            <a:r>
              <a:rPr lang="fr-BE" altLang="fr-FR" sz="2000" dirty="0" smtClean="0"/>
              <a:t>Hygiène, prévention, contrôle des maladies</a:t>
            </a:r>
          </a:p>
          <a:p>
            <a:pPr lvl="1">
              <a:lnSpc>
                <a:spcPct val="90000"/>
              </a:lnSpc>
            </a:pPr>
            <a:endParaRPr lang="fr-BE" altLang="fr-FR" sz="2000" dirty="0" smtClean="0"/>
          </a:p>
          <a:p>
            <a:pPr lvl="1">
              <a:lnSpc>
                <a:spcPct val="90000"/>
              </a:lnSpc>
            </a:pPr>
            <a:endParaRPr lang="fr-BE" altLang="fr-FR" sz="2000" dirty="0" smtClean="0"/>
          </a:p>
          <a:p>
            <a:pPr lvl="1">
              <a:lnSpc>
                <a:spcPct val="90000"/>
              </a:lnSpc>
            </a:pPr>
            <a:r>
              <a:rPr lang="fr-BE" altLang="fr-FR" sz="2000" dirty="0" smtClean="0"/>
              <a:t>Conception globale et positive de la santé</a:t>
            </a:r>
          </a:p>
          <a:p>
            <a:pPr lvl="1">
              <a:lnSpc>
                <a:spcPct val="90000"/>
              </a:lnSpc>
            </a:pPr>
            <a:r>
              <a:rPr lang="fr-BE" altLang="fr-FR" sz="2000" dirty="0" smtClean="0"/>
              <a:t>Rôle des systèmes sociaux, des déterminants non sanitaires</a:t>
            </a:r>
          </a:p>
          <a:p>
            <a:pPr lvl="1">
              <a:lnSpc>
                <a:spcPct val="90000"/>
              </a:lnSpc>
            </a:pPr>
            <a:r>
              <a:rPr lang="fr-BE" altLang="fr-FR" sz="2000" dirty="0" smtClean="0"/>
              <a:t>Partenariat pluridisciplinaire et intersectoriel</a:t>
            </a:r>
          </a:p>
          <a:p>
            <a:pPr marL="457200" lvl="1" indent="0">
              <a:lnSpc>
                <a:spcPct val="90000"/>
              </a:lnSpc>
              <a:buNone/>
            </a:pPr>
            <a:endParaRPr lang="fr-BE" altLang="fr-FR" sz="2000" dirty="0" smtClean="0">
              <a:sym typeface="Wingdings 3" pitchFamily="18" charset="2"/>
            </a:endParaRPr>
          </a:p>
          <a:p>
            <a:pPr>
              <a:lnSpc>
                <a:spcPct val="90000"/>
              </a:lnSpc>
            </a:pPr>
            <a:r>
              <a:rPr lang="fr-BE" altLang="fr-FR" sz="2400" b="1" dirty="0" smtClean="0">
                <a:solidFill>
                  <a:srgbClr val="C00000"/>
                </a:solidFill>
                <a:sym typeface="Wingdings 3" pitchFamily="18" charset="2"/>
              </a:rPr>
              <a:t>Fondements légaux </a:t>
            </a:r>
          </a:p>
          <a:p>
            <a:pPr lvl="1">
              <a:lnSpc>
                <a:spcPct val="90000"/>
              </a:lnSpc>
            </a:pPr>
            <a:r>
              <a:rPr lang="fr-BE" altLang="fr-FR" sz="2000" dirty="0" smtClean="0">
                <a:sym typeface="Wingdings 3" pitchFamily="18" charset="2"/>
              </a:rPr>
              <a:t>Les missions des décrets de 2001 et 2002  </a:t>
            </a:r>
          </a:p>
          <a:p>
            <a:pPr lvl="1">
              <a:lnSpc>
                <a:spcPct val="90000"/>
              </a:lnSpc>
            </a:pPr>
            <a:r>
              <a:rPr lang="fr-BE" altLang="fr-FR" sz="2000" dirty="0" smtClean="0">
                <a:sym typeface="Wingdings 3" pitchFamily="18" charset="2"/>
              </a:rPr>
              <a:t>Le projet de service du décret de 2006 </a:t>
            </a:r>
          </a:p>
          <a:p>
            <a:pPr>
              <a:lnSpc>
                <a:spcPct val="90000"/>
              </a:lnSpc>
            </a:pPr>
            <a:endParaRPr lang="fr-BE" altLang="fr-FR" sz="2800" dirty="0" smtClean="0">
              <a:sym typeface="Wingdings 3" pitchFamily="18" charset="2"/>
            </a:endParaRPr>
          </a:p>
        </p:txBody>
      </p:sp>
      <p:sp>
        <p:nvSpPr>
          <p:cNvPr id="5" name="Espace réservé du numéro de diapositive 3"/>
          <p:cNvSpPr>
            <a:spLocks noGrp="1"/>
          </p:cNvSpPr>
          <p:nvPr>
            <p:ph type="sldNum" sz="quarter" idx="12"/>
          </p:nvPr>
        </p:nvSpPr>
        <p:spPr/>
        <p:txBody>
          <a:bodyPr/>
          <a:lstStyle/>
          <a:p>
            <a:pPr>
              <a:defRPr/>
            </a:pPr>
            <a:fld id="{A986D511-65FD-4E81-BAD1-8F215C7E9BCC}" type="slidenum">
              <a:rPr lang="en-GB"/>
              <a:pPr>
                <a:defRPr/>
              </a:pPr>
              <a:t>7</a:t>
            </a:fld>
            <a:endParaRPr lang="en-GB"/>
          </a:p>
        </p:txBody>
      </p:sp>
      <p:sp>
        <p:nvSpPr>
          <p:cNvPr id="4" name="Espace réservé du pied de page 2"/>
          <p:cNvSpPr>
            <a:spLocks noGrp="1"/>
          </p:cNvSpPr>
          <p:nvPr>
            <p:ph type="ftr" sz="quarter" idx="4294967295"/>
          </p:nvPr>
        </p:nvSpPr>
        <p:spPr>
          <a:xfrm>
            <a:off x="467544" y="6381328"/>
            <a:ext cx="2895600" cy="365125"/>
          </a:xfrm>
        </p:spPr>
        <p:txBody>
          <a:bodyPr/>
          <a:lstStyle/>
          <a:p>
            <a:pPr>
              <a:defRPr/>
            </a:pPr>
            <a:endParaRPr lang="en-GB"/>
          </a:p>
        </p:txBody>
      </p:sp>
      <p:sp>
        <p:nvSpPr>
          <p:cNvPr id="6" name="Flèche vers le bas 5"/>
          <p:cNvSpPr/>
          <p:nvPr/>
        </p:nvSpPr>
        <p:spPr>
          <a:xfrm>
            <a:off x="4000500" y="3284991"/>
            <a:ext cx="484188" cy="50006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C00000"/>
              </a:solidFill>
            </a:endParaRPr>
          </a:p>
        </p:txBody>
      </p:sp>
    </p:spTree>
    <p:extLst>
      <p:ext uri="{BB962C8B-B14F-4D97-AF65-F5344CB8AC3E}">
        <p14:creationId xmlns:p14="http://schemas.microsoft.com/office/powerpoint/2010/main" xmlns="" val="1851204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1680" y="44624"/>
            <a:ext cx="7344816" cy="1143000"/>
          </a:xfrm>
        </p:spPr>
        <p:txBody>
          <a:bodyPr>
            <a:normAutofit/>
          </a:bodyPr>
          <a:lstStyle/>
          <a:p>
            <a:r>
              <a:rPr lang="fr-BE" b="1" dirty="0" smtClean="0">
                <a:solidFill>
                  <a:schemeClr val="bg1">
                    <a:lumMod val="50000"/>
                  </a:schemeClr>
                </a:solidFill>
              </a:rPr>
              <a:t>Missions  des services PSE</a:t>
            </a:r>
            <a:endParaRPr lang="fr-BE" b="1" dirty="0">
              <a:solidFill>
                <a:schemeClr val="bg1">
                  <a:lumMod val="50000"/>
                </a:schemeClr>
              </a:solidFill>
            </a:endParaRPr>
          </a:p>
        </p:txBody>
      </p:sp>
      <p:sp>
        <p:nvSpPr>
          <p:cNvPr id="3" name="Espace réservé du contenu 2"/>
          <p:cNvSpPr>
            <a:spLocks noGrp="1"/>
          </p:cNvSpPr>
          <p:nvPr>
            <p:ph idx="1"/>
          </p:nvPr>
        </p:nvSpPr>
        <p:spPr>
          <a:xfrm>
            <a:off x="467544" y="1196752"/>
            <a:ext cx="8352928" cy="5544616"/>
          </a:xfrm>
        </p:spPr>
        <p:txBody>
          <a:bodyPr>
            <a:noAutofit/>
          </a:bodyPr>
          <a:lstStyle/>
          <a:p>
            <a:pPr lvl="0"/>
            <a:r>
              <a:rPr lang="fr-BE" sz="2000" b="1" dirty="0" smtClean="0">
                <a:solidFill>
                  <a:srgbClr val="C00000"/>
                </a:solidFill>
              </a:rPr>
              <a:t>Mise </a:t>
            </a:r>
            <a:r>
              <a:rPr lang="fr-BE" sz="2000" b="1" dirty="0">
                <a:solidFill>
                  <a:srgbClr val="C00000"/>
                </a:solidFill>
              </a:rPr>
              <a:t>en place de programmes de promotion de la santé et de promotion d'un environnement scolaire favorable à la santé :</a:t>
            </a:r>
            <a:r>
              <a:rPr lang="fr-BE" sz="2000" dirty="0">
                <a:solidFill>
                  <a:srgbClr val="C00000"/>
                </a:solidFill>
              </a:rPr>
              <a:t> </a:t>
            </a:r>
            <a:r>
              <a:rPr lang="fr-BE" sz="2000" dirty="0"/>
              <a:t>intégration et développement de la promotion de la santé, aide à la réalisation des projets santé initiés par les écoles et visite des locaux scolaires ayant pour but l’amélioration qualitative du milieu de </a:t>
            </a:r>
            <a:r>
              <a:rPr lang="fr-BE" sz="2000" dirty="0" smtClean="0"/>
              <a:t>vie</a:t>
            </a:r>
            <a:endParaRPr lang="fr-BE" sz="2000" dirty="0"/>
          </a:p>
          <a:p>
            <a:pPr lvl="0"/>
            <a:endParaRPr lang="fr-BE" sz="800" b="1" dirty="0" smtClean="0">
              <a:solidFill>
                <a:srgbClr val="FF0000"/>
              </a:solidFill>
            </a:endParaRPr>
          </a:p>
          <a:p>
            <a:pPr lvl="0"/>
            <a:r>
              <a:rPr lang="fr-BE" sz="2000" b="1" dirty="0" smtClean="0">
                <a:solidFill>
                  <a:srgbClr val="C00000"/>
                </a:solidFill>
              </a:rPr>
              <a:t>Suivi </a:t>
            </a:r>
            <a:r>
              <a:rPr lang="fr-BE" sz="2000" b="1" dirty="0">
                <a:solidFill>
                  <a:srgbClr val="C00000"/>
                </a:solidFill>
              </a:rPr>
              <a:t>médical des élèves  </a:t>
            </a:r>
            <a:r>
              <a:rPr lang="fr-BE" sz="2000" dirty="0"/>
              <a:t>comprenant les bilans de santé individuels , les bilans spécifiques   réalisés à la demande et la politique de vaccination promue par la Communauté française</a:t>
            </a:r>
            <a:r>
              <a:rPr lang="fr-BE" sz="2000" dirty="0" smtClean="0"/>
              <a:t>.</a:t>
            </a:r>
            <a:endParaRPr lang="fr-BE" sz="2000" dirty="0"/>
          </a:p>
          <a:p>
            <a:pPr lvl="0"/>
            <a:endParaRPr lang="fr-BE" sz="800" b="1" dirty="0" smtClean="0">
              <a:solidFill>
                <a:srgbClr val="FF0000"/>
              </a:solidFill>
            </a:endParaRPr>
          </a:p>
          <a:p>
            <a:pPr lvl="0"/>
            <a:r>
              <a:rPr lang="fr-BE" sz="2000" b="1" dirty="0" smtClean="0">
                <a:solidFill>
                  <a:srgbClr val="C00000"/>
                </a:solidFill>
              </a:rPr>
              <a:t>Prophylaxie </a:t>
            </a:r>
            <a:r>
              <a:rPr lang="fr-BE" sz="2000" b="1" dirty="0">
                <a:solidFill>
                  <a:srgbClr val="C00000"/>
                </a:solidFill>
              </a:rPr>
              <a:t>et dépistage des maladies transmissibles : </a:t>
            </a:r>
            <a:r>
              <a:rPr lang="fr-BE" sz="2000" dirty="0"/>
              <a:t>information des écoles, sensibilisation aux symptômes d’alerte et aux premiers soins, intervention ciblée des équipes en cas de méningite et autres maladies, conseils aux parents et aux enseignants</a:t>
            </a:r>
            <a:r>
              <a:rPr lang="fr-BE" sz="2000" dirty="0" smtClean="0"/>
              <a:t>.</a:t>
            </a:r>
            <a:endParaRPr lang="fr-BE" sz="2000" dirty="0"/>
          </a:p>
          <a:p>
            <a:pPr lvl="0"/>
            <a:endParaRPr lang="fr-BE" sz="800" b="1" dirty="0" smtClean="0">
              <a:solidFill>
                <a:srgbClr val="FF0000"/>
              </a:solidFill>
            </a:endParaRPr>
          </a:p>
          <a:p>
            <a:pPr lvl="0"/>
            <a:r>
              <a:rPr lang="fr-BE" sz="2000" b="1" dirty="0" smtClean="0">
                <a:solidFill>
                  <a:srgbClr val="C00000"/>
                </a:solidFill>
              </a:rPr>
              <a:t>Etablissement </a:t>
            </a:r>
            <a:r>
              <a:rPr lang="fr-BE" sz="2000" b="1" dirty="0">
                <a:solidFill>
                  <a:srgbClr val="C00000"/>
                </a:solidFill>
              </a:rPr>
              <a:t>d'un recueil standardisé de données sanitaires : </a:t>
            </a:r>
            <a:r>
              <a:rPr lang="fr-BE" sz="2000" dirty="0"/>
              <a:t>grâce à l’informatisation </a:t>
            </a:r>
            <a:r>
              <a:rPr lang="fr-BE" sz="2000" dirty="0" smtClean="0"/>
              <a:t>des Services, il est possible de </a:t>
            </a:r>
            <a:r>
              <a:rPr lang="fr-BE" sz="2000" dirty="0"/>
              <a:t>recueillir des données précieuses pour disposer d’une vue d’ensemble de l’état sanitaire  de </a:t>
            </a:r>
            <a:r>
              <a:rPr lang="fr-BE" sz="2000" dirty="0" smtClean="0"/>
              <a:t>la </a:t>
            </a:r>
            <a:r>
              <a:rPr lang="fr-BE" sz="2000" dirty="0"/>
              <a:t>population sous tutelle.</a:t>
            </a:r>
          </a:p>
          <a:p>
            <a:endParaRPr lang="fr-BE" sz="2000" dirty="0"/>
          </a:p>
        </p:txBody>
      </p:sp>
      <p:sp>
        <p:nvSpPr>
          <p:cNvPr id="4" name="Espace réservé du numéro de diapositive 3"/>
          <p:cNvSpPr>
            <a:spLocks noGrp="1"/>
          </p:cNvSpPr>
          <p:nvPr>
            <p:ph type="sldNum" sz="quarter" idx="12"/>
          </p:nvPr>
        </p:nvSpPr>
        <p:spPr/>
        <p:txBody>
          <a:bodyPr/>
          <a:lstStyle/>
          <a:p>
            <a:fld id="{29F3473D-8041-46E8-A8B9-DB8F3D09DB01}" type="slidenum">
              <a:rPr lang="fr-BE" smtClean="0">
                <a:solidFill>
                  <a:prstClr val="black">
                    <a:tint val="75000"/>
                  </a:prstClr>
                </a:solidFill>
              </a:rPr>
              <a:pPr/>
              <a:t>8</a:t>
            </a:fld>
            <a:endParaRPr lang="fr-BE">
              <a:solidFill>
                <a:prstClr val="black">
                  <a:tint val="75000"/>
                </a:prstClr>
              </a:solidFill>
            </a:endParaRPr>
          </a:p>
        </p:txBody>
      </p:sp>
    </p:spTree>
    <p:extLst>
      <p:ext uri="{BB962C8B-B14F-4D97-AF65-F5344CB8AC3E}">
        <p14:creationId xmlns:p14="http://schemas.microsoft.com/office/powerpoint/2010/main" xmlns="" val="3554195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2"/>
          <p:cNvSpPr>
            <a:spLocks noGrp="1"/>
          </p:cNvSpPr>
          <p:nvPr>
            <p:ph type="ftr" sz="quarter" idx="11"/>
          </p:nvPr>
        </p:nvSpPr>
        <p:spPr>
          <a:xfrm>
            <a:off x="539552" y="6309320"/>
            <a:ext cx="2895600" cy="365125"/>
          </a:xfrm>
        </p:spPr>
        <p:txBody>
          <a:bodyPr/>
          <a:lstStyle/>
          <a:p>
            <a:pPr>
              <a:defRPr/>
            </a:pPr>
            <a:endParaRPr lang="en-GB" dirty="0"/>
          </a:p>
        </p:txBody>
      </p:sp>
      <p:sp>
        <p:nvSpPr>
          <p:cNvPr id="8" name="Espace réservé du numéro de diapositive 3"/>
          <p:cNvSpPr>
            <a:spLocks noGrp="1"/>
          </p:cNvSpPr>
          <p:nvPr>
            <p:ph type="sldNum" sz="quarter" idx="12"/>
          </p:nvPr>
        </p:nvSpPr>
        <p:spPr/>
        <p:txBody>
          <a:bodyPr/>
          <a:lstStyle/>
          <a:p>
            <a:pPr>
              <a:defRPr/>
            </a:pPr>
            <a:fld id="{D03DFAC6-6794-4138-8A47-3CA47ECA2F8A}" type="slidenum">
              <a:rPr lang="en-GB"/>
              <a:pPr>
                <a:defRPr/>
              </a:pPr>
              <a:t>9</a:t>
            </a:fld>
            <a:endParaRPr lang="en-GB"/>
          </a:p>
        </p:txBody>
      </p:sp>
      <p:sp>
        <p:nvSpPr>
          <p:cNvPr id="17412" name="Rectangle 4"/>
          <p:cNvSpPr>
            <a:spLocks noGrp="1" noChangeArrowheads="1"/>
          </p:cNvSpPr>
          <p:nvPr>
            <p:ph type="title" idx="4294967295"/>
          </p:nvPr>
        </p:nvSpPr>
        <p:spPr>
          <a:xfrm>
            <a:off x="1143000" y="44624"/>
            <a:ext cx="7893496" cy="1143000"/>
          </a:xfrm>
        </p:spPr>
        <p:txBody>
          <a:bodyPr>
            <a:noAutofit/>
          </a:bodyPr>
          <a:lstStyle/>
          <a:p>
            <a:pPr algn="r"/>
            <a:r>
              <a:rPr lang="fr-BE" altLang="fr-FR" sz="3600" b="1" dirty="0" smtClean="0">
                <a:solidFill>
                  <a:schemeClr val="bg1">
                    <a:lumMod val="50000"/>
                  </a:schemeClr>
                </a:solidFill>
              </a:rPr>
              <a:t>Les interventions jugées prioritaires </a:t>
            </a:r>
            <a:br>
              <a:rPr lang="fr-BE" altLang="fr-FR" sz="3600" b="1" dirty="0" smtClean="0">
                <a:solidFill>
                  <a:schemeClr val="bg1">
                    <a:lumMod val="50000"/>
                  </a:schemeClr>
                </a:solidFill>
              </a:rPr>
            </a:br>
            <a:r>
              <a:rPr lang="fr-BE" altLang="fr-FR" sz="3600" b="1" dirty="0" smtClean="0">
                <a:solidFill>
                  <a:schemeClr val="bg1">
                    <a:lumMod val="50000"/>
                  </a:schemeClr>
                </a:solidFill>
              </a:rPr>
              <a:t>par les médecins scolaires</a:t>
            </a:r>
            <a:endParaRPr lang="fr-FR" altLang="fr-FR" sz="3600" b="1" dirty="0" smtClean="0">
              <a:solidFill>
                <a:schemeClr val="bg1">
                  <a:lumMod val="50000"/>
                </a:schemeClr>
              </a:solidFill>
            </a:endParaRPr>
          </a:p>
        </p:txBody>
      </p:sp>
      <p:sp>
        <p:nvSpPr>
          <p:cNvPr id="18437" name="Rectangle 11"/>
          <p:cNvSpPr>
            <a:spLocks noGrp="1" noChangeArrowheads="1"/>
          </p:cNvSpPr>
          <p:nvPr>
            <p:ph type="body" sz="half" idx="4294967295"/>
          </p:nvPr>
        </p:nvSpPr>
        <p:spPr>
          <a:xfrm>
            <a:off x="785817" y="2525721"/>
            <a:ext cx="3959225" cy="1760537"/>
          </a:xfrm>
        </p:spPr>
        <p:txBody>
          <a:bodyPr/>
          <a:lstStyle/>
          <a:p>
            <a:pPr eaLnBrk="1" hangingPunct="1">
              <a:lnSpc>
                <a:spcPct val="80000"/>
              </a:lnSpc>
              <a:defRPr/>
            </a:pPr>
            <a:r>
              <a:rPr lang="fr-BE" sz="2800" dirty="0" smtClean="0"/>
              <a:t>La vaccination</a:t>
            </a:r>
          </a:p>
          <a:p>
            <a:pPr eaLnBrk="1" hangingPunct="1">
              <a:lnSpc>
                <a:spcPct val="80000"/>
              </a:lnSpc>
              <a:defRPr/>
            </a:pPr>
            <a:r>
              <a:rPr lang="fr-BE" sz="2800" dirty="0" smtClean="0"/>
              <a:t>La prophylaxie des maladies transmissibles </a:t>
            </a:r>
          </a:p>
          <a:p>
            <a:pPr eaLnBrk="1" hangingPunct="1">
              <a:lnSpc>
                <a:spcPct val="80000"/>
              </a:lnSpc>
              <a:buFont typeface="Arial" charset="0"/>
              <a:buNone/>
              <a:defRPr/>
            </a:pPr>
            <a:endParaRPr lang="fr-BE" b="1" kern="1200" dirty="0" smtClean="0">
              <a:solidFill>
                <a:srgbClr val="C00000"/>
              </a:solidFill>
              <a:latin typeface="Arial" charset="0"/>
            </a:endParaRPr>
          </a:p>
          <a:p>
            <a:pPr marL="0" indent="0" eaLnBrk="1" hangingPunct="1">
              <a:lnSpc>
                <a:spcPct val="80000"/>
              </a:lnSpc>
              <a:buFont typeface="Arial" charset="0"/>
              <a:buNone/>
              <a:defRPr/>
            </a:pPr>
            <a:endParaRPr lang="fr-BE" b="1" kern="1200" dirty="0" smtClean="0">
              <a:solidFill>
                <a:srgbClr val="C00000"/>
              </a:solidFill>
              <a:latin typeface="Arial" charset="0"/>
            </a:endParaRPr>
          </a:p>
          <a:p>
            <a:pPr marL="0" indent="0" eaLnBrk="1" hangingPunct="1">
              <a:lnSpc>
                <a:spcPct val="80000"/>
              </a:lnSpc>
              <a:buFont typeface="Arial" charset="0"/>
              <a:buNone/>
              <a:defRPr/>
            </a:pPr>
            <a:endParaRPr lang="fr-BE" b="1" kern="1200" dirty="0" smtClean="0">
              <a:solidFill>
                <a:srgbClr val="C00000"/>
              </a:solidFill>
              <a:latin typeface="Arial" charset="0"/>
            </a:endParaRPr>
          </a:p>
          <a:p>
            <a:pPr marL="0" indent="0" eaLnBrk="1" hangingPunct="1">
              <a:lnSpc>
                <a:spcPct val="80000"/>
              </a:lnSpc>
              <a:buFont typeface="Arial" charset="0"/>
              <a:buNone/>
              <a:defRPr/>
            </a:pPr>
            <a:endParaRPr lang="fr-BE" b="1" kern="1200" dirty="0" smtClean="0">
              <a:solidFill>
                <a:srgbClr val="C00000"/>
              </a:solidFill>
              <a:latin typeface="Arial" charset="0"/>
            </a:endParaRPr>
          </a:p>
          <a:p>
            <a:pPr marL="0" indent="0" eaLnBrk="1" hangingPunct="1">
              <a:lnSpc>
                <a:spcPct val="80000"/>
              </a:lnSpc>
              <a:buFont typeface="Arial" charset="0"/>
              <a:buNone/>
              <a:defRPr/>
            </a:pPr>
            <a:endParaRPr lang="fr-BE" b="1" kern="1200" dirty="0" smtClean="0">
              <a:solidFill>
                <a:srgbClr val="C00000"/>
              </a:solidFill>
              <a:latin typeface="Arial" charset="0"/>
            </a:endParaRPr>
          </a:p>
        </p:txBody>
      </p:sp>
      <p:sp>
        <p:nvSpPr>
          <p:cNvPr id="17414" name="Rectangle 12"/>
          <p:cNvSpPr>
            <a:spLocks noGrp="1" noChangeArrowheads="1"/>
          </p:cNvSpPr>
          <p:nvPr>
            <p:ph type="body" sz="half" idx="4294967295"/>
          </p:nvPr>
        </p:nvSpPr>
        <p:spPr>
          <a:xfrm>
            <a:off x="857252" y="4714875"/>
            <a:ext cx="3743325" cy="1143000"/>
          </a:xfrm>
        </p:spPr>
        <p:txBody>
          <a:bodyPr/>
          <a:lstStyle/>
          <a:p>
            <a:pPr eaLnBrk="1" hangingPunct="1">
              <a:lnSpc>
                <a:spcPct val="80000"/>
              </a:lnSpc>
            </a:pPr>
            <a:r>
              <a:rPr lang="fr-BE" altLang="fr-FR" sz="2800" smtClean="0"/>
              <a:t>de type méningite</a:t>
            </a:r>
          </a:p>
          <a:p>
            <a:pPr eaLnBrk="1" hangingPunct="1">
              <a:lnSpc>
                <a:spcPct val="80000"/>
              </a:lnSpc>
            </a:pPr>
            <a:endParaRPr lang="fr-BE" altLang="fr-FR" sz="800" smtClean="0"/>
          </a:p>
          <a:p>
            <a:pPr eaLnBrk="1" hangingPunct="1">
              <a:lnSpc>
                <a:spcPct val="80000"/>
              </a:lnSpc>
            </a:pPr>
            <a:r>
              <a:rPr lang="fr-BE" altLang="fr-FR" sz="2800" smtClean="0"/>
              <a:t>de type maltraitance</a:t>
            </a:r>
            <a:endParaRPr lang="fr-FR" altLang="fr-FR" sz="2800" smtClean="0"/>
          </a:p>
        </p:txBody>
      </p:sp>
      <p:sp>
        <p:nvSpPr>
          <p:cNvPr id="17415" name="Text Box 7"/>
          <p:cNvSpPr txBox="1">
            <a:spLocks noChangeArrowheads="1"/>
          </p:cNvSpPr>
          <p:nvPr/>
        </p:nvSpPr>
        <p:spPr bwMode="auto">
          <a:xfrm>
            <a:off x="1071563" y="1571632"/>
            <a:ext cx="4143375"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fr-BE" altLang="fr-FR" sz="2800" b="1">
                <a:solidFill>
                  <a:srgbClr val="00B050"/>
                </a:solidFill>
              </a:rPr>
              <a:t>La prévention </a:t>
            </a:r>
          </a:p>
          <a:p>
            <a:pPr eaLnBrk="1" hangingPunct="1"/>
            <a:r>
              <a:rPr lang="fr-BE" altLang="fr-FR" sz="2800" b="1">
                <a:solidFill>
                  <a:srgbClr val="00B050"/>
                </a:solidFill>
              </a:rPr>
              <a:t>médicalisée</a:t>
            </a:r>
            <a:endParaRPr lang="fr-FR" altLang="fr-FR" sz="2800" b="1">
              <a:solidFill>
                <a:srgbClr val="00B050"/>
              </a:solidFill>
            </a:endParaRPr>
          </a:p>
        </p:txBody>
      </p:sp>
      <p:sp>
        <p:nvSpPr>
          <p:cNvPr id="17416" name="Text Box 8"/>
          <p:cNvSpPr txBox="1">
            <a:spLocks noChangeArrowheads="1"/>
          </p:cNvSpPr>
          <p:nvPr/>
        </p:nvSpPr>
        <p:spPr bwMode="auto">
          <a:xfrm>
            <a:off x="1143001" y="3759208"/>
            <a:ext cx="3892550"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fr-BE" altLang="fr-FR" sz="2800" b="1">
                <a:solidFill>
                  <a:srgbClr val="00B050"/>
                </a:solidFill>
              </a:rPr>
              <a:t>La gestion des situations d’urgence</a:t>
            </a:r>
            <a:endParaRPr lang="fr-FR" altLang="fr-FR" sz="2800" b="1">
              <a:solidFill>
                <a:srgbClr val="00B050"/>
              </a:solidFill>
            </a:endParaRPr>
          </a:p>
        </p:txBody>
      </p:sp>
      <p:sp>
        <p:nvSpPr>
          <p:cNvPr id="17417" name="ZoneTexte 9"/>
          <p:cNvSpPr txBox="1">
            <a:spLocks noChangeArrowheads="1"/>
          </p:cNvSpPr>
          <p:nvPr/>
        </p:nvSpPr>
        <p:spPr bwMode="auto">
          <a:xfrm>
            <a:off x="5786438" y="2357439"/>
            <a:ext cx="2714625" cy="3570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73050" indent="-273050"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Aft>
                <a:spcPts val="600"/>
              </a:spcAft>
              <a:buFont typeface="Arial" charset="0"/>
              <a:buChar char="•"/>
            </a:pPr>
            <a:r>
              <a:rPr lang="fr-BE" altLang="fr-FR" sz="2400"/>
              <a:t>La prévention des maladies non transmissibles </a:t>
            </a:r>
          </a:p>
          <a:p>
            <a:pPr eaLnBrk="1" hangingPunct="1">
              <a:spcAft>
                <a:spcPts val="600"/>
              </a:spcAft>
              <a:buFont typeface="Arial" charset="0"/>
              <a:buChar char="•"/>
            </a:pPr>
            <a:r>
              <a:rPr lang="fr-BE" altLang="fr-FR" sz="2400"/>
              <a:t>Les points-santé  </a:t>
            </a:r>
          </a:p>
          <a:p>
            <a:pPr eaLnBrk="1" hangingPunct="1">
              <a:spcAft>
                <a:spcPts val="600"/>
              </a:spcAft>
              <a:buFont typeface="Arial" charset="0"/>
              <a:buChar char="•"/>
            </a:pPr>
            <a:r>
              <a:rPr lang="fr-BE" altLang="fr-FR" sz="2400"/>
              <a:t>Les projets de bien-être et qualité de vie à l’école </a:t>
            </a:r>
            <a:endParaRPr lang="fr-FR" altLang="fr-FR" sz="2400"/>
          </a:p>
        </p:txBody>
      </p:sp>
      <p:sp>
        <p:nvSpPr>
          <p:cNvPr id="17418" name="Rectangle 10"/>
          <p:cNvSpPr>
            <a:spLocks noChangeArrowheads="1"/>
          </p:cNvSpPr>
          <p:nvPr/>
        </p:nvSpPr>
        <p:spPr bwMode="auto">
          <a:xfrm>
            <a:off x="5857876" y="1714500"/>
            <a:ext cx="2928938"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charset="-128"/>
              </a:defRPr>
            </a:lvl1pPr>
            <a:lvl2pPr marL="742950" indent="-285750" defTabSz="457200" eaLnBrk="0" hangingPunct="0">
              <a:defRPr>
                <a:solidFill>
                  <a:schemeClr val="tx1"/>
                </a:solidFill>
                <a:latin typeface="Arial" charset="0"/>
                <a:ea typeface="ＭＳ Ｐゴシック" charset="-128"/>
              </a:defRPr>
            </a:lvl2pPr>
            <a:lvl3pPr marL="1143000" indent="-228600" defTabSz="457200" eaLnBrk="0" hangingPunct="0">
              <a:defRPr>
                <a:solidFill>
                  <a:schemeClr val="tx1"/>
                </a:solidFill>
                <a:latin typeface="Arial" charset="0"/>
                <a:ea typeface="ＭＳ Ｐゴシック" charset="-128"/>
              </a:defRPr>
            </a:lvl3pPr>
            <a:lvl4pPr marL="1600200" indent="-228600" defTabSz="457200" eaLnBrk="0" hangingPunct="0">
              <a:defRPr>
                <a:solidFill>
                  <a:schemeClr val="tx1"/>
                </a:solidFill>
                <a:latin typeface="Arial" charset="0"/>
                <a:ea typeface="ＭＳ Ｐゴシック" charset="-128"/>
              </a:defRPr>
            </a:lvl4pPr>
            <a:lvl5pPr marL="2057400" indent="-228600" defTabSz="4572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lnSpc>
                <a:spcPct val="80000"/>
              </a:lnSpc>
              <a:spcBef>
                <a:spcPct val="20000"/>
              </a:spcBef>
            </a:pPr>
            <a:r>
              <a:rPr lang="fr-BE" altLang="fr-FR" sz="3200" b="1">
                <a:solidFill>
                  <a:srgbClr val="C00000"/>
                </a:solidFill>
              </a:rPr>
              <a:t>Et moins  …. </a:t>
            </a:r>
          </a:p>
        </p:txBody>
      </p:sp>
      <p:sp>
        <p:nvSpPr>
          <p:cNvPr id="17419" name="Text Box 10"/>
          <p:cNvSpPr txBox="1">
            <a:spLocks noChangeArrowheads="1"/>
          </p:cNvSpPr>
          <p:nvPr/>
        </p:nvSpPr>
        <p:spPr bwMode="auto">
          <a:xfrm>
            <a:off x="428629" y="1643069"/>
            <a:ext cx="720725" cy="7716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fr-FR" altLang="fr-FR" sz="4400">
                <a:cs typeface="Arial" charset="0"/>
                <a:sym typeface="Wingdings" pitchFamily="2" charset="2"/>
              </a:rPr>
              <a:t></a:t>
            </a:r>
          </a:p>
        </p:txBody>
      </p:sp>
      <p:sp>
        <p:nvSpPr>
          <p:cNvPr id="17420" name="Text Box 10"/>
          <p:cNvSpPr txBox="1">
            <a:spLocks noChangeArrowheads="1"/>
          </p:cNvSpPr>
          <p:nvPr/>
        </p:nvSpPr>
        <p:spPr bwMode="auto">
          <a:xfrm>
            <a:off x="428629" y="3786195"/>
            <a:ext cx="720725" cy="7716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fr-FR" altLang="fr-FR" sz="4400">
                <a:cs typeface="Arial" charset="0"/>
                <a:sym typeface="Wingdings" pitchFamily="2" charset="2"/>
              </a:rPr>
              <a:t></a:t>
            </a:r>
          </a:p>
        </p:txBody>
      </p:sp>
      <p:sp>
        <p:nvSpPr>
          <p:cNvPr id="17421" name="Text Box 11"/>
          <p:cNvSpPr txBox="1">
            <a:spLocks noChangeArrowheads="1"/>
          </p:cNvSpPr>
          <p:nvPr/>
        </p:nvSpPr>
        <p:spPr bwMode="auto">
          <a:xfrm>
            <a:off x="5143504" y="1643069"/>
            <a:ext cx="720725" cy="7716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fr-FR" altLang="fr-FR" sz="4400">
                <a:sym typeface="Wingdings" pitchFamily="2" charset="2"/>
              </a:rPr>
              <a:t></a:t>
            </a:r>
          </a:p>
        </p:txBody>
      </p:sp>
    </p:spTree>
    <p:extLst>
      <p:ext uri="{BB962C8B-B14F-4D97-AF65-F5344CB8AC3E}">
        <p14:creationId xmlns:p14="http://schemas.microsoft.com/office/powerpoint/2010/main" xmlns="" val="2575528106"/>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1295</TotalTime>
  <Words>1043</Words>
  <Application>Microsoft Office PowerPoint</Application>
  <PresentationFormat>Affichage à l'écran (4:3)</PresentationFormat>
  <Paragraphs>240</Paragraphs>
  <Slides>25</Slides>
  <Notes>3</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1_Thème Office</vt:lpstr>
      <vt:lpstr> Le rôle du médecin en promotion de la santé à l’école </vt:lpstr>
      <vt:lpstr>DÉFINITIONS  Promotion de la santé (Charte d’Ottawa 1986)    Santé      OMS,1946</vt:lpstr>
      <vt:lpstr>Diapositive 3</vt:lpstr>
      <vt:lpstr>DÉFINITION DE LA SANTÉ  (CHARTE D’OTTAWA, 1986)</vt:lpstr>
      <vt:lpstr>La population scolarisée en FWB</vt:lpstr>
      <vt:lpstr>L’éducation comme conséquence  du Bien-Être </vt:lpstr>
      <vt:lpstr>Promotion de la santé à l’école et santé publique  </vt:lpstr>
      <vt:lpstr>Missions  des services PSE</vt:lpstr>
      <vt:lpstr>Les interventions jugées prioritaires  par les médecins scolaires</vt:lpstr>
      <vt:lpstr>Projets de service</vt:lpstr>
      <vt:lpstr>Diapositive 11</vt:lpstr>
      <vt:lpstr>Contenus du Bilan de santé</vt:lpstr>
      <vt:lpstr>Fréquence des bilans de santé</vt:lpstr>
      <vt:lpstr>La mission vaccinale en PSE</vt:lpstr>
      <vt:lpstr>Calendrier vaccinal 2016</vt:lpstr>
      <vt:lpstr>Calendrier vaccinal des enfants de primaire en 2015/ 2016</vt:lpstr>
      <vt:lpstr>Calendrier vaccinal des enfants de secondaire en 2015/2016</vt:lpstr>
      <vt:lpstr>Vaccins disponibles gratuitement en 2015/2016 dans le programme de vaccination en FWB en PSE</vt:lpstr>
      <vt:lpstr>Plateforme e-vax </vt:lpstr>
      <vt:lpstr>Diapositive 20</vt:lpstr>
      <vt:lpstr>Diapositive 21</vt:lpstr>
      <vt:lpstr>Mode de subvention des services PSE </vt:lpstr>
      <vt:lpstr>Trois niveaux d’intervention </vt:lpstr>
      <vt:lpstr>   CONCLUSION (1) une identité en construction  </vt:lpstr>
      <vt:lpstr>CONCLUSION (2) une identité en construction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Chantal Vandoorne</dc:creator>
  <cp:lastModifiedBy>u145893</cp:lastModifiedBy>
  <cp:revision>107</cp:revision>
  <cp:lastPrinted>2016-06-24T08:16:43Z</cp:lastPrinted>
  <dcterms:created xsi:type="dcterms:W3CDTF">2014-05-05T21:09:02Z</dcterms:created>
  <dcterms:modified xsi:type="dcterms:W3CDTF">2017-05-08T08:16:08Z</dcterms:modified>
</cp:coreProperties>
</file>