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notesSlides/notesSlide2.xml" ContentType="application/vnd.openxmlformats-officedocument.presentationml.notesSlide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notesSlides/notesSlide3.xml" ContentType="application/vnd.openxmlformats-officedocument.presentationml.notesSlide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charts/chart10.xml" ContentType="application/vnd.openxmlformats-officedocument.drawingml.chart+xml"/>
  <Override PartName="/ppt/theme/themeOverride1.xml" ContentType="application/vnd.openxmlformats-officedocument.themeOverride+xml"/>
  <Override PartName="/ppt/charts/chart11.xml" ContentType="application/vnd.openxmlformats-officedocument.drawingml.chart+xml"/>
  <Override PartName="/ppt/charts/chart12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4"/>
  </p:notesMasterIdLst>
  <p:sldIdLst>
    <p:sldId id="256" r:id="rId2"/>
    <p:sldId id="284" r:id="rId3"/>
    <p:sldId id="283" r:id="rId4"/>
    <p:sldId id="276" r:id="rId5"/>
    <p:sldId id="264" r:id="rId6"/>
    <p:sldId id="257" r:id="rId7"/>
    <p:sldId id="262" r:id="rId8"/>
    <p:sldId id="273" r:id="rId9"/>
    <p:sldId id="269" r:id="rId10"/>
    <p:sldId id="270" r:id="rId11"/>
    <p:sldId id="259" r:id="rId12"/>
    <p:sldId id="271" r:id="rId13"/>
    <p:sldId id="263" r:id="rId14"/>
    <p:sldId id="258" r:id="rId15"/>
    <p:sldId id="272" r:id="rId16"/>
    <p:sldId id="274" r:id="rId17"/>
    <p:sldId id="275" r:id="rId18"/>
    <p:sldId id="277" r:id="rId19"/>
    <p:sldId id="278" r:id="rId20"/>
    <p:sldId id="280" r:id="rId21"/>
    <p:sldId id="281" r:id="rId22"/>
    <p:sldId id="282" r:id="rId23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-1338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456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10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9.xlsx"/><Relationship Id="rId1" Type="http://schemas.openxmlformats.org/officeDocument/2006/relationships/themeOverride" Target="../theme/themeOverride1.xml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oleObject" Target="file:///G:\Data%20mat%20production%20FAO%202018.xlsx" TargetMode="External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oleObject" Target="file:///G:\Data%20mat%20production%20FAO%202018.xlsx" TargetMode="Externa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2.xlsx"/><Relationship Id="rId1" Type="http://schemas.openxmlformats.org/officeDocument/2006/relationships/hyperlink" Target="http://www.fao.org/3/CA0239EN/ca0239en.pdf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5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G:\Data%20mat%20production%20FAO%202018.xlsx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6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7.xlsx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8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B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Feuil1!$I$3</c:f>
              <c:strCache>
                <c:ptCount val="1"/>
                <c:pt idx="0">
                  <c:v>2013</c:v>
                </c:pt>
              </c:strCache>
            </c:strRef>
          </c:tx>
          <c:spPr>
            <a:solidFill>
              <a:schemeClr val="tx2">
                <a:lumMod val="75000"/>
              </a:schemeClr>
            </a:solidFill>
            <a:scene3d>
              <a:camera prst="orthographicFront"/>
              <a:lightRig rig="threePt" dir="t"/>
            </a:scene3d>
            <a:sp3d prstMaterial="dkEdge">
              <a:bevelT w="165100" prst="coolSlant"/>
              <a:bevelB w="165100" prst="coolSlant"/>
            </a:sp3d>
          </c:spPr>
          <c:invertIfNegative val="0"/>
          <c:cat>
            <c:strRef>
              <c:f>Feuil1!$H$4:$H$9</c:f>
              <c:strCache>
                <c:ptCount val="6"/>
                <c:pt idx="0">
                  <c:v>Dairy cows</c:v>
                </c:pt>
                <c:pt idx="1">
                  <c:v>Buffaloes</c:v>
                </c:pt>
                <c:pt idx="2">
                  <c:v>Goats</c:v>
                </c:pt>
                <c:pt idx="3">
                  <c:v>Ewe</c:v>
                </c:pt>
                <c:pt idx="4">
                  <c:v>Others</c:v>
                </c:pt>
                <c:pt idx="5">
                  <c:v>TOTAL</c:v>
                </c:pt>
              </c:strCache>
            </c:strRef>
          </c:cat>
          <c:val>
            <c:numRef>
              <c:f>Feuil1!$I$4:$I$9</c:f>
              <c:numCache>
                <c:formatCode>General</c:formatCode>
                <c:ptCount val="6"/>
                <c:pt idx="0">
                  <c:v>646.1</c:v>
                </c:pt>
                <c:pt idx="1">
                  <c:v>103.1</c:v>
                </c:pt>
                <c:pt idx="2">
                  <c:v>18.7</c:v>
                </c:pt>
                <c:pt idx="3">
                  <c:v>10.1</c:v>
                </c:pt>
                <c:pt idx="4">
                  <c:v>3.7</c:v>
                </c:pt>
                <c:pt idx="5">
                  <c:v>781.9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63944448"/>
        <c:axId val="359226688"/>
      </c:barChart>
      <c:catAx>
        <c:axId val="363944448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crossAx val="359226688"/>
        <c:crosses val="autoZero"/>
        <c:auto val="1"/>
        <c:lblAlgn val="ctr"/>
        <c:lblOffset val="100"/>
        <c:noMultiLvlLbl val="0"/>
      </c:catAx>
      <c:valAx>
        <c:axId val="359226688"/>
        <c:scaling>
          <c:orientation val="minMax"/>
          <c:max val="800"/>
        </c:scaling>
        <c:delete val="0"/>
        <c:axPos val="l"/>
        <c:majorGridlines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sz="1400" b="1"/>
            </a:pPr>
            <a:endParaRPr lang="fr-FR"/>
          </a:p>
        </c:txPr>
        <c:crossAx val="363944448"/>
        <c:crosses val="autoZero"/>
        <c:crossBetween val="between"/>
      </c:valAx>
      <c:dTable>
        <c:showHorzBorder val="1"/>
        <c:showVertBorder val="1"/>
        <c:showOutline val="1"/>
        <c:showKeys val="1"/>
        <c:txPr>
          <a:bodyPr/>
          <a:lstStyle/>
          <a:p>
            <a:pPr rtl="0">
              <a:defRPr sz="1600" b="1"/>
            </a:pPr>
            <a:endParaRPr lang="fr-FR"/>
          </a:p>
        </c:txPr>
      </c:dTable>
    </c:plotArea>
    <c:plotVisOnly val="1"/>
    <c:dispBlanksAs val="gap"/>
    <c:showDLblsOverMax val="0"/>
  </c:chart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BE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1209167524432816"/>
          <c:y val="4.2940052493438317E-2"/>
          <c:w val="0.85651269313643907"/>
          <c:h val="0.76786456692913385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Meat!$V$3</c:f>
              <c:strCache>
                <c:ptCount val="1"/>
                <c:pt idx="0">
                  <c:v>Pêche</c:v>
                </c:pt>
              </c:strCache>
            </c:strRef>
          </c:tx>
          <c:spPr>
            <a:solidFill>
              <a:schemeClr val="accent3">
                <a:lumMod val="50000"/>
              </a:schemeClr>
            </a:solidFill>
          </c:spPr>
          <c:invertIfNegative val="0"/>
          <c:cat>
            <c:strRef>
              <c:f>Meat!$U$4:$U$12</c:f>
              <c:strCache>
                <c:ptCount val="9"/>
                <c:pt idx="0">
                  <c:v>Asie</c:v>
                </c:pt>
                <c:pt idx="1">
                  <c:v>Chine</c:v>
                </c:pt>
                <c:pt idx="2">
                  <c:v>Afrique</c:v>
                </c:pt>
                <c:pt idx="3">
                  <c:v>Amérique centrale</c:v>
                </c:pt>
                <c:pt idx="4">
                  <c:v>Amérique du Sud</c:v>
                </c:pt>
                <c:pt idx="5">
                  <c:v>Amérique du Nord</c:v>
                </c:pt>
                <c:pt idx="6">
                  <c:v>Europe</c:v>
                </c:pt>
                <c:pt idx="7">
                  <c:v>UE</c:v>
                </c:pt>
                <c:pt idx="8">
                  <c:v>Océanie (Australie, NZ)</c:v>
                </c:pt>
              </c:strCache>
            </c:strRef>
          </c:cat>
          <c:val>
            <c:numRef>
              <c:f>Meat!$V$4:$V$12</c:f>
              <c:numCache>
                <c:formatCode>General</c:formatCode>
                <c:ptCount val="9"/>
                <c:pt idx="0">
                  <c:v>50.2</c:v>
                </c:pt>
                <c:pt idx="1">
                  <c:v>18.5</c:v>
                </c:pt>
                <c:pt idx="2">
                  <c:v>9.3000000000000007</c:v>
                </c:pt>
                <c:pt idx="3">
                  <c:v>0.21</c:v>
                </c:pt>
                <c:pt idx="4">
                  <c:v>8.1</c:v>
                </c:pt>
                <c:pt idx="5">
                  <c:v>6.1</c:v>
                </c:pt>
                <c:pt idx="6">
                  <c:v>13.7</c:v>
                </c:pt>
                <c:pt idx="7">
                  <c:v>5.2</c:v>
                </c:pt>
                <c:pt idx="8">
                  <c:v>1.4</c:v>
                </c:pt>
              </c:numCache>
            </c:numRef>
          </c:val>
        </c:ser>
        <c:ser>
          <c:idx val="1"/>
          <c:order val="1"/>
          <c:tx>
            <c:strRef>
              <c:f>Meat!$W$3</c:f>
              <c:strCache>
                <c:ptCount val="1"/>
                <c:pt idx="0">
                  <c:v>Elevage</c:v>
                </c:pt>
              </c:strCache>
            </c:strRef>
          </c:tx>
          <c:invertIfNegative val="0"/>
          <c:cat>
            <c:strRef>
              <c:f>Meat!$U$4:$U$12</c:f>
              <c:strCache>
                <c:ptCount val="9"/>
                <c:pt idx="0">
                  <c:v>Asie</c:v>
                </c:pt>
                <c:pt idx="1">
                  <c:v>Chine</c:v>
                </c:pt>
                <c:pt idx="2">
                  <c:v>Afrique</c:v>
                </c:pt>
                <c:pt idx="3">
                  <c:v>Amérique centrale</c:v>
                </c:pt>
                <c:pt idx="4">
                  <c:v>Amérique du Sud</c:v>
                </c:pt>
                <c:pt idx="5">
                  <c:v>Amérique du Nord</c:v>
                </c:pt>
                <c:pt idx="6">
                  <c:v>Europe</c:v>
                </c:pt>
                <c:pt idx="7">
                  <c:v>UE</c:v>
                </c:pt>
                <c:pt idx="8">
                  <c:v>Océanie (Australie, NZ)</c:v>
                </c:pt>
              </c:strCache>
            </c:strRef>
          </c:cat>
          <c:val>
            <c:numRef>
              <c:f>Meat!$W$4:$W$12</c:f>
              <c:numCache>
                <c:formatCode>General</c:formatCode>
                <c:ptCount val="9"/>
                <c:pt idx="0">
                  <c:v>71.5</c:v>
                </c:pt>
                <c:pt idx="1">
                  <c:v>49.5</c:v>
                </c:pt>
                <c:pt idx="2">
                  <c:v>0.2</c:v>
                </c:pt>
                <c:pt idx="3">
                  <c:v>0.4</c:v>
                </c:pt>
                <c:pt idx="4">
                  <c:v>2.2999999999999998</c:v>
                </c:pt>
                <c:pt idx="5">
                  <c:v>0.6</c:v>
                </c:pt>
                <c:pt idx="6">
                  <c:v>2.9</c:v>
                </c:pt>
                <c:pt idx="7">
                  <c:v>1.3</c:v>
                </c:pt>
                <c:pt idx="8">
                  <c:v>0.2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67386368"/>
        <c:axId val="363299968"/>
      </c:barChart>
      <c:catAx>
        <c:axId val="267386368"/>
        <c:scaling>
          <c:orientation val="minMax"/>
        </c:scaling>
        <c:delete val="0"/>
        <c:axPos val="b"/>
        <c:majorTickMark val="none"/>
        <c:minorTickMark val="none"/>
        <c:tickLblPos val="nextTo"/>
        <c:crossAx val="363299968"/>
        <c:crosses val="autoZero"/>
        <c:auto val="1"/>
        <c:lblAlgn val="ctr"/>
        <c:lblOffset val="100"/>
        <c:noMultiLvlLbl val="0"/>
      </c:catAx>
      <c:valAx>
        <c:axId val="363299968"/>
        <c:scaling>
          <c:orientation val="minMax"/>
        </c:scaling>
        <c:delete val="0"/>
        <c:axPos val="l"/>
        <c:majorGridlines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sz="1200" b="1"/>
            </a:pPr>
            <a:endParaRPr lang="fr-FR"/>
          </a:p>
        </c:txPr>
        <c:crossAx val="267386368"/>
        <c:crosses val="autoZero"/>
        <c:crossBetween val="between"/>
      </c:valAx>
      <c:dTable>
        <c:showHorzBorder val="1"/>
        <c:showVertBorder val="1"/>
        <c:showOutline val="1"/>
        <c:showKeys val="1"/>
        <c:txPr>
          <a:bodyPr/>
          <a:lstStyle/>
          <a:p>
            <a:pPr rtl="0">
              <a:defRPr sz="1200" b="1"/>
            </a:pPr>
            <a:endParaRPr lang="fr-FR"/>
          </a:p>
        </c:txPr>
      </c:dTable>
    </c:plotArea>
    <c:plotVisOnly val="1"/>
    <c:dispBlanksAs val="gap"/>
    <c:showDLblsOverMax val="0"/>
  </c:chart>
  <c:externalData r:id="rId2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BE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Meat!$B$97</c:f>
              <c:strCache>
                <c:ptCount val="1"/>
                <c:pt idx="0">
                  <c:v>Import bovins</c:v>
                </c:pt>
              </c:strCache>
            </c:strRef>
          </c:tx>
          <c:spPr>
            <a:solidFill>
              <a:schemeClr val="tx2">
                <a:lumMod val="50000"/>
              </a:schemeClr>
            </a:solidFill>
          </c:spPr>
          <c:invertIfNegative val="0"/>
          <c:cat>
            <c:strRef>
              <c:f>Meat!$A$98:$A$106</c:f>
              <c:strCache>
                <c:ptCount val="9"/>
                <c:pt idx="0">
                  <c:v>Asie</c:v>
                </c:pt>
                <c:pt idx="1">
                  <c:v>Chine</c:v>
                </c:pt>
                <c:pt idx="2">
                  <c:v>Afrique</c:v>
                </c:pt>
                <c:pt idx="3">
                  <c:v>Amérique centrale</c:v>
                </c:pt>
                <c:pt idx="4">
                  <c:v>Amérique du Sud</c:v>
                </c:pt>
                <c:pt idx="5">
                  <c:v>Amérique du Nord</c:v>
                </c:pt>
                <c:pt idx="6">
                  <c:v>Europe (UE, Russie, Ukraine)</c:v>
                </c:pt>
                <c:pt idx="7">
                  <c:v>UE</c:v>
                </c:pt>
                <c:pt idx="8">
                  <c:v>Océanie (Australie, NZ)</c:v>
                </c:pt>
              </c:strCache>
            </c:strRef>
          </c:cat>
          <c:val>
            <c:numRef>
              <c:f>Meat!$B$98:$B$106</c:f>
              <c:numCache>
                <c:formatCode>0.0</c:formatCode>
                <c:ptCount val="9"/>
                <c:pt idx="0">
                  <c:v>56.810766721044047</c:v>
                </c:pt>
                <c:pt idx="1">
                  <c:v>16.272430668841761</c:v>
                </c:pt>
                <c:pt idx="2">
                  <c:v>6.1684339314845023</c:v>
                </c:pt>
                <c:pt idx="3">
                  <c:v>4.9143556280587273</c:v>
                </c:pt>
                <c:pt idx="4">
                  <c:v>4.0375203915171287</c:v>
                </c:pt>
                <c:pt idx="5">
                  <c:v>16.364192495921699</c:v>
                </c:pt>
                <c:pt idx="6">
                  <c:v>11.133768352365415</c:v>
                </c:pt>
                <c:pt idx="7">
                  <c:v>3.1097063621533438</c:v>
                </c:pt>
                <c:pt idx="8">
                  <c:v>0.5709624796084829</c:v>
                </c:pt>
              </c:numCache>
            </c:numRef>
          </c:val>
        </c:ser>
        <c:ser>
          <c:idx val="1"/>
          <c:order val="1"/>
          <c:tx>
            <c:strRef>
              <c:f>Meat!$C$97</c:f>
              <c:strCache>
                <c:ptCount val="1"/>
                <c:pt idx="0">
                  <c:v>Import ovins</c:v>
                </c:pt>
              </c:strCache>
            </c:strRef>
          </c:tx>
          <c:invertIfNegative val="0"/>
          <c:cat>
            <c:strRef>
              <c:f>Meat!$A$98:$A$106</c:f>
              <c:strCache>
                <c:ptCount val="9"/>
                <c:pt idx="0">
                  <c:v>Asie</c:v>
                </c:pt>
                <c:pt idx="1">
                  <c:v>Chine</c:v>
                </c:pt>
                <c:pt idx="2">
                  <c:v>Afrique</c:v>
                </c:pt>
                <c:pt idx="3">
                  <c:v>Amérique centrale</c:v>
                </c:pt>
                <c:pt idx="4">
                  <c:v>Amérique du Sud</c:v>
                </c:pt>
                <c:pt idx="5">
                  <c:v>Amérique du Nord</c:v>
                </c:pt>
                <c:pt idx="6">
                  <c:v>Europe (UE, Russie, Ukraine)</c:v>
                </c:pt>
                <c:pt idx="7">
                  <c:v>UE</c:v>
                </c:pt>
                <c:pt idx="8">
                  <c:v>Océanie (Australie, NZ)</c:v>
                </c:pt>
              </c:strCache>
            </c:strRef>
          </c:cat>
          <c:val>
            <c:numRef>
              <c:f>Meat!$C$98:$C$106</c:f>
              <c:numCache>
                <c:formatCode>0.0</c:formatCode>
                <c:ptCount val="9"/>
                <c:pt idx="0">
                  <c:v>60.684647302904558</c:v>
                </c:pt>
                <c:pt idx="1">
                  <c:v>28.94190871369295</c:v>
                </c:pt>
                <c:pt idx="2">
                  <c:v>3.008298755186722</c:v>
                </c:pt>
                <c:pt idx="3">
                  <c:v>2.0746887966804977</c:v>
                </c:pt>
                <c:pt idx="4">
                  <c:v>0.72614107883817425</c:v>
                </c:pt>
                <c:pt idx="5">
                  <c:v>15.352697095435685</c:v>
                </c:pt>
                <c:pt idx="6">
                  <c:v>15.663900414937759</c:v>
                </c:pt>
                <c:pt idx="7">
                  <c:v>14.522821576763487</c:v>
                </c:pt>
                <c:pt idx="8">
                  <c:v>2.5933609958506225</c:v>
                </c:pt>
              </c:numCache>
            </c:numRef>
          </c:val>
        </c:ser>
        <c:ser>
          <c:idx val="2"/>
          <c:order val="2"/>
          <c:tx>
            <c:strRef>
              <c:f>Meat!$D$97</c:f>
              <c:strCache>
                <c:ptCount val="1"/>
                <c:pt idx="0">
                  <c:v>Import porcs</c:v>
                </c:pt>
              </c:strCache>
            </c:strRef>
          </c:tx>
          <c:spPr>
            <a:solidFill>
              <a:schemeClr val="accent3">
                <a:lumMod val="50000"/>
              </a:schemeClr>
            </a:solidFill>
          </c:spPr>
          <c:invertIfNegative val="0"/>
          <c:cat>
            <c:strRef>
              <c:f>Meat!$A$98:$A$106</c:f>
              <c:strCache>
                <c:ptCount val="9"/>
                <c:pt idx="0">
                  <c:v>Asie</c:v>
                </c:pt>
                <c:pt idx="1">
                  <c:v>Chine</c:v>
                </c:pt>
                <c:pt idx="2">
                  <c:v>Afrique</c:v>
                </c:pt>
                <c:pt idx="3">
                  <c:v>Amérique centrale</c:v>
                </c:pt>
                <c:pt idx="4">
                  <c:v>Amérique du Sud</c:v>
                </c:pt>
                <c:pt idx="5">
                  <c:v>Amérique du Nord</c:v>
                </c:pt>
                <c:pt idx="6">
                  <c:v>Europe (UE, Russie, Ukraine)</c:v>
                </c:pt>
                <c:pt idx="7">
                  <c:v>UE</c:v>
                </c:pt>
                <c:pt idx="8">
                  <c:v>Océanie (Australie, NZ)</c:v>
                </c:pt>
              </c:strCache>
            </c:strRef>
          </c:cat>
          <c:val>
            <c:numRef>
              <c:f>Meat!$D$98:$D$106</c:f>
              <c:numCache>
                <c:formatCode>0.0</c:formatCode>
                <c:ptCount val="9"/>
                <c:pt idx="0">
                  <c:v>57.948717948717956</c:v>
                </c:pt>
                <c:pt idx="1">
                  <c:v>25.824175824175828</c:v>
                </c:pt>
                <c:pt idx="2">
                  <c:v>3.4065934065934065</c:v>
                </c:pt>
                <c:pt idx="3">
                  <c:v>14.017094017094017</c:v>
                </c:pt>
                <c:pt idx="4">
                  <c:v>4.1514041514041509</c:v>
                </c:pt>
                <c:pt idx="5">
                  <c:v>10.61050061050061</c:v>
                </c:pt>
                <c:pt idx="6">
                  <c:v>6.8009768009768008</c:v>
                </c:pt>
                <c:pt idx="7">
                  <c:v>0.18315018315018314</c:v>
                </c:pt>
                <c:pt idx="8">
                  <c:v>3.0769230769230771</c:v>
                </c:pt>
              </c:numCache>
            </c:numRef>
          </c:val>
        </c:ser>
        <c:ser>
          <c:idx val="3"/>
          <c:order val="3"/>
          <c:tx>
            <c:strRef>
              <c:f>Meat!$E$97</c:f>
              <c:strCache>
                <c:ptCount val="1"/>
                <c:pt idx="0">
                  <c:v>Import volailles</c:v>
                </c:pt>
              </c:strCache>
            </c:strRef>
          </c:tx>
          <c:spPr>
            <a:solidFill>
              <a:schemeClr val="accent6">
                <a:lumMod val="75000"/>
              </a:schemeClr>
            </a:solidFill>
          </c:spPr>
          <c:invertIfNegative val="0"/>
          <c:cat>
            <c:strRef>
              <c:f>Meat!$A$98:$A$106</c:f>
              <c:strCache>
                <c:ptCount val="9"/>
                <c:pt idx="0">
                  <c:v>Asie</c:v>
                </c:pt>
                <c:pt idx="1">
                  <c:v>Chine</c:v>
                </c:pt>
                <c:pt idx="2">
                  <c:v>Afrique</c:v>
                </c:pt>
                <c:pt idx="3">
                  <c:v>Amérique centrale</c:v>
                </c:pt>
                <c:pt idx="4">
                  <c:v>Amérique du Sud</c:v>
                </c:pt>
                <c:pt idx="5">
                  <c:v>Amérique du Nord</c:v>
                </c:pt>
                <c:pt idx="6">
                  <c:v>Europe (UE, Russie, Ukraine)</c:v>
                </c:pt>
                <c:pt idx="7">
                  <c:v>UE</c:v>
                </c:pt>
                <c:pt idx="8">
                  <c:v>Océanie (Australie, NZ)</c:v>
                </c:pt>
              </c:strCache>
            </c:strRef>
          </c:cat>
          <c:val>
            <c:numRef>
              <c:f>Meat!$E$98:$E$106</c:f>
              <c:numCache>
                <c:formatCode>0.0</c:formatCode>
                <c:ptCount val="9"/>
                <c:pt idx="0">
                  <c:v>53.447311656147647</c:v>
                </c:pt>
                <c:pt idx="1">
                  <c:v>11.400495326356156</c:v>
                </c:pt>
                <c:pt idx="2">
                  <c:v>16.130063114164734</c:v>
                </c:pt>
                <c:pt idx="3">
                  <c:v>13.972996724454742</c:v>
                </c:pt>
                <c:pt idx="4">
                  <c:v>2.8441319805065111</c:v>
                </c:pt>
                <c:pt idx="5">
                  <c:v>2.7083166893025488</c:v>
                </c:pt>
                <c:pt idx="6">
                  <c:v>10.058320683869937</c:v>
                </c:pt>
                <c:pt idx="7">
                  <c:v>5.8001118478868738</c:v>
                </c:pt>
                <c:pt idx="8">
                  <c:v>0.83087001677718297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63649024"/>
        <c:axId val="359219200"/>
      </c:barChart>
      <c:catAx>
        <c:axId val="363649024"/>
        <c:scaling>
          <c:orientation val="minMax"/>
        </c:scaling>
        <c:delete val="0"/>
        <c:axPos val="b"/>
        <c:majorTickMark val="none"/>
        <c:minorTickMark val="none"/>
        <c:tickLblPos val="nextTo"/>
        <c:crossAx val="359219200"/>
        <c:crosses val="autoZero"/>
        <c:auto val="1"/>
        <c:lblAlgn val="ctr"/>
        <c:lblOffset val="100"/>
        <c:noMultiLvlLbl val="0"/>
      </c:catAx>
      <c:valAx>
        <c:axId val="359219200"/>
        <c:scaling>
          <c:orientation val="minMax"/>
        </c:scaling>
        <c:delete val="0"/>
        <c:axPos val="l"/>
        <c:majorGridlines/>
        <c:numFmt formatCode="0.0" sourceLinked="1"/>
        <c:majorTickMark val="none"/>
        <c:minorTickMark val="none"/>
        <c:tickLblPos val="nextTo"/>
        <c:txPr>
          <a:bodyPr/>
          <a:lstStyle/>
          <a:p>
            <a:pPr>
              <a:defRPr sz="1200" b="1"/>
            </a:pPr>
            <a:endParaRPr lang="fr-FR"/>
          </a:p>
        </c:txPr>
        <c:crossAx val="363649024"/>
        <c:crosses val="autoZero"/>
        <c:crossBetween val="between"/>
      </c:valAx>
      <c:dTable>
        <c:showHorzBorder val="1"/>
        <c:showVertBorder val="1"/>
        <c:showOutline val="1"/>
        <c:showKeys val="1"/>
        <c:txPr>
          <a:bodyPr/>
          <a:lstStyle/>
          <a:p>
            <a:pPr rtl="0">
              <a:defRPr sz="1200" b="1"/>
            </a:pPr>
            <a:endParaRPr lang="fr-FR"/>
          </a:p>
        </c:txPr>
      </c:dTable>
    </c:plotArea>
    <c:plotVisOnly val="1"/>
    <c:dispBlanksAs val="gap"/>
    <c:showDLblsOverMax val="0"/>
  </c:chart>
  <c:externalData r:id="rId1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BE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Meat!$B$97</c:f>
              <c:strCache>
                <c:ptCount val="1"/>
                <c:pt idx="0">
                  <c:v>Import bovins</c:v>
                </c:pt>
              </c:strCache>
            </c:strRef>
          </c:tx>
          <c:spPr>
            <a:solidFill>
              <a:schemeClr val="tx2">
                <a:lumMod val="50000"/>
              </a:schemeClr>
            </a:solidFill>
          </c:spPr>
          <c:invertIfNegative val="0"/>
          <c:cat>
            <c:strRef>
              <c:f>Meat!$A$98:$A$106</c:f>
              <c:strCache>
                <c:ptCount val="9"/>
                <c:pt idx="0">
                  <c:v>Asie</c:v>
                </c:pt>
                <c:pt idx="1">
                  <c:v>Chine</c:v>
                </c:pt>
                <c:pt idx="2">
                  <c:v>Afrique</c:v>
                </c:pt>
                <c:pt idx="3">
                  <c:v>Amérique centrale</c:v>
                </c:pt>
                <c:pt idx="4">
                  <c:v>Amérique du Sud</c:v>
                </c:pt>
                <c:pt idx="5">
                  <c:v>Amérique du Nord</c:v>
                </c:pt>
                <c:pt idx="6">
                  <c:v>Europe (UE, Russie, Ukraine)</c:v>
                </c:pt>
                <c:pt idx="7">
                  <c:v>UE</c:v>
                </c:pt>
                <c:pt idx="8">
                  <c:v>Océanie (Australie, NZ)</c:v>
                </c:pt>
              </c:strCache>
            </c:strRef>
          </c:cat>
          <c:val>
            <c:numRef>
              <c:f>Meat!$B$98:$B$106</c:f>
              <c:numCache>
                <c:formatCode>0.0</c:formatCode>
                <c:ptCount val="9"/>
                <c:pt idx="0">
                  <c:v>56.810766721044047</c:v>
                </c:pt>
                <c:pt idx="1">
                  <c:v>16.272430668841761</c:v>
                </c:pt>
                <c:pt idx="2">
                  <c:v>6.1684339314845023</c:v>
                </c:pt>
                <c:pt idx="3">
                  <c:v>4.9143556280587273</c:v>
                </c:pt>
                <c:pt idx="4">
                  <c:v>4.0375203915171287</c:v>
                </c:pt>
                <c:pt idx="5">
                  <c:v>16.364192495921699</c:v>
                </c:pt>
                <c:pt idx="6">
                  <c:v>11.133768352365415</c:v>
                </c:pt>
                <c:pt idx="7">
                  <c:v>3.1097063621533438</c:v>
                </c:pt>
                <c:pt idx="8">
                  <c:v>0.5709624796084829</c:v>
                </c:pt>
              </c:numCache>
            </c:numRef>
          </c:val>
        </c:ser>
        <c:ser>
          <c:idx val="1"/>
          <c:order val="1"/>
          <c:tx>
            <c:strRef>
              <c:f>Meat!$C$97</c:f>
              <c:strCache>
                <c:ptCount val="1"/>
                <c:pt idx="0">
                  <c:v>Import ovins</c:v>
                </c:pt>
              </c:strCache>
            </c:strRef>
          </c:tx>
          <c:invertIfNegative val="0"/>
          <c:cat>
            <c:strRef>
              <c:f>Meat!$A$98:$A$106</c:f>
              <c:strCache>
                <c:ptCount val="9"/>
                <c:pt idx="0">
                  <c:v>Asie</c:v>
                </c:pt>
                <c:pt idx="1">
                  <c:v>Chine</c:v>
                </c:pt>
                <c:pt idx="2">
                  <c:v>Afrique</c:v>
                </c:pt>
                <c:pt idx="3">
                  <c:v>Amérique centrale</c:v>
                </c:pt>
                <c:pt idx="4">
                  <c:v>Amérique du Sud</c:v>
                </c:pt>
                <c:pt idx="5">
                  <c:v>Amérique du Nord</c:v>
                </c:pt>
                <c:pt idx="6">
                  <c:v>Europe (UE, Russie, Ukraine)</c:v>
                </c:pt>
                <c:pt idx="7">
                  <c:v>UE</c:v>
                </c:pt>
                <c:pt idx="8">
                  <c:v>Océanie (Australie, NZ)</c:v>
                </c:pt>
              </c:strCache>
            </c:strRef>
          </c:cat>
          <c:val>
            <c:numRef>
              <c:f>Meat!$C$98:$C$106</c:f>
              <c:numCache>
                <c:formatCode>0.0</c:formatCode>
                <c:ptCount val="9"/>
                <c:pt idx="0">
                  <c:v>60.684647302904558</c:v>
                </c:pt>
                <c:pt idx="1">
                  <c:v>28.94190871369295</c:v>
                </c:pt>
                <c:pt idx="2">
                  <c:v>3.008298755186722</c:v>
                </c:pt>
                <c:pt idx="3">
                  <c:v>2.0746887966804977</c:v>
                </c:pt>
                <c:pt idx="4">
                  <c:v>0.72614107883817425</c:v>
                </c:pt>
                <c:pt idx="5">
                  <c:v>15.352697095435685</c:v>
                </c:pt>
                <c:pt idx="6">
                  <c:v>15.663900414937759</c:v>
                </c:pt>
                <c:pt idx="7">
                  <c:v>14.522821576763487</c:v>
                </c:pt>
                <c:pt idx="8">
                  <c:v>2.5933609958506225</c:v>
                </c:pt>
              </c:numCache>
            </c:numRef>
          </c:val>
        </c:ser>
        <c:ser>
          <c:idx val="2"/>
          <c:order val="2"/>
          <c:tx>
            <c:strRef>
              <c:f>Meat!$D$97</c:f>
              <c:strCache>
                <c:ptCount val="1"/>
                <c:pt idx="0">
                  <c:v>Import porcs</c:v>
                </c:pt>
              </c:strCache>
            </c:strRef>
          </c:tx>
          <c:spPr>
            <a:solidFill>
              <a:schemeClr val="accent3">
                <a:lumMod val="50000"/>
              </a:schemeClr>
            </a:solidFill>
          </c:spPr>
          <c:invertIfNegative val="0"/>
          <c:cat>
            <c:strRef>
              <c:f>Meat!$A$98:$A$106</c:f>
              <c:strCache>
                <c:ptCount val="9"/>
                <c:pt idx="0">
                  <c:v>Asie</c:v>
                </c:pt>
                <c:pt idx="1">
                  <c:v>Chine</c:v>
                </c:pt>
                <c:pt idx="2">
                  <c:v>Afrique</c:v>
                </c:pt>
                <c:pt idx="3">
                  <c:v>Amérique centrale</c:v>
                </c:pt>
                <c:pt idx="4">
                  <c:v>Amérique du Sud</c:v>
                </c:pt>
                <c:pt idx="5">
                  <c:v>Amérique du Nord</c:v>
                </c:pt>
                <c:pt idx="6">
                  <c:v>Europe (UE, Russie, Ukraine)</c:v>
                </c:pt>
                <c:pt idx="7">
                  <c:v>UE</c:v>
                </c:pt>
                <c:pt idx="8">
                  <c:v>Océanie (Australie, NZ)</c:v>
                </c:pt>
              </c:strCache>
            </c:strRef>
          </c:cat>
          <c:val>
            <c:numRef>
              <c:f>Meat!$D$98:$D$106</c:f>
              <c:numCache>
                <c:formatCode>0.0</c:formatCode>
                <c:ptCount val="9"/>
                <c:pt idx="0">
                  <c:v>57.948717948717956</c:v>
                </c:pt>
                <c:pt idx="1">
                  <c:v>25.824175824175828</c:v>
                </c:pt>
                <c:pt idx="2">
                  <c:v>3.4065934065934065</c:v>
                </c:pt>
                <c:pt idx="3">
                  <c:v>14.017094017094017</c:v>
                </c:pt>
                <c:pt idx="4">
                  <c:v>4.1514041514041509</c:v>
                </c:pt>
                <c:pt idx="5">
                  <c:v>10.61050061050061</c:v>
                </c:pt>
                <c:pt idx="6">
                  <c:v>6.8009768009768008</c:v>
                </c:pt>
                <c:pt idx="7">
                  <c:v>0.18315018315018314</c:v>
                </c:pt>
                <c:pt idx="8">
                  <c:v>3.0769230769230771</c:v>
                </c:pt>
              </c:numCache>
            </c:numRef>
          </c:val>
        </c:ser>
        <c:ser>
          <c:idx val="3"/>
          <c:order val="3"/>
          <c:tx>
            <c:strRef>
              <c:f>Meat!$E$97</c:f>
              <c:strCache>
                <c:ptCount val="1"/>
                <c:pt idx="0">
                  <c:v>Import volailles</c:v>
                </c:pt>
              </c:strCache>
            </c:strRef>
          </c:tx>
          <c:spPr>
            <a:solidFill>
              <a:schemeClr val="accent6">
                <a:lumMod val="75000"/>
              </a:schemeClr>
            </a:solidFill>
          </c:spPr>
          <c:invertIfNegative val="0"/>
          <c:cat>
            <c:strRef>
              <c:f>Meat!$A$98:$A$106</c:f>
              <c:strCache>
                <c:ptCount val="9"/>
                <c:pt idx="0">
                  <c:v>Asie</c:v>
                </c:pt>
                <c:pt idx="1">
                  <c:v>Chine</c:v>
                </c:pt>
                <c:pt idx="2">
                  <c:v>Afrique</c:v>
                </c:pt>
                <c:pt idx="3">
                  <c:v>Amérique centrale</c:v>
                </c:pt>
                <c:pt idx="4">
                  <c:v>Amérique du Sud</c:v>
                </c:pt>
                <c:pt idx="5">
                  <c:v>Amérique du Nord</c:v>
                </c:pt>
                <c:pt idx="6">
                  <c:v>Europe (UE, Russie, Ukraine)</c:v>
                </c:pt>
                <c:pt idx="7">
                  <c:v>UE</c:v>
                </c:pt>
                <c:pt idx="8">
                  <c:v>Océanie (Australie, NZ)</c:v>
                </c:pt>
              </c:strCache>
            </c:strRef>
          </c:cat>
          <c:val>
            <c:numRef>
              <c:f>Meat!$E$98:$E$106</c:f>
              <c:numCache>
                <c:formatCode>0.0</c:formatCode>
                <c:ptCount val="9"/>
                <c:pt idx="0">
                  <c:v>53.447311656147647</c:v>
                </c:pt>
                <c:pt idx="1">
                  <c:v>11.400495326356156</c:v>
                </c:pt>
                <c:pt idx="2">
                  <c:v>16.130063114164734</c:v>
                </c:pt>
                <c:pt idx="3">
                  <c:v>13.972996724454742</c:v>
                </c:pt>
                <c:pt idx="4">
                  <c:v>2.8441319805065111</c:v>
                </c:pt>
                <c:pt idx="5">
                  <c:v>2.7083166893025488</c:v>
                </c:pt>
                <c:pt idx="6">
                  <c:v>10.058320683869937</c:v>
                </c:pt>
                <c:pt idx="7">
                  <c:v>5.8001118478868738</c:v>
                </c:pt>
                <c:pt idx="8">
                  <c:v>0.83087001677718297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63648000"/>
        <c:axId val="359222080"/>
      </c:barChart>
      <c:catAx>
        <c:axId val="363648000"/>
        <c:scaling>
          <c:orientation val="minMax"/>
        </c:scaling>
        <c:delete val="0"/>
        <c:axPos val="b"/>
        <c:majorTickMark val="none"/>
        <c:minorTickMark val="none"/>
        <c:tickLblPos val="nextTo"/>
        <c:crossAx val="359222080"/>
        <c:crosses val="autoZero"/>
        <c:auto val="1"/>
        <c:lblAlgn val="ctr"/>
        <c:lblOffset val="100"/>
        <c:noMultiLvlLbl val="0"/>
      </c:catAx>
      <c:valAx>
        <c:axId val="359222080"/>
        <c:scaling>
          <c:orientation val="minMax"/>
        </c:scaling>
        <c:delete val="0"/>
        <c:axPos val="l"/>
        <c:majorGridlines/>
        <c:numFmt formatCode="0.0" sourceLinked="1"/>
        <c:majorTickMark val="none"/>
        <c:minorTickMark val="none"/>
        <c:tickLblPos val="nextTo"/>
        <c:txPr>
          <a:bodyPr/>
          <a:lstStyle/>
          <a:p>
            <a:pPr>
              <a:defRPr sz="1200" b="1"/>
            </a:pPr>
            <a:endParaRPr lang="fr-FR"/>
          </a:p>
        </c:txPr>
        <c:crossAx val="363648000"/>
        <c:crosses val="autoZero"/>
        <c:crossBetween val="between"/>
      </c:valAx>
      <c:dTable>
        <c:showHorzBorder val="1"/>
        <c:showVertBorder val="1"/>
        <c:showOutline val="1"/>
        <c:showKeys val="1"/>
        <c:txPr>
          <a:bodyPr/>
          <a:lstStyle/>
          <a:p>
            <a:pPr rtl="0">
              <a:defRPr sz="1200" b="1"/>
            </a:pPr>
            <a:endParaRPr lang="fr-FR"/>
          </a:p>
        </c:txPr>
      </c:dTable>
    </c:plotArea>
    <c:plotVisOnly val="1"/>
    <c:dispBlanksAs val="gap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BE"/>
  <c:roundedCorners val="0"/>
  <mc:AlternateContent xmlns:mc="http://schemas.openxmlformats.org/markup-compatibility/2006">
    <mc:Choice xmlns:c14="http://schemas.microsoft.com/office/drawing/2007/8/2/chart" Requires="c14">
      <c14:style val="128"/>
    </mc:Choice>
    <mc:Fallback>
      <c:style val="28"/>
    </mc:Fallback>
  </mc:AlternateContent>
  <c:chart>
    <c:title>
      <c:tx>
        <c:rich>
          <a:bodyPr/>
          <a:lstStyle/>
          <a:p>
            <a:pPr>
              <a:defRPr sz="1600"/>
            </a:pPr>
            <a:r>
              <a:rPr lang="fr-BE" sz="1600" b="1" dirty="0"/>
              <a:t>Productions laitières (milliers de T) </a:t>
            </a:r>
            <a:r>
              <a:rPr lang="fr-BE" sz="1600" b="1" dirty="0" smtClean="0"/>
              <a:t>par </a:t>
            </a:r>
            <a:r>
              <a:rPr lang="fr-BE" sz="1600" b="1" dirty="0"/>
              <a:t>continent</a:t>
            </a:r>
            <a:r>
              <a:rPr lang="fr-BE" sz="1600" b="1" baseline="0" dirty="0"/>
              <a:t> </a:t>
            </a:r>
          </a:p>
          <a:p>
            <a:pPr>
              <a:defRPr sz="1600"/>
            </a:pPr>
            <a:r>
              <a:rPr lang="fr-BE" sz="1600" b="1" baseline="0" dirty="0"/>
              <a:t>(Europe : UE mais aussi la Russie, la </a:t>
            </a:r>
            <a:r>
              <a:rPr lang="fr-BE" sz="1600" b="1" baseline="0" dirty="0" err="1"/>
              <a:t>Bielorussie</a:t>
            </a:r>
            <a:r>
              <a:rPr lang="fr-BE" sz="1600" b="1" baseline="0" dirty="0"/>
              <a:t> et l'Ukraine)</a:t>
            </a:r>
          </a:p>
          <a:p>
            <a:pPr>
              <a:defRPr sz="1600"/>
            </a:pPr>
            <a:r>
              <a:rPr lang="fr-BE" sz="1600" b="1" dirty="0">
                <a:hlinkClick xmlns:r="http://schemas.openxmlformats.org/officeDocument/2006/relationships" r:id="rId1"/>
              </a:rPr>
              <a:t>http://</a:t>
            </a:r>
            <a:r>
              <a:rPr lang="fr-BE" sz="1600" b="1" dirty="0" smtClean="0">
                <a:hlinkClick xmlns:r="http://schemas.openxmlformats.org/officeDocument/2006/relationships" r:id="rId1"/>
              </a:rPr>
              <a:t>www.fao.org/3/CA0239EN/ca0239en.pdf</a:t>
            </a:r>
            <a:endParaRPr lang="fr-BE" sz="1600" b="1" dirty="0" smtClean="0"/>
          </a:p>
          <a:p>
            <a:pPr>
              <a:defRPr sz="1600"/>
            </a:pPr>
            <a:r>
              <a:rPr lang="fr-BE" sz="1600" b="1" dirty="0" smtClean="0"/>
              <a:t>Production totale : 812 milliards de litres en 2017   </a:t>
            </a:r>
            <a:endParaRPr lang="fr-BE" sz="1600" b="1" dirty="0"/>
          </a:p>
        </c:rich>
      </c:tx>
      <c:layout>
        <c:manualLayout>
          <c:xMode val="edge"/>
          <c:yMode val="edge"/>
          <c:x val="0.17436390859731182"/>
          <c:y val="9.1551275447509313E-4"/>
        </c:manualLayout>
      </c:layout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invertIfNegative val="0"/>
          <c:cat>
            <c:strRef>
              <c:f>Feuil1!$A$3:$A$11</c:f>
              <c:strCache>
                <c:ptCount val="9"/>
                <c:pt idx="0">
                  <c:v>Asie</c:v>
                </c:pt>
                <c:pt idx="1">
                  <c:v>Chine</c:v>
                </c:pt>
                <c:pt idx="2">
                  <c:v>Afrique</c:v>
                </c:pt>
                <c:pt idx="3">
                  <c:v>Amérique centrale</c:v>
                </c:pt>
                <c:pt idx="4">
                  <c:v>Amérique du Sud</c:v>
                </c:pt>
                <c:pt idx="5">
                  <c:v>Amérique du Nord</c:v>
                </c:pt>
                <c:pt idx="6">
                  <c:v>Europe</c:v>
                </c:pt>
                <c:pt idx="7">
                  <c:v>UE</c:v>
                </c:pt>
                <c:pt idx="8">
                  <c:v>Océanie (Australie, NZ)</c:v>
                </c:pt>
              </c:strCache>
            </c:strRef>
          </c:cat>
          <c:val>
            <c:numRef>
              <c:f>Feuil1!$B$3:$B$11</c:f>
              <c:numCache>
                <c:formatCode>General</c:formatCode>
                <c:ptCount val="9"/>
                <c:pt idx="0">
                  <c:v>323470</c:v>
                </c:pt>
                <c:pt idx="1">
                  <c:v>41289</c:v>
                </c:pt>
                <c:pt idx="2">
                  <c:v>45080</c:v>
                </c:pt>
                <c:pt idx="3">
                  <c:v>17556</c:v>
                </c:pt>
                <c:pt idx="4">
                  <c:v>63473</c:v>
                </c:pt>
                <c:pt idx="5">
                  <c:v>107182</c:v>
                </c:pt>
                <c:pt idx="6">
                  <c:v>224400</c:v>
                </c:pt>
                <c:pt idx="7">
                  <c:v>165400</c:v>
                </c:pt>
                <c:pt idx="8">
                  <c:v>30710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63943424"/>
        <c:axId val="368910336"/>
      </c:barChart>
      <c:catAx>
        <c:axId val="363943424"/>
        <c:scaling>
          <c:orientation val="minMax"/>
        </c:scaling>
        <c:delete val="0"/>
        <c:axPos val="b"/>
        <c:majorTickMark val="none"/>
        <c:minorTickMark val="none"/>
        <c:tickLblPos val="nextTo"/>
        <c:crossAx val="368910336"/>
        <c:crosses val="autoZero"/>
        <c:auto val="1"/>
        <c:lblAlgn val="ctr"/>
        <c:lblOffset val="100"/>
        <c:noMultiLvlLbl val="0"/>
      </c:catAx>
      <c:valAx>
        <c:axId val="368910336"/>
        <c:scaling>
          <c:orientation val="minMax"/>
        </c:scaling>
        <c:delete val="0"/>
        <c:axPos val="l"/>
        <c:majorGridlines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sz="1200"/>
            </a:pPr>
            <a:endParaRPr lang="fr-FR"/>
          </a:p>
        </c:txPr>
        <c:crossAx val="363943424"/>
        <c:crosses val="autoZero"/>
        <c:crossBetween val="between"/>
      </c:valAx>
      <c:dTable>
        <c:showHorzBorder val="1"/>
        <c:showVertBorder val="1"/>
        <c:showOutline val="1"/>
        <c:showKeys val="1"/>
        <c:txPr>
          <a:bodyPr/>
          <a:lstStyle/>
          <a:p>
            <a:pPr rtl="0">
              <a:defRPr sz="1200" b="1"/>
            </a:pPr>
            <a:endParaRPr lang="fr-FR"/>
          </a:p>
        </c:txPr>
      </c:dTable>
    </c:plotArea>
    <c:plotVisOnly val="1"/>
    <c:dispBlanksAs val="gap"/>
    <c:showDLblsOverMax val="0"/>
  </c:chart>
  <c:externalData r:id="rId2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B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Feuil1!$B$86</c:f>
              <c:strCache>
                <c:ptCount val="1"/>
                <c:pt idx="0">
                  <c:v>% dairy cow</c:v>
                </c:pt>
              </c:strCache>
            </c:strRef>
          </c:tx>
          <c:spPr>
            <a:solidFill>
              <a:srgbClr val="002060"/>
            </a:solidFill>
            <a:scene3d>
              <a:camera prst="orthographicFront"/>
              <a:lightRig rig="threePt" dir="t"/>
            </a:scene3d>
            <a:sp3d prstMaterial="dkEdge">
              <a:bevelT w="165100" prst="coolSlant"/>
              <a:bevelB/>
            </a:sp3d>
          </c:spPr>
          <c:invertIfNegative val="0"/>
          <c:cat>
            <c:strRef>
              <c:f>Feuil1!$A$87:$A$93</c:f>
              <c:strCache>
                <c:ptCount val="7"/>
                <c:pt idx="0">
                  <c:v>Asia</c:v>
                </c:pt>
                <c:pt idx="1">
                  <c:v>Africa</c:v>
                </c:pt>
                <c:pt idx="2">
                  <c:v>South America</c:v>
                </c:pt>
                <c:pt idx="3">
                  <c:v>European Union 28</c:v>
                </c:pt>
                <c:pt idx="4">
                  <c:v>Central and North America</c:v>
                </c:pt>
                <c:pt idx="5">
                  <c:v>Oceania</c:v>
                </c:pt>
                <c:pt idx="6">
                  <c:v>Russia Ukrenia</c:v>
                </c:pt>
              </c:strCache>
            </c:strRef>
          </c:cat>
          <c:val>
            <c:numRef>
              <c:f>Feuil1!$B$87:$B$93</c:f>
              <c:numCache>
                <c:formatCode>0.0</c:formatCode>
                <c:ptCount val="7"/>
                <c:pt idx="0">
                  <c:v>40.076078743732992</c:v>
                </c:pt>
                <c:pt idx="1">
                  <c:v>24.380185283750638</c:v>
                </c:pt>
                <c:pt idx="2">
                  <c:v>12.465152287759288</c:v>
                </c:pt>
                <c:pt idx="3">
                  <c:v>8.6511655605968691</c:v>
                </c:pt>
                <c:pt idx="4">
                  <c:v>6.4082570002493773</c:v>
                </c:pt>
                <c:pt idx="5">
                  <c:v>2.4334776248841514</c:v>
                </c:pt>
                <c:pt idx="6">
                  <c:v>4.1940082406232202</c:v>
                </c:pt>
              </c:numCache>
            </c:numRef>
          </c:val>
        </c:ser>
        <c:ser>
          <c:idx val="1"/>
          <c:order val="1"/>
          <c:tx>
            <c:strRef>
              <c:f>Feuil1!$C$86</c:f>
              <c:strCache>
                <c:ptCount val="1"/>
                <c:pt idx="0">
                  <c:v>% Production</c:v>
                </c:pt>
              </c:strCache>
            </c:strRef>
          </c:tx>
          <c:spPr>
            <a:solidFill>
              <a:schemeClr val="accent3">
                <a:lumMod val="50000"/>
              </a:schemeClr>
            </a:solidFill>
            <a:scene3d>
              <a:camera prst="orthographicFront"/>
              <a:lightRig rig="threePt" dir="t"/>
            </a:scene3d>
            <a:sp3d prstMaterial="dkEdge">
              <a:bevelT w="165100" prst="coolSlant"/>
              <a:bevelB w="165100" prst="coolSlant"/>
            </a:sp3d>
          </c:spPr>
          <c:invertIfNegative val="0"/>
          <c:cat>
            <c:strRef>
              <c:f>Feuil1!$A$87:$A$93</c:f>
              <c:strCache>
                <c:ptCount val="7"/>
                <c:pt idx="0">
                  <c:v>Asia</c:v>
                </c:pt>
                <c:pt idx="1">
                  <c:v>Africa</c:v>
                </c:pt>
                <c:pt idx="2">
                  <c:v>South America</c:v>
                </c:pt>
                <c:pt idx="3">
                  <c:v>European Union 28</c:v>
                </c:pt>
                <c:pt idx="4">
                  <c:v>Central and North America</c:v>
                </c:pt>
                <c:pt idx="5">
                  <c:v>Oceania</c:v>
                </c:pt>
                <c:pt idx="6">
                  <c:v>Russia Ukrenia</c:v>
                </c:pt>
              </c:strCache>
            </c:strRef>
          </c:cat>
          <c:val>
            <c:numRef>
              <c:f>Feuil1!$C$87:$C$93</c:f>
              <c:numCache>
                <c:formatCode>0.0</c:formatCode>
                <c:ptCount val="7"/>
                <c:pt idx="0">
                  <c:v>28.401176288500231</c:v>
                </c:pt>
                <c:pt idx="1">
                  <c:v>5.2778207707785167</c:v>
                </c:pt>
                <c:pt idx="2">
                  <c:v>10.849713666615074</c:v>
                </c:pt>
                <c:pt idx="3">
                  <c:v>23.835319609967495</c:v>
                </c:pt>
                <c:pt idx="4">
                  <c:v>18.046741990403962</c:v>
                </c:pt>
                <c:pt idx="5">
                  <c:v>4.6122891193313729</c:v>
                </c:pt>
                <c:pt idx="6">
                  <c:v>6.4231543104782549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63406848"/>
        <c:axId val="368914944"/>
      </c:barChart>
      <c:catAx>
        <c:axId val="363406848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crossAx val="368914944"/>
        <c:crosses val="autoZero"/>
        <c:auto val="1"/>
        <c:lblAlgn val="ctr"/>
        <c:lblOffset val="100"/>
        <c:noMultiLvlLbl val="0"/>
      </c:catAx>
      <c:valAx>
        <c:axId val="368914944"/>
        <c:scaling>
          <c:orientation val="minMax"/>
        </c:scaling>
        <c:delete val="0"/>
        <c:axPos val="l"/>
        <c:majorGridlines/>
        <c:numFmt formatCode="0.0" sourceLinked="1"/>
        <c:majorTickMark val="none"/>
        <c:minorTickMark val="none"/>
        <c:tickLblPos val="nextTo"/>
        <c:txPr>
          <a:bodyPr/>
          <a:lstStyle/>
          <a:p>
            <a:pPr>
              <a:defRPr sz="1600"/>
            </a:pPr>
            <a:endParaRPr lang="fr-FR"/>
          </a:p>
        </c:txPr>
        <c:crossAx val="363406848"/>
        <c:crosses val="autoZero"/>
        <c:crossBetween val="between"/>
      </c:valAx>
      <c:dTable>
        <c:showHorzBorder val="1"/>
        <c:showVertBorder val="1"/>
        <c:showOutline val="1"/>
        <c:showKeys val="1"/>
        <c:txPr>
          <a:bodyPr/>
          <a:lstStyle/>
          <a:p>
            <a:pPr rtl="0">
              <a:defRPr sz="1600"/>
            </a:pPr>
            <a:endParaRPr lang="fr-FR"/>
          </a:p>
        </c:txPr>
      </c:dTable>
    </c:plotArea>
    <c:plotVisOnly val="1"/>
    <c:dispBlanksAs val="gap"/>
    <c:showDLblsOverMax val="0"/>
  </c:chart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BE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Feuil1!$B$106</c:f>
              <c:strCache>
                <c:ptCount val="1"/>
                <c:pt idx="0">
                  <c:v>x 1000</c:v>
                </c:pt>
              </c:strCache>
            </c:strRef>
          </c:tx>
          <c:invertIfNegative val="0"/>
          <c:cat>
            <c:strRef>
              <c:f>Feuil1!$A$107:$A$129</c:f>
              <c:strCache>
                <c:ptCount val="23"/>
                <c:pt idx="0">
                  <c:v>Belg</c:v>
                </c:pt>
                <c:pt idx="1">
                  <c:v>Can</c:v>
                </c:pt>
                <c:pt idx="2">
                  <c:v>Rou</c:v>
                </c:pt>
                <c:pt idx="3">
                  <c:v>PB</c:v>
                </c:pt>
                <c:pt idx="4">
                  <c:v>Aus</c:v>
                </c:pt>
                <c:pt idx="5">
                  <c:v>Arg</c:v>
                </c:pt>
                <c:pt idx="6">
                  <c:v>Pol</c:v>
                </c:pt>
                <c:pt idx="7">
                  <c:v>Mex</c:v>
                </c:pt>
                <c:pt idx="8">
                  <c:v>Col</c:v>
                </c:pt>
                <c:pt idx="9">
                  <c:v>Ukr</c:v>
                </c:pt>
                <c:pt idx="10">
                  <c:v>FR</c:v>
                </c:pt>
                <c:pt idx="11">
                  <c:v>D</c:v>
                </c:pt>
                <c:pt idx="12">
                  <c:v>NZ</c:v>
                </c:pt>
                <c:pt idx="13">
                  <c:v>Turq</c:v>
                </c:pt>
                <c:pt idx="14">
                  <c:v>Keny</c:v>
                </c:pt>
                <c:pt idx="15">
                  <c:v>Tanz</c:v>
                </c:pt>
                <c:pt idx="16">
                  <c:v>Russ</c:v>
                </c:pt>
                <c:pt idx="17">
                  <c:v>USA</c:v>
                </c:pt>
                <c:pt idx="18">
                  <c:v>Ethio</c:v>
                </c:pt>
                <c:pt idx="19">
                  <c:v>Paki</c:v>
                </c:pt>
                <c:pt idx="20">
                  <c:v>Chine</c:v>
                </c:pt>
                <c:pt idx="21">
                  <c:v>Brésil</c:v>
                </c:pt>
                <c:pt idx="22">
                  <c:v>UE (28)</c:v>
                </c:pt>
              </c:strCache>
            </c:strRef>
          </c:cat>
          <c:val>
            <c:numRef>
              <c:f>Feuil1!$B$107:$B$129</c:f>
              <c:numCache>
                <c:formatCode>General</c:formatCode>
                <c:ptCount val="23"/>
                <c:pt idx="0">
                  <c:v>487</c:v>
                </c:pt>
                <c:pt idx="1">
                  <c:v>959</c:v>
                </c:pt>
                <c:pt idx="2">
                  <c:v>1169</c:v>
                </c:pt>
                <c:pt idx="3">
                  <c:v>1553</c:v>
                </c:pt>
                <c:pt idx="4">
                  <c:v>1700</c:v>
                </c:pt>
                <c:pt idx="5">
                  <c:v>1748</c:v>
                </c:pt>
                <c:pt idx="6">
                  <c:v>2356</c:v>
                </c:pt>
                <c:pt idx="7">
                  <c:v>2399</c:v>
                </c:pt>
                <c:pt idx="8">
                  <c:v>2546</c:v>
                </c:pt>
                <c:pt idx="9">
                  <c:v>2607</c:v>
                </c:pt>
                <c:pt idx="10">
                  <c:v>3694</c:v>
                </c:pt>
                <c:pt idx="11">
                  <c:v>4268</c:v>
                </c:pt>
                <c:pt idx="12">
                  <c:v>4785</c:v>
                </c:pt>
                <c:pt idx="13">
                  <c:v>5607</c:v>
                </c:pt>
                <c:pt idx="14">
                  <c:v>5740</c:v>
                </c:pt>
                <c:pt idx="15">
                  <c:v>6950</c:v>
                </c:pt>
                <c:pt idx="16">
                  <c:v>8661</c:v>
                </c:pt>
                <c:pt idx="17">
                  <c:v>9221</c:v>
                </c:pt>
                <c:pt idx="18">
                  <c:v>10850</c:v>
                </c:pt>
                <c:pt idx="19">
                  <c:v>10960</c:v>
                </c:pt>
                <c:pt idx="20">
                  <c:v>14400</c:v>
                </c:pt>
                <c:pt idx="21">
                  <c:v>23060</c:v>
                </c:pt>
                <c:pt idx="22">
                  <c:v>24000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66630400"/>
        <c:axId val="362739904"/>
      </c:barChart>
      <c:catAx>
        <c:axId val="366630400"/>
        <c:scaling>
          <c:orientation val="minMax"/>
        </c:scaling>
        <c:delete val="0"/>
        <c:axPos val="b"/>
        <c:majorTickMark val="none"/>
        <c:minorTickMark val="none"/>
        <c:tickLblPos val="nextTo"/>
        <c:crossAx val="362739904"/>
        <c:crosses val="autoZero"/>
        <c:auto val="1"/>
        <c:lblAlgn val="ctr"/>
        <c:lblOffset val="100"/>
        <c:noMultiLvlLbl val="0"/>
      </c:catAx>
      <c:valAx>
        <c:axId val="362739904"/>
        <c:scaling>
          <c:orientation val="minMax"/>
        </c:scaling>
        <c:delete val="0"/>
        <c:axPos val="l"/>
        <c:majorGridlines/>
        <c:numFmt formatCode="General" sourceLinked="1"/>
        <c:majorTickMark val="none"/>
        <c:minorTickMark val="none"/>
        <c:tickLblPos val="nextTo"/>
        <c:crossAx val="366630400"/>
        <c:crosses val="autoZero"/>
        <c:crossBetween val="between"/>
        <c:majorUnit val="2500"/>
      </c:valAx>
      <c:dTable>
        <c:showHorzBorder val="1"/>
        <c:showVertBorder val="1"/>
        <c:showOutline val="1"/>
        <c:showKeys val="1"/>
        <c:txPr>
          <a:bodyPr/>
          <a:lstStyle/>
          <a:p>
            <a:pPr rtl="0">
              <a:defRPr sz="1200" b="1"/>
            </a:pPr>
            <a:endParaRPr lang="fr-FR"/>
          </a:p>
        </c:txPr>
      </c:dTable>
    </c:plotArea>
    <c:plotVisOnly val="1"/>
    <c:dispBlanksAs val="gap"/>
    <c:showDLblsOverMax val="0"/>
  </c:chart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BE"/>
  <c:roundedCorners val="0"/>
  <mc:AlternateContent xmlns:mc="http://schemas.openxmlformats.org/markup-compatibility/2006">
    <mc:Choice xmlns:c14="http://schemas.microsoft.com/office/drawing/2007/8/2/chart" Requires="c14">
      <c14:style val="127"/>
    </mc:Choice>
    <mc:Fallback>
      <c:style val="27"/>
    </mc:Fallback>
  </mc:AlternateContent>
  <c:chart>
    <c:title>
      <c:tx>
        <c:rich>
          <a:bodyPr/>
          <a:lstStyle/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1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r>
              <a:rPr lang="fr-BE" sz="1600" dirty="0"/>
              <a:t>Distribution (%)  </a:t>
            </a:r>
            <a:r>
              <a:rPr lang="fr-BE" sz="1600" b="1" i="0" baseline="0" dirty="0">
                <a:effectLst/>
              </a:rPr>
              <a:t>par continent </a:t>
            </a:r>
            <a:r>
              <a:rPr lang="fr-BE" sz="1600" dirty="0"/>
              <a:t>de la production laitière mondiale  (811,9 milliards de litres) en 2017  </a:t>
            </a:r>
          </a:p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1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r>
              <a:rPr lang="fr-BE" sz="1600" dirty="0"/>
              <a:t>(Europe : UE mais aussi la Russie, la </a:t>
            </a:r>
            <a:r>
              <a:rPr lang="fr-BE" sz="1600" dirty="0" err="1" smtClean="0"/>
              <a:t>Bielorussie</a:t>
            </a:r>
            <a:r>
              <a:rPr lang="fr-BE" sz="1600" dirty="0" smtClean="0"/>
              <a:t> </a:t>
            </a:r>
            <a:r>
              <a:rPr lang="fr-BE" sz="1600" dirty="0"/>
              <a:t>et l'Ukraine)</a:t>
            </a:r>
          </a:p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1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r>
              <a:rPr lang="fr-BE" sz="1600" dirty="0"/>
              <a:t>http://www.fao.org/3/CA0239EN/ca0239en.pdf   </a:t>
            </a:r>
          </a:p>
        </c:rich>
      </c:tx>
      <c:layout/>
      <c:overlay val="0"/>
    </c:title>
    <c:autoTitleDeleted val="0"/>
    <c:plotArea>
      <c:layout>
        <c:manualLayout>
          <c:layoutTarget val="inner"/>
          <c:xMode val="edge"/>
          <c:yMode val="edge"/>
          <c:x val="6.0499647184810802E-2"/>
          <c:y val="0.21791517757697262"/>
          <c:w val="0.91329232998738219"/>
          <c:h val="0.6218179000687644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Feuil1!$B$57</c:f>
              <c:strCache>
                <c:ptCount val="1"/>
                <c:pt idx="0">
                  <c:v>%</c:v>
                </c:pt>
              </c:strCache>
            </c:strRef>
          </c:tx>
          <c:spPr>
            <a:solidFill>
              <a:schemeClr val="accent3">
                <a:lumMod val="50000"/>
              </a:schemeClr>
            </a:solidFill>
          </c:spPr>
          <c:invertIfNegative val="0"/>
          <c:cat>
            <c:strRef>
              <c:f>Feuil1!$A$58:$A$66</c:f>
              <c:strCache>
                <c:ptCount val="9"/>
                <c:pt idx="0">
                  <c:v>Asie</c:v>
                </c:pt>
                <c:pt idx="1">
                  <c:v>Chine</c:v>
                </c:pt>
                <c:pt idx="2">
                  <c:v>Afrique</c:v>
                </c:pt>
                <c:pt idx="3">
                  <c:v>Amérique centrale</c:v>
                </c:pt>
                <c:pt idx="4">
                  <c:v>Amérique du Sud</c:v>
                </c:pt>
                <c:pt idx="5">
                  <c:v>Amérique du Nord</c:v>
                </c:pt>
                <c:pt idx="6">
                  <c:v>Europe</c:v>
                </c:pt>
                <c:pt idx="7">
                  <c:v>UE</c:v>
                </c:pt>
                <c:pt idx="8">
                  <c:v>Océanie (Australie, NZ)</c:v>
                </c:pt>
              </c:strCache>
            </c:strRef>
          </c:cat>
          <c:val>
            <c:numRef>
              <c:f>Feuil1!$B$58:$B$66</c:f>
              <c:numCache>
                <c:formatCode>0.0</c:formatCode>
                <c:ptCount val="9"/>
                <c:pt idx="0">
                  <c:v>39.842585635631323</c:v>
                </c:pt>
                <c:pt idx="1">
                  <c:v>5.085666424427556</c:v>
                </c:pt>
                <c:pt idx="2">
                  <c:v>5.5526131030830062</c:v>
                </c:pt>
                <c:pt idx="3">
                  <c:v>2.162415164989469</c:v>
                </c:pt>
                <c:pt idx="4">
                  <c:v>7.8181235912153424</c:v>
                </c:pt>
                <c:pt idx="5">
                  <c:v>13.201867294024904</c:v>
                </c:pt>
                <c:pt idx="6">
                  <c:v>27.639893086331558</c:v>
                </c:pt>
                <c:pt idx="7">
                  <c:v>20.37271977040659</c:v>
                </c:pt>
                <c:pt idx="8">
                  <c:v>3.7826252971534848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95658752"/>
        <c:axId val="363270656"/>
      </c:barChart>
      <c:catAx>
        <c:axId val="395658752"/>
        <c:scaling>
          <c:orientation val="minMax"/>
        </c:scaling>
        <c:delete val="0"/>
        <c:axPos val="b"/>
        <c:majorTickMark val="none"/>
        <c:minorTickMark val="none"/>
        <c:tickLblPos val="nextTo"/>
        <c:crossAx val="363270656"/>
        <c:crosses val="autoZero"/>
        <c:auto val="1"/>
        <c:lblAlgn val="ctr"/>
        <c:lblOffset val="100"/>
        <c:noMultiLvlLbl val="0"/>
      </c:catAx>
      <c:valAx>
        <c:axId val="363270656"/>
        <c:scaling>
          <c:orientation val="minMax"/>
        </c:scaling>
        <c:delete val="0"/>
        <c:axPos val="l"/>
        <c:majorGridlines/>
        <c:numFmt formatCode="0.0" sourceLinked="1"/>
        <c:majorTickMark val="none"/>
        <c:minorTickMark val="none"/>
        <c:tickLblPos val="nextTo"/>
        <c:crossAx val="395658752"/>
        <c:crosses val="autoZero"/>
        <c:crossBetween val="between"/>
      </c:valAx>
      <c:dTable>
        <c:showHorzBorder val="1"/>
        <c:showVertBorder val="1"/>
        <c:showOutline val="1"/>
        <c:showKeys val="1"/>
        <c:txPr>
          <a:bodyPr/>
          <a:lstStyle/>
          <a:p>
            <a:pPr rtl="0">
              <a:defRPr sz="1200"/>
            </a:pPr>
            <a:endParaRPr lang="fr-FR"/>
          </a:p>
        </c:txPr>
      </c:dTable>
    </c:plotArea>
    <c:plotVisOnly val="1"/>
    <c:dispBlanksAs val="gap"/>
    <c:showDLblsOverMax val="0"/>
  </c:chart>
  <c:txPr>
    <a:bodyPr/>
    <a:lstStyle/>
    <a:p>
      <a:pPr>
        <a:defRPr b="1"/>
      </a:pPr>
      <a:endParaRPr lang="fr-FR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BE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hart>
    <c:title>
      <c:tx>
        <c:rich>
          <a:bodyPr/>
          <a:lstStyle/>
          <a:p>
            <a:pPr>
              <a:defRPr sz="1300"/>
            </a:pPr>
            <a:r>
              <a:rPr lang="fr-BE" sz="1600" dirty="0"/>
              <a:t>Distribution (%)  par continent des importations (71.918</a:t>
            </a:r>
            <a:r>
              <a:rPr lang="fr-BE" sz="1600" baseline="0" dirty="0"/>
              <a:t> milliers</a:t>
            </a:r>
            <a:r>
              <a:rPr lang="fr-BE" sz="1600" dirty="0"/>
              <a:t> T) et exportations 71.744 milliers T) de lait soit environ </a:t>
            </a:r>
            <a:r>
              <a:rPr lang="fr-BE" sz="1600" dirty="0" smtClean="0"/>
              <a:t>9 </a:t>
            </a:r>
            <a:r>
              <a:rPr lang="fr-BE" sz="1600" dirty="0"/>
              <a:t>% de  la production laitière </a:t>
            </a:r>
            <a:r>
              <a:rPr lang="fr-BE" sz="1600" dirty="0" smtClean="0"/>
              <a:t>mondiale (</a:t>
            </a:r>
            <a:r>
              <a:rPr lang="fr-BE" sz="1600" dirty="0"/>
              <a:t>Europe : UE + Russie, </a:t>
            </a:r>
            <a:r>
              <a:rPr lang="fr-BE" sz="1600" dirty="0" err="1" smtClean="0"/>
              <a:t>Bielorussie</a:t>
            </a:r>
            <a:r>
              <a:rPr lang="fr-BE" sz="1600" dirty="0" smtClean="0"/>
              <a:t> </a:t>
            </a:r>
            <a:r>
              <a:rPr lang="fr-BE" sz="1600" dirty="0"/>
              <a:t>et Ukraine)</a:t>
            </a:r>
          </a:p>
          <a:p>
            <a:pPr>
              <a:defRPr sz="1300"/>
            </a:pPr>
            <a:r>
              <a:rPr lang="fr-BE" sz="1600" dirty="0"/>
              <a:t>http://www.fao.org/3/CA0239EN/ca0239en.pdf</a:t>
            </a:r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Milk!$B$93</c:f>
              <c:strCache>
                <c:ptCount val="1"/>
                <c:pt idx="0">
                  <c:v>Import</c:v>
                </c:pt>
              </c:strCache>
            </c:strRef>
          </c:tx>
          <c:spPr>
            <a:solidFill>
              <a:schemeClr val="accent1">
                <a:lumMod val="50000"/>
              </a:schemeClr>
            </a:solidFill>
          </c:spPr>
          <c:invertIfNegative val="0"/>
          <c:cat>
            <c:strRef>
              <c:f>Milk!$A$94:$A$102</c:f>
              <c:strCache>
                <c:ptCount val="9"/>
                <c:pt idx="0">
                  <c:v>Asie</c:v>
                </c:pt>
                <c:pt idx="1">
                  <c:v>Chine</c:v>
                </c:pt>
                <c:pt idx="2">
                  <c:v>Afrique</c:v>
                </c:pt>
                <c:pt idx="3">
                  <c:v>Amérique centrale</c:v>
                </c:pt>
                <c:pt idx="4">
                  <c:v>Amérique du Sud</c:v>
                </c:pt>
                <c:pt idx="5">
                  <c:v>Amérique du Nord</c:v>
                </c:pt>
                <c:pt idx="6">
                  <c:v>Europe</c:v>
                </c:pt>
                <c:pt idx="7">
                  <c:v>UE</c:v>
                </c:pt>
                <c:pt idx="8">
                  <c:v>Océanie (Australie, NZ)</c:v>
                </c:pt>
              </c:strCache>
            </c:strRef>
          </c:cat>
          <c:val>
            <c:numRef>
              <c:f>Milk!$B$94:$B$102</c:f>
              <c:numCache>
                <c:formatCode>0.0</c:formatCode>
                <c:ptCount val="9"/>
                <c:pt idx="0">
                  <c:v>58.854528768875667</c:v>
                </c:pt>
                <c:pt idx="1">
                  <c:v>18.508579215217331</c:v>
                </c:pt>
                <c:pt idx="2">
                  <c:v>13.676687338357574</c:v>
                </c:pt>
                <c:pt idx="3">
                  <c:v>8.497177340860425</c:v>
                </c:pt>
                <c:pt idx="4">
                  <c:v>4.4481214716760755</c:v>
                </c:pt>
                <c:pt idx="5">
                  <c:v>3.6207903445590812</c:v>
                </c:pt>
                <c:pt idx="6">
                  <c:v>8.7877860897132845</c:v>
                </c:pt>
                <c:pt idx="7">
                  <c:v>1.6824717038849801</c:v>
                </c:pt>
                <c:pt idx="8">
                  <c:v>2.1149086459578967</c:v>
                </c:pt>
              </c:numCache>
            </c:numRef>
          </c:val>
        </c:ser>
        <c:ser>
          <c:idx val="1"/>
          <c:order val="1"/>
          <c:tx>
            <c:strRef>
              <c:f>Milk!$C$93</c:f>
              <c:strCache>
                <c:ptCount val="1"/>
                <c:pt idx="0">
                  <c:v>Export</c:v>
                </c:pt>
              </c:strCache>
            </c:strRef>
          </c:tx>
          <c:spPr>
            <a:solidFill>
              <a:srgbClr val="FF0000"/>
            </a:solidFill>
          </c:spPr>
          <c:invertIfNegative val="0"/>
          <c:cat>
            <c:strRef>
              <c:f>Milk!$A$94:$A$102</c:f>
              <c:strCache>
                <c:ptCount val="9"/>
                <c:pt idx="0">
                  <c:v>Asie</c:v>
                </c:pt>
                <c:pt idx="1">
                  <c:v>Chine</c:v>
                </c:pt>
                <c:pt idx="2">
                  <c:v>Afrique</c:v>
                </c:pt>
                <c:pt idx="3">
                  <c:v>Amérique centrale</c:v>
                </c:pt>
                <c:pt idx="4">
                  <c:v>Amérique du Sud</c:v>
                </c:pt>
                <c:pt idx="5">
                  <c:v>Amérique du Nord</c:v>
                </c:pt>
                <c:pt idx="6">
                  <c:v>Europe</c:v>
                </c:pt>
                <c:pt idx="7">
                  <c:v>UE</c:v>
                </c:pt>
                <c:pt idx="8">
                  <c:v>Océanie (Australie, NZ)</c:v>
                </c:pt>
              </c:strCache>
            </c:strRef>
          </c:cat>
          <c:val>
            <c:numRef>
              <c:f>Milk!$C$94:$C$102</c:f>
              <c:numCache>
                <c:formatCode>0.0</c:formatCode>
                <c:ptCount val="9"/>
                <c:pt idx="0">
                  <c:v>8.6460191793041936</c:v>
                </c:pt>
                <c:pt idx="1">
                  <c:v>0.10453835860838537</c:v>
                </c:pt>
                <c:pt idx="2">
                  <c:v>1.6586752899197148</c:v>
                </c:pt>
                <c:pt idx="3">
                  <c:v>0.20071364852809992</c:v>
                </c:pt>
                <c:pt idx="4">
                  <c:v>4.5425401427297052</c:v>
                </c:pt>
                <c:pt idx="5">
                  <c:v>16.418097680642283</c:v>
                </c:pt>
                <c:pt idx="6">
                  <c:v>36.589819357716323</c:v>
                </c:pt>
                <c:pt idx="7">
                  <c:v>28.031612399643173</c:v>
                </c:pt>
                <c:pt idx="8">
                  <c:v>30.137711864406779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62440192"/>
        <c:axId val="353354880"/>
      </c:barChart>
      <c:catAx>
        <c:axId val="362440192"/>
        <c:scaling>
          <c:orientation val="minMax"/>
        </c:scaling>
        <c:delete val="0"/>
        <c:axPos val="b"/>
        <c:majorTickMark val="none"/>
        <c:minorTickMark val="none"/>
        <c:tickLblPos val="nextTo"/>
        <c:crossAx val="353354880"/>
        <c:crosses val="autoZero"/>
        <c:auto val="1"/>
        <c:lblAlgn val="ctr"/>
        <c:lblOffset val="100"/>
        <c:noMultiLvlLbl val="0"/>
      </c:catAx>
      <c:valAx>
        <c:axId val="353354880"/>
        <c:scaling>
          <c:orientation val="minMax"/>
        </c:scaling>
        <c:delete val="0"/>
        <c:axPos val="l"/>
        <c:majorGridlines/>
        <c:numFmt formatCode="0.0" sourceLinked="1"/>
        <c:majorTickMark val="none"/>
        <c:minorTickMark val="none"/>
        <c:tickLblPos val="nextTo"/>
        <c:txPr>
          <a:bodyPr/>
          <a:lstStyle/>
          <a:p>
            <a:pPr>
              <a:defRPr sz="1100" b="1"/>
            </a:pPr>
            <a:endParaRPr lang="fr-FR"/>
          </a:p>
        </c:txPr>
        <c:crossAx val="362440192"/>
        <c:crosses val="autoZero"/>
        <c:crossBetween val="between"/>
      </c:valAx>
      <c:dTable>
        <c:showHorzBorder val="1"/>
        <c:showVertBorder val="1"/>
        <c:showOutline val="1"/>
        <c:showKeys val="1"/>
        <c:txPr>
          <a:bodyPr/>
          <a:lstStyle/>
          <a:p>
            <a:pPr rtl="0">
              <a:defRPr sz="1200" b="1"/>
            </a:pPr>
            <a:endParaRPr lang="fr-FR"/>
          </a:p>
        </c:txPr>
      </c:dTable>
    </c:plotArea>
    <c:plotVisOnly val="1"/>
    <c:dispBlanksAs val="gap"/>
    <c:showDLblsOverMax val="0"/>
  </c:chart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BE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Feuil1!$P$35</c:f>
              <c:strCache>
                <c:ptCount val="1"/>
                <c:pt idx="0">
                  <c:v>2013</c:v>
                </c:pt>
              </c:strCache>
            </c:strRef>
          </c:tx>
          <c:spPr>
            <a:solidFill>
              <a:srgbClr val="FF0000"/>
            </a:solidFill>
          </c:spPr>
          <c:invertIfNegative val="0"/>
          <c:dPt>
            <c:idx val="1"/>
            <c:invertIfNegative val="0"/>
            <c:bubble3D val="0"/>
            <c:spPr>
              <a:solidFill>
                <a:schemeClr val="tx2">
                  <a:lumMod val="50000"/>
                </a:schemeClr>
              </a:solidFill>
            </c:spPr>
          </c:dPt>
          <c:dPt>
            <c:idx val="2"/>
            <c:invertIfNegative val="0"/>
            <c:bubble3D val="0"/>
            <c:spPr>
              <a:solidFill>
                <a:schemeClr val="tx2">
                  <a:lumMod val="50000"/>
                </a:schemeClr>
              </a:solidFill>
            </c:spPr>
          </c:dPt>
          <c:dPt>
            <c:idx val="3"/>
            <c:invertIfNegative val="0"/>
            <c:bubble3D val="0"/>
            <c:spPr>
              <a:solidFill>
                <a:schemeClr val="accent6">
                  <a:lumMod val="75000"/>
                </a:schemeClr>
              </a:solidFill>
            </c:spPr>
          </c:dPt>
          <c:dPt>
            <c:idx val="4"/>
            <c:invertIfNegative val="0"/>
            <c:bubble3D val="0"/>
            <c:spPr>
              <a:solidFill>
                <a:schemeClr val="accent6">
                  <a:lumMod val="75000"/>
                </a:schemeClr>
              </a:solidFill>
            </c:spPr>
          </c:dPt>
          <c:dPt>
            <c:idx val="5"/>
            <c:invertIfNegative val="0"/>
            <c:bubble3D val="0"/>
            <c:spPr>
              <a:solidFill>
                <a:schemeClr val="accent6">
                  <a:lumMod val="75000"/>
                </a:schemeClr>
              </a:solidFill>
            </c:spPr>
          </c:dPt>
          <c:dPt>
            <c:idx val="6"/>
            <c:invertIfNegative val="0"/>
            <c:bubble3D val="0"/>
            <c:spPr>
              <a:solidFill>
                <a:schemeClr val="accent3">
                  <a:lumMod val="50000"/>
                </a:schemeClr>
              </a:solidFill>
            </c:spPr>
          </c:dPt>
          <c:cat>
            <c:strRef>
              <c:f>Feuil1!$O$36:$O$42</c:f>
              <c:strCache>
                <c:ptCount val="7"/>
                <c:pt idx="0">
                  <c:v>World</c:v>
                </c:pt>
                <c:pt idx="1">
                  <c:v>Central and North America</c:v>
                </c:pt>
                <c:pt idx="2">
                  <c:v>  European Union (28)</c:v>
                </c:pt>
                <c:pt idx="3">
                  <c:v>New Zealand</c:v>
                </c:pt>
                <c:pt idx="4">
                  <c:v>South America</c:v>
                </c:pt>
                <c:pt idx="5">
                  <c:v>Asia</c:v>
                </c:pt>
                <c:pt idx="6">
                  <c:v>Africa</c:v>
                </c:pt>
              </c:strCache>
            </c:strRef>
          </c:cat>
          <c:val>
            <c:numRef>
              <c:f>Feuil1!$P$36:$P$42</c:f>
              <c:numCache>
                <c:formatCode>General</c:formatCode>
                <c:ptCount val="7"/>
                <c:pt idx="0">
                  <c:v>2405</c:v>
                </c:pt>
                <c:pt idx="1">
                  <c:v>6772</c:v>
                </c:pt>
                <c:pt idx="2">
                  <c:v>6627</c:v>
                </c:pt>
                <c:pt idx="3">
                  <c:v>4222</c:v>
                </c:pt>
                <c:pt idx="4">
                  <c:v>2093</c:v>
                </c:pt>
                <c:pt idx="5">
                  <c:v>1704</c:v>
                </c:pt>
                <c:pt idx="6">
                  <c:v>520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96960768"/>
        <c:axId val="363307008"/>
      </c:barChart>
      <c:catAx>
        <c:axId val="396960768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crossAx val="363307008"/>
        <c:crosses val="autoZero"/>
        <c:auto val="1"/>
        <c:lblAlgn val="ctr"/>
        <c:lblOffset val="100"/>
        <c:noMultiLvlLbl val="0"/>
      </c:catAx>
      <c:valAx>
        <c:axId val="363307008"/>
        <c:scaling>
          <c:orientation val="minMax"/>
        </c:scaling>
        <c:delete val="0"/>
        <c:axPos val="l"/>
        <c:majorGridlines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sz="1600"/>
            </a:pPr>
            <a:endParaRPr lang="fr-FR"/>
          </a:p>
        </c:txPr>
        <c:crossAx val="396960768"/>
        <c:crosses val="autoZero"/>
        <c:crossBetween val="between"/>
      </c:valAx>
      <c:dTable>
        <c:showHorzBorder val="1"/>
        <c:showVertBorder val="1"/>
        <c:showOutline val="1"/>
        <c:showKeys val="1"/>
        <c:txPr>
          <a:bodyPr/>
          <a:lstStyle/>
          <a:p>
            <a:pPr rtl="0">
              <a:defRPr sz="1600"/>
            </a:pPr>
            <a:endParaRPr lang="fr-FR"/>
          </a:p>
        </c:txPr>
      </c:dTable>
    </c:plotArea>
    <c:plotVisOnly val="1"/>
    <c:dispBlanksAs val="gap"/>
    <c:showDLblsOverMax val="0"/>
  </c:chart>
  <c:txPr>
    <a:bodyPr/>
    <a:lstStyle/>
    <a:p>
      <a:pPr>
        <a:defRPr sz="1800"/>
      </a:pPr>
      <a:endParaRPr lang="fr-FR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BE"/>
  <c:roundedCorners val="0"/>
  <mc:AlternateContent xmlns:mc="http://schemas.openxmlformats.org/markup-compatibility/2006">
    <mc:Choice xmlns:c14="http://schemas.microsoft.com/office/drawing/2007/8/2/chart" Requires="c14">
      <c14:style val="127"/>
    </mc:Choice>
    <mc:Fallback>
      <c:style val="27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tx2">
                <a:lumMod val="50000"/>
              </a:schemeClr>
            </a:solidFill>
          </c:spPr>
          <c:invertIfNegative val="0"/>
          <c:cat>
            <c:strRef>
              <c:f>Meat!$D$4:$D$12</c:f>
              <c:strCache>
                <c:ptCount val="9"/>
                <c:pt idx="0">
                  <c:v>Asie</c:v>
                </c:pt>
                <c:pt idx="1">
                  <c:v>Chine</c:v>
                </c:pt>
                <c:pt idx="2">
                  <c:v>Afrique</c:v>
                </c:pt>
                <c:pt idx="3">
                  <c:v>Amérique centrale</c:v>
                </c:pt>
                <c:pt idx="4">
                  <c:v>Amérique du Sud</c:v>
                </c:pt>
                <c:pt idx="5">
                  <c:v>Amérique du Nord</c:v>
                </c:pt>
                <c:pt idx="6">
                  <c:v>Europe</c:v>
                </c:pt>
                <c:pt idx="7">
                  <c:v>UE</c:v>
                </c:pt>
                <c:pt idx="8">
                  <c:v>Océanie (Australie, NZ)</c:v>
                </c:pt>
              </c:strCache>
            </c:strRef>
          </c:cat>
          <c:val>
            <c:numRef>
              <c:f>Meat!$E$4:$E$12</c:f>
              <c:numCache>
                <c:formatCode>0.0</c:formatCode>
                <c:ptCount val="9"/>
                <c:pt idx="0">
                  <c:v>42.260905975695742</c:v>
                </c:pt>
                <c:pt idx="1">
                  <c:v>25.963442005671201</c:v>
                </c:pt>
                <c:pt idx="2">
                  <c:v>5.1139320010221709</c:v>
                </c:pt>
                <c:pt idx="3">
                  <c:v>2.9907727548422254</c:v>
                </c:pt>
                <c:pt idx="4">
                  <c:v>13.178612003115772</c:v>
                </c:pt>
                <c:pt idx="5">
                  <c:v>15.506821141690708</c:v>
                </c:pt>
                <c:pt idx="6">
                  <c:v>19.00652403486464</c:v>
                </c:pt>
                <c:pt idx="7">
                  <c:v>10.367642757520805</c:v>
                </c:pt>
                <c:pt idx="8">
                  <c:v>1.9424320887687463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67636480"/>
        <c:axId val="363313344"/>
      </c:barChart>
      <c:catAx>
        <c:axId val="367636480"/>
        <c:scaling>
          <c:orientation val="minMax"/>
        </c:scaling>
        <c:delete val="0"/>
        <c:axPos val="b"/>
        <c:majorTickMark val="none"/>
        <c:minorTickMark val="none"/>
        <c:tickLblPos val="nextTo"/>
        <c:crossAx val="363313344"/>
        <c:crosses val="autoZero"/>
        <c:auto val="1"/>
        <c:lblAlgn val="ctr"/>
        <c:lblOffset val="100"/>
        <c:noMultiLvlLbl val="0"/>
      </c:catAx>
      <c:valAx>
        <c:axId val="363313344"/>
        <c:scaling>
          <c:orientation val="minMax"/>
        </c:scaling>
        <c:delete val="0"/>
        <c:axPos val="l"/>
        <c:majorGridlines/>
        <c:numFmt formatCode="0.0" sourceLinked="1"/>
        <c:majorTickMark val="none"/>
        <c:minorTickMark val="none"/>
        <c:tickLblPos val="nextTo"/>
        <c:txPr>
          <a:bodyPr/>
          <a:lstStyle/>
          <a:p>
            <a:pPr>
              <a:defRPr sz="1200" b="1">
                <a:solidFill>
                  <a:schemeClr val="tx1"/>
                </a:solidFill>
              </a:defRPr>
            </a:pPr>
            <a:endParaRPr lang="fr-FR"/>
          </a:p>
        </c:txPr>
        <c:crossAx val="367636480"/>
        <c:crosses val="autoZero"/>
        <c:crossBetween val="between"/>
      </c:valAx>
      <c:dTable>
        <c:showHorzBorder val="1"/>
        <c:showVertBorder val="1"/>
        <c:showOutline val="1"/>
        <c:showKeys val="1"/>
        <c:txPr>
          <a:bodyPr/>
          <a:lstStyle/>
          <a:p>
            <a:pPr rtl="0">
              <a:defRPr sz="1200" b="1"/>
            </a:pPr>
            <a:endParaRPr lang="fr-FR"/>
          </a:p>
        </c:txPr>
      </c:dTable>
    </c:plotArea>
    <c:plotVisOnly val="1"/>
    <c:dispBlanksAs val="gap"/>
    <c:showDLblsOverMax val="0"/>
  </c:chart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BE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Meat!$B$46</c:f>
              <c:strCache>
                <c:ptCount val="1"/>
                <c:pt idx="0">
                  <c:v>Bovine</c:v>
                </c:pt>
              </c:strCache>
            </c:strRef>
          </c:tx>
          <c:spPr>
            <a:solidFill>
              <a:schemeClr val="accent1">
                <a:lumMod val="75000"/>
              </a:schemeClr>
            </a:solidFill>
          </c:spPr>
          <c:invertIfNegative val="0"/>
          <c:cat>
            <c:strRef>
              <c:f>Meat!$A$47:$A$55</c:f>
              <c:strCache>
                <c:ptCount val="9"/>
                <c:pt idx="0">
                  <c:v>Asie</c:v>
                </c:pt>
                <c:pt idx="1">
                  <c:v>Chine</c:v>
                </c:pt>
                <c:pt idx="2">
                  <c:v>Afrique</c:v>
                </c:pt>
                <c:pt idx="3">
                  <c:v>Amérique centrale</c:v>
                </c:pt>
                <c:pt idx="4">
                  <c:v>Amérique du Sud</c:v>
                </c:pt>
                <c:pt idx="5">
                  <c:v>Amérique du Nord</c:v>
                </c:pt>
                <c:pt idx="6">
                  <c:v>Europe</c:v>
                </c:pt>
                <c:pt idx="7">
                  <c:v>UE</c:v>
                </c:pt>
                <c:pt idx="8">
                  <c:v>Océanie (Australie, NZ)</c:v>
                </c:pt>
              </c:strCache>
            </c:strRef>
          </c:cat>
          <c:val>
            <c:numRef>
              <c:f>Meat!$B$47:$B$55</c:f>
              <c:numCache>
                <c:formatCode>General</c:formatCode>
                <c:ptCount val="9"/>
                <c:pt idx="0">
                  <c:v>19417</c:v>
                </c:pt>
                <c:pt idx="1">
                  <c:v>7638</c:v>
                </c:pt>
                <c:pt idx="2">
                  <c:v>6360</c:v>
                </c:pt>
                <c:pt idx="3">
                  <c:v>2655</c:v>
                </c:pt>
                <c:pt idx="4">
                  <c:v>15579</c:v>
                </c:pt>
                <c:pt idx="5">
                  <c:v>13116</c:v>
                </c:pt>
                <c:pt idx="6">
                  <c:v>10555</c:v>
                </c:pt>
                <c:pt idx="7">
                  <c:v>7889</c:v>
                </c:pt>
                <c:pt idx="8">
                  <c:v>3080</c:v>
                </c:pt>
              </c:numCache>
            </c:numRef>
          </c:val>
        </c:ser>
        <c:ser>
          <c:idx val="1"/>
          <c:order val="1"/>
          <c:tx>
            <c:strRef>
              <c:f>Meat!$C$46</c:f>
              <c:strCache>
                <c:ptCount val="1"/>
                <c:pt idx="0">
                  <c:v>Ovine</c:v>
                </c:pt>
              </c:strCache>
            </c:strRef>
          </c:tx>
          <c:invertIfNegative val="0"/>
          <c:cat>
            <c:strRef>
              <c:f>Meat!$A$47:$A$55</c:f>
              <c:strCache>
                <c:ptCount val="9"/>
                <c:pt idx="0">
                  <c:v>Asie</c:v>
                </c:pt>
                <c:pt idx="1">
                  <c:v>Chine</c:v>
                </c:pt>
                <c:pt idx="2">
                  <c:v>Afrique</c:v>
                </c:pt>
                <c:pt idx="3">
                  <c:v>Amérique centrale</c:v>
                </c:pt>
                <c:pt idx="4">
                  <c:v>Amérique du Sud</c:v>
                </c:pt>
                <c:pt idx="5">
                  <c:v>Amérique du Nord</c:v>
                </c:pt>
                <c:pt idx="6">
                  <c:v>Europe</c:v>
                </c:pt>
                <c:pt idx="7">
                  <c:v>UE</c:v>
                </c:pt>
                <c:pt idx="8">
                  <c:v>Océanie (Australie, NZ)</c:v>
                </c:pt>
              </c:strCache>
            </c:strRef>
          </c:cat>
          <c:val>
            <c:numRef>
              <c:f>Meat!$C$47:$C$55</c:f>
              <c:numCache>
                <c:formatCode>General</c:formatCode>
                <c:ptCount val="9"/>
                <c:pt idx="0">
                  <c:v>9064</c:v>
                </c:pt>
                <c:pt idx="1">
                  <c:v>4691</c:v>
                </c:pt>
                <c:pt idx="2">
                  <c:v>2825</c:v>
                </c:pt>
                <c:pt idx="3">
                  <c:v>128</c:v>
                </c:pt>
                <c:pt idx="4">
                  <c:v>303</c:v>
                </c:pt>
                <c:pt idx="5">
                  <c:v>84</c:v>
                </c:pt>
                <c:pt idx="6">
                  <c:v>1236</c:v>
                </c:pt>
                <c:pt idx="7">
                  <c:v>893</c:v>
                </c:pt>
                <c:pt idx="8">
                  <c:v>1199</c:v>
                </c:pt>
              </c:numCache>
            </c:numRef>
          </c:val>
        </c:ser>
        <c:ser>
          <c:idx val="2"/>
          <c:order val="2"/>
          <c:tx>
            <c:strRef>
              <c:f>Meat!$D$46</c:f>
              <c:strCache>
                <c:ptCount val="1"/>
                <c:pt idx="0">
                  <c:v>Porcine</c:v>
                </c:pt>
              </c:strCache>
            </c:strRef>
          </c:tx>
          <c:spPr>
            <a:solidFill>
              <a:schemeClr val="accent3">
                <a:lumMod val="50000"/>
              </a:schemeClr>
            </a:solidFill>
          </c:spPr>
          <c:invertIfNegative val="0"/>
          <c:cat>
            <c:strRef>
              <c:f>Meat!$A$47:$A$55</c:f>
              <c:strCache>
                <c:ptCount val="9"/>
                <c:pt idx="0">
                  <c:v>Asie</c:v>
                </c:pt>
                <c:pt idx="1">
                  <c:v>Chine</c:v>
                </c:pt>
                <c:pt idx="2">
                  <c:v>Afrique</c:v>
                </c:pt>
                <c:pt idx="3">
                  <c:v>Amérique centrale</c:v>
                </c:pt>
                <c:pt idx="4">
                  <c:v>Amérique du Sud</c:v>
                </c:pt>
                <c:pt idx="5">
                  <c:v>Amérique du Nord</c:v>
                </c:pt>
                <c:pt idx="6">
                  <c:v>Europe</c:v>
                </c:pt>
                <c:pt idx="7">
                  <c:v>UE</c:v>
                </c:pt>
                <c:pt idx="8">
                  <c:v>Océanie (Australie, NZ)</c:v>
                </c:pt>
              </c:strCache>
            </c:strRef>
          </c:cat>
          <c:val>
            <c:numRef>
              <c:f>Meat!$D$47:$D$55</c:f>
              <c:numCache>
                <c:formatCode>General</c:formatCode>
                <c:ptCount val="9"/>
                <c:pt idx="0">
                  <c:v>66130</c:v>
                </c:pt>
                <c:pt idx="1">
                  <c:v>54335</c:v>
                </c:pt>
                <c:pt idx="2">
                  <c:v>1478</c:v>
                </c:pt>
                <c:pt idx="3">
                  <c:v>2007</c:v>
                </c:pt>
                <c:pt idx="4">
                  <c:v>5980</c:v>
                </c:pt>
                <c:pt idx="5">
                  <c:v>13752</c:v>
                </c:pt>
                <c:pt idx="6">
                  <c:v>28774</c:v>
                </c:pt>
                <c:pt idx="7">
                  <c:v>23429</c:v>
                </c:pt>
                <c:pt idx="8">
                  <c:v>556</c:v>
                </c:pt>
              </c:numCache>
            </c:numRef>
          </c:val>
        </c:ser>
        <c:ser>
          <c:idx val="3"/>
          <c:order val="3"/>
          <c:tx>
            <c:strRef>
              <c:f>Meat!$E$46</c:f>
              <c:strCache>
                <c:ptCount val="1"/>
                <c:pt idx="0">
                  <c:v>Volaille</c:v>
                </c:pt>
              </c:strCache>
            </c:strRef>
          </c:tx>
          <c:spPr>
            <a:solidFill>
              <a:schemeClr val="accent6">
                <a:lumMod val="75000"/>
              </a:schemeClr>
            </a:solidFill>
          </c:spPr>
          <c:invertIfNegative val="0"/>
          <c:cat>
            <c:strRef>
              <c:f>Meat!$A$47:$A$55</c:f>
              <c:strCache>
                <c:ptCount val="9"/>
                <c:pt idx="0">
                  <c:v>Asie</c:v>
                </c:pt>
                <c:pt idx="1">
                  <c:v>Chine</c:v>
                </c:pt>
                <c:pt idx="2">
                  <c:v>Afrique</c:v>
                </c:pt>
                <c:pt idx="3">
                  <c:v>Amérique centrale</c:v>
                </c:pt>
                <c:pt idx="4">
                  <c:v>Amérique du Sud</c:v>
                </c:pt>
                <c:pt idx="5">
                  <c:v>Amérique du Nord</c:v>
                </c:pt>
                <c:pt idx="6">
                  <c:v>Europe</c:v>
                </c:pt>
                <c:pt idx="7">
                  <c:v>UE</c:v>
                </c:pt>
                <c:pt idx="8">
                  <c:v>Océanie (Australie, NZ)</c:v>
                </c:pt>
              </c:strCache>
            </c:strRef>
          </c:cat>
          <c:val>
            <c:numRef>
              <c:f>Meat!$E$47:$E$55</c:f>
              <c:numCache>
                <c:formatCode>General</c:formatCode>
                <c:ptCount val="9"/>
                <c:pt idx="0">
                  <c:v>42652</c:v>
                </c:pt>
                <c:pt idx="1">
                  <c:v>17665</c:v>
                </c:pt>
                <c:pt idx="2">
                  <c:v>5947</c:v>
                </c:pt>
                <c:pt idx="3">
                  <c:v>4924</c:v>
                </c:pt>
                <c:pt idx="4">
                  <c:v>20942</c:v>
                </c:pt>
                <c:pt idx="5">
                  <c:v>23414</c:v>
                </c:pt>
                <c:pt idx="6">
                  <c:v>21168</c:v>
                </c:pt>
                <c:pt idx="7">
                  <c:v>1463</c:v>
                </c:pt>
                <c:pt idx="8">
                  <c:v>1474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67569408"/>
        <c:axId val="363312192"/>
      </c:barChart>
      <c:catAx>
        <c:axId val="367569408"/>
        <c:scaling>
          <c:orientation val="minMax"/>
        </c:scaling>
        <c:delete val="0"/>
        <c:axPos val="b"/>
        <c:majorTickMark val="none"/>
        <c:minorTickMark val="none"/>
        <c:tickLblPos val="nextTo"/>
        <c:crossAx val="363312192"/>
        <c:crosses val="autoZero"/>
        <c:auto val="1"/>
        <c:lblAlgn val="ctr"/>
        <c:lblOffset val="100"/>
        <c:noMultiLvlLbl val="0"/>
      </c:catAx>
      <c:valAx>
        <c:axId val="363312192"/>
        <c:scaling>
          <c:orientation val="minMax"/>
        </c:scaling>
        <c:delete val="0"/>
        <c:axPos val="l"/>
        <c:majorGridlines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sz="1200" b="1"/>
            </a:pPr>
            <a:endParaRPr lang="fr-FR"/>
          </a:p>
        </c:txPr>
        <c:crossAx val="367569408"/>
        <c:crosses val="autoZero"/>
        <c:crossBetween val="between"/>
      </c:valAx>
      <c:dTable>
        <c:showHorzBorder val="1"/>
        <c:showVertBorder val="1"/>
        <c:showOutline val="1"/>
        <c:showKeys val="1"/>
        <c:txPr>
          <a:bodyPr/>
          <a:lstStyle/>
          <a:p>
            <a:pPr rtl="0">
              <a:defRPr sz="1200" b="1"/>
            </a:pPr>
            <a:endParaRPr lang="fr-FR"/>
          </a:p>
        </c:txPr>
      </c:dTable>
    </c:plotArea>
    <c:plotVisOnly val="1"/>
    <c:dispBlanksAs val="gap"/>
    <c:showDLblsOverMax val="0"/>
  </c:chart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418572-2F9A-4961-81A1-34101CEFFF0A}" type="datetimeFigureOut">
              <a:rPr lang="fr-BE" smtClean="0"/>
              <a:t>22/10/2018</a:t>
            </a:fld>
            <a:endParaRPr lang="fr-BE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BE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9332923-1E25-4F30-A3AF-03BE3288929E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9203864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BE" sz="1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7</a:t>
            </a:r>
          </a:p>
          <a:p>
            <a:r>
              <a:rPr lang="fr-BE" sz="1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 2013, the</a:t>
            </a:r>
            <a:r>
              <a:rPr lang="fr-BE" sz="1800" baseline="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world </a:t>
            </a:r>
            <a:r>
              <a:rPr lang="fr-BE" sz="1800" baseline="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milk</a:t>
            </a:r>
            <a:r>
              <a:rPr lang="fr-BE" sz="1800" baseline="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production </a:t>
            </a:r>
            <a:r>
              <a:rPr lang="fr-BE" sz="1800" baseline="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was</a:t>
            </a:r>
            <a:r>
              <a:rPr lang="fr-BE" sz="1800" baseline="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782 billions of </a:t>
            </a:r>
            <a:r>
              <a:rPr lang="fr-BE" sz="1800" baseline="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liters</a:t>
            </a:r>
            <a:r>
              <a:rPr lang="fr-BE" sz="1800" baseline="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  83 % of </a:t>
            </a:r>
            <a:r>
              <a:rPr lang="fr-BE" sz="1800" baseline="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this</a:t>
            </a:r>
            <a:r>
              <a:rPr lang="fr-BE" sz="1800" baseline="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total </a:t>
            </a:r>
            <a:r>
              <a:rPr lang="fr-BE" sz="1800" baseline="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milk</a:t>
            </a:r>
            <a:r>
              <a:rPr lang="fr-BE" sz="1800" baseline="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production </a:t>
            </a:r>
            <a:r>
              <a:rPr lang="fr-BE" sz="1800" baseline="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was</a:t>
            </a:r>
            <a:r>
              <a:rPr lang="fr-BE" sz="1800" baseline="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r-BE" sz="1800" baseline="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produced</a:t>
            </a:r>
            <a:r>
              <a:rPr lang="fr-BE" sz="1800" baseline="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by </a:t>
            </a:r>
            <a:r>
              <a:rPr lang="fr-BE" sz="1800" baseline="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cows</a:t>
            </a:r>
            <a:r>
              <a:rPr lang="fr-BE" sz="1800" baseline="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13 % by </a:t>
            </a:r>
            <a:r>
              <a:rPr lang="fr-BE" sz="1800" baseline="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buffaloes</a:t>
            </a:r>
            <a:r>
              <a:rPr lang="fr-BE" sz="1800" baseline="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and 4 % by </a:t>
            </a:r>
            <a:r>
              <a:rPr lang="fr-BE" sz="1800" baseline="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others</a:t>
            </a:r>
            <a:r>
              <a:rPr lang="fr-BE" sz="1800" baseline="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r-BE" sz="1800" baseline="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species</a:t>
            </a:r>
            <a:r>
              <a:rPr lang="fr-BE" sz="1800" baseline="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  </a:t>
            </a:r>
            <a:endParaRPr lang="fr-BE" sz="18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2BBC26-8293-456B-849F-478EF62C0C0C}" type="slidenum">
              <a:rPr lang="fr-BE" smtClean="0"/>
              <a:t>5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57213959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r>
              <a:rPr lang="fr-BE" sz="180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8</a:t>
            </a:r>
          </a:p>
          <a:p>
            <a:pPr algn="l"/>
            <a:r>
              <a:rPr lang="fr-BE" sz="180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Distribution of </a:t>
            </a:r>
            <a:r>
              <a:rPr lang="fr-BE" sz="1800" dirty="0" err="1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cows</a:t>
            </a:r>
            <a:r>
              <a:rPr lang="fr-BE" sz="180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and </a:t>
            </a:r>
            <a:r>
              <a:rPr lang="fr-BE" sz="1800" dirty="0" err="1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milk</a:t>
            </a:r>
            <a:r>
              <a:rPr lang="fr-BE" sz="180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production are </a:t>
            </a:r>
            <a:r>
              <a:rPr lang="fr-BE" sz="1800" dirty="0" err="1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quite</a:t>
            </a:r>
            <a:r>
              <a:rPr lang="fr-BE" sz="180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r-BE" sz="1800" dirty="0" err="1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different</a:t>
            </a:r>
            <a:r>
              <a:rPr lang="fr-BE" sz="180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r-BE" sz="1800" dirty="0" err="1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according</a:t>
            </a:r>
            <a:r>
              <a:rPr lang="fr-BE" sz="180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to the continents. In one </a:t>
            </a:r>
            <a:r>
              <a:rPr lang="fr-BE" sz="1800" dirty="0" err="1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side</a:t>
            </a:r>
            <a:r>
              <a:rPr lang="fr-BE" sz="180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r-BE" sz="1800" dirty="0" err="1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you</a:t>
            </a:r>
            <a:r>
              <a:rPr lang="fr-BE" sz="180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have ASIA,</a:t>
            </a:r>
            <a:r>
              <a:rPr lang="fr-BE" sz="1800" baseline="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continent </a:t>
            </a:r>
            <a:r>
              <a:rPr lang="fr-BE" sz="1800" baseline="0" dirty="0" err="1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who</a:t>
            </a:r>
            <a:r>
              <a:rPr lang="fr-BE" sz="1800" baseline="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have </a:t>
            </a:r>
            <a:r>
              <a:rPr lang="fr-BE" sz="180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40 % of the total </a:t>
            </a:r>
            <a:r>
              <a:rPr lang="fr-BE" sz="1800" dirty="0" err="1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number</a:t>
            </a:r>
            <a:r>
              <a:rPr lang="fr-BE" sz="180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of </a:t>
            </a:r>
            <a:r>
              <a:rPr lang="fr-BE" sz="1800" dirty="0" err="1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cows</a:t>
            </a:r>
            <a:r>
              <a:rPr lang="fr-BE" sz="180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but assume 28 % of the total </a:t>
            </a:r>
            <a:r>
              <a:rPr lang="fr-BE" sz="1800" dirty="0" err="1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milk</a:t>
            </a:r>
            <a:r>
              <a:rPr lang="fr-BE" sz="180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production. </a:t>
            </a:r>
            <a:r>
              <a:rPr lang="fr-BE" sz="1800" dirty="0" err="1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We</a:t>
            </a:r>
            <a:r>
              <a:rPr lang="fr-BE" sz="180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r-BE" sz="1800" dirty="0" err="1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can</a:t>
            </a:r>
            <a:r>
              <a:rPr lang="fr-BE" sz="180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compare </a:t>
            </a:r>
            <a:r>
              <a:rPr lang="fr-BE" sz="1800" dirty="0" err="1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theses</a:t>
            </a:r>
            <a:r>
              <a:rPr lang="fr-BE" sz="180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figures </a:t>
            </a:r>
            <a:r>
              <a:rPr lang="fr-BE" sz="1800" dirty="0" err="1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with</a:t>
            </a:r>
            <a:r>
              <a:rPr lang="fr-BE" sz="180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r-BE" sz="1800" dirty="0" err="1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thoses</a:t>
            </a:r>
            <a:r>
              <a:rPr lang="fr-BE" sz="180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r-BE" sz="1800" dirty="0" err="1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recorded</a:t>
            </a:r>
            <a:r>
              <a:rPr lang="fr-BE" sz="1800" baseline="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in </a:t>
            </a:r>
            <a:r>
              <a:rPr lang="fr-BE" sz="1800" baseline="0" dirty="0" err="1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European</a:t>
            </a:r>
            <a:r>
              <a:rPr lang="fr-BE" sz="1800" baseline="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Union 9 % and 24 % </a:t>
            </a:r>
            <a:r>
              <a:rPr lang="fr-BE" sz="1800" baseline="0" dirty="0" err="1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respectively</a:t>
            </a:r>
            <a:r>
              <a:rPr lang="fr-BE" sz="1800" baseline="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or </a:t>
            </a:r>
            <a:r>
              <a:rPr lang="fr-BE" sz="1800" baseline="0" dirty="0" err="1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thoses</a:t>
            </a:r>
            <a:r>
              <a:rPr lang="fr-BE" sz="1800" baseline="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r-BE" sz="1800" baseline="0" dirty="0" err="1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recorded</a:t>
            </a:r>
            <a:r>
              <a:rPr lang="fr-BE" sz="1800" baseline="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in Central and </a:t>
            </a:r>
            <a:r>
              <a:rPr lang="fr-BE" sz="1800" baseline="0" dirty="0" err="1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North</a:t>
            </a:r>
            <a:r>
              <a:rPr lang="fr-BE" sz="1800" baseline="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r-BE" sz="1800" baseline="0" dirty="0" err="1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Amercia</a:t>
            </a:r>
            <a:r>
              <a:rPr lang="fr-BE" sz="1800" baseline="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6,4 and 18 % </a:t>
            </a:r>
            <a:r>
              <a:rPr lang="fr-BE" sz="1800" baseline="0" dirty="0" err="1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respectively</a:t>
            </a:r>
            <a:r>
              <a:rPr lang="fr-BE" sz="1800" baseline="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 </a:t>
            </a:r>
            <a:endParaRPr lang="fr-BE" sz="1800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2BBC26-8293-456B-849F-478EF62C0C0C}" type="slidenum">
              <a:rPr lang="fr-BE" smtClean="0"/>
              <a:t>7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11946683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BE" sz="1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9</a:t>
            </a:r>
          </a:p>
          <a:p>
            <a:r>
              <a:rPr lang="fr-BE" sz="1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 </a:t>
            </a:r>
            <a:r>
              <a:rPr lang="fr-BE" sz="18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average</a:t>
            </a:r>
            <a:r>
              <a:rPr lang="fr-BE" sz="1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r-BE" sz="18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milk</a:t>
            </a:r>
            <a:r>
              <a:rPr lang="fr-BE" sz="1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production of </a:t>
            </a:r>
            <a:r>
              <a:rPr lang="fr-BE" sz="18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milk</a:t>
            </a:r>
            <a:r>
              <a:rPr lang="fr-BE" sz="1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by </a:t>
            </a:r>
            <a:r>
              <a:rPr lang="fr-BE" sz="18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cow</a:t>
            </a:r>
            <a:r>
              <a:rPr lang="fr-BE" sz="1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r-BE" sz="18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is</a:t>
            </a:r>
            <a:r>
              <a:rPr lang="fr-BE" sz="1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r-BE" sz="18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very</a:t>
            </a:r>
            <a:r>
              <a:rPr lang="fr-BE" sz="1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r-BE" sz="18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different</a:t>
            </a:r>
            <a:r>
              <a:rPr lang="fr-BE" sz="1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r-BE" sz="18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according</a:t>
            </a:r>
            <a:r>
              <a:rPr lang="fr-BE" sz="1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to the continent. </a:t>
            </a:r>
            <a:r>
              <a:rPr lang="fr-BE" sz="18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Several</a:t>
            </a:r>
            <a:r>
              <a:rPr lang="fr-BE" sz="1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r-BE" sz="18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thousands</a:t>
            </a:r>
            <a:r>
              <a:rPr lang="fr-BE" sz="1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r-BE" sz="18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liters</a:t>
            </a:r>
            <a:r>
              <a:rPr lang="fr-BE" sz="1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per </a:t>
            </a:r>
            <a:r>
              <a:rPr lang="fr-BE" sz="18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cow</a:t>
            </a:r>
            <a:r>
              <a:rPr lang="fr-BE" sz="1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and per </a:t>
            </a:r>
            <a:r>
              <a:rPr lang="fr-BE" sz="18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year</a:t>
            </a:r>
            <a:r>
              <a:rPr lang="fr-BE" sz="1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in central, </a:t>
            </a:r>
            <a:r>
              <a:rPr lang="fr-BE" sz="18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north</a:t>
            </a:r>
            <a:r>
              <a:rPr lang="fr-BE" sz="1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r-BE" sz="18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america</a:t>
            </a:r>
            <a:r>
              <a:rPr lang="fr-BE" sz="1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and Europa</a:t>
            </a:r>
            <a:r>
              <a:rPr lang="fr-BE" sz="1800" baseline="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but </a:t>
            </a:r>
            <a:r>
              <a:rPr lang="fr-BE" sz="1800" baseline="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only</a:t>
            </a:r>
            <a:r>
              <a:rPr lang="fr-BE" sz="1800" baseline="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520 </a:t>
            </a:r>
            <a:r>
              <a:rPr lang="fr-BE" sz="1800" baseline="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kgs</a:t>
            </a:r>
            <a:r>
              <a:rPr lang="fr-BE" sz="1800" baseline="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in </a:t>
            </a:r>
            <a:r>
              <a:rPr lang="fr-BE" sz="1800" baseline="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Africa</a:t>
            </a:r>
            <a:r>
              <a:rPr lang="fr-BE" sz="1800" baseline="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 </a:t>
            </a:r>
          </a:p>
          <a:p>
            <a:r>
              <a:rPr lang="en-US" sz="1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It is those who most need that produce the least.</a:t>
            </a:r>
            <a:endParaRPr lang="fr-BE" sz="18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2BBC26-8293-456B-849F-478EF62C0C0C}" type="slidenum">
              <a:rPr lang="fr-BE" smtClean="0"/>
              <a:t>13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8213986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C459B4-A2D0-4CD1-834A-E3B43CA13FDA}" type="datetimeFigureOut">
              <a:rPr lang="fr-BE" smtClean="0"/>
              <a:t>22/10/2018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53BD3-2425-4076-BCBB-F20F4712BBFA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1519923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C459B4-A2D0-4CD1-834A-E3B43CA13FDA}" type="datetimeFigureOut">
              <a:rPr lang="fr-BE" smtClean="0"/>
              <a:t>22/10/2018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53BD3-2425-4076-BCBB-F20F4712BBFA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696312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C459B4-A2D0-4CD1-834A-E3B43CA13FDA}" type="datetimeFigureOut">
              <a:rPr lang="fr-BE" smtClean="0"/>
              <a:t>22/10/2018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53BD3-2425-4076-BCBB-F20F4712BBFA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1816198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C459B4-A2D0-4CD1-834A-E3B43CA13FDA}" type="datetimeFigureOut">
              <a:rPr lang="fr-BE" smtClean="0"/>
              <a:t>22/10/2018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53BD3-2425-4076-BCBB-F20F4712BBFA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6687397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C459B4-A2D0-4CD1-834A-E3B43CA13FDA}" type="datetimeFigureOut">
              <a:rPr lang="fr-BE" smtClean="0"/>
              <a:t>22/10/2018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53BD3-2425-4076-BCBB-F20F4712BBFA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3269486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C459B4-A2D0-4CD1-834A-E3B43CA13FDA}" type="datetimeFigureOut">
              <a:rPr lang="fr-BE" smtClean="0"/>
              <a:t>22/10/2018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53BD3-2425-4076-BCBB-F20F4712BBFA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619903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C459B4-A2D0-4CD1-834A-E3B43CA13FDA}" type="datetimeFigureOut">
              <a:rPr lang="fr-BE" smtClean="0"/>
              <a:t>22/10/2018</a:t>
            </a:fld>
            <a:endParaRPr lang="fr-BE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53BD3-2425-4076-BCBB-F20F4712BBFA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9890911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C459B4-A2D0-4CD1-834A-E3B43CA13FDA}" type="datetimeFigureOut">
              <a:rPr lang="fr-BE" smtClean="0"/>
              <a:t>22/10/2018</a:t>
            </a:fld>
            <a:endParaRPr lang="fr-BE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53BD3-2425-4076-BCBB-F20F4712BBFA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40883262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C459B4-A2D0-4CD1-834A-E3B43CA13FDA}" type="datetimeFigureOut">
              <a:rPr lang="fr-BE" smtClean="0"/>
              <a:t>22/10/2018</a:t>
            </a:fld>
            <a:endParaRPr lang="fr-BE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53BD3-2425-4076-BCBB-F20F4712BBFA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5278391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C459B4-A2D0-4CD1-834A-E3B43CA13FDA}" type="datetimeFigureOut">
              <a:rPr lang="fr-BE" smtClean="0"/>
              <a:t>22/10/2018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53BD3-2425-4076-BCBB-F20F4712BBFA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40607199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C459B4-A2D0-4CD1-834A-E3B43CA13FDA}" type="datetimeFigureOut">
              <a:rPr lang="fr-BE" smtClean="0"/>
              <a:t>22/10/2018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53BD3-2425-4076-BCBB-F20F4712BBFA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2824333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C459B4-A2D0-4CD1-834A-E3B43CA13FDA}" type="datetimeFigureOut">
              <a:rPr lang="fr-BE" smtClean="0"/>
              <a:t>22/10/2018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A53BD3-2425-4076-BCBB-F20F4712BBFA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41166100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www.fao.org/3/CA0239EN/ca0239en.pdf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fao.org/3/CA0239EN/ca0239en.pdf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www.web-agri.fr/" TargetMode="Externa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4" Type="http://schemas.openxmlformats.org/officeDocument/2006/relationships/hyperlink" Target="http://www.fil-idf.org/" TargetMode="Externa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s://store.fil-idf.org/wp-content/uploads/2017/10/2017WDSs-preview.pdf" TargetMode="Externa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hyperlink" Target="http://www.web-agri.fr/" TargetMode="Externa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hyperlink" Target="http://www.fao.org/3/CA0239EN/ca0239en.pdf" TargetMode="Externa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fao.org/3/CA0239EN/ca0239en.pdf" TargetMode="External"/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2" Type="http://schemas.openxmlformats.org/officeDocument/2006/relationships/hyperlink" Target="http://www.fao.org/3/CA0239EN/ca0239en.pdf" TargetMode="Externa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doi.org/10.1371/journal.pone.0096084" TargetMode="External"/><Relationship Id="rId2" Type="http://schemas.openxmlformats.org/officeDocument/2006/relationships/hyperlink" Target="http://www.worldometers.info/world-population/population-by-country/" TargetMode="External"/><Relationship Id="rId1" Type="http://schemas.openxmlformats.org/officeDocument/2006/relationships/slideLayout" Target="../slideLayouts/slideLayout7.xml"/><Relationship Id="rId5" Type="http://schemas.openxmlformats.org/officeDocument/2006/relationships/hyperlink" Target="http://www.petmarketmagazine.com/spip.php?page=recherche&amp;recherche=population+canine+mondiale" TargetMode="External"/><Relationship Id="rId4" Type="http://schemas.openxmlformats.org/officeDocument/2006/relationships/hyperlink" Target="http://blog.dogfidelity.com/" TargetMode="Externa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fao.org/3/CA0239EN/ca0239en.pdf" TargetMode="Externa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1.xml"/><Relationship Id="rId2" Type="http://schemas.openxmlformats.org/officeDocument/2006/relationships/hyperlink" Target="http://www.fao.org/3/CA0239EN/ca0239en.pdf" TargetMode="Externa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2.xml"/><Relationship Id="rId2" Type="http://schemas.openxmlformats.org/officeDocument/2006/relationships/hyperlink" Target="http://www.fao.org/3/CA0239EN/ca0239en.pdf" TargetMode="Externa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hyperlink" Target="http://www.fil-idf.org/" TargetMode="Externa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hyperlink" Target="http://www.fil-idf.org/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hyperlink" Target="http://dairyinfo.gc.ca/pdf/world_number_of_dairy_cows_f.pdf" TargetMode="Externa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/>
        </p:nvSpPr>
        <p:spPr>
          <a:xfrm>
            <a:off x="812168" y="908720"/>
            <a:ext cx="7344816" cy="1512168"/>
          </a:xfrm>
          <a:prstGeom prst="roundRect">
            <a:avLst/>
          </a:prstGeom>
          <a:solidFill>
            <a:schemeClr val="accent2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BE" sz="3200" dirty="0" smtClean="0"/>
              <a:t>Données mondiales de production de lait et de viande</a:t>
            </a:r>
            <a:endParaRPr lang="fr-BE" sz="3200" dirty="0"/>
          </a:p>
        </p:txBody>
      </p:sp>
      <p:sp>
        <p:nvSpPr>
          <p:cNvPr id="5" name="Rectangle à coins arrondis 4"/>
          <p:cNvSpPr/>
          <p:nvPr/>
        </p:nvSpPr>
        <p:spPr>
          <a:xfrm>
            <a:off x="812168" y="2924944"/>
            <a:ext cx="7200800" cy="1152128"/>
          </a:xfrm>
          <a:prstGeom prst="roundRect">
            <a:avLst/>
          </a:prstGeom>
          <a:solidFill>
            <a:schemeClr val="bg2">
              <a:lumMod val="5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Food Outlook BIANNUAL REPORT ON GLOBAL FOOD MARKETS of the Food and Agriculture organization of the United Nations (FAO</a:t>
            </a:r>
            <a:r>
              <a:rPr lang="en-US" dirty="0" smtClean="0"/>
              <a:t>) 2018</a:t>
            </a:r>
          </a:p>
          <a:p>
            <a:pPr algn="ctr"/>
            <a:r>
              <a:rPr lang="fr-BE" dirty="0" smtClean="0">
                <a:hlinkClick r:id="rId2"/>
              </a:rPr>
              <a:t>http://www.fao.org/3/CA0239EN/ca0239en.pdf</a:t>
            </a:r>
            <a:r>
              <a:rPr lang="fr-BE" dirty="0" smtClean="0"/>
              <a:t> </a:t>
            </a:r>
            <a:endParaRPr lang="fr-BE" dirty="0"/>
          </a:p>
        </p:txBody>
      </p:sp>
      <p:sp>
        <p:nvSpPr>
          <p:cNvPr id="6" name="ZoneTexte 5"/>
          <p:cNvSpPr txBox="1"/>
          <p:nvPr/>
        </p:nvSpPr>
        <p:spPr>
          <a:xfrm>
            <a:off x="1691680" y="4394008"/>
            <a:ext cx="579568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BE" dirty="0" smtClean="0"/>
              <a:t>Données adaptées du rapport FAO par Pr Christian Hanzen</a:t>
            </a:r>
          </a:p>
          <a:p>
            <a:pPr algn="ctr"/>
            <a:r>
              <a:rPr lang="fr-BE" dirty="0" smtClean="0"/>
              <a:t>Octobre 2018</a:t>
            </a:r>
            <a:endParaRPr lang="fr-BE" dirty="0"/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1880" y="5157192"/>
            <a:ext cx="2376264" cy="15802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0600997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à coins arrondis 2"/>
          <p:cNvSpPr/>
          <p:nvPr/>
        </p:nvSpPr>
        <p:spPr>
          <a:xfrm>
            <a:off x="179511" y="116632"/>
            <a:ext cx="8721601" cy="648072"/>
          </a:xfrm>
          <a:prstGeom prst="roundRect">
            <a:avLst/>
          </a:prstGeom>
          <a:solidFill>
            <a:schemeClr val="bg2">
              <a:lumMod val="5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BE" sz="2400" dirty="0" smtClean="0">
                <a:solidFill>
                  <a:schemeClr val="bg1"/>
                </a:solidFill>
              </a:rPr>
              <a:t>Importations et exportations de lait selon les continents en 2017</a:t>
            </a:r>
          </a:p>
        </p:txBody>
      </p:sp>
      <p:graphicFrame>
        <p:nvGraphicFramePr>
          <p:cNvPr id="5" name="Graphique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25456505"/>
              </p:ext>
            </p:extLst>
          </p:nvPr>
        </p:nvGraphicFramePr>
        <p:xfrm>
          <a:off x="467544" y="1052736"/>
          <a:ext cx="7819206" cy="500858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55688828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/>
          <p:cNvPicPr/>
          <p:nvPr/>
        </p:nvPicPr>
        <p:blipFill>
          <a:blip r:embed="rId2"/>
          <a:stretch>
            <a:fillRect/>
          </a:stretch>
        </p:blipFill>
        <p:spPr>
          <a:xfrm>
            <a:off x="395536" y="1196752"/>
            <a:ext cx="8313476" cy="5184576"/>
          </a:xfrm>
          <a:prstGeom prst="rect">
            <a:avLst/>
          </a:prstGeom>
        </p:spPr>
      </p:pic>
      <p:sp>
        <p:nvSpPr>
          <p:cNvPr id="6" name="Rectangle à coins arrondis 5"/>
          <p:cNvSpPr/>
          <p:nvPr/>
        </p:nvSpPr>
        <p:spPr>
          <a:xfrm>
            <a:off x="683568" y="116632"/>
            <a:ext cx="7344816" cy="864096"/>
          </a:xfrm>
          <a:prstGeom prst="roundRect">
            <a:avLst/>
          </a:prstGeom>
          <a:solidFill>
            <a:schemeClr val="bg2">
              <a:lumMod val="5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BE" sz="2200" dirty="0" smtClean="0"/>
              <a:t>Principaux exportateurs et importateurs de lait en 2018</a:t>
            </a:r>
          </a:p>
          <a:p>
            <a:pPr algn="ctr"/>
            <a:r>
              <a:rPr lang="fr-BE" sz="2000" dirty="0" smtClean="0">
                <a:hlinkClick r:id="rId3"/>
              </a:rPr>
              <a:t>http://www.fao.org/3/CA0239EN/ca0239en.pdf</a:t>
            </a:r>
            <a:r>
              <a:rPr lang="fr-BE" sz="2000" dirty="0" smtClean="0"/>
              <a:t> </a:t>
            </a:r>
            <a:endParaRPr lang="fr-BE" sz="2200" dirty="0"/>
          </a:p>
        </p:txBody>
      </p:sp>
    </p:spTree>
    <p:extLst>
      <p:ext uri="{BB962C8B-B14F-4D97-AF65-F5344CB8AC3E}">
        <p14:creationId xmlns:p14="http://schemas.microsoft.com/office/powerpoint/2010/main" val="233068260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à coins arrondis 5"/>
          <p:cNvSpPr/>
          <p:nvPr/>
        </p:nvSpPr>
        <p:spPr>
          <a:xfrm>
            <a:off x="683568" y="116632"/>
            <a:ext cx="7920880" cy="936104"/>
          </a:xfrm>
          <a:prstGeom prst="roundRect">
            <a:avLst/>
          </a:prstGeom>
          <a:solidFill>
            <a:schemeClr val="bg2">
              <a:lumMod val="5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BE" sz="2200" dirty="0" smtClean="0"/>
              <a:t>Evolution de la production laitière à l’horizon 2027</a:t>
            </a:r>
          </a:p>
          <a:p>
            <a:pPr algn="ctr"/>
            <a:r>
              <a:rPr lang="fr-BE" sz="2200" dirty="0" smtClean="0">
                <a:hlinkClick r:id="rId2"/>
              </a:rPr>
              <a:t>http://www.web-agri.fr/</a:t>
            </a:r>
            <a:r>
              <a:rPr lang="fr-BE" sz="2200" dirty="0" smtClean="0"/>
              <a:t> </a:t>
            </a:r>
            <a:endParaRPr lang="fr-BE" sz="2200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1196752"/>
            <a:ext cx="7704856" cy="54782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6843140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Graphique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36566508"/>
              </p:ext>
            </p:extLst>
          </p:nvPr>
        </p:nvGraphicFramePr>
        <p:xfrm>
          <a:off x="515246" y="1179946"/>
          <a:ext cx="7872952" cy="533169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Flèche droite 6"/>
          <p:cNvSpPr/>
          <p:nvPr/>
        </p:nvSpPr>
        <p:spPr>
          <a:xfrm>
            <a:off x="165798" y="315328"/>
            <a:ext cx="487345" cy="484632"/>
          </a:xfrm>
          <a:prstGeom prst="rightArrow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7F983F-EA00-4A86-8421-378289104A51}" type="slidenum">
              <a:rPr lang="fr-BE" smtClean="0"/>
              <a:t>13</a:t>
            </a:fld>
            <a:endParaRPr lang="fr-BE"/>
          </a:p>
        </p:txBody>
      </p:sp>
      <p:sp>
        <p:nvSpPr>
          <p:cNvPr id="8" name="Rectangle à coins arrondis 7"/>
          <p:cNvSpPr/>
          <p:nvPr/>
        </p:nvSpPr>
        <p:spPr>
          <a:xfrm>
            <a:off x="179512" y="116632"/>
            <a:ext cx="8784976" cy="936104"/>
          </a:xfrm>
          <a:prstGeom prst="roundRect">
            <a:avLst/>
          </a:prstGeom>
          <a:solidFill>
            <a:schemeClr val="bg2">
              <a:lumMod val="5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BE" sz="2400" dirty="0">
                <a:solidFill>
                  <a:schemeClr val="bg1"/>
                </a:solidFill>
              </a:rPr>
              <a:t>P</a:t>
            </a:r>
            <a:r>
              <a:rPr lang="fr-BE" sz="2400" dirty="0" smtClean="0">
                <a:solidFill>
                  <a:schemeClr val="bg1"/>
                </a:solidFill>
              </a:rPr>
              <a:t>roduction laitière moyenne des vaches selon les continents en 2013 </a:t>
            </a:r>
          </a:p>
          <a:p>
            <a:pPr algn="ctr"/>
            <a:r>
              <a:rPr lang="fr-BE" sz="1600" dirty="0" smtClean="0">
                <a:solidFill>
                  <a:schemeClr val="bg1"/>
                </a:solidFill>
              </a:rPr>
              <a:t>(</a:t>
            </a:r>
            <a:r>
              <a:rPr lang="fr-BE" sz="1600" dirty="0" smtClean="0">
                <a:solidFill>
                  <a:schemeClr val="bg1"/>
                </a:solidFill>
                <a:ea typeface="Tahoma" panose="020B0604030504040204" pitchFamily="34" charset="0"/>
                <a:cs typeface="Tahoma" panose="020B0604030504040204" pitchFamily="34" charset="0"/>
                <a:hlinkClick r:id="rId4"/>
              </a:rPr>
              <a:t>http</a:t>
            </a:r>
            <a:r>
              <a:rPr lang="fr-BE" sz="1600" dirty="0">
                <a:solidFill>
                  <a:schemeClr val="bg1"/>
                </a:solidFill>
                <a:ea typeface="Tahoma" panose="020B0604030504040204" pitchFamily="34" charset="0"/>
                <a:cs typeface="Tahoma" panose="020B0604030504040204" pitchFamily="34" charset="0"/>
                <a:hlinkClick r:id="rId4"/>
              </a:rPr>
              <a:t>://</a:t>
            </a:r>
            <a:r>
              <a:rPr lang="fr-BE" sz="1600" dirty="0" smtClean="0">
                <a:solidFill>
                  <a:schemeClr val="bg1"/>
                </a:solidFill>
                <a:ea typeface="Tahoma" panose="020B0604030504040204" pitchFamily="34" charset="0"/>
                <a:cs typeface="Tahoma" panose="020B0604030504040204" pitchFamily="34" charset="0"/>
                <a:hlinkClick r:id="rId4"/>
              </a:rPr>
              <a:t>www.fil-idf.org</a:t>
            </a:r>
            <a:r>
              <a:rPr lang="fr-BE" sz="1600" dirty="0" smtClean="0">
                <a:solidFill>
                  <a:schemeClr val="bg1"/>
                </a:solidFill>
                <a:ea typeface="Tahoma" panose="020B0604030504040204" pitchFamily="34" charset="0"/>
                <a:cs typeface="Tahoma" panose="020B0604030504040204" pitchFamily="34" charset="0"/>
              </a:rPr>
              <a:t> )</a:t>
            </a:r>
            <a:r>
              <a:rPr lang="fr-BE" sz="1600" dirty="0" smtClean="0">
                <a:solidFill>
                  <a:schemeClr val="bg1"/>
                </a:solidFill>
              </a:rPr>
              <a:t>  </a:t>
            </a:r>
            <a:endParaRPr lang="fr-BE" sz="1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602005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50119" y="1700808"/>
            <a:ext cx="5730193" cy="45841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Rectangle à coins arrondis 2"/>
          <p:cNvSpPr/>
          <p:nvPr/>
        </p:nvSpPr>
        <p:spPr>
          <a:xfrm>
            <a:off x="395536" y="260648"/>
            <a:ext cx="7128792" cy="1152128"/>
          </a:xfrm>
          <a:prstGeom prst="roundRect">
            <a:avLst/>
          </a:prstGeom>
          <a:solidFill>
            <a:schemeClr val="bg2">
              <a:lumMod val="5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BE" sz="2200" dirty="0" smtClean="0"/>
              <a:t>Le % d’approvisionnement en lait par continent en 2016</a:t>
            </a:r>
          </a:p>
          <a:p>
            <a:pPr algn="ctr"/>
            <a:r>
              <a:rPr lang="fr-BE" sz="2200" dirty="0" smtClean="0">
                <a:hlinkClick r:id="rId3"/>
              </a:rPr>
              <a:t>https://store.fil-idf.org/wp-content/uploads/2017/10/2017WDSs-preview.pdf</a:t>
            </a:r>
            <a:r>
              <a:rPr lang="fr-BE" sz="2200" dirty="0" smtClean="0"/>
              <a:t>  </a:t>
            </a:r>
            <a:endParaRPr lang="fr-BE" sz="2200" dirty="0"/>
          </a:p>
        </p:txBody>
      </p:sp>
    </p:spTree>
    <p:extLst>
      <p:ext uri="{BB962C8B-B14F-4D97-AF65-F5344CB8AC3E}">
        <p14:creationId xmlns:p14="http://schemas.microsoft.com/office/powerpoint/2010/main" val="136097961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à coins arrondis 5"/>
          <p:cNvSpPr/>
          <p:nvPr/>
        </p:nvSpPr>
        <p:spPr>
          <a:xfrm>
            <a:off x="683568" y="116632"/>
            <a:ext cx="7920880" cy="936104"/>
          </a:xfrm>
          <a:prstGeom prst="roundRect">
            <a:avLst/>
          </a:prstGeom>
          <a:solidFill>
            <a:schemeClr val="bg2">
              <a:lumMod val="5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BE" sz="2200" dirty="0" smtClean="0"/>
              <a:t>Evolution de la consommation de lait à l’horizon 2027</a:t>
            </a:r>
          </a:p>
          <a:p>
            <a:pPr algn="ctr"/>
            <a:r>
              <a:rPr lang="fr-BE" sz="2200" dirty="0" smtClean="0">
                <a:hlinkClick r:id="rId2"/>
              </a:rPr>
              <a:t>http://www.web-agri.fr/</a:t>
            </a:r>
            <a:r>
              <a:rPr lang="fr-BE" sz="2200" dirty="0" smtClean="0"/>
              <a:t> </a:t>
            </a:r>
            <a:endParaRPr lang="fr-BE" sz="2200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3" y="1484784"/>
            <a:ext cx="6634027" cy="48965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335172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à coins arrondis 1"/>
          <p:cNvSpPr/>
          <p:nvPr/>
        </p:nvSpPr>
        <p:spPr>
          <a:xfrm>
            <a:off x="827584" y="2420888"/>
            <a:ext cx="7344816" cy="2088232"/>
          </a:xfrm>
          <a:prstGeom prst="roundRect">
            <a:avLst/>
          </a:prstGeom>
          <a:solidFill>
            <a:schemeClr val="tx2">
              <a:lumMod val="5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BE" sz="6000" dirty="0" smtClean="0"/>
              <a:t>La production </a:t>
            </a:r>
          </a:p>
          <a:p>
            <a:pPr algn="ctr"/>
            <a:r>
              <a:rPr lang="fr-BE" sz="6000" dirty="0" smtClean="0"/>
              <a:t>de viande</a:t>
            </a:r>
            <a:endParaRPr lang="fr-BE" sz="6000" dirty="0"/>
          </a:p>
        </p:txBody>
      </p:sp>
    </p:spTree>
    <p:extLst>
      <p:ext uri="{BB962C8B-B14F-4D97-AF65-F5344CB8AC3E}">
        <p14:creationId xmlns:p14="http://schemas.microsoft.com/office/powerpoint/2010/main" val="272455280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à coins arrondis 2"/>
          <p:cNvSpPr/>
          <p:nvPr/>
        </p:nvSpPr>
        <p:spPr>
          <a:xfrm>
            <a:off x="683568" y="116632"/>
            <a:ext cx="7920880" cy="1512168"/>
          </a:xfrm>
          <a:prstGeom prst="roundRect">
            <a:avLst/>
          </a:prstGeom>
          <a:solidFill>
            <a:schemeClr val="bg2">
              <a:lumMod val="5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BE" sz="2200" dirty="0" smtClean="0"/>
              <a:t>Distribution (%) de la production de viande bovine, ovine, porcine et de volaille selon les continents en 2017 (Production totale : 324.799 milliers de tonnes)</a:t>
            </a:r>
          </a:p>
          <a:p>
            <a:pPr algn="ctr"/>
            <a:r>
              <a:rPr lang="fr-BE" sz="1600" dirty="0" smtClean="0">
                <a:hlinkClick r:id="rId2"/>
              </a:rPr>
              <a:t>http://www.fao.org/3/CA0239EN/ca0239en.pdf</a:t>
            </a:r>
            <a:r>
              <a:rPr lang="fr-BE" sz="1600" dirty="0" smtClean="0"/>
              <a:t> </a:t>
            </a:r>
            <a:endParaRPr lang="fr-BE" sz="1600" dirty="0"/>
          </a:p>
        </p:txBody>
      </p:sp>
      <p:graphicFrame>
        <p:nvGraphicFramePr>
          <p:cNvPr id="4" name="Graphique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13624917"/>
              </p:ext>
            </p:extLst>
          </p:nvPr>
        </p:nvGraphicFramePr>
        <p:xfrm>
          <a:off x="646310" y="2204864"/>
          <a:ext cx="7958138" cy="43719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17367460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Graphique 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32114070"/>
              </p:ext>
            </p:extLst>
          </p:nvPr>
        </p:nvGraphicFramePr>
        <p:xfrm>
          <a:off x="503548" y="1412776"/>
          <a:ext cx="8280920" cy="53285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Rectangle à coins arrondis 2"/>
          <p:cNvSpPr/>
          <p:nvPr/>
        </p:nvSpPr>
        <p:spPr>
          <a:xfrm>
            <a:off x="323528" y="116632"/>
            <a:ext cx="8568952" cy="1224136"/>
          </a:xfrm>
          <a:prstGeom prst="roundRect">
            <a:avLst/>
          </a:prstGeom>
          <a:solidFill>
            <a:schemeClr val="bg2">
              <a:lumMod val="5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BE" dirty="0" smtClean="0"/>
              <a:t>Distribution (milliers de tonnes de carcasses)  de la production de viande bovine (70.763), ovine (14.840), porcine (118.676) et de volaille (120.520) selon les continents en 2017 (Production totale : 324.799 milliers de tonnes)</a:t>
            </a:r>
          </a:p>
          <a:p>
            <a:pPr algn="ctr"/>
            <a:r>
              <a:rPr lang="fr-BE" sz="1600" dirty="0" smtClean="0">
                <a:hlinkClick r:id="rId3"/>
              </a:rPr>
              <a:t>http://www.fao.org/3/CA0239EN/ca0239en.pdf</a:t>
            </a:r>
            <a:r>
              <a:rPr lang="fr-BE" sz="1600" dirty="0" smtClean="0"/>
              <a:t> </a:t>
            </a:r>
            <a:endParaRPr lang="fr-BE" sz="1600" dirty="0"/>
          </a:p>
        </p:txBody>
      </p:sp>
    </p:spTree>
    <p:extLst>
      <p:ext uri="{BB962C8B-B14F-4D97-AF65-F5344CB8AC3E}">
        <p14:creationId xmlns:p14="http://schemas.microsoft.com/office/powerpoint/2010/main" val="73349667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à coins arrondis 1"/>
          <p:cNvSpPr/>
          <p:nvPr/>
        </p:nvSpPr>
        <p:spPr>
          <a:xfrm>
            <a:off x="323528" y="116632"/>
            <a:ext cx="8568952" cy="1080120"/>
          </a:xfrm>
          <a:prstGeom prst="roundRect">
            <a:avLst/>
          </a:prstGeom>
          <a:solidFill>
            <a:schemeClr val="bg2">
              <a:lumMod val="5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BE" dirty="0" smtClean="0"/>
              <a:t>Distribution (millions de tonnes) de la production de viande de poissons pêchés (53 %) et produits en élevage (47 %) selon les continents en 2016 </a:t>
            </a:r>
          </a:p>
          <a:p>
            <a:pPr algn="ctr"/>
            <a:r>
              <a:rPr lang="fr-BE" dirty="0" smtClean="0"/>
              <a:t>(Production totale : 170,9 millions de tonnes)</a:t>
            </a:r>
          </a:p>
          <a:p>
            <a:pPr algn="ctr"/>
            <a:r>
              <a:rPr lang="fr-BE" sz="1600" dirty="0" smtClean="0">
                <a:hlinkClick r:id="rId2"/>
              </a:rPr>
              <a:t>http://www.fao.org/3/CA0239EN/ca0239en.pdf</a:t>
            </a:r>
            <a:r>
              <a:rPr lang="fr-BE" sz="1600" dirty="0" smtClean="0"/>
              <a:t> </a:t>
            </a:r>
            <a:endParaRPr lang="fr-BE" sz="1600" dirty="0"/>
          </a:p>
        </p:txBody>
      </p:sp>
      <p:graphicFrame>
        <p:nvGraphicFramePr>
          <p:cNvPr id="4" name="Graphique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24138007"/>
              </p:ext>
            </p:extLst>
          </p:nvPr>
        </p:nvGraphicFramePr>
        <p:xfrm>
          <a:off x="683568" y="1484784"/>
          <a:ext cx="7632848" cy="47625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9393817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à coins arrondis 1"/>
          <p:cNvSpPr/>
          <p:nvPr/>
        </p:nvSpPr>
        <p:spPr>
          <a:xfrm>
            <a:off x="395536" y="980728"/>
            <a:ext cx="8136904" cy="5472608"/>
          </a:xfrm>
          <a:prstGeom prst="round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fr-BE" sz="1700" dirty="0" smtClean="0">
              <a:solidFill>
                <a:schemeClr val="tx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BE" sz="1700" dirty="0" smtClean="0">
                <a:solidFill>
                  <a:schemeClr val="tx1"/>
                </a:solidFill>
              </a:rPr>
              <a:t>Population mondiale (2018) : 7,656 milliards (Chine et Inde : 36 % de la population mondiale (</a:t>
            </a:r>
            <a:r>
              <a:rPr lang="fr-BE" sz="1700" dirty="0" smtClean="0">
                <a:solidFill>
                  <a:schemeClr val="tx1"/>
                </a:solidFill>
                <a:hlinkClick r:id="rId2"/>
              </a:rPr>
              <a:t>http</a:t>
            </a:r>
            <a:r>
              <a:rPr lang="fr-BE" sz="1700" dirty="0">
                <a:solidFill>
                  <a:schemeClr val="tx1"/>
                </a:solidFill>
                <a:hlinkClick r:id="rId2"/>
              </a:rPr>
              <a:t>://www.worldometers.info/world-population/population-by-country</a:t>
            </a:r>
            <a:r>
              <a:rPr lang="fr-BE" sz="1700" dirty="0" smtClean="0">
                <a:solidFill>
                  <a:schemeClr val="tx1"/>
                </a:solidFill>
                <a:hlinkClick r:id="rId2"/>
              </a:rPr>
              <a:t>/</a:t>
            </a:r>
            <a:r>
              <a:rPr lang="fr-BE" sz="1700" dirty="0" smtClean="0">
                <a:solidFill>
                  <a:schemeClr val="tx1"/>
                </a:solidFill>
              </a:rPr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BE" sz="1700" dirty="0" smtClean="0">
                <a:solidFill>
                  <a:schemeClr val="tx1"/>
                </a:solidFill>
              </a:rPr>
              <a:t>Animaux de production dans le monde (</a:t>
            </a:r>
            <a:r>
              <a:rPr lang="fr-BE" sz="1700" dirty="0">
                <a:solidFill>
                  <a:schemeClr val="tx1"/>
                </a:solidFill>
              </a:rPr>
              <a:t>Voir l’article de Robinson TP et al. </a:t>
            </a:r>
            <a:r>
              <a:rPr lang="en-US" sz="1700" dirty="0">
                <a:solidFill>
                  <a:schemeClr val="tx1"/>
                </a:solidFill>
              </a:rPr>
              <a:t>Mapping the Global Distribution of Livestock. </a:t>
            </a:r>
            <a:r>
              <a:rPr lang="en-US" sz="1700" dirty="0" err="1">
                <a:solidFill>
                  <a:schemeClr val="tx1"/>
                </a:solidFill>
              </a:rPr>
              <a:t>Plos</a:t>
            </a:r>
            <a:r>
              <a:rPr lang="en-US" sz="1700" dirty="0">
                <a:solidFill>
                  <a:schemeClr val="tx1"/>
                </a:solidFill>
              </a:rPr>
              <a:t> One 2014 </a:t>
            </a:r>
            <a:r>
              <a:rPr lang="fr-BE" sz="1700" dirty="0">
                <a:solidFill>
                  <a:schemeClr val="tx1"/>
                </a:solidFill>
                <a:hlinkClick r:id="rId3"/>
              </a:rPr>
              <a:t>https://doi.org/10.1371/journal.pone.0096084</a:t>
            </a:r>
            <a:r>
              <a:rPr lang="fr-BE" sz="1700" dirty="0">
                <a:solidFill>
                  <a:schemeClr val="tx1"/>
                </a:solidFill>
              </a:rPr>
              <a:t> </a:t>
            </a:r>
            <a:endParaRPr lang="en-US" sz="1700" b="1" dirty="0">
              <a:solidFill>
                <a:schemeClr val="tx1"/>
              </a:solidFill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BE" sz="1700" dirty="0" smtClean="0">
                <a:solidFill>
                  <a:schemeClr val="tx1"/>
                </a:solidFill>
              </a:rPr>
              <a:t>19,6 milliards </a:t>
            </a:r>
            <a:r>
              <a:rPr lang="fr-BE" sz="1700" dirty="0">
                <a:solidFill>
                  <a:schemeClr val="tx1"/>
                </a:solidFill>
              </a:rPr>
              <a:t>de poulets </a:t>
            </a:r>
            <a:r>
              <a:rPr lang="fr-BE" sz="1700" dirty="0" smtClean="0">
                <a:solidFill>
                  <a:schemeClr val="tx1"/>
                </a:solidFill>
              </a:rPr>
              <a:t>d’élevages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BE" sz="1700" dirty="0" smtClean="0">
                <a:solidFill>
                  <a:schemeClr val="tx1"/>
                </a:solidFill>
              </a:rPr>
              <a:t>1,8 </a:t>
            </a:r>
            <a:r>
              <a:rPr lang="fr-BE" sz="1700" dirty="0">
                <a:solidFill>
                  <a:schemeClr val="tx1"/>
                </a:solidFill>
              </a:rPr>
              <a:t>milliard de moutons et </a:t>
            </a:r>
            <a:r>
              <a:rPr lang="fr-BE" sz="1700" dirty="0" smtClean="0">
                <a:solidFill>
                  <a:schemeClr val="tx1"/>
                </a:solidFill>
              </a:rPr>
              <a:t>chèvres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BE" sz="1700" dirty="0" smtClean="0">
                <a:solidFill>
                  <a:schemeClr val="tx1"/>
                </a:solidFill>
              </a:rPr>
              <a:t>1,4 </a:t>
            </a:r>
            <a:r>
              <a:rPr lang="fr-BE" sz="1700" dirty="0">
                <a:solidFill>
                  <a:schemeClr val="tx1"/>
                </a:solidFill>
              </a:rPr>
              <a:t>milliard de </a:t>
            </a:r>
            <a:r>
              <a:rPr lang="fr-BE" sz="1700" dirty="0" smtClean="0">
                <a:solidFill>
                  <a:schemeClr val="tx1"/>
                </a:solidFill>
              </a:rPr>
              <a:t>bovidés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BE" sz="1700" dirty="0" smtClean="0">
                <a:solidFill>
                  <a:schemeClr val="tx1"/>
                </a:solidFill>
              </a:rPr>
              <a:t>980 </a:t>
            </a:r>
            <a:r>
              <a:rPr lang="fr-BE" sz="1700" dirty="0">
                <a:solidFill>
                  <a:schemeClr val="tx1"/>
                </a:solidFill>
              </a:rPr>
              <a:t>millions de </a:t>
            </a:r>
            <a:r>
              <a:rPr lang="fr-BE" sz="1700" dirty="0" smtClean="0">
                <a:solidFill>
                  <a:schemeClr val="tx1"/>
                </a:solidFill>
              </a:rPr>
              <a:t>cochons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BE" sz="1700" dirty="0">
                <a:solidFill>
                  <a:schemeClr val="tx1"/>
                </a:solidFill>
              </a:rPr>
              <a:t>Population canine </a:t>
            </a:r>
            <a:r>
              <a:rPr lang="fr-BE" sz="1700" dirty="0" smtClean="0">
                <a:solidFill>
                  <a:schemeClr val="tx1"/>
                </a:solidFill>
              </a:rPr>
              <a:t>dans le monde (estimation 525 millions et 63 millions dans l’Union Européenne </a:t>
            </a:r>
            <a:r>
              <a:rPr lang="fr-BE" sz="1700" dirty="0">
                <a:solidFill>
                  <a:schemeClr val="tx1"/>
                </a:solidFill>
              </a:rPr>
              <a:t>(28) </a:t>
            </a:r>
            <a:r>
              <a:rPr lang="fr-BE" sz="1700" dirty="0">
                <a:solidFill>
                  <a:schemeClr val="tx1"/>
                </a:solidFill>
                <a:hlinkClick r:id="rId4"/>
              </a:rPr>
              <a:t>http://</a:t>
            </a:r>
            <a:r>
              <a:rPr lang="fr-BE" sz="1700" dirty="0" smtClean="0">
                <a:solidFill>
                  <a:schemeClr val="tx1"/>
                </a:solidFill>
                <a:hlinkClick r:id="rId4"/>
              </a:rPr>
              <a:t>blog.dogfidelity.com</a:t>
            </a:r>
            <a:r>
              <a:rPr lang="fr-BE" sz="1700" dirty="0" smtClean="0">
                <a:solidFill>
                  <a:schemeClr val="tx1"/>
                </a:solidFill>
              </a:rPr>
              <a:t> </a:t>
            </a:r>
            <a:endParaRPr lang="fr-BE" sz="1700" dirty="0">
              <a:solidFill>
                <a:schemeClr val="tx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BE" sz="1700" dirty="0" smtClean="0">
                <a:solidFill>
                  <a:schemeClr val="tx1"/>
                </a:solidFill>
                <a:hlinkClick r:id="rId5"/>
              </a:rPr>
              <a:t>http</a:t>
            </a:r>
            <a:r>
              <a:rPr lang="fr-BE" sz="1700" dirty="0">
                <a:solidFill>
                  <a:schemeClr val="tx1"/>
                </a:solidFill>
                <a:hlinkClick r:id="rId5"/>
              </a:rPr>
              <a:t>://</a:t>
            </a:r>
            <a:r>
              <a:rPr lang="fr-BE" sz="1700" dirty="0" smtClean="0">
                <a:solidFill>
                  <a:schemeClr val="tx1"/>
                </a:solidFill>
                <a:hlinkClick r:id="rId5"/>
              </a:rPr>
              <a:t>www.petmarketmagazine.com/spip.php?page=recherche&amp;recherche=population+canine+mondiale</a:t>
            </a:r>
            <a:endParaRPr lang="fr-BE" sz="1700" dirty="0" smtClean="0">
              <a:solidFill>
                <a:schemeClr val="tx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BE" sz="1700" dirty="0" smtClean="0">
                <a:solidFill>
                  <a:schemeClr val="tx1"/>
                </a:solidFill>
              </a:rPr>
              <a:t>Production en 2017 de 812 milliards de litres de lait dont 83 % provenant de 270 millions de vaches laitières. Augmentation prévue en 2018 de 2,1 %.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BE" sz="1700" dirty="0" smtClean="0">
                <a:solidFill>
                  <a:schemeClr val="tx1"/>
                </a:solidFill>
              </a:rPr>
              <a:t>Production en 2017 de 325 milliards de kg de viande (bovine, ovine, porcine et volailles). Augmentation prévue en 2018 de 1,7 %.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BE" sz="1700" dirty="0" smtClean="0">
                <a:solidFill>
                  <a:schemeClr val="tx1"/>
                </a:solidFill>
              </a:rPr>
              <a:t>Production en 2017 de 171 milliards de kg de viande de poissons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BE" sz="1700" dirty="0" smtClean="0">
                <a:solidFill>
                  <a:schemeClr val="tx1"/>
                </a:solidFill>
              </a:rPr>
              <a:t>Consommation moyenne par habitant en 2017 : viande 43,6 kg et lait 107,5 kg.</a:t>
            </a:r>
            <a:endParaRPr lang="fr-BE" sz="1700" dirty="0">
              <a:solidFill>
                <a:schemeClr val="tx1"/>
              </a:solidFill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fr-BE" sz="1700" dirty="0" smtClean="0">
              <a:solidFill>
                <a:schemeClr val="tx1"/>
              </a:solidFill>
            </a:endParaRPr>
          </a:p>
        </p:txBody>
      </p:sp>
      <p:sp>
        <p:nvSpPr>
          <p:cNvPr id="3" name="Rectangle à coins arrondis 2"/>
          <p:cNvSpPr/>
          <p:nvPr/>
        </p:nvSpPr>
        <p:spPr>
          <a:xfrm>
            <a:off x="2411760" y="133873"/>
            <a:ext cx="3600400" cy="720080"/>
          </a:xfrm>
          <a:prstGeom prst="roundRect">
            <a:avLst/>
          </a:prstGeom>
          <a:solidFill>
            <a:schemeClr val="accent3">
              <a:lumMod val="50000"/>
            </a:schemeClr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BE" sz="2800" dirty="0" smtClean="0"/>
              <a:t>En un clin d’</a:t>
            </a:r>
            <a:r>
              <a:rPr lang="fr-BE" sz="2800" dirty="0" err="1" smtClean="0"/>
              <a:t>oeil</a:t>
            </a:r>
            <a:endParaRPr lang="fr-BE" sz="2800" dirty="0"/>
          </a:p>
        </p:txBody>
      </p:sp>
    </p:spTree>
    <p:extLst>
      <p:ext uri="{BB962C8B-B14F-4D97-AF65-F5344CB8AC3E}">
        <p14:creationId xmlns:p14="http://schemas.microsoft.com/office/powerpoint/2010/main" val="294903858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/>
          <p:nvPr/>
        </p:nvPicPr>
        <p:blipFill>
          <a:blip r:embed="rId2"/>
          <a:stretch>
            <a:fillRect/>
          </a:stretch>
        </p:blipFill>
        <p:spPr>
          <a:xfrm>
            <a:off x="683568" y="1424135"/>
            <a:ext cx="7632848" cy="4752528"/>
          </a:xfrm>
          <a:prstGeom prst="rect">
            <a:avLst/>
          </a:prstGeom>
        </p:spPr>
      </p:pic>
      <p:sp>
        <p:nvSpPr>
          <p:cNvPr id="3" name="Rectangle à coins arrondis 2"/>
          <p:cNvSpPr/>
          <p:nvPr/>
        </p:nvSpPr>
        <p:spPr>
          <a:xfrm>
            <a:off x="683568" y="116632"/>
            <a:ext cx="7344816" cy="864096"/>
          </a:xfrm>
          <a:prstGeom prst="roundRect">
            <a:avLst/>
          </a:prstGeom>
          <a:solidFill>
            <a:schemeClr val="bg2">
              <a:lumMod val="5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BE" sz="2200" dirty="0" smtClean="0"/>
              <a:t>Principaux exportateurs et importateurs de viande en 2018</a:t>
            </a:r>
          </a:p>
          <a:p>
            <a:pPr algn="ctr"/>
            <a:r>
              <a:rPr lang="fr-BE" sz="2000" dirty="0" smtClean="0">
                <a:hlinkClick r:id="rId3"/>
              </a:rPr>
              <a:t>http://www.fao.org/3/CA0239EN/ca0239en.pdf</a:t>
            </a:r>
            <a:r>
              <a:rPr lang="fr-BE" sz="2000" dirty="0" smtClean="0"/>
              <a:t> </a:t>
            </a:r>
            <a:endParaRPr lang="fr-BE" sz="2200" dirty="0"/>
          </a:p>
        </p:txBody>
      </p:sp>
    </p:spTree>
    <p:extLst>
      <p:ext uri="{BB962C8B-B14F-4D97-AF65-F5344CB8AC3E}">
        <p14:creationId xmlns:p14="http://schemas.microsoft.com/office/powerpoint/2010/main" val="64549056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à coins arrondis 2"/>
          <p:cNvSpPr/>
          <p:nvPr/>
        </p:nvSpPr>
        <p:spPr>
          <a:xfrm>
            <a:off x="107504" y="116632"/>
            <a:ext cx="8856984" cy="1080120"/>
          </a:xfrm>
          <a:prstGeom prst="roundRect">
            <a:avLst/>
          </a:prstGeom>
          <a:solidFill>
            <a:schemeClr val="bg2">
              <a:lumMod val="5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BE" dirty="0" smtClean="0"/>
              <a:t>Distribution (%) des importations de viande selon les espèces et par continent en 2017</a:t>
            </a:r>
          </a:p>
          <a:p>
            <a:pPr algn="ctr"/>
            <a:r>
              <a:rPr lang="fr-BE" dirty="0" smtClean="0"/>
              <a:t>Totaux (31.479 milliers de tonnes </a:t>
            </a:r>
            <a:r>
              <a:rPr lang="fr-BE" dirty="0" err="1" smtClean="0"/>
              <a:t>cad</a:t>
            </a:r>
            <a:r>
              <a:rPr lang="fr-BE" dirty="0" smtClean="0"/>
              <a:t> 9,6 % de la production totale)  </a:t>
            </a:r>
          </a:p>
          <a:p>
            <a:pPr algn="ctr"/>
            <a:r>
              <a:rPr lang="fr-BE" dirty="0" smtClean="0"/>
              <a:t>(bovine : 9808, ovine : 964, porcine : 8190, volailles : 12517)</a:t>
            </a:r>
          </a:p>
          <a:p>
            <a:pPr algn="ctr"/>
            <a:r>
              <a:rPr lang="fr-BE" sz="1600" dirty="0" smtClean="0">
                <a:hlinkClick r:id="rId2"/>
              </a:rPr>
              <a:t>http://www.fao.org/3/CA0239EN/ca0239en.pdf</a:t>
            </a:r>
            <a:r>
              <a:rPr lang="fr-BE" sz="1600" dirty="0" smtClean="0"/>
              <a:t> </a:t>
            </a:r>
            <a:endParaRPr lang="fr-BE" sz="1600" dirty="0"/>
          </a:p>
        </p:txBody>
      </p:sp>
      <p:graphicFrame>
        <p:nvGraphicFramePr>
          <p:cNvPr id="4" name="Graphique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98984196"/>
              </p:ext>
            </p:extLst>
          </p:nvPr>
        </p:nvGraphicFramePr>
        <p:xfrm>
          <a:off x="354520" y="1484784"/>
          <a:ext cx="8362951" cy="508635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423582158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à coins arrondis 2"/>
          <p:cNvSpPr/>
          <p:nvPr/>
        </p:nvSpPr>
        <p:spPr>
          <a:xfrm>
            <a:off x="107504" y="116632"/>
            <a:ext cx="8856984" cy="1080120"/>
          </a:xfrm>
          <a:prstGeom prst="roundRect">
            <a:avLst/>
          </a:prstGeom>
          <a:solidFill>
            <a:schemeClr val="bg2">
              <a:lumMod val="5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BE" dirty="0" smtClean="0"/>
              <a:t>Distribution (%) des exportations de viande selon les espèces et par continent en 2017</a:t>
            </a:r>
          </a:p>
          <a:p>
            <a:pPr algn="ctr"/>
            <a:r>
              <a:rPr lang="fr-BE" dirty="0" smtClean="0"/>
              <a:t>Totaux (32.302 milliers de tonnes </a:t>
            </a:r>
            <a:r>
              <a:rPr lang="fr-BE" dirty="0" err="1" smtClean="0"/>
              <a:t>cad</a:t>
            </a:r>
            <a:r>
              <a:rPr lang="fr-BE" dirty="0" smtClean="0"/>
              <a:t> 9,7 % de la production totale)  </a:t>
            </a:r>
          </a:p>
          <a:p>
            <a:pPr algn="ctr"/>
            <a:r>
              <a:rPr lang="fr-BE" dirty="0" smtClean="0"/>
              <a:t>(bovine : 10185, ovine : 981, porcine : 8204, volailles : 13098)</a:t>
            </a:r>
          </a:p>
          <a:p>
            <a:pPr algn="ctr"/>
            <a:r>
              <a:rPr lang="fr-BE" sz="1600" dirty="0" smtClean="0">
                <a:hlinkClick r:id="rId2"/>
              </a:rPr>
              <a:t>http://www.fao.org/3/CA0239EN/ca0239en.pdf</a:t>
            </a:r>
            <a:r>
              <a:rPr lang="fr-BE" sz="1600" dirty="0" smtClean="0"/>
              <a:t> </a:t>
            </a:r>
            <a:endParaRPr lang="fr-BE" sz="1600" dirty="0"/>
          </a:p>
        </p:txBody>
      </p:sp>
      <p:graphicFrame>
        <p:nvGraphicFramePr>
          <p:cNvPr id="4" name="Graphique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00577596"/>
              </p:ext>
            </p:extLst>
          </p:nvPr>
        </p:nvGraphicFramePr>
        <p:xfrm>
          <a:off x="354520" y="1484784"/>
          <a:ext cx="8362951" cy="508635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155260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au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38398911"/>
              </p:ext>
            </p:extLst>
          </p:nvPr>
        </p:nvGraphicFramePr>
        <p:xfrm>
          <a:off x="886813" y="1700808"/>
          <a:ext cx="7416824" cy="417646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538760"/>
                <a:gridCol w="2061939"/>
                <a:gridCol w="2246590"/>
                <a:gridCol w="1569535"/>
              </a:tblGrid>
              <a:tr h="278431">
                <a:tc>
                  <a:txBody>
                    <a:bodyPr/>
                    <a:lstStyle/>
                    <a:p>
                      <a:pPr algn="l" fontAlgn="b"/>
                      <a:r>
                        <a:rPr lang="fr-BE" sz="1600" b="1" u="none" strike="noStrike" dirty="0">
                          <a:effectLst/>
                        </a:rPr>
                        <a:t>ASIE</a:t>
                      </a:r>
                      <a:endParaRPr lang="fr-BE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BE" sz="1600" b="1" u="none" strike="noStrike" dirty="0" err="1">
                          <a:effectLst/>
                        </a:rPr>
                        <a:t>AFRICA</a:t>
                      </a:r>
                      <a:r>
                        <a:rPr lang="fr-BE" sz="1600" b="1" u="none" strike="noStrike" dirty="0">
                          <a:effectLst/>
                        </a:rPr>
                        <a:t> </a:t>
                      </a:r>
                      <a:endParaRPr lang="fr-BE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BE" sz="1600" b="1" u="none" strike="noStrike" dirty="0">
                          <a:effectLst/>
                        </a:rPr>
                        <a:t>CENTRAL </a:t>
                      </a:r>
                      <a:r>
                        <a:rPr lang="fr-BE" sz="1600" b="1" u="none" strike="noStrike" dirty="0" err="1">
                          <a:effectLst/>
                        </a:rPr>
                        <a:t>AMERICA</a:t>
                      </a:r>
                      <a:r>
                        <a:rPr lang="fr-BE" sz="1600" b="1" u="none" strike="noStrike" dirty="0">
                          <a:effectLst/>
                        </a:rPr>
                        <a:t> </a:t>
                      </a:r>
                      <a:endParaRPr lang="fr-BE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BE" sz="1600" b="1" u="none" strike="noStrike" dirty="0">
                          <a:effectLst/>
                        </a:rPr>
                        <a:t>SOUTH </a:t>
                      </a:r>
                      <a:r>
                        <a:rPr lang="fr-BE" sz="1600" b="1" u="none" strike="noStrike" dirty="0" err="1">
                          <a:effectLst/>
                        </a:rPr>
                        <a:t>AMERICA</a:t>
                      </a:r>
                      <a:r>
                        <a:rPr lang="fr-BE" sz="1600" b="1" u="none" strike="noStrike" dirty="0">
                          <a:effectLst/>
                        </a:rPr>
                        <a:t> </a:t>
                      </a:r>
                      <a:endParaRPr lang="fr-BE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2">
                        <a:lumMod val="90000"/>
                      </a:schemeClr>
                    </a:solidFill>
                  </a:tcPr>
                </a:tc>
              </a:tr>
              <a:tr h="278431">
                <a:tc>
                  <a:txBody>
                    <a:bodyPr/>
                    <a:lstStyle/>
                    <a:p>
                      <a:pPr algn="l" fontAlgn="b"/>
                      <a:r>
                        <a:rPr lang="fr-BE" sz="1600" u="none" strike="noStrike">
                          <a:effectLst/>
                        </a:rPr>
                        <a:t>China </a:t>
                      </a:r>
                      <a:endParaRPr lang="fr-BE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BE" sz="1600" u="none" strike="noStrike" dirty="0" err="1">
                          <a:effectLst/>
                        </a:rPr>
                        <a:t>Algeria</a:t>
                      </a:r>
                      <a:endParaRPr lang="fr-BE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BE" sz="1600" u="none" strike="noStrike" dirty="0">
                          <a:effectLst/>
                        </a:rPr>
                        <a:t>Cuba</a:t>
                      </a:r>
                      <a:endParaRPr lang="fr-BE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BE" sz="1600" u="none" strike="noStrike">
                          <a:effectLst/>
                        </a:rPr>
                        <a:t>Argentina</a:t>
                      </a:r>
                      <a:endParaRPr lang="fr-BE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2">
                        <a:lumMod val="90000"/>
                      </a:schemeClr>
                    </a:solidFill>
                  </a:tcPr>
                </a:tc>
              </a:tr>
              <a:tr h="278431">
                <a:tc>
                  <a:txBody>
                    <a:bodyPr/>
                    <a:lstStyle/>
                    <a:p>
                      <a:pPr algn="l" fontAlgn="b"/>
                      <a:r>
                        <a:rPr lang="fr-BE" sz="1600" u="none" strike="noStrike">
                          <a:effectLst/>
                        </a:rPr>
                        <a:t>India</a:t>
                      </a:r>
                      <a:endParaRPr lang="fr-BE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BE" sz="1600" u="none" strike="noStrike">
                          <a:effectLst/>
                        </a:rPr>
                        <a:t>Angola</a:t>
                      </a:r>
                      <a:endParaRPr lang="fr-BE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BE" sz="1600" u="none" strike="noStrike">
                          <a:effectLst/>
                        </a:rPr>
                        <a:t>Mexico</a:t>
                      </a:r>
                      <a:endParaRPr lang="fr-BE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BE" sz="1600" u="none" strike="noStrike">
                          <a:effectLst/>
                        </a:rPr>
                        <a:t>Brazil </a:t>
                      </a:r>
                      <a:endParaRPr lang="fr-BE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2">
                        <a:lumMod val="90000"/>
                      </a:schemeClr>
                    </a:solidFill>
                  </a:tcPr>
                </a:tc>
              </a:tr>
              <a:tr h="278431">
                <a:tc>
                  <a:txBody>
                    <a:bodyPr/>
                    <a:lstStyle/>
                    <a:p>
                      <a:pPr algn="l" fontAlgn="b"/>
                      <a:r>
                        <a:rPr lang="fr-BE" sz="1600" u="none" strike="noStrike">
                          <a:effectLst/>
                        </a:rPr>
                        <a:t>Indonesia </a:t>
                      </a:r>
                      <a:endParaRPr lang="fr-BE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BE" sz="1600" u="none" strike="noStrike">
                          <a:effectLst/>
                        </a:rPr>
                        <a:t>Egypt </a:t>
                      </a:r>
                      <a:endParaRPr lang="fr-BE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BE" sz="1600" u="none" strike="noStrike">
                          <a:effectLst/>
                        </a:rPr>
                        <a:t> </a:t>
                      </a:r>
                      <a:endParaRPr lang="fr-BE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BE" sz="1600" u="none" strike="noStrike">
                          <a:effectLst/>
                        </a:rPr>
                        <a:t>Chile</a:t>
                      </a:r>
                      <a:endParaRPr lang="fr-BE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2">
                        <a:lumMod val="90000"/>
                      </a:schemeClr>
                    </a:solidFill>
                  </a:tcPr>
                </a:tc>
              </a:tr>
              <a:tr h="278431">
                <a:tc>
                  <a:txBody>
                    <a:bodyPr/>
                    <a:lstStyle/>
                    <a:p>
                      <a:pPr algn="l" fontAlgn="b"/>
                      <a:r>
                        <a:rPr lang="fr-BE" sz="1600" u="none" strike="noStrike">
                          <a:effectLst/>
                        </a:rPr>
                        <a:t>Iran</a:t>
                      </a:r>
                      <a:endParaRPr lang="fr-BE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BE" sz="1600" u="none" strike="noStrike">
                          <a:effectLst/>
                        </a:rPr>
                        <a:t>Nigeria</a:t>
                      </a:r>
                      <a:endParaRPr lang="fr-BE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BE" sz="1600" u="none" strike="noStrike">
                          <a:effectLst/>
                        </a:rPr>
                        <a:t> </a:t>
                      </a:r>
                      <a:endParaRPr lang="fr-BE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BE" sz="1600" u="none" strike="noStrike">
                          <a:effectLst/>
                        </a:rPr>
                        <a:t>Colombia</a:t>
                      </a:r>
                      <a:endParaRPr lang="fr-BE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2">
                        <a:lumMod val="90000"/>
                      </a:schemeClr>
                    </a:solidFill>
                  </a:tcPr>
                </a:tc>
              </a:tr>
              <a:tr h="278431">
                <a:tc>
                  <a:txBody>
                    <a:bodyPr/>
                    <a:lstStyle/>
                    <a:p>
                      <a:pPr algn="l" fontAlgn="b"/>
                      <a:r>
                        <a:rPr lang="fr-BE" sz="1600" u="none" strike="noStrike">
                          <a:effectLst/>
                        </a:rPr>
                        <a:t>Japan </a:t>
                      </a:r>
                      <a:endParaRPr lang="fr-BE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BE" sz="1600" u="none" strike="noStrike">
                          <a:effectLst/>
                        </a:rPr>
                        <a:t>South Africa</a:t>
                      </a:r>
                      <a:endParaRPr lang="fr-BE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BE" sz="1600" u="none" strike="noStrike">
                          <a:effectLst/>
                        </a:rPr>
                        <a:t> </a:t>
                      </a:r>
                      <a:endParaRPr lang="fr-BE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BE" sz="1600" u="none" strike="noStrike">
                          <a:effectLst/>
                        </a:rPr>
                        <a:t>Uruguay</a:t>
                      </a:r>
                      <a:endParaRPr lang="fr-BE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2">
                        <a:lumMod val="90000"/>
                      </a:schemeClr>
                    </a:solidFill>
                  </a:tcPr>
                </a:tc>
              </a:tr>
              <a:tr h="278431">
                <a:tc>
                  <a:txBody>
                    <a:bodyPr/>
                    <a:lstStyle/>
                    <a:p>
                      <a:pPr algn="l" fontAlgn="b"/>
                      <a:r>
                        <a:rPr lang="fr-BE" sz="1600" u="none" strike="noStrike">
                          <a:effectLst/>
                        </a:rPr>
                        <a:t>Korea</a:t>
                      </a:r>
                      <a:endParaRPr lang="fr-BE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BE" sz="1600" u="none" strike="noStrike">
                          <a:effectLst/>
                        </a:rPr>
                        <a:t>Uganda</a:t>
                      </a:r>
                      <a:endParaRPr lang="fr-BE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BE" sz="1600" u="none" strike="noStrike">
                          <a:effectLst/>
                        </a:rPr>
                        <a:t> </a:t>
                      </a:r>
                      <a:endParaRPr lang="fr-BE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BE" sz="1600" u="none" strike="noStrike">
                          <a:effectLst/>
                        </a:rPr>
                        <a:t>Venezuela</a:t>
                      </a:r>
                      <a:endParaRPr lang="fr-BE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2">
                        <a:lumMod val="90000"/>
                      </a:schemeClr>
                    </a:solidFill>
                  </a:tcPr>
                </a:tc>
              </a:tr>
              <a:tr h="278431">
                <a:tc>
                  <a:txBody>
                    <a:bodyPr/>
                    <a:lstStyle/>
                    <a:p>
                      <a:pPr algn="l" fontAlgn="b"/>
                      <a:r>
                        <a:rPr lang="fr-BE" sz="1600" u="none" strike="noStrike">
                          <a:effectLst/>
                        </a:rPr>
                        <a:t>Malaysia</a:t>
                      </a:r>
                      <a:endParaRPr lang="fr-BE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BE" sz="1600" u="none" strike="noStrike">
                          <a:effectLst/>
                        </a:rPr>
                        <a:t> </a:t>
                      </a:r>
                      <a:endParaRPr lang="fr-BE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BE" sz="1600" u="none" strike="noStrike">
                          <a:effectLst/>
                        </a:rPr>
                        <a:t> </a:t>
                      </a:r>
                      <a:endParaRPr lang="fr-BE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BE" sz="1600" u="none" strike="noStrike">
                          <a:effectLst/>
                        </a:rPr>
                        <a:t> </a:t>
                      </a:r>
                      <a:endParaRPr lang="fr-BE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2">
                        <a:lumMod val="90000"/>
                      </a:schemeClr>
                    </a:solidFill>
                  </a:tcPr>
                </a:tc>
              </a:tr>
              <a:tr h="278431">
                <a:tc>
                  <a:txBody>
                    <a:bodyPr/>
                    <a:lstStyle/>
                    <a:p>
                      <a:pPr algn="l" fontAlgn="b"/>
                      <a:r>
                        <a:rPr lang="fr-BE" sz="1600" u="none" strike="noStrike">
                          <a:effectLst/>
                        </a:rPr>
                        <a:t>Pakistan</a:t>
                      </a:r>
                      <a:endParaRPr lang="fr-BE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BE" sz="1600" b="1" u="none" strike="noStrike" dirty="0" err="1">
                          <a:effectLst/>
                        </a:rPr>
                        <a:t>NORTH</a:t>
                      </a:r>
                      <a:r>
                        <a:rPr lang="fr-BE" sz="1600" b="1" u="none" strike="noStrike" dirty="0">
                          <a:effectLst/>
                        </a:rPr>
                        <a:t> </a:t>
                      </a:r>
                      <a:r>
                        <a:rPr lang="fr-BE" sz="1600" b="1" u="none" strike="noStrike" dirty="0" err="1">
                          <a:effectLst/>
                        </a:rPr>
                        <a:t>AMERICA</a:t>
                      </a:r>
                      <a:endParaRPr lang="fr-BE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BE" sz="1600" b="1" u="none" strike="noStrike" dirty="0">
                          <a:effectLst/>
                        </a:rPr>
                        <a:t>EUROPE</a:t>
                      </a:r>
                      <a:endParaRPr lang="fr-BE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BE" sz="1600" b="1" u="none" strike="noStrike" dirty="0" err="1">
                          <a:effectLst/>
                        </a:rPr>
                        <a:t>OCEANIA</a:t>
                      </a:r>
                      <a:endParaRPr lang="fr-BE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2">
                        <a:lumMod val="90000"/>
                      </a:schemeClr>
                    </a:solidFill>
                  </a:tcPr>
                </a:tc>
              </a:tr>
              <a:tr h="278431">
                <a:tc>
                  <a:txBody>
                    <a:bodyPr/>
                    <a:lstStyle/>
                    <a:p>
                      <a:pPr algn="l" fontAlgn="b"/>
                      <a:r>
                        <a:rPr lang="fr-BE" sz="1600" u="none" strike="noStrike">
                          <a:effectLst/>
                        </a:rPr>
                        <a:t>Philippines</a:t>
                      </a:r>
                      <a:endParaRPr lang="fr-BE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BE" sz="1600" u="none" strike="noStrike">
                          <a:effectLst/>
                        </a:rPr>
                        <a:t>Canada </a:t>
                      </a:r>
                      <a:endParaRPr lang="fr-BE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BE" sz="1600" u="none" strike="noStrike" dirty="0">
                          <a:effectLst/>
                        </a:rPr>
                        <a:t>Belarus</a:t>
                      </a:r>
                      <a:endParaRPr lang="fr-BE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BE" sz="1600" u="none" strike="noStrike" dirty="0" err="1">
                          <a:effectLst/>
                        </a:rPr>
                        <a:t>Australia</a:t>
                      </a:r>
                      <a:r>
                        <a:rPr lang="fr-BE" sz="1600" u="none" strike="noStrike" dirty="0">
                          <a:effectLst/>
                        </a:rPr>
                        <a:t> </a:t>
                      </a:r>
                      <a:endParaRPr lang="fr-BE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2">
                        <a:lumMod val="90000"/>
                      </a:schemeClr>
                    </a:solidFill>
                  </a:tcPr>
                </a:tc>
              </a:tr>
              <a:tr h="278431">
                <a:tc>
                  <a:txBody>
                    <a:bodyPr/>
                    <a:lstStyle/>
                    <a:p>
                      <a:pPr algn="l" fontAlgn="b"/>
                      <a:r>
                        <a:rPr lang="fr-BE" sz="1600" u="none" strike="noStrike">
                          <a:effectLst/>
                        </a:rPr>
                        <a:t>Saudi Arabia</a:t>
                      </a:r>
                      <a:endParaRPr lang="fr-BE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BE" sz="1600" u="none" strike="noStrike">
                          <a:effectLst/>
                        </a:rPr>
                        <a:t>USA</a:t>
                      </a:r>
                      <a:endParaRPr lang="fr-BE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BE" sz="1600" u="none" strike="noStrike">
                          <a:effectLst/>
                        </a:rPr>
                        <a:t>European Union </a:t>
                      </a:r>
                      <a:endParaRPr lang="fr-BE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BE" sz="1600" u="none" strike="noStrike">
                          <a:effectLst/>
                        </a:rPr>
                        <a:t>New Zealand</a:t>
                      </a:r>
                      <a:endParaRPr lang="fr-BE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2">
                        <a:lumMod val="90000"/>
                      </a:schemeClr>
                    </a:solidFill>
                  </a:tcPr>
                </a:tc>
              </a:tr>
              <a:tr h="278431">
                <a:tc>
                  <a:txBody>
                    <a:bodyPr/>
                    <a:lstStyle/>
                    <a:p>
                      <a:pPr algn="l" fontAlgn="b"/>
                      <a:r>
                        <a:rPr lang="fr-BE" sz="1600" u="none" strike="noStrike">
                          <a:effectLst/>
                        </a:rPr>
                        <a:t>Singapore</a:t>
                      </a:r>
                      <a:endParaRPr lang="fr-BE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BE" sz="1600" u="none" strike="noStrike">
                          <a:effectLst/>
                        </a:rPr>
                        <a:t> </a:t>
                      </a:r>
                      <a:endParaRPr lang="fr-BE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BE" sz="1600" u="none" strike="noStrike">
                          <a:effectLst/>
                        </a:rPr>
                        <a:t>Russian Federation</a:t>
                      </a:r>
                      <a:endParaRPr lang="fr-BE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BE" sz="1600" u="none" strike="noStrike">
                          <a:effectLst/>
                        </a:rPr>
                        <a:t> </a:t>
                      </a:r>
                      <a:endParaRPr lang="fr-BE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2">
                        <a:lumMod val="90000"/>
                      </a:schemeClr>
                    </a:solidFill>
                  </a:tcPr>
                </a:tc>
              </a:tr>
              <a:tr h="278431">
                <a:tc>
                  <a:txBody>
                    <a:bodyPr/>
                    <a:lstStyle/>
                    <a:p>
                      <a:pPr algn="l" fontAlgn="b"/>
                      <a:r>
                        <a:rPr lang="fr-BE" sz="1600" u="none" strike="noStrike">
                          <a:effectLst/>
                        </a:rPr>
                        <a:t>Thailand</a:t>
                      </a:r>
                      <a:endParaRPr lang="fr-BE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BE" sz="1600" u="none" strike="noStrike">
                          <a:effectLst/>
                        </a:rPr>
                        <a:t> </a:t>
                      </a:r>
                      <a:endParaRPr lang="fr-BE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BE" sz="1600" u="none" strike="noStrike">
                          <a:effectLst/>
                        </a:rPr>
                        <a:t>Ukraine</a:t>
                      </a:r>
                      <a:endParaRPr lang="fr-BE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BE" sz="1600" u="none" strike="noStrike">
                          <a:effectLst/>
                        </a:rPr>
                        <a:t> </a:t>
                      </a:r>
                      <a:endParaRPr lang="fr-BE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2">
                        <a:lumMod val="90000"/>
                      </a:schemeClr>
                    </a:solidFill>
                  </a:tcPr>
                </a:tc>
              </a:tr>
              <a:tr h="278431">
                <a:tc>
                  <a:txBody>
                    <a:bodyPr/>
                    <a:lstStyle/>
                    <a:p>
                      <a:pPr algn="l" fontAlgn="b"/>
                      <a:r>
                        <a:rPr lang="fr-BE" sz="1600" u="none" strike="noStrike">
                          <a:effectLst/>
                        </a:rPr>
                        <a:t>Turkey </a:t>
                      </a:r>
                      <a:endParaRPr lang="fr-BE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BE" sz="1600" u="none" strike="noStrike">
                          <a:effectLst/>
                        </a:rPr>
                        <a:t> </a:t>
                      </a:r>
                      <a:endParaRPr lang="fr-BE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BE" sz="1600" u="none" strike="noStrike">
                          <a:effectLst/>
                        </a:rPr>
                        <a:t> </a:t>
                      </a:r>
                      <a:endParaRPr lang="fr-BE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BE" sz="1600" u="none" strike="noStrike">
                          <a:effectLst/>
                        </a:rPr>
                        <a:t> </a:t>
                      </a:r>
                      <a:endParaRPr lang="fr-BE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2">
                        <a:lumMod val="90000"/>
                      </a:schemeClr>
                    </a:solidFill>
                  </a:tcPr>
                </a:tc>
              </a:tr>
              <a:tr h="278431">
                <a:tc>
                  <a:txBody>
                    <a:bodyPr/>
                    <a:lstStyle/>
                    <a:p>
                      <a:pPr algn="l" fontAlgn="b"/>
                      <a:r>
                        <a:rPr lang="fr-BE" sz="1600" u="none" strike="noStrike">
                          <a:effectLst/>
                        </a:rPr>
                        <a:t>Viet Nam</a:t>
                      </a:r>
                      <a:endParaRPr lang="fr-BE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BE" sz="1600" u="none" strike="noStrike">
                          <a:effectLst/>
                        </a:rPr>
                        <a:t> </a:t>
                      </a:r>
                      <a:endParaRPr lang="fr-BE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BE" sz="1600" u="none" strike="noStrike">
                          <a:effectLst/>
                        </a:rPr>
                        <a:t> </a:t>
                      </a:r>
                      <a:endParaRPr lang="fr-BE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BE" sz="1600" u="none" strike="noStrike" dirty="0">
                          <a:effectLst/>
                        </a:rPr>
                        <a:t> </a:t>
                      </a:r>
                      <a:endParaRPr lang="fr-BE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2">
                        <a:lumMod val="9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3" name="Rectangle à coins arrondis 2"/>
          <p:cNvSpPr/>
          <p:nvPr/>
        </p:nvSpPr>
        <p:spPr>
          <a:xfrm>
            <a:off x="827584" y="620688"/>
            <a:ext cx="7488832" cy="684076"/>
          </a:xfrm>
          <a:prstGeom prst="roundRect">
            <a:avLst/>
          </a:prstGeom>
          <a:solidFill>
            <a:schemeClr val="bg2">
              <a:lumMod val="50000"/>
            </a:schemeClr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BE" sz="2600" dirty="0" smtClean="0"/>
              <a:t>Pays concernés par les données selon les continents</a:t>
            </a:r>
          </a:p>
        </p:txBody>
      </p:sp>
    </p:spTree>
    <p:extLst>
      <p:ext uri="{BB962C8B-B14F-4D97-AF65-F5344CB8AC3E}">
        <p14:creationId xmlns:p14="http://schemas.microsoft.com/office/powerpoint/2010/main" val="13625660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à coins arrondis 1"/>
          <p:cNvSpPr/>
          <p:nvPr/>
        </p:nvSpPr>
        <p:spPr>
          <a:xfrm>
            <a:off x="899592" y="2060848"/>
            <a:ext cx="7344816" cy="1584176"/>
          </a:xfrm>
          <a:prstGeom prst="roundRect">
            <a:avLst/>
          </a:prstGeom>
          <a:solidFill>
            <a:schemeClr val="tx2">
              <a:lumMod val="5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BE" sz="6000" dirty="0" smtClean="0"/>
              <a:t>La production de lait</a:t>
            </a:r>
            <a:endParaRPr lang="fr-BE" sz="6000" dirty="0"/>
          </a:p>
        </p:txBody>
      </p:sp>
    </p:spTree>
    <p:extLst>
      <p:ext uri="{BB962C8B-B14F-4D97-AF65-F5344CB8AC3E}">
        <p14:creationId xmlns:p14="http://schemas.microsoft.com/office/powerpoint/2010/main" val="22179831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Graphique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19788692"/>
              </p:ext>
            </p:extLst>
          </p:nvPr>
        </p:nvGraphicFramePr>
        <p:xfrm>
          <a:off x="834150" y="1325880"/>
          <a:ext cx="7265511" cy="44165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ZoneTexte 4"/>
          <p:cNvSpPr txBox="1"/>
          <p:nvPr/>
        </p:nvSpPr>
        <p:spPr>
          <a:xfrm>
            <a:off x="1839047" y="5803990"/>
            <a:ext cx="699448" cy="369332"/>
          </a:xfrm>
          <a:prstGeom prst="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fr-BE" dirty="0" smtClean="0">
                <a:solidFill>
                  <a:schemeClr val="bg1"/>
                </a:solidFill>
              </a:rPr>
              <a:t>83 % </a:t>
            </a:r>
            <a:endParaRPr lang="fr-BE" dirty="0">
              <a:solidFill>
                <a:schemeClr val="bg1"/>
              </a:solidFill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2932293" y="5796246"/>
            <a:ext cx="699448" cy="369332"/>
          </a:xfrm>
          <a:prstGeom prst="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fr-BE" dirty="0">
                <a:solidFill>
                  <a:schemeClr val="bg1"/>
                </a:solidFill>
              </a:rPr>
              <a:t>1</a:t>
            </a:r>
            <a:r>
              <a:rPr lang="fr-BE" dirty="0" smtClean="0">
                <a:solidFill>
                  <a:schemeClr val="bg1"/>
                </a:solidFill>
              </a:rPr>
              <a:t>3 % </a:t>
            </a:r>
            <a:endParaRPr lang="fr-BE" dirty="0">
              <a:solidFill>
                <a:schemeClr val="bg1"/>
              </a:solidFill>
            </a:endParaRPr>
          </a:p>
        </p:txBody>
      </p:sp>
      <p:sp>
        <p:nvSpPr>
          <p:cNvPr id="7" name="Ellipse 6"/>
          <p:cNvSpPr/>
          <p:nvPr/>
        </p:nvSpPr>
        <p:spPr>
          <a:xfrm>
            <a:off x="7048560" y="4992624"/>
            <a:ext cx="708483" cy="829270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10" name="Rectangle à coins arrondis 9"/>
          <p:cNvSpPr/>
          <p:nvPr/>
        </p:nvSpPr>
        <p:spPr>
          <a:xfrm>
            <a:off x="808490" y="260648"/>
            <a:ext cx="7795957" cy="936104"/>
          </a:xfrm>
          <a:prstGeom prst="roundRect">
            <a:avLst/>
          </a:prstGeom>
          <a:solidFill>
            <a:schemeClr val="bg2">
              <a:lumMod val="5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BE" sz="2400" dirty="0" smtClean="0">
                <a:solidFill>
                  <a:schemeClr val="bg1"/>
                </a:solidFill>
              </a:rPr>
              <a:t>La production de lait selon les espèces </a:t>
            </a:r>
          </a:p>
          <a:p>
            <a:r>
              <a:rPr lang="fr-BE" sz="2400" dirty="0" smtClean="0">
                <a:solidFill>
                  <a:schemeClr val="bg1"/>
                </a:solidFill>
              </a:rPr>
              <a:t>(Données 2013 selon </a:t>
            </a:r>
            <a:r>
              <a:rPr lang="fr-BE" sz="2400" dirty="0">
                <a:solidFill>
                  <a:schemeClr val="bg1"/>
                </a:solidFill>
                <a:ea typeface="Tahoma" panose="020B0604030504040204" pitchFamily="34" charset="0"/>
                <a:cs typeface="Tahoma" panose="020B0604030504040204" pitchFamily="34" charset="0"/>
                <a:hlinkClick r:id="rId4"/>
              </a:rPr>
              <a:t>http://</a:t>
            </a:r>
            <a:r>
              <a:rPr lang="fr-BE" sz="2400" dirty="0" smtClean="0">
                <a:solidFill>
                  <a:schemeClr val="bg1"/>
                </a:solidFill>
                <a:ea typeface="Tahoma" panose="020B0604030504040204" pitchFamily="34" charset="0"/>
                <a:cs typeface="Tahoma" panose="020B0604030504040204" pitchFamily="34" charset="0"/>
                <a:hlinkClick r:id="rId4"/>
              </a:rPr>
              <a:t>www.fil-idf.org</a:t>
            </a:r>
            <a:r>
              <a:rPr lang="fr-BE" sz="2400" dirty="0" smtClean="0">
                <a:solidFill>
                  <a:schemeClr val="bg1"/>
                </a:solidFill>
                <a:ea typeface="Tahoma" panose="020B0604030504040204" pitchFamily="34" charset="0"/>
                <a:cs typeface="Tahoma" panose="020B0604030504040204" pitchFamily="34" charset="0"/>
              </a:rPr>
              <a:t> )</a:t>
            </a:r>
            <a:r>
              <a:rPr lang="fr-BE" sz="2400" dirty="0" smtClean="0">
                <a:solidFill>
                  <a:schemeClr val="bg1"/>
                </a:solidFill>
              </a:rPr>
              <a:t>  </a:t>
            </a:r>
            <a:endParaRPr lang="fr-BE" sz="2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88919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à coins arrondis 1"/>
          <p:cNvSpPr/>
          <p:nvPr/>
        </p:nvSpPr>
        <p:spPr>
          <a:xfrm>
            <a:off x="1236914" y="260648"/>
            <a:ext cx="6624736" cy="648072"/>
          </a:xfrm>
          <a:prstGeom prst="roundRect">
            <a:avLst/>
          </a:prstGeom>
          <a:solidFill>
            <a:schemeClr val="bg2">
              <a:lumMod val="5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BE" sz="2400" dirty="0" smtClean="0"/>
              <a:t>La production de lait selon les continents  </a:t>
            </a:r>
            <a:endParaRPr lang="fr-BE" sz="2400" dirty="0"/>
          </a:p>
        </p:txBody>
      </p:sp>
      <p:graphicFrame>
        <p:nvGraphicFramePr>
          <p:cNvPr id="3" name="Graphique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79906488"/>
              </p:ext>
            </p:extLst>
          </p:nvPr>
        </p:nvGraphicFramePr>
        <p:xfrm>
          <a:off x="395536" y="1052736"/>
          <a:ext cx="7848872" cy="47525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5879251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2824966" y="1578437"/>
            <a:ext cx="2307042" cy="369332"/>
          </a:xfrm>
          <a:prstGeom prst="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fr-BE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269 millions vaches </a:t>
            </a:r>
            <a:endParaRPr lang="fr-BE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5399778" y="1578437"/>
            <a:ext cx="2559932" cy="369332"/>
          </a:xfrm>
          <a:prstGeom prst="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fr-BE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646,1 milliards de litres</a:t>
            </a:r>
            <a:endParaRPr lang="fr-BE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7F983F-EA00-4A86-8421-378289104A51}" type="slidenum">
              <a:rPr lang="fr-BE" smtClean="0"/>
              <a:t>7</a:t>
            </a:fld>
            <a:endParaRPr lang="fr-BE"/>
          </a:p>
        </p:txBody>
      </p:sp>
      <p:grpSp>
        <p:nvGrpSpPr>
          <p:cNvPr id="13" name="Groupe 12"/>
          <p:cNvGrpSpPr/>
          <p:nvPr/>
        </p:nvGrpSpPr>
        <p:grpSpPr>
          <a:xfrm>
            <a:off x="450536" y="1821676"/>
            <a:ext cx="8369936" cy="4689824"/>
            <a:chOff x="200886" y="1558900"/>
            <a:chExt cx="8252234" cy="4689824"/>
          </a:xfrm>
        </p:grpSpPr>
        <p:graphicFrame>
          <p:nvGraphicFramePr>
            <p:cNvPr id="6" name="Graphique 5"/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593814459"/>
                </p:ext>
              </p:extLst>
            </p:nvPr>
          </p:nvGraphicFramePr>
          <p:xfrm>
            <a:off x="200886" y="1558900"/>
            <a:ext cx="8252234" cy="4689824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3"/>
            </a:graphicData>
          </a:graphic>
        </p:graphicFrame>
        <p:sp>
          <p:nvSpPr>
            <p:cNvPr id="12" name="ZoneTexte 11"/>
            <p:cNvSpPr txBox="1"/>
            <p:nvPr/>
          </p:nvSpPr>
          <p:spPr>
            <a:xfrm>
              <a:off x="4730411" y="5858870"/>
              <a:ext cx="548548" cy="338554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fr-BE" sz="1600" dirty="0" smtClean="0"/>
                <a:t>33,0</a:t>
              </a:r>
              <a:endParaRPr lang="fr-BE" sz="1600" dirty="0"/>
            </a:p>
          </p:txBody>
        </p:sp>
      </p:grpSp>
      <p:sp>
        <p:nvSpPr>
          <p:cNvPr id="14" name="Rectangle à coins arrondis 13"/>
          <p:cNvSpPr/>
          <p:nvPr/>
        </p:nvSpPr>
        <p:spPr>
          <a:xfrm>
            <a:off x="179512" y="116632"/>
            <a:ext cx="8640960" cy="1152128"/>
          </a:xfrm>
          <a:prstGeom prst="roundRect">
            <a:avLst/>
          </a:prstGeom>
          <a:solidFill>
            <a:schemeClr val="bg2">
              <a:lumMod val="5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BE" sz="2400" dirty="0" smtClean="0">
                <a:solidFill>
                  <a:schemeClr val="bg1"/>
                </a:solidFill>
              </a:rPr>
              <a:t>Distribution (%) de la production de lait de vaches et du nombre de vaches laitières selon les continents en 2013 </a:t>
            </a:r>
          </a:p>
          <a:p>
            <a:r>
              <a:rPr lang="fr-BE" sz="2400" dirty="0" smtClean="0">
                <a:solidFill>
                  <a:schemeClr val="bg1"/>
                </a:solidFill>
              </a:rPr>
              <a:t>(Selon </a:t>
            </a:r>
            <a:r>
              <a:rPr lang="fr-BE" sz="2400" dirty="0" smtClean="0">
                <a:solidFill>
                  <a:schemeClr val="bg1"/>
                </a:solidFill>
                <a:ea typeface="Tahoma" panose="020B0604030504040204" pitchFamily="34" charset="0"/>
                <a:cs typeface="Tahoma" panose="020B0604030504040204" pitchFamily="34" charset="0"/>
                <a:hlinkClick r:id="rId4"/>
              </a:rPr>
              <a:t>http</a:t>
            </a:r>
            <a:r>
              <a:rPr lang="fr-BE" sz="2400" dirty="0">
                <a:solidFill>
                  <a:schemeClr val="bg1"/>
                </a:solidFill>
                <a:ea typeface="Tahoma" panose="020B0604030504040204" pitchFamily="34" charset="0"/>
                <a:cs typeface="Tahoma" panose="020B0604030504040204" pitchFamily="34" charset="0"/>
                <a:hlinkClick r:id="rId4"/>
              </a:rPr>
              <a:t>://</a:t>
            </a:r>
            <a:r>
              <a:rPr lang="fr-BE" sz="2400" dirty="0" smtClean="0">
                <a:solidFill>
                  <a:schemeClr val="bg1"/>
                </a:solidFill>
                <a:ea typeface="Tahoma" panose="020B0604030504040204" pitchFamily="34" charset="0"/>
                <a:cs typeface="Tahoma" panose="020B0604030504040204" pitchFamily="34" charset="0"/>
                <a:hlinkClick r:id="rId4"/>
              </a:rPr>
              <a:t>www.fil-idf.org</a:t>
            </a:r>
            <a:r>
              <a:rPr lang="fr-BE" sz="2400" dirty="0" smtClean="0">
                <a:solidFill>
                  <a:schemeClr val="bg1"/>
                </a:solidFill>
                <a:ea typeface="Tahoma" panose="020B0604030504040204" pitchFamily="34" charset="0"/>
                <a:cs typeface="Tahoma" panose="020B0604030504040204" pitchFamily="34" charset="0"/>
              </a:rPr>
              <a:t> )</a:t>
            </a:r>
            <a:r>
              <a:rPr lang="fr-BE" sz="2400" dirty="0" smtClean="0">
                <a:solidFill>
                  <a:schemeClr val="bg1"/>
                </a:solidFill>
              </a:rPr>
              <a:t>  </a:t>
            </a:r>
            <a:endParaRPr lang="fr-BE" sz="2400" dirty="0">
              <a:solidFill>
                <a:schemeClr val="bg1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3059832" y="5265522"/>
            <a:ext cx="863104" cy="1245978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16" name="Rectangle 15"/>
          <p:cNvSpPr/>
          <p:nvPr/>
        </p:nvSpPr>
        <p:spPr>
          <a:xfrm>
            <a:off x="2140007" y="5265523"/>
            <a:ext cx="683913" cy="1245978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17" name="Rectangle 16"/>
          <p:cNvSpPr/>
          <p:nvPr/>
        </p:nvSpPr>
        <p:spPr>
          <a:xfrm>
            <a:off x="4920750" y="5107216"/>
            <a:ext cx="874889" cy="1404285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4282300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6" grpId="0" animBg="1"/>
      <p:bldP spid="1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à coins arrondis 5"/>
          <p:cNvSpPr/>
          <p:nvPr/>
        </p:nvSpPr>
        <p:spPr>
          <a:xfrm>
            <a:off x="1236914" y="260648"/>
            <a:ext cx="7367534" cy="936104"/>
          </a:xfrm>
          <a:prstGeom prst="roundRect">
            <a:avLst/>
          </a:prstGeom>
          <a:solidFill>
            <a:schemeClr val="bg2">
              <a:lumMod val="5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BE" sz="2000" dirty="0" smtClean="0"/>
              <a:t>Nombre de vaches laitières dans quelques pays du monde</a:t>
            </a:r>
          </a:p>
          <a:p>
            <a:pPr algn="ctr"/>
            <a:r>
              <a:rPr lang="fr-BE" sz="2000" dirty="0" smtClean="0"/>
              <a:t>(270 millions)</a:t>
            </a:r>
          </a:p>
          <a:p>
            <a:pPr algn="ctr"/>
            <a:r>
              <a:rPr lang="fr-BE" sz="2000" dirty="0" smtClean="0">
                <a:hlinkClick r:id="rId2"/>
              </a:rPr>
              <a:t>http://dairyinfo.gc.ca/pdf/world_number_of_dairy_cows_f.pdf</a:t>
            </a:r>
            <a:r>
              <a:rPr lang="fr-BE" sz="2000" dirty="0" smtClean="0"/>
              <a:t> </a:t>
            </a:r>
            <a:endParaRPr lang="fr-BE" sz="2000" dirty="0"/>
          </a:p>
        </p:txBody>
      </p:sp>
      <p:graphicFrame>
        <p:nvGraphicFramePr>
          <p:cNvPr id="7" name="Graphique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08355200"/>
              </p:ext>
            </p:extLst>
          </p:nvPr>
        </p:nvGraphicFramePr>
        <p:xfrm>
          <a:off x="107504" y="1556792"/>
          <a:ext cx="8784976" cy="44644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13536657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à coins arrondis 2"/>
          <p:cNvSpPr/>
          <p:nvPr/>
        </p:nvSpPr>
        <p:spPr>
          <a:xfrm>
            <a:off x="179511" y="116632"/>
            <a:ext cx="8721601" cy="648072"/>
          </a:xfrm>
          <a:prstGeom prst="roundRect">
            <a:avLst/>
          </a:prstGeom>
          <a:solidFill>
            <a:schemeClr val="bg2">
              <a:lumMod val="5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BE" sz="2400" dirty="0">
                <a:solidFill>
                  <a:schemeClr val="bg1"/>
                </a:solidFill>
              </a:rPr>
              <a:t>L</a:t>
            </a:r>
            <a:r>
              <a:rPr lang="fr-BE" sz="2400" dirty="0" smtClean="0">
                <a:solidFill>
                  <a:schemeClr val="bg1"/>
                </a:solidFill>
              </a:rPr>
              <a:t>a production de lait selon les continents en 2017 </a:t>
            </a:r>
          </a:p>
        </p:txBody>
      </p:sp>
      <p:graphicFrame>
        <p:nvGraphicFramePr>
          <p:cNvPr id="4" name="Graphique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6140809"/>
              </p:ext>
            </p:extLst>
          </p:nvPr>
        </p:nvGraphicFramePr>
        <p:xfrm>
          <a:off x="663635" y="980728"/>
          <a:ext cx="7753351" cy="51625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606633750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1935</TotalTime>
  <Words>956</Words>
  <Application>Microsoft Office PowerPoint</Application>
  <PresentationFormat>Affichage à l'écran (4:3)</PresentationFormat>
  <Paragraphs>146</Paragraphs>
  <Slides>22</Slides>
  <Notes>3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22</vt:i4>
      </vt:variant>
    </vt:vector>
  </HeadingPairs>
  <TitlesOfParts>
    <vt:vector size="23" baseType="lpstr"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User</dc:creator>
  <cp:lastModifiedBy>User</cp:lastModifiedBy>
  <cp:revision>35</cp:revision>
  <dcterms:created xsi:type="dcterms:W3CDTF">2018-10-07T16:41:30Z</dcterms:created>
  <dcterms:modified xsi:type="dcterms:W3CDTF">2018-10-22T09:59:31Z</dcterms:modified>
</cp:coreProperties>
</file>