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1" r:id="rId7"/>
    <p:sldId id="267" r:id="rId8"/>
    <p:sldId id="265" r:id="rId9"/>
    <p:sldId id="262" r:id="rId10"/>
    <p:sldId id="266" r:id="rId11"/>
    <p:sldId id="264" r:id="rId12"/>
    <p:sldId id="269" r:id="rId13"/>
    <p:sldId id="270" r:id="rId14"/>
    <p:sldId id="263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9390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605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73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9593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66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414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41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323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642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5953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5481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A8942-AD32-4A08-928D-F1088AF692E0}" type="datetimeFigureOut">
              <a:rPr lang="fr-FR" smtClean="0"/>
              <a:t>12/11/2015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E500-BE2C-4A8F-81A2-86DBF5357AA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16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smtClean="0"/>
              <a:t>Le partenariat transatlantique: quels enjeux?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Philippe VINCENT</a:t>
            </a:r>
          </a:p>
          <a:p>
            <a:r>
              <a:rPr lang="fr-BE" dirty="0" smtClean="0"/>
              <a:t>Université de Liège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737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85000" lnSpcReduction="10000"/>
          </a:bodyPr>
          <a:lstStyle/>
          <a:p>
            <a:r>
              <a:rPr lang="fr-BE" dirty="0"/>
              <a:t>Mécanisme de règlement des différends: </a:t>
            </a:r>
          </a:p>
          <a:p>
            <a:r>
              <a:rPr lang="fr-BE" dirty="0"/>
              <a:t>Actuellement:</a:t>
            </a:r>
          </a:p>
          <a:p>
            <a:pPr marL="0" indent="0">
              <a:buNone/>
            </a:pPr>
            <a:r>
              <a:rPr lang="fr-BE" dirty="0"/>
              <a:t>-    proposition des Etats-Unis: litige tranché par un ou plusieurs arbitres désignés par les </a:t>
            </a:r>
            <a:r>
              <a:rPr lang="fr-BE" dirty="0" smtClean="0"/>
              <a:t>parties, comme dans l’ALENA. </a:t>
            </a:r>
            <a:r>
              <a:rPr lang="fr-BE" dirty="0"/>
              <a:t>Critiques.</a:t>
            </a:r>
          </a:p>
          <a:p>
            <a:pPr>
              <a:buFontTx/>
              <a:buChar char="-"/>
            </a:pPr>
            <a:r>
              <a:rPr lang="fr-BE" smtClean="0"/>
              <a:t>proposition </a:t>
            </a:r>
            <a:r>
              <a:rPr lang="fr-BE" dirty="0"/>
              <a:t>de l’UE </a:t>
            </a:r>
            <a:r>
              <a:rPr lang="fr-BE"/>
              <a:t>(</a:t>
            </a:r>
            <a:r>
              <a:rPr lang="fr-BE" smtClean="0"/>
              <a:t>16.09.2015</a:t>
            </a:r>
            <a:r>
              <a:rPr lang="fr-BE" dirty="0"/>
              <a:t>): mise en place d’un </a:t>
            </a:r>
            <a:r>
              <a:rPr lang="fr-BE" dirty="0" smtClean="0"/>
              <a:t>Tribunal </a:t>
            </a:r>
            <a:r>
              <a:rPr lang="fr-BE" dirty="0"/>
              <a:t>de première instance de 15 membres (5 ressortissants d’Etats membres de l’UE, 5 ressortissants des Etats-Unis et 5 ressortissants d’Etats tiers) et d’une cour d’appel de 6 membres (2/2/2), tous nommés pour un mandat de 6 ans renouvelable 1X </a:t>
            </a:r>
            <a:r>
              <a:rPr lang="fr-BE"/>
              <a:t>. </a:t>
            </a:r>
            <a:endParaRPr lang="fr-BE" smtClean="0"/>
          </a:p>
          <a:p>
            <a:pPr>
              <a:buFontTx/>
              <a:buChar char="-"/>
            </a:pPr>
            <a:r>
              <a:rPr lang="fr-BE" dirty="0" smtClean="0"/>
              <a:t>Droit </a:t>
            </a:r>
            <a:r>
              <a:rPr lang="fr-BE" dirty="0"/>
              <a:t>applicable: exclusivement le droit international.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9392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fr-BE" dirty="0" smtClean="0"/>
              <a:t>Les conflits purement interétatiques portant sur l’interprétation de l’Accord seront quant à eux bel et bien soumis à l’arbitrage (l’UE ayant introduit une proposition en ce sens).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86846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B. Convergence des législations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BE" dirty="0" smtClean="0"/>
              <a:t>Harmonisation et convergence des normes et des procédures de certification des produits.</a:t>
            </a:r>
          </a:p>
          <a:p>
            <a:r>
              <a:rPr lang="fr-BE" dirty="0" smtClean="0"/>
              <a:t>Réduction des différences de réglementations non nécessaires.</a:t>
            </a:r>
          </a:p>
          <a:p>
            <a:r>
              <a:rPr lang="fr-BE" dirty="0" smtClean="0"/>
              <a:t>Mise en place prévue d’un Organe de coopération réglementaire, auquel tous les changements réglementaires planifiés par l’une des parties devraient être soumis pour avis.</a:t>
            </a:r>
          </a:p>
          <a:p>
            <a:r>
              <a:rPr lang="fr-BE" dirty="0" smtClean="0"/>
              <a:t>Risque de nivellement vers le bas.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36492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C. Autres sujets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Concurrence </a:t>
            </a:r>
            <a:r>
              <a:rPr lang="fr-BE" dirty="0" smtClean="0"/>
              <a:t>à </a:t>
            </a:r>
            <a:r>
              <a:rPr lang="fr-BE" dirty="0" smtClean="0"/>
              <a:t>l’heure actuelle </a:t>
            </a:r>
            <a:r>
              <a:rPr lang="fr-BE" dirty="0" smtClean="0"/>
              <a:t>ignorée </a:t>
            </a:r>
            <a:r>
              <a:rPr lang="fr-BE" dirty="0" smtClean="0"/>
              <a:t>au sein de </a:t>
            </a:r>
            <a:r>
              <a:rPr lang="fr-BE" dirty="0" smtClean="0"/>
              <a:t>l’OMC</a:t>
            </a:r>
          </a:p>
          <a:p>
            <a:r>
              <a:rPr lang="fr-BE" dirty="0" smtClean="0"/>
              <a:t>Marchés publics</a:t>
            </a:r>
          </a:p>
          <a:p>
            <a:r>
              <a:rPr lang="fr-BE" dirty="0" smtClean="0"/>
              <a:t>Appellations </a:t>
            </a:r>
            <a:r>
              <a:rPr lang="fr-BE" smtClean="0"/>
              <a:t>d’origine contrôlée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86744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4. Conséquences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smtClean="0"/>
              <a:t>Incertaines en termes de croissance et d’emplois dans l’UE</a:t>
            </a:r>
          </a:p>
          <a:p>
            <a:r>
              <a:rPr lang="fr-BE" dirty="0" smtClean="0"/>
              <a:t>Erosion des préférences des pays du Sud partenaires</a:t>
            </a:r>
          </a:p>
          <a:p>
            <a:r>
              <a:rPr lang="fr-BE" dirty="0" smtClean="0"/>
              <a:t>Renforcement de l’intégration économique des pays du Sud </a:t>
            </a:r>
          </a:p>
          <a:p>
            <a:r>
              <a:rPr lang="fr-BE" dirty="0" smtClean="0"/>
              <a:t>Traité mixte: devra être approuvé à la fois par les instances européennes et nationales </a:t>
            </a:r>
            <a:r>
              <a:rPr lang="fr-BE" smtClean="0"/>
              <a:t>des Etats-membres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33921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1. Origine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25144"/>
          </a:xfrm>
        </p:spPr>
        <p:txBody>
          <a:bodyPr>
            <a:normAutofit fontScale="92500" lnSpcReduction="10000"/>
          </a:bodyPr>
          <a:lstStyle/>
          <a:p>
            <a:r>
              <a:rPr lang="fr-BE" dirty="0" smtClean="0"/>
              <a:t>1990: début officiel du dialogue transatlantique. </a:t>
            </a:r>
          </a:p>
          <a:p>
            <a:r>
              <a:rPr lang="fr-BE" dirty="0" smtClean="0"/>
              <a:t>30 avril 2007: création du Conseil économique transatlantique, forum de discussion sur les questions économiques</a:t>
            </a:r>
          </a:p>
          <a:p>
            <a:r>
              <a:rPr lang="fr-BE" dirty="0" smtClean="0"/>
              <a:t>28 novembre 2011: mise en place du Groupe de travail de haut niveau (Etats-Unis – UE) sur l’emploi et la croissance</a:t>
            </a:r>
          </a:p>
          <a:p>
            <a:r>
              <a:rPr lang="fr-BE" dirty="0" smtClean="0"/>
              <a:t>Rapport final rendu le 11 février 2013, préconisant la conclusion d’un accord global sur les questions relatives au commerce bilatéral et aux investissements.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1772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 fontScale="92500" lnSpcReduction="20000"/>
          </a:bodyPr>
          <a:lstStyle/>
          <a:p>
            <a:r>
              <a:rPr lang="fr-BE" dirty="0" smtClean="0"/>
              <a:t>12 mars 2013: publication par la </a:t>
            </a:r>
            <a:r>
              <a:rPr lang="fr-BE" dirty="0"/>
              <a:t>C</a:t>
            </a:r>
            <a:r>
              <a:rPr lang="fr-BE" dirty="0" smtClean="0"/>
              <a:t>ommission européenne du projet de mandat sur la négociation d’un </a:t>
            </a:r>
            <a:r>
              <a:rPr lang="en-US" i="1" dirty="0" smtClean="0"/>
              <a:t>Transatlantic Trade and Investment Partnership Agreement </a:t>
            </a:r>
            <a:r>
              <a:rPr lang="en-US" dirty="0" smtClean="0"/>
              <a:t>avec les </a:t>
            </a:r>
            <a:r>
              <a:rPr lang="en-US" dirty="0" err="1" smtClean="0"/>
              <a:t>Etats</a:t>
            </a:r>
            <a:r>
              <a:rPr lang="en-US" dirty="0" smtClean="0"/>
              <a:t>-Unis, </a:t>
            </a:r>
            <a:r>
              <a:rPr lang="en-US" dirty="0" err="1" smtClean="0"/>
              <a:t>accompagné</a:t>
            </a:r>
            <a:r>
              <a:rPr lang="en-US" dirty="0" smtClean="0"/>
              <a:t> </a:t>
            </a:r>
            <a:r>
              <a:rPr lang="en-US" dirty="0" err="1" smtClean="0"/>
              <a:t>d’une</a:t>
            </a:r>
            <a:r>
              <a:rPr lang="en-US" dirty="0" smtClean="0"/>
              <a:t> </a:t>
            </a:r>
            <a:r>
              <a:rPr lang="en-US" dirty="0" err="1" smtClean="0"/>
              <a:t>étude</a:t>
            </a:r>
            <a:r>
              <a:rPr lang="en-US" dirty="0" smtClean="0"/>
              <a:t> </a:t>
            </a:r>
            <a:r>
              <a:rPr lang="en-US" dirty="0" err="1" smtClean="0"/>
              <a:t>d’impact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14 </a:t>
            </a:r>
            <a:r>
              <a:rPr lang="en-US" dirty="0" err="1" smtClean="0"/>
              <a:t>juin</a:t>
            </a:r>
            <a:r>
              <a:rPr lang="en-US" dirty="0" smtClean="0"/>
              <a:t> 2013: feu vert des </a:t>
            </a:r>
            <a:r>
              <a:rPr lang="en-US" dirty="0" err="1" smtClean="0"/>
              <a:t>Etats</a:t>
            </a:r>
            <a:r>
              <a:rPr lang="en-US" dirty="0" smtClean="0"/>
              <a:t> </a:t>
            </a:r>
            <a:r>
              <a:rPr lang="en-US" dirty="0" err="1" smtClean="0"/>
              <a:t>membres</a:t>
            </a:r>
            <a:r>
              <a:rPr lang="en-US" dirty="0" smtClean="0"/>
              <a:t> de </a:t>
            </a:r>
            <a:r>
              <a:rPr lang="en-US" dirty="0" err="1" smtClean="0"/>
              <a:t>l’UE</a:t>
            </a:r>
            <a:r>
              <a:rPr lang="en-US" dirty="0" smtClean="0"/>
              <a:t> pour le commencement des </a:t>
            </a:r>
            <a:r>
              <a:rPr lang="en-US" dirty="0" err="1" smtClean="0"/>
              <a:t>négociations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mandat</a:t>
            </a:r>
            <a:r>
              <a:rPr lang="en-US" dirty="0" smtClean="0"/>
              <a:t> </a:t>
            </a:r>
            <a:r>
              <a:rPr lang="en-US" dirty="0" err="1" smtClean="0"/>
              <a:t>prévoit</a:t>
            </a:r>
            <a:r>
              <a:rPr lang="en-US" dirty="0" smtClean="0"/>
              <a:t> que le </a:t>
            </a:r>
            <a:r>
              <a:rPr lang="en-US" dirty="0" err="1" smtClean="0"/>
              <a:t>secteur</a:t>
            </a:r>
            <a:r>
              <a:rPr lang="en-US" dirty="0" smtClean="0"/>
              <a:t> </a:t>
            </a:r>
            <a:r>
              <a:rPr lang="en-US" dirty="0" err="1" smtClean="0"/>
              <a:t>audiovisuel</a:t>
            </a:r>
            <a:r>
              <a:rPr lang="en-US" dirty="0" smtClean="0"/>
              <a:t> sera </a:t>
            </a:r>
            <a:r>
              <a:rPr lang="en-US" dirty="0" err="1" smtClean="0"/>
              <a:t>exclu</a:t>
            </a:r>
            <a:r>
              <a:rPr lang="en-US" dirty="0" smtClean="0"/>
              <a:t> du champ des </a:t>
            </a:r>
            <a:r>
              <a:rPr lang="en-US" dirty="0" err="1" smtClean="0"/>
              <a:t>négociations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Celles</a:t>
            </a:r>
            <a:r>
              <a:rPr lang="en-US" dirty="0" smtClean="0"/>
              <a:t>-ci </a:t>
            </a:r>
            <a:r>
              <a:rPr lang="en-US" dirty="0" err="1" smtClean="0"/>
              <a:t>ont</a:t>
            </a:r>
            <a:r>
              <a:rPr lang="en-US" dirty="0" smtClean="0"/>
              <a:t> lieu </a:t>
            </a:r>
            <a:r>
              <a:rPr lang="en-US" dirty="0" err="1" smtClean="0"/>
              <a:t>en</a:t>
            </a:r>
            <a:r>
              <a:rPr lang="en-US" dirty="0" smtClean="0"/>
              <a:t> “cycles” examinant </a:t>
            </a:r>
            <a:r>
              <a:rPr lang="en-US" dirty="0" err="1" smtClean="0"/>
              <a:t>certains</a:t>
            </a:r>
            <a:r>
              <a:rPr lang="en-US" dirty="0" smtClean="0"/>
              <a:t> points. Le 11ème cycle a </a:t>
            </a:r>
            <a:r>
              <a:rPr lang="en-US" dirty="0" err="1" smtClean="0"/>
              <a:t>eu</a:t>
            </a:r>
            <a:r>
              <a:rPr lang="en-US" dirty="0" smtClean="0"/>
              <a:t> lieu du 19 au 23 </a:t>
            </a:r>
            <a:r>
              <a:rPr lang="en-US" dirty="0" err="1" smtClean="0"/>
              <a:t>octobre</a:t>
            </a:r>
            <a:r>
              <a:rPr lang="en-US" dirty="0" smtClean="0"/>
              <a:t> 2015.</a:t>
            </a:r>
          </a:p>
          <a:p>
            <a:r>
              <a:rPr lang="fr-BE" dirty="0"/>
              <a:t>L’UE a publié une dizaine de propositions de textes.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8812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2. Objectifs: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BE" dirty="0" smtClean="0"/>
              <a:t>Amélioration réciproque de l’accès au marché (marchandises et services)</a:t>
            </a:r>
          </a:p>
          <a:p>
            <a:r>
              <a:rPr lang="fr-BE" dirty="0" smtClean="0"/>
              <a:t>Coopération réglementaire (reconnaissance mutuelle des normes; mesures sanitaires et phytosanitaires…)</a:t>
            </a:r>
          </a:p>
          <a:p>
            <a:r>
              <a:rPr lang="fr-BE" i="1" dirty="0" err="1" smtClean="0"/>
              <a:t>Rules</a:t>
            </a:r>
            <a:r>
              <a:rPr lang="fr-BE" dirty="0" smtClean="0"/>
              <a:t> (développement durable; énergie et matières premières; facilitation du commerce; protection des investissements et mécanisme de règlement des différends; concurrence; propriété intellectuelle; règlement des différends interétatiques).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3060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3. Enjeux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Les blocages au sein de l’OMC depuis 2003 ont incité les Etats-Unis et l’UE à multiplier les accords bilatéraux (UE-Canada, UE-Vietnam, UE-Inde, UE-Nouvelle-Zélande…) ou régionaux (Zone de libre-échange des Amériques, Partenariat transpacifique…).</a:t>
            </a:r>
          </a:p>
          <a:p>
            <a:r>
              <a:rPr lang="fr-BE" dirty="0" smtClean="0"/>
              <a:t>Le TTIP rentre dans cette mouvance.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7104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fr-BE" dirty="0" smtClean="0"/>
              <a:t>3.1.	L’accès aux marchés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BE" dirty="0"/>
              <a:t>A l’heure actuelle, les Etats-Unis sont l’un des rares partenaires avec lesquels l’UE n’est lié par aucun accord préférentiel</a:t>
            </a:r>
            <a:r>
              <a:rPr lang="fr-BE" dirty="0" smtClean="0"/>
              <a:t>.</a:t>
            </a:r>
          </a:p>
          <a:p>
            <a:pPr marL="0" indent="0">
              <a:buNone/>
            </a:pPr>
            <a:r>
              <a:rPr lang="fr-BE" dirty="0" smtClean="0"/>
              <a:t>20% du commerce extérieur de l’UE (Japon: 8%, Chine: 7%)</a:t>
            </a:r>
            <a:endParaRPr lang="fr-BE" dirty="0"/>
          </a:p>
          <a:p>
            <a:pPr marL="0" indent="0">
              <a:buNone/>
            </a:pPr>
            <a:r>
              <a:rPr lang="fr-BE" dirty="0" smtClean="0"/>
              <a:t>Suppression des tarifs douaniers: droits de douane peu élevés MAIS pics tarifaires</a:t>
            </a:r>
          </a:p>
          <a:p>
            <a:pPr marL="0" indent="0">
              <a:buNone/>
            </a:pPr>
            <a:r>
              <a:rPr lang="fr-BE" dirty="0" smtClean="0"/>
              <a:t>Article XXIV GATT (périodes transitoires ou possibilité d’exclusion)</a:t>
            </a:r>
          </a:p>
        </p:txBody>
      </p:sp>
    </p:spTree>
    <p:extLst>
      <p:ext uri="{BB962C8B-B14F-4D97-AF65-F5344CB8AC3E}">
        <p14:creationId xmlns:p14="http://schemas.microsoft.com/office/powerpoint/2010/main" val="3599158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Libéralisation accrue du commerce des services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BE" dirty="0" smtClean="0"/>
              <a:t>L’UE </a:t>
            </a:r>
            <a:r>
              <a:rPr lang="fr-BE" dirty="0"/>
              <a:t>est demandeuse d’une plus grande libéralisation du secteur des transports aux Etats-Unis</a:t>
            </a:r>
            <a:r>
              <a:rPr lang="fr-BE" dirty="0" smtClean="0"/>
              <a:t>.</a:t>
            </a:r>
          </a:p>
          <a:p>
            <a:pPr marL="0" indent="0">
              <a:buNone/>
            </a:pPr>
            <a:r>
              <a:rPr lang="fr-BE" dirty="0" smtClean="0"/>
              <a:t>La libéralisation des services financiers est aussi à l’ordre du jour.</a:t>
            </a:r>
            <a:endParaRPr lang="fr-BE" dirty="0"/>
          </a:p>
          <a:p>
            <a:pPr marL="0" indent="0">
              <a:buNone/>
            </a:pPr>
            <a:r>
              <a:rPr lang="fr-BE" dirty="0"/>
              <a:t>Les services d’intérêt généraux (eau, santé, services sociaux, enseignement…) seraient exclus du champ des </a:t>
            </a:r>
            <a:r>
              <a:rPr lang="fr-BE" dirty="0" smtClean="0"/>
              <a:t>négociations (déclaration du PE du 08.07.2015), de même que l’audiovisuel.</a:t>
            </a:r>
          </a:p>
          <a:p>
            <a:pPr marL="0" indent="0">
              <a:buNone/>
            </a:pPr>
            <a:r>
              <a:rPr lang="fr-BE" dirty="0" smtClean="0"/>
              <a:t>Reconnaissance mutuelle des qualifications professionnelles.</a:t>
            </a:r>
          </a:p>
          <a:p>
            <a:pPr marL="0" indent="0">
              <a:buNone/>
            </a:pPr>
            <a:r>
              <a:rPr lang="fr-BE" dirty="0" smtClean="0"/>
              <a:t>Assouplissement du régime américain des visas.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473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3.2. Coopération réglementaire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Les principaux obstacles aux échanges entre les deux partenaires ne sont pas douaniers MAIS réglementaires.</a:t>
            </a:r>
          </a:p>
          <a:p>
            <a:r>
              <a:rPr lang="fr-BE" dirty="0" smtClean="0"/>
              <a:t>Ex: mesures sanitaires et phytosanitaires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25273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sz="3200" dirty="0" smtClean="0"/>
              <a:t>3.3.	</a:t>
            </a:r>
            <a:r>
              <a:rPr lang="fr-BE" sz="3200" i="1" dirty="0" err="1" smtClean="0"/>
              <a:t>Rules</a:t>
            </a:r>
            <a:r>
              <a:rPr lang="fr-BE" sz="3200" dirty="0" smtClean="0"/>
              <a:t/>
            </a:r>
            <a:br>
              <a:rPr lang="fr-BE" sz="3200" dirty="0" smtClean="0"/>
            </a:br>
            <a:r>
              <a:rPr lang="fr-BE" sz="3200" dirty="0" smtClean="0"/>
              <a:t>A.	La question des investissements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328592"/>
          </a:xfrm>
        </p:spPr>
        <p:txBody>
          <a:bodyPr>
            <a:normAutofit fontScale="77500" lnSpcReduction="20000"/>
          </a:bodyPr>
          <a:lstStyle/>
          <a:p>
            <a:r>
              <a:rPr lang="fr-BE" dirty="0" smtClean="0"/>
              <a:t>Très sensible; crainte d’une perte de souveraineté des Etats.</a:t>
            </a:r>
          </a:p>
          <a:p>
            <a:r>
              <a:rPr lang="fr-BE" dirty="0" smtClean="0"/>
              <a:t>Accords bilatéraux entre partenaires du Nord et du Sud (+ de 3000) (ex. Belgique-Panama)</a:t>
            </a:r>
          </a:p>
          <a:p>
            <a:r>
              <a:rPr lang="fr-BE" dirty="0" smtClean="0"/>
              <a:t>Rappel: échec de l’AMI en 1997</a:t>
            </a:r>
          </a:p>
          <a:p>
            <a:r>
              <a:rPr lang="fr-BE" dirty="0" smtClean="0"/>
              <a:t>Seul secteur où les litiges n’opposent pas des Etats MAIS des entreprises et des Etats (</a:t>
            </a:r>
            <a:r>
              <a:rPr lang="fr-BE" i="1" dirty="0" smtClean="0"/>
              <a:t>ISDS: </a:t>
            </a:r>
            <a:r>
              <a:rPr lang="fr-BE" i="1" dirty="0" err="1" smtClean="0"/>
              <a:t>Investor</a:t>
            </a:r>
            <a:r>
              <a:rPr lang="fr-BE" i="1" dirty="0" smtClean="0"/>
              <a:t>-State Dispute </a:t>
            </a:r>
            <a:r>
              <a:rPr lang="fr-BE" i="1" dirty="0" err="1" smtClean="0"/>
              <a:t>Settlement</a:t>
            </a:r>
            <a:r>
              <a:rPr lang="fr-BE" dirty="0" smtClean="0"/>
              <a:t>)</a:t>
            </a:r>
          </a:p>
          <a:p>
            <a:r>
              <a:rPr lang="fr-BE" i="1" dirty="0" err="1" smtClean="0"/>
              <a:t>Fair</a:t>
            </a:r>
            <a:r>
              <a:rPr lang="fr-BE" i="1" dirty="0" smtClean="0"/>
              <a:t> and </a:t>
            </a:r>
            <a:r>
              <a:rPr lang="fr-BE" i="1" dirty="0" err="1" smtClean="0"/>
              <a:t>equitable</a:t>
            </a:r>
            <a:r>
              <a:rPr lang="fr-BE" i="1" dirty="0" smtClean="0"/>
              <a:t> </a:t>
            </a:r>
            <a:r>
              <a:rPr lang="fr-BE" i="1" dirty="0" err="1" smtClean="0"/>
              <a:t>treatment</a:t>
            </a:r>
            <a:r>
              <a:rPr lang="fr-BE" i="1" dirty="0" smtClean="0"/>
              <a:t> </a:t>
            </a:r>
            <a:r>
              <a:rPr lang="fr-BE" dirty="0" smtClean="0"/>
              <a:t>au lieu du traitement national (prédictibilité…)</a:t>
            </a:r>
          </a:p>
          <a:p>
            <a:r>
              <a:rPr lang="fr-BE" dirty="0" smtClean="0"/>
              <a:t>Protection de l’expropriation indirecte (de profits escomptés)</a:t>
            </a:r>
          </a:p>
          <a:p>
            <a:r>
              <a:rPr lang="fr-BE" dirty="0" smtClean="0"/>
              <a:t>Craintes p. ex. au niveau de la protection de l’environnement suite à certaines sentences arbitrales adoptées dans le cadre de l’ALENA</a:t>
            </a:r>
          </a:p>
          <a:p>
            <a:r>
              <a:rPr lang="fr-BE" dirty="0" smtClean="0"/>
              <a:t>La menace d’intenter une telle procédure suffit parfois à faire renoncer un Etat à adopter une mesure.</a:t>
            </a:r>
          </a:p>
        </p:txBody>
      </p:sp>
    </p:spTree>
    <p:extLst>
      <p:ext uri="{BB962C8B-B14F-4D97-AF65-F5344CB8AC3E}">
        <p14:creationId xmlns:p14="http://schemas.microsoft.com/office/powerpoint/2010/main" val="26173211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830</Words>
  <Application>Microsoft Office PowerPoint</Application>
  <PresentationFormat>Affichage à l'écran (4:3)</PresentationFormat>
  <Paragraphs>63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Le partenariat transatlantique: quels enjeux?</vt:lpstr>
      <vt:lpstr>1. Origine</vt:lpstr>
      <vt:lpstr>Présentation PowerPoint</vt:lpstr>
      <vt:lpstr>2. Objectifs: 3</vt:lpstr>
      <vt:lpstr>3. Enjeux</vt:lpstr>
      <vt:lpstr> 3.1. L’accès aux marchés</vt:lpstr>
      <vt:lpstr>Libéralisation accrue du commerce des services</vt:lpstr>
      <vt:lpstr>3.2. Coopération réglementaire</vt:lpstr>
      <vt:lpstr>3.3. Rules A. La question des investissements</vt:lpstr>
      <vt:lpstr>Présentation PowerPoint</vt:lpstr>
      <vt:lpstr>Présentation PowerPoint</vt:lpstr>
      <vt:lpstr>B. Convergence des législations</vt:lpstr>
      <vt:lpstr>C. Autres sujets</vt:lpstr>
      <vt:lpstr>4. Conséquences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Philippe</dc:creator>
  <cp:lastModifiedBy>Philippe</cp:lastModifiedBy>
  <cp:revision>30</cp:revision>
  <dcterms:created xsi:type="dcterms:W3CDTF">2015-10-28T07:16:30Z</dcterms:created>
  <dcterms:modified xsi:type="dcterms:W3CDTF">2015-11-12T20:14:25Z</dcterms:modified>
</cp:coreProperties>
</file>