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65" r:id="rId3"/>
    <p:sldId id="260" r:id="rId4"/>
    <p:sldId id="294" r:id="rId5"/>
    <p:sldId id="263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1" r:id="rId16"/>
    <p:sldId id="279" r:id="rId17"/>
    <p:sldId id="291" r:id="rId18"/>
    <p:sldId id="293" r:id="rId19"/>
    <p:sldId id="283" r:id="rId20"/>
    <p:sldId id="280" r:id="rId21"/>
    <p:sldId id="281" r:id="rId22"/>
    <p:sldId id="282" r:id="rId23"/>
    <p:sldId id="284" r:id="rId24"/>
    <p:sldId id="286" r:id="rId25"/>
    <p:sldId id="287" r:id="rId26"/>
    <p:sldId id="288" r:id="rId27"/>
    <p:sldId id="289" r:id="rId28"/>
    <p:sldId id="295" r:id="rId29"/>
    <p:sldId id="296" r:id="rId30"/>
    <p:sldId id="297" r:id="rId31"/>
    <p:sldId id="298" r:id="rId32"/>
    <p:sldId id="300" r:id="rId33"/>
    <p:sldId id="29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C9A"/>
    <a:srgbClr val="E54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120B6-1440-4B37-A21E-2BBE02361160}" v="201" dt="2018-10-04T21:01:06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1828" autoAdjust="0"/>
  </p:normalViewPr>
  <p:slideViewPr>
    <p:cSldViewPr snapToGrid="0">
      <p:cViewPr varScale="1">
        <p:scale>
          <a:sx n="53" d="100"/>
          <a:sy n="53" d="100"/>
        </p:scale>
        <p:origin x="118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elle Neveu" userId="37fffa00db80bf05" providerId="LiveId" clId="{323120B6-1440-4B37-A21E-2BBE02361160}"/>
    <pc:docChg chg="undo custSel addSld modSld sldOrd">
      <pc:chgData name="Maelle Neveu" userId="37fffa00db80bf05" providerId="LiveId" clId="{323120B6-1440-4B37-A21E-2BBE02361160}" dt="2018-10-04T21:01:06.018" v="201" actId="1076"/>
      <pc:docMkLst>
        <pc:docMk/>
      </pc:docMkLst>
      <pc:sldChg chg="addSp modSp">
        <pc:chgData name="Maelle Neveu" userId="37fffa00db80bf05" providerId="LiveId" clId="{323120B6-1440-4B37-A21E-2BBE02361160}" dt="2018-10-04T19:12:11.725" v="55" actId="1076"/>
        <pc:sldMkLst>
          <pc:docMk/>
          <pc:sldMk cId="1620842841" sldId="256"/>
        </pc:sldMkLst>
        <pc:spChg chg="mod">
          <ac:chgData name="Maelle Neveu" userId="37fffa00db80bf05" providerId="LiveId" clId="{323120B6-1440-4B37-A21E-2BBE02361160}" dt="2018-10-04T19:12:00.006" v="52" actId="1076"/>
          <ac:spMkLst>
            <pc:docMk/>
            <pc:sldMk cId="1620842841" sldId="256"/>
            <ac:spMk id="2" creationId="{E22921B6-CDCC-4C47-9FE2-926E85589360}"/>
          </ac:spMkLst>
        </pc:spChg>
        <pc:spChg chg="mod">
          <ac:chgData name="Maelle Neveu" userId="37fffa00db80bf05" providerId="LiveId" clId="{323120B6-1440-4B37-A21E-2BBE02361160}" dt="2018-10-02T20:27:51.613" v="20" actId="20577"/>
          <ac:spMkLst>
            <pc:docMk/>
            <pc:sldMk cId="1620842841" sldId="256"/>
            <ac:spMk id="4" creationId="{E6DE4DD9-ED00-4435-81CC-1640EC0267E9}"/>
          </ac:spMkLst>
        </pc:spChg>
        <pc:picChg chg="add mod">
          <ac:chgData name="Maelle Neveu" userId="37fffa00db80bf05" providerId="LiveId" clId="{323120B6-1440-4B37-A21E-2BBE02361160}" dt="2018-10-04T19:12:11.725" v="55" actId="1076"/>
          <ac:picMkLst>
            <pc:docMk/>
            <pc:sldMk cId="1620842841" sldId="256"/>
            <ac:picMk id="1026" creationId="{385F1AF1-9071-4240-92A9-5E8B271E4E4D}"/>
          </ac:picMkLst>
        </pc:picChg>
      </pc:sldChg>
      <pc:sldChg chg="modSp mod">
        <pc:chgData name="Maelle Neveu" userId="37fffa00db80bf05" providerId="LiveId" clId="{323120B6-1440-4B37-A21E-2BBE02361160}" dt="2018-10-02T20:57:00.795" v="49" actId="1076"/>
        <pc:sldMkLst>
          <pc:docMk/>
          <pc:sldMk cId="3304376093" sldId="283"/>
        </pc:sldMkLst>
        <pc:spChg chg="mod">
          <ac:chgData name="Maelle Neveu" userId="37fffa00db80bf05" providerId="LiveId" clId="{323120B6-1440-4B37-A21E-2BBE02361160}" dt="2018-10-02T20:57:00.795" v="49" actId="1076"/>
          <ac:spMkLst>
            <pc:docMk/>
            <pc:sldMk cId="3304376093" sldId="283"/>
            <ac:spMk id="11" creationId="{D7FC6FED-3E35-42CA-9FA5-B6C6B9183B9C}"/>
          </ac:spMkLst>
        </pc:spChg>
      </pc:sldChg>
      <pc:sldChg chg="modSp">
        <pc:chgData name="Maelle Neveu" userId="37fffa00db80bf05" providerId="LiveId" clId="{323120B6-1440-4B37-A21E-2BBE02361160}" dt="2018-10-02T20:51:57.530" v="45" actId="20577"/>
        <pc:sldMkLst>
          <pc:docMk/>
          <pc:sldMk cId="2206237702" sldId="295"/>
        </pc:sldMkLst>
        <pc:spChg chg="mod">
          <ac:chgData name="Maelle Neveu" userId="37fffa00db80bf05" providerId="LiveId" clId="{323120B6-1440-4B37-A21E-2BBE02361160}" dt="2018-10-02T20:51:57.530" v="45" actId="20577"/>
          <ac:spMkLst>
            <pc:docMk/>
            <pc:sldMk cId="2206237702" sldId="295"/>
            <ac:spMk id="6" creationId="{2F4218ED-24DD-4F3E-95DC-56BE0378B52D}"/>
          </ac:spMkLst>
        </pc:spChg>
      </pc:sldChg>
      <pc:sldChg chg="modSp">
        <pc:chgData name="Maelle Neveu" userId="37fffa00db80bf05" providerId="LiveId" clId="{323120B6-1440-4B37-A21E-2BBE02361160}" dt="2018-10-04T21:01:06.018" v="201" actId="1076"/>
        <pc:sldMkLst>
          <pc:docMk/>
          <pc:sldMk cId="319678326" sldId="296"/>
        </pc:sldMkLst>
        <pc:spChg chg="mod">
          <ac:chgData name="Maelle Neveu" userId="37fffa00db80bf05" providerId="LiveId" clId="{323120B6-1440-4B37-A21E-2BBE02361160}" dt="2018-10-04T21:01:02.069" v="200" actId="1076"/>
          <ac:spMkLst>
            <pc:docMk/>
            <pc:sldMk cId="319678326" sldId="296"/>
            <ac:spMk id="11" creationId="{9456E990-B5F1-45DB-B3B3-E87E237C5767}"/>
          </ac:spMkLst>
        </pc:spChg>
        <pc:spChg chg="mod">
          <ac:chgData name="Maelle Neveu" userId="37fffa00db80bf05" providerId="LiveId" clId="{323120B6-1440-4B37-A21E-2BBE02361160}" dt="2018-10-04T21:01:06.018" v="201" actId="1076"/>
          <ac:spMkLst>
            <pc:docMk/>
            <pc:sldMk cId="319678326" sldId="296"/>
            <ac:spMk id="12" creationId="{8DB837AA-E742-4CC3-8356-FCA9D773D4C8}"/>
          </ac:spMkLst>
        </pc:spChg>
      </pc:sldChg>
      <pc:sldChg chg="addSp delSp modSp add modAnim">
        <pc:chgData name="Maelle Neveu" userId="37fffa00db80bf05" providerId="LiveId" clId="{323120B6-1440-4B37-A21E-2BBE02361160}" dt="2018-10-04T20:09:56.113" v="199" actId="255"/>
        <pc:sldMkLst>
          <pc:docMk/>
          <pc:sldMk cId="552431515" sldId="299"/>
        </pc:sldMkLst>
        <pc:spChg chg="mod">
          <ac:chgData name="Maelle Neveu" userId="37fffa00db80bf05" providerId="LiveId" clId="{323120B6-1440-4B37-A21E-2BBE02361160}" dt="2018-10-04T20:08:51.737" v="148" actId="20577"/>
          <ac:spMkLst>
            <pc:docMk/>
            <pc:sldMk cId="552431515" sldId="299"/>
            <ac:spMk id="2" creationId="{C830F498-ABFB-43D5-95DE-7FDB7E775CCC}"/>
          </ac:spMkLst>
        </pc:spChg>
        <pc:spChg chg="add del">
          <ac:chgData name="Maelle Neveu" userId="37fffa00db80bf05" providerId="LiveId" clId="{323120B6-1440-4B37-A21E-2BBE02361160}" dt="2018-10-04T20:08:05.339" v="116" actId="478"/>
          <ac:spMkLst>
            <pc:docMk/>
            <pc:sldMk cId="552431515" sldId="299"/>
            <ac:spMk id="3" creationId="{358F2EB2-FED6-47D2-9B44-47F9CFC4ADE2}"/>
          </ac:spMkLst>
        </pc:spChg>
        <pc:spChg chg="add del mod">
          <ac:chgData name="Maelle Neveu" userId="37fffa00db80bf05" providerId="LiveId" clId="{323120B6-1440-4B37-A21E-2BBE02361160}" dt="2018-10-04T20:07:46.832" v="113"/>
          <ac:spMkLst>
            <pc:docMk/>
            <pc:sldMk cId="552431515" sldId="299"/>
            <ac:spMk id="4" creationId="{1B282970-7CEA-4074-9EAE-2DF77B4199D0}"/>
          </ac:spMkLst>
        </pc:spChg>
        <pc:spChg chg="add del mod">
          <ac:chgData name="Maelle Neveu" userId="37fffa00db80bf05" providerId="LiveId" clId="{323120B6-1440-4B37-A21E-2BBE02361160}" dt="2018-10-04T20:08:02.859" v="115"/>
          <ac:spMkLst>
            <pc:docMk/>
            <pc:sldMk cId="552431515" sldId="299"/>
            <ac:spMk id="5" creationId="{E431743C-C6A8-4120-A343-36C0638FEB3D}"/>
          </ac:spMkLst>
        </pc:spChg>
        <pc:spChg chg="add del mod">
          <ac:chgData name="Maelle Neveu" userId="37fffa00db80bf05" providerId="LiveId" clId="{323120B6-1440-4B37-A21E-2BBE02361160}" dt="2018-10-04T20:09:46.185" v="198"/>
          <ac:spMkLst>
            <pc:docMk/>
            <pc:sldMk cId="552431515" sldId="299"/>
            <ac:spMk id="6" creationId="{8AB160FB-9439-4ACE-B280-08BB7F1897AC}"/>
          </ac:spMkLst>
        </pc:spChg>
        <pc:spChg chg="add mod">
          <ac:chgData name="Maelle Neveu" userId="37fffa00db80bf05" providerId="LiveId" clId="{323120B6-1440-4B37-A21E-2BBE02361160}" dt="2018-10-04T20:09:56.113" v="199" actId="255"/>
          <ac:spMkLst>
            <pc:docMk/>
            <pc:sldMk cId="552431515" sldId="299"/>
            <ac:spMk id="7" creationId="{66AD71DE-9D54-4676-B935-27B597184F6A}"/>
          </ac:spMkLst>
        </pc:spChg>
      </pc:sldChg>
      <pc:sldChg chg="addSp modSp add ord">
        <pc:chgData name="Maelle Neveu" userId="37fffa00db80bf05" providerId="LiveId" clId="{323120B6-1440-4B37-A21E-2BBE02361160}" dt="2018-10-04T20:06:14.577" v="111"/>
        <pc:sldMkLst>
          <pc:docMk/>
          <pc:sldMk cId="1679694231" sldId="300"/>
        </pc:sldMkLst>
        <pc:spChg chg="add mod">
          <ac:chgData name="Maelle Neveu" userId="37fffa00db80bf05" providerId="LiveId" clId="{323120B6-1440-4B37-A21E-2BBE02361160}" dt="2018-10-04T20:05:53.239" v="108" actId="20577"/>
          <ac:spMkLst>
            <pc:docMk/>
            <pc:sldMk cId="1679694231" sldId="300"/>
            <ac:spMk id="2" creationId="{4BE57C12-24EA-4577-BFE5-717B67E3814F}"/>
          </ac:spMkLst>
        </pc:spChg>
        <pc:picChg chg="add mod">
          <ac:chgData name="Maelle Neveu" userId="37fffa00db80bf05" providerId="LiveId" clId="{323120B6-1440-4B37-A21E-2BBE02361160}" dt="2018-10-04T20:06:11.765" v="110" actId="1076"/>
          <ac:picMkLst>
            <pc:docMk/>
            <pc:sldMk cId="1679694231" sldId="300"/>
            <ac:picMk id="3" creationId="{E4767425-6A82-4364-8554-F1B353726C2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69137378094099"/>
          <c:y val="0.15323199792199901"/>
          <c:w val="0.84771917238706795"/>
          <c:h val="0.65906267484495795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Feuil1!$A$2:$A$17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Feuil1!$B$2:$B$17</c:f>
              <c:numCache>
                <c:formatCode>General</c:formatCode>
                <c:ptCount val="16"/>
                <c:pt idx="0">
                  <c:v>4.8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3.6</c:v>
                </c:pt>
                <c:pt idx="10">
                  <c:v>3</c:v>
                </c:pt>
                <c:pt idx="11">
                  <c:v>5</c:v>
                </c:pt>
                <c:pt idx="12">
                  <c:v>1.7</c:v>
                </c:pt>
                <c:pt idx="13">
                  <c:v>2.5</c:v>
                </c:pt>
                <c:pt idx="14">
                  <c:v>3.5</c:v>
                </c:pt>
                <c:pt idx="15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BC-4714-B1DC-5072D0CE6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53462096"/>
        <c:axId val="653466408"/>
      </c:lineChart>
      <c:catAx>
        <c:axId val="653462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000" dirty="0"/>
                  <a:t>semaines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3466408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653466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000"/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346209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69137378094099"/>
          <c:y val="0.15323199792199901"/>
          <c:w val="0.84771917238706795"/>
          <c:h val="0.65906267484495795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Feuil1!$A$2:$A$17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Feuil1!$B$2:$B$17</c:f>
              <c:numCache>
                <c:formatCode>General</c:formatCode>
                <c:ptCount val="16"/>
                <c:pt idx="0">
                  <c:v>4.8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3.6</c:v>
                </c:pt>
                <c:pt idx="10">
                  <c:v>3</c:v>
                </c:pt>
                <c:pt idx="11">
                  <c:v>5</c:v>
                </c:pt>
                <c:pt idx="12">
                  <c:v>1.7</c:v>
                </c:pt>
                <c:pt idx="13">
                  <c:v>2.5</c:v>
                </c:pt>
                <c:pt idx="14">
                  <c:v>3.5</c:v>
                </c:pt>
                <c:pt idx="15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BC-4714-B1DC-5072D0CE6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53462096"/>
        <c:axId val="653466408"/>
      </c:lineChart>
      <c:catAx>
        <c:axId val="653462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000" dirty="0"/>
                  <a:t>semaines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3466408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653466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000"/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346209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69137378094099"/>
          <c:y val="0.15323199792199901"/>
          <c:w val="0.84771917238706795"/>
          <c:h val="0.65906267484495795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Feuil1!$A$2:$A$17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Feuil1!$B$2:$B$17</c:f>
              <c:numCache>
                <c:formatCode>General</c:formatCode>
                <c:ptCount val="16"/>
                <c:pt idx="0">
                  <c:v>4.8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3.6</c:v>
                </c:pt>
                <c:pt idx="10">
                  <c:v>3</c:v>
                </c:pt>
                <c:pt idx="11">
                  <c:v>5</c:v>
                </c:pt>
                <c:pt idx="12">
                  <c:v>1.7</c:v>
                </c:pt>
                <c:pt idx="13">
                  <c:v>2.5</c:v>
                </c:pt>
                <c:pt idx="14">
                  <c:v>3.5</c:v>
                </c:pt>
                <c:pt idx="15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BC-4714-B1DC-5072D0CE6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653462096"/>
        <c:axId val="653466408"/>
      </c:lineChart>
      <c:catAx>
        <c:axId val="653462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000" dirty="0"/>
                  <a:t>semaines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3466408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653466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000"/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346209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700" dirty="0">
                <a:solidFill>
                  <a:schemeClr val="tx1"/>
                </a:solidFill>
              </a:rPr>
              <a:t>Nombre</a:t>
            </a:r>
            <a:r>
              <a:rPr lang="fr-BE" sz="1700" baseline="0" dirty="0">
                <a:solidFill>
                  <a:schemeClr val="tx1"/>
                </a:solidFill>
              </a:rPr>
              <a:t> d'erreurs - Inhibition verbale (NEPSY II)</a:t>
            </a:r>
            <a:endParaRPr lang="fr-BE" sz="17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8488030722179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3000706343936553E-2"/>
          <c:y val="0.13643782260429291"/>
          <c:w val="0.89298813735440163"/>
          <c:h val="0.7466484197650007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Feuil1!$A$17:$A$22</c:f>
              <c:strCache>
                <c:ptCount val="6"/>
                <c:pt idx="0">
                  <c:v>Pré1</c:v>
                </c:pt>
                <c:pt idx="1">
                  <c:v>Pré2</c:v>
                </c:pt>
                <c:pt idx="2">
                  <c:v>Pré3</c:v>
                </c:pt>
                <c:pt idx="3">
                  <c:v>Post1</c:v>
                </c:pt>
                <c:pt idx="4">
                  <c:v>Post2</c:v>
                </c:pt>
                <c:pt idx="5">
                  <c:v>Post3</c:v>
                </c:pt>
              </c:strCache>
            </c:strRef>
          </c:cat>
          <c:val>
            <c:numRef>
              <c:f>Feuil1!$B$17:$B$22</c:f>
              <c:numCache>
                <c:formatCode>General</c:formatCode>
                <c:ptCount val="6"/>
                <c:pt idx="0">
                  <c:v>42</c:v>
                </c:pt>
                <c:pt idx="1">
                  <c:v>41</c:v>
                </c:pt>
                <c:pt idx="2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87-4109-A8B2-7B73D521416D}"/>
            </c:ext>
          </c:extLst>
        </c:ser>
        <c:ser>
          <c:idx val="1"/>
          <c:order val="1"/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Feuil1!$A$17:$A$22</c:f>
              <c:strCache>
                <c:ptCount val="6"/>
                <c:pt idx="0">
                  <c:v>Pré1</c:v>
                </c:pt>
                <c:pt idx="1">
                  <c:v>Pré2</c:v>
                </c:pt>
                <c:pt idx="2">
                  <c:v>Pré3</c:v>
                </c:pt>
                <c:pt idx="3">
                  <c:v>Post1</c:v>
                </c:pt>
                <c:pt idx="4">
                  <c:v>Post2</c:v>
                </c:pt>
                <c:pt idx="5">
                  <c:v>Post3</c:v>
                </c:pt>
              </c:strCache>
            </c:strRef>
          </c:cat>
          <c:val>
            <c:numRef>
              <c:f>Feuil1!$C$17:$C$22</c:f>
              <c:numCache>
                <c:formatCode>General</c:formatCode>
                <c:ptCount val="6"/>
                <c:pt idx="3">
                  <c:v>22</c:v>
                </c:pt>
                <c:pt idx="4">
                  <c:v>19</c:v>
                </c:pt>
                <c:pt idx="5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87-4109-A8B2-7B73D5214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0856384"/>
        <c:axId val="640857168"/>
      </c:lineChart>
      <c:catAx>
        <c:axId val="64085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97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0857168"/>
        <c:crosses val="autoZero"/>
        <c:auto val="1"/>
        <c:lblAlgn val="ctr"/>
        <c:lblOffset val="100"/>
        <c:tickMarkSkip val="5"/>
        <c:noMultiLvlLbl val="0"/>
      </c:catAx>
      <c:valAx>
        <c:axId val="64085716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08563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00" dirty="0">
                <a:solidFill>
                  <a:schemeClr val="tx1"/>
                </a:solidFill>
              </a:rPr>
              <a:t>Temps de </a:t>
            </a:r>
            <a:r>
              <a:rPr lang="en-US" sz="1700" dirty="0" err="1">
                <a:solidFill>
                  <a:schemeClr val="tx1"/>
                </a:solidFill>
              </a:rPr>
              <a:t>réaction</a:t>
            </a:r>
            <a:r>
              <a:rPr lang="en-US" sz="1700" dirty="0">
                <a:solidFill>
                  <a:schemeClr val="tx1"/>
                </a:solidFill>
              </a:rPr>
              <a:t> - Go/No Go (KITAP)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Feuil1!$A$26:$A$31</c:f>
              <c:strCache>
                <c:ptCount val="6"/>
                <c:pt idx="0">
                  <c:v>Pré1</c:v>
                </c:pt>
                <c:pt idx="1">
                  <c:v>Pré2</c:v>
                </c:pt>
                <c:pt idx="2">
                  <c:v>Pré3</c:v>
                </c:pt>
                <c:pt idx="3">
                  <c:v>Post1</c:v>
                </c:pt>
                <c:pt idx="4">
                  <c:v>Post2</c:v>
                </c:pt>
                <c:pt idx="5">
                  <c:v>Post3</c:v>
                </c:pt>
              </c:strCache>
            </c:strRef>
          </c:cat>
          <c:val>
            <c:numRef>
              <c:f>Feuil1!$B$26:$B$31</c:f>
              <c:numCache>
                <c:formatCode>General</c:formatCode>
                <c:ptCount val="6"/>
                <c:pt idx="0">
                  <c:v>692</c:v>
                </c:pt>
                <c:pt idx="1">
                  <c:v>656</c:v>
                </c:pt>
                <c:pt idx="2">
                  <c:v>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C1-4AFA-9859-03141CC7D0FB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Feuil1!$A$26:$A$31</c:f>
              <c:strCache>
                <c:ptCount val="6"/>
                <c:pt idx="0">
                  <c:v>Pré1</c:v>
                </c:pt>
                <c:pt idx="1">
                  <c:v>Pré2</c:v>
                </c:pt>
                <c:pt idx="2">
                  <c:v>Pré3</c:v>
                </c:pt>
                <c:pt idx="3">
                  <c:v>Post1</c:v>
                </c:pt>
                <c:pt idx="4">
                  <c:v>Post2</c:v>
                </c:pt>
                <c:pt idx="5">
                  <c:v>Post3</c:v>
                </c:pt>
              </c:strCache>
            </c:strRef>
          </c:cat>
          <c:val>
            <c:numRef>
              <c:f>Feuil1!$C$26:$C$31</c:f>
              <c:numCache>
                <c:formatCode>General</c:formatCode>
                <c:ptCount val="6"/>
                <c:pt idx="3">
                  <c:v>499</c:v>
                </c:pt>
                <c:pt idx="4">
                  <c:v>623</c:v>
                </c:pt>
                <c:pt idx="5">
                  <c:v>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C1-4AFA-9859-03141CC7D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0860304"/>
        <c:axId val="640861088"/>
      </c:lineChart>
      <c:catAx>
        <c:axId val="64086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0861088"/>
        <c:crosses val="autoZero"/>
        <c:auto val="1"/>
        <c:lblAlgn val="ctr"/>
        <c:lblOffset val="100"/>
        <c:noMultiLvlLbl val="0"/>
      </c:catAx>
      <c:valAx>
        <c:axId val="640861088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08603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700" dirty="0" err="1">
                <a:solidFill>
                  <a:schemeClr val="tx1"/>
                </a:solidFill>
              </a:rPr>
              <a:t>Nombre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d'omissions</a:t>
            </a:r>
            <a:r>
              <a:rPr lang="en-US" sz="1700" dirty="0">
                <a:solidFill>
                  <a:schemeClr val="tx1"/>
                </a:solidFill>
              </a:rPr>
              <a:t> - Go/No Go (KITAP)</a:t>
            </a:r>
          </a:p>
        </c:rich>
      </c:tx>
      <c:layout>
        <c:manualLayout>
          <c:xMode val="edge"/>
          <c:yMode val="edge"/>
          <c:x val="0.12985219521226196"/>
          <c:y val="3.7037201438360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Feuil1!$A$62:$A$67</c:f>
              <c:strCache>
                <c:ptCount val="6"/>
                <c:pt idx="0">
                  <c:v>Pré1</c:v>
                </c:pt>
                <c:pt idx="1">
                  <c:v>Pré2</c:v>
                </c:pt>
                <c:pt idx="2">
                  <c:v>Pré3</c:v>
                </c:pt>
                <c:pt idx="3">
                  <c:v>Post1</c:v>
                </c:pt>
                <c:pt idx="4">
                  <c:v>Post2</c:v>
                </c:pt>
                <c:pt idx="5">
                  <c:v>Post3</c:v>
                </c:pt>
              </c:strCache>
            </c:strRef>
          </c:cat>
          <c:val>
            <c:numRef>
              <c:f>Feuil1!$B$62:$B$67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A1-44B4-9F70-C4465D412421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Feuil1!$A$62:$A$67</c:f>
              <c:strCache>
                <c:ptCount val="6"/>
                <c:pt idx="0">
                  <c:v>Pré1</c:v>
                </c:pt>
                <c:pt idx="1">
                  <c:v>Pré2</c:v>
                </c:pt>
                <c:pt idx="2">
                  <c:v>Pré3</c:v>
                </c:pt>
                <c:pt idx="3">
                  <c:v>Post1</c:v>
                </c:pt>
                <c:pt idx="4">
                  <c:v>Post2</c:v>
                </c:pt>
                <c:pt idx="5">
                  <c:v>Post3</c:v>
                </c:pt>
              </c:strCache>
            </c:strRef>
          </c:cat>
          <c:val>
            <c:numRef>
              <c:f>Feuil1!$C$62:$C$67</c:f>
              <c:numCache>
                <c:formatCode>General</c:formatCode>
                <c:ptCount val="6"/>
                <c:pt idx="3">
                  <c:v>5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A1-44B4-9F70-C4465D412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474688"/>
        <c:axId val="1283466848"/>
      </c:lineChart>
      <c:catAx>
        <c:axId val="128347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3466848"/>
        <c:crosses val="autoZero"/>
        <c:auto val="1"/>
        <c:lblAlgn val="ctr"/>
        <c:lblOffset val="100"/>
        <c:noMultiLvlLbl val="0"/>
      </c:catAx>
      <c:valAx>
        <c:axId val="1283466848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34746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BE" sz="1500" dirty="0">
                <a:solidFill>
                  <a:schemeClr val="tx1"/>
                </a:solidFill>
              </a:rPr>
              <a:t>Note</a:t>
            </a:r>
            <a:r>
              <a:rPr lang="fr-BE" sz="1500" baseline="0" dirty="0">
                <a:solidFill>
                  <a:schemeClr val="tx1"/>
                </a:solidFill>
              </a:rPr>
              <a:t> totale - Barrage (WISC V)</a:t>
            </a:r>
            <a:endParaRPr lang="fr-BE" sz="15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Feuil1!$A$43:$A$48</c:f>
              <c:strCache>
                <c:ptCount val="6"/>
                <c:pt idx="0">
                  <c:v>Pré1</c:v>
                </c:pt>
                <c:pt idx="1">
                  <c:v>Pré2</c:v>
                </c:pt>
                <c:pt idx="2">
                  <c:v>Pré3</c:v>
                </c:pt>
                <c:pt idx="3">
                  <c:v>Post1</c:v>
                </c:pt>
                <c:pt idx="4">
                  <c:v>Post2</c:v>
                </c:pt>
                <c:pt idx="5">
                  <c:v>Post3</c:v>
                </c:pt>
              </c:strCache>
            </c:strRef>
          </c:cat>
          <c:val>
            <c:numRef>
              <c:f>Feuil1!$B$43:$B$48</c:f>
              <c:numCache>
                <c:formatCode>General</c:formatCode>
                <c:ptCount val="6"/>
                <c:pt idx="0">
                  <c:v>15</c:v>
                </c:pt>
                <c:pt idx="1">
                  <c:v>10</c:v>
                </c:pt>
                <c:pt idx="2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0C-447B-A69F-2BE3FDD54724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Feuil1!$A$43:$A$48</c:f>
              <c:strCache>
                <c:ptCount val="6"/>
                <c:pt idx="0">
                  <c:v>Pré1</c:v>
                </c:pt>
                <c:pt idx="1">
                  <c:v>Pré2</c:v>
                </c:pt>
                <c:pt idx="2">
                  <c:v>Pré3</c:v>
                </c:pt>
                <c:pt idx="3">
                  <c:v>Post1</c:v>
                </c:pt>
                <c:pt idx="4">
                  <c:v>Post2</c:v>
                </c:pt>
                <c:pt idx="5">
                  <c:v>Post3</c:v>
                </c:pt>
              </c:strCache>
            </c:strRef>
          </c:cat>
          <c:val>
            <c:numRef>
              <c:f>Feuil1!$C$43:$C$48</c:f>
              <c:numCache>
                <c:formatCode>General</c:formatCode>
                <c:ptCount val="6"/>
                <c:pt idx="3">
                  <c:v>30</c:v>
                </c:pt>
                <c:pt idx="4">
                  <c:v>20</c:v>
                </c:pt>
                <c:pt idx="5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0C-447B-A69F-2BE3FDD54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464104"/>
        <c:axId val="1283473512"/>
      </c:lineChart>
      <c:catAx>
        <c:axId val="128346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3473512"/>
        <c:crosses val="autoZero"/>
        <c:auto val="1"/>
        <c:lblAlgn val="ctr"/>
        <c:lblOffset val="100"/>
        <c:noMultiLvlLbl val="0"/>
      </c:catAx>
      <c:valAx>
        <c:axId val="1283473512"/>
        <c:scaling>
          <c:orientation val="minMax"/>
          <c:max val="3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3464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Temps de </a:t>
            </a:r>
            <a:r>
              <a:rPr lang="en-US" sz="1400" dirty="0" err="1">
                <a:solidFill>
                  <a:schemeClr val="tx1"/>
                </a:solidFill>
              </a:rPr>
              <a:t>dénomination</a:t>
            </a:r>
            <a:r>
              <a:rPr lang="en-US" sz="1400" dirty="0">
                <a:solidFill>
                  <a:schemeClr val="tx1"/>
                </a:solidFill>
              </a:rPr>
              <a:t> - Inhibition </a:t>
            </a:r>
            <a:r>
              <a:rPr lang="en-US" sz="1400" dirty="0" err="1">
                <a:solidFill>
                  <a:schemeClr val="tx1"/>
                </a:solidFill>
              </a:rPr>
              <a:t>verbale</a:t>
            </a:r>
            <a:r>
              <a:rPr lang="en-US" sz="1400" dirty="0">
                <a:solidFill>
                  <a:schemeClr val="tx1"/>
                </a:solidFill>
              </a:rPr>
              <a:t> (NEPSY II)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Feuil1!$A$52:$A$57</c:f>
              <c:strCache>
                <c:ptCount val="6"/>
                <c:pt idx="0">
                  <c:v>Pré1</c:v>
                </c:pt>
                <c:pt idx="1">
                  <c:v>Pré2</c:v>
                </c:pt>
                <c:pt idx="2">
                  <c:v>Pré3</c:v>
                </c:pt>
                <c:pt idx="3">
                  <c:v>Post1</c:v>
                </c:pt>
                <c:pt idx="4">
                  <c:v>Post2</c:v>
                </c:pt>
                <c:pt idx="5">
                  <c:v>Post3</c:v>
                </c:pt>
              </c:strCache>
            </c:strRef>
          </c:cat>
          <c:val>
            <c:numRef>
              <c:f>Feuil1!$B$52:$B$57</c:f>
              <c:numCache>
                <c:formatCode>General</c:formatCode>
                <c:ptCount val="6"/>
                <c:pt idx="0">
                  <c:v>265</c:v>
                </c:pt>
                <c:pt idx="1">
                  <c:v>140</c:v>
                </c:pt>
                <c:pt idx="2">
                  <c:v>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18-42BF-9E73-058324CD2EEC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Feuil1!$A$52:$A$57</c:f>
              <c:strCache>
                <c:ptCount val="6"/>
                <c:pt idx="0">
                  <c:v>Pré1</c:v>
                </c:pt>
                <c:pt idx="1">
                  <c:v>Pré2</c:v>
                </c:pt>
                <c:pt idx="2">
                  <c:v>Pré3</c:v>
                </c:pt>
                <c:pt idx="3">
                  <c:v>Post1</c:v>
                </c:pt>
                <c:pt idx="4">
                  <c:v>Post2</c:v>
                </c:pt>
                <c:pt idx="5">
                  <c:v>Post3</c:v>
                </c:pt>
              </c:strCache>
            </c:strRef>
          </c:cat>
          <c:val>
            <c:numRef>
              <c:f>Feuil1!$C$52:$C$57</c:f>
              <c:numCache>
                <c:formatCode>General</c:formatCode>
                <c:ptCount val="6"/>
                <c:pt idx="3">
                  <c:v>142</c:v>
                </c:pt>
                <c:pt idx="4">
                  <c:v>106</c:v>
                </c:pt>
                <c:pt idx="5">
                  <c:v>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18-42BF-9E73-058324CD2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465672"/>
        <c:axId val="1283463320"/>
      </c:lineChart>
      <c:catAx>
        <c:axId val="128346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3463320"/>
        <c:crosses val="autoZero"/>
        <c:auto val="1"/>
        <c:lblAlgn val="ctr"/>
        <c:lblOffset val="100"/>
        <c:noMultiLvlLbl val="0"/>
      </c:catAx>
      <c:valAx>
        <c:axId val="1283463320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346567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00" dirty="0">
                <a:solidFill>
                  <a:schemeClr val="tx1"/>
                </a:solidFill>
              </a:rPr>
              <a:t>Note </a:t>
            </a:r>
            <a:r>
              <a:rPr lang="en-US" sz="1700" dirty="0" err="1">
                <a:solidFill>
                  <a:schemeClr val="tx1"/>
                </a:solidFill>
              </a:rPr>
              <a:t>totale</a:t>
            </a:r>
            <a:r>
              <a:rPr lang="en-US" sz="1700" dirty="0">
                <a:solidFill>
                  <a:schemeClr val="tx1"/>
                </a:solidFill>
              </a:rPr>
              <a:t> - </a:t>
            </a:r>
            <a:r>
              <a:rPr lang="en-US" sz="1700" dirty="0" err="1">
                <a:solidFill>
                  <a:schemeClr val="tx1"/>
                </a:solidFill>
              </a:rPr>
              <a:t>Mémoire</a:t>
            </a:r>
            <a:r>
              <a:rPr lang="en-US" sz="1700" dirty="0">
                <a:solidFill>
                  <a:schemeClr val="tx1"/>
                </a:solidFill>
              </a:rPr>
              <a:t> des </a:t>
            </a:r>
            <a:r>
              <a:rPr lang="en-US" sz="1700" dirty="0" err="1">
                <a:solidFill>
                  <a:schemeClr val="tx1"/>
                </a:solidFill>
              </a:rPr>
              <a:t>chiffres</a:t>
            </a:r>
            <a:r>
              <a:rPr lang="en-US" sz="1700" dirty="0">
                <a:solidFill>
                  <a:schemeClr val="tx1"/>
                </a:solidFill>
              </a:rPr>
              <a:t> (WISC V)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Feuil1!$A$94:$A$99</c:f>
              <c:strCache>
                <c:ptCount val="6"/>
                <c:pt idx="0">
                  <c:v>Pré1</c:v>
                </c:pt>
                <c:pt idx="1">
                  <c:v>Pré2</c:v>
                </c:pt>
                <c:pt idx="2">
                  <c:v>Pré3</c:v>
                </c:pt>
                <c:pt idx="3">
                  <c:v>Post1</c:v>
                </c:pt>
                <c:pt idx="4">
                  <c:v>Post2</c:v>
                </c:pt>
                <c:pt idx="5">
                  <c:v>Post3</c:v>
                </c:pt>
              </c:strCache>
            </c:strRef>
          </c:cat>
          <c:val>
            <c:numRef>
              <c:f>Feuil1!$B$94:$B$99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70-4DB6-B8C6-B45B0F351B93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Feuil1!$A$94:$A$99</c:f>
              <c:strCache>
                <c:ptCount val="6"/>
                <c:pt idx="0">
                  <c:v>Pré1</c:v>
                </c:pt>
                <c:pt idx="1">
                  <c:v>Pré2</c:v>
                </c:pt>
                <c:pt idx="2">
                  <c:v>Pré3</c:v>
                </c:pt>
                <c:pt idx="3">
                  <c:v>Post1</c:v>
                </c:pt>
                <c:pt idx="4">
                  <c:v>Post2</c:v>
                </c:pt>
                <c:pt idx="5">
                  <c:v>Post3</c:v>
                </c:pt>
              </c:strCache>
            </c:strRef>
          </c:cat>
          <c:val>
            <c:numRef>
              <c:f>Feuil1!$C$94:$C$99</c:f>
              <c:numCache>
                <c:formatCode>General</c:formatCode>
                <c:ptCount val="6"/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70-4DB6-B8C6-B45B0F351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1910112"/>
        <c:axId val="1281905800"/>
      </c:lineChart>
      <c:catAx>
        <c:axId val="128191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1905800"/>
        <c:crosses val="autoZero"/>
        <c:auto val="1"/>
        <c:lblAlgn val="ctr"/>
        <c:lblOffset val="100"/>
        <c:noMultiLvlLbl val="0"/>
      </c:catAx>
      <c:valAx>
        <c:axId val="12819058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19101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C4B6D-D19F-4F5A-ACD6-80FE4465DB6D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3DD74280-A657-433F-B86B-7415CA89EF46}">
      <dgm:prSet phldrT="[Texte]"/>
      <dgm:spPr/>
      <dgm:t>
        <a:bodyPr/>
        <a:lstStyle/>
        <a:p>
          <a:r>
            <a:rPr lang="fr-FR" b="1" dirty="0"/>
            <a:t>Expériences</a:t>
          </a:r>
          <a:r>
            <a:rPr lang="fr-FR" dirty="0"/>
            <a:t> </a:t>
          </a:r>
          <a:r>
            <a:rPr lang="fr-FR" b="1" dirty="0"/>
            <a:t>cliniques</a:t>
          </a:r>
        </a:p>
      </dgm:t>
    </dgm:pt>
    <dgm:pt modelId="{0FD080C4-37EF-4845-8A11-A82EF2F4820D}" type="parTrans" cxnId="{B79C30D7-42D7-4CA6-BBD5-58E2E2AD193A}">
      <dgm:prSet/>
      <dgm:spPr/>
      <dgm:t>
        <a:bodyPr/>
        <a:lstStyle/>
        <a:p>
          <a:endParaRPr lang="fr-FR"/>
        </a:p>
      </dgm:t>
    </dgm:pt>
    <dgm:pt modelId="{DA96DD98-C0E7-4DC5-8CB9-B69B6A12BE82}" type="sibTrans" cxnId="{B79C30D7-42D7-4CA6-BBD5-58E2E2AD193A}">
      <dgm:prSet/>
      <dgm:spPr/>
      <dgm:t>
        <a:bodyPr/>
        <a:lstStyle/>
        <a:p>
          <a:endParaRPr lang="fr-FR"/>
        </a:p>
      </dgm:t>
    </dgm:pt>
    <dgm:pt modelId="{1133F4DC-E70A-4DBA-A5A9-2B05A5B922D6}">
      <dgm:prSet phldrT="[Texte]" custT="1"/>
      <dgm:spPr/>
      <dgm:t>
        <a:bodyPr/>
        <a:lstStyle/>
        <a:p>
          <a:endParaRPr lang="fr-FR" sz="1700" dirty="0"/>
        </a:p>
        <a:p>
          <a:r>
            <a:rPr lang="fr-FR" sz="1400" dirty="0"/>
            <a:t>En partenariat avec </a:t>
          </a:r>
          <a:r>
            <a:rPr lang="fr-FR" sz="1700" b="1" dirty="0"/>
            <a:t>le patient</a:t>
          </a:r>
        </a:p>
      </dgm:t>
    </dgm:pt>
    <dgm:pt modelId="{453139FA-BA33-4983-A149-D0EE7043B469}" type="parTrans" cxnId="{5CB462CB-4612-40D1-AED9-2A6753662335}">
      <dgm:prSet/>
      <dgm:spPr/>
      <dgm:t>
        <a:bodyPr/>
        <a:lstStyle/>
        <a:p>
          <a:endParaRPr lang="fr-FR"/>
        </a:p>
      </dgm:t>
    </dgm:pt>
    <dgm:pt modelId="{63DE27E7-FCB8-4CAF-A5A7-2D7106FCD632}" type="sibTrans" cxnId="{5CB462CB-4612-40D1-AED9-2A6753662335}">
      <dgm:prSet/>
      <dgm:spPr/>
      <dgm:t>
        <a:bodyPr/>
        <a:lstStyle/>
        <a:p>
          <a:endParaRPr lang="fr-FR"/>
        </a:p>
      </dgm:t>
    </dgm:pt>
    <dgm:pt modelId="{1C959D45-665A-41BD-869D-4E541F04560A}">
      <dgm:prSet phldrT="[Texte]" custT="1"/>
      <dgm:spPr/>
      <dgm:t>
        <a:bodyPr/>
        <a:lstStyle/>
        <a:p>
          <a:r>
            <a:rPr lang="fr-FR" sz="1400" dirty="0"/>
            <a:t>Données issues de la </a:t>
          </a:r>
          <a:r>
            <a:rPr lang="fr-FR" sz="1800" b="1" dirty="0"/>
            <a:t>recherche</a:t>
          </a:r>
        </a:p>
      </dgm:t>
    </dgm:pt>
    <dgm:pt modelId="{9B581708-9AC5-46BA-8D17-30CA2C243282}" type="parTrans" cxnId="{D539368D-ECAE-4EE2-908C-7272D6489A50}">
      <dgm:prSet/>
      <dgm:spPr/>
      <dgm:t>
        <a:bodyPr/>
        <a:lstStyle/>
        <a:p>
          <a:endParaRPr lang="fr-FR"/>
        </a:p>
      </dgm:t>
    </dgm:pt>
    <dgm:pt modelId="{60AC8240-3007-492B-AFB5-2FBA25FDDBB2}" type="sibTrans" cxnId="{D539368D-ECAE-4EE2-908C-7272D6489A50}">
      <dgm:prSet/>
      <dgm:spPr/>
      <dgm:t>
        <a:bodyPr/>
        <a:lstStyle/>
        <a:p>
          <a:endParaRPr lang="fr-FR"/>
        </a:p>
      </dgm:t>
    </dgm:pt>
    <dgm:pt modelId="{56C7ADC2-6293-4DB8-A502-93F9C1748898}" type="pres">
      <dgm:prSet presAssocID="{1CEC4B6D-D19F-4F5A-ACD6-80FE4465DB6D}" presName="compositeShape" presStyleCnt="0">
        <dgm:presLayoutVars>
          <dgm:chMax val="7"/>
          <dgm:dir/>
          <dgm:resizeHandles val="exact"/>
        </dgm:presLayoutVars>
      </dgm:prSet>
      <dgm:spPr/>
    </dgm:pt>
    <dgm:pt modelId="{DBA36E61-7276-41FF-B2E7-AA6C86C912A1}" type="pres">
      <dgm:prSet presAssocID="{1CEC4B6D-D19F-4F5A-ACD6-80FE4465DB6D}" presName="wedge1" presStyleLbl="node1" presStyleIdx="0" presStyleCnt="3"/>
      <dgm:spPr/>
    </dgm:pt>
    <dgm:pt modelId="{B05C47A9-B3F3-4115-8C4F-BCB091CCB1E8}" type="pres">
      <dgm:prSet presAssocID="{1CEC4B6D-D19F-4F5A-ACD6-80FE4465DB6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969EBA9-B464-49FD-A54D-29368F97705F}" type="pres">
      <dgm:prSet presAssocID="{1CEC4B6D-D19F-4F5A-ACD6-80FE4465DB6D}" presName="wedge2" presStyleLbl="node1" presStyleIdx="1" presStyleCnt="3"/>
      <dgm:spPr/>
    </dgm:pt>
    <dgm:pt modelId="{6FAD0658-B9D8-4E49-8B6A-A529591241ED}" type="pres">
      <dgm:prSet presAssocID="{1CEC4B6D-D19F-4F5A-ACD6-80FE4465DB6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89DE302-114B-4AC2-8C6D-A6CE956CBC1D}" type="pres">
      <dgm:prSet presAssocID="{1CEC4B6D-D19F-4F5A-ACD6-80FE4465DB6D}" presName="wedge3" presStyleLbl="node1" presStyleIdx="2" presStyleCnt="3"/>
      <dgm:spPr/>
    </dgm:pt>
    <dgm:pt modelId="{082DC2D1-909E-4925-94ED-C58CFEB83329}" type="pres">
      <dgm:prSet presAssocID="{1CEC4B6D-D19F-4F5A-ACD6-80FE4465DB6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EC0580A-5816-4C87-A79B-ACE92AAF046C}" type="presOf" srcId="{3DD74280-A657-433F-B86B-7415CA89EF46}" destId="{B05C47A9-B3F3-4115-8C4F-BCB091CCB1E8}" srcOrd="1" destOrd="0" presId="urn:microsoft.com/office/officeart/2005/8/layout/chart3"/>
    <dgm:cxn modelId="{53208D75-C846-4137-B04E-E5ABC1B987C0}" type="presOf" srcId="{1133F4DC-E70A-4DBA-A5A9-2B05A5B922D6}" destId="{6FAD0658-B9D8-4E49-8B6A-A529591241ED}" srcOrd="1" destOrd="0" presId="urn:microsoft.com/office/officeart/2005/8/layout/chart3"/>
    <dgm:cxn modelId="{D539368D-ECAE-4EE2-908C-7272D6489A50}" srcId="{1CEC4B6D-D19F-4F5A-ACD6-80FE4465DB6D}" destId="{1C959D45-665A-41BD-869D-4E541F04560A}" srcOrd="2" destOrd="0" parTransId="{9B581708-9AC5-46BA-8D17-30CA2C243282}" sibTransId="{60AC8240-3007-492B-AFB5-2FBA25FDDBB2}"/>
    <dgm:cxn modelId="{5CB462CB-4612-40D1-AED9-2A6753662335}" srcId="{1CEC4B6D-D19F-4F5A-ACD6-80FE4465DB6D}" destId="{1133F4DC-E70A-4DBA-A5A9-2B05A5B922D6}" srcOrd="1" destOrd="0" parTransId="{453139FA-BA33-4983-A149-D0EE7043B469}" sibTransId="{63DE27E7-FCB8-4CAF-A5A7-2D7106FCD632}"/>
    <dgm:cxn modelId="{06ACE9D0-60A2-477F-BE6C-C28D5387F415}" type="presOf" srcId="{1133F4DC-E70A-4DBA-A5A9-2B05A5B922D6}" destId="{6969EBA9-B464-49FD-A54D-29368F97705F}" srcOrd="0" destOrd="0" presId="urn:microsoft.com/office/officeart/2005/8/layout/chart3"/>
    <dgm:cxn modelId="{7DE299D4-539B-4AEB-9F0C-128F980CCCCD}" type="presOf" srcId="{3DD74280-A657-433F-B86B-7415CA89EF46}" destId="{DBA36E61-7276-41FF-B2E7-AA6C86C912A1}" srcOrd="0" destOrd="0" presId="urn:microsoft.com/office/officeart/2005/8/layout/chart3"/>
    <dgm:cxn modelId="{B79C30D7-42D7-4CA6-BBD5-58E2E2AD193A}" srcId="{1CEC4B6D-D19F-4F5A-ACD6-80FE4465DB6D}" destId="{3DD74280-A657-433F-B86B-7415CA89EF46}" srcOrd="0" destOrd="0" parTransId="{0FD080C4-37EF-4845-8A11-A82EF2F4820D}" sibTransId="{DA96DD98-C0E7-4DC5-8CB9-B69B6A12BE82}"/>
    <dgm:cxn modelId="{BC83F3D7-45FC-4FC1-966B-8895AAA16187}" type="presOf" srcId="{1C959D45-665A-41BD-869D-4E541F04560A}" destId="{189DE302-114B-4AC2-8C6D-A6CE956CBC1D}" srcOrd="0" destOrd="0" presId="urn:microsoft.com/office/officeart/2005/8/layout/chart3"/>
    <dgm:cxn modelId="{5D3495D8-B06B-45AC-A98B-F442DDE24875}" type="presOf" srcId="{1CEC4B6D-D19F-4F5A-ACD6-80FE4465DB6D}" destId="{56C7ADC2-6293-4DB8-A502-93F9C1748898}" srcOrd="0" destOrd="0" presId="urn:microsoft.com/office/officeart/2005/8/layout/chart3"/>
    <dgm:cxn modelId="{72A5C4FA-0D28-4106-AD81-F6977845C92E}" type="presOf" srcId="{1C959D45-665A-41BD-869D-4E541F04560A}" destId="{082DC2D1-909E-4925-94ED-C58CFEB83329}" srcOrd="1" destOrd="0" presId="urn:microsoft.com/office/officeart/2005/8/layout/chart3"/>
    <dgm:cxn modelId="{05C8E82C-D9D9-4059-9286-1B836381B77A}" type="presParOf" srcId="{56C7ADC2-6293-4DB8-A502-93F9C1748898}" destId="{DBA36E61-7276-41FF-B2E7-AA6C86C912A1}" srcOrd="0" destOrd="0" presId="urn:microsoft.com/office/officeart/2005/8/layout/chart3"/>
    <dgm:cxn modelId="{92A98F5F-18C6-4FD4-AF25-E0E9E6E541A4}" type="presParOf" srcId="{56C7ADC2-6293-4DB8-A502-93F9C1748898}" destId="{B05C47A9-B3F3-4115-8C4F-BCB091CCB1E8}" srcOrd="1" destOrd="0" presId="urn:microsoft.com/office/officeart/2005/8/layout/chart3"/>
    <dgm:cxn modelId="{838544DB-63D1-4AAB-84AA-70C02EFF7497}" type="presParOf" srcId="{56C7ADC2-6293-4DB8-A502-93F9C1748898}" destId="{6969EBA9-B464-49FD-A54D-29368F97705F}" srcOrd="2" destOrd="0" presId="urn:microsoft.com/office/officeart/2005/8/layout/chart3"/>
    <dgm:cxn modelId="{7AE6B44E-63AF-471D-B622-B4F1AB4A807C}" type="presParOf" srcId="{56C7ADC2-6293-4DB8-A502-93F9C1748898}" destId="{6FAD0658-B9D8-4E49-8B6A-A529591241ED}" srcOrd="3" destOrd="0" presId="urn:microsoft.com/office/officeart/2005/8/layout/chart3"/>
    <dgm:cxn modelId="{5A0F4791-B953-4DEB-9448-4FA2BEF794DA}" type="presParOf" srcId="{56C7ADC2-6293-4DB8-A502-93F9C1748898}" destId="{189DE302-114B-4AC2-8C6D-A6CE956CBC1D}" srcOrd="4" destOrd="0" presId="urn:microsoft.com/office/officeart/2005/8/layout/chart3"/>
    <dgm:cxn modelId="{23672F94-3267-4CC6-8900-2D66C6243954}" type="presParOf" srcId="{56C7ADC2-6293-4DB8-A502-93F9C1748898}" destId="{082DC2D1-909E-4925-94ED-C58CFEB8332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07D76-FDDE-4313-8E99-6A06858DD287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5817C6E6-A4C2-4456-B728-5F8DC85EB343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dirty="0"/>
            <a:t>Avril 2017</a:t>
          </a:r>
        </a:p>
        <a:p>
          <a:r>
            <a:rPr lang="fr-FR" sz="1600" b="1" dirty="0"/>
            <a:t>Anamnèse</a:t>
          </a:r>
        </a:p>
      </dgm:t>
    </dgm:pt>
    <dgm:pt modelId="{9D9686F4-CA35-4658-860B-F05207A41C12}" type="parTrans" cxnId="{B715B738-0899-4D07-AEA8-DE0B93714A3F}">
      <dgm:prSet/>
      <dgm:spPr/>
      <dgm:t>
        <a:bodyPr/>
        <a:lstStyle/>
        <a:p>
          <a:endParaRPr lang="fr-FR"/>
        </a:p>
      </dgm:t>
    </dgm:pt>
    <dgm:pt modelId="{216D0BEC-9FCA-4257-8161-F8A36451D810}" type="sibTrans" cxnId="{B715B738-0899-4D07-AEA8-DE0B93714A3F}">
      <dgm:prSet/>
      <dgm:spPr/>
      <dgm:t>
        <a:bodyPr/>
        <a:lstStyle/>
        <a:p>
          <a:endParaRPr lang="fr-FR"/>
        </a:p>
      </dgm:t>
    </dgm:pt>
    <dgm:pt modelId="{FDE2D8D6-B24F-42F6-93D3-3D374E184820}">
      <dgm:prSet phldrT="[Texte]"/>
      <dgm:spPr/>
      <dgm:t>
        <a:bodyPr/>
        <a:lstStyle/>
        <a:p>
          <a:r>
            <a:rPr lang="fr-FR" b="1" dirty="0"/>
            <a:t>Juin 2017 </a:t>
          </a:r>
        </a:p>
        <a:p>
          <a:r>
            <a:rPr lang="fr-FR" b="1" dirty="0"/>
            <a:t>Conclusions Bilan</a:t>
          </a:r>
        </a:p>
      </dgm:t>
    </dgm:pt>
    <dgm:pt modelId="{ADCF89D0-542E-4C7F-B671-47E98A16A0A8}" type="parTrans" cxnId="{0C833DEF-B727-471C-ABA1-0F0BC7F2613D}">
      <dgm:prSet/>
      <dgm:spPr/>
      <dgm:t>
        <a:bodyPr/>
        <a:lstStyle/>
        <a:p>
          <a:endParaRPr lang="fr-FR"/>
        </a:p>
      </dgm:t>
    </dgm:pt>
    <dgm:pt modelId="{00F2011B-B8D9-4420-B2A8-A9F88F192579}" type="sibTrans" cxnId="{0C833DEF-B727-471C-ABA1-0F0BC7F2613D}">
      <dgm:prSet/>
      <dgm:spPr/>
      <dgm:t>
        <a:bodyPr/>
        <a:lstStyle/>
        <a:p>
          <a:endParaRPr lang="fr-FR"/>
        </a:p>
      </dgm:t>
    </dgm:pt>
    <dgm:pt modelId="{58DB8116-F4E0-447F-B117-9F91457681B2}">
      <dgm:prSet phldrT="[Texte]"/>
      <dgm:spPr/>
      <dgm:t>
        <a:bodyPr/>
        <a:lstStyle/>
        <a:p>
          <a:r>
            <a:rPr lang="fr-FR" b="1" i="0" dirty="0"/>
            <a:t>Oct. 2017-Mars 2018</a:t>
          </a:r>
        </a:p>
        <a:p>
          <a:r>
            <a:rPr lang="fr-FR" b="1" i="0" dirty="0"/>
            <a:t>PEC</a:t>
          </a:r>
        </a:p>
      </dgm:t>
    </dgm:pt>
    <dgm:pt modelId="{B102A009-D7BD-44F1-B157-F1F88FCE4E9D}" type="parTrans" cxnId="{57F67D69-5A93-415D-8D5F-7236AAC1B2BC}">
      <dgm:prSet/>
      <dgm:spPr/>
      <dgm:t>
        <a:bodyPr/>
        <a:lstStyle/>
        <a:p>
          <a:endParaRPr lang="fr-FR"/>
        </a:p>
      </dgm:t>
    </dgm:pt>
    <dgm:pt modelId="{945B0696-0AE8-4C8D-9653-EE8D0AA8E7E1}" type="sibTrans" cxnId="{57F67D69-5A93-415D-8D5F-7236AAC1B2BC}">
      <dgm:prSet/>
      <dgm:spPr/>
      <dgm:t>
        <a:bodyPr/>
        <a:lstStyle/>
        <a:p>
          <a:endParaRPr lang="fr-FR"/>
        </a:p>
      </dgm:t>
    </dgm:pt>
    <dgm:pt modelId="{CDE005CE-8421-4FB2-93F0-C7F46B0110DB}" type="pres">
      <dgm:prSet presAssocID="{00A07D76-FDDE-4313-8E99-6A06858DD287}" presName="Name0" presStyleCnt="0">
        <dgm:presLayoutVars>
          <dgm:dir/>
          <dgm:animLvl val="lvl"/>
          <dgm:resizeHandles val="exact"/>
        </dgm:presLayoutVars>
      </dgm:prSet>
      <dgm:spPr/>
    </dgm:pt>
    <dgm:pt modelId="{61FC60B2-374A-41F4-A276-B17220444552}" type="pres">
      <dgm:prSet presAssocID="{5817C6E6-A4C2-4456-B728-5F8DC85EB34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51A87B0-139E-4BCC-A259-3550BE024031}" type="pres">
      <dgm:prSet presAssocID="{216D0BEC-9FCA-4257-8161-F8A36451D810}" presName="parTxOnlySpace" presStyleCnt="0"/>
      <dgm:spPr/>
    </dgm:pt>
    <dgm:pt modelId="{34E832C3-FAF7-4107-82DF-9508901934A8}" type="pres">
      <dgm:prSet presAssocID="{FDE2D8D6-B24F-42F6-93D3-3D374E1848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2C84FBA-56D8-4681-96ED-2E629E8F33FE}" type="pres">
      <dgm:prSet presAssocID="{00F2011B-B8D9-4420-B2A8-A9F88F192579}" presName="parTxOnlySpace" presStyleCnt="0"/>
      <dgm:spPr/>
    </dgm:pt>
    <dgm:pt modelId="{714C2CF8-B6E7-4873-BADF-BE67D22B00B9}" type="pres">
      <dgm:prSet presAssocID="{58DB8116-F4E0-447F-B117-9F91457681B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B634D0D-5E26-4590-A3A4-996E0C74E824}" type="presOf" srcId="{00A07D76-FDDE-4313-8E99-6A06858DD287}" destId="{CDE005CE-8421-4FB2-93F0-C7F46B0110DB}" srcOrd="0" destOrd="0" presId="urn:microsoft.com/office/officeart/2005/8/layout/chevron1"/>
    <dgm:cxn modelId="{B715B738-0899-4D07-AEA8-DE0B93714A3F}" srcId="{00A07D76-FDDE-4313-8E99-6A06858DD287}" destId="{5817C6E6-A4C2-4456-B728-5F8DC85EB343}" srcOrd="0" destOrd="0" parTransId="{9D9686F4-CA35-4658-860B-F05207A41C12}" sibTransId="{216D0BEC-9FCA-4257-8161-F8A36451D810}"/>
    <dgm:cxn modelId="{57F67D69-5A93-415D-8D5F-7236AAC1B2BC}" srcId="{00A07D76-FDDE-4313-8E99-6A06858DD287}" destId="{58DB8116-F4E0-447F-B117-9F91457681B2}" srcOrd="2" destOrd="0" parTransId="{B102A009-D7BD-44F1-B157-F1F88FCE4E9D}" sibTransId="{945B0696-0AE8-4C8D-9653-EE8D0AA8E7E1}"/>
    <dgm:cxn modelId="{B7A74C8D-6B0C-44A6-85EA-3B057454908D}" type="presOf" srcId="{58DB8116-F4E0-447F-B117-9F91457681B2}" destId="{714C2CF8-B6E7-4873-BADF-BE67D22B00B9}" srcOrd="0" destOrd="0" presId="urn:microsoft.com/office/officeart/2005/8/layout/chevron1"/>
    <dgm:cxn modelId="{A1BC1E8E-8879-47D9-B024-A08F19D99239}" type="presOf" srcId="{FDE2D8D6-B24F-42F6-93D3-3D374E184820}" destId="{34E832C3-FAF7-4107-82DF-9508901934A8}" srcOrd="0" destOrd="0" presId="urn:microsoft.com/office/officeart/2005/8/layout/chevron1"/>
    <dgm:cxn modelId="{D037B6D2-2B3B-4732-B9E6-332B7E825F12}" type="presOf" srcId="{5817C6E6-A4C2-4456-B728-5F8DC85EB343}" destId="{61FC60B2-374A-41F4-A276-B17220444552}" srcOrd="0" destOrd="0" presId="urn:microsoft.com/office/officeart/2005/8/layout/chevron1"/>
    <dgm:cxn modelId="{0C833DEF-B727-471C-ABA1-0F0BC7F2613D}" srcId="{00A07D76-FDDE-4313-8E99-6A06858DD287}" destId="{FDE2D8D6-B24F-42F6-93D3-3D374E184820}" srcOrd="1" destOrd="0" parTransId="{ADCF89D0-542E-4C7F-B671-47E98A16A0A8}" sibTransId="{00F2011B-B8D9-4420-B2A8-A9F88F192579}"/>
    <dgm:cxn modelId="{B87221CB-8C13-4895-AB35-FFAD329173ED}" type="presParOf" srcId="{CDE005CE-8421-4FB2-93F0-C7F46B0110DB}" destId="{61FC60B2-374A-41F4-A276-B17220444552}" srcOrd="0" destOrd="0" presId="urn:microsoft.com/office/officeart/2005/8/layout/chevron1"/>
    <dgm:cxn modelId="{D439051C-CDD1-4C0C-9EFF-47EEFCDE2AFF}" type="presParOf" srcId="{CDE005CE-8421-4FB2-93F0-C7F46B0110DB}" destId="{251A87B0-139E-4BCC-A259-3550BE024031}" srcOrd="1" destOrd="0" presId="urn:microsoft.com/office/officeart/2005/8/layout/chevron1"/>
    <dgm:cxn modelId="{05A53D3C-6114-443C-BE64-23D530A8B0D3}" type="presParOf" srcId="{CDE005CE-8421-4FB2-93F0-C7F46B0110DB}" destId="{34E832C3-FAF7-4107-82DF-9508901934A8}" srcOrd="2" destOrd="0" presId="urn:microsoft.com/office/officeart/2005/8/layout/chevron1"/>
    <dgm:cxn modelId="{8B0ECAFD-3DAD-43BA-9027-A5A5208C344B}" type="presParOf" srcId="{CDE005CE-8421-4FB2-93F0-C7F46B0110DB}" destId="{A2C84FBA-56D8-4681-96ED-2E629E8F33FE}" srcOrd="3" destOrd="0" presId="urn:microsoft.com/office/officeart/2005/8/layout/chevron1"/>
    <dgm:cxn modelId="{5D37D979-3484-4732-B2BE-78161B6537E6}" type="presParOf" srcId="{CDE005CE-8421-4FB2-93F0-C7F46B0110DB}" destId="{714C2CF8-B6E7-4873-BADF-BE67D22B00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A07D76-FDDE-4313-8E99-6A06858DD287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5817C6E6-A4C2-4456-B728-5F8DC85EB343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600" b="1" dirty="0"/>
            <a:t>Avril 2017</a:t>
          </a:r>
        </a:p>
        <a:p>
          <a:r>
            <a:rPr lang="fr-FR" sz="1600" b="1" dirty="0"/>
            <a:t>Anamnèse</a:t>
          </a:r>
        </a:p>
      </dgm:t>
    </dgm:pt>
    <dgm:pt modelId="{9D9686F4-CA35-4658-860B-F05207A41C12}" type="parTrans" cxnId="{B715B738-0899-4D07-AEA8-DE0B93714A3F}">
      <dgm:prSet/>
      <dgm:spPr/>
      <dgm:t>
        <a:bodyPr/>
        <a:lstStyle/>
        <a:p>
          <a:endParaRPr lang="fr-FR"/>
        </a:p>
      </dgm:t>
    </dgm:pt>
    <dgm:pt modelId="{216D0BEC-9FCA-4257-8161-F8A36451D810}" type="sibTrans" cxnId="{B715B738-0899-4D07-AEA8-DE0B93714A3F}">
      <dgm:prSet/>
      <dgm:spPr/>
      <dgm:t>
        <a:bodyPr/>
        <a:lstStyle/>
        <a:p>
          <a:endParaRPr lang="fr-FR"/>
        </a:p>
      </dgm:t>
    </dgm:pt>
    <dgm:pt modelId="{FDE2D8D6-B24F-42F6-93D3-3D374E184820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dirty="0"/>
            <a:t>Juin 2017 </a:t>
          </a:r>
        </a:p>
        <a:p>
          <a:r>
            <a:rPr lang="fr-FR" b="1" dirty="0"/>
            <a:t>Conclusions Bilan</a:t>
          </a:r>
        </a:p>
      </dgm:t>
    </dgm:pt>
    <dgm:pt modelId="{ADCF89D0-542E-4C7F-B671-47E98A16A0A8}" type="parTrans" cxnId="{0C833DEF-B727-471C-ABA1-0F0BC7F2613D}">
      <dgm:prSet/>
      <dgm:spPr/>
      <dgm:t>
        <a:bodyPr/>
        <a:lstStyle/>
        <a:p>
          <a:endParaRPr lang="fr-FR"/>
        </a:p>
      </dgm:t>
    </dgm:pt>
    <dgm:pt modelId="{00F2011B-B8D9-4420-B2A8-A9F88F192579}" type="sibTrans" cxnId="{0C833DEF-B727-471C-ABA1-0F0BC7F2613D}">
      <dgm:prSet/>
      <dgm:spPr/>
      <dgm:t>
        <a:bodyPr/>
        <a:lstStyle/>
        <a:p>
          <a:endParaRPr lang="fr-FR"/>
        </a:p>
      </dgm:t>
    </dgm:pt>
    <dgm:pt modelId="{58DB8116-F4E0-447F-B117-9F91457681B2}">
      <dgm:prSet phldrT="[Texte]"/>
      <dgm:spPr/>
      <dgm:t>
        <a:bodyPr/>
        <a:lstStyle/>
        <a:p>
          <a:r>
            <a:rPr lang="fr-FR" b="1" i="0" dirty="0"/>
            <a:t>Oct. 2017-Mars 2018</a:t>
          </a:r>
        </a:p>
        <a:p>
          <a:r>
            <a:rPr lang="fr-FR" b="1" i="0" dirty="0"/>
            <a:t>PEC</a:t>
          </a:r>
        </a:p>
      </dgm:t>
    </dgm:pt>
    <dgm:pt modelId="{B102A009-D7BD-44F1-B157-F1F88FCE4E9D}" type="parTrans" cxnId="{57F67D69-5A93-415D-8D5F-7236AAC1B2BC}">
      <dgm:prSet/>
      <dgm:spPr/>
      <dgm:t>
        <a:bodyPr/>
        <a:lstStyle/>
        <a:p>
          <a:endParaRPr lang="fr-FR"/>
        </a:p>
      </dgm:t>
    </dgm:pt>
    <dgm:pt modelId="{945B0696-0AE8-4C8D-9653-EE8D0AA8E7E1}" type="sibTrans" cxnId="{57F67D69-5A93-415D-8D5F-7236AAC1B2BC}">
      <dgm:prSet/>
      <dgm:spPr/>
      <dgm:t>
        <a:bodyPr/>
        <a:lstStyle/>
        <a:p>
          <a:endParaRPr lang="fr-FR"/>
        </a:p>
      </dgm:t>
    </dgm:pt>
    <dgm:pt modelId="{CDE005CE-8421-4FB2-93F0-C7F46B0110DB}" type="pres">
      <dgm:prSet presAssocID="{00A07D76-FDDE-4313-8E99-6A06858DD287}" presName="Name0" presStyleCnt="0">
        <dgm:presLayoutVars>
          <dgm:dir/>
          <dgm:animLvl val="lvl"/>
          <dgm:resizeHandles val="exact"/>
        </dgm:presLayoutVars>
      </dgm:prSet>
      <dgm:spPr/>
    </dgm:pt>
    <dgm:pt modelId="{61FC60B2-374A-41F4-A276-B17220444552}" type="pres">
      <dgm:prSet presAssocID="{5817C6E6-A4C2-4456-B728-5F8DC85EB34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51A87B0-139E-4BCC-A259-3550BE024031}" type="pres">
      <dgm:prSet presAssocID="{216D0BEC-9FCA-4257-8161-F8A36451D810}" presName="parTxOnlySpace" presStyleCnt="0"/>
      <dgm:spPr/>
    </dgm:pt>
    <dgm:pt modelId="{34E832C3-FAF7-4107-82DF-9508901934A8}" type="pres">
      <dgm:prSet presAssocID="{FDE2D8D6-B24F-42F6-93D3-3D374E1848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2C84FBA-56D8-4681-96ED-2E629E8F33FE}" type="pres">
      <dgm:prSet presAssocID="{00F2011B-B8D9-4420-B2A8-A9F88F192579}" presName="parTxOnlySpace" presStyleCnt="0"/>
      <dgm:spPr/>
    </dgm:pt>
    <dgm:pt modelId="{714C2CF8-B6E7-4873-BADF-BE67D22B00B9}" type="pres">
      <dgm:prSet presAssocID="{58DB8116-F4E0-447F-B117-9F91457681B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B634D0D-5E26-4590-A3A4-996E0C74E824}" type="presOf" srcId="{00A07D76-FDDE-4313-8E99-6A06858DD287}" destId="{CDE005CE-8421-4FB2-93F0-C7F46B0110DB}" srcOrd="0" destOrd="0" presId="urn:microsoft.com/office/officeart/2005/8/layout/chevron1"/>
    <dgm:cxn modelId="{B715B738-0899-4D07-AEA8-DE0B93714A3F}" srcId="{00A07D76-FDDE-4313-8E99-6A06858DD287}" destId="{5817C6E6-A4C2-4456-B728-5F8DC85EB343}" srcOrd="0" destOrd="0" parTransId="{9D9686F4-CA35-4658-860B-F05207A41C12}" sibTransId="{216D0BEC-9FCA-4257-8161-F8A36451D810}"/>
    <dgm:cxn modelId="{57F67D69-5A93-415D-8D5F-7236AAC1B2BC}" srcId="{00A07D76-FDDE-4313-8E99-6A06858DD287}" destId="{58DB8116-F4E0-447F-B117-9F91457681B2}" srcOrd="2" destOrd="0" parTransId="{B102A009-D7BD-44F1-B157-F1F88FCE4E9D}" sibTransId="{945B0696-0AE8-4C8D-9653-EE8D0AA8E7E1}"/>
    <dgm:cxn modelId="{B7A74C8D-6B0C-44A6-85EA-3B057454908D}" type="presOf" srcId="{58DB8116-F4E0-447F-B117-9F91457681B2}" destId="{714C2CF8-B6E7-4873-BADF-BE67D22B00B9}" srcOrd="0" destOrd="0" presId="urn:microsoft.com/office/officeart/2005/8/layout/chevron1"/>
    <dgm:cxn modelId="{A1BC1E8E-8879-47D9-B024-A08F19D99239}" type="presOf" srcId="{FDE2D8D6-B24F-42F6-93D3-3D374E184820}" destId="{34E832C3-FAF7-4107-82DF-9508901934A8}" srcOrd="0" destOrd="0" presId="urn:microsoft.com/office/officeart/2005/8/layout/chevron1"/>
    <dgm:cxn modelId="{D037B6D2-2B3B-4732-B9E6-332B7E825F12}" type="presOf" srcId="{5817C6E6-A4C2-4456-B728-5F8DC85EB343}" destId="{61FC60B2-374A-41F4-A276-B17220444552}" srcOrd="0" destOrd="0" presId="urn:microsoft.com/office/officeart/2005/8/layout/chevron1"/>
    <dgm:cxn modelId="{0C833DEF-B727-471C-ABA1-0F0BC7F2613D}" srcId="{00A07D76-FDDE-4313-8E99-6A06858DD287}" destId="{FDE2D8D6-B24F-42F6-93D3-3D374E184820}" srcOrd="1" destOrd="0" parTransId="{ADCF89D0-542E-4C7F-B671-47E98A16A0A8}" sibTransId="{00F2011B-B8D9-4420-B2A8-A9F88F192579}"/>
    <dgm:cxn modelId="{B87221CB-8C13-4895-AB35-FFAD329173ED}" type="presParOf" srcId="{CDE005CE-8421-4FB2-93F0-C7F46B0110DB}" destId="{61FC60B2-374A-41F4-A276-B17220444552}" srcOrd="0" destOrd="0" presId="urn:microsoft.com/office/officeart/2005/8/layout/chevron1"/>
    <dgm:cxn modelId="{D439051C-CDD1-4C0C-9EFF-47EEFCDE2AFF}" type="presParOf" srcId="{CDE005CE-8421-4FB2-93F0-C7F46B0110DB}" destId="{251A87B0-139E-4BCC-A259-3550BE024031}" srcOrd="1" destOrd="0" presId="urn:microsoft.com/office/officeart/2005/8/layout/chevron1"/>
    <dgm:cxn modelId="{05A53D3C-6114-443C-BE64-23D530A8B0D3}" type="presParOf" srcId="{CDE005CE-8421-4FB2-93F0-C7F46B0110DB}" destId="{34E832C3-FAF7-4107-82DF-9508901934A8}" srcOrd="2" destOrd="0" presId="urn:microsoft.com/office/officeart/2005/8/layout/chevron1"/>
    <dgm:cxn modelId="{8B0ECAFD-3DAD-43BA-9027-A5A5208C344B}" type="presParOf" srcId="{CDE005CE-8421-4FB2-93F0-C7F46B0110DB}" destId="{A2C84FBA-56D8-4681-96ED-2E629E8F33FE}" srcOrd="3" destOrd="0" presId="urn:microsoft.com/office/officeart/2005/8/layout/chevron1"/>
    <dgm:cxn modelId="{5D37D979-3484-4732-B2BE-78161B6537E6}" type="presParOf" srcId="{CDE005CE-8421-4FB2-93F0-C7F46B0110DB}" destId="{714C2CF8-B6E7-4873-BADF-BE67D22B00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A07D76-FDDE-4313-8E99-6A06858DD287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5817C6E6-A4C2-4456-B728-5F8DC85EB343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600" b="1" dirty="0"/>
            <a:t>Avril 2017</a:t>
          </a:r>
        </a:p>
        <a:p>
          <a:r>
            <a:rPr lang="fr-FR" sz="1600" b="1" dirty="0"/>
            <a:t>Anamnèse</a:t>
          </a:r>
        </a:p>
      </dgm:t>
    </dgm:pt>
    <dgm:pt modelId="{9D9686F4-CA35-4658-860B-F05207A41C12}" type="parTrans" cxnId="{B715B738-0899-4D07-AEA8-DE0B93714A3F}">
      <dgm:prSet/>
      <dgm:spPr/>
      <dgm:t>
        <a:bodyPr/>
        <a:lstStyle/>
        <a:p>
          <a:endParaRPr lang="fr-FR"/>
        </a:p>
      </dgm:t>
    </dgm:pt>
    <dgm:pt modelId="{216D0BEC-9FCA-4257-8161-F8A36451D810}" type="sibTrans" cxnId="{B715B738-0899-4D07-AEA8-DE0B93714A3F}">
      <dgm:prSet/>
      <dgm:spPr/>
      <dgm:t>
        <a:bodyPr/>
        <a:lstStyle/>
        <a:p>
          <a:endParaRPr lang="fr-FR"/>
        </a:p>
      </dgm:t>
    </dgm:pt>
    <dgm:pt modelId="{FDE2D8D6-B24F-42F6-93D3-3D374E184820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dirty="0"/>
            <a:t>Juin 2017 </a:t>
          </a:r>
        </a:p>
        <a:p>
          <a:r>
            <a:rPr lang="fr-FR" b="1" dirty="0"/>
            <a:t>Conclusions Bilan</a:t>
          </a:r>
        </a:p>
      </dgm:t>
    </dgm:pt>
    <dgm:pt modelId="{ADCF89D0-542E-4C7F-B671-47E98A16A0A8}" type="parTrans" cxnId="{0C833DEF-B727-471C-ABA1-0F0BC7F2613D}">
      <dgm:prSet/>
      <dgm:spPr/>
      <dgm:t>
        <a:bodyPr/>
        <a:lstStyle/>
        <a:p>
          <a:endParaRPr lang="fr-FR"/>
        </a:p>
      </dgm:t>
    </dgm:pt>
    <dgm:pt modelId="{00F2011B-B8D9-4420-B2A8-A9F88F192579}" type="sibTrans" cxnId="{0C833DEF-B727-471C-ABA1-0F0BC7F2613D}">
      <dgm:prSet/>
      <dgm:spPr/>
      <dgm:t>
        <a:bodyPr/>
        <a:lstStyle/>
        <a:p>
          <a:endParaRPr lang="fr-FR"/>
        </a:p>
      </dgm:t>
    </dgm:pt>
    <dgm:pt modelId="{58DB8116-F4E0-447F-B117-9F91457681B2}">
      <dgm:prSet phldrT="[Texte]"/>
      <dgm:spPr/>
      <dgm:t>
        <a:bodyPr/>
        <a:lstStyle/>
        <a:p>
          <a:r>
            <a:rPr lang="fr-FR" b="1" i="0" dirty="0"/>
            <a:t>Oct. 2017-Mars 2018</a:t>
          </a:r>
        </a:p>
        <a:p>
          <a:r>
            <a:rPr lang="fr-FR" b="1" i="0" dirty="0"/>
            <a:t>PEC</a:t>
          </a:r>
        </a:p>
      </dgm:t>
    </dgm:pt>
    <dgm:pt modelId="{B102A009-D7BD-44F1-B157-F1F88FCE4E9D}" type="parTrans" cxnId="{57F67D69-5A93-415D-8D5F-7236AAC1B2BC}">
      <dgm:prSet/>
      <dgm:spPr/>
      <dgm:t>
        <a:bodyPr/>
        <a:lstStyle/>
        <a:p>
          <a:endParaRPr lang="fr-FR"/>
        </a:p>
      </dgm:t>
    </dgm:pt>
    <dgm:pt modelId="{945B0696-0AE8-4C8D-9653-EE8D0AA8E7E1}" type="sibTrans" cxnId="{57F67D69-5A93-415D-8D5F-7236AAC1B2BC}">
      <dgm:prSet/>
      <dgm:spPr/>
      <dgm:t>
        <a:bodyPr/>
        <a:lstStyle/>
        <a:p>
          <a:endParaRPr lang="fr-FR"/>
        </a:p>
      </dgm:t>
    </dgm:pt>
    <dgm:pt modelId="{CDE005CE-8421-4FB2-93F0-C7F46B0110DB}" type="pres">
      <dgm:prSet presAssocID="{00A07D76-FDDE-4313-8E99-6A06858DD287}" presName="Name0" presStyleCnt="0">
        <dgm:presLayoutVars>
          <dgm:dir/>
          <dgm:animLvl val="lvl"/>
          <dgm:resizeHandles val="exact"/>
        </dgm:presLayoutVars>
      </dgm:prSet>
      <dgm:spPr/>
    </dgm:pt>
    <dgm:pt modelId="{61FC60B2-374A-41F4-A276-B17220444552}" type="pres">
      <dgm:prSet presAssocID="{5817C6E6-A4C2-4456-B728-5F8DC85EB34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51A87B0-139E-4BCC-A259-3550BE024031}" type="pres">
      <dgm:prSet presAssocID="{216D0BEC-9FCA-4257-8161-F8A36451D810}" presName="parTxOnlySpace" presStyleCnt="0"/>
      <dgm:spPr/>
    </dgm:pt>
    <dgm:pt modelId="{34E832C3-FAF7-4107-82DF-9508901934A8}" type="pres">
      <dgm:prSet presAssocID="{FDE2D8D6-B24F-42F6-93D3-3D374E1848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2C84FBA-56D8-4681-96ED-2E629E8F33FE}" type="pres">
      <dgm:prSet presAssocID="{00F2011B-B8D9-4420-B2A8-A9F88F192579}" presName="parTxOnlySpace" presStyleCnt="0"/>
      <dgm:spPr/>
    </dgm:pt>
    <dgm:pt modelId="{714C2CF8-B6E7-4873-BADF-BE67D22B00B9}" type="pres">
      <dgm:prSet presAssocID="{58DB8116-F4E0-447F-B117-9F91457681B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B634D0D-5E26-4590-A3A4-996E0C74E824}" type="presOf" srcId="{00A07D76-FDDE-4313-8E99-6A06858DD287}" destId="{CDE005CE-8421-4FB2-93F0-C7F46B0110DB}" srcOrd="0" destOrd="0" presId="urn:microsoft.com/office/officeart/2005/8/layout/chevron1"/>
    <dgm:cxn modelId="{B715B738-0899-4D07-AEA8-DE0B93714A3F}" srcId="{00A07D76-FDDE-4313-8E99-6A06858DD287}" destId="{5817C6E6-A4C2-4456-B728-5F8DC85EB343}" srcOrd="0" destOrd="0" parTransId="{9D9686F4-CA35-4658-860B-F05207A41C12}" sibTransId="{216D0BEC-9FCA-4257-8161-F8A36451D810}"/>
    <dgm:cxn modelId="{57F67D69-5A93-415D-8D5F-7236AAC1B2BC}" srcId="{00A07D76-FDDE-4313-8E99-6A06858DD287}" destId="{58DB8116-F4E0-447F-B117-9F91457681B2}" srcOrd="2" destOrd="0" parTransId="{B102A009-D7BD-44F1-B157-F1F88FCE4E9D}" sibTransId="{945B0696-0AE8-4C8D-9653-EE8D0AA8E7E1}"/>
    <dgm:cxn modelId="{B7A74C8D-6B0C-44A6-85EA-3B057454908D}" type="presOf" srcId="{58DB8116-F4E0-447F-B117-9F91457681B2}" destId="{714C2CF8-B6E7-4873-BADF-BE67D22B00B9}" srcOrd="0" destOrd="0" presId="urn:microsoft.com/office/officeart/2005/8/layout/chevron1"/>
    <dgm:cxn modelId="{A1BC1E8E-8879-47D9-B024-A08F19D99239}" type="presOf" srcId="{FDE2D8D6-B24F-42F6-93D3-3D374E184820}" destId="{34E832C3-FAF7-4107-82DF-9508901934A8}" srcOrd="0" destOrd="0" presId="urn:microsoft.com/office/officeart/2005/8/layout/chevron1"/>
    <dgm:cxn modelId="{D037B6D2-2B3B-4732-B9E6-332B7E825F12}" type="presOf" srcId="{5817C6E6-A4C2-4456-B728-5F8DC85EB343}" destId="{61FC60B2-374A-41F4-A276-B17220444552}" srcOrd="0" destOrd="0" presId="urn:microsoft.com/office/officeart/2005/8/layout/chevron1"/>
    <dgm:cxn modelId="{0C833DEF-B727-471C-ABA1-0F0BC7F2613D}" srcId="{00A07D76-FDDE-4313-8E99-6A06858DD287}" destId="{FDE2D8D6-B24F-42F6-93D3-3D374E184820}" srcOrd="1" destOrd="0" parTransId="{ADCF89D0-542E-4C7F-B671-47E98A16A0A8}" sibTransId="{00F2011B-B8D9-4420-B2A8-A9F88F192579}"/>
    <dgm:cxn modelId="{B87221CB-8C13-4895-AB35-FFAD329173ED}" type="presParOf" srcId="{CDE005CE-8421-4FB2-93F0-C7F46B0110DB}" destId="{61FC60B2-374A-41F4-A276-B17220444552}" srcOrd="0" destOrd="0" presId="urn:microsoft.com/office/officeart/2005/8/layout/chevron1"/>
    <dgm:cxn modelId="{D439051C-CDD1-4C0C-9EFF-47EEFCDE2AFF}" type="presParOf" srcId="{CDE005CE-8421-4FB2-93F0-C7F46B0110DB}" destId="{251A87B0-139E-4BCC-A259-3550BE024031}" srcOrd="1" destOrd="0" presId="urn:microsoft.com/office/officeart/2005/8/layout/chevron1"/>
    <dgm:cxn modelId="{05A53D3C-6114-443C-BE64-23D530A8B0D3}" type="presParOf" srcId="{CDE005CE-8421-4FB2-93F0-C7F46B0110DB}" destId="{34E832C3-FAF7-4107-82DF-9508901934A8}" srcOrd="2" destOrd="0" presId="urn:microsoft.com/office/officeart/2005/8/layout/chevron1"/>
    <dgm:cxn modelId="{8B0ECAFD-3DAD-43BA-9027-A5A5208C344B}" type="presParOf" srcId="{CDE005CE-8421-4FB2-93F0-C7F46B0110DB}" destId="{A2C84FBA-56D8-4681-96ED-2E629E8F33FE}" srcOrd="3" destOrd="0" presId="urn:microsoft.com/office/officeart/2005/8/layout/chevron1"/>
    <dgm:cxn modelId="{5D37D979-3484-4732-B2BE-78161B6537E6}" type="presParOf" srcId="{CDE005CE-8421-4FB2-93F0-C7F46B0110DB}" destId="{714C2CF8-B6E7-4873-BADF-BE67D22B00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A07D76-FDDE-4313-8E99-6A06858DD287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5817C6E6-A4C2-4456-B728-5F8DC85EB343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600" b="1" dirty="0"/>
            <a:t>Avril 2017</a:t>
          </a:r>
        </a:p>
        <a:p>
          <a:r>
            <a:rPr lang="fr-FR" sz="1600" b="1" dirty="0"/>
            <a:t>Anamnèse</a:t>
          </a:r>
        </a:p>
      </dgm:t>
    </dgm:pt>
    <dgm:pt modelId="{9D9686F4-CA35-4658-860B-F05207A41C12}" type="parTrans" cxnId="{B715B738-0899-4D07-AEA8-DE0B93714A3F}">
      <dgm:prSet/>
      <dgm:spPr/>
      <dgm:t>
        <a:bodyPr/>
        <a:lstStyle/>
        <a:p>
          <a:endParaRPr lang="fr-FR"/>
        </a:p>
      </dgm:t>
    </dgm:pt>
    <dgm:pt modelId="{216D0BEC-9FCA-4257-8161-F8A36451D810}" type="sibTrans" cxnId="{B715B738-0899-4D07-AEA8-DE0B93714A3F}">
      <dgm:prSet/>
      <dgm:spPr/>
      <dgm:t>
        <a:bodyPr/>
        <a:lstStyle/>
        <a:p>
          <a:endParaRPr lang="fr-FR"/>
        </a:p>
      </dgm:t>
    </dgm:pt>
    <dgm:pt modelId="{FDE2D8D6-B24F-42F6-93D3-3D374E184820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1" dirty="0"/>
            <a:t>Juin 2017 </a:t>
          </a:r>
        </a:p>
        <a:p>
          <a:r>
            <a:rPr lang="fr-FR" b="1" dirty="0"/>
            <a:t>Conclusions Bilan</a:t>
          </a:r>
        </a:p>
      </dgm:t>
    </dgm:pt>
    <dgm:pt modelId="{ADCF89D0-542E-4C7F-B671-47E98A16A0A8}" type="parTrans" cxnId="{0C833DEF-B727-471C-ABA1-0F0BC7F2613D}">
      <dgm:prSet/>
      <dgm:spPr/>
      <dgm:t>
        <a:bodyPr/>
        <a:lstStyle/>
        <a:p>
          <a:endParaRPr lang="fr-FR"/>
        </a:p>
      </dgm:t>
    </dgm:pt>
    <dgm:pt modelId="{00F2011B-B8D9-4420-B2A8-A9F88F192579}" type="sibTrans" cxnId="{0C833DEF-B727-471C-ABA1-0F0BC7F2613D}">
      <dgm:prSet/>
      <dgm:spPr/>
      <dgm:t>
        <a:bodyPr/>
        <a:lstStyle/>
        <a:p>
          <a:endParaRPr lang="fr-FR"/>
        </a:p>
      </dgm:t>
    </dgm:pt>
    <dgm:pt modelId="{58DB8116-F4E0-447F-B117-9F91457681B2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i="0" dirty="0"/>
            <a:t>Oct. 2017-Mars 2018</a:t>
          </a:r>
        </a:p>
        <a:p>
          <a:r>
            <a:rPr lang="fr-FR" b="1" i="0" dirty="0"/>
            <a:t>PEC</a:t>
          </a:r>
        </a:p>
      </dgm:t>
    </dgm:pt>
    <dgm:pt modelId="{B102A009-D7BD-44F1-B157-F1F88FCE4E9D}" type="parTrans" cxnId="{57F67D69-5A93-415D-8D5F-7236AAC1B2BC}">
      <dgm:prSet/>
      <dgm:spPr/>
      <dgm:t>
        <a:bodyPr/>
        <a:lstStyle/>
        <a:p>
          <a:endParaRPr lang="fr-FR"/>
        </a:p>
      </dgm:t>
    </dgm:pt>
    <dgm:pt modelId="{945B0696-0AE8-4C8D-9653-EE8D0AA8E7E1}" type="sibTrans" cxnId="{57F67D69-5A93-415D-8D5F-7236AAC1B2BC}">
      <dgm:prSet/>
      <dgm:spPr/>
      <dgm:t>
        <a:bodyPr/>
        <a:lstStyle/>
        <a:p>
          <a:endParaRPr lang="fr-FR"/>
        </a:p>
      </dgm:t>
    </dgm:pt>
    <dgm:pt modelId="{CDE005CE-8421-4FB2-93F0-C7F46B0110DB}" type="pres">
      <dgm:prSet presAssocID="{00A07D76-FDDE-4313-8E99-6A06858DD287}" presName="Name0" presStyleCnt="0">
        <dgm:presLayoutVars>
          <dgm:dir/>
          <dgm:animLvl val="lvl"/>
          <dgm:resizeHandles val="exact"/>
        </dgm:presLayoutVars>
      </dgm:prSet>
      <dgm:spPr/>
    </dgm:pt>
    <dgm:pt modelId="{61FC60B2-374A-41F4-A276-B17220444552}" type="pres">
      <dgm:prSet presAssocID="{5817C6E6-A4C2-4456-B728-5F8DC85EB34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51A87B0-139E-4BCC-A259-3550BE024031}" type="pres">
      <dgm:prSet presAssocID="{216D0BEC-9FCA-4257-8161-F8A36451D810}" presName="parTxOnlySpace" presStyleCnt="0"/>
      <dgm:spPr/>
    </dgm:pt>
    <dgm:pt modelId="{34E832C3-FAF7-4107-82DF-9508901934A8}" type="pres">
      <dgm:prSet presAssocID="{FDE2D8D6-B24F-42F6-93D3-3D374E1848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2C84FBA-56D8-4681-96ED-2E629E8F33FE}" type="pres">
      <dgm:prSet presAssocID="{00F2011B-B8D9-4420-B2A8-A9F88F192579}" presName="parTxOnlySpace" presStyleCnt="0"/>
      <dgm:spPr/>
    </dgm:pt>
    <dgm:pt modelId="{714C2CF8-B6E7-4873-BADF-BE67D22B00B9}" type="pres">
      <dgm:prSet presAssocID="{58DB8116-F4E0-447F-B117-9F91457681B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B634D0D-5E26-4590-A3A4-996E0C74E824}" type="presOf" srcId="{00A07D76-FDDE-4313-8E99-6A06858DD287}" destId="{CDE005CE-8421-4FB2-93F0-C7F46B0110DB}" srcOrd="0" destOrd="0" presId="urn:microsoft.com/office/officeart/2005/8/layout/chevron1"/>
    <dgm:cxn modelId="{B715B738-0899-4D07-AEA8-DE0B93714A3F}" srcId="{00A07D76-FDDE-4313-8E99-6A06858DD287}" destId="{5817C6E6-A4C2-4456-B728-5F8DC85EB343}" srcOrd="0" destOrd="0" parTransId="{9D9686F4-CA35-4658-860B-F05207A41C12}" sibTransId="{216D0BEC-9FCA-4257-8161-F8A36451D810}"/>
    <dgm:cxn modelId="{57F67D69-5A93-415D-8D5F-7236AAC1B2BC}" srcId="{00A07D76-FDDE-4313-8E99-6A06858DD287}" destId="{58DB8116-F4E0-447F-B117-9F91457681B2}" srcOrd="2" destOrd="0" parTransId="{B102A009-D7BD-44F1-B157-F1F88FCE4E9D}" sibTransId="{945B0696-0AE8-4C8D-9653-EE8D0AA8E7E1}"/>
    <dgm:cxn modelId="{B7A74C8D-6B0C-44A6-85EA-3B057454908D}" type="presOf" srcId="{58DB8116-F4E0-447F-B117-9F91457681B2}" destId="{714C2CF8-B6E7-4873-BADF-BE67D22B00B9}" srcOrd="0" destOrd="0" presId="urn:microsoft.com/office/officeart/2005/8/layout/chevron1"/>
    <dgm:cxn modelId="{A1BC1E8E-8879-47D9-B024-A08F19D99239}" type="presOf" srcId="{FDE2D8D6-B24F-42F6-93D3-3D374E184820}" destId="{34E832C3-FAF7-4107-82DF-9508901934A8}" srcOrd="0" destOrd="0" presId="urn:microsoft.com/office/officeart/2005/8/layout/chevron1"/>
    <dgm:cxn modelId="{D037B6D2-2B3B-4732-B9E6-332B7E825F12}" type="presOf" srcId="{5817C6E6-A4C2-4456-B728-5F8DC85EB343}" destId="{61FC60B2-374A-41F4-A276-B17220444552}" srcOrd="0" destOrd="0" presId="urn:microsoft.com/office/officeart/2005/8/layout/chevron1"/>
    <dgm:cxn modelId="{0C833DEF-B727-471C-ABA1-0F0BC7F2613D}" srcId="{00A07D76-FDDE-4313-8E99-6A06858DD287}" destId="{FDE2D8D6-B24F-42F6-93D3-3D374E184820}" srcOrd="1" destOrd="0" parTransId="{ADCF89D0-542E-4C7F-B671-47E98A16A0A8}" sibTransId="{00F2011B-B8D9-4420-B2A8-A9F88F192579}"/>
    <dgm:cxn modelId="{B87221CB-8C13-4895-AB35-FFAD329173ED}" type="presParOf" srcId="{CDE005CE-8421-4FB2-93F0-C7F46B0110DB}" destId="{61FC60B2-374A-41F4-A276-B17220444552}" srcOrd="0" destOrd="0" presId="urn:microsoft.com/office/officeart/2005/8/layout/chevron1"/>
    <dgm:cxn modelId="{D439051C-CDD1-4C0C-9EFF-47EEFCDE2AFF}" type="presParOf" srcId="{CDE005CE-8421-4FB2-93F0-C7F46B0110DB}" destId="{251A87B0-139E-4BCC-A259-3550BE024031}" srcOrd="1" destOrd="0" presId="urn:microsoft.com/office/officeart/2005/8/layout/chevron1"/>
    <dgm:cxn modelId="{05A53D3C-6114-443C-BE64-23D530A8B0D3}" type="presParOf" srcId="{CDE005CE-8421-4FB2-93F0-C7F46B0110DB}" destId="{34E832C3-FAF7-4107-82DF-9508901934A8}" srcOrd="2" destOrd="0" presId="urn:microsoft.com/office/officeart/2005/8/layout/chevron1"/>
    <dgm:cxn modelId="{8B0ECAFD-3DAD-43BA-9027-A5A5208C344B}" type="presParOf" srcId="{CDE005CE-8421-4FB2-93F0-C7F46B0110DB}" destId="{A2C84FBA-56D8-4681-96ED-2E629E8F33FE}" srcOrd="3" destOrd="0" presId="urn:microsoft.com/office/officeart/2005/8/layout/chevron1"/>
    <dgm:cxn modelId="{5D37D979-3484-4732-B2BE-78161B6537E6}" type="presParOf" srcId="{CDE005CE-8421-4FB2-93F0-C7F46B0110DB}" destId="{714C2CF8-B6E7-4873-BADF-BE67D22B00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A07D76-FDDE-4313-8E99-6A06858DD287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5817C6E6-A4C2-4456-B728-5F8DC85EB343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600" b="1" dirty="0"/>
            <a:t>Avril 2017</a:t>
          </a:r>
        </a:p>
        <a:p>
          <a:r>
            <a:rPr lang="fr-FR" sz="1600" b="1" dirty="0"/>
            <a:t>Anamnèse</a:t>
          </a:r>
        </a:p>
      </dgm:t>
    </dgm:pt>
    <dgm:pt modelId="{9D9686F4-CA35-4658-860B-F05207A41C12}" type="parTrans" cxnId="{B715B738-0899-4D07-AEA8-DE0B93714A3F}">
      <dgm:prSet/>
      <dgm:spPr/>
      <dgm:t>
        <a:bodyPr/>
        <a:lstStyle/>
        <a:p>
          <a:endParaRPr lang="fr-FR"/>
        </a:p>
      </dgm:t>
    </dgm:pt>
    <dgm:pt modelId="{216D0BEC-9FCA-4257-8161-F8A36451D810}" type="sibTrans" cxnId="{B715B738-0899-4D07-AEA8-DE0B93714A3F}">
      <dgm:prSet/>
      <dgm:spPr/>
      <dgm:t>
        <a:bodyPr/>
        <a:lstStyle/>
        <a:p>
          <a:endParaRPr lang="fr-FR"/>
        </a:p>
      </dgm:t>
    </dgm:pt>
    <dgm:pt modelId="{FDE2D8D6-B24F-42F6-93D3-3D374E184820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1" dirty="0"/>
            <a:t>Juin 2017 </a:t>
          </a:r>
        </a:p>
        <a:p>
          <a:r>
            <a:rPr lang="fr-FR" b="1" dirty="0"/>
            <a:t>Conclusions Bilan</a:t>
          </a:r>
        </a:p>
      </dgm:t>
    </dgm:pt>
    <dgm:pt modelId="{ADCF89D0-542E-4C7F-B671-47E98A16A0A8}" type="parTrans" cxnId="{0C833DEF-B727-471C-ABA1-0F0BC7F2613D}">
      <dgm:prSet/>
      <dgm:spPr/>
      <dgm:t>
        <a:bodyPr/>
        <a:lstStyle/>
        <a:p>
          <a:endParaRPr lang="fr-FR"/>
        </a:p>
      </dgm:t>
    </dgm:pt>
    <dgm:pt modelId="{00F2011B-B8D9-4420-B2A8-A9F88F192579}" type="sibTrans" cxnId="{0C833DEF-B727-471C-ABA1-0F0BC7F2613D}">
      <dgm:prSet/>
      <dgm:spPr/>
      <dgm:t>
        <a:bodyPr/>
        <a:lstStyle/>
        <a:p>
          <a:endParaRPr lang="fr-FR"/>
        </a:p>
      </dgm:t>
    </dgm:pt>
    <dgm:pt modelId="{58DB8116-F4E0-447F-B117-9F91457681B2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i="0" dirty="0"/>
            <a:t>Oct. 2017-Mars 2018</a:t>
          </a:r>
        </a:p>
        <a:p>
          <a:r>
            <a:rPr lang="fr-FR" b="1" i="0" dirty="0"/>
            <a:t>PEC</a:t>
          </a:r>
        </a:p>
      </dgm:t>
    </dgm:pt>
    <dgm:pt modelId="{B102A009-D7BD-44F1-B157-F1F88FCE4E9D}" type="parTrans" cxnId="{57F67D69-5A93-415D-8D5F-7236AAC1B2BC}">
      <dgm:prSet/>
      <dgm:spPr/>
      <dgm:t>
        <a:bodyPr/>
        <a:lstStyle/>
        <a:p>
          <a:endParaRPr lang="fr-FR"/>
        </a:p>
      </dgm:t>
    </dgm:pt>
    <dgm:pt modelId="{945B0696-0AE8-4C8D-9653-EE8D0AA8E7E1}" type="sibTrans" cxnId="{57F67D69-5A93-415D-8D5F-7236AAC1B2BC}">
      <dgm:prSet/>
      <dgm:spPr/>
      <dgm:t>
        <a:bodyPr/>
        <a:lstStyle/>
        <a:p>
          <a:endParaRPr lang="fr-FR"/>
        </a:p>
      </dgm:t>
    </dgm:pt>
    <dgm:pt modelId="{CDE005CE-8421-4FB2-93F0-C7F46B0110DB}" type="pres">
      <dgm:prSet presAssocID="{00A07D76-FDDE-4313-8E99-6A06858DD287}" presName="Name0" presStyleCnt="0">
        <dgm:presLayoutVars>
          <dgm:dir/>
          <dgm:animLvl val="lvl"/>
          <dgm:resizeHandles val="exact"/>
        </dgm:presLayoutVars>
      </dgm:prSet>
      <dgm:spPr/>
    </dgm:pt>
    <dgm:pt modelId="{61FC60B2-374A-41F4-A276-B17220444552}" type="pres">
      <dgm:prSet presAssocID="{5817C6E6-A4C2-4456-B728-5F8DC85EB34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51A87B0-139E-4BCC-A259-3550BE024031}" type="pres">
      <dgm:prSet presAssocID="{216D0BEC-9FCA-4257-8161-F8A36451D810}" presName="parTxOnlySpace" presStyleCnt="0"/>
      <dgm:spPr/>
    </dgm:pt>
    <dgm:pt modelId="{34E832C3-FAF7-4107-82DF-9508901934A8}" type="pres">
      <dgm:prSet presAssocID="{FDE2D8D6-B24F-42F6-93D3-3D374E1848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2C84FBA-56D8-4681-96ED-2E629E8F33FE}" type="pres">
      <dgm:prSet presAssocID="{00F2011B-B8D9-4420-B2A8-A9F88F192579}" presName="parTxOnlySpace" presStyleCnt="0"/>
      <dgm:spPr/>
    </dgm:pt>
    <dgm:pt modelId="{714C2CF8-B6E7-4873-BADF-BE67D22B00B9}" type="pres">
      <dgm:prSet presAssocID="{58DB8116-F4E0-447F-B117-9F91457681B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B634D0D-5E26-4590-A3A4-996E0C74E824}" type="presOf" srcId="{00A07D76-FDDE-4313-8E99-6A06858DD287}" destId="{CDE005CE-8421-4FB2-93F0-C7F46B0110DB}" srcOrd="0" destOrd="0" presId="urn:microsoft.com/office/officeart/2005/8/layout/chevron1"/>
    <dgm:cxn modelId="{B715B738-0899-4D07-AEA8-DE0B93714A3F}" srcId="{00A07D76-FDDE-4313-8E99-6A06858DD287}" destId="{5817C6E6-A4C2-4456-B728-5F8DC85EB343}" srcOrd="0" destOrd="0" parTransId="{9D9686F4-CA35-4658-860B-F05207A41C12}" sibTransId="{216D0BEC-9FCA-4257-8161-F8A36451D810}"/>
    <dgm:cxn modelId="{57F67D69-5A93-415D-8D5F-7236AAC1B2BC}" srcId="{00A07D76-FDDE-4313-8E99-6A06858DD287}" destId="{58DB8116-F4E0-447F-B117-9F91457681B2}" srcOrd="2" destOrd="0" parTransId="{B102A009-D7BD-44F1-B157-F1F88FCE4E9D}" sibTransId="{945B0696-0AE8-4C8D-9653-EE8D0AA8E7E1}"/>
    <dgm:cxn modelId="{B7A74C8D-6B0C-44A6-85EA-3B057454908D}" type="presOf" srcId="{58DB8116-F4E0-447F-B117-9F91457681B2}" destId="{714C2CF8-B6E7-4873-BADF-BE67D22B00B9}" srcOrd="0" destOrd="0" presId="urn:microsoft.com/office/officeart/2005/8/layout/chevron1"/>
    <dgm:cxn modelId="{A1BC1E8E-8879-47D9-B024-A08F19D99239}" type="presOf" srcId="{FDE2D8D6-B24F-42F6-93D3-3D374E184820}" destId="{34E832C3-FAF7-4107-82DF-9508901934A8}" srcOrd="0" destOrd="0" presId="urn:microsoft.com/office/officeart/2005/8/layout/chevron1"/>
    <dgm:cxn modelId="{D037B6D2-2B3B-4732-B9E6-332B7E825F12}" type="presOf" srcId="{5817C6E6-A4C2-4456-B728-5F8DC85EB343}" destId="{61FC60B2-374A-41F4-A276-B17220444552}" srcOrd="0" destOrd="0" presId="urn:microsoft.com/office/officeart/2005/8/layout/chevron1"/>
    <dgm:cxn modelId="{0C833DEF-B727-471C-ABA1-0F0BC7F2613D}" srcId="{00A07D76-FDDE-4313-8E99-6A06858DD287}" destId="{FDE2D8D6-B24F-42F6-93D3-3D374E184820}" srcOrd="1" destOrd="0" parTransId="{ADCF89D0-542E-4C7F-B671-47E98A16A0A8}" sibTransId="{00F2011B-B8D9-4420-B2A8-A9F88F192579}"/>
    <dgm:cxn modelId="{B87221CB-8C13-4895-AB35-FFAD329173ED}" type="presParOf" srcId="{CDE005CE-8421-4FB2-93F0-C7F46B0110DB}" destId="{61FC60B2-374A-41F4-A276-B17220444552}" srcOrd="0" destOrd="0" presId="urn:microsoft.com/office/officeart/2005/8/layout/chevron1"/>
    <dgm:cxn modelId="{D439051C-CDD1-4C0C-9EFF-47EEFCDE2AFF}" type="presParOf" srcId="{CDE005CE-8421-4FB2-93F0-C7F46B0110DB}" destId="{251A87B0-139E-4BCC-A259-3550BE024031}" srcOrd="1" destOrd="0" presId="urn:microsoft.com/office/officeart/2005/8/layout/chevron1"/>
    <dgm:cxn modelId="{05A53D3C-6114-443C-BE64-23D530A8B0D3}" type="presParOf" srcId="{CDE005CE-8421-4FB2-93F0-C7F46B0110DB}" destId="{34E832C3-FAF7-4107-82DF-9508901934A8}" srcOrd="2" destOrd="0" presId="urn:microsoft.com/office/officeart/2005/8/layout/chevron1"/>
    <dgm:cxn modelId="{8B0ECAFD-3DAD-43BA-9027-A5A5208C344B}" type="presParOf" srcId="{CDE005CE-8421-4FB2-93F0-C7F46B0110DB}" destId="{A2C84FBA-56D8-4681-96ED-2E629E8F33FE}" srcOrd="3" destOrd="0" presId="urn:microsoft.com/office/officeart/2005/8/layout/chevron1"/>
    <dgm:cxn modelId="{5D37D979-3484-4732-B2BE-78161B6537E6}" type="presParOf" srcId="{CDE005CE-8421-4FB2-93F0-C7F46B0110DB}" destId="{714C2CF8-B6E7-4873-BADF-BE67D22B00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A07D76-FDDE-4313-8E99-6A06858DD287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5817C6E6-A4C2-4456-B728-5F8DC85EB343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600" b="1" dirty="0"/>
            <a:t>Avril 2017</a:t>
          </a:r>
        </a:p>
        <a:p>
          <a:r>
            <a:rPr lang="fr-FR" sz="1600" b="1" dirty="0"/>
            <a:t>Anamnèse</a:t>
          </a:r>
        </a:p>
      </dgm:t>
    </dgm:pt>
    <dgm:pt modelId="{9D9686F4-CA35-4658-860B-F05207A41C12}" type="parTrans" cxnId="{B715B738-0899-4D07-AEA8-DE0B93714A3F}">
      <dgm:prSet/>
      <dgm:spPr/>
      <dgm:t>
        <a:bodyPr/>
        <a:lstStyle/>
        <a:p>
          <a:endParaRPr lang="fr-FR"/>
        </a:p>
      </dgm:t>
    </dgm:pt>
    <dgm:pt modelId="{216D0BEC-9FCA-4257-8161-F8A36451D810}" type="sibTrans" cxnId="{B715B738-0899-4D07-AEA8-DE0B93714A3F}">
      <dgm:prSet/>
      <dgm:spPr/>
      <dgm:t>
        <a:bodyPr/>
        <a:lstStyle/>
        <a:p>
          <a:endParaRPr lang="fr-FR"/>
        </a:p>
      </dgm:t>
    </dgm:pt>
    <dgm:pt modelId="{FDE2D8D6-B24F-42F6-93D3-3D374E184820}">
      <dgm:prSet phldrT="[Texte]"/>
      <dgm:spPr>
        <a:solidFill>
          <a:schemeClr val="accent2"/>
        </a:solidFill>
      </dgm:spPr>
      <dgm:t>
        <a:bodyPr/>
        <a:lstStyle/>
        <a:p>
          <a:r>
            <a:rPr lang="fr-FR" b="1" dirty="0"/>
            <a:t>Juin 2017 </a:t>
          </a:r>
        </a:p>
        <a:p>
          <a:r>
            <a:rPr lang="fr-FR" b="1" dirty="0"/>
            <a:t>Conclusions Bilan</a:t>
          </a:r>
        </a:p>
      </dgm:t>
    </dgm:pt>
    <dgm:pt modelId="{ADCF89D0-542E-4C7F-B671-47E98A16A0A8}" type="parTrans" cxnId="{0C833DEF-B727-471C-ABA1-0F0BC7F2613D}">
      <dgm:prSet/>
      <dgm:spPr/>
      <dgm:t>
        <a:bodyPr/>
        <a:lstStyle/>
        <a:p>
          <a:endParaRPr lang="fr-FR"/>
        </a:p>
      </dgm:t>
    </dgm:pt>
    <dgm:pt modelId="{00F2011B-B8D9-4420-B2A8-A9F88F192579}" type="sibTrans" cxnId="{0C833DEF-B727-471C-ABA1-0F0BC7F2613D}">
      <dgm:prSet/>
      <dgm:spPr/>
      <dgm:t>
        <a:bodyPr/>
        <a:lstStyle/>
        <a:p>
          <a:endParaRPr lang="fr-FR"/>
        </a:p>
      </dgm:t>
    </dgm:pt>
    <dgm:pt modelId="{58DB8116-F4E0-447F-B117-9F91457681B2}">
      <dgm:prSet phldrT="[Texte]"/>
      <dgm:spPr>
        <a:solidFill>
          <a:schemeClr val="accent3"/>
        </a:solidFill>
      </dgm:spPr>
      <dgm:t>
        <a:bodyPr/>
        <a:lstStyle/>
        <a:p>
          <a:r>
            <a:rPr lang="fr-FR" b="1" i="0" dirty="0"/>
            <a:t>Oct. 2017-Mars 2018</a:t>
          </a:r>
        </a:p>
        <a:p>
          <a:r>
            <a:rPr lang="fr-FR" b="1" i="0" dirty="0"/>
            <a:t>PEC</a:t>
          </a:r>
        </a:p>
      </dgm:t>
    </dgm:pt>
    <dgm:pt modelId="{B102A009-D7BD-44F1-B157-F1F88FCE4E9D}" type="parTrans" cxnId="{57F67D69-5A93-415D-8D5F-7236AAC1B2BC}">
      <dgm:prSet/>
      <dgm:spPr/>
      <dgm:t>
        <a:bodyPr/>
        <a:lstStyle/>
        <a:p>
          <a:endParaRPr lang="fr-FR"/>
        </a:p>
      </dgm:t>
    </dgm:pt>
    <dgm:pt modelId="{945B0696-0AE8-4C8D-9653-EE8D0AA8E7E1}" type="sibTrans" cxnId="{57F67D69-5A93-415D-8D5F-7236AAC1B2BC}">
      <dgm:prSet/>
      <dgm:spPr/>
      <dgm:t>
        <a:bodyPr/>
        <a:lstStyle/>
        <a:p>
          <a:endParaRPr lang="fr-FR"/>
        </a:p>
      </dgm:t>
    </dgm:pt>
    <dgm:pt modelId="{CDE005CE-8421-4FB2-93F0-C7F46B0110DB}" type="pres">
      <dgm:prSet presAssocID="{00A07D76-FDDE-4313-8E99-6A06858DD287}" presName="Name0" presStyleCnt="0">
        <dgm:presLayoutVars>
          <dgm:dir/>
          <dgm:animLvl val="lvl"/>
          <dgm:resizeHandles val="exact"/>
        </dgm:presLayoutVars>
      </dgm:prSet>
      <dgm:spPr/>
    </dgm:pt>
    <dgm:pt modelId="{61FC60B2-374A-41F4-A276-B17220444552}" type="pres">
      <dgm:prSet presAssocID="{5817C6E6-A4C2-4456-B728-5F8DC85EB34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51A87B0-139E-4BCC-A259-3550BE024031}" type="pres">
      <dgm:prSet presAssocID="{216D0BEC-9FCA-4257-8161-F8A36451D810}" presName="parTxOnlySpace" presStyleCnt="0"/>
      <dgm:spPr/>
    </dgm:pt>
    <dgm:pt modelId="{34E832C3-FAF7-4107-82DF-9508901934A8}" type="pres">
      <dgm:prSet presAssocID="{FDE2D8D6-B24F-42F6-93D3-3D374E1848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2C84FBA-56D8-4681-96ED-2E629E8F33FE}" type="pres">
      <dgm:prSet presAssocID="{00F2011B-B8D9-4420-B2A8-A9F88F192579}" presName="parTxOnlySpace" presStyleCnt="0"/>
      <dgm:spPr/>
    </dgm:pt>
    <dgm:pt modelId="{714C2CF8-B6E7-4873-BADF-BE67D22B00B9}" type="pres">
      <dgm:prSet presAssocID="{58DB8116-F4E0-447F-B117-9F91457681B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B634D0D-5E26-4590-A3A4-996E0C74E824}" type="presOf" srcId="{00A07D76-FDDE-4313-8E99-6A06858DD287}" destId="{CDE005CE-8421-4FB2-93F0-C7F46B0110DB}" srcOrd="0" destOrd="0" presId="urn:microsoft.com/office/officeart/2005/8/layout/chevron1"/>
    <dgm:cxn modelId="{B715B738-0899-4D07-AEA8-DE0B93714A3F}" srcId="{00A07D76-FDDE-4313-8E99-6A06858DD287}" destId="{5817C6E6-A4C2-4456-B728-5F8DC85EB343}" srcOrd="0" destOrd="0" parTransId="{9D9686F4-CA35-4658-860B-F05207A41C12}" sibTransId="{216D0BEC-9FCA-4257-8161-F8A36451D810}"/>
    <dgm:cxn modelId="{57F67D69-5A93-415D-8D5F-7236AAC1B2BC}" srcId="{00A07D76-FDDE-4313-8E99-6A06858DD287}" destId="{58DB8116-F4E0-447F-B117-9F91457681B2}" srcOrd="2" destOrd="0" parTransId="{B102A009-D7BD-44F1-B157-F1F88FCE4E9D}" sibTransId="{945B0696-0AE8-4C8D-9653-EE8D0AA8E7E1}"/>
    <dgm:cxn modelId="{B7A74C8D-6B0C-44A6-85EA-3B057454908D}" type="presOf" srcId="{58DB8116-F4E0-447F-B117-9F91457681B2}" destId="{714C2CF8-B6E7-4873-BADF-BE67D22B00B9}" srcOrd="0" destOrd="0" presId="urn:microsoft.com/office/officeart/2005/8/layout/chevron1"/>
    <dgm:cxn modelId="{A1BC1E8E-8879-47D9-B024-A08F19D99239}" type="presOf" srcId="{FDE2D8D6-B24F-42F6-93D3-3D374E184820}" destId="{34E832C3-FAF7-4107-82DF-9508901934A8}" srcOrd="0" destOrd="0" presId="urn:microsoft.com/office/officeart/2005/8/layout/chevron1"/>
    <dgm:cxn modelId="{D037B6D2-2B3B-4732-B9E6-332B7E825F12}" type="presOf" srcId="{5817C6E6-A4C2-4456-B728-5F8DC85EB343}" destId="{61FC60B2-374A-41F4-A276-B17220444552}" srcOrd="0" destOrd="0" presId="urn:microsoft.com/office/officeart/2005/8/layout/chevron1"/>
    <dgm:cxn modelId="{0C833DEF-B727-471C-ABA1-0F0BC7F2613D}" srcId="{00A07D76-FDDE-4313-8E99-6A06858DD287}" destId="{FDE2D8D6-B24F-42F6-93D3-3D374E184820}" srcOrd="1" destOrd="0" parTransId="{ADCF89D0-542E-4C7F-B671-47E98A16A0A8}" sibTransId="{00F2011B-B8D9-4420-B2A8-A9F88F192579}"/>
    <dgm:cxn modelId="{B87221CB-8C13-4895-AB35-FFAD329173ED}" type="presParOf" srcId="{CDE005CE-8421-4FB2-93F0-C7F46B0110DB}" destId="{61FC60B2-374A-41F4-A276-B17220444552}" srcOrd="0" destOrd="0" presId="urn:microsoft.com/office/officeart/2005/8/layout/chevron1"/>
    <dgm:cxn modelId="{D439051C-CDD1-4C0C-9EFF-47EEFCDE2AFF}" type="presParOf" srcId="{CDE005CE-8421-4FB2-93F0-C7F46B0110DB}" destId="{251A87B0-139E-4BCC-A259-3550BE024031}" srcOrd="1" destOrd="0" presId="urn:microsoft.com/office/officeart/2005/8/layout/chevron1"/>
    <dgm:cxn modelId="{05A53D3C-6114-443C-BE64-23D530A8B0D3}" type="presParOf" srcId="{CDE005CE-8421-4FB2-93F0-C7F46B0110DB}" destId="{34E832C3-FAF7-4107-82DF-9508901934A8}" srcOrd="2" destOrd="0" presId="urn:microsoft.com/office/officeart/2005/8/layout/chevron1"/>
    <dgm:cxn modelId="{8B0ECAFD-3DAD-43BA-9027-A5A5208C344B}" type="presParOf" srcId="{CDE005CE-8421-4FB2-93F0-C7F46B0110DB}" destId="{A2C84FBA-56D8-4681-96ED-2E629E8F33FE}" srcOrd="3" destOrd="0" presId="urn:microsoft.com/office/officeart/2005/8/layout/chevron1"/>
    <dgm:cxn modelId="{5D37D979-3484-4732-B2BE-78161B6537E6}" type="presParOf" srcId="{CDE005CE-8421-4FB2-93F0-C7F46B0110DB}" destId="{714C2CF8-B6E7-4873-BADF-BE67D22B00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36E61-7276-41FF-B2E7-AA6C86C912A1}">
      <dsp:nvSpPr>
        <dsp:cNvPr id="0" name=""/>
        <dsp:cNvSpPr/>
      </dsp:nvSpPr>
      <dsp:spPr>
        <a:xfrm>
          <a:off x="2031359" y="256110"/>
          <a:ext cx="3187147" cy="3187147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Expériences</a:t>
          </a:r>
          <a:r>
            <a:rPr lang="fr-FR" sz="1600" kern="1200" dirty="0"/>
            <a:t> </a:t>
          </a:r>
          <a:r>
            <a:rPr lang="fr-FR" sz="1600" b="1" kern="1200" dirty="0"/>
            <a:t>cliniques</a:t>
          </a:r>
        </a:p>
      </dsp:txBody>
      <dsp:txXfrm>
        <a:off x="3764181" y="844214"/>
        <a:ext cx="1081353" cy="1062382"/>
      </dsp:txXfrm>
    </dsp:sp>
    <dsp:sp modelId="{6969EBA9-B464-49FD-A54D-29368F97705F}">
      <dsp:nvSpPr>
        <dsp:cNvPr id="0" name=""/>
        <dsp:cNvSpPr/>
      </dsp:nvSpPr>
      <dsp:spPr>
        <a:xfrm>
          <a:off x="1867069" y="350965"/>
          <a:ext cx="3187147" cy="3187147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En partenariat avec </a:t>
          </a:r>
          <a:r>
            <a:rPr lang="fr-FR" sz="1700" b="1" kern="1200" dirty="0"/>
            <a:t>le patient</a:t>
          </a:r>
        </a:p>
      </dsp:txBody>
      <dsp:txXfrm>
        <a:off x="2739741" y="2361903"/>
        <a:ext cx="1441804" cy="986497"/>
      </dsp:txXfrm>
    </dsp:sp>
    <dsp:sp modelId="{189DE302-114B-4AC2-8C6D-A6CE956CBC1D}">
      <dsp:nvSpPr>
        <dsp:cNvPr id="0" name=""/>
        <dsp:cNvSpPr/>
      </dsp:nvSpPr>
      <dsp:spPr>
        <a:xfrm>
          <a:off x="1867069" y="350965"/>
          <a:ext cx="3187147" cy="3187147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Données issues de la </a:t>
          </a:r>
          <a:r>
            <a:rPr lang="fr-FR" sz="1800" b="1" kern="1200" dirty="0"/>
            <a:t>recherche</a:t>
          </a:r>
        </a:p>
      </dsp:txBody>
      <dsp:txXfrm>
        <a:off x="2208549" y="977012"/>
        <a:ext cx="1081353" cy="1062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C60B2-374A-41F4-A276-B17220444552}">
      <dsp:nvSpPr>
        <dsp:cNvPr id="0" name=""/>
        <dsp:cNvSpPr/>
      </dsp:nvSpPr>
      <dsp:spPr>
        <a:xfrm>
          <a:off x="1947" y="0"/>
          <a:ext cx="2372689" cy="533946"/>
        </a:xfrm>
        <a:prstGeom prst="chevron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Avril 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Anamnèse</a:t>
          </a:r>
        </a:p>
      </dsp:txBody>
      <dsp:txXfrm>
        <a:off x="268920" y="0"/>
        <a:ext cx="1838743" cy="533946"/>
      </dsp:txXfrm>
    </dsp:sp>
    <dsp:sp modelId="{34E832C3-FAF7-4107-82DF-9508901934A8}">
      <dsp:nvSpPr>
        <dsp:cNvPr id="0" name=""/>
        <dsp:cNvSpPr/>
      </dsp:nvSpPr>
      <dsp:spPr>
        <a:xfrm>
          <a:off x="2137368" y="0"/>
          <a:ext cx="2372689" cy="5339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Juin 2017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Conclusions Bilan</a:t>
          </a:r>
        </a:p>
      </dsp:txBody>
      <dsp:txXfrm>
        <a:off x="2404341" y="0"/>
        <a:ext cx="1838743" cy="533946"/>
      </dsp:txXfrm>
    </dsp:sp>
    <dsp:sp modelId="{714C2CF8-B6E7-4873-BADF-BE67D22B00B9}">
      <dsp:nvSpPr>
        <dsp:cNvPr id="0" name=""/>
        <dsp:cNvSpPr/>
      </dsp:nvSpPr>
      <dsp:spPr>
        <a:xfrm>
          <a:off x="4272788" y="0"/>
          <a:ext cx="2372689" cy="5339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kern="1200" dirty="0"/>
            <a:t>Oct. 2017-Mars 2018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kern="1200" dirty="0"/>
            <a:t>PEC</a:t>
          </a:r>
        </a:p>
      </dsp:txBody>
      <dsp:txXfrm>
        <a:off x="4539761" y="0"/>
        <a:ext cx="1838743" cy="533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C60B2-374A-41F4-A276-B17220444552}">
      <dsp:nvSpPr>
        <dsp:cNvPr id="0" name=""/>
        <dsp:cNvSpPr/>
      </dsp:nvSpPr>
      <dsp:spPr>
        <a:xfrm>
          <a:off x="1947" y="0"/>
          <a:ext cx="2372689" cy="533946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Avril 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Anamnèse</a:t>
          </a:r>
        </a:p>
      </dsp:txBody>
      <dsp:txXfrm>
        <a:off x="268920" y="0"/>
        <a:ext cx="1838743" cy="533946"/>
      </dsp:txXfrm>
    </dsp:sp>
    <dsp:sp modelId="{34E832C3-FAF7-4107-82DF-9508901934A8}">
      <dsp:nvSpPr>
        <dsp:cNvPr id="0" name=""/>
        <dsp:cNvSpPr/>
      </dsp:nvSpPr>
      <dsp:spPr>
        <a:xfrm>
          <a:off x="2137368" y="0"/>
          <a:ext cx="2372689" cy="533946"/>
        </a:xfrm>
        <a:prstGeom prst="chevron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Juin 2017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Conclusions Bilan</a:t>
          </a:r>
        </a:p>
      </dsp:txBody>
      <dsp:txXfrm>
        <a:off x="2404341" y="0"/>
        <a:ext cx="1838743" cy="533946"/>
      </dsp:txXfrm>
    </dsp:sp>
    <dsp:sp modelId="{714C2CF8-B6E7-4873-BADF-BE67D22B00B9}">
      <dsp:nvSpPr>
        <dsp:cNvPr id="0" name=""/>
        <dsp:cNvSpPr/>
      </dsp:nvSpPr>
      <dsp:spPr>
        <a:xfrm>
          <a:off x="4272788" y="0"/>
          <a:ext cx="2372689" cy="5339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kern="1200" dirty="0"/>
            <a:t>Oct. 2017-Mars 2018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kern="1200" dirty="0"/>
            <a:t>PEC</a:t>
          </a:r>
        </a:p>
      </dsp:txBody>
      <dsp:txXfrm>
        <a:off x="4539761" y="0"/>
        <a:ext cx="1838743" cy="5339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C60B2-374A-41F4-A276-B17220444552}">
      <dsp:nvSpPr>
        <dsp:cNvPr id="0" name=""/>
        <dsp:cNvSpPr/>
      </dsp:nvSpPr>
      <dsp:spPr>
        <a:xfrm>
          <a:off x="1947" y="0"/>
          <a:ext cx="2372689" cy="533946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Avril 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Anamnèse</a:t>
          </a:r>
        </a:p>
      </dsp:txBody>
      <dsp:txXfrm>
        <a:off x="268920" y="0"/>
        <a:ext cx="1838743" cy="533946"/>
      </dsp:txXfrm>
    </dsp:sp>
    <dsp:sp modelId="{34E832C3-FAF7-4107-82DF-9508901934A8}">
      <dsp:nvSpPr>
        <dsp:cNvPr id="0" name=""/>
        <dsp:cNvSpPr/>
      </dsp:nvSpPr>
      <dsp:spPr>
        <a:xfrm>
          <a:off x="2137368" y="0"/>
          <a:ext cx="2372689" cy="533946"/>
        </a:xfrm>
        <a:prstGeom prst="chevron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Juin 2017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Conclusions Bilan</a:t>
          </a:r>
        </a:p>
      </dsp:txBody>
      <dsp:txXfrm>
        <a:off x="2404341" y="0"/>
        <a:ext cx="1838743" cy="533946"/>
      </dsp:txXfrm>
    </dsp:sp>
    <dsp:sp modelId="{714C2CF8-B6E7-4873-BADF-BE67D22B00B9}">
      <dsp:nvSpPr>
        <dsp:cNvPr id="0" name=""/>
        <dsp:cNvSpPr/>
      </dsp:nvSpPr>
      <dsp:spPr>
        <a:xfrm>
          <a:off x="4272788" y="0"/>
          <a:ext cx="2372689" cy="53394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kern="1200" dirty="0"/>
            <a:t>Oct. 2017-Mars 2018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kern="1200" dirty="0"/>
            <a:t>PEC</a:t>
          </a:r>
        </a:p>
      </dsp:txBody>
      <dsp:txXfrm>
        <a:off x="4539761" y="0"/>
        <a:ext cx="1838743" cy="533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C60B2-374A-41F4-A276-B17220444552}">
      <dsp:nvSpPr>
        <dsp:cNvPr id="0" name=""/>
        <dsp:cNvSpPr/>
      </dsp:nvSpPr>
      <dsp:spPr>
        <a:xfrm>
          <a:off x="1947" y="0"/>
          <a:ext cx="2372689" cy="533946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Avril 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Anamnèse</a:t>
          </a:r>
        </a:p>
      </dsp:txBody>
      <dsp:txXfrm>
        <a:off x="268920" y="0"/>
        <a:ext cx="1838743" cy="533946"/>
      </dsp:txXfrm>
    </dsp:sp>
    <dsp:sp modelId="{34E832C3-FAF7-4107-82DF-9508901934A8}">
      <dsp:nvSpPr>
        <dsp:cNvPr id="0" name=""/>
        <dsp:cNvSpPr/>
      </dsp:nvSpPr>
      <dsp:spPr>
        <a:xfrm>
          <a:off x="2137368" y="0"/>
          <a:ext cx="2372689" cy="533946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Juin 2017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Conclusions Bilan</a:t>
          </a:r>
        </a:p>
      </dsp:txBody>
      <dsp:txXfrm>
        <a:off x="2404341" y="0"/>
        <a:ext cx="1838743" cy="533946"/>
      </dsp:txXfrm>
    </dsp:sp>
    <dsp:sp modelId="{714C2CF8-B6E7-4873-BADF-BE67D22B00B9}">
      <dsp:nvSpPr>
        <dsp:cNvPr id="0" name=""/>
        <dsp:cNvSpPr/>
      </dsp:nvSpPr>
      <dsp:spPr>
        <a:xfrm>
          <a:off x="4272788" y="0"/>
          <a:ext cx="2372689" cy="533946"/>
        </a:xfrm>
        <a:prstGeom prst="chevron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kern="1200" dirty="0"/>
            <a:t>Oct. 2017-Mars 2018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kern="1200" dirty="0"/>
            <a:t>PEC</a:t>
          </a:r>
        </a:p>
      </dsp:txBody>
      <dsp:txXfrm>
        <a:off x="4539761" y="0"/>
        <a:ext cx="1838743" cy="5339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C60B2-374A-41F4-A276-B17220444552}">
      <dsp:nvSpPr>
        <dsp:cNvPr id="0" name=""/>
        <dsp:cNvSpPr/>
      </dsp:nvSpPr>
      <dsp:spPr>
        <a:xfrm>
          <a:off x="1947" y="0"/>
          <a:ext cx="2372689" cy="533946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Avril 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Anamnèse</a:t>
          </a:r>
        </a:p>
      </dsp:txBody>
      <dsp:txXfrm>
        <a:off x="268920" y="0"/>
        <a:ext cx="1838743" cy="533946"/>
      </dsp:txXfrm>
    </dsp:sp>
    <dsp:sp modelId="{34E832C3-FAF7-4107-82DF-9508901934A8}">
      <dsp:nvSpPr>
        <dsp:cNvPr id="0" name=""/>
        <dsp:cNvSpPr/>
      </dsp:nvSpPr>
      <dsp:spPr>
        <a:xfrm>
          <a:off x="2137368" y="0"/>
          <a:ext cx="2372689" cy="533946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Juin 2017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Conclusions Bilan</a:t>
          </a:r>
        </a:p>
      </dsp:txBody>
      <dsp:txXfrm>
        <a:off x="2404341" y="0"/>
        <a:ext cx="1838743" cy="533946"/>
      </dsp:txXfrm>
    </dsp:sp>
    <dsp:sp modelId="{714C2CF8-B6E7-4873-BADF-BE67D22B00B9}">
      <dsp:nvSpPr>
        <dsp:cNvPr id="0" name=""/>
        <dsp:cNvSpPr/>
      </dsp:nvSpPr>
      <dsp:spPr>
        <a:xfrm>
          <a:off x="4272788" y="0"/>
          <a:ext cx="2372689" cy="533946"/>
        </a:xfrm>
        <a:prstGeom prst="chevron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kern="1200" dirty="0"/>
            <a:t>Oct. 2017-Mars 2018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kern="1200" dirty="0"/>
            <a:t>PEC</a:t>
          </a:r>
        </a:p>
      </dsp:txBody>
      <dsp:txXfrm>
        <a:off x="4539761" y="0"/>
        <a:ext cx="1838743" cy="5339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C60B2-374A-41F4-A276-B17220444552}">
      <dsp:nvSpPr>
        <dsp:cNvPr id="0" name=""/>
        <dsp:cNvSpPr/>
      </dsp:nvSpPr>
      <dsp:spPr>
        <a:xfrm>
          <a:off x="1947" y="0"/>
          <a:ext cx="2372689" cy="533946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Avril 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Anamnèse</a:t>
          </a:r>
        </a:p>
      </dsp:txBody>
      <dsp:txXfrm>
        <a:off x="268920" y="0"/>
        <a:ext cx="1838743" cy="533946"/>
      </dsp:txXfrm>
    </dsp:sp>
    <dsp:sp modelId="{34E832C3-FAF7-4107-82DF-9508901934A8}">
      <dsp:nvSpPr>
        <dsp:cNvPr id="0" name=""/>
        <dsp:cNvSpPr/>
      </dsp:nvSpPr>
      <dsp:spPr>
        <a:xfrm>
          <a:off x="2137368" y="0"/>
          <a:ext cx="2372689" cy="533946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Juin 2017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Conclusions Bilan</a:t>
          </a:r>
        </a:p>
      </dsp:txBody>
      <dsp:txXfrm>
        <a:off x="2404341" y="0"/>
        <a:ext cx="1838743" cy="533946"/>
      </dsp:txXfrm>
    </dsp:sp>
    <dsp:sp modelId="{714C2CF8-B6E7-4873-BADF-BE67D22B00B9}">
      <dsp:nvSpPr>
        <dsp:cNvPr id="0" name=""/>
        <dsp:cNvSpPr/>
      </dsp:nvSpPr>
      <dsp:spPr>
        <a:xfrm>
          <a:off x="4272788" y="0"/>
          <a:ext cx="2372689" cy="533946"/>
        </a:xfrm>
        <a:prstGeom prst="chevron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kern="1200" dirty="0"/>
            <a:t>Oct. 2017-Mars 2018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kern="1200" dirty="0"/>
            <a:t>PEC</a:t>
          </a:r>
        </a:p>
      </dsp:txBody>
      <dsp:txXfrm>
        <a:off x="4539761" y="0"/>
        <a:ext cx="1838743" cy="533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0.532</cdr:x>
      <cdr:y>0.42087</cdr:y>
    </cdr:from>
    <cdr:to>
      <cdr:x>0.57203</cdr:x>
      <cdr:y>0.55614</cdr:y>
    </cdr:to>
    <cdr:sp macro="" textlink="">
      <cdr:nvSpPr>
        <cdr:cNvPr id="2" name="ZoneTexte 7">
          <a:extLst xmlns:a="http://schemas.openxmlformats.org/drawingml/2006/main">
            <a:ext uri="{FF2B5EF4-FFF2-40B4-BE49-F238E27FC236}">
              <a16:creationId xmlns:a16="http://schemas.microsoft.com/office/drawing/2014/main" id="{3E00AEAE-AD0B-4351-BD76-C044F514E097}"/>
            </a:ext>
          </a:extLst>
        </cdr:cNvPr>
        <cdr:cNvSpPr txBox="1"/>
      </cdr:nvSpPr>
      <cdr:spPr>
        <a:xfrm xmlns:a="http://schemas.openxmlformats.org/drawingml/2006/main">
          <a:off x="2619283" y="1244843"/>
          <a:ext cx="19706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2000" b="1" dirty="0">
              <a:solidFill>
                <a:srgbClr val="FF0000"/>
              </a:solidFill>
            </a:rPr>
            <a:t>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135AE-9BB9-4B50-B61E-233DCE0F921D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8F202-E322-46C4-A31B-1A5D03A561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54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8F202-E322-46C4-A31B-1A5D03A561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40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Mémoire de travail </a:t>
            </a:r>
            <a:r>
              <a:rPr lang="fr-FR" dirty="0">
                <a:sym typeface="Wingdings" panose="05000000000000000000" pitchFamily="2" charset="2"/>
              </a:rPr>
              <a:t> mesure contrôle.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On ne s’attend pas à avoir de changement dans cette mesure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Choisi car Alexandre était en difficultés dans ce domaine  peu d’intérêt de prendre une mesure contrôle pour laquelle l’enfant a de bonnes compétences.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>
                <a:sym typeface="Wingdings" panose="05000000000000000000" pitchFamily="2" charset="2"/>
              </a:rPr>
              <a:t>Rouge  mesure travaillées directement (compétences ciblées)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>
                <a:sym typeface="Wingdings" panose="05000000000000000000" pitchFamily="2" charset="2"/>
              </a:rPr>
              <a:t>Bleue  pas de travail de façon intensionnelle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>
                <a:sym typeface="Wingdings" panose="05000000000000000000" pitchFamily="2" charset="2"/>
              </a:rPr>
              <a:t>Brune  mesure contrôle atteinte mais pas de répercussion claire. On ne s’attendait pas à ce qu’elle bouge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Pas la meilleure mesure mais compétences non préservée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8F202-E322-46C4-A31B-1A5D03A561B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10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Variation des performances de la personnes d’une semaine à l’autre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Importance de réaliser plusieurs mesures pour s’assurer que les progrès observés chez l’enfants ne sont pas imputables à une variabilité interne mais bien à notre intervention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Difficile de s’en assurer si une seule mesure est prise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8F202-E322-46C4-A31B-1A5D03A561B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25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Variation des performances de la personnes d’une semaine à l’autre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Importance de réaliser plusieurs mesures pour s’assurer que les progrès observés chez l’enfants ne sont pas imputables à une variabilité interne mais bien à notre intervention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Difficile de s’en assurer si une seule mesure est prise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8F202-E322-46C4-A31B-1A5D03A561B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99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Variation des performances de la personnes d’une semaine à l’autre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Importance de réaliser plusieurs mesures pour s’assurer que les progrès observés chez l’enfants ne sont pas imputables à une variabilité interne mais bien à notre intervention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Difficile de s’en assurer si une seule mesure est prise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8F202-E322-46C4-A31B-1A5D03A561B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94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Mettre en évidence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Tester statistiquement nos résultats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Travail inverse de ce qu’on fait d’habitude  part d’activités de la vie quotidiennes pour travailler avec Alexandre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8F202-E322-46C4-A31B-1A5D03A561B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68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8F202-E322-46C4-A31B-1A5D03A561B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828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Mesure contrôle </a:t>
            </a:r>
            <a:r>
              <a:rPr lang="fr-FR" dirty="0">
                <a:sym typeface="Wingdings" panose="05000000000000000000" pitchFamily="2" charset="2"/>
              </a:rPr>
              <a:t> pas la plus </a:t>
            </a:r>
            <a:r>
              <a:rPr lang="fr-FR" dirty="0" err="1">
                <a:sym typeface="Wingdings" panose="05000000000000000000" pitchFamily="2" charset="2"/>
              </a:rPr>
              <a:t>daptée</a:t>
            </a:r>
            <a:r>
              <a:rPr lang="fr-FR" dirty="0">
                <a:sym typeface="Wingdings" panose="05000000000000000000" pitchFamily="2" charset="2"/>
              </a:rPr>
              <a:t> car fait partie des fonctions exécutives. 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A refaire, nous préférerions prendre une mesure langagière telle qu’une mesure de conscience phonologique (difficulté d’Alexandre dans ce domaine).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>
                <a:sym typeface="Wingdings" panose="05000000000000000000" pitchFamily="2" charset="2"/>
              </a:rPr>
              <a:t>Tests normés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>
                <a:sym typeface="Wingdings" panose="05000000000000000000" pitchFamily="2" charset="2"/>
              </a:rPr>
              <a:t> Car peu de moyens dans ce cas. Mais préférence pour des lignes de base créées par le clinicien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8F202-E322-46C4-A31B-1A5D03A561B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58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inglecaseresearch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921B6-CDCC-4C47-9FE2-926E85589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4908517"/>
            <a:ext cx="7816645" cy="1787250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Maelle</a:t>
            </a:r>
            <a:r>
              <a:rPr lang="en-US" sz="3600" dirty="0"/>
              <a:t> </a:t>
            </a:r>
            <a:r>
              <a:rPr lang="en-US" sz="3600" dirty="0" err="1"/>
              <a:t>Neveu</a:t>
            </a:r>
            <a:r>
              <a:rPr lang="en-US" sz="3600" dirty="0"/>
              <a:t>, Line Vossius, Laurence Rousselle</a:t>
            </a:r>
            <a:br>
              <a:rPr lang="en-US" sz="3600" dirty="0"/>
            </a:br>
            <a:br>
              <a:rPr lang="en-US" dirty="0"/>
            </a:br>
            <a:r>
              <a:rPr lang="en-US" sz="2000" dirty="0"/>
              <a:t>unite de recherche “</a:t>
            </a:r>
            <a:r>
              <a:rPr lang="en-US" sz="2000" dirty="0" err="1"/>
              <a:t>enfance</a:t>
            </a:r>
            <a:r>
              <a:rPr lang="en-US" sz="2000" dirty="0"/>
              <a:t>”</a:t>
            </a:r>
            <a:br>
              <a:rPr lang="en-US" sz="2000" dirty="0"/>
            </a:br>
            <a:r>
              <a:rPr lang="en-US" sz="2000" dirty="0"/>
              <a:t>service de </a:t>
            </a:r>
            <a:r>
              <a:rPr lang="en-US" sz="2000" dirty="0" err="1"/>
              <a:t>neuropsychologie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Université</a:t>
            </a:r>
            <a:r>
              <a:rPr lang="en-US" sz="2000" dirty="0"/>
              <a:t> </a:t>
            </a:r>
            <a:r>
              <a:rPr lang="en-US" sz="2000" dirty="0" err="1"/>
              <a:t>Uliège</a:t>
            </a:r>
            <a:r>
              <a:rPr lang="en-US" sz="2000" dirty="0"/>
              <a:t>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DE4DD9-ED00-4435-81CC-1640EC0267E9}"/>
              </a:ext>
            </a:extLst>
          </p:cNvPr>
          <p:cNvSpPr txBox="1"/>
          <p:nvPr/>
        </p:nvSpPr>
        <p:spPr>
          <a:xfrm>
            <a:off x="1364226" y="1039373"/>
            <a:ext cx="98887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Des </a:t>
            </a:r>
            <a:r>
              <a:rPr lang="en-US" sz="4000" dirty="0" err="1"/>
              <a:t>activités</a:t>
            </a:r>
            <a:r>
              <a:rPr lang="en-US" sz="4000" dirty="0"/>
              <a:t> </a:t>
            </a:r>
            <a:r>
              <a:rPr lang="en-US" sz="4000" dirty="0" err="1"/>
              <a:t>quotidiennes</a:t>
            </a:r>
            <a:r>
              <a:rPr lang="en-US" sz="4000" dirty="0"/>
              <a:t> pour </a:t>
            </a:r>
            <a:r>
              <a:rPr lang="en-US" sz="4000" dirty="0" err="1"/>
              <a:t>développer</a:t>
            </a:r>
            <a:r>
              <a:rPr lang="en-US" sz="4000" dirty="0"/>
              <a:t> les </a:t>
            </a:r>
            <a:r>
              <a:rPr lang="en-US" sz="4000" dirty="0" err="1"/>
              <a:t>fonctions</a:t>
            </a:r>
            <a:r>
              <a:rPr lang="en-US" sz="4000" dirty="0"/>
              <a:t> </a:t>
            </a:r>
            <a:r>
              <a:rPr lang="en-US" sz="4000" dirty="0" err="1"/>
              <a:t>attentionnelles</a:t>
            </a:r>
            <a:r>
              <a:rPr lang="en-US" sz="4000" dirty="0"/>
              <a:t> et </a:t>
            </a:r>
            <a:r>
              <a:rPr lang="en-US" sz="4000" dirty="0" err="1"/>
              <a:t>exécutives</a:t>
            </a:r>
            <a:r>
              <a:rPr lang="en-US" sz="4000" dirty="0"/>
              <a:t> d’un enfant </a:t>
            </a:r>
            <a:r>
              <a:rPr lang="en-US" sz="4000" dirty="0" err="1"/>
              <a:t>âgé</a:t>
            </a:r>
            <a:r>
              <a:rPr lang="en-US" sz="4000" dirty="0"/>
              <a:t> de 6 </a:t>
            </a:r>
            <a:r>
              <a:rPr lang="en-US" sz="4000" dirty="0" err="1"/>
              <a:t>ans</a:t>
            </a:r>
            <a:r>
              <a:rPr lang="en-US" sz="4000" dirty="0"/>
              <a:t> </a:t>
            </a:r>
            <a:r>
              <a:rPr lang="en-US" sz="4000" dirty="0" err="1"/>
              <a:t>présentant</a:t>
            </a:r>
            <a:r>
              <a:rPr lang="en-US" sz="4000" dirty="0"/>
              <a:t> un retard global de </a:t>
            </a:r>
            <a:r>
              <a:rPr lang="en-US" sz="4000" dirty="0" err="1"/>
              <a:t>développement</a:t>
            </a:r>
            <a:endParaRPr lang="en-US" sz="4000" dirty="0"/>
          </a:p>
        </p:txBody>
      </p:sp>
      <p:pic>
        <p:nvPicPr>
          <p:cNvPr id="5" name="Image 4" descr="CPLU-logo-CMJN.jpg">
            <a:extLst>
              <a:ext uri="{FF2B5EF4-FFF2-40B4-BE49-F238E27FC236}">
                <a16:creationId xmlns:a16="http://schemas.microsoft.com/office/drawing/2014/main" id="{579F708D-53D2-4546-B23F-590A121DD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73" y="5086758"/>
            <a:ext cx="3508850" cy="1299293"/>
          </a:xfrm>
          <a:prstGeom prst="rect">
            <a:avLst/>
          </a:prstGeom>
        </p:spPr>
      </p:pic>
      <p:pic>
        <p:nvPicPr>
          <p:cNvPr id="1026" name="Picture 2" descr="RÃ©sultat de recherche d'images pour &quot;cnnc3&quot;">
            <a:extLst>
              <a:ext uri="{FF2B5EF4-FFF2-40B4-BE49-F238E27FC236}">
                <a16:creationId xmlns:a16="http://schemas.microsoft.com/office/drawing/2014/main" id="{385F1AF1-9071-4240-92A9-5E8B271E4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1" y="5532465"/>
            <a:ext cx="2371061" cy="116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84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DE787-08AD-4B2F-A6D0-EF3DE692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Alexandre, 6 ans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2F3342-599A-495A-A701-5290B891E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Bilan réalisé en </a:t>
            </a:r>
            <a:r>
              <a:rPr lang="fr-FR" b="1" dirty="0"/>
              <a:t>5 séances </a:t>
            </a:r>
            <a:r>
              <a:rPr lang="fr-FR" dirty="0"/>
              <a:t>d’une vingtaine de minutes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Raisonnement et compréhension de consignes faibles</a:t>
            </a:r>
          </a:p>
          <a:p>
            <a:pPr marL="128016" lvl="1" indent="0">
              <a:buNone/>
            </a:pPr>
            <a:endParaRPr lang="fr-FR" dirty="0"/>
          </a:p>
          <a:p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B9208BB5-AECC-4E40-9439-318A8C456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366096"/>
              </p:ext>
            </p:extLst>
          </p:nvPr>
        </p:nvGraphicFramePr>
        <p:xfrm>
          <a:off x="5298767" y="1014635"/>
          <a:ext cx="6647426" cy="53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A676BCE-E5A1-448A-88F9-0A408C595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484286"/>
              </p:ext>
            </p:extLst>
          </p:nvPr>
        </p:nvGraphicFramePr>
        <p:xfrm>
          <a:off x="928264" y="3258059"/>
          <a:ext cx="11017929" cy="30958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05969">
                  <a:extLst>
                    <a:ext uri="{9D8B030D-6E8A-4147-A177-3AD203B41FA5}">
                      <a16:colId xmlns:a16="http://schemas.microsoft.com/office/drawing/2014/main" val="1579628946"/>
                    </a:ext>
                  </a:extLst>
                </a:gridCol>
                <a:gridCol w="3539317">
                  <a:extLst>
                    <a:ext uri="{9D8B030D-6E8A-4147-A177-3AD203B41FA5}">
                      <a16:colId xmlns:a16="http://schemas.microsoft.com/office/drawing/2014/main" val="2772384291"/>
                    </a:ext>
                  </a:extLst>
                </a:gridCol>
                <a:gridCol w="3672643">
                  <a:extLst>
                    <a:ext uri="{9D8B030D-6E8A-4147-A177-3AD203B41FA5}">
                      <a16:colId xmlns:a16="http://schemas.microsoft.com/office/drawing/2014/main" val="906368091"/>
                    </a:ext>
                  </a:extLst>
                </a:gridCol>
              </a:tblGrid>
              <a:tr h="74025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Fonctions attentionnelles et exécutives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Fonctions mnésiques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Fonctions praxiques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186831"/>
                  </a:ext>
                </a:extLst>
              </a:tr>
              <a:tr h="428878">
                <a:tc>
                  <a:txBody>
                    <a:bodyPr/>
                    <a:lstStyle/>
                    <a:p>
                      <a:r>
                        <a:rPr lang="fr-FR" dirty="0"/>
                        <a:t>Alerte 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Mémoire de travail 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KO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Globalement bonnes </a:t>
                      </a:r>
                      <a:r>
                        <a:rPr lang="fr-FR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OK</a:t>
                      </a:r>
                      <a:endParaRPr lang="fr-FR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167319"/>
                  </a:ext>
                </a:extLst>
              </a:tr>
              <a:tr h="428878">
                <a:tc>
                  <a:txBody>
                    <a:bodyPr/>
                    <a:lstStyle/>
                    <a:p>
                      <a:r>
                        <a:rPr lang="fr-FR" dirty="0"/>
                        <a:t>Vitesse de traitement 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KO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Mémoire à long terme 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KO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19574"/>
                  </a:ext>
                </a:extLst>
              </a:tr>
              <a:tr h="595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Attentions sélectives visuelles et auditives 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KO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464666"/>
                  </a:ext>
                </a:extLst>
              </a:tr>
              <a:tr h="428878">
                <a:tc>
                  <a:txBody>
                    <a:bodyPr/>
                    <a:lstStyle/>
                    <a:p>
                      <a:r>
                        <a:rPr lang="fr-FR" dirty="0"/>
                        <a:t>Attention soutenue 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KO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235708"/>
                  </a:ext>
                </a:extLst>
              </a:tr>
              <a:tr h="428878">
                <a:tc>
                  <a:txBody>
                    <a:bodyPr/>
                    <a:lstStyle/>
                    <a:p>
                      <a:r>
                        <a:rPr lang="fr-FR" dirty="0"/>
                        <a:t>Inhibition motrice et verbale </a:t>
                      </a:r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KO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422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54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DE787-08AD-4B2F-A6D0-EF3DE692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Alexandre, 6 ans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2F3342-599A-495A-A701-5290B891E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 l’issue du bilan, </a:t>
            </a:r>
            <a:r>
              <a:rPr lang="fr-FR" b="1" dirty="0"/>
              <a:t>2 décisions </a:t>
            </a:r>
            <a:r>
              <a:rPr lang="fr-FR" dirty="0"/>
              <a:t>: </a:t>
            </a:r>
          </a:p>
          <a:p>
            <a:endParaRPr lang="fr-FR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/>
              <a:t> Médication + prise en charge neuropsychologique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800" dirty="0"/>
              <a:t> Fonctions attentionnelles et exécutives </a:t>
            </a:r>
          </a:p>
          <a:p>
            <a:pPr marL="310896" lvl="2" indent="0">
              <a:buNone/>
            </a:pPr>
            <a:endParaRPr lang="fr-FR" dirty="0"/>
          </a:p>
          <a:p>
            <a:pPr marL="310896" lvl="2" indent="0">
              <a:buNone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sz="2000" dirty="0"/>
              <a:t>Redoublement de la 3</a:t>
            </a:r>
            <a:r>
              <a:rPr lang="fr-FR" sz="2000" baseline="30000" dirty="0"/>
              <a:t>ème</a:t>
            </a:r>
            <a:r>
              <a:rPr lang="fr-FR" sz="2000" dirty="0"/>
              <a:t> Maternelle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800" dirty="0"/>
              <a:t> Avec la mise en place d’un protocole d’intégration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800" dirty="0"/>
              <a:t> Présence d’une AVS auprès d’Alexandre 2X4 heures par semaine 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fr-FR" dirty="0"/>
          </a:p>
          <a:p>
            <a:pPr marL="128016" lvl="1" indent="0">
              <a:buNone/>
            </a:pPr>
            <a:endParaRPr lang="fr-FR" dirty="0"/>
          </a:p>
          <a:p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B9208BB5-AECC-4E40-9439-318A8C456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829946"/>
              </p:ext>
            </p:extLst>
          </p:nvPr>
        </p:nvGraphicFramePr>
        <p:xfrm>
          <a:off x="5298767" y="1014635"/>
          <a:ext cx="6647426" cy="53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25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61D07-2E96-4758-821B-58D4E03B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en charge </a:t>
            </a:r>
          </a:p>
        </p:txBody>
      </p:sp>
    </p:spTree>
    <p:extLst>
      <p:ext uri="{BB962C8B-B14F-4D97-AF65-F5344CB8AC3E}">
        <p14:creationId xmlns:p14="http://schemas.microsoft.com/office/powerpoint/2010/main" val="98024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DE787-08AD-4B2F-A6D0-EF3DE692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Alexandre, 6 ans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2F3342-599A-495A-A701-5290B891E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ü"/>
            </a:pPr>
            <a:endParaRPr lang="fr-FR" dirty="0"/>
          </a:p>
          <a:p>
            <a:pPr marL="128016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B9208BB5-AECC-4E40-9439-318A8C456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249219"/>
              </p:ext>
            </p:extLst>
          </p:nvPr>
        </p:nvGraphicFramePr>
        <p:xfrm>
          <a:off x="5298767" y="1014635"/>
          <a:ext cx="6647426" cy="53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5" name="Groupe 24">
            <a:extLst>
              <a:ext uri="{FF2B5EF4-FFF2-40B4-BE49-F238E27FC236}">
                <a16:creationId xmlns:a16="http://schemas.microsoft.com/office/drawing/2014/main" id="{DB5031D7-117C-4130-A0FC-9C3EEFD75691}"/>
              </a:ext>
            </a:extLst>
          </p:cNvPr>
          <p:cNvGrpSpPr/>
          <p:nvPr/>
        </p:nvGrpSpPr>
        <p:grpSpPr>
          <a:xfrm>
            <a:off x="846462" y="3248360"/>
            <a:ext cx="11099731" cy="1935698"/>
            <a:chOff x="938980" y="2675044"/>
            <a:chExt cx="10574592" cy="2021838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093DC675-7748-4264-9B0A-17FDF20403F2}"/>
                </a:ext>
              </a:extLst>
            </p:cNvPr>
            <p:cNvCxnSpPr/>
            <p:nvPr/>
          </p:nvCxnSpPr>
          <p:spPr>
            <a:xfrm>
              <a:off x="10470448" y="2912806"/>
              <a:ext cx="0" cy="51619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5138F7AC-2C02-42BC-ACD9-28A68346BC25}"/>
                </a:ext>
              </a:extLst>
            </p:cNvPr>
            <p:cNvSpPr/>
            <p:nvPr/>
          </p:nvSpPr>
          <p:spPr>
            <a:xfrm>
              <a:off x="10166553" y="3428999"/>
              <a:ext cx="1347019" cy="559795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Réunion</a:t>
              </a:r>
              <a:r>
                <a:rPr lang="fr-FR" b="1" dirty="0">
                  <a:solidFill>
                    <a:schemeClr val="tx1"/>
                  </a:solidFill>
                </a:rPr>
                <a:t> 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7" name="Flèche : droite 16">
              <a:extLst>
                <a:ext uri="{FF2B5EF4-FFF2-40B4-BE49-F238E27FC236}">
                  <a16:creationId xmlns:a16="http://schemas.microsoft.com/office/drawing/2014/main" id="{7D414D42-80A9-4016-8B36-E88CDDB1312A}"/>
                </a:ext>
              </a:extLst>
            </p:cNvPr>
            <p:cNvSpPr/>
            <p:nvPr/>
          </p:nvSpPr>
          <p:spPr>
            <a:xfrm>
              <a:off x="1425679" y="2675044"/>
              <a:ext cx="9589795" cy="292313"/>
            </a:xfrm>
            <a:prstGeom prst="rightArrow">
              <a:avLst/>
            </a:prstGeom>
            <a:solidFill>
              <a:schemeClr val="accent2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BAD057D-075F-4242-A8C4-8F7F6F9B3310}"/>
                </a:ext>
              </a:extLst>
            </p:cNvPr>
            <p:cNvCxnSpPr/>
            <p:nvPr/>
          </p:nvCxnSpPr>
          <p:spPr>
            <a:xfrm>
              <a:off x="1909916" y="2911491"/>
              <a:ext cx="0" cy="51619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8607BB02-D754-41C9-A93F-BE771CA7316A}"/>
                </a:ext>
              </a:extLst>
            </p:cNvPr>
            <p:cNvSpPr/>
            <p:nvPr/>
          </p:nvSpPr>
          <p:spPr>
            <a:xfrm>
              <a:off x="938980" y="3427685"/>
              <a:ext cx="1347019" cy="559795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Séance 1</a:t>
              </a:r>
              <a:r>
                <a:rPr lang="fr-FR" sz="1600" dirty="0">
                  <a:solidFill>
                    <a:schemeClr val="tx1"/>
                  </a:solidFill>
                </a:rPr>
                <a:t>: intro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B51A200F-9855-4D92-AE61-5EB5EBC32C33}"/>
                </a:ext>
              </a:extLst>
            </p:cNvPr>
            <p:cNvCxnSpPr>
              <a:cxnSpLocks/>
            </p:cNvCxnSpPr>
            <p:nvPr/>
          </p:nvCxnSpPr>
          <p:spPr>
            <a:xfrm>
              <a:off x="3197942" y="2912806"/>
              <a:ext cx="0" cy="113431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DDE9A159-9A66-4D1D-B772-8EF9771D82F1}"/>
                </a:ext>
              </a:extLst>
            </p:cNvPr>
            <p:cNvSpPr/>
            <p:nvPr/>
          </p:nvSpPr>
          <p:spPr>
            <a:xfrm>
              <a:off x="2227006" y="4031627"/>
              <a:ext cx="1946788" cy="559795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Séances 2, 3 et 4 </a:t>
              </a:r>
              <a:r>
                <a:rPr lang="fr-FR" sz="1600" dirty="0">
                  <a:solidFill>
                    <a:schemeClr val="tx1"/>
                  </a:solidFill>
                </a:rPr>
                <a:t>: Lignes de base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31F8B43D-0BFC-4FBB-8F9B-6AFEF226CEFF}"/>
                </a:ext>
              </a:extLst>
            </p:cNvPr>
            <p:cNvCxnSpPr>
              <a:cxnSpLocks/>
            </p:cNvCxnSpPr>
            <p:nvPr/>
          </p:nvCxnSpPr>
          <p:spPr>
            <a:xfrm>
              <a:off x="9183329" y="2912806"/>
              <a:ext cx="0" cy="113431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32FA4451-5554-4A9A-8F8F-60C89ED69AD8}"/>
                </a:ext>
              </a:extLst>
            </p:cNvPr>
            <p:cNvSpPr/>
            <p:nvPr/>
          </p:nvSpPr>
          <p:spPr>
            <a:xfrm>
              <a:off x="7781592" y="4047117"/>
              <a:ext cx="2139158" cy="649765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Séances 14, 15 et 16 </a:t>
              </a:r>
              <a:r>
                <a:rPr lang="fr-FR" sz="1600" dirty="0">
                  <a:solidFill>
                    <a:schemeClr val="tx1"/>
                  </a:solidFill>
                </a:rPr>
                <a:t>: Lignes de base</a:t>
              </a: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CBC1FD7B-96D5-4A11-BF4D-429405C62D3D}"/>
                </a:ext>
              </a:extLst>
            </p:cNvPr>
            <p:cNvSpPr/>
            <p:nvPr/>
          </p:nvSpPr>
          <p:spPr>
            <a:xfrm>
              <a:off x="3821882" y="3002378"/>
              <a:ext cx="4812889" cy="649765"/>
            </a:xfrm>
            <a:prstGeom prst="roundRect">
              <a:avLst/>
            </a:prstGeom>
            <a:ln w="28575">
              <a:solidFill>
                <a:srgbClr val="689C9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 Séances 5 à 13 </a:t>
              </a:r>
              <a:r>
                <a:rPr lang="fr-FR" sz="1600" dirty="0"/>
                <a:t>: Prise en charge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12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DE787-08AD-4B2F-A6D0-EF3DE692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Alexandre, 6 ans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2F3342-599A-495A-A701-5290B891E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ü"/>
            </a:pPr>
            <a:endParaRPr lang="fr-FR" dirty="0"/>
          </a:p>
          <a:p>
            <a:pPr marL="128016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B9208BB5-AECC-4E40-9439-318A8C456869}"/>
              </a:ext>
            </a:extLst>
          </p:cNvPr>
          <p:cNvGraphicFramePr/>
          <p:nvPr/>
        </p:nvGraphicFramePr>
        <p:xfrm>
          <a:off x="5298767" y="1014635"/>
          <a:ext cx="6647426" cy="53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5" name="Groupe 24">
            <a:extLst>
              <a:ext uri="{FF2B5EF4-FFF2-40B4-BE49-F238E27FC236}">
                <a16:creationId xmlns:a16="http://schemas.microsoft.com/office/drawing/2014/main" id="{DB5031D7-117C-4130-A0FC-9C3EEFD75691}"/>
              </a:ext>
            </a:extLst>
          </p:cNvPr>
          <p:cNvGrpSpPr/>
          <p:nvPr/>
        </p:nvGrpSpPr>
        <p:grpSpPr>
          <a:xfrm>
            <a:off x="846462" y="3248360"/>
            <a:ext cx="11099731" cy="1935698"/>
            <a:chOff x="938980" y="2675044"/>
            <a:chExt cx="10574592" cy="2021838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093DC675-7748-4264-9B0A-17FDF20403F2}"/>
                </a:ext>
              </a:extLst>
            </p:cNvPr>
            <p:cNvCxnSpPr/>
            <p:nvPr/>
          </p:nvCxnSpPr>
          <p:spPr>
            <a:xfrm>
              <a:off x="10470448" y="2912806"/>
              <a:ext cx="0" cy="51619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5138F7AC-2C02-42BC-ACD9-28A68346BC25}"/>
                </a:ext>
              </a:extLst>
            </p:cNvPr>
            <p:cNvSpPr/>
            <p:nvPr/>
          </p:nvSpPr>
          <p:spPr>
            <a:xfrm>
              <a:off x="10166553" y="3428999"/>
              <a:ext cx="1347019" cy="559795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Réunion</a:t>
              </a:r>
              <a:r>
                <a:rPr lang="fr-FR" b="1" dirty="0">
                  <a:solidFill>
                    <a:schemeClr val="tx1"/>
                  </a:solidFill>
                </a:rPr>
                <a:t> 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7" name="Flèche : droite 16">
              <a:extLst>
                <a:ext uri="{FF2B5EF4-FFF2-40B4-BE49-F238E27FC236}">
                  <a16:creationId xmlns:a16="http://schemas.microsoft.com/office/drawing/2014/main" id="{7D414D42-80A9-4016-8B36-E88CDDB1312A}"/>
                </a:ext>
              </a:extLst>
            </p:cNvPr>
            <p:cNvSpPr/>
            <p:nvPr/>
          </p:nvSpPr>
          <p:spPr>
            <a:xfrm>
              <a:off x="1425679" y="2675044"/>
              <a:ext cx="9589795" cy="292313"/>
            </a:xfrm>
            <a:prstGeom prst="rightArrow">
              <a:avLst/>
            </a:prstGeom>
            <a:solidFill>
              <a:schemeClr val="accent2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BAD057D-075F-4242-A8C4-8F7F6F9B3310}"/>
                </a:ext>
              </a:extLst>
            </p:cNvPr>
            <p:cNvCxnSpPr/>
            <p:nvPr/>
          </p:nvCxnSpPr>
          <p:spPr>
            <a:xfrm>
              <a:off x="1909916" y="2911491"/>
              <a:ext cx="0" cy="51619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8607BB02-D754-41C9-A93F-BE771CA7316A}"/>
                </a:ext>
              </a:extLst>
            </p:cNvPr>
            <p:cNvSpPr/>
            <p:nvPr/>
          </p:nvSpPr>
          <p:spPr>
            <a:xfrm>
              <a:off x="938980" y="3427685"/>
              <a:ext cx="1347019" cy="559795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Séance 1</a:t>
              </a:r>
              <a:r>
                <a:rPr lang="fr-FR" sz="1600" dirty="0">
                  <a:solidFill>
                    <a:schemeClr val="tx1"/>
                  </a:solidFill>
                </a:rPr>
                <a:t>: intro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B51A200F-9855-4D92-AE61-5EB5EBC32C33}"/>
                </a:ext>
              </a:extLst>
            </p:cNvPr>
            <p:cNvCxnSpPr>
              <a:cxnSpLocks/>
            </p:cNvCxnSpPr>
            <p:nvPr/>
          </p:nvCxnSpPr>
          <p:spPr>
            <a:xfrm>
              <a:off x="3197942" y="2912806"/>
              <a:ext cx="0" cy="113431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DDE9A159-9A66-4D1D-B772-8EF9771D82F1}"/>
                </a:ext>
              </a:extLst>
            </p:cNvPr>
            <p:cNvSpPr/>
            <p:nvPr/>
          </p:nvSpPr>
          <p:spPr>
            <a:xfrm>
              <a:off x="2227006" y="4031627"/>
              <a:ext cx="1946788" cy="55979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Séances 2, 3 et 4 </a:t>
              </a:r>
              <a:r>
                <a:rPr lang="fr-FR" sz="1600" dirty="0">
                  <a:solidFill>
                    <a:schemeClr val="tx1"/>
                  </a:solidFill>
                </a:rPr>
                <a:t>: Lignes de base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31F8B43D-0BFC-4FBB-8F9B-6AFEF226CEFF}"/>
                </a:ext>
              </a:extLst>
            </p:cNvPr>
            <p:cNvCxnSpPr>
              <a:cxnSpLocks/>
            </p:cNvCxnSpPr>
            <p:nvPr/>
          </p:nvCxnSpPr>
          <p:spPr>
            <a:xfrm>
              <a:off x="9183329" y="2912806"/>
              <a:ext cx="0" cy="113431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32FA4451-5554-4A9A-8F8F-60C89ED69AD8}"/>
                </a:ext>
              </a:extLst>
            </p:cNvPr>
            <p:cNvSpPr/>
            <p:nvPr/>
          </p:nvSpPr>
          <p:spPr>
            <a:xfrm>
              <a:off x="7781592" y="4047117"/>
              <a:ext cx="2139158" cy="64976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Séances 14, 15 et 16 </a:t>
              </a:r>
              <a:r>
                <a:rPr lang="fr-FR" sz="1600" dirty="0">
                  <a:solidFill>
                    <a:schemeClr val="tx1"/>
                  </a:solidFill>
                </a:rPr>
                <a:t>: Lignes de base</a:t>
              </a: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CBC1FD7B-96D5-4A11-BF4D-429405C62D3D}"/>
                </a:ext>
              </a:extLst>
            </p:cNvPr>
            <p:cNvSpPr/>
            <p:nvPr/>
          </p:nvSpPr>
          <p:spPr>
            <a:xfrm>
              <a:off x="3821882" y="3002378"/>
              <a:ext cx="4812889" cy="649765"/>
            </a:xfrm>
            <a:prstGeom prst="roundRect">
              <a:avLst/>
            </a:prstGeom>
            <a:ln w="28575">
              <a:solidFill>
                <a:srgbClr val="689C9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 Séances 5 à 13 </a:t>
              </a:r>
              <a:r>
                <a:rPr lang="fr-FR" sz="1600" dirty="0"/>
                <a:t>: Prise en charge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89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8ACDC-4B56-41BC-9787-541A1793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Lignes de base pré et post intervention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choix des tests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6B01C8D-F898-4FBF-BF2C-4F859B09C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Tests utilisés pour nos lignes de base 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C34476E9-C780-416E-B82F-57A8438FE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299566"/>
              </p:ext>
            </p:extLst>
          </p:nvPr>
        </p:nvGraphicFramePr>
        <p:xfrm>
          <a:off x="1503071" y="2924550"/>
          <a:ext cx="9344368" cy="32255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72184">
                  <a:extLst>
                    <a:ext uri="{9D8B030D-6E8A-4147-A177-3AD203B41FA5}">
                      <a16:colId xmlns:a16="http://schemas.microsoft.com/office/drawing/2014/main" val="2741346647"/>
                    </a:ext>
                  </a:extLst>
                </a:gridCol>
                <a:gridCol w="4672184">
                  <a:extLst>
                    <a:ext uri="{9D8B030D-6E8A-4147-A177-3AD203B41FA5}">
                      <a16:colId xmlns:a16="http://schemas.microsoft.com/office/drawing/2014/main" val="182496012"/>
                    </a:ext>
                  </a:extLst>
                </a:gridCol>
              </a:tblGrid>
              <a:tr h="40931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Dimensions évaluées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Tâches utilisées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621722"/>
                  </a:ext>
                </a:extLst>
              </a:tr>
              <a:tr h="1023288">
                <a:tc>
                  <a:txBody>
                    <a:bodyPr/>
                    <a:lstStyle/>
                    <a:p>
                      <a:pPr marL="214313" indent="-214313">
                        <a:buFont typeface="Arial" panose="020B0604020202020204" pitchFamily="34" charset="0"/>
                        <a:buChar char="•"/>
                      </a:pPr>
                      <a:r>
                        <a:rPr lang="fr-BE" sz="1800" dirty="0">
                          <a:solidFill>
                            <a:srgbClr val="C00000"/>
                          </a:solidFill>
                        </a:rPr>
                        <a:t>Inhibition verbale </a:t>
                      </a:r>
                    </a:p>
                    <a:p>
                      <a:pPr marL="214313" indent="-214313">
                        <a:buFont typeface="Arial" panose="020B0604020202020204" pitchFamily="34" charset="0"/>
                        <a:buChar char="•"/>
                      </a:pPr>
                      <a:r>
                        <a:rPr lang="fr-BE" sz="1800" dirty="0">
                          <a:solidFill>
                            <a:srgbClr val="C00000"/>
                          </a:solidFill>
                        </a:rPr>
                        <a:t>Inhibition motrice </a:t>
                      </a:r>
                    </a:p>
                    <a:p>
                      <a:pPr marL="214313" indent="-214313">
                        <a:buFont typeface="Arial" panose="020B0604020202020204" pitchFamily="34" charset="0"/>
                        <a:buChar char="•"/>
                      </a:pPr>
                      <a:r>
                        <a:rPr lang="fr-BE" sz="1800" dirty="0">
                          <a:solidFill>
                            <a:srgbClr val="689C9A"/>
                          </a:solidFill>
                        </a:rPr>
                        <a:t>Flexibilité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BE" sz="1800" dirty="0"/>
                        <a:t>Subtest Inhibition verbale NEPSY II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BE" sz="1800" dirty="0"/>
                        <a:t>Go/No go KITAP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1800" dirty="0"/>
                        <a:t>Subtest flexibilité KITAP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027471"/>
                  </a:ext>
                </a:extLst>
              </a:tr>
              <a:tr h="1122825">
                <a:tc>
                  <a:txBody>
                    <a:bodyPr/>
                    <a:lstStyle/>
                    <a:p>
                      <a:pPr marL="214313" indent="-214313">
                        <a:buFont typeface="Arial" panose="020B0604020202020204" pitchFamily="34" charset="0"/>
                        <a:buChar char="•"/>
                      </a:pPr>
                      <a:r>
                        <a:rPr lang="fr-BE" sz="1800" dirty="0">
                          <a:solidFill>
                            <a:srgbClr val="C00000"/>
                          </a:solidFill>
                        </a:rPr>
                        <a:t>Attention soutenue</a:t>
                      </a:r>
                    </a:p>
                    <a:p>
                      <a:pPr marL="214313" indent="-214313">
                        <a:buFont typeface="Arial" panose="020B0604020202020204" pitchFamily="34" charset="0"/>
                        <a:buChar char="•"/>
                      </a:pPr>
                      <a:r>
                        <a:rPr lang="fr-BE" sz="1800" dirty="0">
                          <a:solidFill>
                            <a:srgbClr val="689C9A"/>
                          </a:solidFill>
                        </a:rPr>
                        <a:t>Vitesse de traitement </a:t>
                      </a:r>
                      <a:endParaRPr lang="fr-BE" sz="1800" dirty="0"/>
                    </a:p>
                    <a:p>
                      <a:pPr marL="214313" indent="-214313">
                        <a:buFont typeface="Arial" panose="020B0604020202020204" pitchFamily="34" charset="0"/>
                        <a:buChar char="•"/>
                      </a:pPr>
                      <a:r>
                        <a:rPr lang="fr-BE" sz="1800" dirty="0">
                          <a:solidFill>
                            <a:srgbClr val="689C9A"/>
                          </a:solidFill>
                        </a:rPr>
                        <a:t>Attention sélective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BE" sz="1800" dirty="0"/>
                        <a:t>Nombres d’omissions Go/ No go KITAP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BE" sz="1800" dirty="0"/>
                        <a:t>Dénomination de l’inhibition verbale NEPSY II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BE" sz="1800" dirty="0"/>
                        <a:t>Barrage WISC V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386702"/>
                  </a:ext>
                </a:extLst>
              </a:tr>
              <a:tr h="6701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Mémoire de travail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BE" sz="1800" dirty="0"/>
                        <a:t>Mémoire des chiffres WISC V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03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3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8ACDC-4B56-41BC-9787-541A1793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Lignes de base pré et post intervention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Choix du design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6B01C8D-F898-4FBF-BF2C-4F859B09C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Pourquoi répéter les mesures</a:t>
            </a:r>
            <a:r>
              <a:rPr lang="fr-FR" b="1" dirty="0"/>
              <a:t> 3 fois </a:t>
            </a:r>
            <a:r>
              <a:rPr lang="fr-FR" dirty="0"/>
              <a:t>lors de nos lignes de base ? </a:t>
            </a:r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01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8ACDC-4B56-41BC-9787-541A1793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Lignes de base pré et post intervention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Choix du design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6B01C8D-F898-4FBF-BF2C-4F859B09C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Pourquoi répéter les mesures</a:t>
            </a:r>
            <a:r>
              <a:rPr lang="fr-FR" b="1" dirty="0"/>
              <a:t> 3 fois </a:t>
            </a:r>
            <a:r>
              <a:rPr lang="fr-FR" dirty="0"/>
              <a:t>lors de nos lignes de base ? </a:t>
            </a:r>
          </a:p>
        </p:txBody>
      </p:sp>
      <p:graphicFrame>
        <p:nvGraphicFramePr>
          <p:cNvPr id="8" name="Espace réservé du contenu 9">
            <a:extLst>
              <a:ext uri="{FF2B5EF4-FFF2-40B4-BE49-F238E27FC236}">
                <a16:creationId xmlns:a16="http://schemas.microsoft.com/office/drawing/2014/main" id="{53A8629D-7152-4BC6-B4D0-0E9498C61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946736"/>
              </p:ext>
            </p:extLst>
          </p:nvPr>
        </p:nvGraphicFramePr>
        <p:xfrm>
          <a:off x="1525722" y="3125527"/>
          <a:ext cx="8951777" cy="338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24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8ACDC-4B56-41BC-9787-541A1793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Lignes de base pré et post intervention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Choix du design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6B01C8D-F898-4FBF-BF2C-4F859B09C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Pourquoi répéter les mesures</a:t>
            </a:r>
            <a:r>
              <a:rPr lang="fr-FR" b="1" dirty="0"/>
              <a:t> 3 fois </a:t>
            </a:r>
            <a:r>
              <a:rPr lang="fr-FR" dirty="0"/>
              <a:t>lors de nos lignes de base ? </a:t>
            </a:r>
          </a:p>
        </p:txBody>
      </p:sp>
      <p:graphicFrame>
        <p:nvGraphicFramePr>
          <p:cNvPr id="8" name="Espace réservé du contenu 9">
            <a:extLst>
              <a:ext uri="{FF2B5EF4-FFF2-40B4-BE49-F238E27FC236}">
                <a16:creationId xmlns:a16="http://schemas.microsoft.com/office/drawing/2014/main" id="{53A8629D-7152-4BC6-B4D0-0E9498C615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5722" y="3125527"/>
          <a:ext cx="8951777" cy="338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838A050B-0E3E-47C4-A266-449888F7CD77}"/>
              </a:ext>
            </a:extLst>
          </p:cNvPr>
          <p:cNvSpPr/>
          <p:nvPr/>
        </p:nvSpPr>
        <p:spPr>
          <a:xfrm>
            <a:off x="2655570" y="3954780"/>
            <a:ext cx="278130" cy="274320"/>
          </a:xfrm>
          <a:prstGeom prst="ellipse">
            <a:avLst/>
          </a:prstGeom>
          <a:solidFill>
            <a:schemeClr val="lt1">
              <a:alpha val="0"/>
            </a:schemeClr>
          </a:solidFill>
          <a:ln w="28575">
            <a:solidFill>
              <a:srgbClr val="689C9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7FC6FED-3E35-42CA-9FA5-B6C6B9183B9C}"/>
              </a:ext>
            </a:extLst>
          </p:cNvPr>
          <p:cNvSpPr/>
          <p:nvPr/>
        </p:nvSpPr>
        <p:spPr>
          <a:xfrm>
            <a:off x="9758073" y="5082010"/>
            <a:ext cx="278130" cy="274320"/>
          </a:xfrm>
          <a:prstGeom prst="ellipse">
            <a:avLst/>
          </a:prstGeom>
          <a:solidFill>
            <a:schemeClr val="lt1">
              <a:alpha val="0"/>
            </a:schemeClr>
          </a:solidFill>
          <a:ln w="28575">
            <a:solidFill>
              <a:srgbClr val="689C9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8C6ACDF-87CD-4E3E-9DC2-B929EF29EB40}"/>
              </a:ext>
            </a:extLst>
          </p:cNvPr>
          <p:cNvCxnSpPr/>
          <p:nvPr/>
        </p:nvCxnSpPr>
        <p:spPr>
          <a:xfrm>
            <a:off x="2812526" y="4571437"/>
            <a:ext cx="7084612" cy="13517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E6BC89B-1E54-40FA-A54B-0352E5E2B3D2}"/>
              </a:ext>
            </a:extLst>
          </p:cNvPr>
          <p:cNvCxnSpPr>
            <a:stCxn id="3" idx="6"/>
            <a:endCxn id="11" idx="2"/>
          </p:cNvCxnSpPr>
          <p:nvPr/>
        </p:nvCxnSpPr>
        <p:spPr>
          <a:xfrm>
            <a:off x="2933700" y="4091940"/>
            <a:ext cx="6824373" cy="112723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49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8ACDC-4B56-41BC-9787-541A1793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Lignes de base pré et post intervention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Choix du design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6B01C8D-F898-4FBF-BF2C-4F859B09C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Pourquoi répéter les mesures</a:t>
            </a:r>
            <a:r>
              <a:rPr lang="fr-FR" b="1" dirty="0"/>
              <a:t> 3 fois </a:t>
            </a:r>
            <a:r>
              <a:rPr lang="fr-FR" dirty="0"/>
              <a:t>lors de nos lignes de base ? </a:t>
            </a:r>
          </a:p>
          <a:p>
            <a:pPr marL="0" indent="0" algn="ctr">
              <a:buNone/>
            </a:pPr>
            <a:r>
              <a:rPr lang="fr-FR" dirty="0">
                <a:sym typeface="Wingdings" panose="05000000000000000000" pitchFamily="2" charset="2"/>
              </a:rPr>
              <a:t> Pour prendre en compte la </a:t>
            </a:r>
            <a:r>
              <a:rPr lang="fr-FR" b="1" dirty="0">
                <a:sym typeface="Wingdings" panose="05000000000000000000" pitchFamily="2" charset="2"/>
              </a:rPr>
              <a:t>variabilité </a:t>
            </a:r>
            <a:r>
              <a:rPr lang="fr-FR" b="1" dirty="0" err="1">
                <a:sym typeface="Wingdings" panose="05000000000000000000" pitchFamily="2" charset="2"/>
              </a:rPr>
              <a:t>intra-individuelle</a:t>
            </a:r>
            <a:endParaRPr lang="fr-FR" b="1" dirty="0"/>
          </a:p>
        </p:txBody>
      </p:sp>
      <p:graphicFrame>
        <p:nvGraphicFramePr>
          <p:cNvPr id="8" name="Espace réservé du contenu 9">
            <a:extLst>
              <a:ext uri="{FF2B5EF4-FFF2-40B4-BE49-F238E27FC236}">
                <a16:creationId xmlns:a16="http://schemas.microsoft.com/office/drawing/2014/main" id="{53A8629D-7152-4BC6-B4D0-0E9498C61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269458"/>
              </p:ext>
            </p:extLst>
          </p:nvPr>
        </p:nvGraphicFramePr>
        <p:xfrm>
          <a:off x="1525722" y="3125527"/>
          <a:ext cx="8951777" cy="338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838A050B-0E3E-47C4-A266-449888F7CD77}"/>
              </a:ext>
            </a:extLst>
          </p:cNvPr>
          <p:cNvSpPr/>
          <p:nvPr/>
        </p:nvSpPr>
        <p:spPr>
          <a:xfrm>
            <a:off x="2655570" y="3954780"/>
            <a:ext cx="278130" cy="274320"/>
          </a:xfrm>
          <a:prstGeom prst="ellipse">
            <a:avLst/>
          </a:prstGeom>
          <a:solidFill>
            <a:schemeClr val="lt1">
              <a:alpha val="0"/>
            </a:schemeClr>
          </a:solidFill>
          <a:ln w="28575">
            <a:solidFill>
              <a:srgbClr val="689C9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4CC59D7-2E47-4C4D-A3B7-14AF57EE677F}"/>
              </a:ext>
            </a:extLst>
          </p:cNvPr>
          <p:cNvSpPr/>
          <p:nvPr/>
        </p:nvSpPr>
        <p:spPr>
          <a:xfrm>
            <a:off x="3173730" y="4818027"/>
            <a:ext cx="278130" cy="274320"/>
          </a:xfrm>
          <a:prstGeom prst="ellipse">
            <a:avLst/>
          </a:prstGeom>
          <a:solidFill>
            <a:schemeClr val="lt1">
              <a:alpha val="0"/>
            </a:schemeClr>
          </a:solidFill>
          <a:ln w="28575">
            <a:solidFill>
              <a:srgbClr val="689C9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D33485F-C187-41B3-865E-7AA0644CADB4}"/>
              </a:ext>
            </a:extLst>
          </p:cNvPr>
          <p:cNvSpPr/>
          <p:nvPr/>
        </p:nvSpPr>
        <p:spPr>
          <a:xfrm>
            <a:off x="3615690" y="4427220"/>
            <a:ext cx="278130" cy="274320"/>
          </a:xfrm>
          <a:prstGeom prst="ellipse">
            <a:avLst/>
          </a:prstGeom>
          <a:solidFill>
            <a:schemeClr val="lt1">
              <a:alpha val="0"/>
            </a:schemeClr>
          </a:solidFill>
          <a:ln w="28575">
            <a:solidFill>
              <a:srgbClr val="689C9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CA590B9-B536-47DE-871E-609072ED909D}"/>
              </a:ext>
            </a:extLst>
          </p:cNvPr>
          <p:cNvSpPr/>
          <p:nvPr/>
        </p:nvSpPr>
        <p:spPr>
          <a:xfrm>
            <a:off x="8877302" y="4802589"/>
            <a:ext cx="278130" cy="274320"/>
          </a:xfrm>
          <a:prstGeom prst="ellipse">
            <a:avLst/>
          </a:prstGeom>
          <a:solidFill>
            <a:schemeClr val="lt1">
              <a:alpha val="0"/>
            </a:schemeClr>
          </a:solidFill>
          <a:ln w="28575">
            <a:solidFill>
              <a:srgbClr val="689C9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63FC46-4DEC-4098-836C-3D905640FE1C}"/>
              </a:ext>
            </a:extLst>
          </p:cNvPr>
          <p:cNvSpPr/>
          <p:nvPr/>
        </p:nvSpPr>
        <p:spPr>
          <a:xfrm>
            <a:off x="9273541" y="4449882"/>
            <a:ext cx="278130" cy="274320"/>
          </a:xfrm>
          <a:prstGeom prst="ellipse">
            <a:avLst/>
          </a:prstGeom>
          <a:solidFill>
            <a:schemeClr val="lt1">
              <a:alpha val="0"/>
            </a:schemeClr>
          </a:solidFill>
          <a:ln w="28575">
            <a:solidFill>
              <a:srgbClr val="689C9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7FC6FED-3E35-42CA-9FA5-B6C6B9183B9C}"/>
              </a:ext>
            </a:extLst>
          </p:cNvPr>
          <p:cNvSpPr/>
          <p:nvPr/>
        </p:nvSpPr>
        <p:spPr>
          <a:xfrm>
            <a:off x="9769330" y="5092347"/>
            <a:ext cx="278130" cy="274320"/>
          </a:xfrm>
          <a:prstGeom prst="ellipse">
            <a:avLst/>
          </a:prstGeom>
          <a:solidFill>
            <a:schemeClr val="lt1">
              <a:alpha val="0"/>
            </a:schemeClr>
          </a:solidFill>
          <a:ln w="28575">
            <a:solidFill>
              <a:srgbClr val="689C9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3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2E446-D4EA-4A0D-AF57-F62E1E1F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générale</a:t>
            </a:r>
          </a:p>
        </p:txBody>
      </p:sp>
    </p:spTree>
    <p:extLst>
      <p:ext uri="{BB962C8B-B14F-4D97-AF65-F5344CB8AC3E}">
        <p14:creationId xmlns:p14="http://schemas.microsoft.com/office/powerpoint/2010/main" val="36931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DE787-08AD-4B2F-A6D0-EF3DE692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Alexandre, 6 ans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2F3342-599A-495A-A701-5290B891E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ü"/>
            </a:pPr>
            <a:endParaRPr lang="fr-FR" dirty="0"/>
          </a:p>
          <a:p>
            <a:pPr marL="128016" lvl="1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B9208BB5-AECC-4E40-9439-318A8C456869}"/>
              </a:ext>
            </a:extLst>
          </p:cNvPr>
          <p:cNvGraphicFramePr/>
          <p:nvPr/>
        </p:nvGraphicFramePr>
        <p:xfrm>
          <a:off x="5298767" y="1014635"/>
          <a:ext cx="6647426" cy="53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5" name="Groupe 24">
            <a:extLst>
              <a:ext uri="{FF2B5EF4-FFF2-40B4-BE49-F238E27FC236}">
                <a16:creationId xmlns:a16="http://schemas.microsoft.com/office/drawing/2014/main" id="{DB5031D7-117C-4130-A0FC-9C3EEFD75691}"/>
              </a:ext>
            </a:extLst>
          </p:cNvPr>
          <p:cNvGrpSpPr/>
          <p:nvPr/>
        </p:nvGrpSpPr>
        <p:grpSpPr>
          <a:xfrm>
            <a:off x="846462" y="3248360"/>
            <a:ext cx="11099731" cy="1935698"/>
            <a:chOff x="938980" y="2675044"/>
            <a:chExt cx="10574592" cy="2021838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093DC675-7748-4264-9B0A-17FDF20403F2}"/>
                </a:ext>
              </a:extLst>
            </p:cNvPr>
            <p:cNvCxnSpPr/>
            <p:nvPr/>
          </p:nvCxnSpPr>
          <p:spPr>
            <a:xfrm>
              <a:off x="10470448" y="2912806"/>
              <a:ext cx="0" cy="51619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5138F7AC-2C02-42BC-ACD9-28A68346BC25}"/>
                </a:ext>
              </a:extLst>
            </p:cNvPr>
            <p:cNvSpPr/>
            <p:nvPr/>
          </p:nvSpPr>
          <p:spPr>
            <a:xfrm>
              <a:off x="10166553" y="3428999"/>
              <a:ext cx="1347019" cy="559795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Réunion</a:t>
              </a:r>
              <a:r>
                <a:rPr lang="fr-FR" b="1" dirty="0">
                  <a:solidFill>
                    <a:schemeClr val="tx1"/>
                  </a:solidFill>
                </a:rPr>
                <a:t> 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7" name="Flèche : droite 16">
              <a:extLst>
                <a:ext uri="{FF2B5EF4-FFF2-40B4-BE49-F238E27FC236}">
                  <a16:creationId xmlns:a16="http://schemas.microsoft.com/office/drawing/2014/main" id="{7D414D42-80A9-4016-8B36-E88CDDB1312A}"/>
                </a:ext>
              </a:extLst>
            </p:cNvPr>
            <p:cNvSpPr/>
            <p:nvPr/>
          </p:nvSpPr>
          <p:spPr>
            <a:xfrm>
              <a:off x="1425679" y="2675044"/>
              <a:ext cx="9589795" cy="292313"/>
            </a:xfrm>
            <a:prstGeom prst="rightArrow">
              <a:avLst/>
            </a:prstGeom>
            <a:solidFill>
              <a:schemeClr val="accent2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BAD057D-075F-4242-A8C4-8F7F6F9B3310}"/>
                </a:ext>
              </a:extLst>
            </p:cNvPr>
            <p:cNvCxnSpPr/>
            <p:nvPr/>
          </p:nvCxnSpPr>
          <p:spPr>
            <a:xfrm>
              <a:off x="1909916" y="2911491"/>
              <a:ext cx="0" cy="51619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8607BB02-D754-41C9-A93F-BE771CA7316A}"/>
                </a:ext>
              </a:extLst>
            </p:cNvPr>
            <p:cNvSpPr/>
            <p:nvPr/>
          </p:nvSpPr>
          <p:spPr>
            <a:xfrm>
              <a:off x="938980" y="3427685"/>
              <a:ext cx="1347019" cy="559795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Séance 1</a:t>
              </a:r>
              <a:r>
                <a:rPr lang="fr-FR" sz="1600" dirty="0">
                  <a:solidFill>
                    <a:schemeClr val="tx1"/>
                  </a:solidFill>
                </a:rPr>
                <a:t>: intro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B51A200F-9855-4D92-AE61-5EB5EBC32C33}"/>
                </a:ext>
              </a:extLst>
            </p:cNvPr>
            <p:cNvCxnSpPr>
              <a:cxnSpLocks/>
            </p:cNvCxnSpPr>
            <p:nvPr/>
          </p:nvCxnSpPr>
          <p:spPr>
            <a:xfrm>
              <a:off x="3197942" y="2912806"/>
              <a:ext cx="0" cy="113431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DDE9A159-9A66-4D1D-B772-8EF9771D82F1}"/>
                </a:ext>
              </a:extLst>
            </p:cNvPr>
            <p:cNvSpPr/>
            <p:nvPr/>
          </p:nvSpPr>
          <p:spPr>
            <a:xfrm>
              <a:off x="2227006" y="4031627"/>
              <a:ext cx="1946788" cy="559795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Séances 2, 3 et 4 </a:t>
              </a:r>
              <a:r>
                <a:rPr lang="fr-FR" sz="1600" dirty="0">
                  <a:solidFill>
                    <a:schemeClr val="tx1"/>
                  </a:solidFill>
                </a:rPr>
                <a:t>: Lignes de base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31F8B43D-0BFC-4FBB-8F9B-6AFEF226CEFF}"/>
                </a:ext>
              </a:extLst>
            </p:cNvPr>
            <p:cNvCxnSpPr>
              <a:cxnSpLocks/>
            </p:cNvCxnSpPr>
            <p:nvPr/>
          </p:nvCxnSpPr>
          <p:spPr>
            <a:xfrm>
              <a:off x="9183329" y="2912806"/>
              <a:ext cx="0" cy="113431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32FA4451-5554-4A9A-8F8F-60C89ED69AD8}"/>
                </a:ext>
              </a:extLst>
            </p:cNvPr>
            <p:cNvSpPr/>
            <p:nvPr/>
          </p:nvSpPr>
          <p:spPr>
            <a:xfrm>
              <a:off x="7781592" y="4047117"/>
              <a:ext cx="2139158" cy="649765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Séances 14, 15 et 16 </a:t>
              </a:r>
              <a:r>
                <a:rPr lang="fr-FR" sz="1600" dirty="0">
                  <a:solidFill>
                    <a:schemeClr val="tx1"/>
                  </a:solidFill>
                </a:rPr>
                <a:t>: Lignes de base</a:t>
              </a: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CBC1FD7B-96D5-4A11-BF4D-429405C62D3D}"/>
                </a:ext>
              </a:extLst>
            </p:cNvPr>
            <p:cNvSpPr/>
            <p:nvPr/>
          </p:nvSpPr>
          <p:spPr>
            <a:xfrm>
              <a:off x="3821882" y="3002378"/>
              <a:ext cx="4812889" cy="64976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689C9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 Séances 5 à 13 </a:t>
              </a:r>
              <a:r>
                <a:rPr lang="fr-FR" sz="1600" dirty="0"/>
                <a:t>: Prise en charge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881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BC9FDB-D34A-436D-B5AE-4A19A5F2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Prise en charge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Contexte et objectifs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5E3A8-603E-44A6-BFB6-D5680440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54725"/>
            <a:ext cx="10958937" cy="4481465"/>
          </a:xfrm>
        </p:spPr>
        <p:txBody>
          <a:bodyPr>
            <a:normAutofit fontScale="92500" lnSpcReduction="20000"/>
          </a:bodyPr>
          <a:lstStyle/>
          <a:p>
            <a:r>
              <a:rPr lang="fr-FR" sz="2700" dirty="0"/>
              <a:t>Prise en charge réalisée </a:t>
            </a:r>
            <a:r>
              <a:rPr lang="fr-FR" sz="2700" b="1" u="sng" dirty="0"/>
              <a:t>à l’école </a:t>
            </a:r>
            <a:r>
              <a:rPr lang="fr-FR" sz="2700" dirty="0"/>
              <a:t>: 30 à 45 min/ semaine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/>
              <a:t> Observation d’Alexandre dans son environnement scolaire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2000" dirty="0"/>
              <a:t> Être en contact avec les enseignants</a:t>
            </a:r>
          </a:p>
          <a:p>
            <a:pPr marL="128016" lvl="1" indent="0">
              <a:buNone/>
            </a:pPr>
            <a:endParaRPr lang="fr-FR" dirty="0"/>
          </a:p>
          <a:p>
            <a:pPr marL="128016" lvl="1" indent="0">
              <a:buNone/>
            </a:pPr>
            <a:endParaRPr lang="fr-FR" dirty="0"/>
          </a:p>
          <a:p>
            <a:pPr marL="128016" lvl="1" indent="0">
              <a:buNone/>
            </a:pPr>
            <a:r>
              <a:rPr lang="fr-FR" sz="2700" b="1" u="sng" dirty="0"/>
              <a:t>Objectifs</a:t>
            </a:r>
            <a:r>
              <a:rPr lang="fr-FR" sz="2700" dirty="0"/>
              <a:t> : Revalidation des fonctions attentionnelles et exécutives </a:t>
            </a:r>
            <a:endParaRPr lang="fr-FR" sz="20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2000" dirty="0"/>
              <a:t> </a:t>
            </a:r>
            <a:r>
              <a:rPr lang="fr-FR" sz="2400" dirty="0"/>
              <a:t>Inhibition verbale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fr-FR" sz="2100" dirty="0"/>
              <a:t> Adopter une posture adaptée lors des temps de regroupement (lecture d’histoire, consignes orales…)</a:t>
            </a:r>
          </a:p>
          <a:p>
            <a:pPr marL="310896" lvl="2" indent="0" algn="just">
              <a:buNone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000" dirty="0"/>
              <a:t> </a:t>
            </a:r>
            <a:r>
              <a:rPr lang="fr-FR" sz="2400" dirty="0"/>
              <a:t>Inhibition motrice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2100" dirty="0"/>
              <a:t> Savoir se contenir pour diminuer son agitation motrice  </a:t>
            </a:r>
          </a:p>
          <a:p>
            <a:pPr marL="310896" lvl="2" indent="0">
              <a:buNone/>
            </a:pPr>
            <a:endParaRPr lang="fr-FR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/>
              <a:t>Attention soutenue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fr-FR" sz="2100" dirty="0"/>
              <a:t> Fixer son attention pour réaliser un travail dans son entièreté.</a:t>
            </a:r>
          </a:p>
          <a:p>
            <a:pPr marL="310896" lvl="2" indent="0">
              <a:buNone/>
            </a:pPr>
            <a:endParaRPr lang="fr-FR" sz="2100" dirty="0"/>
          </a:p>
          <a:p>
            <a:pPr marL="128016" lvl="1" indent="0">
              <a:buNone/>
            </a:pPr>
            <a:endParaRPr lang="fr-FR" sz="2000" dirty="0"/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C95AD8CE-F874-4CE4-9E9F-4EF7B71F4C73}"/>
              </a:ext>
            </a:extLst>
          </p:cNvPr>
          <p:cNvSpPr/>
          <p:nvPr/>
        </p:nvSpPr>
        <p:spPr>
          <a:xfrm rot="20614339">
            <a:off x="9260934" y="1293377"/>
            <a:ext cx="2453489" cy="1432982"/>
          </a:xfrm>
          <a:prstGeom prst="flowChartAlternateProcess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Britannic Bold" panose="020B0903060703020204" pitchFamily="34" charset="0"/>
              </a:rPr>
              <a:t>Activités de la vie quotidienne</a:t>
            </a:r>
          </a:p>
        </p:txBody>
      </p:sp>
    </p:spTree>
    <p:extLst>
      <p:ext uri="{BB962C8B-B14F-4D97-AF65-F5344CB8AC3E}">
        <p14:creationId xmlns:p14="http://schemas.microsoft.com/office/powerpoint/2010/main" val="331864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43439A-D8A2-461C-95BA-8CD3A463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Prise en charge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Méthodologie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A0B2DE-D9AD-4F04-8CC7-4A3FD1725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/>
              <a:t>Activité de </a:t>
            </a:r>
            <a:r>
              <a:rPr lang="fr-FR" b="1" dirty="0"/>
              <a:t>lecture</a:t>
            </a:r>
            <a:r>
              <a:rPr lang="fr-FR" dirty="0"/>
              <a:t> pour revalider </a:t>
            </a:r>
            <a:r>
              <a:rPr lang="fr-FR" b="1" dirty="0"/>
              <a:t>l’inhibition verbale 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7510FC69-6D6E-4033-97C2-131699E81F7E}"/>
              </a:ext>
            </a:extLst>
          </p:cNvPr>
          <p:cNvSpPr/>
          <p:nvPr/>
        </p:nvSpPr>
        <p:spPr>
          <a:xfrm>
            <a:off x="4140539" y="4100960"/>
            <a:ext cx="1084006" cy="270387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98" name="Picture 2" descr="RÃ©sultat de recherche d'images pour &quot;doigt sur la bouche dessin&quot;">
            <a:extLst>
              <a:ext uri="{FF2B5EF4-FFF2-40B4-BE49-F238E27FC236}">
                <a16:creationId xmlns:a16="http://schemas.microsoft.com/office/drawing/2014/main" id="{FC90E44D-E39D-46BA-9CA6-163A6663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31" y="3236777"/>
            <a:ext cx="1102885" cy="15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AE8768-9D1D-41B7-8CF2-D8E04E449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50" y="3074400"/>
            <a:ext cx="3113153" cy="2323509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802E3C5-0B56-49A3-9041-6B29499BB29E}"/>
              </a:ext>
            </a:extLst>
          </p:cNvPr>
          <p:cNvSpPr/>
          <p:nvPr/>
        </p:nvSpPr>
        <p:spPr>
          <a:xfrm>
            <a:off x="5224545" y="4996996"/>
            <a:ext cx="1968910" cy="656303"/>
          </a:xfrm>
          <a:prstGeom prst="roundRect">
            <a:avLst/>
          </a:prstGeom>
          <a:ln w="28575">
            <a:solidFill>
              <a:srgbClr val="689C9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Alexandre doit attendre… 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ABE68E49-128D-45CB-A894-58580FF74CB7}"/>
              </a:ext>
            </a:extLst>
          </p:cNvPr>
          <p:cNvSpPr/>
          <p:nvPr/>
        </p:nvSpPr>
        <p:spPr>
          <a:xfrm>
            <a:off x="7390100" y="4100959"/>
            <a:ext cx="1084006" cy="270387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A9DC9EE-9FAD-4260-A8C9-0CC1B4D4DC73}"/>
              </a:ext>
            </a:extLst>
          </p:cNvPr>
          <p:cNvSpPr txBox="1"/>
          <p:nvPr/>
        </p:nvSpPr>
        <p:spPr>
          <a:xfrm>
            <a:off x="9048135" y="3156155"/>
            <a:ext cx="1017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page </a:t>
            </a:r>
          </a:p>
          <a:p>
            <a:r>
              <a:rPr lang="fr-FR" dirty="0"/>
              <a:t>2 pages</a:t>
            </a:r>
          </a:p>
          <a:p>
            <a:r>
              <a:rPr lang="fr-FR" dirty="0"/>
              <a:t>3 pages</a:t>
            </a:r>
          </a:p>
          <a:p>
            <a:pPr algn="ctr"/>
            <a:r>
              <a:rPr lang="fr-FR" dirty="0"/>
              <a:t>….</a:t>
            </a:r>
          </a:p>
          <a:p>
            <a:endParaRPr lang="fr-FR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FF3A7AE-FF97-436C-9302-FC6CE751C3A8}"/>
              </a:ext>
            </a:extLst>
          </p:cNvPr>
          <p:cNvSpPr/>
          <p:nvPr/>
        </p:nvSpPr>
        <p:spPr>
          <a:xfrm>
            <a:off x="8415599" y="4994288"/>
            <a:ext cx="2230695" cy="656303"/>
          </a:xfrm>
          <a:prstGeom prst="roundRect">
            <a:avLst/>
          </a:prstGeom>
          <a:ln w="28575">
            <a:solidFill>
              <a:srgbClr val="689C9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… avant de parler ou poser une question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9032B10-AD10-40CD-90A3-241ADEEFEA82}"/>
              </a:ext>
            </a:extLst>
          </p:cNvPr>
          <p:cNvSpPr txBox="1"/>
          <p:nvPr/>
        </p:nvSpPr>
        <p:spPr>
          <a:xfrm>
            <a:off x="3989368" y="6124694"/>
            <a:ext cx="47047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 Mêmes consignes en </a:t>
            </a:r>
            <a:r>
              <a:rPr lang="fr-FR" b="1" dirty="0">
                <a:sym typeface="Wingdings" panose="05000000000000000000" pitchFamily="2" charset="2"/>
              </a:rPr>
              <a:t>classe</a:t>
            </a:r>
            <a:r>
              <a:rPr lang="fr-FR" dirty="0">
                <a:sym typeface="Wingdings" panose="05000000000000000000" pitchFamily="2" charset="2"/>
              </a:rPr>
              <a:t> et à la </a:t>
            </a:r>
            <a:r>
              <a:rPr lang="fr-FR" b="1" dirty="0">
                <a:sym typeface="Wingdings" panose="05000000000000000000" pitchFamily="2" charset="2"/>
              </a:rPr>
              <a:t>maison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51971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ADB39-E1D3-4498-B092-6FD1BAEE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Prise en charge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Méthodologie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B342AA-874D-406C-8537-D6A6FBA99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46" y="2285999"/>
            <a:ext cx="9720071" cy="4023360"/>
          </a:xfrm>
        </p:spPr>
        <p:txBody>
          <a:bodyPr/>
          <a:lstStyle/>
          <a:p>
            <a:pPr algn="ctr"/>
            <a:r>
              <a:rPr lang="fr-FR" dirty="0"/>
              <a:t>Activité de </a:t>
            </a:r>
            <a:r>
              <a:rPr lang="fr-FR" b="1" dirty="0"/>
              <a:t>dessin</a:t>
            </a:r>
            <a:r>
              <a:rPr lang="fr-FR" dirty="0"/>
              <a:t> pour revalider </a:t>
            </a:r>
            <a:r>
              <a:rPr lang="fr-FR" b="1" dirty="0"/>
              <a:t>l’attention soutenue 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  <p:pic>
        <p:nvPicPr>
          <p:cNvPr id="9218" name="Picture 2" descr="RÃ©sultat de recherche d'images pour &quot;enfant qui dessine dessin&quot;">
            <a:extLst>
              <a:ext uri="{FF2B5EF4-FFF2-40B4-BE49-F238E27FC236}">
                <a16:creationId xmlns:a16="http://schemas.microsoft.com/office/drawing/2014/main" id="{4EE891E5-23AE-48F9-9A7A-5AFA767A6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80" y="3051271"/>
            <a:ext cx="1703237" cy="170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F65DF21-F57D-4C12-8AD4-5C09BE5A0692}"/>
              </a:ext>
            </a:extLst>
          </p:cNvPr>
          <p:cNvSpPr/>
          <p:nvPr/>
        </p:nvSpPr>
        <p:spPr>
          <a:xfrm>
            <a:off x="1638401" y="5044553"/>
            <a:ext cx="2649794" cy="90334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Alexandre doit rester sur le même dessin …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D67D0AD-60BC-488F-80F4-4EAA9EEB1180}"/>
              </a:ext>
            </a:extLst>
          </p:cNvPr>
          <p:cNvSpPr/>
          <p:nvPr/>
        </p:nvSpPr>
        <p:spPr>
          <a:xfrm>
            <a:off x="5367968" y="4032208"/>
            <a:ext cx="1135626" cy="265471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2703D2-2494-45F5-B2E0-0EBFF79D62DC}"/>
              </a:ext>
            </a:extLst>
          </p:cNvPr>
          <p:cNvSpPr txBox="1"/>
          <p:nvPr/>
        </p:nvSpPr>
        <p:spPr>
          <a:xfrm>
            <a:off x="8019212" y="3165536"/>
            <a:ext cx="1260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minutes </a:t>
            </a:r>
          </a:p>
          <a:p>
            <a:r>
              <a:rPr lang="fr-FR" dirty="0"/>
              <a:t>4 minutes</a:t>
            </a:r>
          </a:p>
          <a:p>
            <a:r>
              <a:rPr lang="fr-FR" dirty="0"/>
              <a:t>5 minutes</a:t>
            </a:r>
          </a:p>
          <a:p>
            <a:pPr algn="ctr"/>
            <a:r>
              <a:rPr lang="fr-FR" dirty="0"/>
              <a:t>….</a:t>
            </a:r>
          </a:p>
          <a:p>
            <a:r>
              <a:rPr lang="fr-FR" dirty="0"/>
              <a:t>12 minutes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D04FA8F-52CF-402A-962E-35EF90751634}"/>
              </a:ext>
            </a:extLst>
          </p:cNvPr>
          <p:cNvSpPr/>
          <p:nvPr/>
        </p:nvSpPr>
        <p:spPr>
          <a:xfrm>
            <a:off x="7324808" y="5044553"/>
            <a:ext cx="2649794" cy="90334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… avant de pouvoir changer d’activité. </a:t>
            </a:r>
          </a:p>
        </p:txBody>
      </p:sp>
    </p:spTree>
    <p:extLst>
      <p:ext uri="{BB962C8B-B14F-4D97-AF65-F5344CB8AC3E}">
        <p14:creationId xmlns:p14="http://schemas.microsoft.com/office/powerpoint/2010/main" val="8334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B61D07-2E96-4758-821B-58D4E03B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et discussion </a:t>
            </a:r>
          </a:p>
        </p:txBody>
      </p:sp>
    </p:spTree>
    <p:extLst>
      <p:ext uri="{BB962C8B-B14F-4D97-AF65-F5344CB8AC3E}">
        <p14:creationId xmlns:p14="http://schemas.microsoft.com/office/powerpoint/2010/main" val="1479908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978FF-335D-4816-BA27-D8F8E140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Traitements statistiques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0C96DA-85E0-495F-ABEC-62A6531F1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155406" cy="402336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Réalisés avec un logiciel </a:t>
            </a:r>
            <a:r>
              <a:rPr lang="fr-FR" b="1" u="sng" dirty="0"/>
              <a:t>gratuit</a:t>
            </a:r>
            <a:r>
              <a:rPr lang="fr-FR" dirty="0"/>
              <a:t> spécifiquement adapté aux études de cas :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sz="2400" b="1" u="sng" dirty="0"/>
              <a:t>Single Case </a:t>
            </a:r>
            <a:r>
              <a:rPr lang="fr-FR" sz="2400" b="1" u="sng" dirty="0" err="1"/>
              <a:t>Research</a:t>
            </a:r>
            <a:r>
              <a:rPr lang="fr-FR" sz="2400" b="1" u="sng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  <a:r>
              <a:rPr lang="fr-FR" sz="2000" dirty="0"/>
              <a:t>Permet de déterminer statistiquement si des différences significatives sont présentes entre les mesures réalisées en pré et en post intervention</a:t>
            </a:r>
          </a:p>
          <a:p>
            <a:pPr marL="128016" lvl="1" indent="0">
              <a:buNone/>
            </a:pPr>
            <a:endParaRPr lang="fr-FR" sz="2000" dirty="0"/>
          </a:p>
          <a:p>
            <a:pPr marL="128016" lvl="1" indent="0">
              <a:buNone/>
            </a:pPr>
            <a:endParaRPr lang="fr-FR" sz="2000" dirty="0"/>
          </a:p>
          <a:p>
            <a:pPr marL="128016" lvl="1" indent="0">
              <a:buNone/>
            </a:pPr>
            <a:endParaRPr lang="fr-FR" dirty="0"/>
          </a:p>
          <a:p>
            <a:pPr marL="128016" lvl="1" indent="0">
              <a:buNone/>
            </a:pPr>
            <a:endParaRPr lang="fr-F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8016" lvl="1" indent="0">
              <a:buNone/>
            </a:pPr>
            <a:endParaRPr lang="fr-F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8016" lvl="1" indent="0">
              <a:buNone/>
            </a:pPr>
            <a:endParaRPr lang="fr-F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8016" lvl="1" indent="0" algn="ctr">
              <a:buNone/>
            </a:pPr>
            <a:r>
              <a:rPr lang="fr-FR" dirty="0"/>
              <a:t>http://www.singlecaseresearch.org/</a:t>
            </a:r>
          </a:p>
          <a:p>
            <a:pPr marL="128016" lvl="1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666876-333C-4F1F-957F-8986C30D8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566" y="4555270"/>
            <a:ext cx="5246867" cy="12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86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D4EC7-19C1-4468-882C-810227F6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Résultats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INHIBITION VERBALE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7427B7-9ADD-4120-A13F-30115AC5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02889"/>
            <a:ext cx="9720071" cy="402336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AA04111B-9451-45A8-BD47-5A66B8ADE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070595"/>
              </p:ext>
            </p:extLst>
          </p:nvPr>
        </p:nvGraphicFramePr>
        <p:xfrm>
          <a:off x="806792" y="2512717"/>
          <a:ext cx="5289208" cy="333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9BBB2B32-C374-45FD-99F5-4AD317AC4C58}"/>
              </a:ext>
            </a:extLst>
          </p:cNvPr>
          <p:cNvSpPr/>
          <p:nvPr/>
        </p:nvSpPr>
        <p:spPr>
          <a:xfrm>
            <a:off x="6278319" y="3815178"/>
            <a:ext cx="946206" cy="357809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37C75F-0922-45CA-85A5-B353098ACF14}"/>
              </a:ext>
            </a:extLst>
          </p:cNvPr>
          <p:cNvSpPr txBox="1"/>
          <p:nvPr/>
        </p:nvSpPr>
        <p:spPr>
          <a:xfrm>
            <a:off x="7455010" y="2546959"/>
            <a:ext cx="45457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Diminution significative du nombre d’erreurs </a:t>
            </a:r>
          </a:p>
          <a:p>
            <a:endParaRPr lang="fr-FR" sz="20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Amélioration de l’inhibition verbale</a:t>
            </a:r>
          </a:p>
          <a:p>
            <a:pPr>
              <a:buClr>
                <a:schemeClr val="accent2"/>
              </a:buClr>
            </a:pPr>
            <a:endParaRPr lang="fr-FR" sz="20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Observations des enseignantes : </a:t>
            </a:r>
          </a:p>
          <a:p>
            <a:pPr marL="800100" lvl="1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Alexandre est désormais capable d’attendre son tour avant de parler ou de poser une question</a:t>
            </a:r>
          </a:p>
          <a:p>
            <a:pPr lvl="1" algn="just">
              <a:buClr>
                <a:schemeClr val="accent2"/>
              </a:buClr>
            </a:pPr>
            <a:endParaRPr lang="fr-FR" dirty="0"/>
          </a:p>
          <a:p>
            <a:pPr marL="800100" lvl="1" indent="-3429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Même constat chez la nouvelle enseignante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12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31579B-99D9-4AD4-98F1-C737A070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Résultats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Inhibition motrice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50382FA-A108-4BD9-BCCC-EA4CE17BD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053655"/>
              </p:ext>
            </p:extLst>
          </p:nvPr>
        </p:nvGraphicFramePr>
        <p:xfrm>
          <a:off x="598615" y="2487940"/>
          <a:ext cx="5071872" cy="3143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7">
            <a:extLst>
              <a:ext uri="{FF2B5EF4-FFF2-40B4-BE49-F238E27FC236}">
                <a16:creationId xmlns:a16="http://schemas.microsoft.com/office/drawing/2014/main" id="{98391CDC-D5A5-43F2-8D5A-1E1EE139AD96}"/>
              </a:ext>
            </a:extLst>
          </p:cNvPr>
          <p:cNvSpPr txBox="1"/>
          <p:nvPr/>
        </p:nvSpPr>
        <p:spPr>
          <a:xfrm>
            <a:off x="3153382" y="3882194"/>
            <a:ext cx="211709" cy="45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07951FA3-A89D-4E4E-BE0B-7053DF444113}"/>
              </a:ext>
            </a:extLst>
          </p:cNvPr>
          <p:cNvSpPr/>
          <p:nvPr/>
        </p:nvSpPr>
        <p:spPr>
          <a:xfrm>
            <a:off x="6278319" y="3815178"/>
            <a:ext cx="946206" cy="357809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22224C-82DD-404B-9E90-3486E180FB66}"/>
              </a:ext>
            </a:extLst>
          </p:cNvPr>
          <p:cNvSpPr txBox="1"/>
          <p:nvPr/>
        </p:nvSpPr>
        <p:spPr>
          <a:xfrm>
            <a:off x="7423841" y="2582398"/>
            <a:ext cx="45538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Diminution significative des temps de réaction </a:t>
            </a:r>
          </a:p>
          <a:p>
            <a:endParaRPr lang="fr-FR" sz="2400" dirty="0"/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Amélioration significative de l’inhibition motrice </a:t>
            </a:r>
            <a:r>
              <a:rPr lang="fr-FR" sz="2000" dirty="0">
                <a:sym typeface="Wingdings" panose="05000000000000000000" pitchFamily="2" charset="2"/>
              </a:rPr>
              <a:t> impulsivité</a:t>
            </a:r>
            <a:endParaRPr lang="fr-FR" sz="2000" dirty="0"/>
          </a:p>
          <a:p>
            <a:pPr algn="just">
              <a:buClr>
                <a:schemeClr val="accent2"/>
              </a:buClr>
            </a:pPr>
            <a:endParaRPr lang="fr-FR" dirty="0"/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Observations des enseignants :</a:t>
            </a:r>
          </a:p>
          <a:p>
            <a:pPr marL="742950" lvl="1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Pas d’évolution relevée</a:t>
            </a:r>
          </a:p>
        </p:txBody>
      </p:sp>
    </p:spTree>
    <p:extLst>
      <p:ext uri="{BB962C8B-B14F-4D97-AF65-F5344CB8AC3E}">
        <p14:creationId xmlns:p14="http://schemas.microsoft.com/office/powerpoint/2010/main" val="150212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B6F39-B91C-49A4-AB61-6AB7811E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Résultats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Attention soutenue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EC560C6-40C9-4527-BD7D-42D722774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889019"/>
              </p:ext>
            </p:extLst>
          </p:nvPr>
        </p:nvGraphicFramePr>
        <p:xfrm>
          <a:off x="688043" y="2545255"/>
          <a:ext cx="5142389" cy="338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7BDC04B9-ED9A-493F-8681-29230A066D5C}"/>
              </a:ext>
            </a:extLst>
          </p:cNvPr>
          <p:cNvSpPr/>
          <p:nvPr/>
        </p:nvSpPr>
        <p:spPr>
          <a:xfrm>
            <a:off x="6278319" y="3815178"/>
            <a:ext cx="946206" cy="357809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4218ED-24DD-4F3E-95DC-56BE0378B52D}"/>
              </a:ext>
            </a:extLst>
          </p:cNvPr>
          <p:cNvSpPr txBox="1"/>
          <p:nvPr/>
        </p:nvSpPr>
        <p:spPr>
          <a:xfrm>
            <a:off x="7523429" y="2483112"/>
            <a:ext cx="44090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Diminution significative du nombre d’omissions </a:t>
            </a:r>
          </a:p>
          <a:p>
            <a:endParaRPr lang="fr-FR" sz="2400" dirty="0"/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Amélioration significative de l’attention soutenue</a:t>
            </a:r>
          </a:p>
          <a:p>
            <a:pPr algn="just">
              <a:buClr>
                <a:schemeClr val="accent2"/>
              </a:buClr>
            </a:pPr>
            <a:endParaRPr lang="fr-FR" dirty="0"/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Observations des enseignantes et de l’orthophoniste :</a:t>
            </a:r>
          </a:p>
          <a:p>
            <a:pPr marL="742950" lvl="1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Alexandre termine désormais les activités proposées</a:t>
            </a:r>
          </a:p>
          <a:p>
            <a:endParaRPr lang="fr-FR" dirty="0"/>
          </a:p>
        </p:txBody>
      </p:sp>
      <p:sp>
        <p:nvSpPr>
          <p:cNvPr id="7" name="ZoneTexte 7">
            <a:extLst>
              <a:ext uri="{FF2B5EF4-FFF2-40B4-BE49-F238E27FC236}">
                <a16:creationId xmlns:a16="http://schemas.microsoft.com/office/drawing/2014/main" id="{59C3B1B8-37A6-49A6-8D4B-4129D0D8157B}"/>
              </a:ext>
            </a:extLst>
          </p:cNvPr>
          <p:cNvSpPr txBox="1"/>
          <p:nvPr/>
        </p:nvSpPr>
        <p:spPr>
          <a:xfrm>
            <a:off x="3153382" y="3882194"/>
            <a:ext cx="211709" cy="45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b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0623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8C63F-B721-4D8F-AB00-E2D0D038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Résultats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Transfert vers d’autres compétences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07BD360-2EA5-4551-A1D6-EA307B96E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021493"/>
              </p:ext>
            </p:extLst>
          </p:nvPr>
        </p:nvGraphicFramePr>
        <p:xfrm>
          <a:off x="1024128" y="2136382"/>
          <a:ext cx="4018652" cy="216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3730E092-8AAF-4900-B74D-7B20EA3EA9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789578"/>
              </p:ext>
            </p:extLst>
          </p:nvPr>
        </p:nvGraphicFramePr>
        <p:xfrm>
          <a:off x="1024128" y="4463731"/>
          <a:ext cx="4136347" cy="229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7">
            <a:extLst>
              <a:ext uri="{FF2B5EF4-FFF2-40B4-BE49-F238E27FC236}">
                <a16:creationId xmlns:a16="http://schemas.microsoft.com/office/drawing/2014/main" id="{A439A023-8752-4616-90CC-40BC17CC8BE2}"/>
              </a:ext>
            </a:extLst>
          </p:cNvPr>
          <p:cNvSpPr txBox="1"/>
          <p:nvPr/>
        </p:nvSpPr>
        <p:spPr>
          <a:xfrm>
            <a:off x="2821745" y="2822649"/>
            <a:ext cx="211709" cy="45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8BDD4C2-DB67-49CD-8CDA-8472AF1A5F00}"/>
              </a:ext>
            </a:extLst>
          </p:cNvPr>
          <p:cNvSpPr txBox="1"/>
          <p:nvPr/>
        </p:nvSpPr>
        <p:spPr>
          <a:xfrm>
            <a:off x="3033454" y="5613335"/>
            <a:ext cx="4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/>
              <a:t>m.s</a:t>
            </a:r>
            <a:r>
              <a:rPr lang="fr-BE" sz="1200" dirty="0"/>
              <a:t>.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BFF83B4A-57C0-43DE-9C84-88D7FFFEE6A4}"/>
              </a:ext>
            </a:extLst>
          </p:cNvPr>
          <p:cNvSpPr/>
          <p:nvPr/>
        </p:nvSpPr>
        <p:spPr>
          <a:xfrm>
            <a:off x="6054446" y="3941978"/>
            <a:ext cx="946206" cy="357809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56E990-B5F1-45DB-B3B3-E87E237C5767}"/>
              </a:ext>
            </a:extLst>
          </p:cNvPr>
          <p:cNvSpPr txBox="1"/>
          <p:nvPr/>
        </p:nvSpPr>
        <p:spPr>
          <a:xfrm>
            <a:off x="7894621" y="2520180"/>
            <a:ext cx="35851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Amélioration en </a:t>
            </a:r>
            <a:r>
              <a:rPr lang="fr-FR" sz="2400" b="1" dirty="0"/>
              <a:t>attention soutenue</a:t>
            </a:r>
            <a:r>
              <a:rPr lang="fr-FR" sz="2400" dirty="0"/>
              <a:t>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sz="2400" dirty="0"/>
              <a:t>Amélioration de la </a:t>
            </a:r>
            <a:r>
              <a:rPr lang="fr-FR" sz="2400" b="1" dirty="0"/>
              <a:t>vitesse de traitement </a:t>
            </a:r>
          </a:p>
          <a:p>
            <a:endParaRPr lang="fr-FR" dirty="0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8DB837AA-E742-4CC3-8356-FCA9D773D4C8}"/>
              </a:ext>
            </a:extLst>
          </p:cNvPr>
          <p:cNvSpPr/>
          <p:nvPr/>
        </p:nvSpPr>
        <p:spPr>
          <a:xfrm>
            <a:off x="9560458" y="3636331"/>
            <a:ext cx="253497" cy="744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7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8D2F9-0D65-4FB7-9659-C48D112A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Mon patient </a:t>
            </a:r>
            <a:r>
              <a:rPr lang="fr-FR" dirty="0" err="1">
                <a:solidFill>
                  <a:schemeClr val="tx1"/>
                </a:solidFill>
              </a:rPr>
              <a:t>evolue</a:t>
            </a:r>
            <a:r>
              <a:rPr lang="fr-FR" dirty="0">
                <a:solidFill>
                  <a:schemeClr val="tx1"/>
                </a:solidFill>
              </a:rPr>
              <a:t> !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Mais d’où proviennent ses progrès?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09B9298-58B8-4F20-BFD6-0C00FBFF5501}"/>
              </a:ext>
            </a:extLst>
          </p:cNvPr>
          <p:cNvGrpSpPr/>
          <p:nvPr/>
        </p:nvGrpSpPr>
        <p:grpSpPr>
          <a:xfrm>
            <a:off x="730045" y="2266053"/>
            <a:ext cx="11220529" cy="3893598"/>
            <a:chOff x="32213" y="2202081"/>
            <a:chExt cx="11220529" cy="389359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605BCFC-BF50-4909-A558-A393C1CAB396}"/>
                </a:ext>
              </a:extLst>
            </p:cNvPr>
            <p:cNvGrpSpPr/>
            <p:nvPr/>
          </p:nvGrpSpPr>
          <p:grpSpPr>
            <a:xfrm>
              <a:off x="3991186" y="2281564"/>
              <a:ext cx="3785955" cy="3814115"/>
              <a:chOff x="4636150" y="2084832"/>
              <a:chExt cx="3785955" cy="3814115"/>
            </a:xfrm>
          </p:grpSpPr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CD0D93E1-D723-42C8-93E8-4DDBBF27FC3A}"/>
                  </a:ext>
                </a:extLst>
              </p:cNvPr>
              <p:cNvSpPr/>
              <p:nvPr/>
            </p:nvSpPr>
            <p:spPr>
              <a:xfrm>
                <a:off x="4636150" y="2084832"/>
                <a:ext cx="3785955" cy="3814115"/>
              </a:xfrm>
              <a:prstGeom prst="ellipse">
                <a:avLst/>
              </a:prstGeom>
              <a:solidFill>
                <a:srgbClr val="32A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599D8CB8-935D-4817-A095-D1284101E080}"/>
                  </a:ext>
                </a:extLst>
              </p:cNvPr>
              <p:cNvSpPr/>
              <p:nvPr/>
            </p:nvSpPr>
            <p:spPr>
              <a:xfrm>
                <a:off x="5454298" y="2407713"/>
                <a:ext cx="1656184" cy="1584176"/>
              </a:xfrm>
              <a:prstGeom prst="ellipse">
                <a:avLst/>
              </a:prstGeom>
              <a:solidFill>
                <a:srgbClr val="F2A40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EDDE4F1A-3380-460B-8C50-0C6A0E22B24D}"/>
                  </a:ext>
                </a:extLst>
              </p:cNvPr>
              <p:cNvSpPr/>
              <p:nvPr/>
            </p:nvSpPr>
            <p:spPr>
              <a:xfrm>
                <a:off x="6389313" y="3429000"/>
                <a:ext cx="1656184" cy="1584176"/>
              </a:xfrm>
              <a:prstGeom prst="ellipse">
                <a:avLst/>
              </a:prstGeom>
              <a:solidFill>
                <a:schemeClr val="tx2">
                  <a:lumMod val="75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349C092B-8198-4CCD-B469-0FA91459DE3F}"/>
                  </a:ext>
                </a:extLst>
              </p:cNvPr>
              <p:cNvSpPr/>
              <p:nvPr/>
            </p:nvSpPr>
            <p:spPr>
              <a:xfrm>
                <a:off x="5265350" y="4288962"/>
                <a:ext cx="656456" cy="656456"/>
              </a:xfrm>
              <a:prstGeom prst="ellipse">
                <a:avLst/>
              </a:prstGeom>
              <a:solidFill>
                <a:srgbClr val="660066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700" dirty="0"/>
              </a:p>
            </p:txBody>
          </p:sp>
        </p:grpSp>
        <p:sp>
          <p:nvSpPr>
            <p:cNvPr id="10" name="TextBox 24">
              <a:extLst>
                <a:ext uri="{FF2B5EF4-FFF2-40B4-BE49-F238E27FC236}">
                  <a16:creationId xmlns:a16="http://schemas.microsoft.com/office/drawing/2014/main" id="{63FEB756-B8DD-415D-B120-7C27FB1C79A5}"/>
                </a:ext>
              </a:extLst>
            </p:cNvPr>
            <p:cNvSpPr txBox="1"/>
            <p:nvPr/>
          </p:nvSpPr>
          <p:spPr>
            <a:xfrm>
              <a:off x="32213" y="2202081"/>
              <a:ext cx="4215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b="1" dirty="0" err="1">
                  <a:cs typeface="Arial" pitchFamily="34" charset="0"/>
                </a:rPr>
                <a:t>Facteurs</a:t>
              </a:r>
              <a:r>
                <a:rPr lang="en-US" altLang="ko-KR" sz="2000" b="1" dirty="0">
                  <a:cs typeface="Arial" pitchFamily="34" charset="0"/>
                </a:rPr>
                <a:t> extra-</a:t>
              </a:r>
              <a:r>
                <a:rPr lang="en-US" altLang="ko-KR" sz="2000" b="1" dirty="0" err="1">
                  <a:cs typeface="Arial" pitchFamily="34" charset="0"/>
                </a:rPr>
                <a:t>thérapeutiques</a:t>
              </a:r>
              <a:endParaRPr lang="en-US" altLang="ko-KR" sz="2000" b="1" dirty="0">
                <a:cs typeface="Arial" pitchFamily="34" charset="0"/>
              </a:endParaRPr>
            </a:p>
            <a:p>
              <a:pPr algn="just"/>
              <a:r>
                <a:rPr lang="en-US" altLang="ko-KR" sz="1600" dirty="0" err="1">
                  <a:cs typeface="Arial" pitchFamily="34" charset="0"/>
                </a:rPr>
                <a:t>Environnements</a:t>
              </a:r>
              <a:r>
                <a:rPr lang="en-US" altLang="ko-KR" sz="1600" dirty="0">
                  <a:cs typeface="Arial" pitchFamily="34" charset="0"/>
                </a:rPr>
                <a:t> familial et </a:t>
              </a:r>
              <a:r>
                <a:rPr lang="en-US" altLang="ko-KR" sz="1600" dirty="0" err="1">
                  <a:cs typeface="Arial" pitchFamily="34" charset="0"/>
                </a:rPr>
                <a:t>scolaire</a:t>
              </a:r>
              <a:r>
                <a:rPr lang="en-US" altLang="ko-KR" sz="1600" dirty="0">
                  <a:cs typeface="Arial" pitchFamily="34" charset="0"/>
                </a:rPr>
                <a:t>, motivation…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AE2E5452-FA3F-41FF-A513-281815AB56B8}"/>
                </a:ext>
              </a:extLst>
            </p:cNvPr>
            <p:cNvCxnSpPr>
              <a:cxnSpLocks/>
            </p:cNvCxnSpPr>
            <p:nvPr/>
          </p:nvCxnSpPr>
          <p:spPr>
            <a:xfrm>
              <a:off x="4174711" y="2602191"/>
              <a:ext cx="773903" cy="5209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040C2DEA-5D1B-475E-8657-E38B6B702FC3}"/>
                </a:ext>
              </a:extLst>
            </p:cNvPr>
            <p:cNvCxnSpPr>
              <a:cxnSpLocks/>
            </p:cNvCxnSpPr>
            <p:nvPr/>
          </p:nvCxnSpPr>
          <p:spPr>
            <a:xfrm>
              <a:off x="7336809" y="4722401"/>
              <a:ext cx="686314" cy="9152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35563F7B-413A-4C32-B41D-E9664F96C830}"/>
                </a:ext>
              </a:extLst>
            </p:cNvPr>
            <p:cNvSpPr txBox="1"/>
            <p:nvPr/>
          </p:nvSpPr>
          <p:spPr>
            <a:xfrm>
              <a:off x="8109996" y="4613867"/>
              <a:ext cx="314274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000" b="1" dirty="0"/>
                <a:t>Facteurs aspécifiques</a:t>
              </a:r>
            </a:p>
            <a:p>
              <a:pPr algn="just"/>
              <a:r>
                <a:rPr lang="fr-FR" sz="1600" dirty="0"/>
                <a:t>Relation thérapeutique, désirabilité sociale… </a:t>
              </a: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0AE60504-5A6A-4B98-9ED9-42A41D1D24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3866" y="4934334"/>
              <a:ext cx="683841" cy="421633"/>
            </a:xfrm>
            <a:prstGeom prst="line">
              <a:avLst/>
            </a:prstGeom>
            <a:ln w="28575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A447CCDE-F171-431A-9EBE-FE873BBCBA4F}"/>
                </a:ext>
              </a:extLst>
            </p:cNvPr>
            <p:cNvSpPr txBox="1"/>
            <p:nvPr/>
          </p:nvSpPr>
          <p:spPr>
            <a:xfrm>
              <a:off x="1586899" y="5219832"/>
              <a:ext cx="2660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Facteurs spécifiques</a:t>
              </a:r>
            </a:p>
            <a:p>
              <a:r>
                <a:rPr lang="fr-FR" sz="1600" dirty="0"/>
                <a:t>Effet de l’intervention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7BABD5E-A49D-4245-BCC6-56C2F438384E}"/>
              </a:ext>
            </a:extLst>
          </p:cNvPr>
          <p:cNvSpPr/>
          <p:nvPr/>
        </p:nvSpPr>
        <p:spPr>
          <a:xfrm>
            <a:off x="2099751" y="6480278"/>
            <a:ext cx="8964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Lambert et al. (2011) ; </a:t>
            </a:r>
            <a:r>
              <a:rPr lang="en-GB" sz="1200" dirty="0" err="1"/>
              <a:t>Wampold</a:t>
            </a:r>
            <a:r>
              <a:rPr lang="en-GB" sz="1200" dirty="0"/>
              <a:t> &amp; </a:t>
            </a:r>
            <a:r>
              <a:rPr lang="en-GB" sz="1200" dirty="0" err="1"/>
              <a:t>Imal</a:t>
            </a:r>
            <a:r>
              <a:rPr lang="en-GB" sz="1200" dirty="0"/>
              <a:t> (2015), </a:t>
            </a:r>
            <a:r>
              <a:rPr lang="mr-IN" sz="1200" dirty="0"/>
              <a:t>…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32962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24118E-F9E2-4BCF-897E-DE4098D0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Résultats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Mesure contrôle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F9B70B1-6C5F-4EAA-A337-98FF90F8EB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391695"/>
              </p:ext>
            </p:extLst>
          </p:nvPr>
        </p:nvGraphicFramePr>
        <p:xfrm>
          <a:off x="615813" y="2555155"/>
          <a:ext cx="4961121" cy="311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8141A1F4-B3A5-437D-B0B8-31D21A57A111}"/>
              </a:ext>
            </a:extLst>
          </p:cNvPr>
          <p:cNvSpPr/>
          <p:nvPr/>
        </p:nvSpPr>
        <p:spPr>
          <a:xfrm>
            <a:off x="6096000" y="3934628"/>
            <a:ext cx="946206" cy="357809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1AE818-0E4D-4B2D-A2E5-6A8B76DB6662}"/>
              </a:ext>
            </a:extLst>
          </p:cNvPr>
          <p:cNvSpPr txBox="1"/>
          <p:nvPr/>
        </p:nvSpPr>
        <p:spPr>
          <a:xfrm>
            <a:off x="7613964" y="2670772"/>
            <a:ext cx="413743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Aucune différence significative observée </a:t>
            </a:r>
          </a:p>
          <a:p>
            <a:endParaRPr lang="fr-FR" sz="2400" dirty="0"/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2000" dirty="0"/>
              <a:t>Effets observés non dus à un effet général  du développement de l’enfant </a:t>
            </a:r>
          </a:p>
          <a:p>
            <a:pPr>
              <a:buClr>
                <a:schemeClr val="accent2"/>
              </a:buClr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885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24E5A-269C-4EE3-909D-A883D632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Conclusion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BE63B7-B10C-4C12-BEB7-0D7E539FB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1072727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 b="1" dirty="0"/>
              <a:t>Limites</a:t>
            </a:r>
            <a:r>
              <a:rPr lang="fr-FR" sz="2400" dirty="0"/>
              <a:t> de notre étude: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Mesure contrôle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Tests normés utilisés pour nos lignes de base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>
              <a:buNone/>
            </a:pPr>
            <a:r>
              <a:rPr lang="fr-FR" sz="2400" b="1" dirty="0"/>
              <a:t>Points forts </a:t>
            </a:r>
            <a:r>
              <a:rPr lang="fr-FR" sz="2400" dirty="0"/>
              <a:t>de notre étude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Vérification statistique de l’évolution du patient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900" dirty="0"/>
              <a:t> en tenant compte de la variabilité </a:t>
            </a:r>
            <a:r>
              <a:rPr lang="fr-FR" sz="1900" dirty="0" err="1"/>
              <a:t>intra-individuelle</a:t>
            </a:r>
            <a:r>
              <a:rPr lang="fr-FR" sz="1900" dirty="0"/>
              <a:t> </a:t>
            </a:r>
          </a:p>
          <a:p>
            <a:pPr marL="128016" lvl="1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Réalisation de la prise en charge en s’appuyant sur des activités de la VQ de l’enfant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900" dirty="0"/>
              <a:t> motivation forte de l’enfant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900" dirty="0"/>
              <a:t> généralisation aux activités quotidiennes plus faciles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900" dirty="0"/>
              <a:t> outils proposés aux enseignants et applicables directement en classe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396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BE57C12-24EA-4577-BFE5-717B67E3814F}"/>
              </a:ext>
            </a:extLst>
          </p:cNvPr>
          <p:cNvSpPr txBox="1"/>
          <p:nvPr/>
        </p:nvSpPr>
        <p:spPr>
          <a:xfrm>
            <a:off x="1881612" y="2413337"/>
            <a:ext cx="8428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Merci pour votre attention. </a:t>
            </a:r>
          </a:p>
        </p:txBody>
      </p:sp>
      <p:pic>
        <p:nvPicPr>
          <p:cNvPr id="3" name="Picture 2" descr="RÃ©sultat de recherche d'images pour &quot;cnnc3&quot;">
            <a:extLst>
              <a:ext uri="{FF2B5EF4-FFF2-40B4-BE49-F238E27FC236}">
                <a16:creationId xmlns:a16="http://schemas.microsoft.com/office/drawing/2014/main" id="{E4767425-6A82-4364-8554-F1B35372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69" y="3948108"/>
            <a:ext cx="2371061" cy="116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94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30F498-ABFB-43D5-95DE-7FDB7E77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Fidélité test </a:t>
            </a:r>
            <a:r>
              <a:rPr lang="fr-FR" dirty="0" err="1"/>
              <a:t>retest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AD71DE-9D54-4676-B935-27B597184F6A}"/>
              </a:ext>
            </a:extLst>
          </p:cNvPr>
          <p:cNvSpPr txBox="1"/>
          <p:nvPr/>
        </p:nvSpPr>
        <p:spPr>
          <a:xfrm>
            <a:off x="3329516" y="2879002"/>
            <a:ext cx="6122301" cy="273921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800" u="sng" dirty="0"/>
              <a:t>Lignes de base</a:t>
            </a:r>
          </a:p>
          <a:p>
            <a:pPr algn="ctr"/>
            <a:endParaRPr lang="fr-BE" sz="2400" u="sng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BE" sz="2400" dirty="0"/>
              <a:t>Inhibition verbale (NEPSY II) : </a:t>
            </a:r>
            <a:r>
              <a:rPr lang="fr-BE" sz="2400" b="1" dirty="0"/>
              <a:t>.77 / .81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BE" sz="2400" dirty="0"/>
              <a:t>Go / No go (KITAP) : </a:t>
            </a:r>
            <a:r>
              <a:rPr lang="fr-BE" sz="2400" b="1" dirty="0"/>
              <a:t>.66 / .65 / .77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BE" sz="2400" dirty="0"/>
              <a:t>Flexibilité (KITAP) : </a:t>
            </a:r>
            <a:r>
              <a:rPr lang="fr-BE" sz="2400" b="1" dirty="0"/>
              <a:t>.69 / .92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BE" sz="2400" dirty="0"/>
              <a:t>Barrage (WISC V) :  </a:t>
            </a:r>
            <a:r>
              <a:rPr lang="fr-BE" sz="2400" b="1" dirty="0"/>
              <a:t>.80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BE" sz="2400" dirty="0"/>
              <a:t>Mémoire des chiffres (WISC V) : </a:t>
            </a:r>
            <a:r>
              <a:rPr lang="fr-BE" sz="2400" b="1" dirty="0"/>
              <a:t>.84</a:t>
            </a:r>
          </a:p>
        </p:txBody>
      </p:sp>
    </p:spTree>
    <p:extLst>
      <p:ext uri="{BB962C8B-B14F-4D97-AF65-F5344CB8AC3E}">
        <p14:creationId xmlns:p14="http://schemas.microsoft.com/office/powerpoint/2010/main" val="5524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8D2F9-0D65-4FB7-9659-C48D112A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Mon patient </a:t>
            </a:r>
            <a:r>
              <a:rPr lang="fr-FR" dirty="0" err="1">
                <a:solidFill>
                  <a:schemeClr val="tx1"/>
                </a:solidFill>
              </a:rPr>
              <a:t>evolue</a:t>
            </a:r>
            <a:r>
              <a:rPr lang="fr-FR" dirty="0">
                <a:solidFill>
                  <a:schemeClr val="tx1"/>
                </a:solidFill>
              </a:rPr>
              <a:t> !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Mais d’où proviennent ses progrès?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09B9298-58B8-4F20-BFD6-0C00FBFF5501}"/>
              </a:ext>
            </a:extLst>
          </p:cNvPr>
          <p:cNvGrpSpPr/>
          <p:nvPr/>
        </p:nvGrpSpPr>
        <p:grpSpPr>
          <a:xfrm>
            <a:off x="730045" y="2266053"/>
            <a:ext cx="11220529" cy="3893598"/>
            <a:chOff x="32213" y="2202081"/>
            <a:chExt cx="11220529" cy="389359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605BCFC-BF50-4909-A558-A393C1CAB396}"/>
                </a:ext>
              </a:extLst>
            </p:cNvPr>
            <p:cNvGrpSpPr/>
            <p:nvPr/>
          </p:nvGrpSpPr>
          <p:grpSpPr>
            <a:xfrm>
              <a:off x="3991186" y="2281564"/>
              <a:ext cx="3785955" cy="3814115"/>
              <a:chOff x="4636150" y="2084832"/>
              <a:chExt cx="3785955" cy="3814115"/>
            </a:xfrm>
          </p:grpSpPr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CD0D93E1-D723-42C8-93E8-4DDBBF27FC3A}"/>
                  </a:ext>
                </a:extLst>
              </p:cNvPr>
              <p:cNvSpPr/>
              <p:nvPr/>
            </p:nvSpPr>
            <p:spPr>
              <a:xfrm>
                <a:off x="4636150" y="2084832"/>
                <a:ext cx="3785955" cy="3814115"/>
              </a:xfrm>
              <a:prstGeom prst="ellipse">
                <a:avLst/>
              </a:prstGeom>
              <a:solidFill>
                <a:srgbClr val="32A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599D8CB8-935D-4817-A095-D1284101E080}"/>
                  </a:ext>
                </a:extLst>
              </p:cNvPr>
              <p:cNvSpPr/>
              <p:nvPr/>
            </p:nvSpPr>
            <p:spPr>
              <a:xfrm>
                <a:off x="5454298" y="2407713"/>
                <a:ext cx="1656184" cy="1584176"/>
              </a:xfrm>
              <a:prstGeom prst="ellipse">
                <a:avLst/>
              </a:prstGeom>
              <a:solidFill>
                <a:srgbClr val="F2A40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EDDE4F1A-3380-460B-8C50-0C6A0E22B24D}"/>
                  </a:ext>
                </a:extLst>
              </p:cNvPr>
              <p:cNvSpPr/>
              <p:nvPr/>
            </p:nvSpPr>
            <p:spPr>
              <a:xfrm>
                <a:off x="6389313" y="3429000"/>
                <a:ext cx="1656184" cy="1584176"/>
              </a:xfrm>
              <a:prstGeom prst="ellipse">
                <a:avLst/>
              </a:prstGeom>
              <a:solidFill>
                <a:schemeClr val="tx2">
                  <a:lumMod val="75000"/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349C092B-8198-4CCD-B469-0FA91459DE3F}"/>
                  </a:ext>
                </a:extLst>
              </p:cNvPr>
              <p:cNvSpPr/>
              <p:nvPr/>
            </p:nvSpPr>
            <p:spPr>
              <a:xfrm>
                <a:off x="5265350" y="4288962"/>
                <a:ext cx="656456" cy="656456"/>
              </a:xfrm>
              <a:prstGeom prst="ellipse">
                <a:avLst/>
              </a:prstGeom>
              <a:solidFill>
                <a:srgbClr val="660066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700" dirty="0"/>
              </a:p>
            </p:txBody>
          </p:sp>
        </p:grpSp>
        <p:sp>
          <p:nvSpPr>
            <p:cNvPr id="10" name="TextBox 24">
              <a:extLst>
                <a:ext uri="{FF2B5EF4-FFF2-40B4-BE49-F238E27FC236}">
                  <a16:creationId xmlns:a16="http://schemas.microsoft.com/office/drawing/2014/main" id="{63FEB756-B8DD-415D-B120-7C27FB1C79A5}"/>
                </a:ext>
              </a:extLst>
            </p:cNvPr>
            <p:cNvSpPr txBox="1"/>
            <p:nvPr/>
          </p:nvSpPr>
          <p:spPr>
            <a:xfrm>
              <a:off x="32213" y="2202081"/>
              <a:ext cx="4215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2000" b="1" dirty="0" err="1">
                  <a:cs typeface="Arial" pitchFamily="34" charset="0"/>
                </a:rPr>
                <a:t>Facteurs</a:t>
              </a:r>
              <a:r>
                <a:rPr lang="en-US" altLang="ko-KR" sz="2000" b="1" dirty="0">
                  <a:cs typeface="Arial" pitchFamily="34" charset="0"/>
                </a:rPr>
                <a:t> extra-</a:t>
              </a:r>
              <a:r>
                <a:rPr lang="en-US" altLang="ko-KR" sz="2000" b="1" dirty="0" err="1">
                  <a:cs typeface="Arial" pitchFamily="34" charset="0"/>
                </a:rPr>
                <a:t>thérapeutiques</a:t>
              </a:r>
              <a:endParaRPr lang="en-US" altLang="ko-KR" sz="2000" b="1" dirty="0">
                <a:cs typeface="Arial" pitchFamily="34" charset="0"/>
              </a:endParaRPr>
            </a:p>
            <a:p>
              <a:pPr algn="just"/>
              <a:r>
                <a:rPr lang="en-US" altLang="ko-KR" sz="1600" dirty="0" err="1">
                  <a:cs typeface="Arial" pitchFamily="34" charset="0"/>
                </a:rPr>
                <a:t>Environnements</a:t>
              </a:r>
              <a:r>
                <a:rPr lang="en-US" altLang="ko-KR" sz="1600" dirty="0">
                  <a:cs typeface="Arial" pitchFamily="34" charset="0"/>
                </a:rPr>
                <a:t> familial et </a:t>
              </a:r>
              <a:r>
                <a:rPr lang="en-US" altLang="ko-KR" sz="1600" dirty="0" err="1">
                  <a:cs typeface="Arial" pitchFamily="34" charset="0"/>
                </a:rPr>
                <a:t>scolaire</a:t>
              </a:r>
              <a:r>
                <a:rPr lang="en-US" altLang="ko-KR" sz="1600" dirty="0">
                  <a:cs typeface="Arial" pitchFamily="34" charset="0"/>
                </a:rPr>
                <a:t>, motivation…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AE2E5452-FA3F-41FF-A513-281815AB56B8}"/>
                </a:ext>
              </a:extLst>
            </p:cNvPr>
            <p:cNvCxnSpPr>
              <a:cxnSpLocks/>
            </p:cNvCxnSpPr>
            <p:nvPr/>
          </p:nvCxnSpPr>
          <p:spPr>
            <a:xfrm>
              <a:off x="4174711" y="2602191"/>
              <a:ext cx="773903" cy="52095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040C2DEA-5D1B-475E-8657-E38B6B702FC3}"/>
                </a:ext>
              </a:extLst>
            </p:cNvPr>
            <p:cNvCxnSpPr>
              <a:cxnSpLocks/>
            </p:cNvCxnSpPr>
            <p:nvPr/>
          </p:nvCxnSpPr>
          <p:spPr>
            <a:xfrm>
              <a:off x="7336809" y="4722401"/>
              <a:ext cx="686314" cy="9152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35563F7B-413A-4C32-B41D-E9664F96C830}"/>
                </a:ext>
              </a:extLst>
            </p:cNvPr>
            <p:cNvSpPr txBox="1"/>
            <p:nvPr/>
          </p:nvSpPr>
          <p:spPr>
            <a:xfrm>
              <a:off x="8109996" y="4613867"/>
              <a:ext cx="314274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000" b="1" dirty="0"/>
                <a:t>Facteurs aspécifiques</a:t>
              </a:r>
            </a:p>
            <a:p>
              <a:pPr algn="just"/>
              <a:r>
                <a:rPr lang="fr-FR" sz="1600" dirty="0"/>
                <a:t>Relation thérapeutique, désirabilité sociale… </a:t>
              </a: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0AE60504-5A6A-4B98-9ED9-42A41D1D24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3866" y="4934334"/>
              <a:ext cx="683841" cy="421633"/>
            </a:xfrm>
            <a:prstGeom prst="line">
              <a:avLst/>
            </a:prstGeom>
            <a:ln w="28575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A447CCDE-F171-431A-9EBE-FE873BBCBA4F}"/>
                </a:ext>
              </a:extLst>
            </p:cNvPr>
            <p:cNvSpPr txBox="1"/>
            <p:nvPr/>
          </p:nvSpPr>
          <p:spPr>
            <a:xfrm>
              <a:off x="1586899" y="5219832"/>
              <a:ext cx="2660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accent3">
                      <a:lumMod val="75000"/>
                    </a:schemeClr>
                  </a:solidFill>
                </a:rPr>
                <a:t>Facteurs spécifiques</a:t>
              </a:r>
            </a:p>
            <a:p>
              <a:r>
                <a:rPr lang="fr-FR" sz="1600" dirty="0">
                  <a:solidFill>
                    <a:schemeClr val="accent3">
                      <a:lumMod val="75000"/>
                    </a:schemeClr>
                  </a:solidFill>
                </a:rPr>
                <a:t>Effet de l’intervention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7BABD5E-A49D-4245-BCC6-56C2F438384E}"/>
              </a:ext>
            </a:extLst>
          </p:cNvPr>
          <p:cNvSpPr/>
          <p:nvPr/>
        </p:nvSpPr>
        <p:spPr>
          <a:xfrm>
            <a:off x="2099751" y="6480278"/>
            <a:ext cx="8964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Lambert et al. (2011) ; </a:t>
            </a:r>
            <a:r>
              <a:rPr lang="en-GB" sz="1200" dirty="0" err="1"/>
              <a:t>Wampold</a:t>
            </a:r>
            <a:r>
              <a:rPr lang="en-GB" sz="1200" dirty="0"/>
              <a:t> &amp; </a:t>
            </a:r>
            <a:r>
              <a:rPr lang="en-GB" sz="1200" dirty="0" err="1"/>
              <a:t>Imal</a:t>
            </a:r>
            <a:r>
              <a:rPr lang="en-GB" sz="1200" dirty="0"/>
              <a:t> (2015), </a:t>
            </a:r>
            <a:r>
              <a:rPr lang="mr-IN" sz="1200" dirty="0"/>
              <a:t>…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0822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B1D15-9E4E-407D-92EF-7037695D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Comment augmenter le poids des facteurs spécifiques ?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195AF6-A553-46E2-9603-00CDBAD3B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En adoptant plus régulièrement une démarche clinique s’appuyant sur </a:t>
            </a:r>
            <a:r>
              <a:rPr lang="fr-FR" b="1" dirty="0"/>
              <a:t>l’Evidence-</a:t>
            </a:r>
            <a:r>
              <a:rPr lang="fr-FR" b="1" dirty="0" err="1"/>
              <a:t>Based</a:t>
            </a:r>
            <a:r>
              <a:rPr lang="fr-FR" b="1" dirty="0"/>
              <a:t> Practice (EBP). </a:t>
            </a:r>
          </a:p>
          <a:p>
            <a:endParaRPr lang="fr-FR" dirty="0"/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B3FC0B74-D447-4AEC-A141-07248A296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761502"/>
              </p:ext>
            </p:extLst>
          </p:nvPr>
        </p:nvGraphicFramePr>
        <p:xfrm>
          <a:off x="2220656" y="2960537"/>
          <a:ext cx="7085577" cy="3794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02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22DB6D-7E10-46B6-A3B1-478D4380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Réalités de terrain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E2F896-5EA3-427F-B10C-819303C91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123" y="2084831"/>
            <a:ext cx="9720071" cy="4123945"/>
          </a:xfrm>
        </p:spPr>
        <p:txBody>
          <a:bodyPr/>
          <a:lstStyle/>
          <a:p>
            <a:pPr algn="ctr"/>
            <a:r>
              <a:rPr lang="fr-FR" sz="2400" dirty="0"/>
              <a:t>A </a:t>
            </a:r>
            <a:r>
              <a:rPr lang="fr-FR" sz="2400" b="1" dirty="0"/>
              <a:t>l’</a:t>
            </a:r>
            <a:r>
              <a:rPr lang="fr-FR" sz="2400" b="1" dirty="0" err="1"/>
              <a:t>ULiège</a:t>
            </a:r>
            <a:endParaRPr lang="fr-FR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Plusieurs formations proposées aux cliniciens sur l’EBP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MAIS, peu de retours positifs</a:t>
            </a:r>
          </a:p>
          <a:p>
            <a:endParaRPr lang="fr-FR" dirty="0"/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C568FC39-1D3A-4E93-A984-15FD3F834E23}"/>
              </a:ext>
            </a:extLst>
          </p:cNvPr>
          <p:cNvSpPr/>
          <p:nvPr/>
        </p:nvSpPr>
        <p:spPr>
          <a:xfrm flipH="1">
            <a:off x="581439" y="5208983"/>
            <a:ext cx="1961535" cy="1076632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Trop peu </a:t>
            </a:r>
            <a:r>
              <a:rPr lang="fr-FR" b="1" dirty="0">
                <a:solidFill>
                  <a:schemeClr val="tx1"/>
                </a:solidFill>
              </a:rPr>
              <a:t>d’outils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BC833D20-AD0B-4614-867C-BBBDDFB1724E}"/>
              </a:ext>
            </a:extLst>
          </p:cNvPr>
          <p:cNvSpPr/>
          <p:nvPr/>
        </p:nvSpPr>
        <p:spPr>
          <a:xfrm>
            <a:off x="3248228" y="5321586"/>
            <a:ext cx="1961535" cy="1076632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Trop peu de </a:t>
            </a:r>
            <a:r>
              <a:rPr lang="fr-FR" b="1" dirty="0">
                <a:solidFill>
                  <a:schemeClr val="tx1"/>
                </a:solidFill>
              </a:rPr>
              <a:t>temps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2B758ABC-D5CC-4C31-B070-4DF21255B7E6}"/>
              </a:ext>
            </a:extLst>
          </p:cNvPr>
          <p:cNvSpPr/>
          <p:nvPr/>
        </p:nvSpPr>
        <p:spPr>
          <a:xfrm>
            <a:off x="2399073" y="3608487"/>
            <a:ext cx="1961535" cy="107663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Trop peu de </a:t>
            </a:r>
            <a:r>
              <a:rPr lang="fr-FR" b="1" dirty="0">
                <a:solidFill>
                  <a:schemeClr val="tx1"/>
                </a:solidFill>
              </a:rPr>
              <a:t>moyens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812CB4A7-1C5D-4CE8-B675-B9676BAE7D30}"/>
              </a:ext>
            </a:extLst>
          </p:cNvPr>
          <p:cNvSpPr/>
          <p:nvPr/>
        </p:nvSpPr>
        <p:spPr>
          <a:xfrm>
            <a:off x="5447958" y="4773169"/>
            <a:ext cx="1703438" cy="2306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6D232A-0D8F-4CD2-802C-CF98D09556F2}"/>
              </a:ext>
            </a:extLst>
          </p:cNvPr>
          <p:cNvSpPr txBox="1"/>
          <p:nvPr/>
        </p:nvSpPr>
        <p:spPr>
          <a:xfrm>
            <a:off x="7563663" y="3900452"/>
            <a:ext cx="4409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Défi relevé par une étudiante stagiaire </a:t>
            </a:r>
            <a:r>
              <a:rPr lang="fr-FR" u="sng" dirty="0"/>
              <a:t>: </a:t>
            </a:r>
          </a:p>
          <a:p>
            <a:endParaRPr lang="fr-FR" dirty="0"/>
          </a:p>
          <a:p>
            <a:r>
              <a:rPr lang="fr-FR" dirty="0"/>
              <a:t>Montrer qu’il est possible d’évaluer </a:t>
            </a:r>
            <a:r>
              <a:rPr lang="fr-FR" b="1" dirty="0"/>
              <a:t>l’efficacité d’une prise en charge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En adoptant une démarche EBP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Avec peu de moyens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144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61622-F357-4811-A710-95F9D8FF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Anamnèse </a:t>
            </a:r>
          </a:p>
        </p:txBody>
      </p:sp>
    </p:spTree>
    <p:extLst>
      <p:ext uri="{BB962C8B-B14F-4D97-AF65-F5344CB8AC3E}">
        <p14:creationId xmlns:p14="http://schemas.microsoft.com/office/powerpoint/2010/main" val="373965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5BEF2-70C4-4047-BBCA-A788A03B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Alexandre, 6 ans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2CDBD3-8CE3-4AAE-B508-BEA6F047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084832"/>
            <a:ext cx="9720071" cy="422452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sz="1600" dirty="0"/>
              <a:t> </a:t>
            </a:r>
            <a:r>
              <a:rPr lang="fr-FR" sz="2000" dirty="0"/>
              <a:t>Plusieurs évaluations réalisées préalablement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sz="1700" dirty="0"/>
              <a:t>N’ont pas permis de comprendre le fonctionnement de l’enfant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sz="1700" dirty="0"/>
              <a:t>Retard global de développement diagnostiqué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sz="2000" dirty="0"/>
              <a:t>Scolarisation</a:t>
            </a:r>
            <a:r>
              <a:rPr lang="fr-FR" dirty="0"/>
              <a:t>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sz="1800" dirty="0"/>
              <a:t> 3</a:t>
            </a:r>
            <a:r>
              <a:rPr lang="fr-FR" sz="1800" baseline="30000" dirty="0"/>
              <a:t>ème</a:t>
            </a:r>
            <a:r>
              <a:rPr lang="fr-FR" sz="1800" dirty="0"/>
              <a:t> année de maternelle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sz="1700" dirty="0"/>
              <a:t> Redoublement avec mise en place d’un protocole d’intégration (AVS) </a:t>
            </a:r>
            <a:r>
              <a:rPr lang="fr-FR" sz="1700" b="1" u="sng" dirty="0"/>
              <a:t>OU</a:t>
            </a:r>
            <a:r>
              <a:rPr lang="fr-FR" sz="1700" dirty="0"/>
              <a:t> orientation vers un enseignement spécialisé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  <a:p>
            <a:pPr lvl="2">
              <a:buFont typeface="Wingdings" panose="05000000000000000000" pitchFamily="2" charset="2"/>
              <a:buChar char="ü"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9B3C23D-10FC-44A6-9EA2-977665062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213229"/>
              </p:ext>
            </p:extLst>
          </p:nvPr>
        </p:nvGraphicFramePr>
        <p:xfrm>
          <a:off x="2208980" y="5055692"/>
          <a:ext cx="8128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930138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98282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Faiblesses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92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Motricité globale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Attention soutenue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810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Très sociable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Très grande agitation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69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Grande motivation à l’école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Autonomie restreinte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521942"/>
                  </a:ext>
                </a:extLst>
              </a:tr>
            </a:tbl>
          </a:graphicData>
        </a:graphic>
      </p:graphicFrame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1C5E743F-4C22-4EB4-A46B-6DF3014AC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426129"/>
              </p:ext>
            </p:extLst>
          </p:nvPr>
        </p:nvGraphicFramePr>
        <p:xfrm>
          <a:off x="5298767" y="1014635"/>
          <a:ext cx="6647426" cy="53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6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BFE8A-D77B-4E84-8D47-A919C52D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 du bilan </a:t>
            </a:r>
          </a:p>
        </p:txBody>
      </p:sp>
    </p:spTree>
    <p:extLst>
      <p:ext uri="{BB962C8B-B14F-4D97-AF65-F5344CB8AC3E}">
        <p14:creationId xmlns:p14="http://schemas.microsoft.com/office/powerpoint/2010/main" val="1826749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rin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31B4E6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  <a:fontScheme name="Brin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Brin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rin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31B4E6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  <a:fontScheme name="Brin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Brin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rin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31B4E6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  <a:fontScheme name="Brin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Brin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6499</TotalTime>
  <Words>1578</Words>
  <Application>Microsoft Office PowerPoint</Application>
  <PresentationFormat>Grand écran</PresentationFormat>
  <Paragraphs>339</Paragraphs>
  <Slides>33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3" baseType="lpstr">
      <vt:lpstr>Arial</vt:lpstr>
      <vt:lpstr>Britannic Bold</vt:lpstr>
      <vt:lpstr>Calibri</vt:lpstr>
      <vt:lpstr>HY얕은샘물M</vt:lpstr>
      <vt:lpstr>Mangal</vt:lpstr>
      <vt:lpstr>Tw Cen MT</vt:lpstr>
      <vt:lpstr>Tw Cen MT Condensed</vt:lpstr>
      <vt:lpstr>Wingdings</vt:lpstr>
      <vt:lpstr>Wingdings 3</vt:lpstr>
      <vt:lpstr>Intégral</vt:lpstr>
      <vt:lpstr>Maelle Neveu, Line Vossius, Laurence Rousselle  unite de recherche “enfance” service de neuropsychologie  Université Uliège  </vt:lpstr>
      <vt:lpstr>Introduction générale</vt:lpstr>
      <vt:lpstr>Mon patient evolue ! Mais d’où proviennent ses progrès?</vt:lpstr>
      <vt:lpstr>Mon patient evolue ! Mais d’où proviennent ses progrès?</vt:lpstr>
      <vt:lpstr>Comment augmenter le poids des facteurs spécifiques ?  </vt:lpstr>
      <vt:lpstr>Réalités de terrain </vt:lpstr>
      <vt:lpstr>Anamnèse </vt:lpstr>
      <vt:lpstr>Alexandre, 6 ans</vt:lpstr>
      <vt:lpstr>Conclusions du bilan </vt:lpstr>
      <vt:lpstr>Alexandre, 6 ans </vt:lpstr>
      <vt:lpstr>Alexandre, 6 ans </vt:lpstr>
      <vt:lpstr>Prise en charge </vt:lpstr>
      <vt:lpstr>Alexandre, 6 ans </vt:lpstr>
      <vt:lpstr>Alexandre, 6 ans </vt:lpstr>
      <vt:lpstr>Lignes de base pré et post intervention choix des tests</vt:lpstr>
      <vt:lpstr>Lignes de base pré et post intervention Choix du design </vt:lpstr>
      <vt:lpstr>Lignes de base pré et post intervention Choix du design </vt:lpstr>
      <vt:lpstr>Lignes de base pré et post intervention Choix du design </vt:lpstr>
      <vt:lpstr>Lignes de base pré et post intervention Choix du design </vt:lpstr>
      <vt:lpstr>Alexandre, 6 ans </vt:lpstr>
      <vt:lpstr>Prise en charge  Contexte et objectifs</vt:lpstr>
      <vt:lpstr>Prise en charge  Méthodologie</vt:lpstr>
      <vt:lpstr>Prise en charge  Méthodologie </vt:lpstr>
      <vt:lpstr>Résultats et discussion </vt:lpstr>
      <vt:lpstr>Traitements statistiques </vt:lpstr>
      <vt:lpstr>Résultats  INHIBITION VERBALE</vt:lpstr>
      <vt:lpstr>Résultats  Inhibition motrice</vt:lpstr>
      <vt:lpstr>Résultats  Attention soutenue</vt:lpstr>
      <vt:lpstr>Résultats  Transfert vers d’autres compétences</vt:lpstr>
      <vt:lpstr>Résultats  Mesure contrôle </vt:lpstr>
      <vt:lpstr>Conclusion </vt:lpstr>
      <vt:lpstr>Présentation PowerPoint</vt:lpstr>
      <vt:lpstr>Fidélité test retest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</dc:creator>
  <cp:lastModifiedBy>Microsoft</cp:lastModifiedBy>
  <cp:revision>65</cp:revision>
  <dcterms:created xsi:type="dcterms:W3CDTF">2018-09-30T08:21:04Z</dcterms:created>
  <dcterms:modified xsi:type="dcterms:W3CDTF">2018-10-04T21:01:09Z</dcterms:modified>
</cp:coreProperties>
</file>