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0" r:id="rId7"/>
    <p:sldId id="261" r:id="rId8"/>
    <p:sldId id="262" r:id="rId9"/>
    <p:sldId id="263" r:id="rId10"/>
    <p:sldId id="264" r:id="rId11"/>
    <p:sldId id="271" r:id="rId12"/>
    <p:sldId id="281" r:id="rId13"/>
    <p:sldId id="265" r:id="rId14"/>
    <p:sldId id="266" r:id="rId15"/>
    <p:sldId id="269" r:id="rId16"/>
    <p:sldId id="272" r:id="rId17"/>
    <p:sldId id="273" r:id="rId18"/>
    <p:sldId id="274" r:id="rId19"/>
    <p:sldId id="275" r:id="rId20"/>
    <p:sldId id="276" r:id="rId21"/>
    <p:sldId id="282" r:id="rId22"/>
    <p:sldId id="277" r:id="rId23"/>
    <p:sldId id="278" r:id="rId24"/>
    <p:sldId id="279"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2" autoAdjust="0"/>
    <p:restoredTop sz="94660"/>
  </p:normalViewPr>
  <p:slideViewPr>
    <p:cSldViewPr>
      <p:cViewPr>
        <p:scale>
          <a:sx n="66" d="100"/>
          <a:sy n="66" d="100"/>
        </p:scale>
        <p:origin x="-1276"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Triangolo isosce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540544" y="776288"/>
            <a:ext cx="8062912" cy="1470025"/>
          </a:xfrm>
        </p:spPr>
        <p:txBody>
          <a:bodyPr anchor="b">
            <a:normAutofit/>
          </a:bodyPr>
          <a:lstStyle>
            <a:lvl1pPr algn="r">
              <a:defRPr sz="4400"/>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a:xfrm>
            <a:off x="1371600" y="6012656"/>
            <a:ext cx="5791200" cy="365125"/>
          </a:xfrm>
        </p:spPr>
        <p:txBody>
          <a:bodyPr tIns="0" bIns="0" anchor="t"/>
          <a:lstStyle>
            <a:lvl1pPr algn="r">
              <a:defRPr sz="1000"/>
            </a:lvl1pPr>
          </a:lstStyle>
          <a:p>
            <a:fld id="{6F7E0F93-1510-49F5-82A1-902477ABCDBC}" type="datetimeFigureOut">
              <a:rPr lang="it-IT" smtClean="0"/>
              <a:pPr/>
              <a:t>10/10/2018</a:t>
            </a:fld>
            <a:endParaRPr lang="it-IT"/>
          </a:p>
        </p:txBody>
      </p:sp>
      <p:sp>
        <p:nvSpPr>
          <p:cNvPr id="17" name="Segnaposto piè di pagina 16"/>
          <p:cNvSpPr>
            <a:spLocks noGrp="1"/>
          </p:cNvSpPr>
          <p:nvPr>
            <p:ph type="ftr" sz="quarter" idx="11"/>
          </p:nvPr>
        </p:nvSpPr>
        <p:spPr>
          <a:xfrm>
            <a:off x="1371600" y="5650704"/>
            <a:ext cx="5791200" cy="365125"/>
          </a:xfrm>
        </p:spPr>
        <p:txBody>
          <a:bodyPr tIns="0" bIns="0" anchor="b"/>
          <a:lstStyle>
            <a:lvl1pPr algn="r">
              <a:defRPr sz="1100"/>
            </a:lvl1pPr>
          </a:lstStyle>
          <a:p>
            <a:endParaRPr lang="it-IT"/>
          </a:p>
        </p:txBody>
      </p:sp>
      <p:sp>
        <p:nvSpPr>
          <p:cNvPr id="29" name="Segnaposto numero diapositiva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E181C8B-BDE3-4731-8967-16B65FE16CD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6F7E0F93-1510-49F5-82A1-902477ABCDBC}" type="datetimeFigureOut">
              <a:rPr lang="it-IT" smtClean="0"/>
              <a:pPr/>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181C8B-BDE3-4731-8967-16B65FE16CD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81800" y="381000"/>
            <a:ext cx="1905000" cy="5486400"/>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381000"/>
            <a:ext cx="6248400" cy="5486400"/>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6F7E0F93-1510-49F5-82A1-902477ABCDBC}" type="datetimeFigureOut">
              <a:rPr lang="it-IT" smtClean="0"/>
              <a:pPr/>
              <a:t>10/10/2018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E181C8B-BDE3-4731-8967-16B65FE16CD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67494"/>
            <a:ext cx="8229600" cy="1399032"/>
          </a:xfrm>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a:xfrm>
            <a:off x="457200" y="1882808"/>
            <a:ext cx="8229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a:xfrm>
            <a:off x="4791456" y="6480048"/>
            <a:ext cx="2133600" cy="301752"/>
          </a:xfrm>
        </p:spPr>
        <p:txBody>
          <a:bodyPr/>
          <a:lstStyle/>
          <a:p>
            <a:fld id="{6F7E0F93-1510-49F5-82A1-902477ABCDBC}" type="datetimeFigureOut">
              <a:rPr lang="it-IT" smtClean="0"/>
              <a:pPr/>
              <a:t>10/10/2018</a:t>
            </a:fld>
            <a:endParaRPr lang="it-IT"/>
          </a:p>
        </p:txBody>
      </p:sp>
      <p:sp>
        <p:nvSpPr>
          <p:cNvPr id="5" name="Segnaposto piè di pagina 4"/>
          <p:cNvSpPr>
            <a:spLocks noGrp="1"/>
          </p:cNvSpPr>
          <p:nvPr>
            <p:ph type="ftr" sz="quarter" idx="11"/>
          </p:nvPr>
        </p:nvSpPr>
        <p:spPr>
          <a:xfrm>
            <a:off x="457200" y="6480969"/>
            <a:ext cx="4260056" cy="300831"/>
          </a:xfrm>
        </p:spPr>
        <p:txBody>
          <a:bodyPr/>
          <a:lstStyle/>
          <a:p>
            <a:endParaRPr lang="it-IT"/>
          </a:p>
        </p:txBody>
      </p:sp>
      <p:sp>
        <p:nvSpPr>
          <p:cNvPr id="6" name="Segnaposto numero diapositiva 5"/>
          <p:cNvSpPr>
            <a:spLocks noGrp="1"/>
          </p:cNvSpPr>
          <p:nvPr>
            <p:ph type="sldNum" sz="quarter" idx="12"/>
          </p:nvPr>
        </p:nvSpPr>
        <p:spPr/>
        <p:txBody>
          <a:bodyPr/>
          <a:lstStyle/>
          <a:p>
            <a:fld id="{BE181C8B-BDE3-4731-8967-16B65FE16CD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Triangolo rettangolo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olo isosce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Segnaposto data 3"/>
          <p:cNvSpPr>
            <a:spLocks noGrp="1"/>
          </p:cNvSpPr>
          <p:nvPr>
            <p:ph type="dt" sz="half" idx="10"/>
          </p:nvPr>
        </p:nvSpPr>
        <p:spPr>
          <a:xfrm>
            <a:off x="6955632" y="6477000"/>
            <a:ext cx="2133600" cy="304800"/>
          </a:xfrm>
        </p:spPr>
        <p:txBody>
          <a:bodyPr/>
          <a:lstStyle/>
          <a:p>
            <a:fld id="{6F7E0F93-1510-49F5-82A1-902477ABCDBC}" type="datetimeFigureOut">
              <a:rPr lang="it-IT" smtClean="0"/>
              <a:pPr/>
              <a:t>10/10/2018</a:t>
            </a:fld>
            <a:endParaRPr lang="it-IT"/>
          </a:p>
        </p:txBody>
      </p:sp>
      <p:sp>
        <p:nvSpPr>
          <p:cNvPr id="5" name="Segnaposto piè di pagina 4"/>
          <p:cNvSpPr>
            <a:spLocks noGrp="1"/>
          </p:cNvSpPr>
          <p:nvPr>
            <p:ph type="ftr" sz="quarter" idx="11"/>
          </p:nvPr>
        </p:nvSpPr>
        <p:spPr>
          <a:xfrm>
            <a:off x="2619376" y="6480969"/>
            <a:ext cx="4260056" cy="300831"/>
          </a:xfrm>
        </p:spPr>
        <p:txBody>
          <a:bodyPr/>
          <a:lstStyle/>
          <a:p>
            <a:endParaRPr lang="it-IT"/>
          </a:p>
        </p:txBody>
      </p:sp>
      <p:sp>
        <p:nvSpPr>
          <p:cNvPr id="6" name="Segnaposto numero diapositiva 5"/>
          <p:cNvSpPr>
            <a:spLocks noGrp="1"/>
          </p:cNvSpPr>
          <p:nvPr>
            <p:ph type="sldNum" sz="quarter" idx="12"/>
          </p:nvPr>
        </p:nvSpPr>
        <p:spPr>
          <a:xfrm>
            <a:off x="8451056" y="809624"/>
            <a:ext cx="502920" cy="300831"/>
          </a:xfrm>
        </p:spPr>
        <p:txBody>
          <a:bodyPr/>
          <a:lstStyle/>
          <a:p>
            <a:fld id="{BE181C8B-BDE3-4731-8967-16B65FE16CDA}" type="slidenum">
              <a:rPr lang="it-IT" smtClean="0"/>
              <a:pPr/>
              <a:t>‹N›</a:t>
            </a:fld>
            <a:endParaRPr lang="it-IT"/>
          </a:p>
        </p:txBody>
      </p:sp>
      <p:cxnSp>
        <p:nvCxnSpPr>
          <p:cNvPr id="11" name="Connettore 1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ttore 1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olo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marL="0" algn="l">
              <a:defRPr/>
            </a:lvl1p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a:xfrm>
            <a:off x="4791456" y="6480969"/>
            <a:ext cx="2133600" cy="301752"/>
          </a:xfrm>
        </p:spPr>
        <p:txBody>
          <a:bodyPr/>
          <a:lstStyle/>
          <a:p>
            <a:fld id="{6F7E0F93-1510-49F5-82A1-902477ABCDBC}" type="datetimeFigureOut">
              <a:rPr lang="it-IT" smtClean="0"/>
              <a:pPr/>
              <a:t>10/10/2018</a:t>
            </a:fld>
            <a:endParaRPr lang="it-IT"/>
          </a:p>
        </p:txBody>
      </p:sp>
      <p:sp>
        <p:nvSpPr>
          <p:cNvPr id="6" name="Segnaposto piè di pagina 5"/>
          <p:cNvSpPr>
            <a:spLocks noGrp="1"/>
          </p:cNvSpPr>
          <p:nvPr>
            <p:ph type="ftr" sz="quarter" idx="11"/>
          </p:nvPr>
        </p:nvSpPr>
        <p:spPr>
          <a:xfrm>
            <a:off x="457200" y="6480969"/>
            <a:ext cx="4260056" cy="301752"/>
          </a:xfrm>
        </p:spPr>
        <p:txBody>
          <a:bodyPr/>
          <a:lstStyle/>
          <a:p>
            <a:endParaRPr lang="it-IT"/>
          </a:p>
        </p:txBody>
      </p:sp>
      <p:sp>
        <p:nvSpPr>
          <p:cNvPr id="7" name="Segnaposto numero diapositiva 6"/>
          <p:cNvSpPr>
            <a:spLocks noGrp="1"/>
          </p:cNvSpPr>
          <p:nvPr>
            <p:ph type="sldNum" sz="quarter" idx="12"/>
          </p:nvPr>
        </p:nvSpPr>
        <p:spPr>
          <a:xfrm>
            <a:off x="7589520" y="6480969"/>
            <a:ext cx="502920" cy="301752"/>
          </a:xfrm>
        </p:spPr>
        <p:txBody>
          <a:bodyPr/>
          <a:lstStyle/>
          <a:p>
            <a:fld id="{BE181C8B-BDE3-4731-8967-16B65FE16CD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a:xfrm>
            <a:off x="4791456" y="6480969"/>
            <a:ext cx="2130552" cy="301752"/>
          </a:xfrm>
        </p:spPr>
        <p:txBody>
          <a:bodyPr/>
          <a:lstStyle/>
          <a:p>
            <a:fld id="{6F7E0F93-1510-49F5-82A1-902477ABCDBC}" type="datetimeFigureOut">
              <a:rPr lang="it-IT" smtClean="0"/>
              <a:pPr/>
              <a:t>10/10/2018</a:t>
            </a:fld>
            <a:endParaRPr lang="it-IT"/>
          </a:p>
        </p:txBody>
      </p:sp>
      <p:sp>
        <p:nvSpPr>
          <p:cNvPr id="8" name="Segnaposto piè di pagina 7"/>
          <p:cNvSpPr>
            <a:spLocks noGrp="1"/>
          </p:cNvSpPr>
          <p:nvPr>
            <p:ph type="ftr" sz="quarter" idx="11"/>
          </p:nvPr>
        </p:nvSpPr>
        <p:spPr>
          <a:xfrm>
            <a:off x="457200" y="6480969"/>
            <a:ext cx="4261104" cy="301752"/>
          </a:xfrm>
        </p:spPr>
        <p:txBody>
          <a:bodyPr/>
          <a:lstStyle/>
          <a:p>
            <a:endParaRPr lang="it-IT"/>
          </a:p>
        </p:txBody>
      </p:sp>
      <p:sp>
        <p:nvSpPr>
          <p:cNvPr id="9" name="Segnaposto numero diapositiva 8"/>
          <p:cNvSpPr>
            <a:spLocks noGrp="1"/>
          </p:cNvSpPr>
          <p:nvPr>
            <p:ph type="sldNum" sz="quarter" idx="12"/>
          </p:nvPr>
        </p:nvSpPr>
        <p:spPr>
          <a:xfrm>
            <a:off x="7589520" y="6483096"/>
            <a:ext cx="502920" cy="301752"/>
          </a:xfrm>
        </p:spPr>
        <p:txBody>
          <a:bodyPr/>
          <a:lstStyle>
            <a:lvl1pPr algn="ctr">
              <a:defRPr/>
            </a:lvl1pPr>
          </a:lstStyle>
          <a:p>
            <a:fld id="{BE181C8B-BDE3-4731-8967-16B65FE16CD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b="0"/>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6F7E0F93-1510-49F5-82A1-902477ABCDBC}" type="datetimeFigureOut">
              <a:rPr lang="it-IT" smtClean="0"/>
              <a:pPr/>
              <a:t>10/10/2018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E181C8B-BDE3-4731-8967-16B65FE16CD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4791456" y="6480969"/>
            <a:ext cx="2133600" cy="301752"/>
          </a:xfrm>
        </p:spPr>
        <p:txBody>
          <a:bodyPr/>
          <a:lstStyle/>
          <a:p>
            <a:fld id="{6F7E0F93-1510-49F5-82A1-902477ABCDBC}" type="datetimeFigureOut">
              <a:rPr lang="it-IT" smtClean="0"/>
              <a:pPr/>
              <a:t>10/10/2018</a:t>
            </a:fld>
            <a:endParaRPr lang="it-IT"/>
          </a:p>
        </p:txBody>
      </p:sp>
      <p:sp>
        <p:nvSpPr>
          <p:cNvPr id="3" name="Segnaposto piè di pagina 2"/>
          <p:cNvSpPr>
            <a:spLocks noGrp="1"/>
          </p:cNvSpPr>
          <p:nvPr>
            <p:ph type="ftr" sz="quarter" idx="11"/>
          </p:nvPr>
        </p:nvSpPr>
        <p:spPr>
          <a:xfrm>
            <a:off x="457200" y="6481890"/>
            <a:ext cx="4260056" cy="300831"/>
          </a:xfrm>
        </p:spPr>
        <p:txBody>
          <a:bodyPr/>
          <a:lstStyle/>
          <a:p>
            <a:endParaRPr lang="it-IT"/>
          </a:p>
        </p:txBody>
      </p:sp>
      <p:sp>
        <p:nvSpPr>
          <p:cNvPr id="4" name="Segnaposto numero diapositiva 3"/>
          <p:cNvSpPr>
            <a:spLocks noGrp="1"/>
          </p:cNvSpPr>
          <p:nvPr>
            <p:ph type="sldNum" sz="quarter" idx="12"/>
          </p:nvPr>
        </p:nvSpPr>
        <p:spPr>
          <a:xfrm>
            <a:off x="7589520" y="6480969"/>
            <a:ext cx="502920" cy="301752"/>
          </a:xfrm>
        </p:spPr>
        <p:txBody>
          <a:bodyPr/>
          <a:lstStyle/>
          <a:p>
            <a:fld id="{BE181C8B-BDE3-4731-8967-16B65FE16CD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a:xfrm>
            <a:off x="6278976" y="6556248"/>
            <a:ext cx="2133600" cy="301752"/>
          </a:xfrm>
        </p:spPr>
        <p:txBody>
          <a:bodyPr/>
          <a:lstStyle>
            <a:lvl1pPr>
              <a:defRPr sz="900"/>
            </a:lvl1pPr>
          </a:lstStyle>
          <a:p>
            <a:fld id="{6F7E0F93-1510-49F5-82A1-902477ABCDBC}" type="datetimeFigureOut">
              <a:rPr lang="it-IT" smtClean="0"/>
              <a:pPr/>
              <a:t>10/10/2018</a:t>
            </a:fld>
            <a:endParaRPr lang="it-IT"/>
          </a:p>
        </p:txBody>
      </p:sp>
      <p:sp>
        <p:nvSpPr>
          <p:cNvPr id="6" name="Segnaposto piè di pagina 5"/>
          <p:cNvSpPr>
            <a:spLocks noGrp="1"/>
          </p:cNvSpPr>
          <p:nvPr>
            <p:ph type="ftr" sz="quarter" idx="11"/>
          </p:nvPr>
        </p:nvSpPr>
        <p:spPr>
          <a:xfrm>
            <a:off x="1135856" y="6556248"/>
            <a:ext cx="5143120" cy="301752"/>
          </a:xfrm>
        </p:spPr>
        <p:txBody>
          <a:bodyPr/>
          <a:lstStyle>
            <a:lvl1pPr>
              <a:defRPr sz="900"/>
            </a:lvl1pPr>
          </a:lstStyle>
          <a:p>
            <a:endParaRPr lang="it-IT"/>
          </a:p>
        </p:txBody>
      </p:sp>
      <p:sp>
        <p:nvSpPr>
          <p:cNvPr id="7" name="Segnaposto numero diapositiva 6"/>
          <p:cNvSpPr>
            <a:spLocks noGrp="1"/>
          </p:cNvSpPr>
          <p:nvPr>
            <p:ph type="sldNum" sz="quarter" idx="12"/>
          </p:nvPr>
        </p:nvSpPr>
        <p:spPr>
          <a:xfrm>
            <a:off x="8410576" y="6556248"/>
            <a:ext cx="502920" cy="301752"/>
          </a:xfrm>
        </p:spPr>
        <p:txBody>
          <a:bodyPr/>
          <a:lstStyle>
            <a:lvl1pPr>
              <a:defRPr sz="900"/>
            </a:lvl1pPr>
          </a:lstStyle>
          <a:p>
            <a:fld id="{BE181C8B-BDE3-4731-8967-16B65FE16CD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a:xfrm>
            <a:off x="6108192" y="6556248"/>
            <a:ext cx="2103120" cy="301752"/>
          </a:xfrm>
        </p:spPr>
        <p:txBody>
          <a:bodyPr/>
          <a:lstStyle>
            <a:lvl1pPr>
              <a:defRPr sz="900"/>
            </a:lvl1pPr>
          </a:lstStyle>
          <a:p>
            <a:fld id="{6F7E0F93-1510-49F5-82A1-902477ABCDBC}" type="datetimeFigureOut">
              <a:rPr lang="it-IT" smtClean="0"/>
              <a:pPr/>
              <a:t>10/10/2018</a:t>
            </a:fld>
            <a:endParaRPr lang="it-IT"/>
          </a:p>
        </p:txBody>
      </p:sp>
      <p:sp>
        <p:nvSpPr>
          <p:cNvPr id="6" name="Segnaposto piè di pagina 5"/>
          <p:cNvSpPr>
            <a:spLocks noGrp="1"/>
          </p:cNvSpPr>
          <p:nvPr>
            <p:ph type="ftr" sz="quarter" idx="11"/>
          </p:nvPr>
        </p:nvSpPr>
        <p:spPr>
          <a:xfrm>
            <a:off x="1170432" y="6557169"/>
            <a:ext cx="4948072" cy="301752"/>
          </a:xfrm>
        </p:spPr>
        <p:txBody>
          <a:bodyPr/>
          <a:lstStyle>
            <a:lvl1pPr>
              <a:defRPr sz="900"/>
            </a:lvl1pPr>
          </a:lstStyle>
          <a:p>
            <a:endParaRPr lang="it-IT"/>
          </a:p>
        </p:txBody>
      </p:sp>
      <p:sp>
        <p:nvSpPr>
          <p:cNvPr id="7" name="Segnaposto numero diapositiva 6"/>
          <p:cNvSpPr>
            <a:spLocks noGrp="1"/>
          </p:cNvSpPr>
          <p:nvPr>
            <p:ph type="sldNum" sz="quarter" idx="12"/>
          </p:nvPr>
        </p:nvSpPr>
        <p:spPr>
          <a:xfrm>
            <a:off x="8217192" y="6556248"/>
            <a:ext cx="365760" cy="301752"/>
          </a:xfrm>
        </p:spPr>
        <p:txBody>
          <a:bodyPr/>
          <a:lstStyle>
            <a:lvl1pPr algn="ctr">
              <a:defRPr sz="900"/>
            </a:lvl1pPr>
          </a:lstStyle>
          <a:p>
            <a:fld id="{BE181C8B-BDE3-4731-8967-16B65FE16CD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riangolo rettangolo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ttore 1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ttore 1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Segnaposto titolo 21"/>
          <p:cNvSpPr>
            <a:spLocks noGrp="1"/>
          </p:cNvSpPr>
          <p:nvPr>
            <p:ph type="title"/>
          </p:nvPr>
        </p:nvSpPr>
        <p:spPr>
          <a:xfrm>
            <a:off x="457200" y="267494"/>
            <a:ext cx="8229600" cy="1399032"/>
          </a:xfrm>
          <a:prstGeom prst="rect">
            <a:avLst/>
          </a:prstGeom>
        </p:spPr>
        <p:txBody>
          <a:bodyPr vert="horz" anchor="ctr">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F7E0F93-1510-49F5-82A1-902477ABCDBC}" type="datetimeFigureOut">
              <a:rPr lang="it-IT" smtClean="0"/>
              <a:pPr/>
              <a:t>10/10/2018</a:t>
            </a:fld>
            <a:endParaRPr lang="it-IT"/>
          </a:p>
        </p:txBody>
      </p:sp>
      <p:sp>
        <p:nvSpPr>
          <p:cNvPr id="3" name="Segnaposto piè di pagina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it-IT"/>
          </a:p>
        </p:txBody>
      </p:sp>
      <p:sp>
        <p:nvSpPr>
          <p:cNvPr id="23" name="Segnaposto numero diapositiva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E181C8B-BDE3-4731-8967-16B65FE16CD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descr="plinio1.jpg"/>
          <p:cNvPicPr>
            <a:picLocks noChangeAspect="1"/>
          </p:cNvPicPr>
          <p:nvPr/>
        </p:nvPicPr>
        <p:blipFill>
          <a:blip r:embed="rId2" cstate="print"/>
          <a:stretch>
            <a:fillRect/>
          </a:stretch>
        </p:blipFill>
        <p:spPr>
          <a:xfrm>
            <a:off x="0" y="2927350"/>
            <a:ext cx="3492500" cy="3930650"/>
          </a:xfrm>
          <a:prstGeom prst="rect">
            <a:avLst/>
          </a:prstGeom>
        </p:spPr>
      </p:pic>
      <p:sp>
        <p:nvSpPr>
          <p:cNvPr id="6" name="CasellaDiTesto 5"/>
          <p:cNvSpPr txBox="1"/>
          <p:nvPr/>
        </p:nvSpPr>
        <p:spPr>
          <a:xfrm>
            <a:off x="395536" y="1196752"/>
            <a:ext cx="8352928" cy="1569660"/>
          </a:xfrm>
          <a:prstGeom prst="rect">
            <a:avLst/>
          </a:prstGeom>
          <a:noFill/>
        </p:spPr>
        <p:txBody>
          <a:bodyPr wrap="square" rtlCol="0">
            <a:spAutoFit/>
          </a:bodyPr>
          <a:lstStyle/>
          <a:p>
            <a:pPr algn="ctr"/>
            <a:r>
              <a:rPr lang="it-IT" sz="3200" dirty="0" err="1" smtClean="0">
                <a:latin typeface="Century Gothic" pitchFamily="34" charset="0"/>
              </a:rPr>
              <a:t>Pline</a:t>
            </a:r>
            <a:r>
              <a:rPr lang="it-IT" sz="3200" dirty="0" smtClean="0">
                <a:latin typeface="Century Gothic" pitchFamily="34" charset="0"/>
              </a:rPr>
              <a:t> </a:t>
            </a:r>
            <a:r>
              <a:rPr lang="it-IT" sz="3200" dirty="0" err="1" smtClean="0">
                <a:latin typeface="Century Gothic" pitchFamily="34" charset="0"/>
              </a:rPr>
              <a:t>et</a:t>
            </a:r>
            <a:r>
              <a:rPr lang="it-IT" sz="3200" dirty="0" smtClean="0">
                <a:latin typeface="Century Gothic" pitchFamily="34" charset="0"/>
              </a:rPr>
              <a:t> la </a:t>
            </a:r>
            <a:r>
              <a:rPr lang="it-IT" sz="3200" i="1" dirty="0" smtClean="0">
                <a:latin typeface="Century Gothic" pitchFamily="34" charset="0"/>
              </a:rPr>
              <a:t>Naturalis Historia</a:t>
            </a:r>
            <a:r>
              <a:rPr lang="it-IT" sz="3200" dirty="0" smtClean="0">
                <a:latin typeface="Century Gothic" pitchFamily="34" charset="0"/>
              </a:rPr>
              <a:t>: </a:t>
            </a:r>
            <a:r>
              <a:rPr lang="it-IT" sz="3200" dirty="0" err="1" smtClean="0">
                <a:latin typeface="Century Gothic" pitchFamily="34" charset="0"/>
              </a:rPr>
              <a:t>traité</a:t>
            </a:r>
            <a:r>
              <a:rPr lang="it-IT" sz="3200" dirty="0" smtClean="0">
                <a:latin typeface="Century Gothic" pitchFamily="34" charset="0"/>
              </a:rPr>
              <a:t> </a:t>
            </a:r>
            <a:r>
              <a:rPr lang="it-IT" sz="3200" dirty="0" err="1" smtClean="0">
                <a:latin typeface="Century Gothic" pitchFamily="34" charset="0"/>
              </a:rPr>
              <a:t>technique</a:t>
            </a:r>
            <a:r>
              <a:rPr lang="it-IT" sz="3200" dirty="0" smtClean="0">
                <a:latin typeface="Century Gothic" pitchFamily="34" charset="0"/>
              </a:rPr>
              <a:t>, oeuvre </a:t>
            </a:r>
            <a:r>
              <a:rPr lang="it-IT" sz="3200" dirty="0" err="1" smtClean="0">
                <a:latin typeface="Century Gothic" pitchFamily="34" charset="0"/>
              </a:rPr>
              <a:t>littéraire</a:t>
            </a:r>
            <a:r>
              <a:rPr lang="it-IT" sz="3200" dirty="0" smtClean="0">
                <a:latin typeface="Century Gothic" pitchFamily="34" charset="0"/>
              </a:rPr>
              <a:t>, essai </a:t>
            </a:r>
            <a:r>
              <a:rPr lang="it-IT" sz="3200" dirty="0" err="1" smtClean="0">
                <a:latin typeface="Century Gothic" pitchFamily="34" charset="0"/>
              </a:rPr>
              <a:t>philosophique</a:t>
            </a:r>
            <a:r>
              <a:rPr lang="it-IT" sz="3200" dirty="0" smtClean="0">
                <a:latin typeface="Century Gothic" pitchFamily="34" charset="0"/>
              </a:rPr>
              <a:t>?</a:t>
            </a:r>
            <a:endParaRPr lang="it-IT" sz="3200" dirty="0">
              <a:latin typeface="Century Gothic" pitchFamily="34" charset="0"/>
            </a:endParaRPr>
          </a:p>
        </p:txBody>
      </p:sp>
      <p:sp>
        <p:nvSpPr>
          <p:cNvPr id="7" name="CasellaDiTesto 6"/>
          <p:cNvSpPr txBox="1"/>
          <p:nvPr/>
        </p:nvSpPr>
        <p:spPr>
          <a:xfrm>
            <a:off x="4067944" y="5445224"/>
            <a:ext cx="4896544" cy="923330"/>
          </a:xfrm>
          <a:prstGeom prst="rect">
            <a:avLst/>
          </a:prstGeom>
          <a:noFill/>
        </p:spPr>
        <p:txBody>
          <a:bodyPr wrap="square" rtlCol="0">
            <a:spAutoFit/>
          </a:bodyPr>
          <a:lstStyle/>
          <a:p>
            <a:pPr algn="r"/>
            <a:r>
              <a:rPr lang="it-IT" dirty="0" smtClean="0">
                <a:latin typeface="Century Gothic" pitchFamily="34" charset="0"/>
              </a:rPr>
              <a:t>Margherita </a:t>
            </a:r>
            <a:r>
              <a:rPr lang="it-IT" dirty="0" err="1" smtClean="0">
                <a:latin typeface="Century Gothic" pitchFamily="34" charset="0"/>
              </a:rPr>
              <a:t>Fantoli</a:t>
            </a:r>
            <a:r>
              <a:rPr lang="it-IT" dirty="0" smtClean="0">
                <a:latin typeface="Century Gothic" pitchFamily="34" charset="0"/>
              </a:rPr>
              <a:t>,</a:t>
            </a:r>
          </a:p>
          <a:p>
            <a:pPr algn="r"/>
            <a:r>
              <a:rPr lang="it-IT" dirty="0" err="1" smtClean="0">
                <a:latin typeface="Century Gothic" pitchFamily="34" charset="0"/>
              </a:rPr>
              <a:t>Université</a:t>
            </a:r>
            <a:r>
              <a:rPr lang="it-IT" dirty="0" smtClean="0">
                <a:latin typeface="Century Gothic" pitchFamily="34" charset="0"/>
              </a:rPr>
              <a:t> de </a:t>
            </a:r>
            <a:r>
              <a:rPr lang="it-IT" dirty="0" err="1" smtClean="0">
                <a:latin typeface="Century Gothic" pitchFamily="34" charset="0"/>
              </a:rPr>
              <a:t>Liège</a:t>
            </a:r>
            <a:r>
              <a:rPr lang="it-IT" dirty="0" smtClean="0">
                <a:latin typeface="Century Gothic" pitchFamily="34" charset="0"/>
              </a:rPr>
              <a:t> – </a:t>
            </a:r>
            <a:r>
              <a:rPr lang="it-IT" dirty="0" err="1" smtClean="0">
                <a:latin typeface="Century Gothic" pitchFamily="34" charset="0"/>
              </a:rPr>
              <a:t>L.A.S.L.A</a:t>
            </a:r>
            <a:r>
              <a:rPr lang="it-IT" dirty="0" smtClean="0">
                <a:latin typeface="Century Gothic" pitchFamily="34" charset="0"/>
              </a:rPr>
              <a:t>.</a:t>
            </a:r>
          </a:p>
          <a:p>
            <a:pPr algn="r"/>
            <a:r>
              <a:rPr lang="it-IT" dirty="0" smtClean="0">
                <a:latin typeface="Century Gothic" pitchFamily="34" charset="0"/>
              </a:rPr>
              <a:t>mfantoli@uliege.be</a:t>
            </a:r>
            <a:endParaRPr lang="it-IT" dirty="0">
              <a:latin typeface="Century Gothic" pitchFamily="34" charset="0"/>
            </a:endParaRPr>
          </a:p>
        </p:txBody>
      </p:sp>
      <p:sp>
        <p:nvSpPr>
          <p:cNvPr id="8" name="CasellaDiTesto 7"/>
          <p:cNvSpPr txBox="1"/>
          <p:nvPr/>
        </p:nvSpPr>
        <p:spPr>
          <a:xfrm>
            <a:off x="5580112" y="476672"/>
            <a:ext cx="3168352" cy="646331"/>
          </a:xfrm>
          <a:prstGeom prst="rect">
            <a:avLst/>
          </a:prstGeom>
          <a:noFill/>
        </p:spPr>
        <p:txBody>
          <a:bodyPr wrap="square" rtlCol="0">
            <a:spAutoFit/>
          </a:bodyPr>
          <a:lstStyle/>
          <a:p>
            <a:pPr algn="r"/>
            <a:r>
              <a:rPr lang="it-IT" dirty="0" err="1" smtClean="0">
                <a:latin typeface="Century Gothic" pitchFamily="34" charset="0"/>
              </a:rPr>
              <a:t>Louvain-la-Neuve</a:t>
            </a:r>
            <a:endParaRPr lang="it-IT" dirty="0" smtClean="0">
              <a:latin typeface="Century Gothic" pitchFamily="34" charset="0"/>
            </a:endParaRPr>
          </a:p>
          <a:p>
            <a:pPr algn="r"/>
            <a:r>
              <a:rPr lang="it-IT" dirty="0" smtClean="0">
                <a:latin typeface="Century Gothic" pitchFamily="34" charset="0"/>
              </a:rPr>
              <a:t>10.10.2018</a:t>
            </a:r>
            <a:endParaRPr lang="it-IT" dirty="0">
              <a:latin typeface="Century Gothic"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403648" y="548680"/>
            <a:ext cx="6624736" cy="369332"/>
          </a:xfrm>
          <a:prstGeom prst="rect">
            <a:avLst/>
          </a:prstGeom>
          <a:noFill/>
        </p:spPr>
        <p:txBody>
          <a:bodyPr wrap="square" rtlCol="0">
            <a:spAutoFit/>
          </a:bodyPr>
          <a:lstStyle/>
          <a:p>
            <a:r>
              <a:rPr lang="fr-FR" dirty="0" smtClean="0"/>
              <a:t>Pline et son </a:t>
            </a:r>
            <a:r>
              <a:rPr lang="fr-FR" dirty="0" err="1" smtClean="0"/>
              <a:t>oeuvre</a:t>
            </a:r>
            <a:r>
              <a:rPr lang="fr-FR" dirty="0" smtClean="0"/>
              <a:t>: le témoignage des auteurs latins</a:t>
            </a:r>
            <a:endParaRPr lang="fr-FR" dirty="0"/>
          </a:p>
        </p:txBody>
      </p:sp>
      <p:sp>
        <p:nvSpPr>
          <p:cNvPr id="4" name="CasellaDiTesto 3"/>
          <p:cNvSpPr txBox="1"/>
          <p:nvPr/>
        </p:nvSpPr>
        <p:spPr>
          <a:xfrm>
            <a:off x="611560" y="1124744"/>
            <a:ext cx="7848872" cy="5078313"/>
          </a:xfrm>
          <a:prstGeom prst="rect">
            <a:avLst/>
          </a:prstGeom>
          <a:noFill/>
        </p:spPr>
        <p:txBody>
          <a:bodyPr wrap="square" rtlCol="0">
            <a:spAutoFit/>
          </a:bodyPr>
          <a:lstStyle/>
          <a:p>
            <a:pPr marL="342900" indent="-342900">
              <a:buAutoNum type="arabicPeriod"/>
            </a:pPr>
            <a:r>
              <a:rPr lang="fr-FR" i="1" dirty="0" smtClean="0"/>
              <a:t>NH</a:t>
            </a:r>
            <a:r>
              <a:rPr lang="fr-FR" dirty="0" smtClean="0"/>
              <a:t>, </a:t>
            </a:r>
            <a:r>
              <a:rPr lang="fr-FR" i="1" dirty="0" err="1" smtClean="0"/>
              <a:t>Praefatio</a:t>
            </a:r>
            <a:r>
              <a:rPr lang="fr-FR" dirty="0" smtClean="0"/>
              <a:t>, par. 1</a:t>
            </a:r>
          </a:p>
          <a:p>
            <a:pPr marL="342900" indent="-342900"/>
            <a:endParaRPr lang="fr-FR" dirty="0" smtClean="0"/>
          </a:p>
          <a:p>
            <a:pPr marL="342900" indent="-342900"/>
            <a:r>
              <a:rPr lang="fr-FR" dirty="0" smtClean="0"/>
              <a:t>C’est de mes Livres d’Histoire Naturelle, ouvrage nouveau pour les Muses de tes Romains, et dernier-né de ma production, que je veux t’entretenir dans cette épître plutôt libre, très gracieux Empereur (permets-moi de te donner ce titre si justifié, en laissant celui de «très grand» vieillir avec ton père) […]</a:t>
            </a:r>
          </a:p>
          <a:p>
            <a:pPr marL="342900" indent="-342900"/>
            <a:endParaRPr lang="fr-FR" dirty="0" smtClean="0"/>
          </a:p>
          <a:p>
            <a:pPr marL="342900" indent="-342900"/>
            <a:r>
              <a:rPr lang="fr-FR" dirty="0" smtClean="0"/>
              <a:t>2. Liste des œuvres perdues de Pline l’Ancien</a:t>
            </a:r>
          </a:p>
          <a:p>
            <a:pPr marL="342900" indent="-342900"/>
            <a:endParaRPr lang="fr-FR" dirty="0" smtClean="0"/>
          </a:p>
          <a:p>
            <a:pPr marL="342900" indent="-342900">
              <a:buFont typeface="Arial" pitchFamily="34" charset="0"/>
              <a:buChar char="•"/>
            </a:pPr>
            <a:r>
              <a:rPr lang="fr-FR" cap="small" dirty="0" smtClean="0"/>
              <a:t>De </a:t>
            </a:r>
            <a:r>
              <a:rPr lang="fr-FR" cap="small" dirty="0" err="1" smtClean="0"/>
              <a:t>iacvlatione</a:t>
            </a:r>
            <a:r>
              <a:rPr lang="fr-FR" cap="small" dirty="0" smtClean="0"/>
              <a:t> </a:t>
            </a:r>
            <a:r>
              <a:rPr lang="fr-FR" cap="small" dirty="0" err="1" smtClean="0"/>
              <a:t>equestri</a:t>
            </a:r>
            <a:r>
              <a:rPr lang="fr-FR" dirty="0" smtClean="0"/>
              <a:t> (1 livre)</a:t>
            </a:r>
          </a:p>
          <a:p>
            <a:pPr marL="342900" indent="-342900">
              <a:buFont typeface="Arial" pitchFamily="34" charset="0"/>
              <a:buChar char="•"/>
            </a:pPr>
            <a:r>
              <a:rPr lang="fr-FR" cap="small" dirty="0" smtClean="0"/>
              <a:t>De </a:t>
            </a:r>
            <a:r>
              <a:rPr lang="fr-FR" cap="small" dirty="0" err="1" smtClean="0"/>
              <a:t>vita</a:t>
            </a:r>
            <a:r>
              <a:rPr lang="fr-FR" cap="small" dirty="0" smtClean="0"/>
              <a:t> </a:t>
            </a:r>
            <a:r>
              <a:rPr lang="fr-FR" cap="small" dirty="0" err="1" smtClean="0"/>
              <a:t>Pomponi</a:t>
            </a:r>
            <a:r>
              <a:rPr lang="fr-FR" cap="small" dirty="0" smtClean="0"/>
              <a:t> </a:t>
            </a:r>
            <a:r>
              <a:rPr lang="fr-FR" cap="small" dirty="0" err="1" smtClean="0"/>
              <a:t>Secvndi</a:t>
            </a:r>
            <a:r>
              <a:rPr lang="fr-FR" cap="small" dirty="0" smtClean="0"/>
              <a:t> (2 livres)</a:t>
            </a:r>
          </a:p>
          <a:p>
            <a:pPr marL="342900" indent="-342900">
              <a:buFont typeface="Arial" pitchFamily="34" charset="0"/>
              <a:buChar char="•"/>
            </a:pPr>
            <a:r>
              <a:rPr lang="fr-FR" cap="small" dirty="0" smtClean="0"/>
              <a:t>Bella </a:t>
            </a:r>
            <a:r>
              <a:rPr lang="fr-FR" cap="small" dirty="0" err="1" smtClean="0"/>
              <a:t>germaniae</a:t>
            </a:r>
            <a:r>
              <a:rPr lang="fr-FR" cap="small" dirty="0" smtClean="0"/>
              <a:t> (20 livres)</a:t>
            </a:r>
          </a:p>
          <a:p>
            <a:pPr marL="342900" indent="-342900">
              <a:buFont typeface="Arial" pitchFamily="34" charset="0"/>
              <a:buChar char="•"/>
            </a:pPr>
            <a:r>
              <a:rPr lang="fr-FR" cap="small" dirty="0" err="1" smtClean="0"/>
              <a:t>Stvdiosvs</a:t>
            </a:r>
            <a:r>
              <a:rPr lang="fr-FR" cap="small" dirty="0" smtClean="0"/>
              <a:t> (3 livres)</a:t>
            </a:r>
          </a:p>
          <a:p>
            <a:pPr marL="342900" indent="-342900">
              <a:buFont typeface="Arial" pitchFamily="34" charset="0"/>
              <a:buChar char="•"/>
            </a:pPr>
            <a:r>
              <a:rPr lang="fr-FR" cap="small" dirty="0" err="1" smtClean="0"/>
              <a:t>Sermo</a:t>
            </a:r>
            <a:r>
              <a:rPr lang="fr-FR" cap="small" dirty="0" smtClean="0"/>
              <a:t> </a:t>
            </a:r>
            <a:r>
              <a:rPr lang="fr-FR" cap="small" dirty="0" err="1" smtClean="0"/>
              <a:t>dvbivs</a:t>
            </a:r>
            <a:r>
              <a:rPr lang="fr-FR" cap="small" dirty="0" smtClean="0"/>
              <a:t> (8 livres)</a:t>
            </a:r>
          </a:p>
          <a:p>
            <a:pPr marL="342900" indent="-342900">
              <a:buFont typeface="Arial" pitchFamily="34" charset="0"/>
              <a:buChar char="•"/>
            </a:pPr>
            <a:r>
              <a:rPr lang="it-IT" cap="small" dirty="0" smtClean="0"/>
              <a:t>A fine</a:t>
            </a:r>
            <a:r>
              <a:rPr lang="it-IT" dirty="0" smtClean="0"/>
              <a:t> </a:t>
            </a:r>
            <a:r>
              <a:rPr lang="it-IT" cap="small" dirty="0" err="1" smtClean="0"/>
              <a:t>Avfidi</a:t>
            </a:r>
            <a:r>
              <a:rPr lang="it-IT" cap="small" dirty="0" smtClean="0"/>
              <a:t> Bassi</a:t>
            </a:r>
            <a:r>
              <a:rPr lang="it-IT" dirty="0" smtClean="0"/>
              <a:t>  (31 </a:t>
            </a:r>
            <a:r>
              <a:rPr lang="it-IT" cap="small" dirty="0" err="1" smtClean="0"/>
              <a:t>livres</a:t>
            </a:r>
            <a:r>
              <a:rPr lang="it-IT" dirty="0" smtClean="0"/>
              <a:t>)</a:t>
            </a:r>
          </a:p>
          <a:p>
            <a:pPr marL="342900" indent="-342900">
              <a:buFont typeface="Arial" pitchFamily="34" charset="0"/>
              <a:buChar char="•"/>
            </a:pPr>
            <a:r>
              <a:rPr lang="it-IT" cap="small" dirty="0" err="1" smtClean="0"/>
              <a:t>Natvralis</a:t>
            </a:r>
            <a:r>
              <a:rPr lang="it-IT" cap="small" dirty="0" smtClean="0"/>
              <a:t> </a:t>
            </a:r>
            <a:r>
              <a:rPr lang="it-IT" cap="small" dirty="0" err="1" smtClean="0"/>
              <a:t>historia</a:t>
            </a:r>
            <a:r>
              <a:rPr lang="it-IT" cap="small" dirty="0" smtClean="0"/>
              <a:t> </a:t>
            </a:r>
            <a:r>
              <a:rPr lang="it-IT" dirty="0" smtClean="0"/>
              <a:t>(37 </a:t>
            </a:r>
            <a:r>
              <a:rPr lang="it-IT" cap="small" dirty="0" err="1" smtClean="0"/>
              <a:t>livres</a:t>
            </a:r>
            <a:r>
              <a:rPr lang="it-IT" dirty="0" smtClean="0"/>
              <a:t>)</a:t>
            </a:r>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764704"/>
            <a:ext cx="7704856" cy="4893647"/>
          </a:xfrm>
          <a:prstGeom prst="rect">
            <a:avLst/>
          </a:prstGeom>
          <a:noFill/>
        </p:spPr>
        <p:txBody>
          <a:bodyPr wrap="square" rtlCol="0">
            <a:spAutoFit/>
          </a:bodyPr>
          <a:lstStyle/>
          <a:p>
            <a:r>
              <a:rPr lang="it-IT" dirty="0" err="1" smtClean="0"/>
              <a:t>Autres</a:t>
            </a:r>
            <a:r>
              <a:rPr lang="it-IT" dirty="0" smtClean="0"/>
              <a:t> </a:t>
            </a:r>
            <a:r>
              <a:rPr lang="it-IT" dirty="0" err="1" smtClean="0"/>
              <a:t>témoignages</a:t>
            </a:r>
            <a:r>
              <a:rPr lang="it-IT" dirty="0" smtClean="0"/>
              <a:t>:</a:t>
            </a:r>
          </a:p>
          <a:p>
            <a:endParaRPr lang="it-IT" dirty="0" smtClean="0"/>
          </a:p>
          <a:p>
            <a:endParaRPr lang="it-IT" dirty="0" smtClean="0"/>
          </a:p>
          <a:p>
            <a:endParaRPr lang="it-IT" dirty="0" smtClean="0"/>
          </a:p>
          <a:p>
            <a:pPr marL="342900" indent="-342900">
              <a:buFont typeface="+mj-lt"/>
              <a:buAutoNum type="arabicPeriod"/>
            </a:pPr>
            <a:r>
              <a:rPr lang="it-IT" sz="2400" dirty="0" err="1" smtClean="0"/>
              <a:t>Cité</a:t>
            </a:r>
            <a:r>
              <a:rPr lang="it-IT" sz="2400" dirty="0" smtClean="0"/>
              <a:t> pour sa production </a:t>
            </a:r>
            <a:r>
              <a:rPr lang="it-IT" sz="2400" dirty="0" err="1" smtClean="0"/>
              <a:t>historique</a:t>
            </a:r>
            <a:endParaRPr lang="it-IT" sz="2400" dirty="0" smtClean="0"/>
          </a:p>
          <a:p>
            <a:pPr marL="342900" indent="-342900">
              <a:buFont typeface="+mj-lt"/>
              <a:buAutoNum type="arabicPeriod"/>
            </a:pPr>
            <a:endParaRPr lang="it-IT" sz="2400" dirty="0" smtClean="0"/>
          </a:p>
          <a:p>
            <a:pPr marL="342900" indent="-342900">
              <a:buFont typeface="+mj-lt"/>
              <a:buAutoNum type="arabicPeriod"/>
            </a:pPr>
            <a:r>
              <a:rPr lang="it-IT" sz="2400" dirty="0" err="1" smtClean="0"/>
              <a:t>Emploi</a:t>
            </a:r>
            <a:r>
              <a:rPr lang="it-IT" sz="2400" dirty="0" smtClean="0"/>
              <a:t> </a:t>
            </a:r>
            <a:r>
              <a:rPr lang="it-IT" sz="2400" dirty="0" err="1" smtClean="0"/>
              <a:t>du</a:t>
            </a:r>
            <a:r>
              <a:rPr lang="it-IT" sz="2400" dirty="0" smtClean="0"/>
              <a:t> </a:t>
            </a:r>
            <a:r>
              <a:rPr lang="it-IT" sz="2400" dirty="0" err="1" smtClean="0"/>
              <a:t>verbe</a:t>
            </a:r>
            <a:r>
              <a:rPr lang="it-IT" sz="2400" dirty="0" smtClean="0"/>
              <a:t> </a:t>
            </a:r>
            <a:r>
              <a:rPr lang="it-IT" sz="2400" i="1" dirty="0" smtClean="0"/>
              <a:t>narro </a:t>
            </a:r>
            <a:r>
              <a:rPr lang="it-IT" sz="2400" dirty="0" smtClean="0"/>
              <a:t>en </a:t>
            </a:r>
            <a:r>
              <a:rPr lang="it-IT" sz="2400" dirty="0" err="1" smtClean="0"/>
              <a:t>référence</a:t>
            </a:r>
            <a:r>
              <a:rPr lang="it-IT" sz="2400" dirty="0" smtClean="0"/>
              <a:t> à </a:t>
            </a:r>
            <a:r>
              <a:rPr lang="it-IT" sz="2400" dirty="0" err="1" smtClean="0"/>
              <a:t>passages</a:t>
            </a:r>
            <a:r>
              <a:rPr lang="it-IT" sz="2400" dirty="0" smtClean="0"/>
              <a:t> de la </a:t>
            </a:r>
            <a:r>
              <a:rPr lang="it-IT" sz="2400" i="1" dirty="0" smtClean="0"/>
              <a:t>Naturalis Historia</a:t>
            </a:r>
          </a:p>
          <a:p>
            <a:pPr marL="342900" indent="-342900">
              <a:buFont typeface="+mj-lt"/>
              <a:buAutoNum type="arabicPeriod"/>
            </a:pPr>
            <a:endParaRPr lang="it-IT" sz="2400" i="1" dirty="0" smtClean="0"/>
          </a:p>
          <a:p>
            <a:pPr marL="342900" indent="-342900">
              <a:buFont typeface="+mj-lt"/>
              <a:buAutoNum type="arabicPeriod"/>
            </a:pPr>
            <a:r>
              <a:rPr lang="it-IT" sz="2400" dirty="0" err="1" smtClean="0"/>
              <a:t>Orator</a:t>
            </a:r>
            <a:r>
              <a:rPr lang="it-IT" sz="2400" dirty="0" smtClean="0"/>
              <a:t> </a:t>
            </a:r>
            <a:r>
              <a:rPr lang="it-IT" sz="2400" dirty="0" err="1" smtClean="0"/>
              <a:t>et</a:t>
            </a:r>
            <a:r>
              <a:rPr lang="it-IT" sz="2400" dirty="0" smtClean="0"/>
              <a:t> </a:t>
            </a:r>
            <a:r>
              <a:rPr lang="it-IT" sz="2400" dirty="0" err="1" smtClean="0"/>
              <a:t>philosophus</a:t>
            </a:r>
            <a:endParaRPr lang="it-IT" sz="2400" dirty="0" smtClean="0"/>
          </a:p>
          <a:p>
            <a:pPr marL="342900" indent="-342900">
              <a:buFont typeface="+mj-lt"/>
              <a:buAutoNum type="arabicPeriod"/>
            </a:pPr>
            <a:endParaRPr lang="it-IT" sz="2400" dirty="0" smtClean="0"/>
          </a:p>
          <a:p>
            <a:pPr marL="342900" indent="-342900">
              <a:buFont typeface="+mj-lt"/>
              <a:buAutoNum type="arabicPeriod"/>
            </a:pPr>
            <a:r>
              <a:rPr lang="it-IT" sz="2400" dirty="0" err="1" smtClean="0"/>
              <a:t>Genre</a:t>
            </a:r>
            <a:r>
              <a:rPr lang="it-IT" sz="2400" dirty="0" smtClean="0"/>
              <a:t> </a:t>
            </a:r>
            <a:r>
              <a:rPr lang="it-IT" sz="2400" dirty="0" err="1" smtClean="0"/>
              <a:t>littéraire</a:t>
            </a:r>
            <a:r>
              <a:rPr lang="it-IT" sz="2400" dirty="0" smtClean="0"/>
              <a:t> ‘</a:t>
            </a:r>
            <a:r>
              <a:rPr lang="it-IT" sz="2400" i="1" dirty="0" err="1" smtClean="0"/>
              <a:t>naturalis</a:t>
            </a:r>
            <a:r>
              <a:rPr lang="it-IT" sz="2400" i="1" dirty="0" smtClean="0"/>
              <a:t> </a:t>
            </a:r>
            <a:r>
              <a:rPr lang="it-IT" sz="2400" i="1" dirty="0" err="1" smtClean="0"/>
              <a:t>historia</a:t>
            </a:r>
            <a:r>
              <a:rPr lang="it-IT" sz="2400" i="1" dirty="0" smtClean="0"/>
              <a:t>’</a:t>
            </a:r>
          </a:p>
          <a:p>
            <a:pPr marL="342900" indent="-342900">
              <a:buFont typeface="+mj-lt"/>
              <a:buAutoNum type="arabicPeriod"/>
            </a:pPr>
            <a:endParaRPr lang="it-IT" sz="2400" i="1" dirty="0" smtClean="0"/>
          </a:p>
          <a:p>
            <a:pPr marL="342900" indent="-342900">
              <a:buFont typeface="+mj-lt"/>
              <a:buAutoNum type="arabicPeriod"/>
            </a:pPr>
            <a:r>
              <a:rPr lang="it-IT" sz="2400" i="1" dirty="0" err="1" smtClean="0"/>
              <a:t>Plinius</a:t>
            </a:r>
            <a:r>
              <a:rPr lang="it-IT" sz="2400" i="1" dirty="0" smtClean="0"/>
              <a:t> </a:t>
            </a:r>
            <a:r>
              <a:rPr lang="it-IT" sz="2400" i="1" dirty="0" err="1" smtClean="0"/>
              <a:t>historicus</a:t>
            </a:r>
            <a:endParaRPr lang="it-IT" sz="2400"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71600" y="692696"/>
            <a:ext cx="6984776" cy="5078313"/>
          </a:xfrm>
          <a:prstGeom prst="rect">
            <a:avLst/>
          </a:prstGeom>
          <a:noFill/>
        </p:spPr>
        <p:txBody>
          <a:bodyPr wrap="square" rtlCol="0">
            <a:spAutoFit/>
          </a:bodyPr>
          <a:lstStyle/>
          <a:p>
            <a:r>
              <a:rPr lang="it-IT" dirty="0" err="1" smtClean="0"/>
              <a:t>Réflexions</a:t>
            </a:r>
            <a:r>
              <a:rPr lang="it-IT" dirty="0" smtClean="0"/>
              <a:t> de </a:t>
            </a:r>
            <a:r>
              <a:rPr lang="it-IT" dirty="0" err="1" smtClean="0"/>
              <a:t>Pline</a:t>
            </a:r>
            <a:r>
              <a:rPr lang="it-IT" dirty="0" smtClean="0"/>
              <a:t> </a:t>
            </a:r>
            <a:r>
              <a:rPr lang="it-IT" dirty="0" err="1" smtClean="0"/>
              <a:t>sur</a:t>
            </a:r>
            <a:r>
              <a:rPr lang="it-IT" dirty="0" smtClean="0"/>
              <a:t> son oeuvre: </a:t>
            </a:r>
            <a:r>
              <a:rPr lang="it-IT" dirty="0" err="1" smtClean="0"/>
              <a:t>différentes</a:t>
            </a:r>
            <a:r>
              <a:rPr lang="it-IT" dirty="0" smtClean="0"/>
              <a:t> </a:t>
            </a:r>
            <a:r>
              <a:rPr lang="it-IT" dirty="0" err="1" smtClean="0"/>
              <a:t>typologies</a:t>
            </a:r>
            <a:r>
              <a:rPr lang="it-IT" dirty="0" smtClean="0"/>
              <a:t> d’</a:t>
            </a:r>
            <a:r>
              <a:rPr lang="it-IT" dirty="0" err="1" smtClean="0"/>
              <a:t>intervention</a:t>
            </a:r>
            <a:endParaRPr lang="it-IT" dirty="0" smtClean="0"/>
          </a:p>
          <a:p>
            <a:endParaRPr lang="it-IT" dirty="0" smtClean="0"/>
          </a:p>
          <a:p>
            <a:endParaRPr lang="it-IT" dirty="0" smtClean="0"/>
          </a:p>
          <a:p>
            <a:pPr>
              <a:buFont typeface="Arial" pitchFamily="34" charset="0"/>
              <a:buChar char="•"/>
            </a:pPr>
            <a:r>
              <a:rPr lang="it-IT" dirty="0" smtClean="0"/>
              <a:t> </a:t>
            </a:r>
            <a:r>
              <a:rPr lang="it-IT" dirty="0" err="1" smtClean="0"/>
              <a:t>Praefatio</a:t>
            </a:r>
            <a:endParaRPr lang="it-IT" dirty="0" smtClean="0"/>
          </a:p>
          <a:p>
            <a:endParaRPr lang="it-IT" dirty="0" smtClean="0"/>
          </a:p>
          <a:p>
            <a:pPr>
              <a:buFont typeface="Arial" pitchFamily="34" charset="0"/>
              <a:buChar char="•"/>
            </a:pPr>
            <a:r>
              <a:rPr lang="it-IT" dirty="0" smtClean="0"/>
              <a:t> </a:t>
            </a:r>
            <a:r>
              <a:rPr lang="it-IT" dirty="0" err="1" smtClean="0"/>
              <a:t>Choix</a:t>
            </a:r>
            <a:r>
              <a:rPr lang="it-IT" dirty="0" smtClean="0"/>
              <a:t> d’</a:t>
            </a:r>
            <a:r>
              <a:rPr lang="it-IT" dirty="0" err="1" smtClean="0"/>
              <a:t>inclure</a:t>
            </a:r>
            <a:r>
              <a:rPr lang="it-IT" dirty="0" smtClean="0"/>
              <a:t>/</a:t>
            </a:r>
            <a:r>
              <a:rPr lang="it-IT" dirty="0" err="1" smtClean="0"/>
              <a:t>exclure</a:t>
            </a:r>
            <a:r>
              <a:rPr lang="it-IT" dirty="0" smtClean="0"/>
              <a:t> un </a:t>
            </a:r>
            <a:r>
              <a:rPr lang="it-IT" dirty="0" err="1" smtClean="0"/>
              <a:t>sujet</a:t>
            </a:r>
            <a:endParaRPr lang="it-IT" dirty="0" smtClean="0"/>
          </a:p>
          <a:p>
            <a:pPr>
              <a:buFont typeface="Arial" pitchFamily="34" charset="0"/>
              <a:buChar char="•"/>
            </a:pPr>
            <a:endParaRPr lang="it-IT" dirty="0" smtClean="0"/>
          </a:p>
          <a:p>
            <a:pPr>
              <a:buFont typeface="Arial" pitchFamily="34" charset="0"/>
              <a:buChar char="•"/>
            </a:pPr>
            <a:r>
              <a:rPr lang="it-IT" dirty="0" smtClean="0"/>
              <a:t> </a:t>
            </a:r>
            <a:r>
              <a:rPr lang="it-IT" dirty="0" err="1" smtClean="0"/>
              <a:t>Déclarations</a:t>
            </a:r>
            <a:r>
              <a:rPr lang="it-IT" dirty="0" smtClean="0"/>
              <a:t> </a:t>
            </a:r>
            <a:r>
              <a:rPr lang="it-IT" dirty="0" err="1" smtClean="0"/>
              <a:t>sur</a:t>
            </a:r>
            <a:r>
              <a:rPr lang="it-IT" dirty="0" smtClean="0"/>
              <a:t> la </a:t>
            </a:r>
            <a:r>
              <a:rPr lang="it-IT" dirty="0" err="1" smtClean="0"/>
              <a:t>structure</a:t>
            </a:r>
            <a:r>
              <a:rPr lang="it-IT" dirty="0" smtClean="0"/>
              <a:t> de son </a:t>
            </a:r>
            <a:r>
              <a:rPr lang="it-IT" dirty="0" err="1" smtClean="0"/>
              <a:t>travail</a:t>
            </a:r>
            <a:r>
              <a:rPr lang="it-IT" dirty="0" smtClean="0"/>
              <a:t> (y </a:t>
            </a:r>
            <a:r>
              <a:rPr lang="it-IT" dirty="0" err="1" smtClean="0"/>
              <a:t>compris</a:t>
            </a:r>
            <a:r>
              <a:rPr lang="it-IT" dirty="0" smtClean="0"/>
              <a:t> </a:t>
            </a:r>
            <a:r>
              <a:rPr lang="it-IT" dirty="0" err="1" smtClean="0"/>
              <a:t>référence</a:t>
            </a:r>
            <a:r>
              <a:rPr lang="it-IT" dirty="0" smtClean="0"/>
              <a:t> à </a:t>
            </a:r>
            <a:r>
              <a:rPr lang="it-IT" dirty="0" err="1" smtClean="0"/>
              <a:t>autres</a:t>
            </a:r>
            <a:r>
              <a:rPr lang="it-IT" dirty="0" smtClean="0"/>
              <a:t> </a:t>
            </a:r>
            <a:r>
              <a:rPr lang="it-IT" dirty="0" err="1" smtClean="0"/>
              <a:t>parties</a:t>
            </a:r>
            <a:r>
              <a:rPr lang="it-IT" dirty="0" smtClean="0"/>
              <a:t> de son oeuvre) </a:t>
            </a:r>
          </a:p>
          <a:p>
            <a:pPr>
              <a:buFont typeface="Arial" pitchFamily="34" charset="0"/>
              <a:buChar char="•"/>
            </a:pPr>
            <a:endParaRPr lang="it-IT" dirty="0" smtClean="0"/>
          </a:p>
          <a:p>
            <a:pPr>
              <a:buFont typeface="Arial" pitchFamily="34" charset="0"/>
              <a:buChar char="•"/>
            </a:pPr>
            <a:r>
              <a:rPr lang="it-IT" dirty="0" smtClean="0"/>
              <a:t> </a:t>
            </a:r>
            <a:r>
              <a:rPr lang="it-IT" dirty="0" err="1" smtClean="0"/>
              <a:t>Marques</a:t>
            </a:r>
            <a:r>
              <a:rPr lang="it-IT" dirty="0" smtClean="0"/>
              <a:t> de </a:t>
            </a:r>
            <a:r>
              <a:rPr lang="it-IT" dirty="0" err="1" smtClean="0"/>
              <a:t>perplexité</a:t>
            </a:r>
            <a:r>
              <a:rPr lang="it-IT" dirty="0" smtClean="0"/>
              <a:t>/</a:t>
            </a:r>
            <a:r>
              <a:rPr lang="it-IT" dirty="0" err="1" smtClean="0"/>
              <a:t>rapport</a:t>
            </a:r>
            <a:r>
              <a:rPr lang="it-IT" dirty="0" smtClean="0"/>
              <a:t> </a:t>
            </a:r>
            <a:r>
              <a:rPr lang="it-IT" dirty="0" err="1" smtClean="0"/>
              <a:t>avec</a:t>
            </a:r>
            <a:r>
              <a:rPr lang="it-IT" dirty="0" smtClean="0"/>
              <a:t> </a:t>
            </a:r>
            <a:r>
              <a:rPr lang="it-IT" dirty="0" err="1" smtClean="0"/>
              <a:t>ses</a:t>
            </a:r>
            <a:r>
              <a:rPr lang="it-IT" dirty="0" smtClean="0"/>
              <a:t> </a:t>
            </a:r>
            <a:r>
              <a:rPr lang="it-IT" dirty="0" err="1" smtClean="0"/>
              <a:t>sources</a:t>
            </a:r>
            <a:r>
              <a:rPr lang="it-IT" dirty="0" smtClean="0"/>
              <a:t>.</a:t>
            </a:r>
          </a:p>
          <a:p>
            <a:pPr>
              <a:buFont typeface="Arial" pitchFamily="34" charset="0"/>
              <a:buChar char="•"/>
            </a:pPr>
            <a:endParaRPr lang="it-IT" dirty="0" smtClean="0"/>
          </a:p>
          <a:p>
            <a:pPr>
              <a:buFont typeface="Arial" pitchFamily="34" charset="0"/>
              <a:buChar char="•"/>
            </a:pPr>
            <a:r>
              <a:rPr lang="it-IT" dirty="0" smtClean="0"/>
              <a:t> </a:t>
            </a:r>
            <a:r>
              <a:rPr lang="it-IT" dirty="0" err="1" smtClean="0"/>
              <a:t>Déclarations</a:t>
            </a:r>
            <a:r>
              <a:rPr lang="it-IT" dirty="0" smtClean="0"/>
              <a:t> </a:t>
            </a:r>
            <a:r>
              <a:rPr lang="it-IT" dirty="0" err="1" smtClean="0"/>
              <a:t>sur</a:t>
            </a:r>
            <a:r>
              <a:rPr lang="it-IT" dirty="0" smtClean="0"/>
              <a:t> le </a:t>
            </a:r>
            <a:r>
              <a:rPr lang="it-IT" dirty="0" err="1" smtClean="0"/>
              <a:t>but</a:t>
            </a:r>
            <a:r>
              <a:rPr lang="it-IT" dirty="0" smtClean="0"/>
              <a:t> de son </a:t>
            </a:r>
            <a:r>
              <a:rPr lang="it-IT" dirty="0" err="1" smtClean="0"/>
              <a:t>travail</a:t>
            </a:r>
            <a:endParaRPr lang="it-IT" dirty="0" smtClean="0"/>
          </a:p>
          <a:p>
            <a:pPr>
              <a:buFont typeface="Arial" pitchFamily="34" charset="0"/>
              <a:buChar char="•"/>
            </a:pPr>
            <a:endParaRPr lang="it-IT" dirty="0" smtClean="0"/>
          </a:p>
          <a:p>
            <a:pPr>
              <a:buFont typeface="Arial" pitchFamily="34" charset="0"/>
              <a:buChar char="•"/>
            </a:pPr>
            <a:r>
              <a:rPr lang="it-IT" dirty="0" smtClean="0"/>
              <a:t> </a:t>
            </a:r>
            <a:r>
              <a:rPr lang="it-IT" dirty="0" err="1" smtClean="0"/>
              <a:t>Remarques</a:t>
            </a:r>
            <a:r>
              <a:rPr lang="it-IT" dirty="0" smtClean="0"/>
              <a:t> </a:t>
            </a:r>
            <a:r>
              <a:rPr lang="it-IT" dirty="0" err="1" smtClean="0"/>
              <a:t>moralistes</a:t>
            </a:r>
            <a:endParaRPr lang="it-IT" dirty="0" smtClean="0"/>
          </a:p>
          <a:p>
            <a:pPr>
              <a:buFont typeface="Arial" pitchFamily="34" charset="0"/>
              <a:buChar char="•"/>
            </a:pPr>
            <a:endParaRPr lang="it-IT" dirty="0" smtClean="0"/>
          </a:p>
          <a:p>
            <a:pPr>
              <a:buFont typeface="Arial" pitchFamily="34" charset="0"/>
              <a:buChar char="•"/>
            </a:pP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39552" y="404664"/>
            <a:ext cx="8064896" cy="7155805"/>
          </a:xfrm>
          <a:prstGeom prst="rect">
            <a:avLst/>
          </a:prstGeom>
          <a:noFill/>
        </p:spPr>
        <p:txBody>
          <a:bodyPr wrap="square" rtlCol="0">
            <a:spAutoFit/>
          </a:bodyPr>
          <a:lstStyle/>
          <a:p>
            <a:r>
              <a:rPr lang="it-IT" dirty="0" err="1" smtClean="0"/>
              <a:t>Plinius</a:t>
            </a:r>
            <a:r>
              <a:rPr lang="it-IT" dirty="0" smtClean="0"/>
              <a:t>, </a:t>
            </a:r>
            <a:r>
              <a:rPr lang="it-IT" i="1" dirty="0" smtClean="0"/>
              <a:t>NH</a:t>
            </a:r>
            <a:r>
              <a:rPr lang="it-IT" dirty="0" smtClean="0"/>
              <a:t>, </a:t>
            </a:r>
            <a:r>
              <a:rPr lang="it-IT" i="1" dirty="0" err="1" smtClean="0"/>
              <a:t>Praefatio</a:t>
            </a:r>
            <a:r>
              <a:rPr lang="it-IT" i="1" dirty="0" smtClean="0"/>
              <a:t>, </a:t>
            </a:r>
            <a:r>
              <a:rPr lang="it-IT" dirty="0" smtClean="0"/>
              <a:t>12-15</a:t>
            </a:r>
          </a:p>
          <a:p>
            <a:endParaRPr lang="it-IT" dirty="0" smtClean="0"/>
          </a:p>
          <a:p>
            <a:pPr algn="just">
              <a:lnSpc>
                <a:spcPct val="150000"/>
              </a:lnSpc>
            </a:pPr>
            <a:r>
              <a:rPr lang="it-IT" dirty="0" smtClean="0"/>
              <a:t>Ce qui </a:t>
            </a:r>
            <a:r>
              <a:rPr lang="it-IT" dirty="0" err="1" smtClean="0"/>
              <a:t>ajoute</a:t>
            </a:r>
            <a:r>
              <a:rPr lang="it-IT" dirty="0" smtClean="0"/>
              <a:t> </a:t>
            </a:r>
            <a:r>
              <a:rPr lang="it-IT" dirty="0" err="1" smtClean="0"/>
              <a:t>encore</a:t>
            </a:r>
            <a:r>
              <a:rPr lang="it-IT" dirty="0" smtClean="0"/>
              <a:t> à ma </a:t>
            </a:r>
            <a:r>
              <a:rPr lang="it-IT" dirty="0" err="1" smtClean="0"/>
              <a:t>témérité</a:t>
            </a:r>
            <a:r>
              <a:rPr lang="it-IT" dirty="0" smtClean="0"/>
              <a:t>, c’est </a:t>
            </a:r>
            <a:r>
              <a:rPr lang="it-IT" dirty="0" err="1" smtClean="0"/>
              <a:t>que</a:t>
            </a:r>
            <a:r>
              <a:rPr lang="it-IT" dirty="0" smtClean="0"/>
              <a:t> </a:t>
            </a:r>
            <a:r>
              <a:rPr lang="it-IT" dirty="0" err="1" smtClean="0"/>
              <a:t>les</a:t>
            </a:r>
            <a:r>
              <a:rPr lang="it-IT" dirty="0" smtClean="0"/>
              <a:t> notes </a:t>
            </a:r>
            <a:r>
              <a:rPr lang="it-IT" dirty="0" err="1" smtClean="0"/>
              <a:t>que</a:t>
            </a:r>
            <a:r>
              <a:rPr lang="it-IT" dirty="0" smtClean="0"/>
              <a:t> </a:t>
            </a:r>
            <a:r>
              <a:rPr lang="it-IT" dirty="0" err="1" smtClean="0"/>
              <a:t>je</a:t>
            </a:r>
            <a:r>
              <a:rPr lang="it-IT" dirty="0" smtClean="0"/>
              <a:t> te </a:t>
            </a:r>
            <a:r>
              <a:rPr lang="it-IT" dirty="0" err="1" smtClean="0"/>
              <a:t>dédie</a:t>
            </a:r>
            <a:r>
              <a:rPr lang="it-IT" dirty="0" smtClean="0"/>
              <a:t> </a:t>
            </a:r>
            <a:r>
              <a:rPr lang="it-IT" dirty="0" err="1" smtClean="0"/>
              <a:t>représentent</a:t>
            </a:r>
            <a:r>
              <a:rPr lang="it-IT" dirty="0" smtClean="0"/>
              <a:t> un </a:t>
            </a:r>
            <a:r>
              <a:rPr lang="it-IT" dirty="0" err="1" smtClean="0"/>
              <a:t>travail</a:t>
            </a:r>
            <a:r>
              <a:rPr lang="it-IT" dirty="0" smtClean="0"/>
              <a:t> </a:t>
            </a:r>
            <a:r>
              <a:rPr lang="it-IT" dirty="0" err="1" smtClean="0"/>
              <a:t>peu</a:t>
            </a:r>
            <a:r>
              <a:rPr lang="it-IT" dirty="0" smtClean="0"/>
              <a:t> </a:t>
            </a:r>
            <a:r>
              <a:rPr lang="it-IT" dirty="0" err="1" smtClean="0"/>
              <a:t>relevé</a:t>
            </a:r>
            <a:r>
              <a:rPr lang="it-IT" dirty="0" smtClean="0"/>
              <a:t> ; en </a:t>
            </a:r>
            <a:r>
              <a:rPr lang="it-IT" dirty="0" err="1" smtClean="0"/>
              <a:t>effet</a:t>
            </a:r>
            <a:r>
              <a:rPr lang="it-IT" dirty="0" smtClean="0"/>
              <a:t>, </a:t>
            </a:r>
            <a:r>
              <a:rPr lang="it-IT" dirty="0" err="1" smtClean="0"/>
              <a:t>elles</a:t>
            </a:r>
            <a:r>
              <a:rPr lang="it-IT" dirty="0" smtClean="0"/>
              <a:t> ne font </a:t>
            </a:r>
            <a:r>
              <a:rPr lang="it-IT" dirty="0" err="1" smtClean="0"/>
              <a:t>pas</a:t>
            </a:r>
            <a:r>
              <a:rPr lang="it-IT" dirty="0" smtClean="0"/>
              <a:t> de </a:t>
            </a:r>
            <a:r>
              <a:rPr lang="it-IT" dirty="0" err="1" smtClean="0"/>
              <a:t>place</a:t>
            </a:r>
            <a:r>
              <a:rPr lang="it-IT" dirty="0" smtClean="0"/>
              <a:t> </a:t>
            </a:r>
            <a:r>
              <a:rPr lang="it-IT" dirty="0" err="1" smtClean="0"/>
              <a:t>au</a:t>
            </a:r>
            <a:r>
              <a:rPr lang="it-IT" dirty="0" smtClean="0"/>
              <a:t> génie, d’</a:t>
            </a:r>
            <a:r>
              <a:rPr lang="it-IT" dirty="0" err="1" smtClean="0"/>
              <a:t>ailleurs</a:t>
            </a:r>
            <a:r>
              <a:rPr lang="it-IT" dirty="0" smtClean="0"/>
              <a:t> si médiocre en </a:t>
            </a:r>
            <a:r>
              <a:rPr lang="it-IT" dirty="0" err="1" smtClean="0"/>
              <a:t>moi</a:t>
            </a:r>
            <a:r>
              <a:rPr lang="it-IT" dirty="0" smtClean="0"/>
              <a:t>, </a:t>
            </a:r>
            <a:r>
              <a:rPr lang="it-IT" dirty="0" err="1" smtClean="0"/>
              <a:t>et</a:t>
            </a:r>
            <a:r>
              <a:rPr lang="it-IT" dirty="0" smtClean="0"/>
              <a:t> n’</a:t>
            </a:r>
            <a:r>
              <a:rPr lang="it-IT" dirty="0" err="1" smtClean="0"/>
              <a:t>admettent</a:t>
            </a:r>
            <a:r>
              <a:rPr lang="it-IT" dirty="0" smtClean="0"/>
              <a:t> </a:t>
            </a:r>
            <a:r>
              <a:rPr lang="it-IT" dirty="0" err="1" smtClean="0"/>
              <a:t>ni</a:t>
            </a:r>
            <a:r>
              <a:rPr lang="it-IT" dirty="0" smtClean="0"/>
              <a:t> </a:t>
            </a:r>
            <a:r>
              <a:rPr lang="it-IT" dirty="0" err="1" smtClean="0"/>
              <a:t>digressions</a:t>
            </a:r>
            <a:r>
              <a:rPr lang="it-IT" dirty="0" smtClean="0"/>
              <a:t>, </a:t>
            </a:r>
            <a:r>
              <a:rPr lang="it-IT" dirty="0" err="1" smtClean="0"/>
              <a:t>ni</a:t>
            </a:r>
            <a:r>
              <a:rPr lang="it-IT" dirty="0" smtClean="0"/>
              <a:t> </a:t>
            </a:r>
            <a:r>
              <a:rPr lang="it-IT" dirty="0" err="1" smtClean="0"/>
              <a:t>discours</a:t>
            </a:r>
            <a:r>
              <a:rPr lang="it-IT" dirty="0" smtClean="0"/>
              <a:t> </a:t>
            </a:r>
            <a:r>
              <a:rPr lang="it-IT" dirty="0" err="1" smtClean="0"/>
              <a:t>ou</a:t>
            </a:r>
            <a:r>
              <a:rPr lang="it-IT" dirty="0" smtClean="0"/>
              <a:t> </a:t>
            </a:r>
            <a:r>
              <a:rPr lang="it-IT" dirty="0" err="1" smtClean="0"/>
              <a:t>dialogues</a:t>
            </a:r>
            <a:r>
              <a:rPr lang="it-IT" dirty="0" smtClean="0"/>
              <a:t>, </a:t>
            </a:r>
            <a:r>
              <a:rPr lang="it-IT" dirty="0" err="1" smtClean="0"/>
              <a:t>ni</a:t>
            </a:r>
            <a:r>
              <a:rPr lang="it-IT" dirty="0" smtClean="0"/>
              <a:t> </a:t>
            </a:r>
            <a:r>
              <a:rPr lang="it-IT" dirty="0" err="1" smtClean="0"/>
              <a:t>événements</a:t>
            </a:r>
            <a:r>
              <a:rPr lang="it-IT" dirty="0" smtClean="0"/>
              <a:t> </a:t>
            </a:r>
            <a:r>
              <a:rPr lang="it-IT" dirty="0" err="1" smtClean="0"/>
              <a:t>merveilleux</a:t>
            </a:r>
            <a:r>
              <a:rPr lang="it-IT" dirty="0" smtClean="0"/>
              <a:t> </a:t>
            </a:r>
            <a:r>
              <a:rPr lang="it-IT" dirty="0" err="1" smtClean="0"/>
              <a:t>ou</a:t>
            </a:r>
            <a:r>
              <a:rPr lang="it-IT" dirty="0" smtClean="0"/>
              <a:t> </a:t>
            </a:r>
            <a:r>
              <a:rPr lang="it-IT" dirty="0" err="1" smtClean="0"/>
              <a:t>aventures</a:t>
            </a:r>
            <a:r>
              <a:rPr lang="it-IT" dirty="0" smtClean="0"/>
              <a:t> </a:t>
            </a:r>
            <a:r>
              <a:rPr lang="it-IT" dirty="0" err="1" smtClean="0"/>
              <a:t>variées</a:t>
            </a:r>
            <a:r>
              <a:rPr lang="it-IT" dirty="0" smtClean="0"/>
              <a:t>, </a:t>
            </a:r>
            <a:r>
              <a:rPr lang="it-IT" dirty="0" err="1" smtClean="0"/>
              <a:t>toutes</a:t>
            </a:r>
            <a:r>
              <a:rPr lang="it-IT" dirty="0" smtClean="0"/>
              <a:t> </a:t>
            </a:r>
            <a:r>
              <a:rPr lang="it-IT" dirty="0" err="1" smtClean="0"/>
              <a:t>choses</a:t>
            </a:r>
            <a:r>
              <a:rPr lang="it-IT" dirty="0" smtClean="0"/>
              <a:t> </a:t>
            </a:r>
            <a:r>
              <a:rPr lang="it-IT" dirty="0" err="1" smtClean="0"/>
              <a:t>agréables</a:t>
            </a:r>
            <a:r>
              <a:rPr lang="it-IT" dirty="0" smtClean="0"/>
              <a:t> à </a:t>
            </a:r>
            <a:r>
              <a:rPr lang="it-IT" dirty="0" err="1" smtClean="0"/>
              <a:t>écrire</a:t>
            </a:r>
            <a:r>
              <a:rPr lang="it-IT" dirty="0" smtClean="0"/>
              <a:t> </a:t>
            </a:r>
            <a:r>
              <a:rPr lang="it-IT" dirty="0" err="1" smtClean="0"/>
              <a:t>ou</a:t>
            </a:r>
            <a:r>
              <a:rPr lang="it-IT" dirty="0" smtClean="0"/>
              <a:t> </a:t>
            </a:r>
            <a:r>
              <a:rPr lang="it-IT" dirty="0" err="1" smtClean="0"/>
              <a:t>plaisantes</a:t>
            </a:r>
            <a:r>
              <a:rPr lang="it-IT" dirty="0" smtClean="0"/>
              <a:t> à lire, </a:t>
            </a:r>
            <a:r>
              <a:rPr lang="it-IT" dirty="0" err="1" smtClean="0"/>
              <a:t>car</a:t>
            </a:r>
            <a:r>
              <a:rPr lang="it-IT" dirty="0" smtClean="0"/>
              <a:t> le </a:t>
            </a:r>
            <a:r>
              <a:rPr lang="it-IT" dirty="0" err="1" smtClean="0"/>
              <a:t>sujet</a:t>
            </a:r>
            <a:r>
              <a:rPr lang="it-IT" dirty="0" smtClean="0"/>
              <a:t> </a:t>
            </a:r>
            <a:r>
              <a:rPr lang="it-IT" dirty="0" err="1" smtClean="0"/>
              <a:t>que</a:t>
            </a:r>
            <a:r>
              <a:rPr lang="it-IT" dirty="0" smtClean="0"/>
              <a:t> </a:t>
            </a:r>
            <a:r>
              <a:rPr lang="it-IT" dirty="0" err="1" smtClean="0"/>
              <a:t>je</a:t>
            </a:r>
            <a:r>
              <a:rPr lang="it-IT" dirty="0" smtClean="0"/>
              <a:t> </a:t>
            </a:r>
            <a:r>
              <a:rPr lang="it-IT" dirty="0" err="1" smtClean="0"/>
              <a:t>traite</a:t>
            </a:r>
            <a:r>
              <a:rPr lang="it-IT" dirty="0" smtClean="0"/>
              <a:t> est aride : il s’</a:t>
            </a:r>
            <a:r>
              <a:rPr lang="it-IT" dirty="0" err="1" smtClean="0"/>
              <a:t>agit</a:t>
            </a:r>
            <a:r>
              <a:rPr lang="it-IT" dirty="0" smtClean="0"/>
              <a:t> de la nature, c’</a:t>
            </a:r>
            <a:r>
              <a:rPr lang="it-IT" dirty="0" err="1" smtClean="0"/>
              <a:t>est-à-dire</a:t>
            </a:r>
            <a:r>
              <a:rPr lang="it-IT" dirty="0" smtClean="0"/>
              <a:t> de la vie, </a:t>
            </a:r>
            <a:r>
              <a:rPr lang="it-IT" dirty="0" err="1" smtClean="0"/>
              <a:t>et</a:t>
            </a:r>
            <a:r>
              <a:rPr lang="it-IT" dirty="0" smtClean="0"/>
              <a:t> </a:t>
            </a:r>
            <a:r>
              <a:rPr lang="it-IT" dirty="0" err="1" smtClean="0"/>
              <a:t>dans</a:t>
            </a:r>
            <a:r>
              <a:rPr lang="it-IT" dirty="0" smtClean="0"/>
              <a:t> ce </a:t>
            </a:r>
            <a:r>
              <a:rPr lang="it-IT" dirty="0" err="1" smtClean="0"/>
              <a:t>qu</a:t>
            </a:r>
            <a:r>
              <a:rPr lang="it-IT" dirty="0" smtClean="0"/>
              <a:t>’elle a de plus </a:t>
            </a:r>
            <a:r>
              <a:rPr lang="it-IT" dirty="0" err="1" smtClean="0"/>
              <a:t>bas</a:t>
            </a:r>
            <a:r>
              <a:rPr lang="it-IT" dirty="0" smtClean="0"/>
              <a:t>, </a:t>
            </a:r>
            <a:r>
              <a:rPr lang="it-IT" dirty="0" err="1" smtClean="0"/>
              <a:t>exigeant</a:t>
            </a:r>
            <a:r>
              <a:rPr lang="it-IT" dirty="0" smtClean="0"/>
              <a:t> pour une </a:t>
            </a:r>
            <a:r>
              <a:rPr lang="it-IT" dirty="0" err="1" smtClean="0"/>
              <a:t>foule</a:t>
            </a:r>
            <a:r>
              <a:rPr lang="it-IT" dirty="0" smtClean="0"/>
              <a:t> d’</a:t>
            </a:r>
            <a:r>
              <a:rPr lang="it-IT" dirty="0" err="1" smtClean="0"/>
              <a:t>objets</a:t>
            </a:r>
            <a:r>
              <a:rPr lang="it-IT" dirty="0" smtClean="0"/>
              <a:t> l’</a:t>
            </a:r>
            <a:r>
              <a:rPr lang="it-IT" dirty="0" err="1" smtClean="0"/>
              <a:t>emploi</a:t>
            </a:r>
            <a:r>
              <a:rPr lang="it-IT" dirty="0" smtClean="0"/>
              <a:t> de </a:t>
            </a:r>
            <a:r>
              <a:rPr lang="it-IT" dirty="0" err="1" smtClean="0"/>
              <a:t>termes</a:t>
            </a:r>
            <a:r>
              <a:rPr lang="it-IT" dirty="0" smtClean="0"/>
              <a:t> </a:t>
            </a:r>
            <a:r>
              <a:rPr lang="it-IT" dirty="0" err="1" smtClean="0"/>
              <a:t>campagnards</a:t>
            </a:r>
            <a:r>
              <a:rPr lang="it-IT" dirty="0" smtClean="0"/>
              <a:t> </a:t>
            </a:r>
            <a:r>
              <a:rPr lang="it-IT" dirty="0" err="1" smtClean="0"/>
              <a:t>ou</a:t>
            </a:r>
            <a:r>
              <a:rPr lang="it-IT" dirty="0" smtClean="0"/>
              <a:t> </a:t>
            </a:r>
            <a:r>
              <a:rPr lang="it-IT" dirty="0" err="1" smtClean="0"/>
              <a:t>étrangers</a:t>
            </a:r>
            <a:r>
              <a:rPr lang="it-IT" dirty="0" smtClean="0"/>
              <a:t>, </a:t>
            </a:r>
            <a:r>
              <a:rPr lang="it-IT" dirty="0" err="1" smtClean="0"/>
              <a:t>et</a:t>
            </a:r>
            <a:r>
              <a:rPr lang="it-IT" dirty="0" smtClean="0"/>
              <a:t> </a:t>
            </a:r>
            <a:r>
              <a:rPr lang="it-IT" dirty="0" err="1" smtClean="0"/>
              <a:t>même</a:t>
            </a:r>
            <a:r>
              <a:rPr lang="it-IT" dirty="0" smtClean="0"/>
              <a:t> </a:t>
            </a:r>
            <a:r>
              <a:rPr lang="it-IT" dirty="0" err="1" smtClean="0"/>
              <a:t>jusqu</a:t>
            </a:r>
            <a:r>
              <a:rPr lang="it-IT" dirty="0" smtClean="0"/>
              <a:t>’à </a:t>
            </a:r>
            <a:r>
              <a:rPr lang="it-IT" dirty="0" err="1" smtClean="0"/>
              <a:t>des</a:t>
            </a:r>
            <a:r>
              <a:rPr lang="it-IT" dirty="0" smtClean="0"/>
              <a:t> </a:t>
            </a:r>
            <a:r>
              <a:rPr lang="it-IT" dirty="0" err="1" smtClean="0"/>
              <a:t>noms</a:t>
            </a:r>
            <a:r>
              <a:rPr lang="it-IT" dirty="0" smtClean="0"/>
              <a:t> </a:t>
            </a:r>
            <a:r>
              <a:rPr lang="it-IT" dirty="0" err="1" smtClean="0"/>
              <a:t>barbares</a:t>
            </a:r>
            <a:r>
              <a:rPr lang="it-IT" dirty="0" smtClean="0"/>
              <a:t>, </a:t>
            </a:r>
            <a:r>
              <a:rPr lang="it-IT" dirty="0" err="1" smtClean="0"/>
              <a:t>qu</a:t>
            </a:r>
            <a:r>
              <a:rPr lang="it-IT" dirty="0" smtClean="0"/>
              <a:t>’il </a:t>
            </a:r>
            <a:r>
              <a:rPr lang="it-IT" dirty="0" err="1" smtClean="0"/>
              <a:t>faut</a:t>
            </a:r>
            <a:r>
              <a:rPr lang="it-IT" dirty="0" smtClean="0"/>
              <a:t> </a:t>
            </a:r>
            <a:r>
              <a:rPr lang="it-IT" dirty="0" err="1" smtClean="0"/>
              <a:t>faire</a:t>
            </a:r>
            <a:r>
              <a:rPr lang="it-IT" dirty="0" smtClean="0"/>
              <a:t> précéder d’une </a:t>
            </a:r>
            <a:r>
              <a:rPr lang="it-IT" dirty="0" err="1" smtClean="0"/>
              <a:t>excuse</a:t>
            </a:r>
            <a:r>
              <a:rPr lang="it-IT" dirty="0" smtClean="0"/>
              <a:t>. Au surplus, le </a:t>
            </a:r>
            <a:r>
              <a:rPr lang="it-IT" dirty="0" err="1" smtClean="0"/>
              <a:t>chemin</a:t>
            </a:r>
            <a:r>
              <a:rPr lang="it-IT" dirty="0" smtClean="0"/>
              <a:t> </a:t>
            </a:r>
            <a:r>
              <a:rPr lang="it-IT" dirty="0" err="1" smtClean="0"/>
              <a:t>où</a:t>
            </a:r>
            <a:r>
              <a:rPr lang="it-IT" dirty="0" smtClean="0"/>
              <a:t> </a:t>
            </a:r>
            <a:r>
              <a:rPr lang="it-IT" dirty="0" err="1" smtClean="0"/>
              <a:t>je</a:t>
            </a:r>
            <a:r>
              <a:rPr lang="it-IT" dirty="0" smtClean="0"/>
              <a:t> me </a:t>
            </a:r>
            <a:r>
              <a:rPr lang="it-IT" dirty="0" err="1" smtClean="0"/>
              <a:t>suis</a:t>
            </a:r>
            <a:r>
              <a:rPr lang="it-IT" dirty="0" smtClean="0"/>
              <a:t> engagé n’est </a:t>
            </a:r>
            <a:r>
              <a:rPr lang="it-IT" dirty="0" err="1" smtClean="0"/>
              <a:t>pas</a:t>
            </a:r>
            <a:r>
              <a:rPr lang="it-IT" dirty="0" smtClean="0"/>
              <a:t> </a:t>
            </a:r>
            <a:r>
              <a:rPr lang="it-IT" dirty="0" err="1" smtClean="0"/>
              <a:t>battu</a:t>
            </a:r>
            <a:r>
              <a:rPr lang="it-IT" dirty="0" smtClean="0"/>
              <a:t> par </a:t>
            </a:r>
            <a:r>
              <a:rPr lang="it-IT" dirty="0" err="1" smtClean="0"/>
              <a:t>les</a:t>
            </a:r>
            <a:r>
              <a:rPr lang="it-IT" dirty="0" smtClean="0"/>
              <a:t> </a:t>
            </a:r>
            <a:r>
              <a:rPr lang="it-IT" dirty="0" err="1" smtClean="0"/>
              <a:t>auteurs</a:t>
            </a:r>
            <a:r>
              <a:rPr lang="it-IT" dirty="0" smtClean="0"/>
              <a:t>, </a:t>
            </a:r>
            <a:r>
              <a:rPr lang="it-IT" dirty="0" err="1" smtClean="0"/>
              <a:t>ni</a:t>
            </a:r>
            <a:r>
              <a:rPr lang="it-IT" dirty="0" smtClean="0"/>
              <a:t> de </a:t>
            </a:r>
            <a:r>
              <a:rPr lang="it-IT" dirty="0" err="1" smtClean="0"/>
              <a:t>ceux</a:t>
            </a:r>
            <a:r>
              <a:rPr lang="it-IT" dirty="0" smtClean="0"/>
              <a:t> </a:t>
            </a:r>
            <a:r>
              <a:rPr lang="it-IT" dirty="0" err="1" smtClean="0"/>
              <a:t>où</a:t>
            </a:r>
            <a:r>
              <a:rPr lang="it-IT" dirty="0" smtClean="0"/>
              <a:t> l’esprit </a:t>
            </a:r>
            <a:r>
              <a:rPr lang="it-IT" dirty="0" err="1" smtClean="0"/>
              <a:t>souhaite</a:t>
            </a:r>
            <a:r>
              <a:rPr lang="it-IT" dirty="0" smtClean="0"/>
              <a:t> de se </a:t>
            </a:r>
            <a:r>
              <a:rPr lang="it-IT" dirty="0" err="1" smtClean="0"/>
              <a:t>promener</a:t>
            </a:r>
            <a:r>
              <a:rPr lang="it-IT" dirty="0" smtClean="0"/>
              <a:t>. Il n’</a:t>
            </a:r>
            <a:r>
              <a:rPr lang="it-IT" dirty="0" err="1" smtClean="0"/>
              <a:t>existe</a:t>
            </a:r>
            <a:r>
              <a:rPr lang="it-IT" dirty="0" smtClean="0"/>
              <a:t>  </a:t>
            </a:r>
            <a:r>
              <a:rPr lang="it-IT" dirty="0" err="1" smtClean="0"/>
              <a:t>personne</a:t>
            </a:r>
            <a:r>
              <a:rPr lang="it-IT" dirty="0" smtClean="0"/>
              <a:t> </a:t>
            </a:r>
            <a:r>
              <a:rPr lang="it-IT" dirty="0" err="1" smtClean="0"/>
              <a:t>chez</a:t>
            </a:r>
            <a:r>
              <a:rPr lang="it-IT" dirty="0" smtClean="0"/>
              <a:t> </a:t>
            </a:r>
            <a:r>
              <a:rPr lang="it-IT" dirty="0" err="1" smtClean="0"/>
              <a:t>nous</a:t>
            </a:r>
            <a:r>
              <a:rPr lang="it-IT" dirty="0" smtClean="0"/>
              <a:t> qui </a:t>
            </a:r>
            <a:r>
              <a:rPr lang="it-IT" dirty="0" err="1" smtClean="0"/>
              <a:t>ait</a:t>
            </a:r>
            <a:r>
              <a:rPr lang="it-IT" dirty="0" smtClean="0"/>
              <a:t> </a:t>
            </a:r>
            <a:r>
              <a:rPr lang="it-IT" dirty="0" err="1" smtClean="0"/>
              <a:t>fait</a:t>
            </a:r>
            <a:r>
              <a:rPr lang="it-IT" dirty="0" smtClean="0"/>
              <a:t> la </a:t>
            </a:r>
            <a:r>
              <a:rPr lang="it-IT" dirty="0" err="1" smtClean="0"/>
              <a:t>même</a:t>
            </a:r>
            <a:r>
              <a:rPr lang="it-IT" dirty="0" smtClean="0"/>
              <a:t> </a:t>
            </a:r>
            <a:r>
              <a:rPr lang="it-IT" dirty="0" err="1" smtClean="0"/>
              <a:t>tentative</a:t>
            </a:r>
            <a:r>
              <a:rPr lang="it-IT" dirty="0" smtClean="0"/>
              <a:t>, </a:t>
            </a:r>
            <a:r>
              <a:rPr lang="it-IT" dirty="0" err="1" smtClean="0"/>
              <a:t>personne</a:t>
            </a:r>
            <a:r>
              <a:rPr lang="it-IT" dirty="0" smtClean="0"/>
              <a:t> </a:t>
            </a:r>
            <a:r>
              <a:rPr lang="it-IT" dirty="0" err="1" smtClean="0"/>
              <a:t>chez</a:t>
            </a:r>
            <a:r>
              <a:rPr lang="it-IT" dirty="0" smtClean="0"/>
              <a:t> </a:t>
            </a:r>
            <a:r>
              <a:rPr lang="it-IT" dirty="0" err="1" smtClean="0"/>
              <a:t>les</a:t>
            </a:r>
            <a:r>
              <a:rPr lang="it-IT" dirty="0" smtClean="0"/>
              <a:t> </a:t>
            </a:r>
            <a:r>
              <a:rPr lang="it-IT" dirty="0" err="1" smtClean="0"/>
              <a:t>Grecs</a:t>
            </a:r>
            <a:r>
              <a:rPr lang="it-IT" dirty="0" smtClean="0"/>
              <a:t> qui ai </a:t>
            </a:r>
            <a:r>
              <a:rPr lang="it-IT" dirty="0" err="1" smtClean="0"/>
              <a:t>traité</a:t>
            </a:r>
            <a:r>
              <a:rPr lang="it-IT" dirty="0" smtClean="0"/>
              <a:t> à lui </a:t>
            </a:r>
            <a:r>
              <a:rPr lang="it-IT" dirty="0" err="1" smtClean="0"/>
              <a:t>seul</a:t>
            </a:r>
            <a:r>
              <a:rPr lang="it-IT" dirty="0" smtClean="0"/>
              <a:t> </a:t>
            </a:r>
            <a:r>
              <a:rPr lang="it-IT" dirty="0" err="1" smtClean="0"/>
              <a:t>toutes</a:t>
            </a:r>
            <a:r>
              <a:rPr lang="it-IT" dirty="0" smtClean="0"/>
              <a:t> </a:t>
            </a:r>
            <a:r>
              <a:rPr lang="it-IT" dirty="0" err="1" smtClean="0"/>
              <a:t>les</a:t>
            </a:r>
            <a:r>
              <a:rPr lang="it-IT" dirty="0" smtClean="0"/>
              <a:t> </a:t>
            </a:r>
            <a:r>
              <a:rPr lang="it-IT" dirty="0" err="1" smtClean="0"/>
              <a:t>parties</a:t>
            </a:r>
            <a:r>
              <a:rPr lang="it-IT" dirty="0" smtClean="0"/>
              <a:t> </a:t>
            </a:r>
            <a:r>
              <a:rPr lang="it-IT" dirty="0" err="1" smtClean="0"/>
              <a:t>du</a:t>
            </a:r>
            <a:r>
              <a:rPr lang="it-IT" dirty="0" smtClean="0"/>
              <a:t> </a:t>
            </a:r>
            <a:r>
              <a:rPr lang="it-IT" dirty="0" err="1" smtClean="0"/>
              <a:t>sujet</a:t>
            </a:r>
            <a:r>
              <a:rPr lang="it-IT" dirty="0" smtClean="0"/>
              <a:t>.</a:t>
            </a:r>
          </a:p>
          <a:p>
            <a:endParaRPr lang="it-IT" dirty="0" smtClean="0"/>
          </a:p>
          <a:p>
            <a:endParaRPr lang="it-IT" dirty="0" smtClean="0"/>
          </a:p>
          <a:p>
            <a:endParaRPr lang="it-IT" dirty="0" smtClean="0"/>
          </a:p>
          <a:p>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1560" y="117693"/>
            <a:ext cx="8064896" cy="6740307"/>
          </a:xfrm>
          <a:prstGeom prst="rect">
            <a:avLst/>
          </a:prstGeom>
          <a:noFill/>
        </p:spPr>
        <p:txBody>
          <a:bodyPr wrap="square" rtlCol="0">
            <a:spAutoFit/>
          </a:bodyPr>
          <a:lstStyle/>
          <a:p>
            <a:pPr>
              <a:lnSpc>
                <a:spcPct val="150000"/>
              </a:lnSpc>
            </a:pPr>
            <a:r>
              <a:rPr lang="it-IT" dirty="0" err="1" smtClean="0"/>
              <a:t>Nous</a:t>
            </a:r>
            <a:r>
              <a:rPr lang="it-IT" dirty="0" smtClean="0"/>
              <a:t> </a:t>
            </a:r>
            <a:r>
              <a:rPr lang="it-IT" dirty="0" err="1" smtClean="0"/>
              <a:t>cherchons</a:t>
            </a:r>
            <a:r>
              <a:rPr lang="it-IT" dirty="0" smtClean="0"/>
              <a:t> en </a:t>
            </a:r>
            <a:r>
              <a:rPr lang="it-IT" dirty="0" err="1" smtClean="0"/>
              <a:t>général</a:t>
            </a:r>
            <a:r>
              <a:rPr lang="it-IT" dirty="0" smtClean="0"/>
              <a:t> </a:t>
            </a:r>
            <a:r>
              <a:rPr lang="it-IT" dirty="0" err="1" smtClean="0"/>
              <a:t>les</a:t>
            </a:r>
            <a:r>
              <a:rPr lang="it-IT" dirty="0" smtClean="0"/>
              <a:t> </a:t>
            </a:r>
            <a:r>
              <a:rPr lang="it-IT" dirty="0" err="1" smtClean="0"/>
              <a:t>agréments</a:t>
            </a:r>
            <a:r>
              <a:rPr lang="it-IT" dirty="0" smtClean="0"/>
              <a:t> de l’</a:t>
            </a:r>
            <a:r>
              <a:rPr lang="it-IT" dirty="0" err="1" smtClean="0"/>
              <a:t>étude</a:t>
            </a:r>
            <a:r>
              <a:rPr lang="it-IT" dirty="0" smtClean="0"/>
              <a:t> ; </a:t>
            </a:r>
            <a:r>
              <a:rPr lang="it-IT" dirty="0" err="1" smtClean="0"/>
              <a:t>quant</a:t>
            </a:r>
            <a:r>
              <a:rPr lang="it-IT" dirty="0" smtClean="0"/>
              <a:t> </a:t>
            </a:r>
            <a:r>
              <a:rPr lang="it-IT" dirty="0" err="1" smtClean="0"/>
              <a:t>aux</a:t>
            </a:r>
            <a:r>
              <a:rPr lang="it-IT" dirty="0" smtClean="0"/>
              <a:t> </a:t>
            </a:r>
            <a:r>
              <a:rPr lang="it-IT" dirty="0" err="1" smtClean="0"/>
              <a:t>questions</a:t>
            </a:r>
            <a:r>
              <a:rPr lang="it-IT" dirty="0" smtClean="0"/>
              <a:t> </a:t>
            </a:r>
            <a:r>
              <a:rPr lang="it-IT" dirty="0" err="1" smtClean="0"/>
              <a:t>traitées</a:t>
            </a:r>
            <a:r>
              <a:rPr lang="it-IT" dirty="0" smtClean="0"/>
              <a:t> par </a:t>
            </a:r>
            <a:r>
              <a:rPr lang="it-IT" dirty="0" err="1" smtClean="0"/>
              <a:t>autrui</a:t>
            </a:r>
            <a:r>
              <a:rPr lang="it-IT" dirty="0" smtClean="0"/>
              <a:t> qui </a:t>
            </a:r>
            <a:r>
              <a:rPr lang="it-IT" dirty="0" err="1" smtClean="0"/>
              <a:t>passent</a:t>
            </a:r>
            <a:r>
              <a:rPr lang="it-IT" dirty="0" smtClean="0"/>
              <a:t> pour </a:t>
            </a:r>
            <a:r>
              <a:rPr lang="it-IT" dirty="0" err="1" smtClean="0"/>
              <a:t>infiniment</a:t>
            </a:r>
            <a:r>
              <a:rPr lang="it-IT" dirty="0" smtClean="0"/>
              <a:t> </a:t>
            </a:r>
            <a:r>
              <a:rPr lang="it-IT" dirty="0" err="1" smtClean="0"/>
              <a:t>délicates</a:t>
            </a:r>
            <a:r>
              <a:rPr lang="it-IT" dirty="0" smtClean="0"/>
              <a:t>, </a:t>
            </a:r>
            <a:r>
              <a:rPr lang="it-IT" dirty="0" err="1" smtClean="0"/>
              <a:t>elles</a:t>
            </a:r>
            <a:r>
              <a:rPr lang="it-IT" dirty="0" smtClean="0"/>
              <a:t> </a:t>
            </a:r>
            <a:r>
              <a:rPr lang="it-IT" dirty="0" err="1" smtClean="0"/>
              <a:t>demeurent</a:t>
            </a:r>
            <a:r>
              <a:rPr lang="it-IT" dirty="0" smtClean="0"/>
              <a:t> </a:t>
            </a:r>
            <a:r>
              <a:rPr lang="it-IT" dirty="0" err="1" smtClean="0"/>
              <a:t>enfouies</a:t>
            </a:r>
            <a:r>
              <a:rPr lang="it-IT" dirty="0" smtClean="0"/>
              <a:t> </a:t>
            </a:r>
            <a:r>
              <a:rPr lang="it-IT" dirty="0" err="1" smtClean="0"/>
              <a:t>dans</a:t>
            </a:r>
            <a:r>
              <a:rPr lang="it-IT" dirty="0" smtClean="0"/>
              <a:t> </a:t>
            </a:r>
            <a:r>
              <a:rPr lang="it-IT" dirty="0" err="1" smtClean="0"/>
              <a:t>les</a:t>
            </a:r>
            <a:r>
              <a:rPr lang="it-IT" dirty="0" smtClean="0"/>
              <a:t> </a:t>
            </a:r>
            <a:r>
              <a:rPr lang="it-IT" dirty="0" err="1" smtClean="0"/>
              <a:t>mystères</a:t>
            </a:r>
            <a:r>
              <a:rPr lang="it-IT" dirty="0" smtClean="0"/>
              <a:t> de </a:t>
            </a:r>
            <a:r>
              <a:rPr lang="it-IT" dirty="0" err="1" smtClean="0"/>
              <a:t>leur</a:t>
            </a:r>
            <a:r>
              <a:rPr lang="it-IT" dirty="0" smtClean="0"/>
              <a:t> </a:t>
            </a:r>
            <a:r>
              <a:rPr lang="it-IT" dirty="0" err="1" smtClean="0"/>
              <a:t>ténèbres</a:t>
            </a:r>
            <a:r>
              <a:rPr lang="it-IT" dirty="0" smtClean="0"/>
              <a:t>. De plus, il </a:t>
            </a:r>
            <a:r>
              <a:rPr lang="it-IT" dirty="0" err="1" smtClean="0"/>
              <a:t>nous</a:t>
            </a:r>
            <a:r>
              <a:rPr lang="it-IT" dirty="0" smtClean="0"/>
              <a:t> </a:t>
            </a:r>
            <a:r>
              <a:rPr lang="it-IT" dirty="0" err="1" smtClean="0"/>
              <a:t>faut</a:t>
            </a:r>
            <a:r>
              <a:rPr lang="it-IT" dirty="0" smtClean="0"/>
              <a:t> </a:t>
            </a:r>
            <a:r>
              <a:rPr lang="it-IT" dirty="0" err="1" smtClean="0"/>
              <a:t>toucher</a:t>
            </a:r>
            <a:r>
              <a:rPr lang="it-IT" dirty="0" smtClean="0"/>
              <a:t> à </a:t>
            </a:r>
            <a:r>
              <a:rPr lang="it-IT" dirty="0" err="1" smtClean="0"/>
              <a:t>tous</a:t>
            </a:r>
            <a:r>
              <a:rPr lang="it-IT" dirty="0" smtClean="0"/>
              <a:t> </a:t>
            </a:r>
            <a:r>
              <a:rPr lang="it-IT" dirty="0" err="1" smtClean="0"/>
              <a:t>les</a:t>
            </a:r>
            <a:r>
              <a:rPr lang="it-IT" dirty="0" smtClean="0"/>
              <a:t> </a:t>
            </a:r>
            <a:r>
              <a:rPr lang="it-IT" dirty="0" err="1" smtClean="0"/>
              <a:t>points</a:t>
            </a:r>
            <a:r>
              <a:rPr lang="it-IT" dirty="0" smtClean="0"/>
              <a:t> </a:t>
            </a:r>
            <a:r>
              <a:rPr lang="it-IT" dirty="0" err="1" smtClean="0"/>
              <a:t>que</a:t>
            </a:r>
            <a:r>
              <a:rPr lang="it-IT" dirty="0" smtClean="0"/>
              <a:t> </a:t>
            </a:r>
            <a:r>
              <a:rPr lang="it-IT" dirty="0" err="1" smtClean="0"/>
              <a:t>les</a:t>
            </a:r>
            <a:r>
              <a:rPr lang="it-IT" dirty="0" smtClean="0"/>
              <a:t> </a:t>
            </a:r>
            <a:r>
              <a:rPr lang="it-IT" dirty="0" err="1" smtClean="0"/>
              <a:t>Grecs</a:t>
            </a:r>
            <a:r>
              <a:rPr lang="it-IT" dirty="0" smtClean="0"/>
              <a:t> </a:t>
            </a:r>
            <a:r>
              <a:rPr lang="it-IT" dirty="0" err="1" smtClean="0"/>
              <a:t>embrassent</a:t>
            </a:r>
            <a:r>
              <a:rPr lang="it-IT" dirty="0" smtClean="0"/>
              <a:t> </a:t>
            </a:r>
            <a:r>
              <a:rPr lang="it-IT" dirty="0" err="1" smtClean="0"/>
              <a:t>sous</a:t>
            </a:r>
            <a:r>
              <a:rPr lang="it-IT" dirty="0" smtClean="0"/>
              <a:t> </a:t>
            </a:r>
            <a:r>
              <a:rPr lang="it-IT" dirty="0" err="1" smtClean="0"/>
              <a:t>les</a:t>
            </a:r>
            <a:r>
              <a:rPr lang="it-IT" dirty="0" smtClean="0"/>
              <a:t> </a:t>
            </a:r>
            <a:r>
              <a:rPr lang="it-IT" dirty="0" err="1" smtClean="0"/>
              <a:t>nom</a:t>
            </a:r>
            <a:r>
              <a:rPr lang="it-IT" dirty="0" smtClean="0"/>
              <a:t> de «culture </a:t>
            </a:r>
            <a:r>
              <a:rPr lang="it-IT" dirty="0" err="1" smtClean="0"/>
              <a:t>encyclopédique</a:t>
            </a:r>
            <a:r>
              <a:rPr lang="it-IT" dirty="0" smtClean="0"/>
              <a:t>» ; </a:t>
            </a:r>
            <a:r>
              <a:rPr lang="it-IT" dirty="0" err="1" smtClean="0"/>
              <a:t>et</a:t>
            </a:r>
            <a:r>
              <a:rPr lang="it-IT" dirty="0" smtClean="0"/>
              <a:t> </a:t>
            </a:r>
            <a:r>
              <a:rPr lang="it-IT" dirty="0" err="1" smtClean="0"/>
              <a:t>cependant</a:t>
            </a:r>
            <a:r>
              <a:rPr lang="it-IT" dirty="0" smtClean="0"/>
              <a:t> </a:t>
            </a:r>
            <a:r>
              <a:rPr lang="it-IT" dirty="0" err="1" smtClean="0"/>
              <a:t>les</a:t>
            </a:r>
            <a:r>
              <a:rPr lang="it-IT" dirty="0" smtClean="0"/>
              <a:t> </a:t>
            </a:r>
            <a:r>
              <a:rPr lang="it-IT" dirty="0" err="1" smtClean="0"/>
              <a:t>uns</a:t>
            </a:r>
            <a:r>
              <a:rPr lang="it-IT" dirty="0" smtClean="0"/>
              <a:t> </a:t>
            </a:r>
            <a:r>
              <a:rPr lang="it-IT" dirty="0" err="1" smtClean="0"/>
              <a:t>sont</a:t>
            </a:r>
            <a:r>
              <a:rPr lang="it-IT" dirty="0" smtClean="0"/>
              <a:t> </a:t>
            </a:r>
            <a:r>
              <a:rPr lang="it-IT" dirty="0" err="1" smtClean="0"/>
              <a:t>ignorés</a:t>
            </a:r>
            <a:r>
              <a:rPr lang="it-IT" dirty="0" smtClean="0"/>
              <a:t> </a:t>
            </a:r>
            <a:r>
              <a:rPr lang="it-IT" dirty="0" err="1" smtClean="0"/>
              <a:t>ou</a:t>
            </a:r>
            <a:r>
              <a:rPr lang="it-IT" dirty="0" smtClean="0"/>
              <a:t> </a:t>
            </a:r>
            <a:r>
              <a:rPr lang="it-IT" dirty="0" err="1" smtClean="0"/>
              <a:t>rendus</a:t>
            </a:r>
            <a:r>
              <a:rPr lang="it-IT" dirty="0" smtClean="0"/>
              <a:t> </a:t>
            </a:r>
            <a:r>
              <a:rPr lang="it-IT" dirty="0" err="1" smtClean="0"/>
              <a:t>incertains</a:t>
            </a:r>
            <a:r>
              <a:rPr lang="it-IT" dirty="0" smtClean="0"/>
              <a:t> par </a:t>
            </a:r>
            <a:r>
              <a:rPr lang="it-IT" dirty="0" err="1" smtClean="0"/>
              <a:t>les</a:t>
            </a:r>
            <a:r>
              <a:rPr lang="it-IT" dirty="0" smtClean="0"/>
              <a:t> </a:t>
            </a:r>
            <a:r>
              <a:rPr lang="it-IT" dirty="0" err="1" smtClean="0"/>
              <a:t>inventions</a:t>
            </a:r>
            <a:r>
              <a:rPr lang="it-IT" dirty="0" smtClean="0"/>
              <a:t> </a:t>
            </a:r>
            <a:r>
              <a:rPr lang="it-IT" dirty="0" err="1" smtClean="0"/>
              <a:t>personnelles</a:t>
            </a:r>
            <a:r>
              <a:rPr lang="it-IT" dirty="0" smtClean="0"/>
              <a:t>, </a:t>
            </a:r>
            <a:r>
              <a:rPr lang="it-IT" dirty="0" err="1" smtClean="0"/>
              <a:t>tandis</a:t>
            </a:r>
            <a:r>
              <a:rPr lang="it-IT" dirty="0" smtClean="0"/>
              <a:t> </a:t>
            </a:r>
            <a:r>
              <a:rPr lang="it-IT" dirty="0" err="1" smtClean="0"/>
              <a:t>que</a:t>
            </a:r>
            <a:r>
              <a:rPr lang="it-IT" dirty="0" smtClean="0"/>
              <a:t> d’</a:t>
            </a:r>
            <a:r>
              <a:rPr lang="it-IT" dirty="0" err="1" smtClean="0"/>
              <a:t>autres</a:t>
            </a:r>
            <a:r>
              <a:rPr lang="it-IT" dirty="0" smtClean="0"/>
              <a:t> on </a:t>
            </a:r>
            <a:r>
              <a:rPr lang="it-IT" dirty="0" err="1" smtClean="0"/>
              <a:t>été</a:t>
            </a:r>
            <a:r>
              <a:rPr lang="it-IT" dirty="0" smtClean="0"/>
              <a:t> si </a:t>
            </a:r>
            <a:r>
              <a:rPr lang="it-IT" dirty="0" err="1" smtClean="0"/>
              <a:t>souvent</a:t>
            </a:r>
            <a:r>
              <a:rPr lang="it-IT" dirty="0" smtClean="0"/>
              <a:t> </a:t>
            </a:r>
            <a:r>
              <a:rPr lang="it-IT" dirty="0" err="1" smtClean="0"/>
              <a:t>publiés</a:t>
            </a:r>
            <a:r>
              <a:rPr lang="it-IT" dirty="0" smtClean="0"/>
              <a:t> </a:t>
            </a:r>
            <a:r>
              <a:rPr lang="it-IT" dirty="0" err="1" smtClean="0"/>
              <a:t>qu</a:t>
            </a:r>
            <a:r>
              <a:rPr lang="it-IT" dirty="0" smtClean="0"/>
              <a:t>’</a:t>
            </a:r>
            <a:r>
              <a:rPr lang="it-IT" dirty="0" err="1" smtClean="0"/>
              <a:t>ils</a:t>
            </a:r>
            <a:r>
              <a:rPr lang="it-IT" dirty="0" smtClean="0"/>
              <a:t> </a:t>
            </a:r>
            <a:r>
              <a:rPr lang="it-IT" dirty="0" err="1" smtClean="0"/>
              <a:t>sont</a:t>
            </a:r>
            <a:r>
              <a:rPr lang="it-IT" dirty="0" smtClean="0"/>
              <a:t> </a:t>
            </a:r>
            <a:r>
              <a:rPr lang="it-IT" dirty="0" err="1" smtClean="0"/>
              <a:t>devenus</a:t>
            </a:r>
            <a:r>
              <a:rPr lang="it-IT" dirty="0" smtClean="0"/>
              <a:t> </a:t>
            </a:r>
            <a:r>
              <a:rPr lang="it-IT" dirty="0" err="1" smtClean="0"/>
              <a:t>fastidieux</a:t>
            </a:r>
            <a:r>
              <a:rPr lang="it-IT" dirty="0" smtClean="0"/>
              <a:t>. C’est une </a:t>
            </a:r>
            <a:r>
              <a:rPr lang="it-IT" dirty="0" err="1" smtClean="0"/>
              <a:t>tâche</a:t>
            </a:r>
            <a:r>
              <a:rPr lang="it-IT" dirty="0" smtClean="0"/>
              <a:t> ardue </a:t>
            </a:r>
            <a:r>
              <a:rPr lang="it-IT" dirty="0" err="1" smtClean="0"/>
              <a:t>que</a:t>
            </a:r>
            <a:r>
              <a:rPr lang="it-IT" dirty="0" smtClean="0"/>
              <a:t> de </a:t>
            </a:r>
            <a:r>
              <a:rPr lang="it-IT" dirty="0" err="1" smtClean="0"/>
              <a:t>donner</a:t>
            </a:r>
            <a:r>
              <a:rPr lang="it-IT" dirty="0" smtClean="0"/>
              <a:t> un air </a:t>
            </a:r>
            <a:r>
              <a:rPr lang="it-IT" dirty="0" err="1" smtClean="0"/>
              <a:t>nouveau</a:t>
            </a:r>
            <a:r>
              <a:rPr lang="it-IT" dirty="0" smtClean="0"/>
              <a:t> </a:t>
            </a:r>
            <a:r>
              <a:rPr lang="it-IT" dirty="0" err="1" smtClean="0"/>
              <a:t>aux</a:t>
            </a:r>
            <a:r>
              <a:rPr lang="it-IT" dirty="0" smtClean="0"/>
              <a:t> </a:t>
            </a:r>
            <a:r>
              <a:rPr lang="it-IT" dirty="0" err="1" smtClean="0"/>
              <a:t>vielleries</a:t>
            </a:r>
            <a:r>
              <a:rPr lang="it-IT" dirty="0" smtClean="0"/>
              <a:t>, de l’</a:t>
            </a:r>
            <a:r>
              <a:rPr lang="it-IT" dirty="0" err="1" smtClean="0"/>
              <a:t>autorité</a:t>
            </a:r>
            <a:r>
              <a:rPr lang="it-IT" dirty="0" smtClean="0"/>
              <a:t> </a:t>
            </a:r>
            <a:r>
              <a:rPr lang="it-IT" dirty="0" err="1" smtClean="0"/>
              <a:t>aux</a:t>
            </a:r>
            <a:r>
              <a:rPr lang="it-IT" dirty="0" smtClean="0"/>
              <a:t> </a:t>
            </a:r>
            <a:r>
              <a:rPr lang="it-IT" dirty="0" err="1" smtClean="0"/>
              <a:t>nouveautés</a:t>
            </a:r>
            <a:r>
              <a:rPr lang="it-IT" dirty="0" smtClean="0"/>
              <a:t>, de l’</a:t>
            </a:r>
            <a:r>
              <a:rPr lang="it-IT" dirty="0" err="1" smtClean="0"/>
              <a:t>éclat</a:t>
            </a:r>
            <a:r>
              <a:rPr lang="it-IT" dirty="0" smtClean="0"/>
              <a:t> à ce qui est </a:t>
            </a:r>
            <a:r>
              <a:rPr lang="it-IT" dirty="0" err="1" smtClean="0"/>
              <a:t>usé</a:t>
            </a:r>
            <a:r>
              <a:rPr lang="it-IT" dirty="0" smtClean="0"/>
              <a:t>, de la </a:t>
            </a:r>
            <a:r>
              <a:rPr lang="it-IT" dirty="0" err="1" smtClean="0"/>
              <a:t>clarté</a:t>
            </a:r>
            <a:r>
              <a:rPr lang="it-IT" dirty="0" smtClean="0"/>
              <a:t> à ce qui est </a:t>
            </a:r>
            <a:r>
              <a:rPr lang="it-IT" dirty="0" err="1" smtClean="0"/>
              <a:t>obscur</a:t>
            </a:r>
            <a:r>
              <a:rPr lang="it-IT" dirty="0" smtClean="0"/>
              <a:t>, de l’</a:t>
            </a:r>
            <a:r>
              <a:rPr lang="it-IT" dirty="0" err="1" smtClean="0"/>
              <a:t>attrait</a:t>
            </a:r>
            <a:r>
              <a:rPr lang="it-IT" dirty="0" smtClean="0"/>
              <a:t> à ce qui est </a:t>
            </a:r>
            <a:r>
              <a:rPr lang="it-IT" dirty="0" err="1" smtClean="0"/>
              <a:t>dédaigné</a:t>
            </a:r>
            <a:r>
              <a:rPr lang="it-IT" dirty="0" smtClean="0"/>
              <a:t>, de </a:t>
            </a:r>
            <a:r>
              <a:rPr lang="it-IT" dirty="0" err="1" smtClean="0"/>
              <a:t>crédit</a:t>
            </a:r>
            <a:r>
              <a:rPr lang="it-IT" dirty="0" smtClean="0"/>
              <a:t> à ce qui est </a:t>
            </a:r>
            <a:r>
              <a:rPr lang="it-IT" dirty="0" err="1" smtClean="0"/>
              <a:t>douteux</a:t>
            </a:r>
            <a:r>
              <a:rPr lang="it-IT" dirty="0" smtClean="0"/>
              <a:t>, de </a:t>
            </a:r>
            <a:r>
              <a:rPr lang="it-IT" dirty="0" err="1" smtClean="0"/>
              <a:t>donner</a:t>
            </a:r>
            <a:r>
              <a:rPr lang="it-IT" dirty="0" smtClean="0"/>
              <a:t> à </a:t>
            </a:r>
            <a:r>
              <a:rPr lang="it-IT" dirty="0" err="1" smtClean="0"/>
              <a:t>chaque</a:t>
            </a:r>
            <a:r>
              <a:rPr lang="it-IT" dirty="0" smtClean="0"/>
              <a:t> </a:t>
            </a:r>
            <a:r>
              <a:rPr lang="it-IT" dirty="0" err="1" smtClean="0"/>
              <a:t>chose</a:t>
            </a:r>
            <a:r>
              <a:rPr lang="it-IT" dirty="0" smtClean="0"/>
              <a:t> sa nature </a:t>
            </a:r>
            <a:r>
              <a:rPr lang="it-IT" dirty="0" err="1" smtClean="0"/>
              <a:t>et</a:t>
            </a:r>
            <a:r>
              <a:rPr lang="it-IT" dirty="0" smtClean="0"/>
              <a:t> à la nature tout ce qui lui </a:t>
            </a:r>
            <a:r>
              <a:rPr lang="it-IT" dirty="0" err="1" smtClean="0"/>
              <a:t>appartient</a:t>
            </a:r>
            <a:r>
              <a:rPr lang="it-IT" dirty="0" smtClean="0"/>
              <a:t>. </a:t>
            </a:r>
            <a:r>
              <a:rPr lang="it-IT" dirty="0" err="1" smtClean="0"/>
              <a:t>Aussi</a:t>
            </a:r>
            <a:r>
              <a:rPr lang="it-IT" dirty="0" smtClean="0"/>
              <a:t>, </a:t>
            </a:r>
            <a:r>
              <a:rPr lang="it-IT" dirty="0" err="1" smtClean="0"/>
              <a:t>même</a:t>
            </a:r>
            <a:r>
              <a:rPr lang="it-IT" dirty="0" smtClean="0"/>
              <a:t> si </a:t>
            </a:r>
            <a:r>
              <a:rPr lang="it-IT" dirty="0" err="1" smtClean="0"/>
              <a:t>nous</a:t>
            </a:r>
            <a:r>
              <a:rPr lang="it-IT" dirty="0" smtClean="0"/>
              <a:t> </a:t>
            </a:r>
            <a:r>
              <a:rPr lang="it-IT" dirty="0" err="1" smtClean="0"/>
              <a:t>manquons</a:t>
            </a:r>
            <a:r>
              <a:rPr lang="it-IT" dirty="0" smtClean="0"/>
              <a:t> </a:t>
            </a:r>
            <a:r>
              <a:rPr lang="it-IT" dirty="0" err="1" smtClean="0"/>
              <a:t>notre</a:t>
            </a:r>
            <a:r>
              <a:rPr lang="it-IT" dirty="0" smtClean="0"/>
              <a:t> </a:t>
            </a:r>
            <a:r>
              <a:rPr lang="it-IT" dirty="0" err="1" smtClean="0"/>
              <a:t>but</a:t>
            </a:r>
            <a:r>
              <a:rPr lang="it-IT" dirty="0" smtClean="0"/>
              <a:t>, il est </a:t>
            </a:r>
            <a:r>
              <a:rPr lang="it-IT" dirty="0" err="1" smtClean="0"/>
              <a:t>suffisament</a:t>
            </a:r>
            <a:r>
              <a:rPr lang="it-IT" dirty="0" smtClean="0"/>
              <a:t> </a:t>
            </a:r>
            <a:r>
              <a:rPr lang="it-IT" dirty="0" err="1" smtClean="0"/>
              <a:t>beau</a:t>
            </a:r>
            <a:r>
              <a:rPr lang="it-IT" dirty="0" smtClean="0"/>
              <a:t> </a:t>
            </a:r>
            <a:r>
              <a:rPr lang="it-IT" dirty="0" err="1" smtClean="0"/>
              <a:t>et</a:t>
            </a:r>
            <a:r>
              <a:rPr lang="it-IT" dirty="0" smtClean="0"/>
              <a:t> </a:t>
            </a:r>
            <a:r>
              <a:rPr lang="it-IT" dirty="0" err="1" smtClean="0"/>
              <a:t>glorieux</a:t>
            </a:r>
            <a:r>
              <a:rPr lang="it-IT" dirty="0" smtClean="0"/>
              <a:t> d’</a:t>
            </a:r>
            <a:r>
              <a:rPr lang="it-IT" dirty="0" err="1" smtClean="0"/>
              <a:t>avoir</a:t>
            </a:r>
            <a:r>
              <a:rPr lang="it-IT" dirty="0" smtClean="0"/>
              <a:t> </a:t>
            </a:r>
            <a:r>
              <a:rPr lang="it-IT" dirty="0" err="1" smtClean="0"/>
              <a:t>voulu</a:t>
            </a:r>
            <a:r>
              <a:rPr lang="it-IT" dirty="0" smtClean="0"/>
              <a:t> l’</a:t>
            </a:r>
            <a:r>
              <a:rPr lang="it-IT" dirty="0" err="1" smtClean="0"/>
              <a:t>atteindre</a:t>
            </a:r>
            <a:r>
              <a:rPr lang="it-IT" dirty="0" smtClean="0"/>
              <a:t>.</a:t>
            </a:r>
          </a:p>
          <a:p>
            <a:pPr>
              <a:lnSpc>
                <a:spcPct val="150000"/>
              </a:lnSpc>
            </a:pPr>
            <a:r>
              <a:rPr lang="it-IT" dirty="0" smtClean="0"/>
              <a:t>Pour ma part, </a:t>
            </a:r>
            <a:r>
              <a:rPr lang="it-IT" dirty="0" err="1" smtClean="0"/>
              <a:t>je</a:t>
            </a:r>
            <a:r>
              <a:rPr lang="it-IT" dirty="0" smtClean="0"/>
              <a:t> </a:t>
            </a:r>
            <a:r>
              <a:rPr lang="it-IT" dirty="0" err="1" smtClean="0"/>
              <a:t>suis</a:t>
            </a:r>
            <a:r>
              <a:rPr lang="it-IT" dirty="0" smtClean="0"/>
              <a:t> d’</a:t>
            </a:r>
            <a:r>
              <a:rPr lang="it-IT" dirty="0" err="1" smtClean="0"/>
              <a:t>avis</a:t>
            </a:r>
            <a:r>
              <a:rPr lang="it-IT" dirty="0" smtClean="0"/>
              <a:t> </a:t>
            </a:r>
            <a:r>
              <a:rPr lang="it-IT" dirty="0" err="1" smtClean="0"/>
              <a:t>que</a:t>
            </a:r>
            <a:r>
              <a:rPr lang="it-IT" dirty="0" smtClean="0"/>
              <a:t> </a:t>
            </a:r>
            <a:r>
              <a:rPr lang="it-IT" dirty="0" err="1" smtClean="0"/>
              <a:t>dans</a:t>
            </a:r>
            <a:r>
              <a:rPr lang="it-IT" dirty="0" smtClean="0"/>
              <a:t> </a:t>
            </a:r>
            <a:r>
              <a:rPr lang="it-IT" dirty="0" err="1" smtClean="0"/>
              <a:t>les</a:t>
            </a:r>
            <a:r>
              <a:rPr lang="it-IT" dirty="0" smtClean="0"/>
              <a:t> </a:t>
            </a:r>
            <a:r>
              <a:rPr lang="it-IT" dirty="0" err="1" smtClean="0"/>
              <a:t>lettres</a:t>
            </a:r>
            <a:r>
              <a:rPr lang="it-IT" dirty="0" smtClean="0"/>
              <a:t> </a:t>
            </a:r>
            <a:r>
              <a:rPr lang="it-IT" dirty="0" err="1" smtClean="0"/>
              <a:t>uneplace</a:t>
            </a:r>
            <a:r>
              <a:rPr lang="it-IT" dirty="0" smtClean="0"/>
              <a:t> </a:t>
            </a:r>
            <a:r>
              <a:rPr lang="it-IT" dirty="0" err="1" smtClean="0"/>
              <a:t>particulière</a:t>
            </a:r>
            <a:r>
              <a:rPr lang="it-IT" dirty="0" smtClean="0"/>
              <a:t> </a:t>
            </a:r>
            <a:r>
              <a:rPr lang="it-IT" dirty="0" err="1" smtClean="0"/>
              <a:t>revient</a:t>
            </a:r>
            <a:r>
              <a:rPr lang="it-IT" dirty="0" smtClean="0"/>
              <a:t> à </a:t>
            </a:r>
            <a:r>
              <a:rPr lang="it-IT" dirty="0" err="1" smtClean="0"/>
              <a:t>ceux</a:t>
            </a:r>
            <a:r>
              <a:rPr lang="it-IT" dirty="0" smtClean="0"/>
              <a:t> qui </a:t>
            </a:r>
            <a:r>
              <a:rPr lang="it-IT" dirty="0" err="1" smtClean="0"/>
              <a:t>ont</a:t>
            </a:r>
            <a:r>
              <a:rPr lang="it-IT" dirty="0" smtClean="0"/>
              <a:t> </a:t>
            </a:r>
            <a:r>
              <a:rPr lang="it-IT" dirty="0" err="1" smtClean="0"/>
              <a:t>préféré</a:t>
            </a:r>
            <a:r>
              <a:rPr lang="it-IT" dirty="0" smtClean="0"/>
              <a:t> le </a:t>
            </a:r>
            <a:r>
              <a:rPr lang="it-IT" dirty="0" err="1" smtClean="0"/>
              <a:t>mérite</a:t>
            </a:r>
            <a:r>
              <a:rPr lang="it-IT" dirty="0" smtClean="0"/>
              <a:t> de </a:t>
            </a:r>
            <a:r>
              <a:rPr lang="it-IT" dirty="0" err="1" smtClean="0"/>
              <a:t>faire</a:t>
            </a:r>
            <a:r>
              <a:rPr lang="it-IT" dirty="0" smtClean="0"/>
              <a:t> oeuvre utile, en </a:t>
            </a:r>
            <a:r>
              <a:rPr lang="it-IT" dirty="0" err="1" smtClean="0"/>
              <a:t>triomphant</a:t>
            </a:r>
            <a:r>
              <a:rPr lang="it-IT" dirty="0" smtClean="0"/>
              <a:t> </a:t>
            </a:r>
            <a:r>
              <a:rPr lang="it-IT" dirty="0" err="1" smtClean="0"/>
              <a:t>des</a:t>
            </a:r>
            <a:r>
              <a:rPr lang="it-IT" dirty="0" smtClean="0"/>
              <a:t> </a:t>
            </a:r>
            <a:r>
              <a:rPr lang="it-IT" dirty="0" err="1" smtClean="0"/>
              <a:t>difficultés</a:t>
            </a:r>
            <a:r>
              <a:rPr lang="it-IT" dirty="0" smtClean="0"/>
              <a:t>, à l’</a:t>
            </a:r>
            <a:r>
              <a:rPr lang="it-IT" dirty="0" err="1" smtClean="0"/>
              <a:t>avantage</a:t>
            </a:r>
            <a:r>
              <a:rPr lang="it-IT" dirty="0" smtClean="0"/>
              <a:t> de </a:t>
            </a:r>
            <a:r>
              <a:rPr lang="it-IT" dirty="0" err="1" smtClean="0"/>
              <a:t>plaire</a:t>
            </a:r>
            <a:r>
              <a:rPr lang="it-IT" dirty="0" smtClean="0"/>
              <a:t>.</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7544" y="548680"/>
            <a:ext cx="8352928" cy="6555641"/>
          </a:xfrm>
          <a:prstGeom prst="rect">
            <a:avLst/>
          </a:prstGeom>
          <a:noFill/>
        </p:spPr>
        <p:txBody>
          <a:bodyPr wrap="square" rtlCol="0">
            <a:spAutoFit/>
          </a:bodyPr>
          <a:lstStyle/>
          <a:p>
            <a:pPr marL="342900" indent="-342900" algn="ctr"/>
            <a:r>
              <a:rPr lang="it-IT" sz="2400" dirty="0" err="1" smtClean="0"/>
              <a:t>Inclusion</a:t>
            </a:r>
            <a:r>
              <a:rPr lang="it-IT" sz="2400" dirty="0" smtClean="0"/>
              <a:t>/</a:t>
            </a:r>
            <a:r>
              <a:rPr lang="it-IT" sz="2400" dirty="0" err="1" smtClean="0"/>
              <a:t>exclusion</a:t>
            </a:r>
            <a:r>
              <a:rPr lang="it-IT" sz="2400" dirty="0" smtClean="0"/>
              <a:t> </a:t>
            </a:r>
            <a:r>
              <a:rPr lang="it-IT" sz="2400" dirty="0" err="1" smtClean="0"/>
              <a:t>sujet</a:t>
            </a:r>
            <a:endParaRPr lang="it-IT" sz="2400" dirty="0" smtClean="0"/>
          </a:p>
          <a:p>
            <a:pPr marL="342900" indent="-342900" algn="just"/>
            <a:r>
              <a:rPr lang="it-IT" dirty="0" smtClean="0"/>
              <a:t>1. </a:t>
            </a:r>
            <a:r>
              <a:rPr lang="fr-FR" i="1" dirty="0" smtClean="0"/>
              <a:t>NH </a:t>
            </a:r>
            <a:r>
              <a:rPr lang="fr-FR" dirty="0" smtClean="0"/>
              <a:t>2.27</a:t>
            </a:r>
            <a:endParaRPr lang="it-IT" dirty="0" smtClean="0"/>
          </a:p>
          <a:p>
            <a:pPr marL="342900" indent="-342900" algn="just"/>
            <a:r>
              <a:rPr lang="it-IT" b="1" dirty="0" err="1" smtClean="0"/>
              <a:t>Cette</a:t>
            </a:r>
            <a:r>
              <a:rPr lang="it-IT" b="1" dirty="0" smtClean="0"/>
              <a:t> </a:t>
            </a:r>
            <a:r>
              <a:rPr lang="it-IT" b="1" dirty="0" err="1" smtClean="0"/>
              <a:t>digression</a:t>
            </a:r>
            <a:r>
              <a:rPr lang="it-IT" b="1" dirty="0" smtClean="0"/>
              <a:t> n’aura </a:t>
            </a:r>
            <a:r>
              <a:rPr lang="it-IT" b="1" dirty="0" err="1" smtClean="0"/>
              <a:t>pas</a:t>
            </a:r>
            <a:r>
              <a:rPr lang="it-IT" b="1" dirty="0" smtClean="0"/>
              <a:t> </a:t>
            </a:r>
            <a:r>
              <a:rPr lang="it-IT" b="1" dirty="0" err="1" smtClean="0"/>
              <a:t>été</a:t>
            </a:r>
            <a:r>
              <a:rPr lang="it-IT" b="1" dirty="0" smtClean="0"/>
              <a:t> hors de </a:t>
            </a:r>
            <a:r>
              <a:rPr lang="it-IT" b="1" dirty="0" err="1" smtClean="0"/>
              <a:t>propos</a:t>
            </a:r>
            <a:r>
              <a:rPr lang="it-IT" dirty="0" smtClean="0"/>
              <a:t>, </a:t>
            </a:r>
            <a:r>
              <a:rPr lang="it-IT" dirty="0" err="1" smtClean="0"/>
              <a:t>puisque</a:t>
            </a:r>
            <a:r>
              <a:rPr lang="it-IT" dirty="0" smtClean="0"/>
              <a:t> </a:t>
            </a:r>
            <a:r>
              <a:rPr lang="it-IT" dirty="0" err="1" smtClean="0"/>
              <a:t>les</a:t>
            </a:r>
            <a:r>
              <a:rPr lang="it-IT" dirty="0" smtClean="0"/>
              <a:t> </a:t>
            </a:r>
            <a:r>
              <a:rPr lang="it-IT" dirty="0" err="1" smtClean="0"/>
              <a:t>controverses</a:t>
            </a:r>
            <a:r>
              <a:rPr lang="it-IT" dirty="0" smtClean="0"/>
              <a:t> </a:t>
            </a:r>
            <a:r>
              <a:rPr lang="it-IT" dirty="0" err="1" smtClean="0"/>
              <a:t>continuelles</a:t>
            </a:r>
            <a:r>
              <a:rPr lang="it-IT" dirty="0" smtClean="0"/>
              <a:t> </a:t>
            </a:r>
            <a:r>
              <a:rPr lang="it-IT" dirty="0" err="1" smtClean="0"/>
              <a:t>sur</a:t>
            </a:r>
            <a:r>
              <a:rPr lang="it-IT" dirty="0" smtClean="0"/>
              <a:t> </a:t>
            </a:r>
            <a:r>
              <a:rPr lang="it-IT" dirty="0" err="1" smtClean="0"/>
              <a:t>Dieux</a:t>
            </a:r>
            <a:r>
              <a:rPr lang="it-IT" dirty="0" smtClean="0"/>
              <a:t> en </a:t>
            </a:r>
            <a:r>
              <a:rPr lang="it-IT" dirty="0" err="1" smtClean="0"/>
              <a:t>ont</a:t>
            </a:r>
            <a:r>
              <a:rPr lang="it-IT" dirty="0" smtClean="0"/>
              <a:t> </a:t>
            </a:r>
            <a:r>
              <a:rPr lang="it-IT" dirty="0" err="1" smtClean="0"/>
              <a:t>rendu</a:t>
            </a:r>
            <a:r>
              <a:rPr lang="it-IT" dirty="0" smtClean="0"/>
              <a:t> le </a:t>
            </a:r>
            <a:r>
              <a:rPr lang="it-IT" dirty="0" err="1" smtClean="0"/>
              <a:t>sujet</a:t>
            </a:r>
            <a:r>
              <a:rPr lang="it-IT" dirty="0" smtClean="0"/>
              <a:t> </a:t>
            </a:r>
            <a:r>
              <a:rPr lang="it-IT" b="1" dirty="0" err="1" smtClean="0"/>
              <a:t>familier</a:t>
            </a:r>
            <a:r>
              <a:rPr lang="it-IT" dirty="0" smtClean="0"/>
              <a:t>.</a:t>
            </a:r>
          </a:p>
          <a:p>
            <a:pPr marL="342900" indent="-342900" algn="just"/>
            <a:endParaRPr lang="it-IT" dirty="0" smtClean="0"/>
          </a:p>
          <a:p>
            <a:pPr algn="just"/>
            <a:r>
              <a:rPr lang="it-IT" dirty="0" smtClean="0"/>
              <a:t>2. </a:t>
            </a:r>
            <a:r>
              <a:rPr lang="it-IT" i="1" dirty="0" smtClean="0"/>
              <a:t>NH</a:t>
            </a:r>
            <a:r>
              <a:rPr lang="it-IT" dirty="0" smtClean="0"/>
              <a:t> 3.65</a:t>
            </a:r>
          </a:p>
          <a:p>
            <a:pPr algn="just"/>
            <a:r>
              <a:rPr lang="it-IT" b="1" dirty="0" smtClean="0"/>
              <a:t>Il ne </a:t>
            </a:r>
            <a:r>
              <a:rPr lang="it-IT" b="1" dirty="0" err="1" smtClean="0"/>
              <a:t>semble</a:t>
            </a:r>
            <a:r>
              <a:rPr lang="it-IT" b="1" dirty="0" smtClean="0"/>
              <a:t> </a:t>
            </a:r>
            <a:r>
              <a:rPr lang="it-IT" b="1" dirty="0" err="1" smtClean="0"/>
              <a:t>pas</a:t>
            </a:r>
            <a:r>
              <a:rPr lang="it-IT" b="1" dirty="0" smtClean="0"/>
              <a:t> hors de </a:t>
            </a:r>
            <a:r>
              <a:rPr lang="it-IT" b="1" dirty="0" err="1" smtClean="0"/>
              <a:t>propos</a:t>
            </a:r>
            <a:r>
              <a:rPr lang="it-IT" b="1" dirty="0" smtClean="0"/>
              <a:t> </a:t>
            </a:r>
            <a:r>
              <a:rPr lang="it-IT" dirty="0" smtClean="0"/>
              <a:t>d’</a:t>
            </a:r>
            <a:r>
              <a:rPr lang="it-IT" dirty="0" err="1" smtClean="0"/>
              <a:t>insérer</a:t>
            </a:r>
            <a:r>
              <a:rPr lang="it-IT" dirty="0" smtClean="0"/>
              <a:t> ici un </a:t>
            </a:r>
            <a:r>
              <a:rPr lang="it-IT" dirty="0" err="1" smtClean="0"/>
              <a:t>exemple</a:t>
            </a:r>
            <a:r>
              <a:rPr lang="it-IT" dirty="0" smtClean="0"/>
              <a:t> </a:t>
            </a:r>
            <a:r>
              <a:rPr lang="it-IT" dirty="0" err="1" smtClean="0"/>
              <a:t>des</a:t>
            </a:r>
            <a:r>
              <a:rPr lang="it-IT" dirty="0" smtClean="0"/>
              <a:t> </a:t>
            </a:r>
            <a:r>
              <a:rPr lang="it-IT" dirty="0" err="1" smtClean="0"/>
              <a:t>anciennes</a:t>
            </a:r>
            <a:r>
              <a:rPr lang="it-IT" dirty="0" smtClean="0"/>
              <a:t> </a:t>
            </a:r>
            <a:r>
              <a:rPr lang="it-IT" dirty="0" err="1" smtClean="0"/>
              <a:t>pratiques</a:t>
            </a:r>
            <a:r>
              <a:rPr lang="it-IT" dirty="0" smtClean="0"/>
              <a:t> </a:t>
            </a:r>
            <a:r>
              <a:rPr lang="it-IT" dirty="0" err="1" smtClean="0"/>
              <a:t>religieuses</a:t>
            </a:r>
            <a:r>
              <a:rPr lang="it-IT" dirty="0" smtClean="0"/>
              <a:t>, </a:t>
            </a:r>
            <a:r>
              <a:rPr lang="it-IT" dirty="0" err="1" smtClean="0"/>
              <a:t>instituées</a:t>
            </a:r>
            <a:r>
              <a:rPr lang="it-IT" dirty="0" smtClean="0"/>
              <a:t> </a:t>
            </a:r>
            <a:r>
              <a:rPr lang="it-IT" dirty="0" err="1" smtClean="0"/>
              <a:t>précisément</a:t>
            </a:r>
            <a:r>
              <a:rPr lang="it-IT" dirty="0" smtClean="0"/>
              <a:t> pour garantir ce </a:t>
            </a:r>
            <a:r>
              <a:rPr lang="it-IT" dirty="0" err="1" smtClean="0"/>
              <a:t>silence</a:t>
            </a:r>
            <a:endParaRPr lang="it-IT" dirty="0" smtClean="0"/>
          </a:p>
          <a:p>
            <a:pPr algn="just"/>
            <a:endParaRPr lang="it-IT" dirty="0" smtClean="0"/>
          </a:p>
          <a:p>
            <a:pPr algn="just"/>
            <a:r>
              <a:rPr lang="it-IT" dirty="0" smtClean="0"/>
              <a:t>3</a:t>
            </a:r>
            <a:r>
              <a:rPr lang="it-IT" i="1" dirty="0" smtClean="0"/>
              <a:t>. NH</a:t>
            </a:r>
            <a:r>
              <a:rPr lang="it-IT" dirty="0" smtClean="0"/>
              <a:t> 3.136</a:t>
            </a:r>
          </a:p>
          <a:p>
            <a:pPr algn="just"/>
            <a:r>
              <a:rPr lang="it-IT" b="1" dirty="0" smtClean="0"/>
              <a:t>Il ne </a:t>
            </a:r>
            <a:r>
              <a:rPr lang="it-IT" b="1" dirty="0" err="1" smtClean="0"/>
              <a:t>paraît</a:t>
            </a:r>
            <a:r>
              <a:rPr lang="it-IT" b="1" dirty="0" smtClean="0"/>
              <a:t> </a:t>
            </a:r>
            <a:r>
              <a:rPr lang="it-IT" b="1" dirty="0" err="1" smtClean="0"/>
              <a:t>pas</a:t>
            </a:r>
            <a:r>
              <a:rPr lang="it-IT" b="1" dirty="0" smtClean="0"/>
              <a:t> hors de </a:t>
            </a:r>
            <a:r>
              <a:rPr lang="it-IT" b="1" dirty="0" err="1" smtClean="0"/>
              <a:t>propos</a:t>
            </a:r>
            <a:r>
              <a:rPr lang="it-IT" b="1" dirty="0" smtClean="0"/>
              <a:t> </a:t>
            </a:r>
            <a:r>
              <a:rPr lang="it-IT" dirty="0" smtClean="0"/>
              <a:t>de </a:t>
            </a:r>
            <a:r>
              <a:rPr lang="it-IT" dirty="0" err="1" smtClean="0"/>
              <a:t>citer</a:t>
            </a:r>
            <a:r>
              <a:rPr lang="it-IT" dirty="0" smtClean="0"/>
              <a:t> ici l’</a:t>
            </a:r>
            <a:r>
              <a:rPr lang="it-IT" dirty="0" err="1" smtClean="0"/>
              <a:t>inscription</a:t>
            </a:r>
            <a:r>
              <a:rPr lang="it-IT" dirty="0" smtClean="0"/>
              <a:t> </a:t>
            </a:r>
            <a:r>
              <a:rPr lang="it-IT" dirty="0" err="1" smtClean="0"/>
              <a:t>du</a:t>
            </a:r>
            <a:r>
              <a:rPr lang="it-IT" dirty="0" smtClean="0"/>
              <a:t> </a:t>
            </a:r>
            <a:r>
              <a:rPr lang="it-IT" dirty="0" err="1" smtClean="0"/>
              <a:t>trophée</a:t>
            </a:r>
            <a:r>
              <a:rPr lang="it-IT" dirty="0" smtClean="0"/>
              <a:t> </a:t>
            </a:r>
            <a:r>
              <a:rPr lang="it-IT" dirty="0" err="1" smtClean="0"/>
              <a:t>des</a:t>
            </a:r>
            <a:r>
              <a:rPr lang="it-IT" dirty="0" smtClean="0"/>
              <a:t> </a:t>
            </a:r>
            <a:r>
              <a:rPr lang="it-IT" dirty="0" err="1" smtClean="0"/>
              <a:t>Alpes</a:t>
            </a:r>
            <a:r>
              <a:rPr lang="it-IT" dirty="0" smtClean="0"/>
              <a:t> ; en </a:t>
            </a:r>
            <a:r>
              <a:rPr lang="it-IT" dirty="0" err="1" smtClean="0"/>
              <a:t>voici</a:t>
            </a:r>
            <a:r>
              <a:rPr lang="it-IT" dirty="0" smtClean="0"/>
              <a:t> le </a:t>
            </a:r>
            <a:r>
              <a:rPr lang="it-IT" dirty="0" err="1" smtClean="0"/>
              <a:t>texte</a:t>
            </a:r>
            <a:r>
              <a:rPr lang="it-IT" dirty="0" smtClean="0"/>
              <a:t> […]</a:t>
            </a:r>
          </a:p>
          <a:p>
            <a:pPr marL="342900" indent="-342900" algn="just"/>
            <a:endParaRPr lang="it-IT" dirty="0" smtClean="0"/>
          </a:p>
          <a:p>
            <a:pPr marL="342900" indent="-342900" algn="just"/>
            <a:r>
              <a:rPr lang="it-IT" dirty="0" smtClean="0"/>
              <a:t>4. </a:t>
            </a:r>
            <a:r>
              <a:rPr lang="it-IT" i="1" dirty="0" smtClean="0"/>
              <a:t>NH</a:t>
            </a:r>
            <a:r>
              <a:rPr lang="it-IT" dirty="0" smtClean="0"/>
              <a:t> 2.85</a:t>
            </a:r>
          </a:p>
          <a:p>
            <a:pPr marL="342900" indent="-342900" algn="just"/>
            <a:r>
              <a:rPr lang="it-IT" b="1" dirty="0" smtClean="0"/>
              <a:t>Tout cela est </a:t>
            </a:r>
            <a:r>
              <a:rPr lang="it-IT" b="1" dirty="0" err="1" smtClean="0"/>
              <a:t>obscur</a:t>
            </a:r>
            <a:r>
              <a:rPr lang="it-IT" b="1" dirty="0" smtClean="0"/>
              <a:t> </a:t>
            </a:r>
            <a:r>
              <a:rPr lang="it-IT" b="1" dirty="0" err="1" smtClean="0"/>
              <a:t>et</a:t>
            </a:r>
            <a:r>
              <a:rPr lang="it-IT" b="1" dirty="0" smtClean="0"/>
              <a:t> </a:t>
            </a:r>
            <a:r>
              <a:rPr lang="it-IT" b="1" dirty="0" err="1" smtClean="0"/>
              <a:t>inextricable</a:t>
            </a:r>
            <a:r>
              <a:rPr lang="it-IT" b="1" dirty="0" smtClean="0"/>
              <a:t>, mais </a:t>
            </a:r>
            <a:r>
              <a:rPr lang="it-IT" b="1" dirty="0" err="1" smtClean="0"/>
              <a:t>doit</a:t>
            </a:r>
            <a:r>
              <a:rPr lang="it-IT" b="1" dirty="0" smtClean="0"/>
              <a:t> </a:t>
            </a:r>
            <a:r>
              <a:rPr lang="it-IT" b="1" dirty="0" err="1" smtClean="0"/>
              <a:t>être</a:t>
            </a:r>
            <a:r>
              <a:rPr lang="it-IT" b="1" dirty="0" smtClean="0"/>
              <a:t> </a:t>
            </a:r>
            <a:r>
              <a:rPr lang="it-IT" b="1" dirty="0" err="1" smtClean="0"/>
              <a:t>publié</a:t>
            </a:r>
            <a:r>
              <a:rPr lang="it-IT" b="1" dirty="0" smtClean="0"/>
              <a:t> pour l’</a:t>
            </a:r>
            <a:r>
              <a:rPr lang="it-IT" b="1" dirty="0" err="1" smtClean="0"/>
              <a:t>avoir</a:t>
            </a:r>
            <a:r>
              <a:rPr lang="it-IT" b="1" dirty="0" smtClean="0"/>
              <a:t> déjà </a:t>
            </a:r>
            <a:r>
              <a:rPr lang="it-IT" b="1" dirty="0" err="1" smtClean="0"/>
              <a:t>été</a:t>
            </a:r>
            <a:r>
              <a:rPr lang="it-IT" b="1" dirty="0" smtClean="0"/>
              <a:t> </a:t>
            </a:r>
            <a:r>
              <a:rPr lang="it-IT" dirty="0" smtClean="0"/>
              <a:t>: </a:t>
            </a:r>
            <a:r>
              <a:rPr lang="it-IT" dirty="0" err="1" smtClean="0"/>
              <a:t>dans</a:t>
            </a:r>
            <a:r>
              <a:rPr lang="it-IT" dirty="0" smtClean="0"/>
              <a:t> </a:t>
            </a:r>
            <a:r>
              <a:rPr lang="it-IT" dirty="0" err="1" smtClean="0"/>
              <a:t>ces</a:t>
            </a:r>
            <a:r>
              <a:rPr lang="it-IT" dirty="0" smtClean="0"/>
              <a:t> </a:t>
            </a:r>
            <a:r>
              <a:rPr lang="it-IT" dirty="0" err="1" smtClean="0"/>
              <a:t>questions</a:t>
            </a:r>
            <a:r>
              <a:rPr lang="it-IT" dirty="0" smtClean="0"/>
              <a:t> il </a:t>
            </a:r>
            <a:r>
              <a:rPr lang="it-IT" dirty="0" err="1" smtClean="0"/>
              <a:t>existe</a:t>
            </a:r>
            <a:r>
              <a:rPr lang="it-IT" dirty="0" smtClean="0"/>
              <a:t> </a:t>
            </a:r>
            <a:r>
              <a:rPr lang="it-IT" dirty="0" err="1" smtClean="0"/>
              <a:t>pourtant</a:t>
            </a:r>
            <a:r>
              <a:rPr lang="it-IT" dirty="0" smtClean="0"/>
              <a:t> une </a:t>
            </a:r>
            <a:r>
              <a:rPr lang="it-IT" dirty="0" err="1" smtClean="0"/>
              <a:t>méthode</a:t>
            </a:r>
            <a:r>
              <a:rPr lang="it-IT" dirty="0" smtClean="0"/>
              <a:t>, celle </a:t>
            </a:r>
            <a:r>
              <a:rPr lang="it-IT" dirty="0" err="1" smtClean="0"/>
              <a:t>du</a:t>
            </a:r>
            <a:r>
              <a:rPr lang="it-IT" dirty="0" smtClean="0"/>
              <a:t> </a:t>
            </a:r>
            <a:r>
              <a:rPr lang="it-IT" dirty="0" err="1" smtClean="0"/>
              <a:t>raisonnement</a:t>
            </a:r>
            <a:r>
              <a:rPr lang="it-IT" dirty="0" smtClean="0"/>
              <a:t> </a:t>
            </a:r>
            <a:r>
              <a:rPr lang="it-IT" dirty="0" err="1" smtClean="0"/>
              <a:t>géométrique</a:t>
            </a:r>
            <a:r>
              <a:rPr lang="it-IT" dirty="0" smtClean="0"/>
              <a:t> qui ne </a:t>
            </a:r>
            <a:r>
              <a:rPr lang="it-IT" dirty="0" err="1" smtClean="0"/>
              <a:t>trompe</a:t>
            </a:r>
            <a:r>
              <a:rPr lang="it-IT" dirty="0" smtClean="0"/>
              <a:t> </a:t>
            </a:r>
            <a:r>
              <a:rPr lang="it-IT" dirty="0" err="1" smtClean="0"/>
              <a:t>jamais</a:t>
            </a:r>
            <a:r>
              <a:rPr lang="it-IT" dirty="0" smtClean="0"/>
              <a:t>, la </a:t>
            </a:r>
            <a:r>
              <a:rPr lang="it-IT" dirty="0" err="1" smtClean="0"/>
              <a:t>seule</a:t>
            </a:r>
            <a:r>
              <a:rPr lang="it-IT" dirty="0" smtClean="0"/>
              <a:t> </a:t>
            </a:r>
            <a:r>
              <a:rPr lang="it-IT" dirty="0" err="1" smtClean="0"/>
              <a:t>acceptable</a:t>
            </a:r>
            <a:r>
              <a:rPr lang="it-IT" dirty="0" smtClean="0"/>
              <a:t> pour qui </a:t>
            </a:r>
            <a:r>
              <a:rPr lang="it-IT" dirty="0" err="1" smtClean="0"/>
              <a:t>voudrait</a:t>
            </a:r>
            <a:r>
              <a:rPr lang="it-IT" dirty="0" smtClean="0"/>
              <a:t> </a:t>
            </a:r>
            <a:r>
              <a:rPr lang="it-IT" dirty="0" err="1" smtClean="0"/>
              <a:t>poursuivre</a:t>
            </a:r>
            <a:r>
              <a:rPr lang="it-IT" dirty="0" smtClean="0"/>
              <a:t> </a:t>
            </a:r>
            <a:r>
              <a:rPr lang="it-IT" dirty="0" err="1" smtClean="0"/>
              <a:t>ces</a:t>
            </a:r>
            <a:r>
              <a:rPr lang="it-IT" dirty="0" smtClean="0"/>
              <a:t> </a:t>
            </a:r>
            <a:r>
              <a:rPr lang="it-IT" dirty="0" err="1" smtClean="0"/>
              <a:t>recherches</a:t>
            </a:r>
            <a:r>
              <a:rPr lang="it-IT" dirty="0" smtClean="0"/>
              <a:t> plus à </a:t>
            </a:r>
            <a:r>
              <a:rPr lang="it-IT" dirty="0" err="1" smtClean="0"/>
              <a:t>fond</a:t>
            </a:r>
            <a:r>
              <a:rPr lang="it-IT" dirty="0" smtClean="0"/>
              <a:t>, </a:t>
            </a:r>
            <a:r>
              <a:rPr lang="it-IT" dirty="0" err="1" smtClean="0"/>
              <a:t>sans</a:t>
            </a:r>
            <a:r>
              <a:rPr lang="it-IT" dirty="0" smtClean="0"/>
              <a:t> </a:t>
            </a:r>
            <a:r>
              <a:rPr lang="it-IT" dirty="0" err="1" smtClean="0"/>
              <a:t>songer</a:t>
            </a:r>
            <a:r>
              <a:rPr lang="it-IT" dirty="0" smtClean="0"/>
              <a:t> à une </a:t>
            </a:r>
            <a:r>
              <a:rPr lang="it-IT" dirty="0" err="1" smtClean="0"/>
              <a:t>mesure</a:t>
            </a:r>
            <a:r>
              <a:rPr lang="it-IT" dirty="0" smtClean="0"/>
              <a:t> </a:t>
            </a:r>
            <a:r>
              <a:rPr lang="it-IT" dirty="0" err="1" smtClean="0"/>
              <a:t>exacte</a:t>
            </a:r>
            <a:r>
              <a:rPr lang="it-IT" dirty="0" smtClean="0"/>
              <a:t> (</a:t>
            </a:r>
            <a:r>
              <a:rPr lang="it-IT" dirty="0" err="1" smtClean="0"/>
              <a:t>car</a:t>
            </a:r>
            <a:r>
              <a:rPr lang="it-IT" dirty="0" smtClean="0"/>
              <a:t> </a:t>
            </a:r>
            <a:r>
              <a:rPr lang="it-IT" dirty="0" err="1" smtClean="0"/>
              <a:t>cette</a:t>
            </a:r>
            <a:r>
              <a:rPr lang="it-IT" dirty="0" smtClean="0"/>
              <a:t> </a:t>
            </a:r>
            <a:r>
              <a:rPr lang="it-IT" dirty="0" err="1" smtClean="0"/>
              <a:t>prétention</a:t>
            </a:r>
            <a:r>
              <a:rPr lang="it-IT" dirty="0" smtClean="0"/>
              <a:t> </a:t>
            </a:r>
            <a:r>
              <a:rPr lang="it-IT" dirty="0" err="1" smtClean="0"/>
              <a:t>entraînerait</a:t>
            </a:r>
            <a:r>
              <a:rPr lang="it-IT" dirty="0" smtClean="0"/>
              <a:t> un </a:t>
            </a:r>
            <a:r>
              <a:rPr lang="it-IT" dirty="0" err="1" smtClean="0"/>
              <a:t>usage</a:t>
            </a:r>
            <a:r>
              <a:rPr lang="it-IT" dirty="0" smtClean="0"/>
              <a:t> de </a:t>
            </a:r>
            <a:r>
              <a:rPr lang="it-IT" dirty="0" err="1" smtClean="0"/>
              <a:t>ses</a:t>
            </a:r>
            <a:r>
              <a:rPr lang="it-IT" dirty="0" smtClean="0"/>
              <a:t> </a:t>
            </a:r>
            <a:r>
              <a:rPr lang="it-IT" dirty="0" err="1" smtClean="0"/>
              <a:t>loisirs</a:t>
            </a:r>
            <a:r>
              <a:rPr lang="it-IT" dirty="0" smtClean="0"/>
              <a:t> </a:t>
            </a:r>
            <a:r>
              <a:rPr lang="it-IT" dirty="0" err="1" smtClean="0"/>
              <a:t>presque</a:t>
            </a:r>
            <a:r>
              <a:rPr lang="it-IT" dirty="0" smtClean="0"/>
              <a:t> </a:t>
            </a:r>
            <a:r>
              <a:rPr lang="it-IT" dirty="0" err="1" smtClean="0"/>
              <a:t>insensé</a:t>
            </a:r>
            <a:r>
              <a:rPr lang="it-IT" dirty="0" smtClean="0"/>
              <a:t>), mais en ce </a:t>
            </a:r>
            <a:r>
              <a:rPr lang="it-IT" dirty="0" err="1" smtClean="0"/>
              <a:t>bornant</a:t>
            </a:r>
            <a:r>
              <a:rPr lang="it-IT" dirty="0" smtClean="0"/>
              <a:t> à </a:t>
            </a:r>
            <a:r>
              <a:rPr lang="it-IT" dirty="0" err="1" smtClean="0"/>
              <a:t>des</a:t>
            </a:r>
            <a:r>
              <a:rPr lang="it-IT" dirty="0" smtClean="0"/>
              <a:t> </a:t>
            </a:r>
            <a:r>
              <a:rPr lang="it-IT" dirty="0" err="1" smtClean="0"/>
              <a:t>évaluations</a:t>
            </a:r>
            <a:r>
              <a:rPr lang="it-IT" dirty="0" smtClean="0"/>
              <a:t> </a:t>
            </a:r>
            <a:r>
              <a:rPr lang="it-IT" dirty="0" err="1" smtClean="0"/>
              <a:t>conjecturales</a:t>
            </a:r>
            <a:r>
              <a:rPr lang="it-IT" dirty="0" smtClean="0"/>
              <a:t>.</a:t>
            </a:r>
          </a:p>
          <a:p>
            <a:pPr marL="342900" indent="-342900" algn="just"/>
            <a:endParaRPr lang="it-IT" dirty="0" smtClean="0"/>
          </a:p>
          <a:p>
            <a:pPr marL="342900" indent="-342900"/>
            <a:r>
              <a:rPr lang="it-IT" dirty="0" smtClean="0"/>
              <a:t> </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1560" y="116632"/>
            <a:ext cx="7848872" cy="7017306"/>
          </a:xfrm>
          <a:prstGeom prst="rect">
            <a:avLst/>
          </a:prstGeom>
          <a:noFill/>
        </p:spPr>
        <p:txBody>
          <a:bodyPr wrap="square" rtlCol="0">
            <a:spAutoFit/>
          </a:bodyPr>
          <a:lstStyle/>
          <a:p>
            <a:pPr algn="just"/>
            <a:r>
              <a:rPr lang="it-IT" dirty="0" smtClean="0"/>
              <a:t>5.</a:t>
            </a:r>
            <a:r>
              <a:rPr lang="it-IT" i="1" dirty="0" smtClean="0"/>
              <a:t> NH</a:t>
            </a:r>
            <a:r>
              <a:rPr lang="it-IT" dirty="0" smtClean="0"/>
              <a:t> 4.93</a:t>
            </a:r>
          </a:p>
          <a:p>
            <a:pPr algn="just"/>
            <a:r>
              <a:rPr lang="it-IT" dirty="0" err="1" smtClean="0"/>
              <a:t>Avant</a:t>
            </a:r>
            <a:r>
              <a:rPr lang="it-IT" dirty="0" smtClean="0"/>
              <a:t> de </a:t>
            </a:r>
            <a:r>
              <a:rPr lang="it-IT" dirty="0" err="1" smtClean="0"/>
              <a:t>quitter</a:t>
            </a:r>
            <a:r>
              <a:rPr lang="it-IT" dirty="0" smtClean="0"/>
              <a:t> le </a:t>
            </a:r>
            <a:r>
              <a:rPr lang="it-IT" dirty="0" err="1" smtClean="0"/>
              <a:t>Pont-Euxin</a:t>
            </a:r>
            <a:r>
              <a:rPr lang="it-IT" dirty="0" smtClean="0"/>
              <a:t>, </a:t>
            </a:r>
            <a:r>
              <a:rPr lang="it-IT" b="1" dirty="0" smtClean="0"/>
              <a:t>il ne </a:t>
            </a:r>
            <a:r>
              <a:rPr lang="it-IT" b="1" dirty="0" err="1" smtClean="0"/>
              <a:t>faut</a:t>
            </a:r>
            <a:r>
              <a:rPr lang="it-IT" b="1" dirty="0" smtClean="0"/>
              <a:t> </a:t>
            </a:r>
            <a:r>
              <a:rPr lang="it-IT" b="1" dirty="0" err="1" smtClean="0"/>
              <a:t>pas</a:t>
            </a:r>
            <a:r>
              <a:rPr lang="it-IT" b="1" dirty="0" smtClean="0"/>
              <a:t> </a:t>
            </a:r>
            <a:r>
              <a:rPr lang="it-IT" b="1" dirty="0" err="1" smtClean="0"/>
              <a:t>que</a:t>
            </a:r>
            <a:r>
              <a:rPr lang="it-IT" b="1" dirty="0" smtClean="0"/>
              <a:t> </a:t>
            </a:r>
            <a:r>
              <a:rPr lang="it-IT" b="1" dirty="0" err="1" smtClean="0"/>
              <a:t>nous</a:t>
            </a:r>
            <a:r>
              <a:rPr lang="it-IT" b="1" dirty="0" smtClean="0"/>
              <a:t> </a:t>
            </a:r>
            <a:r>
              <a:rPr lang="it-IT" b="1" dirty="0" err="1" smtClean="0"/>
              <a:t>omettions</a:t>
            </a:r>
            <a:r>
              <a:rPr lang="it-IT" b="1" dirty="0" smtClean="0"/>
              <a:t> l’opinion d’un </a:t>
            </a:r>
            <a:r>
              <a:rPr lang="it-IT" b="1" dirty="0" err="1" smtClean="0"/>
              <a:t>grand</a:t>
            </a:r>
            <a:r>
              <a:rPr lang="it-IT" b="1" dirty="0" smtClean="0"/>
              <a:t> </a:t>
            </a:r>
            <a:r>
              <a:rPr lang="it-IT" b="1" dirty="0" err="1" smtClean="0"/>
              <a:t>nombre</a:t>
            </a:r>
            <a:r>
              <a:rPr lang="it-IT" dirty="0" smtClean="0"/>
              <a:t> […]</a:t>
            </a:r>
          </a:p>
          <a:p>
            <a:pPr marL="342900" indent="-342900" algn="just"/>
            <a:endParaRPr lang="it-IT" dirty="0" smtClean="0"/>
          </a:p>
          <a:p>
            <a:pPr marL="342900" indent="-342900" algn="just"/>
            <a:r>
              <a:rPr lang="it-IT" dirty="0" smtClean="0"/>
              <a:t>6. </a:t>
            </a:r>
            <a:r>
              <a:rPr lang="it-IT" i="1" dirty="0" smtClean="0"/>
              <a:t>NH </a:t>
            </a:r>
            <a:r>
              <a:rPr lang="it-IT" dirty="0" smtClean="0"/>
              <a:t>2.162</a:t>
            </a:r>
          </a:p>
          <a:p>
            <a:pPr algn="just"/>
            <a:r>
              <a:rPr lang="it-IT" b="1" dirty="0" smtClean="0"/>
              <a:t>Mais quel est l’</a:t>
            </a:r>
            <a:r>
              <a:rPr lang="it-IT" b="1" dirty="0" err="1" smtClean="0"/>
              <a:t>intérêt</a:t>
            </a:r>
            <a:r>
              <a:rPr lang="it-IT" b="1" dirty="0" smtClean="0"/>
              <a:t> de </a:t>
            </a:r>
            <a:r>
              <a:rPr lang="it-IT" b="1" dirty="0" err="1" smtClean="0"/>
              <a:t>cette</a:t>
            </a:r>
            <a:r>
              <a:rPr lang="it-IT" b="1" dirty="0" smtClean="0"/>
              <a:t> </a:t>
            </a:r>
            <a:r>
              <a:rPr lang="it-IT" b="1" dirty="0" err="1" smtClean="0"/>
              <a:t>discussion</a:t>
            </a:r>
            <a:r>
              <a:rPr lang="it-IT" b="1" dirty="0" smtClean="0"/>
              <a:t>, </a:t>
            </a:r>
            <a:r>
              <a:rPr lang="it-IT" b="1" dirty="0" err="1" smtClean="0"/>
              <a:t>quand</a:t>
            </a:r>
            <a:r>
              <a:rPr lang="it-IT" b="1" dirty="0" smtClean="0"/>
              <a:t> </a:t>
            </a:r>
            <a:r>
              <a:rPr lang="it-IT" b="1" dirty="0" err="1" smtClean="0"/>
              <a:t>surgit</a:t>
            </a:r>
            <a:r>
              <a:rPr lang="it-IT" b="1" dirty="0" smtClean="0"/>
              <a:t> une nouvelle </a:t>
            </a:r>
            <a:r>
              <a:rPr lang="it-IT" b="1" dirty="0" err="1" smtClean="0"/>
              <a:t>merveille</a:t>
            </a:r>
            <a:r>
              <a:rPr lang="it-IT" b="1" dirty="0" smtClean="0"/>
              <a:t> </a:t>
            </a:r>
            <a:r>
              <a:rPr lang="it-IT" dirty="0" smtClean="0"/>
              <a:t>: la terre </a:t>
            </a:r>
            <a:r>
              <a:rPr lang="it-IT" dirty="0" err="1" smtClean="0"/>
              <a:t>elle-même</a:t>
            </a:r>
            <a:r>
              <a:rPr lang="it-IT" dirty="0" smtClean="0"/>
              <a:t> est </a:t>
            </a:r>
            <a:r>
              <a:rPr lang="it-IT" dirty="0" err="1" smtClean="0"/>
              <a:t>suspendue</a:t>
            </a:r>
            <a:r>
              <a:rPr lang="it-IT" dirty="0" smtClean="0"/>
              <a:t> </a:t>
            </a:r>
            <a:r>
              <a:rPr lang="it-IT" dirty="0" err="1" smtClean="0"/>
              <a:t>et</a:t>
            </a:r>
            <a:r>
              <a:rPr lang="it-IT" dirty="0" smtClean="0"/>
              <a:t> ne tombe </a:t>
            </a:r>
            <a:r>
              <a:rPr lang="it-IT" dirty="0" err="1" smtClean="0"/>
              <a:t>pas</a:t>
            </a:r>
            <a:r>
              <a:rPr lang="it-IT" dirty="0" smtClean="0"/>
              <a:t> en </a:t>
            </a:r>
            <a:r>
              <a:rPr lang="it-IT" dirty="0" err="1" smtClean="0"/>
              <a:t>nous</a:t>
            </a:r>
            <a:r>
              <a:rPr lang="it-IT" dirty="0" smtClean="0"/>
              <a:t> </a:t>
            </a:r>
            <a:r>
              <a:rPr lang="it-IT" dirty="0" err="1" smtClean="0"/>
              <a:t>entraînant</a:t>
            </a:r>
            <a:r>
              <a:rPr lang="it-IT" dirty="0" smtClean="0"/>
              <a:t> </a:t>
            </a:r>
            <a:r>
              <a:rPr lang="it-IT" dirty="0" err="1" smtClean="0"/>
              <a:t>dans</a:t>
            </a:r>
            <a:r>
              <a:rPr lang="it-IT" dirty="0" smtClean="0"/>
              <a:t> sa </a:t>
            </a:r>
            <a:r>
              <a:rPr lang="it-IT" dirty="0" err="1" smtClean="0"/>
              <a:t>chute</a:t>
            </a:r>
            <a:r>
              <a:rPr lang="it-IT" dirty="0" smtClean="0"/>
              <a:t>? </a:t>
            </a:r>
            <a:r>
              <a:rPr lang="it-IT" dirty="0" err="1" smtClean="0"/>
              <a:t>Comme</a:t>
            </a:r>
            <a:r>
              <a:rPr lang="it-IT" dirty="0" smtClean="0"/>
              <a:t> si la </a:t>
            </a:r>
            <a:r>
              <a:rPr lang="it-IT" dirty="0" err="1" smtClean="0"/>
              <a:t>force</a:t>
            </a:r>
            <a:r>
              <a:rPr lang="it-IT" dirty="0" smtClean="0"/>
              <a:t> de l’air, </a:t>
            </a:r>
            <a:r>
              <a:rPr lang="it-IT" dirty="0" err="1" smtClean="0"/>
              <a:t>surtout</a:t>
            </a:r>
            <a:r>
              <a:rPr lang="it-IT" dirty="0" smtClean="0"/>
              <a:t> </a:t>
            </a:r>
            <a:r>
              <a:rPr lang="it-IT" dirty="0" err="1" smtClean="0"/>
              <a:t>enfermée</a:t>
            </a:r>
            <a:r>
              <a:rPr lang="it-IT" dirty="0" smtClean="0"/>
              <a:t> </a:t>
            </a:r>
            <a:r>
              <a:rPr lang="it-IT" dirty="0" err="1" smtClean="0"/>
              <a:t>dans</a:t>
            </a:r>
            <a:r>
              <a:rPr lang="it-IT" dirty="0" smtClean="0"/>
              <a:t> le monde, </a:t>
            </a:r>
            <a:r>
              <a:rPr lang="it-IT" dirty="0" err="1" smtClean="0"/>
              <a:t>était</a:t>
            </a:r>
            <a:r>
              <a:rPr lang="it-IT" dirty="0" smtClean="0"/>
              <a:t> </a:t>
            </a:r>
            <a:r>
              <a:rPr lang="it-IT" dirty="0" err="1" smtClean="0"/>
              <a:t>douteuse</a:t>
            </a:r>
            <a:r>
              <a:rPr lang="it-IT" dirty="0" smtClean="0"/>
              <a:t>! </a:t>
            </a:r>
            <a:r>
              <a:rPr lang="it-IT" dirty="0" err="1" smtClean="0"/>
              <a:t>Comme</a:t>
            </a:r>
            <a:r>
              <a:rPr lang="it-IT" dirty="0" smtClean="0"/>
              <a:t> si la terre </a:t>
            </a:r>
            <a:r>
              <a:rPr lang="it-IT" dirty="0" err="1" smtClean="0"/>
              <a:t>pouvait</a:t>
            </a:r>
            <a:r>
              <a:rPr lang="it-IT" dirty="0" smtClean="0"/>
              <a:t> </a:t>
            </a:r>
            <a:r>
              <a:rPr lang="it-IT" dirty="0" err="1" smtClean="0"/>
              <a:t>tomber</a:t>
            </a:r>
            <a:r>
              <a:rPr lang="it-IT" dirty="0" smtClean="0"/>
              <a:t> </a:t>
            </a:r>
            <a:r>
              <a:rPr lang="it-IT" dirty="0" err="1" smtClean="0"/>
              <a:t>quand</a:t>
            </a:r>
            <a:r>
              <a:rPr lang="it-IT" dirty="0" smtClean="0"/>
              <a:t> la nature s’y oppose </a:t>
            </a:r>
            <a:r>
              <a:rPr lang="it-IT" dirty="0" err="1" smtClean="0"/>
              <a:t>et</a:t>
            </a:r>
            <a:r>
              <a:rPr lang="it-IT" dirty="0" smtClean="0"/>
              <a:t> lui </a:t>
            </a:r>
            <a:r>
              <a:rPr lang="it-IT" dirty="0" err="1" smtClean="0"/>
              <a:t>refuse</a:t>
            </a:r>
            <a:r>
              <a:rPr lang="it-IT" dirty="0" smtClean="0"/>
              <a:t> tout </a:t>
            </a:r>
            <a:r>
              <a:rPr lang="it-IT" dirty="0" err="1" smtClean="0"/>
              <a:t>lieu</a:t>
            </a:r>
            <a:r>
              <a:rPr lang="it-IT" dirty="0" smtClean="0"/>
              <a:t> </a:t>
            </a:r>
            <a:r>
              <a:rPr lang="it-IT" dirty="0" err="1" smtClean="0"/>
              <a:t>où</a:t>
            </a:r>
            <a:r>
              <a:rPr lang="it-IT" dirty="0" smtClean="0"/>
              <a:t> </a:t>
            </a:r>
            <a:r>
              <a:rPr lang="it-IT" dirty="0" err="1" smtClean="0"/>
              <a:t>tomber</a:t>
            </a:r>
            <a:r>
              <a:rPr lang="it-IT" dirty="0" smtClean="0"/>
              <a:t>!</a:t>
            </a:r>
            <a:endParaRPr lang="it-IT" i="1" dirty="0" smtClean="0"/>
          </a:p>
          <a:p>
            <a:endParaRPr lang="it-IT" i="1" dirty="0" smtClean="0"/>
          </a:p>
          <a:p>
            <a:r>
              <a:rPr lang="it-IT" dirty="0" smtClean="0"/>
              <a:t>7. </a:t>
            </a:r>
            <a:r>
              <a:rPr lang="it-IT" i="1" dirty="0" smtClean="0"/>
              <a:t>NH </a:t>
            </a:r>
            <a:r>
              <a:rPr lang="it-IT" dirty="0" smtClean="0"/>
              <a:t>2.206</a:t>
            </a:r>
          </a:p>
          <a:p>
            <a:pPr algn="just"/>
            <a:r>
              <a:rPr lang="it-IT" b="1" dirty="0" err="1" smtClean="0"/>
              <a:t>Faisons</a:t>
            </a:r>
            <a:r>
              <a:rPr lang="it-IT" b="1" dirty="0" smtClean="0"/>
              <a:t> </a:t>
            </a:r>
            <a:r>
              <a:rPr lang="it-IT" b="1" dirty="0" err="1" smtClean="0"/>
              <a:t>donc</a:t>
            </a:r>
            <a:r>
              <a:rPr lang="it-IT" b="1" dirty="0" smtClean="0"/>
              <a:t> </a:t>
            </a:r>
            <a:r>
              <a:rPr lang="it-IT" b="1" dirty="0" err="1" smtClean="0"/>
              <a:t>silence</a:t>
            </a:r>
            <a:r>
              <a:rPr lang="it-IT" b="1" dirty="0" smtClean="0"/>
              <a:t> </a:t>
            </a:r>
            <a:r>
              <a:rPr lang="it-IT" b="1" dirty="0" err="1" smtClean="0"/>
              <a:t>sur</a:t>
            </a:r>
            <a:r>
              <a:rPr lang="it-IT" b="1" dirty="0" smtClean="0"/>
              <a:t> </a:t>
            </a:r>
            <a:r>
              <a:rPr lang="it-IT" b="1" dirty="0" err="1" smtClean="0"/>
              <a:t>les</a:t>
            </a:r>
            <a:r>
              <a:rPr lang="it-IT" b="1" dirty="0" smtClean="0"/>
              <a:t> </a:t>
            </a:r>
            <a:r>
              <a:rPr lang="it-IT" b="1" dirty="0" err="1" smtClean="0"/>
              <a:t>tremblements</a:t>
            </a:r>
            <a:r>
              <a:rPr lang="it-IT" b="1" dirty="0" smtClean="0"/>
              <a:t> de terre </a:t>
            </a:r>
            <a:r>
              <a:rPr lang="it-IT" dirty="0" err="1" smtClean="0"/>
              <a:t>et</a:t>
            </a:r>
            <a:r>
              <a:rPr lang="it-IT" dirty="0" smtClean="0"/>
              <a:t> </a:t>
            </a:r>
            <a:r>
              <a:rPr lang="it-IT" dirty="0" err="1" smtClean="0"/>
              <a:t>toutes</a:t>
            </a:r>
            <a:r>
              <a:rPr lang="it-IT" dirty="0" smtClean="0"/>
              <a:t> </a:t>
            </a:r>
            <a:r>
              <a:rPr lang="it-IT" dirty="0" err="1" smtClean="0"/>
              <a:t>les</a:t>
            </a:r>
            <a:r>
              <a:rPr lang="it-IT" dirty="0" smtClean="0"/>
              <a:t> </a:t>
            </a:r>
            <a:r>
              <a:rPr lang="it-IT" dirty="0" err="1" smtClean="0"/>
              <a:t>catastrophes</a:t>
            </a:r>
            <a:r>
              <a:rPr lang="it-IT" dirty="0" smtClean="0"/>
              <a:t> </a:t>
            </a:r>
            <a:r>
              <a:rPr lang="it-IT" dirty="0" err="1" smtClean="0"/>
              <a:t>terrestres</a:t>
            </a:r>
            <a:r>
              <a:rPr lang="it-IT" dirty="0" smtClean="0"/>
              <a:t> qui </a:t>
            </a:r>
            <a:r>
              <a:rPr lang="it-IT" dirty="0" err="1" smtClean="0"/>
              <a:t>laissent</a:t>
            </a:r>
            <a:r>
              <a:rPr lang="it-IT" dirty="0" smtClean="0"/>
              <a:t> </a:t>
            </a:r>
            <a:r>
              <a:rPr lang="it-IT" dirty="0" err="1" smtClean="0"/>
              <a:t>du</a:t>
            </a:r>
            <a:r>
              <a:rPr lang="it-IT" dirty="0" smtClean="0"/>
              <a:t> </a:t>
            </a:r>
            <a:r>
              <a:rPr lang="it-IT" dirty="0" err="1" smtClean="0"/>
              <a:t>moins</a:t>
            </a:r>
            <a:r>
              <a:rPr lang="it-IT" dirty="0" smtClean="0"/>
              <a:t> </a:t>
            </a:r>
            <a:r>
              <a:rPr lang="it-IT" dirty="0" err="1" smtClean="0"/>
              <a:t>subsister</a:t>
            </a:r>
            <a:r>
              <a:rPr lang="it-IT" dirty="0" smtClean="0"/>
              <a:t> le </a:t>
            </a:r>
            <a:r>
              <a:rPr lang="it-IT" dirty="0" err="1" smtClean="0"/>
              <a:t>tombeaux</a:t>
            </a:r>
            <a:r>
              <a:rPr lang="it-IT" dirty="0" smtClean="0"/>
              <a:t> </a:t>
            </a:r>
            <a:r>
              <a:rPr lang="it-IT" dirty="0" err="1" smtClean="0"/>
              <a:t>des</a:t>
            </a:r>
            <a:r>
              <a:rPr lang="it-IT" dirty="0" smtClean="0"/>
              <a:t> </a:t>
            </a:r>
            <a:r>
              <a:rPr lang="it-IT" dirty="0" err="1" smtClean="0"/>
              <a:t>villes</a:t>
            </a:r>
            <a:r>
              <a:rPr lang="it-IT" dirty="0" smtClean="0"/>
              <a:t> ; </a:t>
            </a:r>
            <a:r>
              <a:rPr lang="it-IT" b="1" dirty="0" smtClean="0"/>
              <a:t>en </a:t>
            </a:r>
            <a:r>
              <a:rPr lang="it-IT" b="1" dirty="0" err="1" smtClean="0"/>
              <a:t>même</a:t>
            </a:r>
            <a:r>
              <a:rPr lang="it-IT" b="1" dirty="0" smtClean="0"/>
              <a:t> </a:t>
            </a:r>
            <a:r>
              <a:rPr lang="it-IT" b="1" dirty="0" err="1" smtClean="0"/>
              <a:t>temps</a:t>
            </a:r>
            <a:r>
              <a:rPr lang="it-IT" b="1" dirty="0" smtClean="0"/>
              <a:t>, </a:t>
            </a:r>
            <a:r>
              <a:rPr lang="it-IT" b="1" dirty="0" err="1" smtClean="0"/>
              <a:t>parlons</a:t>
            </a:r>
            <a:r>
              <a:rPr lang="it-IT" b="1" dirty="0" smtClean="0"/>
              <a:t> </a:t>
            </a:r>
            <a:r>
              <a:rPr lang="it-IT" b="1" dirty="0" err="1" smtClean="0"/>
              <a:t>plutôt</a:t>
            </a:r>
            <a:r>
              <a:rPr lang="it-IT" b="1" dirty="0" smtClean="0"/>
              <a:t> </a:t>
            </a:r>
            <a:r>
              <a:rPr lang="it-IT" b="1" dirty="0" err="1" smtClean="0"/>
              <a:t>des</a:t>
            </a:r>
            <a:r>
              <a:rPr lang="it-IT" b="1" dirty="0" smtClean="0"/>
              <a:t> </a:t>
            </a:r>
            <a:r>
              <a:rPr lang="it-IT" b="1" dirty="0" err="1" smtClean="0"/>
              <a:t>merveilles</a:t>
            </a:r>
            <a:r>
              <a:rPr lang="it-IT" b="1" dirty="0" smtClean="0"/>
              <a:t> de la terre </a:t>
            </a:r>
            <a:r>
              <a:rPr lang="it-IT" b="1" dirty="0" err="1" smtClean="0"/>
              <a:t>que</a:t>
            </a:r>
            <a:r>
              <a:rPr lang="it-IT" b="1" dirty="0" smtClean="0"/>
              <a:t> </a:t>
            </a:r>
            <a:r>
              <a:rPr lang="it-IT" b="1" dirty="0" err="1" smtClean="0"/>
              <a:t>des</a:t>
            </a:r>
            <a:r>
              <a:rPr lang="it-IT" b="1" dirty="0" smtClean="0"/>
              <a:t> </a:t>
            </a:r>
            <a:r>
              <a:rPr lang="it-IT" b="1" dirty="0" err="1" smtClean="0"/>
              <a:t>crimes</a:t>
            </a:r>
            <a:r>
              <a:rPr lang="it-IT" b="1" dirty="0" smtClean="0"/>
              <a:t> de la nature</a:t>
            </a:r>
            <a:r>
              <a:rPr lang="it-IT" dirty="0" smtClean="0"/>
              <a:t>.</a:t>
            </a:r>
          </a:p>
          <a:p>
            <a:pPr algn="just"/>
            <a:endParaRPr lang="it-IT" dirty="0" smtClean="0"/>
          </a:p>
          <a:p>
            <a:pPr algn="just"/>
            <a:r>
              <a:rPr lang="it-IT" dirty="0" smtClean="0"/>
              <a:t>8. </a:t>
            </a:r>
            <a:r>
              <a:rPr lang="it-IT" i="1" dirty="0" smtClean="0"/>
              <a:t>NH</a:t>
            </a:r>
            <a:r>
              <a:rPr lang="it-IT" dirty="0" smtClean="0"/>
              <a:t>  37.1</a:t>
            </a:r>
          </a:p>
          <a:p>
            <a:pPr algn="just"/>
            <a:r>
              <a:rPr lang="it-IT" b="1" dirty="0" smtClean="0"/>
              <a:t>Pour </a:t>
            </a:r>
            <a:r>
              <a:rPr lang="it-IT" b="1" dirty="0" err="1" smtClean="0"/>
              <a:t>que</a:t>
            </a:r>
            <a:r>
              <a:rPr lang="it-IT" b="1" dirty="0" smtClean="0"/>
              <a:t> </a:t>
            </a:r>
            <a:r>
              <a:rPr lang="it-IT" b="1" dirty="0" err="1" smtClean="0"/>
              <a:t>rien</a:t>
            </a:r>
            <a:r>
              <a:rPr lang="it-IT" b="1" dirty="0" smtClean="0"/>
              <a:t> ne </a:t>
            </a:r>
            <a:r>
              <a:rPr lang="it-IT" b="1" dirty="0" err="1" smtClean="0"/>
              <a:t>manque</a:t>
            </a:r>
            <a:r>
              <a:rPr lang="it-IT" b="1" dirty="0" smtClean="0"/>
              <a:t> à l’</a:t>
            </a:r>
            <a:r>
              <a:rPr lang="it-IT" b="1" dirty="0" err="1" smtClean="0"/>
              <a:t>ouvrage</a:t>
            </a:r>
            <a:r>
              <a:rPr lang="it-IT" b="1" dirty="0" smtClean="0"/>
              <a:t> </a:t>
            </a:r>
            <a:r>
              <a:rPr lang="it-IT" b="1" dirty="0" err="1" smtClean="0"/>
              <a:t>que</a:t>
            </a:r>
            <a:r>
              <a:rPr lang="it-IT" b="1" dirty="0" smtClean="0"/>
              <a:t> </a:t>
            </a:r>
            <a:r>
              <a:rPr lang="it-IT" b="1" dirty="0" err="1" smtClean="0"/>
              <a:t>nous</a:t>
            </a:r>
            <a:r>
              <a:rPr lang="it-IT" b="1" dirty="0" smtClean="0"/>
              <a:t> </a:t>
            </a:r>
            <a:r>
              <a:rPr lang="it-IT" b="1" dirty="0" err="1" smtClean="0"/>
              <a:t>avons</a:t>
            </a:r>
            <a:r>
              <a:rPr lang="it-IT" b="1" dirty="0" smtClean="0"/>
              <a:t> </a:t>
            </a:r>
            <a:r>
              <a:rPr lang="it-IT" b="1" dirty="0" err="1" smtClean="0"/>
              <a:t>entrepris</a:t>
            </a:r>
            <a:r>
              <a:rPr lang="it-IT" dirty="0" smtClean="0"/>
              <a:t>, il </a:t>
            </a:r>
            <a:r>
              <a:rPr lang="it-IT" dirty="0" err="1" smtClean="0"/>
              <a:t>nous</a:t>
            </a:r>
            <a:r>
              <a:rPr lang="it-IT" dirty="0" smtClean="0"/>
              <a:t> reste à </a:t>
            </a:r>
            <a:r>
              <a:rPr lang="it-IT" dirty="0" err="1" smtClean="0"/>
              <a:t>parler</a:t>
            </a:r>
            <a:r>
              <a:rPr lang="it-IT" dirty="0" smtClean="0"/>
              <a:t> </a:t>
            </a:r>
            <a:r>
              <a:rPr lang="it-IT" dirty="0" err="1" smtClean="0"/>
              <a:t>des</a:t>
            </a:r>
            <a:r>
              <a:rPr lang="it-IT" dirty="0" smtClean="0"/>
              <a:t> </a:t>
            </a:r>
            <a:r>
              <a:rPr lang="it-IT" dirty="0" err="1" smtClean="0"/>
              <a:t>pierreries</a:t>
            </a:r>
            <a:r>
              <a:rPr lang="it-IT" dirty="0" smtClean="0"/>
              <a:t> ; la </a:t>
            </a:r>
            <a:r>
              <a:rPr lang="it-IT" dirty="0" err="1" smtClean="0"/>
              <a:t>majesté</a:t>
            </a:r>
            <a:r>
              <a:rPr lang="it-IT" dirty="0" smtClean="0"/>
              <a:t> de la nature s’y </a:t>
            </a:r>
            <a:r>
              <a:rPr lang="it-IT" dirty="0" err="1" smtClean="0"/>
              <a:t>concentre</a:t>
            </a:r>
            <a:r>
              <a:rPr lang="it-IT" dirty="0" smtClean="0"/>
              <a:t> en </a:t>
            </a:r>
            <a:r>
              <a:rPr lang="it-IT" dirty="0" err="1" smtClean="0"/>
              <a:t>abrégé</a:t>
            </a:r>
            <a:r>
              <a:rPr lang="it-IT" dirty="0" smtClean="0"/>
              <a:t>, </a:t>
            </a:r>
            <a:r>
              <a:rPr lang="it-IT" dirty="0" err="1" smtClean="0"/>
              <a:t>et</a:t>
            </a:r>
            <a:r>
              <a:rPr lang="it-IT" dirty="0" smtClean="0"/>
              <a:t> </a:t>
            </a:r>
            <a:r>
              <a:rPr lang="it-IT" dirty="0" err="1" smtClean="0"/>
              <a:t>beaucoup</a:t>
            </a:r>
            <a:r>
              <a:rPr lang="it-IT" dirty="0" smtClean="0"/>
              <a:t> </a:t>
            </a:r>
            <a:r>
              <a:rPr lang="it-IT" dirty="0" err="1" smtClean="0"/>
              <a:t>trouvent</a:t>
            </a:r>
            <a:r>
              <a:rPr lang="it-IT" dirty="0" smtClean="0"/>
              <a:t> </a:t>
            </a:r>
            <a:r>
              <a:rPr lang="it-IT" dirty="0" err="1" smtClean="0"/>
              <a:t>qu</a:t>
            </a:r>
            <a:r>
              <a:rPr lang="it-IT" dirty="0" smtClean="0"/>
              <a:t>’en </a:t>
            </a:r>
            <a:r>
              <a:rPr lang="it-IT" dirty="0" err="1" smtClean="0"/>
              <a:t>aucun</a:t>
            </a:r>
            <a:r>
              <a:rPr lang="it-IT" dirty="0" smtClean="0"/>
              <a:t> </a:t>
            </a:r>
            <a:r>
              <a:rPr lang="it-IT" dirty="0" err="1" smtClean="0"/>
              <a:t>domaine</a:t>
            </a:r>
            <a:r>
              <a:rPr lang="it-IT" dirty="0" smtClean="0"/>
              <a:t> elle n’est plus </a:t>
            </a:r>
            <a:r>
              <a:rPr lang="it-IT" dirty="0" err="1" smtClean="0"/>
              <a:t>admirable</a:t>
            </a:r>
            <a:endParaRPr lang="it-IT" dirty="0" smtClean="0"/>
          </a:p>
          <a:p>
            <a:pPr algn="just"/>
            <a:endParaRPr lang="it-IT" dirty="0" smtClean="0"/>
          </a:p>
          <a:p>
            <a:pPr algn="just"/>
            <a:endParaRPr lang="it-IT" i="1" dirty="0" smtClean="0"/>
          </a:p>
          <a:p>
            <a:endParaRPr lang="it-IT" i="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7544" y="0"/>
            <a:ext cx="8280920" cy="7386638"/>
          </a:xfrm>
          <a:prstGeom prst="rect">
            <a:avLst/>
          </a:prstGeom>
          <a:noFill/>
        </p:spPr>
        <p:txBody>
          <a:bodyPr wrap="square" rtlCol="0">
            <a:spAutoFit/>
          </a:bodyPr>
          <a:lstStyle/>
          <a:p>
            <a:pPr algn="ctr"/>
            <a:r>
              <a:rPr lang="it-IT" sz="2400" dirty="0" err="1" smtClean="0"/>
              <a:t>Structure</a:t>
            </a:r>
            <a:r>
              <a:rPr lang="it-IT" sz="2400" dirty="0" smtClean="0"/>
              <a:t> de l’oeuvre</a:t>
            </a:r>
          </a:p>
          <a:p>
            <a:pPr algn="just"/>
            <a:r>
              <a:rPr lang="it-IT" dirty="0" smtClean="0"/>
              <a:t>9. </a:t>
            </a:r>
            <a:r>
              <a:rPr lang="it-IT" i="1" dirty="0" smtClean="0"/>
              <a:t>NH </a:t>
            </a:r>
            <a:r>
              <a:rPr lang="it-IT" dirty="0" smtClean="0"/>
              <a:t>3.46</a:t>
            </a:r>
          </a:p>
          <a:p>
            <a:pPr algn="just"/>
            <a:r>
              <a:rPr lang="it-IT" dirty="0" smtClean="0"/>
              <a:t>A </a:t>
            </a:r>
            <a:r>
              <a:rPr lang="it-IT" dirty="0" err="1" smtClean="0"/>
              <a:t>présent</a:t>
            </a:r>
            <a:r>
              <a:rPr lang="it-IT" dirty="0" smtClean="0"/>
              <a:t> </a:t>
            </a:r>
            <a:r>
              <a:rPr lang="it-IT" dirty="0" err="1" smtClean="0"/>
              <a:t>nous</a:t>
            </a:r>
            <a:r>
              <a:rPr lang="it-IT" dirty="0" smtClean="0"/>
              <a:t> </a:t>
            </a:r>
            <a:r>
              <a:rPr lang="it-IT" dirty="0" err="1" smtClean="0"/>
              <a:t>parlerons</a:t>
            </a:r>
            <a:r>
              <a:rPr lang="it-IT" dirty="0" smtClean="0"/>
              <a:t> de son </a:t>
            </a:r>
            <a:r>
              <a:rPr lang="it-IT" dirty="0" err="1" smtClean="0"/>
              <a:t>pourtour</a:t>
            </a:r>
            <a:r>
              <a:rPr lang="it-IT" dirty="0" smtClean="0"/>
              <a:t> </a:t>
            </a:r>
            <a:r>
              <a:rPr lang="it-IT" dirty="0" err="1" smtClean="0"/>
              <a:t>et</a:t>
            </a:r>
            <a:r>
              <a:rPr lang="it-IT" dirty="0" smtClean="0"/>
              <a:t> </a:t>
            </a:r>
            <a:r>
              <a:rPr lang="it-IT" dirty="0" err="1" smtClean="0"/>
              <a:t>nous</a:t>
            </a:r>
            <a:r>
              <a:rPr lang="it-IT" dirty="0" smtClean="0"/>
              <a:t> </a:t>
            </a:r>
            <a:r>
              <a:rPr lang="it-IT" dirty="0" err="1" smtClean="0"/>
              <a:t>énumérerons</a:t>
            </a:r>
            <a:r>
              <a:rPr lang="it-IT" dirty="0" smtClean="0"/>
              <a:t> </a:t>
            </a:r>
            <a:r>
              <a:rPr lang="it-IT" dirty="0" err="1" smtClean="0"/>
              <a:t>ses</a:t>
            </a:r>
            <a:r>
              <a:rPr lang="it-IT" dirty="0" smtClean="0"/>
              <a:t> </a:t>
            </a:r>
            <a:r>
              <a:rPr lang="it-IT" dirty="0" err="1" smtClean="0"/>
              <a:t>villes</a:t>
            </a:r>
            <a:r>
              <a:rPr lang="it-IT" dirty="0" smtClean="0"/>
              <a:t>. En </a:t>
            </a:r>
            <a:r>
              <a:rPr lang="it-IT" dirty="0" err="1" smtClean="0"/>
              <a:t>cette</a:t>
            </a:r>
            <a:r>
              <a:rPr lang="it-IT" dirty="0" smtClean="0"/>
              <a:t> </a:t>
            </a:r>
            <a:r>
              <a:rPr lang="it-IT" dirty="0" err="1" smtClean="0"/>
              <a:t>matière</a:t>
            </a:r>
            <a:r>
              <a:rPr lang="it-IT" dirty="0" smtClean="0"/>
              <a:t> </a:t>
            </a:r>
            <a:r>
              <a:rPr lang="it-IT" b="1" dirty="0" smtClean="0"/>
              <a:t>il </a:t>
            </a:r>
            <a:r>
              <a:rPr lang="it-IT" b="1" dirty="0" err="1" smtClean="0"/>
              <a:t>nous</a:t>
            </a:r>
            <a:r>
              <a:rPr lang="it-IT" b="1" dirty="0" smtClean="0"/>
              <a:t> </a:t>
            </a:r>
            <a:r>
              <a:rPr lang="it-IT" b="1" dirty="0" err="1" smtClean="0"/>
              <a:t>faut</a:t>
            </a:r>
            <a:r>
              <a:rPr lang="it-IT" b="1" dirty="0" smtClean="0"/>
              <a:t> </a:t>
            </a:r>
            <a:r>
              <a:rPr lang="it-IT" b="1" dirty="0" err="1" smtClean="0"/>
              <a:t>annoncer</a:t>
            </a:r>
            <a:r>
              <a:rPr lang="it-IT" b="1" dirty="0" smtClean="0"/>
              <a:t> </a:t>
            </a:r>
            <a:r>
              <a:rPr lang="it-IT" b="1" dirty="0" err="1" smtClean="0"/>
              <a:t>que</a:t>
            </a:r>
            <a:r>
              <a:rPr lang="it-IT" b="1" dirty="0" smtClean="0"/>
              <a:t> </a:t>
            </a:r>
            <a:r>
              <a:rPr lang="it-IT" b="1" dirty="0" err="1" smtClean="0"/>
              <a:t>nous</a:t>
            </a:r>
            <a:r>
              <a:rPr lang="it-IT" b="1" dirty="0" smtClean="0"/>
              <a:t> </a:t>
            </a:r>
            <a:r>
              <a:rPr lang="it-IT" b="1" dirty="0" err="1" smtClean="0"/>
              <a:t>suivrons</a:t>
            </a:r>
            <a:r>
              <a:rPr lang="it-IT" b="1" dirty="0" smtClean="0"/>
              <a:t> l’</a:t>
            </a:r>
            <a:r>
              <a:rPr lang="it-IT" b="1" dirty="0" err="1" smtClean="0"/>
              <a:t>autorité</a:t>
            </a:r>
            <a:r>
              <a:rPr lang="it-IT" b="1" dirty="0" smtClean="0"/>
              <a:t> </a:t>
            </a:r>
            <a:r>
              <a:rPr lang="it-IT" b="1" dirty="0" err="1" smtClean="0"/>
              <a:t>du</a:t>
            </a:r>
            <a:r>
              <a:rPr lang="it-IT" b="1" dirty="0" smtClean="0"/>
              <a:t> </a:t>
            </a:r>
            <a:r>
              <a:rPr lang="it-IT" b="1" dirty="0" err="1" smtClean="0"/>
              <a:t>divin</a:t>
            </a:r>
            <a:r>
              <a:rPr lang="it-IT" b="1" dirty="0" smtClean="0"/>
              <a:t> Auguste </a:t>
            </a:r>
            <a:r>
              <a:rPr lang="it-IT" b="1" dirty="0" err="1" smtClean="0"/>
              <a:t>et</a:t>
            </a:r>
            <a:r>
              <a:rPr lang="it-IT" b="1" dirty="0" smtClean="0"/>
              <a:t> la </a:t>
            </a:r>
            <a:r>
              <a:rPr lang="it-IT" b="1" dirty="0" err="1" smtClean="0"/>
              <a:t>répartition</a:t>
            </a:r>
            <a:r>
              <a:rPr lang="it-IT" b="1" dirty="0" smtClean="0"/>
              <a:t> </a:t>
            </a:r>
            <a:r>
              <a:rPr lang="it-IT" b="1" dirty="0" err="1" smtClean="0"/>
              <a:t>qu</a:t>
            </a:r>
            <a:r>
              <a:rPr lang="it-IT" b="1" dirty="0" smtClean="0"/>
              <a:t>’il a </a:t>
            </a:r>
            <a:r>
              <a:rPr lang="it-IT" b="1" dirty="0" err="1" smtClean="0"/>
              <a:t>opérée</a:t>
            </a:r>
            <a:r>
              <a:rPr lang="it-IT" b="1" dirty="0" smtClean="0"/>
              <a:t> de l’</a:t>
            </a:r>
            <a:r>
              <a:rPr lang="it-IT" b="1" dirty="0" err="1" smtClean="0"/>
              <a:t>Italie</a:t>
            </a:r>
            <a:r>
              <a:rPr lang="it-IT" b="1" dirty="0" smtClean="0"/>
              <a:t> </a:t>
            </a:r>
            <a:r>
              <a:rPr lang="it-IT" b="1" dirty="0" err="1" smtClean="0"/>
              <a:t>entière</a:t>
            </a:r>
            <a:r>
              <a:rPr lang="it-IT" b="1" dirty="0" smtClean="0"/>
              <a:t> en 11 </a:t>
            </a:r>
            <a:r>
              <a:rPr lang="it-IT" b="1" dirty="0" err="1" smtClean="0"/>
              <a:t>régions</a:t>
            </a:r>
            <a:r>
              <a:rPr lang="it-IT" dirty="0" smtClean="0"/>
              <a:t>, </a:t>
            </a:r>
            <a:r>
              <a:rPr lang="it-IT" b="1" dirty="0" smtClean="0"/>
              <a:t>mais </a:t>
            </a:r>
            <a:r>
              <a:rPr lang="it-IT" b="1" dirty="0" err="1" smtClean="0"/>
              <a:t>dans</a:t>
            </a:r>
            <a:r>
              <a:rPr lang="it-IT" b="1" dirty="0" smtClean="0"/>
              <a:t> l’</a:t>
            </a:r>
            <a:r>
              <a:rPr lang="it-IT" b="1" dirty="0" err="1" smtClean="0"/>
              <a:t>ordre</a:t>
            </a:r>
            <a:r>
              <a:rPr lang="it-IT" b="1" dirty="0" smtClean="0"/>
              <a:t> qui </a:t>
            </a:r>
            <a:r>
              <a:rPr lang="it-IT" b="1" dirty="0" err="1" smtClean="0"/>
              <a:t>résultera</a:t>
            </a:r>
            <a:r>
              <a:rPr lang="it-IT" b="1" dirty="0" smtClean="0"/>
              <a:t> </a:t>
            </a:r>
            <a:r>
              <a:rPr lang="it-IT" b="1" dirty="0" err="1" smtClean="0"/>
              <a:t>du</a:t>
            </a:r>
            <a:r>
              <a:rPr lang="it-IT" b="1" dirty="0" smtClean="0"/>
              <a:t> </a:t>
            </a:r>
            <a:r>
              <a:rPr lang="it-IT" b="1" dirty="0" err="1" smtClean="0"/>
              <a:t>tracé</a:t>
            </a:r>
            <a:r>
              <a:rPr lang="it-IT" b="1" dirty="0" smtClean="0"/>
              <a:t> </a:t>
            </a:r>
            <a:r>
              <a:rPr lang="it-IT" b="1" dirty="0" err="1" smtClean="0"/>
              <a:t>du</a:t>
            </a:r>
            <a:r>
              <a:rPr lang="it-IT" b="1" dirty="0" smtClean="0"/>
              <a:t> </a:t>
            </a:r>
            <a:r>
              <a:rPr lang="it-IT" b="1" dirty="0" err="1" smtClean="0"/>
              <a:t>littoral</a:t>
            </a:r>
            <a:r>
              <a:rPr lang="it-IT" b="1" dirty="0" smtClean="0"/>
              <a:t> </a:t>
            </a:r>
            <a:r>
              <a:rPr lang="it-IT" dirty="0" smtClean="0"/>
              <a:t>; </a:t>
            </a:r>
            <a:r>
              <a:rPr lang="it-IT" b="1" dirty="0" err="1" smtClean="0"/>
              <a:t>que</a:t>
            </a:r>
            <a:r>
              <a:rPr lang="it-IT" b="1" dirty="0" smtClean="0"/>
              <a:t> </a:t>
            </a:r>
            <a:r>
              <a:rPr lang="it-IT" b="1" dirty="0" err="1" smtClean="0"/>
              <a:t>les</a:t>
            </a:r>
            <a:r>
              <a:rPr lang="it-IT" b="1" dirty="0" smtClean="0"/>
              <a:t> </a:t>
            </a:r>
            <a:r>
              <a:rPr lang="it-IT" b="1" dirty="0" err="1" smtClean="0"/>
              <a:t>voisinages</a:t>
            </a:r>
            <a:r>
              <a:rPr lang="it-IT" b="1" dirty="0" smtClean="0"/>
              <a:t> </a:t>
            </a:r>
            <a:r>
              <a:rPr lang="it-IT" b="1" dirty="0" err="1" smtClean="0"/>
              <a:t>des</a:t>
            </a:r>
            <a:r>
              <a:rPr lang="it-IT" b="1" dirty="0" smtClean="0"/>
              <a:t> </a:t>
            </a:r>
            <a:r>
              <a:rPr lang="it-IT" b="1" dirty="0" err="1" smtClean="0"/>
              <a:t>villes</a:t>
            </a:r>
            <a:r>
              <a:rPr lang="it-IT" b="1" dirty="0" smtClean="0"/>
              <a:t> ne </a:t>
            </a:r>
            <a:r>
              <a:rPr lang="it-IT" b="1" dirty="0" err="1" smtClean="0"/>
              <a:t>peuvent</a:t>
            </a:r>
            <a:r>
              <a:rPr lang="it-IT" b="1" dirty="0" smtClean="0"/>
              <a:t> </a:t>
            </a:r>
            <a:r>
              <a:rPr lang="it-IT" b="1" dirty="0" err="1" smtClean="0"/>
              <a:t>être</a:t>
            </a:r>
            <a:r>
              <a:rPr lang="it-IT" b="1" dirty="0" smtClean="0"/>
              <a:t> </a:t>
            </a:r>
            <a:r>
              <a:rPr lang="it-IT" b="1" dirty="0" err="1" smtClean="0"/>
              <a:t>conservés</a:t>
            </a:r>
            <a:r>
              <a:rPr lang="it-IT" b="1" dirty="0" smtClean="0"/>
              <a:t> </a:t>
            </a:r>
            <a:r>
              <a:rPr lang="it-IT" b="1" dirty="0" err="1" smtClean="0"/>
              <a:t>dans</a:t>
            </a:r>
            <a:r>
              <a:rPr lang="it-IT" b="1" dirty="0" smtClean="0"/>
              <a:t> un </a:t>
            </a:r>
            <a:r>
              <a:rPr lang="it-IT" b="1" dirty="0" err="1" smtClean="0"/>
              <a:t>exposé</a:t>
            </a:r>
            <a:r>
              <a:rPr lang="it-IT" b="1" dirty="0" smtClean="0"/>
              <a:t> de </a:t>
            </a:r>
            <a:r>
              <a:rPr lang="it-IT" b="1" dirty="0" err="1" smtClean="0"/>
              <a:t>toute</a:t>
            </a:r>
            <a:r>
              <a:rPr lang="it-IT" b="1" dirty="0" smtClean="0"/>
              <a:t> manière </a:t>
            </a:r>
            <a:r>
              <a:rPr lang="it-IT" b="1" dirty="0" err="1" smtClean="0"/>
              <a:t>trop</a:t>
            </a:r>
            <a:r>
              <a:rPr lang="it-IT" b="1" dirty="0" smtClean="0"/>
              <a:t> rapide</a:t>
            </a:r>
            <a:r>
              <a:rPr lang="it-IT" dirty="0" smtClean="0"/>
              <a:t> ; </a:t>
            </a:r>
            <a:r>
              <a:rPr lang="it-IT" dirty="0" err="1" smtClean="0"/>
              <a:t>que</a:t>
            </a:r>
            <a:r>
              <a:rPr lang="it-IT" dirty="0" smtClean="0"/>
              <a:t> pour l’</a:t>
            </a:r>
            <a:r>
              <a:rPr lang="it-IT" dirty="0" err="1" smtClean="0"/>
              <a:t>arrière-pays</a:t>
            </a:r>
            <a:r>
              <a:rPr lang="it-IT" dirty="0" smtClean="0"/>
              <a:t>, par </a:t>
            </a:r>
            <a:r>
              <a:rPr lang="it-IT" dirty="0" err="1" smtClean="0"/>
              <a:t>conséquent</a:t>
            </a:r>
            <a:r>
              <a:rPr lang="it-IT" dirty="0" smtClean="0"/>
              <a:t>, </a:t>
            </a:r>
            <a:r>
              <a:rPr lang="it-IT" dirty="0" err="1" smtClean="0"/>
              <a:t>nous</a:t>
            </a:r>
            <a:r>
              <a:rPr lang="it-IT" dirty="0" smtClean="0"/>
              <a:t> </a:t>
            </a:r>
            <a:r>
              <a:rPr lang="it-IT" dirty="0" err="1" smtClean="0"/>
              <a:t>suivrons</a:t>
            </a:r>
            <a:r>
              <a:rPr lang="it-IT" dirty="0" smtClean="0"/>
              <a:t> le </a:t>
            </a:r>
            <a:r>
              <a:rPr lang="it-IT" dirty="0" err="1" smtClean="0"/>
              <a:t>classement</a:t>
            </a:r>
            <a:r>
              <a:rPr lang="it-IT" dirty="0" smtClean="0"/>
              <a:t> </a:t>
            </a:r>
            <a:r>
              <a:rPr lang="it-IT" dirty="0" err="1" smtClean="0"/>
              <a:t>alphabétique</a:t>
            </a:r>
            <a:r>
              <a:rPr lang="it-IT" dirty="0" smtClean="0"/>
              <a:t> </a:t>
            </a:r>
            <a:r>
              <a:rPr lang="it-IT" dirty="0" err="1" smtClean="0"/>
              <a:t>établi</a:t>
            </a:r>
            <a:r>
              <a:rPr lang="it-IT" dirty="0" smtClean="0"/>
              <a:t> par Auguste, en </a:t>
            </a:r>
            <a:r>
              <a:rPr lang="it-IT" dirty="0" err="1" smtClean="0"/>
              <a:t>accordant</a:t>
            </a:r>
            <a:r>
              <a:rPr lang="it-IT" dirty="0" smtClean="0"/>
              <a:t> une </a:t>
            </a:r>
            <a:r>
              <a:rPr lang="it-IT" dirty="0" err="1" smtClean="0"/>
              <a:t>mention</a:t>
            </a:r>
            <a:r>
              <a:rPr lang="it-IT" dirty="0" smtClean="0"/>
              <a:t> </a:t>
            </a:r>
            <a:r>
              <a:rPr lang="it-IT" dirty="0" err="1" smtClean="0"/>
              <a:t>particulière</a:t>
            </a:r>
            <a:r>
              <a:rPr lang="it-IT" dirty="0" smtClean="0"/>
              <a:t> </a:t>
            </a:r>
            <a:r>
              <a:rPr lang="it-IT" dirty="0" err="1" smtClean="0"/>
              <a:t>aux</a:t>
            </a:r>
            <a:r>
              <a:rPr lang="it-IT" dirty="0" smtClean="0"/>
              <a:t> </a:t>
            </a:r>
            <a:r>
              <a:rPr lang="it-IT" dirty="0" err="1" smtClean="0"/>
              <a:t>colonies</a:t>
            </a:r>
            <a:r>
              <a:rPr lang="it-IT" dirty="0" smtClean="0"/>
              <a:t> </a:t>
            </a:r>
            <a:r>
              <a:rPr lang="it-IT" dirty="0" err="1" smtClean="0"/>
              <a:t>que</a:t>
            </a:r>
            <a:r>
              <a:rPr lang="it-IT" dirty="0" smtClean="0"/>
              <a:t> ce </a:t>
            </a:r>
            <a:r>
              <a:rPr lang="it-IT" dirty="0" err="1" smtClean="0"/>
              <a:t>prince</a:t>
            </a:r>
            <a:r>
              <a:rPr lang="it-IT" dirty="0" smtClean="0"/>
              <a:t> a </a:t>
            </a:r>
            <a:r>
              <a:rPr lang="it-IT" dirty="0" err="1" smtClean="0"/>
              <a:t>signalées</a:t>
            </a:r>
            <a:r>
              <a:rPr lang="it-IT" dirty="0" smtClean="0"/>
              <a:t> </a:t>
            </a:r>
            <a:r>
              <a:rPr lang="it-IT" dirty="0" err="1" smtClean="0"/>
              <a:t>dans</a:t>
            </a:r>
            <a:r>
              <a:rPr lang="it-IT" dirty="0" smtClean="0"/>
              <a:t> </a:t>
            </a:r>
            <a:r>
              <a:rPr lang="it-IT" dirty="0" err="1" smtClean="0"/>
              <a:t>leur</a:t>
            </a:r>
            <a:r>
              <a:rPr lang="it-IT" dirty="0" smtClean="0"/>
              <a:t> </a:t>
            </a:r>
            <a:r>
              <a:rPr lang="it-IT" dirty="0" err="1" smtClean="0"/>
              <a:t>nombre</a:t>
            </a:r>
            <a:r>
              <a:rPr lang="it-IT" dirty="0" smtClean="0"/>
              <a:t>. </a:t>
            </a:r>
            <a:r>
              <a:rPr lang="it-IT" dirty="0" err="1" smtClean="0"/>
              <a:t>Quant</a:t>
            </a:r>
            <a:r>
              <a:rPr lang="it-IT" dirty="0" smtClean="0"/>
              <a:t> à </a:t>
            </a:r>
            <a:r>
              <a:rPr lang="it-IT" dirty="0" err="1" smtClean="0"/>
              <a:t>leurs</a:t>
            </a:r>
            <a:r>
              <a:rPr lang="it-IT" dirty="0" smtClean="0"/>
              <a:t> </a:t>
            </a:r>
            <a:r>
              <a:rPr lang="it-IT" dirty="0" err="1" smtClean="0"/>
              <a:t>emplacements</a:t>
            </a:r>
            <a:r>
              <a:rPr lang="it-IT" dirty="0" smtClean="0"/>
              <a:t> </a:t>
            </a:r>
            <a:r>
              <a:rPr lang="it-IT" dirty="0" err="1" smtClean="0"/>
              <a:t>et</a:t>
            </a:r>
            <a:r>
              <a:rPr lang="it-IT" dirty="0" smtClean="0"/>
              <a:t> </a:t>
            </a:r>
            <a:r>
              <a:rPr lang="it-IT" dirty="0" err="1" smtClean="0"/>
              <a:t>leurs</a:t>
            </a:r>
            <a:r>
              <a:rPr lang="it-IT" dirty="0" smtClean="0"/>
              <a:t> </a:t>
            </a:r>
            <a:r>
              <a:rPr lang="it-IT" dirty="0" err="1" smtClean="0"/>
              <a:t>origines</a:t>
            </a:r>
            <a:r>
              <a:rPr lang="it-IT" dirty="0" smtClean="0"/>
              <a:t>, </a:t>
            </a:r>
            <a:r>
              <a:rPr lang="it-IT" dirty="0" err="1" smtClean="0"/>
              <a:t>les</a:t>
            </a:r>
            <a:r>
              <a:rPr lang="it-IT" dirty="0" smtClean="0"/>
              <a:t> </a:t>
            </a:r>
            <a:r>
              <a:rPr lang="it-IT" dirty="0" err="1" smtClean="0"/>
              <a:t>Ligures</a:t>
            </a:r>
            <a:r>
              <a:rPr lang="it-IT" dirty="0" smtClean="0"/>
              <a:t> </a:t>
            </a:r>
            <a:r>
              <a:rPr lang="it-IT" dirty="0" err="1" smtClean="0"/>
              <a:t>Ingaunes</a:t>
            </a:r>
            <a:r>
              <a:rPr lang="it-IT" dirty="0" smtClean="0"/>
              <a:t> – pour ne </a:t>
            </a:r>
            <a:r>
              <a:rPr lang="it-IT" dirty="0" err="1" smtClean="0"/>
              <a:t>rien</a:t>
            </a:r>
            <a:r>
              <a:rPr lang="it-IT" dirty="0" smtClean="0"/>
              <a:t> dire </a:t>
            </a:r>
            <a:r>
              <a:rPr lang="it-IT" dirty="0" err="1" smtClean="0"/>
              <a:t>des</a:t>
            </a:r>
            <a:r>
              <a:rPr lang="it-IT" dirty="0" smtClean="0"/>
              <a:t> </a:t>
            </a:r>
            <a:r>
              <a:rPr lang="it-IT" dirty="0" err="1" smtClean="0"/>
              <a:t>autres</a:t>
            </a:r>
            <a:r>
              <a:rPr lang="it-IT" dirty="0" smtClean="0"/>
              <a:t> </a:t>
            </a:r>
            <a:r>
              <a:rPr lang="it-IT" dirty="0" err="1" smtClean="0"/>
              <a:t>peuples</a:t>
            </a:r>
            <a:r>
              <a:rPr lang="it-IT" dirty="0" smtClean="0"/>
              <a:t> – </a:t>
            </a:r>
            <a:r>
              <a:rPr lang="it-IT" dirty="0" err="1" smtClean="0"/>
              <a:t>ayant</a:t>
            </a:r>
            <a:r>
              <a:rPr lang="it-IT" dirty="0" smtClean="0"/>
              <a:t> </a:t>
            </a:r>
            <a:r>
              <a:rPr lang="it-IT" dirty="0" err="1" smtClean="0"/>
              <a:t>reçu</a:t>
            </a:r>
            <a:r>
              <a:rPr lang="it-IT" dirty="0" smtClean="0"/>
              <a:t> </a:t>
            </a:r>
            <a:r>
              <a:rPr lang="it-IT" dirty="0" err="1" smtClean="0"/>
              <a:t>des</a:t>
            </a:r>
            <a:r>
              <a:rPr lang="it-IT" dirty="0" smtClean="0"/>
              <a:t> </a:t>
            </a:r>
            <a:r>
              <a:rPr lang="it-IT" dirty="0" err="1" smtClean="0"/>
              <a:t>terres</a:t>
            </a:r>
            <a:r>
              <a:rPr lang="it-IT" dirty="0" smtClean="0"/>
              <a:t> à </a:t>
            </a:r>
            <a:r>
              <a:rPr lang="it-IT" dirty="0" err="1" smtClean="0"/>
              <a:t>trente</a:t>
            </a:r>
            <a:r>
              <a:rPr lang="it-IT" dirty="0" smtClean="0"/>
              <a:t> </a:t>
            </a:r>
            <a:r>
              <a:rPr lang="it-IT" dirty="0" err="1" smtClean="0"/>
              <a:t>reprises</a:t>
            </a:r>
            <a:r>
              <a:rPr lang="it-IT" dirty="0" smtClean="0"/>
              <a:t>.</a:t>
            </a:r>
          </a:p>
          <a:p>
            <a:pPr algn="just"/>
            <a:endParaRPr lang="it-IT" dirty="0" smtClean="0"/>
          </a:p>
          <a:p>
            <a:pPr algn="just"/>
            <a:r>
              <a:rPr lang="it-IT" dirty="0" smtClean="0"/>
              <a:t>10. </a:t>
            </a:r>
            <a:r>
              <a:rPr lang="it-IT" i="1" dirty="0" smtClean="0"/>
              <a:t>NH </a:t>
            </a:r>
            <a:r>
              <a:rPr lang="it-IT" dirty="0" smtClean="0"/>
              <a:t>6.96</a:t>
            </a:r>
          </a:p>
          <a:p>
            <a:pPr algn="just"/>
            <a:r>
              <a:rPr lang="it-IT" dirty="0" smtClean="0"/>
              <a:t>Mais </a:t>
            </a:r>
            <a:r>
              <a:rPr lang="it-IT" dirty="0" err="1" smtClean="0"/>
              <a:t>avant</a:t>
            </a:r>
            <a:r>
              <a:rPr lang="it-IT" dirty="0" smtClean="0"/>
              <a:t> de </a:t>
            </a:r>
            <a:r>
              <a:rPr lang="it-IT" dirty="0" err="1" smtClean="0"/>
              <a:t>faire</a:t>
            </a:r>
            <a:r>
              <a:rPr lang="it-IT" dirty="0" smtClean="0"/>
              <a:t> un </a:t>
            </a:r>
            <a:r>
              <a:rPr lang="it-IT" dirty="0" err="1" smtClean="0"/>
              <a:t>exposé</a:t>
            </a:r>
            <a:r>
              <a:rPr lang="it-IT" dirty="0" smtClean="0"/>
              <a:t> d’ensemble de </a:t>
            </a:r>
            <a:r>
              <a:rPr lang="it-IT" dirty="0" err="1" smtClean="0"/>
              <a:t>ces</a:t>
            </a:r>
            <a:r>
              <a:rPr lang="it-IT" dirty="0" smtClean="0"/>
              <a:t> </a:t>
            </a:r>
            <a:r>
              <a:rPr lang="it-IT" dirty="0" err="1" smtClean="0"/>
              <a:t>régions</a:t>
            </a:r>
            <a:r>
              <a:rPr lang="it-IT" dirty="0" smtClean="0"/>
              <a:t>, il </a:t>
            </a:r>
            <a:r>
              <a:rPr lang="it-IT" dirty="0" err="1" smtClean="0"/>
              <a:t>convient</a:t>
            </a:r>
            <a:r>
              <a:rPr lang="it-IT" dirty="0" smtClean="0"/>
              <a:t> d’</a:t>
            </a:r>
            <a:r>
              <a:rPr lang="it-IT" dirty="0" err="1" smtClean="0"/>
              <a:t>indiquer</a:t>
            </a:r>
            <a:r>
              <a:rPr lang="it-IT" dirty="0" smtClean="0"/>
              <a:t> </a:t>
            </a:r>
            <a:r>
              <a:rPr lang="it-IT" dirty="0" err="1" smtClean="0"/>
              <a:t>les</a:t>
            </a:r>
            <a:r>
              <a:rPr lang="it-IT" dirty="0" smtClean="0"/>
              <a:t> </a:t>
            </a:r>
            <a:r>
              <a:rPr lang="it-IT" dirty="0" err="1" smtClean="0"/>
              <a:t>faits</a:t>
            </a:r>
            <a:r>
              <a:rPr lang="it-IT" dirty="0" smtClean="0"/>
              <a:t> </a:t>
            </a:r>
            <a:r>
              <a:rPr lang="it-IT" dirty="0" err="1" smtClean="0"/>
              <a:t>rapportés</a:t>
            </a:r>
            <a:r>
              <a:rPr lang="it-IT" dirty="0" smtClean="0"/>
              <a:t> par </a:t>
            </a:r>
            <a:r>
              <a:rPr lang="it-IT" dirty="0" err="1" smtClean="0"/>
              <a:t>Onésicirite</a:t>
            </a:r>
            <a:r>
              <a:rPr lang="it-IT" dirty="0" smtClean="0"/>
              <a:t> </a:t>
            </a:r>
            <a:r>
              <a:rPr lang="it-IT" dirty="0" err="1" smtClean="0"/>
              <a:t>après</a:t>
            </a:r>
            <a:r>
              <a:rPr lang="it-IT" dirty="0" smtClean="0"/>
              <a:t> sa </a:t>
            </a:r>
            <a:r>
              <a:rPr lang="it-IT" dirty="0" err="1" smtClean="0"/>
              <a:t>circumnavigation</a:t>
            </a:r>
            <a:r>
              <a:rPr lang="it-IT" dirty="0" smtClean="0"/>
              <a:t> de l’</a:t>
            </a:r>
            <a:r>
              <a:rPr lang="it-IT" dirty="0" err="1" smtClean="0"/>
              <a:t>Inde</a:t>
            </a:r>
            <a:r>
              <a:rPr lang="it-IT" dirty="0" smtClean="0"/>
              <a:t> </a:t>
            </a:r>
            <a:r>
              <a:rPr lang="it-IT" dirty="0" err="1" smtClean="0"/>
              <a:t>jusqu</a:t>
            </a:r>
            <a:r>
              <a:rPr lang="it-IT" dirty="0" smtClean="0"/>
              <a:t>’à l’</a:t>
            </a:r>
            <a:r>
              <a:rPr lang="it-IT" dirty="0" err="1" smtClean="0"/>
              <a:t>intérieur</a:t>
            </a:r>
            <a:r>
              <a:rPr lang="it-IT" dirty="0" smtClean="0"/>
              <a:t> de la Perse </a:t>
            </a:r>
            <a:r>
              <a:rPr lang="it-IT" dirty="0" err="1" smtClean="0"/>
              <a:t>avec</a:t>
            </a:r>
            <a:r>
              <a:rPr lang="it-IT" dirty="0" smtClean="0"/>
              <a:t> la flotte d’Alexandre, d’</a:t>
            </a:r>
            <a:r>
              <a:rPr lang="it-IT" dirty="0" err="1" smtClean="0"/>
              <a:t>indiquer</a:t>
            </a:r>
            <a:r>
              <a:rPr lang="it-IT" dirty="0" smtClean="0"/>
              <a:t> </a:t>
            </a:r>
            <a:r>
              <a:rPr lang="it-IT" dirty="0" err="1" smtClean="0"/>
              <a:t>ensuite</a:t>
            </a:r>
            <a:r>
              <a:rPr lang="it-IT" dirty="0" smtClean="0"/>
              <a:t> la </a:t>
            </a:r>
            <a:r>
              <a:rPr lang="it-IT" dirty="0" err="1" smtClean="0"/>
              <a:t>route</a:t>
            </a:r>
            <a:r>
              <a:rPr lang="it-IT" dirty="0" smtClean="0"/>
              <a:t> </a:t>
            </a:r>
            <a:r>
              <a:rPr lang="it-IT" dirty="0" err="1" smtClean="0"/>
              <a:t>maritime</a:t>
            </a:r>
            <a:r>
              <a:rPr lang="it-IT" dirty="0" smtClean="0"/>
              <a:t> </a:t>
            </a:r>
            <a:r>
              <a:rPr lang="it-IT" dirty="0" err="1" smtClean="0"/>
              <a:t>reconnue</a:t>
            </a:r>
            <a:r>
              <a:rPr lang="it-IT" dirty="0" smtClean="0"/>
              <a:t> </a:t>
            </a:r>
            <a:r>
              <a:rPr lang="it-IT" dirty="0" err="1" smtClean="0"/>
              <a:t>ces</a:t>
            </a:r>
            <a:r>
              <a:rPr lang="it-IT" dirty="0" smtClean="0"/>
              <a:t> </a:t>
            </a:r>
            <a:r>
              <a:rPr lang="it-IT" dirty="0" err="1" smtClean="0"/>
              <a:t>dernières</a:t>
            </a:r>
            <a:r>
              <a:rPr lang="it-IT" dirty="0" smtClean="0"/>
              <a:t> </a:t>
            </a:r>
            <a:r>
              <a:rPr lang="it-IT" dirty="0" err="1" smtClean="0"/>
              <a:t>années</a:t>
            </a:r>
            <a:r>
              <a:rPr lang="it-IT" dirty="0" smtClean="0"/>
              <a:t> </a:t>
            </a:r>
            <a:r>
              <a:rPr lang="it-IT" dirty="0" err="1" smtClean="0"/>
              <a:t>et</a:t>
            </a:r>
            <a:r>
              <a:rPr lang="it-IT" dirty="0" smtClean="0"/>
              <a:t> </a:t>
            </a:r>
            <a:r>
              <a:rPr lang="it-IT" dirty="0" err="1" smtClean="0"/>
              <a:t>suivie</a:t>
            </a:r>
            <a:r>
              <a:rPr lang="it-IT" dirty="0" smtClean="0"/>
              <a:t> </a:t>
            </a:r>
            <a:r>
              <a:rPr lang="it-IT" dirty="0" err="1" smtClean="0"/>
              <a:t>aujourd</a:t>
            </a:r>
            <a:r>
              <a:rPr lang="it-IT" dirty="0" smtClean="0"/>
              <a:t>’</a:t>
            </a:r>
            <a:r>
              <a:rPr lang="it-IT" dirty="0" err="1" smtClean="0"/>
              <a:t>hui</a:t>
            </a:r>
            <a:r>
              <a:rPr lang="it-IT" dirty="0" smtClean="0"/>
              <a:t>.</a:t>
            </a:r>
          </a:p>
          <a:p>
            <a:pPr algn="just"/>
            <a:endParaRPr lang="it-IT" dirty="0" smtClean="0"/>
          </a:p>
          <a:p>
            <a:r>
              <a:rPr lang="it-IT" dirty="0" smtClean="0"/>
              <a:t>11. </a:t>
            </a:r>
            <a:r>
              <a:rPr lang="it-IT" i="1" dirty="0" smtClean="0"/>
              <a:t>NH</a:t>
            </a:r>
            <a:r>
              <a:rPr lang="it-IT" dirty="0" smtClean="0"/>
              <a:t> 9.157</a:t>
            </a:r>
          </a:p>
          <a:p>
            <a:r>
              <a:rPr lang="it-IT" dirty="0" err="1" smtClean="0"/>
              <a:t>Comment</a:t>
            </a:r>
            <a:r>
              <a:rPr lang="it-IT" dirty="0" smtClean="0"/>
              <a:t> se </a:t>
            </a:r>
            <a:r>
              <a:rPr lang="it-IT" dirty="0" err="1" smtClean="0"/>
              <a:t>reproduisent-ils</a:t>
            </a:r>
            <a:r>
              <a:rPr lang="it-IT" dirty="0" smtClean="0"/>
              <a:t>? La </a:t>
            </a:r>
            <a:r>
              <a:rPr lang="it-IT" dirty="0" err="1" smtClean="0"/>
              <a:t>curiosité</a:t>
            </a:r>
            <a:r>
              <a:rPr lang="it-IT" dirty="0" smtClean="0"/>
              <a:t> </a:t>
            </a:r>
            <a:r>
              <a:rPr lang="it-IT" dirty="0" err="1" smtClean="0"/>
              <a:t>et</a:t>
            </a:r>
            <a:r>
              <a:rPr lang="it-IT" dirty="0" smtClean="0"/>
              <a:t> l’</a:t>
            </a:r>
            <a:r>
              <a:rPr lang="it-IT" dirty="0" err="1" smtClean="0"/>
              <a:t>admiration</a:t>
            </a:r>
            <a:r>
              <a:rPr lang="it-IT" dirty="0" smtClean="0"/>
              <a:t> </a:t>
            </a:r>
            <a:r>
              <a:rPr lang="it-IT" dirty="0" err="1" smtClean="0"/>
              <a:t>des</a:t>
            </a:r>
            <a:r>
              <a:rPr lang="it-IT" dirty="0" smtClean="0"/>
              <a:t> </a:t>
            </a:r>
            <a:r>
              <a:rPr lang="it-IT" dirty="0" err="1" smtClean="0"/>
              <a:t>hommes</a:t>
            </a:r>
            <a:r>
              <a:rPr lang="it-IT" dirty="0" smtClean="0"/>
              <a:t> ne </a:t>
            </a:r>
            <a:r>
              <a:rPr lang="it-IT" dirty="0" err="1" smtClean="0"/>
              <a:t>souffrent</a:t>
            </a:r>
            <a:r>
              <a:rPr lang="it-IT" dirty="0" smtClean="0"/>
              <a:t> </a:t>
            </a:r>
            <a:r>
              <a:rPr lang="it-IT" dirty="0" err="1" smtClean="0"/>
              <a:t>pas</a:t>
            </a:r>
            <a:r>
              <a:rPr lang="it-IT" dirty="0" smtClean="0"/>
              <a:t> </a:t>
            </a:r>
            <a:r>
              <a:rPr lang="it-IT" dirty="0" err="1" smtClean="0"/>
              <a:t>que</a:t>
            </a:r>
            <a:r>
              <a:rPr lang="it-IT" dirty="0" smtClean="0"/>
              <a:t> ce </a:t>
            </a:r>
            <a:r>
              <a:rPr lang="it-IT" dirty="0" err="1" smtClean="0"/>
              <a:t>sujet</a:t>
            </a:r>
            <a:r>
              <a:rPr lang="it-IT" dirty="0" smtClean="0"/>
              <a:t> </a:t>
            </a:r>
            <a:r>
              <a:rPr lang="it-IT" dirty="0" err="1" smtClean="0"/>
              <a:t>soit</a:t>
            </a:r>
            <a:r>
              <a:rPr lang="it-IT" dirty="0" smtClean="0"/>
              <a:t> </a:t>
            </a:r>
            <a:r>
              <a:rPr lang="it-IT" dirty="0" err="1" smtClean="0"/>
              <a:t>différé</a:t>
            </a:r>
            <a:r>
              <a:rPr lang="it-IT" dirty="0" smtClean="0"/>
              <a:t>.</a:t>
            </a:r>
          </a:p>
          <a:p>
            <a:pPr algn="just"/>
            <a:endParaRPr lang="it-IT" dirty="0" smtClean="0"/>
          </a:p>
          <a:p>
            <a:pPr algn="just"/>
            <a:endParaRPr lang="it-IT" i="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1560" y="260649"/>
            <a:ext cx="7992888" cy="5909310"/>
          </a:xfrm>
          <a:prstGeom prst="rect">
            <a:avLst/>
          </a:prstGeom>
          <a:noFill/>
        </p:spPr>
        <p:txBody>
          <a:bodyPr wrap="square" rtlCol="0">
            <a:spAutoFit/>
          </a:bodyPr>
          <a:lstStyle/>
          <a:p>
            <a:r>
              <a:rPr lang="fr-FR" dirty="0" smtClean="0"/>
              <a:t>Renvois à d’autres lieux de l’œuvre de Pline:</a:t>
            </a:r>
          </a:p>
          <a:p>
            <a:endParaRPr lang="fr-FR" dirty="0" smtClean="0"/>
          </a:p>
          <a:p>
            <a:r>
              <a:rPr lang="fr-FR" dirty="0" smtClean="0"/>
              <a:t>12. </a:t>
            </a:r>
            <a:r>
              <a:rPr lang="fr-FR" i="1" dirty="0" smtClean="0"/>
              <a:t>NH </a:t>
            </a:r>
            <a:r>
              <a:rPr lang="fr-FR" dirty="0" smtClean="0"/>
              <a:t>3.42</a:t>
            </a:r>
          </a:p>
          <a:p>
            <a:pPr algn="just"/>
            <a:r>
              <a:rPr lang="fr-FR" dirty="0" smtClean="0"/>
              <a:t>Assurément, il nous faut refaire dans cette partie de notre travail ce que nous avons fait en parlant du ciel, et ne mentionner que certains points et un petit nombre de constellations.</a:t>
            </a:r>
          </a:p>
          <a:p>
            <a:endParaRPr lang="fr-FR" dirty="0" smtClean="0"/>
          </a:p>
          <a:p>
            <a:r>
              <a:rPr lang="fr-FR" dirty="0" smtClean="0"/>
              <a:t>13. </a:t>
            </a:r>
            <a:r>
              <a:rPr lang="fr-FR" i="1" dirty="0" smtClean="0"/>
              <a:t>NH </a:t>
            </a:r>
            <a:r>
              <a:rPr lang="fr-FR" dirty="0" smtClean="0"/>
              <a:t>5.31</a:t>
            </a:r>
          </a:p>
          <a:p>
            <a:pPr algn="just"/>
            <a:r>
              <a:rPr lang="fr-FR" dirty="0" smtClean="0"/>
              <a:t>Bérénice est à l’extrémité de la corne de la Syrte ; jadis elle fut appelée du nom des Hespérides dont nous avons parlé plus haut, car les fables de la Grèce sont vagabondes.</a:t>
            </a:r>
            <a:endParaRPr lang="fr-FR" i="1" dirty="0" smtClean="0"/>
          </a:p>
          <a:p>
            <a:endParaRPr lang="fr-FR" i="1" dirty="0" smtClean="0"/>
          </a:p>
          <a:p>
            <a:r>
              <a:rPr lang="fr-FR" dirty="0" smtClean="0"/>
              <a:t>14. </a:t>
            </a:r>
            <a:r>
              <a:rPr lang="fr-FR" i="1" dirty="0" smtClean="0"/>
              <a:t>NH </a:t>
            </a:r>
            <a:r>
              <a:rPr lang="fr-FR" dirty="0" smtClean="0"/>
              <a:t>2.199</a:t>
            </a:r>
          </a:p>
          <a:p>
            <a:pPr algn="just"/>
            <a:r>
              <a:rPr lang="fr-FR" dirty="0" smtClean="0"/>
              <a:t>Notre temps aussi a été témoin d’un prodige non moins étonnant, la dernière année du règne de Néron, comme nous l’avons relaté dans l’histoire de ce prince […]</a:t>
            </a:r>
          </a:p>
          <a:p>
            <a:endParaRPr lang="fr-FR" dirty="0" smtClean="0"/>
          </a:p>
          <a:p>
            <a:r>
              <a:rPr lang="fr-FR" dirty="0" smtClean="0"/>
              <a:t>15. </a:t>
            </a:r>
            <a:r>
              <a:rPr lang="fr-FR" i="1" dirty="0" smtClean="0"/>
              <a:t>NH </a:t>
            </a:r>
            <a:r>
              <a:rPr lang="fr-FR" dirty="0" smtClean="0"/>
              <a:t> 2.232</a:t>
            </a:r>
          </a:p>
          <a:p>
            <a:pPr algn="just"/>
            <a:r>
              <a:rPr lang="fr-FR" dirty="0" smtClean="0"/>
              <a:t>Des fleuves qui coulent à rebours, cela s’est vu même à notre époque dans les derniers temps du règne de Néron, comme nous l’avons rapporté dans l’histoire de ce prince.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7544" y="0"/>
            <a:ext cx="8136904" cy="6186309"/>
          </a:xfrm>
          <a:prstGeom prst="rect">
            <a:avLst/>
          </a:prstGeom>
          <a:noFill/>
        </p:spPr>
        <p:txBody>
          <a:bodyPr wrap="square" rtlCol="0">
            <a:spAutoFit/>
          </a:bodyPr>
          <a:lstStyle/>
          <a:p>
            <a:pPr algn="ctr"/>
            <a:endParaRPr lang="it-IT" sz="2400" dirty="0" smtClean="0"/>
          </a:p>
          <a:p>
            <a:pPr algn="ctr"/>
            <a:endParaRPr lang="it-IT" sz="2400" dirty="0" smtClean="0"/>
          </a:p>
          <a:p>
            <a:pPr algn="ctr"/>
            <a:r>
              <a:rPr lang="it-IT" sz="2400" dirty="0" err="1" smtClean="0"/>
              <a:t>Pline</a:t>
            </a:r>
            <a:r>
              <a:rPr lang="it-IT" sz="2400" dirty="0" smtClean="0"/>
              <a:t> </a:t>
            </a:r>
            <a:r>
              <a:rPr lang="it-IT" sz="2400" dirty="0" err="1" smtClean="0"/>
              <a:t>et</a:t>
            </a:r>
            <a:r>
              <a:rPr lang="it-IT" sz="2400" dirty="0" smtClean="0"/>
              <a:t> </a:t>
            </a:r>
            <a:r>
              <a:rPr lang="it-IT" sz="2400" dirty="0" err="1" smtClean="0"/>
              <a:t>ses</a:t>
            </a:r>
            <a:r>
              <a:rPr lang="it-IT" sz="2400" dirty="0" smtClean="0"/>
              <a:t> </a:t>
            </a:r>
            <a:r>
              <a:rPr lang="it-IT" sz="2400" dirty="0" err="1" smtClean="0"/>
              <a:t>sources</a:t>
            </a:r>
            <a:endParaRPr lang="it-IT" sz="2400" dirty="0" smtClean="0"/>
          </a:p>
          <a:p>
            <a:pPr algn="just"/>
            <a:r>
              <a:rPr lang="it-IT" dirty="0" smtClean="0"/>
              <a:t>16. </a:t>
            </a:r>
            <a:r>
              <a:rPr lang="it-IT" i="1" dirty="0" smtClean="0"/>
              <a:t>NH </a:t>
            </a:r>
            <a:r>
              <a:rPr lang="it-IT" dirty="0" smtClean="0"/>
              <a:t>4.91</a:t>
            </a:r>
          </a:p>
          <a:p>
            <a:pPr algn="just"/>
            <a:r>
              <a:rPr lang="it-IT" b="1" dirty="0" err="1" smtClean="0"/>
              <a:t>Et</a:t>
            </a:r>
            <a:r>
              <a:rPr lang="it-IT" b="1" dirty="0" smtClean="0"/>
              <a:t> il ne </a:t>
            </a:r>
            <a:r>
              <a:rPr lang="it-IT" b="1" dirty="0" err="1" smtClean="0"/>
              <a:t>faut</a:t>
            </a:r>
            <a:r>
              <a:rPr lang="it-IT" b="1" dirty="0" smtClean="0"/>
              <a:t> </a:t>
            </a:r>
            <a:r>
              <a:rPr lang="it-IT" b="1" dirty="0" err="1" smtClean="0"/>
              <a:t>pas</a:t>
            </a:r>
            <a:r>
              <a:rPr lang="it-IT" b="1" dirty="0" smtClean="0"/>
              <a:t> </a:t>
            </a:r>
            <a:r>
              <a:rPr lang="it-IT" b="1" dirty="0" err="1" smtClean="0"/>
              <a:t>douter</a:t>
            </a:r>
            <a:r>
              <a:rPr lang="it-IT" b="1" dirty="0" smtClean="0"/>
              <a:t> de l’</a:t>
            </a:r>
            <a:r>
              <a:rPr lang="it-IT" b="1" dirty="0" err="1" smtClean="0"/>
              <a:t>existence</a:t>
            </a:r>
            <a:r>
              <a:rPr lang="it-IT" b="1" dirty="0" smtClean="0"/>
              <a:t> de ce </a:t>
            </a:r>
            <a:r>
              <a:rPr lang="it-IT" b="1" dirty="0" err="1" smtClean="0"/>
              <a:t>peuple</a:t>
            </a:r>
            <a:r>
              <a:rPr lang="it-IT" b="1" dirty="0" smtClean="0"/>
              <a:t>, </a:t>
            </a:r>
            <a:r>
              <a:rPr lang="it-IT" b="1" dirty="0" err="1" smtClean="0"/>
              <a:t>tant</a:t>
            </a:r>
            <a:r>
              <a:rPr lang="it-IT" b="1" dirty="0" smtClean="0"/>
              <a:t> </a:t>
            </a:r>
            <a:r>
              <a:rPr lang="it-IT" b="1" dirty="0" err="1" smtClean="0"/>
              <a:t>sont</a:t>
            </a:r>
            <a:r>
              <a:rPr lang="it-IT" b="1" dirty="0" smtClean="0"/>
              <a:t> </a:t>
            </a:r>
            <a:r>
              <a:rPr lang="it-IT" b="1" dirty="0" err="1" smtClean="0"/>
              <a:t>nombreux</a:t>
            </a:r>
            <a:r>
              <a:rPr lang="it-IT" b="1" dirty="0" smtClean="0"/>
              <a:t> </a:t>
            </a:r>
            <a:r>
              <a:rPr lang="it-IT" b="1" dirty="0" err="1" smtClean="0"/>
              <a:t>les</a:t>
            </a:r>
            <a:r>
              <a:rPr lang="it-IT" b="1" dirty="0" smtClean="0"/>
              <a:t> </a:t>
            </a:r>
            <a:r>
              <a:rPr lang="it-IT" b="1" dirty="0" err="1" smtClean="0"/>
              <a:t>auteurs</a:t>
            </a:r>
            <a:r>
              <a:rPr lang="it-IT" b="1" dirty="0" smtClean="0"/>
              <a:t> qui </a:t>
            </a:r>
            <a:r>
              <a:rPr lang="it-IT" b="1" dirty="0" err="1" smtClean="0"/>
              <a:t>rapportent</a:t>
            </a:r>
            <a:r>
              <a:rPr lang="it-IT" b="1" dirty="0" smtClean="0"/>
              <a:t> </a:t>
            </a:r>
            <a:r>
              <a:rPr lang="it-IT" dirty="0" err="1" smtClean="0"/>
              <a:t>qu</a:t>
            </a:r>
            <a:r>
              <a:rPr lang="it-IT" dirty="0" smtClean="0"/>
              <a:t>’</a:t>
            </a:r>
            <a:r>
              <a:rPr lang="it-IT" dirty="0" err="1" smtClean="0"/>
              <a:t>ils</a:t>
            </a:r>
            <a:r>
              <a:rPr lang="it-IT" dirty="0" smtClean="0"/>
              <a:t> </a:t>
            </a:r>
            <a:r>
              <a:rPr lang="it-IT" dirty="0" err="1" smtClean="0"/>
              <a:t>avaient</a:t>
            </a:r>
            <a:r>
              <a:rPr lang="it-IT" dirty="0" smtClean="0"/>
              <a:t> </a:t>
            </a:r>
            <a:r>
              <a:rPr lang="it-IT" dirty="0" err="1" smtClean="0"/>
              <a:t>coutume</a:t>
            </a:r>
            <a:r>
              <a:rPr lang="it-IT" dirty="0" smtClean="0"/>
              <a:t> d’</a:t>
            </a:r>
            <a:r>
              <a:rPr lang="it-IT" dirty="0" err="1" smtClean="0"/>
              <a:t>envoyer</a:t>
            </a:r>
            <a:r>
              <a:rPr lang="it-IT" dirty="0" smtClean="0"/>
              <a:t> </a:t>
            </a:r>
            <a:r>
              <a:rPr lang="it-IT" dirty="0" err="1" smtClean="0"/>
              <a:t>les</a:t>
            </a:r>
            <a:r>
              <a:rPr lang="it-IT" dirty="0" smtClean="0"/>
              <a:t> </a:t>
            </a:r>
            <a:r>
              <a:rPr lang="it-IT" dirty="0" err="1" smtClean="0"/>
              <a:t>prémices</a:t>
            </a:r>
            <a:r>
              <a:rPr lang="it-IT" dirty="0" smtClean="0"/>
              <a:t> de </a:t>
            </a:r>
            <a:r>
              <a:rPr lang="it-IT" dirty="0" err="1" smtClean="0"/>
              <a:t>leurs</a:t>
            </a:r>
            <a:r>
              <a:rPr lang="it-IT" dirty="0" smtClean="0"/>
              <a:t> </a:t>
            </a:r>
            <a:r>
              <a:rPr lang="it-IT" dirty="0" err="1" smtClean="0"/>
              <a:t>récoltes</a:t>
            </a:r>
            <a:r>
              <a:rPr lang="it-IT" dirty="0" smtClean="0"/>
              <a:t> à </a:t>
            </a:r>
            <a:r>
              <a:rPr lang="it-IT" dirty="0" err="1" smtClean="0"/>
              <a:t>Délos</a:t>
            </a:r>
            <a:r>
              <a:rPr lang="it-IT" dirty="0" smtClean="0"/>
              <a:t>, en </a:t>
            </a:r>
            <a:r>
              <a:rPr lang="it-IT" dirty="0" err="1" smtClean="0"/>
              <a:t>offrande</a:t>
            </a:r>
            <a:r>
              <a:rPr lang="it-IT" dirty="0" smtClean="0"/>
              <a:t> à </a:t>
            </a:r>
            <a:r>
              <a:rPr lang="it-IT" dirty="0" err="1" smtClean="0"/>
              <a:t>Apollon</a:t>
            </a:r>
            <a:r>
              <a:rPr lang="it-IT" dirty="0" smtClean="0"/>
              <a:t> </a:t>
            </a:r>
            <a:r>
              <a:rPr lang="it-IT" dirty="0" err="1" smtClean="0"/>
              <a:t>qu</a:t>
            </a:r>
            <a:r>
              <a:rPr lang="it-IT" dirty="0" smtClean="0"/>
              <a:t>’</a:t>
            </a:r>
            <a:r>
              <a:rPr lang="it-IT" dirty="0" err="1" smtClean="0"/>
              <a:t>ils</a:t>
            </a:r>
            <a:r>
              <a:rPr lang="it-IT" dirty="0" smtClean="0"/>
              <a:t> </a:t>
            </a:r>
            <a:r>
              <a:rPr lang="it-IT" dirty="0" err="1" smtClean="0"/>
              <a:t>honorent</a:t>
            </a:r>
            <a:r>
              <a:rPr lang="it-IT" dirty="0" smtClean="0"/>
              <a:t> tout </a:t>
            </a:r>
            <a:r>
              <a:rPr lang="it-IT" dirty="0" err="1" smtClean="0"/>
              <a:t>particulièrement</a:t>
            </a:r>
            <a:r>
              <a:rPr lang="it-IT" dirty="0" smtClean="0"/>
              <a:t> .</a:t>
            </a:r>
          </a:p>
          <a:p>
            <a:pPr algn="just"/>
            <a:endParaRPr lang="it-IT" dirty="0" smtClean="0"/>
          </a:p>
          <a:p>
            <a:pPr algn="just"/>
            <a:r>
              <a:rPr lang="it-IT" dirty="0" smtClean="0"/>
              <a:t>17. </a:t>
            </a:r>
            <a:r>
              <a:rPr lang="it-IT" i="1" dirty="0" smtClean="0"/>
              <a:t>NH </a:t>
            </a:r>
            <a:r>
              <a:rPr lang="it-IT" dirty="0" smtClean="0"/>
              <a:t>37.31</a:t>
            </a:r>
          </a:p>
          <a:p>
            <a:pPr algn="just"/>
            <a:r>
              <a:rPr lang="it-IT" dirty="0" smtClean="0"/>
              <a:t>C’est ici l’</a:t>
            </a:r>
            <a:r>
              <a:rPr lang="it-IT" dirty="0" err="1" smtClean="0"/>
              <a:t>occasion</a:t>
            </a:r>
            <a:r>
              <a:rPr lang="it-IT" dirty="0" smtClean="0"/>
              <a:t> de </a:t>
            </a:r>
            <a:r>
              <a:rPr lang="it-IT" dirty="0" err="1" smtClean="0"/>
              <a:t>dévoiler</a:t>
            </a:r>
            <a:r>
              <a:rPr lang="it-IT" dirty="0" smtClean="0"/>
              <a:t> </a:t>
            </a:r>
            <a:r>
              <a:rPr lang="it-IT" dirty="0" err="1" smtClean="0"/>
              <a:t>les</a:t>
            </a:r>
            <a:r>
              <a:rPr lang="it-IT" dirty="0" smtClean="0"/>
              <a:t> </a:t>
            </a:r>
            <a:r>
              <a:rPr lang="it-IT" b="1" dirty="0" err="1" smtClean="0"/>
              <a:t>fariboles</a:t>
            </a:r>
            <a:r>
              <a:rPr lang="it-IT" b="1" dirty="0" smtClean="0"/>
              <a:t> </a:t>
            </a:r>
            <a:r>
              <a:rPr lang="it-IT" b="1" dirty="0" err="1" smtClean="0"/>
              <a:t>des</a:t>
            </a:r>
            <a:r>
              <a:rPr lang="it-IT" b="1" dirty="0" smtClean="0"/>
              <a:t> </a:t>
            </a:r>
            <a:r>
              <a:rPr lang="it-IT" b="1" dirty="0" err="1" smtClean="0"/>
              <a:t>Grecs</a:t>
            </a:r>
            <a:r>
              <a:rPr lang="it-IT" dirty="0" smtClean="0"/>
              <a:t> ; </a:t>
            </a:r>
            <a:r>
              <a:rPr lang="it-IT" dirty="0" err="1" smtClean="0"/>
              <a:t>que</a:t>
            </a:r>
            <a:r>
              <a:rPr lang="it-IT" dirty="0" smtClean="0"/>
              <a:t> </a:t>
            </a:r>
            <a:r>
              <a:rPr lang="it-IT" dirty="0" err="1" smtClean="0"/>
              <a:t>mes</a:t>
            </a:r>
            <a:r>
              <a:rPr lang="it-IT" dirty="0" smtClean="0"/>
              <a:t> </a:t>
            </a:r>
            <a:r>
              <a:rPr lang="it-IT" dirty="0" err="1" smtClean="0"/>
              <a:t>lecteurs</a:t>
            </a:r>
            <a:r>
              <a:rPr lang="it-IT" dirty="0" smtClean="0"/>
              <a:t> </a:t>
            </a:r>
            <a:r>
              <a:rPr lang="it-IT" dirty="0" err="1" smtClean="0"/>
              <a:t>veuillent</a:t>
            </a:r>
            <a:r>
              <a:rPr lang="it-IT" dirty="0" smtClean="0"/>
              <a:t> </a:t>
            </a:r>
            <a:r>
              <a:rPr lang="it-IT" dirty="0" err="1" smtClean="0"/>
              <a:t>seulement</a:t>
            </a:r>
            <a:r>
              <a:rPr lang="it-IT" dirty="0" smtClean="0"/>
              <a:t> </a:t>
            </a:r>
            <a:r>
              <a:rPr lang="it-IT" dirty="0" err="1" smtClean="0"/>
              <a:t>patienter</a:t>
            </a:r>
            <a:r>
              <a:rPr lang="it-IT" dirty="0" smtClean="0"/>
              <a:t>! </a:t>
            </a:r>
            <a:r>
              <a:rPr lang="it-IT" dirty="0" err="1" smtClean="0"/>
              <a:t>Car</a:t>
            </a:r>
            <a:r>
              <a:rPr lang="it-IT" dirty="0" smtClean="0"/>
              <a:t> il </a:t>
            </a:r>
            <a:r>
              <a:rPr lang="it-IT" dirty="0" err="1" smtClean="0"/>
              <a:t>importe</a:t>
            </a:r>
            <a:r>
              <a:rPr lang="it-IT" dirty="0" smtClean="0"/>
              <a:t> </a:t>
            </a:r>
            <a:r>
              <a:rPr lang="it-IT" dirty="0" err="1" smtClean="0"/>
              <a:t>aussi</a:t>
            </a:r>
            <a:r>
              <a:rPr lang="it-IT" dirty="0" smtClean="0"/>
              <a:t> à </a:t>
            </a:r>
            <a:r>
              <a:rPr lang="it-IT" dirty="0" err="1" smtClean="0"/>
              <a:t>notre</a:t>
            </a:r>
            <a:r>
              <a:rPr lang="it-IT" dirty="0" smtClean="0"/>
              <a:t> </a:t>
            </a:r>
            <a:r>
              <a:rPr lang="it-IT" dirty="0" err="1" smtClean="0"/>
              <a:t>gouverne</a:t>
            </a:r>
            <a:r>
              <a:rPr lang="it-IT" dirty="0" smtClean="0"/>
              <a:t> de le </a:t>
            </a:r>
            <a:r>
              <a:rPr lang="it-IT" dirty="0" err="1" smtClean="0"/>
              <a:t>savoir</a:t>
            </a:r>
            <a:r>
              <a:rPr lang="it-IT" dirty="0" smtClean="0"/>
              <a:t>: tout ce </a:t>
            </a:r>
            <a:r>
              <a:rPr lang="it-IT" dirty="0" err="1" smtClean="0"/>
              <a:t>qu</a:t>
            </a:r>
            <a:r>
              <a:rPr lang="it-IT" dirty="0" smtClean="0"/>
              <a:t>’</a:t>
            </a:r>
            <a:r>
              <a:rPr lang="it-IT" dirty="0" err="1" smtClean="0"/>
              <a:t>ils</a:t>
            </a:r>
            <a:r>
              <a:rPr lang="it-IT" dirty="0" smtClean="0"/>
              <a:t> </a:t>
            </a:r>
            <a:r>
              <a:rPr lang="it-IT" dirty="0" err="1" smtClean="0"/>
              <a:t>ont</a:t>
            </a:r>
            <a:r>
              <a:rPr lang="it-IT" dirty="0" smtClean="0"/>
              <a:t> </a:t>
            </a:r>
            <a:r>
              <a:rPr lang="it-IT" dirty="0" err="1" smtClean="0"/>
              <a:t>raconté</a:t>
            </a:r>
            <a:r>
              <a:rPr lang="it-IT" dirty="0" smtClean="0"/>
              <a:t> ne </a:t>
            </a:r>
            <a:r>
              <a:rPr lang="it-IT" dirty="0" err="1" smtClean="0"/>
              <a:t>doit</a:t>
            </a:r>
            <a:r>
              <a:rPr lang="it-IT" dirty="0" smtClean="0"/>
              <a:t> </a:t>
            </a:r>
            <a:r>
              <a:rPr lang="it-IT" dirty="0" err="1" smtClean="0"/>
              <a:t>pas</a:t>
            </a:r>
            <a:r>
              <a:rPr lang="it-IT" dirty="0" smtClean="0"/>
              <a:t> </a:t>
            </a:r>
            <a:r>
              <a:rPr lang="it-IT" dirty="0" err="1" smtClean="0"/>
              <a:t>être</a:t>
            </a:r>
            <a:r>
              <a:rPr lang="it-IT" dirty="0" smtClean="0"/>
              <a:t> </a:t>
            </a:r>
            <a:r>
              <a:rPr lang="it-IT" dirty="0" err="1" smtClean="0"/>
              <a:t>admiré</a:t>
            </a:r>
            <a:r>
              <a:rPr lang="it-IT" dirty="0" smtClean="0"/>
              <a:t>.</a:t>
            </a:r>
          </a:p>
          <a:p>
            <a:pPr algn="just"/>
            <a:endParaRPr lang="it-IT" dirty="0" smtClean="0"/>
          </a:p>
          <a:p>
            <a:pPr algn="just"/>
            <a:r>
              <a:rPr lang="it-IT" dirty="0" smtClean="0"/>
              <a:t>18. </a:t>
            </a:r>
            <a:r>
              <a:rPr lang="it-IT" i="1" dirty="0" smtClean="0"/>
              <a:t>NH </a:t>
            </a:r>
            <a:r>
              <a:rPr lang="it-IT" dirty="0" smtClean="0"/>
              <a:t>5.4</a:t>
            </a:r>
          </a:p>
          <a:p>
            <a:pPr algn="just"/>
            <a:r>
              <a:rPr lang="it-IT" dirty="0" err="1" smtClean="0"/>
              <a:t>Assurément</a:t>
            </a:r>
            <a:r>
              <a:rPr lang="it-IT" dirty="0" smtClean="0"/>
              <a:t> on s’</a:t>
            </a:r>
            <a:r>
              <a:rPr lang="it-IT" dirty="0" err="1" smtClean="0"/>
              <a:t>étonnera</a:t>
            </a:r>
            <a:r>
              <a:rPr lang="it-IT" dirty="0" smtClean="0"/>
              <a:t> </a:t>
            </a:r>
            <a:r>
              <a:rPr lang="it-IT" dirty="0" err="1" smtClean="0"/>
              <a:t>moins</a:t>
            </a:r>
            <a:r>
              <a:rPr lang="it-IT" dirty="0" smtClean="0"/>
              <a:t> </a:t>
            </a:r>
            <a:r>
              <a:rPr lang="it-IT" dirty="0" err="1" smtClean="0"/>
              <a:t>des</a:t>
            </a:r>
            <a:r>
              <a:rPr lang="it-IT" dirty="0" smtClean="0"/>
              <a:t> </a:t>
            </a:r>
            <a:r>
              <a:rPr lang="it-IT" dirty="0" err="1" smtClean="0"/>
              <a:t>fictions</a:t>
            </a:r>
            <a:r>
              <a:rPr lang="it-IT" dirty="0" smtClean="0"/>
              <a:t> </a:t>
            </a:r>
            <a:r>
              <a:rPr lang="it-IT" dirty="0" err="1" smtClean="0"/>
              <a:t>énormes</a:t>
            </a:r>
            <a:r>
              <a:rPr lang="it-IT" dirty="0" smtClean="0"/>
              <a:t> de la </a:t>
            </a:r>
            <a:r>
              <a:rPr lang="it-IT" dirty="0" err="1" smtClean="0"/>
              <a:t>Grèce</a:t>
            </a:r>
            <a:r>
              <a:rPr lang="it-IT" dirty="0" smtClean="0"/>
              <a:t> </a:t>
            </a:r>
            <a:r>
              <a:rPr lang="it-IT" dirty="0" err="1" smtClean="0"/>
              <a:t>propagées</a:t>
            </a:r>
            <a:r>
              <a:rPr lang="it-IT" dirty="0" smtClean="0"/>
              <a:t> en </a:t>
            </a:r>
            <a:r>
              <a:rPr lang="it-IT" dirty="0" err="1" smtClean="0"/>
              <a:t>ces</a:t>
            </a:r>
            <a:r>
              <a:rPr lang="it-IT" dirty="0" smtClean="0"/>
              <a:t> </a:t>
            </a:r>
            <a:r>
              <a:rPr lang="it-IT" dirty="0" err="1" smtClean="0"/>
              <a:t>matières</a:t>
            </a:r>
            <a:r>
              <a:rPr lang="it-IT" dirty="0" smtClean="0"/>
              <a:t> </a:t>
            </a:r>
            <a:r>
              <a:rPr lang="it-IT" dirty="0" err="1" smtClean="0"/>
              <a:t>et</a:t>
            </a:r>
            <a:r>
              <a:rPr lang="it-IT" dirty="0" smtClean="0"/>
              <a:t> à </a:t>
            </a:r>
            <a:r>
              <a:rPr lang="it-IT" dirty="0" err="1" smtClean="0"/>
              <a:t>propos</a:t>
            </a:r>
            <a:r>
              <a:rPr lang="it-IT" dirty="0" smtClean="0"/>
              <a:t> </a:t>
            </a:r>
            <a:r>
              <a:rPr lang="it-IT" dirty="0" err="1" smtClean="0"/>
              <a:t>du</a:t>
            </a:r>
            <a:r>
              <a:rPr lang="it-IT" dirty="0" smtClean="0"/>
              <a:t> </a:t>
            </a:r>
            <a:r>
              <a:rPr lang="it-IT" dirty="0" err="1" smtClean="0"/>
              <a:t>fleuve</a:t>
            </a:r>
            <a:r>
              <a:rPr lang="it-IT" dirty="0" smtClean="0"/>
              <a:t> </a:t>
            </a:r>
            <a:r>
              <a:rPr lang="it-IT" dirty="0" err="1" smtClean="0"/>
              <a:t>Lixos</a:t>
            </a:r>
            <a:r>
              <a:rPr lang="it-IT" dirty="0" smtClean="0"/>
              <a:t>, si l’on </a:t>
            </a:r>
            <a:r>
              <a:rPr lang="it-IT" dirty="0" err="1" smtClean="0"/>
              <a:t>songe</a:t>
            </a:r>
            <a:r>
              <a:rPr lang="it-IT" dirty="0" smtClean="0"/>
              <a:t> </a:t>
            </a:r>
            <a:r>
              <a:rPr lang="it-IT" dirty="0" err="1" smtClean="0"/>
              <a:t>que</a:t>
            </a:r>
            <a:r>
              <a:rPr lang="it-IT" dirty="0" smtClean="0"/>
              <a:t> </a:t>
            </a:r>
            <a:r>
              <a:rPr lang="it-IT" dirty="0" err="1" smtClean="0"/>
              <a:t>nos</a:t>
            </a:r>
            <a:r>
              <a:rPr lang="it-IT" dirty="0" smtClean="0"/>
              <a:t> </a:t>
            </a:r>
            <a:r>
              <a:rPr lang="it-IT" dirty="0" err="1" smtClean="0"/>
              <a:t>écrivains</a:t>
            </a:r>
            <a:r>
              <a:rPr lang="it-IT" dirty="0" smtClean="0"/>
              <a:t>, </a:t>
            </a:r>
            <a:r>
              <a:rPr lang="it-IT" dirty="0" err="1" smtClean="0"/>
              <a:t>naguère</a:t>
            </a:r>
            <a:r>
              <a:rPr lang="it-IT" dirty="0" smtClean="0"/>
              <a:t> </a:t>
            </a:r>
            <a:r>
              <a:rPr lang="it-IT" dirty="0" err="1" smtClean="0"/>
              <a:t>encore</a:t>
            </a:r>
            <a:r>
              <a:rPr lang="it-IT" dirty="0" smtClean="0"/>
              <a:t>, </a:t>
            </a:r>
            <a:r>
              <a:rPr lang="it-IT" dirty="0" err="1" smtClean="0"/>
              <a:t>ont</a:t>
            </a:r>
            <a:r>
              <a:rPr lang="it-IT" dirty="0" smtClean="0"/>
              <a:t> </a:t>
            </a:r>
            <a:r>
              <a:rPr lang="it-IT" dirty="0" err="1" smtClean="0"/>
              <a:t>rapporté</a:t>
            </a:r>
            <a:r>
              <a:rPr lang="it-IT" dirty="0" smtClean="0"/>
              <a:t> </a:t>
            </a:r>
            <a:r>
              <a:rPr lang="it-IT" dirty="0" err="1" smtClean="0"/>
              <a:t>sur</a:t>
            </a:r>
            <a:r>
              <a:rPr lang="it-IT" dirty="0" smtClean="0"/>
              <a:t> </a:t>
            </a:r>
            <a:r>
              <a:rPr lang="it-IT" dirty="0" err="1" smtClean="0"/>
              <a:t>les</a:t>
            </a:r>
            <a:r>
              <a:rPr lang="it-IT" dirty="0" smtClean="0"/>
              <a:t> </a:t>
            </a:r>
            <a:r>
              <a:rPr lang="it-IT" dirty="0" err="1" smtClean="0"/>
              <a:t>mêmes</a:t>
            </a:r>
            <a:r>
              <a:rPr lang="it-IT" dirty="0" smtClean="0"/>
              <a:t> </a:t>
            </a:r>
            <a:r>
              <a:rPr lang="it-IT" dirty="0" err="1" smtClean="0"/>
              <a:t>sujets</a:t>
            </a:r>
            <a:r>
              <a:rPr lang="it-IT" dirty="0" smtClean="0"/>
              <a:t> </a:t>
            </a:r>
            <a:r>
              <a:rPr lang="it-IT" dirty="0" err="1" smtClean="0"/>
              <a:t>certains</a:t>
            </a:r>
            <a:r>
              <a:rPr lang="it-IT" dirty="0" smtClean="0"/>
              <a:t> </a:t>
            </a:r>
            <a:r>
              <a:rPr lang="it-IT" dirty="0" err="1" smtClean="0"/>
              <a:t>récits</a:t>
            </a:r>
            <a:r>
              <a:rPr lang="it-IT" dirty="0" smtClean="0"/>
              <a:t> à </a:t>
            </a:r>
            <a:r>
              <a:rPr lang="it-IT" dirty="0" err="1" smtClean="0"/>
              <a:t>peine</a:t>
            </a:r>
            <a:r>
              <a:rPr lang="it-IT" dirty="0" smtClean="0"/>
              <a:t> </a:t>
            </a:r>
            <a:r>
              <a:rPr lang="it-IT" dirty="0" err="1" smtClean="0"/>
              <a:t>moins</a:t>
            </a:r>
            <a:r>
              <a:rPr lang="it-IT" dirty="0" smtClean="0"/>
              <a:t> </a:t>
            </a:r>
            <a:r>
              <a:rPr lang="it-IT" dirty="0" err="1" smtClean="0"/>
              <a:t>prodigieux</a:t>
            </a:r>
            <a:r>
              <a:rPr lang="it-IT" dirty="0" smtClean="0"/>
              <a:t>.</a:t>
            </a:r>
          </a:p>
          <a:p>
            <a:pPr algn="just"/>
            <a:endParaRPr lang="it-IT"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Plan</a:t>
            </a:r>
            <a:r>
              <a:rPr lang="it-IT" dirty="0" smtClean="0"/>
              <a:t> de </a:t>
            </a:r>
            <a:r>
              <a:rPr lang="it-IT" dirty="0" err="1" smtClean="0"/>
              <a:t>travail</a:t>
            </a:r>
            <a:endParaRPr lang="it-IT" dirty="0"/>
          </a:p>
        </p:txBody>
      </p:sp>
      <p:sp>
        <p:nvSpPr>
          <p:cNvPr id="3" name="Segnaposto contenuto 2"/>
          <p:cNvSpPr>
            <a:spLocks noGrp="1"/>
          </p:cNvSpPr>
          <p:nvPr>
            <p:ph idx="1"/>
          </p:nvPr>
        </p:nvSpPr>
        <p:spPr>
          <a:xfrm>
            <a:off x="467544" y="1700808"/>
            <a:ext cx="8229600" cy="4572000"/>
          </a:xfrm>
        </p:spPr>
        <p:txBody>
          <a:bodyPr>
            <a:normAutofit/>
          </a:bodyPr>
          <a:lstStyle/>
          <a:p>
            <a:r>
              <a:rPr lang="it-IT" dirty="0" err="1" smtClean="0"/>
              <a:t>Introduction</a:t>
            </a:r>
            <a:endParaRPr lang="it-IT" dirty="0" smtClean="0"/>
          </a:p>
          <a:p>
            <a:pPr marL="1094904" lvl="1"/>
            <a:r>
              <a:rPr lang="it-IT" sz="2000" dirty="0" err="1" smtClean="0"/>
              <a:t>Histoire</a:t>
            </a:r>
            <a:r>
              <a:rPr lang="it-IT" sz="2000" dirty="0" smtClean="0"/>
              <a:t> </a:t>
            </a:r>
            <a:r>
              <a:rPr lang="it-IT" sz="2000" dirty="0" err="1" smtClean="0"/>
              <a:t>des</a:t>
            </a:r>
            <a:r>
              <a:rPr lang="it-IT" sz="2000" dirty="0" smtClean="0"/>
              <a:t> </a:t>
            </a:r>
            <a:r>
              <a:rPr lang="it-IT" sz="2000" dirty="0" err="1" smtClean="0"/>
              <a:t>études</a:t>
            </a:r>
            <a:r>
              <a:rPr lang="it-IT" sz="2000" dirty="0" smtClean="0"/>
              <a:t> </a:t>
            </a:r>
            <a:r>
              <a:rPr lang="it-IT" sz="2000" dirty="0" err="1" smtClean="0"/>
              <a:t>sur</a:t>
            </a:r>
            <a:r>
              <a:rPr lang="it-IT" sz="2000" dirty="0" smtClean="0"/>
              <a:t> la langue de </a:t>
            </a:r>
            <a:r>
              <a:rPr lang="it-IT" sz="2000" dirty="0" err="1" smtClean="0"/>
              <a:t>Pline</a:t>
            </a:r>
            <a:endParaRPr lang="it-IT" sz="2000" dirty="0" smtClean="0"/>
          </a:p>
          <a:p>
            <a:pPr marL="1094904" lvl="1"/>
            <a:r>
              <a:rPr lang="it-IT" sz="2000" dirty="0" err="1" smtClean="0"/>
              <a:t>Nouvelles</a:t>
            </a:r>
            <a:r>
              <a:rPr lang="it-IT" sz="2000" dirty="0" smtClean="0"/>
              <a:t> </a:t>
            </a:r>
            <a:r>
              <a:rPr lang="it-IT" sz="2000" dirty="0" err="1" smtClean="0"/>
              <a:t>méthodologies</a:t>
            </a:r>
            <a:r>
              <a:rPr lang="it-IT" sz="2000" dirty="0" smtClean="0"/>
              <a:t>, </a:t>
            </a:r>
            <a:r>
              <a:rPr lang="it-IT" sz="2000" dirty="0" err="1" smtClean="0"/>
              <a:t>premiers</a:t>
            </a:r>
            <a:r>
              <a:rPr lang="it-IT" sz="2000" dirty="0" smtClean="0"/>
              <a:t> </a:t>
            </a:r>
            <a:r>
              <a:rPr lang="it-IT" sz="2000" dirty="0" err="1" smtClean="0"/>
              <a:t>résultats</a:t>
            </a:r>
            <a:endParaRPr lang="it-IT" sz="2000" dirty="0" smtClean="0"/>
          </a:p>
          <a:p>
            <a:pPr marL="720000"/>
            <a:endParaRPr lang="it-IT" sz="2400" dirty="0" smtClean="0"/>
          </a:p>
          <a:p>
            <a:r>
              <a:rPr lang="it-IT" dirty="0" smtClean="0"/>
              <a:t>La </a:t>
            </a:r>
            <a:r>
              <a:rPr lang="it-IT" i="1" dirty="0" smtClean="0"/>
              <a:t>Naturalis Historia</a:t>
            </a:r>
            <a:r>
              <a:rPr lang="it-IT" dirty="0" smtClean="0"/>
              <a:t>: quelle oeuvre pour </a:t>
            </a:r>
            <a:r>
              <a:rPr lang="it-IT" dirty="0" err="1" smtClean="0"/>
              <a:t>quels</a:t>
            </a:r>
            <a:r>
              <a:rPr lang="it-IT" dirty="0" smtClean="0"/>
              <a:t> </a:t>
            </a:r>
            <a:r>
              <a:rPr lang="it-IT" dirty="0" err="1" smtClean="0"/>
              <a:t>lecteurs</a:t>
            </a:r>
            <a:r>
              <a:rPr lang="it-IT" dirty="0" smtClean="0"/>
              <a:t>?</a:t>
            </a:r>
          </a:p>
          <a:p>
            <a:pPr marL="1094904" lvl="1"/>
            <a:r>
              <a:rPr lang="it-IT" sz="2000" dirty="0" err="1" smtClean="0"/>
              <a:t>Pline</a:t>
            </a:r>
            <a:r>
              <a:rPr lang="it-IT" sz="2000" dirty="0" smtClean="0"/>
              <a:t> </a:t>
            </a:r>
            <a:r>
              <a:rPr lang="it-IT" sz="2000" dirty="0" err="1" smtClean="0"/>
              <a:t>dans</a:t>
            </a:r>
            <a:r>
              <a:rPr lang="it-IT" sz="2000" dirty="0" smtClean="0"/>
              <a:t> </a:t>
            </a:r>
            <a:r>
              <a:rPr lang="it-IT" sz="2000" dirty="0" err="1" smtClean="0"/>
              <a:t>les</a:t>
            </a:r>
            <a:r>
              <a:rPr lang="it-IT" sz="2000" dirty="0" smtClean="0"/>
              <a:t> </a:t>
            </a:r>
            <a:r>
              <a:rPr lang="it-IT" sz="2000" dirty="0" err="1" smtClean="0"/>
              <a:t>sources</a:t>
            </a:r>
            <a:r>
              <a:rPr lang="it-IT" sz="2000" dirty="0" smtClean="0"/>
              <a:t> </a:t>
            </a:r>
            <a:r>
              <a:rPr lang="it-IT" sz="2000" dirty="0" err="1" smtClean="0"/>
              <a:t>anciennes</a:t>
            </a:r>
            <a:endParaRPr lang="it-IT" sz="2000" dirty="0" smtClean="0"/>
          </a:p>
          <a:p>
            <a:pPr marL="1094904" lvl="1"/>
            <a:r>
              <a:rPr lang="it-IT" sz="2000" dirty="0" smtClean="0"/>
              <a:t>La parole à </a:t>
            </a:r>
            <a:r>
              <a:rPr lang="it-IT" sz="2000" smtClean="0"/>
              <a:t>Pline</a:t>
            </a:r>
            <a:endParaRPr lang="it-IT" sz="2000" dirty="0" smtClean="0"/>
          </a:p>
          <a:p>
            <a:pPr marL="720000"/>
            <a:endParaRPr lang="it-IT" sz="2400" dirty="0" smtClean="0"/>
          </a:p>
          <a:p>
            <a:r>
              <a:rPr lang="it-IT" dirty="0" err="1" smtClean="0"/>
              <a:t>Conclusions</a:t>
            </a:r>
            <a:endParaRPr lang="it-IT" dirty="0" smtClean="0"/>
          </a:p>
          <a:p>
            <a:endParaRPr lang="it-IT" dirty="0" smtClean="0"/>
          </a:p>
          <a:p>
            <a:endParaRPr lang="it-IT"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95536" y="692696"/>
            <a:ext cx="8352928" cy="5909310"/>
          </a:xfrm>
          <a:prstGeom prst="rect">
            <a:avLst/>
          </a:prstGeom>
          <a:noFill/>
        </p:spPr>
        <p:txBody>
          <a:bodyPr wrap="square" rtlCol="0">
            <a:spAutoFit/>
          </a:bodyPr>
          <a:lstStyle/>
          <a:p>
            <a:pPr algn="just"/>
            <a:endParaRPr lang="it-IT" i="1" dirty="0" smtClean="0"/>
          </a:p>
          <a:p>
            <a:pPr algn="just"/>
            <a:endParaRPr lang="it-IT" i="1" dirty="0" smtClean="0"/>
          </a:p>
          <a:p>
            <a:pPr algn="just"/>
            <a:endParaRPr lang="it-IT" i="1" dirty="0" smtClean="0"/>
          </a:p>
          <a:p>
            <a:pPr algn="just"/>
            <a:r>
              <a:rPr lang="it-IT" dirty="0" smtClean="0"/>
              <a:t>19. </a:t>
            </a:r>
            <a:r>
              <a:rPr lang="it-IT" i="1" dirty="0" smtClean="0"/>
              <a:t>NH </a:t>
            </a:r>
            <a:r>
              <a:rPr lang="it-IT" dirty="0" smtClean="0"/>
              <a:t>9.60</a:t>
            </a:r>
          </a:p>
          <a:p>
            <a:pPr algn="just"/>
            <a:r>
              <a:rPr lang="it-IT" dirty="0" err="1" smtClean="0"/>
              <a:t>Chez</a:t>
            </a:r>
            <a:r>
              <a:rPr lang="it-IT" dirty="0" smtClean="0"/>
              <a:t> </a:t>
            </a:r>
            <a:r>
              <a:rPr lang="it-IT" dirty="0" err="1" smtClean="0"/>
              <a:t>les</a:t>
            </a:r>
            <a:r>
              <a:rPr lang="it-IT" dirty="0" smtClean="0"/>
              <a:t> </a:t>
            </a:r>
            <a:r>
              <a:rPr lang="it-IT" dirty="0" err="1" smtClean="0"/>
              <a:t>anciens</a:t>
            </a:r>
            <a:r>
              <a:rPr lang="it-IT" dirty="0" smtClean="0"/>
              <a:t> le </a:t>
            </a:r>
            <a:r>
              <a:rPr lang="it-IT" dirty="0" err="1" smtClean="0"/>
              <a:t>poisson</a:t>
            </a:r>
            <a:r>
              <a:rPr lang="it-IT" dirty="0" smtClean="0"/>
              <a:t> </a:t>
            </a:r>
            <a:r>
              <a:rPr lang="it-IT" dirty="0" err="1" smtClean="0"/>
              <a:t>dont</a:t>
            </a:r>
            <a:r>
              <a:rPr lang="it-IT" dirty="0" smtClean="0"/>
              <a:t> on </a:t>
            </a:r>
            <a:r>
              <a:rPr lang="it-IT" dirty="0" err="1" smtClean="0"/>
              <a:t>faisait</a:t>
            </a:r>
            <a:r>
              <a:rPr lang="it-IT" dirty="0" smtClean="0"/>
              <a:t> le plus </a:t>
            </a:r>
            <a:r>
              <a:rPr lang="it-IT" dirty="0" err="1" smtClean="0"/>
              <a:t>grand</a:t>
            </a:r>
            <a:r>
              <a:rPr lang="it-IT" dirty="0" smtClean="0"/>
              <a:t> </a:t>
            </a:r>
            <a:r>
              <a:rPr lang="it-IT" dirty="0" err="1" smtClean="0"/>
              <a:t>cas</a:t>
            </a:r>
            <a:r>
              <a:rPr lang="it-IT" dirty="0" smtClean="0"/>
              <a:t> </a:t>
            </a:r>
            <a:r>
              <a:rPr lang="it-IT" dirty="0" err="1" smtClean="0"/>
              <a:t>était</a:t>
            </a:r>
            <a:r>
              <a:rPr lang="it-IT" dirty="0" smtClean="0"/>
              <a:t> l’</a:t>
            </a:r>
            <a:r>
              <a:rPr lang="it-IT" dirty="0" err="1" smtClean="0"/>
              <a:t>esturgeon</a:t>
            </a:r>
            <a:r>
              <a:rPr lang="it-IT" dirty="0" smtClean="0"/>
              <a:t>, le </a:t>
            </a:r>
            <a:r>
              <a:rPr lang="it-IT" dirty="0" err="1" smtClean="0"/>
              <a:t>seul</a:t>
            </a:r>
            <a:r>
              <a:rPr lang="it-IT" dirty="0" smtClean="0"/>
              <a:t> qui </a:t>
            </a:r>
            <a:r>
              <a:rPr lang="it-IT" dirty="0" err="1" smtClean="0"/>
              <a:t>ait</a:t>
            </a:r>
            <a:r>
              <a:rPr lang="it-IT" dirty="0" smtClean="0"/>
              <a:t> </a:t>
            </a:r>
            <a:r>
              <a:rPr lang="it-IT" dirty="0" err="1" smtClean="0"/>
              <a:t>les</a:t>
            </a:r>
            <a:r>
              <a:rPr lang="it-IT" dirty="0" smtClean="0"/>
              <a:t> </a:t>
            </a:r>
            <a:r>
              <a:rPr lang="it-IT" dirty="0" err="1" smtClean="0"/>
              <a:t>écailles</a:t>
            </a:r>
            <a:r>
              <a:rPr lang="it-IT" dirty="0" smtClean="0"/>
              <a:t> </a:t>
            </a:r>
            <a:r>
              <a:rPr lang="it-IT" dirty="0" err="1" smtClean="0"/>
              <a:t>tournées</a:t>
            </a:r>
            <a:r>
              <a:rPr lang="it-IT" dirty="0" smtClean="0"/>
              <a:t> </a:t>
            </a:r>
            <a:r>
              <a:rPr lang="it-IT" dirty="0" err="1" smtClean="0"/>
              <a:t>vers</a:t>
            </a:r>
            <a:r>
              <a:rPr lang="it-IT" dirty="0" smtClean="0"/>
              <a:t> la </a:t>
            </a:r>
            <a:r>
              <a:rPr lang="it-IT" dirty="0" err="1" smtClean="0"/>
              <a:t>tête</a:t>
            </a:r>
            <a:r>
              <a:rPr lang="it-IT" dirty="0" smtClean="0"/>
              <a:t>, </a:t>
            </a:r>
            <a:r>
              <a:rPr lang="it-IT" dirty="0" err="1" smtClean="0"/>
              <a:t>contrairement</a:t>
            </a:r>
            <a:r>
              <a:rPr lang="it-IT" dirty="0" smtClean="0"/>
              <a:t> </a:t>
            </a:r>
            <a:r>
              <a:rPr lang="it-IT" dirty="0" err="1" smtClean="0"/>
              <a:t>au</a:t>
            </a:r>
            <a:r>
              <a:rPr lang="it-IT" dirty="0" smtClean="0"/>
              <a:t> </a:t>
            </a:r>
            <a:r>
              <a:rPr lang="it-IT" dirty="0" err="1" smtClean="0"/>
              <a:t>mouvement</a:t>
            </a:r>
            <a:r>
              <a:rPr lang="it-IT" dirty="0" smtClean="0"/>
              <a:t> de la </a:t>
            </a:r>
            <a:r>
              <a:rPr lang="it-IT" dirty="0" err="1" smtClean="0"/>
              <a:t>nage</a:t>
            </a:r>
            <a:r>
              <a:rPr lang="it-IT" dirty="0" smtClean="0"/>
              <a:t>; </a:t>
            </a:r>
            <a:r>
              <a:rPr lang="it-IT" dirty="0" err="1" smtClean="0"/>
              <a:t>aujourd</a:t>
            </a:r>
            <a:r>
              <a:rPr lang="it-IT" dirty="0" smtClean="0"/>
              <a:t>’</a:t>
            </a:r>
            <a:r>
              <a:rPr lang="it-IT" dirty="0" err="1" smtClean="0"/>
              <a:t>hui</a:t>
            </a:r>
            <a:r>
              <a:rPr lang="it-IT" dirty="0" smtClean="0"/>
              <a:t>, il n’est plus en </a:t>
            </a:r>
            <a:r>
              <a:rPr lang="it-IT" dirty="0" err="1" smtClean="0"/>
              <a:t>honneur</a:t>
            </a:r>
            <a:r>
              <a:rPr lang="it-IT" dirty="0" smtClean="0"/>
              <a:t>, ce qui m’</a:t>
            </a:r>
            <a:r>
              <a:rPr lang="it-IT" dirty="0" err="1" smtClean="0"/>
              <a:t>étonne</a:t>
            </a:r>
            <a:r>
              <a:rPr lang="it-IT" dirty="0" smtClean="0"/>
              <a:t> en </a:t>
            </a:r>
            <a:r>
              <a:rPr lang="it-IT" dirty="0" err="1" smtClean="0"/>
              <a:t>vérité</a:t>
            </a:r>
            <a:r>
              <a:rPr lang="it-IT" dirty="0" smtClean="0"/>
              <a:t>, </a:t>
            </a:r>
            <a:r>
              <a:rPr lang="it-IT" dirty="0" err="1" smtClean="0"/>
              <a:t>car</a:t>
            </a:r>
            <a:r>
              <a:rPr lang="it-IT" dirty="0" smtClean="0"/>
              <a:t> il est rare. </a:t>
            </a:r>
            <a:r>
              <a:rPr lang="it-IT" dirty="0" err="1" smtClean="0"/>
              <a:t>Certains</a:t>
            </a:r>
            <a:r>
              <a:rPr lang="it-IT" dirty="0" smtClean="0"/>
              <a:t> l’</a:t>
            </a:r>
            <a:r>
              <a:rPr lang="it-IT" dirty="0" err="1" smtClean="0"/>
              <a:t>appellent</a:t>
            </a:r>
            <a:r>
              <a:rPr lang="it-IT" dirty="0" smtClean="0"/>
              <a:t> «</a:t>
            </a:r>
            <a:r>
              <a:rPr lang="it-IT" dirty="0" err="1" smtClean="0"/>
              <a:t>elops</a:t>
            </a:r>
            <a:r>
              <a:rPr lang="it-IT" dirty="0" smtClean="0"/>
              <a:t>».</a:t>
            </a:r>
          </a:p>
          <a:p>
            <a:endParaRPr lang="it-IT" i="1" dirty="0" smtClean="0"/>
          </a:p>
          <a:p>
            <a:r>
              <a:rPr lang="it-IT" dirty="0" smtClean="0"/>
              <a:t>20. </a:t>
            </a:r>
            <a:r>
              <a:rPr lang="it-IT" i="1" dirty="0" smtClean="0"/>
              <a:t>NH </a:t>
            </a:r>
            <a:r>
              <a:rPr lang="it-IT" dirty="0" smtClean="0"/>
              <a:t>9.16</a:t>
            </a:r>
          </a:p>
          <a:p>
            <a:pPr algn="just"/>
            <a:r>
              <a:rPr lang="it-IT" dirty="0" err="1" smtClean="0"/>
              <a:t>Ceux</a:t>
            </a:r>
            <a:r>
              <a:rPr lang="it-IT" dirty="0" smtClean="0"/>
              <a:t> qui </a:t>
            </a:r>
            <a:r>
              <a:rPr lang="it-IT" dirty="0" err="1" smtClean="0"/>
              <a:t>partagent</a:t>
            </a:r>
            <a:r>
              <a:rPr lang="it-IT" dirty="0" smtClean="0"/>
              <a:t> </a:t>
            </a:r>
            <a:r>
              <a:rPr lang="it-IT" dirty="0" err="1" smtClean="0"/>
              <a:t>cette</a:t>
            </a:r>
            <a:r>
              <a:rPr lang="it-IT" dirty="0" smtClean="0"/>
              <a:t> opinion </a:t>
            </a:r>
            <a:r>
              <a:rPr lang="it-IT" dirty="0" err="1" smtClean="0"/>
              <a:t>pensent</a:t>
            </a:r>
            <a:r>
              <a:rPr lang="it-IT" dirty="0" smtClean="0"/>
              <a:t> </a:t>
            </a:r>
            <a:r>
              <a:rPr lang="it-IT" dirty="0" err="1" smtClean="0"/>
              <a:t>que</a:t>
            </a:r>
            <a:r>
              <a:rPr lang="it-IT" dirty="0" smtClean="0"/>
              <a:t> </a:t>
            </a:r>
            <a:r>
              <a:rPr lang="it-IT" dirty="0" err="1" smtClean="0"/>
              <a:t>les</a:t>
            </a:r>
            <a:r>
              <a:rPr lang="it-IT" dirty="0" smtClean="0"/>
              <a:t> </a:t>
            </a:r>
            <a:r>
              <a:rPr lang="it-IT" dirty="0" err="1" smtClean="0"/>
              <a:t>poissons</a:t>
            </a:r>
            <a:r>
              <a:rPr lang="it-IT" dirty="0" smtClean="0"/>
              <a:t> </a:t>
            </a:r>
            <a:r>
              <a:rPr lang="it-IT" dirty="0" err="1" smtClean="0"/>
              <a:t>ayant</a:t>
            </a:r>
            <a:r>
              <a:rPr lang="it-IT" dirty="0" smtClean="0"/>
              <a:t> </a:t>
            </a:r>
            <a:r>
              <a:rPr lang="it-IT" dirty="0" err="1" smtClean="0"/>
              <a:t>des</a:t>
            </a:r>
            <a:r>
              <a:rPr lang="it-IT" dirty="0" smtClean="0"/>
              <a:t> </a:t>
            </a:r>
            <a:r>
              <a:rPr lang="it-IT" dirty="0" err="1" smtClean="0"/>
              <a:t>branchies</a:t>
            </a:r>
            <a:r>
              <a:rPr lang="it-IT" dirty="0" smtClean="0"/>
              <a:t> ne </a:t>
            </a:r>
            <a:r>
              <a:rPr lang="it-IT" dirty="0" err="1" smtClean="0"/>
              <a:t>respirent</a:t>
            </a:r>
            <a:r>
              <a:rPr lang="it-IT" dirty="0" smtClean="0"/>
              <a:t> </a:t>
            </a:r>
            <a:r>
              <a:rPr lang="it-IT" dirty="0" err="1" smtClean="0"/>
              <a:t>point</a:t>
            </a:r>
            <a:r>
              <a:rPr lang="it-IT" dirty="0" smtClean="0"/>
              <a:t> par </a:t>
            </a:r>
            <a:r>
              <a:rPr lang="it-IT" dirty="0" err="1" smtClean="0"/>
              <a:t>expirations</a:t>
            </a:r>
            <a:r>
              <a:rPr lang="it-IT" dirty="0" smtClean="0"/>
              <a:t> </a:t>
            </a:r>
            <a:r>
              <a:rPr lang="it-IT" dirty="0" err="1" smtClean="0"/>
              <a:t>et</a:t>
            </a:r>
            <a:r>
              <a:rPr lang="it-IT" dirty="0" smtClean="0"/>
              <a:t> </a:t>
            </a:r>
            <a:r>
              <a:rPr lang="it-IT" dirty="0" err="1" smtClean="0"/>
              <a:t>inspirations</a:t>
            </a:r>
            <a:r>
              <a:rPr lang="it-IT" dirty="0" smtClean="0"/>
              <a:t> </a:t>
            </a:r>
            <a:r>
              <a:rPr lang="it-IT" dirty="0" err="1" smtClean="0"/>
              <a:t>alternatives</a:t>
            </a:r>
            <a:r>
              <a:rPr lang="it-IT" dirty="0" smtClean="0"/>
              <a:t>, </a:t>
            </a:r>
            <a:r>
              <a:rPr lang="it-IT" dirty="0" err="1" smtClean="0"/>
              <a:t>pas</a:t>
            </a:r>
            <a:r>
              <a:rPr lang="it-IT" dirty="0" smtClean="0"/>
              <a:t> plus </a:t>
            </a:r>
            <a:r>
              <a:rPr lang="it-IT" dirty="0" err="1" smtClean="0"/>
              <a:t>que</a:t>
            </a:r>
            <a:r>
              <a:rPr lang="it-IT" dirty="0" smtClean="0"/>
              <a:t> </a:t>
            </a:r>
            <a:r>
              <a:rPr lang="it-IT" dirty="0" err="1" smtClean="0"/>
              <a:t>beaucoup</a:t>
            </a:r>
            <a:r>
              <a:rPr lang="it-IT" dirty="0" smtClean="0"/>
              <a:t> d’</a:t>
            </a:r>
            <a:r>
              <a:rPr lang="it-IT" dirty="0" err="1" smtClean="0"/>
              <a:t>autres</a:t>
            </a:r>
            <a:r>
              <a:rPr lang="it-IT" dirty="0" smtClean="0"/>
              <a:t> </a:t>
            </a:r>
            <a:r>
              <a:rPr lang="it-IT" dirty="0" err="1" smtClean="0"/>
              <a:t>éspèces</a:t>
            </a:r>
            <a:r>
              <a:rPr lang="it-IT" dirty="0" smtClean="0"/>
              <a:t> </a:t>
            </a:r>
            <a:r>
              <a:rPr lang="it-IT" dirty="0" err="1" smtClean="0"/>
              <a:t>dépourvues</a:t>
            </a:r>
            <a:r>
              <a:rPr lang="it-IT" dirty="0" smtClean="0"/>
              <a:t> de </a:t>
            </a:r>
            <a:r>
              <a:rPr lang="it-IT" dirty="0" err="1" smtClean="0"/>
              <a:t>branchies</a:t>
            </a:r>
            <a:r>
              <a:rPr lang="it-IT" dirty="0" smtClean="0"/>
              <a:t> ; </a:t>
            </a:r>
            <a:r>
              <a:rPr lang="it-IT" dirty="0" err="1" smtClean="0"/>
              <a:t>je</a:t>
            </a:r>
            <a:r>
              <a:rPr lang="it-IT" dirty="0" smtClean="0"/>
              <a:t> </a:t>
            </a:r>
            <a:r>
              <a:rPr lang="it-IT" dirty="0" err="1" smtClean="0"/>
              <a:t>vois</a:t>
            </a:r>
            <a:r>
              <a:rPr lang="it-IT" dirty="0" smtClean="0"/>
              <a:t> </a:t>
            </a:r>
            <a:r>
              <a:rPr lang="it-IT" dirty="0" err="1" smtClean="0"/>
              <a:t>qu</a:t>
            </a:r>
            <a:r>
              <a:rPr lang="it-IT" dirty="0" smtClean="0"/>
              <a:t>’</a:t>
            </a:r>
            <a:r>
              <a:rPr lang="it-IT" dirty="0" err="1" smtClean="0"/>
              <a:t>Aristote</a:t>
            </a:r>
            <a:r>
              <a:rPr lang="it-IT" dirty="0" smtClean="0"/>
              <a:t> </a:t>
            </a:r>
            <a:r>
              <a:rPr lang="it-IT" dirty="0" err="1" smtClean="0"/>
              <a:t>était</a:t>
            </a:r>
            <a:r>
              <a:rPr lang="it-IT" dirty="0" smtClean="0"/>
              <a:t> de </a:t>
            </a:r>
            <a:r>
              <a:rPr lang="it-IT" dirty="0" err="1" smtClean="0"/>
              <a:t>cet</a:t>
            </a:r>
            <a:r>
              <a:rPr lang="it-IT" dirty="0" smtClean="0"/>
              <a:t> </a:t>
            </a:r>
            <a:r>
              <a:rPr lang="it-IT" dirty="0" err="1" smtClean="0"/>
              <a:t>avis</a:t>
            </a:r>
            <a:r>
              <a:rPr lang="it-IT" dirty="0" smtClean="0"/>
              <a:t> </a:t>
            </a:r>
            <a:r>
              <a:rPr lang="it-IT" dirty="0" err="1" smtClean="0"/>
              <a:t>et</a:t>
            </a:r>
            <a:r>
              <a:rPr lang="it-IT" dirty="0" smtClean="0"/>
              <a:t> </a:t>
            </a:r>
            <a:r>
              <a:rPr lang="it-IT" dirty="0" err="1" smtClean="0"/>
              <a:t>qu</a:t>
            </a:r>
            <a:r>
              <a:rPr lang="it-IT" dirty="0" smtClean="0"/>
              <a:t>’il a </a:t>
            </a:r>
            <a:r>
              <a:rPr lang="it-IT" dirty="0" err="1" smtClean="0"/>
              <a:t>convaincu</a:t>
            </a:r>
            <a:r>
              <a:rPr lang="it-IT" dirty="0" smtClean="0"/>
              <a:t> </a:t>
            </a:r>
            <a:r>
              <a:rPr lang="it-IT" dirty="0" err="1" smtClean="0"/>
              <a:t>beaucoup</a:t>
            </a:r>
            <a:r>
              <a:rPr lang="it-IT" dirty="0" smtClean="0"/>
              <a:t> de </a:t>
            </a:r>
            <a:r>
              <a:rPr lang="it-IT" dirty="0" err="1" smtClean="0"/>
              <a:t>savants</a:t>
            </a:r>
            <a:r>
              <a:rPr lang="it-IT" dirty="0" smtClean="0"/>
              <a:t> </a:t>
            </a:r>
            <a:r>
              <a:rPr lang="it-IT" dirty="0" err="1" smtClean="0"/>
              <a:t>illustres</a:t>
            </a:r>
            <a:r>
              <a:rPr lang="it-IT" dirty="0" smtClean="0"/>
              <a:t>. Cela ne m’</a:t>
            </a:r>
            <a:r>
              <a:rPr lang="it-IT" dirty="0" err="1" smtClean="0"/>
              <a:t>empêche</a:t>
            </a:r>
            <a:r>
              <a:rPr lang="it-IT" dirty="0" smtClean="0"/>
              <a:t> </a:t>
            </a:r>
            <a:r>
              <a:rPr lang="it-IT" dirty="0" err="1" smtClean="0"/>
              <a:t>pas</a:t>
            </a:r>
            <a:r>
              <a:rPr lang="it-IT" dirty="0" smtClean="0"/>
              <a:t> d’</a:t>
            </a:r>
            <a:r>
              <a:rPr lang="it-IT" dirty="0" err="1" smtClean="0"/>
              <a:t>avouer</a:t>
            </a:r>
            <a:r>
              <a:rPr lang="it-IT" dirty="0" smtClean="0"/>
              <a:t> </a:t>
            </a:r>
            <a:r>
              <a:rPr lang="it-IT" dirty="0" err="1" smtClean="0"/>
              <a:t>que</a:t>
            </a:r>
            <a:r>
              <a:rPr lang="it-IT" dirty="0" smtClean="0"/>
              <a:t> </a:t>
            </a:r>
            <a:r>
              <a:rPr lang="it-IT" dirty="0" err="1" smtClean="0"/>
              <a:t>je</a:t>
            </a:r>
            <a:r>
              <a:rPr lang="it-IT" dirty="0" smtClean="0"/>
              <a:t> ne me </a:t>
            </a:r>
            <a:r>
              <a:rPr lang="it-IT" dirty="0" err="1" smtClean="0"/>
              <a:t>range</a:t>
            </a:r>
            <a:r>
              <a:rPr lang="it-IT" dirty="0" smtClean="0"/>
              <a:t> </a:t>
            </a:r>
            <a:r>
              <a:rPr lang="it-IT" dirty="0" err="1" smtClean="0"/>
              <a:t>pas</a:t>
            </a:r>
            <a:r>
              <a:rPr lang="it-IT" dirty="0" smtClean="0"/>
              <a:t> à </a:t>
            </a:r>
            <a:r>
              <a:rPr lang="it-IT" dirty="0" err="1" smtClean="0"/>
              <a:t>cette</a:t>
            </a:r>
            <a:r>
              <a:rPr lang="it-IT" dirty="0" smtClean="0"/>
              <a:t> opinion […] </a:t>
            </a:r>
            <a:r>
              <a:rPr lang="it-IT" dirty="0" err="1" smtClean="0"/>
              <a:t>Aussi</a:t>
            </a:r>
            <a:r>
              <a:rPr lang="it-IT" dirty="0" smtClean="0"/>
              <a:t> </a:t>
            </a:r>
            <a:r>
              <a:rPr lang="it-IT" dirty="0" err="1" smtClean="0"/>
              <a:t>que</a:t>
            </a:r>
            <a:r>
              <a:rPr lang="it-IT" dirty="0" smtClean="0"/>
              <a:t> </a:t>
            </a:r>
            <a:r>
              <a:rPr lang="it-IT" dirty="0" err="1" smtClean="0"/>
              <a:t>chacun</a:t>
            </a:r>
            <a:r>
              <a:rPr lang="it-IT" dirty="0" smtClean="0"/>
              <a:t> </a:t>
            </a:r>
            <a:r>
              <a:rPr lang="it-IT" dirty="0" err="1" smtClean="0"/>
              <a:t>juge</a:t>
            </a:r>
            <a:r>
              <a:rPr lang="it-IT" dirty="0" smtClean="0"/>
              <a:t> de cela </a:t>
            </a:r>
            <a:r>
              <a:rPr lang="it-IT" dirty="0" err="1" smtClean="0"/>
              <a:t>comme</a:t>
            </a:r>
            <a:r>
              <a:rPr lang="it-IT" dirty="0" smtClean="0"/>
              <a:t> il lui </a:t>
            </a:r>
            <a:r>
              <a:rPr lang="it-IT" dirty="0" err="1" smtClean="0"/>
              <a:t>plaira</a:t>
            </a:r>
            <a:r>
              <a:rPr lang="it-IT" dirty="0" smtClean="0"/>
              <a:t>.</a:t>
            </a:r>
          </a:p>
          <a:p>
            <a:pPr algn="just"/>
            <a:endParaRPr lang="it-IT" dirty="0" smtClean="0"/>
          </a:p>
          <a:p>
            <a:pPr algn="just"/>
            <a:endParaRPr lang="it-IT" dirty="0" smtClean="0"/>
          </a:p>
          <a:p>
            <a:pPr algn="just"/>
            <a:endParaRPr lang="it-IT" dirty="0" smtClean="0"/>
          </a:p>
          <a:p>
            <a:pPr algn="just"/>
            <a:endParaRPr lang="it-IT"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67544" y="332656"/>
            <a:ext cx="8136904" cy="4524315"/>
          </a:xfrm>
          <a:prstGeom prst="rect">
            <a:avLst/>
          </a:prstGeom>
          <a:noFill/>
        </p:spPr>
        <p:txBody>
          <a:bodyPr wrap="square" rtlCol="0">
            <a:spAutoFit/>
          </a:bodyPr>
          <a:lstStyle/>
          <a:p>
            <a:pPr algn="just"/>
            <a:endParaRPr lang="it-IT" i="1" dirty="0" smtClean="0"/>
          </a:p>
          <a:p>
            <a:pPr algn="just"/>
            <a:endParaRPr lang="it-IT" i="1" dirty="0" smtClean="0"/>
          </a:p>
          <a:p>
            <a:pPr algn="just"/>
            <a:endParaRPr lang="it-IT" i="1" dirty="0" smtClean="0"/>
          </a:p>
          <a:p>
            <a:pPr algn="just"/>
            <a:endParaRPr lang="it-IT" i="1" dirty="0" smtClean="0"/>
          </a:p>
          <a:p>
            <a:pPr algn="just"/>
            <a:endParaRPr lang="it-IT" i="1" dirty="0" smtClean="0"/>
          </a:p>
          <a:p>
            <a:pPr algn="just"/>
            <a:r>
              <a:rPr lang="it-IT" dirty="0" smtClean="0"/>
              <a:t>21. </a:t>
            </a:r>
            <a:r>
              <a:rPr lang="it-IT" i="1" dirty="0" smtClean="0"/>
              <a:t>NH</a:t>
            </a:r>
            <a:r>
              <a:rPr lang="it-IT" dirty="0" smtClean="0"/>
              <a:t> 8.44</a:t>
            </a:r>
          </a:p>
          <a:p>
            <a:pPr algn="just"/>
            <a:r>
              <a:rPr lang="it-IT" dirty="0" err="1" smtClean="0"/>
              <a:t>Aristote</a:t>
            </a:r>
            <a:r>
              <a:rPr lang="it-IT" dirty="0" smtClean="0"/>
              <a:t> en </a:t>
            </a:r>
            <a:r>
              <a:rPr lang="it-IT" dirty="0" err="1" smtClean="0"/>
              <a:t>parle</a:t>
            </a:r>
            <a:r>
              <a:rPr lang="it-IT" dirty="0" smtClean="0"/>
              <a:t> </a:t>
            </a:r>
            <a:r>
              <a:rPr lang="it-IT" dirty="0" err="1" smtClean="0"/>
              <a:t>autrement</a:t>
            </a:r>
            <a:r>
              <a:rPr lang="it-IT" dirty="0" smtClean="0"/>
              <a:t>, </a:t>
            </a:r>
            <a:r>
              <a:rPr lang="it-IT" dirty="0" err="1" smtClean="0"/>
              <a:t>et</a:t>
            </a:r>
            <a:r>
              <a:rPr lang="it-IT" dirty="0" smtClean="0"/>
              <a:t> </a:t>
            </a:r>
            <a:r>
              <a:rPr lang="it-IT" dirty="0" err="1" smtClean="0"/>
              <a:t>comme</a:t>
            </a:r>
            <a:r>
              <a:rPr lang="it-IT" dirty="0" smtClean="0"/>
              <a:t> </a:t>
            </a:r>
            <a:r>
              <a:rPr lang="it-IT" dirty="0" err="1" smtClean="0"/>
              <a:t>je</a:t>
            </a:r>
            <a:r>
              <a:rPr lang="it-IT" dirty="0" smtClean="0"/>
              <a:t> le </a:t>
            </a:r>
            <a:r>
              <a:rPr lang="it-IT" dirty="0" err="1" smtClean="0"/>
              <a:t>suivrai</a:t>
            </a:r>
            <a:r>
              <a:rPr lang="it-IT" dirty="0" smtClean="0"/>
              <a:t> </a:t>
            </a:r>
            <a:r>
              <a:rPr lang="it-IT" dirty="0" err="1" smtClean="0"/>
              <a:t>généralement</a:t>
            </a:r>
            <a:r>
              <a:rPr lang="it-IT" dirty="0" smtClean="0"/>
              <a:t> en </a:t>
            </a:r>
            <a:r>
              <a:rPr lang="it-IT" dirty="0" err="1" smtClean="0"/>
              <a:t>cette</a:t>
            </a:r>
            <a:r>
              <a:rPr lang="it-IT" dirty="0" smtClean="0"/>
              <a:t> </a:t>
            </a:r>
            <a:r>
              <a:rPr lang="it-IT" dirty="0" err="1" smtClean="0"/>
              <a:t>matière</a:t>
            </a:r>
            <a:r>
              <a:rPr lang="it-IT" dirty="0" smtClean="0"/>
              <a:t>, </a:t>
            </a:r>
            <a:r>
              <a:rPr lang="it-IT" dirty="0" err="1" smtClean="0"/>
              <a:t>je</a:t>
            </a:r>
            <a:r>
              <a:rPr lang="it-IT" dirty="0" smtClean="0"/>
              <a:t> </a:t>
            </a:r>
            <a:r>
              <a:rPr lang="it-IT" dirty="0" err="1" smtClean="0"/>
              <a:t>crois</a:t>
            </a:r>
            <a:r>
              <a:rPr lang="it-IT" dirty="0" smtClean="0"/>
              <a:t> </a:t>
            </a:r>
            <a:r>
              <a:rPr lang="it-IT" dirty="0" err="1" smtClean="0"/>
              <a:t>devoir</a:t>
            </a:r>
            <a:r>
              <a:rPr lang="it-IT" dirty="0" smtClean="0"/>
              <a:t> </a:t>
            </a:r>
            <a:r>
              <a:rPr lang="it-IT" dirty="0" err="1" smtClean="0"/>
              <a:t>au</a:t>
            </a:r>
            <a:r>
              <a:rPr lang="it-IT" dirty="0" smtClean="0"/>
              <a:t> </a:t>
            </a:r>
            <a:r>
              <a:rPr lang="it-IT" dirty="0" err="1" smtClean="0"/>
              <a:t>préalable</a:t>
            </a:r>
            <a:r>
              <a:rPr lang="it-IT" dirty="0" smtClean="0"/>
              <a:t> dire </a:t>
            </a:r>
            <a:r>
              <a:rPr lang="it-IT" dirty="0" err="1" smtClean="0"/>
              <a:t>quelques</a:t>
            </a:r>
            <a:r>
              <a:rPr lang="it-IT" dirty="0" smtClean="0"/>
              <a:t> </a:t>
            </a:r>
            <a:r>
              <a:rPr lang="it-IT" dirty="0" err="1" smtClean="0"/>
              <a:t>mots</a:t>
            </a:r>
            <a:r>
              <a:rPr lang="it-IT" dirty="0" smtClean="0"/>
              <a:t> de lui. Le </a:t>
            </a:r>
            <a:r>
              <a:rPr lang="it-IT" dirty="0" err="1" smtClean="0"/>
              <a:t>roi</a:t>
            </a:r>
            <a:r>
              <a:rPr lang="it-IT" dirty="0" smtClean="0"/>
              <a:t> Alexandre le </a:t>
            </a:r>
            <a:r>
              <a:rPr lang="it-IT" dirty="0" err="1" smtClean="0"/>
              <a:t>Grand</a:t>
            </a:r>
            <a:r>
              <a:rPr lang="it-IT" dirty="0" smtClean="0"/>
              <a:t>, </a:t>
            </a:r>
            <a:r>
              <a:rPr lang="it-IT" dirty="0" err="1" smtClean="0"/>
              <a:t>brûlant</a:t>
            </a:r>
            <a:r>
              <a:rPr lang="it-IT" dirty="0" smtClean="0"/>
              <a:t> de </a:t>
            </a:r>
            <a:r>
              <a:rPr lang="it-IT" dirty="0" err="1" smtClean="0"/>
              <a:t>connaître</a:t>
            </a:r>
            <a:r>
              <a:rPr lang="it-IT" dirty="0" smtClean="0"/>
              <a:t> l’</a:t>
            </a:r>
            <a:r>
              <a:rPr lang="it-IT" dirty="0" err="1" smtClean="0"/>
              <a:t>histoire</a:t>
            </a:r>
            <a:r>
              <a:rPr lang="it-IT" dirty="0" smtClean="0"/>
              <a:t> </a:t>
            </a:r>
            <a:r>
              <a:rPr lang="it-IT" dirty="0" err="1" smtClean="0"/>
              <a:t>naturelle</a:t>
            </a:r>
            <a:r>
              <a:rPr lang="it-IT" dirty="0" smtClean="0"/>
              <a:t> </a:t>
            </a:r>
            <a:r>
              <a:rPr lang="it-IT" dirty="0" err="1" smtClean="0"/>
              <a:t>des</a:t>
            </a:r>
            <a:r>
              <a:rPr lang="it-IT" dirty="0" smtClean="0"/>
              <a:t> </a:t>
            </a:r>
            <a:r>
              <a:rPr lang="it-IT" dirty="0" err="1" smtClean="0"/>
              <a:t>animaux</a:t>
            </a:r>
            <a:r>
              <a:rPr lang="it-IT" dirty="0" smtClean="0"/>
              <a:t>, </a:t>
            </a:r>
            <a:r>
              <a:rPr lang="it-IT" dirty="0" err="1" smtClean="0"/>
              <a:t>confia</a:t>
            </a:r>
            <a:r>
              <a:rPr lang="it-IT" dirty="0" smtClean="0"/>
              <a:t> le </a:t>
            </a:r>
            <a:r>
              <a:rPr lang="it-IT" dirty="0" err="1" smtClean="0"/>
              <a:t>soin</a:t>
            </a:r>
            <a:r>
              <a:rPr lang="it-IT" dirty="0" smtClean="0"/>
              <a:t> de </a:t>
            </a:r>
            <a:r>
              <a:rPr lang="it-IT" dirty="0" err="1" smtClean="0"/>
              <a:t>cette</a:t>
            </a:r>
            <a:r>
              <a:rPr lang="it-IT" dirty="0" smtClean="0"/>
              <a:t> </a:t>
            </a:r>
            <a:r>
              <a:rPr lang="it-IT" dirty="0" err="1" smtClean="0"/>
              <a:t>étude</a:t>
            </a:r>
            <a:r>
              <a:rPr lang="it-IT" dirty="0" smtClean="0"/>
              <a:t> à l’</a:t>
            </a:r>
            <a:r>
              <a:rPr lang="it-IT" dirty="0" err="1" smtClean="0"/>
              <a:t>homme</a:t>
            </a:r>
            <a:r>
              <a:rPr lang="it-IT" dirty="0" smtClean="0"/>
              <a:t> le plus </a:t>
            </a:r>
            <a:r>
              <a:rPr lang="it-IT" dirty="0" err="1" smtClean="0"/>
              <a:t>savant</a:t>
            </a:r>
            <a:r>
              <a:rPr lang="it-IT" dirty="0" smtClean="0"/>
              <a:t> en </a:t>
            </a:r>
            <a:r>
              <a:rPr lang="it-IT" dirty="0" err="1" smtClean="0"/>
              <a:t>toute</a:t>
            </a:r>
            <a:r>
              <a:rPr lang="it-IT" dirty="0" smtClean="0"/>
              <a:t> science, </a:t>
            </a:r>
            <a:r>
              <a:rPr lang="it-IT" dirty="0" err="1" smtClean="0"/>
              <a:t>Aristote</a:t>
            </a:r>
            <a:r>
              <a:rPr lang="it-IT" dirty="0" smtClean="0"/>
              <a:t> [….]. A </a:t>
            </a:r>
            <a:r>
              <a:rPr lang="it-IT" dirty="0" err="1" smtClean="0"/>
              <a:t>force</a:t>
            </a:r>
            <a:r>
              <a:rPr lang="it-IT" dirty="0" smtClean="0"/>
              <a:t> d’</a:t>
            </a:r>
            <a:r>
              <a:rPr lang="it-IT" dirty="0" err="1" smtClean="0"/>
              <a:t>interroger</a:t>
            </a:r>
            <a:r>
              <a:rPr lang="it-IT" dirty="0" smtClean="0"/>
              <a:t> </a:t>
            </a:r>
            <a:r>
              <a:rPr lang="it-IT" dirty="0" err="1" smtClean="0"/>
              <a:t>ces</a:t>
            </a:r>
            <a:r>
              <a:rPr lang="it-IT" dirty="0" smtClean="0"/>
              <a:t> </a:t>
            </a:r>
            <a:r>
              <a:rPr lang="it-IT" dirty="0" err="1" smtClean="0"/>
              <a:t>hommes</a:t>
            </a:r>
            <a:r>
              <a:rPr lang="it-IT" dirty="0" smtClean="0"/>
              <a:t>, </a:t>
            </a:r>
            <a:r>
              <a:rPr lang="it-IT" dirty="0" err="1" smtClean="0"/>
              <a:t>Aristote</a:t>
            </a:r>
            <a:r>
              <a:rPr lang="it-IT" dirty="0" smtClean="0"/>
              <a:t> </a:t>
            </a:r>
            <a:r>
              <a:rPr lang="it-IT" dirty="0" err="1" smtClean="0"/>
              <a:t>composa</a:t>
            </a:r>
            <a:r>
              <a:rPr lang="it-IT" dirty="0" smtClean="0"/>
              <a:t> </a:t>
            </a:r>
            <a:r>
              <a:rPr lang="it-IT" dirty="0" err="1" smtClean="0"/>
              <a:t>environs</a:t>
            </a:r>
            <a:r>
              <a:rPr lang="it-IT" dirty="0" smtClean="0"/>
              <a:t> </a:t>
            </a:r>
            <a:r>
              <a:rPr lang="it-IT" dirty="0" err="1" smtClean="0"/>
              <a:t>cinquante</a:t>
            </a:r>
            <a:r>
              <a:rPr lang="it-IT" dirty="0" smtClean="0"/>
              <a:t> </a:t>
            </a:r>
            <a:r>
              <a:rPr lang="it-IT" dirty="0" err="1" smtClean="0"/>
              <a:t>volumes</a:t>
            </a:r>
            <a:r>
              <a:rPr lang="it-IT" dirty="0" smtClean="0"/>
              <a:t> </a:t>
            </a:r>
            <a:r>
              <a:rPr lang="it-IT" dirty="0" err="1" smtClean="0"/>
              <a:t>célèbres</a:t>
            </a:r>
            <a:r>
              <a:rPr lang="it-IT" dirty="0" smtClean="0"/>
              <a:t> </a:t>
            </a:r>
            <a:r>
              <a:rPr lang="it-IT" dirty="0" err="1" smtClean="0"/>
              <a:t>sur</a:t>
            </a:r>
            <a:r>
              <a:rPr lang="it-IT" dirty="0" smtClean="0"/>
              <a:t> </a:t>
            </a:r>
            <a:r>
              <a:rPr lang="it-IT" dirty="0" err="1" smtClean="0"/>
              <a:t>les</a:t>
            </a:r>
            <a:r>
              <a:rPr lang="it-IT" dirty="0" smtClean="0"/>
              <a:t> </a:t>
            </a:r>
            <a:r>
              <a:rPr lang="it-IT" dirty="0" err="1" smtClean="0"/>
              <a:t>animaux</a:t>
            </a:r>
            <a:r>
              <a:rPr lang="it-IT" dirty="0" smtClean="0"/>
              <a:t> ; </a:t>
            </a:r>
            <a:r>
              <a:rPr lang="it-IT" dirty="0" err="1" smtClean="0"/>
              <a:t>volumes</a:t>
            </a:r>
            <a:r>
              <a:rPr lang="it-IT" dirty="0" smtClean="0"/>
              <a:t> </a:t>
            </a:r>
            <a:r>
              <a:rPr lang="it-IT" dirty="0" err="1" smtClean="0"/>
              <a:t>que</a:t>
            </a:r>
            <a:r>
              <a:rPr lang="it-IT" dirty="0" smtClean="0"/>
              <a:t> </a:t>
            </a:r>
            <a:r>
              <a:rPr lang="it-IT" dirty="0" err="1" smtClean="0"/>
              <a:t>j</a:t>
            </a:r>
            <a:r>
              <a:rPr lang="it-IT" dirty="0" smtClean="0"/>
              <a:t>’ai </a:t>
            </a:r>
            <a:r>
              <a:rPr lang="it-IT" dirty="0" err="1" smtClean="0"/>
              <a:t>résumés</a:t>
            </a:r>
            <a:r>
              <a:rPr lang="it-IT" dirty="0" smtClean="0"/>
              <a:t>, en y </a:t>
            </a:r>
            <a:r>
              <a:rPr lang="it-IT" dirty="0" err="1" smtClean="0"/>
              <a:t>ajoutant</a:t>
            </a:r>
            <a:r>
              <a:rPr lang="it-IT" dirty="0" smtClean="0"/>
              <a:t> ce </a:t>
            </a:r>
            <a:r>
              <a:rPr lang="it-IT" dirty="0" err="1" smtClean="0"/>
              <a:t>qu</a:t>
            </a:r>
            <a:r>
              <a:rPr lang="it-IT" dirty="0" smtClean="0"/>
              <a:t>’il </a:t>
            </a:r>
            <a:r>
              <a:rPr lang="it-IT" dirty="0" err="1" smtClean="0"/>
              <a:t>avait</a:t>
            </a:r>
            <a:r>
              <a:rPr lang="it-IT" dirty="0" smtClean="0"/>
              <a:t> </a:t>
            </a:r>
            <a:r>
              <a:rPr lang="it-IT" dirty="0" err="1" smtClean="0"/>
              <a:t>ignoré</a:t>
            </a:r>
            <a:r>
              <a:rPr lang="it-IT" dirty="0" smtClean="0"/>
              <a:t>, </a:t>
            </a:r>
            <a:r>
              <a:rPr lang="it-IT" dirty="0" err="1" smtClean="0"/>
              <a:t>et</a:t>
            </a:r>
            <a:r>
              <a:rPr lang="it-IT" dirty="0" smtClean="0"/>
              <a:t> </a:t>
            </a:r>
            <a:r>
              <a:rPr lang="it-IT" dirty="0" err="1" smtClean="0"/>
              <a:t>que</a:t>
            </a:r>
            <a:r>
              <a:rPr lang="it-IT" dirty="0" smtClean="0"/>
              <a:t> </a:t>
            </a:r>
            <a:r>
              <a:rPr lang="it-IT" dirty="0" err="1" smtClean="0"/>
              <a:t>je</a:t>
            </a:r>
            <a:r>
              <a:rPr lang="it-IT" dirty="0" smtClean="0"/>
              <a:t> </a:t>
            </a:r>
            <a:r>
              <a:rPr lang="it-IT" dirty="0" err="1" smtClean="0"/>
              <a:t>prie</a:t>
            </a:r>
            <a:r>
              <a:rPr lang="it-IT" dirty="0" smtClean="0"/>
              <a:t> </a:t>
            </a:r>
            <a:r>
              <a:rPr lang="it-IT" dirty="0" err="1" smtClean="0"/>
              <a:t>les</a:t>
            </a:r>
            <a:r>
              <a:rPr lang="it-IT" dirty="0" smtClean="0"/>
              <a:t> </a:t>
            </a:r>
            <a:r>
              <a:rPr lang="it-IT" dirty="0" err="1" smtClean="0"/>
              <a:t>lecteurs</a:t>
            </a:r>
            <a:r>
              <a:rPr lang="it-IT" dirty="0" smtClean="0"/>
              <a:t> de </a:t>
            </a:r>
            <a:r>
              <a:rPr lang="it-IT" dirty="0" err="1" smtClean="0"/>
              <a:t>juger</a:t>
            </a:r>
            <a:r>
              <a:rPr lang="it-IT" dirty="0" smtClean="0"/>
              <a:t> </a:t>
            </a:r>
            <a:r>
              <a:rPr lang="it-IT" dirty="0" err="1" smtClean="0"/>
              <a:t>avec</a:t>
            </a:r>
            <a:r>
              <a:rPr lang="it-IT" dirty="0" smtClean="0"/>
              <a:t> </a:t>
            </a:r>
            <a:r>
              <a:rPr lang="it-IT" dirty="0" err="1" smtClean="0"/>
              <a:t>bienveillance</a:t>
            </a:r>
            <a:r>
              <a:rPr lang="it-IT" dirty="0" smtClean="0"/>
              <a:t>, </a:t>
            </a:r>
            <a:r>
              <a:rPr lang="it-IT" dirty="0" err="1" smtClean="0"/>
              <a:t>car</a:t>
            </a:r>
            <a:r>
              <a:rPr lang="it-IT" dirty="0" smtClean="0"/>
              <a:t> </a:t>
            </a:r>
            <a:r>
              <a:rPr lang="it-IT" dirty="0" err="1" smtClean="0"/>
              <a:t>ils</a:t>
            </a:r>
            <a:r>
              <a:rPr lang="it-IT" dirty="0" smtClean="0"/>
              <a:t> </a:t>
            </a:r>
            <a:r>
              <a:rPr lang="it-IT" dirty="0" err="1" smtClean="0"/>
              <a:t>pourront</a:t>
            </a:r>
            <a:r>
              <a:rPr lang="it-IT" dirty="0" smtClean="0"/>
              <a:t> par </a:t>
            </a:r>
            <a:r>
              <a:rPr lang="it-IT" dirty="0" err="1" smtClean="0"/>
              <a:t>nos</a:t>
            </a:r>
            <a:r>
              <a:rPr lang="it-IT" dirty="0" smtClean="0"/>
              <a:t> </a:t>
            </a:r>
            <a:r>
              <a:rPr lang="it-IT" dirty="0" err="1" smtClean="0"/>
              <a:t>soins</a:t>
            </a:r>
            <a:r>
              <a:rPr lang="it-IT" dirty="0" smtClean="0"/>
              <a:t> </a:t>
            </a:r>
            <a:r>
              <a:rPr lang="it-IT" dirty="0" err="1" smtClean="0"/>
              <a:t>voyager</a:t>
            </a:r>
            <a:r>
              <a:rPr lang="it-IT" dirty="0" smtClean="0"/>
              <a:t> </a:t>
            </a:r>
            <a:r>
              <a:rPr lang="it-IT" dirty="0" err="1" smtClean="0"/>
              <a:t>rapidement</a:t>
            </a:r>
            <a:r>
              <a:rPr lang="it-IT" dirty="0" smtClean="0"/>
              <a:t> </a:t>
            </a:r>
            <a:r>
              <a:rPr lang="it-IT" dirty="0" err="1" smtClean="0"/>
              <a:t>parmi</a:t>
            </a:r>
            <a:r>
              <a:rPr lang="it-IT" dirty="0" smtClean="0"/>
              <a:t> </a:t>
            </a:r>
            <a:r>
              <a:rPr lang="it-IT" dirty="0" err="1" smtClean="0"/>
              <a:t>tous</a:t>
            </a:r>
            <a:r>
              <a:rPr lang="it-IT" dirty="0" smtClean="0"/>
              <a:t> </a:t>
            </a:r>
            <a:r>
              <a:rPr lang="it-IT" dirty="0" err="1" smtClean="0"/>
              <a:t>les</a:t>
            </a:r>
            <a:r>
              <a:rPr lang="it-IT" dirty="0" smtClean="0"/>
              <a:t> </a:t>
            </a:r>
            <a:r>
              <a:rPr lang="it-IT" dirty="0" err="1" smtClean="0"/>
              <a:t>ouvrages</a:t>
            </a:r>
            <a:r>
              <a:rPr lang="it-IT" dirty="0" smtClean="0"/>
              <a:t> de la nature [….]</a:t>
            </a:r>
            <a:endParaRPr lang="it-IT" i="1" dirty="0" smtClean="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39552" y="116632"/>
            <a:ext cx="7992888" cy="6832640"/>
          </a:xfrm>
          <a:prstGeom prst="rect">
            <a:avLst/>
          </a:prstGeom>
          <a:noFill/>
        </p:spPr>
        <p:txBody>
          <a:bodyPr wrap="square" rtlCol="0">
            <a:spAutoFit/>
          </a:bodyPr>
          <a:lstStyle/>
          <a:p>
            <a:pPr algn="ctr"/>
            <a:r>
              <a:rPr lang="fr-FR" sz="2400" dirty="0" smtClean="0"/>
              <a:t>Déclarations concernant le but de l’œuvre</a:t>
            </a:r>
            <a:endParaRPr lang="fr-FR" i="1" dirty="0" smtClean="0"/>
          </a:p>
          <a:p>
            <a:pPr algn="just"/>
            <a:r>
              <a:rPr lang="fr-FR" dirty="0" smtClean="0"/>
              <a:t>22. </a:t>
            </a:r>
            <a:r>
              <a:rPr lang="fr-FR" i="1" dirty="0" smtClean="0"/>
              <a:t>NH </a:t>
            </a:r>
            <a:r>
              <a:rPr lang="fr-FR" dirty="0" smtClean="0"/>
              <a:t>4.121</a:t>
            </a:r>
          </a:p>
          <a:p>
            <a:pPr algn="just"/>
            <a:r>
              <a:rPr lang="fr-FR" dirty="0" smtClean="0"/>
              <a:t>Après avoir achevé le tour de l’Europe il nous faut présenter la somme de ses dimensions, </a:t>
            </a:r>
            <a:r>
              <a:rPr lang="fr-FR" u="sng" dirty="0" smtClean="0"/>
              <a:t>afin que tout soit disponible pour ceux qui veulent s’informer</a:t>
            </a:r>
            <a:r>
              <a:rPr lang="fr-FR" dirty="0" smtClean="0"/>
              <a:t>.</a:t>
            </a:r>
            <a:endParaRPr lang="fr-FR" i="1" dirty="0" smtClean="0"/>
          </a:p>
          <a:p>
            <a:pPr algn="just"/>
            <a:endParaRPr lang="fr-FR" i="1" dirty="0" smtClean="0"/>
          </a:p>
          <a:p>
            <a:pPr algn="just"/>
            <a:r>
              <a:rPr lang="fr-FR" dirty="0" smtClean="0"/>
              <a:t>23. </a:t>
            </a:r>
            <a:r>
              <a:rPr lang="fr-FR" i="1" dirty="0" smtClean="0"/>
              <a:t>NH </a:t>
            </a:r>
            <a:r>
              <a:rPr lang="fr-FR" dirty="0" smtClean="0"/>
              <a:t>2.43</a:t>
            </a:r>
          </a:p>
          <a:p>
            <a:pPr algn="just"/>
            <a:r>
              <a:rPr lang="fr-FR" dirty="0" smtClean="0"/>
              <a:t>Nous sommes vraiment ingrats envers ceux qui par leur travail acharné nous ont apporté la lumière  sur cette source de lumière </a:t>
            </a:r>
            <a:r>
              <a:rPr lang="fr-FR" u="sng" dirty="0" smtClean="0"/>
              <a:t>; et c’est par l’effet d’une singulière maladie de l’esprit que les hommes se plaisent à consigner dans les annales les histoires de sang et de carnage, pour faire connaître les crimes des hommes à des gens qui ne connaissent pas le monde qu’ils habitent!</a:t>
            </a:r>
          </a:p>
          <a:p>
            <a:pPr algn="just"/>
            <a:endParaRPr lang="fr-FR" dirty="0" smtClean="0"/>
          </a:p>
          <a:p>
            <a:pPr algn="just"/>
            <a:r>
              <a:rPr lang="fr-FR" dirty="0" smtClean="0"/>
              <a:t>24. </a:t>
            </a:r>
            <a:r>
              <a:rPr lang="fr-FR" i="1" dirty="0" smtClean="0"/>
              <a:t>NH </a:t>
            </a:r>
            <a:r>
              <a:rPr lang="fr-FR" dirty="0" smtClean="0"/>
              <a:t>37.59</a:t>
            </a:r>
          </a:p>
          <a:p>
            <a:pPr algn="just"/>
            <a:r>
              <a:rPr lang="fr-FR" dirty="0" smtClean="0"/>
              <a:t>A présent, ce que nous avons tenté d’enseigner d’un bout à l’autre de ces livres sur les </a:t>
            </a:r>
            <a:r>
              <a:rPr lang="fr-FR" u="sng" dirty="0" smtClean="0"/>
              <a:t>discordances et les concordances des éléments</a:t>
            </a:r>
            <a:r>
              <a:rPr lang="fr-FR" dirty="0" smtClean="0"/>
              <a:t>, que les Grecs ont nommées antipathie et sympathie, ne peut être ailleurs plus manifeste [...]</a:t>
            </a:r>
          </a:p>
          <a:p>
            <a:pPr algn="just"/>
            <a:endParaRPr lang="fr-FR" dirty="0" smtClean="0"/>
          </a:p>
          <a:p>
            <a:pPr algn="just"/>
            <a:r>
              <a:rPr lang="fr-FR" dirty="0" smtClean="0"/>
              <a:t>25. </a:t>
            </a:r>
            <a:r>
              <a:rPr lang="fr-FR" i="1" dirty="0" smtClean="0"/>
              <a:t>NH </a:t>
            </a:r>
            <a:r>
              <a:rPr lang="fr-FR" dirty="0" smtClean="0"/>
              <a:t>37.205</a:t>
            </a:r>
          </a:p>
          <a:p>
            <a:pPr algn="just"/>
            <a:r>
              <a:rPr lang="fr-FR" dirty="0" smtClean="0"/>
              <a:t>Salut, ô Nature, mère de toutes choses ; et, puisque nous avons été le seul des Quirites à te célébrer dans toutes tes parties, sois nous favorable!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7544" y="332656"/>
            <a:ext cx="8136904" cy="4985980"/>
          </a:xfrm>
          <a:prstGeom prst="rect">
            <a:avLst/>
          </a:prstGeom>
          <a:noFill/>
        </p:spPr>
        <p:txBody>
          <a:bodyPr wrap="square" rtlCol="0">
            <a:spAutoFit/>
          </a:bodyPr>
          <a:lstStyle/>
          <a:p>
            <a:pPr algn="ctr"/>
            <a:r>
              <a:rPr lang="fr-FR" sz="2400" dirty="0" smtClean="0"/>
              <a:t>Les commentaires moralistes</a:t>
            </a:r>
          </a:p>
          <a:p>
            <a:pPr algn="ctr"/>
            <a:endParaRPr lang="fr-FR" sz="2400" dirty="0" smtClean="0"/>
          </a:p>
          <a:p>
            <a:pPr algn="just"/>
            <a:r>
              <a:rPr lang="fr-FR" dirty="0" smtClean="0"/>
              <a:t>26. </a:t>
            </a:r>
            <a:r>
              <a:rPr lang="fr-FR" i="1" dirty="0" smtClean="0"/>
              <a:t>NH </a:t>
            </a:r>
            <a:r>
              <a:rPr lang="fr-FR" dirty="0" smtClean="0"/>
              <a:t>2.117</a:t>
            </a:r>
          </a:p>
          <a:p>
            <a:pPr algn="just"/>
            <a:r>
              <a:rPr lang="fr-FR" dirty="0" smtClean="0"/>
              <a:t>Plus de vingt anciens auteurs grecs ont publié des observations sur ce sujet ; c’est une chose qui m’étonne fort ; </a:t>
            </a:r>
            <a:r>
              <a:rPr lang="fr-FR" u="sng" dirty="0" smtClean="0"/>
              <a:t>au temps où le monde était en proie à la division et partagé en royaumes comme en autant de membres, un aussi grand nombre d’hommes se vouèrent à des recherches aussi ardues, au milieu surtout des guerres et des hospitalités perfides, alors que les pirates, ennemi de tout le genre humain, interceptaient la transmission des nouvelles, avec un tel succès qu’aujourd’hui un individu peut recueillir sur sa propre contrée certains renseignements plus justes dans les notes de gens qui n’y sont jamais allés que par les connaissances des indigènes ; et de nos jours, où règne une paix si heureuse, sous un prince qui se réjouit tant de la prospérité générale et du progrès des arts, bien loin d’entreprendre aucune recherche originale, on ne se pénètre même pas des découvertes des anciens.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39552" y="260648"/>
            <a:ext cx="7920880" cy="6463308"/>
          </a:xfrm>
          <a:prstGeom prst="rect">
            <a:avLst/>
          </a:prstGeom>
          <a:noFill/>
        </p:spPr>
        <p:txBody>
          <a:bodyPr wrap="square" rtlCol="0">
            <a:spAutoFit/>
          </a:bodyPr>
          <a:lstStyle/>
          <a:p>
            <a:r>
              <a:rPr lang="fr-FR" dirty="0" smtClean="0"/>
              <a:t>27. </a:t>
            </a:r>
            <a:r>
              <a:rPr lang="fr-FR" i="1" dirty="0" smtClean="0"/>
              <a:t>NH </a:t>
            </a:r>
            <a:r>
              <a:rPr lang="fr-FR" dirty="0" smtClean="0"/>
              <a:t>7.91-92</a:t>
            </a:r>
          </a:p>
          <a:p>
            <a:pPr algn="just"/>
            <a:r>
              <a:rPr lang="fr-FR" dirty="0" smtClean="0"/>
              <a:t>A mon avis, c’est le dictateur César qui posséda la vigueur d’esprit la plus remarquable ; je ne veux pas parler ici de son courage et de sa fermeté, ni de sa hauteur de vues, qui lui permettait d’embrasser tout ce qui est sous le ciel, mais de la vigueur de son esprit, qui li était propre, et de sa rapidité prompte comme l’éclair.[…] </a:t>
            </a:r>
            <a:r>
              <a:rPr lang="fr-FR" u="sng" dirty="0" smtClean="0"/>
              <a:t>Sans compter ses victoires dans les guerres civiles, il sacrifia un million cent quatre-vingt-douze mille hommes dans les combats ; ce n’est pas moi qui lui ferais un titre de gloire d’un pareil crime contre l’humanité, à supposer même qu’il y fût contraint ; il semble reconnaître lui-même le fait, puisqu’il passe sous silence le massacre des guerres civiles.</a:t>
            </a:r>
          </a:p>
          <a:p>
            <a:endParaRPr lang="fr-FR" dirty="0" smtClean="0"/>
          </a:p>
          <a:p>
            <a:r>
              <a:rPr lang="fr-FR" dirty="0" smtClean="0"/>
              <a:t>28. </a:t>
            </a:r>
            <a:r>
              <a:rPr lang="fr-FR" i="1" dirty="0" smtClean="0"/>
              <a:t>NH 9.67</a:t>
            </a:r>
          </a:p>
          <a:p>
            <a:pPr algn="just"/>
            <a:r>
              <a:rPr lang="fr-FR" dirty="0" smtClean="0"/>
              <a:t>Un consulaire, </a:t>
            </a:r>
            <a:r>
              <a:rPr lang="fr-FR" dirty="0" err="1" smtClean="0"/>
              <a:t>Asinius</a:t>
            </a:r>
            <a:r>
              <a:rPr lang="fr-FR" dirty="0" smtClean="0"/>
              <a:t> Celer, défia tous les prodigues amateurs de ce poisson – il est plus facile de citer le fait que le nom du vainqueur -, en achetant sous le règne de Caligula, à Rome, une seule pièce huit mille sesterces. Ce compte écarte notre pensée de son objet, la reportant vers ceux qui, dans leurs lamentations sur le luxe, déploraient qu’un seul cuisinier coûtât plus cher qu’un cheval. Eh bien! Aujourd’hui, un cuisinier coûte le prix de trois chevaux, et un poisson celui d’un cuisinier ; et il n’y a presque aucun mortel qui soit plus prisé que l’esclave expert dans l’art d’engloutir la fortune de son maître.</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71600" y="332657"/>
            <a:ext cx="7200800" cy="6186309"/>
          </a:xfrm>
          <a:prstGeom prst="rect">
            <a:avLst/>
          </a:prstGeom>
          <a:noFill/>
        </p:spPr>
        <p:txBody>
          <a:bodyPr wrap="square" rtlCol="0">
            <a:spAutoFit/>
          </a:bodyPr>
          <a:lstStyle/>
          <a:p>
            <a:pPr>
              <a:buFont typeface="Arial" pitchFamily="34" charset="0"/>
              <a:buChar char="•"/>
            </a:pPr>
            <a:r>
              <a:rPr lang="it-IT" dirty="0" smtClean="0">
                <a:latin typeface="Century Gothic" pitchFamily="34" charset="0"/>
              </a:rPr>
              <a:t> </a:t>
            </a:r>
            <a:r>
              <a:rPr lang="fr-FR" dirty="0" smtClean="0">
                <a:latin typeface="Century Gothic" pitchFamily="34" charset="0"/>
              </a:rPr>
              <a:t>Premières études sur le style de la </a:t>
            </a:r>
            <a:r>
              <a:rPr lang="fr-FR" i="1" dirty="0" smtClean="0">
                <a:latin typeface="Century Gothic" pitchFamily="34" charset="0"/>
              </a:rPr>
              <a:t>Naturalis Historia </a:t>
            </a:r>
            <a:r>
              <a:rPr lang="fr-FR" dirty="0" smtClean="0">
                <a:latin typeface="Century Gothic" pitchFamily="34" charset="0"/>
              </a:rPr>
              <a:t>au XIXème </a:t>
            </a:r>
            <a:r>
              <a:rPr lang="fr-FR" smtClean="0">
                <a:latin typeface="Century Gothic" pitchFamily="34" charset="0"/>
              </a:rPr>
              <a:t>(Grasberger, </a:t>
            </a:r>
            <a:r>
              <a:rPr lang="fr-FR" dirty="0" smtClean="0">
                <a:latin typeface="Century Gothic" pitchFamily="34" charset="0"/>
              </a:rPr>
              <a:t>1860; </a:t>
            </a:r>
            <a:r>
              <a:rPr lang="fr-FR" smtClean="0">
                <a:latin typeface="Century Gothic" pitchFamily="34" charset="0"/>
              </a:rPr>
              <a:t>Müller 1883; </a:t>
            </a:r>
            <a:r>
              <a:rPr lang="fr-FR" dirty="0" smtClean="0">
                <a:latin typeface="Century Gothic" pitchFamily="34" charset="0"/>
              </a:rPr>
              <a:t>Gaillard 1904)</a:t>
            </a:r>
          </a:p>
          <a:p>
            <a:endParaRPr lang="fr-FR" dirty="0">
              <a:latin typeface="Century Gothic" pitchFamily="34" charset="0"/>
            </a:endParaRPr>
          </a:p>
          <a:p>
            <a:pPr>
              <a:buFont typeface="Arial" pitchFamily="34" charset="0"/>
              <a:buChar char="•"/>
            </a:pPr>
            <a:r>
              <a:rPr lang="fr-FR" dirty="0" smtClean="0">
                <a:latin typeface="Century Gothic" pitchFamily="34" charset="0"/>
              </a:rPr>
              <a:t> Norden E., Die </a:t>
            </a:r>
            <a:r>
              <a:rPr lang="fr-FR" dirty="0" err="1" smtClean="0">
                <a:latin typeface="Century Gothic" pitchFamily="34" charset="0"/>
              </a:rPr>
              <a:t>antike</a:t>
            </a:r>
            <a:r>
              <a:rPr lang="fr-FR" dirty="0" smtClean="0">
                <a:latin typeface="Century Gothic" pitchFamily="34" charset="0"/>
              </a:rPr>
              <a:t> </a:t>
            </a:r>
            <a:r>
              <a:rPr lang="fr-FR" dirty="0" err="1" smtClean="0">
                <a:latin typeface="Century Gothic" pitchFamily="34" charset="0"/>
              </a:rPr>
              <a:t>Kunstprosa</a:t>
            </a:r>
            <a:r>
              <a:rPr lang="fr-FR" dirty="0" smtClean="0">
                <a:latin typeface="Century Gothic" pitchFamily="34" charset="0"/>
              </a:rPr>
              <a:t>, Leipzig-Berlin 1909, p. 314</a:t>
            </a:r>
          </a:p>
          <a:p>
            <a:pPr>
              <a:buFont typeface="Arial" pitchFamily="34" charset="0"/>
              <a:buChar char="•"/>
            </a:pPr>
            <a:endParaRPr lang="fr-FR" dirty="0">
              <a:latin typeface="Century Gothic" pitchFamily="34" charset="0"/>
            </a:endParaRPr>
          </a:p>
          <a:p>
            <a:pPr algn="just"/>
            <a:r>
              <a:rPr lang="en-US" dirty="0" smtClean="0">
                <a:latin typeface="Century Gothic" pitchFamily="34" charset="0"/>
              </a:rPr>
              <a:t>“</a:t>
            </a:r>
            <a:r>
              <a:rPr lang="en-US" dirty="0" err="1" smtClean="0">
                <a:latin typeface="Century Gothic" pitchFamily="34" charset="0"/>
              </a:rPr>
              <a:t>Sein</a:t>
            </a:r>
            <a:r>
              <a:rPr lang="en-US" dirty="0" smtClean="0">
                <a:latin typeface="Century Gothic" pitchFamily="34" charset="0"/>
              </a:rPr>
              <a:t> </a:t>
            </a:r>
            <a:r>
              <a:rPr lang="en-US" dirty="0">
                <a:latin typeface="Century Gothic" pitchFamily="34" charset="0"/>
              </a:rPr>
              <a:t>Werk </a:t>
            </a:r>
            <a:r>
              <a:rPr lang="en-US" dirty="0" err="1">
                <a:latin typeface="Century Gothic" pitchFamily="34" charset="0"/>
              </a:rPr>
              <a:t>gehört</a:t>
            </a:r>
            <a:r>
              <a:rPr lang="en-US" dirty="0">
                <a:latin typeface="Century Gothic" pitchFamily="34" charset="0"/>
              </a:rPr>
              <a:t>, </a:t>
            </a:r>
            <a:r>
              <a:rPr lang="en-US" dirty="0" err="1">
                <a:latin typeface="Century Gothic" pitchFamily="34" charset="0"/>
              </a:rPr>
              <a:t>stilistisch</a:t>
            </a:r>
            <a:r>
              <a:rPr lang="en-US" dirty="0">
                <a:latin typeface="Century Gothic" pitchFamily="34" charset="0"/>
              </a:rPr>
              <a:t> </a:t>
            </a:r>
            <a:r>
              <a:rPr lang="en-US" dirty="0" err="1">
                <a:latin typeface="Century Gothic" pitchFamily="34" charset="0"/>
              </a:rPr>
              <a:t>betrachtet</a:t>
            </a:r>
            <a:r>
              <a:rPr lang="en-US" dirty="0">
                <a:latin typeface="Century Gothic" pitchFamily="34" charset="0"/>
              </a:rPr>
              <a:t>, </a:t>
            </a:r>
            <a:r>
              <a:rPr lang="en-US" dirty="0" err="1">
                <a:latin typeface="Century Gothic" pitchFamily="34" charset="0"/>
              </a:rPr>
              <a:t>zu</a:t>
            </a:r>
            <a:r>
              <a:rPr lang="en-US" dirty="0">
                <a:latin typeface="Century Gothic" pitchFamily="34" charset="0"/>
              </a:rPr>
              <a:t> den </a:t>
            </a:r>
            <a:r>
              <a:rPr lang="en-US" dirty="0" err="1">
                <a:latin typeface="Century Gothic" pitchFamily="34" charset="0"/>
              </a:rPr>
              <a:t>schlechtesten</a:t>
            </a:r>
            <a:r>
              <a:rPr lang="en-US" dirty="0">
                <a:latin typeface="Century Gothic" pitchFamily="34" charset="0"/>
              </a:rPr>
              <a:t>, die </a:t>
            </a:r>
            <a:r>
              <a:rPr lang="en-US" dirty="0" err="1">
                <a:latin typeface="Century Gothic" pitchFamily="34" charset="0"/>
              </a:rPr>
              <a:t>wir</a:t>
            </a:r>
            <a:r>
              <a:rPr lang="en-US" dirty="0">
                <a:latin typeface="Century Gothic" pitchFamily="34" charset="0"/>
              </a:rPr>
              <a:t> </a:t>
            </a:r>
            <a:r>
              <a:rPr lang="en-US" dirty="0" err="1">
                <a:latin typeface="Century Gothic" pitchFamily="34" charset="0"/>
              </a:rPr>
              <a:t>haben</a:t>
            </a:r>
            <a:r>
              <a:rPr lang="en-US" dirty="0">
                <a:latin typeface="Century Gothic" pitchFamily="34" charset="0"/>
              </a:rPr>
              <a:t>. </a:t>
            </a:r>
            <a:r>
              <a:rPr lang="en-US" u="sng" dirty="0">
                <a:latin typeface="Century Gothic" pitchFamily="34" charset="0"/>
              </a:rPr>
              <a:t>Mann </a:t>
            </a:r>
            <a:r>
              <a:rPr lang="en-US" u="sng" dirty="0" err="1">
                <a:latin typeface="Century Gothic" pitchFamily="34" charset="0"/>
              </a:rPr>
              <a:t>darf</a:t>
            </a:r>
            <a:r>
              <a:rPr lang="en-US" u="sng" dirty="0">
                <a:latin typeface="Century Gothic" pitchFamily="34" charset="0"/>
              </a:rPr>
              <a:t> </a:t>
            </a:r>
            <a:r>
              <a:rPr lang="en-US" u="sng" dirty="0" err="1">
                <a:latin typeface="Century Gothic" pitchFamily="34" charset="0"/>
              </a:rPr>
              <a:t>nicht</a:t>
            </a:r>
            <a:r>
              <a:rPr lang="en-US" u="sng" dirty="0">
                <a:latin typeface="Century Gothic" pitchFamily="34" charset="0"/>
              </a:rPr>
              <a:t> </a:t>
            </a:r>
            <a:r>
              <a:rPr lang="en-US" u="sng" dirty="0" err="1">
                <a:latin typeface="Century Gothic" pitchFamily="34" charset="0"/>
              </a:rPr>
              <a:t>sagen</a:t>
            </a:r>
            <a:r>
              <a:rPr lang="en-US" u="sng" dirty="0">
                <a:latin typeface="Century Gothic" pitchFamily="34" charset="0"/>
              </a:rPr>
              <a:t>, </a:t>
            </a:r>
            <a:r>
              <a:rPr lang="en-US" u="sng" dirty="0" err="1">
                <a:latin typeface="Century Gothic" pitchFamily="34" charset="0"/>
              </a:rPr>
              <a:t>daß</a:t>
            </a:r>
            <a:r>
              <a:rPr lang="en-US" u="sng" dirty="0">
                <a:latin typeface="Century Gothic" pitchFamily="34" charset="0"/>
              </a:rPr>
              <a:t> der </a:t>
            </a:r>
            <a:r>
              <a:rPr lang="en-US" u="sng" dirty="0" err="1">
                <a:latin typeface="Century Gothic" pitchFamily="34" charset="0"/>
              </a:rPr>
              <a:t>Stoff</a:t>
            </a:r>
            <a:r>
              <a:rPr lang="en-US" u="sng" dirty="0">
                <a:latin typeface="Century Gothic" pitchFamily="34" charset="0"/>
              </a:rPr>
              <a:t> </a:t>
            </a:r>
            <a:r>
              <a:rPr lang="en-US" u="sng" dirty="0" err="1">
                <a:latin typeface="Century Gothic" pitchFamily="34" charset="0"/>
              </a:rPr>
              <a:t>daran</a:t>
            </a:r>
            <a:r>
              <a:rPr lang="en-US" u="sng" dirty="0">
                <a:latin typeface="Century Gothic" pitchFamily="34" charset="0"/>
              </a:rPr>
              <a:t> </a:t>
            </a:r>
            <a:r>
              <a:rPr lang="en-US" u="sng" dirty="0" err="1">
                <a:latin typeface="Century Gothic" pitchFamily="34" charset="0"/>
              </a:rPr>
              <a:t>Schuld</a:t>
            </a:r>
            <a:r>
              <a:rPr lang="en-US" u="sng" dirty="0">
                <a:latin typeface="Century Gothic" pitchFamily="34" charset="0"/>
              </a:rPr>
              <a:t> war, den </a:t>
            </a:r>
            <a:r>
              <a:rPr lang="en-US" u="sng" dirty="0" err="1">
                <a:latin typeface="Century Gothic" pitchFamily="34" charset="0"/>
              </a:rPr>
              <a:t>Columella</a:t>
            </a:r>
            <a:r>
              <a:rPr lang="en-US" u="sng" dirty="0">
                <a:latin typeface="Century Gothic" pitchFamily="34" charset="0"/>
              </a:rPr>
              <a:t> hat </a:t>
            </a:r>
            <a:r>
              <a:rPr lang="en-US" u="sng" dirty="0" err="1">
                <a:latin typeface="Century Gothic" pitchFamily="34" charset="0"/>
              </a:rPr>
              <a:t>vortrefflich</a:t>
            </a:r>
            <a:r>
              <a:rPr lang="en-US" u="sng" dirty="0">
                <a:solidFill>
                  <a:srgbClr val="FF0000"/>
                </a:solidFill>
                <a:latin typeface="Century Gothic" pitchFamily="34" charset="0"/>
              </a:rPr>
              <a:t>,</a:t>
            </a:r>
            <a:r>
              <a:rPr lang="en-US" u="sng" dirty="0">
                <a:latin typeface="Century Gothic" pitchFamily="34" charset="0"/>
              </a:rPr>
              <a:t> </a:t>
            </a:r>
            <a:r>
              <a:rPr lang="en-US" u="sng" dirty="0" err="1">
                <a:latin typeface="Century Gothic" pitchFamily="34" charset="0"/>
              </a:rPr>
              <a:t>Celsus</a:t>
            </a:r>
            <a:r>
              <a:rPr lang="en-US" u="sng" dirty="0">
                <a:latin typeface="Century Gothic" pitchFamily="34" charset="0"/>
              </a:rPr>
              <a:t> gut </a:t>
            </a:r>
            <a:r>
              <a:rPr lang="en-US" u="sng" dirty="0" err="1">
                <a:latin typeface="Century Gothic" pitchFamily="34" charset="0"/>
              </a:rPr>
              <a:t>geschrieben</a:t>
            </a:r>
            <a:r>
              <a:rPr lang="en-US" u="sng" dirty="0">
                <a:latin typeface="Century Gothic" pitchFamily="34" charset="0"/>
              </a:rPr>
              <a:t>, und </a:t>
            </a:r>
            <a:r>
              <a:rPr lang="en-US" u="sng" dirty="0" err="1">
                <a:latin typeface="Century Gothic" pitchFamily="34" charset="0"/>
              </a:rPr>
              <a:t>daß</a:t>
            </a:r>
            <a:r>
              <a:rPr lang="en-US" u="sng" dirty="0">
                <a:latin typeface="Century Gothic" pitchFamily="34" charset="0"/>
              </a:rPr>
              <a:t> </a:t>
            </a:r>
            <a:r>
              <a:rPr lang="en-US" u="sng" dirty="0" err="1">
                <a:latin typeface="Century Gothic" pitchFamily="34" charset="0"/>
              </a:rPr>
              <a:t>gerade</a:t>
            </a:r>
            <a:r>
              <a:rPr lang="en-US" u="sng" dirty="0">
                <a:latin typeface="Century Gothic" pitchFamily="34" charset="0"/>
              </a:rPr>
              <a:t> </a:t>
            </a:r>
            <a:r>
              <a:rPr lang="en-US" u="sng" dirty="0" err="1">
                <a:latin typeface="Century Gothic" pitchFamily="34" charset="0"/>
              </a:rPr>
              <a:t>eine</a:t>
            </a:r>
            <a:r>
              <a:rPr lang="en-US" u="sng" dirty="0">
                <a:latin typeface="Century Gothic" pitchFamily="34" charset="0"/>
              </a:rPr>
              <a:t> </a:t>
            </a:r>
            <a:r>
              <a:rPr lang="en-US" u="sng" dirty="0" err="1">
                <a:latin typeface="Century Gothic" pitchFamily="34" charset="0"/>
              </a:rPr>
              <a:t>Naturgeschichte</a:t>
            </a:r>
            <a:r>
              <a:rPr lang="en-US" u="sng" dirty="0">
                <a:latin typeface="Century Gothic" pitchFamily="34" charset="0"/>
              </a:rPr>
              <a:t> </a:t>
            </a:r>
            <a:r>
              <a:rPr lang="en-US" u="sng" dirty="0" err="1">
                <a:latin typeface="Century Gothic" pitchFamily="34" charset="0"/>
              </a:rPr>
              <a:t>stilisiert</a:t>
            </a:r>
            <a:r>
              <a:rPr lang="en-US" u="sng" dirty="0">
                <a:latin typeface="Century Gothic" pitchFamily="34" charset="0"/>
              </a:rPr>
              <a:t> </a:t>
            </a:r>
            <a:r>
              <a:rPr lang="en-US" u="sng" dirty="0" err="1">
                <a:latin typeface="Century Gothic" pitchFamily="34" charset="0"/>
              </a:rPr>
              <a:t>werden</a:t>
            </a:r>
            <a:r>
              <a:rPr lang="en-US" u="sng" dirty="0">
                <a:latin typeface="Century Gothic" pitchFamily="34" charset="0"/>
              </a:rPr>
              <a:t> </a:t>
            </a:r>
            <a:r>
              <a:rPr lang="en-US" u="sng" dirty="0" err="1">
                <a:latin typeface="Century Gothic" pitchFamily="34" charset="0"/>
              </a:rPr>
              <a:t>kann</a:t>
            </a:r>
            <a:r>
              <a:rPr lang="en-US" u="sng" dirty="0">
                <a:latin typeface="Century Gothic" pitchFamily="34" charset="0"/>
              </a:rPr>
              <a:t>, hat Buffon </a:t>
            </a:r>
            <a:r>
              <a:rPr lang="en-US" u="sng" dirty="0" err="1">
                <a:latin typeface="Century Gothic" pitchFamily="34" charset="0"/>
              </a:rPr>
              <a:t>gezeigt</a:t>
            </a:r>
            <a:r>
              <a:rPr lang="en-US" dirty="0">
                <a:latin typeface="Century Gothic" pitchFamily="34" charset="0"/>
              </a:rPr>
              <a:t>. </a:t>
            </a:r>
            <a:r>
              <a:rPr lang="en-US" b="1" dirty="0" err="1">
                <a:latin typeface="Century Gothic" pitchFamily="34" charset="0"/>
              </a:rPr>
              <a:t>Plinius</a:t>
            </a:r>
            <a:r>
              <a:rPr lang="en-US" b="1" dirty="0">
                <a:latin typeface="Century Gothic" pitchFamily="34" charset="0"/>
              </a:rPr>
              <a:t> hat </a:t>
            </a:r>
            <a:r>
              <a:rPr lang="en-US" b="1" dirty="0" err="1">
                <a:latin typeface="Century Gothic" pitchFamily="34" charset="0"/>
              </a:rPr>
              <a:t>es</a:t>
            </a:r>
            <a:r>
              <a:rPr lang="en-US" b="1" dirty="0">
                <a:latin typeface="Century Gothic" pitchFamily="34" charset="0"/>
              </a:rPr>
              <a:t> </a:t>
            </a:r>
            <a:r>
              <a:rPr lang="en-US" b="1" dirty="0" err="1">
                <a:latin typeface="Century Gothic" pitchFamily="34" charset="0"/>
              </a:rPr>
              <a:t>einfach</a:t>
            </a:r>
            <a:r>
              <a:rPr lang="en-US" b="1" dirty="0">
                <a:latin typeface="Century Gothic" pitchFamily="34" charset="0"/>
              </a:rPr>
              <a:t> </a:t>
            </a:r>
            <a:r>
              <a:rPr lang="en-US" b="1" dirty="0" err="1">
                <a:latin typeface="Century Gothic" pitchFamily="34" charset="0"/>
              </a:rPr>
              <a:t>nicht</a:t>
            </a:r>
            <a:r>
              <a:rPr lang="en-US" b="1" dirty="0">
                <a:latin typeface="Century Gothic" pitchFamily="34" charset="0"/>
              </a:rPr>
              <a:t> </a:t>
            </a:r>
            <a:r>
              <a:rPr lang="en-US" b="1" dirty="0" err="1">
                <a:latin typeface="Century Gothic" pitchFamily="34" charset="0"/>
              </a:rPr>
              <a:t>besser</a:t>
            </a:r>
            <a:r>
              <a:rPr lang="en-US" b="1" dirty="0">
                <a:latin typeface="Century Gothic" pitchFamily="34" charset="0"/>
              </a:rPr>
              <a:t> </a:t>
            </a:r>
            <a:r>
              <a:rPr lang="en-US" b="1" dirty="0" err="1">
                <a:latin typeface="Century Gothic" pitchFamily="34" charset="0"/>
              </a:rPr>
              <a:t>gekonnt</a:t>
            </a:r>
            <a:r>
              <a:rPr lang="en-US" dirty="0">
                <a:latin typeface="Century Gothic" pitchFamily="34" charset="0"/>
              </a:rPr>
              <a:t>, so </a:t>
            </a:r>
            <a:r>
              <a:rPr lang="en-US" dirty="0" err="1">
                <a:latin typeface="Century Gothic" pitchFamily="34" charset="0"/>
              </a:rPr>
              <a:t>wenig</a:t>
            </a:r>
            <a:r>
              <a:rPr lang="en-US" dirty="0">
                <a:latin typeface="Century Gothic" pitchFamily="34" charset="0"/>
              </a:rPr>
              <a:t> </a:t>
            </a:r>
            <a:r>
              <a:rPr lang="en-US" dirty="0" err="1">
                <a:latin typeface="Century Gothic" pitchFamily="34" charset="0"/>
              </a:rPr>
              <a:t>wie</a:t>
            </a:r>
            <a:r>
              <a:rPr lang="en-US" dirty="0">
                <a:latin typeface="Century Gothic" pitchFamily="34" charset="0"/>
              </a:rPr>
              <a:t> Varro, an den </a:t>
            </a:r>
            <a:r>
              <a:rPr lang="en-US" dirty="0" err="1">
                <a:latin typeface="Century Gothic" pitchFamily="34" charset="0"/>
              </a:rPr>
              <a:t>er</a:t>
            </a:r>
            <a:r>
              <a:rPr lang="en-US" dirty="0">
                <a:latin typeface="Century Gothic" pitchFamily="34" charset="0"/>
              </a:rPr>
              <a:t> </a:t>
            </a:r>
            <a:r>
              <a:rPr lang="en-US" dirty="0" err="1">
                <a:latin typeface="Century Gothic" pitchFamily="34" charset="0"/>
              </a:rPr>
              <a:t>überhaupt</a:t>
            </a:r>
            <a:r>
              <a:rPr lang="en-US" dirty="0">
                <a:latin typeface="Century Gothic" pitchFamily="34" charset="0"/>
              </a:rPr>
              <a:t> </a:t>
            </a:r>
            <a:r>
              <a:rPr lang="en-US" dirty="0" err="1">
                <a:latin typeface="Century Gothic" pitchFamily="34" charset="0"/>
              </a:rPr>
              <a:t>erinnert</a:t>
            </a:r>
            <a:r>
              <a:rPr lang="en-US" dirty="0">
                <a:latin typeface="Century Gothic" pitchFamily="34" charset="0"/>
              </a:rPr>
              <a:t>: </a:t>
            </a:r>
            <a:r>
              <a:rPr lang="en-US" dirty="0" err="1">
                <a:latin typeface="Century Gothic" pitchFamily="34" charset="0"/>
              </a:rPr>
              <a:t>wer</a:t>
            </a:r>
            <a:r>
              <a:rPr lang="en-US" dirty="0">
                <a:latin typeface="Century Gothic" pitchFamily="34" charset="0"/>
              </a:rPr>
              <a:t> so </a:t>
            </a:r>
            <a:r>
              <a:rPr lang="en-US" dirty="0" err="1">
                <a:latin typeface="Century Gothic" pitchFamily="34" charset="0"/>
              </a:rPr>
              <a:t>unendlich</a:t>
            </a:r>
            <a:r>
              <a:rPr lang="en-US" dirty="0">
                <a:latin typeface="Century Gothic" pitchFamily="34" charset="0"/>
              </a:rPr>
              <a:t> </a:t>
            </a:r>
            <a:r>
              <a:rPr lang="en-US" dirty="0" err="1">
                <a:latin typeface="Century Gothic" pitchFamily="34" charset="0"/>
              </a:rPr>
              <a:t>viel</a:t>
            </a:r>
            <a:r>
              <a:rPr lang="en-US" dirty="0">
                <a:latin typeface="Century Gothic" pitchFamily="34" charset="0"/>
              </a:rPr>
              <a:t> </a:t>
            </a:r>
            <a:r>
              <a:rPr lang="en-US" dirty="0" err="1">
                <a:latin typeface="Century Gothic" pitchFamily="34" charset="0"/>
              </a:rPr>
              <a:t>las</a:t>
            </a:r>
            <a:r>
              <a:rPr lang="en-US" dirty="0">
                <a:latin typeface="Century Gothic" pitchFamily="34" charset="0"/>
              </a:rPr>
              <a:t>, </a:t>
            </a:r>
            <a:r>
              <a:rPr lang="en-US" dirty="0" err="1">
                <a:latin typeface="Century Gothic" pitchFamily="34" charset="0"/>
              </a:rPr>
              <a:t>wie</a:t>
            </a:r>
            <a:r>
              <a:rPr lang="en-US" dirty="0">
                <a:latin typeface="Century Gothic" pitchFamily="34" charset="0"/>
              </a:rPr>
              <a:t> </a:t>
            </a:r>
            <a:r>
              <a:rPr lang="en-US" dirty="0" err="1">
                <a:latin typeface="Century Gothic" pitchFamily="34" charset="0"/>
              </a:rPr>
              <a:t>diese</a:t>
            </a:r>
            <a:r>
              <a:rPr lang="en-US" dirty="0">
                <a:latin typeface="Century Gothic" pitchFamily="34" charset="0"/>
              </a:rPr>
              <a:t> </a:t>
            </a:r>
            <a:r>
              <a:rPr lang="en-US" dirty="0" err="1">
                <a:latin typeface="Century Gothic" pitchFamily="34" charset="0"/>
              </a:rPr>
              <a:t>beiden</a:t>
            </a:r>
            <a:r>
              <a:rPr lang="en-US" dirty="0">
                <a:latin typeface="Century Gothic" pitchFamily="34" charset="0"/>
              </a:rPr>
              <a:t>, der </a:t>
            </a:r>
            <a:r>
              <a:rPr lang="en-US" dirty="0" err="1">
                <a:latin typeface="Century Gothic" pitchFamily="34" charset="0"/>
              </a:rPr>
              <a:t>konnte</a:t>
            </a:r>
            <a:r>
              <a:rPr lang="en-US" dirty="0">
                <a:latin typeface="Century Gothic" pitchFamily="34" charset="0"/>
              </a:rPr>
              <a:t> </a:t>
            </a:r>
            <a:r>
              <a:rPr lang="en-US" dirty="0" err="1">
                <a:latin typeface="Century Gothic" pitchFamily="34" charset="0"/>
              </a:rPr>
              <a:t>nicht</a:t>
            </a:r>
            <a:r>
              <a:rPr lang="en-US" dirty="0">
                <a:latin typeface="Century Gothic" pitchFamily="34" charset="0"/>
              </a:rPr>
              <a:t> gut </a:t>
            </a:r>
            <a:r>
              <a:rPr lang="en-US" dirty="0" err="1">
                <a:latin typeface="Century Gothic" pitchFamily="34" charset="0"/>
              </a:rPr>
              <a:t>schreiben</a:t>
            </a:r>
            <a:r>
              <a:rPr lang="en-US" dirty="0">
                <a:latin typeface="Century Gothic" pitchFamily="34" charset="0"/>
              </a:rPr>
              <a:t>. </a:t>
            </a:r>
            <a:r>
              <a:rPr lang="en-US" dirty="0" err="1">
                <a:latin typeface="Century Gothic" pitchFamily="34" charset="0"/>
              </a:rPr>
              <a:t>Bei</a:t>
            </a:r>
            <a:r>
              <a:rPr lang="en-US" dirty="0">
                <a:latin typeface="Century Gothic" pitchFamily="34" charset="0"/>
              </a:rPr>
              <a:t> </a:t>
            </a:r>
            <a:r>
              <a:rPr lang="en-US" dirty="0" err="1">
                <a:latin typeface="Century Gothic" pitchFamily="34" charset="0"/>
              </a:rPr>
              <a:t>beiden</a:t>
            </a:r>
            <a:r>
              <a:rPr lang="en-US" dirty="0">
                <a:latin typeface="Century Gothic" pitchFamily="34" charset="0"/>
              </a:rPr>
              <a:t> </a:t>
            </a:r>
            <a:r>
              <a:rPr lang="en-US" dirty="0" err="1">
                <a:latin typeface="Century Gothic" pitchFamily="34" charset="0"/>
              </a:rPr>
              <a:t>steht</a:t>
            </a:r>
            <a:r>
              <a:rPr lang="en-US" dirty="0">
                <a:latin typeface="Century Gothic" pitchFamily="34" charset="0"/>
              </a:rPr>
              <a:t> die </a:t>
            </a:r>
            <a:r>
              <a:rPr lang="en-US" dirty="0" err="1">
                <a:latin typeface="Century Gothic" pitchFamily="34" charset="0"/>
              </a:rPr>
              <a:t>Fülle</a:t>
            </a:r>
            <a:r>
              <a:rPr lang="en-US" dirty="0">
                <a:latin typeface="Century Gothic" pitchFamily="34" charset="0"/>
              </a:rPr>
              <a:t> des </a:t>
            </a:r>
            <a:r>
              <a:rPr lang="en-US" dirty="0" err="1">
                <a:latin typeface="Century Gothic" pitchFamily="34" charset="0"/>
              </a:rPr>
              <a:t>Tatsächlichen</a:t>
            </a:r>
            <a:r>
              <a:rPr lang="en-US" dirty="0">
                <a:latin typeface="Century Gothic" pitchFamily="34" charset="0"/>
              </a:rPr>
              <a:t>, das </a:t>
            </a:r>
            <a:r>
              <a:rPr lang="en-US" dirty="0" err="1">
                <a:latin typeface="Century Gothic" pitchFamily="34" charset="0"/>
              </a:rPr>
              <a:t>sie</a:t>
            </a:r>
            <a:r>
              <a:rPr lang="en-US" dirty="0">
                <a:latin typeface="Century Gothic" pitchFamily="34" charset="0"/>
              </a:rPr>
              <a:t> </a:t>
            </a:r>
            <a:r>
              <a:rPr lang="en-US" dirty="0" err="1">
                <a:latin typeface="Century Gothic" pitchFamily="34" charset="0"/>
              </a:rPr>
              <a:t>bieten</a:t>
            </a:r>
            <a:r>
              <a:rPr lang="en-US" dirty="0">
                <a:latin typeface="Century Gothic" pitchFamily="34" charset="0"/>
              </a:rPr>
              <a:t>, in </a:t>
            </a:r>
            <a:r>
              <a:rPr lang="en-US" dirty="0" err="1">
                <a:latin typeface="Century Gothic" pitchFamily="34" charset="0"/>
              </a:rPr>
              <a:t>keinem</a:t>
            </a:r>
            <a:r>
              <a:rPr lang="en-US" dirty="0">
                <a:latin typeface="Century Gothic" pitchFamily="34" charset="0"/>
              </a:rPr>
              <a:t> </a:t>
            </a:r>
            <a:r>
              <a:rPr lang="en-US" dirty="0" err="1">
                <a:latin typeface="Century Gothic" pitchFamily="34" charset="0"/>
              </a:rPr>
              <a:t>Verhältnis</a:t>
            </a:r>
            <a:r>
              <a:rPr lang="en-US" dirty="0">
                <a:latin typeface="Century Gothic" pitchFamily="34" charset="0"/>
              </a:rPr>
              <a:t> </a:t>
            </a:r>
            <a:r>
              <a:rPr lang="en-US" dirty="0" err="1">
                <a:latin typeface="Century Gothic" pitchFamily="34" charset="0"/>
              </a:rPr>
              <a:t>zu</a:t>
            </a:r>
            <a:r>
              <a:rPr lang="en-US" dirty="0">
                <a:latin typeface="Century Gothic" pitchFamily="34" charset="0"/>
              </a:rPr>
              <a:t> der Art, </a:t>
            </a:r>
            <a:r>
              <a:rPr lang="en-US" dirty="0" err="1">
                <a:latin typeface="Century Gothic" pitchFamily="34" charset="0"/>
              </a:rPr>
              <a:t>wie</a:t>
            </a:r>
            <a:r>
              <a:rPr lang="en-US" dirty="0">
                <a:latin typeface="Century Gothic" pitchFamily="34" charset="0"/>
              </a:rPr>
              <a:t> </a:t>
            </a:r>
            <a:r>
              <a:rPr lang="en-US" dirty="0" err="1">
                <a:latin typeface="Century Gothic" pitchFamily="34" charset="0"/>
              </a:rPr>
              <a:t>sie</a:t>
            </a:r>
            <a:r>
              <a:rPr lang="en-US" dirty="0">
                <a:latin typeface="Century Gothic" pitchFamily="34" charset="0"/>
              </a:rPr>
              <a:t> </a:t>
            </a:r>
            <a:r>
              <a:rPr lang="en-US" dirty="0" err="1">
                <a:latin typeface="Century Gothic" pitchFamily="34" charset="0"/>
              </a:rPr>
              <a:t>es</a:t>
            </a:r>
            <a:r>
              <a:rPr lang="en-US" dirty="0">
                <a:latin typeface="Century Gothic" pitchFamily="34" charset="0"/>
              </a:rPr>
              <a:t> </a:t>
            </a:r>
            <a:r>
              <a:rPr lang="en-US" dirty="0" err="1" smtClean="0">
                <a:latin typeface="Century Gothic" pitchFamily="34" charset="0"/>
              </a:rPr>
              <a:t>bieten</a:t>
            </a:r>
            <a:r>
              <a:rPr lang="en-US" dirty="0" smtClean="0">
                <a:latin typeface="Century Gothic" pitchFamily="34" charset="0"/>
              </a:rPr>
              <a:t>”.</a:t>
            </a:r>
          </a:p>
          <a:p>
            <a:pPr algn="just"/>
            <a:endParaRPr lang="en-US" dirty="0">
              <a:latin typeface="Century Gothic" pitchFamily="34" charset="0"/>
            </a:endParaRPr>
          </a:p>
          <a:p>
            <a:pPr algn="just">
              <a:buFont typeface="Arial" pitchFamily="34" charset="0"/>
              <a:buChar char="•"/>
            </a:pPr>
            <a:r>
              <a:rPr lang="en-US" dirty="0" smtClean="0">
                <a:latin typeface="Century Gothic" pitchFamily="34" charset="0"/>
              </a:rPr>
              <a:t> Campbell D. J., </a:t>
            </a:r>
            <a:r>
              <a:rPr lang="it-IT" i="1" dirty="0" smtClean="0">
                <a:latin typeface="Century Gothic" pitchFamily="34" charset="0"/>
              </a:rPr>
              <a:t>C</a:t>
            </a:r>
            <a:r>
              <a:rPr lang="it-IT" i="1" dirty="0">
                <a:latin typeface="Century Gothic" pitchFamily="34" charset="0"/>
              </a:rPr>
              <a:t>. Plini Secundi Naturalis Historia. </a:t>
            </a:r>
            <a:r>
              <a:rPr lang="en-US" i="1" dirty="0">
                <a:latin typeface="Century Gothic" pitchFamily="34" charset="0"/>
              </a:rPr>
              <a:t>Liber Secundus</a:t>
            </a:r>
            <a:r>
              <a:rPr lang="en-US" dirty="0">
                <a:latin typeface="Century Gothic" pitchFamily="34" charset="0"/>
              </a:rPr>
              <a:t>, Aberdeen </a:t>
            </a:r>
            <a:r>
              <a:rPr lang="en-US" dirty="0" smtClean="0">
                <a:latin typeface="Century Gothic" pitchFamily="34" charset="0"/>
              </a:rPr>
              <a:t>1936, p.5</a:t>
            </a:r>
          </a:p>
          <a:p>
            <a:pPr algn="just"/>
            <a:endParaRPr lang="en-US" dirty="0" smtClean="0">
              <a:latin typeface="Century Gothic" pitchFamily="34" charset="0"/>
            </a:endParaRPr>
          </a:p>
          <a:p>
            <a:pPr algn="just"/>
            <a:r>
              <a:rPr lang="en-US" dirty="0" smtClean="0">
                <a:latin typeface="Century Gothic" pitchFamily="34" charset="0"/>
              </a:rPr>
              <a:t>“Perhaps </a:t>
            </a:r>
            <a:r>
              <a:rPr lang="en-US" dirty="0">
                <a:latin typeface="Century Gothic" pitchFamily="34" charset="0"/>
              </a:rPr>
              <a:t>the best idea of Pliny’s language will be gained by illustrating the main features in which he differs from the writers of the strictly classical </a:t>
            </a:r>
            <a:r>
              <a:rPr lang="en-US" dirty="0" smtClean="0">
                <a:latin typeface="Century Gothic" pitchFamily="34" charset="0"/>
              </a:rPr>
              <a:t>period”.</a:t>
            </a:r>
            <a:endParaRPr lang="it-IT" dirty="0">
              <a:latin typeface="Century Gothic"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71600" y="548680"/>
            <a:ext cx="7128792" cy="830997"/>
          </a:xfrm>
          <a:prstGeom prst="rect">
            <a:avLst/>
          </a:prstGeom>
          <a:noFill/>
        </p:spPr>
        <p:txBody>
          <a:bodyPr wrap="square" rtlCol="0">
            <a:spAutoFit/>
          </a:bodyPr>
          <a:lstStyle/>
          <a:p>
            <a:pPr algn="ctr"/>
            <a:r>
              <a:rPr lang="it-IT" sz="2400" b="1" dirty="0" err="1" smtClean="0"/>
              <a:t>Deuxième</a:t>
            </a:r>
            <a:r>
              <a:rPr lang="it-IT" sz="2400" b="1" dirty="0" smtClean="0"/>
              <a:t> </a:t>
            </a:r>
            <a:r>
              <a:rPr lang="it-IT" sz="2400" b="1" dirty="0" err="1" smtClean="0"/>
              <a:t>moitié</a:t>
            </a:r>
            <a:r>
              <a:rPr lang="it-IT" sz="2400" b="1" dirty="0" smtClean="0"/>
              <a:t> </a:t>
            </a:r>
            <a:r>
              <a:rPr lang="it-IT" sz="2400" b="1" dirty="0" err="1" smtClean="0"/>
              <a:t>du</a:t>
            </a:r>
            <a:r>
              <a:rPr lang="it-IT" sz="2400" b="1" dirty="0" smtClean="0"/>
              <a:t> </a:t>
            </a:r>
            <a:r>
              <a:rPr lang="it-IT" sz="2400" b="1" dirty="0" err="1" smtClean="0"/>
              <a:t>XXème</a:t>
            </a:r>
            <a:r>
              <a:rPr lang="it-IT" sz="2400" b="1" dirty="0" smtClean="0"/>
              <a:t> siècle: </a:t>
            </a:r>
            <a:r>
              <a:rPr lang="it-IT" sz="2400" b="1" dirty="0" err="1" smtClean="0"/>
              <a:t>nouvelles</a:t>
            </a:r>
            <a:r>
              <a:rPr lang="it-IT" sz="2400" b="1" dirty="0" smtClean="0"/>
              <a:t> </a:t>
            </a:r>
            <a:r>
              <a:rPr lang="it-IT" sz="2400" b="1" dirty="0" err="1" smtClean="0"/>
              <a:t>approches</a:t>
            </a:r>
            <a:r>
              <a:rPr lang="it-IT" sz="2400" b="1" dirty="0" smtClean="0"/>
              <a:t> </a:t>
            </a:r>
            <a:r>
              <a:rPr lang="it-IT" sz="2400" b="1" dirty="0" err="1" smtClean="0"/>
              <a:t>et</a:t>
            </a:r>
            <a:r>
              <a:rPr lang="it-IT" sz="2400" b="1" dirty="0" smtClean="0"/>
              <a:t> </a:t>
            </a:r>
            <a:r>
              <a:rPr lang="it-IT" sz="2400" b="1" dirty="0" err="1" smtClean="0"/>
              <a:t>anciens</a:t>
            </a:r>
            <a:r>
              <a:rPr lang="it-IT" sz="2400" b="1" dirty="0" smtClean="0"/>
              <a:t> </a:t>
            </a:r>
            <a:r>
              <a:rPr lang="it-IT" sz="2400" b="1" dirty="0" err="1" smtClean="0"/>
              <a:t>préjugés</a:t>
            </a:r>
            <a:endParaRPr lang="it-IT" sz="2400" b="1" dirty="0"/>
          </a:p>
        </p:txBody>
      </p:sp>
      <p:sp>
        <p:nvSpPr>
          <p:cNvPr id="4" name="CasellaDiTesto 3"/>
          <p:cNvSpPr txBox="1"/>
          <p:nvPr/>
        </p:nvSpPr>
        <p:spPr>
          <a:xfrm>
            <a:off x="395536" y="1772816"/>
            <a:ext cx="8424936" cy="3970318"/>
          </a:xfrm>
          <a:prstGeom prst="rect">
            <a:avLst/>
          </a:prstGeom>
          <a:noFill/>
        </p:spPr>
        <p:txBody>
          <a:bodyPr wrap="square" rtlCol="0">
            <a:spAutoFit/>
          </a:bodyPr>
          <a:lstStyle/>
          <a:p>
            <a:pPr marL="0" lvl="1"/>
            <a:endParaRPr lang="fr-BE" dirty="0" smtClean="0"/>
          </a:p>
          <a:p>
            <a:pPr marL="0" lvl="1">
              <a:buFont typeface="Arial" pitchFamily="34" charset="0"/>
              <a:buChar char="•"/>
            </a:pPr>
            <a:endParaRPr lang="fr-BE" dirty="0"/>
          </a:p>
          <a:p>
            <a:pPr marL="0" lvl="1">
              <a:buFont typeface="Arial" pitchFamily="34" charset="0"/>
              <a:buChar char="•"/>
            </a:pPr>
            <a:r>
              <a:rPr lang="fr-BE" dirty="0" smtClean="0"/>
              <a:t> Önnerfors, </a:t>
            </a:r>
            <a:r>
              <a:rPr lang="it-IT" i="1" dirty="0"/>
              <a:t>Pliniana. In Plinii </a:t>
            </a:r>
            <a:r>
              <a:rPr lang="it-IT" i="1" dirty="0" err="1"/>
              <a:t>Maioris</a:t>
            </a:r>
            <a:r>
              <a:rPr lang="it-IT" i="1" dirty="0"/>
              <a:t> </a:t>
            </a:r>
            <a:r>
              <a:rPr lang="it-IT" i="1" dirty="0" err="1"/>
              <a:t>Naturalem</a:t>
            </a:r>
            <a:r>
              <a:rPr lang="it-IT" i="1" dirty="0"/>
              <a:t> </a:t>
            </a:r>
            <a:r>
              <a:rPr lang="it-IT" i="1" dirty="0" err="1"/>
              <a:t>Historiam</a:t>
            </a:r>
            <a:r>
              <a:rPr lang="it-IT" i="1" dirty="0"/>
              <a:t> studia grammatica semantica </a:t>
            </a:r>
            <a:r>
              <a:rPr lang="it-IT" i="1" dirty="0" smtClean="0"/>
              <a:t>critica</a:t>
            </a:r>
            <a:r>
              <a:rPr lang="it-IT" dirty="0" smtClean="0"/>
              <a:t>, </a:t>
            </a:r>
            <a:r>
              <a:rPr lang="it-IT" dirty="0" err="1" smtClean="0"/>
              <a:t>Uppsala</a:t>
            </a:r>
            <a:r>
              <a:rPr lang="it-IT" dirty="0" smtClean="0"/>
              <a:t> 1956. p. 11:</a:t>
            </a:r>
          </a:p>
          <a:p>
            <a:endParaRPr lang="fr-BE" i="1" dirty="0" smtClean="0"/>
          </a:p>
          <a:p>
            <a:r>
              <a:rPr lang="fr-BE" i="1" dirty="0" err="1" smtClean="0"/>
              <a:t>sermo</a:t>
            </a:r>
            <a:r>
              <a:rPr lang="fr-BE" i="1" dirty="0" smtClean="0"/>
              <a:t> </a:t>
            </a:r>
            <a:r>
              <a:rPr lang="fr-BE" i="1" dirty="0" err="1"/>
              <a:t>technicus</a:t>
            </a:r>
            <a:r>
              <a:rPr lang="fr-BE" i="1" dirty="0"/>
              <a:t>, </a:t>
            </a:r>
            <a:r>
              <a:rPr lang="fr-BE" i="1" dirty="0" err="1"/>
              <a:t>sermo</a:t>
            </a:r>
            <a:r>
              <a:rPr lang="fr-BE" i="1" dirty="0"/>
              <a:t> </a:t>
            </a:r>
            <a:r>
              <a:rPr lang="fr-BE" i="1" dirty="0" err="1"/>
              <a:t>vulgaris</a:t>
            </a:r>
            <a:r>
              <a:rPr lang="fr-BE" i="1" dirty="0"/>
              <a:t> et </a:t>
            </a:r>
            <a:r>
              <a:rPr lang="fr-BE" i="1" dirty="0" err="1"/>
              <a:t>sermo</a:t>
            </a:r>
            <a:r>
              <a:rPr lang="fr-BE" i="1" dirty="0"/>
              <a:t> studio </a:t>
            </a:r>
            <a:r>
              <a:rPr lang="fr-BE" i="1" dirty="0" err="1"/>
              <a:t>litterato</a:t>
            </a:r>
            <a:r>
              <a:rPr lang="fr-BE" i="1" dirty="0"/>
              <a:t> et </a:t>
            </a:r>
            <a:r>
              <a:rPr lang="fr-BE" i="1" dirty="0" err="1"/>
              <a:t>oratoria</a:t>
            </a:r>
            <a:r>
              <a:rPr lang="fr-BE" i="1" dirty="0"/>
              <a:t> </a:t>
            </a:r>
            <a:r>
              <a:rPr lang="fr-BE" i="1" dirty="0" err="1"/>
              <a:t>arte</a:t>
            </a:r>
            <a:r>
              <a:rPr lang="fr-BE" i="1" dirty="0"/>
              <a:t> </a:t>
            </a:r>
            <a:r>
              <a:rPr lang="fr-BE" i="1" dirty="0" err="1" smtClean="0"/>
              <a:t>excultus</a:t>
            </a:r>
            <a:endParaRPr lang="fr-BE" i="1" dirty="0" smtClean="0"/>
          </a:p>
          <a:p>
            <a:endParaRPr lang="fr-BE" i="1" dirty="0"/>
          </a:p>
          <a:p>
            <a:pPr>
              <a:buFont typeface="Arial" pitchFamily="34" charset="0"/>
              <a:buChar char="•"/>
            </a:pPr>
            <a:r>
              <a:rPr lang="fr-BE" i="1" dirty="0" smtClean="0"/>
              <a:t> </a:t>
            </a:r>
            <a:r>
              <a:rPr lang="fr-BE" dirty="0" smtClean="0"/>
              <a:t>Approche pragmatique sous des angles différents: Serbat 1973, Fruyt  1987, Healy 1987</a:t>
            </a:r>
          </a:p>
          <a:p>
            <a:endParaRPr lang="fr-BE" dirty="0" smtClean="0"/>
          </a:p>
          <a:p>
            <a:pPr>
              <a:buFont typeface="Arial" pitchFamily="34" charset="0"/>
              <a:buChar char="•"/>
            </a:pPr>
            <a:r>
              <a:rPr lang="fr-BE" dirty="0"/>
              <a:t> </a:t>
            </a:r>
            <a:r>
              <a:rPr lang="fr-BE" dirty="0" smtClean="0"/>
              <a:t>Attention aux singularités de chaque livre: Capponi, Pinkster</a:t>
            </a:r>
          </a:p>
          <a:p>
            <a:pPr>
              <a:buFont typeface="Arial" pitchFamily="34" charset="0"/>
              <a:buChar char="•"/>
            </a:pPr>
            <a:endParaRPr lang="fr-BE" dirty="0" smtClean="0"/>
          </a:p>
          <a:p>
            <a:pPr>
              <a:buFont typeface="Arial" pitchFamily="34" charset="0"/>
              <a:buChar char="•"/>
            </a:pPr>
            <a:r>
              <a:rPr lang="fr-BE" dirty="0" smtClean="0"/>
              <a:t> Concept de langue technique</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1560" y="548680"/>
            <a:ext cx="7992888" cy="461665"/>
          </a:xfrm>
          <a:prstGeom prst="rect">
            <a:avLst/>
          </a:prstGeom>
          <a:noFill/>
        </p:spPr>
        <p:txBody>
          <a:bodyPr wrap="square" rtlCol="0">
            <a:spAutoFit/>
          </a:bodyPr>
          <a:lstStyle/>
          <a:p>
            <a:pPr algn="ctr"/>
            <a:r>
              <a:rPr lang="it-IT" sz="2400" dirty="0" smtClean="0"/>
              <a:t>Le LASLA </a:t>
            </a:r>
            <a:r>
              <a:rPr lang="it-IT" sz="2400" dirty="0" err="1" smtClean="0"/>
              <a:t>et</a:t>
            </a:r>
            <a:r>
              <a:rPr lang="it-IT" sz="2400" dirty="0" smtClean="0"/>
              <a:t> l’</a:t>
            </a:r>
            <a:r>
              <a:rPr lang="it-IT" sz="2400" dirty="0" err="1" smtClean="0"/>
              <a:t>approche</a:t>
            </a:r>
            <a:r>
              <a:rPr lang="it-IT" sz="2400" dirty="0" smtClean="0"/>
              <a:t> </a:t>
            </a:r>
            <a:r>
              <a:rPr lang="it-IT" sz="2400" dirty="0" err="1" smtClean="0"/>
              <a:t>statistique</a:t>
            </a:r>
            <a:endParaRPr lang="it-IT" sz="2400" dirty="0"/>
          </a:p>
        </p:txBody>
      </p:sp>
      <p:graphicFrame>
        <p:nvGraphicFramePr>
          <p:cNvPr id="6" name="Tabella 5"/>
          <p:cNvGraphicFramePr>
            <a:graphicFrameLocks noGrp="1"/>
          </p:cNvGraphicFramePr>
          <p:nvPr/>
        </p:nvGraphicFramePr>
        <p:xfrm>
          <a:off x="1524000" y="1397000"/>
          <a:ext cx="6096000" cy="18542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it-IT" dirty="0"/>
                    </a:p>
                  </a:txBody>
                  <a:tcPr/>
                </a:tc>
                <a:tc>
                  <a:txBody>
                    <a:bodyPr/>
                    <a:lstStyle/>
                    <a:p>
                      <a:r>
                        <a:rPr lang="it-IT" dirty="0" err="1" smtClean="0"/>
                        <a:t>Texte</a:t>
                      </a:r>
                      <a:r>
                        <a:rPr lang="it-IT" dirty="0" smtClean="0"/>
                        <a:t> 1</a:t>
                      </a:r>
                      <a:endParaRPr lang="it-IT" dirty="0"/>
                    </a:p>
                  </a:txBody>
                  <a:tcPr/>
                </a:tc>
                <a:tc>
                  <a:txBody>
                    <a:bodyPr/>
                    <a:lstStyle/>
                    <a:p>
                      <a:r>
                        <a:rPr lang="it-IT" dirty="0" err="1" smtClean="0"/>
                        <a:t>Texte</a:t>
                      </a:r>
                      <a:r>
                        <a:rPr lang="it-IT" dirty="0" smtClean="0"/>
                        <a:t> 2</a:t>
                      </a:r>
                      <a:endParaRPr lang="it-IT" dirty="0"/>
                    </a:p>
                  </a:txBody>
                  <a:tcPr/>
                </a:tc>
                <a:tc>
                  <a:txBody>
                    <a:bodyPr/>
                    <a:lstStyle/>
                    <a:p>
                      <a:r>
                        <a:rPr lang="it-IT" dirty="0" err="1" smtClean="0"/>
                        <a:t>Texte</a:t>
                      </a:r>
                      <a:r>
                        <a:rPr lang="it-IT" dirty="0" smtClean="0"/>
                        <a:t> 3</a:t>
                      </a:r>
                      <a:endParaRPr lang="it-IT" dirty="0"/>
                    </a:p>
                  </a:txBody>
                  <a:tcPr/>
                </a:tc>
                <a:tc>
                  <a:txBody>
                    <a:bodyPr/>
                    <a:lstStyle/>
                    <a:p>
                      <a:r>
                        <a:rPr lang="it-IT" dirty="0" err="1" smtClean="0"/>
                        <a:t>Texte</a:t>
                      </a:r>
                      <a:r>
                        <a:rPr lang="it-IT" baseline="0" dirty="0" smtClean="0"/>
                        <a:t> 4</a:t>
                      </a:r>
                      <a:endParaRPr lang="it-IT" dirty="0"/>
                    </a:p>
                  </a:txBody>
                  <a:tcPr/>
                </a:tc>
                <a:tc>
                  <a:txBody>
                    <a:bodyPr/>
                    <a:lstStyle/>
                    <a:p>
                      <a:r>
                        <a:rPr lang="it-IT" dirty="0" err="1" smtClean="0"/>
                        <a:t>Texte</a:t>
                      </a:r>
                      <a:r>
                        <a:rPr lang="it-IT" dirty="0" smtClean="0"/>
                        <a:t> 5</a:t>
                      </a:r>
                      <a:endParaRPr lang="it-IT" dirty="0"/>
                    </a:p>
                  </a:txBody>
                  <a:tcPr/>
                </a:tc>
              </a:tr>
              <a:tr h="370840">
                <a:tc>
                  <a:txBody>
                    <a:bodyPr/>
                    <a:lstStyle/>
                    <a:p>
                      <a:r>
                        <a:rPr lang="it-IT" dirty="0" err="1" smtClean="0"/>
                        <a:t>Mot</a:t>
                      </a:r>
                      <a:r>
                        <a:rPr lang="it-IT" dirty="0" smtClean="0"/>
                        <a:t> 1</a:t>
                      </a:r>
                      <a:endParaRPr lang="it-IT" dirty="0"/>
                    </a:p>
                  </a:txBody>
                  <a:tcPr/>
                </a:tc>
                <a:tc>
                  <a:txBody>
                    <a:bodyPr/>
                    <a:lstStyle/>
                    <a:p>
                      <a:r>
                        <a:rPr lang="it-IT" dirty="0" smtClean="0">
                          <a:solidFill>
                            <a:schemeClr val="tx1"/>
                          </a:solidFill>
                        </a:rPr>
                        <a:t>7</a:t>
                      </a:r>
                      <a:endParaRPr lang="it-IT" dirty="0">
                        <a:solidFill>
                          <a:schemeClr val="tx1"/>
                        </a:solidFill>
                      </a:endParaRPr>
                    </a:p>
                  </a:txBody>
                  <a:tcPr/>
                </a:tc>
                <a:tc>
                  <a:txBody>
                    <a:bodyPr/>
                    <a:lstStyle/>
                    <a:p>
                      <a:r>
                        <a:rPr lang="it-IT" dirty="0" smtClean="0">
                          <a:solidFill>
                            <a:schemeClr val="tx1"/>
                          </a:solidFill>
                        </a:rPr>
                        <a:t>0</a:t>
                      </a:r>
                      <a:endParaRPr lang="it-IT" dirty="0">
                        <a:solidFill>
                          <a:schemeClr val="tx1"/>
                        </a:solidFill>
                      </a:endParaRPr>
                    </a:p>
                  </a:txBody>
                  <a:tcPr/>
                </a:tc>
                <a:tc>
                  <a:txBody>
                    <a:bodyPr/>
                    <a:lstStyle/>
                    <a:p>
                      <a:r>
                        <a:rPr lang="it-IT" dirty="0" smtClean="0">
                          <a:solidFill>
                            <a:schemeClr val="tx1"/>
                          </a:solidFill>
                        </a:rPr>
                        <a:t>5</a:t>
                      </a:r>
                      <a:endParaRPr lang="it-IT" dirty="0">
                        <a:solidFill>
                          <a:schemeClr val="tx1"/>
                        </a:solidFill>
                      </a:endParaRPr>
                    </a:p>
                  </a:txBody>
                  <a:tcPr/>
                </a:tc>
                <a:tc>
                  <a:txBody>
                    <a:bodyPr/>
                    <a:lstStyle/>
                    <a:p>
                      <a:r>
                        <a:rPr lang="it-IT" dirty="0" smtClean="0">
                          <a:solidFill>
                            <a:schemeClr val="tx1"/>
                          </a:solidFill>
                        </a:rPr>
                        <a:t>3</a:t>
                      </a:r>
                      <a:endParaRPr lang="it-IT" dirty="0">
                        <a:solidFill>
                          <a:schemeClr val="tx1"/>
                        </a:solidFill>
                      </a:endParaRPr>
                    </a:p>
                  </a:txBody>
                  <a:tcPr/>
                </a:tc>
                <a:tc>
                  <a:txBody>
                    <a:bodyPr/>
                    <a:lstStyle/>
                    <a:p>
                      <a:r>
                        <a:rPr lang="it-IT" dirty="0" smtClean="0">
                          <a:solidFill>
                            <a:schemeClr val="tx1"/>
                          </a:solidFill>
                        </a:rPr>
                        <a:t>2</a:t>
                      </a:r>
                      <a:endParaRPr lang="it-IT" dirty="0">
                        <a:solidFill>
                          <a:schemeClr val="tx1"/>
                        </a:solidFill>
                      </a:endParaRPr>
                    </a:p>
                  </a:txBody>
                  <a:tcPr/>
                </a:tc>
              </a:tr>
              <a:tr h="370840">
                <a:tc>
                  <a:txBody>
                    <a:bodyPr/>
                    <a:lstStyle/>
                    <a:p>
                      <a:r>
                        <a:rPr lang="it-IT" dirty="0" err="1" smtClean="0"/>
                        <a:t>Mot</a:t>
                      </a:r>
                      <a:r>
                        <a:rPr lang="it-IT" dirty="0" smtClean="0"/>
                        <a:t> 2</a:t>
                      </a:r>
                      <a:endParaRPr lang="it-IT" dirty="0"/>
                    </a:p>
                  </a:txBody>
                  <a:tcPr/>
                </a:tc>
                <a:tc>
                  <a:txBody>
                    <a:bodyPr/>
                    <a:lstStyle/>
                    <a:p>
                      <a:r>
                        <a:rPr lang="it-IT" dirty="0" smtClean="0">
                          <a:solidFill>
                            <a:schemeClr val="tx1"/>
                          </a:solidFill>
                        </a:rPr>
                        <a:t>6</a:t>
                      </a:r>
                      <a:endParaRPr lang="it-IT" dirty="0">
                        <a:solidFill>
                          <a:schemeClr val="tx1"/>
                        </a:solidFill>
                      </a:endParaRPr>
                    </a:p>
                  </a:txBody>
                  <a:tcPr/>
                </a:tc>
                <a:tc>
                  <a:txBody>
                    <a:bodyPr/>
                    <a:lstStyle/>
                    <a:p>
                      <a:r>
                        <a:rPr lang="it-IT" dirty="0" smtClean="0">
                          <a:solidFill>
                            <a:schemeClr val="tx1"/>
                          </a:solidFill>
                        </a:rPr>
                        <a:t>1</a:t>
                      </a:r>
                      <a:endParaRPr lang="it-IT" dirty="0">
                        <a:solidFill>
                          <a:schemeClr val="tx1"/>
                        </a:solidFill>
                      </a:endParaRPr>
                    </a:p>
                  </a:txBody>
                  <a:tcPr/>
                </a:tc>
                <a:tc>
                  <a:txBody>
                    <a:bodyPr/>
                    <a:lstStyle/>
                    <a:p>
                      <a:r>
                        <a:rPr lang="it-IT" dirty="0" smtClean="0">
                          <a:solidFill>
                            <a:schemeClr val="tx1"/>
                          </a:solidFill>
                        </a:rPr>
                        <a:t>4</a:t>
                      </a:r>
                      <a:endParaRPr lang="it-IT" dirty="0">
                        <a:solidFill>
                          <a:schemeClr val="tx1"/>
                        </a:solidFill>
                      </a:endParaRPr>
                    </a:p>
                  </a:txBody>
                  <a:tcPr/>
                </a:tc>
                <a:tc>
                  <a:txBody>
                    <a:bodyPr/>
                    <a:lstStyle/>
                    <a:p>
                      <a:r>
                        <a:rPr lang="it-IT" dirty="0" smtClean="0">
                          <a:solidFill>
                            <a:schemeClr val="tx1"/>
                          </a:solidFill>
                        </a:rPr>
                        <a:t>2</a:t>
                      </a:r>
                      <a:endParaRPr lang="it-IT" dirty="0">
                        <a:solidFill>
                          <a:schemeClr val="tx1"/>
                        </a:solidFill>
                      </a:endParaRPr>
                    </a:p>
                  </a:txBody>
                  <a:tcPr/>
                </a:tc>
                <a:tc>
                  <a:txBody>
                    <a:bodyPr/>
                    <a:lstStyle/>
                    <a:p>
                      <a:r>
                        <a:rPr lang="it-IT" dirty="0" smtClean="0">
                          <a:solidFill>
                            <a:schemeClr val="tx1"/>
                          </a:solidFill>
                        </a:rPr>
                        <a:t>2</a:t>
                      </a:r>
                      <a:endParaRPr lang="it-IT" dirty="0">
                        <a:solidFill>
                          <a:schemeClr val="tx1"/>
                        </a:solidFill>
                      </a:endParaRPr>
                    </a:p>
                  </a:txBody>
                  <a:tcPr/>
                </a:tc>
              </a:tr>
              <a:tr h="370840">
                <a:tc>
                  <a:txBody>
                    <a:bodyPr/>
                    <a:lstStyle/>
                    <a:p>
                      <a:r>
                        <a:rPr lang="it-IT" dirty="0" err="1" smtClean="0"/>
                        <a:t>Mot</a:t>
                      </a:r>
                      <a:r>
                        <a:rPr lang="it-IT" dirty="0" smtClean="0"/>
                        <a:t> 3</a:t>
                      </a:r>
                      <a:endParaRPr lang="it-IT" dirty="0"/>
                    </a:p>
                  </a:txBody>
                  <a:tcPr/>
                </a:tc>
                <a:tc>
                  <a:txBody>
                    <a:bodyPr/>
                    <a:lstStyle/>
                    <a:p>
                      <a:r>
                        <a:rPr lang="it-IT" dirty="0" smtClean="0"/>
                        <a:t>18</a:t>
                      </a:r>
                      <a:endParaRPr lang="it-IT" dirty="0"/>
                    </a:p>
                  </a:txBody>
                  <a:tcPr/>
                </a:tc>
                <a:tc>
                  <a:txBody>
                    <a:bodyPr/>
                    <a:lstStyle/>
                    <a:p>
                      <a:r>
                        <a:rPr lang="it-IT" dirty="0" smtClean="0"/>
                        <a:t>23</a:t>
                      </a:r>
                      <a:endParaRPr lang="it-IT" dirty="0"/>
                    </a:p>
                  </a:txBody>
                  <a:tcPr/>
                </a:tc>
                <a:tc>
                  <a:txBody>
                    <a:bodyPr/>
                    <a:lstStyle/>
                    <a:p>
                      <a:r>
                        <a:rPr lang="it-IT" dirty="0" smtClean="0"/>
                        <a:t>6</a:t>
                      </a:r>
                      <a:endParaRPr lang="it-IT" dirty="0"/>
                    </a:p>
                  </a:txBody>
                  <a:tcPr/>
                </a:tc>
                <a:tc>
                  <a:txBody>
                    <a:bodyPr/>
                    <a:lstStyle/>
                    <a:p>
                      <a:r>
                        <a:rPr lang="it-IT" dirty="0" smtClean="0"/>
                        <a:t>9</a:t>
                      </a:r>
                      <a:endParaRPr lang="it-IT" dirty="0"/>
                    </a:p>
                  </a:txBody>
                  <a:tcPr/>
                </a:tc>
                <a:tc>
                  <a:txBody>
                    <a:bodyPr/>
                    <a:lstStyle/>
                    <a:p>
                      <a:r>
                        <a:rPr lang="it-IT" dirty="0" smtClean="0"/>
                        <a:t>10</a:t>
                      </a:r>
                      <a:endParaRPr lang="it-IT" dirty="0"/>
                    </a:p>
                  </a:txBody>
                  <a:tcPr/>
                </a:tc>
              </a:tr>
              <a:tr h="370840">
                <a:tc>
                  <a:txBody>
                    <a:bodyPr/>
                    <a:lstStyle/>
                    <a:p>
                      <a:r>
                        <a:rPr lang="it-IT" dirty="0" err="1" smtClean="0"/>
                        <a:t>Mot</a:t>
                      </a:r>
                      <a:r>
                        <a:rPr lang="it-IT" dirty="0" smtClean="0"/>
                        <a:t> 4</a:t>
                      </a:r>
                      <a:endParaRPr lang="it-IT" dirty="0"/>
                    </a:p>
                  </a:txBody>
                  <a:tcPr/>
                </a:tc>
                <a:tc>
                  <a:txBody>
                    <a:bodyPr/>
                    <a:lstStyle/>
                    <a:p>
                      <a:r>
                        <a:rPr lang="it-IT" dirty="0" smtClean="0"/>
                        <a:t>11</a:t>
                      </a:r>
                      <a:endParaRPr lang="it-IT" dirty="0"/>
                    </a:p>
                  </a:txBody>
                  <a:tcPr/>
                </a:tc>
                <a:tc>
                  <a:txBody>
                    <a:bodyPr/>
                    <a:lstStyle/>
                    <a:p>
                      <a:r>
                        <a:rPr lang="it-IT" dirty="0" smtClean="0"/>
                        <a:t>12</a:t>
                      </a:r>
                      <a:endParaRPr lang="it-IT" dirty="0"/>
                    </a:p>
                  </a:txBody>
                  <a:tcPr/>
                </a:tc>
                <a:tc>
                  <a:txBody>
                    <a:bodyPr/>
                    <a:lstStyle/>
                    <a:p>
                      <a:r>
                        <a:rPr lang="it-IT" dirty="0" smtClean="0"/>
                        <a:t>8</a:t>
                      </a:r>
                      <a:endParaRPr lang="it-IT" dirty="0"/>
                    </a:p>
                  </a:txBody>
                  <a:tcPr/>
                </a:tc>
                <a:tc>
                  <a:txBody>
                    <a:bodyPr/>
                    <a:lstStyle/>
                    <a:p>
                      <a:r>
                        <a:rPr lang="it-IT" dirty="0" smtClean="0"/>
                        <a:t>7</a:t>
                      </a:r>
                      <a:endParaRPr lang="it-IT" dirty="0"/>
                    </a:p>
                  </a:txBody>
                  <a:tcPr/>
                </a:tc>
                <a:tc>
                  <a:txBody>
                    <a:bodyPr/>
                    <a:lstStyle/>
                    <a:p>
                      <a:r>
                        <a:rPr lang="it-IT" dirty="0" smtClean="0"/>
                        <a:t>8</a:t>
                      </a:r>
                      <a:endParaRPr lang="it-IT"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1560" y="548680"/>
            <a:ext cx="7992888" cy="461665"/>
          </a:xfrm>
          <a:prstGeom prst="rect">
            <a:avLst/>
          </a:prstGeom>
          <a:noFill/>
        </p:spPr>
        <p:txBody>
          <a:bodyPr wrap="square" rtlCol="0">
            <a:spAutoFit/>
          </a:bodyPr>
          <a:lstStyle/>
          <a:p>
            <a:pPr algn="ctr"/>
            <a:r>
              <a:rPr lang="it-IT" sz="2400" dirty="0" smtClean="0"/>
              <a:t>Le LASLA </a:t>
            </a:r>
            <a:r>
              <a:rPr lang="it-IT" sz="2400" dirty="0" err="1" smtClean="0"/>
              <a:t>et</a:t>
            </a:r>
            <a:r>
              <a:rPr lang="it-IT" sz="2400" dirty="0" smtClean="0"/>
              <a:t> l’</a:t>
            </a:r>
            <a:r>
              <a:rPr lang="it-IT" sz="2400" dirty="0" err="1" smtClean="0"/>
              <a:t>approche</a:t>
            </a:r>
            <a:r>
              <a:rPr lang="it-IT" sz="2400" dirty="0" smtClean="0"/>
              <a:t> </a:t>
            </a:r>
            <a:r>
              <a:rPr lang="it-IT" sz="2400" dirty="0" err="1" smtClean="0"/>
              <a:t>statistique</a:t>
            </a:r>
            <a:endParaRPr lang="it-IT" sz="2400" dirty="0"/>
          </a:p>
        </p:txBody>
      </p:sp>
      <p:graphicFrame>
        <p:nvGraphicFramePr>
          <p:cNvPr id="6" name="Tabella 5"/>
          <p:cNvGraphicFramePr>
            <a:graphicFrameLocks noGrp="1"/>
          </p:cNvGraphicFramePr>
          <p:nvPr/>
        </p:nvGraphicFramePr>
        <p:xfrm>
          <a:off x="1524000" y="1397000"/>
          <a:ext cx="6096000" cy="18542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it-IT" dirty="0"/>
                    </a:p>
                  </a:txBody>
                  <a:tcPr/>
                </a:tc>
                <a:tc>
                  <a:txBody>
                    <a:bodyPr/>
                    <a:lstStyle/>
                    <a:p>
                      <a:r>
                        <a:rPr lang="it-IT" dirty="0" err="1" smtClean="0"/>
                        <a:t>Texte</a:t>
                      </a:r>
                      <a:r>
                        <a:rPr lang="it-IT" dirty="0" smtClean="0"/>
                        <a:t> 1</a:t>
                      </a:r>
                      <a:endParaRPr lang="it-IT" dirty="0"/>
                    </a:p>
                  </a:txBody>
                  <a:tcPr/>
                </a:tc>
                <a:tc>
                  <a:txBody>
                    <a:bodyPr/>
                    <a:lstStyle/>
                    <a:p>
                      <a:r>
                        <a:rPr lang="it-IT" dirty="0" err="1" smtClean="0"/>
                        <a:t>Texte</a:t>
                      </a:r>
                      <a:r>
                        <a:rPr lang="it-IT" dirty="0" smtClean="0"/>
                        <a:t> 2</a:t>
                      </a:r>
                      <a:endParaRPr lang="it-IT" dirty="0"/>
                    </a:p>
                  </a:txBody>
                  <a:tcPr/>
                </a:tc>
                <a:tc>
                  <a:txBody>
                    <a:bodyPr/>
                    <a:lstStyle/>
                    <a:p>
                      <a:r>
                        <a:rPr lang="it-IT" dirty="0" err="1" smtClean="0"/>
                        <a:t>Texte</a:t>
                      </a:r>
                      <a:r>
                        <a:rPr lang="it-IT" dirty="0" smtClean="0"/>
                        <a:t> 3</a:t>
                      </a:r>
                      <a:endParaRPr lang="it-IT" dirty="0"/>
                    </a:p>
                  </a:txBody>
                  <a:tcPr/>
                </a:tc>
                <a:tc>
                  <a:txBody>
                    <a:bodyPr/>
                    <a:lstStyle/>
                    <a:p>
                      <a:r>
                        <a:rPr lang="it-IT" dirty="0" err="1" smtClean="0"/>
                        <a:t>Texte</a:t>
                      </a:r>
                      <a:r>
                        <a:rPr lang="it-IT" baseline="0" dirty="0" smtClean="0"/>
                        <a:t> 4</a:t>
                      </a:r>
                      <a:endParaRPr lang="it-IT" dirty="0"/>
                    </a:p>
                  </a:txBody>
                  <a:tcPr/>
                </a:tc>
                <a:tc>
                  <a:txBody>
                    <a:bodyPr/>
                    <a:lstStyle/>
                    <a:p>
                      <a:r>
                        <a:rPr lang="it-IT" dirty="0" err="1" smtClean="0"/>
                        <a:t>Texte</a:t>
                      </a:r>
                      <a:r>
                        <a:rPr lang="it-IT" dirty="0" smtClean="0"/>
                        <a:t> 5</a:t>
                      </a:r>
                      <a:endParaRPr lang="it-IT" dirty="0"/>
                    </a:p>
                  </a:txBody>
                  <a:tcPr/>
                </a:tc>
              </a:tr>
              <a:tr h="370840">
                <a:tc>
                  <a:txBody>
                    <a:bodyPr/>
                    <a:lstStyle/>
                    <a:p>
                      <a:r>
                        <a:rPr lang="it-IT" dirty="0" err="1" smtClean="0"/>
                        <a:t>Mot</a:t>
                      </a:r>
                      <a:r>
                        <a:rPr lang="it-IT" dirty="0" smtClean="0"/>
                        <a:t> 1</a:t>
                      </a:r>
                      <a:endParaRPr lang="it-IT" dirty="0"/>
                    </a:p>
                  </a:txBody>
                  <a:tcPr/>
                </a:tc>
                <a:tc>
                  <a:txBody>
                    <a:bodyPr/>
                    <a:lstStyle/>
                    <a:p>
                      <a:r>
                        <a:rPr lang="it-IT" dirty="0" smtClean="0">
                          <a:solidFill>
                            <a:schemeClr val="accent3">
                              <a:lumMod val="75000"/>
                            </a:schemeClr>
                          </a:solidFill>
                        </a:rPr>
                        <a:t>7</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0</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5</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3</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2</a:t>
                      </a:r>
                      <a:endParaRPr lang="it-IT" dirty="0">
                        <a:solidFill>
                          <a:schemeClr val="accent3">
                            <a:lumMod val="75000"/>
                          </a:schemeClr>
                        </a:solidFill>
                      </a:endParaRPr>
                    </a:p>
                  </a:txBody>
                  <a:tcPr/>
                </a:tc>
              </a:tr>
              <a:tr h="370840">
                <a:tc>
                  <a:txBody>
                    <a:bodyPr/>
                    <a:lstStyle/>
                    <a:p>
                      <a:r>
                        <a:rPr lang="it-IT" dirty="0" err="1" smtClean="0"/>
                        <a:t>Mot</a:t>
                      </a:r>
                      <a:r>
                        <a:rPr lang="it-IT" dirty="0" smtClean="0"/>
                        <a:t> 2</a:t>
                      </a:r>
                      <a:endParaRPr lang="it-IT" dirty="0"/>
                    </a:p>
                  </a:txBody>
                  <a:tcPr/>
                </a:tc>
                <a:tc>
                  <a:txBody>
                    <a:bodyPr/>
                    <a:lstStyle/>
                    <a:p>
                      <a:r>
                        <a:rPr lang="it-IT" dirty="0" smtClean="0">
                          <a:solidFill>
                            <a:schemeClr val="accent3">
                              <a:lumMod val="75000"/>
                            </a:schemeClr>
                          </a:solidFill>
                        </a:rPr>
                        <a:t>6</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1</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4</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2</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2</a:t>
                      </a:r>
                      <a:endParaRPr lang="it-IT" dirty="0">
                        <a:solidFill>
                          <a:schemeClr val="accent3">
                            <a:lumMod val="75000"/>
                          </a:schemeClr>
                        </a:solidFill>
                      </a:endParaRPr>
                    </a:p>
                  </a:txBody>
                  <a:tcPr/>
                </a:tc>
              </a:tr>
              <a:tr h="370840">
                <a:tc>
                  <a:txBody>
                    <a:bodyPr/>
                    <a:lstStyle/>
                    <a:p>
                      <a:r>
                        <a:rPr lang="it-IT" dirty="0" err="1" smtClean="0"/>
                        <a:t>Mot</a:t>
                      </a:r>
                      <a:r>
                        <a:rPr lang="it-IT" dirty="0" smtClean="0"/>
                        <a:t> 3</a:t>
                      </a:r>
                      <a:endParaRPr lang="it-IT" dirty="0"/>
                    </a:p>
                  </a:txBody>
                  <a:tcPr/>
                </a:tc>
                <a:tc>
                  <a:txBody>
                    <a:bodyPr/>
                    <a:lstStyle/>
                    <a:p>
                      <a:r>
                        <a:rPr lang="it-IT" dirty="0" smtClean="0"/>
                        <a:t>18</a:t>
                      </a:r>
                      <a:endParaRPr lang="it-IT" dirty="0"/>
                    </a:p>
                  </a:txBody>
                  <a:tcPr/>
                </a:tc>
                <a:tc>
                  <a:txBody>
                    <a:bodyPr/>
                    <a:lstStyle/>
                    <a:p>
                      <a:r>
                        <a:rPr lang="it-IT" dirty="0" smtClean="0"/>
                        <a:t>23</a:t>
                      </a:r>
                      <a:endParaRPr lang="it-IT" dirty="0"/>
                    </a:p>
                  </a:txBody>
                  <a:tcPr/>
                </a:tc>
                <a:tc>
                  <a:txBody>
                    <a:bodyPr/>
                    <a:lstStyle/>
                    <a:p>
                      <a:r>
                        <a:rPr lang="it-IT" dirty="0" smtClean="0"/>
                        <a:t>6</a:t>
                      </a:r>
                      <a:endParaRPr lang="it-IT" dirty="0"/>
                    </a:p>
                  </a:txBody>
                  <a:tcPr/>
                </a:tc>
                <a:tc>
                  <a:txBody>
                    <a:bodyPr/>
                    <a:lstStyle/>
                    <a:p>
                      <a:r>
                        <a:rPr lang="it-IT" dirty="0" smtClean="0"/>
                        <a:t>9</a:t>
                      </a:r>
                      <a:endParaRPr lang="it-IT" dirty="0"/>
                    </a:p>
                  </a:txBody>
                  <a:tcPr/>
                </a:tc>
                <a:tc>
                  <a:txBody>
                    <a:bodyPr/>
                    <a:lstStyle/>
                    <a:p>
                      <a:r>
                        <a:rPr lang="it-IT" dirty="0" smtClean="0"/>
                        <a:t>10</a:t>
                      </a:r>
                      <a:endParaRPr lang="it-IT" dirty="0"/>
                    </a:p>
                  </a:txBody>
                  <a:tcPr/>
                </a:tc>
              </a:tr>
              <a:tr h="370840">
                <a:tc>
                  <a:txBody>
                    <a:bodyPr/>
                    <a:lstStyle/>
                    <a:p>
                      <a:r>
                        <a:rPr lang="it-IT" dirty="0" err="1" smtClean="0"/>
                        <a:t>Mot</a:t>
                      </a:r>
                      <a:r>
                        <a:rPr lang="it-IT" dirty="0" smtClean="0"/>
                        <a:t> 4</a:t>
                      </a:r>
                      <a:endParaRPr lang="it-IT" dirty="0"/>
                    </a:p>
                  </a:txBody>
                  <a:tcPr/>
                </a:tc>
                <a:tc>
                  <a:txBody>
                    <a:bodyPr/>
                    <a:lstStyle/>
                    <a:p>
                      <a:r>
                        <a:rPr lang="it-IT" dirty="0" smtClean="0"/>
                        <a:t>11</a:t>
                      </a:r>
                      <a:endParaRPr lang="it-IT" dirty="0"/>
                    </a:p>
                  </a:txBody>
                  <a:tcPr/>
                </a:tc>
                <a:tc>
                  <a:txBody>
                    <a:bodyPr/>
                    <a:lstStyle/>
                    <a:p>
                      <a:r>
                        <a:rPr lang="it-IT" dirty="0" smtClean="0"/>
                        <a:t>12</a:t>
                      </a:r>
                      <a:endParaRPr lang="it-IT" dirty="0"/>
                    </a:p>
                  </a:txBody>
                  <a:tcPr/>
                </a:tc>
                <a:tc>
                  <a:txBody>
                    <a:bodyPr/>
                    <a:lstStyle/>
                    <a:p>
                      <a:r>
                        <a:rPr lang="it-IT" dirty="0" smtClean="0"/>
                        <a:t>8</a:t>
                      </a:r>
                      <a:endParaRPr lang="it-IT" dirty="0"/>
                    </a:p>
                  </a:txBody>
                  <a:tcPr/>
                </a:tc>
                <a:tc>
                  <a:txBody>
                    <a:bodyPr/>
                    <a:lstStyle/>
                    <a:p>
                      <a:r>
                        <a:rPr lang="it-IT" dirty="0" smtClean="0"/>
                        <a:t>7</a:t>
                      </a:r>
                      <a:endParaRPr lang="it-IT" dirty="0"/>
                    </a:p>
                  </a:txBody>
                  <a:tcPr/>
                </a:tc>
                <a:tc>
                  <a:txBody>
                    <a:bodyPr/>
                    <a:lstStyle/>
                    <a:p>
                      <a:r>
                        <a:rPr lang="it-IT" dirty="0" smtClean="0"/>
                        <a:t>8</a:t>
                      </a:r>
                      <a:endParaRPr lang="it-IT"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11560" y="548680"/>
            <a:ext cx="7992888" cy="461665"/>
          </a:xfrm>
          <a:prstGeom prst="rect">
            <a:avLst/>
          </a:prstGeom>
          <a:noFill/>
        </p:spPr>
        <p:txBody>
          <a:bodyPr wrap="square" rtlCol="0">
            <a:spAutoFit/>
          </a:bodyPr>
          <a:lstStyle/>
          <a:p>
            <a:pPr algn="ctr"/>
            <a:r>
              <a:rPr lang="it-IT" sz="2400" dirty="0" smtClean="0"/>
              <a:t>Le LASLA </a:t>
            </a:r>
            <a:r>
              <a:rPr lang="it-IT" sz="2400" dirty="0" err="1" smtClean="0"/>
              <a:t>et</a:t>
            </a:r>
            <a:r>
              <a:rPr lang="it-IT" sz="2400" dirty="0" smtClean="0"/>
              <a:t> l’</a:t>
            </a:r>
            <a:r>
              <a:rPr lang="it-IT" sz="2400" dirty="0" err="1" smtClean="0"/>
              <a:t>approche</a:t>
            </a:r>
            <a:r>
              <a:rPr lang="it-IT" sz="2400" dirty="0" smtClean="0"/>
              <a:t> </a:t>
            </a:r>
            <a:r>
              <a:rPr lang="it-IT" sz="2400" dirty="0" err="1" smtClean="0"/>
              <a:t>statistique</a:t>
            </a:r>
            <a:endParaRPr lang="it-IT" sz="2400" dirty="0"/>
          </a:p>
        </p:txBody>
      </p:sp>
      <p:graphicFrame>
        <p:nvGraphicFramePr>
          <p:cNvPr id="6" name="Tabella 5"/>
          <p:cNvGraphicFramePr>
            <a:graphicFrameLocks noGrp="1"/>
          </p:cNvGraphicFramePr>
          <p:nvPr/>
        </p:nvGraphicFramePr>
        <p:xfrm>
          <a:off x="1524000" y="1397000"/>
          <a:ext cx="6096000" cy="18542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it-IT" dirty="0"/>
                    </a:p>
                  </a:txBody>
                  <a:tcPr/>
                </a:tc>
                <a:tc>
                  <a:txBody>
                    <a:bodyPr/>
                    <a:lstStyle/>
                    <a:p>
                      <a:r>
                        <a:rPr lang="it-IT" dirty="0" err="1" smtClean="0"/>
                        <a:t>Texte</a:t>
                      </a:r>
                      <a:r>
                        <a:rPr lang="it-IT" dirty="0" smtClean="0"/>
                        <a:t> 1</a:t>
                      </a:r>
                      <a:endParaRPr lang="it-IT" dirty="0"/>
                    </a:p>
                  </a:txBody>
                  <a:tcPr/>
                </a:tc>
                <a:tc>
                  <a:txBody>
                    <a:bodyPr/>
                    <a:lstStyle/>
                    <a:p>
                      <a:r>
                        <a:rPr lang="it-IT" dirty="0" err="1" smtClean="0"/>
                        <a:t>Texte</a:t>
                      </a:r>
                      <a:r>
                        <a:rPr lang="it-IT" dirty="0" smtClean="0"/>
                        <a:t> 2</a:t>
                      </a:r>
                      <a:endParaRPr lang="it-IT" dirty="0"/>
                    </a:p>
                  </a:txBody>
                  <a:tcPr/>
                </a:tc>
                <a:tc>
                  <a:txBody>
                    <a:bodyPr/>
                    <a:lstStyle/>
                    <a:p>
                      <a:r>
                        <a:rPr lang="it-IT" dirty="0" err="1" smtClean="0"/>
                        <a:t>Texte</a:t>
                      </a:r>
                      <a:r>
                        <a:rPr lang="it-IT" dirty="0" smtClean="0"/>
                        <a:t> 3</a:t>
                      </a:r>
                      <a:endParaRPr lang="it-IT" dirty="0"/>
                    </a:p>
                  </a:txBody>
                  <a:tcPr/>
                </a:tc>
                <a:tc>
                  <a:txBody>
                    <a:bodyPr/>
                    <a:lstStyle/>
                    <a:p>
                      <a:r>
                        <a:rPr lang="it-IT" dirty="0" err="1" smtClean="0"/>
                        <a:t>Texte</a:t>
                      </a:r>
                      <a:r>
                        <a:rPr lang="it-IT" baseline="0" dirty="0" smtClean="0"/>
                        <a:t> 4</a:t>
                      </a:r>
                      <a:endParaRPr lang="it-IT" dirty="0"/>
                    </a:p>
                  </a:txBody>
                  <a:tcPr/>
                </a:tc>
                <a:tc>
                  <a:txBody>
                    <a:bodyPr/>
                    <a:lstStyle/>
                    <a:p>
                      <a:r>
                        <a:rPr lang="it-IT" dirty="0" err="1" smtClean="0"/>
                        <a:t>Texte</a:t>
                      </a:r>
                      <a:r>
                        <a:rPr lang="it-IT" dirty="0" smtClean="0"/>
                        <a:t> 5</a:t>
                      </a:r>
                      <a:endParaRPr lang="it-IT" dirty="0"/>
                    </a:p>
                  </a:txBody>
                  <a:tcPr/>
                </a:tc>
              </a:tr>
              <a:tr h="370840">
                <a:tc>
                  <a:txBody>
                    <a:bodyPr/>
                    <a:lstStyle/>
                    <a:p>
                      <a:r>
                        <a:rPr lang="it-IT" dirty="0" err="1" smtClean="0"/>
                        <a:t>Mot</a:t>
                      </a:r>
                      <a:r>
                        <a:rPr lang="it-IT" dirty="0" smtClean="0"/>
                        <a:t> 1</a:t>
                      </a:r>
                      <a:endParaRPr lang="it-IT" dirty="0"/>
                    </a:p>
                  </a:txBody>
                  <a:tcPr/>
                </a:tc>
                <a:tc>
                  <a:txBody>
                    <a:bodyPr/>
                    <a:lstStyle/>
                    <a:p>
                      <a:r>
                        <a:rPr lang="it-IT" dirty="0" smtClean="0">
                          <a:solidFill>
                            <a:schemeClr val="tx1"/>
                          </a:solidFill>
                        </a:rPr>
                        <a:t>7</a:t>
                      </a:r>
                      <a:endParaRPr lang="it-IT" dirty="0">
                        <a:solidFill>
                          <a:schemeClr val="tx1"/>
                        </a:solidFill>
                      </a:endParaRPr>
                    </a:p>
                  </a:txBody>
                  <a:tcPr/>
                </a:tc>
                <a:tc>
                  <a:txBody>
                    <a:bodyPr/>
                    <a:lstStyle/>
                    <a:p>
                      <a:r>
                        <a:rPr lang="it-IT" dirty="0" smtClean="0">
                          <a:solidFill>
                            <a:schemeClr val="tx1"/>
                          </a:solidFill>
                        </a:rPr>
                        <a:t>0</a:t>
                      </a:r>
                      <a:endParaRPr lang="it-IT" dirty="0">
                        <a:solidFill>
                          <a:schemeClr val="tx1"/>
                        </a:solidFill>
                      </a:endParaRPr>
                    </a:p>
                  </a:txBody>
                  <a:tcPr/>
                </a:tc>
                <a:tc>
                  <a:txBody>
                    <a:bodyPr/>
                    <a:lstStyle/>
                    <a:p>
                      <a:r>
                        <a:rPr lang="it-IT" dirty="0" smtClean="0">
                          <a:solidFill>
                            <a:schemeClr val="tx1"/>
                          </a:solidFill>
                        </a:rPr>
                        <a:t>5</a:t>
                      </a:r>
                      <a:endParaRPr lang="it-IT" dirty="0">
                        <a:solidFill>
                          <a:schemeClr val="tx1"/>
                        </a:solidFill>
                      </a:endParaRPr>
                    </a:p>
                  </a:txBody>
                  <a:tcPr/>
                </a:tc>
                <a:tc>
                  <a:txBody>
                    <a:bodyPr/>
                    <a:lstStyle/>
                    <a:p>
                      <a:r>
                        <a:rPr lang="it-IT" dirty="0" smtClean="0">
                          <a:solidFill>
                            <a:schemeClr val="accent3">
                              <a:lumMod val="75000"/>
                            </a:schemeClr>
                          </a:solidFill>
                        </a:rPr>
                        <a:t>3</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2</a:t>
                      </a:r>
                      <a:endParaRPr lang="it-IT" dirty="0">
                        <a:solidFill>
                          <a:schemeClr val="accent3">
                            <a:lumMod val="75000"/>
                          </a:schemeClr>
                        </a:solidFill>
                      </a:endParaRPr>
                    </a:p>
                  </a:txBody>
                  <a:tcPr/>
                </a:tc>
              </a:tr>
              <a:tr h="370840">
                <a:tc>
                  <a:txBody>
                    <a:bodyPr/>
                    <a:lstStyle/>
                    <a:p>
                      <a:r>
                        <a:rPr lang="it-IT" dirty="0" err="1" smtClean="0"/>
                        <a:t>Mot</a:t>
                      </a:r>
                      <a:r>
                        <a:rPr lang="it-IT" dirty="0" smtClean="0"/>
                        <a:t> 2</a:t>
                      </a:r>
                      <a:endParaRPr lang="it-IT" dirty="0"/>
                    </a:p>
                  </a:txBody>
                  <a:tcPr/>
                </a:tc>
                <a:tc>
                  <a:txBody>
                    <a:bodyPr/>
                    <a:lstStyle/>
                    <a:p>
                      <a:r>
                        <a:rPr lang="it-IT" dirty="0" smtClean="0">
                          <a:solidFill>
                            <a:schemeClr val="tx1"/>
                          </a:solidFill>
                        </a:rPr>
                        <a:t>6</a:t>
                      </a:r>
                      <a:endParaRPr lang="it-IT" dirty="0">
                        <a:solidFill>
                          <a:schemeClr val="tx1"/>
                        </a:solidFill>
                      </a:endParaRPr>
                    </a:p>
                  </a:txBody>
                  <a:tcPr/>
                </a:tc>
                <a:tc>
                  <a:txBody>
                    <a:bodyPr/>
                    <a:lstStyle/>
                    <a:p>
                      <a:r>
                        <a:rPr lang="it-IT" dirty="0" smtClean="0">
                          <a:solidFill>
                            <a:schemeClr val="tx1"/>
                          </a:solidFill>
                        </a:rPr>
                        <a:t>1</a:t>
                      </a:r>
                      <a:endParaRPr lang="it-IT" dirty="0">
                        <a:solidFill>
                          <a:schemeClr val="tx1"/>
                        </a:solidFill>
                      </a:endParaRPr>
                    </a:p>
                  </a:txBody>
                  <a:tcPr/>
                </a:tc>
                <a:tc>
                  <a:txBody>
                    <a:bodyPr/>
                    <a:lstStyle/>
                    <a:p>
                      <a:r>
                        <a:rPr lang="it-IT" dirty="0" smtClean="0">
                          <a:solidFill>
                            <a:schemeClr val="tx1"/>
                          </a:solidFill>
                        </a:rPr>
                        <a:t>4</a:t>
                      </a:r>
                      <a:endParaRPr lang="it-IT" dirty="0">
                        <a:solidFill>
                          <a:schemeClr val="tx1"/>
                        </a:solidFill>
                      </a:endParaRPr>
                    </a:p>
                  </a:txBody>
                  <a:tcPr/>
                </a:tc>
                <a:tc>
                  <a:txBody>
                    <a:bodyPr/>
                    <a:lstStyle/>
                    <a:p>
                      <a:r>
                        <a:rPr lang="it-IT" dirty="0" smtClean="0">
                          <a:solidFill>
                            <a:schemeClr val="accent3">
                              <a:lumMod val="75000"/>
                            </a:schemeClr>
                          </a:solidFill>
                        </a:rPr>
                        <a:t>2</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2</a:t>
                      </a:r>
                      <a:endParaRPr lang="it-IT" dirty="0">
                        <a:solidFill>
                          <a:schemeClr val="accent3">
                            <a:lumMod val="75000"/>
                          </a:schemeClr>
                        </a:solidFill>
                      </a:endParaRPr>
                    </a:p>
                  </a:txBody>
                  <a:tcPr/>
                </a:tc>
              </a:tr>
              <a:tr h="370840">
                <a:tc>
                  <a:txBody>
                    <a:bodyPr/>
                    <a:lstStyle/>
                    <a:p>
                      <a:r>
                        <a:rPr lang="it-IT" dirty="0" err="1" smtClean="0"/>
                        <a:t>Mot</a:t>
                      </a:r>
                      <a:r>
                        <a:rPr lang="it-IT" dirty="0" smtClean="0"/>
                        <a:t> 3</a:t>
                      </a:r>
                      <a:endParaRPr lang="it-IT" dirty="0"/>
                    </a:p>
                  </a:txBody>
                  <a:tcPr/>
                </a:tc>
                <a:tc>
                  <a:txBody>
                    <a:bodyPr/>
                    <a:lstStyle/>
                    <a:p>
                      <a:r>
                        <a:rPr lang="it-IT" dirty="0" smtClean="0"/>
                        <a:t>18</a:t>
                      </a:r>
                      <a:endParaRPr lang="it-IT" dirty="0"/>
                    </a:p>
                  </a:txBody>
                  <a:tcPr/>
                </a:tc>
                <a:tc>
                  <a:txBody>
                    <a:bodyPr/>
                    <a:lstStyle/>
                    <a:p>
                      <a:r>
                        <a:rPr lang="it-IT" dirty="0" smtClean="0"/>
                        <a:t>23</a:t>
                      </a:r>
                      <a:endParaRPr lang="it-IT" dirty="0"/>
                    </a:p>
                  </a:txBody>
                  <a:tcPr/>
                </a:tc>
                <a:tc>
                  <a:txBody>
                    <a:bodyPr/>
                    <a:lstStyle/>
                    <a:p>
                      <a:r>
                        <a:rPr lang="it-IT" dirty="0" smtClean="0"/>
                        <a:t>6</a:t>
                      </a:r>
                      <a:endParaRPr lang="it-IT" dirty="0"/>
                    </a:p>
                  </a:txBody>
                  <a:tcPr/>
                </a:tc>
                <a:tc>
                  <a:txBody>
                    <a:bodyPr/>
                    <a:lstStyle/>
                    <a:p>
                      <a:r>
                        <a:rPr lang="it-IT" dirty="0" smtClean="0">
                          <a:solidFill>
                            <a:schemeClr val="accent3">
                              <a:lumMod val="75000"/>
                            </a:schemeClr>
                          </a:solidFill>
                        </a:rPr>
                        <a:t>9</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10</a:t>
                      </a:r>
                      <a:endParaRPr lang="it-IT" dirty="0">
                        <a:solidFill>
                          <a:schemeClr val="accent3">
                            <a:lumMod val="75000"/>
                          </a:schemeClr>
                        </a:solidFill>
                      </a:endParaRPr>
                    </a:p>
                  </a:txBody>
                  <a:tcPr/>
                </a:tc>
              </a:tr>
              <a:tr h="370840">
                <a:tc>
                  <a:txBody>
                    <a:bodyPr/>
                    <a:lstStyle/>
                    <a:p>
                      <a:r>
                        <a:rPr lang="it-IT" dirty="0" err="1" smtClean="0"/>
                        <a:t>Mot</a:t>
                      </a:r>
                      <a:r>
                        <a:rPr lang="it-IT" dirty="0" smtClean="0"/>
                        <a:t> 4</a:t>
                      </a:r>
                      <a:endParaRPr lang="it-IT" dirty="0"/>
                    </a:p>
                  </a:txBody>
                  <a:tcPr/>
                </a:tc>
                <a:tc>
                  <a:txBody>
                    <a:bodyPr/>
                    <a:lstStyle/>
                    <a:p>
                      <a:r>
                        <a:rPr lang="it-IT" dirty="0" smtClean="0"/>
                        <a:t>11</a:t>
                      </a:r>
                      <a:endParaRPr lang="it-IT" dirty="0"/>
                    </a:p>
                  </a:txBody>
                  <a:tcPr/>
                </a:tc>
                <a:tc>
                  <a:txBody>
                    <a:bodyPr/>
                    <a:lstStyle/>
                    <a:p>
                      <a:r>
                        <a:rPr lang="it-IT" dirty="0" smtClean="0"/>
                        <a:t>12</a:t>
                      </a:r>
                      <a:endParaRPr lang="it-IT" dirty="0"/>
                    </a:p>
                  </a:txBody>
                  <a:tcPr/>
                </a:tc>
                <a:tc>
                  <a:txBody>
                    <a:bodyPr/>
                    <a:lstStyle/>
                    <a:p>
                      <a:r>
                        <a:rPr lang="it-IT" dirty="0" smtClean="0"/>
                        <a:t>8</a:t>
                      </a:r>
                      <a:endParaRPr lang="it-IT" dirty="0"/>
                    </a:p>
                  </a:txBody>
                  <a:tcPr/>
                </a:tc>
                <a:tc>
                  <a:txBody>
                    <a:bodyPr/>
                    <a:lstStyle/>
                    <a:p>
                      <a:r>
                        <a:rPr lang="it-IT" dirty="0" smtClean="0">
                          <a:solidFill>
                            <a:schemeClr val="accent3">
                              <a:lumMod val="75000"/>
                            </a:schemeClr>
                          </a:solidFill>
                        </a:rPr>
                        <a:t>7</a:t>
                      </a:r>
                      <a:endParaRPr lang="it-IT" dirty="0">
                        <a:solidFill>
                          <a:schemeClr val="accent3">
                            <a:lumMod val="75000"/>
                          </a:schemeClr>
                        </a:solidFill>
                      </a:endParaRPr>
                    </a:p>
                  </a:txBody>
                  <a:tcPr/>
                </a:tc>
                <a:tc>
                  <a:txBody>
                    <a:bodyPr/>
                    <a:lstStyle/>
                    <a:p>
                      <a:r>
                        <a:rPr lang="it-IT" dirty="0" smtClean="0">
                          <a:solidFill>
                            <a:schemeClr val="accent3">
                              <a:lumMod val="75000"/>
                            </a:schemeClr>
                          </a:solidFill>
                        </a:rPr>
                        <a:t>8</a:t>
                      </a:r>
                      <a:endParaRPr lang="it-IT" dirty="0">
                        <a:solidFill>
                          <a:schemeClr val="accent3">
                            <a:lumMod val="75000"/>
                          </a:schemeClr>
                        </a:solidFill>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7544" y="476672"/>
            <a:ext cx="8208912" cy="461665"/>
          </a:xfrm>
          <a:prstGeom prst="rect">
            <a:avLst/>
          </a:prstGeom>
          <a:noFill/>
        </p:spPr>
        <p:txBody>
          <a:bodyPr wrap="square" rtlCol="0">
            <a:spAutoFit/>
          </a:bodyPr>
          <a:lstStyle/>
          <a:p>
            <a:pPr algn="ctr"/>
            <a:r>
              <a:rPr lang="it-IT" sz="2400" dirty="0" err="1" smtClean="0"/>
              <a:t>Distribution</a:t>
            </a:r>
            <a:r>
              <a:rPr lang="it-IT" sz="2400" dirty="0" smtClean="0"/>
              <a:t> </a:t>
            </a:r>
            <a:r>
              <a:rPr lang="it-IT" sz="2400" dirty="0" err="1" smtClean="0"/>
              <a:t>des</a:t>
            </a:r>
            <a:r>
              <a:rPr lang="it-IT" sz="2400" dirty="0" smtClean="0"/>
              <a:t> </a:t>
            </a:r>
            <a:r>
              <a:rPr lang="it-IT" sz="2400" dirty="0" err="1" smtClean="0"/>
              <a:t>parties</a:t>
            </a:r>
            <a:r>
              <a:rPr lang="it-IT" sz="2400" dirty="0" smtClean="0"/>
              <a:t> </a:t>
            </a:r>
            <a:r>
              <a:rPr lang="it-IT" sz="2400" dirty="0" err="1" smtClean="0"/>
              <a:t>des</a:t>
            </a:r>
            <a:r>
              <a:rPr lang="it-IT" sz="2400" dirty="0" smtClean="0"/>
              <a:t> </a:t>
            </a:r>
            <a:r>
              <a:rPr lang="it-IT" sz="2400" dirty="0" err="1" smtClean="0"/>
              <a:t>discours</a:t>
            </a:r>
            <a:endParaRPr lang="it-IT" sz="2400" dirty="0"/>
          </a:p>
        </p:txBody>
      </p:sp>
      <p:pic>
        <p:nvPicPr>
          <p:cNvPr id="3" name="Immagine 2" descr="export_tree_parties du discours_joli.png"/>
          <p:cNvPicPr/>
          <p:nvPr/>
        </p:nvPicPr>
        <p:blipFill>
          <a:blip r:embed="rId2" cstate="print"/>
          <a:stretch>
            <a:fillRect/>
          </a:stretch>
        </p:blipFill>
        <p:spPr>
          <a:xfrm>
            <a:off x="683568" y="1136967"/>
            <a:ext cx="7848872" cy="56044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descr="AFC_parties_du_discours.PNG"/>
          <p:cNvPicPr/>
          <p:nvPr/>
        </p:nvPicPr>
        <p:blipFill>
          <a:blip r:embed="rId2" cstate="print"/>
          <a:stretch>
            <a:fillRect/>
          </a:stretch>
        </p:blipFill>
        <p:spPr>
          <a:xfrm>
            <a:off x="899592" y="548680"/>
            <a:ext cx="7272807" cy="5832648"/>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Mo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1657</TotalTime>
  <Words>2804</Words>
  <Application>Microsoft Office PowerPoint</Application>
  <PresentationFormat>Presentazione su schermo (4:3)</PresentationFormat>
  <Paragraphs>273</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Verve</vt:lpstr>
      <vt:lpstr>Diapositiva 1</vt:lpstr>
      <vt:lpstr>Plan de travail</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dc:creator>
  <cp:lastModifiedBy>Utente</cp:lastModifiedBy>
  <cp:revision>162</cp:revision>
  <dcterms:created xsi:type="dcterms:W3CDTF">2018-10-06T09:39:16Z</dcterms:created>
  <dcterms:modified xsi:type="dcterms:W3CDTF">2018-10-10T09:50:38Z</dcterms:modified>
</cp:coreProperties>
</file>