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charts/chart1.xml" ContentType="application/vnd.openxmlformats-officedocument.drawingml.chart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0"/>
  </p:notesMasterIdLst>
  <p:sldIdLst>
    <p:sldId id="256" r:id="rId2"/>
    <p:sldId id="568" r:id="rId3"/>
    <p:sldId id="569" r:id="rId4"/>
    <p:sldId id="399" r:id="rId5"/>
    <p:sldId id="392" r:id="rId6"/>
    <p:sldId id="393" r:id="rId7"/>
    <p:sldId id="387" r:id="rId8"/>
    <p:sldId id="394" r:id="rId9"/>
    <p:sldId id="259" r:id="rId10"/>
    <p:sldId id="386" r:id="rId11"/>
    <p:sldId id="530" r:id="rId12"/>
    <p:sldId id="400" r:id="rId13"/>
    <p:sldId id="484" r:id="rId14"/>
    <p:sldId id="534" r:id="rId15"/>
    <p:sldId id="531" r:id="rId16"/>
    <p:sldId id="532" r:id="rId17"/>
    <p:sldId id="529" r:id="rId18"/>
    <p:sldId id="343" r:id="rId19"/>
    <p:sldId id="344" r:id="rId20"/>
    <p:sldId id="345" r:id="rId21"/>
    <p:sldId id="346" r:id="rId22"/>
    <p:sldId id="347" r:id="rId23"/>
    <p:sldId id="348" r:id="rId24"/>
    <p:sldId id="533" r:id="rId25"/>
    <p:sldId id="349" r:id="rId26"/>
    <p:sldId id="350" r:id="rId27"/>
    <p:sldId id="353" r:id="rId28"/>
    <p:sldId id="354" r:id="rId29"/>
    <p:sldId id="356" r:id="rId30"/>
    <p:sldId id="357" r:id="rId31"/>
    <p:sldId id="351" r:id="rId32"/>
    <p:sldId id="352" r:id="rId33"/>
    <p:sldId id="359" r:id="rId34"/>
    <p:sldId id="361" r:id="rId35"/>
    <p:sldId id="362" r:id="rId36"/>
    <p:sldId id="535" r:id="rId37"/>
    <p:sldId id="363" r:id="rId38"/>
    <p:sldId id="365" r:id="rId39"/>
    <p:sldId id="550" r:id="rId40"/>
    <p:sldId id="552" r:id="rId41"/>
    <p:sldId id="551" r:id="rId42"/>
    <p:sldId id="367" r:id="rId43"/>
    <p:sldId id="368" r:id="rId44"/>
    <p:sldId id="369" r:id="rId45"/>
    <p:sldId id="370" r:id="rId46"/>
    <p:sldId id="371" r:id="rId47"/>
    <p:sldId id="372" r:id="rId48"/>
    <p:sldId id="373" r:id="rId49"/>
    <p:sldId id="374" r:id="rId50"/>
    <p:sldId id="375" r:id="rId51"/>
    <p:sldId id="376" r:id="rId52"/>
    <p:sldId id="377" r:id="rId53"/>
    <p:sldId id="378" r:id="rId54"/>
    <p:sldId id="379" r:id="rId55"/>
    <p:sldId id="380" r:id="rId56"/>
    <p:sldId id="381" r:id="rId57"/>
    <p:sldId id="382" r:id="rId58"/>
    <p:sldId id="383" r:id="rId59"/>
    <p:sldId id="401" r:id="rId60"/>
    <p:sldId id="402" r:id="rId61"/>
    <p:sldId id="403" r:id="rId62"/>
    <p:sldId id="404" r:id="rId63"/>
    <p:sldId id="407" r:id="rId64"/>
    <p:sldId id="408" r:id="rId65"/>
    <p:sldId id="409" r:id="rId66"/>
    <p:sldId id="411" r:id="rId67"/>
    <p:sldId id="412" r:id="rId68"/>
    <p:sldId id="413" r:id="rId69"/>
    <p:sldId id="414" r:id="rId70"/>
    <p:sldId id="415" r:id="rId71"/>
    <p:sldId id="416" r:id="rId72"/>
    <p:sldId id="417" r:id="rId73"/>
    <p:sldId id="418" r:id="rId74"/>
    <p:sldId id="419" r:id="rId75"/>
    <p:sldId id="421" r:id="rId76"/>
    <p:sldId id="422" r:id="rId77"/>
    <p:sldId id="424" r:id="rId78"/>
    <p:sldId id="425" r:id="rId79"/>
    <p:sldId id="426" r:id="rId80"/>
    <p:sldId id="428" r:id="rId81"/>
    <p:sldId id="431" r:id="rId82"/>
    <p:sldId id="432" r:id="rId83"/>
    <p:sldId id="433" r:id="rId84"/>
    <p:sldId id="434" r:id="rId85"/>
    <p:sldId id="435" r:id="rId86"/>
    <p:sldId id="436" r:id="rId87"/>
    <p:sldId id="445" r:id="rId88"/>
    <p:sldId id="466" r:id="rId89"/>
    <p:sldId id="467" r:id="rId90"/>
    <p:sldId id="468" r:id="rId91"/>
    <p:sldId id="440" r:id="rId92"/>
    <p:sldId id="442" r:id="rId93"/>
    <p:sldId id="395" r:id="rId94"/>
    <p:sldId id="461" r:id="rId95"/>
    <p:sldId id="463" r:id="rId96"/>
    <p:sldId id="483" r:id="rId97"/>
    <p:sldId id="462" r:id="rId98"/>
    <p:sldId id="464" r:id="rId99"/>
    <p:sldId id="465" r:id="rId100"/>
    <p:sldId id="478" r:id="rId101"/>
    <p:sldId id="480" r:id="rId102"/>
    <p:sldId id="470" r:id="rId103"/>
    <p:sldId id="562" r:id="rId104"/>
    <p:sldId id="505" r:id="rId105"/>
    <p:sldId id="506" r:id="rId106"/>
    <p:sldId id="542" r:id="rId107"/>
    <p:sldId id="543" r:id="rId108"/>
    <p:sldId id="544" r:id="rId109"/>
    <p:sldId id="545" r:id="rId110"/>
    <p:sldId id="546" r:id="rId111"/>
    <p:sldId id="547" r:id="rId112"/>
    <p:sldId id="548" r:id="rId113"/>
    <p:sldId id="553" r:id="rId114"/>
    <p:sldId id="563" r:id="rId115"/>
    <p:sldId id="472" r:id="rId116"/>
    <p:sldId id="519" r:id="rId117"/>
    <p:sldId id="524" r:id="rId118"/>
    <p:sldId id="518" r:id="rId119"/>
    <p:sldId id="520" r:id="rId120"/>
    <p:sldId id="523" r:id="rId121"/>
    <p:sldId id="522" r:id="rId122"/>
    <p:sldId id="525" r:id="rId123"/>
    <p:sldId id="526" r:id="rId124"/>
    <p:sldId id="521" r:id="rId125"/>
    <p:sldId id="571" r:id="rId126"/>
    <p:sldId id="482" r:id="rId127"/>
    <p:sldId id="481" r:id="rId128"/>
    <p:sldId id="538" r:id="rId129"/>
    <p:sldId id="539" r:id="rId130"/>
    <p:sldId id="554" r:id="rId131"/>
    <p:sldId id="497" r:id="rId132"/>
    <p:sldId id="508" r:id="rId133"/>
    <p:sldId id="473" r:id="rId134"/>
    <p:sldId id="477" r:id="rId135"/>
    <p:sldId id="509" r:id="rId136"/>
    <p:sldId id="507" r:id="rId137"/>
    <p:sldId id="510" r:id="rId138"/>
    <p:sldId id="502" r:id="rId139"/>
    <p:sldId id="516" r:id="rId140"/>
    <p:sldId id="572" r:id="rId141"/>
    <p:sldId id="560" r:id="rId142"/>
    <p:sldId id="561" r:id="rId143"/>
    <p:sldId id="559" r:id="rId144"/>
    <p:sldId id="558" r:id="rId145"/>
    <p:sldId id="555" r:id="rId146"/>
    <p:sldId id="556" r:id="rId147"/>
    <p:sldId id="557" r:id="rId148"/>
    <p:sldId id="527" r:id="rId149"/>
    <p:sldId id="307" r:id="rId150"/>
    <p:sldId id="331" r:id="rId151"/>
    <p:sldId id="570" r:id="rId152"/>
    <p:sldId id="332" r:id="rId153"/>
    <p:sldId id="528" r:id="rId154"/>
    <p:sldId id="389" r:id="rId155"/>
    <p:sldId id="511" r:id="rId156"/>
    <p:sldId id="515" r:id="rId157"/>
    <p:sldId id="566" r:id="rId158"/>
    <p:sldId id="567" r:id="rId15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467" autoAdjust="0"/>
  </p:normalViewPr>
  <p:slideViewPr>
    <p:cSldViewPr>
      <p:cViewPr varScale="1">
        <p:scale>
          <a:sx n="100" d="100"/>
          <a:sy n="100" d="100"/>
        </p:scale>
        <p:origin x="-118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426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AppData\Roaming\Microsoft\Excel\Classeur1%20(version%201).xlsb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User\AppData\Local\Temp\Echographies%20foetales-stade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BE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fr-BE" sz="2000" dirty="0"/>
              <a:t>Distribution du nombre d'éleveurs (5489) et du nombre de femelles (&gt; 6 mois : 71.916) </a:t>
            </a:r>
            <a:r>
              <a:rPr lang="fr-BE" sz="2000" dirty="0">
                <a:solidFill>
                  <a:srgbClr val="FF0000"/>
                </a:solidFill>
              </a:rPr>
              <a:t>ovines</a:t>
            </a:r>
            <a:r>
              <a:rPr lang="fr-BE" sz="2000" dirty="0"/>
              <a:t> en Wallonie (2016)  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Feuil1!$F$2</c:f>
              <c:strCache>
                <c:ptCount val="1"/>
                <c:pt idx="0">
                  <c:v>Eleveurs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</c:spPr>
          <c:invertIfNegative val="0"/>
          <c:cat>
            <c:strRef>
              <c:f>Feuil1!$E$3:$E$9</c:f>
              <c:strCache>
                <c:ptCount val="7"/>
                <c:pt idx="0">
                  <c:v> 1 à 5</c:v>
                </c:pt>
                <c:pt idx="1">
                  <c:v> 6 à 10</c:v>
                </c:pt>
                <c:pt idx="2">
                  <c:v> 11 à 29</c:v>
                </c:pt>
                <c:pt idx="3">
                  <c:v> 30 à 49</c:v>
                </c:pt>
                <c:pt idx="4">
                  <c:v> 50 à 99</c:v>
                </c:pt>
                <c:pt idx="5">
                  <c:v> 100 à 199</c:v>
                </c:pt>
                <c:pt idx="6">
                  <c:v> &gt; 200</c:v>
                </c:pt>
              </c:strCache>
            </c:strRef>
          </c:cat>
          <c:val>
            <c:numRef>
              <c:f>Feuil1!$F$3:$F$9</c:f>
              <c:numCache>
                <c:formatCode>General</c:formatCode>
                <c:ptCount val="7"/>
                <c:pt idx="0">
                  <c:v>55.2</c:v>
                </c:pt>
                <c:pt idx="1">
                  <c:v>23.4</c:v>
                </c:pt>
                <c:pt idx="2">
                  <c:v>13</c:v>
                </c:pt>
                <c:pt idx="3">
                  <c:v>3.6</c:v>
                </c:pt>
                <c:pt idx="4">
                  <c:v>2.8</c:v>
                </c:pt>
                <c:pt idx="5">
                  <c:v>1.3</c:v>
                </c:pt>
                <c:pt idx="6">
                  <c:v>0.7</c:v>
                </c:pt>
              </c:numCache>
            </c:numRef>
          </c:val>
        </c:ser>
        <c:ser>
          <c:idx val="1"/>
          <c:order val="1"/>
          <c:tx>
            <c:strRef>
              <c:f>Feuil1!$G$2</c:f>
              <c:strCache>
                <c:ptCount val="1"/>
                <c:pt idx="0">
                  <c:v>Femelles &gt; 6 mois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</c:spPr>
          <c:invertIfNegative val="0"/>
          <c:cat>
            <c:strRef>
              <c:f>Feuil1!$E$3:$E$9</c:f>
              <c:strCache>
                <c:ptCount val="7"/>
                <c:pt idx="0">
                  <c:v> 1 à 5</c:v>
                </c:pt>
                <c:pt idx="1">
                  <c:v> 6 à 10</c:v>
                </c:pt>
                <c:pt idx="2">
                  <c:v> 11 à 29</c:v>
                </c:pt>
                <c:pt idx="3">
                  <c:v> 30 à 49</c:v>
                </c:pt>
                <c:pt idx="4">
                  <c:v> 50 à 99</c:v>
                </c:pt>
                <c:pt idx="5">
                  <c:v> 100 à 199</c:v>
                </c:pt>
                <c:pt idx="6">
                  <c:v> &gt; 200</c:v>
                </c:pt>
              </c:strCache>
            </c:strRef>
          </c:cat>
          <c:val>
            <c:numRef>
              <c:f>Feuil1!$G$3:$G$9</c:f>
              <c:numCache>
                <c:formatCode>General</c:formatCode>
                <c:ptCount val="7"/>
                <c:pt idx="0">
                  <c:v>12.3</c:v>
                </c:pt>
                <c:pt idx="1">
                  <c:v>13.9</c:v>
                </c:pt>
                <c:pt idx="2">
                  <c:v>16.899999999999999</c:v>
                </c:pt>
                <c:pt idx="3">
                  <c:v>10.3</c:v>
                </c:pt>
                <c:pt idx="4">
                  <c:v>14.7</c:v>
                </c:pt>
                <c:pt idx="5">
                  <c:v>13.6</c:v>
                </c:pt>
                <c:pt idx="6">
                  <c:v>18.3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0714112"/>
        <c:axId val="88605248"/>
      </c:barChart>
      <c:catAx>
        <c:axId val="50714112"/>
        <c:scaling>
          <c:orientation val="minMax"/>
        </c:scaling>
        <c:delete val="0"/>
        <c:axPos val="b"/>
        <c:majorTickMark val="none"/>
        <c:minorTickMark val="none"/>
        <c:tickLblPos val="nextTo"/>
        <c:crossAx val="88605248"/>
        <c:crosses val="autoZero"/>
        <c:auto val="1"/>
        <c:lblAlgn val="ctr"/>
        <c:lblOffset val="100"/>
        <c:noMultiLvlLbl val="0"/>
      </c:catAx>
      <c:valAx>
        <c:axId val="8860524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800"/>
                </a:pPr>
                <a:r>
                  <a:rPr lang="fr-BE" sz="1800"/>
                  <a:t>%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 b="1"/>
            </a:pPr>
            <a:endParaRPr lang="fr-FR"/>
          </a:p>
        </c:txPr>
        <c:crossAx val="50714112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400" b="1"/>
            </a:pPr>
            <a:endParaRPr lang="fr-FR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BE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Feuil1!$C$72</c:f>
              <c:strCache>
                <c:ptCount val="1"/>
                <c:pt idx="0">
                  <c:v>Heures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</c:spPr>
          <c:invertIfNegative val="0"/>
          <c:dPt>
            <c:idx val="3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cat>
            <c:strRef>
              <c:f>Feuil1!$B$73:$B$77</c:f>
              <c:strCache>
                <c:ptCount val="5"/>
                <c:pt idx="0">
                  <c:v>Brebis Romanov</c:v>
                </c:pt>
                <c:pt idx="1">
                  <c:v>Brebis Préalpes</c:v>
                </c:pt>
                <c:pt idx="2">
                  <c:v>Brebis Ile-de-France</c:v>
                </c:pt>
                <c:pt idx="3">
                  <c:v>Chèvre Alpine française</c:v>
                </c:pt>
                <c:pt idx="4">
                  <c:v>Chèvre créole à viande</c:v>
                </c:pt>
              </c:strCache>
            </c:strRef>
          </c:cat>
          <c:val>
            <c:numRef>
              <c:f>Feuil1!$C$73:$C$77</c:f>
              <c:numCache>
                <c:formatCode>General</c:formatCode>
                <c:ptCount val="5"/>
                <c:pt idx="0">
                  <c:v>53</c:v>
                </c:pt>
                <c:pt idx="1">
                  <c:v>39</c:v>
                </c:pt>
                <c:pt idx="2">
                  <c:v>31</c:v>
                </c:pt>
                <c:pt idx="3">
                  <c:v>31</c:v>
                </c:pt>
                <c:pt idx="4">
                  <c:v>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5193728"/>
        <c:axId val="78695808"/>
      </c:barChart>
      <c:catAx>
        <c:axId val="45193728"/>
        <c:scaling>
          <c:orientation val="minMax"/>
        </c:scaling>
        <c:delete val="0"/>
        <c:axPos val="b"/>
        <c:majorTickMark val="none"/>
        <c:minorTickMark val="none"/>
        <c:tickLblPos val="nextTo"/>
        <c:crossAx val="78695808"/>
        <c:crosses val="autoZero"/>
        <c:auto val="1"/>
        <c:lblAlgn val="ctr"/>
        <c:lblOffset val="100"/>
        <c:noMultiLvlLbl val="0"/>
      </c:catAx>
      <c:valAx>
        <c:axId val="7869580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fr-FR"/>
          </a:p>
        </c:txPr>
        <c:crossAx val="45193728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800"/>
            </a:pPr>
            <a:endParaRPr lang="fr-FR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B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9991134679705867E-2"/>
          <c:y val="3.4071937212455841E-2"/>
          <c:w val="0.89340129777811494"/>
          <c:h val="0.91265087745197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'[Echographies foetales-stade.xlsx]Feuil1'!$L$2</c:f>
              <c:strCache>
                <c:ptCount val="1"/>
                <c:pt idx="0">
                  <c:v>BP</c:v>
                </c:pt>
              </c:strCache>
            </c:strRef>
          </c:tx>
          <c:invertIfNegative val="0"/>
          <c:cat>
            <c:numRef>
              <c:f>'[Echographies foetales-stade.xlsx]Feuil1'!$K$3:$K$80</c:f>
              <c:numCache>
                <c:formatCode>General</c:formatCode>
                <c:ptCount val="78"/>
                <c:pt idx="0">
                  <c:v>24</c:v>
                </c:pt>
                <c:pt idx="1">
                  <c:v>25</c:v>
                </c:pt>
                <c:pt idx="2">
                  <c:v>26</c:v>
                </c:pt>
                <c:pt idx="3">
                  <c:v>27</c:v>
                </c:pt>
                <c:pt idx="4">
                  <c:v>28</c:v>
                </c:pt>
                <c:pt idx="5">
                  <c:v>29</c:v>
                </c:pt>
                <c:pt idx="6">
                  <c:v>30</c:v>
                </c:pt>
                <c:pt idx="7">
                  <c:v>31</c:v>
                </c:pt>
                <c:pt idx="8">
                  <c:v>32</c:v>
                </c:pt>
                <c:pt idx="9">
                  <c:v>33</c:v>
                </c:pt>
                <c:pt idx="10">
                  <c:v>34</c:v>
                </c:pt>
                <c:pt idx="11">
                  <c:v>35</c:v>
                </c:pt>
                <c:pt idx="12">
                  <c:v>36</c:v>
                </c:pt>
                <c:pt idx="13">
                  <c:v>37</c:v>
                </c:pt>
                <c:pt idx="14">
                  <c:v>38</c:v>
                </c:pt>
                <c:pt idx="15">
                  <c:v>39</c:v>
                </c:pt>
                <c:pt idx="16">
                  <c:v>40</c:v>
                </c:pt>
                <c:pt idx="17">
                  <c:v>41</c:v>
                </c:pt>
                <c:pt idx="18">
                  <c:v>42</c:v>
                </c:pt>
                <c:pt idx="19">
                  <c:v>43</c:v>
                </c:pt>
                <c:pt idx="20">
                  <c:v>44</c:v>
                </c:pt>
                <c:pt idx="21">
                  <c:v>45</c:v>
                </c:pt>
                <c:pt idx="22">
                  <c:v>46</c:v>
                </c:pt>
                <c:pt idx="23">
                  <c:v>47</c:v>
                </c:pt>
                <c:pt idx="24">
                  <c:v>48</c:v>
                </c:pt>
                <c:pt idx="25">
                  <c:v>49</c:v>
                </c:pt>
                <c:pt idx="26">
                  <c:v>50</c:v>
                </c:pt>
                <c:pt idx="27">
                  <c:v>51</c:v>
                </c:pt>
                <c:pt idx="28">
                  <c:v>52</c:v>
                </c:pt>
                <c:pt idx="29">
                  <c:v>53</c:v>
                </c:pt>
                <c:pt idx="30">
                  <c:v>54</c:v>
                </c:pt>
                <c:pt idx="31">
                  <c:v>55</c:v>
                </c:pt>
                <c:pt idx="32">
                  <c:v>56</c:v>
                </c:pt>
                <c:pt idx="33">
                  <c:v>57</c:v>
                </c:pt>
                <c:pt idx="34">
                  <c:v>58</c:v>
                </c:pt>
                <c:pt idx="35">
                  <c:v>59</c:v>
                </c:pt>
                <c:pt idx="36">
                  <c:v>60</c:v>
                </c:pt>
                <c:pt idx="37">
                  <c:v>61</c:v>
                </c:pt>
                <c:pt idx="38">
                  <c:v>62</c:v>
                </c:pt>
                <c:pt idx="39">
                  <c:v>63</c:v>
                </c:pt>
                <c:pt idx="40">
                  <c:v>64</c:v>
                </c:pt>
                <c:pt idx="41">
                  <c:v>65</c:v>
                </c:pt>
                <c:pt idx="42">
                  <c:v>66</c:v>
                </c:pt>
                <c:pt idx="43">
                  <c:v>67</c:v>
                </c:pt>
                <c:pt idx="44">
                  <c:v>68</c:v>
                </c:pt>
                <c:pt idx="45">
                  <c:v>69</c:v>
                </c:pt>
                <c:pt idx="46">
                  <c:v>70</c:v>
                </c:pt>
                <c:pt idx="47">
                  <c:v>71</c:v>
                </c:pt>
                <c:pt idx="48">
                  <c:v>72</c:v>
                </c:pt>
                <c:pt idx="49">
                  <c:v>73</c:v>
                </c:pt>
                <c:pt idx="50">
                  <c:v>75</c:v>
                </c:pt>
                <c:pt idx="51">
                  <c:v>77</c:v>
                </c:pt>
                <c:pt idx="52">
                  <c:v>79</c:v>
                </c:pt>
                <c:pt idx="53">
                  <c:v>80</c:v>
                </c:pt>
                <c:pt idx="54">
                  <c:v>82</c:v>
                </c:pt>
                <c:pt idx="55">
                  <c:v>84</c:v>
                </c:pt>
                <c:pt idx="56">
                  <c:v>86</c:v>
                </c:pt>
                <c:pt idx="57">
                  <c:v>88</c:v>
                </c:pt>
                <c:pt idx="58">
                  <c:v>89</c:v>
                </c:pt>
                <c:pt idx="59">
                  <c:v>91</c:v>
                </c:pt>
                <c:pt idx="60">
                  <c:v>93</c:v>
                </c:pt>
                <c:pt idx="61">
                  <c:v>95</c:v>
                </c:pt>
                <c:pt idx="62">
                  <c:v>97</c:v>
                </c:pt>
                <c:pt idx="63">
                  <c:v>99</c:v>
                </c:pt>
                <c:pt idx="64">
                  <c:v>100</c:v>
                </c:pt>
                <c:pt idx="65">
                  <c:v>102</c:v>
                </c:pt>
                <c:pt idx="66">
                  <c:v>104</c:v>
                </c:pt>
                <c:pt idx="67">
                  <c:v>106</c:v>
                </c:pt>
                <c:pt idx="68">
                  <c:v>108</c:v>
                </c:pt>
                <c:pt idx="69">
                  <c:v>109</c:v>
                </c:pt>
                <c:pt idx="70">
                  <c:v>111</c:v>
                </c:pt>
                <c:pt idx="71">
                  <c:v>113</c:v>
                </c:pt>
                <c:pt idx="72">
                  <c:v>115</c:v>
                </c:pt>
                <c:pt idx="73">
                  <c:v>117</c:v>
                </c:pt>
                <c:pt idx="74">
                  <c:v>118</c:v>
                </c:pt>
                <c:pt idx="75">
                  <c:v>120</c:v>
                </c:pt>
                <c:pt idx="76">
                  <c:v>122</c:v>
                </c:pt>
                <c:pt idx="77">
                  <c:v>124</c:v>
                </c:pt>
              </c:numCache>
            </c:numRef>
          </c:cat>
          <c:val>
            <c:numRef>
              <c:f>'[Echographies foetales-stade.xlsx]Feuil1'!$L$3:$L$80</c:f>
              <c:numCache>
                <c:formatCode>General</c:formatCode>
                <c:ptCount val="78"/>
                <c:pt idx="8">
                  <c:v>5</c:v>
                </c:pt>
                <c:pt idx="9">
                  <c:v>6</c:v>
                </c:pt>
                <c:pt idx="11">
                  <c:v>7</c:v>
                </c:pt>
                <c:pt idx="13">
                  <c:v>8</c:v>
                </c:pt>
                <c:pt idx="15">
                  <c:v>9</c:v>
                </c:pt>
                <c:pt idx="17">
                  <c:v>10</c:v>
                </c:pt>
                <c:pt idx="18">
                  <c:v>11</c:v>
                </c:pt>
                <c:pt idx="20">
                  <c:v>12</c:v>
                </c:pt>
                <c:pt idx="22">
                  <c:v>13</c:v>
                </c:pt>
                <c:pt idx="24">
                  <c:v>14</c:v>
                </c:pt>
                <c:pt idx="26">
                  <c:v>15</c:v>
                </c:pt>
                <c:pt idx="27">
                  <c:v>16</c:v>
                </c:pt>
                <c:pt idx="29">
                  <c:v>17</c:v>
                </c:pt>
                <c:pt idx="31">
                  <c:v>18</c:v>
                </c:pt>
                <c:pt idx="33">
                  <c:v>19</c:v>
                </c:pt>
                <c:pt idx="35">
                  <c:v>20</c:v>
                </c:pt>
                <c:pt idx="37">
                  <c:v>21</c:v>
                </c:pt>
                <c:pt idx="38">
                  <c:v>22</c:v>
                </c:pt>
                <c:pt idx="40">
                  <c:v>23</c:v>
                </c:pt>
                <c:pt idx="42">
                  <c:v>24</c:v>
                </c:pt>
                <c:pt idx="44">
                  <c:v>25</c:v>
                </c:pt>
                <c:pt idx="46">
                  <c:v>26</c:v>
                </c:pt>
                <c:pt idx="47">
                  <c:v>27</c:v>
                </c:pt>
                <c:pt idx="49">
                  <c:v>28</c:v>
                </c:pt>
                <c:pt idx="50">
                  <c:v>29</c:v>
                </c:pt>
                <c:pt idx="51">
                  <c:v>30</c:v>
                </c:pt>
                <c:pt idx="52">
                  <c:v>31</c:v>
                </c:pt>
                <c:pt idx="53">
                  <c:v>32</c:v>
                </c:pt>
                <c:pt idx="54">
                  <c:v>33</c:v>
                </c:pt>
                <c:pt idx="55">
                  <c:v>34</c:v>
                </c:pt>
                <c:pt idx="56">
                  <c:v>35</c:v>
                </c:pt>
                <c:pt idx="57">
                  <c:v>36</c:v>
                </c:pt>
                <c:pt idx="58">
                  <c:v>37</c:v>
                </c:pt>
                <c:pt idx="59">
                  <c:v>38</c:v>
                </c:pt>
                <c:pt idx="60">
                  <c:v>39</c:v>
                </c:pt>
                <c:pt idx="61">
                  <c:v>40</c:v>
                </c:pt>
                <c:pt idx="62">
                  <c:v>41</c:v>
                </c:pt>
                <c:pt idx="63">
                  <c:v>42</c:v>
                </c:pt>
                <c:pt idx="64">
                  <c:v>43</c:v>
                </c:pt>
                <c:pt idx="65">
                  <c:v>44</c:v>
                </c:pt>
                <c:pt idx="66">
                  <c:v>45</c:v>
                </c:pt>
                <c:pt idx="67">
                  <c:v>46</c:v>
                </c:pt>
                <c:pt idx="68">
                  <c:v>47</c:v>
                </c:pt>
                <c:pt idx="69">
                  <c:v>48</c:v>
                </c:pt>
                <c:pt idx="70">
                  <c:v>49</c:v>
                </c:pt>
                <c:pt idx="71">
                  <c:v>50</c:v>
                </c:pt>
                <c:pt idx="72">
                  <c:v>51</c:v>
                </c:pt>
                <c:pt idx="73">
                  <c:v>52</c:v>
                </c:pt>
                <c:pt idx="74">
                  <c:v>53</c:v>
                </c:pt>
                <c:pt idx="75">
                  <c:v>54</c:v>
                </c:pt>
                <c:pt idx="76">
                  <c:v>55</c:v>
                </c:pt>
                <c:pt idx="77">
                  <c:v>56</c:v>
                </c:pt>
              </c:numCache>
            </c:numRef>
          </c:val>
        </c:ser>
        <c:ser>
          <c:idx val="1"/>
          <c:order val="1"/>
          <c:tx>
            <c:strRef>
              <c:f>'[Echographies foetales-stade.xlsx]Feuil1'!$M$2</c:f>
              <c:strCache>
                <c:ptCount val="1"/>
                <c:pt idx="0">
                  <c:v>DT</c:v>
                </c:pt>
              </c:strCache>
            </c:strRef>
          </c:tx>
          <c:invertIfNegative val="0"/>
          <c:cat>
            <c:numRef>
              <c:f>'[Echographies foetales-stade.xlsx]Feuil1'!$K$3:$K$80</c:f>
              <c:numCache>
                <c:formatCode>General</c:formatCode>
                <c:ptCount val="78"/>
                <c:pt idx="0">
                  <c:v>24</c:v>
                </c:pt>
                <c:pt idx="1">
                  <c:v>25</c:v>
                </c:pt>
                <c:pt idx="2">
                  <c:v>26</c:v>
                </c:pt>
                <c:pt idx="3">
                  <c:v>27</c:v>
                </c:pt>
                <c:pt idx="4">
                  <c:v>28</c:v>
                </c:pt>
                <c:pt idx="5">
                  <c:v>29</c:v>
                </c:pt>
                <c:pt idx="6">
                  <c:v>30</c:v>
                </c:pt>
                <c:pt idx="7">
                  <c:v>31</c:v>
                </c:pt>
                <c:pt idx="8">
                  <c:v>32</c:v>
                </c:pt>
                <c:pt idx="9">
                  <c:v>33</c:v>
                </c:pt>
                <c:pt idx="10">
                  <c:v>34</c:v>
                </c:pt>
                <c:pt idx="11">
                  <c:v>35</c:v>
                </c:pt>
                <c:pt idx="12">
                  <c:v>36</c:v>
                </c:pt>
                <c:pt idx="13">
                  <c:v>37</c:v>
                </c:pt>
                <c:pt idx="14">
                  <c:v>38</c:v>
                </c:pt>
                <c:pt idx="15">
                  <c:v>39</c:v>
                </c:pt>
                <c:pt idx="16">
                  <c:v>40</c:v>
                </c:pt>
                <c:pt idx="17">
                  <c:v>41</c:v>
                </c:pt>
                <c:pt idx="18">
                  <c:v>42</c:v>
                </c:pt>
                <c:pt idx="19">
                  <c:v>43</c:v>
                </c:pt>
                <c:pt idx="20">
                  <c:v>44</c:v>
                </c:pt>
                <c:pt idx="21">
                  <c:v>45</c:v>
                </c:pt>
                <c:pt idx="22">
                  <c:v>46</c:v>
                </c:pt>
                <c:pt idx="23">
                  <c:v>47</c:v>
                </c:pt>
                <c:pt idx="24">
                  <c:v>48</c:v>
                </c:pt>
                <c:pt idx="25">
                  <c:v>49</c:v>
                </c:pt>
                <c:pt idx="26">
                  <c:v>50</c:v>
                </c:pt>
                <c:pt idx="27">
                  <c:v>51</c:v>
                </c:pt>
                <c:pt idx="28">
                  <c:v>52</c:v>
                </c:pt>
                <c:pt idx="29">
                  <c:v>53</c:v>
                </c:pt>
                <c:pt idx="30">
                  <c:v>54</c:v>
                </c:pt>
                <c:pt idx="31">
                  <c:v>55</c:v>
                </c:pt>
                <c:pt idx="32">
                  <c:v>56</c:v>
                </c:pt>
                <c:pt idx="33">
                  <c:v>57</c:v>
                </c:pt>
                <c:pt idx="34">
                  <c:v>58</c:v>
                </c:pt>
                <c:pt idx="35">
                  <c:v>59</c:v>
                </c:pt>
                <c:pt idx="36">
                  <c:v>60</c:v>
                </c:pt>
                <c:pt idx="37">
                  <c:v>61</c:v>
                </c:pt>
                <c:pt idx="38">
                  <c:v>62</c:v>
                </c:pt>
                <c:pt idx="39">
                  <c:v>63</c:v>
                </c:pt>
                <c:pt idx="40">
                  <c:v>64</c:v>
                </c:pt>
                <c:pt idx="41">
                  <c:v>65</c:v>
                </c:pt>
                <c:pt idx="42">
                  <c:v>66</c:v>
                </c:pt>
                <c:pt idx="43">
                  <c:v>67</c:v>
                </c:pt>
                <c:pt idx="44">
                  <c:v>68</c:v>
                </c:pt>
                <c:pt idx="45">
                  <c:v>69</c:v>
                </c:pt>
                <c:pt idx="46">
                  <c:v>70</c:v>
                </c:pt>
                <c:pt idx="47">
                  <c:v>71</c:v>
                </c:pt>
                <c:pt idx="48">
                  <c:v>72</c:v>
                </c:pt>
                <c:pt idx="49">
                  <c:v>73</c:v>
                </c:pt>
                <c:pt idx="50">
                  <c:v>75</c:v>
                </c:pt>
                <c:pt idx="51">
                  <c:v>77</c:v>
                </c:pt>
                <c:pt idx="52">
                  <c:v>79</c:v>
                </c:pt>
                <c:pt idx="53">
                  <c:v>80</c:v>
                </c:pt>
                <c:pt idx="54">
                  <c:v>82</c:v>
                </c:pt>
                <c:pt idx="55">
                  <c:v>84</c:v>
                </c:pt>
                <c:pt idx="56">
                  <c:v>86</c:v>
                </c:pt>
                <c:pt idx="57">
                  <c:v>88</c:v>
                </c:pt>
                <c:pt idx="58">
                  <c:v>89</c:v>
                </c:pt>
                <c:pt idx="59">
                  <c:v>91</c:v>
                </c:pt>
                <c:pt idx="60">
                  <c:v>93</c:v>
                </c:pt>
                <c:pt idx="61">
                  <c:v>95</c:v>
                </c:pt>
                <c:pt idx="62">
                  <c:v>97</c:v>
                </c:pt>
                <c:pt idx="63">
                  <c:v>99</c:v>
                </c:pt>
                <c:pt idx="64">
                  <c:v>100</c:v>
                </c:pt>
                <c:pt idx="65">
                  <c:v>102</c:v>
                </c:pt>
                <c:pt idx="66">
                  <c:v>104</c:v>
                </c:pt>
                <c:pt idx="67">
                  <c:v>106</c:v>
                </c:pt>
                <c:pt idx="68">
                  <c:v>108</c:v>
                </c:pt>
                <c:pt idx="69">
                  <c:v>109</c:v>
                </c:pt>
                <c:pt idx="70">
                  <c:v>111</c:v>
                </c:pt>
                <c:pt idx="71">
                  <c:v>113</c:v>
                </c:pt>
                <c:pt idx="72">
                  <c:v>115</c:v>
                </c:pt>
                <c:pt idx="73">
                  <c:v>117</c:v>
                </c:pt>
                <c:pt idx="74">
                  <c:v>118</c:v>
                </c:pt>
                <c:pt idx="75">
                  <c:v>120</c:v>
                </c:pt>
                <c:pt idx="76">
                  <c:v>122</c:v>
                </c:pt>
                <c:pt idx="77">
                  <c:v>124</c:v>
                </c:pt>
              </c:numCache>
            </c:numRef>
          </c:cat>
          <c:val>
            <c:numRef>
              <c:f>'[Echographies foetales-stade.xlsx]Feuil1'!$M$3:$M$80</c:f>
              <c:numCache>
                <c:formatCode>General</c:formatCode>
                <c:ptCount val="78"/>
                <c:pt idx="6">
                  <c:v>10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18</c:v>
                </c:pt>
                <c:pt idx="13">
                  <c:v>19</c:v>
                </c:pt>
                <c:pt idx="14">
                  <c:v>20</c:v>
                </c:pt>
                <c:pt idx="15">
                  <c:v>21</c:v>
                </c:pt>
                <c:pt idx="16">
                  <c:v>22</c:v>
                </c:pt>
                <c:pt idx="17">
                  <c:v>24</c:v>
                </c:pt>
                <c:pt idx="18">
                  <c:v>25</c:v>
                </c:pt>
                <c:pt idx="19">
                  <c:v>26</c:v>
                </c:pt>
                <c:pt idx="20">
                  <c:v>27</c:v>
                </c:pt>
                <c:pt idx="21">
                  <c:v>28</c:v>
                </c:pt>
                <c:pt idx="22">
                  <c:v>30</c:v>
                </c:pt>
                <c:pt idx="23">
                  <c:v>31</c:v>
                </c:pt>
                <c:pt idx="24">
                  <c:v>32</c:v>
                </c:pt>
                <c:pt idx="25">
                  <c:v>33</c:v>
                </c:pt>
                <c:pt idx="26">
                  <c:v>34</c:v>
                </c:pt>
                <c:pt idx="27">
                  <c:v>36</c:v>
                </c:pt>
                <c:pt idx="28">
                  <c:v>37</c:v>
                </c:pt>
                <c:pt idx="29">
                  <c:v>38</c:v>
                </c:pt>
                <c:pt idx="30">
                  <c:v>39</c:v>
                </c:pt>
                <c:pt idx="31">
                  <c:v>40</c:v>
                </c:pt>
                <c:pt idx="32">
                  <c:v>42</c:v>
                </c:pt>
                <c:pt idx="33">
                  <c:v>43</c:v>
                </c:pt>
                <c:pt idx="34">
                  <c:v>44</c:v>
                </c:pt>
                <c:pt idx="35">
                  <c:v>45</c:v>
                </c:pt>
                <c:pt idx="36">
                  <c:v>46</c:v>
                </c:pt>
                <c:pt idx="37">
                  <c:v>47</c:v>
                </c:pt>
                <c:pt idx="38">
                  <c:v>49</c:v>
                </c:pt>
                <c:pt idx="39">
                  <c:v>50</c:v>
                </c:pt>
                <c:pt idx="40">
                  <c:v>51</c:v>
                </c:pt>
                <c:pt idx="41">
                  <c:v>52</c:v>
                </c:pt>
                <c:pt idx="42">
                  <c:v>53</c:v>
                </c:pt>
                <c:pt idx="43">
                  <c:v>55</c:v>
                </c:pt>
                <c:pt idx="44">
                  <c:v>56</c:v>
                </c:pt>
                <c:pt idx="45">
                  <c:v>57</c:v>
                </c:pt>
                <c:pt idx="46">
                  <c:v>58</c:v>
                </c:pt>
                <c:pt idx="47">
                  <c:v>59</c:v>
                </c:pt>
                <c:pt idx="48">
                  <c:v>61</c:v>
                </c:pt>
              </c:numCache>
            </c:numRef>
          </c:val>
        </c:ser>
        <c:ser>
          <c:idx val="2"/>
          <c:order val="2"/>
          <c:tx>
            <c:strRef>
              <c:f>'[Echographies foetales-stade.xlsx]Feuil1'!$N$2</c:f>
              <c:strCache>
                <c:ptCount val="1"/>
                <c:pt idx="0">
                  <c:v>CR</c:v>
                </c:pt>
              </c:strCache>
            </c:strRef>
          </c:tx>
          <c:invertIfNegative val="0"/>
          <c:cat>
            <c:numRef>
              <c:f>'[Echographies foetales-stade.xlsx]Feuil1'!$K$3:$K$80</c:f>
              <c:numCache>
                <c:formatCode>General</c:formatCode>
                <c:ptCount val="78"/>
                <c:pt idx="0">
                  <c:v>24</c:v>
                </c:pt>
                <c:pt idx="1">
                  <c:v>25</c:v>
                </c:pt>
                <c:pt idx="2">
                  <c:v>26</c:v>
                </c:pt>
                <c:pt idx="3">
                  <c:v>27</c:v>
                </c:pt>
                <c:pt idx="4">
                  <c:v>28</c:v>
                </c:pt>
                <c:pt idx="5">
                  <c:v>29</c:v>
                </c:pt>
                <c:pt idx="6">
                  <c:v>30</c:v>
                </c:pt>
                <c:pt idx="7">
                  <c:v>31</c:v>
                </c:pt>
                <c:pt idx="8">
                  <c:v>32</c:v>
                </c:pt>
                <c:pt idx="9">
                  <c:v>33</c:v>
                </c:pt>
                <c:pt idx="10">
                  <c:v>34</c:v>
                </c:pt>
                <c:pt idx="11">
                  <c:v>35</c:v>
                </c:pt>
                <c:pt idx="12">
                  <c:v>36</c:v>
                </c:pt>
                <c:pt idx="13">
                  <c:v>37</c:v>
                </c:pt>
                <c:pt idx="14">
                  <c:v>38</c:v>
                </c:pt>
                <c:pt idx="15">
                  <c:v>39</c:v>
                </c:pt>
                <c:pt idx="16">
                  <c:v>40</c:v>
                </c:pt>
                <c:pt idx="17">
                  <c:v>41</c:v>
                </c:pt>
                <c:pt idx="18">
                  <c:v>42</c:v>
                </c:pt>
                <c:pt idx="19">
                  <c:v>43</c:v>
                </c:pt>
                <c:pt idx="20">
                  <c:v>44</c:v>
                </c:pt>
                <c:pt idx="21">
                  <c:v>45</c:v>
                </c:pt>
                <c:pt idx="22">
                  <c:v>46</c:v>
                </c:pt>
                <c:pt idx="23">
                  <c:v>47</c:v>
                </c:pt>
                <c:pt idx="24">
                  <c:v>48</c:v>
                </c:pt>
                <c:pt idx="25">
                  <c:v>49</c:v>
                </c:pt>
                <c:pt idx="26">
                  <c:v>50</c:v>
                </c:pt>
                <c:pt idx="27">
                  <c:v>51</c:v>
                </c:pt>
                <c:pt idx="28">
                  <c:v>52</c:v>
                </c:pt>
                <c:pt idx="29">
                  <c:v>53</c:v>
                </c:pt>
                <c:pt idx="30">
                  <c:v>54</c:v>
                </c:pt>
                <c:pt idx="31">
                  <c:v>55</c:v>
                </c:pt>
                <c:pt idx="32">
                  <c:v>56</c:v>
                </c:pt>
                <c:pt idx="33">
                  <c:v>57</c:v>
                </c:pt>
                <c:pt idx="34">
                  <c:v>58</c:v>
                </c:pt>
                <c:pt idx="35">
                  <c:v>59</c:v>
                </c:pt>
                <c:pt idx="36">
                  <c:v>60</c:v>
                </c:pt>
                <c:pt idx="37">
                  <c:v>61</c:v>
                </c:pt>
                <c:pt idx="38">
                  <c:v>62</c:v>
                </c:pt>
                <c:pt idx="39">
                  <c:v>63</c:v>
                </c:pt>
                <c:pt idx="40">
                  <c:v>64</c:v>
                </c:pt>
                <c:pt idx="41">
                  <c:v>65</c:v>
                </c:pt>
                <c:pt idx="42">
                  <c:v>66</c:v>
                </c:pt>
                <c:pt idx="43">
                  <c:v>67</c:v>
                </c:pt>
                <c:pt idx="44">
                  <c:v>68</c:v>
                </c:pt>
                <c:pt idx="45">
                  <c:v>69</c:v>
                </c:pt>
                <c:pt idx="46">
                  <c:v>70</c:v>
                </c:pt>
                <c:pt idx="47">
                  <c:v>71</c:v>
                </c:pt>
                <c:pt idx="48">
                  <c:v>72</c:v>
                </c:pt>
                <c:pt idx="49">
                  <c:v>73</c:v>
                </c:pt>
                <c:pt idx="50">
                  <c:v>75</c:v>
                </c:pt>
                <c:pt idx="51">
                  <c:v>77</c:v>
                </c:pt>
                <c:pt idx="52">
                  <c:v>79</c:v>
                </c:pt>
                <c:pt idx="53">
                  <c:v>80</c:v>
                </c:pt>
                <c:pt idx="54">
                  <c:v>82</c:v>
                </c:pt>
                <c:pt idx="55">
                  <c:v>84</c:v>
                </c:pt>
                <c:pt idx="56">
                  <c:v>86</c:v>
                </c:pt>
                <c:pt idx="57">
                  <c:v>88</c:v>
                </c:pt>
                <c:pt idx="58">
                  <c:v>89</c:v>
                </c:pt>
                <c:pt idx="59">
                  <c:v>91</c:v>
                </c:pt>
                <c:pt idx="60">
                  <c:v>93</c:v>
                </c:pt>
                <c:pt idx="61">
                  <c:v>95</c:v>
                </c:pt>
                <c:pt idx="62">
                  <c:v>97</c:v>
                </c:pt>
                <c:pt idx="63">
                  <c:v>99</c:v>
                </c:pt>
                <c:pt idx="64">
                  <c:v>100</c:v>
                </c:pt>
                <c:pt idx="65">
                  <c:v>102</c:v>
                </c:pt>
                <c:pt idx="66">
                  <c:v>104</c:v>
                </c:pt>
                <c:pt idx="67">
                  <c:v>106</c:v>
                </c:pt>
                <c:pt idx="68">
                  <c:v>108</c:v>
                </c:pt>
                <c:pt idx="69">
                  <c:v>109</c:v>
                </c:pt>
                <c:pt idx="70">
                  <c:v>111</c:v>
                </c:pt>
                <c:pt idx="71">
                  <c:v>113</c:v>
                </c:pt>
                <c:pt idx="72">
                  <c:v>115</c:v>
                </c:pt>
                <c:pt idx="73">
                  <c:v>117</c:v>
                </c:pt>
                <c:pt idx="74">
                  <c:v>118</c:v>
                </c:pt>
                <c:pt idx="75">
                  <c:v>120</c:v>
                </c:pt>
                <c:pt idx="76">
                  <c:v>122</c:v>
                </c:pt>
                <c:pt idx="77">
                  <c:v>124</c:v>
                </c:pt>
              </c:numCache>
            </c:numRef>
          </c:cat>
          <c:val>
            <c:numRef>
              <c:f>'[Echographies foetales-stade.xlsx]Feuil1'!$N$3:$N$80</c:f>
              <c:numCache>
                <c:formatCode>General</c:formatCode>
                <c:ptCount val="78"/>
                <c:pt idx="0">
                  <c:v>10</c:v>
                </c:pt>
                <c:pt idx="1">
                  <c:v>11</c:v>
                </c:pt>
                <c:pt idx="2">
                  <c:v>12</c:v>
                </c:pt>
                <c:pt idx="3">
                  <c:v>13</c:v>
                </c:pt>
                <c:pt idx="4">
                  <c:v>14</c:v>
                </c:pt>
                <c:pt idx="5">
                  <c:v>15</c:v>
                </c:pt>
                <c:pt idx="6">
                  <c:v>17</c:v>
                </c:pt>
                <c:pt idx="7">
                  <c:v>18</c:v>
                </c:pt>
                <c:pt idx="8">
                  <c:v>20</c:v>
                </c:pt>
                <c:pt idx="9">
                  <c:v>21</c:v>
                </c:pt>
                <c:pt idx="10">
                  <c:v>23</c:v>
                </c:pt>
                <c:pt idx="11">
                  <c:v>24</c:v>
                </c:pt>
                <c:pt idx="12">
                  <c:v>26</c:v>
                </c:pt>
                <c:pt idx="13">
                  <c:v>28</c:v>
                </c:pt>
                <c:pt idx="14">
                  <c:v>31</c:v>
                </c:pt>
                <c:pt idx="15">
                  <c:v>33</c:v>
                </c:pt>
                <c:pt idx="16">
                  <c:v>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5874176"/>
        <c:axId val="88605824"/>
      </c:barChart>
      <c:catAx>
        <c:axId val="45874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88605824"/>
        <c:crosses val="autoZero"/>
        <c:auto val="1"/>
        <c:lblAlgn val="ctr"/>
        <c:lblOffset val="100"/>
        <c:noMultiLvlLbl val="0"/>
      </c:catAx>
      <c:valAx>
        <c:axId val="8860582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45874176"/>
        <c:crosses val="autoZero"/>
        <c:crossBetween val="between"/>
        <c:majorUnit val="2"/>
      </c:valAx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BA4797-B1EE-4AF3-9559-C0F9778A3E44}" type="datetimeFigureOut">
              <a:rPr lang="fr-BE" smtClean="0"/>
              <a:t>11/10/2018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8B9EB5-6C5F-4389-AF94-95B92DAF8B6A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50903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onlinelibrary.wiley.com/doi/10.1111/asj.12421/full#asj12421-fig-0004" TargetMode="External"/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1443" name="Espace réservé des commentaires 2"/>
          <p:cNvSpPr>
            <a:spLocks noGrp="1"/>
          </p:cNvSpPr>
          <p:nvPr>
            <p:ph type="body" idx="1"/>
          </p:nvPr>
        </p:nvSpPr>
        <p:spPr bwMode="auto">
          <a:xfrm>
            <a:off x="685637" y="4343144"/>
            <a:ext cx="5486727" cy="411501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altLang="fr-FR" smtClean="0">
                <a:latin typeface="Arial" pitchFamily="34" charset="0"/>
              </a:rPr>
              <a:t>Les ovaires mesurent 1.5 X 1 cm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6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3643" y="8684826"/>
            <a:ext cx="2972724" cy="45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37" tIns="41569" rIns="83137" bIns="41569"/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583530D0-F97F-4741-AF4A-0F798A8D4F89}" type="slidenum">
              <a:rPr lang="en-GB" altLang="fr-FR"/>
              <a:pPr/>
              <a:t>139</a:t>
            </a:fld>
            <a:endParaRPr lang="en-GB" altLang="fr-FR"/>
          </a:p>
        </p:txBody>
      </p:sp>
      <p:sp>
        <p:nvSpPr>
          <p:cNvPr id="727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95325"/>
            <a:ext cx="4573587" cy="3429000"/>
          </a:xfrm>
          <a:solidFill>
            <a:srgbClr val="FFFFFF"/>
          </a:solidFill>
          <a:ln/>
        </p:spPr>
      </p:sp>
      <p:sp>
        <p:nvSpPr>
          <p:cNvPr id="7270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637" y="4343144"/>
            <a:ext cx="5486727" cy="411501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37" tIns="9623" rIns="83137" bIns="41569"/>
          <a:lstStyle/>
          <a:p>
            <a:pPr algn="just" eaLnBrk="1">
              <a:lnSpc>
                <a:spcPct val="93000"/>
              </a:lnSpc>
              <a:spcBef>
                <a:spcPct val="0"/>
              </a:spcBef>
              <a:tabLst>
                <a:tab pos="657225" algn="l"/>
                <a:tab pos="1316038" algn="l"/>
                <a:tab pos="1973263" algn="l"/>
                <a:tab pos="2632075" algn="l"/>
                <a:tab pos="3289300" algn="l"/>
                <a:tab pos="3948113" algn="l"/>
                <a:tab pos="4606925" algn="l"/>
                <a:tab pos="5264150" algn="l"/>
              </a:tabLst>
            </a:pPr>
            <a:r>
              <a:rPr lang="en-GB" altLang="fr-FR" dirty="0" smtClean="0">
                <a:solidFill>
                  <a:srgbClr val="000000"/>
                </a:solidFill>
                <a:hlinkClick r:id="rId3"/>
              </a:rPr>
              <a:t>http://onlinelibrary.wiley.com/doi/10.1111/asj.12421/full#asj12421-fig-0004</a:t>
            </a:r>
          </a:p>
          <a:p>
            <a:pPr algn="just" eaLnBrk="1">
              <a:lnSpc>
                <a:spcPct val="93000"/>
              </a:lnSpc>
              <a:spcBef>
                <a:spcPct val="0"/>
              </a:spcBef>
              <a:tabLst>
                <a:tab pos="657225" algn="l"/>
                <a:tab pos="1316038" algn="l"/>
                <a:tab pos="1973263" algn="l"/>
                <a:tab pos="2632075" algn="l"/>
                <a:tab pos="3289300" algn="l"/>
                <a:tab pos="3948113" algn="l"/>
                <a:tab pos="4606925" algn="l"/>
                <a:tab pos="5264150" algn="l"/>
              </a:tabLst>
            </a:pPr>
            <a:r>
              <a:rPr lang="fr-FR" altLang="fr-FR" dirty="0" err="1" smtClean="0"/>
              <a:t>Biparietal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diameter</a:t>
            </a:r>
            <a:r>
              <a:rPr lang="fr-FR" altLang="fr-FR" dirty="0" smtClean="0"/>
              <a:t> of </a:t>
            </a:r>
            <a:r>
              <a:rPr lang="fr-FR" altLang="fr-FR" dirty="0" err="1" smtClean="0"/>
              <a:t>fetuses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from</a:t>
            </a:r>
            <a:r>
              <a:rPr lang="fr-FR" altLang="fr-FR" dirty="0" smtClean="0"/>
              <a:t> the 46th to the 63rd </a:t>
            </a:r>
            <a:r>
              <a:rPr lang="fr-FR" altLang="fr-FR" dirty="0" err="1" smtClean="0"/>
              <a:t>day</a:t>
            </a:r>
            <a:r>
              <a:rPr lang="fr-FR" altLang="fr-FR" dirty="0" smtClean="0"/>
              <a:t> of gestation (</a:t>
            </a:r>
            <a:r>
              <a:rPr lang="fr-FR" altLang="fr-FR" dirty="0" err="1" smtClean="0"/>
              <a:t>mean</a:t>
            </a:r>
            <a:r>
              <a:rPr lang="fr-FR" altLang="fr-FR" dirty="0" smtClean="0"/>
              <a:t> ± standard </a:t>
            </a:r>
            <a:r>
              <a:rPr lang="fr-FR" altLang="fr-FR" dirty="0" err="1" smtClean="0"/>
              <a:t>deviation</a:t>
            </a:r>
            <a:r>
              <a:rPr lang="fr-FR" altLang="fr-FR" dirty="0" smtClean="0"/>
              <a:t>, </a:t>
            </a:r>
            <a:r>
              <a:rPr lang="fr-FR" altLang="fr-FR" i="1" dirty="0" smtClean="0"/>
              <a:t>n</a:t>
            </a:r>
            <a:r>
              <a:rPr lang="fr-FR" altLang="fr-FR" dirty="0" smtClean="0"/>
              <a:t> = 20) (</a:t>
            </a:r>
            <a:r>
              <a:rPr lang="fr-FR" altLang="fr-FR" dirty="0" err="1" smtClean="0"/>
              <a:t>transabdominal</a:t>
            </a:r>
            <a:r>
              <a:rPr lang="fr-FR" altLang="fr-FR" dirty="0" smtClean="0"/>
              <a:t> probe, 3.5 MHz).</a:t>
            </a:r>
          </a:p>
          <a:p>
            <a:pPr>
              <a:tabLst>
                <a:tab pos="657225" algn="l"/>
                <a:tab pos="1316038" algn="l"/>
                <a:tab pos="1973263" algn="l"/>
                <a:tab pos="2632075" algn="l"/>
                <a:tab pos="3289300" algn="l"/>
                <a:tab pos="3948113" algn="l"/>
                <a:tab pos="4606925" algn="l"/>
                <a:tab pos="5264150" algn="l"/>
              </a:tabLst>
            </a:pPr>
            <a:endParaRPr lang="fr-FR" altLang="fr-FR" dirty="0" smtClean="0"/>
          </a:p>
          <a:p>
            <a:pPr>
              <a:tabLst>
                <a:tab pos="657225" algn="l"/>
                <a:tab pos="1316038" algn="l"/>
                <a:tab pos="1973263" algn="l"/>
                <a:tab pos="2632075" algn="l"/>
                <a:tab pos="3289300" algn="l"/>
                <a:tab pos="3948113" algn="l"/>
                <a:tab pos="4606925" algn="l"/>
                <a:tab pos="5264150" algn="l"/>
              </a:tabLst>
            </a:pPr>
            <a:r>
              <a:rPr lang="en-GB" altLang="fr-FR" dirty="0" smtClean="0"/>
              <a:t>IF THIS IMAGE HAS BEEN PROVIDED BY OR IS OWNED BY A THIRD PARTY, AS INDICATED IN THE CAPTION LINE, THEN FURTHER PERMISSION MAY BE NEEDED BEFORE ANY FURTHER USE. PLEASE CONTACT WILEY'S PERMISSIONS DEPARTMENT ON PERMISSIONS@WILEY.COM OR USE THE </a:t>
            </a:r>
            <a:r>
              <a:rPr lang="en-GB" altLang="fr-FR" dirty="0" err="1" smtClean="0"/>
              <a:t>RIGHTSLINK</a:t>
            </a:r>
            <a:r>
              <a:rPr lang="en-GB" altLang="fr-FR" dirty="0" smtClean="0"/>
              <a:t> SERVICE BY CLICKING ON THE 'REQUEST PERMISSIONS' LINK ACCOMPANYING THIS ARTICLE. WILEY OR AUTHOR OWNED IMAGES MAY BE USED FOR NON-COMMERCIAL PURPOSES, SUBJECT TO PROPER CITATION OF THE ARTICLE, AUTHOR, AND PUBLISHER.</a:t>
            </a:r>
            <a:endParaRPr lang="fr-FR" altLang="fr-FR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6323" name="Espace réservé des commentaires 2"/>
          <p:cNvSpPr>
            <a:spLocks noGrp="1"/>
          </p:cNvSpPr>
          <p:nvPr>
            <p:ph type="body" idx="1"/>
          </p:nvPr>
        </p:nvSpPr>
        <p:spPr bwMode="auto">
          <a:xfrm>
            <a:off x="685637" y="4343144"/>
            <a:ext cx="5486727" cy="411501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altLang="fr-FR" smtClean="0"/>
              <a:t>Quelle que soit la technique utilisée, la vessie urinaire reste la structure de référence. Image échographique de la vessie. Sonde 5MHz.</a:t>
            </a:r>
          </a:p>
          <a:p>
            <a:r>
              <a:rPr lang="fr-FR" altLang="fr-FR" smtClean="0"/>
              <a:t>La vessie est une structure de référence pour localiser le tractus génital. 2 utérus.</a:t>
            </a:r>
          </a:p>
          <a:p>
            <a:r>
              <a:rPr lang="fr-FR" altLang="fr-FR" smtClean="0"/>
              <a:t>Structure anéchogène, dont la taille dépend de la réplétion.</a:t>
            </a:r>
          </a:p>
          <a:p>
            <a:r>
              <a:rPr lang="fr-FR" altLang="fr-FR" smtClean="0"/>
              <a:t>Le vagin est une structure échogène au-dessus de la vessie, peu discernable des tissus environnants.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6803" name="Espace réservé des commentaires 2"/>
          <p:cNvSpPr>
            <a:spLocks noGrp="1"/>
          </p:cNvSpPr>
          <p:nvPr>
            <p:ph type="body" idx="1"/>
          </p:nvPr>
        </p:nvSpPr>
        <p:spPr bwMode="auto">
          <a:xfrm>
            <a:off x="685637" y="4343144"/>
            <a:ext cx="5486727" cy="411501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0"/>
              </a:spcBef>
            </a:pPr>
            <a:endParaRPr lang="fr-FR" altLang="fr-FR" dirty="0" smtClean="0">
              <a:solidFill>
                <a:schemeClr val="tx2"/>
              </a:solidFill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7827" name="Espace réservé des commentaires 2"/>
          <p:cNvSpPr>
            <a:spLocks noGrp="1"/>
          </p:cNvSpPr>
          <p:nvPr>
            <p:ph type="body" idx="1"/>
          </p:nvPr>
        </p:nvSpPr>
        <p:spPr bwMode="auto">
          <a:xfrm>
            <a:off x="685637" y="4343144"/>
            <a:ext cx="5486727" cy="411501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fr-FR" altLang="fr-FR" smtClean="0">
                <a:solidFill>
                  <a:schemeClr val="tx2"/>
                </a:solidFill>
                <a:latin typeface="Tahoma" pitchFamily="34" charset="0"/>
              </a:rPr>
              <a:t>Image échographique d’un pyomètre.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B9EB5-6C5F-4389-AF94-95B92DAF8B6A}" type="slidenum">
              <a:rPr lang="fr-BE" smtClean="0"/>
              <a:t>106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71042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637" y="4343144"/>
            <a:ext cx="5486727" cy="411501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545" tIns="43772" rIns="87545" bIns="43772"/>
          <a:lstStyle/>
          <a:p>
            <a:r>
              <a:rPr lang="fr-FR" altLang="fr-FR" smtClean="0">
                <a:latin typeface="Arial" pitchFamily="34" charset="0"/>
              </a:rPr>
              <a:t>L’embryon arrive dans l’utérus au jour 4 après l’ovulation et le conceptus commence à s’allonger à partir du 11</a:t>
            </a:r>
            <a:r>
              <a:rPr lang="fr-FR" altLang="fr-FR" baseline="30000" smtClean="0">
                <a:latin typeface="Arial" pitchFamily="34" charset="0"/>
              </a:rPr>
              <a:t>ème</a:t>
            </a:r>
            <a:r>
              <a:rPr lang="fr-FR" altLang="fr-FR" smtClean="0">
                <a:latin typeface="Arial" pitchFamily="34" charset="0"/>
              </a:rPr>
              <a:t> jour. La vésicule embryonnaire s’étend jusqu’à la corne controlatérale.</a:t>
            </a:r>
          </a:p>
          <a:p>
            <a:endParaRPr lang="fr-FR" altLang="fr-F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B9EB5-6C5F-4389-AF94-95B92DAF8B6A}" type="slidenum">
              <a:rPr lang="fr-BE" smtClean="0"/>
              <a:t>118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939877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B9EB5-6C5F-4389-AF94-95B92DAF8B6A}" type="slidenum">
              <a:rPr lang="fr-BE" smtClean="0"/>
              <a:t>123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703201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Similar results to ours were obtained by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Haibel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Perkins (1989) in Suffolk and Finn sheep by using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transabdominal ultrasound techniques from the 40th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the 95th day of gestation. Similar findings were also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observed by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Sergeev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 (1990) in crossbred sheep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Booroola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× South Australian Merino) from the 49th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the 109th day of gestation, and by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Aiumlamai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(1992) in the indigenous Swedish mountain sheep</a:t>
            </a:r>
          </a:p>
          <a:p>
            <a:r>
              <a:rPr lang="en-US" sz="1200" b="0" i="0" u="none" strike="noStrik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(Swedish pelt sheep) 10 weeks before lambing.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B9EB5-6C5F-4389-AF94-95B92DAF8B6A}" type="slidenum">
              <a:rPr lang="fr-BE" smtClean="0"/>
              <a:t>132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970656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fr-BE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Aiumlamai</a:t>
            </a:r>
            <a:r>
              <a:rPr lang="fr-B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S, </a:t>
            </a:r>
            <a:r>
              <a:rPr lang="fr-BE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Fredriksson</a:t>
            </a:r>
            <a:r>
              <a:rPr lang="fr-B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G, </a:t>
            </a:r>
            <a:r>
              <a:rPr lang="fr-BE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Nilsfors</a:t>
            </a:r>
            <a:r>
              <a:rPr lang="fr-B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L. 1992. Real-time </a:t>
            </a:r>
            <a:r>
              <a:rPr lang="fr-BE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ultrasonography</a:t>
            </a:r>
            <a:r>
              <a:rPr lang="fr-B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determining the gestational age of ewes. Veterinary</a:t>
            </a:r>
          </a:p>
          <a:p>
            <a:r>
              <a:rPr lang="fr-B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Record 131, 560–562.</a:t>
            </a:r>
          </a:p>
          <a:p>
            <a:r>
              <a:rPr lang="fr-B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fr-BE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Sergeev</a:t>
            </a:r>
            <a:r>
              <a:rPr lang="fr-B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L, </a:t>
            </a:r>
            <a:r>
              <a:rPr lang="fr-BE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Kleemann</a:t>
            </a:r>
            <a:r>
              <a:rPr lang="fr-B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DO, Walker </a:t>
            </a:r>
            <a:r>
              <a:rPr lang="fr-BE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</a:t>
            </a:r>
            <a:r>
              <a:rPr lang="fr-B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Smith </a:t>
            </a:r>
            <a:r>
              <a:rPr lang="fr-BE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DH</a:t>
            </a:r>
            <a:r>
              <a:rPr lang="fr-B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fr-BE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Grosser</a:t>
            </a:r>
            <a:r>
              <a:rPr lang="fr-B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TI, Mann T, et al. 1990. Real-time </a:t>
            </a:r>
            <a:r>
              <a:rPr lang="fr-BE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ultrasound</a:t>
            </a:r>
            <a:r>
              <a:rPr lang="fr-B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imaging</a:t>
            </a:r>
            <a:r>
              <a:rPr lang="fr-B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predicting ovine fetal age. Theriogenology 34, 593–601.</a:t>
            </a:r>
          </a:p>
          <a:p>
            <a:r>
              <a:rPr lang="fr-B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fr-BE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Haibel</a:t>
            </a:r>
            <a:r>
              <a:rPr lang="fr-B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GK</a:t>
            </a:r>
            <a:r>
              <a:rPr lang="fr-B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Perkins NR. 1989. Real-time </a:t>
            </a:r>
            <a:r>
              <a:rPr lang="fr-BE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ultrasonic</a:t>
            </a:r>
            <a:r>
              <a:rPr lang="fr-B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biparietal</a:t>
            </a:r>
            <a:r>
              <a:rPr lang="fr-B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diameter</a:t>
            </a:r>
            <a:r>
              <a:rPr lang="fr-B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second trimester Suffolk and Finn sheep fetuses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prediction of gestational age. Theriogenology 32, 863–869.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B9EB5-6C5F-4389-AF94-95B92DAF8B6A}" type="slidenum">
              <a:rPr lang="fr-BE" smtClean="0"/>
              <a:t>135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970656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Similar results to ours were obtained by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Haibel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Perkins (1989) in Suffolk and Finn sheep by using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transabdominal ultrasound techniques from the 40th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the 95th day of gestation. Similar findings were also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observed by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Sergeev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 (1990) in crossbred sheep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Booroola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× South Australian Merino) from the 49th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the 109th day of gestation, and by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Aiumlamai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(1992) in the indigenous Swedish mountain sheep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(Swedish pelt sheep) 10 weeks before lambing.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B9EB5-6C5F-4389-AF94-95B92DAF8B6A}" type="slidenum">
              <a:rPr lang="fr-BE" smtClean="0"/>
              <a:t>136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970656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Similar results to ours were obtained by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Haibel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Perkins (1989) in Suffolk and Finn sheep by using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transabdominal ultrasound techniques from the 40th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the 95th day of gestation. Similar findings were also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observed by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Sergeev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 (1990) in crossbred sheep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Booroola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× South Australian Merino) from the 49th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the 109th day of gestation, and by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Aiumlamai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(1992) in the indigenous Swedish mountain sheep</a:t>
            </a:r>
          </a:p>
          <a:p>
            <a:r>
              <a:rPr lang="en-US" sz="1200" b="0" i="0" u="none" strike="noStrik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(Swedish pelt sheep) 10 weeks before lambing.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B9EB5-6C5F-4389-AF94-95B92DAF8B6A}" type="slidenum">
              <a:rPr lang="fr-BE" smtClean="0"/>
              <a:t>137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97065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01BC-8AE4-4403-9A43-9EA7BB375FD3}" type="datetimeFigureOut">
              <a:rPr lang="fr-BE" smtClean="0"/>
              <a:t>11/10/2018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0854-1314-4EC5-BFBF-737C275DAE0E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48492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01BC-8AE4-4403-9A43-9EA7BB375FD3}" type="datetimeFigureOut">
              <a:rPr lang="fr-BE" smtClean="0"/>
              <a:t>11/10/2018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0854-1314-4EC5-BFBF-737C275DAE0E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89372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01BC-8AE4-4403-9A43-9EA7BB375FD3}" type="datetimeFigureOut">
              <a:rPr lang="fr-BE" smtClean="0"/>
              <a:t>11/10/2018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0854-1314-4EC5-BFBF-737C275DAE0E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007326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375650" cy="608013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228600" y="1219200"/>
            <a:ext cx="4305300" cy="508952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86300" y="1219200"/>
            <a:ext cx="4305300" cy="508952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98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19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1" y="1604330"/>
            <a:ext cx="8226719" cy="21933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481" y="3935934"/>
            <a:ext cx="8226719" cy="2193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Espace réservé de la date 4"/>
          <p:cNvSpPr>
            <a:spLocks noGrp="1" noChangeArrowheads="1"/>
          </p:cNvSpPr>
          <p:nvPr>
            <p:ph type="dt" idx="10"/>
          </p:nvPr>
        </p:nvSpPr>
        <p:spPr>
          <a:xfrm>
            <a:off x="455790" y="6246814"/>
            <a:ext cx="2129366" cy="47148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pied de page 5"/>
          <p:cNvSpPr>
            <a:spLocks noGrp="1" noChangeArrowheads="1"/>
          </p:cNvSpPr>
          <p:nvPr>
            <p:ph type="ftr" idx="11"/>
          </p:nvPr>
        </p:nvSpPr>
        <p:spPr>
          <a:xfrm>
            <a:off x="3127023" y="6246814"/>
            <a:ext cx="2898422" cy="47148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6"/>
          <p:cNvSpPr>
            <a:spLocks noGrp="1" noChangeArrowheads="1"/>
          </p:cNvSpPr>
          <p:nvPr>
            <p:ph type="sldNum" idx="12"/>
          </p:nvPr>
        </p:nvSpPr>
        <p:spPr>
          <a:xfrm>
            <a:off x="6556022" y="6246814"/>
            <a:ext cx="2127956" cy="47148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EBFC5F8-0873-461F-8A2A-6B43A4286A1C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07175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re. Contenu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6400" y="228600"/>
            <a:ext cx="77724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885950"/>
            <a:ext cx="4013200" cy="417195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22800" y="1885952"/>
            <a:ext cx="4013200" cy="200977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22800" y="4048127"/>
            <a:ext cx="4013200" cy="200977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31800" y="622935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2935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31000" y="622935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BEC7D7D-D6DC-48B5-8E89-B23CCBCBD51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62130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01BC-8AE4-4403-9A43-9EA7BB375FD3}" type="datetimeFigureOut">
              <a:rPr lang="fr-BE" smtClean="0"/>
              <a:t>11/10/2018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0854-1314-4EC5-BFBF-737C275DAE0E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61167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01BC-8AE4-4403-9A43-9EA7BB375FD3}" type="datetimeFigureOut">
              <a:rPr lang="fr-BE" smtClean="0"/>
              <a:t>11/10/2018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0854-1314-4EC5-BFBF-737C275DAE0E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59905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01BC-8AE4-4403-9A43-9EA7BB375FD3}" type="datetimeFigureOut">
              <a:rPr lang="fr-BE" smtClean="0"/>
              <a:t>11/10/2018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0854-1314-4EC5-BFBF-737C275DAE0E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7304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01BC-8AE4-4403-9A43-9EA7BB375FD3}" type="datetimeFigureOut">
              <a:rPr lang="fr-BE" smtClean="0"/>
              <a:t>11/10/2018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0854-1314-4EC5-BFBF-737C275DAE0E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27196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01BC-8AE4-4403-9A43-9EA7BB375FD3}" type="datetimeFigureOut">
              <a:rPr lang="fr-BE" smtClean="0"/>
              <a:t>11/10/2018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0854-1314-4EC5-BFBF-737C275DAE0E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64818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01BC-8AE4-4403-9A43-9EA7BB375FD3}" type="datetimeFigureOut">
              <a:rPr lang="fr-BE" smtClean="0"/>
              <a:t>11/10/2018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0854-1314-4EC5-BFBF-737C275DAE0E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10332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01BC-8AE4-4403-9A43-9EA7BB375FD3}" type="datetimeFigureOut">
              <a:rPr lang="fr-BE" smtClean="0"/>
              <a:t>11/10/2018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0854-1314-4EC5-BFBF-737C275DAE0E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48590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01BC-8AE4-4403-9A43-9EA7BB375FD3}" type="datetimeFigureOut">
              <a:rPr lang="fr-BE" smtClean="0"/>
              <a:t>11/10/2018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0854-1314-4EC5-BFBF-737C275DAE0E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47009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001BC-8AE4-4403-9A43-9EA7BB375FD3}" type="datetimeFigureOut">
              <a:rPr lang="fr-BE" smtClean="0"/>
              <a:t>11/10/2018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B0854-1314-4EC5-BFBF-737C275DAE0E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61147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4" r:id="rId12"/>
    <p:sldLayoutId id="2147483666" r:id="rId13"/>
    <p:sldLayoutId id="2147483667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19.png"/><Relationship Id="rId4" Type="http://schemas.openxmlformats.org/officeDocument/2006/relationships/oleObject" Target="../embeddings/oleObject2.bin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ficow.be/" TargetMode="External"/><Relationship Id="rId4" Type="http://schemas.openxmlformats.org/officeDocument/2006/relationships/image" Target="../media/image17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3.jpe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pn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o.org/docrep/009/t0121f/T0121F03.htm#3.2.4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8.png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2.png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6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8.png"/><Relationship Id="rId4" Type="http://schemas.openxmlformats.org/officeDocument/2006/relationships/image" Target="../media/image151.jpe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0.png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3.png"/><Relationship Id="rId4" Type="http://schemas.openxmlformats.org/officeDocument/2006/relationships/image" Target="../media/image172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6.png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pgenes.com/organisation/presentation/organisme-et-entreprise-de-selection/" TargetMode="External"/><Relationship Id="rId2" Type="http://schemas.openxmlformats.org/officeDocument/2006/relationships/hyperlink" Target="https://www.biowallonie.com/wp-content/uploads/2017/04/Itineraires-BIO-8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fr.calameo.com/read/0028348398ae5dbc487c9" TargetMode="External"/><Relationship Id="rId5" Type="http://schemas.openxmlformats.org/officeDocument/2006/relationships/hyperlink" Target="http://www.fao.org/docrep/009/t0121f/T0121F03.htm" TargetMode="External"/><Relationship Id="rId4" Type="http://schemas.openxmlformats.org/officeDocument/2006/relationships/hyperlink" Target="http://www.omafra.gov.on.ca/french/livestock/sheep/facts/02-062.htm" TargetMode="Externa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vins.fsaa.ulaval.ca/" TargetMode="External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zVT_KMOkvw" TargetMode="External"/><Relationship Id="rId7" Type="http://schemas.openxmlformats.org/officeDocument/2006/relationships/hyperlink" Target="https://www.youtube.com/watch?v=4EeIl2tRapY" TargetMode="External"/><Relationship Id="rId2" Type="http://schemas.openxmlformats.org/officeDocument/2006/relationships/hyperlink" Target="https://www.youtube.com/watch?v=q1aWBoysZe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6ieOofhzgec" TargetMode="External"/><Relationship Id="rId5" Type="http://schemas.openxmlformats.org/officeDocument/2006/relationships/hyperlink" Target="https://www.youtube.com/watch?v=TFhfp2h_VNA" TargetMode="External"/><Relationship Id="rId4" Type="http://schemas.openxmlformats.org/officeDocument/2006/relationships/hyperlink" Target="https://www.youtube.com/watch?v=Knh7xpSO03k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dele.fr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://fr.calameo.com/read/0028348398ae5dbc487c9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://fr.calameo.com/read/0028348398ae5dbc487c9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idele.fr/" TargetMode="Externa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4" Type="http://schemas.openxmlformats.org/officeDocument/2006/relationships/image" Target="../media/image67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9.png"/><Relationship Id="rId4" Type="http://schemas.openxmlformats.org/officeDocument/2006/relationships/oleObject" Target="../embeddings/Microsoft_Excel_97-2003_Worksheet1.xls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idele.fr/no_cache/recherche/publication/idelesolr/recommends/chiffres-cles-caprins-2018.html" TargetMode="External"/><Relationship Id="rId2" Type="http://schemas.openxmlformats.org/officeDocument/2006/relationships/hyperlink" Target="http://www.idele.fr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mafra.gov.on.ca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mafra.gov.on.ca/" TargetMode="Externa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edicalexpo.fr/fabricant-medical/echographe-veterinaire-9515.html" TargetMode="External"/><Relationship Id="rId3" Type="http://schemas.openxmlformats.org/officeDocument/2006/relationships/hyperlink" Target="http://www.draminski.fr/" TargetMode="External"/><Relationship Id="rId7" Type="http://schemas.openxmlformats.org/officeDocument/2006/relationships/hyperlink" Target="http://www.esaote-fr.be/modules/core/page.asp?p=TRINGALINEARVET" TargetMode="External"/><Relationship Id="rId2" Type="http://schemas.openxmlformats.org/officeDocument/2006/relationships/hyperlink" Target="http://www.echomedic.be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cmscan.com/veterinaire/applications-veterinaires/diagnostic-gestation-ovin-caprin/" TargetMode="External"/><Relationship Id="rId5" Type="http://schemas.openxmlformats.org/officeDocument/2006/relationships/hyperlink" Target="http://www.international.bcftechnology.com/" TargetMode="External"/><Relationship Id="rId4" Type="http://schemas.openxmlformats.org/officeDocument/2006/relationships/hyperlink" Target="http://www.vtrade.be/fr/main/" TargetMode="External"/><Relationship Id="rId9" Type="http://schemas.openxmlformats.org/officeDocument/2006/relationships/hyperlink" Target="https://www.sonosite.com/fr/specialties/%C3%A9chographie-v%C3%A9t%C3%A9rinaire" TargetMode="Externa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e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71600" y="2780928"/>
            <a:ext cx="7488832" cy="1752600"/>
          </a:xfrm>
        </p:spPr>
        <p:txBody>
          <a:bodyPr/>
          <a:lstStyle/>
          <a:p>
            <a:r>
              <a:rPr lang="fr-BE" dirty="0" smtClean="0">
                <a:solidFill>
                  <a:schemeClr val="tx2"/>
                </a:solidFill>
              </a:rPr>
              <a:t>Professeur honoraire Christian Hanzen</a:t>
            </a:r>
          </a:p>
          <a:p>
            <a:r>
              <a:rPr lang="fr-BE" dirty="0" smtClean="0">
                <a:solidFill>
                  <a:schemeClr val="tx2"/>
                </a:solidFill>
              </a:rPr>
              <a:t>Université de Liège</a:t>
            </a:r>
            <a:endParaRPr lang="fr-BE" dirty="0">
              <a:solidFill>
                <a:schemeClr val="tx2"/>
              </a:solidFill>
            </a:endParaRPr>
          </a:p>
        </p:txBody>
      </p:sp>
      <p:sp>
        <p:nvSpPr>
          <p:cNvPr id="4" name="Rectangle à coins arrondis 3"/>
          <p:cNvSpPr/>
          <p:nvPr/>
        </p:nvSpPr>
        <p:spPr>
          <a:xfrm>
            <a:off x="467544" y="404664"/>
            <a:ext cx="8136904" cy="172819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600" dirty="0" smtClean="0"/>
              <a:t>Le B.A.-BA de </a:t>
            </a:r>
            <a:r>
              <a:rPr lang="fr-BE" sz="3600" dirty="0"/>
              <a:t>la reproduction ovine et caprine en Belgique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293096"/>
            <a:ext cx="3528392" cy="2346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484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ésultat de recherche d'images pour &quot;chèvre saanen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" name="Rectangle à coins arrondis 4"/>
          <p:cNvSpPr/>
          <p:nvPr/>
        </p:nvSpPr>
        <p:spPr>
          <a:xfrm>
            <a:off x="235967" y="160338"/>
            <a:ext cx="4984106" cy="607422"/>
          </a:xfrm>
          <a:prstGeom prst="roundRect">
            <a:avLst/>
          </a:prstGeom>
          <a:solidFill>
            <a:schemeClr val="bg2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2400" dirty="0" smtClean="0">
                <a:solidFill>
                  <a:schemeClr val="bg1"/>
                </a:solidFill>
              </a:rPr>
              <a:t>Les races ovines laitières en Wallonie</a:t>
            </a:r>
            <a:endParaRPr lang="fr-BE" sz="2400" dirty="0">
              <a:solidFill>
                <a:schemeClr val="bg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1577" y="1018762"/>
            <a:ext cx="4990693" cy="101566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BE" sz="2000" dirty="0" smtClean="0"/>
              <a:t>- 1100 brebis laitières (2 % du cheptel wallon)</a:t>
            </a:r>
          </a:p>
          <a:p>
            <a:r>
              <a:rPr lang="fr-BE" sz="2000" dirty="0" smtClean="0"/>
              <a:t>- 15 éleveurs avec plus de 10 brebis</a:t>
            </a:r>
          </a:p>
          <a:p>
            <a:r>
              <a:rPr lang="fr-BE" sz="2000" dirty="0" smtClean="0"/>
              <a:t>- 250 litres par an et par brebis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233628" y="5391818"/>
            <a:ext cx="4896544" cy="132343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BE" sz="2000" u="sng" dirty="0" smtClean="0"/>
              <a:t>Par comparaison en France </a:t>
            </a:r>
            <a:r>
              <a:rPr lang="fr-BE" sz="2000" dirty="0" smtClean="0"/>
              <a:t>(données 2014)</a:t>
            </a:r>
          </a:p>
          <a:p>
            <a:r>
              <a:rPr lang="fr-BE" sz="2000" dirty="0" smtClean="0"/>
              <a:t>- 1,575 millions de brebis laitières</a:t>
            </a:r>
          </a:p>
          <a:p>
            <a:r>
              <a:rPr lang="fr-BE" sz="2000" dirty="0" smtClean="0"/>
              <a:t>- 4774 éleveurs de brebis laitières</a:t>
            </a:r>
          </a:p>
          <a:p>
            <a:r>
              <a:rPr lang="fr-BE" sz="2000" dirty="0" smtClean="0"/>
              <a:t>- Production totale : 257,5 millions de litres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5575" y="5406987"/>
            <a:ext cx="3892071" cy="132343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BE" sz="2000" dirty="0" smtClean="0"/>
              <a:t>Lacaune 288 </a:t>
            </a:r>
            <a:r>
              <a:rPr lang="fr-BE" sz="2000" dirty="0"/>
              <a:t>l </a:t>
            </a:r>
            <a:r>
              <a:rPr lang="fr-BE" sz="2000" dirty="0" smtClean="0"/>
              <a:t>(7,3 % de MG </a:t>
            </a:r>
          </a:p>
          <a:p>
            <a:r>
              <a:rPr lang="fr-BE" sz="2000" dirty="0" smtClean="0"/>
              <a:t>et 5,5 % de MP</a:t>
            </a:r>
          </a:p>
          <a:p>
            <a:r>
              <a:rPr lang="fr-BE" sz="2000" dirty="0" smtClean="0"/>
              <a:t>237 (NL1) à 306 (</a:t>
            </a:r>
            <a:r>
              <a:rPr lang="fr-BE" sz="2000" dirty="0" err="1" smtClean="0"/>
              <a:t>NL</a:t>
            </a:r>
            <a:r>
              <a:rPr lang="fr-BE" sz="2000" dirty="0" smtClean="0"/>
              <a:t>&gt;1) litres </a:t>
            </a:r>
          </a:p>
          <a:p>
            <a:r>
              <a:rPr lang="fr-BE" sz="2000" dirty="0" smtClean="0"/>
              <a:t>en respectivement 146 et 171 J</a:t>
            </a:r>
            <a:endParaRPr lang="fr-BE" sz="2000" dirty="0"/>
          </a:p>
        </p:txBody>
      </p:sp>
      <p:grpSp>
        <p:nvGrpSpPr>
          <p:cNvPr id="14" name="Groupe 13"/>
          <p:cNvGrpSpPr/>
          <p:nvPr/>
        </p:nvGrpSpPr>
        <p:grpSpPr>
          <a:xfrm>
            <a:off x="5662233" y="273710"/>
            <a:ext cx="3024336" cy="2094032"/>
            <a:chOff x="5662233" y="273710"/>
            <a:chExt cx="3024336" cy="2094032"/>
          </a:xfrm>
        </p:grpSpPr>
        <p:pic>
          <p:nvPicPr>
            <p:cNvPr id="303109" name="Picture 5" descr="Résultat de recherche d'images pour &quot;mouton laitier belge&quot;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2233" y="273710"/>
              <a:ext cx="3024336" cy="2094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ZoneTexte 18"/>
            <p:cNvSpPr txBox="1"/>
            <p:nvPr/>
          </p:nvSpPr>
          <p:spPr>
            <a:xfrm>
              <a:off x="6300192" y="1841277"/>
              <a:ext cx="21403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b="1" dirty="0" smtClean="0"/>
                <a:t>Mouton laitier belge</a:t>
              </a:r>
              <a:endParaRPr lang="fr-BE" b="1" dirty="0"/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4469582" y="2701537"/>
            <a:ext cx="4343400" cy="2361033"/>
            <a:chOff x="4469582" y="2701537"/>
            <a:chExt cx="4343400" cy="2361033"/>
          </a:xfrm>
        </p:grpSpPr>
        <p:pic>
          <p:nvPicPr>
            <p:cNvPr id="30310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9582" y="2701537"/>
              <a:ext cx="4343400" cy="2009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ZoneTexte 19"/>
            <p:cNvSpPr txBox="1"/>
            <p:nvPr/>
          </p:nvSpPr>
          <p:spPr>
            <a:xfrm>
              <a:off x="6452592" y="4693238"/>
              <a:ext cx="23603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dirty="0" err="1" smtClean="0">
                  <a:solidFill>
                    <a:schemeClr val="bg1">
                      <a:lumMod val="50000"/>
                    </a:schemeClr>
                  </a:solidFill>
                </a:rPr>
                <a:t>Froidmont</a:t>
              </a:r>
              <a:r>
                <a:rPr lang="fr-BE" dirty="0" smtClean="0">
                  <a:solidFill>
                    <a:schemeClr val="bg1">
                      <a:lumMod val="50000"/>
                    </a:schemeClr>
                  </a:solidFill>
                </a:rPr>
                <a:t> et al. </a:t>
              </a:r>
              <a:r>
                <a:rPr lang="fr-BE" dirty="0" err="1" smtClean="0">
                  <a:solidFill>
                    <a:schemeClr val="bg1">
                      <a:lumMod val="50000"/>
                    </a:schemeClr>
                  </a:solidFill>
                </a:rPr>
                <a:t>CRAW</a:t>
              </a:r>
              <a:endParaRPr lang="fr-BE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221577" y="2362969"/>
            <a:ext cx="3581102" cy="2686912"/>
            <a:chOff x="221577" y="2362969"/>
            <a:chExt cx="3581102" cy="2686912"/>
          </a:xfrm>
        </p:grpSpPr>
        <p:pic>
          <p:nvPicPr>
            <p:cNvPr id="303111" name="Picture 7" descr="Résultat de recherche d'images pour &quot;race lacaune&quot;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577" y="2362969"/>
              <a:ext cx="3581102" cy="2686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ZoneTexte 21"/>
            <p:cNvSpPr txBox="1"/>
            <p:nvPr/>
          </p:nvSpPr>
          <p:spPr>
            <a:xfrm>
              <a:off x="2694575" y="4655478"/>
              <a:ext cx="967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b="1" dirty="0" smtClean="0"/>
                <a:t>Lacaune</a:t>
              </a:r>
              <a:endParaRPr lang="fr-BE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79778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188640"/>
            <a:ext cx="7344816" cy="2016224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3"/>
            </a:solidFill>
            <a:miter lim="800000"/>
            <a:headEnd/>
            <a:tailEnd/>
          </a:ln>
        </p:spPr>
        <p:txBody>
          <a:bodyPr>
            <a:noAutofit/>
          </a:bodyPr>
          <a:lstStyle/>
          <a:p>
            <a:pPr marL="177800" algn="ctr">
              <a:defRPr/>
            </a:pPr>
            <a:r>
              <a:rPr lang="fr-BE" sz="4000" dirty="0" smtClean="0">
                <a:solidFill>
                  <a:schemeClr val="bg1"/>
                </a:solidFill>
              </a:rPr>
              <a:t>L’échographie appliquée au contrôle de l’involution utérine chez la chèvre</a:t>
            </a:r>
            <a:endParaRPr lang="fr-FR" sz="4000" dirty="0" smtClean="0">
              <a:solidFill>
                <a:schemeClr val="bg1"/>
              </a:solidFill>
            </a:endParaRPr>
          </a:p>
        </p:txBody>
      </p:sp>
      <p:pic>
        <p:nvPicPr>
          <p:cNvPr id="260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708920"/>
            <a:ext cx="59245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903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20404"/>
            <a:ext cx="7307677" cy="6548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contenu 2"/>
          <p:cNvSpPr txBox="1">
            <a:spLocks/>
          </p:cNvSpPr>
          <p:nvPr/>
        </p:nvSpPr>
        <p:spPr>
          <a:xfrm>
            <a:off x="4996552" y="4653136"/>
            <a:ext cx="4039944" cy="158417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800" smtClean="0"/>
              <a:t>21 chèvres sahéliennes  nullipares et de poids compris entre 25 et 35 kg</a:t>
            </a:r>
          </a:p>
          <a:p>
            <a:r>
              <a:rPr lang="fr-BE" sz="1800" smtClean="0"/>
              <a:t>Examen transrectal au moyen d’une sonde de 5 MHz avec un pouvoir de résolution de 2 mm</a:t>
            </a:r>
            <a:endParaRPr lang="fr-BE" sz="1800" dirty="0"/>
          </a:p>
        </p:txBody>
      </p:sp>
    </p:spTree>
    <p:extLst>
      <p:ext uri="{BB962C8B-B14F-4D97-AF65-F5344CB8AC3E}">
        <p14:creationId xmlns:p14="http://schemas.microsoft.com/office/powerpoint/2010/main" val="199506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1988840"/>
            <a:ext cx="7344816" cy="2016224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3"/>
            </a:solidFill>
            <a:miter lim="800000"/>
            <a:headEnd/>
            <a:tailEnd/>
          </a:ln>
        </p:spPr>
        <p:txBody>
          <a:bodyPr>
            <a:noAutofit/>
          </a:bodyPr>
          <a:lstStyle/>
          <a:p>
            <a:pPr marL="177800" algn="ctr">
              <a:defRPr/>
            </a:pPr>
            <a:r>
              <a:rPr lang="fr-BE" sz="4000" dirty="0" smtClean="0">
                <a:solidFill>
                  <a:schemeClr val="bg1"/>
                </a:solidFill>
              </a:rPr>
              <a:t>L’échographie appliquée à la gestation chez les petits ruminants </a:t>
            </a:r>
            <a:endParaRPr lang="fr-FR" sz="4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33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1335452" y="2780928"/>
            <a:ext cx="6912768" cy="720080"/>
          </a:xfrm>
          <a:prstGeom prst="roundRect">
            <a:avLst>
              <a:gd name="adj" fmla="val 16667"/>
            </a:avLst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altLang="fr-FR" sz="3000" dirty="0" smtClean="0">
                <a:solidFill>
                  <a:schemeClr val="bg1"/>
                </a:solidFill>
              </a:rPr>
              <a:t>Quelques rappels anatomiques généraux</a:t>
            </a:r>
          </a:p>
        </p:txBody>
      </p:sp>
    </p:spTree>
    <p:extLst>
      <p:ext uri="{BB962C8B-B14F-4D97-AF65-F5344CB8AC3E}">
        <p14:creationId xmlns:p14="http://schemas.microsoft.com/office/powerpoint/2010/main" val="117818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1" y="1412776"/>
            <a:ext cx="8640960" cy="5184576"/>
          </a:xfrm>
          <a:noFill/>
        </p:spPr>
        <p:txBody>
          <a:bodyPr lIns="92075" tIns="46038" rIns="92075" bIns="46038">
            <a:normAutofit/>
          </a:bodyPr>
          <a:lstStyle/>
          <a:p>
            <a:pPr>
              <a:lnSpc>
                <a:spcPct val="90000"/>
              </a:lnSpc>
              <a:tabLst>
                <a:tab pos="1817688" algn="l"/>
              </a:tabLst>
            </a:pPr>
            <a:r>
              <a:rPr lang="fr-FR" altLang="fr-FR" sz="2200" dirty="0" smtClean="0"/>
              <a:t>0 </a:t>
            </a:r>
            <a:r>
              <a:rPr lang="fr-FR" altLang="fr-FR" sz="2200" dirty="0"/>
              <a:t>h  : zygote :  </a:t>
            </a:r>
            <a:r>
              <a:rPr lang="fr-FR" altLang="fr-FR" sz="2200" i="1" dirty="0"/>
              <a:t>0.1 </a:t>
            </a:r>
            <a:r>
              <a:rPr lang="fr-FR" altLang="fr-FR" sz="2200" i="1" dirty="0" smtClean="0"/>
              <a:t>mm</a:t>
            </a:r>
          </a:p>
          <a:p>
            <a:pPr>
              <a:lnSpc>
                <a:spcPct val="90000"/>
              </a:lnSpc>
              <a:tabLst>
                <a:tab pos="1817688" algn="l"/>
              </a:tabLst>
            </a:pPr>
            <a:r>
              <a:rPr lang="fr-FR" altLang="fr-FR" sz="2200" dirty="0" smtClean="0"/>
              <a:t>J 4 : arrivée dans l’utérus de l’embryon</a:t>
            </a:r>
          </a:p>
          <a:p>
            <a:pPr>
              <a:lnSpc>
                <a:spcPct val="90000"/>
              </a:lnSpc>
              <a:tabLst>
                <a:tab pos="1817688" algn="l"/>
              </a:tabLst>
            </a:pPr>
            <a:r>
              <a:rPr lang="fr-FR" altLang="fr-FR" sz="2200" dirty="0" smtClean="0"/>
              <a:t>J 11  : vésicule embryonnaire : phase d’élongation</a:t>
            </a:r>
          </a:p>
          <a:p>
            <a:r>
              <a:rPr lang="fr-FR" altLang="fr-FR" sz="2200" dirty="0" smtClean="0"/>
              <a:t>J 12 : identification échographique de la vésicule embryonnaire par voie transrectale  (7 MHz) </a:t>
            </a:r>
            <a:r>
              <a:rPr lang="fr-FR" altLang="fr-FR" sz="2200" dirty="0" smtClean="0">
                <a:solidFill>
                  <a:schemeClr val="bg1">
                    <a:lumMod val="50000"/>
                  </a:schemeClr>
                </a:solidFill>
              </a:rPr>
              <a:t>(Gonzalez de </a:t>
            </a:r>
            <a:r>
              <a:rPr lang="fr-FR" altLang="fr-FR" sz="2200" dirty="0" err="1" smtClean="0">
                <a:solidFill>
                  <a:schemeClr val="bg1">
                    <a:lumMod val="50000"/>
                  </a:schemeClr>
                </a:solidFill>
              </a:rPr>
              <a:t>Bulnes</a:t>
            </a:r>
            <a:r>
              <a:rPr lang="fr-FR" altLang="fr-FR" sz="2200" dirty="0" smtClean="0">
                <a:solidFill>
                  <a:schemeClr val="bg1">
                    <a:lumMod val="50000"/>
                  </a:schemeClr>
                </a:solidFill>
              </a:rPr>
              <a:t> 1998 </a:t>
            </a:r>
            <a:r>
              <a:rPr lang="fr-BE" sz="2200" dirty="0" smtClean="0">
                <a:solidFill>
                  <a:schemeClr val="bg1">
                    <a:lumMod val="50000"/>
                  </a:schemeClr>
                </a:solidFill>
              </a:rPr>
              <a:t>Small Ruminant </a:t>
            </a:r>
            <a:r>
              <a:rPr lang="fr-BE" sz="2200" dirty="0" err="1">
                <a:solidFill>
                  <a:schemeClr val="bg1">
                    <a:lumMod val="50000"/>
                  </a:schemeClr>
                </a:solidFill>
              </a:rPr>
              <a:t>Research</a:t>
            </a:r>
            <a:r>
              <a:rPr lang="fr-BE" sz="2200" dirty="0">
                <a:solidFill>
                  <a:schemeClr val="bg1">
                    <a:lumMod val="50000"/>
                  </a:schemeClr>
                </a:solidFill>
              </a:rPr>
              <a:t> 27, </a:t>
            </a:r>
            <a:r>
              <a:rPr lang="fr-BE" sz="2200" dirty="0" smtClean="0">
                <a:solidFill>
                  <a:schemeClr val="bg1">
                    <a:lumMod val="50000"/>
                  </a:schemeClr>
                </a:solidFill>
              </a:rPr>
              <a:t>243).</a:t>
            </a:r>
          </a:p>
          <a:p>
            <a:r>
              <a:rPr lang="fr-FR" altLang="fr-FR" sz="2200" dirty="0" smtClean="0"/>
              <a:t>J 19 </a:t>
            </a:r>
            <a:r>
              <a:rPr lang="fr-FR" altLang="fr-FR" sz="2200" dirty="0"/>
              <a:t>: identification échographique de </a:t>
            </a:r>
            <a:r>
              <a:rPr lang="fr-FR" altLang="fr-FR" sz="2200" dirty="0" smtClean="0"/>
              <a:t>l’embryon </a:t>
            </a:r>
            <a:r>
              <a:rPr lang="fr-FR" altLang="fr-FR" sz="2200" dirty="0"/>
              <a:t>par voie transrectale  (7 MHz) </a:t>
            </a:r>
            <a:r>
              <a:rPr lang="fr-FR" altLang="fr-FR" sz="2200" dirty="0">
                <a:solidFill>
                  <a:schemeClr val="bg1">
                    <a:lumMod val="50000"/>
                  </a:schemeClr>
                </a:solidFill>
              </a:rPr>
              <a:t>(Gonzalez de </a:t>
            </a:r>
            <a:r>
              <a:rPr lang="fr-FR" altLang="fr-FR" sz="2200" dirty="0" err="1">
                <a:solidFill>
                  <a:schemeClr val="bg1">
                    <a:lumMod val="50000"/>
                  </a:schemeClr>
                </a:solidFill>
              </a:rPr>
              <a:t>Bulnes</a:t>
            </a:r>
            <a:r>
              <a:rPr lang="fr-FR" altLang="fr-FR" sz="2200" dirty="0">
                <a:solidFill>
                  <a:schemeClr val="bg1">
                    <a:lumMod val="50000"/>
                  </a:schemeClr>
                </a:solidFill>
              </a:rPr>
              <a:t> 1998 </a:t>
            </a:r>
            <a:r>
              <a:rPr lang="fr-BE" sz="2200" dirty="0">
                <a:solidFill>
                  <a:schemeClr val="bg1">
                    <a:lumMod val="50000"/>
                  </a:schemeClr>
                </a:solidFill>
              </a:rPr>
              <a:t>Small Ruminant </a:t>
            </a:r>
            <a:r>
              <a:rPr lang="fr-BE" sz="2200" dirty="0" err="1">
                <a:solidFill>
                  <a:schemeClr val="bg1">
                    <a:lumMod val="50000"/>
                  </a:schemeClr>
                </a:solidFill>
              </a:rPr>
              <a:t>Research</a:t>
            </a:r>
            <a:r>
              <a:rPr lang="fr-BE" sz="2200" dirty="0">
                <a:solidFill>
                  <a:schemeClr val="bg1">
                    <a:lumMod val="50000"/>
                  </a:schemeClr>
                </a:solidFill>
              </a:rPr>
              <a:t> 27, </a:t>
            </a:r>
            <a:r>
              <a:rPr lang="fr-BE" sz="2200" dirty="0" smtClean="0">
                <a:solidFill>
                  <a:schemeClr val="bg1">
                    <a:lumMod val="50000"/>
                  </a:schemeClr>
                </a:solidFill>
              </a:rPr>
              <a:t>243).</a:t>
            </a:r>
            <a:endParaRPr lang="fr-FR" altLang="fr-FR" sz="220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  <a:tabLst>
                <a:tab pos="1817688" algn="l"/>
              </a:tabLst>
            </a:pPr>
            <a:r>
              <a:rPr lang="fr-FR" altLang="fr-FR" sz="2200" dirty="0" smtClean="0"/>
              <a:t>J 20  :  </a:t>
            </a:r>
            <a:r>
              <a:rPr lang="fr-FR" altLang="fr-FR" sz="2200" dirty="0"/>
              <a:t>a</a:t>
            </a:r>
            <a:r>
              <a:rPr lang="fr-FR" altLang="fr-FR" sz="2200" dirty="0" smtClean="0"/>
              <a:t>llongement de la vésicule dans la corne </a:t>
            </a:r>
            <a:r>
              <a:rPr lang="fr-FR" altLang="fr-FR" sz="2200" dirty="0" err="1" smtClean="0"/>
              <a:t>contralérale</a:t>
            </a:r>
            <a:endParaRPr lang="fr-FR" altLang="fr-FR" sz="2200" dirty="0" smtClean="0"/>
          </a:p>
          <a:p>
            <a:pPr>
              <a:lnSpc>
                <a:spcPct val="90000"/>
              </a:lnSpc>
              <a:tabLst>
                <a:tab pos="1817688" algn="l"/>
              </a:tabLst>
            </a:pPr>
            <a:r>
              <a:rPr lang="fr-FR" altLang="fr-FR" sz="2200" dirty="0" smtClean="0"/>
              <a:t>J 21 : début du développement des </a:t>
            </a:r>
            <a:r>
              <a:rPr lang="fr-FR" altLang="fr-FR" sz="2200" dirty="0" err="1" smtClean="0"/>
              <a:t>placentomes</a:t>
            </a:r>
            <a:endParaRPr lang="fr-FR" altLang="fr-FR" sz="2200" dirty="0" smtClean="0"/>
          </a:p>
          <a:p>
            <a:endParaRPr lang="en-US" sz="2200" dirty="0" smtClean="0"/>
          </a:p>
          <a:p>
            <a:pPr marL="0" indent="0">
              <a:lnSpc>
                <a:spcPct val="90000"/>
              </a:lnSpc>
              <a:buFont typeface="Monotype Sorts" pitchFamily="2" charset="2"/>
              <a:buNone/>
              <a:tabLst>
                <a:tab pos="1817688" algn="l"/>
              </a:tabLst>
            </a:pPr>
            <a:endParaRPr lang="fr-FR" altLang="fr-FR" sz="2200" dirty="0" smtClean="0"/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395536" y="260648"/>
            <a:ext cx="8424936" cy="720080"/>
          </a:xfrm>
          <a:prstGeom prst="roundRect">
            <a:avLst>
              <a:gd name="adj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altLang="fr-FR" sz="2800" dirty="0" smtClean="0">
                <a:solidFill>
                  <a:schemeClr val="bg1"/>
                </a:solidFill>
              </a:rPr>
              <a:t>Etapes clés des examens échographiques pendant la gestation</a:t>
            </a:r>
          </a:p>
        </p:txBody>
      </p:sp>
    </p:spTree>
    <p:extLst>
      <p:ext uri="{BB962C8B-B14F-4D97-AF65-F5344CB8AC3E}">
        <p14:creationId xmlns:p14="http://schemas.microsoft.com/office/powerpoint/2010/main" val="124492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6305" y="1412776"/>
            <a:ext cx="8424167" cy="4752528"/>
          </a:xfrm>
          <a:noFill/>
        </p:spPr>
        <p:txBody>
          <a:bodyPr lIns="92075" tIns="46038" rIns="92075" bIns="46038">
            <a:normAutofit/>
          </a:bodyPr>
          <a:lstStyle/>
          <a:p>
            <a:r>
              <a:rPr lang="fr-FR" altLang="fr-FR" sz="2200" dirty="0" smtClean="0"/>
              <a:t>J 25 à 30 : </a:t>
            </a:r>
          </a:p>
          <a:p>
            <a:pPr lvl="1"/>
            <a:r>
              <a:rPr lang="fr-FR" altLang="fr-FR" sz="2200" dirty="0" smtClean="0"/>
              <a:t>phase d’identification échographique de (des) embryon(s)</a:t>
            </a:r>
          </a:p>
          <a:p>
            <a:pPr lvl="1"/>
            <a:r>
              <a:rPr lang="fr-FR" altLang="fr-FR" sz="2200" dirty="0" smtClean="0"/>
              <a:t>Identification de l’amnios sous la forme d’une zone plus échogène entourant l’embryon à 1-2 mm de distance</a:t>
            </a:r>
          </a:p>
          <a:p>
            <a:r>
              <a:rPr lang="en-US" sz="2200" dirty="0" smtClean="0"/>
              <a:t>J 32-J 34 : </a:t>
            </a:r>
            <a:r>
              <a:rPr lang="en-US" sz="2200" dirty="0" err="1" smtClean="0"/>
              <a:t>constat</a:t>
            </a:r>
            <a:r>
              <a:rPr lang="en-US" sz="2200" dirty="0" smtClean="0"/>
              <a:t> </a:t>
            </a:r>
            <a:r>
              <a:rPr lang="en-US" sz="2200" dirty="0" err="1" smtClean="0"/>
              <a:t>échographique</a:t>
            </a:r>
            <a:r>
              <a:rPr lang="en-US" sz="2200" dirty="0" smtClean="0"/>
              <a:t> exact à 85-100 %</a:t>
            </a:r>
          </a:p>
          <a:p>
            <a:r>
              <a:rPr lang="en-US" sz="2200" dirty="0" smtClean="0"/>
              <a:t>J 40 – J 80 : </a:t>
            </a:r>
            <a:r>
              <a:rPr lang="en-US" sz="2200" dirty="0" err="1" smtClean="0"/>
              <a:t>fenêtre</a:t>
            </a:r>
            <a:r>
              <a:rPr lang="en-US" sz="2200" dirty="0" smtClean="0"/>
              <a:t> </a:t>
            </a:r>
            <a:r>
              <a:rPr lang="en-US" sz="2200" dirty="0" err="1" smtClean="0"/>
              <a:t>optimale</a:t>
            </a:r>
            <a:r>
              <a:rPr lang="en-US" sz="2200" dirty="0" smtClean="0"/>
              <a:t> pour </a:t>
            </a:r>
            <a:r>
              <a:rPr lang="en-US" sz="2200" dirty="0" err="1" smtClean="0"/>
              <a:t>déterminer</a:t>
            </a:r>
            <a:r>
              <a:rPr lang="en-US" sz="2200" dirty="0" smtClean="0"/>
              <a:t> le </a:t>
            </a:r>
            <a:r>
              <a:rPr lang="en-US" sz="2200" dirty="0" err="1" smtClean="0"/>
              <a:t>stade</a:t>
            </a:r>
            <a:r>
              <a:rPr lang="en-US" sz="2200" dirty="0" smtClean="0"/>
              <a:t> de la gestation </a:t>
            </a:r>
            <a:r>
              <a:rPr lang="en-US" sz="2200" dirty="0" smtClean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fr-BE" sz="2200" dirty="0" err="1" smtClean="0">
                <a:solidFill>
                  <a:schemeClr val="bg1">
                    <a:lumMod val="50000"/>
                  </a:schemeClr>
                </a:solidFill>
              </a:rPr>
              <a:t>Meinecke-Tillmann</a:t>
            </a:r>
            <a:r>
              <a:rPr lang="fr-BE" sz="22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sz="2200" dirty="0">
                <a:solidFill>
                  <a:schemeClr val="bg1">
                    <a:lumMod val="50000"/>
                  </a:schemeClr>
                </a:solidFill>
              </a:rPr>
              <a:t>&amp; </a:t>
            </a:r>
            <a:r>
              <a:rPr lang="fr-BE" sz="2200" dirty="0" err="1">
                <a:solidFill>
                  <a:schemeClr val="bg1">
                    <a:lumMod val="50000"/>
                  </a:schemeClr>
                </a:solidFill>
              </a:rPr>
              <a:t>Meinecke</a:t>
            </a:r>
            <a:r>
              <a:rPr lang="fr-BE" sz="2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sz="2200" dirty="0" smtClean="0">
                <a:solidFill>
                  <a:schemeClr val="bg1">
                    <a:lumMod val="50000"/>
                  </a:schemeClr>
                </a:solidFill>
              </a:rPr>
              <a:t>2007)</a:t>
            </a:r>
            <a:endParaRPr lang="en-US" sz="22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2200" dirty="0" smtClean="0"/>
              <a:t>J 45-J 85 : </a:t>
            </a:r>
            <a:r>
              <a:rPr lang="en-US" sz="2200" dirty="0" err="1" smtClean="0"/>
              <a:t>période</a:t>
            </a:r>
            <a:r>
              <a:rPr lang="en-US" sz="2200" dirty="0" smtClean="0"/>
              <a:t> </a:t>
            </a:r>
            <a:r>
              <a:rPr lang="en-US" sz="2200" dirty="0" err="1" smtClean="0"/>
              <a:t>optimale</a:t>
            </a:r>
            <a:r>
              <a:rPr lang="en-US" sz="2200" dirty="0" smtClean="0"/>
              <a:t> du </a:t>
            </a:r>
            <a:r>
              <a:rPr lang="en-US" sz="2200" dirty="0" err="1" smtClean="0"/>
              <a:t>constat</a:t>
            </a:r>
            <a:r>
              <a:rPr lang="en-US" sz="2200" dirty="0" smtClean="0"/>
              <a:t> </a:t>
            </a:r>
            <a:r>
              <a:rPr lang="en-US" sz="2200" dirty="0" err="1" smtClean="0"/>
              <a:t>échographique</a:t>
            </a:r>
            <a:r>
              <a:rPr lang="en-US" sz="2200" dirty="0" smtClean="0"/>
              <a:t> de gestation</a:t>
            </a:r>
          </a:p>
          <a:p>
            <a:r>
              <a:rPr lang="en-US" sz="2200" dirty="0" smtClean="0"/>
              <a:t>J &gt; 100 : </a:t>
            </a:r>
            <a:r>
              <a:rPr lang="en-US" sz="2200" dirty="0" err="1" smtClean="0"/>
              <a:t>difficulté</a:t>
            </a:r>
            <a:r>
              <a:rPr lang="en-US" sz="2200" dirty="0" smtClean="0"/>
              <a:t> du </a:t>
            </a:r>
            <a:r>
              <a:rPr lang="en-US" sz="2200" dirty="0" err="1" smtClean="0"/>
              <a:t>dénombrement</a:t>
            </a:r>
            <a:r>
              <a:rPr lang="en-US" sz="2200" dirty="0" smtClean="0"/>
              <a:t> des </a:t>
            </a:r>
            <a:r>
              <a:rPr lang="en-US" sz="2200" dirty="0" err="1" smtClean="0"/>
              <a:t>foetus</a:t>
            </a:r>
            <a:r>
              <a:rPr lang="en-US" sz="2200" dirty="0" smtClean="0"/>
              <a:t> </a:t>
            </a:r>
          </a:p>
          <a:p>
            <a:endParaRPr lang="en-US" sz="2200" dirty="0" smtClean="0"/>
          </a:p>
          <a:p>
            <a:pPr marL="0" indent="0">
              <a:lnSpc>
                <a:spcPct val="90000"/>
              </a:lnSpc>
              <a:buFont typeface="Monotype Sorts" pitchFamily="2" charset="2"/>
              <a:buNone/>
              <a:tabLst>
                <a:tab pos="1817688" algn="l"/>
              </a:tabLst>
            </a:pPr>
            <a:endParaRPr lang="fr-FR" altLang="fr-FR" sz="2200" dirty="0" smtClean="0"/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395536" y="260648"/>
            <a:ext cx="8424936" cy="720080"/>
          </a:xfrm>
          <a:prstGeom prst="roundRect">
            <a:avLst>
              <a:gd name="adj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altLang="fr-FR" sz="2800" dirty="0" smtClean="0">
                <a:solidFill>
                  <a:schemeClr val="bg1"/>
                </a:solidFill>
              </a:rPr>
              <a:t>Etapes clés des examens échographiques pendant la gestation</a:t>
            </a:r>
          </a:p>
        </p:txBody>
      </p:sp>
    </p:spTree>
    <p:extLst>
      <p:ext uri="{BB962C8B-B14F-4D97-AF65-F5344CB8AC3E}">
        <p14:creationId xmlns:p14="http://schemas.microsoft.com/office/powerpoint/2010/main" val="281177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079039897"/>
              </p:ext>
            </p:extLst>
          </p:nvPr>
        </p:nvGraphicFramePr>
        <p:xfrm>
          <a:off x="2267744" y="1124744"/>
          <a:ext cx="4464496" cy="53951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3131" name="Image" r:id="rId4" imgW="3657607" imgH="5141986" progId="">
                  <p:embed/>
                </p:oleObj>
              </mc:Choice>
              <mc:Fallback>
                <p:oleObj name="Image" r:id="rId4" imgW="3657607" imgH="5141986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744" y="1124744"/>
                        <a:ext cx="4464496" cy="5395182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à coins arrondis 3"/>
          <p:cNvSpPr/>
          <p:nvPr/>
        </p:nvSpPr>
        <p:spPr>
          <a:xfrm>
            <a:off x="2051720" y="195001"/>
            <a:ext cx="4680520" cy="648072"/>
          </a:xfrm>
          <a:prstGeom prst="roundRect">
            <a:avLst/>
          </a:prstGeom>
          <a:solidFill>
            <a:schemeClr val="bg2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800" dirty="0" smtClean="0">
                <a:solidFill>
                  <a:schemeClr val="bg1"/>
                </a:solidFill>
              </a:rPr>
              <a:t>Placentation anatomique </a:t>
            </a:r>
            <a:endParaRPr lang="fr-BE" sz="2800" dirty="0">
              <a:solidFill>
                <a:schemeClr val="bg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rot="16200000">
            <a:off x="-1587926" y="4332342"/>
            <a:ext cx="40174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GB" sz="1600" kern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From Richard </a:t>
            </a:r>
            <a:r>
              <a:rPr lang="en-GB" sz="1600" kern="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G.Lea</a:t>
            </a:r>
            <a:r>
              <a:rPr lang="en-GB" sz="1600" kern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. University of Nottingham</a:t>
            </a:r>
          </a:p>
        </p:txBody>
      </p:sp>
    </p:spTree>
    <p:extLst>
      <p:ext uri="{BB962C8B-B14F-4D97-AF65-F5344CB8AC3E}">
        <p14:creationId xmlns:p14="http://schemas.microsoft.com/office/powerpoint/2010/main" val="169759244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IG 14_3A 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932" y="578374"/>
            <a:ext cx="6732588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à coins arrondis 2"/>
          <p:cNvSpPr/>
          <p:nvPr/>
        </p:nvSpPr>
        <p:spPr>
          <a:xfrm>
            <a:off x="107504" y="186211"/>
            <a:ext cx="2640261" cy="648072"/>
          </a:xfrm>
          <a:prstGeom prst="roundRect">
            <a:avLst/>
          </a:prstGeom>
          <a:solidFill>
            <a:schemeClr val="bg2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2800" dirty="0" smtClean="0">
                <a:solidFill>
                  <a:schemeClr val="bg1"/>
                </a:solidFill>
              </a:rPr>
              <a:t>Placentation</a:t>
            </a:r>
            <a:endParaRPr lang="fr-BE" sz="2800" dirty="0">
              <a:solidFill>
                <a:schemeClr val="bg2"/>
              </a:solidFill>
            </a:endParaRPr>
          </a:p>
        </p:txBody>
      </p:sp>
      <p:sp>
        <p:nvSpPr>
          <p:cNvPr id="4" name="Lune 3"/>
          <p:cNvSpPr/>
          <p:nvPr/>
        </p:nvSpPr>
        <p:spPr>
          <a:xfrm rot="5400000">
            <a:off x="3890352" y="3801722"/>
            <a:ext cx="596959" cy="1393904"/>
          </a:xfrm>
          <a:prstGeom prst="moon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Lune 4"/>
          <p:cNvSpPr/>
          <p:nvPr/>
        </p:nvSpPr>
        <p:spPr>
          <a:xfrm rot="5400000" flipH="1">
            <a:off x="7426299" y="4463133"/>
            <a:ext cx="581850" cy="1393904"/>
          </a:xfrm>
          <a:prstGeom prst="moon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6" name="Picture 2" descr="FIG 14_3 EWE ABC 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2640262" cy="5208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051" y="159469"/>
            <a:ext cx="3240484" cy="242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107504" y="940078"/>
            <a:ext cx="14563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b="1" dirty="0" err="1" smtClean="0">
                <a:solidFill>
                  <a:schemeClr val="bg1">
                    <a:lumMod val="50000"/>
                  </a:schemeClr>
                </a:solidFill>
              </a:rPr>
              <a:t>From</a:t>
            </a:r>
            <a:r>
              <a:rPr lang="fr-BE" sz="2000" b="1" dirty="0" smtClean="0">
                <a:solidFill>
                  <a:schemeClr val="bg1">
                    <a:lumMod val="50000"/>
                  </a:schemeClr>
                </a:solidFill>
              </a:rPr>
              <a:t> Singer</a:t>
            </a:r>
            <a:endParaRPr lang="fr-BE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253392" y="6292692"/>
            <a:ext cx="14563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b="1" dirty="0" err="1" smtClean="0">
                <a:solidFill>
                  <a:schemeClr val="bg1">
                    <a:lumMod val="50000"/>
                  </a:schemeClr>
                </a:solidFill>
              </a:rPr>
              <a:t>From</a:t>
            </a:r>
            <a:r>
              <a:rPr lang="fr-BE" sz="2000" b="1" dirty="0" smtClean="0">
                <a:solidFill>
                  <a:schemeClr val="bg1">
                    <a:lumMod val="50000"/>
                  </a:schemeClr>
                </a:solidFill>
              </a:rPr>
              <a:t> Singer</a:t>
            </a:r>
            <a:endParaRPr lang="fr-BE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406705" y="2708920"/>
            <a:ext cx="15858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b="1" dirty="0" err="1" smtClean="0">
                <a:solidFill>
                  <a:schemeClr val="bg1">
                    <a:lumMod val="50000"/>
                  </a:schemeClr>
                </a:solidFill>
              </a:rPr>
              <a:t>From</a:t>
            </a:r>
            <a:r>
              <a:rPr lang="fr-BE" sz="2000" b="1" dirty="0" smtClean="0">
                <a:solidFill>
                  <a:schemeClr val="bg1">
                    <a:lumMod val="50000"/>
                  </a:schemeClr>
                </a:solidFill>
              </a:rPr>
              <a:t> Hanzen</a:t>
            </a:r>
            <a:endParaRPr lang="fr-BE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35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058" name="Picture 2" descr="Immature sheep placent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87" y="998779"/>
            <a:ext cx="4200401" cy="315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1520" y="4279155"/>
            <a:ext cx="8424936" cy="246221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err="1" smtClean="0"/>
              <a:t>Nombre</a:t>
            </a:r>
            <a:r>
              <a:rPr lang="en-US" sz="2200" dirty="0" smtClean="0"/>
              <a:t> </a:t>
            </a:r>
            <a:r>
              <a:rPr lang="en-US" sz="2200" dirty="0" err="1" smtClean="0"/>
              <a:t>moyen</a:t>
            </a:r>
            <a:r>
              <a:rPr lang="en-US" sz="2200" dirty="0" smtClean="0"/>
              <a:t> de </a:t>
            </a:r>
            <a:r>
              <a:rPr lang="en-US" sz="2200" dirty="0" err="1" smtClean="0"/>
              <a:t>placentomes</a:t>
            </a:r>
            <a:r>
              <a:rPr lang="en-US" sz="2200" dirty="0" smtClean="0"/>
              <a:t> (73 </a:t>
            </a:r>
            <a:r>
              <a:rPr lang="en-US" sz="2200" dirty="0" err="1" smtClean="0"/>
              <a:t>brebis</a:t>
            </a:r>
            <a:r>
              <a:rPr lang="en-US" sz="2200" dirty="0" smtClean="0"/>
              <a:t> Merinos : 64 à 145)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err="1" smtClean="0"/>
              <a:t>Corrélation</a:t>
            </a:r>
            <a:r>
              <a:rPr lang="en-US" sz="2200" dirty="0" smtClean="0"/>
              <a:t> du </a:t>
            </a:r>
            <a:r>
              <a:rPr lang="en-US" sz="2200" dirty="0" err="1" smtClean="0"/>
              <a:t>poids</a:t>
            </a:r>
            <a:r>
              <a:rPr lang="en-US" sz="2200" dirty="0" smtClean="0"/>
              <a:t> fetal avec le </a:t>
            </a:r>
            <a:r>
              <a:rPr lang="en-US" sz="2200" dirty="0" err="1" smtClean="0"/>
              <a:t>poids</a:t>
            </a:r>
            <a:r>
              <a:rPr lang="en-US" sz="2200" dirty="0" smtClean="0"/>
              <a:t> des </a:t>
            </a:r>
            <a:r>
              <a:rPr lang="en-US" sz="2200" dirty="0" err="1" smtClean="0"/>
              <a:t>placentomes</a:t>
            </a:r>
            <a:r>
              <a:rPr lang="en-US" sz="2200" dirty="0" smtClean="0"/>
              <a:t> (1,6 à 1,8 g) </a:t>
            </a:r>
            <a:r>
              <a:rPr lang="en-US" sz="2200" dirty="0" err="1" smtClean="0"/>
              <a:t>mais</a:t>
            </a:r>
            <a:r>
              <a:rPr lang="en-US" sz="2200" dirty="0" smtClean="0"/>
              <a:t> pas avec </a:t>
            </a:r>
            <a:r>
              <a:rPr lang="en-US" sz="2200" dirty="0" err="1" smtClean="0"/>
              <a:t>leur</a:t>
            </a:r>
            <a:r>
              <a:rPr lang="en-US" sz="2200" dirty="0" smtClean="0"/>
              <a:t> </a:t>
            </a:r>
            <a:r>
              <a:rPr lang="en-US" sz="2200" dirty="0" err="1" smtClean="0"/>
              <a:t>nombre</a:t>
            </a:r>
            <a:r>
              <a:rPr lang="en-US" sz="2200" dirty="0" smtClean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Les </a:t>
            </a:r>
            <a:r>
              <a:rPr lang="en-US" sz="2200" dirty="0" err="1" smtClean="0"/>
              <a:t>foetus</a:t>
            </a:r>
            <a:r>
              <a:rPr lang="en-US" sz="2200" dirty="0" smtClean="0"/>
              <a:t> </a:t>
            </a:r>
            <a:r>
              <a:rPr lang="en-US" sz="2200" dirty="0" err="1" smtClean="0"/>
              <a:t>mâles</a:t>
            </a:r>
            <a:r>
              <a:rPr lang="en-US" sz="2200" dirty="0" smtClean="0"/>
              <a:t> </a:t>
            </a:r>
            <a:r>
              <a:rPr lang="en-US" sz="2200" dirty="0" err="1" smtClean="0"/>
              <a:t>ont</a:t>
            </a:r>
            <a:r>
              <a:rPr lang="en-US" sz="2200" dirty="0" smtClean="0"/>
              <a:t> un </a:t>
            </a:r>
            <a:r>
              <a:rPr lang="en-US" sz="2200" dirty="0" err="1" smtClean="0"/>
              <a:t>poids</a:t>
            </a:r>
            <a:r>
              <a:rPr lang="en-US" sz="2200" dirty="0" smtClean="0"/>
              <a:t> </a:t>
            </a:r>
            <a:r>
              <a:rPr lang="en-US" sz="2200" dirty="0" err="1" smtClean="0"/>
              <a:t>cotylédonnaire</a:t>
            </a:r>
            <a:r>
              <a:rPr lang="en-US" sz="2200" dirty="0" smtClean="0"/>
              <a:t> plus </a:t>
            </a:r>
            <a:r>
              <a:rPr lang="en-US" sz="2200" dirty="0" err="1" smtClean="0"/>
              <a:t>élevé</a:t>
            </a:r>
            <a:r>
              <a:rPr lang="en-US" sz="22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Le </a:t>
            </a:r>
            <a:r>
              <a:rPr lang="en-US" sz="2200" dirty="0" err="1" smtClean="0"/>
              <a:t>nombre</a:t>
            </a:r>
            <a:r>
              <a:rPr lang="en-US" sz="2200" dirty="0" smtClean="0"/>
              <a:t> des </a:t>
            </a:r>
            <a:r>
              <a:rPr lang="en-US" sz="2200" dirty="0" err="1" smtClean="0"/>
              <a:t>placentomes</a:t>
            </a:r>
            <a:r>
              <a:rPr lang="en-US" sz="2200" dirty="0" smtClean="0"/>
              <a:t> </a:t>
            </a:r>
            <a:r>
              <a:rPr lang="en-US" sz="2200" dirty="0" err="1" smtClean="0"/>
              <a:t>est</a:t>
            </a:r>
            <a:r>
              <a:rPr lang="en-US" sz="2200" dirty="0" smtClean="0"/>
              <a:t> </a:t>
            </a:r>
            <a:r>
              <a:rPr lang="en-US" sz="2200" dirty="0" err="1" smtClean="0"/>
              <a:t>identique</a:t>
            </a:r>
            <a:r>
              <a:rPr lang="en-US" sz="2200" dirty="0" smtClean="0"/>
              <a:t> </a:t>
            </a:r>
            <a:r>
              <a:rPr lang="en-US" sz="2200" dirty="0" err="1" smtClean="0"/>
              <a:t>dans</a:t>
            </a:r>
            <a:r>
              <a:rPr lang="en-US" sz="2200" dirty="0" smtClean="0"/>
              <a:t> les </a:t>
            </a:r>
            <a:r>
              <a:rPr lang="en-US" sz="2200" dirty="0" err="1" smtClean="0"/>
              <a:t>deux</a:t>
            </a:r>
            <a:r>
              <a:rPr lang="en-US" sz="2200" dirty="0" smtClean="0"/>
              <a:t> </a:t>
            </a:r>
            <a:r>
              <a:rPr lang="en-US" sz="2200" dirty="0" err="1" smtClean="0"/>
              <a:t>cornes</a:t>
            </a:r>
            <a:endParaRPr lang="en-US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Le </a:t>
            </a:r>
            <a:r>
              <a:rPr lang="en-US" sz="2200" dirty="0" err="1" smtClean="0"/>
              <a:t>poids</a:t>
            </a:r>
            <a:r>
              <a:rPr lang="en-US" sz="2200" dirty="0" smtClean="0"/>
              <a:t> des </a:t>
            </a:r>
            <a:r>
              <a:rPr lang="en-US" sz="2200" dirty="0" err="1" smtClean="0"/>
              <a:t>cotylédons</a:t>
            </a:r>
            <a:r>
              <a:rPr lang="en-US" sz="2200" dirty="0" smtClean="0"/>
              <a:t> </a:t>
            </a:r>
            <a:r>
              <a:rPr lang="en-US" sz="2200" dirty="0" err="1" smtClean="0"/>
              <a:t>est</a:t>
            </a:r>
            <a:r>
              <a:rPr lang="en-US" sz="2200" dirty="0" smtClean="0"/>
              <a:t> </a:t>
            </a:r>
            <a:r>
              <a:rPr lang="en-US" sz="2200" dirty="0" err="1" smtClean="0"/>
              <a:t>compris</a:t>
            </a:r>
            <a:r>
              <a:rPr lang="en-US" sz="2200" dirty="0" smtClean="0"/>
              <a:t> entre 0,1 et 12 g et </a:t>
            </a:r>
            <a:r>
              <a:rPr lang="en-US" sz="2200" dirty="0" err="1" smtClean="0"/>
              <a:t>celui</a:t>
            </a:r>
            <a:r>
              <a:rPr lang="en-US" sz="2200" dirty="0" smtClean="0"/>
              <a:t> des </a:t>
            </a:r>
            <a:r>
              <a:rPr lang="en-US" sz="2200" dirty="0" err="1" smtClean="0"/>
              <a:t>placentomes</a:t>
            </a:r>
            <a:r>
              <a:rPr lang="en-US" sz="2200" dirty="0" smtClean="0"/>
              <a:t> entre 0,1 et 45 g.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180" y="188640"/>
            <a:ext cx="4169762" cy="3120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à coins arrondis 4"/>
          <p:cNvSpPr/>
          <p:nvPr/>
        </p:nvSpPr>
        <p:spPr>
          <a:xfrm>
            <a:off x="347563" y="188640"/>
            <a:ext cx="2016224" cy="648072"/>
          </a:xfrm>
          <a:prstGeom prst="roundRect">
            <a:avLst/>
          </a:prstGeom>
          <a:solidFill>
            <a:schemeClr val="bg2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2800" dirty="0" smtClean="0">
                <a:solidFill>
                  <a:schemeClr val="bg1"/>
                </a:solidFill>
              </a:rPr>
              <a:t>Placentome </a:t>
            </a:r>
            <a:endParaRPr lang="fr-BE" sz="2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83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nri1897-f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8" y="1295400"/>
            <a:ext cx="8062912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 rot="16200000">
            <a:off x="-26047" y="2393305"/>
            <a:ext cx="7902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Mistral" pitchFamily="66" charset="0"/>
              <a:buChar char="●"/>
              <a:defRPr sz="26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fr-FR" sz="2400">
                <a:latin typeface="+mn-lt"/>
              </a:rPr>
              <a:t>Fetal</a:t>
            </a:r>
          </a:p>
        </p:txBody>
      </p:sp>
      <p:sp>
        <p:nvSpPr>
          <p:cNvPr id="4" name="TextBox 5"/>
          <p:cNvSpPr txBox="1">
            <a:spLocks noChangeArrowheads="1"/>
          </p:cNvSpPr>
          <p:nvPr/>
        </p:nvSpPr>
        <p:spPr bwMode="auto">
          <a:xfrm rot="16200000">
            <a:off x="-297211" y="3906986"/>
            <a:ext cx="13326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Mistral" pitchFamily="66" charset="0"/>
              <a:buChar char="●"/>
              <a:defRPr sz="26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fr-FR" sz="2400">
                <a:latin typeface="+mn-lt"/>
              </a:rPr>
              <a:t>Maternal</a:t>
            </a:r>
          </a:p>
        </p:txBody>
      </p:sp>
      <p:cxnSp>
        <p:nvCxnSpPr>
          <p:cNvPr id="5" name="Straight Connector 3"/>
          <p:cNvCxnSpPr/>
          <p:nvPr/>
        </p:nvCxnSpPr>
        <p:spPr bwMode="auto">
          <a:xfrm flipH="1">
            <a:off x="53975" y="3213100"/>
            <a:ext cx="649288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" name="Rectangle à coins arrondis 5"/>
          <p:cNvSpPr/>
          <p:nvPr/>
        </p:nvSpPr>
        <p:spPr>
          <a:xfrm>
            <a:off x="2051720" y="195001"/>
            <a:ext cx="4680520" cy="648072"/>
          </a:xfrm>
          <a:prstGeom prst="roundRect">
            <a:avLst/>
          </a:prstGeom>
          <a:solidFill>
            <a:schemeClr val="bg2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800" dirty="0" smtClean="0">
                <a:solidFill>
                  <a:schemeClr val="bg1"/>
                </a:solidFill>
              </a:rPr>
              <a:t>Placentation histologique </a:t>
            </a:r>
            <a:endParaRPr lang="fr-BE" sz="2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97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ésultat de recherche d'images pour &quot;chèvre saanen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" name="Rectangle à coins arrondis 4"/>
          <p:cNvSpPr/>
          <p:nvPr/>
        </p:nvSpPr>
        <p:spPr>
          <a:xfrm>
            <a:off x="235967" y="160338"/>
            <a:ext cx="4127758" cy="607422"/>
          </a:xfrm>
          <a:prstGeom prst="roundRect">
            <a:avLst/>
          </a:prstGeom>
          <a:solidFill>
            <a:schemeClr val="bg2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2400" dirty="0" smtClean="0">
                <a:solidFill>
                  <a:schemeClr val="bg1"/>
                </a:solidFill>
              </a:rPr>
              <a:t>Les races caprines en Wallonie</a:t>
            </a:r>
            <a:endParaRPr lang="fr-BE" sz="2400" dirty="0">
              <a:solidFill>
                <a:schemeClr val="bg2"/>
              </a:solidFill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261971" y="3082594"/>
            <a:ext cx="4192017" cy="2794678"/>
            <a:chOff x="261971" y="3082594"/>
            <a:chExt cx="4192017" cy="2794678"/>
          </a:xfrm>
        </p:grpSpPr>
        <p:pic>
          <p:nvPicPr>
            <p:cNvPr id="5124" name="Picture 4" descr="Résultat de recherche d'images pour &quot;chèvre saanen&quot;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971" y="3082594"/>
              <a:ext cx="4192017" cy="2794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ZoneTexte 5"/>
            <p:cNvSpPr txBox="1"/>
            <p:nvPr/>
          </p:nvSpPr>
          <p:spPr>
            <a:xfrm>
              <a:off x="1089956" y="4144160"/>
              <a:ext cx="16882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2000" b="1" dirty="0" smtClean="0"/>
                <a:t>Saanen (60 %)</a:t>
              </a:r>
              <a:endParaRPr lang="fr-BE" sz="2000" b="1" dirty="0"/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4730324" y="2924944"/>
            <a:ext cx="3796226" cy="2838543"/>
            <a:chOff x="4730324" y="2924944"/>
            <a:chExt cx="3796226" cy="2838543"/>
          </a:xfrm>
        </p:grpSpPr>
        <p:pic>
          <p:nvPicPr>
            <p:cNvPr id="5126" name="Picture 6" descr="Résultat de recherche d'images pour &quot;chèvre brune des alpes&quot;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0324" y="2924944"/>
              <a:ext cx="3796226" cy="2838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ZoneTexte 6"/>
            <p:cNvSpPr txBox="1"/>
            <p:nvPr/>
          </p:nvSpPr>
          <p:spPr>
            <a:xfrm>
              <a:off x="5831584" y="3944105"/>
              <a:ext cx="15937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2000" b="1" dirty="0" smtClean="0"/>
                <a:t>Alpine (15 %)</a:t>
              </a:r>
              <a:endParaRPr lang="fr-BE" sz="2000" b="1" dirty="0"/>
            </a:p>
          </p:txBody>
        </p:sp>
      </p:grpSp>
      <p:sp>
        <p:nvSpPr>
          <p:cNvPr id="3" name="Rectangle 2"/>
          <p:cNvSpPr/>
          <p:nvPr/>
        </p:nvSpPr>
        <p:spPr>
          <a:xfrm>
            <a:off x="185046" y="1251984"/>
            <a:ext cx="410175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200" dirty="0"/>
              <a:t>11 347 </a:t>
            </a:r>
            <a:r>
              <a:rPr lang="fr-BE" sz="2200" dirty="0" smtClean="0"/>
              <a:t>chèvres (1.154 éleveurs)</a:t>
            </a:r>
          </a:p>
          <a:p>
            <a:r>
              <a:rPr lang="fr-BE" sz="2200" dirty="0" smtClean="0"/>
              <a:t>4.5 </a:t>
            </a:r>
            <a:r>
              <a:rPr lang="fr-BE" sz="2200" dirty="0"/>
              <a:t>millions de </a:t>
            </a:r>
            <a:r>
              <a:rPr lang="fr-BE" sz="2200" dirty="0" smtClean="0"/>
              <a:t>litres (6400 chèvres) (700 litres en moyenne)</a:t>
            </a:r>
          </a:p>
        </p:txBody>
      </p:sp>
      <p:pic>
        <p:nvPicPr>
          <p:cNvPr id="3031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596" y="476672"/>
            <a:ext cx="4704407" cy="2476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479132" y="160338"/>
            <a:ext cx="30474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dirty="0" smtClean="0">
                <a:hlinkClick r:id="rId5"/>
              </a:rPr>
              <a:t>2004 : http</a:t>
            </a:r>
            <a:r>
              <a:rPr lang="fr-BE" dirty="0">
                <a:hlinkClick r:id="rId5"/>
              </a:rPr>
              <a:t>://</a:t>
            </a:r>
            <a:r>
              <a:rPr lang="fr-BE" dirty="0" smtClean="0">
                <a:hlinkClick r:id="rId5"/>
              </a:rPr>
              <a:t>www.ficow.be</a:t>
            </a:r>
            <a:r>
              <a:rPr lang="fr-BE" dirty="0" smtClean="0"/>
              <a:t> </a:t>
            </a:r>
            <a:endParaRPr lang="fr-BE" dirty="0"/>
          </a:p>
        </p:txBody>
      </p:sp>
      <p:sp>
        <p:nvSpPr>
          <p:cNvPr id="8" name="Rectangle 7"/>
          <p:cNvSpPr/>
          <p:nvPr/>
        </p:nvSpPr>
        <p:spPr>
          <a:xfrm>
            <a:off x="4788024" y="595415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BE" b="1" dirty="0"/>
              <a:t>842 kg de lait à 3,53 % de </a:t>
            </a:r>
            <a:r>
              <a:rPr lang="fr-BE" b="1" dirty="0" smtClean="0"/>
              <a:t>MG </a:t>
            </a:r>
            <a:r>
              <a:rPr lang="fr-BE" b="1" dirty="0"/>
              <a:t>et 3,15 % de protéines en 290 jours </a:t>
            </a:r>
          </a:p>
        </p:txBody>
      </p:sp>
      <p:sp>
        <p:nvSpPr>
          <p:cNvPr id="9" name="Rectangle 8"/>
          <p:cNvSpPr/>
          <p:nvPr/>
        </p:nvSpPr>
        <p:spPr>
          <a:xfrm>
            <a:off x="282369" y="6021288"/>
            <a:ext cx="41716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b="1" dirty="0"/>
              <a:t>894 kg de lait à 3,31% de MG et 3,02 % de </a:t>
            </a:r>
            <a:r>
              <a:rPr lang="fr-BE" b="1" dirty="0" smtClean="0"/>
              <a:t>protéines en 296 </a:t>
            </a:r>
            <a:r>
              <a:rPr lang="fr-BE" b="1" dirty="0"/>
              <a:t>jours </a:t>
            </a:r>
          </a:p>
        </p:txBody>
      </p:sp>
    </p:spTree>
    <p:extLst>
      <p:ext uri="{BB962C8B-B14F-4D97-AF65-F5344CB8AC3E}">
        <p14:creationId xmlns:p14="http://schemas.microsoft.com/office/powerpoint/2010/main" val="161551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Mistral" pitchFamily="66" charset="0"/>
              <a:buChar char="●"/>
              <a:defRPr sz="26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C5E664F-1D56-4A8A-89B5-DA9C510EA266}" type="slidenum">
              <a:rPr lang="fr-FR" altLang="fr-FR" sz="1400">
                <a:solidFill>
                  <a:srgbClr val="A50021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110</a:t>
            </a:fld>
            <a:endParaRPr lang="fr-FR" altLang="fr-FR" sz="1400">
              <a:solidFill>
                <a:srgbClr val="A50021"/>
              </a:solidFill>
            </a:endParaRPr>
          </a:p>
        </p:txBody>
      </p:sp>
      <p:pic>
        <p:nvPicPr>
          <p:cNvPr id="39941" name="Picture 3" descr="dia034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624" y="1124744"/>
            <a:ext cx="5184775" cy="50847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Rectangle à coins arrondis 4"/>
          <p:cNvSpPr/>
          <p:nvPr/>
        </p:nvSpPr>
        <p:spPr>
          <a:xfrm>
            <a:off x="1043608" y="210301"/>
            <a:ext cx="5760640" cy="648072"/>
          </a:xfrm>
          <a:prstGeom prst="roundRect">
            <a:avLst/>
          </a:prstGeom>
          <a:solidFill>
            <a:schemeClr val="bg2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altLang="fr-FR" sz="2800" dirty="0"/>
              <a:t>Placenta</a:t>
            </a:r>
            <a:r>
              <a:rPr lang="fr-BE" altLang="fr-FR" sz="1200" dirty="0"/>
              <a:t> </a:t>
            </a:r>
            <a:r>
              <a:rPr lang="fr-BE" altLang="fr-FR" sz="2800" dirty="0"/>
              <a:t>et cotylédon de brebis</a:t>
            </a:r>
            <a:endParaRPr lang="fr-BE" sz="2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72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7204975" y="6424613"/>
            <a:ext cx="1747275" cy="436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lIns="90488" tIns="79200" rIns="90488" bIns="79200">
            <a:spAutoFit/>
          </a:bodyPr>
          <a:lstStyle>
            <a:lvl1pPr algn="l" defTabSz="76200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defTabSz="76200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chemeClr val="tx2"/>
                </a:solidFill>
                <a:latin typeface="Arial" pitchFamily="34" charset="0"/>
              </a:defRPr>
            </a:lvl2pPr>
            <a:lvl3pPr marL="1143000" indent="-228600" algn="l" defTabSz="7620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defTabSz="762000">
              <a:spcBef>
                <a:spcPts val="400"/>
              </a:spcBef>
              <a:buClr>
                <a:srgbClr val="D8AB01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defTabSz="7620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620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620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620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620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dirty="0">
                <a:solidFill>
                  <a:schemeClr val="bg1">
                    <a:lumMod val="50000"/>
                  </a:schemeClr>
                </a:solidFill>
              </a:rPr>
              <a:t>d’après </a:t>
            </a:r>
            <a:r>
              <a:rPr lang="fr-FR" altLang="fr-FR" sz="1800" dirty="0" err="1">
                <a:solidFill>
                  <a:schemeClr val="bg1">
                    <a:lumMod val="50000"/>
                  </a:schemeClr>
                </a:solidFill>
              </a:rPr>
              <a:t>Barone</a:t>
            </a:r>
            <a:endParaRPr lang="fr-FR" altLang="fr-FR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-37132" y="1815137"/>
            <a:ext cx="9150192" cy="4926231"/>
            <a:chOff x="-6192" y="1676400"/>
            <a:chExt cx="9150192" cy="4926231"/>
          </a:xfrm>
        </p:grpSpPr>
        <p:sp>
          <p:nvSpPr>
            <p:cNvPr id="39939" name="Text Box 3"/>
            <p:cNvSpPr txBox="1">
              <a:spLocks noChangeArrowheads="1"/>
            </p:cNvSpPr>
            <p:nvPr/>
          </p:nvSpPr>
          <p:spPr bwMode="auto">
            <a:xfrm>
              <a:off x="382742" y="5956300"/>
              <a:ext cx="2762295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>
                <a:spcBef>
                  <a:spcPts val="600"/>
                </a:spcBef>
                <a:buClr>
                  <a:schemeClr val="accent1"/>
                </a:buClr>
                <a:buSzPct val="76000"/>
                <a:buFont typeface="Wingdings 3" pitchFamily="18" charset="2"/>
                <a:buChar char=""/>
                <a:defRPr sz="2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>
                <a:spcBef>
                  <a:spcPts val="500"/>
                </a:spcBef>
                <a:buClr>
                  <a:schemeClr val="accent2"/>
                </a:buClr>
                <a:buSzPct val="76000"/>
                <a:buFont typeface="Wingdings 3" pitchFamily="18" charset="2"/>
                <a:buChar char=""/>
                <a:defRPr sz="2300">
                  <a:solidFill>
                    <a:schemeClr val="tx2"/>
                  </a:solidFill>
                  <a:latin typeface="Arial" pitchFamily="34" charset="0"/>
                </a:defRPr>
              </a:lvl2pPr>
              <a:lvl3pPr marL="1143000" indent="-228600" algn="l">
                <a:spcBef>
                  <a:spcPts val="500"/>
                </a:spcBef>
                <a:buClr>
                  <a:srgbClr val="BCBCBC"/>
                </a:buClr>
                <a:buSzPct val="76000"/>
                <a:buFont typeface="Wingdings 3" pitchFamily="18" charset="2"/>
                <a:buChar char="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>
                <a:spcBef>
                  <a:spcPts val="400"/>
                </a:spcBef>
                <a:buClr>
                  <a:srgbClr val="D8AB01"/>
                </a:buClr>
                <a:buSzPct val="70000"/>
                <a:buFont typeface="Wingdings" pitchFamily="2" charset="2"/>
                <a:buChar char=""/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>
                <a:spcBef>
                  <a:spcPts val="3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800" b="1" dirty="0"/>
                <a:t>Blastocyste de 18 jours</a:t>
              </a:r>
            </a:p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800" b="1" dirty="0"/>
                <a:t>longueur 40 cm</a:t>
              </a:r>
            </a:p>
          </p:txBody>
        </p:sp>
        <p:sp>
          <p:nvSpPr>
            <p:cNvPr id="39940" name="Text Box 4"/>
            <p:cNvSpPr txBox="1">
              <a:spLocks noChangeArrowheads="1"/>
            </p:cNvSpPr>
            <p:nvPr/>
          </p:nvSpPr>
          <p:spPr bwMode="auto">
            <a:xfrm>
              <a:off x="3479921" y="5956300"/>
              <a:ext cx="2659702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>
                <a:spcBef>
                  <a:spcPts val="600"/>
                </a:spcBef>
                <a:buClr>
                  <a:schemeClr val="accent1"/>
                </a:buClr>
                <a:buSzPct val="76000"/>
                <a:buFont typeface="Wingdings 3" pitchFamily="18" charset="2"/>
                <a:buChar char=""/>
                <a:defRPr sz="2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>
                <a:spcBef>
                  <a:spcPts val="500"/>
                </a:spcBef>
                <a:buClr>
                  <a:schemeClr val="accent2"/>
                </a:buClr>
                <a:buSzPct val="76000"/>
                <a:buFont typeface="Wingdings 3" pitchFamily="18" charset="2"/>
                <a:buChar char=""/>
                <a:defRPr sz="2300">
                  <a:solidFill>
                    <a:schemeClr val="tx2"/>
                  </a:solidFill>
                  <a:latin typeface="Arial" pitchFamily="34" charset="0"/>
                </a:defRPr>
              </a:lvl2pPr>
              <a:lvl3pPr marL="1143000" indent="-228600" algn="l">
                <a:spcBef>
                  <a:spcPts val="500"/>
                </a:spcBef>
                <a:buClr>
                  <a:srgbClr val="BCBCBC"/>
                </a:buClr>
                <a:buSzPct val="76000"/>
                <a:buFont typeface="Wingdings 3" pitchFamily="18" charset="2"/>
                <a:buChar char="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>
                <a:spcBef>
                  <a:spcPts val="400"/>
                </a:spcBef>
                <a:buClr>
                  <a:srgbClr val="D8AB01"/>
                </a:buClr>
                <a:buSzPct val="70000"/>
                <a:buFont typeface="Wingdings" pitchFamily="2" charset="2"/>
                <a:buChar char=""/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>
                <a:spcBef>
                  <a:spcPts val="3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800" b="1"/>
                <a:t>Conceptus de 30 jours</a:t>
              </a:r>
            </a:p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800" b="1"/>
                <a:t>longueur 100 cm</a:t>
              </a:r>
            </a:p>
          </p:txBody>
        </p:sp>
        <p:grpSp>
          <p:nvGrpSpPr>
            <p:cNvPr id="4" name="Groupe 3"/>
            <p:cNvGrpSpPr/>
            <p:nvPr/>
          </p:nvGrpSpPr>
          <p:grpSpPr>
            <a:xfrm>
              <a:off x="-6192" y="1676400"/>
              <a:ext cx="3020326" cy="4038600"/>
              <a:chOff x="-6192" y="1676400"/>
              <a:chExt cx="3020326" cy="4038600"/>
            </a:xfrm>
          </p:grpSpPr>
          <p:pic>
            <p:nvPicPr>
              <p:cNvPr id="39942" name="Picture 6" descr="conceptus 18j"/>
              <p:cNvPicPr>
                <a:picLocks noChangeAspect="1" noChangeArrowheads="1"/>
              </p:cNvPicPr>
              <p:nvPr/>
            </p:nvPicPr>
            <p:blipFill>
              <a:blip r:embed="rId3">
                <a:lum bright="-20000" contrast="3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1" y="1676400"/>
                <a:ext cx="2480733" cy="4038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9943" name="Text Box 7"/>
              <p:cNvSpPr txBox="1">
                <a:spLocks noChangeArrowheads="1"/>
              </p:cNvSpPr>
              <p:nvPr/>
            </p:nvSpPr>
            <p:spPr bwMode="auto">
              <a:xfrm>
                <a:off x="-6192" y="1979613"/>
                <a:ext cx="1338828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algn="l">
                  <a:spcBef>
                    <a:spcPts val="600"/>
                  </a:spcBef>
                  <a:buClr>
                    <a:schemeClr val="accent1"/>
                  </a:buClr>
                  <a:buSzPct val="76000"/>
                  <a:buFont typeface="Wingdings 3" pitchFamily="18" charset="2"/>
                  <a:buChar char=""/>
                  <a:defRPr sz="26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algn="l">
                  <a:spcBef>
                    <a:spcPts val="500"/>
                  </a:spcBef>
                  <a:buClr>
                    <a:schemeClr val="accent2"/>
                  </a:buClr>
                  <a:buSzPct val="76000"/>
                  <a:buFont typeface="Wingdings 3" pitchFamily="18" charset="2"/>
                  <a:buChar char=""/>
                  <a:defRPr sz="2300">
                    <a:solidFill>
                      <a:schemeClr val="tx2"/>
                    </a:solidFill>
                    <a:latin typeface="Arial" pitchFamily="34" charset="0"/>
                  </a:defRPr>
                </a:lvl2pPr>
                <a:lvl3pPr marL="1143000" indent="-228600" algn="l">
                  <a:spcBef>
                    <a:spcPts val="500"/>
                  </a:spcBef>
                  <a:buClr>
                    <a:srgbClr val="BCBCBC"/>
                  </a:buClr>
                  <a:buSzPct val="76000"/>
                  <a:buFont typeface="Wingdings 3" pitchFamily="18" charset="2"/>
                  <a:buChar char="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algn="l">
                  <a:spcBef>
                    <a:spcPts val="400"/>
                  </a:spcBef>
                  <a:buClr>
                    <a:srgbClr val="D8AB01"/>
                  </a:buClr>
                  <a:buSzPct val="70000"/>
                  <a:buFont typeface="Wingdings" pitchFamily="2" charset="2"/>
                  <a:buChar char=""/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algn="l">
                  <a:spcBef>
                    <a:spcPts val="3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"/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Char char=""/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Char char=""/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Char char=""/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Char char=""/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fr-FR" altLang="fr-FR" sz="1800" dirty="0"/>
                  <a:t>Amnios en </a:t>
                </a:r>
              </a:p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fr-FR" altLang="fr-FR" sz="1800" dirty="0"/>
                  <a:t>formation</a:t>
                </a:r>
              </a:p>
            </p:txBody>
          </p:sp>
        </p:grpSp>
        <p:sp>
          <p:nvSpPr>
            <p:cNvPr id="39944" name="Line 8"/>
            <p:cNvSpPr>
              <a:spLocks noChangeShapeType="1"/>
            </p:cNvSpPr>
            <p:nvPr/>
          </p:nvSpPr>
          <p:spPr bwMode="auto">
            <a:xfrm>
              <a:off x="533400" y="2743200"/>
              <a:ext cx="381000" cy="762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BE"/>
            </a:p>
          </p:txBody>
        </p:sp>
        <p:pic>
          <p:nvPicPr>
            <p:cNvPr id="39945" name="Picture 9" descr="conceptus30j"/>
            <p:cNvPicPr>
              <a:picLocks noChangeAspect="1" noChangeArrowheads="1"/>
            </p:cNvPicPr>
            <p:nvPr/>
          </p:nvPicPr>
          <p:blipFill>
            <a:blip r:embed="rId4">
              <a:lum bright="-32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8901" y="2420888"/>
              <a:ext cx="3186289" cy="3532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46" name="Line 10"/>
            <p:cNvSpPr>
              <a:spLocks noChangeShapeType="1"/>
            </p:cNvSpPr>
            <p:nvPr/>
          </p:nvSpPr>
          <p:spPr bwMode="auto">
            <a:xfrm flipH="1" flipV="1">
              <a:off x="3124200" y="3429000"/>
              <a:ext cx="381000" cy="6096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BE"/>
            </a:p>
          </p:txBody>
        </p:sp>
        <p:sp>
          <p:nvSpPr>
            <p:cNvPr id="39947" name="Text Box 11"/>
            <p:cNvSpPr txBox="1">
              <a:spLocks noChangeArrowheads="1"/>
            </p:cNvSpPr>
            <p:nvPr/>
          </p:nvSpPr>
          <p:spPr bwMode="auto">
            <a:xfrm>
              <a:off x="2971800" y="3092450"/>
              <a:ext cx="1096434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>
                <a:spcBef>
                  <a:spcPts val="600"/>
                </a:spcBef>
                <a:buClr>
                  <a:schemeClr val="accent1"/>
                </a:buClr>
                <a:buSzPct val="76000"/>
                <a:buFont typeface="Wingdings 3" pitchFamily="18" charset="2"/>
                <a:buChar char=""/>
                <a:defRPr sz="2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>
                <a:spcBef>
                  <a:spcPts val="500"/>
                </a:spcBef>
                <a:buClr>
                  <a:schemeClr val="accent2"/>
                </a:buClr>
                <a:buSzPct val="76000"/>
                <a:buFont typeface="Wingdings 3" pitchFamily="18" charset="2"/>
                <a:buChar char=""/>
                <a:defRPr sz="2300">
                  <a:solidFill>
                    <a:schemeClr val="tx2"/>
                  </a:solidFill>
                  <a:latin typeface="Arial" pitchFamily="34" charset="0"/>
                </a:defRPr>
              </a:lvl2pPr>
              <a:lvl3pPr marL="1143000" indent="-228600" algn="l">
                <a:spcBef>
                  <a:spcPts val="500"/>
                </a:spcBef>
                <a:buClr>
                  <a:srgbClr val="BCBCBC"/>
                </a:buClr>
                <a:buSzPct val="76000"/>
                <a:buFont typeface="Wingdings 3" pitchFamily="18" charset="2"/>
                <a:buChar char="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>
                <a:spcBef>
                  <a:spcPts val="400"/>
                </a:spcBef>
                <a:buClr>
                  <a:srgbClr val="D8AB01"/>
                </a:buClr>
                <a:buSzPct val="70000"/>
                <a:buFont typeface="Wingdings" pitchFamily="2" charset="2"/>
                <a:buChar char=""/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>
                <a:spcBef>
                  <a:spcPts val="3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600"/>
                <a:t>Allantoide </a:t>
              </a:r>
            </a:p>
          </p:txBody>
        </p:sp>
        <p:sp>
          <p:nvSpPr>
            <p:cNvPr id="39948" name="Line 12"/>
            <p:cNvSpPr>
              <a:spLocks noChangeShapeType="1"/>
            </p:cNvSpPr>
            <p:nvPr/>
          </p:nvSpPr>
          <p:spPr bwMode="auto">
            <a:xfrm flipH="1" flipV="1">
              <a:off x="4038600" y="2667000"/>
              <a:ext cx="685800" cy="1524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BE"/>
            </a:p>
          </p:txBody>
        </p:sp>
        <p:sp>
          <p:nvSpPr>
            <p:cNvPr id="39949" name="Line 13"/>
            <p:cNvSpPr>
              <a:spLocks noChangeShapeType="1"/>
            </p:cNvSpPr>
            <p:nvPr/>
          </p:nvSpPr>
          <p:spPr bwMode="auto">
            <a:xfrm flipH="1">
              <a:off x="4343400" y="4800600"/>
              <a:ext cx="1066800" cy="9144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BE"/>
            </a:p>
          </p:txBody>
        </p:sp>
        <p:sp>
          <p:nvSpPr>
            <p:cNvPr id="39950" name="Text Box 14"/>
            <p:cNvSpPr txBox="1">
              <a:spLocks noChangeArrowheads="1"/>
            </p:cNvSpPr>
            <p:nvPr/>
          </p:nvSpPr>
          <p:spPr bwMode="auto">
            <a:xfrm>
              <a:off x="3422578" y="2132014"/>
              <a:ext cx="1495923" cy="48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>
                <a:spcBef>
                  <a:spcPts val="600"/>
                </a:spcBef>
                <a:buClr>
                  <a:schemeClr val="accent1"/>
                </a:buClr>
                <a:buSzPct val="76000"/>
                <a:buFont typeface="Wingdings 3" pitchFamily="18" charset="2"/>
                <a:buChar char=""/>
                <a:defRPr sz="2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>
                <a:spcBef>
                  <a:spcPts val="500"/>
                </a:spcBef>
                <a:buClr>
                  <a:schemeClr val="accent2"/>
                </a:buClr>
                <a:buSzPct val="76000"/>
                <a:buFont typeface="Wingdings 3" pitchFamily="18" charset="2"/>
                <a:buChar char=""/>
                <a:defRPr sz="2300">
                  <a:solidFill>
                    <a:schemeClr val="tx2"/>
                  </a:solidFill>
                  <a:latin typeface="Arial" pitchFamily="34" charset="0"/>
                </a:defRPr>
              </a:lvl2pPr>
              <a:lvl3pPr marL="1143000" indent="-228600" algn="l">
                <a:spcBef>
                  <a:spcPts val="500"/>
                </a:spcBef>
                <a:buClr>
                  <a:srgbClr val="BCBCBC"/>
                </a:buClr>
                <a:buSzPct val="76000"/>
                <a:buFont typeface="Wingdings 3" pitchFamily="18" charset="2"/>
                <a:buChar char="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>
                <a:spcBef>
                  <a:spcPts val="400"/>
                </a:spcBef>
                <a:buClr>
                  <a:srgbClr val="D8AB01"/>
                </a:buClr>
                <a:buSzPct val="70000"/>
                <a:buFont typeface="Wingdings" pitchFamily="2" charset="2"/>
                <a:buChar char=""/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>
                <a:spcBef>
                  <a:spcPts val="3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600"/>
                <a:t>Emplacement </a:t>
              </a: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600"/>
                <a:t>de l’amnios</a:t>
              </a:r>
            </a:p>
          </p:txBody>
        </p:sp>
        <p:sp>
          <p:nvSpPr>
            <p:cNvPr id="39951" name="Text Box 15"/>
            <p:cNvSpPr txBox="1">
              <a:spLocks noChangeArrowheads="1"/>
            </p:cNvSpPr>
            <p:nvPr/>
          </p:nvSpPr>
          <p:spPr bwMode="auto">
            <a:xfrm>
              <a:off x="3492501" y="5661025"/>
              <a:ext cx="1096433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>
                <a:spcBef>
                  <a:spcPts val="600"/>
                </a:spcBef>
                <a:buClr>
                  <a:schemeClr val="accent1"/>
                </a:buClr>
                <a:buSzPct val="76000"/>
                <a:buFont typeface="Wingdings 3" pitchFamily="18" charset="2"/>
                <a:buChar char=""/>
                <a:defRPr sz="2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>
                <a:spcBef>
                  <a:spcPts val="500"/>
                </a:spcBef>
                <a:buClr>
                  <a:schemeClr val="accent2"/>
                </a:buClr>
                <a:buSzPct val="76000"/>
                <a:buFont typeface="Wingdings 3" pitchFamily="18" charset="2"/>
                <a:buChar char=""/>
                <a:defRPr sz="2300">
                  <a:solidFill>
                    <a:schemeClr val="tx2"/>
                  </a:solidFill>
                  <a:latin typeface="Arial" pitchFamily="34" charset="0"/>
                </a:defRPr>
              </a:lvl2pPr>
              <a:lvl3pPr marL="1143000" indent="-228600" algn="l">
                <a:spcBef>
                  <a:spcPts val="500"/>
                </a:spcBef>
                <a:buClr>
                  <a:srgbClr val="BCBCBC"/>
                </a:buClr>
                <a:buSzPct val="76000"/>
                <a:buFont typeface="Wingdings 3" pitchFamily="18" charset="2"/>
                <a:buChar char="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>
                <a:spcBef>
                  <a:spcPts val="400"/>
                </a:spcBef>
                <a:buClr>
                  <a:srgbClr val="D8AB01"/>
                </a:buClr>
                <a:buSzPct val="70000"/>
                <a:buFont typeface="Wingdings" pitchFamily="2" charset="2"/>
                <a:buChar char=""/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>
                <a:spcBef>
                  <a:spcPts val="3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600"/>
                <a:t>Allantoide </a:t>
              </a:r>
            </a:p>
          </p:txBody>
        </p:sp>
        <p:pic>
          <p:nvPicPr>
            <p:cNvPr id="39952" name="Picture 16" descr="conceptus 2mois"/>
            <p:cNvPicPr>
              <a:picLocks noChangeAspect="1" noChangeArrowheads="1"/>
            </p:cNvPicPr>
            <p:nvPr/>
          </p:nvPicPr>
          <p:blipFill>
            <a:blip r:embed="rId5">
              <a:lum bright="-22000" contrast="3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9189" y="1752600"/>
              <a:ext cx="3074811" cy="4027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53" name="Text Box 17"/>
            <p:cNvSpPr txBox="1">
              <a:spLocks noChangeArrowheads="1"/>
            </p:cNvSpPr>
            <p:nvPr/>
          </p:nvSpPr>
          <p:spPr bwMode="auto">
            <a:xfrm>
              <a:off x="6516512" y="5956301"/>
              <a:ext cx="2487789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>
                <a:spcBef>
                  <a:spcPts val="600"/>
                </a:spcBef>
                <a:buClr>
                  <a:schemeClr val="accent1"/>
                </a:buClr>
                <a:buSzPct val="76000"/>
                <a:buFont typeface="Wingdings 3" pitchFamily="18" charset="2"/>
                <a:buChar char=""/>
                <a:defRPr sz="2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>
                <a:spcBef>
                  <a:spcPts val="500"/>
                </a:spcBef>
                <a:buClr>
                  <a:schemeClr val="accent2"/>
                </a:buClr>
                <a:buSzPct val="76000"/>
                <a:buFont typeface="Wingdings 3" pitchFamily="18" charset="2"/>
                <a:buChar char=""/>
                <a:defRPr sz="2300">
                  <a:solidFill>
                    <a:schemeClr val="tx2"/>
                  </a:solidFill>
                  <a:latin typeface="Arial" pitchFamily="34" charset="0"/>
                </a:defRPr>
              </a:lvl2pPr>
              <a:lvl3pPr marL="1143000" indent="-228600" algn="l">
                <a:spcBef>
                  <a:spcPts val="500"/>
                </a:spcBef>
                <a:buClr>
                  <a:srgbClr val="BCBCBC"/>
                </a:buClr>
                <a:buSzPct val="76000"/>
                <a:buFont typeface="Wingdings 3" pitchFamily="18" charset="2"/>
                <a:buChar char="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>
                <a:spcBef>
                  <a:spcPts val="400"/>
                </a:spcBef>
                <a:buClr>
                  <a:srgbClr val="D8AB01"/>
                </a:buClr>
                <a:buSzPct val="70000"/>
                <a:buFont typeface="Wingdings" pitchFamily="2" charset="2"/>
                <a:buChar char=""/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>
                <a:spcBef>
                  <a:spcPts val="3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"/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800" b="1"/>
                <a:t>Conceptus de 2 mois</a:t>
              </a:r>
            </a:p>
          </p:txBody>
        </p:sp>
      </p:grpSp>
      <p:sp>
        <p:nvSpPr>
          <p:cNvPr id="20" name="Rectangle à coins arrondis 19"/>
          <p:cNvSpPr/>
          <p:nvPr/>
        </p:nvSpPr>
        <p:spPr>
          <a:xfrm>
            <a:off x="347562" y="188640"/>
            <a:ext cx="3720672" cy="648072"/>
          </a:xfrm>
          <a:prstGeom prst="roundRect">
            <a:avLst/>
          </a:prstGeom>
          <a:solidFill>
            <a:schemeClr val="bg2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2800" dirty="0" smtClean="0">
                <a:solidFill>
                  <a:schemeClr val="bg1"/>
                </a:solidFill>
              </a:rPr>
              <a:t>Vésicule embryonnaire</a:t>
            </a:r>
            <a:endParaRPr lang="fr-BE" sz="2800" dirty="0">
              <a:solidFill>
                <a:schemeClr val="bg2"/>
              </a:solidFill>
            </a:endParaRPr>
          </a:p>
        </p:txBody>
      </p:sp>
      <p:pic>
        <p:nvPicPr>
          <p:cNvPr id="25" name="Picture 5" descr="Foetus et annexes 47 jour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71978"/>
            <a:ext cx="2692232" cy="182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7344552" y="1955028"/>
            <a:ext cx="1772923" cy="436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lIns="90488" tIns="79200" rIns="90488" bIns="79200">
            <a:spAutoFit/>
          </a:bodyPr>
          <a:lstStyle>
            <a:lvl1pPr algn="l" defTabSz="76200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defTabSz="76200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chemeClr val="tx2"/>
                </a:solidFill>
                <a:latin typeface="Arial" pitchFamily="34" charset="0"/>
              </a:defRPr>
            </a:lvl2pPr>
            <a:lvl3pPr marL="1143000" indent="-228600" algn="l" defTabSz="7620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defTabSz="762000">
              <a:spcBef>
                <a:spcPts val="400"/>
              </a:spcBef>
              <a:buClr>
                <a:srgbClr val="D8AB01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defTabSz="7620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620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620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620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620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dirty="0" err="1" smtClean="0">
                <a:solidFill>
                  <a:schemeClr val="bg1">
                    <a:lumMod val="50000"/>
                  </a:schemeClr>
                </a:solidFill>
              </a:rPr>
              <a:t>N.Hagen</a:t>
            </a:r>
            <a:r>
              <a:rPr lang="fr-FR" altLang="fr-FR" sz="18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altLang="fr-FR" sz="1800" dirty="0" err="1" smtClean="0">
                <a:solidFill>
                  <a:schemeClr val="bg1">
                    <a:lumMod val="50000"/>
                  </a:schemeClr>
                </a:solidFill>
              </a:rPr>
              <a:t>ENVT</a:t>
            </a:r>
            <a:endParaRPr lang="fr-FR" altLang="fr-FR" sz="1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1514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 descr="IMG_061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44"/>
          <a:stretch>
            <a:fillRect/>
          </a:stretch>
        </p:blipFill>
        <p:spPr>
          <a:xfrm>
            <a:off x="179512" y="1196752"/>
            <a:ext cx="5940778" cy="2371725"/>
          </a:xfrm>
          <a:noFill/>
        </p:spPr>
      </p:pic>
      <p:pic>
        <p:nvPicPr>
          <p:cNvPr id="40964" name="Picture 4" descr="IMG_061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0935" y="3789040"/>
            <a:ext cx="4065412" cy="2711450"/>
          </a:xfrm>
          <a:noFill/>
        </p:spPr>
      </p:pic>
      <p:pic>
        <p:nvPicPr>
          <p:cNvPr id="40967" name="Picture 7" descr="embryon 30j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00192" y="2708920"/>
            <a:ext cx="2709333" cy="3816350"/>
          </a:xfrm>
          <a:noFill/>
        </p:spPr>
      </p:pic>
      <p:sp>
        <p:nvSpPr>
          <p:cNvPr id="8" name="Rectangle à coins arrondis 7"/>
          <p:cNvSpPr/>
          <p:nvPr/>
        </p:nvSpPr>
        <p:spPr>
          <a:xfrm>
            <a:off x="347562" y="188640"/>
            <a:ext cx="6312670" cy="648072"/>
          </a:xfrm>
          <a:prstGeom prst="roundRect">
            <a:avLst/>
          </a:prstGeom>
          <a:solidFill>
            <a:schemeClr val="bg2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2800" dirty="0" smtClean="0">
                <a:solidFill>
                  <a:schemeClr val="bg1"/>
                </a:solidFill>
              </a:rPr>
              <a:t>Vésicule embryonnaire (J 30 de gestation)</a:t>
            </a:r>
            <a:endParaRPr lang="fr-BE" sz="2800" dirty="0">
              <a:solidFill>
                <a:schemeClr val="bg2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771800" y="2996952"/>
            <a:ext cx="1045479" cy="43088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BE" sz="2200" dirty="0" smtClean="0">
                <a:solidFill>
                  <a:schemeClr val="bg1"/>
                </a:solidFill>
              </a:rPr>
              <a:t>Amnios</a:t>
            </a:r>
            <a:endParaRPr lang="fr-BE" sz="2200" dirty="0">
              <a:solidFill>
                <a:schemeClr val="bg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53154" y="2576432"/>
            <a:ext cx="1349472" cy="430887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BE" sz="2200" dirty="0" smtClean="0">
                <a:solidFill>
                  <a:schemeClr val="bg1"/>
                </a:solidFill>
              </a:rPr>
              <a:t>Allantoïde</a:t>
            </a:r>
            <a:endParaRPr lang="fr-BE" sz="2200" dirty="0">
              <a:solidFill>
                <a:schemeClr val="bg1"/>
              </a:solidFill>
            </a:endParaRPr>
          </a:p>
        </p:txBody>
      </p:sp>
      <p:cxnSp>
        <p:nvCxnSpPr>
          <p:cNvPr id="5" name="Connecteur droit avec flèche 4"/>
          <p:cNvCxnSpPr/>
          <p:nvPr/>
        </p:nvCxnSpPr>
        <p:spPr>
          <a:xfrm>
            <a:off x="683568" y="3007319"/>
            <a:ext cx="648072" cy="1573809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V="1">
            <a:off x="1702626" y="2204864"/>
            <a:ext cx="648072" cy="58701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>
            <a:off x="2350698" y="3430943"/>
            <a:ext cx="906181" cy="143821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H="1" flipV="1">
            <a:off x="3059832" y="2388023"/>
            <a:ext cx="197047" cy="58701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4644008" y="5013176"/>
            <a:ext cx="1216615" cy="43088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BE" sz="2200" dirty="0" smtClean="0">
                <a:solidFill>
                  <a:schemeClr val="bg1"/>
                </a:solidFill>
              </a:rPr>
              <a:t>Embryon</a:t>
            </a:r>
            <a:endParaRPr lang="fr-BE" sz="2200" dirty="0">
              <a:solidFill>
                <a:schemeClr val="bg1"/>
              </a:solidFill>
            </a:endParaRPr>
          </a:p>
        </p:txBody>
      </p:sp>
      <p:cxnSp>
        <p:nvCxnSpPr>
          <p:cNvPr id="21" name="Connecteur droit avec flèche 20"/>
          <p:cNvCxnSpPr/>
          <p:nvPr/>
        </p:nvCxnSpPr>
        <p:spPr>
          <a:xfrm>
            <a:off x="5866053" y="5306682"/>
            <a:ext cx="1802291" cy="13738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flipH="1">
            <a:off x="2350698" y="5228619"/>
            <a:ext cx="2276086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6781882" y="294203"/>
            <a:ext cx="1772923" cy="436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lIns="90488" tIns="79200" rIns="90488" bIns="79200">
            <a:spAutoFit/>
          </a:bodyPr>
          <a:lstStyle>
            <a:lvl1pPr algn="l" defTabSz="76200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defTabSz="76200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chemeClr val="tx2"/>
                </a:solidFill>
                <a:latin typeface="Arial" pitchFamily="34" charset="0"/>
              </a:defRPr>
            </a:lvl2pPr>
            <a:lvl3pPr marL="1143000" indent="-228600" algn="l" defTabSz="7620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defTabSz="762000">
              <a:spcBef>
                <a:spcPts val="400"/>
              </a:spcBef>
              <a:buClr>
                <a:srgbClr val="D8AB01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defTabSz="7620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620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620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620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620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dirty="0" err="1" smtClean="0">
                <a:solidFill>
                  <a:schemeClr val="bg1">
                    <a:lumMod val="50000"/>
                  </a:schemeClr>
                </a:solidFill>
              </a:rPr>
              <a:t>N.Hagen</a:t>
            </a:r>
            <a:r>
              <a:rPr lang="fr-FR" altLang="fr-FR" sz="18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altLang="fr-FR" sz="1800" dirty="0" err="1" smtClean="0">
                <a:solidFill>
                  <a:schemeClr val="bg1">
                    <a:lumMod val="50000"/>
                  </a:schemeClr>
                </a:solidFill>
              </a:rPr>
              <a:t>ENVT</a:t>
            </a:r>
            <a:endParaRPr lang="fr-FR" altLang="fr-FR" sz="1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64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2776"/>
            <a:ext cx="7056784" cy="493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395536" y="260648"/>
            <a:ext cx="8064896" cy="864096"/>
          </a:xfrm>
          <a:prstGeom prst="roundRect">
            <a:avLst>
              <a:gd name="adj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altLang="fr-FR" sz="2400" dirty="0" smtClean="0">
                <a:solidFill>
                  <a:schemeClr val="bg1"/>
                </a:solidFill>
              </a:rPr>
              <a:t>Moment d’apparition des caractères physiques chez le fœtus  (In Castonguay La reproduction chez les ovins 2012)</a:t>
            </a:r>
          </a:p>
        </p:txBody>
      </p:sp>
    </p:spTree>
    <p:extLst>
      <p:ext uri="{BB962C8B-B14F-4D97-AF65-F5344CB8AC3E}">
        <p14:creationId xmlns:p14="http://schemas.microsoft.com/office/powerpoint/2010/main" val="269619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1547664" y="2780928"/>
            <a:ext cx="6044860" cy="720080"/>
          </a:xfrm>
          <a:prstGeom prst="roundRect">
            <a:avLst>
              <a:gd name="adj" fmla="val 16667"/>
            </a:avLst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altLang="fr-FR" sz="3000" dirty="0" smtClean="0">
                <a:solidFill>
                  <a:schemeClr val="bg1"/>
                </a:solidFill>
              </a:rPr>
              <a:t>Le constat de gestation</a:t>
            </a:r>
          </a:p>
        </p:txBody>
      </p:sp>
    </p:spTree>
    <p:extLst>
      <p:ext uri="{BB962C8B-B14F-4D97-AF65-F5344CB8AC3E}">
        <p14:creationId xmlns:p14="http://schemas.microsoft.com/office/powerpoint/2010/main" val="252792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1484784"/>
            <a:ext cx="8229600" cy="4392488"/>
          </a:xfrm>
        </p:spPr>
        <p:txBody>
          <a:bodyPr>
            <a:normAutofit/>
          </a:bodyPr>
          <a:lstStyle/>
          <a:p>
            <a:r>
              <a:rPr lang="fr-BE" sz="2200" dirty="0" smtClean="0"/>
              <a:t>Voie transrectale : </a:t>
            </a:r>
          </a:p>
          <a:p>
            <a:pPr lvl="1"/>
            <a:r>
              <a:rPr lang="fr-BE" sz="2200" dirty="0" smtClean="0"/>
              <a:t>à partir du 25</a:t>
            </a:r>
            <a:r>
              <a:rPr lang="fr-BE" sz="2200" baseline="30000" dirty="0" smtClean="0"/>
              <a:t>ème</a:t>
            </a:r>
            <a:r>
              <a:rPr lang="fr-BE" sz="2200" dirty="0" smtClean="0"/>
              <a:t> jour mais mieux à partir du 30</a:t>
            </a:r>
            <a:r>
              <a:rPr lang="fr-BE" sz="2200" baseline="30000" dirty="0" smtClean="0"/>
              <a:t>ème</a:t>
            </a:r>
          </a:p>
          <a:p>
            <a:pPr lvl="1"/>
            <a:r>
              <a:rPr lang="fr-BE" sz="2200" dirty="0" smtClean="0"/>
              <a:t>La sensibilité diminue après le 60</a:t>
            </a:r>
            <a:r>
              <a:rPr lang="fr-BE" sz="2200" baseline="30000" dirty="0" smtClean="0"/>
              <a:t>ème</a:t>
            </a:r>
            <a:r>
              <a:rPr lang="fr-BE" sz="2200" dirty="0" smtClean="0"/>
              <a:t> jour (position plus crâniale de l’utérus)</a:t>
            </a:r>
          </a:p>
          <a:p>
            <a:r>
              <a:rPr lang="fr-BE" sz="2200" dirty="0" smtClean="0"/>
              <a:t>Voie transabdominale </a:t>
            </a:r>
          </a:p>
          <a:p>
            <a:pPr lvl="1"/>
            <a:r>
              <a:rPr lang="fr-BE" sz="2200" dirty="0" smtClean="0"/>
              <a:t>À partir du 30</a:t>
            </a:r>
            <a:r>
              <a:rPr lang="fr-BE" sz="2200" baseline="30000" dirty="0" smtClean="0"/>
              <a:t>ème</a:t>
            </a:r>
            <a:r>
              <a:rPr lang="fr-BE" sz="2200" dirty="0" smtClean="0"/>
              <a:t> jour et au mieux à partir du 40</a:t>
            </a:r>
            <a:r>
              <a:rPr lang="fr-BE" sz="2200" baseline="30000" dirty="0" smtClean="0"/>
              <a:t>ème</a:t>
            </a:r>
            <a:r>
              <a:rPr lang="fr-BE" sz="2200" dirty="0" smtClean="0"/>
              <a:t> jour</a:t>
            </a:r>
          </a:p>
          <a:p>
            <a:pPr lvl="1"/>
            <a:r>
              <a:rPr lang="fr-BE" sz="2200" dirty="0" smtClean="0"/>
              <a:t>Après le 120</a:t>
            </a:r>
            <a:r>
              <a:rPr lang="fr-BE" sz="2200" baseline="30000" dirty="0" smtClean="0"/>
              <a:t>ème</a:t>
            </a:r>
            <a:r>
              <a:rPr lang="fr-BE" sz="2200" dirty="0" smtClean="0"/>
              <a:t> jour, il est possible de ne pas identifier les </a:t>
            </a:r>
            <a:r>
              <a:rPr lang="fr-BE" sz="2200" dirty="0" err="1" smtClean="0"/>
              <a:t>placentomes</a:t>
            </a:r>
            <a:r>
              <a:rPr lang="fr-BE" sz="2200" dirty="0" smtClean="0"/>
              <a:t> ou le (les) fœtus (position déclive de l’utérus)</a:t>
            </a: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395536" y="260648"/>
            <a:ext cx="6336704" cy="720080"/>
          </a:xfrm>
          <a:prstGeom prst="roundRect">
            <a:avLst>
              <a:gd name="adj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altLang="fr-FR" sz="2800" dirty="0" smtClean="0">
                <a:solidFill>
                  <a:schemeClr val="bg1"/>
                </a:solidFill>
              </a:rPr>
              <a:t>Le constat de gestation : voies </a:t>
            </a:r>
          </a:p>
        </p:txBody>
      </p:sp>
    </p:spTree>
    <p:extLst>
      <p:ext uri="{BB962C8B-B14F-4D97-AF65-F5344CB8AC3E}">
        <p14:creationId xmlns:p14="http://schemas.microsoft.com/office/powerpoint/2010/main" val="85412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83291"/>
            <a:ext cx="8532440" cy="297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395536" y="260648"/>
            <a:ext cx="8064896" cy="864096"/>
          </a:xfrm>
          <a:prstGeom prst="roundRect">
            <a:avLst>
              <a:gd name="adj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altLang="fr-FR" sz="2400" dirty="0" smtClean="0">
                <a:solidFill>
                  <a:schemeClr val="bg1"/>
                </a:solidFill>
              </a:rPr>
              <a:t>Images échographiques de deux cornes utérines (coupe transversale) chez la brebis  (</a:t>
            </a:r>
            <a:r>
              <a:rPr lang="fr-BE" altLang="fr-FR" sz="2400" dirty="0" err="1" smtClean="0">
                <a:solidFill>
                  <a:schemeClr val="bg1"/>
                </a:solidFill>
              </a:rPr>
              <a:t>From</a:t>
            </a:r>
            <a:r>
              <a:rPr lang="fr-BE" altLang="fr-FR" sz="2400" dirty="0" smtClean="0">
                <a:solidFill>
                  <a:schemeClr val="bg1"/>
                </a:solidFill>
              </a:rPr>
              <a:t> </a:t>
            </a:r>
            <a:r>
              <a:rPr lang="fr-BE" altLang="fr-FR" sz="2400" dirty="0" err="1" smtClean="0">
                <a:solidFill>
                  <a:schemeClr val="bg1"/>
                </a:solidFill>
              </a:rPr>
              <a:t>Descoteaux</a:t>
            </a:r>
            <a:r>
              <a:rPr lang="fr-BE" altLang="fr-FR" sz="2400" dirty="0" smtClean="0">
                <a:solidFill>
                  <a:schemeClr val="bg1"/>
                </a:solidFill>
              </a:rPr>
              <a:t> et al. 2010)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496095" y="1556792"/>
            <a:ext cx="818730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200" dirty="0" smtClean="0"/>
              <a:t>Il n’y a pas d’image caractéristique d’une absence de gestation. </a:t>
            </a:r>
          </a:p>
          <a:p>
            <a:r>
              <a:rPr lang="fr-BE" sz="2200" dirty="0" smtClean="0"/>
              <a:t>C’est l’absence d’identification de signes de gestation </a:t>
            </a:r>
          </a:p>
          <a:p>
            <a:r>
              <a:rPr lang="fr-BE" sz="2200" dirty="0" smtClean="0"/>
              <a:t>(liquides, embryon/fœtus, </a:t>
            </a:r>
            <a:r>
              <a:rPr lang="fr-BE" sz="2200" dirty="0" err="1" smtClean="0"/>
              <a:t>placentomes</a:t>
            </a:r>
            <a:r>
              <a:rPr lang="fr-BE" sz="2200" dirty="0" smtClean="0"/>
              <a:t>) au bout de 30 à 40 secondes </a:t>
            </a:r>
          </a:p>
          <a:p>
            <a:r>
              <a:rPr lang="fr-BE" sz="2200" dirty="0" smtClean="0"/>
              <a:t>qui permet de déclarer l’animal non gestant  </a:t>
            </a:r>
            <a:endParaRPr lang="fr-BE" sz="2200" dirty="0"/>
          </a:p>
        </p:txBody>
      </p:sp>
    </p:spTree>
    <p:extLst>
      <p:ext uri="{BB962C8B-B14F-4D97-AF65-F5344CB8AC3E}">
        <p14:creationId xmlns:p14="http://schemas.microsoft.com/office/powerpoint/2010/main" val="125316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395536" y="260648"/>
            <a:ext cx="8064896" cy="864096"/>
          </a:xfrm>
          <a:prstGeom prst="roundRect">
            <a:avLst>
              <a:gd name="adj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altLang="fr-FR" sz="2400" dirty="0" smtClean="0">
                <a:solidFill>
                  <a:schemeClr val="bg1"/>
                </a:solidFill>
              </a:rPr>
              <a:t>Images échographiques des ovaires</a:t>
            </a:r>
          </a:p>
          <a:p>
            <a:r>
              <a:rPr lang="fr-BE" altLang="fr-FR" sz="2400" dirty="0" smtClean="0">
                <a:solidFill>
                  <a:schemeClr val="bg1"/>
                </a:solidFill>
              </a:rPr>
              <a:t> (</a:t>
            </a:r>
            <a:r>
              <a:rPr lang="fr-BE" altLang="fr-FR" sz="2400" dirty="0" err="1" smtClean="0">
                <a:solidFill>
                  <a:schemeClr val="bg1"/>
                </a:solidFill>
              </a:rPr>
              <a:t>From</a:t>
            </a:r>
            <a:r>
              <a:rPr lang="fr-BE" altLang="fr-FR" sz="2400" dirty="0" smtClean="0">
                <a:solidFill>
                  <a:schemeClr val="bg1"/>
                </a:solidFill>
              </a:rPr>
              <a:t> </a:t>
            </a:r>
            <a:r>
              <a:rPr lang="fr-BE" altLang="fr-FR" sz="2400" dirty="0" err="1" smtClean="0">
                <a:solidFill>
                  <a:schemeClr val="bg1"/>
                </a:solidFill>
              </a:rPr>
              <a:t>Descoteaux</a:t>
            </a:r>
            <a:r>
              <a:rPr lang="fr-BE" altLang="fr-FR" sz="2400" dirty="0" smtClean="0">
                <a:solidFill>
                  <a:schemeClr val="bg1"/>
                </a:solidFill>
              </a:rPr>
              <a:t> et al. 2010)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7452320" y="4694448"/>
            <a:ext cx="15622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b="1" dirty="0" smtClean="0">
                <a:solidFill>
                  <a:srgbClr val="FF0000"/>
                </a:solidFill>
              </a:rPr>
              <a:t>Limite ovaire</a:t>
            </a:r>
            <a:endParaRPr lang="fr-BE" sz="2000" b="1" dirty="0">
              <a:solidFill>
                <a:srgbClr val="FF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578193" y="5191434"/>
            <a:ext cx="14741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b="1" dirty="0" smtClean="0">
                <a:solidFill>
                  <a:srgbClr val="FFFF00"/>
                </a:solidFill>
              </a:rPr>
              <a:t>Limite corps</a:t>
            </a:r>
          </a:p>
          <a:p>
            <a:r>
              <a:rPr lang="fr-BE" sz="2000" b="1" dirty="0" smtClean="0">
                <a:solidFill>
                  <a:srgbClr val="FFFF00"/>
                </a:solidFill>
              </a:rPr>
              <a:t>jaune</a:t>
            </a:r>
            <a:endParaRPr lang="fr-BE" sz="2000" b="1" dirty="0">
              <a:solidFill>
                <a:srgbClr val="FFFF00"/>
              </a:solidFill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7578193" y="4221088"/>
            <a:ext cx="234167" cy="2270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ZoneTexte 13"/>
          <p:cNvSpPr txBox="1"/>
          <p:nvPr/>
        </p:nvSpPr>
        <p:spPr>
          <a:xfrm>
            <a:off x="7956376" y="4091896"/>
            <a:ext cx="10615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b="1" dirty="0" smtClean="0">
                <a:solidFill>
                  <a:schemeClr val="tx2">
                    <a:lumMod val="75000"/>
                  </a:schemeClr>
                </a:solidFill>
              </a:rPr>
              <a:t>Follicule</a:t>
            </a:r>
            <a:endParaRPr lang="fr-BE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18" name="Groupe 17"/>
          <p:cNvGrpSpPr/>
          <p:nvPr/>
        </p:nvGrpSpPr>
        <p:grpSpPr>
          <a:xfrm>
            <a:off x="251520" y="1448172"/>
            <a:ext cx="7067550" cy="5257800"/>
            <a:chOff x="251520" y="1448172"/>
            <a:chExt cx="7067550" cy="5257800"/>
          </a:xfrm>
        </p:grpSpPr>
        <p:grpSp>
          <p:nvGrpSpPr>
            <p:cNvPr id="9" name="Groupe 8"/>
            <p:cNvGrpSpPr/>
            <p:nvPr/>
          </p:nvGrpSpPr>
          <p:grpSpPr>
            <a:xfrm>
              <a:off x="251520" y="1448172"/>
              <a:ext cx="7067550" cy="5257800"/>
              <a:chOff x="827584" y="1448172"/>
              <a:chExt cx="7067550" cy="5257800"/>
            </a:xfrm>
          </p:grpSpPr>
          <p:pic>
            <p:nvPicPr>
              <p:cNvPr id="303106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7584" y="1448172"/>
                <a:ext cx="7067550" cy="2628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7584" y="4077072"/>
                <a:ext cx="7067550" cy="2628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Forme libre 1"/>
              <p:cNvSpPr/>
              <p:nvPr/>
            </p:nvSpPr>
            <p:spPr>
              <a:xfrm>
                <a:off x="1336829" y="4531057"/>
                <a:ext cx="1255535" cy="696036"/>
              </a:xfrm>
              <a:custGeom>
                <a:avLst/>
                <a:gdLst>
                  <a:gd name="connsiteX0" fmla="*/ 451028 w 1255535"/>
                  <a:gd name="connsiteY0" fmla="*/ 27295 h 696036"/>
                  <a:gd name="connsiteX1" fmla="*/ 382789 w 1255535"/>
                  <a:gd name="connsiteY1" fmla="*/ 13647 h 696036"/>
                  <a:gd name="connsiteX2" fmla="*/ 341846 w 1255535"/>
                  <a:gd name="connsiteY2" fmla="*/ 40943 h 696036"/>
                  <a:gd name="connsiteX3" fmla="*/ 300902 w 1255535"/>
                  <a:gd name="connsiteY3" fmla="*/ 54591 h 696036"/>
                  <a:gd name="connsiteX4" fmla="*/ 205368 w 1255535"/>
                  <a:gd name="connsiteY4" fmla="*/ 95534 h 696036"/>
                  <a:gd name="connsiteX5" fmla="*/ 96186 w 1255535"/>
                  <a:gd name="connsiteY5" fmla="*/ 163773 h 696036"/>
                  <a:gd name="connsiteX6" fmla="*/ 55243 w 1255535"/>
                  <a:gd name="connsiteY6" fmla="*/ 177421 h 696036"/>
                  <a:gd name="connsiteX7" fmla="*/ 652 w 1255535"/>
                  <a:gd name="connsiteY7" fmla="*/ 259307 h 696036"/>
                  <a:gd name="connsiteX8" fmla="*/ 14299 w 1255535"/>
                  <a:gd name="connsiteY8" fmla="*/ 327546 h 696036"/>
                  <a:gd name="connsiteX9" fmla="*/ 55243 w 1255535"/>
                  <a:gd name="connsiteY9" fmla="*/ 368489 h 696036"/>
                  <a:gd name="connsiteX10" fmla="*/ 123481 w 1255535"/>
                  <a:gd name="connsiteY10" fmla="*/ 436728 h 696036"/>
                  <a:gd name="connsiteX11" fmla="*/ 191720 w 1255535"/>
                  <a:gd name="connsiteY11" fmla="*/ 504967 h 696036"/>
                  <a:gd name="connsiteX12" fmla="*/ 314550 w 1255535"/>
                  <a:gd name="connsiteY12" fmla="*/ 614149 h 696036"/>
                  <a:gd name="connsiteX13" fmla="*/ 410084 w 1255535"/>
                  <a:gd name="connsiteY13" fmla="*/ 641444 h 696036"/>
                  <a:gd name="connsiteX14" fmla="*/ 546562 w 1255535"/>
                  <a:gd name="connsiteY14" fmla="*/ 696036 h 696036"/>
                  <a:gd name="connsiteX15" fmla="*/ 901404 w 1255535"/>
                  <a:gd name="connsiteY15" fmla="*/ 682388 h 696036"/>
                  <a:gd name="connsiteX16" fmla="*/ 969643 w 1255535"/>
                  <a:gd name="connsiteY16" fmla="*/ 655092 h 696036"/>
                  <a:gd name="connsiteX17" fmla="*/ 1037881 w 1255535"/>
                  <a:gd name="connsiteY17" fmla="*/ 641444 h 696036"/>
                  <a:gd name="connsiteX18" fmla="*/ 1092472 w 1255535"/>
                  <a:gd name="connsiteY18" fmla="*/ 627797 h 696036"/>
                  <a:gd name="connsiteX19" fmla="*/ 1133416 w 1255535"/>
                  <a:gd name="connsiteY19" fmla="*/ 600501 h 696036"/>
                  <a:gd name="connsiteX20" fmla="*/ 1215302 w 1255535"/>
                  <a:gd name="connsiteY20" fmla="*/ 573206 h 696036"/>
                  <a:gd name="connsiteX21" fmla="*/ 1228950 w 1255535"/>
                  <a:gd name="connsiteY21" fmla="*/ 313898 h 696036"/>
                  <a:gd name="connsiteX22" fmla="*/ 1201655 w 1255535"/>
                  <a:gd name="connsiteY22" fmla="*/ 218364 h 696036"/>
                  <a:gd name="connsiteX23" fmla="*/ 1160711 w 1255535"/>
                  <a:gd name="connsiteY23" fmla="*/ 177421 h 696036"/>
                  <a:gd name="connsiteX24" fmla="*/ 1051529 w 1255535"/>
                  <a:gd name="connsiteY24" fmla="*/ 81886 h 696036"/>
                  <a:gd name="connsiteX25" fmla="*/ 969643 w 1255535"/>
                  <a:gd name="connsiteY25" fmla="*/ 54591 h 696036"/>
                  <a:gd name="connsiteX26" fmla="*/ 887756 w 1255535"/>
                  <a:gd name="connsiteY26" fmla="*/ 0 h 696036"/>
                  <a:gd name="connsiteX27" fmla="*/ 355493 w 1255535"/>
                  <a:gd name="connsiteY27" fmla="*/ 0 h 696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255535" h="696036">
                    <a:moveTo>
                      <a:pt x="451028" y="27295"/>
                    </a:moveTo>
                    <a:cubicBezTo>
                      <a:pt x="428282" y="22746"/>
                      <a:pt x="405807" y="10770"/>
                      <a:pt x="382789" y="13647"/>
                    </a:cubicBezTo>
                    <a:cubicBezTo>
                      <a:pt x="366513" y="15682"/>
                      <a:pt x="356517" y="33607"/>
                      <a:pt x="341846" y="40943"/>
                    </a:cubicBezTo>
                    <a:cubicBezTo>
                      <a:pt x="328979" y="47377"/>
                      <a:pt x="313769" y="48157"/>
                      <a:pt x="300902" y="54591"/>
                    </a:cubicBezTo>
                    <a:cubicBezTo>
                      <a:pt x="206651" y="101716"/>
                      <a:pt x="318985" y="67129"/>
                      <a:pt x="205368" y="95534"/>
                    </a:cubicBezTo>
                    <a:cubicBezTo>
                      <a:pt x="162112" y="160416"/>
                      <a:pt x="193633" y="131290"/>
                      <a:pt x="96186" y="163773"/>
                    </a:cubicBezTo>
                    <a:lnTo>
                      <a:pt x="55243" y="177421"/>
                    </a:lnTo>
                    <a:cubicBezTo>
                      <a:pt x="37046" y="204716"/>
                      <a:pt x="-5781" y="227139"/>
                      <a:pt x="652" y="259307"/>
                    </a:cubicBezTo>
                    <a:cubicBezTo>
                      <a:pt x="5201" y="282053"/>
                      <a:pt x="3925" y="306798"/>
                      <a:pt x="14299" y="327546"/>
                    </a:cubicBezTo>
                    <a:cubicBezTo>
                      <a:pt x="22931" y="344809"/>
                      <a:pt x="42887" y="353662"/>
                      <a:pt x="55243" y="368489"/>
                    </a:cubicBezTo>
                    <a:cubicBezTo>
                      <a:pt x="112110" y="436730"/>
                      <a:pt x="48416" y="386685"/>
                      <a:pt x="123481" y="436728"/>
                    </a:cubicBezTo>
                    <a:cubicBezTo>
                      <a:pt x="179726" y="521094"/>
                      <a:pt x="117279" y="438797"/>
                      <a:pt x="191720" y="504967"/>
                    </a:cubicBezTo>
                    <a:cubicBezTo>
                      <a:pt x="238220" y="546300"/>
                      <a:pt x="261454" y="587600"/>
                      <a:pt x="314550" y="614149"/>
                    </a:cubicBezTo>
                    <a:cubicBezTo>
                      <a:pt x="337487" y="625618"/>
                      <a:pt x="388214" y="634883"/>
                      <a:pt x="410084" y="641444"/>
                    </a:cubicBezTo>
                    <a:cubicBezTo>
                      <a:pt x="494405" y="666740"/>
                      <a:pt x="478163" y="661836"/>
                      <a:pt x="546562" y="696036"/>
                    </a:cubicBezTo>
                    <a:cubicBezTo>
                      <a:pt x="664843" y="691487"/>
                      <a:pt x="783586" y="693790"/>
                      <a:pt x="901404" y="682388"/>
                    </a:cubicBezTo>
                    <a:cubicBezTo>
                      <a:pt x="925789" y="680028"/>
                      <a:pt x="946178" y="662132"/>
                      <a:pt x="969643" y="655092"/>
                    </a:cubicBezTo>
                    <a:cubicBezTo>
                      <a:pt x="991861" y="648426"/>
                      <a:pt x="1015237" y="646476"/>
                      <a:pt x="1037881" y="641444"/>
                    </a:cubicBezTo>
                    <a:cubicBezTo>
                      <a:pt x="1056191" y="637375"/>
                      <a:pt x="1074275" y="632346"/>
                      <a:pt x="1092472" y="627797"/>
                    </a:cubicBezTo>
                    <a:cubicBezTo>
                      <a:pt x="1106120" y="618698"/>
                      <a:pt x="1118427" y="607163"/>
                      <a:pt x="1133416" y="600501"/>
                    </a:cubicBezTo>
                    <a:cubicBezTo>
                      <a:pt x="1159708" y="588816"/>
                      <a:pt x="1215302" y="573206"/>
                      <a:pt x="1215302" y="573206"/>
                    </a:cubicBezTo>
                    <a:cubicBezTo>
                      <a:pt x="1281331" y="474163"/>
                      <a:pt x="1251276" y="537151"/>
                      <a:pt x="1228950" y="313898"/>
                    </a:cubicBezTo>
                    <a:cubicBezTo>
                      <a:pt x="1228415" y="308549"/>
                      <a:pt x="1208500" y="228632"/>
                      <a:pt x="1201655" y="218364"/>
                    </a:cubicBezTo>
                    <a:cubicBezTo>
                      <a:pt x="1190949" y="202305"/>
                      <a:pt x="1173067" y="192248"/>
                      <a:pt x="1160711" y="177421"/>
                    </a:cubicBezTo>
                    <a:cubicBezTo>
                      <a:pt x="1117842" y="125978"/>
                      <a:pt x="1141819" y="111982"/>
                      <a:pt x="1051529" y="81886"/>
                    </a:cubicBezTo>
                    <a:cubicBezTo>
                      <a:pt x="1024234" y="72788"/>
                      <a:pt x="993583" y="70551"/>
                      <a:pt x="969643" y="54591"/>
                    </a:cubicBezTo>
                    <a:cubicBezTo>
                      <a:pt x="942347" y="36394"/>
                      <a:pt x="920561" y="0"/>
                      <a:pt x="887756" y="0"/>
                    </a:cubicBezTo>
                    <a:lnTo>
                      <a:pt x="355493" y="0"/>
                    </a:ln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5" name="Forme libre 4"/>
              <p:cNvSpPr/>
              <p:nvPr/>
            </p:nvSpPr>
            <p:spPr>
              <a:xfrm>
                <a:off x="3643952" y="4448134"/>
                <a:ext cx="1338430" cy="806254"/>
              </a:xfrm>
              <a:custGeom>
                <a:avLst/>
                <a:gdLst>
                  <a:gd name="connsiteX0" fmla="*/ 341194 w 1338430"/>
                  <a:gd name="connsiteY0" fmla="*/ 96570 h 806254"/>
                  <a:gd name="connsiteX1" fmla="*/ 232012 w 1338430"/>
                  <a:gd name="connsiteY1" fmla="*/ 96570 h 806254"/>
                  <a:gd name="connsiteX2" fmla="*/ 191069 w 1338430"/>
                  <a:gd name="connsiteY2" fmla="*/ 137514 h 806254"/>
                  <a:gd name="connsiteX3" fmla="*/ 109182 w 1338430"/>
                  <a:gd name="connsiteY3" fmla="*/ 192105 h 806254"/>
                  <a:gd name="connsiteX4" fmla="*/ 68239 w 1338430"/>
                  <a:gd name="connsiteY4" fmla="*/ 219400 h 806254"/>
                  <a:gd name="connsiteX5" fmla="*/ 54591 w 1338430"/>
                  <a:gd name="connsiteY5" fmla="*/ 260344 h 806254"/>
                  <a:gd name="connsiteX6" fmla="*/ 27296 w 1338430"/>
                  <a:gd name="connsiteY6" fmla="*/ 301287 h 806254"/>
                  <a:gd name="connsiteX7" fmla="*/ 0 w 1338430"/>
                  <a:gd name="connsiteY7" fmla="*/ 437765 h 806254"/>
                  <a:gd name="connsiteX8" fmla="*/ 40944 w 1338430"/>
                  <a:gd name="connsiteY8" fmla="*/ 601538 h 806254"/>
                  <a:gd name="connsiteX9" fmla="*/ 122830 w 1338430"/>
                  <a:gd name="connsiteY9" fmla="*/ 669776 h 806254"/>
                  <a:gd name="connsiteX10" fmla="*/ 259308 w 1338430"/>
                  <a:gd name="connsiteY10" fmla="*/ 751663 h 806254"/>
                  <a:gd name="connsiteX11" fmla="*/ 300251 w 1338430"/>
                  <a:gd name="connsiteY11" fmla="*/ 778959 h 806254"/>
                  <a:gd name="connsiteX12" fmla="*/ 409433 w 1338430"/>
                  <a:gd name="connsiteY12" fmla="*/ 792606 h 806254"/>
                  <a:gd name="connsiteX13" fmla="*/ 491320 w 1338430"/>
                  <a:gd name="connsiteY13" fmla="*/ 806254 h 806254"/>
                  <a:gd name="connsiteX14" fmla="*/ 682388 w 1338430"/>
                  <a:gd name="connsiteY14" fmla="*/ 778959 h 806254"/>
                  <a:gd name="connsiteX15" fmla="*/ 805218 w 1338430"/>
                  <a:gd name="connsiteY15" fmla="*/ 710720 h 806254"/>
                  <a:gd name="connsiteX16" fmla="*/ 996287 w 1338430"/>
                  <a:gd name="connsiteY16" fmla="*/ 656129 h 806254"/>
                  <a:gd name="connsiteX17" fmla="*/ 1050878 w 1338430"/>
                  <a:gd name="connsiteY17" fmla="*/ 628833 h 806254"/>
                  <a:gd name="connsiteX18" fmla="*/ 1091821 w 1338430"/>
                  <a:gd name="connsiteY18" fmla="*/ 615185 h 806254"/>
                  <a:gd name="connsiteX19" fmla="*/ 1132764 w 1338430"/>
                  <a:gd name="connsiteY19" fmla="*/ 587890 h 806254"/>
                  <a:gd name="connsiteX20" fmla="*/ 1173708 w 1338430"/>
                  <a:gd name="connsiteY20" fmla="*/ 574242 h 806254"/>
                  <a:gd name="connsiteX21" fmla="*/ 1296538 w 1338430"/>
                  <a:gd name="connsiteY21" fmla="*/ 478708 h 806254"/>
                  <a:gd name="connsiteX22" fmla="*/ 1310185 w 1338430"/>
                  <a:gd name="connsiteY22" fmla="*/ 437765 h 806254"/>
                  <a:gd name="connsiteX23" fmla="*/ 1337481 w 1338430"/>
                  <a:gd name="connsiteY23" fmla="*/ 396821 h 806254"/>
                  <a:gd name="connsiteX24" fmla="*/ 1269242 w 1338430"/>
                  <a:gd name="connsiteY24" fmla="*/ 246696 h 806254"/>
                  <a:gd name="connsiteX25" fmla="*/ 1241947 w 1338430"/>
                  <a:gd name="connsiteY25" fmla="*/ 192105 h 806254"/>
                  <a:gd name="connsiteX26" fmla="*/ 1201003 w 1338430"/>
                  <a:gd name="connsiteY26" fmla="*/ 164809 h 806254"/>
                  <a:gd name="connsiteX27" fmla="*/ 1160060 w 1338430"/>
                  <a:gd name="connsiteY27" fmla="*/ 110218 h 806254"/>
                  <a:gd name="connsiteX28" fmla="*/ 1078173 w 1338430"/>
                  <a:gd name="connsiteY28" fmla="*/ 55627 h 806254"/>
                  <a:gd name="connsiteX29" fmla="*/ 1037230 w 1338430"/>
                  <a:gd name="connsiteY29" fmla="*/ 28332 h 806254"/>
                  <a:gd name="connsiteX30" fmla="*/ 627797 w 1338430"/>
                  <a:gd name="connsiteY30" fmla="*/ 1036 h 806254"/>
                  <a:gd name="connsiteX31" fmla="*/ 464024 w 1338430"/>
                  <a:gd name="connsiteY31" fmla="*/ 14684 h 806254"/>
                  <a:gd name="connsiteX32" fmla="*/ 341194 w 1338430"/>
                  <a:gd name="connsiteY32" fmla="*/ 82923 h 806254"/>
                  <a:gd name="connsiteX33" fmla="*/ 341194 w 1338430"/>
                  <a:gd name="connsiteY33" fmla="*/ 96570 h 806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338430" h="806254">
                    <a:moveTo>
                      <a:pt x="341194" y="96570"/>
                    </a:moveTo>
                    <a:cubicBezTo>
                      <a:pt x="297891" y="87910"/>
                      <a:pt x="270748" y="70746"/>
                      <a:pt x="232012" y="96570"/>
                    </a:cubicBezTo>
                    <a:cubicBezTo>
                      <a:pt x="215953" y="107276"/>
                      <a:pt x="206304" y="125664"/>
                      <a:pt x="191069" y="137514"/>
                    </a:cubicBezTo>
                    <a:cubicBezTo>
                      <a:pt x="165174" y="157655"/>
                      <a:pt x="136478" y="173908"/>
                      <a:pt x="109182" y="192105"/>
                    </a:cubicBezTo>
                    <a:lnTo>
                      <a:pt x="68239" y="219400"/>
                    </a:lnTo>
                    <a:cubicBezTo>
                      <a:pt x="63690" y="233048"/>
                      <a:pt x="61025" y="247477"/>
                      <a:pt x="54591" y="260344"/>
                    </a:cubicBezTo>
                    <a:cubicBezTo>
                      <a:pt x="47256" y="275015"/>
                      <a:pt x="33757" y="286211"/>
                      <a:pt x="27296" y="301287"/>
                    </a:cubicBezTo>
                    <a:cubicBezTo>
                      <a:pt x="16191" y="327200"/>
                      <a:pt x="3079" y="419290"/>
                      <a:pt x="0" y="437765"/>
                    </a:cubicBezTo>
                    <a:cubicBezTo>
                      <a:pt x="3211" y="457029"/>
                      <a:pt x="20668" y="588021"/>
                      <a:pt x="40944" y="601538"/>
                    </a:cubicBezTo>
                    <a:cubicBezTo>
                      <a:pt x="187247" y="699072"/>
                      <a:pt x="-34791" y="547182"/>
                      <a:pt x="122830" y="669776"/>
                    </a:cubicBezTo>
                    <a:cubicBezTo>
                      <a:pt x="215286" y="741686"/>
                      <a:pt x="179319" y="705954"/>
                      <a:pt x="259308" y="751663"/>
                    </a:cubicBezTo>
                    <a:cubicBezTo>
                      <a:pt x="273549" y="759801"/>
                      <a:pt x="284426" y="774643"/>
                      <a:pt x="300251" y="778959"/>
                    </a:cubicBezTo>
                    <a:cubicBezTo>
                      <a:pt x="335636" y="788609"/>
                      <a:pt x="373124" y="787419"/>
                      <a:pt x="409433" y="792606"/>
                    </a:cubicBezTo>
                    <a:cubicBezTo>
                      <a:pt x="436827" y="796519"/>
                      <a:pt x="464024" y="801705"/>
                      <a:pt x="491320" y="806254"/>
                    </a:cubicBezTo>
                    <a:cubicBezTo>
                      <a:pt x="507732" y="804762"/>
                      <a:pt x="636159" y="804642"/>
                      <a:pt x="682388" y="778959"/>
                    </a:cubicBezTo>
                    <a:cubicBezTo>
                      <a:pt x="777913" y="725889"/>
                      <a:pt x="732421" y="730574"/>
                      <a:pt x="805218" y="710720"/>
                    </a:cubicBezTo>
                    <a:cubicBezTo>
                      <a:pt x="843687" y="700228"/>
                      <a:pt x="954453" y="677046"/>
                      <a:pt x="996287" y="656129"/>
                    </a:cubicBezTo>
                    <a:cubicBezTo>
                      <a:pt x="1014484" y="647030"/>
                      <a:pt x="1032178" y="636847"/>
                      <a:pt x="1050878" y="628833"/>
                    </a:cubicBezTo>
                    <a:cubicBezTo>
                      <a:pt x="1064101" y="623166"/>
                      <a:pt x="1078954" y="621619"/>
                      <a:pt x="1091821" y="615185"/>
                    </a:cubicBezTo>
                    <a:cubicBezTo>
                      <a:pt x="1106492" y="607850"/>
                      <a:pt x="1118093" y="595225"/>
                      <a:pt x="1132764" y="587890"/>
                    </a:cubicBezTo>
                    <a:cubicBezTo>
                      <a:pt x="1145631" y="581456"/>
                      <a:pt x="1161132" y="581229"/>
                      <a:pt x="1173708" y="574242"/>
                    </a:cubicBezTo>
                    <a:cubicBezTo>
                      <a:pt x="1247165" y="533433"/>
                      <a:pt x="1246805" y="528440"/>
                      <a:pt x="1296538" y="478708"/>
                    </a:cubicBezTo>
                    <a:cubicBezTo>
                      <a:pt x="1301087" y="465060"/>
                      <a:pt x="1303752" y="450632"/>
                      <a:pt x="1310185" y="437765"/>
                    </a:cubicBezTo>
                    <a:cubicBezTo>
                      <a:pt x="1317521" y="423094"/>
                      <a:pt x="1335446" y="413097"/>
                      <a:pt x="1337481" y="396821"/>
                    </a:cubicBezTo>
                    <a:cubicBezTo>
                      <a:pt x="1345891" y="329545"/>
                      <a:pt x="1296408" y="301029"/>
                      <a:pt x="1269242" y="246696"/>
                    </a:cubicBezTo>
                    <a:cubicBezTo>
                      <a:pt x="1260144" y="228499"/>
                      <a:pt x="1254971" y="207734"/>
                      <a:pt x="1241947" y="192105"/>
                    </a:cubicBezTo>
                    <a:cubicBezTo>
                      <a:pt x="1231446" y="179504"/>
                      <a:pt x="1214651" y="173908"/>
                      <a:pt x="1201003" y="164809"/>
                    </a:cubicBezTo>
                    <a:cubicBezTo>
                      <a:pt x="1187355" y="146612"/>
                      <a:pt x="1177061" y="125330"/>
                      <a:pt x="1160060" y="110218"/>
                    </a:cubicBezTo>
                    <a:cubicBezTo>
                      <a:pt x="1135541" y="88423"/>
                      <a:pt x="1105469" y="73824"/>
                      <a:pt x="1078173" y="55627"/>
                    </a:cubicBezTo>
                    <a:cubicBezTo>
                      <a:pt x="1064525" y="46529"/>
                      <a:pt x="1052791" y="33519"/>
                      <a:pt x="1037230" y="28332"/>
                    </a:cubicBezTo>
                    <a:cubicBezTo>
                      <a:pt x="879681" y="-24186"/>
                      <a:pt x="1010663" y="15216"/>
                      <a:pt x="627797" y="1036"/>
                    </a:cubicBezTo>
                    <a:cubicBezTo>
                      <a:pt x="573206" y="5585"/>
                      <a:pt x="518324" y="7444"/>
                      <a:pt x="464024" y="14684"/>
                    </a:cubicBezTo>
                    <a:cubicBezTo>
                      <a:pt x="412560" y="21546"/>
                      <a:pt x="388075" y="59483"/>
                      <a:pt x="341194" y="82923"/>
                    </a:cubicBezTo>
                    <a:lnTo>
                      <a:pt x="341194" y="96570"/>
                    </a:lnTo>
                    <a:close/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6" name="Forme libre 5"/>
              <p:cNvSpPr/>
              <p:nvPr/>
            </p:nvSpPr>
            <p:spPr>
              <a:xfrm>
                <a:off x="5404513" y="4490113"/>
                <a:ext cx="2101756" cy="1064526"/>
              </a:xfrm>
              <a:custGeom>
                <a:avLst/>
                <a:gdLst>
                  <a:gd name="connsiteX0" fmla="*/ 846162 w 2101756"/>
                  <a:gd name="connsiteY0" fmla="*/ 27296 h 1064526"/>
                  <a:gd name="connsiteX1" fmla="*/ 709684 w 2101756"/>
                  <a:gd name="connsiteY1" fmla="*/ 40944 h 1064526"/>
                  <a:gd name="connsiteX2" fmla="*/ 614150 w 2101756"/>
                  <a:gd name="connsiteY2" fmla="*/ 68239 h 1064526"/>
                  <a:gd name="connsiteX3" fmla="*/ 518615 w 2101756"/>
                  <a:gd name="connsiteY3" fmla="*/ 95535 h 1064526"/>
                  <a:gd name="connsiteX4" fmla="*/ 491320 w 2101756"/>
                  <a:gd name="connsiteY4" fmla="*/ 136478 h 1064526"/>
                  <a:gd name="connsiteX5" fmla="*/ 409433 w 2101756"/>
                  <a:gd name="connsiteY5" fmla="*/ 163774 h 1064526"/>
                  <a:gd name="connsiteX6" fmla="*/ 327547 w 2101756"/>
                  <a:gd name="connsiteY6" fmla="*/ 191069 h 1064526"/>
                  <a:gd name="connsiteX7" fmla="*/ 286603 w 2101756"/>
                  <a:gd name="connsiteY7" fmla="*/ 204717 h 1064526"/>
                  <a:gd name="connsiteX8" fmla="*/ 245660 w 2101756"/>
                  <a:gd name="connsiteY8" fmla="*/ 218365 h 1064526"/>
                  <a:gd name="connsiteX9" fmla="*/ 163774 w 2101756"/>
                  <a:gd name="connsiteY9" fmla="*/ 272956 h 1064526"/>
                  <a:gd name="connsiteX10" fmla="*/ 122830 w 2101756"/>
                  <a:gd name="connsiteY10" fmla="*/ 313899 h 1064526"/>
                  <a:gd name="connsiteX11" fmla="*/ 81887 w 2101756"/>
                  <a:gd name="connsiteY11" fmla="*/ 341194 h 1064526"/>
                  <a:gd name="connsiteX12" fmla="*/ 68239 w 2101756"/>
                  <a:gd name="connsiteY12" fmla="*/ 382138 h 1064526"/>
                  <a:gd name="connsiteX13" fmla="*/ 40944 w 2101756"/>
                  <a:gd name="connsiteY13" fmla="*/ 423081 h 1064526"/>
                  <a:gd name="connsiteX14" fmla="*/ 27296 w 2101756"/>
                  <a:gd name="connsiteY14" fmla="*/ 491320 h 1064526"/>
                  <a:gd name="connsiteX15" fmla="*/ 0 w 2101756"/>
                  <a:gd name="connsiteY15" fmla="*/ 573206 h 1064526"/>
                  <a:gd name="connsiteX16" fmla="*/ 13648 w 2101756"/>
                  <a:gd name="connsiteY16" fmla="*/ 791571 h 1064526"/>
                  <a:gd name="connsiteX17" fmla="*/ 54591 w 2101756"/>
                  <a:gd name="connsiteY17" fmla="*/ 873457 h 1064526"/>
                  <a:gd name="connsiteX18" fmla="*/ 95535 w 2101756"/>
                  <a:gd name="connsiteY18" fmla="*/ 914400 h 1064526"/>
                  <a:gd name="connsiteX19" fmla="*/ 122830 w 2101756"/>
                  <a:gd name="connsiteY19" fmla="*/ 955344 h 1064526"/>
                  <a:gd name="connsiteX20" fmla="*/ 163774 w 2101756"/>
                  <a:gd name="connsiteY20" fmla="*/ 968991 h 1064526"/>
                  <a:gd name="connsiteX21" fmla="*/ 259308 w 2101756"/>
                  <a:gd name="connsiteY21" fmla="*/ 1023583 h 1064526"/>
                  <a:gd name="connsiteX22" fmla="*/ 354842 w 2101756"/>
                  <a:gd name="connsiteY22" fmla="*/ 1050878 h 1064526"/>
                  <a:gd name="connsiteX23" fmla="*/ 395786 w 2101756"/>
                  <a:gd name="connsiteY23" fmla="*/ 1064526 h 1064526"/>
                  <a:gd name="connsiteX24" fmla="*/ 1419368 w 2101756"/>
                  <a:gd name="connsiteY24" fmla="*/ 1050878 h 1064526"/>
                  <a:gd name="connsiteX25" fmla="*/ 1473959 w 2101756"/>
                  <a:gd name="connsiteY25" fmla="*/ 1037230 h 1064526"/>
                  <a:gd name="connsiteX26" fmla="*/ 1555845 w 2101756"/>
                  <a:gd name="connsiteY26" fmla="*/ 1009935 h 1064526"/>
                  <a:gd name="connsiteX27" fmla="*/ 1637732 w 2101756"/>
                  <a:gd name="connsiteY27" fmla="*/ 982639 h 1064526"/>
                  <a:gd name="connsiteX28" fmla="*/ 1733266 w 2101756"/>
                  <a:gd name="connsiteY28" fmla="*/ 955344 h 1064526"/>
                  <a:gd name="connsiteX29" fmla="*/ 1774209 w 2101756"/>
                  <a:gd name="connsiteY29" fmla="*/ 941696 h 1064526"/>
                  <a:gd name="connsiteX30" fmla="*/ 1924335 w 2101756"/>
                  <a:gd name="connsiteY30" fmla="*/ 900753 h 1064526"/>
                  <a:gd name="connsiteX31" fmla="*/ 1965278 w 2101756"/>
                  <a:gd name="connsiteY31" fmla="*/ 887105 h 1064526"/>
                  <a:gd name="connsiteX32" fmla="*/ 2047165 w 2101756"/>
                  <a:gd name="connsiteY32" fmla="*/ 818866 h 1064526"/>
                  <a:gd name="connsiteX33" fmla="*/ 2060812 w 2101756"/>
                  <a:gd name="connsiteY33" fmla="*/ 777923 h 1064526"/>
                  <a:gd name="connsiteX34" fmla="*/ 2074460 w 2101756"/>
                  <a:gd name="connsiteY34" fmla="*/ 723332 h 1064526"/>
                  <a:gd name="connsiteX35" fmla="*/ 2101756 w 2101756"/>
                  <a:gd name="connsiteY35" fmla="*/ 641445 h 1064526"/>
                  <a:gd name="connsiteX36" fmla="*/ 2074460 w 2101756"/>
                  <a:gd name="connsiteY36" fmla="*/ 354842 h 1064526"/>
                  <a:gd name="connsiteX37" fmla="*/ 2060812 w 2101756"/>
                  <a:gd name="connsiteY37" fmla="*/ 313899 h 1064526"/>
                  <a:gd name="connsiteX38" fmla="*/ 2033517 w 2101756"/>
                  <a:gd name="connsiteY38" fmla="*/ 272956 h 1064526"/>
                  <a:gd name="connsiteX39" fmla="*/ 1910687 w 2101756"/>
                  <a:gd name="connsiteY39" fmla="*/ 163774 h 1064526"/>
                  <a:gd name="connsiteX40" fmla="*/ 1869744 w 2101756"/>
                  <a:gd name="connsiteY40" fmla="*/ 150126 h 1064526"/>
                  <a:gd name="connsiteX41" fmla="*/ 1787857 w 2101756"/>
                  <a:gd name="connsiteY41" fmla="*/ 109183 h 1064526"/>
                  <a:gd name="connsiteX42" fmla="*/ 1665027 w 2101756"/>
                  <a:gd name="connsiteY42" fmla="*/ 95535 h 1064526"/>
                  <a:gd name="connsiteX43" fmla="*/ 1583141 w 2101756"/>
                  <a:gd name="connsiteY43" fmla="*/ 68239 h 1064526"/>
                  <a:gd name="connsiteX44" fmla="*/ 1433015 w 2101756"/>
                  <a:gd name="connsiteY44" fmla="*/ 40944 h 1064526"/>
                  <a:gd name="connsiteX45" fmla="*/ 1282890 w 2101756"/>
                  <a:gd name="connsiteY45" fmla="*/ 27296 h 1064526"/>
                  <a:gd name="connsiteX46" fmla="*/ 1160060 w 2101756"/>
                  <a:gd name="connsiteY46" fmla="*/ 13648 h 1064526"/>
                  <a:gd name="connsiteX47" fmla="*/ 1119117 w 2101756"/>
                  <a:gd name="connsiteY47" fmla="*/ 0 h 1064526"/>
                  <a:gd name="connsiteX48" fmla="*/ 914400 w 2101756"/>
                  <a:gd name="connsiteY48" fmla="*/ 27296 h 1064526"/>
                  <a:gd name="connsiteX49" fmla="*/ 859809 w 2101756"/>
                  <a:gd name="connsiteY49" fmla="*/ 40944 h 1064526"/>
                  <a:gd name="connsiteX50" fmla="*/ 791571 w 2101756"/>
                  <a:gd name="connsiteY50" fmla="*/ 40944 h 1064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2101756" h="1064526">
                    <a:moveTo>
                      <a:pt x="846162" y="27296"/>
                    </a:moveTo>
                    <a:cubicBezTo>
                      <a:pt x="800669" y="31845"/>
                      <a:pt x="754708" y="32999"/>
                      <a:pt x="709684" y="40944"/>
                    </a:cubicBezTo>
                    <a:cubicBezTo>
                      <a:pt x="677069" y="46700"/>
                      <a:pt x="646102" y="59525"/>
                      <a:pt x="614150" y="68239"/>
                    </a:cubicBezTo>
                    <a:cubicBezTo>
                      <a:pt x="519904" y="93942"/>
                      <a:pt x="597064" y="69385"/>
                      <a:pt x="518615" y="95535"/>
                    </a:cubicBezTo>
                    <a:cubicBezTo>
                      <a:pt x="509517" y="109183"/>
                      <a:pt x="505229" y="127785"/>
                      <a:pt x="491320" y="136478"/>
                    </a:cubicBezTo>
                    <a:cubicBezTo>
                      <a:pt x="466921" y="151727"/>
                      <a:pt x="436729" y="154676"/>
                      <a:pt x="409433" y="163774"/>
                    </a:cubicBezTo>
                    <a:lnTo>
                      <a:pt x="327547" y="191069"/>
                    </a:lnTo>
                    <a:lnTo>
                      <a:pt x="286603" y="204717"/>
                    </a:lnTo>
                    <a:lnTo>
                      <a:pt x="245660" y="218365"/>
                    </a:lnTo>
                    <a:cubicBezTo>
                      <a:pt x="115052" y="348973"/>
                      <a:pt x="282278" y="193954"/>
                      <a:pt x="163774" y="272956"/>
                    </a:cubicBezTo>
                    <a:cubicBezTo>
                      <a:pt x="147715" y="283662"/>
                      <a:pt x="137658" y="301543"/>
                      <a:pt x="122830" y="313899"/>
                    </a:cubicBezTo>
                    <a:cubicBezTo>
                      <a:pt x="110229" y="324399"/>
                      <a:pt x="95535" y="332096"/>
                      <a:pt x="81887" y="341194"/>
                    </a:cubicBezTo>
                    <a:cubicBezTo>
                      <a:pt x="77338" y="354842"/>
                      <a:pt x="74673" y="369271"/>
                      <a:pt x="68239" y="382138"/>
                    </a:cubicBezTo>
                    <a:cubicBezTo>
                      <a:pt x="60904" y="396809"/>
                      <a:pt x="46703" y="407723"/>
                      <a:pt x="40944" y="423081"/>
                    </a:cubicBezTo>
                    <a:cubicBezTo>
                      <a:pt x="32799" y="444801"/>
                      <a:pt x="33400" y="468941"/>
                      <a:pt x="27296" y="491320"/>
                    </a:cubicBezTo>
                    <a:cubicBezTo>
                      <a:pt x="19725" y="519078"/>
                      <a:pt x="0" y="573206"/>
                      <a:pt x="0" y="573206"/>
                    </a:cubicBezTo>
                    <a:cubicBezTo>
                      <a:pt x="4549" y="645994"/>
                      <a:pt x="6013" y="719041"/>
                      <a:pt x="13648" y="791571"/>
                    </a:cubicBezTo>
                    <a:cubicBezTo>
                      <a:pt x="16614" y="819750"/>
                      <a:pt x="37409" y="852839"/>
                      <a:pt x="54591" y="873457"/>
                    </a:cubicBezTo>
                    <a:cubicBezTo>
                      <a:pt x="66947" y="888284"/>
                      <a:pt x="83179" y="899573"/>
                      <a:pt x="95535" y="914400"/>
                    </a:cubicBezTo>
                    <a:cubicBezTo>
                      <a:pt x="106036" y="927001"/>
                      <a:pt x="110022" y="945097"/>
                      <a:pt x="122830" y="955344"/>
                    </a:cubicBezTo>
                    <a:cubicBezTo>
                      <a:pt x="134064" y="964331"/>
                      <a:pt x="150551" y="963324"/>
                      <a:pt x="163774" y="968991"/>
                    </a:cubicBezTo>
                    <a:cubicBezTo>
                      <a:pt x="331254" y="1040767"/>
                      <a:pt x="122251" y="955054"/>
                      <a:pt x="259308" y="1023583"/>
                    </a:cubicBezTo>
                    <a:cubicBezTo>
                      <a:pt x="281118" y="1034488"/>
                      <a:pt x="334444" y="1045050"/>
                      <a:pt x="354842" y="1050878"/>
                    </a:cubicBezTo>
                    <a:cubicBezTo>
                      <a:pt x="368675" y="1054830"/>
                      <a:pt x="382138" y="1059977"/>
                      <a:pt x="395786" y="1064526"/>
                    </a:cubicBezTo>
                    <a:lnTo>
                      <a:pt x="1419368" y="1050878"/>
                    </a:lnTo>
                    <a:cubicBezTo>
                      <a:pt x="1438119" y="1050403"/>
                      <a:pt x="1455993" y="1042620"/>
                      <a:pt x="1473959" y="1037230"/>
                    </a:cubicBezTo>
                    <a:cubicBezTo>
                      <a:pt x="1501517" y="1028963"/>
                      <a:pt x="1528550" y="1019033"/>
                      <a:pt x="1555845" y="1009935"/>
                    </a:cubicBezTo>
                    <a:lnTo>
                      <a:pt x="1637732" y="982639"/>
                    </a:lnTo>
                    <a:cubicBezTo>
                      <a:pt x="1735908" y="949913"/>
                      <a:pt x="1613297" y="989620"/>
                      <a:pt x="1733266" y="955344"/>
                    </a:cubicBezTo>
                    <a:cubicBezTo>
                      <a:pt x="1747098" y="951392"/>
                      <a:pt x="1760253" y="945185"/>
                      <a:pt x="1774209" y="941696"/>
                    </a:cubicBezTo>
                    <a:cubicBezTo>
                      <a:pt x="1928534" y="903114"/>
                      <a:pt x="1748659" y="959311"/>
                      <a:pt x="1924335" y="900753"/>
                    </a:cubicBezTo>
                    <a:cubicBezTo>
                      <a:pt x="1937983" y="896204"/>
                      <a:pt x="1953308" y="895085"/>
                      <a:pt x="1965278" y="887105"/>
                    </a:cubicBezTo>
                    <a:cubicBezTo>
                      <a:pt x="2022280" y="849103"/>
                      <a:pt x="1994622" y="871407"/>
                      <a:pt x="2047165" y="818866"/>
                    </a:cubicBezTo>
                    <a:cubicBezTo>
                      <a:pt x="2051714" y="805218"/>
                      <a:pt x="2056860" y="791755"/>
                      <a:pt x="2060812" y="777923"/>
                    </a:cubicBezTo>
                    <a:cubicBezTo>
                      <a:pt x="2065965" y="759888"/>
                      <a:pt x="2069070" y="741298"/>
                      <a:pt x="2074460" y="723332"/>
                    </a:cubicBezTo>
                    <a:cubicBezTo>
                      <a:pt x="2082728" y="695773"/>
                      <a:pt x="2101756" y="641445"/>
                      <a:pt x="2101756" y="641445"/>
                    </a:cubicBezTo>
                    <a:cubicBezTo>
                      <a:pt x="2095056" y="540942"/>
                      <a:pt x="2095795" y="450850"/>
                      <a:pt x="2074460" y="354842"/>
                    </a:cubicBezTo>
                    <a:cubicBezTo>
                      <a:pt x="2071339" y="340799"/>
                      <a:pt x="2067246" y="326766"/>
                      <a:pt x="2060812" y="313899"/>
                    </a:cubicBezTo>
                    <a:cubicBezTo>
                      <a:pt x="2053477" y="299228"/>
                      <a:pt x="2044414" y="285215"/>
                      <a:pt x="2033517" y="272956"/>
                    </a:cubicBezTo>
                    <a:cubicBezTo>
                      <a:pt x="2004579" y="240401"/>
                      <a:pt x="1956322" y="186592"/>
                      <a:pt x="1910687" y="163774"/>
                    </a:cubicBezTo>
                    <a:cubicBezTo>
                      <a:pt x="1897820" y="157340"/>
                      <a:pt x="1882611" y="156560"/>
                      <a:pt x="1869744" y="150126"/>
                    </a:cubicBezTo>
                    <a:cubicBezTo>
                      <a:pt x="1822585" y="126546"/>
                      <a:pt x="1839314" y="117759"/>
                      <a:pt x="1787857" y="109183"/>
                    </a:cubicBezTo>
                    <a:cubicBezTo>
                      <a:pt x="1747222" y="102411"/>
                      <a:pt x="1705970" y="100084"/>
                      <a:pt x="1665027" y="95535"/>
                    </a:cubicBezTo>
                    <a:cubicBezTo>
                      <a:pt x="1637732" y="86436"/>
                      <a:pt x="1611449" y="73386"/>
                      <a:pt x="1583141" y="68239"/>
                    </a:cubicBezTo>
                    <a:cubicBezTo>
                      <a:pt x="1533099" y="59141"/>
                      <a:pt x="1483411" y="47816"/>
                      <a:pt x="1433015" y="40944"/>
                    </a:cubicBezTo>
                    <a:cubicBezTo>
                      <a:pt x="1383228" y="34155"/>
                      <a:pt x="1332889" y="32296"/>
                      <a:pt x="1282890" y="27296"/>
                    </a:cubicBezTo>
                    <a:cubicBezTo>
                      <a:pt x="1241899" y="23197"/>
                      <a:pt x="1201003" y="18197"/>
                      <a:pt x="1160060" y="13648"/>
                    </a:cubicBezTo>
                    <a:cubicBezTo>
                      <a:pt x="1146412" y="9099"/>
                      <a:pt x="1133503" y="0"/>
                      <a:pt x="1119117" y="0"/>
                    </a:cubicBezTo>
                    <a:cubicBezTo>
                      <a:pt x="1053645" y="0"/>
                      <a:pt x="979733" y="12777"/>
                      <a:pt x="914400" y="27296"/>
                    </a:cubicBezTo>
                    <a:cubicBezTo>
                      <a:pt x="896090" y="31365"/>
                      <a:pt x="878451" y="38873"/>
                      <a:pt x="859809" y="40944"/>
                    </a:cubicBezTo>
                    <a:cubicBezTo>
                      <a:pt x="837202" y="43456"/>
                      <a:pt x="814317" y="40944"/>
                      <a:pt x="791571" y="40944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7" name="Forme libre 6"/>
              <p:cNvSpPr/>
              <p:nvPr/>
            </p:nvSpPr>
            <p:spPr>
              <a:xfrm>
                <a:off x="5540991" y="4749719"/>
                <a:ext cx="1009934" cy="641770"/>
              </a:xfrm>
              <a:custGeom>
                <a:avLst/>
                <a:gdLst>
                  <a:gd name="connsiteX0" fmla="*/ 723331 w 1009934"/>
                  <a:gd name="connsiteY0" fmla="*/ 13350 h 641770"/>
                  <a:gd name="connsiteX1" fmla="*/ 450376 w 1009934"/>
                  <a:gd name="connsiteY1" fmla="*/ 13350 h 641770"/>
                  <a:gd name="connsiteX2" fmla="*/ 409433 w 1009934"/>
                  <a:gd name="connsiteY2" fmla="*/ 40645 h 641770"/>
                  <a:gd name="connsiteX3" fmla="*/ 341194 w 1009934"/>
                  <a:gd name="connsiteY3" fmla="*/ 122532 h 641770"/>
                  <a:gd name="connsiteX4" fmla="*/ 300251 w 1009934"/>
                  <a:gd name="connsiteY4" fmla="*/ 149827 h 641770"/>
                  <a:gd name="connsiteX5" fmla="*/ 136478 w 1009934"/>
                  <a:gd name="connsiteY5" fmla="*/ 163475 h 641770"/>
                  <a:gd name="connsiteX6" fmla="*/ 54591 w 1009934"/>
                  <a:gd name="connsiteY6" fmla="*/ 204418 h 641770"/>
                  <a:gd name="connsiteX7" fmla="*/ 0 w 1009934"/>
                  <a:gd name="connsiteY7" fmla="*/ 286305 h 641770"/>
                  <a:gd name="connsiteX8" fmla="*/ 13648 w 1009934"/>
                  <a:gd name="connsiteY8" fmla="*/ 395487 h 641770"/>
                  <a:gd name="connsiteX9" fmla="*/ 27296 w 1009934"/>
                  <a:gd name="connsiteY9" fmla="*/ 450078 h 641770"/>
                  <a:gd name="connsiteX10" fmla="*/ 109182 w 1009934"/>
                  <a:gd name="connsiteY10" fmla="*/ 491021 h 641770"/>
                  <a:gd name="connsiteX11" fmla="*/ 191069 w 1009934"/>
                  <a:gd name="connsiteY11" fmla="*/ 531965 h 641770"/>
                  <a:gd name="connsiteX12" fmla="*/ 232012 w 1009934"/>
                  <a:gd name="connsiteY12" fmla="*/ 559260 h 641770"/>
                  <a:gd name="connsiteX13" fmla="*/ 313899 w 1009934"/>
                  <a:gd name="connsiteY13" fmla="*/ 586556 h 641770"/>
                  <a:gd name="connsiteX14" fmla="*/ 750627 w 1009934"/>
                  <a:gd name="connsiteY14" fmla="*/ 613851 h 641770"/>
                  <a:gd name="connsiteX15" fmla="*/ 941696 w 1009934"/>
                  <a:gd name="connsiteY15" fmla="*/ 627499 h 641770"/>
                  <a:gd name="connsiteX16" fmla="*/ 982639 w 1009934"/>
                  <a:gd name="connsiteY16" fmla="*/ 613851 h 641770"/>
                  <a:gd name="connsiteX17" fmla="*/ 996287 w 1009934"/>
                  <a:gd name="connsiteY17" fmla="*/ 422782 h 641770"/>
                  <a:gd name="connsiteX18" fmla="*/ 1009934 w 1009934"/>
                  <a:gd name="connsiteY18" fmla="*/ 368191 h 641770"/>
                  <a:gd name="connsiteX19" fmla="*/ 982639 w 1009934"/>
                  <a:gd name="connsiteY19" fmla="*/ 163475 h 641770"/>
                  <a:gd name="connsiteX20" fmla="*/ 928048 w 1009934"/>
                  <a:gd name="connsiteY20" fmla="*/ 81588 h 641770"/>
                  <a:gd name="connsiteX21" fmla="*/ 887105 w 1009934"/>
                  <a:gd name="connsiteY21" fmla="*/ 67941 h 641770"/>
                  <a:gd name="connsiteX22" fmla="*/ 846161 w 1009934"/>
                  <a:gd name="connsiteY22" fmla="*/ 40645 h 641770"/>
                  <a:gd name="connsiteX23" fmla="*/ 723331 w 1009934"/>
                  <a:gd name="connsiteY23" fmla="*/ 13350 h 641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009934" h="641770">
                    <a:moveTo>
                      <a:pt x="723331" y="13350"/>
                    </a:moveTo>
                    <a:cubicBezTo>
                      <a:pt x="657367" y="8801"/>
                      <a:pt x="616096" y="-14270"/>
                      <a:pt x="450376" y="13350"/>
                    </a:cubicBezTo>
                    <a:cubicBezTo>
                      <a:pt x="434197" y="16047"/>
                      <a:pt x="423081" y="31547"/>
                      <a:pt x="409433" y="40645"/>
                    </a:cubicBezTo>
                    <a:cubicBezTo>
                      <a:pt x="382595" y="80901"/>
                      <a:pt x="380598" y="89695"/>
                      <a:pt x="341194" y="122532"/>
                    </a:cubicBezTo>
                    <a:cubicBezTo>
                      <a:pt x="328593" y="133033"/>
                      <a:pt x="316335" y="146610"/>
                      <a:pt x="300251" y="149827"/>
                    </a:cubicBezTo>
                    <a:cubicBezTo>
                      <a:pt x="246535" y="160570"/>
                      <a:pt x="191069" y="158926"/>
                      <a:pt x="136478" y="163475"/>
                    </a:cubicBezTo>
                    <a:cubicBezTo>
                      <a:pt x="107273" y="173210"/>
                      <a:pt x="76378" y="179518"/>
                      <a:pt x="54591" y="204418"/>
                    </a:cubicBezTo>
                    <a:cubicBezTo>
                      <a:pt x="32989" y="229106"/>
                      <a:pt x="0" y="286305"/>
                      <a:pt x="0" y="286305"/>
                    </a:cubicBezTo>
                    <a:cubicBezTo>
                      <a:pt x="4549" y="322699"/>
                      <a:pt x="7618" y="359309"/>
                      <a:pt x="13648" y="395487"/>
                    </a:cubicBezTo>
                    <a:cubicBezTo>
                      <a:pt x="16732" y="413989"/>
                      <a:pt x="16891" y="434471"/>
                      <a:pt x="27296" y="450078"/>
                    </a:cubicBezTo>
                    <a:cubicBezTo>
                      <a:pt x="42415" y="472757"/>
                      <a:pt x="85825" y="483236"/>
                      <a:pt x="109182" y="491021"/>
                    </a:cubicBezTo>
                    <a:cubicBezTo>
                      <a:pt x="226508" y="569240"/>
                      <a:pt x="78069" y="475466"/>
                      <a:pt x="191069" y="531965"/>
                    </a:cubicBezTo>
                    <a:cubicBezTo>
                      <a:pt x="205740" y="539300"/>
                      <a:pt x="217023" y="552598"/>
                      <a:pt x="232012" y="559260"/>
                    </a:cubicBezTo>
                    <a:cubicBezTo>
                      <a:pt x="258304" y="570945"/>
                      <a:pt x="286603" y="577458"/>
                      <a:pt x="313899" y="586556"/>
                    </a:cubicBezTo>
                    <a:cubicBezTo>
                      <a:pt x="480068" y="641945"/>
                      <a:pt x="340534" y="599710"/>
                      <a:pt x="750627" y="613851"/>
                    </a:cubicBezTo>
                    <a:cubicBezTo>
                      <a:pt x="867308" y="652746"/>
                      <a:pt x="803963" y="644716"/>
                      <a:pt x="941696" y="627499"/>
                    </a:cubicBezTo>
                    <a:cubicBezTo>
                      <a:pt x="955344" y="622950"/>
                      <a:pt x="978932" y="627751"/>
                      <a:pt x="982639" y="613851"/>
                    </a:cubicBezTo>
                    <a:cubicBezTo>
                      <a:pt x="999091" y="552155"/>
                      <a:pt x="989236" y="486243"/>
                      <a:pt x="996287" y="422782"/>
                    </a:cubicBezTo>
                    <a:cubicBezTo>
                      <a:pt x="998358" y="404140"/>
                      <a:pt x="1005385" y="386388"/>
                      <a:pt x="1009934" y="368191"/>
                    </a:cubicBezTo>
                    <a:cubicBezTo>
                      <a:pt x="999202" y="250138"/>
                      <a:pt x="1006752" y="247869"/>
                      <a:pt x="982639" y="163475"/>
                    </a:cubicBezTo>
                    <a:cubicBezTo>
                      <a:pt x="970856" y="122234"/>
                      <a:pt x="968473" y="108538"/>
                      <a:pt x="928048" y="81588"/>
                    </a:cubicBezTo>
                    <a:cubicBezTo>
                      <a:pt x="916078" y="73608"/>
                      <a:pt x="900753" y="72490"/>
                      <a:pt x="887105" y="67941"/>
                    </a:cubicBezTo>
                    <a:cubicBezTo>
                      <a:pt x="873457" y="58842"/>
                      <a:pt x="861519" y="46404"/>
                      <a:pt x="846161" y="40645"/>
                    </a:cubicBezTo>
                    <a:cubicBezTo>
                      <a:pt x="800250" y="23428"/>
                      <a:pt x="789295" y="17899"/>
                      <a:pt x="723331" y="13350"/>
                    </a:cubicBezTo>
                    <a:close/>
                  </a:path>
                </a:pathLst>
              </a:cu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8" name="Forme libre 7"/>
              <p:cNvSpPr/>
              <p:nvPr/>
            </p:nvSpPr>
            <p:spPr>
              <a:xfrm>
                <a:off x="6605516" y="4640239"/>
                <a:ext cx="791571" cy="696036"/>
              </a:xfrm>
              <a:custGeom>
                <a:avLst/>
                <a:gdLst>
                  <a:gd name="connsiteX0" fmla="*/ 245660 w 791571"/>
                  <a:gd name="connsiteY0" fmla="*/ 27295 h 696036"/>
                  <a:gd name="connsiteX1" fmla="*/ 177421 w 791571"/>
                  <a:gd name="connsiteY1" fmla="*/ 40943 h 696036"/>
                  <a:gd name="connsiteX2" fmla="*/ 122830 w 791571"/>
                  <a:gd name="connsiteY2" fmla="*/ 122830 h 696036"/>
                  <a:gd name="connsiteX3" fmla="*/ 68239 w 791571"/>
                  <a:gd name="connsiteY3" fmla="*/ 204716 h 696036"/>
                  <a:gd name="connsiteX4" fmla="*/ 40944 w 791571"/>
                  <a:gd name="connsiteY4" fmla="*/ 245660 h 696036"/>
                  <a:gd name="connsiteX5" fmla="*/ 13648 w 791571"/>
                  <a:gd name="connsiteY5" fmla="*/ 327546 h 696036"/>
                  <a:gd name="connsiteX6" fmla="*/ 0 w 791571"/>
                  <a:gd name="connsiteY6" fmla="*/ 368489 h 696036"/>
                  <a:gd name="connsiteX7" fmla="*/ 27296 w 791571"/>
                  <a:gd name="connsiteY7" fmla="*/ 545910 h 696036"/>
                  <a:gd name="connsiteX8" fmla="*/ 54591 w 791571"/>
                  <a:gd name="connsiteY8" fmla="*/ 586854 h 696036"/>
                  <a:gd name="connsiteX9" fmla="*/ 68239 w 791571"/>
                  <a:gd name="connsiteY9" fmla="*/ 627797 h 696036"/>
                  <a:gd name="connsiteX10" fmla="*/ 204717 w 791571"/>
                  <a:gd name="connsiteY10" fmla="*/ 696036 h 696036"/>
                  <a:gd name="connsiteX11" fmla="*/ 545911 w 791571"/>
                  <a:gd name="connsiteY11" fmla="*/ 682388 h 696036"/>
                  <a:gd name="connsiteX12" fmla="*/ 627797 w 791571"/>
                  <a:gd name="connsiteY12" fmla="*/ 655092 h 696036"/>
                  <a:gd name="connsiteX13" fmla="*/ 682388 w 791571"/>
                  <a:gd name="connsiteY13" fmla="*/ 614149 h 696036"/>
                  <a:gd name="connsiteX14" fmla="*/ 736980 w 791571"/>
                  <a:gd name="connsiteY14" fmla="*/ 586854 h 696036"/>
                  <a:gd name="connsiteX15" fmla="*/ 750627 w 791571"/>
                  <a:gd name="connsiteY15" fmla="*/ 545910 h 696036"/>
                  <a:gd name="connsiteX16" fmla="*/ 764275 w 791571"/>
                  <a:gd name="connsiteY16" fmla="*/ 491319 h 696036"/>
                  <a:gd name="connsiteX17" fmla="*/ 791571 w 791571"/>
                  <a:gd name="connsiteY17" fmla="*/ 409433 h 696036"/>
                  <a:gd name="connsiteX18" fmla="*/ 777923 w 791571"/>
                  <a:gd name="connsiteY18" fmla="*/ 313898 h 696036"/>
                  <a:gd name="connsiteX19" fmla="*/ 764275 w 791571"/>
                  <a:gd name="connsiteY19" fmla="*/ 272955 h 696036"/>
                  <a:gd name="connsiteX20" fmla="*/ 709684 w 791571"/>
                  <a:gd name="connsiteY20" fmla="*/ 177421 h 696036"/>
                  <a:gd name="connsiteX21" fmla="*/ 682388 w 791571"/>
                  <a:gd name="connsiteY21" fmla="*/ 95534 h 696036"/>
                  <a:gd name="connsiteX22" fmla="*/ 600502 w 791571"/>
                  <a:gd name="connsiteY22" fmla="*/ 54591 h 696036"/>
                  <a:gd name="connsiteX23" fmla="*/ 559559 w 791571"/>
                  <a:gd name="connsiteY23" fmla="*/ 27295 h 696036"/>
                  <a:gd name="connsiteX24" fmla="*/ 368490 w 791571"/>
                  <a:gd name="connsiteY24" fmla="*/ 0 h 696036"/>
                  <a:gd name="connsiteX25" fmla="*/ 245660 w 791571"/>
                  <a:gd name="connsiteY25" fmla="*/ 27295 h 696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791571" h="696036">
                    <a:moveTo>
                      <a:pt x="245660" y="27295"/>
                    </a:moveTo>
                    <a:cubicBezTo>
                      <a:pt x="213815" y="34119"/>
                      <a:pt x="195731" y="26701"/>
                      <a:pt x="177421" y="40943"/>
                    </a:cubicBezTo>
                    <a:cubicBezTo>
                      <a:pt x="151526" y="61084"/>
                      <a:pt x="141027" y="95534"/>
                      <a:pt x="122830" y="122830"/>
                    </a:cubicBezTo>
                    <a:lnTo>
                      <a:pt x="68239" y="204716"/>
                    </a:lnTo>
                    <a:cubicBezTo>
                      <a:pt x="59140" y="218364"/>
                      <a:pt x="46131" y="230099"/>
                      <a:pt x="40944" y="245660"/>
                    </a:cubicBezTo>
                    <a:lnTo>
                      <a:pt x="13648" y="327546"/>
                    </a:lnTo>
                    <a:lnTo>
                      <a:pt x="0" y="368489"/>
                    </a:lnTo>
                    <a:cubicBezTo>
                      <a:pt x="3915" y="407638"/>
                      <a:pt x="2703" y="496723"/>
                      <a:pt x="27296" y="545910"/>
                    </a:cubicBezTo>
                    <a:cubicBezTo>
                      <a:pt x="34631" y="560581"/>
                      <a:pt x="47256" y="572183"/>
                      <a:pt x="54591" y="586854"/>
                    </a:cubicBezTo>
                    <a:cubicBezTo>
                      <a:pt x="61025" y="599721"/>
                      <a:pt x="58067" y="617625"/>
                      <a:pt x="68239" y="627797"/>
                    </a:cubicBezTo>
                    <a:cubicBezTo>
                      <a:pt x="122402" y="681960"/>
                      <a:pt x="143075" y="680625"/>
                      <a:pt x="204717" y="696036"/>
                    </a:cubicBezTo>
                    <a:cubicBezTo>
                      <a:pt x="318448" y="691487"/>
                      <a:pt x="432618" y="693352"/>
                      <a:pt x="545911" y="682388"/>
                    </a:cubicBezTo>
                    <a:cubicBezTo>
                      <a:pt x="574549" y="679617"/>
                      <a:pt x="627797" y="655092"/>
                      <a:pt x="627797" y="655092"/>
                    </a:cubicBezTo>
                    <a:cubicBezTo>
                      <a:pt x="645994" y="641444"/>
                      <a:pt x="663099" y="626204"/>
                      <a:pt x="682388" y="614149"/>
                    </a:cubicBezTo>
                    <a:cubicBezTo>
                      <a:pt x="699641" y="603366"/>
                      <a:pt x="722594" y="601240"/>
                      <a:pt x="736980" y="586854"/>
                    </a:cubicBezTo>
                    <a:cubicBezTo>
                      <a:pt x="747153" y="576681"/>
                      <a:pt x="746675" y="559743"/>
                      <a:pt x="750627" y="545910"/>
                    </a:cubicBezTo>
                    <a:cubicBezTo>
                      <a:pt x="755780" y="527875"/>
                      <a:pt x="758885" y="509285"/>
                      <a:pt x="764275" y="491319"/>
                    </a:cubicBezTo>
                    <a:cubicBezTo>
                      <a:pt x="772543" y="463761"/>
                      <a:pt x="791571" y="409433"/>
                      <a:pt x="791571" y="409433"/>
                    </a:cubicBezTo>
                    <a:cubicBezTo>
                      <a:pt x="787022" y="377588"/>
                      <a:pt x="784232" y="345442"/>
                      <a:pt x="777923" y="313898"/>
                    </a:cubicBezTo>
                    <a:cubicBezTo>
                      <a:pt x="775102" y="299791"/>
                      <a:pt x="769942" y="286178"/>
                      <a:pt x="764275" y="272955"/>
                    </a:cubicBezTo>
                    <a:cubicBezTo>
                      <a:pt x="743495" y="224468"/>
                      <a:pt x="737099" y="218542"/>
                      <a:pt x="709684" y="177421"/>
                    </a:cubicBezTo>
                    <a:cubicBezTo>
                      <a:pt x="700585" y="150125"/>
                      <a:pt x="706328" y="111494"/>
                      <a:pt x="682388" y="95534"/>
                    </a:cubicBezTo>
                    <a:cubicBezTo>
                      <a:pt x="565042" y="17304"/>
                      <a:pt x="713518" y="111100"/>
                      <a:pt x="600502" y="54591"/>
                    </a:cubicBezTo>
                    <a:cubicBezTo>
                      <a:pt x="585831" y="47255"/>
                      <a:pt x="574635" y="33756"/>
                      <a:pt x="559559" y="27295"/>
                    </a:cubicBezTo>
                    <a:cubicBezTo>
                      <a:pt x="514392" y="7938"/>
                      <a:pt x="392547" y="2406"/>
                      <a:pt x="368490" y="0"/>
                    </a:cubicBezTo>
                    <a:cubicBezTo>
                      <a:pt x="213835" y="14060"/>
                      <a:pt x="277505" y="20471"/>
                      <a:pt x="245660" y="27295"/>
                    </a:cubicBezTo>
                    <a:close/>
                  </a:path>
                </a:pathLst>
              </a:cu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</p:grpSp>
        <p:sp>
          <p:nvSpPr>
            <p:cNvPr id="13" name="Ellipse 12"/>
            <p:cNvSpPr/>
            <p:nvPr/>
          </p:nvSpPr>
          <p:spPr>
            <a:xfrm>
              <a:off x="899592" y="4694448"/>
              <a:ext cx="216024" cy="20005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6" name="Ellipse 15"/>
            <p:cNvSpPr/>
            <p:nvPr/>
          </p:nvSpPr>
          <p:spPr>
            <a:xfrm>
              <a:off x="1547664" y="4594420"/>
              <a:ext cx="216024" cy="20005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7" name="Ellipse 16"/>
            <p:cNvSpPr/>
            <p:nvPr/>
          </p:nvSpPr>
          <p:spPr>
            <a:xfrm>
              <a:off x="1280520" y="4922348"/>
              <a:ext cx="216024" cy="20005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5" name="Forme libre 14"/>
            <p:cNvSpPr/>
            <p:nvPr/>
          </p:nvSpPr>
          <p:spPr>
            <a:xfrm>
              <a:off x="3633842" y="4555639"/>
              <a:ext cx="683531" cy="477671"/>
            </a:xfrm>
            <a:custGeom>
              <a:avLst/>
              <a:gdLst>
                <a:gd name="connsiteX0" fmla="*/ 164916 w 683531"/>
                <a:gd name="connsiteY0" fmla="*/ 27295 h 477671"/>
                <a:gd name="connsiteX1" fmla="*/ 96677 w 683531"/>
                <a:gd name="connsiteY1" fmla="*/ 40943 h 477671"/>
                <a:gd name="connsiteX2" fmla="*/ 14791 w 683531"/>
                <a:gd name="connsiteY2" fmla="*/ 109182 h 477671"/>
                <a:gd name="connsiteX3" fmla="*/ 14791 w 683531"/>
                <a:gd name="connsiteY3" fmla="*/ 232012 h 477671"/>
                <a:gd name="connsiteX4" fmla="*/ 28439 w 683531"/>
                <a:gd name="connsiteY4" fmla="*/ 286603 h 477671"/>
                <a:gd name="connsiteX5" fmla="*/ 123973 w 683531"/>
                <a:gd name="connsiteY5" fmla="*/ 409432 h 477671"/>
                <a:gd name="connsiteX6" fmla="*/ 205859 w 683531"/>
                <a:gd name="connsiteY6" fmla="*/ 464023 h 477671"/>
                <a:gd name="connsiteX7" fmla="*/ 246803 w 683531"/>
                <a:gd name="connsiteY7" fmla="*/ 477671 h 477671"/>
                <a:gd name="connsiteX8" fmla="*/ 396928 w 683531"/>
                <a:gd name="connsiteY8" fmla="*/ 464023 h 477671"/>
                <a:gd name="connsiteX9" fmla="*/ 478815 w 683531"/>
                <a:gd name="connsiteY9" fmla="*/ 436728 h 477671"/>
                <a:gd name="connsiteX10" fmla="*/ 519758 w 683531"/>
                <a:gd name="connsiteY10" fmla="*/ 423080 h 477671"/>
                <a:gd name="connsiteX11" fmla="*/ 560701 w 683531"/>
                <a:gd name="connsiteY11" fmla="*/ 395785 h 477671"/>
                <a:gd name="connsiteX12" fmla="*/ 642588 w 683531"/>
                <a:gd name="connsiteY12" fmla="*/ 354841 h 477671"/>
                <a:gd name="connsiteX13" fmla="*/ 669883 w 683531"/>
                <a:gd name="connsiteY13" fmla="*/ 272955 h 477671"/>
                <a:gd name="connsiteX14" fmla="*/ 683531 w 683531"/>
                <a:gd name="connsiteY14" fmla="*/ 232012 h 477671"/>
                <a:gd name="connsiteX15" fmla="*/ 656236 w 683531"/>
                <a:gd name="connsiteY15" fmla="*/ 136477 h 477671"/>
                <a:gd name="connsiteX16" fmla="*/ 615292 w 683531"/>
                <a:gd name="connsiteY16" fmla="*/ 95534 h 477671"/>
                <a:gd name="connsiteX17" fmla="*/ 587997 w 683531"/>
                <a:gd name="connsiteY17" fmla="*/ 54591 h 477671"/>
                <a:gd name="connsiteX18" fmla="*/ 506110 w 683531"/>
                <a:gd name="connsiteY18" fmla="*/ 13647 h 477671"/>
                <a:gd name="connsiteX19" fmla="*/ 451519 w 683531"/>
                <a:gd name="connsiteY19" fmla="*/ 0 h 477671"/>
                <a:gd name="connsiteX20" fmla="*/ 205859 w 683531"/>
                <a:gd name="connsiteY20" fmla="*/ 13647 h 477671"/>
                <a:gd name="connsiteX21" fmla="*/ 164916 w 683531"/>
                <a:gd name="connsiteY21" fmla="*/ 27295 h 477671"/>
                <a:gd name="connsiteX22" fmla="*/ 123973 w 683531"/>
                <a:gd name="connsiteY22" fmla="*/ 68238 h 477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83531" h="477671">
                  <a:moveTo>
                    <a:pt x="164916" y="27295"/>
                  </a:moveTo>
                  <a:cubicBezTo>
                    <a:pt x="142170" y="31844"/>
                    <a:pt x="118397" y="32798"/>
                    <a:pt x="96677" y="40943"/>
                  </a:cubicBezTo>
                  <a:cubicBezTo>
                    <a:pt x="66274" y="52344"/>
                    <a:pt x="36032" y="87940"/>
                    <a:pt x="14791" y="109182"/>
                  </a:cubicBezTo>
                  <a:cubicBezTo>
                    <a:pt x="-6567" y="173255"/>
                    <a:pt x="-3224" y="141940"/>
                    <a:pt x="14791" y="232012"/>
                  </a:cubicBezTo>
                  <a:cubicBezTo>
                    <a:pt x="18470" y="250405"/>
                    <a:pt x="20051" y="269826"/>
                    <a:pt x="28439" y="286603"/>
                  </a:cubicBezTo>
                  <a:cubicBezTo>
                    <a:pt x="47202" y="324129"/>
                    <a:pt x="87211" y="380840"/>
                    <a:pt x="123973" y="409432"/>
                  </a:cubicBezTo>
                  <a:cubicBezTo>
                    <a:pt x="149868" y="429572"/>
                    <a:pt x="174737" y="453649"/>
                    <a:pt x="205859" y="464023"/>
                  </a:cubicBezTo>
                  <a:lnTo>
                    <a:pt x="246803" y="477671"/>
                  </a:lnTo>
                  <a:cubicBezTo>
                    <a:pt x="296845" y="473122"/>
                    <a:pt x="347445" y="472755"/>
                    <a:pt x="396928" y="464023"/>
                  </a:cubicBezTo>
                  <a:cubicBezTo>
                    <a:pt x="425262" y="459023"/>
                    <a:pt x="451519" y="445826"/>
                    <a:pt x="478815" y="436728"/>
                  </a:cubicBezTo>
                  <a:cubicBezTo>
                    <a:pt x="492463" y="432179"/>
                    <a:pt x="507788" y="431060"/>
                    <a:pt x="519758" y="423080"/>
                  </a:cubicBezTo>
                  <a:cubicBezTo>
                    <a:pt x="533406" y="413982"/>
                    <a:pt x="546030" y="403120"/>
                    <a:pt x="560701" y="395785"/>
                  </a:cubicBezTo>
                  <a:cubicBezTo>
                    <a:pt x="673706" y="339282"/>
                    <a:pt x="525251" y="433065"/>
                    <a:pt x="642588" y="354841"/>
                  </a:cubicBezTo>
                  <a:lnTo>
                    <a:pt x="669883" y="272955"/>
                  </a:lnTo>
                  <a:lnTo>
                    <a:pt x="683531" y="232012"/>
                  </a:lnTo>
                  <a:cubicBezTo>
                    <a:pt x="681712" y="224737"/>
                    <a:pt x="664065" y="148221"/>
                    <a:pt x="656236" y="136477"/>
                  </a:cubicBezTo>
                  <a:cubicBezTo>
                    <a:pt x="645530" y="120418"/>
                    <a:pt x="627648" y="110361"/>
                    <a:pt x="615292" y="95534"/>
                  </a:cubicBezTo>
                  <a:cubicBezTo>
                    <a:pt x="604791" y="82933"/>
                    <a:pt x="599595" y="66189"/>
                    <a:pt x="587997" y="54591"/>
                  </a:cubicBezTo>
                  <a:cubicBezTo>
                    <a:pt x="564072" y="30666"/>
                    <a:pt x="537189" y="22527"/>
                    <a:pt x="506110" y="13647"/>
                  </a:cubicBezTo>
                  <a:cubicBezTo>
                    <a:pt x="488075" y="8494"/>
                    <a:pt x="469716" y="4549"/>
                    <a:pt x="451519" y="0"/>
                  </a:cubicBezTo>
                  <a:cubicBezTo>
                    <a:pt x="369632" y="4549"/>
                    <a:pt x="287503" y="5872"/>
                    <a:pt x="205859" y="13647"/>
                  </a:cubicBezTo>
                  <a:cubicBezTo>
                    <a:pt x="191538" y="15011"/>
                    <a:pt x="176886" y="19315"/>
                    <a:pt x="164916" y="27295"/>
                  </a:cubicBezTo>
                  <a:cubicBezTo>
                    <a:pt x="148857" y="38001"/>
                    <a:pt x="123973" y="68238"/>
                    <a:pt x="123973" y="68238"/>
                  </a:cubicBezTo>
                </a:path>
              </a:pathLst>
            </a:cu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9" name="Ellipse 18"/>
            <p:cNvSpPr/>
            <p:nvPr/>
          </p:nvSpPr>
          <p:spPr>
            <a:xfrm>
              <a:off x="3203848" y="4858547"/>
              <a:ext cx="216024" cy="20005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</p:spTree>
    <p:extLst>
      <p:ext uri="{BB962C8B-B14F-4D97-AF65-F5344CB8AC3E}">
        <p14:creationId xmlns:p14="http://schemas.microsoft.com/office/powerpoint/2010/main" val="249262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391308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395536" y="260648"/>
            <a:ext cx="8424936" cy="720080"/>
          </a:xfrm>
          <a:prstGeom prst="roundRect">
            <a:avLst>
              <a:gd name="adj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altLang="fr-FR" sz="2800" dirty="0" smtClean="0">
                <a:solidFill>
                  <a:schemeClr val="bg1"/>
                </a:solidFill>
              </a:rPr>
              <a:t>Images échographiques de la gestation (</a:t>
            </a:r>
            <a:r>
              <a:rPr lang="fr-BE" altLang="fr-FR" sz="2800" dirty="0" err="1">
                <a:solidFill>
                  <a:schemeClr val="bg1"/>
                </a:solidFill>
              </a:rPr>
              <a:t>From</a:t>
            </a:r>
            <a:r>
              <a:rPr lang="fr-BE" altLang="fr-FR" sz="2800" dirty="0">
                <a:solidFill>
                  <a:schemeClr val="bg1"/>
                </a:solidFill>
              </a:rPr>
              <a:t> </a:t>
            </a:r>
            <a:r>
              <a:rPr lang="fr-BE" altLang="fr-FR" sz="2800" dirty="0" err="1">
                <a:solidFill>
                  <a:schemeClr val="bg1"/>
                </a:solidFill>
              </a:rPr>
              <a:t>Descoteaux</a:t>
            </a:r>
            <a:r>
              <a:rPr lang="fr-BE" altLang="fr-FR" sz="2800" dirty="0">
                <a:solidFill>
                  <a:schemeClr val="bg1"/>
                </a:solidFill>
              </a:rPr>
              <a:t> et al. 2010</a:t>
            </a:r>
            <a:r>
              <a:rPr lang="fr-BE" altLang="fr-FR" sz="2800" dirty="0" smtClean="0">
                <a:solidFill>
                  <a:schemeClr val="bg1"/>
                </a:solidFill>
              </a:rPr>
              <a:t>)</a:t>
            </a:r>
            <a:endParaRPr lang="fr-BE" altLang="fr-FR" sz="2800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30245" y="4964688"/>
            <a:ext cx="3082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b="1" dirty="0" smtClean="0">
                <a:solidFill>
                  <a:srgbClr val="FFFF00"/>
                </a:solidFill>
              </a:rPr>
              <a:t>Vésicule embryonnaire J 20</a:t>
            </a:r>
            <a:endParaRPr lang="fr-BE" sz="2000" b="1" dirty="0">
              <a:solidFill>
                <a:srgbClr val="FFFF00"/>
              </a:solidFill>
            </a:endParaRPr>
          </a:p>
        </p:txBody>
      </p:sp>
      <p:pic>
        <p:nvPicPr>
          <p:cNvPr id="3041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7" y="1196752"/>
            <a:ext cx="4468409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4608003" y="4149080"/>
            <a:ext cx="247529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b="1" dirty="0" smtClean="0">
                <a:solidFill>
                  <a:srgbClr val="FFFF00"/>
                </a:solidFill>
              </a:rPr>
              <a:t>1 Utérus</a:t>
            </a:r>
          </a:p>
          <a:p>
            <a:r>
              <a:rPr lang="fr-BE" sz="2000" b="1" dirty="0" smtClean="0">
                <a:solidFill>
                  <a:srgbClr val="FFFF00"/>
                </a:solidFill>
              </a:rPr>
              <a:t>2 Embryon</a:t>
            </a:r>
          </a:p>
          <a:p>
            <a:r>
              <a:rPr lang="fr-BE" sz="2000" b="1" dirty="0" smtClean="0">
                <a:solidFill>
                  <a:srgbClr val="FFFF00"/>
                </a:solidFill>
              </a:rPr>
              <a:t>3 </a:t>
            </a:r>
            <a:r>
              <a:rPr lang="fr-BE" sz="2000" b="1" dirty="0" err="1" smtClean="0">
                <a:solidFill>
                  <a:srgbClr val="FFFF00"/>
                </a:solidFill>
              </a:rPr>
              <a:t>Amions</a:t>
            </a:r>
            <a:endParaRPr lang="fr-BE" sz="2000" b="1" dirty="0" smtClean="0">
              <a:solidFill>
                <a:srgbClr val="FFFF00"/>
              </a:solidFill>
            </a:endParaRPr>
          </a:p>
          <a:p>
            <a:r>
              <a:rPr lang="fr-BE" sz="2000" b="1" dirty="0" smtClean="0">
                <a:solidFill>
                  <a:srgbClr val="FFFF00"/>
                </a:solidFill>
              </a:rPr>
              <a:t>4 Liquide amniotique</a:t>
            </a:r>
          </a:p>
          <a:p>
            <a:r>
              <a:rPr lang="fr-BE" sz="2000" b="1" dirty="0" smtClean="0">
                <a:solidFill>
                  <a:srgbClr val="FFFF00"/>
                </a:solidFill>
              </a:rPr>
              <a:t>5 Liquide allantoïdien</a:t>
            </a:r>
            <a:endParaRPr lang="fr-BE" sz="2000" b="1" dirty="0">
              <a:solidFill>
                <a:srgbClr val="FFFF00"/>
              </a:solidFill>
            </a:endParaRPr>
          </a:p>
        </p:txBody>
      </p:sp>
      <p:sp>
        <p:nvSpPr>
          <p:cNvPr id="5" name="Forme libre 4"/>
          <p:cNvSpPr/>
          <p:nvPr/>
        </p:nvSpPr>
        <p:spPr>
          <a:xfrm>
            <a:off x="1248743" y="2620370"/>
            <a:ext cx="1562696" cy="846161"/>
          </a:xfrm>
          <a:custGeom>
            <a:avLst/>
            <a:gdLst>
              <a:gd name="connsiteX0" fmla="*/ 866660 w 1562696"/>
              <a:gd name="connsiteY0" fmla="*/ 0 h 846161"/>
              <a:gd name="connsiteX1" fmla="*/ 730182 w 1562696"/>
              <a:gd name="connsiteY1" fmla="*/ 13648 h 846161"/>
              <a:gd name="connsiteX2" fmla="*/ 648296 w 1562696"/>
              <a:gd name="connsiteY2" fmla="*/ 40943 h 846161"/>
              <a:gd name="connsiteX3" fmla="*/ 607353 w 1562696"/>
              <a:gd name="connsiteY3" fmla="*/ 68239 h 846161"/>
              <a:gd name="connsiteX4" fmla="*/ 484523 w 1562696"/>
              <a:gd name="connsiteY4" fmla="*/ 81887 h 846161"/>
              <a:gd name="connsiteX5" fmla="*/ 184272 w 1562696"/>
              <a:gd name="connsiteY5" fmla="*/ 95534 h 846161"/>
              <a:gd name="connsiteX6" fmla="*/ 102385 w 1562696"/>
              <a:gd name="connsiteY6" fmla="*/ 136478 h 846161"/>
              <a:gd name="connsiteX7" fmla="*/ 20499 w 1562696"/>
              <a:gd name="connsiteY7" fmla="*/ 218364 h 846161"/>
              <a:gd name="connsiteX8" fmla="*/ 20499 w 1562696"/>
              <a:gd name="connsiteY8" fmla="*/ 395785 h 846161"/>
              <a:gd name="connsiteX9" fmla="*/ 61442 w 1562696"/>
              <a:gd name="connsiteY9" fmla="*/ 436729 h 846161"/>
              <a:gd name="connsiteX10" fmla="*/ 75090 w 1562696"/>
              <a:gd name="connsiteY10" fmla="*/ 477672 h 846161"/>
              <a:gd name="connsiteX11" fmla="*/ 116033 w 1562696"/>
              <a:gd name="connsiteY11" fmla="*/ 504967 h 846161"/>
              <a:gd name="connsiteX12" fmla="*/ 156976 w 1562696"/>
              <a:gd name="connsiteY12" fmla="*/ 545911 h 846161"/>
              <a:gd name="connsiteX13" fmla="*/ 197920 w 1562696"/>
              <a:gd name="connsiteY13" fmla="*/ 573206 h 846161"/>
              <a:gd name="connsiteX14" fmla="*/ 279806 w 1562696"/>
              <a:gd name="connsiteY14" fmla="*/ 668740 h 846161"/>
              <a:gd name="connsiteX15" fmla="*/ 320750 w 1562696"/>
              <a:gd name="connsiteY15" fmla="*/ 696036 h 846161"/>
              <a:gd name="connsiteX16" fmla="*/ 361693 w 1562696"/>
              <a:gd name="connsiteY16" fmla="*/ 709684 h 846161"/>
              <a:gd name="connsiteX17" fmla="*/ 402636 w 1562696"/>
              <a:gd name="connsiteY17" fmla="*/ 736979 h 846161"/>
              <a:gd name="connsiteX18" fmla="*/ 484523 w 1562696"/>
              <a:gd name="connsiteY18" fmla="*/ 764275 h 846161"/>
              <a:gd name="connsiteX19" fmla="*/ 566409 w 1562696"/>
              <a:gd name="connsiteY19" fmla="*/ 791570 h 846161"/>
              <a:gd name="connsiteX20" fmla="*/ 648296 w 1562696"/>
              <a:gd name="connsiteY20" fmla="*/ 805218 h 846161"/>
              <a:gd name="connsiteX21" fmla="*/ 798421 w 1562696"/>
              <a:gd name="connsiteY21" fmla="*/ 832514 h 846161"/>
              <a:gd name="connsiteX22" fmla="*/ 975842 w 1562696"/>
              <a:gd name="connsiteY22" fmla="*/ 846161 h 846161"/>
              <a:gd name="connsiteX23" fmla="*/ 1085024 w 1562696"/>
              <a:gd name="connsiteY23" fmla="*/ 832514 h 846161"/>
              <a:gd name="connsiteX24" fmla="*/ 1125967 w 1562696"/>
              <a:gd name="connsiteY24" fmla="*/ 818866 h 846161"/>
              <a:gd name="connsiteX25" fmla="*/ 1207854 w 1562696"/>
              <a:gd name="connsiteY25" fmla="*/ 805218 h 846161"/>
              <a:gd name="connsiteX26" fmla="*/ 1262445 w 1562696"/>
              <a:gd name="connsiteY26" fmla="*/ 791570 h 846161"/>
              <a:gd name="connsiteX27" fmla="*/ 1303388 w 1562696"/>
              <a:gd name="connsiteY27" fmla="*/ 777923 h 846161"/>
              <a:gd name="connsiteX28" fmla="*/ 1398923 w 1562696"/>
              <a:gd name="connsiteY28" fmla="*/ 764275 h 846161"/>
              <a:gd name="connsiteX29" fmla="*/ 1508105 w 1562696"/>
              <a:gd name="connsiteY29" fmla="*/ 668740 h 846161"/>
              <a:gd name="connsiteX30" fmla="*/ 1535400 w 1562696"/>
              <a:gd name="connsiteY30" fmla="*/ 586854 h 846161"/>
              <a:gd name="connsiteX31" fmla="*/ 1549048 w 1562696"/>
              <a:gd name="connsiteY31" fmla="*/ 545911 h 846161"/>
              <a:gd name="connsiteX32" fmla="*/ 1562696 w 1562696"/>
              <a:gd name="connsiteY32" fmla="*/ 504967 h 846161"/>
              <a:gd name="connsiteX33" fmla="*/ 1549048 w 1562696"/>
              <a:gd name="connsiteY33" fmla="*/ 313899 h 846161"/>
              <a:gd name="connsiteX34" fmla="*/ 1521753 w 1562696"/>
              <a:gd name="connsiteY34" fmla="*/ 272955 h 846161"/>
              <a:gd name="connsiteX35" fmla="*/ 1439866 w 1562696"/>
              <a:gd name="connsiteY35" fmla="*/ 191069 h 846161"/>
              <a:gd name="connsiteX36" fmla="*/ 1412570 w 1562696"/>
              <a:gd name="connsiteY36" fmla="*/ 150126 h 846161"/>
              <a:gd name="connsiteX37" fmla="*/ 1289741 w 1562696"/>
              <a:gd name="connsiteY37" fmla="*/ 81887 h 846161"/>
              <a:gd name="connsiteX38" fmla="*/ 1248797 w 1562696"/>
              <a:gd name="connsiteY38" fmla="*/ 54591 h 846161"/>
              <a:gd name="connsiteX39" fmla="*/ 1180558 w 1562696"/>
              <a:gd name="connsiteY39" fmla="*/ 40943 h 846161"/>
              <a:gd name="connsiteX40" fmla="*/ 825717 w 1562696"/>
              <a:gd name="connsiteY40" fmla="*/ 27296 h 846161"/>
              <a:gd name="connsiteX41" fmla="*/ 771126 w 1562696"/>
              <a:gd name="connsiteY41" fmla="*/ 13648 h 846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562696" h="846161">
                <a:moveTo>
                  <a:pt x="866660" y="0"/>
                </a:moveTo>
                <a:cubicBezTo>
                  <a:pt x="821167" y="4549"/>
                  <a:pt x="775119" y="5222"/>
                  <a:pt x="730182" y="13648"/>
                </a:cubicBezTo>
                <a:cubicBezTo>
                  <a:pt x="701903" y="18950"/>
                  <a:pt x="648296" y="40943"/>
                  <a:pt x="648296" y="40943"/>
                </a:cubicBezTo>
                <a:cubicBezTo>
                  <a:pt x="634648" y="50042"/>
                  <a:pt x="623266" y="64261"/>
                  <a:pt x="607353" y="68239"/>
                </a:cubicBezTo>
                <a:cubicBezTo>
                  <a:pt x="567388" y="78231"/>
                  <a:pt x="525633" y="79235"/>
                  <a:pt x="484523" y="81887"/>
                </a:cubicBezTo>
                <a:cubicBezTo>
                  <a:pt x="384544" y="88337"/>
                  <a:pt x="284356" y="90985"/>
                  <a:pt x="184272" y="95534"/>
                </a:cubicBezTo>
                <a:cubicBezTo>
                  <a:pt x="150972" y="106634"/>
                  <a:pt x="128842" y="110021"/>
                  <a:pt x="102385" y="136478"/>
                </a:cubicBezTo>
                <a:cubicBezTo>
                  <a:pt x="816" y="238047"/>
                  <a:pt x="116989" y="154038"/>
                  <a:pt x="20499" y="218364"/>
                </a:cubicBezTo>
                <a:cubicBezTo>
                  <a:pt x="-2482" y="287308"/>
                  <a:pt x="-10866" y="293849"/>
                  <a:pt x="20499" y="395785"/>
                </a:cubicBezTo>
                <a:cubicBezTo>
                  <a:pt x="26175" y="414232"/>
                  <a:pt x="47794" y="423081"/>
                  <a:pt x="61442" y="436729"/>
                </a:cubicBezTo>
                <a:cubicBezTo>
                  <a:pt x="65991" y="450377"/>
                  <a:pt x="66103" y="466439"/>
                  <a:pt x="75090" y="477672"/>
                </a:cubicBezTo>
                <a:cubicBezTo>
                  <a:pt x="85337" y="490480"/>
                  <a:pt x="103432" y="494466"/>
                  <a:pt x="116033" y="504967"/>
                </a:cubicBezTo>
                <a:cubicBezTo>
                  <a:pt x="130860" y="517323"/>
                  <a:pt x="142149" y="533555"/>
                  <a:pt x="156976" y="545911"/>
                </a:cubicBezTo>
                <a:cubicBezTo>
                  <a:pt x="169577" y="556412"/>
                  <a:pt x="185319" y="562705"/>
                  <a:pt x="197920" y="573206"/>
                </a:cubicBezTo>
                <a:cubicBezTo>
                  <a:pt x="287049" y="647479"/>
                  <a:pt x="189449" y="578383"/>
                  <a:pt x="279806" y="668740"/>
                </a:cubicBezTo>
                <a:cubicBezTo>
                  <a:pt x="291405" y="680339"/>
                  <a:pt x="306079" y="688700"/>
                  <a:pt x="320750" y="696036"/>
                </a:cubicBezTo>
                <a:cubicBezTo>
                  <a:pt x="333617" y="702470"/>
                  <a:pt x="348826" y="703250"/>
                  <a:pt x="361693" y="709684"/>
                </a:cubicBezTo>
                <a:cubicBezTo>
                  <a:pt x="376364" y="717019"/>
                  <a:pt x="387647" y="730317"/>
                  <a:pt x="402636" y="736979"/>
                </a:cubicBezTo>
                <a:cubicBezTo>
                  <a:pt x="428928" y="748664"/>
                  <a:pt x="457227" y="755176"/>
                  <a:pt x="484523" y="764275"/>
                </a:cubicBezTo>
                <a:cubicBezTo>
                  <a:pt x="484530" y="764277"/>
                  <a:pt x="566401" y="791569"/>
                  <a:pt x="566409" y="791570"/>
                </a:cubicBezTo>
                <a:lnTo>
                  <a:pt x="648296" y="805218"/>
                </a:lnTo>
                <a:cubicBezTo>
                  <a:pt x="695875" y="813869"/>
                  <a:pt x="750669" y="827488"/>
                  <a:pt x="798421" y="832514"/>
                </a:cubicBezTo>
                <a:cubicBezTo>
                  <a:pt x="857410" y="838723"/>
                  <a:pt x="916702" y="841612"/>
                  <a:pt x="975842" y="846161"/>
                </a:cubicBezTo>
                <a:cubicBezTo>
                  <a:pt x="1012236" y="841612"/>
                  <a:pt x="1048938" y="839075"/>
                  <a:pt x="1085024" y="832514"/>
                </a:cubicBezTo>
                <a:cubicBezTo>
                  <a:pt x="1099178" y="829941"/>
                  <a:pt x="1111924" y="821987"/>
                  <a:pt x="1125967" y="818866"/>
                </a:cubicBezTo>
                <a:cubicBezTo>
                  <a:pt x="1152980" y="812863"/>
                  <a:pt x="1180719" y="810645"/>
                  <a:pt x="1207854" y="805218"/>
                </a:cubicBezTo>
                <a:cubicBezTo>
                  <a:pt x="1226247" y="801539"/>
                  <a:pt x="1244410" y="796723"/>
                  <a:pt x="1262445" y="791570"/>
                </a:cubicBezTo>
                <a:cubicBezTo>
                  <a:pt x="1276277" y="787618"/>
                  <a:pt x="1289282" y="780744"/>
                  <a:pt x="1303388" y="777923"/>
                </a:cubicBezTo>
                <a:cubicBezTo>
                  <a:pt x="1334932" y="771614"/>
                  <a:pt x="1367078" y="768824"/>
                  <a:pt x="1398923" y="764275"/>
                </a:cubicBezTo>
                <a:cubicBezTo>
                  <a:pt x="1451359" y="729317"/>
                  <a:pt x="1484161" y="722613"/>
                  <a:pt x="1508105" y="668740"/>
                </a:cubicBezTo>
                <a:cubicBezTo>
                  <a:pt x="1519790" y="642448"/>
                  <a:pt x="1526302" y="614149"/>
                  <a:pt x="1535400" y="586854"/>
                </a:cubicBezTo>
                <a:lnTo>
                  <a:pt x="1549048" y="545911"/>
                </a:lnTo>
                <a:lnTo>
                  <a:pt x="1562696" y="504967"/>
                </a:lnTo>
                <a:cubicBezTo>
                  <a:pt x="1558147" y="441278"/>
                  <a:pt x="1560144" y="376779"/>
                  <a:pt x="1549048" y="313899"/>
                </a:cubicBezTo>
                <a:cubicBezTo>
                  <a:pt x="1546197" y="297746"/>
                  <a:pt x="1532650" y="285215"/>
                  <a:pt x="1521753" y="272955"/>
                </a:cubicBezTo>
                <a:cubicBezTo>
                  <a:pt x="1496107" y="244104"/>
                  <a:pt x="1461279" y="223187"/>
                  <a:pt x="1439866" y="191069"/>
                </a:cubicBezTo>
                <a:cubicBezTo>
                  <a:pt x="1430767" y="177421"/>
                  <a:pt x="1424914" y="160927"/>
                  <a:pt x="1412570" y="150126"/>
                </a:cubicBezTo>
                <a:cubicBezTo>
                  <a:pt x="1354810" y="99585"/>
                  <a:pt x="1345977" y="100632"/>
                  <a:pt x="1289741" y="81887"/>
                </a:cubicBezTo>
                <a:cubicBezTo>
                  <a:pt x="1276093" y="72788"/>
                  <a:pt x="1264155" y="60350"/>
                  <a:pt x="1248797" y="54591"/>
                </a:cubicBezTo>
                <a:cubicBezTo>
                  <a:pt x="1227077" y="46446"/>
                  <a:pt x="1203707" y="42436"/>
                  <a:pt x="1180558" y="40943"/>
                </a:cubicBezTo>
                <a:cubicBezTo>
                  <a:pt x="1062436" y="33322"/>
                  <a:pt x="943997" y="31845"/>
                  <a:pt x="825717" y="27296"/>
                </a:cubicBezTo>
                <a:cubicBezTo>
                  <a:pt x="780457" y="12209"/>
                  <a:pt x="799159" y="13648"/>
                  <a:pt x="771126" y="13648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977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84" y="1412776"/>
            <a:ext cx="4267200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395536" y="260648"/>
            <a:ext cx="8064896" cy="864096"/>
          </a:xfrm>
          <a:prstGeom prst="roundRect">
            <a:avLst>
              <a:gd name="adj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altLang="fr-FR" sz="2400" dirty="0" smtClean="0">
                <a:solidFill>
                  <a:schemeClr val="bg1"/>
                </a:solidFill>
              </a:rPr>
              <a:t>Images échographiques d’un embryon à J21 de gestation</a:t>
            </a:r>
          </a:p>
          <a:p>
            <a:r>
              <a:rPr lang="fr-BE" altLang="fr-FR" sz="2400" dirty="0" smtClean="0">
                <a:solidFill>
                  <a:schemeClr val="bg1"/>
                </a:solidFill>
              </a:rPr>
              <a:t> (</a:t>
            </a:r>
            <a:r>
              <a:rPr lang="fr-BE" altLang="fr-FR" sz="2400" dirty="0" err="1" smtClean="0">
                <a:solidFill>
                  <a:schemeClr val="bg1"/>
                </a:solidFill>
              </a:rPr>
              <a:t>From</a:t>
            </a:r>
            <a:r>
              <a:rPr lang="fr-BE" altLang="fr-FR" sz="2400" dirty="0" smtClean="0">
                <a:solidFill>
                  <a:schemeClr val="bg1"/>
                </a:solidFill>
              </a:rPr>
              <a:t> </a:t>
            </a:r>
            <a:r>
              <a:rPr lang="fr-BE" altLang="fr-FR" sz="2400" dirty="0" err="1" smtClean="0">
                <a:solidFill>
                  <a:schemeClr val="bg1"/>
                </a:solidFill>
              </a:rPr>
              <a:t>Descoteaux</a:t>
            </a:r>
            <a:r>
              <a:rPr lang="fr-BE" altLang="fr-FR" sz="2400" dirty="0" smtClean="0">
                <a:solidFill>
                  <a:schemeClr val="bg1"/>
                </a:solidFill>
              </a:rPr>
              <a:t> et al. 2010)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4716016" y="1412776"/>
            <a:ext cx="4267200" cy="4657725"/>
            <a:chOff x="4716016" y="1412776"/>
            <a:chExt cx="4267200" cy="4657725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1412776"/>
              <a:ext cx="4267200" cy="4657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Forme libre 1"/>
            <p:cNvSpPr/>
            <p:nvPr/>
          </p:nvSpPr>
          <p:spPr>
            <a:xfrm>
              <a:off x="6482687" y="2606722"/>
              <a:ext cx="1064525" cy="1064526"/>
            </a:xfrm>
            <a:custGeom>
              <a:avLst/>
              <a:gdLst>
                <a:gd name="connsiteX0" fmla="*/ 382137 w 1064525"/>
                <a:gd name="connsiteY0" fmla="*/ 0 h 1064526"/>
                <a:gd name="connsiteX1" fmla="*/ 327546 w 1064525"/>
                <a:gd name="connsiteY1" fmla="*/ 68239 h 1064526"/>
                <a:gd name="connsiteX2" fmla="*/ 204716 w 1064525"/>
                <a:gd name="connsiteY2" fmla="*/ 122830 h 1064526"/>
                <a:gd name="connsiteX3" fmla="*/ 122829 w 1064525"/>
                <a:gd name="connsiteY3" fmla="*/ 191069 h 1064526"/>
                <a:gd name="connsiteX4" fmla="*/ 54591 w 1064525"/>
                <a:gd name="connsiteY4" fmla="*/ 313899 h 1064526"/>
                <a:gd name="connsiteX5" fmla="*/ 27295 w 1064525"/>
                <a:gd name="connsiteY5" fmla="*/ 354842 h 1064526"/>
                <a:gd name="connsiteX6" fmla="*/ 0 w 1064525"/>
                <a:gd name="connsiteY6" fmla="*/ 436729 h 1064526"/>
                <a:gd name="connsiteX7" fmla="*/ 13647 w 1064525"/>
                <a:gd name="connsiteY7" fmla="*/ 600502 h 1064526"/>
                <a:gd name="connsiteX8" fmla="*/ 40943 w 1064525"/>
                <a:gd name="connsiteY8" fmla="*/ 723332 h 1064526"/>
                <a:gd name="connsiteX9" fmla="*/ 54591 w 1064525"/>
                <a:gd name="connsiteY9" fmla="*/ 764275 h 1064526"/>
                <a:gd name="connsiteX10" fmla="*/ 109182 w 1064525"/>
                <a:gd name="connsiteY10" fmla="*/ 846162 h 1064526"/>
                <a:gd name="connsiteX11" fmla="*/ 163773 w 1064525"/>
                <a:gd name="connsiteY11" fmla="*/ 928048 h 1064526"/>
                <a:gd name="connsiteX12" fmla="*/ 232012 w 1064525"/>
                <a:gd name="connsiteY12" fmla="*/ 1009935 h 1064526"/>
                <a:gd name="connsiteX13" fmla="*/ 341194 w 1064525"/>
                <a:gd name="connsiteY13" fmla="*/ 1037230 h 1064526"/>
                <a:gd name="connsiteX14" fmla="*/ 464023 w 1064525"/>
                <a:gd name="connsiteY14" fmla="*/ 1064526 h 1064526"/>
                <a:gd name="connsiteX15" fmla="*/ 723331 w 1064525"/>
                <a:gd name="connsiteY15" fmla="*/ 1037230 h 1064526"/>
                <a:gd name="connsiteX16" fmla="*/ 805217 w 1064525"/>
                <a:gd name="connsiteY16" fmla="*/ 1009935 h 1064526"/>
                <a:gd name="connsiteX17" fmla="*/ 846161 w 1064525"/>
                <a:gd name="connsiteY17" fmla="*/ 982639 h 1064526"/>
                <a:gd name="connsiteX18" fmla="*/ 900752 w 1064525"/>
                <a:gd name="connsiteY18" fmla="*/ 968991 h 1064526"/>
                <a:gd name="connsiteX19" fmla="*/ 955343 w 1064525"/>
                <a:gd name="connsiteY19" fmla="*/ 941696 h 1064526"/>
                <a:gd name="connsiteX20" fmla="*/ 996286 w 1064525"/>
                <a:gd name="connsiteY20" fmla="*/ 900753 h 1064526"/>
                <a:gd name="connsiteX21" fmla="*/ 1037229 w 1064525"/>
                <a:gd name="connsiteY21" fmla="*/ 873457 h 1064526"/>
                <a:gd name="connsiteX22" fmla="*/ 1064525 w 1064525"/>
                <a:gd name="connsiteY22" fmla="*/ 832514 h 1064526"/>
                <a:gd name="connsiteX23" fmla="*/ 1050877 w 1064525"/>
                <a:gd name="connsiteY23" fmla="*/ 736979 h 1064526"/>
                <a:gd name="connsiteX24" fmla="*/ 1037229 w 1064525"/>
                <a:gd name="connsiteY24" fmla="*/ 668741 h 1064526"/>
                <a:gd name="connsiteX25" fmla="*/ 1009934 w 1064525"/>
                <a:gd name="connsiteY25" fmla="*/ 477672 h 1064526"/>
                <a:gd name="connsiteX26" fmla="*/ 968991 w 1064525"/>
                <a:gd name="connsiteY26" fmla="*/ 327547 h 1064526"/>
                <a:gd name="connsiteX27" fmla="*/ 955343 w 1064525"/>
                <a:gd name="connsiteY27" fmla="*/ 286603 h 1064526"/>
                <a:gd name="connsiteX28" fmla="*/ 900752 w 1064525"/>
                <a:gd name="connsiteY28" fmla="*/ 204717 h 1064526"/>
                <a:gd name="connsiteX29" fmla="*/ 887104 w 1064525"/>
                <a:gd name="connsiteY29" fmla="*/ 163774 h 1064526"/>
                <a:gd name="connsiteX30" fmla="*/ 764274 w 1064525"/>
                <a:gd name="connsiteY30" fmla="*/ 95535 h 1064526"/>
                <a:gd name="connsiteX31" fmla="*/ 682388 w 1064525"/>
                <a:gd name="connsiteY31" fmla="*/ 40944 h 1064526"/>
                <a:gd name="connsiteX32" fmla="*/ 641444 w 1064525"/>
                <a:gd name="connsiteY32" fmla="*/ 13648 h 1064526"/>
                <a:gd name="connsiteX33" fmla="*/ 436728 w 1064525"/>
                <a:gd name="connsiteY33" fmla="*/ 27296 h 1064526"/>
                <a:gd name="connsiteX34" fmla="*/ 341194 w 1064525"/>
                <a:gd name="connsiteY34" fmla="*/ 54591 h 1064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064525" h="1064526">
                  <a:moveTo>
                    <a:pt x="382137" y="0"/>
                  </a:moveTo>
                  <a:cubicBezTo>
                    <a:pt x="363940" y="22746"/>
                    <a:pt x="348144" y="47641"/>
                    <a:pt x="327546" y="68239"/>
                  </a:cubicBezTo>
                  <a:cubicBezTo>
                    <a:pt x="271987" y="123798"/>
                    <a:pt x="285809" y="68767"/>
                    <a:pt x="204716" y="122830"/>
                  </a:cubicBezTo>
                  <a:cubicBezTo>
                    <a:pt x="147714" y="160832"/>
                    <a:pt x="175372" y="138528"/>
                    <a:pt x="122829" y="191069"/>
                  </a:cubicBezTo>
                  <a:cubicBezTo>
                    <a:pt x="98809" y="263133"/>
                    <a:pt x="117161" y="220044"/>
                    <a:pt x="54591" y="313899"/>
                  </a:cubicBezTo>
                  <a:cubicBezTo>
                    <a:pt x="45492" y="327547"/>
                    <a:pt x="32482" y="339281"/>
                    <a:pt x="27295" y="354842"/>
                  </a:cubicBezTo>
                  <a:lnTo>
                    <a:pt x="0" y="436729"/>
                  </a:lnTo>
                  <a:cubicBezTo>
                    <a:pt x="4549" y="491320"/>
                    <a:pt x="7247" y="546097"/>
                    <a:pt x="13647" y="600502"/>
                  </a:cubicBezTo>
                  <a:cubicBezTo>
                    <a:pt x="16461" y="624423"/>
                    <a:pt x="33404" y="696945"/>
                    <a:pt x="40943" y="723332"/>
                  </a:cubicBezTo>
                  <a:cubicBezTo>
                    <a:pt x="44895" y="737164"/>
                    <a:pt x="47605" y="751699"/>
                    <a:pt x="54591" y="764275"/>
                  </a:cubicBezTo>
                  <a:cubicBezTo>
                    <a:pt x="70523" y="792952"/>
                    <a:pt x="109182" y="846162"/>
                    <a:pt x="109182" y="846162"/>
                  </a:cubicBezTo>
                  <a:cubicBezTo>
                    <a:pt x="133165" y="918116"/>
                    <a:pt x="106977" y="859894"/>
                    <a:pt x="163773" y="928048"/>
                  </a:cubicBezTo>
                  <a:cubicBezTo>
                    <a:pt x="195245" y="965814"/>
                    <a:pt x="187153" y="980029"/>
                    <a:pt x="232012" y="1009935"/>
                  </a:cubicBezTo>
                  <a:cubicBezTo>
                    <a:pt x="250300" y="1022127"/>
                    <a:pt x="330864" y="1034934"/>
                    <a:pt x="341194" y="1037230"/>
                  </a:cubicBezTo>
                  <a:cubicBezTo>
                    <a:pt x="514671" y="1075781"/>
                    <a:pt x="258199" y="1023360"/>
                    <a:pt x="464023" y="1064526"/>
                  </a:cubicBezTo>
                  <a:cubicBezTo>
                    <a:pt x="524144" y="1059901"/>
                    <a:pt x="650532" y="1055430"/>
                    <a:pt x="723331" y="1037230"/>
                  </a:cubicBezTo>
                  <a:cubicBezTo>
                    <a:pt x="751244" y="1030252"/>
                    <a:pt x="805217" y="1009935"/>
                    <a:pt x="805217" y="1009935"/>
                  </a:cubicBezTo>
                  <a:cubicBezTo>
                    <a:pt x="818865" y="1000836"/>
                    <a:pt x="831084" y="989100"/>
                    <a:pt x="846161" y="982639"/>
                  </a:cubicBezTo>
                  <a:cubicBezTo>
                    <a:pt x="863401" y="975250"/>
                    <a:pt x="883189" y="975577"/>
                    <a:pt x="900752" y="968991"/>
                  </a:cubicBezTo>
                  <a:cubicBezTo>
                    <a:pt x="919801" y="961848"/>
                    <a:pt x="937146" y="950794"/>
                    <a:pt x="955343" y="941696"/>
                  </a:cubicBezTo>
                  <a:cubicBezTo>
                    <a:pt x="968991" y="928048"/>
                    <a:pt x="981459" y="913109"/>
                    <a:pt x="996286" y="900753"/>
                  </a:cubicBezTo>
                  <a:cubicBezTo>
                    <a:pt x="1008887" y="890252"/>
                    <a:pt x="1025631" y="885055"/>
                    <a:pt x="1037229" y="873457"/>
                  </a:cubicBezTo>
                  <a:cubicBezTo>
                    <a:pt x="1048827" y="861859"/>
                    <a:pt x="1055426" y="846162"/>
                    <a:pt x="1064525" y="832514"/>
                  </a:cubicBezTo>
                  <a:cubicBezTo>
                    <a:pt x="1059976" y="800669"/>
                    <a:pt x="1056166" y="768710"/>
                    <a:pt x="1050877" y="736979"/>
                  </a:cubicBezTo>
                  <a:cubicBezTo>
                    <a:pt x="1047063" y="714098"/>
                    <a:pt x="1040106" y="691758"/>
                    <a:pt x="1037229" y="668741"/>
                  </a:cubicBezTo>
                  <a:cubicBezTo>
                    <a:pt x="1013309" y="477377"/>
                    <a:pt x="1042041" y="573989"/>
                    <a:pt x="1009934" y="477672"/>
                  </a:cubicBezTo>
                  <a:cubicBezTo>
                    <a:pt x="988701" y="329046"/>
                    <a:pt x="1013649" y="431751"/>
                    <a:pt x="968991" y="327547"/>
                  </a:cubicBezTo>
                  <a:cubicBezTo>
                    <a:pt x="963324" y="314324"/>
                    <a:pt x="962330" y="299179"/>
                    <a:pt x="955343" y="286603"/>
                  </a:cubicBezTo>
                  <a:cubicBezTo>
                    <a:pt x="939411" y="257926"/>
                    <a:pt x="911126" y="235838"/>
                    <a:pt x="900752" y="204717"/>
                  </a:cubicBezTo>
                  <a:cubicBezTo>
                    <a:pt x="896203" y="191069"/>
                    <a:pt x="897276" y="173946"/>
                    <a:pt x="887104" y="163774"/>
                  </a:cubicBezTo>
                  <a:cubicBezTo>
                    <a:pt x="840173" y="116843"/>
                    <a:pt x="815761" y="112697"/>
                    <a:pt x="764274" y="95535"/>
                  </a:cubicBezTo>
                  <a:lnTo>
                    <a:pt x="682388" y="40944"/>
                  </a:lnTo>
                  <a:lnTo>
                    <a:pt x="641444" y="13648"/>
                  </a:lnTo>
                  <a:cubicBezTo>
                    <a:pt x="573205" y="18197"/>
                    <a:pt x="504431" y="17624"/>
                    <a:pt x="436728" y="27296"/>
                  </a:cubicBezTo>
                  <a:cubicBezTo>
                    <a:pt x="235592" y="56029"/>
                    <a:pt x="401785" y="54591"/>
                    <a:pt x="341194" y="54591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5" name="Forme libre 4"/>
            <p:cNvSpPr/>
            <p:nvPr/>
          </p:nvSpPr>
          <p:spPr>
            <a:xfrm>
              <a:off x="6769290" y="2934269"/>
              <a:ext cx="532262" cy="150612"/>
            </a:xfrm>
            <a:custGeom>
              <a:avLst/>
              <a:gdLst>
                <a:gd name="connsiteX0" fmla="*/ 0 w 532262"/>
                <a:gd name="connsiteY0" fmla="*/ 0 h 150612"/>
                <a:gd name="connsiteX1" fmla="*/ 68238 w 532262"/>
                <a:gd name="connsiteY1" fmla="*/ 40943 h 150612"/>
                <a:gd name="connsiteX2" fmla="*/ 81886 w 532262"/>
                <a:gd name="connsiteY2" fmla="*/ 81886 h 150612"/>
                <a:gd name="connsiteX3" fmla="*/ 150125 w 532262"/>
                <a:gd name="connsiteY3" fmla="*/ 150125 h 150612"/>
                <a:gd name="connsiteX4" fmla="*/ 423080 w 532262"/>
                <a:gd name="connsiteY4" fmla="*/ 122830 h 150612"/>
                <a:gd name="connsiteX5" fmla="*/ 464023 w 532262"/>
                <a:gd name="connsiteY5" fmla="*/ 95534 h 150612"/>
                <a:gd name="connsiteX6" fmla="*/ 532262 w 532262"/>
                <a:gd name="connsiteY6" fmla="*/ 54591 h 15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2262" h="150612">
                  <a:moveTo>
                    <a:pt x="0" y="0"/>
                  </a:moveTo>
                  <a:cubicBezTo>
                    <a:pt x="22746" y="13648"/>
                    <a:pt x="49481" y="22186"/>
                    <a:pt x="68238" y="40943"/>
                  </a:cubicBezTo>
                  <a:cubicBezTo>
                    <a:pt x="78410" y="51115"/>
                    <a:pt x="75452" y="69019"/>
                    <a:pt x="81886" y="81886"/>
                  </a:cubicBezTo>
                  <a:cubicBezTo>
                    <a:pt x="104633" y="127379"/>
                    <a:pt x="109181" y="122829"/>
                    <a:pt x="150125" y="150125"/>
                  </a:cubicBezTo>
                  <a:cubicBezTo>
                    <a:pt x="163658" y="149329"/>
                    <a:pt x="351878" y="158431"/>
                    <a:pt x="423080" y="122830"/>
                  </a:cubicBezTo>
                  <a:cubicBezTo>
                    <a:pt x="437751" y="115495"/>
                    <a:pt x="449352" y="102870"/>
                    <a:pt x="464023" y="95534"/>
                  </a:cubicBezTo>
                  <a:cubicBezTo>
                    <a:pt x="534891" y="60099"/>
                    <a:pt x="478948" y="107905"/>
                    <a:pt x="532262" y="54591"/>
                  </a:cubicBezTo>
                </a:path>
              </a:pathLst>
            </a:cu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6" name="Forme libre 5"/>
            <p:cNvSpPr/>
            <p:nvPr/>
          </p:nvSpPr>
          <p:spPr>
            <a:xfrm>
              <a:off x="6769290" y="2702257"/>
              <a:ext cx="477671" cy="245659"/>
            </a:xfrm>
            <a:custGeom>
              <a:avLst/>
              <a:gdLst>
                <a:gd name="connsiteX0" fmla="*/ 272955 w 477671"/>
                <a:gd name="connsiteY0" fmla="*/ 13647 h 245659"/>
                <a:gd name="connsiteX1" fmla="*/ 204716 w 477671"/>
                <a:gd name="connsiteY1" fmla="*/ 0 h 245659"/>
                <a:gd name="connsiteX2" fmla="*/ 163773 w 477671"/>
                <a:gd name="connsiteY2" fmla="*/ 13647 h 245659"/>
                <a:gd name="connsiteX3" fmla="*/ 27295 w 477671"/>
                <a:gd name="connsiteY3" fmla="*/ 40943 h 245659"/>
                <a:gd name="connsiteX4" fmla="*/ 27295 w 477671"/>
                <a:gd name="connsiteY4" fmla="*/ 163773 h 245659"/>
                <a:gd name="connsiteX5" fmla="*/ 81886 w 477671"/>
                <a:gd name="connsiteY5" fmla="*/ 177421 h 245659"/>
                <a:gd name="connsiteX6" fmla="*/ 204716 w 477671"/>
                <a:gd name="connsiteY6" fmla="*/ 245659 h 245659"/>
                <a:gd name="connsiteX7" fmla="*/ 341194 w 477671"/>
                <a:gd name="connsiteY7" fmla="*/ 232012 h 245659"/>
                <a:gd name="connsiteX8" fmla="*/ 450376 w 477671"/>
                <a:gd name="connsiteY8" fmla="*/ 204716 h 245659"/>
                <a:gd name="connsiteX9" fmla="*/ 477671 w 477671"/>
                <a:gd name="connsiteY9" fmla="*/ 163773 h 245659"/>
                <a:gd name="connsiteX10" fmla="*/ 368489 w 477671"/>
                <a:gd name="connsiteY10" fmla="*/ 27295 h 245659"/>
                <a:gd name="connsiteX11" fmla="*/ 232011 w 477671"/>
                <a:gd name="connsiteY11" fmla="*/ 0 h 245659"/>
                <a:gd name="connsiteX12" fmla="*/ 109182 w 477671"/>
                <a:gd name="connsiteY12" fmla="*/ 13647 h 245659"/>
                <a:gd name="connsiteX13" fmla="*/ 68238 w 477671"/>
                <a:gd name="connsiteY13" fmla="*/ 40943 h 245659"/>
                <a:gd name="connsiteX14" fmla="*/ 0 w 477671"/>
                <a:gd name="connsiteY14" fmla="*/ 54591 h 245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77671" h="245659">
                  <a:moveTo>
                    <a:pt x="272955" y="13647"/>
                  </a:moveTo>
                  <a:cubicBezTo>
                    <a:pt x="250209" y="9098"/>
                    <a:pt x="227913" y="0"/>
                    <a:pt x="204716" y="0"/>
                  </a:cubicBezTo>
                  <a:cubicBezTo>
                    <a:pt x="190330" y="0"/>
                    <a:pt x="177605" y="9695"/>
                    <a:pt x="163773" y="13647"/>
                  </a:cubicBezTo>
                  <a:cubicBezTo>
                    <a:pt x="106762" y="29936"/>
                    <a:pt x="91648" y="30217"/>
                    <a:pt x="27295" y="40943"/>
                  </a:cubicBezTo>
                  <a:cubicBezTo>
                    <a:pt x="13599" y="82029"/>
                    <a:pt x="-5459" y="117917"/>
                    <a:pt x="27295" y="163773"/>
                  </a:cubicBezTo>
                  <a:cubicBezTo>
                    <a:pt x="38197" y="179036"/>
                    <a:pt x="63689" y="172872"/>
                    <a:pt x="81886" y="177421"/>
                  </a:cubicBezTo>
                  <a:cubicBezTo>
                    <a:pt x="175743" y="239992"/>
                    <a:pt x="132651" y="221639"/>
                    <a:pt x="204716" y="245659"/>
                  </a:cubicBezTo>
                  <a:cubicBezTo>
                    <a:pt x="250209" y="241110"/>
                    <a:pt x="296097" y="239528"/>
                    <a:pt x="341194" y="232012"/>
                  </a:cubicBezTo>
                  <a:cubicBezTo>
                    <a:pt x="378198" y="225845"/>
                    <a:pt x="450376" y="204716"/>
                    <a:pt x="450376" y="204716"/>
                  </a:cubicBezTo>
                  <a:cubicBezTo>
                    <a:pt x="459474" y="191068"/>
                    <a:pt x="477671" y="180175"/>
                    <a:pt x="477671" y="163773"/>
                  </a:cubicBezTo>
                  <a:cubicBezTo>
                    <a:pt x="477671" y="103450"/>
                    <a:pt x="431367" y="37775"/>
                    <a:pt x="368489" y="27295"/>
                  </a:cubicBezTo>
                  <a:cubicBezTo>
                    <a:pt x="268101" y="10563"/>
                    <a:pt x="313449" y="20358"/>
                    <a:pt x="232011" y="0"/>
                  </a:cubicBezTo>
                  <a:cubicBezTo>
                    <a:pt x="191068" y="4549"/>
                    <a:pt x="149147" y="3656"/>
                    <a:pt x="109182" y="13647"/>
                  </a:cubicBezTo>
                  <a:cubicBezTo>
                    <a:pt x="93269" y="17625"/>
                    <a:pt x="83315" y="34482"/>
                    <a:pt x="68238" y="40943"/>
                  </a:cubicBezTo>
                  <a:cubicBezTo>
                    <a:pt x="33819" y="55694"/>
                    <a:pt x="26442" y="54591"/>
                    <a:pt x="0" y="54591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5940152" y="4581128"/>
              <a:ext cx="262283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2000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Embryon</a:t>
              </a:r>
            </a:p>
            <a:p>
              <a:r>
                <a:rPr lang="fr-BE" sz="2000" b="1" dirty="0" smtClean="0">
                  <a:solidFill>
                    <a:srgbClr val="FFFF00"/>
                  </a:solidFill>
                </a:rPr>
                <a:t>Amnios</a:t>
              </a:r>
            </a:p>
            <a:p>
              <a:r>
                <a:rPr lang="fr-BE" sz="2000" b="1" dirty="0" smtClean="0">
                  <a:solidFill>
                    <a:srgbClr val="FF0000"/>
                  </a:solidFill>
                </a:rPr>
                <a:t>Vésicule embryonnaire</a:t>
              </a:r>
              <a:endParaRPr lang="fr-BE" sz="20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73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2"/>
          <p:cNvSpPr/>
          <p:nvPr/>
        </p:nvSpPr>
        <p:spPr>
          <a:xfrm>
            <a:off x="1259632" y="1988840"/>
            <a:ext cx="6912768" cy="2592288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altLang="fr-FR" sz="4000" dirty="0" smtClean="0"/>
              <a:t>Eléments clés de la reproduction des petits ruminants </a:t>
            </a:r>
            <a:endParaRPr lang="fr-BE" sz="4000" dirty="0"/>
          </a:p>
        </p:txBody>
      </p:sp>
      <p:sp>
        <p:nvSpPr>
          <p:cNvPr id="2" name="Rectangle 1"/>
          <p:cNvSpPr/>
          <p:nvPr/>
        </p:nvSpPr>
        <p:spPr>
          <a:xfrm>
            <a:off x="755576" y="5229200"/>
            <a:ext cx="78488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800" dirty="0">
                <a:hlinkClick r:id="rId3"/>
              </a:rPr>
              <a:t>http://</a:t>
            </a:r>
            <a:r>
              <a:rPr lang="fr-BE" sz="2800" dirty="0" smtClean="0">
                <a:hlinkClick r:id="rId3"/>
              </a:rPr>
              <a:t>www.fao.org/docrep/009/t0121f/T0121F03.htm#3.2.4</a:t>
            </a:r>
            <a:r>
              <a:rPr lang="fr-BE" sz="2800" dirty="0" smtClean="0"/>
              <a:t> </a:t>
            </a:r>
            <a:endParaRPr lang="fr-BE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038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70" y="1628800"/>
            <a:ext cx="8467725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395536" y="260648"/>
            <a:ext cx="8064896" cy="864096"/>
          </a:xfrm>
          <a:prstGeom prst="roundRect">
            <a:avLst>
              <a:gd name="adj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altLang="fr-FR" sz="2400" dirty="0" smtClean="0">
                <a:solidFill>
                  <a:schemeClr val="bg1"/>
                </a:solidFill>
              </a:rPr>
              <a:t>Images échographiques d’un embryon à J26 de gestation</a:t>
            </a:r>
          </a:p>
          <a:p>
            <a:r>
              <a:rPr lang="fr-BE" altLang="fr-FR" sz="2400" dirty="0" smtClean="0">
                <a:solidFill>
                  <a:schemeClr val="bg1"/>
                </a:solidFill>
              </a:rPr>
              <a:t>Mesure de sa longueur (</a:t>
            </a:r>
            <a:r>
              <a:rPr lang="fr-BE" altLang="fr-FR" sz="2400" dirty="0" err="1" smtClean="0">
                <a:solidFill>
                  <a:schemeClr val="bg1"/>
                </a:solidFill>
              </a:rPr>
              <a:t>From</a:t>
            </a:r>
            <a:r>
              <a:rPr lang="fr-BE" altLang="fr-FR" sz="2400" dirty="0" smtClean="0">
                <a:solidFill>
                  <a:schemeClr val="bg1"/>
                </a:solidFill>
              </a:rPr>
              <a:t> </a:t>
            </a:r>
            <a:r>
              <a:rPr lang="fr-BE" altLang="fr-FR" sz="2400" dirty="0" err="1" smtClean="0">
                <a:solidFill>
                  <a:schemeClr val="bg1"/>
                </a:solidFill>
              </a:rPr>
              <a:t>Descoteaux</a:t>
            </a:r>
            <a:r>
              <a:rPr lang="fr-BE" altLang="fr-FR" sz="2400" dirty="0" smtClean="0">
                <a:solidFill>
                  <a:schemeClr val="bg1"/>
                </a:solidFill>
              </a:rPr>
              <a:t> et al. 2010)</a:t>
            </a:r>
          </a:p>
        </p:txBody>
      </p:sp>
      <p:sp>
        <p:nvSpPr>
          <p:cNvPr id="4" name="Forme libre 3"/>
          <p:cNvSpPr/>
          <p:nvPr/>
        </p:nvSpPr>
        <p:spPr>
          <a:xfrm>
            <a:off x="5364088" y="3284984"/>
            <a:ext cx="1512168" cy="389675"/>
          </a:xfrm>
          <a:custGeom>
            <a:avLst/>
            <a:gdLst>
              <a:gd name="connsiteX0" fmla="*/ 272955 w 477671"/>
              <a:gd name="connsiteY0" fmla="*/ 13647 h 245659"/>
              <a:gd name="connsiteX1" fmla="*/ 204716 w 477671"/>
              <a:gd name="connsiteY1" fmla="*/ 0 h 245659"/>
              <a:gd name="connsiteX2" fmla="*/ 163773 w 477671"/>
              <a:gd name="connsiteY2" fmla="*/ 13647 h 245659"/>
              <a:gd name="connsiteX3" fmla="*/ 27295 w 477671"/>
              <a:gd name="connsiteY3" fmla="*/ 40943 h 245659"/>
              <a:gd name="connsiteX4" fmla="*/ 27295 w 477671"/>
              <a:gd name="connsiteY4" fmla="*/ 163773 h 245659"/>
              <a:gd name="connsiteX5" fmla="*/ 81886 w 477671"/>
              <a:gd name="connsiteY5" fmla="*/ 177421 h 245659"/>
              <a:gd name="connsiteX6" fmla="*/ 204716 w 477671"/>
              <a:gd name="connsiteY6" fmla="*/ 245659 h 245659"/>
              <a:gd name="connsiteX7" fmla="*/ 341194 w 477671"/>
              <a:gd name="connsiteY7" fmla="*/ 232012 h 245659"/>
              <a:gd name="connsiteX8" fmla="*/ 450376 w 477671"/>
              <a:gd name="connsiteY8" fmla="*/ 204716 h 245659"/>
              <a:gd name="connsiteX9" fmla="*/ 477671 w 477671"/>
              <a:gd name="connsiteY9" fmla="*/ 163773 h 245659"/>
              <a:gd name="connsiteX10" fmla="*/ 368489 w 477671"/>
              <a:gd name="connsiteY10" fmla="*/ 27295 h 245659"/>
              <a:gd name="connsiteX11" fmla="*/ 232011 w 477671"/>
              <a:gd name="connsiteY11" fmla="*/ 0 h 245659"/>
              <a:gd name="connsiteX12" fmla="*/ 109182 w 477671"/>
              <a:gd name="connsiteY12" fmla="*/ 13647 h 245659"/>
              <a:gd name="connsiteX13" fmla="*/ 68238 w 477671"/>
              <a:gd name="connsiteY13" fmla="*/ 40943 h 245659"/>
              <a:gd name="connsiteX14" fmla="*/ 0 w 477671"/>
              <a:gd name="connsiteY14" fmla="*/ 54591 h 245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77671" h="245659">
                <a:moveTo>
                  <a:pt x="272955" y="13647"/>
                </a:moveTo>
                <a:cubicBezTo>
                  <a:pt x="250209" y="9098"/>
                  <a:pt x="227913" y="0"/>
                  <a:pt x="204716" y="0"/>
                </a:cubicBezTo>
                <a:cubicBezTo>
                  <a:pt x="190330" y="0"/>
                  <a:pt x="177605" y="9695"/>
                  <a:pt x="163773" y="13647"/>
                </a:cubicBezTo>
                <a:cubicBezTo>
                  <a:pt x="106762" y="29936"/>
                  <a:pt x="91648" y="30217"/>
                  <a:pt x="27295" y="40943"/>
                </a:cubicBezTo>
                <a:cubicBezTo>
                  <a:pt x="13599" y="82029"/>
                  <a:pt x="-5459" y="117917"/>
                  <a:pt x="27295" y="163773"/>
                </a:cubicBezTo>
                <a:cubicBezTo>
                  <a:pt x="38197" y="179036"/>
                  <a:pt x="63689" y="172872"/>
                  <a:pt x="81886" y="177421"/>
                </a:cubicBezTo>
                <a:cubicBezTo>
                  <a:pt x="175743" y="239992"/>
                  <a:pt x="132651" y="221639"/>
                  <a:pt x="204716" y="245659"/>
                </a:cubicBezTo>
                <a:cubicBezTo>
                  <a:pt x="250209" y="241110"/>
                  <a:pt x="296097" y="239528"/>
                  <a:pt x="341194" y="232012"/>
                </a:cubicBezTo>
                <a:cubicBezTo>
                  <a:pt x="378198" y="225845"/>
                  <a:pt x="450376" y="204716"/>
                  <a:pt x="450376" y="204716"/>
                </a:cubicBezTo>
                <a:cubicBezTo>
                  <a:pt x="459474" y="191068"/>
                  <a:pt x="477671" y="180175"/>
                  <a:pt x="477671" y="163773"/>
                </a:cubicBezTo>
                <a:cubicBezTo>
                  <a:pt x="477671" y="103450"/>
                  <a:pt x="431367" y="37775"/>
                  <a:pt x="368489" y="27295"/>
                </a:cubicBezTo>
                <a:cubicBezTo>
                  <a:pt x="268101" y="10563"/>
                  <a:pt x="313449" y="20358"/>
                  <a:pt x="232011" y="0"/>
                </a:cubicBezTo>
                <a:cubicBezTo>
                  <a:pt x="191068" y="4549"/>
                  <a:pt x="149147" y="3656"/>
                  <a:pt x="109182" y="13647"/>
                </a:cubicBezTo>
                <a:cubicBezTo>
                  <a:pt x="93269" y="17625"/>
                  <a:pt x="83315" y="34482"/>
                  <a:pt x="68238" y="40943"/>
                </a:cubicBezTo>
                <a:cubicBezTo>
                  <a:pt x="33819" y="55694"/>
                  <a:pt x="26442" y="54591"/>
                  <a:pt x="0" y="54591"/>
                </a:cubicBezTo>
              </a:path>
            </a:pathLst>
          </a:cu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Rectangle 1"/>
          <p:cNvSpPr/>
          <p:nvPr/>
        </p:nvSpPr>
        <p:spPr>
          <a:xfrm>
            <a:off x="7524328" y="5157192"/>
            <a:ext cx="1044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Embryon</a:t>
            </a:r>
          </a:p>
        </p:txBody>
      </p:sp>
    </p:spTree>
    <p:extLst>
      <p:ext uri="{BB962C8B-B14F-4D97-AF65-F5344CB8AC3E}">
        <p14:creationId xmlns:p14="http://schemas.microsoft.com/office/powerpoint/2010/main" val="167812825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21632"/>
            <a:ext cx="8676456" cy="3767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395536" y="260648"/>
            <a:ext cx="8064896" cy="864096"/>
          </a:xfrm>
          <a:prstGeom prst="roundRect">
            <a:avLst>
              <a:gd name="adj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altLang="fr-FR" sz="2400" dirty="0" smtClean="0">
                <a:solidFill>
                  <a:schemeClr val="bg1"/>
                </a:solidFill>
              </a:rPr>
              <a:t>Images échographiques d’un fœtus à J60 de gestation</a:t>
            </a:r>
          </a:p>
          <a:p>
            <a:r>
              <a:rPr lang="fr-BE" altLang="fr-FR" sz="2400" dirty="0" smtClean="0">
                <a:solidFill>
                  <a:schemeClr val="bg1"/>
                </a:solidFill>
              </a:rPr>
              <a:t> (</a:t>
            </a:r>
            <a:r>
              <a:rPr lang="fr-BE" altLang="fr-FR" sz="2400" dirty="0" err="1" smtClean="0">
                <a:solidFill>
                  <a:schemeClr val="bg1"/>
                </a:solidFill>
              </a:rPr>
              <a:t>From</a:t>
            </a:r>
            <a:r>
              <a:rPr lang="fr-BE" altLang="fr-FR" sz="2400" dirty="0" smtClean="0">
                <a:solidFill>
                  <a:schemeClr val="bg1"/>
                </a:solidFill>
              </a:rPr>
              <a:t> </a:t>
            </a:r>
            <a:r>
              <a:rPr lang="fr-BE" altLang="fr-FR" sz="2400" dirty="0" err="1" smtClean="0">
                <a:solidFill>
                  <a:schemeClr val="bg1"/>
                </a:solidFill>
              </a:rPr>
              <a:t>Descoteaux</a:t>
            </a:r>
            <a:r>
              <a:rPr lang="fr-BE" altLang="fr-FR" sz="2400" dirty="0" smtClean="0">
                <a:solidFill>
                  <a:schemeClr val="bg1"/>
                </a:solidFill>
              </a:rPr>
              <a:t> et al. 2010)</a:t>
            </a:r>
          </a:p>
        </p:txBody>
      </p:sp>
    </p:spTree>
    <p:extLst>
      <p:ext uri="{BB962C8B-B14F-4D97-AF65-F5344CB8AC3E}">
        <p14:creationId xmlns:p14="http://schemas.microsoft.com/office/powerpoint/2010/main" val="56874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31024" y="980728"/>
            <a:ext cx="8363272" cy="1080120"/>
          </a:xfrm>
        </p:spPr>
        <p:txBody>
          <a:bodyPr>
            <a:noAutofit/>
          </a:bodyPr>
          <a:lstStyle/>
          <a:p>
            <a:r>
              <a:rPr lang="fr-BE" sz="2200" dirty="0" smtClean="0"/>
              <a:t>Idéalement entre 35 et 55 jours de gestation</a:t>
            </a:r>
          </a:p>
          <a:p>
            <a:r>
              <a:rPr lang="fr-BE" sz="2200" dirty="0" smtClean="0"/>
              <a:t>Le plus souvent sous-évaluation du nombre </a:t>
            </a:r>
          </a:p>
          <a:p>
            <a:endParaRPr lang="fr-BE" sz="2200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323528" y="274400"/>
            <a:ext cx="7416824" cy="576064"/>
          </a:xfrm>
          <a:prstGeom prst="roundRect">
            <a:avLst>
              <a:gd name="adj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BE" altLang="fr-FR" sz="2600" dirty="0" smtClean="0">
                <a:solidFill>
                  <a:schemeClr val="bg1"/>
                </a:solidFill>
              </a:rPr>
              <a:t>Peut-on dénombrer les fœtus par échographie  ?</a:t>
            </a:r>
            <a:r>
              <a:rPr lang="fr-BE" sz="2600" dirty="0" smtClean="0"/>
              <a:t> </a:t>
            </a:r>
            <a:r>
              <a:rPr lang="fr-BE" altLang="fr-FR" sz="2600" dirty="0" smtClean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264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44824"/>
            <a:ext cx="6396384" cy="43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539552" y="6309320"/>
            <a:ext cx="7684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 smtClean="0"/>
              <a:t>Gemellité</a:t>
            </a:r>
            <a:r>
              <a:rPr lang="fr-BE" dirty="0" smtClean="0"/>
              <a:t> ovine (J60) : A deux thorax, B : deux têtes </a:t>
            </a:r>
            <a:r>
              <a:rPr lang="fr-BE" dirty="0" err="1" smtClean="0"/>
              <a:t>From</a:t>
            </a:r>
            <a:r>
              <a:rPr lang="fr-BE" dirty="0" smtClean="0"/>
              <a:t> </a:t>
            </a:r>
            <a:r>
              <a:rPr lang="fr-BE" dirty="0" err="1" smtClean="0"/>
              <a:t>Descoteaux</a:t>
            </a:r>
            <a:r>
              <a:rPr lang="fr-BE" dirty="0" smtClean="0"/>
              <a:t> et al. 2010</a:t>
            </a:r>
            <a:endParaRPr lang="fr-BE" dirty="0"/>
          </a:p>
        </p:txBody>
      </p:sp>
      <p:sp>
        <p:nvSpPr>
          <p:cNvPr id="2" name="Forme libre 1"/>
          <p:cNvSpPr/>
          <p:nvPr/>
        </p:nvSpPr>
        <p:spPr>
          <a:xfrm>
            <a:off x="627797" y="2674961"/>
            <a:ext cx="2120914" cy="941696"/>
          </a:xfrm>
          <a:custGeom>
            <a:avLst/>
            <a:gdLst>
              <a:gd name="connsiteX0" fmla="*/ 818866 w 2120914"/>
              <a:gd name="connsiteY0" fmla="*/ 0 h 941696"/>
              <a:gd name="connsiteX1" fmla="*/ 573206 w 2120914"/>
              <a:gd name="connsiteY1" fmla="*/ 13648 h 941696"/>
              <a:gd name="connsiteX2" fmla="*/ 532263 w 2120914"/>
              <a:gd name="connsiteY2" fmla="*/ 27296 h 941696"/>
              <a:gd name="connsiteX3" fmla="*/ 423081 w 2120914"/>
              <a:gd name="connsiteY3" fmla="*/ 54591 h 941696"/>
              <a:gd name="connsiteX4" fmla="*/ 286603 w 2120914"/>
              <a:gd name="connsiteY4" fmla="*/ 95535 h 941696"/>
              <a:gd name="connsiteX5" fmla="*/ 245660 w 2120914"/>
              <a:gd name="connsiteY5" fmla="*/ 109182 h 941696"/>
              <a:gd name="connsiteX6" fmla="*/ 177421 w 2120914"/>
              <a:gd name="connsiteY6" fmla="*/ 177421 h 941696"/>
              <a:gd name="connsiteX7" fmla="*/ 81887 w 2120914"/>
              <a:gd name="connsiteY7" fmla="*/ 245660 h 941696"/>
              <a:gd name="connsiteX8" fmla="*/ 27296 w 2120914"/>
              <a:gd name="connsiteY8" fmla="*/ 327546 h 941696"/>
              <a:gd name="connsiteX9" fmla="*/ 0 w 2120914"/>
              <a:gd name="connsiteY9" fmla="*/ 368490 h 941696"/>
              <a:gd name="connsiteX10" fmla="*/ 27296 w 2120914"/>
              <a:gd name="connsiteY10" fmla="*/ 545911 h 941696"/>
              <a:gd name="connsiteX11" fmla="*/ 54591 w 2120914"/>
              <a:gd name="connsiteY11" fmla="*/ 600502 h 941696"/>
              <a:gd name="connsiteX12" fmla="*/ 68239 w 2120914"/>
              <a:gd name="connsiteY12" fmla="*/ 641445 h 941696"/>
              <a:gd name="connsiteX13" fmla="*/ 122830 w 2120914"/>
              <a:gd name="connsiteY13" fmla="*/ 723332 h 941696"/>
              <a:gd name="connsiteX14" fmla="*/ 163773 w 2120914"/>
              <a:gd name="connsiteY14" fmla="*/ 818866 h 941696"/>
              <a:gd name="connsiteX15" fmla="*/ 204716 w 2120914"/>
              <a:gd name="connsiteY15" fmla="*/ 846161 h 941696"/>
              <a:gd name="connsiteX16" fmla="*/ 259307 w 2120914"/>
              <a:gd name="connsiteY16" fmla="*/ 914400 h 941696"/>
              <a:gd name="connsiteX17" fmla="*/ 341194 w 2120914"/>
              <a:gd name="connsiteY17" fmla="*/ 941696 h 941696"/>
              <a:gd name="connsiteX18" fmla="*/ 614149 w 2120914"/>
              <a:gd name="connsiteY18" fmla="*/ 928048 h 941696"/>
              <a:gd name="connsiteX19" fmla="*/ 696036 w 2120914"/>
              <a:gd name="connsiteY19" fmla="*/ 900752 h 941696"/>
              <a:gd name="connsiteX20" fmla="*/ 777922 w 2120914"/>
              <a:gd name="connsiteY20" fmla="*/ 887105 h 941696"/>
              <a:gd name="connsiteX21" fmla="*/ 914400 w 2120914"/>
              <a:gd name="connsiteY21" fmla="*/ 832514 h 941696"/>
              <a:gd name="connsiteX22" fmla="*/ 955343 w 2120914"/>
              <a:gd name="connsiteY22" fmla="*/ 818866 h 941696"/>
              <a:gd name="connsiteX23" fmla="*/ 996287 w 2120914"/>
              <a:gd name="connsiteY23" fmla="*/ 791570 h 941696"/>
              <a:gd name="connsiteX24" fmla="*/ 1037230 w 2120914"/>
              <a:gd name="connsiteY24" fmla="*/ 750627 h 941696"/>
              <a:gd name="connsiteX25" fmla="*/ 1078173 w 2120914"/>
              <a:gd name="connsiteY25" fmla="*/ 736979 h 941696"/>
              <a:gd name="connsiteX26" fmla="*/ 1119116 w 2120914"/>
              <a:gd name="connsiteY26" fmla="*/ 709684 h 941696"/>
              <a:gd name="connsiteX27" fmla="*/ 1201003 w 2120914"/>
              <a:gd name="connsiteY27" fmla="*/ 682388 h 941696"/>
              <a:gd name="connsiteX28" fmla="*/ 1296537 w 2120914"/>
              <a:gd name="connsiteY28" fmla="*/ 696036 h 941696"/>
              <a:gd name="connsiteX29" fmla="*/ 1378424 w 2120914"/>
              <a:gd name="connsiteY29" fmla="*/ 750627 h 941696"/>
              <a:gd name="connsiteX30" fmla="*/ 1446663 w 2120914"/>
              <a:gd name="connsiteY30" fmla="*/ 818866 h 941696"/>
              <a:gd name="connsiteX31" fmla="*/ 1487606 w 2120914"/>
              <a:gd name="connsiteY31" fmla="*/ 859809 h 941696"/>
              <a:gd name="connsiteX32" fmla="*/ 1528549 w 2120914"/>
              <a:gd name="connsiteY32" fmla="*/ 873457 h 941696"/>
              <a:gd name="connsiteX33" fmla="*/ 1569493 w 2120914"/>
              <a:gd name="connsiteY33" fmla="*/ 900752 h 941696"/>
              <a:gd name="connsiteX34" fmla="*/ 1719618 w 2120914"/>
              <a:gd name="connsiteY34" fmla="*/ 928048 h 941696"/>
              <a:gd name="connsiteX35" fmla="*/ 1978925 w 2120914"/>
              <a:gd name="connsiteY35" fmla="*/ 914400 h 941696"/>
              <a:gd name="connsiteX36" fmla="*/ 2019869 w 2120914"/>
              <a:gd name="connsiteY36" fmla="*/ 900752 h 941696"/>
              <a:gd name="connsiteX37" fmla="*/ 2060812 w 2120914"/>
              <a:gd name="connsiteY37" fmla="*/ 859809 h 941696"/>
              <a:gd name="connsiteX38" fmla="*/ 2101755 w 2120914"/>
              <a:gd name="connsiteY38" fmla="*/ 832514 h 941696"/>
              <a:gd name="connsiteX39" fmla="*/ 2101755 w 2120914"/>
              <a:gd name="connsiteY39" fmla="*/ 641445 h 941696"/>
              <a:gd name="connsiteX40" fmla="*/ 1992573 w 2120914"/>
              <a:gd name="connsiteY40" fmla="*/ 477672 h 941696"/>
              <a:gd name="connsiteX41" fmla="*/ 1856096 w 2120914"/>
              <a:gd name="connsiteY41" fmla="*/ 436729 h 941696"/>
              <a:gd name="connsiteX42" fmla="*/ 1446663 w 2120914"/>
              <a:gd name="connsiteY42" fmla="*/ 409433 h 941696"/>
              <a:gd name="connsiteX43" fmla="*/ 1337481 w 2120914"/>
              <a:gd name="connsiteY43" fmla="*/ 382138 h 941696"/>
              <a:gd name="connsiteX44" fmla="*/ 1282890 w 2120914"/>
              <a:gd name="connsiteY44" fmla="*/ 368490 h 941696"/>
              <a:gd name="connsiteX45" fmla="*/ 1160060 w 2120914"/>
              <a:gd name="connsiteY45" fmla="*/ 259308 h 941696"/>
              <a:gd name="connsiteX46" fmla="*/ 1064525 w 2120914"/>
              <a:gd name="connsiteY46" fmla="*/ 136478 h 941696"/>
              <a:gd name="connsiteX47" fmla="*/ 1023582 w 2120914"/>
              <a:gd name="connsiteY47" fmla="*/ 109182 h 941696"/>
              <a:gd name="connsiteX48" fmla="*/ 887104 w 2120914"/>
              <a:gd name="connsiteY48" fmla="*/ 68239 h 941696"/>
              <a:gd name="connsiteX49" fmla="*/ 846161 w 2120914"/>
              <a:gd name="connsiteY49" fmla="*/ 54591 h 941696"/>
              <a:gd name="connsiteX50" fmla="*/ 709684 w 2120914"/>
              <a:gd name="connsiteY50" fmla="*/ 27296 h 941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2120914" h="941696">
                <a:moveTo>
                  <a:pt x="818866" y="0"/>
                </a:moveTo>
                <a:cubicBezTo>
                  <a:pt x="736979" y="4549"/>
                  <a:pt x="654849" y="5872"/>
                  <a:pt x="573206" y="13648"/>
                </a:cubicBezTo>
                <a:cubicBezTo>
                  <a:pt x="558885" y="15012"/>
                  <a:pt x="546142" y="23511"/>
                  <a:pt x="532263" y="27296"/>
                </a:cubicBezTo>
                <a:cubicBezTo>
                  <a:pt x="496071" y="37167"/>
                  <a:pt x="459475" y="45493"/>
                  <a:pt x="423081" y="54591"/>
                </a:cubicBezTo>
                <a:cubicBezTo>
                  <a:pt x="340578" y="75217"/>
                  <a:pt x="386283" y="62308"/>
                  <a:pt x="286603" y="95535"/>
                </a:cubicBezTo>
                <a:lnTo>
                  <a:pt x="245660" y="109182"/>
                </a:lnTo>
                <a:cubicBezTo>
                  <a:pt x="136478" y="181970"/>
                  <a:pt x="268403" y="86438"/>
                  <a:pt x="177421" y="177421"/>
                </a:cubicBezTo>
                <a:cubicBezTo>
                  <a:pt x="104386" y="250457"/>
                  <a:pt x="167858" y="148943"/>
                  <a:pt x="81887" y="245660"/>
                </a:cubicBezTo>
                <a:cubicBezTo>
                  <a:pt x="60092" y="270179"/>
                  <a:pt x="45493" y="300251"/>
                  <a:pt x="27296" y="327546"/>
                </a:cubicBezTo>
                <a:lnTo>
                  <a:pt x="0" y="368490"/>
                </a:lnTo>
                <a:cubicBezTo>
                  <a:pt x="3344" y="395245"/>
                  <a:pt x="14791" y="508396"/>
                  <a:pt x="27296" y="545911"/>
                </a:cubicBezTo>
                <a:cubicBezTo>
                  <a:pt x="33730" y="565212"/>
                  <a:pt x="46577" y="581802"/>
                  <a:pt x="54591" y="600502"/>
                </a:cubicBezTo>
                <a:cubicBezTo>
                  <a:pt x="60258" y="613725"/>
                  <a:pt x="61253" y="628869"/>
                  <a:pt x="68239" y="641445"/>
                </a:cubicBezTo>
                <a:cubicBezTo>
                  <a:pt x="84171" y="670122"/>
                  <a:pt x="112456" y="692210"/>
                  <a:pt x="122830" y="723332"/>
                </a:cubicBezTo>
                <a:cubicBezTo>
                  <a:pt x="132311" y="751774"/>
                  <a:pt x="145036" y="796382"/>
                  <a:pt x="163773" y="818866"/>
                </a:cubicBezTo>
                <a:cubicBezTo>
                  <a:pt x="174274" y="831467"/>
                  <a:pt x="191068" y="837063"/>
                  <a:pt x="204716" y="846161"/>
                </a:cubicBezTo>
                <a:cubicBezTo>
                  <a:pt x="219515" y="890559"/>
                  <a:pt x="210995" y="892928"/>
                  <a:pt x="259307" y="914400"/>
                </a:cubicBezTo>
                <a:cubicBezTo>
                  <a:pt x="285599" y="926085"/>
                  <a:pt x="341194" y="941696"/>
                  <a:pt x="341194" y="941696"/>
                </a:cubicBezTo>
                <a:cubicBezTo>
                  <a:pt x="432179" y="937147"/>
                  <a:pt x="523651" y="938490"/>
                  <a:pt x="614149" y="928048"/>
                </a:cubicBezTo>
                <a:cubicBezTo>
                  <a:pt x="642732" y="924750"/>
                  <a:pt x="667655" y="905482"/>
                  <a:pt x="696036" y="900752"/>
                </a:cubicBezTo>
                <a:lnTo>
                  <a:pt x="777922" y="887105"/>
                </a:lnTo>
                <a:cubicBezTo>
                  <a:pt x="858250" y="846940"/>
                  <a:pt x="813209" y="866244"/>
                  <a:pt x="914400" y="832514"/>
                </a:cubicBezTo>
                <a:cubicBezTo>
                  <a:pt x="928048" y="827965"/>
                  <a:pt x="943373" y="826846"/>
                  <a:pt x="955343" y="818866"/>
                </a:cubicBezTo>
                <a:cubicBezTo>
                  <a:pt x="968991" y="809767"/>
                  <a:pt x="983686" y="802071"/>
                  <a:pt x="996287" y="791570"/>
                </a:cubicBezTo>
                <a:cubicBezTo>
                  <a:pt x="1011114" y="779214"/>
                  <a:pt x="1021171" y="761333"/>
                  <a:pt x="1037230" y="750627"/>
                </a:cubicBezTo>
                <a:cubicBezTo>
                  <a:pt x="1049200" y="742647"/>
                  <a:pt x="1065306" y="743413"/>
                  <a:pt x="1078173" y="736979"/>
                </a:cubicBezTo>
                <a:cubicBezTo>
                  <a:pt x="1092844" y="729644"/>
                  <a:pt x="1104127" y="716346"/>
                  <a:pt x="1119116" y="709684"/>
                </a:cubicBezTo>
                <a:cubicBezTo>
                  <a:pt x="1145408" y="697999"/>
                  <a:pt x="1201003" y="682388"/>
                  <a:pt x="1201003" y="682388"/>
                </a:cubicBezTo>
                <a:cubicBezTo>
                  <a:pt x="1232848" y="686937"/>
                  <a:pt x="1266513" y="684488"/>
                  <a:pt x="1296537" y="696036"/>
                </a:cubicBezTo>
                <a:cubicBezTo>
                  <a:pt x="1327156" y="707812"/>
                  <a:pt x="1378424" y="750627"/>
                  <a:pt x="1378424" y="750627"/>
                </a:cubicBezTo>
                <a:cubicBezTo>
                  <a:pt x="1428465" y="825689"/>
                  <a:pt x="1378424" y="762000"/>
                  <a:pt x="1446663" y="818866"/>
                </a:cubicBezTo>
                <a:cubicBezTo>
                  <a:pt x="1461490" y="831222"/>
                  <a:pt x="1471547" y="849103"/>
                  <a:pt x="1487606" y="859809"/>
                </a:cubicBezTo>
                <a:cubicBezTo>
                  <a:pt x="1499576" y="867789"/>
                  <a:pt x="1515682" y="867023"/>
                  <a:pt x="1528549" y="873457"/>
                </a:cubicBezTo>
                <a:cubicBezTo>
                  <a:pt x="1543220" y="880792"/>
                  <a:pt x="1554135" y="894993"/>
                  <a:pt x="1569493" y="900752"/>
                </a:cubicBezTo>
                <a:cubicBezTo>
                  <a:pt x="1584755" y="906475"/>
                  <a:pt x="1710418" y="926515"/>
                  <a:pt x="1719618" y="928048"/>
                </a:cubicBezTo>
                <a:cubicBezTo>
                  <a:pt x="1806054" y="923499"/>
                  <a:pt x="1892725" y="922236"/>
                  <a:pt x="1978925" y="914400"/>
                </a:cubicBezTo>
                <a:cubicBezTo>
                  <a:pt x="1993252" y="913098"/>
                  <a:pt x="2007899" y="908732"/>
                  <a:pt x="2019869" y="900752"/>
                </a:cubicBezTo>
                <a:cubicBezTo>
                  <a:pt x="2035928" y="890046"/>
                  <a:pt x="2045985" y="872165"/>
                  <a:pt x="2060812" y="859809"/>
                </a:cubicBezTo>
                <a:cubicBezTo>
                  <a:pt x="2073413" y="849308"/>
                  <a:pt x="2088107" y="841612"/>
                  <a:pt x="2101755" y="832514"/>
                </a:cubicBezTo>
                <a:cubicBezTo>
                  <a:pt x="2128659" y="751802"/>
                  <a:pt x="2125905" y="778298"/>
                  <a:pt x="2101755" y="641445"/>
                </a:cubicBezTo>
                <a:cubicBezTo>
                  <a:pt x="2091528" y="583494"/>
                  <a:pt x="2055529" y="498658"/>
                  <a:pt x="1992573" y="477672"/>
                </a:cubicBezTo>
                <a:cubicBezTo>
                  <a:pt x="1899856" y="446765"/>
                  <a:pt x="2012323" y="483597"/>
                  <a:pt x="1856096" y="436729"/>
                </a:cubicBezTo>
                <a:cubicBezTo>
                  <a:pt x="1678572" y="383472"/>
                  <a:pt x="2000176" y="429934"/>
                  <a:pt x="1446663" y="409433"/>
                </a:cubicBezTo>
                <a:lnTo>
                  <a:pt x="1337481" y="382138"/>
                </a:lnTo>
                <a:lnTo>
                  <a:pt x="1282890" y="368490"/>
                </a:lnTo>
                <a:cubicBezTo>
                  <a:pt x="1233662" y="335672"/>
                  <a:pt x="1197453" y="315398"/>
                  <a:pt x="1160060" y="259308"/>
                </a:cubicBezTo>
                <a:cubicBezTo>
                  <a:pt x="1122013" y="202238"/>
                  <a:pt x="1112633" y="176568"/>
                  <a:pt x="1064525" y="136478"/>
                </a:cubicBezTo>
                <a:cubicBezTo>
                  <a:pt x="1051924" y="125977"/>
                  <a:pt x="1038571" y="115844"/>
                  <a:pt x="1023582" y="109182"/>
                </a:cubicBezTo>
                <a:cubicBezTo>
                  <a:pt x="965205" y="83237"/>
                  <a:pt x="942681" y="84118"/>
                  <a:pt x="887104" y="68239"/>
                </a:cubicBezTo>
                <a:cubicBezTo>
                  <a:pt x="873272" y="64287"/>
                  <a:pt x="860179" y="57826"/>
                  <a:pt x="846161" y="54591"/>
                </a:cubicBezTo>
                <a:cubicBezTo>
                  <a:pt x="800956" y="44159"/>
                  <a:pt x="709684" y="27296"/>
                  <a:pt x="709684" y="27296"/>
                </a:cubicBezTo>
              </a:path>
            </a:pathLst>
          </a:custGeom>
          <a:noFill/>
          <a:ln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Forme libre 4"/>
          <p:cNvSpPr/>
          <p:nvPr/>
        </p:nvSpPr>
        <p:spPr>
          <a:xfrm>
            <a:off x="586776" y="4012442"/>
            <a:ext cx="1703393" cy="900752"/>
          </a:xfrm>
          <a:custGeom>
            <a:avLst/>
            <a:gdLst>
              <a:gd name="connsiteX0" fmla="*/ 941773 w 1703393"/>
              <a:gd name="connsiteY0" fmla="*/ 136477 h 900752"/>
              <a:gd name="connsiteX1" fmla="*/ 887182 w 1703393"/>
              <a:gd name="connsiteY1" fmla="*/ 68239 h 900752"/>
              <a:gd name="connsiteX2" fmla="*/ 846239 w 1703393"/>
              <a:gd name="connsiteY2" fmla="*/ 54591 h 900752"/>
              <a:gd name="connsiteX3" fmla="*/ 805296 w 1703393"/>
              <a:gd name="connsiteY3" fmla="*/ 27295 h 900752"/>
              <a:gd name="connsiteX4" fmla="*/ 641523 w 1703393"/>
              <a:gd name="connsiteY4" fmla="*/ 0 h 900752"/>
              <a:gd name="connsiteX5" fmla="*/ 313976 w 1703393"/>
              <a:gd name="connsiteY5" fmla="*/ 13648 h 900752"/>
              <a:gd name="connsiteX6" fmla="*/ 273033 w 1703393"/>
              <a:gd name="connsiteY6" fmla="*/ 27295 h 900752"/>
              <a:gd name="connsiteX7" fmla="*/ 218442 w 1703393"/>
              <a:gd name="connsiteY7" fmla="*/ 40943 h 900752"/>
              <a:gd name="connsiteX8" fmla="*/ 177499 w 1703393"/>
              <a:gd name="connsiteY8" fmla="*/ 68239 h 900752"/>
              <a:gd name="connsiteX9" fmla="*/ 136555 w 1703393"/>
              <a:gd name="connsiteY9" fmla="*/ 81886 h 900752"/>
              <a:gd name="connsiteX10" fmla="*/ 54669 w 1703393"/>
              <a:gd name="connsiteY10" fmla="*/ 136477 h 900752"/>
              <a:gd name="connsiteX11" fmla="*/ 78 w 1703393"/>
              <a:gd name="connsiteY11" fmla="*/ 218364 h 900752"/>
              <a:gd name="connsiteX12" fmla="*/ 41021 w 1703393"/>
              <a:gd name="connsiteY12" fmla="*/ 532262 h 900752"/>
              <a:gd name="connsiteX13" fmla="*/ 54669 w 1703393"/>
              <a:gd name="connsiteY13" fmla="*/ 573206 h 900752"/>
              <a:gd name="connsiteX14" fmla="*/ 81964 w 1703393"/>
              <a:gd name="connsiteY14" fmla="*/ 614149 h 900752"/>
              <a:gd name="connsiteX15" fmla="*/ 122908 w 1703393"/>
              <a:gd name="connsiteY15" fmla="*/ 696036 h 900752"/>
              <a:gd name="connsiteX16" fmla="*/ 163851 w 1703393"/>
              <a:gd name="connsiteY16" fmla="*/ 709683 h 900752"/>
              <a:gd name="connsiteX17" fmla="*/ 204794 w 1703393"/>
              <a:gd name="connsiteY17" fmla="*/ 736979 h 900752"/>
              <a:gd name="connsiteX18" fmla="*/ 341272 w 1703393"/>
              <a:gd name="connsiteY18" fmla="*/ 777922 h 900752"/>
              <a:gd name="connsiteX19" fmla="*/ 382215 w 1703393"/>
              <a:gd name="connsiteY19" fmla="*/ 791570 h 900752"/>
              <a:gd name="connsiteX20" fmla="*/ 464102 w 1703393"/>
              <a:gd name="connsiteY20" fmla="*/ 805218 h 900752"/>
              <a:gd name="connsiteX21" fmla="*/ 668818 w 1703393"/>
              <a:gd name="connsiteY21" fmla="*/ 832513 h 900752"/>
              <a:gd name="connsiteX22" fmla="*/ 709761 w 1703393"/>
              <a:gd name="connsiteY22" fmla="*/ 846161 h 900752"/>
              <a:gd name="connsiteX23" fmla="*/ 750705 w 1703393"/>
              <a:gd name="connsiteY23" fmla="*/ 873457 h 900752"/>
              <a:gd name="connsiteX24" fmla="*/ 1105546 w 1703393"/>
              <a:gd name="connsiteY24" fmla="*/ 900752 h 900752"/>
              <a:gd name="connsiteX25" fmla="*/ 1501331 w 1703393"/>
              <a:gd name="connsiteY25" fmla="*/ 873457 h 900752"/>
              <a:gd name="connsiteX26" fmla="*/ 1583218 w 1703393"/>
              <a:gd name="connsiteY26" fmla="*/ 846161 h 900752"/>
              <a:gd name="connsiteX27" fmla="*/ 1665105 w 1703393"/>
              <a:gd name="connsiteY27" fmla="*/ 832513 h 900752"/>
              <a:gd name="connsiteX28" fmla="*/ 1678752 w 1703393"/>
              <a:gd name="connsiteY28" fmla="*/ 668740 h 900752"/>
              <a:gd name="connsiteX29" fmla="*/ 1624161 w 1703393"/>
              <a:gd name="connsiteY29" fmla="*/ 627797 h 900752"/>
              <a:gd name="connsiteX30" fmla="*/ 1555923 w 1703393"/>
              <a:gd name="connsiteY30" fmla="*/ 504967 h 900752"/>
              <a:gd name="connsiteX31" fmla="*/ 1460388 w 1703393"/>
              <a:gd name="connsiteY31" fmla="*/ 395785 h 900752"/>
              <a:gd name="connsiteX32" fmla="*/ 1392149 w 1703393"/>
              <a:gd name="connsiteY32" fmla="*/ 341194 h 900752"/>
              <a:gd name="connsiteX33" fmla="*/ 1351206 w 1703393"/>
              <a:gd name="connsiteY33" fmla="*/ 300251 h 900752"/>
              <a:gd name="connsiteX34" fmla="*/ 1269320 w 1703393"/>
              <a:gd name="connsiteY34" fmla="*/ 272955 h 900752"/>
              <a:gd name="connsiteX35" fmla="*/ 1132842 w 1703393"/>
              <a:gd name="connsiteY35" fmla="*/ 218364 h 900752"/>
              <a:gd name="connsiteX36" fmla="*/ 1091899 w 1703393"/>
              <a:gd name="connsiteY36" fmla="*/ 204716 h 900752"/>
              <a:gd name="connsiteX37" fmla="*/ 1050955 w 1703393"/>
              <a:gd name="connsiteY37" fmla="*/ 177421 h 900752"/>
              <a:gd name="connsiteX38" fmla="*/ 969069 w 1703393"/>
              <a:gd name="connsiteY38" fmla="*/ 150125 h 900752"/>
              <a:gd name="connsiteX39" fmla="*/ 928125 w 1703393"/>
              <a:gd name="connsiteY39" fmla="*/ 136477 h 900752"/>
              <a:gd name="connsiteX40" fmla="*/ 887182 w 1703393"/>
              <a:gd name="connsiteY40" fmla="*/ 109182 h 900752"/>
              <a:gd name="connsiteX41" fmla="*/ 805296 w 1703393"/>
              <a:gd name="connsiteY41" fmla="*/ 68239 h 900752"/>
              <a:gd name="connsiteX42" fmla="*/ 764352 w 1703393"/>
              <a:gd name="connsiteY42" fmla="*/ 13648 h 900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703393" h="900752">
                <a:moveTo>
                  <a:pt x="941773" y="136477"/>
                </a:moveTo>
                <a:cubicBezTo>
                  <a:pt x="923576" y="113731"/>
                  <a:pt x="909299" y="87196"/>
                  <a:pt x="887182" y="68239"/>
                </a:cubicBezTo>
                <a:cubicBezTo>
                  <a:pt x="876259" y="58877"/>
                  <a:pt x="859106" y="61025"/>
                  <a:pt x="846239" y="54591"/>
                </a:cubicBezTo>
                <a:cubicBezTo>
                  <a:pt x="831568" y="47255"/>
                  <a:pt x="819967" y="34630"/>
                  <a:pt x="805296" y="27295"/>
                </a:cubicBezTo>
                <a:cubicBezTo>
                  <a:pt x="759572" y="4433"/>
                  <a:pt x="680428" y="4323"/>
                  <a:pt x="641523" y="0"/>
                </a:cubicBezTo>
                <a:cubicBezTo>
                  <a:pt x="532341" y="4549"/>
                  <a:pt x="422955" y="5576"/>
                  <a:pt x="313976" y="13648"/>
                </a:cubicBezTo>
                <a:cubicBezTo>
                  <a:pt x="299629" y="14711"/>
                  <a:pt x="286865" y="23343"/>
                  <a:pt x="273033" y="27295"/>
                </a:cubicBezTo>
                <a:cubicBezTo>
                  <a:pt x="254998" y="32448"/>
                  <a:pt x="236639" y="36394"/>
                  <a:pt x="218442" y="40943"/>
                </a:cubicBezTo>
                <a:cubicBezTo>
                  <a:pt x="204794" y="50042"/>
                  <a:pt x="192170" y="60904"/>
                  <a:pt x="177499" y="68239"/>
                </a:cubicBezTo>
                <a:cubicBezTo>
                  <a:pt x="164632" y="74673"/>
                  <a:pt x="148525" y="73906"/>
                  <a:pt x="136555" y="81886"/>
                </a:cubicBezTo>
                <a:cubicBezTo>
                  <a:pt x="34322" y="150041"/>
                  <a:pt x="152023" y="104027"/>
                  <a:pt x="54669" y="136477"/>
                </a:cubicBezTo>
                <a:cubicBezTo>
                  <a:pt x="36472" y="163773"/>
                  <a:pt x="-1968" y="185623"/>
                  <a:pt x="78" y="218364"/>
                </a:cubicBezTo>
                <a:cubicBezTo>
                  <a:pt x="14420" y="447844"/>
                  <a:pt x="-5688" y="376567"/>
                  <a:pt x="41021" y="532262"/>
                </a:cubicBezTo>
                <a:cubicBezTo>
                  <a:pt x="45155" y="546042"/>
                  <a:pt x="48235" y="560339"/>
                  <a:pt x="54669" y="573206"/>
                </a:cubicBezTo>
                <a:cubicBezTo>
                  <a:pt x="62004" y="587877"/>
                  <a:pt x="74629" y="599478"/>
                  <a:pt x="81964" y="614149"/>
                </a:cubicBezTo>
                <a:cubicBezTo>
                  <a:pt x="98447" y="647114"/>
                  <a:pt x="90315" y="669961"/>
                  <a:pt x="122908" y="696036"/>
                </a:cubicBezTo>
                <a:cubicBezTo>
                  <a:pt x="134141" y="705023"/>
                  <a:pt x="150203" y="705134"/>
                  <a:pt x="163851" y="709683"/>
                </a:cubicBezTo>
                <a:cubicBezTo>
                  <a:pt x="177499" y="718782"/>
                  <a:pt x="189805" y="730317"/>
                  <a:pt x="204794" y="736979"/>
                </a:cubicBezTo>
                <a:cubicBezTo>
                  <a:pt x="263168" y="762923"/>
                  <a:pt x="285697" y="762043"/>
                  <a:pt x="341272" y="777922"/>
                </a:cubicBezTo>
                <a:cubicBezTo>
                  <a:pt x="355104" y="781874"/>
                  <a:pt x="368172" y="788449"/>
                  <a:pt x="382215" y="791570"/>
                </a:cubicBezTo>
                <a:cubicBezTo>
                  <a:pt x="409228" y="797573"/>
                  <a:pt x="436876" y="800268"/>
                  <a:pt x="464102" y="805218"/>
                </a:cubicBezTo>
                <a:cubicBezTo>
                  <a:pt x="602292" y="830343"/>
                  <a:pt x="459748" y="811606"/>
                  <a:pt x="668818" y="832513"/>
                </a:cubicBezTo>
                <a:cubicBezTo>
                  <a:pt x="682466" y="837062"/>
                  <a:pt x="696894" y="839727"/>
                  <a:pt x="709761" y="846161"/>
                </a:cubicBezTo>
                <a:cubicBezTo>
                  <a:pt x="724432" y="853497"/>
                  <a:pt x="734456" y="871216"/>
                  <a:pt x="750705" y="873457"/>
                </a:cubicBezTo>
                <a:cubicBezTo>
                  <a:pt x="868222" y="889666"/>
                  <a:pt x="987266" y="891654"/>
                  <a:pt x="1105546" y="900752"/>
                </a:cubicBezTo>
                <a:lnTo>
                  <a:pt x="1501331" y="873457"/>
                </a:lnTo>
                <a:cubicBezTo>
                  <a:pt x="1529751" y="868970"/>
                  <a:pt x="1554837" y="850891"/>
                  <a:pt x="1583218" y="846161"/>
                </a:cubicBezTo>
                <a:lnTo>
                  <a:pt x="1665105" y="832513"/>
                </a:lnTo>
                <a:cubicBezTo>
                  <a:pt x="1704834" y="772918"/>
                  <a:pt x="1720373" y="768629"/>
                  <a:pt x="1678752" y="668740"/>
                </a:cubicBezTo>
                <a:cubicBezTo>
                  <a:pt x="1670003" y="647744"/>
                  <a:pt x="1642358" y="641445"/>
                  <a:pt x="1624161" y="627797"/>
                </a:cubicBezTo>
                <a:cubicBezTo>
                  <a:pt x="1575537" y="481920"/>
                  <a:pt x="1627425" y="596897"/>
                  <a:pt x="1555923" y="504967"/>
                </a:cubicBezTo>
                <a:cubicBezTo>
                  <a:pt x="1470187" y="394736"/>
                  <a:pt x="1539649" y="448625"/>
                  <a:pt x="1460388" y="395785"/>
                </a:cubicBezTo>
                <a:cubicBezTo>
                  <a:pt x="1399345" y="304219"/>
                  <a:pt x="1471255" y="393931"/>
                  <a:pt x="1392149" y="341194"/>
                </a:cubicBezTo>
                <a:cubicBezTo>
                  <a:pt x="1376090" y="330488"/>
                  <a:pt x="1368078" y="309624"/>
                  <a:pt x="1351206" y="300251"/>
                </a:cubicBezTo>
                <a:cubicBezTo>
                  <a:pt x="1326055" y="286278"/>
                  <a:pt x="1295054" y="285822"/>
                  <a:pt x="1269320" y="272955"/>
                </a:cubicBezTo>
                <a:cubicBezTo>
                  <a:pt x="1188992" y="232791"/>
                  <a:pt x="1234032" y="252094"/>
                  <a:pt x="1132842" y="218364"/>
                </a:cubicBezTo>
                <a:cubicBezTo>
                  <a:pt x="1119194" y="213815"/>
                  <a:pt x="1103869" y="212696"/>
                  <a:pt x="1091899" y="204716"/>
                </a:cubicBezTo>
                <a:cubicBezTo>
                  <a:pt x="1078251" y="195618"/>
                  <a:pt x="1065944" y="184083"/>
                  <a:pt x="1050955" y="177421"/>
                </a:cubicBezTo>
                <a:cubicBezTo>
                  <a:pt x="1024663" y="165736"/>
                  <a:pt x="996364" y="159224"/>
                  <a:pt x="969069" y="150125"/>
                </a:cubicBezTo>
                <a:cubicBezTo>
                  <a:pt x="955421" y="145576"/>
                  <a:pt x="940095" y="144457"/>
                  <a:pt x="928125" y="136477"/>
                </a:cubicBezTo>
                <a:cubicBezTo>
                  <a:pt x="914477" y="127379"/>
                  <a:pt x="901853" y="116517"/>
                  <a:pt x="887182" y="109182"/>
                </a:cubicBezTo>
                <a:cubicBezTo>
                  <a:pt x="774175" y="52678"/>
                  <a:pt x="922633" y="146462"/>
                  <a:pt x="805296" y="68239"/>
                </a:cubicBezTo>
                <a:cubicBezTo>
                  <a:pt x="788431" y="17645"/>
                  <a:pt x="804516" y="33728"/>
                  <a:pt x="764352" y="13648"/>
                </a:cubicBezTo>
              </a:path>
            </a:pathLst>
          </a:custGeom>
          <a:noFill/>
          <a:ln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Forme libre 5"/>
          <p:cNvSpPr/>
          <p:nvPr/>
        </p:nvSpPr>
        <p:spPr>
          <a:xfrm>
            <a:off x="4762661" y="2975212"/>
            <a:ext cx="1067107" cy="696036"/>
          </a:xfrm>
          <a:custGeom>
            <a:avLst/>
            <a:gdLst>
              <a:gd name="connsiteX0" fmla="*/ 478079 w 1067107"/>
              <a:gd name="connsiteY0" fmla="*/ 0 h 696036"/>
              <a:gd name="connsiteX1" fmla="*/ 191476 w 1067107"/>
              <a:gd name="connsiteY1" fmla="*/ 13648 h 696036"/>
              <a:gd name="connsiteX2" fmla="*/ 150533 w 1067107"/>
              <a:gd name="connsiteY2" fmla="*/ 27295 h 696036"/>
              <a:gd name="connsiteX3" fmla="*/ 82294 w 1067107"/>
              <a:gd name="connsiteY3" fmla="*/ 136478 h 696036"/>
              <a:gd name="connsiteX4" fmla="*/ 54999 w 1067107"/>
              <a:gd name="connsiteY4" fmla="*/ 177421 h 696036"/>
              <a:gd name="connsiteX5" fmla="*/ 27703 w 1067107"/>
              <a:gd name="connsiteY5" fmla="*/ 327546 h 696036"/>
              <a:gd name="connsiteX6" fmla="*/ 54999 w 1067107"/>
              <a:gd name="connsiteY6" fmla="*/ 368489 h 696036"/>
              <a:gd name="connsiteX7" fmla="*/ 136885 w 1067107"/>
              <a:gd name="connsiteY7" fmla="*/ 423081 h 696036"/>
              <a:gd name="connsiteX8" fmla="*/ 205124 w 1067107"/>
              <a:gd name="connsiteY8" fmla="*/ 491319 h 696036"/>
              <a:gd name="connsiteX9" fmla="*/ 273363 w 1067107"/>
              <a:gd name="connsiteY9" fmla="*/ 559558 h 696036"/>
              <a:gd name="connsiteX10" fmla="*/ 355249 w 1067107"/>
              <a:gd name="connsiteY10" fmla="*/ 627797 h 696036"/>
              <a:gd name="connsiteX11" fmla="*/ 478079 w 1067107"/>
              <a:gd name="connsiteY11" fmla="*/ 696036 h 696036"/>
              <a:gd name="connsiteX12" fmla="*/ 669148 w 1067107"/>
              <a:gd name="connsiteY12" fmla="*/ 682388 h 696036"/>
              <a:gd name="connsiteX13" fmla="*/ 751035 w 1067107"/>
              <a:gd name="connsiteY13" fmla="*/ 641445 h 696036"/>
              <a:gd name="connsiteX14" fmla="*/ 1023990 w 1067107"/>
              <a:gd name="connsiteY14" fmla="*/ 586854 h 696036"/>
              <a:gd name="connsiteX15" fmla="*/ 1051285 w 1067107"/>
              <a:gd name="connsiteY15" fmla="*/ 545910 h 696036"/>
              <a:gd name="connsiteX16" fmla="*/ 1051285 w 1067107"/>
              <a:gd name="connsiteY16" fmla="*/ 313898 h 696036"/>
              <a:gd name="connsiteX17" fmla="*/ 1023990 w 1067107"/>
              <a:gd name="connsiteY17" fmla="*/ 272955 h 696036"/>
              <a:gd name="connsiteX18" fmla="*/ 942103 w 1067107"/>
              <a:gd name="connsiteY18" fmla="*/ 191069 h 696036"/>
              <a:gd name="connsiteX19" fmla="*/ 887512 w 1067107"/>
              <a:gd name="connsiteY19" fmla="*/ 136478 h 696036"/>
              <a:gd name="connsiteX20" fmla="*/ 846569 w 1067107"/>
              <a:gd name="connsiteY20" fmla="*/ 122830 h 696036"/>
              <a:gd name="connsiteX21" fmla="*/ 805626 w 1067107"/>
              <a:gd name="connsiteY21" fmla="*/ 95534 h 696036"/>
              <a:gd name="connsiteX22" fmla="*/ 723739 w 1067107"/>
              <a:gd name="connsiteY22" fmla="*/ 68239 h 696036"/>
              <a:gd name="connsiteX23" fmla="*/ 641852 w 1067107"/>
              <a:gd name="connsiteY23" fmla="*/ 40943 h 696036"/>
              <a:gd name="connsiteX24" fmla="*/ 587261 w 1067107"/>
              <a:gd name="connsiteY24" fmla="*/ 27295 h 696036"/>
              <a:gd name="connsiteX25" fmla="*/ 341602 w 1067107"/>
              <a:gd name="connsiteY25" fmla="*/ 13648 h 696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067107" h="696036">
                <a:moveTo>
                  <a:pt x="478079" y="0"/>
                </a:moveTo>
                <a:cubicBezTo>
                  <a:pt x="382545" y="4549"/>
                  <a:pt x="286788" y="5705"/>
                  <a:pt x="191476" y="13648"/>
                </a:cubicBezTo>
                <a:cubicBezTo>
                  <a:pt x="177140" y="14843"/>
                  <a:pt x="158895" y="15589"/>
                  <a:pt x="150533" y="27295"/>
                </a:cubicBezTo>
                <a:cubicBezTo>
                  <a:pt x="47180" y="171991"/>
                  <a:pt x="187581" y="66287"/>
                  <a:pt x="82294" y="136478"/>
                </a:cubicBezTo>
                <a:cubicBezTo>
                  <a:pt x="73196" y="150126"/>
                  <a:pt x="66597" y="165823"/>
                  <a:pt x="54999" y="177421"/>
                </a:cubicBezTo>
                <a:cubicBezTo>
                  <a:pt x="-9052" y="241471"/>
                  <a:pt x="-15811" y="153493"/>
                  <a:pt x="27703" y="327546"/>
                </a:cubicBezTo>
                <a:cubicBezTo>
                  <a:pt x="31681" y="343459"/>
                  <a:pt x="42655" y="357688"/>
                  <a:pt x="54999" y="368489"/>
                </a:cubicBezTo>
                <a:cubicBezTo>
                  <a:pt x="79687" y="390091"/>
                  <a:pt x="136885" y="423081"/>
                  <a:pt x="136885" y="423081"/>
                </a:cubicBezTo>
                <a:cubicBezTo>
                  <a:pt x="209677" y="532267"/>
                  <a:pt x="114136" y="400331"/>
                  <a:pt x="205124" y="491319"/>
                </a:cubicBezTo>
                <a:cubicBezTo>
                  <a:pt x="296109" y="582304"/>
                  <a:pt x="164183" y="486772"/>
                  <a:pt x="273363" y="559558"/>
                </a:cubicBezTo>
                <a:cubicBezTo>
                  <a:pt x="318147" y="626735"/>
                  <a:pt x="278292" y="581623"/>
                  <a:pt x="355249" y="627797"/>
                </a:cubicBezTo>
                <a:cubicBezTo>
                  <a:pt x="472569" y="698189"/>
                  <a:pt x="395725" y="668584"/>
                  <a:pt x="478079" y="696036"/>
                </a:cubicBezTo>
                <a:cubicBezTo>
                  <a:pt x="541769" y="691487"/>
                  <a:pt x="605733" y="689849"/>
                  <a:pt x="669148" y="682388"/>
                </a:cubicBezTo>
                <a:cubicBezTo>
                  <a:pt x="723690" y="675971"/>
                  <a:pt x="700358" y="662561"/>
                  <a:pt x="751035" y="641445"/>
                </a:cubicBezTo>
                <a:cubicBezTo>
                  <a:pt x="877922" y="588575"/>
                  <a:pt x="881660" y="599792"/>
                  <a:pt x="1023990" y="586854"/>
                </a:cubicBezTo>
                <a:cubicBezTo>
                  <a:pt x="1033088" y="573206"/>
                  <a:pt x="1044824" y="560986"/>
                  <a:pt x="1051285" y="545910"/>
                </a:cubicBezTo>
                <a:cubicBezTo>
                  <a:pt x="1080643" y="477408"/>
                  <a:pt x="1062187" y="372041"/>
                  <a:pt x="1051285" y="313898"/>
                </a:cubicBezTo>
                <a:cubicBezTo>
                  <a:pt x="1048262" y="297777"/>
                  <a:pt x="1033524" y="286302"/>
                  <a:pt x="1023990" y="272955"/>
                </a:cubicBezTo>
                <a:cubicBezTo>
                  <a:pt x="950310" y="169804"/>
                  <a:pt x="1018481" y="256536"/>
                  <a:pt x="942103" y="191069"/>
                </a:cubicBezTo>
                <a:cubicBezTo>
                  <a:pt x="922564" y="174321"/>
                  <a:pt x="908453" y="151436"/>
                  <a:pt x="887512" y="136478"/>
                </a:cubicBezTo>
                <a:cubicBezTo>
                  <a:pt x="875806" y="128116"/>
                  <a:pt x="859436" y="129264"/>
                  <a:pt x="846569" y="122830"/>
                </a:cubicBezTo>
                <a:cubicBezTo>
                  <a:pt x="831898" y="115494"/>
                  <a:pt x="820615" y="102196"/>
                  <a:pt x="805626" y="95534"/>
                </a:cubicBezTo>
                <a:cubicBezTo>
                  <a:pt x="779334" y="83849"/>
                  <a:pt x="751035" y="77337"/>
                  <a:pt x="723739" y="68239"/>
                </a:cubicBezTo>
                <a:lnTo>
                  <a:pt x="641852" y="40943"/>
                </a:lnTo>
                <a:cubicBezTo>
                  <a:pt x="623655" y="36394"/>
                  <a:pt x="605873" y="29621"/>
                  <a:pt x="587261" y="27295"/>
                </a:cubicBezTo>
                <a:cubicBezTo>
                  <a:pt x="459950" y="11381"/>
                  <a:pt x="446547" y="13648"/>
                  <a:pt x="341602" y="13648"/>
                </a:cubicBezTo>
              </a:path>
            </a:pathLst>
          </a:custGeom>
          <a:noFill/>
          <a:ln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Forme libre 7"/>
          <p:cNvSpPr/>
          <p:nvPr/>
        </p:nvSpPr>
        <p:spPr>
          <a:xfrm>
            <a:off x="4189863" y="3944203"/>
            <a:ext cx="968991" cy="1009934"/>
          </a:xfrm>
          <a:custGeom>
            <a:avLst/>
            <a:gdLst>
              <a:gd name="connsiteX0" fmla="*/ 518615 w 968991"/>
              <a:gd name="connsiteY0" fmla="*/ 0 h 1009934"/>
              <a:gd name="connsiteX1" fmla="*/ 450376 w 968991"/>
              <a:gd name="connsiteY1" fmla="*/ 27296 h 1009934"/>
              <a:gd name="connsiteX2" fmla="*/ 409433 w 968991"/>
              <a:gd name="connsiteY2" fmla="*/ 40943 h 1009934"/>
              <a:gd name="connsiteX3" fmla="*/ 327546 w 968991"/>
              <a:gd name="connsiteY3" fmla="*/ 109182 h 1009934"/>
              <a:gd name="connsiteX4" fmla="*/ 286603 w 968991"/>
              <a:gd name="connsiteY4" fmla="*/ 122830 h 1009934"/>
              <a:gd name="connsiteX5" fmla="*/ 245659 w 968991"/>
              <a:gd name="connsiteY5" fmla="*/ 150125 h 1009934"/>
              <a:gd name="connsiteX6" fmla="*/ 204716 w 968991"/>
              <a:gd name="connsiteY6" fmla="*/ 163773 h 1009934"/>
              <a:gd name="connsiteX7" fmla="*/ 122830 w 968991"/>
              <a:gd name="connsiteY7" fmla="*/ 218364 h 1009934"/>
              <a:gd name="connsiteX8" fmla="*/ 81886 w 968991"/>
              <a:gd name="connsiteY8" fmla="*/ 245660 h 1009934"/>
              <a:gd name="connsiteX9" fmla="*/ 27295 w 968991"/>
              <a:gd name="connsiteY9" fmla="*/ 327546 h 1009934"/>
              <a:gd name="connsiteX10" fmla="*/ 0 w 968991"/>
              <a:gd name="connsiteY10" fmla="*/ 409433 h 1009934"/>
              <a:gd name="connsiteX11" fmla="*/ 13647 w 968991"/>
              <a:gd name="connsiteY11" fmla="*/ 504967 h 1009934"/>
              <a:gd name="connsiteX12" fmla="*/ 27295 w 968991"/>
              <a:gd name="connsiteY12" fmla="*/ 545910 h 1009934"/>
              <a:gd name="connsiteX13" fmla="*/ 68238 w 968991"/>
              <a:gd name="connsiteY13" fmla="*/ 682388 h 1009934"/>
              <a:gd name="connsiteX14" fmla="*/ 81886 w 968991"/>
              <a:gd name="connsiteY14" fmla="*/ 723331 h 1009934"/>
              <a:gd name="connsiteX15" fmla="*/ 95534 w 968991"/>
              <a:gd name="connsiteY15" fmla="*/ 764275 h 1009934"/>
              <a:gd name="connsiteX16" fmla="*/ 122830 w 968991"/>
              <a:gd name="connsiteY16" fmla="*/ 805218 h 1009934"/>
              <a:gd name="connsiteX17" fmla="*/ 150125 w 968991"/>
              <a:gd name="connsiteY17" fmla="*/ 859809 h 1009934"/>
              <a:gd name="connsiteX18" fmla="*/ 191068 w 968991"/>
              <a:gd name="connsiteY18" fmla="*/ 887104 h 1009934"/>
              <a:gd name="connsiteX19" fmla="*/ 218364 w 968991"/>
              <a:gd name="connsiteY19" fmla="*/ 928048 h 1009934"/>
              <a:gd name="connsiteX20" fmla="*/ 300250 w 968991"/>
              <a:gd name="connsiteY20" fmla="*/ 955343 h 1009934"/>
              <a:gd name="connsiteX21" fmla="*/ 382137 w 968991"/>
              <a:gd name="connsiteY21" fmla="*/ 982639 h 1009934"/>
              <a:gd name="connsiteX22" fmla="*/ 423080 w 968991"/>
              <a:gd name="connsiteY22" fmla="*/ 996287 h 1009934"/>
              <a:gd name="connsiteX23" fmla="*/ 559558 w 968991"/>
              <a:gd name="connsiteY23" fmla="*/ 1009934 h 1009934"/>
              <a:gd name="connsiteX24" fmla="*/ 736979 w 968991"/>
              <a:gd name="connsiteY24" fmla="*/ 982639 h 1009934"/>
              <a:gd name="connsiteX25" fmla="*/ 777922 w 968991"/>
              <a:gd name="connsiteY25" fmla="*/ 955343 h 1009934"/>
              <a:gd name="connsiteX26" fmla="*/ 818865 w 968991"/>
              <a:gd name="connsiteY26" fmla="*/ 873457 h 1009934"/>
              <a:gd name="connsiteX27" fmla="*/ 832513 w 968991"/>
              <a:gd name="connsiteY27" fmla="*/ 777922 h 1009934"/>
              <a:gd name="connsiteX28" fmla="*/ 914400 w 968991"/>
              <a:gd name="connsiteY28" fmla="*/ 723331 h 1009934"/>
              <a:gd name="connsiteX29" fmla="*/ 955343 w 968991"/>
              <a:gd name="connsiteY29" fmla="*/ 600501 h 1009934"/>
              <a:gd name="connsiteX30" fmla="*/ 968991 w 968991"/>
              <a:gd name="connsiteY30" fmla="*/ 559558 h 1009934"/>
              <a:gd name="connsiteX31" fmla="*/ 955343 w 968991"/>
              <a:gd name="connsiteY31" fmla="*/ 245660 h 1009934"/>
              <a:gd name="connsiteX32" fmla="*/ 941695 w 968991"/>
              <a:gd name="connsiteY32" fmla="*/ 204716 h 1009934"/>
              <a:gd name="connsiteX33" fmla="*/ 914400 w 968991"/>
              <a:gd name="connsiteY33" fmla="*/ 163773 h 1009934"/>
              <a:gd name="connsiteX34" fmla="*/ 873456 w 968991"/>
              <a:gd name="connsiteY34" fmla="*/ 136478 h 1009934"/>
              <a:gd name="connsiteX35" fmla="*/ 846161 w 968991"/>
              <a:gd name="connsiteY35" fmla="*/ 95534 h 1009934"/>
              <a:gd name="connsiteX36" fmla="*/ 723331 w 968991"/>
              <a:gd name="connsiteY36" fmla="*/ 27296 h 1009934"/>
              <a:gd name="connsiteX37" fmla="*/ 641444 w 968991"/>
              <a:gd name="connsiteY37" fmla="*/ 13648 h 1009934"/>
              <a:gd name="connsiteX38" fmla="*/ 518615 w 968991"/>
              <a:gd name="connsiteY38" fmla="*/ 27296 h 1009934"/>
              <a:gd name="connsiteX39" fmla="*/ 477671 w 968991"/>
              <a:gd name="connsiteY39" fmla="*/ 54591 h 1009934"/>
              <a:gd name="connsiteX40" fmla="*/ 450376 w 968991"/>
              <a:gd name="connsiteY40" fmla="*/ 68239 h 100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68991" h="1009934">
                <a:moveTo>
                  <a:pt x="518615" y="0"/>
                </a:moveTo>
                <a:cubicBezTo>
                  <a:pt x="495869" y="9099"/>
                  <a:pt x="473315" y="18694"/>
                  <a:pt x="450376" y="27296"/>
                </a:cubicBezTo>
                <a:cubicBezTo>
                  <a:pt x="436906" y="32347"/>
                  <a:pt x="422300" y="34510"/>
                  <a:pt x="409433" y="40943"/>
                </a:cubicBezTo>
                <a:cubicBezTo>
                  <a:pt x="320132" y="85593"/>
                  <a:pt x="418091" y="48818"/>
                  <a:pt x="327546" y="109182"/>
                </a:cubicBezTo>
                <a:cubicBezTo>
                  <a:pt x="315576" y="117162"/>
                  <a:pt x="299470" y="116396"/>
                  <a:pt x="286603" y="122830"/>
                </a:cubicBezTo>
                <a:cubicBezTo>
                  <a:pt x="271932" y="130165"/>
                  <a:pt x="260330" y="142790"/>
                  <a:pt x="245659" y="150125"/>
                </a:cubicBezTo>
                <a:cubicBezTo>
                  <a:pt x="232792" y="156559"/>
                  <a:pt x="217292" y="156787"/>
                  <a:pt x="204716" y="163773"/>
                </a:cubicBezTo>
                <a:cubicBezTo>
                  <a:pt x="176039" y="179705"/>
                  <a:pt x="150125" y="200167"/>
                  <a:pt x="122830" y="218364"/>
                </a:cubicBezTo>
                <a:lnTo>
                  <a:pt x="81886" y="245660"/>
                </a:lnTo>
                <a:cubicBezTo>
                  <a:pt x="63689" y="272955"/>
                  <a:pt x="37669" y="296424"/>
                  <a:pt x="27295" y="327546"/>
                </a:cubicBezTo>
                <a:lnTo>
                  <a:pt x="0" y="409433"/>
                </a:lnTo>
                <a:cubicBezTo>
                  <a:pt x="4549" y="441278"/>
                  <a:pt x="7338" y="473424"/>
                  <a:pt x="13647" y="504967"/>
                </a:cubicBezTo>
                <a:cubicBezTo>
                  <a:pt x="16468" y="519074"/>
                  <a:pt x="23343" y="532078"/>
                  <a:pt x="27295" y="545910"/>
                </a:cubicBezTo>
                <a:cubicBezTo>
                  <a:pt x="68550" y="690298"/>
                  <a:pt x="3369" y="487780"/>
                  <a:pt x="68238" y="682388"/>
                </a:cubicBezTo>
                <a:lnTo>
                  <a:pt x="81886" y="723331"/>
                </a:lnTo>
                <a:cubicBezTo>
                  <a:pt x="86435" y="736979"/>
                  <a:pt x="87554" y="752305"/>
                  <a:pt x="95534" y="764275"/>
                </a:cubicBezTo>
                <a:cubicBezTo>
                  <a:pt x="104633" y="777923"/>
                  <a:pt x="114692" y="790977"/>
                  <a:pt x="122830" y="805218"/>
                </a:cubicBezTo>
                <a:cubicBezTo>
                  <a:pt x="132924" y="822882"/>
                  <a:pt x="137101" y="844180"/>
                  <a:pt x="150125" y="859809"/>
                </a:cubicBezTo>
                <a:cubicBezTo>
                  <a:pt x="160626" y="872410"/>
                  <a:pt x="177420" y="878006"/>
                  <a:pt x="191068" y="887104"/>
                </a:cubicBezTo>
                <a:cubicBezTo>
                  <a:pt x="200167" y="900752"/>
                  <a:pt x="204454" y="919354"/>
                  <a:pt x="218364" y="928048"/>
                </a:cubicBezTo>
                <a:cubicBezTo>
                  <a:pt x="242762" y="943297"/>
                  <a:pt x="272955" y="946245"/>
                  <a:pt x="300250" y="955343"/>
                </a:cubicBezTo>
                <a:lnTo>
                  <a:pt x="382137" y="982639"/>
                </a:lnTo>
                <a:cubicBezTo>
                  <a:pt x="395785" y="987188"/>
                  <a:pt x="408765" y="994856"/>
                  <a:pt x="423080" y="996287"/>
                </a:cubicBezTo>
                <a:lnTo>
                  <a:pt x="559558" y="1009934"/>
                </a:lnTo>
                <a:cubicBezTo>
                  <a:pt x="584219" y="1007194"/>
                  <a:pt x="695609" y="1000369"/>
                  <a:pt x="736979" y="982639"/>
                </a:cubicBezTo>
                <a:cubicBezTo>
                  <a:pt x="752055" y="976178"/>
                  <a:pt x="764274" y="964442"/>
                  <a:pt x="777922" y="955343"/>
                </a:cubicBezTo>
                <a:cubicBezTo>
                  <a:pt x="800928" y="920835"/>
                  <a:pt x="810793" y="913819"/>
                  <a:pt x="818865" y="873457"/>
                </a:cubicBezTo>
                <a:cubicBezTo>
                  <a:pt x="825174" y="841913"/>
                  <a:pt x="815243" y="805061"/>
                  <a:pt x="832513" y="777922"/>
                </a:cubicBezTo>
                <a:cubicBezTo>
                  <a:pt x="850125" y="750245"/>
                  <a:pt x="914400" y="723331"/>
                  <a:pt x="914400" y="723331"/>
                </a:cubicBezTo>
                <a:lnTo>
                  <a:pt x="955343" y="600501"/>
                </a:lnTo>
                <a:lnTo>
                  <a:pt x="968991" y="559558"/>
                </a:lnTo>
                <a:cubicBezTo>
                  <a:pt x="964442" y="454925"/>
                  <a:pt x="963376" y="350083"/>
                  <a:pt x="955343" y="245660"/>
                </a:cubicBezTo>
                <a:cubicBezTo>
                  <a:pt x="954240" y="231316"/>
                  <a:pt x="948129" y="217583"/>
                  <a:pt x="941695" y="204716"/>
                </a:cubicBezTo>
                <a:cubicBezTo>
                  <a:pt x="934360" y="190045"/>
                  <a:pt x="925998" y="175371"/>
                  <a:pt x="914400" y="163773"/>
                </a:cubicBezTo>
                <a:cubicBezTo>
                  <a:pt x="902801" y="152175"/>
                  <a:pt x="887104" y="145576"/>
                  <a:pt x="873456" y="136478"/>
                </a:cubicBezTo>
                <a:cubicBezTo>
                  <a:pt x="864358" y="122830"/>
                  <a:pt x="858505" y="106335"/>
                  <a:pt x="846161" y="95534"/>
                </a:cubicBezTo>
                <a:cubicBezTo>
                  <a:pt x="810228" y="64093"/>
                  <a:pt x="769995" y="37666"/>
                  <a:pt x="723331" y="27296"/>
                </a:cubicBezTo>
                <a:cubicBezTo>
                  <a:pt x="696318" y="21293"/>
                  <a:pt x="668740" y="18197"/>
                  <a:pt x="641444" y="13648"/>
                </a:cubicBezTo>
                <a:cubicBezTo>
                  <a:pt x="600501" y="18197"/>
                  <a:pt x="558580" y="17305"/>
                  <a:pt x="518615" y="27296"/>
                </a:cubicBezTo>
                <a:cubicBezTo>
                  <a:pt x="502702" y="31274"/>
                  <a:pt x="491736" y="46152"/>
                  <a:pt x="477671" y="54591"/>
                </a:cubicBezTo>
                <a:cubicBezTo>
                  <a:pt x="468948" y="59825"/>
                  <a:pt x="459474" y="63690"/>
                  <a:pt x="450376" y="68239"/>
                </a:cubicBezTo>
              </a:path>
            </a:pathLst>
          </a:custGeom>
          <a:noFill/>
          <a:ln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5779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1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4248472" cy="4564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68760"/>
            <a:ext cx="4248472" cy="4564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rme libre 1"/>
          <p:cNvSpPr/>
          <p:nvPr/>
        </p:nvSpPr>
        <p:spPr>
          <a:xfrm>
            <a:off x="5882185" y="2265528"/>
            <a:ext cx="1337481" cy="1023582"/>
          </a:xfrm>
          <a:custGeom>
            <a:avLst/>
            <a:gdLst>
              <a:gd name="connsiteX0" fmla="*/ 491319 w 1337481"/>
              <a:gd name="connsiteY0" fmla="*/ 0 h 1023582"/>
              <a:gd name="connsiteX1" fmla="*/ 395785 w 1337481"/>
              <a:gd name="connsiteY1" fmla="*/ 68239 h 1023582"/>
              <a:gd name="connsiteX2" fmla="*/ 259308 w 1337481"/>
              <a:gd name="connsiteY2" fmla="*/ 150126 h 1023582"/>
              <a:gd name="connsiteX3" fmla="*/ 177421 w 1337481"/>
              <a:gd name="connsiteY3" fmla="*/ 191069 h 1023582"/>
              <a:gd name="connsiteX4" fmla="*/ 150125 w 1337481"/>
              <a:gd name="connsiteY4" fmla="*/ 232012 h 1023582"/>
              <a:gd name="connsiteX5" fmla="*/ 109182 w 1337481"/>
              <a:gd name="connsiteY5" fmla="*/ 245660 h 1023582"/>
              <a:gd name="connsiteX6" fmla="*/ 54591 w 1337481"/>
              <a:gd name="connsiteY6" fmla="*/ 327547 h 1023582"/>
              <a:gd name="connsiteX7" fmla="*/ 27296 w 1337481"/>
              <a:gd name="connsiteY7" fmla="*/ 368490 h 1023582"/>
              <a:gd name="connsiteX8" fmla="*/ 0 w 1337481"/>
              <a:gd name="connsiteY8" fmla="*/ 409433 h 1023582"/>
              <a:gd name="connsiteX9" fmla="*/ 13648 w 1337481"/>
              <a:gd name="connsiteY9" fmla="*/ 600502 h 1023582"/>
              <a:gd name="connsiteX10" fmla="*/ 81887 w 1337481"/>
              <a:gd name="connsiteY10" fmla="*/ 723332 h 1023582"/>
              <a:gd name="connsiteX11" fmla="*/ 122830 w 1337481"/>
              <a:gd name="connsiteY11" fmla="*/ 750627 h 1023582"/>
              <a:gd name="connsiteX12" fmla="*/ 218364 w 1337481"/>
              <a:gd name="connsiteY12" fmla="*/ 805218 h 1023582"/>
              <a:gd name="connsiteX13" fmla="*/ 300251 w 1337481"/>
              <a:gd name="connsiteY13" fmla="*/ 846162 h 1023582"/>
              <a:gd name="connsiteX14" fmla="*/ 382137 w 1337481"/>
              <a:gd name="connsiteY14" fmla="*/ 887105 h 1023582"/>
              <a:gd name="connsiteX15" fmla="*/ 464024 w 1337481"/>
              <a:gd name="connsiteY15" fmla="*/ 900753 h 1023582"/>
              <a:gd name="connsiteX16" fmla="*/ 614149 w 1337481"/>
              <a:gd name="connsiteY16" fmla="*/ 955344 h 1023582"/>
              <a:gd name="connsiteX17" fmla="*/ 668740 w 1337481"/>
              <a:gd name="connsiteY17" fmla="*/ 968991 h 1023582"/>
              <a:gd name="connsiteX18" fmla="*/ 750627 w 1337481"/>
              <a:gd name="connsiteY18" fmla="*/ 996287 h 1023582"/>
              <a:gd name="connsiteX19" fmla="*/ 914400 w 1337481"/>
              <a:gd name="connsiteY19" fmla="*/ 1023582 h 1023582"/>
              <a:gd name="connsiteX20" fmla="*/ 1187355 w 1337481"/>
              <a:gd name="connsiteY20" fmla="*/ 1009935 h 1023582"/>
              <a:gd name="connsiteX21" fmla="*/ 1269242 w 1337481"/>
              <a:gd name="connsiteY21" fmla="*/ 955344 h 1023582"/>
              <a:gd name="connsiteX22" fmla="*/ 1310185 w 1337481"/>
              <a:gd name="connsiteY22" fmla="*/ 832514 h 1023582"/>
              <a:gd name="connsiteX23" fmla="*/ 1323833 w 1337481"/>
              <a:gd name="connsiteY23" fmla="*/ 791571 h 1023582"/>
              <a:gd name="connsiteX24" fmla="*/ 1337481 w 1337481"/>
              <a:gd name="connsiteY24" fmla="*/ 750627 h 1023582"/>
              <a:gd name="connsiteX25" fmla="*/ 1323833 w 1337481"/>
              <a:gd name="connsiteY25" fmla="*/ 545911 h 1023582"/>
              <a:gd name="connsiteX26" fmla="*/ 1310185 w 1337481"/>
              <a:gd name="connsiteY26" fmla="*/ 491320 h 1023582"/>
              <a:gd name="connsiteX27" fmla="*/ 1296537 w 1337481"/>
              <a:gd name="connsiteY27" fmla="*/ 423081 h 1023582"/>
              <a:gd name="connsiteX28" fmla="*/ 1282890 w 1337481"/>
              <a:gd name="connsiteY28" fmla="*/ 368490 h 1023582"/>
              <a:gd name="connsiteX29" fmla="*/ 1269242 w 1337481"/>
              <a:gd name="connsiteY29" fmla="*/ 300251 h 1023582"/>
              <a:gd name="connsiteX30" fmla="*/ 1201003 w 1337481"/>
              <a:gd name="connsiteY30" fmla="*/ 232012 h 1023582"/>
              <a:gd name="connsiteX31" fmla="*/ 1160060 w 1337481"/>
              <a:gd name="connsiteY31" fmla="*/ 191069 h 1023582"/>
              <a:gd name="connsiteX32" fmla="*/ 1078173 w 1337481"/>
              <a:gd name="connsiteY32" fmla="*/ 150126 h 1023582"/>
              <a:gd name="connsiteX33" fmla="*/ 996287 w 1337481"/>
              <a:gd name="connsiteY33" fmla="*/ 81887 h 1023582"/>
              <a:gd name="connsiteX34" fmla="*/ 914400 w 1337481"/>
              <a:gd name="connsiteY34" fmla="*/ 40944 h 1023582"/>
              <a:gd name="connsiteX35" fmla="*/ 423081 w 1337481"/>
              <a:gd name="connsiteY35" fmla="*/ 54591 h 102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337481" h="1023582">
                <a:moveTo>
                  <a:pt x="491319" y="0"/>
                </a:moveTo>
                <a:cubicBezTo>
                  <a:pt x="327505" y="65528"/>
                  <a:pt x="490466" y="-14606"/>
                  <a:pt x="395785" y="68239"/>
                </a:cubicBezTo>
                <a:cubicBezTo>
                  <a:pt x="332944" y="123224"/>
                  <a:pt x="320931" y="114913"/>
                  <a:pt x="259308" y="150126"/>
                </a:cubicBezTo>
                <a:cubicBezTo>
                  <a:pt x="185232" y="192455"/>
                  <a:pt x="252485" y="166047"/>
                  <a:pt x="177421" y="191069"/>
                </a:cubicBezTo>
                <a:cubicBezTo>
                  <a:pt x="168322" y="204717"/>
                  <a:pt x="162933" y="221765"/>
                  <a:pt x="150125" y="232012"/>
                </a:cubicBezTo>
                <a:cubicBezTo>
                  <a:pt x="138891" y="240999"/>
                  <a:pt x="119354" y="235488"/>
                  <a:pt x="109182" y="245660"/>
                </a:cubicBezTo>
                <a:cubicBezTo>
                  <a:pt x="85985" y="268857"/>
                  <a:pt x="72788" y="300251"/>
                  <a:pt x="54591" y="327547"/>
                </a:cubicBezTo>
                <a:lnTo>
                  <a:pt x="27296" y="368490"/>
                </a:lnTo>
                <a:lnTo>
                  <a:pt x="0" y="409433"/>
                </a:lnTo>
                <a:cubicBezTo>
                  <a:pt x="4549" y="473123"/>
                  <a:pt x="6187" y="537087"/>
                  <a:pt x="13648" y="600502"/>
                </a:cubicBezTo>
                <a:cubicBezTo>
                  <a:pt x="17884" y="636510"/>
                  <a:pt x="64435" y="711698"/>
                  <a:pt x="81887" y="723332"/>
                </a:cubicBezTo>
                <a:cubicBezTo>
                  <a:pt x="95535" y="732430"/>
                  <a:pt x="109483" y="741093"/>
                  <a:pt x="122830" y="750627"/>
                </a:cubicBezTo>
                <a:cubicBezTo>
                  <a:pt x="195128" y="802269"/>
                  <a:pt x="151922" y="783072"/>
                  <a:pt x="218364" y="805218"/>
                </a:cubicBezTo>
                <a:cubicBezTo>
                  <a:pt x="335701" y="883442"/>
                  <a:pt x="187246" y="789659"/>
                  <a:pt x="300251" y="846162"/>
                </a:cubicBezTo>
                <a:cubicBezTo>
                  <a:pt x="359140" y="875606"/>
                  <a:pt x="320392" y="873384"/>
                  <a:pt x="382137" y="887105"/>
                </a:cubicBezTo>
                <a:cubicBezTo>
                  <a:pt x="409150" y="893108"/>
                  <a:pt x="437178" y="894042"/>
                  <a:pt x="464024" y="900753"/>
                </a:cubicBezTo>
                <a:cubicBezTo>
                  <a:pt x="553260" y="923062"/>
                  <a:pt x="532728" y="928204"/>
                  <a:pt x="614149" y="955344"/>
                </a:cubicBezTo>
                <a:cubicBezTo>
                  <a:pt x="631943" y="961275"/>
                  <a:pt x="650774" y="963601"/>
                  <a:pt x="668740" y="968991"/>
                </a:cubicBezTo>
                <a:cubicBezTo>
                  <a:pt x="696299" y="977259"/>
                  <a:pt x="722246" y="991557"/>
                  <a:pt x="750627" y="996287"/>
                </a:cubicBezTo>
                <a:lnTo>
                  <a:pt x="914400" y="1023582"/>
                </a:lnTo>
                <a:cubicBezTo>
                  <a:pt x="1005385" y="1019033"/>
                  <a:pt x="1097896" y="1027139"/>
                  <a:pt x="1187355" y="1009935"/>
                </a:cubicBezTo>
                <a:cubicBezTo>
                  <a:pt x="1219570" y="1003740"/>
                  <a:pt x="1269242" y="955344"/>
                  <a:pt x="1269242" y="955344"/>
                </a:cubicBezTo>
                <a:lnTo>
                  <a:pt x="1310185" y="832514"/>
                </a:lnTo>
                <a:lnTo>
                  <a:pt x="1323833" y="791571"/>
                </a:lnTo>
                <a:lnTo>
                  <a:pt x="1337481" y="750627"/>
                </a:lnTo>
                <a:cubicBezTo>
                  <a:pt x="1332932" y="682388"/>
                  <a:pt x="1330993" y="613925"/>
                  <a:pt x="1323833" y="545911"/>
                </a:cubicBezTo>
                <a:cubicBezTo>
                  <a:pt x="1321869" y="527257"/>
                  <a:pt x="1314254" y="509630"/>
                  <a:pt x="1310185" y="491320"/>
                </a:cubicBezTo>
                <a:cubicBezTo>
                  <a:pt x="1305153" y="468676"/>
                  <a:pt x="1301569" y="445725"/>
                  <a:pt x="1296537" y="423081"/>
                </a:cubicBezTo>
                <a:cubicBezTo>
                  <a:pt x="1292468" y="404771"/>
                  <a:pt x="1286959" y="386800"/>
                  <a:pt x="1282890" y="368490"/>
                </a:cubicBezTo>
                <a:cubicBezTo>
                  <a:pt x="1277858" y="345846"/>
                  <a:pt x="1277387" y="321971"/>
                  <a:pt x="1269242" y="300251"/>
                </a:cubicBezTo>
                <a:cubicBezTo>
                  <a:pt x="1251045" y="251727"/>
                  <a:pt x="1237396" y="262340"/>
                  <a:pt x="1201003" y="232012"/>
                </a:cubicBezTo>
                <a:cubicBezTo>
                  <a:pt x="1186176" y="219656"/>
                  <a:pt x="1174887" y="203425"/>
                  <a:pt x="1160060" y="191069"/>
                </a:cubicBezTo>
                <a:cubicBezTo>
                  <a:pt x="1124783" y="161672"/>
                  <a:pt x="1119209" y="163804"/>
                  <a:pt x="1078173" y="150126"/>
                </a:cubicBezTo>
                <a:cubicBezTo>
                  <a:pt x="1047989" y="119941"/>
                  <a:pt x="1034290" y="100888"/>
                  <a:pt x="996287" y="81887"/>
                </a:cubicBezTo>
                <a:cubicBezTo>
                  <a:pt x="883279" y="25384"/>
                  <a:pt x="1031735" y="119166"/>
                  <a:pt x="914400" y="40944"/>
                </a:cubicBezTo>
                <a:cubicBezTo>
                  <a:pt x="450383" y="55004"/>
                  <a:pt x="614218" y="54591"/>
                  <a:pt x="423081" y="5459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395536" y="260648"/>
            <a:ext cx="8064896" cy="864096"/>
          </a:xfrm>
          <a:prstGeom prst="roundRect">
            <a:avLst>
              <a:gd name="adj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altLang="fr-FR" sz="2400" dirty="0" smtClean="0">
                <a:solidFill>
                  <a:schemeClr val="bg1"/>
                </a:solidFill>
              </a:rPr>
              <a:t>Image échographique du rein </a:t>
            </a:r>
            <a:r>
              <a:rPr lang="fr-BE" altLang="fr-FR" sz="2400" dirty="0" err="1" smtClean="0">
                <a:solidFill>
                  <a:schemeClr val="bg1"/>
                </a:solidFill>
              </a:rPr>
              <a:t>foetal</a:t>
            </a:r>
            <a:r>
              <a:rPr lang="fr-BE" altLang="fr-FR" sz="2400" dirty="0" smtClean="0">
                <a:solidFill>
                  <a:schemeClr val="bg1"/>
                </a:solidFill>
              </a:rPr>
              <a:t> </a:t>
            </a:r>
          </a:p>
          <a:p>
            <a:r>
              <a:rPr lang="fr-BE" altLang="fr-FR" sz="2400" dirty="0" smtClean="0">
                <a:solidFill>
                  <a:schemeClr val="bg1"/>
                </a:solidFill>
              </a:rPr>
              <a:t>(J120 de gestation) (</a:t>
            </a:r>
            <a:r>
              <a:rPr lang="fr-BE" altLang="fr-FR" sz="2400" dirty="0" err="1" smtClean="0">
                <a:solidFill>
                  <a:schemeClr val="bg1"/>
                </a:solidFill>
              </a:rPr>
              <a:t>From</a:t>
            </a:r>
            <a:r>
              <a:rPr lang="fr-BE" altLang="fr-FR" sz="2400" dirty="0" smtClean="0">
                <a:solidFill>
                  <a:schemeClr val="bg1"/>
                </a:solidFill>
              </a:rPr>
              <a:t> </a:t>
            </a:r>
            <a:r>
              <a:rPr lang="fr-BE" altLang="fr-FR" sz="2400" dirty="0" err="1" smtClean="0">
                <a:solidFill>
                  <a:schemeClr val="bg1"/>
                </a:solidFill>
              </a:rPr>
              <a:t>Descoteaux</a:t>
            </a:r>
            <a:r>
              <a:rPr lang="fr-BE" altLang="fr-FR" sz="2400" dirty="0" smtClean="0">
                <a:solidFill>
                  <a:schemeClr val="bg1"/>
                </a:solidFill>
              </a:rPr>
              <a:t> et al. 2010)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768244" y="4005064"/>
            <a:ext cx="6553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b="1" dirty="0" smtClean="0">
                <a:solidFill>
                  <a:srgbClr val="FF0000"/>
                </a:solidFill>
              </a:rPr>
              <a:t>Rein</a:t>
            </a:r>
            <a:endParaRPr lang="fr-BE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76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76872"/>
            <a:ext cx="8316416" cy="3405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395536" y="260648"/>
            <a:ext cx="8064896" cy="864096"/>
          </a:xfrm>
          <a:prstGeom prst="roundRect">
            <a:avLst>
              <a:gd name="adj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altLang="fr-FR" sz="2400" dirty="0" smtClean="0">
                <a:solidFill>
                  <a:schemeClr val="bg1"/>
                </a:solidFill>
              </a:rPr>
              <a:t>Images échographiques de </a:t>
            </a:r>
            <a:r>
              <a:rPr lang="fr-BE" altLang="fr-FR" sz="2400" dirty="0" err="1" smtClean="0">
                <a:solidFill>
                  <a:schemeClr val="bg1"/>
                </a:solidFill>
              </a:rPr>
              <a:t>placentomes</a:t>
            </a:r>
            <a:r>
              <a:rPr lang="fr-BE" altLang="fr-FR" sz="2400" dirty="0" smtClean="0">
                <a:solidFill>
                  <a:schemeClr val="bg1"/>
                </a:solidFill>
              </a:rPr>
              <a:t> chez la brebis </a:t>
            </a:r>
          </a:p>
          <a:p>
            <a:r>
              <a:rPr lang="fr-BE" altLang="fr-FR" sz="2400" dirty="0" smtClean="0">
                <a:solidFill>
                  <a:schemeClr val="bg1"/>
                </a:solidFill>
              </a:rPr>
              <a:t>(J120 de gestation) (</a:t>
            </a:r>
            <a:r>
              <a:rPr lang="fr-BE" altLang="fr-FR" sz="2400" dirty="0" err="1" smtClean="0">
                <a:solidFill>
                  <a:schemeClr val="bg1"/>
                </a:solidFill>
              </a:rPr>
              <a:t>From</a:t>
            </a:r>
            <a:r>
              <a:rPr lang="fr-BE" altLang="fr-FR" sz="2400" dirty="0" smtClean="0">
                <a:solidFill>
                  <a:schemeClr val="bg1"/>
                </a:solidFill>
              </a:rPr>
              <a:t> </a:t>
            </a:r>
            <a:r>
              <a:rPr lang="fr-BE" altLang="fr-FR" sz="2400" dirty="0" err="1" smtClean="0">
                <a:solidFill>
                  <a:schemeClr val="bg1"/>
                </a:solidFill>
              </a:rPr>
              <a:t>Descoteaux</a:t>
            </a:r>
            <a:r>
              <a:rPr lang="fr-BE" altLang="fr-FR" sz="2400" dirty="0" smtClean="0">
                <a:solidFill>
                  <a:schemeClr val="bg1"/>
                </a:solidFill>
              </a:rPr>
              <a:t> et al. 2010)</a:t>
            </a:r>
          </a:p>
        </p:txBody>
      </p:sp>
    </p:spTree>
    <p:extLst>
      <p:ext uri="{BB962C8B-B14F-4D97-AF65-F5344CB8AC3E}">
        <p14:creationId xmlns:p14="http://schemas.microsoft.com/office/powerpoint/2010/main" val="169083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178" name="Picture 2" descr="Aucun texte alternatif disponib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9620"/>
            <a:ext cx="8568952" cy="642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78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772816"/>
            <a:ext cx="8640960" cy="4392488"/>
          </a:xfrm>
        </p:spPr>
        <p:txBody>
          <a:bodyPr>
            <a:normAutofit/>
          </a:bodyPr>
          <a:lstStyle/>
          <a:p>
            <a:r>
              <a:rPr lang="fr-BE" sz="2200" dirty="0"/>
              <a:t>Les principes du sexage sont ceux décrits pour l’espèce </a:t>
            </a:r>
            <a:r>
              <a:rPr lang="fr-BE" sz="2200" dirty="0" smtClean="0"/>
              <a:t>bovine</a:t>
            </a:r>
          </a:p>
          <a:p>
            <a:pPr lvl="1"/>
            <a:r>
              <a:rPr lang="fr-FR" altLang="fr-FR" sz="2200" dirty="0"/>
              <a:t>J 55 à J 70 : identification du tubercule génital (TG : pénis et clitoris)</a:t>
            </a:r>
          </a:p>
          <a:p>
            <a:pPr lvl="1"/>
            <a:r>
              <a:rPr lang="fr-FR" altLang="fr-FR" sz="2200" dirty="0"/>
              <a:t>&gt; J 70-80  à &lt; J120-130 : identification du scrotum ou glande mammaire</a:t>
            </a:r>
          </a:p>
          <a:p>
            <a:r>
              <a:rPr lang="fr-BE" sz="2200" dirty="0" smtClean="0"/>
              <a:t>La </a:t>
            </a:r>
            <a:r>
              <a:rPr lang="fr-BE" sz="2200" dirty="0"/>
              <a:t>précision du sexage fœtal diminue lorsque le nombre de fœtus augmente </a:t>
            </a:r>
            <a:r>
              <a:rPr lang="fr-BE" sz="2200" dirty="0" smtClean="0"/>
              <a:t>(100 % si un fœtus, 93 % si deux fœtus et 63 % si trois fœtus (</a:t>
            </a:r>
            <a:r>
              <a:rPr lang="pt-BR" sz="2400" dirty="0"/>
              <a:t>Santos M </a:t>
            </a:r>
            <a:r>
              <a:rPr lang="pt-BR" sz="2400" dirty="0" smtClean="0"/>
              <a:t>et al. </a:t>
            </a:r>
            <a:r>
              <a:rPr lang="fr-BE" sz="2400" dirty="0" smtClean="0"/>
              <a:t>Amer </a:t>
            </a:r>
            <a:r>
              <a:rPr lang="fr-BE" sz="2400" dirty="0"/>
              <a:t>J </a:t>
            </a:r>
            <a:r>
              <a:rPr lang="fr-BE" sz="2400" dirty="0" err="1"/>
              <a:t>Vet</a:t>
            </a:r>
            <a:r>
              <a:rPr lang="fr-BE" sz="2400" dirty="0"/>
              <a:t> </a:t>
            </a:r>
            <a:r>
              <a:rPr lang="fr-BE" sz="2400" dirty="0" err="1"/>
              <a:t>Res</a:t>
            </a:r>
            <a:r>
              <a:rPr lang="fr-BE" sz="2400" dirty="0"/>
              <a:t> 68 ( 5 ): 561 – </a:t>
            </a:r>
            <a:r>
              <a:rPr lang="fr-BE" sz="2400" dirty="0" smtClean="0"/>
              <a:t>564) </a:t>
            </a:r>
            <a:r>
              <a:rPr lang="fr-BE" sz="2400" dirty="0"/>
              <a:t>.</a:t>
            </a:r>
            <a:endParaRPr lang="fr-BE" sz="2200" dirty="0" smtClean="0"/>
          </a:p>
          <a:p>
            <a:r>
              <a:rPr lang="fr-BE" sz="2200" dirty="0" smtClean="0"/>
              <a:t>Le </a:t>
            </a:r>
            <a:r>
              <a:rPr lang="fr-BE" sz="2200" dirty="0"/>
              <a:t>sexage du </a:t>
            </a:r>
            <a:r>
              <a:rPr lang="fr-BE" sz="2200" dirty="0" err="1"/>
              <a:t>foetus</a:t>
            </a:r>
            <a:r>
              <a:rPr lang="fr-BE" sz="2200" dirty="0"/>
              <a:t> doit être réalisé après 55 jours de gestation.</a:t>
            </a:r>
            <a:r>
              <a:rPr lang="fr-BE" sz="2200" dirty="0" smtClean="0"/>
              <a:t> </a:t>
            </a:r>
          </a:p>
          <a:p>
            <a:r>
              <a:rPr lang="fr-BE" sz="2200" dirty="0" smtClean="0"/>
              <a:t>J60 à J69 : Sexage par identification de la position du tubercule génital </a:t>
            </a:r>
            <a:endParaRPr lang="fr-BE" sz="2200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395536" y="260648"/>
            <a:ext cx="5112568" cy="720080"/>
          </a:xfrm>
          <a:prstGeom prst="roundRect">
            <a:avLst>
              <a:gd name="adj" fmla="val 16667"/>
            </a:avLst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altLang="fr-FR" sz="2800" dirty="0" smtClean="0">
                <a:solidFill>
                  <a:schemeClr val="bg1"/>
                </a:solidFill>
              </a:rPr>
              <a:t>La détermination du sexe fœtal </a:t>
            </a:r>
          </a:p>
        </p:txBody>
      </p:sp>
    </p:spTree>
    <p:extLst>
      <p:ext uri="{BB962C8B-B14F-4D97-AF65-F5344CB8AC3E}">
        <p14:creationId xmlns:p14="http://schemas.microsoft.com/office/powerpoint/2010/main" val="199084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9816" y="476672"/>
            <a:ext cx="8229600" cy="5976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BE" sz="2200" dirty="0" smtClean="0"/>
              <a:t>Selon </a:t>
            </a:r>
            <a:r>
              <a:rPr lang="fr-BE" sz="2200" dirty="0" err="1" smtClean="0"/>
              <a:t>Zongo</a:t>
            </a:r>
            <a:r>
              <a:rPr lang="fr-BE" sz="2200" dirty="0" smtClean="0"/>
              <a:t> Moussa 2015 Thèse « Applications de l’échographie à la reproduction de la chèvre du Sahel »</a:t>
            </a:r>
          </a:p>
          <a:p>
            <a:endParaRPr lang="fr-BE" sz="2200" dirty="0" smtClean="0"/>
          </a:p>
          <a:p>
            <a:r>
              <a:rPr lang="fr-BE" sz="2200" dirty="0" smtClean="0"/>
              <a:t>52 utérus gravides examinés ex vivo dans un bac d’eau et vérification du sexe après ouverture de l’utérus</a:t>
            </a:r>
          </a:p>
          <a:p>
            <a:r>
              <a:rPr lang="fr-BE" sz="2200" dirty="0" smtClean="0"/>
              <a:t>Sonde de 5 MHz avec un pouvoir de résolution de 2 mm</a:t>
            </a:r>
          </a:p>
          <a:p>
            <a:r>
              <a:rPr lang="fr-BE" sz="2200" dirty="0" smtClean="0"/>
              <a:t>Poids moyen des fœtus lors de l’examen 1987 g</a:t>
            </a:r>
          </a:p>
          <a:p>
            <a:r>
              <a:rPr lang="fr-BE" sz="2200" dirty="0" smtClean="0"/>
              <a:t>Fœtus mâle sur base de la position du TG près du cordon ou si identification du scrotum entre les membres postérieurs</a:t>
            </a:r>
          </a:p>
          <a:p>
            <a:pPr lvl="1"/>
            <a:r>
              <a:rPr lang="fr-BE" sz="2200" dirty="0" smtClean="0">
                <a:solidFill>
                  <a:srgbClr val="FF0000"/>
                </a:solidFill>
              </a:rPr>
              <a:t>Sensibilité : 73 %</a:t>
            </a:r>
          </a:p>
          <a:p>
            <a:r>
              <a:rPr lang="fr-BE" sz="2200" dirty="0" smtClean="0"/>
              <a:t>Fœtus femelle </a:t>
            </a:r>
            <a:r>
              <a:rPr lang="fr-BE" sz="2200" dirty="0"/>
              <a:t>sur base de la position du TG près </a:t>
            </a:r>
            <a:r>
              <a:rPr lang="fr-BE" sz="2200" dirty="0" smtClean="0"/>
              <a:t>de la queue ou identification des bourgeons mammaire entre les cuisses</a:t>
            </a:r>
          </a:p>
          <a:p>
            <a:pPr lvl="1"/>
            <a:r>
              <a:rPr lang="fr-BE" sz="2200" dirty="0" smtClean="0">
                <a:solidFill>
                  <a:srgbClr val="FF0000"/>
                </a:solidFill>
              </a:rPr>
              <a:t>Sensibilité : 80 %</a:t>
            </a:r>
          </a:p>
          <a:p>
            <a:pPr marL="457200" lvl="1" indent="0">
              <a:buNone/>
            </a:pPr>
            <a:endParaRPr lang="fr-BE" sz="2200" dirty="0">
              <a:solidFill>
                <a:srgbClr val="FF0000"/>
              </a:solidFill>
            </a:endParaRPr>
          </a:p>
          <a:p>
            <a:r>
              <a:rPr lang="fr-BE" sz="2200" u="sng" dirty="0" smtClean="0"/>
              <a:t>Pas de résultats in vivo à notre connaissance</a:t>
            </a:r>
          </a:p>
          <a:p>
            <a:endParaRPr lang="fr-BE" sz="2400" u="sng" dirty="0"/>
          </a:p>
        </p:txBody>
      </p:sp>
    </p:spTree>
    <p:extLst>
      <p:ext uri="{BB962C8B-B14F-4D97-AF65-F5344CB8AC3E}">
        <p14:creationId xmlns:p14="http://schemas.microsoft.com/office/powerpoint/2010/main" val="362101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3" y="298450"/>
            <a:ext cx="2312987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8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0" y="1136650"/>
            <a:ext cx="175260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476250"/>
            <a:ext cx="2363788" cy="607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646651" y="188913"/>
            <a:ext cx="1850699" cy="707886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BE" sz="2000" dirty="0">
                <a:latin typeface="+mn-lt"/>
              </a:rPr>
              <a:t>J40 </a:t>
            </a:r>
          </a:p>
          <a:p>
            <a:pPr algn="ctr">
              <a:defRPr/>
            </a:pPr>
            <a:r>
              <a:rPr lang="fr-BE" sz="2000" dirty="0">
                <a:latin typeface="+mn-lt"/>
              </a:rPr>
              <a:t>Non différencié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8050564" y="1125538"/>
            <a:ext cx="715260" cy="707886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BE" sz="2000" dirty="0">
                <a:latin typeface="+mn-lt"/>
              </a:rPr>
              <a:t>J55 </a:t>
            </a:r>
          </a:p>
          <a:p>
            <a:pPr algn="ctr">
              <a:defRPr/>
            </a:pPr>
            <a:r>
              <a:rPr lang="fr-BE" sz="2000" dirty="0">
                <a:latin typeface="+mn-lt"/>
              </a:rPr>
              <a:t>Mâle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17503" y="1280954"/>
            <a:ext cx="1008033" cy="707886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BE" sz="2000" dirty="0">
                <a:latin typeface="+mn-lt"/>
              </a:rPr>
              <a:t>J55 </a:t>
            </a:r>
          </a:p>
          <a:p>
            <a:pPr algn="ctr">
              <a:defRPr/>
            </a:pPr>
            <a:r>
              <a:rPr lang="fr-BE" sz="2000" dirty="0">
                <a:latin typeface="+mn-lt"/>
              </a:rPr>
              <a:t>Femelle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555776" y="6032359"/>
            <a:ext cx="4232312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txBody>
          <a:bodyPr wrap="none">
            <a:spAutoFit/>
          </a:bodyPr>
          <a:lstStyle/>
          <a:p>
            <a:pPr marL="457200" indent="-457200">
              <a:buFontTx/>
              <a:buAutoNum type="arabicPeriod"/>
              <a:defRPr/>
            </a:pPr>
            <a:r>
              <a:rPr lang="fr-BE" sz="2000" dirty="0">
                <a:latin typeface="+mn-lt"/>
              </a:rPr>
              <a:t>Cordon ombilical</a:t>
            </a:r>
          </a:p>
          <a:p>
            <a:pPr marL="457200" indent="-457200">
              <a:buFontTx/>
              <a:buAutoNum type="arabicPeriod"/>
              <a:defRPr/>
            </a:pPr>
            <a:r>
              <a:rPr lang="fr-BE" sz="2000" dirty="0">
                <a:latin typeface="+mn-lt"/>
              </a:rPr>
              <a:t>Tubercule génital (pénis et clitoris)</a:t>
            </a:r>
          </a:p>
        </p:txBody>
      </p:sp>
      <p:cxnSp>
        <p:nvCxnSpPr>
          <p:cNvPr id="89097" name="Connecteur droit avec flèche 3"/>
          <p:cNvCxnSpPr>
            <a:cxnSpLocks noChangeShapeType="1"/>
          </p:cNvCxnSpPr>
          <p:nvPr/>
        </p:nvCxnSpPr>
        <p:spPr bwMode="auto">
          <a:xfrm flipH="1">
            <a:off x="1908175" y="4005263"/>
            <a:ext cx="2651125" cy="792162"/>
          </a:xfrm>
          <a:prstGeom prst="straightConnector1">
            <a:avLst/>
          </a:prstGeom>
          <a:noFill/>
          <a:ln w="38100" algn="ctr">
            <a:solidFill>
              <a:srgbClr val="00009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9098" name="Connecteur droit avec flèche 13"/>
          <p:cNvCxnSpPr>
            <a:cxnSpLocks noChangeShapeType="1"/>
          </p:cNvCxnSpPr>
          <p:nvPr/>
        </p:nvCxnSpPr>
        <p:spPr bwMode="auto">
          <a:xfrm flipV="1">
            <a:off x="4572000" y="3513138"/>
            <a:ext cx="2736850" cy="492125"/>
          </a:xfrm>
          <a:prstGeom prst="straightConnector1">
            <a:avLst/>
          </a:prstGeom>
          <a:noFill/>
          <a:ln w="38100" algn="ctr">
            <a:solidFill>
              <a:srgbClr val="00009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9099" name="Connecteur droit 14"/>
          <p:cNvCxnSpPr>
            <a:cxnSpLocks noChangeShapeType="1"/>
          </p:cNvCxnSpPr>
          <p:nvPr/>
        </p:nvCxnSpPr>
        <p:spPr bwMode="auto">
          <a:xfrm>
            <a:off x="1619250" y="3589338"/>
            <a:ext cx="0" cy="1208087"/>
          </a:xfrm>
          <a:prstGeom prst="line">
            <a:avLst/>
          </a:prstGeom>
          <a:noFill/>
          <a:ln w="28575" algn="ctr">
            <a:solidFill>
              <a:srgbClr val="FF0066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9100" name="Connecteur droit 19"/>
          <p:cNvCxnSpPr>
            <a:cxnSpLocks noChangeShapeType="1"/>
          </p:cNvCxnSpPr>
          <p:nvPr/>
        </p:nvCxnSpPr>
        <p:spPr bwMode="auto">
          <a:xfrm>
            <a:off x="7207250" y="3194050"/>
            <a:ext cx="44450" cy="319088"/>
          </a:xfrm>
          <a:prstGeom prst="line">
            <a:avLst/>
          </a:prstGeom>
          <a:noFill/>
          <a:ln w="28575" algn="ctr">
            <a:solidFill>
              <a:srgbClr val="FF0066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7251701" y="6505575"/>
            <a:ext cx="1797050" cy="247650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fr-BE" sz="1000" dirty="0" smtClean="0">
                <a:latin typeface="+mn-lt"/>
              </a:rPr>
              <a:t>In </a:t>
            </a:r>
            <a:r>
              <a:rPr lang="fr-BE" sz="1000" dirty="0" err="1" smtClean="0">
                <a:latin typeface="+mn-lt"/>
              </a:rPr>
              <a:t>Descoteaux</a:t>
            </a:r>
            <a:r>
              <a:rPr lang="fr-BE" sz="1000" dirty="0" smtClean="0">
                <a:latin typeface="+mn-lt"/>
              </a:rPr>
              <a:t> et al. 2010</a:t>
            </a:r>
          </a:p>
        </p:txBody>
      </p:sp>
    </p:spTree>
    <p:extLst>
      <p:ext uri="{BB962C8B-B14F-4D97-AF65-F5344CB8AC3E}">
        <p14:creationId xmlns:p14="http://schemas.microsoft.com/office/powerpoint/2010/main" val="79673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sexagebov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20688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934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1" r="19820"/>
          <a:stretch>
            <a:fillRect/>
          </a:stretch>
        </p:blipFill>
        <p:spPr bwMode="auto">
          <a:xfrm>
            <a:off x="107504" y="188640"/>
            <a:ext cx="4132535" cy="6233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à coins arrondis 5"/>
          <p:cNvSpPr/>
          <p:nvPr/>
        </p:nvSpPr>
        <p:spPr>
          <a:xfrm>
            <a:off x="4455785" y="5805264"/>
            <a:ext cx="4536504" cy="792088"/>
          </a:xfrm>
          <a:prstGeom prst="roundRect">
            <a:avLst/>
          </a:prstGeom>
          <a:solidFill>
            <a:schemeClr val="bg2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2800" dirty="0" smtClean="0">
                <a:solidFill>
                  <a:schemeClr val="bg1"/>
                </a:solidFill>
              </a:rPr>
              <a:t>Anatomie du tractus génital</a:t>
            </a:r>
            <a:endParaRPr lang="fr-BE" sz="2800" dirty="0">
              <a:solidFill>
                <a:schemeClr val="bg2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742130" y="386554"/>
            <a:ext cx="29819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b="1" dirty="0" smtClean="0">
                <a:solidFill>
                  <a:srgbClr val="FFFF00"/>
                </a:solidFill>
              </a:rPr>
              <a:t>Corne : 10 à 15 cm de long</a:t>
            </a:r>
            <a:endParaRPr lang="fr-BE" sz="2000" b="1" dirty="0">
              <a:solidFill>
                <a:srgbClr val="FFFF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434988" y="1533492"/>
            <a:ext cx="18505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b="1" dirty="0" smtClean="0">
                <a:solidFill>
                  <a:srgbClr val="FFFF00"/>
                </a:solidFill>
              </a:rPr>
              <a:t>Corps : 1 à 2cm </a:t>
            </a:r>
            <a:endParaRPr lang="fr-BE" sz="2000" b="1" dirty="0">
              <a:solidFill>
                <a:srgbClr val="FFFF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434988" y="2636912"/>
            <a:ext cx="17123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b="1" dirty="0" smtClean="0">
                <a:solidFill>
                  <a:srgbClr val="FFFF00"/>
                </a:solidFill>
              </a:rPr>
              <a:t>Col : 4 à 10 cm</a:t>
            </a:r>
            <a:endParaRPr lang="fr-BE" sz="2000" b="1" dirty="0">
              <a:solidFill>
                <a:srgbClr val="FFFF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434988" y="3789040"/>
            <a:ext cx="20924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b="1" dirty="0" smtClean="0">
                <a:solidFill>
                  <a:srgbClr val="FFFF00"/>
                </a:solidFill>
              </a:rPr>
              <a:t>Vagin : 10 à 14 cm</a:t>
            </a:r>
            <a:endParaRPr lang="fr-BE" sz="2000" b="1" dirty="0">
              <a:solidFill>
                <a:srgbClr val="FFFF00"/>
              </a:solidFill>
            </a:endParaRPr>
          </a:p>
        </p:txBody>
      </p:sp>
      <p:cxnSp>
        <p:nvCxnSpPr>
          <p:cNvPr id="4" name="Connecteur droit avec flèche 3"/>
          <p:cNvCxnSpPr/>
          <p:nvPr/>
        </p:nvCxnSpPr>
        <p:spPr>
          <a:xfrm>
            <a:off x="2771800" y="586609"/>
            <a:ext cx="936104" cy="0"/>
          </a:xfrm>
          <a:prstGeom prst="straightConnector1">
            <a:avLst/>
          </a:prstGeom>
          <a:ln w="28575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>
            <a:endCxn id="5" idx="1"/>
          </p:cNvCxnSpPr>
          <p:nvPr/>
        </p:nvCxnSpPr>
        <p:spPr>
          <a:xfrm>
            <a:off x="2172871" y="1719521"/>
            <a:ext cx="2262117" cy="14026"/>
          </a:xfrm>
          <a:prstGeom prst="straightConnector1">
            <a:avLst/>
          </a:prstGeom>
          <a:ln w="28575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>
            <a:endCxn id="7" idx="1"/>
          </p:cNvCxnSpPr>
          <p:nvPr/>
        </p:nvCxnSpPr>
        <p:spPr>
          <a:xfrm flipV="1">
            <a:off x="2303748" y="2836967"/>
            <a:ext cx="2131240" cy="3903"/>
          </a:xfrm>
          <a:prstGeom prst="straightConnector1">
            <a:avLst/>
          </a:prstGeom>
          <a:ln w="28575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2303748" y="3989095"/>
            <a:ext cx="2131240" cy="0"/>
          </a:xfrm>
          <a:prstGeom prst="straightConnector1">
            <a:avLst/>
          </a:prstGeom>
          <a:ln w="28575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397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608820" y="281820"/>
            <a:ext cx="7488832" cy="720080"/>
          </a:xfrm>
          <a:prstGeom prst="roundRect">
            <a:avLst>
              <a:gd name="adj" fmla="val 16667"/>
            </a:avLst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altLang="fr-FR" sz="3000" dirty="0" smtClean="0">
                <a:solidFill>
                  <a:schemeClr val="bg1"/>
                </a:solidFill>
              </a:rPr>
              <a:t>La détermination du stade de gestation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752836" y="1124744"/>
            <a:ext cx="7995628" cy="347787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fr-BE" altLang="fr-FR" sz="2000" dirty="0" smtClean="0"/>
              <a:t>diamètre de </a:t>
            </a:r>
            <a:r>
              <a:rPr lang="fr-BE" altLang="fr-FR" sz="2000" dirty="0"/>
              <a:t>la vésicule </a:t>
            </a:r>
            <a:r>
              <a:rPr lang="fr-BE" altLang="fr-FR" sz="2000" dirty="0" smtClean="0"/>
              <a:t>embryonnaire : (R</a:t>
            </a:r>
            <a:r>
              <a:rPr lang="fr-BE" altLang="fr-FR" sz="2000" baseline="30000" dirty="0" smtClean="0"/>
              <a:t>2</a:t>
            </a:r>
            <a:r>
              <a:rPr lang="fr-BE" altLang="fr-FR" sz="2000" dirty="0" smtClean="0"/>
              <a:t> : 0,84 à 0,92)</a:t>
            </a:r>
          </a:p>
          <a:p>
            <a:pPr marL="342900" indent="-342900">
              <a:buFontTx/>
              <a:buChar char="-"/>
            </a:pPr>
            <a:r>
              <a:rPr lang="fr-BE" altLang="fr-FR" sz="2000" dirty="0"/>
              <a:t>longueur entre la base de la tête et la base de la </a:t>
            </a:r>
            <a:r>
              <a:rPr lang="fr-BE" altLang="fr-FR" sz="2000" dirty="0" smtClean="0"/>
              <a:t>queue </a:t>
            </a:r>
            <a:r>
              <a:rPr lang="fr-BE" altLang="fr-FR" sz="2000" dirty="0"/>
              <a:t>(R</a:t>
            </a:r>
            <a:r>
              <a:rPr lang="fr-BE" altLang="fr-FR" sz="2000" baseline="30000" dirty="0"/>
              <a:t>2</a:t>
            </a:r>
            <a:r>
              <a:rPr lang="fr-BE" altLang="fr-FR" sz="2000" dirty="0"/>
              <a:t> : </a:t>
            </a:r>
            <a:r>
              <a:rPr lang="fr-BE" altLang="fr-FR" sz="2000" dirty="0" smtClean="0"/>
              <a:t>0,92)</a:t>
            </a:r>
          </a:p>
          <a:p>
            <a:pPr marL="342900" indent="-342900">
              <a:buFontTx/>
              <a:buChar char="-"/>
            </a:pPr>
            <a:r>
              <a:rPr lang="fr-BE" altLang="fr-FR" sz="2000" dirty="0"/>
              <a:t>longueur du tibia (R</a:t>
            </a:r>
            <a:r>
              <a:rPr lang="fr-BE" altLang="fr-FR" sz="2000" baseline="30000" dirty="0"/>
              <a:t>2</a:t>
            </a:r>
            <a:r>
              <a:rPr lang="fr-BE" altLang="fr-FR" sz="2000" dirty="0"/>
              <a:t> : </a:t>
            </a:r>
            <a:r>
              <a:rPr lang="fr-BE" altLang="fr-FR" sz="2000" dirty="0" smtClean="0"/>
              <a:t>0,86) et </a:t>
            </a:r>
            <a:r>
              <a:rPr lang="fr-BE" altLang="fr-FR" sz="2000" dirty="0"/>
              <a:t>du </a:t>
            </a:r>
            <a:r>
              <a:rPr lang="fr-BE" altLang="fr-FR" sz="2000" dirty="0" smtClean="0"/>
              <a:t>fémur </a:t>
            </a:r>
            <a:r>
              <a:rPr lang="fr-BE" altLang="fr-FR" sz="2000" dirty="0"/>
              <a:t>(R</a:t>
            </a:r>
            <a:r>
              <a:rPr lang="fr-BE" altLang="fr-FR" sz="2000" baseline="30000" dirty="0"/>
              <a:t>2</a:t>
            </a:r>
            <a:r>
              <a:rPr lang="fr-BE" altLang="fr-FR" sz="2000" dirty="0"/>
              <a:t> : </a:t>
            </a:r>
            <a:r>
              <a:rPr lang="fr-BE" altLang="fr-FR" sz="2000" dirty="0" smtClean="0"/>
              <a:t>0,86)</a:t>
            </a:r>
          </a:p>
          <a:p>
            <a:pPr marL="342900" indent="-342900">
              <a:buFontTx/>
              <a:buChar char="-"/>
            </a:pPr>
            <a:r>
              <a:rPr lang="fr-BE" altLang="fr-FR" sz="2000" dirty="0"/>
              <a:t>longueur </a:t>
            </a:r>
            <a:r>
              <a:rPr lang="fr-BE" altLang="fr-FR" sz="2000" dirty="0" smtClean="0"/>
              <a:t>occipito-nasale </a:t>
            </a:r>
            <a:r>
              <a:rPr lang="fr-BE" altLang="fr-FR" sz="2000" dirty="0"/>
              <a:t>(R</a:t>
            </a:r>
            <a:r>
              <a:rPr lang="fr-BE" altLang="fr-FR" sz="2000" baseline="30000" dirty="0"/>
              <a:t>2</a:t>
            </a:r>
            <a:r>
              <a:rPr lang="fr-BE" altLang="fr-FR" sz="2000" dirty="0"/>
              <a:t> : </a:t>
            </a:r>
            <a:r>
              <a:rPr lang="fr-BE" altLang="fr-FR" sz="2000" dirty="0" smtClean="0"/>
              <a:t>0,95 à 0,98)</a:t>
            </a:r>
            <a:endParaRPr lang="fr-BE" altLang="fr-FR" sz="2000" dirty="0"/>
          </a:p>
          <a:p>
            <a:pPr marL="342900" indent="-342900">
              <a:buFontTx/>
              <a:buChar char="-"/>
            </a:pPr>
            <a:r>
              <a:rPr lang="fr-BE" altLang="fr-FR" sz="2000" dirty="0" smtClean="0"/>
              <a:t>diamètre orbitaire </a:t>
            </a:r>
            <a:r>
              <a:rPr lang="fr-BE" altLang="fr-FR" sz="2000" dirty="0"/>
              <a:t>(R</a:t>
            </a:r>
            <a:r>
              <a:rPr lang="fr-BE" altLang="fr-FR" sz="2000" baseline="30000" dirty="0"/>
              <a:t>2</a:t>
            </a:r>
            <a:r>
              <a:rPr lang="fr-BE" altLang="fr-FR" sz="2000" dirty="0"/>
              <a:t> : </a:t>
            </a:r>
            <a:r>
              <a:rPr lang="fr-BE" altLang="fr-FR" sz="2000" dirty="0" smtClean="0"/>
              <a:t>0,94 )</a:t>
            </a:r>
          </a:p>
          <a:p>
            <a:pPr marL="342900" indent="-342900">
              <a:buFontTx/>
              <a:buChar char="-"/>
            </a:pPr>
            <a:r>
              <a:rPr lang="fr-BE" sz="2000" dirty="0"/>
              <a:t>d</a:t>
            </a:r>
            <a:r>
              <a:rPr lang="fr-BE" sz="2000" dirty="0" smtClean="0"/>
              <a:t>iamètre bipariétal </a:t>
            </a:r>
            <a:r>
              <a:rPr lang="fr-BE" altLang="fr-FR" sz="2000" dirty="0"/>
              <a:t>(R</a:t>
            </a:r>
            <a:r>
              <a:rPr lang="fr-BE" altLang="fr-FR" sz="2000" baseline="30000" dirty="0"/>
              <a:t>2</a:t>
            </a:r>
            <a:r>
              <a:rPr lang="fr-BE" altLang="fr-FR" sz="2000" dirty="0"/>
              <a:t> : </a:t>
            </a:r>
            <a:r>
              <a:rPr lang="fr-BE" altLang="fr-FR" sz="2000" dirty="0" smtClean="0"/>
              <a:t>0,91)</a:t>
            </a:r>
            <a:endParaRPr lang="fr-BE" sz="2000" dirty="0" smtClean="0"/>
          </a:p>
          <a:p>
            <a:pPr marL="342900" indent="-342900">
              <a:buFontTx/>
              <a:buChar char="-"/>
            </a:pPr>
            <a:r>
              <a:rPr lang="fr-BE" sz="2000" dirty="0"/>
              <a:t>l</a:t>
            </a:r>
            <a:r>
              <a:rPr lang="fr-BE" sz="2000" dirty="0" smtClean="0"/>
              <a:t>ongueur du cœur</a:t>
            </a:r>
          </a:p>
          <a:p>
            <a:pPr marL="342900" indent="-342900">
              <a:buFontTx/>
              <a:buChar char="-"/>
            </a:pPr>
            <a:r>
              <a:rPr lang="fr-BE" sz="2000" dirty="0" smtClean="0"/>
              <a:t>diamètre des </a:t>
            </a:r>
            <a:r>
              <a:rPr lang="fr-BE" sz="2000" dirty="0" err="1" smtClean="0"/>
              <a:t>placentomes</a:t>
            </a:r>
            <a:r>
              <a:rPr lang="fr-BE" sz="2000" dirty="0" smtClean="0"/>
              <a:t> </a:t>
            </a:r>
          </a:p>
          <a:p>
            <a:pPr marL="342900" indent="-342900">
              <a:buFontTx/>
              <a:buChar char="-"/>
            </a:pPr>
            <a:r>
              <a:rPr lang="fr-BE" sz="2000" dirty="0"/>
              <a:t>d</a:t>
            </a:r>
            <a:r>
              <a:rPr lang="fr-BE" sz="2000" dirty="0" smtClean="0"/>
              <a:t>iamètre du tronc </a:t>
            </a:r>
            <a:r>
              <a:rPr lang="fr-BE" altLang="fr-FR" sz="2000" dirty="0"/>
              <a:t>(R</a:t>
            </a:r>
            <a:r>
              <a:rPr lang="fr-BE" altLang="fr-FR" sz="2000" baseline="30000" dirty="0"/>
              <a:t>2</a:t>
            </a:r>
            <a:r>
              <a:rPr lang="fr-BE" altLang="fr-FR" sz="2000" dirty="0"/>
              <a:t> : </a:t>
            </a:r>
            <a:r>
              <a:rPr lang="fr-BE" altLang="fr-FR" sz="2000" dirty="0" smtClean="0"/>
              <a:t>0,81)</a:t>
            </a:r>
            <a:endParaRPr lang="fr-BE" altLang="fr-FR" sz="2000" dirty="0"/>
          </a:p>
          <a:p>
            <a:pPr marL="342900" indent="-342900">
              <a:buFontTx/>
              <a:buChar char="-"/>
            </a:pPr>
            <a:r>
              <a:rPr lang="fr-BE" sz="2000" dirty="0" smtClean="0"/>
              <a:t>longueur de 6 vertèbres (thoraciques ou lombaires) successives</a:t>
            </a:r>
          </a:p>
          <a:p>
            <a:pPr marL="342900" indent="-342900">
              <a:buFontTx/>
              <a:buChar char="-"/>
            </a:pPr>
            <a:r>
              <a:rPr lang="fr-BE" sz="2000" dirty="0"/>
              <a:t>l</a:t>
            </a:r>
            <a:r>
              <a:rPr lang="fr-BE" sz="2000" dirty="0" smtClean="0"/>
              <a:t>ongueur de 3 côtes et espaces intercostaux </a:t>
            </a:r>
            <a:r>
              <a:rPr lang="fr-BE" altLang="fr-FR" sz="2000" dirty="0"/>
              <a:t>(R</a:t>
            </a:r>
            <a:r>
              <a:rPr lang="fr-BE" altLang="fr-FR" sz="2000" baseline="30000" dirty="0"/>
              <a:t>2</a:t>
            </a:r>
            <a:r>
              <a:rPr lang="fr-BE" altLang="fr-FR" sz="2000" dirty="0"/>
              <a:t> : </a:t>
            </a:r>
            <a:r>
              <a:rPr lang="fr-BE" altLang="fr-FR" sz="2000" dirty="0" smtClean="0"/>
              <a:t>0,60)</a:t>
            </a:r>
            <a:endParaRPr lang="fr-BE" altLang="fr-FR" sz="2000" dirty="0"/>
          </a:p>
        </p:txBody>
      </p:sp>
      <p:sp>
        <p:nvSpPr>
          <p:cNvPr id="5" name="ZoneTexte 4"/>
          <p:cNvSpPr txBox="1"/>
          <p:nvPr/>
        </p:nvSpPr>
        <p:spPr>
          <a:xfrm>
            <a:off x="806541" y="4708599"/>
            <a:ext cx="1853969" cy="4308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BE" sz="2200" dirty="0" smtClean="0"/>
              <a:t>Mais attention</a:t>
            </a:r>
            <a:endParaRPr lang="fr-BE" sz="2200" dirty="0"/>
          </a:p>
        </p:txBody>
      </p:sp>
      <p:sp>
        <p:nvSpPr>
          <p:cNvPr id="6" name="Rectangle 5"/>
          <p:cNvSpPr/>
          <p:nvPr/>
        </p:nvSpPr>
        <p:spPr>
          <a:xfrm>
            <a:off x="772462" y="5229200"/>
            <a:ext cx="7344816" cy="132343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fr-BE" altLang="fr-FR" sz="2000" dirty="0" smtClean="0"/>
              <a:t>Variation entre races</a:t>
            </a:r>
          </a:p>
          <a:p>
            <a:pPr marL="342900" indent="-342900">
              <a:buFontTx/>
              <a:buChar char="-"/>
            </a:pPr>
            <a:r>
              <a:rPr lang="fr-BE" altLang="fr-FR" sz="2000" dirty="0" err="1" smtClean="0"/>
              <a:t>Placentomes</a:t>
            </a:r>
            <a:r>
              <a:rPr lang="fr-BE" altLang="fr-FR" sz="2000" dirty="0" smtClean="0"/>
              <a:t> de diamètre différent selon leur localisation</a:t>
            </a:r>
          </a:p>
          <a:p>
            <a:pPr marL="342900" indent="-342900">
              <a:buFontTx/>
              <a:buChar char="-"/>
            </a:pPr>
            <a:r>
              <a:rPr lang="fr-BE" altLang="fr-FR" sz="2000" dirty="0" smtClean="0"/>
              <a:t>Certaines paramètres plus difficilement accessibles en fonction du stade et de la mobilité </a:t>
            </a:r>
            <a:r>
              <a:rPr lang="fr-BE" altLang="fr-FR" sz="2000" dirty="0" err="1" smtClean="0"/>
              <a:t>foetale</a:t>
            </a:r>
            <a:endParaRPr lang="fr-BE" altLang="fr-FR" sz="2000" dirty="0" smtClean="0"/>
          </a:p>
        </p:txBody>
      </p:sp>
    </p:spTree>
    <p:extLst>
      <p:ext uri="{BB962C8B-B14F-4D97-AF65-F5344CB8AC3E}">
        <p14:creationId xmlns:p14="http://schemas.microsoft.com/office/powerpoint/2010/main" val="322589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133048" y="188640"/>
            <a:ext cx="8640960" cy="720080"/>
          </a:xfrm>
          <a:prstGeom prst="roundRect">
            <a:avLst>
              <a:gd name="adj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BE" altLang="fr-FR" sz="2600" dirty="0" smtClean="0">
                <a:solidFill>
                  <a:schemeClr val="bg1"/>
                </a:solidFill>
              </a:rPr>
              <a:t>Peut-on déterminer le stade de la gestation par échographie  ?</a:t>
            </a:r>
            <a:r>
              <a:rPr lang="fr-BE" sz="2600" dirty="0" smtClean="0"/>
              <a:t> </a:t>
            </a:r>
            <a:r>
              <a:rPr lang="fr-BE" altLang="fr-FR" sz="2600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326584" y="1052736"/>
            <a:ext cx="8424936" cy="2376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&lt; J40 la </a:t>
            </a:r>
            <a:r>
              <a:rPr lang="en-US" sz="2200" dirty="0" err="1"/>
              <a:t>taille</a:t>
            </a:r>
            <a:r>
              <a:rPr lang="en-US" sz="2200" dirty="0"/>
              <a:t> de </a:t>
            </a:r>
            <a:r>
              <a:rPr lang="en-US" sz="2200" dirty="0" err="1"/>
              <a:t>l’embryon</a:t>
            </a:r>
            <a:r>
              <a:rPr lang="en-US" sz="2200" dirty="0"/>
              <a:t> ne </a:t>
            </a:r>
            <a:r>
              <a:rPr lang="en-US" sz="2200" dirty="0" err="1"/>
              <a:t>permet</a:t>
            </a:r>
            <a:r>
              <a:rPr lang="en-US" sz="2200" dirty="0"/>
              <a:t> pas de </a:t>
            </a:r>
            <a:r>
              <a:rPr lang="en-US" sz="2200" dirty="0" err="1"/>
              <a:t>prédire</a:t>
            </a:r>
            <a:r>
              <a:rPr lang="en-US" sz="2200" dirty="0"/>
              <a:t> le </a:t>
            </a:r>
            <a:r>
              <a:rPr lang="en-US" sz="2200" dirty="0" err="1"/>
              <a:t>stade</a:t>
            </a:r>
            <a:r>
              <a:rPr lang="en-US" sz="2200" dirty="0"/>
              <a:t> de gestation (</a:t>
            </a:r>
            <a:r>
              <a:rPr lang="en-US" sz="2200" dirty="0" err="1"/>
              <a:t>erreurs</a:t>
            </a:r>
            <a:r>
              <a:rPr lang="en-US" sz="2200" dirty="0"/>
              <a:t> de − 10 à +7 </a:t>
            </a:r>
            <a:r>
              <a:rPr lang="en-US" sz="2200" dirty="0" smtClean="0"/>
              <a:t>J).</a:t>
            </a:r>
            <a:endParaRPr lang="en-US" sz="2200" dirty="0"/>
          </a:p>
          <a:p>
            <a:r>
              <a:rPr lang="fr-BE" sz="2200" dirty="0" smtClean="0"/>
              <a:t>Idéalement entre le 45</a:t>
            </a:r>
            <a:r>
              <a:rPr lang="fr-BE" sz="2200" baseline="30000" dirty="0" smtClean="0"/>
              <a:t>ème</a:t>
            </a:r>
            <a:r>
              <a:rPr lang="fr-BE" sz="2200" dirty="0" smtClean="0"/>
              <a:t> et le 90</a:t>
            </a:r>
            <a:r>
              <a:rPr lang="fr-BE" sz="2200" baseline="30000" dirty="0" smtClean="0"/>
              <a:t>ème</a:t>
            </a:r>
            <a:r>
              <a:rPr lang="fr-BE" sz="2200" dirty="0" smtClean="0"/>
              <a:t> jour de gestation.</a:t>
            </a:r>
          </a:p>
          <a:p>
            <a:r>
              <a:rPr lang="fr-BE" sz="2200" dirty="0" smtClean="0"/>
              <a:t>Par la mesure du diamètre </a:t>
            </a:r>
            <a:r>
              <a:rPr lang="fr-BE" sz="2200" dirty="0"/>
              <a:t>bipariétal (largeur de la tête du fœtus</a:t>
            </a:r>
            <a:r>
              <a:rPr lang="fr-BE" sz="2200" dirty="0" smtClean="0"/>
              <a:t>) (J40 à J130) ou la longueur tête-base de la queue (J36 à J 91).</a:t>
            </a:r>
          </a:p>
          <a:p>
            <a:r>
              <a:rPr lang="fr-BE" sz="2200" dirty="0" smtClean="0"/>
              <a:t>La taille des </a:t>
            </a:r>
            <a:r>
              <a:rPr lang="fr-BE" sz="2200" dirty="0" err="1" smtClean="0"/>
              <a:t>placentomes</a:t>
            </a:r>
            <a:r>
              <a:rPr lang="fr-BE" sz="2200" dirty="0" smtClean="0"/>
              <a:t> n’est pas un bon paramètre.</a:t>
            </a:r>
          </a:p>
        </p:txBody>
      </p:sp>
      <p:pic>
        <p:nvPicPr>
          <p:cNvPr id="263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90" y="3861048"/>
            <a:ext cx="8642924" cy="2078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6040161" y="6348154"/>
            <a:ext cx="2852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 smtClean="0"/>
              <a:t>From</a:t>
            </a:r>
            <a:r>
              <a:rPr lang="fr-BE" dirty="0" smtClean="0"/>
              <a:t> </a:t>
            </a:r>
            <a:r>
              <a:rPr lang="fr-BE" dirty="0" err="1" smtClean="0"/>
              <a:t>Descoteaux</a:t>
            </a:r>
            <a:r>
              <a:rPr lang="fr-BE" dirty="0" smtClean="0"/>
              <a:t> et al. 2010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59934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 txBox="1">
            <a:spLocks/>
          </p:cNvSpPr>
          <p:nvPr/>
        </p:nvSpPr>
        <p:spPr>
          <a:xfrm>
            <a:off x="395536" y="260648"/>
            <a:ext cx="8064896" cy="648072"/>
          </a:xfrm>
          <a:prstGeom prst="roundRect">
            <a:avLst>
              <a:gd name="adj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altLang="fr-FR" sz="2400" dirty="0" smtClean="0">
                <a:solidFill>
                  <a:schemeClr val="bg1"/>
                </a:solidFill>
              </a:rPr>
              <a:t>La mesure de la vésicule embryonnaire  (</a:t>
            </a:r>
            <a:r>
              <a:rPr lang="fr-BE" altLang="fr-FR" sz="2400" dirty="0" err="1" smtClean="0">
                <a:solidFill>
                  <a:schemeClr val="bg1"/>
                </a:solidFill>
              </a:rPr>
              <a:t>Petrujkic</a:t>
            </a:r>
            <a:r>
              <a:rPr lang="fr-BE" altLang="fr-FR" sz="2400" dirty="0" smtClean="0">
                <a:solidFill>
                  <a:schemeClr val="bg1"/>
                </a:solidFill>
              </a:rPr>
              <a:t> 2016)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5427688" y="4077072"/>
            <a:ext cx="368081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dirty="0" smtClean="0"/>
              <a:t>- 115 chèvres de </a:t>
            </a:r>
            <a:r>
              <a:rPr lang="fr-BE" sz="2000" dirty="0" err="1" smtClean="0"/>
              <a:t>Wurttemberg</a:t>
            </a:r>
            <a:endParaRPr lang="fr-BE" sz="2000" dirty="0" smtClean="0"/>
          </a:p>
          <a:p>
            <a:r>
              <a:rPr lang="fr-BE" sz="2000" dirty="0" smtClean="0"/>
              <a:t>- Voie transabdominale (3,5 MHz)</a:t>
            </a:r>
          </a:p>
          <a:p>
            <a:r>
              <a:rPr lang="fr-BE" sz="2000" dirty="0" smtClean="0"/>
              <a:t>- Voie transrectale (7 MHz)</a:t>
            </a:r>
          </a:p>
          <a:p>
            <a:r>
              <a:rPr lang="fr-BE" sz="2000" dirty="0" smtClean="0"/>
              <a:t>- J 23 à J 38</a:t>
            </a:r>
            <a:endParaRPr lang="fr-BE" sz="2000" dirty="0"/>
          </a:p>
        </p:txBody>
      </p:sp>
      <p:pic>
        <p:nvPicPr>
          <p:cNvPr id="271364" name="Picture 4" descr="Résultat de recherche d'images pour &quot;chèvre de Wurttemberg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870" y="1484784"/>
            <a:ext cx="2381250" cy="220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9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46" y="1874420"/>
            <a:ext cx="5179834" cy="4320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180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0066" y="2048272"/>
            <a:ext cx="8229600" cy="1008112"/>
          </a:xfrm>
        </p:spPr>
        <p:txBody>
          <a:bodyPr>
            <a:normAutofit/>
          </a:bodyPr>
          <a:lstStyle/>
          <a:p>
            <a:r>
              <a:rPr lang="fr-BE" sz="1800" dirty="0" smtClean="0"/>
              <a:t>44 embryons/fœtus (4 à 600 g) examinés ex vivo dans un bac d’eau et mesure de leur longueur après ouverture de l’utérus</a:t>
            </a:r>
          </a:p>
          <a:p>
            <a:r>
              <a:rPr lang="fr-BE" sz="1800" dirty="0" smtClean="0"/>
              <a:t>Sonde de 5 MHz avec un pouvoir de résolution de 2 mm</a:t>
            </a: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395536" y="260648"/>
            <a:ext cx="8064896" cy="1368152"/>
          </a:xfrm>
          <a:prstGeom prst="roundRect">
            <a:avLst>
              <a:gd name="adj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altLang="fr-FR" sz="2200" dirty="0" smtClean="0">
                <a:solidFill>
                  <a:schemeClr val="bg1"/>
                </a:solidFill>
              </a:rPr>
              <a:t>La mesure de la longueur entre la base de la tête et la base de la queue (</a:t>
            </a:r>
            <a:r>
              <a:rPr lang="fr-BE" sz="2200" dirty="0" smtClean="0">
                <a:solidFill>
                  <a:schemeClr val="bg1"/>
                </a:solidFill>
              </a:rPr>
              <a:t>Selon </a:t>
            </a:r>
            <a:r>
              <a:rPr lang="fr-BE" sz="2200" dirty="0" err="1">
                <a:solidFill>
                  <a:schemeClr val="bg1"/>
                </a:solidFill>
              </a:rPr>
              <a:t>Zongo</a:t>
            </a:r>
            <a:r>
              <a:rPr lang="fr-BE" sz="2200" dirty="0">
                <a:solidFill>
                  <a:schemeClr val="bg1"/>
                </a:solidFill>
              </a:rPr>
              <a:t> Moussa 2015 Thèse « Applications de l’échographie à la reproduction de la chèvre du </a:t>
            </a:r>
            <a:r>
              <a:rPr lang="fr-BE" sz="2200" dirty="0" smtClean="0">
                <a:solidFill>
                  <a:schemeClr val="bg1"/>
                </a:solidFill>
              </a:rPr>
              <a:t>Sahel)</a:t>
            </a:r>
            <a:endParaRPr lang="fr-BE" altLang="fr-FR" sz="2200" dirty="0" smtClean="0">
              <a:solidFill>
                <a:schemeClr val="bg1"/>
              </a:solidFill>
            </a:endParaRPr>
          </a:p>
        </p:txBody>
      </p:sp>
      <p:pic>
        <p:nvPicPr>
          <p:cNvPr id="2549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068960"/>
            <a:ext cx="5721962" cy="3695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 rot="5400000">
            <a:off x="6689847" y="4349915"/>
            <a:ext cx="35411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 smtClean="0"/>
              <a:t>Zongo et al. </a:t>
            </a:r>
            <a:r>
              <a:rPr lang="fr-BE" sz="1400" dirty="0" smtClean="0"/>
              <a:t>Évaluation </a:t>
            </a:r>
            <a:r>
              <a:rPr lang="fr-BE" sz="1400" dirty="0"/>
              <a:t>de la technique </a:t>
            </a:r>
            <a:endParaRPr lang="fr-BE" sz="1400" dirty="0" smtClean="0"/>
          </a:p>
          <a:p>
            <a:r>
              <a:rPr lang="fr-BE" sz="1400" dirty="0" smtClean="0"/>
              <a:t>de </a:t>
            </a:r>
            <a:r>
              <a:rPr lang="fr-BE" sz="1400" dirty="0"/>
              <a:t>sexage et de </a:t>
            </a:r>
            <a:r>
              <a:rPr lang="fr-BE" sz="1400" dirty="0" err="1"/>
              <a:t>foetometrie</a:t>
            </a:r>
            <a:r>
              <a:rPr lang="fr-BE" sz="1400" dirty="0"/>
              <a:t> par échographie </a:t>
            </a:r>
            <a:endParaRPr lang="fr-BE" sz="1400" dirty="0" smtClean="0"/>
          </a:p>
          <a:p>
            <a:r>
              <a:rPr lang="fr-BE" sz="1400" dirty="0" smtClean="0"/>
              <a:t>chez </a:t>
            </a:r>
            <a:r>
              <a:rPr lang="fr-BE" sz="1400" dirty="0"/>
              <a:t>la </a:t>
            </a:r>
            <a:r>
              <a:rPr lang="fr-BE" sz="1400" dirty="0" smtClean="0"/>
              <a:t>chèvre. du </a:t>
            </a:r>
            <a:r>
              <a:rPr lang="fr-BE" sz="1400" dirty="0"/>
              <a:t>sahel. </a:t>
            </a:r>
            <a:endParaRPr lang="fr-BE" sz="1400" dirty="0" smtClean="0"/>
          </a:p>
          <a:p>
            <a:r>
              <a:rPr lang="fr-BE" sz="1400" dirty="0" smtClean="0"/>
              <a:t>Int</a:t>
            </a:r>
            <a:r>
              <a:rPr lang="fr-BE" sz="1400" dirty="0"/>
              <a:t>. J. </a:t>
            </a:r>
            <a:r>
              <a:rPr lang="fr-BE" sz="1400" dirty="0" err="1"/>
              <a:t>Biol</a:t>
            </a:r>
            <a:r>
              <a:rPr lang="fr-BE" sz="1400" dirty="0"/>
              <a:t>. </a:t>
            </a:r>
            <a:r>
              <a:rPr lang="fr-BE" sz="1400" dirty="0" err="1"/>
              <a:t>Chem</a:t>
            </a:r>
            <a:r>
              <a:rPr lang="fr-BE" sz="1400" dirty="0"/>
              <a:t>. </a:t>
            </a:r>
            <a:r>
              <a:rPr lang="fr-BE" sz="1400" dirty="0" err="1"/>
              <a:t>Sci</a:t>
            </a:r>
            <a:r>
              <a:rPr lang="fr-BE" sz="1400" dirty="0"/>
              <a:t>., </a:t>
            </a:r>
            <a:r>
              <a:rPr lang="fr-BE" sz="1400" dirty="0" err="1"/>
              <a:t>December</a:t>
            </a:r>
            <a:r>
              <a:rPr lang="fr-BE" sz="1400" dirty="0"/>
              <a:t> </a:t>
            </a:r>
            <a:r>
              <a:rPr lang="fr-BE" sz="1400" dirty="0" smtClean="0"/>
              <a:t>2014,8,6.</a:t>
            </a:r>
            <a:endParaRPr lang="fr-BE" sz="1400" dirty="0"/>
          </a:p>
        </p:txBody>
      </p:sp>
    </p:spTree>
    <p:extLst>
      <p:ext uri="{BB962C8B-B14F-4D97-AF65-F5344CB8AC3E}">
        <p14:creationId xmlns:p14="http://schemas.microsoft.com/office/powerpoint/2010/main" val="257394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09744" y="1412776"/>
            <a:ext cx="5962456" cy="2160240"/>
          </a:xfrm>
        </p:spPr>
        <p:txBody>
          <a:bodyPr>
            <a:normAutofit/>
          </a:bodyPr>
          <a:lstStyle/>
          <a:p>
            <a:r>
              <a:rPr lang="fr-BE" sz="2400" dirty="0" smtClean="0"/>
              <a:t>21 chèvres sahéliennes examinées par échographie (voie transrectale) du 30</a:t>
            </a:r>
            <a:r>
              <a:rPr lang="fr-BE" sz="2400" baseline="30000" dirty="0" smtClean="0"/>
              <a:t>ème</a:t>
            </a:r>
            <a:r>
              <a:rPr lang="fr-BE" sz="2400" dirty="0" smtClean="0"/>
              <a:t> au 120</a:t>
            </a:r>
            <a:r>
              <a:rPr lang="fr-BE" sz="2400" baseline="30000" dirty="0" smtClean="0"/>
              <a:t>ème</a:t>
            </a:r>
            <a:r>
              <a:rPr lang="fr-BE" sz="2400" dirty="0" smtClean="0"/>
              <a:t> jour de gestation</a:t>
            </a:r>
            <a:endParaRPr lang="fr-BE" sz="2400" dirty="0"/>
          </a:p>
          <a:p>
            <a:r>
              <a:rPr lang="fr-BE" sz="2400" dirty="0"/>
              <a:t>Sonde de 5 MHz avec un pouvoir de résolution de 2 mm</a:t>
            </a:r>
          </a:p>
          <a:p>
            <a:endParaRPr lang="fr-BE" sz="2400" dirty="0"/>
          </a:p>
        </p:txBody>
      </p:sp>
      <p:pic>
        <p:nvPicPr>
          <p:cNvPr id="259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5" y="3761639"/>
            <a:ext cx="4370179" cy="285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395536" y="260648"/>
            <a:ext cx="8064896" cy="936104"/>
          </a:xfrm>
          <a:prstGeom prst="roundRect">
            <a:avLst>
              <a:gd name="adj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altLang="fr-FR" sz="2400" dirty="0" smtClean="0">
                <a:solidFill>
                  <a:schemeClr val="bg1"/>
                </a:solidFill>
              </a:rPr>
              <a:t>La mesure de la longueur du tibia et du fémur (</a:t>
            </a:r>
            <a:r>
              <a:rPr lang="fr-BE" altLang="fr-FR" sz="2400" dirty="0" err="1" smtClean="0">
                <a:solidFill>
                  <a:schemeClr val="bg1"/>
                </a:solidFill>
              </a:rPr>
              <a:t>Zongo</a:t>
            </a:r>
            <a:r>
              <a:rPr lang="fr-BE" altLang="fr-FR" sz="2400" dirty="0" smtClean="0">
                <a:solidFill>
                  <a:schemeClr val="bg1"/>
                </a:solidFill>
              </a:rPr>
              <a:t> et al. Thèse 2015)</a:t>
            </a:r>
          </a:p>
        </p:txBody>
      </p:sp>
      <p:pic>
        <p:nvPicPr>
          <p:cNvPr id="259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89040"/>
            <a:ext cx="4180507" cy="2825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9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340768"/>
            <a:ext cx="2160240" cy="2567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107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 txBox="1">
            <a:spLocks/>
          </p:cNvSpPr>
          <p:nvPr/>
        </p:nvSpPr>
        <p:spPr>
          <a:xfrm>
            <a:off x="395536" y="116632"/>
            <a:ext cx="8064896" cy="720080"/>
          </a:xfrm>
          <a:prstGeom prst="roundRect">
            <a:avLst>
              <a:gd name="adj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altLang="fr-FR" sz="2400" dirty="0" smtClean="0">
                <a:solidFill>
                  <a:schemeClr val="bg1"/>
                </a:solidFill>
              </a:rPr>
              <a:t>La mesure du diamètre orbitaire (</a:t>
            </a:r>
            <a:r>
              <a:rPr lang="fr-BE" altLang="fr-FR" sz="2400" dirty="0" err="1" smtClean="0">
                <a:solidFill>
                  <a:schemeClr val="bg1"/>
                </a:solidFill>
              </a:rPr>
              <a:t>Petrujkic</a:t>
            </a:r>
            <a:r>
              <a:rPr lang="fr-BE" altLang="fr-FR" sz="2400" dirty="0" smtClean="0">
                <a:solidFill>
                  <a:schemeClr val="bg1"/>
                </a:solidFill>
              </a:rPr>
              <a:t> 2016)</a:t>
            </a:r>
          </a:p>
        </p:txBody>
      </p:sp>
      <p:pic>
        <p:nvPicPr>
          <p:cNvPr id="271364" name="Picture 4" descr="Résultat de recherche d'images pour &quot;chèvre de Wurttemberg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845" y="4522766"/>
            <a:ext cx="2381250" cy="220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90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52" y="1326756"/>
            <a:ext cx="5602976" cy="3938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395536" y="5409128"/>
            <a:ext cx="368081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dirty="0" smtClean="0"/>
              <a:t>- 115 chèvres de </a:t>
            </a:r>
            <a:r>
              <a:rPr lang="fr-BE" sz="2000" dirty="0" err="1" smtClean="0"/>
              <a:t>Wurttemberg</a:t>
            </a:r>
            <a:endParaRPr lang="fr-BE" sz="2000" dirty="0" smtClean="0"/>
          </a:p>
          <a:p>
            <a:r>
              <a:rPr lang="fr-BE" sz="2000" dirty="0" smtClean="0"/>
              <a:t>- Voie transabdominale (3,5 MHz)</a:t>
            </a:r>
          </a:p>
          <a:p>
            <a:r>
              <a:rPr lang="fr-BE" sz="2000" dirty="0" smtClean="0"/>
              <a:t>- Voie transrectale (7 MHz)</a:t>
            </a:r>
          </a:p>
          <a:p>
            <a:r>
              <a:rPr lang="fr-BE" sz="2000" dirty="0" smtClean="0"/>
              <a:t>- J 46 à J 63</a:t>
            </a:r>
            <a:endParaRPr lang="fr-BE" sz="2000" dirty="0"/>
          </a:p>
        </p:txBody>
      </p:sp>
      <p:pic>
        <p:nvPicPr>
          <p:cNvPr id="2990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052736"/>
            <a:ext cx="1978005" cy="3332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Connecteur droit avec flèche 8"/>
          <p:cNvCxnSpPr/>
          <p:nvPr/>
        </p:nvCxnSpPr>
        <p:spPr>
          <a:xfrm flipH="1">
            <a:off x="7812360" y="2312876"/>
            <a:ext cx="62453" cy="252028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341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 txBox="1">
            <a:spLocks/>
          </p:cNvSpPr>
          <p:nvPr/>
        </p:nvSpPr>
        <p:spPr>
          <a:xfrm>
            <a:off x="179512" y="116632"/>
            <a:ext cx="8064896" cy="720080"/>
          </a:xfrm>
          <a:prstGeom prst="roundRect">
            <a:avLst>
              <a:gd name="adj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altLang="fr-FR" sz="2400" dirty="0">
                <a:solidFill>
                  <a:schemeClr val="bg1"/>
                </a:solidFill>
              </a:rPr>
              <a:t>L</a:t>
            </a:r>
            <a:r>
              <a:rPr lang="fr-BE" altLang="fr-FR" sz="2400" dirty="0" smtClean="0">
                <a:solidFill>
                  <a:schemeClr val="bg1"/>
                </a:solidFill>
              </a:rPr>
              <a:t>a mesure de la longueur occipito-nasale (</a:t>
            </a:r>
            <a:r>
              <a:rPr lang="fr-BE" altLang="fr-FR" sz="2400" dirty="0" err="1" smtClean="0">
                <a:solidFill>
                  <a:schemeClr val="bg1"/>
                </a:solidFill>
              </a:rPr>
              <a:t>Petrujkic</a:t>
            </a:r>
            <a:r>
              <a:rPr lang="fr-BE" altLang="fr-FR" sz="2400" dirty="0" smtClean="0">
                <a:solidFill>
                  <a:schemeClr val="bg1"/>
                </a:solidFill>
              </a:rPr>
              <a:t> 2016)</a:t>
            </a:r>
          </a:p>
        </p:txBody>
      </p:sp>
      <p:pic>
        <p:nvPicPr>
          <p:cNvPr id="271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22838"/>
            <a:ext cx="5395009" cy="3961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79512" y="5373216"/>
            <a:ext cx="368081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dirty="0" smtClean="0"/>
              <a:t>- 115 chèvres de </a:t>
            </a:r>
            <a:r>
              <a:rPr lang="fr-BE" sz="2000" dirty="0" err="1" smtClean="0"/>
              <a:t>Wurttemberg</a:t>
            </a:r>
            <a:endParaRPr lang="fr-BE" sz="2000" dirty="0" smtClean="0"/>
          </a:p>
          <a:p>
            <a:r>
              <a:rPr lang="fr-BE" sz="2000" dirty="0" smtClean="0"/>
              <a:t>- Voie transabdominale (3,5 MHz)</a:t>
            </a:r>
          </a:p>
          <a:p>
            <a:r>
              <a:rPr lang="fr-BE" sz="2000" dirty="0" smtClean="0"/>
              <a:t>- Voie transrectale (7 MHz)</a:t>
            </a:r>
          </a:p>
          <a:p>
            <a:r>
              <a:rPr lang="fr-BE" sz="2000" dirty="0" smtClean="0"/>
              <a:t>- J 46 à J 63</a:t>
            </a:r>
            <a:endParaRPr lang="fr-BE" sz="2000" dirty="0"/>
          </a:p>
        </p:txBody>
      </p:sp>
      <p:pic>
        <p:nvPicPr>
          <p:cNvPr id="271364" name="Picture 4" descr="Résultat de recherche d'images pour &quot;chèvre de Wurttemberg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174" y="4486854"/>
            <a:ext cx="2381250" cy="220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052736"/>
            <a:ext cx="1978005" cy="3332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necteur droit avec flèche 3"/>
          <p:cNvCxnSpPr/>
          <p:nvPr/>
        </p:nvCxnSpPr>
        <p:spPr>
          <a:xfrm>
            <a:off x="7937266" y="2060848"/>
            <a:ext cx="739190" cy="432048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245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 txBox="1">
            <a:spLocks/>
          </p:cNvSpPr>
          <p:nvPr/>
        </p:nvSpPr>
        <p:spPr>
          <a:xfrm>
            <a:off x="395536" y="116632"/>
            <a:ext cx="8064896" cy="720080"/>
          </a:xfrm>
          <a:prstGeom prst="roundRect">
            <a:avLst>
              <a:gd name="adj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altLang="fr-FR" sz="2400" dirty="0" smtClean="0">
                <a:solidFill>
                  <a:schemeClr val="bg1"/>
                </a:solidFill>
              </a:rPr>
              <a:t>La mesure de la diamètre bipariétal (</a:t>
            </a:r>
            <a:r>
              <a:rPr lang="fr-BE" altLang="fr-FR" sz="2400" dirty="0" err="1" smtClean="0">
                <a:solidFill>
                  <a:schemeClr val="bg1"/>
                </a:solidFill>
              </a:rPr>
              <a:t>Petrujkic</a:t>
            </a:r>
            <a:r>
              <a:rPr lang="fr-BE" altLang="fr-FR" sz="2400" dirty="0" smtClean="0">
                <a:solidFill>
                  <a:schemeClr val="bg1"/>
                </a:solidFill>
              </a:rPr>
              <a:t> 2016</a:t>
            </a:r>
          </a:p>
        </p:txBody>
      </p:sp>
      <p:pic>
        <p:nvPicPr>
          <p:cNvPr id="271364" name="Picture 4" descr="Résultat de recherche d'images pour &quot;chèvre de Wurttemberg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845" y="4522766"/>
            <a:ext cx="2381250" cy="220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395536" y="5409128"/>
            <a:ext cx="368081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dirty="0" smtClean="0"/>
              <a:t>- 115 chèvres de </a:t>
            </a:r>
            <a:r>
              <a:rPr lang="fr-BE" sz="2000" dirty="0" err="1" smtClean="0"/>
              <a:t>Wurttemberg</a:t>
            </a:r>
            <a:endParaRPr lang="fr-BE" sz="2000" dirty="0" smtClean="0"/>
          </a:p>
          <a:p>
            <a:r>
              <a:rPr lang="fr-BE" sz="2000" dirty="0" smtClean="0"/>
              <a:t>- Voie transabdominale (3,5 MHz)</a:t>
            </a:r>
          </a:p>
          <a:p>
            <a:r>
              <a:rPr lang="fr-BE" sz="2000" dirty="0" smtClean="0"/>
              <a:t>- Voie transrectale (7 MHz)</a:t>
            </a:r>
          </a:p>
          <a:p>
            <a:r>
              <a:rPr lang="fr-BE" sz="2000" dirty="0" smtClean="0"/>
              <a:t>- J 46 à J 63</a:t>
            </a:r>
            <a:endParaRPr lang="fr-BE" sz="2000" dirty="0"/>
          </a:p>
        </p:txBody>
      </p:sp>
      <p:pic>
        <p:nvPicPr>
          <p:cNvPr id="3000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5686425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172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72816"/>
            <a:ext cx="46863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395536" y="260648"/>
            <a:ext cx="8064896" cy="864096"/>
          </a:xfrm>
          <a:prstGeom prst="roundRect">
            <a:avLst>
              <a:gd name="adj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altLang="fr-FR" sz="2400" dirty="0" smtClean="0">
                <a:solidFill>
                  <a:schemeClr val="bg1"/>
                </a:solidFill>
              </a:rPr>
              <a:t>Mesure du diamètre bipariétal d’un embryon de 42 J</a:t>
            </a:r>
          </a:p>
          <a:p>
            <a:r>
              <a:rPr lang="fr-BE" altLang="fr-FR" sz="2400" dirty="0" smtClean="0">
                <a:solidFill>
                  <a:schemeClr val="bg1"/>
                </a:solidFill>
              </a:rPr>
              <a:t> (</a:t>
            </a:r>
            <a:r>
              <a:rPr lang="fr-BE" altLang="fr-FR" sz="2400" dirty="0" err="1" smtClean="0">
                <a:solidFill>
                  <a:schemeClr val="bg1"/>
                </a:solidFill>
              </a:rPr>
              <a:t>From</a:t>
            </a:r>
            <a:r>
              <a:rPr lang="fr-BE" altLang="fr-FR" sz="2400" dirty="0" smtClean="0">
                <a:solidFill>
                  <a:schemeClr val="bg1"/>
                </a:solidFill>
              </a:rPr>
              <a:t> </a:t>
            </a:r>
            <a:r>
              <a:rPr lang="fr-BE" altLang="fr-FR" sz="2400" dirty="0" err="1" smtClean="0">
                <a:solidFill>
                  <a:schemeClr val="bg1"/>
                </a:solidFill>
              </a:rPr>
              <a:t>Descoteaux</a:t>
            </a:r>
            <a:r>
              <a:rPr lang="fr-BE" altLang="fr-FR" sz="2400" dirty="0" smtClean="0">
                <a:solidFill>
                  <a:schemeClr val="bg1"/>
                </a:solidFill>
              </a:rPr>
              <a:t> et al. 2010)</a:t>
            </a:r>
          </a:p>
        </p:txBody>
      </p:sp>
    </p:spTree>
    <p:extLst>
      <p:ext uri="{BB962C8B-B14F-4D97-AF65-F5344CB8AC3E}">
        <p14:creationId xmlns:p14="http://schemas.microsoft.com/office/powerpoint/2010/main" val="293618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3" y="1912939"/>
            <a:ext cx="5278966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686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3" name="Groupe 2"/>
          <p:cNvGrpSpPr/>
          <p:nvPr/>
        </p:nvGrpSpPr>
        <p:grpSpPr>
          <a:xfrm>
            <a:off x="0" y="1430548"/>
            <a:ext cx="9201856" cy="4789488"/>
            <a:chOff x="0" y="1430548"/>
            <a:chExt cx="9201856" cy="4789488"/>
          </a:xfrm>
        </p:grpSpPr>
        <p:pic>
          <p:nvPicPr>
            <p:cNvPr id="36869" name="Imag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3" t="5058" b="29741"/>
            <a:stretch>
              <a:fillRect/>
            </a:stretch>
          </p:blipFill>
          <p:spPr bwMode="auto">
            <a:xfrm>
              <a:off x="0" y="1474360"/>
              <a:ext cx="4763911" cy="4735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0" name="Imag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45" t="4887" r="-1302" b="21448"/>
            <a:stretch>
              <a:fillRect/>
            </a:stretch>
          </p:blipFill>
          <p:spPr bwMode="auto">
            <a:xfrm>
              <a:off x="4827412" y="1430548"/>
              <a:ext cx="4374444" cy="4789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71" name="ZoneTexte 13"/>
            <p:cNvSpPr txBox="1">
              <a:spLocks noChangeArrowheads="1"/>
            </p:cNvSpPr>
            <p:nvPr/>
          </p:nvSpPr>
          <p:spPr bwMode="auto">
            <a:xfrm>
              <a:off x="5004048" y="1915191"/>
              <a:ext cx="211628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fr-FR" altLang="fr-FR" sz="2400" b="0" dirty="0">
                  <a:solidFill>
                    <a:schemeClr val="bg1"/>
                  </a:solidFill>
                </a:rPr>
                <a:t>2.25 </a:t>
              </a:r>
              <a:r>
                <a:rPr lang="fr-FR" altLang="fr-FR" sz="2400" b="0" dirty="0" smtClean="0">
                  <a:solidFill>
                    <a:schemeClr val="bg1"/>
                  </a:solidFill>
                </a:rPr>
                <a:t>cm : J 60</a:t>
              </a:r>
              <a:endParaRPr lang="fr-FR" altLang="fr-FR" sz="2400" b="0" dirty="0">
                <a:solidFill>
                  <a:schemeClr val="bg1"/>
                </a:solidFill>
              </a:endParaRPr>
            </a:p>
          </p:txBody>
        </p:sp>
        <p:sp>
          <p:nvSpPr>
            <p:cNvPr id="36872" name="ZoneTexte 14"/>
            <p:cNvSpPr txBox="1">
              <a:spLocks noChangeArrowheads="1"/>
            </p:cNvSpPr>
            <p:nvPr/>
          </p:nvSpPr>
          <p:spPr bwMode="auto">
            <a:xfrm>
              <a:off x="158555" y="2046039"/>
              <a:ext cx="211628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fr-FR" altLang="fr-FR" sz="2400" b="0" dirty="0">
                  <a:solidFill>
                    <a:schemeClr val="bg1"/>
                  </a:solidFill>
                </a:rPr>
                <a:t>4.25 </a:t>
              </a:r>
              <a:r>
                <a:rPr lang="fr-FR" altLang="fr-FR" sz="2400" b="0" dirty="0" smtClean="0">
                  <a:solidFill>
                    <a:schemeClr val="bg1"/>
                  </a:solidFill>
                </a:rPr>
                <a:t>cm : J 95</a:t>
              </a:r>
              <a:endParaRPr lang="fr-FR" altLang="fr-FR" sz="2400" b="0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Titre 1"/>
          <p:cNvSpPr txBox="1">
            <a:spLocks/>
          </p:cNvSpPr>
          <p:nvPr/>
        </p:nvSpPr>
        <p:spPr>
          <a:xfrm>
            <a:off x="142692" y="116980"/>
            <a:ext cx="8064896" cy="864096"/>
          </a:xfrm>
          <a:prstGeom prst="roundRect">
            <a:avLst>
              <a:gd name="adj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altLang="fr-FR" sz="2400" dirty="0" smtClean="0">
                <a:solidFill>
                  <a:schemeClr val="bg1"/>
                </a:solidFill>
              </a:rPr>
              <a:t>Mesure du diamètre bipariétal de fœtus</a:t>
            </a:r>
          </a:p>
          <a:p>
            <a:r>
              <a:rPr lang="fr-BE" altLang="fr-FR" sz="2400" dirty="0" smtClean="0">
                <a:solidFill>
                  <a:schemeClr val="bg1"/>
                </a:solidFill>
              </a:rPr>
              <a:t>(Nicole Hagen </a:t>
            </a:r>
            <a:r>
              <a:rPr lang="fr-BE" altLang="fr-FR" sz="2400" dirty="0" err="1" smtClean="0">
                <a:solidFill>
                  <a:schemeClr val="bg1"/>
                </a:solidFill>
              </a:rPr>
              <a:t>ENV</a:t>
            </a:r>
            <a:r>
              <a:rPr lang="fr-BE" altLang="fr-FR" sz="2400" dirty="0" smtClean="0">
                <a:solidFill>
                  <a:schemeClr val="bg1"/>
                </a:solidFill>
              </a:rPr>
              <a:t> Toulouse)</a:t>
            </a:r>
          </a:p>
        </p:txBody>
      </p:sp>
    </p:spTree>
    <p:extLst>
      <p:ext uri="{BB962C8B-B14F-4D97-AF65-F5344CB8AC3E}">
        <p14:creationId xmlns:p14="http://schemas.microsoft.com/office/powerpoint/2010/main" val="34626057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0123208"/>
              </p:ext>
            </p:extLst>
          </p:nvPr>
        </p:nvGraphicFramePr>
        <p:xfrm>
          <a:off x="251518" y="980728"/>
          <a:ext cx="8424938" cy="5633085"/>
        </p:xfrm>
        <a:graphic>
          <a:graphicData uri="http://schemas.openxmlformats.org/drawingml/2006/table">
            <a:tbl>
              <a:tblPr/>
              <a:tblGrid>
                <a:gridCol w="2736304"/>
                <a:gridCol w="2952328"/>
                <a:gridCol w="2736306"/>
              </a:tblGrid>
              <a:tr h="161925">
                <a:tc>
                  <a:txBody>
                    <a:bodyPr/>
                    <a:lstStyle/>
                    <a:p>
                      <a:pPr algn="l" fontAlgn="b"/>
                      <a:endParaRPr lang="fr-BE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Brebis </a:t>
                      </a:r>
                      <a:r>
                        <a:rPr lang="fr-BE" sz="1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(</a:t>
                      </a:r>
                      <a:r>
                        <a:rPr lang="fr-BE" sz="1800" b="0" i="1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Ovis</a:t>
                      </a:r>
                      <a:r>
                        <a:rPr lang="fr-BE" sz="1800" b="0" i="1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fr-BE" sz="1800" b="0" i="1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aries</a:t>
                      </a:r>
                      <a:r>
                        <a:rPr lang="fr-BE" sz="1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)</a:t>
                      </a:r>
                      <a:endParaRPr lang="fr-BE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Chèvre (</a:t>
                      </a:r>
                      <a:r>
                        <a:rPr lang="fr-BE" sz="1800" b="0" i="1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Capra </a:t>
                      </a:r>
                      <a:r>
                        <a:rPr lang="fr-BE" sz="1800" b="0" i="1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hircus</a:t>
                      </a:r>
                      <a:r>
                        <a:rPr lang="fr-BE" sz="1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)</a:t>
                      </a:r>
                      <a:endParaRPr lang="fr-BE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fr-B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 chromosomes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54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fr-B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Croisement bélier x femelle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Fertile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Mort embryon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fr-B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Croisement bouc x femelle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Stérile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Fertile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fr-B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Longueur de la queue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Courte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Courte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fr-B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Port de la queue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Vers le bas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Vers le haut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fr-B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Glandes odoriférantes du mâle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Absentes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Présentes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fr-B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Glandes sur la face et les</a:t>
                      </a:r>
                      <a:r>
                        <a:rPr lang="fr-BE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pieds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Présentes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Absentes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fr-B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Barbe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Absente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Présente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fr-B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Toison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Laine (20 à 80 </a:t>
                      </a:r>
                      <a:r>
                        <a:rPr lang="el-G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μ</a:t>
                      </a:r>
                      <a:r>
                        <a:rPr lang="fr-B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Poil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fr-B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Age de la puberté femelle (mois)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6 - 9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5 - 7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fr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Cyclicité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Polyoestrus</a:t>
                      </a:r>
                      <a:r>
                        <a:rPr lang="fr-B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</a:t>
                      </a:r>
                      <a:r>
                        <a:rPr lang="fr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 courts)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Polyoestrus</a:t>
                      </a:r>
                      <a:r>
                        <a:rPr lang="fr-B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</a:t>
                      </a:r>
                      <a:r>
                        <a:rPr lang="fr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 courts)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fr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Durée du </a:t>
                      </a:r>
                      <a:r>
                        <a:rPr lang="fr-B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cycle (jours)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 (14 -19) 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 (18 – 22)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fr-B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Durée du corps jaune (jours)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fr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Durée </a:t>
                      </a:r>
                      <a:r>
                        <a:rPr lang="fr-B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œstrus (heures)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 – 36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24 - 48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fr-B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Signes œstrus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frustres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plus prononcés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fr-B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Moment ovulation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 h &gt; début de l'œstrus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 h &gt; début </a:t>
                      </a:r>
                      <a:r>
                        <a:rPr lang="fr-B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oestrus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fr-B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 ovulations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– 3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2 - 3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Age de la puberté mâle (mois)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  <a:r>
                        <a:rPr lang="fr-BE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– 6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  <a:r>
                        <a:rPr lang="fr-BE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fr-B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- 6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fr-B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Volume éjaculat (ml)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0,8 – 1,2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0,1 – 1,5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fr-B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Concentration (milliards /ml)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1,5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2 - 6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fr-B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Effet mâle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Présent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Présent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fr-B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Effet PGF2a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J5 à J15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J4 à J18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fr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Durée de la gestation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152 J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 J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fr-B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Rapport mâle : femelles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: 30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: 50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Rectangle à coins arrondis 3"/>
          <p:cNvSpPr/>
          <p:nvPr/>
        </p:nvSpPr>
        <p:spPr>
          <a:xfrm>
            <a:off x="467544" y="44625"/>
            <a:ext cx="8208912" cy="792087"/>
          </a:xfrm>
          <a:prstGeom prst="roundRect">
            <a:avLst/>
          </a:prstGeom>
          <a:solidFill>
            <a:schemeClr val="bg2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400" dirty="0" smtClean="0">
                <a:solidFill>
                  <a:schemeClr val="bg1"/>
                </a:solidFill>
              </a:rPr>
              <a:t>Quelques caractéristiques comparées brebis / chèvre </a:t>
            </a:r>
          </a:p>
          <a:p>
            <a:pPr algn="ctr"/>
            <a:r>
              <a:rPr lang="fr-BE" sz="1600" dirty="0" smtClean="0">
                <a:solidFill>
                  <a:schemeClr val="bg1"/>
                </a:solidFill>
              </a:rPr>
              <a:t>(</a:t>
            </a:r>
            <a:r>
              <a:rPr lang="fr-BE" sz="1600" dirty="0" err="1" smtClean="0">
                <a:solidFill>
                  <a:schemeClr val="bg1"/>
                </a:solidFill>
              </a:rPr>
              <a:t>Jainudeen</a:t>
            </a:r>
            <a:r>
              <a:rPr lang="fr-BE" sz="1600" dirty="0" smtClean="0">
                <a:solidFill>
                  <a:schemeClr val="bg1"/>
                </a:solidFill>
              </a:rPr>
              <a:t> et al. In Reproduction in </a:t>
            </a:r>
            <a:r>
              <a:rPr lang="fr-BE" sz="1600" dirty="0" err="1" smtClean="0">
                <a:solidFill>
                  <a:schemeClr val="bg1"/>
                </a:solidFill>
              </a:rPr>
              <a:t>farm</a:t>
            </a:r>
            <a:r>
              <a:rPr lang="fr-BE" sz="1600" dirty="0" smtClean="0">
                <a:solidFill>
                  <a:schemeClr val="bg1"/>
                </a:solidFill>
              </a:rPr>
              <a:t> </a:t>
            </a:r>
            <a:r>
              <a:rPr lang="fr-BE" sz="1600" dirty="0" err="1" smtClean="0">
                <a:solidFill>
                  <a:schemeClr val="bg1"/>
                </a:solidFill>
              </a:rPr>
              <a:t>animals</a:t>
            </a:r>
            <a:r>
              <a:rPr lang="fr-BE" sz="1600" dirty="0" smtClean="0">
                <a:solidFill>
                  <a:schemeClr val="bg1"/>
                </a:solidFill>
              </a:rPr>
              <a:t> ; Hafez and Hafez 7th </a:t>
            </a:r>
            <a:r>
              <a:rPr lang="fr-BE" sz="1600" dirty="0" err="1" smtClean="0">
                <a:solidFill>
                  <a:schemeClr val="bg1"/>
                </a:solidFill>
              </a:rPr>
              <a:t>edition</a:t>
            </a:r>
            <a:r>
              <a:rPr lang="fr-BE" sz="1600" dirty="0" smtClean="0">
                <a:solidFill>
                  <a:schemeClr val="bg1"/>
                </a:solidFill>
              </a:rPr>
              <a:t>)</a:t>
            </a:r>
            <a:endParaRPr lang="fr-BE" sz="1600" dirty="0">
              <a:solidFill>
                <a:schemeClr val="bg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520" y="3284984"/>
            <a:ext cx="8424936" cy="1800200"/>
          </a:xfrm>
          <a:prstGeom prst="rect">
            <a:avLst/>
          </a:prstGeom>
          <a:solidFill>
            <a:schemeClr val="bg1">
              <a:lumMod val="65000"/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Rectangle 4"/>
          <p:cNvSpPr/>
          <p:nvPr/>
        </p:nvSpPr>
        <p:spPr>
          <a:xfrm>
            <a:off x="251520" y="5107301"/>
            <a:ext cx="8424936" cy="1490051"/>
          </a:xfrm>
          <a:prstGeom prst="rect">
            <a:avLst/>
          </a:prstGeom>
          <a:solidFill>
            <a:schemeClr val="bg1">
              <a:lumMod val="65000"/>
              <a:alpha val="7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0378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6681618"/>
              </p:ext>
            </p:extLst>
          </p:nvPr>
        </p:nvGraphicFramePr>
        <p:xfrm>
          <a:off x="27786" y="1196752"/>
          <a:ext cx="9008709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3320588" y="6453336"/>
            <a:ext cx="1719060" cy="33855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BE" sz="1600" b="1" dirty="0" smtClean="0"/>
              <a:t>Jours de gestation</a:t>
            </a:r>
            <a:endParaRPr lang="fr-BE" sz="16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-13805" y="908720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mm</a:t>
            </a:r>
            <a:endParaRPr lang="fr-BE" dirty="0"/>
          </a:p>
        </p:txBody>
      </p:sp>
      <p:sp>
        <p:nvSpPr>
          <p:cNvPr id="7" name="ZoneTexte 6"/>
          <p:cNvSpPr txBox="1"/>
          <p:nvPr/>
        </p:nvSpPr>
        <p:spPr>
          <a:xfrm>
            <a:off x="539552" y="3068960"/>
            <a:ext cx="1516762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BE" dirty="0" smtClean="0"/>
              <a:t>Longueur (CR)</a:t>
            </a:r>
            <a:endParaRPr lang="fr-BE" dirty="0"/>
          </a:p>
        </p:txBody>
      </p:sp>
      <p:sp>
        <p:nvSpPr>
          <p:cNvPr id="8" name="ZoneTexte 7"/>
          <p:cNvSpPr txBox="1"/>
          <p:nvPr/>
        </p:nvSpPr>
        <p:spPr>
          <a:xfrm>
            <a:off x="2286116" y="1988840"/>
            <a:ext cx="2128147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BE" dirty="0" smtClean="0"/>
              <a:t>Diamètre thoracique</a:t>
            </a:r>
            <a:endParaRPr lang="fr-BE" dirty="0"/>
          </a:p>
        </p:txBody>
      </p:sp>
      <p:sp>
        <p:nvSpPr>
          <p:cNvPr id="9" name="ZoneTexte 8"/>
          <p:cNvSpPr txBox="1"/>
          <p:nvPr/>
        </p:nvSpPr>
        <p:spPr>
          <a:xfrm>
            <a:off x="5580112" y="1916832"/>
            <a:ext cx="200381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BE" dirty="0" smtClean="0"/>
              <a:t>Diamètre bipariétal</a:t>
            </a:r>
            <a:endParaRPr lang="fr-BE" dirty="0"/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107504" y="116632"/>
            <a:ext cx="8856983" cy="648072"/>
          </a:xfrm>
          <a:prstGeom prst="roundRect">
            <a:avLst>
              <a:gd name="adj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altLang="fr-FR" sz="2000" dirty="0" smtClean="0">
                <a:solidFill>
                  <a:schemeClr val="bg1"/>
                </a:solidFill>
              </a:rPr>
              <a:t>Evolution des dimensions de trois paramètres fœtaux au cours de la gestation chez les petits ruminants </a:t>
            </a:r>
            <a:r>
              <a:rPr lang="fr-BE" altLang="fr-FR" sz="1500" dirty="0" smtClean="0">
                <a:solidFill>
                  <a:schemeClr val="bg1"/>
                </a:solidFill>
              </a:rPr>
              <a:t>(Adapté de </a:t>
            </a:r>
            <a:r>
              <a:rPr lang="fr-BE" altLang="fr-FR" sz="1500" dirty="0" err="1" smtClean="0">
                <a:solidFill>
                  <a:schemeClr val="bg1"/>
                </a:solidFill>
              </a:rPr>
              <a:t>Sergeev</a:t>
            </a:r>
            <a:r>
              <a:rPr lang="fr-BE" altLang="fr-FR" sz="1500" dirty="0" smtClean="0">
                <a:solidFill>
                  <a:schemeClr val="bg1"/>
                </a:solidFill>
              </a:rPr>
              <a:t> et al. 1990, Karen et al. 2001, Gonzalez-</a:t>
            </a:r>
            <a:r>
              <a:rPr lang="fr-BE" altLang="fr-FR" sz="1500" dirty="0" err="1" smtClean="0">
                <a:solidFill>
                  <a:schemeClr val="bg1"/>
                </a:solidFill>
              </a:rPr>
              <a:t>Bilnes</a:t>
            </a:r>
            <a:r>
              <a:rPr lang="fr-BE" altLang="fr-FR" sz="1500" dirty="0" smtClean="0">
                <a:solidFill>
                  <a:schemeClr val="bg1"/>
                </a:solidFill>
              </a:rPr>
              <a:t> et al. 2010)</a:t>
            </a:r>
          </a:p>
        </p:txBody>
      </p:sp>
    </p:spTree>
    <p:extLst>
      <p:ext uri="{BB962C8B-B14F-4D97-AF65-F5344CB8AC3E}">
        <p14:creationId xmlns:p14="http://schemas.microsoft.com/office/powerpoint/2010/main" val="169062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827584" y="2327708"/>
            <a:ext cx="7488832" cy="770916"/>
          </a:xfrm>
          <a:prstGeom prst="roundRect">
            <a:avLst>
              <a:gd name="adj" fmla="val 16667"/>
            </a:avLst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altLang="fr-FR" sz="3000" dirty="0" smtClean="0">
                <a:solidFill>
                  <a:schemeClr val="bg1"/>
                </a:solidFill>
              </a:rPr>
              <a:t>La prédiction du moment de l’accouchement</a:t>
            </a:r>
          </a:p>
        </p:txBody>
      </p:sp>
    </p:spTree>
    <p:extLst>
      <p:ext uri="{BB962C8B-B14F-4D97-AF65-F5344CB8AC3E}">
        <p14:creationId xmlns:p14="http://schemas.microsoft.com/office/powerpoint/2010/main" val="305652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129291" y="116632"/>
            <a:ext cx="8677448" cy="1274972"/>
          </a:xfrm>
          <a:prstGeom prst="roundRect">
            <a:avLst>
              <a:gd name="adj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altLang="fr-FR" sz="2000" dirty="0" smtClean="0">
                <a:solidFill>
                  <a:schemeClr val="bg1"/>
                </a:solidFill>
              </a:rPr>
              <a:t>La prédiction du moment de l’accouchement par la mesure du </a:t>
            </a:r>
            <a:r>
              <a:rPr lang="fr-BE" altLang="fr-FR" sz="2000" dirty="0">
                <a:solidFill>
                  <a:schemeClr val="bg1"/>
                </a:solidFill>
              </a:rPr>
              <a:t>diamètre </a:t>
            </a:r>
            <a:r>
              <a:rPr lang="fr-BE" altLang="fr-FR" sz="2000" dirty="0" smtClean="0">
                <a:solidFill>
                  <a:schemeClr val="bg1"/>
                </a:solidFill>
              </a:rPr>
              <a:t>maximal de l’abdomen  (</a:t>
            </a:r>
            <a:r>
              <a:rPr lang="fr-BE" altLang="fr-FR" sz="2000" dirty="0">
                <a:solidFill>
                  <a:schemeClr val="bg1"/>
                </a:solidFill>
              </a:rPr>
              <a:t>135 chèvres </a:t>
            </a:r>
            <a:r>
              <a:rPr lang="en-US" sz="2000" dirty="0">
                <a:solidFill>
                  <a:schemeClr val="bg1"/>
                </a:solidFill>
              </a:rPr>
              <a:t>Saanen, Alpine/ </a:t>
            </a:r>
            <a:r>
              <a:rPr lang="en-US" sz="2000" dirty="0" err="1">
                <a:solidFill>
                  <a:schemeClr val="bg1"/>
                </a:solidFill>
              </a:rPr>
              <a:t>sonde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sectorielle</a:t>
            </a:r>
            <a:r>
              <a:rPr lang="en-US" sz="2000" dirty="0">
                <a:solidFill>
                  <a:schemeClr val="bg1"/>
                </a:solidFill>
              </a:rPr>
              <a:t> 2 à 5 MHz/ </a:t>
            </a:r>
            <a:r>
              <a:rPr lang="en-US" sz="2000" dirty="0" smtClean="0">
                <a:solidFill>
                  <a:schemeClr val="bg1"/>
                </a:solidFill>
              </a:rPr>
              <a:t>65 à 11 </a:t>
            </a:r>
            <a:r>
              <a:rPr lang="en-US" sz="2000" dirty="0" err="1" smtClean="0">
                <a:solidFill>
                  <a:schemeClr val="bg1"/>
                </a:solidFill>
              </a:rPr>
              <a:t>jours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avant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l’accouchement</a:t>
            </a:r>
            <a:r>
              <a:rPr lang="en-US" sz="2000" dirty="0" smtClean="0">
                <a:solidFill>
                  <a:schemeClr val="bg1"/>
                </a:solidFill>
              </a:rPr>
              <a:t> cad 87 </a:t>
            </a:r>
            <a:r>
              <a:rPr lang="en-US" sz="2000" dirty="0">
                <a:solidFill>
                  <a:schemeClr val="bg1"/>
                </a:solidFill>
              </a:rPr>
              <a:t>et 93 J après </a:t>
            </a:r>
            <a:r>
              <a:rPr lang="en-US" sz="2000" dirty="0" err="1">
                <a:solidFill>
                  <a:schemeClr val="bg1"/>
                </a:solidFill>
              </a:rPr>
              <a:t>l’introduction</a:t>
            </a:r>
            <a:r>
              <a:rPr lang="en-US" sz="2000" dirty="0">
                <a:solidFill>
                  <a:schemeClr val="bg1"/>
                </a:solidFill>
              </a:rPr>
              <a:t> des </a:t>
            </a:r>
            <a:r>
              <a:rPr lang="en-US" sz="2000" dirty="0" err="1">
                <a:solidFill>
                  <a:schemeClr val="bg1"/>
                </a:solidFill>
              </a:rPr>
              <a:t>boucs</a:t>
            </a:r>
            <a:r>
              <a:rPr lang="en-US" sz="2000" dirty="0">
                <a:solidFill>
                  <a:schemeClr val="bg1"/>
                </a:solidFill>
              </a:rPr>
              <a:t> ) </a:t>
            </a:r>
            <a:endParaRPr lang="en-US" sz="2000" dirty="0" smtClean="0">
              <a:solidFill>
                <a:schemeClr val="bg1"/>
              </a:solidFill>
            </a:endParaRPr>
          </a:p>
          <a:p>
            <a:r>
              <a:rPr lang="fr-BE" altLang="fr-FR" sz="2000" dirty="0" smtClean="0">
                <a:solidFill>
                  <a:schemeClr val="bg1"/>
                </a:solidFill>
              </a:rPr>
              <a:t>(</a:t>
            </a:r>
            <a:r>
              <a:rPr lang="fr-BE" altLang="fr-FR" sz="2000" dirty="0">
                <a:solidFill>
                  <a:schemeClr val="bg1"/>
                </a:solidFill>
              </a:rPr>
              <a:t>Bernier-Gosselin V et al. Theriogenology 2018</a:t>
            </a:r>
            <a:r>
              <a:rPr lang="fr-BE" altLang="fr-FR" sz="2000" dirty="0" smtClean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7" name="Rectangle 6"/>
          <p:cNvSpPr/>
          <p:nvPr/>
        </p:nvSpPr>
        <p:spPr>
          <a:xfrm>
            <a:off x="129291" y="1628800"/>
            <a:ext cx="8829234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/>
              <a:t>Days to kidding </a:t>
            </a:r>
            <a:r>
              <a:rPr lang="en-US" sz="2000" dirty="0" smtClean="0"/>
              <a:t>= 110.98 - 16.74</a:t>
            </a:r>
            <a:r>
              <a:rPr lang="en-US" sz="2000" dirty="0"/>
              <a:t>*(TD-1) </a:t>
            </a:r>
            <a:r>
              <a:rPr lang="en-US" sz="2000" dirty="0" smtClean="0"/>
              <a:t>+ </a:t>
            </a:r>
            <a:r>
              <a:rPr lang="en-US" sz="2000" dirty="0"/>
              <a:t>1.50*(TD-1)</a:t>
            </a:r>
            <a:r>
              <a:rPr lang="en-US" sz="2000" baseline="30000" dirty="0"/>
              <a:t>2</a:t>
            </a:r>
            <a:r>
              <a:rPr lang="en-US" sz="2000" dirty="0"/>
              <a:t> - </a:t>
            </a:r>
            <a:r>
              <a:rPr lang="en-US" sz="2000" dirty="0" smtClean="0"/>
              <a:t>2.28*parity    (</a:t>
            </a:r>
            <a:r>
              <a:rPr lang="fr-BE" sz="2000" dirty="0"/>
              <a:t>R</a:t>
            </a:r>
            <a:r>
              <a:rPr lang="fr-BE" sz="2000" baseline="30000" dirty="0"/>
              <a:t>2</a:t>
            </a:r>
            <a:r>
              <a:rPr lang="fr-BE" sz="2000" dirty="0"/>
              <a:t> = </a:t>
            </a:r>
            <a:r>
              <a:rPr lang="fr-BE" sz="2000" dirty="0" smtClean="0"/>
              <a:t>0.81)</a:t>
            </a:r>
            <a:endParaRPr lang="fr-BE" sz="2000" baseline="30000" dirty="0"/>
          </a:p>
        </p:txBody>
      </p:sp>
      <p:sp>
        <p:nvSpPr>
          <p:cNvPr id="8" name="Rectangle 7"/>
          <p:cNvSpPr/>
          <p:nvPr/>
        </p:nvSpPr>
        <p:spPr>
          <a:xfrm>
            <a:off x="633441" y="4797152"/>
            <a:ext cx="79928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000" dirty="0" smtClean="0"/>
              <a:t>La parité </a:t>
            </a:r>
            <a:r>
              <a:rPr lang="en-US" sz="2000" dirty="0"/>
              <a:t>(P &lt; </a:t>
            </a:r>
            <a:r>
              <a:rPr lang="en-US" sz="2000" dirty="0" smtClean="0"/>
              <a:t>0.01) </a:t>
            </a:r>
            <a:r>
              <a:rPr lang="fr-BE" sz="2000" dirty="0" smtClean="0"/>
              <a:t>et le nombre de fœtus </a:t>
            </a:r>
            <a:r>
              <a:rPr lang="en-US" sz="2000" dirty="0"/>
              <a:t>(P &lt; </a:t>
            </a:r>
            <a:r>
              <a:rPr lang="en-US" sz="2000" dirty="0" smtClean="0"/>
              <a:t>0.01)</a:t>
            </a:r>
            <a:r>
              <a:rPr lang="fr-BE" sz="2000" dirty="0" smtClean="0"/>
              <a:t> influencent le nombre de jours entre la détermination du stade de gestation et l’accouchement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000" dirty="0" smtClean="0"/>
              <a:t>Pour une même valeur de diamètre, la détermination du jour d’accouchement est plus précise chez les pluripares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3,6 </a:t>
            </a:r>
            <a:r>
              <a:rPr lang="en-US" sz="2000" dirty="0" err="1" smtClean="0"/>
              <a:t>jours</a:t>
            </a:r>
            <a:r>
              <a:rPr lang="en-US" sz="2000" dirty="0" smtClean="0"/>
              <a:t> de </a:t>
            </a:r>
            <a:r>
              <a:rPr lang="en-US" sz="2000" dirty="0" err="1" smtClean="0"/>
              <a:t>moins</a:t>
            </a:r>
            <a:r>
              <a:rPr lang="en-US" sz="2000" dirty="0" smtClean="0"/>
              <a:t> </a:t>
            </a:r>
            <a:r>
              <a:rPr lang="en-US" sz="2000" dirty="0" err="1" smtClean="0"/>
              <a:t>si</a:t>
            </a:r>
            <a:r>
              <a:rPr lang="en-US" sz="2000" dirty="0" smtClean="0"/>
              <a:t> </a:t>
            </a:r>
            <a:r>
              <a:rPr lang="en-US" sz="2000" dirty="0" err="1" smtClean="0"/>
              <a:t>deux</a:t>
            </a:r>
            <a:r>
              <a:rPr lang="en-US" sz="2000" dirty="0" smtClean="0"/>
              <a:t> </a:t>
            </a:r>
            <a:r>
              <a:rPr lang="en-US" sz="2000" dirty="0" err="1" smtClean="0"/>
              <a:t>foetus</a:t>
            </a:r>
            <a:r>
              <a:rPr lang="en-US" sz="2000" dirty="0" smtClean="0"/>
              <a:t> vs un </a:t>
            </a:r>
            <a:r>
              <a:rPr lang="en-US" sz="2000" dirty="0" err="1" smtClean="0"/>
              <a:t>seul</a:t>
            </a:r>
            <a:r>
              <a:rPr lang="en-US" sz="2000" dirty="0" smtClean="0"/>
              <a:t> </a:t>
            </a:r>
            <a:r>
              <a:rPr lang="en-US" sz="2000" dirty="0" err="1" smtClean="0"/>
              <a:t>foetus</a:t>
            </a: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9,6 </a:t>
            </a:r>
            <a:r>
              <a:rPr lang="en-US" sz="2000" dirty="0" err="1" smtClean="0"/>
              <a:t>jours</a:t>
            </a:r>
            <a:r>
              <a:rPr lang="en-US" sz="2000" dirty="0" smtClean="0"/>
              <a:t> de </a:t>
            </a:r>
            <a:r>
              <a:rPr lang="en-US" sz="2000" dirty="0" err="1" smtClean="0"/>
              <a:t>moins</a:t>
            </a:r>
            <a:r>
              <a:rPr lang="en-US" sz="2000" dirty="0" smtClean="0"/>
              <a:t> </a:t>
            </a:r>
            <a:r>
              <a:rPr lang="en-US" sz="2000" dirty="0" err="1" smtClean="0"/>
              <a:t>si</a:t>
            </a:r>
            <a:r>
              <a:rPr lang="en-US" sz="2000" dirty="0" smtClean="0"/>
              <a:t> </a:t>
            </a:r>
            <a:r>
              <a:rPr lang="en-US" sz="2000" dirty="0" err="1" smtClean="0"/>
              <a:t>triplés</a:t>
            </a:r>
            <a:r>
              <a:rPr lang="en-US" sz="2000" dirty="0" smtClean="0"/>
              <a:t> vs un </a:t>
            </a:r>
            <a:r>
              <a:rPr lang="en-US" sz="2000" dirty="0" err="1" smtClean="0"/>
              <a:t>seul</a:t>
            </a:r>
            <a:r>
              <a:rPr lang="en-US" sz="2000" dirty="0" smtClean="0"/>
              <a:t> </a:t>
            </a:r>
            <a:r>
              <a:rPr lang="en-US" sz="2000" dirty="0" err="1" smtClean="0"/>
              <a:t>foetus</a:t>
            </a:r>
            <a:endParaRPr lang="en-US" sz="2000" dirty="0" smtClean="0"/>
          </a:p>
        </p:txBody>
      </p:sp>
      <p:pic>
        <p:nvPicPr>
          <p:cNvPr id="305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3959"/>
            <a:ext cx="9144000" cy="2658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165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96013"/>
            <a:ext cx="5600789" cy="383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107504" y="116631"/>
            <a:ext cx="8964488" cy="1279381"/>
          </a:xfrm>
          <a:prstGeom prst="roundRect">
            <a:avLst>
              <a:gd name="adj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altLang="fr-FR" sz="2000" dirty="0" smtClean="0">
                <a:solidFill>
                  <a:schemeClr val="bg1"/>
                </a:solidFill>
              </a:rPr>
              <a:t>La prédiction du moment de l’accouchement par la mesure de trois côtes et espaces intercostaux  (RS) (29 chèvres </a:t>
            </a:r>
            <a:r>
              <a:rPr lang="en-US" sz="2000" dirty="0">
                <a:solidFill>
                  <a:schemeClr val="bg1"/>
                </a:solidFill>
              </a:rPr>
              <a:t>Saanen, </a:t>
            </a:r>
            <a:r>
              <a:rPr lang="en-US" sz="2000" dirty="0" smtClean="0">
                <a:solidFill>
                  <a:schemeClr val="bg1"/>
                </a:solidFill>
              </a:rPr>
              <a:t>Alpine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err="1">
                <a:solidFill>
                  <a:schemeClr val="bg1"/>
                </a:solidFill>
              </a:rPr>
              <a:t>Toggenburg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smtClean="0">
                <a:solidFill>
                  <a:schemeClr val="bg1"/>
                </a:solidFill>
              </a:rPr>
              <a:t>et </a:t>
            </a:r>
            <a:r>
              <a:rPr lang="en-US" sz="2000" dirty="0">
                <a:solidFill>
                  <a:schemeClr val="bg1"/>
                </a:solidFill>
              </a:rPr>
              <a:t>La </a:t>
            </a:r>
            <a:r>
              <a:rPr lang="en-US" sz="2000" dirty="0" smtClean="0">
                <a:solidFill>
                  <a:schemeClr val="bg1"/>
                </a:solidFill>
              </a:rPr>
              <a:t>Mancha/ </a:t>
            </a:r>
            <a:r>
              <a:rPr lang="en-US" sz="2000" dirty="0" err="1">
                <a:solidFill>
                  <a:schemeClr val="bg1"/>
                </a:solidFill>
              </a:rPr>
              <a:t>sonde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sectorielle</a:t>
            </a:r>
            <a:r>
              <a:rPr lang="en-US" sz="2000" dirty="0">
                <a:solidFill>
                  <a:schemeClr val="bg1"/>
                </a:solidFill>
              </a:rPr>
              <a:t> 2 à 5 </a:t>
            </a:r>
            <a:r>
              <a:rPr lang="en-US" sz="2000" dirty="0" smtClean="0">
                <a:solidFill>
                  <a:schemeClr val="bg1"/>
                </a:solidFill>
              </a:rPr>
              <a:t>MHz/13 à 76 </a:t>
            </a:r>
            <a:r>
              <a:rPr lang="en-US" sz="2000" dirty="0" err="1" smtClean="0">
                <a:solidFill>
                  <a:schemeClr val="bg1"/>
                </a:solidFill>
              </a:rPr>
              <a:t>jours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avant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l’accouchement</a:t>
            </a:r>
            <a:r>
              <a:rPr lang="en-US" sz="2000" dirty="0" smtClean="0">
                <a:solidFill>
                  <a:schemeClr val="bg1"/>
                </a:solidFill>
              </a:rPr>
              <a:t>) </a:t>
            </a:r>
          </a:p>
          <a:p>
            <a:r>
              <a:rPr lang="fr-BE" altLang="fr-FR" sz="2000" dirty="0" smtClean="0">
                <a:solidFill>
                  <a:schemeClr val="bg1"/>
                </a:solidFill>
              </a:rPr>
              <a:t>(Bernier-Gosselin V et al. Theriogenology 2018)</a:t>
            </a:r>
          </a:p>
        </p:txBody>
      </p:sp>
      <p:pic>
        <p:nvPicPr>
          <p:cNvPr id="3041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5124450"/>
            <a:ext cx="9401175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67744" y="1903264"/>
            <a:ext cx="6696744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/>
              <a:t>Days to kidding </a:t>
            </a:r>
            <a:r>
              <a:rPr lang="en-US" sz="2000" dirty="0" smtClean="0"/>
              <a:t>= 71.77-32.98</a:t>
            </a:r>
            <a:r>
              <a:rPr lang="en-US" sz="2000" dirty="0"/>
              <a:t>*(RS-1) </a:t>
            </a:r>
            <a:r>
              <a:rPr lang="en-US" sz="2000" dirty="0" smtClean="0"/>
              <a:t>+ </a:t>
            </a:r>
            <a:r>
              <a:rPr lang="en-US" sz="2000" dirty="0"/>
              <a:t>6.19*(</a:t>
            </a:r>
            <a:r>
              <a:rPr lang="en-US" sz="2000" dirty="0" smtClean="0"/>
              <a:t>RS-1)</a:t>
            </a:r>
            <a:r>
              <a:rPr lang="en-US" sz="2000" baseline="30000" dirty="0" smtClean="0"/>
              <a:t>2  </a:t>
            </a:r>
            <a:r>
              <a:rPr lang="en-US" sz="2000" dirty="0" smtClean="0"/>
              <a:t>(</a:t>
            </a:r>
            <a:r>
              <a:rPr lang="fr-BE" sz="2000" dirty="0" smtClean="0"/>
              <a:t>R</a:t>
            </a:r>
            <a:r>
              <a:rPr lang="fr-BE" sz="2000" baseline="30000" dirty="0" smtClean="0"/>
              <a:t>2</a:t>
            </a:r>
            <a:r>
              <a:rPr lang="fr-BE" sz="2000" dirty="0" smtClean="0"/>
              <a:t> </a:t>
            </a:r>
            <a:r>
              <a:rPr lang="fr-BE" sz="2000" dirty="0"/>
              <a:t>=</a:t>
            </a:r>
            <a:r>
              <a:rPr lang="fr-BE" sz="2000" dirty="0" smtClean="0"/>
              <a:t> 0.60)</a:t>
            </a:r>
            <a:endParaRPr lang="fr-BE" sz="2000" baseline="30000" dirty="0"/>
          </a:p>
        </p:txBody>
      </p:sp>
      <p:sp>
        <p:nvSpPr>
          <p:cNvPr id="4" name="ZoneTexte 3"/>
          <p:cNvSpPr txBox="1"/>
          <p:nvPr/>
        </p:nvSpPr>
        <p:spPr>
          <a:xfrm>
            <a:off x="3379881" y="2424980"/>
            <a:ext cx="5487451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sz="2000" dirty="0" smtClean="0"/>
              <a:t>Pas d’effet de la parité et du nombre de </a:t>
            </a:r>
            <a:r>
              <a:rPr lang="fr-BE" sz="2000" dirty="0" err="1" smtClean="0"/>
              <a:t>foetus</a:t>
            </a:r>
            <a:endParaRPr lang="fr-BE" sz="2000" dirty="0"/>
          </a:p>
        </p:txBody>
      </p:sp>
    </p:spTree>
    <p:extLst>
      <p:ext uri="{BB962C8B-B14F-4D97-AF65-F5344CB8AC3E}">
        <p14:creationId xmlns:p14="http://schemas.microsoft.com/office/powerpoint/2010/main" val="236985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683568" y="2420888"/>
            <a:ext cx="7488832" cy="720080"/>
          </a:xfrm>
          <a:prstGeom prst="roundRect">
            <a:avLst>
              <a:gd name="adj" fmla="val 16667"/>
            </a:avLst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altLang="fr-FR" sz="3000" dirty="0" smtClean="0">
                <a:solidFill>
                  <a:schemeClr val="bg1"/>
                </a:solidFill>
              </a:rPr>
              <a:t>La détermination du poids </a:t>
            </a:r>
            <a:r>
              <a:rPr lang="fr-BE" altLang="fr-FR" sz="3000" dirty="0" err="1" smtClean="0">
                <a:solidFill>
                  <a:schemeClr val="bg1"/>
                </a:solidFill>
              </a:rPr>
              <a:t>foetal</a:t>
            </a:r>
            <a:endParaRPr lang="fr-BE" altLang="fr-FR" sz="3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71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579696"/>
            <a:ext cx="6048672" cy="415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395536" y="260648"/>
            <a:ext cx="8064896" cy="864096"/>
          </a:xfrm>
          <a:prstGeom prst="roundRect">
            <a:avLst>
              <a:gd name="adj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altLang="fr-FR" sz="2400" dirty="0" smtClean="0">
                <a:solidFill>
                  <a:schemeClr val="bg1"/>
                </a:solidFill>
              </a:rPr>
              <a:t>La détermination du poids du fœtus par la mesure de paramètres fœtaux et utérins (</a:t>
            </a:r>
            <a:r>
              <a:rPr lang="fr-BE" altLang="fr-FR" sz="2400" dirty="0" err="1" smtClean="0">
                <a:solidFill>
                  <a:schemeClr val="bg1"/>
                </a:solidFill>
              </a:rPr>
              <a:t>Zongo</a:t>
            </a:r>
            <a:r>
              <a:rPr lang="fr-BE" altLang="fr-FR" sz="2400" dirty="0" smtClean="0">
                <a:solidFill>
                  <a:schemeClr val="bg1"/>
                </a:solidFill>
              </a:rPr>
              <a:t> et al. 2014)</a:t>
            </a:r>
          </a:p>
        </p:txBody>
      </p:sp>
      <p:sp>
        <p:nvSpPr>
          <p:cNvPr id="2" name="Rectangle 1"/>
          <p:cNvSpPr/>
          <p:nvPr/>
        </p:nvSpPr>
        <p:spPr>
          <a:xfrm>
            <a:off x="539552" y="1196752"/>
            <a:ext cx="7920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dirty="0" smtClean="0"/>
              <a:t>- Selon </a:t>
            </a:r>
            <a:r>
              <a:rPr lang="fr-BE" dirty="0" err="1"/>
              <a:t>Zongo</a:t>
            </a:r>
            <a:r>
              <a:rPr lang="fr-BE" dirty="0"/>
              <a:t> Moussa 2015 Thèse « Applications de l’échographie à la reproduction de la chèvre du Sahel »</a:t>
            </a:r>
          </a:p>
          <a:p>
            <a:r>
              <a:rPr lang="fr-BE" dirty="0" smtClean="0"/>
              <a:t>- 44 </a:t>
            </a:r>
            <a:r>
              <a:rPr lang="fr-BE" dirty="0"/>
              <a:t>embryons/fœtus (4 à 600 g) examinés ex vivo dans un bac d’eau 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fr-BE" dirty="0" smtClean="0"/>
              <a:t>et </a:t>
            </a:r>
            <a:r>
              <a:rPr lang="fr-BE" dirty="0"/>
              <a:t>mesure </a:t>
            </a:r>
            <a:r>
              <a:rPr lang="fr-BE" dirty="0" smtClean="0"/>
              <a:t>des paramètres après </a:t>
            </a:r>
            <a:r>
              <a:rPr lang="fr-BE" dirty="0"/>
              <a:t>ouverture de l’utérus</a:t>
            </a:r>
          </a:p>
        </p:txBody>
      </p:sp>
      <p:sp>
        <p:nvSpPr>
          <p:cNvPr id="4" name="Rectangle 3"/>
          <p:cNvSpPr/>
          <p:nvPr/>
        </p:nvSpPr>
        <p:spPr>
          <a:xfrm rot="5400000">
            <a:off x="5877436" y="3707740"/>
            <a:ext cx="532859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400" dirty="0" err="1" smtClean="0"/>
              <a:t>Zongo</a:t>
            </a:r>
            <a:r>
              <a:rPr lang="fr-BE" sz="1400" dirty="0" smtClean="0"/>
              <a:t> M et al. Estimation </a:t>
            </a:r>
            <a:r>
              <a:rPr lang="fr-BE" sz="1400" dirty="0"/>
              <a:t>du poids </a:t>
            </a:r>
            <a:r>
              <a:rPr lang="fr-BE" sz="1400" dirty="0" smtClean="0"/>
              <a:t>du </a:t>
            </a:r>
            <a:r>
              <a:rPr lang="fr-BE" sz="1400" dirty="0" err="1" smtClean="0"/>
              <a:t>foetus</a:t>
            </a:r>
            <a:r>
              <a:rPr lang="fr-BE" sz="1400" dirty="0" smtClean="0"/>
              <a:t> </a:t>
            </a:r>
            <a:r>
              <a:rPr lang="fr-BE" sz="1400" dirty="0"/>
              <a:t>de la chèvre </a:t>
            </a:r>
            <a:r>
              <a:rPr lang="fr-BE" sz="1400" dirty="0" smtClean="0"/>
              <a:t>sahélienne</a:t>
            </a:r>
          </a:p>
          <a:p>
            <a:r>
              <a:rPr lang="fr-BE" sz="1400" dirty="0" smtClean="0"/>
              <a:t>à </a:t>
            </a:r>
            <a:r>
              <a:rPr lang="fr-BE" sz="1400" dirty="0"/>
              <a:t>partir des mesures échographiques des paramètres </a:t>
            </a:r>
            <a:r>
              <a:rPr lang="fr-BE" sz="1400" dirty="0" err="1"/>
              <a:t>foetaux</a:t>
            </a:r>
            <a:r>
              <a:rPr lang="fr-BE" sz="1400" dirty="0" smtClean="0"/>
              <a:t>. </a:t>
            </a:r>
          </a:p>
          <a:p>
            <a:r>
              <a:rPr lang="en-US" sz="1400" dirty="0" smtClean="0"/>
              <a:t>Canadian </a:t>
            </a:r>
            <a:r>
              <a:rPr lang="en-US" sz="1400" dirty="0"/>
              <a:t>Journal of Animal Science</a:t>
            </a:r>
            <a:r>
              <a:rPr lang="en-US" sz="1400" dirty="0" smtClean="0"/>
              <a:t>, 2014 </a:t>
            </a:r>
            <a:r>
              <a:rPr lang="en-US" sz="1400" dirty="0"/>
              <a:t>94(3): 437-443,</a:t>
            </a:r>
            <a:endParaRPr lang="fr-BE" sz="1400" dirty="0"/>
          </a:p>
        </p:txBody>
      </p:sp>
    </p:spTree>
    <p:extLst>
      <p:ext uri="{BB962C8B-B14F-4D97-AF65-F5344CB8AC3E}">
        <p14:creationId xmlns:p14="http://schemas.microsoft.com/office/powerpoint/2010/main" val="428805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59"/>
            <a:ext cx="4402192" cy="2914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313517"/>
            <a:ext cx="4289276" cy="2869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2" y="4109275"/>
            <a:ext cx="4634284" cy="274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0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905" y="4313011"/>
            <a:ext cx="3943523" cy="242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395536" y="260648"/>
            <a:ext cx="8064896" cy="864096"/>
          </a:xfrm>
          <a:prstGeom prst="roundRect">
            <a:avLst>
              <a:gd name="adj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altLang="fr-FR" sz="2400" dirty="0" smtClean="0">
                <a:solidFill>
                  <a:schemeClr val="bg1"/>
                </a:solidFill>
              </a:rPr>
              <a:t>La détermination du poids du fœtus par la mesure de paramètres fœtaux et utérins (</a:t>
            </a:r>
            <a:r>
              <a:rPr lang="fr-BE" altLang="fr-FR" sz="2400" dirty="0" err="1" smtClean="0">
                <a:solidFill>
                  <a:schemeClr val="bg1"/>
                </a:solidFill>
              </a:rPr>
              <a:t>Zongo</a:t>
            </a:r>
            <a:r>
              <a:rPr lang="fr-BE" altLang="fr-FR" sz="2400" dirty="0" smtClean="0">
                <a:solidFill>
                  <a:schemeClr val="bg1"/>
                </a:solidFill>
              </a:rPr>
              <a:t> et al. 2014)</a:t>
            </a:r>
          </a:p>
        </p:txBody>
      </p:sp>
    </p:spTree>
    <p:extLst>
      <p:ext uri="{BB962C8B-B14F-4D97-AF65-F5344CB8AC3E}">
        <p14:creationId xmlns:p14="http://schemas.microsoft.com/office/powerpoint/2010/main" val="217444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07658"/>
            <a:ext cx="4421418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7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159" y="1268761"/>
            <a:ext cx="4655175" cy="2880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7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084" y="3986558"/>
            <a:ext cx="4717132" cy="2871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re 1"/>
          <p:cNvSpPr txBox="1">
            <a:spLocks/>
          </p:cNvSpPr>
          <p:nvPr/>
        </p:nvSpPr>
        <p:spPr>
          <a:xfrm>
            <a:off x="395536" y="260648"/>
            <a:ext cx="8064896" cy="864096"/>
          </a:xfrm>
          <a:prstGeom prst="roundRect">
            <a:avLst>
              <a:gd name="adj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altLang="fr-FR" sz="2400" dirty="0" smtClean="0">
                <a:solidFill>
                  <a:schemeClr val="bg1"/>
                </a:solidFill>
              </a:rPr>
              <a:t>La détermination du poids du fœtus par la mesure de paramètres fœtaux et utérins (</a:t>
            </a:r>
            <a:r>
              <a:rPr lang="fr-BE" altLang="fr-FR" sz="2400" dirty="0" err="1" smtClean="0">
                <a:solidFill>
                  <a:schemeClr val="bg1"/>
                </a:solidFill>
              </a:rPr>
              <a:t>Zongo</a:t>
            </a:r>
            <a:r>
              <a:rPr lang="fr-BE" altLang="fr-FR" sz="2400" dirty="0" smtClean="0">
                <a:solidFill>
                  <a:schemeClr val="bg1"/>
                </a:solidFill>
              </a:rPr>
              <a:t> et al. 2014)</a:t>
            </a:r>
          </a:p>
        </p:txBody>
      </p:sp>
    </p:spTree>
    <p:extLst>
      <p:ext uri="{BB962C8B-B14F-4D97-AF65-F5344CB8AC3E}">
        <p14:creationId xmlns:p14="http://schemas.microsoft.com/office/powerpoint/2010/main" val="223832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2"/>
          <p:cNvSpPr/>
          <p:nvPr/>
        </p:nvSpPr>
        <p:spPr>
          <a:xfrm>
            <a:off x="539552" y="2348880"/>
            <a:ext cx="8280920" cy="158417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600" dirty="0"/>
              <a:t>Ne pas confondre une gestation avec ….</a:t>
            </a:r>
          </a:p>
        </p:txBody>
      </p:sp>
    </p:spTree>
    <p:extLst>
      <p:ext uri="{BB962C8B-B14F-4D97-AF65-F5344CB8AC3E}">
        <p14:creationId xmlns:p14="http://schemas.microsoft.com/office/powerpoint/2010/main" val="362033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e 4"/>
          <p:cNvGrpSpPr>
            <a:grpSpLocks/>
          </p:cNvGrpSpPr>
          <p:nvPr/>
        </p:nvGrpSpPr>
        <p:grpSpPr bwMode="auto">
          <a:xfrm>
            <a:off x="611560" y="1710145"/>
            <a:ext cx="6065822" cy="4362450"/>
            <a:chOff x="1471613" y="981075"/>
            <a:chExt cx="8938076" cy="5629275"/>
          </a:xfrm>
        </p:grpSpPr>
        <p:pic>
          <p:nvPicPr>
            <p:cNvPr id="16389" name="Imag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1613" y="981075"/>
              <a:ext cx="7559675" cy="5629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" name="Connecteur droit 2"/>
            <p:cNvCxnSpPr/>
            <p:nvPr/>
          </p:nvCxnSpPr>
          <p:spPr>
            <a:xfrm>
              <a:off x="8959145" y="1196167"/>
              <a:ext cx="50526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necteur droit 5"/>
            <p:cNvCxnSpPr/>
            <p:nvPr/>
          </p:nvCxnSpPr>
          <p:spPr>
            <a:xfrm>
              <a:off x="8982018" y="2247047"/>
              <a:ext cx="50318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cteur droit 6"/>
            <p:cNvCxnSpPr/>
            <p:nvPr/>
          </p:nvCxnSpPr>
          <p:spPr>
            <a:xfrm>
              <a:off x="8959145" y="3299976"/>
              <a:ext cx="50526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/>
          </p:nvCxnSpPr>
          <p:spPr>
            <a:xfrm>
              <a:off x="8913400" y="5401736"/>
              <a:ext cx="50318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/>
          </p:nvCxnSpPr>
          <p:spPr>
            <a:xfrm>
              <a:off x="8982018" y="4350855"/>
              <a:ext cx="50318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>
              <a:off x="8913400" y="6452615"/>
              <a:ext cx="50318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96" name="ZoneTexte 3"/>
            <p:cNvSpPr txBox="1">
              <a:spLocks noChangeArrowheads="1"/>
            </p:cNvSpPr>
            <p:nvPr/>
          </p:nvSpPr>
          <p:spPr bwMode="auto">
            <a:xfrm>
              <a:off x="9523550" y="3114720"/>
              <a:ext cx="461072" cy="476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fr-FR" altLang="fr-FR" b="0"/>
                <a:t>1</a:t>
              </a:r>
            </a:p>
          </p:txBody>
        </p:sp>
        <p:sp>
          <p:nvSpPr>
            <p:cNvPr id="16397" name="ZoneTexte 12"/>
            <p:cNvSpPr txBox="1">
              <a:spLocks noChangeArrowheads="1"/>
            </p:cNvSpPr>
            <p:nvPr/>
          </p:nvSpPr>
          <p:spPr bwMode="auto">
            <a:xfrm>
              <a:off x="9400622" y="5162575"/>
              <a:ext cx="1009067" cy="476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fr-FR" altLang="fr-FR" b="0" dirty="0"/>
                <a:t>2 cm</a:t>
              </a:r>
            </a:p>
          </p:txBody>
        </p:sp>
      </p:grpSp>
      <p:sp>
        <p:nvSpPr>
          <p:cNvPr id="15" name="Titre 1"/>
          <p:cNvSpPr txBox="1">
            <a:spLocks/>
          </p:cNvSpPr>
          <p:nvPr/>
        </p:nvSpPr>
        <p:spPr>
          <a:xfrm>
            <a:off x="395536" y="260648"/>
            <a:ext cx="8064896" cy="864096"/>
          </a:xfrm>
          <a:prstGeom prst="roundRect">
            <a:avLst>
              <a:gd name="adj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altLang="fr-FR" sz="2400" dirty="0">
                <a:solidFill>
                  <a:schemeClr val="bg1"/>
                </a:solidFill>
              </a:rPr>
              <a:t>N</a:t>
            </a:r>
            <a:r>
              <a:rPr lang="fr-BE" altLang="fr-FR" sz="2400" dirty="0" smtClean="0">
                <a:solidFill>
                  <a:schemeClr val="bg1"/>
                </a:solidFill>
              </a:rPr>
              <a:t>e pas confondre gestation et vessie</a:t>
            </a:r>
          </a:p>
          <a:p>
            <a:r>
              <a:rPr lang="fr-BE" altLang="fr-FR" sz="2400" dirty="0" smtClean="0">
                <a:solidFill>
                  <a:schemeClr val="bg1"/>
                </a:solidFill>
              </a:rPr>
              <a:t> (</a:t>
            </a:r>
            <a:r>
              <a:rPr lang="fr-BE" altLang="fr-FR" sz="2400" dirty="0" err="1" smtClean="0">
                <a:solidFill>
                  <a:schemeClr val="bg1"/>
                </a:solidFill>
              </a:rPr>
              <a:t>From</a:t>
            </a:r>
            <a:r>
              <a:rPr lang="fr-BE" altLang="fr-FR" sz="2400" dirty="0" smtClean="0">
                <a:solidFill>
                  <a:schemeClr val="bg1"/>
                </a:solidFill>
              </a:rPr>
              <a:t> </a:t>
            </a:r>
            <a:r>
              <a:rPr lang="fr-BE" altLang="fr-FR" sz="2400" dirty="0" err="1" smtClean="0">
                <a:solidFill>
                  <a:schemeClr val="bg1"/>
                </a:solidFill>
              </a:rPr>
              <a:t>Descoteaux</a:t>
            </a:r>
            <a:r>
              <a:rPr lang="fr-BE" altLang="fr-FR" sz="2400" dirty="0" smtClean="0">
                <a:solidFill>
                  <a:schemeClr val="bg1"/>
                </a:solidFill>
              </a:rPr>
              <a:t> et al. 2010)</a:t>
            </a:r>
          </a:p>
        </p:txBody>
      </p:sp>
      <p:sp>
        <p:nvSpPr>
          <p:cNvPr id="11" name="Forme libre 10"/>
          <p:cNvSpPr/>
          <p:nvPr/>
        </p:nvSpPr>
        <p:spPr>
          <a:xfrm>
            <a:off x="1146412" y="3480179"/>
            <a:ext cx="1446928" cy="1050878"/>
          </a:xfrm>
          <a:custGeom>
            <a:avLst/>
            <a:gdLst>
              <a:gd name="connsiteX0" fmla="*/ 1364776 w 1446928"/>
              <a:gd name="connsiteY0" fmla="*/ 504967 h 1050878"/>
              <a:gd name="connsiteX1" fmla="*/ 1351128 w 1446928"/>
              <a:gd name="connsiteY1" fmla="*/ 436728 h 1050878"/>
              <a:gd name="connsiteX2" fmla="*/ 1337481 w 1446928"/>
              <a:gd name="connsiteY2" fmla="*/ 354842 h 1050878"/>
              <a:gd name="connsiteX3" fmla="*/ 1310185 w 1446928"/>
              <a:gd name="connsiteY3" fmla="*/ 272955 h 1050878"/>
              <a:gd name="connsiteX4" fmla="*/ 1282889 w 1446928"/>
              <a:gd name="connsiteY4" fmla="*/ 232012 h 1050878"/>
              <a:gd name="connsiteX5" fmla="*/ 1241946 w 1446928"/>
              <a:gd name="connsiteY5" fmla="*/ 150125 h 1050878"/>
              <a:gd name="connsiteX6" fmla="*/ 1201003 w 1446928"/>
              <a:gd name="connsiteY6" fmla="*/ 54591 h 1050878"/>
              <a:gd name="connsiteX7" fmla="*/ 1119116 w 1446928"/>
              <a:gd name="connsiteY7" fmla="*/ 0 h 1050878"/>
              <a:gd name="connsiteX8" fmla="*/ 313898 w 1446928"/>
              <a:gd name="connsiteY8" fmla="*/ 13648 h 1050878"/>
              <a:gd name="connsiteX9" fmla="*/ 232012 w 1446928"/>
              <a:gd name="connsiteY9" fmla="*/ 40943 h 1050878"/>
              <a:gd name="connsiteX10" fmla="*/ 150125 w 1446928"/>
              <a:gd name="connsiteY10" fmla="*/ 95534 h 1050878"/>
              <a:gd name="connsiteX11" fmla="*/ 68239 w 1446928"/>
              <a:gd name="connsiteY11" fmla="*/ 163773 h 1050878"/>
              <a:gd name="connsiteX12" fmla="*/ 27295 w 1446928"/>
              <a:gd name="connsiteY12" fmla="*/ 245660 h 1050878"/>
              <a:gd name="connsiteX13" fmla="*/ 0 w 1446928"/>
              <a:gd name="connsiteY13" fmla="*/ 286603 h 1050878"/>
              <a:gd name="connsiteX14" fmla="*/ 40943 w 1446928"/>
              <a:gd name="connsiteY14" fmla="*/ 382137 h 1050878"/>
              <a:gd name="connsiteX15" fmla="*/ 68239 w 1446928"/>
              <a:gd name="connsiteY15" fmla="*/ 436728 h 1050878"/>
              <a:gd name="connsiteX16" fmla="*/ 109182 w 1446928"/>
              <a:gd name="connsiteY16" fmla="*/ 464024 h 1050878"/>
              <a:gd name="connsiteX17" fmla="*/ 150125 w 1446928"/>
              <a:gd name="connsiteY17" fmla="*/ 518615 h 1050878"/>
              <a:gd name="connsiteX18" fmla="*/ 191069 w 1446928"/>
              <a:gd name="connsiteY18" fmla="*/ 559558 h 1050878"/>
              <a:gd name="connsiteX19" fmla="*/ 232012 w 1446928"/>
              <a:gd name="connsiteY19" fmla="*/ 641445 h 1050878"/>
              <a:gd name="connsiteX20" fmla="*/ 313898 w 1446928"/>
              <a:gd name="connsiteY20" fmla="*/ 696036 h 1050878"/>
              <a:gd name="connsiteX21" fmla="*/ 354842 w 1446928"/>
              <a:gd name="connsiteY21" fmla="*/ 736979 h 1050878"/>
              <a:gd name="connsiteX22" fmla="*/ 423081 w 1446928"/>
              <a:gd name="connsiteY22" fmla="*/ 750627 h 1050878"/>
              <a:gd name="connsiteX23" fmla="*/ 504967 w 1446928"/>
              <a:gd name="connsiteY23" fmla="*/ 777922 h 1050878"/>
              <a:gd name="connsiteX24" fmla="*/ 586854 w 1446928"/>
              <a:gd name="connsiteY24" fmla="*/ 805218 h 1050878"/>
              <a:gd name="connsiteX25" fmla="*/ 641445 w 1446928"/>
              <a:gd name="connsiteY25" fmla="*/ 818866 h 1050878"/>
              <a:gd name="connsiteX26" fmla="*/ 723331 w 1446928"/>
              <a:gd name="connsiteY26" fmla="*/ 846161 h 1050878"/>
              <a:gd name="connsiteX27" fmla="*/ 764275 w 1446928"/>
              <a:gd name="connsiteY27" fmla="*/ 859809 h 1050878"/>
              <a:gd name="connsiteX28" fmla="*/ 818866 w 1446928"/>
              <a:gd name="connsiteY28" fmla="*/ 873457 h 1050878"/>
              <a:gd name="connsiteX29" fmla="*/ 900752 w 1446928"/>
              <a:gd name="connsiteY29" fmla="*/ 900752 h 1050878"/>
              <a:gd name="connsiteX30" fmla="*/ 1023582 w 1446928"/>
              <a:gd name="connsiteY30" fmla="*/ 941696 h 1050878"/>
              <a:gd name="connsiteX31" fmla="*/ 1064525 w 1446928"/>
              <a:gd name="connsiteY31" fmla="*/ 955343 h 1050878"/>
              <a:gd name="connsiteX32" fmla="*/ 1105469 w 1446928"/>
              <a:gd name="connsiteY32" fmla="*/ 968991 h 1050878"/>
              <a:gd name="connsiteX33" fmla="*/ 1187355 w 1446928"/>
              <a:gd name="connsiteY33" fmla="*/ 1023582 h 1050878"/>
              <a:gd name="connsiteX34" fmla="*/ 1269242 w 1446928"/>
              <a:gd name="connsiteY34" fmla="*/ 1050878 h 1050878"/>
              <a:gd name="connsiteX35" fmla="*/ 1378424 w 1446928"/>
              <a:gd name="connsiteY35" fmla="*/ 1023582 h 1050878"/>
              <a:gd name="connsiteX36" fmla="*/ 1419367 w 1446928"/>
              <a:gd name="connsiteY36" fmla="*/ 996287 h 1050878"/>
              <a:gd name="connsiteX37" fmla="*/ 1446663 w 1446928"/>
              <a:gd name="connsiteY37" fmla="*/ 914400 h 1050878"/>
              <a:gd name="connsiteX38" fmla="*/ 1433015 w 1446928"/>
              <a:gd name="connsiteY38" fmla="*/ 777922 h 1050878"/>
              <a:gd name="connsiteX39" fmla="*/ 1405719 w 1446928"/>
              <a:gd name="connsiteY39" fmla="*/ 696036 h 1050878"/>
              <a:gd name="connsiteX40" fmla="*/ 1378424 w 1446928"/>
              <a:gd name="connsiteY40" fmla="*/ 586854 h 1050878"/>
              <a:gd name="connsiteX41" fmla="*/ 1364776 w 1446928"/>
              <a:gd name="connsiteY41" fmla="*/ 545911 h 1050878"/>
              <a:gd name="connsiteX42" fmla="*/ 1337481 w 1446928"/>
              <a:gd name="connsiteY42" fmla="*/ 436728 h 1050878"/>
              <a:gd name="connsiteX43" fmla="*/ 1310185 w 1446928"/>
              <a:gd name="connsiteY43" fmla="*/ 354842 h 105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446928" h="1050878">
                <a:moveTo>
                  <a:pt x="1364776" y="504967"/>
                </a:moveTo>
                <a:cubicBezTo>
                  <a:pt x="1360227" y="482221"/>
                  <a:pt x="1355278" y="459551"/>
                  <a:pt x="1351128" y="436728"/>
                </a:cubicBezTo>
                <a:cubicBezTo>
                  <a:pt x="1346178" y="409503"/>
                  <a:pt x="1344192" y="381688"/>
                  <a:pt x="1337481" y="354842"/>
                </a:cubicBezTo>
                <a:cubicBezTo>
                  <a:pt x="1330503" y="326929"/>
                  <a:pt x="1326145" y="296895"/>
                  <a:pt x="1310185" y="272955"/>
                </a:cubicBezTo>
                <a:lnTo>
                  <a:pt x="1282889" y="232012"/>
                </a:lnTo>
                <a:cubicBezTo>
                  <a:pt x="1248590" y="129109"/>
                  <a:pt x="1294856" y="255943"/>
                  <a:pt x="1241946" y="150125"/>
                </a:cubicBezTo>
                <a:cubicBezTo>
                  <a:pt x="1225634" y="117502"/>
                  <a:pt x="1229400" y="82988"/>
                  <a:pt x="1201003" y="54591"/>
                </a:cubicBezTo>
                <a:cubicBezTo>
                  <a:pt x="1177806" y="31394"/>
                  <a:pt x="1119116" y="0"/>
                  <a:pt x="1119116" y="0"/>
                </a:cubicBezTo>
                <a:cubicBezTo>
                  <a:pt x="850710" y="4549"/>
                  <a:pt x="582057" y="1272"/>
                  <a:pt x="313898" y="13648"/>
                </a:cubicBezTo>
                <a:cubicBezTo>
                  <a:pt x="285157" y="14975"/>
                  <a:pt x="232012" y="40943"/>
                  <a:pt x="232012" y="40943"/>
                </a:cubicBezTo>
                <a:lnTo>
                  <a:pt x="150125" y="95534"/>
                </a:lnTo>
                <a:cubicBezTo>
                  <a:pt x="109869" y="122371"/>
                  <a:pt x="101075" y="124369"/>
                  <a:pt x="68239" y="163773"/>
                </a:cubicBezTo>
                <a:cubicBezTo>
                  <a:pt x="19349" y="222442"/>
                  <a:pt x="58071" y="184109"/>
                  <a:pt x="27295" y="245660"/>
                </a:cubicBezTo>
                <a:cubicBezTo>
                  <a:pt x="19960" y="260331"/>
                  <a:pt x="9098" y="272955"/>
                  <a:pt x="0" y="286603"/>
                </a:cubicBezTo>
                <a:cubicBezTo>
                  <a:pt x="22416" y="376266"/>
                  <a:pt x="-945" y="308833"/>
                  <a:pt x="40943" y="382137"/>
                </a:cubicBezTo>
                <a:cubicBezTo>
                  <a:pt x="51037" y="399801"/>
                  <a:pt x="55215" y="421099"/>
                  <a:pt x="68239" y="436728"/>
                </a:cubicBezTo>
                <a:cubicBezTo>
                  <a:pt x="78740" y="449329"/>
                  <a:pt x="97584" y="452426"/>
                  <a:pt x="109182" y="464024"/>
                </a:cubicBezTo>
                <a:cubicBezTo>
                  <a:pt x="125266" y="480108"/>
                  <a:pt x="135322" y="501345"/>
                  <a:pt x="150125" y="518615"/>
                </a:cubicBezTo>
                <a:cubicBezTo>
                  <a:pt x="162686" y="533269"/>
                  <a:pt x="177421" y="545910"/>
                  <a:pt x="191069" y="559558"/>
                </a:cubicBezTo>
                <a:cubicBezTo>
                  <a:pt x="200804" y="588766"/>
                  <a:pt x="207110" y="619655"/>
                  <a:pt x="232012" y="641445"/>
                </a:cubicBezTo>
                <a:cubicBezTo>
                  <a:pt x="256700" y="663047"/>
                  <a:pt x="290701" y="672840"/>
                  <a:pt x="313898" y="696036"/>
                </a:cubicBezTo>
                <a:cubicBezTo>
                  <a:pt x="327546" y="709684"/>
                  <a:pt x="337579" y="728347"/>
                  <a:pt x="354842" y="736979"/>
                </a:cubicBezTo>
                <a:cubicBezTo>
                  <a:pt x="375590" y="747353"/>
                  <a:pt x="400702" y="744524"/>
                  <a:pt x="423081" y="750627"/>
                </a:cubicBezTo>
                <a:cubicBezTo>
                  <a:pt x="450839" y="758197"/>
                  <a:pt x="477672" y="768824"/>
                  <a:pt x="504967" y="777922"/>
                </a:cubicBezTo>
                <a:cubicBezTo>
                  <a:pt x="532263" y="787021"/>
                  <a:pt x="558941" y="798240"/>
                  <a:pt x="586854" y="805218"/>
                </a:cubicBezTo>
                <a:cubicBezTo>
                  <a:pt x="605051" y="809767"/>
                  <a:pt x="623479" y="813476"/>
                  <a:pt x="641445" y="818866"/>
                </a:cubicBezTo>
                <a:cubicBezTo>
                  <a:pt x="669003" y="827133"/>
                  <a:pt x="696036" y="837063"/>
                  <a:pt x="723331" y="846161"/>
                </a:cubicBezTo>
                <a:cubicBezTo>
                  <a:pt x="736979" y="850710"/>
                  <a:pt x="750318" y="856320"/>
                  <a:pt x="764275" y="859809"/>
                </a:cubicBezTo>
                <a:cubicBezTo>
                  <a:pt x="782472" y="864358"/>
                  <a:pt x="800900" y="868067"/>
                  <a:pt x="818866" y="873457"/>
                </a:cubicBezTo>
                <a:cubicBezTo>
                  <a:pt x="846424" y="881724"/>
                  <a:pt x="873457" y="891654"/>
                  <a:pt x="900752" y="900752"/>
                </a:cubicBezTo>
                <a:lnTo>
                  <a:pt x="1023582" y="941696"/>
                </a:lnTo>
                <a:lnTo>
                  <a:pt x="1064525" y="955343"/>
                </a:lnTo>
                <a:lnTo>
                  <a:pt x="1105469" y="968991"/>
                </a:lnTo>
                <a:cubicBezTo>
                  <a:pt x="1132764" y="987188"/>
                  <a:pt x="1156234" y="1013208"/>
                  <a:pt x="1187355" y="1023582"/>
                </a:cubicBezTo>
                <a:lnTo>
                  <a:pt x="1269242" y="1050878"/>
                </a:lnTo>
                <a:cubicBezTo>
                  <a:pt x="1295199" y="1045687"/>
                  <a:pt x="1350445" y="1037571"/>
                  <a:pt x="1378424" y="1023582"/>
                </a:cubicBezTo>
                <a:cubicBezTo>
                  <a:pt x="1393095" y="1016247"/>
                  <a:pt x="1405719" y="1005385"/>
                  <a:pt x="1419367" y="996287"/>
                </a:cubicBezTo>
                <a:cubicBezTo>
                  <a:pt x="1428466" y="968991"/>
                  <a:pt x="1449526" y="943029"/>
                  <a:pt x="1446663" y="914400"/>
                </a:cubicBezTo>
                <a:cubicBezTo>
                  <a:pt x="1442114" y="868907"/>
                  <a:pt x="1441441" y="822858"/>
                  <a:pt x="1433015" y="777922"/>
                </a:cubicBezTo>
                <a:cubicBezTo>
                  <a:pt x="1427713" y="749643"/>
                  <a:pt x="1412697" y="723949"/>
                  <a:pt x="1405719" y="696036"/>
                </a:cubicBezTo>
                <a:cubicBezTo>
                  <a:pt x="1396621" y="659642"/>
                  <a:pt x="1390287" y="622443"/>
                  <a:pt x="1378424" y="586854"/>
                </a:cubicBezTo>
                <a:cubicBezTo>
                  <a:pt x="1373875" y="573206"/>
                  <a:pt x="1368561" y="559790"/>
                  <a:pt x="1364776" y="545911"/>
                </a:cubicBezTo>
                <a:cubicBezTo>
                  <a:pt x="1354905" y="509718"/>
                  <a:pt x="1349344" y="472317"/>
                  <a:pt x="1337481" y="436728"/>
                </a:cubicBezTo>
                <a:lnTo>
                  <a:pt x="1310185" y="354842"/>
                </a:ln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ZoneTexte 11"/>
          <p:cNvSpPr txBox="1"/>
          <p:nvPr/>
        </p:nvSpPr>
        <p:spPr>
          <a:xfrm>
            <a:off x="899592" y="4550521"/>
            <a:ext cx="1056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b="1" dirty="0" smtClean="0">
                <a:solidFill>
                  <a:srgbClr val="FFFF00"/>
                </a:solidFill>
              </a:rPr>
              <a:t>Vésicule</a:t>
            </a:r>
            <a:endParaRPr lang="fr-BE" sz="2000" b="1" dirty="0">
              <a:solidFill>
                <a:srgbClr val="FFFF00"/>
              </a:solidFill>
            </a:endParaRPr>
          </a:p>
        </p:txBody>
      </p:sp>
      <p:sp>
        <p:nvSpPr>
          <p:cNvPr id="13" name="Forme libre 12"/>
          <p:cNvSpPr/>
          <p:nvPr/>
        </p:nvSpPr>
        <p:spPr>
          <a:xfrm>
            <a:off x="2456593" y="2511188"/>
            <a:ext cx="3070780" cy="2129051"/>
          </a:xfrm>
          <a:custGeom>
            <a:avLst/>
            <a:gdLst>
              <a:gd name="connsiteX0" fmla="*/ 2975216 w 3070780"/>
              <a:gd name="connsiteY0" fmla="*/ 0 h 2129051"/>
              <a:gd name="connsiteX1" fmla="*/ 2906977 w 3070780"/>
              <a:gd name="connsiteY1" fmla="*/ 54591 h 2129051"/>
              <a:gd name="connsiteX2" fmla="*/ 2797795 w 3070780"/>
              <a:gd name="connsiteY2" fmla="*/ 81887 h 2129051"/>
              <a:gd name="connsiteX3" fmla="*/ 2661317 w 3070780"/>
              <a:gd name="connsiteY3" fmla="*/ 122830 h 2129051"/>
              <a:gd name="connsiteX4" fmla="*/ 2415658 w 3070780"/>
              <a:gd name="connsiteY4" fmla="*/ 150125 h 2129051"/>
              <a:gd name="connsiteX5" fmla="*/ 2197294 w 3070780"/>
              <a:gd name="connsiteY5" fmla="*/ 177421 h 2129051"/>
              <a:gd name="connsiteX6" fmla="*/ 2156350 w 3070780"/>
              <a:gd name="connsiteY6" fmla="*/ 191069 h 2129051"/>
              <a:gd name="connsiteX7" fmla="*/ 2019873 w 3070780"/>
              <a:gd name="connsiteY7" fmla="*/ 204716 h 2129051"/>
              <a:gd name="connsiteX8" fmla="*/ 1801508 w 3070780"/>
              <a:gd name="connsiteY8" fmla="*/ 245660 h 2129051"/>
              <a:gd name="connsiteX9" fmla="*/ 1760565 w 3070780"/>
              <a:gd name="connsiteY9" fmla="*/ 259308 h 2129051"/>
              <a:gd name="connsiteX10" fmla="*/ 1501258 w 3070780"/>
              <a:gd name="connsiteY10" fmla="*/ 245660 h 2129051"/>
              <a:gd name="connsiteX11" fmla="*/ 1405723 w 3070780"/>
              <a:gd name="connsiteY11" fmla="*/ 218364 h 2129051"/>
              <a:gd name="connsiteX12" fmla="*/ 1296541 w 3070780"/>
              <a:gd name="connsiteY12" fmla="*/ 163773 h 2129051"/>
              <a:gd name="connsiteX13" fmla="*/ 1214655 w 3070780"/>
              <a:gd name="connsiteY13" fmla="*/ 150125 h 2129051"/>
              <a:gd name="connsiteX14" fmla="*/ 1119120 w 3070780"/>
              <a:gd name="connsiteY14" fmla="*/ 122830 h 2129051"/>
              <a:gd name="connsiteX15" fmla="*/ 1009938 w 3070780"/>
              <a:gd name="connsiteY15" fmla="*/ 109182 h 2129051"/>
              <a:gd name="connsiteX16" fmla="*/ 818870 w 3070780"/>
              <a:gd name="connsiteY16" fmla="*/ 81887 h 2129051"/>
              <a:gd name="connsiteX17" fmla="*/ 764279 w 3070780"/>
              <a:gd name="connsiteY17" fmla="*/ 68239 h 2129051"/>
              <a:gd name="connsiteX18" fmla="*/ 545914 w 3070780"/>
              <a:gd name="connsiteY18" fmla="*/ 27296 h 2129051"/>
              <a:gd name="connsiteX19" fmla="*/ 27300 w 3070780"/>
              <a:gd name="connsiteY19" fmla="*/ 40943 h 2129051"/>
              <a:gd name="connsiteX20" fmla="*/ 4 w 3070780"/>
              <a:gd name="connsiteY20" fmla="*/ 122830 h 2129051"/>
              <a:gd name="connsiteX21" fmla="*/ 13652 w 3070780"/>
              <a:gd name="connsiteY21" fmla="*/ 300251 h 2129051"/>
              <a:gd name="connsiteX22" fmla="*/ 40947 w 3070780"/>
              <a:gd name="connsiteY22" fmla="*/ 382137 h 2129051"/>
              <a:gd name="connsiteX23" fmla="*/ 81891 w 3070780"/>
              <a:gd name="connsiteY23" fmla="*/ 464024 h 2129051"/>
              <a:gd name="connsiteX24" fmla="*/ 122834 w 3070780"/>
              <a:gd name="connsiteY24" fmla="*/ 600502 h 2129051"/>
              <a:gd name="connsiteX25" fmla="*/ 136482 w 3070780"/>
              <a:gd name="connsiteY25" fmla="*/ 641445 h 2129051"/>
              <a:gd name="connsiteX26" fmla="*/ 150129 w 3070780"/>
              <a:gd name="connsiteY26" fmla="*/ 750627 h 2129051"/>
              <a:gd name="connsiteX27" fmla="*/ 177425 w 3070780"/>
              <a:gd name="connsiteY27" fmla="*/ 914400 h 2129051"/>
              <a:gd name="connsiteX28" fmla="*/ 232016 w 3070780"/>
              <a:gd name="connsiteY28" fmla="*/ 996287 h 2129051"/>
              <a:gd name="connsiteX29" fmla="*/ 272959 w 3070780"/>
              <a:gd name="connsiteY29" fmla="*/ 1023582 h 2129051"/>
              <a:gd name="connsiteX30" fmla="*/ 313903 w 3070780"/>
              <a:gd name="connsiteY30" fmla="*/ 1105469 h 2129051"/>
              <a:gd name="connsiteX31" fmla="*/ 327550 w 3070780"/>
              <a:gd name="connsiteY31" fmla="*/ 1146412 h 2129051"/>
              <a:gd name="connsiteX32" fmla="*/ 382141 w 3070780"/>
              <a:gd name="connsiteY32" fmla="*/ 1228299 h 2129051"/>
              <a:gd name="connsiteX33" fmla="*/ 423085 w 3070780"/>
              <a:gd name="connsiteY33" fmla="*/ 1310185 h 2129051"/>
              <a:gd name="connsiteX34" fmla="*/ 464028 w 3070780"/>
              <a:gd name="connsiteY34" fmla="*/ 1392072 h 2129051"/>
              <a:gd name="connsiteX35" fmla="*/ 504971 w 3070780"/>
              <a:gd name="connsiteY35" fmla="*/ 1473958 h 2129051"/>
              <a:gd name="connsiteX36" fmla="*/ 545914 w 3070780"/>
              <a:gd name="connsiteY36" fmla="*/ 1569493 h 2129051"/>
              <a:gd name="connsiteX37" fmla="*/ 614153 w 3070780"/>
              <a:gd name="connsiteY37" fmla="*/ 1692322 h 2129051"/>
              <a:gd name="connsiteX38" fmla="*/ 655097 w 3070780"/>
              <a:gd name="connsiteY38" fmla="*/ 1719618 h 2129051"/>
              <a:gd name="connsiteX39" fmla="*/ 736983 w 3070780"/>
              <a:gd name="connsiteY39" fmla="*/ 1801505 h 2129051"/>
              <a:gd name="connsiteX40" fmla="*/ 818870 w 3070780"/>
              <a:gd name="connsiteY40" fmla="*/ 1842448 h 2129051"/>
              <a:gd name="connsiteX41" fmla="*/ 900756 w 3070780"/>
              <a:gd name="connsiteY41" fmla="*/ 1883391 h 2129051"/>
              <a:gd name="connsiteX42" fmla="*/ 982643 w 3070780"/>
              <a:gd name="connsiteY42" fmla="*/ 1951630 h 2129051"/>
              <a:gd name="connsiteX43" fmla="*/ 1023586 w 3070780"/>
              <a:gd name="connsiteY43" fmla="*/ 1992573 h 2129051"/>
              <a:gd name="connsiteX44" fmla="*/ 1078177 w 3070780"/>
              <a:gd name="connsiteY44" fmla="*/ 2006221 h 2129051"/>
              <a:gd name="connsiteX45" fmla="*/ 1119120 w 3070780"/>
              <a:gd name="connsiteY45" fmla="*/ 2047164 h 2129051"/>
              <a:gd name="connsiteX46" fmla="*/ 1201007 w 3070780"/>
              <a:gd name="connsiteY46" fmla="*/ 2074460 h 2129051"/>
              <a:gd name="connsiteX47" fmla="*/ 1241950 w 3070780"/>
              <a:gd name="connsiteY47" fmla="*/ 2088108 h 2129051"/>
              <a:gd name="connsiteX48" fmla="*/ 1405723 w 3070780"/>
              <a:gd name="connsiteY48" fmla="*/ 2115403 h 2129051"/>
              <a:gd name="connsiteX49" fmla="*/ 1460314 w 3070780"/>
              <a:gd name="connsiteY49" fmla="*/ 2129051 h 2129051"/>
              <a:gd name="connsiteX50" fmla="*/ 1801508 w 3070780"/>
              <a:gd name="connsiteY50" fmla="*/ 2115403 h 2129051"/>
              <a:gd name="connsiteX51" fmla="*/ 1951634 w 3070780"/>
              <a:gd name="connsiteY51" fmla="*/ 2074460 h 2129051"/>
              <a:gd name="connsiteX52" fmla="*/ 2006225 w 3070780"/>
              <a:gd name="connsiteY52" fmla="*/ 2060812 h 2129051"/>
              <a:gd name="connsiteX53" fmla="*/ 2047168 w 3070780"/>
              <a:gd name="connsiteY53" fmla="*/ 2019869 h 2129051"/>
              <a:gd name="connsiteX54" fmla="*/ 2129055 w 3070780"/>
              <a:gd name="connsiteY54" fmla="*/ 1965278 h 2129051"/>
              <a:gd name="connsiteX55" fmla="*/ 2197294 w 3070780"/>
              <a:gd name="connsiteY55" fmla="*/ 1883391 h 2129051"/>
              <a:gd name="connsiteX56" fmla="*/ 2333771 w 3070780"/>
              <a:gd name="connsiteY56" fmla="*/ 1719618 h 2129051"/>
              <a:gd name="connsiteX57" fmla="*/ 2415658 w 3070780"/>
              <a:gd name="connsiteY57" fmla="*/ 1637731 h 2129051"/>
              <a:gd name="connsiteX58" fmla="*/ 2456601 w 3070780"/>
              <a:gd name="connsiteY58" fmla="*/ 1596788 h 2129051"/>
              <a:gd name="connsiteX59" fmla="*/ 2524840 w 3070780"/>
              <a:gd name="connsiteY59" fmla="*/ 1514902 h 2129051"/>
              <a:gd name="connsiteX60" fmla="*/ 2552135 w 3070780"/>
              <a:gd name="connsiteY60" fmla="*/ 1473958 h 2129051"/>
              <a:gd name="connsiteX61" fmla="*/ 2606726 w 3070780"/>
              <a:gd name="connsiteY61" fmla="*/ 1446663 h 2129051"/>
              <a:gd name="connsiteX62" fmla="*/ 2647670 w 3070780"/>
              <a:gd name="connsiteY62" fmla="*/ 1419367 h 2129051"/>
              <a:gd name="connsiteX63" fmla="*/ 2729556 w 3070780"/>
              <a:gd name="connsiteY63" fmla="*/ 1392072 h 2129051"/>
              <a:gd name="connsiteX64" fmla="*/ 2825091 w 3070780"/>
              <a:gd name="connsiteY64" fmla="*/ 1364776 h 2129051"/>
              <a:gd name="connsiteX65" fmla="*/ 2975216 w 3070780"/>
              <a:gd name="connsiteY65" fmla="*/ 1323833 h 2129051"/>
              <a:gd name="connsiteX66" fmla="*/ 3016159 w 3070780"/>
              <a:gd name="connsiteY66" fmla="*/ 1296537 h 2129051"/>
              <a:gd name="connsiteX67" fmla="*/ 3070750 w 3070780"/>
              <a:gd name="connsiteY67" fmla="*/ 1214651 h 2129051"/>
              <a:gd name="connsiteX68" fmla="*/ 3057103 w 3070780"/>
              <a:gd name="connsiteY68" fmla="*/ 859809 h 2129051"/>
              <a:gd name="connsiteX69" fmla="*/ 3029807 w 3070780"/>
              <a:gd name="connsiteY69" fmla="*/ 764275 h 2129051"/>
              <a:gd name="connsiteX70" fmla="*/ 3002511 w 3070780"/>
              <a:gd name="connsiteY70" fmla="*/ 655093 h 2129051"/>
              <a:gd name="connsiteX71" fmla="*/ 2988864 w 3070780"/>
              <a:gd name="connsiteY71" fmla="*/ 573206 h 2129051"/>
              <a:gd name="connsiteX72" fmla="*/ 2975216 w 3070780"/>
              <a:gd name="connsiteY72" fmla="*/ 532263 h 2129051"/>
              <a:gd name="connsiteX73" fmla="*/ 2934273 w 3070780"/>
              <a:gd name="connsiteY73" fmla="*/ 81887 h 2129051"/>
              <a:gd name="connsiteX74" fmla="*/ 2920625 w 3070780"/>
              <a:gd name="connsiteY74" fmla="*/ 68239 h 2129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3070780" h="2129051">
                <a:moveTo>
                  <a:pt x="2975216" y="0"/>
                </a:moveTo>
                <a:cubicBezTo>
                  <a:pt x="2952470" y="18197"/>
                  <a:pt x="2931679" y="39152"/>
                  <a:pt x="2906977" y="54591"/>
                </a:cubicBezTo>
                <a:cubicBezTo>
                  <a:pt x="2887227" y="66935"/>
                  <a:pt x="2810483" y="79349"/>
                  <a:pt x="2797795" y="81887"/>
                </a:cubicBezTo>
                <a:cubicBezTo>
                  <a:pt x="2726783" y="117393"/>
                  <a:pt x="2751943" y="111502"/>
                  <a:pt x="2661317" y="122830"/>
                </a:cubicBezTo>
                <a:cubicBezTo>
                  <a:pt x="2579563" y="133049"/>
                  <a:pt x="2415658" y="150125"/>
                  <a:pt x="2415658" y="150125"/>
                </a:cubicBezTo>
                <a:cubicBezTo>
                  <a:pt x="2281147" y="183753"/>
                  <a:pt x="2457958" y="142665"/>
                  <a:pt x="2197294" y="177421"/>
                </a:cubicBezTo>
                <a:cubicBezTo>
                  <a:pt x="2183034" y="179322"/>
                  <a:pt x="2170569" y="188882"/>
                  <a:pt x="2156350" y="191069"/>
                </a:cubicBezTo>
                <a:cubicBezTo>
                  <a:pt x="2111162" y="198021"/>
                  <a:pt x="2065173" y="198539"/>
                  <a:pt x="2019873" y="204716"/>
                </a:cubicBezTo>
                <a:cubicBezTo>
                  <a:pt x="1950990" y="214109"/>
                  <a:pt x="1871360" y="225702"/>
                  <a:pt x="1801508" y="245660"/>
                </a:cubicBezTo>
                <a:cubicBezTo>
                  <a:pt x="1787676" y="249612"/>
                  <a:pt x="1774213" y="254759"/>
                  <a:pt x="1760565" y="259308"/>
                </a:cubicBezTo>
                <a:cubicBezTo>
                  <a:pt x="1674129" y="254759"/>
                  <a:pt x="1587488" y="253158"/>
                  <a:pt x="1501258" y="245660"/>
                </a:cubicBezTo>
                <a:cubicBezTo>
                  <a:pt x="1488369" y="244539"/>
                  <a:pt x="1421773" y="225659"/>
                  <a:pt x="1405723" y="218364"/>
                </a:cubicBezTo>
                <a:cubicBezTo>
                  <a:pt x="1368680" y="201526"/>
                  <a:pt x="1336677" y="170463"/>
                  <a:pt x="1296541" y="163773"/>
                </a:cubicBezTo>
                <a:cubicBezTo>
                  <a:pt x="1269246" y="159224"/>
                  <a:pt x="1241668" y="156128"/>
                  <a:pt x="1214655" y="150125"/>
                </a:cubicBezTo>
                <a:cubicBezTo>
                  <a:pt x="1117318" y="128495"/>
                  <a:pt x="1237994" y="142643"/>
                  <a:pt x="1119120" y="122830"/>
                </a:cubicBezTo>
                <a:cubicBezTo>
                  <a:pt x="1082942" y="116800"/>
                  <a:pt x="1046247" y="114369"/>
                  <a:pt x="1009938" y="109182"/>
                </a:cubicBezTo>
                <a:cubicBezTo>
                  <a:pt x="734535" y="69838"/>
                  <a:pt x="1164053" y="125032"/>
                  <a:pt x="818870" y="81887"/>
                </a:cubicBezTo>
                <a:cubicBezTo>
                  <a:pt x="800673" y="77338"/>
                  <a:pt x="782620" y="72169"/>
                  <a:pt x="764279" y="68239"/>
                </a:cubicBezTo>
                <a:cubicBezTo>
                  <a:pt x="649738" y="43694"/>
                  <a:pt x="644294" y="43692"/>
                  <a:pt x="545914" y="27296"/>
                </a:cubicBezTo>
                <a:cubicBezTo>
                  <a:pt x="373043" y="31845"/>
                  <a:pt x="197642" y="11133"/>
                  <a:pt x="27300" y="40943"/>
                </a:cubicBezTo>
                <a:cubicBezTo>
                  <a:pt x="-1041" y="45903"/>
                  <a:pt x="4" y="122830"/>
                  <a:pt x="4" y="122830"/>
                </a:cubicBezTo>
                <a:cubicBezTo>
                  <a:pt x="4553" y="181970"/>
                  <a:pt x="4401" y="241662"/>
                  <a:pt x="13652" y="300251"/>
                </a:cubicBezTo>
                <a:cubicBezTo>
                  <a:pt x="18139" y="328671"/>
                  <a:pt x="31849" y="354842"/>
                  <a:pt x="40947" y="382137"/>
                </a:cubicBezTo>
                <a:cubicBezTo>
                  <a:pt x="59782" y="438641"/>
                  <a:pt x="46615" y="411112"/>
                  <a:pt x="81891" y="464024"/>
                </a:cubicBezTo>
                <a:cubicBezTo>
                  <a:pt x="102516" y="546527"/>
                  <a:pt x="89607" y="500822"/>
                  <a:pt x="122834" y="600502"/>
                </a:cubicBezTo>
                <a:lnTo>
                  <a:pt x="136482" y="641445"/>
                </a:lnTo>
                <a:cubicBezTo>
                  <a:pt x="141031" y="677839"/>
                  <a:pt x="145844" y="714201"/>
                  <a:pt x="150129" y="750627"/>
                </a:cubicBezTo>
                <a:cubicBezTo>
                  <a:pt x="152822" y="773517"/>
                  <a:pt x="155130" y="874269"/>
                  <a:pt x="177425" y="914400"/>
                </a:cubicBezTo>
                <a:cubicBezTo>
                  <a:pt x="193357" y="943077"/>
                  <a:pt x="204720" y="978090"/>
                  <a:pt x="232016" y="996287"/>
                </a:cubicBezTo>
                <a:lnTo>
                  <a:pt x="272959" y="1023582"/>
                </a:lnTo>
                <a:cubicBezTo>
                  <a:pt x="307266" y="1126499"/>
                  <a:pt x="260987" y="999635"/>
                  <a:pt x="313903" y="1105469"/>
                </a:cubicBezTo>
                <a:cubicBezTo>
                  <a:pt x="320336" y="1118336"/>
                  <a:pt x="320564" y="1133836"/>
                  <a:pt x="327550" y="1146412"/>
                </a:cubicBezTo>
                <a:cubicBezTo>
                  <a:pt x="343481" y="1175089"/>
                  <a:pt x="371767" y="1197177"/>
                  <a:pt x="382141" y="1228299"/>
                </a:cubicBezTo>
                <a:cubicBezTo>
                  <a:pt x="400976" y="1284803"/>
                  <a:pt x="387809" y="1257272"/>
                  <a:pt x="423085" y="1310185"/>
                </a:cubicBezTo>
                <a:cubicBezTo>
                  <a:pt x="457384" y="1413088"/>
                  <a:pt x="411118" y="1286254"/>
                  <a:pt x="464028" y="1392072"/>
                </a:cubicBezTo>
                <a:cubicBezTo>
                  <a:pt x="520534" y="1505083"/>
                  <a:pt x="426744" y="1356617"/>
                  <a:pt x="504971" y="1473958"/>
                </a:cubicBezTo>
                <a:cubicBezTo>
                  <a:pt x="533375" y="1587571"/>
                  <a:pt x="498790" y="1475244"/>
                  <a:pt x="545914" y="1569493"/>
                </a:cubicBezTo>
                <a:cubicBezTo>
                  <a:pt x="570802" y="1619269"/>
                  <a:pt x="549608" y="1649292"/>
                  <a:pt x="614153" y="1692322"/>
                </a:cubicBezTo>
                <a:cubicBezTo>
                  <a:pt x="627801" y="1701421"/>
                  <a:pt x="642837" y="1708720"/>
                  <a:pt x="655097" y="1719618"/>
                </a:cubicBezTo>
                <a:cubicBezTo>
                  <a:pt x="683948" y="1745264"/>
                  <a:pt x="704864" y="1780093"/>
                  <a:pt x="736983" y="1801505"/>
                </a:cubicBezTo>
                <a:cubicBezTo>
                  <a:pt x="854318" y="1879727"/>
                  <a:pt x="705862" y="1785945"/>
                  <a:pt x="818870" y="1842448"/>
                </a:cubicBezTo>
                <a:cubicBezTo>
                  <a:pt x="924700" y="1895362"/>
                  <a:pt x="797841" y="1849085"/>
                  <a:pt x="900756" y="1883391"/>
                </a:cubicBezTo>
                <a:cubicBezTo>
                  <a:pt x="1020383" y="2003015"/>
                  <a:pt x="868630" y="1856618"/>
                  <a:pt x="982643" y="1951630"/>
                </a:cubicBezTo>
                <a:cubicBezTo>
                  <a:pt x="997470" y="1963986"/>
                  <a:pt x="1006828" y="1982997"/>
                  <a:pt x="1023586" y="1992573"/>
                </a:cubicBezTo>
                <a:cubicBezTo>
                  <a:pt x="1039872" y="2001879"/>
                  <a:pt x="1059980" y="2001672"/>
                  <a:pt x="1078177" y="2006221"/>
                </a:cubicBezTo>
                <a:cubicBezTo>
                  <a:pt x="1091825" y="2019869"/>
                  <a:pt x="1102248" y="2037791"/>
                  <a:pt x="1119120" y="2047164"/>
                </a:cubicBezTo>
                <a:cubicBezTo>
                  <a:pt x="1144271" y="2061137"/>
                  <a:pt x="1173711" y="2065361"/>
                  <a:pt x="1201007" y="2074460"/>
                </a:cubicBezTo>
                <a:lnTo>
                  <a:pt x="1241950" y="2088108"/>
                </a:lnTo>
                <a:cubicBezTo>
                  <a:pt x="1294454" y="2105610"/>
                  <a:pt x="1352032" y="2101980"/>
                  <a:pt x="1405723" y="2115403"/>
                </a:cubicBezTo>
                <a:lnTo>
                  <a:pt x="1460314" y="2129051"/>
                </a:lnTo>
                <a:cubicBezTo>
                  <a:pt x="1574045" y="2124502"/>
                  <a:pt x="1687938" y="2122974"/>
                  <a:pt x="1801508" y="2115403"/>
                </a:cubicBezTo>
                <a:cubicBezTo>
                  <a:pt x="1865881" y="2111111"/>
                  <a:pt x="1887531" y="2090486"/>
                  <a:pt x="1951634" y="2074460"/>
                </a:cubicBezTo>
                <a:lnTo>
                  <a:pt x="2006225" y="2060812"/>
                </a:lnTo>
                <a:cubicBezTo>
                  <a:pt x="2019873" y="2047164"/>
                  <a:pt x="2031933" y="2031718"/>
                  <a:pt x="2047168" y="2019869"/>
                </a:cubicBezTo>
                <a:cubicBezTo>
                  <a:pt x="2073063" y="1999729"/>
                  <a:pt x="2129055" y="1965278"/>
                  <a:pt x="2129055" y="1965278"/>
                </a:cubicBezTo>
                <a:cubicBezTo>
                  <a:pt x="2226574" y="1818994"/>
                  <a:pt x="2074717" y="2040988"/>
                  <a:pt x="2197294" y="1883391"/>
                </a:cubicBezTo>
                <a:cubicBezTo>
                  <a:pt x="2330306" y="1712378"/>
                  <a:pt x="2161606" y="1891784"/>
                  <a:pt x="2333771" y="1719618"/>
                </a:cubicBezTo>
                <a:lnTo>
                  <a:pt x="2415658" y="1637731"/>
                </a:lnTo>
                <a:cubicBezTo>
                  <a:pt x="2429306" y="1624083"/>
                  <a:pt x="2445895" y="1612847"/>
                  <a:pt x="2456601" y="1596788"/>
                </a:cubicBezTo>
                <a:cubicBezTo>
                  <a:pt x="2524380" y="1495122"/>
                  <a:pt x="2437261" y="1619999"/>
                  <a:pt x="2524840" y="1514902"/>
                </a:cubicBezTo>
                <a:cubicBezTo>
                  <a:pt x="2535341" y="1502301"/>
                  <a:pt x="2539534" y="1484459"/>
                  <a:pt x="2552135" y="1473958"/>
                </a:cubicBezTo>
                <a:cubicBezTo>
                  <a:pt x="2567764" y="1460934"/>
                  <a:pt x="2589062" y="1456757"/>
                  <a:pt x="2606726" y="1446663"/>
                </a:cubicBezTo>
                <a:cubicBezTo>
                  <a:pt x="2620968" y="1438525"/>
                  <a:pt x="2632681" y="1426029"/>
                  <a:pt x="2647670" y="1419367"/>
                </a:cubicBezTo>
                <a:cubicBezTo>
                  <a:pt x="2673962" y="1407682"/>
                  <a:pt x="2702261" y="1401170"/>
                  <a:pt x="2729556" y="1392072"/>
                </a:cubicBezTo>
                <a:cubicBezTo>
                  <a:pt x="2775152" y="1376874"/>
                  <a:pt x="2773679" y="1376201"/>
                  <a:pt x="2825091" y="1364776"/>
                </a:cubicBezTo>
                <a:cubicBezTo>
                  <a:pt x="2863541" y="1356231"/>
                  <a:pt x="2943265" y="1345134"/>
                  <a:pt x="2975216" y="1323833"/>
                </a:cubicBezTo>
                <a:lnTo>
                  <a:pt x="3016159" y="1296537"/>
                </a:lnTo>
                <a:cubicBezTo>
                  <a:pt x="3034356" y="1269242"/>
                  <a:pt x="3072011" y="1247432"/>
                  <a:pt x="3070750" y="1214651"/>
                </a:cubicBezTo>
                <a:cubicBezTo>
                  <a:pt x="3066201" y="1096370"/>
                  <a:pt x="3064977" y="977915"/>
                  <a:pt x="3057103" y="859809"/>
                </a:cubicBezTo>
                <a:cubicBezTo>
                  <a:pt x="3054782" y="824997"/>
                  <a:pt x="3038023" y="797138"/>
                  <a:pt x="3029807" y="764275"/>
                </a:cubicBezTo>
                <a:lnTo>
                  <a:pt x="3002511" y="655093"/>
                </a:lnTo>
                <a:cubicBezTo>
                  <a:pt x="2997962" y="627797"/>
                  <a:pt x="2994867" y="600219"/>
                  <a:pt x="2988864" y="573206"/>
                </a:cubicBezTo>
                <a:cubicBezTo>
                  <a:pt x="2985743" y="559163"/>
                  <a:pt x="2976086" y="546623"/>
                  <a:pt x="2975216" y="532263"/>
                </a:cubicBezTo>
                <a:cubicBezTo>
                  <a:pt x="2957814" y="245142"/>
                  <a:pt x="3037699" y="219789"/>
                  <a:pt x="2934273" y="81887"/>
                </a:cubicBezTo>
                <a:cubicBezTo>
                  <a:pt x="2930413" y="76740"/>
                  <a:pt x="2925174" y="72788"/>
                  <a:pt x="2920625" y="68239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ZoneTexte 20"/>
          <p:cNvSpPr txBox="1"/>
          <p:nvPr/>
        </p:nvSpPr>
        <p:spPr>
          <a:xfrm>
            <a:off x="3899794" y="3174371"/>
            <a:ext cx="8511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b="1" dirty="0" smtClean="0">
                <a:solidFill>
                  <a:srgbClr val="FF0000"/>
                </a:solidFill>
              </a:rPr>
              <a:t>Vessie</a:t>
            </a:r>
            <a:endParaRPr lang="fr-BE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2879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8302690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à coins arrondis 2"/>
          <p:cNvSpPr/>
          <p:nvPr/>
        </p:nvSpPr>
        <p:spPr>
          <a:xfrm>
            <a:off x="347562" y="188640"/>
            <a:ext cx="8400902" cy="864096"/>
          </a:xfrm>
          <a:prstGeom prst="roundRect">
            <a:avLst/>
          </a:prstGeom>
          <a:solidFill>
            <a:schemeClr val="bg2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2800" dirty="0" smtClean="0">
                <a:solidFill>
                  <a:schemeClr val="bg1"/>
                </a:solidFill>
              </a:rPr>
              <a:t>Les vagues de croissance folliculaire durant le cycle </a:t>
            </a:r>
          </a:p>
          <a:p>
            <a:r>
              <a:rPr lang="fr-BE" sz="2800" dirty="0" smtClean="0">
                <a:solidFill>
                  <a:schemeClr val="bg1"/>
                </a:solidFill>
              </a:rPr>
              <a:t>chez la brebis (</a:t>
            </a:r>
            <a:r>
              <a:rPr lang="fr-BE" sz="2800" dirty="0" err="1" smtClean="0">
                <a:solidFill>
                  <a:schemeClr val="bg1"/>
                </a:solidFill>
              </a:rPr>
              <a:t>Toosi</a:t>
            </a:r>
            <a:r>
              <a:rPr lang="fr-BE" sz="2800" dirty="0" smtClean="0">
                <a:solidFill>
                  <a:schemeClr val="bg1"/>
                </a:solidFill>
              </a:rPr>
              <a:t> et al. 2009 ) </a:t>
            </a:r>
            <a:endParaRPr lang="fr-BE" sz="2800" dirty="0">
              <a:solidFill>
                <a:schemeClr val="bg2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051720" y="1319173"/>
            <a:ext cx="45774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200" dirty="0" smtClean="0"/>
              <a:t>3,5 jours en moyenne entre les vagues</a:t>
            </a:r>
          </a:p>
          <a:p>
            <a:r>
              <a:rPr lang="fr-BE" sz="2200" dirty="0" smtClean="0"/>
              <a:t>Diamètre ovulatoire moyen : 5,7 mm </a:t>
            </a:r>
            <a:endParaRPr lang="fr-BE" sz="2200" dirty="0"/>
          </a:p>
        </p:txBody>
      </p:sp>
    </p:spTree>
    <p:extLst>
      <p:ext uri="{BB962C8B-B14F-4D97-AF65-F5344CB8AC3E}">
        <p14:creationId xmlns:p14="http://schemas.microsoft.com/office/powerpoint/2010/main" val="312473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4629856" y="809625"/>
            <a:ext cx="254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E9B0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 algn="l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ts val="400"/>
              </a:spcBef>
              <a:buClr>
                <a:srgbClr val="D8AB01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pic>
        <p:nvPicPr>
          <p:cNvPr id="40967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08603"/>
            <a:ext cx="3960440" cy="5346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re 1"/>
          <p:cNvSpPr txBox="1">
            <a:spLocks/>
          </p:cNvSpPr>
          <p:nvPr/>
        </p:nvSpPr>
        <p:spPr>
          <a:xfrm>
            <a:off x="395536" y="260648"/>
            <a:ext cx="8064896" cy="864096"/>
          </a:xfrm>
          <a:prstGeom prst="roundRect">
            <a:avLst>
              <a:gd name="adj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altLang="fr-FR" sz="2400" dirty="0" smtClean="0">
                <a:solidFill>
                  <a:schemeClr val="bg1"/>
                </a:solidFill>
              </a:rPr>
              <a:t>Hydromètre (pseudo-gestation)</a:t>
            </a:r>
          </a:p>
          <a:p>
            <a:r>
              <a:rPr lang="fr-BE" altLang="fr-FR" sz="2400" dirty="0" smtClean="0">
                <a:solidFill>
                  <a:schemeClr val="bg1"/>
                </a:solidFill>
              </a:rPr>
              <a:t> (Nicole Hagen </a:t>
            </a:r>
            <a:r>
              <a:rPr lang="fr-BE" altLang="fr-FR" sz="2400" dirty="0" err="1" smtClean="0">
                <a:solidFill>
                  <a:schemeClr val="bg1"/>
                </a:solidFill>
              </a:rPr>
              <a:t>ENV</a:t>
            </a:r>
            <a:r>
              <a:rPr lang="fr-BE" altLang="fr-FR" sz="2400" dirty="0" smtClean="0">
                <a:solidFill>
                  <a:schemeClr val="bg1"/>
                </a:solidFill>
              </a:rPr>
              <a:t> Toulouse)</a:t>
            </a:r>
          </a:p>
        </p:txBody>
      </p:sp>
      <p:pic>
        <p:nvPicPr>
          <p:cNvPr id="11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48" y="1308603"/>
            <a:ext cx="3960440" cy="5346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rme libre 3"/>
          <p:cNvSpPr/>
          <p:nvPr/>
        </p:nvSpPr>
        <p:spPr>
          <a:xfrm>
            <a:off x="4967785" y="2279176"/>
            <a:ext cx="3480179" cy="3671248"/>
          </a:xfrm>
          <a:custGeom>
            <a:avLst/>
            <a:gdLst>
              <a:gd name="connsiteX0" fmla="*/ 1487606 w 3480179"/>
              <a:gd name="connsiteY0" fmla="*/ 204717 h 3671248"/>
              <a:gd name="connsiteX1" fmla="*/ 1337481 w 3480179"/>
              <a:gd name="connsiteY1" fmla="*/ 163773 h 3671248"/>
              <a:gd name="connsiteX2" fmla="*/ 1296537 w 3480179"/>
              <a:gd name="connsiteY2" fmla="*/ 150125 h 3671248"/>
              <a:gd name="connsiteX3" fmla="*/ 1241946 w 3480179"/>
              <a:gd name="connsiteY3" fmla="*/ 122830 h 3671248"/>
              <a:gd name="connsiteX4" fmla="*/ 1160060 w 3480179"/>
              <a:gd name="connsiteY4" fmla="*/ 81887 h 3671248"/>
              <a:gd name="connsiteX5" fmla="*/ 955343 w 3480179"/>
              <a:gd name="connsiteY5" fmla="*/ 95534 h 3671248"/>
              <a:gd name="connsiteX6" fmla="*/ 900752 w 3480179"/>
              <a:gd name="connsiteY6" fmla="*/ 109182 h 3671248"/>
              <a:gd name="connsiteX7" fmla="*/ 818866 w 3480179"/>
              <a:gd name="connsiteY7" fmla="*/ 163773 h 3671248"/>
              <a:gd name="connsiteX8" fmla="*/ 777922 w 3480179"/>
              <a:gd name="connsiteY8" fmla="*/ 191069 h 3671248"/>
              <a:gd name="connsiteX9" fmla="*/ 723331 w 3480179"/>
              <a:gd name="connsiteY9" fmla="*/ 313899 h 3671248"/>
              <a:gd name="connsiteX10" fmla="*/ 709684 w 3480179"/>
              <a:gd name="connsiteY10" fmla="*/ 354842 h 3671248"/>
              <a:gd name="connsiteX11" fmla="*/ 655093 w 3480179"/>
              <a:gd name="connsiteY11" fmla="*/ 436728 h 3671248"/>
              <a:gd name="connsiteX12" fmla="*/ 600502 w 3480179"/>
              <a:gd name="connsiteY12" fmla="*/ 532263 h 3671248"/>
              <a:gd name="connsiteX13" fmla="*/ 518615 w 3480179"/>
              <a:gd name="connsiteY13" fmla="*/ 614149 h 3671248"/>
              <a:gd name="connsiteX14" fmla="*/ 477672 w 3480179"/>
              <a:gd name="connsiteY14" fmla="*/ 655093 h 3671248"/>
              <a:gd name="connsiteX15" fmla="*/ 409433 w 3480179"/>
              <a:gd name="connsiteY15" fmla="*/ 723331 h 3671248"/>
              <a:gd name="connsiteX16" fmla="*/ 354842 w 3480179"/>
              <a:gd name="connsiteY16" fmla="*/ 805218 h 3671248"/>
              <a:gd name="connsiteX17" fmla="*/ 327546 w 3480179"/>
              <a:gd name="connsiteY17" fmla="*/ 846161 h 3671248"/>
              <a:gd name="connsiteX18" fmla="*/ 286603 w 3480179"/>
              <a:gd name="connsiteY18" fmla="*/ 873457 h 3671248"/>
              <a:gd name="connsiteX19" fmla="*/ 245660 w 3480179"/>
              <a:gd name="connsiteY19" fmla="*/ 914400 h 3671248"/>
              <a:gd name="connsiteX20" fmla="*/ 204716 w 3480179"/>
              <a:gd name="connsiteY20" fmla="*/ 941696 h 3671248"/>
              <a:gd name="connsiteX21" fmla="*/ 122830 w 3480179"/>
              <a:gd name="connsiteY21" fmla="*/ 1023582 h 3671248"/>
              <a:gd name="connsiteX22" fmla="*/ 40943 w 3480179"/>
              <a:gd name="connsiteY22" fmla="*/ 1119117 h 3671248"/>
              <a:gd name="connsiteX23" fmla="*/ 13648 w 3480179"/>
              <a:gd name="connsiteY23" fmla="*/ 1214651 h 3671248"/>
              <a:gd name="connsiteX24" fmla="*/ 0 w 3480179"/>
              <a:gd name="connsiteY24" fmla="*/ 1255594 h 3671248"/>
              <a:gd name="connsiteX25" fmla="*/ 13648 w 3480179"/>
              <a:gd name="connsiteY25" fmla="*/ 1501254 h 3671248"/>
              <a:gd name="connsiteX26" fmla="*/ 54591 w 3480179"/>
              <a:gd name="connsiteY26" fmla="*/ 1583140 h 3671248"/>
              <a:gd name="connsiteX27" fmla="*/ 95534 w 3480179"/>
              <a:gd name="connsiteY27" fmla="*/ 1665027 h 3671248"/>
              <a:gd name="connsiteX28" fmla="*/ 122830 w 3480179"/>
              <a:gd name="connsiteY28" fmla="*/ 1951630 h 3671248"/>
              <a:gd name="connsiteX29" fmla="*/ 150125 w 3480179"/>
              <a:gd name="connsiteY29" fmla="*/ 2197290 h 3671248"/>
              <a:gd name="connsiteX30" fmla="*/ 177421 w 3480179"/>
              <a:gd name="connsiteY30" fmla="*/ 2279176 h 3671248"/>
              <a:gd name="connsiteX31" fmla="*/ 191069 w 3480179"/>
              <a:gd name="connsiteY31" fmla="*/ 2333767 h 3671248"/>
              <a:gd name="connsiteX32" fmla="*/ 218364 w 3480179"/>
              <a:gd name="connsiteY32" fmla="*/ 2415654 h 3671248"/>
              <a:gd name="connsiteX33" fmla="*/ 245660 w 3480179"/>
              <a:gd name="connsiteY33" fmla="*/ 2552131 h 3671248"/>
              <a:gd name="connsiteX34" fmla="*/ 272955 w 3480179"/>
              <a:gd name="connsiteY34" fmla="*/ 2634018 h 3671248"/>
              <a:gd name="connsiteX35" fmla="*/ 313899 w 3480179"/>
              <a:gd name="connsiteY35" fmla="*/ 2784143 h 3671248"/>
              <a:gd name="connsiteX36" fmla="*/ 341194 w 3480179"/>
              <a:gd name="connsiteY36" fmla="*/ 2838734 h 3671248"/>
              <a:gd name="connsiteX37" fmla="*/ 354842 w 3480179"/>
              <a:gd name="connsiteY37" fmla="*/ 2975212 h 3671248"/>
              <a:gd name="connsiteX38" fmla="*/ 395785 w 3480179"/>
              <a:gd name="connsiteY38" fmla="*/ 3098042 h 3671248"/>
              <a:gd name="connsiteX39" fmla="*/ 409433 w 3480179"/>
              <a:gd name="connsiteY39" fmla="*/ 3152633 h 3671248"/>
              <a:gd name="connsiteX40" fmla="*/ 436728 w 3480179"/>
              <a:gd name="connsiteY40" fmla="*/ 3234520 h 3671248"/>
              <a:gd name="connsiteX41" fmla="*/ 450376 w 3480179"/>
              <a:gd name="connsiteY41" fmla="*/ 3289111 h 3671248"/>
              <a:gd name="connsiteX42" fmla="*/ 491319 w 3480179"/>
              <a:gd name="connsiteY42" fmla="*/ 3330054 h 3671248"/>
              <a:gd name="connsiteX43" fmla="*/ 545911 w 3480179"/>
              <a:gd name="connsiteY43" fmla="*/ 3452884 h 3671248"/>
              <a:gd name="connsiteX44" fmla="*/ 600502 w 3480179"/>
              <a:gd name="connsiteY44" fmla="*/ 3521123 h 3671248"/>
              <a:gd name="connsiteX45" fmla="*/ 668740 w 3480179"/>
              <a:gd name="connsiteY45" fmla="*/ 3603009 h 3671248"/>
              <a:gd name="connsiteX46" fmla="*/ 750627 w 3480179"/>
              <a:gd name="connsiteY46" fmla="*/ 3643952 h 3671248"/>
              <a:gd name="connsiteX47" fmla="*/ 818866 w 3480179"/>
              <a:gd name="connsiteY47" fmla="*/ 3671248 h 3671248"/>
              <a:gd name="connsiteX48" fmla="*/ 1009934 w 3480179"/>
              <a:gd name="connsiteY48" fmla="*/ 3657600 h 3671248"/>
              <a:gd name="connsiteX49" fmla="*/ 1105469 w 3480179"/>
              <a:gd name="connsiteY49" fmla="*/ 3548418 h 3671248"/>
              <a:gd name="connsiteX50" fmla="*/ 1146412 w 3480179"/>
              <a:gd name="connsiteY50" fmla="*/ 3493827 h 3671248"/>
              <a:gd name="connsiteX51" fmla="*/ 1214651 w 3480179"/>
              <a:gd name="connsiteY51" fmla="*/ 3411940 h 3671248"/>
              <a:gd name="connsiteX52" fmla="*/ 1310185 w 3480179"/>
              <a:gd name="connsiteY52" fmla="*/ 3370997 h 3671248"/>
              <a:gd name="connsiteX53" fmla="*/ 1364776 w 3480179"/>
              <a:gd name="connsiteY53" fmla="*/ 3343702 h 3671248"/>
              <a:gd name="connsiteX54" fmla="*/ 1405719 w 3480179"/>
              <a:gd name="connsiteY54" fmla="*/ 3316406 h 3671248"/>
              <a:gd name="connsiteX55" fmla="*/ 1473958 w 3480179"/>
              <a:gd name="connsiteY55" fmla="*/ 3302758 h 3671248"/>
              <a:gd name="connsiteX56" fmla="*/ 1624084 w 3480179"/>
              <a:gd name="connsiteY56" fmla="*/ 3248167 h 3671248"/>
              <a:gd name="connsiteX57" fmla="*/ 1719618 w 3480179"/>
              <a:gd name="connsiteY57" fmla="*/ 3220872 h 3671248"/>
              <a:gd name="connsiteX58" fmla="*/ 1801505 w 3480179"/>
              <a:gd name="connsiteY58" fmla="*/ 3179928 h 3671248"/>
              <a:gd name="connsiteX59" fmla="*/ 1842448 w 3480179"/>
              <a:gd name="connsiteY59" fmla="*/ 3152633 h 3671248"/>
              <a:gd name="connsiteX60" fmla="*/ 2251881 w 3480179"/>
              <a:gd name="connsiteY60" fmla="*/ 3138985 h 3671248"/>
              <a:gd name="connsiteX61" fmla="*/ 2333767 w 3480179"/>
              <a:gd name="connsiteY61" fmla="*/ 3111690 h 3671248"/>
              <a:gd name="connsiteX62" fmla="*/ 2415654 w 3480179"/>
              <a:gd name="connsiteY62" fmla="*/ 3057099 h 3671248"/>
              <a:gd name="connsiteX63" fmla="*/ 2456597 w 3480179"/>
              <a:gd name="connsiteY63" fmla="*/ 3016155 h 3671248"/>
              <a:gd name="connsiteX64" fmla="*/ 2538484 w 3480179"/>
              <a:gd name="connsiteY64" fmla="*/ 2961564 h 3671248"/>
              <a:gd name="connsiteX65" fmla="*/ 2579427 w 3480179"/>
              <a:gd name="connsiteY65" fmla="*/ 2934269 h 3671248"/>
              <a:gd name="connsiteX66" fmla="*/ 2606722 w 3480179"/>
              <a:gd name="connsiteY66" fmla="*/ 2893325 h 3671248"/>
              <a:gd name="connsiteX67" fmla="*/ 2688609 w 3480179"/>
              <a:gd name="connsiteY67" fmla="*/ 2825087 h 3671248"/>
              <a:gd name="connsiteX68" fmla="*/ 2756848 w 3480179"/>
              <a:gd name="connsiteY68" fmla="*/ 2743200 h 3671248"/>
              <a:gd name="connsiteX69" fmla="*/ 2797791 w 3480179"/>
              <a:gd name="connsiteY69" fmla="*/ 2661314 h 3671248"/>
              <a:gd name="connsiteX70" fmla="*/ 2866030 w 3480179"/>
              <a:gd name="connsiteY70" fmla="*/ 2579427 h 3671248"/>
              <a:gd name="connsiteX71" fmla="*/ 2893325 w 3480179"/>
              <a:gd name="connsiteY71" fmla="*/ 2524836 h 3671248"/>
              <a:gd name="connsiteX72" fmla="*/ 2906973 w 3480179"/>
              <a:gd name="connsiteY72" fmla="*/ 2483893 h 3671248"/>
              <a:gd name="connsiteX73" fmla="*/ 2934269 w 3480179"/>
              <a:gd name="connsiteY73" fmla="*/ 2442949 h 3671248"/>
              <a:gd name="connsiteX74" fmla="*/ 2975212 w 3480179"/>
              <a:gd name="connsiteY74" fmla="*/ 2361063 h 3671248"/>
              <a:gd name="connsiteX75" fmla="*/ 3002508 w 3480179"/>
              <a:gd name="connsiteY75" fmla="*/ 2292824 h 3671248"/>
              <a:gd name="connsiteX76" fmla="*/ 3057099 w 3480179"/>
              <a:gd name="connsiteY76" fmla="*/ 2183642 h 3671248"/>
              <a:gd name="connsiteX77" fmla="*/ 3070746 w 3480179"/>
              <a:gd name="connsiteY77" fmla="*/ 2142699 h 3671248"/>
              <a:gd name="connsiteX78" fmla="*/ 3098042 w 3480179"/>
              <a:gd name="connsiteY78" fmla="*/ 2101755 h 3671248"/>
              <a:gd name="connsiteX79" fmla="*/ 3125337 w 3480179"/>
              <a:gd name="connsiteY79" fmla="*/ 2019869 h 3671248"/>
              <a:gd name="connsiteX80" fmla="*/ 3138985 w 3480179"/>
              <a:gd name="connsiteY80" fmla="*/ 1978925 h 3671248"/>
              <a:gd name="connsiteX81" fmla="*/ 3166281 w 3480179"/>
              <a:gd name="connsiteY81" fmla="*/ 1937982 h 3671248"/>
              <a:gd name="connsiteX82" fmla="*/ 3207224 w 3480179"/>
              <a:gd name="connsiteY82" fmla="*/ 1856096 h 3671248"/>
              <a:gd name="connsiteX83" fmla="*/ 3234519 w 3480179"/>
              <a:gd name="connsiteY83" fmla="*/ 1801505 h 3671248"/>
              <a:gd name="connsiteX84" fmla="*/ 3248167 w 3480179"/>
              <a:gd name="connsiteY84" fmla="*/ 1760561 h 3671248"/>
              <a:gd name="connsiteX85" fmla="*/ 3316406 w 3480179"/>
              <a:gd name="connsiteY85" fmla="*/ 1665027 h 3671248"/>
              <a:gd name="connsiteX86" fmla="*/ 3330054 w 3480179"/>
              <a:gd name="connsiteY86" fmla="*/ 1624084 h 3671248"/>
              <a:gd name="connsiteX87" fmla="*/ 3384645 w 3480179"/>
              <a:gd name="connsiteY87" fmla="*/ 1542197 h 3671248"/>
              <a:gd name="connsiteX88" fmla="*/ 3411940 w 3480179"/>
              <a:gd name="connsiteY88" fmla="*/ 1446663 h 3671248"/>
              <a:gd name="connsiteX89" fmla="*/ 3425588 w 3480179"/>
              <a:gd name="connsiteY89" fmla="*/ 1392072 h 3671248"/>
              <a:gd name="connsiteX90" fmla="*/ 3452884 w 3480179"/>
              <a:gd name="connsiteY90" fmla="*/ 1351128 h 3671248"/>
              <a:gd name="connsiteX91" fmla="*/ 3466531 w 3480179"/>
              <a:gd name="connsiteY91" fmla="*/ 1296537 h 3671248"/>
              <a:gd name="connsiteX92" fmla="*/ 3480179 w 3480179"/>
              <a:gd name="connsiteY92" fmla="*/ 1255594 h 3671248"/>
              <a:gd name="connsiteX93" fmla="*/ 3466531 w 3480179"/>
              <a:gd name="connsiteY93" fmla="*/ 914400 h 3671248"/>
              <a:gd name="connsiteX94" fmla="*/ 3398293 w 3480179"/>
              <a:gd name="connsiteY94" fmla="*/ 846161 h 3671248"/>
              <a:gd name="connsiteX95" fmla="*/ 3302758 w 3480179"/>
              <a:gd name="connsiteY95" fmla="*/ 750627 h 3671248"/>
              <a:gd name="connsiteX96" fmla="*/ 3220872 w 3480179"/>
              <a:gd name="connsiteY96" fmla="*/ 696036 h 3671248"/>
              <a:gd name="connsiteX97" fmla="*/ 3111690 w 3480179"/>
              <a:gd name="connsiteY97" fmla="*/ 641445 h 3671248"/>
              <a:gd name="connsiteX98" fmla="*/ 3070746 w 3480179"/>
              <a:gd name="connsiteY98" fmla="*/ 600502 h 3671248"/>
              <a:gd name="connsiteX99" fmla="*/ 2975212 w 3480179"/>
              <a:gd name="connsiteY99" fmla="*/ 573206 h 3671248"/>
              <a:gd name="connsiteX100" fmla="*/ 2934269 w 3480179"/>
              <a:gd name="connsiteY100" fmla="*/ 559558 h 3671248"/>
              <a:gd name="connsiteX101" fmla="*/ 2852382 w 3480179"/>
              <a:gd name="connsiteY101" fmla="*/ 504967 h 3671248"/>
              <a:gd name="connsiteX102" fmla="*/ 2756848 w 3480179"/>
              <a:gd name="connsiteY102" fmla="*/ 450376 h 3671248"/>
              <a:gd name="connsiteX103" fmla="*/ 2702257 w 3480179"/>
              <a:gd name="connsiteY103" fmla="*/ 423081 h 3671248"/>
              <a:gd name="connsiteX104" fmla="*/ 2661314 w 3480179"/>
              <a:gd name="connsiteY104" fmla="*/ 382137 h 3671248"/>
              <a:gd name="connsiteX105" fmla="*/ 2620370 w 3480179"/>
              <a:gd name="connsiteY105" fmla="*/ 368490 h 3671248"/>
              <a:gd name="connsiteX106" fmla="*/ 2593075 w 3480179"/>
              <a:gd name="connsiteY106" fmla="*/ 327546 h 3671248"/>
              <a:gd name="connsiteX107" fmla="*/ 2511188 w 3480179"/>
              <a:gd name="connsiteY107" fmla="*/ 272955 h 3671248"/>
              <a:gd name="connsiteX108" fmla="*/ 2470245 w 3480179"/>
              <a:gd name="connsiteY108" fmla="*/ 232012 h 3671248"/>
              <a:gd name="connsiteX109" fmla="*/ 2442949 w 3480179"/>
              <a:gd name="connsiteY109" fmla="*/ 191069 h 3671248"/>
              <a:gd name="connsiteX110" fmla="*/ 2374711 w 3480179"/>
              <a:gd name="connsiteY110" fmla="*/ 150125 h 3671248"/>
              <a:gd name="connsiteX111" fmla="*/ 2292824 w 3480179"/>
              <a:gd name="connsiteY111" fmla="*/ 95534 h 3671248"/>
              <a:gd name="connsiteX112" fmla="*/ 2251881 w 3480179"/>
              <a:gd name="connsiteY112" fmla="*/ 68239 h 3671248"/>
              <a:gd name="connsiteX113" fmla="*/ 2169994 w 3480179"/>
              <a:gd name="connsiteY113" fmla="*/ 0 h 3671248"/>
              <a:gd name="connsiteX114" fmla="*/ 2060812 w 3480179"/>
              <a:gd name="connsiteY114" fmla="*/ 27296 h 3671248"/>
              <a:gd name="connsiteX115" fmla="*/ 1965278 w 3480179"/>
              <a:gd name="connsiteY115" fmla="*/ 54591 h 3671248"/>
              <a:gd name="connsiteX116" fmla="*/ 1883391 w 3480179"/>
              <a:gd name="connsiteY116" fmla="*/ 81887 h 3671248"/>
              <a:gd name="connsiteX117" fmla="*/ 1760561 w 3480179"/>
              <a:gd name="connsiteY117" fmla="*/ 136478 h 3671248"/>
              <a:gd name="connsiteX118" fmla="*/ 1719618 w 3480179"/>
              <a:gd name="connsiteY118" fmla="*/ 150125 h 3671248"/>
              <a:gd name="connsiteX119" fmla="*/ 1678675 w 3480179"/>
              <a:gd name="connsiteY119" fmla="*/ 163773 h 3671248"/>
              <a:gd name="connsiteX120" fmla="*/ 1624084 w 3480179"/>
              <a:gd name="connsiteY120" fmla="*/ 177421 h 3671248"/>
              <a:gd name="connsiteX121" fmla="*/ 1583140 w 3480179"/>
              <a:gd name="connsiteY121" fmla="*/ 191069 h 3671248"/>
              <a:gd name="connsiteX122" fmla="*/ 1501254 w 3480179"/>
              <a:gd name="connsiteY122" fmla="*/ 204717 h 3671248"/>
              <a:gd name="connsiteX123" fmla="*/ 1433015 w 3480179"/>
              <a:gd name="connsiteY123" fmla="*/ 232012 h 3671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3480179" h="3671248">
                <a:moveTo>
                  <a:pt x="1487606" y="204717"/>
                </a:moveTo>
                <a:cubicBezTo>
                  <a:pt x="1391152" y="185426"/>
                  <a:pt x="1441375" y="198405"/>
                  <a:pt x="1337481" y="163773"/>
                </a:cubicBezTo>
                <a:cubicBezTo>
                  <a:pt x="1323833" y="159224"/>
                  <a:pt x="1309405" y="156559"/>
                  <a:pt x="1296537" y="150125"/>
                </a:cubicBezTo>
                <a:cubicBezTo>
                  <a:pt x="1278340" y="141027"/>
                  <a:pt x="1260646" y="130844"/>
                  <a:pt x="1241946" y="122830"/>
                </a:cubicBezTo>
                <a:cubicBezTo>
                  <a:pt x="1162843" y="88929"/>
                  <a:pt x="1238740" y="134340"/>
                  <a:pt x="1160060" y="81887"/>
                </a:cubicBezTo>
                <a:cubicBezTo>
                  <a:pt x="1091821" y="86436"/>
                  <a:pt x="1023358" y="88375"/>
                  <a:pt x="955343" y="95534"/>
                </a:cubicBezTo>
                <a:cubicBezTo>
                  <a:pt x="936689" y="97498"/>
                  <a:pt x="917529" y="100794"/>
                  <a:pt x="900752" y="109182"/>
                </a:cubicBezTo>
                <a:cubicBezTo>
                  <a:pt x="871410" y="123853"/>
                  <a:pt x="846161" y="145576"/>
                  <a:pt x="818866" y="163773"/>
                </a:cubicBezTo>
                <a:lnTo>
                  <a:pt x="777922" y="191069"/>
                </a:lnTo>
                <a:cubicBezTo>
                  <a:pt x="734668" y="255951"/>
                  <a:pt x="755813" y="216453"/>
                  <a:pt x="723331" y="313899"/>
                </a:cubicBezTo>
                <a:cubicBezTo>
                  <a:pt x="718782" y="327547"/>
                  <a:pt x="717664" y="342872"/>
                  <a:pt x="709684" y="354842"/>
                </a:cubicBezTo>
                <a:cubicBezTo>
                  <a:pt x="691487" y="382137"/>
                  <a:pt x="669764" y="407386"/>
                  <a:pt x="655093" y="436728"/>
                </a:cubicBezTo>
                <a:cubicBezTo>
                  <a:pt x="640972" y="464970"/>
                  <a:pt x="622547" y="507463"/>
                  <a:pt x="600502" y="532263"/>
                </a:cubicBezTo>
                <a:cubicBezTo>
                  <a:pt x="574856" y="561114"/>
                  <a:pt x="545911" y="586853"/>
                  <a:pt x="518615" y="614149"/>
                </a:cubicBezTo>
                <a:cubicBezTo>
                  <a:pt x="504967" y="627797"/>
                  <a:pt x="488378" y="639034"/>
                  <a:pt x="477672" y="655093"/>
                </a:cubicBezTo>
                <a:cubicBezTo>
                  <a:pt x="441277" y="709684"/>
                  <a:pt x="464024" y="686938"/>
                  <a:pt x="409433" y="723331"/>
                </a:cubicBezTo>
                <a:cubicBezTo>
                  <a:pt x="385448" y="795285"/>
                  <a:pt x="411637" y="737065"/>
                  <a:pt x="354842" y="805218"/>
                </a:cubicBezTo>
                <a:cubicBezTo>
                  <a:pt x="344341" y="817819"/>
                  <a:pt x="339144" y="834563"/>
                  <a:pt x="327546" y="846161"/>
                </a:cubicBezTo>
                <a:cubicBezTo>
                  <a:pt x="315948" y="857759"/>
                  <a:pt x="299204" y="862956"/>
                  <a:pt x="286603" y="873457"/>
                </a:cubicBezTo>
                <a:cubicBezTo>
                  <a:pt x="271776" y="885813"/>
                  <a:pt x="260487" y="902044"/>
                  <a:pt x="245660" y="914400"/>
                </a:cubicBezTo>
                <a:cubicBezTo>
                  <a:pt x="233059" y="924901"/>
                  <a:pt x="216976" y="930799"/>
                  <a:pt x="204716" y="941696"/>
                </a:cubicBezTo>
                <a:cubicBezTo>
                  <a:pt x="175865" y="967341"/>
                  <a:pt x="145991" y="992701"/>
                  <a:pt x="122830" y="1023582"/>
                </a:cubicBezTo>
                <a:cubicBezTo>
                  <a:pt x="70306" y="1093614"/>
                  <a:pt x="97971" y="1062089"/>
                  <a:pt x="40943" y="1119117"/>
                </a:cubicBezTo>
                <a:cubicBezTo>
                  <a:pt x="8216" y="1217304"/>
                  <a:pt x="47930" y="1094667"/>
                  <a:pt x="13648" y="1214651"/>
                </a:cubicBezTo>
                <a:cubicBezTo>
                  <a:pt x="9696" y="1228483"/>
                  <a:pt x="4549" y="1241946"/>
                  <a:pt x="0" y="1255594"/>
                </a:cubicBezTo>
                <a:cubicBezTo>
                  <a:pt x="4549" y="1337481"/>
                  <a:pt x="5872" y="1419611"/>
                  <a:pt x="13648" y="1501254"/>
                </a:cubicBezTo>
                <a:cubicBezTo>
                  <a:pt x="17684" y="1543628"/>
                  <a:pt x="36190" y="1546337"/>
                  <a:pt x="54591" y="1583140"/>
                </a:cubicBezTo>
                <a:cubicBezTo>
                  <a:pt x="111094" y="1696148"/>
                  <a:pt x="17312" y="1547692"/>
                  <a:pt x="95534" y="1665027"/>
                </a:cubicBezTo>
                <a:cubicBezTo>
                  <a:pt x="104633" y="1760561"/>
                  <a:pt x="114141" y="1856057"/>
                  <a:pt x="122830" y="1951630"/>
                </a:cubicBezTo>
                <a:cubicBezTo>
                  <a:pt x="128239" y="2011131"/>
                  <a:pt x="132795" y="2127971"/>
                  <a:pt x="150125" y="2197290"/>
                </a:cubicBezTo>
                <a:cubicBezTo>
                  <a:pt x="157103" y="2225203"/>
                  <a:pt x="170443" y="2251263"/>
                  <a:pt x="177421" y="2279176"/>
                </a:cubicBezTo>
                <a:cubicBezTo>
                  <a:pt x="181970" y="2297373"/>
                  <a:pt x="185679" y="2315801"/>
                  <a:pt x="191069" y="2333767"/>
                </a:cubicBezTo>
                <a:cubicBezTo>
                  <a:pt x="199337" y="2361326"/>
                  <a:pt x="213634" y="2387273"/>
                  <a:pt x="218364" y="2415654"/>
                </a:cubicBezTo>
                <a:cubicBezTo>
                  <a:pt x="227587" y="2470993"/>
                  <a:pt x="230390" y="2501230"/>
                  <a:pt x="245660" y="2552131"/>
                </a:cubicBezTo>
                <a:cubicBezTo>
                  <a:pt x="253928" y="2579690"/>
                  <a:pt x="265977" y="2606105"/>
                  <a:pt x="272955" y="2634018"/>
                </a:cubicBezTo>
                <a:cubicBezTo>
                  <a:pt x="277132" y="2650725"/>
                  <a:pt x="298591" y="2748425"/>
                  <a:pt x="313899" y="2784143"/>
                </a:cubicBezTo>
                <a:cubicBezTo>
                  <a:pt x="321913" y="2802843"/>
                  <a:pt x="332096" y="2820537"/>
                  <a:pt x="341194" y="2838734"/>
                </a:cubicBezTo>
                <a:cubicBezTo>
                  <a:pt x="345743" y="2884227"/>
                  <a:pt x="345423" y="2930473"/>
                  <a:pt x="354842" y="2975212"/>
                </a:cubicBezTo>
                <a:cubicBezTo>
                  <a:pt x="363733" y="3017444"/>
                  <a:pt x="385317" y="3056173"/>
                  <a:pt x="395785" y="3098042"/>
                </a:cubicBezTo>
                <a:cubicBezTo>
                  <a:pt x="400334" y="3116239"/>
                  <a:pt x="404043" y="3134667"/>
                  <a:pt x="409433" y="3152633"/>
                </a:cubicBezTo>
                <a:cubicBezTo>
                  <a:pt x="417701" y="3180192"/>
                  <a:pt x="429750" y="3206607"/>
                  <a:pt x="436728" y="3234520"/>
                </a:cubicBezTo>
                <a:cubicBezTo>
                  <a:pt x="441277" y="3252717"/>
                  <a:pt x="441070" y="3272825"/>
                  <a:pt x="450376" y="3289111"/>
                </a:cubicBezTo>
                <a:cubicBezTo>
                  <a:pt x="459952" y="3305869"/>
                  <a:pt x="477671" y="3316406"/>
                  <a:pt x="491319" y="3330054"/>
                </a:cubicBezTo>
                <a:cubicBezTo>
                  <a:pt x="523802" y="3427501"/>
                  <a:pt x="502655" y="3388000"/>
                  <a:pt x="545911" y="3452884"/>
                </a:cubicBezTo>
                <a:cubicBezTo>
                  <a:pt x="572479" y="3532591"/>
                  <a:pt x="538770" y="3459391"/>
                  <a:pt x="600502" y="3521123"/>
                </a:cubicBezTo>
                <a:cubicBezTo>
                  <a:pt x="707858" y="3628479"/>
                  <a:pt x="534589" y="3491217"/>
                  <a:pt x="668740" y="3603009"/>
                </a:cubicBezTo>
                <a:cubicBezTo>
                  <a:pt x="708272" y="3635952"/>
                  <a:pt x="705859" y="3627164"/>
                  <a:pt x="750627" y="3643952"/>
                </a:cubicBezTo>
                <a:cubicBezTo>
                  <a:pt x="773566" y="3652554"/>
                  <a:pt x="796120" y="3662149"/>
                  <a:pt x="818866" y="3671248"/>
                </a:cubicBezTo>
                <a:cubicBezTo>
                  <a:pt x="882555" y="3666699"/>
                  <a:pt x="947054" y="3668696"/>
                  <a:pt x="1009934" y="3657600"/>
                </a:cubicBezTo>
                <a:cubicBezTo>
                  <a:pt x="1053848" y="3649851"/>
                  <a:pt x="1090431" y="3568469"/>
                  <a:pt x="1105469" y="3548418"/>
                </a:cubicBezTo>
                <a:cubicBezTo>
                  <a:pt x="1119117" y="3530221"/>
                  <a:pt x="1133191" y="3512336"/>
                  <a:pt x="1146412" y="3493827"/>
                </a:cubicBezTo>
                <a:cubicBezTo>
                  <a:pt x="1177985" y="3449626"/>
                  <a:pt x="1169676" y="3449420"/>
                  <a:pt x="1214651" y="3411940"/>
                </a:cubicBezTo>
                <a:cubicBezTo>
                  <a:pt x="1267449" y="3367941"/>
                  <a:pt x="1243972" y="3395827"/>
                  <a:pt x="1310185" y="3370997"/>
                </a:cubicBezTo>
                <a:cubicBezTo>
                  <a:pt x="1329234" y="3363854"/>
                  <a:pt x="1347112" y="3353796"/>
                  <a:pt x="1364776" y="3343702"/>
                </a:cubicBezTo>
                <a:cubicBezTo>
                  <a:pt x="1379017" y="3335564"/>
                  <a:pt x="1390361" y="3322165"/>
                  <a:pt x="1405719" y="3316406"/>
                </a:cubicBezTo>
                <a:cubicBezTo>
                  <a:pt x="1427439" y="3308261"/>
                  <a:pt x="1451579" y="3308861"/>
                  <a:pt x="1473958" y="3302758"/>
                </a:cubicBezTo>
                <a:cubicBezTo>
                  <a:pt x="1544062" y="3283639"/>
                  <a:pt x="1558953" y="3272591"/>
                  <a:pt x="1624084" y="3248167"/>
                </a:cubicBezTo>
                <a:cubicBezTo>
                  <a:pt x="1663235" y="3233486"/>
                  <a:pt x="1676609" y="3231624"/>
                  <a:pt x="1719618" y="3220872"/>
                </a:cubicBezTo>
                <a:cubicBezTo>
                  <a:pt x="1836944" y="3142653"/>
                  <a:pt x="1688505" y="3236427"/>
                  <a:pt x="1801505" y="3179928"/>
                </a:cubicBezTo>
                <a:cubicBezTo>
                  <a:pt x="1816176" y="3172593"/>
                  <a:pt x="1826113" y="3154118"/>
                  <a:pt x="1842448" y="3152633"/>
                </a:cubicBezTo>
                <a:cubicBezTo>
                  <a:pt x="1978441" y="3140270"/>
                  <a:pt x="2115403" y="3143534"/>
                  <a:pt x="2251881" y="3138985"/>
                </a:cubicBezTo>
                <a:cubicBezTo>
                  <a:pt x="2279176" y="3129887"/>
                  <a:pt x="2309827" y="3127650"/>
                  <a:pt x="2333767" y="3111690"/>
                </a:cubicBezTo>
                <a:cubicBezTo>
                  <a:pt x="2361063" y="3093493"/>
                  <a:pt x="2392457" y="3080296"/>
                  <a:pt x="2415654" y="3057099"/>
                </a:cubicBezTo>
                <a:cubicBezTo>
                  <a:pt x="2429302" y="3043451"/>
                  <a:pt x="2441362" y="3028005"/>
                  <a:pt x="2456597" y="3016155"/>
                </a:cubicBezTo>
                <a:cubicBezTo>
                  <a:pt x="2482492" y="2996014"/>
                  <a:pt x="2511188" y="2979761"/>
                  <a:pt x="2538484" y="2961564"/>
                </a:cubicBezTo>
                <a:lnTo>
                  <a:pt x="2579427" y="2934269"/>
                </a:lnTo>
                <a:cubicBezTo>
                  <a:pt x="2588525" y="2920621"/>
                  <a:pt x="2595124" y="2904923"/>
                  <a:pt x="2606722" y="2893325"/>
                </a:cubicBezTo>
                <a:cubicBezTo>
                  <a:pt x="2714084" y="2785963"/>
                  <a:pt x="2576811" y="2959245"/>
                  <a:pt x="2688609" y="2825087"/>
                </a:cubicBezTo>
                <a:cubicBezTo>
                  <a:pt x="2783613" y="2711082"/>
                  <a:pt x="2637234" y="2862814"/>
                  <a:pt x="2756848" y="2743200"/>
                </a:cubicBezTo>
                <a:cubicBezTo>
                  <a:pt x="2770526" y="2702166"/>
                  <a:pt x="2768396" y="2696589"/>
                  <a:pt x="2797791" y="2661314"/>
                </a:cubicBezTo>
                <a:cubicBezTo>
                  <a:pt x="2849109" y="2599731"/>
                  <a:pt x="2829067" y="2644112"/>
                  <a:pt x="2866030" y="2579427"/>
                </a:cubicBezTo>
                <a:cubicBezTo>
                  <a:pt x="2876124" y="2561763"/>
                  <a:pt x="2885311" y="2543536"/>
                  <a:pt x="2893325" y="2524836"/>
                </a:cubicBezTo>
                <a:cubicBezTo>
                  <a:pt x="2898992" y="2511613"/>
                  <a:pt x="2900539" y="2496760"/>
                  <a:pt x="2906973" y="2483893"/>
                </a:cubicBezTo>
                <a:cubicBezTo>
                  <a:pt x="2914309" y="2469222"/>
                  <a:pt x="2925170" y="2456597"/>
                  <a:pt x="2934269" y="2442949"/>
                </a:cubicBezTo>
                <a:cubicBezTo>
                  <a:pt x="2968569" y="2340043"/>
                  <a:pt x="2922301" y="2466882"/>
                  <a:pt x="2975212" y="2361063"/>
                </a:cubicBezTo>
                <a:cubicBezTo>
                  <a:pt x="2986168" y="2339151"/>
                  <a:pt x="2992242" y="2315068"/>
                  <a:pt x="3002508" y="2292824"/>
                </a:cubicBezTo>
                <a:cubicBezTo>
                  <a:pt x="3019559" y="2255879"/>
                  <a:pt x="3044232" y="2222244"/>
                  <a:pt x="3057099" y="2183642"/>
                </a:cubicBezTo>
                <a:cubicBezTo>
                  <a:pt x="3061648" y="2169994"/>
                  <a:pt x="3064313" y="2155566"/>
                  <a:pt x="3070746" y="2142699"/>
                </a:cubicBezTo>
                <a:cubicBezTo>
                  <a:pt x="3078082" y="2128028"/>
                  <a:pt x="3091380" y="2116744"/>
                  <a:pt x="3098042" y="2101755"/>
                </a:cubicBezTo>
                <a:cubicBezTo>
                  <a:pt x="3109727" y="2075463"/>
                  <a:pt x="3116239" y="2047164"/>
                  <a:pt x="3125337" y="2019869"/>
                </a:cubicBezTo>
                <a:cubicBezTo>
                  <a:pt x="3129886" y="2006221"/>
                  <a:pt x="3131005" y="1990895"/>
                  <a:pt x="3138985" y="1978925"/>
                </a:cubicBezTo>
                <a:lnTo>
                  <a:pt x="3166281" y="1937982"/>
                </a:lnTo>
                <a:cubicBezTo>
                  <a:pt x="3191303" y="1862914"/>
                  <a:pt x="3164893" y="1930175"/>
                  <a:pt x="3207224" y="1856096"/>
                </a:cubicBezTo>
                <a:cubicBezTo>
                  <a:pt x="3217318" y="1838432"/>
                  <a:pt x="3226505" y="1820205"/>
                  <a:pt x="3234519" y="1801505"/>
                </a:cubicBezTo>
                <a:cubicBezTo>
                  <a:pt x="3240186" y="1788282"/>
                  <a:pt x="3241733" y="1773428"/>
                  <a:pt x="3248167" y="1760561"/>
                </a:cubicBezTo>
                <a:cubicBezTo>
                  <a:pt x="3258143" y="1740609"/>
                  <a:pt x="3307137" y="1677386"/>
                  <a:pt x="3316406" y="1665027"/>
                </a:cubicBezTo>
                <a:cubicBezTo>
                  <a:pt x="3320955" y="1651379"/>
                  <a:pt x="3323068" y="1636660"/>
                  <a:pt x="3330054" y="1624084"/>
                </a:cubicBezTo>
                <a:cubicBezTo>
                  <a:pt x="3345986" y="1595407"/>
                  <a:pt x="3384645" y="1542197"/>
                  <a:pt x="3384645" y="1542197"/>
                </a:cubicBezTo>
                <a:cubicBezTo>
                  <a:pt x="3427311" y="1371535"/>
                  <a:pt x="3372782" y="1583718"/>
                  <a:pt x="3411940" y="1446663"/>
                </a:cubicBezTo>
                <a:cubicBezTo>
                  <a:pt x="3417093" y="1428628"/>
                  <a:pt x="3418199" y="1409312"/>
                  <a:pt x="3425588" y="1392072"/>
                </a:cubicBezTo>
                <a:cubicBezTo>
                  <a:pt x="3432049" y="1376995"/>
                  <a:pt x="3443785" y="1364776"/>
                  <a:pt x="3452884" y="1351128"/>
                </a:cubicBezTo>
                <a:cubicBezTo>
                  <a:pt x="3457433" y="1332931"/>
                  <a:pt x="3461378" y="1314572"/>
                  <a:pt x="3466531" y="1296537"/>
                </a:cubicBezTo>
                <a:cubicBezTo>
                  <a:pt x="3470483" y="1282705"/>
                  <a:pt x="3480179" y="1269980"/>
                  <a:pt x="3480179" y="1255594"/>
                </a:cubicBezTo>
                <a:cubicBezTo>
                  <a:pt x="3480179" y="1141772"/>
                  <a:pt x="3478657" y="1027575"/>
                  <a:pt x="3466531" y="914400"/>
                </a:cubicBezTo>
                <a:cubicBezTo>
                  <a:pt x="3462431" y="876137"/>
                  <a:pt x="3420589" y="866228"/>
                  <a:pt x="3398293" y="846161"/>
                </a:cubicBezTo>
                <a:cubicBezTo>
                  <a:pt x="3364818" y="816034"/>
                  <a:pt x="3340230" y="775608"/>
                  <a:pt x="3302758" y="750627"/>
                </a:cubicBezTo>
                <a:cubicBezTo>
                  <a:pt x="3275463" y="732430"/>
                  <a:pt x="3250214" y="710707"/>
                  <a:pt x="3220872" y="696036"/>
                </a:cubicBezTo>
                <a:cubicBezTo>
                  <a:pt x="3184478" y="677839"/>
                  <a:pt x="3140462" y="670217"/>
                  <a:pt x="3111690" y="641445"/>
                </a:cubicBezTo>
                <a:cubicBezTo>
                  <a:pt x="3098042" y="627797"/>
                  <a:pt x="3088009" y="609134"/>
                  <a:pt x="3070746" y="600502"/>
                </a:cubicBezTo>
                <a:cubicBezTo>
                  <a:pt x="3041123" y="585691"/>
                  <a:pt x="3006934" y="582723"/>
                  <a:pt x="2975212" y="573206"/>
                </a:cubicBezTo>
                <a:cubicBezTo>
                  <a:pt x="2961433" y="569072"/>
                  <a:pt x="2946845" y="566544"/>
                  <a:pt x="2934269" y="559558"/>
                </a:cubicBezTo>
                <a:cubicBezTo>
                  <a:pt x="2905592" y="543626"/>
                  <a:pt x="2881724" y="519638"/>
                  <a:pt x="2852382" y="504967"/>
                </a:cubicBezTo>
                <a:cubicBezTo>
                  <a:pt x="2687413" y="422484"/>
                  <a:pt x="2891880" y="527537"/>
                  <a:pt x="2756848" y="450376"/>
                </a:cubicBezTo>
                <a:cubicBezTo>
                  <a:pt x="2739184" y="440282"/>
                  <a:pt x="2720454" y="432179"/>
                  <a:pt x="2702257" y="423081"/>
                </a:cubicBezTo>
                <a:cubicBezTo>
                  <a:pt x="2688609" y="409433"/>
                  <a:pt x="2677373" y="392843"/>
                  <a:pt x="2661314" y="382137"/>
                </a:cubicBezTo>
                <a:cubicBezTo>
                  <a:pt x="2649344" y="374157"/>
                  <a:pt x="2631604" y="377477"/>
                  <a:pt x="2620370" y="368490"/>
                </a:cubicBezTo>
                <a:cubicBezTo>
                  <a:pt x="2607562" y="358243"/>
                  <a:pt x="2603576" y="340147"/>
                  <a:pt x="2593075" y="327546"/>
                </a:cubicBezTo>
                <a:cubicBezTo>
                  <a:pt x="2553756" y="280363"/>
                  <a:pt x="2561648" y="289775"/>
                  <a:pt x="2511188" y="272955"/>
                </a:cubicBezTo>
                <a:cubicBezTo>
                  <a:pt x="2497540" y="259307"/>
                  <a:pt x="2482601" y="246839"/>
                  <a:pt x="2470245" y="232012"/>
                </a:cubicBezTo>
                <a:cubicBezTo>
                  <a:pt x="2459744" y="219411"/>
                  <a:pt x="2455403" y="201744"/>
                  <a:pt x="2442949" y="191069"/>
                </a:cubicBezTo>
                <a:cubicBezTo>
                  <a:pt x="2422809" y="173806"/>
                  <a:pt x="2397090" y="164366"/>
                  <a:pt x="2374711" y="150125"/>
                </a:cubicBezTo>
                <a:cubicBezTo>
                  <a:pt x="2347035" y="132513"/>
                  <a:pt x="2320120" y="113731"/>
                  <a:pt x="2292824" y="95534"/>
                </a:cubicBezTo>
                <a:cubicBezTo>
                  <a:pt x="2279176" y="86436"/>
                  <a:pt x="2261723" y="81361"/>
                  <a:pt x="2251881" y="68239"/>
                </a:cubicBezTo>
                <a:cubicBezTo>
                  <a:pt x="2202305" y="2139"/>
                  <a:pt x="2232516" y="20841"/>
                  <a:pt x="2169994" y="0"/>
                </a:cubicBezTo>
                <a:cubicBezTo>
                  <a:pt x="2076410" y="31195"/>
                  <a:pt x="2192555" y="-5639"/>
                  <a:pt x="2060812" y="27296"/>
                </a:cubicBezTo>
                <a:cubicBezTo>
                  <a:pt x="2028682" y="35328"/>
                  <a:pt x="1996932" y="44851"/>
                  <a:pt x="1965278" y="54591"/>
                </a:cubicBezTo>
                <a:cubicBezTo>
                  <a:pt x="1937778" y="63052"/>
                  <a:pt x="1907331" y="65927"/>
                  <a:pt x="1883391" y="81887"/>
                </a:cubicBezTo>
                <a:cubicBezTo>
                  <a:pt x="1818509" y="125141"/>
                  <a:pt x="1858007" y="103996"/>
                  <a:pt x="1760561" y="136478"/>
                </a:cubicBezTo>
                <a:lnTo>
                  <a:pt x="1719618" y="150125"/>
                </a:lnTo>
                <a:cubicBezTo>
                  <a:pt x="1705970" y="154674"/>
                  <a:pt x="1692631" y="160284"/>
                  <a:pt x="1678675" y="163773"/>
                </a:cubicBezTo>
                <a:cubicBezTo>
                  <a:pt x="1660478" y="168322"/>
                  <a:pt x="1642119" y="172268"/>
                  <a:pt x="1624084" y="177421"/>
                </a:cubicBezTo>
                <a:cubicBezTo>
                  <a:pt x="1610251" y="181373"/>
                  <a:pt x="1597184" y="187948"/>
                  <a:pt x="1583140" y="191069"/>
                </a:cubicBezTo>
                <a:cubicBezTo>
                  <a:pt x="1556127" y="197072"/>
                  <a:pt x="1528267" y="198714"/>
                  <a:pt x="1501254" y="204717"/>
                </a:cubicBezTo>
                <a:cubicBezTo>
                  <a:pt x="1470895" y="211463"/>
                  <a:pt x="1458870" y="219085"/>
                  <a:pt x="1433015" y="232012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ZoneTexte 12"/>
          <p:cNvSpPr txBox="1"/>
          <p:nvPr/>
        </p:nvSpPr>
        <p:spPr>
          <a:xfrm>
            <a:off x="6656968" y="5550314"/>
            <a:ext cx="16751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b="1" dirty="0" smtClean="0">
                <a:solidFill>
                  <a:srgbClr val="FF0000"/>
                </a:solidFill>
              </a:rPr>
              <a:t>Cavité utérine</a:t>
            </a:r>
            <a:endParaRPr lang="fr-BE" sz="2000" b="1" dirty="0">
              <a:solidFill>
                <a:srgbClr val="FF0000"/>
              </a:solidFill>
            </a:endParaRPr>
          </a:p>
        </p:txBody>
      </p:sp>
      <p:sp>
        <p:nvSpPr>
          <p:cNvPr id="5" name="Forme libre 4"/>
          <p:cNvSpPr/>
          <p:nvPr/>
        </p:nvSpPr>
        <p:spPr>
          <a:xfrm>
            <a:off x="6100549" y="2729552"/>
            <a:ext cx="1637732" cy="820914"/>
          </a:xfrm>
          <a:custGeom>
            <a:avLst/>
            <a:gdLst>
              <a:gd name="connsiteX0" fmla="*/ 0 w 1637732"/>
              <a:gd name="connsiteY0" fmla="*/ 0 h 820914"/>
              <a:gd name="connsiteX1" fmla="*/ 81887 w 1637732"/>
              <a:gd name="connsiteY1" fmla="*/ 150126 h 820914"/>
              <a:gd name="connsiteX2" fmla="*/ 150126 w 1637732"/>
              <a:gd name="connsiteY2" fmla="*/ 232012 h 820914"/>
              <a:gd name="connsiteX3" fmla="*/ 163773 w 1637732"/>
              <a:gd name="connsiteY3" fmla="*/ 272955 h 820914"/>
              <a:gd name="connsiteX4" fmla="*/ 191069 w 1637732"/>
              <a:gd name="connsiteY4" fmla="*/ 341194 h 820914"/>
              <a:gd name="connsiteX5" fmla="*/ 204717 w 1637732"/>
              <a:gd name="connsiteY5" fmla="*/ 477672 h 820914"/>
              <a:gd name="connsiteX6" fmla="*/ 218364 w 1637732"/>
              <a:gd name="connsiteY6" fmla="*/ 586854 h 820914"/>
              <a:gd name="connsiteX7" fmla="*/ 272955 w 1637732"/>
              <a:gd name="connsiteY7" fmla="*/ 668741 h 820914"/>
              <a:gd name="connsiteX8" fmla="*/ 395785 w 1637732"/>
              <a:gd name="connsiteY8" fmla="*/ 709684 h 820914"/>
              <a:gd name="connsiteX9" fmla="*/ 477672 w 1637732"/>
              <a:gd name="connsiteY9" fmla="*/ 736979 h 820914"/>
              <a:gd name="connsiteX10" fmla="*/ 573206 w 1637732"/>
              <a:gd name="connsiteY10" fmla="*/ 764275 h 820914"/>
              <a:gd name="connsiteX11" fmla="*/ 805218 w 1637732"/>
              <a:gd name="connsiteY11" fmla="*/ 777923 h 820914"/>
              <a:gd name="connsiteX12" fmla="*/ 928048 w 1637732"/>
              <a:gd name="connsiteY12" fmla="*/ 791570 h 820914"/>
              <a:gd name="connsiteX13" fmla="*/ 968991 w 1637732"/>
              <a:gd name="connsiteY13" fmla="*/ 805218 h 820914"/>
              <a:gd name="connsiteX14" fmla="*/ 1514902 w 1637732"/>
              <a:gd name="connsiteY14" fmla="*/ 805218 h 820914"/>
              <a:gd name="connsiteX15" fmla="*/ 1555845 w 1637732"/>
              <a:gd name="connsiteY15" fmla="*/ 791570 h 820914"/>
              <a:gd name="connsiteX16" fmla="*/ 1610436 w 1637732"/>
              <a:gd name="connsiteY16" fmla="*/ 518615 h 820914"/>
              <a:gd name="connsiteX17" fmla="*/ 1624084 w 1637732"/>
              <a:gd name="connsiteY17" fmla="*/ 191069 h 820914"/>
              <a:gd name="connsiteX18" fmla="*/ 1637732 w 1637732"/>
              <a:gd name="connsiteY18" fmla="*/ 150126 h 820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637732" h="820914">
                <a:moveTo>
                  <a:pt x="0" y="0"/>
                </a:moveTo>
                <a:cubicBezTo>
                  <a:pt x="22507" y="56266"/>
                  <a:pt x="36434" y="104673"/>
                  <a:pt x="81887" y="150126"/>
                </a:cubicBezTo>
                <a:cubicBezTo>
                  <a:pt x="134428" y="202667"/>
                  <a:pt x="112124" y="175010"/>
                  <a:pt x="150126" y="232012"/>
                </a:cubicBezTo>
                <a:cubicBezTo>
                  <a:pt x="154675" y="245660"/>
                  <a:pt x="158722" y="259485"/>
                  <a:pt x="163773" y="272955"/>
                </a:cubicBezTo>
                <a:cubicBezTo>
                  <a:pt x="172375" y="295894"/>
                  <a:pt x="186264" y="317171"/>
                  <a:pt x="191069" y="341194"/>
                </a:cubicBezTo>
                <a:cubicBezTo>
                  <a:pt x="200035" y="386026"/>
                  <a:pt x="199668" y="432232"/>
                  <a:pt x="204717" y="477672"/>
                </a:cubicBezTo>
                <a:cubicBezTo>
                  <a:pt x="208767" y="514125"/>
                  <a:pt x="206028" y="552313"/>
                  <a:pt x="218364" y="586854"/>
                </a:cubicBezTo>
                <a:cubicBezTo>
                  <a:pt x="229397" y="617748"/>
                  <a:pt x="241833" y="658367"/>
                  <a:pt x="272955" y="668741"/>
                </a:cubicBezTo>
                <a:lnTo>
                  <a:pt x="395785" y="709684"/>
                </a:lnTo>
                <a:lnTo>
                  <a:pt x="477672" y="736979"/>
                </a:lnTo>
                <a:cubicBezTo>
                  <a:pt x="509517" y="746078"/>
                  <a:pt x="540343" y="760167"/>
                  <a:pt x="573206" y="764275"/>
                </a:cubicBezTo>
                <a:cubicBezTo>
                  <a:pt x="650079" y="773884"/>
                  <a:pt x="727975" y="771981"/>
                  <a:pt x="805218" y="777923"/>
                </a:cubicBezTo>
                <a:cubicBezTo>
                  <a:pt x="846292" y="781082"/>
                  <a:pt x="887105" y="787021"/>
                  <a:pt x="928048" y="791570"/>
                </a:cubicBezTo>
                <a:cubicBezTo>
                  <a:pt x="941696" y="796119"/>
                  <a:pt x="954801" y="802853"/>
                  <a:pt x="968991" y="805218"/>
                </a:cubicBezTo>
                <a:cubicBezTo>
                  <a:pt x="1158589" y="836818"/>
                  <a:pt x="1302292" y="812077"/>
                  <a:pt x="1514902" y="805218"/>
                </a:cubicBezTo>
                <a:cubicBezTo>
                  <a:pt x="1528550" y="800669"/>
                  <a:pt x="1542978" y="798004"/>
                  <a:pt x="1555845" y="791570"/>
                </a:cubicBezTo>
                <a:cubicBezTo>
                  <a:pt x="1663713" y="737636"/>
                  <a:pt x="1602447" y="686386"/>
                  <a:pt x="1610436" y="518615"/>
                </a:cubicBezTo>
                <a:cubicBezTo>
                  <a:pt x="1615634" y="409462"/>
                  <a:pt x="1616011" y="300047"/>
                  <a:pt x="1624084" y="191069"/>
                </a:cubicBezTo>
                <a:cubicBezTo>
                  <a:pt x="1625147" y="176722"/>
                  <a:pt x="1637732" y="150126"/>
                  <a:pt x="1637732" y="150126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Forme libre 5"/>
          <p:cNvSpPr/>
          <p:nvPr/>
        </p:nvSpPr>
        <p:spPr>
          <a:xfrm>
            <a:off x="6305266" y="3521122"/>
            <a:ext cx="491319" cy="1978926"/>
          </a:xfrm>
          <a:custGeom>
            <a:avLst/>
            <a:gdLst>
              <a:gd name="connsiteX0" fmla="*/ 491319 w 491319"/>
              <a:gd name="connsiteY0" fmla="*/ 40944 h 1978926"/>
              <a:gd name="connsiteX1" fmla="*/ 423080 w 491319"/>
              <a:gd name="connsiteY1" fmla="*/ 27296 h 1978926"/>
              <a:gd name="connsiteX2" fmla="*/ 382137 w 491319"/>
              <a:gd name="connsiteY2" fmla="*/ 13648 h 1978926"/>
              <a:gd name="connsiteX3" fmla="*/ 313898 w 491319"/>
              <a:gd name="connsiteY3" fmla="*/ 0 h 1978926"/>
              <a:gd name="connsiteX4" fmla="*/ 177421 w 491319"/>
              <a:gd name="connsiteY4" fmla="*/ 13648 h 1978926"/>
              <a:gd name="connsiteX5" fmla="*/ 95534 w 491319"/>
              <a:gd name="connsiteY5" fmla="*/ 40944 h 1978926"/>
              <a:gd name="connsiteX6" fmla="*/ 54591 w 491319"/>
              <a:gd name="connsiteY6" fmla="*/ 122830 h 1978926"/>
              <a:gd name="connsiteX7" fmla="*/ 0 w 491319"/>
              <a:gd name="connsiteY7" fmla="*/ 218365 h 1978926"/>
              <a:gd name="connsiteX8" fmla="*/ 13647 w 491319"/>
              <a:gd name="connsiteY8" fmla="*/ 477672 h 1978926"/>
              <a:gd name="connsiteX9" fmla="*/ 54591 w 491319"/>
              <a:gd name="connsiteY9" fmla="*/ 600502 h 1978926"/>
              <a:gd name="connsiteX10" fmla="*/ 81886 w 491319"/>
              <a:gd name="connsiteY10" fmla="*/ 750627 h 1978926"/>
              <a:gd name="connsiteX11" fmla="*/ 95534 w 491319"/>
              <a:gd name="connsiteY11" fmla="*/ 791571 h 1978926"/>
              <a:gd name="connsiteX12" fmla="*/ 122830 w 491319"/>
              <a:gd name="connsiteY12" fmla="*/ 996287 h 1978926"/>
              <a:gd name="connsiteX13" fmla="*/ 136477 w 491319"/>
              <a:gd name="connsiteY13" fmla="*/ 1037230 h 1978926"/>
              <a:gd name="connsiteX14" fmla="*/ 150125 w 491319"/>
              <a:gd name="connsiteY14" fmla="*/ 1091821 h 1978926"/>
              <a:gd name="connsiteX15" fmla="*/ 177421 w 491319"/>
              <a:gd name="connsiteY15" fmla="*/ 1228299 h 1978926"/>
              <a:gd name="connsiteX16" fmla="*/ 191068 w 491319"/>
              <a:gd name="connsiteY16" fmla="*/ 1705971 h 1978926"/>
              <a:gd name="connsiteX17" fmla="*/ 204716 w 491319"/>
              <a:gd name="connsiteY17" fmla="*/ 1842448 h 1978926"/>
              <a:gd name="connsiteX18" fmla="*/ 218364 w 491319"/>
              <a:gd name="connsiteY18" fmla="*/ 1883391 h 1978926"/>
              <a:gd name="connsiteX19" fmla="*/ 232012 w 491319"/>
              <a:gd name="connsiteY19" fmla="*/ 1978926 h 197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1319" h="1978926">
                <a:moveTo>
                  <a:pt x="491319" y="40944"/>
                </a:moveTo>
                <a:cubicBezTo>
                  <a:pt x="468573" y="36395"/>
                  <a:pt x="445584" y="32922"/>
                  <a:pt x="423080" y="27296"/>
                </a:cubicBezTo>
                <a:cubicBezTo>
                  <a:pt x="409124" y="23807"/>
                  <a:pt x="396093" y="17137"/>
                  <a:pt x="382137" y="13648"/>
                </a:cubicBezTo>
                <a:cubicBezTo>
                  <a:pt x="359633" y="8022"/>
                  <a:pt x="336644" y="4549"/>
                  <a:pt x="313898" y="0"/>
                </a:cubicBezTo>
                <a:cubicBezTo>
                  <a:pt x="268406" y="4549"/>
                  <a:pt x="222357" y="5222"/>
                  <a:pt x="177421" y="13648"/>
                </a:cubicBezTo>
                <a:cubicBezTo>
                  <a:pt x="149142" y="18950"/>
                  <a:pt x="95534" y="40944"/>
                  <a:pt x="95534" y="40944"/>
                </a:cubicBezTo>
                <a:cubicBezTo>
                  <a:pt x="43076" y="119629"/>
                  <a:pt x="88494" y="43723"/>
                  <a:pt x="54591" y="122830"/>
                </a:cubicBezTo>
                <a:cubicBezTo>
                  <a:pt x="33815" y="171308"/>
                  <a:pt x="27410" y="177249"/>
                  <a:pt x="0" y="218365"/>
                </a:cubicBezTo>
                <a:cubicBezTo>
                  <a:pt x="4549" y="304801"/>
                  <a:pt x="1406" y="391987"/>
                  <a:pt x="13647" y="477672"/>
                </a:cubicBezTo>
                <a:cubicBezTo>
                  <a:pt x="19750" y="520396"/>
                  <a:pt x="54591" y="600502"/>
                  <a:pt x="54591" y="600502"/>
                </a:cubicBezTo>
                <a:cubicBezTo>
                  <a:pt x="60676" y="637015"/>
                  <a:pt x="72347" y="712470"/>
                  <a:pt x="81886" y="750627"/>
                </a:cubicBezTo>
                <a:cubicBezTo>
                  <a:pt x="85375" y="764584"/>
                  <a:pt x="90985" y="777923"/>
                  <a:pt x="95534" y="791571"/>
                </a:cubicBezTo>
                <a:cubicBezTo>
                  <a:pt x="98856" y="818144"/>
                  <a:pt x="116551" y="964892"/>
                  <a:pt x="122830" y="996287"/>
                </a:cubicBezTo>
                <a:cubicBezTo>
                  <a:pt x="125651" y="1010393"/>
                  <a:pt x="132525" y="1023398"/>
                  <a:pt x="136477" y="1037230"/>
                </a:cubicBezTo>
                <a:cubicBezTo>
                  <a:pt x="141630" y="1055265"/>
                  <a:pt x="146195" y="1073480"/>
                  <a:pt x="150125" y="1091821"/>
                </a:cubicBezTo>
                <a:cubicBezTo>
                  <a:pt x="159846" y="1137185"/>
                  <a:pt x="168322" y="1182806"/>
                  <a:pt x="177421" y="1228299"/>
                </a:cubicBezTo>
                <a:cubicBezTo>
                  <a:pt x="181970" y="1387523"/>
                  <a:pt x="183996" y="1546839"/>
                  <a:pt x="191068" y="1705971"/>
                </a:cubicBezTo>
                <a:cubicBezTo>
                  <a:pt x="193098" y="1751645"/>
                  <a:pt x="197764" y="1797260"/>
                  <a:pt x="204716" y="1842448"/>
                </a:cubicBezTo>
                <a:cubicBezTo>
                  <a:pt x="206904" y="1856667"/>
                  <a:pt x="214875" y="1869435"/>
                  <a:pt x="218364" y="1883391"/>
                </a:cubicBezTo>
                <a:cubicBezTo>
                  <a:pt x="233796" y="1945120"/>
                  <a:pt x="232012" y="1934486"/>
                  <a:pt x="232012" y="1978926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Forme libre 6"/>
          <p:cNvSpPr/>
          <p:nvPr/>
        </p:nvSpPr>
        <p:spPr>
          <a:xfrm>
            <a:off x="5158854" y="3794078"/>
            <a:ext cx="1119116" cy="83637"/>
          </a:xfrm>
          <a:custGeom>
            <a:avLst/>
            <a:gdLst>
              <a:gd name="connsiteX0" fmla="*/ 1119116 w 1119116"/>
              <a:gd name="connsiteY0" fmla="*/ 27295 h 83637"/>
              <a:gd name="connsiteX1" fmla="*/ 968991 w 1119116"/>
              <a:gd name="connsiteY1" fmla="*/ 0 h 83637"/>
              <a:gd name="connsiteX2" fmla="*/ 600501 w 1119116"/>
              <a:gd name="connsiteY2" fmla="*/ 13647 h 83637"/>
              <a:gd name="connsiteX3" fmla="*/ 491319 w 1119116"/>
              <a:gd name="connsiteY3" fmla="*/ 40943 h 83637"/>
              <a:gd name="connsiteX4" fmla="*/ 354842 w 1119116"/>
              <a:gd name="connsiteY4" fmla="*/ 81886 h 83637"/>
              <a:gd name="connsiteX5" fmla="*/ 0 w 1119116"/>
              <a:gd name="connsiteY5" fmla="*/ 81886 h 83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9116" h="83637">
                <a:moveTo>
                  <a:pt x="1119116" y="27295"/>
                </a:moveTo>
                <a:cubicBezTo>
                  <a:pt x="1096925" y="22857"/>
                  <a:pt x="986458" y="0"/>
                  <a:pt x="968991" y="0"/>
                </a:cubicBezTo>
                <a:cubicBezTo>
                  <a:pt x="846077" y="0"/>
                  <a:pt x="723331" y="9098"/>
                  <a:pt x="600501" y="13647"/>
                </a:cubicBezTo>
                <a:cubicBezTo>
                  <a:pt x="476283" y="55054"/>
                  <a:pt x="672458" y="-8458"/>
                  <a:pt x="491319" y="40943"/>
                </a:cubicBezTo>
                <a:cubicBezTo>
                  <a:pt x="480946" y="43772"/>
                  <a:pt x="379124" y="81077"/>
                  <a:pt x="354842" y="81886"/>
                </a:cubicBezTo>
                <a:cubicBezTo>
                  <a:pt x="236627" y="85827"/>
                  <a:pt x="118281" y="81886"/>
                  <a:pt x="0" y="81886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7" name="ZoneTexte 16"/>
          <p:cNvSpPr txBox="1"/>
          <p:nvPr/>
        </p:nvSpPr>
        <p:spPr>
          <a:xfrm>
            <a:off x="5870304" y="6243362"/>
            <a:ext cx="2033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b="1" dirty="0" err="1" smtClean="0">
                <a:solidFill>
                  <a:srgbClr val="FFFF00"/>
                </a:solidFill>
              </a:rPr>
              <a:t>Septa</a:t>
            </a:r>
            <a:r>
              <a:rPr lang="fr-BE" sz="2000" b="1" dirty="0" smtClean="0">
                <a:solidFill>
                  <a:srgbClr val="FFFF00"/>
                </a:solidFill>
              </a:rPr>
              <a:t> échogènes </a:t>
            </a:r>
            <a:endParaRPr lang="fr-BE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4038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178" name="Picture 2" descr="Aucun texte alternatif disponib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9620"/>
            <a:ext cx="8568952" cy="642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64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4629856" y="809625"/>
            <a:ext cx="254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E9B0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 algn="l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ts val="400"/>
              </a:spcBef>
              <a:buClr>
                <a:srgbClr val="D8AB01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395536" y="260648"/>
            <a:ext cx="8064896" cy="864096"/>
          </a:xfrm>
          <a:prstGeom prst="roundRect">
            <a:avLst>
              <a:gd name="adj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altLang="fr-FR" sz="2400" dirty="0" smtClean="0">
                <a:solidFill>
                  <a:schemeClr val="bg1"/>
                </a:solidFill>
              </a:rPr>
              <a:t>Pyomètre (Nicole Hagen </a:t>
            </a:r>
            <a:r>
              <a:rPr lang="fr-BE" altLang="fr-FR" sz="2400" dirty="0" err="1" smtClean="0">
                <a:solidFill>
                  <a:schemeClr val="bg1"/>
                </a:solidFill>
              </a:rPr>
              <a:t>ENV</a:t>
            </a:r>
            <a:r>
              <a:rPr lang="fr-BE" altLang="fr-FR" sz="2400" dirty="0" smtClean="0">
                <a:solidFill>
                  <a:schemeClr val="bg1"/>
                </a:solidFill>
              </a:rPr>
              <a:t> Toulouse)</a:t>
            </a:r>
          </a:p>
        </p:txBody>
      </p:sp>
      <p:pic>
        <p:nvPicPr>
          <p:cNvPr id="10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8" t="4565" b="18958"/>
          <a:stretch>
            <a:fillRect/>
          </a:stretch>
        </p:blipFill>
        <p:spPr bwMode="auto">
          <a:xfrm>
            <a:off x="77785" y="1728559"/>
            <a:ext cx="4508500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e 5"/>
          <p:cNvGrpSpPr/>
          <p:nvPr/>
        </p:nvGrpSpPr>
        <p:grpSpPr>
          <a:xfrm>
            <a:off x="4600004" y="1761928"/>
            <a:ext cx="4508500" cy="3667125"/>
            <a:chOff x="28083" y="1772816"/>
            <a:chExt cx="4508500" cy="3667125"/>
          </a:xfrm>
        </p:grpSpPr>
        <p:pic>
          <p:nvPicPr>
            <p:cNvPr id="41989" name="Imag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8" t="4565" b="18958"/>
            <a:stretch>
              <a:fillRect/>
            </a:stretch>
          </p:blipFill>
          <p:spPr bwMode="auto">
            <a:xfrm>
              <a:off x="28083" y="1772816"/>
              <a:ext cx="4508500" cy="3667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Forme libre 3"/>
            <p:cNvSpPr/>
            <p:nvPr/>
          </p:nvSpPr>
          <p:spPr>
            <a:xfrm>
              <a:off x="1037230" y="2770496"/>
              <a:ext cx="3128678" cy="2060811"/>
            </a:xfrm>
            <a:custGeom>
              <a:avLst/>
              <a:gdLst>
                <a:gd name="connsiteX0" fmla="*/ 1910686 w 3128678"/>
                <a:gd name="connsiteY0" fmla="*/ 54591 h 2060811"/>
                <a:gd name="connsiteX1" fmla="*/ 1774209 w 3128678"/>
                <a:gd name="connsiteY1" fmla="*/ 68238 h 2060811"/>
                <a:gd name="connsiteX2" fmla="*/ 1651379 w 3128678"/>
                <a:gd name="connsiteY2" fmla="*/ 122829 h 2060811"/>
                <a:gd name="connsiteX3" fmla="*/ 1542197 w 3128678"/>
                <a:gd name="connsiteY3" fmla="*/ 163773 h 2060811"/>
                <a:gd name="connsiteX4" fmla="*/ 1487606 w 3128678"/>
                <a:gd name="connsiteY4" fmla="*/ 177420 h 2060811"/>
                <a:gd name="connsiteX5" fmla="*/ 1446663 w 3128678"/>
                <a:gd name="connsiteY5" fmla="*/ 191068 h 2060811"/>
                <a:gd name="connsiteX6" fmla="*/ 982639 w 3128678"/>
                <a:gd name="connsiteY6" fmla="*/ 177420 h 2060811"/>
                <a:gd name="connsiteX7" fmla="*/ 859809 w 3128678"/>
                <a:gd name="connsiteY7" fmla="*/ 136477 h 2060811"/>
                <a:gd name="connsiteX8" fmla="*/ 818866 w 3128678"/>
                <a:gd name="connsiteY8" fmla="*/ 122829 h 2060811"/>
                <a:gd name="connsiteX9" fmla="*/ 777922 w 3128678"/>
                <a:gd name="connsiteY9" fmla="*/ 95534 h 2060811"/>
                <a:gd name="connsiteX10" fmla="*/ 696036 w 3128678"/>
                <a:gd name="connsiteY10" fmla="*/ 81886 h 2060811"/>
                <a:gd name="connsiteX11" fmla="*/ 614149 w 3128678"/>
                <a:gd name="connsiteY11" fmla="*/ 54591 h 2060811"/>
                <a:gd name="connsiteX12" fmla="*/ 504967 w 3128678"/>
                <a:gd name="connsiteY12" fmla="*/ 27295 h 2060811"/>
                <a:gd name="connsiteX13" fmla="*/ 368489 w 3128678"/>
                <a:gd name="connsiteY13" fmla="*/ 40943 h 2060811"/>
                <a:gd name="connsiteX14" fmla="*/ 313898 w 3128678"/>
                <a:gd name="connsiteY14" fmla="*/ 136477 h 2060811"/>
                <a:gd name="connsiteX15" fmla="*/ 286603 w 3128678"/>
                <a:gd name="connsiteY15" fmla="*/ 177420 h 2060811"/>
                <a:gd name="connsiteX16" fmla="*/ 245660 w 3128678"/>
                <a:gd name="connsiteY16" fmla="*/ 259307 h 2060811"/>
                <a:gd name="connsiteX17" fmla="*/ 204716 w 3128678"/>
                <a:gd name="connsiteY17" fmla="*/ 300250 h 2060811"/>
                <a:gd name="connsiteX18" fmla="*/ 177421 w 3128678"/>
                <a:gd name="connsiteY18" fmla="*/ 341194 h 2060811"/>
                <a:gd name="connsiteX19" fmla="*/ 136477 w 3128678"/>
                <a:gd name="connsiteY19" fmla="*/ 382137 h 2060811"/>
                <a:gd name="connsiteX20" fmla="*/ 81886 w 3128678"/>
                <a:gd name="connsiteY20" fmla="*/ 464023 h 2060811"/>
                <a:gd name="connsiteX21" fmla="*/ 54591 w 3128678"/>
                <a:gd name="connsiteY21" fmla="*/ 504967 h 2060811"/>
                <a:gd name="connsiteX22" fmla="*/ 27295 w 3128678"/>
                <a:gd name="connsiteY22" fmla="*/ 586853 h 2060811"/>
                <a:gd name="connsiteX23" fmla="*/ 13648 w 3128678"/>
                <a:gd name="connsiteY23" fmla="*/ 736979 h 2060811"/>
                <a:gd name="connsiteX24" fmla="*/ 0 w 3128678"/>
                <a:gd name="connsiteY24" fmla="*/ 805217 h 2060811"/>
                <a:gd name="connsiteX25" fmla="*/ 13648 w 3128678"/>
                <a:gd name="connsiteY25" fmla="*/ 1105468 h 2060811"/>
                <a:gd name="connsiteX26" fmla="*/ 54591 w 3128678"/>
                <a:gd name="connsiteY26" fmla="*/ 1201003 h 2060811"/>
                <a:gd name="connsiteX27" fmla="*/ 68239 w 3128678"/>
                <a:gd name="connsiteY27" fmla="*/ 1241946 h 2060811"/>
                <a:gd name="connsiteX28" fmla="*/ 218364 w 3128678"/>
                <a:gd name="connsiteY28" fmla="*/ 1419367 h 2060811"/>
                <a:gd name="connsiteX29" fmla="*/ 300251 w 3128678"/>
                <a:gd name="connsiteY29" fmla="*/ 1501253 h 2060811"/>
                <a:gd name="connsiteX30" fmla="*/ 341194 w 3128678"/>
                <a:gd name="connsiteY30" fmla="*/ 1528549 h 2060811"/>
                <a:gd name="connsiteX31" fmla="*/ 409433 w 3128678"/>
                <a:gd name="connsiteY31" fmla="*/ 1583140 h 2060811"/>
                <a:gd name="connsiteX32" fmla="*/ 436728 w 3128678"/>
                <a:gd name="connsiteY32" fmla="*/ 1624083 h 2060811"/>
                <a:gd name="connsiteX33" fmla="*/ 477671 w 3128678"/>
                <a:gd name="connsiteY33" fmla="*/ 1637731 h 2060811"/>
                <a:gd name="connsiteX34" fmla="*/ 559558 w 3128678"/>
                <a:gd name="connsiteY34" fmla="*/ 1692322 h 2060811"/>
                <a:gd name="connsiteX35" fmla="*/ 614149 w 3128678"/>
                <a:gd name="connsiteY35" fmla="*/ 1719617 h 2060811"/>
                <a:gd name="connsiteX36" fmla="*/ 655092 w 3128678"/>
                <a:gd name="connsiteY36" fmla="*/ 1746913 h 2060811"/>
                <a:gd name="connsiteX37" fmla="*/ 736979 w 3128678"/>
                <a:gd name="connsiteY37" fmla="*/ 1760561 h 2060811"/>
                <a:gd name="connsiteX38" fmla="*/ 777922 w 3128678"/>
                <a:gd name="connsiteY38" fmla="*/ 1774208 h 2060811"/>
                <a:gd name="connsiteX39" fmla="*/ 955343 w 3128678"/>
                <a:gd name="connsiteY39" fmla="*/ 1801504 h 2060811"/>
                <a:gd name="connsiteX40" fmla="*/ 1037230 w 3128678"/>
                <a:gd name="connsiteY40" fmla="*/ 1828800 h 2060811"/>
                <a:gd name="connsiteX41" fmla="*/ 1064525 w 3128678"/>
                <a:gd name="connsiteY41" fmla="*/ 1869743 h 2060811"/>
                <a:gd name="connsiteX42" fmla="*/ 1105469 w 3128678"/>
                <a:gd name="connsiteY42" fmla="*/ 1883391 h 2060811"/>
                <a:gd name="connsiteX43" fmla="*/ 1146412 w 3128678"/>
                <a:gd name="connsiteY43" fmla="*/ 1910686 h 2060811"/>
                <a:gd name="connsiteX44" fmla="*/ 1269242 w 3128678"/>
                <a:gd name="connsiteY44" fmla="*/ 1951629 h 2060811"/>
                <a:gd name="connsiteX45" fmla="*/ 1473958 w 3128678"/>
                <a:gd name="connsiteY45" fmla="*/ 2006220 h 2060811"/>
                <a:gd name="connsiteX46" fmla="*/ 1514901 w 3128678"/>
                <a:gd name="connsiteY46" fmla="*/ 2033516 h 2060811"/>
                <a:gd name="connsiteX47" fmla="*/ 1624083 w 3128678"/>
                <a:gd name="connsiteY47" fmla="*/ 2047164 h 2060811"/>
                <a:gd name="connsiteX48" fmla="*/ 1665027 w 3128678"/>
                <a:gd name="connsiteY48" fmla="*/ 2060811 h 2060811"/>
                <a:gd name="connsiteX49" fmla="*/ 2156346 w 3128678"/>
                <a:gd name="connsiteY49" fmla="*/ 2019868 h 2060811"/>
                <a:gd name="connsiteX50" fmla="*/ 2238233 w 3128678"/>
                <a:gd name="connsiteY50" fmla="*/ 1978925 h 2060811"/>
                <a:gd name="connsiteX51" fmla="*/ 2320119 w 3128678"/>
                <a:gd name="connsiteY51" fmla="*/ 1951629 h 2060811"/>
                <a:gd name="connsiteX52" fmla="*/ 2361063 w 3128678"/>
                <a:gd name="connsiteY52" fmla="*/ 1937982 h 2060811"/>
                <a:gd name="connsiteX53" fmla="*/ 2497540 w 3128678"/>
                <a:gd name="connsiteY53" fmla="*/ 1856095 h 2060811"/>
                <a:gd name="connsiteX54" fmla="*/ 2552131 w 3128678"/>
                <a:gd name="connsiteY54" fmla="*/ 1842447 h 2060811"/>
                <a:gd name="connsiteX55" fmla="*/ 2634018 w 3128678"/>
                <a:gd name="connsiteY55" fmla="*/ 1815152 h 2060811"/>
                <a:gd name="connsiteX56" fmla="*/ 2688609 w 3128678"/>
                <a:gd name="connsiteY56" fmla="*/ 1774208 h 2060811"/>
                <a:gd name="connsiteX57" fmla="*/ 2770495 w 3128678"/>
                <a:gd name="connsiteY57" fmla="*/ 1746913 h 2060811"/>
                <a:gd name="connsiteX58" fmla="*/ 2811439 w 3128678"/>
                <a:gd name="connsiteY58" fmla="*/ 1733265 h 2060811"/>
                <a:gd name="connsiteX59" fmla="*/ 2947916 w 3128678"/>
                <a:gd name="connsiteY59" fmla="*/ 1665026 h 2060811"/>
                <a:gd name="connsiteX60" fmla="*/ 3029803 w 3128678"/>
                <a:gd name="connsiteY60" fmla="*/ 1610435 h 2060811"/>
                <a:gd name="connsiteX61" fmla="*/ 3070746 w 3128678"/>
                <a:gd name="connsiteY61" fmla="*/ 1583140 h 2060811"/>
                <a:gd name="connsiteX62" fmla="*/ 3111689 w 3128678"/>
                <a:gd name="connsiteY62" fmla="*/ 1542197 h 2060811"/>
                <a:gd name="connsiteX63" fmla="*/ 3111689 w 3128678"/>
                <a:gd name="connsiteY63" fmla="*/ 1146411 h 2060811"/>
                <a:gd name="connsiteX64" fmla="*/ 3084394 w 3128678"/>
                <a:gd name="connsiteY64" fmla="*/ 1105468 h 2060811"/>
                <a:gd name="connsiteX65" fmla="*/ 3002507 w 3128678"/>
                <a:gd name="connsiteY65" fmla="*/ 1037229 h 2060811"/>
                <a:gd name="connsiteX66" fmla="*/ 2893325 w 3128678"/>
                <a:gd name="connsiteY66" fmla="*/ 941695 h 2060811"/>
                <a:gd name="connsiteX67" fmla="*/ 2811439 w 3128678"/>
                <a:gd name="connsiteY67" fmla="*/ 873456 h 2060811"/>
                <a:gd name="connsiteX68" fmla="*/ 2784143 w 3128678"/>
                <a:gd name="connsiteY68" fmla="*/ 832513 h 2060811"/>
                <a:gd name="connsiteX69" fmla="*/ 2743200 w 3128678"/>
                <a:gd name="connsiteY69" fmla="*/ 805217 h 2060811"/>
                <a:gd name="connsiteX70" fmla="*/ 2688609 w 3128678"/>
                <a:gd name="connsiteY70" fmla="*/ 750626 h 2060811"/>
                <a:gd name="connsiteX71" fmla="*/ 2579427 w 3128678"/>
                <a:gd name="connsiteY71" fmla="*/ 655092 h 2060811"/>
                <a:gd name="connsiteX72" fmla="*/ 2538483 w 3128678"/>
                <a:gd name="connsiteY72" fmla="*/ 614149 h 2060811"/>
                <a:gd name="connsiteX73" fmla="*/ 2483892 w 3128678"/>
                <a:gd name="connsiteY73" fmla="*/ 586853 h 2060811"/>
                <a:gd name="connsiteX74" fmla="*/ 2402006 w 3128678"/>
                <a:gd name="connsiteY74" fmla="*/ 504967 h 2060811"/>
                <a:gd name="connsiteX75" fmla="*/ 2320119 w 3128678"/>
                <a:gd name="connsiteY75" fmla="*/ 436728 h 2060811"/>
                <a:gd name="connsiteX76" fmla="*/ 2251880 w 3128678"/>
                <a:gd name="connsiteY76" fmla="*/ 354841 h 2060811"/>
                <a:gd name="connsiteX77" fmla="*/ 2210937 w 3128678"/>
                <a:gd name="connsiteY77" fmla="*/ 272955 h 2060811"/>
                <a:gd name="connsiteX78" fmla="*/ 2169994 w 3128678"/>
                <a:gd name="connsiteY78" fmla="*/ 245659 h 2060811"/>
                <a:gd name="connsiteX79" fmla="*/ 2115403 w 3128678"/>
                <a:gd name="connsiteY79" fmla="*/ 163773 h 2060811"/>
                <a:gd name="connsiteX80" fmla="*/ 2101755 w 3128678"/>
                <a:gd name="connsiteY80" fmla="*/ 122829 h 2060811"/>
                <a:gd name="connsiteX81" fmla="*/ 2033516 w 3128678"/>
                <a:gd name="connsiteY81" fmla="*/ 40943 h 2060811"/>
                <a:gd name="connsiteX82" fmla="*/ 1992573 w 3128678"/>
                <a:gd name="connsiteY82" fmla="*/ 27295 h 2060811"/>
                <a:gd name="connsiteX83" fmla="*/ 1951630 w 3128678"/>
                <a:gd name="connsiteY83" fmla="*/ 0 h 2060811"/>
                <a:gd name="connsiteX84" fmla="*/ 1910686 w 3128678"/>
                <a:gd name="connsiteY84" fmla="*/ 13647 h 2060811"/>
                <a:gd name="connsiteX85" fmla="*/ 1856095 w 3128678"/>
                <a:gd name="connsiteY85" fmla="*/ 54591 h 206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3128678" h="2060811">
                  <a:moveTo>
                    <a:pt x="1910686" y="54591"/>
                  </a:moveTo>
                  <a:cubicBezTo>
                    <a:pt x="1865194" y="59140"/>
                    <a:pt x="1819145" y="59813"/>
                    <a:pt x="1774209" y="68238"/>
                  </a:cubicBezTo>
                  <a:cubicBezTo>
                    <a:pt x="1661541" y="89363"/>
                    <a:pt x="1724939" y="86049"/>
                    <a:pt x="1651379" y="122829"/>
                  </a:cubicBezTo>
                  <a:cubicBezTo>
                    <a:pt x="1632154" y="132442"/>
                    <a:pt x="1569756" y="155899"/>
                    <a:pt x="1542197" y="163773"/>
                  </a:cubicBezTo>
                  <a:cubicBezTo>
                    <a:pt x="1524162" y="168926"/>
                    <a:pt x="1505641" y="172267"/>
                    <a:pt x="1487606" y="177420"/>
                  </a:cubicBezTo>
                  <a:cubicBezTo>
                    <a:pt x="1473774" y="181372"/>
                    <a:pt x="1460311" y="186519"/>
                    <a:pt x="1446663" y="191068"/>
                  </a:cubicBezTo>
                  <a:cubicBezTo>
                    <a:pt x="1291988" y="186519"/>
                    <a:pt x="1137187" y="185147"/>
                    <a:pt x="982639" y="177420"/>
                  </a:cubicBezTo>
                  <a:cubicBezTo>
                    <a:pt x="870025" y="171789"/>
                    <a:pt x="932399" y="172773"/>
                    <a:pt x="859809" y="136477"/>
                  </a:cubicBezTo>
                  <a:cubicBezTo>
                    <a:pt x="846942" y="130043"/>
                    <a:pt x="831733" y="129263"/>
                    <a:pt x="818866" y="122829"/>
                  </a:cubicBezTo>
                  <a:cubicBezTo>
                    <a:pt x="804195" y="115494"/>
                    <a:pt x="793483" y="100721"/>
                    <a:pt x="777922" y="95534"/>
                  </a:cubicBezTo>
                  <a:cubicBezTo>
                    <a:pt x="751670" y="86783"/>
                    <a:pt x="722882" y="88597"/>
                    <a:pt x="696036" y="81886"/>
                  </a:cubicBezTo>
                  <a:cubicBezTo>
                    <a:pt x="668123" y="74908"/>
                    <a:pt x="642362" y="60234"/>
                    <a:pt x="614149" y="54591"/>
                  </a:cubicBezTo>
                  <a:cubicBezTo>
                    <a:pt x="531803" y="38122"/>
                    <a:pt x="567916" y="48279"/>
                    <a:pt x="504967" y="27295"/>
                  </a:cubicBezTo>
                  <a:cubicBezTo>
                    <a:pt x="459474" y="31844"/>
                    <a:pt x="411862" y="26485"/>
                    <a:pt x="368489" y="40943"/>
                  </a:cubicBezTo>
                  <a:cubicBezTo>
                    <a:pt x="356755" y="44854"/>
                    <a:pt x="315231" y="134145"/>
                    <a:pt x="313898" y="136477"/>
                  </a:cubicBezTo>
                  <a:cubicBezTo>
                    <a:pt x="305760" y="150718"/>
                    <a:pt x="293938" y="162749"/>
                    <a:pt x="286603" y="177420"/>
                  </a:cubicBezTo>
                  <a:cubicBezTo>
                    <a:pt x="255829" y="238969"/>
                    <a:pt x="294547" y="200643"/>
                    <a:pt x="245660" y="259307"/>
                  </a:cubicBezTo>
                  <a:cubicBezTo>
                    <a:pt x="233304" y="274134"/>
                    <a:pt x="217072" y="285423"/>
                    <a:pt x="204716" y="300250"/>
                  </a:cubicBezTo>
                  <a:cubicBezTo>
                    <a:pt x="194215" y="312851"/>
                    <a:pt x="187922" y="328593"/>
                    <a:pt x="177421" y="341194"/>
                  </a:cubicBezTo>
                  <a:cubicBezTo>
                    <a:pt x="165065" y="356021"/>
                    <a:pt x="148327" y="366902"/>
                    <a:pt x="136477" y="382137"/>
                  </a:cubicBezTo>
                  <a:cubicBezTo>
                    <a:pt x="116337" y="408032"/>
                    <a:pt x="100083" y="436728"/>
                    <a:pt x="81886" y="464023"/>
                  </a:cubicBezTo>
                  <a:cubicBezTo>
                    <a:pt x="72787" y="477671"/>
                    <a:pt x="59778" y="489406"/>
                    <a:pt x="54591" y="504967"/>
                  </a:cubicBezTo>
                  <a:lnTo>
                    <a:pt x="27295" y="586853"/>
                  </a:lnTo>
                  <a:cubicBezTo>
                    <a:pt x="22746" y="636895"/>
                    <a:pt x="19880" y="687119"/>
                    <a:pt x="13648" y="736979"/>
                  </a:cubicBezTo>
                  <a:cubicBezTo>
                    <a:pt x="10771" y="759996"/>
                    <a:pt x="0" y="782021"/>
                    <a:pt x="0" y="805217"/>
                  </a:cubicBezTo>
                  <a:cubicBezTo>
                    <a:pt x="0" y="905404"/>
                    <a:pt x="5964" y="1005576"/>
                    <a:pt x="13648" y="1105468"/>
                  </a:cubicBezTo>
                  <a:cubicBezTo>
                    <a:pt x="18812" y="1172606"/>
                    <a:pt x="27787" y="1147396"/>
                    <a:pt x="54591" y="1201003"/>
                  </a:cubicBezTo>
                  <a:cubicBezTo>
                    <a:pt x="61025" y="1213870"/>
                    <a:pt x="61253" y="1229370"/>
                    <a:pt x="68239" y="1241946"/>
                  </a:cubicBezTo>
                  <a:cubicBezTo>
                    <a:pt x="117971" y="1331463"/>
                    <a:pt x="140599" y="1341601"/>
                    <a:pt x="218364" y="1419367"/>
                  </a:cubicBezTo>
                  <a:lnTo>
                    <a:pt x="300251" y="1501253"/>
                  </a:lnTo>
                  <a:lnTo>
                    <a:pt x="341194" y="1528549"/>
                  </a:lnTo>
                  <a:cubicBezTo>
                    <a:pt x="419416" y="1645884"/>
                    <a:pt x="315260" y="1507802"/>
                    <a:pt x="409433" y="1583140"/>
                  </a:cubicBezTo>
                  <a:cubicBezTo>
                    <a:pt x="422241" y="1593386"/>
                    <a:pt x="423920" y="1613836"/>
                    <a:pt x="436728" y="1624083"/>
                  </a:cubicBezTo>
                  <a:cubicBezTo>
                    <a:pt x="447961" y="1633070"/>
                    <a:pt x="465095" y="1630745"/>
                    <a:pt x="477671" y="1637731"/>
                  </a:cubicBezTo>
                  <a:cubicBezTo>
                    <a:pt x="506348" y="1653663"/>
                    <a:pt x="530216" y="1677651"/>
                    <a:pt x="559558" y="1692322"/>
                  </a:cubicBezTo>
                  <a:cubicBezTo>
                    <a:pt x="577755" y="1701420"/>
                    <a:pt x="596485" y="1709523"/>
                    <a:pt x="614149" y="1719617"/>
                  </a:cubicBezTo>
                  <a:cubicBezTo>
                    <a:pt x="628390" y="1727755"/>
                    <a:pt x="639531" y="1741726"/>
                    <a:pt x="655092" y="1746913"/>
                  </a:cubicBezTo>
                  <a:cubicBezTo>
                    <a:pt x="681344" y="1755664"/>
                    <a:pt x="709966" y="1754558"/>
                    <a:pt x="736979" y="1760561"/>
                  </a:cubicBezTo>
                  <a:cubicBezTo>
                    <a:pt x="751022" y="1763682"/>
                    <a:pt x="763879" y="1771087"/>
                    <a:pt x="777922" y="1774208"/>
                  </a:cubicBezTo>
                  <a:cubicBezTo>
                    <a:pt x="812009" y="1781783"/>
                    <a:pt x="924866" y="1797150"/>
                    <a:pt x="955343" y="1801504"/>
                  </a:cubicBezTo>
                  <a:cubicBezTo>
                    <a:pt x="982639" y="1810603"/>
                    <a:pt x="1021270" y="1804860"/>
                    <a:pt x="1037230" y="1828800"/>
                  </a:cubicBezTo>
                  <a:cubicBezTo>
                    <a:pt x="1046328" y="1842448"/>
                    <a:pt x="1051717" y="1859497"/>
                    <a:pt x="1064525" y="1869743"/>
                  </a:cubicBezTo>
                  <a:cubicBezTo>
                    <a:pt x="1075759" y="1878730"/>
                    <a:pt x="1092602" y="1876957"/>
                    <a:pt x="1105469" y="1883391"/>
                  </a:cubicBezTo>
                  <a:cubicBezTo>
                    <a:pt x="1120140" y="1890726"/>
                    <a:pt x="1131741" y="1903351"/>
                    <a:pt x="1146412" y="1910686"/>
                  </a:cubicBezTo>
                  <a:cubicBezTo>
                    <a:pt x="1218240" y="1946600"/>
                    <a:pt x="1201470" y="1930776"/>
                    <a:pt x="1269242" y="1951629"/>
                  </a:cubicBezTo>
                  <a:cubicBezTo>
                    <a:pt x="1445434" y="2005842"/>
                    <a:pt x="1332117" y="1982581"/>
                    <a:pt x="1473958" y="2006220"/>
                  </a:cubicBezTo>
                  <a:cubicBezTo>
                    <a:pt x="1487606" y="2015319"/>
                    <a:pt x="1499076" y="2029200"/>
                    <a:pt x="1514901" y="2033516"/>
                  </a:cubicBezTo>
                  <a:cubicBezTo>
                    <a:pt x="1550286" y="2043167"/>
                    <a:pt x="1587997" y="2040603"/>
                    <a:pt x="1624083" y="2047164"/>
                  </a:cubicBezTo>
                  <a:cubicBezTo>
                    <a:pt x="1638237" y="2049737"/>
                    <a:pt x="1651379" y="2056262"/>
                    <a:pt x="1665027" y="2060811"/>
                  </a:cubicBezTo>
                  <a:cubicBezTo>
                    <a:pt x="1774873" y="2056586"/>
                    <a:pt x="2017994" y="2065987"/>
                    <a:pt x="2156346" y="2019868"/>
                  </a:cubicBezTo>
                  <a:cubicBezTo>
                    <a:pt x="2305664" y="1970094"/>
                    <a:pt x="2079494" y="2049476"/>
                    <a:pt x="2238233" y="1978925"/>
                  </a:cubicBezTo>
                  <a:cubicBezTo>
                    <a:pt x="2264525" y="1967240"/>
                    <a:pt x="2292824" y="1960727"/>
                    <a:pt x="2320119" y="1951629"/>
                  </a:cubicBezTo>
                  <a:lnTo>
                    <a:pt x="2361063" y="1937982"/>
                  </a:lnTo>
                  <a:cubicBezTo>
                    <a:pt x="2401874" y="1910774"/>
                    <a:pt x="2449580" y="1874080"/>
                    <a:pt x="2497540" y="1856095"/>
                  </a:cubicBezTo>
                  <a:cubicBezTo>
                    <a:pt x="2515103" y="1849509"/>
                    <a:pt x="2534165" y="1847837"/>
                    <a:pt x="2552131" y="1842447"/>
                  </a:cubicBezTo>
                  <a:cubicBezTo>
                    <a:pt x="2579690" y="1834179"/>
                    <a:pt x="2634018" y="1815152"/>
                    <a:pt x="2634018" y="1815152"/>
                  </a:cubicBezTo>
                  <a:cubicBezTo>
                    <a:pt x="2652215" y="1801504"/>
                    <a:pt x="2668264" y="1784381"/>
                    <a:pt x="2688609" y="1774208"/>
                  </a:cubicBezTo>
                  <a:cubicBezTo>
                    <a:pt x="2714343" y="1761341"/>
                    <a:pt x="2743200" y="1756011"/>
                    <a:pt x="2770495" y="1746913"/>
                  </a:cubicBezTo>
                  <a:cubicBezTo>
                    <a:pt x="2784143" y="1742364"/>
                    <a:pt x="2799469" y="1741245"/>
                    <a:pt x="2811439" y="1733265"/>
                  </a:cubicBezTo>
                  <a:cubicBezTo>
                    <a:pt x="2908932" y="1668269"/>
                    <a:pt x="2861500" y="1686631"/>
                    <a:pt x="2947916" y="1665026"/>
                  </a:cubicBezTo>
                  <a:lnTo>
                    <a:pt x="3029803" y="1610435"/>
                  </a:lnTo>
                  <a:cubicBezTo>
                    <a:pt x="3043451" y="1601337"/>
                    <a:pt x="3059148" y="1594738"/>
                    <a:pt x="3070746" y="1583140"/>
                  </a:cubicBezTo>
                  <a:lnTo>
                    <a:pt x="3111689" y="1542197"/>
                  </a:lnTo>
                  <a:cubicBezTo>
                    <a:pt x="3111843" y="1538492"/>
                    <a:pt x="3149838" y="1248141"/>
                    <a:pt x="3111689" y="1146411"/>
                  </a:cubicBezTo>
                  <a:cubicBezTo>
                    <a:pt x="3105930" y="1131053"/>
                    <a:pt x="3094895" y="1118069"/>
                    <a:pt x="3084394" y="1105468"/>
                  </a:cubicBezTo>
                  <a:cubicBezTo>
                    <a:pt x="3051556" y="1066062"/>
                    <a:pt x="3042765" y="1064068"/>
                    <a:pt x="3002507" y="1037229"/>
                  </a:cubicBezTo>
                  <a:cubicBezTo>
                    <a:pt x="2925171" y="921224"/>
                    <a:pt x="3052548" y="1100918"/>
                    <a:pt x="2893325" y="941695"/>
                  </a:cubicBezTo>
                  <a:cubicBezTo>
                    <a:pt x="2840784" y="889154"/>
                    <a:pt x="2868441" y="911458"/>
                    <a:pt x="2811439" y="873456"/>
                  </a:cubicBezTo>
                  <a:cubicBezTo>
                    <a:pt x="2802340" y="859808"/>
                    <a:pt x="2795741" y="844111"/>
                    <a:pt x="2784143" y="832513"/>
                  </a:cubicBezTo>
                  <a:cubicBezTo>
                    <a:pt x="2772545" y="820915"/>
                    <a:pt x="2753447" y="818025"/>
                    <a:pt x="2743200" y="805217"/>
                  </a:cubicBezTo>
                  <a:cubicBezTo>
                    <a:pt x="2690264" y="739046"/>
                    <a:pt x="2777939" y="780403"/>
                    <a:pt x="2688609" y="750626"/>
                  </a:cubicBezTo>
                  <a:cubicBezTo>
                    <a:pt x="2611273" y="634625"/>
                    <a:pt x="2738646" y="814307"/>
                    <a:pt x="2579427" y="655092"/>
                  </a:cubicBezTo>
                  <a:cubicBezTo>
                    <a:pt x="2565779" y="641444"/>
                    <a:pt x="2554189" y="625367"/>
                    <a:pt x="2538483" y="614149"/>
                  </a:cubicBezTo>
                  <a:cubicBezTo>
                    <a:pt x="2521928" y="602324"/>
                    <a:pt x="2499779" y="599562"/>
                    <a:pt x="2483892" y="586853"/>
                  </a:cubicBezTo>
                  <a:cubicBezTo>
                    <a:pt x="2453749" y="562739"/>
                    <a:pt x="2434124" y="526380"/>
                    <a:pt x="2402006" y="504967"/>
                  </a:cubicBezTo>
                  <a:cubicBezTo>
                    <a:pt x="2361750" y="478129"/>
                    <a:pt x="2352956" y="476132"/>
                    <a:pt x="2320119" y="436728"/>
                  </a:cubicBezTo>
                  <a:cubicBezTo>
                    <a:pt x="2225107" y="322714"/>
                    <a:pt x="2371509" y="474470"/>
                    <a:pt x="2251880" y="354841"/>
                  </a:cubicBezTo>
                  <a:cubicBezTo>
                    <a:pt x="2240780" y="321539"/>
                    <a:pt x="2237395" y="299413"/>
                    <a:pt x="2210937" y="272955"/>
                  </a:cubicBezTo>
                  <a:cubicBezTo>
                    <a:pt x="2199339" y="261357"/>
                    <a:pt x="2183642" y="254758"/>
                    <a:pt x="2169994" y="245659"/>
                  </a:cubicBezTo>
                  <a:cubicBezTo>
                    <a:pt x="2137542" y="148305"/>
                    <a:pt x="2183558" y="266006"/>
                    <a:pt x="2115403" y="163773"/>
                  </a:cubicBezTo>
                  <a:cubicBezTo>
                    <a:pt x="2107423" y="151803"/>
                    <a:pt x="2108189" y="135696"/>
                    <a:pt x="2101755" y="122829"/>
                  </a:cubicBezTo>
                  <a:cubicBezTo>
                    <a:pt x="2089166" y="97651"/>
                    <a:pt x="2056155" y="56036"/>
                    <a:pt x="2033516" y="40943"/>
                  </a:cubicBezTo>
                  <a:cubicBezTo>
                    <a:pt x="2021546" y="32963"/>
                    <a:pt x="2005440" y="33729"/>
                    <a:pt x="1992573" y="27295"/>
                  </a:cubicBezTo>
                  <a:cubicBezTo>
                    <a:pt x="1977902" y="19960"/>
                    <a:pt x="1965278" y="9098"/>
                    <a:pt x="1951630" y="0"/>
                  </a:cubicBezTo>
                  <a:cubicBezTo>
                    <a:pt x="1937982" y="4549"/>
                    <a:pt x="1922656" y="5667"/>
                    <a:pt x="1910686" y="13647"/>
                  </a:cubicBezTo>
                  <a:cubicBezTo>
                    <a:pt x="1844444" y="57808"/>
                    <a:pt x="1894249" y="54591"/>
                    <a:pt x="1856095" y="54591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429852" y="4979102"/>
              <a:ext cx="16751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2000" b="1" dirty="0" smtClean="0">
                  <a:solidFill>
                    <a:srgbClr val="FF0000"/>
                  </a:solidFill>
                </a:rPr>
                <a:t>Cavité utérine</a:t>
              </a:r>
              <a:endParaRPr lang="fr-BE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5" name="Ellipse 4"/>
            <p:cNvSpPr/>
            <p:nvPr/>
          </p:nvSpPr>
          <p:spPr>
            <a:xfrm>
              <a:off x="2282333" y="3800901"/>
              <a:ext cx="489467" cy="420187"/>
            </a:xfrm>
            <a:prstGeom prst="ellipse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4" name="Ellipse 13"/>
            <p:cNvSpPr/>
            <p:nvPr/>
          </p:nvSpPr>
          <p:spPr>
            <a:xfrm>
              <a:off x="1792866" y="2060848"/>
              <a:ext cx="489467" cy="420187"/>
            </a:xfrm>
            <a:prstGeom prst="ellipse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2282333" y="2060848"/>
              <a:ext cx="20635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2000" b="1" dirty="0" smtClean="0">
                  <a:solidFill>
                    <a:srgbClr val="FFFF00"/>
                  </a:solidFill>
                </a:rPr>
                <a:t>Contenu purulent</a:t>
              </a:r>
              <a:endParaRPr lang="fr-BE" sz="20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50780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988840"/>
            <a:ext cx="4358050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988840"/>
            <a:ext cx="4358050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rme libre 1"/>
          <p:cNvSpPr/>
          <p:nvPr/>
        </p:nvSpPr>
        <p:spPr>
          <a:xfrm>
            <a:off x="5922647" y="3220872"/>
            <a:ext cx="509490" cy="821094"/>
          </a:xfrm>
          <a:custGeom>
            <a:avLst/>
            <a:gdLst>
              <a:gd name="connsiteX0" fmla="*/ 164254 w 509490"/>
              <a:gd name="connsiteY0" fmla="*/ 0 h 821094"/>
              <a:gd name="connsiteX1" fmla="*/ 68720 w 509490"/>
              <a:gd name="connsiteY1" fmla="*/ 95534 h 821094"/>
              <a:gd name="connsiteX2" fmla="*/ 55072 w 509490"/>
              <a:gd name="connsiteY2" fmla="*/ 163773 h 821094"/>
              <a:gd name="connsiteX3" fmla="*/ 27777 w 509490"/>
              <a:gd name="connsiteY3" fmla="*/ 259307 h 821094"/>
              <a:gd name="connsiteX4" fmla="*/ 481 w 509490"/>
              <a:gd name="connsiteY4" fmla="*/ 395785 h 821094"/>
              <a:gd name="connsiteX5" fmla="*/ 41425 w 509490"/>
              <a:gd name="connsiteY5" fmla="*/ 614149 h 821094"/>
              <a:gd name="connsiteX6" fmla="*/ 123311 w 509490"/>
              <a:gd name="connsiteY6" fmla="*/ 668740 h 821094"/>
              <a:gd name="connsiteX7" fmla="*/ 164254 w 509490"/>
              <a:gd name="connsiteY7" fmla="*/ 696035 h 821094"/>
              <a:gd name="connsiteX8" fmla="*/ 177902 w 509490"/>
              <a:gd name="connsiteY8" fmla="*/ 736979 h 821094"/>
              <a:gd name="connsiteX9" fmla="*/ 218846 w 509490"/>
              <a:gd name="connsiteY9" fmla="*/ 750627 h 821094"/>
              <a:gd name="connsiteX10" fmla="*/ 259789 w 509490"/>
              <a:gd name="connsiteY10" fmla="*/ 777922 h 821094"/>
              <a:gd name="connsiteX11" fmla="*/ 341675 w 509490"/>
              <a:gd name="connsiteY11" fmla="*/ 805218 h 821094"/>
              <a:gd name="connsiteX12" fmla="*/ 382619 w 509490"/>
              <a:gd name="connsiteY12" fmla="*/ 818865 h 821094"/>
              <a:gd name="connsiteX13" fmla="*/ 491801 w 509490"/>
              <a:gd name="connsiteY13" fmla="*/ 805218 h 821094"/>
              <a:gd name="connsiteX14" fmla="*/ 505449 w 509490"/>
              <a:gd name="connsiteY14" fmla="*/ 668740 h 821094"/>
              <a:gd name="connsiteX15" fmla="*/ 450857 w 509490"/>
              <a:gd name="connsiteY15" fmla="*/ 450376 h 821094"/>
              <a:gd name="connsiteX16" fmla="*/ 409914 w 509490"/>
              <a:gd name="connsiteY16" fmla="*/ 423080 h 821094"/>
              <a:gd name="connsiteX17" fmla="*/ 341675 w 509490"/>
              <a:gd name="connsiteY17" fmla="*/ 122829 h 821094"/>
              <a:gd name="connsiteX18" fmla="*/ 300732 w 509490"/>
              <a:gd name="connsiteY18" fmla="*/ 81886 h 821094"/>
              <a:gd name="connsiteX19" fmla="*/ 164254 w 509490"/>
              <a:gd name="connsiteY19" fmla="*/ 40943 h 821094"/>
              <a:gd name="connsiteX20" fmla="*/ 96016 w 509490"/>
              <a:gd name="connsiteY20" fmla="*/ 40943 h 821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09490" h="821094">
                <a:moveTo>
                  <a:pt x="164254" y="0"/>
                </a:moveTo>
                <a:cubicBezTo>
                  <a:pt x="131440" y="26251"/>
                  <a:pt x="85015" y="52082"/>
                  <a:pt x="68720" y="95534"/>
                </a:cubicBezTo>
                <a:cubicBezTo>
                  <a:pt x="60575" y="117254"/>
                  <a:pt x="60104" y="141129"/>
                  <a:pt x="55072" y="163773"/>
                </a:cubicBezTo>
                <a:cubicBezTo>
                  <a:pt x="33738" y="259777"/>
                  <a:pt x="50576" y="179511"/>
                  <a:pt x="27777" y="259307"/>
                </a:cubicBezTo>
                <a:cubicBezTo>
                  <a:pt x="11489" y="316313"/>
                  <a:pt x="11205" y="331439"/>
                  <a:pt x="481" y="395785"/>
                </a:cubicBezTo>
                <a:cubicBezTo>
                  <a:pt x="4166" y="443693"/>
                  <a:pt x="-15671" y="564190"/>
                  <a:pt x="41425" y="614149"/>
                </a:cubicBezTo>
                <a:cubicBezTo>
                  <a:pt x="66113" y="635751"/>
                  <a:pt x="96016" y="650543"/>
                  <a:pt x="123311" y="668740"/>
                </a:cubicBezTo>
                <a:lnTo>
                  <a:pt x="164254" y="696035"/>
                </a:lnTo>
                <a:cubicBezTo>
                  <a:pt x="168803" y="709683"/>
                  <a:pt x="167729" y="726806"/>
                  <a:pt x="177902" y="736979"/>
                </a:cubicBezTo>
                <a:cubicBezTo>
                  <a:pt x="188075" y="747152"/>
                  <a:pt x="205979" y="744193"/>
                  <a:pt x="218846" y="750627"/>
                </a:cubicBezTo>
                <a:cubicBezTo>
                  <a:pt x="233517" y="757962"/>
                  <a:pt x="244800" y="771260"/>
                  <a:pt x="259789" y="777922"/>
                </a:cubicBezTo>
                <a:cubicBezTo>
                  <a:pt x="286081" y="789607"/>
                  <a:pt x="314380" y="796120"/>
                  <a:pt x="341675" y="805218"/>
                </a:cubicBezTo>
                <a:lnTo>
                  <a:pt x="382619" y="818865"/>
                </a:lnTo>
                <a:cubicBezTo>
                  <a:pt x="419013" y="814316"/>
                  <a:pt x="468576" y="833605"/>
                  <a:pt x="491801" y="805218"/>
                </a:cubicBezTo>
                <a:cubicBezTo>
                  <a:pt x="520752" y="769833"/>
                  <a:pt x="505449" y="714460"/>
                  <a:pt x="505449" y="668740"/>
                </a:cubicBezTo>
                <a:cubicBezTo>
                  <a:pt x="505449" y="527130"/>
                  <a:pt x="528821" y="515346"/>
                  <a:pt x="450857" y="450376"/>
                </a:cubicBezTo>
                <a:cubicBezTo>
                  <a:pt x="438256" y="439875"/>
                  <a:pt x="423562" y="432179"/>
                  <a:pt x="409914" y="423080"/>
                </a:cubicBezTo>
                <a:cubicBezTo>
                  <a:pt x="290432" y="243858"/>
                  <a:pt x="411694" y="455422"/>
                  <a:pt x="341675" y="122829"/>
                </a:cubicBezTo>
                <a:cubicBezTo>
                  <a:pt x="337699" y="103942"/>
                  <a:pt x="317604" y="91259"/>
                  <a:pt x="300732" y="81886"/>
                </a:cubicBezTo>
                <a:cubicBezTo>
                  <a:pt x="290440" y="76168"/>
                  <a:pt x="188483" y="43635"/>
                  <a:pt x="164254" y="40943"/>
                </a:cubicBezTo>
                <a:cubicBezTo>
                  <a:pt x="141647" y="38431"/>
                  <a:pt x="118762" y="40943"/>
                  <a:pt x="96016" y="40943"/>
                </a:cubicBezTo>
              </a:path>
            </a:pathLst>
          </a:cu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Forme libre 3"/>
          <p:cNvSpPr/>
          <p:nvPr/>
        </p:nvSpPr>
        <p:spPr>
          <a:xfrm>
            <a:off x="5679249" y="2909942"/>
            <a:ext cx="996286" cy="1747356"/>
          </a:xfrm>
          <a:custGeom>
            <a:avLst/>
            <a:gdLst>
              <a:gd name="connsiteX0" fmla="*/ 382137 w 996286"/>
              <a:gd name="connsiteY0" fmla="*/ 27738 h 1747356"/>
              <a:gd name="connsiteX1" fmla="*/ 313898 w 996286"/>
              <a:gd name="connsiteY1" fmla="*/ 443 h 1747356"/>
              <a:gd name="connsiteX2" fmla="*/ 218364 w 996286"/>
              <a:gd name="connsiteY2" fmla="*/ 41386 h 1747356"/>
              <a:gd name="connsiteX3" fmla="*/ 177421 w 996286"/>
              <a:gd name="connsiteY3" fmla="*/ 164216 h 1747356"/>
              <a:gd name="connsiteX4" fmla="*/ 163773 w 996286"/>
              <a:gd name="connsiteY4" fmla="*/ 205159 h 1747356"/>
              <a:gd name="connsiteX5" fmla="*/ 150125 w 996286"/>
              <a:gd name="connsiteY5" fmla="*/ 273398 h 1747356"/>
              <a:gd name="connsiteX6" fmla="*/ 109182 w 996286"/>
              <a:gd name="connsiteY6" fmla="*/ 396228 h 1747356"/>
              <a:gd name="connsiteX7" fmla="*/ 95534 w 996286"/>
              <a:gd name="connsiteY7" fmla="*/ 437171 h 1747356"/>
              <a:gd name="connsiteX8" fmla="*/ 81886 w 996286"/>
              <a:gd name="connsiteY8" fmla="*/ 532705 h 1747356"/>
              <a:gd name="connsiteX9" fmla="*/ 68239 w 996286"/>
              <a:gd name="connsiteY9" fmla="*/ 778365 h 1747356"/>
              <a:gd name="connsiteX10" fmla="*/ 27295 w 996286"/>
              <a:gd name="connsiteY10" fmla="*/ 901195 h 1747356"/>
              <a:gd name="connsiteX11" fmla="*/ 13648 w 996286"/>
              <a:gd name="connsiteY11" fmla="*/ 942138 h 1747356"/>
              <a:gd name="connsiteX12" fmla="*/ 0 w 996286"/>
              <a:gd name="connsiteY12" fmla="*/ 983081 h 1747356"/>
              <a:gd name="connsiteX13" fmla="*/ 13648 w 996286"/>
              <a:gd name="connsiteY13" fmla="*/ 1201446 h 1747356"/>
              <a:gd name="connsiteX14" fmla="*/ 27295 w 996286"/>
              <a:gd name="connsiteY14" fmla="*/ 1242389 h 1747356"/>
              <a:gd name="connsiteX15" fmla="*/ 68239 w 996286"/>
              <a:gd name="connsiteY15" fmla="*/ 1269684 h 1747356"/>
              <a:gd name="connsiteX16" fmla="*/ 177421 w 996286"/>
              <a:gd name="connsiteY16" fmla="*/ 1365219 h 1747356"/>
              <a:gd name="connsiteX17" fmla="*/ 218364 w 996286"/>
              <a:gd name="connsiteY17" fmla="*/ 1406162 h 1747356"/>
              <a:gd name="connsiteX18" fmla="*/ 272955 w 996286"/>
              <a:gd name="connsiteY18" fmla="*/ 1419810 h 1747356"/>
              <a:gd name="connsiteX19" fmla="*/ 354842 w 996286"/>
              <a:gd name="connsiteY19" fmla="*/ 1447105 h 1747356"/>
              <a:gd name="connsiteX20" fmla="*/ 395785 w 996286"/>
              <a:gd name="connsiteY20" fmla="*/ 1460753 h 1747356"/>
              <a:gd name="connsiteX21" fmla="*/ 532262 w 996286"/>
              <a:gd name="connsiteY21" fmla="*/ 1556287 h 1747356"/>
              <a:gd name="connsiteX22" fmla="*/ 573206 w 996286"/>
              <a:gd name="connsiteY22" fmla="*/ 1583583 h 1747356"/>
              <a:gd name="connsiteX23" fmla="*/ 627797 w 996286"/>
              <a:gd name="connsiteY23" fmla="*/ 1624526 h 1747356"/>
              <a:gd name="connsiteX24" fmla="*/ 668740 w 996286"/>
              <a:gd name="connsiteY24" fmla="*/ 1651822 h 1747356"/>
              <a:gd name="connsiteX25" fmla="*/ 750627 w 996286"/>
              <a:gd name="connsiteY25" fmla="*/ 1679117 h 1747356"/>
              <a:gd name="connsiteX26" fmla="*/ 873456 w 996286"/>
              <a:gd name="connsiteY26" fmla="*/ 1747356 h 1747356"/>
              <a:gd name="connsiteX27" fmla="*/ 968991 w 996286"/>
              <a:gd name="connsiteY27" fmla="*/ 1706413 h 1747356"/>
              <a:gd name="connsiteX28" fmla="*/ 996286 w 996286"/>
              <a:gd name="connsiteY28" fmla="*/ 1665470 h 1747356"/>
              <a:gd name="connsiteX29" fmla="*/ 982639 w 996286"/>
              <a:gd name="connsiteY29" fmla="*/ 1528992 h 1747356"/>
              <a:gd name="connsiteX30" fmla="*/ 955343 w 996286"/>
              <a:gd name="connsiteY30" fmla="*/ 1488049 h 1747356"/>
              <a:gd name="connsiteX31" fmla="*/ 941695 w 996286"/>
              <a:gd name="connsiteY31" fmla="*/ 1447105 h 1747356"/>
              <a:gd name="connsiteX32" fmla="*/ 914400 w 996286"/>
              <a:gd name="connsiteY32" fmla="*/ 1406162 h 1747356"/>
              <a:gd name="connsiteX33" fmla="*/ 873456 w 996286"/>
              <a:gd name="connsiteY33" fmla="*/ 1269684 h 1747356"/>
              <a:gd name="connsiteX34" fmla="*/ 900752 w 996286"/>
              <a:gd name="connsiteY34" fmla="*/ 1078616 h 1747356"/>
              <a:gd name="connsiteX35" fmla="*/ 928048 w 996286"/>
              <a:gd name="connsiteY35" fmla="*/ 996729 h 1747356"/>
              <a:gd name="connsiteX36" fmla="*/ 914400 w 996286"/>
              <a:gd name="connsiteY36" fmla="*/ 546353 h 1747356"/>
              <a:gd name="connsiteX37" fmla="*/ 900752 w 996286"/>
              <a:gd name="connsiteY37" fmla="*/ 491762 h 1747356"/>
              <a:gd name="connsiteX38" fmla="*/ 846161 w 996286"/>
              <a:gd name="connsiteY38" fmla="*/ 409875 h 1747356"/>
              <a:gd name="connsiteX39" fmla="*/ 777922 w 996286"/>
              <a:gd name="connsiteY39" fmla="*/ 341637 h 1747356"/>
              <a:gd name="connsiteX40" fmla="*/ 723331 w 996286"/>
              <a:gd name="connsiteY40" fmla="*/ 273398 h 1747356"/>
              <a:gd name="connsiteX41" fmla="*/ 655092 w 996286"/>
              <a:gd name="connsiteY41" fmla="*/ 218807 h 1747356"/>
              <a:gd name="connsiteX42" fmla="*/ 600501 w 996286"/>
              <a:gd name="connsiteY42" fmla="*/ 177864 h 1747356"/>
              <a:gd name="connsiteX43" fmla="*/ 518615 w 996286"/>
              <a:gd name="connsiteY43" fmla="*/ 150568 h 1747356"/>
              <a:gd name="connsiteX44" fmla="*/ 436728 w 996286"/>
              <a:gd name="connsiteY44" fmla="*/ 109625 h 1747356"/>
              <a:gd name="connsiteX45" fmla="*/ 395785 w 996286"/>
              <a:gd name="connsiteY45" fmla="*/ 82329 h 1747356"/>
              <a:gd name="connsiteX46" fmla="*/ 354842 w 996286"/>
              <a:gd name="connsiteY46" fmla="*/ 68681 h 1747356"/>
              <a:gd name="connsiteX47" fmla="*/ 300250 w 996286"/>
              <a:gd name="connsiteY47" fmla="*/ 27738 h 1747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996286" h="1747356">
                <a:moveTo>
                  <a:pt x="382137" y="27738"/>
                </a:moveTo>
                <a:cubicBezTo>
                  <a:pt x="359391" y="18640"/>
                  <a:pt x="338247" y="3148"/>
                  <a:pt x="313898" y="443"/>
                </a:cubicBezTo>
                <a:cubicBezTo>
                  <a:pt x="276126" y="-3754"/>
                  <a:pt x="246290" y="22768"/>
                  <a:pt x="218364" y="41386"/>
                </a:cubicBezTo>
                <a:lnTo>
                  <a:pt x="177421" y="164216"/>
                </a:lnTo>
                <a:cubicBezTo>
                  <a:pt x="172872" y="177864"/>
                  <a:pt x="166594" y="191052"/>
                  <a:pt x="163773" y="205159"/>
                </a:cubicBezTo>
                <a:cubicBezTo>
                  <a:pt x="159224" y="227905"/>
                  <a:pt x="156228" y="251019"/>
                  <a:pt x="150125" y="273398"/>
                </a:cubicBezTo>
                <a:cubicBezTo>
                  <a:pt x="150124" y="273402"/>
                  <a:pt x="116006" y="375755"/>
                  <a:pt x="109182" y="396228"/>
                </a:cubicBezTo>
                <a:lnTo>
                  <a:pt x="95534" y="437171"/>
                </a:lnTo>
                <a:cubicBezTo>
                  <a:pt x="90985" y="469016"/>
                  <a:pt x="84451" y="500639"/>
                  <a:pt x="81886" y="532705"/>
                </a:cubicBezTo>
                <a:cubicBezTo>
                  <a:pt x="75346" y="614457"/>
                  <a:pt x="78411" y="696985"/>
                  <a:pt x="68239" y="778365"/>
                </a:cubicBezTo>
                <a:cubicBezTo>
                  <a:pt x="68238" y="778369"/>
                  <a:pt x="34120" y="880721"/>
                  <a:pt x="27295" y="901195"/>
                </a:cubicBezTo>
                <a:lnTo>
                  <a:pt x="13648" y="942138"/>
                </a:lnTo>
                <a:lnTo>
                  <a:pt x="0" y="983081"/>
                </a:lnTo>
                <a:cubicBezTo>
                  <a:pt x="4549" y="1055869"/>
                  <a:pt x="6013" y="1128916"/>
                  <a:pt x="13648" y="1201446"/>
                </a:cubicBezTo>
                <a:cubicBezTo>
                  <a:pt x="15154" y="1215753"/>
                  <a:pt x="18308" y="1231156"/>
                  <a:pt x="27295" y="1242389"/>
                </a:cubicBezTo>
                <a:cubicBezTo>
                  <a:pt x="37542" y="1255197"/>
                  <a:pt x="54591" y="1260586"/>
                  <a:pt x="68239" y="1269684"/>
                </a:cubicBezTo>
                <a:cubicBezTo>
                  <a:pt x="145573" y="1385689"/>
                  <a:pt x="18202" y="1206000"/>
                  <a:pt x="177421" y="1365219"/>
                </a:cubicBezTo>
                <a:cubicBezTo>
                  <a:pt x="191069" y="1378867"/>
                  <a:pt x="201606" y="1396586"/>
                  <a:pt x="218364" y="1406162"/>
                </a:cubicBezTo>
                <a:cubicBezTo>
                  <a:pt x="234650" y="1415468"/>
                  <a:pt x="254989" y="1414420"/>
                  <a:pt x="272955" y="1419810"/>
                </a:cubicBezTo>
                <a:cubicBezTo>
                  <a:pt x="300514" y="1428078"/>
                  <a:pt x="327546" y="1438007"/>
                  <a:pt x="354842" y="1447105"/>
                </a:cubicBezTo>
                <a:cubicBezTo>
                  <a:pt x="368490" y="1451654"/>
                  <a:pt x="383815" y="1452773"/>
                  <a:pt x="395785" y="1460753"/>
                </a:cubicBezTo>
                <a:cubicBezTo>
                  <a:pt x="584042" y="1586259"/>
                  <a:pt x="390794" y="1455239"/>
                  <a:pt x="532262" y="1556287"/>
                </a:cubicBezTo>
                <a:cubicBezTo>
                  <a:pt x="545610" y="1565821"/>
                  <a:pt x="559858" y="1574049"/>
                  <a:pt x="573206" y="1583583"/>
                </a:cubicBezTo>
                <a:cubicBezTo>
                  <a:pt x="591715" y="1596804"/>
                  <a:pt x="609288" y="1611305"/>
                  <a:pt x="627797" y="1624526"/>
                </a:cubicBezTo>
                <a:cubicBezTo>
                  <a:pt x="641144" y="1634060"/>
                  <a:pt x="653751" y="1645160"/>
                  <a:pt x="668740" y="1651822"/>
                </a:cubicBezTo>
                <a:cubicBezTo>
                  <a:pt x="695032" y="1663507"/>
                  <a:pt x="750627" y="1679117"/>
                  <a:pt x="750627" y="1679117"/>
                </a:cubicBezTo>
                <a:cubicBezTo>
                  <a:pt x="844483" y="1741688"/>
                  <a:pt x="801392" y="1723334"/>
                  <a:pt x="873456" y="1747356"/>
                </a:cubicBezTo>
                <a:cubicBezTo>
                  <a:pt x="915218" y="1736915"/>
                  <a:pt x="937575" y="1737829"/>
                  <a:pt x="968991" y="1706413"/>
                </a:cubicBezTo>
                <a:cubicBezTo>
                  <a:pt x="980589" y="1694815"/>
                  <a:pt x="987188" y="1679118"/>
                  <a:pt x="996286" y="1665470"/>
                </a:cubicBezTo>
                <a:cubicBezTo>
                  <a:pt x="991737" y="1619977"/>
                  <a:pt x="992919" y="1573541"/>
                  <a:pt x="982639" y="1528992"/>
                </a:cubicBezTo>
                <a:cubicBezTo>
                  <a:pt x="978951" y="1513009"/>
                  <a:pt x="962679" y="1502720"/>
                  <a:pt x="955343" y="1488049"/>
                </a:cubicBezTo>
                <a:cubicBezTo>
                  <a:pt x="948909" y="1475182"/>
                  <a:pt x="948129" y="1459972"/>
                  <a:pt x="941695" y="1447105"/>
                </a:cubicBezTo>
                <a:cubicBezTo>
                  <a:pt x="934360" y="1432434"/>
                  <a:pt x="921062" y="1421151"/>
                  <a:pt x="914400" y="1406162"/>
                </a:cubicBezTo>
                <a:cubicBezTo>
                  <a:pt x="895413" y="1363440"/>
                  <a:pt x="884799" y="1315055"/>
                  <a:pt x="873456" y="1269684"/>
                </a:cubicBezTo>
                <a:cubicBezTo>
                  <a:pt x="880019" y="1210615"/>
                  <a:pt x="884457" y="1138364"/>
                  <a:pt x="900752" y="1078616"/>
                </a:cubicBezTo>
                <a:cubicBezTo>
                  <a:pt x="908323" y="1050858"/>
                  <a:pt x="928048" y="996729"/>
                  <a:pt x="928048" y="996729"/>
                </a:cubicBezTo>
                <a:cubicBezTo>
                  <a:pt x="923499" y="846604"/>
                  <a:pt x="922507" y="696328"/>
                  <a:pt x="914400" y="546353"/>
                </a:cubicBezTo>
                <a:cubicBezTo>
                  <a:pt x="913388" y="527623"/>
                  <a:pt x="909140" y="508539"/>
                  <a:pt x="900752" y="491762"/>
                </a:cubicBezTo>
                <a:cubicBezTo>
                  <a:pt x="886081" y="462420"/>
                  <a:pt x="864358" y="437171"/>
                  <a:pt x="846161" y="409875"/>
                </a:cubicBezTo>
                <a:cubicBezTo>
                  <a:pt x="809768" y="355285"/>
                  <a:pt x="832511" y="378030"/>
                  <a:pt x="777922" y="341637"/>
                </a:cubicBezTo>
                <a:cubicBezTo>
                  <a:pt x="751352" y="261927"/>
                  <a:pt x="785063" y="335130"/>
                  <a:pt x="723331" y="273398"/>
                </a:cubicBezTo>
                <a:cubicBezTo>
                  <a:pt x="661599" y="211666"/>
                  <a:pt x="734802" y="245377"/>
                  <a:pt x="655092" y="218807"/>
                </a:cubicBezTo>
                <a:cubicBezTo>
                  <a:pt x="636895" y="205159"/>
                  <a:pt x="620846" y="188036"/>
                  <a:pt x="600501" y="177864"/>
                </a:cubicBezTo>
                <a:cubicBezTo>
                  <a:pt x="574767" y="164997"/>
                  <a:pt x="542555" y="166527"/>
                  <a:pt x="518615" y="150568"/>
                </a:cubicBezTo>
                <a:cubicBezTo>
                  <a:pt x="401260" y="72334"/>
                  <a:pt x="549750" y="166137"/>
                  <a:pt x="436728" y="109625"/>
                </a:cubicBezTo>
                <a:cubicBezTo>
                  <a:pt x="422057" y="102289"/>
                  <a:pt x="410456" y="89665"/>
                  <a:pt x="395785" y="82329"/>
                </a:cubicBezTo>
                <a:cubicBezTo>
                  <a:pt x="382918" y="75895"/>
                  <a:pt x="367709" y="75115"/>
                  <a:pt x="354842" y="68681"/>
                </a:cubicBezTo>
                <a:cubicBezTo>
                  <a:pt x="323975" y="53248"/>
                  <a:pt x="319444" y="46932"/>
                  <a:pt x="300250" y="2773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ZoneTexte 5"/>
          <p:cNvSpPr txBox="1"/>
          <p:nvPr/>
        </p:nvSpPr>
        <p:spPr>
          <a:xfrm>
            <a:off x="6751026" y="5150204"/>
            <a:ext cx="16751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b="1" dirty="0" smtClean="0">
                <a:solidFill>
                  <a:srgbClr val="FF0000"/>
                </a:solidFill>
              </a:rPr>
              <a:t>Cavité utérine</a:t>
            </a:r>
            <a:endParaRPr lang="fr-BE" sz="2000" b="1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572066" y="2348880"/>
            <a:ext cx="2261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b="1" dirty="0" smtClean="0">
                <a:solidFill>
                  <a:srgbClr val="FFFF00"/>
                </a:solidFill>
              </a:rPr>
              <a:t>Embryon dégénéré</a:t>
            </a:r>
            <a:endParaRPr lang="fr-BE" sz="2000" b="1" dirty="0">
              <a:solidFill>
                <a:srgbClr val="FFFF00"/>
              </a:solidFill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395536" y="260648"/>
            <a:ext cx="8064896" cy="864096"/>
          </a:xfrm>
          <a:prstGeom prst="roundRect">
            <a:avLst>
              <a:gd name="adj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altLang="fr-FR" sz="2400" dirty="0" smtClean="0">
                <a:solidFill>
                  <a:schemeClr val="bg1"/>
                </a:solidFill>
              </a:rPr>
              <a:t>Mortalité embryonnaire</a:t>
            </a:r>
          </a:p>
          <a:p>
            <a:r>
              <a:rPr lang="fr-BE" altLang="fr-FR" sz="2400" dirty="0" smtClean="0">
                <a:solidFill>
                  <a:schemeClr val="bg1"/>
                </a:solidFill>
              </a:rPr>
              <a:t> (</a:t>
            </a:r>
            <a:r>
              <a:rPr lang="fr-BE" altLang="fr-FR" sz="2400" dirty="0" err="1" smtClean="0">
                <a:solidFill>
                  <a:schemeClr val="bg1"/>
                </a:solidFill>
              </a:rPr>
              <a:t>From</a:t>
            </a:r>
            <a:r>
              <a:rPr lang="fr-BE" altLang="fr-FR" sz="2400" dirty="0" smtClean="0">
                <a:solidFill>
                  <a:schemeClr val="bg1"/>
                </a:solidFill>
              </a:rPr>
              <a:t> </a:t>
            </a:r>
            <a:r>
              <a:rPr lang="fr-BE" altLang="fr-FR" sz="2400" dirty="0" err="1" smtClean="0">
                <a:solidFill>
                  <a:schemeClr val="bg1"/>
                </a:solidFill>
              </a:rPr>
              <a:t>Descoteaux</a:t>
            </a:r>
            <a:r>
              <a:rPr lang="fr-BE" altLang="fr-FR" sz="2400" dirty="0" smtClean="0">
                <a:solidFill>
                  <a:schemeClr val="bg1"/>
                </a:solidFill>
              </a:rPr>
              <a:t> et al. 2010)</a:t>
            </a:r>
          </a:p>
        </p:txBody>
      </p:sp>
    </p:spTree>
    <p:extLst>
      <p:ext uri="{BB962C8B-B14F-4D97-AF65-F5344CB8AC3E}">
        <p14:creationId xmlns:p14="http://schemas.microsoft.com/office/powerpoint/2010/main" val="4010446658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1124744"/>
            <a:ext cx="8229600" cy="5472608"/>
          </a:xfrm>
        </p:spPr>
        <p:txBody>
          <a:bodyPr>
            <a:normAutofit/>
          </a:bodyPr>
          <a:lstStyle/>
          <a:p>
            <a:r>
              <a:rPr lang="fr-BE" sz="1800" dirty="0" smtClean="0"/>
              <a:t>La filière ovine </a:t>
            </a:r>
            <a:r>
              <a:rPr lang="fr-BE" sz="1800" dirty="0"/>
              <a:t>et caprine en Wallonie : </a:t>
            </a:r>
            <a:r>
              <a:rPr lang="fr-BE" sz="1800" dirty="0">
                <a:hlinkClick r:id="rId2"/>
              </a:rPr>
              <a:t>https://</a:t>
            </a:r>
            <a:r>
              <a:rPr lang="fr-BE" sz="1800" dirty="0" smtClean="0">
                <a:hlinkClick r:id="rId2"/>
              </a:rPr>
              <a:t>www.biowallonie.com/wp-content/uploads/2017/04/Itineraires-BIO-8.pdf</a:t>
            </a:r>
            <a:r>
              <a:rPr lang="fr-BE" sz="1800" dirty="0" smtClean="0"/>
              <a:t> </a:t>
            </a:r>
          </a:p>
          <a:p>
            <a:r>
              <a:rPr lang="fr-BE" sz="1800" dirty="0"/>
              <a:t>FEDERATION </a:t>
            </a:r>
            <a:r>
              <a:rPr lang="fr-BE" sz="1800" dirty="0" smtClean="0"/>
              <a:t>INTERPROFESSIONNELLE CAPRINE </a:t>
            </a:r>
            <a:r>
              <a:rPr lang="fr-BE" sz="1800" dirty="0"/>
              <a:t>ET OVINE WALLONNE. </a:t>
            </a:r>
          </a:p>
          <a:p>
            <a:pPr lvl="1"/>
            <a:r>
              <a:rPr lang="fr-BE" sz="1800" dirty="0"/>
              <a:t>chaussée de Namur, 47 – 5030 Gembloux </a:t>
            </a:r>
          </a:p>
          <a:p>
            <a:pPr lvl="1"/>
            <a:r>
              <a:rPr lang="fr-BE" sz="1800" dirty="0"/>
              <a:t>Tél. : 081/627 447 – Fax :081/60 04 46 – E-mail : </a:t>
            </a:r>
            <a:r>
              <a:rPr lang="fr-BE" sz="1800" dirty="0" smtClean="0"/>
              <a:t>fiow@swing.be </a:t>
            </a:r>
          </a:p>
          <a:p>
            <a:r>
              <a:rPr lang="fr-BE" sz="1800" dirty="0" err="1" smtClean="0"/>
              <a:t>Biowallonie</a:t>
            </a:r>
            <a:r>
              <a:rPr lang="fr-BE" sz="1800" dirty="0" smtClean="0"/>
              <a:t> </a:t>
            </a:r>
            <a:r>
              <a:rPr lang="fr-BE" sz="1800" dirty="0" err="1" smtClean="0"/>
              <a:t>asbl</a:t>
            </a:r>
            <a:r>
              <a:rPr lang="fr-BE" sz="1800" dirty="0" smtClean="0"/>
              <a:t>, Structure </a:t>
            </a:r>
            <a:r>
              <a:rPr lang="fr-BE" sz="1800" dirty="0"/>
              <a:t>d’encadrement de la filière bio wallonne </a:t>
            </a:r>
          </a:p>
          <a:p>
            <a:pPr lvl="1"/>
            <a:r>
              <a:rPr lang="fr-BE" sz="1800" dirty="0"/>
              <a:t>Avenue Comte de Smet de </a:t>
            </a:r>
            <a:r>
              <a:rPr lang="fr-BE" sz="1800" dirty="0" err="1"/>
              <a:t>Nayer</a:t>
            </a:r>
            <a:r>
              <a:rPr lang="fr-BE" sz="1800" dirty="0"/>
              <a:t>, </a:t>
            </a:r>
            <a:r>
              <a:rPr lang="fr-BE" sz="1800" dirty="0" smtClean="0"/>
              <a:t>14, 5000 </a:t>
            </a:r>
            <a:r>
              <a:rPr lang="fr-BE" sz="1800" dirty="0"/>
              <a:t>Namur </a:t>
            </a:r>
          </a:p>
          <a:p>
            <a:pPr lvl="1"/>
            <a:r>
              <a:rPr lang="fr-BE" sz="1800" dirty="0"/>
              <a:t>Tél. 081/281.010 </a:t>
            </a:r>
            <a:r>
              <a:rPr lang="fr-BE" sz="1800" dirty="0" smtClean="0"/>
              <a:t>, www.biowallonie.be </a:t>
            </a:r>
          </a:p>
          <a:p>
            <a:r>
              <a:rPr lang="fr-BE" sz="1800" dirty="0" smtClean="0"/>
              <a:t>Production de </a:t>
            </a:r>
            <a:r>
              <a:rPr lang="fr-BE" sz="1800" dirty="0"/>
              <a:t>semences caprines  : </a:t>
            </a:r>
            <a:r>
              <a:rPr lang="fr-BE" sz="1800" dirty="0">
                <a:hlinkClick r:id="rId3"/>
              </a:rPr>
              <a:t>http://www.capgenes.com/organisation/presentation/organisme-et-entreprise-de-selection</a:t>
            </a:r>
            <a:r>
              <a:rPr lang="fr-BE" sz="1800" dirty="0" smtClean="0">
                <a:hlinkClick r:id="rId3"/>
              </a:rPr>
              <a:t>/</a:t>
            </a:r>
            <a:r>
              <a:rPr lang="fr-BE" sz="1800" dirty="0" smtClean="0"/>
              <a:t> </a:t>
            </a:r>
          </a:p>
          <a:p>
            <a:r>
              <a:rPr lang="fr-BE" sz="1800" dirty="0" smtClean="0"/>
              <a:t>Détection de la gestation </a:t>
            </a:r>
            <a:r>
              <a:rPr lang="fr-BE" sz="1800" dirty="0"/>
              <a:t>par échographie </a:t>
            </a:r>
            <a:r>
              <a:rPr lang="fr-BE" sz="1800" dirty="0">
                <a:hlinkClick r:id="rId4"/>
              </a:rPr>
              <a:t>http://</a:t>
            </a:r>
            <a:r>
              <a:rPr lang="fr-BE" sz="1800" dirty="0" smtClean="0">
                <a:hlinkClick r:id="rId4"/>
              </a:rPr>
              <a:t>www.omafra.gov.on.ca/french/livestock/sheep/facts/02-062.htm</a:t>
            </a:r>
            <a:r>
              <a:rPr lang="fr-BE" sz="1800" dirty="0" smtClean="0"/>
              <a:t> </a:t>
            </a:r>
          </a:p>
          <a:p>
            <a:r>
              <a:rPr lang="fr-BE" sz="1800" dirty="0" smtClean="0"/>
              <a:t>FAO manuel de formation IA </a:t>
            </a:r>
            <a:r>
              <a:rPr lang="fr-BE" sz="1800" dirty="0"/>
              <a:t>petits ruminants </a:t>
            </a:r>
            <a:r>
              <a:rPr lang="fr-BE" sz="1800" dirty="0">
                <a:hlinkClick r:id="rId5"/>
              </a:rPr>
              <a:t>http://</a:t>
            </a:r>
            <a:r>
              <a:rPr lang="fr-BE" sz="1800" dirty="0" smtClean="0">
                <a:hlinkClick r:id="rId5"/>
              </a:rPr>
              <a:t>www.fao.org/docrep/009/t0121f/T0121F03.htm</a:t>
            </a:r>
            <a:r>
              <a:rPr lang="fr-BE" sz="1800" dirty="0" smtClean="0"/>
              <a:t> </a:t>
            </a:r>
          </a:p>
          <a:p>
            <a:r>
              <a:rPr lang="fr-BE" sz="1800" dirty="0" smtClean="0"/>
              <a:t>Guide de reproduction caprine (</a:t>
            </a:r>
            <a:r>
              <a:rPr lang="fr-BE" sz="1800" dirty="0" err="1" smtClean="0"/>
              <a:t>CEVA</a:t>
            </a:r>
            <a:r>
              <a:rPr lang="fr-BE" sz="1800" dirty="0" smtClean="0"/>
              <a:t>) </a:t>
            </a:r>
            <a:r>
              <a:rPr lang="fr-BE" sz="1800" dirty="0" smtClean="0">
                <a:hlinkClick r:id="rId6"/>
              </a:rPr>
              <a:t>http</a:t>
            </a:r>
            <a:r>
              <a:rPr lang="fr-BE" sz="1800" dirty="0">
                <a:hlinkClick r:id="rId6"/>
              </a:rPr>
              <a:t>://</a:t>
            </a:r>
            <a:r>
              <a:rPr lang="fr-BE" sz="1800" dirty="0" smtClean="0">
                <a:hlinkClick r:id="rId6"/>
              </a:rPr>
              <a:t>fr.calameo.com/read/0028348398ae5dbc487c9</a:t>
            </a:r>
            <a:r>
              <a:rPr lang="fr-BE" sz="1800" dirty="0" smtClean="0"/>
              <a:t> </a:t>
            </a:r>
          </a:p>
          <a:p>
            <a:endParaRPr lang="fr-BE" sz="1800" dirty="0"/>
          </a:p>
          <a:p>
            <a:pPr lvl="1"/>
            <a:endParaRPr lang="fr-BE" sz="1800" dirty="0"/>
          </a:p>
          <a:p>
            <a:endParaRPr lang="fr-BE" sz="1800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611560" y="260648"/>
            <a:ext cx="3384376" cy="720080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BE" altLang="fr-FR" sz="2600" dirty="0" smtClean="0">
                <a:solidFill>
                  <a:schemeClr val="bg1"/>
                </a:solidFill>
              </a:rPr>
              <a:t>Consultations Internet</a:t>
            </a:r>
          </a:p>
        </p:txBody>
      </p:sp>
    </p:spTree>
    <p:extLst>
      <p:ext uri="{BB962C8B-B14F-4D97-AF65-F5344CB8AC3E}">
        <p14:creationId xmlns:p14="http://schemas.microsoft.com/office/powerpoint/2010/main" val="357132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980728"/>
            <a:ext cx="8507288" cy="5688632"/>
          </a:xfrm>
        </p:spPr>
        <p:txBody>
          <a:bodyPr>
            <a:noAutofit/>
          </a:bodyPr>
          <a:lstStyle/>
          <a:p>
            <a:pPr lvl="0"/>
            <a:r>
              <a:rPr lang="en-US" sz="1800" dirty="0" err="1"/>
              <a:t>Aiumlamai</a:t>
            </a:r>
            <a:r>
              <a:rPr lang="en-US" sz="1800" dirty="0"/>
              <a:t> S, </a:t>
            </a:r>
            <a:r>
              <a:rPr lang="en-US" sz="1800" dirty="0" err="1"/>
              <a:t>Fredriksson</a:t>
            </a:r>
            <a:r>
              <a:rPr lang="en-US" sz="1800" dirty="0"/>
              <a:t> G, </a:t>
            </a:r>
            <a:r>
              <a:rPr lang="en-US" sz="1800" dirty="0" err="1"/>
              <a:t>Nilsfors</a:t>
            </a:r>
            <a:r>
              <a:rPr lang="en-US" sz="1800" dirty="0"/>
              <a:t> L. 1992. Real-time ultrasonography for determining the gestational age of ewes. Veterinary </a:t>
            </a:r>
            <a:r>
              <a:rPr lang="fr-BE" sz="1800" dirty="0"/>
              <a:t>Record 131, 560–562.</a:t>
            </a:r>
          </a:p>
          <a:p>
            <a:pPr lvl="0"/>
            <a:r>
              <a:rPr lang="en-US" sz="1800" dirty="0"/>
              <a:t>Ali A, </a:t>
            </a:r>
            <a:r>
              <a:rPr lang="en-US" sz="1800" dirty="0" err="1"/>
              <a:t>HayderM</a:t>
            </a:r>
            <a:r>
              <a:rPr lang="en-US" sz="1800" dirty="0"/>
              <a:t>. 2007. </a:t>
            </a:r>
            <a:r>
              <a:rPr lang="en-US" sz="1800" dirty="0" err="1"/>
              <a:t>Ultrasonographic</a:t>
            </a:r>
            <a:r>
              <a:rPr lang="en-US" sz="1800" dirty="0"/>
              <a:t> assessment of embryonic, fetal and placental development in </a:t>
            </a:r>
            <a:r>
              <a:rPr lang="en-US" sz="1800" dirty="0" err="1"/>
              <a:t>Ossimi</a:t>
            </a:r>
            <a:r>
              <a:rPr lang="en-US" sz="1800" dirty="0"/>
              <a:t> sheep. Small </a:t>
            </a:r>
            <a:r>
              <a:rPr lang="fr-BE" sz="1800" dirty="0"/>
              <a:t>Ruminant </a:t>
            </a:r>
            <a:r>
              <a:rPr lang="fr-BE" sz="1800" dirty="0" err="1"/>
              <a:t>Research</a:t>
            </a:r>
            <a:r>
              <a:rPr lang="fr-BE" sz="1800" dirty="0"/>
              <a:t> 73, 277–282.</a:t>
            </a:r>
          </a:p>
          <a:p>
            <a:pPr lvl="0"/>
            <a:r>
              <a:rPr lang="en-US" sz="1800" dirty="0" err="1"/>
              <a:t>Bartwleski</a:t>
            </a:r>
            <a:r>
              <a:rPr lang="en-US" sz="1800" dirty="0"/>
              <a:t> et al. An </a:t>
            </a:r>
            <a:r>
              <a:rPr lang="en-US" sz="1800" dirty="0" err="1"/>
              <a:t>ultrasonographic</a:t>
            </a:r>
            <a:r>
              <a:rPr lang="en-US" sz="1800" dirty="0"/>
              <a:t> study of luteal </a:t>
            </a:r>
            <a:r>
              <a:rPr lang="en-US" sz="1800" dirty="0" err="1"/>
              <a:t>finction</a:t>
            </a:r>
            <a:r>
              <a:rPr lang="en-US" sz="1800" dirty="0"/>
              <a:t> in breeds </a:t>
            </a:r>
            <a:r>
              <a:rPr lang="en-US" sz="1800" dirty="0" err="1"/>
              <a:t>os</a:t>
            </a:r>
            <a:r>
              <a:rPr lang="en-US" sz="1800" dirty="0"/>
              <a:t> sheep. Theriogenology 1999, 52,115. </a:t>
            </a:r>
            <a:endParaRPr lang="fr-BE" sz="1800" dirty="0"/>
          </a:p>
          <a:p>
            <a:pPr lvl="0"/>
            <a:r>
              <a:rPr lang="en-US" sz="1800" dirty="0" err="1"/>
              <a:t>Buckrell</a:t>
            </a:r>
            <a:r>
              <a:rPr lang="en-US" sz="1800" dirty="0"/>
              <a:t> BC ( 1988 ). Applications of ultrasonography in reproduction in sheep and goats . Theriogenology 29 ( 1 ): </a:t>
            </a:r>
            <a:r>
              <a:rPr lang="fr-BE" sz="1800" dirty="0"/>
              <a:t>71 – 84 .</a:t>
            </a:r>
          </a:p>
          <a:p>
            <a:pPr lvl="0"/>
            <a:r>
              <a:rPr lang="en-US" sz="1800" dirty="0" err="1"/>
              <a:t>Coubrough</a:t>
            </a:r>
            <a:r>
              <a:rPr lang="en-US" sz="1800" dirty="0"/>
              <a:t> CA , Castell MC ( 1998 ). Fetal sex determination by ultrasonically locating the genital </a:t>
            </a:r>
            <a:r>
              <a:rPr lang="en-US" sz="1800" dirty="0" err="1"/>
              <a:t>tubercule</a:t>
            </a:r>
            <a:r>
              <a:rPr lang="en-US" sz="1800" dirty="0"/>
              <a:t> in ewes . Theriogenology 50 : 263 – 267 .</a:t>
            </a:r>
            <a:endParaRPr lang="fr-BE" sz="1800" dirty="0"/>
          </a:p>
          <a:p>
            <a:pPr lvl="0"/>
            <a:r>
              <a:rPr lang="en-US" sz="1800" dirty="0" err="1"/>
              <a:t>Descoteaux</a:t>
            </a:r>
            <a:r>
              <a:rPr lang="en-US" sz="1800" dirty="0"/>
              <a:t> L, </a:t>
            </a:r>
            <a:r>
              <a:rPr lang="en-US" sz="1800" dirty="0" err="1"/>
              <a:t>Colloton</a:t>
            </a:r>
            <a:r>
              <a:rPr lang="en-US" sz="1800" dirty="0"/>
              <a:t> J, </a:t>
            </a:r>
            <a:r>
              <a:rPr lang="en-US" sz="1800" dirty="0" err="1"/>
              <a:t>Gnammi</a:t>
            </a:r>
            <a:r>
              <a:rPr lang="en-US" sz="1800" dirty="0"/>
              <a:t> G Editors.  Practical atlas of ruminant and camelid reproductive ultrasonography. </a:t>
            </a:r>
            <a:r>
              <a:rPr lang="fr-BE" sz="1800" dirty="0" err="1"/>
              <a:t>Wiley-Blackwell</a:t>
            </a:r>
            <a:r>
              <a:rPr lang="fr-BE" sz="1800" dirty="0"/>
              <a:t>. 1st </a:t>
            </a:r>
            <a:r>
              <a:rPr lang="fr-BE" sz="1800" dirty="0" err="1"/>
              <a:t>edition</a:t>
            </a:r>
            <a:r>
              <a:rPr lang="fr-BE" sz="1800" dirty="0"/>
              <a:t> 2010 </a:t>
            </a:r>
          </a:p>
          <a:p>
            <a:pPr lvl="0"/>
            <a:r>
              <a:rPr lang="en-US" sz="1800" dirty="0" err="1"/>
              <a:t>Doizé</a:t>
            </a:r>
            <a:r>
              <a:rPr lang="en-US" sz="1800" dirty="0"/>
              <a:t> F, </a:t>
            </a:r>
            <a:r>
              <a:rPr lang="en-US" sz="1800" dirty="0" err="1"/>
              <a:t>VaillancourtD</a:t>
            </a:r>
            <a:r>
              <a:rPr lang="en-US" sz="1800" dirty="0"/>
              <a:t>, </a:t>
            </a:r>
            <a:r>
              <a:rPr lang="en-US" sz="1800" dirty="0" err="1"/>
              <a:t>Carabin</a:t>
            </a:r>
            <a:r>
              <a:rPr lang="en-US" sz="1800" dirty="0"/>
              <a:t> H, </a:t>
            </a:r>
            <a:r>
              <a:rPr lang="en-US" sz="1800" dirty="0" err="1"/>
              <a:t>Bélanger</a:t>
            </a:r>
            <a:r>
              <a:rPr lang="en-US" sz="1800" dirty="0"/>
              <a:t> D. 1997.Determination of gestational age in sheep and goats using </a:t>
            </a:r>
            <a:r>
              <a:rPr lang="en-US" sz="1800" dirty="0" err="1"/>
              <a:t>transrectal</a:t>
            </a:r>
            <a:r>
              <a:rPr lang="en-US" sz="1800" dirty="0"/>
              <a:t> </a:t>
            </a:r>
            <a:r>
              <a:rPr lang="en-US" sz="1800" dirty="0" err="1"/>
              <a:t>ultrasonographic</a:t>
            </a:r>
            <a:r>
              <a:rPr lang="en-US" sz="1800" dirty="0"/>
              <a:t> measurement of </a:t>
            </a:r>
            <a:r>
              <a:rPr lang="en-US" sz="1800" dirty="0" err="1"/>
              <a:t>placentomes</a:t>
            </a:r>
            <a:r>
              <a:rPr lang="en-US" sz="1800" dirty="0"/>
              <a:t>. Theriogenology 48, 449–460.</a:t>
            </a:r>
            <a:endParaRPr lang="fr-BE" sz="1800" dirty="0"/>
          </a:p>
          <a:p>
            <a:pPr lvl="0"/>
            <a:r>
              <a:rPr lang="fr-BE" sz="1800" dirty="0"/>
              <a:t>F Castonguay. La reproduction chez les ovins 2012. </a:t>
            </a:r>
            <a:r>
              <a:rPr lang="fr-BE" sz="1800" u="sng" dirty="0">
                <a:hlinkClick r:id="rId2"/>
              </a:rPr>
              <a:t>www.ovins.fsaa.ulaval.ca</a:t>
            </a:r>
            <a:r>
              <a:rPr lang="fr-BE" sz="1800" dirty="0"/>
              <a:t> </a:t>
            </a:r>
          </a:p>
          <a:p>
            <a:pPr marL="0" indent="0">
              <a:buNone/>
            </a:pPr>
            <a:r>
              <a:rPr lang="fr-BE" sz="1800" dirty="0"/>
              <a:t> </a:t>
            </a:r>
          </a:p>
          <a:p>
            <a:endParaRPr lang="fr-BE" sz="1800" dirty="0" smtClean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611560" y="260648"/>
            <a:ext cx="2376264" cy="576064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BE" altLang="fr-FR" sz="2800" dirty="0" smtClean="0">
                <a:solidFill>
                  <a:schemeClr val="bg1"/>
                </a:solidFill>
              </a:rPr>
              <a:t>Bibliographie</a:t>
            </a:r>
          </a:p>
        </p:txBody>
      </p:sp>
    </p:spTree>
    <p:extLst>
      <p:ext uri="{BB962C8B-B14F-4D97-AF65-F5344CB8AC3E}">
        <p14:creationId xmlns:p14="http://schemas.microsoft.com/office/powerpoint/2010/main" val="23705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260648"/>
            <a:ext cx="8496944" cy="6336704"/>
          </a:xfrm>
        </p:spPr>
        <p:txBody>
          <a:bodyPr>
            <a:noAutofit/>
          </a:bodyPr>
          <a:lstStyle/>
          <a:p>
            <a:r>
              <a:rPr lang="es-ES" sz="1800" dirty="0"/>
              <a:t>González de Bulnes A, Santiago Moreno J, López Sebastián A. </a:t>
            </a:r>
            <a:r>
              <a:rPr lang="fr-BE" sz="1800" dirty="0"/>
              <a:t>1998. </a:t>
            </a:r>
            <a:r>
              <a:rPr lang="en-US" sz="1800" dirty="0"/>
              <a:t>Estimation of fetal development in </a:t>
            </a:r>
            <a:r>
              <a:rPr lang="en-US" sz="1800" dirty="0" err="1"/>
              <a:t>Manchega</a:t>
            </a:r>
            <a:r>
              <a:rPr lang="en-US" sz="1800" dirty="0"/>
              <a:t> dairy ewes by </a:t>
            </a:r>
            <a:r>
              <a:rPr lang="en-US" sz="1800" dirty="0" err="1"/>
              <a:t>transrectalultrasonographic</a:t>
            </a:r>
            <a:r>
              <a:rPr lang="en-US" sz="1800" dirty="0"/>
              <a:t> measurements. Small </a:t>
            </a:r>
            <a:r>
              <a:rPr lang="fr-BE" sz="1800" dirty="0"/>
              <a:t>Ruminant </a:t>
            </a:r>
            <a:r>
              <a:rPr lang="fr-BE" sz="1800" dirty="0" err="1"/>
              <a:t>Research</a:t>
            </a:r>
            <a:r>
              <a:rPr lang="fr-BE" sz="1800" dirty="0"/>
              <a:t> 27, 243–250.</a:t>
            </a:r>
          </a:p>
          <a:p>
            <a:pPr lvl="0"/>
            <a:r>
              <a:rPr lang="fr-BE" sz="1800" dirty="0" smtClean="0"/>
              <a:t>Bernier-Gosselin </a:t>
            </a:r>
            <a:r>
              <a:rPr lang="fr-BE" sz="1800" dirty="0"/>
              <a:t>V et al. </a:t>
            </a:r>
            <a:r>
              <a:rPr lang="en-US" sz="1800" dirty="0"/>
              <a:t>Use of </a:t>
            </a:r>
            <a:r>
              <a:rPr lang="en-US" sz="1800" dirty="0" err="1"/>
              <a:t>ultrasonographic</a:t>
            </a:r>
            <a:r>
              <a:rPr lang="en-US" sz="1800" dirty="0"/>
              <a:t> </a:t>
            </a:r>
            <a:r>
              <a:rPr lang="en-US" sz="1800" dirty="0" err="1"/>
              <a:t>fetometry</a:t>
            </a:r>
            <a:r>
              <a:rPr lang="en-US" sz="1800" dirty="0"/>
              <a:t> for the estimation of days to kidding in dairy does. </a:t>
            </a:r>
            <a:r>
              <a:rPr lang="fr-BE" sz="1800" dirty="0"/>
              <a:t>Theriogenology 118 (2018) 22-26.</a:t>
            </a:r>
          </a:p>
          <a:p>
            <a:pPr lvl="0"/>
            <a:r>
              <a:rPr lang="en-US" sz="1800" dirty="0" err="1"/>
              <a:t>Haibel</a:t>
            </a:r>
            <a:r>
              <a:rPr lang="en-US" sz="1800" dirty="0"/>
              <a:t> </a:t>
            </a:r>
            <a:r>
              <a:rPr lang="en-US" sz="1800" dirty="0" err="1"/>
              <a:t>GK</a:t>
            </a:r>
            <a:r>
              <a:rPr lang="en-US" sz="1800" dirty="0"/>
              <a:t>, Perkins NR. 1989. Real-time ultrasonic </a:t>
            </a:r>
            <a:r>
              <a:rPr lang="en-US" sz="1800" dirty="0" err="1"/>
              <a:t>biparietal</a:t>
            </a:r>
            <a:r>
              <a:rPr lang="en-US" sz="1800" dirty="0"/>
              <a:t> diameter of second trimester Suffolk and Finn sheep fetuses and prediction of gestational age. Theriogenology 32, 863–869.</a:t>
            </a:r>
            <a:endParaRPr lang="fr-BE" sz="1800" dirty="0"/>
          </a:p>
          <a:p>
            <a:pPr lvl="0"/>
            <a:r>
              <a:rPr lang="en-US" sz="1800" dirty="0"/>
              <a:t>Hauser B , </a:t>
            </a:r>
            <a:r>
              <a:rPr lang="en-US" sz="1800" dirty="0" err="1"/>
              <a:t>Bostedt</a:t>
            </a:r>
            <a:r>
              <a:rPr lang="en-US" sz="1800" dirty="0"/>
              <a:t> H ( 2002 ). </a:t>
            </a:r>
            <a:r>
              <a:rPr lang="en-US" sz="1800" dirty="0" err="1"/>
              <a:t>Ultrasonographic</a:t>
            </a:r>
            <a:r>
              <a:rPr lang="en-US" sz="1800" dirty="0"/>
              <a:t> observations of the uterine regression in the ewe under different obstetrical conditions . </a:t>
            </a:r>
            <a:r>
              <a:rPr lang="fr-BE" sz="1800" dirty="0"/>
              <a:t>J </a:t>
            </a:r>
            <a:r>
              <a:rPr lang="fr-BE" sz="1800" dirty="0" err="1"/>
              <a:t>Vet</a:t>
            </a:r>
            <a:r>
              <a:rPr lang="fr-BE" sz="1800" dirty="0"/>
              <a:t> Med 49 ( 10 ): 511 – 516</a:t>
            </a:r>
          </a:p>
          <a:p>
            <a:pPr lvl="0"/>
            <a:r>
              <a:rPr lang="en-US" sz="1800" dirty="0"/>
              <a:t>Ian Gordon Reproduction in sheep and goats </a:t>
            </a:r>
            <a:r>
              <a:rPr lang="en-US" sz="1800" dirty="0" err="1"/>
              <a:t>CABI</a:t>
            </a:r>
            <a:r>
              <a:rPr lang="en-US" sz="1800" dirty="0"/>
              <a:t> Publishing Vol 2 2004</a:t>
            </a:r>
            <a:endParaRPr lang="fr-BE" sz="1800" dirty="0"/>
          </a:p>
          <a:p>
            <a:pPr lvl="0"/>
            <a:r>
              <a:rPr lang="en-US" sz="1800" dirty="0" err="1"/>
              <a:t>Kandiel</a:t>
            </a:r>
            <a:r>
              <a:rPr lang="en-US" sz="1800" dirty="0"/>
              <a:t> MM, Watanabe G, Taya K. </a:t>
            </a:r>
            <a:r>
              <a:rPr lang="en-US" sz="1800" dirty="0" err="1"/>
              <a:t>Ultrasonographic</a:t>
            </a:r>
            <a:r>
              <a:rPr lang="en-US" sz="1800" dirty="0"/>
              <a:t> assessment of fetal growth in miniature "</a:t>
            </a:r>
            <a:r>
              <a:rPr lang="en-US" sz="1800" dirty="0" err="1"/>
              <a:t>Shiba</a:t>
            </a:r>
            <a:r>
              <a:rPr lang="en-US" sz="1800" dirty="0"/>
              <a:t>" goats (Capra </a:t>
            </a:r>
            <a:r>
              <a:rPr lang="en-US" sz="1800" dirty="0" err="1"/>
              <a:t>hircus</a:t>
            </a:r>
            <a:r>
              <a:rPr lang="en-US" sz="1800" dirty="0"/>
              <a:t>). </a:t>
            </a:r>
            <a:r>
              <a:rPr lang="en-US" sz="1800" dirty="0" err="1"/>
              <a:t>Anim</a:t>
            </a:r>
            <a:r>
              <a:rPr lang="en-US" sz="1800" dirty="0"/>
              <a:t> </a:t>
            </a:r>
            <a:r>
              <a:rPr lang="en-US" sz="1800" dirty="0" err="1"/>
              <a:t>Reprod</a:t>
            </a:r>
            <a:r>
              <a:rPr lang="en-US" sz="1800" dirty="0"/>
              <a:t> </a:t>
            </a:r>
            <a:r>
              <a:rPr lang="en-US" sz="1800" dirty="0" err="1"/>
              <a:t>Sci</a:t>
            </a:r>
            <a:r>
              <a:rPr lang="en-US" sz="1800" dirty="0"/>
              <a:t> 2015;162:1-10.</a:t>
            </a:r>
            <a:endParaRPr lang="fr-BE" sz="1800" dirty="0"/>
          </a:p>
          <a:p>
            <a:pPr lvl="0"/>
            <a:r>
              <a:rPr lang="en-US" sz="1800" dirty="0"/>
              <a:t>Kelly </a:t>
            </a:r>
            <a:r>
              <a:rPr lang="en-US" sz="1800" dirty="0" err="1"/>
              <a:t>RW</a:t>
            </a:r>
            <a:r>
              <a:rPr lang="en-US" sz="1800" dirty="0"/>
              <a:t>, Newnham JP. 1989. Estimation of gestational age in Merino ewes by ultrasound measurement of fetal head size. Australian Journal of Agricultural Research 40, 1293–1299.</a:t>
            </a:r>
            <a:endParaRPr lang="fr-BE" sz="1800" dirty="0"/>
          </a:p>
          <a:p>
            <a:pPr lvl="0"/>
            <a:r>
              <a:rPr lang="en-US" sz="1800" dirty="0" err="1"/>
              <a:t>Meinecke-Tillmann</a:t>
            </a:r>
            <a:r>
              <a:rPr lang="en-US" sz="1800" dirty="0"/>
              <a:t> &amp; </a:t>
            </a:r>
            <a:r>
              <a:rPr lang="en-US" sz="1800" dirty="0" err="1"/>
              <a:t>Meinecke</a:t>
            </a:r>
            <a:r>
              <a:rPr lang="en-US" sz="1800" dirty="0"/>
              <a:t> 2007 Ultrasonography in small ruminant reproduction, In: </a:t>
            </a:r>
            <a:r>
              <a:rPr lang="en-US" sz="1800" dirty="0" err="1"/>
              <a:t>Schatten</a:t>
            </a:r>
            <a:r>
              <a:rPr lang="en-US" sz="1800" dirty="0"/>
              <a:t> H, Constantinescu GM (</a:t>
            </a:r>
            <a:r>
              <a:rPr lang="en-US" sz="1800" dirty="0" err="1"/>
              <a:t>eds</a:t>
            </a:r>
            <a:r>
              <a:rPr lang="en-US" sz="1800" dirty="0"/>
              <a:t>), Comparative Reproductive Biology, pp. 349–376. Blackwell, Philadelphia</a:t>
            </a:r>
            <a:r>
              <a:rPr lang="en-US" sz="1800" dirty="0" smtClean="0"/>
              <a:t>.</a:t>
            </a:r>
            <a:endParaRPr lang="fr-BE" sz="1800" dirty="0"/>
          </a:p>
        </p:txBody>
      </p:sp>
    </p:spTree>
    <p:extLst>
      <p:ext uri="{BB962C8B-B14F-4D97-AF65-F5344CB8AC3E}">
        <p14:creationId xmlns:p14="http://schemas.microsoft.com/office/powerpoint/2010/main" val="386274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260648"/>
            <a:ext cx="8496944" cy="6336704"/>
          </a:xfrm>
        </p:spPr>
        <p:txBody>
          <a:bodyPr>
            <a:noAutofit/>
          </a:bodyPr>
          <a:lstStyle/>
          <a:p>
            <a:r>
              <a:rPr lang="fr-BE" sz="1800" dirty="0" err="1"/>
              <a:t>Pellicer</a:t>
            </a:r>
            <a:r>
              <a:rPr lang="fr-BE" sz="1800" dirty="0"/>
              <a:t> </a:t>
            </a:r>
            <a:r>
              <a:rPr lang="fr-BE" sz="1800" dirty="0" err="1"/>
              <a:t>Rubio</a:t>
            </a:r>
            <a:r>
              <a:rPr lang="fr-BE" sz="1800" dirty="0"/>
              <a:t> et al. Les méthodes de maîtrise de la reproduction disponibles chez les mammifères d’élevage et leur intérêt en agriculture biologique. Inra </a:t>
            </a:r>
            <a:r>
              <a:rPr lang="fr-BE" sz="1800" dirty="0" err="1"/>
              <a:t>Prod</a:t>
            </a:r>
            <a:r>
              <a:rPr lang="fr-BE" sz="1800" dirty="0"/>
              <a:t> </a:t>
            </a:r>
            <a:r>
              <a:rPr lang="fr-BE" sz="1800" dirty="0" err="1"/>
              <a:t>Anim</a:t>
            </a:r>
            <a:r>
              <a:rPr lang="fr-BE" sz="1800" dirty="0"/>
              <a:t>, 2009,22,255.</a:t>
            </a:r>
          </a:p>
          <a:p>
            <a:pPr lvl="0"/>
            <a:r>
              <a:rPr lang="pt-BR" sz="1800" dirty="0" smtClean="0"/>
              <a:t>Santos </a:t>
            </a:r>
            <a:r>
              <a:rPr lang="pt-BR" sz="1800" dirty="0"/>
              <a:t>M , E.P. M , Bezerra F , Moura R , Paula - Lopes FF , </a:t>
            </a:r>
            <a:r>
              <a:rPr lang="fr-BE" sz="1800" dirty="0" err="1"/>
              <a:t>Neves</a:t>
            </a:r>
            <a:r>
              <a:rPr lang="fr-BE" sz="1800" dirty="0"/>
              <a:t> F , Lima </a:t>
            </a:r>
            <a:r>
              <a:rPr lang="fr-BE" sz="1800" dirty="0" err="1"/>
              <a:t>JP</a:t>
            </a:r>
            <a:r>
              <a:rPr lang="fr-BE" sz="1800" dirty="0"/>
              <a:t> , Oliveira M (2007 ). </a:t>
            </a:r>
            <a:r>
              <a:rPr lang="en-US" sz="1800" dirty="0"/>
              <a:t>Early fetal sexing of Saanen goats by use of </a:t>
            </a:r>
            <a:r>
              <a:rPr lang="en-US" sz="1800" dirty="0" err="1"/>
              <a:t>transrectal</a:t>
            </a:r>
            <a:r>
              <a:rPr lang="en-US" sz="1800" dirty="0"/>
              <a:t> ultrasonography to identify the genital tubercle and external genitalia . </a:t>
            </a:r>
            <a:r>
              <a:rPr lang="fr-BE" sz="1800" dirty="0"/>
              <a:t>Amer J </a:t>
            </a:r>
            <a:r>
              <a:rPr lang="fr-BE" sz="1800" dirty="0" err="1"/>
              <a:t>Vet</a:t>
            </a:r>
            <a:r>
              <a:rPr lang="fr-BE" sz="1800" dirty="0"/>
              <a:t> </a:t>
            </a:r>
            <a:r>
              <a:rPr lang="fr-BE" sz="1800" dirty="0" err="1"/>
              <a:t>Res</a:t>
            </a:r>
            <a:r>
              <a:rPr lang="fr-BE" sz="1800" dirty="0"/>
              <a:t> 68 ( 5 ): 561 – </a:t>
            </a:r>
            <a:r>
              <a:rPr lang="fr-BE" sz="1800" dirty="0" smtClean="0"/>
              <a:t>564</a:t>
            </a:r>
          </a:p>
          <a:p>
            <a:pPr lvl="0"/>
            <a:r>
              <a:rPr lang="en-US" sz="1800" dirty="0" err="1" smtClean="0"/>
              <a:t>Schrick</a:t>
            </a:r>
            <a:r>
              <a:rPr lang="en-US" sz="1800" dirty="0" smtClean="0"/>
              <a:t> </a:t>
            </a:r>
            <a:r>
              <a:rPr lang="en-US" sz="1800" dirty="0"/>
              <a:t>FN, </a:t>
            </a:r>
            <a:r>
              <a:rPr lang="en-US" sz="1800" dirty="0" err="1"/>
              <a:t>Inskeep</a:t>
            </a:r>
            <a:r>
              <a:rPr lang="en-US" sz="1800" dirty="0"/>
              <a:t> </a:t>
            </a:r>
            <a:r>
              <a:rPr lang="en-US" sz="1800" dirty="0" err="1"/>
              <a:t>EK</a:t>
            </a:r>
            <a:r>
              <a:rPr lang="en-US" sz="1800" dirty="0"/>
              <a:t>. 1993. Determination of early pregnancy in ewes utilizing </a:t>
            </a:r>
            <a:r>
              <a:rPr lang="en-US" sz="1800" dirty="0" err="1"/>
              <a:t>transrectal</a:t>
            </a:r>
            <a:r>
              <a:rPr lang="en-US" sz="1800" dirty="0"/>
              <a:t> ultrasonography. </a:t>
            </a:r>
            <a:r>
              <a:rPr lang="fr-BE" sz="1800" dirty="0"/>
              <a:t>Theriogenology 40, </a:t>
            </a:r>
            <a:r>
              <a:rPr lang="fr-BE" sz="1800" dirty="0" smtClean="0"/>
              <a:t>295–306.</a:t>
            </a:r>
          </a:p>
          <a:p>
            <a:pPr lvl="0"/>
            <a:r>
              <a:rPr lang="en-US" sz="1800" dirty="0" err="1" smtClean="0"/>
              <a:t>Sergeev</a:t>
            </a:r>
            <a:r>
              <a:rPr lang="en-US" sz="1800" dirty="0" smtClean="0"/>
              <a:t> </a:t>
            </a:r>
            <a:r>
              <a:rPr lang="en-US" sz="1800" dirty="0"/>
              <a:t>L, </a:t>
            </a:r>
            <a:r>
              <a:rPr lang="en-US" sz="1800" dirty="0" err="1"/>
              <a:t>Kleemann</a:t>
            </a:r>
            <a:r>
              <a:rPr lang="en-US" sz="1800" dirty="0"/>
              <a:t> DO, Walker SK, Smith DH, Grosser TI, Mann T, et al. 1990. Real-time ultrasound imaging for predicting ovine fetal age. Theriogenology 34, </a:t>
            </a:r>
            <a:r>
              <a:rPr lang="en-US" sz="1800" dirty="0" smtClean="0"/>
              <a:t>593–601.</a:t>
            </a:r>
            <a:endParaRPr lang="fr-BE" sz="1800" dirty="0" smtClean="0"/>
          </a:p>
          <a:p>
            <a:pPr lvl="0"/>
            <a:r>
              <a:rPr lang="en-US" sz="1800" dirty="0" err="1" smtClean="0"/>
              <a:t>Toosi</a:t>
            </a:r>
            <a:r>
              <a:rPr lang="en-US" sz="1800" dirty="0" smtClean="0"/>
              <a:t> </a:t>
            </a:r>
            <a:r>
              <a:rPr lang="en-US" sz="1800" dirty="0"/>
              <a:t>et al. Evaluation of the ultrasound image attributes of developing ovarian follicles in the four follicular waves of the </a:t>
            </a:r>
            <a:r>
              <a:rPr lang="en-US" sz="1800" dirty="0" err="1"/>
              <a:t>interovulatory</a:t>
            </a:r>
            <a:r>
              <a:rPr lang="en-US" sz="1800" dirty="0"/>
              <a:t> interval in ewes. </a:t>
            </a:r>
            <a:r>
              <a:rPr lang="fr-BE" sz="1800" dirty="0"/>
              <a:t>Theriogenology 2009, </a:t>
            </a:r>
            <a:r>
              <a:rPr lang="fr-BE" sz="1800" dirty="0" smtClean="0"/>
              <a:t>72,902.</a:t>
            </a:r>
          </a:p>
          <a:p>
            <a:pPr lvl="0"/>
            <a:r>
              <a:rPr lang="en-US" sz="1800" dirty="0" err="1" smtClean="0"/>
              <a:t>Wehrend</a:t>
            </a:r>
            <a:r>
              <a:rPr lang="en-US" sz="1800" dirty="0" smtClean="0"/>
              <a:t> </a:t>
            </a:r>
            <a:r>
              <a:rPr lang="en-US" sz="1800" dirty="0"/>
              <a:t>A , </a:t>
            </a:r>
            <a:r>
              <a:rPr lang="en-US" sz="1800" dirty="0" err="1"/>
              <a:t>Bostedt</a:t>
            </a:r>
            <a:r>
              <a:rPr lang="en-US" sz="1800" dirty="0"/>
              <a:t> H , Burkhardt E ( 2002 ). The use of trans - abdominal B - mode ultrasonography to diagnose intra - partum uterine torsion in the ewe . </a:t>
            </a:r>
            <a:r>
              <a:rPr lang="fr-BE" sz="1800" dirty="0" err="1"/>
              <a:t>Vet</a:t>
            </a:r>
            <a:r>
              <a:rPr lang="fr-BE" sz="1800" dirty="0"/>
              <a:t> J 164 ( 1 ): 69 – 70 </a:t>
            </a:r>
            <a:r>
              <a:rPr lang="fr-BE" sz="1800" dirty="0" smtClean="0"/>
              <a:t>.</a:t>
            </a:r>
          </a:p>
          <a:p>
            <a:pPr lvl="0"/>
            <a:r>
              <a:rPr lang="fr-BE" sz="1800" dirty="0" smtClean="0"/>
              <a:t>Zarrouk </a:t>
            </a:r>
            <a:r>
              <a:rPr lang="fr-BE" sz="1800" dirty="0"/>
              <a:t>A et al. Caractéristiques de la reproduction de l’espèce caprine. Ann. Méd. </a:t>
            </a:r>
            <a:r>
              <a:rPr lang="fr-BE" sz="1800" dirty="0" err="1"/>
              <a:t>Vét</a:t>
            </a:r>
            <a:r>
              <a:rPr lang="fr-BE" sz="1800" dirty="0"/>
              <a:t>., 2001, 145, 98-105.</a:t>
            </a:r>
            <a:br>
              <a:rPr lang="fr-BE" sz="1800" dirty="0"/>
            </a:br>
            <a:endParaRPr lang="fr-BE" sz="1800" dirty="0"/>
          </a:p>
        </p:txBody>
      </p:sp>
    </p:spTree>
    <p:extLst>
      <p:ext uri="{BB962C8B-B14F-4D97-AF65-F5344CB8AC3E}">
        <p14:creationId xmlns:p14="http://schemas.microsoft.com/office/powerpoint/2010/main" val="353136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980728"/>
            <a:ext cx="8507288" cy="56886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BE" sz="1800" dirty="0"/>
              <a:t> </a:t>
            </a:r>
          </a:p>
          <a:p>
            <a:r>
              <a:rPr lang="fr-BE" sz="1800" dirty="0" smtClean="0"/>
              <a:t>-  </a:t>
            </a: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611560" y="260648"/>
            <a:ext cx="2376264" cy="576064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BE" altLang="fr-FR" sz="2800" dirty="0" smtClean="0">
                <a:solidFill>
                  <a:schemeClr val="bg1"/>
                </a:solidFill>
              </a:rPr>
              <a:t>Filmographie</a:t>
            </a:r>
          </a:p>
        </p:txBody>
      </p:sp>
      <p:sp>
        <p:nvSpPr>
          <p:cNvPr id="2" name="Rectangle 1"/>
          <p:cNvSpPr/>
          <p:nvPr/>
        </p:nvSpPr>
        <p:spPr>
          <a:xfrm>
            <a:off x="585162" y="1124744"/>
            <a:ext cx="7947277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altLang="fr-FR" sz="2000" dirty="0" smtClean="0"/>
              <a:t>- Effet </a:t>
            </a:r>
            <a:r>
              <a:rPr lang="fr-BE" altLang="fr-FR" sz="2000" dirty="0"/>
              <a:t>bouc</a:t>
            </a:r>
          </a:p>
          <a:p>
            <a:r>
              <a:rPr lang="fr-BE" altLang="fr-FR" sz="2000" dirty="0">
                <a:hlinkClick r:id="rId2"/>
              </a:rPr>
              <a:t>https://www.youtube.com/watch?v=q1aWBoysZeA</a:t>
            </a:r>
            <a:r>
              <a:rPr lang="fr-BE" altLang="fr-FR" sz="2000" dirty="0"/>
              <a:t> </a:t>
            </a:r>
          </a:p>
          <a:p>
            <a:r>
              <a:rPr lang="fr-BE" altLang="fr-FR" sz="2000" dirty="0" smtClean="0"/>
              <a:t>- Synchronisation </a:t>
            </a:r>
            <a:r>
              <a:rPr lang="fr-BE" altLang="fr-FR" sz="2000" dirty="0"/>
              <a:t>et insémination</a:t>
            </a:r>
          </a:p>
          <a:p>
            <a:r>
              <a:rPr lang="fr-BE" altLang="fr-FR" sz="2000" dirty="0">
                <a:hlinkClick r:id="rId3"/>
              </a:rPr>
              <a:t>https://www.youtube.com/watch?v=HzVT_KMOkvw</a:t>
            </a:r>
            <a:r>
              <a:rPr lang="fr-BE" altLang="fr-FR" sz="2000" dirty="0"/>
              <a:t> </a:t>
            </a:r>
          </a:p>
          <a:p>
            <a:r>
              <a:rPr lang="fr-BE" altLang="fr-FR" sz="2000" dirty="0" smtClean="0"/>
              <a:t>- Le </a:t>
            </a:r>
            <a:r>
              <a:rPr lang="fr-BE" altLang="fr-FR" sz="2000" dirty="0"/>
              <a:t>contrôle de la photopériode</a:t>
            </a:r>
          </a:p>
          <a:p>
            <a:r>
              <a:rPr lang="fr-BE" altLang="fr-FR" sz="2000" dirty="0">
                <a:hlinkClick r:id="rId4"/>
              </a:rPr>
              <a:t>https://www.youtube.com/watch?v=Knh7xpSO03k</a:t>
            </a:r>
            <a:r>
              <a:rPr lang="fr-BE" altLang="fr-FR" sz="2000" dirty="0"/>
              <a:t>  </a:t>
            </a:r>
            <a:endParaRPr lang="fr-BE" altLang="fr-FR" sz="2000" dirty="0" smtClean="0"/>
          </a:p>
          <a:p>
            <a:r>
              <a:rPr lang="fr-BE" altLang="fr-FR" sz="2000" dirty="0" smtClean="0"/>
              <a:t>- Mise en place des éponges vaginales</a:t>
            </a:r>
          </a:p>
          <a:p>
            <a:r>
              <a:rPr lang="fr-BE" sz="2000" dirty="0"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https://</a:t>
            </a:r>
            <a:r>
              <a:rPr lang="fr-BE" sz="2000" dirty="0" smtClean="0"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www.youtube.com/watch?v=TFhfp2h_VNA</a:t>
            </a:r>
            <a:r>
              <a:rPr lang="fr-BE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fr-BE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- La reproduction caprine </a:t>
            </a:r>
          </a:p>
          <a:p>
            <a:pPr marL="457200" indent="-457200">
              <a:buClr>
                <a:schemeClr val="tx1"/>
              </a:buClr>
              <a:buFontTx/>
              <a:buAutoNum type="arabicPeriod"/>
              <a:defRPr/>
            </a:pPr>
            <a:r>
              <a:rPr lang="fr-BE" sz="2000" dirty="0">
                <a:solidFill>
                  <a:schemeClr val="tx2"/>
                </a:solidFill>
                <a:hlinkClick r:id="rId6"/>
              </a:rPr>
              <a:t>https://www.youtube.com/watch?v=6ieOofhzgec</a:t>
            </a:r>
            <a:endParaRPr lang="fr-BE" sz="2000" dirty="0">
              <a:solidFill>
                <a:schemeClr val="tx2"/>
              </a:solidFill>
            </a:endParaRPr>
          </a:p>
          <a:p>
            <a:pPr marL="457200" indent="-457200">
              <a:buClr>
                <a:schemeClr val="tx1"/>
              </a:buClr>
              <a:buFontTx/>
              <a:buAutoNum type="arabicPeriod"/>
              <a:defRPr/>
            </a:pPr>
            <a:r>
              <a:rPr lang="fr-BE" sz="2000" dirty="0">
                <a:solidFill>
                  <a:schemeClr val="tx2"/>
                </a:solidFill>
                <a:hlinkClick r:id="rId5"/>
              </a:rPr>
              <a:t>https://www.youtube.com/watch?v=TFhfp2h_VNA</a:t>
            </a:r>
            <a:endParaRPr lang="fr-BE" sz="2000" dirty="0">
              <a:solidFill>
                <a:schemeClr val="tx2"/>
              </a:solidFill>
            </a:endParaRPr>
          </a:p>
          <a:p>
            <a:pPr marL="457200" indent="-457200">
              <a:buClr>
                <a:schemeClr val="tx1"/>
              </a:buClr>
              <a:buFontTx/>
              <a:buAutoNum type="arabicPeriod"/>
              <a:defRPr/>
            </a:pPr>
            <a:r>
              <a:rPr lang="fr-BE" sz="2000" dirty="0">
                <a:solidFill>
                  <a:schemeClr val="tx2"/>
                </a:solidFill>
                <a:hlinkClick r:id="rId7"/>
              </a:rPr>
              <a:t>https://www.youtube.com/watch?v=4EeIl2tRapY</a:t>
            </a:r>
            <a:r>
              <a:rPr lang="fr-BE" sz="2000" dirty="0">
                <a:solidFill>
                  <a:schemeClr val="tx2"/>
                </a:solidFill>
              </a:rPr>
              <a:t>  </a:t>
            </a:r>
            <a:endParaRPr lang="fr-BE" sz="2000" dirty="0" smtClean="0">
              <a:solidFill>
                <a:schemeClr val="tx2"/>
              </a:solidFill>
            </a:endParaRPr>
          </a:p>
          <a:p>
            <a:r>
              <a:rPr lang="fr-BE" altLang="fr-FR" sz="2000" dirty="0" smtClean="0"/>
              <a:t>- Gestion </a:t>
            </a:r>
            <a:r>
              <a:rPr lang="fr-BE" altLang="fr-FR" sz="2000" dirty="0"/>
              <a:t>hormonale et IA chèvre 1,2 et 3</a:t>
            </a:r>
          </a:p>
          <a:p>
            <a:r>
              <a:rPr lang="fr-BE" altLang="fr-FR" sz="2000" dirty="0">
                <a:hlinkClick r:id="rId6"/>
              </a:rPr>
              <a:t>https://www.youtube.com/watch?v=6ieOofhzgec</a:t>
            </a:r>
            <a:r>
              <a:rPr lang="fr-BE" altLang="fr-FR" sz="2000" dirty="0"/>
              <a:t> </a:t>
            </a:r>
          </a:p>
          <a:p>
            <a:r>
              <a:rPr lang="fr-BE" altLang="fr-FR" sz="2000" dirty="0">
                <a:hlinkClick r:id="rId5"/>
              </a:rPr>
              <a:t>https://www.youtube.com/watch?v=TFhfp2h_VNA</a:t>
            </a:r>
            <a:r>
              <a:rPr lang="fr-BE" altLang="fr-FR" sz="2000" dirty="0"/>
              <a:t> </a:t>
            </a:r>
          </a:p>
          <a:p>
            <a:r>
              <a:rPr lang="fr-BE" altLang="fr-FR" sz="2000" dirty="0">
                <a:hlinkClick r:id="rId7"/>
              </a:rPr>
              <a:t>https://www.youtube.com/watch?v=4EeIl2tRapY</a:t>
            </a:r>
            <a:r>
              <a:rPr lang="fr-BE" altLang="fr-FR" sz="2000" dirty="0"/>
              <a:t> </a:t>
            </a:r>
          </a:p>
          <a:p>
            <a:pPr marL="457200" indent="-457200">
              <a:buClr>
                <a:schemeClr val="tx1"/>
              </a:buClr>
              <a:buFontTx/>
              <a:buAutoNum type="arabicPeriod"/>
              <a:defRPr/>
            </a:pPr>
            <a:endParaRPr lang="fr-BE" sz="2000" dirty="0">
              <a:solidFill>
                <a:schemeClr val="tx2"/>
              </a:solidFill>
            </a:endParaRPr>
          </a:p>
          <a:p>
            <a:endParaRPr lang="fr-BE" sz="20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BE" altLang="fr-FR" sz="2000" dirty="0" smtClean="0"/>
              <a:t> </a:t>
            </a:r>
            <a:endParaRPr lang="fr-BE" altLang="fr-FR" sz="2000" dirty="0"/>
          </a:p>
        </p:txBody>
      </p:sp>
    </p:spTree>
    <p:extLst>
      <p:ext uri="{BB962C8B-B14F-4D97-AF65-F5344CB8AC3E}">
        <p14:creationId xmlns:p14="http://schemas.microsoft.com/office/powerpoint/2010/main" val="31609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phique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1441468"/>
              </p:ext>
            </p:extLst>
          </p:nvPr>
        </p:nvGraphicFramePr>
        <p:xfrm>
          <a:off x="467544" y="1621631"/>
          <a:ext cx="8280920" cy="4903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à coins arrondis 2"/>
          <p:cNvSpPr/>
          <p:nvPr/>
        </p:nvSpPr>
        <p:spPr>
          <a:xfrm>
            <a:off x="1043608" y="189021"/>
            <a:ext cx="6816726" cy="936104"/>
          </a:xfrm>
          <a:prstGeom prst="roundRect">
            <a:avLst/>
          </a:prstGeom>
          <a:solidFill>
            <a:schemeClr val="bg2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800" dirty="0" smtClean="0">
                <a:solidFill>
                  <a:schemeClr val="bg1"/>
                </a:solidFill>
              </a:rPr>
              <a:t>Durée de l’œstrus chez la brebis et la chèvre </a:t>
            </a:r>
          </a:p>
          <a:p>
            <a:pPr algn="ctr"/>
            <a:r>
              <a:rPr lang="fr-BE" sz="2800" dirty="0" smtClean="0">
                <a:solidFill>
                  <a:schemeClr val="bg1"/>
                </a:solidFill>
              </a:rPr>
              <a:t>(document FAO)</a:t>
            </a:r>
            <a:endParaRPr lang="fr-BE" sz="2800" dirty="0">
              <a:solidFill>
                <a:schemeClr val="bg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35696" y="1628800"/>
            <a:ext cx="3888432" cy="49685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Rectangle 6"/>
          <p:cNvSpPr/>
          <p:nvPr/>
        </p:nvSpPr>
        <p:spPr>
          <a:xfrm>
            <a:off x="5796136" y="1628800"/>
            <a:ext cx="2808312" cy="496855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3490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96752"/>
            <a:ext cx="650557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à coins arrondis 2"/>
          <p:cNvSpPr/>
          <p:nvPr/>
        </p:nvSpPr>
        <p:spPr>
          <a:xfrm>
            <a:off x="347562" y="188640"/>
            <a:ext cx="8616926" cy="648072"/>
          </a:xfrm>
          <a:prstGeom prst="roundRect">
            <a:avLst/>
          </a:prstGeom>
          <a:solidFill>
            <a:schemeClr val="bg2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2800" dirty="0" smtClean="0">
                <a:solidFill>
                  <a:schemeClr val="bg1"/>
                </a:solidFill>
              </a:rPr>
              <a:t>Périodes clés de la lactation chez la chèvre (</a:t>
            </a:r>
            <a:r>
              <a:rPr lang="fr-BE" sz="2800" dirty="0" smtClean="0">
                <a:solidFill>
                  <a:schemeClr val="bg1"/>
                </a:solidFill>
                <a:hlinkClick r:id="rId3"/>
              </a:rPr>
              <a:t>www.idele.fr</a:t>
            </a:r>
            <a:r>
              <a:rPr lang="fr-BE" sz="2800" dirty="0" smtClean="0">
                <a:solidFill>
                  <a:schemeClr val="bg1"/>
                </a:solidFill>
              </a:rPr>
              <a:t> ) </a:t>
            </a:r>
            <a:endParaRPr lang="fr-BE" sz="2800" dirty="0">
              <a:solidFill>
                <a:schemeClr val="bg2"/>
              </a:solidFill>
            </a:endParaRPr>
          </a:p>
        </p:txBody>
      </p:sp>
      <p:sp>
        <p:nvSpPr>
          <p:cNvPr id="2" name="Forme libre 1"/>
          <p:cNvSpPr/>
          <p:nvPr/>
        </p:nvSpPr>
        <p:spPr>
          <a:xfrm>
            <a:off x="1495425" y="1186721"/>
            <a:ext cx="4686300" cy="2889979"/>
          </a:xfrm>
          <a:custGeom>
            <a:avLst/>
            <a:gdLst>
              <a:gd name="connsiteX0" fmla="*/ 0 w 4686300"/>
              <a:gd name="connsiteY0" fmla="*/ 2889979 h 2889979"/>
              <a:gd name="connsiteX1" fmla="*/ 9525 w 4686300"/>
              <a:gd name="connsiteY1" fmla="*/ 2280379 h 2889979"/>
              <a:gd name="connsiteX2" fmla="*/ 19050 w 4686300"/>
              <a:gd name="connsiteY2" fmla="*/ 2242279 h 2889979"/>
              <a:gd name="connsiteX3" fmla="*/ 38100 w 4686300"/>
              <a:gd name="connsiteY3" fmla="*/ 2127979 h 2889979"/>
              <a:gd name="connsiteX4" fmla="*/ 57150 w 4686300"/>
              <a:gd name="connsiteY4" fmla="*/ 2051779 h 2889979"/>
              <a:gd name="connsiteX5" fmla="*/ 76200 w 4686300"/>
              <a:gd name="connsiteY5" fmla="*/ 1985104 h 2889979"/>
              <a:gd name="connsiteX6" fmla="*/ 114300 w 4686300"/>
              <a:gd name="connsiteY6" fmla="*/ 1908904 h 2889979"/>
              <a:gd name="connsiteX7" fmla="*/ 123825 w 4686300"/>
              <a:gd name="connsiteY7" fmla="*/ 1861279 h 2889979"/>
              <a:gd name="connsiteX8" fmla="*/ 142875 w 4686300"/>
              <a:gd name="connsiteY8" fmla="*/ 1804129 h 2889979"/>
              <a:gd name="connsiteX9" fmla="*/ 171450 w 4686300"/>
              <a:gd name="connsiteY9" fmla="*/ 1727929 h 2889979"/>
              <a:gd name="connsiteX10" fmla="*/ 190500 w 4686300"/>
              <a:gd name="connsiteY10" fmla="*/ 1699354 h 2889979"/>
              <a:gd name="connsiteX11" fmla="*/ 200025 w 4686300"/>
              <a:gd name="connsiteY11" fmla="*/ 1642204 h 2889979"/>
              <a:gd name="connsiteX12" fmla="*/ 238125 w 4686300"/>
              <a:gd name="connsiteY12" fmla="*/ 1546954 h 2889979"/>
              <a:gd name="connsiteX13" fmla="*/ 247650 w 4686300"/>
              <a:gd name="connsiteY13" fmla="*/ 1518379 h 2889979"/>
              <a:gd name="connsiteX14" fmla="*/ 257175 w 4686300"/>
              <a:gd name="connsiteY14" fmla="*/ 1480279 h 2889979"/>
              <a:gd name="connsiteX15" fmla="*/ 295275 w 4686300"/>
              <a:gd name="connsiteY15" fmla="*/ 1423129 h 2889979"/>
              <a:gd name="connsiteX16" fmla="*/ 361950 w 4686300"/>
              <a:gd name="connsiteY16" fmla="*/ 1337404 h 2889979"/>
              <a:gd name="connsiteX17" fmla="*/ 390525 w 4686300"/>
              <a:gd name="connsiteY17" fmla="*/ 1280254 h 2889979"/>
              <a:gd name="connsiteX18" fmla="*/ 428625 w 4686300"/>
              <a:gd name="connsiteY18" fmla="*/ 1223104 h 2889979"/>
              <a:gd name="connsiteX19" fmla="*/ 466725 w 4686300"/>
              <a:gd name="connsiteY19" fmla="*/ 1175479 h 2889979"/>
              <a:gd name="connsiteX20" fmla="*/ 476250 w 4686300"/>
              <a:gd name="connsiteY20" fmla="*/ 1146904 h 2889979"/>
              <a:gd name="connsiteX21" fmla="*/ 542925 w 4686300"/>
              <a:gd name="connsiteY21" fmla="*/ 1080229 h 2889979"/>
              <a:gd name="connsiteX22" fmla="*/ 600075 w 4686300"/>
              <a:gd name="connsiteY22" fmla="*/ 1023079 h 2889979"/>
              <a:gd name="connsiteX23" fmla="*/ 695325 w 4686300"/>
              <a:gd name="connsiteY23" fmla="*/ 927829 h 2889979"/>
              <a:gd name="connsiteX24" fmla="*/ 723900 w 4686300"/>
              <a:gd name="connsiteY24" fmla="*/ 899254 h 2889979"/>
              <a:gd name="connsiteX25" fmla="*/ 752475 w 4686300"/>
              <a:gd name="connsiteY25" fmla="*/ 880204 h 2889979"/>
              <a:gd name="connsiteX26" fmla="*/ 790575 w 4686300"/>
              <a:gd name="connsiteY26" fmla="*/ 851629 h 2889979"/>
              <a:gd name="connsiteX27" fmla="*/ 809625 w 4686300"/>
              <a:gd name="connsiteY27" fmla="*/ 823054 h 2889979"/>
              <a:gd name="connsiteX28" fmla="*/ 838200 w 4686300"/>
              <a:gd name="connsiteY28" fmla="*/ 813529 h 2889979"/>
              <a:gd name="connsiteX29" fmla="*/ 857250 w 4686300"/>
              <a:gd name="connsiteY29" fmla="*/ 784954 h 2889979"/>
              <a:gd name="connsiteX30" fmla="*/ 885825 w 4686300"/>
              <a:gd name="connsiteY30" fmla="*/ 775429 h 2889979"/>
              <a:gd name="connsiteX31" fmla="*/ 942975 w 4686300"/>
              <a:gd name="connsiteY31" fmla="*/ 718279 h 2889979"/>
              <a:gd name="connsiteX32" fmla="*/ 962025 w 4686300"/>
              <a:gd name="connsiteY32" fmla="*/ 689704 h 2889979"/>
              <a:gd name="connsiteX33" fmla="*/ 990600 w 4686300"/>
              <a:gd name="connsiteY33" fmla="*/ 661129 h 2889979"/>
              <a:gd name="connsiteX34" fmla="*/ 1047750 w 4686300"/>
              <a:gd name="connsiteY34" fmla="*/ 584929 h 2889979"/>
              <a:gd name="connsiteX35" fmla="*/ 1085850 w 4686300"/>
              <a:gd name="connsiteY35" fmla="*/ 518254 h 2889979"/>
              <a:gd name="connsiteX36" fmla="*/ 1123950 w 4686300"/>
              <a:gd name="connsiteY36" fmla="*/ 461104 h 2889979"/>
              <a:gd name="connsiteX37" fmla="*/ 1152525 w 4686300"/>
              <a:gd name="connsiteY37" fmla="*/ 442054 h 2889979"/>
              <a:gd name="connsiteX38" fmla="*/ 1181100 w 4686300"/>
              <a:gd name="connsiteY38" fmla="*/ 413479 h 2889979"/>
              <a:gd name="connsiteX39" fmla="*/ 1247775 w 4686300"/>
              <a:gd name="connsiteY39" fmla="*/ 365854 h 2889979"/>
              <a:gd name="connsiteX40" fmla="*/ 1276350 w 4686300"/>
              <a:gd name="connsiteY40" fmla="*/ 356329 h 2889979"/>
              <a:gd name="connsiteX41" fmla="*/ 1333500 w 4686300"/>
              <a:gd name="connsiteY41" fmla="*/ 327754 h 2889979"/>
              <a:gd name="connsiteX42" fmla="*/ 1362075 w 4686300"/>
              <a:gd name="connsiteY42" fmla="*/ 299179 h 2889979"/>
              <a:gd name="connsiteX43" fmla="*/ 1428750 w 4686300"/>
              <a:gd name="connsiteY43" fmla="*/ 270604 h 2889979"/>
              <a:gd name="connsiteX44" fmla="*/ 1457325 w 4686300"/>
              <a:gd name="connsiteY44" fmla="*/ 251554 h 2889979"/>
              <a:gd name="connsiteX45" fmla="*/ 1543050 w 4686300"/>
              <a:gd name="connsiteY45" fmla="*/ 213454 h 2889979"/>
              <a:gd name="connsiteX46" fmla="*/ 1600200 w 4686300"/>
              <a:gd name="connsiteY46" fmla="*/ 194404 h 2889979"/>
              <a:gd name="connsiteX47" fmla="*/ 1628775 w 4686300"/>
              <a:gd name="connsiteY47" fmla="*/ 184879 h 2889979"/>
              <a:gd name="connsiteX48" fmla="*/ 1657350 w 4686300"/>
              <a:gd name="connsiteY48" fmla="*/ 165829 h 2889979"/>
              <a:gd name="connsiteX49" fmla="*/ 1724025 w 4686300"/>
              <a:gd name="connsiteY49" fmla="*/ 146779 h 2889979"/>
              <a:gd name="connsiteX50" fmla="*/ 1781175 w 4686300"/>
              <a:gd name="connsiteY50" fmla="*/ 127729 h 2889979"/>
              <a:gd name="connsiteX51" fmla="*/ 1809750 w 4686300"/>
              <a:gd name="connsiteY51" fmla="*/ 118204 h 2889979"/>
              <a:gd name="connsiteX52" fmla="*/ 1838325 w 4686300"/>
              <a:gd name="connsiteY52" fmla="*/ 108679 h 2889979"/>
              <a:gd name="connsiteX53" fmla="*/ 1885950 w 4686300"/>
              <a:gd name="connsiteY53" fmla="*/ 99154 h 2889979"/>
              <a:gd name="connsiteX54" fmla="*/ 1943100 w 4686300"/>
              <a:gd name="connsiteY54" fmla="*/ 80104 h 2889979"/>
              <a:gd name="connsiteX55" fmla="*/ 1971675 w 4686300"/>
              <a:gd name="connsiteY55" fmla="*/ 70579 h 2889979"/>
              <a:gd name="connsiteX56" fmla="*/ 2038350 w 4686300"/>
              <a:gd name="connsiteY56" fmla="*/ 61054 h 2889979"/>
              <a:gd name="connsiteX57" fmla="*/ 2076450 w 4686300"/>
              <a:gd name="connsiteY57" fmla="*/ 51529 h 2889979"/>
              <a:gd name="connsiteX58" fmla="*/ 2181225 w 4686300"/>
              <a:gd name="connsiteY58" fmla="*/ 42004 h 2889979"/>
              <a:gd name="connsiteX59" fmla="*/ 2209800 w 4686300"/>
              <a:gd name="connsiteY59" fmla="*/ 32479 h 2889979"/>
              <a:gd name="connsiteX60" fmla="*/ 2419350 w 4686300"/>
              <a:gd name="connsiteY60" fmla="*/ 13429 h 2889979"/>
              <a:gd name="connsiteX61" fmla="*/ 2466975 w 4686300"/>
              <a:gd name="connsiteY61" fmla="*/ 3904 h 2889979"/>
              <a:gd name="connsiteX62" fmla="*/ 3114675 w 4686300"/>
              <a:gd name="connsiteY62" fmla="*/ 22954 h 2889979"/>
              <a:gd name="connsiteX63" fmla="*/ 3219450 w 4686300"/>
              <a:gd name="connsiteY63" fmla="*/ 51529 h 2889979"/>
              <a:gd name="connsiteX64" fmla="*/ 3219450 w 4686300"/>
              <a:gd name="connsiteY64" fmla="*/ 51529 h 2889979"/>
              <a:gd name="connsiteX65" fmla="*/ 3343275 w 4686300"/>
              <a:gd name="connsiteY65" fmla="*/ 80104 h 2889979"/>
              <a:gd name="connsiteX66" fmla="*/ 3390900 w 4686300"/>
              <a:gd name="connsiteY66" fmla="*/ 89629 h 2889979"/>
              <a:gd name="connsiteX67" fmla="*/ 3419475 w 4686300"/>
              <a:gd name="connsiteY67" fmla="*/ 99154 h 2889979"/>
              <a:gd name="connsiteX68" fmla="*/ 3467100 w 4686300"/>
              <a:gd name="connsiteY68" fmla="*/ 108679 h 2889979"/>
              <a:gd name="connsiteX69" fmla="*/ 3571875 w 4686300"/>
              <a:gd name="connsiteY69" fmla="*/ 146779 h 2889979"/>
              <a:gd name="connsiteX70" fmla="*/ 3619500 w 4686300"/>
              <a:gd name="connsiteY70" fmla="*/ 156304 h 2889979"/>
              <a:gd name="connsiteX71" fmla="*/ 3676650 w 4686300"/>
              <a:gd name="connsiteY71" fmla="*/ 175354 h 2889979"/>
              <a:gd name="connsiteX72" fmla="*/ 3781425 w 4686300"/>
              <a:gd name="connsiteY72" fmla="*/ 222979 h 2889979"/>
              <a:gd name="connsiteX73" fmla="*/ 3810000 w 4686300"/>
              <a:gd name="connsiteY73" fmla="*/ 242029 h 2889979"/>
              <a:gd name="connsiteX74" fmla="*/ 3838575 w 4686300"/>
              <a:gd name="connsiteY74" fmla="*/ 251554 h 2889979"/>
              <a:gd name="connsiteX75" fmla="*/ 3905250 w 4686300"/>
              <a:gd name="connsiteY75" fmla="*/ 280129 h 2889979"/>
              <a:gd name="connsiteX76" fmla="*/ 4000500 w 4686300"/>
              <a:gd name="connsiteY76" fmla="*/ 327754 h 2889979"/>
              <a:gd name="connsiteX77" fmla="*/ 4067175 w 4686300"/>
              <a:gd name="connsiteY77" fmla="*/ 356329 h 2889979"/>
              <a:gd name="connsiteX78" fmla="*/ 4124325 w 4686300"/>
              <a:gd name="connsiteY78" fmla="*/ 394429 h 2889979"/>
              <a:gd name="connsiteX79" fmla="*/ 4152900 w 4686300"/>
              <a:gd name="connsiteY79" fmla="*/ 423004 h 2889979"/>
              <a:gd name="connsiteX80" fmla="*/ 4181475 w 4686300"/>
              <a:gd name="connsiteY80" fmla="*/ 432529 h 2889979"/>
              <a:gd name="connsiteX81" fmla="*/ 4200525 w 4686300"/>
              <a:gd name="connsiteY81" fmla="*/ 461104 h 2889979"/>
              <a:gd name="connsiteX82" fmla="*/ 4257675 w 4686300"/>
              <a:gd name="connsiteY82" fmla="*/ 499204 h 2889979"/>
              <a:gd name="connsiteX83" fmla="*/ 4305300 w 4686300"/>
              <a:gd name="connsiteY83" fmla="*/ 537304 h 2889979"/>
              <a:gd name="connsiteX84" fmla="*/ 4324350 w 4686300"/>
              <a:gd name="connsiteY84" fmla="*/ 565879 h 2889979"/>
              <a:gd name="connsiteX85" fmla="*/ 4352925 w 4686300"/>
              <a:gd name="connsiteY85" fmla="*/ 584929 h 2889979"/>
              <a:gd name="connsiteX86" fmla="*/ 4419600 w 4686300"/>
              <a:gd name="connsiteY86" fmla="*/ 670654 h 2889979"/>
              <a:gd name="connsiteX87" fmla="*/ 4448175 w 4686300"/>
              <a:gd name="connsiteY87" fmla="*/ 708754 h 2889979"/>
              <a:gd name="connsiteX88" fmla="*/ 4457700 w 4686300"/>
              <a:gd name="connsiteY88" fmla="*/ 737329 h 2889979"/>
              <a:gd name="connsiteX89" fmla="*/ 4495800 w 4686300"/>
              <a:gd name="connsiteY89" fmla="*/ 794479 h 2889979"/>
              <a:gd name="connsiteX90" fmla="*/ 4524375 w 4686300"/>
              <a:gd name="connsiteY90" fmla="*/ 851629 h 2889979"/>
              <a:gd name="connsiteX91" fmla="*/ 4552950 w 4686300"/>
              <a:gd name="connsiteY91" fmla="*/ 908779 h 2889979"/>
              <a:gd name="connsiteX92" fmla="*/ 4572000 w 4686300"/>
              <a:gd name="connsiteY92" fmla="*/ 984979 h 2889979"/>
              <a:gd name="connsiteX93" fmla="*/ 4591050 w 4686300"/>
              <a:gd name="connsiteY93" fmla="*/ 1061179 h 2889979"/>
              <a:gd name="connsiteX94" fmla="*/ 4610100 w 4686300"/>
              <a:gd name="connsiteY94" fmla="*/ 1118329 h 2889979"/>
              <a:gd name="connsiteX95" fmla="*/ 4619625 w 4686300"/>
              <a:gd name="connsiteY95" fmla="*/ 1156429 h 2889979"/>
              <a:gd name="connsiteX96" fmla="*/ 4638675 w 4686300"/>
              <a:gd name="connsiteY96" fmla="*/ 1213579 h 2889979"/>
              <a:gd name="connsiteX97" fmla="*/ 4667250 w 4686300"/>
              <a:gd name="connsiteY97" fmla="*/ 1337404 h 2889979"/>
              <a:gd name="connsiteX98" fmla="*/ 4686300 w 4686300"/>
              <a:gd name="connsiteY98" fmla="*/ 1375504 h 2889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4686300" h="2889979">
                <a:moveTo>
                  <a:pt x="0" y="2889979"/>
                </a:moveTo>
                <a:cubicBezTo>
                  <a:pt x="3175" y="2686779"/>
                  <a:pt x="3550" y="2483516"/>
                  <a:pt x="9525" y="2280379"/>
                </a:cubicBezTo>
                <a:cubicBezTo>
                  <a:pt x="9910" y="2267294"/>
                  <a:pt x="16898" y="2255192"/>
                  <a:pt x="19050" y="2242279"/>
                </a:cubicBezTo>
                <a:cubicBezTo>
                  <a:pt x="55319" y="2024667"/>
                  <a:pt x="9520" y="2256588"/>
                  <a:pt x="38100" y="2127979"/>
                </a:cubicBezTo>
                <a:cubicBezTo>
                  <a:pt x="67148" y="1997264"/>
                  <a:pt x="31619" y="2141137"/>
                  <a:pt x="57150" y="2051779"/>
                </a:cubicBezTo>
                <a:cubicBezTo>
                  <a:pt x="61219" y="2037537"/>
                  <a:pt x="68587" y="2000329"/>
                  <a:pt x="76200" y="1985104"/>
                </a:cubicBezTo>
                <a:cubicBezTo>
                  <a:pt x="105684" y="1926136"/>
                  <a:pt x="89580" y="1991303"/>
                  <a:pt x="114300" y="1908904"/>
                </a:cubicBezTo>
                <a:cubicBezTo>
                  <a:pt x="118952" y="1893397"/>
                  <a:pt x="119565" y="1876898"/>
                  <a:pt x="123825" y="1861279"/>
                </a:cubicBezTo>
                <a:cubicBezTo>
                  <a:pt x="129109" y="1841906"/>
                  <a:pt x="136525" y="1823179"/>
                  <a:pt x="142875" y="1804129"/>
                </a:cubicBezTo>
                <a:cubicBezTo>
                  <a:pt x="151119" y="1779398"/>
                  <a:pt x="160061" y="1750708"/>
                  <a:pt x="171450" y="1727929"/>
                </a:cubicBezTo>
                <a:cubicBezTo>
                  <a:pt x="176570" y="1717690"/>
                  <a:pt x="184150" y="1708879"/>
                  <a:pt x="190500" y="1699354"/>
                </a:cubicBezTo>
                <a:cubicBezTo>
                  <a:pt x="193675" y="1680304"/>
                  <a:pt x="195341" y="1660940"/>
                  <a:pt x="200025" y="1642204"/>
                </a:cubicBezTo>
                <a:cubicBezTo>
                  <a:pt x="217369" y="1572827"/>
                  <a:pt x="214476" y="1602135"/>
                  <a:pt x="238125" y="1546954"/>
                </a:cubicBezTo>
                <a:cubicBezTo>
                  <a:pt x="242080" y="1537726"/>
                  <a:pt x="244892" y="1528033"/>
                  <a:pt x="247650" y="1518379"/>
                </a:cubicBezTo>
                <a:cubicBezTo>
                  <a:pt x="251246" y="1505792"/>
                  <a:pt x="251321" y="1491988"/>
                  <a:pt x="257175" y="1480279"/>
                </a:cubicBezTo>
                <a:cubicBezTo>
                  <a:pt x="267414" y="1459801"/>
                  <a:pt x="279086" y="1439318"/>
                  <a:pt x="295275" y="1423129"/>
                </a:cubicBezTo>
                <a:cubicBezTo>
                  <a:pt x="319930" y="1398474"/>
                  <a:pt x="350557" y="1371583"/>
                  <a:pt x="361950" y="1337404"/>
                </a:cubicBezTo>
                <a:cubicBezTo>
                  <a:pt x="385891" y="1265580"/>
                  <a:pt x="353596" y="1354112"/>
                  <a:pt x="390525" y="1280254"/>
                </a:cubicBezTo>
                <a:cubicBezTo>
                  <a:pt x="418094" y="1225115"/>
                  <a:pt x="374456" y="1277273"/>
                  <a:pt x="428625" y="1223104"/>
                </a:cubicBezTo>
                <a:cubicBezTo>
                  <a:pt x="452566" y="1151280"/>
                  <a:pt x="417486" y="1237027"/>
                  <a:pt x="466725" y="1175479"/>
                </a:cubicBezTo>
                <a:cubicBezTo>
                  <a:pt x="472997" y="1167639"/>
                  <a:pt x="469978" y="1154744"/>
                  <a:pt x="476250" y="1146904"/>
                </a:cubicBezTo>
                <a:cubicBezTo>
                  <a:pt x="495885" y="1122361"/>
                  <a:pt x="524066" y="1105374"/>
                  <a:pt x="542925" y="1080229"/>
                </a:cubicBezTo>
                <a:cubicBezTo>
                  <a:pt x="609569" y="991370"/>
                  <a:pt x="535792" y="1080933"/>
                  <a:pt x="600075" y="1023079"/>
                </a:cubicBezTo>
                <a:lnTo>
                  <a:pt x="695325" y="927829"/>
                </a:lnTo>
                <a:cubicBezTo>
                  <a:pt x="704850" y="918304"/>
                  <a:pt x="712692" y="906726"/>
                  <a:pt x="723900" y="899254"/>
                </a:cubicBezTo>
                <a:cubicBezTo>
                  <a:pt x="733425" y="892904"/>
                  <a:pt x="743160" y="886858"/>
                  <a:pt x="752475" y="880204"/>
                </a:cubicBezTo>
                <a:cubicBezTo>
                  <a:pt x="765393" y="870977"/>
                  <a:pt x="779350" y="862854"/>
                  <a:pt x="790575" y="851629"/>
                </a:cubicBezTo>
                <a:cubicBezTo>
                  <a:pt x="798670" y="843534"/>
                  <a:pt x="800686" y="830205"/>
                  <a:pt x="809625" y="823054"/>
                </a:cubicBezTo>
                <a:cubicBezTo>
                  <a:pt x="817465" y="816782"/>
                  <a:pt x="828675" y="816704"/>
                  <a:pt x="838200" y="813529"/>
                </a:cubicBezTo>
                <a:cubicBezTo>
                  <a:pt x="844550" y="804004"/>
                  <a:pt x="848311" y="792105"/>
                  <a:pt x="857250" y="784954"/>
                </a:cubicBezTo>
                <a:cubicBezTo>
                  <a:pt x="865090" y="778682"/>
                  <a:pt x="877900" y="781593"/>
                  <a:pt x="885825" y="775429"/>
                </a:cubicBezTo>
                <a:cubicBezTo>
                  <a:pt x="907091" y="758889"/>
                  <a:pt x="928031" y="740695"/>
                  <a:pt x="942975" y="718279"/>
                </a:cubicBezTo>
                <a:cubicBezTo>
                  <a:pt x="949325" y="708754"/>
                  <a:pt x="954696" y="698498"/>
                  <a:pt x="962025" y="689704"/>
                </a:cubicBezTo>
                <a:cubicBezTo>
                  <a:pt x="970649" y="679356"/>
                  <a:pt x="982770" y="672090"/>
                  <a:pt x="990600" y="661129"/>
                </a:cubicBezTo>
                <a:cubicBezTo>
                  <a:pt x="1058305" y="566341"/>
                  <a:pt x="948225" y="684454"/>
                  <a:pt x="1047750" y="584929"/>
                </a:cubicBezTo>
                <a:cubicBezTo>
                  <a:pt x="1063621" y="537315"/>
                  <a:pt x="1049154" y="570677"/>
                  <a:pt x="1085850" y="518254"/>
                </a:cubicBezTo>
                <a:cubicBezTo>
                  <a:pt x="1098980" y="499497"/>
                  <a:pt x="1104900" y="473804"/>
                  <a:pt x="1123950" y="461104"/>
                </a:cubicBezTo>
                <a:cubicBezTo>
                  <a:pt x="1133475" y="454754"/>
                  <a:pt x="1143731" y="449383"/>
                  <a:pt x="1152525" y="442054"/>
                </a:cubicBezTo>
                <a:cubicBezTo>
                  <a:pt x="1162873" y="433430"/>
                  <a:pt x="1170873" y="422245"/>
                  <a:pt x="1181100" y="413479"/>
                </a:cubicBezTo>
                <a:cubicBezTo>
                  <a:pt x="1187140" y="408302"/>
                  <a:pt x="1235714" y="371885"/>
                  <a:pt x="1247775" y="365854"/>
                </a:cubicBezTo>
                <a:cubicBezTo>
                  <a:pt x="1256755" y="361364"/>
                  <a:pt x="1267370" y="360819"/>
                  <a:pt x="1276350" y="356329"/>
                </a:cubicBezTo>
                <a:cubicBezTo>
                  <a:pt x="1350208" y="319400"/>
                  <a:pt x="1261676" y="351695"/>
                  <a:pt x="1333500" y="327754"/>
                </a:cubicBezTo>
                <a:cubicBezTo>
                  <a:pt x="1343025" y="318229"/>
                  <a:pt x="1351114" y="307009"/>
                  <a:pt x="1362075" y="299179"/>
                </a:cubicBezTo>
                <a:cubicBezTo>
                  <a:pt x="1408323" y="266145"/>
                  <a:pt x="1387293" y="291332"/>
                  <a:pt x="1428750" y="270604"/>
                </a:cubicBezTo>
                <a:cubicBezTo>
                  <a:pt x="1438989" y="265484"/>
                  <a:pt x="1447386" y="257234"/>
                  <a:pt x="1457325" y="251554"/>
                </a:cubicBezTo>
                <a:cubicBezTo>
                  <a:pt x="1483527" y="236582"/>
                  <a:pt x="1514984" y="223660"/>
                  <a:pt x="1543050" y="213454"/>
                </a:cubicBezTo>
                <a:cubicBezTo>
                  <a:pt x="1561921" y="206592"/>
                  <a:pt x="1581150" y="200754"/>
                  <a:pt x="1600200" y="194404"/>
                </a:cubicBezTo>
                <a:cubicBezTo>
                  <a:pt x="1609725" y="191229"/>
                  <a:pt x="1620421" y="190448"/>
                  <a:pt x="1628775" y="184879"/>
                </a:cubicBezTo>
                <a:cubicBezTo>
                  <a:pt x="1638300" y="178529"/>
                  <a:pt x="1646721" y="170081"/>
                  <a:pt x="1657350" y="165829"/>
                </a:cubicBezTo>
                <a:cubicBezTo>
                  <a:pt x="1678811" y="157245"/>
                  <a:pt x="1701933" y="153577"/>
                  <a:pt x="1724025" y="146779"/>
                </a:cubicBezTo>
                <a:cubicBezTo>
                  <a:pt x="1743217" y="140874"/>
                  <a:pt x="1762125" y="134079"/>
                  <a:pt x="1781175" y="127729"/>
                </a:cubicBezTo>
                <a:lnTo>
                  <a:pt x="1809750" y="118204"/>
                </a:lnTo>
                <a:cubicBezTo>
                  <a:pt x="1819275" y="115029"/>
                  <a:pt x="1828480" y="110648"/>
                  <a:pt x="1838325" y="108679"/>
                </a:cubicBezTo>
                <a:cubicBezTo>
                  <a:pt x="1854200" y="105504"/>
                  <a:pt x="1870331" y="103414"/>
                  <a:pt x="1885950" y="99154"/>
                </a:cubicBezTo>
                <a:cubicBezTo>
                  <a:pt x="1905323" y="93870"/>
                  <a:pt x="1924050" y="86454"/>
                  <a:pt x="1943100" y="80104"/>
                </a:cubicBezTo>
                <a:cubicBezTo>
                  <a:pt x="1952625" y="76929"/>
                  <a:pt x="1961736" y="71999"/>
                  <a:pt x="1971675" y="70579"/>
                </a:cubicBezTo>
                <a:cubicBezTo>
                  <a:pt x="1993900" y="67404"/>
                  <a:pt x="2016261" y="65070"/>
                  <a:pt x="2038350" y="61054"/>
                </a:cubicBezTo>
                <a:cubicBezTo>
                  <a:pt x="2051230" y="58712"/>
                  <a:pt x="2063474" y="53259"/>
                  <a:pt x="2076450" y="51529"/>
                </a:cubicBezTo>
                <a:cubicBezTo>
                  <a:pt x="2111211" y="46894"/>
                  <a:pt x="2146300" y="45179"/>
                  <a:pt x="2181225" y="42004"/>
                </a:cubicBezTo>
                <a:cubicBezTo>
                  <a:pt x="2190750" y="38829"/>
                  <a:pt x="2199999" y="34657"/>
                  <a:pt x="2209800" y="32479"/>
                </a:cubicBezTo>
                <a:cubicBezTo>
                  <a:pt x="2279815" y="16920"/>
                  <a:pt x="2346089" y="18008"/>
                  <a:pt x="2419350" y="13429"/>
                </a:cubicBezTo>
                <a:cubicBezTo>
                  <a:pt x="2435225" y="10254"/>
                  <a:pt x="2450786" y="3904"/>
                  <a:pt x="2466975" y="3904"/>
                </a:cubicBezTo>
                <a:cubicBezTo>
                  <a:pt x="2692562" y="3904"/>
                  <a:pt x="2900044" y="-12818"/>
                  <a:pt x="3114675" y="22954"/>
                </a:cubicBezTo>
                <a:cubicBezTo>
                  <a:pt x="3168527" y="31929"/>
                  <a:pt x="3163640" y="32926"/>
                  <a:pt x="3219450" y="51529"/>
                </a:cubicBezTo>
                <a:lnTo>
                  <a:pt x="3219450" y="51529"/>
                </a:lnTo>
                <a:cubicBezTo>
                  <a:pt x="3328267" y="73292"/>
                  <a:pt x="3193928" y="45639"/>
                  <a:pt x="3343275" y="80104"/>
                </a:cubicBezTo>
                <a:cubicBezTo>
                  <a:pt x="3359050" y="83744"/>
                  <a:pt x="3375194" y="85702"/>
                  <a:pt x="3390900" y="89629"/>
                </a:cubicBezTo>
                <a:cubicBezTo>
                  <a:pt x="3400640" y="92064"/>
                  <a:pt x="3409735" y="96719"/>
                  <a:pt x="3419475" y="99154"/>
                </a:cubicBezTo>
                <a:cubicBezTo>
                  <a:pt x="3435181" y="103081"/>
                  <a:pt x="3451481" y="104419"/>
                  <a:pt x="3467100" y="108679"/>
                </a:cubicBezTo>
                <a:cubicBezTo>
                  <a:pt x="3662799" y="162051"/>
                  <a:pt x="3401447" y="95651"/>
                  <a:pt x="3571875" y="146779"/>
                </a:cubicBezTo>
                <a:cubicBezTo>
                  <a:pt x="3587382" y="151431"/>
                  <a:pt x="3603881" y="152044"/>
                  <a:pt x="3619500" y="156304"/>
                </a:cubicBezTo>
                <a:cubicBezTo>
                  <a:pt x="3638873" y="161588"/>
                  <a:pt x="3657600" y="169004"/>
                  <a:pt x="3676650" y="175354"/>
                </a:cubicBezTo>
                <a:cubicBezTo>
                  <a:pt x="3717108" y="188840"/>
                  <a:pt x="3738835" y="194586"/>
                  <a:pt x="3781425" y="222979"/>
                </a:cubicBezTo>
                <a:cubicBezTo>
                  <a:pt x="3790950" y="229329"/>
                  <a:pt x="3799761" y="236909"/>
                  <a:pt x="3810000" y="242029"/>
                </a:cubicBezTo>
                <a:cubicBezTo>
                  <a:pt x="3818980" y="246519"/>
                  <a:pt x="3829595" y="247064"/>
                  <a:pt x="3838575" y="251554"/>
                </a:cubicBezTo>
                <a:cubicBezTo>
                  <a:pt x="3904354" y="284443"/>
                  <a:pt x="3825956" y="260305"/>
                  <a:pt x="3905250" y="280129"/>
                </a:cubicBezTo>
                <a:cubicBezTo>
                  <a:pt x="3973292" y="325491"/>
                  <a:pt x="3940188" y="312676"/>
                  <a:pt x="4000500" y="327754"/>
                </a:cubicBezTo>
                <a:cubicBezTo>
                  <a:pt x="4104511" y="397095"/>
                  <a:pt x="3944160" y="294822"/>
                  <a:pt x="4067175" y="356329"/>
                </a:cubicBezTo>
                <a:cubicBezTo>
                  <a:pt x="4087653" y="366568"/>
                  <a:pt x="4108136" y="378240"/>
                  <a:pt x="4124325" y="394429"/>
                </a:cubicBezTo>
                <a:cubicBezTo>
                  <a:pt x="4133850" y="403954"/>
                  <a:pt x="4141692" y="415532"/>
                  <a:pt x="4152900" y="423004"/>
                </a:cubicBezTo>
                <a:cubicBezTo>
                  <a:pt x="4161254" y="428573"/>
                  <a:pt x="4171950" y="429354"/>
                  <a:pt x="4181475" y="432529"/>
                </a:cubicBezTo>
                <a:cubicBezTo>
                  <a:pt x="4187825" y="442054"/>
                  <a:pt x="4191910" y="453566"/>
                  <a:pt x="4200525" y="461104"/>
                </a:cubicBezTo>
                <a:cubicBezTo>
                  <a:pt x="4217755" y="476181"/>
                  <a:pt x="4257675" y="499204"/>
                  <a:pt x="4257675" y="499204"/>
                </a:cubicBezTo>
                <a:cubicBezTo>
                  <a:pt x="4312270" y="581096"/>
                  <a:pt x="4239575" y="484724"/>
                  <a:pt x="4305300" y="537304"/>
                </a:cubicBezTo>
                <a:cubicBezTo>
                  <a:pt x="4314239" y="544455"/>
                  <a:pt x="4316255" y="557784"/>
                  <a:pt x="4324350" y="565879"/>
                </a:cubicBezTo>
                <a:cubicBezTo>
                  <a:pt x="4332445" y="573974"/>
                  <a:pt x="4344131" y="577600"/>
                  <a:pt x="4352925" y="584929"/>
                </a:cubicBezTo>
                <a:cubicBezTo>
                  <a:pt x="4391705" y="617246"/>
                  <a:pt x="4384199" y="623453"/>
                  <a:pt x="4419600" y="670654"/>
                </a:cubicBezTo>
                <a:lnTo>
                  <a:pt x="4448175" y="708754"/>
                </a:lnTo>
                <a:cubicBezTo>
                  <a:pt x="4451350" y="718279"/>
                  <a:pt x="4452824" y="728552"/>
                  <a:pt x="4457700" y="737329"/>
                </a:cubicBezTo>
                <a:cubicBezTo>
                  <a:pt x="4468819" y="757343"/>
                  <a:pt x="4488560" y="772759"/>
                  <a:pt x="4495800" y="794479"/>
                </a:cubicBezTo>
                <a:cubicBezTo>
                  <a:pt x="4519741" y="866303"/>
                  <a:pt x="4487446" y="777771"/>
                  <a:pt x="4524375" y="851629"/>
                </a:cubicBezTo>
                <a:cubicBezTo>
                  <a:pt x="4563810" y="930499"/>
                  <a:pt x="4498355" y="826887"/>
                  <a:pt x="4552950" y="908779"/>
                </a:cubicBezTo>
                <a:cubicBezTo>
                  <a:pt x="4576251" y="1025283"/>
                  <a:pt x="4550033" y="904434"/>
                  <a:pt x="4572000" y="984979"/>
                </a:cubicBezTo>
                <a:cubicBezTo>
                  <a:pt x="4578889" y="1010238"/>
                  <a:pt x="4582771" y="1036341"/>
                  <a:pt x="4591050" y="1061179"/>
                </a:cubicBezTo>
                <a:cubicBezTo>
                  <a:pt x="4597400" y="1080229"/>
                  <a:pt x="4605230" y="1098848"/>
                  <a:pt x="4610100" y="1118329"/>
                </a:cubicBezTo>
                <a:cubicBezTo>
                  <a:pt x="4613275" y="1131029"/>
                  <a:pt x="4615863" y="1143890"/>
                  <a:pt x="4619625" y="1156429"/>
                </a:cubicBezTo>
                <a:cubicBezTo>
                  <a:pt x="4625395" y="1175663"/>
                  <a:pt x="4638675" y="1213579"/>
                  <a:pt x="4638675" y="1213579"/>
                </a:cubicBezTo>
                <a:cubicBezTo>
                  <a:pt x="4645193" y="1259202"/>
                  <a:pt x="4646330" y="1295565"/>
                  <a:pt x="4667250" y="1337404"/>
                </a:cubicBezTo>
                <a:lnTo>
                  <a:pt x="4686300" y="1375504"/>
                </a:lnTo>
              </a:path>
            </a:pathLst>
          </a:custGeom>
          <a:noFill/>
          <a:ln w="57150"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ZoneTexte 3"/>
          <p:cNvSpPr txBox="1"/>
          <p:nvPr/>
        </p:nvSpPr>
        <p:spPr>
          <a:xfrm>
            <a:off x="5777477" y="1284774"/>
            <a:ext cx="1627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b="1" dirty="0" smtClean="0">
                <a:solidFill>
                  <a:schemeClr val="accent1">
                    <a:lumMod val="75000"/>
                  </a:schemeClr>
                </a:solidFill>
              </a:rPr>
              <a:t>Gestation</a:t>
            </a:r>
            <a:endParaRPr lang="fr-BE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Forme libre 4"/>
          <p:cNvSpPr/>
          <p:nvPr/>
        </p:nvSpPr>
        <p:spPr>
          <a:xfrm>
            <a:off x="1855458" y="1504367"/>
            <a:ext cx="4678692" cy="4601158"/>
          </a:xfrm>
          <a:custGeom>
            <a:avLst/>
            <a:gdLst>
              <a:gd name="connsiteX0" fmla="*/ 4678692 w 4678692"/>
              <a:gd name="connsiteY0" fmla="*/ 1162633 h 4601158"/>
              <a:gd name="connsiteX1" fmla="*/ 4669167 w 4678692"/>
              <a:gd name="connsiteY1" fmla="*/ 1210258 h 4601158"/>
              <a:gd name="connsiteX2" fmla="*/ 4650117 w 4678692"/>
              <a:gd name="connsiteY2" fmla="*/ 1343608 h 4601158"/>
              <a:gd name="connsiteX3" fmla="*/ 4640592 w 4678692"/>
              <a:gd name="connsiteY3" fmla="*/ 2067508 h 4601158"/>
              <a:gd name="connsiteX4" fmla="*/ 4631067 w 4678692"/>
              <a:gd name="connsiteY4" fmla="*/ 2096083 h 4601158"/>
              <a:gd name="connsiteX5" fmla="*/ 4621542 w 4678692"/>
              <a:gd name="connsiteY5" fmla="*/ 2172283 h 4601158"/>
              <a:gd name="connsiteX6" fmla="*/ 4612017 w 4678692"/>
              <a:gd name="connsiteY6" fmla="*/ 2200858 h 4601158"/>
              <a:gd name="connsiteX7" fmla="*/ 4602492 w 4678692"/>
              <a:gd name="connsiteY7" fmla="*/ 2238958 h 4601158"/>
              <a:gd name="connsiteX8" fmla="*/ 4592967 w 4678692"/>
              <a:gd name="connsiteY8" fmla="*/ 2267533 h 4601158"/>
              <a:gd name="connsiteX9" fmla="*/ 4573917 w 4678692"/>
              <a:gd name="connsiteY9" fmla="*/ 2334208 h 4601158"/>
              <a:gd name="connsiteX10" fmla="*/ 4545342 w 4678692"/>
              <a:gd name="connsiteY10" fmla="*/ 2496133 h 4601158"/>
              <a:gd name="connsiteX11" fmla="*/ 4535817 w 4678692"/>
              <a:gd name="connsiteY11" fmla="*/ 2553283 h 4601158"/>
              <a:gd name="connsiteX12" fmla="*/ 4507242 w 4678692"/>
              <a:gd name="connsiteY12" fmla="*/ 2658058 h 4601158"/>
              <a:gd name="connsiteX13" fmla="*/ 4497717 w 4678692"/>
              <a:gd name="connsiteY13" fmla="*/ 2734258 h 4601158"/>
              <a:gd name="connsiteX14" fmla="*/ 4478667 w 4678692"/>
              <a:gd name="connsiteY14" fmla="*/ 2791408 h 4601158"/>
              <a:gd name="connsiteX15" fmla="*/ 4459617 w 4678692"/>
              <a:gd name="connsiteY15" fmla="*/ 2905708 h 4601158"/>
              <a:gd name="connsiteX16" fmla="*/ 4440567 w 4678692"/>
              <a:gd name="connsiteY16" fmla="*/ 2962858 h 4601158"/>
              <a:gd name="connsiteX17" fmla="*/ 4431042 w 4678692"/>
              <a:gd name="connsiteY17" fmla="*/ 3010483 h 4601158"/>
              <a:gd name="connsiteX18" fmla="*/ 4392942 w 4678692"/>
              <a:gd name="connsiteY18" fmla="*/ 3096208 h 4601158"/>
              <a:gd name="connsiteX19" fmla="*/ 4383417 w 4678692"/>
              <a:gd name="connsiteY19" fmla="*/ 3124783 h 4601158"/>
              <a:gd name="connsiteX20" fmla="*/ 4354842 w 4678692"/>
              <a:gd name="connsiteY20" fmla="*/ 3153358 h 4601158"/>
              <a:gd name="connsiteX21" fmla="*/ 4326267 w 4678692"/>
              <a:gd name="connsiteY21" fmla="*/ 3220033 h 4601158"/>
              <a:gd name="connsiteX22" fmla="*/ 4307217 w 4678692"/>
              <a:gd name="connsiteY22" fmla="*/ 3277183 h 4601158"/>
              <a:gd name="connsiteX23" fmla="*/ 4297692 w 4678692"/>
              <a:gd name="connsiteY23" fmla="*/ 3305758 h 4601158"/>
              <a:gd name="connsiteX24" fmla="*/ 4288167 w 4678692"/>
              <a:gd name="connsiteY24" fmla="*/ 3334333 h 4601158"/>
              <a:gd name="connsiteX25" fmla="*/ 4250067 w 4678692"/>
              <a:gd name="connsiteY25" fmla="*/ 3401008 h 4601158"/>
              <a:gd name="connsiteX26" fmla="*/ 4231017 w 4678692"/>
              <a:gd name="connsiteY26" fmla="*/ 3429583 h 4601158"/>
              <a:gd name="connsiteX27" fmla="*/ 4221492 w 4678692"/>
              <a:gd name="connsiteY27" fmla="*/ 3458158 h 4601158"/>
              <a:gd name="connsiteX28" fmla="*/ 4173867 w 4678692"/>
              <a:gd name="connsiteY28" fmla="*/ 3524833 h 4601158"/>
              <a:gd name="connsiteX29" fmla="*/ 4135767 w 4678692"/>
              <a:gd name="connsiteY29" fmla="*/ 3581983 h 4601158"/>
              <a:gd name="connsiteX30" fmla="*/ 4107192 w 4678692"/>
              <a:gd name="connsiteY30" fmla="*/ 3610558 h 4601158"/>
              <a:gd name="connsiteX31" fmla="*/ 4069092 w 4678692"/>
              <a:gd name="connsiteY31" fmla="*/ 3667708 h 4601158"/>
              <a:gd name="connsiteX32" fmla="*/ 4040517 w 4678692"/>
              <a:gd name="connsiteY32" fmla="*/ 3705808 h 4601158"/>
              <a:gd name="connsiteX33" fmla="*/ 4002417 w 4678692"/>
              <a:gd name="connsiteY33" fmla="*/ 3762958 h 4601158"/>
              <a:gd name="connsiteX34" fmla="*/ 3983367 w 4678692"/>
              <a:gd name="connsiteY34" fmla="*/ 3791533 h 4601158"/>
              <a:gd name="connsiteX35" fmla="*/ 3954792 w 4678692"/>
              <a:gd name="connsiteY35" fmla="*/ 3810583 h 4601158"/>
              <a:gd name="connsiteX36" fmla="*/ 3935742 w 4678692"/>
              <a:gd name="connsiteY36" fmla="*/ 3839158 h 4601158"/>
              <a:gd name="connsiteX37" fmla="*/ 3926217 w 4678692"/>
              <a:gd name="connsiteY37" fmla="*/ 3867733 h 4601158"/>
              <a:gd name="connsiteX38" fmla="*/ 3897642 w 4678692"/>
              <a:gd name="connsiteY38" fmla="*/ 3896308 h 4601158"/>
              <a:gd name="connsiteX39" fmla="*/ 3878592 w 4678692"/>
              <a:gd name="connsiteY39" fmla="*/ 3934408 h 4601158"/>
              <a:gd name="connsiteX40" fmla="*/ 3811917 w 4678692"/>
              <a:gd name="connsiteY40" fmla="*/ 4020133 h 4601158"/>
              <a:gd name="connsiteX41" fmla="*/ 3754767 w 4678692"/>
              <a:gd name="connsiteY41" fmla="*/ 4077283 h 4601158"/>
              <a:gd name="connsiteX42" fmla="*/ 3735717 w 4678692"/>
              <a:gd name="connsiteY42" fmla="*/ 4105858 h 4601158"/>
              <a:gd name="connsiteX43" fmla="*/ 3707142 w 4678692"/>
              <a:gd name="connsiteY43" fmla="*/ 4124908 h 4601158"/>
              <a:gd name="connsiteX44" fmla="*/ 3669042 w 4678692"/>
              <a:gd name="connsiteY44" fmla="*/ 4153483 h 4601158"/>
              <a:gd name="connsiteX45" fmla="*/ 3621417 w 4678692"/>
              <a:gd name="connsiteY45" fmla="*/ 4191583 h 4601158"/>
              <a:gd name="connsiteX46" fmla="*/ 3592842 w 4678692"/>
              <a:gd name="connsiteY46" fmla="*/ 4229683 h 4601158"/>
              <a:gd name="connsiteX47" fmla="*/ 3564267 w 4678692"/>
              <a:gd name="connsiteY47" fmla="*/ 4248733 h 4601158"/>
              <a:gd name="connsiteX48" fmla="*/ 3497592 w 4678692"/>
              <a:gd name="connsiteY48" fmla="*/ 4286833 h 4601158"/>
              <a:gd name="connsiteX49" fmla="*/ 3469017 w 4678692"/>
              <a:gd name="connsiteY49" fmla="*/ 4315408 h 4601158"/>
              <a:gd name="connsiteX50" fmla="*/ 3440442 w 4678692"/>
              <a:gd name="connsiteY50" fmla="*/ 4324933 h 4601158"/>
              <a:gd name="connsiteX51" fmla="*/ 3402342 w 4678692"/>
              <a:gd name="connsiteY51" fmla="*/ 4343983 h 4601158"/>
              <a:gd name="connsiteX52" fmla="*/ 3345192 w 4678692"/>
              <a:gd name="connsiteY52" fmla="*/ 4382083 h 4601158"/>
              <a:gd name="connsiteX53" fmla="*/ 3316617 w 4678692"/>
              <a:gd name="connsiteY53" fmla="*/ 4401133 h 4601158"/>
              <a:gd name="connsiteX54" fmla="*/ 3259467 w 4678692"/>
              <a:gd name="connsiteY54" fmla="*/ 4420183 h 4601158"/>
              <a:gd name="connsiteX55" fmla="*/ 3230892 w 4678692"/>
              <a:gd name="connsiteY55" fmla="*/ 4429708 h 4601158"/>
              <a:gd name="connsiteX56" fmla="*/ 3173742 w 4678692"/>
              <a:gd name="connsiteY56" fmla="*/ 4467808 h 4601158"/>
              <a:gd name="connsiteX57" fmla="*/ 3088017 w 4678692"/>
              <a:gd name="connsiteY57" fmla="*/ 4486858 h 4601158"/>
              <a:gd name="connsiteX58" fmla="*/ 3030867 w 4678692"/>
              <a:gd name="connsiteY58" fmla="*/ 4505908 h 4601158"/>
              <a:gd name="connsiteX59" fmla="*/ 2973717 w 4678692"/>
              <a:gd name="connsiteY59" fmla="*/ 4524958 h 4601158"/>
              <a:gd name="connsiteX60" fmla="*/ 2945142 w 4678692"/>
              <a:gd name="connsiteY60" fmla="*/ 4534483 h 4601158"/>
              <a:gd name="connsiteX61" fmla="*/ 2868942 w 4678692"/>
              <a:gd name="connsiteY61" fmla="*/ 4553533 h 4601158"/>
              <a:gd name="connsiteX62" fmla="*/ 2792742 w 4678692"/>
              <a:gd name="connsiteY62" fmla="*/ 4563058 h 4601158"/>
              <a:gd name="connsiteX63" fmla="*/ 2745117 w 4678692"/>
              <a:gd name="connsiteY63" fmla="*/ 4572583 h 4601158"/>
              <a:gd name="connsiteX64" fmla="*/ 2659392 w 4678692"/>
              <a:gd name="connsiteY64" fmla="*/ 4582108 h 4601158"/>
              <a:gd name="connsiteX65" fmla="*/ 2545092 w 4678692"/>
              <a:gd name="connsiteY65" fmla="*/ 4601158 h 4601158"/>
              <a:gd name="connsiteX66" fmla="*/ 1773567 w 4678692"/>
              <a:gd name="connsiteY66" fmla="*/ 4591633 h 4601158"/>
              <a:gd name="connsiteX67" fmla="*/ 1716417 w 4678692"/>
              <a:gd name="connsiteY67" fmla="*/ 4582108 h 4601158"/>
              <a:gd name="connsiteX68" fmla="*/ 1583067 w 4678692"/>
              <a:gd name="connsiteY68" fmla="*/ 4544008 h 4601158"/>
              <a:gd name="connsiteX69" fmla="*/ 1525917 w 4678692"/>
              <a:gd name="connsiteY69" fmla="*/ 4524958 h 4601158"/>
              <a:gd name="connsiteX70" fmla="*/ 1497342 w 4678692"/>
              <a:gd name="connsiteY70" fmla="*/ 4515433 h 4601158"/>
              <a:gd name="connsiteX71" fmla="*/ 1459242 w 4678692"/>
              <a:gd name="connsiteY71" fmla="*/ 4496383 h 4601158"/>
              <a:gd name="connsiteX72" fmla="*/ 1392567 w 4678692"/>
              <a:gd name="connsiteY72" fmla="*/ 4477333 h 4601158"/>
              <a:gd name="connsiteX73" fmla="*/ 1363992 w 4678692"/>
              <a:gd name="connsiteY73" fmla="*/ 4467808 h 4601158"/>
              <a:gd name="connsiteX74" fmla="*/ 1297317 w 4678692"/>
              <a:gd name="connsiteY74" fmla="*/ 4420183 h 4601158"/>
              <a:gd name="connsiteX75" fmla="*/ 1268742 w 4678692"/>
              <a:gd name="connsiteY75" fmla="*/ 4410658 h 4601158"/>
              <a:gd name="connsiteX76" fmla="*/ 1211592 w 4678692"/>
              <a:gd name="connsiteY76" fmla="*/ 4372558 h 4601158"/>
              <a:gd name="connsiteX77" fmla="*/ 1173492 w 4678692"/>
              <a:gd name="connsiteY77" fmla="*/ 4353508 h 4601158"/>
              <a:gd name="connsiteX78" fmla="*/ 1116342 w 4678692"/>
              <a:gd name="connsiteY78" fmla="*/ 4315408 h 4601158"/>
              <a:gd name="connsiteX79" fmla="*/ 1087767 w 4678692"/>
              <a:gd name="connsiteY79" fmla="*/ 4296358 h 4601158"/>
              <a:gd name="connsiteX80" fmla="*/ 1030617 w 4678692"/>
              <a:gd name="connsiteY80" fmla="*/ 4277308 h 4601158"/>
              <a:gd name="connsiteX81" fmla="*/ 1002042 w 4678692"/>
              <a:gd name="connsiteY81" fmla="*/ 4267783 h 4601158"/>
              <a:gd name="connsiteX82" fmla="*/ 973467 w 4678692"/>
              <a:gd name="connsiteY82" fmla="*/ 4248733 h 4601158"/>
              <a:gd name="connsiteX83" fmla="*/ 944892 w 4678692"/>
              <a:gd name="connsiteY83" fmla="*/ 4239208 h 4601158"/>
              <a:gd name="connsiteX84" fmla="*/ 887742 w 4678692"/>
              <a:gd name="connsiteY84" fmla="*/ 4201108 h 4601158"/>
              <a:gd name="connsiteX85" fmla="*/ 859167 w 4678692"/>
              <a:gd name="connsiteY85" fmla="*/ 4182058 h 4601158"/>
              <a:gd name="connsiteX86" fmla="*/ 763917 w 4678692"/>
              <a:gd name="connsiteY86" fmla="*/ 4124908 h 4601158"/>
              <a:gd name="connsiteX87" fmla="*/ 725817 w 4678692"/>
              <a:gd name="connsiteY87" fmla="*/ 4096333 h 4601158"/>
              <a:gd name="connsiteX88" fmla="*/ 678192 w 4678692"/>
              <a:gd name="connsiteY88" fmla="*/ 4058233 h 4601158"/>
              <a:gd name="connsiteX89" fmla="*/ 649617 w 4678692"/>
              <a:gd name="connsiteY89" fmla="*/ 4029658 h 4601158"/>
              <a:gd name="connsiteX90" fmla="*/ 621042 w 4678692"/>
              <a:gd name="connsiteY90" fmla="*/ 4010608 h 4601158"/>
              <a:gd name="connsiteX91" fmla="*/ 525792 w 4678692"/>
              <a:gd name="connsiteY91" fmla="*/ 3924883 h 4601158"/>
              <a:gd name="connsiteX92" fmla="*/ 497217 w 4678692"/>
              <a:gd name="connsiteY92" fmla="*/ 3915358 h 4601158"/>
              <a:gd name="connsiteX93" fmla="*/ 440067 w 4678692"/>
              <a:gd name="connsiteY93" fmla="*/ 3858208 h 4601158"/>
              <a:gd name="connsiteX94" fmla="*/ 411492 w 4678692"/>
              <a:gd name="connsiteY94" fmla="*/ 3829633 h 4601158"/>
              <a:gd name="connsiteX95" fmla="*/ 373392 w 4678692"/>
              <a:gd name="connsiteY95" fmla="*/ 3801058 h 4601158"/>
              <a:gd name="connsiteX96" fmla="*/ 354342 w 4678692"/>
              <a:gd name="connsiteY96" fmla="*/ 3772483 h 4601158"/>
              <a:gd name="connsiteX97" fmla="*/ 325767 w 4678692"/>
              <a:gd name="connsiteY97" fmla="*/ 3743908 h 4601158"/>
              <a:gd name="connsiteX98" fmla="*/ 259092 w 4678692"/>
              <a:gd name="connsiteY98" fmla="*/ 3648658 h 4601158"/>
              <a:gd name="connsiteX99" fmla="*/ 240042 w 4678692"/>
              <a:gd name="connsiteY99" fmla="*/ 3620083 h 4601158"/>
              <a:gd name="connsiteX100" fmla="*/ 249567 w 4678692"/>
              <a:gd name="connsiteY100" fmla="*/ 3543883 h 4601158"/>
              <a:gd name="connsiteX101" fmla="*/ 259092 w 4678692"/>
              <a:gd name="connsiteY101" fmla="*/ 3505783 h 4601158"/>
              <a:gd name="connsiteX102" fmla="*/ 249567 w 4678692"/>
              <a:gd name="connsiteY102" fmla="*/ 3324808 h 4601158"/>
              <a:gd name="connsiteX103" fmla="*/ 201942 w 4678692"/>
              <a:gd name="connsiteY103" fmla="*/ 3239083 h 4601158"/>
              <a:gd name="connsiteX104" fmla="*/ 182892 w 4678692"/>
              <a:gd name="connsiteY104" fmla="*/ 3210508 h 4601158"/>
              <a:gd name="connsiteX105" fmla="*/ 163842 w 4678692"/>
              <a:gd name="connsiteY105" fmla="*/ 3153358 h 4601158"/>
              <a:gd name="connsiteX106" fmla="*/ 154317 w 4678692"/>
              <a:gd name="connsiteY106" fmla="*/ 3124783 h 4601158"/>
              <a:gd name="connsiteX107" fmla="*/ 116217 w 4678692"/>
              <a:gd name="connsiteY107" fmla="*/ 3058108 h 4601158"/>
              <a:gd name="connsiteX108" fmla="*/ 106692 w 4678692"/>
              <a:gd name="connsiteY108" fmla="*/ 3020008 h 4601158"/>
              <a:gd name="connsiteX109" fmla="*/ 87642 w 4678692"/>
              <a:gd name="connsiteY109" fmla="*/ 2991433 h 4601158"/>
              <a:gd name="connsiteX110" fmla="*/ 68592 w 4678692"/>
              <a:gd name="connsiteY110" fmla="*/ 2953333 h 4601158"/>
              <a:gd name="connsiteX111" fmla="*/ 59067 w 4678692"/>
              <a:gd name="connsiteY111" fmla="*/ 2896183 h 4601158"/>
              <a:gd name="connsiteX112" fmla="*/ 49542 w 4678692"/>
              <a:gd name="connsiteY112" fmla="*/ 2858083 h 4601158"/>
              <a:gd name="connsiteX113" fmla="*/ 40017 w 4678692"/>
              <a:gd name="connsiteY113" fmla="*/ 2810458 h 4601158"/>
              <a:gd name="connsiteX114" fmla="*/ 30492 w 4678692"/>
              <a:gd name="connsiteY114" fmla="*/ 2772358 h 4601158"/>
              <a:gd name="connsiteX115" fmla="*/ 11442 w 4678692"/>
              <a:gd name="connsiteY115" fmla="*/ 2686633 h 4601158"/>
              <a:gd name="connsiteX116" fmla="*/ 11442 w 4678692"/>
              <a:gd name="connsiteY116" fmla="*/ 2181808 h 4601158"/>
              <a:gd name="connsiteX117" fmla="*/ 30492 w 4678692"/>
              <a:gd name="connsiteY117" fmla="*/ 2096083 h 4601158"/>
              <a:gd name="connsiteX118" fmla="*/ 49542 w 4678692"/>
              <a:gd name="connsiteY118" fmla="*/ 2010358 h 4601158"/>
              <a:gd name="connsiteX119" fmla="*/ 59067 w 4678692"/>
              <a:gd name="connsiteY119" fmla="*/ 1981783 h 4601158"/>
              <a:gd name="connsiteX120" fmla="*/ 97167 w 4678692"/>
              <a:gd name="connsiteY120" fmla="*/ 1877008 h 4601158"/>
              <a:gd name="connsiteX121" fmla="*/ 106692 w 4678692"/>
              <a:gd name="connsiteY121" fmla="*/ 1791283 h 4601158"/>
              <a:gd name="connsiteX122" fmla="*/ 135267 w 4678692"/>
              <a:gd name="connsiteY122" fmla="*/ 1715083 h 4601158"/>
              <a:gd name="connsiteX123" fmla="*/ 163842 w 4678692"/>
              <a:gd name="connsiteY123" fmla="*/ 1610308 h 4601158"/>
              <a:gd name="connsiteX124" fmla="*/ 201942 w 4678692"/>
              <a:gd name="connsiteY124" fmla="*/ 1515058 h 4601158"/>
              <a:gd name="connsiteX125" fmla="*/ 211467 w 4678692"/>
              <a:gd name="connsiteY125" fmla="*/ 1438858 h 4601158"/>
              <a:gd name="connsiteX126" fmla="*/ 220992 w 4678692"/>
              <a:gd name="connsiteY126" fmla="*/ 1410283 h 4601158"/>
              <a:gd name="connsiteX127" fmla="*/ 230517 w 4678692"/>
              <a:gd name="connsiteY127" fmla="*/ 1372183 h 4601158"/>
              <a:gd name="connsiteX128" fmla="*/ 268617 w 4678692"/>
              <a:gd name="connsiteY128" fmla="*/ 1267408 h 4601158"/>
              <a:gd name="connsiteX129" fmla="*/ 287667 w 4678692"/>
              <a:gd name="connsiteY129" fmla="*/ 1191208 h 4601158"/>
              <a:gd name="connsiteX130" fmla="*/ 306717 w 4678692"/>
              <a:gd name="connsiteY130" fmla="*/ 1162633 h 4601158"/>
              <a:gd name="connsiteX131" fmla="*/ 335292 w 4678692"/>
              <a:gd name="connsiteY131" fmla="*/ 1095958 h 4601158"/>
              <a:gd name="connsiteX132" fmla="*/ 373392 w 4678692"/>
              <a:gd name="connsiteY132" fmla="*/ 1010233 h 4601158"/>
              <a:gd name="connsiteX133" fmla="*/ 401967 w 4678692"/>
              <a:gd name="connsiteY133" fmla="*/ 981658 h 4601158"/>
              <a:gd name="connsiteX134" fmla="*/ 430542 w 4678692"/>
              <a:gd name="connsiteY134" fmla="*/ 924508 h 4601158"/>
              <a:gd name="connsiteX135" fmla="*/ 440067 w 4678692"/>
              <a:gd name="connsiteY135" fmla="*/ 895933 h 4601158"/>
              <a:gd name="connsiteX136" fmla="*/ 478167 w 4678692"/>
              <a:gd name="connsiteY136" fmla="*/ 838783 h 4601158"/>
              <a:gd name="connsiteX137" fmla="*/ 497217 w 4678692"/>
              <a:gd name="connsiteY137" fmla="*/ 810208 h 4601158"/>
              <a:gd name="connsiteX138" fmla="*/ 554367 w 4678692"/>
              <a:gd name="connsiteY138" fmla="*/ 734008 h 4601158"/>
              <a:gd name="connsiteX139" fmla="*/ 601992 w 4678692"/>
              <a:gd name="connsiteY139" fmla="*/ 667333 h 4601158"/>
              <a:gd name="connsiteX140" fmla="*/ 611517 w 4678692"/>
              <a:gd name="connsiteY140" fmla="*/ 638758 h 4601158"/>
              <a:gd name="connsiteX141" fmla="*/ 668667 w 4678692"/>
              <a:gd name="connsiteY141" fmla="*/ 581608 h 4601158"/>
              <a:gd name="connsiteX142" fmla="*/ 678192 w 4678692"/>
              <a:gd name="connsiteY142" fmla="*/ 553033 h 4601158"/>
              <a:gd name="connsiteX143" fmla="*/ 725817 w 4678692"/>
              <a:gd name="connsiteY143" fmla="*/ 495883 h 4601158"/>
              <a:gd name="connsiteX144" fmla="*/ 754392 w 4678692"/>
              <a:gd name="connsiteY144" fmla="*/ 486358 h 4601158"/>
              <a:gd name="connsiteX145" fmla="*/ 821067 w 4678692"/>
              <a:gd name="connsiteY145" fmla="*/ 429208 h 4601158"/>
              <a:gd name="connsiteX146" fmla="*/ 849642 w 4678692"/>
              <a:gd name="connsiteY146" fmla="*/ 400633 h 4601158"/>
              <a:gd name="connsiteX147" fmla="*/ 878217 w 4678692"/>
              <a:gd name="connsiteY147" fmla="*/ 391108 h 4601158"/>
              <a:gd name="connsiteX148" fmla="*/ 954417 w 4678692"/>
              <a:gd name="connsiteY148" fmla="*/ 343483 h 4601158"/>
              <a:gd name="connsiteX149" fmla="*/ 982992 w 4678692"/>
              <a:gd name="connsiteY149" fmla="*/ 333958 h 4601158"/>
              <a:gd name="connsiteX150" fmla="*/ 1078242 w 4678692"/>
              <a:gd name="connsiteY150" fmla="*/ 286333 h 4601158"/>
              <a:gd name="connsiteX151" fmla="*/ 1135392 w 4678692"/>
              <a:gd name="connsiteY151" fmla="*/ 248233 h 4601158"/>
              <a:gd name="connsiteX152" fmla="*/ 1202067 w 4678692"/>
              <a:gd name="connsiteY152" fmla="*/ 229183 h 4601158"/>
              <a:gd name="connsiteX153" fmla="*/ 1240167 w 4678692"/>
              <a:gd name="connsiteY153" fmla="*/ 210133 h 4601158"/>
              <a:gd name="connsiteX154" fmla="*/ 1268742 w 4678692"/>
              <a:gd name="connsiteY154" fmla="*/ 200608 h 4601158"/>
              <a:gd name="connsiteX155" fmla="*/ 1297317 w 4678692"/>
              <a:gd name="connsiteY155" fmla="*/ 181558 h 4601158"/>
              <a:gd name="connsiteX156" fmla="*/ 1354467 w 4678692"/>
              <a:gd name="connsiteY156" fmla="*/ 162508 h 4601158"/>
              <a:gd name="connsiteX157" fmla="*/ 1383042 w 4678692"/>
              <a:gd name="connsiteY157" fmla="*/ 143458 h 4601158"/>
              <a:gd name="connsiteX158" fmla="*/ 1421142 w 4678692"/>
              <a:gd name="connsiteY158" fmla="*/ 133933 h 4601158"/>
              <a:gd name="connsiteX159" fmla="*/ 1449717 w 4678692"/>
              <a:gd name="connsiteY159" fmla="*/ 124408 h 4601158"/>
              <a:gd name="connsiteX160" fmla="*/ 1487817 w 4678692"/>
              <a:gd name="connsiteY160" fmla="*/ 105358 h 4601158"/>
              <a:gd name="connsiteX161" fmla="*/ 1525917 w 4678692"/>
              <a:gd name="connsiteY161" fmla="*/ 95833 h 4601158"/>
              <a:gd name="connsiteX162" fmla="*/ 1554492 w 4678692"/>
              <a:gd name="connsiteY162" fmla="*/ 86308 h 4601158"/>
              <a:gd name="connsiteX163" fmla="*/ 1592592 w 4678692"/>
              <a:gd name="connsiteY163" fmla="*/ 76783 h 4601158"/>
              <a:gd name="connsiteX164" fmla="*/ 1649742 w 4678692"/>
              <a:gd name="connsiteY164" fmla="*/ 57733 h 4601158"/>
              <a:gd name="connsiteX165" fmla="*/ 1678317 w 4678692"/>
              <a:gd name="connsiteY165" fmla="*/ 48208 h 4601158"/>
              <a:gd name="connsiteX166" fmla="*/ 1716417 w 4678692"/>
              <a:gd name="connsiteY166" fmla="*/ 38683 h 4601158"/>
              <a:gd name="connsiteX167" fmla="*/ 1773567 w 4678692"/>
              <a:gd name="connsiteY167" fmla="*/ 19633 h 4601158"/>
              <a:gd name="connsiteX168" fmla="*/ 1935492 w 4678692"/>
              <a:gd name="connsiteY168" fmla="*/ 10108 h 4601158"/>
              <a:gd name="connsiteX169" fmla="*/ 2068842 w 4678692"/>
              <a:gd name="connsiteY169" fmla="*/ 10108 h 4601158"/>
              <a:gd name="connsiteX170" fmla="*/ 2154567 w 4678692"/>
              <a:gd name="connsiteY170" fmla="*/ 10108 h 4601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4678692" h="4601158">
                <a:moveTo>
                  <a:pt x="4678692" y="1162633"/>
                </a:moveTo>
                <a:cubicBezTo>
                  <a:pt x="4675517" y="1178508"/>
                  <a:pt x="4671307" y="1194211"/>
                  <a:pt x="4669167" y="1210258"/>
                </a:cubicBezTo>
                <a:cubicBezTo>
                  <a:pt x="4650605" y="1349470"/>
                  <a:pt x="4670554" y="1261860"/>
                  <a:pt x="4650117" y="1343608"/>
                </a:cubicBezTo>
                <a:cubicBezTo>
                  <a:pt x="4646942" y="1584908"/>
                  <a:pt x="4646699" y="1826264"/>
                  <a:pt x="4640592" y="2067508"/>
                </a:cubicBezTo>
                <a:cubicBezTo>
                  <a:pt x="4640338" y="2077545"/>
                  <a:pt x="4632863" y="2086205"/>
                  <a:pt x="4631067" y="2096083"/>
                </a:cubicBezTo>
                <a:cubicBezTo>
                  <a:pt x="4626488" y="2121268"/>
                  <a:pt x="4626121" y="2147098"/>
                  <a:pt x="4621542" y="2172283"/>
                </a:cubicBezTo>
                <a:cubicBezTo>
                  <a:pt x="4619746" y="2182161"/>
                  <a:pt x="4614775" y="2191204"/>
                  <a:pt x="4612017" y="2200858"/>
                </a:cubicBezTo>
                <a:cubicBezTo>
                  <a:pt x="4608421" y="2213445"/>
                  <a:pt x="4606088" y="2226371"/>
                  <a:pt x="4602492" y="2238958"/>
                </a:cubicBezTo>
                <a:cubicBezTo>
                  <a:pt x="4599734" y="2248612"/>
                  <a:pt x="4595852" y="2257916"/>
                  <a:pt x="4592967" y="2267533"/>
                </a:cubicBezTo>
                <a:cubicBezTo>
                  <a:pt x="4586325" y="2289673"/>
                  <a:pt x="4580267" y="2311983"/>
                  <a:pt x="4573917" y="2334208"/>
                </a:cubicBezTo>
                <a:cubicBezTo>
                  <a:pt x="4557175" y="2468140"/>
                  <a:pt x="4574045" y="2352616"/>
                  <a:pt x="4545342" y="2496133"/>
                </a:cubicBezTo>
                <a:cubicBezTo>
                  <a:pt x="4541554" y="2515071"/>
                  <a:pt x="4539864" y="2534399"/>
                  <a:pt x="4535817" y="2553283"/>
                </a:cubicBezTo>
                <a:cubicBezTo>
                  <a:pt x="4522926" y="2613441"/>
                  <a:pt x="4521751" y="2614532"/>
                  <a:pt x="4507242" y="2658058"/>
                </a:cubicBezTo>
                <a:cubicBezTo>
                  <a:pt x="4504067" y="2683458"/>
                  <a:pt x="4503080" y="2709229"/>
                  <a:pt x="4497717" y="2734258"/>
                </a:cubicBezTo>
                <a:cubicBezTo>
                  <a:pt x="4493510" y="2753893"/>
                  <a:pt x="4478667" y="2791408"/>
                  <a:pt x="4478667" y="2791408"/>
                </a:cubicBezTo>
                <a:cubicBezTo>
                  <a:pt x="4474578" y="2820029"/>
                  <a:pt x="4467974" y="2875067"/>
                  <a:pt x="4459617" y="2905708"/>
                </a:cubicBezTo>
                <a:cubicBezTo>
                  <a:pt x="4454333" y="2925081"/>
                  <a:pt x="4444505" y="2943167"/>
                  <a:pt x="4440567" y="2962858"/>
                </a:cubicBezTo>
                <a:cubicBezTo>
                  <a:pt x="4437392" y="2978733"/>
                  <a:pt x="4435694" y="2994976"/>
                  <a:pt x="4431042" y="3010483"/>
                </a:cubicBezTo>
                <a:cubicBezTo>
                  <a:pt x="4416273" y="3059715"/>
                  <a:pt x="4411704" y="3052429"/>
                  <a:pt x="4392942" y="3096208"/>
                </a:cubicBezTo>
                <a:cubicBezTo>
                  <a:pt x="4388987" y="3105436"/>
                  <a:pt x="4388986" y="3116429"/>
                  <a:pt x="4383417" y="3124783"/>
                </a:cubicBezTo>
                <a:cubicBezTo>
                  <a:pt x="4375945" y="3135991"/>
                  <a:pt x="4364367" y="3143833"/>
                  <a:pt x="4354842" y="3153358"/>
                </a:cubicBezTo>
                <a:cubicBezTo>
                  <a:pt x="4324181" y="3245340"/>
                  <a:pt x="4373347" y="3102332"/>
                  <a:pt x="4326267" y="3220033"/>
                </a:cubicBezTo>
                <a:cubicBezTo>
                  <a:pt x="4318809" y="3238677"/>
                  <a:pt x="4313567" y="3258133"/>
                  <a:pt x="4307217" y="3277183"/>
                </a:cubicBezTo>
                <a:lnTo>
                  <a:pt x="4297692" y="3305758"/>
                </a:lnTo>
                <a:cubicBezTo>
                  <a:pt x="4294517" y="3315283"/>
                  <a:pt x="4293736" y="3325979"/>
                  <a:pt x="4288167" y="3334333"/>
                </a:cubicBezTo>
                <a:cubicBezTo>
                  <a:pt x="4241755" y="3403951"/>
                  <a:pt x="4298406" y="3316415"/>
                  <a:pt x="4250067" y="3401008"/>
                </a:cubicBezTo>
                <a:cubicBezTo>
                  <a:pt x="4244387" y="3410947"/>
                  <a:pt x="4236137" y="3419344"/>
                  <a:pt x="4231017" y="3429583"/>
                </a:cubicBezTo>
                <a:cubicBezTo>
                  <a:pt x="4226527" y="3438563"/>
                  <a:pt x="4225982" y="3449178"/>
                  <a:pt x="4221492" y="3458158"/>
                </a:cubicBezTo>
                <a:cubicBezTo>
                  <a:pt x="4213750" y="3473642"/>
                  <a:pt x="4181417" y="3514047"/>
                  <a:pt x="4173867" y="3524833"/>
                </a:cubicBezTo>
                <a:cubicBezTo>
                  <a:pt x="4160737" y="3543590"/>
                  <a:pt x="4151956" y="3565794"/>
                  <a:pt x="4135767" y="3581983"/>
                </a:cubicBezTo>
                <a:cubicBezTo>
                  <a:pt x="4126242" y="3591508"/>
                  <a:pt x="4115462" y="3599925"/>
                  <a:pt x="4107192" y="3610558"/>
                </a:cubicBezTo>
                <a:cubicBezTo>
                  <a:pt x="4093136" y="3628630"/>
                  <a:pt x="4082829" y="3649392"/>
                  <a:pt x="4069092" y="3667708"/>
                </a:cubicBezTo>
                <a:cubicBezTo>
                  <a:pt x="4059567" y="3680408"/>
                  <a:pt x="4049621" y="3692803"/>
                  <a:pt x="4040517" y="3705808"/>
                </a:cubicBezTo>
                <a:cubicBezTo>
                  <a:pt x="4027387" y="3724565"/>
                  <a:pt x="4015117" y="3743908"/>
                  <a:pt x="4002417" y="3762958"/>
                </a:cubicBezTo>
                <a:cubicBezTo>
                  <a:pt x="3996067" y="3772483"/>
                  <a:pt x="3992892" y="3785183"/>
                  <a:pt x="3983367" y="3791533"/>
                </a:cubicBezTo>
                <a:lnTo>
                  <a:pt x="3954792" y="3810583"/>
                </a:lnTo>
                <a:cubicBezTo>
                  <a:pt x="3948442" y="3820108"/>
                  <a:pt x="3940862" y="3828919"/>
                  <a:pt x="3935742" y="3839158"/>
                </a:cubicBezTo>
                <a:cubicBezTo>
                  <a:pt x="3931252" y="3848138"/>
                  <a:pt x="3931786" y="3859379"/>
                  <a:pt x="3926217" y="3867733"/>
                </a:cubicBezTo>
                <a:cubicBezTo>
                  <a:pt x="3918745" y="3878941"/>
                  <a:pt x="3905472" y="3885347"/>
                  <a:pt x="3897642" y="3896308"/>
                </a:cubicBezTo>
                <a:cubicBezTo>
                  <a:pt x="3889389" y="3907862"/>
                  <a:pt x="3885897" y="3922232"/>
                  <a:pt x="3878592" y="3934408"/>
                </a:cubicBezTo>
                <a:cubicBezTo>
                  <a:pt x="3822849" y="4027313"/>
                  <a:pt x="3862665" y="3960926"/>
                  <a:pt x="3811917" y="4020133"/>
                </a:cubicBezTo>
                <a:cubicBezTo>
                  <a:pt x="3764659" y="4075267"/>
                  <a:pt x="3805070" y="4043747"/>
                  <a:pt x="3754767" y="4077283"/>
                </a:cubicBezTo>
                <a:cubicBezTo>
                  <a:pt x="3748417" y="4086808"/>
                  <a:pt x="3743812" y="4097763"/>
                  <a:pt x="3735717" y="4105858"/>
                </a:cubicBezTo>
                <a:cubicBezTo>
                  <a:pt x="3727622" y="4113953"/>
                  <a:pt x="3716457" y="4118254"/>
                  <a:pt x="3707142" y="4124908"/>
                </a:cubicBezTo>
                <a:cubicBezTo>
                  <a:pt x="3694224" y="4134135"/>
                  <a:pt x="3680267" y="4142258"/>
                  <a:pt x="3669042" y="4153483"/>
                </a:cubicBezTo>
                <a:cubicBezTo>
                  <a:pt x="3625958" y="4196567"/>
                  <a:pt x="3677047" y="4173040"/>
                  <a:pt x="3621417" y="4191583"/>
                </a:cubicBezTo>
                <a:cubicBezTo>
                  <a:pt x="3611892" y="4204283"/>
                  <a:pt x="3604067" y="4218458"/>
                  <a:pt x="3592842" y="4229683"/>
                </a:cubicBezTo>
                <a:cubicBezTo>
                  <a:pt x="3584747" y="4237778"/>
                  <a:pt x="3574206" y="4243053"/>
                  <a:pt x="3564267" y="4248733"/>
                </a:cubicBezTo>
                <a:cubicBezTo>
                  <a:pt x="3534624" y="4265672"/>
                  <a:pt x="3522908" y="4265736"/>
                  <a:pt x="3497592" y="4286833"/>
                </a:cubicBezTo>
                <a:cubicBezTo>
                  <a:pt x="3487244" y="4295457"/>
                  <a:pt x="3480225" y="4307936"/>
                  <a:pt x="3469017" y="4315408"/>
                </a:cubicBezTo>
                <a:cubicBezTo>
                  <a:pt x="3460663" y="4320977"/>
                  <a:pt x="3449670" y="4320978"/>
                  <a:pt x="3440442" y="4324933"/>
                </a:cubicBezTo>
                <a:cubicBezTo>
                  <a:pt x="3427391" y="4330526"/>
                  <a:pt x="3414518" y="4336678"/>
                  <a:pt x="3402342" y="4343983"/>
                </a:cubicBezTo>
                <a:cubicBezTo>
                  <a:pt x="3382709" y="4355763"/>
                  <a:pt x="3364242" y="4369383"/>
                  <a:pt x="3345192" y="4382083"/>
                </a:cubicBezTo>
                <a:cubicBezTo>
                  <a:pt x="3335667" y="4388433"/>
                  <a:pt x="3327477" y="4397513"/>
                  <a:pt x="3316617" y="4401133"/>
                </a:cubicBezTo>
                <a:lnTo>
                  <a:pt x="3259467" y="4420183"/>
                </a:lnTo>
                <a:cubicBezTo>
                  <a:pt x="3249942" y="4423358"/>
                  <a:pt x="3239246" y="4424139"/>
                  <a:pt x="3230892" y="4429708"/>
                </a:cubicBezTo>
                <a:cubicBezTo>
                  <a:pt x="3211842" y="4442408"/>
                  <a:pt x="3196193" y="4463318"/>
                  <a:pt x="3173742" y="4467808"/>
                </a:cubicBezTo>
                <a:cubicBezTo>
                  <a:pt x="3146551" y="4473246"/>
                  <a:pt x="3114920" y="4478787"/>
                  <a:pt x="3088017" y="4486858"/>
                </a:cubicBezTo>
                <a:cubicBezTo>
                  <a:pt x="3068783" y="4492628"/>
                  <a:pt x="3049917" y="4499558"/>
                  <a:pt x="3030867" y="4505908"/>
                </a:cubicBezTo>
                <a:lnTo>
                  <a:pt x="2973717" y="4524958"/>
                </a:lnTo>
                <a:cubicBezTo>
                  <a:pt x="2964192" y="4528133"/>
                  <a:pt x="2954882" y="4532048"/>
                  <a:pt x="2945142" y="4534483"/>
                </a:cubicBezTo>
                <a:cubicBezTo>
                  <a:pt x="2919742" y="4540833"/>
                  <a:pt x="2894675" y="4548708"/>
                  <a:pt x="2868942" y="4553533"/>
                </a:cubicBezTo>
                <a:cubicBezTo>
                  <a:pt x="2843783" y="4558250"/>
                  <a:pt x="2818042" y="4559166"/>
                  <a:pt x="2792742" y="4563058"/>
                </a:cubicBezTo>
                <a:cubicBezTo>
                  <a:pt x="2776741" y="4565520"/>
                  <a:pt x="2761144" y="4570293"/>
                  <a:pt x="2745117" y="4572583"/>
                </a:cubicBezTo>
                <a:cubicBezTo>
                  <a:pt x="2716655" y="4576649"/>
                  <a:pt x="2687967" y="4578933"/>
                  <a:pt x="2659392" y="4582108"/>
                </a:cubicBezTo>
                <a:cubicBezTo>
                  <a:pt x="2619265" y="4592140"/>
                  <a:pt x="2589687" y="4601158"/>
                  <a:pt x="2545092" y="4601158"/>
                </a:cubicBezTo>
                <a:cubicBezTo>
                  <a:pt x="2287897" y="4601158"/>
                  <a:pt x="2030742" y="4594808"/>
                  <a:pt x="1773567" y="4591633"/>
                </a:cubicBezTo>
                <a:cubicBezTo>
                  <a:pt x="1754517" y="4588458"/>
                  <a:pt x="1735301" y="4586155"/>
                  <a:pt x="1716417" y="4582108"/>
                </a:cubicBezTo>
                <a:cubicBezTo>
                  <a:pt x="1649440" y="4567756"/>
                  <a:pt x="1643040" y="4563999"/>
                  <a:pt x="1583067" y="4544008"/>
                </a:cubicBezTo>
                <a:lnTo>
                  <a:pt x="1525917" y="4524958"/>
                </a:lnTo>
                <a:cubicBezTo>
                  <a:pt x="1516392" y="4521783"/>
                  <a:pt x="1506322" y="4519923"/>
                  <a:pt x="1497342" y="4515433"/>
                </a:cubicBezTo>
                <a:cubicBezTo>
                  <a:pt x="1484642" y="4509083"/>
                  <a:pt x="1472293" y="4501976"/>
                  <a:pt x="1459242" y="4496383"/>
                </a:cubicBezTo>
                <a:cubicBezTo>
                  <a:pt x="1436404" y="4486595"/>
                  <a:pt x="1416734" y="4484238"/>
                  <a:pt x="1392567" y="4477333"/>
                </a:cubicBezTo>
                <a:cubicBezTo>
                  <a:pt x="1382913" y="4474575"/>
                  <a:pt x="1373517" y="4470983"/>
                  <a:pt x="1363992" y="4467808"/>
                </a:cubicBezTo>
                <a:cubicBezTo>
                  <a:pt x="1355363" y="4461336"/>
                  <a:pt x="1311245" y="4427147"/>
                  <a:pt x="1297317" y="4420183"/>
                </a:cubicBezTo>
                <a:cubicBezTo>
                  <a:pt x="1288337" y="4415693"/>
                  <a:pt x="1277519" y="4415534"/>
                  <a:pt x="1268742" y="4410658"/>
                </a:cubicBezTo>
                <a:cubicBezTo>
                  <a:pt x="1248728" y="4399539"/>
                  <a:pt x="1232070" y="4382797"/>
                  <a:pt x="1211592" y="4372558"/>
                </a:cubicBezTo>
                <a:cubicBezTo>
                  <a:pt x="1198892" y="4366208"/>
                  <a:pt x="1185668" y="4360813"/>
                  <a:pt x="1173492" y="4353508"/>
                </a:cubicBezTo>
                <a:cubicBezTo>
                  <a:pt x="1153859" y="4341728"/>
                  <a:pt x="1135392" y="4328108"/>
                  <a:pt x="1116342" y="4315408"/>
                </a:cubicBezTo>
                <a:cubicBezTo>
                  <a:pt x="1106817" y="4309058"/>
                  <a:pt x="1098627" y="4299978"/>
                  <a:pt x="1087767" y="4296358"/>
                </a:cubicBezTo>
                <a:lnTo>
                  <a:pt x="1030617" y="4277308"/>
                </a:lnTo>
                <a:cubicBezTo>
                  <a:pt x="1021092" y="4274133"/>
                  <a:pt x="1010396" y="4273352"/>
                  <a:pt x="1002042" y="4267783"/>
                </a:cubicBezTo>
                <a:cubicBezTo>
                  <a:pt x="992517" y="4261433"/>
                  <a:pt x="983706" y="4253853"/>
                  <a:pt x="973467" y="4248733"/>
                </a:cubicBezTo>
                <a:cubicBezTo>
                  <a:pt x="964487" y="4244243"/>
                  <a:pt x="953669" y="4244084"/>
                  <a:pt x="944892" y="4239208"/>
                </a:cubicBezTo>
                <a:cubicBezTo>
                  <a:pt x="924878" y="4228089"/>
                  <a:pt x="906792" y="4213808"/>
                  <a:pt x="887742" y="4201108"/>
                </a:cubicBezTo>
                <a:cubicBezTo>
                  <a:pt x="878217" y="4194758"/>
                  <a:pt x="869406" y="4187178"/>
                  <a:pt x="859167" y="4182058"/>
                </a:cubicBezTo>
                <a:cubicBezTo>
                  <a:pt x="814845" y="4159897"/>
                  <a:pt x="809893" y="4159390"/>
                  <a:pt x="763917" y="4124908"/>
                </a:cubicBezTo>
                <a:cubicBezTo>
                  <a:pt x="751217" y="4115383"/>
                  <a:pt x="737042" y="4107558"/>
                  <a:pt x="725817" y="4096333"/>
                </a:cubicBezTo>
                <a:cubicBezTo>
                  <a:pt x="682733" y="4053249"/>
                  <a:pt x="733822" y="4076776"/>
                  <a:pt x="678192" y="4058233"/>
                </a:cubicBezTo>
                <a:cubicBezTo>
                  <a:pt x="668667" y="4048708"/>
                  <a:pt x="659965" y="4038282"/>
                  <a:pt x="649617" y="4029658"/>
                </a:cubicBezTo>
                <a:cubicBezTo>
                  <a:pt x="640823" y="4022329"/>
                  <a:pt x="629598" y="4018213"/>
                  <a:pt x="621042" y="4010608"/>
                </a:cubicBezTo>
                <a:cubicBezTo>
                  <a:pt x="585679" y="3979175"/>
                  <a:pt x="565992" y="3947854"/>
                  <a:pt x="525792" y="3924883"/>
                </a:cubicBezTo>
                <a:cubicBezTo>
                  <a:pt x="517075" y="3919902"/>
                  <a:pt x="506742" y="3918533"/>
                  <a:pt x="497217" y="3915358"/>
                </a:cubicBezTo>
                <a:cubicBezTo>
                  <a:pt x="463681" y="3865055"/>
                  <a:pt x="495201" y="3905466"/>
                  <a:pt x="440067" y="3858208"/>
                </a:cubicBezTo>
                <a:cubicBezTo>
                  <a:pt x="429840" y="3849442"/>
                  <a:pt x="421719" y="3838399"/>
                  <a:pt x="411492" y="3829633"/>
                </a:cubicBezTo>
                <a:cubicBezTo>
                  <a:pt x="399439" y="3819302"/>
                  <a:pt x="384617" y="3812283"/>
                  <a:pt x="373392" y="3801058"/>
                </a:cubicBezTo>
                <a:cubicBezTo>
                  <a:pt x="365297" y="3792963"/>
                  <a:pt x="361671" y="3781277"/>
                  <a:pt x="354342" y="3772483"/>
                </a:cubicBezTo>
                <a:cubicBezTo>
                  <a:pt x="345718" y="3762135"/>
                  <a:pt x="334533" y="3754135"/>
                  <a:pt x="325767" y="3743908"/>
                </a:cubicBezTo>
                <a:cubicBezTo>
                  <a:pt x="304611" y="3719226"/>
                  <a:pt x="275486" y="3673249"/>
                  <a:pt x="259092" y="3648658"/>
                </a:cubicBezTo>
                <a:lnTo>
                  <a:pt x="240042" y="3620083"/>
                </a:lnTo>
                <a:cubicBezTo>
                  <a:pt x="243217" y="3594683"/>
                  <a:pt x="245359" y="3569132"/>
                  <a:pt x="249567" y="3543883"/>
                </a:cubicBezTo>
                <a:cubicBezTo>
                  <a:pt x="251719" y="3530970"/>
                  <a:pt x="259092" y="3518874"/>
                  <a:pt x="259092" y="3505783"/>
                </a:cubicBezTo>
                <a:cubicBezTo>
                  <a:pt x="259092" y="3445375"/>
                  <a:pt x="255036" y="3384968"/>
                  <a:pt x="249567" y="3324808"/>
                </a:cubicBezTo>
                <a:cubicBezTo>
                  <a:pt x="246920" y="3295690"/>
                  <a:pt x="213417" y="3256296"/>
                  <a:pt x="201942" y="3239083"/>
                </a:cubicBezTo>
                <a:cubicBezTo>
                  <a:pt x="195592" y="3229558"/>
                  <a:pt x="186512" y="3221368"/>
                  <a:pt x="182892" y="3210508"/>
                </a:cubicBezTo>
                <a:lnTo>
                  <a:pt x="163842" y="3153358"/>
                </a:lnTo>
                <a:cubicBezTo>
                  <a:pt x="160667" y="3143833"/>
                  <a:pt x="158807" y="3133763"/>
                  <a:pt x="154317" y="3124783"/>
                </a:cubicBezTo>
                <a:cubicBezTo>
                  <a:pt x="130147" y="3076444"/>
                  <a:pt x="143143" y="3098497"/>
                  <a:pt x="116217" y="3058108"/>
                </a:cubicBezTo>
                <a:cubicBezTo>
                  <a:pt x="113042" y="3045408"/>
                  <a:pt x="111849" y="3032040"/>
                  <a:pt x="106692" y="3020008"/>
                </a:cubicBezTo>
                <a:cubicBezTo>
                  <a:pt x="102183" y="3009486"/>
                  <a:pt x="93322" y="3001372"/>
                  <a:pt x="87642" y="2991433"/>
                </a:cubicBezTo>
                <a:cubicBezTo>
                  <a:pt x="80597" y="2979105"/>
                  <a:pt x="74942" y="2966033"/>
                  <a:pt x="68592" y="2953333"/>
                </a:cubicBezTo>
                <a:cubicBezTo>
                  <a:pt x="65417" y="2934283"/>
                  <a:pt x="62855" y="2915121"/>
                  <a:pt x="59067" y="2896183"/>
                </a:cubicBezTo>
                <a:cubicBezTo>
                  <a:pt x="56500" y="2883346"/>
                  <a:pt x="52382" y="2870862"/>
                  <a:pt x="49542" y="2858083"/>
                </a:cubicBezTo>
                <a:cubicBezTo>
                  <a:pt x="46030" y="2842279"/>
                  <a:pt x="43529" y="2826262"/>
                  <a:pt x="40017" y="2810458"/>
                </a:cubicBezTo>
                <a:cubicBezTo>
                  <a:pt x="37177" y="2797679"/>
                  <a:pt x="33332" y="2785137"/>
                  <a:pt x="30492" y="2772358"/>
                </a:cubicBezTo>
                <a:cubicBezTo>
                  <a:pt x="6307" y="2663527"/>
                  <a:pt x="34671" y="2779551"/>
                  <a:pt x="11442" y="2686633"/>
                </a:cubicBezTo>
                <a:cubicBezTo>
                  <a:pt x="-673" y="2468560"/>
                  <a:pt x="-6664" y="2447363"/>
                  <a:pt x="11442" y="2181808"/>
                </a:cubicBezTo>
                <a:cubicBezTo>
                  <a:pt x="13433" y="2152604"/>
                  <a:pt x="24359" y="2124705"/>
                  <a:pt x="30492" y="2096083"/>
                </a:cubicBezTo>
                <a:cubicBezTo>
                  <a:pt x="38910" y="2056800"/>
                  <a:pt x="39062" y="2047039"/>
                  <a:pt x="49542" y="2010358"/>
                </a:cubicBezTo>
                <a:cubicBezTo>
                  <a:pt x="52300" y="2000704"/>
                  <a:pt x="56425" y="1991469"/>
                  <a:pt x="59067" y="1981783"/>
                </a:cubicBezTo>
                <a:cubicBezTo>
                  <a:pt x="84251" y="1889440"/>
                  <a:pt x="62126" y="1929570"/>
                  <a:pt x="97167" y="1877008"/>
                </a:cubicBezTo>
                <a:cubicBezTo>
                  <a:pt x="100342" y="1848433"/>
                  <a:pt x="101965" y="1819643"/>
                  <a:pt x="106692" y="1791283"/>
                </a:cubicBezTo>
                <a:cubicBezTo>
                  <a:pt x="109006" y="1777401"/>
                  <a:pt x="133976" y="1719385"/>
                  <a:pt x="135267" y="1715083"/>
                </a:cubicBezTo>
                <a:cubicBezTo>
                  <a:pt x="150944" y="1662825"/>
                  <a:pt x="136926" y="1664140"/>
                  <a:pt x="163842" y="1610308"/>
                </a:cubicBezTo>
                <a:cubicBezTo>
                  <a:pt x="191872" y="1554247"/>
                  <a:pt x="178402" y="1585678"/>
                  <a:pt x="201942" y="1515058"/>
                </a:cubicBezTo>
                <a:cubicBezTo>
                  <a:pt x="205117" y="1489658"/>
                  <a:pt x="206888" y="1464043"/>
                  <a:pt x="211467" y="1438858"/>
                </a:cubicBezTo>
                <a:cubicBezTo>
                  <a:pt x="213263" y="1428980"/>
                  <a:pt x="218234" y="1419937"/>
                  <a:pt x="220992" y="1410283"/>
                </a:cubicBezTo>
                <a:cubicBezTo>
                  <a:pt x="224588" y="1397696"/>
                  <a:pt x="226377" y="1384602"/>
                  <a:pt x="230517" y="1372183"/>
                </a:cubicBezTo>
                <a:cubicBezTo>
                  <a:pt x="256081" y="1295490"/>
                  <a:pt x="245268" y="1353020"/>
                  <a:pt x="268617" y="1267408"/>
                </a:cubicBezTo>
                <a:cubicBezTo>
                  <a:pt x="275138" y="1243497"/>
                  <a:pt x="276107" y="1214329"/>
                  <a:pt x="287667" y="1191208"/>
                </a:cubicBezTo>
                <a:cubicBezTo>
                  <a:pt x="292787" y="1180969"/>
                  <a:pt x="300367" y="1172158"/>
                  <a:pt x="306717" y="1162633"/>
                </a:cubicBezTo>
                <a:cubicBezTo>
                  <a:pt x="326541" y="1083339"/>
                  <a:pt x="302403" y="1161737"/>
                  <a:pt x="335292" y="1095958"/>
                </a:cubicBezTo>
                <a:cubicBezTo>
                  <a:pt x="347738" y="1071066"/>
                  <a:pt x="356559" y="1033799"/>
                  <a:pt x="373392" y="1010233"/>
                </a:cubicBezTo>
                <a:cubicBezTo>
                  <a:pt x="381222" y="999272"/>
                  <a:pt x="392442" y="991183"/>
                  <a:pt x="401967" y="981658"/>
                </a:cubicBezTo>
                <a:cubicBezTo>
                  <a:pt x="425908" y="909834"/>
                  <a:pt x="393613" y="998366"/>
                  <a:pt x="430542" y="924508"/>
                </a:cubicBezTo>
                <a:cubicBezTo>
                  <a:pt x="435032" y="915528"/>
                  <a:pt x="435191" y="904710"/>
                  <a:pt x="440067" y="895933"/>
                </a:cubicBezTo>
                <a:cubicBezTo>
                  <a:pt x="451186" y="875919"/>
                  <a:pt x="465467" y="857833"/>
                  <a:pt x="478167" y="838783"/>
                </a:cubicBezTo>
                <a:cubicBezTo>
                  <a:pt x="484517" y="829258"/>
                  <a:pt x="490348" y="819366"/>
                  <a:pt x="497217" y="810208"/>
                </a:cubicBezTo>
                <a:cubicBezTo>
                  <a:pt x="516267" y="784808"/>
                  <a:pt x="536755" y="760426"/>
                  <a:pt x="554367" y="734008"/>
                </a:cubicBezTo>
                <a:cubicBezTo>
                  <a:pt x="582223" y="692224"/>
                  <a:pt x="566548" y="714591"/>
                  <a:pt x="601992" y="667333"/>
                </a:cubicBezTo>
                <a:cubicBezTo>
                  <a:pt x="605167" y="657808"/>
                  <a:pt x="605353" y="646683"/>
                  <a:pt x="611517" y="638758"/>
                </a:cubicBezTo>
                <a:cubicBezTo>
                  <a:pt x="628057" y="617492"/>
                  <a:pt x="668667" y="581608"/>
                  <a:pt x="668667" y="581608"/>
                </a:cubicBezTo>
                <a:cubicBezTo>
                  <a:pt x="671842" y="572083"/>
                  <a:pt x="673702" y="562013"/>
                  <a:pt x="678192" y="553033"/>
                </a:cubicBezTo>
                <a:cubicBezTo>
                  <a:pt x="686977" y="535462"/>
                  <a:pt x="710018" y="506416"/>
                  <a:pt x="725817" y="495883"/>
                </a:cubicBezTo>
                <a:cubicBezTo>
                  <a:pt x="734171" y="490314"/>
                  <a:pt x="744867" y="489533"/>
                  <a:pt x="754392" y="486358"/>
                </a:cubicBezTo>
                <a:cubicBezTo>
                  <a:pt x="868865" y="371885"/>
                  <a:pt x="734029" y="501740"/>
                  <a:pt x="821067" y="429208"/>
                </a:cubicBezTo>
                <a:cubicBezTo>
                  <a:pt x="831415" y="420584"/>
                  <a:pt x="838434" y="408105"/>
                  <a:pt x="849642" y="400633"/>
                </a:cubicBezTo>
                <a:cubicBezTo>
                  <a:pt x="857996" y="395064"/>
                  <a:pt x="868989" y="395063"/>
                  <a:pt x="878217" y="391108"/>
                </a:cubicBezTo>
                <a:cubicBezTo>
                  <a:pt x="959664" y="356202"/>
                  <a:pt x="872370" y="390367"/>
                  <a:pt x="954417" y="343483"/>
                </a:cubicBezTo>
                <a:cubicBezTo>
                  <a:pt x="963134" y="338502"/>
                  <a:pt x="974215" y="338834"/>
                  <a:pt x="982992" y="333958"/>
                </a:cubicBezTo>
                <a:cubicBezTo>
                  <a:pt x="1075777" y="282411"/>
                  <a:pt x="1003783" y="304948"/>
                  <a:pt x="1078242" y="286333"/>
                </a:cubicBezTo>
                <a:cubicBezTo>
                  <a:pt x="1097292" y="273633"/>
                  <a:pt x="1113180" y="253786"/>
                  <a:pt x="1135392" y="248233"/>
                </a:cubicBezTo>
                <a:cubicBezTo>
                  <a:pt x="1154726" y="243400"/>
                  <a:pt x="1182936" y="237382"/>
                  <a:pt x="1202067" y="229183"/>
                </a:cubicBezTo>
                <a:cubicBezTo>
                  <a:pt x="1215118" y="223590"/>
                  <a:pt x="1227116" y="215726"/>
                  <a:pt x="1240167" y="210133"/>
                </a:cubicBezTo>
                <a:cubicBezTo>
                  <a:pt x="1249395" y="206178"/>
                  <a:pt x="1259762" y="205098"/>
                  <a:pt x="1268742" y="200608"/>
                </a:cubicBezTo>
                <a:cubicBezTo>
                  <a:pt x="1278981" y="195488"/>
                  <a:pt x="1286856" y="186207"/>
                  <a:pt x="1297317" y="181558"/>
                </a:cubicBezTo>
                <a:cubicBezTo>
                  <a:pt x="1315667" y="173403"/>
                  <a:pt x="1337759" y="173647"/>
                  <a:pt x="1354467" y="162508"/>
                </a:cubicBezTo>
                <a:cubicBezTo>
                  <a:pt x="1363992" y="156158"/>
                  <a:pt x="1372520" y="147967"/>
                  <a:pt x="1383042" y="143458"/>
                </a:cubicBezTo>
                <a:cubicBezTo>
                  <a:pt x="1395074" y="138301"/>
                  <a:pt x="1408555" y="137529"/>
                  <a:pt x="1421142" y="133933"/>
                </a:cubicBezTo>
                <a:cubicBezTo>
                  <a:pt x="1430796" y="131175"/>
                  <a:pt x="1440489" y="128363"/>
                  <a:pt x="1449717" y="124408"/>
                </a:cubicBezTo>
                <a:cubicBezTo>
                  <a:pt x="1462768" y="118815"/>
                  <a:pt x="1474522" y="110344"/>
                  <a:pt x="1487817" y="105358"/>
                </a:cubicBezTo>
                <a:cubicBezTo>
                  <a:pt x="1500074" y="100761"/>
                  <a:pt x="1513330" y="99429"/>
                  <a:pt x="1525917" y="95833"/>
                </a:cubicBezTo>
                <a:cubicBezTo>
                  <a:pt x="1535571" y="93075"/>
                  <a:pt x="1544838" y="89066"/>
                  <a:pt x="1554492" y="86308"/>
                </a:cubicBezTo>
                <a:cubicBezTo>
                  <a:pt x="1567079" y="82712"/>
                  <a:pt x="1580053" y="80545"/>
                  <a:pt x="1592592" y="76783"/>
                </a:cubicBezTo>
                <a:cubicBezTo>
                  <a:pt x="1611826" y="71013"/>
                  <a:pt x="1630692" y="64083"/>
                  <a:pt x="1649742" y="57733"/>
                </a:cubicBezTo>
                <a:cubicBezTo>
                  <a:pt x="1659267" y="54558"/>
                  <a:pt x="1668577" y="50643"/>
                  <a:pt x="1678317" y="48208"/>
                </a:cubicBezTo>
                <a:cubicBezTo>
                  <a:pt x="1691017" y="45033"/>
                  <a:pt x="1703878" y="42445"/>
                  <a:pt x="1716417" y="38683"/>
                </a:cubicBezTo>
                <a:cubicBezTo>
                  <a:pt x="1735651" y="32913"/>
                  <a:pt x="1753521" y="20812"/>
                  <a:pt x="1773567" y="19633"/>
                </a:cubicBezTo>
                <a:lnTo>
                  <a:pt x="1935492" y="10108"/>
                </a:lnTo>
                <a:cubicBezTo>
                  <a:pt x="2011501" y="-8894"/>
                  <a:pt x="1943619" y="3517"/>
                  <a:pt x="2068842" y="10108"/>
                </a:cubicBezTo>
                <a:cubicBezTo>
                  <a:pt x="2097378" y="11610"/>
                  <a:pt x="2125992" y="10108"/>
                  <a:pt x="2154567" y="10108"/>
                </a:cubicBezTo>
              </a:path>
            </a:pathLst>
          </a:custGeom>
          <a:noFill/>
          <a:ln w="57150">
            <a:solidFill>
              <a:schemeClr val="accent3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ZoneTexte 6"/>
          <p:cNvSpPr txBox="1"/>
          <p:nvPr/>
        </p:nvSpPr>
        <p:spPr>
          <a:xfrm>
            <a:off x="6731493" y="3050019"/>
            <a:ext cx="15595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b="1" dirty="0" smtClean="0">
                <a:solidFill>
                  <a:schemeClr val="accent3">
                    <a:lumMod val="50000"/>
                  </a:schemeClr>
                </a:solidFill>
              </a:rPr>
              <a:t>Lactation</a:t>
            </a:r>
            <a:endParaRPr lang="fr-BE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846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EB8B08-1C08-4B68-AB80-F49BA9E3783D}" type="slidenum">
              <a:rPr lang="fr-FR"/>
              <a:pPr>
                <a:defRPr/>
              </a:pPr>
              <a:t>18</a:t>
            </a:fld>
            <a:endParaRPr lang="fr-FR"/>
          </a:p>
        </p:txBody>
      </p:sp>
      <p:sp>
        <p:nvSpPr>
          <p:cNvPr id="7173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47562" y="1196753"/>
            <a:ext cx="8339238" cy="2016223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fr-BE" altLang="fr-FR" sz="2000" dirty="0"/>
              <a:t>Ovins et caprins = espèces à jours courts </a:t>
            </a:r>
            <a:r>
              <a:rPr lang="fr-BE" altLang="fr-FR" sz="2000" dirty="0" err="1"/>
              <a:t>cad</a:t>
            </a:r>
            <a:r>
              <a:rPr lang="fr-BE" altLang="fr-FR" sz="2000" dirty="0"/>
              <a:t> qu’une réduction de l’éclairement stimule l’activité sexuelle</a:t>
            </a:r>
          </a:p>
          <a:p>
            <a:pPr>
              <a:lnSpc>
                <a:spcPct val="110000"/>
              </a:lnSpc>
            </a:pPr>
            <a:r>
              <a:rPr lang="fr-BE" altLang="fr-FR" sz="2000" dirty="0" smtClean="0"/>
              <a:t>Femelle : absence d’activité cyclique régulière</a:t>
            </a:r>
          </a:p>
          <a:p>
            <a:pPr>
              <a:lnSpc>
                <a:spcPct val="110000"/>
              </a:lnSpc>
            </a:pPr>
            <a:r>
              <a:rPr lang="fr-BE" altLang="fr-FR" sz="2000" dirty="0" smtClean="0"/>
              <a:t>Mâle : réduction du comportement sexuel et de la spermatogenèse</a:t>
            </a:r>
          </a:p>
          <a:p>
            <a:pPr>
              <a:lnSpc>
                <a:spcPct val="110000"/>
              </a:lnSpc>
            </a:pPr>
            <a:r>
              <a:rPr lang="fr-BE" altLang="fr-FR" sz="2000" dirty="0" smtClean="0"/>
              <a:t>Période d’anoestrus : </a:t>
            </a:r>
            <a:r>
              <a:rPr lang="fr-BE" altLang="fr-FR" sz="2000" dirty="0"/>
              <a:t>j</a:t>
            </a:r>
            <a:r>
              <a:rPr lang="fr-BE" altLang="fr-FR" sz="2000" dirty="0" smtClean="0"/>
              <a:t>anvier à juillet et donc reproduction d’août à décembre</a:t>
            </a:r>
          </a:p>
        </p:txBody>
      </p:sp>
      <p:sp>
        <p:nvSpPr>
          <p:cNvPr id="6" name="Rectangle à coins arrondis 5"/>
          <p:cNvSpPr/>
          <p:nvPr/>
        </p:nvSpPr>
        <p:spPr>
          <a:xfrm>
            <a:off x="347562" y="332656"/>
            <a:ext cx="6600702" cy="648072"/>
          </a:xfrm>
          <a:prstGeom prst="roundRect">
            <a:avLst/>
          </a:prstGeom>
          <a:solidFill>
            <a:schemeClr val="bg2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altLang="fr-FR" sz="2800" dirty="0"/>
              <a:t>L’anoestrus saisonnier : données générales</a:t>
            </a:r>
            <a:endParaRPr lang="fr-BE" sz="2800" dirty="0">
              <a:solidFill>
                <a:schemeClr val="bg2"/>
              </a:solidFill>
            </a:endParaRPr>
          </a:p>
        </p:txBody>
      </p:sp>
      <p:pic>
        <p:nvPicPr>
          <p:cNvPr id="307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717032"/>
            <a:ext cx="3510956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9"/>
          <p:cNvSpPr txBox="1">
            <a:spLocks noChangeArrowheads="1"/>
          </p:cNvSpPr>
          <p:nvPr/>
        </p:nvSpPr>
        <p:spPr>
          <a:xfrm>
            <a:off x="347562" y="3356992"/>
            <a:ext cx="5232550" cy="331236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fr-BE" altLang="fr-FR" sz="2000" dirty="0" smtClean="0"/>
              <a:t>Mécanisme : la mélatonine </a:t>
            </a:r>
            <a:r>
              <a:rPr lang="fr-BE" altLang="fr-FR" sz="2000" dirty="0" err="1" smtClean="0"/>
              <a:t>épiphysaire</a:t>
            </a:r>
            <a:endParaRPr lang="fr-BE" altLang="fr-FR" sz="2000" dirty="0" smtClean="0"/>
          </a:p>
          <a:p>
            <a:pPr lvl="1">
              <a:lnSpc>
                <a:spcPct val="110000"/>
              </a:lnSpc>
            </a:pPr>
            <a:r>
              <a:rPr lang="fr-BE" altLang="fr-FR" sz="2000" dirty="0" smtClean="0"/>
              <a:t>Secrétée pendant la nuit</a:t>
            </a:r>
          </a:p>
          <a:p>
            <a:pPr lvl="1">
              <a:lnSpc>
                <a:spcPct val="110000"/>
              </a:lnSpc>
            </a:pPr>
            <a:r>
              <a:rPr lang="fr-BE" altLang="fr-FR" sz="2000" dirty="0" smtClean="0"/>
              <a:t>Larges variations individuelles de sa sécrétion (génétique : Romane et Ile de France sont moins saisonnières que Suffolk, Texel ou Bleu du Maine)</a:t>
            </a:r>
          </a:p>
          <a:p>
            <a:pPr lvl="1">
              <a:lnSpc>
                <a:spcPct val="110000"/>
              </a:lnSpc>
            </a:pPr>
            <a:r>
              <a:rPr lang="fr-BE" altLang="fr-FR" sz="2000" dirty="0" smtClean="0"/>
              <a:t>Contrôle la libération de GnRH </a:t>
            </a:r>
          </a:p>
          <a:p>
            <a:pPr lvl="1">
              <a:lnSpc>
                <a:spcPct val="110000"/>
              </a:lnSpc>
            </a:pPr>
            <a:r>
              <a:rPr lang="fr-BE" altLang="fr-FR" sz="2000" dirty="0" smtClean="0"/>
              <a:t>Action au bout de </a:t>
            </a:r>
            <a:r>
              <a:rPr lang="fr-BE" altLang="fr-FR" sz="2000" dirty="0" smtClean="0">
                <a:solidFill>
                  <a:srgbClr val="FF0000"/>
                </a:solidFill>
              </a:rPr>
              <a:t>40 jours (</a:t>
            </a:r>
            <a:r>
              <a:rPr lang="fr-BE" altLang="fr-FR" sz="2000" dirty="0" err="1" smtClean="0">
                <a:solidFill>
                  <a:srgbClr val="FF0000"/>
                </a:solidFill>
              </a:rPr>
              <a:t>cfr</a:t>
            </a:r>
            <a:r>
              <a:rPr lang="fr-BE" altLang="fr-FR" sz="2000" dirty="0" smtClean="0">
                <a:solidFill>
                  <a:srgbClr val="FF0000"/>
                </a:solidFill>
              </a:rPr>
              <a:t> traitement)</a:t>
            </a:r>
          </a:p>
          <a:p>
            <a:pPr lvl="1">
              <a:lnSpc>
                <a:spcPct val="110000"/>
              </a:lnSpc>
            </a:pPr>
            <a:r>
              <a:rPr lang="fr-BE" altLang="fr-FR" sz="2000" dirty="0" smtClean="0"/>
              <a:t>Diminue le FB – de l’</a:t>
            </a:r>
            <a:r>
              <a:rPr lang="fr-BE" altLang="fr-FR" sz="2000" dirty="0" err="1" smtClean="0"/>
              <a:t>oestradiol</a:t>
            </a:r>
            <a:r>
              <a:rPr lang="fr-BE" altLang="fr-FR" sz="2000" dirty="0" smtClean="0"/>
              <a:t> pendant la période d’anoestrus</a:t>
            </a:r>
          </a:p>
        </p:txBody>
      </p:sp>
    </p:spTree>
    <p:extLst>
      <p:ext uri="{BB962C8B-B14F-4D97-AF65-F5344CB8AC3E}">
        <p14:creationId xmlns:p14="http://schemas.microsoft.com/office/powerpoint/2010/main" val="353172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DAC5CD-C4E0-445A-9CAD-A6D02A27E216}" type="slidenum">
              <a:rPr lang="fr-FR"/>
              <a:pPr>
                <a:defRPr/>
              </a:pPr>
              <a:t>19</a:t>
            </a:fld>
            <a:endParaRPr lang="fr-FR"/>
          </a:p>
        </p:txBody>
      </p:sp>
      <p:sp>
        <p:nvSpPr>
          <p:cNvPr id="8197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altLang="fr-FR" sz="2200" dirty="0" smtClean="0"/>
              <a:t>Synchronisation &gt;&gt;&gt;&gt; induction</a:t>
            </a:r>
          </a:p>
          <a:p>
            <a:r>
              <a:rPr lang="fr-FR" altLang="fr-FR" sz="2200" dirty="0" smtClean="0"/>
              <a:t> </a:t>
            </a:r>
            <a:r>
              <a:rPr lang="fr-BE" altLang="fr-FR" sz="2200" dirty="0" smtClean="0"/>
              <a:t>Moyens </a:t>
            </a:r>
          </a:p>
          <a:p>
            <a:pPr lvl="1"/>
            <a:r>
              <a:rPr lang="fr-FR" altLang="fr-FR" sz="2000" dirty="0" smtClean="0"/>
              <a:t>zootechniques </a:t>
            </a:r>
            <a:r>
              <a:rPr lang="fr-BE" altLang="fr-FR" sz="2000" dirty="0" smtClean="0"/>
              <a:t>: </a:t>
            </a:r>
            <a:r>
              <a:rPr lang="fr-FR" altLang="fr-FR" sz="2000" dirty="0" smtClean="0"/>
              <a:t>effet mâle, alimentation, contrôle du photopériodisme </a:t>
            </a:r>
            <a:endParaRPr lang="fr-BE" altLang="fr-FR" sz="2000" dirty="0" smtClean="0"/>
          </a:p>
          <a:p>
            <a:pPr lvl="1"/>
            <a:r>
              <a:rPr lang="fr-FR" altLang="fr-FR" sz="2000" dirty="0" smtClean="0"/>
              <a:t>hormonales </a:t>
            </a:r>
            <a:r>
              <a:rPr lang="fr-BE" altLang="fr-FR" sz="2000" dirty="0" smtClean="0"/>
              <a:t>: </a:t>
            </a:r>
            <a:r>
              <a:rPr lang="fr-FR" altLang="fr-FR" sz="2000" dirty="0" smtClean="0"/>
              <a:t>progestagènes, prostaglandines, mélatonine</a:t>
            </a:r>
          </a:p>
          <a:p>
            <a:endParaRPr lang="fr-FR" altLang="fr-FR" sz="2200" dirty="0" smtClean="0"/>
          </a:p>
        </p:txBody>
      </p:sp>
      <p:sp>
        <p:nvSpPr>
          <p:cNvPr id="6" name="Rectangle à coins arrondis 5"/>
          <p:cNvSpPr/>
          <p:nvPr/>
        </p:nvSpPr>
        <p:spPr>
          <a:xfrm>
            <a:off x="347562" y="332656"/>
            <a:ext cx="5448574" cy="648072"/>
          </a:xfrm>
          <a:prstGeom prst="roundRect">
            <a:avLst/>
          </a:prstGeom>
          <a:solidFill>
            <a:schemeClr val="bg2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altLang="fr-FR" sz="2800" dirty="0"/>
              <a:t>L’anoestrus saisonnier : </a:t>
            </a:r>
            <a:r>
              <a:rPr lang="fr-BE" altLang="fr-FR" sz="2800" dirty="0" smtClean="0"/>
              <a:t>traitements</a:t>
            </a:r>
            <a:endParaRPr lang="fr-BE" sz="2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480095" y="1916460"/>
            <a:ext cx="8136904" cy="1224508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800" dirty="0" smtClean="0"/>
              <a:t>Quelle est votre expérience en reproduction ovine </a:t>
            </a:r>
          </a:p>
          <a:p>
            <a:pPr algn="ctr"/>
            <a:r>
              <a:rPr lang="fr-BE" sz="2800" dirty="0" smtClean="0"/>
              <a:t>et caprine  ? </a:t>
            </a:r>
          </a:p>
        </p:txBody>
      </p:sp>
      <p:sp>
        <p:nvSpPr>
          <p:cNvPr id="5" name="Rectangle à coins arrondis 4"/>
          <p:cNvSpPr/>
          <p:nvPr/>
        </p:nvSpPr>
        <p:spPr>
          <a:xfrm>
            <a:off x="454546" y="4345285"/>
            <a:ext cx="8136904" cy="864096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800" dirty="0" smtClean="0"/>
              <a:t>Quelles sont vos attentes ? </a:t>
            </a:r>
          </a:p>
        </p:txBody>
      </p:sp>
    </p:spTree>
    <p:extLst>
      <p:ext uri="{BB962C8B-B14F-4D97-AF65-F5344CB8AC3E}">
        <p14:creationId xmlns:p14="http://schemas.microsoft.com/office/powerpoint/2010/main" val="302185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BC89EE-D9BA-4275-B311-0EEFDBB3A6E2}" type="slidenum">
              <a:rPr lang="fr-FR"/>
              <a:pPr>
                <a:defRPr/>
              </a:pPr>
              <a:t>20</a:t>
            </a:fld>
            <a:endParaRPr lang="fr-FR"/>
          </a:p>
        </p:txBody>
      </p:sp>
      <p:sp>
        <p:nvSpPr>
          <p:cNvPr id="922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251520" y="1052736"/>
            <a:ext cx="8568952" cy="4525963"/>
          </a:xfrm>
        </p:spPr>
        <p:txBody>
          <a:bodyPr>
            <a:normAutofit/>
          </a:bodyPr>
          <a:lstStyle/>
          <a:p>
            <a:r>
              <a:rPr lang="fr-BE" altLang="fr-FR" sz="2000" dirty="0" smtClean="0"/>
              <a:t>Caprins et ovins </a:t>
            </a:r>
          </a:p>
          <a:p>
            <a:r>
              <a:rPr lang="fr-BE" altLang="fr-FR" sz="2000" dirty="0" smtClean="0"/>
              <a:t>Isolement sensoriel (vue, ouïe, odeur)  </a:t>
            </a:r>
            <a:r>
              <a:rPr lang="fr-BE" altLang="fr-FR" sz="2000" u="sng" dirty="0" smtClean="0"/>
              <a:t>complet</a:t>
            </a:r>
            <a:r>
              <a:rPr lang="fr-BE" altLang="fr-FR" sz="2000" dirty="0" smtClean="0"/>
              <a:t> de 40 à 60 jours à 100 m</a:t>
            </a:r>
          </a:p>
          <a:p>
            <a:r>
              <a:rPr lang="fr-BE" altLang="fr-FR" sz="2000" dirty="0" smtClean="0"/>
              <a:t>Effet d’ordre </a:t>
            </a:r>
            <a:r>
              <a:rPr lang="fr-BE" altLang="fr-FR" sz="2000" dirty="0" smtClean="0">
                <a:solidFill>
                  <a:srgbClr val="FF0000"/>
                </a:solidFill>
              </a:rPr>
              <a:t>olfactif </a:t>
            </a:r>
            <a:r>
              <a:rPr lang="fr-BE" altLang="fr-FR" sz="2000" dirty="0" smtClean="0"/>
              <a:t>surtout inducteur d’une libération de </a:t>
            </a:r>
            <a:r>
              <a:rPr lang="fr-BE" altLang="fr-FR" sz="2000" dirty="0" err="1" smtClean="0"/>
              <a:t>LH</a:t>
            </a:r>
            <a:endParaRPr lang="fr-BE" altLang="fr-FR" sz="2000" dirty="0" smtClean="0"/>
          </a:p>
          <a:p>
            <a:r>
              <a:rPr lang="fr-BE" altLang="fr-FR" sz="2000" dirty="0" smtClean="0"/>
              <a:t>Effet surtout chez les races </a:t>
            </a:r>
            <a:r>
              <a:rPr lang="fr-BE" altLang="fr-FR" sz="2000" dirty="0" smtClean="0">
                <a:solidFill>
                  <a:srgbClr val="FF0000"/>
                </a:solidFill>
              </a:rPr>
              <a:t>peu saisonnées</a:t>
            </a:r>
          </a:p>
          <a:p>
            <a:r>
              <a:rPr lang="fr-BE" altLang="fr-FR" sz="2000" dirty="0" smtClean="0"/>
              <a:t>Apparition des chaleurs 7 à 14 jours (caprins) et 18 à 25 jours (ovins) après l’introduction du mâle</a:t>
            </a:r>
          </a:p>
          <a:p>
            <a:r>
              <a:rPr lang="fr-BE" altLang="fr-FR" sz="2000" dirty="0" smtClean="0"/>
              <a:t>Regroupement des chaleurs en début de saison</a:t>
            </a:r>
            <a:endParaRPr lang="fr-FR" altLang="fr-FR" sz="2000" dirty="0" smtClean="0"/>
          </a:p>
          <a:p>
            <a:r>
              <a:rPr lang="fr-BE" altLang="fr-FR" sz="2000" dirty="0" smtClean="0"/>
              <a:t>Races très saisonnées (Ile de France) : effet à utiliser au retrait de l’éponge : il accélère le moment de l’ovulation</a:t>
            </a:r>
          </a:p>
          <a:p>
            <a:endParaRPr lang="fr-FR" altLang="fr-FR" sz="2000" dirty="0" smtClean="0"/>
          </a:p>
        </p:txBody>
      </p:sp>
      <p:sp>
        <p:nvSpPr>
          <p:cNvPr id="7" name="Rectangle à coins arrondis 6"/>
          <p:cNvSpPr/>
          <p:nvPr/>
        </p:nvSpPr>
        <p:spPr>
          <a:xfrm>
            <a:off x="347562" y="332656"/>
            <a:ext cx="6600702" cy="648072"/>
          </a:xfrm>
          <a:prstGeom prst="roundRect">
            <a:avLst/>
          </a:prstGeom>
          <a:solidFill>
            <a:schemeClr val="bg2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altLang="fr-FR" sz="2800" dirty="0"/>
              <a:t>Traitements zootechniques : l’effet mâle</a:t>
            </a:r>
            <a:endParaRPr lang="fr-BE" sz="2800" dirty="0">
              <a:solidFill>
                <a:schemeClr val="bg2"/>
              </a:solidFill>
            </a:endParaRPr>
          </a:p>
        </p:txBody>
      </p:sp>
      <p:pic>
        <p:nvPicPr>
          <p:cNvPr id="10" name="Picture 2" descr="Résultat de recherche d'images pour &quot;effet mâle chez les ovins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149080"/>
            <a:ext cx="4219575" cy="244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Résultat de recherche d'images pour &quot;bélier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605" y="5172679"/>
            <a:ext cx="1918976" cy="1439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41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B6836A-7F7E-4AC0-81DE-A586741AAF14}" type="slidenum">
              <a:rPr lang="fr-FR"/>
              <a:pPr>
                <a:defRPr/>
              </a:pPr>
              <a:t>21</a:t>
            </a:fld>
            <a:endParaRPr lang="fr-FR"/>
          </a:p>
        </p:txBody>
      </p:sp>
      <p:sp>
        <p:nvSpPr>
          <p:cNvPr id="10245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251520" y="1124744"/>
            <a:ext cx="8640960" cy="3672408"/>
          </a:xfrm>
        </p:spPr>
        <p:txBody>
          <a:bodyPr>
            <a:noAutofit/>
          </a:bodyPr>
          <a:lstStyle/>
          <a:p>
            <a:r>
              <a:rPr lang="fr-BE" altLang="fr-FR" sz="2200" dirty="0" smtClean="0"/>
              <a:t>Eviter tout stress avant la période de lutte (tonte, vaccinations )</a:t>
            </a:r>
          </a:p>
          <a:p>
            <a:r>
              <a:rPr lang="fr-BE" altLang="fr-FR" sz="2200" dirty="0" smtClean="0"/>
              <a:t>Préparer les animaux (</a:t>
            </a:r>
            <a:r>
              <a:rPr lang="fr-BE" altLang="fr-FR" sz="2200" dirty="0" err="1" smtClean="0"/>
              <a:t>flushing</a:t>
            </a:r>
            <a:r>
              <a:rPr lang="fr-BE" altLang="fr-FR" sz="2200" dirty="0" smtClean="0"/>
              <a:t>) 2 mois avant</a:t>
            </a:r>
          </a:p>
          <a:p>
            <a:r>
              <a:rPr lang="fr-FR" altLang="fr-FR" sz="2200" dirty="0" smtClean="0"/>
              <a:t>Respecter un ratio mâle : femelle : </a:t>
            </a:r>
            <a:endParaRPr lang="fr-BE" altLang="fr-FR" sz="2200" dirty="0" smtClean="0"/>
          </a:p>
          <a:p>
            <a:pPr lvl="1"/>
            <a:r>
              <a:rPr lang="fr-FR" altLang="fr-FR" sz="2200" dirty="0" smtClean="0"/>
              <a:t>Printemps</a:t>
            </a:r>
            <a:r>
              <a:rPr lang="fr-BE" altLang="fr-FR" sz="2200" dirty="0" smtClean="0"/>
              <a:t> : </a:t>
            </a:r>
            <a:r>
              <a:rPr lang="fr-FR" altLang="fr-FR" sz="2200" dirty="0" smtClean="0"/>
              <a:t>30 brebis par bélier. </a:t>
            </a:r>
            <a:endParaRPr lang="fr-BE" altLang="fr-FR" sz="2200" dirty="0" smtClean="0"/>
          </a:p>
          <a:p>
            <a:pPr lvl="1"/>
            <a:r>
              <a:rPr lang="fr-FR" altLang="fr-FR" sz="2200" dirty="0" smtClean="0"/>
              <a:t>Automne</a:t>
            </a:r>
            <a:r>
              <a:rPr lang="fr-BE" altLang="fr-FR" sz="2200" dirty="0" smtClean="0"/>
              <a:t> : </a:t>
            </a:r>
            <a:r>
              <a:rPr lang="fr-FR" altLang="fr-FR" sz="2200" dirty="0" smtClean="0"/>
              <a:t>40 à 50 brebis par bélier. </a:t>
            </a:r>
            <a:endParaRPr lang="fr-BE" altLang="fr-FR" sz="2200" dirty="0" smtClean="0"/>
          </a:p>
          <a:p>
            <a:r>
              <a:rPr lang="fr-BE" altLang="fr-FR" sz="2200" dirty="0" smtClean="0"/>
              <a:t>Durée de la lutte : </a:t>
            </a:r>
            <a:r>
              <a:rPr lang="fr-FR" altLang="fr-FR" sz="2200" dirty="0" smtClean="0"/>
              <a:t>4 voire </a:t>
            </a:r>
            <a:r>
              <a:rPr lang="fr-BE" altLang="fr-FR" sz="2200" dirty="0" smtClean="0"/>
              <a:t>8</a:t>
            </a:r>
            <a:r>
              <a:rPr lang="fr-FR" altLang="fr-FR" sz="2200" dirty="0" smtClean="0"/>
              <a:t> semaines</a:t>
            </a:r>
            <a:endParaRPr lang="fr-BE" altLang="fr-FR" sz="2200" dirty="0" smtClean="0"/>
          </a:p>
          <a:p>
            <a:r>
              <a:rPr lang="fr-BE" altLang="fr-FR" sz="2200" dirty="0" smtClean="0"/>
              <a:t>Séparer agnelles et chevrettes des adultes</a:t>
            </a:r>
          </a:p>
          <a:p>
            <a:r>
              <a:rPr lang="fr-FR" altLang="fr-FR" sz="2200" dirty="0" smtClean="0"/>
              <a:t>En cas de </a:t>
            </a:r>
            <a:r>
              <a:rPr lang="fr-FR" altLang="fr-FR" sz="2200" dirty="0" smtClean="0">
                <a:solidFill>
                  <a:srgbClr val="FF0000"/>
                </a:solidFill>
              </a:rPr>
              <a:t>lutte en main</a:t>
            </a:r>
            <a:r>
              <a:rPr lang="fr-FR" altLang="fr-FR" sz="2200" dirty="0" smtClean="0"/>
              <a:t>, un bélier pour 5 à 7 brebis et un bouc pour 4 à 6 chèvres</a:t>
            </a:r>
          </a:p>
        </p:txBody>
      </p:sp>
      <p:sp>
        <p:nvSpPr>
          <p:cNvPr id="6" name="Rectangle à coins arrondis 5"/>
          <p:cNvSpPr/>
          <p:nvPr/>
        </p:nvSpPr>
        <p:spPr>
          <a:xfrm>
            <a:off x="395536" y="260648"/>
            <a:ext cx="6192688" cy="648072"/>
          </a:xfrm>
          <a:prstGeom prst="roundRect">
            <a:avLst/>
          </a:prstGeom>
          <a:solidFill>
            <a:schemeClr val="bg2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altLang="fr-FR" sz="2800" dirty="0" smtClean="0"/>
              <a:t>L’effet mâle : </a:t>
            </a:r>
            <a:r>
              <a:rPr lang="fr-BE" altLang="fr-FR" sz="2800" dirty="0"/>
              <a:t>Conditions d’effet </a:t>
            </a:r>
            <a:r>
              <a:rPr lang="fr-BE" altLang="fr-FR" sz="2800" dirty="0" smtClean="0"/>
              <a:t>optimum</a:t>
            </a:r>
            <a:endParaRPr lang="fr-BE" altLang="fr-FR" sz="2800" dirty="0"/>
          </a:p>
        </p:txBody>
      </p:sp>
    </p:spTree>
    <p:extLst>
      <p:ext uri="{BB962C8B-B14F-4D97-AF65-F5344CB8AC3E}">
        <p14:creationId xmlns:p14="http://schemas.microsoft.com/office/powerpoint/2010/main" val="356116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7C97C2-06D7-4783-9E96-2AFD0961F9B4}" type="slidenum">
              <a:rPr lang="fr-FR"/>
              <a:pPr>
                <a:defRPr/>
              </a:pPr>
              <a:t>22</a:t>
            </a:fld>
            <a:endParaRPr lang="fr-FR"/>
          </a:p>
        </p:txBody>
      </p:sp>
      <p:sp>
        <p:nvSpPr>
          <p:cNvPr id="11269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altLang="fr-FR" sz="2400" dirty="0" smtClean="0"/>
              <a:t>300 g de concentré supplémentaire </a:t>
            </a:r>
            <a:r>
              <a:rPr lang="fr-BE" altLang="fr-FR" sz="2400" dirty="0" smtClean="0"/>
              <a:t>/</a:t>
            </a:r>
            <a:r>
              <a:rPr lang="fr-FR" altLang="fr-FR" sz="2400" dirty="0" smtClean="0"/>
              <a:t>brebis </a:t>
            </a:r>
            <a:r>
              <a:rPr lang="fr-BE" altLang="fr-FR" sz="2400" dirty="0" smtClean="0"/>
              <a:t>/</a:t>
            </a:r>
            <a:r>
              <a:rPr lang="fr-FR" altLang="fr-FR" sz="2400" dirty="0" smtClean="0"/>
              <a:t> jour</a:t>
            </a:r>
            <a:endParaRPr lang="fr-BE" altLang="fr-FR" sz="2400" dirty="0" smtClean="0"/>
          </a:p>
          <a:p>
            <a:r>
              <a:rPr lang="fr-FR" altLang="fr-FR" sz="2400" dirty="0" smtClean="0"/>
              <a:t>quatre semaines avant et trois semaines après la lutte</a:t>
            </a:r>
            <a:endParaRPr lang="fr-BE" altLang="fr-FR" sz="2400" dirty="0" smtClean="0"/>
          </a:p>
          <a:p>
            <a:r>
              <a:rPr lang="fr-FR" altLang="fr-FR" sz="2400" dirty="0" smtClean="0"/>
              <a:t>augmente le taux d'ovulations</a:t>
            </a:r>
            <a:endParaRPr lang="fr-BE" altLang="fr-FR" sz="2400" dirty="0" smtClean="0"/>
          </a:p>
          <a:p>
            <a:r>
              <a:rPr lang="fr-FR" altLang="fr-FR" sz="2400" dirty="0" err="1" smtClean="0"/>
              <a:t>rédu</a:t>
            </a:r>
            <a:r>
              <a:rPr lang="fr-BE" altLang="fr-FR" sz="2400" dirty="0" err="1" smtClean="0"/>
              <a:t>it</a:t>
            </a:r>
            <a:r>
              <a:rPr lang="fr-FR" altLang="fr-FR" sz="2400" dirty="0" smtClean="0"/>
              <a:t> la mortalité embryonnaire </a:t>
            </a:r>
            <a:endParaRPr lang="fr-BE" altLang="fr-FR" sz="2400" dirty="0" smtClean="0"/>
          </a:p>
          <a:p>
            <a:endParaRPr lang="fr-BE" altLang="fr-FR" sz="2400" dirty="0" smtClean="0"/>
          </a:p>
          <a:p>
            <a:endParaRPr lang="fr-BE" altLang="fr-FR" sz="2400" dirty="0" smtClean="0"/>
          </a:p>
        </p:txBody>
      </p:sp>
      <p:sp>
        <p:nvSpPr>
          <p:cNvPr id="6" name="Rectangle à coins arrondis 5"/>
          <p:cNvSpPr/>
          <p:nvPr/>
        </p:nvSpPr>
        <p:spPr>
          <a:xfrm>
            <a:off x="451473" y="332656"/>
            <a:ext cx="6192688" cy="648072"/>
          </a:xfrm>
          <a:prstGeom prst="roundRect">
            <a:avLst/>
          </a:prstGeom>
          <a:solidFill>
            <a:schemeClr val="bg2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altLang="fr-FR" sz="2800" dirty="0"/>
              <a:t>Traitements zootechniques : le </a:t>
            </a:r>
            <a:r>
              <a:rPr lang="fr-BE" altLang="fr-FR" sz="2800" dirty="0" err="1"/>
              <a:t>flushing</a:t>
            </a:r>
            <a:endParaRPr lang="fr-BE" altLang="fr-FR" sz="2800" dirty="0"/>
          </a:p>
        </p:txBody>
      </p:sp>
      <p:pic>
        <p:nvPicPr>
          <p:cNvPr id="306178" name="Picture 2" descr="Résultat de recherche d'images pour &quot;flushing chez les ovins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983901"/>
            <a:ext cx="3883130" cy="2598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95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127E80-29D4-4F5B-9BD4-A12772084A2D}" type="slidenum">
              <a:rPr lang="fr-FR"/>
              <a:pPr>
                <a:defRPr/>
              </a:pPr>
              <a:t>23</a:t>
            </a:fld>
            <a:endParaRPr lang="fr-FR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altLang="fr-FR" sz="2000" dirty="0" smtClean="0"/>
              <a:t>Succession de périodes de jours longs et courts pour faire croire aux animaux qu’ils sont au printemps ou en été alors qu’on est à la fin de l’automne ou en hiver</a:t>
            </a:r>
          </a:p>
          <a:p>
            <a:r>
              <a:rPr lang="fr-BE" altLang="fr-FR" sz="2000" dirty="0" smtClean="0"/>
              <a:t>2 mois de jours longs par l’éclairement naturel et artificiel (de 6 heures du matin à l’aube et du crépuscule à 22 heures) de 15 à 18 heures/J.</a:t>
            </a:r>
          </a:p>
          <a:p>
            <a:r>
              <a:rPr lang="fr-BE" altLang="fr-FR" sz="2000" dirty="0" smtClean="0"/>
              <a:t>A cette période de jours longs, succèdera une période de jours courts naturellement obtenue si éclairement en janvier-février ou artificiellement obtenue en occultant la bergerie si on est en avril mai</a:t>
            </a:r>
          </a:p>
          <a:p>
            <a:r>
              <a:rPr lang="fr-BE" altLang="fr-FR" sz="2000" dirty="0" smtClean="0"/>
              <a:t>Cette période de jours courts peut être remplacée par l’administration de mélatonine (2 mois de jours longs puis 70 jours de mélatonine)</a:t>
            </a:r>
          </a:p>
          <a:p>
            <a:r>
              <a:rPr lang="fr-BE" altLang="fr-FR" sz="2000" dirty="0" smtClean="0"/>
              <a:t>Apparition des premières chaleurs dans les jours suivants</a:t>
            </a:r>
          </a:p>
          <a:p>
            <a:pPr>
              <a:buFont typeface="Wingdings" pitchFamily="2" charset="2"/>
              <a:buNone/>
            </a:pPr>
            <a:endParaRPr lang="fr-BE" altLang="fr-FR" sz="2000" dirty="0" smtClean="0"/>
          </a:p>
        </p:txBody>
      </p:sp>
      <p:sp>
        <p:nvSpPr>
          <p:cNvPr id="6" name="Rectangle à coins arrondis 5"/>
          <p:cNvSpPr/>
          <p:nvPr/>
        </p:nvSpPr>
        <p:spPr>
          <a:xfrm>
            <a:off x="451472" y="332656"/>
            <a:ext cx="7648919" cy="648072"/>
          </a:xfrm>
          <a:prstGeom prst="roundRect">
            <a:avLst/>
          </a:prstGeom>
          <a:solidFill>
            <a:schemeClr val="bg2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altLang="fr-FR" sz="2800" dirty="0"/>
              <a:t>Traitements zootechniques : </a:t>
            </a:r>
            <a:r>
              <a:rPr lang="fr-BE" altLang="fr-FR" sz="2800" dirty="0" smtClean="0"/>
              <a:t>la photopériode</a:t>
            </a:r>
            <a:endParaRPr lang="fr-BE" altLang="fr-FR" sz="2800" dirty="0"/>
          </a:p>
        </p:txBody>
      </p:sp>
      <p:sp>
        <p:nvSpPr>
          <p:cNvPr id="2" name="ZoneTexte 1"/>
          <p:cNvSpPr txBox="1"/>
          <p:nvPr/>
        </p:nvSpPr>
        <p:spPr>
          <a:xfrm>
            <a:off x="539552" y="5805264"/>
            <a:ext cx="8054449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BE" dirty="0" smtClean="0">
                <a:solidFill>
                  <a:schemeClr val="bg1"/>
                </a:solidFill>
              </a:rPr>
              <a:t>Plus la durée du jour est courte et plus la sécrétion de la mélatonine est importante </a:t>
            </a:r>
            <a:endParaRPr lang="fr-B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6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16" y="836712"/>
            <a:ext cx="9144000" cy="490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à coins arrondis 2"/>
          <p:cNvSpPr/>
          <p:nvPr/>
        </p:nvSpPr>
        <p:spPr>
          <a:xfrm>
            <a:off x="311722" y="157436"/>
            <a:ext cx="5472608" cy="504056"/>
          </a:xfrm>
          <a:prstGeom prst="roundRect">
            <a:avLst/>
          </a:prstGeom>
          <a:solidFill>
            <a:schemeClr val="bg2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altLang="fr-FR" sz="2400" dirty="0" smtClean="0"/>
              <a:t>Stratégies de traitements à la mélatonine</a:t>
            </a:r>
            <a:endParaRPr lang="fr-BE" altLang="fr-FR" sz="2400" dirty="0"/>
          </a:p>
        </p:txBody>
      </p:sp>
    </p:spTree>
    <p:extLst>
      <p:ext uri="{BB962C8B-B14F-4D97-AF65-F5344CB8AC3E}">
        <p14:creationId xmlns:p14="http://schemas.microsoft.com/office/powerpoint/2010/main" val="177672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2BB251-D1AF-46A7-B7BA-28AE87FCC94F}" type="slidenum">
              <a:rPr lang="fr-FR"/>
              <a:pPr>
                <a:defRPr/>
              </a:pPr>
              <a:t>25</a:t>
            </a:fld>
            <a:endParaRPr lang="fr-FR"/>
          </a:p>
        </p:txBody>
      </p:sp>
      <p:sp>
        <p:nvSpPr>
          <p:cNvPr id="133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6631" y="1268760"/>
            <a:ext cx="4977457" cy="5256584"/>
          </a:xfrm>
        </p:spPr>
        <p:txBody>
          <a:bodyPr>
            <a:noAutofit/>
          </a:bodyPr>
          <a:lstStyle/>
          <a:p>
            <a:r>
              <a:rPr lang="fr-BE" altLang="fr-FR" sz="2000" dirty="0" smtClean="0"/>
              <a:t>Implant de norgestomet </a:t>
            </a:r>
          </a:p>
          <a:p>
            <a:endParaRPr lang="fr-BE" altLang="fr-FR" sz="2000" dirty="0" smtClean="0"/>
          </a:p>
          <a:p>
            <a:r>
              <a:rPr lang="fr-BE" altLang="fr-FR" sz="2000" dirty="0" err="1" smtClean="0"/>
              <a:t>VERAMIX</a:t>
            </a:r>
            <a:r>
              <a:rPr lang="fr-BE" altLang="fr-FR" sz="2000" dirty="0" smtClean="0"/>
              <a:t> </a:t>
            </a:r>
            <a:r>
              <a:rPr lang="fr-FR" altLang="fr-FR" sz="2000" dirty="0" smtClean="0"/>
              <a:t>® (</a:t>
            </a:r>
            <a:r>
              <a:rPr lang="fr-FR" altLang="fr-FR" sz="2000" dirty="0" err="1" smtClean="0"/>
              <a:t>Zoetis</a:t>
            </a:r>
            <a:r>
              <a:rPr lang="fr-FR" altLang="fr-FR" sz="2000" dirty="0" smtClean="0"/>
              <a:t>) : </a:t>
            </a:r>
            <a:r>
              <a:rPr lang="fr-FR" altLang="fr-FR" sz="2000" dirty="0" err="1" smtClean="0"/>
              <a:t>Acetate</a:t>
            </a:r>
            <a:r>
              <a:rPr lang="fr-FR" altLang="fr-FR" sz="2000" dirty="0" smtClean="0"/>
              <a:t> de medroxyprogesterone ou </a:t>
            </a:r>
            <a:r>
              <a:rPr lang="fr-FR" altLang="fr-FR" sz="2000" dirty="0" err="1" smtClean="0"/>
              <a:t>MAP</a:t>
            </a:r>
            <a:r>
              <a:rPr lang="fr-FR" altLang="fr-FR" sz="2000" dirty="0" smtClean="0"/>
              <a:t> (60 mg)</a:t>
            </a:r>
          </a:p>
          <a:p>
            <a:endParaRPr lang="fr-FR" altLang="fr-FR" sz="2000" dirty="0" smtClean="0"/>
          </a:p>
          <a:p>
            <a:r>
              <a:rPr lang="fr-FR" altLang="fr-FR" sz="2000" dirty="0" err="1" smtClean="0"/>
              <a:t>SYNCRO</a:t>
            </a:r>
            <a:r>
              <a:rPr lang="fr-FR" altLang="fr-FR" sz="2000" dirty="0" smtClean="0"/>
              <a:t>-PART® (</a:t>
            </a:r>
            <a:r>
              <a:rPr lang="fr-FR" altLang="fr-FR" sz="2000" dirty="0" err="1" smtClean="0"/>
              <a:t>CEVA</a:t>
            </a:r>
            <a:r>
              <a:rPr lang="fr-FR" altLang="fr-FR" sz="2000" dirty="0" smtClean="0"/>
              <a:t>) Acétate de </a:t>
            </a:r>
            <a:r>
              <a:rPr lang="fr-FR" altLang="fr-FR" sz="2000" dirty="0" err="1" smtClean="0"/>
              <a:t>Fluorogestone</a:t>
            </a:r>
            <a:r>
              <a:rPr lang="fr-FR" altLang="fr-FR" sz="2000" dirty="0" smtClean="0"/>
              <a:t> </a:t>
            </a:r>
          </a:p>
          <a:p>
            <a:pPr lvl="1"/>
            <a:r>
              <a:rPr lang="fr-FR" altLang="fr-FR" sz="2000" dirty="0" smtClean="0"/>
              <a:t>30 mg (Brebis et agnelles) ou  45 mg (</a:t>
            </a:r>
            <a:r>
              <a:rPr lang="fr-BE" altLang="fr-FR" sz="2000" dirty="0" smtClean="0"/>
              <a:t>Chèvres)</a:t>
            </a:r>
          </a:p>
          <a:p>
            <a:endParaRPr lang="fr-FR" altLang="fr-FR" sz="2000" dirty="0" smtClean="0"/>
          </a:p>
          <a:p>
            <a:r>
              <a:rPr lang="fr-FR" altLang="fr-FR" sz="2000" dirty="0" err="1" smtClean="0"/>
              <a:t>CHRONOGEST</a:t>
            </a:r>
            <a:r>
              <a:rPr lang="fr-FR" altLang="fr-FR" sz="2000" dirty="0" smtClean="0"/>
              <a:t> ® (</a:t>
            </a:r>
            <a:r>
              <a:rPr lang="fr-FR" altLang="fr-FR" sz="2000" dirty="0" err="1" smtClean="0"/>
              <a:t>MSD</a:t>
            </a:r>
            <a:r>
              <a:rPr lang="fr-FR" altLang="fr-FR" sz="2000" dirty="0" smtClean="0"/>
              <a:t>)</a:t>
            </a:r>
            <a:r>
              <a:rPr lang="fr-BE" altLang="fr-FR" sz="2000" dirty="0" smtClean="0"/>
              <a:t> </a:t>
            </a:r>
            <a:r>
              <a:rPr lang="fr-FR" altLang="fr-FR" sz="2000" dirty="0" smtClean="0"/>
              <a:t>Acétate de </a:t>
            </a:r>
            <a:r>
              <a:rPr lang="fr-FR" altLang="fr-FR" sz="2000" dirty="0" err="1" smtClean="0"/>
              <a:t>Fluorogestone</a:t>
            </a:r>
            <a:r>
              <a:rPr lang="fr-FR" altLang="fr-FR" sz="2000" dirty="0" smtClean="0"/>
              <a:t> </a:t>
            </a:r>
          </a:p>
          <a:p>
            <a:pPr lvl="1"/>
            <a:r>
              <a:rPr lang="fr-BE" altLang="fr-FR" sz="2000" dirty="0" smtClean="0"/>
              <a:t>30 à 40 mg (brebis et agnelles) et 45 mg (Chèvres)</a:t>
            </a:r>
          </a:p>
          <a:p>
            <a:endParaRPr lang="fr-BE" altLang="fr-FR" sz="2000" dirty="0" smtClean="0"/>
          </a:p>
          <a:p>
            <a:endParaRPr lang="fr-BE" altLang="fr-FR" sz="2000" dirty="0"/>
          </a:p>
          <a:p>
            <a:endParaRPr lang="fr-BE" altLang="fr-FR" sz="2000" dirty="0" smtClean="0"/>
          </a:p>
          <a:p>
            <a:endParaRPr lang="fr-BE" altLang="fr-FR" sz="2000" dirty="0"/>
          </a:p>
          <a:p>
            <a:endParaRPr lang="fr-BE" altLang="fr-FR" sz="2000" dirty="0" smtClean="0"/>
          </a:p>
          <a:p>
            <a:r>
              <a:rPr lang="fr-BE" altLang="fr-FR" sz="2000" dirty="0" smtClean="0"/>
              <a:t>Temps d’attente : viande 5 jours après retrait et lait 0 jour</a:t>
            </a:r>
            <a:endParaRPr lang="fr-FR" altLang="fr-FR" sz="2000" dirty="0" smtClean="0"/>
          </a:p>
        </p:txBody>
      </p:sp>
      <p:pic>
        <p:nvPicPr>
          <p:cNvPr id="13318" name="Picture 5" descr="Chronogest%20Eponges_tcm109-1025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026" y="4869160"/>
            <a:ext cx="2404162" cy="1803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à coins arrondis 10"/>
          <p:cNvSpPr/>
          <p:nvPr/>
        </p:nvSpPr>
        <p:spPr>
          <a:xfrm>
            <a:off x="451472" y="332656"/>
            <a:ext cx="7648919" cy="648072"/>
          </a:xfrm>
          <a:prstGeom prst="roundRect">
            <a:avLst/>
          </a:prstGeom>
          <a:solidFill>
            <a:schemeClr val="bg2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altLang="fr-FR" sz="2800" dirty="0"/>
              <a:t>Traitements </a:t>
            </a:r>
            <a:r>
              <a:rPr lang="fr-BE" altLang="fr-FR" sz="2800" dirty="0" smtClean="0"/>
              <a:t>hormonaux : les progestagènes </a:t>
            </a:r>
            <a:endParaRPr lang="fr-BE" altLang="fr-FR" sz="2800" dirty="0"/>
          </a:p>
        </p:txBody>
      </p:sp>
      <p:pic>
        <p:nvPicPr>
          <p:cNvPr id="306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026" y="3068960"/>
            <a:ext cx="20383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6180" name="Picture 4" descr="Veramix sponsjes (20 stuks) + cre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211" y="1125641"/>
            <a:ext cx="2078094" cy="166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91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2A403A-8C23-4812-98B2-D568279746EB}" type="slidenum">
              <a:rPr lang="fr-FR"/>
              <a:pPr>
                <a:defRPr/>
              </a:pPr>
              <a:t>26</a:t>
            </a:fld>
            <a:endParaRPr lang="fr-FR"/>
          </a:p>
        </p:txBody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628800"/>
            <a:ext cx="8569325" cy="439248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fr-BE" altLang="fr-FR" sz="2200" dirty="0" smtClean="0"/>
              <a:t>Agnelles, chevrettes de plus de 8 mois (pubères) (2/3 du poids adulte)</a:t>
            </a:r>
          </a:p>
          <a:p>
            <a:pPr lvl="1">
              <a:lnSpc>
                <a:spcPct val="110000"/>
              </a:lnSpc>
            </a:pPr>
            <a:r>
              <a:rPr lang="fr-BE" altLang="fr-FR" sz="2200" dirty="0" smtClean="0"/>
              <a:t>1 mois avant : Dépucelage éventuel (au doigt ou avec applicateur spécial)</a:t>
            </a:r>
          </a:p>
          <a:p>
            <a:pPr>
              <a:lnSpc>
                <a:spcPct val="110000"/>
              </a:lnSpc>
            </a:pPr>
            <a:r>
              <a:rPr lang="fr-FR" altLang="fr-FR" sz="2200" dirty="0" smtClean="0"/>
              <a:t>Durée de mise en place de l’éponge </a:t>
            </a:r>
          </a:p>
          <a:p>
            <a:pPr lvl="1">
              <a:lnSpc>
                <a:spcPct val="110000"/>
              </a:lnSpc>
            </a:pPr>
            <a:r>
              <a:rPr lang="fr-FR" altLang="fr-FR" sz="2200" dirty="0" err="1" smtClean="0"/>
              <a:t>Veramix</a:t>
            </a:r>
            <a:r>
              <a:rPr lang="fr-FR" altLang="fr-FR" sz="2200" dirty="0" smtClean="0"/>
              <a:t> : brebis , </a:t>
            </a:r>
            <a:r>
              <a:rPr lang="fr-FR" altLang="fr-FR" sz="2200" dirty="0" smtClean="0">
                <a:solidFill>
                  <a:srgbClr val="FF0000"/>
                </a:solidFill>
              </a:rPr>
              <a:t>14 j</a:t>
            </a:r>
            <a:endParaRPr lang="fr-FR" altLang="fr-FR" sz="2200" dirty="0" smtClean="0"/>
          </a:p>
          <a:p>
            <a:pPr lvl="1">
              <a:lnSpc>
                <a:spcPct val="110000"/>
              </a:lnSpc>
            </a:pPr>
            <a:r>
              <a:rPr lang="fr-FR" altLang="fr-FR" sz="2200" dirty="0" err="1" smtClean="0"/>
              <a:t>Chronogest</a:t>
            </a:r>
            <a:r>
              <a:rPr lang="fr-FR" altLang="fr-FR" sz="2200" dirty="0" smtClean="0"/>
              <a:t> : brebis </a:t>
            </a:r>
            <a:r>
              <a:rPr lang="fr-FR" altLang="fr-FR" sz="2200" dirty="0" smtClean="0">
                <a:solidFill>
                  <a:srgbClr val="FF0000"/>
                </a:solidFill>
              </a:rPr>
              <a:t>12 j </a:t>
            </a:r>
            <a:r>
              <a:rPr lang="fr-FR" altLang="fr-FR" sz="2200" dirty="0" smtClean="0"/>
              <a:t>(14 j en saison), agnelles : </a:t>
            </a:r>
            <a:r>
              <a:rPr lang="fr-FR" altLang="fr-FR" sz="2200" dirty="0" smtClean="0">
                <a:solidFill>
                  <a:srgbClr val="FF0000"/>
                </a:solidFill>
              </a:rPr>
              <a:t>14 j</a:t>
            </a:r>
            <a:r>
              <a:rPr lang="fr-FR" altLang="fr-FR" sz="2200" dirty="0" smtClean="0"/>
              <a:t>, chèvres : </a:t>
            </a:r>
            <a:r>
              <a:rPr lang="fr-FR" altLang="fr-FR" sz="2200" dirty="0" smtClean="0">
                <a:solidFill>
                  <a:srgbClr val="FF0000"/>
                </a:solidFill>
              </a:rPr>
              <a:t>17 à 21 j</a:t>
            </a:r>
          </a:p>
          <a:p>
            <a:pPr lvl="1">
              <a:lnSpc>
                <a:spcPct val="110000"/>
              </a:lnSpc>
            </a:pPr>
            <a:r>
              <a:rPr lang="fr-BE" altLang="fr-FR" sz="2200" dirty="0" err="1" smtClean="0"/>
              <a:t>Synchropart</a:t>
            </a:r>
            <a:r>
              <a:rPr lang="fr-BE" altLang="fr-FR" sz="2200" dirty="0" smtClean="0"/>
              <a:t> : brebis </a:t>
            </a:r>
            <a:r>
              <a:rPr lang="fr-BE" altLang="fr-FR" sz="2200" dirty="0" smtClean="0">
                <a:solidFill>
                  <a:srgbClr val="FF0000"/>
                </a:solidFill>
              </a:rPr>
              <a:t>14 j</a:t>
            </a:r>
            <a:r>
              <a:rPr lang="fr-BE" altLang="fr-FR" sz="2200" dirty="0" smtClean="0"/>
              <a:t>, chèvres </a:t>
            </a:r>
            <a:r>
              <a:rPr lang="fr-BE" altLang="fr-FR" sz="2200" dirty="0" smtClean="0">
                <a:solidFill>
                  <a:srgbClr val="FF0000"/>
                </a:solidFill>
              </a:rPr>
              <a:t>11 j</a:t>
            </a:r>
            <a:endParaRPr lang="fr-FR" altLang="fr-FR" sz="2200" dirty="0" smtClean="0">
              <a:solidFill>
                <a:srgbClr val="FF0000"/>
              </a:solidFill>
            </a:endParaRPr>
          </a:p>
          <a:p>
            <a:pPr>
              <a:lnSpc>
                <a:spcPct val="110000"/>
              </a:lnSpc>
            </a:pPr>
            <a:r>
              <a:rPr lang="fr-FR" altLang="fr-FR" sz="2200" dirty="0" smtClean="0"/>
              <a:t>Injection de </a:t>
            </a:r>
            <a:r>
              <a:rPr lang="fr-FR" altLang="fr-FR" sz="2200" dirty="0" err="1" smtClean="0"/>
              <a:t>PMSG</a:t>
            </a:r>
            <a:r>
              <a:rPr lang="fr-FR" altLang="fr-FR" sz="2200" dirty="0" smtClean="0"/>
              <a:t> : au retrait ou 48 h avant (chèvres en contre-saison)</a:t>
            </a:r>
          </a:p>
          <a:p>
            <a:pPr>
              <a:lnSpc>
                <a:spcPct val="110000"/>
              </a:lnSpc>
            </a:pPr>
            <a:r>
              <a:rPr lang="fr-FR" altLang="fr-FR" sz="2200" dirty="0" smtClean="0"/>
              <a:t>Dose de </a:t>
            </a:r>
            <a:r>
              <a:rPr lang="fr-FR" altLang="fr-FR" sz="2200" dirty="0" err="1" smtClean="0"/>
              <a:t>PMSG</a:t>
            </a:r>
            <a:r>
              <a:rPr lang="fr-FR" altLang="fr-FR" sz="2200" dirty="0" smtClean="0"/>
              <a:t> (300 à 700 UI) varie en fonction de la race, de la saison (pas d’eCG en saison de reproduction), de l’âge (dose plus faible chez les agnelles) , de l’état général et de l’objectif en prolificité (voir tableau).</a:t>
            </a:r>
          </a:p>
          <a:p>
            <a:pPr>
              <a:lnSpc>
                <a:spcPct val="110000"/>
              </a:lnSpc>
            </a:pPr>
            <a:r>
              <a:rPr lang="fr-FR" altLang="fr-FR" sz="2200" dirty="0" smtClean="0"/>
              <a:t>Délai moyen des chaleurs : 36 heures (&gt; 90 % de chaleurs induites)</a:t>
            </a:r>
          </a:p>
          <a:p>
            <a:pPr>
              <a:lnSpc>
                <a:spcPct val="110000"/>
              </a:lnSpc>
            </a:pPr>
            <a:r>
              <a:rPr lang="fr-FR" altLang="fr-FR" sz="2200" dirty="0" smtClean="0"/>
              <a:t>Délai moyen d’ovulation : 60 heures </a:t>
            </a:r>
          </a:p>
        </p:txBody>
      </p:sp>
      <p:sp>
        <p:nvSpPr>
          <p:cNvPr id="7" name="Rectangle à coins arrondis 6"/>
          <p:cNvSpPr/>
          <p:nvPr/>
        </p:nvSpPr>
        <p:spPr>
          <a:xfrm>
            <a:off x="451472" y="332656"/>
            <a:ext cx="7864944" cy="936104"/>
          </a:xfrm>
          <a:prstGeom prst="roundRect">
            <a:avLst/>
          </a:prstGeom>
          <a:solidFill>
            <a:schemeClr val="bg2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altLang="fr-FR" sz="2800" dirty="0"/>
              <a:t>Traitements </a:t>
            </a:r>
            <a:r>
              <a:rPr lang="fr-BE" altLang="fr-FR" sz="2800" dirty="0" smtClean="0"/>
              <a:t>hormonaux : les progestagènes</a:t>
            </a:r>
          </a:p>
          <a:p>
            <a:r>
              <a:rPr lang="fr-BE" altLang="fr-FR" sz="2800" dirty="0" smtClean="0"/>
              <a:t>Principes d’utilisation </a:t>
            </a:r>
            <a:endParaRPr lang="fr-BE" altLang="fr-FR" sz="2800" dirty="0"/>
          </a:p>
        </p:txBody>
      </p:sp>
    </p:spTree>
    <p:extLst>
      <p:ext uri="{BB962C8B-B14F-4D97-AF65-F5344CB8AC3E}">
        <p14:creationId xmlns:p14="http://schemas.microsoft.com/office/powerpoint/2010/main" val="379327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F1D5D6-1BB9-49A5-B823-B7825043267A}" type="slidenum">
              <a:rPr lang="fr-FR"/>
              <a:pPr>
                <a:defRPr/>
              </a:pPr>
              <a:t>27</a:t>
            </a:fld>
            <a:endParaRPr lang="fr-FR"/>
          </a:p>
        </p:txBody>
      </p:sp>
      <p:pic>
        <p:nvPicPr>
          <p:cNvPr id="17413" name="Picture 6" descr="Castonguay2006 épon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25538"/>
            <a:ext cx="3706812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7" descr="Castonguay2006 épong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125538"/>
            <a:ext cx="3708400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8" descr="Castonguay2006 épong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789363"/>
            <a:ext cx="3744912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9" descr="Castonguay2006 épong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789363"/>
            <a:ext cx="3856037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à coins arrondis 8"/>
          <p:cNvSpPr/>
          <p:nvPr/>
        </p:nvSpPr>
        <p:spPr>
          <a:xfrm>
            <a:off x="251184" y="145612"/>
            <a:ext cx="8328940" cy="648072"/>
          </a:xfrm>
          <a:prstGeom prst="roundRect">
            <a:avLst/>
          </a:prstGeom>
          <a:solidFill>
            <a:schemeClr val="bg2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altLang="fr-FR" sz="2800" dirty="0">
                <a:solidFill>
                  <a:schemeClr val="bg1"/>
                </a:solidFill>
              </a:rPr>
              <a:t>Mise en place des éponges vaginales (Castonguay 2006)</a:t>
            </a:r>
          </a:p>
        </p:txBody>
      </p:sp>
    </p:spTree>
    <p:extLst>
      <p:ext uri="{BB962C8B-B14F-4D97-AF65-F5344CB8AC3E}">
        <p14:creationId xmlns:p14="http://schemas.microsoft.com/office/powerpoint/2010/main" val="161416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3C4A97-FFC1-416F-88EF-785972A129FE}" type="slidenum">
              <a:rPr lang="fr-FR"/>
              <a:pPr>
                <a:defRPr/>
              </a:pPr>
              <a:t>28</a:t>
            </a:fld>
            <a:endParaRPr lang="fr-FR"/>
          </a:p>
        </p:txBody>
      </p:sp>
      <p:pic>
        <p:nvPicPr>
          <p:cNvPr id="18437" name="Picture 7" descr="Castonguay2006 épong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268413"/>
            <a:ext cx="5832475" cy="502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à coins arrondis 5"/>
          <p:cNvSpPr/>
          <p:nvPr/>
        </p:nvSpPr>
        <p:spPr>
          <a:xfrm>
            <a:off x="251184" y="145612"/>
            <a:ext cx="8328940" cy="648072"/>
          </a:xfrm>
          <a:prstGeom prst="roundRect">
            <a:avLst/>
          </a:prstGeom>
          <a:solidFill>
            <a:schemeClr val="bg2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altLang="fr-FR" sz="2800" dirty="0">
                <a:solidFill>
                  <a:schemeClr val="bg1"/>
                </a:solidFill>
              </a:rPr>
              <a:t>Mise en place des éponges vaginales (Castonguay 2006)</a:t>
            </a:r>
          </a:p>
        </p:txBody>
      </p:sp>
    </p:spTree>
    <p:extLst>
      <p:ext uri="{BB962C8B-B14F-4D97-AF65-F5344CB8AC3E}">
        <p14:creationId xmlns:p14="http://schemas.microsoft.com/office/powerpoint/2010/main" val="78341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2C1A06-3E6C-43FA-9846-490340783D2B}" type="slidenum">
              <a:rPr lang="fr-FR"/>
              <a:pPr>
                <a:defRPr/>
              </a:pPr>
              <a:t>29</a:t>
            </a:fld>
            <a:endParaRPr lang="fr-FR"/>
          </a:p>
        </p:txBody>
      </p:sp>
      <p:pic>
        <p:nvPicPr>
          <p:cNvPr id="20485" name="Picture 5" descr="Castonguay2006 épong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052513"/>
            <a:ext cx="3941762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 descr="Castonguay2006 épong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125538"/>
            <a:ext cx="3587750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 descr="Castonguay2006 épong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644900"/>
            <a:ext cx="3887787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8" descr="Castonguay2006 épong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644900"/>
            <a:ext cx="374332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à coins arrondis 8"/>
          <p:cNvSpPr/>
          <p:nvPr/>
        </p:nvSpPr>
        <p:spPr>
          <a:xfrm>
            <a:off x="251184" y="145612"/>
            <a:ext cx="8328940" cy="648072"/>
          </a:xfrm>
          <a:prstGeom prst="roundRect">
            <a:avLst/>
          </a:prstGeom>
          <a:solidFill>
            <a:schemeClr val="bg2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altLang="fr-FR" sz="2800" dirty="0">
                <a:solidFill>
                  <a:schemeClr val="bg1"/>
                </a:solidFill>
              </a:rPr>
              <a:t>Mise en place des éponges vaginales (Castonguay 2006)</a:t>
            </a:r>
          </a:p>
        </p:txBody>
      </p:sp>
    </p:spTree>
    <p:extLst>
      <p:ext uri="{BB962C8B-B14F-4D97-AF65-F5344CB8AC3E}">
        <p14:creationId xmlns:p14="http://schemas.microsoft.com/office/powerpoint/2010/main" val="198142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600200"/>
            <a:ext cx="8712968" cy="4525963"/>
          </a:xfrm>
        </p:spPr>
        <p:txBody>
          <a:bodyPr>
            <a:normAutofit/>
          </a:bodyPr>
          <a:lstStyle/>
          <a:p>
            <a:r>
              <a:rPr lang="fr-BE" sz="2200" dirty="0" smtClean="0"/>
              <a:t>Le contexte de la production caprine et ovine en Belgique et en Europe : quel avenir pour la profession ? </a:t>
            </a:r>
          </a:p>
          <a:p>
            <a:r>
              <a:rPr lang="fr-BE" sz="2200" dirty="0" smtClean="0"/>
              <a:t>Les données essentielles de la reproduction des petits ruminants</a:t>
            </a:r>
          </a:p>
          <a:p>
            <a:r>
              <a:rPr lang="fr-BE" sz="2200" dirty="0" smtClean="0"/>
              <a:t>Applications de l’échographie à la reproduction des petits ruminants</a:t>
            </a:r>
          </a:p>
          <a:p>
            <a:pPr lvl="1"/>
            <a:r>
              <a:rPr lang="fr-BE" sz="2000" dirty="0" smtClean="0"/>
              <a:t>Quelques rappels sur l’échographie </a:t>
            </a:r>
          </a:p>
          <a:p>
            <a:pPr lvl="1"/>
            <a:r>
              <a:rPr lang="fr-BE" sz="2000" dirty="0" smtClean="0"/>
              <a:t>Quelques rappels sur l’anatomie et le développement embryonnaire/</a:t>
            </a:r>
            <a:r>
              <a:rPr lang="fr-BE" sz="2000" dirty="0" err="1" smtClean="0"/>
              <a:t>foetal</a:t>
            </a:r>
            <a:endParaRPr lang="fr-BE" sz="2000" dirty="0" smtClean="0"/>
          </a:p>
          <a:p>
            <a:pPr lvl="1"/>
            <a:r>
              <a:rPr lang="fr-BE" sz="2000" dirty="0" smtClean="0"/>
              <a:t>Organisation des examens</a:t>
            </a:r>
          </a:p>
          <a:p>
            <a:pPr lvl="1"/>
            <a:r>
              <a:rPr lang="fr-BE" sz="2000" dirty="0" smtClean="0"/>
              <a:t>Les constats de gestation</a:t>
            </a:r>
          </a:p>
          <a:p>
            <a:pPr lvl="1"/>
            <a:r>
              <a:rPr lang="fr-BE" sz="2000" dirty="0" smtClean="0"/>
              <a:t>La détermination du nombre</a:t>
            </a:r>
          </a:p>
          <a:p>
            <a:pPr lvl="1"/>
            <a:r>
              <a:rPr lang="fr-BE" sz="2000" dirty="0" smtClean="0"/>
              <a:t>L’identification du sexe</a:t>
            </a:r>
          </a:p>
          <a:p>
            <a:pPr lvl="1"/>
            <a:r>
              <a:rPr lang="fr-BE" sz="2000" dirty="0" smtClean="0"/>
              <a:t>La détermination du stade</a:t>
            </a:r>
            <a:endParaRPr lang="fr-BE" sz="2000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467544" y="404664"/>
            <a:ext cx="8136904" cy="86409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800" dirty="0" smtClean="0"/>
              <a:t>Ce que j’aimerais vous voir connaître mais surtout comprendre</a:t>
            </a:r>
          </a:p>
        </p:txBody>
      </p:sp>
    </p:spTree>
    <p:extLst>
      <p:ext uri="{BB962C8B-B14F-4D97-AF65-F5344CB8AC3E}">
        <p14:creationId xmlns:p14="http://schemas.microsoft.com/office/powerpoint/2010/main" val="409900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233BE2-AE8D-406F-9AB5-11329ED820DF}" type="slidenum">
              <a:rPr lang="fr-FR"/>
              <a:pPr>
                <a:defRPr/>
              </a:pPr>
              <a:t>30</a:t>
            </a:fld>
            <a:endParaRPr lang="fr-FR"/>
          </a:p>
        </p:txBody>
      </p:sp>
      <p:pic>
        <p:nvPicPr>
          <p:cNvPr id="21509" name="Picture 3" descr="Castonguay2006 épong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357563"/>
            <a:ext cx="4191000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8" descr="Castonguay2006 épong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96975"/>
            <a:ext cx="40322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à coins arrondis 7"/>
          <p:cNvSpPr/>
          <p:nvPr/>
        </p:nvSpPr>
        <p:spPr>
          <a:xfrm>
            <a:off x="251184" y="145612"/>
            <a:ext cx="8328940" cy="648072"/>
          </a:xfrm>
          <a:prstGeom prst="roundRect">
            <a:avLst/>
          </a:prstGeom>
          <a:solidFill>
            <a:schemeClr val="bg2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altLang="fr-FR" sz="2800" dirty="0">
                <a:solidFill>
                  <a:schemeClr val="bg1"/>
                </a:solidFill>
              </a:rPr>
              <a:t>Mise en place des éponges vaginales (Castonguay 2006)</a:t>
            </a:r>
          </a:p>
        </p:txBody>
      </p:sp>
    </p:spTree>
    <p:extLst>
      <p:ext uri="{BB962C8B-B14F-4D97-AF65-F5344CB8AC3E}">
        <p14:creationId xmlns:p14="http://schemas.microsoft.com/office/powerpoint/2010/main" val="308365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0D6FDD-2D87-4D48-8027-CE0E8E9C16D4}" type="slidenum">
              <a:rPr lang="fr-FR"/>
              <a:pPr>
                <a:defRPr/>
              </a:pPr>
              <a:t>31</a:t>
            </a:fld>
            <a:endParaRPr lang="fr-FR"/>
          </a:p>
        </p:txBody>
      </p:sp>
      <p:sp>
        <p:nvSpPr>
          <p:cNvPr id="153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1472" y="1556792"/>
            <a:ext cx="8423275" cy="482453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r-BE" altLang="fr-FR" sz="2000" dirty="0" smtClean="0"/>
              <a:t>Saillies naturelles : Introduction du bélier 48 h après le retrait </a:t>
            </a:r>
            <a:endParaRPr lang="fr-FR" altLang="fr-FR" sz="2000" dirty="0" smtClean="0"/>
          </a:p>
          <a:p>
            <a:pPr>
              <a:lnSpc>
                <a:spcPct val="90000"/>
              </a:lnSpc>
            </a:pPr>
            <a:r>
              <a:rPr lang="fr-FR" altLang="fr-FR" sz="2000" dirty="0" smtClean="0"/>
              <a:t>Contrôle des saillies </a:t>
            </a:r>
          </a:p>
          <a:p>
            <a:pPr lvl="1">
              <a:lnSpc>
                <a:spcPct val="90000"/>
              </a:lnSpc>
            </a:pPr>
            <a:r>
              <a:rPr lang="fr-FR" altLang="fr-FR" sz="2000" dirty="0" smtClean="0"/>
              <a:t>Monte en main </a:t>
            </a:r>
          </a:p>
          <a:p>
            <a:pPr lvl="1">
              <a:lnSpc>
                <a:spcPct val="90000"/>
              </a:lnSpc>
            </a:pPr>
            <a:r>
              <a:rPr lang="fr-FR" altLang="fr-FR" sz="2000" dirty="0" smtClean="0"/>
              <a:t>Introduire le bélier 48 h et 60 h et le bouc 36 et 48 h après le retrait  </a:t>
            </a:r>
          </a:p>
          <a:p>
            <a:pPr lvl="1">
              <a:lnSpc>
                <a:spcPct val="90000"/>
              </a:lnSpc>
            </a:pPr>
            <a:r>
              <a:rPr lang="fr-FR" altLang="fr-FR" sz="2000" dirty="0" smtClean="0"/>
              <a:t>Harnais </a:t>
            </a:r>
          </a:p>
          <a:p>
            <a:pPr lvl="1">
              <a:lnSpc>
                <a:spcPct val="90000"/>
              </a:lnSpc>
            </a:pPr>
            <a:r>
              <a:rPr lang="fr-FR" altLang="fr-FR" sz="2000" dirty="0" smtClean="0"/>
              <a:t>Rapport bélier/femelles</a:t>
            </a:r>
          </a:p>
          <a:p>
            <a:pPr lvl="2">
              <a:lnSpc>
                <a:spcPct val="90000"/>
              </a:lnSpc>
            </a:pPr>
            <a:r>
              <a:rPr lang="fr-FR" altLang="fr-FR" sz="2000" dirty="0" smtClean="0"/>
              <a:t>Saison : 1 bélier / 10 brebis / 7 à 8 agnelles</a:t>
            </a:r>
          </a:p>
          <a:p>
            <a:pPr lvl="2">
              <a:lnSpc>
                <a:spcPct val="90000"/>
              </a:lnSpc>
            </a:pPr>
            <a:r>
              <a:rPr lang="fr-FR" altLang="fr-FR" sz="2000" dirty="0" smtClean="0"/>
              <a:t>Contre saison : 1 bélier / 5 brebis / 3 à 4 agnelles</a:t>
            </a:r>
          </a:p>
          <a:p>
            <a:pPr lvl="1">
              <a:lnSpc>
                <a:spcPct val="90000"/>
              </a:lnSpc>
            </a:pPr>
            <a:r>
              <a:rPr lang="fr-BE" altLang="fr-FR" sz="2000" dirty="0" smtClean="0"/>
              <a:t>Taux d’agnelage : </a:t>
            </a:r>
          </a:p>
          <a:p>
            <a:pPr lvl="2">
              <a:lnSpc>
                <a:spcPct val="90000"/>
              </a:lnSpc>
            </a:pPr>
            <a:r>
              <a:rPr lang="fr-BE" altLang="fr-FR" sz="2000" dirty="0" smtClean="0"/>
              <a:t>En saison : 65 à 75 % sur chaleurs induites (+ repasse)</a:t>
            </a:r>
          </a:p>
          <a:p>
            <a:pPr lvl="2">
              <a:lnSpc>
                <a:spcPct val="90000"/>
              </a:lnSpc>
            </a:pPr>
            <a:r>
              <a:rPr lang="fr-BE" altLang="fr-FR" sz="2000" dirty="0" smtClean="0"/>
              <a:t>En contre-saison : 50 à 65 % (pas de repasse puisque anoestrus)</a:t>
            </a:r>
            <a:endParaRPr lang="fr-FR" altLang="fr-FR" sz="2000" dirty="0" smtClean="0"/>
          </a:p>
          <a:p>
            <a:pPr>
              <a:lnSpc>
                <a:spcPct val="90000"/>
              </a:lnSpc>
            </a:pPr>
            <a:r>
              <a:rPr lang="fr-FR" altLang="fr-FR" sz="2000" dirty="0" smtClean="0"/>
              <a:t>Insémination artificielle : </a:t>
            </a:r>
          </a:p>
          <a:p>
            <a:pPr lvl="1">
              <a:lnSpc>
                <a:spcPct val="90000"/>
              </a:lnSpc>
            </a:pPr>
            <a:r>
              <a:rPr lang="fr-FR" altLang="fr-FR" sz="2000" dirty="0" smtClean="0"/>
              <a:t>Brebis : 55 h Agnelle : 52 h</a:t>
            </a:r>
          </a:p>
          <a:p>
            <a:pPr lvl="1">
              <a:lnSpc>
                <a:spcPct val="90000"/>
              </a:lnSpc>
            </a:pPr>
            <a:r>
              <a:rPr lang="fr-BE" altLang="fr-FR" sz="2000" dirty="0" smtClean="0"/>
              <a:t>Chèvre : 43-45 h</a:t>
            </a:r>
            <a:endParaRPr lang="fr-FR" altLang="fr-FR" sz="2000" dirty="0" smtClean="0"/>
          </a:p>
        </p:txBody>
      </p:sp>
      <p:sp>
        <p:nvSpPr>
          <p:cNvPr id="6" name="Rectangle à coins arrondis 5"/>
          <p:cNvSpPr/>
          <p:nvPr/>
        </p:nvSpPr>
        <p:spPr>
          <a:xfrm>
            <a:off x="451472" y="332656"/>
            <a:ext cx="7864944" cy="936104"/>
          </a:xfrm>
          <a:prstGeom prst="roundRect">
            <a:avLst/>
          </a:prstGeom>
          <a:solidFill>
            <a:schemeClr val="bg2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altLang="fr-FR" sz="2800" dirty="0"/>
              <a:t>Traitements </a:t>
            </a:r>
            <a:r>
              <a:rPr lang="fr-BE" altLang="fr-FR" sz="2800" dirty="0" smtClean="0"/>
              <a:t>hormonaux : les progestagènes</a:t>
            </a:r>
          </a:p>
          <a:p>
            <a:r>
              <a:rPr lang="fr-BE" altLang="fr-FR" sz="2800" dirty="0" smtClean="0"/>
              <a:t>Principes d’utilisation </a:t>
            </a:r>
            <a:endParaRPr lang="fr-BE" altLang="fr-FR" sz="2800" dirty="0"/>
          </a:p>
        </p:txBody>
      </p:sp>
    </p:spTree>
    <p:extLst>
      <p:ext uri="{BB962C8B-B14F-4D97-AF65-F5344CB8AC3E}">
        <p14:creationId xmlns:p14="http://schemas.microsoft.com/office/powerpoint/2010/main" val="208528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CA4F3C-21D4-4E2B-B759-BF6599D372D8}" type="slidenum">
              <a:rPr lang="fr-FR"/>
              <a:pPr>
                <a:defRPr/>
              </a:pPr>
              <a:t>32</a:t>
            </a:fld>
            <a:endParaRPr lang="fr-FR"/>
          </a:p>
        </p:txBody>
      </p:sp>
      <p:pic>
        <p:nvPicPr>
          <p:cNvPr id="16389" name="Picture 5" descr="Castonguay2006 doses de PMS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699915"/>
            <a:ext cx="8064500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à coins arrondis 5"/>
          <p:cNvSpPr/>
          <p:nvPr/>
        </p:nvSpPr>
        <p:spPr>
          <a:xfrm>
            <a:off x="451472" y="332656"/>
            <a:ext cx="7864944" cy="936104"/>
          </a:xfrm>
          <a:prstGeom prst="roundRect">
            <a:avLst/>
          </a:prstGeom>
          <a:solidFill>
            <a:schemeClr val="bg2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altLang="fr-FR" sz="2800" dirty="0"/>
              <a:t>Traitements </a:t>
            </a:r>
            <a:r>
              <a:rPr lang="fr-BE" altLang="fr-FR" sz="2800" dirty="0" smtClean="0"/>
              <a:t>hormonaux : les progestagènes</a:t>
            </a:r>
          </a:p>
          <a:p>
            <a:r>
              <a:rPr lang="fr-BE" altLang="fr-FR" sz="2800" dirty="0" err="1" smtClean="0"/>
              <a:t>Ls</a:t>
            </a:r>
            <a:r>
              <a:rPr lang="fr-BE" altLang="fr-FR" sz="2800" dirty="0" smtClean="0"/>
              <a:t> doses d’eCG (Castonguay 2006)</a:t>
            </a:r>
            <a:endParaRPr lang="fr-BE" altLang="fr-FR" sz="2800" dirty="0"/>
          </a:p>
        </p:txBody>
      </p:sp>
    </p:spTree>
    <p:extLst>
      <p:ext uri="{BB962C8B-B14F-4D97-AF65-F5344CB8AC3E}">
        <p14:creationId xmlns:p14="http://schemas.microsoft.com/office/powerpoint/2010/main" val="315876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016B82-78A5-49B4-A041-93DB0496AB75}" type="slidenum">
              <a:rPr lang="fr-FR"/>
              <a:pPr>
                <a:defRPr/>
              </a:pPr>
              <a:t>33</a:t>
            </a:fld>
            <a:endParaRPr lang="fr-FR"/>
          </a:p>
        </p:txBody>
      </p:sp>
      <p:sp>
        <p:nvSpPr>
          <p:cNvPr id="23557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179512" y="908720"/>
            <a:ext cx="8423275" cy="4608512"/>
          </a:xfrm>
        </p:spPr>
        <p:txBody>
          <a:bodyPr>
            <a:noAutofit/>
          </a:bodyPr>
          <a:lstStyle/>
          <a:p>
            <a:r>
              <a:rPr lang="fr-FR" altLang="fr-FR" sz="1900" dirty="0" smtClean="0"/>
              <a:t>Prostaglandine seule</a:t>
            </a:r>
          </a:p>
          <a:p>
            <a:pPr lvl="1"/>
            <a:r>
              <a:rPr lang="fr-FR" altLang="fr-FR" sz="1900" dirty="0" smtClean="0"/>
              <a:t>Induction</a:t>
            </a:r>
          </a:p>
          <a:p>
            <a:pPr lvl="2"/>
            <a:r>
              <a:rPr lang="fr-FR" altLang="fr-FR" sz="1900" dirty="0" smtClean="0"/>
              <a:t>J5 à J14 du cycle</a:t>
            </a:r>
          </a:p>
          <a:p>
            <a:pPr lvl="2"/>
            <a:r>
              <a:rPr lang="fr-FR" altLang="fr-FR" sz="1900" dirty="0" err="1" smtClean="0"/>
              <a:t>cloprostenol</a:t>
            </a:r>
            <a:r>
              <a:rPr lang="fr-FR" altLang="fr-FR" sz="1900" dirty="0" smtClean="0"/>
              <a:t> : brebis : 100 à 125 </a:t>
            </a:r>
            <a:r>
              <a:rPr lang="fr-FR" altLang="fr-FR" sz="1900" dirty="0" err="1" smtClean="0"/>
              <a:t>mcg</a:t>
            </a:r>
            <a:r>
              <a:rPr lang="fr-FR" altLang="fr-FR" sz="1900" dirty="0" smtClean="0"/>
              <a:t> , chèvre : 50 mg</a:t>
            </a:r>
          </a:p>
          <a:p>
            <a:pPr lvl="2"/>
            <a:r>
              <a:rPr lang="fr-FR" altLang="fr-FR" sz="1900" dirty="0" err="1" smtClean="0"/>
              <a:t>dinoprost</a:t>
            </a:r>
            <a:r>
              <a:rPr lang="fr-FR" altLang="fr-FR" sz="1900" dirty="0" smtClean="0"/>
              <a:t> : 20 mg chez la brebis, 15 mg chez la chèvre</a:t>
            </a:r>
          </a:p>
          <a:p>
            <a:pPr lvl="2"/>
            <a:r>
              <a:rPr lang="fr-FR" altLang="fr-FR" sz="1900" dirty="0" err="1" smtClean="0"/>
              <a:t>Oestrus</a:t>
            </a:r>
            <a:r>
              <a:rPr lang="fr-FR" altLang="fr-FR" sz="1900" dirty="0" smtClean="0"/>
              <a:t>  : 38 h (brebis) à 60 h (chèvre)</a:t>
            </a:r>
          </a:p>
          <a:p>
            <a:pPr lvl="1"/>
            <a:r>
              <a:rPr lang="fr-FR" altLang="fr-FR" sz="1900" dirty="0" smtClean="0"/>
              <a:t>Synchronisation : 2 injections à 11 j d ’intervalle</a:t>
            </a:r>
          </a:p>
          <a:p>
            <a:r>
              <a:rPr lang="fr-FR" altLang="fr-FR" sz="1900" dirty="0"/>
              <a:t>Prostaglandine et progestagène</a:t>
            </a:r>
          </a:p>
          <a:p>
            <a:pPr lvl="1"/>
            <a:r>
              <a:rPr lang="fr-FR" altLang="fr-FR" sz="1900" dirty="0"/>
              <a:t>Brebis</a:t>
            </a:r>
          </a:p>
          <a:p>
            <a:pPr lvl="2"/>
            <a:r>
              <a:rPr lang="fr-FR" altLang="fr-FR" sz="1900" dirty="0"/>
              <a:t>8 j de traitement au progestagène (</a:t>
            </a:r>
            <a:r>
              <a:rPr lang="fr-FR" altLang="fr-FR" sz="1900" dirty="0" err="1"/>
              <a:t>FGA</a:t>
            </a:r>
            <a:r>
              <a:rPr lang="fr-FR" altLang="fr-FR" sz="1900" dirty="0"/>
              <a:t>, </a:t>
            </a:r>
            <a:r>
              <a:rPr lang="fr-FR" altLang="fr-FR" sz="1900" dirty="0" err="1"/>
              <a:t>MAP</a:t>
            </a:r>
            <a:r>
              <a:rPr lang="fr-FR" altLang="fr-FR" sz="1900" dirty="0"/>
              <a:t>)</a:t>
            </a:r>
          </a:p>
          <a:p>
            <a:pPr lvl="2"/>
            <a:r>
              <a:rPr lang="fr-FR" altLang="fr-FR" sz="1900" dirty="0" err="1"/>
              <a:t>PGF</a:t>
            </a:r>
            <a:r>
              <a:rPr lang="fr-FR" altLang="fr-FR" sz="1900" dirty="0"/>
              <a:t> </a:t>
            </a:r>
            <a:r>
              <a:rPr lang="fr-FR" altLang="fr-FR" sz="1900" dirty="0" smtClean="0"/>
              <a:t>: 24 </a:t>
            </a:r>
            <a:r>
              <a:rPr lang="fr-FR" altLang="fr-FR" sz="1900" dirty="0"/>
              <a:t>h, 48 h avant ou au retrait</a:t>
            </a:r>
          </a:p>
          <a:p>
            <a:pPr lvl="1"/>
            <a:r>
              <a:rPr lang="fr-FR" altLang="fr-FR" sz="1900" dirty="0"/>
              <a:t>Chèvre</a:t>
            </a:r>
          </a:p>
          <a:p>
            <a:pPr lvl="2"/>
            <a:r>
              <a:rPr lang="fr-FR" altLang="fr-FR" sz="1900" dirty="0" err="1"/>
              <a:t>FGA</a:t>
            </a:r>
            <a:r>
              <a:rPr lang="fr-FR" altLang="fr-FR" sz="1900" dirty="0"/>
              <a:t> pdt 11 jours et </a:t>
            </a:r>
            <a:r>
              <a:rPr lang="fr-FR" altLang="fr-FR" sz="1900" dirty="0" err="1"/>
              <a:t>eCG</a:t>
            </a:r>
            <a:r>
              <a:rPr lang="fr-FR" altLang="fr-FR" sz="1900" dirty="0"/>
              <a:t> (400 à 600 UI) et </a:t>
            </a:r>
            <a:r>
              <a:rPr lang="fr-FR" altLang="fr-FR" sz="1900" dirty="0" err="1"/>
              <a:t>PGF</a:t>
            </a:r>
            <a:r>
              <a:rPr lang="fr-FR" altLang="fr-FR" sz="1900" dirty="0"/>
              <a:t> (100 à 200 </a:t>
            </a:r>
            <a:r>
              <a:rPr lang="fr-FR" altLang="fr-FR" sz="1900" dirty="0" err="1"/>
              <a:t>mcg</a:t>
            </a:r>
            <a:r>
              <a:rPr lang="fr-FR" altLang="fr-FR" sz="1900" dirty="0"/>
              <a:t> de </a:t>
            </a:r>
            <a:r>
              <a:rPr lang="fr-FR" altLang="fr-FR" sz="1900" dirty="0" err="1"/>
              <a:t>cloprostenol</a:t>
            </a:r>
            <a:r>
              <a:rPr lang="fr-FR" altLang="fr-FR" sz="1900" dirty="0"/>
              <a:t>)  48 h avant</a:t>
            </a:r>
          </a:p>
          <a:p>
            <a:pPr lvl="2"/>
            <a:r>
              <a:rPr lang="fr-FR" altLang="fr-FR" sz="1900" dirty="0"/>
              <a:t>Implant de norgestomet pdt 11 jours  et </a:t>
            </a:r>
            <a:r>
              <a:rPr lang="fr-FR" altLang="fr-FR" sz="1900" dirty="0" err="1"/>
              <a:t>eCG</a:t>
            </a:r>
            <a:r>
              <a:rPr lang="fr-FR" altLang="fr-FR" sz="1900" dirty="0"/>
              <a:t> (400 à 500 UI) et </a:t>
            </a:r>
            <a:r>
              <a:rPr lang="fr-FR" altLang="fr-FR" sz="1900" dirty="0" err="1"/>
              <a:t>PGF</a:t>
            </a:r>
            <a:r>
              <a:rPr lang="fr-FR" altLang="fr-FR" sz="1900" dirty="0"/>
              <a:t> (50 </a:t>
            </a:r>
            <a:r>
              <a:rPr lang="fr-FR" altLang="fr-FR" sz="1900" dirty="0" err="1"/>
              <a:t>mcg</a:t>
            </a:r>
            <a:r>
              <a:rPr lang="fr-FR" altLang="fr-FR" sz="1900" dirty="0"/>
              <a:t> de </a:t>
            </a:r>
            <a:r>
              <a:rPr lang="fr-FR" altLang="fr-FR" sz="1900" dirty="0" err="1"/>
              <a:t>cloprostenol</a:t>
            </a:r>
            <a:r>
              <a:rPr lang="fr-FR" altLang="fr-FR" sz="1900" dirty="0"/>
              <a:t>) 24 ou 48 heures avant le retrait, </a:t>
            </a:r>
          </a:p>
          <a:p>
            <a:endParaRPr lang="fr-FR" altLang="fr-FR" sz="1900" dirty="0" smtClean="0"/>
          </a:p>
          <a:p>
            <a:endParaRPr lang="fr-FR" altLang="fr-FR" sz="1900" dirty="0" smtClean="0"/>
          </a:p>
        </p:txBody>
      </p:sp>
      <p:sp>
        <p:nvSpPr>
          <p:cNvPr id="8" name="Rectangle à coins arrondis 7"/>
          <p:cNvSpPr/>
          <p:nvPr/>
        </p:nvSpPr>
        <p:spPr>
          <a:xfrm>
            <a:off x="251520" y="116632"/>
            <a:ext cx="8568952" cy="576064"/>
          </a:xfrm>
          <a:prstGeom prst="roundRect">
            <a:avLst/>
          </a:prstGeom>
          <a:solidFill>
            <a:schemeClr val="bg2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altLang="fr-FR" sz="2800" dirty="0"/>
              <a:t>Traitements </a:t>
            </a:r>
            <a:r>
              <a:rPr lang="fr-BE" altLang="fr-FR" sz="2800" dirty="0" smtClean="0"/>
              <a:t>hormonaux : la prostaglandine F2a (si cyclée)</a:t>
            </a:r>
            <a:endParaRPr lang="fr-BE" altLang="fr-FR" sz="2800" dirty="0"/>
          </a:p>
        </p:txBody>
      </p:sp>
    </p:spTree>
    <p:extLst>
      <p:ext uri="{BB962C8B-B14F-4D97-AF65-F5344CB8AC3E}">
        <p14:creationId xmlns:p14="http://schemas.microsoft.com/office/powerpoint/2010/main" val="315301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FBFE58-5F40-49ED-8442-A9E8BD05E9B9}" type="slidenum">
              <a:rPr lang="fr-FR"/>
              <a:pPr>
                <a:defRPr/>
              </a:pPr>
              <a:t>34</a:t>
            </a:fld>
            <a:endParaRPr lang="fr-FR"/>
          </a:p>
        </p:txBody>
      </p:sp>
      <p:sp>
        <p:nvSpPr>
          <p:cNvPr id="25605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421196" y="1052736"/>
            <a:ext cx="8229600" cy="54006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fr-FR" altLang="fr-FR" sz="2000" dirty="0" smtClean="0"/>
              <a:t>Implant (</a:t>
            </a:r>
            <a:r>
              <a:rPr lang="fr-FR" altLang="fr-FR" sz="2000" dirty="0" err="1" smtClean="0"/>
              <a:t>Régulin</a:t>
            </a:r>
            <a:r>
              <a:rPr lang="fr-FR" altLang="fr-FR" sz="2000" dirty="0" smtClean="0"/>
              <a:t> ®, </a:t>
            </a:r>
            <a:r>
              <a:rPr lang="fr-FR" altLang="fr-FR" sz="2000" dirty="0" err="1" smtClean="0"/>
              <a:t>Melovine</a:t>
            </a:r>
            <a:r>
              <a:rPr lang="fr-FR" altLang="fr-FR" sz="2000" dirty="0" smtClean="0"/>
              <a:t> ® de </a:t>
            </a:r>
            <a:r>
              <a:rPr lang="fr-FR" altLang="fr-FR" sz="2000" dirty="0" err="1" smtClean="0"/>
              <a:t>CEVA</a:t>
            </a:r>
            <a:r>
              <a:rPr lang="fr-FR" altLang="fr-FR" sz="2000" dirty="0" smtClean="0"/>
              <a:t>) </a:t>
            </a:r>
          </a:p>
          <a:p>
            <a:pPr>
              <a:lnSpc>
                <a:spcPct val="90000"/>
              </a:lnSpc>
            </a:pPr>
            <a:r>
              <a:rPr lang="fr-FR" altLang="fr-FR" sz="2000" dirty="0" smtClean="0"/>
              <a:t>18 mg de mélatonine / implant biodégradable</a:t>
            </a:r>
          </a:p>
          <a:p>
            <a:pPr>
              <a:lnSpc>
                <a:spcPct val="90000"/>
              </a:lnSpc>
            </a:pPr>
            <a:r>
              <a:rPr lang="fr-FR" altLang="fr-FR" sz="2000" dirty="0" smtClean="0"/>
              <a:t>délai d ’attente nul</a:t>
            </a:r>
          </a:p>
          <a:p>
            <a:pPr>
              <a:lnSpc>
                <a:spcPct val="90000"/>
              </a:lnSpc>
            </a:pPr>
            <a:r>
              <a:rPr lang="fr-FR" altLang="fr-FR" sz="2000" dirty="0" smtClean="0"/>
              <a:t>Durée du traitement : 36 à 90 jours</a:t>
            </a:r>
          </a:p>
          <a:p>
            <a:pPr>
              <a:lnSpc>
                <a:spcPct val="90000"/>
              </a:lnSpc>
            </a:pPr>
            <a:r>
              <a:rPr lang="fr-FR" altLang="fr-FR" sz="2000" dirty="0" smtClean="0"/>
              <a:t>Pic d ’</a:t>
            </a:r>
            <a:r>
              <a:rPr lang="fr-FR" altLang="fr-FR" sz="2000" dirty="0" err="1" smtClean="0"/>
              <a:t>oestrus</a:t>
            </a:r>
            <a:r>
              <a:rPr lang="fr-FR" altLang="fr-FR" sz="2000" dirty="0" smtClean="0"/>
              <a:t> : 60 j +/- 2 à 6 </a:t>
            </a:r>
            <a:r>
              <a:rPr lang="fr-FR" altLang="fr-FR" sz="2000" dirty="0" err="1" smtClean="0"/>
              <a:t>sem</a:t>
            </a:r>
            <a:r>
              <a:rPr lang="fr-FR" altLang="fr-FR" sz="2000" dirty="0" smtClean="0"/>
              <a:t> après mise en place</a:t>
            </a:r>
          </a:p>
          <a:p>
            <a:pPr>
              <a:lnSpc>
                <a:spcPct val="90000"/>
              </a:lnSpc>
            </a:pPr>
            <a:r>
              <a:rPr lang="fr-FR" altLang="fr-FR" sz="2000" dirty="0" smtClean="0"/>
              <a:t>Facteurs d ’influence</a:t>
            </a:r>
          </a:p>
          <a:p>
            <a:pPr lvl="1">
              <a:lnSpc>
                <a:spcPct val="90000"/>
              </a:lnSpc>
            </a:pPr>
            <a:r>
              <a:rPr lang="fr-FR" altLang="fr-FR" sz="2000" dirty="0" smtClean="0"/>
              <a:t>réponse individuelle</a:t>
            </a:r>
          </a:p>
          <a:p>
            <a:pPr lvl="1">
              <a:lnSpc>
                <a:spcPct val="90000"/>
              </a:lnSpc>
            </a:pPr>
            <a:r>
              <a:rPr lang="fr-FR" altLang="fr-FR" sz="2000" dirty="0" smtClean="0"/>
              <a:t>saison </a:t>
            </a:r>
          </a:p>
          <a:p>
            <a:pPr lvl="2">
              <a:lnSpc>
                <a:spcPct val="90000"/>
              </a:lnSpc>
            </a:pPr>
            <a:r>
              <a:rPr lang="fr-FR" altLang="fr-FR" sz="2000" dirty="0" smtClean="0"/>
              <a:t>races peu saisonnées (Chio, Serres…) : avril</a:t>
            </a:r>
          </a:p>
          <a:p>
            <a:pPr lvl="2">
              <a:lnSpc>
                <a:spcPct val="90000"/>
              </a:lnSpc>
            </a:pPr>
            <a:r>
              <a:rPr lang="fr-FR" altLang="fr-FR" sz="2000" dirty="0" smtClean="0"/>
              <a:t>races plus saisonnées (Suffolk, Texel, Rouges de l'Ouest, races caprines laitières…) : mai voire juin </a:t>
            </a:r>
          </a:p>
          <a:p>
            <a:pPr>
              <a:lnSpc>
                <a:spcPct val="90000"/>
              </a:lnSpc>
            </a:pPr>
            <a:r>
              <a:rPr lang="fr-FR" altLang="fr-FR" sz="2000" dirty="0" smtClean="0"/>
              <a:t>effet bélier maximal si introduction 30 à 40 jours après le début du traitement</a:t>
            </a:r>
          </a:p>
          <a:p>
            <a:pPr>
              <a:lnSpc>
                <a:spcPct val="90000"/>
              </a:lnSpc>
            </a:pPr>
            <a:r>
              <a:rPr lang="fr-FR" altLang="fr-FR" sz="2000" dirty="0" smtClean="0"/>
              <a:t>Traitement possible : 18 à 28 jours avant un progestagène </a:t>
            </a:r>
          </a:p>
          <a:p>
            <a:pPr lvl="2">
              <a:lnSpc>
                <a:spcPct val="90000"/>
              </a:lnSpc>
            </a:pPr>
            <a:endParaRPr lang="fr-FR" altLang="fr-FR" sz="2000" dirty="0" smtClean="0"/>
          </a:p>
          <a:p>
            <a:pPr>
              <a:lnSpc>
                <a:spcPct val="90000"/>
              </a:lnSpc>
            </a:pPr>
            <a:endParaRPr lang="fr-FR" altLang="fr-FR" sz="2000" dirty="0" smtClean="0"/>
          </a:p>
        </p:txBody>
      </p:sp>
      <p:sp>
        <p:nvSpPr>
          <p:cNvPr id="7" name="Rectangle à coins arrondis 6"/>
          <p:cNvSpPr/>
          <p:nvPr/>
        </p:nvSpPr>
        <p:spPr>
          <a:xfrm>
            <a:off x="251520" y="116632"/>
            <a:ext cx="8568952" cy="576064"/>
          </a:xfrm>
          <a:prstGeom prst="roundRect">
            <a:avLst/>
          </a:prstGeom>
          <a:solidFill>
            <a:schemeClr val="bg2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altLang="fr-FR" sz="2800" dirty="0"/>
              <a:t>Traitements </a:t>
            </a:r>
            <a:r>
              <a:rPr lang="fr-BE" altLang="fr-FR" sz="2800" dirty="0" smtClean="0"/>
              <a:t>hormonaux : la mélatonine</a:t>
            </a:r>
            <a:endParaRPr lang="fr-BE" altLang="fr-FR" sz="2800" dirty="0"/>
          </a:p>
        </p:txBody>
      </p:sp>
    </p:spTree>
    <p:extLst>
      <p:ext uri="{BB962C8B-B14F-4D97-AF65-F5344CB8AC3E}">
        <p14:creationId xmlns:p14="http://schemas.microsoft.com/office/powerpoint/2010/main" val="95679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85D969-B1CE-46F6-BBF0-572481300553}" type="slidenum">
              <a:rPr lang="fr-FR"/>
              <a:pPr>
                <a:defRPr/>
              </a:pPr>
              <a:t>35</a:t>
            </a:fld>
            <a:endParaRPr lang="fr-FR"/>
          </a:p>
        </p:txBody>
      </p:sp>
      <p:pic>
        <p:nvPicPr>
          <p:cNvPr id="26629" name="Picture 4" descr="Mélovine CEV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341438"/>
            <a:ext cx="3311525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6" descr="Mélovine CEVA mise en pla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2924175"/>
            <a:ext cx="4897437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Text Box 8"/>
          <p:cNvSpPr txBox="1">
            <a:spLocks noChangeArrowheads="1"/>
          </p:cNvSpPr>
          <p:nvPr/>
        </p:nvSpPr>
        <p:spPr bwMode="auto">
          <a:xfrm>
            <a:off x="4932363" y="2200275"/>
            <a:ext cx="3113087" cy="457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l"/>
              <a:defRPr sz="26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o"/>
              <a:defRPr sz="22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 b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99"/>
              </a:buClr>
              <a:buChar char="»"/>
              <a:defRPr sz="2000" b="1">
                <a:solidFill>
                  <a:srgbClr val="000099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Char char="»"/>
              <a:defRPr sz="2000" b="1">
                <a:solidFill>
                  <a:srgbClr val="000099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Char char="»"/>
              <a:defRPr sz="2000" b="1">
                <a:solidFill>
                  <a:srgbClr val="000099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Char char="»"/>
              <a:defRPr sz="2000" b="1">
                <a:solidFill>
                  <a:srgbClr val="000099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Char char="»"/>
              <a:defRPr sz="2000" b="1">
                <a:solidFill>
                  <a:srgbClr val="000099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BE" altLang="fr-FR" sz="2400">
                <a:solidFill>
                  <a:schemeClr val="tx2"/>
                </a:solidFill>
              </a:rPr>
              <a:t>Cartouche de 25 implants </a:t>
            </a:r>
            <a:endParaRPr lang="fr-FR" altLang="fr-FR" sz="2400">
              <a:solidFill>
                <a:schemeClr val="tx2"/>
              </a:solidFill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251520" y="116632"/>
            <a:ext cx="8568952" cy="576064"/>
          </a:xfrm>
          <a:prstGeom prst="roundRect">
            <a:avLst/>
          </a:prstGeom>
          <a:solidFill>
            <a:schemeClr val="bg2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altLang="fr-FR" sz="2800" dirty="0" smtClean="0"/>
              <a:t>Implant de mélatonine (</a:t>
            </a:r>
            <a:r>
              <a:rPr lang="fr-BE" altLang="fr-FR" sz="2800" dirty="0" err="1" smtClean="0"/>
              <a:t>CEVA</a:t>
            </a:r>
            <a:r>
              <a:rPr lang="fr-BE" altLang="fr-FR" sz="2800" dirty="0" smtClean="0"/>
              <a:t>)</a:t>
            </a:r>
            <a:endParaRPr lang="fr-BE" altLang="fr-FR" sz="2800" dirty="0"/>
          </a:p>
        </p:txBody>
      </p:sp>
    </p:spTree>
    <p:extLst>
      <p:ext uri="{BB962C8B-B14F-4D97-AF65-F5344CB8AC3E}">
        <p14:creationId xmlns:p14="http://schemas.microsoft.com/office/powerpoint/2010/main" val="363128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Mistral" pitchFamily="66" charset="0"/>
              <a:buChar char="●"/>
              <a:defRPr sz="26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b="1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F472AE0-326E-40AA-88AD-51F9B1CBFF53}" type="slidenum">
              <a:rPr lang="fr-FR" altLang="fr-FR" sz="1400">
                <a:solidFill>
                  <a:srgbClr val="A50021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36</a:t>
            </a:fld>
            <a:endParaRPr lang="fr-FR" altLang="fr-FR" sz="1400">
              <a:solidFill>
                <a:srgbClr val="A50021"/>
              </a:solidFill>
            </a:endParaRPr>
          </a:p>
        </p:txBody>
      </p:sp>
      <p:sp>
        <p:nvSpPr>
          <p:cNvPr id="138244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51520" y="980728"/>
            <a:ext cx="8496944" cy="5616624"/>
          </a:xfrm>
        </p:spPr>
        <p:txBody>
          <a:bodyPr>
            <a:noAutofit/>
          </a:bodyPr>
          <a:lstStyle/>
          <a:p>
            <a:pPr>
              <a:buFont typeface="Arial" charset="0"/>
              <a:buChar char="•"/>
            </a:pPr>
            <a:r>
              <a:rPr lang="fr-FR" altLang="fr-FR" sz="1800" dirty="0" smtClean="0"/>
              <a:t>Cas des femelles non soumises au rapprochement sexuel au moment des chaleurs ou chez celles ou le coït a été non fécondant ou qui auraient présenté une mort embryonnaire.  </a:t>
            </a:r>
          </a:p>
          <a:p>
            <a:pPr>
              <a:buFont typeface="Arial" charset="0"/>
              <a:buChar char="•"/>
            </a:pPr>
            <a:r>
              <a:rPr lang="fr-FR" altLang="fr-FR" sz="1800" dirty="0" smtClean="0"/>
              <a:t>Epidémiologie</a:t>
            </a:r>
          </a:p>
          <a:p>
            <a:pPr lvl="1">
              <a:buFont typeface="Arial" charset="0"/>
              <a:buChar char="•"/>
            </a:pPr>
            <a:r>
              <a:rPr lang="fr-FR" altLang="fr-FR" sz="1800" dirty="0" smtClean="0"/>
              <a:t>Espèces : caprine (3 à 5 % des femelles)</a:t>
            </a:r>
          </a:p>
          <a:p>
            <a:pPr lvl="1">
              <a:buFont typeface="Arial" charset="0"/>
              <a:buChar char="•"/>
            </a:pPr>
            <a:r>
              <a:rPr lang="fr-FR" altLang="fr-FR" sz="1800" dirty="0" smtClean="0"/>
              <a:t>chèvres adultes &gt; chevrettes</a:t>
            </a:r>
          </a:p>
          <a:p>
            <a:pPr lvl="1">
              <a:buFont typeface="Arial" charset="0"/>
              <a:buChar char="•"/>
            </a:pPr>
            <a:r>
              <a:rPr lang="fr-FR" altLang="fr-FR" sz="1800" dirty="0" smtClean="0"/>
              <a:t>animaux mis à la reproduction en avance ou en contre-saison</a:t>
            </a:r>
          </a:p>
          <a:p>
            <a:pPr lvl="1">
              <a:buFont typeface="Arial" charset="0"/>
              <a:buChar char="•"/>
            </a:pPr>
            <a:r>
              <a:rPr lang="fr-FR" altLang="fr-FR" sz="1800" dirty="0" smtClean="0"/>
              <a:t>connotation héréditaire </a:t>
            </a:r>
          </a:p>
          <a:p>
            <a:pPr>
              <a:buFont typeface="Arial" charset="0"/>
              <a:buChar char="•"/>
            </a:pPr>
            <a:r>
              <a:rPr lang="fr-FR" altLang="fr-FR" sz="1800" dirty="0"/>
              <a:t>Symptômes </a:t>
            </a:r>
          </a:p>
          <a:p>
            <a:pPr lvl="1">
              <a:buFont typeface="Arial" charset="0"/>
              <a:buChar char="•"/>
            </a:pPr>
            <a:r>
              <a:rPr lang="fr-FR" altLang="fr-FR" sz="1800" dirty="0"/>
              <a:t>persistance du corps jaune</a:t>
            </a:r>
          </a:p>
          <a:p>
            <a:pPr lvl="1">
              <a:buFont typeface="Arial" charset="0"/>
              <a:buChar char="•"/>
            </a:pPr>
            <a:r>
              <a:rPr lang="fr-FR" altLang="fr-FR" sz="1800" dirty="0"/>
              <a:t>accumulation de liquides </a:t>
            </a:r>
            <a:r>
              <a:rPr lang="fr-FR" altLang="fr-FR" sz="1800" dirty="0" smtClean="0"/>
              <a:t>( à 7 L) dans </a:t>
            </a:r>
            <a:r>
              <a:rPr lang="fr-FR" altLang="fr-FR" sz="1800" dirty="0"/>
              <a:t>l’utérus</a:t>
            </a:r>
          </a:p>
          <a:p>
            <a:pPr lvl="1">
              <a:buFont typeface="Arial" charset="0"/>
              <a:buChar char="•"/>
            </a:pPr>
            <a:r>
              <a:rPr lang="fr-FR" altLang="fr-FR" sz="1800" dirty="0"/>
              <a:t>évacuation spontanée au bout de 2 à 5 mois</a:t>
            </a:r>
          </a:p>
          <a:p>
            <a:pPr lvl="1">
              <a:buFont typeface="Arial" charset="0"/>
              <a:buChar char="•"/>
            </a:pPr>
            <a:r>
              <a:rPr lang="fr-FR" altLang="fr-FR" sz="1800" dirty="0"/>
              <a:t>PAG + chez 50 % des animaux : ME ?</a:t>
            </a:r>
          </a:p>
          <a:p>
            <a:pPr>
              <a:buFont typeface="Arial" charset="0"/>
              <a:buChar char="•"/>
            </a:pPr>
            <a:r>
              <a:rPr lang="fr-FR" altLang="fr-FR" sz="1800" dirty="0" smtClean="0"/>
              <a:t>Traitements</a:t>
            </a:r>
            <a:endParaRPr lang="fr-FR" altLang="fr-FR" sz="1800" dirty="0"/>
          </a:p>
          <a:p>
            <a:pPr lvl="1">
              <a:buFont typeface="Arial" charset="0"/>
              <a:buChar char="•"/>
            </a:pPr>
            <a:r>
              <a:rPr lang="fr-FR" altLang="fr-FR" sz="1800" dirty="0" smtClean="0"/>
              <a:t>Prostaglandine (PGF2a : 1 à 2 injections)</a:t>
            </a:r>
            <a:endParaRPr lang="fr-FR" altLang="fr-FR" sz="1800" dirty="0"/>
          </a:p>
          <a:p>
            <a:pPr lvl="1">
              <a:buFont typeface="Arial" charset="0"/>
              <a:buChar char="•"/>
            </a:pPr>
            <a:r>
              <a:rPr lang="fr-FR" altLang="fr-FR" sz="1800" dirty="0"/>
              <a:t>dépistage par échographie avant la mise </a:t>
            </a:r>
            <a:r>
              <a:rPr lang="fr-FR" altLang="fr-FR" sz="1800" dirty="0" smtClean="0"/>
              <a:t/>
            </a:r>
            <a:br>
              <a:rPr lang="fr-FR" altLang="fr-FR" sz="1800" dirty="0" smtClean="0"/>
            </a:br>
            <a:r>
              <a:rPr lang="fr-FR" altLang="fr-FR" sz="1800" dirty="0" smtClean="0"/>
              <a:t>à </a:t>
            </a:r>
            <a:r>
              <a:rPr lang="fr-FR" altLang="fr-FR" sz="1800" dirty="0"/>
              <a:t>la </a:t>
            </a:r>
            <a:r>
              <a:rPr lang="fr-FR" altLang="fr-FR" sz="1800" dirty="0" smtClean="0"/>
              <a:t>reproduction et réforme</a:t>
            </a: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388122" y="116632"/>
            <a:ext cx="6668188" cy="648072"/>
          </a:xfrm>
          <a:prstGeom prst="roundRect">
            <a:avLst>
              <a:gd name="adj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altLang="fr-FR" sz="2800" dirty="0" smtClean="0">
                <a:solidFill>
                  <a:schemeClr val="bg1"/>
                </a:solidFill>
              </a:rPr>
              <a:t>La </a:t>
            </a:r>
            <a:r>
              <a:rPr lang="fr-BE" altLang="fr-FR" sz="2800" dirty="0" err="1" smtClean="0">
                <a:solidFill>
                  <a:schemeClr val="bg1"/>
                </a:solidFill>
              </a:rPr>
              <a:t>pseudogestation</a:t>
            </a:r>
            <a:r>
              <a:rPr lang="fr-BE" altLang="fr-FR" sz="2800" dirty="0" smtClean="0">
                <a:solidFill>
                  <a:schemeClr val="bg1"/>
                </a:solidFill>
              </a:rPr>
              <a:t> caprine (Hydromètre)</a:t>
            </a:r>
          </a:p>
        </p:txBody>
      </p:sp>
      <p:pic>
        <p:nvPicPr>
          <p:cNvPr id="7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238" y="3212975"/>
            <a:ext cx="2556250" cy="3450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607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2"/>
          <p:cNvSpPr/>
          <p:nvPr/>
        </p:nvSpPr>
        <p:spPr>
          <a:xfrm>
            <a:off x="1259632" y="1988840"/>
            <a:ext cx="6531416" cy="1955512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altLang="fr-FR" sz="4000" dirty="0"/>
              <a:t>L ’insémination artificielle</a:t>
            </a:r>
            <a:br>
              <a:rPr lang="fr-FR" altLang="fr-FR" sz="4000" dirty="0"/>
            </a:br>
            <a:r>
              <a:rPr lang="fr-FR" altLang="fr-FR" sz="4000" dirty="0"/>
              <a:t>chez les petits ruminants</a:t>
            </a:r>
            <a:endParaRPr lang="fr-BE" sz="4000" dirty="0"/>
          </a:p>
        </p:txBody>
      </p:sp>
      <p:sp>
        <p:nvSpPr>
          <p:cNvPr id="6" name="ZoneTexte 5"/>
          <p:cNvSpPr txBox="1"/>
          <p:nvPr/>
        </p:nvSpPr>
        <p:spPr>
          <a:xfrm>
            <a:off x="1705664" y="5733256"/>
            <a:ext cx="608538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BE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En collaboration avec le professeur Lennart </a:t>
            </a:r>
            <a:r>
              <a:rPr lang="fr-BE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Sonderquist</a:t>
            </a:r>
            <a:r>
              <a:rPr lang="fr-BE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</a:p>
          <a:p>
            <a:pPr>
              <a:defRPr/>
            </a:pPr>
            <a:r>
              <a:rPr lang="fr-BE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de la faculté de médecine vétérinaire d’Uppsala.</a:t>
            </a:r>
          </a:p>
          <a:p>
            <a:pPr>
              <a:defRPr/>
            </a:pPr>
            <a:r>
              <a:rPr lang="fr-BE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Présentation au 17</a:t>
            </a:r>
            <a:r>
              <a:rPr lang="fr-BE" baseline="30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ème</a:t>
            </a:r>
            <a:r>
              <a:rPr lang="fr-BE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congrès ESDAR Bologne septembre 2013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080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969646"/>
              </p:ext>
            </p:extLst>
          </p:nvPr>
        </p:nvGraphicFramePr>
        <p:xfrm>
          <a:off x="539552" y="979160"/>
          <a:ext cx="7848871" cy="31699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70166"/>
                <a:gridCol w="1226551"/>
                <a:gridCol w="1412606"/>
                <a:gridCol w="1569774"/>
                <a:gridCol w="1569774"/>
              </a:tblGrid>
              <a:tr h="396044">
                <a:tc>
                  <a:txBody>
                    <a:bodyPr/>
                    <a:lstStyle/>
                    <a:p>
                      <a:endParaRPr lang="fr-B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dirty="0" smtClean="0"/>
                        <a:t>Suède</a:t>
                      </a:r>
                      <a:endParaRPr lang="fr-BE" sz="2000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dirty="0" smtClean="0"/>
                        <a:t>Suède</a:t>
                      </a:r>
                      <a:endParaRPr lang="fr-BE" sz="2000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dirty="0" smtClean="0"/>
                        <a:t>Norvège</a:t>
                      </a:r>
                      <a:endParaRPr lang="fr-BE" sz="2000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dirty="0" smtClean="0"/>
                        <a:t>Norvège</a:t>
                      </a:r>
                      <a:endParaRPr lang="fr-BE" sz="2000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</a:tr>
              <a:tr h="396044">
                <a:tc>
                  <a:txBody>
                    <a:bodyPr/>
                    <a:lstStyle/>
                    <a:p>
                      <a:endParaRPr lang="fr-B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dirty="0" smtClean="0"/>
                        <a:t>Brebis</a:t>
                      </a:r>
                      <a:endParaRPr lang="fr-B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dirty="0" smtClean="0"/>
                        <a:t>Chèvres</a:t>
                      </a:r>
                      <a:endParaRPr lang="fr-B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dirty="0" smtClean="0"/>
                        <a:t>Brebis</a:t>
                      </a:r>
                      <a:endParaRPr lang="fr-B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dirty="0" smtClean="0"/>
                        <a:t>Chèvres</a:t>
                      </a:r>
                      <a:endParaRPr lang="fr-BE" sz="2000" dirty="0"/>
                    </a:p>
                  </a:txBody>
                  <a:tcPr/>
                </a:tc>
              </a:tr>
              <a:tr h="396044">
                <a:tc>
                  <a:txBody>
                    <a:bodyPr/>
                    <a:lstStyle/>
                    <a:p>
                      <a:r>
                        <a:rPr lang="fr-BE" sz="2000" dirty="0" smtClean="0"/>
                        <a:t>N </a:t>
                      </a:r>
                      <a:endParaRPr lang="fr-B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dirty="0" smtClean="0"/>
                        <a:t>300,000</a:t>
                      </a:r>
                      <a:endParaRPr lang="fr-B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dirty="0" smtClean="0"/>
                        <a:t>5,500</a:t>
                      </a:r>
                      <a:endParaRPr lang="fr-B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dirty="0" smtClean="0"/>
                        <a:t>725,000</a:t>
                      </a:r>
                      <a:endParaRPr lang="fr-B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dirty="0" smtClean="0"/>
                        <a:t>33,050</a:t>
                      </a:r>
                      <a:endParaRPr lang="fr-BE" sz="2000" dirty="0"/>
                    </a:p>
                  </a:txBody>
                  <a:tcPr/>
                </a:tc>
              </a:tr>
              <a:tr h="396044">
                <a:tc>
                  <a:txBody>
                    <a:bodyPr/>
                    <a:lstStyle/>
                    <a:p>
                      <a:r>
                        <a:rPr lang="fr-BE" sz="2000" dirty="0" smtClean="0"/>
                        <a:t>N Troupeaux </a:t>
                      </a:r>
                      <a:endParaRPr lang="fr-B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dirty="0" smtClean="0"/>
                        <a:t>9,400</a:t>
                      </a:r>
                      <a:endParaRPr lang="fr-B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dirty="0" smtClean="0"/>
                        <a:t>500</a:t>
                      </a:r>
                      <a:endParaRPr lang="fr-B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dirty="0" smtClean="0"/>
                        <a:t>13,800</a:t>
                      </a:r>
                      <a:endParaRPr lang="fr-B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dirty="0" smtClean="0"/>
                        <a:t>330</a:t>
                      </a:r>
                      <a:endParaRPr lang="fr-BE" sz="2000" dirty="0"/>
                    </a:p>
                  </a:txBody>
                  <a:tcPr/>
                </a:tc>
              </a:tr>
              <a:tr h="396044">
                <a:tc>
                  <a:txBody>
                    <a:bodyPr/>
                    <a:lstStyle/>
                    <a:p>
                      <a:r>
                        <a:rPr lang="fr-BE" sz="2000" dirty="0" smtClean="0"/>
                        <a:t>N animaux / </a:t>
                      </a:r>
                      <a:r>
                        <a:rPr lang="fr-BE" sz="2000" dirty="0" err="1" smtClean="0"/>
                        <a:t>Trp</a:t>
                      </a:r>
                      <a:endParaRPr lang="fr-B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itchFamily="2" charset="2"/>
                        <a:buNone/>
                      </a:pPr>
                      <a:r>
                        <a:rPr lang="fr-BE" sz="2000" dirty="0" smtClean="0"/>
                        <a:t>&gt; 32</a:t>
                      </a:r>
                      <a:endParaRPr lang="fr-B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itchFamily="2" charset="2"/>
                        <a:buNone/>
                      </a:pPr>
                      <a:r>
                        <a:rPr lang="fr-BE" sz="2000" dirty="0" smtClean="0"/>
                        <a:t>&gt; 11</a:t>
                      </a:r>
                      <a:endParaRPr lang="fr-B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itchFamily="2" charset="2"/>
                        <a:buNone/>
                      </a:pPr>
                      <a:r>
                        <a:rPr lang="fr-BE" sz="2000" dirty="0" smtClean="0"/>
                        <a:t>&gt; 50</a:t>
                      </a:r>
                      <a:endParaRPr lang="fr-B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dirty="0" smtClean="0"/>
                        <a:t>&gt; 100</a:t>
                      </a:r>
                      <a:endParaRPr lang="fr-BE" sz="2000" dirty="0"/>
                    </a:p>
                  </a:txBody>
                  <a:tcPr/>
                </a:tc>
              </a:tr>
              <a:tr h="396044">
                <a:tc>
                  <a:txBody>
                    <a:bodyPr/>
                    <a:lstStyle/>
                    <a:p>
                      <a:r>
                        <a:rPr lang="fr-BE" sz="2000" dirty="0" smtClean="0"/>
                        <a:t>N total IA</a:t>
                      </a:r>
                      <a:endParaRPr lang="fr-B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dirty="0" smtClean="0"/>
                        <a:t>&lt; 100</a:t>
                      </a:r>
                      <a:endParaRPr lang="fr-B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dirty="0" smtClean="0"/>
                        <a:t>33,100</a:t>
                      </a:r>
                      <a:endParaRPr lang="fr-B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dirty="0" smtClean="0"/>
                        <a:t>2,050</a:t>
                      </a:r>
                      <a:endParaRPr lang="fr-BE" sz="2000" dirty="0"/>
                    </a:p>
                  </a:txBody>
                  <a:tcPr/>
                </a:tc>
              </a:tr>
              <a:tr h="396044">
                <a:tc>
                  <a:txBody>
                    <a:bodyPr/>
                    <a:lstStyle/>
                    <a:p>
                      <a:r>
                        <a:rPr lang="fr-BE" sz="2000" dirty="0" smtClean="0"/>
                        <a:t>Sperme</a:t>
                      </a:r>
                      <a:r>
                        <a:rPr lang="fr-BE" sz="2000" baseline="0" dirty="0" smtClean="0"/>
                        <a:t> frais</a:t>
                      </a:r>
                      <a:endParaRPr lang="fr-B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dirty="0" smtClean="0"/>
                        <a:t>&lt;</a:t>
                      </a:r>
                      <a:r>
                        <a:rPr lang="fr-BE" sz="2000" baseline="0" dirty="0" smtClean="0"/>
                        <a:t> 100</a:t>
                      </a:r>
                      <a:endParaRPr lang="fr-B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dirty="0" smtClean="0"/>
                        <a:t>3640</a:t>
                      </a:r>
                      <a:endParaRPr lang="fr-B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dirty="0" smtClean="0"/>
                        <a:t>2,050</a:t>
                      </a:r>
                      <a:endParaRPr lang="fr-BE" sz="2000" dirty="0"/>
                    </a:p>
                  </a:txBody>
                  <a:tcPr/>
                </a:tc>
              </a:tr>
              <a:tr h="396044">
                <a:tc>
                  <a:txBody>
                    <a:bodyPr/>
                    <a:lstStyle/>
                    <a:p>
                      <a:r>
                        <a:rPr lang="fr-BE" sz="2000" dirty="0" smtClean="0"/>
                        <a:t>Sperme congelé</a:t>
                      </a:r>
                      <a:endParaRPr lang="fr-B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dirty="0" smtClean="0"/>
                        <a:t>29,470</a:t>
                      </a:r>
                      <a:endParaRPr lang="fr-B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sz="2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37112"/>
            <a:ext cx="8607726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652120" y="4569584"/>
            <a:ext cx="2823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dirty="0" smtClean="0"/>
              <a:t>Ovins : 490.000 IA</a:t>
            </a:r>
            <a:endParaRPr lang="fr-BE" sz="2800" dirty="0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388122" y="116632"/>
            <a:ext cx="6668188" cy="648072"/>
          </a:xfrm>
          <a:prstGeom prst="roundRect">
            <a:avLst>
              <a:gd name="adj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altLang="fr-FR" sz="2800" dirty="0" smtClean="0">
                <a:solidFill>
                  <a:schemeClr val="bg1"/>
                </a:solidFill>
              </a:rPr>
              <a:t>IA Petits ruminants : quelques chiffres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179804" y="4509120"/>
            <a:ext cx="1351652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BE" sz="2800" dirty="0" smtClean="0"/>
              <a:t>FRANCE</a:t>
            </a:r>
            <a:endParaRPr lang="fr-BE" sz="2800" dirty="0"/>
          </a:p>
        </p:txBody>
      </p:sp>
    </p:spTree>
    <p:extLst>
      <p:ext uri="{BB962C8B-B14F-4D97-AF65-F5344CB8AC3E}">
        <p14:creationId xmlns:p14="http://schemas.microsoft.com/office/powerpoint/2010/main" val="358170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0653" y="1484784"/>
            <a:ext cx="8363272" cy="3960440"/>
          </a:xfrm>
        </p:spPr>
        <p:txBody>
          <a:bodyPr>
            <a:noAutofit/>
          </a:bodyPr>
          <a:lstStyle/>
          <a:p>
            <a:r>
              <a:rPr lang="fr-BE" sz="2200" dirty="0" smtClean="0"/>
              <a:t>Améliorer la maîtrise des aspects sanitaires</a:t>
            </a:r>
          </a:p>
          <a:p>
            <a:r>
              <a:rPr lang="fr-BE" sz="2200" dirty="0" smtClean="0"/>
              <a:t>Augmenter le nombre de femelles fécondées le même jour</a:t>
            </a:r>
          </a:p>
          <a:p>
            <a:r>
              <a:rPr lang="fr-BE" sz="2200" dirty="0" smtClean="0"/>
              <a:t>Améliorer la génétique (lait, protéines et donc rendement fromager</a:t>
            </a:r>
          </a:p>
          <a:p>
            <a:r>
              <a:rPr lang="fr-BE" sz="2200" dirty="0"/>
              <a:t>Organiser la reproduction sans les autres </a:t>
            </a:r>
            <a:r>
              <a:rPr lang="fr-BE" sz="2200" dirty="0" smtClean="0"/>
              <a:t>contraintes </a:t>
            </a:r>
            <a:r>
              <a:rPr lang="fr-BE" sz="2200" dirty="0"/>
              <a:t>de l’élevage (labours, semis…)</a:t>
            </a:r>
          </a:p>
          <a:p>
            <a:r>
              <a:rPr lang="fr-FR" altLang="fr-FR" sz="2200" dirty="0" smtClean="0"/>
              <a:t>Meilleure </a:t>
            </a:r>
            <a:r>
              <a:rPr lang="fr-FR" altLang="fr-FR" sz="2200" dirty="0"/>
              <a:t>surveillance </a:t>
            </a:r>
            <a:r>
              <a:rPr lang="fr-BE" altLang="fr-FR" sz="2200" dirty="0"/>
              <a:t>des mises-bas </a:t>
            </a:r>
            <a:endParaRPr lang="fr-BE" altLang="fr-FR" sz="2200" dirty="0" smtClean="0"/>
          </a:p>
          <a:p>
            <a:r>
              <a:rPr lang="fr-FR" altLang="fr-FR" sz="2200" dirty="0" smtClean="0"/>
              <a:t>Diminution </a:t>
            </a:r>
            <a:r>
              <a:rPr lang="fr-FR" altLang="fr-FR" sz="2200" dirty="0"/>
              <a:t>de la mortalité néo-natale</a:t>
            </a:r>
          </a:p>
          <a:p>
            <a:r>
              <a:rPr lang="fr-BE" sz="2200" dirty="0" smtClean="0"/>
              <a:t>Produire du lait en contre-saison</a:t>
            </a:r>
          </a:p>
          <a:p>
            <a:r>
              <a:rPr lang="fr-BE" sz="2200" dirty="0" smtClean="0"/>
              <a:t>Utiliser des mâles de qualité supérieure</a:t>
            </a:r>
          </a:p>
          <a:p>
            <a:r>
              <a:rPr lang="fr-BE" sz="2200" dirty="0" smtClean="0"/>
              <a:t>Adapter l’alimentation  </a:t>
            </a: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388122" y="116632"/>
            <a:ext cx="8288334" cy="864096"/>
          </a:xfrm>
          <a:prstGeom prst="roundRect">
            <a:avLst>
              <a:gd name="adj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altLang="fr-FR" sz="2400" dirty="0" smtClean="0">
                <a:solidFill>
                  <a:schemeClr val="bg1"/>
                </a:solidFill>
              </a:rPr>
              <a:t>Intérêts de l’insémination artificielle chez les petits ruminants</a:t>
            </a:r>
          </a:p>
          <a:p>
            <a:r>
              <a:rPr lang="fr-BE" altLang="fr-FR" sz="1800" dirty="0" err="1" smtClean="0">
                <a:solidFill>
                  <a:schemeClr val="bg1"/>
                </a:solidFill>
              </a:rPr>
              <a:t>CEVA</a:t>
            </a:r>
            <a:r>
              <a:rPr lang="fr-BE" altLang="fr-FR" sz="1800" dirty="0">
                <a:solidFill>
                  <a:schemeClr val="bg1"/>
                </a:solidFill>
              </a:rPr>
              <a:t> </a:t>
            </a:r>
            <a:r>
              <a:rPr lang="fr-BE" altLang="fr-FR" sz="1800" dirty="0">
                <a:solidFill>
                  <a:schemeClr val="bg1"/>
                </a:solidFill>
                <a:hlinkClick r:id="rId2"/>
              </a:rPr>
              <a:t>http://</a:t>
            </a:r>
            <a:r>
              <a:rPr lang="fr-BE" altLang="fr-FR" sz="1800" dirty="0" smtClean="0">
                <a:solidFill>
                  <a:schemeClr val="bg1"/>
                </a:solidFill>
                <a:hlinkClick r:id="rId2"/>
              </a:rPr>
              <a:t>fr.calameo.com/read/0028348398ae5dbc487c9</a:t>
            </a:r>
            <a:r>
              <a:rPr lang="fr-BE" altLang="fr-FR" sz="1800" dirty="0" smtClean="0">
                <a:solidFill>
                  <a:schemeClr val="bg1"/>
                </a:solidFill>
              </a:rPr>
              <a:t>  </a:t>
            </a:r>
          </a:p>
        </p:txBody>
      </p:sp>
      <p:pic>
        <p:nvPicPr>
          <p:cNvPr id="306178" name="Picture 2" descr="Résultat de recherche d'images pour &quot;rendement fromager mouton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208" y="3356992"/>
            <a:ext cx="3240360" cy="315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05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2"/>
          <p:cNvSpPr/>
          <p:nvPr/>
        </p:nvSpPr>
        <p:spPr>
          <a:xfrm>
            <a:off x="1259632" y="1988840"/>
            <a:ext cx="6531416" cy="1955512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altLang="fr-FR" sz="3600" dirty="0"/>
              <a:t>L </a:t>
            </a:r>
            <a:r>
              <a:rPr lang="fr-FR" altLang="fr-FR" sz="3600" dirty="0" smtClean="0"/>
              <a:t>’élevage ovin et caprin en quelques chiffres</a:t>
            </a:r>
            <a:endParaRPr lang="fr-BE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193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31730"/>
            <a:ext cx="7200800" cy="4593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755576" y="116632"/>
            <a:ext cx="7856286" cy="1224136"/>
          </a:xfrm>
          <a:prstGeom prst="roundRect">
            <a:avLst>
              <a:gd name="adj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altLang="fr-FR" sz="2400" dirty="0" smtClean="0">
                <a:solidFill>
                  <a:schemeClr val="bg1"/>
                </a:solidFill>
              </a:rPr>
              <a:t>Nombre de naissances potentielles dans l’espèce ovine </a:t>
            </a:r>
          </a:p>
          <a:p>
            <a:r>
              <a:rPr lang="fr-BE" altLang="fr-FR" sz="2400" dirty="0" smtClean="0">
                <a:solidFill>
                  <a:schemeClr val="bg1"/>
                </a:solidFill>
              </a:rPr>
              <a:t>selon le type de sperme utilisé </a:t>
            </a:r>
          </a:p>
          <a:p>
            <a:r>
              <a:rPr lang="fr-BE" altLang="fr-FR" sz="1800" dirty="0" smtClean="0">
                <a:solidFill>
                  <a:schemeClr val="bg1"/>
                </a:solidFill>
              </a:rPr>
              <a:t>Reproduction in </a:t>
            </a:r>
            <a:r>
              <a:rPr lang="fr-BE" altLang="fr-FR" sz="1800" dirty="0" err="1" smtClean="0">
                <a:solidFill>
                  <a:schemeClr val="bg1"/>
                </a:solidFill>
              </a:rPr>
              <a:t>sheep</a:t>
            </a:r>
            <a:r>
              <a:rPr lang="fr-BE" altLang="fr-FR" sz="1800" dirty="0" smtClean="0">
                <a:solidFill>
                  <a:schemeClr val="bg1"/>
                </a:solidFill>
              </a:rPr>
              <a:t> and </a:t>
            </a:r>
            <a:r>
              <a:rPr lang="fr-BE" altLang="fr-FR" sz="1800" dirty="0" err="1" smtClean="0">
                <a:solidFill>
                  <a:schemeClr val="bg1"/>
                </a:solidFill>
              </a:rPr>
              <a:t>goats</a:t>
            </a:r>
            <a:r>
              <a:rPr lang="fr-BE" altLang="fr-FR" sz="1800" dirty="0" smtClean="0">
                <a:solidFill>
                  <a:schemeClr val="bg1"/>
                </a:solidFill>
              </a:rPr>
              <a:t> Ian Gordon </a:t>
            </a:r>
            <a:r>
              <a:rPr lang="fr-BE" altLang="fr-FR" sz="1800" dirty="0" err="1" smtClean="0">
                <a:solidFill>
                  <a:schemeClr val="bg1"/>
                </a:solidFill>
              </a:rPr>
              <a:t>CABI</a:t>
            </a:r>
            <a:r>
              <a:rPr lang="fr-BE" altLang="fr-FR" sz="1800" dirty="0" smtClean="0">
                <a:solidFill>
                  <a:schemeClr val="bg1"/>
                </a:solidFill>
              </a:rPr>
              <a:t> </a:t>
            </a:r>
            <a:r>
              <a:rPr lang="fr-BE" altLang="fr-FR" sz="1800" dirty="0" err="1" smtClean="0">
                <a:solidFill>
                  <a:schemeClr val="bg1"/>
                </a:solidFill>
              </a:rPr>
              <a:t>Publishing</a:t>
            </a:r>
            <a:r>
              <a:rPr lang="fr-BE" altLang="fr-FR" sz="1800" dirty="0" smtClean="0">
                <a:solidFill>
                  <a:schemeClr val="bg1"/>
                </a:solidFill>
              </a:rPr>
              <a:t> Vol 2 2004</a:t>
            </a:r>
          </a:p>
        </p:txBody>
      </p:sp>
    </p:spTree>
    <p:extLst>
      <p:ext uri="{BB962C8B-B14F-4D97-AF65-F5344CB8AC3E}">
        <p14:creationId xmlns:p14="http://schemas.microsoft.com/office/powerpoint/2010/main" val="337640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15472" y="1340768"/>
            <a:ext cx="8604999" cy="2520280"/>
          </a:xfrm>
        </p:spPr>
        <p:txBody>
          <a:bodyPr>
            <a:normAutofit/>
          </a:bodyPr>
          <a:lstStyle/>
          <a:p>
            <a:r>
              <a:rPr lang="fr-BE" sz="2200" dirty="0" smtClean="0"/>
              <a:t>Raisonner le choix des femelles à inséminer</a:t>
            </a:r>
          </a:p>
          <a:p>
            <a:r>
              <a:rPr lang="fr-BE" sz="2200" dirty="0" smtClean="0"/>
              <a:t>Respecter un délai de 80 jours entre le part et l’IA</a:t>
            </a:r>
          </a:p>
          <a:p>
            <a:r>
              <a:rPr lang="fr-BE" sz="2200" dirty="0" smtClean="0"/>
              <a:t>Organiser avant les autres tâches (taille des onglons, déparasitage, vaccinations, dépistage des pseudo-gestations</a:t>
            </a:r>
          </a:p>
          <a:p>
            <a:r>
              <a:rPr lang="fr-BE" sz="2200" dirty="0" smtClean="0"/>
              <a:t>Organiser la détection des chaleurs au moyen d’un mâle avec une bonne libido et équipé d’un tablier ou vasectomisé</a:t>
            </a:r>
            <a:endParaRPr lang="fr-BE" sz="2200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755576" y="116632"/>
            <a:ext cx="7856286" cy="792088"/>
          </a:xfrm>
          <a:prstGeom prst="roundRect">
            <a:avLst>
              <a:gd name="adj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altLang="fr-FR" sz="2400" dirty="0" smtClean="0">
                <a:solidFill>
                  <a:schemeClr val="bg1"/>
                </a:solidFill>
              </a:rPr>
              <a:t>Recommandations lors de l’IA chez les petits ruminants</a:t>
            </a:r>
          </a:p>
          <a:p>
            <a:r>
              <a:rPr lang="fr-BE" altLang="fr-FR" sz="1800" dirty="0" err="1">
                <a:solidFill>
                  <a:schemeClr val="bg1"/>
                </a:solidFill>
              </a:rPr>
              <a:t>CEVA</a:t>
            </a:r>
            <a:r>
              <a:rPr lang="fr-BE" altLang="fr-FR" sz="1800" dirty="0">
                <a:solidFill>
                  <a:schemeClr val="bg1"/>
                </a:solidFill>
              </a:rPr>
              <a:t> </a:t>
            </a:r>
            <a:r>
              <a:rPr lang="fr-BE" altLang="fr-FR" sz="1800" dirty="0">
                <a:solidFill>
                  <a:schemeClr val="bg1"/>
                </a:solidFill>
                <a:hlinkClick r:id="rId2"/>
              </a:rPr>
              <a:t>http://fr.calameo.com/read/0028348398ae5dbc487c9</a:t>
            </a:r>
            <a:r>
              <a:rPr lang="fr-BE" altLang="fr-FR" sz="1800" dirty="0">
                <a:solidFill>
                  <a:schemeClr val="bg1"/>
                </a:solidFill>
              </a:rPr>
              <a:t>  </a:t>
            </a:r>
            <a:r>
              <a:rPr lang="fr-BE" altLang="fr-FR" sz="2400" dirty="0" smtClean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305154" name="Picture 2" descr="Résultat de recherche d'images pour &quot;tablier pour bélier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4363727"/>
            <a:ext cx="2691156" cy="201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5156" name="Picture 4" descr="Résultat de recherche d'images pour &quot;taille des onglons mouton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407" y="4363726"/>
            <a:ext cx="2812135" cy="187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5158" name="Picture 6" descr="Résultat de recherche d'images pour &quot;déparasitage mouton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997" y="4355561"/>
            <a:ext cx="2985008" cy="199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56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0675" y="260350"/>
            <a:ext cx="3603625" cy="7064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BE" sz="2000" dirty="0" smtClean="0">
                <a:latin typeface="+mn-lt"/>
              </a:rPr>
              <a:t>Timing de l’insémination</a:t>
            </a:r>
            <a:endParaRPr lang="fr-BE" sz="2000" dirty="0"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969059" y="3973513"/>
            <a:ext cx="4359275" cy="431800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fr-BE" sz="2000" b="1" dirty="0"/>
          </a:p>
        </p:txBody>
      </p:sp>
      <p:cxnSp>
        <p:nvCxnSpPr>
          <p:cNvPr id="15364" name="Connecteur droit 7"/>
          <p:cNvCxnSpPr>
            <a:cxnSpLocks noChangeShapeType="1"/>
          </p:cNvCxnSpPr>
          <p:nvPr/>
        </p:nvCxnSpPr>
        <p:spPr bwMode="auto">
          <a:xfrm>
            <a:off x="1969059" y="4395788"/>
            <a:ext cx="0" cy="576262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65" name="Connecteur droit 9"/>
          <p:cNvCxnSpPr>
            <a:cxnSpLocks noChangeShapeType="1"/>
          </p:cNvCxnSpPr>
          <p:nvPr/>
        </p:nvCxnSpPr>
        <p:spPr bwMode="auto">
          <a:xfrm>
            <a:off x="3088247" y="4405313"/>
            <a:ext cx="0" cy="576262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66" name="Connecteur droit 11"/>
          <p:cNvCxnSpPr>
            <a:cxnSpLocks noChangeShapeType="1"/>
          </p:cNvCxnSpPr>
          <p:nvPr/>
        </p:nvCxnSpPr>
        <p:spPr bwMode="auto">
          <a:xfrm>
            <a:off x="5248834" y="4405313"/>
            <a:ext cx="0" cy="576262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67" name="Connecteur droit 12"/>
          <p:cNvCxnSpPr>
            <a:cxnSpLocks noChangeShapeType="1"/>
          </p:cNvCxnSpPr>
          <p:nvPr/>
        </p:nvCxnSpPr>
        <p:spPr bwMode="auto">
          <a:xfrm>
            <a:off x="6328334" y="4405313"/>
            <a:ext cx="0" cy="576262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68" name="Connecteur droit 13"/>
          <p:cNvCxnSpPr>
            <a:cxnSpLocks noChangeShapeType="1"/>
          </p:cNvCxnSpPr>
          <p:nvPr/>
        </p:nvCxnSpPr>
        <p:spPr bwMode="auto">
          <a:xfrm>
            <a:off x="4201084" y="4405313"/>
            <a:ext cx="0" cy="576262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ZoneTexte 14"/>
          <p:cNvSpPr txBox="1"/>
          <p:nvPr/>
        </p:nvSpPr>
        <p:spPr>
          <a:xfrm>
            <a:off x="1799197" y="4981575"/>
            <a:ext cx="31451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BE" sz="2000" b="1" dirty="0"/>
              <a:t>0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2918384" y="4984750"/>
            <a:ext cx="444352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BE" sz="2000" b="1" dirty="0"/>
              <a:t>12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4031222" y="4984750"/>
            <a:ext cx="444352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BE" sz="2000" b="1" dirty="0"/>
              <a:t>24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5078972" y="4984750"/>
            <a:ext cx="444352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BE" sz="2000" b="1" dirty="0"/>
              <a:t>36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6158472" y="4981575"/>
            <a:ext cx="444352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BE" sz="2000" b="1" dirty="0"/>
              <a:t>48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3088247" y="3541713"/>
            <a:ext cx="1112837" cy="4318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fr-BE" sz="2000" b="1" dirty="0"/>
          </a:p>
        </p:txBody>
      </p:sp>
      <p:sp>
        <p:nvSpPr>
          <p:cNvPr id="22" name="Rectangle 21"/>
          <p:cNvSpPr/>
          <p:nvPr/>
        </p:nvSpPr>
        <p:spPr>
          <a:xfrm>
            <a:off x="1196739" y="1885950"/>
            <a:ext cx="2120902" cy="7078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BE" sz="2000" b="1" dirty="0"/>
              <a:t>« Fécondabilité »  </a:t>
            </a:r>
          </a:p>
          <a:p>
            <a:pPr algn="ctr">
              <a:defRPr/>
            </a:pPr>
            <a:r>
              <a:rPr lang="fr-BE" sz="2000" b="1" dirty="0"/>
              <a:t>du sperme frais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5290" y="3589338"/>
            <a:ext cx="1407565" cy="7078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BE" sz="2000" b="1" dirty="0"/>
              <a:t>Durée </a:t>
            </a:r>
          </a:p>
          <a:p>
            <a:pPr algn="ctr">
              <a:defRPr/>
            </a:pPr>
            <a:r>
              <a:rPr lang="fr-BE" sz="2000" b="1" dirty="0"/>
              <a:t>de l’</a:t>
            </a:r>
            <a:r>
              <a:rPr lang="fr-BE" sz="2000" b="1" dirty="0" err="1"/>
              <a:t>oestrus</a:t>
            </a:r>
            <a:endParaRPr lang="fr-BE" sz="2000" b="1" dirty="0"/>
          </a:p>
        </p:txBody>
      </p:sp>
      <p:sp>
        <p:nvSpPr>
          <p:cNvPr id="24" name="Rectangle 23"/>
          <p:cNvSpPr/>
          <p:nvPr/>
        </p:nvSpPr>
        <p:spPr bwMode="auto">
          <a:xfrm>
            <a:off x="3726422" y="4405313"/>
            <a:ext cx="465137" cy="431800"/>
          </a:xfrm>
          <a:prstGeom prst="rect">
            <a:avLst/>
          </a:prstGeom>
          <a:solidFill>
            <a:srgbClr val="0000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fr-BE" sz="2000" b="1" dirty="0"/>
          </a:p>
        </p:txBody>
      </p:sp>
      <p:sp>
        <p:nvSpPr>
          <p:cNvPr id="25" name="Rectangle 24"/>
          <p:cNvSpPr/>
          <p:nvPr/>
        </p:nvSpPr>
        <p:spPr>
          <a:xfrm>
            <a:off x="3347084" y="5918200"/>
            <a:ext cx="3254225" cy="7078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BE" sz="2000" b="1" dirty="0"/>
              <a:t>« Fécondabilité » du sperme </a:t>
            </a:r>
          </a:p>
          <a:p>
            <a:pPr algn="ctr">
              <a:defRPr/>
            </a:pPr>
            <a:r>
              <a:rPr lang="fr-BE" sz="2000" b="1" dirty="0" smtClean="0"/>
              <a:t>congelé/décongelé</a:t>
            </a:r>
            <a:endParaRPr lang="fr-BE" sz="2000" b="1" dirty="0"/>
          </a:p>
        </p:txBody>
      </p:sp>
      <p:sp>
        <p:nvSpPr>
          <p:cNvPr id="76819" name="Flèche vers le bas 25"/>
          <p:cNvSpPr>
            <a:spLocks noChangeArrowheads="1"/>
          </p:cNvSpPr>
          <p:nvPr/>
        </p:nvSpPr>
        <p:spPr bwMode="auto">
          <a:xfrm>
            <a:off x="4498777" y="3109913"/>
            <a:ext cx="649287" cy="863600"/>
          </a:xfrm>
          <a:prstGeom prst="downArrow">
            <a:avLst>
              <a:gd name="adj1" fmla="val 50000"/>
              <a:gd name="adj2" fmla="val 49878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1"/>
              </a:buClr>
              <a:buFont typeface="Mistral" pitchFamily="66" charset="0"/>
              <a:buChar char="●"/>
              <a:defRPr sz="26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§"/>
              <a:defRPr sz="24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fr-BE" altLang="fr-FR" sz="2000" b="1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021012" y="2636912"/>
            <a:ext cx="3990131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BE" b="1" dirty="0"/>
              <a:t>Moment de </a:t>
            </a:r>
            <a:r>
              <a:rPr lang="fr-BE" b="1" dirty="0" smtClean="0"/>
              <a:t>l’ovulation</a:t>
            </a:r>
          </a:p>
          <a:p>
            <a:pPr algn="ctr">
              <a:defRPr/>
            </a:pPr>
            <a:r>
              <a:rPr lang="fr-BE" dirty="0"/>
              <a:t>25 à 30 h après le début de l'œstrus </a:t>
            </a:r>
            <a:endParaRPr lang="fr-BE" dirty="0" smtClean="0"/>
          </a:p>
          <a:p>
            <a:pPr algn="ctr">
              <a:defRPr/>
            </a:pPr>
            <a:r>
              <a:rPr lang="fr-BE" dirty="0" smtClean="0"/>
              <a:t>chez </a:t>
            </a:r>
            <a:r>
              <a:rPr lang="fr-BE" dirty="0"/>
              <a:t>la brebis et 30 à 36 h chez la chèvre</a:t>
            </a:r>
            <a:endParaRPr lang="fr-BE" b="1" dirty="0"/>
          </a:p>
        </p:txBody>
      </p:sp>
      <p:cxnSp>
        <p:nvCxnSpPr>
          <p:cNvPr id="76821" name="Connecteur droit avec flèche 28"/>
          <p:cNvCxnSpPr>
            <a:cxnSpLocks noChangeShapeType="1"/>
          </p:cNvCxnSpPr>
          <p:nvPr/>
        </p:nvCxnSpPr>
        <p:spPr bwMode="auto">
          <a:xfrm>
            <a:off x="3959784" y="4837113"/>
            <a:ext cx="0" cy="1081087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6822" name="Connecteur droit avec flèche 29"/>
          <p:cNvCxnSpPr>
            <a:cxnSpLocks noChangeShapeType="1"/>
          </p:cNvCxnSpPr>
          <p:nvPr/>
        </p:nvCxnSpPr>
        <p:spPr bwMode="auto">
          <a:xfrm flipV="1">
            <a:off x="3232709" y="2751138"/>
            <a:ext cx="0" cy="790575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6824" name="Connecteur droit avec flèche 32"/>
          <p:cNvCxnSpPr>
            <a:cxnSpLocks noChangeShapeType="1"/>
          </p:cNvCxnSpPr>
          <p:nvPr/>
        </p:nvCxnSpPr>
        <p:spPr bwMode="auto">
          <a:xfrm flipH="1">
            <a:off x="1538847" y="4189413"/>
            <a:ext cx="430212" cy="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" name="Rectangle 36"/>
          <p:cNvSpPr/>
          <p:nvPr/>
        </p:nvSpPr>
        <p:spPr>
          <a:xfrm>
            <a:off x="4154938" y="908720"/>
            <a:ext cx="4867275" cy="1477328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fr-FR" altLang="fr-FR" sz="2000" dirty="0"/>
              <a:t>- IA 52 h (agnelles) à 55 h (brebis)  après le retrait de </a:t>
            </a:r>
            <a:r>
              <a:rPr lang="fr-FR" altLang="fr-FR" sz="2000" dirty="0" smtClean="0"/>
              <a:t>l’éponge.</a:t>
            </a:r>
            <a:endParaRPr lang="fr-FR" altLang="fr-FR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fr-FR" altLang="fr-FR" sz="2000" dirty="0"/>
              <a:t>- IA 43 heures environ après le retrait de l'éponge pour les chèvres alpines et 45 heures pour les chèvres Saanen. 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196739" y="1089023"/>
            <a:ext cx="2736850" cy="7017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/>
            </a:solidFill>
          </a:ln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fr-FR" altLang="fr-FR" sz="2200" dirty="0">
                <a:solidFill>
                  <a:schemeClr val="bg1"/>
                </a:solidFill>
              </a:rPr>
              <a:t>IA 12 à 24 h après le début de la chaleur</a:t>
            </a:r>
          </a:p>
        </p:txBody>
      </p:sp>
      <p:sp>
        <p:nvSpPr>
          <p:cNvPr id="28" name="Titre 1"/>
          <p:cNvSpPr txBox="1">
            <a:spLocks/>
          </p:cNvSpPr>
          <p:nvPr/>
        </p:nvSpPr>
        <p:spPr>
          <a:xfrm>
            <a:off x="388122" y="116632"/>
            <a:ext cx="6214702" cy="648072"/>
          </a:xfrm>
          <a:prstGeom prst="roundRect">
            <a:avLst>
              <a:gd name="adj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altLang="fr-FR" sz="2800" dirty="0" smtClean="0">
                <a:solidFill>
                  <a:schemeClr val="bg1"/>
                </a:solidFill>
              </a:rPr>
              <a:t>Timing de l’IA  : petits ruminants</a:t>
            </a:r>
          </a:p>
        </p:txBody>
      </p:sp>
    </p:spTree>
    <p:extLst>
      <p:ext uri="{BB962C8B-B14F-4D97-AF65-F5344CB8AC3E}">
        <p14:creationId xmlns:p14="http://schemas.microsoft.com/office/powerpoint/2010/main" val="158933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76819" grpId="0" animBg="1"/>
      <p:bldP spid="27" grpId="0" animBg="1"/>
      <p:bldP spid="37" grpId="0" animBg="1"/>
      <p:bldP spid="3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Espace réservé du contenu 2"/>
          <p:cNvSpPr>
            <a:spLocks noGrp="1"/>
          </p:cNvSpPr>
          <p:nvPr>
            <p:ph idx="1"/>
          </p:nvPr>
        </p:nvSpPr>
        <p:spPr>
          <a:xfrm>
            <a:off x="468313" y="1196975"/>
            <a:ext cx="8207375" cy="4896321"/>
          </a:xfrm>
          <a:solidFill>
            <a:srgbClr val="FFFFCC"/>
          </a:solidFill>
          <a:ln>
            <a:solidFill>
              <a:schemeClr val="tx2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r>
              <a:rPr lang="fr-BE" altLang="fr-FR" sz="2400" dirty="0" smtClean="0"/>
              <a:t>Gestion et conditions d’élevage</a:t>
            </a:r>
          </a:p>
          <a:p>
            <a:r>
              <a:rPr lang="fr-BE" altLang="fr-FR" sz="2400" dirty="0" smtClean="0"/>
              <a:t>Race</a:t>
            </a:r>
          </a:p>
          <a:p>
            <a:r>
              <a:rPr lang="fr-BE" altLang="fr-FR" sz="2400" dirty="0" smtClean="0"/>
              <a:t>Taille du troupeau</a:t>
            </a:r>
          </a:p>
          <a:p>
            <a:r>
              <a:rPr lang="fr-BE" altLang="fr-FR" sz="2400" dirty="0" smtClean="0"/>
              <a:t>Interaction</a:t>
            </a:r>
          </a:p>
          <a:p>
            <a:r>
              <a:rPr lang="fr-BE" altLang="fr-FR" sz="2400" dirty="0" smtClean="0"/>
              <a:t>Expérience</a:t>
            </a:r>
          </a:p>
          <a:p>
            <a:r>
              <a:rPr lang="fr-BE" altLang="fr-FR" sz="2400" dirty="0" smtClean="0"/>
              <a:t>Contrôle des chaleurs et moment d’insémination</a:t>
            </a:r>
          </a:p>
          <a:p>
            <a:r>
              <a:rPr lang="fr-BE" altLang="fr-FR" sz="2400" dirty="0" smtClean="0"/>
              <a:t>Manipulation des brebis</a:t>
            </a:r>
          </a:p>
          <a:p>
            <a:r>
              <a:rPr lang="fr-BE" altLang="fr-FR" sz="2400" dirty="0" smtClean="0"/>
              <a:t>Qualité du sperme te nombre de spermatozoïdes / IA</a:t>
            </a:r>
          </a:p>
          <a:p>
            <a:r>
              <a:rPr lang="fr-BE" altLang="fr-FR" sz="2400" dirty="0" smtClean="0"/>
              <a:t>Manipulations du sperme congelé lors de l’IA </a:t>
            </a:r>
          </a:p>
          <a:p>
            <a:r>
              <a:rPr lang="fr-BE" altLang="fr-FR" sz="2400" dirty="0" smtClean="0"/>
              <a:t>Endroit anatomique d’IA</a:t>
            </a:r>
          </a:p>
          <a:p>
            <a:r>
              <a:rPr lang="fr-BE" altLang="fr-FR" sz="2400" dirty="0" smtClean="0"/>
              <a:t>Hygiène</a:t>
            </a: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467544" y="194477"/>
            <a:ext cx="5184576" cy="576064"/>
          </a:xfrm>
          <a:prstGeom prst="roundRect">
            <a:avLst>
              <a:gd name="adj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2800" dirty="0">
                <a:solidFill>
                  <a:schemeClr val="bg1"/>
                </a:solidFill>
              </a:rPr>
              <a:t>Facteurs d’influence des résultats</a:t>
            </a:r>
            <a:endParaRPr lang="fr-BE" altLang="fr-FR" sz="2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20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092200"/>
            <a:ext cx="4351337" cy="3416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138" y="4035425"/>
            <a:ext cx="4446587" cy="254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700213"/>
            <a:ext cx="4368800" cy="264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467544" y="194477"/>
            <a:ext cx="5184576" cy="576064"/>
          </a:xfrm>
          <a:prstGeom prst="roundRect">
            <a:avLst>
              <a:gd name="adj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2800" dirty="0">
                <a:solidFill>
                  <a:schemeClr val="bg1"/>
                </a:solidFill>
              </a:rPr>
              <a:t>Gestion et conditions d’élevage</a:t>
            </a:r>
            <a:endParaRPr lang="fr-BE" altLang="fr-FR" sz="2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95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103313"/>
            <a:ext cx="666115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467544" y="194477"/>
            <a:ext cx="5184576" cy="576064"/>
          </a:xfrm>
          <a:prstGeom prst="roundRect">
            <a:avLst>
              <a:gd name="adj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2800" dirty="0">
                <a:solidFill>
                  <a:schemeClr val="bg1"/>
                </a:solidFill>
              </a:rPr>
              <a:t>La détection des chaleurs </a:t>
            </a:r>
            <a:endParaRPr lang="fr-BE" altLang="fr-FR" sz="2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56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3967163"/>
            <a:ext cx="588645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079500"/>
            <a:ext cx="4621213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467544" y="194477"/>
            <a:ext cx="5184576" cy="576064"/>
          </a:xfrm>
          <a:prstGeom prst="roundRect">
            <a:avLst>
              <a:gd name="adj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2800" dirty="0">
                <a:solidFill>
                  <a:schemeClr val="bg1"/>
                </a:solidFill>
              </a:rPr>
              <a:t>Stress et moyens de contention</a:t>
            </a:r>
            <a:endParaRPr lang="fr-BE" altLang="fr-FR" sz="2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93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25538"/>
            <a:ext cx="4105275" cy="23225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48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3644900"/>
            <a:ext cx="4254500" cy="297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958850"/>
            <a:ext cx="3787775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395288" y="260648"/>
            <a:ext cx="5184576" cy="576064"/>
          </a:xfrm>
          <a:prstGeom prst="roundRect">
            <a:avLst>
              <a:gd name="adj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2800" dirty="0">
                <a:solidFill>
                  <a:schemeClr val="bg1"/>
                </a:solidFill>
              </a:rPr>
              <a:t>Manipulation de la paillette</a:t>
            </a:r>
            <a:endParaRPr lang="fr-BE" altLang="fr-FR" sz="2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20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1773238"/>
            <a:ext cx="6438900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395288" y="260648"/>
            <a:ext cx="5184576" cy="576064"/>
          </a:xfrm>
          <a:prstGeom prst="roundRect">
            <a:avLst>
              <a:gd name="adj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2800" dirty="0">
                <a:solidFill>
                  <a:schemeClr val="bg1"/>
                </a:solidFill>
              </a:rPr>
              <a:t>Sites anatomiques d’insémination</a:t>
            </a:r>
            <a:endParaRPr lang="fr-BE" altLang="fr-FR" sz="2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53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Espace réservé du contenu 2"/>
          <p:cNvSpPr>
            <a:spLocks noGrp="1"/>
          </p:cNvSpPr>
          <p:nvPr>
            <p:ph idx="1"/>
          </p:nvPr>
        </p:nvSpPr>
        <p:spPr>
          <a:xfrm>
            <a:off x="395288" y="1484313"/>
            <a:ext cx="8229600" cy="2664767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fr-FR" altLang="fr-FR" sz="2200" dirty="0" smtClean="0"/>
              <a:t>Meilleure fertilité</a:t>
            </a:r>
          </a:p>
          <a:p>
            <a:pPr eaLnBrk="1" hangingPunct="1">
              <a:lnSpc>
                <a:spcPct val="90000"/>
              </a:lnSpc>
            </a:pPr>
            <a:r>
              <a:rPr lang="fr-FR" altLang="fr-FR" sz="2200" dirty="0" smtClean="0">
                <a:solidFill>
                  <a:srgbClr val="FF0000"/>
                </a:solidFill>
              </a:rPr>
              <a:t>10 fois moins de spermatozoïdes utilisés </a:t>
            </a:r>
          </a:p>
          <a:p>
            <a:pPr eaLnBrk="1" hangingPunct="1">
              <a:lnSpc>
                <a:spcPct val="90000"/>
              </a:lnSpc>
            </a:pPr>
            <a:r>
              <a:rPr lang="fr-FR" altLang="fr-FR" sz="2200" dirty="0" smtClean="0"/>
              <a:t>Mise à jeun de 12 heures </a:t>
            </a:r>
          </a:p>
          <a:p>
            <a:pPr eaLnBrk="1" hangingPunct="1">
              <a:lnSpc>
                <a:spcPct val="90000"/>
              </a:lnSpc>
            </a:pPr>
            <a:r>
              <a:rPr lang="fr-FR" altLang="fr-FR" sz="2200" dirty="0" smtClean="0"/>
              <a:t>Double ouverture (</a:t>
            </a:r>
            <a:r>
              <a:rPr lang="fr-FR" altLang="fr-FR" sz="2200" dirty="0" err="1" smtClean="0"/>
              <a:t>trocard</a:t>
            </a:r>
            <a:r>
              <a:rPr lang="fr-FR" altLang="fr-FR" sz="2200" dirty="0" smtClean="0"/>
              <a:t>) dans la paroi ventrale de l’abdomen (animal sur le dos) </a:t>
            </a:r>
          </a:p>
          <a:p>
            <a:pPr eaLnBrk="1" hangingPunct="1">
              <a:lnSpc>
                <a:spcPct val="90000"/>
              </a:lnSpc>
            </a:pPr>
            <a:r>
              <a:rPr lang="fr-FR" altLang="fr-FR" sz="2200" dirty="0" smtClean="0"/>
              <a:t>Dépôt du sperme aux extrémités de chaque corne</a:t>
            </a:r>
          </a:p>
          <a:p>
            <a:pPr eaLnBrk="1" hangingPunct="1">
              <a:lnSpc>
                <a:spcPct val="90000"/>
              </a:lnSpc>
            </a:pPr>
            <a:r>
              <a:rPr lang="fr-FR" altLang="fr-FR" sz="2200" dirty="0" smtClean="0"/>
              <a:t>25 brebis à l’heure si entraînement</a:t>
            </a:r>
          </a:p>
          <a:p>
            <a:endParaRPr lang="fr-BE" altLang="fr-FR" sz="2200" dirty="0" smtClean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395288" y="260648"/>
            <a:ext cx="5184576" cy="576064"/>
          </a:xfrm>
          <a:prstGeom prst="roundRect">
            <a:avLst>
              <a:gd name="adj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2800" dirty="0">
                <a:solidFill>
                  <a:schemeClr val="bg1"/>
                </a:solidFill>
              </a:rPr>
              <a:t>L’insémination par laparoscopie</a:t>
            </a:r>
            <a:endParaRPr lang="fr-BE" altLang="fr-FR" sz="2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1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98448" y="6372261"/>
            <a:ext cx="1581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dirty="0">
                <a:solidFill>
                  <a:schemeClr val="bg2"/>
                </a:solidFill>
              </a:rPr>
              <a:t>(</a:t>
            </a:r>
            <a:r>
              <a:rPr lang="fr-BE" dirty="0">
                <a:solidFill>
                  <a:schemeClr val="bg2"/>
                </a:solidFill>
                <a:hlinkClick r:id="rId2"/>
              </a:rPr>
              <a:t>www.idele.fr</a:t>
            </a:r>
            <a:r>
              <a:rPr lang="fr-BE" dirty="0">
                <a:solidFill>
                  <a:schemeClr val="bg2"/>
                </a:solidFill>
              </a:rPr>
              <a:t> )</a:t>
            </a:r>
          </a:p>
        </p:txBody>
      </p:sp>
      <p:sp>
        <p:nvSpPr>
          <p:cNvPr id="4" name="Rectangle à coins arrondis 3"/>
          <p:cNvSpPr/>
          <p:nvPr/>
        </p:nvSpPr>
        <p:spPr>
          <a:xfrm>
            <a:off x="251520" y="160708"/>
            <a:ext cx="4896544" cy="432048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2000" dirty="0">
                <a:solidFill>
                  <a:schemeClr val="bg1"/>
                </a:solidFill>
              </a:rPr>
              <a:t>L’élevage ovin en </a:t>
            </a:r>
            <a:r>
              <a:rPr lang="fr-BE" sz="2000" dirty="0">
                <a:solidFill>
                  <a:schemeClr val="bg2"/>
                </a:solidFill>
              </a:rPr>
              <a:t>Europe : quelques chiffres</a:t>
            </a:r>
          </a:p>
        </p:txBody>
      </p:sp>
      <p:sp>
        <p:nvSpPr>
          <p:cNvPr id="7" name="Rectangle 6"/>
          <p:cNvSpPr/>
          <p:nvPr/>
        </p:nvSpPr>
        <p:spPr>
          <a:xfrm>
            <a:off x="6012160" y="160708"/>
            <a:ext cx="3046505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BE" sz="1600" dirty="0" smtClean="0">
                <a:solidFill>
                  <a:schemeClr val="bg2"/>
                </a:solidFill>
                <a:sym typeface="Wingdings" pitchFamily="2" charset="2"/>
              </a:rPr>
              <a:t>Ovins dans le monde 1,07 milliard </a:t>
            </a:r>
            <a:endParaRPr lang="fr-BE" sz="1600" dirty="0">
              <a:solidFill>
                <a:schemeClr val="bg2"/>
              </a:solidFill>
              <a:sym typeface="Wingdings" pitchFamily="2" charset="2"/>
            </a:endParaRPr>
          </a:p>
          <a:p>
            <a:r>
              <a:rPr lang="fr-BE" sz="1600" dirty="0" smtClean="0">
                <a:solidFill>
                  <a:schemeClr val="bg2"/>
                </a:solidFill>
                <a:sym typeface="Wingdings" pitchFamily="2" charset="2"/>
              </a:rPr>
              <a:t>Belgique : 86.000</a:t>
            </a:r>
          </a:p>
        </p:txBody>
      </p:sp>
      <p:pic>
        <p:nvPicPr>
          <p:cNvPr id="3051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0" y="866811"/>
            <a:ext cx="9077325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403648" y="1628800"/>
            <a:ext cx="1080120" cy="42484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Rectangle 11"/>
          <p:cNvSpPr/>
          <p:nvPr/>
        </p:nvSpPr>
        <p:spPr>
          <a:xfrm>
            <a:off x="7236296" y="5445224"/>
            <a:ext cx="773952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Rectangle 12"/>
          <p:cNvSpPr/>
          <p:nvPr/>
        </p:nvSpPr>
        <p:spPr>
          <a:xfrm>
            <a:off x="8188985" y="5463516"/>
            <a:ext cx="773952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Rectangle 2"/>
          <p:cNvSpPr/>
          <p:nvPr/>
        </p:nvSpPr>
        <p:spPr>
          <a:xfrm>
            <a:off x="0" y="6510760"/>
            <a:ext cx="74180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200" dirty="0"/>
              <a:t>http://idele.fr/no_cache/recherche/publication/idelesolr/recommends/chiffres-cles-ovins-2018.html</a:t>
            </a:r>
          </a:p>
        </p:txBody>
      </p:sp>
    </p:spTree>
    <p:extLst>
      <p:ext uri="{BB962C8B-B14F-4D97-AF65-F5344CB8AC3E}">
        <p14:creationId xmlns:p14="http://schemas.microsoft.com/office/powerpoint/2010/main" val="87719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8883253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845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263650"/>
            <a:ext cx="7775575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395288" y="260648"/>
            <a:ext cx="8209160" cy="576064"/>
          </a:xfrm>
          <a:prstGeom prst="roundRect">
            <a:avLst>
              <a:gd name="adj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2800" dirty="0">
                <a:solidFill>
                  <a:schemeClr val="bg1"/>
                </a:solidFill>
              </a:rPr>
              <a:t>L’insémination cervicale : circonvolutions du col</a:t>
            </a:r>
            <a:endParaRPr lang="fr-BE" altLang="fr-FR" sz="2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22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681163"/>
            <a:ext cx="4486275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214688"/>
            <a:ext cx="376237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63" y="1816100"/>
            <a:ext cx="13525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1988642" y="260648"/>
            <a:ext cx="5040808" cy="576064"/>
          </a:xfrm>
          <a:prstGeom prst="roundRect">
            <a:avLst>
              <a:gd name="adj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2800" dirty="0">
                <a:solidFill>
                  <a:schemeClr val="bg1"/>
                </a:solidFill>
              </a:rPr>
              <a:t>L’insémination </a:t>
            </a:r>
            <a:r>
              <a:rPr lang="fr-BE" sz="2800" dirty="0" err="1" smtClean="0">
                <a:solidFill>
                  <a:schemeClr val="bg1"/>
                </a:solidFill>
              </a:rPr>
              <a:t>intracervicale</a:t>
            </a:r>
            <a:endParaRPr lang="fr-BE" altLang="fr-FR" sz="2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47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7793038" y="5926138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Font typeface="Mistral" pitchFamily="66" charset="0"/>
              <a:buChar char="●"/>
              <a:defRPr sz="26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§"/>
              <a:defRPr sz="24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fr-BE" altLang="fr-FR" sz="1600"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2662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7848872" cy="5886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547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7793038" y="5926138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Font typeface="Mistral" pitchFamily="66" charset="0"/>
              <a:buChar char="●"/>
              <a:defRPr sz="26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§"/>
              <a:defRPr sz="24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fr-BE" altLang="fr-FR" sz="1600"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27652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257300"/>
            <a:ext cx="4632325" cy="34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057525"/>
            <a:ext cx="4440237" cy="333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084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196975"/>
            <a:ext cx="6677025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1988642" y="260648"/>
            <a:ext cx="5040808" cy="576064"/>
          </a:xfrm>
          <a:prstGeom prst="roundRect">
            <a:avLst>
              <a:gd name="adj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2800" dirty="0">
                <a:solidFill>
                  <a:schemeClr val="bg1"/>
                </a:solidFill>
              </a:rPr>
              <a:t>L’insémination </a:t>
            </a:r>
            <a:r>
              <a:rPr lang="fr-BE" sz="2800" dirty="0" smtClean="0">
                <a:solidFill>
                  <a:schemeClr val="bg1"/>
                </a:solidFill>
              </a:rPr>
              <a:t>vaginale</a:t>
            </a:r>
            <a:endParaRPr lang="fr-BE" altLang="fr-FR" sz="2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51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6660087"/>
              </p:ext>
            </p:extLst>
          </p:nvPr>
        </p:nvGraphicFramePr>
        <p:xfrm>
          <a:off x="915475" y="2451331"/>
          <a:ext cx="7457065" cy="278424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10544"/>
                <a:gridCol w="1182025"/>
                <a:gridCol w="1152128"/>
                <a:gridCol w="1008112"/>
                <a:gridCol w="1023996"/>
                <a:gridCol w="1280260"/>
              </a:tblGrid>
              <a:tr h="144016"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dirty="0" smtClean="0"/>
                    </a:p>
                  </a:txBody>
                  <a:tcPr/>
                </a:tc>
              </a:tr>
              <a:tr h="349141">
                <a:tc>
                  <a:txBody>
                    <a:bodyPr/>
                    <a:lstStyle/>
                    <a:p>
                      <a:r>
                        <a:rPr lang="fr-BE" dirty="0" smtClean="0"/>
                        <a:t>N spermatozoïdes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 smtClean="0"/>
                        <a:t>150 millions</a:t>
                      </a:r>
                      <a:endParaRPr lang="fr-BE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dirty="0" smtClean="0"/>
                        <a:t>150 millions</a:t>
                      </a:r>
                      <a:endParaRPr lang="fr-BE" sz="1800" dirty="0" smtClean="0"/>
                    </a:p>
                    <a:p>
                      <a:pPr algn="ctr"/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dirty="0" smtClean="0"/>
                        <a:t>75 millions</a:t>
                      </a:r>
                      <a:endParaRPr lang="fr-BE" sz="1800" dirty="0" smtClean="0"/>
                    </a:p>
                    <a:p>
                      <a:pPr algn="ctr"/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dirty="0" smtClean="0"/>
                        <a:t>75 millions</a:t>
                      </a:r>
                      <a:endParaRPr lang="fr-BE" sz="1800" dirty="0" smtClean="0"/>
                    </a:p>
                    <a:p>
                      <a:pPr algn="ctr"/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BE" dirty="0" smtClean="0"/>
                        <a:t>Site anatomique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 smtClean="0"/>
                        <a:t>Col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 smtClean="0"/>
                        <a:t>Vagin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 smtClean="0"/>
                        <a:t>Col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 smtClean="0"/>
                        <a:t>Vagin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 smtClean="0"/>
                        <a:t>Total</a:t>
                      </a:r>
                      <a:endParaRPr lang="fr-B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BE" dirty="0" smtClean="0"/>
                        <a:t>N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 smtClean="0"/>
                        <a:t>325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 smtClean="0"/>
                        <a:t>319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 smtClean="0"/>
                        <a:t>321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 smtClean="0"/>
                        <a:t>327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 smtClean="0"/>
                        <a:t>1292</a:t>
                      </a:r>
                      <a:endParaRPr lang="fr-B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BE" dirty="0" smtClean="0"/>
                        <a:t>TNR 25 jours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 smtClean="0"/>
                        <a:t>207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 smtClean="0"/>
                        <a:t>202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 smtClean="0"/>
                        <a:t>180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 smtClean="0"/>
                        <a:t>185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 smtClean="0"/>
                        <a:t>774</a:t>
                      </a:r>
                      <a:endParaRPr lang="fr-BE" dirty="0"/>
                    </a:p>
                  </a:txBody>
                  <a:tcPr/>
                </a:tc>
              </a:tr>
              <a:tr h="391564">
                <a:tc>
                  <a:txBody>
                    <a:bodyPr/>
                    <a:lstStyle/>
                    <a:p>
                      <a:r>
                        <a:rPr lang="fr-BE" dirty="0" smtClean="0"/>
                        <a:t>%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 smtClean="0"/>
                        <a:t>63,7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 smtClean="0"/>
                        <a:t>63,3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 smtClean="0"/>
                        <a:t>56,1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 smtClean="0"/>
                        <a:t>56,6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 smtClean="0"/>
                        <a:t>59,9</a:t>
                      </a:r>
                      <a:endParaRPr lang="fr-BE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9750" name="Rectangle 4"/>
          <p:cNvSpPr>
            <a:spLocks noChangeArrowheads="1"/>
          </p:cNvSpPr>
          <p:nvPr/>
        </p:nvSpPr>
        <p:spPr bwMode="auto">
          <a:xfrm>
            <a:off x="2988395" y="4803775"/>
            <a:ext cx="1943645" cy="431800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1"/>
              </a:buClr>
              <a:buFont typeface="Mistral" pitchFamily="66" charset="0"/>
              <a:buChar char="●"/>
              <a:defRPr sz="26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§"/>
              <a:defRPr sz="24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fr-BE" altLang="fr-FR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9751" name="Rectangle 5"/>
          <p:cNvSpPr>
            <a:spLocks noChangeArrowheads="1"/>
          </p:cNvSpPr>
          <p:nvPr/>
        </p:nvSpPr>
        <p:spPr bwMode="auto">
          <a:xfrm>
            <a:off x="5148263" y="4803775"/>
            <a:ext cx="1871662" cy="431800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1"/>
              </a:buClr>
              <a:buFont typeface="Mistral" pitchFamily="66" charset="0"/>
              <a:buChar char="●"/>
              <a:defRPr sz="26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§"/>
              <a:defRPr sz="24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fr-BE" altLang="fr-FR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563888" y="5642009"/>
            <a:ext cx="252020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BE" dirty="0">
                <a:latin typeface="+mn-lt"/>
              </a:rPr>
              <a:t>Différence S de la dose</a:t>
            </a:r>
          </a:p>
        </p:txBody>
      </p:sp>
      <p:cxnSp>
        <p:nvCxnSpPr>
          <p:cNvPr id="29753" name="Connecteur droit avec flèche 8"/>
          <p:cNvCxnSpPr>
            <a:cxnSpLocks noChangeShapeType="1"/>
          </p:cNvCxnSpPr>
          <p:nvPr/>
        </p:nvCxnSpPr>
        <p:spPr bwMode="auto">
          <a:xfrm>
            <a:off x="4486878" y="5235575"/>
            <a:ext cx="0" cy="398463"/>
          </a:xfrm>
          <a:prstGeom prst="straightConnector1">
            <a:avLst/>
          </a:prstGeom>
          <a:noFill/>
          <a:ln w="28575" algn="ctr">
            <a:solidFill>
              <a:schemeClr val="tx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754" name="Connecteur droit avec flèche 9"/>
          <p:cNvCxnSpPr>
            <a:cxnSpLocks noChangeShapeType="1"/>
          </p:cNvCxnSpPr>
          <p:nvPr/>
        </p:nvCxnSpPr>
        <p:spPr bwMode="auto">
          <a:xfrm>
            <a:off x="5364163" y="5235575"/>
            <a:ext cx="0" cy="398463"/>
          </a:xfrm>
          <a:prstGeom prst="straightConnector1">
            <a:avLst/>
          </a:prstGeom>
          <a:noFill/>
          <a:ln w="28575" algn="ctr">
            <a:solidFill>
              <a:schemeClr val="tx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Titre 1"/>
          <p:cNvSpPr txBox="1">
            <a:spLocks/>
          </p:cNvSpPr>
          <p:nvPr/>
        </p:nvSpPr>
        <p:spPr>
          <a:xfrm>
            <a:off x="467544" y="332656"/>
            <a:ext cx="8352928" cy="1512168"/>
          </a:xfrm>
          <a:prstGeom prst="roundRect">
            <a:avLst>
              <a:gd name="adj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2200" dirty="0">
                <a:solidFill>
                  <a:schemeClr val="bg1"/>
                </a:solidFill>
              </a:rPr>
              <a:t>Effet du site d’IA et du nombre de spermatozoïdes (sperme frais)</a:t>
            </a:r>
            <a:br>
              <a:rPr lang="fr-BE" sz="2200" dirty="0">
                <a:solidFill>
                  <a:schemeClr val="bg1"/>
                </a:solidFill>
              </a:rPr>
            </a:br>
            <a:r>
              <a:rPr lang="fr-BE" sz="2200" dirty="0">
                <a:solidFill>
                  <a:schemeClr val="bg1"/>
                </a:solidFill>
              </a:rPr>
              <a:t>52 troupeaux, 1292 brebis, 9 béliers, chaleurs naturelles </a:t>
            </a:r>
            <a:br>
              <a:rPr lang="fr-BE" sz="2200" dirty="0">
                <a:solidFill>
                  <a:schemeClr val="bg1"/>
                </a:solidFill>
              </a:rPr>
            </a:br>
            <a:r>
              <a:rPr lang="fr-BE" sz="2200" dirty="0">
                <a:solidFill>
                  <a:schemeClr val="bg1"/>
                </a:solidFill>
              </a:rPr>
              <a:t>(12 à 24 h après le début de l’</a:t>
            </a:r>
            <a:r>
              <a:rPr lang="fr-BE" sz="2200" dirty="0" err="1">
                <a:solidFill>
                  <a:schemeClr val="bg1"/>
                </a:solidFill>
              </a:rPr>
              <a:t>oestrus</a:t>
            </a:r>
            <a:r>
              <a:rPr lang="fr-BE" sz="2200" dirty="0">
                <a:solidFill>
                  <a:schemeClr val="bg1"/>
                </a:solidFill>
              </a:rPr>
              <a:t> (monte passive)</a:t>
            </a:r>
            <a:br>
              <a:rPr lang="fr-BE" sz="2200" dirty="0">
                <a:solidFill>
                  <a:schemeClr val="bg1"/>
                </a:solidFill>
              </a:rPr>
            </a:br>
            <a:r>
              <a:rPr lang="fr-BE" sz="2200" dirty="0">
                <a:solidFill>
                  <a:schemeClr val="bg1"/>
                </a:solidFill>
              </a:rPr>
              <a:t>(</a:t>
            </a:r>
            <a:r>
              <a:rPr lang="fr-BE" sz="2200" dirty="0" err="1">
                <a:solidFill>
                  <a:schemeClr val="bg1"/>
                </a:solidFill>
              </a:rPr>
              <a:t>Paulenz</a:t>
            </a:r>
            <a:r>
              <a:rPr lang="fr-BE" sz="2200" dirty="0">
                <a:solidFill>
                  <a:schemeClr val="bg1"/>
                </a:solidFill>
              </a:rPr>
              <a:t> et al. </a:t>
            </a:r>
            <a:r>
              <a:rPr lang="fr-BE" sz="2200" dirty="0" err="1">
                <a:solidFill>
                  <a:schemeClr val="bg1"/>
                </a:solidFill>
              </a:rPr>
              <a:t>Vet</a:t>
            </a:r>
            <a:r>
              <a:rPr lang="fr-BE" sz="2200" dirty="0">
                <a:solidFill>
                  <a:schemeClr val="bg1"/>
                </a:solidFill>
              </a:rPr>
              <a:t> </a:t>
            </a:r>
            <a:r>
              <a:rPr lang="fr-BE" sz="2200" dirty="0" err="1">
                <a:solidFill>
                  <a:schemeClr val="bg1"/>
                </a:solidFill>
              </a:rPr>
              <a:t>Rec</a:t>
            </a:r>
            <a:r>
              <a:rPr lang="fr-BE" sz="2200" dirty="0">
                <a:solidFill>
                  <a:schemeClr val="bg1"/>
                </a:solidFill>
              </a:rPr>
              <a:t> 2002, 299-302)</a:t>
            </a:r>
            <a:endParaRPr lang="fr-BE" altLang="fr-FR" sz="2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77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7149240"/>
              </p:ext>
            </p:extLst>
          </p:nvPr>
        </p:nvGraphicFramePr>
        <p:xfrm>
          <a:off x="827088" y="2205038"/>
          <a:ext cx="7561262" cy="282027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109362"/>
                <a:gridCol w="2349614"/>
                <a:gridCol w="2102286"/>
              </a:tblGrid>
              <a:tr h="651164">
                <a:tc>
                  <a:txBody>
                    <a:bodyPr/>
                    <a:lstStyle/>
                    <a:p>
                      <a:endParaRPr lang="fr-BE" sz="2600" dirty="0"/>
                    </a:p>
                  </a:txBody>
                  <a:tcPr marL="91445" marR="91445"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600" dirty="0" smtClean="0"/>
                        <a:t>Col</a:t>
                      </a:r>
                      <a:endParaRPr lang="fr-BE" sz="2600" dirty="0"/>
                    </a:p>
                  </a:txBody>
                  <a:tcPr marL="91445" marR="91445" marT="45707" marB="45707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600" dirty="0" smtClean="0"/>
                        <a:t>Vagin</a:t>
                      </a:r>
                    </a:p>
                  </a:txBody>
                  <a:tcPr marL="91445" marR="91445" marT="45707" marB="45707"/>
                </a:tc>
              </a:tr>
              <a:tr h="500790">
                <a:tc>
                  <a:txBody>
                    <a:bodyPr/>
                    <a:lstStyle/>
                    <a:p>
                      <a:r>
                        <a:rPr lang="fr-BE" sz="2600" dirty="0" smtClean="0"/>
                        <a:t>N spermatozoïdes</a:t>
                      </a:r>
                      <a:endParaRPr lang="fr-BE" sz="2600" dirty="0"/>
                    </a:p>
                  </a:txBody>
                  <a:tcPr marL="91445" marR="91445"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600" dirty="0" smtClean="0"/>
                        <a:t>200 millions</a:t>
                      </a:r>
                      <a:endParaRPr lang="fr-BE" sz="2600" dirty="0"/>
                    </a:p>
                  </a:txBody>
                  <a:tcPr marL="91445" marR="91445" marT="45707" marB="45707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600" dirty="0" smtClean="0"/>
                        <a:t>200 millions</a:t>
                      </a:r>
                      <a:endParaRPr lang="fr-BE" sz="2600" dirty="0"/>
                    </a:p>
                  </a:txBody>
                  <a:tcPr marL="91445" marR="91445" marT="45707" marB="45707"/>
                </a:tc>
              </a:tr>
              <a:tr h="504056">
                <a:tc>
                  <a:txBody>
                    <a:bodyPr/>
                    <a:lstStyle/>
                    <a:p>
                      <a:r>
                        <a:rPr lang="fr-BE" sz="2600" dirty="0" smtClean="0"/>
                        <a:t>N</a:t>
                      </a:r>
                      <a:endParaRPr lang="fr-BE" sz="2600" dirty="0"/>
                    </a:p>
                  </a:txBody>
                  <a:tcPr marL="91445" marR="91445"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600" dirty="0" smtClean="0"/>
                        <a:t>100</a:t>
                      </a:r>
                      <a:endParaRPr lang="fr-BE" sz="2600" dirty="0"/>
                    </a:p>
                  </a:txBody>
                  <a:tcPr marL="91445" marR="91445"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600" dirty="0" smtClean="0"/>
                        <a:t>117</a:t>
                      </a:r>
                      <a:endParaRPr lang="fr-BE" sz="2600" dirty="0"/>
                    </a:p>
                  </a:txBody>
                  <a:tcPr marL="91445" marR="91445" marT="45707" marB="45707"/>
                </a:tc>
              </a:tr>
              <a:tr h="504056">
                <a:tc>
                  <a:txBody>
                    <a:bodyPr/>
                    <a:lstStyle/>
                    <a:p>
                      <a:r>
                        <a:rPr lang="fr-BE" sz="2600" dirty="0" smtClean="0"/>
                        <a:t>TNR 25 jours (%)</a:t>
                      </a:r>
                      <a:endParaRPr lang="fr-BE" sz="2600" dirty="0"/>
                    </a:p>
                  </a:txBody>
                  <a:tcPr marL="91445" marR="91445"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600" dirty="0" smtClean="0"/>
                        <a:t>87</a:t>
                      </a:r>
                      <a:endParaRPr lang="fr-BE" sz="2600" dirty="0"/>
                    </a:p>
                  </a:txBody>
                  <a:tcPr marL="91445" marR="91445"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600" dirty="0" smtClean="0"/>
                        <a:t>85,5</a:t>
                      </a:r>
                      <a:endParaRPr lang="fr-BE" sz="2600" dirty="0"/>
                    </a:p>
                  </a:txBody>
                  <a:tcPr marL="91445" marR="91445" marT="45707" marB="45707"/>
                </a:tc>
              </a:tr>
              <a:tr h="660207">
                <a:tc>
                  <a:txBody>
                    <a:bodyPr/>
                    <a:lstStyle/>
                    <a:p>
                      <a:r>
                        <a:rPr lang="fr-BE" sz="2600" dirty="0" smtClean="0"/>
                        <a:t>% accouchement</a:t>
                      </a:r>
                      <a:endParaRPr lang="fr-BE" sz="2600" dirty="0"/>
                    </a:p>
                  </a:txBody>
                  <a:tcPr marL="91445" marR="91445"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600" dirty="0" smtClean="0"/>
                        <a:t>78,0</a:t>
                      </a:r>
                      <a:endParaRPr lang="fr-BE" sz="2600" dirty="0"/>
                    </a:p>
                  </a:txBody>
                  <a:tcPr marL="91445" marR="91445"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600" dirty="0" smtClean="0"/>
                        <a:t>74,3</a:t>
                      </a:r>
                      <a:endParaRPr lang="fr-BE" sz="2600" dirty="0"/>
                    </a:p>
                  </a:txBody>
                  <a:tcPr marL="91445" marR="91445" marT="45707" marB="45707"/>
                </a:tc>
              </a:tr>
            </a:tbl>
          </a:graphicData>
        </a:graphic>
      </p:graphicFrame>
      <p:sp>
        <p:nvSpPr>
          <p:cNvPr id="30749" name="Rectangle 4"/>
          <p:cNvSpPr>
            <a:spLocks noChangeArrowheads="1"/>
          </p:cNvSpPr>
          <p:nvPr/>
        </p:nvSpPr>
        <p:spPr bwMode="auto">
          <a:xfrm>
            <a:off x="4572000" y="4437112"/>
            <a:ext cx="1079500" cy="431800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1"/>
              </a:buClr>
              <a:buFont typeface="Mistral" pitchFamily="66" charset="0"/>
              <a:buChar char="●"/>
              <a:defRPr sz="26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§"/>
              <a:defRPr sz="24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fr-BE" altLang="fr-FR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0750" name="Rectangle 5"/>
          <p:cNvSpPr>
            <a:spLocks noChangeArrowheads="1"/>
          </p:cNvSpPr>
          <p:nvPr/>
        </p:nvSpPr>
        <p:spPr bwMode="auto">
          <a:xfrm>
            <a:off x="6659563" y="4426134"/>
            <a:ext cx="1225550" cy="431800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1"/>
              </a:buClr>
              <a:buFont typeface="Mistral" pitchFamily="66" charset="0"/>
              <a:buChar char="●"/>
              <a:defRPr sz="26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§"/>
              <a:defRPr sz="24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fr-BE" altLang="fr-FR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059487" y="5038841"/>
            <a:ext cx="536575" cy="460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BE" dirty="0">
                <a:latin typeface="+mn-lt"/>
              </a:rPr>
              <a:t>NS</a:t>
            </a:r>
          </a:p>
        </p:txBody>
      </p:sp>
      <p:cxnSp>
        <p:nvCxnSpPr>
          <p:cNvPr id="30752" name="Connecteur droit avec flèche 8"/>
          <p:cNvCxnSpPr>
            <a:cxnSpLocks noChangeShapeType="1"/>
          </p:cNvCxnSpPr>
          <p:nvPr/>
        </p:nvCxnSpPr>
        <p:spPr bwMode="auto">
          <a:xfrm>
            <a:off x="5243512" y="4872154"/>
            <a:ext cx="815975" cy="396875"/>
          </a:xfrm>
          <a:prstGeom prst="straightConnector1">
            <a:avLst/>
          </a:prstGeom>
          <a:noFill/>
          <a:ln w="28575" algn="ctr">
            <a:solidFill>
              <a:schemeClr val="tx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53" name="Connecteur droit avec flèche 9"/>
          <p:cNvCxnSpPr>
            <a:cxnSpLocks noChangeShapeType="1"/>
          </p:cNvCxnSpPr>
          <p:nvPr/>
        </p:nvCxnSpPr>
        <p:spPr bwMode="auto">
          <a:xfrm flipH="1">
            <a:off x="6596806" y="4872154"/>
            <a:ext cx="688975" cy="469900"/>
          </a:xfrm>
          <a:prstGeom prst="straightConnector1">
            <a:avLst/>
          </a:prstGeom>
          <a:noFill/>
          <a:ln w="28575" algn="ctr">
            <a:solidFill>
              <a:schemeClr val="tx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Titre 1"/>
          <p:cNvSpPr txBox="1">
            <a:spLocks/>
          </p:cNvSpPr>
          <p:nvPr/>
        </p:nvSpPr>
        <p:spPr>
          <a:xfrm>
            <a:off x="395536" y="332656"/>
            <a:ext cx="8352928" cy="1512168"/>
          </a:xfrm>
          <a:prstGeom prst="roundRect">
            <a:avLst>
              <a:gd name="adj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2000" dirty="0">
                <a:solidFill>
                  <a:schemeClr val="bg1"/>
                </a:solidFill>
              </a:rPr>
              <a:t>Effet du site d’IA et du nombre de spermatozoïdes (sperme frais)</a:t>
            </a:r>
            <a:br>
              <a:rPr lang="fr-BE" sz="2000" dirty="0">
                <a:solidFill>
                  <a:schemeClr val="bg1"/>
                </a:solidFill>
              </a:rPr>
            </a:br>
            <a:r>
              <a:rPr lang="fr-BE" sz="2000" dirty="0">
                <a:solidFill>
                  <a:schemeClr val="bg1"/>
                </a:solidFill>
              </a:rPr>
              <a:t>14 troupeaux, 217 chèvres, 4 boucs, chaleurs naturelles </a:t>
            </a:r>
            <a:br>
              <a:rPr lang="fr-BE" sz="2000" dirty="0">
                <a:solidFill>
                  <a:schemeClr val="bg1"/>
                </a:solidFill>
              </a:rPr>
            </a:br>
            <a:r>
              <a:rPr lang="fr-BE" sz="2000" dirty="0">
                <a:solidFill>
                  <a:schemeClr val="bg1"/>
                </a:solidFill>
              </a:rPr>
              <a:t>(12 à 24 h après le début de l’</a:t>
            </a:r>
            <a:r>
              <a:rPr lang="fr-BE" sz="2000" dirty="0" err="1">
                <a:solidFill>
                  <a:schemeClr val="bg1"/>
                </a:solidFill>
              </a:rPr>
              <a:t>oestrus</a:t>
            </a:r>
            <a:r>
              <a:rPr lang="fr-BE" sz="2000" dirty="0">
                <a:solidFill>
                  <a:schemeClr val="bg1"/>
                </a:solidFill>
              </a:rPr>
              <a:t> (monte passive)</a:t>
            </a:r>
            <a:br>
              <a:rPr lang="fr-BE" sz="2000" dirty="0">
                <a:solidFill>
                  <a:schemeClr val="bg1"/>
                </a:solidFill>
              </a:rPr>
            </a:br>
            <a:r>
              <a:rPr lang="fr-BE" sz="2000" dirty="0">
                <a:solidFill>
                  <a:schemeClr val="bg1"/>
                </a:solidFill>
              </a:rPr>
              <a:t>(</a:t>
            </a:r>
            <a:r>
              <a:rPr lang="fr-BE" sz="2000" dirty="0" err="1">
                <a:solidFill>
                  <a:schemeClr val="bg1"/>
                </a:solidFill>
              </a:rPr>
              <a:t>Paulenz</a:t>
            </a:r>
            <a:r>
              <a:rPr lang="fr-BE" sz="2000" dirty="0">
                <a:solidFill>
                  <a:schemeClr val="bg1"/>
                </a:solidFill>
              </a:rPr>
              <a:t> et al. </a:t>
            </a:r>
            <a:r>
              <a:rPr lang="fr-BE" sz="2000" dirty="0" err="1">
                <a:solidFill>
                  <a:schemeClr val="bg1"/>
                </a:solidFill>
              </a:rPr>
              <a:t>ANIREP</a:t>
            </a:r>
            <a:r>
              <a:rPr lang="fr-BE" sz="2000" dirty="0">
                <a:solidFill>
                  <a:schemeClr val="bg1"/>
                </a:solidFill>
              </a:rPr>
              <a:t> 2005, 86,109-117)</a:t>
            </a:r>
            <a:endParaRPr lang="fr-BE" altLang="fr-FR" sz="2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48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7" name="Espace réservé du contenu 3"/>
          <p:cNvGraphicFramePr>
            <a:graphicFrameLocks noGrp="1"/>
          </p:cNvGraphicFramePr>
          <p:nvPr>
            <p:ph idx="1"/>
          </p:nvPr>
        </p:nvGraphicFramePr>
        <p:xfrm>
          <a:off x="417513" y="2586038"/>
          <a:ext cx="8331200" cy="337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" r:id="rId4" imgW="8333954" imgH="3377477" progId="Excel.Chart.8">
                  <p:embed/>
                </p:oleObj>
              </mc:Choice>
              <mc:Fallback>
                <p:oleObj r:id="rId4" imgW="8333954" imgH="3377477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513" y="2586038"/>
                        <a:ext cx="8331200" cy="3375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4211960" y="4757553"/>
            <a:ext cx="136815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BE" dirty="0">
                <a:latin typeface="+mn-lt"/>
              </a:rPr>
              <a:t> Différence S</a:t>
            </a: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395536" y="188640"/>
            <a:ext cx="8352928" cy="1800200"/>
          </a:xfrm>
          <a:prstGeom prst="roundRect">
            <a:avLst>
              <a:gd name="adj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2000" dirty="0">
                <a:solidFill>
                  <a:schemeClr val="bg1"/>
                </a:solidFill>
              </a:rPr>
              <a:t>Effet du site d’IA (200 millions de spermatozoïdes)</a:t>
            </a:r>
            <a:br>
              <a:rPr lang="fr-BE" sz="2000" dirty="0">
                <a:solidFill>
                  <a:schemeClr val="bg1"/>
                </a:solidFill>
              </a:rPr>
            </a:br>
            <a:r>
              <a:rPr lang="fr-BE" sz="2000" dirty="0">
                <a:solidFill>
                  <a:schemeClr val="bg1"/>
                </a:solidFill>
              </a:rPr>
              <a:t>(sperme congelé/décongelé)</a:t>
            </a:r>
            <a:br>
              <a:rPr lang="fr-BE" sz="2000" dirty="0">
                <a:solidFill>
                  <a:schemeClr val="bg1"/>
                </a:solidFill>
              </a:rPr>
            </a:br>
            <a:r>
              <a:rPr lang="fr-BE" sz="2000" dirty="0">
                <a:solidFill>
                  <a:schemeClr val="bg1"/>
                </a:solidFill>
              </a:rPr>
              <a:t>10 troupeaux, 543 brebis, 6 béliers, chaleurs naturelles </a:t>
            </a:r>
            <a:br>
              <a:rPr lang="fr-BE" sz="2000" dirty="0">
                <a:solidFill>
                  <a:schemeClr val="bg1"/>
                </a:solidFill>
              </a:rPr>
            </a:br>
            <a:r>
              <a:rPr lang="fr-BE" sz="2000" dirty="0">
                <a:solidFill>
                  <a:schemeClr val="bg1"/>
                </a:solidFill>
              </a:rPr>
              <a:t>(12 à 24 h après le début de l’</a:t>
            </a:r>
            <a:r>
              <a:rPr lang="fr-BE" sz="2000" dirty="0" err="1">
                <a:solidFill>
                  <a:schemeClr val="bg1"/>
                </a:solidFill>
              </a:rPr>
              <a:t>oestrus</a:t>
            </a:r>
            <a:r>
              <a:rPr lang="fr-BE" sz="2000" dirty="0">
                <a:solidFill>
                  <a:schemeClr val="bg1"/>
                </a:solidFill>
              </a:rPr>
              <a:t> (monte passive)</a:t>
            </a:r>
            <a:br>
              <a:rPr lang="fr-BE" sz="2000" dirty="0">
                <a:solidFill>
                  <a:schemeClr val="bg1"/>
                </a:solidFill>
              </a:rPr>
            </a:br>
            <a:r>
              <a:rPr lang="fr-BE" sz="2000" dirty="0">
                <a:solidFill>
                  <a:schemeClr val="bg1"/>
                </a:solidFill>
              </a:rPr>
              <a:t>(</a:t>
            </a:r>
            <a:r>
              <a:rPr lang="fr-BE" sz="2000" dirty="0" err="1">
                <a:solidFill>
                  <a:schemeClr val="bg1"/>
                </a:solidFill>
              </a:rPr>
              <a:t>Paulenz</a:t>
            </a:r>
            <a:r>
              <a:rPr lang="fr-BE" sz="2000" dirty="0">
                <a:solidFill>
                  <a:schemeClr val="bg1"/>
                </a:solidFill>
              </a:rPr>
              <a:t> et al. </a:t>
            </a:r>
            <a:r>
              <a:rPr lang="fr-BE" sz="2000" dirty="0" err="1">
                <a:solidFill>
                  <a:schemeClr val="bg1"/>
                </a:solidFill>
              </a:rPr>
              <a:t>Vet</a:t>
            </a:r>
            <a:r>
              <a:rPr lang="fr-BE" sz="2000" dirty="0">
                <a:solidFill>
                  <a:schemeClr val="bg1"/>
                </a:solidFill>
              </a:rPr>
              <a:t> </a:t>
            </a:r>
            <a:r>
              <a:rPr lang="fr-BE" sz="2000" dirty="0" err="1">
                <a:solidFill>
                  <a:schemeClr val="bg1"/>
                </a:solidFill>
              </a:rPr>
              <a:t>Rec</a:t>
            </a:r>
            <a:r>
              <a:rPr lang="fr-BE" sz="2000" dirty="0">
                <a:solidFill>
                  <a:schemeClr val="bg1"/>
                </a:solidFill>
              </a:rPr>
              <a:t> 2002, 299-302)</a:t>
            </a:r>
            <a:endParaRPr lang="fr-BE" altLang="fr-FR" sz="2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38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2"/>
          <p:cNvSpPr/>
          <p:nvPr/>
        </p:nvSpPr>
        <p:spPr>
          <a:xfrm>
            <a:off x="1259632" y="1988840"/>
            <a:ext cx="6531416" cy="1955512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altLang="fr-FR" sz="3600" dirty="0" smtClean="0"/>
              <a:t>Applications de l’échographie à la reproduction des petits ruminants </a:t>
            </a:r>
            <a:endParaRPr lang="fr-BE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244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84944" y="6237312"/>
            <a:ext cx="1581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dirty="0">
                <a:solidFill>
                  <a:schemeClr val="bg2"/>
                </a:solidFill>
              </a:rPr>
              <a:t>(</a:t>
            </a:r>
            <a:r>
              <a:rPr lang="fr-BE" dirty="0">
                <a:solidFill>
                  <a:schemeClr val="bg2"/>
                </a:solidFill>
                <a:hlinkClick r:id="rId2"/>
              </a:rPr>
              <a:t>www.idele.fr</a:t>
            </a:r>
            <a:r>
              <a:rPr lang="fr-BE" dirty="0">
                <a:solidFill>
                  <a:schemeClr val="bg2"/>
                </a:solidFill>
              </a:rPr>
              <a:t> )</a:t>
            </a:r>
          </a:p>
        </p:txBody>
      </p:sp>
      <p:sp>
        <p:nvSpPr>
          <p:cNvPr id="5" name="Rectangle 4"/>
          <p:cNvSpPr/>
          <p:nvPr/>
        </p:nvSpPr>
        <p:spPr>
          <a:xfrm>
            <a:off x="251520" y="5949280"/>
            <a:ext cx="7133424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BE" sz="1600" dirty="0" smtClean="0">
                <a:solidFill>
                  <a:schemeClr val="bg2"/>
                </a:solidFill>
                <a:sym typeface="Wingdings" pitchFamily="2" charset="2"/>
              </a:rPr>
              <a:t>Caprins dans le monde 1,01 milliard </a:t>
            </a:r>
            <a:endParaRPr lang="fr-BE" sz="1600" dirty="0">
              <a:solidFill>
                <a:schemeClr val="bg2"/>
              </a:solidFill>
              <a:sym typeface="Wingdings" pitchFamily="2" charset="2"/>
            </a:endParaRPr>
          </a:p>
          <a:p>
            <a:r>
              <a:rPr lang="fr-BE" sz="1600" dirty="0" smtClean="0">
                <a:solidFill>
                  <a:schemeClr val="bg2"/>
                </a:solidFill>
                <a:sym typeface="Wingdings" pitchFamily="2" charset="2"/>
              </a:rPr>
              <a:t>Belgique  (2016) : 50.801 chèvres et chevrettes  (23 % en Wallonie)</a:t>
            </a:r>
          </a:p>
        </p:txBody>
      </p:sp>
      <p:sp>
        <p:nvSpPr>
          <p:cNvPr id="6" name="Rectangle à coins arrondis 5"/>
          <p:cNvSpPr/>
          <p:nvPr/>
        </p:nvSpPr>
        <p:spPr>
          <a:xfrm>
            <a:off x="251520" y="160708"/>
            <a:ext cx="4032448" cy="432048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2000" dirty="0">
                <a:solidFill>
                  <a:schemeClr val="bg1"/>
                </a:solidFill>
              </a:rPr>
              <a:t>L’élevage </a:t>
            </a:r>
            <a:r>
              <a:rPr lang="fr-BE" sz="2000" dirty="0" smtClean="0">
                <a:solidFill>
                  <a:schemeClr val="bg1"/>
                </a:solidFill>
              </a:rPr>
              <a:t>caprin </a:t>
            </a:r>
            <a:r>
              <a:rPr lang="fr-BE" sz="2000" dirty="0" smtClean="0">
                <a:solidFill>
                  <a:schemeClr val="bg2"/>
                </a:solidFill>
              </a:rPr>
              <a:t>: </a:t>
            </a:r>
            <a:r>
              <a:rPr lang="fr-BE" sz="2000" dirty="0">
                <a:solidFill>
                  <a:schemeClr val="bg2"/>
                </a:solidFill>
              </a:rPr>
              <a:t>quelques chiffres</a:t>
            </a:r>
          </a:p>
        </p:txBody>
      </p:sp>
      <p:sp>
        <p:nvSpPr>
          <p:cNvPr id="3" name="Rectangle 2"/>
          <p:cNvSpPr/>
          <p:nvPr/>
        </p:nvSpPr>
        <p:spPr>
          <a:xfrm>
            <a:off x="4525991" y="16070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BE" sz="1200" dirty="0">
                <a:hlinkClick r:id="rId3"/>
              </a:rPr>
              <a:t>http://</a:t>
            </a:r>
            <a:r>
              <a:rPr lang="fr-BE" sz="1200" dirty="0" smtClean="0">
                <a:hlinkClick r:id="rId3"/>
              </a:rPr>
              <a:t>idele.fr/no_cache/recherche/publication/idelesolr/recommends/chiffres-cles-caprins-2018.html</a:t>
            </a:r>
            <a:r>
              <a:rPr lang="fr-BE" sz="1200" dirty="0" smtClean="0"/>
              <a:t> </a:t>
            </a:r>
            <a:endParaRPr lang="fr-BE" sz="1200" dirty="0"/>
          </a:p>
        </p:txBody>
      </p:sp>
      <p:pic>
        <p:nvPicPr>
          <p:cNvPr id="3041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8175481" cy="5227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995936" y="2420888"/>
            <a:ext cx="792088" cy="32403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5142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0" y="2852936"/>
            <a:ext cx="6480720" cy="1656184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3"/>
            </a:solidFill>
            <a:miter lim="800000"/>
            <a:headEnd/>
            <a:tailEnd/>
          </a:ln>
        </p:spPr>
        <p:txBody>
          <a:bodyPr>
            <a:noAutofit/>
          </a:bodyPr>
          <a:lstStyle/>
          <a:p>
            <a:pPr marL="177800" algn="ctr">
              <a:defRPr/>
            </a:pPr>
            <a:r>
              <a:rPr lang="fr-BE" sz="4000" dirty="0" smtClean="0">
                <a:solidFill>
                  <a:schemeClr val="bg1"/>
                </a:solidFill>
              </a:rPr>
              <a:t>Principes généraux </a:t>
            </a:r>
            <a:br>
              <a:rPr lang="fr-BE" sz="4000" dirty="0" smtClean="0">
                <a:solidFill>
                  <a:schemeClr val="bg1"/>
                </a:solidFill>
              </a:rPr>
            </a:br>
            <a:r>
              <a:rPr lang="fr-BE" sz="4000" dirty="0" smtClean="0">
                <a:solidFill>
                  <a:schemeClr val="bg1"/>
                </a:solidFill>
              </a:rPr>
              <a:t>de l’échographie</a:t>
            </a:r>
            <a:endParaRPr lang="fr-FR" sz="4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41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692150"/>
            <a:ext cx="8526463" cy="554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5360988" y="4868863"/>
            <a:ext cx="917575" cy="4619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4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BE" dirty="0">
                <a:solidFill>
                  <a:schemeClr val="tx2"/>
                </a:solidFill>
                <a:latin typeface="+mn-lt"/>
              </a:rPr>
              <a:t>Sonde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71513" y="5229225"/>
            <a:ext cx="1550987" cy="461963"/>
          </a:xfrm>
          <a:prstGeom prst="rect">
            <a:avLst/>
          </a:prstGeom>
          <a:solidFill>
            <a:srgbClr val="FFFFCC"/>
          </a:solidFill>
          <a:ln>
            <a:solidFill>
              <a:schemeClr val="accent4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BE" dirty="0">
                <a:solidFill>
                  <a:schemeClr val="tx2"/>
                </a:solidFill>
                <a:latin typeface="+mn-lt"/>
              </a:rPr>
              <a:t>Echographe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148263" y="3332163"/>
            <a:ext cx="957262" cy="460375"/>
          </a:xfrm>
          <a:prstGeom prst="rect">
            <a:avLst/>
          </a:prstGeom>
          <a:solidFill>
            <a:srgbClr val="FFFFCC"/>
          </a:solidFill>
          <a:ln>
            <a:solidFill>
              <a:schemeClr val="accent4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BE" dirty="0">
                <a:solidFill>
                  <a:schemeClr val="tx2"/>
                </a:solidFill>
                <a:latin typeface="+mn-lt"/>
              </a:rPr>
              <a:t>Animal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508750" y="893763"/>
            <a:ext cx="1408113" cy="461962"/>
          </a:xfrm>
          <a:prstGeom prst="rect">
            <a:avLst/>
          </a:prstGeom>
          <a:solidFill>
            <a:srgbClr val="FFFFCC"/>
          </a:solidFill>
          <a:ln>
            <a:solidFill>
              <a:schemeClr val="accent4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BE" dirty="0">
                <a:solidFill>
                  <a:schemeClr val="tx2"/>
                </a:solidFill>
                <a:latin typeface="+mn-lt"/>
              </a:rPr>
              <a:t>Vétérinaire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815975" y="2565400"/>
            <a:ext cx="844550" cy="46196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4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BE" dirty="0">
                <a:solidFill>
                  <a:schemeClr val="tx2"/>
                </a:solidFill>
                <a:latin typeface="+mn-lt"/>
              </a:rPr>
              <a:t>Ecran</a:t>
            </a:r>
          </a:p>
        </p:txBody>
      </p:sp>
      <p:sp>
        <p:nvSpPr>
          <p:cNvPr id="2" name="Triangle isocèle 1"/>
          <p:cNvSpPr>
            <a:spLocks noChangeArrowheads="1"/>
          </p:cNvSpPr>
          <p:nvPr/>
        </p:nvSpPr>
        <p:spPr bwMode="auto">
          <a:xfrm rot="4145438">
            <a:off x="4209256" y="577057"/>
            <a:ext cx="930275" cy="4437062"/>
          </a:xfrm>
          <a:prstGeom prst="triangle">
            <a:avLst>
              <a:gd name="adj" fmla="val 49282"/>
            </a:avLst>
          </a:prstGeom>
          <a:solidFill>
            <a:srgbClr val="FF6600">
              <a:alpha val="3098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fr-BE" altLang="fr-FR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7667625" y="6505575"/>
            <a:ext cx="1381125" cy="247650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fr-BE" sz="1000" dirty="0" smtClean="0">
                <a:latin typeface="+mn-lt"/>
              </a:rPr>
              <a:t>In </a:t>
            </a:r>
            <a:r>
              <a:rPr lang="fr-BE" sz="1000" dirty="0" err="1" smtClean="0">
                <a:latin typeface="+mn-lt"/>
              </a:rPr>
              <a:t>Descoteaux</a:t>
            </a:r>
            <a:r>
              <a:rPr lang="fr-BE" sz="1000" dirty="0" smtClean="0">
                <a:latin typeface="+mn-lt"/>
              </a:rPr>
              <a:t> et al. 2010</a:t>
            </a:r>
          </a:p>
        </p:txBody>
      </p:sp>
    </p:spTree>
    <p:extLst>
      <p:ext uri="{BB962C8B-B14F-4D97-AF65-F5344CB8AC3E}">
        <p14:creationId xmlns:p14="http://schemas.microsoft.com/office/powerpoint/2010/main" val="167172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148" name="Text Box 4"/>
          <p:cNvSpPr txBox="1">
            <a:spLocks noChangeArrowheads="1"/>
          </p:cNvSpPr>
          <p:nvPr/>
        </p:nvSpPr>
        <p:spPr bwMode="auto">
          <a:xfrm>
            <a:off x="1993900" y="1519238"/>
            <a:ext cx="989013" cy="4667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BE" altLang="fr-FR" sz="2400">
                <a:solidFill>
                  <a:schemeClr val="tx1"/>
                </a:solidFill>
              </a:rPr>
              <a:t>Sonde </a:t>
            </a:r>
            <a:endParaRPr lang="fr-FR" altLang="fr-FR" sz="2400">
              <a:solidFill>
                <a:schemeClr val="tx1"/>
              </a:solidFill>
            </a:endParaRPr>
          </a:p>
        </p:txBody>
      </p:sp>
      <p:sp>
        <p:nvSpPr>
          <p:cNvPr id="1158149" name="Text Box 5"/>
          <p:cNvSpPr txBox="1">
            <a:spLocks noChangeArrowheads="1"/>
          </p:cNvSpPr>
          <p:nvPr/>
        </p:nvSpPr>
        <p:spPr bwMode="auto">
          <a:xfrm>
            <a:off x="1073150" y="3968750"/>
            <a:ext cx="1322388" cy="46672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BE" altLang="fr-FR" sz="2400"/>
              <a:t>Ultrasons </a:t>
            </a:r>
            <a:endParaRPr lang="fr-FR" altLang="fr-FR" sz="2400"/>
          </a:p>
        </p:txBody>
      </p:sp>
      <p:sp>
        <p:nvSpPr>
          <p:cNvPr id="1158150" name="Text Box 6"/>
          <p:cNvSpPr txBox="1">
            <a:spLocks noChangeArrowheads="1"/>
          </p:cNvSpPr>
          <p:nvPr/>
        </p:nvSpPr>
        <p:spPr bwMode="auto">
          <a:xfrm>
            <a:off x="2654300" y="2817813"/>
            <a:ext cx="1058863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BE" altLang="fr-FR" sz="2400">
                <a:solidFill>
                  <a:schemeClr val="tx1"/>
                </a:solidFill>
              </a:rPr>
              <a:t>Captés </a:t>
            </a:r>
            <a:endParaRPr lang="fr-FR" altLang="fr-FR" sz="2400">
              <a:solidFill>
                <a:schemeClr val="tx1"/>
              </a:solidFill>
            </a:endParaRPr>
          </a:p>
        </p:txBody>
      </p:sp>
      <p:sp>
        <p:nvSpPr>
          <p:cNvPr id="1158151" name="Text Box 7"/>
          <p:cNvSpPr txBox="1">
            <a:spLocks noChangeArrowheads="1"/>
          </p:cNvSpPr>
          <p:nvPr/>
        </p:nvSpPr>
        <p:spPr bwMode="auto">
          <a:xfrm>
            <a:off x="1547813" y="2817813"/>
            <a:ext cx="84772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BE" altLang="fr-FR" sz="2400" dirty="0">
                <a:solidFill>
                  <a:schemeClr val="tx1"/>
                </a:solidFill>
              </a:rPr>
              <a:t>Emet </a:t>
            </a:r>
            <a:endParaRPr lang="fr-FR" altLang="fr-FR" sz="2400" dirty="0">
              <a:solidFill>
                <a:schemeClr val="tx1"/>
              </a:solidFill>
            </a:endParaRPr>
          </a:p>
        </p:txBody>
      </p:sp>
      <p:sp>
        <p:nvSpPr>
          <p:cNvPr id="1158152" name="Text Box 8"/>
          <p:cNvSpPr txBox="1">
            <a:spLocks noChangeArrowheads="1"/>
          </p:cNvSpPr>
          <p:nvPr/>
        </p:nvSpPr>
        <p:spPr bwMode="auto">
          <a:xfrm>
            <a:off x="1755775" y="5265738"/>
            <a:ext cx="127952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BE" altLang="fr-FR" sz="2400">
                <a:solidFill>
                  <a:schemeClr val="tx1"/>
                </a:solidFill>
              </a:rPr>
              <a:t>Structure </a:t>
            </a:r>
            <a:endParaRPr lang="fr-FR" altLang="fr-FR" sz="2400">
              <a:solidFill>
                <a:schemeClr val="tx1"/>
              </a:solidFill>
            </a:endParaRPr>
          </a:p>
        </p:txBody>
      </p:sp>
      <p:sp>
        <p:nvSpPr>
          <p:cNvPr id="1158153" name="Text Box 9"/>
          <p:cNvSpPr txBox="1">
            <a:spLocks noChangeArrowheads="1"/>
          </p:cNvSpPr>
          <p:nvPr/>
        </p:nvSpPr>
        <p:spPr bwMode="auto">
          <a:xfrm>
            <a:off x="2654300" y="3968750"/>
            <a:ext cx="960438" cy="46672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BE" altLang="fr-FR" sz="2400"/>
              <a:t>Echos </a:t>
            </a:r>
            <a:endParaRPr lang="fr-FR" altLang="fr-FR" sz="2400"/>
          </a:p>
        </p:txBody>
      </p:sp>
      <p:sp>
        <p:nvSpPr>
          <p:cNvPr id="1158154" name="Text Box 10"/>
          <p:cNvSpPr txBox="1">
            <a:spLocks noChangeArrowheads="1"/>
          </p:cNvSpPr>
          <p:nvPr/>
        </p:nvSpPr>
        <p:spPr bwMode="auto">
          <a:xfrm>
            <a:off x="5857875" y="1519238"/>
            <a:ext cx="917575" cy="4667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BE" altLang="fr-FR" sz="2400">
                <a:solidFill>
                  <a:schemeClr val="tx1"/>
                </a:solidFill>
              </a:rPr>
              <a:t>Ecran </a:t>
            </a:r>
            <a:endParaRPr lang="fr-FR" altLang="fr-FR" sz="2400">
              <a:solidFill>
                <a:schemeClr val="tx1"/>
              </a:solidFill>
            </a:endParaRPr>
          </a:p>
        </p:txBody>
      </p:sp>
      <p:sp>
        <p:nvSpPr>
          <p:cNvPr id="1158155" name="Text Box 11"/>
          <p:cNvSpPr txBox="1">
            <a:spLocks noChangeArrowheads="1"/>
          </p:cNvSpPr>
          <p:nvPr/>
        </p:nvSpPr>
        <p:spPr bwMode="auto">
          <a:xfrm>
            <a:off x="5857875" y="2817813"/>
            <a:ext cx="960438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BE" altLang="fr-FR" sz="2400">
                <a:solidFill>
                  <a:schemeClr val="tx1"/>
                </a:solidFill>
              </a:rPr>
              <a:t>Image </a:t>
            </a:r>
            <a:endParaRPr lang="fr-FR" altLang="fr-FR" sz="2400">
              <a:solidFill>
                <a:schemeClr val="tx1"/>
              </a:solidFill>
            </a:endParaRPr>
          </a:p>
        </p:txBody>
      </p:sp>
      <p:sp>
        <p:nvSpPr>
          <p:cNvPr id="1158156" name="Text Box 12"/>
          <p:cNvSpPr txBox="1">
            <a:spLocks noChangeArrowheads="1"/>
          </p:cNvSpPr>
          <p:nvPr/>
        </p:nvSpPr>
        <p:spPr bwMode="auto">
          <a:xfrm>
            <a:off x="5662613" y="4202113"/>
            <a:ext cx="1155700" cy="466725"/>
          </a:xfrm>
          <a:prstGeom prst="rect">
            <a:avLst/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BE" altLang="fr-FR" sz="2400"/>
              <a:t>Analyse </a:t>
            </a:r>
            <a:endParaRPr lang="fr-FR" altLang="fr-FR" sz="2400"/>
          </a:p>
        </p:txBody>
      </p:sp>
      <p:sp>
        <p:nvSpPr>
          <p:cNvPr id="9227" name="Text Box 14"/>
          <p:cNvSpPr txBox="1">
            <a:spLocks noChangeArrowheads="1"/>
          </p:cNvSpPr>
          <p:nvPr/>
        </p:nvSpPr>
        <p:spPr bwMode="auto">
          <a:xfrm>
            <a:off x="3924300" y="404813"/>
            <a:ext cx="1616075" cy="466725"/>
          </a:xfrm>
          <a:prstGeom prst="rect">
            <a:avLst/>
          </a:prstGeom>
          <a:solidFill>
            <a:srgbClr val="0000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BE" altLang="fr-FR" sz="2400"/>
              <a:t>Echographe </a:t>
            </a:r>
            <a:endParaRPr lang="fr-FR" altLang="fr-FR" sz="2400"/>
          </a:p>
        </p:txBody>
      </p:sp>
      <p:sp>
        <p:nvSpPr>
          <p:cNvPr id="9228" name="Text Box 15"/>
          <p:cNvSpPr txBox="1">
            <a:spLocks noChangeArrowheads="1"/>
          </p:cNvSpPr>
          <p:nvPr/>
        </p:nvSpPr>
        <p:spPr bwMode="auto">
          <a:xfrm>
            <a:off x="3614738" y="5265738"/>
            <a:ext cx="1098550" cy="466725"/>
          </a:xfrm>
          <a:prstGeom prst="rect">
            <a:avLst/>
          </a:prstGeom>
          <a:solidFill>
            <a:srgbClr val="0000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BE" altLang="fr-FR" sz="2400"/>
              <a:t>Animal  </a:t>
            </a:r>
            <a:endParaRPr lang="fr-FR" altLang="fr-FR" sz="2400"/>
          </a:p>
        </p:txBody>
      </p:sp>
      <p:sp>
        <p:nvSpPr>
          <p:cNvPr id="9229" name="Text Box 16"/>
          <p:cNvSpPr txBox="1">
            <a:spLocks noChangeArrowheads="1"/>
          </p:cNvSpPr>
          <p:nvPr/>
        </p:nvSpPr>
        <p:spPr bwMode="auto">
          <a:xfrm>
            <a:off x="7308850" y="4202113"/>
            <a:ext cx="1474788" cy="466725"/>
          </a:xfrm>
          <a:prstGeom prst="rect">
            <a:avLst/>
          </a:prstGeom>
          <a:solidFill>
            <a:srgbClr val="0000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BE" altLang="fr-FR" sz="2400"/>
              <a:t>Vétérinaire </a:t>
            </a:r>
            <a:endParaRPr lang="fr-FR" altLang="fr-FR" sz="2400"/>
          </a:p>
        </p:txBody>
      </p:sp>
      <p:sp>
        <p:nvSpPr>
          <p:cNvPr id="1158161" name="Line 17"/>
          <p:cNvSpPr>
            <a:spLocks noChangeShapeType="1"/>
          </p:cNvSpPr>
          <p:nvPr/>
        </p:nvSpPr>
        <p:spPr bwMode="auto">
          <a:xfrm flipH="1">
            <a:off x="2654300" y="620713"/>
            <a:ext cx="1270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1158162" name="Line 18"/>
          <p:cNvSpPr>
            <a:spLocks noChangeShapeType="1"/>
          </p:cNvSpPr>
          <p:nvPr/>
        </p:nvSpPr>
        <p:spPr bwMode="auto">
          <a:xfrm>
            <a:off x="2654300" y="620713"/>
            <a:ext cx="0" cy="898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1158163" name="Line 19"/>
          <p:cNvSpPr>
            <a:spLocks noChangeShapeType="1"/>
          </p:cNvSpPr>
          <p:nvPr/>
        </p:nvSpPr>
        <p:spPr bwMode="auto">
          <a:xfrm>
            <a:off x="5540375" y="620713"/>
            <a:ext cx="9032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1158164" name="Line 20"/>
          <p:cNvSpPr>
            <a:spLocks noChangeShapeType="1"/>
          </p:cNvSpPr>
          <p:nvPr/>
        </p:nvSpPr>
        <p:spPr bwMode="auto">
          <a:xfrm>
            <a:off x="6443663" y="620713"/>
            <a:ext cx="0" cy="898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1158165" name="Line 21"/>
          <p:cNvSpPr>
            <a:spLocks noChangeShapeType="1"/>
          </p:cNvSpPr>
          <p:nvPr/>
        </p:nvSpPr>
        <p:spPr bwMode="auto">
          <a:xfrm>
            <a:off x="2195513" y="1985963"/>
            <a:ext cx="0" cy="831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1158166" name="Line 22"/>
          <p:cNvSpPr>
            <a:spLocks noChangeShapeType="1"/>
          </p:cNvSpPr>
          <p:nvPr/>
        </p:nvSpPr>
        <p:spPr bwMode="auto">
          <a:xfrm>
            <a:off x="1993900" y="3284538"/>
            <a:ext cx="0" cy="684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1158167" name="Line 23"/>
          <p:cNvSpPr>
            <a:spLocks noChangeShapeType="1"/>
          </p:cNvSpPr>
          <p:nvPr/>
        </p:nvSpPr>
        <p:spPr bwMode="auto">
          <a:xfrm>
            <a:off x="1993900" y="4435475"/>
            <a:ext cx="0" cy="830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1158168" name="Line 24"/>
          <p:cNvSpPr>
            <a:spLocks noChangeShapeType="1"/>
          </p:cNvSpPr>
          <p:nvPr/>
        </p:nvSpPr>
        <p:spPr bwMode="auto">
          <a:xfrm>
            <a:off x="3035300" y="5516563"/>
            <a:ext cx="552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1158169" name="Line 25"/>
          <p:cNvSpPr>
            <a:spLocks noChangeShapeType="1"/>
          </p:cNvSpPr>
          <p:nvPr/>
        </p:nvSpPr>
        <p:spPr bwMode="auto">
          <a:xfrm flipV="1">
            <a:off x="2982913" y="4435475"/>
            <a:ext cx="0" cy="830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1158170" name="Line 26"/>
          <p:cNvSpPr>
            <a:spLocks noChangeShapeType="1"/>
          </p:cNvSpPr>
          <p:nvPr/>
        </p:nvSpPr>
        <p:spPr bwMode="auto">
          <a:xfrm flipV="1">
            <a:off x="2982913" y="3284538"/>
            <a:ext cx="0" cy="684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1158171" name="Line 27"/>
          <p:cNvSpPr>
            <a:spLocks noChangeShapeType="1"/>
          </p:cNvSpPr>
          <p:nvPr/>
        </p:nvSpPr>
        <p:spPr bwMode="auto">
          <a:xfrm flipV="1">
            <a:off x="2843213" y="1985963"/>
            <a:ext cx="0" cy="831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1158172" name="Line 28"/>
          <p:cNvSpPr>
            <a:spLocks noChangeShapeType="1"/>
          </p:cNvSpPr>
          <p:nvPr/>
        </p:nvSpPr>
        <p:spPr bwMode="auto">
          <a:xfrm>
            <a:off x="2982913" y="1844675"/>
            <a:ext cx="28749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1158173" name="Line 29"/>
          <p:cNvSpPr>
            <a:spLocks noChangeShapeType="1"/>
          </p:cNvSpPr>
          <p:nvPr/>
        </p:nvSpPr>
        <p:spPr bwMode="auto">
          <a:xfrm>
            <a:off x="6443663" y="1985963"/>
            <a:ext cx="0" cy="831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1158174" name="Line 30"/>
          <p:cNvSpPr>
            <a:spLocks noChangeShapeType="1"/>
          </p:cNvSpPr>
          <p:nvPr/>
        </p:nvSpPr>
        <p:spPr bwMode="auto">
          <a:xfrm>
            <a:off x="6227763" y="3284538"/>
            <a:ext cx="0" cy="917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1158175" name="Line 31"/>
          <p:cNvSpPr>
            <a:spLocks noChangeShapeType="1"/>
          </p:cNvSpPr>
          <p:nvPr/>
        </p:nvSpPr>
        <p:spPr bwMode="auto">
          <a:xfrm>
            <a:off x="6818313" y="4435475"/>
            <a:ext cx="4905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6255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8148" grpId="0" animBg="1"/>
      <p:bldP spid="1158149" grpId="0" animBg="1"/>
      <p:bldP spid="1158150" grpId="0" animBg="1"/>
      <p:bldP spid="1158151" grpId="0" animBg="1"/>
      <p:bldP spid="1158152" grpId="0" animBg="1"/>
      <p:bldP spid="1158153" grpId="0" animBg="1"/>
      <p:bldP spid="1158154" grpId="0" animBg="1"/>
      <p:bldP spid="1158155" grpId="0" animBg="1"/>
      <p:bldP spid="1158156" grpId="0" animBg="1"/>
      <p:bldP spid="1158161" grpId="0" animBg="1"/>
      <p:bldP spid="1158162" grpId="0" animBg="1"/>
      <p:bldP spid="1158163" grpId="0" animBg="1"/>
      <p:bldP spid="1158164" grpId="0" animBg="1"/>
      <p:bldP spid="1158165" grpId="0" animBg="1"/>
      <p:bldP spid="1158166" grpId="0" animBg="1"/>
      <p:bldP spid="1158167" grpId="0" animBg="1"/>
      <p:bldP spid="1158168" grpId="0" animBg="1"/>
      <p:bldP spid="1158169" grpId="0" animBg="1"/>
      <p:bldP spid="1158170" grpId="0" animBg="1"/>
      <p:bldP spid="1158171" grpId="0" animBg="1"/>
      <p:bldP spid="1158172" grpId="0" animBg="1"/>
      <p:bldP spid="1158173" grpId="0" animBg="1"/>
      <p:bldP spid="1158174" grpId="0" animBg="1"/>
      <p:bldP spid="115817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sondes éch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1301750"/>
            <a:ext cx="8053388" cy="500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971550" y="3013075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b="1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4332288" y="2784475"/>
            <a:ext cx="3508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b="1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7667625" y="3254375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b="1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4500563" y="5373688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b="1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3203575" y="4321175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b="1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611560" y="191344"/>
            <a:ext cx="5976664" cy="576064"/>
          </a:xfrm>
          <a:prstGeom prst="roundRect">
            <a:avLst>
              <a:gd name="adj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altLang="fr-FR" sz="2800" dirty="0" smtClean="0">
                <a:solidFill>
                  <a:schemeClr val="bg1"/>
                </a:solidFill>
              </a:rPr>
              <a:t>La production d’ultrasons : les sondes </a:t>
            </a:r>
          </a:p>
        </p:txBody>
      </p:sp>
    </p:spTree>
    <p:extLst>
      <p:ext uri="{BB962C8B-B14F-4D97-AF65-F5344CB8AC3E}">
        <p14:creationId xmlns:p14="http://schemas.microsoft.com/office/powerpoint/2010/main" val="110588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2"/>
          <p:cNvGrpSpPr>
            <a:grpSpLocks/>
          </p:cNvGrpSpPr>
          <p:nvPr/>
        </p:nvGrpSpPr>
        <p:grpSpPr bwMode="auto">
          <a:xfrm>
            <a:off x="298450" y="1592263"/>
            <a:ext cx="4392613" cy="763587"/>
            <a:chOff x="2221" y="2048"/>
            <a:chExt cx="3063" cy="514"/>
          </a:xfrm>
        </p:grpSpPr>
        <p:pic>
          <p:nvPicPr>
            <p:cNvPr id="13367" name="Picture 3" descr="amortiss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1" y="2048"/>
              <a:ext cx="861" cy="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68" name="Rectangle 4"/>
            <p:cNvSpPr>
              <a:spLocks noChangeArrowheads="1"/>
            </p:cNvSpPr>
            <p:nvPr/>
          </p:nvSpPr>
          <p:spPr bwMode="auto">
            <a:xfrm>
              <a:off x="3016" y="2115"/>
              <a:ext cx="2268" cy="3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1"/>
                </a:buClr>
                <a:buSzPct val="80000"/>
                <a:buFont typeface="Monotype Sorts" pitchFamily="2" charset="2"/>
                <a:buChar char="l"/>
                <a:defRPr sz="2200">
                  <a:solidFill>
                    <a:schemeClr val="bg1"/>
                  </a:solidFill>
                  <a:latin typeface="Arial Narrow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bg1"/>
                </a:buClr>
                <a:buSzPct val="95000"/>
                <a:buFont typeface="Wingdings" pitchFamily="2" charset="2"/>
                <a:buChar char="§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1"/>
                </a:buClr>
                <a:buChar char="•"/>
                <a:defRPr>
                  <a:solidFill>
                    <a:schemeClr val="bg1"/>
                  </a:solidFill>
                  <a:latin typeface="Arial Narrow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1"/>
                </a:buClr>
                <a:buChar char="–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fr-FR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2291" name="Group 5"/>
          <p:cNvGrpSpPr>
            <a:grpSpLocks/>
          </p:cNvGrpSpPr>
          <p:nvPr/>
        </p:nvGrpSpPr>
        <p:grpSpPr bwMode="auto">
          <a:xfrm>
            <a:off x="493713" y="1793875"/>
            <a:ext cx="4392612" cy="763588"/>
            <a:chOff x="2221" y="2048"/>
            <a:chExt cx="3063" cy="514"/>
          </a:xfrm>
        </p:grpSpPr>
        <p:pic>
          <p:nvPicPr>
            <p:cNvPr id="13365" name="Picture 6" descr="amortiss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1" y="2048"/>
              <a:ext cx="861" cy="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66" name="Rectangle 7"/>
            <p:cNvSpPr>
              <a:spLocks noChangeArrowheads="1"/>
            </p:cNvSpPr>
            <p:nvPr/>
          </p:nvSpPr>
          <p:spPr bwMode="auto">
            <a:xfrm>
              <a:off x="3016" y="2115"/>
              <a:ext cx="2268" cy="3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1"/>
                </a:buClr>
                <a:buSzPct val="80000"/>
                <a:buFont typeface="Monotype Sorts" pitchFamily="2" charset="2"/>
                <a:buChar char="l"/>
                <a:defRPr sz="2200">
                  <a:solidFill>
                    <a:schemeClr val="bg1"/>
                  </a:solidFill>
                  <a:latin typeface="Arial Narrow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bg1"/>
                </a:buClr>
                <a:buSzPct val="95000"/>
                <a:buFont typeface="Wingdings" pitchFamily="2" charset="2"/>
                <a:buChar char="§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1"/>
                </a:buClr>
                <a:buChar char="•"/>
                <a:defRPr>
                  <a:solidFill>
                    <a:schemeClr val="bg1"/>
                  </a:solidFill>
                  <a:latin typeface="Arial Narrow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1"/>
                </a:buClr>
                <a:buChar char="–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fr-FR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2292" name="Group 8"/>
          <p:cNvGrpSpPr>
            <a:grpSpLocks/>
          </p:cNvGrpSpPr>
          <p:nvPr/>
        </p:nvGrpSpPr>
        <p:grpSpPr bwMode="auto">
          <a:xfrm>
            <a:off x="688975" y="1997075"/>
            <a:ext cx="4392613" cy="763588"/>
            <a:chOff x="2221" y="2048"/>
            <a:chExt cx="3063" cy="514"/>
          </a:xfrm>
        </p:grpSpPr>
        <p:pic>
          <p:nvPicPr>
            <p:cNvPr id="13363" name="Picture 9" descr="amortiss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1" y="2048"/>
              <a:ext cx="861" cy="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64" name="Rectangle 10"/>
            <p:cNvSpPr>
              <a:spLocks noChangeArrowheads="1"/>
            </p:cNvSpPr>
            <p:nvPr/>
          </p:nvSpPr>
          <p:spPr bwMode="auto">
            <a:xfrm>
              <a:off x="3016" y="2115"/>
              <a:ext cx="2268" cy="3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1"/>
                </a:buClr>
                <a:buSzPct val="80000"/>
                <a:buFont typeface="Monotype Sorts" pitchFamily="2" charset="2"/>
                <a:buChar char="l"/>
                <a:defRPr sz="2200">
                  <a:solidFill>
                    <a:schemeClr val="bg1"/>
                  </a:solidFill>
                  <a:latin typeface="Arial Narrow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bg1"/>
                </a:buClr>
                <a:buSzPct val="95000"/>
                <a:buFont typeface="Wingdings" pitchFamily="2" charset="2"/>
                <a:buChar char="§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1"/>
                </a:buClr>
                <a:buChar char="•"/>
                <a:defRPr>
                  <a:solidFill>
                    <a:schemeClr val="bg1"/>
                  </a:solidFill>
                  <a:latin typeface="Arial Narrow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1"/>
                </a:buClr>
                <a:buChar char="–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fr-FR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2293" name="Group 11"/>
          <p:cNvGrpSpPr>
            <a:grpSpLocks/>
          </p:cNvGrpSpPr>
          <p:nvPr/>
        </p:nvGrpSpPr>
        <p:grpSpPr bwMode="auto">
          <a:xfrm>
            <a:off x="884238" y="2198688"/>
            <a:ext cx="4392612" cy="763587"/>
            <a:chOff x="2221" y="2048"/>
            <a:chExt cx="3063" cy="514"/>
          </a:xfrm>
        </p:grpSpPr>
        <p:pic>
          <p:nvPicPr>
            <p:cNvPr id="13361" name="Picture 12" descr="amortiss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1" y="2048"/>
              <a:ext cx="861" cy="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62" name="Rectangle 13"/>
            <p:cNvSpPr>
              <a:spLocks noChangeArrowheads="1"/>
            </p:cNvSpPr>
            <p:nvPr/>
          </p:nvSpPr>
          <p:spPr bwMode="auto">
            <a:xfrm>
              <a:off x="3016" y="2115"/>
              <a:ext cx="2268" cy="3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1"/>
                </a:buClr>
                <a:buSzPct val="80000"/>
                <a:buFont typeface="Monotype Sorts" pitchFamily="2" charset="2"/>
                <a:buChar char="l"/>
                <a:defRPr sz="2200">
                  <a:solidFill>
                    <a:schemeClr val="bg1"/>
                  </a:solidFill>
                  <a:latin typeface="Arial Narrow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bg1"/>
                </a:buClr>
                <a:buSzPct val="95000"/>
                <a:buFont typeface="Wingdings" pitchFamily="2" charset="2"/>
                <a:buChar char="§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1"/>
                </a:buClr>
                <a:buChar char="•"/>
                <a:defRPr>
                  <a:solidFill>
                    <a:schemeClr val="bg1"/>
                  </a:solidFill>
                  <a:latin typeface="Arial Narrow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1"/>
                </a:buClr>
                <a:buChar char="–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fr-FR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2294" name="Group 14"/>
          <p:cNvGrpSpPr>
            <a:grpSpLocks/>
          </p:cNvGrpSpPr>
          <p:nvPr/>
        </p:nvGrpSpPr>
        <p:grpSpPr bwMode="auto">
          <a:xfrm>
            <a:off x="1077913" y="2400300"/>
            <a:ext cx="4394200" cy="763588"/>
            <a:chOff x="2221" y="2048"/>
            <a:chExt cx="3063" cy="514"/>
          </a:xfrm>
        </p:grpSpPr>
        <p:pic>
          <p:nvPicPr>
            <p:cNvPr id="13359" name="Picture 15" descr="amortiss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1" y="2048"/>
              <a:ext cx="861" cy="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60" name="Rectangle 16"/>
            <p:cNvSpPr>
              <a:spLocks noChangeArrowheads="1"/>
            </p:cNvSpPr>
            <p:nvPr/>
          </p:nvSpPr>
          <p:spPr bwMode="auto">
            <a:xfrm>
              <a:off x="3016" y="2115"/>
              <a:ext cx="2268" cy="3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1"/>
                </a:buClr>
                <a:buSzPct val="80000"/>
                <a:buFont typeface="Monotype Sorts" pitchFamily="2" charset="2"/>
                <a:buChar char="l"/>
                <a:defRPr sz="2200">
                  <a:solidFill>
                    <a:schemeClr val="bg1"/>
                  </a:solidFill>
                  <a:latin typeface="Arial Narrow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bg1"/>
                </a:buClr>
                <a:buSzPct val="95000"/>
                <a:buFont typeface="Wingdings" pitchFamily="2" charset="2"/>
                <a:buChar char="§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1"/>
                </a:buClr>
                <a:buChar char="•"/>
                <a:defRPr>
                  <a:solidFill>
                    <a:schemeClr val="bg1"/>
                  </a:solidFill>
                  <a:latin typeface="Arial Narrow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1"/>
                </a:buClr>
                <a:buChar char="–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fr-FR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2295" name="Group 17"/>
          <p:cNvGrpSpPr>
            <a:grpSpLocks/>
          </p:cNvGrpSpPr>
          <p:nvPr/>
        </p:nvGrpSpPr>
        <p:grpSpPr bwMode="auto">
          <a:xfrm>
            <a:off x="1273175" y="2603500"/>
            <a:ext cx="4392613" cy="763588"/>
            <a:chOff x="2221" y="2048"/>
            <a:chExt cx="3063" cy="514"/>
          </a:xfrm>
        </p:grpSpPr>
        <p:pic>
          <p:nvPicPr>
            <p:cNvPr id="13357" name="Picture 18" descr="amortiss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1" y="2048"/>
              <a:ext cx="861" cy="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58" name="Rectangle 19"/>
            <p:cNvSpPr>
              <a:spLocks noChangeArrowheads="1"/>
            </p:cNvSpPr>
            <p:nvPr/>
          </p:nvSpPr>
          <p:spPr bwMode="auto">
            <a:xfrm>
              <a:off x="3016" y="2115"/>
              <a:ext cx="2268" cy="3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1"/>
                </a:buClr>
                <a:buSzPct val="80000"/>
                <a:buFont typeface="Monotype Sorts" pitchFamily="2" charset="2"/>
                <a:buChar char="l"/>
                <a:defRPr sz="2200">
                  <a:solidFill>
                    <a:schemeClr val="bg1"/>
                  </a:solidFill>
                  <a:latin typeface="Arial Narrow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bg1"/>
                </a:buClr>
                <a:buSzPct val="95000"/>
                <a:buFont typeface="Wingdings" pitchFamily="2" charset="2"/>
                <a:buChar char="§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1"/>
                </a:buClr>
                <a:buChar char="•"/>
                <a:defRPr>
                  <a:solidFill>
                    <a:schemeClr val="bg1"/>
                  </a:solidFill>
                  <a:latin typeface="Arial Narrow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1"/>
                </a:buClr>
                <a:buChar char="–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fr-FR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2296" name="Group 20"/>
          <p:cNvGrpSpPr>
            <a:grpSpLocks/>
          </p:cNvGrpSpPr>
          <p:nvPr/>
        </p:nvGrpSpPr>
        <p:grpSpPr bwMode="auto">
          <a:xfrm>
            <a:off x="1468438" y="2805113"/>
            <a:ext cx="4392612" cy="763587"/>
            <a:chOff x="2221" y="2048"/>
            <a:chExt cx="3063" cy="514"/>
          </a:xfrm>
        </p:grpSpPr>
        <p:pic>
          <p:nvPicPr>
            <p:cNvPr id="13355" name="Picture 21" descr="amortiss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1" y="2048"/>
              <a:ext cx="861" cy="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56" name="Rectangle 22"/>
            <p:cNvSpPr>
              <a:spLocks noChangeArrowheads="1"/>
            </p:cNvSpPr>
            <p:nvPr/>
          </p:nvSpPr>
          <p:spPr bwMode="auto">
            <a:xfrm>
              <a:off x="3016" y="2115"/>
              <a:ext cx="2268" cy="3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1"/>
                </a:buClr>
                <a:buSzPct val="80000"/>
                <a:buFont typeface="Monotype Sorts" pitchFamily="2" charset="2"/>
                <a:buChar char="l"/>
                <a:defRPr sz="2200">
                  <a:solidFill>
                    <a:schemeClr val="bg1"/>
                  </a:solidFill>
                  <a:latin typeface="Arial Narrow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bg1"/>
                </a:buClr>
                <a:buSzPct val="95000"/>
                <a:buFont typeface="Wingdings" pitchFamily="2" charset="2"/>
                <a:buChar char="§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1"/>
                </a:buClr>
                <a:buChar char="•"/>
                <a:defRPr>
                  <a:solidFill>
                    <a:schemeClr val="bg1"/>
                  </a:solidFill>
                  <a:latin typeface="Arial Narrow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1"/>
                </a:buClr>
                <a:buChar char="–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fr-FR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2297" name="Group 23"/>
          <p:cNvGrpSpPr>
            <a:grpSpLocks/>
          </p:cNvGrpSpPr>
          <p:nvPr/>
        </p:nvGrpSpPr>
        <p:grpSpPr bwMode="auto">
          <a:xfrm>
            <a:off x="1663700" y="3006725"/>
            <a:ext cx="4392613" cy="763588"/>
            <a:chOff x="2221" y="2048"/>
            <a:chExt cx="3063" cy="514"/>
          </a:xfrm>
        </p:grpSpPr>
        <p:pic>
          <p:nvPicPr>
            <p:cNvPr id="13353" name="Picture 24" descr="amortiss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1" y="2048"/>
              <a:ext cx="861" cy="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54" name="Rectangle 25"/>
            <p:cNvSpPr>
              <a:spLocks noChangeArrowheads="1"/>
            </p:cNvSpPr>
            <p:nvPr/>
          </p:nvSpPr>
          <p:spPr bwMode="auto">
            <a:xfrm>
              <a:off x="3016" y="2115"/>
              <a:ext cx="2268" cy="3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1"/>
                </a:buClr>
                <a:buSzPct val="80000"/>
                <a:buFont typeface="Monotype Sorts" pitchFamily="2" charset="2"/>
                <a:buChar char="l"/>
                <a:defRPr sz="2200">
                  <a:solidFill>
                    <a:schemeClr val="bg1"/>
                  </a:solidFill>
                  <a:latin typeface="Arial Narrow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bg1"/>
                </a:buClr>
                <a:buSzPct val="95000"/>
                <a:buFont typeface="Wingdings" pitchFamily="2" charset="2"/>
                <a:buChar char="§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1"/>
                </a:buClr>
                <a:buChar char="•"/>
                <a:defRPr>
                  <a:solidFill>
                    <a:schemeClr val="bg1"/>
                  </a:solidFill>
                  <a:latin typeface="Arial Narrow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1"/>
                </a:buClr>
                <a:buChar char="–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fr-FR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2298" name="Group 26"/>
          <p:cNvGrpSpPr>
            <a:grpSpLocks/>
          </p:cNvGrpSpPr>
          <p:nvPr/>
        </p:nvGrpSpPr>
        <p:grpSpPr bwMode="auto">
          <a:xfrm>
            <a:off x="1858963" y="3208338"/>
            <a:ext cx="4392612" cy="765175"/>
            <a:chOff x="2221" y="2048"/>
            <a:chExt cx="3063" cy="514"/>
          </a:xfrm>
        </p:grpSpPr>
        <p:pic>
          <p:nvPicPr>
            <p:cNvPr id="13351" name="Picture 27" descr="amortiss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1" y="2048"/>
              <a:ext cx="861" cy="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52" name="Rectangle 28"/>
            <p:cNvSpPr>
              <a:spLocks noChangeArrowheads="1"/>
            </p:cNvSpPr>
            <p:nvPr/>
          </p:nvSpPr>
          <p:spPr bwMode="auto">
            <a:xfrm>
              <a:off x="3016" y="2115"/>
              <a:ext cx="2268" cy="3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1"/>
                </a:buClr>
                <a:buSzPct val="80000"/>
                <a:buFont typeface="Monotype Sorts" pitchFamily="2" charset="2"/>
                <a:buChar char="l"/>
                <a:defRPr sz="2200">
                  <a:solidFill>
                    <a:schemeClr val="bg1"/>
                  </a:solidFill>
                  <a:latin typeface="Arial Narrow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bg1"/>
                </a:buClr>
                <a:buSzPct val="95000"/>
                <a:buFont typeface="Wingdings" pitchFamily="2" charset="2"/>
                <a:buChar char="§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1"/>
                </a:buClr>
                <a:buChar char="•"/>
                <a:defRPr>
                  <a:solidFill>
                    <a:schemeClr val="bg1"/>
                  </a:solidFill>
                  <a:latin typeface="Arial Narrow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1"/>
                </a:buClr>
                <a:buChar char="–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fr-FR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2299" name="Group 29"/>
          <p:cNvGrpSpPr>
            <a:grpSpLocks/>
          </p:cNvGrpSpPr>
          <p:nvPr/>
        </p:nvGrpSpPr>
        <p:grpSpPr bwMode="auto">
          <a:xfrm>
            <a:off x="2054225" y="3411538"/>
            <a:ext cx="4392613" cy="763587"/>
            <a:chOff x="2221" y="2048"/>
            <a:chExt cx="3063" cy="514"/>
          </a:xfrm>
        </p:grpSpPr>
        <p:pic>
          <p:nvPicPr>
            <p:cNvPr id="13349" name="Picture 30" descr="amortiss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1" y="2048"/>
              <a:ext cx="861" cy="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50" name="Rectangle 31"/>
            <p:cNvSpPr>
              <a:spLocks noChangeArrowheads="1"/>
            </p:cNvSpPr>
            <p:nvPr/>
          </p:nvSpPr>
          <p:spPr bwMode="auto">
            <a:xfrm>
              <a:off x="3016" y="2115"/>
              <a:ext cx="2268" cy="3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1"/>
                </a:buClr>
                <a:buSzPct val="80000"/>
                <a:buFont typeface="Monotype Sorts" pitchFamily="2" charset="2"/>
                <a:buChar char="l"/>
                <a:defRPr sz="2200">
                  <a:solidFill>
                    <a:schemeClr val="bg1"/>
                  </a:solidFill>
                  <a:latin typeface="Arial Narrow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bg1"/>
                </a:buClr>
                <a:buSzPct val="95000"/>
                <a:buFont typeface="Wingdings" pitchFamily="2" charset="2"/>
                <a:buChar char="§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1"/>
                </a:buClr>
                <a:buChar char="•"/>
                <a:defRPr>
                  <a:solidFill>
                    <a:schemeClr val="bg1"/>
                  </a:solidFill>
                  <a:latin typeface="Arial Narrow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1"/>
                </a:buClr>
                <a:buChar char="–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fr-FR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2300" name="Group 32"/>
          <p:cNvGrpSpPr>
            <a:grpSpLocks/>
          </p:cNvGrpSpPr>
          <p:nvPr/>
        </p:nvGrpSpPr>
        <p:grpSpPr bwMode="auto">
          <a:xfrm>
            <a:off x="2249488" y="3613150"/>
            <a:ext cx="4392612" cy="763588"/>
            <a:chOff x="2221" y="2048"/>
            <a:chExt cx="3063" cy="514"/>
          </a:xfrm>
        </p:grpSpPr>
        <p:pic>
          <p:nvPicPr>
            <p:cNvPr id="13347" name="Picture 33" descr="amortiss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1" y="2048"/>
              <a:ext cx="861" cy="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48" name="Rectangle 34"/>
            <p:cNvSpPr>
              <a:spLocks noChangeArrowheads="1"/>
            </p:cNvSpPr>
            <p:nvPr/>
          </p:nvSpPr>
          <p:spPr bwMode="auto">
            <a:xfrm>
              <a:off x="3016" y="2115"/>
              <a:ext cx="2268" cy="3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1"/>
                </a:buClr>
                <a:buSzPct val="80000"/>
                <a:buFont typeface="Monotype Sorts" pitchFamily="2" charset="2"/>
                <a:buChar char="l"/>
                <a:defRPr sz="2200">
                  <a:solidFill>
                    <a:schemeClr val="bg1"/>
                  </a:solidFill>
                  <a:latin typeface="Arial Narrow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bg1"/>
                </a:buClr>
                <a:buSzPct val="95000"/>
                <a:buFont typeface="Wingdings" pitchFamily="2" charset="2"/>
                <a:buChar char="§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1"/>
                </a:buClr>
                <a:buChar char="•"/>
                <a:defRPr>
                  <a:solidFill>
                    <a:schemeClr val="bg1"/>
                  </a:solidFill>
                  <a:latin typeface="Arial Narrow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1"/>
                </a:buClr>
                <a:buChar char="–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fr-FR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2301" name="Group 35"/>
          <p:cNvGrpSpPr>
            <a:grpSpLocks/>
          </p:cNvGrpSpPr>
          <p:nvPr/>
        </p:nvGrpSpPr>
        <p:grpSpPr bwMode="auto">
          <a:xfrm>
            <a:off x="2444750" y="3814763"/>
            <a:ext cx="4392613" cy="763587"/>
            <a:chOff x="2221" y="2048"/>
            <a:chExt cx="3063" cy="514"/>
          </a:xfrm>
        </p:grpSpPr>
        <p:pic>
          <p:nvPicPr>
            <p:cNvPr id="13345" name="Picture 36" descr="amortiss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1" y="2048"/>
              <a:ext cx="861" cy="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46" name="Rectangle 37"/>
            <p:cNvSpPr>
              <a:spLocks noChangeArrowheads="1"/>
            </p:cNvSpPr>
            <p:nvPr/>
          </p:nvSpPr>
          <p:spPr bwMode="auto">
            <a:xfrm>
              <a:off x="3016" y="2115"/>
              <a:ext cx="2268" cy="3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1"/>
                </a:buClr>
                <a:buSzPct val="80000"/>
                <a:buFont typeface="Monotype Sorts" pitchFamily="2" charset="2"/>
                <a:buChar char="l"/>
                <a:defRPr sz="2200">
                  <a:solidFill>
                    <a:schemeClr val="bg1"/>
                  </a:solidFill>
                  <a:latin typeface="Arial Narrow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bg1"/>
                </a:buClr>
                <a:buSzPct val="95000"/>
                <a:buFont typeface="Wingdings" pitchFamily="2" charset="2"/>
                <a:buChar char="§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1"/>
                </a:buClr>
                <a:buChar char="•"/>
                <a:defRPr>
                  <a:solidFill>
                    <a:schemeClr val="bg1"/>
                  </a:solidFill>
                  <a:latin typeface="Arial Narrow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1"/>
                </a:buClr>
                <a:buChar char="–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fr-FR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2302" name="Group 38"/>
          <p:cNvGrpSpPr>
            <a:grpSpLocks/>
          </p:cNvGrpSpPr>
          <p:nvPr/>
        </p:nvGrpSpPr>
        <p:grpSpPr bwMode="auto">
          <a:xfrm>
            <a:off x="2638425" y="4017963"/>
            <a:ext cx="4394200" cy="763587"/>
            <a:chOff x="2221" y="2048"/>
            <a:chExt cx="3063" cy="514"/>
          </a:xfrm>
        </p:grpSpPr>
        <p:pic>
          <p:nvPicPr>
            <p:cNvPr id="13343" name="Picture 39" descr="amortiss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1" y="2048"/>
              <a:ext cx="861" cy="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44" name="Rectangle 40"/>
            <p:cNvSpPr>
              <a:spLocks noChangeArrowheads="1"/>
            </p:cNvSpPr>
            <p:nvPr/>
          </p:nvSpPr>
          <p:spPr bwMode="auto">
            <a:xfrm>
              <a:off x="3016" y="2115"/>
              <a:ext cx="2268" cy="3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1"/>
                </a:buClr>
                <a:buSzPct val="80000"/>
                <a:buFont typeface="Monotype Sorts" pitchFamily="2" charset="2"/>
                <a:buChar char="l"/>
                <a:defRPr sz="2200">
                  <a:solidFill>
                    <a:schemeClr val="bg1"/>
                  </a:solidFill>
                  <a:latin typeface="Arial Narrow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bg1"/>
                </a:buClr>
                <a:buSzPct val="95000"/>
                <a:buFont typeface="Wingdings" pitchFamily="2" charset="2"/>
                <a:buChar char="§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1"/>
                </a:buClr>
                <a:buChar char="•"/>
                <a:defRPr>
                  <a:solidFill>
                    <a:schemeClr val="bg1"/>
                  </a:solidFill>
                  <a:latin typeface="Arial Narrow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1"/>
                </a:buClr>
                <a:buChar char="–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fr-FR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2303" name="Group 41"/>
          <p:cNvGrpSpPr>
            <a:grpSpLocks/>
          </p:cNvGrpSpPr>
          <p:nvPr/>
        </p:nvGrpSpPr>
        <p:grpSpPr bwMode="auto">
          <a:xfrm>
            <a:off x="2833688" y="4219575"/>
            <a:ext cx="4392612" cy="763588"/>
            <a:chOff x="2221" y="2048"/>
            <a:chExt cx="3063" cy="514"/>
          </a:xfrm>
        </p:grpSpPr>
        <p:pic>
          <p:nvPicPr>
            <p:cNvPr id="13341" name="Picture 42" descr="amortiss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1" y="2048"/>
              <a:ext cx="861" cy="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42" name="Rectangle 43"/>
            <p:cNvSpPr>
              <a:spLocks noChangeArrowheads="1"/>
            </p:cNvSpPr>
            <p:nvPr/>
          </p:nvSpPr>
          <p:spPr bwMode="auto">
            <a:xfrm>
              <a:off x="3016" y="2115"/>
              <a:ext cx="2268" cy="3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1"/>
                </a:buClr>
                <a:buSzPct val="80000"/>
                <a:buFont typeface="Monotype Sorts" pitchFamily="2" charset="2"/>
                <a:buChar char="l"/>
                <a:defRPr sz="2200">
                  <a:solidFill>
                    <a:schemeClr val="bg1"/>
                  </a:solidFill>
                  <a:latin typeface="Arial Narrow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bg1"/>
                </a:buClr>
                <a:buSzPct val="95000"/>
                <a:buFont typeface="Wingdings" pitchFamily="2" charset="2"/>
                <a:buChar char="§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1"/>
                </a:buClr>
                <a:buChar char="•"/>
                <a:defRPr>
                  <a:solidFill>
                    <a:schemeClr val="bg1"/>
                  </a:solidFill>
                  <a:latin typeface="Arial Narrow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1"/>
                </a:buClr>
                <a:buChar char="–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fr-FR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2304" name="Group 44"/>
          <p:cNvGrpSpPr>
            <a:grpSpLocks/>
          </p:cNvGrpSpPr>
          <p:nvPr/>
        </p:nvGrpSpPr>
        <p:grpSpPr bwMode="auto">
          <a:xfrm>
            <a:off x="3028950" y="4421188"/>
            <a:ext cx="4392613" cy="763587"/>
            <a:chOff x="2221" y="2048"/>
            <a:chExt cx="3063" cy="514"/>
          </a:xfrm>
        </p:grpSpPr>
        <p:pic>
          <p:nvPicPr>
            <p:cNvPr id="13339" name="Picture 45" descr="amortiss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1" y="2048"/>
              <a:ext cx="861" cy="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40" name="Rectangle 46"/>
            <p:cNvSpPr>
              <a:spLocks noChangeArrowheads="1"/>
            </p:cNvSpPr>
            <p:nvPr/>
          </p:nvSpPr>
          <p:spPr bwMode="auto">
            <a:xfrm>
              <a:off x="3016" y="2115"/>
              <a:ext cx="2268" cy="3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1"/>
                </a:buClr>
                <a:buSzPct val="80000"/>
                <a:buFont typeface="Monotype Sorts" pitchFamily="2" charset="2"/>
                <a:buChar char="l"/>
                <a:defRPr sz="2200">
                  <a:solidFill>
                    <a:schemeClr val="bg1"/>
                  </a:solidFill>
                  <a:latin typeface="Arial Narrow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bg1"/>
                </a:buClr>
                <a:buSzPct val="95000"/>
                <a:buFont typeface="Wingdings" pitchFamily="2" charset="2"/>
                <a:buChar char="§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1"/>
                </a:buClr>
                <a:buChar char="•"/>
                <a:defRPr>
                  <a:solidFill>
                    <a:schemeClr val="bg1"/>
                  </a:solidFill>
                  <a:latin typeface="Arial Narrow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1"/>
                </a:buClr>
                <a:buChar char="–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fr-FR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2305" name="Group 47"/>
          <p:cNvGrpSpPr>
            <a:grpSpLocks/>
          </p:cNvGrpSpPr>
          <p:nvPr/>
        </p:nvGrpSpPr>
        <p:grpSpPr bwMode="auto">
          <a:xfrm>
            <a:off x="3224213" y="4624388"/>
            <a:ext cx="4392612" cy="763587"/>
            <a:chOff x="2221" y="2048"/>
            <a:chExt cx="3063" cy="514"/>
          </a:xfrm>
        </p:grpSpPr>
        <p:pic>
          <p:nvPicPr>
            <p:cNvPr id="13337" name="Picture 48" descr="amortiss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1" y="2048"/>
              <a:ext cx="861" cy="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38" name="Rectangle 49"/>
            <p:cNvSpPr>
              <a:spLocks noChangeArrowheads="1"/>
            </p:cNvSpPr>
            <p:nvPr/>
          </p:nvSpPr>
          <p:spPr bwMode="auto">
            <a:xfrm>
              <a:off x="3016" y="2115"/>
              <a:ext cx="2268" cy="3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1"/>
                </a:buClr>
                <a:buSzPct val="80000"/>
                <a:buFont typeface="Monotype Sorts" pitchFamily="2" charset="2"/>
                <a:buChar char="l"/>
                <a:defRPr sz="2200">
                  <a:solidFill>
                    <a:schemeClr val="bg1"/>
                  </a:solidFill>
                  <a:latin typeface="Arial Narrow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bg1"/>
                </a:buClr>
                <a:buSzPct val="95000"/>
                <a:buFont typeface="Wingdings" pitchFamily="2" charset="2"/>
                <a:buChar char="§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1"/>
                </a:buClr>
                <a:buChar char="•"/>
                <a:defRPr>
                  <a:solidFill>
                    <a:schemeClr val="bg1"/>
                  </a:solidFill>
                  <a:latin typeface="Arial Narrow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1"/>
                </a:buClr>
                <a:buChar char="–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fr-FR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2306" name="Group 50"/>
          <p:cNvGrpSpPr>
            <a:grpSpLocks/>
          </p:cNvGrpSpPr>
          <p:nvPr/>
        </p:nvGrpSpPr>
        <p:grpSpPr bwMode="auto">
          <a:xfrm>
            <a:off x="3419475" y="4826000"/>
            <a:ext cx="4392613" cy="763588"/>
            <a:chOff x="2221" y="2048"/>
            <a:chExt cx="3063" cy="514"/>
          </a:xfrm>
        </p:grpSpPr>
        <p:pic>
          <p:nvPicPr>
            <p:cNvPr id="13335" name="Picture 51" descr="amortiss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1" y="2048"/>
              <a:ext cx="861" cy="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36" name="Rectangle 52"/>
            <p:cNvSpPr>
              <a:spLocks noChangeArrowheads="1"/>
            </p:cNvSpPr>
            <p:nvPr/>
          </p:nvSpPr>
          <p:spPr bwMode="auto">
            <a:xfrm>
              <a:off x="3016" y="2115"/>
              <a:ext cx="2268" cy="3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1"/>
                </a:buClr>
                <a:buSzPct val="80000"/>
                <a:buFont typeface="Monotype Sorts" pitchFamily="2" charset="2"/>
                <a:buChar char="l"/>
                <a:defRPr sz="2200">
                  <a:solidFill>
                    <a:schemeClr val="bg1"/>
                  </a:solidFill>
                  <a:latin typeface="Arial Narrow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bg1"/>
                </a:buClr>
                <a:buSzPct val="95000"/>
                <a:buFont typeface="Wingdings" pitchFamily="2" charset="2"/>
                <a:buChar char="§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1"/>
                </a:buClr>
                <a:buChar char="•"/>
                <a:defRPr>
                  <a:solidFill>
                    <a:schemeClr val="bg1"/>
                  </a:solidFill>
                  <a:latin typeface="Arial Narrow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1"/>
                </a:buClr>
                <a:buChar char="–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600" b="1">
                  <a:solidFill>
                    <a:schemeClr val="tx1"/>
                  </a:solidFill>
                </a:rPr>
                <a:t>Champ ultrasonore du cristal</a:t>
              </a:r>
            </a:p>
          </p:txBody>
        </p:sp>
      </p:grpSp>
      <p:sp>
        <p:nvSpPr>
          <p:cNvPr id="13331" name="Rectangle 53"/>
          <p:cNvSpPr>
            <a:spLocks noGrp="1" noChangeArrowheads="1"/>
          </p:cNvSpPr>
          <p:nvPr>
            <p:ph type="title"/>
          </p:nvPr>
        </p:nvSpPr>
        <p:spPr>
          <a:xfrm>
            <a:off x="228599" y="228600"/>
            <a:ext cx="4330975" cy="644525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>
            <a:noAutofit/>
          </a:bodyPr>
          <a:lstStyle/>
          <a:p>
            <a:r>
              <a:rPr lang="fr-BE" altLang="fr-FR" sz="2400" dirty="0" smtClean="0"/>
              <a:t>Barrette multisonde (Linéaire) </a:t>
            </a:r>
          </a:p>
        </p:txBody>
      </p:sp>
      <p:pic>
        <p:nvPicPr>
          <p:cNvPr id="13332" name="Picture 5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1588" y="228600"/>
            <a:ext cx="3838575" cy="1116013"/>
          </a:xfrm>
        </p:spPr>
      </p:pic>
      <p:sp>
        <p:nvSpPr>
          <p:cNvPr id="60" name="Rectangle 59"/>
          <p:cNvSpPr>
            <a:spLocks noChangeArrowheads="1"/>
          </p:cNvSpPr>
          <p:nvPr/>
        </p:nvSpPr>
        <p:spPr bwMode="auto">
          <a:xfrm>
            <a:off x="6837363" y="549275"/>
            <a:ext cx="1695450" cy="647700"/>
          </a:xfrm>
          <a:prstGeom prst="rect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fr-FR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" name="ZoneTexte 1"/>
          <p:cNvSpPr txBox="1">
            <a:spLocks noChangeArrowheads="1"/>
          </p:cNvSpPr>
          <p:nvPr/>
        </p:nvSpPr>
        <p:spPr bwMode="auto">
          <a:xfrm>
            <a:off x="6186488" y="1635125"/>
            <a:ext cx="2405062" cy="70802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BE" altLang="fr-FR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128 à 256 cristaux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BE" altLang="fr-FR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(voire 900 ou 3000)</a:t>
            </a:r>
          </a:p>
        </p:txBody>
      </p:sp>
    </p:spTree>
    <p:extLst>
      <p:ext uri="{BB962C8B-B14F-4D97-AF65-F5344CB8AC3E}">
        <p14:creationId xmlns:p14="http://schemas.microsoft.com/office/powerpoint/2010/main" val="62639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2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3"/>
          <p:cNvSpPr txBox="1">
            <a:spLocks noChangeArrowheads="1"/>
          </p:cNvSpPr>
          <p:nvPr/>
        </p:nvSpPr>
        <p:spPr bwMode="auto">
          <a:xfrm>
            <a:off x="781050" y="187325"/>
            <a:ext cx="2117725" cy="46672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>
                <a:solidFill>
                  <a:schemeClr val="tx1"/>
                </a:solidFill>
              </a:rPr>
              <a:t>Sonde sectorielle</a:t>
            </a:r>
          </a:p>
        </p:txBody>
      </p:sp>
      <p:sp>
        <p:nvSpPr>
          <p:cNvPr id="12291" name="Text Box 4"/>
          <p:cNvSpPr txBox="1">
            <a:spLocks noChangeArrowheads="1"/>
          </p:cNvSpPr>
          <p:nvPr/>
        </p:nvSpPr>
        <p:spPr bwMode="auto">
          <a:xfrm>
            <a:off x="6834188" y="211138"/>
            <a:ext cx="1797050" cy="46672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>
                <a:solidFill>
                  <a:schemeClr val="tx1"/>
                </a:solidFill>
              </a:rPr>
              <a:t>Sonde linéaire</a:t>
            </a:r>
          </a:p>
        </p:txBody>
      </p:sp>
      <p:pic>
        <p:nvPicPr>
          <p:cNvPr id="1161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006475"/>
            <a:ext cx="3838575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6" descr="dia12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65573">
            <a:off x="1081088" y="1009650"/>
            <a:ext cx="1628775" cy="230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122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38" y="4621213"/>
            <a:ext cx="2278062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122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338" y="3868738"/>
            <a:ext cx="18573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1225" name="AutoShape 9"/>
          <p:cNvSpPr>
            <a:spLocks noChangeArrowheads="1"/>
          </p:cNvSpPr>
          <p:nvPr/>
        </p:nvSpPr>
        <p:spPr bwMode="auto">
          <a:xfrm rot="10800000">
            <a:off x="1100138" y="2892425"/>
            <a:ext cx="1798637" cy="1546225"/>
          </a:xfrm>
          <a:custGeom>
            <a:avLst/>
            <a:gdLst>
              <a:gd name="T0" fmla="*/ 131051273 w 21600"/>
              <a:gd name="T1" fmla="*/ 55342900 h 21600"/>
              <a:gd name="T2" fmla="*/ 74886501 w 21600"/>
              <a:gd name="T3" fmla="*/ 110685729 h 21600"/>
              <a:gd name="T4" fmla="*/ 18721646 w 21600"/>
              <a:gd name="T5" fmla="*/ 55342900 h 21600"/>
              <a:gd name="T6" fmla="*/ 74886501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  <a:alpha val="72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>
              <a:defRPr/>
            </a:pPr>
            <a:endParaRPr lang="fr-BE"/>
          </a:p>
        </p:txBody>
      </p:sp>
      <p:sp>
        <p:nvSpPr>
          <p:cNvPr id="14345" name="Rectangle 10"/>
          <p:cNvSpPr>
            <a:spLocks noChangeArrowheads="1"/>
          </p:cNvSpPr>
          <p:nvPr/>
        </p:nvSpPr>
        <p:spPr bwMode="auto">
          <a:xfrm>
            <a:off x="1279525" y="3570288"/>
            <a:ext cx="16192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>
                <a:solidFill>
                  <a:srgbClr val="FFFF00"/>
                </a:solidFill>
              </a:rPr>
              <a:t>Champ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>
                <a:solidFill>
                  <a:srgbClr val="FFFF00"/>
                </a:solidFill>
              </a:rPr>
              <a:t>ultrasonore</a:t>
            </a: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6904038" y="1763713"/>
            <a:ext cx="1577975" cy="2097087"/>
          </a:xfrm>
          <a:prstGeom prst="rect">
            <a:avLst/>
          </a:prstGeom>
          <a:solidFill>
            <a:schemeClr val="accent1">
              <a:lumMod val="75000"/>
              <a:alpha val="57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fr-FR" dirty="0">
                <a:solidFill>
                  <a:srgbClr val="FFFF00"/>
                </a:solidFill>
                <a:latin typeface="Arial Narrow" pitchFamily="34" charset="0"/>
              </a:rPr>
              <a:t>Champ </a:t>
            </a:r>
          </a:p>
          <a:p>
            <a:pPr algn="ctr">
              <a:defRPr/>
            </a:pPr>
            <a:r>
              <a:rPr lang="fr-FR" dirty="0">
                <a:solidFill>
                  <a:srgbClr val="FFFF00"/>
                </a:solidFill>
                <a:latin typeface="Arial Narrow" pitchFamily="34" charset="0"/>
              </a:rPr>
              <a:t>ultrasonore</a:t>
            </a:r>
          </a:p>
        </p:txBody>
      </p:sp>
      <p:pic>
        <p:nvPicPr>
          <p:cNvPr id="12" name="Picture 3" descr="Sonde semi convexe OP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4090988"/>
            <a:ext cx="3159125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3779838" y="3336925"/>
            <a:ext cx="2549525" cy="461963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>
                <a:solidFill>
                  <a:schemeClr val="tx1"/>
                </a:solidFill>
              </a:rPr>
              <a:t>Sonde semi-convexe</a:t>
            </a:r>
          </a:p>
        </p:txBody>
      </p:sp>
    </p:spTree>
    <p:extLst>
      <p:ext uri="{BB962C8B-B14F-4D97-AF65-F5344CB8AC3E}">
        <p14:creationId xmlns:p14="http://schemas.microsoft.com/office/powerpoint/2010/main" val="107148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animBg="1"/>
      <p:bldP spid="11" grpId="0" animBg="1"/>
      <p:bldP spid="1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5218" name="Group 2"/>
          <p:cNvGrpSpPr>
            <a:grpSpLocks/>
          </p:cNvGrpSpPr>
          <p:nvPr/>
        </p:nvGrpSpPr>
        <p:grpSpPr bwMode="auto">
          <a:xfrm>
            <a:off x="3851275" y="236538"/>
            <a:ext cx="4714876" cy="960437"/>
            <a:chOff x="2481" y="297"/>
            <a:chExt cx="2970" cy="605"/>
          </a:xfrm>
        </p:grpSpPr>
        <p:sp>
          <p:nvSpPr>
            <p:cNvPr id="905219" name="Text Box 3"/>
            <p:cNvSpPr txBox="1">
              <a:spLocks noChangeArrowheads="1"/>
            </p:cNvSpPr>
            <p:nvPr/>
          </p:nvSpPr>
          <p:spPr bwMode="auto">
            <a:xfrm>
              <a:off x="2481" y="297"/>
              <a:ext cx="297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BE" sz="2000" u="sng" dirty="0">
                  <a:latin typeface="+mn-lt"/>
                </a:rPr>
                <a:t>Céramique</a:t>
              </a:r>
              <a:r>
                <a:rPr lang="fr-BE" sz="2000" dirty="0">
                  <a:latin typeface="+mn-lt"/>
                </a:rPr>
                <a:t>, quartz, polymères, composites)</a:t>
              </a:r>
            </a:p>
          </p:txBody>
        </p:sp>
        <p:sp>
          <p:nvSpPr>
            <p:cNvPr id="905220" name="Line 4"/>
            <p:cNvSpPr>
              <a:spLocks noChangeShapeType="1"/>
            </p:cNvSpPr>
            <p:nvPr/>
          </p:nvSpPr>
          <p:spPr bwMode="auto">
            <a:xfrm flipV="1">
              <a:off x="2699" y="551"/>
              <a:ext cx="0" cy="351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BE">
                <a:latin typeface="+mn-lt"/>
              </a:endParaRPr>
            </a:p>
          </p:txBody>
        </p:sp>
      </p:grpSp>
      <p:grpSp>
        <p:nvGrpSpPr>
          <p:cNvPr id="905221" name="Group 5"/>
          <p:cNvGrpSpPr>
            <a:grpSpLocks/>
          </p:cNvGrpSpPr>
          <p:nvPr/>
        </p:nvGrpSpPr>
        <p:grpSpPr bwMode="auto">
          <a:xfrm>
            <a:off x="3492500" y="5345113"/>
            <a:ext cx="4552951" cy="912812"/>
            <a:chOff x="2200" y="3524"/>
            <a:chExt cx="2868" cy="575"/>
          </a:xfrm>
        </p:grpSpPr>
        <p:sp>
          <p:nvSpPr>
            <p:cNvPr id="905222" name="Text Box 6"/>
            <p:cNvSpPr txBox="1">
              <a:spLocks noChangeArrowheads="1"/>
            </p:cNvSpPr>
            <p:nvPr/>
          </p:nvSpPr>
          <p:spPr bwMode="auto">
            <a:xfrm>
              <a:off x="2699" y="3653"/>
              <a:ext cx="2369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BE" sz="2000">
                  <a:latin typeface="+mn-lt"/>
                </a:rPr>
                <a:t>Pour réduire les vibrations </a:t>
              </a:r>
            </a:p>
            <a:p>
              <a:pPr>
                <a:defRPr/>
              </a:pPr>
              <a:r>
                <a:rPr lang="fr-BE" sz="2000">
                  <a:latin typeface="+mn-lt"/>
                </a:rPr>
                <a:t>résultant de l’impulsion électrique</a:t>
              </a:r>
            </a:p>
          </p:txBody>
        </p:sp>
        <p:sp>
          <p:nvSpPr>
            <p:cNvPr id="905223" name="Line 7"/>
            <p:cNvSpPr>
              <a:spLocks noChangeShapeType="1"/>
            </p:cNvSpPr>
            <p:nvPr/>
          </p:nvSpPr>
          <p:spPr bwMode="auto">
            <a:xfrm>
              <a:off x="2200" y="3524"/>
              <a:ext cx="499" cy="26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BE">
                <a:latin typeface="+mn-lt"/>
              </a:endParaRPr>
            </a:p>
          </p:txBody>
        </p:sp>
      </p:grpSp>
      <p:grpSp>
        <p:nvGrpSpPr>
          <p:cNvPr id="16388" name="Group 8"/>
          <p:cNvGrpSpPr>
            <a:grpSpLocks/>
          </p:cNvGrpSpPr>
          <p:nvPr/>
        </p:nvGrpSpPr>
        <p:grpSpPr bwMode="auto">
          <a:xfrm>
            <a:off x="427038" y="1363663"/>
            <a:ext cx="6143625" cy="4162425"/>
            <a:chOff x="265" y="859"/>
            <a:chExt cx="3870" cy="2622"/>
          </a:xfrm>
        </p:grpSpPr>
        <p:pic>
          <p:nvPicPr>
            <p:cNvPr id="16395" name="Picture 9" descr="amortis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" y="859"/>
              <a:ext cx="3870" cy="2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6" name="Rectangle 10"/>
            <p:cNvSpPr>
              <a:spLocks noChangeArrowheads="1"/>
            </p:cNvSpPr>
            <p:nvPr/>
          </p:nvSpPr>
          <p:spPr bwMode="auto">
            <a:xfrm>
              <a:off x="2563" y="1570"/>
              <a:ext cx="136" cy="1180"/>
            </a:xfrm>
            <a:prstGeom prst="rect">
              <a:avLst/>
            </a:prstGeom>
            <a:solidFill>
              <a:srgbClr val="CC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1"/>
                </a:buClr>
                <a:buSzPct val="80000"/>
                <a:buFont typeface="Monotype Sorts" pitchFamily="2" charset="2"/>
                <a:buChar char="l"/>
                <a:defRPr sz="2200">
                  <a:solidFill>
                    <a:schemeClr val="bg1"/>
                  </a:solidFill>
                  <a:latin typeface="Arial Narrow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bg1"/>
                </a:buClr>
                <a:buSzPct val="95000"/>
                <a:buFont typeface="Wingdings" pitchFamily="2" charset="2"/>
                <a:buChar char="§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1"/>
                </a:buClr>
                <a:buChar char="•"/>
                <a:defRPr>
                  <a:solidFill>
                    <a:schemeClr val="bg1"/>
                  </a:solidFill>
                  <a:latin typeface="Arial Narrow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1"/>
                </a:buClr>
                <a:buChar char="–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fr-BE" altLang="fr-FR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16397" name="Rectangle 11"/>
            <p:cNvSpPr>
              <a:spLocks noChangeArrowheads="1"/>
            </p:cNvSpPr>
            <p:nvPr/>
          </p:nvSpPr>
          <p:spPr bwMode="auto">
            <a:xfrm>
              <a:off x="703" y="1570"/>
              <a:ext cx="1723" cy="118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1"/>
                </a:buClr>
                <a:buSzPct val="80000"/>
                <a:buFont typeface="Monotype Sorts" pitchFamily="2" charset="2"/>
                <a:buChar char="l"/>
                <a:defRPr sz="2200">
                  <a:solidFill>
                    <a:schemeClr val="bg1"/>
                  </a:solidFill>
                  <a:latin typeface="Arial Narrow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bg1"/>
                </a:buClr>
                <a:buSzPct val="95000"/>
                <a:buFont typeface="Wingdings" pitchFamily="2" charset="2"/>
                <a:buChar char="§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1"/>
                </a:buClr>
                <a:buChar char="•"/>
                <a:defRPr>
                  <a:solidFill>
                    <a:schemeClr val="bg1"/>
                  </a:solidFill>
                  <a:latin typeface="Arial Narrow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1"/>
                </a:buClr>
                <a:buChar char="–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fr-BE" altLang="fr-FR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16398" name="Line 12"/>
            <p:cNvSpPr>
              <a:spLocks noChangeShapeType="1"/>
            </p:cNvSpPr>
            <p:nvPr/>
          </p:nvSpPr>
          <p:spPr bwMode="auto">
            <a:xfrm>
              <a:off x="2789" y="1570"/>
              <a:ext cx="0" cy="118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16399" name="Line 13"/>
            <p:cNvSpPr>
              <a:spLocks noChangeShapeType="1"/>
            </p:cNvSpPr>
            <p:nvPr/>
          </p:nvSpPr>
          <p:spPr bwMode="auto">
            <a:xfrm>
              <a:off x="2430" y="1570"/>
              <a:ext cx="0" cy="118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BE"/>
            </a:p>
          </p:txBody>
        </p:sp>
      </p:grpSp>
      <p:grpSp>
        <p:nvGrpSpPr>
          <p:cNvPr id="905230" name="Group 14"/>
          <p:cNvGrpSpPr>
            <a:grpSpLocks/>
          </p:cNvGrpSpPr>
          <p:nvPr/>
        </p:nvGrpSpPr>
        <p:grpSpPr bwMode="auto">
          <a:xfrm>
            <a:off x="6597407" y="3919538"/>
            <a:ext cx="2236787" cy="1016000"/>
            <a:chOff x="4139" y="2525"/>
            <a:chExt cx="1409" cy="640"/>
          </a:xfrm>
        </p:grpSpPr>
        <p:sp>
          <p:nvSpPr>
            <p:cNvPr id="905231" name="Text Box 15"/>
            <p:cNvSpPr txBox="1">
              <a:spLocks noChangeArrowheads="1"/>
            </p:cNvSpPr>
            <p:nvPr/>
          </p:nvSpPr>
          <p:spPr bwMode="auto">
            <a:xfrm>
              <a:off x="4422" y="2525"/>
              <a:ext cx="1126" cy="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BE" sz="2000" dirty="0">
                  <a:latin typeface="+mn-lt"/>
                </a:rPr>
                <a:t>Pour induire </a:t>
              </a:r>
            </a:p>
            <a:p>
              <a:pPr>
                <a:defRPr/>
              </a:pPr>
              <a:r>
                <a:rPr lang="fr-BE" sz="2000" dirty="0">
                  <a:latin typeface="+mn-lt"/>
                </a:rPr>
                <a:t>des impulsions </a:t>
              </a:r>
            </a:p>
            <a:p>
              <a:pPr>
                <a:defRPr/>
              </a:pPr>
              <a:r>
                <a:rPr lang="fr-BE" sz="2000" dirty="0">
                  <a:latin typeface="+mn-lt"/>
                </a:rPr>
                <a:t>électriques</a:t>
              </a:r>
            </a:p>
          </p:txBody>
        </p:sp>
        <p:sp>
          <p:nvSpPr>
            <p:cNvPr id="905232" name="Line 16"/>
            <p:cNvSpPr>
              <a:spLocks noChangeShapeType="1"/>
            </p:cNvSpPr>
            <p:nvPr/>
          </p:nvSpPr>
          <p:spPr bwMode="auto">
            <a:xfrm flipV="1">
              <a:off x="4139" y="2750"/>
              <a:ext cx="28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BE">
                <a:latin typeface="+mn-lt"/>
              </a:endParaRPr>
            </a:p>
          </p:txBody>
        </p:sp>
      </p:grpSp>
      <p:sp>
        <p:nvSpPr>
          <p:cNvPr id="905233" name="Rectangle 17"/>
          <p:cNvSpPr>
            <a:spLocks noChangeArrowheads="1"/>
          </p:cNvSpPr>
          <p:nvPr/>
        </p:nvSpPr>
        <p:spPr bwMode="auto">
          <a:xfrm>
            <a:off x="2124075" y="4868863"/>
            <a:ext cx="1727200" cy="72548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fr-BE" altLang="fr-FR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05234" name="Rectangle 18"/>
          <p:cNvSpPr>
            <a:spLocks noChangeArrowheads="1"/>
          </p:cNvSpPr>
          <p:nvPr/>
        </p:nvSpPr>
        <p:spPr bwMode="auto">
          <a:xfrm>
            <a:off x="3074988" y="1268413"/>
            <a:ext cx="2073275" cy="6477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fr-BE" altLang="fr-FR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05235" name="Rectangle 19"/>
          <p:cNvSpPr>
            <a:spLocks noChangeArrowheads="1"/>
          </p:cNvSpPr>
          <p:nvPr/>
        </p:nvSpPr>
        <p:spPr bwMode="auto">
          <a:xfrm>
            <a:off x="5148263" y="4076700"/>
            <a:ext cx="1422400" cy="35083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fr-BE" altLang="fr-FR" sz="240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3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5233" grpId="0" animBg="1"/>
      <p:bldP spid="905234" grpId="0" animBg="1"/>
      <p:bldP spid="905235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058744" cy="536575"/>
          </a:xfrm>
          <a:solidFill>
            <a:srgbClr val="FFFFCC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BE" altLang="en-US" sz="2400" dirty="0" smtClean="0">
                <a:solidFill>
                  <a:schemeClr val="tx1"/>
                </a:solidFill>
              </a:rPr>
              <a:t>Sonde </a:t>
            </a:r>
            <a:r>
              <a:rPr lang="en-US" altLang="en-US" sz="2400" dirty="0" err="1" smtClean="0">
                <a:solidFill>
                  <a:schemeClr val="tx1"/>
                </a:solidFill>
              </a:rPr>
              <a:t>échographique</a:t>
            </a:r>
            <a:r>
              <a:rPr lang="en-US" altLang="en-US" sz="2400" dirty="0" smtClean="0">
                <a:solidFill>
                  <a:schemeClr val="tx1"/>
                </a:solidFill>
              </a:rPr>
              <a:t> = </a:t>
            </a:r>
            <a:r>
              <a:rPr lang="en-US" altLang="en-US" sz="2400" dirty="0" err="1" smtClean="0">
                <a:solidFill>
                  <a:schemeClr val="tx1"/>
                </a:solidFill>
              </a:rPr>
              <a:t>émetteur</a:t>
            </a:r>
            <a:r>
              <a:rPr lang="en-US" altLang="en-US" sz="2400" dirty="0" smtClean="0">
                <a:solidFill>
                  <a:schemeClr val="tx1"/>
                </a:solidFill>
              </a:rPr>
              <a:t> et </a:t>
            </a:r>
            <a:r>
              <a:rPr lang="en-US" altLang="en-US" sz="2400" dirty="0" err="1" smtClean="0">
                <a:solidFill>
                  <a:schemeClr val="tx1"/>
                </a:solidFill>
              </a:rPr>
              <a:t>récepteur</a:t>
            </a:r>
            <a:endParaRPr lang="fr-FR" altLang="en-US" sz="2400" dirty="0" smtClean="0">
              <a:solidFill>
                <a:schemeClr val="tx1"/>
              </a:solidFill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44575"/>
            <a:ext cx="6203950" cy="464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06244" name="Group 4"/>
          <p:cNvGrpSpPr>
            <a:grpSpLocks/>
          </p:cNvGrpSpPr>
          <p:nvPr/>
        </p:nvGrpSpPr>
        <p:grpSpPr bwMode="auto">
          <a:xfrm>
            <a:off x="2582863" y="2886075"/>
            <a:ext cx="2435225" cy="588963"/>
            <a:chOff x="1789" y="1851"/>
            <a:chExt cx="1534" cy="371"/>
          </a:xfrm>
        </p:grpSpPr>
        <p:sp>
          <p:nvSpPr>
            <p:cNvPr id="17432" name="Rectangle 5"/>
            <p:cNvSpPr>
              <a:spLocks noChangeArrowheads="1"/>
            </p:cNvSpPr>
            <p:nvPr/>
          </p:nvSpPr>
          <p:spPr bwMode="auto">
            <a:xfrm>
              <a:off x="2689" y="2000"/>
              <a:ext cx="634" cy="211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1"/>
                </a:buClr>
                <a:buSzPct val="80000"/>
                <a:buFont typeface="Monotype Sorts" pitchFamily="2" charset="2"/>
                <a:buChar char="l"/>
                <a:defRPr sz="2200">
                  <a:solidFill>
                    <a:schemeClr val="bg1"/>
                  </a:solidFill>
                  <a:latin typeface="Arial Narrow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bg1"/>
                </a:buClr>
                <a:buSzPct val="95000"/>
                <a:buFont typeface="Wingdings" pitchFamily="2" charset="2"/>
                <a:buChar char="§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1"/>
                </a:buClr>
                <a:buChar char="•"/>
                <a:defRPr>
                  <a:solidFill>
                    <a:schemeClr val="bg1"/>
                  </a:solidFill>
                  <a:latin typeface="Arial Narrow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1"/>
                </a:buClr>
                <a:buChar char="–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fr-BE" altLang="fr-FR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17433" name="Line 6"/>
            <p:cNvSpPr>
              <a:spLocks noChangeShapeType="1"/>
            </p:cNvSpPr>
            <p:nvPr/>
          </p:nvSpPr>
          <p:spPr bwMode="auto">
            <a:xfrm flipH="1">
              <a:off x="1789" y="2089"/>
              <a:ext cx="878" cy="133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BE"/>
            </a:p>
          </p:txBody>
        </p:sp>
        <p:sp>
          <p:nvSpPr>
            <p:cNvPr id="17434" name="Text Box 7"/>
            <p:cNvSpPr txBox="1">
              <a:spLocks noChangeArrowheads="1"/>
            </p:cNvSpPr>
            <p:nvPr/>
          </p:nvSpPr>
          <p:spPr bwMode="auto">
            <a:xfrm>
              <a:off x="2394" y="1851"/>
              <a:ext cx="33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bg1"/>
                </a:buClr>
                <a:buSzPct val="80000"/>
                <a:buFont typeface="Monotype Sorts" pitchFamily="2" charset="2"/>
                <a:buChar char="l"/>
                <a:defRPr sz="2200">
                  <a:solidFill>
                    <a:schemeClr val="bg1"/>
                  </a:solidFill>
                  <a:latin typeface="Arial Narrow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bg1"/>
                </a:buClr>
                <a:buSzPct val="95000"/>
                <a:buFont typeface="Wingdings" pitchFamily="2" charset="2"/>
                <a:buChar char="§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1"/>
                </a:buClr>
                <a:buChar char="•"/>
                <a:defRPr>
                  <a:solidFill>
                    <a:schemeClr val="bg1"/>
                  </a:solidFill>
                  <a:latin typeface="Arial Narrow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1"/>
                </a:buClr>
                <a:buChar char="–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fr-FR" sz="2400" b="1">
                  <a:solidFill>
                    <a:schemeClr val="accent2"/>
                  </a:solidFill>
                  <a:latin typeface="Arial" pitchFamily="34" charset="0"/>
                </a:rPr>
                <a:t>e+</a:t>
              </a:r>
            </a:p>
          </p:txBody>
        </p:sp>
      </p:grpSp>
      <p:grpSp>
        <p:nvGrpSpPr>
          <p:cNvPr id="906248" name="Group 8"/>
          <p:cNvGrpSpPr>
            <a:grpSpLocks/>
          </p:cNvGrpSpPr>
          <p:nvPr/>
        </p:nvGrpSpPr>
        <p:grpSpPr bwMode="auto">
          <a:xfrm>
            <a:off x="2557463" y="3503613"/>
            <a:ext cx="2439987" cy="461962"/>
            <a:chOff x="1763" y="2225"/>
            <a:chExt cx="1537" cy="291"/>
          </a:xfrm>
        </p:grpSpPr>
        <p:sp>
          <p:nvSpPr>
            <p:cNvPr id="906249" name="Rectangle 9"/>
            <p:cNvSpPr>
              <a:spLocks noChangeArrowheads="1"/>
            </p:cNvSpPr>
            <p:nvPr/>
          </p:nvSpPr>
          <p:spPr bwMode="auto">
            <a:xfrm>
              <a:off x="2700" y="2278"/>
              <a:ext cx="600" cy="200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BE">
                <a:latin typeface="+mn-lt"/>
              </a:endParaRPr>
            </a:p>
          </p:txBody>
        </p:sp>
        <p:sp>
          <p:nvSpPr>
            <p:cNvPr id="906250" name="Line 10"/>
            <p:cNvSpPr>
              <a:spLocks noChangeShapeType="1"/>
            </p:cNvSpPr>
            <p:nvPr/>
          </p:nvSpPr>
          <p:spPr bwMode="auto">
            <a:xfrm>
              <a:off x="1767" y="2278"/>
              <a:ext cx="933" cy="122"/>
            </a:xfrm>
            <a:prstGeom prst="line">
              <a:avLst/>
            </a:prstGeom>
            <a:noFill/>
            <a:ln w="38100">
              <a:solidFill>
                <a:srgbClr val="00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BE">
                <a:latin typeface="+mn-lt"/>
              </a:endParaRPr>
            </a:p>
          </p:txBody>
        </p:sp>
        <p:sp>
          <p:nvSpPr>
            <p:cNvPr id="906251" name="Text Box 11"/>
            <p:cNvSpPr txBox="1">
              <a:spLocks noChangeArrowheads="1"/>
            </p:cNvSpPr>
            <p:nvPr/>
          </p:nvSpPr>
          <p:spPr bwMode="auto">
            <a:xfrm>
              <a:off x="1763" y="2225"/>
              <a:ext cx="271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altLang="fr-FR" b="1">
                  <a:solidFill>
                    <a:srgbClr val="009900"/>
                  </a:solidFill>
                  <a:latin typeface="+mn-lt"/>
                </a:rPr>
                <a:t>r</a:t>
              </a:r>
              <a:r>
                <a:rPr lang="en-GB" altLang="fr-FR" b="1">
                  <a:solidFill>
                    <a:srgbClr val="009900"/>
                  </a:solidFill>
                  <a:latin typeface="+mn-lt"/>
                </a:rPr>
                <a:t>+</a:t>
              </a:r>
            </a:p>
          </p:txBody>
        </p:sp>
      </p:grpSp>
      <p:sp>
        <p:nvSpPr>
          <p:cNvPr id="17414" name="Oval 12"/>
          <p:cNvSpPr>
            <a:spLocks noChangeArrowheads="1"/>
          </p:cNvSpPr>
          <p:nvPr/>
        </p:nvSpPr>
        <p:spPr bwMode="auto">
          <a:xfrm>
            <a:off x="4267200" y="1503363"/>
            <a:ext cx="1235075" cy="12541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fr-BE" altLang="fr-FR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grpSp>
        <p:nvGrpSpPr>
          <p:cNvPr id="906253" name="Group 13"/>
          <p:cNvGrpSpPr>
            <a:grpSpLocks/>
          </p:cNvGrpSpPr>
          <p:nvPr/>
        </p:nvGrpSpPr>
        <p:grpSpPr bwMode="auto">
          <a:xfrm>
            <a:off x="4800600" y="2012950"/>
            <a:ext cx="1966913" cy="2120900"/>
            <a:chOff x="3148" y="1366"/>
            <a:chExt cx="1239" cy="1227"/>
          </a:xfrm>
        </p:grpSpPr>
        <p:sp>
          <p:nvSpPr>
            <p:cNvPr id="17426" name="Freeform 14"/>
            <p:cNvSpPr>
              <a:spLocks/>
            </p:cNvSpPr>
            <p:nvPr/>
          </p:nvSpPr>
          <p:spPr bwMode="auto">
            <a:xfrm>
              <a:off x="3390" y="2420"/>
              <a:ext cx="411" cy="173"/>
            </a:xfrm>
            <a:custGeom>
              <a:avLst/>
              <a:gdLst>
                <a:gd name="T0" fmla="*/ 0 w 233"/>
                <a:gd name="T1" fmla="*/ 1274 h 140"/>
                <a:gd name="T2" fmla="*/ 62691 w 233"/>
                <a:gd name="T3" fmla="*/ 1174 h 140"/>
                <a:gd name="T4" fmla="*/ 68603 w 233"/>
                <a:gd name="T5" fmla="*/ 142 h 140"/>
                <a:gd name="T6" fmla="*/ 74086 w 233"/>
                <a:gd name="T7" fmla="*/ 601 h 140"/>
                <a:gd name="T8" fmla="*/ 79649 w 233"/>
                <a:gd name="T9" fmla="*/ 1274 h 140"/>
                <a:gd name="T10" fmla="*/ 119866 w 233"/>
                <a:gd name="T11" fmla="*/ 1274 h 1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33" h="140">
                  <a:moveTo>
                    <a:pt x="0" y="125"/>
                  </a:moveTo>
                  <a:cubicBezTo>
                    <a:pt x="41" y="121"/>
                    <a:pt x="91" y="140"/>
                    <a:pt x="122" y="114"/>
                  </a:cubicBezTo>
                  <a:cubicBezTo>
                    <a:pt x="148" y="93"/>
                    <a:pt x="121" y="45"/>
                    <a:pt x="133" y="14"/>
                  </a:cubicBezTo>
                  <a:cubicBezTo>
                    <a:pt x="139" y="0"/>
                    <a:pt x="141" y="43"/>
                    <a:pt x="144" y="58"/>
                  </a:cubicBezTo>
                  <a:cubicBezTo>
                    <a:pt x="148" y="80"/>
                    <a:pt x="151" y="103"/>
                    <a:pt x="155" y="125"/>
                  </a:cubicBezTo>
                  <a:cubicBezTo>
                    <a:pt x="202" y="109"/>
                    <a:pt x="189" y="125"/>
                    <a:pt x="233" y="125"/>
                  </a:cubicBezTo>
                </a:path>
              </a:pathLst>
            </a:custGeom>
            <a:noFill/>
            <a:ln w="38100" cmpd="sng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BE"/>
            </a:p>
          </p:txBody>
        </p:sp>
        <p:sp>
          <p:nvSpPr>
            <p:cNvPr id="17427" name="Freeform 15"/>
            <p:cNvSpPr>
              <a:spLocks/>
            </p:cNvSpPr>
            <p:nvPr/>
          </p:nvSpPr>
          <p:spPr bwMode="auto">
            <a:xfrm>
              <a:off x="3976" y="1570"/>
              <a:ext cx="411" cy="340"/>
            </a:xfrm>
            <a:custGeom>
              <a:avLst/>
              <a:gdLst>
                <a:gd name="T0" fmla="*/ 0 w 233"/>
                <a:gd name="T1" fmla="*/ 2168450 h 140"/>
                <a:gd name="T2" fmla="*/ 62691 w 233"/>
                <a:gd name="T3" fmla="*/ 1977161 h 140"/>
                <a:gd name="T4" fmla="*/ 68603 w 233"/>
                <a:gd name="T5" fmla="*/ 244577 h 140"/>
                <a:gd name="T6" fmla="*/ 74086 w 233"/>
                <a:gd name="T7" fmla="*/ 1005489 h 140"/>
                <a:gd name="T8" fmla="*/ 79649 w 233"/>
                <a:gd name="T9" fmla="*/ 2168450 h 140"/>
                <a:gd name="T10" fmla="*/ 119866 w 233"/>
                <a:gd name="T11" fmla="*/ 2168450 h 1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33" h="140">
                  <a:moveTo>
                    <a:pt x="0" y="125"/>
                  </a:moveTo>
                  <a:cubicBezTo>
                    <a:pt x="41" y="121"/>
                    <a:pt x="91" y="140"/>
                    <a:pt x="122" y="114"/>
                  </a:cubicBezTo>
                  <a:cubicBezTo>
                    <a:pt x="148" y="93"/>
                    <a:pt x="121" y="45"/>
                    <a:pt x="133" y="14"/>
                  </a:cubicBezTo>
                  <a:cubicBezTo>
                    <a:pt x="139" y="0"/>
                    <a:pt x="141" y="43"/>
                    <a:pt x="144" y="58"/>
                  </a:cubicBezTo>
                  <a:cubicBezTo>
                    <a:pt x="148" y="80"/>
                    <a:pt x="151" y="103"/>
                    <a:pt x="155" y="125"/>
                  </a:cubicBezTo>
                  <a:cubicBezTo>
                    <a:pt x="202" y="109"/>
                    <a:pt x="189" y="125"/>
                    <a:pt x="233" y="125"/>
                  </a:cubicBezTo>
                </a:path>
              </a:pathLst>
            </a:custGeom>
            <a:noFill/>
            <a:ln w="38100" cmpd="sng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BE"/>
            </a:p>
          </p:txBody>
        </p:sp>
        <p:sp>
          <p:nvSpPr>
            <p:cNvPr id="17428" name="Oval 16"/>
            <p:cNvSpPr>
              <a:spLocks noChangeArrowheads="1"/>
            </p:cNvSpPr>
            <p:nvPr/>
          </p:nvSpPr>
          <p:spPr bwMode="auto">
            <a:xfrm>
              <a:off x="3148" y="1366"/>
              <a:ext cx="132" cy="13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1"/>
                </a:buClr>
                <a:buSzPct val="80000"/>
                <a:buFont typeface="Monotype Sorts" pitchFamily="2" charset="2"/>
                <a:buChar char="l"/>
                <a:defRPr sz="2200">
                  <a:solidFill>
                    <a:schemeClr val="bg1"/>
                  </a:solidFill>
                  <a:latin typeface="Arial Narrow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bg1"/>
                </a:buClr>
                <a:buSzPct val="95000"/>
                <a:buFont typeface="Wingdings" pitchFamily="2" charset="2"/>
                <a:buChar char="§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1"/>
                </a:buClr>
                <a:buChar char="•"/>
                <a:defRPr>
                  <a:solidFill>
                    <a:schemeClr val="bg1"/>
                  </a:solidFill>
                  <a:latin typeface="Arial Narrow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1"/>
                </a:buClr>
                <a:buChar char="–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fr-BE" altLang="fr-FR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</p:grpSp>
      <p:sp>
        <p:nvSpPr>
          <p:cNvPr id="17416" name="Oval 17"/>
          <p:cNvSpPr>
            <a:spLocks noChangeArrowheads="1"/>
          </p:cNvSpPr>
          <p:nvPr/>
        </p:nvSpPr>
        <p:spPr bwMode="auto">
          <a:xfrm>
            <a:off x="1295400" y="3375025"/>
            <a:ext cx="209550" cy="2127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fr-BE" altLang="fr-FR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grpSp>
        <p:nvGrpSpPr>
          <p:cNvPr id="906258" name="Group 18"/>
          <p:cNvGrpSpPr>
            <a:grpSpLocks/>
          </p:cNvGrpSpPr>
          <p:nvPr/>
        </p:nvGrpSpPr>
        <p:grpSpPr bwMode="auto">
          <a:xfrm>
            <a:off x="1504950" y="2492375"/>
            <a:ext cx="1504950" cy="731838"/>
            <a:chOff x="948" y="1803"/>
            <a:chExt cx="979" cy="308"/>
          </a:xfrm>
        </p:grpSpPr>
        <p:sp>
          <p:nvSpPr>
            <p:cNvPr id="17423" name="Line 19"/>
            <p:cNvSpPr>
              <a:spLocks noChangeShapeType="1"/>
            </p:cNvSpPr>
            <p:nvPr/>
          </p:nvSpPr>
          <p:spPr bwMode="auto">
            <a:xfrm flipH="1">
              <a:off x="1078" y="2111"/>
              <a:ext cx="433" cy="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BE"/>
            </a:p>
          </p:txBody>
        </p:sp>
        <p:sp>
          <p:nvSpPr>
            <p:cNvPr id="17424" name="Text Box 20"/>
            <p:cNvSpPr txBox="1">
              <a:spLocks noChangeArrowheads="1"/>
            </p:cNvSpPr>
            <p:nvPr/>
          </p:nvSpPr>
          <p:spPr bwMode="auto">
            <a:xfrm>
              <a:off x="948" y="1803"/>
              <a:ext cx="12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bg1"/>
                </a:buClr>
                <a:buSzPct val="80000"/>
                <a:buFont typeface="Monotype Sorts" pitchFamily="2" charset="2"/>
                <a:buChar char="l"/>
                <a:defRPr sz="2200">
                  <a:solidFill>
                    <a:schemeClr val="bg1"/>
                  </a:solidFill>
                  <a:latin typeface="Arial Narrow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bg1"/>
                </a:buClr>
                <a:buSzPct val="95000"/>
                <a:buFont typeface="Wingdings" pitchFamily="2" charset="2"/>
                <a:buChar char="§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1"/>
                </a:buClr>
                <a:buChar char="•"/>
                <a:defRPr>
                  <a:solidFill>
                    <a:schemeClr val="bg1"/>
                  </a:solidFill>
                  <a:latin typeface="Arial Narrow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1"/>
                </a:buClr>
                <a:buChar char="–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fr-FR" sz="2400" b="1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  <p:sp>
          <p:nvSpPr>
            <p:cNvPr id="17425" name="Text Box 21"/>
            <p:cNvSpPr txBox="1">
              <a:spLocks noChangeArrowheads="1"/>
            </p:cNvSpPr>
            <p:nvPr/>
          </p:nvSpPr>
          <p:spPr bwMode="auto">
            <a:xfrm>
              <a:off x="1520" y="1885"/>
              <a:ext cx="407" cy="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bg1"/>
                </a:buClr>
                <a:buSzPct val="80000"/>
                <a:buFont typeface="Monotype Sorts" pitchFamily="2" charset="2"/>
                <a:buChar char="l"/>
                <a:defRPr sz="2200">
                  <a:solidFill>
                    <a:schemeClr val="bg1"/>
                  </a:solidFill>
                  <a:latin typeface="Arial Narrow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bg1"/>
                </a:buClr>
                <a:buSzPct val="95000"/>
                <a:buFont typeface="Wingdings" pitchFamily="2" charset="2"/>
                <a:buChar char="§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1"/>
                </a:buClr>
                <a:buChar char="•"/>
                <a:defRPr>
                  <a:solidFill>
                    <a:schemeClr val="bg1"/>
                  </a:solidFill>
                  <a:latin typeface="Arial Narrow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1"/>
                </a:buClr>
                <a:buChar char="–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fr-FR" sz="2400" b="1">
                  <a:solidFill>
                    <a:schemeClr val="accent2"/>
                  </a:solidFill>
                  <a:latin typeface="Arial" pitchFamily="34" charset="0"/>
                </a:rPr>
                <a:t>1%</a:t>
              </a:r>
            </a:p>
          </p:txBody>
        </p:sp>
      </p:grpSp>
      <p:grpSp>
        <p:nvGrpSpPr>
          <p:cNvPr id="906262" name="Group 22"/>
          <p:cNvGrpSpPr>
            <a:grpSpLocks/>
          </p:cNvGrpSpPr>
          <p:nvPr/>
        </p:nvGrpSpPr>
        <p:grpSpPr bwMode="auto">
          <a:xfrm>
            <a:off x="1666875" y="3683000"/>
            <a:ext cx="1358900" cy="566738"/>
            <a:chOff x="1066" y="2330"/>
            <a:chExt cx="856" cy="357"/>
          </a:xfrm>
        </p:grpSpPr>
        <p:sp>
          <p:nvSpPr>
            <p:cNvPr id="906263" name="Line 23"/>
            <p:cNvSpPr>
              <a:spLocks noChangeShapeType="1"/>
            </p:cNvSpPr>
            <p:nvPr/>
          </p:nvSpPr>
          <p:spPr bwMode="auto">
            <a:xfrm flipH="1">
              <a:off x="1076" y="2383"/>
              <a:ext cx="443" cy="0"/>
            </a:xfrm>
            <a:prstGeom prst="line">
              <a:avLst/>
            </a:prstGeom>
            <a:noFill/>
            <a:ln w="76200">
              <a:solidFill>
                <a:srgbClr val="0099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BE">
                <a:latin typeface="+mn-lt"/>
              </a:endParaRPr>
            </a:p>
          </p:txBody>
        </p:sp>
        <p:sp>
          <p:nvSpPr>
            <p:cNvPr id="906264" name="Text Box 24"/>
            <p:cNvSpPr txBox="1">
              <a:spLocks noChangeArrowheads="1"/>
            </p:cNvSpPr>
            <p:nvPr/>
          </p:nvSpPr>
          <p:spPr bwMode="auto">
            <a:xfrm>
              <a:off x="1066" y="2330"/>
              <a:ext cx="11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GB" altLang="fr-FR" b="1">
                <a:solidFill>
                  <a:srgbClr val="009900"/>
                </a:solidFill>
                <a:latin typeface="+mn-lt"/>
              </a:endParaRPr>
            </a:p>
          </p:txBody>
        </p:sp>
        <p:sp>
          <p:nvSpPr>
            <p:cNvPr id="906265" name="Text Box 25"/>
            <p:cNvSpPr txBox="1">
              <a:spLocks noChangeArrowheads="1"/>
            </p:cNvSpPr>
            <p:nvPr/>
          </p:nvSpPr>
          <p:spPr bwMode="auto">
            <a:xfrm>
              <a:off x="1487" y="2396"/>
              <a:ext cx="435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altLang="fr-FR" b="1" dirty="0">
                  <a:solidFill>
                    <a:srgbClr val="009900"/>
                  </a:solidFill>
                  <a:latin typeface="+mn-lt"/>
                </a:rPr>
                <a:t>99%</a:t>
              </a:r>
              <a:endParaRPr lang="en-GB" altLang="fr-FR" dirty="0">
                <a:solidFill>
                  <a:srgbClr val="009900"/>
                </a:solidFill>
                <a:latin typeface="+mn-lt"/>
              </a:endParaRPr>
            </a:p>
          </p:txBody>
        </p:sp>
      </p:grpSp>
      <p:sp>
        <p:nvSpPr>
          <p:cNvPr id="27" name="Rectangle 2"/>
          <p:cNvSpPr txBox="1">
            <a:spLocks noChangeArrowheads="1"/>
          </p:cNvSpPr>
          <p:nvPr/>
        </p:nvSpPr>
        <p:spPr bwMode="auto">
          <a:xfrm>
            <a:off x="1271588" y="5949950"/>
            <a:ext cx="7332662" cy="5349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 sz="2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defRPr/>
            </a:pPr>
            <a:r>
              <a:rPr lang="fr-BE" altLang="en-US" kern="0" dirty="0" smtClean="0">
                <a:solidFill>
                  <a:schemeClr val="tx1"/>
                </a:solidFill>
              </a:rPr>
              <a:t>Déplacement lent : échographier c’est caresser …</a:t>
            </a:r>
            <a:endParaRPr lang="fr-FR" altLang="en-US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12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06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06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06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06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7" dur="500"/>
                                        <p:tgtEl>
                                          <p:spTgt spid="906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5458" name="Picture 2" descr="mode_B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981075"/>
            <a:ext cx="4008437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2" descr="mode_B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2854325"/>
            <a:ext cx="5081587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724525" y="5157788"/>
            <a:ext cx="1583779" cy="6080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 sz="2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defRPr/>
            </a:pPr>
            <a:r>
              <a:rPr lang="fr-BE" kern="0" dirty="0" smtClean="0">
                <a:solidFill>
                  <a:schemeClr val="tx1"/>
                </a:solidFill>
              </a:rPr>
              <a:t>Mode B</a:t>
            </a:r>
            <a:endParaRPr lang="fr-BE" kern="0" dirty="0">
              <a:solidFill>
                <a:schemeClr val="tx1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590674" y="5613400"/>
            <a:ext cx="1685181" cy="6080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 sz="2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defRPr/>
            </a:pPr>
            <a:r>
              <a:rPr lang="fr-BE" kern="0" dirty="0" smtClean="0">
                <a:solidFill>
                  <a:schemeClr val="tx1"/>
                </a:solidFill>
              </a:rPr>
              <a:t>Mode A</a:t>
            </a:r>
            <a:endParaRPr lang="fr-BE" kern="0" dirty="0">
              <a:solidFill>
                <a:schemeClr val="tx1"/>
              </a:solidFill>
            </a:endParaRP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231354" y="188640"/>
            <a:ext cx="4200965" cy="576064"/>
          </a:xfrm>
          <a:prstGeom prst="roundRect">
            <a:avLst>
              <a:gd name="adj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altLang="fr-FR" sz="2800" dirty="0" smtClean="0">
                <a:solidFill>
                  <a:schemeClr val="bg1"/>
                </a:solidFill>
              </a:rPr>
              <a:t>Les modes </a:t>
            </a:r>
            <a:r>
              <a:rPr lang="fr-BE" altLang="fr-FR" sz="2800" dirty="0">
                <a:solidFill>
                  <a:schemeClr val="bg1"/>
                </a:solidFill>
              </a:rPr>
              <a:t>échographiques </a:t>
            </a:r>
            <a:endParaRPr lang="fr-BE" altLang="fr-FR" sz="2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59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268413"/>
            <a:ext cx="8736013" cy="4968875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fr-FR" altLang="fr-FR" sz="2400" dirty="0" smtClean="0"/>
              <a:t>Trois domaines fréquentiels sont distingués</a:t>
            </a:r>
            <a:r>
              <a:rPr lang="fr-BE" altLang="fr-FR" sz="2400" dirty="0" smtClean="0"/>
              <a:t> </a:t>
            </a:r>
            <a:endParaRPr lang="fr-FR" altLang="fr-FR" sz="2400" dirty="0" smtClean="0"/>
          </a:p>
          <a:p>
            <a:pPr lvl="1">
              <a:lnSpc>
                <a:spcPct val="150000"/>
              </a:lnSpc>
            </a:pPr>
            <a:r>
              <a:rPr lang="fr-FR" altLang="fr-FR" sz="2400" dirty="0" smtClean="0"/>
              <a:t>0 - 20 Hz: les infra-sons</a:t>
            </a:r>
            <a:endParaRPr lang="fr-BE" altLang="fr-FR" sz="2400" dirty="0" smtClean="0"/>
          </a:p>
          <a:p>
            <a:pPr lvl="1">
              <a:lnSpc>
                <a:spcPct val="150000"/>
              </a:lnSpc>
            </a:pPr>
            <a:r>
              <a:rPr lang="fr-FR" altLang="fr-FR" sz="2400" dirty="0" smtClean="0"/>
              <a:t>20 - 20000 Hz (20 KHz): les sons (audibles) </a:t>
            </a:r>
            <a:endParaRPr lang="fr-BE" altLang="fr-FR" sz="2400" dirty="0" smtClean="0"/>
          </a:p>
          <a:p>
            <a:pPr lvl="1">
              <a:lnSpc>
                <a:spcPct val="150000"/>
              </a:lnSpc>
            </a:pPr>
            <a:r>
              <a:rPr lang="fr-FR" altLang="fr-FR" sz="2400" dirty="0" smtClean="0"/>
              <a:t>au-delà de 20 KHz : les ultrasons (US) : MHz </a:t>
            </a:r>
            <a:endParaRPr lang="fr-BE" altLang="fr-FR" sz="2400" dirty="0" smtClean="0"/>
          </a:p>
          <a:p>
            <a:pPr>
              <a:lnSpc>
                <a:spcPct val="150000"/>
              </a:lnSpc>
            </a:pPr>
            <a:r>
              <a:rPr lang="fr-BE" altLang="fr-FR" sz="2400" dirty="0" smtClean="0"/>
              <a:t>En reproduction bovine/ovine/caprine : </a:t>
            </a:r>
            <a:r>
              <a:rPr lang="fr-BE" altLang="fr-FR" sz="2400" dirty="0" smtClean="0">
                <a:solidFill>
                  <a:srgbClr val="FF0000"/>
                </a:solidFill>
              </a:rPr>
              <a:t>3 à 7.5 MHz</a:t>
            </a:r>
            <a:endParaRPr lang="fr-FR" altLang="fr-FR" sz="2400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fr-FR" altLang="fr-FR" sz="2400" dirty="0" smtClean="0">
                <a:solidFill>
                  <a:srgbClr val="FF0000"/>
                </a:solidFill>
              </a:rPr>
              <a:t>Impédance acoustique </a:t>
            </a:r>
            <a:r>
              <a:rPr lang="fr-FR" altLang="fr-FR" sz="2400" dirty="0" smtClean="0"/>
              <a:t>: degré de « résistance » manifesté par le « tissu » aux US qui le traversent.</a:t>
            </a:r>
            <a:endParaRPr lang="fr-FR" altLang="fr-FR" sz="2400" dirty="0" smtClean="0">
              <a:solidFill>
                <a:srgbClr val="FFFF00"/>
              </a:solidFill>
            </a:endParaRPr>
          </a:p>
          <a:p>
            <a:pPr>
              <a:lnSpc>
                <a:spcPct val="150000"/>
              </a:lnSpc>
            </a:pPr>
            <a:r>
              <a:rPr lang="fr-FR" altLang="fr-FR" sz="2400" dirty="0" smtClean="0">
                <a:solidFill>
                  <a:srgbClr val="FF0000"/>
                </a:solidFill>
              </a:rPr>
              <a:t>Interface</a:t>
            </a:r>
            <a:r>
              <a:rPr lang="fr-FR" altLang="fr-FR" sz="2400" dirty="0" smtClean="0"/>
              <a:t> : zone séparant deux tissus de densité acoustique différente</a:t>
            </a:r>
          </a:p>
          <a:p>
            <a:pPr>
              <a:lnSpc>
                <a:spcPct val="150000"/>
              </a:lnSpc>
              <a:buFont typeface="Monotype Sorts" pitchFamily="2" charset="2"/>
              <a:buNone/>
            </a:pPr>
            <a:endParaRPr lang="fr-FR" altLang="fr-FR" sz="2400" dirty="0" smtClean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611560" y="191344"/>
            <a:ext cx="5184576" cy="576064"/>
          </a:xfrm>
          <a:prstGeom prst="roundRect">
            <a:avLst>
              <a:gd name="adj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altLang="fr-FR" sz="2800" dirty="0" smtClean="0">
                <a:solidFill>
                  <a:schemeClr val="bg1"/>
                </a:solidFill>
              </a:rPr>
              <a:t>Les caractéristiques des ultrasons </a:t>
            </a:r>
          </a:p>
        </p:txBody>
      </p:sp>
    </p:spTree>
    <p:extLst>
      <p:ext uri="{BB962C8B-B14F-4D97-AF65-F5344CB8AC3E}">
        <p14:creationId xmlns:p14="http://schemas.microsoft.com/office/powerpoint/2010/main" val="179965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3559004"/>
              </p:ext>
            </p:extLst>
          </p:nvPr>
        </p:nvGraphicFramePr>
        <p:xfrm>
          <a:off x="323528" y="1052736"/>
          <a:ext cx="8424936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à coins arrondis 6"/>
          <p:cNvSpPr/>
          <p:nvPr/>
        </p:nvSpPr>
        <p:spPr>
          <a:xfrm>
            <a:off x="179512" y="188640"/>
            <a:ext cx="5400600" cy="432048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000" dirty="0">
                <a:solidFill>
                  <a:schemeClr val="bg1"/>
                </a:solidFill>
              </a:rPr>
              <a:t>L’élevage ovin en </a:t>
            </a:r>
            <a:r>
              <a:rPr lang="fr-BE" sz="2000" dirty="0" smtClean="0">
                <a:solidFill>
                  <a:schemeClr val="bg1"/>
                </a:solidFill>
              </a:rPr>
              <a:t>Wallonie</a:t>
            </a:r>
            <a:r>
              <a:rPr lang="fr-BE" sz="2000" dirty="0" smtClean="0">
                <a:solidFill>
                  <a:schemeClr val="bg2"/>
                </a:solidFill>
              </a:rPr>
              <a:t> </a:t>
            </a:r>
            <a:r>
              <a:rPr lang="fr-BE" sz="2000" dirty="0">
                <a:solidFill>
                  <a:schemeClr val="bg2"/>
                </a:solidFill>
              </a:rPr>
              <a:t>: quelques chiffres</a:t>
            </a:r>
          </a:p>
        </p:txBody>
      </p:sp>
      <p:sp>
        <p:nvSpPr>
          <p:cNvPr id="5" name="Rectangle 4"/>
          <p:cNvSpPr/>
          <p:nvPr/>
        </p:nvSpPr>
        <p:spPr>
          <a:xfrm>
            <a:off x="6804248" y="5877272"/>
            <a:ext cx="1800200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Rectangle 5"/>
          <p:cNvSpPr/>
          <p:nvPr/>
        </p:nvSpPr>
        <p:spPr>
          <a:xfrm>
            <a:off x="2123728" y="5661248"/>
            <a:ext cx="1800200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4311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1" y="228600"/>
            <a:ext cx="6647656" cy="608013"/>
          </a:xfrm>
          <a:solidFill>
            <a:srgbClr val="FFFFCC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r>
              <a:rPr lang="fr-BE" altLang="fr-FR" sz="2400" dirty="0" smtClean="0">
                <a:solidFill>
                  <a:schemeClr val="tx1"/>
                </a:solidFill>
              </a:rPr>
              <a:t>Atténuation des US lors de leur propagation</a:t>
            </a:r>
            <a:endParaRPr lang="fr-FR" altLang="fr-FR" sz="2400" dirty="0" smtClean="0">
              <a:solidFill>
                <a:schemeClr val="tx1"/>
              </a:solidFill>
            </a:endParaRPr>
          </a:p>
        </p:txBody>
      </p:sp>
      <p:graphicFrame>
        <p:nvGraphicFramePr>
          <p:cNvPr id="9" name="Group 3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13743980"/>
              </p:ext>
            </p:extLst>
          </p:nvPr>
        </p:nvGraphicFramePr>
        <p:xfrm>
          <a:off x="952500" y="1268413"/>
          <a:ext cx="6359525" cy="4054474"/>
        </p:xfrm>
        <a:graphic>
          <a:graphicData uri="http://schemas.openxmlformats.org/drawingml/2006/table">
            <a:tbl>
              <a:tblPr/>
              <a:tblGrid>
                <a:gridCol w="2697163"/>
                <a:gridCol w="3662362"/>
              </a:tblGrid>
              <a:tr h="94502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0" lang="fr-BE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Tissus</a:t>
                      </a:r>
                      <a:endParaRPr kumimoji="0" lang="fr-FR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0" lang="fr-BE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Coefficient (à 1 MHz en dB/cm)</a:t>
                      </a:r>
                      <a:endParaRPr kumimoji="0" lang="fr-FR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4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0" lang="fr-BE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Eau</a:t>
                      </a:r>
                      <a:endParaRPr kumimoji="0" lang="fr-FR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0" lang="fr-BE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0.002</a:t>
                      </a:r>
                      <a:endParaRPr kumimoji="0" lang="fr-FR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4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0" lang="fr-B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Sang</a:t>
                      </a:r>
                      <a:endParaRPr kumimoji="0" lang="fr-F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0" lang="fr-B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0.18</a:t>
                      </a:r>
                      <a:endParaRPr kumimoji="0" lang="fr-F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4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0" lang="fr-B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Foie</a:t>
                      </a:r>
                      <a:endParaRPr kumimoji="0" lang="fr-F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0" lang="fr-B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0.95</a:t>
                      </a:r>
                      <a:endParaRPr kumimoji="0" lang="fr-F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4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0" lang="fr-B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Reins</a:t>
                      </a:r>
                      <a:endParaRPr kumimoji="0" lang="fr-F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0" lang="fr-B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</a:t>
                      </a:r>
                      <a:endParaRPr kumimoji="0" lang="fr-F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4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0" lang="fr-B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Os</a:t>
                      </a:r>
                      <a:endParaRPr kumimoji="0" lang="fr-F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0" lang="fr-B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3-10</a:t>
                      </a:r>
                      <a:endParaRPr kumimoji="0" lang="fr-F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4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0" lang="fr-BE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Poumons</a:t>
                      </a:r>
                      <a:endParaRPr kumimoji="0" lang="fr-FR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0" lang="fr-BE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40</a:t>
                      </a:r>
                      <a:endParaRPr kumimoji="0" lang="fr-FR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Ellipse 3"/>
          <p:cNvSpPr>
            <a:spLocks noChangeArrowheads="1"/>
          </p:cNvSpPr>
          <p:nvPr/>
        </p:nvSpPr>
        <p:spPr bwMode="auto">
          <a:xfrm>
            <a:off x="755650" y="4652963"/>
            <a:ext cx="1871663" cy="863600"/>
          </a:xfrm>
          <a:prstGeom prst="ellipse">
            <a:avLst/>
          </a:prstGeom>
          <a:solidFill>
            <a:schemeClr val="accent1">
              <a:alpha val="29019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fr-BE" altLang="fr-FR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" name="Flèche droite 4"/>
          <p:cNvSpPr>
            <a:spLocks noChangeArrowheads="1"/>
          </p:cNvSpPr>
          <p:nvPr/>
        </p:nvSpPr>
        <p:spPr bwMode="auto">
          <a:xfrm>
            <a:off x="1350963" y="5470525"/>
            <a:ext cx="1296987" cy="792163"/>
          </a:xfrm>
          <a:prstGeom prst="rightArrow">
            <a:avLst>
              <a:gd name="adj1" fmla="val 50000"/>
              <a:gd name="adj2" fmla="val 50028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fr-BE" altLang="fr-FR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2771775" y="5562600"/>
            <a:ext cx="661988" cy="608013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 sz="2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defRPr/>
            </a:pPr>
            <a:r>
              <a:rPr lang="fr-BE" kern="0" dirty="0" smtClean="0">
                <a:solidFill>
                  <a:schemeClr val="tx1"/>
                </a:solidFill>
              </a:rPr>
              <a:t>Air</a:t>
            </a:r>
            <a:endParaRPr lang="fr-FR" kern="0" dirty="0" smtClean="0">
              <a:solidFill>
                <a:schemeClr val="tx1"/>
              </a:solidFill>
            </a:endParaRPr>
          </a:p>
        </p:txBody>
      </p:sp>
      <p:sp>
        <p:nvSpPr>
          <p:cNvPr id="13" name="Flèche droite 12"/>
          <p:cNvSpPr>
            <a:spLocks noChangeArrowheads="1"/>
          </p:cNvSpPr>
          <p:nvPr/>
        </p:nvSpPr>
        <p:spPr bwMode="auto">
          <a:xfrm>
            <a:off x="3635375" y="5470525"/>
            <a:ext cx="1296988" cy="792163"/>
          </a:xfrm>
          <a:prstGeom prst="rightArrow">
            <a:avLst>
              <a:gd name="adj1" fmla="val 50000"/>
              <a:gd name="adj2" fmla="val 50028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fr-BE" altLang="fr-FR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4" name="Rectangle 4"/>
          <p:cNvSpPr txBox="1">
            <a:spLocks noChangeArrowheads="1"/>
          </p:cNvSpPr>
          <p:nvPr/>
        </p:nvSpPr>
        <p:spPr bwMode="auto">
          <a:xfrm>
            <a:off x="5148263" y="5608638"/>
            <a:ext cx="3672209" cy="608012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 sz="2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defRPr/>
            </a:pPr>
            <a:r>
              <a:rPr lang="fr-BE" kern="0" dirty="0" smtClean="0">
                <a:solidFill>
                  <a:schemeClr val="tx1"/>
                </a:solidFill>
              </a:rPr>
              <a:t>Gel si </a:t>
            </a:r>
            <a:r>
              <a:rPr lang="fr-BE" kern="0" dirty="0" err="1" smtClean="0">
                <a:solidFill>
                  <a:schemeClr val="tx1"/>
                </a:solidFill>
              </a:rPr>
              <a:t>transabdominal</a:t>
            </a:r>
            <a:endParaRPr lang="fr-FR" kern="0" dirty="0" smtClean="0">
              <a:solidFill>
                <a:schemeClr val="tx1"/>
              </a:solidFill>
            </a:endParaRPr>
          </a:p>
        </p:txBody>
      </p:sp>
      <p:sp>
        <p:nvSpPr>
          <p:cNvPr id="6" name="Flèche vers le bas 5"/>
          <p:cNvSpPr>
            <a:spLocks noChangeArrowheads="1"/>
          </p:cNvSpPr>
          <p:nvPr/>
        </p:nvSpPr>
        <p:spPr bwMode="auto">
          <a:xfrm>
            <a:off x="7667625" y="2228850"/>
            <a:ext cx="865188" cy="3044825"/>
          </a:xfrm>
          <a:prstGeom prst="downArrow">
            <a:avLst>
              <a:gd name="adj1" fmla="val 50000"/>
              <a:gd name="adj2" fmla="val 49921"/>
            </a:avLst>
          </a:prstGeom>
          <a:solidFill>
            <a:srgbClr val="FF66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fr-BE" altLang="fr-FR" sz="240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281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2" grpId="0" animBg="1"/>
      <p:bldP spid="13" grpId="0" animBg="1"/>
      <p:bldP spid="14" grpId="0" animBg="1"/>
      <p:bldP spid="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 descr="Blue tissue paper"/>
          <p:cNvSpPr>
            <a:spLocks noChangeArrowheads="1"/>
          </p:cNvSpPr>
          <p:nvPr/>
        </p:nvSpPr>
        <p:spPr bwMode="auto">
          <a:xfrm>
            <a:off x="571500" y="2005013"/>
            <a:ext cx="4433888" cy="24638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fr-BE" altLang="fr-FR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1507" name="Rectangle 3" descr="Canvas"/>
          <p:cNvSpPr>
            <a:spLocks noChangeArrowheads="1"/>
          </p:cNvSpPr>
          <p:nvPr/>
        </p:nvSpPr>
        <p:spPr bwMode="auto">
          <a:xfrm>
            <a:off x="554038" y="4303713"/>
            <a:ext cx="4433887" cy="6381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fr-BE" altLang="fr-FR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title"/>
          </p:nvPr>
        </p:nvSpPr>
        <p:spPr>
          <a:xfrm>
            <a:off x="5053013" y="244475"/>
            <a:ext cx="3695700" cy="576263"/>
          </a:xfrm>
          <a:solidFill>
            <a:srgbClr val="FFFFCC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r>
              <a:rPr lang="fr-FR" altLang="en-US" sz="2400" smtClean="0">
                <a:solidFill>
                  <a:schemeClr val="tx1"/>
                </a:solidFill>
              </a:rPr>
              <a:t>Interface et atténuation</a:t>
            </a:r>
          </a:p>
        </p:txBody>
      </p:sp>
      <p:sp>
        <p:nvSpPr>
          <p:cNvPr id="931845" name="Line 5"/>
          <p:cNvSpPr>
            <a:spLocks noChangeShapeType="1"/>
          </p:cNvSpPr>
          <p:nvPr/>
        </p:nvSpPr>
        <p:spPr bwMode="auto">
          <a:xfrm>
            <a:off x="2771775" y="2330450"/>
            <a:ext cx="0" cy="197485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BE"/>
          </a:p>
        </p:txBody>
      </p:sp>
      <p:sp>
        <p:nvSpPr>
          <p:cNvPr id="931846" name="Line 6"/>
          <p:cNvSpPr>
            <a:spLocks noChangeShapeType="1"/>
          </p:cNvSpPr>
          <p:nvPr/>
        </p:nvSpPr>
        <p:spPr bwMode="auto">
          <a:xfrm flipV="1">
            <a:off x="2987675" y="2330450"/>
            <a:ext cx="0" cy="1938338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BE"/>
          </a:p>
        </p:txBody>
      </p:sp>
      <p:grpSp>
        <p:nvGrpSpPr>
          <p:cNvPr id="21511" name="Group 8"/>
          <p:cNvGrpSpPr>
            <a:grpSpLocks/>
          </p:cNvGrpSpPr>
          <p:nvPr/>
        </p:nvGrpSpPr>
        <p:grpSpPr bwMode="auto">
          <a:xfrm rot="5400000">
            <a:off x="2480469" y="959644"/>
            <a:ext cx="1509712" cy="1231900"/>
            <a:chOff x="918" y="558"/>
            <a:chExt cx="1040" cy="576"/>
          </a:xfrm>
        </p:grpSpPr>
        <p:sp>
          <p:nvSpPr>
            <p:cNvPr id="21523" name="Freeform 9"/>
            <p:cNvSpPr>
              <a:spLocks/>
            </p:cNvSpPr>
            <p:nvPr/>
          </p:nvSpPr>
          <p:spPr bwMode="auto">
            <a:xfrm>
              <a:off x="942" y="558"/>
              <a:ext cx="402" cy="370"/>
            </a:xfrm>
            <a:custGeom>
              <a:avLst/>
              <a:gdLst>
                <a:gd name="T0" fmla="*/ 402 w 402"/>
                <a:gd name="T1" fmla="*/ 348 h 370"/>
                <a:gd name="T2" fmla="*/ 228 w 402"/>
                <a:gd name="T3" fmla="*/ 348 h 370"/>
                <a:gd name="T4" fmla="*/ 174 w 402"/>
                <a:gd name="T5" fmla="*/ 318 h 370"/>
                <a:gd name="T6" fmla="*/ 156 w 402"/>
                <a:gd name="T7" fmla="*/ 306 h 370"/>
                <a:gd name="T8" fmla="*/ 108 w 402"/>
                <a:gd name="T9" fmla="*/ 216 h 370"/>
                <a:gd name="T10" fmla="*/ 96 w 402"/>
                <a:gd name="T11" fmla="*/ 180 h 370"/>
                <a:gd name="T12" fmla="*/ 96 w 402"/>
                <a:gd name="T13" fmla="*/ 48 h 370"/>
                <a:gd name="T14" fmla="*/ 0 w 402"/>
                <a:gd name="T15" fmla="*/ 0 h 3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02" h="370">
                  <a:moveTo>
                    <a:pt x="402" y="348"/>
                  </a:moveTo>
                  <a:cubicBezTo>
                    <a:pt x="336" y="370"/>
                    <a:pt x="378" y="358"/>
                    <a:pt x="228" y="348"/>
                  </a:cubicBezTo>
                  <a:cubicBezTo>
                    <a:pt x="210" y="347"/>
                    <a:pt x="183" y="324"/>
                    <a:pt x="174" y="318"/>
                  </a:cubicBezTo>
                  <a:cubicBezTo>
                    <a:pt x="168" y="314"/>
                    <a:pt x="156" y="306"/>
                    <a:pt x="156" y="306"/>
                  </a:cubicBezTo>
                  <a:cubicBezTo>
                    <a:pt x="145" y="274"/>
                    <a:pt x="127" y="244"/>
                    <a:pt x="108" y="216"/>
                  </a:cubicBezTo>
                  <a:cubicBezTo>
                    <a:pt x="101" y="205"/>
                    <a:pt x="96" y="180"/>
                    <a:pt x="96" y="180"/>
                  </a:cubicBezTo>
                  <a:cubicBezTo>
                    <a:pt x="98" y="152"/>
                    <a:pt x="108" y="82"/>
                    <a:pt x="96" y="48"/>
                  </a:cubicBezTo>
                  <a:cubicBezTo>
                    <a:pt x="86" y="19"/>
                    <a:pt x="26" y="0"/>
                    <a:pt x="0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BE"/>
            </a:p>
          </p:txBody>
        </p:sp>
        <p:sp>
          <p:nvSpPr>
            <p:cNvPr id="21524" name="Freeform 10"/>
            <p:cNvSpPr>
              <a:spLocks/>
            </p:cNvSpPr>
            <p:nvPr/>
          </p:nvSpPr>
          <p:spPr bwMode="auto">
            <a:xfrm>
              <a:off x="918" y="576"/>
              <a:ext cx="402" cy="370"/>
            </a:xfrm>
            <a:custGeom>
              <a:avLst/>
              <a:gdLst>
                <a:gd name="T0" fmla="*/ 402 w 402"/>
                <a:gd name="T1" fmla="*/ 348 h 370"/>
                <a:gd name="T2" fmla="*/ 228 w 402"/>
                <a:gd name="T3" fmla="*/ 348 h 370"/>
                <a:gd name="T4" fmla="*/ 174 w 402"/>
                <a:gd name="T5" fmla="*/ 318 h 370"/>
                <a:gd name="T6" fmla="*/ 156 w 402"/>
                <a:gd name="T7" fmla="*/ 306 h 370"/>
                <a:gd name="T8" fmla="*/ 108 w 402"/>
                <a:gd name="T9" fmla="*/ 216 h 370"/>
                <a:gd name="T10" fmla="*/ 96 w 402"/>
                <a:gd name="T11" fmla="*/ 180 h 370"/>
                <a:gd name="T12" fmla="*/ 96 w 402"/>
                <a:gd name="T13" fmla="*/ 48 h 370"/>
                <a:gd name="T14" fmla="*/ 0 w 402"/>
                <a:gd name="T15" fmla="*/ 0 h 3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02" h="370">
                  <a:moveTo>
                    <a:pt x="402" y="348"/>
                  </a:moveTo>
                  <a:cubicBezTo>
                    <a:pt x="336" y="370"/>
                    <a:pt x="378" y="358"/>
                    <a:pt x="228" y="348"/>
                  </a:cubicBezTo>
                  <a:cubicBezTo>
                    <a:pt x="210" y="347"/>
                    <a:pt x="183" y="324"/>
                    <a:pt x="174" y="318"/>
                  </a:cubicBezTo>
                  <a:cubicBezTo>
                    <a:pt x="168" y="314"/>
                    <a:pt x="156" y="306"/>
                    <a:pt x="156" y="306"/>
                  </a:cubicBezTo>
                  <a:cubicBezTo>
                    <a:pt x="145" y="274"/>
                    <a:pt x="127" y="244"/>
                    <a:pt x="108" y="216"/>
                  </a:cubicBezTo>
                  <a:cubicBezTo>
                    <a:pt x="101" y="205"/>
                    <a:pt x="96" y="180"/>
                    <a:pt x="96" y="180"/>
                  </a:cubicBezTo>
                  <a:cubicBezTo>
                    <a:pt x="98" y="152"/>
                    <a:pt x="108" y="82"/>
                    <a:pt x="96" y="48"/>
                  </a:cubicBezTo>
                  <a:cubicBezTo>
                    <a:pt x="86" y="19"/>
                    <a:pt x="26" y="0"/>
                    <a:pt x="0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BE"/>
            </a:p>
          </p:txBody>
        </p:sp>
        <p:sp>
          <p:nvSpPr>
            <p:cNvPr id="21525" name="Oval 11"/>
            <p:cNvSpPr>
              <a:spLocks noChangeArrowheads="1"/>
            </p:cNvSpPr>
            <p:nvPr/>
          </p:nvSpPr>
          <p:spPr bwMode="auto">
            <a:xfrm>
              <a:off x="1322" y="722"/>
              <a:ext cx="412" cy="412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1"/>
                </a:buClr>
                <a:buSzPct val="80000"/>
                <a:buFont typeface="Monotype Sorts" pitchFamily="2" charset="2"/>
                <a:buChar char="l"/>
                <a:defRPr sz="2200">
                  <a:solidFill>
                    <a:schemeClr val="bg1"/>
                  </a:solidFill>
                  <a:latin typeface="Arial Narrow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bg1"/>
                </a:buClr>
                <a:buSzPct val="95000"/>
                <a:buFont typeface="Wingdings" pitchFamily="2" charset="2"/>
                <a:buChar char="§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1"/>
                </a:buClr>
                <a:buChar char="•"/>
                <a:defRPr>
                  <a:solidFill>
                    <a:schemeClr val="bg1"/>
                  </a:solidFill>
                  <a:latin typeface="Arial Narrow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1"/>
                </a:buClr>
                <a:buChar char="–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fr-BE" altLang="fr-FR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526" name="Rectangle 12"/>
            <p:cNvSpPr>
              <a:spLocks noChangeArrowheads="1"/>
            </p:cNvSpPr>
            <p:nvPr/>
          </p:nvSpPr>
          <p:spPr bwMode="auto">
            <a:xfrm>
              <a:off x="1514" y="723"/>
              <a:ext cx="444" cy="41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rgbClr val="969696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1"/>
                </a:buClr>
                <a:buSzPct val="80000"/>
                <a:buFont typeface="Monotype Sorts" pitchFamily="2" charset="2"/>
                <a:buChar char="l"/>
                <a:defRPr sz="2200">
                  <a:solidFill>
                    <a:schemeClr val="bg1"/>
                  </a:solidFill>
                  <a:latin typeface="Arial Narrow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bg1"/>
                </a:buClr>
                <a:buSzPct val="95000"/>
                <a:buFont typeface="Wingdings" pitchFamily="2" charset="2"/>
                <a:buChar char="§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1"/>
                </a:buClr>
                <a:buChar char="•"/>
                <a:defRPr>
                  <a:solidFill>
                    <a:schemeClr val="bg1"/>
                  </a:solidFill>
                  <a:latin typeface="Arial Narrow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1"/>
                </a:buClr>
                <a:buChar char="–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defRPr sz="2000">
                  <a:solidFill>
                    <a:schemeClr val="bg1"/>
                  </a:solidFill>
                  <a:latin typeface="Arial Narrow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fr-BE" altLang="fr-FR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</p:grpSp>
      <p:sp>
        <p:nvSpPr>
          <p:cNvPr id="21512" name="Rectangle 13"/>
          <p:cNvSpPr>
            <a:spLocks noChangeArrowheads="1"/>
          </p:cNvSpPr>
          <p:nvPr/>
        </p:nvSpPr>
        <p:spPr bwMode="auto">
          <a:xfrm>
            <a:off x="566738" y="4941888"/>
            <a:ext cx="4433887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fr-BE" altLang="fr-FR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31854" name="Line 14"/>
          <p:cNvSpPr>
            <a:spLocks noChangeShapeType="1"/>
          </p:cNvSpPr>
          <p:nvPr/>
        </p:nvSpPr>
        <p:spPr bwMode="auto">
          <a:xfrm>
            <a:off x="2774950" y="4311650"/>
            <a:ext cx="0" cy="6302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BE"/>
          </a:p>
        </p:txBody>
      </p:sp>
      <p:sp>
        <p:nvSpPr>
          <p:cNvPr id="931855" name="Line 15"/>
          <p:cNvSpPr>
            <a:spLocks noChangeShapeType="1"/>
          </p:cNvSpPr>
          <p:nvPr/>
        </p:nvSpPr>
        <p:spPr bwMode="auto">
          <a:xfrm flipV="1">
            <a:off x="3132138" y="2330450"/>
            <a:ext cx="0" cy="257651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BE"/>
          </a:p>
        </p:txBody>
      </p:sp>
      <p:sp>
        <p:nvSpPr>
          <p:cNvPr id="21515" name="Rectangle 16"/>
          <p:cNvSpPr>
            <a:spLocks noChangeArrowheads="1"/>
          </p:cNvSpPr>
          <p:nvPr/>
        </p:nvSpPr>
        <p:spPr bwMode="auto">
          <a:xfrm>
            <a:off x="566738" y="5589588"/>
            <a:ext cx="4433887" cy="6477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fr-BE" altLang="fr-FR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31857" name="Line 17"/>
          <p:cNvSpPr>
            <a:spLocks noChangeShapeType="1"/>
          </p:cNvSpPr>
          <p:nvPr/>
        </p:nvSpPr>
        <p:spPr bwMode="auto">
          <a:xfrm>
            <a:off x="2774950" y="4941888"/>
            <a:ext cx="0" cy="6302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BE"/>
          </a:p>
        </p:txBody>
      </p:sp>
      <p:sp>
        <p:nvSpPr>
          <p:cNvPr id="931858" name="Line 18"/>
          <p:cNvSpPr>
            <a:spLocks noChangeShapeType="1"/>
          </p:cNvSpPr>
          <p:nvPr/>
        </p:nvSpPr>
        <p:spPr bwMode="auto">
          <a:xfrm flipV="1">
            <a:off x="3340100" y="2330450"/>
            <a:ext cx="0" cy="3225800"/>
          </a:xfrm>
          <a:prstGeom prst="line">
            <a:avLst/>
          </a:prstGeom>
          <a:noFill/>
          <a:ln w="6350">
            <a:solidFill>
              <a:schemeClr val="accent2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BE"/>
          </a:p>
        </p:txBody>
      </p:sp>
      <p:sp>
        <p:nvSpPr>
          <p:cNvPr id="931859" name="Line 19"/>
          <p:cNvSpPr>
            <a:spLocks noChangeShapeType="1"/>
          </p:cNvSpPr>
          <p:nvPr/>
        </p:nvSpPr>
        <p:spPr bwMode="auto">
          <a:xfrm>
            <a:off x="554038" y="4311650"/>
            <a:ext cx="445135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931860" name="Line 20"/>
          <p:cNvSpPr>
            <a:spLocks noChangeShapeType="1"/>
          </p:cNvSpPr>
          <p:nvPr/>
        </p:nvSpPr>
        <p:spPr bwMode="auto">
          <a:xfrm>
            <a:off x="571500" y="4941888"/>
            <a:ext cx="441642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931861" name="Line 21"/>
          <p:cNvSpPr>
            <a:spLocks noChangeShapeType="1"/>
          </p:cNvSpPr>
          <p:nvPr/>
        </p:nvSpPr>
        <p:spPr bwMode="auto">
          <a:xfrm>
            <a:off x="609600" y="5589588"/>
            <a:ext cx="437832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931862" name="Line 22"/>
          <p:cNvSpPr>
            <a:spLocks noChangeShapeType="1"/>
          </p:cNvSpPr>
          <p:nvPr/>
        </p:nvSpPr>
        <p:spPr bwMode="auto">
          <a:xfrm>
            <a:off x="5940425" y="3706813"/>
            <a:ext cx="0" cy="120967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BE"/>
          </a:p>
        </p:txBody>
      </p:sp>
      <p:sp>
        <p:nvSpPr>
          <p:cNvPr id="931863" name="Text Box 23"/>
          <p:cNvSpPr txBox="1">
            <a:spLocks noChangeArrowheads="1"/>
          </p:cNvSpPr>
          <p:nvPr/>
        </p:nvSpPr>
        <p:spPr bwMode="auto">
          <a:xfrm>
            <a:off x="6300788" y="3943350"/>
            <a:ext cx="1704975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BE" altLang="fr-FR" sz="2800">
                <a:solidFill>
                  <a:srgbClr val="FF6699"/>
                </a:solidFill>
              </a:rPr>
              <a:t>Atténuation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BE" altLang="fr-FR" sz="2800">
                <a:solidFill>
                  <a:srgbClr val="FF6699"/>
                </a:solidFill>
              </a:rPr>
              <a:t>progressive</a:t>
            </a:r>
            <a:endParaRPr lang="fr-FR" altLang="fr-FR" sz="2800">
              <a:solidFill>
                <a:srgbClr val="FF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71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45" grpId="0" animBg="1"/>
      <p:bldP spid="931846" grpId="0" animBg="1"/>
      <p:bldP spid="931854" grpId="0" animBg="1"/>
      <p:bldP spid="931855" grpId="0" animBg="1"/>
      <p:bldP spid="931857" grpId="0" animBg="1"/>
      <p:bldP spid="931858" grpId="0" animBg="1"/>
      <p:bldP spid="931859" grpId="0" animBg="1"/>
      <p:bldP spid="931860" grpId="0" animBg="1"/>
      <p:bldP spid="931861" grpId="0" animBg="1"/>
      <p:bldP spid="931862" grpId="0" animBg="1"/>
      <p:bldP spid="931863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1000125"/>
            <a:ext cx="7839075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042988" y="4724400"/>
            <a:ext cx="762000" cy="461963"/>
          </a:xfrm>
          <a:prstGeom prst="rect">
            <a:avLst/>
          </a:prstGeom>
          <a:solidFill>
            <a:srgbClr val="FFFFCC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BE" altLang="fr-FR" sz="2400">
                <a:solidFill>
                  <a:schemeClr val="tx1"/>
                </a:solidFill>
              </a:rPr>
              <a:t>Echo</a:t>
            </a:r>
            <a:endParaRPr lang="fr-FR" altLang="fr-FR" sz="2400">
              <a:solidFill>
                <a:schemeClr val="tx1"/>
              </a:solidFill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2268538" y="4724400"/>
            <a:ext cx="1165225" cy="461963"/>
          </a:xfrm>
          <a:prstGeom prst="rect">
            <a:avLst/>
          </a:prstGeom>
          <a:solidFill>
            <a:srgbClr val="FFFFCC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BE" altLang="fr-FR" sz="2400">
                <a:solidFill>
                  <a:schemeClr val="tx1"/>
                </a:solidFill>
              </a:rPr>
              <a:t>Diffusion</a:t>
            </a:r>
            <a:endParaRPr lang="fr-FR" altLang="fr-FR" sz="2400">
              <a:solidFill>
                <a:schemeClr val="tx1"/>
              </a:solidFill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5268913" y="4724400"/>
            <a:ext cx="1338262" cy="461963"/>
          </a:xfrm>
          <a:prstGeom prst="rect">
            <a:avLst/>
          </a:prstGeom>
          <a:solidFill>
            <a:srgbClr val="FFFFCC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BE" altLang="fr-FR" sz="2400">
                <a:solidFill>
                  <a:schemeClr val="tx1"/>
                </a:solidFill>
              </a:rPr>
              <a:t>Réfraction</a:t>
            </a:r>
            <a:endParaRPr lang="fr-FR" altLang="fr-FR" sz="2400">
              <a:solidFill>
                <a:schemeClr val="tx1"/>
              </a:solidFill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6784975" y="4724400"/>
            <a:ext cx="1395413" cy="461963"/>
          </a:xfrm>
          <a:prstGeom prst="rect">
            <a:avLst/>
          </a:prstGeom>
          <a:solidFill>
            <a:srgbClr val="FFFFCC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BE" altLang="fr-FR" sz="2400">
                <a:solidFill>
                  <a:schemeClr val="tx1"/>
                </a:solidFill>
              </a:rPr>
              <a:t>Absorption</a:t>
            </a:r>
            <a:endParaRPr lang="fr-FR" altLang="fr-FR" sz="2400">
              <a:solidFill>
                <a:schemeClr val="tx1"/>
              </a:solidFill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708400" y="4724400"/>
            <a:ext cx="1165225" cy="461963"/>
          </a:xfrm>
          <a:prstGeom prst="rect">
            <a:avLst/>
          </a:prstGeom>
          <a:solidFill>
            <a:srgbClr val="FFFFCC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BE" altLang="fr-FR" sz="2400">
                <a:solidFill>
                  <a:schemeClr val="tx1"/>
                </a:solidFill>
              </a:rPr>
              <a:t>Diffusion</a:t>
            </a:r>
            <a:endParaRPr lang="fr-FR" altLang="fr-FR" sz="2400">
              <a:solidFill>
                <a:schemeClr val="tx1"/>
              </a:solidFill>
            </a:endParaRPr>
          </a:p>
        </p:txBody>
      </p:sp>
      <p:sp>
        <p:nvSpPr>
          <p:cNvPr id="22536" name="Text Box 9"/>
          <p:cNvSpPr txBox="1">
            <a:spLocks noChangeArrowheads="1"/>
          </p:cNvSpPr>
          <p:nvPr/>
        </p:nvSpPr>
        <p:spPr bwMode="auto">
          <a:xfrm>
            <a:off x="5796136" y="6326128"/>
            <a:ext cx="3111500" cy="338138"/>
          </a:xfrm>
          <a:prstGeom prst="rect">
            <a:avLst/>
          </a:prstGeom>
          <a:solidFill>
            <a:srgbClr val="FF6600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BE" altLang="fr-FR" sz="1600">
                <a:solidFill>
                  <a:schemeClr val="tx1"/>
                </a:solidFill>
              </a:rPr>
              <a:t>From Ginther in Descoteaux et al. 2010</a:t>
            </a:r>
            <a:endParaRPr lang="fr-FR" altLang="fr-FR" sz="1600">
              <a:solidFill>
                <a:schemeClr val="tx1"/>
              </a:solidFill>
            </a:endParaRP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258764" y="5664200"/>
            <a:ext cx="501015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accent4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fr-BE" dirty="0" smtClean="0">
                <a:latin typeface="+mn-lt"/>
              </a:rPr>
              <a:t>Importance de la perpendicularité du champ par rapport à la cible </a:t>
            </a:r>
            <a:endParaRPr lang="fr-FR" dirty="0" smtClean="0">
              <a:latin typeface="+mn-lt"/>
            </a:endParaRP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>
          <a:xfrm>
            <a:off x="228600" y="228600"/>
            <a:ext cx="2903240" cy="53657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 sz="2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defRPr/>
            </a:pPr>
            <a:r>
              <a:rPr lang="fr-BE" sz="2400" kern="0" dirty="0" smtClean="0">
                <a:solidFill>
                  <a:schemeClr val="tx1"/>
                </a:solidFill>
              </a:rPr>
              <a:t>Interactions des US</a:t>
            </a:r>
            <a:endParaRPr lang="fr-FR" sz="2400" kern="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61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9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4"/>
          <p:cNvSpPr txBox="1">
            <a:spLocks noChangeArrowheads="1"/>
          </p:cNvSpPr>
          <p:nvPr/>
        </p:nvSpPr>
        <p:spPr bwMode="auto">
          <a:xfrm>
            <a:off x="684213" y="514350"/>
            <a:ext cx="1279525" cy="5286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BE" altLang="fr-FR" sz="2800" dirty="0">
                <a:solidFill>
                  <a:schemeClr val="tx1"/>
                </a:solidFill>
              </a:rPr>
              <a:t>3.5 MHz</a:t>
            </a:r>
            <a:endParaRPr lang="fr-FR" altLang="fr-FR" sz="2800" dirty="0">
              <a:solidFill>
                <a:schemeClr val="tx1"/>
              </a:solidFill>
            </a:endParaRPr>
          </a:p>
        </p:txBody>
      </p:sp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6272213" y="514350"/>
            <a:ext cx="1655762" cy="5238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BE" altLang="fr-FR" sz="2800">
                <a:solidFill>
                  <a:schemeClr val="tx1"/>
                </a:solidFill>
              </a:rPr>
              <a:t>7,5 MHz</a:t>
            </a:r>
            <a:endParaRPr lang="fr-FR" altLang="fr-FR" sz="2800">
              <a:solidFill>
                <a:schemeClr val="tx1"/>
              </a:solidFill>
            </a:endParaRPr>
          </a:p>
        </p:txBody>
      </p:sp>
      <p:sp>
        <p:nvSpPr>
          <p:cNvPr id="23556" name="Rectangle 6"/>
          <p:cNvSpPr>
            <a:spLocks noChangeArrowheads="1"/>
          </p:cNvSpPr>
          <p:nvPr/>
        </p:nvSpPr>
        <p:spPr bwMode="auto">
          <a:xfrm>
            <a:off x="684213" y="1098550"/>
            <a:ext cx="1279525" cy="3698875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fr-FR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63271" name="Rectangle 7"/>
          <p:cNvSpPr>
            <a:spLocks noChangeArrowheads="1"/>
          </p:cNvSpPr>
          <p:nvPr/>
        </p:nvSpPr>
        <p:spPr bwMode="auto">
          <a:xfrm>
            <a:off x="6310313" y="1125538"/>
            <a:ext cx="1150937" cy="86995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fr-FR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3558" name="Line 8"/>
          <p:cNvSpPr>
            <a:spLocks noChangeShapeType="1"/>
          </p:cNvSpPr>
          <p:nvPr/>
        </p:nvSpPr>
        <p:spPr bwMode="auto">
          <a:xfrm>
            <a:off x="2051050" y="1198563"/>
            <a:ext cx="0" cy="35496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23559" name="Text Box 9"/>
          <p:cNvSpPr txBox="1">
            <a:spLocks noChangeArrowheads="1"/>
          </p:cNvSpPr>
          <p:nvPr/>
        </p:nvSpPr>
        <p:spPr bwMode="auto">
          <a:xfrm>
            <a:off x="2195513" y="1198563"/>
            <a:ext cx="874712" cy="461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BE" altLang="fr-FR" sz="2400" dirty="0">
                <a:solidFill>
                  <a:schemeClr val="tx1"/>
                </a:solidFill>
              </a:rPr>
              <a:t>20 cm</a:t>
            </a:r>
            <a:endParaRPr lang="fr-FR" altLang="fr-FR" sz="2400" dirty="0">
              <a:solidFill>
                <a:schemeClr val="tx1"/>
              </a:solidFill>
            </a:endParaRPr>
          </a:p>
        </p:txBody>
      </p:sp>
      <p:sp>
        <p:nvSpPr>
          <p:cNvPr id="1163274" name="Text Box 10"/>
          <p:cNvSpPr txBox="1">
            <a:spLocks noChangeArrowheads="1"/>
          </p:cNvSpPr>
          <p:nvPr/>
        </p:nvSpPr>
        <p:spPr bwMode="auto">
          <a:xfrm>
            <a:off x="7740650" y="1181100"/>
            <a:ext cx="731838" cy="46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BE" altLang="fr-FR" sz="2400">
                <a:solidFill>
                  <a:schemeClr val="tx1"/>
                </a:solidFill>
              </a:rPr>
              <a:t>7 cm</a:t>
            </a:r>
            <a:endParaRPr lang="fr-FR" altLang="fr-FR" sz="2400">
              <a:solidFill>
                <a:schemeClr val="tx1"/>
              </a:solidFill>
            </a:endParaRPr>
          </a:p>
        </p:txBody>
      </p:sp>
      <p:sp>
        <p:nvSpPr>
          <p:cNvPr id="1163275" name="Line 11"/>
          <p:cNvSpPr>
            <a:spLocks noChangeShapeType="1"/>
          </p:cNvSpPr>
          <p:nvPr/>
        </p:nvSpPr>
        <p:spPr bwMode="auto">
          <a:xfrm>
            <a:off x="7596188" y="1198563"/>
            <a:ext cx="0" cy="8826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1163280" name="Text Box 16"/>
          <p:cNvSpPr txBox="1">
            <a:spLocks noChangeArrowheads="1"/>
          </p:cNvSpPr>
          <p:nvPr/>
        </p:nvSpPr>
        <p:spPr bwMode="auto">
          <a:xfrm>
            <a:off x="3163888" y="4332288"/>
            <a:ext cx="5008512" cy="830262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fr-BE" dirty="0" smtClean="0">
                <a:latin typeface="+mn-lt"/>
              </a:rPr>
              <a:t>La profondeur d’exploration diminue </a:t>
            </a:r>
          </a:p>
          <a:p>
            <a:pPr>
              <a:defRPr/>
            </a:pPr>
            <a:r>
              <a:rPr lang="fr-BE" dirty="0" smtClean="0">
                <a:latin typeface="+mn-lt"/>
              </a:rPr>
              <a:t>quand la fréquence augmente</a:t>
            </a:r>
            <a:endParaRPr lang="fr-FR" dirty="0" smtClean="0">
              <a:latin typeface="+mn-lt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3500438" y="501650"/>
            <a:ext cx="1150937" cy="5286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BE" altLang="fr-FR" sz="2800">
                <a:solidFill>
                  <a:schemeClr val="tx1"/>
                </a:solidFill>
              </a:rPr>
              <a:t>5 MHz</a:t>
            </a:r>
            <a:endParaRPr lang="fr-FR" altLang="fr-FR" sz="2800">
              <a:solidFill>
                <a:schemeClr val="tx1"/>
              </a:solidFill>
            </a:endParaRP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3500438" y="1085850"/>
            <a:ext cx="1150937" cy="165735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fr-FR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4940300" y="1166813"/>
            <a:ext cx="874713" cy="461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BE" altLang="fr-FR" sz="2400">
                <a:solidFill>
                  <a:schemeClr val="tx1"/>
                </a:solidFill>
              </a:rPr>
              <a:t>12 cm</a:t>
            </a:r>
            <a:endParaRPr lang="fr-FR" altLang="fr-FR" sz="2400">
              <a:solidFill>
                <a:schemeClr val="tx1"/>
              </a:solidFill>
            </a:endParaRPr>
          </a:p>
        </p:txBody>
      </p:sp>
      <p:sp>
        <p:nvSpPr>
          <p:cNvPr id="19" name="Line 11"/>
          <p:cNvSpPr>
            <a:spLocks noChangeShapeType="1"/>
          </p:cNvSpPr>
          <p:nvPr/>
        </p:nvSpPr>
        <p:spPr bwMode="auto">
          <a:xfrm>
            <a:off x="4819650" y="1098550"/>
            <a:ext cx="0" cy="16700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459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animBg="1"/>
      <p:bldP spid="1163271" grpId="0" animBg="1"/>
      <p:bldP spid="1163274" grpId="0" animBg="1"/>
      <p:bldP spid="1163275" grpId="0" animBg="1"/>
      <p:bldP spid="1163280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665163" y="250825"/>
            <a:ext cx="1279525" cy="5286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BE" altLang="fr-FR" sz="2800" dirty="0">
                <a:solidFill>
                  <a:schemeClr val="tx1"/>
                </a:solidFill>
              </a:rPr>
              <a:t>3.5 MHz</a:t>
            </a:r>
            <a:endParaRPr lang="fr-FR" altLang="fr-FR" sz="2800" dirty="0">
              <a:solidFill>
                <a:schemeClr val="tx1"/>
              </a:solidFill>
            </a:endParaRPr>
          </a:p>
        </p:txBody>
      </p:sp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6183313" y="255588"/>
            <a:ext cx="1403350" cy="5238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BE" altLang="fr-FR" sz="2800">
                <a:solidFill>
                  <a:schemeClr val="tx1"/>
                </a:solidFill>
              </a:rPr>
              <a:t>7,5 MHz</a:t>
            </a:r>
            <a:endParaRPr lang="fr-FR" altLang="fr-FR" sz="2800">
              <a:solidFill>
                <a:schemeClr val="tx1"/>
              </a:solidFill>
            </a:endParaRPr>
          </a:p>
        </p:txBody>
      </p:sp>
      <p:sp>
        <p:nvSpPr>
          <p:cNvPr id="24580" name="Rectangle 6"/>
          <p:cNvSpPr>
            <a:spLocks noChangeArrowheads="1"/>
          </p:cNvSpPr>
          <p:nvPr/>
        </p:nvSpPr>
        <p:spPr bwMode="auto">
          <a:xfrm>
            <a:off x="684213" y="908050"/>
            <a:ext cx="1150937" cy="432117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fr-FR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4581" name="Rectangle 7"/>
          <p:cNvSpPr>
            <a:spLocks noChangeArrowheads="1"/>
          </p:cNvSpPr>
          <p:nvPr/>
        </p:nvSpPr>
        <p:spPr bwMode="auto">
          <a:xfrm>
            <a:off x="6310313" y="908050"/>
            <a:ext cx="1150937" cy="1820863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fr-FR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4582" name="Oval 12"/>
          <p:cNvSpPr>
            <a:spLocks noChangeArrowheads="1"/>
          </p:cNvSpPr>
          <p:nvPr/>
        </p:nvSpPr>
        <p:spPr bwMode="auto">
          <a:xfrm>
            <a:off x="936625" y="3248025"/>
            <a:ext cx="215900" cy="2524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fr-FR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4583" name="Oval 13"/>
          <p:cNvSpPr>
            <a:spLocks noChangeArrowheads="1"/>
          </p:cNvSpPr>
          <p:nvPr/>
        </p:nvSpPr>
        <p:spPr bwMode="auto">
          <a:xfrm>
            <a:off x="1368425" y="3244850"/>
            <a:ext cx="215900" cy="2524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fr-FR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63278" name="Oval 14"/>
          <p:cNvSpPr>
            <a:spLocks noChangeArrowheads="1"/>
          </p:cNvSpPr>
          <p:nvPr/>
        </p:nvSpPr>
        <p:spPr bwMode="auto">
          <a:xfrm>
            <a:off x="6586538" y="2239963"/>
            <a:ext cx="215900" cy="2524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fr-FR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63279" name="Oval 15"/>
          <p:cNvSpPr>
            <a:spLocks noChangeArrowheads="1"/>
          </p:cNvSpPr>
          <p:nvPr/>
        </p:nvSpPr>
        <p:spPr bwMode="auto">
          <a:xfrm>
            <a:off x="6992938" y="2254250"/>
            <a:ext cx="215900" cy="238125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fr-FR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63281" name="Text Box 17"/>
          <p:cNvSpPr txBox="1">
            <a:spLocks noChangeArrowheads="1"/>
          </p:cNvSpPr>
          <p:nvPr/>
        </p:nvSpPr>
        <p:spPr bwMode="auto">
          <a:xfrm>
            <a:off x="3643312" y="5476875"/>
            <a:ext cx="4889127" cy="830263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fr-BE" dirty="0" smtClean="0">
                <a:latin typeface="+mn-lt"/>
              </a:rPr>
              <a:t>Le pouvoir de résolution augmente </a:t>
            </a:r>
          </a:p>
          <a:p>
            <a:pPr>
              <a:defRPr/>
            </a:pPr>
            <a:r>
              <a:rPr lang="fr-BE" dirty="0" smtClean="0">
                <a:latin typeface="+mn-lt"/>
              </a:rPr>
              <a:t>quand la fréquence augmente</a:t>
            </a:r>
            <a:endParaRPr lang="fr-FR" dirty="0" smtClean="0">
              <a:latin typeface="+mn-lt"/>
            </a:endParaRPr>
          </a:p>
        </p:txBody>
      </p:sp>
      <p:sp>
        <p:nvSpPr>
          <p:cNvPr id="24587" name="Text Box 5"/>
          <p:cNvSpPr txBox="1">
            <a:spLocks noChangeArrowheads="1"/>
          </p:cNvSpPr>
          <p:nvPr/>
        </p:nvSpPr>
        <p:spPr bwMode="auto">
          <a:xfrm>
            <a:off x="3441700" y="250825"/>
            <a:ext cx="1150938" cy="5286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BE" altLang="fr-FR" sz="2800">
                <a:solidFill>
                  <a:schemeClr val="tx1"/>
                </a:solidFill>
              </a:rPr>
              <a:t>5 MHz</a:t>
            </a:r>
            <a:endParaRPr lang="fr-FR" altLang="fr-FR" sz="2800">
              <a:solidFill>
                <a:schemeClr val="tx1"/>
              </a:solidFill>
            </a:endParaRPr>
          </a:p>
        </p:txBody>
      </p:sp>
      <p:sp>
        <p:nvSpPr>
          <p:cNvPr id="24588" name="Rectangle 7"/>
          <p:cNvSpPr>
            <a:spLocks noChangeArrowheads="1"/>
          </p:cNvSpPr>
          <p:nvPr/>
        </p:nvSpPr>
        <p:spPr bwMode="auto">
          <a:xfrm>
            <a:off x="3500438" y="908050"/>
            <a:ext cx="1150937" cy="2462213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fr-FR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0" name="Oval 14"/>
          <p:cNvSpPr>
            <a:spLocks noChangeArrowheads="1"/>
          </p:cNvSpPr>
          <p:nvPr/>
        </p:nvSpPr>
        <p:spPr bwMode="auto">
          <a:xfrm>
            <a:off x="3714750" y="2230438"/>
            <a:ext cx="215900" cy="25241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1" name="Oval 15"/>
          <p:cNvSpPr>
            <a:spLocks noChangeArrowheads="1"/>
          </p:cNvSpPr>
          <p:nvPr/>
        </p:nvSpPr>
        <p:spPr bwMode="auto">
          <a:xfrm>
            <a:off x="4183063" y="2230438"/>
            <a:ext cx="215900" cy="2524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4591" name="Rectangle 1"/>
          <p:cNvSpPr>
            <a:spLocks noChangeArrowheads="1"/>
          </p:cNvSpPr>
          <p:nvPr/>
        </p:nvSpPr>
        <p:spPr bwMode="auto">
          <a:xfrm>
            <a:off x="827088" y="3141663"/>
            <a:ext cx="865187" cy="463550"/>
          </a:xfrm>
          <a:prstGeom prst="rect">
            <a:avLst/>
          </a:prstGeom>
          <a:noFill/>
          <a:ln w="28575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fr-BE" altLang="fr-FR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3643313" y="2114550"/>
            <a:ext cx="865187" cy="463550"/>
          </a:xfrm>
          <a:prstGeom prst="rect">
            <a:avLst/>
          </a:prstGeom>
          <a:noFill/>
          <a:ln w="28575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fr-BE" altLang="fr-FR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6472238" y="2125663"/>
            <a:ext cx="863600" cy="463550"/>
          </a:xfrm>
          <a:prstGeom prst="rect">
            <a:avLst/>
          </a:prstGeom>
          <a:noFill/>
          <a:ln w="28575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fr-BE" altLang="fr-FR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041650" y="3854450"/>
            <a:ext cx="1939377" cy="646331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BE" dirty="0">
                <a:latin typeface="+mn-lt"/>
              </a:rPr>
              <a:t>Résolution latérale</a:t>
            </a:r>
          </a:p>
          <a:p>
            <a:pPr algn="ctr">
              <a:defRPr/>
            </a:pPr>
            <a:r>
              <a:rPr lang="fr-BE" dirty="0">
                <a:latin typeface="+mn-lt"/>
              </a:rPr>
              <a:t>0,9 à 3,0 mm</a:t>
            </a:r>
          </a:p>
        </p:txBody>
      </p:sp>
      <p:sp>
        <p:nvSpPr>
          <p:cNvPr id="24595" name="Oval 12"/>
          <p:cNvSpPr>
            <a:spLocks noChangeArrowheads="1"/>
          </p:cNvSpPr>
          <p:nvPr/>
        </p:nvSpPr>
        <p:spPr bwMode="auto">
          <a:xfrm rot="5400000">
            <a:off x="1110457" y="1493043"/>
            <a:ext cx="215900" cy="2524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fr-FR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4596" name="Oval 13"/>
          <p:cNvSpPr>
            <a:spLocks noChangeArrowheads="1"/>
          </p:cNvSpPr>
          <p:nvPr/>
        </p:nvSpPr>
        <p:spPr bwMode="auto">
          <a:xfrm rot="5400000">
            <a:off x="1100932" y="1940718"/>
            <a:ext cx="215900" cy="2524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fr-FR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 bwMode="auto">
          <a:xfrm rot="5400000">
            <a:off x="785813" y="1633538"/>
            <a:ext cx="863600" cy="463550"/>
          </a:xfrm>
          <a:prstGeom prst="rect">
            <a:avLst/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fr-BE"/>
          </a:p>
        </p:txBody>
      </p:sp>
      <p:sp>
        <p:nvSpPr>
          <p:cNvPr id="37" name="ZoneTexte 36"/>
          <p:cNvSpPr txBox="1"/>
          <p:nvPr/>
        </p:nvSpPr>
        <p:spPr>
          <a:xfrm>
            <a:off x="4951413" y="2957513"/>
            <a:ext cx="1773499" cy="646331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BE" dirty="0">
                <a:latin typeface="+mn-lt"/>
              </a:rPr>
              <a:t>Résolution axiale</a:t>
            </a:r>
          </a:p>
          <a:p>
            <a:pPr algn="ctr">
              <a:defRPr/>
            </a:pPr>
            <a:r>
              <a:rPr lang="fr-BE" dirty="0">
                <a:latin typeface="+mn-lt"/>
              </a:rPr>
              <a:t>0,6 à 1,2 mm</a:t>
            </a:r>
          </a:p>
        </p:txBody>
      </p:sp>
      <p:sp>
        <p:nvSpPr>
          <p:cNvPr id="32" name="Oval 12"/>
          <p:cNvSpPr>
            <a:spLocks noChangeArrowheads="1"/>
          </p:cNvSpPr>
          <p:nvPr/>
        </p:nvSpPr>
        <p:spPr bwMode="auto">
          <a:xfrm rot="5400000">
            <a:off x="4015582" y="1277143"/>
            <a:ext cx="215900" cy="252413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3" name="Oval 13"/>
          <p:cNvSpPr>
            <a:spLocks noChangeArrowheads="1"/>
          </p:cNvSpPr>
          <p:nvPr/>
        </p:nvSpPr>
        <p:spPr bwMode="auto">
          <a:xfrm rot="5400000">
            <a:off x="4034632" y="1639093"/>
            <a:ext cx="215900" cy="25241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8" name="Rectangle 37"/>
          <p:cNvSpPr/>
          <p:nvPr/>
        </p:nvSpPr>
        <p:spPr bwMode="auto">
          <a:xfrm rot="5400000">
            <a:off x="3691731" y="1364457"/>
            <a:ext cx="865187" cy="463550"/>
          </a:xfrm>
          <a:prstGeom prst="rect">
            <a:avLst/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fr-BE"/>
          </a:p>
        </p:txBody>
      </p:sp>
      <p:cxnSp>
        <p:nvCxnSpPr>
          <p:cNvPr id="5" name="Connecteur droit avec flèche 4"/>
          <p:cNvCxnSpPr>
            <a:cxnSpLocks noChangeShapeType="1"/>
            <a:stCxn id="30" idx="2"/>
          </p:cNvCxnSpPr>
          <p:nvPr/>
        </p:nvCxnSpPr>
        <p:spPr bwMode="auto">
          <a:xfrm>
            <a:off x="4075113" y="2578100"/>
            <a:ext cx="0" cy="1276350"/>
          </a:xfrm>
          <a:prstGeom prst="straightConnector1">
            <a:avLst/>
          </a:prstGeom>
          <a:noFill/>
          <a:ln w="19050" algn="ctr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Connecteur droit 6"/>
          <p:cNvCxnSpPr>
            <a:cxnSpLocks noChangeShapeType="1"/>
          </p:cNvCxnSpPr>
          <p:nvPr/>
        </p:nvCxnSpPr>
        <p:spPr bwMode="auto">
          <a:xfrm>
            <a:off x="4356100" y="1560513"/>
            <a:ext cx="1152525" cy="0"/>
          </a:xfrm>
          <a:prstGeom prst="line">
            <a:avLst/>
          </a:prstGeom>
          <a:noFill/>
          <a:ln w="28575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Connecteur droit avec flèche 8"/>
          <p:cNvCxnSpPr>
            <a:cxnSpLocks noChangeShapeType="1"/>
          </p:cNvCxnSpPr>
          <p:nvPr/>
        </p:nvCxnSpPr>
        <p:spPr bwMode="auto">
          <a:xfrm>
            <a:off x="5508625" y="1560513"/>
            <a:ext cx="0" cy="1387475"/>
          </a:xfrm>
          <a:prstGeom prst="straightConnector1">
            <a:avLst/>
          </a:prstGeom>
          <a:noFill/>
          <a:ln w="28575" algn="ctr">
            <a:solidFill>
              <a:srgbClr val="0070C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2" name="Oval 12"/>
          <p:cNvSpPr>
            <a:spLocks noChangeArrowheads="1"/>
          </p:cNvSpPr>
          <p:nvPr/>
        </p:nvSpPr>
        <p:spPr bwMode="auto">
          <a:xfrm rot="5400000">
            <a:off x="6833394" y="1264444"/>
            <a:ext cx="215900" cy="2524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fr-FR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3" name="Oval 13"/>
          <p:cNvSpPr>
            <a:spLocks noChangeArrowheads="1"/>
          </p:cNvSpPr>
          <p:nvPr/>
        </p:nvSpPr>
        <p:spPr bwMode="auto">
          <a:xfrm rot="5400000">
            <a:off x="6852444" y="1693069"/>
            <a:ext cx="215900" cy="252412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4" name="Rectangle 43"/>
          <p:cNvSpPr/>
          <p:nvPr/>
        </p:nvSpPr>
        <p:spPr bwMode="auto">
          <a:xfrm rot="5400000">
            <a:off x="6516688" y="1403350"/>
            <a:ext cx="863600" cy="463550"/>
          </a:xfrm>
          <a:prstGeom prst="rect">
            <a:avLst/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99035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3278" grpId="0" animBg="1"/>
      <p:bldP spid="1163279" grpId="0" animBg="1"/>
      <p:bldP spid="1163281" grpId="0" animBg="1"/>
      <p:bldP spid="20" grpId="0" animBg="1"/>
      <p:bldP spid="21" grpId="0" animBg="1"/>
      <p:bldP spid="30" grpId="0" animBg="1"/>
      <p:bldP spid="31" grpId="0" animBg="1"/>
      <p:bldP spid="3" grpId="0" animBg="1"/>
      <p:bldP spid="37" grpId="0" animBg="1"/>
      <p:bldP spid="32" grpId="0" animBg="1"/>
      <p:bldP spid="33" grpId="0" animBg="1"/>
      <p:bldP spid="38" grpId="0" animBg="1"/>
      <p:bldP spid="42" grpId="0" animBg="1"/>
      <p:bldP spid="43" grpId="0" animBg="1"/>
      <p:bldP spid="44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28775"/>
            <a:ext cx="7620000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7"/>
          <p:cNvSpPr txBox="1">
            <a:spLocks noChangeArrowheads="1"/>
          </p:cNvSpPr>
          <p:nvPr/>
        </p:nvSpPr>
        <p:spPr bwMode="auto">
          <a:xfrm>
            <a:off x="107505" y="161925"/>
            <a:ext cx="4608512" cy="52322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fr-BE" sz="2800" dirty="0" smtClean="0">
                <a:solidFill>
                  <a:schemeClr val="tx2"/>
                </a:solidFill>
                <a:latin typeface="+mn-lt"/>
              </a:rPr>
              <a:t>Echographie bidimensionnelle</a:t>
            </a:r>
            <a:endParaRPr lang="fr-FR" sz="2800" dirty="0" smtClean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6628" name="Ellipse 1"/>
          <p:cNvSpPr>
            <a:spLocks noChangeArrowheads="1"/>
          </p:cNvSpPr>
          <p:nvPr/>
        </p:nvSpPr>
        <p:spPr bwMode="auto">
          <a:xfrm>
            <a:off x="7812088" y="2205038"/>
            <a:ext cx="144462" cy="144462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fr-BE" altLang="fr-FR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cxnSp>
        <p:nvCxnSpPr>
          <p:cNvPr id="26629" name="Connecteur droit avec flèche 4"/>
          <p:cNvCxnSpPr>
            <a:cxnSpLocks noChangeShapeType="1"/>
          </p:cNvCxnSpPr>
          <p:nvPr/>
        </p:nvCxnSpPr>
        <p:spPr bwMode="auto">
          <a:xfrm flipH="1" flipV="1">
            <a:off x="7874000" y="895350"/>
            <a:ext cx="20638" cy="13303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ZoneTexte 6"/>
          <p:cNvSpPr txBox="1"/>
          <p:nvPr/>
        </p:nvSpPr>
        <p:spPr>
          <a:xfrm>
            <a:off x="7445375" y="433388"/>
            <a:ext cx="61779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BE" dirty="0">
                <a:latin typeface="+mn-lt"/>
              </a:rPr>
              <a:t>Pixel</a:t>
            </a:r>
          </a:p>
        </p:txBody>
      </p:sp>
      <p:cxnSp>
        <p:nvCxnSpPr>
          <p:cNvPr id="26631" name="Connecteur droit avec flèche 8"/>
          <p:cNvCxnSpPr>
            <a:cxnSpLocks noChangeShapeType="1"/>
          </p:cNvCxnSpPr>
          <p:nvPr/>
        </p:nvCxnSpPr>
        <p:spPr bwMode="auto">
          <a:xfrm flipV="1">
            <a:off x="2124075" y="2205038"/>
            <a:ext cx="1943100" cy="20637"/>
          </a:xfrm>
          <a:prstGeom prst="straightConnector1">
            <a:avLst/>
          </a:prstGeom>
          <a:noFill/>
          <a:ln w="38100" algn="ctr">
            <a:solidFill>
              <a:srgbClr val="FF0066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ZoneTexte 10"/>
          <p:cNvSpPr txBox="1"/>
          <p:nvPr/>
        </p:nvSpPr>
        <p:spPr>
          <a:xfrm>
            <a:off x="1116013" y="1271588"/>
            <a:ext cx="2662237" cy="460375"/>
          </a:xfrm>
          <a:prstGeom prst="rect">
            <a:avLst/>
          </a:prstGeom>
          <a:solidFill>
            <a:srgbClr val="000099"/>
          </a:solidFill>
          <a:ln>
            <a:solidFill>
              <a:schemeClr val="tx2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BE" dirty="0">
                <a:solidFill>
                  <a:srgbClr val="FFFF00"/>
                </a:solidFill>
                <a:latin typeface="+mn-lt"/>
              </a:rPr>
              <a:t>Sonde et ses cristaux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148263" y="1916113"/>
            <a:ext cx="3030537" cy="309562"/>
          </a:xfrm>
          <a:prstGeom prst="rect">
            <a:avLst/>
          </a:prstGeom>
          <a:solidFill>
            <a:srgbClr val="00B050">
              <a:alpha val="3098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fr-BE" altLang="fr-FR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 rot="5400000">
            <a:off x="3099594" y="4094957"/>
            <a:ext cx="4406900" cy="309562"/>
          </a:xfrm>
          <a:prstGeom prst="rect">
            <a:avLst/>
          </a:prstGeom>
          <a:solidFill>
            <a:srgbClr val="00B050">
              <a:alpha val="3098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fr-BE" altLang="fr-FR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4860032" y="162243"/>
            <a:ext cx="2401363" cy="83099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fr-BE" dirty="0" smtClean="0">
                <a:solidFill>
                  <a:schemeClr val="bg1"/>
                </a:solidFill>
                <a:latin typeface="+mn-lt"/>
              </a:rPr>
              <a:t>Etape 1 </a:t>
            </a:r>
          </a:p>
          <a:p>
            <a:pPr>
              <a:defRPr/>
            </a:pPr>
            <a:r>
              <a:rPr lang="fr-BE" dirty="0" smtClean="0">
                <a:solidFill>
                  <a:schemeClr val="bg1"/>
                </a:solidFill>
                <a:latin typeface="+mn-lt"/>
              </a:rPr>
              <a:t>Regarder l’échelle</a:t>
            </a:r>
            <a:endParaRPr lang="fr-FR" dirty="0" smtClean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277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428625" y="2763838"/>
            <a:ext cx="2016125" cy="13668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>
                <a:solidFill>
                  <a:schemeClr val="tx1"/>
                </a:solidFill>
              </a:rPr>
              <a:t>Hyperéchogène</a:t>
            </a: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2411413" y="2781300"/>
            <a:ext cx="2016125" cy="1366838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>
                <a:solidFill>
                  <a:schemeClr val="tx1"/>
                </a:solidFill>
              </a:rPr>
              <a:t>Isoéchogène</a:t>
            </a:r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4419600" y="2781300"/>
            <a:ext cx="2016125" cy="1366838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>
                <a:solidFill>
                  <a:schemeClr val="tx1"/>
                </a:solidFill>
              </a:rPr>
              <a:t>Hypoéchogène</a:t>
            </a:r>
          </a:p>
        </p:txBody>
      </p:sp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6435725" y="2763838"/>
            <a:ext cx="2016125" cy="136683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/>
              <a:t>Anéchogène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777875" y="5145088"/>
            <a:ext cx="1410001" cy="1569660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BE" sz="2400" dirty="0">
                <a:latin typeface="+mn-lt"/>
              </a:rPr>
              <a:t>Os</a:t>
            </a:r>
          </a:p>
          <a:p>
            <a:pPr>
              <a:defRPr/>
            </a:pPr>
            <a:r>
              <a:rPr lang="fr-BE" sz="2400" dirty="0">
                <a:latin typeface="+mn-lt"/>
              </a:rPr>
              <a:t>Cartilages</a:t>
            </a:r>
          </a:p>
          <a:p>
            <a:pPr>
              <a:defRPr/>
            </a:pPr>
            <a:r>
              <a:rPr lang="fr-BE" sz="2400" dirty="0">
                <a:latin typeface="+mn-lt"/>
              </a:rPr>
              <a:t>Calculs</a:t>
            </a:r>
          </a:p>
          <a:p>
            <a:pPr>
              <a:defRPr/>
            </a:pPr>
            <a:r>
              <a:rPr lang="fr-BE" sz="2400" dirty="0">
                <a:latin typeface="+mn-lt"/>
              </a:rPr>
              <a:t>Gaz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497263" y="5514975"/>
            <a:ext cx="5537734" cy="830997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BE" sz="2400" dirty="0">
                <a:latin typeface="+mn-lt"/>
              </a:rPr>
              <a:t>Homogène si pas de particules</a:t>
            </a:r>
          </a:p>
          <a:p>
            <a:pPr>
              <a:defRPr/>
            </a:pPr>
            <a:r>
              <a:rPr lang="fr-BE" sz="2400" dirty="0">
                <a:latin typeface="+mn-lt"/>
              </a:rPr>
              <a:t>Non </a:t>
            </a:r>
            <a:r>
              <a:rPr lang="fr-BE" sz="2400" dirty="0" smtClean="0">
                <a:latin typeface="+mn-lt"/>
              </a:rPr>
              <a:t>homogène </a:t>
            </a:r>
            <a:r>
              <a:rPr lang="fr-BE" sz="2400" dirty="0">
                <a:latin typeface="+mn-lt"/>
              </a:rPr>
              <a:t>si particules (pus, débris…)</a:t>
            </a:r>
          </a:p>
        </p:txBody>
      </p:sp>
      <p:cxnSp>
        <p:nvCxnSpPr>
          <p:cNvPr id="4" name="Connecteur droit avec flèche 3"/>
          <p:cNvCxnSpPr/>
          <p:nvPr/>
        </p:nvCxnSpPr>
        <p:spPr bwMode="auto">
          <a:xfrm>
            <a:off x="1331640" y="4148138"/>
            <a:ext cx="0" cy="99695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6" name="Connecteur droit avec flèche 5"/>
          <p:cNvCxnSpPr>
            <a:stCxn id="27654" idx="2"/>
          </p:cNvCxnSpPr>
          <p:nvPr/>
        </p:nvCxnSpPr>
        <p:spPr bwMode="auto">
          <a:xfrm>
            <a:off x="7443788" y="4130675"/>
            <a:ext cx="0" cy="13843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7" name="ZoneTexte 16"/>
          <p:cNvSpPr txBox="1"/>
          <p:nvPr/>
        </p:nvSpPr>
        <p:spPr>
          <a:xfrm>
            <a:off x="5870575" y="4818063"/>
            <a:ext cx="1215397" cy="46166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BE" sz="2400" dirty="0">
                <a:latin typeface="+mn-lt"/>
              </a:rPr>
              <a:t>Liquides</a:t>
            </a:r>
          </a:p>
        </p:txBody>
      </p:sp>
      <p:cxnSp>
        <p:nvCxnSpPr>
          <p:cNvPr id="13" name="Connecteur droit avec flèche 12"/>
          <p:cNvCxnSpPr>
            <a:cxnSpLocks noChangeShapeType="1"/>
          </p:cNvCxnSpPr>
          <p:nvPr/>
        </p:nvCxnSpPr>
        <p:spPr bwMode="auto">
          <a:xfrm>
            <a:off x="6718300" y="4130675"/>
            <a:ext cx="0" cy="687388"/>
          </a:xfrm>
          <a:prstGeom prst="straightConnector1">
            <a:avLst/>
          </a:prstGeom>
          <a:noFill/>
          <a:ln w="9525" algn="ctr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Titre 1"/>
          <p:cNvSpPr txBox="1">
            <a:spLocks/>
          </p:cNvSpPr>
          <p:nvPr/>
        </p:nvSpPr>
        <p:spPr>
          <a:xfrm>
            <a:off x="2065165" y="404665"/>
            <a:ext cx="4200965" cy="576064"/>
          </a:xfrm>
          <a:prstGeom prst="roundRect">
            <a:avLst>
              <a:gd name="adj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altLang="fr-FR" sz="2800" dirty="0">
                <a:solidFill>
                  <a:schemeClr val="bg1"/>
                </a:solidFill>
              </a:rPr>
              <a:t>L’échogénicité tissulaire</a:t>
            </a:r>
            <a:endParaRPr lang="fr-BE" altLang="fr-FR" sz="2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21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7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 descr="D:\Activités d'enseignements\Ressources\Multimedia\Multimedia echographie RU\Photos Titan Benedicte Gabriel\Bov Ovaire CJC  F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4430712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1" descr="D:\Activités d'enseignements\Ressources\Multimedia\Multimedia echographie RU\Photos Titan Benedicte Gabriel\Bov Ovaire CJC  F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188913"/>
            <a:ext cx="4429125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0025" y="447675"/>
            <a:ext cx="723900" cy="2159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5" name="Rectangle 4"/>
          <p:cNvSpPr/>
          <p:nvPr/>
        </p:nvSpPr>
        <p:spPr>
          <a:xfrm>
            <a:off x="4583113" y="423863"/>
            <a:ext cx="723900" cy="2159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6" name="Forme libre 5"/>
          <p:cNvSpPr/>
          <p:nvPr/>
        </p:nvSpPr>
        <p:spPr>
          <a:xfrm>
            <a:off x="5870575" y="557213"/>
            <a:ext cx="2614613" cy="1657350"/>
          </a:xfrm>
          <a:custGeom>
            <a:avLst/>
            <a:gdLst>
              <a:gd name="connsiteX0" fmla="*/ 1289304 w 2615184"/>
              <a:gd name="connsiteY0" fmla="*/ 0 h 1656455"/>
              <a:gd name="connsiteX1" fmla="*/ 1234440 w 2615184"/>
              <a:gd name="connsiteY1" fmla="*/ 18288 h 1656455"/>
              <a:gd name="connsiteX2" fmla="*/ 1179576 w 2615184"/>
              <a:gd name="connsiteY2" fmla="*/ 54864 h 1656455"/>
              <a:gd name="connsiteX3" fmla="*/ 1161288 w 2615184"/>
              <a:gd name="connsiteY3" fmla="*/ 82296 h 1656455"/>
              <a:gd name="connsiteX4" fmla="*/ 1097280 w 2615184"/>
              <a:gd name="connsiteY4" fmla="*/ 137160 h 1656455"/>
              <a:gd name="connsiteX5" fmla="*/ 1069848 w 2615184"/>
              <a:gd name="connsiteY5" fmla="*/ 164592 h 1656455"/>
              <a:gd name="connsiteX6" fmla="*/ 1042416 w 2615184"/>
              <a:gd name="connsiteY6" fmla="*/ 219456 h 1656455"/>
              <a:gd name="connsiteX7" fmla="*/ 1033272 w 2615184"/>
              <a:gd name="connsiteY7" fmla="*/ 246888 h 1656455"/>
              <a:gd name="connsiteX8" fmla="*/ 996696 w 2615184"/>
              <a:gd name="connsiteY8" fmla="*/ 301752 h 1656455"/>
              <a:gd name="connsiteX9" fmla="*/ 978408 w 2615184"/>
              <a:gd name="connsiteY9" fmla="*/ 329184 h 1656455"/>
              <a:gd name="connsiteX10" fmla="*/ 950976 w 2615184"/>
              <a:gd name="connsiteY10" fmla="*/ 384048 h 1656455"/>
              <a:gd name="connsiteX11" fmla="*/ 932688 w 2615184"/>
              <a:gd name="connsiteY11" fmla="*/ 420624 h 1656455"/>
              <a:gd name="connsiteX12" fmla="*/ 905256 w 2615184"/>
              <a:gd name="connsiteY12" fmla="*/ 448056 h 1656455"/>
              <a:gd name="connsiteX13" fmla="*/ 877824 w 2615184"/>
              <a:gd name="connsiteY13" fmla="*/ 502920 h 1656455"/>
              <a:gd name="connsiteX14" fmla="*/ 868680 w 2615184"/>
              <a:gd name="connsiteY14" fmla="*/ 530352 h 1656455"/>
              <a:gd name="connsiteX15" fmla="*/ 832104 w 2615184"/>
              <a:gd name="connsiteY15" fmla="*/ 585216 h 1656455"/>
              <a:gd name="connsiteX16" fmla="*/ 804672 w 2615184"/>
              <a:gd name="connsiteY16" fmla="*/ 649224 h 1656455"/>
              <a:gd name="connsiteX17" fmla="*/ 758952 w 2615184"/>
              <a:gd name="connsiteY17" fmla="*/ 731520 h 1656455"/>
              <a:gd name="connsiteX18" fmla="*/ 731520 w 2615184"/>
              <a:gd name="connsiteY18" fmla="*/ 740664 h 1656455"/>
              <a:gd name="connsiteX19" fmla="*/ 713232 w 2615184"/>
              <a:gd name="connsiteY19" fmla="*/ 768096 h 1656455"/>
              <a:gd name="connsiteX20" fmla="*/ 685800 w 2615184"/>
              <a:gd name="connsiteY20" fmla="*/ 777240 h 1656455"/>
              <a:gd name="connsiteX21" fmla="*/ 649224 w 2615184"/>
              <a:gd name="connsiteY21" fmla="*/ 795528 h 1656455"/>
              <a:gd name="connsiteX22" fmla="*/ 621792 w 2615184"/>
              <a:gd name="connsiteY22" fmla="*/ 813816 h 1656455"/>
              <a:gd name="connsiteX23" fmla="*/ 566928 w 2615184"/>
              <a:gd name="connsiteY23" fmla="*/ 832104 h 1656455"/>
              <a:gd name="connsiteX24" fmla="*/ 484632 w 2615184"/>
              <a:gd name="connsiteY24" fmla="*/ 859536 h 1656455"/>
              <a:gd name="connsiteX25" fmla="*/ 384048 w 2615184"/>
              <a:gd name="connsiteY25" fmla="*/ 886968 h 1656455"/>
              <a:gd name="connsiteX26" fmla="*/ 201168 w 2615184"/>
              <a:gd name="connsiteY26" fmla="*/ 914400 h 1656455"/>
              <a:gd name="connsiteX27" fmla="*/ 91440 w 2615184"/>
              <a:gd name="connsiteY27" fmla="*/ 923544 h 1656455"/>
              <a:gd name="connsiteX28" fmla="*/ 45720 w 2615184"/>
              <a:gd name="connsiteY28" fmla="*/ 932688 h 1656455"/>
              <a:gd name="connsiteX29" fmla="*/ 27432 w 2615184"/>
              <a:gd name="connsiteY29" fmla="*/ 969264 h 1656455"/>
              <a:gd name="connsiteX30" fmla="*/ 18288 w 2615184"/>
              <a:gd name="connsiteY30" fmla="*/ 996696 h 1656455"/>
              <a:gd name="connsiteX31" fmla="*/ 0 w 2615184"/>
              <a:gd name="connsiteY31" fmla="*/ 1088136 h 1656455"/>
              <a:gd name="connsiteX32" fmla="*/ 45720 w 2615184"/>
              <a:gd name="connsiteY32" fmla="*/ 1170432 h 1656455"/>
              <a:gd name="connsiteX33" fmla="*/ 54864 w 2615184"/>
              <a:gd name="connsiteY33" fmla="*/ 1197864 h 1656455"/>
              <a:gd name="connsiteX34" fmla="*/ 82296 w 2615184"/>
              <a:gd name="connsiteY34" fmla="*/ 1216152 h 1656455"/>
              <a:gd name="connsiteX35" fmla="*/ 137160 w 2615184"/>
              <a:gd name="connsiteY35" fmla="*/ 1261872 h 1656455"/>
              <a:gd name="connsiteX36" fmla="*/ 201168 w 2615184"/>
              <a:gd name="connsiteY36" fmla="*/ 1325880 h 1656455"/>
              <a:gd name="connsiteX37" fmla="*/ 292608 w 2615184"/>
              <a:gd name="connsiteY37" fmla="*/ 1389888 h 1656455"/>
              <a:gd name="connsiteX38" fmla="*/ 347472 w 2615184"/>
              <a:gd name="connsiteY38" fmla="*/ 1417320 h 1656455"/>
              <a:gd name="connsiteX39" fmla="*/ 374904 w 2615184"/>
              <a:gd name="connsiteY39" fmla="*/ 1426464 h 1656455"/>
              <a:gd name="connsiteX40" fmla="*/ 448056 w 2615184"/>
              <a:gd name="connsiteY40" fmla="*/ 1463040 h 1656455"/>
              <a:gd name="connsiteX41" fmla="*/ 512064 w 2615184"/>
              <a:gd name="connsiteY41" fmla="*/ 1490472 h 1656455"/>
              <a:gd name="connsiteX42" fmla="*/ 621792 w 2615184"/>
              <a:gd name="connsiteY42" fmla="*/ 1545336 h 1656455"/>
              <a:gd name="connsiteX43" fmla="*/ 676656 w 2615184"/>
              <a:gd name="connsiteY43" fmla="*/ 1563624 h 1656455"/>
              <a:gd name="connsiteX44" fmla="*/ 704088 w 2615184"/>
              <a:gd name="connsiteY44" fmla="*/ 1572768 h 1656455"/>
              <a:gd name="connsiteX45" fmla="*/ 1545336 w 2615184"/>
              <a:gd name="connsiteY45" fmla="*/ 1581912 h 1656455"/>
              <a:gd name="connsiteX46" fmla="*/ 1719072 w 2615184"/>
              <a:gd name="connsiteY46" fmla="*/ 1600200 h 1656455"/>
              <a:gd name="connsiteX47" fmla="*/ 1755648 w 2615184"/>
              <a:gd name="connsiteY47" fmla="*/ 1609344 h 1656455"/>
              <a:gd name="connsiteX48" fmla="*/ 1801368 w 2615184"/>
              <a:gd name="connsiteY48" fmla="*/ 1618488 h 1656455"/>
              <a:gd name="connsiteX49" fmla="*/ 1874520 w 2615184"/>
              <a:gd name="connsiteY49" fmla="*/ 1627632 h 1656455"/>
              <a:gd name="connsiteX50" fmla="*/ 1911096 w 2615184"/>
              <a:gd name="connsiteY50" fmla="*/ 1636776 h 1656455"/>
              <a:gd name="connsiteX51" fmla="*/ 1993392 w 2615184"/>
              <a:gd name="connsiteY51" fmla="*/ 1645920 h 1656455"/>
              <a:gd name="connsiteX52" fmla="*/ 2112264 w 2615184"/>
              <a:gd name="connsiteY52" fmla="*/ 1645920 h 1656455"/>
              <a:gd name="connsiteX53" fmla="*/ 2139696 w 2615184"/>
              <a:gd name="connsiteY53" fmla="*/ 1636776 h 1656455"/>
              <a:gd name="connsiteX54" fmla="*/ 2221992 w 2615184"/>
              <a:gd name="connsiteY54" fmla="*/ 1591056 h 1656455"/>
              <a:gd name="connsiteX55" fmla="*/ 2286000 w 2615184"/>
              <a:gd name="connsiteY55" fmla="*/ 1554480 h 1656455"/>
              <a:gd name="connsiteX56" fmla="*/ 2340864 w 2615184"/>
              <a:gd name="connsiteY56" fmla="*/ 1517904 h 1656455"/>
              <a:gd name="connsiteX57" fmla="*/ 2368296 w 2615184"/>
              <a:gd name="connsiteY57" fmla="*/ 1499616 h 1656455"/>
              <a:gd name="connsiteX58" fmla="*/ 2404872 w 2615184"/>
              <a:gd name="connsiteY58" fmla="*/ 1463040 h 1656455"/>
              <a:gd name="connsiteX59" fmla="*/ 2459736 w 2615184"/>
              <a:gd name="connsiteY59" fmla="*/ 1408176 h 1656455"/>
              <a:gd name="connsiteX60" fmla="*/ 2478024 w 2615184"/>
              <a:gd name="connsiteY60" fmla="*/ 1380744 h 1656455"/>
              <a:gd name="connsiteX61" fmla="*/ 2523744 w 2615184"/>
              <a:gd name="connsiteY61" fmla="*/ 1325880 h 1656455"/>
              <a:gd name="connsiteX62" fmla="*/ 2542032 w 2615184"/>
              <a:gd name="connsiteY62" fmla="*/ 1271016 h 1656455"/>
              <a:gd name="connsiteX63" fmla="*/ 2569464 w 2615184"/>
              <a:gd name="connsiteY63" fmla="*/ 1188720 h 1656455"/>
              <a:gd name="connsiteX64" fmla="*/ 2578608 w 2615184"/>
              <a:gd name="connsiteY64" fmla="*/ 1161288 h 1656455"/>
              <a:gd name="connsiteX65" fmla="*/ 2596896 w 2615184"/>
              <a:gd name="connsiteY65" fmla="*/ 1088136 h 1656455"/>
              <a:gd name="connsiteX66" fmla="*/ 2615184 w 2615184"/>
              <a:gd name="connsiteY66" fmla="*/ 1033272 h 1656455"/>
              <a:gd name="connsiteX67" fmla="*/ 2596896 w 2615184"/>
              <a:gd name="connsiteY67" fmla="*/ 960120 h 1656455"/>
              <a:gd name="connsiteX68" fmla="*/ 2578608 w 2615184"/>
              <a:gd name="connsiteY68" fmla="*/ 886968 h 1656455"/>
              <a:gd name="connsiteX69" fmla="*/ 2560320 w 2615184"/>
              <a:gd name="connsiteY69" fmla="*/ 832104 h 1656455"/>
              <a:gd name="connsiteX70" fmla="*/ 2532888 w 2615184"/>
              <a:gd name="connsiteY70" fmla="*/ 740664 h 1656455"/>
              <a:gd name="connsiteX71" fmla="*/ 2523744 w 2615184"/>
              <a:gd name="connsiteY71" fmla="*/ 713232 h 1656455"/>
              <a:gd name="connsiteX72" fmla="*/ 2496312 w 2615184"/>
              <a:gd name="connsiteY72" fmla="*/ 658368 h 1656455"/>
              <a:gd name="connsiteX73" fmla="*/ 2478024 w 2615184"/>
              <a:gd name="connsiteY73" fmla="*/ 630936 h 1656455"/>
              <a:gd name="connsiteX74" fmla="*/ 2459736 w 2615184"/>
              <a:gd name="connsiteY74" fmla="*/ 576072 h 1656455"/>
              <a:gd name="connsiteX75" fmla="*/ 2450592 w 2615184"/>
              <a:gd name="connsiteY75" fmla="*/ 548640 h 1656455"/>
              <a:gd name="connsiteX76" fmla="*/ 2432304 w 2615184"/>
              <a:gd name="connsiteY76" fmla="*/ 521208 h 1656455"/>
              <a:gd name="connsiteX77" fmla="*/ 2414016 w 2615184"/>
              <a:gd name="connsiteY77" fmla="*/ 466344 h 1656455"/>
              <a:gd name="connsiteX78" fmla="*/ 2404872 w 2615184"/>
              <a:gd name="connsiteY78" fmla="*/ 438912 h 1656455"/>
              <a:gd name="connsiteX79" fmla="*/ 2395728 w 2615184"/>
              <a:gd name="connsiteY79" fmla="*/ 411480 h 1656455"/>
              <a:gd name="connsiteX80" fmla="*/ 2359152 w 2615184"/>
              <a:gd name="connsiteY80" fmla="*/ 356616 h 1656455"/>
              <a:gd name="connsiteX81" fmla="*/ 2340864 w 2615184"/>
              <a:gd name="connsiteY81" fmla="*/ 329184 h 1656455"/>
              <a:gd name="connsiteX82" fmla="*/ 2322576 w 2615184"/>
              <a:gd name="connsiteY82" fmla="*/ 292608 h 1656455"/>
              <a:gd name="connsiteX83" fmla="*/ 2295144 w 2615184"/>
              <a:gd name="connsiteY83" fmla="*/ 265176 h 1656455"/>
              <a:gd name="connsiteX84" fmla="*/ 2258568 w 2615184"/>
              <a:gd name="connsiteY84" fmla="*/ 210312 h 1656455"/>
              <a:gd name="connsiteX85" fmla="*/ 2203704 w 2615184"/>
              <a:gd name="connsiteY85" fmla="*/ 164592 h 1656455"/>
              <a:gd name="connsiteX86" fmla="*/ 2121408 w 2615184"/>
              <a:gd name="connsiteY86" fmla="*/ 118872 h 1656455"/>
              <a:gd name="connsiteX87" fmla="*/ 2066544 w 2615184"/>
              <a:gd name="connsiteY87" fmla="*/ 82296 h 1656455"/>
              <a:gd name="connsiteX88" fmla="*/ 1965960 w 2615184"/>
              <a:gd name="connsiteY88" fmla="*/ 54864 h 1656455"/>
              <a:gd name="connsiteX89" fmla="*/ 1938528 w 2615184"/>
              <a:gd name="connsiteY89" fmla="*/ 45720 h 1656455"/>
              <a:gd name="connsiteX90" fmla="*/ 1901952 w 2615184"/>
              <a:gd name="connsiteY90" fmla="*/ 36576 h 1656455"/>
              <a:gd name="connsiteX91" fmla="*/ 1792224 w 2615184"/>
              <a:gd name="connsiteY91" fmla="*/ 18288 h 1656455"/>
              <a:gd name="connsiteX92" fmla="*/ 1709928 w 2615184"/>
              <a:gd name="connsiteY92" fmla="*/ 9144 h 1656455"/>
              <a:gd name="connsiteX93" fmla="*/ 1289304 w 2615184"/>
              <a:gd name="connsiteY93" fmla="*/ 0 h 165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2615184" h="1656455">
                <a:moveTo>
                  <a:pt x="1289304" y="0"/>
                </a:moveTo>
                <a:cubicBezTo>
                  <a:pt x="1210056" y="1524"/>
                  <a:pt x="1251682" y="9667"/>
                  <a:pt x="1234440" y="18288"/>
                </a:cubicBezTo>
                <a:cubicBezTo>
                  <a:pt x="1214781" y="28118"/>
                  <a:pt x="1179576" y="54864"/>
                  <a:pt x="1179576" y="54864"/>
                </a:cubicBezTo>
                <a:cubicBezTo>
                  <a:pt x="1173480" y="64008"/>
                  <a:pt x="1168323" y="73853"/>
                  <a:pt x="1161288" y="82296"/>
                </a:cubicBezTo>
                <a:cubicBezTo>
                  <a:pt x="1132926" y="116330"/>
                  <a:pt x="1132597" y="106888"/>
                  <a:pt x="1097280" y="137160"/>
                </a:cubicBezTo>
                <a:cubicBezTo>
                  <a:pt x="1087462" y="145576"/>
                  <a:pt x="1078992" y="155448"/>
                  <a:pt x="1069848" y="164592"/>
                </a:cubicBezTo>
                <a:cubicBezTo>
                  <a:pt x="1046864" y="233543"/>
                  <a:pt x="1077868" y="148552"/>
                  <a:pt x="1042416" y="219456"/>
                </a:cubicBezTo>
                <a:cubicBezTo>
                  <a:pt x="1038105" y="228077"/>
                  <a:pt x="1037953" y="238462"/>
                  <a:pt x="1033272" y="246888"/>
                </a:cubicBezTo>
                <a:cubicBezTo>
                  <a:pt x="1022598" y="266101"/>
                  <a:pt x="1008888" y="283464"/>
                  <a:pt x="996696" y="301752"/>
                </a:cubicBezTo>
                <a:cubicBezTo>
                  <a:pt x="990600" y="310896"/>
                  <a:pt x="981883" y="318758"/>
                  <a:pt x="978408" y="329184"/>
                </a:cubicBezTo>
                <a:cubicBezTo>
                  <a:pt x="961643" y="379479"/>
                  <a:pt x="979337" y="334415"/>
                  <a:pt x="950976" y="384048"/>
                </a:cubicBezTo>
                <a:cubicBezTo>
                  <a:pt x="944213" y="395883"/>
                  <a:pt x="940611" y="409532"/>
                  <a:pt x="932688" y="420624"/>
                </a:cubicBezTo>
                <a:cubicBezTo>
                  <a:pt x="925172" y="431147"/>
                  <a:pt x="914400" y="438912"/>
                  <a:pt x="905256" y="448056"/>
                </a:cubicBezTo>
                <a:cubicBezTo>
                  <a:pt x="882272" y="517007"/>
                  <a:pt x="913276" y="432016"/>
                  <a:pt x="877824" y="502920"/>
                </a:cubicBezTo>
                <a:cubicBezTo>
                  <a:pt x="873513" y="511541"/>
                  <a:pt x="873361" y="521926"/>
                  <a:pt x="868680" y="530352"/>
                </a:cubicBezTo>
                <a:cubicBezTo>
                  <a:pt x="858006" y="549565"/>
                  <a:pt x="832104" y="585216"/>
                  <a:pt x="832104" y="585216"/>
                </a:cubicBezTo>
                <a:cubicBezTo>
                  <a:pt x="813073" y="661338"/>
                  <a:pt x="836246" y="586076"/>
                  <a:pt x="804672" y="649224"/>
                </a:cubicBezTo>
                <a:cubicBezTo>
                  <a:pt x="791790" y="674988"/>
                  <a:pt x="793549" y="719988"/>
                  <a:pt x="758952" y="731520"/>
                </a:cubicBezTo>
                <a:lnTo>
                  <a:pt x="731520" y="740664"/>
                </a:lnTo>
                <a:cubicBezTo>
                  <a:pt x="725424" y="749808"/>
                  <a:pt x="721814" y="761231"/>
                  <a:pt x="713232" y="768096"/>
                </a:cubicBezTo>
                <a:cubicBezTo>
                  <a:pt x="705706" y="774117"/>
                  <a:pt x="694659" y="773443"/>
                  <a:pt x="685800" y="777240"/>
                </a:cubicBezTo>
                <a:cubicBezTo>
                  <a:pt x="673271" y="782610"/>
                  <a:pt x="661059" y="788765"/>
                  <a:pt x="649224" y="795528"/>
                </a:cubicBezTo>
                <a:cubicBezTo>
                  <a:pt x="639682" y="800980"/>
                  <a:pt x="631835" y="809353"/>
                  <a:pt x="621792" y="813816"/>
                </a:cubicBezTo>
                <a:cubicBezTo>
                  <a:pt x="604176" y="821645"/>
                  <a:pt x="585216" y="826008"/>
                  <a:pt x="566928" y="832104"/>
                </a:cubicBezTo>
                <a:lnTo>
                  <a:pt x="484632" y="859536"/>
                </a:lnTo>
                <a:cubicBezTo>
                  <a:pt x="449175" y="871355"/>
                  <a:pt x="425299" y="880093"/>
                  <a:pt x="384048" y="886968"/>
                </a:cubicBezTo>
                <a:cubicBezTo>
                  <a:pt x="312294" y="898927"/>
                  <a:pt x="269884" y="907528"/>
                  <a:pt x="201168" y="914400"/>
                </a:cubicBezTo>
                <a:cubicBezTo>
                  <a:pt x="164647" y="918052"/>
                  <a:pt x="128016" y="920496"/>
                  <a:pt x="91440" y="923544"/>
                </a:cubicBezTo>
                <a:cubicBezTo>
                  <a:pt x="76200" y="926592"/>
                  <a:pt x="58367" y="923655"/>
                  <a:pt x="45720" y="932688"/>
                </a:cubicBezTo>
                <a:cubicBezTo>
                  <a:pt x="34628" y="940611"/>
                  <a:pt x="32802" y="956735"/>
                  <a:pt x="27432" y="969264"/>
                </a:cubicBezTo>
                <a:cubicBezTo>
                  <a:pt x="23635" y="978123"/>
                  <a:pt x="20936" y="987428"/>
                  <a:pt x="18288" y="996696"/>
                </a:cubicBezTo>
                <a:cubicBezTo>
                  <a:pt x="7375" y="1034890"/>
                  <a:pt x="7185" y="1045024"/>
                  <a:pt x="0" y="1088136"/>
                </a:cubicBezTo>
                <a:cubicBezTo>
                  <a:pt x="22377" y="1155268"/>
                  <a:pt x="4657" y="1129369"/>
                  <a:pt x="45720" y="1170432"/>
                </a:cubicBezTo>
                <a:cubicBezTo>
                  <a:pt x="48768" y="1179576"/>
                  <a:pt x="48843" y="1190338"/>
                  <a:pt x="54864" y="1197864"/>
                </a:cubicBezTo>
                <a:cubicBezTo>
                  <a:pt x="61729" y="1206446"/>
                  <a:pt x="73853" y="1209117"/>
                  <a:pt x="82296" y="1216152"/>
                </a:cubicBezTo>
                <a:cubicBezTo>
                  <a:pt x="152702" y="1274824"/>
                  <a:pt x="69052" y="1216466"/>
                  <a:pt x="137160" y="1261872"/>
                </a:cubicBezTo>
                <a:cubicBezTo>
                  <a:pt x="154276" y="1313220"/>
                  <a:pt x="135955" y="1276970"/>
                  <a:pt x="201168" y="1325880"/>
                </a:cubicBezTo>
                <a:cubicBezTo>
                  <a:pt x="217861" y="1338399"/>
                  <a:pt x="279099" y="1385385"/>
                  <a:pt x="292608" y="1389888"/>
                </a:cubicBezTo>
                <a:cubicBezTo>
                  <a:pt x="361559" y="1412872"/>
                  <a:pt x="276568" y="1381868"/>
                  <a:pt x="347472" y="1417320"/>
                </a:cubicBezTo>
                <a:cubicBezTo>
                  <a:pt x="356093" y="1421631"/>
                  <a:pt x="366129" y="1422476"/>
                  <a:pt x="374904" y="1426464"/>
                </a:cubicBezTo>
                <a:cubicBezTo>
                  <a:pt x="399723" y="1437745"/>
                  <a:pt x="422193" y="1454419"/>
                  <a:pt x="448056" y="1463040"/>
                </a:cubicBezTo>
                <a:cubicBezTo>
                  <a:pt x="476435" y="1472500"/>
                  <a:pt x="483816" y="1473523"/>
                  <a:pt x="512064" y="1490472"/>
                </a:cubicBezTo>
                <a:cubicBezTo>
                  <a:pt x="600694" y="1543650"/>
                  <a:pt x="530530" y="1514915"/>
                  <a:pt x="621792" y="1545336"/>
                </a:cubicBezTo>
                <a:lnTo>
                  <a:pt x="676656" y="1563624"/>
                </a:lnTo>
                <a:cubicBezTo>
                  <a:pt x="685800" y="1566672"/>
                  <a:pt x="694450" y="1572663"/>
                  <a:pt x="704088" y="1572768"/>
                </a:cubicBezTo>
                <a:lnTo>
                  <a:pt x="1545336" y="1581912"/>
                </a:lnTo>
                <a:cubicBezTo>
                  <a:pt x="1590101" y="1585982"/>
                  <a:pt x="1671121" y="1592208"/>
                  <a:pt x="1719072" y="1600200"/>
                </a:cubicBezTo>
                <a:cubicBezTo>
                  <a:pt x="1731468" y="1602266"/>
                  <a:pt x="1743380" y="1606618"/>
                  <a:pt x="1755648" y="1609344"/>
                </a:cubicBezTo>
                <a:cubicBezTo>
                  <a:pt x="1770820" y="1612715"/>
                  <a:pt x="1786007" y="1616125"/>
                  <a:pt x="1801368" y="1618488"/>
                </a:cubicBezTo>
                <a:cubicBezTo>
                  <a:pt x="1825656" y="1622225"/>
                  <a:pt x="1850281" y="1623592"/>
                  <a:pt x="1874520" y="1627632"/>
                </a:cubicBezTo>
                <a:cubicBezTo>
                  <a:pt x="1886916" y="1629698"/>
                  <a:pt x="1898675" y="1634865"/>
                  <a:pt x="1911096" y="1636776"/>
                </a:cubicBezTo>
                <a:cubicBezTo>
                  <a:pt x="1938376" y="1640973"/>
                  <a:pt x="1965960" y="1642872"/>
                  <a:pt x="1993392" y="1645920"/>
                </a:cubicBezTo>
                <a:cubicBezTo>
                  <a:pt x="2050990" y="1660320"/>
                  <a:pt x="2030116" y="1659611"/>
                  <a:pt x="2112264" y="1645920"/>
                </a:cubicBezTo>
                <a:cubicBezTo>
                  <a:pt x="2121771" y="1644335"/>
                  <a:pt x="2131270" y="1641457"/>
                  <a:pt x="2139696" y="1636776"/>
                </a:cubicBezTo>
                <a:cubicBezTo>
                  <a:pt x="2234022" y="1584373"/>
                  <a:pt x="2159920" y="1611747"/>
                  <a:pt x="2221992" y="1591056"/>
                </a:cubicBezTo>
                <a:cubicBezTo>
                  <a:pt x="2341975" y="1501069"/>
                  <a:pt x="2196236" y="1604349"/>
                  <a:pt x="2286000" y="1554480"/>
                </a:cubicBezTo>
                <a:cubicBezTo>
                  <a:pt x="2305213" y="1543806"/>
                  <a:pt x="2322576" y="1530096"/>
                  <a:pt x="2340864" y="1517904"/>
                </a:cubicBezTo>
                <a:lnTo>
                  <a:pt x="2368296" y="1499616"/>
                </a:lnTo>
                <a:cubicBezTo>
                  <a:pt x="2387803" y="1441094"/>
                  <a:pt x="2360981" y="1497178"/>
                  <a:pt x="2404872" y="1463040"/>
                </a:cubicBezTo>
                <a:cubicBezTo>
                  <a:pt x="2425287" y="1447162"/>
                  <a:pt x="2445390" y="1429695"/>
                  <a:pt x="2459736" y="1408176"/>
                </a:cubicBezTo>
                <a:cubicBezTo>
                  <a:pt x="2465832" y="1399032"/>
                  <a:pt x="2470989" y="1389187"/>
                  <a:pt x="2478024" y="1380744"/>
                </a:cubicBezTo>
                <a:cubicBezTo>
                  <a:pt x="2498532" y="1356134"/>
                  <a:pt x="2510771" y="1355069"/>
                  <a:pt x="2523744" y="1325880"/>
                </a:cubicBezTo>
                <a:cubicBezTo>
                  <a:pt x="2531573" y="1308264"/>
                  <a:pt x="2535936" y="1289304"/>
                  <a:pt x="2542032" y="1271016"/>
                </a:cubicBezTo>
                <a:lnTo>
                  <a:pt x="2569464" y="1188720"/>
                </a:lnTo>
                <a:cubicBezTo>
                  <a:pt x="2572512" y="1179576"/>
                  <a:pt x="2576270" y="1170639"/>
                  <a:pt x="2578608" y="1161288"/>
                </a:cubicBezTo>
                <a:cubicBezTo>
                  <a:pt x="2584704" y="1136904"/>
                  <a:pt x="2588948" y="1111981"/>
                  <a:pt x="2596896" y="1088136"/>
                </a:cubicBezTo>
                <a:lnTo>
                  <a:pt x="2615184" y="1033272"/>
                </a:lnTo>
                <a:cubicBezTo>
                  <a:pt x="2592815" y="921428"/>
                  <a:pt x="2617984" y="1037443"/>
                  <a:pt x="2596896" y="960120"/>
                </a:cubicBezTo>
                <a:cubicBezTo>
                  <a:pt x="2590283" y="935871"/>
                  <a:pt x="2586556" y="910813"/>
                  <a:pt x="2578608" y="886968"/>
                </a:cubicBezTo>
                <a:cubicBezTo>
                  <a:pt x="2572512" y="868680"/>
                  <a:pt x="2564995" y="850806"/>
                  <a:pt x="2560320" y="832104"/>
                </a:cubicBezTo>
                <a:cubicBezTo>
                  <a:pt x="2546501" y="776826"/>
                  <a:pt x="2555150" y="807450"/>
                  <a:pt x="2532888" y="740664"/>
                </a:cubicBezTo>
                <a:cubicBezTo>
                  <a:pt x="2529840" y="731520"/>
                  <a:pt x="2529091" y="721252"/>
                  <a:pt x="2523744" y="713232"/>
                </a:cubicBezTo>
                <a:cubicBezTo>
                  <a:pt x="2471333" y="634616"/>
                  <a:pt x="2534170" y="734084"/>
                  <a:pt x="2496312" y="658368"/>
                </a:cubicBezTo>
                <a:cubicBezTo>
                  <a:pt x="2491397" y="648538"/>
                  <a:pt x="2482487" y="640979"/>
                  <a:pt x="2478024" y="630936"/>
                </a:cubicBezTo>
                <a:cubicBezTo>
                  <a:pt x="2470195" y="613320"/>
                  <a:pt x="2465832" y="594360"/>
                  <a:pt x="2459736" y="576072"/>
                </a:cubicBezTo>
                <a:cubicBezTo>
                  <a:pt x="2456688" y="566928"/>
                  <a:pt x="2455939" y="556660"/>
                  <a:pt x="2450592" y="548640"/>
                </a:cubicBezTo>
                <a:cubicBezTo>
                  <a:pt x="2444496" y="539496"/>
                  <a:pt x="2436767" y="531251"/>
                  <a:pt x="2432304" y="521208"/>
                </a:cubicBezTo>
                <a:cubicBezTo>
                  <a:pt x="2424475" y="503592"/>
                  <a:pt x="2420112" y="484632"/>
                  <a:pt x="2414016" y="466344"/>
                </a:cubicBezTo>
                <a:lnTo>
                  <a:pt x="2404872" y="438912"/>
                </a:lnTo>
                <a:cubicBezTo>
                  <a:pt x="2401824" y="429768"/>
                  <a:pt x="2401075" y="419500"/>
                  <a:pt x="2395728" y="411480"/>
                </a:cubicBezTo>
                <a:lnTo>
                  <a:pt x="2359152" y="356616"/>
                </a:lnTo>
                <a:cubicBezTo>
                  <a:pt x="2353056" y="347472"/>
                  <a:pt x="2345779" y="339014"/>
                  <a:pt x="2340864" y="329184"/>
                </a:cubicBezTo>
                <a:cubicBezTo>
                  <a:pt x="2334768" y="316992"/>
                  <a:pt x="2330499" y="303700"/>
                  <a:pt x="2322576" y="292608"/>
                </a:cubicBezTo>
                <a:cubicBezTo>
                  <a:pt x="2315060" y="282085"/>
                  <a:pt x="2303083" y="275384"/>
                  <a:pt x="2295144" y="265176"/>
                </a:cubicBezTo>
                <a:cubicBezTo>
                  <a:pt x="2281650" y="247826"/>
                  <a:pt x="2276856" y="222504"/>
                  <a:pt x="2258568" y="210312"/>
                </a:cubicBezTo>
                <a:cubicBezTo>
                  <a:pt x="2160543" y="144962"/>
                  <a:pt x="2309313" y="246732"/>
                  <a:pt x="2203704" y="164592"/>
                </a:cubicBezTo>
                <a:cubicBezTo>
                  <a:pt x="2062159" y="54501"/>
                  <a:pt x="2204187" y="164860"/>
                  <a:pt x="2121408" y="118872"/>
                </a:cubicBezTo>
                <a:cubicBezTo>
                  <a:pt x="2102195" y="108198"/>
                  <a:pt x="2087396" y="89247"/>
                  <a:pt x="2066544" y="82296"/>
                </a:cubicBezTo>
                <a:cubicBezTo>
                  <a:pt x="1948843" y="43062"/>
                  <a:pt x="2069357" y="80713"/>
                  <a:pt x="1965960" y="54864"/>
                </a:cubicBezTo>
                <a:cubicBezTo>
                  <a:pt x="1956609" y="52526"/>
                  <a:pt x="1947796" y="48368"/>
                  <a:pt x="1938528" y="45720"/>
                </a:cubicBezTo>
                <a:cubicBezTo>
                  <a:pt x="1926444" y="42268"/>
                  <a:pt x="1914220" y="39302"/>
                  <a:pt x="1901952" y="36576"/>
                </a:cubicBezTo>
                <a:cubicBezTo>
                  <a:pt x="1860894" y="27452"/>
                  <a:pt x="1835844" y="23741"/>
                  <a:pt x="1792224" y="18288"/>
                </a:cubicBezTo>
                <a:cubicBezTo>
                  <a:pt x="1764836" y="14865"/>
                  <a:pt x="1737524" y="9637"/>
                  <a:pt x="1709928" y="9144"/>
                </a:cubicBezTo>
                <a:lnTo>
                  <a:pt x="1289304" y="0"/>
                </a:lnTo>
                <a:close/>
              </a:path>
            </a:pathLst>
          </a:custGeom>
          <a:noFill/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7" name="Forme libre 6"/>
          <p:cNvSpPr/>
          <p:nvPr/>
        </p:nvSpPr>
        <p:spPr>
          <a:xfrm>
            <a:off x="7196138" y="1143000"/>
            <a:ext cx="495300" cy="403225"/>
          </a:xfrm>
          <a:custGeom>
            <a:avLst/>
            <a:gdLst>
              <a:gd name="connsiteX0" fmla="*/ 155448 w 494584"/>
              <a:gd name="connsiteY0" fmla="*/ 0 h 402696"/>
              <a:gd name="connsiteX1" fmla="*/ 54864 w 494584"/>
              <a:gd name="connsiteY1" fmla="*/ 36576 h 402696"/>
              <a:gd name="connsiteX2" fmla="*/ 27432 w 494584"/>
              <a:gd name="connsiteY2" fmla="*/ 45720 h 402696"/>
              <a:gd name="connsiteX3" fmla="*/ 0 w 494584"/>
              <a:gd name="connsiteY3" fmla="*/ 100584 h 402696"/>
              <a:gd name="connsiteX4" fmla="*/ 9144 w 494584"/>
              <a:gd name="connsiteY4" fmla="*/ 256032 h 402696"/>
              <a:gd name="connsiteX5" fmla="*/ 54864 w 494584"/>
              <a:gd name="connsiteY5" fmla="*/ 310896 h 402696"/>
              <a:gd name="connsiteX6" fmla="*/ 109728 w 494584"/>
              <a:gd name="connsiteY6" fmla="*/ 338328 h 402696"/>
              <a:gd name="connsiteX7" fmla="*/ 137160 w 494584"/>
              <a:gd name="connsiteY7" fmla="*/ 356616 h 402696"/>
              <a:gd name="connsiteX8" fmla="*/ 228600 w 494584"/>
              <a:gd name="connsiteY8" fmla="*/ 384048 h 402696"/>
              <a:gd name="connsiteX9" fmla="*/ 256032 w 494584"/>
              <a:gd name="connsiteY9" fmla="*/ 402336 h 402696"/>
              <a:gd name="connsiteX10" fmla="*/ 310896 w 494584"/>
              <a:gd name="connsiteY10" fmla="*/ 393192 h 402696"/>
              <a:gd name="connsiteX11" fmla="*/ 393192 w 494584"/>
              <a:gd name="connsiteY11" fmla="*/ 347472 h 402696"/>
              <a:gd name="connsiteX12" fmla="*/ 420624 w 494584"/>
              <a:gd name="connsiteY12" fmla="*/ 329184 h 402696"/>
              <a:gd name="connsiteX13" fmla="*/ 448056 w 494584"/>
              <a:gd name="connsiteY13" fmla="*/ 310896 h 402696"/>
              <a:gd name="connsiteX14" fmla="*/ 475488 w 494584"/>
              <a:gd name="connsiteY14" fmla="*/ 292608 h 402696"/>
              <a:gd name="connsiteX15" fmla="*/ 493776 w 494584"/>
              <a:gd name="connsiteY15" fmla="*/ 237744 h 402696"/>
              <a:gd name="connsiteX16" fmla="*/ 475488 w 494584"/>
              <a:gd name="connsiteY16" fmla="*/ 173736 h 402696"/>
              <a:gd name="connsiteX17" fmla="*/ 411480 w 494584"/>
              <a:gd name="connsiteY17" fmla="*/ 91440 h 402696"/>
              <a:gd name="connsiteX18" fmla="*/ 393192 w 494584"/>
              <a:gd name="connsiteY18" fmla="*/ 64008 h 402696"/>
              <a:gd name="connsiteX19" fmla="*/ 292608 w 494584"/>
              <a:gd name="connsiteY19" fmla="*/ 36576 h 402696"/>
              <a:gd name="connsiteX20" fmla="*/ 256032 w 494584"/>
              <a:gd name="connsiteY20" fmla="*/ 27432 h 402696"/>
              <a:gd name="connsiteX21" fmla="*/ 182880 w 494584"/>
              <a:gd name="connsiteY21" fmla="*/ 9144 h 402696"/>
              <a:gd name="connsiteX22" fmla="*/ 155448 w 494584"/>
              <a:gd name="connsiteY22" fmla="*/ 0 h 402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4584" h="402696">
                <a:moveTo>
                  <a:pt x="155448" y="0"/>
                </a:moveTo>
                <a:cubicBezTo>
                  <a:pt x="91830" y="25447"/>
                  <a:pt x="125300" y="13097"/>
                  <a:pt x="54864" y="36576"/>
                </a:cubicBezTo>
                <a:lnTo>
                  <a:pt x="27432" y="45720"/>
                </a:lnTo>
                <a:cubicBezTo>
                  <a:pt x="18186" y="59590"/>
                  <a:pt x="0" y="81655"/>
                  <a:pt x="0" y="100584"/>
                </a:cubicBezTo>
                <a:cubicBezTo>
                  <a:pt x="0" y="152490"/>
                  <a:pt x="1444" y="204701"/>
                  <a:pt x="9144" y="256032"/>
                </a:cubicBezTo>
                <a:cubicBezTo>
                  <a:pt x="11199" y="269733"/>
                  <a:pt x="47203" y="304512"/>
                  <a:pt x="54864" y="310896"/>
                </a:cubicBezTo>
                <a:cubicBezTo>
                  <a:pt x="94172" y="343653"/>
                  <a:pt x="68488" y="317708"/>
                  <a:pt x="109728" y="338328"/>
                </a:cubicBezTo>
                <a:cubicBezTo>
                  <a:pt x="119558" y="343243"/>
                  <a:pt x="127117" y="352153"/>
                  <a:pt x="137160" y="356616"/>
                </a:cubicBezTo>
                <a:cubicBezTo>
                  <a:pt x="165783" y="369337"/>
                  <a:pt x="198202" y="376448"/>
                  <a:pt x="228600" y="384048"/>
                </a:cubicBezTo>
                <a:cubicBezTo>
                  <a:pt x="237744" y="390144"/>
                  <a:pt x="245109" y="401122"/>
                  <a:pt x="256032" y="402336"/>
                </a:cubicBezTo>
                <a:cubicBezTo>
                  <a:pt x="274459" y="404383"/>
                  <a:pt x="292797" y="397214"/>
                  <a:pt x="310896" y="393192"/>
                </a:cubicBezTo>
                <a:cubicBezTo>
                  <a:pt x="347109" y="385145"/>
                  <a:pt x="357834" y="371044"/>
                  <a:pt x="393192" y="347472"/>
                </a:cubicBezTo>
                <a:lnTo>
                  <a:pt x="420624" y="329184"/>
                </a:lnTo>
                <a:lnTo>
                  <a:pt x="448056" y="310896"/>
                </a:lnTo>
                <a:lnTo>
                  <a:pt x="475488" y="292608"/>
                </a:lnTo>
                <a:cubicBezTo>
                  <a:pt x="481584" y="274320"/>
                  <a:pt x="498451" y="256446"/>
                  <a:pt x="493776" y="237744"/>
                </a:cubicBezTo>
                <a:cubicBezTo>
                  <a:pt x="491624" y="229135"/>
                  <a:pt x="481451" y="184469"/>
                  <a:pt x="475488" y="173736"/>
                </a:cubicBezTo>
                <a:cubicBezTo>
                  <a:pt x="429266" y="90537"/>
                  <a:pt x="455909" y="144754"/>
                  <a:pt x="411480" y="91440"/>
                </a:cubicBezTo>
                <a:cubicBezTo>
                  <a:pt x="404445" y="82997"/>
                  <a:pt x="402511" y="69833"/>
                  <a:pt x="393192" y="64008"/>
                </a:cubicBezTo>
                <a:cubicBezTo>
                  <a:pt x="369567" y="49243"/>
                  <a:pt x="320158" y="42698"/>
                  <a:pt x="292608" y="36576"/>
                </a:cubicBezTo>
                <a:cubicBezTo>
                  <a:pt x="280340" y="33850"/>
                  <a:pt x="268300" y="30158"/>
                  <a:pt x="256032" y="27432"/>
                </a:cubicBezTo>
                <a:cubicBezTo>
                  <a:pt x="189826" y="12720"/>
                  <a:pt x="231899" y="25484"/>
                  <a:pt x="182880" y="9144"/>
                </a:cubicBezTo>
                <a:cubicBezTo>
                  <a:pt x="115855" y="18719"/>
                  <a:pt x="140425" y="18288"/>
                  <a:pt x="155448" y="0"/>
                </a:cubicBezTo>
                <a:close/>
              </a:path>
            </a:pathLst>
          </a:custGeom>
          <a:noFill/>
          <a:ln w="12700">
            <a:solidFill>
              <a:srgbClr val="FF66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8" name="Forme libre 7"/>
          <p:cNvSpPr/>
          <p:nvPr/>
        </p:nvSpPr>
        <p:spPr>
          <a:xfrm>
            <a:off x="5688013" y="420688"/>
            <a:ext cx="1143000" cy="987425"/>
          </a:xfrm>
          <a:custGeom>
            <a:avLst/>
            <a:gdLst>
              <a:gd name="connsiteX0" fmla="*/ 457200 w 1143000"/>
              <a:gd name="connsiteY0" fmla="*/ 45720 h 987552"/>
              <a:gd name="connsiteX1" fmla="*/ 246888 w 1143000"/>
              <a:gd name="connsiteY1" fmla="*/ 73152 h 987552"/>
              <a:gd name="connsiteX2" fmla="*/ 219456 w 1143000"/>
              <a:gd name="connsiteY2" fmla="*/ 100584 h 987552"/>
              <a:gd name="connsiteX3" fmla="*/ 201168 w 1143000"/>
              <a:gd name="connsiteY3" fmla="*/ 128016 h 987552"/>
              <a:gd name="connsiteX4" fmla="*/ 173736 w 1143000"/>
              <a:gd name="connsiteY4" fmla="*/ 146304 h 987552"/>
              <a:gd name="connsiteX5" fmla="*/ 118872 w 1143000"/>
              <a:gd name="connsiteY5" fmla="*/ 201168 h 987552"/>
              <a:gd name="connsiteX6" fmla="*/ 91440 w 1143000"/>
              <a:gd name="connsiteY6" fmla="*/ 228600 h 987552"/>
              <a:gd name="connsiteX7" fmla="*/ 73152 w 1143000"/>
              <a:gd name="connsiteY7" fmla="*/ 292608 h 987552"/>
              <a:gd name="connsiteX8" fmla="*/ 54864 w 1143000"/>
              <a:gd name="connsiteY8" fmla="*/ 347472 h 987552"/>
              <a:gd name="connsiteX9" fmla="*/ 45720 w 1143000"/>
              <a:gd name="connsiteY9" fmla="*/ 374904 h 987552"/>
              <a:gd name="connsiteX10" fmla="*/ 27432 w 1143000"/>
              <a:gd name="connsiteY10" fmla="*/ 402336 h 987552"/>
              <a:gd name="connsiteX11" fmla="*/ 18288 w 1143000"/>
              <a:gd name="connsiteY11" fmla="*/ 448056 h 987552"/>
              <a:gd name="connsiteX12" fmla="*/ 9144 w 1143000"/>
              <a:gd name="connsiteY12" fmla="*/ 475488 h 987552"/>
              <a:gd name="connsiteX13" fmla="*/ 0 w 1143000"/>
              <a:gd name="connsiteY13" fmla="*/ 566928 h 987552"/>
              <a:gd name="connsiteX14" fmla="*/ 9144 w 1143000"/>
              <a:gd name="connsiteY14" fmla="*/ 749808 h 987552"/>
              <a:gd name="connsiteX15" fmla="*/ 45720 w 1143000"/>
              <a:gd name="connsiteY15" fmla="*/ 832104 h 987552"/>
              <a:gd name="connsiteX16" fmla="*/ 73152 w 1143000"/>
              <a:gd name="connsiteY16" fmla="*/ 859536 h 987552"/>
              <a:gd name="connsiteX17" fmla="*/ 128016 w 1143000"/>
              <a:gd name="connsiteY17" fmla="*/ 896112 h 987552"/>
              <a:gd name="connsiteX18" fmla="*/ 155448 w 1143000"/>
              <a:gd name="connsiteY18" fmla="*/ 914400 h 987552"/>
              <a:gd name="connsiteX19" fmla="*/ 182880 w 1143000"/>
              <a:gd name="connsiteY19" fmla="*/ 923544 h 987552"/>
              <a:gd name="connsiteX20" fmla="*/ 210312 w 1143000"/>
              <a:gd name="connsiteY20" fmla="*/ 941832 h 987552"/>
              <a:gd name="connsiteX21" fmla="*/ 237744 w 1143000"/>
              <a:gd name="connsiteY21" fmla="*/ 950976 h 987552"/>
              <a:gd name="connsiteX22" fmla="*/ 265176 w 1143000"/>
              <a:gd name="connsiteY22" fmla="*/ 969264 h 987552"/>
              <a:gd name="connsiteX23" fmla="*/ 338328 w 1143000"/>
              <a:gd name="connsiteY23" fmla="*/ 987552 h 987552"/>
              <a:gd name="connsiteX24" fmla="*/ 466344 w 1143000"/>
              <a:gd name="connsiteY24" fmla="*/ 978408 h 987552"/>
              <a:gd name="connsiteX25" fmla="*/ 521208 w 1143000"/>
              <a:gd name="connsiteY25" fmla="*/ 960120 h 987552"/>
              <a:gd name="connsiteX26" fmla="*/ 548640 w 1143000"/>
              <a:gd name="connsiteY26" fmla="*/ 950976 h 987552"/>
              <a:gd name="connsiteX27" fmla="*/ 576072 w 1143000"/>
              <a:gd name="connsiteY27" fmla="*/ 932688 h 987552"/>
              <a:gd name="connsiteX28" fmla="*/ 612648 w 1143000"/>
              <a:gd name="connsiteY28" fmla="*/ 923544 h 987552"/>
              <a:gd name="connsiteX29" fmla="*/ 667512 w 1143000"/>
              <a:gd name="connsiteY29" fmla="*/ 905256 h 987552"/>
              <a:gd name="connsiteX30" fmla="*/ 740664 w 1143000"/>
              <a:gd name="connsiteY30" fmla="*/ 886968 h 987552"/>
              <a:gd name="connsiteX31" fmla="*/ 850392 w 1143000"/>
              <a:gd name="connsiteY31" fmla="*/ 832104 h 987552"/>
              <a:gd name="connsiteX32" fmla="*/ 877824 w 1143000"/>
              <a:gd name="connsiteY32" fmla="*/ 813816 h 987552"/>
              <a:gd name="connsiteX33" fmla="*/ 896112 w 1143000"/>
              <a:gd name="connsiteY33" fmla="*/ 786384 h 987552"/>
              <a:gd name="connsiteX34" fmla="*/ 923544 w 1143000"/>
              <a:gd name="connsiteY34" fmla="*/ 768096 h 987552"/>
              <a:gd name="connsiteX35" fmla="*/ 932688 w 1143000"/>
              <a:gd name="connsiteY35" fmla="*/ 740664 h 987552"/>
              <a:gd name="connsiteX36" fmla="*/ 969264 w 1143000"/>
              <a:gd name="connsiteY36" fmla="*/ 685800 h 987552"/>
              <a:gd name="connsiteX37" fmla="*/ 987552 w 1143000"/>
              <a:gd name="connsiteY37" fmla="*/ 658368 h 987552"/>
              <a:gd name="connsiteX38" fmla="*/ 1014984 w 1143000"/>
              <a:gd name="connsiteY38" fmla="*/ 603504 h 987552"/>
              <a:gd name="connsiteX39" fmla="*/ 1024128 w 1143000"/>
              <a:gd name="connsiteY39" fmla="*/ 576072 h 987552"/>
              <a:gd name="connsiteX40" fmla="*/ 1051560 w 1143000"/>
              <a:gd name="connsiteY40" fmla="*/ 557784 h 987552"/>
              <a:gd name="connsiteX41" fmla="*/ 1069848 w 1143000"/>
              <a:gd name="connsiteY41" fmla="*/ 493776 h 987552"/>
              <a:gd name="connsiteX42" fmla="*/ 1088136 w 1143000"/>
              <a:gd name="connsiteY42" fmla="*/ 466344 h 987552"/>
              <a:gd name="connsiteX43" fmla="*/ 1097280 w 1143000"/>
              <a:gd name="connsiteY43" fmla="*/ 438912 h 987552"/>
              <a:gd name="connsiteX44" fmla="*/ 1115568 w 1143000"/>
              <a:gd name="connsiteY44" fmla="*/ 411480 h 987552"/>
              <a:gd name="connsiteX45" fmla="*/ 1133856 w 1143000"/>
              <a:gd name="connsiteY45" fmla="*/ 356616 h 987552"/>
              <a:gd name="connsiteX46" fmla="*/ 1143000 w 1143000"/>
              <a:gd name="connsiteY46" fmla="*/ 329184 h 987552"/>
              <a:gd name="connsiteX47" fmla="*/ 1133856 w 1143000"/>
              <a:gd name="connsiteY47" fmla="*/ 155448 h 987552"/>
              <a:gd name="connsiteX48" fmla="*/ 1115568 w 1143000"/>
              <a:gd name="connsiteY48" fmla="*/ 128016 h 987552"/>
              <a:gd name="connsiteX49" fmla="*/ 1106424 w 1143000"/>
              <a:gd name="connsiteY49" fmla="*/ 100584 h 987552"/>
              <a:gd name="connsiteX50" fmla="*/ 1051560 w 1143000"/>
              <a:gd name="connsiteY50" fmla="*/ 73152 h 987552"/>
              <a:gd name="connsiteX51" fmla="*/ 1024128 w 1143000"/>
              <a:gd name="connsiteY51" fmla="*/ 54864 h 987552"/>
              <a:gd name="connsiteX52" fmla="*/ 987552 w 1143000"/>
              <a:gd name="connsiteY52" fmla="*/ 45720 h 987552"/>
              <a:gd name="connsiteX53" fmla="*/ 960120 w 1143000"/>
              <a:gd name="connsiteY53" fmla="*/ 36576 h 987552"/>
              <a:gd name="connsiteX54" fmla="*/ 850392 w 1143000"/>
              <a:gd name="connsiteY54" fmla="*/ 54864 h 987552"/>
              <a:gd name="connsiteX55" fmla="*/ 795528 w 1143000"/>
              <a:gd name="connsiteY55" fmla="*/ 73152 h 987552"/>
              <a:gd name="connsiteX56" fmla="*/ 420624 w 1143000"/>
              <a:gd name="connsiteY56" fmla="*/ 54864 h 987552"/>
              <a:gd name="connsiteX57" fmla="*/ 393192 w 1143000"/>
              <a:gd name="connsiteY57" fmla="*/ 45720 h 987552"/>
              <a:gd name="connsiteX58" fmla="*/ 365760 w 1143000"/>
              <a:gd name="connsiteY58" fmla="*/ 0 h 987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143000" h="987552">
                <a:moveTo>
                  <a:pt x="457200" y="45720"/>
                </a:moveTo>
                <a:cubicBezTo>
                  <a:pt x="355772" y="50791"/>
                  <a:pt x="308463" y="21839"/>
                  <a:pt x="246888" y="73152"/>
                </a:cubicBezTo>
                <a:cubicBezTo>
                  <a:pt x="236954" y="81431"/>
                  <a:pt x="227735" y="90650"/>
                  <a:pt x="219456" y="100584"/>
                </a:cubicBezTo>
                <a:cubicBezTo>
                  <a:pt x="212421" y="109027"/>
                  <a:pt x="208939" y="120245"/>
                  <a:pt x="201168" y="128016"/>
                </a:cubicBezTo>
                <a:cubicBezTo>
                  <a:pt x="193397" y="135787"/>
                  <a:pt x="181950" y="139003"/>
                  <a:pt x="173736" y="146304"/>
                </a:cubicBezTo>
                <a:cubicBezTo>
                  <a:pt x="154406" y="163487"/>
                  <a:pt x="137160" y="182880"/>
                  <a:pt x="118872" y="201168"/>
                </a:cubicBezTo>
                <a:lnTo>
                  <a:pt x="91440" y="228600"/>
                </a:lnTo>
                <a:cubicBezTo>
                  <a:pt x="60710" y="320791"/>
                  <a:pt x="107597" y="177791"/>
                  <a:pt x="73152" y="292608"/>
                </a:cubicBezTo>
                <a:cubicBezTo>
                  <a:pt x="67613" y="311072"/>
                  <a:pt x="60960" y="329184"/>
                  <a:pt x="54864" y="347472"/>
                </a:cubicBezTo>
                <a:cubicBezTo>
                  <a:pt x="51816" y="356616"/>
                  <a:pt x="51067" y="366884"/>
                  <a:pt x="45720" y="374904"/>
                </a:cubicBezTo>
                <a:lnTo>
                  <a:pt x="27432" y="402336"/>
                </a:lnTo>
                <a:cubicBezTo>
                  <a:pt x="24384" y="417576"/>
                  <a:pt x="22057" y="432978"/>
                  <a:pt x="18288" y="448056"/>
                </a:cubicBezTo>
                <a:cubicBezTo>
                  <a:pt x="15950" y="457407"/>
                  <a:pt x="10610" y="465961"/>
                  <a:pt x="9144" y="475488"/>
                </a:cubicBezTo>
                <a:cubicBezTo>
                  <a:pt x="4486" y="505764"/>
                  <a:pt x="3048" y="536448"/>
                  <a:pt x="0" y="566928"/>
                </a:cubicBezTo>
                <a:cubicBezTo>
                  <a:pt x="3048" y="627888"/>
                  <a:pt x="2148" y="689174"/>
                  <a:pt x="9144" y="749808"/>
                </a:cubicBezTo>
                <a:cubicBezTo>
                  <a:pt x="12348" y="777576"/>
                  <a:pt x="27319" y="810023"/>
                  <a:pt x="45720" y="832104"/>
                </a:cubicBezTo>
                <a:cubicBezTo>
                  <a:pt x="53999" y="842038"/>
                  <a:pt x="62944" y="851597"/>
                  <a:pt x="73152" y="859536"/>
                </a:cubicBezTo>
                <a:cubicBezTo>
                  <a:pt x="90502" y="873030"/>
                  <a:pt x="109728" y="883920"/>
                  <a:pt x="128016" y="896112"/>
                </a:cubicBezTo>
                <a:cubicBezTo>
                  <a:pt x="137160" y="902208"/>
                  <a:pt x="145022" y="910925"/>
                  <a:pt x="155448" y="914400"/>
                </a:cubicBezTo>
                <a:cubicBezTo>
                  <a:pt x="164592" y="917448"/>
                  <a:pt x="174259" y="919233"/>
                  <a:pt x="182880" y="923544"/>
                </a:cubicBezTo>
                <a:cubicBezTo>
                  <a:pt x="192710" y="928459"/>
                  <a:pt x="200482" y="936917"/>
                  <a:pt x="210312" y="941832"/>
                </a:cubicBezTo>
                <a:cubicBezTo>
                  <a:pt x="218933" y="946143"/>
                  <a:pt x="229123" y="946665"/>
                  <a:pt x="237744" y="950976"/>
                </a:cubicBezTo>
                <a:cubicBezTo>
                  <a:pt x="247574" y="955891"/>
                  <a:pt x="254848" y="965508"/>
                  <a:pt x="265176" y="969264"/>
                </a:cubicBezTo>
                <a:cubicBezTo>
                  <a:pt x="288797" y="977854"/>
                  <a:pt x="338328" y="987552"/>
                  <a:pt x="338328" y="987552"/>
                </a:cubicBezTo>
                <a:cubicBezTo>
                  <a:pt x="381000" y="984504"/>
                  <a:pt x="424037" y="984754"/>
                  <a:pt x="466344" y="978408"/>
                </a:cubicBezTo>
                <a:cubicBezTo>
                  <a:pt x="485408" y="975548"/>
                  <a:pt x="502920" y="966216"/>
                  <a:pt x="521208" y="960120"/>
                </a:cubicBezTo>
                <a:cubicBezTo>
                  <a:pt x="530352" y="957072"/>
                  <a:pt x="540620" y="956323"/>
                  <a:pt x="548640" y="950976"/>
                </a:cubicBezTo>
                <a:cubicBezTo>
                  <a:pt x="557784" y="944880"/>
                  <a:pt x="565971" y="937017"/>
                  <a:pt x="576072" y="932688"/>
                </a:cubicBezTo>
                <a:cubicBezTo>
                  <a:pt x="587623" y="927738"/>
                  <a:pt x="600611" y="927155"/>
                  <a:pt x="612648" y="923544"/>
                </a:cubicBezTo>
                <a:cubicBezTo>
                  <a:pt x="631112" y="918005"/>
                  <a:pt x="648810" y="909931"/>
                  <a:pt x="667512" y="905256"/>
                </a:cubicBezTo>
                <a:cubicBezTo>
                  <a:pt x="691896" y="899160"/>
                  <a:pt x="716819" y="894916"/>
                  <a:pt x="740664" y="886968"/>
                </a:cubicBezTo>
                <a:cubicBezTo>
                  <a:pt x="816380" y="861729"/>
                  <a:pt x="779488" y="879373"/>
                  <a:pt x="850392" y="832104"/>
                </a:cubicBezTo>
                <a:lnTo>
                  <a:pt x="877824" y="813816"/>
                </a:lnTo>
                <a:cubicBezTo>
                  <a:pt x="883920" y="804672"/>
                  <a:pt x="888341" y="794155"/>
                  <a:pt x="896112" y="786384"/>
                </a:cubicBezTo>
                <a:cubicBezTo>
                  <a:pt x="903883" y="778613"/>
                  <a:pt x="916679" y="776678"/>
                  <a:pt x="923544" y="768096"/>
                </a:cubicBezTo>
                <a:cubicBezTo>
                  <a:pt x="929565" y="760570"/>
                  <a:pt x="928007" y="749090"/>
                  <a:pt x="932688" y="740664"/>
                </a:cubicBezTo>
                <a:cubicBezTo>
                  <a:pt x="943362" y="721451"/>
                  <a:pt x="957072" y="704088"/>
                  <a:pt x="969264" y="685800"/>
                </a:cubicBezTo>
                <a:cubicBezTo>
                  <a:pt x="975360" y="676656"/>
                  <a:pt x="984077" y="668794"/>
                  <a:pt x="987552" y="658368"/>
                </a:cubicBezTo>
                <a:cubicBezTo>
                  <a:pt x="1010536" y="589417"/>
                  <a:pt x="979532" y="674408"/>
                  <a:pt x="1014984" y="603504"/>
                </a:cubicBezTo>
                <a:cubicBezTo>
                  <a:pt x="1019295" y="594883"/>
                  <a:pt x="1018107" y="583598"/>
                  <a:pt x="1024128" y="576072"/>
                </a:cubicBezTo>
                <a:cubicBezTo>
                  <a:pt x="1030993" y="567490"/>
                  <a:pt x="1042416" y="563880"/>
                  <a:pt x="1051560" y="557784"/>
                </a:cubicBezTo>
                <a:cubicBezTo>
                  <a:pt x="1054490" y="546065"/>
                  <a:pt x="1063289" y="506894"/>
                  <a:pt x="1069848" y="493776"/>
                </a:cubicBezTo>
                <a:cubicBezTo>
                  <a:pt x="1074763" y="483946"/>
                  <a:pt x="1083221" y="476174"/>
                  <a:pt x="1088136" y="466344"/>
                </a:cubicBezTo>
                <a:cubicBezTo>
                  <a:pt x="1092447" y="457723"/>
                  <a:pt x="1092969" y="447533"/>
                  <a:pt x="1097280" y="438912"/>
                </a:cubicBezTo>
                <a:cubicBezTo>
                  <a:pt x="1102195" y="429082"/>
                  <a:pt x="1111105" y="421523"/>
                  <a:pt x="1115568" y="411480"/>
                </a:cubicBezTo>
                <a:cubicBezTo>
                  <a:pt x="1123397" y="393864"/>
                  <a:pt x="1127760" y="374904"/>
                  <a:pt x="1133856" y="356616"/>
                </a:cubicBezTo>
                <a:lnTo>
                  <a:pt x="1143000" y="329184"/>
                </a:lnTo>
                <a:cubicBezTo>
                  <a:pt x="1139952" y="271272"/>
                  <a:pt x="1141692" y="212908"/>
                  <a:pt x="1133856" y="155448"/>
                </a:cubicBezTo>
                <a:cubicBezTo>
                  <a:pt x="1132371" y="144559"/>
                  <a:pt x="1120483" y="137846"/>
                  <a:pt x="1115568" y="128016"/>
                </a:cubicBezTo>
                <a:cubicBezTo>
                  <a:pt x="1111257" y="119395"/>
                  <a:pt x="1112445" y="108110"/>
                  <a:pt x="1106424" y="100584"/>
                </a:cubicBezTo>
                <a:cubicBezTo>
                  <a:pt x="1088954" y="78746"/>
                  <a:pt x="1073647" y="84195"/>
                  <a:pt x="1051560" y="73152"/>
                </a:cubicBezTo>
                <a:cubicBezTo>
                  <a:pt x="1041730" y="68237"/>
                  <a:pt x="1034229" y="59193"/>
                  <a:pt x="1024128" y="54864"/>
                </a:cubicBezTo>
                <a:cubicBezTo>
                  <a:pt x="1012577" y="49914"/>
                  <a:pt x="999636" y="49172"/>
                  <a:pt x="987552" y="45720"/>
                </a:cubicBezTo>
                <a:cubicBezTo>
                  <a:pt x="978284" y="43072"/>
                  <a:pt x="969264" y="39624"/>
                  <a:pt x="960120" y="36576"/>
                </a:cubicBezTo>
                <a:cubicBezTo>
                  <a:pt x="932644" y="40501"/>
                  <a:pt x="879808" y="46842"/>
                  <a:pt x="850392" y="54864"/>
                </a:cubicBezTo>
                <a:cubicBezTo>
                  <a:pt x="831794" y="59936"/>
                  <a:pt x="795528" y="73152"/>
                  <a:pt x="795528" y="73152"/>
                </a:cubicBezTo>
                <a:cubicBezTo>
                  <a:pt x="625617" y="68560"/>
                  <a:pt x="546489" y="90825"/>
                  <a:pt x="420624" y="54864"/>
                </a:cubicBezTo>
                <a:cubicBezTo>
                  <a:pt x="411356" y="52216"/>
                  <a:pt x="402336" y="48768"/>
                  <a:pt x="393192" y="45720"/>
                </a:cubicBezTo>
                <a:cubicBezTo>
                  <a:pt x="361449" y="13977"/>
                  <a:pt x="365760" y="31220"/>
                  <a:pt x="365760" y="0"/>
                </a:cubicBezTo>
              </a:path>
            </a:pathLst>
          </a:custGeom>
          <a:noFill/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9" name="Forme libre 8"/>
          <p:cNvSpPr/>
          <p:nvPr/>
        </p:nvSpPr>
        <p:spPr>
          <a:xfrm>
            <a:off x="5816600" y="2286000"/>
            <a:ext cx="2486025" cy="639763"/>
          </a:xfrm>
          <a:custGeom>
            <a:avLst/>
            <a:gdLst>
              <a:gd name="connsiteX0" fmla="*/ 26416 w 2486152"/>
              <a:gd name="connsiteY0" fmla="*/ 0 h 640087"/>
              <a:gd name="connsiteX1" fmla="*/ 383032 w 2486152"/>
              <a:gd name="connsiteY1" fmla="*/ 9144 h 640087"/>
              <a:gd name="connsiteX2" fmla="*/ 465328 w 2486152"/>
              <a:gd name="connsiteY2" fmla="*/ 18288 h 640087"/>
              <a:gd name="connsiteX3" fmla="*/ 602488 w 2486152"/>
              <a:gd name="connsiteY3" fmla="*/ 36576 h 640087"/>
              <a:gd name="connsiteX4" fmla="*/ 657352 w 2486152"/>
              <a:gd name="connsiteY4" fmla="*/ 54864 h 640087"/>
              <a:gd name="connsiteX5" fmla="*/ 748792 w 2486152"/>
              <a:gd name="connsiteY5" fmla="*/ 73152 h 640087"/>
              <a:gd name="connsiteX6" fmla="*/ 840232 w 2486152"/>
              <a:gd name="connsiteY6" fmla="*/ 100584 h 640087"/>
              <a:gd name="connsiteX7" fmla="*/ 867664 w 2486152"/>
              <a:gd name="connsiteY7" fmla="*/ 109728 h 640087"/>
              <a:gd name="connsiteX8" fmla="*/ 940816 w 2486152"/>
              <a:gd name="connsiteY8" fmla="*/ 118872 h 640087"/>
              <a:gd name="connsiteX9" fmla="*/ 977392 w 2486152"/>
              <a:gd name="connsiteY9" fmla="*/ 128016 h 640087"/>
              <a:gd name="connsiteX10" fmla="*/ 1132840 w 2486152"/>
              <a:gd name="connsiteY10" fmla="*/ 146304 h 640087"/>
              <a:gd name="connsiteX11" fmla="*/ 1224280 w 2486152"/>
              <a:gd name="connsiteY11" fmla="*/ 164592 h 640087"/>
              <a:gd name="connsiteX12" fmla="*/ 1251712 w 2486152"/>
              <a:gd name="connsiteY12" fmla="*/ 173736 h 640087"/>
              <a:gd name="connsiteX13" fmla="*/ 1324864 w 2486152"/>
              <a:gd name="connsiteY13" fmla="*/ 192024 h 640087"/>
              <a:gd name="connsiteX14" fmla="*/ 1352296 w 2486152"/>
              <a:gd name="connsiteY14" fmla="*/ 201168 h 640087"/>
              <a:gd name="connsiteX15" fmla="*/ 1507744 w 2486152"/>
              <a:gd name="connsiteY15" fmla="*/ 228600 h 640087"/>
              <a:gd name="connsiteX16" fmla="*/ 1535176 w 2486152"/>
              <a:gd name="connsiteY16" fmla="*/ 237744 h 640087"/>
              <a:gd name="connsiteX17" fmla="*/ 1590040 w 2486152"/>
              <a:gd name="connsiteY17" fmla="*/ 246888 h 640087"/>
              <a:gd name="connsiteX18" fmla="*/ 1626616 w 2486152"/>
              <a:gd name="connsiteY18" fmla="*/ 256032 h 640087"/>
              <a:gd name="connsiteX19" fmla="*/ 1681480 w 2486152"/>
              <a:gd name="connsiteY19" fmla="*/ 265176 h 640087"/>
              <a:gd name="connsiteX20" fmla="*/ 1754632 w 2486152"/>
              <a:gd name="connsiteY20" fmla="*/ 283464 h 640087"/>
              <a:gd name="connsiteX21" fmla="*/ 1782064 w 2486152"/>
              <a:gd name="connsiteY21" fmla="*/ 292608 h 640087"/>
              <a:gd name="connsiteX22" fmla="*/ 1864360 w 2486152"/>
              <a:gd name="connsiteY22" fmla="*/ 310896 h 640087"/>
              <a:gd name="connsiteX23" fmla="*/ 1891792 w 2486152"/>
              <a:gd name="connsiteY23" fmla="*/ 320040 h 640087"/>
              <a:gd name="connsiteX24" fmla="*/ 1983232 w 2486152"/>
              <a:gd name="connsiteY24" fmla="*/ 338328 h 640087"/>
              <a:gd name="connsiteX25" fmla="*/ 2038096 w 2486152"/>
              <a:gd name="connsiteY25" fmla="*/ 356616 h 640087"/>
              <a:gd name="connsiteX26" fmla="*/ 2129536 w 2486152"/>
              <a:gd name="connsiteY26" fmla="*/ 384048 h 640087"/>
              <a:gd name="connsiteX27" fmla="*/ 2166112 w 2486152"/>
              <a:gd name="connsiteY27" fmla="*/ 402336 h 640087"/>
              <a:gd name="connsiteX28" fmla="*/ 2193544 w 2486152"/>
              <a:gd name="connsiteY28" fmla="*/ 420624 h 640087"/>
              <a:gd name="connsiteX29" fmla="*/ 2220976 w 2486152"/>
              <a:gd name="connsiteY29" fmla="*/ 429768 h 640087"/>
              <a:gd name="connsiteX30" fmla="*/ 2248408 w 2486152"/>
              <a:gd name="connsiteY30" fmla="*/ 448056 h 640087"/>
              <a:gd name="connsiteX31" fmla="*/ 2275840 w 2486152"/>
              <a:gd name="connsiteY31" fmla="*/ 457200 h 640087"/>
              <a:gd name="connsiteX32" fmla="*/ 2330704 w 2486152"/>
              <a:gd name="connsiteY32" fmla="*/ 493776 h 640087"/>
              <a:gd name="connsiteX33" fmla="*/ 2385568 w 2486152"/>
              <a:gd name="connsiteY33" fmla="*/ 521208 h 640087"/>
              <a:gd name="connsiteX34" fmla="*/ 2440432 w 2486152"/>
              <a:gd name="connsiteY34" fmla="*/ 548640 h 640087"/>
              <a:gd name="connsiteX35" fmla="*/ 2486152 w 2486152"/>
              <a:gd name="connsiteY35" fmla="*/ 630936 h 640087"/>
              <a:gd name="connsiteX36" fmla="*/ 2193544 w 2486152"/>
              <a:gd name="connsiteY36" fmla="*/ 630936 h 640087"/>
              <a:gd name="connsiteX37" fmla="*/ 2166112 w 2486152"/>
              <a:gd name="connsiteY37" fmla="*/ 621792 h 640087"/>
              <a:gd name="connsiteX38" fmla="*/ 2129536 w 2486152"/>
              <a:gd name="connsiteY38" fmla="*/ 612648 h 640087"/>
              <a:gd name="connsiteX39" fmla="*/ 2074672 w 2486152"/>
              <a:gd name="connsiteY39" fmla="*/ 585216 h 640087"/>
              <a:gd name="connsiteX40" fmla="*/ 2038096 w 2486152"/>
              <a:gd name="connsiteY40" fmla="*/ 566928 h 640087"/>
              <a:gd name="connsiteX41" fmla="*/ 1983232 w 2486152"/>
              <a:gd name="connsiteY41" fmla="*/ 548640 h 640087"/>
              <a:gd name="connsiteX42" fmla="*/ 1955800 w 2486152"/>
              <a:gd name="connsiteY42" fmla="*/ 539496 h 640087"/>
              <a:gd name="connsiteX43" fmla="*/ 1928368 w 2486152"/>
              <a:gd name="connsiteY43" fmla="*/ 530352 h 640087"/>
              <a:gd name="connsiteX44" fmla="*/ 1891792 w 2486152"/>
              <a:gd name="connsiteY44" fmla="*/ 521208 h 640087"/>
              <a:gd name="connsiteX45" fmla="*/ 1864360 w 2486152"/>
              <a:gd name="connsiteY45" fmla="*/ 512064 h 640087"/>
              <a:gd name="connsiteX46" fmla="*/ 1791208 w 2486152"/>
              <a:gd name="connsiteY46" fmla="*/ 493776 h 640087"/>
              <a:gd name="connsiteX47" fmla="*/ 1690624 w 2486152"/>
              <a:gd name="connsiteY47" fmla="*/ 466344 h 640087"/>
              <a:gd name="connsiteX48" fmla="*/ 1617472 w 2486152"/>
              <a:gd name="connsiteY48" fmla="*/ 457200 h 640087"/>
              <a:gd name="connsiteX49" fmla="*/ 1306576 w 2486152"/>
              <a:gd name="connsiteY49" fmla="*/ 466344 h 640087"/>
              <a:gd name="connsiteX50" fmla="*/ 1251712 w 2486152"/>
              <a:gd name="connsiteY50" fmla="*/ 484632 h 640087"/>
              <a:gd name="connsiteX51" fmla="*/ 1224280 w 2486152"/>
              <a:gd name="connsiteY51" fmla="*/ 493776 h 640087"/>
              <a:gd name="connsiteX52" fmla="*/ 1196848 w 2486152"/>
              <a:gd name="connsiteY52" fmla="*/ 502920 h 640087"/>
              <a:gd name="connsiteX53" fmla="*/ 1096264 w 2486152"/>
              <a:gd name="connsiteY53" fmla="*/ 512064 h 640087"/>
              <a:gd name="connsiteX54" fmla="*/ 602488 w 2486152"/>
              <a:gd name="connsiteY54" fmla="*/ 502920 h 640087"/>
              <a:gd name="connsiteX55" fmla="*/ 575056 w 2486152"/>
              <a:gd name="connsiteY55" fmla="*/ 493776 h 640087"/>
              <a:gd name="connsiteX56" fmla="*/ 520192 w 2486152"/>
              <a:gd name="connsiteY56" fmla="*/ 448056 h 640087"/>
              <a:gd name="connsiteX57" fmla="*/ 474472 w 2486152"/>
              <a:gd name="connsiteY57" fmla="*/ 402336 h 640087"/>
              <a:gd name="connsiteX58" fmla="*/ 456184 w 2486152"/>
              <a:gd name="connsiteY58" fmla="*/ 374904 h 640087"/>
              <a:gd name="connsiteX59" fmla="*/ 401320 w 2486152"/>
              <a:gd name="connsiteY59" fmla="*/ 338328 h 640087"/>
              <a:gd name="connsiteX60" fmla="*/ 373888 w 2486152"/>
              <a:gd name="connsiteY60" fmla="*/ 320040 h 640087"/>
              <a:gd name="connsiteX61" fmla="*/ 319024 w 2486152"/>
              <a:gd name="connsiteY61" fmla="*/ 283464 h 640087"/>
              <a:gd name="connsiteX62" fmla="*/ 273304 w 2486152"/>
              <a:gd name="connsiteY62" fmla="*/ 246888 h 640087"/>
              <a:gd name="connsiteX63" fmla="*/ 255016 w 2486152"/>
              <a:gd name="connsiteY63" fmla="*/ 219456 h 640087"/>
              <a:gd name="connsiteX64" fmla="*/ 227584 w 2486152"/>
              <a:gd name="connsiteY64" fmla="*/ 210312 h 640087"/>
              <a:gd name="connsiteX65" fmla="*/ 172720 w 2486152"/>
              <a:gd name="connsiteY65" fmla="*/ 173736 h 640087"/>
              <a:gd name="connsiteX66" fmla="*/ 145288 w 2486152"/>
              <a:gd name="connsiteY66" fmla="*/ 164592 h 640087"/>
              <a:gd name="connsiteX67" fmla="*/ 90424 w 2486152"/>
              <a:gd name="connsiteY67" fmla="*/ 128016 h 640087"/>
              <a:gd name="connsiteX68" fmla="*/ 53848 w 2486152"/>
              <a:gd name="connsiteY68" fmla="*/ 73152 h 640087"/>
              <a:gd name="connsiteX69" fmla="*/ 26416 w 2486152"/>
              <a:gd name="connsiteY69" fmla="*/ 18288 h 640087"/>
              <a:gd name="connsiteX70" fmla="*/ 26416 w 2486152"/>
              <a:gd name="connsiteY70" fmla="*/ 0 h 64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2486152" h="640087">
                <a:moveTo>
                  <a:pt x="26416" y="0"/>
                </a:moveTo>
                <a:lnTo>
                  <a:pt x="383032" y="9144"/>
                </a:lnTo>
                <a:cubicBezTo>
                  <a:pt x="410609" y="10293"/>
                  <a:pt x="437916" y="15063"/>
                  <a:pt x="465328" y="18288"/>
                </a:cubicBezTo>
                <a:cubicBezTo>
                  <a:pt x="532293" y="26166"/>
                  <a:pt x="538337" y="27412"/>
                  <a:pt x="602488" y="36576"/>
                </a:cubicBezTo>
                <a:cubicBezTo>
                  <a:pt x="620776" y="42672"/>
                  <a:pt x="638449" y="51083"/>
                  <a:pt x="657352" y="54864"/>
                </a:cubicBezTo>
                <a:cubicBezTo>
                  <a:pt x="687832" y="60960"/>
                  <a:pt x="719303" y="63322"/>
                  <a:pt x="748792" y="73152"/>
                </a:cubicBezTo>
                <a:cubicBezTo>
                  <a:pt x="879172" y="116612"/>
                  <a:pt x="743496" y="72945"/>
                  <a:pt x="840232" y="100584"/>
                </a:cubicBezTo>
                <a:cubicBezTo>
                  <a:pt x="849500" y="103232"/>
                  <a:pt x="858181" y="108004"/>
                  <a:pt x="867664" y="109728"/>
                </a:cubicBezTo>
                <a:cubicBezTo>
                  <a:pt x="891841" y="114124"/>
                  <a:pt x="916577" y="114832"/>
                  <a:pt x="940816" y="118872"/>
                </a:cubicBezTo>
                <a:cubicBezTo>
                  <a:pt x="953212" y="120938"/>
                  <a:pt x="965027" y="125768"/>
                  <a:pt x="977392" y="128016"/>
                </a:cubicBezTo>
                <a:cubicBezTo>
                  <a:pt x="1026804" y="137000"/>
                  <a:pt x="1083798" y="141400"/>
                  <a:pt x="1132840" y="146304"/>
                </a:cubicBezTo>
                <a:cubicBezTo>
                  <a:pt x="1194815" y="166962"/>
                  <a:pt x="1119209" y="143578"/>
                  <a:pt x="1224280" y="164592"/>
                </a:cubicBezTo>
                <a:cubicBezTo>
                  <a:pt x="1233731" y="166482"/>
                  <a:pt x="1242413" y="171200"/>
                  <a:pt x="1251712" y="173736"/>
                </a:cubicBezTo>
                <a:cubicBezTo>
                  <a:pt x="1275961" y="180349"/>
                  <a:pt x="1301019" y="184076"/>
                  <a:pt x="1324864" y="192024"/>
                </a:cubicBezTo>
                <a:cubicBezTo>
                  <a:pt x="1334008" y="195072"/>
                  <a:pt x="1342945" y="198830"/>
                  <a:pt x="1352296" y="201168"/>
                </a:cubicBezTo>
                <a:cubicBezTo>
                  <a:pt x="1403518" y="213974"/>
                  <a:pt x="1456522" y="215794"/>
                  <a:pt x="1507744" y="228600"/>
                </a:cubicBezTo>
                <a:cubicBezTo>
                  <a:pt x="1517095" y="230938"/>
                  <a:pt x="1525767" y="235653"/>
                  <a:pt x="1535176" y="237744"/>
                </a:cubicBezTo>
                <a:cubicBezTo>
                  <a:pt x="1553275" y="241766"/>
                  <a:pt x="1571860" y="243252"/>
                  <a:pt x="1590040" y="246888"/>
                </a:cubicBezTo>
                <a:cubicBezTo>
                  <a:pt x="1602363" y="249353"/>
                  <a:pt x="1614293" y="253567"/>
                  <a:pt x="1626616" y="256032"/>
                </a:cubicBezTo>
                <a:cubicBezTo>
                  <a:pt x="1644796" y="259668"/>
                  <a:pt x="1663351" y="261291"/>
                  <a:pt x="1681480" y="265176"/>
                </a:cubicBezTo>
                <a:cubicBezTo>
                  <a:pt x="1706057" y="270442"/>
                  <a:pt x="1730787" y="275516"/>
                  <a:pt x="1754632" y="283464"/>
                </a:cubicBezTo>
                <a:cubicBezTo>
                  <a:pt x="1763776" y="286512"/>
                  <a:pt x="1772713" y="290270"/>
                  <a:pt x="1782064" y="292608"/>
                </a:cubicBezTo>
                <a:cubicBezTo>
                  <a:pt x="1857488" y="311464"/>
                  <a:pt x="1798652" y="292122"/>
                  <a:pt x="1864360" y="310896"/>
                </a:cubicBezTo>
                <a:cubicBezTo>
                  <a:pt x="1873628" y="313544"/>
                  <a:pt x="1882400" y="317873"/>
                  <a:pt x="1891792" y="320040"/>
                </a:cubicBezTo>
                <a:cubicBezTo>
                  <a:pt x="1922080" y="327029"/>
                  <a:pt x="1953743" y="328498"/>
                  <a:pt x="1983232" y="338328"/>
                </a:cubicBezTo>
                <a:cubicBezTo>
                  <a:pt x="2001520" y="344424"/>
                  <a:pt x="2019394" y="351941"/>
                  <a:pt x="2038096" y="356616"/>
                </a:cubicBezTo>
                <a:cubicBezTo>
                  <a:pt x="2064347" y="363179"/>
                  <a:pt x="2107274" y="372917"/>
                  <a:pt x="2129536" y="384048"/>
                </a:cubicBezTo>
                <a:cubicBezTo>
                  <a:pt x="2141728" y="390144"/>
                  <a:pt x="2154277" y="395573"/>
                  <a:pt x="2166112" y="402336"/>
                </a:cubicBezTo>
                <a:cubicBezTo>
                  <a:pt x="2175654" y="407788"/>
                  <a:pt x="2183714" y="415709"/>
                  <a:pt x="2193544" y="420624"/>
                </a:cubicBezTo>
                <a:cubicBezTo>
                  <a:pt x="2202165" y="424935"/>
                  <a:pt x="2212355" y="425457"/>
                  <a:pt x="2220976" y="429768"/>
                </a:cubicBezTo>
                <a:cubicBezTo>
                  <a:pt x="2230806" y="434683"/>
                  <a:pt x="2238578" y="443141"/>
                  <a:pt x="2248408" y="448056"/>
                </a:cubicBezTo>
                <a:cubicBezTo>
                  <a:pt x="2257029" y="452367"/>
                  <a:pt x="2267414" y="452519"/>
                  <a:pt x="2275840" y="457200"/>
                </a:cubicBezTo>
                <a:cubicBezTo>
                  <a:pt x="2295053" y="467874"/>
                  <a:pt x="2309852" y="486825"/>
                  <a:pt x="2330704" y="493776"/>
                </a:cubicBezTo>
                <a:cubicBezTo>
                  <a:pt x="2399655" y="516760"/>
                  <a:pt x="2314664" y="485756"/>
                  <a:pt x="2385568" y="521208"/>
                </a:cubicBezTo>
                <a:cubicBezTo>
                  <a:pt x="2461284" y="559066"/>
                  <a:pt x="2361816" y="496229"/>
                  <a:pt x="2440432" y="548640"/>
                </a:cubicBezTo>
                <a:cubicBezTo>
                  <a:pt x="2482355" y="611524"/>
                  <a:pt x="2470057" y="582652"/>
                  <a:pt x="2486152" y="630936"/>
                </a:cubicBezTo>
                <a:cubicBezTo>
                  <a:pt x="2341507" y="638972"/>
                  <a:pt x="2327583" y="646705"/>
                  <a:pt x="2193544" y="630936"/>
                </a:cubicBezTo>
                <a:cubicBezTo>
                  <a:pt x="2183971" y="629810"/>
                  <a:pt x="2175380" y="624440"/>
                  <a:pt x="2166112" y="621792"/>
                </a:cubicBezTo>
                <a:cubicBezTo>
                  <a:pt x="2154028" y="618340"/>
                  <a:pt x="2141728" y="615696"/>
                  <a:pt x="2129536" y="612648"/>
                </a:cubicBezTo>
                <a:cubicBezTo>
                  <a:pt x="2076818" y="577503"/>
                  <a:pt x="2127673" y="607931"/>
                  <a:pt x="2074672" y="585216"/>
                </a:cubicBezTo>
                <a:cubicBezTo>
                  <a:pt x="2062143" y="579846"/>
                  <a:pt x="2050752" y="571990"/>
                  <a:pt x="2038096" y="566928"/>
                </a:cubicBezTo>
                <a:cubicBezTo>
                  <a:pt x="2020198" y="559769"/>
                  <a:pt x="2001520" y="554736"/>
                  <a:pt x="1983232" y="548640"/>
                </a:cubicBezTo>
                <a:lnTo>
                  <a:pt x="1955800" y="539496"/>
                </a:lnTo>
                <a:cubicBezTo>
                  <a:pt x="1946656" y="536448"/>
                  <a:pt x="1937719" y="532690"/>
                  <a:pt x="1928368" y="530352"/>
                </a:cubicBezTo>
                <a:cubicBezTo>
                  <a:pt x="1916176" y="527304"/>
                  <a:pt x="1903876" y="524660"/>
                  <a:pt x="1891792" y="521208"/>
                </a:cubicBezTo>
                <a:cubicBezTo>
                  <a:pt x="1882524" y="518560"/>
                  <a:pt x="1873659" y="514600"/>
                  <a:pt x="1864360" y="512064"/>
                </a:cubicBezTo>
                <a:cubicBezTo>
                  <a:pt x="1840111" y="505451"/>
                  <a:pt x="1815053" y="501724"/>
                  <a:pt x="1791208" y="493776"/>
                </a:cubicBezTo>
                <a:cubicBezTo>
                  <a:pt x="1758914" y="483011"/>
                  <a:pt x="1723625" y="470469"/>
                  <a:pt x="1690624" y="466344"/>
                </a:cubicBezTo>
                <a:lnTo>
                  <a:pt x="1617472" y="457200"/>
                </a:lnTo>
                <a:cubicBezTo>
                  <a:pt x="1513840" y="460248"/>
                  <a:pt x="1409962" y="458590"/>
                  <a:pt x="1306576" y="466344"/>
                </a:cubicBezTo>
                <a:cubicBezTo>
                  <a:pt x="1287353" y="467786"/>
                  <a:pt x="1270000" y="478536"/>
                  <a:pt x="1251712" y="484632"/>
                </a:cubicBezTo>
                <a:lnTo>
                  <a:pt x="1224280" y="493776"/>
                </a:lnTo>
                <a:cubicBezTo>
                  <a:pt x="1215136" y="496824"/>
                  <a:pt x="1206447" y="502047"/>
                  <a:pt x="1196848" y="502920"/>
                </a:cubicBezTo>
                <a:lnTo>
                  <a:pt x="1096264" y="512064"/>
                </a:lnTo>
                <a:lnTo>
                  <a:pt x="602488" y="502920"/>
                </a:lnTo>
                <a:cubicBezTo>
                  <a:pt x="592855" y="502582"/>
                  <a:pt x="583677" y="498087"/>
                  <a:pt x="575056" y="493776"/>
                </a:cubicBezTo>
                <a:cubicBezTo>
                  <a:pt x="554505" y="483501"/>
                  <a:pt x="534637" y="465390"/>
                  <a:pt x="520192" y="448056"/>
                </a:cubicBezTo>
                <a:cubicBezTo>
                  <a:pt x="482092" y="402336"/>
                  <a:pt x="524764" y="435864"/>
                  <a:pt x="474472" y="402336"/>
                </a:cubicBezTo>
                <a:cubicBezTo>
                  <a:pt x="468376" y="393192"/>
                  <a:pt x="464455" y="382141"/>
                  <a:pt x="456184" y="374904"/>
                </a:cubicBezTo>
                <a:cubicBezTo>
                  <a:pt x="439643" y="360430"/>
                  <a:pt x="419608" y="350520"/>
                  <a:pt x="401320" y="338328"/>
                </a:cubicBezTo>
                <a:cubicBezTo>
                  <a:pt x="392176" y="332232"/>
                  <a:pt x="381659" y="327811"/>
                  <a:pt x="373888" y="320040"/>
                </a:cubicBezTo>
                <a:cubicBezTo>
                  <a:pt x="339640" y="285792"/>
                  <a:pt x="358724" y="296697"/>
                  <a:pt x="319024" y="283464"/>
                </a:cubicBezTo>
                <a:cubicBezTo>
                  <a:pt x="266613" y="204848"/>
                  <a:pt x="336400" y="297365"/>
                  <a:pt x="273304" y="246888"/>
                </a:cubicBezTo>
                <a:cubicBezTo>
                  <a:pt x="264722" y="240023"/>
                  <a:pt x="263598" y="226321"/>
                  <a:pt x="255016" y="219456"/>
                </a:cubicBezTo>
                <a:cubicBezTo>
                  <a:pt x="247490" y="213435"/>
                  <a:pt x="236010" y="214993"/>
                  <a:pt x="227584" y="210312"/>
                </a:cubicBezTo>
                <a:cubicBezTo>
                  <a:pt x="208371" y="199638"/>
                  <a:pt x="193572" y="180687"/>
                  <a:pt x="172720" y="173736"/>
                </a:cubicBezTo>
                <a:cubicBezTo>
                  <a:pt x="163576" y="170688"/>
                  <a:pt x="153714" y="169273"/>
                  <a:pt x="145288" y="164592"/>
                </a:cubicBezTo>
                <a:cubicBezTo>
                  <a:pt x="126075" y="153918"/>
                  <a:pt x="90424" y="128016"/>
                  <a:pt x="90424" y="128016"/>
                </a:cubicBezTo>
                <a:lnTo>
                  <a:pt x="53848" y="73152"/>
                </a:lnTo>
                <a:cubicBezTo>
                  <a:pt x="44602" y="59282"/>
                  <a:pt x="26416" y="37217"/>
                  <a:pt x="26416" y="18288"/>
                </a:cubicBezTo>
                <a:cubicBezTo>
                  <a:pt x="26416" y="11472"/>
                  <a:pt x="-33020" y="1524"/>
                  <a:pt x="26416" y="0"/>
                </a:cubicBezTo>
                <a:close/>
              </a:path>
            </a:pathLst>
          </a:custGeom>
          <a:solidFill>
            <a:srgbClr val="000099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53988" y="4581525"/>
            <a:ext cx="3121868" cy="369332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BE" dirty="0" smtClean="0">
                <a:latin typeface="+mn-lt"/>
              </a:rPr>
              <a:t>2. Image </a:t>
            </a:r>
            <a:r>
              <a:rPr lang="fr-BE" dirty="0" err="1" smtClean="0">
                <a:latin typeface="+mn-lt"/>
              </a:rPr>
              <a:t>anéchogène</a:t>
            </a:r>
            <a:r>
              <a:rPr lang="fr-BE" dirty="0" smtClean="0">
                <a:latin typeface="+mn-lt"/>
              </a:rPr>
              <a:t> (vessie)</a:t>
            </a:r>
            <a:endParaRPr lang="fr-BE" dirty="0">
              <a:latin typeface="+mn-lt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53989" y="5084763"/>
            <a:ext cx="4494212" cy="369332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fr-BE" dirty="0" smtClean="0">
                <a:latin typeface="+mn-lt"/>
              </a:rPr>
              <a:t>3. Image </a:t>
            </a:r>
            <a:r>
              <a:rPr lang="fr-BE" dirty="0" err="1" smtClean="0">
                <a:latin typeface="+mn-lt"/>
              </a:rPr>
              <a:t>anéchogène</a:t>
            </a:r>
            <a:r>
              <a:rPr lang="fr-BE" dirty="0" smtClean="0">
                <a:latin typeface="+mn-lt"/>
              </a:rPr>
              <a:t> (cavité du corps jaune )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153989" y="4076700"/>
            <a:ext cx="3553916" cy="369332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fr-BE" dirty="0" smtClean="0">
                <a:latin typeface="+mn-lt"/>
              </a:rPr>
              <a:t>1 . Image </a:t>
            </a:r>
            <a:r>
              <a:rPr lang="fr-BE" dirty="0" err="1" smtClean="0">
                <a:latin typeface="+mn-lt"/>
              </a:rPr>
              <a:t>anéchogène</a:t>
            </a:r>
            <a:r>
              <a:rPr lang="fr-BE" dirty="0" smtClean="0">
                <a:latin typeface="+mn-lt"/>
              </a:rPr>
              <a:t> (follicule)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38113" y="5589588"/>
            <a:ext cx="3569792" cy="369332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fr-BE" dirty="0" smtClean="0">
                <a:latin typeface="+mn-lt"/>
              </a:rPr>
              <a:t>4. Image isoéchogène (corps jaune)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4765675" y="1677988"/>
            <a:ext cx="358775" cy="431800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BE" altLang="fr-FR">
                <a:solidFill>
                  <a:schemeClr val="tx1"/>
                </a:solidFill>
                <a:latin typeface="Calibri" pitchFamily="34" charset="0"/>
              </a:rPr>
              <a:t>2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6080125" y="747713"/>
            <a:ext cx="358775" cy="431800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BE" altLang="fr-FR">
                <a:solidFill>
                  <a:schemeClr val="tx1"/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7273925" y="2781300"/>
            <a:ext cx="358775" cy="431800"/>
          </a:xfrm>
          <a:prstGeom prst="rect">
            <a:avLst/>
          </a:prstGeom>
          <a:solidFill>
            <a:srgbClr val="0000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fr-BE" sz="2200" smtClean="0">
                <a:solidFill>
                  <a:schemeClr val="accent3"/>
                </a:solidFill>
                <a:latin typeface="Calibri" pitchFamily="34" charset="0"/>
              </a:rPr>
              <a:t>5</a:t>
            </a: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7747000" y="1236663"/>
            <a:ext cx="358775" cy="431800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BE" altLang="fr-FR">
                <a:solidFill>
                  <a:schemeClr val="tx1"/>
                </a:solidFill>
                <a:latin typeface="Calibri" pitchFamily="34" charset="0"/>
              </a:rPr>
              <a:t>3</a:t>
            </a: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119063" y="6070600"/>
            <a:ext cx="4092897" cy="369332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fr-BE" dirty="0">
                <a:latin typeface="+mn-lt"/>
              </a:rPr>
              <a:t>5</a:t>
            </a:r>
            <a:r>
              <a:rPr lang="fr-BE" dirty="0" smtClean="0">
                <a:latin typeface="+mn-lt"/>
              </a:rPr>
              <a:t>. Image hyper </a:t>
            </a:r>
            <a:r>
              <a:rPr lang="fr-BE" dirty="0" err="1" smtClean="0">
                <a:latin typeface="+mn-lt"/>
              </a:rPr>
              <a:t>hyperéchogène</a:t>
            </a:r>
            <a:r>
              <a:rPr lang="fr-BE" dirty="0" smtClean="0">
                <a:latin typeface="+mn-lt"/>
              </a:rPr>
              <a:t> du pubis</a:t>
            </a:r>
          </a:p>
        </p:txBody>
      </p:sp>
      <p:sp>
        <p:nvSpPr>
          <p:cNvPr id="3" name="Forme libre 2"/>
          <p:cNvSpPr>
            <a:spLocks/>
          </p:cNvSpPr>
          <p:nvPr/>
        </p:nvSpPr>
        <p:spPr bwMode="auto">
          <a:xfrm>
            <a:off x="4648200" y="1371600"/>
            <a:ext cx="1016000" cy="1168400"/>
          </a:xfrm>
          <a:custGeom>
            <a:avLst/>
            <a:gdLst>
              <a:gd name="T0" fmla="*/ 38222 w 1016239"/>
              <a:gd name="T1" fmla="*/ 270 h 1168670"/>
              <a:gd name="T2" fmla="*/ 164832 w 1016239"/>
              <a:gd name="T3" fmla="*/ 63575 h 1168670"/>
              <a:gd name="T4" fmla="*/ 215476 w 1016239"/>
              <a:gd name="T5" fmla="*/ 88897 h 1168670"/>
              <a:gd name="T6" fmla="*/ 253459 w 1016239"/>
              <a:gd name="T7" fmla="*/ 114232 h 1168670"/>
              <a:gd name="T8" fmla="*/ 367412 w 1016239"/>
              <a:gd name="T9" fmla="*/ 139554 h 1168670"/>
              <a:gd name="T10" fmla="*/ 418059 w 1016239"/>
              <a:gd name="T11" fmla="*/ 152215 h 1168670"/>
              <a:gd name="T12" fmla="*/ 456044 w 1016239"/>
              <a:gd name="T13" fmla="*/ 164876 h 1168670"/>
              <a:gd name="T14" fmla="*/ 532013 w 1016239"/>
              <a:gd name="T15" fmla="*/ 215520 h 1168670"/>
              <a:gd name="T16" fmla="*/ 582658 w 1016239"/>
              <a:gd name="T17" fmla="*/ 253503 h 1168670"/>
              <a:gd name="T18" fmla="*/ 658624 w 1016239"/>
              <a:gd name="T19" fmla="*/ 278830 h 1168670"/>
              <a:gd name="T20" fmla="*/ 734590 w 1016239"/>
              <a:gd name="T21" fmla="*/ 329482 h 1168670"/>
              <a:gd name="T22" fmla="*/ 772573 w 1016239"/>
              <a:gd name="T23" fmla="*/ 342143 h 1168670"/>
              <a:gd name="T24" fmla="*/ 848539 w 1016239"/>
              <a:gd name="T25" fmla="*/ 380126 h 1168670"/>
              <a:gd name="T26" fmla="*/ 873861 w 1016239"/>
              <a:gd name="T27" fmla="*/ 418109 h 1168670"/>
              <a:gd name="T28" fmla="*/ 949829 w 1016239"/>
              <a:gd name="T29" fmla="*/ 468761 h 1168670"/>
              <a:gd name="T30" fmla="*/ 1013136 w 1016239"/>
              <a:gd name="T31" fmla="*/ 582715 h 1168670"/>
              <a:gd name="T32" fmla="*/ 1000474 w 1016239"/>
              <a:gd name="T33" fmla="*/ 684015 h 1168670"/>
              <a:gd name="T34" fmla="*/ 924506 w 1016239"/>
              <a:gd name="T35" fmla="*/ 696677 h 1168670"/>
              <a:gd name="T36" fmla="*/ 848539 w 1016239"/>
              <a:gd name="T37" fmla="*/ 721999 h 1168670"/>
              <a:gd name="T38" fmla="*/ 810556 w 1016239"/>
              <a:gd name="T39" fmla="*/ 747321 h 1168670"/>
              <a:gd name="T40" fmla="*/ 734590 w 1016239"/>
              <a:gd name="T41" fmla="*/ 772643 h 1168670"/>
              <a:gd name="T42" fmla="*/ 658624 w 1016239"/>
              <a:gd name="T43" fmla="*/ 810631 h 1168670"/>
              <a:gd name="T44" fmla="*/ 620641 w 1016239"/>
              <a:gd name="T45" fmla="*/ 835956 h 1168670"/>
              <a:gd name="T46" fmla="*/ 544675 w 1016239"/>
              <a:gd name="T47" fmla="*/ 848618 h 1168670"/>
              <a:gd name="T48" fmla="*/ 468706 w 1016239"/>
              <a:gd name="T49" fmla="*/ 886605 h 1168670"/>
              <a:gd name="T50" fmla="*/ 430721 w 1016239"/>
              <a:gd name="T51" fmla="*/ 911927 h 1168670"/>
              <a:gd name="T52" fmla="*/ 329426 w 1016239"/>
              <a:gd name="T53" fmla="*/ 975235 h 1168670"/>
              <a:gd name="T54" fmla="*/ 304103 w 1016239"/>
              <a:gd name="T55" fmla="*/ 1013222 h 1168670"/>
              <a:gd name="T56" fmla="*/ 190154 w 1016239"/>
              <a:gd name="T57" fmla="*/ 1101855 h 1168670"/>
              <a:gd name="T58" fmla="*/ 152171 w 1016239"/>
              <a:gd name="T59" fmla="*/ 1114516 h 1168670"/>
              <a:gd name="T60" fmla="*/ 76205 w 1016239"/>
              <a:gd name="T61" fmla="*/ 1165164 h 1168670"/>
              <a:gd name="T62" fmla="*/ 38222 w 1016239"/>
              <a:gd name="T63" fmla="*/ 1152502 h 1168670"/>
              <a:gd name="T64" fmla="*/ 25561 w 1016239"/>
              <a:gd name="T65" fmla="*/ 886605 h 1168670"/>
              <a:gd name="T66" fmla="*/ 239 w 1016239"/>
              <a:gd name="T67" fmla="*/ 468761 h 1168670"/>
              <a:gd name="T68" fmla="*/ 12900 w 1016239"/>
              <a:gd name="T69" fmla="*/ 88897 h 1168670"/>
              <a:gd name="T70" fmla="*/ 38222 w 1016239"/>
              <a:gd name="T71" fmla="*/ 270 h 116867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016239" h="1168670">
                <a:moveTo>
                  <a:pt x="38339" y="270"/>
                </a:moveTo>
                <a:cubicBezTo>
                  <a:pt x="63739" y="-3963"/>
                  <a:pt x="123006" y="42603"/>
                  <a:pt x="165339" y="63770"/>
                </a:cubicBezTo>
                <a:cubicBezTo>
                  <a:pt x="182272" y="72237"/>
                  <a:pt x="200387" y="78668"/>
                  <a:pt x="216139" y="89170"/>
                </a:cubicBezTo>
                <a:cubicBezTo>
                  <a:pt x="228839" y="97637"/>
                  <a:pt x="240587" y="107744"/>
                  <a:pt x="254239" y="114570"/>
                </a:cubicBezTo>
                <a:cubicBezTo>
                  <a:pt x="287194" y="131048"/>
                  <a:pt x="336021" y="133466"/>
                  <a:pt x="368539" y="139970"/>
                </a:cubicBezTo>
                <a:cubicBezTo>
                  <a:pt x="385655" y="143393"/>
                  <a:pt x="402556" y="147875"/>
                  <a:pt x="419339" y="152670"/>
                </a:cubicBezTo>
                <a:cubicBezTo>
                  <a:pt x="432211" y="156348"/>
                  <a:pt x="445737" y="158869"/>
                  <a:pt x="457439" y="165370"/>
                </a:cubicBezTo>
                <a:cubicBezTo>
                  <a:pt x="484124" y="180195"/>
                  <a:pt x="509217" y="197854"/>
                  <a:pt x="533639" y="216170"/>
                </a:cubicBezTo>
                <a:cubicBezTo>
                  <a:pt x="550572" y="228870"/>
                  <a:pt x="565507" y="244804"/>
                  <a:pt x="584439" y="254270"/>
                </a:cubicBezTo>
                <a:cubicBezTo>
                  <a:pt x="608386" y="266244"/>
                  <a:pt x="638362" y="264818"/>
                  <a:pt x="660639" y="279670"/>
                </a:cubicBezTo>
                <a:cubicBezTo>
                  <a:pt x="686039" y="296603"/>
                  <a:pt x="707879" y="320817"/>
                  <a:pt x="736839" y="330470"/>
                </a:cubicBezTo>
                <a:cubicBezTo>
                  <a:pt x="749539" y="334703"/>
                  <a:pt x="762965" y="337183"/>
                  <a:pt x="774939" y="343170"/>
                </a:cubicBezTo>
                <a:cubicBezTo>
                  <a:pt x="873416" y="392409"/>
                  <a:pt x="755374" y="349348"/>
                  <a:pt x="851139" y="381270"/>
                </a:cubicBezTo>
                <a:cubicBezTo>
                  <a:pt x="859606" y="393970"/>
                  <a:pt x="865052" y="409319"/>
                  <a:pt x="876539" y="419370"/>
                </a:cubicBezTo>
                <a:cubicBezTo>
                  <a:pt x="899513" y="439472"/>
                  <a:pt x="952739" y="470170"/>
                  <a:pt x="952739" y="470170"/>
                </a:cubicBezTo>
                <a:cubicBezTo>
                  <a:pt x="1010965" y="557509"/>
                  <a:pt x="993886" y="517410"/>
                  <a:pt x="1016239" y="584470"/>
                </a:cubicBezTo>
                <a:cubicBezTo>
                  <a:pt x="1012006" y="618337"/>
                  <a:pt x="1024493" y="659129"/>
                  <a:pt x="1003539" y="686070"/>
                </a:cubicBezTo>
                <a:cubicBezTo>
                  <a:pt x="987730" y="706396"/>
                  <a:pt x="952321" y="692525"/>
                  <a:pt x="927339" y="698770"/>
                </a:cubicBezTo>
                <a:cubicBezTo>
                  <a:pt x="901364" y="705264"/>
                  <a:pt x="873416" y="709318"/>
                  <a:pt x="851139" y="724170"/>
                </a:cubicBezTo>
                <a:cubicBezTo>
                  <a:pt x="838439" y="732637"/>
                  <a:pt x="826987" y="743371"/>
                  <a:pt x="813039" y="749570"/>
                </a:cubicBezTo>
                <a:cubicBezTo>
                  <a:pt x="788573" y="760444"/>
                  <a:pt x="759116" y="760118"/>
                  <a:pt x="736839" y="774970"/>
                </a:cubicBezTo>
                <a:cubicBezTo>
                  <a:pt x="627650" y="847763"/>
                  <a:pt x="765799" y="760490"/>
                  <a:pt x="660639" y="813070"/>
                </a:cubicBezTo>
                <a:cubicBezTo>
                  <a:pt x="646987" y="819896"/>
                  <a:pt x="637019" y="833643"/>
                  <a:pt x="622539" y="838470"/>
                </a:cubicBezTo>
                <a:cubicBezTo>
                  <a:pt x="598110" y="846613"/>
                  <a:pt x="571739" y="846937"/>
                  <a:pt x="546339" y="851170"/>
                </a:cubicBezTo>
                <a:cubicBezTo>
                  <a:pt x="437150" y="923963"/>
                  <a:pt x="575299" y="836690"/>
                  <a:pt x="470139" y="889270"/>
                </a:cubicBezTo>
                <a:cubicBezTo>
                  <a:pt x="456487" y="896096"/>
                  <a:pt x="445291" y="907097"/>
                  <a:pt x="432039" y="914670"/>
                </a:cubicBezTo>
                <a:cubicBezTo>
                  <a:pt x="385092" y="941497"/>
                  <a:pt x="370910" y="937699"/>
                  <a:pt x="330439" y="978170"/>
                </a:cubicBezTo>
                <a:cubicBezTo>
                  <a:pt x="319646" y="988963"/>
                  <a:pt x="314810" y="1004544"/>
                  <a:pt x="305039" y="1016270"/>
                </a:cubicBezTo>
                <a:cubicBezTo>
                  <a:pt x="279752" y="1046615"/>
                  <a:pt x="223417" y="1094277"/>
                  <a:pt x="190739" y="1105170"/>
                </a:cubicBezTo>
                <a:lnTo>
                  <a:pt x="152639" y="1117870"/>
                </a:lnTo>
                <a:cubicBezTo>
                  <a:pt x="129732" y="1140777"/>
                  <a:pt x="113198" y="1168670"/>
                  <a:pt x="76439" y="1168670"/>
                </a:cubicBezTo>
                <a:cubicBezTo>
                  <a:pt x="63052" y="1168670"/>
                  <a:pt x="51039" y="1160203"/>
                  <a:pt x="38339" y="1155970"/>
                </a:cubicBezTo>
                <a:cubicBezTo>
                  <a:pt x="34106" y="1067070"/>
                  <a:pt x="30576" y="978134"/>
                  <a:pt x="25639" y="889270"/>
                </a:cubicBezTo>
                <a:cubicBezTo>
                  <a:pt x="17876" y="749529"/>
                  <a:pt x="2460" y="610109"/>
                  <a:pt x="239" y="470170"/>
                </a:cubicBezTo>
                <a:cubicBezTo>
                  <a:pt x="-1778" y="343115"/>
                  <a:pt x="9506" y="216194"/>
                  <a:pt x="12939" y="89170"/>
                </a:cubicBezTo>
                <a:cubicBezTo>
                  <a:pt x="13740" y="59547"/>
                  <a:pt x="12939" y="4503"/>
                  <a:pt x="38339" y="270"/>
                </a:cubicBezTo>
                <a:close/>
              </a:path>
            </a:pathLst>
          </a:custGeom>
          <a:noFill/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6726238" y="1397000"/>
            <a:ext cx="358775" cy="431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BE" altLang="fr-FR">
                <a:solidFill>
                  <a:schemeClr val="tx1"/>
                </a:solidFill>
                <a:latin typeface="Calibri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672285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3" grpId="0" animBg="1"/>
      <p:bldP spid="22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ombre_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4370387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2" descr="ombre_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7488"/>
            <a:ext cx="4370388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rme libre 4"/>
          <p:cNvSpPr>
            <a:spLocks/>
          </p:cNvSpPr>
          <p:nvPr/>
        </p:nvSpPr>
        <p:spPr bwMode="auto">
          <a:xfrm>
            <a:off x="5816600" y="965200"/>
            <a:ext cx="800100" cy="1079500"/>
          </a:xfrm>
          <a:custGeom>
            <a:avLst/>
            <a:gdLst>
              <a:gd name="T0" fmla="*/ 289428 w 800666"/>
              <a:gd name="T1" fmla="*/ 0 h 1079500"/>
              <a:gd name="T2" fmla="*/ 151005 w 800666"/>
              <a:gd name="T3" fmla="*/ 101600 h 1079500"/>
              <a:gd name="T4" fmla="*/ 100670 w 800666"/>
              <a:gd name="T5" fmla="*/ 177800 h 1079500"/>
              <a:gd name="T6" fmla="*/ 75501 w 800666"/>
              <a:gd name="T7" fmla="*/ 215900 h 1079500"/>
              <a:gd name="T8" fmla="*/ 50332 w 800666"/>
              <a:gd name="T9" fmla="*/ 393700 h 1079500"/>
              <a:gd name="T10" fmla="*/ 25166 w 800666"/>
              <a:gd name="T11" fmla="*/ 469900 h 1079500"/>
              <a:gd name="T12" fmla="*/ 0 w 800666"/>
              <a:gd name="T13" fmla="*/ 584200 h 1079500"/>
              <a:gd name="T14" fmla="*/ 12583 w 800666"/>
              <a:gd name="T15" fmla="*/ 723900 h 1079500"/>
              <a:gd name="T16" fmla="*/ 125838 w 800666"/>
              <a:gd name="T17" fmla="*/ 838200 h 1079500"/>
              <a:gd name="T18" fmla="*/ 163589 w 800666"/>
              <a:gd name="T19" fmla="*/ 876300 h 1079500"/>
              <a:gd name="T20" fmla="*/ 239093 w 800666"/>
              <a:gd name="T21" fmla="*/ 927100 h 1079500"/>
              <a:gd name="T22" fmla="*/ 352347 w 800666"/>
              <a:gd name="T23" fmla="*/ 1016000 h 1079500"/>
              <a:gd name="T24" fmla="*/ 402682 w 800666"/>
              <a:gd name="T25" fmla="*/ 1041400 h 1079500"/>
              <a:gd name="T26" fmla="*/ 528519 w 800666"/>
              <a:gd name="T27" fmla="*/ 1066800 h 1079500"/>
              <a:gd name="T28" fmla="*/ 566270 w 800666"/>
              <a:gd name="T29" fmla="*/ 1079500 h 1079500"/>
              <a:gd name="T30" fmla="*/ 616605 w 800666"/>
              <a:gd name="T31" fmla="*/ 1066800 h 1079500"/>
              <a:gd name="T32" fmla="*/ 666942 w 800666"/>
              <a:gd name="T33" fmla="*/ 990600 h 1079500"/>
              <a:gd name="T34" fmla="*/ 692108 w 800666"/>
              <a:gd name="T35" fmla="*/ 952500 h 1079500"/>
              <a:gd name="T36" fmla="*/ 717276 w 800666"/>
              <a:gd name="T37" fmla="*/ 914400 h 1079500"/>
              <a:gd name="T38" fmla="*/ 755027 w 800666"/>
              <a:gd name="T39" fmla="*/ 787400 h 1079500"/>
              <a:gd name="T40" fmla="*/ 767611 w 800666"/>
              <a:gd name="T41" fmla="*/ 571500 h 1079500"/>
              <a:gd name="T42" fmla="*/ 792778 w 800666"/>
              <a:gd name="T43" fmla="*/ 457200 h 1079500"/>
              <a:gd name="T44" fmla="*/ 780195 w 800666"/>
              <a:gd name="T45" fmla="*/ 228600 h 1079500"/>
              <a:gd name="T46" fmla="*/ 767611 w 800666"/>
              <a:gd name="T47" fmla="*/ 190500 h 1079500"/>
              <a:gd name="T48" fmla="*/ 717276 w 800666"/>
              <a:gd name="T49" fmla="*/ 152400 h 1079500"/>
              <a:gd name="T50" fmla="*/ 679525 w 800666"/>
              <a:gd name="T51" fmla="*/ 114300 h 1079500"/>
              <a:gd name="T52" fmla="*/ 641772 w 800666"/>
              <a:gd name="T53" fmla="*/ 101600 h 1079500"/>
              <a:gd name="T54" fmla="*/ 566270 w 800666"/>
              <a:gd name="T55" fmla="*/ 50800 h 1079500"/>
              <a:gd name="T56" fmla="*/ 289428 w 800666"/>
              <a:gd name="T57" fmla="*/ 0 h 107950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800666" h="1079500">
                <a:moveTo>
                  <a:pt x="292100" y="0"/>
                </a:moveTo>
                <a:cubicBezTo>
                  <a:pt x="221880" y="28088"/>
                  <a:pt x="202756" y="26065"/>
                  <a:pt x="152400" y="101600"/>
                </a:cubicBezTo>
                <a:lnTo>
                  <a:pt x="101600" y="177800"/>
                </a:lnTo>
                <a:lnTo>
                  <a:pt x="76200" y="215900"/>
                </a:lnTo>
                <a:cubicBezTo>
                  <a:pt x="70093" y="270867"/>
                  <a:pt x="65964" y="338100"/>
                  <a:pt x="50800" y="393700"/>
                </a:cubicBezTo>
                <a:cubicBezTo>
                  <a:pt x="43755" y="419531"/>
                  <a:pt x="29802" y="443490"/>
                  <a:pt x="25400" y="469900"/>
                </a:cubicBezTo>
                <a:cubicBezTo>
                  <a:pt x="10499" y="559305"/>
                  <a:pt x="20843" y="521671"/>
                  <a:pt x="0" y="584200"/>
                </a:cubicBezTo>
                <a:cubicBezTo>
                  <a:pt x="4233" y="630767"/>
                  <a:pt x="-5103" y="680663"/>
                  <a:pt x="12700" y="723900"/>
                </a:cubicBezTo>
                <a:lnTo>
                  <a:pt x="127000" y="838200"/>
                </a:lnTo>
                <a:cubicBezTo>
                  <a:pt x="139700" y="850900"/>
                  <a:pt x="150156" y="866337"/>
                  <a:pt x="165100" y="876300"/>
                </a:cubicBezTo>
                <a:cubicBezTo>
                  <a:pt x="190500" y="893233"/>
                  <a:pt x="219714" y="905514"/>
                  <a:pt x="241300" y="927100"/>
                </a:cubicBezTo>
                <a:cubicBezTo>
                  <a:pt x="283111" y="968911"/>
                  <a:pt x="294837" y="985619"/>
                  <a:pt x="355600" y="1016000"/>
                </a:cubicBezTo>
                <a:cubicBezTo>
                  <a:pt x="372533" y="1024467"/>
                  <a:pt x="388196" y="1036199"/>
                  <a:pt x="406400" y="1041400"/>
                </a:cubicBezTo>
                <a:cubicBezTo>
                  <a:pt x="447911" y="1053260"/>
                  <a:pt x="492444" y="1053148"/>
                  <a:pt x="533400" y="1066800"/>
                </a:cubicBezTo>
                <a:lnTo>
                  <a:pt x="571500" y="1079500"/>
                </a:lnTo>
                <a:cubicBezTo>
                  <a:pt x="588433" y="1075267"/>
                  <a:pt x="609164" y="1078294"/>
                  <a:pt x="622300" y="1066800"/>
                </a:cubicBezTo>
                <a:cubicBezTo>
                  <a:pt x="645274" y="1046698"/>
                  <a:pt x="656167" y="1016000"/>
                  <a:pt x="673100" y="990600"/>
                </a:cubicBezTo>
                <a:lnTo>
                  <a:pt x="698500" y="952500"/>
                </a:lnTo>
                <a:cubicBezTo>
                  <a:pt x="706967" y="939800"/>
                  <a:pt x="719073" y="928880"/>
                  <a:pt x="723900" y="914400"/>
                </a:cubicBezTo>
                <a:cubicBezTo>
                  <a:pt x="754820" y="821641"/>
                  <a:pt x="742806" y="864175"/>
                  <a:pt x="762000" y="787400"/>
                </a:cubicBezTo>
                <a:cubicBezTo>
                  <a:pt x="766233" y="715433"/>
                  <a:pt x="766437" y="643116"/>
                  <a:pt x="774700" y="571500"/>
                </a:cubicBezTo>
                <a:cubicBezTo>
                  <a:pt x="779174" y="532728"/>
                  <a:pt x="798655" y="496203"/>
                  <a:pt x="800100" y="457200"/>
                </a:cubicBezTo>
                <a:cubicBezTo>
                  <a:pt x="802925" y="380935"/>
                  <a:pt x="794636" y="304574"/>
                  <a:pt x="787400" y="228600"/>
                </a:cubicBezTo>
                <a:cubicBezTo>
                  <a:pt x="786131" y="215273"/>
                  <a:pt x="783270" y="200784"/>
                  <a:pt x="774700" y="190500"/>
                </a:cubicBezTo>
                <a:cubicBezTo>
                  <a:pt x="761149" y="174239"/>
                  <a:pt x="739971" y="166175"/>
                  <a:pt x="723900" y="152400"/>
                </a:cubicBezTo>
                <a:cubicBezTo>
                  <a:pt x="710263" y="140711"/>
                  <a:pt x="700744" y="124263"/>
                  <a:pt x="685800" y="114300"/>
                </a:cubicBezTo>
                <a:cubicBezTo>
                  <a:pt x="674661" y="106874"/>
                  <a:pt x="659402" y="108101"/>
                  <a:pt x="647700" y="101600"/>
                </a:cubicBezTo>
                <a:cubicBezTo>
                  <a:pt x="621015" y="86775"/>
                  <a:pt x="600460" y="60453"/>
                  <a:pt x="571500" y="50800"/>
                </a:cubicBezTo>
                <a:cubicBezTo>
                  <a:pt x="423010" y="1303"/>
                  <a:pt x="522074" y="25400"/>
                  <a:pt x="292100" y="0"/>
                </a:cubicBezTo>
                <a:close/>
              </a:path>
            </a:pathLst>
          </a:custGeom>
          <a:noFill/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6" name="Forme libre 5"/>
          <p:cNvSpPr>
            <a:spLocks/>
          </p:cNvSpPr>
          <p:nvPr/>
        </p:nvSpPr>
        <p:spPr bwMode="auto">
          <a:xfrm>
            <a:off x="6718300" y="889000"/>
            <a:ext cx="944563" cy="1003300"/>
          </a:xfrm>
          <a:custGeom>
            <a:avLst/>
            <a:gdLst>
              <a:gd name="T0" fmla="*/ 538588 w 943860"/>
              <a:gd name="T1" fmla="*/ 76200 h 1003300"/>
              <a:gd name="T2" fmla="*/ 333411 w 943860"/>
              <a:gd name="T3" fmla="*/ 114300 h 1003300"/>
              <a:gd name="T4" fmla="*/ 243647 w 943860"/>
              <a:gd name="T5" fmla="*/ 139700 h 1003300"/>
              <a:gd name="T6" fmla="*/ 205176 w 943860"/>
              <a:gd name="T7" fmla="*/ 165100 h 1003300"/>
              <a:gd name="T8" fmla="*/ 179530 w 943860"/>
              <a:gd name="T9" fmla="*/ 203200 h 1003300"/>
              <a:gd name="T10" fmla="*/ 141059 w 943860"/>
              <a:gd name="T11" fmla="*/ 241300 h 1003300"/>
              <a:gd name="T12" fmla="*/ 76941 w 943860"/>
              <a:gd name="T13" fmla="*/ 355600 h 1003300"/>
              <a:gd name="T14" fmla="*/ 38471 w 943860"/>
              <a:gd name="T15" fmla="*/ 431800 h 1003300"/>
              <a:gd name="T16" fmla="*/ 0 w 943860"/>
              <a:gd name="T17" fmla="*/ 508000 h 1003300"/>
              <a:gd name="T18" fmla="*/ 12823 w 943860"/>
              <a:gd name="T19" fmla="*/ 685800 h 1003300"/>
              <a:gd name="T20" fmla="*/ 51294 w 943860"/>
              <a:gd name="T21" fmla="*/ 736600 h 1003300"/>
              <a:gd name="T22" fmla="*/ 102588 w 943860"/>
              <a:gd name="T23" fmla="*/ 812800 h 1003300"/>
              <a:gd name="T24" fmla="*/ 141059 w 943860"/>
              <a:gd name="T25" fmla="*/ 863600 h 1003300"/>
              <a:gd name="T26" fmla="*/ 192353 w 943860"/>
              <a:gd name="T27" fmla="*/ 939800 h 1003300"/>
              <a:gd name="T28" fmla="*/ 307765 w 943860"/>
              <a:gd name="T29" fmla="*/ 1003300 h 1003300"/>
              <a:gd name="T30" fmla="*/ 551411 w 943860"/>
              <a:gd name="T31" fmla="*/ 990600 h 1003300"/>
              <a:gd name="T32" fmla="*/ 628353 w 943860"/>
              <a:gd name="T33" fmla="*/ 939800 h 1003300"/>
              <a:gd name="T34" fmla="*/ 666823 w 943860"/>
              <a:gd name="T35" fmla="*/ 850900 h 1003300"/>
              <a:gd name="T36" fmla="*/ 692470 w 943860"/>
              <a:gd name="T37" fmla="*/ 774700 h 1003300"/>
              <a:gd name="T38" fmla="*/ 705294 w 943860"/>
              <a:gd name="T39" fmla="*/ 736600 h 1003300"/>
              <a:gd name="T40" fmla="*/ 718117 w 943860"/>
              <a:gd name="T41" fmla="*/ 685800 h 1003300"/>
              <a:gd name="T42" fmla="*/ 756588 w 943860"/>
              <a:gd name="T43" fmla="*/ 647700 h 1003300"/>
              <a:gd name="T44" fmla="*/ 820705 w 943860"/>
              <a:gd name="T45" fmla="*/ 571500 h 1003300"/>
              <a:gd name="T46" fmla="*/ 872001 w 943860"/>
              <a:gd name="T47" fmla="*/ 508000 h 1003300"/>
              <a:gd name="T48" fmla="*/ 936119 w 943860"/>
              <a:gd name="T49" fmla="*/ 393700 h 1003300"/>
              <a:gd name="T50" fmla="*/ 948941 w 943860"/>
              <a:gd name="T51" fmla="*/ 342900 h 1003300"/>
              <a:gd name="T52" fmla="*/ 910472 w 943860"/>
              <a:gd name="T53" fmla="*/ 63500 h 1003300"/>
              <a:gd name="T54" fmla="*/ 872001 w 943860"/>
              <a:gd name="T55" fmla="*/ 25400 h 1003300"/>
              <a:gd name="T56" fmla="*/ 769412 w 943860"/>
              <a:gd name="T57" fmla="*/ 0 h 1003300"/>
              <a:gd name="T58" fmla="*/ 653999 w 943860"/>
              <a:gd name="T59" fmla="*/ 12700 h 1003300"/>
              <a:gd name="T60" fmla="*/ 577059 w 943860"/>
              <a:gd name="T61" fmla="*/ 63500 h 1003300"/>
              <a:gd name="T62" fmla="*/ 538588 w 943860"/>
              <a:gd name="T63" fmla="*/ 76200 h 100330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943860" h="1003300">
                <a:moveTo>
                  <a:pt x="533400" y="76200"/>
                </a:moveTo>
                <a:cubicBezTo>
                  <a:pt x="493184" y="84667"/>
                  <a:pt x="466516" y="68861"/>
                  <a:pt x="330200" y="114300"/>
                </a:cubicBezTo>
                <a:cubicBezTo>
                  <a:pt x="305785" y="122438"/>
                  <a:pt x="265761" y="127469"/>
                  <a:pt x="241300" y="139700"/>
                </a:cubicBezTo>
                <a:cubicBezTo>
                  <a:pt x="227648" y="146526"/>
                  <a:pt x="215900" y="156633"/>
                  <a:pt x="203200" y="165100"/>
                </a:cubicBezTo>
                <a:cubicBezTo>
                  <a:pt x="194733" y="177800"/>
                  <a:pt x="187571" y="191474"/>
                  <a:pt x="177800" y="203200"/>
                </a:cubicBezTo>
                <a:cubicBezTo>
                  <a:pt x="166302" y="216998"/>
                  <a:pt x="148422" y="225600"/>
                  <a:pt x="139700" y="241300"/>
                </a:cubicBezTo>
                <a:cubicBezTo>
                  <a:pt x="62001" y="381158"/>
                  <a:pt x="164505" y="267295"/>
                  <a:pt x="76200" y="355600"/>
                </a:cubicBezTo>
                <a:cubicBezTo>
                  <a:pt x="44278" y="451365"/>
                  <a:pt x="87339" y="333323"/>
                  <a:pt x="38100" y="431800"/>
                </a:cubicBezTo>
                <a:cubicBezTo>
                  <a:pt x="-14480" y="536960"/>
                  <a:pt x="72793" y="398811"/>
                  <a:pt x="0" y="508000"/>
                </a:cubicBezTo>
                <a:cubicBezTo>
                  <a:pt x="4233" y="567267"/>
                  <a:pt x="-190" y="627797"/>
                  <a:pt x="12700" y="685800"/>
                </a:cubicBezTo>
                <a:cubicBezTo>
                  <a:pt x="17292" y="706463"/>
                  <a:pt x="38662" y="719260"/>
                  <a:pt x="50800" y="736600"/>
                </a:cubicBezTo>
                <a:cubicBezTo>
                  <a:pt x="68306" y="761609"/>
                  <a:pt x="83284" y="788378"/>
                  <a:pt x="101600" y="812800"/>
                </a:cubicBezTo>
                <a:cubicBezTo>
                  <a:pt x="114300" y="829733"/>
                  <a:pt x="127562" y="846260"/>
                  <a:pt x="139700" y="863600"/>
                </a:cubicBezTo>
                <a:cubicBezTo>
                  <a:pt x="157206" y="888609"/>
                  <a:pt x="165100" y="922867"/>
                  <a:pt x="190500" y="939800"/>
                </a:cubicBezTo>
                <a:cubicBezTo>
                  <a:pt x="277839" y="998026"/>
                  <a:pt x="237740" y="980947"/>
                  <a:pt x="304800" y="1003300"/>
                </a:cubicBezTo>
                <a:cubicBezTo>
                  <a:pt x="385233" y="999067"/>
                  <a:pt x="467119" y="1006396"/>
                  <a:pt x="546100" y="990600"/>
                </a:cubicBezTo>
                <a:cubicBezTo>
                  <a:pt x="576034" y="984613"/>
                  <a:pt x="622300" y="939800"/>
                  <a:pt x="622300" y="939800"/>
                </a:cubicBezTo>
                <a:cubicBezTo>
                  <a:pt x="662598" y="879353"/>
                  <a:pt x="638034" y="925454"/>
                  <a:pt x="660400" y="850900"/>
                </a:cubicBezTo>
                <a:cubicBezTo>
                  <a:pt x="668093" y="825255"/>
                  <a:pt x="677333" y="800100"/>
                  <a:pt x="685800" y="774700"/>
                </a:cubicBezTo>
                <a:cubicBezTo>
                  <a:pt x="690033" y="762000"/>
                  <a:pt x="695253" y="749587"/>
                  <a:pt x="698500" y="736600"/>
                </a:cubicBezTo>
                <a:cubicBezTo>
                  <a:pt x="702733" y="719667"/>
                  <a:pt x="702540" y="700955"/>
                  <a:pt x="711200" y="685800"/>
                </a:cubicBezTo>
                <a:cubicBezTo>
                  <a:pt x="720111" y="670206"/>
                  <a:pt x="737802" y="661498"/>
                  <a:pt x="749300" y="647700"/>
                </a:cubicBezTo>
                <a:cubicBezTo>
                  <a:pt x="837707" y="541612"/>
                  <a:pt x="701490" y="682810"/>
                  <a:pt x="812800" y="571500"/>
                </a:cubicBezTo>
                <a:cubicBezTo>
                  <a:pt x="841400" y="485700"/>
                  <a:pt x="801736" y="578702"/>
                  <a:pt x="863600" y="508000"/>
                </a:cubicBezTo>
                <a:cubicBezTo>
                  <a:pt x="902191" y="463896"/>
                  <a:pt x="913357" y="441801"/>
                  <a:pt x="927100" y="393700"/>
                </a:cubicBezTo>
                <a:cubicBezTo>
                  <a:pt x="931895" y="376917"/>
                  <a:pt x="935567" y="359833"/>
                  <a:pt x="939800" y="342900"/>
                </a:cubicBezTo>
                <a:cubicBezTo>
                  <a:pt x="932530" y="204776"/>
                  <a:pt x="970597" y="146176"/>
                  <a:pt x="901700" y="63500"/>
                </a:cubicBezTo>
                <a:cubicBezTo>
                  <a:pt x="890202" y="49702"/>
                  <a:pt x="878544" y="35363"/>
                  <a:pt x="863600" y="25400"/>
                </a:cubicBezTo>
                <a:cubicBezTo>
                  <a:pt x="846863" y="14242"/>
                  <a:pt x="771160" y="1832"/>
                  <a:pt x="762000" y="0"/>
                </a:cubicBezTo>
                <a:cubicBezTo>
                  <a:pt x="723900" y="4233"/>
                  <a:pt x="684067" y="578"/>
                  <a:pt x="647700" y="12700"/>
                </a:cubicBezTo>
                <a:cubicBezTo>
                  <a:pt x="618740" y="22353"/>
                  <a:pt x="600460" y="53847"/>
                  <a:pt x="571500" y="63500"/>
                </a:cubicBezTo>
                <a:cubicBezTo>
                  <a:pt x="529384" y="77539"/>
                  <a:pt x="573616" y="67733"/>
                  <a:pt x="533400" y="76200"/>
                </a:cubicBezTo>
                <a:close/>
              </a:path>
            </a:pathLst>
          </a:custGeom>
          <a:noFill/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7" name="Forme libre 6"/>
          <p:cNvSpPr>
            <a:spLocks/>
          </p:cNvSpPr>
          <p:nvPr/>
        </p:nvSpPr>
        <p:spPr bwMode="auto">
          <a:xfrm>
            <a:off x="5181600" y="2438400"/>
            <a:ext cx="1003300" cy="687388"/>
          </a:xfrm>
          <a:custGeom>
            <a:avLst/>
            <a:gdLst>
              <a:gd name="T0" fmla="*/ 609600 w 1003300"/>
              <a:gd name="T1" fmla="*/ 12856 h 686751"/>
              <a:gd name="T2" fmla="*/ 546100 w 1003300"/>
              <a:gd name="T3" fmla="*/ 0 h 686751"/>
              <a:gd name="T4" fmla="*/ 444500 w 1003300"/>
              <a:gd name="T5" fmla="*/ 25712 h 686751"/>
              <a:gd name="T6" fmla="*/ 393700 w 1003300"/>
              <a:gd name="T7" fmla="*/ 38563 h 686751"/>
              <a:gd name="T8" fmla="*/ 355600 w 1003300"/>
              <a:gd name="T9" fmla="*/ 64269 h 686751"/>
              <a:gd name="T10" fmla="*/ 317500 w 1003300"/>
              <a:gd name="T11" fmla="*/ 77123 h 686751"/>
              <a:gd name="T12" fmla="*/ 292100 w 1003300"/>
              <a:gd name="T13" fmla="*/ 115686 h 686751"/>
              <a:gd name="T14" fmla="*/ 254000 w 1003300"/>
              <a:gd name="T15" fmla="*/ 141395 h 686751"/>
              <a:gd name="T16" fmla="*/ 215900 w 1003300"/>
              <a:gd name="T17" fmla="*/ 179956 h 686751"/>
              <a:gd name="T18" fmla="*/ 139700 w 1003300"/>
              <a:gd name="T19" fmla="*/ 231371 h 686751"/>
              <a:gd name="T20" fmla="*/ 101600 w 1003300"/>
              <a:gd name="T21" fmla="*/ 257080 h 686751"/>
              <a:gd name="T22" fmla="*/ 63500 w 1003300"/>
              <a:gd name="T23" fmla="*/ 269934 h 686751"/>
              <a:gd name="T24" fmla="*/ 0 w 1003300"/>
              <a:gd name="T25" fmla="*/ 385619 h 686751"/>
              <a:gd name="T26" fmla="*/ 12700 w 1003300"/>
              <a:gd name="T27" fmla="*/ 565576 h 686751"/>
              <a:gd name="T28" fmla="*/ 38100 w 1003300"/>
              <a:gd name="T29" fmla="*/ 604138 h 686751"/>
              <a:gd name="T30" fmla="*/ 114300 w 1003300"/>
              <a:gd name="T31" fmla="*/ 642700 h 686751"/>
              <a:gd name="T32" fmla="*/ 457200 w 1003300"/>
              <a:gd name="T33" fmla="*/ 655553 h 686751"/>
              <a:gd name="T34" fmla="*/ 495300 w 1003300"/>
              <a:gd name="T35" fmla="*/ 668408 h 686751"/>
              <a:gd name="T36" fmla="*/ 673100 w 1003300"/>
              <a:gd name="T37" fmla="*/ 694115 h 686751"/>
              <a:gd name="T38" fmla="*/ 939800 w 1003300"/>
              <a:gd name="T39" fmla="*/ 668408 h 686751"/>
              <a:gd name="T40" fmla="*/ 977900 w 1003300"/>
              <a:gd name="T41" fmla="*/ 642700 h 686751"/>
              <a:gd name="T42" fmla="*/ 990600 w 1003300"/>
              <a:gd name="T43" fmla="*/ 398475 h 686751"/>
              <a:gd name="T44" fmla="*/ 1003300 w 1003300"/>
              <a:gd name="T45" fmla="*/ 359912 h 686751"/>
              <a:gd name="T46" fmla="*/ 990600 w 1003300"/>
              <a:gd name="T47" fmla="*/ 167102 h 686751"/>
              <a:gd name="T48" fmla="*/ 965200 w 1003300"/>
              <a:gd name="T49" fmla="*/ 128540 h 686751"/>
              <a:gd name="T50" fmla="*/ 800100 w 1003300"/>
              <a:gd name="T51" fmla="*/ 64269 h 686751"/>
              <a:gd name="T52" fmla="*/ 762000 w 1003300"/>
              <a:gd name="T53" fmla="*/ 51415 h 686751"/>
              <a:gd name="T54" fmla="*/ 317500 w 1003300"/>
              <a:gd name="T55" fmla="*/ 77123 h 686751"/>
              <a:gd name="T56" fmla="*/ 279400 w 1003300"/>
              <a:gd name="T57" fmla="*/ 115686 h 686751"/>
              <a:gd name="T58" fmla="*/ 241300 w 1003300"/>
              <a:gd name="T59" fmla="*/ 128540 h 686751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1003300" h="686751">
                <a:moveTo>
                  <a:pt x="609600" y="12700"/>
                </a:moveTo>
                <a:cubicBezTo>
                  <a:pt x="588433" y="8467"/>
                  <a:pt x="567686" y="0"/>
                  <a:pt x="546100" y="0"/>
                </a:cubicBezTo>
                <a:cubicBezTo>
                  <a:pt x="507369" y="0"/>
                  <a:pt x="479576" y="15378"/>
                  <a:pt x="444500" y="25400"/>
                </a:cubicBezTo>
                <a:cubicBezTo>
                  <a:pt x="427717" y="30195"/>
                  <a:pt x="410633" y="33867"/>
                  <a:pt x="393700" y="38100"/>
                </a:cubicBezTo>
                <a:cubicBezTo>
                  <a:pt x="381000" y="46567"/>
                  <a:pt x="369252" y="56674"/>
                  <a:pt x="355600" y="63500"/>
                </a:cubicBezTo>
                <a:cubicBezTo>
                  <a:pt x="343626" y="69487"/>
                  <a:pt x="327953" y="67837"/>
                  <a:pt x="317500" y="76200"/>
                </a:cubicBezTo>
                <a:cubicBezTo>
                  <a:pt x="305581" y="85735"/>
                  <a:pt x="302893" y="103507"/>
                  <a:pt x="292100" y="114300"/>
                </a:cubicBezTo>
                <a:cubicBezTo>
                  <a:pt x="281307" y="125093"/>
                  <a:pt x="265726" y="129929"/>
                  <a:pt x="254000" y="139700"/>
                </a:cubicBezTo>
                <a:cubicBezTo>
                  <a:pt x="240202" y="151198"/>
                  <a:pt x="230077" y="166773"/>
                  <a:pt x="215900" y="177800"/>
                </a:cubicBezTo>
                <a:cubicBezTo>
                  <a:pt x="191803" y="196542"/>
                  <a:pt x="165100" y="211667"/>
                  <a:pt x="139700" y="228600"/>
                </a:cubicBezTo>
                <a:cubicBezTo>
                  <a:pt x="127000" y="237067"/>
                  <a:pt x="116080" y="249173"/>
                  <a:pt x="101600" y="254000"/>
                </a:cubicBezTo>
                <a:lnTo>
                  <a:pt x="63500" y="266700"/>
                </a:lnTo>
                <a:cubicBezTo>
                  <a:pt x="5274" y="354039"/>
                  <a:pt x="22353" y="313940"/>
                  <a:pt x="0" y="381000"/>
                </a:cubicBezTo>
                <a:cubicBezTo>
                  <a:pt x="4233" y="440267"/>
                  <a:pt x="2374" y="500286"/>
                  <a:pt x="12700" y="558800"/>
                </a:cubicBezTo>
                <a:cubicBezTo>
                  <a:pt x="15353" y="573831"/>
                  <a:pt x="27307" y="586107"/>
                  <a:pt x="38100" y="596900"/>
                </a:cubicBezTo>
                <a:cubicBezTo>
                  <a:pt x="52625" y="611425"/>
                  <a:pt x="92166" y="633524"/>
                  <a:pt x="114300" y="635000"/>
                </a:cubicBezTo>
                <a:cubicBezTo>
                  <a:pt x="228425" y="642608"/>
                  <a:pt x="342900" y="643467"/>
                  <a:pt x="457200" y="647700"/>
                </a:cubicBezTo>
                <a:cubicBezTo>
                  <a:pt x="469900" y="651933"/>
                  <a:pt x="482232" y="657496"/>
                  <a:pt x="495300" y="660400"/>
                </a:cubicBezTo>
                <a:cubicBezTo>
                  <a:pt x="542385" y="670863"/>
                  <a:pt x="629159" y="680307"/>
                  <a:pt x="673100" y="685800"/>
                </a:cubicBezTo>
                <a:cubicBezTo>
                  <a:pt x="678834" y="685481"/>
                  <a:pt x="870737" y="694932"/>
                  <a:pt x="939800" y="660400"/>
                </a:cubicBezTo>
                <a:cubicBezTo>
                  <a:pt x="953452" y="653574"/>
                  <a:pt x="965200" y="643467"/>
                  <a:pt x="977900" y="635000"/>
                </a:cubicBezTo>
                <a:cubicBezTo>
                  <a:pt x="982133" y="554567"/>
                  <a:pt x="983308" y="473914"/>
                  <a:pt x="990600" y="393700"/>
                </a:cubicBezTo>
                <a:cubicBezTo>
                  <a:pt x="991812" y="380368"/>
                  <a:pt x="1003300" y="368987"/>
                  <a:pt x="1003300" y="355600"/>
                </a:cubicBezTo>
                <a:cubicBezTo>
                  <a:pt x="1003300" y="291959"/>
                  <a:pt x="1001063" y="227875"/>
                  <a:pt x="990600" y="165100"/>
                </a:cubicBezTo>
                <a:cubicBezTo>
                  <a:pt x="988091" y="150044"/>
                  <a:pt x="976687" y="137051"/>
                  <a:pt x="965200" y="127000"/>
                </a:cubicBezTo>
                <a:cubicBezTo>
                  <a:pt x="892863" y="63706"/>
                  <a:pt x="891009" y="76487"/>
                  <a:pt x="800100" y="63500"/>
                </a:cubicBezTo>
                <a:cubicBezTo>
                  <a:pt x="787400" y="59267"/>
                  <a:pt x="775387" y="50800"/>
                  <a:pt x="762000" y="50800"/>
                </a:cubicBezTo>
                <a:cubicBezTo>
                  <a:pt x="381574" y="50800"/>
                  <a:pt x="480291" y="21936"/>
                  <a:pt x="317500" y="76200"/>
                </a:cubicBezTo>
                <a:cubicBezTo>
                  <a:pt x="304800" y="88900"/>
                  <a:pt x="294344" y="104337"/>
                  <a:pt x="279400" y="114300"/>
                </a:cubicBezTo>
                <a:cubicBezTo>
                  <a:pt x="268261" y="121726"/>
                  <a:pt x="241300" y="127000"/>
                  <a:pt x="241300" y="127000"/>
                </a:cubicBezTo>
              </a:path>
            </a:pathLst>
          </a:custGeom>
          <a:noFill/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9" name="Forme libre 8"/>
          <p:cNvSpPr>
            <a:spLocks/>
          </p:cNvSpPr>
          <p:nvPr/>
        </p:nvSpPr>
        <p:spPr bwMode="auto">
          <a:xfrm>
            <a:off x="7429500" y="1397000"/>
            <a:ext cx="901700" cy="1054100"/>
          </a:xfrm>
          <a:custGeom>
            <a:avLst/>
            <a:gdLst>
              <a:gd name="T0" fmla="*/ 495300 w 901700"/>
              <a:gd name="T1" fmla="*/ 25179 h 1054826"/>
              <a:gd name="T2" fmla="*/ 431800 w 901700"/>
              <a:gd name="T3" fmla="*/ 75524 h 1054826"/>
              <a:gd name="T4" fmla="*/ 393700 w 901700"/>
              <a:gd name="T5" fmla="*/ 88107 h 1054826"/>
              <a:gd name="T6" fmla="*/ 355600 w 901700"/>
              <a:gd name="T7" fmla="*/ 138455 h 1054826"/>
              <a:gd name="T8" fmla="*/ 266700 w 901700"/>
              <a:gd name="T9" fmla="*/ 201389 h 1054826"/>
              <a:gd name="T10" fmla="*/ 215900 w 901700"/>
              <a:gd name="T11" fmla="*/ 276910 h 1054826"/>
              <a:gd name="T12" fmla="*/ 177800 w 901700"/>
              <a:gd name="T13" fmla="*/ 302085 h 1054826"/>
              <a:gd name="T14" fmla="*/ 101600 w 901700"/>
              <a:gd name="T15" fmla="*/ 365019 h 1054826"/>
              <a:gd name="T16" fmla="*/ 76200 w 901700"/>
              <a:gd name="T17" fmla="*/ 402778 h 1054826"/>
              <a:gd name="T18" fmla="*/ 38100 w 901700"/>
              <a:gd name="T19" fmla="*/ 427952 h 1054826"/>
              <a:gd name="T20" fmla="*/ 25400 w 901700"/>
              <a:gd name="T21" fmla="*/ 465713 h 1054826"/>
              <a:gd name="T22" fmla="*/ 0 w 901700"/>
              <a:gd name="T23" fmla="*/ 503474 h 1054826"/>
              <a:gd name="T24" fmla="*/ 12700 w 901700"/>
              <a:gd name="T25" fmla="*/ 755210 h 1054826"/>
              <a:gd name="T26" fmla="*/ 25400 w 901700"/>
              <a:gd name="T27" fmla="*/ 792970 h 1054826"/>
              <a:gd name="T28" fmla="*/ 63500 w 901700"/>
              <a:gd name="T29" fmla="*/ 906253 h 1054826"/>
              <a:gd name="T30" fmla="*/ 101600 w 901700"/>
              <a:gd name="T31" fmla="*/ 931426 h 1054826"/>
              <a:gd name="T32" fmla="*/ 139700 w 901700"/>
              <a:gd name="T33" fmla="*/ 969186 h 1054826"/>
              <a:gd name="T34" fmla="*/ 228600 w 901700"/>
              <a:gd name="T35" fmla="*/ 1019532 h 1054826"/>
              <a:gd name="T36" fmla="*/ 368300 w 901700"/>
              <a:gd name="T37" fmla="*/ 1044704 h 1054826"/>
              <a:gd name="T38" fmla="*/ 596900 w 901700"/>
              <a:gd name="T39" fmla="*/ 1006948 h 1054826"/>
              <a:gd name="T40" fmla="*/ 673100 w 901700"/>
              <a:gd name="T41" fmla="*/ 931426 h 1054826"/>
              <a:gd name="T42" fmla="*/ 711200 w 901700"/>
              <a:gd name="T43" fmla="*/ 893665 h 1054826"/>
              <a:gd name="T44" fmla="*/ 723900 w 901700"/>
              <a:gd name="T45" fmla="*/ 855905 h 1054826"/>
              <a:gd name="T46" fmla="*/ 800100 w 901700"/>
              <a:gd name="T47" fmla="*/ 780384 h 1054826"/>
              <a:gd name="T48" fmla="*/ 838200 w 901700"/>
              <a:gd name="T49" fmla="*/ 742623 h 1054826"/>
              <a:gd name="T50" fmla="*/ 901700 w 901700"/>
              <a:gd name="T51" fmla="*/ 629342 h 1054826"/>
              <a:gd name="T52" fmla="*/ 889000 w 901700"/>
              <a:gd name="T53" fmla="*/ 289497 h 1054826"/>
              <a:gd name="T54" fmla="*/ 876300 w 901700"/>
              <a:gd name="T55" fmla="*/ 188803 h 1054826"/>
              <a:gd name="T56" fmla="*/ 863600 w 901700"/>
              <a:gd name="T57" fmla="*/ 151042 h 1054826"/>
              <a:gd name="T58" fmla="*/ 787400 w 901700"/>
              <a:gd name="T59" fmla="*/ 75524 h 1054826"/>
              <a:gd name="T60" fmla="*/ 762000 w 901700"/>
              <a:gd name="T61" fmla="*/ 37762 h 1054826"/>
              <a:gd name="T62" fmla="*/ 660400 w 901700"/>
              <a:gd name="T63" fmla="*/ 0 h 1054826"/>
              <a:gd name="T64" fmla="*/ 444500 w 901700"/>
              <a:gd name="T65" fmla="*/ 12583 h 1054826"/>
              <a:gd name="T66" fmla="*/ 368300 w 901700"/>
              <a:gd name="T67" fmla="*/ 88107 h 1054826"/>
              <a:gd name="T68" fmla="*/ 342900 w 901700"/>
              <a:gd name="T69" fmla="*/ 163629 h 105482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901700" h="1054826">
                <a:moveTo>
                  <a:pt x="495300" y="25400"/>
                </a:moveTo>
                <a:cubicBezTo>
                  <a:pt x="474133" y="42333"/>
                  <a:pt x="454786" y="61834"/>
                  <a:pt x="431800" y="76200"/>
                </a:cubicBezTo>
                <a:cubicBezTo>
                  <a:pt x="420448" y="83295"/>
                  <a:pt x="403984" y="80330"/>
                  <a:pt x="393700" y="88900"/>
                </a:cubicBezTo>
                <a:cubicBezTo>
                  <a:pt x="377439" y="102451"/>
                  <a:pt x="370567" y="124733"/>
                  <a:pt x="355600" y="139700"/>
                </a:cubicBezTo>
                <a:cubicBezTo>
                  <a:pt x="287637" y="207663"/>
                  <a:pt x="346700" y="113199"/>
                  <a:pt x="266700" y="203200"/>
                </a:cubicBezTo>
                <a:cubicBezTo>
                  <a:pt x="246419" y="226016"/>
                  <a:pt x="241300" y="262467"/>
                  <a:pt x="215900" y="279400"/>
                </a:cubicBezTo>
                <a:cubicBezTo>
                  <a:pt x="203200" y="287867"/>
                  <a:pt x="188593" y="294007"/>
                  <a:pt x="177800" y="304800"/>
                </a:cubicBezTo>
                <a:cubicBezTo>
                  <a:pt x="108602" y="373998"/>
                  <a:pt x="174369" y="344044"/>
                  <a:pt x="101600" y="368300"/>
                </a:cubicBezTo>
                <a:cubicBezTo>
                  <a:pt x="93133" y="381000"/>
                  <a:pt x="86993" y="395607"/>
                  <a:pt x="76200" y="406400"/>
                </a:cubicBezTo>
                <a:cubicBezTo>
                  <a:pt x="65407" y="417193"/>
                  <a:pt x="47635" y="419881"/>
                  <a:pt x="38100" y="431800"/>
                </a:cubicBezTo>
                <a:cubicBezTo>
                  <a:pt x="29737" y="442253"/>
                  <a:pt x="31387" y="457926"/>
                  <a:pt x="25400" y="469900"/>
                </a:cubicBezTo>
                <a:cubicBezTo>
                  <a:pt x="18574" y="483552"/>
                  <a:pt x="8467" y="495300"/>
                  <a:pt x="0" y="508000"/>
                </a:cubicBezTo>
                <a:cubicBezTo>
                  <a:pt x="4233" y="592667"/>
                  <a:pt x="5356" y="677546"/>
                  <a:pt x="12700" y="762000"/>
                </a:cubicBezTo>
                <a:cubicBezTo>
                  <a:pt x="13860" y="775337"/>
                  <a:pt x="22153" y="787113"/>
                  <a:pt x="25400" y="800100"/>
                </a:cubicBezTo>
                <a:cubicBezTo>
                  <a:pt x="36255" y="843522"/>
                  <a:pt x="33321" y="878185"/>
                  <a:pt x="63500" y="914400"/>
                </a:cubicBezTo>
                <a:cubicBezTo>
                  <a:pt x="73271" y="926126"/>
                  <a:pt x="89874" y="930029"/>
                  <a:pt x="101600" y="939800"/>
                </a:cubicBezTo>
                <a:cubicBezTo>
                  <a:pt x="115398" y="951298"/>
                  <a:pt x="125902" y="966402"/>
                  <a:pt x="139700" y="977900"/>
                </a:cubicBezTo>
                <a:cubicBezTo>
                  <a:pt x="162208" y="996657"/>
                  <a:pt x="203026" y="1017740"/>
                  <a:pt x="228600" y="1028700"/>
                </a:cubicBezTo>
                <a:cubicBezTo>
                  <a:pt x="276968" y="1049429"/>
                  <a:pt x="309789" y="1046786"/>
                  <a:pt x="368300" y="1054100"/>
                </a:cubicBezTo>
                <a:cubicBezTo>
                  <a:pt x="471424" y="1047225"/>
                  <a:pt x="530456" y="1075061"/>
                  <a:pt x="596900" y="1016000"/>
                </a:cubicBezTo>
                <a:cubicBezTo>
                  <a:pt x="623748" y="992135"/>
                  <a:pt x="647700" y="965200"/>
                  <a:pt x="673100" y="939800"/>
                </a:cubicBezTo>
                <a:lnTo>
                  <a:pt x="711200" y="901700"/>
                </a:lnTo>
                <a:cubicBezTo>
                  <a:pt x="715433" y="889000"/>
                  <a:pt x="715681" y="874167"/>
                  <a:pt x="723900" y="863600"/>
                </a:cubicBezTo>
                <a:cubicBezTo>
                  <a:pt x="745953" y="835246"/>
                  <a:pt x="774700" y="812800"/>
                  <a:pt x="800100" y="787400"/>
                </a:cubicBezTo>
                <a:cubicBezTo>
                  <a:pt x="812800" y="774700"/>
                  <a:pt x="828237" y="764244"/>
                  <a:pt x="838200" y="749300"/>
                </a:cubicBezTo>
                <a:cubicBezTo>
                  <a:pt x="896426" y="661961"/>
                  <a:pt x="879347" y="702060"/>
                  <a:pt x="901700" y="635000"/>
                </a:cubicBezTo>
                <a:cubicBezTo>
                  <a:pt x="897467" y="520700"/>
                  <a:pt x="895525" y="406292"/>
                  <a:pt x="889000" y="292100"/>
                </a:cubicBezTo>
                <a:cubicBezTo>
                  <a:pt x="887053" y="258025"/>
                  <a:pt x="882405" y="224080"/>
                  <a:pt x="876300" y="190500"/>
                </a:cubicBezTo>
                <a:cubicBezTo>
                  <a:pt x="873905" y="177329"/>
                  <a:pt x="871819" y="162967"/>
                  <a:pt x="863600" y="152400"/>
                </a:cubicBezTo>
                <a:cubicBezTo>
                  <a:pt x="841547" y="124046"/>
                  <a:pt x="807325" y="106088"/>
                  <a:pt x="787400" y="76200"/>
                </a:cubicBezTo>
                <a:cubicBezTo>
                  <a:pt x="778933" y="63500"/>
                  <a:pt x="773726" y="47871"/>
                  <a:pt x="762000" y="38100"/>
                </a:cubicBezTo>
                <a:cubicBezTo>
                  <a:pt x="733538" y="14382"/>
                  <a:pt x="694579" y="8545"/>
                  <a:pt x="660400" y="0"/>
                </a:cubicBezTo>
                <a:lnTo>
                  <a:pt x="444500" y="12700"/>
                </a:lnTo>
                <a:cubicBezTo>
                  <a:pt x="410135" y="23159"/>
                  <a:pt x="368300" y="88900"/>
                  <a:pt x="368300" y="88900"/>
                </a:cubicBezTo>
                <a:lnTo>
                  <a:pt x="342900" y="165100"/>
                </a:lnTo>
              </a:path>
            </a:pathLst>
          </a:custGeom>
          <a:noFill/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11" name="Forme libre 10"/>
          <p:cNvSpPr>
            <a:spLocks/>
          </p:cNvSpPr>
          <p:nvPr/>
        </p:nvSpPr>
        <p:spPr bwMode="auto">
          <a:xfrm>
            <a:off x="6311900" y="1724025"/>
            <a:ext cx="2362200" cy="1133475"/>
          </a:xfrm>
          <a:custGeom>
            <a:avLst/>
            <a:gdLst>
              <a:gd name="T0" fmla="*/ 2108200 w 2362200"/>
              <a:gd name="T1" fmla="*/ 66451 h 1132723"/>
              <a:gd name="T2" fmla="*/ 2070100 w 2362200"/>
              <a:gd name="T3" fmla="*/ 399291 h 1132723"/>
              <a:gd name="T4" fmla="*/ 1955800 w 2362200"/>
              <a:gd name="T5" fmla="*/ 552909 h 1132723"/>
              <a:gd name="T6" fmla="*/ 1879600 w 2362200"/>
              <a:gd name="T7" fmla="*/ 668123 h 1132723"/>
              <a:gd name="T8" fmla="*/ 1803400 w 2362200"/>
              <a:gd name="T9" fmla="*/ 783337 h 1132723"/>
              <a:gd name="T10" fmla="*/ 1524000 w 2362200"/>
              <a:gd name="T11" fmla="*/ 796137 h 1132723"/>
              <a:gd name="T12" fmla="*/ 1244600 w 2362200"/>
              <a:gd name="T13" fmla="*/ 744933 h 1132723"/>
              <a:gd name="T14" fmla="*/ 1130300 w 2362200"/>
              <a:gd name="T15" fmla="*/ 668123 h 1132723"/>
              <a:gd name="T16" fmla="*/ 1016000 w 2362200"/>
              <a:gd name="T17" fmla="*/ 629719 h 1132723"/>
              <a:gd name="T18" fmla="*/ 850900 w 2362200"/>
              <a:gd name="T19" fmla="*/ 578513 h 1132723"/>
              <a:gd name="T20" fmla="*/ 444500 w 2362200"/>
              <a:gd name="T21" fmla="*/ 578513 h 1132723"/>
              <a:gd name="T22" fmla="*/ 190500 w 2362200"/>
              <a:gd name="T23" fmla="*/ 668123 h 1132723"/>
              <a:gd name="T24" fmla="*/ 0 w 2362200"/>
              <a:gd name="T25" fmla="*/ 808940 h 1132723"/>
              <a:gd name="T26" fmla="*/ 76200 w 2362200"/>
              <a:gd name="T27" fmla="*/ 860147 h 1132723"/>
              <a:gd name="T28" fmla="*/ 317500 w 2362200"/>
              <a:gd name="T29" fmla="*/ 834543 h 1132723"/>
              <a:gd name="T30" fmla="*/ 546100 w 2362200"/>
              <a:gd name="T31" fmla="*/ 796137 h 1132723"/>
              <a:gd name="T32" fmla="*/ 990600 w 2362200"/>
              <a:gd name="T33" fmla="*/ 796137 h 1132723"/>
              <a:gd name="T34" fmla="*/ 1066800 w 2362200"/>
              <a:gd name="T35" fmla="*/ 847344 h 1132723"/>
              <a:gd name="T36" fmla="*/ 1104900 w 2362200"/>
              <a:gd name="T37" fmla="*/ 924154 h 1132723"/>
              <a:gd name="T38" fmla="*/ 1168400 w 2362200"/>
              <a:gd name="T39" fmla="*/ 988162 h 1132723"/>
              <a:gd name="T40" fmla="*/ 1308100 w 2362200"/>
              <a:gd name="T41" fmla="*/ 1077773 h 1132723"/>
              <a:gd name="T42" fmla="*/ 1409700 w 2362200"/>
              <a:gd name="T43" fmla="*/ 1103377 h 1132723"/>
              <a:gd name="T44" fmla="*/ 1498600 w 2362200"/>
              <a:gd name="T45" fmla="*/ 1128981 h 1132723"/>
              <a:gd name="T46" fmla="*/ 1790700 w 2362200"/>
              <a:gd name="T47" fmla="*/ 1077773 h 1132723"/>
              <a:gd name="T48" fmla="*/ 1968500 w 2362200"/>
              <a:gd name="T49" fmla="*/ 988162 h 1132723"/>
              <a:gd name="T50" fmla="*/ 2082800 w 2362200"/>
              <a:gd name="T51" fmla="*/ 872947 h 1132723"/>
              <a:gd name="T52" fmla="*/ 2133600 w 2362200"/>
              <a:gd name="T53" fmla="*/ 732130 h 1132723"/>
              <a:gd name="T54" fmla="*/ 2171700 w 2362200"/>
              <a:gd name="T55" fmla="*/ 642519 h 1132723"/>
              <a:gd name="T56" fmla="*/ 2222500 w 2362200"/>
              <a:gd name="T57" fmla="*/ 514504 h 1132723"/>
              <a:gd name="T58" fmla="*/ 2311400 w 2362200"/>
              <a:gd name="T59" fmla="*/ 373687 h 1132723"/>
              <a:gd name="T60" fmla="*/ 2349500 w 2362200"/>
              <a:gd name="T61" fmla="*/ 258472 h 1132723"/>
              <a:gd name="T62" fmla="*/ 2324100 w 2362200"/>
              <a:gd name="T63" fmla="*/ 117658 h 1132723"/>
              <a:gd name="T64" fmla="*/ 2209800 w 2362200"/>
              <a:gd name="T65" fmla="*/ 15243 h 113272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2362200" h="1132723">
                <a:moveTo>
                  <a:pt x="2146300" y="2423"/>
                </a:moveTo>
                <a:cubicBezTo>
                  <a:pt x="2129367" y="10890"/>
                  <a:pt x="2121283" y="44991"/>
                  <a:pt x="2108200" y="65923"/>
                </a:cubicBezTo>
                <a:cubicBezTo>
                  <a:pt x="2100110" y="78866"/>
                  <a:pt x="2084550" y="88860"/>
                  <a:pt x="2082800" y="104023"/>
                </a:cubicBezTo>
                <a:cubicBezTo>
                  <a:pt x="2071629" y="200839"/>
                  <a:pt x="2086659" y="300081"/>
                  <a:pt x="2070100" y="396123"/>
                </a:cubicBezTo>
                <a:cubicBezTo>
                  <a:pt x="2064913" y="426206"/>
                  <a:pt x="2036233" y="446923"/>
                  <a:pt x="2019300" y="472323"/>
                </a:cubicBezTo>
                <a:cubicBezTo>
                  <a:pt x="1983937" y="525367"/>
                  <a:pt x="2004693" y="499630"/>
                  <a:pt x="1955800" y="548523"/>
                </a:cubicBezTo>
                <a:cubicBezTo>
                  <a:pt x="1951567" y="561223"/>
                  <a:pt x="1949087" y="574649"/>
                  <a:pt x="1943100" y="586623"/>
                </a:cubicBezTo>
                <a:cubicBezTo>
                  <a:pt x="1925419" y="621986"/>
                  <a:pt x="1907687" y="634736"/>
                  <a:pt x="1879600" y="662823"/>
                </a:cubicBezTo>
                <a:cubicBezTo>
                  <a:pt x="1875367" y="675523"/>
                  <a:pt x="1872887" y="688949"/>
                  <a:pt x="1866900" y="700923"/>
                </a:cubicBezTo>
                <a:cubicBezTo>
                  <a:pt x="1852629" y="729466"/>
                  <a:pt x="1827475" y="757061"/>
                  <a:pt x="1803400" y="777123"/>
                </a:cubicBezTo>
                <a:cubicBezTo>
                  <a:pt x="1791674" y="786894"/>
                  <a:pt x="1778000" y="794056"/>
                  <a:pt x="1765300" y="802523"/>
                </a:cubicBezTo>
                <a:lnTo>
                  <a:pt x="1524000" y="789823"/>
                </a:lnTo>
                <a:cubicBezTo>
                  <a:pt x="1465369" y="785914"/>
                  <a:pt x="1382802" y="781333"/>
                  <a:pt x="1320800" y="764423"/>
                </a:cubicBezTo>
                <a:cubicBezTo>
                  <a:pt x="1294969" y="757378"/>
                  <a:pt x="1266877" y="753875"/>
                  <a:pt x="1244600" y="739023"/>
                </a:cubicBezTo>
                <a:lnTo>
                  <a:pt x="1168400" y="688223"/>
                </a:lnTo>
                <a:cubicBezTo>
                  <a:pt x="1155700" y="679756"/>
                  <a:pt x="1144780" y="667650"/>
                  <a:pt x="1130300" y="662823"/>
                </a:cubicBezTo>
                <a:lnTo>
                  <a:pt x="1054100" y="637423"/>
                </a:lnTo>
                <a:cubicBezTo>
                  <a:pt x="1041400" y="633190"/>
                  <a:pt x="1027139" y="632149"/>
                  <a:pt x="1016000" y="624723"/>
                </a:cubicBezTo>
                <a:cubicBezTo>
                  <a:pt x="1003300" y="616256"/>
                  <a:pt x="991929" y="605336"/>
                  <a:pt x="977900" y="599323"/>
                </a:cubicBezTo>
                <a:cubicBezTo>
                  <a:pt x="950651" y="587645"/>
                  <a:pt x="872718" y="578771"/>
                  <a:pt x="850900" y="573923"/>
                </a:cubicBezTo>
                <a:cubicBezTo>
                  <a:pt x="837832" y="571019"/>
                  <a:pt x="825500" y="565456"/>
                  <a:pt x="812800" y="561223"/>
                </a:cubicBezTo>
                <a:cubicBezTo>
                  <a:pt x="690033" y="565456"/>
                  <a:pt x="567100" y="566260"/>
                  <a:pt x="444500" y="573923"/>
                </a:cubicBezTo>
                <a:cubicBezTo>
                  <a:pt x="395752" y="576970"/>
                  <a:pt x="413169" y="595707"/>
                  <a:pt x="368300" y="612023"/>
                </a:cubicBezTo>
                <a:cubicBezTo>
                  <a:pt x="349671" y="618797"/>
                  <a:pt x="216260" y="645650"/>
                  <a:pt x="190500" y="662823"/>
                </a:cubicBezTo>
                <a:cubicBezTo>
                  <a:pt x="141261" y="695649"/>
                  <a:pt x="166880" y="683396"/>
                  <a:pt x="114300" y="700923"/>
                </a:cubicBezTo>
                <a:cubicBezTo>
                  <a:pt x="27307" y="787916"/>
                  <a:pt x="67988" y="757198"/>
                  <a:pt x="0" y="802523"/>
                </a:cubicBezTo>
                <a:cubicBezTo>
                  <a:pt x="4233" y="815223"/>
                  <a:pt x="1561" y="833197"/>
                  <a:pt x="12700" y="840623"/>
                </a:cubicBezTo>
                <a:cubicBezTo>
                  <a:pt x="30661" y="852597"/>
                  <a:pt x="54614" y="853323"/>
                  <a:pt x="76200" y="853323"/>
                </a:cubicBezTo>
                <a:cubicBezTo>
                  <a:pt x="131396" y="853323"/>
                  <a:pt x="186267" y="844856"/>
                  <a:pt x="241300" y="840623"/>
                </a:cubicBezTo>
                <a:cubicBezTo>
                  <a:pt x="266700" y="836390"/>
                  <a:pt x="291976" y="831326"/>
                  <a:pt x="317500" y="827923"/>
                </a:cubicBezTo>
                <a:cubicBezTo>
                  <a:pt x="386284" y="818752"/>
                  <a:pt x="441753" y="817245"/>
                  <a:pt x="508000" y="802523"/>
                </a:cubicBezTo>
                <a:cubicBezTo>
                  <a:pt x="521068" y="799619"/>
                  <a:pt x="533032" y="792727"/>
                  <a:pt x="546100" y="789823"/>
                </a:cubicBezTo>
                <a:cubicBezTo>
                  <a:pt x="571237" y="784237"/>
                  <a:pt x="596900" y="781356"/>
                  <a:pt x="622300" y="777123"/>
                </a:cubicBezTo>
                <a:cubicBezTo>
                  <a:pt x="745067" y="781356"/>
                  <a:pt x="868709" y="774587"/>
                  <a:pt x="990600" y="789823"/>
                </a:cubicBezTo>
                <a:cubicBezTo>
                  <a:pt x="1008422" y="792051"/>
                  <a:pt x="1013756" y="817960"/>
                  <a:pt x="1028700" y="827923"/>
                </a:cubicBezTo>
                <a:cubicBezTo>
                  <a:pt x="1039839" y="835349"/>
                  <a:pt x="1054100" y="836390"/>
                  <a:pt x="1066800" y="840623"/>
                </a:cubicBezTo>
                <a:cubicBezTo>
                  <a:pt x="1075267" y="853323"/>
                  <a:pt x="1085374" y="865071"/>
                  <a:pt x="1092200" y="878723"/>
                </a:cubicBezTo>
                <a:cubicBezTo>
                  <a:pt x="1098187" y="890697"/>
                  <a:pt x="1096537" y="906370"/>
                  <a:pt x="1104900" y="916823"/>
                </a:cubicBezTo>
                <a:cubicBezTo>
                  <a:pt x="1114435" y="928742"/>
                  <a:pt x="1130300" y="933756"/>
                  <a:pt x="1143000" y="942223"/>
                </a:cubicBezTo>
                <a:cubicBezTo>
                  <a:pt x="1151467" y="954923"/>
                  <a:pt x="1157607" y="969530"/>
                  <a:pt x="1168400" y="980323"/>
                </a:cubicBezTo>
                <a:cubicBezTo>
                  <a:pt x="1208871" y="1020794"/>
                  <a:pt x="1223053" y="1016996"/>
                  <a:pt x="1270000" y="1043823"/>
                </a:cubicBezTo>
                <a:cubicBezTo>
                  <a:pt x="1283252" y="1051396"/>
                  <a:pt x="1293808" y="1063864"/>
                  <a:pt x="1308100" y="1069223"/>
                </a:cubicBezTo>
                <a:cubicBezTo>
                  <a:pt x="1328311" y="1076802"/>
                  <a:pt x="1350659" y="1076688"/>
                  <a:pt x="1371600" y="1081923"/>
                </a:cubicBezTo>
                <a:cubicBezTo>
                  <a:pt x="1384587" y="1085170"/>
                  <a:pt x="1396828" y="1090945"/>
                  <a:pt x="1409700" y="1094623"/>
                </a:cubicBezTo>
                <a:cubicBezTo>
                  <a:pt x="1426483" y="1099418"/>
                  <a:pt x="1443717" y="1102528"/>
                  <a:pt x="1460500" y="1107323"/>
                </a:cubicBezTo>
                <a:cubicBezTo>
                  <a:pt x="1473372" y="1111001"/>
                  <a:pt x="1485369" y="1117987"/>
                  <a:pt x="1498600" y="1120023"/>
                </a:cubicBezTo>
                <a:cubicBezTo>
                  <a:pt x="1540650" y="1126492"/>
                  <a:pt x="1583267" y="1128490"/>
                  <a:pt x="1625600" y="1132723"/>
                </a:cubicBezTo>
                <a:cubicBezTo>
                  <a:pt x="1744720" y="1115706"/>
                  <a:pt x="1689593" y="1136627"/>
                  <a:pt x="1790700" y="1069223"/>
                </a:cubicBezTo>
                <a:cubicBezTo>
                  <a:pt x="1821792" y="1058859"/>
                  <a:pt x="1852137" y="1050740"/>
                  <a:pt x="1879600" y="1031123"/>
                </a:cubicBezTo>
                <a:cubicBezTo>
                  <a:pt x="1961084" y="972920"/>
                  <a:pt x="1870109" y="1004921"/>
                  <a:pt x="1968500" y="980323"/>
                </a:cubicBezTo>
                <a:lnTo>
                  <a:pt x="2044700" y="904123"/>
                </a:lnTo>
                <a:cubicBezTo>
                  <a:pt x="2057400" y="891423"/>
                  <a:pt x="2072837" y="880967"/>
                  <a:pt x="2082800" y="866023"/>
                </a:cubicBezTo>
                <a:lnTo>
                  <a:pt x="2108200" y="827923"/>
                </a:lnTo>
                <a:lnTo>
                  <a:pt x="2133600" y="726323"/>
                </a:lnTo>
                <a:cubicBezTo>
                  <a:pt x="2137833" y="709390"/>
                  <a:pt x="2136618" y="690046"/>
                  <a:pt x="2146300" y="675523"/>
                </a:cubicBezTo>
                <a:lnTo>
                  <a:pt x="2171700" y="637423"/>
                </a:lnTo>
                <a:cubicBezTo>
                  <a:pt x="2198131" y="531697"/>
                  <a:pt x="2165947" y="636228"/>
                  <a:pt x="2209800" y="548523"/>
                </a:cubicBezTo>
                <a:cubicBezTo>
                  <a:pt x="2215787" y="536549"/>
                  <a:pt x="2216513" y="522397"/>
                  <a:pt x="2222500" y="510423"/>
                </a:cubicBezTo>
                <a:cubicBezTo>
                  <a:pt x="2235934" y="483556"/>
                  <a:pt x="2271618" y="444534"/>
                  <a:pt x="2286000" y="421523"/>
                </a:cubicBezTo>
                <a:cubicBezTo>
                  <a:pt x="2296034" y="405469"/>
                  <a:pt x="2302007" y="387161"/>
                  <a:pt x="2311400" y="370723"/>
                </a:cubicBezTo>
                <a:cubicBezTo>
                  <a:pt x="2318973" y="357471"/>
                  <a:pt x="2328333" y="345323"/>
                  <a:pt x="2336800" y="332623"/>
                </a:cubicBezTo>
                <a:cubicBezTo>
                  <a:pt x="2341033" y="307223"/>
                  <a:pt x="2343914" y="281560"/>
                  <a:pt x="2349500" y="256423"/>
                </a:cubicBezTo>
                <a:cubicBezTo>
                  <a:pt x="2352404" y="243355"/>
                  <a:pt x="2362200" y="231710"/>
                  <a:pt x="2362200" y="218323"/>
                </a:cubicBezTo>
                <a:cubicBezTo>
                  <a:pt x="2362200" y="177331"/>
                  <a:pt x="2350377" y="146284"/>
                  <a:pt x="2324100" y="116723"/>
                </a:cubicBezTo>
                <a:cubicBezTo>
                  <a:pt x="2300235" y="89875"/>
                  <a:pt x="2277788" y="60448"/>
                  <a:pt x="2247900" y="40523"/>
                </a:cubicBezTo>
                <a:cubicBezTo>
                  <a:pt x="2235200" y="32056"/>
                  <a:pt x="2224608" y="18825"/>
                  <a:pt x="2209800" y="15123"/>
                </a:cubicBezTo>
                <a:cubicBezTo>
                  <a:pt x="2189265" y="9989"/>
                  <a:pt x="2163233" y="-6044"/>
                  <a:pt x="2146300" y="2423"/>
                </a:cubicBezTo>
                <a:close/>
              </a:path>
            </a:pathLst>
          </a:cu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BE"/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6538913" y="533400"/>
            <a:ext cx="358775" cy="431800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BE" altLang="fr-FR">
                <a:solidFill>
                  <a:schemeClr val="tx1"/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8151813" y="2857500"/>
            <a:ext cx="358775" cy="4318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BE" altLang="fr-FR">
                <a:solidFill>
                  <a:schemeClr val="tx1"/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153988" y="4581525"/>
            <a:ext cx="3409900" cy="369332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BE" dirty="0" smtClean="0">
                <a:latin typeface="+mn-lt"/>
              </a:rPr>
              <a:t>2. Image </a:t>
            </a:r>
            <a:r>
              <a:rPr lang="fr-BE" dirty="0" err="1" smtClean="0">
                <a:latin typeface="+mn-lt"/>
              </a:rPr>
              <a:t>hyperéchoègène</a:t>
            </a:r>
            <a:r>
              <a:rPr lang="fr-BE" dirty="0" smtClean="0">
                <a:latin typeface="+mn-lt"/>
              </a:rPr>
              <a:t> (pubis)</a:t>
            </a:r>
            <a:endParaRPr lang="fr-BE" dirty="0">
              <a:latin typeface="+mn-lt"/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153988" y="4076700"/>
            <a:ext cx="6384925" cy="369332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fr-BE" dirty="0" smtClean="0">
                <a:latin typeface="+mn-lt"/>
              </a:rPr>
              <a:t>1 . Image isoéchogène (coupes transversales des cornes utérines)</a:t>
            </a:r>
          </a:p>
        </p:txBody>
      </p:sp>
    </p:spTree>
    <p:extLst>
      <p:ext uri="{BB962C8B-B14F-4D97-AF65-F5344CB8AC3E}">
        <p14:creationId xmlns:p14="http://schemas.microsoft.com/office/powerpoint/2010/main" val="321336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1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dia237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3500"/>
            <a:ext cx="3997325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2" descr="dia237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87313"/>
            <a:ext cx="3995738" cy="507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rme libre 2"/>
          <p:cNvSpPr>
            <a:spLocks/>
          </p:cNvSpPr>
          <p:nvPr/>
        </p:nvSpPr>
        <p:spPr bwMode="auto">
          <a:xfrm>
            <a:off x="4914900" y="612775"/>
            <a:ext cx="3479800" cy="3133725"/>
          </a:xfrm>
          <a:custGeom>
            <a:avLst/>
            <a:gdLst>
              <a:gd name="T0" fmla="*/ 1371600 w 3479800"/>
              <a:gd name="T1" fmla="*/ 59939 h 3133219"/>
              <a:gd name="T2" fmla="*/ 1130300 w 3479800"/>
              <a:gd name="T3" fmla="*/ 98111 h 3133219"/>
              <a:gd name="T4" fmla="*/ 533400 w 3479800"/>
              <a:gd name="T5" fmla="*/ 149007 h 3133219"/>
              <a:gd name="T6" fmla="*/ 444500 w 3479800"/>
              <a:gd name="T7" fmla="*/ 199903 h 3133219"/>
              <a:gd name="T8" fmla="*/ 330200 w 3479800"/>
              <a:gd name="T9" fmla="*/ 263531 h 3133219"/>
              <a:gd name="T10" fmla="*/ 190500 w 3479800"/>
              <a:gd name="T11" fmla="*/ 378051 h 3133219"/>
              <a:gd name="T12" fmla="*/ 127000 w 3479800"/>
              <a:gd name="T13" fmla="*/ 518026 h 3133219"/>
              <a:gd name="T14" fmla="*/ 88900 w 3479800"/>
              <a:gd name="T15" fmla="*/ 594371 h 3133219"/>
              <a:gd name="T16" fmla="*/ 50800 w 3479800"/>
              <a:gd name="T17" fmla="*/ 734339 h 3133219"/>
              <a:gd name="T18" fmla="*/ 0 w 3479800"/>
              <a:gd name="T19" fmla="*/ 963382 h 3133219"/>
              <a:gd name="T20" fmla="*/ 63500 w 3479800"/>
              <a:gd name="T21" fmla="*/ 1485095 h 3133219"/>
              <a:gd name="T22" fmla="*/ 101600 w 3479800"/>
              <a:gd name="T23" fmla="*/ 1586891 h 3133219"/>
              <a:gd name="T24" fmla="*/ 190500 w 3479800"/>
              <a:gd name="T25" fmla="*/ 1752313 h 3133219"/>
              <a:gd name="T26" fmla="*/ 254000 w 3479800"/>
              <a:gd name="T27" fmla="*/ 1815935 h 3133219"/>
              <a:gd name="T28" fmla="*/ 419100 w 3479800"/>
              <a:gd name="T29" fmla="*/ 2044979 h 3133219"/>
              <a:gd name="T30" fmla="*/ 457200 w 3479800"/>
              <a:gd name="T31" fmla="*/ 2197674 h 3133219"/>
              <a:gd name="T32" fmla="*/ 495300 w 3479800"/>
              <a:gd name="T33" fmla="*/ 2286747 h 3133219"/>
              <a:gd name="T34" fmla="*/ 571500 w 3479800"/>
              <a:gd name="T35" fmla="*/ 2439442 h 3133219"/>
              <a:gd name="T36" fmla="*/ 698500 w 3479800"/>
              <a:gd name="T37" fmla="*/ 2604861 h 3133219"/>
              <a:gd name="T38" fmla="*/ 825500 w 3479800"/>
              <a:gd name="T39" fmla="*/ 2719384 h 3133219"/>
              <a:gd name="T40" fmla="*/ 901700 w 3479800"/>
              <a:gd name="T41" fmla="*/ 2808455 h 3133219"/>
              <a:gd name="T42" fmla="*/ 1028700 w 3479800"/>
              <a:gd name="T43" fmla="*/ 2922978 h 3133219"/>
              <a:gd name="T44" fmla="*/ 1181100 w 3479800"/>
              <a:gd name="T45" fmla="*/ 3037499 h 3133219"/>
              <a:gd name="T46" fmla="*/ 1270000 w 3479800"/>
              <a:gd name="T47" fmla="*/ 3075673 h 3133219"/>
              <a:gd name="T48" fmla="*/ 1651000 w 3479800"/>
              <a:gd name="T49" fmla="*/ 3101122 h 3133219"/>
              <a:gd name="T50" fmla="*/ 1778000 w 3479800"/>
              <a:gd name="T51" fmla="*/ 3126572 h 3133219"/>
              <a:gd name="T52" fmla="*/ 2082800 w 3479800"/>
              <a:gd name="T53" fmla="*/ 3126572 h 3133219"/>
              <a:gd name="T54" fmla="*/ 2209800 w 3479800"/>
              <a:gd name="T55" fmla="*/ 3062948 h 3133219"/>
              <a:gd name="T56" fmla="*/ 2336800 w 3479800"/>
              <a:gd name="T57" fmla="*/ 2986601 h 3133219"/>
              <a:gd name="T58" fmla="*/ 2425700 w 3479800"/>
              <a:gd name="T59" fmla="*/ 2922978 h 3133219"/>
              <a:gd name="T60" fmla="*/ 2540000 w 3479800"/>
              <a:gd name="T61" fmla="*/ 2859354 h 3133219"/>
              <a:gd name="T62" fmla="*/ 2667000 w 3479800"/>
              <a:gd name="T63" fmla="*/ 2783007 h 3133219"/>
              <a:gd name="T64" fmla="*/ 2781300 w 3479800"/>
              <a:gd name="T65" fmla="*/ 2693934 h 3133219"/>
              <a:gd name="T66" fmla="*/ 2870200 w 3479800"/>
              <a:gd name="T67" fmla="*/ 2592136 h 3133219"/>
              <a:gd name="T68" fmla="*/ 3009900 w 3479800"/>
              <a:gd name="T69" fmla="*/ 2388542 h 3133219"/>
              <a:gd name="T70" fmla="*/ 3124200 w 3479800"/>
              <a:gd name="T71" fmla="*/ 2235848 h 3133219"/>
              <a:gd name="T72" fmla="*/ 3175000 w 3479800"/>
              <a:gd name="T73" fmla="*/ 2146774 h 3133219"/>
              <a:gd name="T74" fmla="*/ 3263900 w 3479800"/>
              <a:gd name="T75" fmla="*/ 1994081 h 3133219"/>
              <a:gd name="T76" fmla="*/ 3302000 w 3479800"/>
              <a:gd name="T77" fmla="*/ 1917731 h 3133219"/>
              <a:gd name="T78" fmla="*/ 3340100 w 3479800"/>
              <a:gd name="T79" fmla="*/ 1803211 h 3133219"/>
              <a:gd name="T80" fmla="*/ 3378200 w 3479800"/>
              <a:gd name="T81" fmla="*/ 1688687 h 3133219"/>
              <a:gd name="T82" fmla="*/ 3416300 w 3479800"/>
              <a:gd name="T83" fmla="*/ 1434194 h 3133219"/>
              <a:gd name="T84" fmla="*/ 3454400 w 3479800"/>
              <a:gd name="T85" fmla="*/ 1294227 h 3133219"/>
              <a:gd name="T86" fmla="*/ 3479800 w 3479800"/>
              <a:gd name="T87" fmla="*/ 1077907 h 3133219"/>
              <a:gd name="T88" fmla="*/ 3454400 w 3479800"/>
              <a:gd name="T89" fmla="*/ 568923 h 3133219"/>
              <a:gd name="T90" fmla="*/ 3416300 w 3479800"/>
              <a:gd name="T91" fmla="*/ 492570 h 3133219"/>
              <a:gd name="T92" fmla="*/ 3340100 w 3479800"/>
              <a:gd name="T93" fmla="*/ 378051 h 3133219"/>
              <a:gd name="T94" fmla="*/ 3238500 w 3479800"/>
              <a:gd name="T95" fmla="*/ 276259 h 3133219"/>
              <a:gd name="T96" fmla="*/ 3136900 w 3479800"/>
              <a:gd name="T97" fmla="*/ 161731 h 3133219"/>
              <a:gd name="T98" fmla="*/ 3022600 w 3479800"/>
              <a:gd name="T99" fmla="*/ 85387 h 3133219"/>
              <a:gd name="T100" fmla="*/ 2933700 w 3479800"/>
              <a:gd name="T101" fmla="*/ 47215 h 3133219"/>
              <a:gd name="T102" fmla="*/ 2298700 w 3479800"/>
              <a:gd name="T103" fmla="*/ 21767 h 3133219"/>
              <a:gd name="T104" fmla="*/ 1422400 w 3479800"/>
              <a:gd name="T105" fmla="*/ 34491 h 3133219"/>
              <a:gd name="T106" fmla="*/ 1219200 w 3479800"/>
              <a:gd name="T107" fmla="*/ 98111 h 3133219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3479800" h="3133219">
                <a:moveTo>
                  <a:pt x="1435100" y="72519"/>
                </a:moveTo>
                <a:cubicBezTo>
                  <a:pt x="1413933" y="68286"/>
                  <a:pt x="1393186" y="59819"/>
                  <a:pt x="1371600" y="59819"/>
                </a:cubicBezTo>
                <a:cubicBezTo>
                  <a:pt x="1341666" y="59819"/>
                  <a:pt x="1312227" y="67598"/>
                  <a:pt x="1282700" y="72519"/>
                </a:cubicBezTo>
                <a:cubicBezTo>
                  <a:pt x="1227847" y="81661"/>
                  <a:pt x="1187872" y="95241"/>
                  <a:pt x="1130300" y="97919"/>
                </a:cubicBezTo>
                <a:cubicBezTo>
                  <a:pt x="978006" y="105002"/>
                  <a:pt x="825500" y="106386"/>
                  <a:pt x="673100" y="110619"/>
                </a:cubicBezTo>
                <a:cubicBezTo>
                  <a:pt x="639021" y="117435"/>
                  <a:pt x="561022" y="130304"/>
                  <a:pt x="533400" y="148719"/>
                </a:cubicBezTo>
                <a:cubicBezTo>
                  <a:pt x="520700" y="157186"/>
                  <a:pt x="508552" y="166546"/>
                  <a:pt x="495300" y="174119"/>
                </a:cubicBezTo>
                <a:cubicBezTo>
                  <a:pt x="478862" y="183512"/>
                  <a:pt x="462078" y="192488"/>
                  <a:pt x="444500" y="199519"/>
                </a:cubicBezTo>
                <a:cubicBezTo>
                  <a:pt x="419641" y="209463"/>
                  <a:pt x="368300" y="224919"/>
                  <a:pt x="368300" y="224919"/>
                </a:cubicBezTo>
                <a:cubicBezTo>
                  <a:pt x="355600" y="237619"/>
                  <a:pt x="345144" y="253056"/>
                  <a:pt x="330200" y="263019"/>
                </a:cubicBezTo>
                <a:cubicBezTo>
                  <a:pt x="215644" y="339389"/>
                  <a:pt x="373901" y="201201"/>
                  <a:pt x="254000" y="301119"/>
                </a:cubicBezTo>
                <a:cubicBezTo>
                  <a:pt x="193286" y="351714"/>
                  <a:pt x="235909" y="322828"/>
                  <a:pt x="190500" y="377319"/>
                </a:cubicBezTo>
                <a:cubicBezTo>
                  <a:pt x="179002" y="391117"/>
                  <a:pt x="165100" y="402719"/>
                  <a:pt x="152400" y="415419"/>
                </a:cubicBezTo>
                <a:cubicBezTo>
                  <a:pt x="143933" y="449286"/>
                  <a:pt x="138039" y="483901"/>
                  <a:pt x="127000" y="517019"/>
                </a:cubicBezTo>
                <a:cubicBezTo>
                  <a:pt x="122767" y="529719"/>
                  <a:pt x="120287" y="543145"/>
                  <a:pt x="114300" y="555119"/>
                </a:cubicBezTo>
                <a:cubicBezTo>
                  <a:pt x="107474" y="568771"/>
                  <a:pt x="97367" y="580519"/>
                  <a:pt x="88900" y="593219"/>
                </a:cubicBezTo>
                <a:cubicBezTo>
                  <a:pt x="84667" y="610152"/>
                  <a:pt x="80793" y="627180"/>
                  <a:pt x="76200" y="644019"/>
                </a:cubicBezTo>
                <a:cubicBezTo>
                  <a:pt x="68091" y="673752"/>
                  <a:pt x="58275" y="703020"/>
                  <a:pt x="50800" y="732919"/>
                </a:cubicBezTo>
                <a:cubicBezTo>
                  <a:pt x="45565" y="753860"/>
                  <a:pt x="42954" y="775386"/>
                  <a:pt x="38100" y="796419"/>
                </a:cubicBezTo>
                <a:cubicBezTo>
                  <a:pt x="-7853" y="995549"/>
                  <a:pt x="29018" y="816430"/>
                  <a:pt x="0" y="961519"/>
                </a:cubicBezTo>
                <a:cubicBezTo>
                  <a:pt x="5421" y="1080770"/>
                  <a:pt x="6113" y="1229857"/>
                  <a:pt x="25400" y="1355219"/>
                </a:cubicBezTo>
                <a:cubicBezTo>
                  <a:pt x="39480" y="1446742"/>
                  <a:pt x="40424" y="1366838"/>
                  <a:pt x="63500" y="1482219"/>
                </a:cubicBezTo>
                <a:cubicBezTo>
                  <a:pt x="67733" y="1503386"/>
                  <a:pt x="68621" y="1525508"/>
                  <a:pt x="76200" y="1545719"/>
                </a:cubicBezTo>
                <a:cubicBezTo>
                  <a:pt x="81559" y="1560011"/>
                  <a:pt x="94027" y="1570567"/>
                  <a:pt x="101600" y="1583819"/>
                </a:cubicBezTo>
                <a:cubicBezTo>
                  <a:pt x="110993" y="1600257"/>
                  <a:pt x="119542" y="1617218"/>
                  <a:pt x="127000" y="1634619"/>
                </a:cubicBezTo>
                <a:cubicBezTo>
                  <a:pt x="167236" y="1728504"/>
                  <a:pt x="91495" y="1600412"/>
                  <a:pt x="190500" y="1748919"/>
                </a:cubicBezTo>
                <a:cubicBezTo>
                  <a:pt x="198967" y="1761619"/>
                  <a:pt x="203200" y="1778552"/>
                  <a:pt x="215900" y="1787019"/>
                </a:cubicBezTo>
                <a:lnTo>
                  <a:pt x="254000" y="1812419"/>
                </a:lnTo>
                <a:cubicBezTo>
                  <a:pt x="319073" y="1942564"/>
                  <a:pt x="221220" y="1760245"/>
                  <a:pt x="355600" y="1939419"/>
                </a:cubicBezTo>
                <a:cubicBezTo>
                  <a:pt x="405059" y="2005365"/>
                  <a:pt x="384234" y="1971287"/>
                  <a:pt x="419100" y="2041019"/>
                </a:cubicBezTo>
                <a:cubicBezTo>
                  <a:pt x="427830" y="2084667"/>
                  <a:pt x="432543" y="2113470"/>
                  <a:pt x="444500" y="2155319"/>
                </a:cubicBezTo>
                <a:cubicBezTo>
                  <a:pt x="448178" y="2168191"/>
                  <a:pt x="451927" y="2181114"/>
                  <a:pt x="457200" y="2193419"/>
                </a:cubicBezTo>
                <a:cubicBezTo>
                  <a:pt x="464658" y="2210820"/>
                  <a:pt x="475142" y="2226818"/>
                  <a:pt x="482600" y="2244219"/>
                </a:cubicBezTo>
                <a:cubicBezTo>
                  <a:pt x="487873" y="2256524"/>
                  <a:pt x="489760" y="2270132"/>
                  <a:pt x="495300" y="2282319"/>
                </a:cubicBezTo>
                <a:cubicBezTo>
                  <a:pt x="510968" y="2316789"/>
                  <a:pt x="529167" y="2350052"/>
                  <a:pt x="546100" y="2383919"/>
                </a:cubicBezTo>
                <a:cubicBezTo>
                  <a:pt x="554567" y="2400852"/>
                  <a:pt x="560998" y="2418967"/>
                  <a:pt x="571500" y="2434719"/>
                </a:cubicBezTo>
                <a:cubicBezTo>
                  <a:pt x="631360" y="2524509"/>
                  <a:pt x="556236" y="2413350"/>
                  <a:pt x="635000" y="2523619"/>
                </a:cubicBezTo>
                <a:cubicBezTo>
                  <a:pt x="729595" y="2656052"/>
                  <a:pt x="579909" y="2457509"/>
                  <a:pt x="698500" y="2599819"/>
                </a:cubicBezTo>
                <a:cubicBezTo>
                  <a:pt x="751417" y="2663319"/>
                  <a:pt x="692150" y="2616752"/>
                  <a:pt x="762000" y="2663319"/>
                </a:cubicBezTo>
                <a:cubicBezTo>
                  <a:pt x="839789" y="2780002"/>
                  <a:pt x="733485" y="2637440"/>
                  <a:pt x="825500" y="2714119"/>
                </a:cubicBezTo>
                <a:cubicBezTo>
                  <a:pt x="841761" y="2727670"/>
                  <a:pt x="849825" y="2748848"/>
                  <a:pt x="863600" y="2764919"/>
                </a:cubicBezTo>
                <a:cubicBezTo>
                  <a:pt x="875289" y="2778556"/>
                  <a:pt x="888063" y="2791330"/>
                  <a:pt x="901700" y="2803019"/>
                </a:cubicBezTo>
                <a:cubicBezTo>
                  <a:pt x="917771" y="2816794"/>
                  <a:pt x="936767" y="2826959"/>
                  <a:pt x="952500" y="2841119"/>
                </a:cubicBezTo>
                <a:cubicBezTo>
                  <a:pt x="979200" y="2865149"/>
                  <a:pt x="998812" y="2897394"/>
                  <a:pt x="1028700" y="2917319"/>
                </a:cubicBezTo>
                <a:cubicBezTo>
                  <a:pt x="1041400" y="2925786"/>
                  <a:pt x="1055074" y="2932948"/>
                  <a:pt x="1066800" y="2942719"/>
                </a:cubicBezTo>
                <a:cubicBezTo>
                  <a:pt x="1186172" y="3042195"/>
                  <a:pt x="988510" y="2903225"/>
                  <a:pt x="1181100" y="3031619"/>
                </a:cubicBezTo>
                <a:cubicBezTo>
                  <a:pt x="1193800" y="3040086"/>
                  <a:pt x="1204392" y="3053317"/>
                  <a:pt x="1219200" y="3057019"/>
                </a:cubicBezTo>
                <a:cubicBezTo>
                  <a:pt x="1236133" y="3061252"/>
                  <a:pt x="1253217" y="3064924"/>
                  <a:pt x="1270000" y="3069719"/>
                </a:cubicBezTo>
                <a:cubicBezTo>
                  <a:pt x="1282872" y="3073397"/>
                  <a:pt x="1294743" y="3081529"/>
                  <a:pt x="1308100" y="3082419"/>
                </a:cubicBezTo>
                <a:cubicBezTo>
                  <a:pt x="1422225" y="3090027"/>
                  <a:pt x="1536700" y="3090886"/>
                  <a:pt x="1651000" y="3095119"/>
                </a:cubicBezTo>
                <a:cubicBezTo>
                  <a:pt x="1667933" y="3099352"/>
                  <a:pt x="1684684" y="3104396"/>
                  <a:pt x="1701800" y="3107819"/>
                </a:cubicBezTo>
                <a:cubicBezTo>
                  <a:pt x="1727050" y="3112869"/>
                  <a:pt x="1752665" y="3115913"/>
                  <a:pt x="1778000" y="3120519"/>
                </a:cubicBezTo>
                <a:cubicBezTo>
                  <a:pt x="1799238" y="3124380"/>
                  <a:pt x="1820333" y="3128986"/>
                  <a:pt x="1841500" y="3133219"/>
                </a:cubicBezTo>
                <a:cubicBezTo>
                  <a:pt x="1921933" y="3128986"/>
                  <a:pt x="2002586" y="3127811"/>
                  <a:pt x="2082800" y="3120519"/>
                </a:cubicBezTo>
                <a:cubicBezTo>
                  <a:pt x="2096132" y="3119307"/>
                  <a:pt x="2108595" y="3113092"/>
                  <a:pt x="2120900" y="3107819"/>
                </a:cubicBezTo>
                <a:cubicBezTo>
                  <a:pt x="2276757" y="3041023"/>
                  <a:pt x="2082255" y="3120792"/>
                  <a:pt x="2209800" y="3057019"/>
                </a:cubicBezTo>
                <a:cubicBezTo>
                  <a:pt x="2265075" y="3029381"/>
                  <a:pt x="2237037" y="3062964"/>
                  <a:pt x="2298700" y="3018919"/>
                </a:cubicBezTo>
                <a:cubicBezTo>
                  <a:pt x="2313315" y="3008480"/>
                  <a:pt x="2323002" y="2992317"/>
                  <a:pt x="2336800" y="2980819"/>
                </a:cubicBezTo>
                <a:cubicBezTo>
                  <a:pt x="2348526" y="2971048"/>
                  <a:pt x="2362480" y="2964291"/>
                  <a:pt x="2374900" y="2955419"/>
                </a:cubicBezTo>
                <a:cubicBezTo>
                  <a:pt x="2392124" y="2943116"/>
                  <a:pt x="2408360" y="2929457"/>
                  <a:pt x="2425700" y="2917319"/>
                </a:cubicBezTo>
                <a:cubicBezTo>
                  <a:pt x="2450709" y="2899813"/>
                  <a:pt x="2472940" y="2876172"/>
                  <a:pt x="2501900" y="2866519"/>
                </a:cubicBezTo>
                <a:cubicBezTo>
                  <a:pt x="2514600" y="2862286"/>
                  <a:pt x="2528026" y="2859806"/>
                  <a:pt x="2540000" y="2853819"/>
                </a:cubicBezTo>
                <a:cubicBezTo>
                  <a:pt x="2553652" y="2846993"/>
                  <a:pt x="2564848" y="2835992"/>
                  <a:pt x="2578100" y="2828419"/>
                </a:cubicBezTo>
                <a:cubicBezTo>
                  <a:pt x="2617624" y="2805834"/>
                  <a:pt x="2633246" y="2805748"/>
                  <a:pt x="2667000" y="2777619"/>
                </a:cubicBezTo>
                <a:cubicBezTo>
                  <a:pt x="2680798" y="2766121"/>
                  <a:pt x="2690923" y="2750546"/>
                  <a:pt x="2705100" y="2739519"/>
                </a:cubicBezTo>
                <a:cubicBezTo>
                  <a:pt x="2729197" y="2720777"/>
                  <a:pt x="2755900" y="2705652"/>
                  <a:pt x="2781300" y="2688719"/>
                </a:cubicBezTo>
                <a:lnTo>
                  <a:pt x="2819400" y="2663319"/>
                </a:lnTo>
                <a:cubicBezTo>
                  <a:pt x="2836333" y="2637919"/>
                  <a:pt x="2848614" y="2608705"/>
                  <a:pt x="2870200" y="2587119"/>
                </a:cubicBezTo>
                <a:cubicBezTo>
                  <a:pt x="2905223" y="2552096"/>
                  <a:pt x="2910125" y="2552175"/>
                  <a:pt x="2933700" y="2510919"/>
                </a:cubicBezTo>
                <a:cubicBezTo>
                  <a:pt x="3011804" y="2374237"/>
                  <a:pt x="2885629" y="2570326"/>
                  <a:pt x="3009900" y="2383919"/>
                </a:cubicBezTo>
                <a:cubicBezTo>
                  <a:pt x="3018367" y="2371219"/>
                  <a:pt x="3024507" y="2356612"/>
                  <a:pt x="3035300" y="2345819"/>
                </a:cubicBezTo>
                <a:cubicBezTo>
                  <a:pt x="3094986" y="2286133"/>
                  <a:pt x="3063437" y="2322663"/>
                  <a:pt x="3124200" y="2231519"/>
                </a:cubicBezTo>
                <a:cubicBezTo>
                  <a:pt x="3132667" y="2218819"/>
                  <a:pt x="3142774" y="2207071"/>
                  <a:pt x="3149600" y="2193419"/>
                </a:cubicBezTo>
                <a:cubicBezTo>
                  <a:pt x="3158067" y="2176486"/>
                  <a:pt x="3165260" y="2158853"/>
                  <a:pt x="3175000" y="2142619"/>
                </a:cubicBezTo>
                <a:cubicBezTo>
                  <a:pt x="3190706" y="2116442"/>
                  <a:pt x="3216147" y="2095379"/>
                  <a:pt x="3225800" y="2066419"/>
                </a:cubicBezTo>
                <a:cubicBezTo>
                  <a:pt x="3257722" y="1970654"/>
                  <a:pt x="3214661" y="2088696"/>
                  <a:pt x="3263900" y="1990219"/>
                </a:cubicBezTo>
                <a:cubicBezTo>
                  <a:pt x="3269887" y="1978245"/>
                  <a:pt x="3270613" y="1964093"/>
                  <a:pt x="3276600" y="1952119"/>
                </a:cubicBezTo>
                <a:cubicBezTo>
                  <a:pt x="3283426" y="1938467"/>
                  <a:pt x="3295801" y="1927967"/>
                  <a:pt x="3302000" y="1914019"/>
                </a:cubicBezTo>
                <a:cubicBezTo>
                  <a:pt x="3312874" y="1889553"/>
                  <a:pt x="3318933" y="1863219"/>
                  <a:pt x="3327400" y="1837819"/>
                </a:cubicBezTo>
                <a:cubicBezTo>
                  <a:pt x="3331633" y="1825119"/>
                  <a:pt x="3332674" y="1810858"/>
                  <a:pt x="3340100" y="1799719"/>
                </a:cubicBezTo>
                <a:lnTo>
                  <a:pt x="3365500" y="1761619"/>
                </a:lnTo>
                <a:cubicBezTo>
                  <a:pt x="3369733" y="1736219"/>
                  <a:pt x="3372614" y="1710556"/>
                  <a:pt x="3378200" y="1685419"/>
                </a:cubicBezTo>
                <a:cubicBezTo>
                  <a:pt x="3402017" y="1578240"/>
                  <a:pt x="3382978" y="1746409"/>
                  <a:pt x="3403600" y="1571119"/>
                </a:cubicBezTo>
                <a:cubicBezTo>
                  <a:pt x="3409063" y="1524681"/>
                  <a:pt x="3408174" y="1477466"/>
                  <a:pt x="3416300" y="1431419"/>
                </a:cubicBezTo>
                <a:cubicBezTo>
                  <a:pt x="3420953" y="1405052"/>
                  <a:pt x="3436449" y="1381473"/>
                  <a:pt x="3441700" y="1355219"/>
                </a:cubicBezTo>
                <a:lnTo>
                  <a:pt x="3454400" y="1291719"/>
                </a:lnTo>
                <a:cubicBezTo>
                  <a:pt x="3458633" y="1245152"/>
                  <a:pt x="3461637" y="1198457"/>
                  <a:pt x="3467100" y="1152019"/>
                </a:cubicBezTo>
                <a:cubicBezTo>
                  <a:pt x="3470109" y="1126445"/>
                  <a:pt x="3479800" y="1101569"/>
                  <a:pt x="3479800" y="1075819"/>
                </a:cubicBezTo>
                <a:cubicBezTo>
                  <a:pt x="3479800" y="919128"/>
                  <a:pt x="3474925" y="762414"/>
                  <a:pt x="3467100" y="605919"/>
                </a:cubicBezTo>
                <a:cubicBezTo>
                  <a:pt x="3466431" y="592549"/>
                  <a:pt x="3460387" y="579793"/>
                  <a:pt x="3454400" y="567819"/>
                </a:cubicBezTo>
                <a:cubicBezTo>
                  <a:pt x="3447574" y="554167"/>
                  <a:pt x="3435826" y="543371"/>
                  <a:pt x="3429000" y="529719"/>
                </a:cubicBezTo>
                <a:cubicBezTo>
                  <a:pt x="3423013" y="517745"/>
                  <a:pt x="3422801" y="503321"/>
                  <a:pt x="3416300" y="491619"/>
                </a:cubicBezTo>
                <a:cubicBezTo>
                  <a:pt x="3401475" y="464934"/>
                  <a:pt x="3382433" y="440819"/>
                  <a:pt x="3365500" y="415419"/>
                </a:cubicBezTo>
                <a:cubicBezTo>
                  <a:pt x="3357033" y="402719"/>
                  <a:pt x="3352800" y="385786"/>
                  <a:pt x="3340100" y="377319"/>
                </a:cubicBezTo>
                <a:lnTo>
                  <a:pt x="3302000" y="351919"/>
                </a:lnTo>
                <a:cubicBezTo>
                  <a:pt x="3245862" y="267712"/>
                  <a:pt x="3311839" y="361282"/>
                  <a:pt x="3238500" y="275719"/>
                </a:cubicBezTo>
                <a:cubicBezTo>
                  <a:pt x="3175489" y="202206"/>
                  <a:pt x="3229371" y="244233"/>
                  <a:pt x="3162300" y="199519"/>
                </a:cubicBezTo>
                <a:cubicBezTo>
                  <a:pt x="3153833" y="186819"/>
                  <a:pt x="3146671" y="173145"/>
                  <a:pt x="3136900" y="161419"/>
                </a:cubicBezTo>
                <a:cubicBezTo>
                  <a:pt x="3116838" y="137344"/>
                  <a:pt x="3089243" y="112190"/>
                  <a:pt x="3060700" y="97919"/>
                </a:cubicBezTo>
                <a:cubicBezTo>
                  <a:pt x="3048726" y="91932"/>
                  <a:pt x="3034574" y="91206"/>
                  <a:pt x="3022600" y="85219"/>
                </a:cubicBezTo>
                <a:cubicBezTo>
                  <a:pt x="3008948" y="78393"/>
                  <a:pt x="2998529" y="65832"/>
                  <a:pt x="2984500" y="59819"/>
                </a:cubicBezTo>
                <a:cubicBezTo>
                  <a:pt x="2968457" y="52943"/>
                  <a:pt x="2951141" y="47803"/>
                  <a:pt x="2933700" y="47119"/>
                </a:cubicBezTo>
                <a:cubicBezTo>
                  <a:pt x="2734841" y="39321"/>
                  <a:pt x="2535767" y="38652"/>
                  <a:pt x="2336800" y="34419"/>
                </a:cubicBezTo>
                <a:cubicBezTo>
                  <a:pt x="2324100" y="30186"/>
                  <a:pt x="2311827" y="24344"/>
                  <a:pt x="2298700" y="21719"/>
                </a:cubicBezTo>
                <a:cubicBezTo>
                  <a:pt x="2056996" y="-26622"/>
                  <a:pt x="1545511" y="20673"/>
                  <a:pt x="1485900" y="21719"/>
                </a:cubicBezTo>
                <a:cubicBezTo>
                  <a:pt x="1464733" y="25952"/>
                  <a:pt x="1443796" y="31566"/>
                  <a:pt x="1422400" y="34419"/>
                </a:cubicBezTo>
                <a:cubicBezTo>
                  <a:pt x="1258693" y="56247"/>
                  <a:pt x="1343120" y="31212"/>
                  <a:pt x="1257300" y="59819"/>
                </a:cubicBezTo>
                <a:cubicBezTo>
                  <a:pt x="1229552" y="101441"/>
                  <a:pt x="1247164" y="97919"/>
                  <a:pt x="1219200" y="97919"/>
                </a:cubicBezTo>
              </a:path>
            </a:pathLst>
          </a:custGeom>
          <a:noFill/>
          <a:ln w="19050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4" name="Forme libre 3"/>
          <p:cNvSpPr>
            <a:spLocks/>
          </p:cNvSpPr>
          <p:nvPr/>
        </p:nvSpPr>
        <p:spPr bwMode="auto">
          <a:xfrm>
            <a:off x="5295900" y="3492500"/>
            <a:ext cx="3060700" cy="774700"/>
          </a:xfrm>
          <a:custGeom>
            <a:avLst/>
            <a:gdLst>
              <a:gd name="T0" fmla="*/ 431800 w 3060700"/>
              <a:gd name="T1" fmla="*/ 330200 h 774700"/>
              <a:gd name="T2" fmla="*/ 774700 w 3060700"/>
              <a:gd name="T3" fmla="*/ 317500 h 774700"/>
              <a:gd name="T4" fmla="*/ 838200 w 3060700"/>
              <a:gd name="T5" fmla="*/ 304800 h 774700"/>
              <a:gd name="T6" fmla="*/ 927100 w 3060700"/>
              <a:gd name="T7" fmla="*/ 279400 h 774700"/>
              <a:gd name="T8" fmla="*/ 1181100 w 3060700"/>
              <a:gd name="T9" fmla="*/ 292100 h 774700"/>
              <a:gd name="T10" fmla="*/ 1308100 w 3060700"/>
              <a:gd name="T11" fmla="*/ 317500 h 774700"/>
              <a:gd name="T12" fmla="*/ 1384300 w 3060700"/>
              <a:gd name="T13" fmla="*/ 330200 h 774700"/>
              <a:gd name="T14" fmla="*/ 1803400 w 3060700"/>
              <a:gd name="T15" fmla="*/ 317500 h 774700"/>
              <a:gd name="T16" fmla="*/ 1841500 w 3060700"/>
              <a:gd name="T17" fmla="*/ 292100 h 774700"/>
              <a:gd name="T18" fmla="*/ 1879600 w 3060700"/>
              <a:gd name="T19" fmla="*/ 279400 h 774700"/>
              <a:gd name="T20" fmla="*/ 1917700 w 3060700"/>
              <a:gd name="T21" fmla="*/ 254000 h 774700"/>
              <a:gd name="T22" fmla="*/ 1955800 w 3060700"/>
              <a:gd name="T23" fmla="*/ 241300 h 774700"/>
              <a:gd name="T24" fmla="*/ 1993900 w 3060700"/>
              <a:gd name="T25" fmla="*/ 215900 h 774700"/>
              <a:gd name="T26" fmla="*/ 2032000 w 3060700"/>
              <a:gd name="T27" fmla="*/ 203200 h 774700"/>
              <a:gd name="T28" fmla="*/ 2120900 w 3060700"/>
              <a:gd name="T29" fmla="*/ 165100 h 774700"/>
              <a:gd name="T30" fmla="*/ 2209800 w 3060700"/>
              <a:gd name="T31" fmla="*/ 114300 h 774700"/>
              <a:gd name="T32" fmla="*/ 2286000 w 3060700"/>
              <a:gd name="T33" fmla="*/ 88900 h 774700"/>
              <a:gd name="T34" fmla="*/ 2324100 w 3060700"/>
              <a:gd name="T35" fmla="*/ 63500 h 774700"/>
              <a:gd name="T36" fmla="*/ 2387600 w 3060700"/>
              <a:gd name="T37" fmla="*/ 50800 h 774700"/>
              <a:gd name="T38" fmla="*/ 2501900 w 3060700"/>
              <a:gd name="T39" fmla="*/ 12700 h 774700"/>
              <a:gd name="T40" fmla="*/ 2540000 w 3060700"/>
              <a:gd name="T41" fmla="*/ 0 h 774700"/>
              <a:gd name="T42" fmla="*/ 2616200 w 3060700"/>
              <a:gd name="T43" fmla="*/ 12700 h 774700"/>
              <a:gd name="T44" fmla="*/ 2654300 w 3060700"/>
              <a:gd name="T45" fmla="*/ 38100 h 774700"/>
              <a:gd name="T46" fmla="*/ 2781300 w 3060700"/>
              <a:gd name="T47" fmla="*/ 76200 h 774700"/>
              <a:gd name="T48" fmla="*/ 2832100 w 3060700"/>
              <a:gd name="T49" fmla="*/ 101600 h 774700"/>
              <a:gd name="T50" fmla="*/ 2870200 w 3060700"/>
              <a:gd name="T51" fmla="*/ 114300 h 774700"/>
              <a:gd name="T52" fmla="*/ 2946400 w 3060700"/>
              <a:gd name="T53" fmla="*/ 165100 h 774700"/>
              <a:gd name="T54" fmla="*/ 3035300 w 3060700"/>
              <a:gd name="T55" fmla="*/ 228600 h 774700"/>
              <a:gd name="T56" fmla="*/ 3060700 w 3060700"/>
              <a:gd name="T57" fmla="*/ 266700 h 774700"/>
              <a:gd name="T58" fmla="*/ 3048000 w 3060700"/>
              <a:gd name="T59" fmla="*/ 419100 h 774700"/>
              <a:gd name="T60" fmla="*/ 3009900 w 3060700"/>
              <a:gd name="T61" fmla="*/ 431800 h 774700"/>
              <a:gd name="T62" fmla="*/ 2921000 w 3060700"/>
              <a:gd name="T63" fmla="*/ 469900 h 774700"/>
              <a:gd name="T64" fmla="*/ 2844800 w 3060700"/>
              <a:gd name="T65" fmla="*/ 495300 h 774700"/>
              <a:gd name="T66" fmla="*/ 2806700 w 3060700"/>
              <a:gd name="T67" fmla="*/ 508000 h 774700"/>
              <a:gd name="T68" fmla="*/ 2755900 w 3060700"/>
              <a:gd name="T69" fmla="*/ 533400 h 774700"/>
              <a:gd name="T70" fmla="*/ 2679700 w 3060700"/>
              <a:gd name="T71" fmla="*/ 546100 h 774700"/>
              <a:gd name="T72" fmla="*/ 2641600 w 3060700"/>
              <a:gd name="T73" fmla="*/ 558800 h 774700"/>
              <a:gd name="T74" fmla="*/ 2552700 w 3060700"/>
              <a:gd name="T75" fmla="*/ 571500 h 774700"/>
              <a:gd name="T76" fmla="*/ 2501900 w 3060700"/>
              <a:gd name="T77" fmla="*/ 584200 h 774700"/>
              <a:gd name="T78" fmla="*/ 2349500 w 3060700"/>
              <a:gd name="T79" fmla="*/ 596900 h 774700"/>
              <a:gd name="T80" fmla="*/ 2146300 w 3060700"/>
              <a:gd name="T81" fmla="*/ 622300 h 774700"/>
              <a:gd name="T82" fmla="*/ 1790700 w 3060700"/>
              <a:gd name="T83" fmla="*/ 635000 h 774700"/>
              <a:gd name="T84" fmla="*/ 1638300 w 3060700"/>
              <a:gd name="T85" fmla="*/ 660400 h 774700"/>
              <a:gd name="T86" fmla="*/ 1587500 w 3060700"/>
              <a:gd name="T87" fmla="*/ 673100 h 774700"/>
              <a:gd name="T88" fmla="*/ 1447800 w 3060700"/>
              <a:gd name="T89" fmla="*/ 685800 h 774700"/>
              <a:gd name="T90" fmla="*/ 1282700 w 3060700"/>
              <a:gd name="T91" fmla="*/ 711200 h 774700"/>
              <a:gd name="T92" fmla="*/ 1219200 w 3060700"/>
              <a:gd name="T93" fmla="*/ 723900 h 774700"/>
              <a:gd name="T94" fmla="*/ 698500 w 3060700"/>
              <a:gd name="T95" fmla="*/ 749300 h 774700"/>
              <a:gd name="T96" fmla="*/ 571500 w 3060700"/>
              <a:gd name="T97" fmla="*/ 762000 h 774700"/>
              <a:gd name="T98" fmla="*/ 495300 w 3060700"/>
              <a:gd name="T99" fmla="*/ 774700 h 774700"/>
              <a:gd name="T100" fmla="*/ 0 w 3060700"/>
              <a:gd name="T101" fmla="*/ 762000 h 774700"/>
              <a:gd name="T102" fmla="*/ 25400 w 3060700"/>
              <a:gd name="T103" fmla="*/ 533400 h 774700"/>
              <a:gd name="T104" fmla="*/ 38100 w 3060700"/>
              <a:gd name="T105" fmla="*/ 482600 h 774700"/>
              <a:gd name="T106" fmla="*/ 50800 w 3060700"/>
              <a:gd name="T107" fmla="*/ 444500 h 774700"/>
              <a:gd name="T108" fmla="*/ 215900 w 3060700"/>
              <a:gd name="T109" fmla="*/ 393700 h 774700"/>
              <a:gd name="T110" fmla="*/ 266700 w 3060700"/>
              <a:gd name="T111" fmla="*/ 368300 h 774700"/>
              <a:gd name="T112" fmla="*/ 355600 w 3060700"/>
              <a:gd name="T113" fmla="*/ 355600 h 774700"/>
              <a:gd name="T114" fmla="*/ 406400 w 3060700"/>
              <a:gd name="T115" fmla="*/ 342900 h 774700"/>
              <a:gd name="T116" fmla="*/ 622300 w 3060700"/>
              <a:gd name="T117" fmla="*/ 330200 h 77470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3060700" h="774700">
                <a:moveTo>
                  <a:pt x="431800" y="330200"/>
                </a:moveTo>
                <a:cubicBezTo>
                  <a:pt x="546100" y="325967"/>
                  <a:pt x="660544" y="324635"/>
                  <a:pt x="774700" y="317500"/>
                </a:cubicBezTo>
                <a:cubicBezTo>
                  <a:pt x="796244" y="316154"/>
                  <a:pt x="817128" y="309483"/>
                  <a:pt x="838200" y="304800"/>
                </a:cubicBezTo>
                <a:cubicBezTo>
                  <a:pt x="886040" y="294169"/>
                  <a:pt x="884672" y="293543"/>
                  <a:pt x="927100" y="279400"/>
                </a:cubicBezTo>
                <a:cubicBezTo>
                  <a:pt x="1011767" y="283633"/>
                  <a:pt x="1096577" y="285598"/>
                  <a:pt x="1181100" y="292100"/>
                </a:cubicBezTo>
                <a:cubicBezTo>
                  <a:pt x="1251819" y="297540"/>
                  <a:pt x="1247704" y="305421"/>
                  <a:pt x="1308100" y="317500"/>
                </a:cubicBezTo>
                <a:cubicBezTo>
                  <a:pt x="1333350" y="322550"/>
                  <a:pt x="1358900" y="325967"/>
                  <a:pt x="1384300" y="330200"/>
                </a:cubicBezTo>
                <a:cubicBezTo>
                  <a:pt x="1524000" y="325967"/>
                  <a:pt x="1664119" y="329107"/>
                  <a:pt x="1803400" y="317500"/>
                </a:cubicBezTo>
                <a:cubicBezTo>
                  <a:pt x="1818611" y="316232"/>
                  <a:pt x="1827848" y="298926"/>
                  <a:pt x="1841500" y="292100"/>
                </a:cubicBezTo>
                <a:cubicBezTo>
                  <a:pt x="1853474" y="286113"/>
                  <a:pt x="1867626" y="285387"/>
                  <a:pt x="1879600" y="279400"/>
                </a:cubicBezTo>
                <a:cubicBezTo>
                  <a:pt x="1893252" y="272574"/>
                  <a:pt x="1904048" y="260826"/>
                  <a:pt x="1917700" y="254000"/>
                </a:cubicBezTo>
                <a:cubicBezTo>
                  <a:pt x="1929674" y="248013"/>
                  <a:pt x="1943826" y="247287"/>
                  <a:pt x="1955800" y="241300"/>
                </a:cubicBezTo>
                <a:cubicBezTo>
                  <a:pt x="1969452" y="234474"/>
                  <a:pt x="1980248" y="222726"/>
                  <a:pt x="1993900" y="215900"/>
                </a:cubicBezTo>
                <a:cubicBezTo>
                  <a:pt x="2005874" y="209913"/>
                  <a:pt x="2020026" y="209187"/>
                  <a:pt x="2032000" y="203200"/>
                </a:cubicBezTo>
                <a:cubicBezTo>
                  <a:pt x="2119705" y="159347"/>
                  <a:pt x="2015174" y="191531"/>
                  <a:pt x="2120900" y="165100"/>
                </a:cubicBezTo>
                <a:cubicBezTo>
                  <a:pt x="2155266" y="142189"/>
                  <a:pt x="2169517" y="130413"/>
                  <a:pt x="2209800" y="114300"/>
                </a:cubicBezTo>
                <a:cubicBezTo>
                  <a:pt x="2234659" y="104356"/>
                  <a:pt x="2263723" y="103752"/>
                  <a:pt x="2286000" y="88900"/>
                </a:cubicBezTo>
                <a:cubicBezTo>
                  <a:pt x="2298700" y="80433"/>
                  <a:pt x="2309808" y="68859"/>
                  <a:pt x="2324100" y="63500"/>
                </a:cubicBezTo>
                <a:cubicBezTo>
                  <a:pt x="2344311" y="55921"/>
                  <a:pt x="2366775" y="56480"/>
                  <a:pt x="2387600" y="50800"/>
                </a:cubicBezTo>
                <a:lnTo>
                  <a:pt x="2501900" y="12700"/>
                </a:lnTo>
                <a:lnTo>
                  <a:pt x="2540000" y="0"/>
                </a:lnTo>
                <a:cubicBezTo>
                  <a:pt x="2565400" y="4233"/>
                  <a:pt x="2591771" y="4557"/>
                  <a:pt x="2616200" y="12700"/>
                </a:cubicBezTo>
                <a:cubicBezTo>
                  <a:pt x="2630680" y="17527"/>
                  <a:pt x="2640648" y="31274"/>
                  <a:pt x="2654300" y="38100"/>
                </a:cubicBezTo>
                <a:cubicBezTo>
                  <a:pt x="2709995" y="65947"/>
                  <a:pt x="2721813" y="64303"/>
                  <a:pt x="2781300" y="76200"/>
                </a:cubicBezTo>
                <a:cubicBezTo>
                  <a:pt x="2798233" y="84667"/>
                  <a:pt x="2814699" y="94142"/>
                  <a:pt x="2832100" y="101600"/>
                </a:cubicBezTo>
                <a:cubicBezTo>
                  <a:pt x="2844405" y="106873"/>
                  <a:pt x="2858498" y="107799"/>
                  <a:pt x="2870200" y="114300"/>
                </a:cubicBezTo>
                <a:cubicBezTo>
                  <a:pt x="2896885" y="129125"/>
                  <a:pt x="2921000" y="148167"/>
                  <a:pt x="2946400" y="165100"/>
                </a:cubicBezTo>
                <a:cubicBezTo>
                  <a:pt x="2968033" y="179522"/>
                  <a:pt x="3019547" y="212847"/>
                  <a:pt x="3035300" y="228600"/>
                </a:cubicBezTo>
                <a:cubicBezTo>
                  <a:pt x="3046093" y="239393"/>
                  <a:pt x="3052233" y="254000"/>
                  <a:pt x="3060700" y="266700"/>
                </a:cubicBezTo>
                <a:cubicBezTo>
                  <a:pt x="3056467" y="317500"/>
                  <a:pt x="3062991" y="370378"/>
                  <a:pt x="3048000" y="419100"/>
                </a:cubicBezTo>
                <a:cubicBezTo>
                  <a:pt x="3044063" y="431895"/>
                  <a:pt x="3021874" y="425813"/>
                  <a:pt x="3009900" y="431800"/>
                </a:cubicBezTo>
                <a:cubicBezTo>
                  <a:pt x="2899081" y="487209"/>
                  <a:pt x="3053157" y="430253"/>
                  <a:pt x="2921000" y="469900"/>
                </a:cubicBezTo>
                <a:cubicBezTo>
                  <a:pt x="2895355" y="477593"/>
                  <a:pt x="2870200" y="486833"/>
                  <a:pt x="2844800" y="495300"/>
                </a:cubicBezTo>
                <a:cubicBezTo>
                  <a:pt x="2832100" y="499533"/>
                  <a:pt x="2818674" y="502013"/>
                  <a:pt x="2806700" y="508000"/>
                </a:cubicBezTo>
                <a:cubicBezTo>
                  <a:pt x="2789767" y="516467"/>
                  <a:pt x="2774034" y="527960"/>
                  <a:pt x="2755900" y="533400"/>
                </a:cubicBezTo>
                <a:cubicBezTo>
                  <a:pt x="2731236" y="540799"/>
                  <a:pt x="2704837" y="540514"/>
                  <a:pt x="2679700" y="546100"/>
                </a:cubicBezTo>
                <a:cubicBezTo>
                  <a:pt x="2666632" y="549004"/>
                  <a:pt x="2654727" y="556175"/>
                  <a:pt x="2641600" y="558800"/>
                </a:cubicBezTo>
                <a:cubicBezTo>
                  <a:pt x="2612247" y="564671"/>
                  <a:pt x="2582151" y="566145"/>
                  <a:pt x="2552700" y="571500"/>
                </a:cubicBezTo>
                <a:cubicBezTo>
                  <a:pt x="2535527" y="574622"/>
                  <a:pt x="2519220" y="582035"/>
                  <a:pt x="2501900" y="584200"/>
                </a:cubicBezTo>
                <a:cubicBezTo>
                  <a:pt x="2451318" y="590523"/>
                  <a:pt x="2400186" y="591469"/>
                  <a:pt x="2349500" y="596900"/>
                </a:cubicBezTo>
                <a:cubicBezTo>
                  <a:pt x="2281628" y="604172"/>
                  <a:pt x="2214402" y="617657"/>
                  <a:pt x="2146300" y="622300"/>
                </a:cubicBezTo>
                <a:cubicBezTo>
                  <a:pt x="2027966" y="630368"/>
                  <a:pt x="1909233" y="630767"/>
                  <a:pt x="1790700" y="635000"/>
                </a:cubicBezTo>
                <a:cubicBezTo>
                  <a:pt x="1705623" y="663359"/>
                  <a:pt x="1796287" y="636094"/>
                  <a:pt x="1638300" y="660400"/>
                </a:cubicBezTo>
                <a:cubicBezTo>
                  <a:pt x="1621048" y="663054"/>
                  <a:pt x="1604801" y="670793"/>
                  <a:pt x="1587500" y="673100"/>
                </a:cubicBezTo>
                <a:cubicBezTo>
                  <a:pt x="1541151" y="679280"/>
                  <a:pt x="1494367" y="681567"/>
                  <a:pt x="1447800" y="685800"/>
                </a:cubicBezTo>
                <a:cubicBezTo>
                  <a:pt x="1302205" y="714919"/>
                  <a:pt x="1482606" y="680445"/>
                  <a:pt x="1282700" y="711200"/>
                </a:cubicBezTo>
                <a:cubicBezTo>
                  <a:pt x="1261365" y="714482"/>
                  <a:pt x="1240740" y="722495"/>
                  <a:pt x="1219200" y="723900"/>
                </a:cubicBezTo>
                <a:cubicBezTo>
                  <a:pt x="1045795" y="735209"/>
                  <a:pt x="872067" y="740833"/>
                  <a:pt x="698500" y="749300"/>
                </a:cubicBezTo>
                <a:cubicBezTo>
                  <a:pt x="656167" y="753533"/>
                  <a:pt x="613716" y="756723"/>
                  <a:pt x="571500" y="762000"/>
                </a:cubicBezTo>
                <a:cubicBezTo>
                  <a:pt x="545948" y="765194"/>
                  <a:pt x="521050" y="774700"/>
                  <a:pt x="495300" y="774700"/>
                </a:cubicBezTo>
                <a:cubicBezTo>
                  <a:pt x="330146" y="774700"/>
                  <a:pt x="165100" y="766233"/>
                  <a:pt x="0" y="762000"/>
                </a:cubicBezTo>
                <a:cubicBezTo>
                  <a:pt x="20375" y="456372"/>
                  <a:pt x="-8852" y="653283"/>
                  <a:pt x="25400" y="533400"/>
                </a:cubicBezTo>
                <a:cubicBezTo>
                  <a:pt x="30195" y="516617"/>
                  <a:pt x="33305" y="499383"/>
                  <a:pt x="38100" y="482600"/>
                </a:cubicBezTo>
                <a:cubicBezTo>
                  <a:pt x="41778" y="469728"/>
                  <a:pt x="39907" y="452281"/>
                  <a:pt x="50800" y="444500"/>
                </a:cubicBezTo>
                <a:cubicBezTo>
                  <a:pt x="63821" y="435200"/>
                  <a:pt x="207636" y="396705"/>
                  <a:pt x="215900" y="393700"/>
                </a:cubicBezTo>
                <a:cubicBezTo>
                  <a:pt x="233692" y="387230"/>
                  <a:pt x="248435" y="373281"/>
                  <a:pt x="266700" y="368300"/>
                </a:cubicBezTo>
                <a:cubicBezTo>
                  <a:pt x="295579" y="360424"/>
                  <a:pt x="326149" y="360955"/>
                  <a:pt x="355600" y="355600"/>
                </a:cubicBezTo>
                <a:cubicBezTo>
                  <a:pt x="372773" y="352478"/>
                  <a:pt x="389024" y="344555"/>
                  <a:pt x="406400" y="342900"/>
                </a:cubicBezTo>
                <a:cubicBezTo>
                  <a:pt x="478166" y="336065"/>
                  <a:pt x="622300" y="330200"/>
                  <a:pt x="622300" y="330200"/>
                </a:cubicBezTo>
              </a:path>
            </a:pathLst>
          </a:custGeom>
          <a:solidFill>
            <a:srgbClr val="FFFFCC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BE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50825" y="5878513"/>
            <a:ext cx="4706938" cy="461962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BE" dirty="0" smtClean="0">
                <a:latin typeface="+mn-lt"/>
              </a:rPr>
              <a:t>2. Image </a:t>
            </a:r>
            <a:r>
              <a:rPr lang="fr-BE" dirty="0" err="1" smtClean="0">
                <a:latin typeface="+mn-lt"/>
              </a:rPr>
              <a:t>hyperéchoègène</a:t>
            </a:r>
            <a:r>
              <a:rPr lang="fr-BE" dirty="0" smtClean="0">
                <a:latin typeface="+mn-lt"/>
              </a:rPr>
              <a:t> (pubis)</a:t>
            </a:r>
            <a:endParaRPr lang="fr-BE" dirty="0">
              <a:latin typeface="+mn-lt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50825" y="5373688"/>
            <a:ext cx="7726363" cy="461962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fr-BE" dirty="0" smtClean="0">
                <a:latin typeface="+mn-lt"/>
              </a:rPr>
              <a:t>1 . Image </a:t>
            </a:r>
            <a:r>
              <a:rPr lang="fr-BE" dirty="0" err="1" smtClean="0">
                <a:latin typeface="+mn-lt"/>
              </a:rPr>
              <a:t>anéchogène</a:t>
            </a:r>
            <a:r>
              <a:rPr lang="fr-BE" dirty="0" smtClean="0">
                <a:latin typeface="+mn-lt"/>
              </a:rPr>
              <a:t> (follicule de jument)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6080125" y="747713"/>
            <a:ext cx="358775" cy="431800"/>
          </a:xfrm>
          <a:prstGeom prst="rect">
            <a:avLst/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BE" altLang="fr-FR">
                <a:solidFill>
                  <a:schemeClr val="tx1"/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8177213" y="3060700"/>
            <a:ext cx="358775" cy="4318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BE" altLang="fr-FR">
                <a:solidFill>
                  <a:schemeClr val="tx1"/>
                </a:solidFill>
                <a:latin typeface="Calibri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01656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e 28"/>
          <p:cNvGrpSpPr/>
          <p:nvPr/>
        </p:nvGrpSpPr>
        <p:grpSpPr>
          <a:xfrm>
            <a:off x="189344" y="3430741"/>
            <a:ext cx="8812851" cy="529227"/>
            <a:chOff x="179512" y="873936"/>
            <a:chExt cx="8812851" cy="529227"/>
          </a:xfrm>
        </p:grpSpPr>
        <p:grpSp>
          <p:nvGrpSpPr>
            <p:cNvPr id="14" name="Groupe 13"/>
            <p:cNvGrpSpPr/>
            <p:nvPr/>
          </p:nvGrpSpPr>
          <p:grpSpPr>
            <a:xfrm>
              <a:off x="179512" y="873936"/>
              <a:ext cx="4396593" cy="529227"/>
              <a:chOff x="683568" y="881784"/>
              <a:chExt cx="6069084" cy="432048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683568" y="881784"/>
                <a:ext cx="504056" cy="43204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fr-BE" dirty="0" smtClean="0"/>
                  <a:t>J</a:t>
                </a:r>
                <a:endParaRPr lang="fr-BE" dirty="0"/>
              </a:p>
            </p:txBody>
          </p:sp>
          <p:sp>
            <p:nvSpPr>
              <p:cNvPr id="3" name="Rectangle 2"/>
              <p:cNvSpPr/>
              <p:nvPr/>
            </p:nvSpPr>
            <p:spPr>
              <a:xfrm>
                <a:off x="1187624" y="881784"/>
                <a:ext cx="504056" cy="43204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BE" dirty="0" smtClean="0"/>
                  <a:t>F</a:t>
                </a:r>
                <a:endParaRPr lang="fr-BE" dirty="0"/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1691680" y="881784"/>
                <a:ext cx="504056" cy="43204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BE" dirty="0" smtClean="0"/>
                  <a:t>M</a:t>
                </a:r>
                <a:endParaRPr lang="fr-BE" dirty="0"/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2216148" y="881784"/>
                <a:ext cx="504056" cy="43204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BE" dirty="0" smtClean="0"/>
                  <a:t>A</a:t>
                </a:r>
                <a:endParaRPr lang="fr-BE" dirty="0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2720204" y="881784"/>
                <a:ext cx="504056" cy="43204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BE" dirty="0" smtClean="0"/>
                  <a:t>M</a:t>
                </a:r>
                <a:endParaRPr lang="fr-BE" dirty="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3224260" y="881784"/>
                <a:ext cx="504056" cy="43204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BE" dirty="0" smtClean="0"/>
                  <a:t>J</a:t>
                </a:r>
                <a:endParaRPr lang="fr-BE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3707904" y="881784"/>
                <a:ext cx="504056" cy="43204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BE" dirty="0" smtClean="0"/>
                  <a:t>J</a:t>
                </a:r>
                <a:endParaRPr lang="fr-BE" dirty="0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4211960" y="881784"/>
                <a:ext cx="504056" cy="43204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BE" dirty="0" smtClean="0"/>
                  <a:t>A</a:t>
                </a:r>
                <a:endParaRPr lang="fr-BE" dirty="0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4716016" y="881784"/>
                <a:ext cx="504056" cy="43204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BE" dirty="0" smtClean="0"/>
                  <a:t>S</a:t>
                </a:r>
                <a:endParaRPr lang="fr-BE" dirty="0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5240484" y="881784"/>
                <a:ext cx="504056" cy="43204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BE" dirty="0" smtClean="0"/>
                  <a:t>O</a:t>
                </a:r>
                <a:endParaRPr lang="fr-BE" dirty="0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5744540" y="881784"/>
                <a:ext cx="504056" cy="43204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BE" dirty="0" smtClean="0"/>
                  <a:t>N</a:t>
                </a:r>
                <a:endParaRPr lang="fr-BE" dirty="0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6248596" y="881784"/>
                <a:ext cx="504056" cy="43204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BE" dirty="0" smtClean="0"/>
                  <a:t>D</a:t>
                </a:r>
                <a:endParaRPr lang="fr-BE" dirty="0"/>
              </a:p>
            </p:txBody>
          </p:sp>
        </p:grpSp>
        <p:grpSp>
          <p:nvGrpSpPr>
            <p:cNvPr id="15" name="Groupe 14"/>
            <p:cNvGrpSpPr/>
            <p:nvPr/>
          </p:nvGrpSpPr>
          <p:grpSpPr>
            <a:xfrm>
              <a:off x="4595770" y="873936"/>
              <a:ext cx="4396593" cy="529227"/>
              <a:chOff x="683568" y="881784"/>
              <a:chExt cx="6069084" cy="432048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683568" y="881784"/>
                <a:ext cx="504056" cy="43204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fr-BE" dirty="0" smtClean="0"/>
                  <a:t>J</a:t>
                </a:r>
                <a:endParaRPr lang="fr-BE" dirty="0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187624" y="881784"/>
                <a:ext cx="504056" cy="43204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BE" dirty="0" smtClean="0"/>
                  <a:t>F</a:t>
                </a:r>
                <a:endParaRPr lang="fr-BE" dirty="0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91680" y="881784"/>
                <a:ext cx="504056" cy="43204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BE" dirty="0" smtClean="0"/>
                  <a:t>M</a:t>
                </a:r>
                <a:endParaRPr lang="fr-BE" dirty="0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2216148" y="881784"/>
                <a:ext cx="504056" cy="43204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BE" dirty="0" smtClean="0"/>
                  <a:t>A</a:t>
                </a:r>
                <a:endParaRPr lang="fr-BE" dirty="0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2720204" y="881784"/>
                <a:ext cx="504056" cy="43204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BE" dirty="0" smtClean="0"/>
                  <a:t>M</a:t>
                </a:r>
                <a:endParaRPr lang="fr-BE" dirty="0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3224260" y="881784"/>
                <a:ext cx="504056" cy="43204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BE" dirty="0" smtClean="0"/>
                  <a:t>J</a:t>
                </a:r>
                <a:endParaRPr lang="fr-BE" dirty="0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3707904" y="881784"/>
                <a:ext cx="504056" cy="43204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BE" dirty="0" smtClean="0"/>
                  <a:t>J</a:t>
                </a:r>
                <a:endParaRPr lang="fr-BE" dirty="0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4211960" y="881784"/>
                <a:ext cx="504056" cy="43204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BE" dirty="0" smtClean="0"/>
                  <a:t>A</a:t>
                </a:r>
                <a:endParaRPr lang="fr-BE" dirty="0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4716016" y="881784"/>
                <a:ext cx="504056" cy="43204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BE" dirty="0" smtClean="0"/>
                  <a:t>S</a:t>
                </a:r>
                <a:endParaRPr lang="fr-BE" dirty="0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5240484" y="881784"/>
                <a:ext cx="504056" cy="43204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BE" dirty="0" smtClean="0"/>
                  <a:t>O</a:t>
                </a:r>
                <a:endParaRPr lang="fr-BE" dirty="0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5744540" y="881784"/>
                <a:ext cx="504056" cy="43204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BE" dirty="0" smtClean="0"/>
                  <a:t>N</a:t>
                </a:r>
                <a:endParaRPr lang="fr-BE" dirty="0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6248596" y="881784"/>
                <a:ext cx="504056" cy="43204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BE" dirty="0" smtClean="0"/>
                  <a:t>D</a:t>
                </a:r>
                <a:endParaRPr lang="fr-BE" dirty="0"/>
              </a:p>
            </p:txBody>
          </p:sp>
        </p:grpSp>
      </p:grpSp>
      <p:sp>
        <p:nvSpPr>
          <p:cNvPr id="32" name="ZoneTexte 31"/>
          <p:cNvSpPr txBox="1"/>
          <p:nvPr/>
        </p:nvSpPr>
        <p:spPr>
          <a:xfrm>
            <a:off x="2199921" y="2845385"/>
            <a:ext cx="1456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Reproduction</a:t>
            </a:r>
            <a:endParaRPr lang="fr-BE" dirty="0"/>
          </a:p>
        </p:txBody>
      </p:sp>
      <p:sp>
        <p:nvSpPr>
          <p:cNvPr id="33" name="ZoneTexte 32"/>
          <p:cNvSpPr txBox="1"/>
          <p:nvPr/>
        </p:nvSpPr>
        <p:spPr>
          <a:xfrm>
            <a:off x="5523366" y="2125073"/>
            <a:ext cx="22124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dirty="0" smtClean="0"/>
              <a:t>Consommation </a:t>
            </a:r>
          </a:p>
          <a:p>
            <a:pPr algn="ctr"/>
            <a:r>
              <a:rPr lang="fr-BE" dirty="0" smtClean="0"/>
              <a:t>Agneaux (17 à 19 </a:t>
            </a:r>
            <a:r>
              <a:rPr lang="fr-BE" dirty="0" err="1"/>
              <a:t>kgs</a:t>
            </a:r>
            <a:r>
              <a:rPr lang="fr-BE" dirty="0"/>
              <a:t> </a:t>
            </a:r>
          </a:p>
          <a:p>
            <a:pPr algn="ctr"/>
            <a:r>
              <a:rPr lang="fr-BE" dirty="0"/>
              <a:t>de </a:t>
            </a:r>
            <a:r>
              <a:rPr lang="fr-BE" dirty="0" smtClean="0"/>
              <a:t>carcasse)</a:t>
            </a:r>
            <a:endParaRPr lang="fr-BE" dirty="0"/>
          </a:p>
        </p:txBody>
      </p:sp>
      <p:sp>
        <p:nvSpPr>
          <p:cNvPr id="34" name="ZoneTexte 33"/>
          <p:cNvSpPr txBox="1"/>
          <p:nvPr/>
        </p:nvSpPr>
        <p:spPr>
          <a:xfrm>
            <a:off x="4038211" y="2518092"/>
            <a:ext cx="1350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smtClean="0"/>
              <a:t>Naissance</a:t>
            </a:r>
          </a:p>
          <a:p>
            <a:pPr algn="ctr"/>
            <a:r>
              <a:rPr lang="fr-BE" dirty="0" smtClean="0"/>
              <a:t>Hiver </a:t>
            </a:r>
            <a:endParaRPr lang="fr-BE" dirty="0"/>
          </a:p>
        </p:txBody>
      </p:sp>
      <p:sp>
        <p:nvSpPr>
          <p:cNvPr id="35" name="Rectangle 34"/>
          <p:cNvSpPr/>
          <p:nvPr/>
        </p:nvSpPr>
        <p:spPr>
          <a:xfrm>
            <a:off x="4220787" y="3214717"/>
            <a:ext cx="1115116" cy="216024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6" name="Rectangle 35"/>
          <p:cNvSpPr/>
          <p:nvPr/>
        </p:nvSpPr>
        <p:spPr>
          <a:xfrm>
            <a:off x="2395034" y="3214717"/>
            <a:ext cx="1095451" cy="216024"/>
          </a:xfrm>
          <a:prstGeom prst="rect">
            <a:avLst/>
          </a:prstGeom>
          <a:solidFill>
            <a:schemeClr val="accent3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7" name="Rectangle 36"/>
          <p:cNvSpPr/>
          <p:nvPr/>
        </p:nvSpPr>
        <p:spPr>
          <a:xfrm>
            <a:off x="5348651" y="3206539"/>
            <a:ext cx="1097490" cy="216024"/>
          </a:xfrm>
          <a:prstGeom prst="rect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pSp>
        <p:nvGrpSpPr>
          <p:cNvPr id="43" name="Groupe 42"/>
          <p:cNvGrpSpPr/>
          <p:nvPr/>
        </p:nvGrpSpPr>
        <p:grpSpPr>
          <a:xfrm>
            <a:off x="2747164" y="322812"/>
            <a:ext cx="1968852" cy="1459101"/>
            <a:chOff x="189344" y="421345"/>
            <a:chExt cx="1899449" cy="1425168"/>
          </a:xfrm>
        </p:grpSpPr>
        <p:pic>
          <p:nvPicPr>
            <p:cNvPr id="38" name="Picture 4" descr="Résultat de recherche d'images pour &quot;suffolk&quot;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344" y="421345"/>
              <a:ext cx="1899449" cy="1425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ZoneTexte 38"/>
            <p:cNvSpPr txBox="1"/>
            <p:nvPr/>
          </p:nvSpPr>
          <p:spPr>
            <a:xfrm>
              <a:off x="919645" y="934831"/>
              <a:ext cx="8251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dirty="0" smtClean="0">
                  <a:solidFill>
                    <a:schemeClr val="bg1"/>
                  </a:solidFill>
                </a:rPr>
                <a:t>Suffolk</a:t>
              </a:r>
              <a:endParaRPr lang="fr-BE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2" name="Groupe 41"/>
          <p:cNvGrpSpPr/>
          <p:nvPr/>
        </p:nvGrpSpPr>
        <p:grpSpPr>
          <a:xfrm>
            <a:off x="4788024" y="292569"/>
            <a:ext cx="2065159" cy="1489345"/>
            <a:chOff x="2330859" y="397622"/>
            <a:chExt cx="2065159" cy="1489345"/>
          </a:xfrm>
        </p:grpSpPr>
        <p:pic>
          <p:nvPicPr>
            <p:cNvPr id="40" name="Picture 6" descr="Résultat de recherche d'images pour &quot;hampshire mouton&quot;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0859" y="397622"/>
              <a:ext cx="2065159" cy="1489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ZoneTexte 40"/>
            <p:cNvSpPr txBox="1"/>
            <p:nvPr/>
          </p:nvSpPr>
          <p:spPr>
            <a:xfrm>
              <a:off x="2562822" y="957628"/>
              <a:ext cx="12016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dirty="0" smtClean="0">
                  <a:solidFill>
                    <a:schemeClr val="bg1"/>
                  </a:solidFill>
                </a:rPr>
                <a:t>Hampshire</a:t>
              </a:r>
              <a:endParaRPr lang="fr-BE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4" name="Groupe 43"/>
          <p:cNvGrpSpPr/>
          <p:nvPr/>
        </p:nvGrpSpPr>
        <p:grpSpPr>
          <a:xfrm>
            <a:off x="6868954" y="288881"/>
            <a:ext cx="2239550" cy="1493033"/>
            <a:chOff x="5335904" y="211111"/>
            <a:chExt cx="2239550" cy="1493033"/>
          </a:xfrm>
        </p:grpSpPr>
        <p:pic>
          <p:nvPicPr>
            <p:cNvPr id="189442" name="Picture 2" descr="Résultat de recherche d'images pour &quot;mouton vendéen&quot;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5904" y="211111"/>
              <a:ext cx="2239550" cy="1493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ZoneTexte 44"/>
            <p:cNvSpPr txBox="1"/>
            <p:nvPr/>
          </p:nvSpPr>
          <p:spPr>
            <a:xfrm>
              <a:off x="6125545" y="625821"/>
              <a:ext cx="10163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dirty="0" smtClean="0">
                  <a:solidFill>
                    <a:schemeClr val="bg1"/>
                  </a:solidFill>
                </a:rPr>
                <a:t>Vendéen</a:t>
              </a:r>
              <a:endParaRPr lang="fr-BE" dirty="0">
                <a:solidFill>
                  <a:schemeClr val="bg1"/>
                </a:solidFill>
              </a:endParaRPr>
            </a:p>
          </p:txBody>
        </p:sp>
      </p:grpSp>
      <p:sp>
        <p:nvSpPr>
          <p:cNvPr id="47" name="ZoneTexte 46"/>
          <p:cNvSpPr txBox="1"/>
          <p:nvPr/>
        </p:nvSpPr>
        <p:spPr>
          <a:xfrm>
            <a:off x="99856" y="1917928"/>
            <a:ext cx="3084883" cy="92333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BE" dirty="0" smtClean="0"/>
              <a:t>Races saisonnières précoces</a:t>
            </a:r>
          </a:p>
          <a:p>
            <a:r>
              <a:rPr lang="fr-BE" dirty="0" smtClean="0"/>
              <a:t>Agneau de bergerie (25 %) : </a:t>
            </a:r>
          </a:p>
          <a:p>
            <a:r>
              <a:rPr lang="fr-BE" dirty="0" smtClean="0"/>
              <a:t>sevrage puis 12 à 15 brebis/ha </a:t>
            </a:r>
            <a:endParaRPr lang="fr-BE" dirty="0"/>
          </a:p>
        </p:txBody>
      </p:sp>
      <p:sp>
        <p:nvSpPr>
          <p:cNvPr id="48" name="ZoneTexte 47"/>
          <p:cNvSpPr txBox="1"/>
          <p:nvPr/>
        </p:nvSpPr>
        <p:spPr>
          <a:xfrm>
            <a:off x="107504" y="4221088"/>
            <a:ext cx="2731838" cy="92333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BE" dirty="0" smtClean="0"/>
              <a:t>Races saisonnières tardives</a:t>
            </a:r>
          </a:p>
          <a:p>
            <a:r>
              <a:rPr lang="fr-BE" dirty="0" smtClean="0"/>
              <a:t>Agneau d’herbage (75 %)</a:t>
            </a:r>
          </a:p>
          <a:p>
            <a:r>
              <a:rPr lang="fr-BE" dirty="0" smtClean="0"/>
              <a:t>(8 à 10 brebis par ha)</a:t>
            </a:r>
            <a:endParaRPr lang="fr-BE" dirty="0"/>
          </a:p>
        </p:txBody>
      </p:sp>
      <p:sp>
        <p:nvSpPr>
          <p:cNvPr id="49" name="Rectangle 48"/>
          <p:cNvSpPr/>
          <p:nvPr/>
        </p:nvSpPr>
        <p:spPr>
          <a:xfrm>
            <a:off x="4969052" y="3979844"/>
            <a:ext cx="1115116" cy="216024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0" name="ZoneTexte 49"/>
          <p:cNvSpPr txBox="1"/>
          <p:nvPr/>
        </p:nvSpPr>
        <p:spPr>
          <a:xfrm>
            <a:off x="4912798" y="4294837"/>
            <a:ext cx="1350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smtClean="0"/>
              <a:t>Naissance</a:t>
            </a:r>
          </a:p>
          <a:p>
            <a:pPr algn="ctr"/>
            <a:r>
              <a:rPr lang="fr-BE" dirty="0" smtClean="0"/>
              <a:t>printemps</a:t>
            </a:r>
            <a:endParaRPr lang="fr-BE" dirty="0"/>
          </a:p>
        </p:txBody>
      </p:sp>
      <p:sp>
        <p:nvSpPr>
          <p:cNvPr id="51" name="Rectangle 50"/>
          <p:cNvSpPr/>
          <p:nvPr/>
        </p:nvSpPr>
        <p:spPr>
          <a:xfrm>
            <a:off x="7166609" y="3965884"/>
            <a:ext cx="1470435" cy="229984"/>
          </a:xfrm>
          <a:prstGeom prst="rect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2" name="ZoneTexte 51"/>
          <p:cNvSpPr txBox="1"/>
          <p:nvPr/>
        </p:nvSpPr>
        <p:spPr>
          <a:xfrm>
            <a:off x="6785729" y="4294837"/>
            <a:ext cx="22124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dirty="0" smtClean="0"/>
              <a:t>Consommation </a:t>
            </a:r>
          </a:p>
          <a:p>
            <a:pPr algn="ctr"/>
            <a:r>
              <a:rPr lang="fr-BE" dirty="0" smtClean="0"/>
              <a:t>Agneaux (20 à 22 </a:t>
            </a:r>
            <a:r>
              <a:rPr lang="fr-BE" dirty="0" err="1" smtClean="0"/>
              <a:t>kgs</a:t>
            </a:r>
            <a:r>
              <a:rPr lang="fr-BE" dirty="0" smtClean="0"/>
              <a:t> </a:t>
            </a:r>
          </a:p>
          <a:p>
            <a:pPr algn="ctr"/>
            <a:r>
              <a:rPr lang="fr-BE" dirty="0" smtClean="0"/>
              <a:t>de carcasse)</a:t>
            </a:r>
            <a:endParaRPr lang="fr-BE" dirty="0"/>
          </a:p>
        </p:txBody>
      </p:sp>
      <p:sp>
        <p:nvSpPr>
          <p:cNvPr id="53" name="Rectangle 52"/>
          <p:cNvSpPr/>
          <p:nvPr/>
        </p:nvSpPr>
        <p:spPr>
          <a:xfrm>
            <a:off x="3108299" y="3979844"/>
            <a:ext cx="1095451" cy="216024"/>
          </a:xfrm>
          <a:prstGeom prst="rect">
            <a:avLst/>
          </a:prstGeom>
          <a:solidFill>
            <a:schemeClr val="accent3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4" name="ZoneTexte 53"/>
          <p:cNvSpPr txBox="1"/>
          <p:nvPr/>
        </p:nvSpPr>
        <p:spPr>
          <a:xfrm>
            <a:off x="2959043" y="4248670"/>
            <a:ext cx="1456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Reproduction</a:t>
            </a:r>
            <a:endParaRPr lang="fr-BE" dirty="0"/>
          </a:p>
        </p:txBody>
      </p:sp>
      <p:grpSp>
        <p:nvGrpSpPr>
          <p:cNvPr id="63" name="Groupe 62"/>
          <p:cNvGrpSpPr/>
          <p:nvPr/>
        </p:nvGrpSpPr>
        <p:grpSpPr>
          <a:xfrm>
            <a:off x="2176580" y="5271711"/>
            <a:ext cx="2201282" cy="1437046"/>
            <a:chOff x="880436" y="5261408"/>
            <a:chExt cx="2201282" cy="1437046"/>
          </a:xfrm>
        </p:grpSpPr>
        <p:pic>
          <p:nvPicPr>
            <p:cNvPr id="55" name="Picture 8" descr="Résultat de recherche d'images pour &quot;mouton texel&quot;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436" y="5261408"/>
              <a:ext cx="2201282" cy="1437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ZoneTexte 55"/>
            <p:cNvSpPr txBox="1"/>
            <p:nvPr/>
          </p:nvSpPr>
          <p:spPr>
            <a:xfrm>
              <a:off x="1368980" y="5610599"/>
              <a:ext cx="7318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dirty="0" smtClean="0">
                  <a:solidFill>
                    <a:schemeClr val="bg1"/>
                  </a:solidFill>
                </a:rPr>
                <a:t>Texel</a:t>
              </a:r>
              <a:endParaRPr lang="fr-BE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2" name="Groupe 61"/>
          <p:cNvGrpSpPr/>
          <p:nvPr/>
        </p:nvGrpSpPr>
        <p:grpSpPr>
          <a:xfrm>
            <a:off x="4527411" y="5157192"/>
            <a:ext cx="2039427" cy="1551565"/>
            <a:chOff x="3231267" y="5157192"/>
            <a:chExt cx="2039427" cy="1551565"/>
          </a:xfrm>
        </p:grpSpPr>
        <p:pic>
          <p:nvPicPr>
            <p:cNvPr id="57" name="Picture 4" descr="Bleu Du Main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1267" y="5157192"/>
              <a:ext cx="2039427" cy="1551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ZoneTexte 57"/>
            <p:cNvSpPr txBox="1"/>
            <p:nvPr/>
          </p:nvSpPr>
          <p:spPr>
            <a:xfrm>
              <a:off x="3465840" y="5748308"/>
              <a:ext cx="15472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dirty="0" smtClean="0">
                  <a:solidFill>
                    <a:schemeClr val="bg1"/>
                  </a:solidFill>
                </a:rPr>
                <a:t>Bleu du Maine</a:t>
              </a:r>
              <a:endParaRPr lang="fr-BE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6" name="Groupe 45"/>
          <p:cNvGrpSpPr/>
          <p:nvPr/>
        </p:nvGrpSpPr>
        <p:grpSpPr>
          <a:xfrm>
            <a:off x="6885483" y="5221186"/>
            <a:ext cx="2151013" cy="1487571"/>
            <a:chOff x="5589339" y="5157192"/>
            <a:chExt cx="2151013" cy="1487571"/>
          </a:xfrm>
        </p:grpSpPr>
        <p:pic>
          <p:nvPicPr>
            <p:cNvPr id="59" name="Picture 6" descr="Résultat de recherche d'images pour &quot;mouton roux ardennais&quot;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9339" y="5157192"/>
              <a:ext cx="2151013" cy="1487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ZoneTexte 59"/>
            <p:cNvSpPr txBox="1"/>
            <p:nvPr/>
          </p:nvSpPr>
          <p:spPr>
            <a:xfrm>
              <a:off x="5843686" y="5716311"/>
              <a:ext cx="16012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dirty="0" smtClean="0">
                  <a:solidFill>
                    <a:schemeClr val="bg1"/>
                  </a:solidFill>
                </a:rPr>
                <a:t>Ardennais roux</a:t>
              </a:r>
              <a:endParaRPr lang="fr-BE" dirty="0">
                <a:solidFill>
                  <a:schemeClr val="bg1"/>
                </a:solidFill>
              </a:endParaRPr>
            </a:p>
          </p:txBody>
        </p:sp>
      </p:grpSp>
      <p:sp>
        <p:nvSpPr>
          <p:cNvPr id="61" name="Rectangle à coins arrondis 60"/>
          <p:cNvSpPr/>
          <p:nvPr/>
        </p:nvSpPr>
        <p:spPr>
          <a:xfrm>
            <a:off x="36418" y="116631"/>
            <a:ext cx="1698466" cy="771625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000" dirty="0" smtClean="0">
                <a:solidFill>
                  <a:schemeClr val="bg1"/>
                </a:solidFill>
              </a:rPr>
              <a:t>Races ovines </a:t>
            </a:r>
          </a:p>
          <a:p>
            <a:r>
              <a:rPr lang="fr-BE" sz="2000" dirty="0" smtClean="0">
                <a:solidFill>
                  <a:schemeClr val="bg1"/>
                </a:solidFill>
              </a:rPr>
              <a:t>saisonnières </a:t>
            </a:r>
            <a:endParaRPr lang="fr-BE" sz="2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24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 animBg="1"/>
      <p:bldP spid="36" grpId="0" animBg="1"/>
      <p:bldP spid="37" grpId="0" animBg="1"/>
      <p:bldP spid="48" grpId="0" animBg="1"/>
      <p:bldP spid="49" grpId="0" animBg="1"/>
      <p:bldP spid="50" grpId="0"/>
      <p:bldP spid="51" grpId="0" animBg="1"/>
      <p:bldP spid="52" grpId="0"/>
      <p:bldP spid="53" grpId="0" animBg="1"/>
      <p:bldP spid="54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D:\Activités d'enseignements\Ressources\Multimedia\Multimedia echographie RU\Photos Titan Benedicte Gabriel\Bov Uterus pyometre 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8913"/>
            <a:ext cx="44704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2" descr="D:\Activités d'enseignements\Ressources\Multimedia\Multimedia echographie RU\Photos Titan Benedicte Gabriel\Bov Uterus pyometre 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050" y="188913"/>
            <a:ext cx="44704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7638" y="449263"/>
            <a:ext cx="1255712" cy="2159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5" name="Rectangle 4"/>
          <p:cNvSpPr/>
          <p:nvPr/>
        </p:nvSpPr>
        <p:spPr>
          <a:xfrm>
            <a:off x="4613275" y="446088"/>
            <a:ext cx="1255713" cy="2159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7" name="Forme libre 6"/>
          <p:cNvSpPr/>
          <p:nvPr/>
        </p:nvSpPr>
        <p:spPr>
          <a:xfrm>
            <a:off x="4699000" y="828675"/>
            <a:ext cx="3870325" cy="2840038"/>
          </a:xfrm>
          <a:custGeom>
            <a:avLst/>
            <a:gdLst>
              <a:gd name="connsiteX0" fmla="*/ 10632 w 3870251"/>
              <a:gd name="connsiteY0" fmla="*/ 223283 h 2838893"/>
              <a:gd name="connsiteX1" fmla="*/ 95693 w 3870251"/>
              <a:gd name="connsiteY1" fmla="*/ 212651 h 2838893"/>
              <a:gd name="connsiteX2" fmla="*/ 202018 w 3870251"/>
              <a:gd name="connsiteY2" fmla="*/ 202018 h 2838893"/>
              <a:gd name="connsiteX3" fmla="*/ 233916 w 3870251"/>
              <a:gd name="connsiteY3" fmla="*/ 191386 h 2838893"/>
              <a:gd name="connsiteX4" fmla="*/ 318976 w 3870251"/>
              <a:gd name="connsiteY4" fmla="*/ 170120 h 2838893"/>
              <a:gd name="connsiteX5" fmla="*/ 425302 w 3870251"/>
              <a:gd name="connsiteY5" fmla="*/ 138223 h 2838893"/>
              <a:gd name="connsiteX6" fmla="*/ 1212111 w 3870251"/>
              <a:gd name="connsiteY6" fmla="*/ 148855 h 2838893"/>
              <a:gd name="connsiteX7" fmla="*/ 1254642 w 3870251"/>
              <a:gd name="connsiteY7" fmla="*/ 159488 h 2838893"/>
              <a:gd name="connsiteX8" fmla="*/ 1371600 w 3870251"/>
              <a:gd name="connsiteY8" fmla="*/ 170120 h 2838893"/>
              <a:gd name="connsiteX9" fmla="*/ 1605516 w 3870251"/>
              <a:gd name="connsiteY9" fmla="*/ 159488 h 2838893"/>
              <a:gd name="connsiteX10" fmla="*/ 1637414 w 3870251"/>
              <a:gd name="connsiteY10" fmla="*/ 148855 h 2838893"/>
              <a:gd name="connsiteX11" fmla="*/ 1818167 w 3870251"/>
              <a:gd name="connsiteY11" fmla="*/ 116958 h 2838893"/>
              <a:gd name="connsiteX12" fmla="*/ 1913860 w 3870251"/>
              <a:gd name="connsiteY12" fmla="*/ 106325 h 2838893"/>
              <a:gd name="connsiteX13" fmla="*/ 2083981 w 3870251"/>
              <a:gd name="connsiteY13" fmla="*/ 74427 h 2838893"/>
              <a:gd name="connsiteX14" fmla="*/ 2222204 w 3870251"/>
              <a:gd name="connsiteY14" fmla="*/ 53162 h 2838893"/>
              <a:gd name="connsiteX15" fmla="*/ 2371060 w 3870251"/>
              <a:gd name="connsiteY15" fmla="*/ 31897 h 2838893"/>
              <a:gd name="connsiteX16" fmla="*/ 2445488 w 3870251"/>
              <a:gd name="connsiteY16" fmla="*/ 21265 h 2838893"/>
              <a:gd name="connsiteX17" fmla="*/ 2498651 w 3870251"/>
              <a:gd name="connsiteY17" fmla="*/ 10632 h 2838893"/>
              <a:gd name="connsiteX18" fmla="*/ 2838893 w 3870251"/>
              <a:gd name="connsiteY18" fmla="*/ 0 h 2838893"/>
              <a:gd name="connsiteX19" fmla="*/ 3030279 w 3870251"/>
              <a:gd name="connsiteY19" fmla="*/ 10632 h 2838893"/>
              <a:gd name="connsiteX20" fmla="*/ 3072809 w 3870251"/>
              <a:gd name="connsiteY20" fmla="*/ 21265 h 2838893"/>
              <a:gd name="connsiteX21" fmla="*/ 3104707 w 3870251"/>
              <a:gd name="connsiteY21" fmla="*/ 53162 h 2838893"/>
              <a:gd name="connsiteX22" fmla="*/ 3136604 w 3870251"/>
              <a:gd name="connsiteY22" fmla="*/ 63795 h 2838893"/>
              <a:gd name="connsiteX23" fmla="*/ 3168502 w 3870251"/>
              <a:gd name="connsiteY23" fmla="*/ 85060 h 2838893"/>
              <a:gd name="connsiteX24" fmla="*/ 3200400 w 3870251"/>
              <a:gd name="connsiteY24" fmla="*/ 95693 h 2838893"/>
              <a:gd name="connsiteX25" fmla="*/ 3285460 w 3870251"/>
              <a:gd name="connsiteY25" fmla="*/ 127590 h 2838893"/>
              <a:gd name="connsiteX26" fmla="*/ 3349256 w 3870251"/>
              <a:gd name="connsiteY26" fmla="*/ 159488 h 2838893"/>
              <a:gd name="connsiteX27" fmla="*/ 3381153 w 3870251"/>
              <a:gd name="connsiteY27" fmla="*/ 180753 h 2838893"/>
              <a:gd name="connsiteX28" fmla="*/ 3444949 w 3870251"/>
              <a:gd name="connsiteY28" fmla="*/ 202018 h 2838893"/>
              <a:gd name="connsiteX29" fmla="*/ 3476846 w 3870251"/>
              <a:gd name="connsiteY29" fmla="*/ 233916 h 2838893"/>
              <a:gd name="connsiteX30" fmla="*/ 3508744 w 3870251"/>
              <a:gd name="connsiteY30" fmla="*/ 244548 h 2838893"/>
              <a:gd name="connsiteX31" fmla="*/ 3561907 w 3870251"/>
              <a:gd name="connsiteY31" fmla="*/ 287079 h 2838893"/>
              <a:gd name="connsiteX32" fmla="*/ 3583172 w 3870251"/>
              <a:gd name="connsiteY32" fmla="*/ 329609 h 2838893"/>
              <a:gd name="connsiteX33" fmla="*/ 3625702 w 3870251"/>
              <a:gd name="connsiteY33" fmla="*/ 393404 h 2838893"/>
              <a:gd name="connsiteX34" fmla="*/ 3646967 w 3870251"/>
              <a:gd name="connsiteY34" fmla="*/ 425302 h 2838893"/>
              <a:gd name="connsiteX35" fmla="*/ 3700130 w 3870251"/>
              <a:gd name="connsiteY35" fmla="*/ 489097 h 2838893"/>
              <a:gd name="connsiteX36" fmla="*/ 3710762 w 3870251"/>
              <a:gd name="connsiteY36" fmla="*/ 520995 h 2838893"/>
              <a:gd name="connsiteX37" fmla="*/ 3753293 w 3870251"/>
              <a:gd name="connsiteY37" fmla="*/ 584790 h 2838893"/>
              <a:gd name="connsiteX38" fmla="*/ 3763925 w 3870251"/>
              <a:gd name="connsiteY38" fmla="*/ 616688 h 2838893"/>
              <a:gd name="connsiteX39" fmla="*/ 3785190 w 3870251"/>
              <a:gd name="connsiteY39" fmla="*/ 648586 h 2838893"/>
              <a:gd name="connsiteX40" fmla="*/ 3806456 w 3870251"/>
              <a:gd name="connsiteY40" fmla="*/ 712381 h 2838893"/>
              <a:gd name="connsiteX41" fmla="*/ 3817088 w 3870251"/>
              <a:gd name="connsiteY41" fmla="*/ 839972 h 2838893"/>
              <a:gd name="connsiteX42" fmla="*/ 3838353 w 3870251"/>
              <a:gd name="connsiteY42" fmla="*/ 903767 h 2838893"/>
              <a:gd name="connsiteX43" fmla="*/ 3848986 w 3870251"/>
              <a:gd name="connsiteY43" fmla="*/ 946297 h 2838893"/>
              <a:gd name="connsiteX44" fmla="*/ 3859618 w 3870251"/>
              <a:gd name="connsiteY44" fmla="*/ 1201479 h 2838893"/>
              <a:gd name="connsiteX45" fmla="*/ 3870251 w 3870251"/>
              <a:gd name="connsiteY45" fmla="*/ 1254641 h 2838893"/>
              <a:gd name="connsiteX46" fmla="*/ 3838353 w 3870251"/>
              <a:gd name="connsiteY46" fmla="*/ 1456660 h 2838893"/>
              <a:gd name="connsiteX47" fmla="*/ 3817088 w 3870251"/>
              <a:gd name="connsiteY47" fmla="*/ 1520455 h 2838893"/>
              <a:gd name="connsiteX48" fmla="*/ 3795823 w 3870251"/>
              <a:gd name="connsiteY48" fmla="*/ 1552353 h 2838893"/>
              <a:gd name="connsiteX49" fmla="*/ 3763925 w 3870251"/>
              <a:gd name="connsiteY49" fmla="*/ 1616148 h 2838893"/>
              <a:gd name="connsiteX50" fmla="*/ 3732028 w 3870251"/>
              <a:gd name="connsiteY50" fmla="*/ 1690576 h 2838893"/>
              <a:gd name="connsiteX51" fmla="*/ 3721395 w 3870251"/>
              <a:gd name="connsiteY51" fmla="*/ 1722474 h 2838893"/>
              <a:gd name="connsiteX52" fmla="*/ 3700130 w 3870251"/>
              <a:gd name="connsiteY52" fmla="*/ 1754372 h 2838893"/>
              <a:gd name="connsiteX53" fmla="*/ 3689497 w 3870251"/>
              <a:gd name="connsiteY53" fmla="*/ 1786269 h 2838893"/>
              <a:gd name="connsiteX54" fmla="*/ 3593804 w 3870251"/>
              <a:gd name="connsiteY54" fmla="*/ 1860697 h 2838893"/>
              <a:gd name="connsiteX55" fmla="*/ 3561907 w 3870251"/>
              <a:gd name="connsiteY55" fmla="*/ 1871330 h 2838893"/>
              <a:gd name="connsiteX56" fmla="*/ 3498111 w 3870251"/>
              <a:gd name="connsiteY56" fmla="*/ 1913860 h 2838893"/>
              <a:gd name="connsiteX57" fmla="*/ 3423683 w 3870251"/>
              <a:gd name="connsiteY57" fmla="*/ 1945758 h 2838893"/>
              <a:gd name="connsiteX58" fmla="*/ 3391786 w 3870251"/>
              <a:gd name="connsiteY58" fmla="*/ 1967023 h 2838893"/>
              <a:gd name="connsiteX59" fmla="*/ 3359888 w 3870251"/>
              <a:gd name="connsiteY59" fmla="*/ 1977655 h 2838893"/>
              <a:gd name="connsiteX60" fmla="*/ 3317358 w 3870251"/>
              <a:gd name="connsiteY60" fmla="*/ 1998920 h 2838893"/>
              <a:gd name="connsiteX61" fmla="*/ 3285460 w 3870251"/>
              <a:gd name="connsiteY61" fmla="*/ 2020186 h 2838893"/>
              <a:gd name="connsiteX62" fmla="*/ 3189767 w 3870251"/>
              <a:gd name="connsiteY62" fmla="*/ 2041451 h 2838893"/>
              <a:gd name="connsiteX63" fmla="*/ 3125972 w 3870251"/>
              <a:gd name="connsiteY63" fmla="*/ 2062716 h 2838893"/>
              <a:gd name="connsiteX64" fmla="*/ 3051544 w 3870251"/>
              <a:gd name="connsiteY64" fmla="*/ 2094613 h 2838893"/>
              <a:gd name="connsiteX65" fmla="*/ 3009014 w 3870251"/>
              <a:gd name="connsiteY65" fmla="*/ 2126511 h 2838893"/>
              <a:gd name="connsiteX66" fmla="*/ 2966483 w 3870251"/>
              <a:gd name="connsiteY66" fmla="*/ 2137144 h 2838893"/>
              <a:gd name="connsiteX67" fmla="*/ 2934586 w 3870251"/>
              <a:gd name="connsiteY67" fmla="*/ 2158409 h 2838893"/>
              <a:gd name="connsiteX68" fmla="*/ 2860158 w 3870251"/>
              <a:gd name="connsiteY68" fmla="*/ 2190307 h 2838893"/>
              <a:gd name="connsiteX69" fmla="*/ 2796362 w 3870251"/>
              <a:gd name="connsiteY69" fmla="*/ 2232837 h 2838893"/>
              <a:gd name="connsiteX70" fmla="*/ 2764465 w 3870251"/>
              <a:gd name="connsiteY70" fmla="*/ 2254102 h 2838893"/>
              <a:gd name="connsiteX71" fmla="*/ 2732567 w 3870251"/>
              <a:gd name="connsiteY71" fmla="*/ 2264734 h 2838893"/>
              <a:gd name="connsiteX72" fmla="*/ 2679404 w 3870251"/>
              <a:gd name="connsiteY72" fmla="*/ 2307265 h 2838893"/>
              <a:gd name="connsiteX73" fmla="*/ 2647507 w 3870251"/>
              <a:gd name="connsiteY73" fmla="*/ 2317897 h 2838893"/>
              <a:gd name="connsiteX74" fmla="*/ 2573079 w 3870251"/>
              <a:gd name="connsiteY74" fmla="*/ 2360427 h 2838893"/>
              <a:gd name="connsiteX75" fmla="*/ 2509283 w 3870251"/>
              <a:gd name="connsiteY75" fmla="*/ 2371060 h 2838893"/>
              <a:gd name="connsiteX76" fmla="*/ 2339162 w 3870251"/>
              <a:gd name="connsiteY76" fmla="*/ 2402958 h 2838893"/>
              <a:gd name="connsiteX77" fmla="*/ 2179674 w 3870251"/>
              <a:gd name="connsiteY77" fmla="*/ 2456120 h 2838893"/>
              <a:gd name="connsiteX78" fmla="*/ 2115879 w 3870251"/>
              <a:gd name="connsiteY78" fmla="*/ 2477386 h 2838893"/>
              <a:gd name="connsiteX79" fmla="*/ 2073349 w 3870251"/>
              <a:gd name="connsiteY79" fmla="*/ 2498651 h 2838893"/>
              <a:gd name="connsiteX80" fmla="*/ 2041451 w 3870251"/>
              <a:gd name="connsiteY80" fmla="*/ 2519916 h 2838893"/>
              <a:gd name="connsiteX81" fmla="*/ 1998921 w 3870251"/>
              <a:gd name="connsiteY81" fmla="*/ 2530548 h 2838893"/>
              <a:gd name="connsiteX82" fmla="*/ 1892595 w 3870251"/>
              <a:gd name="connsiteY82" fmla="*/ 2594344 h 2838893"/>
              <a:gd name="connsiteX83" fmla="*/ 1860697 w 3870251"/>
              <a:gd name="connsiteY83" fmla="*/ 2604976 h 2838893"/>
              <a:gd name="connsiteX84" fmla="*/ 1796902 w 3870251"/>
              <a:gd name="connsiteY84" fmla="*/ 2636874 h 2838893"/>
              <a:gd name="connsiteX85" fmla="*/ 1765004 w 3870251"/>
              <a:gd name="connsiteY85" fmla="*/ 2658139 h 2838893"/>
              <a:gd name="connsiteX86" fmla="*/ 1733107 w 3870251"/>
              <a:gd name="connsiteY86" fmla="*/ 2668772 h 2838893"/>
              <a:gd name="connsiteX87" fmla="*/ 1690576 w 3870251"/>
              <a:gd name="connsiteY87" fmla="*/ 2690037 h 2838893"/>
              <a:gd name="connsiteX88" fmla="*/ 1626781 w 3870251"/>
              <a:gd name="connsiteY88" fmla="*/ 2711302 h 2838893"/>
              <a:gd name="connsiteX89" fmla="*/ 1594883 w 3870251"/>
              <a:gd name="connsiteY89" fmla="*/ 2721934 h 2838893"/>
              <a:gd name="connsiteX90" fmla="*/ 1573618 w 3870251"/>
              <a:gd name="connsiteY90" fmla="*/ 2743200 h 2838893"/>
              <a:gd name="connsiteX91" fmla="*/ 1531088 w 3870251"/>
              <a:gd name="connsiteY91" fmla="*/ 2753832 h 2838893"/>
              <a:gd name="connsiteX92" fmla="*/ 1456660 w 3870251"/>
              <a:gd name="connsiteY92" fmla="*/ 2775097 h 2838893"/>
              <a:gd name="connsiteX93" fmla="*/ 1435395 w 3870251"/>
              <a:gd name="connsiteY93" fmla="*/ 2806995 h 2838893"/>
              <a:gd name="connsiteX94" fmla="*/ 1392865 w 3870251"/>
              <a:gd name="connsiteY94" fmla="*/ 2817627 h 2838893"/>
              <a:gd name="connsiteX95" fmla="*/ 1307804 w 3870251"/>
              <a:gd name="connsiteY95" fmla="*/ 2838893 h 2838893"/>
              <a:gd name="connsiteX96" fmla="*/ 893135 w 3870251"/>
              <a:gd name="connsiteY96" fmla="*/ 2828260 h 2838893"/>
              <a:gd name="connsiteX97" fmla="*/ 839972 w 3870251"/>
              <a:gd name="connsiteY97" fmla="*/ 2817627 h 2838893"/>
              <a:gd name="connsiteX98" fmla="*/ 765544 w 3870251"/>
              <a:gd name="connsiteY98" fmla="*/ 2806995 h 2838893"/>
              <a:gd name="connsiteX99" fmla="*/ 648586 w 3870251"/>
              <a:gd name="connsiteY99" fmla="*/ 2785730 h 2838893"/>
              <a:gd name="connsiteX100" fmla="*/ 574158 w 3870251"/>
              <a:gd name="connsiteY100" fmla="*/ 2775097 h 2838893"/>
              <a:gd name="connsiteX101" fmla="*/ 404037 w 3870251"/>
              <a:gd name="connsiteY101" fmla="*/ 2753832 h 2838893"/>
              <a:gd name="connsiteX102" fmla="*/ 361507 w 3870251"/>
              <a:gd name="connsiteY102" fmla="*/ 2743200 h 2838893"/>
              <a:gd name="connsiteX103" fmla="*/ 287079 w 3870251"/>
              <a:gd name="connsiteY103" fmla="*/ 2732567 h 2838893"/>
              <a:gd name="connsiteX104" fmla="*/ 223283 w 3870251"/>
              <a:gd name="connsiteY104" fmla="*/ 2700669 h 2838893"/>
              <a:gd name="connsiteX105" fmla="*/ 191386 w 3870251"/>
              <a:gd name="connsiteY105" fmla="*/ 2690037 h 2838893"/>
              <a:gd name="connsiteX106" fmla="*/ 159488 w 3870251"/>
              <a:gd name="connsiteY106" fmla="*/ 2658139 h 2838893"/>
              <a:gd name="connsiteX107" fmla="*/ 95693 w 3870251"/>
              <a:gd name="connsiteY107" fmla="*/ 2615609 h 2838893"/>
              <a:gd name="connsiteX108" fmla="*/ 74428 w 3870251"/>
              <a:gd name="connsiteY108" fmla="*/ 2583711 h 2838893"/>
              <a:gd name="connsiteX109" fmla="*/ 53162 w 3870251"/>
              <a:gd name="connsiteY109" fmla="*/ 2562446 h 2838893"/>
              <a:gd name="connsiteX110" fmla="*/ 63795 w 3870251"/>
              <a:gd name="connsiteY110" fmla="*/ 2137144 h 2838893"/>
              <a:gd name="connsiteX111" fmla="*/ 53162 w 3870251"/>
              <a:gd name="connsiteY111" fmla="*/ 1988288 h 2838893"/>
              <a:gd name="connsiteX112" fmla="*/ 31897 w 3870251"/>
              <a:gd name="connsiteY112" fmla="*/ 1924493 h 2838893"/>
              <a:gd name="connsiteX113" fmla="*/ 21265 w 3870251"/>
              <a:gd name="connsiteY113" fmla="*/ 1881962 h 2838893"/>
              <a:gd name="connsiteX114" fmla="*/ 10632 w 3870251"/>
              <a:gd name="connsiteY114" fmla="*/ 1807534 h 2838893"/>
              <a:gd name="connsiteX115" fmla="*/ 0 w 3870251"/>
              <a:gd name="connsiteY115" fmla="*/ 1743739 h 2838893"/>
              <a:gd name="connsiteX116" fmla="*/ 10632 w 3870251"/>
              <a:gd name="connsiteY116" fmla="*/ 1552353 h 2838893"/>
              <a:gd name="connsiteX117" fmla="*/ 31897 w 3870251"/>
              <a:gd name="connsiteY117" fmla="*/ 1488558 h 2838893"/>
              <a:gd name="connsiteX118" fmla="*/ 42530 w 3870251"/>
              <a:gd name="connsiteY118" fmla="*/ 1095153 h 2838893"/>
              <a:gd name="connsiteX119" fmla="*/ 53162 w 3870251"/>
              <a:gd name="connsiteY119" fmla="*/ 1052623 h 2838893"/>
              <a:gd name="connsiteX120" fmla="*/ 74428 w 3870251"/>
              <a:gd name="connsiteY120" fmla="*/ 1020725 h 2838893"/>
              <a:gd name="connsiteX121" fmla="*/ 63795 w 3870251"/>
              <a:gd name="connsiteY121" fmla="*/ 542260 h 2838893"/>
              <a:gd name="connsiteX122" fmla="*/ 31897 w 3870251"/>
              <a:gd name="connsiteY122" fmla="*/ 393404 h 2838893"/>
              <a:gd name="connsiteX123" fmla="*/ 10632 w 3870251"/>
              <a:gd name="connsiteY123" fmla="*/ 223283 h 2838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3870251" h="2838893">
                <a:moveTo>
                  <a:pt x="10632" y="223283"/>
                </a:moveTo>
                <a:cubicBezTo>
                  <a:pt x="21265" y="193157"/>
                  <a:pt x="67293" y="215806"/>
                  <a:pt x="95693" y="212651"/>
                </a:cubicBezTo>
                <a:cubicBezTo>
                  <a:pt x="131094" y="208718"/>
                  <a:pt x="166814" y="207434"/>
                  <a:pt x="202018" y="202018"/>
                </a:cubicBezTo>
                <a:cubicBezTo>
                  <a:pt x="213095" y="200314"/>
                  <a:pt x="223103" y="194335"/>
                  <a:pt x="233916" y="191386"/>
                </a:cubicBezTo>
                <a:cubicBezTo>
                  <a:pt x="262112" y="183696"/>
                  <a:pt x="291250" y="179362"/>
                  <a:pt x="318976" y="170120"/>
                </a:cubicBezTo>
                <a:cubicBezTo>
                  <a:pt x="396635" y="144234"/>
                  <a:pt x="361026" y="154291"/>
                  <a:pt x="425302" y="138223"/>
                </a:cubicBezTo>
                <a:lnTo>
                  <a:pt x="1212111" y="148855"/>
                </a:lnTo>
                <a:cubicBezTo>
                  <a:pt x="1226720" y="149230"/>
                  <a:pt x="1240157" y="157557"/>
                  <a:pt x="1254642" y="159488"/>
                </a:cubicBezTo>
                <a:cubicBezTo>
                  <a:pt x="1293445" y="164662"/>
                  <a:pt x="1332614" y="166576"/>
                  <a:pt x="1371600" y="170120"/>
                </a:cubicBezTo>
                <a:cubicBezTo>
                  <a:pt x="1449572" y="166576"/>
                  <a:pt x="1527712" y="165712"/>
                  <a:pt x="1605516" y="159488"/>
                </a:cubicBezTo>
                <a:cubicBezTo>
                  <a:pt x="1616688" y="158594"/>
                  <a:pt x="1626541" y="151573"/>
                  <a:pt x="1637414" y="148855"/>
                </a:cubicBezTo>
                <a:cubicBezTo>
                  <a:pt x="1674766" y="139517"/>
                  <a:pt x="1811346" y="117932"/>
                  <a:pt x="1818167" y="116958"/>
                </a:cubicBezTo>
                <a:cubicBezTo>
                  <a:pt x="1849938" y="112419"/>
                  <a:pt x="1882089" y="110864"/>
                  <a:pt x="1913860" y="106325"/>
                </a:cubicBezTo>
                <a:cubicBezTo>
                  <a:pt x="2214554" y="63368"/>
                  <a:pt x="1945839" y="102055"/>
                  <a:pt x="2083981" y="74427"/>
                </a:cubicBezTo>
                <a:cubicBezTo>
                  <a:pt x="2120845" y="67054"/>
                  <a:pt x="2186478" y="58266"/>
                  <a:pt x="2222204" y="53162"/>
                </a:cubicBezTo>
                <a:cubicBezTo>
                  <a:pt x="2294574" y="29040"/>
                  <a:pt x="2231295" y="47426"/>
                  <a:pt x="2371060" y="31897"/>
                </a:cubicBezTo>
                <a:cubicBezTo>
                  <a:pt x="2395968" y="29129"/>
                  <a:pt x="2420768" y="25385"/>
                  <a:pt x="2445488" y="21265"/>
                </a:cubicBezTo>
                <a:cubicBezTo>
                  <a:pt x="2463314" y="18294"/>
                  <a:pt x="2480605" y="11607"/>
                  <a:pt x="2498651" y="10632"/>
                </a:cubicBezTo>
                <a:cubicBezTo>
                  <a:pt x="2611955" y="4508"/>
                  <a:pt x="2725479" y="3544"/>
                  <a:pt x="2838893" y="0"/>
                </a:cubicBezTo>
                <a:cubicBezTo>
                  <a:pt x="2902688" y="3544"/>
                  <a:pt x="2966648" y="4847"/>
                  <a:pt x="3030279" y="10632"/>
                </a:cubicBezTo>
                <a:cubicBezTo>
                  <a:pt x="3044832" y="11955"/>
                  <a:pt x="3060121" y="14015"/>
                  <a:pt x="3072809" y="21265"/>
                </a:cubicBezTo>
                <a:cubicBezTo>
                  <a:pt x="3085864" y="28725"/>
                  <a:pt x="3092196" y="44821"/>
                  <a:pt x="3104707" y="53162"/>
                </a:cubicBezTo>
                <a:cubicBezTo>
                  <a:pt x="3114032" y="59379"/>
                  <a:pt x="3126580" y="58783"/>
                  <a:pt x="3136604" y="63795"/>
                </a:cubicBezTo>
                <a:cubicBezTo>
                  <a:pt x="3148034" y="69510"/>
                  <a:pt x="3157072" y="79345"/>
                  <a:pt x="3168502" y="85060"/>
                </a:cubicBezTo>
                <a:cubicBezTo>
                  <a:pt x="3178527" y="90072"/>
                  <a:pt x="3189906" y="91758"/>
                  <a:pt x="3200400" y="95693"/>
                </a:cubicBezTo>
                <a:cubicBezTo>
                  <a:pt x="3302081" y="133824"/>
                  <a:pt x="3213074" y="103463"/>
                  <a:pt x="3285460" y="127590"/>
                </a:cubicBezTo>
                <a:cubicBezTo>
                  <a:pt x="3376880" y="188535"/>
                  <a:pt x="3261210" y="115464"/>
                  <a:pt x="3349256" y="159488"/>
                </a:cubicBezTo>
                <a:cubicBezTo>
                  <a:pt x="3360685" y="165203"/>
                  <a:pt x="3369476" y="175563"/>
                  <a:pt x="3381153" y="180753"/>
                </a:cubicBezTo>
                <a:cubicBezTo>
                  <a:pt x="3401637" y="189857"/>
                  <a:pt x="3444949" y="202018"/>
                  <a:pt x="3444949" y="202018"/>
                </a:cubicBezTo>
                <a:cubicBezTo>
                  <a:pt x="3455581" y="212651"/>
                  <a:pt x="3464335" y="225575"/>
                  <a:pt x="3476846" y="233916"/>
                </a:cubicBezTo>
                <a:cubicBezTo>
                  <a:pt x="3486171" y="240133"/>
                  <a:pt x="3498719" y="239536"/>
                  <a:pt x="3508744" y="244548"/>
                </a:cubicBezTo>
                <a:cubicBezTo>
                  <a:pt x="3522965" y="251659"/>
                  <a:pt x="3552016" y="272243"/>
                  <a:pt x="3561907" y="287079"/>
                </a:cubicBezTo>
                <a:cubicBezTo>
                  <a:pt x="3570699" y="300267"/>
                  <a:pt x="3575017" y="316018"/>
                  <a:pt x="3583172" y="329609"/>
                </a:cubicBezTo>
                <a:cubicBezTo>
                  <a:pt x="3596321" y="351524"/>
                  <a:pt x="3611525" y="372139"/>
                  <a:pt x="3625702" y="393404"/>
                </a:cubicBezTo>
                <a:cubicBezTo>
                  <a:pt x="3632790" y="404037"/>
                  <a:pt x="3637931" y="416266"/>
                  <a:pt x="3646967" y="425302"/>
                </a:cubicBezTo>
                <a:cubicBezTo>
                  <a:pt x="3687901" y="466236"/>
                  <a:pt x="3670524" y="444689"/>
                  <a:pt x="3700130" y="489097"/>
                </a:cubicBezTo>
                <a:cubicBezTo>
                  <a:pt x="3703674" y="499730"/>
                  <a:pt x="3705319" y="511198"/>
                  <a:pt x="3710762" y="520995"/>
                </a:cubicBezTo>
                <a:cubicBezTo>
                  <a:pt x="3723174" y="543336"/>
                  <a:pt x="3753293" y="584790"/>
                  <a:pt x="3753293" y="584790"/>
                </a:cubicBezTo>
                <a:cubicBezTo>
                  <a:pt x="3756837" y="595423"/>
                  <a:pt x="3758913" y="606663"/>
                  <a:pt x="3763925" y="616688"/>
                </a:cubicBezTo>
                <a:cubicBezTo>
                  <a:pt x="3769640" y="628118"/>
                  <a:pt x="3780000" y="636909"/>
                  <a:pt x="3785190" y="648586"/>
                </a:cubicBezTo>
                <a:cubicBezTo>
                  <a:pt x="3794294" y="669069"/>
                  <a:pt x="3806456" y="712381"/>
                  <a:pt x="3806456" y="712381"/>
                </a:cubicBezTo>
                <a:cubicBezTo>
                  <a:pt x="3810000" y="754911"/>
                  <a:pt x="3810072" y="797875"/>
                  <a:pt x="3817088" y="839972"/>
                </a:cubicBezTo>
                <a:cubicBezTo>
                  <a:pt x="3820773" y="862082"/>
                  <a:pt x="3832916" y="882021"/>
                  <a:pt x="3838353" y="903767"/>
                </a:cubicBezTo>
                <a:lnTo>
                  <a:pt x="3848986" y="946297"/>
                </a:lnTo>
                <a:cubicBezTo>
                  <a:pt x="3852530" y="1031358"/>
                  <a:pt x="3853761" y="1116546"/>
                  <a:pt x="3859618" y="1201479"/>
                </a:cubicBezTo>
                <a:cubicBezTo>
                  <a:pt x="3860861" y="1219508"/>
                  <a:pt x="3870251" y="1236569"/>
                  <a:pt x="3870251" y="1254641"/>
                </a:cubicBezTo>
                <a:cubicBezTo>
                  <a:pt x="3870251" y="1352781"/>
                  <a:pt x="3863618" y="1374547"/>
                  <a:pt x="3838353" y="1456660"/>
                </a:cubicBezTo>
                <a:cubicBezTo>
                  <a:pt x="3831761" y="1478084"/>
                  <a:pt x="3829522" y="1501804"/>
                  <a:pt x="3817088" y="1520455"/>
                </a:cubicBezTo>
                <a:cubicBezTo>
                  <a:pt x="3810000" y="1531088"/>
                  <a:pt x="3801538" y="1540923"/>
                  <a:pt x="3795823" y="1552353"/>
                </a:cubicBezTo>
                <a:cubicBezTo>
                  <a:pt x="3751805" y="1640389"/>
                  <a:pt x="3824863" y="1524742"/>
                  <a:pt x="3763925" y="1616148"/>
                </a:cubicBezTo>
                <a:cubicBezTo>
                  <a:pt x="3741798" y="1704661"/>
                  <a:pt x="3768741" y="1617152"/>
                  <a:pt x="3732028" y="1690576"/>
                </a:cubicBezTo>
                <a:cubicBezTo>
                  <a:pt x="3727016" y="1700601"/>
                  <a:pt x="3726407" y="1712449"/>
                  <a:pt x="3721395" y="1722474"/>
                </a:cubicBezTo>
                <a:cubicBezTo>
                  <a:pt x="3715680" y="1733904"/>
                  <a:pt x="3705845" y="1742942"/>
                  <a:pt x="3700130" y="1754372"/>
                </a:cubicBezTo>
                <a:cubicBezTo>
                  <a:pt x="3695118" y="1764396"/>
                  <a:pt x="3695714" y="1776944"/>
                  <a:pt x="3689497" y="1786269"/>
                </a:cubicBezTo>
                <a:cubicBezTo>
                  <a:pt x="3673769" y="1809862"/>
                  <a:pt x="3611913" y="1854660"/>
                  <a:pt x="3593804" y="1860697"/>
                </a:cubicBezTo>
                <a:cubicBezTo>
                  <a:pt x="3583172" y="1864241"/>
                  <a:pt x="3571704" y="1865887"/>
                  <a:pt x="3561907" y="1871330"/>
                </a:cubicBezTo>
                <a:cubicBezTo>
                  <a:pt x="3539566" y="1883742"/>
                  <a:pt x="3522357" y="1905778"/>
                  <a:pt x="3498111" y="1913860"/>
                </a:cubicBezTo>
                <a:cubicBezTo>
                  <a:pt x="3462328" y="1925788"/>
                  <a:pt x="3460468" y="1924738"/>
                  <a:pt x="3423683" y="1945758"/>
                </a:cubicBezTo>
                <a:cubicBezTo>
                  <a:pt x="3412588" y="1952098"/>
                  <a:pt x="3403216" y="1961308"/>
                  <a:pt x="3391786" y="1967023"/>
                </a:cubicBezTo>
                <a:cubicBezTo>
                  <a:pt x="3381761" y="1972035"/>
                  <a:pt x="3370190" y="1973240"/>
                  <a:pt x="3359888" y="1977655"/>
                </a:cubicBezTo>
                <a:cubicBezTo>
                  <a:pt x="3345320" y="1983899"/>
                  <a:pt x="3331120" y="1991056"/>
                  <a:pt x="3317358" y="1998920"/>
                </a:cubicBezTo>
                <a:cubicBezTo>
                  <a:pt x="3306263" y="2005260"/>
                  <a:pt x="3297206" y="2015152"/>
                  <a:pt x="3285460" y="2020186"/>
                </a:cubicBezTo>
                <a:cubicBezTo>
                  <a:pt x="3268759" y="2027344"/>
                  <a:pt x="3203634" y="2037669"/>
                  <a:pt x="3189767" y="2041451"/>
                </a:cubicBezTo>
                <a:cubicBezTo>
                  <a:pt x="3168142" y="2047349"/>
                  <a:pt x="3146021" y="2052692"/>
                  <a:pt x="3125972" y="2062716"/>
                </a:cubicBezTo>
                <a:cubicBezTo>
                  <a:pt x="3073417" y="2088993"/>
                  <a:pt x="3098479" y="2078969"/>
                  <a:pt x="3051544" y="2094613"/>
                </a:cubicBezTo>
                <a:cubicBezTo>
                  <a:pt x="3037367" y="2105246"/>
                  <a:pt x="3024864" y="2118586"/>
                  <a:pt x="3009014" y="2126511"/>
                </a:cubicBezTo>
                <a:cubicBezTo>
                  <a:pt x="2995943" y="2133046"/>
                  <a:pt x="2979915" y="2131387"/>
                  <a:pt x="2966483" y="2137144"/>
                </a:cubicBezTo>
                <a:cubicBezTo>
                  <a:pt x="2954738" y="2142178"/>
                  <a:pt x="2946016" y="2152694"/>
                  <a:pt x="2934586" y="2158409"/>
                </a:cubicBezTo>
                <a:cubicBezTo>
                  <a:pt x="2846579" y="2202412"/>
                  <a:pt x="2970797" y="2123923"/>
                  <a:pt x="2860158" y="2190307"/>
                </a:cubicBezTo>
                <a:cubicBezTo>
                  <a:pt x="2838243" y="2203456"/>
                  <a:pt x="2817627" y="2218660"/>
                  <a:pt x="2796362" y="2232837"/>
                </a:cubicBezTo>
                <a:cubicBezTo>
                  <a:pt x="2785730" y="2239925"/>
                  <a:pt x="2776588" y="2250061"/>
                  <a:pt x="2764465" y="2254102"/>
                </a:cubicBezTo>
                <a:lnTo>
                  <a:pt x="2732567" y="2264734"/>
                </a:lnTo>
                <a:cubicBezTo>
                  <a:pt x="2712787" y="2284515"/>
                  <a:pt x="2706232" y="2293851"/>
                  <a:pt x="2679404" y="2307265"/>
                </a:cubicBezTo>
                <a:cubicBezTo>
                  <a:pt x="2669380" y="2312277"/>
                  <a:pt x="2658139" y="2314353"/>
                  <a:pt x="2647507" y="2317897"/>
                </a:cubicBezTo>
                <a:cubicBezTo>
                  <a:pt x="2626151" y="2332134"/>
                  <a:pt x="2597605" y="2353069"/>
                  <a:pt x="2573079" y="2360427"/>
                </a:cubicBezTo>
                <a:cubicBezTo>
                  <a:pt x="2552430" y="2366622"/>
                  <a:pt x="2530363" y="2366543"/>
                  <a:pt x="2509283" y="2371060"/>
                </a:cubicBezTo>
                <a:cubicBezTo>
                  <a:pt x="2351391" y="2404894"/>
                  <a:pt x="2497329" y="2383186"/>
                  <a:pt x="2339162" y="2402958"/>
                </a:cubicBezTo>
                <a:lnTo>
                  <a:pt x="2179674" y="2456120"/>
                </a:lnTo>
                <a:cubicBezTo>
                  <a:pt x="2179672" y="2456121"/>
                  <a:pt x="2115882" y="2477385"/>
                  <a:pt x="2115879" y="2477386"/>
                </a:cubicBezTo>
                <a:cubicBezTo>
                  <a:pt x="2101702" y="2484474"/>
                  <a:pt x="2087111" y="2490787"/>
                  <a:pt x="2073349" y="2498651"/>
                </a:cubicBezTo>
                <a:cubicBezTo>
                  <a:pt x="2062254" y="2504991"/>
                  <a:pt x="2053197" y="2514882"/>
                  <a:pt x="2041451" y="2519916"/>
                </a:cubicBezTo>
                <a:cubicBezTo>
                  <a:pt x="2028020" y="2525672"/>
                  <a:pt x="2013098" y="2527004"/>
                  <a:pt x="1998921" y="2530548"/>
                </a:cubicBezTo>
                <a:cubicBezTo>
                  <a:pt x="1953571" y="2560781"/>
                  <a:pt x="1938366" y="2574728"/>
                  <a:pt x="1892595" y="2594344"/>
                </a:cubicBezTo>
                <a:cubicBezTo>
                  <a:pt x="1882293" y="2598759"/>
                  <a:pt x="1871330" y="2601432"/>
                  <a:pt x="1860697" y="2604976"/>
                </a:cubicBezTo>
                <a:cubicBezTo>
                  <a:pt x="1769291" y="2665914"/>
                  <a:pt x="1884938" y="2592856"/>
                  <a:pt x="1796902" y="2636874"/>
                </a:cubicBezTo>
                <a:cubicBezTo>
                  <a:pt x="1785472" y="2642589"/>
                  <a:pt x="1776434" y="2652424"/>
                  <a:pt x="1765004" y="2658139"/>
                </a:cubicBezTo>
                <a:cubicBezTo>
                  <a:pt x="1754980" y="2663151"/>
                  <a:pt x="1743408" y="2664357"/>
                  <a:pt x="1733107" y="2668772"/>
                </a:cubicBezTo>
                <a:cubicBezTo>
                  <a:pt x="1718538" y="2675016"/>
                  <a:pt x="1705293" y="2684150"/>
                  <a:pt x="1690576" y="2690037"/>
                </a:cubicBezTo>
                <a:cubicBezTo>
                  <a:pt x="1669764" y="2698362"/>
                  <a:pt x="1648046" y="2704214"/>
                  <a:pt x="1626781" y="2711302"/>
                </a:cubicBezTo>
                <a:lnTo>
                  <a:pt x="1594883" y="2721934"/>
                </a:lnTo>
                <a:cubicBezTo>
                  <a:pt x="1587795" y="2729023"/>
                  <a:pt x="1582584" y="2738717"/>
                  <a:pt x="1573618" y="2743200"/>
                </a:cubicBezTo>
                <a:cubicBezTo>
                  <a:pt x="1560548" y="2749735"/>
                  <a:pt x="1545139" y="2749818"/>
                  <a:pt x="1531088" y="2753832"/>
                </a:cubicBezTo>
                <a:cubicBezTo>
                  <a:pt x="1424313" y="2784339"/>
                  <a:pt x="1589614" y="2741860"/>
                  <a:pt x="1456660" y="2775097"/>
                </a:cubicBezTo>
                <a:cubicBezTo>
                  <a:pt x="1449572" y="2785730"/>
                  <a:pt x="1446028" y="2799907"/>
                  <a:pt x="1435395" y="2806995"/>
                </a:cubicBezTo>
                <a:cubicBezTo>
                  <a:pt x="1423236" y="2815101"/>
                  <a:pt x="1407130" y="2814457"/>
                  <a:pt x="1392865" y="2817627"/>
                </a:cubicBezTo>
                <a:cubicBezTo>
                  <a:pt x="1315888" y="2834733"/>
                  <a:pt x="1364800" y="2819894"/>
                  <a:pt x="1307804" y="2838893"/>
                </a:cubicBezTo>
                <a:lnTo>
                  <a:pt x="893135" y="2828260"/>
                </a:lnTo>
                <a:cubicBezTo>
                  <a:pt x="875082" y="2827439"/>
                  <a:pt x="857798" y="2820598"/>
                  <a:pt x="839972" y="2817627"/>
                </a:cubicBezTo>
                <a:cubicBezTo>
                  <a:pt x="815252" y="2813507"/>
                  <a:pt x="790353" y="2810539"/>
                  <a:pt x="765544" y="2806995"/>
                </a:cubicBezTo>
                <a:cubicBezTo>
                  <a:pt x="704966" y="2786802"/>
                  <a:pt x="748777" y="2799089"/>
                  <a:pt x="648586" y="2785730"/>
                </a:cubicBezTo>
                <a:lnTo>
                  <a:pt x="574158" y="2775097"/>
                </a:lnTo>
                <a:cubicBezTo>
                  <a:pt x="491579" y="2747572"/>
                  <a:pt x="581643" y="2774727"/>
                  <a:pt x="404037" y="2753832"/>
                </a:cubicBezTo>
                <a:cubicBezTo>
                  <a:pt x="389524" y="2752125"/>
                  <a:pt x="375884" y="2745814"/>
                  <a:pt x="361507" y="2743200"/>
                </a:cubicBezTo>
                <a:cubicBezTo>
                  <a:pt x="336850" y="2738717"/>
                  <a:pt x="311888" y="2736111"/>
                  <a:pt x="287079" y="2732567"/>
                </a:cubicBezTo>
                <a:cubicBezTo>
                  <a:pt x="206899" y="2705839"/>
                  <a:pt x="305734" y="2741894"/>
                  <a:pt x="223283" y="2700669"/>
                </a:cubicBezTo>
                <a:cubicBezTo>
                  <a:pt x="213259" y="2695657"/>
                  <a:pt x="202018" y="2693581"/>
                  <a:pt x="191386" y="2690037"/>
                </a:cubicBezTo>
                <a:cubicBezTo>
                  <a:pt x="180753" y="2679404"/>
                  <a:pt x="171357" y="2667371"/>
                  <a:pt x="159488" y="2658139"/>
                </a:cubicBezTo>
                <a:cubicBezTo>
                  <a:pt x="139314" y="2642448"/>
                  <a:pt x="95693" y="2615609"/>
                  <a:pt x="95693" y="2615609"/>
                </a:cubicBezTo>
                <a:cubicBezTo>
                  <a:pt x="88605" y="2604976"/>
                  <a:pt x="82411" y="2593690"/>
                  <a:pt x="74428" y="2583711"/>
                </a:cubicBezTo>
                <a:cubicBezTo>
                  <a:pt x="68166" y="2575883"/>
                  <a:pt x="53401" y="2572468"/>
                  <a:pt x="53162" y="2562446"/>
                </a:cubicBezTo>
                <a:cubicBezTo>
                  <a:pt x="49786" y="2420675"/>
                  <a:pt x="60251" y="2278911"/>
                  <a:pt x="63795" y="2137144"/>
                </a:cubicBezTo>
                <a:cubicBezTo>
                  <a:pt x="60251" y="2087525"/>
                  <a:pt x="60541" y="2037483"/>
                  <a:pt x="53162" y="1988288"/>
                </a:cubicBezTo>
                <a:cubicBezTo>
                  <a:pt x="49837" y="1966121"/>
                  <a:pt x="37333" y="1946239"/>
                  <a:pt x="31897" y="1924493"/>
                </a:cubicBezTo>
                <a:cubicBezTo>
                  <a:pt x="28353" y="1910316"/>
                  <a:pt x="23879" y="1896340"/>
                  <a:pt x="21265" y="1881962"/>
                </a:cubicBezTo>
                <a:cubicBezTo>
                  <a:pt x="16782" y="1857305"/>
                  <a:pt x="14443" y="1832304"/>
                  <a:pt x="10632" y="1807534"/>
                </a:cubicBezTo>
                <a:cubicBezTo>
                  <a:pt x="7354" y="1786226"/>
                  <a:pt x="3544" y="1765004"/>
                  <a:pt x="0" y="1743739"/>
                </a:cubicBezTo>
                <a:cubicBezTo>
                  <a:pt x="3544" y="1679944"/>
                  <a:pt x="2707" y="1615753"/>
                  <a:pt x="10632" y="1552353"/>
                </a:cubicBezTo>
                <a:cubicBezTo>
                  <a:pt x="13412" y="1530111"/>
                  <a:pt x="31897" y="1488558"/>
                  <a:pt x="31897" y="1488558"/>
                </a:cubicBezTo>
                <a:cubicBezTo>
                  <a:pt x="35441" y="1357423"/>
                  <a:pt x="36138" y="1226180"/>
                  <a:pt x="42530" y="1095153"/>
                </a:cubicBezTo>
                <a:cubicBezTo>
                  <a:pt x="43242" y="1080557"/>
                  <a:pt x="47406" y="1066054"/>
                  <a:pt x="53162" y="1052623"/>
                </a:cubicBezTo>
                <a:cubicBezTo>
                  <a:pt x="58196" y="1040877"/>
                  <a:pt x="67339" y="1031358"/>
                  <a:pt x="74428" y="1020725"/>
                </a:cubicBezTo>
                <a:cubicBezTo>
                  <a:pt x="70884" y="861237"/>
                  <a:pt x="70046" y="701665"/>
                  <a:pt x="63795" y="542260"/>
                </a:cubicBezTo>
                <a:cubicBezTo>
                  <a:pt x="59075" y="421917"/>
                  <a:pt x="43860" y="536959"/>
                  <a:pt x="31897" y="393404"/>
                </a:cubicBezTo>
                <a:cubicBezTo>
                  <a:pt x="27188" y="336893"/>
                  <a:pt x="-1" y="253409"/>
                  <a:pt x="10632" y="223283"/>
                </a:cubicBez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23850" y="5218113"/>
            <a:ext cx="8245475" cy="461962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fr-BE" dirty="0">
                <a:latin typeface="+mn-lt"/>
              </a:rPr>
              <a:t>1</a:t>
            </a:r>
            <a:r>
              <a:rPr lang="fr-BE" dirty="0" smtClean="0">
                <a:latin typeface="+mn-lt"/>
              </a:rPr>
              <a:t> : Image isoéchogène (amas de </a:t>
            </a:r>
            <a:r>
              <a:rPr lang="fr-BE" dirty="0" err="1" smtClean="0">
                <a:latin typeface="+mn-lt"/>
              </a:rPr>
              <a:t>pyocytes</a:t>
            </a:r>
            <a:r>
              <a:rPr lang="fr-BE" dirty="0" smtClean="0">
                <a:latin typeface="+mn-lt"/>
              </a:rPr>
              <a:t> pyomètre)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8101013" y="1803400"/>
            <a:ext cx="360362" cy="461963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BE" altLang="fr-FR" sz="2400">
                <a:solidFill>
                  <a:schemeClr val="tx1"/>
                </a:solidFill>
                <a:latin typeface="Calibri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6729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6" descr="E col uterin vach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957263"/>
            <a:ext cx="4343400" cy="4343400"/>
          </a:xfrm>
          <a:noFill/>
        </p:spPr>
      </p:pic>
      <p:pic>
        <p:nvPicPr>
          <p:cNvPr id="36867" name="Picture 6" descr="E col uterin vach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981075"/>
            <a:ext cx="4343400" cy="4343400"/>
          </a:xfrm>
          <a:noFill/>
        </p:spPr>
      </p:pic>
      <p:sp>
        <p:nvSpPr>
          <p:cNvPr id="3" name="Forme libre 2"/>
          <p:cNvSpPr>
            <a:spLocks/>
          </p:cNvSpPr>
          <p:nvPr/>
        </p:nvSpPr>
        <p:spPr bwMode="auto">
          <a:xfrm>
            <a:off x="6007100" y="2146300"/>
            <a:ext cx="2922588" cy="330200"/>
          </a:xfrm>
          <a:custGeom>
            <a:avLst/>
            <a:gdLst>
              <a:gd name="T0" fmla="*/ 203057 w 2922750"/>
              <a:gd name="T1" fmla="*/ 114300 h 330200"/>
              <a:gd name="T2" fmla="*/ 1269090 w 2922750"/>
              <a:gd name="T3" fmla="*/ 101600 h 330200"/>
              <a:gd name="T4" fmla="*/ 1510208 w 2922750"/>
              <a:gd name="T5" fmla="*/ 88900 h 330200"/>
              <a:gd name="T6" fmla="*/ 1611743 w 2922750"/>
              <a:gd name="T7" fmla="*/ 63500 h 330200"/>
              <a:gd name="T8" fmla="*/ 1802100 w 2922750"/>
              <a:gd name="T9" fmla="*/ 25400 h 330200"/>
              <a:gd name="T10" fmla="*/ 1840174 w 2922750"/>
              <a:gd name="T11" fmla="*/ 12700 h 330200"/>
              <a:gd name="T12" fmla="*/ 1941696 w 2922750"/>
              <a:gd name="T13" fmla="*/ 0 h 330200"/>
              <a:gd name="T14" fmla="*/ 2144753 w 2922750"/>
              <a:gd name="T15" fmla="*/ 12700 h 330200"/>
              <a:gd name="T16" fmla="*/ 2208214 w 2922750"/>
              <a:gd name="T17" fmla="*/ 25400 h 330200"/>
              <a:gd name="T18" fmla="*/ 2284349 w 2922750"/>
              <a:gd name="T19" fmla="*/ 50800 h 330200"/>
              <a:gd name="T20" fmla="*/ 2741224 w 2922750"/>
              <a:gd name="T21" fmla="*/ 63500 h 330200"/>
              <a:gd name="T22" fmla="*/ 2918894 w 2922750"/>
              <a:gd name="T23" fmla="*/ 88900 h 330200"/>
              <a:gd name="T24" fmla="*/ 2906207 w 2922750"/>
              <a:gd name="T25" fmla="*/ 165100 h 330200"/>
              <a:gd name="T26" fmla="*/ 2030531 w 2922750"/>
              <a:gd name="T27" fmla="*/ 177800 h 330200"/>
              <a:gd name="T28" fmla="*/ 1929009 w 2922750"/>
              <a:gd name="T29" fmla="*/ 203200 h 330200"/>
              <a:gd name="T30" fmla="*/ 1802100 w 2922750"/>
              <a:gd name="T31" fmla="*/ 215900 h 330200"/>
              <a:gd name="T32" fmla="*/ 1725952 w 2922750"/>
              <a:gd name="T33" fmla="*/ 228600 h 330200"/>
              <a:gd name="T34" fmla="*/ 1675191 w 2922750"/>
              <a:gd name="T35" fmla="*/ 241300 h 330200"/>
              <a:gd name="T36" fmla="*/ 1116794 w 2922750"/>
              <a:gd name="T37" fmla="*/ 254000 h 330200"/>
              <a:gd name="T38" fmla="*/ 1027959 w 2922750"/>
              <a:gd name="T39" fmla="*/ 279400 h 330200"/>
              <a:gd name="T40" fmla="*/ 951811 w 2922750"/>
              <a:gd name="T41" fmla="*/ 292100 h 330200"/>
              <a:gd name="T42" fmla="*/ 875663 w 2922750"/>
              <a:gd name="T43" fmla="*/ 317500 h 330200"/>
              <a:gd name="T44" fmla="*/ 812215 w 2922750"/>
              <a:gd name="T45" fmla="*/ 330200 h 330200"/>
              <a:gd name="T46" fmla="*/ 164983 w 2922750"/>
              <a:gd name="T47" fmla="*/ 317500 h 330200"/>
              <a:gd name="T48" fmla="*/ 88835 w 2922750"/>
              <a:gd name="T49" fmla="*/ 292100 h 330200"/>
              <a:gd name="T50" fmla="*/ 50761 w 2922750"/>
              <a:gd name="T51" fmla="*/ 266700 h 330200"/>
              <a:gd name="T52" fmla="*/ 0 w 2922750"/>
              <a:gd name="T53" fmla="*/ 190500 h 330200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922750" h="330200">
                <a:moveTo>
                  <a:pt x="203200" y="114300"/>
                </a:moveTo>
                <a:lnTo>
                  <a:pt x="1270000" y="101600"/>
                </a:lnTo>
                <a:cubicBezTo>
                  <a:pt x="1350529" y="100036"/>
                  <a:pt x="1431248" y="97795"/>
                  <a:pt x="1511300" y="88900"/>
                </a:cubicBezTo>
                <a:cubicBezTo>
                  <a:pt x="1545995" y="85045"/>
                  <a:pt x="1578669" y="70346"/>
                  <a:pt x="1612900" y="63500"/>
                </a:cubicBezTo>
                <a:cubicBezTo>
                  <a:pt x="1676400" y="50800"/>
                  <a:pt x="1741966" y="45878"/>
                  <a:pt x="1803400" y="25400"/>
                </a:cubicBezTo>
                <a:cubicBezTo>
                  <a:pt x="1816100" y="21167"/>
                  <a:pt x="1828329" y="15095"/>
                  <a:pt x="1841500" y="12700"/>
                </a:cubicBezTo>
                <a:cubicBezTo>
                  <a:pt x="1875080" y="6595"/>
                  <a:pt x="1909233" y="4233"/>
                  <a:pt x="1943100" y="0"/>
                </a:cubicBezTo>
                <a:cubicBezTo>
                  <a:pt x="2010833" y="4233"/>
                  <a:pt x="2078740" y="6266"/>
                  <a:pt x="2146300" y="12700"/>
                </a:cubicBezTo>
                <a:cubicBezTo>
                  <a:pt x="2167789" y="14747"/>
                  <a:pt x="2188975" y="19720"/>
                  <a:pt x="2209800" y="25400"/>
                </a:cubicBezTo>
                <a:cubicBezTo>
                  <a:pt x="2235631" y="32445"/>
                  <a:pt x="2259236" y="50057"/>
                  <a:pt x="2286000" y="50800"/>
                </a:cubicBezTo>
                <a:lnTo>
                  <a:pt x="2743200" y="63500"/>
                </a:lnTo>
                <a:cubicBezTo>
                  <a:pt x="2802467" y="71967"/>
                  <a:pt x="2930842" y="29846"/>
                  <a:pt x="2921000" y="88900"/>
                </a:cubicBezTo>
                <a:cubicBezTo>
                  <a:pt x="2916767" y="114300"/>
                  <a:pt x="2933923" y="162538"/>
                  <a:pt x="2908300" y="165100"/>
                </a:cubicBezTo>
                <a:cubicBezTo>
                  <a:pt x="2617619" y="194168"/>
                  <a:pt x="2324100" y="173567"/>
                  <a:pt x="2032000" y="177800"/>
                </a:cubicBezTo>
                <a:cubicBezTo>
                  <a:pt x="1989263" y="192046"/>
                  <a:pt x="1981485" y="196389"/>
                  <a:pt x="1930400" y="203200"/>
                </a:cubicBezTo>
                <a:cubicBezTo>
                  <a:pt x="1888229" y="208823"/>
                  <a:pt x="1845616" y="210623"/>
                  <a:pt x="1803400" y="215900"/>
                </a:cubicBezTo>
                <a:cubicBezTo>
                  <a:pt x="1777848" y="219094"/>
                  <a:pt x="1752450" y="223550"/>
                  <a:pt x="1727200" y="228600"/>
                </a:cubicBezTo>
                <a:cubicBezTo>
                  <a:pt x="1710084" y="232023"/>
                  <a:pt x="1693839" y="240573"/>
                  <a:pt x="1676400" y="241300"/>
                </a:cubicBezTo>
                <a:cubicBezTo>
                  <a:pt x="1490247" y="249056"/>
                  <a:pt x="1303867" y="249767"/>
                  <a:pt x="1117600" y="254000"/>
                </a:cubicBezTo>
                <a:cubicBezTo>
                  <a:pt x="1081287" y="266104"/>
                  <a:pt x="1068567" y="271427"/>
                  <a:pt x="1028700" y="279400"/>
                </a:cubicBezTo>
                <a:cubicBezTo>
                  <a:pt x="1003450" y="284450"/>
                  <a:pt x="977482" y="285855"/>
                  <a:pt x="952500" y="292100"/>
                </a:cubicBezTo>
                <a:cubicBezTo>
                  <a:pt x="926525" y="298594"/>
                  <a:pt x="902554" y="312249"/>
                  <a:pt x="876300" y="317500"/>
                </a:cubicBezTo>
                <a:lnTo>
                  <a:pt x="812800" y="330200"/>
                </a:lnTo>
                <a:cubicBezTo>
                  <a:pt x="596900" y="325967"/>
                  <a:pt x="380743" y="328850"/>
                  <a:pt x="165100" y="317500"/>
                </a:cubicBezTo>
                <a:cubicBezTo>
                  <a:pt x="138363" y="316093"/>
                  <a:pt x="111177" y="306952"/>
                  <a:pt x="88900" y="292100"/>
                </a:cubicBezTo>
                <a:lnTo>
                  <a:pt x="50800" y="266700"/>
                </a:lnTo>
                <a:lnTo>
                  <a:pt x="0" y="190500"/>
                </a:lnTo>
              </a:path>
            </a:pathLst>
          </a:custGeom>
          <a:noFill/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8101013" y="1560513"/>
            <a:ext cx="360362" cy="4603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BE" altLang="fr-FR" sz="2400">
                <a:solidFill>
                  <a:schemeClr val="tx1"/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228600" y="5603875"/>
            <a:ext cx="6373813" cy="461963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fr-BE" dirty="0" smtClean="0">
                <a:latin typeface="+mn-lt"/>
              </a:rPr>
              <a:t>1 . Réflexion spéculaire (replis du col utérin  : vache)</a:t>
            </a:r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2065165" y="116632"/>
            <a:ext cx="4537248" cy="720725"/>
          </a:xfrm>
          <a:prstGeom prst="roundRect">
            <a:avLst>
              <a:gd name="adj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>
            <a:normAutofit/>
          </a:bodyPr>
          <a:lstStyle/>
          <a:p>
            <a:r>
              <a:rPr lang="fr-BE" altLang="fr-FR" sz="2800" smtClean="0">
                <a:solidFill>
                  <a:schemeClr val="bg1"/>
                </a:solidFill>
              </a:rPr>
              <a:t>Les artéfacts échographiques </a:t>
            </a:r>
          </a:p>
        </p:txBody>
      </p:sp>
    </p:spTree>
    <p:extLst>
      <p:ext uri="{BB962C8B-B14F-4D97-AF65-F5344CB8AC3E}">
        <p14:creationId xmlns:p14="http://schemas.microsoft.com/office/powerpoint/2010/main" val="117153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6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3"/>
          <p:cNvSpPr txBox="1">
            <a:spLocks noChangeArrowheads="1"/>
          </p:cNvSpPr>
          <p:nvPr/>
        </p:nvSpPr>
        <p:spPr bwMode="auto">
          <a:xfrm>
            <a:off x="911225" y="11906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GB" altLang="fr-FR" sz="2400">
              <a:solidFill>
                <a:schemeClr val="tx1"/>
              </a:solidFill>
              <a:latin typeface="Times" pitchFamily="18" charset="0"/>
            </a:endParaRPr>
          </a:p>
        </p:txBody>
      </p:sp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38113"/>
            <a:ext cx="3663950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38113"/>
            <a:ext cx="3663950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23850" y="5218113"/>
            <a:ext cx="8245475" cy="830262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fr-BE" dirty="0">
                <a:latin typeface="+mn-lt"/>
              </a:rPr>
              <a:t>1</a:t>
            </a:r>
            <a:r>
              <a:rPr lang="fr-BE" dirty="0" smtClean="0">
                <a:latin typeface="+mn-lt"/>
              </a:rPr>
              <a:t> : Zone de renforcement (</a:t>
            </a:r>
            <a:r>
              <a:rPr lang="fr-BE" dirty="0" err="1" smtClean="0">
                <a:latin typeface="+mn-lt"/>
              </a:rPr>
              <a:t>enhancement</a:t>
            </a:r>
            <a:r>
              <a:rPr lang="fr-BE" dirty="0" smtClean="0">
                <a:latin typeface="+mn-lt"/>
              </a:rPr>
              <a:t>) postérieur (traversant une structure liquidienne, les US sont moins atténués)</a:t>
            </a:r>
          </a:p>
        </p:txBody>
      </p:sp>
      <p:sp>
        <p:nvSpPr>
          <p:cNvPr id="3" name="Forme libre 2"/>
          <p:cNvSpPr>
            <a:spLocks/>
          </p:cNvSpPr>
          <p:nvPr/>
        </p:nvSpPr>
        <p:spPr bwMode="auto">
          <a:xfrm>
            <a:off x="5651500" y="2794000"/>
            <a:ext cx="2109788" cy="1600200"/>
          </a:xfrm>
          <a:custGeom>
            <a:avLst/>
            <a:gdLst>
              <a:gd name="T0" fmla="*/ 203005 w 2109948"/>
              <a:gd name="T1" fmla="*/ 254000 h 1600200"/>
              <a:gd name="T2" fmla="*/ 164931 w 2109948"/>
              <a:gd name="T3" fmla="*/ 355600 h 1600200"/>
              <a:gd name="T4" fmla="*/ 152244 w 2109948"/>
              <a:gd name="T5" fmla="*/ 406400 h 1600200"/>
              <a:gd name="T6" fmla="*/ 114183 w 2109948"/>
              <a:gd name="T7" fmla="*/ 520700 h 1600200"/>
              <a:gd name="T8" fmla="*/ 101496 w 2109948"/>
              <a:gd name="T9" fmla="*/ 558800 h 1600200"/>
              <a:gd name="T10" fmla="*/ 76122 w 2109948"/>
              <a:gd name="T11" fmla="*/ 660400 h 1600200"/>
              <a:gd name="T12" fmla="*/ 63435 w 2109948"/>
              <a:gd name="T13" fmla="*/ 711200 h 1600200"/>
              <a:gd name="T14" fmla="*/ 38061 w 2109948"/>
              <a:gd name="T15" fmla="*/ 749300 h 1600200"/>
              <a:gd name="T16" fmla="*/ 12687 w 2109948"/>
              <a:gd name="T17" fmla="*/ 876300 h 1600200"/>
              <a:gd name="T18" fmla="*/ 0 w 2109948"/>
              <a:gd name="T19" fmla="*/ 1028700 h 1600200"/>
              <a:gd name="T20" fmla="*/ 12687 w 2109948"/>
              <a:gd name="T21" fmla="*/ 1498600 h 1600200"/>
              <a:gd name="T22" fmla="*/ 50748 w 2109948"/>
              <a:gd name="T23" fmla="*/ 1536700 h 1600200"/>
              <a:gd name="T24" fmla="*/ 139557 w 2109948"/>
              <a:gd name="T25" fmla="*/ 1574800 h 1600200"/>
              <a:gd name="T26" fmla="*/ 177631 w 2109948"/>
              <a:gd name="T27" fmla="*/ 1600200 h 1600200"/>
              <a:gd name="T28" fmla="*/ 596315 w 2109948"/>
              <a:gd name="T29" fmla="*/ 1587500 h 1600200"/>
              <a:gd name="T30" fmla="*/ 659750 w 2109948"/>
              <a:gd name="T31" fmla="*/ 1574800 h 1600200"/>
              <a:gd name="T32" fmla="*/ 735872 w 2109948"/>
              <a:gd name="T33" fmla="*/ 1524000 h 1600200"/>
              <a:gd name="T34" fmla="*/ 811994 w 2109948"/>
              <a:gd name="T35" fmla="*/ 1485900 h 1600200"/>
              <a:gd name="T36" fmla="*/ 850062 w 2109948"/>
              <a:gd name="T37" fmla="*/ 1473200 h 1600200"/>
              <a:gd name="T38" fmla="*/ 1040373 w 2109948"/>
              <a:gd name="T39" fmla="*/ 1447800 h 1600200"/>
              <a:gd name="T40" fmla="*/ 1179933 w 2109948"/>
              <a:gd name="T41" fmla="*/ 1422400 h 1600200"/>
              <a:gd name="T42" fmla="*/ 1256065 w 2109948"/>
              <a:gd name="T43" fmla="*/ 1397000 h 1600200"/>
              <a:gd name="T44" fmla="*/ 1294126 w 2109948"/>
              <a:gd name="T45" fmla="*/ 1384300 h 1600200"/>
              <a:gd name="T46" fmla="*/ 1370248 w 2109948"/>
              <a:gd name="T47" fmla="*/ 1346200 h 1600200"/>
              <a:gd name="T48" fmla="*/ 1484431 w 2109948"/>
              <a:gd name="T49" fmla="*/ 1257300 h 1600200"/>
              <a:gd name="T50" fmla="*/ 1522497 w 2109948"/>
              <a:gd name="T51" fmla="*/ 1231900 h 1600200"/>
              <a:gd name="T52" fmla="*/ 1560566 w 2109948"/>
              <a:gd name="T53" fmla="*/ 1206500 h 1600200"/>
              <a:gd name="T54" fmla="*/ 1611314 w 2109948"/>
              <a:gd name="T55" fmla="*/ 1181100 h 1600200"/>
              <a:gd name="T56" fmla="*/ 1649375 w 2109948"/>
              <a:gd name="T57" fmla="*/ 1155700 h 1600200"/>
              <a:gd name="T58" fmla="*/ 1725497 w 2109948"/>
              <a:gd name="T59" fmla="*/ 1130300 h 1600200"/>
              <a:gd name="T60" fmla="*/ 1763558 w 2109948"/>
              <a:gd name="T61" fmla="*/ 1117600 h 1600200"/>
              <a:gd name="T62" fmla="*/ 1801619 w 2109948"/>
              <a:gd name="T63" fmla="*/ 1092200 h 1600200"/>
              <a:gd name="T64" fmla="*/ 1839680 w 2109948"/>
              <a:gd name="T65" fmla="*/ 1079500 h 1600200"/>
              <a:gd name="T66" fmla="*/ 1953876 w 2109948"/>
              <a:gd name="T67" fmla="*/ 990600 h 1600200"/>
              <a:gd name="T68" fmla="*/ 2004624 w 2109948"/>
              <a:gd name="T69" fmla="*/ 952500 h 1600200"/>
              <a:gd name="T70" fmla="*/ 2042685 w 2109948"/>
              <a:gd name="T71" fmla="*/ 927100 h 1600200"/>
              <a:gd name="T72" fmla="*/ 2080746 w 2109948"/>
              <a:gd name="T73" fmla="*/ 889000 h 1600200"/>
              <a:gd name="T74" fmla="*/ 2093433 w 2109948"/>
              <a:gd name="T75" fmla="*/ 698500 h 1600200"/>
              <a:gd name="T76" fmla="*/ 2080746 w 2109948"/>
              <a:gd name="T77" fmla="*/ 660400 h 1600200"/>
              <a:gd name="T78" fmla="*/ 2004624 w 2109948"/>
              <a:gd name="T79" fmla="*/ 584200 h 1600200"/>
              <a:gd name="T80" fmla="*/ 1941189 w 2109948"/>
              <a:gd name="T81" fmla="*/ 508000 h 1600200"/>
              <a:gd name="T82" fmla="*/ 1890441 w 2109948"/>
              <a:gd name="T83" fmla="*/ 431800 h 1600200"/>
              <a:gd name="T84" fmla="*/ 1865060 w 2109948"/>
              <a:gd name="T85" fmla="*/ 393700 h 1600200"/>
              <a:gd name="T86" fmla="*/ 1826993 w 2109948"/>
              <a:gd name="T87" fmla="*/ 368300 h 1600200"/>
              <a:gd name="T88" fmla="*/ 1750871 w 2109948"/>
              <a:gd name="T89" fmla="*/ 304800 h 1600200"/>
              <a:gd name="T90" fmla="*/ 1725497 w 2109948"/>
              <a:gd name="T91" fmla="*/ 266700 h 1600200"/>
              <a:gd name="T92" fmla="*/ 1674749 w 2109948"/>
              <a:gd name="T93" fmla="*/ 228600 h 1600200"/>
              <a:gd name="T94" fmla="*/ 1560566 w 2109948"/>
              <a:gd name="T95" fmla="*/ 139700 h 1600200"/>
              <a:gd name="T96" fmla="*/ 1522497 w 2109948"/>
              <a:gd name="T97" fmla="*/ 127000 h 1600200"/>
              <a:gd name="T98" fmla="*/ 1484431 w 2109948"/>
              <a:gd name="T99" fmla="*/ 101600 h 1600200"/>
              <a:gd name="T100" fmla="*/ 1408309 w 2109948"/>
              <a:gd name="T101" fmla="*/ 76200 h 1600200"/>
              <a:gd name="T102" fmla="*/ 1218004 w 2109948"/>
              <a:gd name="T103" fmla="*/ 50800 h 1600200"/>
              <a:gd name="T104" fmla="*/ 1103808 w 2109948"/>
              <a:gd name="T105" fmla="*/ 25400 h 1600200"/>
              <a:gd name="T106" fmla="*/ 1014999 w 2109948"/>
              <a:gd name="T107" fmla="*/ 0 h 1600200"/>
              <a:gd name="T108" fmla="*/ 913503 w 2109948"/>
              <a:gd name="T109" fmla="*/ 25400 h 1600200"/>
              <a:gd name="T110" fmla="*/ 888129 w 2109948"/>
              <a:gd name="T111" fmla="*/ 63500 h 1600200"/>
              <a:gd name="T112" fmla="*/ 773933 w 2109948"/>
              <a:gd name="T113" fmla="*/ 152400 h 1600200"/>
              <a:gd name="T114" fmla="*/ 596315 w 2109948"/>
              <a:gd name="T115" fmla="*/ 190500 h 1600200"/>
              <a:gd name="T116" fmla="*/ 405997 w 2109948"/>
              <a:gd name="T117" fmla="*/ 190500 h 1600200"/>
              <a:gd name="T118" fmla="*/ 367936 w 2109948"/>
              <a:gd name="T119" fmla="*/ 177800 h 160020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109948" h="1600200">
                <a:moveTo>
                  <a:pt x="203200" y="254000"/>
                </a:moveTo>
                <a:cubicBezTo>
                  <a:pt x="170990" y="415052"/>
                  <a:pt x="214153" y="241143"/>
                  <a:pt x="165100" y="355600"/>
                </a:cubicBezTo>
                <a:cubicBezTo>
                  <a:pt x="158224" y="371643"/>
                  <a:pt x="157416" y="389682"/>
                  <a:pt x="152400" y="406400"/>
                </a:cubicBezTo>
                <a:lnTo>
                  <a:pt x="114300" y="520700"/>
                </a:lnTo>
                <a:cubicBezTo>
                  <a:pt x="110067" y="533400"/>
                  <a:pt x="104847" y="545813"/>
                  <a:pt x="101600" y="558800"/>
                </a:cubicBezTo>
                <a:lnTo>
                  <a:pt x="76200" y="660400"/>
                </a:lnTo>
                <a:cubicBezTo>
                  <a:pt x="71967" y="677333"/>
                  <a:pt x="73182" y="696677"/>
                  <a:pt x="63500" y="711200"/>
                </a:cubicBezTo>
                <a:lnTo>
                  <a:pt x="38100" y="749300"/>
                </a:lnTo>
                <a:cubicBezTo>
                  <a:pt x="25487" y="799753"/>
                  <a:pt x="18928" y="820250"/>
                  <a:pt x="12700" y="876300"/>
                </a:cubicBezTo>
                <a:cubicBezTo>
                  <a:pt x="7071" y="926964"/>
                  <a:pt x="4233" y="977900"/>
                  <a:pt x="0" y="1028700"/>
                </a:cubicBezTo>
                <a:cubicBezTo>
                  <a:pt x="4233" y="1185333"/>
                  <a:pt x="-2891" y="1342687"/>
                  <a:pt x="12700" y="1498600"/>
                </a:cubicBezTo>
                <a:cubicBezTo>
                  <a:pt x="14487" y="1516471"/>
                  <a:pt x="36185" y="1526261"/>
                  <a:pt x="50800" y="1536700"/>
                </a:cubicBezTo>
                <a:cubicBezTo>
                  <a:pt x="112463" y="1580745"/>
                  <a:pt x="84425" y="1547162"/>
                  <a:pt x="139700" y="1574800"/>
                </a:cubicBezTo>
                <a:cubicBezTo>
                  <a:pt x="153352" y="1581626"/>
                  <a:pt x="165100" y="1591733"/>
                  <a:pt x="177800" y="1600200"/>
                </a:cubicBezTo>
                <a:cubicBezTo>
                  <a:pt x="317500" y="1595967"/>
                  <a:pt x="457329" y="1594846"/>
                  <a:pt x="596900" y="1587500"/>
                </a:cubicBezTo>
                <a:cubicBezTo>
                  <a:pt x="618456" y="1586365"/>
                  <a:pt x="640749" y="1583732"/>
                  <a:pt x="660400" y="1574800"/>
                </a:cubicBezTo>
                <a:cubicBezTo>
                  <a:pt x="688191" y="1562168"/>
                  <a:pt x="707640" y="1533653"/>
                  <a:pt x="736600" y="1524000"/>
                </a:cubicBezTo>
                <a:cubicBezTo>
                  <a:pt x="832365" y="1492078"/>
                  <a:pt x="714323" y="1535139"/>
                  <a:pt x="812800" y="1485900"/>
                </a:cubicBezTo>
                <a:cubicBezTo>
                  <a:pt x="824774" y="1479913"/>
                  <a:pt x="837913" y="1476447"/>
                  <a:pt x="850900" y="1473200"/>
                </a:cubicBezTo>
                <a:cubicBezTo>
                  <a:pt x="921046" y="1455664"/>
                  <a:pt x="962048" y="1455735"/>
                  <a:pt x="1041400" y="1447800"/>
                </a:cubicBezTo>
                <a:cubicBezTo>
                  <a:pt x="1145675" y="1413042"/>
                  <a:pt x="980054" y="1465481"/>
                  <a:pt x="1181100" y="1422400"/>
                </a:cubicBezTo>
                <a:cubicBezTo>
                  <a:pt x="1207280" y="1416790"/>
                  <a:pt x="1231900" y="1405467"/>
                  <a:pt x="1257300" y="1397000"/>
                </a:cubicBezTo>
                <a:cubicBezTo>
                  <a:pt x="1270000" y="1392767"/>
                  <a:pt x="1284261" y="1391726"/>
                  <a:pt x="1295400" y="1384300"/>
                </a:cubicBezTo>
                <a:cubicBezTo>
                  <a:pt x="1344639" y="1351474"/>
                  <a:pt x="1319020" y="1363727"/>
                  <a:pt x="1371600" y="1346200"/>
                </a:cubicBezTo>
                <a:cubicBezTo>
                  <a:pt x="1431286" y="1286514"/>
                  <a:pt x="1394756" y="1318063"/>
                  <a:pt x="1485900" y="1257300"/>
                </a:cubicBezTo>
                <a:lnTo>
                  <a:pt x="1524000" y="1231900"/>
                </a:lnTo>
                <a:cubicBezTo>
                  <a:pt x="1536700" y="1223433"/>
                  <a:pt x="1548448" y="1213326"/>
                  <a:pt x="1562100" y="1206500"/>
                </a:cubicBezTo>
                <a:cubicBezTo>
                  <a:pt x="1579033" y="1198033"/>
                  <a:pt x="1596462" y="1190493"/>
                  <a:pt x="1612900" y="1181100"/>
                </a:cubicBezTo>
                <a:cubicBezTo>
                  <a:pt x="1626152" y="1173527"/>
                  <a:pt x="1637052" y="1161899"/>
                  <a:pt x="1651000" y="1155700"/>
                </a:cubicBezTo>
                <a:cubicBezTo>
                  <a:pt x="1675466" y="1144826"/>
                  <a:pt x="1701800" y="1138767"/>
                  <a:pt x="1727200" y="1130300"/>
                </a:cubicBezTo>
                <a:cubicBezTo>
                  <a:pt x="1739900" y="1126067"/>
                  <a:pt x="1754161" y="1125026"/>
                  <a:pt x="1765300" y="1117600"/>
                </a:cubicBezTo>
                <a:cubicBezTo>
                  <a:pt x="1778000" y="1109133"/>
                  <a:pt x="1789748" y="1099026"/>
                  <a:pt x="1803400" y="1092200"/>
                </a:cubicBezTo>
                <a:cubicBezTo>
                  <a:pt x="1815374" y="1086213"/>
                  <a:pt x="1829798" y="1086001"/>
                  <a:pt x="1841500" y="1079500"/>
                </a:cubicBezTo>
                <a:cubicBezTo>
                  <a:pt x="1947118" y="1020823"/>
                  <a:pt x="1887598" y="1049059"/>
                  <a:pt x="1955800" y="990600"/>
                </a:cubicBezTo>
                <a:cubicBezTo>
                  <a:pt x="1971871" y="976825"/>
                  <a:pt x="1989376" y="964803"/>
                  <a:pt x="2006600" y="952500"/>
                </a:cubicBezTo>
                <a:cubicBezTo>
                  <a:pt x="2019020" y="943628"/>
                  <a:pt x="2032974" y="936871"/>
                  <a:pt x="2044700" y="927100"/>
                </a:cubicBezTo>
                <a:cubicBezTo>
                  <a:pt x="2058498" y="915602"/>
                  <a:pt x="2070100" y="901700"/>
                  <a:pt x="2082800" y="889000"/>
                </a:cubicBezTo>
                <a:cubicBezTo>
                  <a:pt x="2116677" y="787368"/>
                  <a:pt x="2116376" y="823754"/>
                  <a:pt x="2095500" y="698500"/>
                </a:cubicBezTo>
                <a:cubicBezTo>
                  <a:pt x="2093299" y="685295"/>
                  <a:pt x="2091019" y="670967"/>
                  <a:pt x="2082800" y="660400"/>
                </a:cubicBezTo>
                <a:cubicBezTo>
                  <a:pt x="2060747" y="632046"/>
                  <a:pt x="2026525" y="614088"/>
                  <a:pt x="2006600" y="584200"/>
                </a:cubicBezTo>
                <a:cubicBezTo>
                  <a:pt x="1915836" y="448054"/>
                  <a:pt x="2057183" y="654679"/>
                  <a:pt x="1943100" y="508000"/>
                </a:cubicBezTo>
                <a:cubicBezTo>
                  <a:pt x="1924358" y="483903"/>
                  <a:pt x="1909233" y="457200"/>
                  <a:pt x="1892300" y="431800"/>
                </a:cubicBezTo>
                <a:cubicBezTo>
                  <a:pt x="1883833" y="419100"/>
                  <a:pt x="1879600" y="402167"/>
                  <a:pt x="1866900" y="393700"/>
                </a:cubicBezTo>
                <a:lnTo>
                  <a:pt x="1828800" y="368300"/>
                </a:lnTo>
                <a:cubicBezTo>
                  <a:pt x="1766917" y="275475"/>
                  <a:pt x="1849278" y="385365"/>
                  <a:pt x="1752600" y="304800"/>
                </a:cubicBezTo>
                <a:cubicBezTo>
                  <a:pt x="1740874" y="295029"/>
                  <a:pt x="1737993" y="277493"/>
                  <a:pt x="1727200" y="266700"/>
                </a:cubicBezTo>
                <a:cubicBezTo>
                  <a:pt x="1712233" y="251733"/>
                  <a:pt x="1692471" y="242375"/>
                  <a:pt x="1676400" y="228600"/>
                </a:cubicBezTo>
                <a:cubicBezTo>
                  <a:pt x="1634561" y="192738"/>
                  <a:pt x="1622911" y="159970"/>
                  <a:pt x="1562100" y="139700"/>
                </a:cubicBezTo>
                <a:cubicBezTo>
                  <a:pt x="1549400" y="135467"/>
                  <a:pt x="1535974" y="132987"/>
                  <a:pt x="1524000" y="127000"/>
                </a:cubicBezTo>
                <a:cubicBezTo>
                  <a:pt x="1510348" y="120174"/>
                  <a:pt x="1499848" y="107799"/>
                  <a:pt x="1485900" y="101600"/>
                </a:cubicBezTo>
                <a:cubicBezTo>
                  <a:pt x="1461434" y="90726"/>
                  <a:pt x="1436110" y="80602"/>
                  <a:pt x="1409700" y="76200"/>
                </a:cubicBezTo>
                <a:cubicBezTo>
                  <a:pt x="1233040" y="46757"/>
                  <a:pt x="1452355" y="81887"/>
                  <a:pt x="1219200" y="50800"/>
                </a:cubicBezTo>
                <a:cubicBezTo>
                  <a:pt x="1111766" y="36475"/>
                  <a:pt x="1176802" y="45943"/>
                  <a:pt x="1104900" y="25400"/>
                </a:cubicBezTo>
                <a:cubicBezTo>
                  <a:pt x="993272" y="-6494"/>
                  <a:pt x="1107351" y="30450"/>
                  <a:pt x="1016000" y="0"/>
                </a:cubicBezTo>
                <a:cubicBezTo>
                  <a:pt x="1012838" y="632"/>
                  <a:pt x="927417" y="14986"/>
                  <a:pt x="914400" y="25400"/>
                </a:cubicBezTo>
                <a:cubicBezTo>
                  <a:pt x="902481" y="34935"/>
                  <a:pt x="898771" y="51774"/>
                  <a:pt x="889000" y="63500"/>
                </a:cubicBezTo>
                <a:cubicBezTo>
                  <a:pt x="862110" y="95767"/>
                  <a:pt x="810101" y="138240"/>
                  <a:pt x="774700" y="152400"/>
                </a:cubicBezTo>
                <a:cubicBezTo>
                  <a:pt x="675607" y="192037"/>
                  <a:pt x="733858" y="175282"/>
                  <a:pt x="596900" y="190500"/>
                </a:cubicBezTo>
                <a:cubicBezTo>
                  <a:pt x="508491" y="212602"/>
                  <a:pt x="542712" y="209973"/>
                  <a:pt x="406400" y="190500"/>
                </a:cubicBezTo>
                <a:cubicBezTo>
                  <a:pt x="393148" y="188607"/>
                  <a:pt x="368300" y="177800"/>
                  <a:pt x="368300" y="177800"/>
                </a:cubicBezTo>
              </a:path>
            </a:pathLst>
          </a:cu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7400925" y="2468563"/>
            <a:ext cx="360363" cy="4619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BE" altLang="fr-FR" sz="2400">
                <a:solidFill>
                  <a:schemeClr val="tx1"/>
                </a:solidFill>
                <a:latin typeface="Calibri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59092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animBg="1"/>
      <p:bldP spid="12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6" descr="Artefact du pneumovag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260350"/>
            <a:ext cx="4410075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6" descr="Artefact du pneumovag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288" y="285750"/>
            <a:ext cx="4410075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rme libre 3"/>
          <p:cNvSpPr>
            <a:spLocks/>
          </p:cNvSpPr>
          <p:nvPr/>
        </p:nvSpPr>
        <p:spPr bwMode="auto">
          <a:xfrm>
            <a:off x="6056313" y="863600"/>
            <a:ext cx="2730500" cy="215900"/>
          </a:xfrm>
          <a:custGeom>
            <a:avLst/>
            <a:gdLst>
              <a:gd name="T0" fmla="*/ 0 w 2730500"/>
              <a:gd name="T1" fmla="*/ 215900 h 215900"/>
              <a:gd name="T2" fmla="*/ 1473200 w 2730500"/>
              <a:gd name="T3" fmla="*/ 165100 h 215900"/>
              <a:gd name="T4" fmla="*/ 1524000 w 2730500"/>
              <a:gd name="T5" fmla="*/ 152400 h 215900"/>
              <a:gd name="T6" fmla="*/ 1676400 w 2730500"/>
              <a:gd name="T7" fmla="*/ 139700 h 215900"/>
              <a:gd name="T8" fmla="*/ 1803400 w 2730500"/>
              <a:gd name="T9" fmla="*/ 101600 h 215900"/>
              <a:gd name="T10" fmla="*/ 1943100 w 2730500"/>
              <a:gd name="T11" fmla="*/ 63500 h 215900"/>
              <a:gd name="T12" fmla="*/ 2540000 w 2730500"/>
              <a:gd name="T13" fmla="*/ 50800 h 215900"/>
              <a:gd name="T14" fmla="*/ 2641600 w 2730500"/>
              <a:gd name="T15" fmla="*/ 25400 h 215900"/>
              <a:gd name="T16" fmla="*/ 2730500 w 2730500"/>
              <a:gd name="T17" fmla="*/ 0 h 2159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730500" h="215900">
                <a:moveTo>
                  <a:pt x="0" y="215900"/>
                </a:moveTo>
                <a:cubicBezTo>
                  <a:pt x="501362" y="15355"/>
                  <a:pt x="9794" y="203276"/>
                  <a:pt x="1473200" y="165100"/>
                </a:cubicBezTo>
                <a:cubicBezTo>
                  <a:pt x="1490649" y="164645"/>
                  <a:pt x="1506680" y="154565"/>
                  <a:pt x="1524000" y="152400"/>
                </a:cubicBezTo>
                <a:cubicBezTo>
                  <a:pt x="1574582" y="146077"/>
                  <a:pt x="1625600" y="143933"/>
                  <a:pt x="1676400" y="139700"/>
                </a:cubicBezTo>
                <a:cubicBezTo>
                  <a:pt x="1769159" y="108780"/>
                  <a:pt x="1726625" y="120794"/>
                  <a:pt x="1803400" y="101600"/>
                </a:cubicBezTo>
                <a:cubicBezTo>
                  <a:pt x="1862556" y="62163"/>
                  <a:pt x="1842772" y="67148"/>
                  <a:pt x="1943100" y="63500"/>
                </a:cubicBezTo>
                <a:cubicBezTo>
                  <a:pt x="2141980" y="56268"/>
                  <a:pt x="2341033" y="55033"/>
                  <a:pt x="2540000" y="50800"/>
                </a:cubicBezTo>
                <a:cubicBezTo>
                  <a:pt x="2573867" y="42333"/>
                  <a:pt x="2607369" y="32246"/>
                  <a:pt x="2641600" y="25400"/>
                </a:cubicBezTo>
                <a:cubicBezTo>
                  <a:pt x="2714382" y="10844"/>
                  <a:pt x="2685793" y="22353"/>
                  <a:pt x="2730500" y="0"/>
                </a:cubicBezTo>
              </a:path>
            </a:pathLst>
          </a:cu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5" name="Forme libre 4"/>
          <p:cNvSpPr>
            <a:spLocks/>
          </p:cNvSpPr>
          <p:nvPr/>
        </p:nvSpPr>
        <p:spPr bwMode="auto">
          <a:xfrm>
            <a:off x="6107113" y="1066800"/>
            <a:ext cx="2667000" cy="203200"/>
          </a:xfrm>
          <a:custGeom>
            <a:avLst/>
            <a:gdLst>
              <a:gd name="T0" fmla="*/ 0 w 2667000"/>
              <a:gd name="T1" fmla="*/ 139700 h 203200"/>
              <a:gd name="T2" fmla="*/ 88900 w 2667000"/>
              <a:gd name="T3" fmla="*/ 177800 h 203200"/>
              <a:gd name="T4" fmla="*/ 241300 w 2667000"/>
              <a:gd name="T5" fmla="*/ 203200 h 203200"/>
              <a:gd name="T6" fmla="*/ 1968500 w 2667000"/>
              <a:gd name="T7" fmla="*/ 190500 h 203200"/>
              <a:gd name="T8" fmla="*/ 2209800 w 2667000"/>
              <a:gd name="T9" fmla="*/ 165100 h 203200"/>
              <a:gd name="T10" fmla="*/ 2247900 w 2667000"/>
              <a:gd name="T11" fmla="*/ 152400 h 203200"/>
              <a:gd name="T12" fmla="*/ 2298700 w 2667000"/>
              <a:gd name="T13" fmla="*/ 127000 h 203200"/>
              <a:gd name="T14" fmla="*/ 2349500 w 2667000"/>
              <a:gd name="T15" fmla="*/ 114300 h 203200"/>
              <a:gd name="T16" fmla="*/ 2387600 w 2667000"/>
              <a:gd name="T17" fmla="*/ 101600 h 203200"/>
              <a:gd name="T18" fmla="*/ 2514600 w 2667000"/>
              <a:gd name="T19" fmla="*/ 63500 h 203200"/>
              <a:gd name="T20" fmla="*/ 2590800 w 2667000"/>
              <a:gd name="T21" fmla="*/ 25400 h 203200"/>
              <a:gd name="T22" fmla="*/ 2667000 w 2667000"/>
              <a:gd name="T23" fmla="*/ 0 h 2032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67000" h="203200">
                <a:moveTo>
                  <a:pt x="0" y="139700"/>
                </a:moveTo>
                <a:cubicBezTo>
                  <a:pt x="29633" y="152400"/>
                  <a:pt x="57721" y="169595"/>
                  <a:pt x="88900" y="177800"/>
                </a:cubicBezTo>
                <a:cubicBezTo>
                  <a:pt x="138705" y="190907"/>
                  <a:pt x="241300" y="203200"/>
                  <a:pt x="241300" y="203200"/>
                </a:cubicBezTo>
                <a:lnTo>
                  <a:pt x="1968500" y="190500"/>
                </a:lnTo>
                <a:cubicBezTo>
                  <a:pt x="1987337" y="190242"/>
                  <a:pt x="2185045" y="167851"/>
                  <a:pt x="2209800" y="165100"/>
                </a:cubicBezTo>
                <a:cubicBezTo>
                  <a:pt x="2222500" y="160867"/>
                  <a:pt x="2235595" y="157673"/>
                  <a:pt x="2247900" y="152400"/>
                </a:cubicBezTo>
                <a:cubicBezTo>
                  <a:pt x="2265301" y="144942"/>
                  <a:pt x="2280973" y="133647"/>
                  <a:pt x="2298700" y="127000"/>
                </a:cubicBezTo>
                <a:cubicBezTo>
                  <a:pt x="2315043" y="120871"/>
                  <a:pt x="2332717" y="119095"/>
                  <a:pt x="2349500" y="114300"/>
                </a:cubicBezTo>
                <a:cubicBezTo>
                  <a:pt x="2362372" y="110622"/>
                  <a:pt x="2374728" y="105278"/>
                  <a:pt x="2387600" y="101600"/>
                </a:cubicBezTo>
                <a:cubicBezTo>
                  <a:pt x="2521955" y="63213"/>
                  <a:pt x="2333516" y="123861"/>
                  <a:pt x="2514600" y="63500"/>
                </a:cubicBezTo>
                <a:cubicBezTo>
                  <a:pt x="2653551" y="17183"/>
                  <a:pt x="2443084" y="91052"/>
                  <a:pt x="2590800" y="25400"/>
                </a:cubicBezTo>
                <a:cubicBezTo>
                  <a:pt x="2615266" y="14526"/>
                  <a:pt x="2667000" y="0"/>
                  <a:pt x="2667000" y="0"/>
                </a:cubicBezTo>
              </a:path>
            </a:pathLst>
          </a:cu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6" name="Forme libre 5"/>
          <p:cNvSpPr>
            <a:spLocks/>
          </p:cNvSpPr>
          <p:nvPr/>
        </p:nvSpPr>
        <p:spPr bwMode="auto">
          <a:xfrm>
            <a:off x="6043613" y="1384300"/>
            <a:ext cx="2819400" cy="331788"/>
          </a:xfrm>
          <a:custGeom>
            <a:avLst/>
            <a:gdLst>
              <a:gd name="T0" fmla="*/ 0 w 2819400"/>
              <a:gd name="T1" fmla="*/ 264599 h 331990"/>
              <a:gd name="T2" fmla="*/ 165100 w 2819400"/>
              <a:gd name="T3" fmla="*/ 277198 h 331990"/>
              <a:gd name="T4" fmla="*/ 368300 w 2819400"/>
              <a:gd name="T5" fmla="*/ 302399 h 331990"/>
              <a:gd name="T6" fmla="*/ 457200 w 2819400"/>
              <a:gd name="T7" fmla="*/ 327597 h 331990"/>
              <a:gd name="T8" fmla="*/ 952500 w 2819400"/>
              <a:gd name="T9" fmla="*/ 302399 h 331990"/>
              <a:gd name="T10" fmla="*/ 1054100 w 2819400"/>
              <a:gd name="T11" fmla="*/ 277198 h 331990"/>
              <a:gd name="T12" fmla="*/ 1282700 w 2819400"/>
              <a:gd name="T13" fmla="*/ 226798 h 331990"/>
              <a:gd name="T14" fmla="*/ 1447800 w 2819400"/>
              <a:gd name="T15" fmla="*/ 214199 h 331990"/>
              <a:gd name="T16" fmla="*/ 1536700 w 2819400"/>
              <a:gd name="T17" fmla="*/ 188999 h 331990"/>
              <a:gd name="T18" fmla="*/ 1612900 w 2819400"/>
              <a:gd name="T19" fmla="*/ 176398 h 331990"/>
              <a:gd name="T20" fmla="*/ 1651000 w 2819400"/>
              <a:gd name="T21" fmla="*/ 163800 h 331990"/>
              <a:gd name="T22" fmla="*/ 1714500 w 2819400"/>
              <a:gd name="T23" fmla="*/ 151199 h 331990"/>
              <a:gd name="T24" fmla="*/ 1790700 w 2819400"/>
              <a:gd name="T25" fmla="*/ 125999 h 331990"/>
              <a:gd name="T26" fmla="*/ 2222500 w 2819400"/>
              <a:gd name="T27" fmla="*/ 100798 h 331990"/>
              <a:gd name="T28" fmla="*/ 2298700 w 2819400"/>
              <a:gd name="T29" fmla="*/ 88198 h 331990"/>
              <a:gd name="T30" fmla="*/ 2362200 w 2819400"/>
              <a:gd name="T31" fmla="*/ 75602 h 331990"/>
              <a:gd name="T32" fmla="*/ 2501900 w 2819400"/>
              <a:gd name="T33" fmla="*/ 63000 h 331990"/>
              <a:gd name="T34" fmla="*/ 2565400 w 2819400"/>
              <a:gd name="T35" fmla="*/ 50397 h 331990"/>
              <a:gd name="T36" fmla="*/ 2603500 w 2819400"/>
              <a:gd name="T37" fmla="*/ 37801 h 331990"/>
              <a:gd name="T38" fmla="*/ 2717800 w 2819400"/>
              <a:gd name="T39" fmla="*/ 25205 h 331990"/>
              <a:gd name="T40" fmla="*/ 2781300 w 2819400"/>
              <a:gd name="T41" fmla="*/ 12596 h 331990"/>
              <a:gd name="T42" fmla="*/ 2819400 w 2819400"/>
              <a:gd name="T43" fmla="*/ 0 h 33199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819400" h="331990">
                <a:moveTo>
                  <a:pt x="0" y="266700"/>
                </a:moveTo>
                <a:cubicBezTo>
                  <a:pt x="55033" y="270933"/>
                  <a:pt x="110197" y="273720"/>
                  <a:pt x="165100" y="279400"/>
                </a:cubicBezTo>
                <a:cubicBezTo>
                  <a:pt x="232998" y="286424"/>
                  <a:pt x="368300" y="304800"/>
                  <a:pt x="368300" y="304800"/>
                </a:cubicBezTo>
                <a:cubicBezTo>
                  <a:pt x="397933" y="313267"/>
                  <a:pt x="426392" y="329367"/>
                  <a:pt x="457200" y="330200"/>
                </a:cubicBezTo>
                <a:cubicBezTo>
                  <a:pt x="693292" y="336581"/>
                  <a:pt x="767181" y="325391"/>
                  <a:pt x="952500" y="304800"/>
                </a:cubicBezTo>
                <a:cubicBezTo>
                  <a:pt x="1025335" y="280522"/>
                  <a:pt x="954485" y="302388"/>
                  <a:pt x="1054100" y="279400"/>
                </a:cubicBezTo>
                <a:cubicBezTo>
                  <a:pt x="1111220" y="266218"/>
                  <a:pt x="1228273" y="232787"/>
                  <a:pt x="1282700" y="228600"/>
                </a:cubicBezTo>
                <a:lnTo>
                  <a:pt x="1447800" y="215900"/>
                </a:lnTo>
                <a:cubicBezTo>
                  <a:pt x="1484113" y="203796"/>
                  <a:pt x="1496833" y="198473"/>
                  <a:pt x="1536700" y="190500"/>
                </a:cubicBezTo>
                <a:cubicBezTo>
                  <a:pt x="1561950" y="185450"/>
                  <a:pt x="1587763" y="183386"/>
                  <a:pt x="1612900" y="177800"/>
                </a:cubicBezTo>
                <a:cubicBezTo>
                  <a:pt x="1625968" y="174896"/>
                  <a:pt x="1638013" y="168347"/>
                  <a:pt x="1651000" y="165100"/>
                </a:cubicBezTo>
                <a:cubicBezTo>
                  <a:pt x="1671941" y="159865"/>
                  <a:pt x="1693675" y="158080"/>
                  <a:pt x="1714500" y="152400"/>
                </a:cubicBezTo>
                <a:cubicBezTo>
                  <a:pt x="1740331" y="145355"/>
                  <a:pt x="1764090" y="129957"/>
                  <a:pt x="1790700" y="127000"/>
                </a:cubicBezTo>
                <a:cubicBezTo>
                  <a:pt x="2010270" y="102603"/>
                  <a:pt x="1866696" y="115832"/>
                  <a:pt x="2222500" y="101600"/>
                </a:cubicBezTo>
                <a:lnTo>
                  <a:pt x="2298700" y="88900"/>
                </a:lnTo>
                <a:cubicBezTo>
                  <a:pt x="2319938" y="85039"/>
                  <a:pt x="2340781" y="78877"/>
                  <a:pt x="2362200" y="76200"/>
                </a:cubicBezTo>
                <a:cubicBezTo>
                  <a:pt x="2408598" y="70400"/>
                  <a:pt x="2455333" y="67733"/>
                  <a:pt x="2501900" y="63500"/>
                </a:cubicBezTo>
                <a:cubicBezTo>
                  <a:pt x="2523067" y="59267"/>
                  <a:pt x="2544459" y="56035"/>
                  <a:pt x="2565400" y="50800"/>
                </a:cubicBezTo>
                <a:cubicBezTo>
                  <a:pt x="2578387" y="47553"/>
                  <a:pt x="2590295" y="40301"/>
                  <a:pt x="2603500" y="38100"/>
                </a:cubicBezTo>
                <a:cubicBezTo>
                  <a:pt x="2641313" y="31798"/>
                  <a:pt x="2679851" y="30821"/>
                  <a:pt x="2717800" y="25400"/>
                </a:cubicBezTo>
                <a:cubicBezTo>
                  <a:pt x="2739169" y="22347"/>
                  <a:pt x="2760359" y="17935"/>
                  <a:pt x="2781300" y="12700"/>
                </a:cubicBezTo>
                <a:cubicBezTo>
                  <a:pt x="2794287" y="9453"/>
                  <a:pt x="2819400" y="0"/>
                  <a:pt x="2819400" y="0"/>
                </a:cubicBezTo>
              </a:path>
            </a:pathLst>
          </a:cu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7" name="Forme libre 6"/>
          <p:cNvSpPr>
            <a:spLocks/>
          </p:cNvSpPr>
          <p:nvPr/>
        </p:nvSpPr>
        <p:spPr bwMode="auto">
          <a:xfrm>
            <a:off x="5994400" y="1714500"/>
            <a:ext cx="2667000" cy="393700"/>
          </a:xfrm>
          <a:custGeom>
            <a:avLst/>
            <a:gdLst>
              <a:gd name="T0" fmla="*/ 0 w 2667000"/>
              <a:gd name="T1" fmla="*/ 304800 h 393700"/>
              <a:gd name="T2" fmla="*/ 177800 w 2667000"/>
              <a:gd name="T3" fmla="*/ 330200 h 393700"/>
              <a:gd name="T4" fmla="*/ 215900 w 2667000"/>
              <a:gd name="T5" fmla="*/ 342900 h 393700"/>
              <a:gd name="T6" fmla="*/ 342900 w 2667000"/>
              <a:gd name="T7" fmla="*/ 355600 h 393700"/>
              <a:gd name="T8" fmla="*/ 508000 w 2667000"/>
              <a:gd name="T9" fmla="*/ 381000 h 393700"/>
              <a:gd name="T10" fmla="*/ 609600 w 2667000"/>
              <a:gd name="T11" fmla="*/ 393700 h 393700"/>
              <a:gd name="T12" fmla="*/ 927100 w 2667000"/>
              <a:gd name="T13" fmla="*/ 381000 h 393700"/>
              <a:gd name="T14" fmla="*/ 1041400 w 2667000"/>
              <a:gd name="T15" fmla="*/ 355600 h 393700"/>
              <a:gd name="T16" fmla="*/ 1092200 w 2667000"/>
              <a:gd name="T17" fmla="*/ 330200 h 393700"/>
              <a:gd name="T18" fmla="*/ 1206500 w 2667000"/>
              <a:gd name="T19" fmla="*/ 241300 h 393700"/>
              <a:gd name="T20" fmla="*/ 1282700 w 2667000"/>
              <a:gd name="T21" fmla="*/ 215900 h 393700"/>
              <a:gd name="T22" fmla="*/ 1397000 w 2667000"/>
              <a:gd name="T23" fmla="*/ 165100 h 393700"/>
              <a:gd name="T24" fmla="*/ 2006600 w 2667000"/>
              <a:gd name="T25" fmla="*/ 152400 h 393700"/>
              <a:gd name="T26" fmla="*/ 2057400 w 2667000"/>
              <a:gd name="T27" fmla="*/ 139700 h 393700"/>
              <a:gd name="T28" fmla="*/ 2146300 w 2667000"/>
              <a:gd name="T29" fmla="*/ 127000 h 393700"/>
              <a:gd name="T30" fmla="*/ 2222500 w 2667000"/>
              <a:gd name="T31" fmla="*/ 101600 h 393700"/>
              <a:gd name="T32" fmla="*/ 2349500 w 2667000"/>
              <a:gd name="T33" fmla="*/ 76200 h 393700"/>
              <a:gd name="T34" fmla="*/ 2425700 w 2667000"/>
              <a:gd name="T35" fmla="*/ 50800 h 393700"/>
              <a:gd name="T36" fmla="*/ 2527300 w 2667000"/>
              <a:gd name="T37" fmla="*/ 25400 h 393700"/>
              <a:gd name="T38" fmla="*/ 2578100 w 2667000"/>
              <a:gd name="T39" fmla="*/ 12700 h 393700"/>
              <a:gd name="T40" fmla="*/ 2667000 w 2667000"/>
              <a:gd name="T41" fmla="*/ 0 h 39370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667000" h="393700">
                <a:moveTo>
                  <a:pt x="0" y="304800"/>
                </a:moveTo>
                <a:cubicBezTo>
                  <a:pt x="59267" y="313267"/>
                  <a:pt x="118843" y="319796"/>
                  <a:pt x="177800" y="330200"/>
                </a:cubicBezTo>
                <a:cubicBezTo>
                  <a:pt x="190983" y="332526"/>
                  <a:pt x="202669" y="340864"/>
                  <a:pt x="215900" y="342900"/>
                </a:cubicBezTo>
                <a:cubicBezTo>
                  <a:pt x="257950" y="349369"/>
                  <a:pt x="300713" y="350097"/>
                  <a:pt x="342900" y="355600"/>
                </a:cubicBezTo>
                <a:cubicBezTo>
                  <a:pt x="398113" y="362802"/>
                  <a:pt x="452879" y="373126"/>
                  <a:pt x="508000" y="381000"/>
                </a:cubicBezTo>
                <a:cubicBezTo>
                  <a:pt x="541787" y="385827"/>
                  <a:pt x="575733" y="389467"/>
                  <a:pt x="609600" y="393700"/>
                </a:cubicBezTo>
                <a:cubicBezTo>
                  <a:pt x="715433" y="389467"/>
                  <a:pt x="821402" y="387819"/>
                  <a:pt x="927100" y="381000"/>
                </a:cubicBezTo>
                <a:cubicBezTo>
                  <a:pt x="959954" y="378880"/>
                  <a:pt x="1008271" y="369798"/>
                  <a:pt x="1041400" y="355600"/>
                </a:cubicBezTo>
                <a:cubicBezTo>
                  <a:pt x="1058801" y="348142"/>
                  <a:pt x="1076794" y="341204"/>
                  <a:pt x="1092200" y="330200"/>
                </a:cubicBezTo>
                <a:cubicBezTo>
                  <a:pt x="1149729" y="289108"/>
                  <a:pt x="1119022" y="270459"/>
                  <a:pt x="1206500" y="241300"/>
                </a:cubicBezTo>
                <a:cubicBezTo>
                  <a:pt x="1231900" y="232833"/>
                  <a:pt x="1260423" y="230752"/>
                  <a:pt x="1282700" y="215900"/>
                </a:cubicBezTo>
                <a:cubicBezTo>
                  <a:pt x="1318063" y="192325"/>
                  <a:pt x="1350197" y="166075"/>
                  <a:pt x="1397000" y="165100"/>
                </a:cubicBezTo>
                <a:lnTo>
                  <a:pt x="2006600" y="152400"/>
                </a:lnTo>
                <a:cubicBezTo>
                  <a:pt x="2023533" y="148167"/>
                  <a:pt x="2040227" y="142822"/>
                  <a:pt x="2057400" y="139700"/>
                </a:cubicBezTo>
                <a:cubicBezTo>
                  <a:pt x="2086851" y="134345"/>
                  <a:pt x="2117132" y="133731"/>
                  <a:pt x="2146300" y="127000"/>
                </a:cubicBezTo>
                <a:cubicBezTo>
                  <a:pt x="2172388" y="120980"/>
                  <a:pt x="2196525" y="108094"/>
                  <a:pt x="2222500" y="101600"/>
                </a:cubicBezTo>
                <a:cubicBezTo>
                  <a:pt x="2264383" y="91129"/>
                  <a:pt x="2308544" y="89852"/>
                  <a:pt x="2349500" y="76200"/>
                </a:cubicBezTo>
                <a:cubicBezTo>
                  <a:pt x="2374900" y="67733"/>
                  <a:pt x="2399725" y="57294"/>
                  <a:pt x="2425700" y="50800"/>
                </a:cubicBezTo>
                <a:lnTo>
                  <a:pt x="2527300" y="25400"/>
                </a:lnTo>
                <a:cubicBezTo>
                  <a:pt x="2544233" y="21167"/>
                  <a:pt x="2560821" y="15168"/>
                  <a:pt x="2578100" y="12700"/>
                </a:cubicBezTo>
                <a:lnTo>
                  <a:pt x="2667000" y="0"/>
                </a:lnTo>
              </a:path>
            </a:pathLst>
          </a:cu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6007100" y="2298700"/>
            <a:ext cx="2654300" cy="342900"/>
          </a:xfrm>
          <a:custGeom>
            <a:avLst/>
            <a:gdLst>
              <a:gd name="T0" fmla="*/ 0 w 2654300"/>
              <a:gd name="T1" fmla="*/ 330200 h 342900"/>
              <a:gd name="T2" fmla="*/ 254000 w 2654300"/>
              <a:gd name="T3" fmla="*/ 342900 h 342900"/>
              <a:gd name="T4" fmla="*/ 1435100 w 2654300"/>
              <a:gd name="T5" fmla="*/ 317500 h 342900"/>
              <a:gd name="T6" fmla="*/ 1549400 w 2654300"/>
              <a:gd name="T7" fmla="*/ 304800 h 342900"/>
              <a:gd name="T8" fmla="*/ 1600200 w 2654300"/>
              <a:gd name="T9" fmla="*/ 279400 h 342900"/>
              <a:gd name="T10" fmla="*/ 1651000 w 2654300"/>
              <a:gd name="T11" fmla="*/ 266700 h 342900"/>
              <a:gd name="T12" fmla="*/ 1689100 w 2654300"/>
              <a:gd name="T13" fmla="*/ 254000 h 342900"/>
              <a:gd name="T14" fmla="*/ 1727200 w 2654300"/>
              <a:gd name="T15" fmla="*/ 228600 h 342900"/>
              <a:gd name="T16" fmla="*/ 2019300 w 2654300"/>
              <a:gd name="T17" fmla="*/ 215900 h 342900"/>
              <a:gd name="T18" fmla="*/ 2095500 w 2654300"/>
              <a:gd name="T19" fmla="*/ 190500 h 342900"/>
              <a:gd name="T20" fmla="*/ 2146300 w 2654300"/>
              <a:gd name="T21" fmla="*/ 165100 h 342900"/>
              <a:gd name="T22" fmla="*/ 2247900 w 2654300"/>
              <a:gd name="T23" fmla="*/ 139700 h 342900"/>
              <a:gd name="T24" fmla="*/ 2324100 w 2654300"/>
              <a:gd name="T25" fmla="*/ 114300 h 342900"/>
              <a:gd name="T26" fmla="*/ 2362200 w 2654300"/>
              <a:gd name="T27" fmla="*/ 101600 h 342900"/>
              <a:gd name="T28" fmla="*/ 2489200 w 2654300"/>
              <a:gd name="T29" fmla="*/ 50800 h 342900"/>
              <a:gd name="T30" fmla="*/ 2590800 w 2654300"/>
              <a:gd name="T31" fmla="*/ 25400 h 342900"/>
              <a:gd name="T32" fmla="*/ 2654300 w 2654300"/>
              <a:gd name="T33" fmla="*/ 0 h 3429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654300" h="342900">
                <a:moveTo>
                  <a:pt x="0" y="330200"/>
                </a:moveTo>
                <a:cubicBezTo>
                  <a:pt x="84667" y="334433"/>
                  <a:pt x="169228" y="342900"/>
                  <a:pt x="254000" y="342900"/>
                </a:cubicBezTo>
                <a:cubicBezTo>
                  <a:pt x="490368" y="342900"/>
                  <a:pt x="1155153" y="324678"/>
                  <a:pt x="1435100" y="317500"/>
                </a:cubicBezTo>
                <a:cubicBezTo>
                  <a:pt x="1473200" y="313267"/>
                  <a:pt x="1512047" y="313420"/>
                  <a:pt x="1549400" y="304800"/>
                </a:cubicBezTo>
                <a:cubicBezTo>
                  <a:pt x="1567847" y="300543"/>
                  <a:pt x="1582473" y="286047"/>
                  <a:pt x="1600200" y="279400"/>
                </a:cubicBezTo>
                <a:cubicBezTo>
                  <a:pt x="1616543" y="273271"/>
                  <a:pt x="1634217" y="271495"/>
                  <a:pt x="1651000" y="266700"/>
                </a:cubicBezTo>
                <a:cubicBezTo>
                  <a:pt x="1663872" y="263022"/>
                  <a:pt x="1677126" y="259987"/>
                  <a:pt x="1689100" y="254000"/>
                </a:cubicBezTo>
                <a:cubicBezTo>
                  <a:pt x="1702752" y="247174"/>
                  <a:pt x="1712037" y="230350"/>
                  <a:pt x="1727200" y="228600"/>
                </a:cubicBezTo>
                <a:cubicBezTo>
                  <a:pt x="1824016" y="217429"/>
                  <a:pt x="1921933" y="220133"/>
                  <a:pt x="2019300" y="215900"/>
                </a:cubicBezTo>
                <a:cubicBezTo>
                  <a:pt x="2044700" y="207433"/>
                  <a:pt x="2071553" y="202474"/>
                  <a:pt x="2095500" y="190500"/>
                </a:cubicBezTo>
                <a:cubicBezTo>
                  <a:pt x="2112433" y="182033"/>
                  <a:pt x="2128339" y="171087"/>
                  <a:pt x="2146300" y="165100"/>
                </a:cubicBezTo>
                <a:cubicBezTo>
                  <a:pt x="2179418" y="154061"/>
                  <a:pt x="2214782" y="150739"/>
                  <a:pt x="2247900" y="139700"/>
                </a:cubicBezTo>
                <a:lnTo>
                  <a:pt x="2324100" y="114300"/>
                </a:lnTo>
                <a:cubicBezTo>
                  <a:pt x="2336800" y="110067"/>
                  <a:pt x="2350226" y="107587"/>
                  <a:pt x="2362200" y="101600"/>
                </a:cubicBezTo>
                <a:cubicBezTo>
                  <a:pt x="2436947" y="64226"/>
                  <a:pt x="2395039" y="82187"/>
                  <a:pt x="2489200" y="50800"/>
                </a:cubicBezTo>
                <a:cubicBezTo>
                  <a:pt x="2557283" y="28106"/>
                  <a:pt x="2498848" y="45834"/>
                  <a:pt x="2590800" y="25400"/>
                </a:cubicBezTo>
                <a:cubicBezTo>
                  <a:pt x="2645386" y="13270"/>
                  <a:pt x="2629951" y="24349"/>
                  <a:pt x="2654300" y="0"/>
                </a:cubicBezTo>
              </a:path>
            </a:pathLst>
          </a:cu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9" name="Forme libre 8"/>
          <p:cNvSpPr>
            <a:spLocks/>
          </p:cNvSpPr>
          <p:nvPr/>
        </p:nvSpPr>
        <p:spPr bwMode="auto">
          <a:xfrm>
            <a:off x="5981700" y="2514600"/>
            <a:ext cx="2679700" cy="317500"/>
          </a:xfrm>
          <a:custGeom>
            <a:avLst/>
            <a:gdLst>
              <a:gd name="T0" fmla="*/ 0 w 2679700"/>
              <a:gd name="T1" fmla="*/ 317092 h 317534"/>
              <a:gd name="T2" fmla="*/ 165100 w 2679700"/>
              <a:gd name="T3" fmla="*/ 304405 h 317534"/>
              <a:gd name="T4" fmla="*/ 520700 w 2679700"/>
              <a:gd name="T5" fmla="*/ 266357 h 317534"/>
              <a:gd name="T6" fmla="*/ 1168400 w 2679700"/>
              <a:gd name="T7" fmla="*/ 253683 h 317534"/>
              <a:gd name="T8" fmla="*/ 1231900 w 2679700"/>
              <a:gd name="T9" fmla="*/ 240996 h 317534"/>
              <a:gd name="T10" fmla="*/ 1270000 w 2679700"/>
              <a:gd name="T11" fmla="*/ 228322 h 317534"/>
              <a:gd name="T12" fmla="*/ 1638300 w 2679700"/>
              <a:gd name="T13" fmla="*/ 215635 h 317534"/>
              <a:gd name="T14" fmla="*/ 1739900 w 2679700"/>
              <a:gd name="T15" fmla="*/ 202948 h 317534"/>
              <a:gd name="T16" fmla="*/ 1778000 w 2679700"/>
              <a:gd name="T17" fmla="*/ 190274 h 317534"/>
              <a:gd name="T18" fmla="*/ 1993900 w 2679700"/>
              <a:gd name="T19" fmla="*/ 164900 h 317534"/>
              <a:gd name="T20" fmla="*/ 2032000 w 2679700"/>
              <a:gd name="T21" fmla="*/ 152226 h 317534"/>
              <a:gd name="T22" fmla="*/ 2133600 w 2679700"/>
              <a:gd name="T23" fmla="*/ 126852 h 317534"/>
              <a:gd name="T24" fmla="*/ 2311400 w 2679700"/>
              <a:gd name="T25" fmla="*/ 76130 h 317534"/>
              <a:gd name="T26" fmla="*/ 2349500 w 2679700"/>
              <a:gd name="T27" fmla="*/ 63443 h 317534"/>
              <a:gd name="T28" fmla="*/ 2400300 w 2679700"/>
              <a:gd name="T29" fmla="*/ 50769 h 317534"/>
              <a:gd name="T30" fmla="*/ 2438400 w 2679700"/>
              <a:gd name="T31" fmla="*/ 38082 h 317534"/>
              <a:gd name="T32" fmla="*/ 2628900 w 2679700"/>
              <a:gd name="T33" fmla="*/ 12721 h 317534"/>
              <a:gd name="T34" fmla="*/ 2679700 w 2679700"/>
              <a:gd name="T35" fmla="*/ 34 h 31753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679700" h="317534">
                <a:moveTo>
                  <a:pt x="0" y="317534"/>
                </a:moveTo>
                <a:cubicBezTo>
                  <a:pt x="55033" y="313301"/>
                  <a:pt x="110165" y="310194"/>
                  <a:pt x="165100" y="304834"/>
                </a:cubicBezTo>
                <a:cubicBezTo>
                  <a:pt x="283748" y="293259"/>
                  <a:pt x="401511" y="269071"/>
                  <a:pt x="520700" y="266734"/>
                </a:cubicBezTo>
                <a:lnTo>
                  <a:pt x="1168400" y="254034"/>
                </a:lnTo>
                <a:cubicBezTo>
                  <a:pt x="1189567" y="249801"/>
                  <a:pt x="1210959" y="246569"/>
                  <a:pt x="1231900" y="241334"/>
                </a:cubicBezTo>
                <a:cubicBezTo>
                  <a:pt x="1244887" y="238087"/>
                  <a:pt x="1256639" y="229469"/>
                  <a:pt x="1270000" y="228634"/>
                </a:cubicBezTo>
                <a:cubicBezTo>
                  <a:pt x="1392600" y="220971"/>
                  <a:pt x="1515533" y="220167"/>
                  <a:pt x="1638300" y="215934"/>
                </a:cubicBezTo>
                <a:cubicBezTo>
                  <a:pt x="1672167" y="211701"/>
                  <a:pt x="1706320" y="209339"/>
                  <a:pt x="1739900" y="203234"/>
                </a:cubicBezTo>
                <a:cubicBezTo>
                  <a:pt x="1753071" y="200839"/>
                  <a:pt x="1764873" y="193159"/>
                  <a:pt x="1778000" y="190534"/>
                </a:cubicBezTo>
                <a:cubicBezTo>
                  <a:pt x="1834150" y="179304"/>
                  <a:pt x="1943520" y="170172"/>
                  <a:pt x="1993900" y="165134"/>
                </a:cubicBezTo>
                <a:cubicBezTo>
                  <a:pt x="2006600" y="160901"/>
                  <a:pt x="2019085" y="155956"/>
                  <a:pt x="2032000" y="152434"/>
                </a:cubicBezTo>
                <a:cubicBezTo>
                  <a:pt x="2065679" y="143249"/>
                  <a:pt x="2100482" y="138073"/>
                  <a:pt x="2133600" y="127034"/>
                </a:cubicBezTo>
                <a:cubicBezTo>
                  <a:pt x="2279610" y="78364"/>
                  <a:pt x="2135985" y="124074"/>
                  <a:pt x="2311400" y="76234"/>
                </a:cubicBezTo>
                <a:cubicBezTo>
                  <a:pt x="2324315" y="72712"/>
                  <a:pt x="2336628" y="67212"/>
                  <a:pt x="2349500" y="63534"/>
                </a:cubicBezTo>
                <a:cubicBezTo>
                  <a:pt x="2366283" y="58739"/>
                  <a:pt x="2383517" y="55629"/>
                  <a:pt x="2400300" y="50834"/>
                </a:cubicBezTo>
                <a:cubicBezTo>
                  <a:pt x="2413172" y="47156"/>
                  <a:pt x="2425273" y="40759"/>
                  <a:pt x="2438400" y="38134"/>
                </a:cubicBezTo>
                <a:cubicBezTo>
                  <a:pt x="2467611" y="32292"/>
                  <a:pt x="2604176" y="15825"/>
                  <a:pt x="2628900" y="12734"/>
                </a:cubicBezTo>
                <a:cubicBezTo>
                  <a:pt x="2671016" y="-1305"/>
                  <a:pt x="2653613" y="34"/>
                  <a:pt x="2679700" y="34"/>
                </a:cubicBezTo>
              </a:path>
            </a:pathLst>
          </a:cu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23850" y="5218113"/>
            <a:ext cx="8245475" cy="461962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fr-BE" dirty="0">
                <a:latin typeface="+mn-lt"/>
              </a:rPr>
              <a:t>1</a:t>
            </a:r>
            <a:r>
              <a:rPr lang="fr-BE" dirty="0" smtClean="0">
                <a:latin typeface="+mn-lt"/>
              </a:rPr>
              <a:t> : Effet de réverbération (</a:t>
            </a:r>
            <a:r>
              <a:rPr lang="fr-BE" dirty="0" err="1" smtClean="0">
                <a:latin typeface="+mn-lt"/>
              </a:rPr>
              <a:t>pneumo-vagin</a:t>
            </a:r>
            <a:r>
              <a:rPr lang="fr-BE" dirty="0" smtClean="0">
                <a:latin typeface="+mn-lt"/>
              </a:rPr>
              <a:t>)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5681663" y="1168400"/>
            <a:ext cx="360362" cy="4619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BE" altLang="fr-FR" sz="2400">
                <a:solidFill>
                  <a:schemeClr val="tx1"/>
                </a:solidFill>
                <a:latin typeface="Calibri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6806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D:\Activités d'enseignements\Ressources\Multimedia\Multimedia echographie RU\Photos Titan Benedicte Gabriel\Bov Ovaire KFL 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535488" cy="448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2" descr="D:\Activités d'enseignements\Ressources\Multimedia\Multimedia echographie RU\Photos Titan Benedicte Gabriel\Bov Ovaire KFL 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63" y="115888"/>
            <a:ext cx="4535487" cy="448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rme libre 6"/>
          <p:cNvSpPr/>
          <p:nvPr/>
        </p:nvSpPr>
        <p:spPr>
          <a:xfrm>
            <a:off x="6443663" y="703263"/>
            <a:ext cx="785812" cy="84137"/>
          </a:xfrm>
          <a:custGeom>
            <a:avLst/>
            <a:gdLst>
              <a:gd name="connsiteX0" fmla="*/ 0 w 786810"/>
              <a:gd name="connsiteY0" fmla="*/ 20269 h 84064"/>
              <a:gd name="connsiteX1" fmla="*/ 457200 w 786810"/>
              <a:gd name="connsiteY1" fmla="*/ 20269 h 84064"/>
              <a:gd name="connsiteX2" fmla="*/ 520996 w 786810"/>
              <a:gd name="connsiteY2" fmla="*/ 41534 h 84064"/>
              <a:gd name="connsiteX3" fmla="*/ 552893 w 786810"/>
              <a:gd name="connsiteY3" fmla="*/ 52167 h 84064"/>
              <a:gd name="connsiteX4" fmla="*/ 712382 w 786810"/>
              <a:gd name="connsiteY4" fmla="*/ 62799 h 84064"/>
              <a:gd name="connsiteX5" fmla="*/ 744279 w 786810"/>
              <a:gd name="connsiteY5" fmla="*/ 73432 h 84064"/>
              <a:gd name="connsiteX6" fmla="*/ 786810 w 786810"/>
              <a:gd name="connsiteY6" fmla="*/ 84064 h 8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6810" h="84064">
                <a:moveTo>
                  <a:pt x="0" y="20269"/>
                </a:moveTo>
                <a:cubicBezTo>
                  <a:pt x="180866" y="-9876"/>
                  <a:pt x="117254" y="-3448"/>
                  <a:pt x="457200" y="20269"/>
                </a:cubicBezTo>
                <a:cubicBezTo>
                  <a:pt x="479561" y="21829"/>
                  <a:pt x="499731" y="34445"/>
                  <a:pt x="520996" y="41534"/>
                </a:cubicBezTo>
                <a:cubicBezTo>
                  <a:pt x="531628" y="45078"/>
                  <a:pt x="541710" y="51422"/>
                  <a:pt x="552893" y="52167"/>
                </a:cubicBezTo>
                <a:lnTo>
                  <a:pt x="712382" y="62799"/>
                </a:lnTo>
                <a:cubicBezTo>
                  <a:pt x="723014" y="66343"/>
                  <a:pt x="733503" y="70353"/>
                  <a:pt x="744279" y="73432"/>
                </a:cubicBezTo>
                <a:cubicBezTo>
                  <a:pt x="758330" y="77447"/>
                  <a:pt x="786810" y="84064"/>
                  <a:pt x="786810" y="84064"/>
                </a:cubicBez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24595" name="Text Box 7"/>
          <p:cNvSpPr txBox="1">
            <a:spLocks noChangeArrowheads="1"/>
          </p:cNvSpPr>
          <p:nvPr/>
        </p:nvSpPr>
        <p:spPr bwMode="auto">
          <a:xfrm>
            <a:off x="6657975" y="838200"/>
            <a:ext cx="317500" cy="461963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BE" altLang="fr-FR" sz="2400">
                <a:solidFill>
                  <a:schemeClr val="tx1"/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228600" y="5603875"/>
            <a:ext cx="6373813" cy="461963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fr-BE" dirty="0" smtClean="0">
                <a:latin typeface="+mn-lt"/>
              </a:rPr>
              <a:t>1 . Réflexion spéculaire (cavité du corps jaune)</a:t>
            </a:r>
          </a:p>
        </p:txBody>
      </p:sp>
    </p:spTree>
    <p:extLst>
      <p:ext uri="{BB962C8B-B14F-4D97-AF65-F5344CB8AC3E}">
        <p14:creationId xmlns:p14="http://schemas.microsoft.com/office/powerpoint/2010/main" val="338415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95" grpId="0" animBg="1"/>
      <p:bldP spid="28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ombre_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4370387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2" descr="ombre_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7488"/>
            <a:ext cx="4370388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7700963" y="2924175"/>
            <a:ext cx="358775" cy="431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BE" altLang="fr-FR">
                <a:solidFill>
                  <a:schemeClr val="tx1"/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153988" y="4076700"/>
            <a:ext cx="4778375" cy="461963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fr-BE" dirty="0" smtClean="0">
                <a:latin typeface="+mn-lt"/>
              </a:rPr>
              <a:t>1 . Ombre acoustique (</a:t>
            </a:r>
            <a:r>
              <a:rPr lang="fr-BE" dirty="0" err="1" smtClean="0">
                <a:latin typeface="+mn-lt"/>
              </a:rPr>
              <a:t>shadow</a:t>
            </a:r>
            <a:r>
              <a:rPr lang="fr-BE" dirty="0" smtClean="0">
                <a:latin typeface="+mn-lt"/>
              </a:rPr>
              <a:t> artefact)  </a:t>
            </a:r>
          </a:p>
        </p:txBody>
      </p:sp>
      <p:sp>
        <p:nvSpPr>
          <p:cNvPr id="2" name="Forme libre 1"/>
          <p:cNvSpPr>
            <a:spLocks/>
          </p:cNvSpPr>
          <p:nvPr/>
        </p:nvSpPr>
        <p:spPr bwMode="auto">
          <a:xfrm>
            <a:off x="6235700" y="2514600"/>
            <a:ext cx="1360488" cy="990600"/>
          </a:xfrm>
          <a:custGeom>
            <a:avLst/>
            <a:gdLst>
              <a:gd name="T0" fmla="*/ 126673 w 1361052"/>
              <a:gd name="T1" fmla="*/ 127000 h 990600"/>
              <a:gd name="T2" fmla="*/ 404577 w 1361052"/>
              <a:gd name="T3" fmla="*/ 114300 h 990600"/>
              <a:gd name="T4" fmla="*/ 467735 w 1361052"/>
              <a:gd name="T5" fmla="*/ 101600 h 990600"/>
              <a:gd name="T6" fmla="*/ 543526 w 1361052"/>
              <a:gd name="T7" fmla="*/ 88900 h 990600"/>
              <a:gd name="T8" fmla="*/ 669843 w 1361052"/>
              <a:gd name="T9" fmla="*/ 76200 h 990600"/>
              <a:gd name="T10" fmla="*/ 720369 w 1361052"/>
              <a:gd name="T11" fmla="*/ 63500 h 990600"/>
              <a:gd name="T12" fmla="*/ 796161 w 1361052"/>
              <a:gd name="T13" fmla="*/ 38100 h 990600"/>
              <a:gd name="T14" fmla="*/ 834057 w 1361052"/>
              <a:gd name="T15" fmla="*/ 25400 h 990600"/>
              <a:gd name="T16" fmla="*/ 871951 w 1361052"/>
              <a:gd name="T17" fmla="*/ 12700 h 990600"/>
              <a:gd name="T18" fmla="*/ 909847 w 1361052"/>
              <a:gd name="T19" fmla="*/ 0 h 990600"/>
              <a:gd name="T20" fmla="*/ 1124586 w 1361052"/>
              <a:gd name="T21" fmla="*/ 25400 h 990600"/>
              <a:gd name="T22" fmla="*/ 1137218 w 1361052"/>
              <a:gd name="T23" fmla="*/ 101600 h 990600"/>
              <a:gd name="T24" fmla="*/ 1162481 w 1361052"/>
              <a:gd name="T25" fmla="*/ 177800 h 990600"/>
              <a:gd name="T26" fmla="*/ 1175113 w 1361052"/>
              <a:gd name="T27" fmla="*/ 215900 h 990600"/>
              <a:gd name="T28" fmla="*/ 1187745 w 1361052"/>
              <a:gd name="T29" fmla="*/ 254000 h 990600"/>
              <a:gd name="T30" fmla="*/ 1213009 w 1361052"/>
              <a:gd name="T31" fmla="*/ 292100 h 990600"/>
              <a:gd name="T32" fmla="*/ 1225640 w 1361052"/>
              <a:gd name="T33" fmla="*/ 342900 h 990600"/>
              <a:gd name="T34" fmla="*/ 1250903 w 1361052"/>
              <a:gd name="T35" fmla="*/ 419100 h 990600"/>
              <a:gd name="T36" fmla="*/ 1276168 w 1361052"/>
              <a:gd name="T37" fmla="*/ 533400 h 990600"/>
              <a:gd name="T38" fmla="*/ 1301430 w 1361052"/>
              <a:gd name="T39" fmla="*/ 609600 h 990600"/>
              <a:gd name="T40" fmla="*/ 1314063 w 1361052"/>
              <a:gd name="T41" fmla="*/ 685800 h 990600"/>
              <a:gd name="T42" fmla="*/ 1339326 w 1361052"/>
              <a:gd name="T43" fmla="*/ 762000 h 990600"/>
              <a:gd name="T44" fmla="*/ 1351958 w 1361052"/>
              <a:gd name="T45" fmla="*/ 889000 h 990600"/>
              <a:gd name="T46" fmla="*/ 1276168 w 1361052"/>
              <a:gd name="T47" fmla="*/ 927100 h 990600"/>
              <a:gd name="T48" fmla="*/ 429840 w 1361052"/>
              <a:gd name="T49" fmla="*/ 939800 h 990600"/>
              <a:gd name="T50" fmla="*/ 316155 w 1361052"/>
              <a:gd name="T51" fmla="*/ 990600 h 990600"/>
              <a:gd name="T52" fmla="*/ 177202 w 1361052"/>
              <a:gd name="T53" fmla="*/ 977900 h 990600"/>
              <a:gd name="T54" fmla="*/ 25619 w 1361052"/>
              <a:gd name="T55" fmla="*/ 952500 h 990600"/>
              <a:gd name="T56" fmla="*/ 362 w 1361052"/>
              <a:gd name="T57" fmla="*/ 914400 h 990600"/>
              <a:gd name="T58" fmla="*/ 25619 w 1361052"/>
              <a:gd name="T59" fmla="*/ 774700 h 990600"/>
              <a:gd name="T60" fmla="*/ 76146 w 1361052"/>
              <a:gd name="T61" fmla="*/ 381000 h 990600"/>
              <a:gd name="T62" fmla="*/ 101416 w 1361052"/>
              <a:gd name="T63" fmla="*/ 190500 h 990600"/>
              <a:gd name="T64" fmla="*/ 126673 w 1361052"/>
              <a:gd name="T65" fmla="*/ 127000 h 99060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361052" h="990600">
                <a:moveTo>
                  <a:pt x="127362" y="127000"/>
                </a:moveTo>
                <a:cubicBezTo>
                  <a:pt x="178162" y="114300"/>
                  <a:pt x="313787" y="121187"/>
                  <a:pt x="406762" y="114300"/>
                </a:cubicBezTo>
                <a:cubicBezTo>
                  <a:pt x="428289" y="112705"/>
                  <a:pt x="449024" y="105461"/>
                  <a:pt x="470262" y="101600"/>
                </a:cubicBezTo>
                <a:cubicBezTo>
                  <a:pt x="495597" y="96994"/>
                  <a:pt x="520910" y="92094"/>
                  <a:pt x="546462" y="88900"/>
                </a:cubicBezTo>
                <a:cubicBezTo>
                  <a:pt x="588678" y="83623"/>
                  <a:pt x="631129" y="80433"/>
                  <a:pt x="673462" y="76200"/>
                </a:cubicBezTo>
                <a:cubicBezTo>
                  <a:pt x="690395" y="71967"/>
                  <a:pt x="707544" y="68516"/>
                  <a:pt x="724262" y="63500"/>
                </a:cubicBezTo>
                <a:cubicBezTo>
                  <a:pt x="749907" y="55807"/>
                  <a:pt x="775062" y="46567"/>
                  <a:pt x="800462" y="38100"/>
                </a:cubicBezTo>
                <a:lnTo>
                  <a:pt x="838562" y="25400"/>
                </a:lnTo>
                <a:lnTo>
                  <a:pt x="876662" y="12700"/>
                </a:lnTo>
                <a:lnTo>
                  <a:pt x="914762" y="0"/>
                </a:lnTo>
                <a:cubicBezTo>
                  <a:pt x="986729" y="8467"/>
                  <a:pt x="1064444" y="-4030"/>
                  <a:pt x="1130662" y="25400"/>
                </a:cubicBezTo>
                <a:cubicBezTo>
                  <a:pt x="1154193" y="35858"/>
                  <a:pt x="1137117" y="76618"/>
                  <a:pt x="1143362" y="101600"/>
                </a:cubicBezTo>
                <a:cubicBezTo>
                  <a:pt x="1149856" y="127575"/>
                  <a:pt x="1160295" y="152400"/>
                  <a:pt x="1168762" y="177800"/>
                </a:cubicBezTo>
                <a:lnTo>
                  <a:pt x="1181462" y="215900"/>
                </a:lnTo>
                <a:cubicBezTo>
                  <a:pt x="1185695" y="228600"/>
                  <a:pt x="1186736" y="242861"/>
                  <a:pt x="1194162" y="254000"/>
                </a:cubicBezTo>
                <a:lnTo>
                  <a:pt x="1219562" y="292100"/>
                </a:lnTo>
                <a:cubicBezTo>
                  <a:pt x="1223795" y="309033"/>
                  <a:pt x="1227246" y="326182"/>
                  <a:pt x="1232262" y="342900"/>
                </a:cubicBezTo>
                <a:cubicBezTo>
                  <a:pt x="1239955" y="368545"/>
                  <a:pt x="1252411" y="392846"/>
                  <a:pt x="1257662" y="419100"/>
                </a:cubicBezTo>
                <a:cubicBezTo>
                  <a:pt x="1264913" y="455354"/>
                  <a:pt x="1272301" y="497529"/>
                  <a:pt x="1283062" y="533400"/>
                </a:cubicBezTo>
                <a:cubicBezTo>
                  <a:pt x="1290755" y="559045"/>
                  <a:pt x="1304060" y="583190"/>
                  <a:pt x="1308462" y="609600"/>
                </a:cubicBezTo>
                <a:cubicBezTo>
                  <a:pt x="1312695" y="635000"/>
                  <a:pt x="1314917" y="660818"/>
                  <a:pt x="1321162" y="685800"/>
                </a:cubicBezTo>
                <a:cubicBezTo>
                  <a:pt x="1327656" y="711775"/>
                  <a:pt x="1346562" y="762000"/>
                  <a:pt x="1346562" y="762000"/>
                </a:cubicBezTo>
                <a:cubicBezTo>
                  <a:pt x="1350795" y="804333"/>
                  <a:pt x="1366256" y="847034"/>
                  <a:pt x="1359262" y="889000"/>
                </a:cubicBezTo>
                <a:cubicBezTo>
                  <a:pt x="1357060" y="902211"/>
                  <a:pt x="1294388" y="926776"/>
                  <a:pt x="1283062" y="927100"/>
                </a:cubicBezTo>
                <a:cubicBezTo>
                  <a:pt x="999513" y="935201"/>
                  <a:pt x="715795" y="935567"/>
                  <a:pt x="432162" y="939800"/>
                </a:cubicBezTo>
                <a:cubicBezTo>
                  <a:pt x="341482" y="970027"/>
                  <a:pt x="378239" y="950348"/>
                  <a:pt x="317862" y="990600"/>
                </a:cubicBezTo>
                <a:lnTo>
                  <a:pt x="178162" y="977900"/>
                </a:lnTo>
                <a:cubicBezTo>
                  <a:pt x="56633" y="965747"/>
                  <a:pt x="98107" y="976615"/>
                  <a:pt x="25762" y="952500"/>
                </a:cubicBezTo>
                <a:cubicBezTo>
                  <a:pt x="17295" y="939800"/>
                  <a:pt x="1881" y="929588"/>
                  <a:pt x="362" y="914400"/>
                </a:cubicBezTo>
                <a:cubicBezTo>
                  <a:pt x="-2888" y="881896"/>
                  <a:pt x="16542" y="811581"/>
                  <a:pt x="25762" y="774700"/>
                </a:cubicBezTo>
                <a:cubicBezTo>
                  <a:pt x="65288" y="405789"/>
                  <a:pt x="26164" y="532194"/>
                  <a:pt x="76562" y="381000"/>
                </a:cubicBezTo>
                <a:cubicBezTo>
                  <a:pt x="82678" y="319839"/>
                  <a:pt x="85349" y="251416"/>
                  <a:pt x="101962" y="190500"/>
                </a:cubicBezTo>
                <a:cubicBezTo>
                  <a:pt x="109007" y="164669"/>
                  <a:pt x="76562" y="139700"/>
                  <a:pt x="127362" y="127000"/>
                </a:cubicBezTo>
                <a:close/>
              </a:path>
            </a:pathLst>
          </a:cu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67551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D:\Activités d'enseignements\Ressources\Multimedia\Multimedia echographie RU\IMAGE MIROIR FK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238" y="188913"/>
            <a:ext cx="4535487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2319338" y="5113338"/>
            <a:ext cx="2411412" cy="46037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fr-BE" dirty="0" smtClean="0">
                <a:latin typeface="+mn-lt"/>
              </a:rPr>
              <a:t>1. Kyste folliculaire</a:t>
            </a:r>
          </a:p>
        </p:txBody>
      </p:sp>
      <p:sp>
        <p:nvSpPr>
          <p:cNvPr id="2" name="Forme libre 1"/>
          <p:cNvSpPr>
            <a:spLocks/>
          </p:cNvSpPr>
          <p:nvPr/>
        </p:nvSpPr>
        <p:spPr bwMode="auto">
          <a:xfrm>
            <a:off x="3619500" y="381000"/>
            <a:ext cx="2222500" cy="1341438"/>
          </a:xfrm>
          <a:custGeom>
            <a:avLst/>
            <a:gdLst>
              <a:gd name="T0" fmla="*/ 647700 w 2222500"/>
              <a:gd name="T1" fmla="*/ 46220 h 1341720"/>
              <a:gd name="T2" fmla="*/ 584200 w 2222500"/>
              <a:gd name="T3" fmla="*/ 33550 h 1341720"/>
              <a:gd name="T4" fmla="*/ 546100 w 2222500"/>
              <a:gd name="T5" fmla="*/ 20880 h 1341720"/>
              <a:gd name="T6" fmla="*/ 495300 w 2222500"/>
              <a:gd name="T7" fmla="*/ 8200 h 1341720"/>
              <a:gd name="T8" fmla="*/ 50800 w 2222500"/>
              <a:gd name="T9" fmla="*/ 20880 h 1341720"/>
              <a:gd name="T10" fmla="*/ 25400 w 2222500"/>
              <a:gd name="T11" fmla="*/ 71570 h 1341720"/>
              <a:gd name="T12" fmla="*/ 0 w 2222500"/>
              <a:gd name="T13" fmla="*/ 147610 h 1341720"/>
              <a:gd name="T14" fmla="*/ 12700 w 2222500"/>
              <a:gd name="T15" fmla="*/ 451770 h 1341720"/>
              <a:gd name="T16" fmla="*/ 25400 w 2222500"/>
              <a:gd name="T17" fmla="*/ 489790 h 1341720"/>
              <a:gd name="T18" fmla="*/ 76200 w 2222500"/>
              <a:gd name="T19" fmla="*/ 565830 h 1341720"/>
              <a:gd name="T20" fmla="*/ 114300 w 2222500"/>
              <a:gd name="T21" fmla="*/ 591179 h 1341720"/>
              <a:gd name="T22" fmla="*/ 127000 w 2222500"/>
              <a:gd name="T23" fmla="*/ 629199 h 1341720"/>
              <a:gd name="T24" fmla="*/ 254000 w 2222500"/>
              <a:gd name="T25" fmla="*/ 717910 h 1341720"/>
              <a:gd name="T26" fmla="*/ 292100 w 2222500"/>
              <a:gd name="T27" fmla="*/ 730580 h 1341720"/>
              <a:gd name="T28" fmla="*/ 330200 w 2222500"/>
              <a:gd name="T29" fmla="*/ 755930 h 1341720"/>
              <a:gd name="T30" fmla="*/ 406400 w 2222500"/>
              <a:gd name="T31" fmla="*/ 781278 h 1341720"/>
              <a:gd name="T32" fmla="*/ 495300 w 2222500"/>
              <a:gd name="T33" fmla="*/ 819298 h 1341720"/>
              <a:gd name="T34" fmla="*/ 533400 w 2222500"/>
              <a:gd name="T35" fmla="*/ 844640 h 1341720"/>
              <a:gd name="T36" fmla="*/ 609600 w 2222500"/>
              <a:gd name="T37" fmla="*/ 920680 h 1341720"/>
              <a:gd name="T38" fmla="*/ 698500 w 2222500"/>
              <a:gd name="T39" fmla="*/ 984050 h 1341720"/>
              <a:gd name="T40" fmla="*/ 774700 w 2222500"/>
              <a:gd name="T41" fmla="*/ 1034740 h 1341720"/>
              <a:gd name="T42" fmla="*/ 812800 w 2222500"/>
              <a:gd name="T43" fmla="*/ 1060090 h 1341720"/>
              <a:gd name="T44" fmla="*/ 901700 w 2222500"/>
              <a:gd name="T45" fmla="*/ 1098110 h 1341720"/>
              <a:gd name="T46" fmla="*/ 939800 w 2222500"/>
              <a:gd name="T47" fmla="*/ 1110780 h 1341720"/>
              <a:gd name="T48" fmla="*/ 977900 w 2222500"/>
              <a:gd name="T49" fmla="*/ 1136130 h 1341720"/>
              <a:gd name="T50" fmla="*/ 1054100 w 2222500"/>
              <a:gd name="T51" fmla="*/ 1161477 h 1341720"/>
              <a:gd name="T52" fmla="*/ 1092200 w 2222500"/>
              <a:gd name="T53" fmla="*/ 1174150 h 1341720"/>
              <a:gd name="T54" fmla="*/ 1130300 w 2222500"/>
              <a:gd name="T55" fmla="*/ 1186821 h 1341720"/>
              <a:gd name="T56" fmla="*/ 1181100 w 2222500"/>
              <a:gd name="T57" fmla="*/ 1199497 h 1341720"/>
              <a:gd name="T58" fmla="*/ 1231900 w 2222500"/>
              <a:gd name="T59" fmla="*/ 1224841 h 1341720"/>
              <a:gd name="T60" fmla="*/ 1308100 w 2222500"/>
              <a:gd name="T61" fmla="*/ 1250190 h 1341720"/>
              <a:gd name="T62" fmla="*/ 1384300 w 2222500"/>
              <a:gd name="T63" fmla="*/ 1288210 h 1341720"/>
              <a:gd name="T64" fmla="*/ 1435100 w 2222500"/>
              <a:gd name="T65" fmla="*/ 1313557 h 1341720"/>
              <a:gd name="T66" fmla="*/ 1524000 w 2222500"/>
              <a:gd name="T67" fmla="*/ 1338901 h 1341720"/>
              <a:gd name="T68" fmla="*/ 1905000 w 2222500"/>
              <a:gd name="T69" fmla="*/ 1326230 h 1341720"/>
              <a:gd name="T70" fmla="*/ 1981200 w 2222500"/>
              <a:gd name="T71" fmla="*/ 1300881 h 1341720"/>
              <a:gd name="T72" fmla="*/ 2095500 w 2222500"/>
              <a:gd name="T73" fmla="*/ 1186821 h 1341720"/>
              <a:gd name="T74" fmla="*/ 2133600 w 2222500"/>
              <a:gd name="T75" fmla="*/ 1148800 h 1341720"/>
              <a:gd name="T76" fmla="*/ 2159000 w 2222500"/>
              <a:gd name="T77" fmla="*/ 1110780 h 1341720"/>
              <a:gd name="T78" fmla="*/ 2184400 w 2222500"/>
              <a:gd name="T79" fmla="*/ 1009397 h 1341720"/>
              <a:gd name="T80" fmla="*/ 2197100 w 2222500"/>
              <a:gd name="T81" fmla="*/ 971377 h 1341720"/>
              <a:gd name="T82" fmla="*/ 2222500 w 2222500"/>
              <a:gd name="T83" fmla="*/ 857318 h 1341720"/>
              <a:gd name="T84" fmla="*/ 2209800 w 2222500"/>
              <a:gd name="T85" fmla="*/ 439100 h 1341720"/>
              <a:gd name="T86" fmla="*/ 2120900 w 2222500"/>
              <a:gd name="T87" fmla="*/ 325040 h 1341720"/>
              <a:gd name="T88" fmla="*/ 2082800 w 2222500"/>
              <a:gd name="T89" fmla="*/ 299690 h 1341720"/>
              <a:gd name="T90" fmla="*/ 2006600 w 2222500"/>
              <a:gd name="T91" fmla="*/ 223650 h 1341720"/>
              <a:gd name="T92" fmla="*/ 1930400 w 2222500"/>
              <a:gd name="T93" fmla="*/ 185630 h 1341720"/>
              <a:gd name="T94" fmla="*/ 1892300 w 2222500"/>
              <a:gd name="T95" fmla="*/ 147610 h 1341720"/>
              <a:gd name="T96" fmla="*/ 1778000 w 2222500"/>
              <a:gd name="T97" fmla="*/ 96920 h 1341720"/>
              <a:gd name="T98" fmla="*/ 1739900 w 2222500"/>
              <a:gd name="T99" fmla="*/ 84240 h 1341720"/>
              <a:gd name="T100" fmla="*/ 1333500 w 2222500"/>
              <a:gd name="T101" fmla="*/ 58900 h 1341720"/>
              <a:gd name="T102" fmla="*/ 1282700 w 2222500"/>
              <a:gd name="T103" fmla="*/ 46220 h 1341720"/>
              <a:gd name="T104" fmla="*/ 469900 w 2222500"/>
              <a:gd name="T105" fmla="*/ 8200 h 1341720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2222500" h="1341720">
                <a:moveTo>
                  <a:pt x="647700" y="46320"/>
                </a:moveTo>
                <a:cubicBezTo>
                  <a:pt x="626533" y="42087"/>
                  <a:pt x="605141" y="38855"/>
                  <a:pt x="584200" y="33620"/>
                </a:cubicBezTo>
                <a:cubicBezTo>
                  <a:pt x="571213" y="30373"/>
                  <a:pt x="558972" y="24598"/>
                  <a:pt x="546100" y="20920"/>
                </a:cubicBezTo>
                <a:cubicBezTo>
                  <a:pt x="529317" y="16125"/>
                  <a:pt x="512233" y="12453"/>
                  <a:pt x="495300" y="8220"/>
                </a:cubicBezTo>
                <a:lnTo>
                  <a:pt x="50800" y="20920"/>
                </a:lnTo>
                <a:cubicBezTo>
                  <a:pt x="32038" y="23455"/>
                  <a:pt x="32431" y="54142"/>
                  <a:pt x="25400" y="71720"/>
                </a:cubicBezTo>
                <a:cubicBezTo>
                  <a:pt x="15456" y="96579"/>
                  <a:pt x="0" y="147920"/>
                  <a:pt x="0" y="147920"/>
                </a:cubicBezTo>
                <a:cubicBezTo>
                  <a:pt x="4233" y="249520"/>
                  <a:pt x="5188" y="351310"/>
                  <a:pt x="12700" y="452720"/>
                </a:cubicBezTo>
                <a:cubicBezTo>
                  <a:pt x="13689" y="466070"/>
                  <a:pt x="18899" y="479118"/>
                  <a:pt x="25400" y="490820"/>
                </a:cubicBezTo>
                <a:cubicBezTo>
                  <a:pt x="40225" y="517505"/>
                  <a:pt x="50800" y="550087"/>
                  <a:pt x="76200" y="567020"/>
                </a:cubicBezTo>
                <a:lnTo>
                  <a:pt x="114300" y="592420"/>
                </a:lnTo>
                <a:cubicBezTo>
                  <a:pt x="118533" y="605120"/>
                  <a:pt x="118430" y="620236"/>
                  <a:pt x="127000" y="630520"/>
                </a:cubicBezTo>
                <a:cubicBezTo>
                  <a:pt x="138146" y="643896"/>
                  <a:pt x="252599" y="718953"/>
                  <a:pt x="254000" y="719420"/>
                </a:cubicBezTo>
                <a:cubicBezTo>
                  <a:pt x="266700" y="723653"/>
                  <a:pt x="280126" y="726133"/>
                  <a:pt x="292100" y="732120"/>
                </a:cubicBezTo>
                <a:cubicBezTo>
                  <a:pt x="305752" y="738946"/>
                  <a:pt x="316252" y="751321"/>
                  <a:pt x="330200" y="757520"/>
                </a:cubicBezTo>
                <a:cubicBezTo>
                  <a:pt x="354666" y="768394"/>
                  <a:pt x="384123" y="768068"/>
                  <a:pt x="406400" y="782920"/>
                </a:cubicBezTo>
                <a:cubicBezTo>
                  <a:pt x="459023" y="818002"/>
                  <a:pt x="429692" y="804618"/>
                  <a:pt x="495300" y="821020"/>
                </a:cubicBezTo>
                <a:cubicBezTo>
                  <a:pt x="508000" y="829487"/>
                  <a:pt x="521992" y="836279"/>
                  <a:pt x="533400" y="846420"/>
                </a:cubicBezTo>
                <a:cubicBezTo>
                  <a:pt x="560248" y="870285"/>
                  <a:pt x="579712" y="902695"/>
                  <a:pt x="609600" y="922620"/>
                </a:cubicBezTo>
                <a:cubicBezTo>
                  <a:pt x="733468" y="1005199"/>
                  <a:pt x="540973" y="875851"/>
                  <a:pt x="698500" y="986120"/>
                </a:cubicBezTo>
                <a:cubicBezTo>
                  <a:pt x="723509" y="1003626"/>
                  <a:pt x="749300" y="1019987"/>
                  <a:pt x="774700" y="1036920"/>
                </a:cubicBezTo>
                <a:cubicBezTo>
                  <a:pt x="787400" y="1045387"/>
                  <a:pt x="798320" y="1057493"/>
                  <a:pt x="812800" y="1062320"/>
                </a:cubicBezTo>
                <a:cubicBezTo>
                  <a:pt x="902151" y="1092104"/>
                  <a:pt x="791846" y="1053340"/>
                  <a:pt x="901700" y="1100420"/>
                </a:cubicBezTo>
                <a:cubicBezTo>
                  <a:pt x="914005" y="1105693"/>
                  <a:pt x="927826" y="1107133"/>
                  <a:pt x="939800" y="1113120"/>
                </a:cubicBezTo>
                <a:cubicBezTo>
                  <a:pt x="953452" y="1119946"/>
                  <a:pt x="963952" y="1132321"/>
                  <a:pt x="977900" y="1138520"/>
                </a:cubicBezTo>
                <a:cubicBezTo>
                  <a:pt x="1002366" y="1149394"/>
                  <a:pt x="1028700" y="1155453"/>
                  <a:pt x="1054100" y="1163920"/>
                </a:cubicBezTo>
                <a:lnTo>
                  <a:pt x="1092200" y="1176620"/>
                </a:lnTo>
                <a:cubicBezTo>
                  <a:pt x="1104900" y="1180853"/>
                  <a:pt x="1117313" y="1186073"/>
                  <a:pt x="1130300" y="1189320"/>
                </a:cubicBezTo>
                <a:cubicBezTo>
                  <a:pt x="1147233" y="1193553"/>
                  <a:pt x="1164757" y="1195891"/>
                  <a:pt x="1181100" y="1202020"/>
                </a:cubicBezTo>
                <a:cubicBezTo>
                  <a:pt x="1198827" y="1208667"/>
                  <a:pt x="1214322" y="1220389"/>
                  <a:pt x="1231900" y="1227420"/>
                </a:cubicBezTo>
                <a:cubicBezTo>
                  <a:pt x="1256759" y="1237364"/>
                  <a:pt x="1285823" y="1237968"/>
                  <a:pt x="1308100" y="1252820"/>
                </a:cubicBezTo>
                <a:cubicBezTo>
                  <a:pt x="1381319" y="1301633"/>
                  <a:pt x="1310688" y="1259372"/>
                  <a:pt x="1384300" y="1290920"/>
                </a:cubicBezTo>
                <a:cubicBezTo>
                  <a:pt x="1401701" y="1298378"/>
                  <a:pt x="1417308" y="1309850"/>
                  <a:pt x="1435100" y="1316320"/>
                </a:cubicBezTo>
                <a:cubicBezTo>
                  <a:pt x="1464064" y="1326852"/>
                  <a:pt x="1494367" y="1333253"/>
                  <a:pt x="1524000" y="1341720"/>
                </a:cubicBezTo>
                <a:cubicBezTo>
                  <a:pt x="1651000" y="1337487"/>
                  <a:pt x="1778368" y="1339573"/>
                  <a:pt x="1905000" y="1329020"/>
                </a:cubicBezTo>
                <a:cubicBezTo>
                  <a:pt x="1931681" y="1326797"/>
                  <a:pt x="1981200" y="1303620"/>
                  <a:pt x="1981200" y="1303620"/>
                </a:cubicBezTo>
                <a:lnTo>
                  <a:pt x="2095500" y="1189320"/>
                </a:lnTo>
                <a:cubicBezTo>
                  <a:pt x="2108200" y="1176620"/>
                  <a:pt x="2123637" y="1166164"/>
                  <a:pt x="2133600" y="1151220"/>
                </a:cubicBezTo>
                <a:lnTo>
                  <a:pt x="2159000" y="1113120"/>
                </a:lnTo>
                <a:cubicBezTo>
                  <a:pt x="2167467" y="1079253"/>
                  <a:pt x="2173361" y="1044638"/>
                  <a:pt x="2184400" y="1011520"/>
                </a:cubicBezTo>
                <a:cubicBezTo>
                  <a:pt x="2188633" y="998820"/>
                  <a:pt x="2193422" y="986292"/>
                  <a:pt x="2197100" y="973420"/>
                </a:cubicBezTo>
                <a:cubicBezTo>
                  <a:pt x="2209057" y="931571"/>
                  <a:pt x="2213770" y="902768"/>
                  <a:pt x="2222500" y="859120"/>
                </a:cubicBezTo>
                <a:cubicBezTo>
                  <a:pt x="2218267" y="719420"/>
                  <a:pt x="2217553" y="579569"/>
                  <a:pt x="2209800" y="440020"/>
                </a:cubicBezTo>
                <a:cubicBezTo>
                  <a:pt x="2207175" y="392774"/>
                  <a:pt x="2149051" y="344488"/>
                  <a:pt x="2120900" y="325720"/>
                </a:cubicBezTo>
                <a:cubicBezTo>
                  <a:pt x="2108200" y="317253"/>
                  <a:pt x="2094208" y="310461"/>
                  <a:pt x="2082800" y="300320"/>
                </a:cubicBezTo>
                <a:cubicBezTo>
                  <a:pt x="2055952" y="276455"/>
                  <a:pt x="2040678" y="235479"/>
                  <a:pt x="2006600" y="224120"/>
                </a:cubicBezTo>
                <a:cubicBezTo>
                  <a:pt x="1968415" y="211392"/>
                  <a:pt x="1963226" y="213375"/>
                  <a:pt x="1930400" y="186020"/>
                </a:cubicBezTo>
                <a:cubicBezTo>
                  <a:pt x="1916602" y="174522"/>
                  <a:pt x="1906098" y="159418"/>
                  <a:pt x="1892300" y="147920"/>
                </a:cubicBezTo>
                <a:cubicBezTo>
                  <a:pt x="1852048" y="114377"/>
                  <a:pt x="1833377" y="115579"/>
                  <a:pt x="1778000" y="97120"/>
                </a:cubicBezTo>
                <a:cubicBezTo>
                  <a:pt x="1765300" y="92887"/>
                  <a:pt x="1753268" y="85124"/>
                  <a:pt x="1739900" y="84420"/>
                </a:cubicBezTo>
                <a:cubicBezTo>
                  <a:pt x="1443480" y="68819"/>
                  <a:pt x="1578907" y="77897"/>
                  <a:pt x="1333500" y="59020"/>
                </a:cubicBezTo>
                <a:cubicBezTo>
                  <a:pt x="1316567" y="54787"/>
                  <a:pt x="1299846" y="49586"/>
                  <a:pt x="1282700" y="46320"/>
                </a:cubicBezTo>
                <a:cubicBezTo>
                  <a:pt x="901143" y="-26357"/>
                  <a:pt x="1057431" y="8220"/>
                  <a:pt x="469900" y="8220"/>
                </a:cubicBezTo>
              </a:path>
            </a:pathLst>
          </a:cu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4" name="Forme libre 3"/>
          <p:cNvSpPr>
            <a:spLocks/>
          </p:cNvSpPr>
          <p:nvPr/>
        </p:nvSpPr>
        <p:spPr bwMode="auto">
          <a:xfrm>
            <a:off x="3452813" y="1706563"/>
            <a:ext cx="1931987" cy="1527175"/>
          </a:xfrm>
          <a:custGeom>
            <a:avLst/>
            <a:gdLst>
              <a:gd name="T0" fmla="*/ 115995 w 1932255"/>
              <a:gd name="T1" fmla="*/ 3266 h 1527266"/>
              <a:gd name="T2" fmla="*/ 217455 w 1932255"/>
              <a:gd name="T3" fmla="*/ 28646 h 1527266"/>
              <a:gd name="T4" fmla="*/ 268185 w 1932255"/>
              <a:gd name="T5" fmla="*/ 41346 h 1527266"/>
              <a:gd name="T6" fmla="*/ 382325 w 1932255"/>
              <a:gd name="T7" fmla="*/ 79416 h 1527266"/>
              <a:gd name="T8" fmla="*/ 420375 w 1932255"/>
              <a:gd name="T9" fmla="*/ 92116 h 1527266"/>
              <a:gd name="T10" fmla="*/ 483785 w 1932255"/>
              <a:gd name="T11" fmla="*/ 104806 h 1527266"/>
              <a:gd name="T12" fmla="*/ 521835 w 1932255"/>
              <a:gd name="T13" fmla="*/ 130186 h 1527266"/>
              <a:gd name="T14" fmla="*/ 585245 w 1932255"/>
              <a:gd name="T15" fmla="*/ 142876 h 1527266"/>
              <a:gd name="T16" fmla="*/ 623289 w 1932255"/>
              <a:gd name="T17" fmla="*/ 155576 h 1527266"/>
              <a:gd name="T18" fmla="*/ 674016 w 1932255"/>
              <a:gd name="T19" fmla="*/ 168266 h 1527266"/>
              <a:gd name="T20" fmla="*/ 750115 w 1932255"/>
              <a:gd name="T21" fmla="*/ 219036 h 1527266"/>
              <a:gd name="T22" fmla="*/ 788165 w 1932255"/>
              <a:gd name="T23" fmla="*/ 231726 h 1527266"/>
              <a:gd name="T24" fmla="*/ 914985 w 1932255"/>
              <a:gd name="T25" fmla="*/ 295186 h 1527266"/>
              <a:gd name="T26" fmla="*/ 953035 w 1932255"/>
              <a:gd name="T27" fmla="*/ 320576 h 1527266"/>
              <a:gd name="T28" fmla="*/ 1105224 w 1932255"/>
              <a:gd name="T29" fmla="*/ 358656 h 1527266"/>
              <a:gd name="T30" fmla="*/ 1181315 w 1932255"/>
              <a:gd name="T31" fmla="*/ 396726 h 1527266"/>
              <a:gd name="T32" fmla="*/ 1232045 w 1932255"/>
              <a:gd name="T33" fmla="*/ 409426 h 1527266"/>
              <a:gd name="T34" fmla="*/ 1308137 w 1932255"/>
              <a:gd name="T35" fmla="*/ 460196 h 1527266"/>
              <a:gd name="T36" fmla="*/ 1346185 w 1932255"/>
              <a:gd name="T37" fmla="*/ 485576 h 1527266"/>
              <a:gd name="T38" fmla="*/ 1384235 w 1932255"/>
              <a:gd name="T39" fmla="*/ 536346 h 1527266"/>
              <a:gd name="T40" fmla="*/ 1460325 w 1932255"/>
              <a:gd name="T41" fmla="*/ 587116 h 1527266"/>
              <a:gd name="T42" fmla="*/ 1498375 w 1932255"/>
              <a:gd name="T43" fmla="*/ 625196 h 1527266"/>
              <a:gd name="T44" fmla="*/ 1574469 w 1932255"/>
              <a:gd name="T45" fmla="*/ 675966 h 1527266"/>
              <a:gd name="T46" fmla="*/ 1612515 w 1932255"/>
              <a:gd name="T47" fmla="*/ 714036 h 1527266"/>
              <a:gd name="T48" fmla="*/ 1701295 w 1932255"/>
              <a:gd name="T49" fmla="*/ 764806 h 1527266"/>
              <a:gd name="T50" fmla="*/ 1739342 w 1932255"/>
              <a:gd name="T51" fmla="*/ 802886 h 1527266"/>
              <a:gd name="T52" fmla="*/ 1777385 w 1932255"/>
              <a:gd name="T53" fmla="*/ 815576 h 1527266"/>
              <a:gd name="T54" fmla="*/ 1815435 w 1932255"/>
              <a:gd name="T55" fmla="*/ 840966 h 1527266"/>
              <a:gd name="T56" fmla="*/ 1840800 w 1932255"/>
              <a:gd name="T57" fmla="*/ 879046 h 1527266"/>
              <a:gd name="T58" fmla="*/ 1904215 w 1932255"/>
              <a:gd name="T59" fmla="*/ 942506 h 1527266"/>
              <a:gd name="T60" fmla="*/ 1916895 w 1932255"/>
              <a:gd name="T61" fmla="*/ 1044046 h 1527266"/>
              <a:gd name="T62" fmla="*/ 1929575 w 1932255"/>
              <a:gd name="T63" fmla="*/ 1082122 h 1527266"/>
              <a:gd name="T64" fmla="*/ 1916895 w 1932255"/>
              <a:gd name="T65" fmla="*/ 1196356 h 1527266"/>
              <a:gd name="T66" fmla="*/ 1891529 w 1932255"/>
              <a:gd name="T67" fmla="*/ 1234426 h 1527266"/>
              <a:gd name="T68" fmla="*/ 1790071 w 1932255"/>
              <a:gd name="T69" fmla="*/ 1259816 h 1527266"/>
              <a:gd name="T70" fmla="*/ 1713975 w 1932255"/>
              <a:gd name="T71" fmla="*/ 1285196 h 1527266"/>
              <a:gd name="T72" fmla="*/ 1663245 w 1932255"/>
              <a:gd name="T73" fmla="*/ 1297896 h 1527266"/>
              <a:gd name="T74" fmla="*/ 1587155 w 1932255"/>
              <a:gd name="T75" fmla="*/ 1323276 h 1527266"/>
              <a:gd name="T76" fmla="*/ 1511055 w 1932255"/>
              <a:gd name="T77" fmla="*/ 1361356 h 1527266"/>
              <a:gd name="T78" fmla="*/ 1473011 w 1932255"/>
              <a:gd name="T79" fmla="*/ 1386736 h 1527266"/>
              <a:gd name="T80" fmla="*/ 1434965 w 1932255"/>
              <a:gd name="T81" fmla="*/ 1399436 h 1527266"/>
              <a:gd name="T82" fmla="*/ 1358866 w 1932255"/>
              <a:gd name="T83" fmla="*/ 1437506 h 1527266"/>
              <a:gd name="T84" fmla="*/ 1295455 w 1932255"/>
              <a:gd name="T85" fmla="*/ 1450206 h 1527266"/>
              <a:gd name="T86" fmla="*/ 1257409 w 1932255"/>
              <a:gd name="T87" fmla="*/ 1462896 h 1527266"/>
              <a:gd name="T88" fmla="*/ 1155952 w 1932255"/>
              <a:gd name="T89" fmla="*/ 1475586 h 1527266"/>
              <a:gd name="T90" fmla="*/ 1105224 w 1932255"/>
              <a:gd name="T91" fmla="*/ 1488276 h 1527266"/>
              <a:gd name="T92" fmla="*/ 1016445 w 1932255"/>
              <a:gd name="T93" fmla="*/ 1500976 h 1527266"/>
              <a:gd name="T94" fmla="*/ 965715 w 1932255"/>
              <a:gd name="T95" fmla="*/ 1513666 h 1527266"/>
              <a:gd name="T96" fmla="*/ 813525 w 1932255"/>
              <a:gd name="T97" fmla="*/ 1526356 h 1527266"/>
              <a:gd name="T98" fmla="*/ 318915 w 1932255"/>
              <a:gd name="T99" fmla="*/ 1513666 h 1527266"/>
              <a:gd name="T100" fmla="*/ 280865 w 1932255"/>
              <a:gd name="T101" fmla="*/ 1488276 h 1527266"/>
              <a:gd name="T102" fmla="*/ 217455 w 1932255"/>
              <a:gd name="T103" fmla="*/ 1412126 h 1527266"/>
              <a:gd name="T104" fmla="*/ 179405 w 1932255"/>
              <a:gd name="T105" fmla="*/ 1386736 h 1527266"/>
              <a:gd name="T106" fmla="*/ 141355 w 1932255"/>
              <a:gd name="T107" fmla="*/ 1310586 h 1527266"/>
              <a:gd name="T108" fmla="*/ 128675 w 1932255"/>
              <a:gd name="T109" fmla="*/ 1272506 h 1527266"/>
              <a:gd name="T110" fmla="*/ 103315 w 1932255"/>
              <a:gd name="T111" fmla="*/ 1234426 h 1527266"/>
              <a:gd name="T112" fmla="*/ 52585 w 1932255"/>
              <a:gd name="T113" fmla="*/ 1145586 h 1527266"/>
              <a:gd name="T114" fmla="*/ 27215 w 1932255"/>
              <a:gd name="T115" fmla="*/ 1069426 h 1527266"/>
              <a:gd name="T116" fmla="*/ 1855 w 1932255"/>
              <a:gd name="T117" fmla="*/ 980586 h 1527266"/>
              <a:gd name="T118" fmla="*/ 1855 w 1932255"/>
              <a:gd name="T119" fmla="*/ 320576 h 1527266"/>
              <a:gd name="T120" fmla="*/ 14535 w 1932255"/>
              <a:gd name="T121" fmla="*/ 79416 h 1527266"/>
              <a:gd name="T122" fmla="*/ 115995 w 1932255"/>
              <a:gd name="T123" fmla="*/ 3266 h 152726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932255" h="1527266">
                <a:moveTo>
                  <a:pt x="116155" y="3266"/>
                </a:moveTo>
                <a:cubicBezTo>
                  <a:pt x="150022" y="-5201"/>
                  <a:pt x="126633" y="2631"/>
                  <a:pt x="217755" y="28666"/>
                </a:cubicBezTo>
                <a:cubicBezTo>
                  <a:pt x="234538" y="33461"/>
                  <a:pt x="251837" y="36350"/>
                  <a:pt x="268555" y="41366"/>
                </a:cubicBezTo>
                <a:lnTo>
                  <a:pt x="382855" y="79466"/>
                </a:lnTo>
                <a:cubicBezTo>
                  <a:pt x="395555" y="83699"/>
                  <a:pt x="407828" y="89541"/>
                  <a:pt x="420955" y="92166"/>
                </a:cubicBezTo>
                <a:lnTo>
                  <a:pt x="484455" y="104866"/>
                </a:lnTo>
                <a:cubicBezTo>
                  <a:pt x="497155" y="113333"/>
                  <a:pt x="508263" y="124907"/>
                  <a:pt x="522555" y="130266"/>
                </a:cubicBezTo>
                <a:cubicBezTo>
                  <a:pt x="542766" y="137845"/>
                  <a:pt x="565114" y="137731"/>
                  <a:pt x="586055" y="142966"/>
                </a:cubicBezTo>
                <a:cubicBezTo>
                  <a:pt x="599042" y="146213"/>
                  <a:pt x="611283" y="151988"/>
                  <a:pt x="624155" y="155666"/>
                </a:cubicBezTo>
                <a:cubicBezTo>
                  <a:pt x="640938" y="160461"/>
                  <a:pt x="658022" y="164133"/>
                  <a:pt x="674955" y="168366"/>
                </a:cubicBezTo>
                <a:cubicBezTo>
                  <a:pt x="700355" y="185299"/>
                  <a:pt x="722195" y="209513"/>
                  <a:pt x="751155" y="219166"/>
                </a:cubicBezTo>
                <a:cubicBezTo>
                  <a:pt x="763855" y="223399"/>
                  <a:pt x="777553" y="225365"/>
                  <a:pt x="789255" y="231866"/>
                </a:cubicBezTo>
                <a:cubicBezTo>
                  <a:pt x="912968" y="300596"/>
                  <a:pt x="816977" y="270546"/>
                  <a:pt x="916255" y="295366"/>
                </a:cubicBezTo>
                <a:cubicBezTo>
                  <a:pt x="928955" y="303833"/>
                  <a:pt x="940407" y="314567"/>
                  <a:pt x="954355" y="320766"/>
                </a:cubicBezTo>
                <a:cubicBezTo>
                  <a:pt x="1031342" y="354982"/>
                  <a:pt x="1026884" y="341117"/>
                  <a:pt x="1106755" y="358866"/>
                </a:cubicBezTo>
                <a:cubicBezTo>
                  <a:pt x="1180852" y="375332"/>
                  <a:pt x="1109184" y="365350"/>
                  <a:pt x="1182955" y="396966"/>
                </a:cubicBezTo>
                <a:cubicBezTo>
                  <a:pt x="1198998" y="403842"/>
                  <a:pt x="1216822" y="405433"/>
                  <a:pt x="1233755" y="409666"/>
                </a:cubicBezTo>
                <a:lnTo>
                  <a:pt x="1309955" y="460466"/>
                </a:lnTo>
                <a:cubicBezTo>
                  <a:pt x="1322655" y="468933"/>
                  <a:pt x="1338897" y="473655"/>
                  <a:pt x="1348055" y="485866"/>
                </a:cubicBezTo>
                <a:cubicBezTo>
                  <a:pt x="1360755" y="502799"/>
                  <a:pt x="1370335" y="522604"/>
                  <a:pt x="1386155" y="536666"/>
                </a:cubicBezTo>
                <a:cubicBezTo>
                  <a:pt x="1408971" y="556947"/>
                  <a:pt x="1440769" y="565880"/>
                  <a:pt x="1462355" y="587466"/>
                </a:cubicBezTo>
                <a:cubicBezTo>
                  <a:pt x="1475055" y="600166"/>
                  <a:pt x="1486278" y="614539"/>
                  <a:pt x="1500455" y="625566"/>
                </a:cubicBezTo>
                <a:cubicBezTo>
                  <a:pt x="1524552" y="644308"/>
                  <a:pt x="1555069" y="654780"/>
                  <a:pt x="1576655" y="676366"/>
                </a:cubicBezTo>
                <a:cubicBezTo>
                  <a:pt x="1589355" y="689066"/>
                  <a:pt x="1600957" y="702968"/>
                  <a:pt x="1614755" y="714466"/>
                </a:cubicBezTo>
                <a:cubicBezTo>
                  <a:pt x="1686747" y="774460"/>
                  <a:pt x="1616703" y="703158"/>
                  <a:pt x="1703655" y="765266"/>
                </a:cubicBezTo>
                <a:cubicBezTo>
                  <a:pt x="1718270" y="775705"/>
                  <a:pt x="1726811" y="793403"/>
                  <a:pt x="1741755" y="803366"/>
                </a:cubicBezTo>
                <a:cubicBezTo>
                  <a:pt x="1752894" y="810792"/>
                  <a:pt x="1767881" y="810079"/>
                  <a:pt x="1779855" y="816066"/>
                </a:cubicBezTo>
                <a:cubicBezTo>
                  <a:pt x="1793507" y="822892"/>
                  <a:pt x="1805255" y="832999"/>
                  <a:pt x="1817955" y="841466"/>
                </a:cubicBezTo>
                <a:cubicBezTo>
                  <a:pt x="1826422" y="854166"/>
                  <a:pt x="1832562" y="868773"/>
                  <a:pt x="1843355" y="879566"/>
                </a:cubicBezTo>
                <a:cubicBezTo>
                  <a:pt x="1928022" y="964233"/>
                  <a:pt x="1839122" y="841466"/>
                  <a:pt x="1906855" y="943066"/>
                </a:cubicBezTo>
                <a:cubicBezTo>
                  <a:pt x="1911088" y="976933"/>
                  <a:pt x="1913450" y="1011086"/>
                  <a:pt x="1919555" y="1044666"/>
                </a:cubicBezTo>
                <a:cubicBezTo>
                  <a:pt x="1921950" y="1057837"/>
                  <a:pt x="1932255" y="1069379"/>
                  <a:pt x="1932255" y="1082766"/>
                </a:cubicBezTo>
                <a:cubicBezTo>
                  <a:pt x="1932255" y="1121100"/>
                  <a:pt x="1928852" y="1159876"/>
                  <a:pt x="1919555" y="1197066"/>
                </a:cubicBezTo>
                <a:cubicBezTo>
                  <a:pt x="1915853" y="1211874"/>
                  <a:pt x="1907807" y="1228340"/>
                  <a:pt x="1894155" y="1235166"/>
                </a:cubicBezTo>
                <a:cubicBezTo>
                  <a:pt x="1862931" y="1250778"/>
                  <a:pt x="1825673" y="1249527"/>
                  <a:pt x="1792555" y="1260566"/>
                </a:cubicBezTo>
                <a:cubicBezTo>
                  <a:pt x="1767155" y="1269033"/>
                  <a:pt x="1742330" y="1279472"/>
                  <a:pt x="1716355" y="1285966"/>
                </a:cubicBezTo>
                <a:cubicBezTo>
                  <a:pt x="1699422" y="1290199"/>
                  <a:pt x="1682273" y="1293650"/>
                  <a:pt x="1665555" y="1298666"/>
                </a:cubicBezTo>
                <a:cubicBezTo>
                  <a:pt x="1639910" y="1306359"/>
                  <a:pt x="1611632" y="1309214"/>
                  <a:pt x="1589355" y="1324066"/>
                </a:cubicBezTo>
                <a:cubicBezTo>
                  <a:pt x="1480166" y="1396859"/>
                  <a:pt x="1618315" y="1309586"/>
                  <a:pt x="1513155" y="1362166"/>
                </a:cubicBezTo>
                <a:cubicBezTo>
                  <a:pt x="1499503" y="1368992"/>
                  <a:pt x="1488707" y="1380740"/>
                  <a:pt x="1475055" y="1387566"/>
                </a:cubicBezTo>
                <a:cubicBezTo>
                  <a:pt x="1463081" y="1393553"/>
                  <a:pt x="1448929" y="1394279"/>
                  <a:pt x="1436955" y="1400266"/>
                </a:cubicBezTo>
                <a:cubicBezTo>
                  <a:pt x="1374874" y="1431306"/>
                  <a:pt x="1424599" y="1422405"/>
                  <a:pt x="1360755" y="1438366"/>
                </a:cubicBezTo>
                <a:cubicBezTo>
                  <a:pt x="1339814" y="1443601"/>
                  <a:pt x="1318196" y="1445831"/>
                  <a:pt x="1297255" y="1451066"/>
                </a:cubicBezTo>
                <a:cubicBezTo>
                  <a:pt x="1284268" y="1454313"/>
                  <a:pt x="1272326" y="1461371"/>
                  <a:pt x="1259155" y="1463766"/>
                </a:cubicBezTo>
                <a:cubicBezTo>
                  <a:pt x="1225575" y="1469871"/>
                  <a:pt x="1191221" y="1470855"/>
                  <a:pt x="1157555" y="1476466"/>
                </a:cubicBezTo>
                <a:cubicBezTo>
                  <a:pt x="1140338" y="1479335"/>
                  <a:pt x="1123928" y="1486044"/>
                  <a:pt x="1106755" y="1489166"/>
                </a:cubicBezTo>
                <a:cubicBezTo>
                  <a:pt x="1077304" y="1494521"/>
                  <a:pt x="1047306" y="1496511"/>
                  <a:pt x="1017855" y="1501866"/>
                </a:cubicBezTo>
                <a:cubicBezTo>
                  <a:pt x="1000682" y="1504988"/>
                  <a:pt x="984375" y="1512401"/>
                  <a:pt x="967055" y="1514566"/>
                </a:cubicBezTo>
                <a:cubicBezTo>
                  <a:pt x="916473" y="1520889"/>
                  <a:pt x="865455" y="1523033"/>
                  <a:pt x="814655" y="1527266"/>
                </a:cubicBezTo>
                <a:cubicBezTo>
                  <a:pt x="649555" y="1523033"/>
                  <a:pt x="484090" y="1526333"/>
                  <a:pt x="319355" y="1514566"/>
                </a:cubicBezTo>
                <a:cubicBezTo>
                  <a:pt x="304130" y="1513479"/>
                  <a:pt x="292981" y="1498937"/>
                  <a:pt x="281255" y="1489166"/>
                </a:cubicBezTo>
                <a:cubicBezTo>
                  <a:pt x="156421" y="1385138"/>
                  <a:pt x="317655" y="1512866"/>
                  <a:pt x="217755" y="1412966"/>
                </a:cubicBezTo>
                <a:cubicBezTo>
                  <a:pt x="206962" y="1402173"/>
                  <a:pt x="192355" y="1396033"/>
                  <a:pt x="179655" y="1387566"/>
                </a:cubicBezTo>
                <a:cubicBezTo>
                  <a:pt x="147733" y="1291801"/>
                  <a:pt x="190794" y="1409843"/>
                  <a:pt x="141555" y="1311366"/>
                </a:cubicBezTo>
                <a:cubicBezTo>
                  <a:pt x="135568" y="1299392"/>
                  <a:pt x="134842" y="1285240"/>
                  <a:pt x="128855" y="1273266"/>
                </a:cubicBezTo>
                <a:cubicBezTo>
                  <a:pt x="122029" y="1259614"/>
                  <a:pt x="110281" y="1248818"/>
                  <a:pt x="103455" y="1235166"/>
                </a:cubicBezTo>
                <a:cubicBezTo>
                  <a:pt x="54971" y="1138199"/>
                  <a:pt x="144783" y="1269103"/>
                  <a:pt x="52655" y="1146266"/>
                </a:cubicBezTo>
                <a:cubicBezTo>
                  <a:pt x="44188" y="1120866"/>
                  <a:pt x="33749" y="1096041"/>
                  <a:pt x="27255" y="1070066"/>
                </a:cubicBezTo>
                <a:cubicBezTo>
                  <a:pt x="11308" y="1006279"/>
                  <a:pt x="20075" y="1035825"/>
                  <a:pt x="1855" y="981166"/>
                </a:cubicBezTo>
                <a:cubicBezTo>
                  <a:pt x="30557" y="521930"/>
                  <a:pt x="1855" y="1079156"/>
                  <a:pt x="1855" y="320766"/>
                </a:cubicBezTo>
                <a:cubicBezTo>
                  <a:pt x="1855" y="240221"/>
                  <a:pt x="-7162" y="157028"/>
                  <a:pt x="14555" y="79466"/>
                </a:cubicBezTo>
                <a:cubicBezTo>
                  <a:pt x="24240" y="44875"/>
                  <a:pt x="82288" y="11733"/>
                  <a:pt x="116155" y="3266"/>
                </a:cubicBezTo>
                <a:close/>
              </a:path>
            </a:pathLst>
          </a:custGeom>
          <a:noFill/>
          <a:ln w="9525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5" name="Forme libre 4"/>
          <p:cNvSpPr>
            <a:spLocks/>
          </p:cNvSpPr>
          <p:nvPr/>
        </p:nvSpPr>
        <p:spPr bwMode="auto">
          <a:xfrm>
            <a:off x="2805113" y="1125538"/>
            <a:ext cx="3227387" cy="1033462"/>
          </a:xfrm>
          <a:custGeom>
            <a:avLst/>
            <a:gdLst>
              <a:gd name="T0" fmla="*/ 699575 w 3227928"/>
              <a:gd name="T1" fmla="*/ 38618 h 1034120"/>
              <a:gd name="T2" fmla="*/ 762976 w 3227928"/>
              <a:gd name="T3" fmla="*/ 89130 h 1034120"/>
              <a:gd name="T4" fmla="*/ 839059 w 3227928"/>
              <a:gd name="T5" fmla="*/ 127014 h 1034120"/>
              <a:gd name="T6" fmla="*/ 915146 w 3227928"/>
              <a:gd name="T7" fmla="*/ 164897 h 1034120"/>
              <a:gd name="T8" fmla="*/ 1029271 w 3227928"/>
              <a:gd name="T9" fmla="*/ 215406 h 1034120"/>
              <a:gd name="T10" fmla="*/ 1194128 w 3227928"/>
              <a:gd name="T11" fmla="*/ 291170 h 1034120"/>
              <a:gd name="T12" fmla="*/ 1333612 w 3227928"/>
              <a:gd name="T13" fmla="*/ 354307 h 1034120"/>
              <a:gd name="T14" fmla="*/ 1460423 w 3227928"/>
              <a:gd name="T15" fmla="*/ 417445 h 1034120"/>
              <a:gd name="T16" fmla="*/ 1612594 w 3227928"/>
              <a:gd name="T17" fmla="*/ 480582 h 1034120"/>
              <a:gd name="T18" fmla="*/ 1726720 w 3227928"/>
              <a:gd name="T19" fmla="*/ 518464 h 1034120"/>
              <a:gd name="T20" fmla="*/ 1954976 w 3227928"/>
              <a:gd name="T21" fmla="*/ 568975 h 1034120"/>
              <a:gd name="T22" fmla="*/ 2119827 w 3227928"/>
              <a:gd name="T23" fmla="*/ 644738 h 1034120"/>
              <a:gd name="T24" fmla="*/ 2652423 w 3227928"/>
              <a:gd name="T25" fmla="*/ 707876 h 1034120"/>
              <a:gd name="T26" fmla="*/ 3121615 w 3227928"/>
              <a:gd name="T27" fmla="*/ 771014 h 1034120"/>
              <a:gd name="T28" fmla="*/ 3185020 w 3227928"/>
              <a:gd name="T29" fmla="*/ 846778 h 1034120"/>
              <a:gd name="T30" fmla="*/ 3223062 w 3227928"/>
              <a:gd name="T31" fmla="*/ 960426 h 1034120"/>
              <a:gd name="T32" fmla="*/ 2829955 w 3227928"/>
              <a:gd name="T33" fmla="*/ 998308 h 1034120"/>
              <a:gd name="T34" fmla="*/ 2715828 w 3227928"/>
              <a:gd name="T35" fmla="*/ 973052 h 1034120"/>
              <a:gd name="T36" fmla="*/ 2462211 w 3227928"/>
              <a:gd name="T37" fmla="*/ 909916 h 1034120"/>
              <a:gd name="T38" fmla="*/ 2259317 w 3227928"/>
              <a:gd name="T39" fmla="*/ 884661 h 1034120"/>
              <a:gd name="T40" fmla="*/ 2056423 w 3227928"/>
              <a:gd name="T41" fmla="*/ 846778 h 1034120"/>
              <a:gd name="T42" fmla="*/ 1967658 w 3227928"/>
              <a:gd name="T43" fmla="*/ 808896 h 1034120"/>
              <a:gd name="T44" fmla="*/ 1815487 w 3227928"/>
              <a:gd name="T45" fmla="*/ 733131 h 1034120"/>
              <a:gd name="T46" fmla="*/ 1663317 w 3227928"/>
              <a:gd name="T47" fmla="*/ 695248 h 1034120"/>
              <a:gd name="T48" fmla="*/ 1574552 w 3227928"/>
              <a:gd name="T49" fmla="*/ 669994 h 1034120"/>
              <a:gd name="T50" fmla="*/ 1460423 w 3227928"/>
              <a:gd name="T51" fmla="*/ 632112 h 1034120"/>
              <a:gd name="T52" fmla="*/ 1320933 w 3227928"/>
              <a:gd name="T53" fmla="*/ 568975 h 1034120"/>
              <a:gd name="T54" fmla="*/ 1244847 w 3227928"/>
              <a:gd name="T55" fmla="*/ 531092 h 1034120"/>
              <a:gd name="T56" fmla="*/ 1092681 w 3227928"/>
              <a:gd name="T57" fmla="*/ 480582 h 1034120"/>
              <a:gd name="T58" fmla="*/ 953188 w 3227928"/>
              <a:gd name="T59" fmla="*/ 430072 h 1034120"/>
              <a:gd name="T60" fmla="*/ 826377 w 3227928"/>
              <a:gd name="T61" fmla="*/ 392189 h 1034120"/>
              <a:gd name="T62" fmla="*/ 686893 w 3227928"/>
              <a:gd name="T63" fmla="*/ 329052 h 1034120"/>
              <a:gd name="T64" fmla="*/ 610808 w 3227928"/>
              <a:gd name="T65" fmla="*/ 278543 h 1034120"/>
              <a:gd name="T66" fmla="*/ 433271 w 3227928"/>
              <a:gd name="T67" fmla="*/ 215406 h 1034120"/>
              <a:gd name="T68" fmla="*/ 306469 w 3227928"/>
              <a:gd name="T69" fmla="*/ 164897 h 1034120"/>
              <a:gd name="T70" fmla="*/ 2128 w 3227928"/>
              <a:gd name="T71" fmla="*/ 139642 h 1034120"/>
              <a:gd name="T72" fmla="*/ 128930 w 3227928"/>
              <a:gd name="T73" fmla="*/ 76502 h 1034120"/>
              <a:gd name="T74" fmla="*/ 483999 w 3227928"/>
              <a:gd name="T75" fmla="*/ 38618 h 1034120"/>
              <a:gd name="T76" fmla="*/ 598128 w 3227928"/>
              <a:gd name="T77" fmla="*/ 743 h 1034120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3227928" h="1034120">
                <a:moveTo>
                  <a:pt x="599028" y="743"/>
                </a:moveTo>
                <a:cubicBezTo>
                  <a:pt x="620195" y="4976"/>
                  <a:pt x="667926" y="6141"/>
                  <a:pt x="700628" y="38843"/>
                </a:cubicBezTo>
                <a:cubicBezTo>
                  <a:pt x="711421" y="49636"/>
                  <a:pt x="714109" y="67408"/>
                  <a:pt x="726028" y="76943"/>
                </a:cubicBezTo>
                <a:cubicBezTo>
                  <a:pt x="736481" y="85306"/>
                  <a:pt x="752154" y="83656"/>
                  <a:pt x="764128" y="89643"/>
                </a:cubicBezTo>
                <a:cubicBezTo>
                  <a:pt x="777780" y="96469"/>
                  <a:pt x="788576" y="108217"/>
                  <a:pt x="802228" y="115043"/>
                </a:cubicBezTo>
                <a:cubicBezTo>
                  <a:pt x="814202" y="121030"/>
                  <a:pt x="828354" y="121756"/>
                  <a:pt x="840328" y="127743"/>
                </a:cubicBezTo>
                <a:cubicBezTo>
                  <a:pt x="853980" y="134569"/>
                  <a:pt x="864776" y="146317"/>
                  <a:pt x="878428" y="153143"/>
                </a:cubicBezTo>
                <a:cubicBezTo>
                  <a:pt x="890402" y="159130"/>
                  <a:pt x="904554" y="159856"/>
                  <a:pt x="916528" y="165843"/>
                </a:cubicBezTo>
                <a:cubicBezTo>
                  <a:pt x="930180" y="172669"/>
                  <a:pt x="940680" y="185044"/>
                  <a:pt x="954628" y="191243"/>
                </a:cubicBezTo>
                <a:cubicBezTo>
                  <a:pt x="979094" y="202117"/>
                  <a:pt x="1008551" y="201791"/>
                  <a:pt x="1030828" y="216643"/>
                </a:cubicBezTo>
                <a:cubicBezTo>
                  <a:pt x="1056228" y="233576"/>
                  <a:pt x="1077412" y="260039"/>
                  <a:pt x="1107028" y="267443"/>
                </a:cubicBezTo>
                <a:cubicBezTo>
                  <a:pt x="1132807" y="273888"/>
                  <a:pt x="1170421" y="281911"/>
                  <a:pt x="1195928" y="292843"/>
                </a:cubicBezTo>
                <a:cubicBezTo>
                  <a:pt x="1288904" y="332690"/>
                  <a:pt x="1203870" y="307528"/>
                  <a:pt x="1297528" y="330943"/>
                </a:cubicBezTo>
                <a:cubicBezTo>
                  <a:pt x="1310228" y="339410"/>
                  <a:pt x="1323902" y="346572"/>
                  <a:pt x="1335628" y="356343"/>
                </a:cubicBezTo>
                <a:cubicBezTo>
                  <a:pt x="1349426" y="367841"/>
                  <a:pt x="1358784" y="384480"/>
                  <a:pt x="1373728" y="394443"/>
                </a:cubicBezTo>
                <a:cubicBezTo>
                  <a:pt x="1384660" y="401731"/>
                  <a:pt x="1455854" y="418149"/>
                  <a:pt x="1462628" y="419843"/>
                </a:cubicBezTo>
                <a:cubicBezTo>
                  <a:pt x="1490499" y="438424"/>
                  <a:pt x="1519302" y="459901"/>
                  <a:pt x="1551528" y="470643"/>
                </a:cubicBezTo>
                <a:cubicBezTo>
                  <a:pt x="1572006" y="477469"/>
                  <a:pt x="1594203" y="477663"/>
                  <a:pt x="1615028" y="483343"/>
                </a:cubicBezTo>
                <a:cubicBezTo>
                  <a:pt x="1640859" y="490388"/>
                  <a:pt x="1665828" y="500276"/>
                  <a:pt x="1691228" y="508743"/>
                </a:cubicBezTo>
                <a:cubicBezTo>
                  <a:pt x="1703928" y="512976"/>
                  <a:pt x="1716023" y="519965"/>
                  <a:pt x="1729328" y="521443"/>
                </a:cubicBezTo>
                <a:lnTo>
                  <a:pt x="1843628" y="534143"/>
                </a:lnTo>
                <a:cubicBezTo>
                  <a:pt x="1930199" y="591857"/>
                  <a:pt x="1821044" y="526615"/>
                  <a:pt x="1957928" y="572243"/>
                </a:cubicBezTo>
                <a:cubicBezTo>
                  <a:pt x="1972408" y="577070"/>
                  <a:pt x="1982776" y="590070"/>
                  <a:pt x="1996028" y="597643"/>
                </a:cubicBezTo>
                <a:cubicBezTo>
                  <a:pt x="2065523" y="637355"/>
                  <a:pt x="2036295" y="613750"/>
                  <a:pt x="2123028" y="648443"/>
                </a:cubicBezTo>
                <a:cubicBezTo>
                  <a:pt x="2144195" y="656910"/>
                  <a:pt x="2164017" y="670241"/>
                  <a:pt x="2186528" y="673843"/>
                </a:cubicBezTo>
                <a:cubicBezTo>
                  <a:pt x="2319094" y="695054"/>
                  <a:pt x="2519246" y="703873"/>
                  <a:pt x="2656428" y="711943"/>
                </a:cubicBezTo>
                <a:cubicBezTo>
                  <a:pt x="2774865" y="741552"/>
                  <a:pt x="2623012" y="705998"/>
                  <a:pt x="2821528" y="737343"/>
                </a:cubicBezTo>
                <a:cubicBezTo>
                  <a:pt x="3097007" y="780840"/>
                  <a:pt x="2781302" y="750798"/>
                  <a:pt x="3126328" y="775443"/>
                </a:cubicBezTo>
                <a:cubicBezTo>
                  <a:pt x="3134795" y="788143"/>
                  <a:pt x="3141957" y="801817"/>
                  <a:pt x="3151728" y="813543"/>
                </a:cubicBezTo>
                <a:cubicBezTo>
                  <a:pt x="3163226" y="827341"/>
                  <a:pt x="3181106" y="835943"/>
                  <a:pt x="3189828" y="851643"/>
                </a:cubicBezTo>
                <a:cubicBezTo>
                  <a:pt x="3202831" y="875048"/>
                  <a:pt x="3206761" y="902443"/>
                  <a:pt x="3215228" y="927843"/>
                </a:cubicBezTo>
                <a:lnTo>
                  <a:pt x="3227928" y="965943"/>
                </a:lnTo>
                <a:cubicBezTo>
                  <a:pt x="3219461" y="987110"/>
                  <a:pt x="3225060" y="1025977"/>
                  <a:pt x="3202528" y="1029443"/>
                </a:cubicBezTo>
                <a:cubicBezTo>
                  <a:pt x="3129358" y="1040700"/>
                  <a:pt x="2943694" y="1031409"/>
                  <a:pt x="2834228" y="1004043"/>
                </a:cubicBezTo>
                <a:cubicBezTo>
                  <a:pt x="2821241" y="1000796"/>
                  <a:pt x="2809196" y="994247"/>
                  <a:pt x="2796128" y="991343"/>
                </a:cubicBezTo>
                <a:cubicBezTo>
                  <a:pt x="2770991" y="985757"/>
                  <a:pt x="2744910" y="984888"/>
                  <a:pt x="2719928" y="978643"/>
                </a:cubicBezTo>
                <a:cubicBezTo>
                  <a:pt x="2533976" y="932155"/>
                  <a:pt x="2761189" y="970023"/>
                  <a:pt x="2554828" y="940543"/>
                </a:cubicBezTo>
                <a:cubicBezTo>
                  <a:pt x="2512400" y="926400"/>
                  <a:pt x="2513768" y="925774"/>
                  <a:pt x="2465928" y="915143"/>
                </a:cubicBezTo>
                <a:cubicBezTo>
                  <a:pt x="2444856" y="910460"/>
                  <a:pt x="2423847" y="905120"/>
                  <a:pt x="2402428" y="902443"/>
                </a:cubicBezTo>
                <a:cubicBezTo>
                  <a:pt x="2356030" y="896643"/>
                  <a:pt x="2309295" y="893976"/>
                  <a:pt x="2262728" y="889743"/>
                </a:cubicBezTo>
                <a:cubicBezTo>
                  <a:pt x="2217061" y="878326"/>
                  <a:pt x="2196797" y="872405"/>
                  <a:pt x="2148428" y="864343"/>
                </a:cubicBezTo>
                <a:cubicBezTo>
                  <a:pt x="2118901" y="859422"/>
                  <a:pt x="2089161" y="855876"/>
                  <a:pt x="2059528" y="851643"/>
                </a:cubicBezTo>
                <a:cubicBezTo>
                  <a:pt x="2042595" y="843176"/>
                  <a:pt x="2026129" y="833701"/>
                  <a:pt x="2008728" y="826243"/>
                </a:cubicBezTo>
                <a:cubicBezTo>
                  <a:pt x="1996423" y="820970"/>
                  <a:pt x="1982330" y="820044"/>
                  <a:pt x="1970628" y="813543"/>
                </a:cubicBezTo>
                <a:cubicBezTo>
                  <a:pt x="1943943" y="798718"/>
                  <a:pt x="1923388" y="772396"/>
                  <a:pt x="1894428" y="762743"/>
                </a:cubicBezTo>
                <a:lnTo>
                  <a:pt x="1818228" y="737343"/>
                </a:lnTo>
                <a:cubicBezTo>
                  <a:pt x="1805528" y="733110"/>
                  <a:pt x="1793255" y="727268"/>
                  <a:pt x="1780128" y="724643"/>
                </a:cubicBezTo>
                <a:cubicBezTo>
                  <a:pt x="1736480" y="715913"/>
                  <a:pt x="1707677" y="711200"/>
                  <a:pt x="1665828" y="699243"/>
                </a:cubicBezTo>
                <a:cubicBezTo>
                  <a:pt x="1652956" y="695565"/>
                  <a:pt x="1640600" y="690221"/>
                  <a:pt x="1627728" y="686543"/>
                </a:cubicBezTo>
                <a:cubicBezTo>
                  <a:pt x="1610945" y="681748"/>
                  <a:pt x="1593646" y="678859"/>
                  <a:pt x="1576928" y="673843"/>
                </a:cubicBezTo>
                <a:cubicBezTo>
                  <a:pt x="1551283" y="666150"/>
                  <a:pt x="1526128" y="656910"/>
                  <a:pt x="1500728" y="648443"/>
                </a:cubicBezTo>
                <a:cubicBezTo>
                  <a:pt x="1488028" y="644210"/>
                  <a:pt x="1473767" y="643169"/>
                  <a:pt x="1462628" y="635743"/>
                </a:cubicBezTo>
                <a:cubicBezTo>
                  <a:pt x="1385417" y="584269"/>
                  <a:pt x="1467453" y="632790"/>
                  <a:pt x="1373728" y="597643"/>
                </a:cubicBezTo>
                <a:cubicBezTo>
                  <a:pt x="1356001" y="590996"/>
                  <a:pt x="1340329" y="579701"/>
                  <a:pt x="1322928" y="572243"/>
                </a:cubicBezTo>
                <a:cubicBezTo>
                  <a:pt x="1310623" y="566970"/>
                  <a:pt x="1296802" y="565530"/>
                  <a:pt x="1284828" y="559543"/>
                </a:cubicBezTo>
                <a:cubicBezTo>
                  <a:pt x="1271176" y="552717"/>
                  <a:pt x="1260380" y="540969"/>
                  <a:pt x="1246728" y="534143"/>
                </a:cubicBezTo>
                <a:cubicBezTo>
                  <a:pt x="1220693" y="521126"/>
                  <a:pt x="1169280" y="513573"/>
                  <a:pt x="1145128" y="508743"/>
                </a:cubicBezTo>
                <a:cubicBezTo>
                  <a:pt x="1128195" y="500276"/>
                  <a:pt x="1110766" y="492736"/>
                  <a:pt x="1094328" y="483343"/>
                </a:cubicBezTo>
                <a:cubicBezTo>
                  <a:pt x="1081076" y="475770"/>
                  <a:pt x="1070573" y="463159"/>
                  <a:pt x="1056228" y="457943"/>
                </a:cubicBezTo>
                <a:cubicBezTo>
                  <a:pt x="1023421" y="446013"/>
                  <a:pt x="987746" y="443582"/>
                  <a:pt x="954628" y="432543"/>
                </a:cubicBezTo>
                <a:cubicBezTo>
                  <a:pt x="941928" y="428310"/>
                  <a:pt x="929400" y="423521"/>
                  <a:pt x="916528" y="419843"/>
                </a:cubicBezTo>
                <a:cubicBezTo>
                  <a:pt x="884305" y="410636"/>
                  <a:pt x="858078" y="407493"/>
                  <a:pt x="827628" y="394443"/>
                </a:cubicBezTo>
                <a:cubicBezTo>
                  <a:pt x="810227" y="386985"/>
                  <a:pt x="794229" y="376501"/>
                  <a:pt x="776828" y="369043"/>
                </a:cubicBezTo>
                <a:cubicBezTo>
                  <a:pt x="735371" y="351276"/>
                  <a:pt x="730049" y="361029"/>
                  <a:pt x="687928" y="330943"/>
                </a:cubicBezTo>
                <a:cubicBezTo>
                  <a:pt x="673313" y="320504"/>
                  <a:pt x="664772" y="302806"/>
                  <a:pt x="649828" y="292843"/>
                </a:cubicBezTo>
                <a:cubicBezTo>
                  <a:pt x="638689" y="285417"/>
                  <a:pt x="624033" y="285416"/>
                  <a:pt x="611728" y="280143"/>
                </a:cubicBezTo>
                <a:cubicBezTo>
                  <a:pt x="594327" y="272685"/>
                  <a:pt x="578655" y="261390"/>
                  <a:pt x="560928" y="254743"/>
                </a:cubicBezTo>
                <a:cubicBezTo>
                  <a:pt x="520360" y="239530"/>
                  <a:pt x="471148" y="241456"/>
                  <a:pt x="433928" y="216643"/>
                </a:cubicBezTo>
                <a:cubicBezTo>
                  <a:pt x="421228" y="208176"/>
                  <a:pt x="409480" y="198069"/>
                  <a:pt x="395828" y="191243"/>
                </a:cubicBezTo>
                <a:cubicBezTo>
                  <a:pt x="382536" y="184597"/>
                  <a:pt x="316780" y="166700"/>
                  <a:pt x="306928" y="165843"/>
                </a:cubicBezTo>
                <a:cubicBezTo>
                  <a:pt x="226686" y="158865"/>
                  <a:pt x="146061" y="157376"/>
                  <a:pt x="65628" y="153143"/>
                </a:cubicBezTo>
                <a:cubicBezTo>
                  <a:pt x="44461" y="148910"/>
                  <a:pt x="15080" y="157712"/>
                  <a:pt x="2128" y="140443"/>
                </a:cubicBezTo>
                <a:cubicBezTo>
                  <a:pt x="-7030" y="128232"/>
                  <a:pt x="15609" y="111878"/>
                  <a:pt x="27528" y="102343"/>
                </a:cubicBezTo>
                <a:cubicBezTo>
                  <a:pt x="40205" y="92201"/>
                  <a:pt x="126514" y="77137"/>
                  <a:pt x="129128" y="76943"/>
                </a:cubicBezTo>
                <a:cubicBezTo>
                  <a:pt x="222103" y="70056"/>
                  <a:pt x="315395" y="68476"/>
                  <a:pt x="408528" y="64243"/>
                </a:cubicBezTo>
                <a:lnTo>
                  <a:pt x="484728" y="38843"/>
                </a:lnTo>
                <a:cubicBezTo>
                  <a:pt x="511868" y="29796"/>
                  <a:pt x="545721" y="17430"/>
                  <a:pt x="573628" y="13443"/>
                </a:cubicBezTo>
                <a:cubicBezTo>
                  <a:pt x="586200" y="11647"/>
                  <a:pt x="577861" y="-3490"/>
                  <a:pt x="599028" y="743"/>
                </a:cubicBezTo>
                <a:close/>
              </a:path>
            </a:pathLst>
          </a:custGeom>
          <a:solidFill>
            <a:srgbClr val="0000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BE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324100" y="5661025"/>
            <a:ext cx="2406650" cy="461963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fr-BE" dirty="0" smtClean="0">
                <a:latin typeface="+mn-lt"/>
              </a:rPr>
              <a:t>2</a:t>
            </a:r>
            <a:r>
              <a:rPr lang="fr-BE" dirty="0">
                <a:latin typeface="+mn-lt"/>
              </a:rPr>
              <a:t>.</a:t>
            </a:r>
            <a:r>
              <a:rPr lang="fr-BE" dirty="0" smtClean="0">
                <a:latin typeface="+mn-lt"/>
              </a:rPr>
              <a:t> Image en miroir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324100" y="6192838"/>
            <a:ext cx="1203325" cy="46037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fr-BE" dirty="0" smtClean="0">
                <a:latin typeface="+mn-lt"/>
              </a:rPr>
              <a:t>3. Pubis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5997575" y="719138"/>
            <a:ext cx="317500" cy="4619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BE" altLang="fr-FR" sz="2400">
                <a:solidFill>
                  <a:schemeClr val="tx1"/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6156325" y="1928813"/>
            <a:ext cx="317500" cy="461962"/>
          </a:xfrm>
          <a:prstGeom prst="rect">
            <a:avLst/>
          </a:prstGeom>
          <a:solidFill>
            <a:srgbClr val="0000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BE" altLang="fr-FR" sz="2400">
                <a:latin typeface="Calibri" pitchFamily="34" charset="0"/>
              </a:rPr>
              <a:t>3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5524500" y="2751138"/>
            <a:ext cx="317500" cy="4619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80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9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BE" altLang="fr-FR" sz="2400">
                <a:solidFill>
                  <a:schemeClr val="tx1"/>
                </a:solidFill>
                <a:latin typeface="Calibri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7138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1988840"/>
            <a:ext cx="6912768" cy="1944216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3"/>
            </a:solidFill>
            <a:miter lim="800000"/>
            <a:headEnd/>
            <a:tailEnd/>
          </a:ln>
        </p:spPr>
        <p:txBody>
          <a:bodyPr>
            <a:noAutofit/>
          </a:bodyPr>
          <a:lstStyle/>
          <a:p>
            <a:pPr marL="177800" algn="ctr">
              <a:defRPr/>
            </a:pPr>
            <a:r>
              <a:rPr lang="fr-BE" sz="4000" dirty="0" smtClean="0">
                <a:solidFill>
                  <a:schemeClr val="bg1"/>
                </a:solidFill>
              </a:rPr>
              <a:t>Organisation de l’échographie chez les petits ruminants </a:t>
            </a:r>
            <a:endParaRPr lang="fr-FR" sz="4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26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392488"/>
          </a:xfrm>
        </p:spPr>
        <p:txBody>
          <a:bodyPr>
            <a:normAutofit fontScale="92500"/>
          </a:bodyPr>
          <a:lstStyle/>
          <a:p>
            <a:r>
              <a:rPr lang="fr-BE" sz="2200" dirty="0"/>
              <a:t>Pour identifier les femelles qui ne sont pas gestantes et pouvoir décider de la conduite à leur appliquer</a:t>
            </a:r>
            <a:r>
              <a:rPr lang="fr-BE" sz="2200" dirty="0" smtClean="0"/>
              <a:t>.</a:t>
            </a:r>
          </a:p>
          <a:p>
            <a:r>
              <a:rPr lang="fr-BE" sz="2200" dirty="0" smtClean="0"/>
              <a:t>Pour dépister les béliers/boucs infertiles/stériles</a:t>
            </a:r>
            <a:endParaRPr lang="fr-BE" sz="2200" dirty="0"/>
          </a:p>
          <a:p>
            <a:r>
              <a:rPr lang="fr-BE" sz="2200" dirty="0"/>
              <a:t>Pour connaître le nombre de </a:t>
            </a:r>
            <a:r>
              <a:rPr lang="fr-BE" sz="2200" dirty="0" err="1"/>
              <a:t>foetus</a:t>
            </a:r>
            <a:r>
              <a:rPr lang="fr-BE" sz="2200" dirty="0"/>
              <a:t> portés par chaque femelle et ainsi pouvoir mieux adapter </a:t>
            </a:r>
            <a:r>
              <a:rPr lang="fr-BE" sz="2200" dirty="0" smtClean="0"/>
              <a:t>l'alimentation </a:t>
            </a:r>
            <a:r>
              <a:rPr lang="fr-BE" sz="2200" dirty="0"/>
              <a:t>(réduction des toxémies).</a:t>
            </a:r>
          </a:p>
          <a:p>
            <a:r>
              <a:rPr lang="fr-BE" sz="2200" dirty="0"/>
              <a:t>Pour améliorer le taux de survie des nouveau-nés en modulant le régime alimentaire des </a:t>
            </a:r>
            <a:r>
              <a:rPr lang="fr-BE" sz="2200" dirty="0" smtClean="0"/>
              <a:t>mères</a:t>
            </a:r>
            <a:endParaRPr lang="fr-BE" sz="2200" dirty="0"/>
          </a:p>
          <a:p>
            <a:r>
              <a:rPr lang="fr-BE" sz="2200" dirty="0"/>
              <a:t>Pour déterminer la durée appropriée du tarissement dans le cas des femelles </a:t>
            </a:r>
            <a:r>
              <a:rPr lang="fr-BE" sz="2200" dirty="0" smtClean="0"/>
              <a:t>laitières (moins intéressant pour les agnelles/chevrettes).</a:t>
            </a:r>
          </a:p>
          <a:p>
            <a:r>
              <a:rPr lang="fr-BE" sz="2200" dirty="0" smtClean="0"/>
              <a:t>Pour identifier et réformer les cas de pseudo-gestations</a:t>
            </a:r>
          </a:p>
          <a:p>
            <a:r>
              <a:rPr lang="fr-BE" sz="2200" dirty="0" smtClean="0"/>
              <a:t>Pour réduire les frais d’alimentation des femelles non-gestantes </a:t>
            </a:r>
          </a:p>
          <a:p>
            <a:r>
              <a:rPr lang="fr-BE" sz="2200" dirty="0" smtClean="0"/>
              <a:t>Rapport qualité – prix intéressant</a:t>
            </a:r>
            <a:endParaRPr lang="fr-BE" sz="2200" dirty="0"/>
          </a:p>
          <a:p>
            <a:endParaRPr lang="fr-BE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611560" y="260648"/>
            <a:ext cx="8352928" cy="576064"/>
          </a:xfrm>
          <a:prstGeom prst="roundRect">
            <a:avLst>
              <a:gd name="adj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altLang="fr-FR" sz="2800" dirty="0" smtClean="0">
                <a:solidFill>
                  <a:schemeClr val="bg1"/>
                </a:solidFill>
              </a:rPr>
              <a:t>Pourquoi échographier les petits ruminants ? Des propositions ? </a:t>
            </a:r>
          </a:p>
        </p:txBody>
      </p:sp>
    </p:spTree>
    <p:extLst>
      <p:ext uri="{BB962C8B-B14F-4D97-AF65-F5344CB8AC3E}">
        <p14:creationId xmlns:p14="http://schemas.microsoft.com/office/powerpoint/2010/main" val="88687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84784"/>
            <a:ext cx="8363272" cy="4464496"/>
          </a:xfrm>
        </p:spPr>
        <p:txBody>
          <a:bodyPr>
            <a:noAutofit/>
          </a:bodyPr>
          <a:lstStyle/>
          <a:p>
            <a:r>
              <a:rPr lang="fr-BE" sz="2200" dirty="0"/>
              <a:t>rumen plein (animaux venant de rentrer du pâturage),</a:t>
            </a:r>
          </a:p>
          <a:p>
            <a:r>
              <a:rPr lang="fr-BE" sz="2200" dirty="0"/>
              <a:t>animaux sales (dans la région du bas ventre et du pis),</a:t>
            </a:r>
          </a:p>
          <a:p>
            <a:r>
              <a:rPr lang="fr-BE" sz="2200" dirty="0"/>
              <a:t>animaux trop </a:t>
            </a:r>
            <a:r>
              <a:rPr lang="fr-BE" sz="2200" dirty="0" smtClean="0"/>
              <a:t>gras</a:t>
            </a:r>
            <a:endParaRPr lang="fr-BE" sz="2200" dirty="0"/>
          </a:p>
          <a:p>
            <a:r>
              <a:rPr lang="fr-BE" sz="2200" dirty="0"/>
              <a:t>animaux prolifiques (beaucoup de triplés, de quadruplés, etc.),</a:t>
            </a:r>
          </a:p>
          <a:p>
            <a:r>
              <a:rPr lang="fr-BE" sz="2200" dirty="0"/>
              <a:t>agnelles ou chevrettes d'un an particulièrement farouches ou nerveuses,</a:t>
            </a:r>
          </a:p>
          <a:p>
            <a:r>
              <a:rPr lang="fr-BE" sz="2200" dirty="0" smtClean="0"/>
              <a:t>échographies avant </a:t>
            </a:r>
            <a:r>
              <a:rPr lang="fr-BE" sz="2200" dirty="0"/>
              <a:t>55 jours ou après 100 </a:t>
            </a:r>
            <a:r>
              <a:rPr lang="fr-BE" sz="2200" dirty="0" smtClean="0"/>
              <a:t>jours</a:t>
            </a:r>
            <a:endParaRPr lang="fr-BE" sz="2200" dirty="0"/>
          </a:p>
          <a:p>
            <a:r>
              <a:rPr lang="fr-BE" sz="2200" dirty="0"/>
              <a:t>nombre trop élevé de manipulations simultanées (marquage, enregistrement manuel des numéros d'identification, réacheminement des femelles échographiées) </a:t>
            </a:r>
          </a:p>
          <a:p>
            <a:r>
              <a:rPr lang="fr-BE" sz="2200" dirty="0" err="1" smtClean="0"/>
              <a:t>main-d'oeuvre</a:t>
            </a:r>
            <a:r>
              <a:rPr lang="fr-BE" sz="2200" dirty="0" smtClean="0"/>
              <a:t> insuffisante</a:t>
            </a:r>
            <a:endParaRPr lang="fr-BE" sz="2200" dirty="0"/>
          </a:p>
          <a:p>
            <a:endParaRPr lang="fr-BE" sz="2200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611560" y="260648"/>
            <a:ext cx="7560840" cy="720080"/>
          </a:xfrm>
          <a:prstGeom prst="roundRect">
            <a:avLst>
              <a:gd name="adj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altLang="fr-FR" sz="2800" dirty="0" smtClean="0">
                <a:solidFill>
                  <a:schemeClr val="bg1"/>
                </a:solidFill>
              </a:rPr>
              <a:t>Quels sont les facteurs d’entrave de l’examen échographique ?</a:t>
            </a:r>
          </a:p>
          <a:p>
            <a:r>
              <a:rPr lang="fr-BE" sz="2600" dirty="0" smtClean="0">
                <a:hlinkClick r:id="rId2"/>
              </a:rPr>
              <a:t>www.omafra.gov.on.ca</a:t>
            </a:r>
            <a:r>
              <a:rPr lang="fr-BE" sz="2800" dirty="0" smtClean="0"/>
              <a:t> </a:t>
            </a:r>
            <a:r>
              <a:rPr lang="fr-BE" altLang="fr-FR" sz="2800" dirty="0" smtClean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43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ésultat de recherche d'images pour &quot;suffolk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grpSp>
        <p:nvGrpSpPr>
          <p:cNvPr id="4" name="Groupe 3"/>
          <p:cNvGrpSpPr/>
          <p:nvPr/>
        </p:nvGrpSpPr>
        <p:grpSpPr>
          <a:xfrm>
            <a:off x="6596108" y="173253"/>
            <a:ext cx="2332485" cy="1720973"/>
            <a:chOff x="6091434" y="123851"/>
            <a:chExt cx="2332485" cy="1720973"/>
          </a:xfrm>
        </p:grpSpPr>
        <p:pic>
          <p:nvPicPr>
            <p:cNvPr id="1034" name="Picture 10" descr="Résultat de recherche d'images pour &quot;race ovine ile de france&quot;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1434" y="123851"/>
              <a:ext cx="2332485" cy="1720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ZoneTexte 9"/>
            <p:cNvSpPr txBox="1"/>
            <p:nvPr/>
          </p:nvSpPr>
          <p:spPr>
            <a:xfrm>
              <a:off x="6328882" y="615005"/>
              <a:ext cx="14334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dirty="0" smtClean="0">
                  <a:solidFill>
                    <a:schemeClr val="bg1"/>
                  </a:solidFill>
                </a:rPr>
                <a:t>Ile de France</a:t>
              </a:r>
              <a:endParaRPr lang="fr-BE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3961864" y="188640"/>
            <a:ext cx="2484276" cy="1656184"/>
            <a:chOff x="3961864" y="188640"/>
            <a:chExt cx="2484276" cy="1656184"/>
          </a:xfrm>
        </p:grpSpPr>
        <p:pic>
          <p:nvPicPr>
            <p:cNvPr id="11" name="Picture 2" descr="Résultat de recherche d'images pour &quot;race romane&quot;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1864" y="188640"/>
              <a:ext cx="2484276" cy="1656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ZoneTexte 11"/>
            <p:cNvSpPr txBox="1"/>
            <p:nvPr/>
          </p:nvSpPr>
          <p:spPr>
            <a:xfrm>
              <a:off x="4220786" y="734275"/>
              <a:ext cx="20217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dirty="0" smtClean="0">
                  <a:solidFill>
                    <a:schemeClr val="bg1"/>
                  </a:solidFill>
                </a:rPr>
                <a:t>Romane (INRA 401)</a:t>
              </a:r>
              <a:endParaRPr lang="fr-BE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189344" y="3750131"/>
            <a:ext cx="8812851" cy="529227"/>
            <a:chOff x="179512" y="873936"/>
            <a:chExt cx="8812851" cy="529227"/>
          </a:xfrm>
        </p:grpSpPr>
        <p:grpSp>
          <p:nvGrpSpPr>
            <p:cNvPr id="14" name="Groupe 13"/>
            <p:cNvGrpSpPr/>
            <p:nvPr/>
          </p:nvGrpSpPr>
          <p:grpSpPr>
            <a:xfrm>
              <a:off x="179512" y="873936"/>
              <a:ext cx="4396593" cy="529227"/>
              <a:chOff x="683568" y="881784"/>
              <a:chExt cx="6069084" cy="432048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683568" y="881784"/>
                <a:ext cx="504056" cy="43204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fr-BE" dirty="0" smtClean="0"/>
                  <a:t>J</a:t>
                </a:r>
                <a:endParaRPr lang="fr-BE" dirty="0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1187624" y="881784"/>
                <a:ext cx="504056" cy="43204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BE" dirty="0" smtClean="0"/>
                  <a:t>F</a:t>
                </a:r>
                <a:endParaRPr lang="fr-BE" dirty="0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1691680" y="881784"/>
                <a:ext cx="504056" cy="43204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BE" dirty="0" smtClean="0"/>
                  <a:t>M</a:t>
                </a:r>
                <a:endParaRPr lang="fr-BE" dirty="0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2216148" y="881784"/>
                <a:ext cx="504056" cy="43204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BE" dirty="0" smtClean="0"/>
                  <a:t>A</a:t>
                </a:r>
                <a:endParaRPr lang="fr-BE" dirty="0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2720204" y="881784"/>
                <a:ext cx="504056" cy="43204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BE" dirty="0" smtClean="0"/>
                  <a:t>M</a:t>
                </a:r>
                <a:endParaRPr lang="fr-BE" dirty="0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3224260" y="881784"/>
                <a:ext cx="504056" cy="43204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BE" dirty="0" smtClean="0"/>
                  <a:t>J</a:t>
                </a:r>
                <a:endParaRPr lang="fr-BE" dirty="0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3707904" y="881784"/>
                <a:ext cx="504056" cy="43204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BE" dirty="0" smtClean="0"/>
                  <a:t>J</a:t>
                </a:r>
                <a:endParaRPr lang="fr-BE" dirty="0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4211960" y="881784"/>
                <a:ext cx="504056" cy="43204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BE" dirty="0" smtClean="0"/>
                  <a:t>A</a:t>
                </a:r>
                <a:endParaRPr lang="fr-BE" dirty="0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4716016" y="881784"/>
                <a:ext cx="504056" cy="43204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BE" dirty="0" smtClean="0"/>
                  <a:t>S</a:t>
                </a:r>
                <a:endParaRPr lang="fr-BE" dirty="0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5240484" y="881784"/>
                <a:ext cx="504056" cy="43204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BE" dirty="0" smtClean="0"/>
                  <a:t>O</a:t>
                </a:r>
                <a:endParaRPr lang="fr-BE" dirty="0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5744540" y="881784"/>
                <a:ext cx="504056" cy="43204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BE" dirty="0" smtClean="0"/>
                  <a:t>N</a:t>
                </a:r>
                <a:endParaRPr lang="fr-BE" dirty="0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6248596" y="881784"/>
                <a:ext cx="504056" cy="43204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BE" dirty="0" smtClean="0"/>
                  <a:t>D</a:t>
                </a:r>
                <a:endParaRPr lang="fr-BE" dirty="0"/>
              </a:p>
            </p:txBody>
          </p:sp>
        </p:grpSp>
        <p:grpSp>
          <p:nvGrpSpPr>
            <p:cNvPr id="15" name="Groupe 14"/>
            <p:cNvGrpSpPr/>
            <p:nvPr/>
          </p:nvGrpSpPr>
          <p:grpSpPr>
            <a:xfrm>
              <a:off x="4595770" y="873936"/>
              <a:ext cx="4396593" cy="529227"/>
              <a:chOff x="683568" y="881784"/>
              <a:chExt cx="6069084" cy="432048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683568" y="881784"/>
                <a:ext cx="504056" cy="43204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fr-BE" dirty="0" smtClean="0"/>
                  <a:t>J</a:t>
                </a:r>
                <a:endParaRPr lang="fr-BE" dirty="0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187624" y="881784"/>
                <a:ext cx="504056" cy="43204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BE" dirty="0" smtClean="0"/>
                  <a:t>F</a:t>
                </a:r>
                <a:endParaRPr lang="fr-BE" dirty="0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91680" y="881784"/>
                <a:ext cx="504056" cy="43204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BE" dirty="0" smtClean="0"/>
                  <a:t>M</a:t>
                </a:r>
                <a:endParaRPr lang="fr-BE" dirty="0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2216148" y="881784"/>
                <a:ext cx="504056" cy="43204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BE" dirty="0" smtClean="0"/>
                  <a:t>A</a:t>
                </a:r>
                <a:endParaRPr lang="fr-BE" dirty="0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2720204" y="881784"/>
                <a:ext cx="504056" cy="43204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BE" dirty="0" smtClean="0"/>
                  <a:t>M</a:t>
                </a:r>
                <a:endParaRPr lang="fr-BE" dirty="0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3224260" y="881784"/>
                <a:ext cx="504056" cy="43204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BE" dirty="0" smtClean="0"/>
                  <a:t>J</a:t>
                </a:r>
                <a:endParaRPr lang="fr-BE" dirty="0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3707904" y="881784"/>
                <a:ext cx="504056" cy="43204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BE" dirty="0" smtClean="0"/>
                  <a:t>J</a:t>
                </a:r>
                <a:endParaRPr lang="fr-BE" dirty="0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4211960" y="881784"/>
                <a:ext cx="504056" cy="43204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BE" dirty="0" smtClean="0"/>
                  <a:t>A</a:t>
                </a:r>
                <a:endParaRPr lang="fr-BE" dirty="0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4716016" y="881784"/>
                <a:ext cx="504056" cy="43204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BE" dirty="0" smtClean="0"/>
                  <a:t>S</a:t>
                </a:r>
                <a:endParaRPr lang="fr-BE" dirty="0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5240484" y="881784"/>
                <a:ext cx="504056" cy="43204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BE" dirty="0" smtClean="0"/>
                  <a:t>O</a:t>
                </a:r>
                <a:endParaRPr lang="fr-BE" dirty="0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5744540" y="881784"/>
                <a:ext cx="504056" cy="43204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BE" dirty="0" smtClean="0"/>
                  <a:t>N</a:t>
                </a:r>
                <a:endParaRPr lang="fr-BE" dirty="0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6248596" y="881784"/>
                <a:ext cx="504056" cy="43204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BE" dirty="0" smtClean="0"/>
                  <a:t>D</a:t>
                </a:r>
                <a:endParaRPr lang="fr-BE" dirty="0"/>
              </a:p>
            </p:txBody>
          </p:sp>
        </p:grpSp>
      </p:grpSp>
      <p:sp>
        <p:nvSpPr>
          <p:cNvPr id="40" name="ZoneTexte 39"/>
          <p:cNvSpPr txBox="1"/>
          <p:nvPr/>
        </p:nvSpPr>
        <p:spPr>
          <a:xfrm>
            <a:off x="2199921" y="3164775"/>
            <a:ext cx="1456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Reproduction</a:t>
            </a:r>
            <a:endParaRPr lang="fr-BE" dirty="0"/>
          </a:p>
        </p:txBody>
      </p:sp>
      <p:sp>
        <p:nvSpPr>
          <p:cNvPr id="41" name="ZoneTexte 40"/>
          <p:cNvSpPr txBox="1"/>
          <p:nvPr/>
        </p:nvSpPr>
        <p:spPr>
          <a:xfrm>
            <a:off x="5531965" y="5611844"/>
            <a:ext cx="1666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dirty="0" smtClean="0"/>
              <a:t>Consommation </a:t>
            </a:r>
          </a:p>
          <a:p>
            <a:pPr algn="ctr"/>
            <a:r>
              <a:rPr lang="fr-BE" dirty="0" smtClean="0"/>
              <a:t>agneaux</a:t>
            </a:r>
            <a:endParaRPr lang="fr-BE" dirty="0"/>
          </a:p>
        </p:txBody>
      </p:sp>
      <p:sp>
        <p:nvSpPr>
          <p:cNvPr id="42" name="ZoneTexte 41"/>
          <p:cNvSpPr txBox="1"/>
          <p:nvPr/>
        </p:nvSpPr>
        <p:spPr>
          <a:xfrm>
            <a:off x="2032373" y="4614227"/>
            <a:ext cx="1350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smtClean="0"/>
              <a:t>Naissance</a:t>
            </a:r>
            <a:endParaRPr lang="fr-BE" dirty="0"/>
          </a:p>
        </p:txBody>
      </p:sp>
      <p:sp>
        <p:nvSpPr>
          <p:cNvPr id="43" name="Rectangle 42"/>
          <p:cNvSpPr/>
          <p:nvPr/>
        </p:nvSpPr>
        <p:spPr>
          <a:xfrm>
            <a:off x="2032373" y="4302716"/>
            <a:ext cx="1115116" cy="216024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4" name="Rectangle 43"/>
          <p:cNvSpPr/>
          <p:nvPr/>
        </p:nvSpPr>
        <p:spPr>
          <a:xfrm>
            <a:off x="204131" y="3522590"/>
            <a:ext cx="1095451" cy="216024"/>
          </a:xfrm>
          <a:prstGeom prst="rect">
            <a:avLst/>
          </a:prstGeom>
          <a:solidFill>
            <a:schemeClr val="accent3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5" name="Rectangle 44"/>
          <p:cNvSpPr/>
          <p:nvPr/>
        </p:nvSpPr>
        <p:spPr>
          <a:xfrm>
            <a:off x="3123296" y="5152546"/>
            <a:ext cx="1097490" cy="216024"/>
          </a:xfrm>
          <a:prstGeom prst="rect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6" name="ZoneTexte 45"/>
          <p:cNvSpPr txBox="1"/>
          <p:nvPr/>
        </p:nvSpPr>
        <p:spPr>
          <a:xfrm>
            <a:off x="125468" y="1465830"/>
            <a:ext cx="2670668" cy="36933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BE" dirty="0" smtClean="0"/>
              <a:t>Agneau de bergerie (25 %)</a:t>
            </a:r>
            <a:endParaRPr lang="fr-BE" dirty="0"/>
          </a:p>
        </p:txBody>
      </p:sp>
      <p:sp>
        <p:nvSpPr>
          <p:cNvPr id="48" name="Rectangle 47"/>
          <p:cNvSpPr/>
          <p:nvPr/>
        </p:nvSpPr>
        <p:spPr>
          <a:xfrm>
            <a:off x="3853935" y="4299234"/>
            <a:ext cx="2592205" cy="216024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9" name="ZoneTexte 48"/>
          <p:cNvSpPr txBox="1"/>
          <p:nvPr/>
        </p:nvSpPr>
        <p:spPr>
          <a:xfrm>
            <a:off x="4052967" y="4625974"/>
            <a:ext cx="1350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smtClean="0"/>
              <a:t>Naissance</a:t>
            </a:r>
            <a:endParaRPr lang="fr-BE" dirty="0"/>
          </a:p>
        </p:txBody>
      </p:sp>
      <p:sp>
        <p:nvSpPr>
          <p:cNvPr id="50" name="Rectangle 49"/>
          <p:cNvSpPr/>
          <p:nvPr/>
        </p:nvSpPr>
        <p:spPr>
          <a:xfrm>
            <a:off x="4984784" y="5136450"/>
            <a:ext cx="2542023" cy="232120"/>
          </a:xfrm>
          <a:prstGeom prst="rect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1" name="ZoneTexte 50"/>
          <p:cNvSpPr txBox="1"/>
          <p:nvPr/>
        </p:nvSpPr>
        <p:spPr>
          <a:xfrm>
            <a:off x="3071226" y="5589240"/>
            <a:ext cx="1666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dirty="0" smtClean="0"/>
              <a:t>Consommation </a:t>
            </a:r>
          </a:p>
          <a:p>
            <a:pPr algn="ctr"/>
            <a:r>
              <a:rPr lang="fr-BE" dirty="0" smtClean="0"/>
              <a:t>agneaux</a:t>
            </a:r>
            <a:endParaRPr lang="fr-BE" dirty="0"/>
          </a:p>
        </p:txBody>
      </p:sp>
      <p:sp>
        <p:nvSpPr>
          <p:cNvPr id="52" name="Rectangle 51"/>
          <p:cNvSpPr/>
          <p:nvPr/>
        </p:nvSpPr>
        <p:spPr>
          <a:xfrm>
            <a:off x="2029884" y="3522590"/>
            <a:ext cx="2575718" cy="216024"/>
          </a:xfrm>
          <a:prstGeom prst="rect">
            <a:avLst/>
          </a:prstGeom>
          <a:solidFill>
            <a:schemeClr val="accent3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3" name="ZoneTexte 52"/>
          <p:cNvSpPr txBox="1"/>
          <p:nvPr/>
        </p:nvSpPr>
        <p:spPr>
          <a:xfrm>
            <a:off x="155575" y="3104110"/>
            <a:ext cx="1456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Reproduction</a:t>
            </a:r>
            <a:endParaRPr lang="fr-BE" dirty="0"/>
          </a:p>
        </p:txBody>
      </p:sp>
      <p:sp>
        <p:nvSpPr>
          <p:cNvPr id="56" name="Rectangle à coins arrondis 55"/>
          <p:cNvSpPr/>
          <p:nvPr/>
        </p:nvSpPr>
        <p:spPr>
          <a:xfrm>
            <a:off x="41614" y="646842"/>
            <a:ext cx="3743495" cy="617643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000" dirty="0" smtClean="0">
                <a:solidFill>
                  <a:schemeClr val="bg1"/>
                </a:solidFill>
              </a:rPr>
              <a:t>Races ovines moins saisonnières </a:t>
            </a:r>
            <a:endParaRPr lang="fr-BE" sz="2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33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3" grpId="0" animBg="1"/>
      <p:bldP spid="44" grpId="0" animBg="1"/>
      <p:bldP spid="45" grpId="0" animBg="1"/>
      <p:bldP spid="48" grpId="0" animBg="1"/>
      <p:bldP spid="49" grpId="0"/>
      <p:bldP spid="50" grpId="0" animBg="1"/>
      <p:bldP spid="51" grpId="0"/>
      <p:bldP spid="52" grpId="0" animBg="1"/>
      <p:bldP spid="53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84784"/>
            <a:ext cx="8363272" cy="4464496"/>
          </a:xfrm>
        </p:spPr>
        <p:txBody>
          <a:bodyPr>
            <a:noAutofit/>
          </a:bodyPr>
          <a:lstStyle/>
          <a:p>
            <a:r>
              <a:rPr lang="fr-BE" sz="2200" dirty="0"/>
              <a:t>S'entendre avec l'entrepreneur le plus tôt possible sur la date à laquelle aura lieu les échographies.</a:t>
            </a:r>
          </a:p>
          <a:p>
            <a:r>
              <a:rPr lang="fr-BE" sz="2200" dirty="0"/>
              <a:t>Connaître la date à partir de laquelle les femelles ont été mises en présence du bélier (bouc).</a:t>
            </a:r>
          </a:p>
          <a:p>
            <a:r>
              <a:rPr lang="fr-BE" sz="2200" dirty="0"/>
              <a:t>Connaître la date à laquelle le bélier (bouc) a été retiré. </a:t>
            </a:r>
          </a:p>
          <a:p>
            <a:r>
              <a:rPr lang="fr-BE" sz="2200" dirty="0"/>
              <a:t>Faire en sorte que les échographies aient lieu de 70 à 90 jours après la lutte.</a:t>
            </a:r>
          </a:p>
          <a:p>
            <a:r>
              <a:rPr lang="fr-BE" sz="2200" dirty="0" smtClean="0"/>
              <a:t>Faire </a:t>
            </a:r>
            <a:r>
              <a:rPr lang="fr-BE" sz="2200" dirty="0"/>
              <a:t>en sorte que les femelles soient à jeun, etc.</a:t>
            </a:r>
          </a:p>
          <a:p>
            <a:r>
              <a:rPr lang="fr-BE" sz="2200" dirty="0"/>
              <a:t>Prévoir une </a:t>
            </a:r>
            <a:r>
              <a:rPr lang="fr-BE" sz="2200" dirty="0" err="1"/>
              <a:t>main-d'oeuvre</a:t>
            </a:r>
            <a:r>
              <a:rPr lang="fr-BE" sz="2200" dirty="0"/>
              <a:t> suffisante.</a:t>
            </a:r>
          </a:p>
          <a:p>
            <a:r>
              <a:rPr lang="fr-BE" sz="2200" dirty="0"/>
              <a:t>Ne PAS programmer d'autres soins à donner pendant les échographies</a:t>
            </a:r>
            <a:r>
              <a:rPr lang="fr-BE" sz="2200" dirty="0" smtClean="0"/>
              <a:t>.</a:t>
            </a:r>
            <a:endParaRPr lang="fr-BE" sz="2200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611560" y="260648"/>
            <a:ext cx="7560840" cy="720080"/>
          </a:xfrm>
          <a:prstGeom prst="roundRect">
            <a:avLst>
              <a:gd name="adj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altLang="fr-FR" sz="2800" dirty="0" smtClean="0">
                <a:solidFill>
                  <a:schemeClr val="bg1"/>
                </a:solidFill>
              </a:rPr>
              <a:t>Quels sont les facteurs de réussite de l’examen échographique ?</a:t>
            </a:r>
          </a:p>
          <a:p>
            <a:r>
              <a:rPr lang="fr-BE" sz="2600" dirty="0" smtClean="0">
                <a:hlinkClick r:id="rId2"/>
              </a:rPr>
              <a:t>www.omafra.gov.on.ca</a:t>
            </a:r>
            <a:r>
              <a:rPr lang="fr-BE" sz="2800" dirty="0" smtClean="0"/>
              <a:t> </a:t>
            </a:r>
            <a:r>
              <a:rPr lang="fr-BE" altLang="fr-FR" sz="2800" dirty="0" smtClean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15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52513"/>
            <a:ext cx="8763000" cy="5256212"/>
          </a:xfrm>
        </p:spPr>
        <p:txBody>
          <a:bodyPr>
            <a:normAutofit/>
          </a:bodyPr>
          <a:lstStyle/>
          <a:p>
            <a:r>
              <a:rPr lang="fr-FR" altLang="fr-FR" sz="1600" dirty="0" smtClean="0">
                <a:hlinkClick r:id="rId2"/>
              </a:rPr>
              <a:t>http://www.echomedic.be/</a:t>
            </a:r>
            <a:r>
              <a:rPr lang="fr-FR" altLang="fr-FR" sz="1600" dirty="0" smtClean="0"/>
              <a:t> </a:t>
            </a:r>
          </a:p>
          <a:p>
            <a:pPr lvl="1"/>
            <a:r>
              <a:rPr lang="fr-FR" altLang="fr-FR" sz="1600" dirty="0" err="1" smtClean="0"/>
              <a:t>MINDRAY</a:t>
            </a:r>
            <a:r>
              <a:rPr lang="fr-FR" altLang="fr-FR" sz="1600" dirty="0" smtClean="0"/>
              <a:t> DP2200VET : sonde linéaire</a:t>
            </a:r>
          </a:p>
          <a:p>
            <a:pPr lvl="1"/>
            <a:r>
              <a:rPr lang="fr-FR" altLang="fr-FR" sz="1600" dirty="0" err="1" smtClean="0"/>
              <a:t>KX</a:t>
            </a:r>
            <a:r>
              <a:rPr lang="fr-FR" altLang="fr-FR" sz="1600" dirty="0" smtClean="0"/>
              <a:t> 5200VET : sonde linéaire</a:t>
            </a:r>
          </a:p>
          <a:p>
            <a:r>
              <a:rPr lang="fr-FR" altLang="fr-FR" sz="1600" dirty="0" smtClean="0">
                <a:hlinkClick r:id="rId3"/>
              </a:rPr>
              <a:t>http://www.draminski.fr/</a:t>
            </a:r>
            <a:r>
              <a:rPr lang="fr-FR" altLang="fr-FR" sz="1600" dirty="0" smtClean="0"/>
              <a:t> </a:t>
            </a:r>
          </a:p>
          <a:p>
            <a:pPr lvl="1"/>
            <a:r>
              <a:rPr lang="fr-FR" altLang="fr-FR" sz="1600" dirty="0" err="1" smtClean="0"/>
              <a:t>Draminski</a:t>
            </a:r>
            <a:r>
              <a:rPr lang="fr-FR" altLang="fr-FR" sz="1600" dirty="0" smtClean="0"/>
              <a:t> </a:t>
            </a:r>
            <a:r>
              <a:rPr lang="fr-FR" altLang="fr-FR" sz="1600" dirty="0" err="1" smtClean="0"/>
              <a:t>Animalprofi</a:t>
            </a:r>
            <a:r>
              <a:rPr lang="fr-FR" altLang="fr-FR" sz="1600" dirty="0" smtClean="0"/>
              <a:t> L : sonde linéaire</a:t>
            </a:r>
          </a:p>
          <a:p>
            <a:pPr lvl="1"/>
            <a:r>
              <a:rPr lang="fr-FR" altLang="fr-FR" sz="1600" dirty="0" err="1" smtClean="0"/>
              <a:t>Draminski</a:t>
            </a:r>
            <a:r>
              <a:rPr lang="fr-FR" altLang="fr-FR" sz="1600" dirty="0" smtClean="0"/>
              <a:t> </a:t>
            </a:r>
            <a:r>
              <a:rPr lang="fr-FR" altLang="fr-FR" sz="1600" dirty="0" err="1" smtClean="0"/>
              <a:t>Animalprofi</a:t>
            </a:r>
            <a:r>
              <a:rPr lang="fr-FR" altLang="fr-FR" sz="1600" dirty="0" smtClean="0"/>
              <a:t> L : sonde sectorielle</a:t>
            </a:r>
          </a:p>
          <a:p>
            <a:r>
              <a:rPr lang="fr-FR" altLang="fr-FR" sz="1600" dirty="0" smtClean="0">
                <a:hlinkClick r:id="rId4"/>
              </a:rPr>
              <a:t>http://www.vtrade.be/fr/main/</a:t>
            </a:r>
            <a:r>
              <a:rPr lang="fr-FR" altLang="fr-FR" sz="1600" dirty="0" smtClean="0"/>
              <a:t> : </a:t>
            </a:r>
          </a:p>
          <a:p>
            <a:pPr lvl="1"/>
            <a:r>
              <a:rPr lang="fr-FR" altLang="fr-FR" sz="1600" dirty="0" smtClean="0"/>
              <a:t>Modèle </a:t>
            </a:r>
            <a:r>
              <a:rPr lang="fr-FR" altLang="fr-FR" sz="1600" dirty="0" err="1" smtClean="0"/>
              <a:t>Agroscan</a:t>
            </a:r>
            <a:r>
              <a:rPr lang="fr-FR" altLang="fr-FR" sz="1600" dirty="0" smtClean="0"/>
              <a:t> : sonde linéaire et sectorielle</a:t>
            </a:r>
          </a:p>
          <a:p>
            <a:pPr lvl="1"/>
            <a:r>
              <a:rPr lang="fr-FR" altLang="fr-FR" sz="1600" dirty="0" smtClean="0"/>
              <a:t>Modèle </a:t>
            </a:r>
            <a:r>
              <a:rPr lang="fr-FR" altLang="fr-FR" sz="1600" dirty="0" err="1" smtClean="0"/>
              <a:t>SIUI</a:t>
            </a:r>
            <a:r>
              <a:rPr lang="fr-FR" altLang="fr-FR" sz="1600" dirty="0" smtClean="0"/>
              <a:t> : sonde linéaire</a:t>
            </a:r>
          </a:p>
          <a:p>
            <a:r>
              <a:rPr lang="fr-FR" altLang="fr-FR" sz="1600" dirty="0" smtClean="0">
                <a:hlinkClick r:id="rId5"/>
              </a:rPr>
              <a:t>http://www.international.bcftechnology.com/</a:t>
            </a:r>
            <a:endParaRPr lang="fr-FR" altLang="fr-FR" sz="1600" dirty="0" smtClean="0"/>
          </a:p>
          <a:p>
            <a:pPr lvl="1"/>
            <a:r>
              <a:rPr lang="fr-BE" altLang="fr-FR" sz="1600" dirty="0" err="1" smtClean="0"/>
              <a:t>Easi</a:t>
            </a:r>
            <a:r>
              <a:rPr lang="fr-BE" altLang="fr-FR" sz="1600" dirty="0" smtClean="0"/>
              <a:t> scan : sonde linéaire</a:t>
            </a:r>
          </a:p>
          <a:p>
            <a:r>
              <a:rPr lang="fr-BE" altLang="fr-FR" sz="1600" dirty="0">
                <a:hlinkClick r:id="rId6"/>
              </a:rPr>
              <a:t>http://www.ecmscan.com/veterinaire/applications-veterinaires/diagnostic-gestation-ovin-caprin</a:t>
            </a:r>
            <a:r>
              <a:rPr lang="fr-BE" altLang="fr-FR" sz="1600" dirty="0" smtClean="0">
                <a:hlinkClick r:id="rId6"/>
              </a:rPr>
              <a:t>/</a:t>
            </a:r>
            <a:endParaRPr lang="fr-BE" altLang="fr-FR" sz="1600" dirty="0" smtClean="0"/>
          </a:p>
          <a:p>
            <a:pPr lvl="1"/>
            <a:r>
              <a:rPr lang="fr-BE" altLang="fr-FR" sz="1600" dirty="0" smtClean="0"/>
              <a:t>Imago</a:t>
            </a:r>
          </a:p>
          <a:p>
            <a:r>
              <a:rPr lang="fr-FR" altLang="fr-FR" sz="1600" dirty="0" smtClean="0">
                <a:hlinkClick r:id="rId7"/>
              </a:rPr>
              <a:t>http://www.esaote-fr.be/modules/core/page.asp?p=TRINGALINEARVET</a:t>
            </a:r>
            <a:endParaRPr lang="fr-FR" altLang="fr-FR" sz="1600" dirty="0" smtClean="0"/>
          </a:p>
          <a:p>
            <a:pPr lvl="1"/>
            <a:r>
              <a:rPr lang="fr-BE" altLang="fr-FR" sz="1600" dirty="0" err="1" smtClean="0"/>
              <a:t>Tringa</a:t>
            </a:r>
            <a:r>
              <a:rPr lang="fr-BE" altLang="fr-FR" sz="1600" dirty="0" smtClean="0"/>
              <a:t> : sonde linéaire</a:t>
            </a:r>
          </a:p>
          <a:p>
            <a:r>
              <a:rPr lang="fr-BE" altLang="fr-FR" sz="1600" dirty="0"/>
              <a:t>Et aussi </a:t>
            </a:r>
            <a:r>
              <a:rPr lang="fr-BE" altLang="fr-FR" sz="1600" dirty="0">
                <a:hlinkClick r:id="rId8"/>
              </a:rPr>
              <a:t>http://</a:t>
            </a:r>
            <a:r>
              <a:rPr lang="fr-BE" altLang="fr-FR" sz="1600" dirty="0" smtClean="0">
                <a:hlinkClick r:id="rId8"/>
              </a:rPr>
              <a:t>www.medicalexpo.fr/fabricant-medical/echographe-veterinaire-9515.html</a:t>
            </a:r>
            <a:endParaRPr lang="fr-BE" altLang="fr-FR" sz="1600" dirty="0" smtClean="0"/>
          </a:p>
          <a:p>
            <a:r>
              <a:rPr lang="fr-BE" altLang="fr-FR" sz="1600" dirty="0"/>
              <a:t>Et aussi </a:t>
            </a:r>
            <a:r>
              <a:rPr lang="fr-BE" altLang="fr-FR" sz="1600" dirty="0">
                <a:hlinkClick r:id="rId9"/>
              </a:rPr>
              <a:t>https://www.sonosite.com/fr/specialties/%</a:t>
            </a:r>
            <a:r>
              <a:rPr lang="fr-BE" altLang="fr-FR" sz="1600" dirty="0" smtClean="0">
                <a:hlinkClick r:id="rId9"/>
              </a:rPr>
              <a:t>C3%A9chographie-v%C3%A9t%C3%A9rinaire</a:t>
            </a:r>
            <a:r>
              <a:rPr lang="fr-BE" altLang="fr-FR" sz="1600" dirty="0" smtClean="0"/>
              <a:t> </a:t>
            </a: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611560" y="260648"/>
            <a:ext cx="6264696" cy="576064"/>
          </a:xfrm>
          <a:prstGeom prst="roundRect">
            <a:avLst>
              <a:gd name="adj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altLang="fr-FR" sz="2800" dirty="0" smtClean="0">
                <a:solidFill>
                  <a:schemeClr val="bg1"/>
                </a:solidFill>
              </a:rPr>
              <a:t>Choix d’un échographe : prix, sonde, représentant …  </a:t>
            </a:r>
          </a:p>
        </p:txBody>
      </p:sp>
    </p:spTree>
    <p:extLst>
      <p:ext uri="{BB962C8B-B14F-4D97-AF65-F5344CB8AC3E}">
        <p14:creationId xmlns:p14="http://schemas.microsoft.com/office/powerpoint/2010/main" val="215657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6" descr="Echo VTrade Agroscan A14 sectoriel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756" y="204667"/>
            <a:ext cx="2818662" cy="1797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7" descr="Echo VTrade Agroscan Linéai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2736999" cy="1797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9" descr="Echo Draminski linéai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060984"/>
            <a:ext cx="2737000" cy="2026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10" descr="Echo Draminski sectoriel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33" y="4653136"/>
            <a:ext cx="2415381" cy="167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Echo Easi scan linéai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65402"/>
            <a:ext cx="2425423" cy="1876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Echo echomedic KX 5200 VE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886" y="4733505"/>
            <a:ext cx="2088034" cy="1513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Echo Esaote Tring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860" y="2070181"/>
            <a:ext cx="2643558" cy="2017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106" y="4575294"/>
            <a:ext cx="2453943" cy="175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365" y="2058071"/>
            <a:ext cx="2505075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169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808" y="1124744"/>
            <a:ext cx="6480720" cy="467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7504" y="6165304"/>
            <a:ext cx="5688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From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Practical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dirty="0">
                <a:solidFill>
                  <a:schemeClr val="bg1">
                    <a:lumMod val="50000"/>
                  </a:schemeClr>
                </a:solidFill>
              </a:rPr>
              <a:t>atlas of ruminant and </a:t>
            </a:r>
            <a:r>
              <a:rPr lang="fr-BE" dirty="0" err="1">
                <a:solidFill>
                  <a:schemeClr val="bg1">
                    <a:lumMod val="50000"/>
                  </a:schemeClr>
                </a:solidFill>
              </a:rPr>
              <a:t>camelid</a:t>
            </a:r>
            <a:r>
              <a:rPr lang="fr-BE" dirty="0">
                <a:solidFill>
                  <a:schemeClr val="bg1">
                    <a:lumMod val="50000"/>
                  </a:schemeClr>
                </a:solidFill>
              </a:rPr>
              <a:t> reproductive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ultrasonography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Descoteaux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 L. 2010</a:t>
            </a:r>
            <a:endParaRPr lang="fr-B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à coins arrondis 2"/>
          <p:cNvSpPr/>
          <p:nvPr/>
        </p:nvSpPr>
        <p:spPr>
          <a:xfrm>
            <a:off x="1403648" y="116632"/>
            <a:ext cx="5356408" cy="648072"/>
          </a:xfrm>
          <a:prstGeom prst="roundRect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400" dirty="0" smtClean="0"/>
              <a:t>Quelle sonde et quelle fréquence ? </a:t>
            </a:r>
            <a:endParaRPr lang="fr-BE" sz="2400" dirty="0"/>
          </a:p>
        </p:txBody>
      </p:sp>
    </p:spTree>
    <p:extLst>
      <p:ext uri="{BB962C8B-B14F-4D97-AF65-F5344CB8AC3E}">
        <p14:creationId xmlns:p14="http://schemas.microsoft.com/office/powerpoint/2010/main" val="360781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611560" y="260648"/>
            <a:ext cx="3168352" cy="576064"/>
          </a:xfrm>
          <a:prstGeom prst="roundRect">
            <a:avLst>
              <a:gd name="adj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BE" altLang="fr-FR" sz="2800" dirty="0" smtClean="0">
                <a:solidFill>
                  <a:schemeClr val="bg1"/>
                </a:solidFill>
              </a:rPr>
              <a:t>Position de l’animal </a:t>
            </a:r>
          </a:p>
        </p:txBody>
      </p:sp>
      <p:pic>
        <p:nvPicPr>
          <p:cNvPr id="253954" name="Picture 2" descr="Résultat de recherche d'images pour &quot;berceau échographie chèvre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086421"/>
            <a:ext cx="3771578" cy="377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3956" name="Picture 4" descr="Résultat de recherche d'images pour &quot;berceau échographie brebis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94" y="3501008"/>
            <a:ext cx="3669218" cy="3669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space réservé du contenu 2"/>
          <p:cNvSpPr txBox="1">
            <a:spLocks/>
          </p:cNvSpPr>
          <p:nvPr/>
        </p:nvSpPr>
        <p:spPr>
          <a:xfrm>
            <a:off x="385872" y="836712"/>
            <a:ext cx="8229600" cy="32403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200" dirty="0" smtClean="0"/>
              <a:t>Brebis</a:t>
            </a:r>
          </a:p>
          <a:p>
            <a:pPr lvl="1"/>
            <a:r>
              <a:rPr lang="fr-BE" sz="2200" dirty="0" smtClean="0"/>
              <a:t>Couchée dans un berceau ou un transat :  sans doute une bonne position pour dénombrer les fœtus</a:t>
            </a:r>
          </a:p>
          <a:p>
            <a:pPr lvl="1"/>
            <a:r>
              <a:rPr lang="fr-BE" sz="2200" dirty="0" smtClean="0"/>
              <a:t>Assise pour repousser l’utérus vers la cavité pelvienne mais c’est physique </a:t>
            </a:r>
          </a:p>
          <a:p>
            <a:pPr lvl="1"/>
            <a:r>
              <a:rPr lang="fr-BE" sz="2200" dirty="0" smtClean="0"/>
              <a:t>Debout </a:t>
            </a:r>
            <a:r>
              <a:rPr lang="fr-BE" sz="2200" dirty="0" smtClean="0">
                <a:solidFill>
                  <a:srgbClr val="FF0000"/>
                </a:solidFill>
              </a:rPr>
              <a:t>: idéale </a:t>
            </a:r>
            <a:r>
              <a:rPr lang="fr-BE" sz="2200" dirty="0" smtClean="0"/>
              <a:t>(salle de traite, cornadis ou contention manuelle)</a:t>
            </a:r>
          </a:p>
          <a:p>
            <a:r>
              <a:rPr lang="fr-BE" sz="2200" u="sng" dirty="0" smtClean="0"/>
              <a:t>Chèvre : debout</a:t>
            </a:r>
          </a:p>
          <a:p>
            <a:endParaRPr lang="fr-BE" sz="2200" dirty="0"/>
          </a:p>
        </p:txBody>
      </p:sp>
      <p:pic>
        <p:nvPicPr>
          <p:cNvPr id="253958" name="Picture 6" descr="Résultat de recherche d'images pour &quot;berceau échographie brebis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789040"/>
            <a:ext cx="288032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39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430233" y="2384803"/>
            <a:ext cx="4341168" cy="14401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BE" sz="2000" u="sng" dirty="0" smtClean="0"/>
              <a:t>Voie transabdominale </a:t>
            </a:r>
            <a:r>
              <a:rPr lang="fr-BE" sz="2000" dirty="0" smtClean="0"/>
              <a:t>: voie classique</a:t>
            </a:r>
          </a:p>
          <a:p>
            <a:pPr lvl="1"/>
            <a:r>
              <a:rPr lang="fr-BE" sz="2000" dirty="0"/>
              <a:t>A</a:t>
            </a:r>
            <a:r>
              <a:rPr lang="fr-BE" sz="2000" dirty="0" smtClean="0"/>
              <a:t> droite, région de l’aine</a:t>
            </a:r>
          </a:p>
          <a:p>
            <a:pPr lvl="1"/>
            <a:r>
              <a:rPr lang="fr-BE" sz="2000" dirty="0" smtClean="0"/>
              <a:t>A gauche éventuellement si résultat négatif à droite </a:t>
            </a: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611560" y="260648"/>
            <a:ext cx="2736304" cy="576064"/>
          </a:xfrm>
          <a:prstGeom prst="roundRect">
            <a:avLst>
              <a:gd name="adj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altLang="fr-FR" sz="2800" dirty="0" smtClean="0">
                <a:solidFill>
                  <a:schemeClr val="bg1"/>
                </a:solidFill>
              </a:rPr>
              <a:t>Voie d’accès </a:t>
            </a:r>
          </a:p>
        </p:txBody>
      </p:sp>
      <p:pic>
        <p:nvPicPr>
          <p:cNvPr id="2508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39032"/>
            <a:ext cx="3676952" cy="2629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ce réservé du contenu 2"/>
          <p:cNvSpPr txBox="1">
            <a:spLocks/>
          </p:cNvSpPr>
          <p:nvPr/>
        </p:nvSpPr>
        <p:spPr>
          <a:xfrm>
            <a:off x="97240" y="4293096"/>
            <a:ext cx="5040560" cy="2375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BE" sz="2000" u="sng" dirty="0" smtClean="0"/>
              <a:t>Voie transrectale </a:t>
            </a:r>
            <a:r>
              <a:rPr lang="fr-BE" sz="2000" dirty="0" smtClean="0"/>
              <a:t>(avec un guide pour la sonde)</a:t>
            </a:r>
          </a:p>
          <a:p>
            <a:pPr lvl="1"/>
            <a:r>
              <a:rPr lang="fr-BE" sz="2000" dirty="0" smtClean="0"/>
              <a:t>A cheval sur une botte de paille </a:t>
            </a:r>
            <a:br>
              <a:rPr lang="fr-BE" sz="2000" dirty="0" smtClean="0"/>
            </a:br>
            <a:r>
              <a:rPr lang="fr-BE" sz="2000" dirty="0" smtClean="0"/>
              <a:t>(jamais assis ou couché)</a:t>
            </a:r>
          </a:p>
          <a:p>
            <a:pPr lvl="1"/>
            <a:r>
              <a:rPr lang="fr-BE" sz="2000" dirty="0" smtClean="0"/>
              <a:t>Surtout pour l’examen des ovaires </a:t>
            </a:r>
          </a:p>
          <a:p>
            <a:pPr lvl="1"/>
            <a:r>
              <a:rPr lang="fr-BE" sz="2000" dirty="0" smtClean="0"/>
              <a:t>1 à 2 minutes pour un constat de gestation</a:t>
            </a:r>
            <a:endParaRPr lang="fr-BE" sz="2000" dirty="0"/>
          </a:p>
        </p:txBody>
      </p:sp>
      <p:pic>
        <p:nvPicPr>
          <p:cNvPr id="6" name="Picture 4" descr="L’image contient peut-être : 2 personn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93" y="1261416"/>
            <a:ext cx="3125654" cy="234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ésultat de recherche d'images pour &quot;echographie des petits ruminants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6721"/>
            <a:ext cx="288032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llipse 7"/>
          <p:cNvSpPr/>
          <p:nvPr/>
        </p:nvSpPr>
        <p:spPr>
          <a:xfrm>
            <a:off x="6295268" y="1181764"/>
            <a:ext cx="725004" cy="5998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ZoneTexte 8"/>
          <p:cNvSpPr txBox="1"/>
          <p:nvPr/>
        </p:nvSpPr>
        <p:spPr>
          <a:xfrm>
            <a:off x="7113464" y="1319950"/>
            <a:ext cx="698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 smtClean="0">
                <a:solidFill>
                  <a:srgbClr val="FF0000"/>
                </a:solidFill>
              </a:rPr>
              <a:t>???</a:t>
            </a:r>
            <a:endParaRPr lang="fr-BE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50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611560" y="260648"/>
            <a:ext cx="2736304" cy="576064"/>
          </a:xfrm>
          <a:prstGeom prst="roundRect">
            <a:avLst>
              <a:gd name="adj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altLang="fr-FR" sz="2800" dirty="0" smtClean="0">
                <a:solidFill>
                  <a:schemeClr val="bg1"/>
                </a:solidFill>
              </a:rPr>
              <a:t>Voie d’accès </a:t>
            </a: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611560" y="1052736"/>
            <a:ext cx="8280920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BE" sz="2000" u="sng" dirty="0" smtClean="0"/>
              <a:t>Voie transvaginale </a:t>
            </a:r>
            <a:r>
              <a:rPr lang="fr-BE" sz="2000" dirty="0" smtClean="0"/>
              <a:t>en position debout ou couchée au moyen d’une sonde sectorielle équipée d’un guide (</a:t>
            </a:r>
            <a:r>
              <a:rPr lang="fr-BE" sz="2000" dirty="0" err="1" smtClean="0"/>
              <a:t>Descoteaux</a:t>
            </a:r>
            <a:r>
              <a:rPr lang="fr-BE" sz="2000" dirty="0" smtClean="0"/>
              <a:t> et al. 2010) : examen des ovaires </a:t>
            </a:r>
          </a:p>
        </p:txBody>
      </p:sp>
      <p:pic>
        <p:nvPicPr>
          <p:cNvPr id="262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27" y="2204864"/>
            <a:ext cx="8270209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105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395536" y="260648"/>
            <a:ext cx="4248472" cy="576064"/>
          </a:xfrm>
          <a:prstGeom prst="roundRect">
            <a:avLst>
              <a:gd name="adj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altLang="fr-FR" sz="2800" dirty="0" smtClean="0">
                <a:solidFill>
                  <a:schemeClr val="bg1"/>
                </a:solidFill>
              </a:rPr>
              <a:t>Organisation du travail (Brebis)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659799" y="987832"/>
            <a:ext cx="5099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Couloir et tri des animaux (Calais Thèse Alfort 2004) </a:t>
            </a:r>
            <a:endParaRPr lang="fr-BE" dirty="0"/>
          </a:p>
        </p:txBody>
      </p:sp>
      <p:pic>
        <p:nvPicPr>
          <p:cNvPr id="2498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11208" y="149400"/>
            <a:ext cx="4680521" cy="778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492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395536" y="260648"/>
            <a:ext cx="4248472" cy="576064"/>
          </a:xfrm>
          <a:prstGeom prst="roundRect">
            <a:avLst>
              <a:gd name="adj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altLang="fr-FR" sz="2800" dirty="0" smtClean="0">
                <a:solidFill>
                  <a:schemeClr val="bg1"/>
                </a:solidFill>
              </a:rPr>
              <a:t>Organisation du travail (chèvre)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659799" y="987832"/>
            <a:ext cx="3303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Le plus souvent en salle de traite </a:t>
            </a:r>
          </a:p>
          <a:p>
            <a:r>
              <a:rPr lang="fr-BE" dirty="0" smtClean="0"/>
              <a:t>(Calais Thèse Alfort 2004) </a:t>
            </a:r>
            <a:endParaRPr lang="fr-BE" dirty="0"/>
          </a:p>
        </p:txBody>
      </p:sp>
      <p:pic>
        <p:nvPicPr>
          <p:cNvPr id="2519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26704" y="449926"/>
            <a:ext cx="4464496" cy="7398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llipse 3"/>
          <p:cNvSpPr/>
          <p:nvPr/>
        </p:nvSpPr>
        <p:spPr>
          <a:xfrm>
            <a:off x="1483568" y="5733256"/>
            <a:ext cx="2080319" cy="6480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4247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243528" y="116632"/>
            <a:ext cx="8432928" cy="576064"/>
          </a:xfrm>
          <a:prstGeom prst="roundRect">
            <a:avLst>
              <a:gd name="adj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altLang="fr-FR" sz="2800" dirty="0" smtClean="0">
                <a:solidFill>
                  <a:schemeClr val="bg1"/>
                </a:solidFill>
              </a:rPr>
              <a:t>Organisation du travail (chèvre) (60  chèvres à l’heure : constat simple) </a:t>
            </a:r>
          </a:p>
        </p:txBody>
      </p:sp>
      <p:pic>
        <p:nvPicPr>
          <p:cNvPr id="251907" name="Picture 3" descr="D:\11 DOCUMENTS PERSONNELS\Multimedia\Dias personel\AAA Divers\20171121_1159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34016"/>
            <a:ext cx="3944560" cy="267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29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2" y="908720"/>
            <a:ext cx="4032448" cy="2590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293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624" y="3781195"/>
            <a:ext cx="4608512" cy="2824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839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14355</TotalTime>
  <Words>6847</Words>
  <Application>Microsoft Office PowerPoint</Application>
  <PresentationFormat>Affichage à l'écran (4:3)</PresentationFormat>
  <Paragraphs>1121</Paragraphs>
  <Slides>158</Slides>
  <Notes>13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158</vt:i4>
      </vt:variant>
    </vt:vector>
  </HeadingPairs>
  <TitlesOfParts>
    <vt:vector size="161" baseType="lpstr">
      <vt:lpstr>Thème Office</vt:lpstr>
      <vt:lpstr>Graphique Microsoft Excel</vt:lpstr>
      <vt:lpstr>Image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Timing de l’insémination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Principes généraux  de l’échographie</vt:lpstr>
      <vt:lpstr>Présentation PowerPoint</vt:lpstr>
      <vt:lpstr>Présentation PowerPoint</vt:lpstr>
      <vt:lpstr>Présentation PowerPoint</vt:lpstr>
      <vt:lpstr>Barrette multisonde (Linéaire) </vt:lpstr>
      <vt:lpstr>Présentation PowerPoint</vt:lpstr>
      <vt:lpstr>Présentation PowerPoint</vt:lpstr>
      <vt:lpstr>Sonde échographique = émetteur et récepteur</vt:lpstr>
      <vt:lpstr>Présentation PowerPoint</vt:lpstr>
      <vt:lpstr>Présentation PowerPoint</vt:lpstr>
      <vt:lpstr>Atténuation des US lors de leur propagation</vt:lpstr>
      <vt:lpstr>Interface et atténuation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artéfacts échographiques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Organisation de l’échographie chez les petits ruminants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L’échographie appliquée au contrôle de l’involution utérine chez la chèvre</vt:lpstr>
      <vt:lpstr>Présentation PowerPoint</vt:lpstr>
      <vt:lpstr>L’échographie appliquée à la gestation chez les petits ruminants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User</dc:creator>
  <cp:lastModifiedBy>User</cp:lastModifiedBy>
  <cp:revision>152</cp:revision>
  <dcterms:created xsi:type="dcterms:W3CDTF">2017-12-23T10:55:18Z</dcterms:created>
  <dcterms:modified xsi:type="dcterms:W3CDTF">2018-10-11T06:28:55Z</dcterms:modified>
</cp:coreProperties>
</file>