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7" r:id="rId11"/>
    <p:sldId id="378" r:id="rId12"/>
    <p:sldId id="379" r:id="rId13"/>
    <p:sldId id="393" r:id="rId14"/>
    <p:sldId id="382" r:id="rId15"/>
    <p:sldId id="381" r:id="rId16"/>
    <p:sldId id="392" r:id="rId17"/>
    <p:sldId id="383" r:id="rId18"/>
    <p:sldId id="384" r:id="rId19"/>
    <p:sldId id="385" r:id="rId20"/>
    <p:sldId id="386" r:id="rId21"/>
    <p:sldId id="387" r:id="rId22"/>
    <p:sldId id="388" r:id="rId23"/>
    <p:sldId id="391" r:id="rId24"/>
    <p:sldId id="390" r:id="rId25"/>
    <p:sldId id="365" r:id="rId26"/>
  </p:sldIdLst>
  <p:sldSz cx="17338675" cy="9753600"/>
  <p:notesSz cx="6858000" cy="9144000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E64C8"/>
    <a:srgbClr val="66FF33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280" autoAdjust="0"/>
  </p:normalViewPr>
  <p:slideViewPr>
    <p:cSldViewPr snapToGrid="0" showGuides="1">
      <p:cViewPr varScale="1">
        <p:scale>
          <a:sx n="51" d="100"/>
          <a:sy n="51" d="100"/>
        </p:scale>
        <p:origin x="-126" y="-120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8AD2-28F9-4A97-9274-C5BD1B4E65B0}" type="datetimeFigureOut">
              <a:rPr lang="fr-BE" smtClean="0"/>
              <a:t>6/12/2017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844AB-117F-45CD-A22C-0F94BB125AD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92494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97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you may know</a:t>
            </a:r>
            <a:r>
              <a:rPr lang="en-GB" baseline="0" dirty="0"/>
              <a:t>, t</a:t>
            </a:r>
            <a:r>
              <a:rPr lang="en-GB" dirty="0"/>
              <a:t>he </a:t>
            </a:r>
            <a:r>
              <a:rPr lang="en-GB" b="1" dirty="0"/>
              <a:t>main purpose</a:t>
            </a:r>
            <a:r>
              <a:rPr lang="en-GB" b="1" baseline="0" dirty="0"/>
              <a:t> </a:t>
            </a:r>
            <a:r>
              <a:rPr lang="en-GB" baseline="0" dirty="0"/>
              <a:t>of this assignment is to design an artificial island  and harbour in the north sea.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25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6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7F81-BA7E-433D-989A-342E63CB9562}" type="datetime1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Master's Dissertation - CORMAN Gilles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‹N°›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rgbClr val="FFD200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62F5-65AF-41E9-8CB9-9A1EE5E32DD4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Master's Dissertation - CORMAN Gilles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9AF5-F491-4833-B300-522473583640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Master's Dissertation - CORMAN Gilles</a:t>
            </a:r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0643-862B-44C5-BFCE-92374620EBF2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Master's Dissertation - CORMAN Gilles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‹N°›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854C-6574-4801-8AA1-706534BB485A}" type="datetime1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Master's Dissertation - CORMAN Gilles</a:t>
            </a:r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15183366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1717969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136025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FBA8-5261-4E08-8F4E-5D88F3387543}" type="datetime1">
              <a:rPr lang="en-GB" noProof="0" smtClean="0"/>
              <a:t>06/12/2017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Master's Dissertation - CORMAN Gilles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6" r:id="rId8"/>
  </p:sldLayoutIdLst>
  <p:hf hdr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XX_CORMAN_S.MARTINO.pptx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hyperlink" Target="XX_CORMAN_S.MARTINO.pptx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7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12" Type="http://schemas.openxmlformats.org/officeDocument/2006/relationships/image" Target="../media/image62.png"/><Relationship Id="rId17" Type="http://schemas.openxmlformats.org/officeDocument/2006/relationships/hyperlink" Target="XX_CORMAN_S.MARTINO.pptx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4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53.png"/><Relationship Id="rId9" Type="http://schemas.openxmlformats.org/officeDocument/2006/relationships/image" Target="../media/image51.png"/><Relationship Id="rId1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XX_CORMAN_S.MARTINO.pptx" TargetMode="External"/><Relationship Id="rId13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82.png"/><Relationship Id="rId3" Type="http://schemas.openxmlformats.org/officeDocument/2006/relationships/image" Target="../media/image9.png"/><Relationship Id="rId7" Type="http://schemas.openxmlformats.org/officeDocument/2006/relationships/image" Target="../media/image680.png"/><Relationship Id="rId12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80.png"/><Relationship Id="rId5" Type="http://schemas.openxmlformats.org/officeDocument/2006/relationships/image" Target="../media/image72.png"/><Relationship Id="rId15" Type="http://schemas.openxmlformats.org/officeDocument/2006/relationships/hyperlink" Target="XX_CORMAN_S.MARTINO.pptx" TargetMode="External"/><Relationship Id="rId10" Type="http://schemas.openxmlformats.org/officeDocument/2006/relationships/image" Target="../media/image79.png"/><Relationship Id="rId4" Type="http://schemas.openxmlformats.org/officeDocument/2006/relationships/image" Target="../media/image71.png"/><Relationship Id="rId9" Type="http://schemas.openxmlformats.org/officeDocument/2006/relationships/image" Target="../media/image700.png"/><Relationship Id="rId1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hyperlink" Target="XX_CORMAN_S.MARTINO.pptx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.png"/><Relationship Id="rId7" Type="http://schemas.openxmlformats.org/officeDocument/2006/relationships/image" Target="../media/image8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76.png"/><Relationship Id="rId4" Type="http://schemas.openxmlformats.org/officeDocument/2006/relationships/image" Target="../media/image44.png"/><Relationship Id="rId9" Type="http://schemas.openxmlformats.org/officeDocument/2006/relationships/hyperlink" Target="XX_CORMAN_S.MARTINO.pptx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.png"/><Relationship Id="rId7" Type="http://schemas.openxmlformats.org/officeDocument/2006/relationships/image" Target="../media/image93.png"/><Relationship Id="rId12" Type="http://schemas.openxmlformats.org/officeDocument/2006/relationships/hyperlink" Target="XX_CORMAN_S.MARTINO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97.png"/><Relationship Id="rId5" Type="http://schemas.openxmlformats.org/officeDocument/2006/relationships/image" Target="../media/image78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.png"/><Relationship Id="rId7" Type="http://schemas.openxmlformats.org/officeDocument/2006/relationships/image" Target="../media/image101.png"/><Relationship Id="rId12" Type="http://schemas.openxmlformats.org/officeDocument/2006/relationships/hyperlink" Target="XX_CORMAN_S.MARTINO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86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84.png"/><Relationship Id="rId9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.png"/><Relationship Id="rId7" Type="http://schemas.openxmlformats.org/officeDocument/2006/relationships/image" Target="../media/image8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hyperlink" Target="XX_CORMAN_S.MARTINO.pptx" TargetMode="External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XX_CORMAN_S.MARTINO.pptx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.png"/><Relationship Id="rId7" Type="http://schemas.openxmlformats.org/officeDocument/2006/relationships/image" Target="../media/image1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hyperlink" Target="XX_CORMAN_S.MARTINO.pptx" TargetMode="External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.png"/><Relationship Id="rId7" Type="http://schemas.openxmlformats.org/officeDocument/2006/relationships/image" Target="../media/image1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hyperlink" Target="XX_CORMAN_S.MARTINO.pptx" TargetMode="External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XX_CORMAN_S.MARTINO.pptx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23.png"/><Relationship Id="rId4" Type="http://schemas.openxmlformats.org/officeDocument/2006/relationships/image" Target="../media/image110.png"/><Relationship Id="rId9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9.png"/><Relationship Id="rId7" Type="http://schemas.openxmlformats.org/officeDocument/2006/relationships/image" Target="../media/image127.png"/><Relationship Id="rId12" Type="http://schemas.openxmlformats.org/officeDocument/2006/relationships/image" Target="../media/image1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0.png"/><Relationship Id="rId5" Type="http://schemas.openxmlformats.org/officeDocument/2006/relationships/image" Target="../media/image125.png"/><Relationship Id="rId10" Type="http://schemas.openxmlformats.org/officeDocument/2006/relationships/image" Target="../media/image121.png"/><Relationship Id="rId4" Type="http://schemas.openxmlformats.org/officeDocument/2006/relationships/image" Target="../media/image124.png"/><Relationship Id="rId9" Type="http://schemas.openxmlformats.org/officeDocument/2006/relationships/hyperlink" Target="XX_CORMAN_S.MARTINO.ppt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29.png"/><Relationship Id="rId4" Type="http://schemas.openxmlformats.org/officeDocument/2006/relationships/hyperlink" Target="XX_CORMAN_S.MARTINO.ppt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XX_CORMAN_S.MARTINO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XX_CORMAN_S.MARTINO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XX_CORMAN_S.MARTINO.pptx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4.png"/><Relationship Id="rId9" Type="http://schemas.openxmlformats.org/officeDocument/2006/relationships/hyperlink" Target="XX_CORMAN_S.MARTINO.ppt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9" Type="http://schemas.openxmlformats.org/officeDocument/2006/relationships/hyperlink" Target="XX_CORMAN_S.MARTINO.ppt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9.png"/><Relationship Id="rId7" Type="http://schemas.openxmlformats.org/officeDocument/2006/relationships/hyperlink" Target="XX_CORMAN_S.MARTINO.ppt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hyperlink" Target="XX_CORMAN_S.MARTINO.pptx" TargetMode="External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1526136" y="1428750"/>
            <a:ext cx="15183366" cy="1488600"/>
          </a:xfrm>
        </p:spPr>
        <p:txBody>
          <a:bodyPr/>
          <a:lstStyle/>
          <a:p>
            <a:pPr algn="ctr"/>
            <a:r>
              <a:rPr lang="en-US" sz="8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Master’s dissertation</a:t>
            </a:r>
            <a:endParaRPr lang="nl-NL" sz="80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ndertitel 19"/>
          <p:cNvSpPr>
            <a:spLocks noGrp="1"/>
          </p:cNvSpPr>
          <p:nvPr>
            <p:ph type="subTitle" idx="1"/>
          </p:nvPr>
        </p:nvSpPr>
        <p:spPr>
          <a:xfrm>
            <a:off x="1936750" y="7901175"/>
            <a:ext cx="5124450" cy="18714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Student:</a:t>
            </a:r>
          </a:p>
          <a:p>
            <a:r>
              <a:rPr lang="en-GB" sz="28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Gilles CORMAN</a:t>
            </a:r>
            <a:endParaRPr lang="en-GB" sz="28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14509750" y="0"/>
            <a:ext cx="269718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illes\Google Drive\Thesis\Figures\Logo 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4"/>
          <a:stretch/>
        </p:blipFill>
        <p:spPr bwMode="auto">
          <a:xfrm>
            <a:off x="13506450" y="8788383"/>
            <a:ext cx="3700487" cy="9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15536" b="22955"/>
          <a:stretch/>
        </p:blipFill>
        <p:spPr bwMode="auto">
          <a:xfrm>
            <a:off x="882870" y="0"/>
            <a:ext cx="511509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illes\Google Drive\Thesis\Figures\Logo 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05893" y="-15579725"/>
            <a:ext cx="214522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illes\Google Drive\Thesis\Figures\Logo 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t="44431"/>
          <a:stretch/>
        </p:blipFill>
        <p:spPr bwMode="auto">
          <a:xfrm>
            <a:off x="882870" y="7924800"/>
            <a:ext cx="4618158" cy="18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028701" y="3505200"/>
            <a:ext cx="16178236" cy="2211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“Formulation of a macro-element for suction caisson foundations under axial tensile load”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97514"/>
              </p:ext>
            </p:extLst>
          </p:nvPr>
        </p:nvGraphicFramePr>
        <p:xfrm>
          <a:off x="1909510" y="6098844"/>
          <a:ext cx="1437824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3311"/>
                <a:gridCol w="3218729"/>
                <a:gridCol w="3218729"/>
                <a:gridCol w="4507471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Student:</a:t>
                      </a:r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Supervisors:</a:t>
                      </a:r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8th of </a:t>
                      </a:r>
                      <a:r>
                        <a:rPr lang="fr-BE" sz="2400" dirty="0" err="1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December</a:t>
                      </a:r>
                      <a:r>
                        <a:rPr lang="fr-BE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,</a:t>
                      </a:r>
                      <a:r>
                        <a:rPr lang="fr-BE" sz="24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fr-BE" sz="2400" baseline="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2017</a:t>
                      </a:r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Gilles CORMAN</a:t>
                      </a:r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Prof. A. BEZUIJEN</a:t>
                      </a:r>
                      <a:endParaRPr lang="en-GB" sz="2400" dirty="0" smtClean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UGent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Prof. F. COLLIN  </a:t>
                      </a:r>
                      <a:endParaRPr lang="en-GB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University of Liège</a:t>
                      </a:r>
                      <a:endParaRPr lang="en-GB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B. CERFONTAINE</a:t>
                      </a:r>
                      <a:endParaRPr lang="en-GB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University of Liège</a:t>
                      </a:r>
                      <a:endParaRPr lang="en-GB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BE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10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Reaction modes (2</a:t>
            </a:r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883675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Rigid body motion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899643" y="1053221"/>
            <a:ext cx="2621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p:pic>
        <p:nvPicPr>
          <p:cNvPr id="10242" name="Picture 2" descr="C:\Users\Gilles\Google Drive\Thesis\Figures\50b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616" y="1725922"/>
            <a:ext cx="5347059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illes\Google Drive\Thesis\Figures\50b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743447"/>
            <a:ext cx="5181743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Gilles\Google Drive\Thesis\Figures\51 bis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78" y="1725922"/>
            <a:ext cx="4313238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Gilles\Google Drive\Thesis\Figures\51 bis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78" y="1743447"/>
            <a:ext cx="4313238" cy="610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-2250" y="2974107"/>
            <a:ext cx="21600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8" action="ppaction://hlinkpres?slideindex=1&amp;slidetitle=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Drained simulations</a:t>
            </a:r>
          </a:p>
          <a:p>
            <a:endParaRPr lang="en-GB" sz="1600" dirty="0">
              <a:latin typeface="Cambria" panose="02040503050406030204" pitchFamily="18" charset="0"/>
              <a:hlinkClick r:id="rId8" action="ppaction://hlinkpres?slideindex=1&amp;slidetitle="/>
            </a:endParaRP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 smtClean="0">
                <a:latin typeface="Cambria" panose="02040503050406030204" pitchFamily="18" charset="0"/>
              </a:rPr>
              <a:t>Macro-element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11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Numerical vs Analytical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883675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Rigid body motion</a:t>
            </a:r>
          </a:p>
        </p:txBody>
      </p:sp>
      <p:pic>
        <p:nvPicPr>
          <p:cNvPr id="18" name="Image 17" descr="C:\Users\Gilles\Google Drive\Thesis\Figures\52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25" b="8046"/>
          <a:stretch/>
        </p:blipFill>
        <p:spPr bwMode="auto">
          <a:xfrm>
            <a:off x="2352674" y="1725922"/>
            <a:ext cx="8982075" cy="4789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696700" y="1743447"/>
            <a:ext cx="5459893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Integration of the shear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2013769" y="2516251"/>
                <a:ext cx="5201937" cy="1566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/>
                        </a:rPr>
                        <m:t>𝜏</m:t>
                      </m:r>
                      <m:d>
                        <m:d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BE" sz="20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limLoc m:val="undOvr"/>
                                  <m:ctrlPr>
                                    <a:rPr lang="fr-BE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20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fr-BE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0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BE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fr-BE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0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fr-BE" sz="2000" i="1">
                                          <a:latin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fr-BE" sz="2000" i="1">
                                  <a:latin typeface="Cambria Math"/>
                                </a:rPr>
                                <m:t>𝑑𝑧</m:t>
                              </m:r>
                            </m:e>
                          </m:groupChr>
                        </m:e>
                        <m:lim>
                          <m:r>
                            <a:rPr lang="fr-BE" sz="2000" b="0" i="1" smtClean="0">
                              <a:latin typeface="Cambria Math"/>
                            </a:rPr>
                            <m:t>𝑡𝑟𝑖𝑎𝑛𝑔𝑢𝑙𝑎𝑟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𝑝𝑟𝑜𝑓𝑖𝑙𝑒</m:t>
                          </m:r>
                        </m:lim>
                      </m:limLow>
                      <m:r>
                        <a:rPr lang="fr-BE" sz="2000" b="0" i="1" smtClean="0"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limLoc m:val="undOvr"/>
                                  <m:ctrlPr>
                                    <a:rPr lang="fr-BE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fr-BE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4"/>
                                        </m:rPr>
                                        <a:rPr lang="fr-BE" sz="20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fr-BE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00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fr-BE" sz="2000" i="1">
                                          <a:latin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fr-BE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000" i="1">
                                          <a:latin typeface="Cambria Math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fr-BE" sz="2000" i="1">
                                          <a:latin typeface="Cambria Math"/>
                                        </a:rPr>
                                        <m:t>𝑚𝑜𝑏𝑖𝑙𝑖𝑠𝑒𝑑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fr-BE" sz="2000" i="1">
                                  <a:latin typeface="Cambria Math"/>
                                </a:rPr>
                                <m:t>𝑑𝑧</m:t>
                              </m:r>
                              <m:r>
                                <m:rPr>
                                  <m:nor/>
                                </m:rPr>
                                <a:rPr lang="fr-BE" sz="2000" dirty="0"/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a:rPr lang="fr-BE" sz="2000" b="0" i="1" smtClean="0">
                              <a:latin typeface="Cambria Math"/>
                            </a:rPr>
                            <m:t>𝑟𝑒𝑐𝑡𝑎𝑛𝑔𝑢𝑙𝑎𝑟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𝑝𝑟𝑜𝑓𝑖𝑙𝑒</m:t>
                          </m:r>
                        </m:lim>
                      </m:limLow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769" y="2516251"/>
                <a:ext cx="5201937" cy="15666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11696700" y="4545582"/>
            <a:ext cx="4868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Friction </a:t>
            </a:r>
            <a:r>
              <a:rPr lang="en-GB" sz="2500" dirty="0" smtClean="0">
                <a:latin typeface="Cambria" panose="02040503050406030204" pitchFamily="18" charset="0"/>
              </a:rPr>
              <a:t>components </a:t>
            </a: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[1a &amp; 2a]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2013769" y="5267042"/>
                <a:ext cx="4277197" cy="31566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</a:rPr>
                        <m:t>ΔΦ</m:t>
                      </m:r>
                      <m:r>
                        <a:rPr lang="fr-BE" sz="2500" b="0" i="1" smtClean="0">
                          <a:latin typeface="Cambria Math"/>
                        </a:rPr>
                        <m:t>=2</m:t>
                      </m:r>
                      <m:r>
                        <a:rPr lang="fr-BE" sz="2500" b="0" i="1" smtClean="0">
                          <a:latin typeface="Cambria Math"/>
                        </a:rPr>
                        <m:t>𝜋</m:t>
                      </m:r>
                      <m:r>
                        <a:rPr lang="fr-BE" sz="2500" b="0" i="1" smtClean="0">
                          <a:latin typeface="Cambria Math"/>
                        </a:rPr>
                        <m:t>𝑅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𝜏</m:t>
                      </m:r>
                      <m:d>
                        <m:d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BE" sz="2500" b="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BE" sz="25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r-BE" sz="2500" b="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fr-BE" sz="2500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fr-BE" sz="25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fr-BE" sz="2500" b="0" i="1" smtClean="0">
                        <a:latin typeface="Cambria Math"/>
                        <a:ea typeface="Cambria Math"/>
                      </a:rPr>
                      <m:t>𝑅</m:t>
                    </m:r>
                    <m:d>
                      <m:dPr>
                        <m:ctrlPr>
                          <a:rPr lang="fr-BE" sz="25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BE" sz="25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BE" sz="25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fr-BE" sz="25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fr-BE" sz="2500" b="0" i="0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fr-BE" sz="2500" b="0" i="1" smtClean="0">
                            <a:latin typeface="Cambria Math"/>
                            <a:ea typeface="Cambria Math"/>
                          </a:rPr>
                          <m:t>𝑦𝐿</m:t>
                        </m:r>
                        <m:r>
                          <a:rPr lang="fr-BE" sz="25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BE" sz="25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BE" sz="25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BE" sz="25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fr-BE" sz="25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sub>
                              <m:sup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fr-BE" sz="2500" b="0" i="0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BE" sz="25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BE" sz="2500" b="0" i="0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lang="fr-BE" sz="2500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fr-BE" sz="25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:endParaRPr lang="fr-BE" sz="2500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 b="0" i="0" smtClean="0">
                              <a:latin typeface="Cambria Math"/>
                              <a:ea typeface="Cambria Math"/>
                            </a:rPr>
                            <m:t>ΔΦ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𝑅𝐿</m:t>
                      </m:r>
                      <m:d>
                        <m:d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𝑐𝑙𝑎𝑦</m:t>
                              </m:r>
                            </m:sub>
                            <m:sup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  <m:f>
                            <m:f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fr-BE" sz="25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:endParaRPr lang="fr-BE" sz="2500" dirty="0" smtClean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3769" y="5267042"/>
                <a:ext cx="4277197" cy="31566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5" name="Picture 1" descr="C:\Users\Gilles\Google Drive\Thesis\Figures\45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950" y="6669410"/>
            <a:ext cx="3909522" cy="28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-2250" y="2974107"/>
            <a:ext cx="21600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9" action="ppaction://hlinkpres?slideindex=1&amp;slidetitle=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Drained simulations</a:t>
            </a:r>
          </a:p>
          <a:p>
            <a:endParaRPr lang="en-GB" sz="1600" dirty="0">
              <a:latin typeface="Cambria" panose="02040503050406030204" pitchFamily="18" charset="0"/>
              <a:hlinkClick r:id="rId9" action="ppaction://hlinkpres?slideindex=1&amp;slidetitle=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 smtClean="0">
                <a:latin typeface="Cambria" panose="02040503050406030204" pitchFamily="18" charset="0"/>
              </a:rPr>
              <a:t>Macro-element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0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12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Numerical vs Analytical (2)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621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0325100" y="1743447"/>
                <a:ext cx="594598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accent5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en-GB" sz="2500" dirty="0" smtClean="0">
                    <a:latin typeface="Cambria" panose="02040503050406030204" pitchFamily="18" charset="0"/>
                  </a:rPr>
                  <a:t>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sz="2500" dirty="0" smtClean="0">
                    <a:latin typeface="Cambria" panose="02040503050406030204" pitchFamily="18" charset="0"/>
                  </a:rPr>
                  <a:t> given in the literature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5100" y="1743447"/>
                <a:ext cx="5945987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2256" t="-14286" r="-718" b="-2527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0793114" y="2299096"/>
                <a:ext cx="5634235" cy="948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BE" sz="2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BE" sz="25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fr-BE" sz="2500" b="0" i="1" smtClean="0">
                                <a:latin typeface="Cambria Math"/>
                              </a:rPr>
                              <m:t>𝐺</m:t>
                            </m:r>
                          </m:den>
                        </m:f>
                        <m:func>
                          <m:func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BE" sz="25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BE" sz="2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BE" sz="25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BE" sz="25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BE" sz="25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BE" sz="25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BE" sz="25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fr-BE" sz="2500" dirty="0" smtClean="0"/>
                  <a:t>   </a:t>
                </a:r>
                <a:r>
                  <a:rPr lang="fr-BE" sz="2500" dirty="0" smtClean="0">
                    <a:latin typeface="Cambria" panose="020405030504060302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=2.5</m:t>
                    </m:r>
                    <m:r>
                      <a:rPr lang="fr-BE" sz="25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sz="2500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BE" sz="25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fr-BE" sz="25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fr-BE" sz="25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114" y="2299096"/>
                <a:ext cx="5634235" cy="9482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10325099" y="3826801"/>
            <a:ext cx="4729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>
                <a:latin typeface="Cambria" panose="02040503050406030204" pitchFamily="18" charset="0"/>
              </a:rPr>
              <a:t>F</a:t>
            </a:r>
            <a:r>
              <a:rPr lang="en-GB" sz="2500" dirty="0" smtClean="0">
                <a:latin typeface="Cambria" panose="02040503050406030204" pitchFamily="18" charset="0"/>
              </a:rPr>
              <a:t>riction </a:t>
            </a:r>
            <a:r>
              <a:rPr lang="en-GB" sz="2500" dirty="0" smtClean="0">
                <a:latin typeface="Cambria" panose="02040503050406030204" pitchFamily="18" charset="0"/>
              </a:rPr>
              <a:t>components </a:t>
            </a: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[1b &amp; 2b]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12292" name="Picture 4" descr="C:\Users\Gilles\Google Drive\Thesis\Figures\58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6007769"/>
            <a:ext cx="7305675" cy="36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Gilles\Google Drive\Thesis\Figures\56dbis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4" y="1607219"/>
            <a:ext cx="40767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Gilles\Google Drive\Thesis\Figures\56dbis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607219"/>
            <a:ext cx="408622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Gilles\Google Drive\Thesis\Figures\56dbis-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1607219"/>
            <a:ext cx="4086225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4118575" y="3104326"/>
            <a:ext cx="2152512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1500" i="1" dirty="0" smtClean="0">
                <a:latin typeface="Cambria" panose="02040503050406030204" pitchFamily="18" charset="0"/>
              </a:rPr>
              <a:t>Randolph &amp; Wroth, 1978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0794306" y="4338288"/>
                <a:ext cx="5396670" cy="115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𝑦𝐿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306" y="4338288"/>
                <a:ext cx="5396670" cy="115198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3729158" y="2486070"/>
                <a:ext cx="3617272" cy="574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BE" sz="2500" i="1">
                          <a:latin typeface="Cambria Math"/>
                        </a:rPr>
                        <m:t>=2.5</m:t>
                      </m:r>
                      <m:r>
                        <a:rPr lang="fr-BE" sz="2500" i="1">
                          <a:latin typeface="Cambria Math"/>
                        </a:rPr>
                        <m:t>𝐿</m:t>
                      </m:r>
                      <m:r>
                        <a:rPr lang="fr-BE" sz="25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sz="25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𝜍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𝑜𝑢𝑡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fr-BE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sz="25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9158" y="2486070"/>
                <a:ext cx="3617272" cy="57432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0859825" y="4286982"/>
                <a:ext cx="6227410" cy="11519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𝑜𝑢𝑡</m:t>
                                  </m:r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𝑦𝐿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825" y="4286982"/>
                <a:ext cx="6227410" cy="115198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81152" y="2575777"/>
            <a:ext cx="820343" cy="43586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25"/>
          <p:cNvSpPr/>
          <p:nvPr/>
        </p:nvSpPr>
        <p:spPr>
          <a:xfrm>
            <a:off x="13153187" y="4768458"/>
            <a:ext cx="820343" cy="43586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0901419" y="5555485"/>
                <a:ext cx="5182444" cy="11519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𝑦𝐿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419" y="5555485"/>
                <a:ext cx="5182444" cy="115198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3721403" y="2486070"/>
                <a:ext cx="3456267" cy="574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5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fr-BE" sz="2500" i="1">
                          <a:latin typeface="Cambria Math"/>
                        </a:rPr>
                        <m:t>=2.5</m:t>
                      </m:r>
                      <m:r>
                        <a:rPr lang="fr-BE" sz="2500" i="1">
                          <a:latin typeface="Cambria Math"/>
                        </a:rPr>
                        <m:t>𝐿</m:t>
                      </m:r>
                      <m:r>
                        <a:rPr lang="fr-BE" sz="25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BE" sz="25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𝜍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fr-BE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sz="2500" i="1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403" y="2486070"/>
                <a:ext cx="3456267" cy="57432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5265154" y="2630484"/>
            <a:ext cx="674143" cy="38116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036557" y="6784538"/>
                <a:ext cx="5556586" cy="966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5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ΔΦ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5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𝑅𝐿</m:t>
                      </m:r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𝑐𝑙𝑎𝑦</m:t>
                              </m:r>
                            </m:sub>
                            <m:sup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BE" sz="2500" i="1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6557" y="6784538"/>
                <a:ext cx="5556586" cy="96641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2477750" y="7156139"/>
            <a:ext cx="929906" cy="43586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ZoneTexte 32"/>
          <p:cNvSpPr txBox="1"/>
          <p:nvPr/>
        </p:nvSpPr>
        <p:spPr>
          <a:xfrm>
            <a:off x="-2250" y="2974107"/>
            <a:ext cx="21600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17" action="ppaction://hlinkpres?slideindex=1&amp;slidetitle=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Drained simulations</a:t>
            </a:r>
          </a:p>
          <a:p>
            <a:endParaRPr lang="en-GB" sz="1600" dirty="0">
              <a:latin typeface="Cambria" panose="02040503050406030204" pitchFamily="18" charset="0"/>
              <a:hlinkClick r:id="rId17" action="ppaction://hlinkpres?slideindex=1&amp;slidetitle=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 smtClean="0">
                <a:latin typeface="Cambria" panose="02040503050406030204" pitchFamily="18" charset="0"/>
              </a:rPr>
              <a:t>Macro-element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6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8" grpId="0" animBg="1"/>
      <p:bldP spid="26" grpId="0" animBg="1"/>
      <p:bldP spid="28" grpId="0" animBg="1"/>
      <p:bldP spid="29" grpId="0" animBg="1"/>
      <p:bldP spid="30" grpId="0" animBg="1"/>
      <p:bldP spid="7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13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Macro-Element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5336424" y="6054744"/>
                <a:ext cx="6016582" cy="940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00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fr-BE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0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0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  <m:r>
                            <m:rPr>
                              <m:nor/>
                            </m:rPr>
                            <a:rPr lang="fr-BE" sz="2000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fr-BE" sz="20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BE" sz="200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 =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𝜅</m:t>
                      </m:r>
                      <m:d>
                        <m:dPr>
                          <m:ctrlPr>
                            <a:rPr lang="fr-BE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BE" sz="20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fr-BE" sz="2000" i="1">
                          <a:latin typeface="Cambria Math"/>
                          <a:ea typeface="Cambria Math"/>
                        </a:rPr>
                        <m:t> ×</m:t>
                      </m:r>
                      <m:r>
                        <m:rPr>
                          <m:sty m:val="p"/>
                        </m:rPr>
                        <a:rPr lang="fr-BE" sz="200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fr-BE" sz="20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24" y="6054744"/>
                <a:ext cx="6016582" cy="9400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2352674" y="7710095"/>
            <a:ext cx="2621039" cy="96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</a:t>
            </a:r>
            <a:r>
              <a:rPr lang="en-GB" sz="2500" b="1" dirty="0" smtClean="0">
                <a:latin typeface="Cambria" panose="02040503050406030204" pitchFamily="18" charset="0"/>
              </a:rPr>
              <a:t>move</a:t>
            </a:r>
          </a:p>
          <a:p>
            <a:pPr algn="ctr">
              <a:lnSpc>
                <a:spcPct val="120000"/>
              </a:lnSpc>
            </a:pPr>
            <a:r>
              <a:rPr lang="en-GB" sz="22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[1b &amp; 2b]</a:t>
            </a:r>
            <a:endParaRPr lang="en-GB" sz="22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5385885" y="7493561"/>
                <a:ext cx="6831294" cy="770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sz="2000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000" b="0" i="0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BE" sz="2000" b="0" i="0" smtClean="0">
                            <a:latin typeface="Cambria Math"/>
                            <a:ea typeface="Cambria Math"/>
                          </a:rPr>
                          <m:t>out</m:t>
                        </m:r>
                      </m:sub>
                    </m:sSub>
                    <m:r>
                      <a:rPr lang="fr-BE" sz="2000" i="1">
                        <a:latin typeface="Cambria Math"/>
                        <a:ea typeface="Cambria Math"/>
                      </a:rPr>
                      <m:t>=2</m:t>
                    </m:r>
                    <m:r>
                      <a:rPr lang="fr-BE" sz="20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fr-BE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fr-BE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BE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</m:e>
                          <m:sub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𝑜𝑢𝑡</m:t>
                            </m:r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b>
                        </m:sSub>
                        <m:sSub>
                          <m:sSubPr>
                            <m:ctrlPr>
                              <a:rPr lang="fr-BE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BE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fr-BE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sub>
                              <m:sup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fr-BE" sz="20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BE" sz="20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fr-BE" sz="20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fr-BE" sz="2000">
                        <a:latin typeface="Cambria Math"/>
                        <a:ea typeface="Cambria Math"/>
                      </a:rPr>
                      <m:t>Δ</m:t>
                    </m:r>
                    <m:r>
                      <a:rPr lang="fr-BE" sz="20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fr-BE" sz="2000" i="1" dirty="0" smtClean="0">
                    <a:latin typeface="Cambria Math"/>
                    <a:ea typeface="Cambria Math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fr-BE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BE" sz="200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fr-BE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fr-BE" sz="2000">
                        <a:latin typeface="Cambria Math"/>
                        <a:ea typeface="Cambria Math"/>
                      </a:rPr>
                      <m:t>Δ</m:t>
                    </m:r>
                    <m:r>
                      <a:rPr lang="fr-BE" sz="20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fr-BE" sz="20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885" y="7493561"/>
                <a:ext cx="6831294" cy="7705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5385885" y="8407500"/>
                <a:ext cx="6038063" cy="1139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sz="2000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000" b="0" i="0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BE" sz="2000" b="0" i="0" smtClean="0">
                            <a:latin typeface="Cambria Math"/>
                            <a:ea typeface="Cambria Math"/>
                          </a:rPr>
                          <m:t>in</m:t>
                        </m:r>
                      </m:sub>
                    </m:sSub>
                    <m:r>
                      <a:rPr lang="fr-BE" sz="2000" i="1">
                        <a:latin typeface="Cambria Math"/>
                        <a:ea typeface="Cambria Math"/>
                      </a:rPr>
                      <m:t>=2</m:t>
                    </m:r>
                    <m:r>
                      <a:rPr lang="fr-BE" sz="20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fr-BE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fr-BE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BE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BE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fr-BE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sub>
                              <m:sup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fr-BE" sz="20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fr-BE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BE" sz="20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lang="fr-BE" sz="20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fr-BE" sz="2000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fr-BE" sz="2000">
                        <a:latin typeface="Cambria Math"/>
                        <a:ea typeface="Cambria Math"/>
                      </a:rPr>
                      <m:t>Δ</m:t>
                    </m:r>
                    <m:r>
                      <a:rPr lang="fr-BE" sz="20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fr-BE" sz="2000" i="1" dirty="0" smtClean="0">
                    <a:latin typeface="Cambria Math"/>
                    <a:ea typeface="Cambria Math"/>
                  </a:rPr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𝑖𝑛</m:t>
                        </m:r>
                      </m:sub>
                    </m:sSub>
                    <m:d>
                      <m:dPr>
                        <m:ctrlPr>
                          <a:rPr lang="fr-BE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BE" sz="200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fr-BE" sz="20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fr-BE" sz="2000" i="1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fr-BE" sz="2000">
                        <a:latin typeface="Cambria Math"/>
                        <a:ea typeface="Cambria Math"/>
                      </a:rPr>
                      <m:t>Δ</m:t>
                    </m:r>
                    <m:r>
                      <a:rPr lang="fr-BE" sz="2000" i="1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fr-BE" sz="2000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r-BE" sz="2000" i="1" dirty="0" smtClean="0">
                    <a:latin typeface="Cambria Math"/>
                    <a:ea typeface="Cambria Math"/>
                  </a:rPr>
                  <a:t> </a:t>
                </a:r>
                <a:endParaRPr lang="fr-BE" sz="20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885" y="8407500"/>
                <a:ext cx="6038063" cy="11398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363713" y="7585638"/>
                <a:ext cx="3974961" cy="802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0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fr-BE" sz="200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fr-BE" sz="20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𝜍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= </m:t>
                          </m:r>
                          <m:r>
                            <a:rPr lang="fr-BE" sz="20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limLow>
                        <m:limLow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2000">
                                      <a:latin typeface="Cambria Math"/>
                                      <a:ea typeface="Cambria Math"/>
                                    </a:rPr>
                                    <m:t>ΔΦ</m:t>
                                  </m:r>
                                </m:e>
                                <m:sub>
                                  <m:r>
                                    <a:rPr lang="fr-BE" sz="2000" i="1"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fr-BE" sz="200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𝑟𝑖𝑔𝑖𝑑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𝑏𝑜𝑑𝑦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lim>
                      </m:limLow>
                    </m:oMath>
                  </m:oMathPara>
                </a14:m>
                <a:endParaRPr lang="fr-BE" sz="20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3713" y="7585638"/>
                <a:ext cx="3974961" cy="8029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/>
          <p:cNvSpPr txBox="1"/>
          <p:nvPr/>
        </p:nvSpPr>
        <p:spPr>
          <a:xfrm>
            <a:off x="-2250" y="2974107"/>
            <a:ext cx="21600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8" action="ppaction://hlinkpres?slideindex=1&amp;slidetitle=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Drained simulations</a:t>
            </a:r>
          </a:p>
          <a:p>
            <a:endParaRPr lang="en-GB" sz="1600" dirty="0">
              <a:latin typeface="Cambria" panose="02040503050406030204" pitchFamily="18" charset="0"/>
              <a:hlinkClick r:id="rId8" action="ppaction://hlinkpres?slideindex=1&amp;slidetitle=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Macro-element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87580" y="2184630"/>
                <a:ext cx="7352269" cy="827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sz="25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500">
                            <a:solidFill>
                              <a:prstClr val="black"/>
                            </a:solidFill>
                            <a:latin typeface="Cambria Math"/>
                          </a:rPr>
                          <m:t>Δ</m:t>
                        </m:r>
                        <m:r>
                          <a:rPr lang="fr-BE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BE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fr-BE" sz="25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BE" sz="2500">
                        <a:solidFill>
                          <a:prstClr val="black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fr-BE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500">
                            <a:solidFill>
                              <a:prstClr val="black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fr-BE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fr-BE" sz="25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fr-BE" sz="2500">
                        <a:solidFill>
                          <a:prstClr val="black"/>
                        </a:solidFill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fr-BE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500">
                            <a:solidFill>
                              <a:prstClr val="black"/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fr-BE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fr-BE" sz="2500" dirty="0" smtClean="0"/>
                  <a:t>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da-DK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da-DK" sz="25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fr-BE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sz="25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da-DK" sz="25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da-DK" sz="25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da-DK" sz="25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fr-BE" sz="25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BE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sz="25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da-DK" sz="25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da-DK" sz="25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Δ</m:t>
                            </m:r>
                            <m:r>
                              <a:rPr lang="da-DK" sz="25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fr-BE" sz="25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𝑠𝑝𝑟𝑖𝑛𝑔𝑠</m:t>
                        </m:r>
                      </m:lim>
                    </m:limLow>
                    <m:limLow>
                      <m:limLowPr>
                        <m:ctrlPr>
                          <a:rPr lang="fr-BE" sz="25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BE" sz="25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fr-BE" sz="25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da-DK" sz="25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BE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500" b="0" i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da-DK" sz="25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𝜍</m:t>
                                </m:r>
                              </m:e>
                              <m:sub>
                                <m:r>
                                  <a:rPr lang="da-DK" sz="25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lang="da-DK" sz="25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BE" sz="25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a-DK" sz="25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𝜍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r-BE" sz="25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in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fr-BE" sz="25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𝑠𝑙𝑖𝑑𝑒𝑟𝑠</m:t>
                        </m:r>
                      </m:lim>
                    </m:limLow>
                  </m:oMath>
                </a14:m>
                <a:endParaRPr lang="fr-BE" sz="25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580" y="2184630"/>
                <a:ext cx="7352269" cy="827727"/>
              </a:xfrm>
              <a:prstGeom prst="rect">
                <a:avLst/>
              </a:prstGeom>
              <a:blipFill rotWithShape="1">
                <a:blip r:embed="rId9"/>
                <a:stretch>
                  <a:fillRect l="-166" t="-5882" b="-6618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2352674" y="6316295"/>
            <a:ext cx="2883675" cy="96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Rigid body </a:t>
            </a:r>
            <a:r>
              <a:rPr lang="en-GB" sz="2500" b="1" dirty="0" smtClean="0">
                <a:latin typeface="Cambria" panose="02040503050406030204" pitchFamily="18" charset="0"/>
              </a:rPr>
              <a:t>motion</a:t>
            </a:r>
          </a:p>
          <a:p>
            <a:pPr algn="ctr">
              <a:lnSpc>
                <a:spcPct val="120000"/>
              </a:lnSpc>
            </a:pPr>
            <a:r>
              <a:rPr lang="en-GB" sz="22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[1a &amp; 2a]</a:t>
            </a:r>
            <a:endParaRPr lang="en-GB" sz="22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0263352" y="2974107"/>
            <a:ext cx="3799489" cy="2972439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15008772" y="3042573"/>
            <a:ext cx="1045978" cy="2903973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3450175" y="6128993"/>
                <a:ext cx="3888500" cy="791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0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fr-BE" sz="200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000" i="1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fr-BE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sz="2000" i="1" smtClean="0">
                          <a:latin typeface="Cambria Math"/>
                          <a:ea typeface="Cambria Math"/>
                        </a:rPr>
                        <m:t>𝜍</m:t>
                      </m:r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2000" i="1">
                          <a:latin typeface="Cambria Math"/>
                          <a:ea typeface="Cambria Math"/>
                        </a:rPr>
                        <m:t>𝑅𝐿</m:t>
                      </m:r>
                      <m:d>
                        <m:dPr>
                          <m:ctrlPr>
                            <a:rPr lang="fr-BE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BE" sz="20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𝑐𝑙𝑎𝑦</m:t>
                              </m:r>
                            </m:sub>
                            <m:sup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  <m:f>
                            <m:fPr>
                              <m:ctrlPr>
                                <a:rPr lang="fr-BE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BE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BE" sz="2000" i="1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fr-BE" sz="20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0175" y="6128993"/>
                <a:ext cx="3888500" cy="7914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Gilles\Google Drive\Thesis\Figures\9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984629"/>
            <a:ext cx="7190051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205472" y="7768741"/>
            <a:ext cx="607162" cy="39502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Rectangle 38"/>
          <p:cNvSpPr/>
          <p:nvPr/>
        </p:nvSpPr>
        <p:spPr>
          <a:xfrm>
            <a:off x="15023605" y="7705095"/>
            <a:ext cx="741640" cy="39502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2163095" y="7692364"/>
                <a:ext cx="1146339" cy="477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 smtClean="0">
                              <a:latin typeface="Cambria Math"/>
                              <a:ea typeface="Cambria Math"/>
                            </a:rPr>
                            <m:t>𝜍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𝑜𝑢𝑡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095" y="7692364"/>
                <a:ext cx="1146339" cy="47775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2163095" y="8623705"/>
                <a:ext cx="1017907" cy="477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i="1" smtClean="0">
                              <a:latin typeface="Cambria Math"/>
                              <a:ea typeface="Cambria Math"/>
                            </a:rPr>
                            <m:t>𝜍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3095" y="8623705"/>
                <a:ext cx="1017907" cy="47775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12552317" y="7789583"/>
            <a:ext cx="641169" cy="39502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Rectangle 44"/>
          <p:cNvSpPr/>
          <p:nvPr/>
        </p:nvSpPr>
        <p:spPr>
          <a:xfrm>
            <a:off x="12552317" y="8711271"/>
            <a:ext cx="534291" cy="39502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24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37" grpId="0"/>
      <p:bldP spid="38" grpId="0"/>
      <p:bldP spid="28" grpId="0"/>
      <p:bldP spid="34" grpId="0"/>
      <p:bldP spid="12" grpId="0" animBg="1"/>
      <p:bldP spid="39" grpId="0" animBg="1"/>
      <p:bldP spid="16" grpId="0"/>
      <p:bldP spid="43" grpId="0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14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Reaction modes 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883675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Rigid body motion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59010" y="1083869"/>
            <a:ext cx="314824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p:pic>
        <p:nvPicPr>
          <p:cNvPr id="1026" name="Picture 2" descr="C:\Users\Gilles\Google Drive\Thesis\Figures\47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10" y="2274199"/>
            <a:ext cx="4270390" cy="53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illes\Google Drive\Thesis\Figures\61-2bi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10" y="1743447"/>
            <a:ext cx="9793249" cy="58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illes\Google Drive\Thesis\Figures\47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10" y="2274199"/>
            <a:ext cx="4229100" cy="53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307505" y="4928765"/>
                <a:ext cx="9682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fr-BE" sz="25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05" y="4928765"/>
                <a:ext cx="968214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023500" y="4928765"/>
                <a:ext cx="112922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fr-BE" sz="25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500" y="4928765"/>
                <a:ext cx="1129220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511264" y="3619071"/>
                <a:ext cx="1103251" cy="589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>
                          <a:solidFill>
                            <a:srgbClr val="FF3399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BE" sz="2500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𝑝𝑤𝑝</m:t>
                          </m:r>
                        </m:sub>
                      </m:sSub>
                    </m:oMath>
                  </m:oMathPara>
                </a14:m>
                <a:endParaRPr lang="fr-BE" sz="25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264" y="3619071"/>
                <a:ext cx="1103251" cy="5896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151661" y="3619071"/>
                <a:ext cx="1279901" cy="591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fr-BE" sz="25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𝑝𝑙𝑢𝑔</m:t>
                          </m:r>
                        </m:sub>
                      </m:sSub>
                    </m:oMath>
                  </m:oMathPara>
                </a14:m>
                <a:endParaRPr lang="fr-BE" sz="2500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61" y="3619071"/>
                <a:ext cx="1279901" cy="5915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420139" y="1914866"/>
                <a:ext cx="1025987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fr-BE" sz="25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39" y="1914866"/>
                <a:ext cx="1025987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555785" y="8430074"/>
                <a:ext cx="4579779" cy="589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𝑝𝑤𝑝</m:t>
                          </m:r>
                        </m:sub>
                      </m:sSub>
                    </m:oMath>
                  </m:oMathPara>
                </a14:m>
                <a:endParaRPr lang="fr-BE" sz="25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85" y="8430074"/>
                <a:ext cx="4579779" cy="58964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555785" y="8428151"/>
                <a:ext cx="5966570" cy="5915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sub>
                      </m:sSub>
                      <m:r>
                        <a:rPr lang="fr-BE" sz="250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𝑝𝑤𝑝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</m:sub>
                      </m:sSub>
                    </m:oMath>
                  </m:oMathPara>
                </a14:m>
                <a:endParaRPr lang="fr-BE" sz="2500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85" y="8428151"/>
                <a:ext cx="5966570" cy="59157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Gilles\Google Drive\Thesis\Figures\61-1bi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09" y="1743447"/>
            <a:ext cx="9793249" cy="58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15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23283" y="9019723"/>
            <a:ext cx="3047629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500" dirty="0" smtClean="0">
                <a:solidFill>
                  <a:schemeClr val="accent2"/>
                </a:solidFill>
              </a:rPr>
              <a:t>[1a]      [2a]        [3a]</a:t>
            </a:r>
            <a:endParaRPr lang="fr-BE" sz="2500" dirty="0" smtClean="0">
              <a:solidFill>
                <a:schemeClr val="accent2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923282" y="9019722"/>
            <a:ext cx="4301177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500" dirty="0" smtClean="0">
                <a:solidFill>
                  <a:schemeClr val="accent2"/>
                </a:solidFill>
              </a:rPr>
              <a:t>[1b]      [2b]        [3b]        [4b]</a:t>
            </a:r>
            <a:endParaRPr lang="fr-BE" sz="25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15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Reaction modes (2</a:t>
            </a:r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59010" y="1083869"/>
            <a:ext cx="3148247" cy="51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Rigid body motio</a:t>
            </a:r>
            <a:r>
              <a:rPr lang="en-GB" sz="2500" b="1" dirty="0">
                <a:latin typeface="Cambria" panose="02040503050406030204" pitchFamily="18" charset="0"/>
              </a:rPr>
              <a:t>n</a:t>
            </a:r>
            <a:endParaRPr lang="en-GB" sz="2500" b="1" dirty="0" smtClean="0">
              <a:latin typeface="Cambria" panose="020405030504060302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778860" y="1083868"/>
            <a:ext cx="3148247" cy="51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4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Gilles\Google Drive\Thesis\Figures\6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"/>
          <a:stretch/>
        </p:blipFill>
        <p:spPr bwMode="auto">
          <a:xfrm>
            <a:off x="2352675" y="1742997"/>
            <a:ext cx="11801475" cy="62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16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Reaction modes (3</a:t>
            </a:r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59010" y="1083869"/>
            <a:ext cx="3148247" cy="51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Rigid body motio</a:t>
            </a:r>
            <a:r>
              <a:rPr lang="en-GB" sz="2500" b="1" dirty="0">
                <a:latin typeface="Cambria" panose="02040503050406030204" pitchFamily="18" charset="0"/>
              </a:rPr>
              <a:t>n</a:t>
            </a:r>
            <a:endParaRPr lang="en-GB" sz="2500" b="1" dirty="0" smtClean="0">
              <a:latin typeface="Cambria" panose="02040503050406030204" pitchFamily="18" charset="0"/>
            </a:endParaRPr>
          </a:p>
        </p:txBody>
      </p:sp>
      <p:pic>
        <p:nvPicPr>
          <p:cNvPr id="11" name="Picture 4" descr="C:\Users\Gilles\Google Drive\Thesis\Figures\51 bi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4" y="1743446"/>
            <a:ext cx="4791075" cy="679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778860" y="1083868"/>
            <a:ext cx="3148247" cy="51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p:pic>
        <p:nvPicPr>
          <p:cNvPr id="2050" name="Picture 2" descr="C:\Users\Gilles\Google Drive\Thesis\Figures\66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60" y="1743447"/>
            <a:ext cx="6377824" cy="679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9848987" y="8536324"/>
                <a:ext cx="4237570" cy="883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500" b="0" i="1" smtClean="0">
                          <a:latin typeface="Cambria Math"/>
                        </a:rPr>
                        <m:t>𝑘</m:t>
                      </m:r>
                      <m:r>
                        <a:rPr lang="fr-BE" sz="25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5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sz="2500" b="0" i="1" smtClean="0">
                              <a:latin typeface="Cambria Math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5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fr-BE" sz="25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fr-BE" sz="2500" b="0" i="1" smtClean="0">
                          <a:latin typeface="Cambria Math"/>
                        </a:rPr>
                        <m:t>  &amp;  </m:t>
                      </m:r>
                      <m:r>
                        <a:rPr lang="fr-BE" sz="2500" b="0" i="1" smtClean="0">
                          <a:latin typeface="Cambria Math"/>
                        </a:rPr>
                        <m:t>𝐿𝑅</m:t>
                      </m:r>
                      <m:r>
                        <a:rPr lang="fr-BE" sz="25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5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sz="2500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5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fr-BE" sz="25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BE" sz="2500" dirty="0" smtClean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987" y="8536324"/>
                <a:ext cx="4237570" cy="8831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9848987" y="8536324"/>
                <a:ext cx="4237570" cy="883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500" b="0" i="1" smtClean="0">
                          <a:latin typeface="Cambria Math"/>
                        </a:rPr>
                        <m:t>𝑘</m:t>
                      </m:r>
                      <m:r>
                        <a:rPr lang="fr-BE" sz="25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5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sz="2500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  <m:f>
                        <m:f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5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fr-BE" sz="25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fr-BE" sz="2500" b="0" i="1" smtClean="0">
                          <a:latin typeface="Cambria Math"/>
                        </a:rPr>
                        <m:t>  &amp;  </m:t>
                      </m:r>
                      <m:r>
                        <a:rPr lang="fr-BE" sz="2500" b="0" i="1" smtClean="0">
                          <a:latin typeface="Cambria Math"/>
                        </a:rPr>
                        <m:t>𝐿𝑅</m:t>
                      </m:r>
                      <m:r>
                        <a:rPr lang="fr-BE" sz="25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BE" sz="25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BE" sz="2500" b="0" i="1" smtClean="0">
                              <a:latin typeface="Cambria Math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5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fr-BE" sz="2500" b="0" i="1" smtClean="0">
                              <a:latin typeface="Cambria Math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BE" sz="25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987" y="8536324"/>
                <a:ext cx="4237570" cy="8831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Gilles\Google Drive\Thesis\Figures\67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60" y="1743447"/>
            <a:ext cx="6377824" cy="67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9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17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Numerical vs Analytical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883675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Rigid body motion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52675" y="1725285"/>
            <a:ext cx="47260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Friction </a:t>
            </a:r>
            <a:r>
              <a:rPr lang="en-GB" sz="2500" dirty="0" smtClean="0">
                <a:latin typeface="Cambria" panose="02040503050406030204" pitchFamily="18" charset="0"/>
              </a:rPr>
              <a:t>components </a:t>
            </a: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[1a &amp; 2a]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52675" y="1716579"/>
            <a:ext cx="472604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PWP </a:t>
            </a:r>
            <a:r>
              <a:rPr lang="en-GB" sz="2500" dirty="0" smtClean="0">
                <a:latin typeface="Cambria" panose="02040503050406030204" pitchFamily="18" charset="0"/>
              </a:rPr>
              <a:t>component  </a:t>
            </a: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[3a]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768722" y="2278009"/>
                <a:ext cx="4835939" cy="2026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</a:rPr>
                        <m:t>ΔΦ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500" b="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𝑦𝐿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5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5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BE" sz="25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 b="0" i="0" smtClean="0">
                              <a:latin typeface="Cambria Math"/>
                              <a:ea typeface="Cambria Math"/>
                            </a:rPr>
                            <m:t>ΔΦ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𝑅𝐿</m:t>
                      </m:r>
                      <m:d>
                        <m:d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𝑐𝑙𝑎𝑦</m:t>
                              </m:r>
                            </m:sub>
                            <m:sup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  <m:f>
                            <m:f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fr-BE" sz="25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722" y="2278009"/>
                <a:ext cx="4835939" cy="20260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8210550" y="3047754"/>
            <a:ext cx="4695260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500" dirty="0" smtClean="0">
                <a:latin typeface="Cambria" panose="02040503050406030204" pitchFamily="18" charset="0"/>
              </a:rPr>
              <a:t>Similar to the drained simulation</a:t>
            </a:r>
          </a:p>
        </p:txBody>
      </p:sp>
      <p:pic>
        <p:nvPicPr>
          <p:cNvPr id="3074" name="Picture 2" descr="C:\Users\Gilles\Google Drive\Thesis\Figures\68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91" y="4986337"/>
            <a:ext cx="9739981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illes\Google Drive\Thesis\Figures\68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055" y="4986336"/>
            <a:ext cx="4290345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768721" y="2436955"/>
            <a:ext cx="10137089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500" dirty="0" smtClean="0">
                <a:latin typeface="Cambria" panose="02040503050406030204" pitchFamily="18" charset="0"/>
              </a:rPr>
              <a:t>Darcy’s law</a:t>
            </a:r>
          </a:p>
          <a:p>
            <a:pPr>
              <a:lnSpc>
                <a:spcPct val="120000"/>
              </a:lnSpc>
            </a:pPr>
            <a:endParaRPr lang="fr-BE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fr-BE" sz="2500" dirty="0" smtClean="0">
                <a:latin typeface="Cambria" panose="02040503050406030204" pitchFamily="18" charset="0"/>
              </a:rPr>
              <a:t>Hydraulic gradient</a:t>
            </a:r>
          </a:p>
          <a:p>
            <a:pPr>
              <a:lnSpc>
                <a:spcPct val="120000"/>
              </a:lnSpc>
            </a:pPr>
            <a:endParaRPr lang="fr-BE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fr-BE" sz="2500" dirty="0" smtClean="0">
                <a:latin typeface="Cambria" panose="02040503050406030204" pitchFamily="18" charset="0"/>
              </a:rPr>
              <a:t>Seepage length</a:t>
            </a:r>
          </a:p>
          <a:p>
            <a:pPr>
              <a:lnSpc>
                <a:spcPct val="120000"/>
              </a:lnSpc>
            </a:pPr>
            <a:endParaRPr lang="fr-BE" sz="1500" dirty="0" smtClean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233943" y="2187994"/>
                <a:ext cx="1945276" cy="786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/>
                        </a:rPr>
                        <m:t>𝑣</m:t>
                      </m:r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sz="2000" b="0" i="0" smtClean="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fr-BE" sz="2000" b="0" i="1" smtClean="0"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BE" sz="20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r>
                        <a:rPr lang="fr-BE" sz="2000" b="0" i="1" smtClean="0">
                          <a:latin typeface="Cambria Math"/>
                        </a:rPr>
                        <m:t>𝑘</m:t>
                      </m:r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fr-BE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3" y="2187994"/>
                <a:ext cx="1945276" cy="7861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233944" y="3075114"/>
                <a:ext cx="1201418" cy="787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/>
                        </a:rPr>
                        <m:t>𝑖</m:t>
                      </m:r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0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BE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0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BE" sz="20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4" y="3075114"/>
                <a:ext cx="1201418" cy="7870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233944" y="3852407"/>
                <a:ext cx="2498120" cy="86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</a:rPr>
                        <m:t>=1+0.2</m:t>
                      </m:r>
                      <m:sSup>
                        <m:sSup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fr-BE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BE" sz="2000" b="0" i="1" smtClean="0">
                              <a:latin typeface="Cambria Math"/>
                            </a:rPr>
                            <m:t>−0.9</m:t>
                          </m:r>
                        </m:sup>
                      </m:sSup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4" y="3852407"/>
                <a:ext cx="2498120" cy="8644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6233943" y="4586068"/>
            <a:ext cx="2927020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1500" i="1" dirty="0" smtClean="0">
                <a:latin typeface="Cambria" panose="02040503050406030204" pitchFamily="18" charset="0"/>
              </a:rPr>
              <a:t>Senders M. &amp; Randolph M.F, 2009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923983" y="3936115"/>
                <a:ext cx="4697568" cy="697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fr-BE" sz="20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BE" sz="2000" dirty="0" smtClean="0"/>
                  <a:t>  </a:t>
                </a:r>
                <a14:m>
                  <m:oMath xmlns:m="http://schemas.openxmlformats.org/officeDocument/2006/math">
                    <m:r>
                      <a:rPr lang="fr-BE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B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BE" sz="20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BE" sz="2000" i="1">
                        <a:latin typeface="Cambria Math"/>
                      </a:rPr>
                      <m:t>=1+0.2</m:t>
                    </m:r>
                    <m:sSup>
                      <m:sSupPr>
                        <m:ctrlPr>
                          <a:rPr lang="fr-BE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BE" sz="2000" i="1">
                                    <a:latin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fr-BE" sz="2000" i="1">
                                    <a:latin typeface="Cambria Math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BE" sz="2000" i="1">
                            <a:latin typeface="Cambria Math"/>
                          </a:rPr>
                          <m:t>−0.9</m:t>
                        </m:r>
                      </m:sup>
                    </m:sSup>
                    <m:r>
                      <a:rPr lang="fr-BE" sz="20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𝑝𝑤𝑝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sub>
                    </m:sSub>
                    <m:sSup>
                      <m:sSup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fr-BE" sz="2000" b="0" i="0" smtClean="0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fr-BE" sz="20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fr-BE" sz="20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sup>
                    </m:sSup>
                  </m:oMath>
                </a14:m>
                <a:r>
                  <a:rPr lang="fr-BE" sz="2000" dirty="0" smtClean="0"/>
                  <a:t>  </a:t>
                </a:r>
                <a:endParaRPr lang="fr-BE" sz="20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983" y="3936115"/>
                <a:ext cx="4697568" cy="6970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ccolade fermante 23"/>
          <p:cNvSpPr/>
          <p:nvPr/>
        </p:nvSpPr>
        <p:spPr>
          <a:xfrm>
            <a:off x="8396328" y="2278010"/>
            <a:ext cx="666750" cy="1574398"/>
          </a:xfrm>
          <a:prstGeom prst="rightBrace">
            <a:avLst/>
          </a:prstGeom>
          <a:ln w="127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213158" y="2504290"/>
                <a:ext cx="3321742" cy="796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𝑝𝑤𝑝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𝑏𝑎𝑠𝑒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BE" sz="20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BE" sz="20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158" y="2504290"/>
                <a:ext cx="3321742" cy="79605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658600" y="3936116"/>
            <a:ext cx="1752600" cy="69705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ZoneTexte 30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12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7265" y="2504290"/>
            <a:ext cx="201835" cy="3246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" name="Connecteur droit avec flèche 15"/>
          <p:cNvCxnSpPr>
            <a:stCxn id="5" idx="2"/>
          </p:cNvCxnSpPr>
          <p:nvPr/>
        </p:nvCxnSpPr>
        <p:spPr>
          <a:xfrm flipH="1">
            <a:off x="6515100" y="2828925"/>
            <a:ext cx="1423083" cy="542925"/>
          </a:xfrm>
          <a:prstGeom prst="straightConnector1">
            <a:avLst/>
          </a:prstGeom>
          <a:ln w="63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33735" y="3537489"/>
            <a:ext cx="276665" cy="3246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6515100" y="3862124"/>
            <a:ext cx="356968" cy="422516"/>
          </a:xfrm>
          <a:prstGeom prst="straightConnector1">
            <a:avLst/>
          </a:prstGeom>
          <a:ln w="63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10" grpId="0"/>
      <p:bldP spid="11" grpId="0"/>
      <p:bldP spid="12" grpId="0"/>
      <p:bldP spid="21" grpId="0"/>
      <p:bldP spid="22" grpId="0"/>
      <p:bldP spid="24" grpId="0" animBg="1"/>
      <p:bldP spid="25" grpId="0"/>
      <p:bldP spid="26" grpId="0" animBg="1"/>
      <p:bldP spid="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18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Numerical vs Analytical (2)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621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52675" y="1725285"/>
            <a:ext cx="4772025" cy="51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Outer friction </a:t>
            </a:r>
            <a:r>
              <a:rPr lang="en-GB" sz="2500" dirty="0" smtClean="0">
                <a:latin typeface="Cambria" panose="02040503050406030204" pitchFamily="18" charset="0"/>
              </a:rPr>
              <a:t>component </a:t>
            </a: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[1b]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pic>
        <p:nvPicPr>
          <p:cNvPr id="4098" name="Picture 2" descr="C:\Users\Gilles\Google Drive\Thesis\Figures\72a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24" y="1743447"/>
            <a:ext cx="6255637" cy="60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2352674" y="3586356"/>
                <a:ext cx="748301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accent5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en-GB" sz="2500" dirty="0" smtClean="0">
                    <a:latin typeface="Cambria" panose="02040503050406030204" pitchFamily="18" charset="0"/>
                  </a:rPr>
                  <a:t>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sz="2500" dirty="0" smtClean="0">
                    <a:latin typeface="Cambria" panose="02040503050406030204" pitchFamily="18" charset="0"/>
                  </a:rPr>
                  <a:t> similar to the drained simulation</a:t>
                </a: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74" y="3586356"/>
                <a:ext cx="7483011" cy="553998"/>
              </a:xfrm>
              <a:prstGeom prst="rect">
                <a:avLst/>
              </a:prstGeom>
              <a:blipFill rotWithShape="1">
                <a:blip r:embed="rId5"/>
                <a:stretch>
                  <a:fillRect l="-1793" t="-14286" r="-244" b="-2527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2791055" y="4140354"/>
                <a:ext cx="5704767" cy="948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BE" sz="2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BE" sz="25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fr-BE" sz="2500" b="0" i="1" smtClean="0">
                                <a:latin typeface="Cambria Math"/>
                              </a:rPr>
                              <m:t>𝐺</m:t>
                            </m:r>
                          </m:den>
                        </m:f>
                        <m:func>
                          <m:func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BE" sz="25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BE" sz="2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BE" sz="25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BE" sz="25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BE" sz="25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BE" sz="25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BE" sz="25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fr-BE" sz="2500" dirty="0" smtClean="0"/>
                  <a:t>   </a:t>
                </a:r>
                <a:r>
                  <a:rPr lang="fr-BE" sz="2500" dirty="0" smtClean="0">
                    <a:latin typeface="Cambria" panose="020405030504060302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=2.5</m:t>
                    </m:r>
                    <m:r>
                      <a:rPr lang="fr-BE" sz="2500" b="0" i="1" smtClean="0">
                        <a:latin typeface="Cambria Math"/>
                      </a:rPr>
                      <m:t>𝐿</m:t>
                    </m:r>
                    <m:r>
                      <a:rPr lang="fr-BE" sz="25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sz="2500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BE" sz="25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fr-BE" sz="25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fr-BE" sz="25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55" y="4140354"/>
                <a:ext cx="5704767" cy="9482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791055" y="2279283"/>
                <a:ext cx="5467201" cy="115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𝑦𝐿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55" y="2279283"/>
                <a:ext cx="5467201" cy="115198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2791054" y="4140354"/>
                <a:ext cx="7044631" cy="9482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BE" sz="2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BE" sz="25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fr-BE" sz="2500" b="0" i="1" smtClean="0">
                                <a:latin typeface="Cambria Math"/>
                              </a:rPr>
                              <m:t>𝐺</m:t>
                            </m:r>
                          </m:den>
                        </m:f>
                        <m:func>
                          <m:func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BE" sz="25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BE" sz="2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BE" sz="25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BE" sz="25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BE" sz="25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BE" sz="25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BE" sz="25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fr-BE" sz="2500" dirty="0" smtClean="0"/>
                  <a:t>   </a:t>
                </a:r>
                <a:r>
                  <a:rPr lang="fr-BE" sz="2500" dirty="0" smtClean="0">
                    <a:latin typeface="Cambria" panose="020405030504060302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BE" sz="2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BE" sz="2400" b="0" i="1" smtClean="0">
                        <a:latin typeface="Cambria Math"/>
                      </a:rPr>
                      <m:t>=2.5</m:t>
                    </m:r>
                    <m:r>
                      <a:rPr lang="fr-BE" sz="2400" b="0" i="1" smtClean="0">
                        <a:latin typeface="Cambria Math"/>
                      </a:rPr>
                      <m:t>𝐿</m:t>
                    </m:r>
                    <m:r>
                      <a:rPr lang="fr-BE" sz="2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BE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400" i="1"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  <m:sub>
                        <m:r>
                          <a:rPr lang="fr-BE" sz="2400" i="1">
                            <a:latin typeface="Cambria Math"/>
                            <a:ea typeface="Cambria Math"/>
                          </a:rPr>
                          <m:t>𝑜𝑢𝑡</m:t>
                        </m:r>
                        <m:r>
                          <a:rPr lang="fr-BE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BE" sz="240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fr-BE" sz="24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sz="2500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BE" sz="25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fr-BE" sz="25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fr-BE" sz="25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54" y="4140354"/>
                <a:ext cx="7044631" cy="9482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124700" y="4328740"/>
            <a:ext cx="831768" cy="5715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099" name="Picture 3" descr="C:\Users\Gilles\Google Drive\Thesis\Figures\72b-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23" y="1607219"/>
            <a:ext cx="6255637" cy="62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791055" y="2296149"/>
                <a:ext cx="6227409" cy="11519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𝑜𝑢𝑡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𝑦𝐿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55" y="2296149"/>
                <a:ext cx="6227409" cy="115198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145975" y="2722176"/>
            <a:ext cx="831768" cy="57150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100" name="Picture 4" descr="C:\Users\Gilles\Google Drive\Thesis\Figures\72c-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22" y="1607219"/>
            <a:ext cx="6255637" cy="620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12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 animBg="1"/>
      <p:bldP spid="18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19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Numerical vs Analytical (3)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621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52675" y="1725285"/>
            <a:ext cx="4662980" cy="51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Inner friction </a:t>
            </a:r>
            <a:r>
              <a:rPr lang="en-GB" sz="2500" dirty="0" smtClean="0">
                <a:latin typeface="Cambria" panose="02040503050406030204" pitchFamily="18" charset="0"/>
              </a:rPr>
              <a:t>component </a:t>
            </a: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[2b]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9845675" y="1743447"/>
                <a:ext cx="748301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Clr>
                    <a:schemeClr val="accent5"/>
                  </a:buClr>
                  <a:buSzPct val="125000"/>
                  <a:buFont typeface="Wingdings" panose="05000000000000000000" pitchFamily="2" charset="2"/>
                  <a:buChar char="§"/>
                </a:pPr>
                <a:r>
                  <a:rPr lang="en-GB" sz="2500" dirty="0" smtClean="0">
                    <a:latin typeface="Cambria" panose="02040503050406030204" pitchFamily="18" charset="0"/>
                  </a:rPr>
                  <a:t>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GB" sz="2500" dirty="0" smtClean="0">
                    <a:latin typeface="Cambria" panose="02040503050406030204" pitchFamily="18" charset="0"/>
                  </a:rPr>
                  <a:t> similar to the drained simulation</a:t>
                </a: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675" y="1743447"/>
                <a:ext cx="7483011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1710" t="-14286" r="-244" b="-2527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10258655" y="2197098"/>
                <a:ext cx="5704767" cy="948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𝜏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BE" sz="2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BE" sz="2500" b="0" i="1" smtClean="0"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fr-BE" sz="2500" b="0" i="1" smtClean="0">
                                <a:latin typeface="Cambria Math"/>
                              </a:rPr>
                              <m:t>𝐺</m:t>
                            </m:r>
                          </m:den>
                        </m:f>
                        <m:func>
                          <m:func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BE" sz="2500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BE" sz="25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BE" sz="25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BE" sz="25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BE" sz="2500" b="0" i="1" smtClean="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fr-BE" sz="25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BE" sz="25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fr-BE" sz="2500" dirty="0" smtClean="0"/>
                  <a:t>   </a:t>
                </a:r>
                <a:r>
                  <a:rPr lang="fr-BE" sz="2500" dirty="0" smtClean="0">
                    <a:latin typeface="Cambria" panose="020405030504060302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=2.5</m:t>
                    </m:r>
                    <m:r>
                      <a:rPr lang="fr-BE" sz="2500" b="0" i="1" smtClean="0">
                        <a:latin typeface="Cambria Math"/>
                      </a:rPr>
                      <m:t>𝐿</m:t>
                    </m:r>
                    <m:r>
                      <a:rPr lang="fr-BE" sz="25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sz="2500" b="0" i="1" smtClean="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BE" sz="25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fr-BE" sz="25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fr-BE" sz="2500" dirty="0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655" y="2197098"/>
                <a:ext cx="5704767" cy="9482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791055" y="2232811"/>
                <a:ext cx="5252976" cy="115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fr-BE" sz="25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𝑦𝐿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055" y="2232811"/>
                <a:ext cx="5252976" cy="11519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2386012" y="3484113"/>
            <a:ext cx="52250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Linear reduction due to plug uplift</a:t>
            </a:r>
            <a:endParaRPr lang="en-GB" sz="2500" dirty="0" smtClean="0">
              <a:latin typeface="Cambria" panose="02040503050406030204" pitchFamily="18" charset="0"/>
            </a:endParaRPr>
          </a:p>
        </p:txBody>
      </p:sp>
      <p:pic>
        <p:nvPicPr>
          <p:cNvPr id="5124" name="Picture 4" descr="C:\Users\Gilles\Google Drive\Thesis\Figures\74f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210050"/>
            <a:ext cx="5635580" cy="53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Gilles\Google Drive\Thesis\Figures\74f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54" y="4210050"/>
            <a:ext cx="5643245" cy="536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794225" y="2188311"/>
                <a:ext cx="6624827" cy="14441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20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2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fr-BE" sz="22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2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fr-BE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fr-BE" sz="22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fr-BE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fr-BE" sz="2200" i="1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fr-BE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22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𝑦𝐿</m:t>
                          </m:r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2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2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fr-BE" sz="22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fr-BE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fr-BE" sz="22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𝑐𝑟𝑖𝑡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BE" sz="2200" dirty="0"/>
              </a:p>
              <a:p>
                <a:pPr>
                  <a:lnSpc>
                    <a:spcPct val="120000"/>
                  </a:lnSpc>
                </a:pPr>
                <a:endParaRPr lang="fr-BE" sz="2500" dirty="0" smtClean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225" y="2188311"/>
                <a:ext cx="6624827" cy="14441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868691" y="2269907"/>
            <a:ext cx="1427627" cy="108734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7838550" y="3384793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1500" i="1" dirty="0" smtClean="0">
                <a:latin typeface="Cambria" panose="02040503050406030204" pitchFamily="18" charset="0"/>
              </a:rPr>
              <a:t>Senders M, 2008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81370" y="2505446"/>
            <a:ext cx="689095" cy="592672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ZoneTexte 32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10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 animBg="1"/>
      <p:bldP spid="10" grpId="0" animBg="1"/>
      <p:bldP spid="1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 noProof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fld>
            <a:r>
              <a:rPr lang="en-GB" sz="2000" noProof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  <a:endParaRPr lang="en-GB" sz="2000" noProof="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Context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 smtClean="0">
                <a:latin typeface="Cambria" panose="02040503050406030204" pitchFamily="18" charset="0"/>
              </a:rPr>
              <a:t>December</a:t>
            </a:r>
            <a:r>
              <a:rPr lang="fr-BE" sz="1600" dirty="0" smtClean="0">
                <a:latin typeface="Cambria" panose="02040503050406030204" pitchFamily="18" charset="0"/>
              </a:rPr>
              <a:t> 2017</a:t>
            </a:r>
            <a:endParaRPr lang="fr-BE" sz="1600" dirty="0" smtClean="0">
              <a:latin typeface="Cambria" panose="02040503050406030204" pitchFamily="18" charset="0"/>
            </a:endParaRPr>
          </a:p>
        </p:txBody>
      </p:sp>
      <p:pic>
        <p:nvPicPr>
          <p:cNvPr id="21" name="Image 20" descr="C:\Users\Gilles\Google Drive\Thesis\Figures\1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4" y="1725922"/>
            <a:ext cx="6411930" cy="28375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Image 21" descr="C:\Users\Gilles\Documents\Unif\2ème master\2nd semester\Thesis\Figures\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8158"/>
            <a:ext cx="7029450" cy="319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Image 23" descr="C:\Users\Gilles\Google Drive\Thesis\Figures\11a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172200"/>
            <a:ext cx="9001125" cy="2897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3313650" y="1721323"/>
            <a:ext cx="3888500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 smtClean="0">
                <a:latin typeface="Cambria" panose="02040503050406030204" pitchFamily="18" charset="0"/>
              </a:rPr>
              <a:t>Need for renewable energy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4384789" y="3437878"/>
            <a:ext cx="29538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dirty="0" smtClean="0">
                <a:latin typeface="Cambria" panose="02040503050406030204" pitchFamily="18" charset="0"/>
              </a:rPr>
              <a:t>Onshore vs Offshore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3072058" y="4810355"/>
                <a:ext cx="426661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2500" dirty="0" smtClean="0">
                    <a:latin typeface="Cambria" panose="02040503050406030204" pitchFamily="18" charset="0"/>
                  </a:rPr>
                  <a:t>Variants for OWT foundations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sz="2500" dirty="0" smtClean="0"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BE" sz="2500" b="0" i="1" smtClean="0">
                        <a:latin typeface="Cambria Math"/>
                        <a:ea typeface="Cambria Math"/>
                      </a:rPr>
                      <m:t>⟹ </m:t>
                    </m:r>
                  </m:oMath>
                </a14:m>
                <a:r>
                  <a:rPr lang="en-GB" sz="2500" dirty="0" smtClean="0">
                    <a:latin typeface="Cambria" panose="02040503050406030204" pitchFamily="18" charset="0"/>
                  </a:rPr>
                  <a:t>Suction Caissons</a:t>
                </a: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2058" y="4810355"/>
                <a:ext cx="4266617" cy="1015663"/>
              </a:xfrm>
              <a:prstGeom prst="rect">
                <a:avLst/>
              </a:prstGeom>
              <a:blipFill rotWithShape="1">
                <a:blip r:embed="rId8"/>
                <a:stretch>
                  <a:fillRect l="-2286" t="-1198" r="-1429" b="-8982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524750" y="1743447"/>
            <a:ext cx="933450" cy="489364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2352674" y="4605322"/>
            <a:ext cx="1265090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1500" i="1" dirty="0" smtClean="0">
                <a:latin typeface="Cambria" panose="02040503050406030204" pitchFamily="18" charset="0"/>
              </a:rPr>
              <a:t>REN 21, 2015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72000" y="6686550"/>
            <a:ext cx="2286908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i="1" dirty="0" smtClean="0">
                <a:latin typeface="Cambria" panose="02040503050406030204" pitchFamily="18" charset="0"/>
              </a:rPr>
              <a:t>Schaumann P et al, 2011</a:t>
            </a:r>
            <a:endParaRPr lang="fr-BE" sz="1500" i="1" dirty="0" smtClean="0">
              <a:latin typeface="Cambria" panose="020405030504060302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01025" y="9069916"/>
            <a:ext cx="124290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i="1" dirty="0" smtClean="0">
                <a:latin typeface="Cambria" panose="02040503050406030204" pitchFamily="18" charset="0"/>
              </a:rPr>
              <a:t>EWEA, 2017</a:t>
            </a:r>
            <a:endParaRPr lang="fr-BE" sz="1500" i="1" dirty="0" smtClean="0">
              <a:latin typeface="Cambria" panose="020405030504060302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2250" y="2974107"/>
            <a:ext cx="21600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Introduction</a:t>
            </a:r>
          </a:p>
          <a:p>
            <a:endParaRPr lang="en-GB" sz="1600" dirty="0" smtClean="0">
              <a:latin typeface="Cambria" panose="02040503050406030204" pitchFamily="18" charset="0"/>
              <a:hlinkClick r:id="rId9" action="ppaction://hlinkpres?slideindex=1&amp;slidetitle="/>
            </a:endParaRPr>
          </a:p>
          <a:p>
            <a:pPr marL="90000" lvl="1"/>
            <a:r>
              <a:rPr lang="en-GB" sz="16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Context</a:t>
            </a:r>
          </a:p>
          <a:p>
            <a:pPr marL="90000" lvl="1"/>
            <a:r>
              <a:rPr lang="en-GB" sz="1600" dirty="0" smtClean="0">
                <a:latin typeface="Cambria" panose="02040503050406030204" pitchFamily="18" charset="0"/>
              </a:rPr>
              <a:t>Suction caissons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</a:t>
            </a:r>
            <a:r>
              <a:rPr lang="en-GB" sz="1800" u="sng" dirty="0" smtClean="0">
                <a:latin typeface="Cambria" panose="02040503050406030204" pitchFamily="18" charset="0"/>
              </a:rPr>
              <a:t> </a:t>
            </a:r>
            <a:r>
              <a:rPr lang="en-GB" sz="1800" dirty="0" smtClean="0">
                <a:latin typeface="Cambria" panose="02040503050406030204" pitchFamily="18" charset="0"/>
              </a:rPr>
              <a:t>simulations</a:t>
            </a:r>
          </a:p>
          <a:p>
            <a:pPr marL="90000" lvl="1"/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endParaRPr lang="en-GB" sz="1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20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Numerical vs Analytical (4)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621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52675" y="1725285"/>
            <a:ext cx="4391025" cy="51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PWP </a:t>
            </a:r>
            <a:r>
              <a:rPr lang="en-GB" sz="2500" dirty="0" smtClean="0">
                <a:latin typeface="Cambria" panose="02040503050406030204" pitchFamily="18" charset="0"/>
              </a:rPr>
              <a:t>component </a:t>
            </a: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[3b]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768721" y="2436955"/>
            <a:ext cx="10137089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500" dirty="0" smtClean="0">
                <a:latin typeface="Cambria" panose="02040503050406030204" pitchFamily="18" charset="0"/>
              </a:rPr>
              <a:t>Darcy’s law</a:t>
            </a:r>
          </a:p>
          <a:p>
            <a:pPr>
              <a:lnSpc>
                <a:spcPct val="120000"/>
              </a:lnSpc>
            </a:pPr>
            <a:endParaRPr lang="fr-BE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fr-BE" sz="2500" dirty="0" smtClean="0">
                <a:latin typeface="Cambria" panose="02040503050406030204" pitchFamily="18" charset="0"/>
              </a:rPr>
              <a:t>Hydraulic gradient</a:t>
            </a:r>
          </a:p>
          <a:p>
            <a:pPr>
              <a:lnSpc>
                <a:spcPct val="120000"/>
              </a:lnSpc>
            </a:pPr>
            <a:endParaRPr lang="fr-BE" sz="2000" dirty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fr-BE" sz="2500" dirty="0" smtClean="0">
                <a:latin typeface="Cambria" panose="02040503050406030204" pitchFamily="18" charset="0"/>
              </a:rPr>
              <a:t>Seepage length</a:t>
            </a:r>
          </a:p>
          <a:p>
            <a:pPr>
              <a:lnSpc>
                <a:spcPct val="120000"/>
              </a:lnSpc>
            </a:pPr>
            <a:endParaRPr lang="fr-BE" sz="1500" dirty="0" smtClean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6233943" y="2187994"/>
                <a:ext cx="1945276" cy="786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/>
                        </a:rPr>
                        <m:t>𝑣</m:t>
                      </m:r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sz="2000" b="0" i="0" smtClean="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fr-BE" sz="2000" b="0" i="1" smtClean="0">
                              <a:latin typeface="Cambria Math"/>
                            </a:rPr>
                            <m:t>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BE" sz="20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r>
                        <a:rPr lang="fr-BE" sz="2000" b="0" i="1" smtClean="0">
                          <a:latin typeface="Cambria Math"/>
                        </a:rPr>
                        <m:t>𝑘</m:t>
                      </m:r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fr-BE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3" y="2187994"/>
                <a:ext cx="1945276" cy="7861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233944" y="3075114"/>
                <a:ext cx="1201418" cy="787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000" b="0" i="1" smtClean="0">
                          <a:latin typeface="Cambria Math"/>
                        </a:rPr>
                        <m:t>𝑖</m:t>
                      </m:r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sz="20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0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fr-BE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000" b="0" i="1" smtClean="0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BE" sz="2000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4" y="3075114"/>
                <a:ext cx="1201418" cy="7870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6233944" y="3852407"/>
                <a:ext cx="2498120" cy="86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</a:rPr>
                        <m:t>=1+0.2</m:t>
                      </m:r>
                      <m:sSup>
                        <m:sSup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BE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fr-BE" sz="2000" b="0" i="1" smtClean="0">
                                      <a:latin typeface="Cambria Math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BE" sz="2000" b="0" i="1" smtClean="0">
                              <a:latin typeface="Cambria Math"/>
                            </a:rPr>
                            <m:t>−0.9</m:t>
                          </m:r>
                        </m:sup>
                      </m:sSup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44" y="3852407"/>
                <a:ext cx="2498120" cy="8644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6233943" y="4586068"/>
            <a:ext cx="2927020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1500" i="1" dirty="0" smtClean="0">
                <a:latin typeface="Cambria" panose="02040503050406030204" pitchFamily="18" charset="0"/>
              </a:rPr>
              <a:t>Senders M. &amp; Randolph M.F, 2009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923983" y="3936115"/>
                <a:ext cx="4880310" cy="697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fr-BE" sz="20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fr-BE" sz="2000" dirty="0" smtClean="0"/>
                  <a:t>  </a:t>
                </a:r>
                <a14:m>
                  <m:oMath xmlns:m="http://schemas.openxmlformats.org/officeDocument/2006/math">
                    <m:r>
                      <a:rPr lang="fr-BE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BE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BE" sz="20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fr-BE" sz="2000" i="1">
                        <a:latin typeface="Cambria Math"/>
                      </a:rPr>
                      <m:t>=1+0.2</m:t>
                    </m:r>
                    <m:sSup>
                      <m:sSupPr>
                        <m:ctrlPr>
                          <a:rPr lang="fr-BE" sz="20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BE" sz="2000" i="1">
                                    <a:latin typeface="Cambria Math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fr-BE" sz="2000" i="1">
                                    <a:latin typeface="Cambria Math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BE" sz="2000" i="1">
                            <a:latin typeface="Cambria Math"/>
                          </a:rPr>
                          <m:t>−0.9</m:t>
                        </m:r>
                      </m:sup>
                    </m:sSup>
                    <m:r>
                      <a:rPr lang="fr-BE" sz="2000" b="0" i="1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𝑝𝑤𝑝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𝐼𝐼</m:t>
                        </m:r>
                      </m:sub>
                    </m:sSub>
                    <m:sSup>
                      <m:sSup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fr-BE" sz="2000" b="0" i="0" smtClean="0">
                                    <a:latin typeface="Cambria Math"/>
                                    <a:ea typeface="Cambria Math"/>
                                  </a:rPr>
                                  <m:t>Δ</m:t>
                                </m:r>
                                <m:r>
                                  <a:rPr lang="fr-BE" sz="20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fr-BE" sz="20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0.75</m:t>
                        </m:r>
                      </m:sup>
                    </m:sSup>
                  </m:oMath>
                </a14:m>
                <a:r>
                  <a:rPr lang="fr-BE" sz="2000" dirty="0" smtClean="0"/>
                  <a:t>  </a:t>
                </a:r>
                <a:endParaRPr lang="fr-BE" sz="20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983" y="3936115"/>
                <a:ext cx="4880310" cy="6970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colade fermante 29"/>
          <p:cNvSpPr/>
          <p:nvPr/>
        </p:nvSpPr>
        <p:spPr>
          <a:xfrm>
            <a:off x="8179219" y="2330577"/>
            <a:ext cx="486576" cy="1531547"/>
          </a:xfrm>
          <a:prstGeom prst="rightBrace">
            <a:avLst/>
          </a:prstGeom>
          <a:ln w="127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8732064" y="2560026"/>
                <a:ext cx="3321742" cy="796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𝑝𝑤𝑝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𝑏𝑎𝑠𝑒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fr-BE" sz="2000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fr-BE" sz="20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BE" sz="2000" b="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064" y="2560026"/>
                <a:ext cx="3321742" cy="7960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1658599" y="3936116"/>
            <a:ext cx="1962951" cy="69705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146" name="Picture 2" descr="C:\Users\Gilles\Google Drive\Thesis\Figures\73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21" y="5143500"/>
            <a:ext cx="4714283" cy="45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Gilles\Google Drive\Thesis\Figures\73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65" y="5143500"/>
            <a:ext cx="4363723" cy="454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11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7265" y="2436956"/>
            <a:ext cx="341954" cy="3700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528391" y="2806996"/>
            <a:ext cx="1479851" cy="549082"/>
          </a:xfrm>
          <a:prstGeom prst="straightConnector1">
            <a:avLst/>
          </a:prstGeom>
          <a:ln w="63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43700" y="3574288"/>
            <a:ext cx="261930" cy="2878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6528391" y="3852407"/>
            <a:ext cx="356388" cy="432233"/>
          </a:xfrm>
          <a:prstGeom prst="straightConnector1">
            <a:avLst/>
          </a:prstGeom>
          <a:ln w="63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8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21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Numerical vs Analytical (5)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621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52675" y="1725285"/>
            <a:ext cx="4391025" cy="5114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Plug uplift </a:t>
            </a:r>
            <a:r>
              <a:rPr lang="en-GB" sz="2500" dirty="0" smtClean="0">
                <a:latin typeface="Cambria" panose="02040503050406030204" pitchFamily="18" charset="0"/>
              </a:rPr>
              <a:t>component </a:t>
            </a: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[4b]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766904" y="2420109"/>
                <a:ext cx="4835811" cy="1434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r-BE" sz="2500" dirty="0" smtClean="0">
                    <a:latin typeface="Cambria" panose="02040503050406030204" pitchFamily="18" charset="0"/>
                  </a:rPr>
                  <a:t>Principle of the mechanical work :</a:t>
                </a:r>
              </a:p>
              <a:p>
                <a:pPr>
                  <a:lnSpc>
                    <a:spcPct val="120000"/>
                  </a:lnSpc>
                </a:pPr>
                <a:endParaRPr lang="fr-BE" sz="2500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r-BE" sz="2500" dirty="0" smtClean="0">
                    <a:latin typeface="Cambria" panose="02040503050406030204" pitchFamily="18" charset="0"/>
                  </a:rPr>
                  <a:t>Generated work during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sz="2500" b="0" i="0" dirty="0" smtClean="0">
                        <a:latin typeface="Cambria Math"/>
                      </a:rPr>
                      <m:t>Δ</m:t>
                    </m:r>
                    <m:r>
                      <a:rPr lang="fr-BE" sz="2500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fr-BE" sz="2500" dirty="0" smtClean="0">
                    <a:latin typeface="Cambria" panose="02040503050406030204" pitchFamily="18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904" y="2420109"/>
                <a:ext cx="4835811" cy="1434816"/>
              </a:xfrm>
              <a:prstGeom prst="rect">
                <a:avLst/>
              </a:prstGeom>
              <a:blipFill rotWithShape="1">
                <a:blip r:embed="rId4"/>
                <a:stretch>
                  <a:fillRect l="-2144" t="-851" r="-1135" b="-9362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7450056" y="2435112"/>
                <a:ext cx="3499291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</a:rPr>
                        <m:t>Δ</m:t>
                      </m:r>
                      <m:r>
                        <a:rPr lang="fr-BE" sz="20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r>
                        <a:rPr lang="fr-BE" sz="2000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𝑏𝑎𝑠𝑒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BE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</m:sub>
                      </m:sSub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056" y="2435112"/>
                <a:ext cx="3499291" cy="491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650447" y="3345748"/>
                <a:ext cx="3799117" cy="491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</a:rPr>
                        <m:t>Δ</m:t>
                      </m:r>
                      <m:r>
                        <a:rPr lang="fr-BE" sz="2000" b="0" i="1" smtClean="0">
                          <a:latin typeface="Cambria Math"/>
                        </a:rPr>
                        <m:t>𝑊</m:t>
                      </m:r>
                      <m:d>
                        <m:d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</a:rPr>
                        <m:t>Δ</m:t>
                      </m:r>
                      <m:r>
                        <a:rPr lang="fr-BE" sz="2000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BE" sz="20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</m:sub>
                      </m:sSub>
                      <m:d>
                        <m:d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BE" sz="2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47" y="3345748"/>
                <a:ext cx="3799117" cy="491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ccolade fermante 8"/>
          <p:cNvSpPr/>
          <p:nvPr/>
        </p:nvSpPr>
        <p:spPr>
          <a:xfrm>
            <a:off x="10904589" y="2398853"/>
            <a:ext cx="515405" cy="1477328"/>
          </a:xfrm>
          <a:prstGeom prst="rightBrace">
            <a:avLst/>
          </a:prstGeom>
          <a:ln w="1270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1419994" y="2900016"/>
                <a:ext cx="4663071" cy="483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sz="20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fr-B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fr-BE" sz="2000" b="0" i="1" smtClean="0">
                            <a:latin typeface="Cambria Math"/>
                          </a:rPr>
                          <m:t>𝑝𝑙𝑢𝑔</m:t>
                        </m:r>
                      </m:sub>
                    </m:sSub>
                    <m:r>
                      <a:rPr lang="fr-BE" sz="2000" b="0" i="1" smtClean="0">
                        <a:latin typeface="Cambria Math"/>
                      </a:rPr>
                      <m:t>  </m:t>
                    </m:r>
                    <m:r>
                      <a:rPr lang="fr-BE" sz="2000" b="0" i="1" smtClean="0">
                        <a:latin typeface="Cambria Math"/>
                        <a:ea typeface="Cambria Math"/>
                      </a:rPr>
                      <m:t>→  </m:t>
                    </m:r>
                    <m:r>
                      <m:rPr>
                        <m:sty m:val="p"/>
                      </m:rPr>
                      <a:rPr lang="fr-BE" sz="2000" b="0" i="0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sub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𝑝𝑙𝑢𝑔</m:t>
                        </m:r>
                      </m:sub>
                    </m:sSub>
                    <m:r>
                      <a:rPr lang="fr-BE" sz="20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𝑏𝑎𝑠𝑒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𝑐𝑙𝑎𝑦</m:t>
                        </m:r>
                      </m:sub>
                      <m:sup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fr-BE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b>
                        <m:r>
                          <a:rPr lang="fr-BE" sz="2000" b="0" i="1" smtClean="0">
                            <a:latin typeface="Cambria Math"/>
                            <a:ea typeface="Cambria Math"/>
                          </a:rPr>
                          <m:t>𝑝𝑙𝑢𝑔</m:t>
                        </m:r>
                      </m:sub>
                    </m:sSub>
                  </m:oMath>
                </a14:m>
                <a:r>
                  <a:rPr lang="fr-BE" sz="2000" dirty="0" smtClean="0"/>
                  <a:t>  </a:t>
                </a: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994" y="2900016"/>
                <a:ext cx="4663071" cy="483402"/>
              </a:xfrm>
              <a:prstGeom prst="rect">
                <a:avLst/>
              </a:prstGeom>
              <a:blipFill rotWithShape="1">
                <a:blip r:embed="rId7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Gilles\Google Drive\Thesis\Figures\81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904" y="4200525"/>
            <a:ext cx="6656388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Gilles\Google Drive\Thesis\Figures\81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117" y="4200526"/>
            <a:ext cx="536257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2702399" y="2891520"/>
                <a:ext cx="4509055" cy="5003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0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</a:rPr>
                            <m:t>𝑝𝑙𝑢𝑔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×(</m:t>
                      </m:r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𝑏𝑎𝑠𝑒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𝑐𝑙𝑎𝑦</m:t>
                          </m:r>
                        </m:sub>
                        <m:sup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fr-BE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BE" sz="2000" b="0" i="1" smtClean="0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</m:sub>
                      </m:sSub>
                      <m:r>
                        <a:rPr lang="fr-BE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BE" sz="2000" dirty="0" smtClean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2399" y="2891520"/>
                <a:ext cx="4509055" cy="50039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929756" y="2974107"/>
            <a:ext cx="771896" cy="371641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ZoneTexte 16"/>
          <p:cNvSpPr txBox="1"/>
          <p:nvPr/>
        </p:nvSpPr>
        <p:spPr>
          <a:xfrm>
            <a:off x="11433462" y="1767668"/>
            <a:ext cx="2537874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500" dirty="0" smtClean="0">
                <a:latin typeface="Cambria" panose="02040503050406030204" pitchFamily="18" charset="0"/>
              </a:rPr>
              <a:t>Iterative process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474238" y="2232811"/>
            <a:ext cx="1454181" cy="34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1500" i="1" dirty="0" smtClean="0">
                <a:latin typeface="Cambria" panose="02040503050406030204" pitchFamily="18" charset="0"/>
              </a:rPr>
              <a:t>Romp R.H, 2013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11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22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Macro-element </a:t>
            </a:r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u="none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Rigid body motion</a:t>
            </a:r>
            <a:endParaRPr lang="en-GB" sz="3000" b="1" dirty="0">
              <a:solidFill>
                <a:schemeClr val="accent5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0822036" y="2722176"/>
                <a:ext cx="6516639" cy="1652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BE" sz="25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500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fr-BE" sz="25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2500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fr-BE" sz="25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fr-BE" sz="2500" b="0" i="0" smtClean="0">
                        <a:latin typeface="Cambria Math"/>
                      </a:rPr>
                      <m:t>Δ</m:t>
                    </m:r>
                    <m:sSub>
                      <m:sSub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BE" sz="25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BE" sz="2500" b="0" i="1" smtClean="0">
                            <a:latin typeface="Cambria Math"/>
                          </a:rPr>
                          <m:t>𝑝𝑤𝑝</m:t>
                        </m:r>
                      </m:sub>
                    </m:sSub>
                  </m:oMath>
                </a14:m>
                <a:r>
                  <a:rPr lang="fr-BE" sz="2500" b="0" dirty="0" smtClean="0"/>
                  <a:t>   </a:t>
                </a:r>
              </a:p>
              <a:p>
                <a:pPr>
                  <a:lnSpc>
                    <a:spcPct val="120000"/>
                  </a:lnSpc>
                </a:pPr>
                <a:r>
                  <a:rPr lang="fr-BE" sz="2500" dirty="0"/>
                  <a:t> </a:t>
                </a:r>
                <a:r>
                  <a:rPr lang="fr-BE" sz="2500" dirty="0" smtClean="0"/>
                  <a:t>       </a:t>
                </a:r>
                <a14:m>
                  <m:oMath xmlns:m="http://schemas.openxmlformats.org/officeDocument/2006/math">
                    <m:r>
                      <a:rPr lang="fr-BE" sz="2500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BE" sz="25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fr-BE" sz="25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fr-BE" sz="25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BE" sz="25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fr-BE" sz="25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groupChr>
                      </m:e>
                      <m:lim>
                        <m:r>
                          <a:rPr lang="fr-BE" sz="2500" b="0" i="1" smtClean="0">
                            <a:latin typeface="Cambria Math"/>
                          </a:rPr>
                          <m:t>𝑠𝑝𝑟𝑖𝑛𝑔𝑠</m:t>
                        </m:r>
                      </m:lim>
                    </m:limLow>
                    <m:r>
                      <a:rPr lang="fr-BE" sz="2500" b="0" i="1" smtClean="0">
                        <a:latin typeface="Cambria Math"/>
                      </a:rPr>
                      <m:t> </m:t>
                    </m:r>
                    <m:limLow>
                      <m:limLowPr>
                        <m:ctrlPr>
                          <a:rPr lang="fr-BE" sz="2500" b="0" i="1" smtClean="0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BE" sz="2500" b="0" i="1" smtClean="0"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fr-BE" sz="25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  <m:t>𝜍</m:t>
                                </m:r>
                              </m:e>
                              <m:sub>
                                <m: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  <m:t>𝑜𝑢𝑡</m:t>
                                </m:r>
                              </m:sub>
                            </m:sSub>
                            <m:r>
                              <a:rPr lang="fr-BE" sz="25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  <m:t>𝜍</m:t>
                                </m:r>
                              </m:e>
                              <m:sub>
                                <m: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fr-BE" sz="2500" b="0" i="1" smtClean="0">
                            <a:latin typeface="Cambria Math"/>
                          </a:rPr>
                          <m:t>𝑠𝑙𝑖𝑑𝑒𝑟𝑠</m:t>
                        </m:r>
                      </m:lim>
                    </m:limLow>
                    <m:r>
                      <a:rPr lang="fr-BE" sz="2500" b="0" i="1" smtClean="0">
                        <a:latin typeface="Cambria Math"/>
                        <a:ea typeface="Cambria Math"/>
                      </a:rPr>
                      <m:t>+ </m:t>
                    </m:r>
                    <m:limLow>
                      <m:limLowPr>
                        <m:ctrlPr>
                          <a:rPr lang="fr-BE" sz="2500" b="0" i="1" smtClean="0">
                            <a:latin typeface="Cambria Math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fr-BE" sz="2500" b="0" i="1" smtClean="0">
                                <a:latin typeface="Cambria Math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fr-BE" sz="2500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  <m:r>
                              <m:rPr>
                                <m:sty m:val="p"/>
                              </m:rPr>
                              <a:rPr lang="fr-BE" sz="25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sSup>
                              <m:sSupPr>
                                <m:ctrlPr>
                                  <a:rPr lang="fr-BE" sz="25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̇"/>
                                    <m:ctrlPr>
                                      <a:rPr lang="fr-BE" sz="25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BE" sz="2500" i="1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f>
                                  <m:fPr>
                                    <m:ctrlPr>
                                      <a:rPr lang="fr-BE" sz="25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25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BE" sz="2500" i="1">
                                        <a:latin typeface="Cambria Math"/>
                                      </a:rPr>
                                      <m:t>𝑁</m:t>
                                    </m:r>
                                  </m:den>
                                </m:f>
                              </m:sup>
                            </m:sSup>
                          </m:e>
                        </m:groupChr>
                      </m:e>
                      <m:lim>
                        <m:r>
                          <a:rPr lang="fr-BE" sz="2500" b="0" i="1" smtClean="0">
                            <a:latin typeface="Cambria Math"/>
                            <a:ea typeface="Cambria Math"/>
                          </a:rPr>
                          <m:t>𝑑𝑎𝑠h𝑝𝑜𝑡</m:t>
                        </m:r>
                      </m:lim>
                    </m:limLow>
                  </m:oMath>
                </a14:m>
                <a:endParaRPr lang="fr-BE" sz="2500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036" y="2722176"/>
                <a:ext cx="6516639" cy="1652119"/>
              </a:xfrm>
              <a:prstGeom prst="rect">
                <a:avLst/>
              </a:prstGeom>
              <a:blipFill rotWithShape="1">
                <a:blip r:embed="rId4"/>
                <a:stretch>
                  <a:fillRect l="-18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2157751" y="5733024"/>
            <a:ext cx="340747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>
                <a:latin typeface="Cambria" panose="02040503050406030204" pitchFamily="18" charset="0"/>
              </a:rPr>
              <a:t>F</a:t>
            </a:r>
            <a:r>
              <a:rPr lang="en-GB" sz="2500" dirty="0" smtClean="0">
                <a:latin typeface="Cambria" panose="02040503050406030204" pitchFamily="18" charset="0"/>
              </a:rPr>
              <a:t>riction </a:t>
            </a:r>
            <a:r>
              <a:rPr lang="en-GB" sz="2500" dirty="0" smtClean="0">
                <a:latin typeface="Cambria" panose="02040503050406030204" pitchFamily="18" charset="0"/>
              </a:rPr>
              <a:t>component</a:t>
            </a:r>
          </a:p>
          <a:p>
            <a:pPr algn="ctr">
              <a:lnSpc>
                <a:spcPct val="120000"/>
              </a:lnSpc>
              <a:buClr>
                <a:schemeClr val="accent5"/>
              </a:buClr>
              <a:buSzPct val="125000"/>
            </a:pP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[1a &amp; 2a]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5763447" y="5342034"/>
                <a:ext cx="7201074" cy="1151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5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fr-BE" sz="25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𝜅</m:t>
                      </m:r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25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fr-BE" sz="25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BE" sz="250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47" y="5342034"/>
                <a:ext cx="7201074" cy="11519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763447" y="6553549"/>
                <a:ext cx="4813241" cy="966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smtClean="0">
                          <a:latin typeface="Cambria Math"/>
                          <a:ea typeface="Cambria Math"/>
                        </a:rPr>
                        <m:t>Δ</m:t>
                      </m:r>
                      <m:sSubSup>
                        <m:sSubSup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BE" sz="25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/>
                        <m:sup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p>
                      </m:sSubSup>
                      <m:r>
                        <a:rPr lang="fr-BE" sz="25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𝜍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fr-BE" sz="2500" i="1">
                          <a:latin typeface="Cambria Math"/>
                          <a:ea typeface="Cambria Math"/>
                        </a:rPr>
                        <m:t>𝐿</m:t>
                      </m:r>
                      <m:d>
                        <m:dPr>
                          <m:ctrlPr>
                            <a:rPr lang="fr-BE" sz="25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𝑐𝑙𝑎𝑦</m:t>
                              </m:r>
                            </m:sub>
                            <m:sup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  <m:f>
                            <m:fPr>
                              <m:ctrlPr>
                                <a:rPr lang="fr-BE" sz="25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fr-BE" sz="25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47" y="6553549"/>
                <a:ext cx="4813241" cy="9664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2157751" y="8479045"/>
            <a:ext cx="295027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PWP </a:t>
            </a:r>
            <a:r>
              <a:rPr lang="en-GB" sz="2500" dirty="0" smtClean="0">
                <a:latin typeface="Cambria" panose="02040503050406030204" pitchFamily="18" charset="0"/>
              </a:rPr>
              <a:t>component</a:t>
            </a:r>
          </a:p>
          <a:p>
            <a:pPr algn="ctr">
              <a:lnSpc>
                <a:spcPct val="120000"/>
              </a:lnSpc>
              <a:buClr>
                <a:schemeClr val="accent5"/>
              </a:buClr>
              <a:buSzPct val="125000"/>
            </a:pP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[3a]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763447" y="8141378"/>
                <a:ext cx="4657750" cy="1606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</a:rPr>
                            <m:t>𝑝𝑤𝑝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5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</a:rPr>
                                    <m:t>𝑏𝑎𝑠𝑒</m:t>
                                  </m:r>
                                  <m:r>
                                    <a:rPr lang="fr-BE" sz="25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BE" sz="25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fr-BE" sz="25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BE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25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BE" sz="2500" i="1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lim>
                      </m:limLow>
                      <m:r>
                        <a:rPr lang="fr-BE" sz="2500" i="1" smtClean="0">
                          <a:latin typeface="Cambria Math"/>
                          <a:ea typeface="Cambria Math"/>
                        </a:rPr>
                        <m:t>×</m:t>
                      </m:r>
                      <m:limLow>
                        <m:limLowPr>
                          <m:ctrlPr>
                            <a:rPr lang="fr-BE" sz="250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500" i="1" smtClean="0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fr-BE" sz="250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fr-BE" sz="250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fr-BE" sz="25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BE" sz="2500" b="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fr-BE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BE" sz="25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f>
                                <m:fPr>
                                  <m:ctrlPr>
                                    <a:rPr lang="fr-BE" sz="25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BE" sz="25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BE" sz="2500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lim>
                      </m:limLow>
                    </m:oMath>
                  </m:oMathPara>
                </a14:m>
                <a:endParaRPr lang="fr-BE" sz="2500" dirty="0" smtClean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447" y="8141378"/>
                <a:ext cx="4657750" cy="16062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8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  <p:pic>
        <p:nvPicPr>
          <p:cNvPr id="3075" name="Picture 3" descr="C:\Users\Gilles\Google Drive\Thesis\Figures\9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01" y="1053222"/>
            <a:ext cx="8034995" cy="41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12287250" y="4374295"/>
            <a:ext cx="677271" cy="1358729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12287250" y="4374295"/>
            <a:ext cx="2620371" cy="2807555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12287250" y="4374295"/>
            <a:ext cx="4381501" cy="4576200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10566651" y="8570564"/>
                <a:ext cx="1629228" cy="589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5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𝑝𝑤𝑝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fr-BE" sz="2500" dirty="0" smtClean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651" y="8570564"/>
                <a:ext cx="1629228" cy="58964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11017568" y="8734787"/>
            <a:ext cx="1169883" cy="425425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51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/>
      <p:bldP spid="28" grpId="0" animBg="1"/>
      <p:bldP spid="29" grpId="0"/>
      <p:bldP spid="34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23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Macro-element </a:t>
            </a:r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3000" b="1" u="none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Soil free to move</a:t>
            </a:r>
            <a:endParaRPr lang="en-GB" sz="3000" b="1" dirty="0">
              <a:solidFill>
                <a:schemeClr val="accent5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0295119" y="2264377"/>
                <a:ext cx="7350217" cy="1545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2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fr-BE" sz="22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BE" sz="22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200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200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fr-BE" sz="22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2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200" b="0" i="0" smtClean="0"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2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fr-BE" sz="22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2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BE" sz="2200" b="0" i="1" smtClean="0">
                              <a:latin typeface="Cambria Math"/>
                            </a:rPr>
                            <m:t>𝑝𝑤𝑝</m:t>
                          </m:r>
                        </m:sub>
                      </m:sSub>
                      <m:r>
                        <a:rPr lang="fr-BE" sz="2200" b="0" i="0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2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2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fr-BE" sz="2200" b="0" i="1" smtClean="0">
                              <a:latin typeface="Cambria Math"/>
                            </a:rPr>
                            <m:t>𝑝𝑙𝑢𝑔</m:t>
                          </m:r>
                        </m:sub>
                      </m:sSub>
                    </m:oMath>
                  </m:oMathPara>
                </a14:m>
                <a:endParaRPr lang="fr-BE" sz="2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200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fr-BE" sz="2200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200" i="1"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2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22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groupChr>
                        </m:e>
                        <m:lim>
                          <m:r>
                            <a:rPr lang="fr-BE" sz="2200" i="1">
                              <a:latin typeface="Cambria Math"/>
                            </a:rPr>
                            <m:t>𝑠𝑝𝑟𝑖𝑛𝑔𝑠</m:t>
                          </m:r>
                        </m:lim>
                      </m:limLow>
                      <m:r>
                        <a:rPr lang="fr-BE" sz="2200" b="0" i="1" smtClean="0">
                          <a:latin typeface="Cambria Math"/>
                        </a:rPr>
                        <m:t>  </m:t>
                      </m:r>
                      <m:limLow>
                        <m:limLowPr>
                          <m:ctrlPr>
                            <a:rPr lang="fr-BE" sz="2200" i="1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2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𝜍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𝜍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𝑖𝑛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fr-BE" sz="2200" i="1">
                              <a:latin typeface="Cambria Math"/>
                            </a:rPr>
                            <m:t>𝑠𝑙𝑖𝑑𝑒𝑟𝑠</m:t>
                          </m:r>
                        </m:lim>
                      </m:limLow>
                      <m:r>
                        <a:rPr lang="fr-BE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limLow>
                        <m:limLowPr>
                          <m:ctrlPr>
                            <a:rPr lang="fr-BE" sz="2200" i="1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200" i="1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r>
                                <a:rPr lang="fr-BE" sz="2200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  <m:r>
                                <m:rPr>
                                  <m:sty m:val="p"/>
                                </m:rPr>
                                <a:rPr lang="fr-BE" sz="22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fr-BE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BE" sz="2200" i="1"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f>
                                    <m:fPr>
                                      <m:ctrlPr>
                                        <a:rPr lang="fr-BE" sz="2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BE" sz="22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BE" sz="2200" i="1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fr-BE" sz="2200" i="1">
                              <a:latin typeface="Cambria Math"/>
                              <a:ea typeface="Cambria Math"/>
                            </a:rPr>
                            <m:t>𝑑𝑎𝑠h𝑝𝑜𝑡</m:t>
                          </m:r>
                        </m:lim>
                      </m:limLow>
                      <m:r>
                        <a:rPr lang="fr-BE" sz="2200" b="0" i="1" smtClean="0"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lang="fr-BE" sz="22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22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𝑝𝑙𝑢𝑔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BE" sz="2200" i="1">
                                      <a:latin typeface="Cambria Math"/>
                                      <a:ea typeface="Cambria Math"/>
                                    </a:rPr>
                                    <m:t>𝑝𝑙𝑢𝑔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fr-BE" sz="2200" b="0" i="1" smtClean="0">
                              <a:latin typeface="Cambria Math"/>
                            </a:rPr>
                            <m:t>𝑠𝑝𝑟𝑖𝑛𝑔</m:t>
                          </m:r>
                        </m:lim>
                      </m:limLow>
                    </m:oMath>
                  </m:oMathPara>
                </a14:m>
                <a:endParaRPr lang="fr-BE" sz="2200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119" y="2264377"/>
                <a:ext cx="7350217" cy="15454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2386203" y="5818664"/>
            <a:ext cx="335244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>
                <a:latin typeface="Cambria" panose="02040503050406030204" pitchFamily="18" charset="0"/>
              </a:rPr>
              <a:t>F</a:t>
            </a:r>
            <a:r>
              <a:rPr lang="en-GB" sz="2500" dirty="0" smtClean="0">
                <a:latin typeface="Cambria" panose="02040503050406030204" pitchFamily="18" charset="0"/>
              </a:rPr>
              <a:t>riction </a:t>
            </a:r>
            <a:r>
              <a:rPr lang="en-GB" sz="2500" dirty="0" smtClean="0">
                <a:latin typeface="Cambria" panose="02040503050406030204" pitchFamily="18" charset="0"/>
              </a:rPr>
              <a:t>components</a:t>
            </a:r>
            <a:endParaRPr lang="en-GB" sz="2500" dirty="0"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  <a:buClr>
                <a:schemeClr val="accent5"/>
              </a:buClr>
              <a:buSzPct val="125000"/>
            </a:pP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[1b &amp; 2b]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052211" y="5744349"/>
                <a:ext cx="6293839" cy="702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sz="1800" smtClean="0"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fr-BE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BE" sz="1800" b="0" i="0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BE" sz="1800" b="0" i="0" smtClean="0">
                            <a:latin typeface="Cambria Math"/>
                            <a:ea typeface="Cambria Math"/>
                          </a:rPr>
                          <m:t>out</m:t>
                        </m:r>
                      </m:sub>
                    </m:sSub>
                    <m:r>
                      <a:rPr lang="fr-BE" sz="1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fr-B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𝑜𝑢𝑡</m:t>
                        </m:r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r>
                      <a:rPr lang="fr-BE" sz="1800" i="1">
                        <a:latin typeface="Cambria Math"/>
                        <a:ea typeface="Cambria Math"/>
                      </a:rPr>
                      <m:t> 2</m:t>
                    </m:r>
                    <m:r>
                      <a:rPr lang="fr-BE" sz="1800" i="1">
                        <a:latin typeface="Cambria Math"/>
                        <a:ea typeface="Cambria Math"/>
                      </a:rPr>
                      <m:t>𝜋</m:t>
                    </m:r>
                    <m:sSub>
                      <m:sSubPr>
                        <m:ctrlPr>
                          <a:rPr lang="fr-B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𝑜</m:t>
                        </m:r>
                      </m:sub>
                    </m:sSub>
                    <m:d>
                      <m:dPr>
                        <m:ctrlPr>
                          <a:rPr lang="fr-B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B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BE" sz="1800" i="1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fr-BE" sz="18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sub>
                        </m:sSub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fr-BE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BE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B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lang="fr-BE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sub>
                              <m:sup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m:rPr>
                                <m:sty m:val="p"/>
                              </m:rPr>
                              <a:rPr lang="fr-BE" sz="18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fr-BE" sz="18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fr-BE" sz="18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fr-BE" sz="18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sSubSup>
                              <m:sSubSupPr>
                                <m:ctrlP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,0</m:t>
                                </m:r>
                              </m:sub>
                              <m:sup>
                                <m:r>
                                  <a:rPr lang="fr-BE" sz="18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fr-BE" sz="18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fr-BE" sz="1800" b="0" i="0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fr-BE" sz="18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fr-BE" sz="1800" b="0" i="1" smtClean="0">
                        <a:latin typeface="Cambria Math"/>
                        <a:ea typeface="Cambria Math"/>
                      </a:rPr>
                      <m:t>= </m:t>
                    </m:r>
                    <m:sSub>
                      <m:sSubPr>
                        <m:ctrlPr>
                          <a:rPr lang="fr-B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fr-B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BE" sz="180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fr-BE" sz="1800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fr-BE" sz="180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BE" sz="1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fr-BE" sz="1800" b="0" i="0" dirty="0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fr-BE" sz="1800" b="0" i="1" dirty="0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endParaRPr lang="fr-BE" sz="1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11" y="5744349"/>
                <a:ext cx="6293839" cy="7026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052211" y="7212530"/>
                <a:ext cx="4470326" cy="721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1800" smtClean="0">
                          <a:latin typeface="Cambria Math"/>
                          <a:ea typeface="Cambria Math"/>
                        </a:rPr>
                        <m:t>Δ</m:t>
                      </m:r>
                      <m:sSubSup>
                        <m:sSubSupPr>
                          <m:ctrlPr>
                            <a:rPr lang="fr-BE" sz="18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BE" sz="180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/>
                        <m:sup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</m:sup>
                      </m:sSubSup>
                      <m:r>
                        <a:rPr lang="fr-BE" sz="1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sz="1800" i="1">
                          <a:latin typeface="Cambria Math"/>
                          <a:ea typeface="Cambria Math"/>
                        </a:rPr>
                        <m:t>𝜍</m:t>
                      </m:r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1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𝑚𝑎𝑥</m:t>
                          </m:r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× </m:t>
                      </m:r>
                      <m:r>
                        <a:rPr lang="fr-BE" sz="1800" i="1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fr-BE" sz="1800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fr-BE" sz="1800" i="1">
                          <a:latin typeface="Cambria Math"/>
                          <a:ea typeface="Cambria Math"/>
                        </a:rPr>
                        <m:t>𝐿</m:t>
                      </m:r>
                      <m:d>
                        <m:d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fr-BE" sz="18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𝑐𝑙𝑎𝑦</m:t>
                              </m:r>
                            </m:sub>
                            <m:sup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  <m:f>
                            <m:fPr>
                              <m:ctrlPr>
                                <a:rPr lang="fr-BE" sz="1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𝜇</m:t>
                      </m:r>
                    </m:oMath>
                  </m:oMathPara>
                </a14:m>
                <a:endParaRPr lang="fr-BE" sz="1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11" y="7212530"/>
                <a:ext cx="4470326" cy="7216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/>
          <p:cNvSpPr txBox="1"/>
          <p:nvPr/>
        </p:nvSpPr>
        <p:spPr>
          <a:xfrm>
            <a:off x="2386202" y="7934202"/>
            <a:ext cx="2942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PWP </a:t>
            </a:r>
            <a:r>
              <a:rPr lang="en-GB" sz="2500" dirty="0" smtClean="0">
                <a:latin typeface="Cambria" panose="02040503050406030204" pitchFamily="18" charset="0"/>
              </a:rPr>
              <a:t>component</a:t>
            </a:r>
          </a:p>
          <a:p>
            <a:pPr algn="ctr">
              <a:lnSpc>
                <a:spcPct val="120000"/>
              </a:lnSpc>
              <a:buClr>
                <a:schemeClr val="accent5"/>
              </a:buClr>
              <a:buSzPct val="125000"/>
            </a:pPr>
            <a:r>
              <a:rPr lang="en-GB" sz="25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[3b]</a:t>
            </a:r>
            <a:endParaRPr lang="en-GB" sz="25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6052211" y="7760041"/>
                <a:ext cx="3410293" cy="1182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18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8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fr-BE" sz="1800" b="0" i="1" smtClean="0">
                              <a:latin typeface="Cambria Math"/>
                            </a:rPr>
                            <m:t>𝑝𝑤𝑝</m:t>
                          </m:r>
                        </m:sub>
                      </m:sSub>
                      <m:r>
                        <a:rPr lang="fr-BE" sz="1800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fr-BE" sz="1800" b="0" i="1" smtClean="0">
                              <a:latin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18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BE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18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BE" sz="1800" i="1">
                                      <a:latin typeface="Cambria Math"/>
                                    </a:rPr>
                                    <m:t>𝑏𝑎𝑠𝑒</m:t>
                                  </m:r>
                                  <m:r>
                                    <a:rPr lang="fr-BE" sz="1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BE" sz="1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B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1800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latin typeface="Cambria Math"/>
                                          <a:ea typeface="Cambria Math"/>
                                        </a:rPr>
                                        <m:t>𝑤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lim>
                      </m:limLow>
                      <m:r>
                        <a:rPr lang="fr-BE" sz="1800" i="1" smtClean="0">
                          <a:latin typeface="Cambria Math"/>
                          <a:ea typeface="Cambria Math"/>
                        </a:rPr>
                        <m:t>×</m:t>
                      </m:r>
                      <m:limLow>
                        <m:limLowPr>
                          <m:ctrlPr>
                            <a:rPr lang="fr-BE" sz="180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BE" sz="1800" i="1" smtClean="0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fr-BE" sz="180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fr-BE" sz="1800">
                                      <a:latin typeface="Cambria Math"/>
                                      <a:ea typeface="Cambria Math"/>
                                    </a:rPr>
                                    <m:t>Δ</m:t>
                                  </m:r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BE" sz="1800" b="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sSup>
                            <m:sSupPr>
                              <m:ctrlPr>
                                <a:rPr lang="fr-BE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fr-BE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BE" sz="18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f>
                                <m:fPr>
                                  <m:ctrlPr>
                                    <a:rPr lang="fr-BE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BE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BE" sz="1800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lim>
                      </m:limLow>
                    </m:oMath>
                  </m:oMathPara>
                </a14:m>
                <a:endParaRPr lang="fr-BE" sz="1800" dirty="0" smtClean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11" y="7760041"/>
                <a:ext cx="3410293" cy="11822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2386203" y="8890542"/>
            <a:ext cx="2942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Cambria" panose="02040503050406030204" pitchFamily="18" charset="0"/>
              </a:rPr>
              <a:t>Plug </a:t>
            </a:r>
            <a:r>
              <a:rPr lang="en-GB" sz="2500" dirty="0" smtClean="0">
                <a:latin typeface="Cambria" panose="02040503050406030204" pitchFamily="18" charset="0"/>
              </a:rPr>
              <a:t>component</a:t>
            </a:r>
          </a:p>
          <a:p>
            <a:pPr algn="ctr">
              <a:lnSpc>
                <a:spcPct val="120000"/>
              </a:lnSpc>
              <a:buClr>
                <a:schemeClr val="accent5"/>
              </a:buClr>
              <a:buSzPct val="125000"/>
            </a:pPr>
            <a:r>
              <a:rPr lang="en-GB" sz="20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[4b]</a:t>
            </a:r>
            <a:endParaRPr lang="en-GB" sz="2000" dirty="0" smtClean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6052211" y="8942288"/>
                <a:ext cx="6010171" cy="4597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18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18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fr-BE" sz="1800" b="0" i="1" smtClean="0">
                              <a:latin typeface="Cambria Math"/>
                            </a:rPr>
                            <m:t>𝑝𝑙𝑢𝑔</m:t>
                          </m:r>
                        </m:sub>
                      </m:sSub>
                      <m:r>
                        <a:rPr lang="fr-BE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fr-BE" sz="1800" i="1">
                          <a:latin typeface="Cambria Math"/>
                          <a:ea typeface="Cambria Math"/>
                        </a:rPr>
                        <m:t>×(</m:t>
                      </m:r>
                      <m:sSub>
                        <m:sSub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𝑏𝑎𝑠𝑒</m:t>
                          </m:r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fr-BE" sz="1800" i="1">
                          <a:latin typeface="Cambria Math"/>
                          <a:ea typeface="Cambria Math"/>
                        </a:rPr>
                        <m:t> </m:t>
                      </m:r>
                      <m:sSubSup>
                        <m:sSubSup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𝑐𝑙𝑎𝑦</m:t>
                          </m:r>
                        </m:sub>
                        <m:sup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fr-BE" sz="1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</m:sub>
                      </m:sSub>
                      <m:r>
                        <a:rPr lang="fr-BE" sz="1800" b="0" i="0" smtClean="0">
                          <a:latin typeface="Cambria Math"/>
                          <a:ea typeface="Cambria Math"/>
                        </a:rPr>
                        <m:t>= </m:t>
                      </m:r>
                      <m:sSub>
                        <m:sSub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𝜅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</m:sub>
                      </m:sSub>
                      <m:r>
                        <a:rPr lang="fr-BE" sz="18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𝑝𝑙𝑢𝑔</m:t>
                          </m:r>
                        </m:sub>
                      </m:sSub>
                    </m:oMath>
                  </m:oMathPara>
                </a14:m>
                <a:endParaRPr lang="fr-BE" sz="1800" dirty="0" smtClean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11" y="8942288"/>
                <a:ext cx="6010171" cy="459741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-2250" y="2974107"/>
            <a:ext cx="21600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9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>
                <a:solidFill>
                  <a:schemeClr val="accent2"/>
                </a:solidFill>
                <a:latin typeface="Cambria" panose="02040503050406030204" pitchFamily="18" charset="0"/>
              </a:rPr>
              <a:t>Partly drained </a:t>
            </a:r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simulations</a:t>
            </a:r>
          </a:p>
          <a:p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Macro-element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C:\Users\Gilles\Google Drive\Thesis\Figures\9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01" y="1053220"/>
            <a:ext cx="7945257" cy="437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avec flèche 38"/>
          <p:cNvCxnSpPr/>
          <p:nvPr/>
        </p:nvCxnSpPr>
        <p:spPr>
          <a:xfrm flipH="1">
            <a:off x="11696700" y="3809865"/>
            <a:ext cx="2119692" cy="3763501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11696700" y="3809865"/>
            <a:ext cx="182842" cy="1934484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11696700" y="3809865"/>
            <a:ext cx="3489882" cy="4380080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6052211" y="6357231"/>
                <a:ext cx="7273145" cy="8552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180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1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1800" b="0" i="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BE" sz="1800" b="0" i="0" smtClean="0">
                              <a:latin typeface="Cambria Math"/>
                              <a:ea typeface="Cambria Math"/>
                            </a:rPr>
                            <m:t>in</m:t>
                          </m:r>
                        </m:sub>
                      </m:sSub>
                      <m:r>
                        <a:rPr lang="fr-BE" sz="18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𝑢</m:t>
                          </m:r>
                        </m:sub>
                      </m:sSub>
                      <m:r>
                        <a:rPr lang="fr-BE" sz="1800" i="1">
                          <a:latin typeface="Cambria Math"/>
                          <a:ea typeface="Cambria Math"/>
                        </a:rPr>
                        <m:t> 2</m:t>
                      </m:r>
                      <m:r>
                        <a:rPr lang="fr-BE" sz="1800" i="1">
                          <a:latin typeface="Cambria Math"/>
                          <a:ea typeface="Cambria Math"/>
                        </a:rPr>
                        <m:t>𝜋</m:t>
                      </m:r>
                      <m:sSub>
                        <m:sSub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b>
                          </m:s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𝐿</m:t>
                          </m:r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BE" sz="1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fr-BE" sz="1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  <m:sup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sty m:val="p"/>
                                </m:rPr>
                                <a:rPr lang="fr-BE" sz="18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fr-BE" sz="180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,0</m:t>
                                  </m:r>
                                </m:sub>
                                <m:sup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d>
                        <m:d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fr-BE" sz="1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BE" sz="18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BE" sz="1800" i="1">
                                      <a:latin typeface="Cambria Math"/>
                                      <a:ea typeface="Cambria Math"/>
                                    </a:rPr>
                                    <m:t>𝑐𝑟𝑖𝑡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fr-BE" sz="18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BE" sz="1800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𝜅</m:t>
                          </m:r>
                        </m:e>
                        <m:sub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d>
                        <m:dPr>
                          <m:ctrlPr>
                            <a:rPr lang="fr-BE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BE" sz="180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fr-BE" sz="18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fr-BE" sz="1800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BE" sz="18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fr-BE" sz="1800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211" y="6357231"/>
                <a:ext cx="7273145" cy="8552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/>
          <p:cNvCxnSpPr/>
          <p:nvPr/>
        </p:nvCxnSpPr>
        <p:spPr>
          <a:xfrm flipH="1">
            <a:off x="12346050" y="3809865"/>
            <a:ext cx="4246500" cy="5435435"/>
          </a:xfrm>
          <a:prstGeom prst="straightConnector1">
            <a:avLst/>
          </a:prstGeom>
          <a:ln w="31750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010400" y="5999905"/>
            <a:ext cx="609600" cy="35732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Rectangle 52"/>
          <p:cNvSpPr/>
          <p:nvPr/>
        </p:nvSpPr>
        <p:spPr>
          <a:xfrm>
            <a:off x="6949440" y="6718852"/>
            <a:ext cx="477078" cy="31790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Rectangle 55"/>
          <p:cNvSpPr/>
          <p:nvPr/>
        </p:nvSpPr>
        <p:spPr>
          <a:xfrm>
            <a:off x="7570965" y="7515308"/>
            <a:ext cx="650683" cy="31790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7" name="Rectangle 56"/>
          <p:cNvSpPr/>
          <p:nvPr/>
        </p:nvSpPr>
        <p:spPr>
          <a:xfrm>
            <a:off x="7187979" y="9037122"/>
            <a:ext cx="708327" cy="364907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9976513" y="8041712"/>
                <a:ext cx="1290033" cy="450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80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fr-BE" sz="1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𝑝𝑤𝑝</m:t>
                          </m:r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sz="1800" b="0" i="1" smtClean="0">
                              <a:latin typeface="Cambria Math"/>
                              <a:ea typeface="Cambria Math"/>
                            </a:rPr>
                            <m:t>𝐼𝐼</m:t>
                          </m:r>
                        </m:sub>
                      </m:sSub>
                    </m:oMath>
                  </m:oMathPara>
                </a14:m>
                <a:endParaRPr lang="fr-BE" sz="1800" dirty="0" smtClean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13" y="8041712"/>
                <a:ext cx="1290033" cy="450444"/>
              </a:xfrm>
              <a:prstGeom prst="rect">
                <a:avLst/>
              </a:prstGeom>
              <a:blipFill rotWithShape="1"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58"/>
          <p:cNvSpPr/>
          <p:nvPr/>
        </p:nvSpPr>
        <p:spPr>
          <a:xfrm>
            <a:off x="10331457" y="8134830"/>
            <a:ext cx="818763" cy="357326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9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/>
      <p:bldP spid="28" grpId="0"/>
      <p:bldP spid="29" grpId="0"/>
      <p:bldP spid="32" grpId="0"/>
      <p:bldP spid="34" grpId="0" animBg="1"/>
      <p:bldP spid="43" grpId="0" animBg="1"/>
      <p:bldP spid="51" grpId="0" animBg="1"/>
      <p:bldP spid="53" grpId="0" animBg="1"/>
      <p:bldP spid="56" grpId="0" animBg="1"/>
      <p:bldP spid="57" grpId="0" animBg="1"/>
      <p:bldP spid="54" grpId="0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24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Conclusion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-2250" y="2974107"/>
            <a:ext cx="21600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4" action="ppaction://hlinkpres?slideindex=1&amp;slidetitle=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 simulations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</a:t>
            </a:r>
            <a:r>
              <a:rPr lang="en-GB" sz="1800" dirty="0" smtClean="0">
                <a:latin typeface="Cambria" panose="02040503050406030204" pitchFamily="18" charset="0"/>
              </a:rPr>
              <a:t>simulations</a:t>
            </a:r>
          </a:p>
          <a:p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Conclusion</a:t>
            </a:r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9915326"/>
                  </p:ext>
                </p:extLst>
              </p:nvPr>
            </p:nvGraphicFramePr>
            <p:xfrm>
              <a:off x="3609958" y="1691783"/>
              <a:ext cx="12707160" cy="19050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38011"/>
                    <a:gridCol w="1627817"/>
                    <a:gridCol w="3092851"/>
                    <a:gridCol w="2790847"/>
                    <a:gridCol w="3557634"/>
                  </a:tblGrid>
                  <a:tr h="0"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Scenario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>
                              <a:effectLst/>
                              <a:latin typeface="Cambria" panose="02040503050406030204" pitchFamily="18" charset="0"/>
                            </a:rPr>
                            <a:t>Sub-case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Drainage condition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Soil condition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spcAft>
                              <a:spcPts val="0"/>
                            </a:spcAft>
                          </a:pPr>
                          <a:r>
                            <a:rPr lang="en-GB" sz="2500" cap="small" dirty="0" smtClean="0">
                              <a:effectLst/>
                              <a:latin typeface="Cambria" panose="02040503050406030204" pitchFamily="18" charset="0"/>
                              <a:ea typeface="PMingLiU"/>
                              <a:cs typeface="CMR12"/>
                            </a:rPr>
                            <a:t>Resistance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0">
                    <a:tc rowSpan="2"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1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1-1</a:t>
                          </a:r>
                          <a14:m>
                            <m:oMath xmlns:m="http://schemas.openxmlformats.org/officeDocument/2006/math">
                              <m:r>
                                <a:rPr lang="en-GB" sz="2500">
                                  <a:effectLst/>
                                  <a:latin typeface="Cambria Math"/>
                                </a:rPr>
                                <m:t>𝑏𝑖𝑠</m:t>
                              </m:r>
                            </m:oMath>
                          </a14:m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Drained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Rigid body motion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𝑜𝑢𝑡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BE" sz="20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2-2</a:t>
                          </a:r>
                          <a14:m>
                            <m:oMath xmlns:m="http://schemas.openxmlformats.org/officeDocument/2006/math">
                              <m:r>
                                <a:rPr lang="en-GB" sz="2500">
                                  <a:effectLst/>
                                  <a:latin typeface="Cambria Math"/>
                                </a:rPr>
                                <m:t>𝑏𝑖𝑠</m:t>
                              </m:r>
                            </m:oMath>
                          </a14:m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Drained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Free to move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𝑜𝑢𝑡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−(</m:t>
                                </m:r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𝑝𝑙𝑢𝑔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BE" sz="20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0">
                    <a:tc rowSpan="2"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2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3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Partly drained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Rigid body motion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𝑜𝑢𝑡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𝑝𝑤𝑝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BE" sz="20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4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Partly drained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Free to move 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𝑜𝑢𝑡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𝑖𝑛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𝑝𝑤𝑝</m:t>
                                    </m:r>
                                  </m:sub>
                                </m:sSub>
                                <m:r>
                                  <a:rPr lang="en-GB" sz="2000" i="1">
                                    <a:effectLst/>
                                    <a:latin typeface="Cambria Math"/>
                                    <a:ea typeface="PMingLiU"/>
                                    <a:cs typeface="CMR1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BE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effectLst/>
                                        <a:latin typeface="Cambria Math"/>
                                        <a:ea typeface="PMingLiU"/>
                                        <a:cs typeface="CMR12"/>
                                      </a:rPr>
                                      <m:t>𝑝𝑙𝑢𝑔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BE" sz="20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au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9915326"/>
                  </p:ext>
                </p:extLst>
              </p:nvPr>
            </p:nvGraphicFramePr>
            <p:xfrm>
              <a:off x="3609958" y="1691783"/>
              <a:ext cx="12707160" cy="19050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38011"/>
                    <a:gridCol w="1627817"/>
                    <a:gridCol w="3092851"/>
                    <a:gridCol w="2790847"/>
                    <a:gridCol w="3557634"/>
                  </a:tblGrid>
                  <a:tr h="381000"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Scenario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>
                              <a:effectLst/>
                              <a:latin typeface="Cambria" panose="02040503050406030204" pitchFamily="18" charset="0"/>
                            </a:rPr>
                            <a:t>Sub-case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Drainage condition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Soil condition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spcAft>
                              <a:spcPts val="0"/>
                            </a:spcAft>
                          </a:pPr>
                          <a:r>
                            <a:rPr lang="en-GB" sz="2500" cap="small" dirty="0" smtClean="0">
                              <a:effectLst/>
                              <a:latin typeface="Cambria" panose="02040503050406030204" pitchFamily="18" charset="0"/>
                              <a:ea typeface="PMingLiU"/>
                              <a:cs typeface="CMR12"/>
                            </a:rPr>
                            <a:t>Resistance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81000">
                    <a:tc rowSpan="2"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1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00749" t="-122222" r="-580150" b="-3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Drained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Rigid body motion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5"/>
                          <a:stretch>
                            <a:fillRect l="-257021" t="-122222" b="-347619"/>
                          </a:stretch>
                        </a:blipFill>
                      </a:tcPr>
                    </a:tc>
                  </a:tr>
                  <a:tr h="38100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00749" t="-225806" r="-580150" b="-25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Drained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Free to move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5"/>
                          <a:stretch>
                            <a:fillRect l="-257021" t="-225806" b="-253226"/>
                          </a:stretch>
                        </a:blipFill>
                      </a:tcPr>
                    </a:tc>
                  </a:tr>
                  <a:tr h="381000">
                    <a:tc rowSpan="2"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2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3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Partly drained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Rigid body motion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5"/>
                          <a:stretch>
                            <a:fillRect l="-257021" t="-320635" b="-149206"/>
                          </a:stretch>
                        </a:blipFill>
                      </a:tcPr>
                    </a:tc>
                  </a:tr>
                  <a:tr h="38100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4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Partly drained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Free to move 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762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57021" t="-427419" b="-5161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3074" name="Picture 2" descr="C:\Users\Gilles\Google Drive\Thesis\Figures\83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36" y="4183670"/>
            <a:ext cx="12972714" cy="45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3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8674" y="0"/>
            <a:ext cx="15183366" cy="1624536"/>
          </a:xfrm>
        </p:spPr>
        <p:txBody>
          <a:bodyPr/>
          <a:lstStyle/>
          <a:p>
            <a:r>
              <a:rPr lang="en-GB" sz="5400" u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en-GB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1637645" y="8493600"/>
            <a:ext cx="269718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78198" y="8493600"/>
            <a:ext cx="144707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1708150" y="8475312"/>
            <a:ext cx="269718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" t="2953" r="70999" b="22955"/>
          <a:stretch/>
        </p:blipFill>
        <p:spPr bwMode="auto">
          <a:xfrm>
            <a:off x="0" y="8211312"/>
            <a:ext cx="17081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illes\Google Drive\Thesis\Figures\Logo 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06" y="3752850"/>
            <a:ext cx="33242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25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</p:spTree>
    <p:extLst>
      <p:ext uri="{BB962C8B-B14F-4D97-AF65-F5344CB8AC3E}">
        <p14:creationId xmlns:p14="http://schemas.microsoft.com/office/powerpoint/2010/main" val="35322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 noProof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</a:t>
            </a:fld>
            <a:r>
              <a:rPr lang="en-GB" sz="2000" noProof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  <a:endParaRPr lang="en-GB" sz="2000" noProof="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Suction caissons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pic>
        <p:nvPicPr>
          <p:cNvPr id="1028" name="Picture 4" descr="C:\Users\Gilles\Google Drive\Thesis\Figures\26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4" y="1743447"/>
            <a:ext cx="5969208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52674" y="7715272"/>
            <a:ext cx="8140441" cy="175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Foundation system  for OWT’s</a:t>
            </a:r>
            <a:endParaRPr lang="en-US" sz="2500" dirty="0" smtClean="0">
              <a:latin typeface="Cambria" panose="02040503050406030204" pitchFamily="18" charset="0"/>
            </a:endParaRPr>
          </a:p>
          <a:p>
            <a:pPr marL="514350" indent="-514350">
              <a:lnSpc>
                <a:spcPct val="15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sz="2500" dirty="0" smtClean="0">
                <a:latin typeface="Cambria" panose="02040503050406030204" pitchFamily="18" charset="0"/>
              </a:rPr>
              <a:t>Hollow steel cylinder </a:t>
            </a:r>
            <a:r>
              <a:rPr lang="en-US" sz="2500" dirty="0">
                <a:latin typeface="Cambria" panose="02040503050406030204" pitchFamily="18" charset="0"/>
              </a:rPr>
              <a:t>open towards </a:t>
            </a:r>
            <a:r>
              <a:rPr lang="en-US" sz="2500" dirty="0" smtClean="0">
                <a:latin typeface="Cambria" panose="02040503050406030204" pitchFamily="18" charset="0"/>
              </a:rPr>
              <a:t>the </a:t>
            </a:r>
            <a:r>
              <a:rPr lang="fr-BE" sz="2500" dirty="0" smtClean="0">
                <a:latin typeface="Cambria" panose="02040503050406030204" pitchFamily="18" charset="0"/>
              </a:rPr>
              <a:t>bottom</a:t>
            </a:r>
          </a:p>
          <a:p>
            <a:pPr marL="514350" indent="-514350">
              <a:lnSpc>
                <a:spcPct val="15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>
                <a:latin typeface="Cambria" panose="02040503050406030204" pitchFamily="18" charset="0"/>
              </a:rPr>
              <a:t>Monopod or tetra/tri-</a:t>
            </a:r>
            <a:r>
              <a:rPr lang="fr-BE" sz="2500" dirty="0" err="1">
                <a:latin typeface="Cambria" panose="02040503050406030204" pitchFamily="18" charset="0"/>
              </a:rPr>
              <a:t>pod</a:t>
            </a:r>
            <a:r>
              <a:rPr lang="fr-BE" sz="2500" dirty="0">
                <a:latin typeface="Cambria" panose="02040503050406030204" pitchFamily="18" charset="0"/>
              </a:rPr>
              <a:t> superstructure</a:t>
            </a:r>
            <a:endParaRPr lang="en-US" sz="2500" dirty="0">
              <a:latin typeface="Cambria" panose="02040503050406030204" pitchFamily="18" charset="0"/>
            </a:endParaRPr>
          </a:p>
        </p:txBody>
      </p:sp>
      <p:pic>
        <p:nvPicPr>
          <p:cNvPr id="1030" name="Picture 6" descr="C:\Users\Gilles\Google Drive\Thesis\Figures\13bisbi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71" y="5639927"/>
            <a:ext cx="5878512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0234608" y="7715272"/>
            <a:ext cx="710406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>
                <a:latin typeface="Cambria" panose="02040503050406030204" pitchFamily="18" charset="0"/>
              </a:rPr>
              <a:t>Two-step installation by pressure </a:t>
            </a:r>
            <a:r>
              <a:rPr lang="fr-BE" sz="2500" dirty="0" err="1">
                <a:latin typeface="Cambria" panose="02040503050406030204" pitchFamily="18" charset="0"/>
              </a:rPr>
              <a:t>differential</a:t>
            </a:r>
            <a:endParaRPr lang="fr-BE" sz="2500" dirty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err="1" smtClean="0">
                <a:latin typeface="Cambria" panose="02040503050406030204" pitchFamily="18" charset="0"/>
              </a:rPr>
              <a:t>Cheaply</a:t>
            </a:r>
            <a:r>
              <a:rPr lang="fr-BE" sz="2500" dirty="0" smtClean="0">
                <a:latin typeface="Cambria" panose="02040503050406030204" pitchFamily="18" charset="0"/>
              </a:rPr>
              <a:t>, silently and quickly installed, </a:t>
            </a:r>
            <a:r>
              <a:rPr lang="fr-BE" sz="2500" dirty="0" err="1" smtClean="0">
                <a:latin typeface="Cambria" panose="02040503050406030204" pitchFamily="18" charset="0"/>
              </a:rPr>
              <a:t>reusable</a:t>
            </a:r>
            <a:endParaRPr lang="fr-BE" sz="2500" dirty="0" smtClean="0">
              <a:latin typeface="Cambria" panose="02040503050406030204" pitchFamily="18" charset="0"/>
            </a:endParaRPr>
          </a:p>
        </p:txBody>
      </p:sp>
      <p:pic>
        <p:nvPicPr>
          <p:cNvPr id="1032" name="Picture 8" descr="C:\Users\Gilles\Google Drive\Thesis\Figures\27bi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608" y="1725922"/>
            <a:ext cx="6499225" cy="563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43371" y="7141260"/>
            <a:ext cx="1699440" cy="34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fr-BE" sz="1500" i="1" dirty="0">
                <a:solidFill>
                  <a:prstClr val="black"/>
                </a:solidFill>
                <a:latin typeface="Cambria" panose="02040503050406030204" pitchFamily="18" charset="0"/>
              </a:rPr>
              <a:t>Houlsby et al. 2005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250" y="2974107"/>
            <a:ext cx="21600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Introduction</a:t>
            </a:r>
          </a:p>
          <a:p>
            <a:endParaRPr lang="en-GB" sz="1600" dirty="0" smtClean="0">
              <a:latin typeface="Cambria" panose="02040503050406030204" pitchFamily="18" charset="0"/>
              <a:hlinkClick r:id="rId7" action="ppaction://hlinkpres?slideindex=1&amp;slidetitle="/>
            </a:endParaRPr>
          </a:p>
          <a:p>
            <a:pPr marL="90000" lvl="1"/>
            <a:r>
              <a:rPr lang="en-GB" sz="1600" dirty="0" smtClean="0">
                <a:latin typeface="Cambria" panose="02040503050406030204" pitchFamily="18" charset="0"/>
              </a:rPr>
              <a:t>Context</a:t>
            </a:r>
          </a:p>
          <a:p>
            <a:pPr marL="90000" lvl="1"/>
            <a:r>
              <a:rPr lang="en-GB" sz="16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Suction caissons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Drained</a:t>
            </a:r>
            <a:r>
              <a:rPr lang="en-GB" sz="1800" u="sng" dirty="0" smtClean="0">
                <a:latin typeface="Cambria" panose="02040503050406030204" pitchFamily="18" charset="0"/>
              </a:rPr>
              <a:t> </a:t>
            </a:r>
            <a:r>
              <a:rPr lang="en-GB" sz="1800" dirty="0" smtClean="0">
                <a:latin typeface="Cambria" panose="02040503050406030204" pitchFamily="18" charset="0"/>
              </a:rPr>
              <a:t>simulations</a:t>
            </a:r>
          </a:p>
          <a:p>
            <a:pPr marL="90000" lvl="1"/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800" dirty="0">
              <a:latin typeface="Cambria" panose="02040503050406030204" pitchFamily="18" charset="0"/>
            </a:endParaRPr>
          </a:p>
          <a:p>
            <a:pPr marL="90000" lvl="1"/>
            <a:endParaRPr lang="en-GB" sz="1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8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 noProof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fld>
            <a:r>
              <a:rPr lang="en-GB" sz="2000" noProof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  <a:endParaRPr lang="en-GB" sz="2000" noProof="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Problem statement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-2250" y="2974107"/>
            <a:ext cx="2160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Description of the FE model</a:t>
            </a:r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4" action="ppaction://hlinkpres?slideindex=1&amp;slidetitle="/>
            </a:endParaRP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Problem statement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Geometry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Interface elements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Initial loading state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Case studies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Drained</a:t>
            </a:r>
            <a:r>
              <a:rPr lang="en-GB" sz="1800" u="sng" dirty="0">
                <a:latin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</a:rPr>
              <a:t>simulations</a:t>
            </a:r>
          </a:p>
          <a:p>
            <a:pPr marL="90000" lvl="1"/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 smtClean="0">
              <a:latin typeface="Cambria" panose="020405030504060302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157750" y="7680840"/>
            <a:ext cx="396557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One single caisson</a:t>
            </a:r>
          </a:p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Part of a </a:t>
            </a:r>
            <a:r>
              <a:rPr lang="fr-BE" sz="2500" dirty="0" err="1" smtClean="0">
                <a:latin typeface="Cambria" panose="02040503050406030204" pitchFamily="18" charset="0"/>
              </a:rPr>
              <a:t>tripod</a:t>
            </a:r>
            <a:r>
              <a:rPr lang="fr-BE" sz="2500" dirty="0" smtClean="0">
                <a:latin typeface="Cambria" panose="02040503050406030204" pitchFamily="18" charset="0"/>
              </a:rPr>
              <a:t> </a:t>
            </a:r>
            <a:endParaRPr lang="fr-BE" sz="2500" dirty="0" smtClean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Uniaxial </a:t>
            </a:r>
            <a:r>
              <a:rPr lang="fr-BE" sz="2500" dirty="0" err="1" smtClean="0">
                <a:latin typeface="Cambria" panose="02040503050406030204" pitchFamily="18" charset="0"/>
              </a:rPr>
              <a:t>tensile</a:t>
            </a:r>
            <a:r>
              <a:rPr lang="fr-BE" sz="2500" dirty="0" smtClean="0">
                <a:latin typeface="Cambria" panose="02040503050406030204" pitchFamily="18" charset="0"/>
              </a:rPr>
              <a:t> </a:t>
            </a:r>
            <a:r>
              <a:rPr lang="fr-BE" sz="2500" dirty="0" err="1" smtClean="0">
                <a:latin typeface="Cambria" panose="02040503050406030204" pitchFamily="18" charset="0"/>
              </a:rPr>
              <a:t>load</a:t>
            </a:r>
            <a:endParaRPr lang="fr-BE" sz="2500" dirty="0" smtClean="0"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Gilles\Google Drive\Thesis\Figures\36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256" y="1905000"/>
            <a:ext cx="4020631" cy="51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2015255" y="7680839"/>
            <a:ext cx="3965575" cy="175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2D </a:t>
            </a:r>
            <a:r>
              <a:rPr lang="fr-BE" sz="2500" dirty="0" err="1" smtClean="0">
                <a:latin typeface="Cambria" panose="02040503050406030204" pitchFamily="18" charset="0"/>
              </a:rPr>
              <a:t>axisymmetric</a:t>
            </a:r>
            <a:endParaRPr lang="fr-BE" sz="2500" dirty="0" smtClean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err="1">
                <a:latin typeface="Cambria" panose="02040503050406030204" pitchFamily="18" charset="0"/>
              </a:rPr>
              <a:t>Displacement</a:t>
            </a:r>
            <a:r>
              <a:rPr lang="fr-BE" sz="2500" dirty="0">
                <a:latin typeface="Cambria" panose="02040503050406030204" pitchFamily="18" charset="0"/>
              </a:rPr>
              <a:t> </a:t>
            </a:r>
            <a:r>
              <a:rPr lang="fr-BE" sz="2500" dirty="0" err="1">
                <a:latin typeface="Cambria" panose="02040503050406030204" pitchFamily="18" charset="0"/>
              </a:rPr>
              <a:t>imposed</a:t>
            </a:r>
            <a:endParaRPr lang="fr-BE" sz="25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  <a:buClr>
                <a:srgbClr val="1E64C8"/>
              </a:buClr>
              <a:buSzPct val="125000"/>
            </a:pPr>
            <a:endParaRPr lang="fr-BE" sz="2500" dirty="0" smtClean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2674" y="7154545"/>
            <a:ext cx="1699440" cy="34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fr-BE" sz="1500" i="1" dirty="0">
                <a:solidFill>
                  <a:prstClr val="black"/>
                </a:solidFill>
                <a:latin typeface="Cambria" panose="02040503050406030204" pitchFamily="18" charset="0"/>
              </a:rPr>
              <a:t>Houlsby et al. 2005</a:t>
            </a:r>
          </a:p>
        </p:txBody>
      </p:sp>
      <p:pic>
        <p:nvPicPr>
          <p:cNvPr id="4100" name="Picture 4" descr="C:\Users\Gilles\Google Drive\Thesis\Figures\95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4" y="1905000"/>
            <a:ext cx="5266803" cy="50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Gilles\Google Drive\Thesis\Figures\9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50" y="1389571"/>
            <a:ext cx="2902548" cy="561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239208" y="7680839"/>
            <a:ext cx="48470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Use of </a:t>
            </a:r>
            <a:r>
              <a:rPr lang="fr-BE" sz="2500" dirty="0" err="1" smtClean="0">
                <a:latin typeface="Cambria" panose="02040503050406030204" pitchFamily="18" charset="0"/>
              </a:rPr>
              <a:t>rheological</a:t>
            </a:r>
            <a:r>
              <a:rPr lang="fr-BE" sz="2500" dirty="0" smtClean="0">
                <a:latin typeface="Cambria" panose="02040503050406030204" pitchFamily="18" charset="0"/>
              </a:rPr>
              <a:t> </a:t>
            </a:r>
            <a:r>
              <a:rPr lang="fr-BE" sz="2500" dirty="0" err="1" smtClean="0">
                <a:latin typeface="Cambria" panose="02040503050406030204" pitchFamily="18" charset="0"/>
              </a:rPr>
              <a:t>elements</a:t>
            </a:r>
            <a:endParaRPr lang="fr-BE" sz="2500" dirty="0" smtClean="0">
              <a:latin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1E64C8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Approximation of the </a:t>
            </a:r>
            <a:r>
              <a:rPr lang="fr-BE" sz="2500" dirty="0" err="1" smtClean="0">
                <a:latin typeface="Cambria" panose="02040503050406030204" pitchFamily="18" charset="0"/>
              </a:rPr>
              <a:t>stiffness</a:t>
            </a:r>
            <a:endParaRPr lang="fr-BE" sz="2500" dirty="0" smtClean="0">
              <a:latin typeface="Cambria" panose="02040503050406030204" pitchFamily="18" charset="0"/>
            </a:endParaRPr>
          </a:p>
        </p:txBody>
      </p:sp>
      <p:pic>
        <p:nvPicPr>
          <p:cNvPr id="4104" name="Picture 8" descr="C:\Users\Gilles\Google Drive\Thesis\Figures\95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3" y="2057400"/>
            <a:ext cx="5266804" cy="49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1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5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Geometry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724508"/>
                  </p:ext>
                </p:extLst>
              </p:nvPr>
            </p:nvGraphicFramePr>
            <p:xfrm>
              <a:off x="10150475" y="1990719"/>
              <a:ext cx="6915150" cy="67168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5756"/>
                    <a:gridCol w="1771744"/>
                    <a:gridCol w="770047"/>
                    <a:gridCol w="753953"/>
                    <a:gridCol w="895350"/>
                    <a:gridCol w="1638300"/>
                  </a:tblGrid>
                  <a:tr h="483730">
                    <a:tc rowSpan="3">
                      <a:txBody>
                        <a:bodyPr/>
                        <a:lstStyle/>
                        <a:p>
                          <a:pPr marL="342900" indent="-342900"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Size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Diameter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b="0" i="1" smtClean="0">
                                    <a:latin typeface="Cambria Math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50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8m</a:t>
                          </a:r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BE" sz="25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25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fr-BE" sz="25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den>
                                </m:f>
                                <m:r>
                                  <a:rPr lang="fr-BE" sz="2500" b="0" i="1" smtClean="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28622">
                    <a:tc vMerge="1">
                      <a:txBody>
                        <a:bodyPr/>
                        <a:lstStyle/>
                        <a:p>
                          <a:endParaRPr lang="en-GB" sz="22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Skirt length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b="0" i="1" smtClean="0">
                                    <a:latin typeface="Cambria Math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50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8m</a:t>
                          </a:r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697978">
                    <a:tc vMerge="1">
                      <a:txBody>
                        <a:bodyPr/>
                        <a:lstStyle/>
                        <a:p>
                          <a:endParaRPr lang="en-GB" sz="22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Thickness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b="0" i="1" smtClean="0">
                                    <a:latin typeface="Cambria Math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0.1m</a:t>
                          </a:r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BE" sz="25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BE" sz="2500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fr-BE" sz="2500" b="0" i="1" smtClean="0">
                                      <a:latin typeface="Cambria Math"/>
                                    </a:rPr>
                                    <m:t>𝐷</m:t>
                                  </m:r>
                                </m:den>
                              </m:f>
                              <m:r>
                                <a:rPr lang="fr-BE" sz="2500" b="0" i="1" smtClean="0">
                                  <a:latin typeface="Cambria Math"/>
                                </a:rPr>
                                <m:t>=1.2</m:t>
                              </m:r>
                            </m:oMath>
                          </a14:m>
                          <a:r>
                            <a:rPr lang="fr-BE" sz="250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%</a:t>
                          </a:r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978">
                    <a:tc gridSpan="4">
                      <a:txBody>
                        <a:bodyPr/>
                        <a:lstStyle/>
                        <a:p>
                          <a:pPr marL="342900" indent="-342900" algn="l"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Water depth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20m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978">
                    <a:tc gridSpan="5">
                      <a:txBody>
                        <a:bodyPr/>
                        <a:lstStyle/>
                        <a:p>
                          <a:pPr marL="342900" marR="0" indent="-34290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Linear elastic soil and caisson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978">
                    <a:tc gridSpan="3">
                      <a:txBody>
                        <a:bodyPr/>
                        <a:lstStyle/>
                        <a:p>
                          <a:pPr marL="342900" indent="-342900"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z="25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Lateral earth pressure coefficient at </a:t>
                          </a:r>
                          <a:r>
                            <a:rPr lang="fr-BE" sz="25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rest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2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b="0" i="1" noProof="0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b="0" i="1" noProof="0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978">
                    <a:tc gridSpan="3">
                      <a:txBody>
                        <a:bodyPr/>
                        <a:lstStyle/>
                        <a:p>
                          <a:pPr marL="342900" indent="-342900"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Porosity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978">
                    <a:tc gridSpan="3">
                      <a:txBody>
                        <a:bodyPr/>
                        <a:lstStyle/>
                        <a:p>
                          <a:pPr marL="342900" marR="0" indent="-342900" algn="l" defTabSz="1300368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Boundary conditions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49387">
                    <a:tc gridSpan="2">
                      <a:txBody>
                        <a:bodyPr/>
                        <a:lstStyle/>
                        <a:p>
                          <a:pPr marL="0" marR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    Mechanical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GB" sz="2500" noProof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</a:tr>
                  <a:tr h="236220">
                    <a:tc rowSpan="2" gridSpan="2">
                      <a:txBody>
                        <a:bodyPr/>
                        <a:lstStyle/>
                        <a:p>
                          <a:pPr marL="0" marR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    Hydraulic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00B05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Permeable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</a:tr>
                  <a:tr h="236220">
                    <a:tc gridSpan="2"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Impermeable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724508"/>
                  </p:ext>
                </p:extLst>
              </p:nvPr>
            </p:nvGraphicFramePr>
            <p:xfrm>
              <a:off x="10150475" y="1990719"/>
              <a:ext cx="6915150" cy="67168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5756"/>
                    <a:gridCol w="1771744"/>
                    <a:gridCol w="770047"/>
                    <a:gridCol w="753953"/>
                    <a:gridCol w="895350"/>
                    <a:gridCol w="1638300"/>
                  </a:tblGrid>
                  <a:tr h="483730">
                    <a:tc rowSpan="3">
                      <a:txBody>
                        <a:bodyPr/>
                        <a:lstStyle/>
                        <a:p>
                          <a:pPr marL="342900" indent="-342900"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Size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Diameter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79839" t="-22785" r="-335484" b="-13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50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8m</a:t>
                          </a:r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21561" t="-11465" r="-372" b="-617197"/>
                          </a:stretch>
                        </a:blipFill>
                      </a:tcPr>
                    </a:tc>
                  </a:tr>
                  <a:tr h="472440">
                    <a:tc vMerge="1">
                      <a:txBody>
                        <a:bodyPr/>
                        <a:lstStyle/>
                        <a:p>
                          <a:endParaRPr lang="en-GB" sz="22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Skirt length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79839" t="-124359" r="-335484" b="-124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50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8m</a:t>
                          </a:r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697978">
                    <a:tc vMerge="1">
                      <a:txBody>
                        <a:bodyPr/>
                        <a:lstStyle/>
                        <a:p>
                          <a:endParaRPr lang="en-GB" sz="22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Thickness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79839" t="-153509" r="-335484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0.1m</a:t>
                          </a:r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21561" t="-153509" r="-372" b="-750000"/>
                          </a:stretch>
                        </a:blipFill>
                      </a:tcPr>
                    </a:tc>
                  </a:tr>
                  <a:tr h="697978">
                    <a:tc gridSpan="4">
                      <a:txBody>
                        <a:bodyPr/>
                        <a:lstStyle/>
                        <a:p>
                          <a:pPr marL="342900" indent="-342900" algn="l"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Water depth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20m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978">
                    <a:tc gridSpan="5">
                      <a:txBody>
                        <a:bodyPr/>
                        <a:lstStyle/>
                        <a:p>
                          <a:pPr marL="342900" marR="0" indent="-34290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Linear elastic soil and caisson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53440">
                    <a:tc gridSpan="3">
                      <a:txBody>
                        <a:bodyPr/>
                        <a:lstStyle/>
                        <a:p>
                          <a:pPr marL="342900" indent="-342900"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US" sz="25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Lateral earth pressure coefficient at </a:t>
                          </a:r>
                          <a:r>
                            <a:rPr lang="fr-BE" sz="25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+mn-ea"/>
                              <a:cs typeface="+mn-cs"/>
                            </a:rPr>
                            <a:t>rest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200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79839" t="-370000" r="-335484" b="-34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978">
                    <a:tc gridSpan="3">
                      <a:txBody>
                        <a:bodyPr/>
                        <a:lstStyle/>
                        <a:p>
                          <a:pPr marL="342900" indent="-342900"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Porosity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79839" t="-577193" r="-335484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BE" sz="2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97978">
                    <a:tc gridSpan="3">
                      <a:txBody>
                        <a:bodyPr/>
                        <a:lstStyle/>
                        <a:p>
                          <a:pPr marL="342900" marR="0" indent="-342900" algn="l" defTabSz="1300368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Boundary conditions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fr-BE" sz="250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BE" sz="2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72440">
                    <a:tc gridSpan="2">
                      <a:txBody>
                        <a:bodyPr/>
                        <a:lstStyle/>
                        <a:p>
                          <a:pPr marL="0" marR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    Mechanical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GB" sz="2500" noProof="0" dirty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</a:tr>
                  <a:tr h="472440">
                    <a:tc rowSpan="2" gridSpan="2">
                      <a:txBody>
                        <a:bodyPr/>
                        <a:lstStyle/>
                        <a:p>
                          <a:pPr marL="0" marR="0" indent="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70C0"/>
                            </a:buClr>
                            <a:buSzPct val="125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    Hydraulic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00B05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Permeable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</a:tr>
                  <a:tr h="472440">
                    <a:tc gridSpan="2"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Impermeable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3075" name="Picture 3" descr="C:\Users\Gilles\Google Drive\Thesis\Figures\36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50" y="1389571"/>
            <a:ext cx="7500600" cy="786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-2250" y="2974107"/>
            <a:ext cx="2160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Description of the FE model</a:t>
            </a:r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6" action="ppaction://hlinkpres?slideindex=1&amp;slidetitle=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Problem statement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Geometry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Interface elements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Initial loading state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Case studies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Drained</a:t>
            </a:r>
            <a:r>
              <a:rPr lang="en-GB" sz="1800" u="sng" dirty="0">
                <a:latin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</a:rPr>
              <a:t>simulations</a:t>
            </a:r>
          </a:p>
          <a:p>
            <a:pPr marL="90000" lvl="1"/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 noProof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</a:t>
            </a:fld>
            <a:r>
              <a:rPr lang="en-GB" sz="2000" noProof="0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  <a:endParaRPr lang="en-GB" sz="2000" noProof="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Interface elements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845069"/>
                  </p:ext>
                </p:extLst>
              </p:nvPr>
            </p:nvGraphicFramePr>
            <p:xfrm>
              <a:off x="9240674" y="6573057"/>
              <a:ext cx="6818476" cy="94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76693"/>
                    <a:gridCol w="571865"/>
                    <a:gridCol w="1736018"/>
                    <a:gridCol w="1633900"/>
                  </a:tblGrid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Clr>
                              <a:schemeClr val="accent5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Permeability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fr-BE" sz="25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342900" indent="-342900">
                            <a:buClr>
                              <a:schemeClr val="accent5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Transmissivity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fr-BE" sz="25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/(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𝑃𝑎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845069"/>
                  </p:ext>
                </p:extLst>
              </p:nvPr>
            </p:nvGraphicFramePr>
            <p:xfrm>
              <a:off x="9240674" y="6573057"/>
              <a:ext cx="6818476" cy="94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76693"/>
                    <a:gridCol w="571865"/>
                    <a:gridCol w="1736018"/>
                    <a:gridCol w="1633900"/>
                  </a:tblGrid>
                  <a:tr h="472440">
                    <a:tc>
                      <a:txBody>
                        <a:bodyPr/>
                        <a:lstStyle/>
                        <a:p>
                          <a:pPr marL="342900" indent="-342900">
                            <a:buClr>
                              <a:schemeClr val="accent5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Permeability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08602" t="-23077" r="-595699" b="-1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8596" t="-23077" r="-94386" b="-139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17537" t="-23077" r="-373" b="-139744"/>
                          </a:stretch>
                        </a:blipFill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pPr marL="342900" indent="-342900">
                            <a:buClr>
                              <a:schemeClr val="accent5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Transmissivity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508602" t="-124675" r="-595699" b="-41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98596" t="-124675" r="-94386" b="-41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17537" t="-124675" r="-373" b="-415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098" name="Picture 2" descr="C:\Users\Gilles\Google Drive\Thesis\Figures\39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50" y="2522522"/>
            <a:ext cx="49625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52675" y="1562100"/>
            <a:ext cx="366215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Mechanical behaviour</a:t>
            </a:r>
          </a:p>
          <a:p>
            <a:pPr>
              <a:lnSpc>
                <a:spcPct val="120000"/>
              </a:lnSpc>
            </a:pPr>
            <a:endParaRPr lang="en-GB" sz="2500" b="1" dirty="0"/>
          </a:p>
          <a:p>
            <a:pPr>
              <a:lnSpc>
                <a:spcPct val="120000"/>
              </a:lnSpc>
            </a:pPr>
            <a:endParaRPr lang="en-GB" sz="2500" b="1" dirty="0" smtClean="0"/>
          </a:p>
          <a:p>
            <a:pPr>
              <a:lnSpc>
                <a:spcPct val="120000"/>
              </a:lnSpc>
            </a:pPr>
            <a:endParaRPr lang="en-GB" sz="2500" b="1" dirty="0"/>
          </a:p>
          <a:p>
            <a:pPr>
              <a:lnSpc>
                <a:spcPct val="120000"/>
              </a:lnSpc>
            </a:pPr>
            <a:endParaRPr lang="en-GB" sz="2500" b="1" dirty="0" smtClean="0"/>
          </a:p>
          <a:p>
            <a:pPr>
              <a:lnSpc>
                <a:spcPct val="120000"/>
              </a:lnSpc>
            </a:pPr>
            <a:endParaRPr lang="en-GB" sz="2500" b="1" dirty="0"/>
          </a:p>
          <a:p>
            <a:pPr>
              <a:lnSpc>
                <a:spcPct val="120000"/>
              </a:lnSpc>
            </a:pPr>
            <a:endParaRPr lang="en-GB" sz="2500" b="1" dirty="0" smtClean="0"/>
          </a:p>
          <a:p>
            <a:pPr>
              <a:lnSpc>
                <a:spcPct val="120000"/>
              </a:lnSpc>
            </a:pPr>
            <a:endParaRPr lang="en-GB" sz="2500" b="1" dirty="0"/>
          </a:p>
          <a:p>
            <a:pPr>
              <a:lnSpc>
                <a:spcPct val="120000"/>
              </a:lnSpc>
            </a:pPr>
            <a:endParaRPr lang="en-GB" sz="2500" dirty="0" smtClean="0">
              <a:latin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2500" dirty="0" smtClean="0">
                <a:latin typeface="Cambria" panose="02040503050406030204" pitchFamily="18" charset="0"/>
              </a:rPr>
              <a:t>Coulomb dry friction law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9039660" y="1562099"/>
            <a:ext cx="2536272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Flow behaviour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8454196"/>
                  </p:ext>
                </p:extLst>
              </p:nvPr>
            </p:nvGraphicFramePr>
            <p:xfrm>
              <a:off x="2352675" y="6113428"/>
              <a:ext cx="6181725" cy="1417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05175"/>
                    <a:gridCol w="571500"/>
                    <a:gridCol w="1276350"/>
                    <a:gridCol w="1028700"/>
                  </a:tblGrid>
                  <a:tr h="370840">
                    <a:tc>
                      <a:txBody>
                        <a:bodyPr/>
                        <a:lstStyle/>
                        <a:p>
                          <a:pPr marL="457200" indent="-457200">
                            <a:buClr>
                              <a:schemeClr val="accent5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Friction coefficient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b="0" i="1" smtClean="0">
                                    <a:latin typeface="Cambria Math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fr-BE" sz="2500" b="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0.5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[-]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457200" marR="0" indent="-45720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5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Penalty coefficients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fr-BE" sz="25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fr-BE" sz="25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fr-BE" sz="2500"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fr-BE" sz="25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50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BE" sz="2500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BE" sz="2500" smtClean="0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fr-BE" sz="2500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fr-BE" sz="25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50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fr-BE" sz="250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8454196"/>
                  </p:ext>
                </p:extLst>
              </p:nvPr>
            </p:nvGraphicFramePr>
            <p:xfrm>
              <a:off x="2352675" y="6113428"/>
              <a:ext cx="6181725" cy="1417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05175"/>
                    <a:gridCol w="571500"/>
                    <a:gridCol w="1276350"/>
                    <a:gridCol w="1028700"/>
                  </a:tblGrid>
                  <a:tr h="472440">
                    <a:tc>
                      <a:txBody>
                        <a:bodyPr/>
                        <a:lstStyle/>
                        <a:p>
                          <a:pPr marL="457200" indent="-457200">
                            <a:buClr>
                              <a:schemeClr val="accent5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</a:pP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Friction coefficient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577660" t="-23377" r="-402128" b="-20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0.5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[-]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pPr marL="457200" marR="0" indent="-457200" algn="l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accent5"/>
                            </a:buClr>
                            <a:buSzPct val="125000"/>
                            <a:buFont typeface="Wingdings" panose="05000000000000000000" pitchFamily="2" charset="2"/>
                            <a:buChar char="§"/>
                            <a:tabLst/>
                            <a:defRPr/>
                          </a:pP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Penalty coefficients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577660" t="-121795" r="-40212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304785" t="-121795" r="-8086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500592" t="-121795" b="-100000"/>
                          </a:stretch>
                        </a:blipFill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577660" t="-224675" r="-402128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304785" t="-224675" r="-80861" b="-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500592" t="-224675" b="-12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ZoneTexte 21"/>
          <p:cNvSpPr txBox="1"/>
          <p:nvPr/>
        </p:nvSpPr>
        <p:spPr>
          <a:xfrm>
            <a:off x="2352675" y="8196600"/>
            <a:ext cx="4376711" cy="973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Hydro-mechanical couplings</a:t>
            </a:r>
          </a:p>
          <a:p>
            <a:pPr algn="ctr">
              <a:lnSpc>
                <a:spcPct val="120000"/>
              </a:lnSpc>
            </a:pPr>
            <a:endParaRPr lang="en-GB" sz="2500" b="1" dirty="0" smtClean="0">
              <a:latin typeface="Cambria" panose="020405030504060302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2250" y="2974107"/>
            <a:ext cx="2160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Description of the FE model</a:t>
            </a:r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9" action="ppaction://hlinkpres?slideindex=1&amp;slidetitle=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Problem statement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Geometry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Interface elements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Initial loading state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Case studies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Drained</a:t>
            </a:r>
            <a:r>
              <a:rPr lang="en-GB" sz="1800" u="sng" dirty="0">
                <a:latin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</a:rPr>
              <a:t>simulations</a:t>
            </a:r>
          </a:p>
          <a:p>
            <a:pPr marL="90000" lvl="1"/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 smtClean="0"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Gilles\Google Drive\Thesis\Figures\39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472" y="2265346"/>
            <a:ext cx="7927229" cy="412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7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Initial loading state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2675" y="1743447"/>
            <a:ext cx="8315326" cy="51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components of reaction</a:t>
            </a:r>
            <a:endParaRPr lang="en-GB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405756"/>
                  </p:ext>
                </p:extLst>
              </p:nvPr>
            </p:nvGraphicFramePr>
            <p:xfrm>
              <a:off x="2502897" y="2436996"/>
              <a:ext cx="8374369" cy="51628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4753"/>
                    <a:gridCol w="3409950"/>
                    <a:gridCol w="1219200"/>
                    <a:gridCol w="219046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500" baseline="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500" noProof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Downward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Water weight</a:t>
                          </a:r>
                          <a:endParaRPr lang="en-GB" sz="2500" noProof="0" dirty="0">
                            <a:solidFill>
                              <a:srgbClr val="0070C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b="0" i="1" noProof="0" smtClean="0">
                                        <a:solidFill>
                                          <a:schemeClr val="accent5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b="0" i="1" noProof="0" smtClean="0">
                                        <a:solidFill>
                                          <a:schemeClr val="accent5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chemeClr val="accent5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213360">
                    <a:tc row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3a. &amp; 3b.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Friction</a:t>
                          </a:r>
                          <a:endParaRPr lang="en-GB" sz="2500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b="0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b="0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500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21336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b="0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b="0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500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FF3399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Pore water pressure</a:t>
                          </a:r>
                          <a:endParaRPr lang="en-GB" sz="2500" noProof="0" dirty="0">
                            <a:solidFill>
                              <a:srgbClr val="FF3399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BE" sz="2500" b="0" i="0" noProof="0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BE" sz="2500" b="0" i="1" noProof="0" smtClean="0">
                                        <a:solidFill>
                                          <a:srgbClr val="FF3399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b="0" i="1" noProof="0" smtClean="0">
                                        <a:solidFill>
                                          <a:srgbClr val="FF3399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rgbClr val="FF3399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𝑝𝑤𝑝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5.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Weight of the soil plug</a:t>
                          </a:r>
                          <a:endParaRPr lang="en-GB" sz="2500" noProof="0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BE" sz="2500" b="0" i="0" noProof="0" smtClean="0">
                                    <a:solidFill>
                                      <a:schemeClr val="accent6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fr-BE" sz="2500" b="0" i="1" noProof="0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b="0" i="1" noProof="0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chemeClr val="accent6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𝑝𝑙𝑢𝑔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6a.</a:t>
                          </a:r>
                          <a:r>
                            <a:rPr lang="en-GB" sz="2500" baseline="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&amp; 6b.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00B0F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Buoyancy force</a:t>
                          </a:r>
                          <a:endParaRPr lang="en-GB" sz="2500" noProof="0" dirty="0">
                            <a:solidFill>
                              <a:srgbClr val="00B0F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  <m: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𝑙𝑖𝑑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500" noProof="0" dirty="0" smtClean="0">
                            <a:solidFill>
                              <a:srgbClr val="00B0F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  <m: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fr-BE" sz="2500" b="0" i="1" noProof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𝑡𝑖𝑝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Upward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7a. &amp; 7b.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00B05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Soil pressure</a:t>
                          </a:r>
                          <a:endParaRPr lang="en-GB" sz="2500" noProof="0" dirty="0">
                            <a:solidFill>
                              <a:srgbClr val="00B05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BE" sz="2500" b="0" i="1" noProof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2500" b="0" i="0" noProof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𝑙𝑖𝑑</m:t>
                                    </m:r>
                                  </m:sub>
                                  <m:sup>
                                    <m:r>
                                      <a:rPr lang="fr-BE" sz="2500" b="0" i="1" noProof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2500" noProof="0" dirty="0" smtClean="0">
                            <a:solidFill>
                              <a:srgbClr val="00B05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13003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fr-BE" sz="2500" b="0" i="1" noProof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2500" b="0" i="0" noProof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fr-BE" sz="2500" b="0" i="1" noProof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𝑡𝑖𝑝</m:t>
                                    </m:r>
                                  </m:sub>
                                  <m:sup>
                                    <m:r>
                                      <a:rPr lang="fr-BE" sz="2500" b="0" i="1" noProof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8.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Total reaction 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BE" sz="2500" b="0" i="1" noProof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5405756"/>
                  </p:ext>
                </p:extLst>
              </p:nvPr>
            </p:nvGraphicFramePr>
            <p:xfrm>
              <a:off x="2502897" y="2436996"/>
              <a:ext cx="8374369" cy="51628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4753"/>
                    <a:gridCol w="3409950"/>
                    <a:gridCol w="1219200"/>
                    <a:gridCol w="2190466"/>
                  </a:tblGrid>
                  <a:tr h="4724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500" baseline="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500" noProof="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6">
                      <a:txBody>
                        <a:bodyPr/>
                        <a:lstStyle/>
                        <a:p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Downward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Water weight</a:t>
                          </a:r>
                          <a:endParaRPr lang="en-GB" sz="2500" noProof="0" dirty="0">
                            <a:solidFill>
                              <a:srgbClr val="0070C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7500" t="-110390" r="-180000" b="-92987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472440">
                    <a:tc row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3a. &amp; 3b.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Friction</a:t>
                          </a:r>
                          <a:endParaRPr lang="en-GB" sz="2500" noProof="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7500" t="-207692" r="-180000" b="-81794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47244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7500" t="-311688" r="-180000" b="-7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</a:tr>
                  <a:tr h="501841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FF3399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Pore water pressure</a:t>
                          </a:r>
                          <a:endParaRPr lang="en-GB" sz="2500" noProof="0" dirty="0">
                            <a:solidFill>
                              <a:srgbClr val="FF3399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7500" t="-386585" r="-180000" b="-58414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503428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5.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Weight of the soil plug</a:t>
                          </a:r>
                          <a:endParaRPr lang="en-GB" sz="2500" noProof="0" dirty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7500" t="-480723" r="-180000" b="-47710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899605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6a</a:t>
                          </a: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GB" sz="2500" baseline="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 &amp; </a:t>
                          </a:r>
                          <a:r>
                            <a:rPr lang="en-GB" sz="2500" baseline="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6b</a:t>
                          </a:r>
                          <a:r>
                            <a:rPr lang="en-GB" sz="2500" baseline="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00B0F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Buoyancy force</a:t>
                          </a:r>
                          <a:endParaRPr lang="en-GB" sz="2500" noProof="0" dirty="0">
                            <a:solidFill>
                              <a:srgbClr val="00B0F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7500" t="-325676" r="-180000" b="-167568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:endParaRPr lang="en-GB" sz="2500" noProof="0" dirty="0" smtClean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r"/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Upward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895795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7a</a:t>
                          </a: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. &amp; </a:t>
                          </a: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7b</a:t>
                          </a:r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solidFill>
                                <a:srgbClr val="00B050"/>
                              </a:solidFill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Soil pressure</a:t>
                          </a:r>
                          <a:endParaRPr lang="en-GB" sz="2500" noProof="0" dirty="0">
                            <a:solidFill>
                              <a:srgbClr val="00B050"/>
                            </a:solidFill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7500" t="-431507" r="-180000" b="-6986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8.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500" noProof="0" dirty="0" smtClean="0">
                              <a:latin typeface="Cambria" panose="02040503050406030204" pitchFamily="18" charset="0"/>
                              <a:cs typeface="Times New Roman" panose="02020603050405020304" pitchFamily="18" charset="0"/>
                            </a:rPr>
                            <a:t>Total reaction </a:t>
                          </a:r>
                          <a:endParaRPr lang="en-GB" sz="2500" noProof="0" dirty="0">
                            <a:latin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407500" t="-994872" r="-180000" b="-3076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fr-B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7578706" y="2571538"/>
            <a:ext cx="819150" cy="301276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90581" y="2434684"/>
                <a:ext cx="99540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2500" i="1">
                              <a:solidFill>
                                <a:srgbClr val="E7E6E6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BE" sz="2500" i="1">
                              <a:solidFill>
                                <a:srgbClr val="E7E6E6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fr-BE" sz="2500" i="1">
                              <a:solidFill>
                                <a:srgbClr val="E7E6E6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𝑐𝑎𝑖𝑠</m:t>
                          </m:r>
                        </m:sub>
                      </m:sSub>
                    </m:oMath>
                  </m:oMathPara>
                </a14:m>
                <a:endParaRPr lang="en-GB" sz="25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581" y="2434684"/>
                <a:ext cx="995401" cy="477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C:\Users\Gilles\Google Drive\Thesis\Figures\40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75" y="999719"/>
            <a:ext cx="6408000" cy="83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116036" y="2571538"/>
            <a:ext cx="2093377" cy="301276"/>
          </a:xfrm>
          <a:prstGeom prst="rect">
            <a:avLst/>
          </a:prstGeom>
          <a:solidFill>
            <a:schemeClr val="tx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Rectangle 19"/>
          <p:cNvSpPr/>
          <p:nvPr/>
        </p:nvSpPr>
        <p:spPr>
          <a:xfrm>
            <a:off x="4041968" y="2483649"/>
            <a:ext cx="22415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5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Caisson weight</a:t>
            </a:r>
          </a:p>
        </p:txBody>
      </p:sp>
      <p:sp>
        <p:nvSpPr>
          <p:cNvPr id="21" name="Accolade fermante 20"/>
          <p:cNvSpPr/>
          <p:nvPr/>
        </p:nvSpPr>
        <p:spPr>
          <a:xfrm>
            <a:off x="8693625" y="2434684"/>
            <a:ext cx="477672" cy="2887943"/>
          </a:xfrm>
          <a:prstGeom prst="rightBrace">
            <a:avLst>
              <a:gd name="adj1" fmla="val 8333"/>
              <a:gd name="adj2" fmla="val 49527"/>
            </a:avLst>
          </a:prstGeom>
          <a:ln w="317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Accolade fermante 25"/>
          <p:cNvSpPr/>
          <p:nvPr/>
        </p:nvSpPr>
        <p:spPr>
          <a:xfrm>
            <a:off x="8693625" y="5322628"/>
            <a:ext cx="477672" cy="2279176"/>
          </a:xfrm>
          <a:prstGeom prst="rightBrace">
            <a:avLst>
              <a:gd name="adj1" fmla="val 8333"/>
              <a:gd name="adj2" fmla="val 49527"/>
            </a:avLst>
          </a:prstGeom>
          <a:ln w="317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8" name="Rectangle 27"/>
          <p:cNvSpPr/>
          <p:nvPr/>
        </p:nvSpPr>
        <p:spPr>
          <a:xfrm>
            <a:off x="2157750" y="8220509"/>
            <a:ext cx="8315326" cy="51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en-GB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equilibrium</a:t>
            </a:r>
            <a:endParaRPr lang="en-GB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au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563006"/>
                  </p:ext>
                </p:extLst>
              </p:nvPr>
            </p:nvGraphicFramePr>
            <p:xfrm>
              <a:off x="1710000" y="8900158"/>
              <a:ext cx="9994061" cy="92082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994061"/>
                  </a:tblGrid>
                  <a:tr h="920822">
                    <a:tc>
                      <a:txBody>
                        <a:bodyPr/>
                        <a:lstStyle/>
                        <a:p>
                          <a:pPr indent="144145" algn="just"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2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𝑐𝑎𝑖𝑠</m:t>
                                    </m:r>
                                  </m:sub>
                                </m:sSub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BE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BE" sz="2200" b="0" i="0" smtClean="0">
                                        <a:effectLst/>
                                        <a:latin typeface="Cambria Math"/>
                                      </a:rPr>
                                      <m:t>w</m:t>
                                    </m:r>
                                  </m:sub>
                                </m:sSub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limLow>
                                  <m:limLowPr>
                                    <m:ctrlPr>
                                      <a:rPr lang="fr-BE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groupChr>
                                      <m:groupChrPr>
                                        <m:chr m:val="⏟"/>
                                        <m:ctrlPr>
                                          <a:rPr lang="fr-BE" sz="2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sSub>
                                          <m:sSubPr>
                                            <m:ctrlPr>
                                              <a:rPr lang="fr-BE" sz="2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200">
                                                <a:effectLst/>
                                                <a:latin typeface="Cambria Math"/>
                                              </a:rPr>
                                              <m:t>Φ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200">
                                                <a:effectLst/>
                                                <a:latin typeface="Cambria Math"/>
                                              </a:rPr>
                                              <m:t>in</m:t>
                                            </m:r>
                                          </m:sub>
                                        </m:sSub>
                                      </m:e>
                                    </m:groupChr>
                                  </m:e>
                                  <m:lim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=0</m:t>
                                    </m:r>
                                  </m:lim>
                                </m:limLow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limLow>
                                  <m:limLowPr>
                                    <m:ctrlPr>
                                      <a:rPr lang="fr-BE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groupChr>
                                      <m:groupChrPr>
                                        <m:chr m:val="⏟"/>
                                        <m:ctrlPr>
                                          <a:rPr lang="fr-BE" sz="2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sSub>
                                          <m:sSubPr>
                                            <m:ctrlPr>
                                              <a:rPr lang="fr-BE" sz="2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200">
                                                <a:effectLst/>
                                                <a:latin typeface="Cambria Math"/>
                                              </a:rPr>
                                              <m:t>Φ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200">
                                                <a:effectLst/>
                                                <a:latin typeface="Cambria Math"/>
                                              </a:rPr>
                                              <m:t>out</m:t>
                                            </m:r>
                                          </m:sub>
                                        </m:sSub>
                                      </m:e>
                                    </m:groupChr>
                                  </m:e>
                                  <m:lim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=0</m:t>
                                    </m:r>
                                  </m:lim>
                                </m:limLow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limLow>
                                  <m:limLowPr>
                                    <m:ctrlPr>
                                      <a:rPr lang="fr-BE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2200" b="0" i="0" smtClean="0">
                                        <a:effectLst/>
                                        <a:latin typeface="Cambria Math"/>
                                      </a:rPr>
                                      <m:t>Δ</m:t>
                                    </m:r>
                                    <m:groupChr>
                                      <m:groupChrPr>
                                        <m:chr m:val="⏟"/>
                                        <m:ctrlPr>
                                          <a:rPr lang="fr-BE" sz="2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sSub>
                                          <m:sSubPr>
                                            <m:ctrlPr>
                                              <a:rPr lang="fr-BE" sz="2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200">
                                                <a:effectLst/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GB" sz="2200">
                                                <a:effectLst/>
                                                <a:latin typeface="Cambria Math"/>
                                              </a:rPr>
                                              <m:t>𝑝𝑤𝑝</m:t>
                                            </m:r>
                                          </m:sub>
                                        </m:sSub>
                                      </m:e>
                                    </m:groupChr>
                                  </m:e>
                                  <m:lim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=0</m:t>
                                    </m:r>
                                  </m:lim>
                                </m:limLow>
                                <m:r>
                                  <a:rPr lang="fr-BE" sz="2200" b="0" i="0" smtClean="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limLow>
                                  <m:limLowPr>
                                    <m:ctrlPr>
                                      <a:rPr lang="fr-BE" sz="2200" b="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groupChr>
                                      <m:groupChrPr>
                                        <m:chr m:val="⏟"/>
                                        <m:ctrlPr>
                                          <a:rPr lang="fr-BE" sz="2200" b="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BE" sz="2200" b="0" i="0" smtClean="0">
                                            <a:effectLst/>
                                            <a:latin typeface="Cambria Math"/>
                                          </a:rPr>
                                          <m:t>Δ</m:t>
                                        </m:r>
                                        <m:sSub>
                                          <m:sSubPr>
                                            <m:ctrlPr>
                                              <a:rPr lang="fr-BE" sz="2200" b="0" i="1" smtClean="0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BE" sz="2200" b="0" i="1" smtClean="0">
                                                <a:effectLst/>
                                                <a:latin typeface="Cambria Math"/>
                                              </a:rPr>
                                              <m:t>𝑊</m:t>
                                            </m:r>
                                          </m:e>
                                          <m:sub>
                                            <m:r>
                                              <a:rPr lang="fr-BE" sz="2200" b="0" i="1" smtClean="0">
                                                <a:effectLst/>
                                                <a:latin typeface="Cambria Math"/>
                                              </a:rPr>
                                              <m:t>𝑝𝑙𝑢𝑔</m:t>
                                            </m:r>
                                          </m:sub>
                                        </m:sSub>
                                      </m:e>
                                    </m:groupChr>
                                  </m:e>
                                  <m:lim>
                                    <m:r>
                                      <a:rPr lang="fr-BE" sz="2200" b="0" i="1" smtClean="0">
                                        <a:effectLst/>
                                        <a:latin typeface="Cambria Math"/>
                                      </a:rPr>
                                      <m:t>=0</m:t>
                                    </m:r>
                                  </m:lim>
                                </m:limLow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BE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Ρ</m:t>
                                    </m:r>
                                  </m:e>
                                  <m:sub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𝑤</m:t>
                                    </m:r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𝑙𝑖𝑑</m:t>
                                    </m:r>
                                  </m:sub>
                                </m:sSub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limLow>
                                  <m:limLowPr>
                                    <m:ctrlPr>
                                      <a:rPr lang="fr-BE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groupChr>
                                      <m:groupChrPr>
                                        <m:chr m:val="⏟"/>
                                        <m:ctrlPr>
                                          <a:rPr lang="fr-BE" sz="2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groupChrPr>
                                      <m:e>
                                        <m:sSubSup>
                                          <m:sSubSupPr>
                                            <m:ctrlPr>
                                              <a:rPr lang="fr-BE" sz="2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200">
                                                <a:effectLst/>
                                                <a:latin typeface="Cambria Math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da-DK" sz="2200">
                                                <a:effectLst/>
                                                <a:latin typeface="Cambria Math"/>
                                              </a:rPr>
                                              <m:t>𝑙𝑖𝑑</m:t>
                                            </m:r>
                                          </m:sub>
                                          <m:sup>
                                            <m:r>
                                              <a:rPr lang="en-GB" sz="2200">
                                                <a:effectLst/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bSup>
                                      </m:e>
                                    </m:groupChr>
                                  </m:e>
                                  <m:lim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≈0</m:t>
                                    </m:r>
                                  </m:lim>
                                </m:limLow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BE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Ρ</m:t>
                                    </m:r>
                                  </m:e>
                                  <m:sub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𝑤</m:t>
                                    </m:r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𝑡𝑖𝑝</m:t>
                                    </m:r>
                                  </m:sub>
                                </m:sSub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fr-BE" sz="22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da-DK" sz="2200">
                                        <a:effectLst/>
                                        <a:latin typeface="Cambria Math"/>
                                      </a:rPr>
                                      <m:t>𝑡𝑖𝑝</m:t>
                                    </m:r>
                                  </m:sub>
                                  <m:sup>
                                    <m:r>
                                      <a:rPr lang="en-GB" sz="22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2200">
                                    <a:effectLst/>
                                    <a:latin typeface="Cambria Math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fr-BE" sz="2200" dirty="0">
                            <a:effectLst/>
                            <a:latin typeface="Times New Roman" panose="02020603050405020304" pitchFamily="18" charset="0"/>
                            <a:ea typeface="PMingLiU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au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4563006"/>
                  </p:ext>
                </p:extLst>
              </p:nvPr>
            </p:nvGraphicFramePr>
            <p:xfrm>
              <a:off x="1710000" y="8900158"/>
              <a:ext cx="9994061" cy="92082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994061"/>
                  </a:tblGrid>
                  <a:tr h="92082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61" b="-6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ZoneTexte 18"/>
          <p:cNvSpPr txBox="1"/>
          <p:nvPr/>
        </p:nvSpPr>
        <p:spPr>
          <a:xfrm>
            <a:off x="-2250" y="2974107"/>
            <a:ext cx="2160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Description of the FE model</a:t>
            </a:r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9" action="ppaction://hlinkpres?slideindex=1&amp;slidetitle=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Problem statement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Geometry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Interface elements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Initial loading state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Case studies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Drained</a:t>
            </a:r>
            <a:r>
              <a:rPr lang="en-GB" sz="1800" u="sng" dirty="0">
                <a:latin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</a:rPr>
              <a:t>simulations</a:t>
            </a:r>
          </a:p>
          <a:p>
            <a:pPr marL="90000" lvl="1"/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8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Case studies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5132463"/>
                  </p:ext>
                </p:extLst>
              </p:nvPr>
            </p:nvGraphicFramePr>
            <p:xfrm>
              <a:off x="2676506" y="2316044"/>
              <a:ext cx="8924944" cy="19050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33544"/>
                    <a:gridCol w="1524000"/>
                    <a:gridCol w="2895600"/>
                    <a:gridCol w="2971800"/>
                  </a:tblGrid>
                  <a:tr h="0"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Scenario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>
                              <a:effectLst/>
                              <a:latin typeface="Cambria" panose="02040503050406030204" pitchFamily="18" charset="0"/>
                            </a:rPr>
                            <a:t>Sub-case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Drainage condition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>
                              <a:effectLst/>
                              <a:latin typeface="Cambria" panose="02040503050406030204" pitchFamily="18" charset="0"/>
                            </a:rPr>
                            <a:t>Soil condition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 rowSpan="2"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1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1-1</a:t>
                          </a:r>
                          <a14:m>
                            <m:oMath xmlns:m="http://schemas.openxmlformats.org/officeDocument/2006/math">
                              <m:r>
                                <a:rPr lang="en-GB" sz="2500">
                                  <a:effectLst/>
                                  <a:latin typeface="Cambria Math"/>
                                </a:rPr>
                                <m:t>𝑏𝑖𝑠</m:t>
                              </m:r>
                            </m:oMath>
                          </a14:m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Drained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Rigid body motion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2-2</a:t>
                          </a:r>
                          <a14:m>
                            <m:oMath xmlns:m="http://schemas.openxmlformats.org/officeDocument/2006/math">
                              <m:r>
                                <a:rPr lang="en-GB" sz="2500">
                                  <a:effectLst/>
                                  <a:latin typeface="Cambria Math"/>
                                </a:rPr>
                                <m:t>𝑏𝑖𝑠</m:t>
                              </m:r>
                            </m:oMath>
                          </a14:m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Drained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Free to move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 rowSpan="2"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2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3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Partly drained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Rigid body motion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4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Partly drained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Free to move 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5132463"/>
                  </p:ext>
                </p:extLst>
              </p:nvPr>
            </p:nvGraphicFramePr>
            <p:xfrm>
              <a:off x="2676506" y="2316044"/>
              <a:ext cx="8924944" cy="190500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33544"/>
                    <a:gridCol w="1524000"/>
                    <a:gridCol w="2895600"/>
                    <a:gridCol w="2971800"/>
                  </a:tblGrid>
                  <a:tr h="381000"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Scenario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>
                              <a:effectLst/>
                              <a:latin typeface="Cambria" panose="02040503050406030204" pitchFamily="18" charset="0"/>
                            </a:rPr>
                            <a:t>Sub-case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 dirty="0">
                              <a:effectLst/>
                              <a:latin typeface="Cambria" panose="02040503050406030204" pitchFamily="18" charset="0"/>
                            </a:rPr>
                            <a:t>Drainage condition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cap="small">
                              <a:effectLst/>
                              <a:latin typeface="Cambria" panose="02040503050406030204" pitchFamily="18" charset="0"/>
                            </a:rPr>
                            <a:t>Soil condition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  <a:tr h="381000">
                    <a:tc rowSpan="2"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1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00800" t="-122222" r="-385200" b="-3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Drained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Rigid body motion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  <a:tr h="38100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100800" t="-225806" r="-385200" b="-25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>
                              <a:effectLst/>
                              <a:latin typeface="Cambria" panose="02040503050406030204" pitchFamily="18" charset="0"/>
                            </a:rPr>
                            <a:t>Drained</a:t>
                          </a:r>
                          <a:endParaRPr lang="fr-BE" sz="250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Free to move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  <a:tr h="381000">
                    <a:tc rowSpan="2"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2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3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Partly drained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Rigid body motion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  <a:tr h="381000">
                    <a:tc vMerge="1">
                      <a:txBody>
                        <a:bodyPr/>
                        <a:lstStyle/>
                        <a:p>
                          <a:endParaRPr lang="fr-B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indent="144145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4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Partly drained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144145" algn="just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500" dirty="0">
                              <a:effectLst/>
                              <a:latin typeface="Cambria" panose="02040503050406030204" pitchFamily="18" charset="0"/>
                            </a:rPr>
                            <a:t>Free to move </a:t>
                          </a:r>
                          <a:endParaRPr lang="fr-BE" sz="2500" dirty="0">
                            <a:effectLst/>
                            <a:latin typeface="Cambria" panose="02040503050406030204" pitchFamily="18" charset="0"/>
                            <a:ea typeface="PMingLiU"/>
                            <a:cs typeface="CMR12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ZoneTexte 2"/>
          <p:cNvSpPr txBox="1"/>
          <p:nvPr/>
        </p:nvSpPr>
        <p:spPr>
          <a:xfrm>
            <a:off x="2352675" y="1725922"/>
            <a:ext cx="2185214" cy="511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Simulations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52674" y="5121587"/>
            <a:ext cx="3542765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chemeClr val="accent5"/>
              </a:buClr>
              <a:buSzPct val="125000"/>
              <a:buFont typeface="Wingdings" panose="05000000000000000000" pitchFamily="2" charset="2"/>
              <a:buChar char="§"/>
            </a:pPr>
            <a:r>
              <a:rPr lang="fr-BE" sz="2500" dirty="0" smtClean="0">
                <a:latin typeface="Cambria" panose="02040503050406030204" pitchFamily="18" charset="0"/>
              </a:rPr>
              <a:t>Reference </a:t>
            </a:r>
            <a:r>
              <a:rPr lang="fr-BE" sz="2500" dirty="0" err="1" smtClean="0">
                <a:latin typeface="Cambria" panose="02040503050406030204" pitchFamily="18" charset="0"/>
              </a:rPr>
              <a:t>parameters</a:t>
            </a:r>
            <a:endParaRPr lang="fr-BE" sz="2500" dirty="0" smtClean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28522"/>
                  </p:ext>
                </p:extLst>
              </p:nvPr>
            </p:nvGraphicFramePr>
            <p:xfrm>
              <a:off x="2625453" y="5782434"/>
              <a:ext cx="6539971" cy="2362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49121"/>
                    <a:gridCol w="1752600"/>
                    <a:gridCol w="123825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Elastic</a:t>
                          </a:r>
                          <a:r>
                            <a:rPr lang="fr-BE" sz="25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fr-BE" sz="2500" baseline="0" dirty="0" err="1" smtClean="0">
                              <a:latin typeface="Cambria" panose="02040503050406030204" pitchFamily="18" charset="0"/>
                            </a:rPr>
                            <a:t>modulus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lang="fr-BE" sz="20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×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fr-BE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00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𝑴𝑷𝒂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Poisson’s</a:t>
                          </a: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 ratio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fr-BE" sz="2000" smtClean="0">
                                    <a:latin typeface="Cambria Math"/>
                                  </a:rPr>
                                  <m:t>=0.3</m:t>
                                </m:r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000" smtClean="0">
                                    <a:latin typeface="Cambria Math"/>
                                  </a:rPr>
                                  <m:t>[−]</m:t>
                                </m:r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Tangential</a:t>
                          </a: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 penalty </a:t>
                          </a:r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coeff</a:t>
                          </a: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.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  <m:r>
                                  <a:rPr lang="fr-BE" sz="2000" smtClean="0">
                                    <a:latin typeface="Cambria Math"/>
                                  </a:rPr>
                                  <m:t>=4×</m:t>
                                </m:r>
                                <m:sSup>
                                  <m:sSupPr>
                                    <m:ctrlPr>
                                      <a:rPr lang="fr-BE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00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fr-BE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fr-BE" sz="200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Permeability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00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BE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00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Loading</a:t>
                          </a: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 rate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000" smtClean="0">
                                    <a:latin typeface="Cambria Math"/>
                                  </a:rPr>
                                  <m:t>𝐿𝑅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fr-BE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BE" sz="2000" smtClean="0">
                                        <a:latin typeface="Cambria Math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200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fr-BE" sz="200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fr-BE" sz="20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28522"/>
                  </p:ext>
                </p:extLst>
              </p:nvPr>
            </p:nvGraphicFramePr>
            <p:xfrm>
              <a:off x="2625453" y="5782434"/>
              <a:ext cx="6539971" cy="2362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49121"/>
                    <a:gridCol w="1752600"/>
                    <a:gridCol w="1238250"/>
                  </a:tblGrid>
                  <a:tr h="4724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Elastic</a:t>
                          </a:r>
                          <a:r>
                            <a:rPr lang="fr-BE" sz="2500" baseline="0" dirty="0" smtClean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fr-BE" sz="2500" baseline="0" dirty="0" err="1" smtClean="0">
                              <a:latin typeface="Cambria" panose="02040503050406030204" pitchFamily="18" charset="0"/>
                            </a:rPr>
                            <a:t>modulus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2431" t="-9091" r="-70486" b="-435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29064" t="-9091" b="-435065"/>
                          </a:stretch>
                        </a:blipFill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Poisson’s</a:t>
                          </a: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 ratio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2431" t="-107692" r="-70486" b="-32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29064" t="-107692" b="-329487"/>
                          </a:stretch>
                        </a:blipFill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Tangential</a:t>
                          </a: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 penalty </a:t>
                          </a:r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coeff</a:t>
                          </a: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.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2431" t="-210390" r="-70486" b="-233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29064" t="-210390" b="-233766"/>
                          </a:stretch>
                        </a:blipFill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Permeability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2431" t="-306410" r="-70486" b="-1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29064" t="-306410" b="-130769"/>
                          </a:stretch>
                        </a:blipFill>
                      </a:tcPr>
                    </a:tc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fr-BE" sz="2500" dirty="0" err="1" smtClean="0">
                              <a:latin typeface="Cambria" panose="02040503050406030204" pitchFamily="18" charset="0"/>
                            </a:rPr>
                            <a:t>Loading</a:t>
                          </a:r>
                          <a:r>
                            <a:rPr lang="fr-BE" sz="2500" dirty="0" smtClean="0">
                              <a:latin typeface="Cambria" panose="02040503050406030204" pitchFamily="18" charset="0"/>
                            </a:rPr>
                            <a:t> rate</a:t>
                          </a:r>
                          <a:endParaRPr lang="fr-BE" sz="2500" dirty="0"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02431" t="-411688" r="-70486" b="-32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429064" t="-411688" b="-3246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2352674" y="5121587"/>
            <a:ext cx="7286626" cy="3317563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Image 66" descr="46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b="-2"/>
          <a:stretch>
            <a:fillRect/>
          </a:stretch>
        </p:blipFill>
        <p:spPr bwMode="auto">
          <a:xfrm>
            <a:off x="2576512" y="4856671"/>
            <a:ext cx="2643188" cy="453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-2250" y="2974107"/>
            <a:ext cx="21600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Description of the FE model</a:t>
            </a:r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7" action="ppaction://hlinkpres?slideindex=1&amp;slidetitle="/>
            </a:endParaRP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Problem statement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Geometry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Interface elements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Initial loading state</a:t>
            </a: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Case studies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Drained</a:t>
            </a:r>
            <a:r>
              <a:rPr lang="en-GB" sz="1800" u="sng" dirty="0">
                <a:latin typeface="Cambria" panose="02040503050406030204" pitchFamily="18" charset="0"/>
              </a:rPr>
              <a:t> </a:t>
            </a:r>
            <a:r>
              <a:rPr lang="en-GB" sz="1800" dirty="0">
                <a:latin typeface="Cambria" panose="02040503050406030204" pitchFamily="18" charset="0"/>
              </a:rPr>
              <a:t>simulations</a:t>
            </a:r>
          </a:p>
          <a:p>
            <a:pPr marL="90000" lvl="1"/>
            <a:endParaRPr lang="en-GB" sz="16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 smtClean="0">
              <a:latin typeface="Cambria" panose="02040503050406030204" pitchFamily="18" charset="0"/>
            </a:endParaRPr>
          </a:p>
        </p:txBody>
      </p:sp>
      <p:pic>
        <p:nvPicPr>
          <p:cNvPr id="2051" name="Picture 3" descr="C:\Users\Gilles\Google Drive\Thesis\Figures\46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03" y="4856671"/>
            <a:ext cx="3447635" cy="45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illes\Google Drive\Thesis\Figures\46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550" y="4759918"/>
            <a:ext cx="4134789" cy="46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16416338" y="9234311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sz="200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pPr/>
              <a:t>9</a:t>
            </a:fld>
            <a:r>
              <a:rPr lang="en-GB" sz="2000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/25</a:t>
            </a:r>
          </a:p>
        </p:txBody>
      </p:sp>
      <p:pic>
        <p:nvPicPr>
          <p:cNvPr id="13" name="Picture 2" descr="C:\Users\Gilles\Google Drive\Thesis\Figures\Logo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9918" r="8727" b="10744"/>
          <a:stretch/>
        </p:blipFill>
        <p:spPr bwMode="auto">
          <a:xfrm>
            <a:off x="95002" y="1053221"/>
            <a:ext cx="1440000" cy="67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Gilles\Google Drive\Thesis\Figures\Logo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15788" r="70998" b="22955"/>
          <a:stretch/>
        </p:blipFill>
        <p:spPr bwMode="auto">
          <a:xfrm>
            <a:off x="261078" y="136025"/>
            <a:ext cx="1053372" cy="9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re 1"/>
          <p:cNvSpPr txBox="1">
            <a:spLocks/>
          </p:cNvSpPr>
          <p:nvPr/>
        </p:nvSpPr>
        <p:spPr>
          <a:xfrm>
            <a:off x="2352675" y="136025"/>
            <a:ext cx="14986000" cy="863693"/>
          </a:xfrm>
          <a:prstGeom prst="rect">
            <a:avLst/>
          </a:prstGeom>
        </p:spPr>
        <p:txBody>
          <a:bodyPr/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none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Reaction modes </a:t>
            </a:r>
            <a:endParaRPr lang="en-GB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743447"/>
            <a:ext cx="1710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CORMAN Gilles</a:t>
            </a:r>
          </a:p>
          <a:p>
            <a:pPr algn="ctr">
              <a:lnSpc>
                <a:spcPct val="120000"/>
              </a:lnSpc>
            </a:pPr>
            <a:r>
              <a:rPr lang="fr-BE" sz="1600" dirty="0" smtClean="0">
                <a:latin typeface="Cambria" panose="02040503050406030204" pitchFamily="18" charset="0"/>
              </a:rPr>
              <a:t>Master </a:t>
            </a:r>
            <a:r>
              <a:rPr lang="fr-BE" sz="1600" dirty="0">
                <a:latin typeface="Cambria" panose="02040503050406030204" pitchFamily="18" charset="0"/>
              </a:rPr>
              <a:t>T</a:t>
            </a:r>
            <a:r>
              <a:rPr lang="fr-BE" sz="1600" dirty="0" smtClean="0">
                <a:latin typeface="Cambria" panose="02040503050406030204" pitchFamily="18" charset="0"/>
              </a:rPr>
              <a:t>hesis</a:t>
            </a:r>
          </a:p>
          <a:p>
            <a:pPr algn="ctr">
              <a:lnSpc>
                <a:spcPct val="120000"/>
              </a:lnSpc>
            </a:pPr>
            <a:r>
              <a:rPr lang="fr-BE" sz="1600" dirty="0" err="1">
                <a:latin typeface="Cambria" panose="02040503050406030204" pitchFamily="18" charset="0"/>
              </a:rPr>
              <a:t>December</a:t>
            </a:r>
            <a:r>
              <a:rPr lang="fr-BE" sz="1600" dirty="0">
                <a:latin typeface="Cambria" panose="02040503050406030204" pitchFamily="18" charset="0"/>
              </a:rPr>
              <a:t> 2017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-2250" y="2974107"/>
            <a:ext cx="2160000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mbria" panose="02040503050406030204" pitchFamily="18" charset="0"/>
              </a:rPr>
              <a:t>Introduction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Description of the FE model</a:t>
            </a:r>
            <a:endParaRPr lang="en-GB" sz="1800" dirty="0">
              <a:latin typeface="Cambria" panose="02040503050406030204" pitchFamily="18" charset="0"/>
            </a:endParaRPr>
          </a:p>
          <a:p>
            <a:endParaRPr lang="en-GB" sz="1600" dirty="0">
              <a:latin typeface="Cambria" panose="02040503050406030204" pitchFamily="18" charset="0"/>
              <a:hlinkClick r:id="rId4" action="ppaction://hlinkpres?slideindex=1&amp;slidetitle="/>
            </a:endParaRPr>
          </a:p>
          <a:p>
            <a:r>
              <a:rPr lang="en-GB" sz="1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Drained simulations</a:t>
            </a:r>
          </a:p>
          <a:p>
            <a:endParaRPr lang="en-GB" sz="1600" dirty="0">
              <a:latin typeface="Cambria" panose="02040503050406030204" pitchFamily="18" charset="0"/>
              <a:hlinkClick r:id="rId4" action="ppaction://hlinkpres?slideindex=1&amp;slidetitle="/>
            </a:endParaRPr>
          </a:p>
          <a:p>
            <a:pPr marL="90000" lvl="1"/>
            <a:r>
              <a:rPr lang="en-GB" sz="1600" u="sng" dirty="0">
                <a:solidFill>
                  <a:schemeClr val="accent2"/>
                </a:solidFill>
                <a:latin typeface="Cambria" panose="02040503050406030204" pitchFamily="18" charset="0"/>
              </a:rPr>
              <a:t>Reaction modes</a:t>
            </a:r>
          </a:p>
          <a:p>
            <a:pPr marL="90000" lvl="1"/>
            <a:r>
              <a:rPr lang="en-GB" sz="1600" dirty="0">
                <a:latin typeface="Cambria" panose="02040503050406030204" pitchFamily="18" charset="0"/>
              </a:rPr>
              <a:t>Numerical-Analytical</a:t>
            </a:r>
          </a:p>
          <a:p>
            <a:pPr marL="90000" lvl="1"/>
            <a:r>
              <a:rPr lang="en-GB" sz="1600" dirty="0" smtClean="0">
                <a:latin typeface="Cambria" panose="02040503050406030204" pitchFamily="18" charset="0"/>
              </a:rPr>
              <a:t>Macro-element</a:t>
            </a:r>
          </a:p>
          <a:p>
            <a:pPr marL="90000" lvl="1"/>
            <a:endParaRPr lang="en-GB" sz="1600" dirty="0">
              <a:latin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</a:rPr>
              <a:t>Partly drained simulations</a:t>
            </a:r>
          </a:p>
          <a:p>
            <a:endParaRPr lang="en-GB" sz="1800" u="sng" dirty="0">
              <a:solidFill>
                <a:schemeClr val="accent2"/>
              </a:solidFill>
              <a:latin typeface="Cambria" panose="02040503050406030204" pitchFamily="18" charset="0"/>
            </a:endParaRPr>
          </a:p>
          <a:p>
            <a:r>
              <a:rPr lang="en-GB" sz="1800" dirty="0" smtClean="0">
                <a:latin typeface="Cambria" panose="02040503050406030204" pitchFamily="18" charset="0"/>
              </a:rPr>
              <a:t>Conclusion</a:t>
            </a:r>
            <a:endParaRPr lang="en-GB" sz="1600" dirty="0">
              <a:latin typeface="Cambria" panose="020405030504060302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52675" y="1053221"/>
            <a:ext cx="2883675" cy="5114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Rigid body motion</a:t>
            </a:r>
          </a:p>
        </p:txBody>
      </p:sp>
      <p:pic>
        <p:nvPicPr>
          <p:cNvPr id="6145" name="Picture 1" descr="C:\Users\Gilles\Google Drive\Thesis\Figures\47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214873"/>
            <a:ext cx="4246403" cy="53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352675" y="1053221"/>
            <a:ext cx="341947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500" b="1" dirty="0" smtClean="0">
                <a:latin typeface="Cambria" panose="02040503050406030204" pitchFamily="18" charset="0"/>
              </a:rPr>
              <a:t>Soil free to move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281519" y="1805978"/>
                <a:ext cx="1025985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</m:oMath>
                  </m:oMathPara>
                </a14:m>
                <a:endParaRPr lang="fr-BE" sz="2500" dirty="0" smtClean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19" y="1805978"/>
                <a:ext cx="1025985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307504" y="4889354"/>
                <a:ext cx="9682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fr-BE" sz="2500" dirty="0" smtClean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04" y="4889354"/>
                <a:ext cx="968214" cy="5539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6034468" y="4889354"/>
                <a:ext cx="1129220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fr-BE" sz="2500" dirty="0" smtClean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468" y="4889354"/>
                <a:ext cx="1129220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6071867" y="8100367"/>
                <a:ext cx="336964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BE" sz="25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 b="0" i="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𝑖𝑛</m:t>
                          </m:r>
                        </m:sub>
                      </m:sSub>
                      <m:r>
                        <a:rPr lang="fr-BE" sz="25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BE" sz="2500" b="0" i="0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fr-BE" sz="25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2500" b="0" i="0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lang="fr-BE" sz="2500" b="0" i="1" smtClean="0">
                              <a:latin typeface="Cambria Math"/>
                              <a:ea typeface="Cambria Math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fr-BE" sz="2500" dirty="0" smtClean="0"/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867" y="8100367"/>
                <a:ext cx="3369640" cy="5539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 descr="C:\Users\Gilles\Google Drive\Thesis\Figures\49-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18" y="1725922"/>
            <a:ext cx="6954832" cy="578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Gilles\Google Drive\Thesis\Figures\49-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18" y="1743447"/>
            <a:ext cx="6954832" cy="57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400003" y="8700756"/>
            <a:ext cx="1883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500" dirty="0" smtClean="0">
                <a:solidFill>
                  <a:schemeClr val="accent2"/>
                </a:solidFill>
              </a:rPr>
              <a:t>[</a:t>
            </a:r>
            <a:r>
              <a:rPr lang="fr-BE" sz="2500" dirty="0">
                <a:solidFill>
                  <a:schemeClr val="accent2"/>
                </a:solidFill>
              </a:rPr>
              <a:t>1a]       [2a]</a:t>
            </a:r>
            <a:endParaRPr lang="fr-BE" sz="2500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7400003" y="8725222"/>
            <a:ext cx="1883849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BE" sz="2500" dirty="0" smtClean="0">
                <a:solidFill>
                  <a:schemeClr val="accent2"/>
                </a:solidFill>
              </a:rPr>
              <a:t>[1b]       </a:t>
            </a:r>
            <a:r>
              <a:rPr lang="fr-BE" sz="2500" dirty="0">
                <a:solidFill>
                  <a:schemeClr val="accent2"/>
                </a:solidFill>
              </a:rPr>
              <a:t>[</a:t>
            </a:r>
            <a:r>
              <a:rPr lang="fr-BE" sz="2500" dirty="0" smtClean="0">
                <a:solidFill>
                  <a:schemeClr val="accent2"/>
                </a:solidFill>
              </a:rPr>
              <a:t>2b]</a:t>
            </a:r>
            <a:endParaRPr lang="fr-BE" sz="2500" dirty="0" smtClean="0"/>
          </a:p>
        </p:txBody>
      </p:sp>
    </p:spTree>
    <p:extLst>
      <p:ext uri="{BB962C8B-B14F-4D97-AF65-F5344CB8AC3E}">
        <p14:creationId xmlns:p14="http://schemas.microsoft.com/office/powerpoint/2010/main" val="305465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-UK-EA_1_0_13.potx" id="{3422B44F-9C4A-4B5C-86EE-8C047584F1CF}" vid="{C5508D21-9C79-4514-B72F-1DB3438D5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Powerpoint_UGent_EN_EA</Template>
  <TotalTime>35081</TotalTime>
  <Words>3681</Words>
  <Application>Microsoft Office PowerPoint</Application>
  <PresentationFormat>Personnalisé</PresentationFormat>
  <Paragraphs>749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Kantoorthema</vt:lpstr>
      <vt:lpstr>Master’s dissertation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Company>UGent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Louis Driegelinck</dc:creator>
  <cp:lastModifiedBy>Gilles</cp:lastModifiedBy>
  <cp:revision>332</cp:revision>
  <cp:lastPrinted>2016-12-11T18:50:10Z</cp:lastPrinted>
  <dcterms:created xsi:type="dcterms:W3CDTF">2016-12-08T15:44:37Z</dcterms:created>
  <dcterms:modified xsi:type="dcterms:W3CDTF">2017-12-08T13:34:19Z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1.0</vt:lpwstr>
  </property>
  <property fmtid="{D5CDD505-2E9C-101B-9397-08002B2CF9AE}" pid="4" name="Date">
    <vt:filetime>2016-09-20T22:00:00Z</vt:filetime>
  </property>
  <property fmtid="{D5CDD505-2E9C-101B-9397-08002B2CF9AE}" pid="5" name="Build">
    <vt:i4>13</vt:i4>
  </property>
  <property fmtid="{D5CDD505-2E9C-101B-9397-08002B2CF9AE}" pid="6" name="Cmt 1">
    <vt:lpwstr>create</vt:lpwstr>
  </property>
  <property fmtid="{D5CDD505-2E9C-101B-9397-08002B2CF9AE}" pid="7" name="Cmt 2">
    <vt:lpwstr>1st draft</vt:lpwstr>
  </property>
  <property fmtid="{D5CDD505-2E9C-101B-9397-08002B2CF9AE}" pid="8" name="Cmt 3">
    <vt:lpwstr>Corporate splitt off</vt:lpwstr>
  </property>
  <property fmtid="{D5CDD505-2E9C-101B-9397-08002B2CF9AE}" pid="9" name="Cmt 4">
    <vt:lpwstr>2nd draft</vt:lpwstr>
  </property>
  <property fmtid="{D5CDD505-2E9C-101B-9397-08002B2CF9AE}" pid="10" name="Cmt 5">
    <vt:lpwstr>set text box and shape defaults</vt:lpwstr>
  </property>
  <property fmtid="{D5CDD505-2E9C-101B-9397-08002B2CF9AE}" pid="11" name="Cmt 6">
    <vt:lpwstr>end slide text acc. to letter</vt:lpwstr>
  </property>
  <property fmtid="{D5CDD505-2E9C-101B-9397-08002B2CF9AE}" pid="12" name="Cmt 7">
    <vt:lpwstr>logo opening slide sharpened</vt:lpwstr>
  </property>
  <property fmtid="{D5CDD505-2E9C-101B-9397-08002B2CF9AE}" pid="13" name="Cmt 8-9">
    <vt:lpwstr>comments 19-9-2016</vt:lpwstr>
  </property>
  <property fmtid="{D5CDD505-2E9C-101B-9397-08002B2CF9AE}" pid="14" name="Cmt 10">
    <vt:lpwstr>social media data redesigned</vt:lpwstr>
  </property>
  <property fmtid="{D5CDD505-2E9C-101B-9397-08002B2CF9AE}" pid="15" name="Cmt 11">
    <vt:lpwstr>Title Slide renamed to TitleSlide</vt:lpwstr>
  </property>
  <property fmtid="{D5CDD505-2E9C-101B-9397-08002B2CF9AE}" pid="16" name="Cmt 12">
    <vt:lpwstr>Title and text size</vt:lpwstr>
  </property>
  <property fmtid="{D5CDD505-2E9C-101B-9397-08002B2CF9AE}" pid="17" name="Cmt 13">
    <vt:lpwstr>socmed pictos &gt; normal view</vt:lpwstr>
  </property>
</Properties>
</file>