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2"/>
  </p:notesMasterIdLst>
  <p:sldIdLst>
    <p:sldId id="261" r:id="rId2"/>
    <p:sldId id="262" r:id="rId3"/>
    <p:sldId id="256" r:id="rId4"/>
    <p:sldId id="257" r:id="rId5"/>
    <p:sldId id="258" r:id="rId6"/>
    <p:sldId id="259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1781B-3680-CD4F-8C1D-3582FBB73C32}" type="datetimeFigureOut">
              <a:rPr lang="fr-FR" smtClean="0"/>
              <a:t>3/10/18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3A4E6-0C5E-7549-9852-FD8D1E0A62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Désagréable</a:t>
            </a:r>
          </a:p>
          <a:p>
            <a:r>
              <a:rPr lang="fr-BE" dirty="0" smtClean="0"/>
              <a:t>piqure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1B859-B8A3-4835-BA07-2C0D88A5DF19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2. Multiple error bars plot of mean z-score ± SD for QST parameters at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postinfusion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recovery examination. CDT: cold detection threshold; WDT: warm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detection threshold; TSL: thermal sensory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CPT: cold pain threshold; HPT: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heat pain threshold; MPT: mechanical pain threshold; VDT: vibration detection</a:t>
            </a:r>
          </a:p>
          <a:p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threshold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* p &lt; .05.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1B859-B8A3-4835-BA07-2C0D88A5DF19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3. Motor nerve excitability recordings. Curves: Mean of patients (n = 11), controls (n = 16). Healthy controls (open circles), patients with post-infusion examination (filled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triangles), and patients with recovery examination (open squares). (A) Current/threshold (I/V) relationship, (B) Strength-duration time constant, (C) Threshold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electrotonus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Recovery cycle, (E)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Subexcitability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(%) plotted against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superexcitability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(%) for post-infusion and healthy controls only, (F) Peak depolarizing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electrotonus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(peak)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plotted against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superexcitability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(%) for all three groups. In E and F the polygons join the limits of the groups.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1B859-B8A3-4835-BA07-2C0D88A5DF19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6. The changes in the model excitability waveforms produced by slowing sodium channel inactivation by 37% are illustrated in A–E, and show a highly selective action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recovery cycle. Effect on model of healthy control data (gray) of slowing Na channel inactivation by 37% (black) is shown for I/V relationship (A), strength-duration time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constant (B), threshold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electrontonus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(C) and recovery cycle (D). E shows the best discrepancy reductions between healthy control model and post-infusion data obtainable</a:t>
            </a:r>
          </a:p>
          <a:p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changing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single model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parameters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Aah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rate constant Na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inactivation,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Aas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rate constant slow K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activation,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Cah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slope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factor Na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inactivation,</a:t>
            </a:r>
          </a:p>
          <a:p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GKsN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conductance nodal slow K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channels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Bah =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half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-activation voltage Na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inactivation,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Aam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rate constant Na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activation, Bq =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half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-activation voltage</a:t>
            </a:r>
          </a:p>
          <a:p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HCN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channels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GKfN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conductance nodal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channels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GH = conductance HCN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channels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Can =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slope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factor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channels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Cam =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slope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factor Na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activation,</a:t>
            </a:r>
          </a:p>
          <a:p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PNaN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permeability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nodal Na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channels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Bam =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half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-activation voltage Na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activation,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GLk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internodal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leak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conductance, GBB =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Barrett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Barrett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conductance).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1B859-B8A3-4835-BA07-2C0D88A5DF19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7. The effects of slowing sodium channel inactivation on the recovery cycle. (A) The recovery cycles of the 12 post-infusion recordings superimposed, (B) Modeled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recovery cycles for inactivation rates from 90% to 30% of normal, C, D) Modeled action potential waveforms corresponding to recovery cycles in B, with different scaling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action potential broadening (C) and increased positive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afterpotentials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corresponding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subexcitability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(D). Action potentials truncated in D.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1B859-B8A3-4835-BA07-2C0D88A5DF19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8. Correlation coefficient for correlations between total time-adjusted dose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oxaliplatin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(A)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superexcitability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(B) The two most abnormal sensations induced by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oxaliplatin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 and D show scatter plots of values 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superexcitability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cold cylinder pricking, respectively, versus estimated dose/area for a half-life of 10 days. Filled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symbols indicate post-infusion examination and open symbols indicate recovery examination.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1B859-B8A3-4835-BA07-2C0D88A5DF19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2770-486B-E844-96D2-9E768A1AAF72}" type="datetimeFigureOut">
              <a:rPr lang="fr-FR" smtClean="0"/>
              <a:pPr/>
              <a:t>3/10/18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8BAE-36D9-8A4C-B292-D32B83545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2770-486B-E844-96D2-9E768A1AAF72}" type="datetimeFigureOut">
              <a:rPr lang="fr-FR" smtClean="0"/>
              <a:pPr/>
              <a:t>3/10/18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8BAE-36D9-8A4C-B292-D32B83545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2770-486B-E844-96D2-9E768A1AAF72}" type="datetimeFigureOut">
              <a:rPr lang="fr-FR" smtClean="0"/>
              <a:pPr/>
              <a:t>3/10/18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8BAE-36D9-8A4C-B292-D32B83545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2770-486B-E844-96D2-9E768A1AAF72}" type="datetimeFigureOut">
              <a:rPr lang="fr-FR" smtClean="0"/>
              <a:pPr/>
              <a:t>3/10/18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8BAE-36D9-8A4C-B292-D32B83545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2770-486B-E844-96D2-9E768A1AAF72}" type="datetimeFigureOut">
              <a:rPr lang="fr-FR" smtClean="0"/>
              <a:pPr/>
              <a:t>3/10/18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8BAE-36D9-8A4C-B292-D32B83545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2770-486B-E844-96D2-9E768A1AAF72}" type="datetimeFigureOut">
              <a:rPr lang="fr-FR" smtClean="0"/>
              <a:pPr/>
              <a:t>3/10/18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8BAE-36D9-8A4C-B292-D32B83545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2770-486B-E844-96D2-9E768A1AAF72}" type="datetimeFigureOut">
              <a:rPr lang="fr-FR" smtClean="0"/>
              <a:pPr/>
              <a:t>3/10/18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8BAE-36D9-8A4C-B292-D32B83545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2770-486B-E844-96D2-9E768A1AAF72}" type="datetimeFigureOut">
              <a:rPr lang="fr-FR" smtClean="0"/>
              <a:pPr/>
              <a:t>3/10/18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8BAE-36D9-8A4C-B292-D32B83545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2770-486B-E844-96D2-9E768A1AAF72}" type="datetimeFigureOut">
              <a:rPr lang="fr-FR" smtClean="0"/>
              <a:pPr/>
              <a:t>3/10/18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8BAE-36D9-8A4C-B292-D32B83545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2770-486B-E844-96D2-9E768A1AAF72}" type="datetimeFigureOut">
              <a:rPr lang="fr-FR" smtClean="0"/>
              <a:pPr/>
              <a:t>3/10/18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8BAE-36D9-8A4C-B292-D32B83545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2770-486B-E844-96D2-9E768A1AAF72}" type="datetimeFigureOut">
              <a:rPr lang="fr-FR" smtClean="0"/>
              <a:pPr/>
              <a:t>3/10/18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8BAE-36D9-8A4C-B292-D32B83545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32770-486B-E844-96D2-9E768A1AAF72}" type="datetimeFigureOut">
              <a:rPr lang="fr-FR" smtClean="0"/>
              <a:pPr/>
              <a:t>3/10/18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78BAE-36D9-8A4C-B292-D32B83545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clinique/application de l’</a:t>
            </a:r>
            <a:r>
              <a:rPr lang="fr-FR" dirty="0" err="1" smtClean="0"/>
              <a:t>iMAX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Mme AC, 48 ans</a:t>
            </a:r>
          </a:p>
          <a:p>
            <a:r>
              <a:rPr lang="fr-FR" b="1" dirty="0" smtClean="0"/>
              <a:t>&gt; 01/09/18 </a:t>
            </a:r>
            <a:r>
              <a:rPr lang="fr-FR" dirty="0" smtClean="0"/>
              <a:t>: paresthésies douloureuses et parésie des 4 extrémités</a:t>
            </a:r>
          </a:p>
          <a:p>
            <a:r>
              <a:rPr lang="fr-FR" b="1" dirty="0" smtClean="0"/>
              <a:t>03/09/18 </a:t>
            </a:r>
            <a:r>
              <a:rPr lang="fr-FR" dirty="0" smtClean="0"/>
              <a:t>: urgences du CHU ST, symptômes en majoration (pas ascendant), pas de trouble de la marche, de la déglutition ou des sphincters</a:t>
            </a:r>
          </a:p>
          <a:p>
            <a:r>
              <a:rPr lang="fr-FR" dirty="0" smtClean="0"/>
              <a:t>ATCD : adénocarcinome entérique avec métastases hépatiques 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r-BE" dirty="0" smtClean="0"/>
              <a:t>Ça nous concerne?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Durée de vie des patients cancéreux en amélioration</a:t>
            </a:r>
          </a:p>
          <a:p>
            <a:pPr lvl="1"/>
            <a:r>
              <a:rPr lang="fr-BE" dirty="0" smtClean="0"/>
              <a:t>Importance d’assurer une bonne qualité de vie au long cours</a:t>
            </a:r>
          </a:p>
          <a:p>
            <a:pPr lvl="1"/>
            <a:r>
              <a:rPr lang="fr-BE" dirty="0" smtClean="0"/>
              <a:t>PNP post-chimiothérapie : effet 2r majeur des traitements qui entraîne</a:t>
            </a:r>
          </a:p>
          <a:p>
            <a:pPr lvl="2"/>
            <a:r>
              <a:rPr lang="fr-BE" dirty="0" smtClean="0"/>
              <a:t>Arrêt précoce du traitement</a:t>
            </a:r>
          </a:p>
          <a:p>
            <a:pPr lvl="2"/>
            <a:r>
              <a:rPr lang="fr-BE" dirty="0" smtClean="0"/>
              <a:t>Handicap au long cours</a:t>
            </a:r>
          </a:p>
          <a:p>
            <a:pPr lvl="1"/>
            <a:endParaRPr lang="fr-BE" dirty="0"/>
          </a:p>
        </p:txBody>
      </p:sp>
      <p:pic>
        <p:nvPicPr>
          <p:cNvPr id="4098" name="Picture 2" descr="RÃ©sultat de recherche d'images pour &quot;centre intÃ©grÃ© oncologi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625" y="5085184"/>
            <a:ext cx="4314375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Oxaliplatine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fr-BE" dirty="0" smtClean="0"/>
              <a:t>Agent </a:t>
            </a:r>
            <a:r>
              <a:rPr lang="fr-BE" dirty="0" err="1" smtClean="0"/>
              <a:t>alkylant</a:t>
            </a:r>
            <a:r>
              <a:rPr lang="fr-BE" dirty="0" smtClean="0"/>
              <a:t> (se lie à l’ADN)</a:t>
            </a:r>
          </a:p>
          <a:p>
            <a:pPr lvl="1"/>
            <a:r>
              <a:rPr lang="fr-BE" dirty="0" smtClean="0"/>
              <a:t>Sel de Platine</a:t>
            </a:r>
          </a:p>
          <a:p>
            <a:r>
              <a:rPr lang="fr-BE" dirty="0" smtClean="0"/>
              <a:t>Traitement du cancer colorectal</a:t>
            </a:r>
          </a:p>
          <a:p>
            <a:pPr lvl="1"/>
            <a:r>
              <a:rPr lang="fr-BE" dirty="0" smtClean="0"/>
              <a:t>3</a:t>
            </a:r>
            <a:r>
              <a:rPr lang="fr-BE" baseline="30000" dirty="0" smtClean="0"/>
              <a:t>e</a:t>
            </a:r>
            <a:r>
              <a:rPr lang="fr-BE" dirty="0" smtClean="0"/>
              <a:t> cancer le plus fréquent dans le monde</a:t>
            </a:r>
          </a:p>
          <a:p>
            <a:pPr lvl="1"/>
            <a:r>
              <a:rPr lang="fr-BE" dirty="0" smtClean="0"/>
              <a:t>Primaire et/ou adjuvant</a:t>
            </a:r>
          </a:p>
          <a:p>
            <a:r>
              <a:rPr lang="fr-BE" dirty="0" smtClean="0"/>
              <a:t>Responsable </a:t>
            </a:r>
          </a:p>
          <a:p>
            <a:pPr lvl="1"/>
            <a:r>
              <a:rPr lang="fr-BE" dirty="0" err="1" smtClean="0"/>
              <a:t>Neurotoxicité</a:t>
            </a:r>
            <a:r>
              <a:rPr lang="fr-BE" dirty="0" smtClean="0"/>
              <a:t> chronique : </a:t>
            </a:r>
          </a:p>
          <a:p>
            <a:pPr lvl="2"/>
            <a:r>
              <a:rPr lang="fr-BE" dirty="0" smtClean="0"/>
              <a:t>PNP chronique, sensitive</a:t>
            </a:r>
          </a:p>
          <a:p>
            <a:pPr lvl="3"/>
            <a:r>
              <a:rPr lang="fr-BE" dirty="0" smtClean="0"/>
              <a:t>Hypoesthésie en gant et en chaussette, ataxie</a:t>
            </a:r>
          </a:p>
          <a:p>
            <a:pPr lvl="3"/>
            <a:r>
              <a:rPr lang="fr-BE" dirty="0" smtClean="0"/>
              <a:t>Liée aux doses cumulées (accumulation dans </a:t>
            </a:r>
            <a:r>
              <a:rPr lang="fr-BE" dirty="0" err="1" smtClean="0"/>
              <a:t>ggl</a:t>
            </a:r>
            <a:r>
              <a:rPr lang="fr-BE" dirty="0" smtClean="0"/>
              <a:t> sensitif – liaison à l’ADN)</a:t>
            </a:r>
          </a:p>
          <a:p>
            <a:pPr lvl="1"/>
            <a:r>
              <a:rPr lang="fr-BE" b="1" dirty="0" err="1" smtClean="0">
                <a:solidFill>
                  <a:srgbClr val="FF0000"/>
                </a:solidFill>
              </a:rPr>
              <a:t>Neurotoxicité</a:t>
            </a:r>
            <a:r>
              <a:rPr lang="fr-BE" b="1" dirty="0" smtClean="0">
                <a:solidFill>
                  <a:srgbClr val="FF0000"/>
                </a:solidFill>
              </a:rPr>
              <a:t> aigue </a:t>
            </a:r>
          </a:p>
          <a:p>
            <a:pPr lvl="1">
              <a:buNone/>
            </a:pPr>
            <a:r>
              <a:rPr lang="fr-BE" dirty="0" smtClean="0"/>
              <a:t>	</a:t>
            </a:r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Neurotoxicité</a:t>
            </a:r>
            <a:r>
              <a:rPr lang="fr-BE" dirty="0" smtClean="0"/>
              <a:t> aigue de l’</a:t>
            </a:r>
            <a:r>
              <a:rPr lang="fr-BE" dirty="0" err="1" smtClean="0"/>
              <a:t>oxaliplatine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fr-BE" dirty="0" smtClean="0"/>
              <a:t>Se développe directement après la perfusion, dure 7-10j, chez presque tous les patients</a:t>
            </a:r>
          </a:p>
          <a:p>
            <a:r>
              <a:rPr lang="fr-BE" dirty="0" smtClean="0"/>
              <a:t>Plaintes : </a:t>
            </a:r>
          </a:p>
          <a:p>
            <a:pPr lvl="1"/>
            <a:r>
              <a:rPr lang="fr-BE" dirty="0" smtClean="0"/>
              <a:t>Paresthésies déclenchées par le froid</a:t>
            </a:r>
          </a:p>
          <a:p>
            <a:pPr lvl="1"/>
            <a:r>
              <a:rPr lang="fr-BE" dirty="0" smtClean="0"/>
              <a:t>Dysesthésies</a:t>
            </a:r>
          </a:p>
          <a:p>
            <a:pPr lvl="1"/>
            <a:r>
              <a:rPr lang="fr-BE" dirty="0" smtClean="0"/>
              <a:t>Fasciculations (MI et mâchoire)</a:t>
            </a:r>
          </a:p>
          <a:p>
            <a:r>
              <a:rPr lang="fr-BE" dirty="0" smtClean="0"/>
              <a:t>Liée au dysfonctionnement des canaux Na+ voltage-dépendants (nerfs moteurs et sensitifs)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ésultat de recherche d'images pour &quot;canal sodique voltage dépendant ouvert fermé inactivé&quot;"/>
          <p:cNvPicPr>
            <a:picLocks noChangeAspect="1" noChangeArrowheads="1"/>
          </p:cNvPicPr>
          <p:nvPr/>
        </p:nvPicPr>
        <p:blipFill>
          <a:blip r:embed="rId2" cstate="print"/>
          <a:srcRect r="41847"/>
          <a:stretch>
            <a:fillRect/>
          </a:stretch>
        </p:blipFill>
        <p:spPr bwMode="auto">
          <a:xfrm>
            <a:off x="5738774" y="4365104"/>
            <a:ext cx="3405225" cy="252028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0311" t="33150" r="34786" b="44289"/>
          <a:stretch>
            <a:fillRect/>
          </a:stretch>
        </p:blipFill>
        <p:spPr bwMode="auto">
          <a:xfrm>
            <a:off x="4862308" y="0"/>
            <a:ext cx="4281693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smtClean="0"/>
              <a:t>Canaux Na</a:t>
            </a:r>
            <a:r>
              <a:rPr lang="fr-BE" baseline="-25000" dirty="0" smtClean="0"/>
              <a:t>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fr-BE" dirty="0" smtClean="0"/>
              <a:t>Protéine transmembranaire avec 1 pore à travers lequel les ions Na+ diffusent librement, en position ouverte</a:t>
            </a:r>
          </a:p>
          <a:p>
            <a:r>
              <a:rPr lang="fr-BE" dirty="0" smtClean="0"/>
              <a:t>Fibre myélinisée : </a:t>
            </a:r>
          </a:p>
          <a:p>
            <a:pPr lvl="1"/>
            <a:r>
              <a:rPr lang="fr-BE" b="1" dirty="0" smtClean="0">
                <a:solidFill>
                  <a:srgbClr val="FF0000"/>
                </a:solidFill>
              </a:rPr>
              <a:t>1000/µm² en région nodale (nerf moteur et sensitif)</a:t>
            </a:r>
          </a:p>
          <a:p>
            <a:pPr lvl="1"/>
            <a:r>
              <a:rPr lang="fr-BE" dirty="0" smtClean="0"/>
              <a:t>25/µm² en région </a:t>
            </a:r>
            <a:r>
              <a:rPr lang="fr-BE" dirty="0" err="1" smtClean="0"/>
              <a:t>internodale</a:t>
            </a:r>
            <a:endParaRPr lang="fr-BE" dirty="0" smtClean="0"/>
          </a:p>
          <a:p>
            <a:pPr lvl="1"/>
            <a:r>
              <a:rPr lang="fr-BE" dirty="0" err="1" smtClean="0"/>
              <a:t>Isoforme</a:t>
            </a:r>
            <a:r>
              <a:rPr lang="fr-BE" dirty="0" smtClean="0"/>
              <a:t> Na</a:t>
            </a:r>
            <a:r>
              <a:rPr lang="fr-BE" baseline="-25000" dirty="0" smtClean="0"/>
              <a:t>v</a:t>
            </a:r>
            <a:r>
              <a:rPr lang="fr-BE" dirty="0" smtClean="0"/>
              <a:t>1.6</a:t>
            </a:r>
          </a:p>
        </p:txBody>
      </p:sp>
      <p:sp>
        <p:nvSpPr>
          <p:cNvPr id="7" name="Ellipse 6"/>
          <p:cNvSpPr/>
          <p:nvPr/>
        </p:nvSpPr>
        <p:spPr>
          <a:xfrm>
            <a:off x="6116513" y="5589032"/>
            <a:ext cx="687735" cy="792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026" name="Picture 2" descr="Résultat de recherche d'images pour &quot;canal sodique voltage dépendant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195"/>
            <a:ext cx="7308304" cy="6847805"/>
          </a:xfrm>
          <a:prstGeom prst="rect">
            <a:avLst/>
          </a:prstGeom>
          <a:noFill/>
        </p:spPr>
      </p:pic>
      <p:sp>
        <p:nvSpPr>
          <p:cNvPr id="5" name="Flèche droite 4"/>
          <p:cNvSpPr/>
          <p:nvPr/>
        </p:nvSpPr>
        <p:spPr>
          <a:xfrm>
            <a:off x="2339752" y="1988840"/>
            <a:ext cx="648072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Méthodes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09120"/>
          </a:xfrm>
        </p:spPr>
        <p:txBody>
          <a:bodyPr>
            <a:normAutofit/>
          </a:bodyPr>
          <a:lstStyle/>
          <a:p>
            <a:r>
              <a:rPr lang="fr-BE" dirty="0" smtClean="0"/>
              <a:t>Sujets : </a:t>
            </a:r>
          </a:p>
          <a:p>
            <a:pPr lvl="1"/>
            <a:r>
              <a:rPr lang="fr-BE" dirty="0" smtClean="0"/>
              <a:t>12 patients atteints d’un cancer colorectal traité par </a:t>
            </a:r>
            <a:r>
              <a:rPr lang="fr-BE" dirty="0" err="1" smtClean="0"/>
              <a:t>Oxaliplatine</a:t>
            </a:r>
            <a:endParaRPr lang="fr-BE" dirty="0" smtClean="0"/>
          </a:p>
          <a:p>
            <a:pPr lvl="1"/>
            <a:r>
              <a:rPr lang="fr-BE" dirty="0" smtClean="0"/>
              <a:t>16 sujets sains contrôle</a:t>
            </a:r>
          </a:p>
          <a:p>
            <a:r>
              <a:rPr lang="fr-BE" dirty="0" smtClean="0">
                <a:solidFill>
                  <a:srgbClr val="FF0000"/>
                </a:solidFill>
              </a:rPr>
              <a:t>Questionnaires, tests sensitifs quantitatifs</a:t>
            </a:r>
            <a:r>
              <a:rPr lang="fr-BE" dirty="0" smtClean="0"/>
              <a:t>, étude de la conduction nerveuse et tests d’excitabilité</a:t>
            </a:r>
          </a:p>
          <a:p>
            <a:pPr lvl="1"/>
            <a:r>
              <a:rPr lang="fr-BE" dirty="0" smtClean="0"/>
              <a:t>Post-infusion: dans les 3j post-injection</a:t>
            </a:r>
          </a:p>
          <a:p>
            <a:pPr lvl="1"/>
            <a:r>
              <a:rPr lang="fr-BE" dirty="0" err="1" smtClean="0"/>
              <a:t>Recovery</a:t>
            </a:r>
            <a:r>
              <a:rPr lang="fr-BE" dirty="0" smtClean="0"/>
              <a:t> : Juste avant le prochain traitement (+15j)</a:t>
            </a:r>
          </a:p>
          <a:p>
            <a:pPr lvl="2">
              <a:buNone/>
            </a:pPr>
            <a:endParaRPr lang="fr-BE" dirty="0" smtClean="0"/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Questionnaires : symptômes au froid</a:t>
            </a:r>
            <a:endParaRPr lang="fr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612" y="1600200"/>
            <a:ext cx="73647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 sensitifs quantitatifs</a:t>
            </a:r>
            <a:endParaRPr lang="fr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4286" y="1600200"/>
            <a:ext cx="65221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5076056" y="5661248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0" y="5580727"/>
            <a:ext cx="352839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CDT: cold detection threshold; </a:t>
            </a:r>
          </a:p>
          <a:p>
            <a:r>
              <a:rPr lang="en-US" sz="1100" dirty="0" smtClean="0"/>
              <a:t>WDT: warm detection threshold; </a:t>
            </a:r>
          </a:p>
          <a:p>
            <a:r>
              <a:rPr lang="en-US" sz="1100" dirty="0" smtClean="0"/>
              <a:t>TSL: thermal sensory </a:t>
            </a:r>
            <a:r>
              <a:rPr lang="en-US" sz="1100" dirty="0" err="1" smtClean="0"/>
              <a:t>limen</a:t>
            </a:r>
            <a:r>
              <a:rPr lang="en-US" sz="1100" dirty="0" smtClean="0"/>
              <a:t>; 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CPT: cold pain threshold; </a:t>
            </a:r>
          </a:p>
          <a:p>
            <a:r>
              <a:rPr lang="en-US" sz="1100" dirty="0" err="1" smtClean="0"/>
              <a:t>HPT:heat</a:t>
            </a:r>
            <a:r>
              <a:rPr lang="en-US" sz="1100" dirty="0" smtClean="0"/>
              <a:t> pain threshold; </a:t>
            </a:r>
          </a:p>
          <a:p>
            <a:r>
              <a:rPr lang="en-US" sz="1100" dirty="0" smtClean="0"/>
              <a:t>MPT: mechanical pain threshold; </a:t>
            </a:r>
          </a:p>
          <a:p>
            <a:r>
              <a:rPr lang="en-US" sz="1100" dirty="0" smtClean="0"/>
              <a:t>VDT: vibration detection </a:t>
            </a:r>
            <a:r>
              <a:rPr lang="fr-BE" sz="1100" dirty="0" err="1" smtClean="0"/>
              <a:t>threshold</a:t>
            </a:r>
            <a:endParaRPr lang="fr-B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Etude de la conduction nerveuse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Pas de différence</a:t>
            </a:r>
          </a:p>
          <a:p>
            <a:pPr lvl="1"/>
            <a:r>
              <a:rPr lang="fr-BE" dirty="0" smtClean="0"/>
              <a:t>Amplitude PGAM et réponses sensitives</a:t>
            </a:r>
          </a:p>
          <a:p>
            <a:pPr lvl="1"/>
            <a:r>
              <a:rPr lang="fr-BE" dirty="0" smtClean="0"/>
              <a:t>Durée</a:t>
            </a:r>
          </a:p>
          <a:p>
            <a:r>
              <a:rPr lang="fr-BE" dirty="0" smtClean="0"/>
              <a:t>Chez 9/12 patients : décharges répétitives motrices en post-infusion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63695" b="49582"/>
          <a:stretch>
            <a:fillRect/>
          </a:stretch>
        </p:blipFill>
        <p:spPr bwMode="auto">
          <a:xfrm>
            <a:off x="5940152" y="3906121"/>
            <a:ext cx="3203848" cy="295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8279904" y="501317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Onde F</a:t>
            </a:r>
            <a:endParaRPr lang="fr-BE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7092280" y="609329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Décharge répétitive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/>
          <a:lstStyle/>
          <a:p>
            <a:r>
              <a:rPr lang="fr-BE" dirty="0" smtClean="0"/>
              <a:t>Tests d’excitabilité motrice</a:t>
            </a:r>
            <a:endParaRPr lang="fr-B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916" y="1600200"/>
            <a:ext cx="73921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7668344" y="476672"/>
            <a:ext cx="144016" cy="188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668344" y="188640"/>
            <a:ext cx="144016" cy="18864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Triangle isocèle 7"/>
          <p:cNvSpPr/>
          <p:nvPr/>
        </p:nvSpPr>
        <p:spPr>
          <a:xfrm>
            <a:off x="7668344" y="764704"/>
            <a:ext cx="144016" cy="21602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7812360" y="12940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Sain</a:t>
            </a:r>
          </a:p>
          <a:p>
            <a:r>
              <a:rPr lang="fr-BE" dirty="0" err="1" smtClean="0"/>
              <a:t>Recovery</a:t>
            </a:r>
            <a:endParaRPr lang="fr-BE" dirty="0" smtClean="0"/>
          </a:p>
          <a:p>
            <a:r>
              <a:rPr lang="fr-BE" dirty="0" smtClean="0"/>
              <a:t>Post infusion</a:t>
            </a:r>
            <a:endParaRPr lang="fr-BE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4355976" y="1052736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355976" y="1340768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779912" y="6165304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427984" y="12687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SDTC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427984" y="9807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Rhéobase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923928" y="609329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Hyperexcitabilité</a:t>
            </a:r>
          </a:p>
          <a:p>
            <a:r>
              <a:rPr lang="fr-BE" dirty="0" smtClean="0">
                <a:solidFill>
                  <a:srgbClr val="FF0000"/>
                </a:solidFill>
              </a:rPr>
              <a:t>Hypoexcitabilité et seuil d’excitabilité </a:t>
            </a:r>
            <a:endParaRPr lang="fr-BE" dirty="0">
              <a:solidFill>
                <a:srgbClr val="FF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3779912" y="6453336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19872" y="1556792"/>
            <a:ext cx="2520280" cy="4608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Cas clinique/application de l’iMAX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Chimiothérapie par </a:t>
            </a:r>
            <a:r>
              <a:rPr lang="fr-FR" dirty="0" err="1" smtClean="0"/>
              <a:t>Folfox</a:t>
            </a:r>
            <a:r>
              <a:rPr lang="fr-FR" dirty="0" smtClean="0"/>
              <a:t> </a:t>
            </a:r>
            <a:r>
              <a:rPr lang="fr-FR" b="1" dirty="0" smtClean="0"/>
              <a:t>(02/2018)</a:t>
            </a:r>
            <a:r>
              <a:rPr lang="fr-FR" dirty="0" smtClean="0"/>
              <a:t>: </a:t>
            </a:r>
            <a:r>
              <a:rPr lang="fr-FR" dirty="0" err="1" smtClean="0"/>
              <a:t>oxaliplatine</a:t>
            </a:r>
            <a:r>
              <a:rPr lang="fr-FR" dirty="0" smtClean="0"/>
              <a:t> + 5-fluoro-uracile + acide </a:t>
            </a:r>
            <a:r>
              <a:rPr lang="fr-FR" dirty="0" err="1" smtClean="0"/>
              <a:t>folinique</a:t>
            </a:r>
            <a:endParaRPr lang="fr-FR" dirty="0" smtClean="0"/>
          </a:p>
          <a:p>
            <a:r>
              <a:rPr lang="fr-FR" dirty="0" smtClean="0"/>
              <a:t>Hépatectomie G + </a:t>
            </a:r>
            <a:r>
              <a:rPr lang="fr-FR" dirty="0" err="1" smtClean="0"/>
              <a:t>hémicolectomie</a:t>
            </a:r>
            <a:r>
              <a:rPr lang="fr-FR" dirty="0" smtClean="0"/>
              <a:t> Dr élargie au transverse </a:t>
            </a:r>
            <a:r>
              <a:rPr lang="fr-FR" b="1" dirty="0" smtClean="0"/>
              <a:t>(05/2018)</a:t>
            </a:r>
          </a:p>
          <a:p>
            <a:r>
              <a:rPr lang="fr-FR" dirty="0" smtClean="0"/>
              <a:t>Chimiothérapie par </a:t>
            </a:r>
            <a:r>
              <a:rPr lang="fr-FR" dirty="0" err="1" smtClean="0"/>
              <a:t>Folfox</a:t>
            </a:r>
            <a:r>
              <a:rPr lang="fr-FR" dirty="0" smtClean="0"/>
              <a:t> </a:t>
            </a:r>
            <a:r>
              <a:rPr lang="fr-FR" b="1" dirty="0" smtClean="0"/>
              <a:t>(5 cures du 03/07 au 28/08/2018)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2370" t="22906" r="39998" b="42187"/>
          <a:stretch>
            <a:fillRect/>
          </a:stretch>
        </p:blipFill>
        <p:spPr bwMode="auto">
          <a:xfrm>
            <a:off x="7398173" y="0"/>
            <a:ext cx="174582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u="sng" dirty="0" smtClean="0"/>
              <a:t>SDTC et rhéobase</a:t>
            </a:r>
            <a:endParaRPr lang="fr-B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fr-BE" dirty="0" smtClean="0"/>
              <a:t>SDTC : </a:t>
            </a:r>
            <a:r>
              <a:rPr lang="fr-BE" u="sng" dirty="0" err="1" smtClean="0"/>
              <a:t>Strength</a:t>
            </a:r>
            <a:r>
              <a:rPr lang="fr-BE" u="sng" dirty="0" smtClean="0"/>
              <a:t>-</a:t>
            </a:r>
            <a:r>
              <a:rPr lang="fr-BE" u="sng" dirty="0" err="1" smtClean="0"/>
              <a:t>duration</a:t>
            </a:r>
            <a:r>
              <a:rPr lang="fr-BE" u="sng" dirty="0" smtClean="0"/>
              <a:t> time constant </a:t>
            </a:r>
            <a:r>
              <a:rPr lang="fr-BE" dirty="0" smtClean="0"/>
              <a:t>: </a:t>
            </a:r>
          </a:p>
          <a:p>
            <a:pPr lvl="1"/>
            <a:r>
              <a:rPr lang="fr-BE" dirty="0" smtClean="0"/>
              <a:t>Mesure le </a:t>
            </a:r>
            <a:r>
              <a:rPr lang="fr-BE" b="1" dirty="0" smtClean="0"/>
              <a:t>taux de variation de quantité </a:t>
            </a:r>
            <a:r>
              <a:rPr lang="fr-BE" dirty="0" smtClean="0"/>
              <a:t>de courant nécessaire à stimuler le nerf </a:t>
            </a:r>
            <a:r>
              <a:rPr lang="fr-BE" b="1" dirty="0" smtClean="0"/>
              <a:t>quand la durée du stimulus est modifiée</a:t>
            </a:r>
          </a:p>
          <a:p>
            <a:r>
              <a:rPr lang="fr-BE" u="sng" dirty="0" smtClean="0"/>
              <a:t>Rhéobase</a:t>
            </a:r>
            <a:r>
              <a:rPr lang="fr-BE" dirty="0" smtClean="0"/>
              <a:t> : </a:t>
            </a:r>
            <a:r>
              <a:rPr lang="fr-BE" b="1" dirty="0" smtClean="0"/>
              <a:t>intensité</a:t>
            </a:r>
            <a:r>
              <a:rPr lang="fr-BE" dirty="0" smtClean="0"/>
              <a:t> de courant requise pour stimuler la fibre nerveuse </a:t>
            </a:r>
            <a:r>
              <a:rPr lang="fr-BE" i="1" dirty="0" smtClean="0"/>
              <a:t>quand</a:t>
            </a:r>
            <a:r>
              <a:rPr lang="fr-BE" dirty="0" smtClean="0"/>
              <a:t> </a:t>
            </a:r>
            <a:r>
              <a:rPr lang="fr-BE" i="1" dirty="0" smtClean="0"/>
              <a:t>la durée du stimulus est infinie</a:t>
            </a:r>
          </a:p>
          <a:p>
            <a:r>
              <a:rPr lang="fr-BE" dirty="0" smtClean="0"/>
              <a:t>SDTC et rhéobase : </a:t>
            </a:r>
            <a:r>
              <a:rPr lang="fr-BE" b="1" dirty="0" smtClean="0">
                <a:solidFill>
                  <a:srgbClr val="FF0000"/>
                </a:solidFill>
              </a:rPr>
              <a:t>propriétés de la membrane nodale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3152" t="25995" r="58662" b="40578"/>
          <a:stretch>
            <a:fillRect/>
          </a:stretch>
        </p:blipFill>
        <p:spPr bwMode="auto">
          <a:xfrm>
            <a:off x="6941722" y="4581128"/>
            <a:ext cx="2202277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443" r="30522" b="50047"/>
          <a:stretch>
            <a:fillRect/>
          </a:stretch>
        </p:blipFill>
        <p:spPr bwMode="auto">
          <a:xfrm>
            <a:off x="1691680" y="1916832"/>
            <a:ext cx="5688632" cy="482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 flipV="1">
            <a:off x="4355976" y="1052736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4355976" y="1340768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427984" y="126876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rgbClr val="FF0000"/>
                </a:solidFill>
              </a:rPr>
              <a:t>SDTC (croisement axe des x)</a:t>
            </a:r>
            <a:endParaRPr lang="fr-BE" sz="16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98072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rgbClr val="FF0000"/>
                </a:solidFill>
              </a:rPr>
              <a:t>Rhéobase (pente)</a:t>
            </a:r>
            <a:endParaRPr lang="fr-BE" sz="1600" dirty="0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668344" y="476672"/>
            <a:ext cx="144016" cy="188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668344" y="188640"/>
            <a:ext cx="144016" cy="18864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" name="Triangle isocèle 10"/>
          <p:cNvSpPr/>
          <p:nvPr/>
        </p:nvSpPr>
        <p:spPr>
          <a:xfrm>
            <a:off x="7668344" y="764704"/>
            <a:ext cx="144016" cy="21602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7812360" y="12940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Sain</a:t>
            </a:r>
          </a:p>
          <a:p>
            <a:r>
              <a:rPr lang="fr-BE" dirty="0" err="1" smtClean="0"/>
              <a:t>Recovery</a:t>
            </a:r>
            <a:endParaRPr lang="fr-BE" dirty="0" smtClean="0"/>
          </a:p>
          <a:p>
            <a:r>
              <a:rPr lang="fr-BE" dirty="0" smtClean="0"/>
              <a:t>Post infusion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u="sng" dirty="0" smtClean="0"/>
              <a:t>Cycle de récupération d’excitabilité</a:t>
            </a:r>
            <a:endParaRPr lang="fr-BE" u="sng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42" t="43589" r="25837" b="10272"/>
          <a:stretch>
            <a:fillRect/>
          </a:stretch>
        </p:blipFill>
        <p:spPr bwMode="auto">
          <a:xfrm>
            <a:off x="-5982" y="2033464"/>
            <a:ext cx="914998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444" t="49953" r="32469"/>
          <a:stretch>
            <a:fillRect/>
          </a:stretch>
        </p:blipFill>
        <p:spPr bwMode="auto">
          <a:xfrm>
            <a:off x="1835696" y="1648692"/>
            <a:ext cx="5796136" cy="520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2915816" y="836712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059832" y="76470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Hyperexcitabilité</a:t>
            </a:r>
          </a:p>
          <a:p>
            <a:r>
              <a:rPr lang="fr-BE" dirty="0" smtClean="0">
                <a:solidFill>
                  <a:srgbClr val="FF0000"/>
                </a:solidFill>
              </a:rPr>
              <a:t>Hypoexcitabilité tardive et seuil d’excitabilité </a:t>
            </a:r>
            <a:endParaRPr lang="fr-BE" dirty="0">
              <a:solidFill>
                <a:srgbClr val="FF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915816" y="1124744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7668344" y="476672"/>
            <a:ext cx="144016" cy="188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668344" y="188640"/>
            <a:ext cx="144016" cy="18864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Triangle isocèle 9"/>
          <p:cNvSpPr/>
          <p:nvPr/>
        </p:nvSpPr>
        <p:spPr>
          <a:xfrm>
            <a:off x="7668344" y="764704"/>
            <a:ext cx="144016" cy="21602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7812360" y="12940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Sain</a:t>
            </a:r>
          </a:p>
          <a:p>
            <a:r>
              <a:rPr lang="fr-BE" dirty="0" err="1" smtClean="0"/>
              <a:t>Recovery</a:t>
            </a:r>
            <a:endParaRPr lang="fr-BE" dirty="0" smtClean="0"/>
          </a:p>
          <a:p>
            <a:r>
              <a:rPr lang="fr-BE" dirty="0" smtClean="0"/>
              <a:t>Post infusion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200" dirty="0" smtClean="0"/>
              <a:t>Modèle mathématique de l’axone humain :</a:t>
            </a:r>
            <a:br>
              <a:rPr lang="fr-BE" sz="3200" dirty="0" smtClean="0"/>
            </a:br>
            <a:r>
              <a:rPr lang="fr-BE" sz="3200" dirty="0" smtClean="0"/>
              <a:t>ralentissement 37% de l’inactivation des canaux Na+ </a:t>
            </a:r>
            <a:endParaRPr lang="fr-BE" sz="3200" dirty="0"/>
          </a:p>
        </p:txBody>
      </p:sp>
      <p:pic>
        <p:nvPicPr>
          <p:cNvPr id="9219" name="Picture 3" descr="C:\Users\Christophe\Médecine physique\2018-2019\Présentation ENMG\images\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40" y="2132856"/>
            <a:ext cx="8529256" cy="4725144"/>
          </a:xfrm>
          <a:prstGeom prst="rect">
            <a:avLst/>
          </a:prstGeom>
          <a:noFill/>
        </p:spPr>
      </p:pic>
      <p:sp>
        <p:nvSpPr>
          <p:cNvPr id="4" name="Ellipse 3"/>
          <p:cNvSpPr/>
          <p:nvPr/>
        </p:nvSpPr>
        <p:spPr>
          <a:xfrm>
            <a:off x="6156176" y="2204864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 d’excitabilité sensitive</a:t>
            </a:r>
            <a:endParaRPr lang="fr-B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079" r="31089"/>
          <a:stretch>
            <a:fillRect/>
          </a:stretch>
        </p:blipFill>
        <p:spPr bwMode="auto">
          <a:xfrm>
            <a:off x="3347864" y="1600200"/>
            <a:ext cx="25922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Troubles d’excitabilité motrice&gt;sensitive, pourquoi?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Pourtant, les symptômes sensitifs prédominent</a:t>
            </a:r>
          </a:p>
          <a:p>
            <a:r>
              <a:rPr lang="fr-BE" dirty="0" smtClean="0"/>
              <a:t>Les grosses fibres myélinisées ne sont peut-être pas impliquées directement dans le toxicité de l’</a:t>
            </a:r>
            <a:r>
              <a:rPr lang="fr-BE" dirty="0" err="1" smtClean="0"/>
              <a:t>oxaliplatine</a:t>
            </a:r>
            <a:r>
              <a:rPr lang="fr-BE" dirty="0" smtClean="0"/>
              <a:t> (sensation </a:t>
            </a:r>
            <a:r>
              <a:rPr lang="fr-BE" dirty="0" err="1" smtClean="0"/>
              <a:t>picottement</a:t>
            </a:r>
            <a:r>
              <a:rPr lang="fr-BE" dirty="0" smtClean="0"/>
              <a:t>, bourdonnement)</a:t>
            </a:r>
          </a:p>
          <a:p>
            <a:pPr lvl="1"/>
            <a:r>
              <a:rPr lang="fr-BE" dirty="0" smtClean="0"/>
              <a:t>Rôle des fibres A</a:t>
            </a:r>
            <a:r>
              <a:rPr lang="el-GR" dirty="0" smtClean="0"/>
              <a:t>δ</a:t>
            </a:r>
            <a:r>
              <a:rPr lang="fr-BE" dirty="0" smtClean="0"/>
              <a:t> (sensation + fine piqure)</a:t>
            </a:r>
          </a:p>
          <a:p>
            <a:r>
              <a:rPr lang="fr-BE" dirty="0" smtClean="0"/>
              <a:t>Difficulté / impossibilité de mettre en évidence une activité spontanée/des décharges répétitives dans des axones sensitifs (bruit) avec les techniques ENMG actuelles</a:t>
            </a:r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Cycle de récupération d’excitabilité VS décharges répétitives</a:t>
            </a:r>
            <a:endParaRPr lang="fr-B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033" y="1600200"/>
            <a:ext cx="68219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6797"/>
            <a:ext cx="6300192" cy="66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Corrélations</a:t>
            </a:r>
            <a:endParaRPr lang="fr-B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1" y="1340768"/>
            <a:ext cx="5533291" cy="544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724128" y="2636912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Dose – trouble de l’excitabilité</a:t>
            </a:r>
          </a:p>
          <a:p>
            <a:r>
              <a:rPr lang="fr-BE" dirty="0" smtClean="0"/>
              <a:t>Dose – symptômes sensitifs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4100" y="466802"/>
            <a:ext cx="130608" cy="1220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89560" y="4651778"/>
            <a:ext cx="173081" cy="1579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3437346"/>
            <a:ext cx="243164" cy="2246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97006" y="1722153"/>
            <a:ext cx="285637" cy="2640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4052" y="1854200"/>
            <a:ext cx="1092200" cy="2876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94052" y="4730750"/>
            <a:ext cx="1092200" cy="431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92035" y="1854200"/>
            <a:ext cx="1092200" cy="1695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92035" y="3549650"/>
            <a:ext cx="1092200" cy="16129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12309" y="1854200"/>
            <a:ext cx="1092200" cy="33083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1536700" y="5410200"/>
            <a:ext cx="438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J7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285608" y="5410200"/>
            <a:ext cx="59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J14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056967" y="5410200"/>
            <a:ext cx="59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J28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663700" y="426469"/>
            <a:ext cx="6107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onsolas"/>
                <a:cs typeface="Consolas"/>
              </a:rPr>
              <a:t>Tibial</a:t>
            </a:r>
            <a:r>
              <a:rPr lang="en-US" sz="2400" b="1" dirty="0" smtClean="0">
                <a:latin typeface="Consolas"/>
                <a:cs typeface="Consolas"/>
              </a:rPr>
              <a:t> </a:t>
            </a:r>
            <a:r>
              <a:rPr lang="en-US" sz="2400" b="1" dirty="0" err="1" smtClean="0">
                <a:latin typeface="Consolas"/>
                <a:cs typeface="Consolas"/>
              </a:rPr>
              <a:t>antérieur/stim</a:t>
            </a:r>
            <a:r>
              <a:rPr lang="en-US" sz="2400" b="1" dirty="0" smtClean="0">
                <a:latin typeface="Consolas"/>
                <a:cs typeface="Consolas"/>
              </a:rPr>
              <a:t> </a:t>
            </a:r>
            <a:r>
              <a:rPr lang="en-US" sz="2400" b="1" dirty="0" err="1" smtClean="0">
                <a:latin typeface="Consolas"/>
                <a:cs typeface="Consolas"/>
              </a:rPr>
              <a:t>creux</a:t>
            </a:r>
            <a:r>
              <a:rPr lang="en-US" sz="2400" b="1" dirty="0" smtClean="0">
                <a:latin typeface="Consolas"/>
                <a:cs typeface="Consolas"/>
              </a:rPr>
              <a:t> </a:t>
            </a:r>
            <a:r>
              <a:rPr lang="en-US" sz="2400" b="1" dirty="0" err="1" smtClean="0">
                <a:latin typeface="Consolas"/>
                <a:cs typeface="Consolas"/>
              </a:rPr>
              <a:t>poplité</a:t>
            </a:r>
            <a:endParaRPr lang="en-US" sz="2400" b="1" dirty="0">
              <a:latin typeface="Consolas"/>
              <a:cs typeface="Consola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970421" y="1531034"/>
            <a:ext cx="824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26,6</a:t>
            </a:r>
          </a:p>
          <a:p>
            <a:pPr algn="r"/>
            <a:r>
              <a:rPr lang="en-US" dirty="0" smtClean="0"/>
              <a:t>mV.ms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3167959" y="3226484"/>
            <a:ext cx="824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13,3</a:t>
            </a:r>
          </a:p>
          <a:p>
            <a:pPr algn="r"/>
            <a:r>
              <a:rPr lang="en-US" dirty="0" smtClean="0"/>
              <a:t>mV.ms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368185" y="4409864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4,4</a:t>
            </a:r>
          </a:p>
          <a:p>
            <a:pPr algn="r"/>
            <a:r>
              <a:rPr lang="en-US" dirty="0" smtClean="0"/>
              <a:t>mV.ms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8215192" y="1986246"/>
            <a:ext cx="442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312834" y="3655246"/>
            <a:ext cx="476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7,3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443053" y="4809721"/>
            <a:ext cx="476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3,5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01387" y="588849"/>
            <a:ext cx="439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2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DS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378876" y="4374779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20 </a:t>
            </a:r>
            <a:r>
              <a:rPr lang="en-US" sz="1200" b="1" dirty="0" err="1" smtClean="0">
                <a:solidFill>
                  <a:srgbClr val="FF0000"/>
                </a:solidFill>
              </a:rPr>
              <a:t>mA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223257" y="3160347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35 </a:t>
            </a:r>
            <a:r>
              <a:rPr lang="en-US" sz="1200" b="1" dirty="0" err="1" smtClean="0">
                <a:solidFill>
                  <a:srgbClr val="FF0000"/>
                </a:solidFill>
              </a:rPr>
              <a:t>mA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135185" y="1445154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45 </a:t>
            </a:r>
            <a:r>
              <a:rPr lang="en-US" sz="1200" b="1" dirty="0" err="1" smtClean="0">
                <a:solidFill>
                  <a:srgbClr val="FF0000"/>
                </a:solidFill>
              </a:rPr>
              <a:t>mA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62375" y="174870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8000"/>
                </a:solidFill>
              </a:rPr>
              <a:t>14,3 </a:t>
            </a:r>
            <a:r>
              <a:rPr lang="en-US" sz="1200" b="1" dirty="0" err="1" smtClean="0">
                <a:solidFill>
                  <a:srgbClr val="008000"/>
                </a:solidFill>
              </a:rPr>
              <a:t>mA</a:t>
            </a:r>
            <a:endParaRPr lang="en-US" sz="12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Apports de l’article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Preuve du rôle du ralentissement de l’inactivation des canaux Na+ dans les troubles de l’excitabilité motrice liés à l’</a:t>
            </a:r>
            <a:r>
              <a:rPr lang="fr-BE" dirty="0" err="1" smtClean="0"/>
              <a:t>oxaliplatine</a:t>
            </a:r>
            <a:endParaRPr lang="fr-BE" dirty="0" smtClean="0"/>
          </a:p>
          <a:p>
            <a:r>
              <a:rPr lang="fr-BE" dirty="0" smtClean="0"/>
              <a:t>Démontre la corrélation entre les troubles sensitifs exprimés par les patients et les modifications du cycle de récupération d’excitabilité motrice</a:t>
            </a:r>
          </a:p>
          <a:p>
            <a:r>
              <a:rPr lang="fr-BE" dirty="0" smtClean="0"/>
              <a:t>Propose l’altération de l’hyperexcitabilité motrice comme un </a:t>
            </a:r>
            <a:r>
              <a:rPr lang="fr-BE" dirty="0" err="1" smtClean="0"/>
              <a:t>biomarqueur</a:t>
            </a:r>
            <a:r>
              <a:rPr lang="fr-BE" dirty="0" smtClean="0"/>
              <a:t> de la </a:t>
            </a:r>
            <a:r>
              <a:rPr lang="fr-BE" dirty="0" err="1" smtClean="0"/>
              <a:t>neurotoxicité</a:t>
            </a:r>
            <a:r>
              <a:rPr lang="fr-BE" dirty="0" smtClean="0"/>
              <a:t> aigüe de l’</a:t>
            </a:r>
            <a:r>
              <a:rPr lang="fr-BE" dirty="0" err="1" smtClean="0"/>
              <a:t>oxaliplatine</a:t>
            </a:r>
            <a:endParaRPr lang="fr-BE" dirty="0" smtClean="0"/>
          </a:p>
          <a:p>
            <a:r>
              <a:rPr lang="fr-BE" dirty="0" smtClean="0"/>
              <a:t>=&gt; rôle de l’</a:t>
            </a:r>
            <a:r>
              <a:rPr lang="fr-BE" dirty="0" err="1" smtClean="0"/>
              <a:t>iMAX</a:t>
            </a:r>
            <a:r>
              <a:rPr lang="fr-BE" dirty="0" smtClean="0"/>
              <a:t>?</a:t>
            </a:r>
          </a:p>
          <a:p>
            <a:endParaRPr lang="fr-BE" dirty="0" smtClean="0"/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4100" y="466802"/>
            <a:ext cx="130608" cy="1220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86560" y="2903859"/>
            <a:ext cx="379081" cy="3517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3157" y="1608824"/>
            <a:ext cx="537827" cy="49075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4052" y="1854200"/>
            <a:ext cx="1092200" cy="1225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94052" y="3079750"/>
            <a:ext cx="1092200" cy="2082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92035" y="1854200"/>
            <a:ext cx="10922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92035" y="1899919"/>
            <a:ext cx="1092200" cy="32626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12309" y="1854200"/>
            <a:ext cx="1092200" cy="33083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1536700" y="5410200"/>
            <a:ext cx="438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J7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285608" y="5410200"/>
            <a:ext cx="59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J14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056967" y="5410200"/>
            <a:ext cx="59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J28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09273" y="1654543"/>
            <a:ext cx="537827" cy="49075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663700" y="426469"/>
            <a:ext cx="424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nsolas"/>
                <a:cs typeface="Consolas"/>
              </a:rPr>
              <a:t>Court </a:t>
            </a:r>
            <a:r>
              <a:rPr lang="en-US" sz="2400" b="1" dirty="0" err="1" smtClean="0">
                <a:latin typeface="Consolas"/>
                <a:cs typeface="Consolas"/>
              </a:rPr>
              <a:t>abd</a:t>
            </a:r>
            <a:r>
              <a:rPr lang="en-US" sz="2400" b="1" dirty="0" smtClean="0">
                <a:latin typeface="Consolas"/>
                <a:cs typeface="Consolas"/>
              </a:rPr>
              <a:t> I/</a:t>
            </a:r>
            <a:r>
              <a:rPr lang="en-US" sz="2400" b="1" dirty="0" err="1" smtClean="0">
                <a:latin typeface="Consolas"/>
                <a:cs typeface="Consolas"/>
              </a:rPr>
              <a:t>stim</a:t>
            </a:r>
            <a:r>
              <a:rPr lang="en-US" sz="2400" b="1" dirty="0" smtClean="0">
                <a:latin typeface="Consolas"/>
                <a:cs typeface="Consolas"/>
              </a:rPr>
              <a:t> </a:t>
            </a:r>
            <a:r>
              <a:rPr lang="en-US" sz="2400" b="1" dirty="0" err="1" smtClean="0">
                <a:latin typeface="Consolas"/>
                <a:cs typeface="Consolas"/>
              </a:rPr>
              <a:t>poignet</a:t>
            </a:r>
            <a:endParaRPr lang="en-US" sz="2400" b="1" dirty="0" smtClean="0">
              <a:latin typeface="Consolas"/>
              <a:cs typeface="Consola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981454" y="1531034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20,5</a:t>
            </a:r>
          </a:p>
          <a:p>
            <a:pPr algn="r"/>
            <a:r>
              <a:rPr lang="en-US" dirty="0" smtClean="0"/>
              <a:t>mV.ms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3167959" y="1575484"/>
            <a:ext cx="824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20,1</a:t>
            </a:r>
          </a:p>
          <a:p>
            <a:pPr algn="r"/>
            <a:r>
              <a:rPr lang="en-US" dirty="0" smtClean="0"/>
              <a:t>mV.ms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368185" y="2758864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14,1</a:t>
            </a:r>
          </a:p>
          <a:p>
            <a:pPr algn="r"/>
            <a:r>
              <a:rPr lang="en-US" dirty="0" smtClean="0"/>
              <a:t>mV.ms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8072773" y="2145294"/>
            <a:ext cx="43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36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267441" y="2101165"/>
            <a:ext cx="43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36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476579" y="3255640"/>
            <a:ext cx="442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18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901387" y="588849"/>
            <a:ext cx="439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2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DS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375068" y="2608996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27 </a:t>
            </a:r>
            <a:r>
              <a:rPr lang="en-US" sz="1200" b="1" dirty="0" err="1" smtClean="0">
                <a:solidFill>
                  <a:srgbClr val="FF0000"/>
                </a:solidFill>
              </a:rPr>
              <a:t>mA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175057" y="1331825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50 </a:t>
            </a:r>
            <a:r>
              <a:rPr lang="en-US" sz="1200" b="1" dirty="0" err="1" smtClean="0">
                <a:solidFill>
                  <a:srgbClr val="FF0000"/>
                </a:solidFill>
              </a:rPr>
              <a:t>mA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982785" y="1368954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50 </a:t>
            </a:r>
            <a:r>
              <a:rPr lang="en-US" sz="1200" b="1" dirty="0" err="1" smtClean="0">
                <a:solidFill>
                  <a:srgbClr val="FF0000"/>
                </a:solidFill>
              </a:rPr>
              <a:t>mA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800822" y="174870"/>
            <a:ext cx="633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8000"/>
                </a:solidFill>
              </a:rPr>
              <a:t>6,2 </a:t>
            </a:r>
            <a:r>
              <a:rPr lang="en-US" sz="1200" b="1" dirty="0" err="1" smtClean="0">
                <a:solidFill>
                  <a:srgbClr val="008000"/>
                </a:solidFill>
              </a:rPr>
              <a:t>mA</a:t>
            </a:r>
            <a:endParaRPr lang="en-US" sz="12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8236" y="4237730"/>
            <a:ext cx="117865" cy="1097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54100" y="466802"/>
            <a:ext cx="130608" cy="1220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39479" y="1741896"/>
            <a:ext cx="243164" cy="2246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383" y="2930525"/>
            <a:ext cx="319617" cy="2984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4052" y="1854200"/>
            <a:ext cx="1092200" cy="243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94052" y="4292600"/>
            <a:ext cx="1092200" cy="8699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92035" y="1854200"/>
            <a:ext cx="1092200" cy="1225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92035" y="3079750"/>
            <a:ext cx="1092200" cy="2082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12309" y="1854200"/>
            <a:ext cx="1092200" cy="33083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1536700" y="5410200"/>
            <a:ext cx="438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J7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285608" y="5410200"/>
            <a:ext cx="59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J14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056967" y="5410200"/>
            <a:ext cx="59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J28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663700" y="426469"/>
            <a:ext cx="339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onsolas"/>
                <a:cs typeface="Consolas"/>
              </a:rPr>
              <a:t>Abd</a:t>
            </a:r>
            <a:r>
              <a:rPr lang="en-US" sz="2400" b="1" dirty="0" smtClean="0">
                <a:latin typeface="Consolas"/>
                <a:cs typeface="Consolas"/>
              </a:rPr>
              <a:t> du V/</a:t>
            </a:r>
            <a:r>
              <a:rPr lang="en-US" sz="2400" b="1" dirty="0" err="1" smtClean="0">
                <a:latin typeface="Consolas"/>
                <a:cs typeface="Consolas"/>
              </a:rPr>
              <a:t>stim</a:t>
            </a:r>
            <a:r>
              <a:rPr lang="en-US" sz="2400" b="1" dirty="0" smtClean="0">
                <a:latin typeface="Consolas"/>
                <a:cs typeface="Consolas"/>
              </a:rPr>
              <a:t> </a:t>
            </a:r>
            <a:r>
              <a:rPr lang="en-US" sz="2400" b="1" dirty="0" err="1" smtClean="0">
                <a:latin typeface="Consolas"/>
                <a:cs typeface="Consolas"/>
              </a:rPr>
              <a:t>coude</a:t>
            </a:r>
            <a:endParaRPr lang="en-US" sz="2400" b="1" dirty="0" smtClean="0">
              <a:latin typeface="Consolas"/>
              <a:cs typeface="Consola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970421" y="1531034"/>
            <a:ext cx="824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11,1</a:t>
            </a:r>
          </a:p>
          <a:p>
            <a:pPr algn="r"/>
            <a:r>
              <a:rPr lang="en-US" dirty="0" smtClean="0"/>
              <a:t>mV.ms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3167959" y="2756584"/>
            <a:ext cx="824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7,3</a:t>
            </a:r>
          </a:p>
          <a:p>
            <a:pPr algn="r"/>
            <a:r>
              <a:rPr lang="en-US" dirty="0" smtClean="0"/>
              <a:t>mV.ms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368185" y="3914564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2,8</a:t>
            </a:r>
          </a:p>
          <a:p>
            <a:pPr algn="r"/>
            <a:r>
              <a:rPr lang="en-US" dirty="0" smtClean="0"/>
              <a:t>mV.ms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8253292" y="1986246"/>
            <a:ext cx="442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344019" y="3223446"/>
            <a:ext cx="439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13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376185" y="4352521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1,8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DS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01387" y="588849"/>
            <a:ext cx="439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2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DS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293424" y="3960731"/>
            <a:ext cx="633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8000"/>
                </a:solidFill>
              </a:rPr>
              <a:t>8,4 </a:t>
            </a:r>
            <a:r>
              <a:rPr lang="en-US" sz="1200" b="1" dirty="0" err="1" smtClean="0">
                <a:solidFill>
                  <a:srgbClr val="008000"/>
                </a:solidFill>
              </a:rPr>
              <a:t>mA</a:t>
            </a:r>
            <a:endParaRPr lang="en-US" sz="1200" b="1" dirty="0">
              <a:solidFill>
                <a:srgbClr val="008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248657" y="2643484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25 </a:t>
            </a:r>
            <a:r>
              <a:rPr lang="en-US" sz="1200" b="1" dirty="0" err="1" smtClean="0">
                <a:solidFill>
                  <a:srgbClr val="FF0000"/>
                </a:solidFill>
              </a:rPr>
              <a:t>mA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160585" y="1445154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13 </a:t>
            </a:r>
            <a:r>
              <a:rPr lang="en-US" sz="1200" b="1" dirty="0" err="1" smtClean="0">
                <a:solidFill>
                  <a:srgbClr val="FF0000"/>
                </a:solidFill>
              </a:rPr>
              <a:t>mA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800822" y="174870"/>
            <a:ext cx="633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8000"/>
                </a:solidFill>
              </a:rPr>
              <a:t>8,6 </a:t>
            </a:r>
            <a:r>
              <a:rPr lang="en-US" sz="1200" b="1" dirty="0" err="1" smtClean="0">
                <a:solidFill>
                  <a:srgbClr val="008000"/>
                </a:solidFill>
              </a:rPr>
              <a:t>mA</a:t>
            </a:r>
            <a:endParaRPr lang="en-US" sz="12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453655" y="1511300"/>
            <a:ext cx="7603914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AXONAL ?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 </a:t>
            </a:r>
            <a:r>
              <a:rPr lang="fr-FR" sz="2400" dirty="0" err="1" smtClean="0"/>
              <a:t>iMAX</a:t>
            </a:r>
            <a:r>
              <a:rPr lang="fr-FR" sz="2400" dirty="0" smtClean="0"/>
              <a:t> très augmenté</a:t>
            </a:r>
            <a:br>
              <a:rPr lang="fr-FR" sz="2400" dirty="0" smtClean="0"/>
            </a:br>
            <a:r>
              <a:rPr lang="fr-FR" sz="2400" dirty="0" smtClean="0"/>
              <a:t>	- récupération trop rapide des amplitudes motrices</a:t>
            </a:r>
            <a:br>
              <a:rPr lang="fr-FR" sz="2400" dirty="0" smtClean="0"/>
            </a:br>
            <a:endParaRPr lang="fr-FR" sz="2400" dirty="0" smtClean="0"/>
          </a:p>
          <a:p>
            <a:r>
              <a:rPr lang="fr-FR" sz="2400" b="1" dirty="0" smtClean="0"/>
              <a:t>DEMYELINISANT ?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 pas de ralentissement significatif (LDM, VCM, F)</a:t>
            </a:r>
            <a:br>
              <a:rPr lang="fr-FR" sz="2400" dirty="0" smtClean="0"/>
            </a:br>
            <a:endParaRPr lang="fr-FR" sz="2400" dirty="0" smtClean="0"/>
          </a:p>
          <a:p>
            <a:r>
              <a:rPr lang="fr-FR" sz="2400" b="1" dirty="0" smtClean="0"/>
              <a:t>NODO-PARANODOPATHIE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 </a:t>
            </a:r>
            <a:r>
              <a:rPr lang="fr-FR" sz="2400" dirty="0" err="1" smtClean="0"/>
              <a:t>iMAX</a:t>
            </a:r>
            <a:r>
              <a:rPr lang="fr-FR" sz="2400" dirty="0" smtClean="0"/>
              <a:t> très augmenté et nombreuses fibres inexcitables</a:t>
            </a:r>
            <a:br>
              <a:rPr lang="fr-FR" sz="2400" dirty="0" smtClean="0"/>
            </a:br>
            <a:r>
              <a:rPr lang="fr-FR" sz="2400" dirty="0" smtClean="0"/>
              <a:t>	- récupération rapide =&gt; fonctionnel</a:t>
            </a:r>
            <a:br>
              <a:rPr lang="fr-FR" sz="2400" dirty="0" smtClean="0"/>
            </a:br>
            <a:r>
              <a:rPr lang="fr-FR" sz="2400" dirty="0" smtClean="0"/>
              <a:t>	- BC</a:t>
            </a:r>
            <a:endParaRPr lang="fr-FR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Physiopathologie ?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 descr="2018-10-01_16-20-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03557" y="-1622657"/>
            <a:ext cx="7294289" cy="970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453655" y="977900"/>
            <a:ext cx="849463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12800" algn="l"/>
              </a:tabLst>
            </a:pP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  <a:p>
            <a:pPr marL="457200" indent="-457200">
              <a:buAutoNum type="arabicParenR"/>
              <a:tabLst>
                <a:tab pos="355600" algn="l"/>
              </a:tabLst>
            </a:pPr>
            <a:r>
              <a:rPr lang="fr-FR" sz="2400" dirty="0" smtClean="0"/>
              <a:t>SGB ?</a:t>
            </a:r>
            <a:br>
              <a:rPr lang="fr-FR" sz="2400" dirty="0" smtClean="0"/>
            </a:br>
            <a:r>
              <a:rPr lang="fr-FR" sz="2400" dirty="0" smtClean="0"/>
              <a:t>	- </a:t>
            </a:r>
            <a:r>
              <a:rPr lang="fr-FR" sz="2400" b="1" dirty="0" smtClean="0"/>
              <a:t>diarrhée prolongée </a:t>
            </a:r>
            <a:r>
              <a:rPr lang="fr-FR" sz="2400" dirty="0" smtClean="0"/>
              <a:t>2 semaines avant les plaintes </a:t>
            </a:r>
            <a:br>
              <a:rPr lang="fr-FR" sz="2400" dirty="0" smtClean="0"/>
            </a:br>
            <a:r>
              <a:rPr lang="fr-FR" sz="2400" dirty="0" smtClean="0"/>
              <a:t>		neurologiques (effet secondaire classique du FOLFOX)</a:t>
            </a:r>
            <a:br>
              <a:rPr lang="fr-FR" sz="2400" dirty="0" smtClean="0"/>
            </a:br>
            <a:r>
              <a:rPr lang="fr-FR" sz="2400" dirty="0" smtClean="0"/>
              <a:t>	- les plaintes sont exclusivement distales (pas ascendantes)	</a:t>
            </a:r>
            <a:br>
              <a:rPr lang="fr-FR" sz="2400" dirty="0" smtClean="0"/>
            </a:br>
            <a:r>
              <a:rPr lang="fr-FR" sz="2400" dirty="0" smtClean="0"/>
              <a:t>	- les F sont normales</a:t>
            </a:r>
            <a:br>
              <a:rPr lang="fr-FR" sz="2400" dirty="0" smtClean="0"/>
            </a:br>
            <a:r>
              <a:rPr lang="fr-FR" sz="2400" dirty="0" smtClean="0"/>
              <a:t>	- pas de </a:t>
            </a:r>
            <a:r>
              <a:rPr lang="fr-FR" sz="2400" dirty="0" err="1" smtClean="0"/>
              <a:t>protéinorachie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 </a:t>
            </a:r>
            <a:r>
              <a:rPr lang="fr-FR" sz="2400" b="1" dirty="0" smtClean="0"/>
              <a:t>GM1 </a:t>
            </a:r>
            <a:r>
              <a:rPr lang="fr-FR" sz="2400" b="1" dirty="0" err="1" smtClean="0"/>
              <a:t>IgG</a:t>
            </a:r>
            <a:r>
              <a:rPr lang="fr-FR" sz="2400" b="1" dirty="0" smtClean="0"/>
              <a:t> : positif faible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 GM1 </a:t>
            </a:r>
            <a:r>
              <a:rPr lang="fr-FR" sz="2400" dirty="0" err="1" smtClean="0"/>
              <a:t>IgM</a:t>
            </a:r>
            <a:r>
              <a:rPr lang="fr-FR" sz="2400" dirty="0" smtClean="0"/>
              <a:t> : POSITIFS</a:t>
            </a:r>
            <a:br>
              <a:rPr lang="fr-FR" sz="2400" dirty="0" smtClean="0"/>
            </a:br>
            <a:r>
              <a:rPr lang="fr-FR" sz="2400" dirty="0" smtClean="0"/>
              <a:t>	- </a:t>
            </a:r>
            <a:r>
              <a:rPr lang="fr-FR" sz="2400" dirty="0" err="1" smtClean="0"/>
              <a:t>Sulfatides</a:t>
            </a:r>
            <a:r>
              <a:rPr lang="fr-FR" sz="2400" dirty="0" smtClean="0"/>
              <a:t> </a:t>
            </a:r>
            <a:r>
              <a:rPr lang="fr-FR" sz="2400" dirty="0" err="1" smtClean="0"/>
              <a:t>IgM</a:t>
            </a:r>
            <a:r>
              <a:rPr lang="fr-FR" sz="2400" dirty="0" smtClean="0"/>
              <a:t> : positif faible</a:t>
            </a:r>
            <a:br>
              <a:rPr lang="fr-FR" sz="2400" dirty="0" smtClean="0"/>
            </a:br>
            <a:r>
              <a:rPr lang="fr-FR" sz="2400" dirty="0" smtClean="0"/>
              <a:t>	- sérologie </a:t>
            </a:r>
            <a:r>
              <a:rPr lang="fr-FR" sz="2400" dirty="0" err="1" smtClean="0"/>
              <a:t>Campylobacter</a:t>
            </a:r>
            <a:r>
              <a:rPr lang="fr-FR" sz="2400" dirty="0" smtClean="0"/>
              <a:t> : NF (?)</a:t>
            </a:r>
            <a:br>
              <a:rPr lang="fr-FR" sz="2400" dirty="0" smtClean="0"/>
            </a:br>
            <a:endParaRPr lang="fr-FR" sz="2400" dirty="0" smtClean="0"/>
          </a:p>
          <a:p>
            <a:pPr marL="457200" indent="-457200">
              <a:buAutoNum type="arabicParenR"/>
              <a:tabLst>
                <a:tab pos="355600" algn="l"/>
              </a:tabLst>
            </a:pPr>
            <a:r>
              <a:rPr lang="fr-FR" sz="2400" dirty="0" smtClean="0"/>
              <a:t>autre ?</a:t>
            </a:r>
            <a:endParaRPr lang="fr-FR" sz="2400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NODO-PARANODOPATHIE AIGÜE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963" t="21650" r="25000" b="31100"/>
          <a:stretch>
            <a:fillRect/>
          </a:stretch>
        </p:blipFill>
        <p:spPr bwMode="auto">
          <a:xfrm>
            <a:off x="1115616" y="3212976"/>
            <a:ext cx="658822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2241" t="20600" r="24603" b="47900"/>
          <a:stretch>
            <a:fillRect/>
          </a:stretch>
        </p:blipFill>
        <p:spPr bwMode="auto">
          <a:xfrm>
            <a:off x="1331640" y="404664"/>
            <a:ext cx="64807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1600</Words>
  <Application>Microsoft Macintosh PowerPoint</Application>
  <PresentationFormat>Présentation à l'écran (4:3)</PresentationFormat>
  <Paragraphs>208</Paragraphs>
  <Slides>30</Slides>
  <Notes>6</Notes>
  <HiddenSlides>2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Cas clinique/application de l’iMAX</vt:lpstr>
      <vt:lpstr>Cas clinique/application de l’iMAX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Ça nous concerne?</vt:lpstr>
      <vt:lpstr>Oxaliplatine</vt:lpstr>
      <vt:lpstr>Neurotoxicité aigue de l’oxaliplatine</vt:lpstr>
      <vt:lpstr>Canaux Nat</vt:lpstr>
      <vt:lpstr>Diapositive 14</vt:lpstr>
      <vt:lpstr>Méthodes</vt:lpstr>
      <vt:lpstr>Questionnaires : symptômes au froid</vt:lpstr>
      <vt:lpstr>Tests sensitifs quantitatifs</vt:lpstr>
      <vt:lpstr>Etude de la conduction nerveuse</vt:lpstr>
      <vt:lpstr>Tests d’excitabilité motrice</vt:lpstr>
      <vt:lpstr>SDTC et rhéobase</vt:lpstr>
      <vt:lpstr>Diapositive 21</vt:lpstr>
      <vt:lpstr>Cycle de récupération d’excitabilité</vt:lpstr>
      <vt:lpstr>Diapositive 23</vt:lpstr>
      <vt:lpstr>Modèle mathématique de l’axone humain : ralentissement 37% de l’inactivation des canaux Na+ </vt:lpstr>
      <vt:lpstr>Tests d’excitabilité sensitive</vt:lpstr>
      <vt:lpstr>Troubles d’excitabilité motrice&gt;sensitive, pourquoi?</vt:lpstr>
      <vt:lpstr>Cycle de récupération d’excitabilité VS décharges répétitives</vt:lpstr>
      <vt:lpstr>Diapositive 28</vt:lpstr>
      <vt:lpstr>Corrélations</vt:lpstr>
      <vt:lpstr>Apports de l’article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Francois Wang</dc:creator>
  <cp:lastModifiedBy>Francois Wang</cp:lastModifiedBy>
  <cp:revision>20</cp:revision>
  <dcterms:created xsi:type="dcterms:W3CDTF">2018-10-03T08:01:14Z</dcterms:created>
  <dcterms:modified xsi:type="dcterms:W3CDTF">2018-10-03T08:04:36Z</dcterms:modified>
</cp:coreProperties>
</file>