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7"/>
  </p:notesMasterIdLst>
  <p:sldIdLst>
    <p:sldId id="257" r:id="rId2"/>
    <p:sldId id="358" r:id="rId3"/>
    <p:sldId id="359" r:id="rId4"/>
    <p:sldId id="308" r:id="rId5"/>
    <p:sldId id="322" r:id="rId6"/>
    <p:sldId id="261" r:id="rId7"/>
    <p:sldId id="321" r:id="rId8"/>
    <p:sldId id="290" r:id="rId9"/>
    <p:sldId id="309" r:id="rId10"/>
    <p:sldId id="363" r:id="rId11"/>
    <p:sldId id="310" r:id="rId12"/>
    <p:sldId id="362" r:id="rId13"/>
    <p:sldId id="357" r:id="rId14"/>
    <p:sldId id="349" r:id="rId15"/>
    <p:sldId id="350" r:id="rId16"/>
    <p:sldId id="323" r:id="rId17"/>
    <p:sldId id="324" r:id="rId18"/>
    <p:sldId id="325" r:id="rId19"/>
    <p:sldId id="326" r:id="rId20"/>
    <p:sldId id="327" r:id="rId21"/>
    <p:sldId id="328" r:id="rId22"/>
    <p:sldId id="351" r:id="rId23"/>
    <p:sldId id="329" r:id="rId24"/>
    <p:sldId id="330" r:id="rId25"/>
    <p:sldId id="331" r:id="rId26"/>
    <p:sldId id="352" r:id="rId27"/>
    <p:sldId id="332" r:id="rId28"/>
    <p:sldId id="333" r:id="rId29"/>
    <p:sldId id="334" r:id="rId30"/>
    <p:sldId id="335" r:id="rId31"/>
    <p:sldId id="360" r:id="rId32"/>
    <p:sldId id="353" r:id="rId33"/>
    <p:sldId id="336" r:id="rId34"/>
    <p:sldId id="337" r:id="rId35"/>
    <p:sldId id="338" r:id="rId36"/>
    <p:sldId id="354" r:id="rId37"/>
    <p:sldId id="343" r:id="rId38"/>
    <p:sldId id="344" r:id="rId39"/>
    <p:sldId id="345" r:id="rId40"/>
    <p:sldId id="346" r:id="rId41"/>
    <p:sldId id="361" r:id="rId42"/>
    <p:sldId id="355" r:id="rId43"/>
    <p:sldId id="348" r:id="rId44"/>
    <p:sldId id="356" r:id="rId45"/>
    <p:sldId id="31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3D967-B677-4880-B77A-5FB61F15A55C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203B1-928E-4BE0-97E6-3A5724ED54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41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8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00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963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009" y="4848363"/>
            <a:ext cx="8092502" cy="1607857"/>
          </a:xfrm>
        </p:spPr>
        <p:txBody>
          <a:bodyPr anchor="ctr">
            <a:noAutofit/>
          </a:bodyPr>
          <a:lstStyle>
            <a:lvl1pPr marL="0" indent="0" algn="l">
              <a:buNone/>
              <a:defRPr sz="1800" b="0" cap="none" baseline="0">
                <a:solidFill>
                  <a:schemeClr val="bg2"/>
                </a:solidFill>
                <a:latin typeface="Vollkorn Regular" panose="02000503070000020003" pitchFamily="2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69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 + Navig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cap="none">
                <a:latin typeface="Vollkorn Regular" panose="02000503070000020003" pitchFamily="2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5980" y="1080000"/>
            <a:ext cx="8757494" cy="5149349"/>
          </a:xfrm>
        </p:spPr>
        <p:txBody>
          <a:bodyPr/>
          <a:lstStyle>
            <a:lvl1pPr>
              <a:defRPr sz="2000" b="1" i="0" baseline="0">
                <a:latin typeface="Vollkorn Regular" panose="02000503070000020003" pitchFamily="2" charset="0"/>
              </a:defRPr>
            </a:lvl1pPr>
            <a:lvl2pPr>
              <a:defRPr sz="2000" baseline="0">
                <a:latin typeface="Vollkorn Regular" panose="02000503070000020003" pitchFamily="2" charset="0"/>
              </a:defRPr>
            </a:lvl2pPr>
            <a:lvl3pPr>
              <a:defRPr baseline="0">
                <a:latin typeface="Vollkorn Regular" panose="02000503070000020003" pitchFamily="2" charset="0"/>
              </a:defRPr>
            </a:lvl3pPr>
            <a:lvl4pPr>
              <a:defRPr baseline="0">
                <a:latin typeface="Vollkorn Regular" panose="02000503070000020003" pitchFamily="2" charset="0"/>
              </a:defRPr>
            </a:lvl4pPr>
            <a:lvl5pPr>
              <a:buClr>
                <a:srgbClr val="313131"/>
              </a:buClr>
              <a:buFont typeface="Arial" pitchFamily="34" charset="0"/>
              <a:buChar char="•"/>
              <a:defRPr baseline="0">
                <a:solidFill>
                  <a:schemeClr val="tx2"/>
                </a:solidFill>
                <a:latin typeface="Vollkorn Regular" panose="02000503070000020003" pitchFamily="2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69251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62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46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15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76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399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44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58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007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F964-8755-4840-A3C2-8732063D54D3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29245-22C7-4A1B-BDB7-F973CBD46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18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pieter.vancleynenbreugel@uliege.be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604772" y="4741710"/>
            <a:ext cx="6224114" cy="1356950"/>
          </a:xfrm>
        </p:spPr>
        <p:txBody>
          <a:bodyPr/>
          <a:lstStyle/>
          <a:p>
            <a:pPr algn="ctr"/>
            <a:r>
              <a:rPr lang="fr-BE" sz="2800" dirty="0" smtClean="0">
                <a:latin typeface="Goudy Old Style" panose="02020502050305020303" pitchFamily="18" charset="0"/>
              </a:rPr>
              <a:t>EUROPEAN LAW AND TECHNOLOGICAL INNOVATION</a:t>
            </a:r>
          </a:p>
          <a:p>
            <a:endParaRPr lang="fr-BE" dirty="0">
              <a:latin typeface="Goudy Old Style" panose="02020502050305020303" pitchFamily="18" charset="0"/>
            </a:endParaRPr>
          </a:p>
          <a:p>
            <a:pPr algn="ctr"/>
            <a:r>
              <a:rPr lang="fr-BE" dirty="0" smtClean="0">
                <a:latin typeface="Goudy Old Style" panose="02020502050305020303" pitchFamily="18" charset="0"/>
              </a:rPr>
              <a:t>Prof. Dr. Pieter Van Cleynenbreugel</a:t>
            </a:r>
          </a:p>
        </p:txBody>
      </p:sp>
    </p:spTree>
    <p:extLst>
      <p:ext uri="{BB962C8B-B14F-4D97-AF65-F5344CB8AC3E}">
        <p14:creationId xmlns:p14="http://schemas.microsoft.com/office/powerpoint/2010/main" val="362539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Geen automatische alt-tekst beschikbaar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405" y="-197615"/>
            <a:ext cx="5351377" cy="7055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065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BE" dirty="0" smtClean="0"/>
          </a:p>
          <a:p>
            <a:pPr marL="0" indent="0" algn="ctr">
              <a:buNone/>
            </a:pPr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the </a:t>
            </a:r>
            <a:r>
              <a:rPr lang="fr-BE" dirty="0" err="1" smtClean="0"/>
              <a:t>relationship</a:t>
            </a:r>
            <a:r>
              <a:rPr lang="fr-BE" dirty="0" smtClean="0"/>
              <a:t> </a:t>
            </a:r>
            <a:r>
              <a:rPr lang="fr-BE" dirty="0" err="1" smtClean="0"/>
              <a:t>between</a:t>
            </a:r>
            <a:r>
              <a:rPr lang="fr-BE" dirty="0" smtClean="0"/>
              <a:t> the </a:t>
            </a:r>
            <a:r>
              <a:rPr lang="fr-BE" dirty="0" err="1" smtClean="0"/>
              <a:t>European</a:t>
            </a:r>
            <a:r>
              <a:rPr lang="fr-BE" dirty="0" smtClean="0"/>
              <a:t> Union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innovation, </a:t>
            </a:r>
            <a:r>
              <a:rPr lang="fr-BE" dirty="0" err="1" smtClean="0"/>
              <a:t>when</a:t>
            </a:r>
            <a:r>
              <a:rPr lang="fr-BE" dirty="0" smtClean="0"/>
              <a:t> </a:t>
            </a:r>
            <a:r>
              <a:rPr lang="fr-BE" dirty="0" err="1" smtClean="0"/>
              <a:t>seeking</a:t>
            </a:r>
            <a:r>
              <a:rPr lang="fr-BE" dirty="0" smtClean="0"/>
              <a:t> to </a:t>
            </a:r>
            <a:r>
              <a:rPr lang="fr-BE" dirty="0" err="1" smtClean="0"/>
              <a:t>enable</a:t>
            </a:r>
            <a:r>
              <a:rPr lang="fr-BE" dirty="0" smtClean="0"/>
              <a:t> and </a:t>
            </a:r>
            <a:r>
              <a:rPr lang="fr-BE" dirty="0" err="1" smtClean="0"/>
              <a:t>protect</a:t>
            </a:r>
            <a:r>
              <a:rPr lang="fr-BE" dirty="0" smtClean="0"/>
              <a:t> innovations </a:t>
            </a:r>
            <a:r>
              <a:rPr lang="fr-BE" dirty="0" err="1" smtClean="0"/>
              <a:t>under</a:t>
            </a:r>
            <a:r>
              <a:rPr lang="fr-BE" dirty="0" smtClean="0"/>
              <a:t> EU </a:t>
            </a:r>
            <a:r>
              <a:rPr lang="fr-BE" dirty="0" err="1" smtClean="0"/>
              <a:t>law</a:t>
            </a:r>
            <a:r>
              <a:rPr lang="fr-BE" dirty="0" smtClean="0"/>
              <a:t>?</a:t>
            </a:r>
          </a:p>
          <a:p>
            <a:pPr lvl="3"/>
            <a:endParaRPr lang="fr-BE" dirty="0" smtClean="0"/>
          </a:p>
          <a:p>
            <a:pPr lvl="3"/>
            <a:r>
              <a:rPr lang="fr-BE" dirty="0" err="1" smtClean="0"/>
              <a:t>Does</a:t>
            </a:r>
            <a:r>
              <a:rPr lang="fr-BE" dirty="0" smtClean="0"/>
              <a:t> EU substantive </a:t>
            </a:r>
            <a:r>
              <a:rPr lang="fr-BE" dirty="0" err="1" smtClean="0"/>
              <a:t>law</a:t>
            </a:r>
            <a:r>
              <a:rPr lang="fr-BE" dirty="0" smtClean="0"/>
              <a:t> </a:t>
            </a:r>
            <a:r>
              <a:rPr lang="fr-BE" dirty="0" err="1" smtClean="0"/>
              <a:t>contribute</a:t>
            </a:r>
            <a:r>
              <a:rPr lang="fr-BE" dirty="0" smtClean="0"/>
              <a:t> to </a:t>
            </a:r>
            <a:r>
              <a:rPr lang="fr-BE" dirty="0" err="1" smtClean="0"/>
              <a:t>technological</a:t>
            </a:r>
            <a:r>
              <a:rPr lang="fr-BE" dirty="0" smtClean="0"/>
              <a:t> innovation and if </a:t>
            </a:r>
            <a:r>
              <a:rPr lang="fr-BE" dirty="0" err="1" smtClean="0"/>
              <a:t>so</a:t>
            </a:r>
            <a:r>
              <a:rPr lang="fr-BE" dirty="0" smtClean="0"/>
              <a:t>, how?</a:t>
            </a:r>
          </a:p>
          <a:p>
            <a:pPr lvl="3"/>
            <a:r>
              <a:rPr lang="fr-BE" dirty="0" err="1" smtClean="0"/>
              <a:t>Does</a:t>
            </a:r>
            <a:r>
              <a:rPr lang="fr-BE" dirty="0" smtClean="0"/>
              <a:t> </a:t>
            </a:r>
            <a:r>
              <a:rPr lang="fr-BE" dirty="0" err="1" smtClean="0"/>
              <a:t>it</a:t>
            </a:r>
            <a:r>
              <a:rPr lang="fr-BE" dirty="0" smtClean="0"/>
              <a:t> </a:t>
            </a:r>
            <a:r>
              <a:rPr lang="fr-BE" dirty="0" err="1" smtClean="0"/>
              <a:t>take</a:t>
            </a:r>
            <a:r>
              <a:rPr lang="fr-BE" dirty="0" smtClean="0"/>
              <a:t> innovation for </a:t>
            </a:r>
            <a:r>
              <a:rPr lang="fr-BE" dirty="0" err="1" smtClean="0"/>
              <a:t>granted</a:t>
            </a:r>
            <a:r>
              <a:rPr lang="fr-BE" dirty="0" smtClean="0"/>
              <a:t>?</a:t>
            </a:r>
          </a:p>
          <a:p>
            <a:pPr lvl="3"/>
            <a:r>
              <a:rPr lang="fr-BE" dirty="0" err="1" smtClean="0"/>
              <a:t>Does</a:t>
            </a:r>
            <a:r>
              <a:rPr lang="fr-BE" dirty="0" smtClean="0"/>
              <a:t> </a:t>
            </a:r>
            <a:r>
              <a:rPr lang="fr-BE" dirty="0" err="1" smtClean="0"/>
              <a:t>it</a:t>
            </a:r>
            <a:r>
              <a:rPr lang="fr-BE" dirty="0" smtClean="0"/>
              <a:t> </a:t>
            </a:r>
            <a:r>
              <a:rPr lang="fr-BE" dirty="0" err="1" smtClean="0"/>
              <a:t>offer</a:t>
            </a:r>
            <a:r>
              <a:rPr lang="fr-BE" dirty="0" smtClean="0"/>
              <a:t> protection, </a:t>
            </a:r>
            <a:r>
              <a:rPr lang="fr-BE" dirty="0" err="1" smtClean="0"/>
              <a:t>both</a:t>
            </a:r>
            <a:r>
              <a:rPr lang="fr-BE" dirty="0" smtClean="0"/>
              <a:t> </a:t>
            </a:r>
            <a:r>
              <a:rPr lang="fr-BE" dirty="0" err="1" smtClean="0"/>
              <a:t>against</a:t>
            </a:r>
            <a:r>
              <a:rPr lang="fr-BE" dirty="0" smtClean="0"/>
              <a:t> the fruits and the </a:t>
            </a:r>
            <a:r>
              <a:rPr lang="fr-BE" dirty="0" err="1" smtClean="0"/>
              <a:t>excesses</a:t>
            </a:r>
            <a:r>
              <a:rPr lang="fr-BE" dirty="0" smtClean="0"/>
              <a:t> of innovation?</a:t>
            </a:r>
            <a:endParaRPr lang="fr-BE" dirty="0"/>
          </a:p>
          <a:p>
            <a:pPr marL="0" indent="0" algn="ctr">
              <a:buNone/>
            </a:pPr>
            <a:r>
              <a:rPr lang="fr-BE" dirty="0">
                <a:latin typeface="+mj-lt"/>
              </a:rPr>
              <a:t>	</a:t>
            </a:r>
            <a:endParaRPr lang="fr-BE" dirty="0" smtClean="0">
              <a:latin typeface="+mj-lt"/>
            </a:endParaRPr>
          </a:p>
          <a:p>
            <a:pPr marL="0" indent="0" algn="ctr">
              <a:buNone/>
            </a:pPr>
            <a:r>
              <a:rPr lang="fr-BE" sz="2400" dirty="0" smtClean="0">
                <a:latin typeface="+mj-lt"/>
              </a:rPr>
              <a:t>How </a:t>
            </a:r>
            <a:r>
              <a:rPr lang="fr-BE" sz="2400" dirty="0" err="1" smtClean="0">
                <a:latin typeface="+mj-lt"/>
              </a:rPr>
              <a:t>does</a:t>
            </a:r>
            <a:r>
              <a:rPr lang="fr-BE" sz="2400" dirty="0" smtClean="0">
                <a:latin typeface="+mj-lt"/>
              </a:rPr>
              <a:t> EU </a:t>
            </a:r>
            <a:r>
              <a:rPr lang="fr-BE" sz="2400" dirty="0" err="1" smtClean="0">
                <a:latin typeface="+mj-lt"/>
              </a:rPr>
              <a:t>economic</a:t>
            </a:r>
            <a:r>
              <a:rPr lang="fr-BE" sz="2400" dirty="0" smtClean="0">
                <a:latin typeface="+mj-lt"/>
              </a:rPr>
              <a:t> </a:t>
            </a:r>
            <a:r>
              <a:rPr lang="fr-BE" sz="2400" dirty="0" err="1" smtClean="0">
                <a:latin typeface="+mj-lt"/>
              </a:rPr>
              <a:t>law</a:t>
            </a:r>
            <a:r>
              <a:rPr lang="fr-BE" sz="2400" dirty="0" smtClean="0">
                <a:latin typeface="+mj-lt"/>
              </a:rPr>
              <a:t> </a:t>
            </a:r>
            <a:r>
              <a:rPr lang="fr-BE" sz="2400" dirty="0" err="1" smtClean="0">
                <a:latin typeface="+mj-lt"/>
              </a:rPr>
              <a:t>play</a:t>
            </a:r>
            <a:r>
              <a:rPr lang="fr-BE" sz="2400" dirty="0" smtClean="0">
                <a:latin typeface="+mj-lt"/>
              </a:rPr>
              <a:t> a </a:t>
            </a:r>
            <a:r>
              <a:rPr lang="fr-BE" sz="2400" dirty="0" err="1" smtClean="0">
                <a:latin typeface="+mj-lt"/>
              </a:rPr>
              <a:t>role</a:t>
            </a:r>
            <a:r>
              <a:rPr lang="fr-BE" sz="2400" dirty="0" smtClean="0">
                <a:latin typeface="+mj-lt"/>
              </a:rPr>
              <a:t> in </a:t>
            </a:r>
            <a:r>
              <a:rPr lang="fr-BE" sz="2400" dirty="0" err="1" smtClean="0">
                <a:latin typeface="+mj-lt"/>
              </a:rPr>
              <a:t>enabling</a:t>
            </a:r>
            <a:r>
              <a:rPr lang="fr-BE" sz="2400" dirty="0" smtClean="0">
                <a:latin typeface="+mj-lt"/>
              </a:rPr>
              <a:t> and </a:t>
            </a:r>
            <a:r>
              <a:rPr lang="fr-BE" sz="2400" dirty="0" err="1" smtClean="0">
                <a:latin typeface="+mj-lt"/>
              </a:rPr>
              <a:t>protecting</a:t>
            </a:r>
            <a:r>
              <a:rPr lang="fr-BE" sz="2400" dirty="0" smtClean="0">
                <a:latin typeface="+mj-lt"/>
              </a:rPr>
              <a:t> </a:t>
            </a:r>
            <a:r>
              <a:rPr lang="fr-BE" sz="2400" dirty="0" err="1" smtClean="0">
                <a:latin typeface="+mj-lt"/>
              </a:rPr>
              <a:t>technological</a:t>
            </a:r>
            <a:r>
              <a:rPr lang="fr-BE" sz="2400" dirty="0" smtClean="0">
                <a:latin typeface="+mj-lt"/>
              </a:rPr>
              <a:t> innovation?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3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Key focal points:</a:t>
            </a:r>
          </a:p>
          <a:p>
            <a:pPr lvl="1"/>
            <a:r>
              <a:rPr lang="fr-BE" dirty="0" smtClean="0"/>
              <a:t>Digital Single </a:t>
            </a:r>
            <a:r>
              <a:rPr lang="fr-BE" dirty="0" err="1" smtClean="0"/>
              <a:t>Market</a:t>
            </a:r>
            <a:endParaRPr lang="fr-BE" dirty="0" smtClean="0"/>
          </a:p>
          <a:p>
            <a:pPr lvl="1"/>
            <a:endParaRPr lang="fr-BE" dirty="0"/>
          </a:p>
          <a:p>
            <a:pPr lvl="1"/>
            <a:r>
              <a:rPr lang="fr-BE" dirty="0" smtClean="0"/>
              <a:t>Infrastructure </a:t>
            </a:r>
            <a:r>
              <a:rPr lang="fr-BE" dirty="0" err="1" smtClean="0"/>
              <a:t>improvements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453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innovation: </a:t>
            </a:r>
            <a:r>
              <a:rPr lang="fr-BE" dirty="0" err="1" smtClean="0"/>
              <a:t>starting</a:t>
            </a:r>
            <a:r>
              <a:rPr lang="fr-BE" dirty="0" smtClean="0"/>
              <a:t> point</a:t>
            </a:r>
          </a:p>
          <a:p>
            <a:endParaRPr lang="fr-BE" dirty="0"/>
          </a:p>
          <a:p>
            <a:endParaRPr lang="fr-BE" dirty="0" smtClean="0"/>
          </a:p>
          <a:p>
            <a:r>
              <a:rPr lang="fr-BE" dirty="0" smtClean="0">
                <a:solidFill>
                  <a:srgbClr val="FF0000"/>
                </a:solidFill>
              </a:rPr>
              <a:t>This course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89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This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Course structure</a:t>
            </a:r>
          </a:p>
          <a:p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requirement</a:t>
            </a:r>
            <a:endParaRPr lang="fr-BE" dirty="0" smtClean="0"/>
          </a:p>
          <a:p>
            <a:r>
              <a:rPr lang="fr-BE" dirty="0" smtClean="0"/>
              <a:t>Deadlines and feedback</a:t>
            </a:r>
          </a:p>
          <a:p>
            <a:r>
              <a:rPr lang="fr-BE" dirty="0" err="1" smtClean="0"/>
              <a:t>Presentations</a:t>
            </a:r>
            <a:endParaRPr lang="fr-BE" dirty="0" smtClean="0"/>
          </a:p>
          <a:p>
            <a:r>
              <a:rPr lang="fr-BE" dirty="0" err="1" smtClean="0"/>
              <a:t>Defining</a:t>
            </a:r>
            <a:r>
              <a:rPr lang="fr-BE" dirty="0" smtClean="0"/>
              <a:t> a </a:t>
            </a:r>
            <a:r>
              <a:rPr lang="fr-BE" dirty="0" err="1" smtClean="0"/>
              <a:t>topic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68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This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FF0000"/>
                </a:solidFill>
              </a:rPr>
              <a:t>Course structure</a:t>
            </a:r>
          </a:p>
          <a:p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requirement</a:t>
            </a:r>
            <a:endParaRPr lang="fr-BE" dirty="0" smtClean="0"/>
          </a:p>
          <a:p>
            <a:r>
              <a:rPr lang="fr-BE" dirty="0" smtClean="0"/>
              <a:t>Deadlines and feedback</a:t>
            </a:r>
          </a:p>
          <a:p>
            <a:r>
              <a:rPr lang="fr-BE" dirty="0" err="1" smtClean="0"/>
              <a:t>Presentations</a:t>
            </a:r>
            <a:endParaRPr lang="fr-BE" dirty="0" smtClean="0"/>
          </a:p>
          <a:p>
            <a:r>
              <a:rPr lang="fr-BE" dirty="0" err="1" smtClean="0"/>
              <a:t>Defining</a:t>
            </a:r>
            <a:r>
              <a:rPr lang="fr-BE" dirty="0" smtClean="0"/>
              <a:t> a </a:t>
            </a:r>
            <a:r>
              <a:rPr lang="fr-BE" dirty="0" err="1" smtClean="0"/>
              <a:t>topic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55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Intensive </a:t>
            </a:r>
            <a:r>
              <a:rPr lang="fr-BE" dirty="0" err="1"/>
              <a:t>seminar</a:t>
            </a:r>
            <a:r>
              <a:rPr lang="fr-BE" dirty="0"/>
              <a:t>, </a:t>
            </a:r>
            <a:r>
              <a:rPr lang="fr-BE" dirty="0" err="1"/>
              <a:t>characterised</a:t>
            </a:r>
            <a:r>
              <a:rPr lang="fr-BE" dirty="0"/>
              <a:t> by</a:t>
            </a:r>
          </a:p>
          <a:p>
            <a:pPr lvl="1"/>
            <a:r>
              <a:rPr lang="fr-BE" dirty="0" err="1"/>
              <a:t>Autonomous</a:t>
            </a:r>
            <a:r>
              <a:rPr lang="fr-BE" dirty="0"/>
              <a:t> and </a:t>
            </a:r>
            <a:r>
              <a:rPr lang="fr-BE" dirty="0" err="1"/>
              <a:t>individual</a:t>
            </a:r>
            <a:r>
              <a:rPr lang="fr-BE" dirty="0"/>
              <a:t> </a:t>
            </a:r>
            <a:r>
              <a:rPr lang="fr-BE" dirty="0" err="1"/>
              <a:t>writing</a:t>
            </a:r>
            <a:r>
              <a:rPr lang="fr-BE" dirty="0"/>
              <a:t> </a:t>
            </a:r>
            <a:r>
              <a:rPr lang="fr-BE" dirty="0" err="1"/>
              <a:t>assignments</a:t>
            </a:r>
            <a:endParaRPr lang="fr-BE" dirty="0"/>
          </a:p>
          <a:p>
            <a:pPr lvl="1"/>
            <a:r>
              <a:rPr lang="fr-BE" dirty="0" err="1"/>
              <a:t>Presentation</a:t>
            </a:r>
            <a:r>
              <a:rPr lang="fr-BE" dirty="0"/>
              <a:t> of </a:t>
            </a:r>
            <a:r>
              <a:rPr lang="fr-BE" dirty="0" err="1"/>
              <a:t>one’s</a:t>
            </a:r>
            <a:r>
              <a:rPr lang="fr-BE" dirty="0"/>
              <a:t> </a:t>
            </a:r>
            <a:r>
              <a:rPr lang="fr-BE" dirty="0" err="1"/>
              <a:t>individual</a:t>
            </a:r>
            <a:r>
              <a:rPr lang="fr-BE" dirty="0"/>
              <a:t> </a:t>
            </a:r>
            <a:r>
              <a:rPr lang="fr-BE" dirty="0" err="1"/>
              <a:t>project</a:t>
            </a:r>
            <a:r>
              <a:rPr lang="fr-BE" dirty="0"/>
              <a:t>, </a:t>
            </a:r>
            <a:r>
              <a:rPr lang="fr-BE" dirty="0" err="1"/>
              <a:t>demonstrating</a:t>
            </a:r>
            <a:r>
              <a:rPr lang="fr-BE" dirty="0"/>
              <a:t> a </a:t>
            </a:r>
            <a:r>
              <a:rPr lang="fr-BE" dirty="0" err="1"/>
              <a:t>link</a:t>
            </a:r>
            <a:r>
              <a:rPr lang="fr-BE" dirty="0"/>
              <a:t> </a:t>
            </a:r>
            <a:r>
              <a:rPr lang="fr-BE" dirty="0" err="1"/>
              <a:t>between</a:t>
            </a:r>
            <a:r>
              <a:rPr lang="fr-BE" dirty="0"/>
              <a:t> EU </a:t>
            </a:r>
            <a:r>
              <a:rPr lang="fr-BE" dirty="0" err="1"/>
              <a:t>law</a:t>
            </a:r>
            <a:r>
              <a:rPr lang="fr-BE" dirty="0"/>
              <a:t> and </a:t>
            </a:r>
            <a:r>
              <a:rPr lang="fr-BE" dirty="0" err="1"/>
              <a:t>technological</a:t>
            </a:r>
            <a:r>
              <a:rPr lang="fr-BE" dirty="0"/>
              <a:t> innovation</a:t>
            </a:r>
            <a:endParaRPr lang="en-GB" dirty="0"/>
          </a:p>
          <a:p>
            <a:endParaRPr lang="fr-BE" dirty="0" smtClean="0"/>
          </a:p>
          <a:p>
            <a:r>
              <a:rPr lang="fr-BE" dirty="0" err="1" smtClean="0"/>
              <a:t>Closely</a:t>
            </a:r>
            <a:r>
              <a:rPr lang="fr-BE" dirty="0" smtClean="0"/>
              <a:t> </a:t>
            </a:r>
            <a:r>
              <a:rPr lang="fr-BE" dirty="0" err="1" smtClean="0"/>
              <a:t>supervised</a:t>
            </a:r>
            <a:r>
              <a:rPr lang="fr-BE" dirty="0" smtClean="0"/>
              <a:t> </a:t>
            </a:r>
            <a:r>
              <a:rPr lang="fr-BE" dirty="0" err="1" smtClean="0"/>
              <a:t>individual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endParaRPr lang="fr-BE" dirty="0" smtClean="0"/>
          </a:p>
          <a:p>
            <a:pPr lvl="1"/>
            <a:r>
              <a:rPr lang="fr-BE" dirty="0" err="1" smtClean="0"/>
              <a:t>Development</a:t>
            </a:r>
            <a:r>
              <a:rPr lang="fr-BE" dirty="0" smtClean="0"/>
              <a:t> of </a:t>
            </a:r>
            <a:r>
              <a:rPr lang="fr-BE" dirty="0" err="1" smtClean="0"/>
              <a:t>research</a:t>
            </a:r>
            <a:r>
              <a:rPr lang="fr-BE" dirty="0" smtClean="0"/>
              <a:t> question </a:t>
            </a:r>
            <a:r>
              <a:rPr lang="fr-BE" dirty="0" err="1" smtClean="0"/>
              <a:t>linked</a:t>
            </a:r>
            <a:r>
              <a:rPr lang="fr-BE" dirty="0" smtClean="0"/>
              <a:t> to EU </a:t>
            </a:r>
            <a:r>
              <a:rPr lang="fr-BE" dirty="0" err="1" smtClean="0"/>
              <a:t>law</a:t>
            </a:r>
            <a:r>
              <a:rPr lang="fr-BE" dirty="0" smtClean="0"/>
              <a:t> (or </a:t>
            </a:r>
            <a:r>
              <a:rPr lang="fr-BE" dirty="0" err="1" smtClean="0"/>
              <a:t>policy</a:t>
            </a:r>
            <a:r>
              <a:rPr lang="fr-BE" dirty="0" smtClean="0"/>
              <a:t>)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</a:t>
            </a:r>
          </a:p>
          <a:p>
            <a:pPr lvl="1"/>
            <a:r>
              <a:rPr lang="fr-BE" dirty="0" err="1" smtClean="0"/>
              <a:t>Structuring</a:t>
            </a:r>
            <a:r>
              <a:rPr lang="fr-BE" dirty="0" smtClean="0"/>
              <a:t> a </a:t>
            </a:r>
            <a:r>
              <a:rPr lang="fr-BE" dirty="0" err="1" smtClean="0"/>
              <a:t>research</a:t>
            </a:r>
            <a:r>
              <a:rPr lang="fr-BE" dirty="0" smtClean="0"/>
              <a:t> plan for </a:t>
            </a:r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endParaRPr lang="fr-BE" dirty="0" smtClean="0"/>
          </a:p>
          <a:p>
            <a:pPr lvl="1"/>
            <a:r>
              <a:rPr lang="fr-BE" dirty="0" err="1" smtClean="0"/>
              <a:t>Writing</a:t>
            </a:r>
            <a:r>
              <a:rPr lang="fr-BE" dirty="0" smtClean="0"/>
              <a:t> a </a:t>
            </a:r>
            <a:r>
              <a:rPr lang="fr-BE" dirty="0" err="1" smtClean="0"/>
              <a:t>research</a:t>
            </a:r>
            <a:r>
              <a:rPr lang="fr-BE" dirty="0" smtClean="0"/>
              <a:t>/</a:t>
            </a:r>
            <a:r>
              <a:rPr lang="fr-BE" dirty="0" err="1" smtClean="0"/>
              <a:t>reflection</a:t>
            </a:r>
            <a:r>
              <a:rPr lang="fr-BE" dirty="0" smtClean="0"/>
              <a:t> </a:t>
            </a:r>
            <a:r>
              <a:rPr lang="fr-BE" dirty="0" err="1" smtClean="0"/>
              <a:t>paper</a:t>
            </a:r>
            <a:endParaRPr lang="fr-BE" dirty="0" smtClean="0"/>
          </a:p>
          <a:p>
            <a:pPr lvl="1"/>
            <a:r>
              <a:rPr lang="fr-BE" dirty="0" err="1" smtClean="0"/>
              <a:t>Presenting</a:t>
            </a:r>
            <a:r>
              <a:rPr lang="fr-BE" dirty="0" smtClean="0"/>
              <a:t> the </a:t>
            </a:r>
            <a:r>
              <a:rPr lang="fr-BE" dirty="0" err="1" smtClean="0"/>
              <a:t>results</a:t>
            </a:r>
            <a:r>
              <a:rPr lang="fr-BE" dirty="0" smtClean="0"/>
              <a:t> of </a:t>
            </a:r>
            <a:r>
              <a:rPr lang="fr-BE" dirty="0" err="1" smtClean="0"/>
              <a:t>one’s</a:t>
            </a:r>
            <a:r>
              <a:rPr lang="fr-BE" dirty="0" smtClean="0"/>
              <a:t> </a:t>
            </a:r>
            <a:r>
              <a:rPr lang="fr-BE" dirty="0" err="1" smtClean="0"/>
              <a:t>research</a:t>
            </a:r>
            <a:r>
              <a:rPr lang="fr-BE" dirty="0" smtClean="0"/>
              <a:t> in a class setting</a:t>
            </a:r>
          </a:p>
        </p:txBody>
      </p:sp>
    </p:spTree>
    <p:extLst>
      <p:ext uri="{BB962C8B-B14F-4D97-AF65-F5344CB8AC3E}">
        <p14:creationId xmlns:p14="http://schemas.microsoft.com/office/powerpoint/2010/main" val="249427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NOT A CLASSICAL EX CATHEDRA COURSE WITH LECTURES</a:t>
            </a:r>
          </a:p>
          <a:p>
            <a:pPr lvl="1"/>
            <a:r>
              <a:rPr lang="fr-BE" dirty="0" err="1" smtClean="0"/>
              <a:t>Autonomous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and </a:t>
            </a:r>
            <a:r>
              <a:rPr lang="fr-BE" dirty="0" err="1" smtClean="0"/>
              <a:t>presentation</a:t>
            </a:r>
            <a:r>
              <a:rPr lang="fr-BE" dirty="0" smtClean="0"/>
              <a:t> of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to </a:t>
            </a:r>
            <a:r>
              <a:rPr lang="fr-BE" dirty="0" err="1" smtClean="0"/>
              <a:t>colleagues</a:t>
            </a:r>
            <a:endParaRPr lang="fr-BE" dirty="0" smtClean="0"/>
          </a:p>
          <a:p>
            <a:pPr lvl="1"/>
            <a:r>
              <a:rPr lang="fr-BE" dirty="0" smtClean="0"/>
              <a:t>Regular feedback (</a:t>
            </a:r>
            <a:r>
              <a:rPr lang="fr-BE" dirty="0" err="1" smtClean="0"/>
              <a:t>both</a:t>
            </a:r>
            <a:r>
              <a:rPr lang="fr-BE" dirty="0" smtClean="0"/>
              <a:t> </a:t>
            </a:r>
            <a:r>
              <a:rPr lang="fr-BE" dirty="0" err="1" smtClean="0"/>
              <a:t>compulsory</a:t>
            </a:r>
            <a:r>
              <a:rPr lang="fr-BE" dirty="0" smtClean="0"/>
              <a:t> and </a:t>
            </a:r>
            <a:r>
              <a:rPr lang="fr-BE" dirty="0" err="1" smtClean="0"/>
              <a:t>optional</a:t>
            </a:r>
            <a:r>
              <a:rPr lang="fr-BE" dirty="0" smtClean="0"/>
              <a:t>) </a:t>
            </a:r>
            <a:r>
              <a:rPr lang="fr-BE" dirty="0" err="1" smtClean="0"/>
              <a:t>along</a:t>
            </a:r>
            <a:r>
              <a:rPr lang="fr-BE" dirty="0" smtClean="0"/>
              <a:t> the </a:t>
            </a:r>
            <a:r>
              <a:rPr lang="fr-BE" dirty="0" err="1" smtClean="0"/>
              <a:t>way</a:t>
            </a:r>
            <a:endParaRPr lang="fr-BE" dirty="0" smtClean="0"/>
          </a:p>
          <a:p>
            <a:pPr lvl="1"/>
            <a:r>
              <a:rPr lang="fr-BE" dirty="0" smtClean="0"/>
              <a:t>Participation in </a:t>
            </a:r>
            <a:r>
              <a:rPr lang="fr-BE" dirty="0" err="1" smtClean="0"/>
              <a:t>Faculty</a:t>
            </a:r>
            <a:r>
              <a:rPr lang="fr-BE" dirty="0" smtClean="0"/>
              <a:t> </a:t>
            </a:r>
            <a:r>
              <a:rPr lang="fr-BE" dirty="0" err="1" smtClean="0"/>
              <a:t>events</a:t>
            </a:r>
            <a:r>
              <a:rPr lang="fr-BE" dirty="0" smtClean="0"/>
              <a:t> </a:t>
            </a:r>
            <a:r>
              <a:rPr lang="fr-BE" dirty="0" err="1" smtClean="0"/>
              <a:t>related</a:t>
            </a:r>
            <a:r>
              <a:rPr lang="fr-BE" dirty="0" smtClean="0"/>
              <a:t> to the course </a:t>
            </a:r>
            <a:r>
              <a:rPr lang="fr-BE" dirty="0" err="1" smtClean="0"/>
              <a:t>theme</a:t>
            </a:r>
            <a:endParaRPr lang="fr-BE" dirty="0" smtClean="0"/>
          </a:p>
          <a:p>
            <a:pPr lvl="2"/>
            <a:r>
              <a:rPr lang="fr-BE" dirty="0" smtClean="0"/>
              <a:t>5/10: 14h30: Sheila </a:t>
            </a:r>
            <a:r>
              <a:rPr lang="fr-BE" dirty="0" err="1" smtClean="0"/>
              <a:t>Jasanoff</a:t>
            </a:r>
            <a:r>
              <a:rPr lang="fr-BE" dirty="0" smtClean="0"/>
              <a:t> (Harvard), Salle Académique, city centre</a:t>
            </a:r>
          </a:p>
          <a:p>
            <a:pPr lvl="2"/>
            <a:r>
              <a:rPr lang="fr-BE" dirty="0" smtClean="0"/>
              <a:t>7/12: 17h30: inaugural lectures of </a:t>
            </a:r>
            <a:r>
              <a:rPr lang="fr-BE" dirty="0" err="1" smtClean="0"/>
              <a:t>professors</a:t>
            </a:r>
            <a:r>
              <a:rPr lang="fr-BE" dirty="0" smtClean="0"/>
              <a:t> </a:t>
            </a:r>
            <a:r>
              <a:rPr lang="fr-BE" dirty="0" err="1" smtClean="0"/>
              <a:t>affiliated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LCII (AI, data protection, digital </a:t>
            </a:r>
            <a:r>
              <a:rPr lang="fr-BE" dirty="0" err="1" smtClean="0"/>
              <a:t>platforms</a:t>
            </a:r>
            <a:r>
              <a:rPr lang="fr-BE" dirty="0" smtClean="0"/>
              <a:t>…)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068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Class </a:t>
            </a:r>
            <a:r>
              <a:rPr lang="fr-BE" dirty="0" err="1" smtClean="0"/>
              <a:t>schedule</a:t>
            </a:r>
            <a:endParaRPr lang="fr-BE" dirty="0" smtClean="0"/>
          </a:p>
          <a:p>
            <a:pPr lvl="1"/>
            <a:r>
              <a:rPr lang="fr-BE" dirty="0" smtClean="0"/>
              <a:t>TODAY: introduction and </a:t>
            </a:r>
            <a:r>
              <a:rPr lang="fr-BE" dirty="0" err="1" smtClean="0"/>
              <a:t>presentation</a:t>
            </a:r>
            <a:r>
              <a:rPr lang="fr-BE" dirty="0" smtClean="0"/>
              <a:t> of </a:t>
            </a:r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possibilities</a:t>
            </a:r>
            <a:endParaRPr lang="fr-BE" dirty="0" smtClean="0"/>
          </a:p>
          <a:p>
            <a:pPr lvl="1"/>
            <a:r>
              <a:rPr lang="fr-BE" dirty="0" smtClean="0"/>
              <a:t>5/10: Sheila </a:t>
            </a:r>
            <a:r>
              <a:rPr lang="fr-BE" dirty="0" err="1" smtClean="0"/>
              <a:t>Jasanoff</a:t>
            </a:r>
            <a:endParaRPr lang="fr-BE" dirty="0" smtClean="0"/>
          </a:p>
          <a:p>
            <a:pPr lvl="1"/>
            <a:r>
              <a:rPr lang="fr-BE" dirty="0" smtClean="0"/>
              <a:t>12/10: </a:t>
            </a:r>
            <a:r>
              <a:rPr lang="fr-BE" dirty="0" err="1" smtClean="0"/>
              <a:t>individual</a:t>
            </a:r>
            <a:r>
              <a:rPr lang="fr-BE" dirty="0" smtClean="0"/>
              <a:t> feedback session (</a:t>
            </a:r>
            <a:r>
              <a:rPr lang="fr-BE" dirty="0" err="1" smtClean="0"/>
              <a:t>compulsory</a:t>
            </a:r>
            <a:r>
              <a:rPr lang="fr-BE" dirty="0" smtClean="0"/>
              <a:t>) on </a:t>
            </a:r>
            <a:r>
              <a:rPr lang="fr-BE" dirty="0" err="1" smtClean="0"/>
              <a:t>subject-matter</a:t>
            </a:r>
            <a:endParaRPr lang="fr-BE" dirty="0" smtClean="0"/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16/10: </a:t>
            </a:r>
            <a:r>
              <a:rPr lang="fr-BE" dirty="0" err="1" smtClean="0"/>
              <a:t>submission</a:t>
            </a:r>
            <a:r>
              <a:rPr lang="fr-BE" dirty="0" smtClean="0"/>
              <a:t> of </a:t>
            </a:r>
            <a:r>
              <a:rPr lang="fr-BE" dirty="0" err="1" smtClean="0"/>
              <a:t>research</a:t>
            </a:r>
            <a:r>
              <a:rPr lang="fr-BE" dirty="0" smtClean="0"/>
              <a:t> question</a:t>
            </a:r>
          </a:p>
          <a:p>
            <a:pPr lvl="1"/>
            <a:r>
              <a:rPr lang="fr-BE" dirty="0" smtClean="0"/>
              <a:t>19/10: </a:t>
            </a:r>
            <a:r>
              <a:rPr lang="fr-BE" dirty="0" err="1" smtClean="0"/>
              <a:t>individual</a:t>
            </a:r>
            <a:r>
              <a:rPr lang="fr-BE" dirty="0" smtClean="0"/>
              <a:t> feedback session (</a:t>
            </a:r>
            <a:r>
              <a:rPr lang="fr-BE" dirty="0" err="1" smtClean="0"/>
              <a:t>compulsory</a:t>
            </a:r>
            <a:r>
              <a:rPr lang="fr-BE" dirty="0" smtClean="0"/>
              <a:t>) son </a:t>
            </a:r>
            <a:r>
              <a:rPr lang="fr-BE" dirty="0" err="1" smtClean="0"/>
              <a:t>research</a:t>
            </a:r>
            <a:r>
              <a:rPr lang="fr-BE" dirty="0" smtClean="0"/>
              <a:t> question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188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Class </a:t>
            </a:r>
            <a:r>
              <a:rPr lang="fr-BE" dirty="0" err="1" smtClean="0"/>
              <a:t>schedule</a:t>
            </a:r>
            <a:r>
              <a:rPr lang="fr-BE" dirty="0" smtClean="0"/>
              <a:t>:</a:t>
            </a:r>
          </a:p>
          <a:p>
            <a:pPr lvl="1"/>
            <a:r>
              <a:rPr lang="fr-BE" dirty="0" smtClean="0"/>
              <a:t>23/10: </a:t>
            </a:r>
            <a:r>
              <a:rPr lang="fr-BE" dirty="0" err="1" smtClean="0"/>
              <a:t>submission</a:t>
            </a:r>
            <a:r>
              <a:rPr lang="fr-BE" dirty="0" smtClean="0"/>
              <a:t> of </a:t>
            </a:r>
            <a:r>
              <a:rPr lang="fr-BE" dirty="0" err="1" smtClean="0"/>
              <a:t>research</a:t>
            </a:r>
            <a:r>
              <a:rPr lang="fr-BE" dirty="0" smtClean="0"/>
              <a:t> plan (one page)</a:t>
            </a:r>
          </a:p>
          <a:p>
            <a:pPr lvl="1"/>
            <a:r>
              <a:rPr lang="fr-BE" dirty="0" smtClean="0"/>
              <a:t>26/10: </a:t>
            </a:r>
            <a:r>
              <a:rPr lang="fr-BE" dirty="0" err="1" smtClean="0"/>
              <a:t>individual</a:t>
            </a:r>
            <a:r>
              <a:rPr lang="fr-BE" dirty="0" smtClean="0"/>
              <a:t> feedback (</a:t>
            </a:r>
            <a:r>
              <a:rPr lang="fr-BE" dirty="0" err="1" smtClean="0"/>
              <a:t>optional</a:t>
            </a:r>
            <a:r>
              <a:rPr lang="fr-BE" dirty="0" smtClean="0"/>
              <a:t>) on </a:t>
            </a:r>
            <a:r>
              <a:rPr lang="fr-BE" dirty="0" err="1" smtClean="0"/>
              <a:t>research</a:t>
            </a:r>
            <a:r>
              <a:rPr lang="fr-BE" dirty="0" smtClean="0"/>
              <a:t> plan</a:t>
            </a:r>
          </a:p>
          <a:p>
            <a:pPr lvl="1"/>
            <a:endParaRPr lang="fr-BE" dirty="0"/>
          </a:p>
          <a:p>
            <a:pPr marL="457200" lvl="1" indent="0">
              <a:buNone/>
            </a:pPr>
            <a:r>
              <a:rPr lang="fr-BE" dirty="0" err="1" smtClean="0"/>
              <a:t>Preparation</a:t>
            </a:r>
            <a:r>
              <a:rPr lang="fr-BE" dirty="0" smtClean="0"/>
              <a:t> of first </a:t>
            </a:r>
            <a:r>
              <a:rPr lang="fr-BE" dirty="0" err="1" smtClean="0"/>
              <a:t>draft</a:t>
            </a:r>
            <a:r>
              <a:rPr lang="fr-BE" dirty="0" smtClean="0"/>
              <a:t> of the </a:t>
            </a:r>
            <a:r>
              <a:rPr lang="fr-BE" dirty="0" err="1" smtClean="0"/>
              <a:t>paper</a:t>
            </a:r>
            <a:endParaRPr lang="fr-BE" dirty="0" smtClean="0"/>
          </a:p>
          <a:p>
            <a:pPr marL="457200" lvl="1" indent="0">
              <a:buNone/>
            </a:pPr>
            <a:endParaRPr lang="fr-BE" dirty="0"/>
          </a:p>
          <a:p>
            <a:pPr lvl="1"/>
            <a:r>
              <a:rPr lang="fr-BE" dirty="0" smtClean="0"/>
              <a:t>9/11: </a:t>
            </a:r>
            <a:r>
              <a:rPr lang="fr-BE" dirty="0" err="1" smtClean="0"/>
              <a:t>optional</a:t>
            </a:r>
            <a:r>
              <a:rPr lang="fr-BE" dirty="0" smtClean="0"/>
              <a:t> </a:t>
            </a:r>
            <a:r>
              <a:rPr lang="fr-BE" dirty="0" err="1" smtClean="0"/>
              <a:t>individual</a:t>
            </a:r>
            <a:r>
              <a:rPr lang="fr-BE" dirty="0" smtClean="0"/>
              <a:t> feedback for </a:t>
            </a:r>
            <a:r>
              <a:rPr lang="fr-BE" dirty="0" err="1" smtClean="0"/>
              <a:t>burning</a:t>
            </a:r>
            <a:r>
              <a:rPr lang="fr-BE" dirty="0" smtClean="0"/>
              <a:t> questions</a:t>
            </a:r>
          </a:p>
          <a:p>
            <a:pPr lvl="1"/>
            <a:r>
              <a:rPr lang="fr-BE" dirty="0" smtClean="0"/>
              <a:t>15/11: </a:t>
            </a:r>
            <a:r>
              <a:rPr lang="fr-BE" dirty="0" err="1" smtClean="0"/>
              <a:t>submission</a:t>
            </a:r>
            <a:r>
              <a:rPr lang="fr-BE" dirty="0" smtClean="0"/>
              <a:t> of first </a:t>
            </a:r>
            <a:r>
              <a:rPr lang="fr-BE" dirty="0" err="1" smtClean="0"/>
              <a:t>draft</a:t>
            </a:r>
            <a:r>
              <a:rPr lang="fr-BE" dirty="0" smtClean="0"/>
              <a:t> of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endParaRPr lang="fr-BE" dirty="0" smtClean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361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innovation: </a:t>
            </a:r>
            <a:r>
              <a:rPr lang="fr-BE" dirty="0" err="1" smtClean="0"/>
              <a:t>starting</a:t>
            </a:r>
            <a:r>
              <a:rPr lang="fr-BE" dirty="0" smtClean="0"/>
              <a:t> point</a:t>
            </a:r>
          </a:p>
          <a:p>
            <a:endParaRPr lang="fr-BE" dirty="0"/>
          </a:p>
          <a:p>
            <a:endParaRPr lang="fr-BE" dirty="0" smtClean="0"/>
          </a:p>
          <a:p>
            <a:r>
              <a:rPr lang="fr-BE" dirty="0" smtClean="0"/>
              <a:t>This course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77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Class </a:t>
            </a:r>
            <a:r>
              <a:rPr lang="fr-BE" dirty="0" err="1" smtClean="0"/>
              <a:t>schedule</a:t>
            </a:r>
            <a:endParaRPr lang="fr-BE" dirty="0" smtClean="0"/>
          </a:p>
          <a:p>
            <a:pPr lvl="1"/>
            <a:r>
              <a:rPr lang="fr-BE" dirty="0" err="1"/>
              <a:t>Presentations</a:t>
            </a:r>
            <a:r>
              <a:rPr lang="fr-BE" dirty="0"/>
              <a:t> of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written</a:t>
            </a:r>
            <a:r>
              <a:rPr lang="fr-BE" dirty="0"/>
              <a:t> </a:t>
            </a:r>
            <a:r>
              <a:rPr lang="fr-BE" dirty="0" err="1"/>
              <a:t>work</a:t>
            </a:r>
            <a:endParaRPr lang="fr-BE" dirty="0"/>
          </a:p>
          <a:p>
            <a:pPr lvl="2"/>
            <a:r>
              <a:rPr lang="fr-BE" dirty="0"/>
              <a:t>10 minute </a:t>
            </a:r>
            <a:r>
              <a:rPr lang="fr-BE" dirty="0" err="1"/>
              <a:t>presentation</a:t>
            </a:r>
            <a:r>
              <a:rPr lang="fr-BE" dirty="0"/>
              <a:t>, </a:t>
            </a:r>
            <a:r>
              <a:rPr lang="fr-BE" dirty="0" err="1"/>
              <a:t>followed</a:t>
            </a:r>
            <a:r>
              <a:rPr lang="fr-BE" dirty="0"/>
              <a:t> by 10-15  minutes discussion per </a:t>
            </a:r>
            <a:r>
              <a:rPr lang="fr-BE" dirty="0" err="1"/>
              <a:t>student</a:t>
            </a:r>
            <a:endParaRPr lang="fr-BE" dirty="0"/>
          </a:p>
          <a:p>
            <a:pPr lvl="2"/>
            <a:r>
              <a:rPr lang="fr-BE" dirty="0"/>
              <a:t>16/11</a:t>
            </a:r>
          </a:p>
          <a:p>
            <a:pPr lvl="2"/>
            <a:r>
              <a:rPr lang="fr-BE" dirty="0"/>
              <a:t>23/11</a:t>
            </a:r>
          </a:p>
          <a:p>
            <a:pPr lvl="2"/>
            <a:r>
              <a:rPr lang="fr-BE" dirty="0"/>
              <a:t>30/11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7/12: inaugural lectures</a:t>
            </a:r>
          </a:p>
          <a:p>
            <a:pPr lvl="1"/>
            <a:r>
              <a:rPr lang="fr-BE" dirty="0" smtClean="0"/>
              <a:t>15/12: </a:t>
            </a:r>
            <a:r>
              <a:rPr lang="fr-BE" dirty="0" err="1" smtClean="0"/>
              <a:t>submission</a:t>
            </a:r>
            <a:r>
              <a:rPr lang="fr-BE" dirty="0" smtClean="0"/>
              <a:t> of final version of </a:t>
            </a:r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endParaRPr lang="fr-BE" dirty="0" smtClean="0"/>
          </a:p>
          <a:p>
            <a:pPr lvl="2"/>
            <a:endParaRPr lang="fr-BE" dirty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092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Course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No exam</a:t>
            </a:r>
          </a:p>
          <a:p>
            <a:r>
              <a:rPr lang="fr-BE" dirty="0" smtClean="0"/>
              <a:t>Evaluation </a:t>
            </a:r>
            <a:r>
              <a:rPr lang="fr-BE" dirty="0" err="1" smtClean="0"/>
              <a:t>consists</a:t>
            </a:r>
            <a:r>
              <a:rPr lang="fr-BE" dirty="0" smtClean="0"/>
              <a:t> of:</a:t>
            </a:r>
          </a:p>
          <a:p>
            <a:pPr lvl="1"/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(70% of final grade =&gt; important: has feedback on first </a:t>
            </a:r>
            <a:r>
              <a:rPr lang="fr-BE" dirty="0" err="1" smtClean="0"/>
              <a:t>draft</a:t>
            </a:r>
            <a:r>
              <a:rPr lang="fr-BE" dirty="0" smtClean="0"/>
              <a:t> of </a:t>
            </a:r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taken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</a:t>
            </a:r>
            <a:r>
              <a:rPr lang="fr-BE" dirty="0" err="1" smtClean="0"/>
              <a:t>account</a:t>
            </a:r>
            <a:r>
              <a:rPr lang="fr-BE" dirty="0" smtClean="0"/>
              <a:t> in final version?)</a:t>
            </a:r>
          </a:p>
          <a:p>
            <a:pPr lvl="1"/>
            <a:r>
              <a:rPr lang="fr-BE" dirty="0" smtClean="0"/>
              <a:t>Oral </a:t>
            </a:r>
            <a:r>
              <a:rPr lang="fr-BE" dirty="0" err="1" smtClean="0"/>
              <a:t>presentation</a:t>
            </a:r>
            <a:r>
              <a:rPr lang="fr-BE" dirty="0" smtClean="0"/>
              <a:t> of first </a:t>
            </a:r>
            <a:r>
              <a:rPr lang="fr-BE" dirty="0" err="1" smtClean="0"/>
              <a:t>draft</a:t>
            </a:r>
            <a:r>
              <a:rPr lang="fr-BE" dirty="0" smtClean="0"/>
              <a:t> (30% of final grade)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295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This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Course structure</a:t>
            </a:r>
          </a:p>
          <a:p>
            <a:r>
              <a:rPr lang="fr-BE" dirty="0" err="1" smtClean="0">
                <a:solidFill>
                  <a:srgbClr val="FF0000"/>
                </a:solidFill>
              </a:rPr>
              <a:t>Written</a:t>
            </a:r>
            <a:r>
              <a:rPr lang="fr-BE" dirty="0" smtClean="0">
                <a:solidFill>
                  <a:srgbClr val="FF0000"/>
                </a:solidFill>
              </a:rPr>
              <a:t> </a:t>
            </a:r>
            <a:r>
              <a:rPr lang="fr-BE" dirty="0" err="1" smtClean="0">
                <a:solidFill>
                  <a:srgbClr val="FF0000"/>
                </a:solidFill>
              </a:rPr>
              <a:t>work</a:t>
            </a:r>
            <a:r>
              <a:rPr lang="fr-BE" dirty="0" smtClean="0">
                <a:solidFill>
                  <a:srgbClr val="FF0000"/>
                </a:solidFill>
              </a:rPr>
              <a:t> </a:t>
            </a:r>
            <a:r>
              <a:rPr lang="fr-BE" dirty="0" err="1" smtClean="0">
                <a:solidFill>
                  <a:srgbClr val="FF0000"/>
                </a:solidFill>
              </a:rPr>
              <a:t>requirement</a:t>
            </a:r>
            <a:endParaRPr lang="fr-BE" dirty="0" smtClean="0">
              <a:solidFill>
                <a:srgbClr val="FF0000"/>
              </a:solidFill>
            </a:endParaRPr>
          </a:p>
          <a:p>
            <a:r>
              <a:rPr lang="fr-BE" dirty="0" smtClean="0"/>
              <a:t>Deadlines and feedback</a:t>
            </a:r>
          </a:p>
          <a:p>
            <a:r>
              <a:rPr lang="fr-BE" dirty="0" err="1" smtClean="0"/>
              <a:t>Presentations</a:t>
            </a:r>
            <a:endParaRPr lang="fr-BE" dirty="0" smtClean="0"/>
          </a:p>
          <a:p>
            <a:r>
              <a:rPr lang="fr-BE" dirty="0" err="1" smtClean="0"/>
              <a:t>Defining</a:t>
            </a:r>
            <a:r>
              <a:rPr lang="fr-BE" dirty="0" smtClean="0"/>
              <a:t> a </a:t>
            </a:r>
            <a:r>
              <a:rPr lang="fr-BE" dirty="0" err="1" smtClean="0"/>
              <a:t>topic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961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requirement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:</a:t>
            </a:r>
          </a:p>
          <a:p>
            <a:pPr lvl="1"/>
            <a:r>
              <a:rPr lang="fr-BE" dirty="0" smtClean="0"/>
              <a:t>Short </a:t>
            </a:r>
            <a:r>
              <a:rPr lang="fr-BE" dirty="0" err="1" smtClean="0"/>
              <a:t>paper</a:t>
            </a:r>
            <a:r>
              <a:rPr lang="fr-BE" dirty="0" smtClean="0"/>
              <a:t>: 3000 </a:t>
            </a:r>
            <a:r>
              <a:rPr lang="fr-BE" dirty="0" err="1" smtClean="0"/>
              <a:t>words</a:t>
            </a:r>
            <a:r>
              <a:rPr lang="fr-BE" dirty="0" smtClean="0"/>
              <a:t> – 7 to 8 pages (</a:t>
            </a:r>
            <a:r>
              <a:rPr lang="fr-BE" dirty="0" err="1" smtClean="0"/>
              <a:t>excluding</a:t>
            </a:r>
            <a:r>
              <a:rPr lang="fr-BE" dirty="0" smtClean="0"/>
              <a:t> </a:t>
            </a:r>
            <a:r>
              <a:rPr lang="fr-BE" dirty="0" err="1" smtClean="0"/>
              <a:t>footnotes</a:t>
            </a:r>
            <a:r>
              <a:rPr lang="fr-BE" dirty="0" smtClean="0"/>
              <a:t>/</a:t>
            </a:r>
            <a:r>
              <a:rPr lang="fr-BE" dirty="0" err="1" smtClean="0"/>
              <a:t>endnotes</a:t>
            </a:r>
            <a:r>
              <a:rPr lang="fr-BE" dirty="0" smtClean="0"/>
              <a:t> and </a:t>
            </a:r>
            <a:r>
              <a:rPr lang="fr-BE" dirty="0" err="1" smtClean="0"/>
              <a:t>bibliography</a:t>
            </a:r>
            <a:r>
              <a:rPr lang="fr-BE" dirty="0" smtClean="0"/>
              <a:t>)</a:t>
            </a:r>
          </a:p>
          <a:p>
            <a:pPr lvl="1"/>
            <a:r>
              <a:rPr lang="fr-BE" dirty="0" err="1" smtClean="0"/>
              <a:t>Subject</a:t>
            </a:r>
            <a:r>
              <a:rPr lang="fr-BE" dirty="0" smtClean="0"/>
              <a:t> </a:t>
            </a:r>
            <a:r>
              <a:rPr lang="fr-BE" dirty="0" err="1" smtClean="0"/>
              <a:t>needs</a:t>
            </a:r>
            <a:r>
              <a:rPr lang="fr-BE" dirty="0" smtClean="0"/>
              <a:t> to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crisp</a:t>
            </a:r>
            <a:r>
              <a:rPr lang="fr-BE" dirty="0" smtClean="0"/>
              <a:t> and </a:t>
            </a:r>
            <a:r>
              <a:rPr lang="fr-BE" dirty="0" err="1" smtClean="0"/>
              <a:t>well-chosen</a:t>
            </a:r>
            <a:endParaRPr lang="fr-BE" dirty="0" smtClean="0"/>
          </a:p>
          <a:p>
            <a:pPr lvl="1"/>
            <a:r>
              <a:rPr lang="fr-BE" dirty="0" smtClean="0"/>
              <a:t>Focus </a:t>
            </a:r>
            <a:r>
              <a:rPr lang="fr-BE" dirty="0" err="1" smtClean="0"/>
              <a:t>is</a:t>
            </a:r>
            <a:r>
              <a:rPr lang="fr-BE" dirty="0" smtClean="0"/>
              <a:t> on </a:t>
            </a:r>
            <a:r>
              <a:rPr lang="fr-BE" dirty="0" err="1" smtClean="0"/>
              <a:t>analysing</a:t>
            </a:r>
            <a:r>
              <a:rPr lang="fr-BE" dirty="0" smtClean="0"/>
              <a:t> a </a:t>
            </a:r>
            <a:r>
              <a:rPr lang="fr-BE" dirty="0" err="1" smtClean="0"/>
              <a:t>legal</a:t>
            </a:r>
            <a:r>
              <a:rPr lang="fr-BE" dirty="0" smtClean="0"/>
              <a:t> gap, a </a:t>
            </a:r>
            <a:r>
              <a:rPr lang="fr-BE" dirty="0" err="1" smtClean="0"/>
              <a:t>legal</a:t>
            </a:r>
            <a:r>
              <a:rPr lang="fr-BE" dirty="0" smtClean="0"/>
              <a:t> </a:t>
            </a:r>
            <a:r>
              <a:rPr lang="fr-BE" dirty="0" err="1" smtClean="0"/>
              <a:t>problem</a:t>
            </a:r>
            <a:r>
              <a:rPr lang="fr-BE" dirty="0" smtClean="0"/>
              <a:t> and </a:t>
            </a:r>
            <a:r>
              <a:rPr lang="fr-BE" dirty="0" err="1" smtClean="0"/>
              <a:t>offering</a:t>
            </a:r>
            <a:r>
              <a:rPr lang="fr-BE" dirty="0" smtClean="0"/>
              <a:t> a </a:t>
            </a:r>
            <a:r>
              <a:rPr lang="fr-BE" dirty="0" err="1" smtClean="0"/>
              <a:t>way</a:t>
            </a:r>
            <a:r>
              <a:rPr lang="fr-BE" dirty="0" smtClean="0"/>
              <a:t> </a:t>
            </a:r>
            <a:r>
              <a:rPr lang="fr-BE" dirty="0" err="1" smtClean="0"/>
              <a:t>forward</a:t>
            </a:r>
            <a:r>
              <a:rPr lang="fr-BE" dirty="0" smtClean="0"/>
              <a:t> for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particular</a:t>
            </a:r>
            <a:r>
              <a:rPr lang="fr-BE" dirty="0" smtClean="0"/>
              <a:t> </a:t>
            </a:r>
            <a:r>
              <a:rPr lang="fr-BE" dirty="0" err="1" smtClean="0"/>
              <a:t>problem</a:t>
            </a:r>
            <a:endParaRPr lang="fr-BE" dirty="0" smtClean="0"/>
          </a:p>
          <a:p>
            <a:pPr lvl="1"/>
            <a:endParaRPr lang="fr-BE" dirty="0"/>
          </a:p>
          <a:p>
            <a:pPr lvl="1"/>
            <a:r>
              <a:rPr lang="fr-BE" dirty="0" err="1" smtClean="0"/>
              <a:t>Difficulty</a:t>
            </a:r>
            <a:r>
              <a:rPr lang="fr-BE" dirty="0" smtClean="0"/>
              <a:t>: </a:t>
            </a:r>
            <a:r>
              <a:rPr lang="fr-BE" dirty="0" err="1" smtClean="0"/>
              <a:t>finding</a:t>
            </a:r>
            <a:r>
              <a:rPr lang="fr-BE" dirty="0" smtClean="0"/>
              <a:t> a </a:t>
            </a:r>
            <a:r>
              <a:rPr lang="fr-BE" dirty="0" err="1" smtClean="0"/>
              <a:t>sufficiently</a:t>
            </a:r>
            <a:r>
              <a:rPr lang="fr-BE" dirty="0" smtClean="0"/>
              <a:t> </a:t>
            </a:r>
            <a:r>
              <a:rPr lang="fr-BE" dirty="0" err="1" smtClean="0"/>
              <a:t>narrow</a:t>
            </a:r>
            <a:r>
              <a:rPr lang="fr-BE" dirty="0" smtClean="0"/>
              <a:t> </a:t>
            </a:r>
            <a:r>
              <a:rPr lang="fr-BE" dirty="0" err="1" smtClean="0"/>
              <a:t>problem</a:t>
            </a:r>
            <a:r>
              <a:rPr lang="fr-BE" dirty="0" smtClean="0"/>
              <a:t> to </a:t>
            </a:r>
            <a:r>
              <a:rPr lang="fr-BE" dirty="0" err="1" smtClean="0"/>
              <a:t>write</a:t>
            </a:r>
            <a:r>
              <a:rPr lang="fr-BE" dirty="0" smtClean="0"/>
              <a:t> on</a:t>
            </a:r>
          </a:p>
          <a:p>
            <a:pPr lvl="2"/>
            <a:r>
              <a:rPr lang="fr-BE" dirty="0" smtClean="0"/>
              <a:t>General </a:t>
            </a:r>
            <a:r>
              <a:rPr lang="fr-BE" dirty="0" err="1" smtClean="0"/>
              <a:t>analysis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not </a:t>
            </a:r>
            <a:r>
              <a:rPr lang="fr-BE" dirty="0" err="1" smtClean="0"/>
              <a:t>sufficient</a:t>
            </a:r>
            <a:endParaRPr lang="fr-BE" dirty="0" smtClean="0"/>
          </a:p>
          <a:p>
            <a:pPr lvl="2"/>
            <a:r>
              <a:rPr lang="fr-BE" dirty="0" err="1" smtClean="0"/>
              <a:t>Autonomous</a:t>
            </a:r>
            <a:r>
              <a:rPr lang="fr-BE" dirty="0" smtClean="0"/>
              <a:t> identification of </a:t>
            </a:r>
            <a:r>
              <a:rPr lang="fr-BE" dirty="0" err="1" smtClean="0"/>
              <a:t>problem</a:t>
            </a:r>
            <a:r>
              <a:rPr lang="fr-BE" dirty="0" smtClean="0"/>
              <a:t> (</a:t>
            </a:r>
            <a:r>
              <a:rPr lang="fr-BE" dirty="0" err="1" smtClean="0"/>
              <a:t>supervised</a:t>
            </a:r>
            <a:r>
              <a:rPr lang="fr-BE" dirty="0" smtClean="0"/>
              <a:t> by me)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727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Written</a:t>
            </a:r>
            <a:r>
              <a:rPr lang="fr-BE" dirty="0"/>
              <a:t> </a:t>
            </a:r>
            <a:r>
              <a:rPr lang="fr-BE" dirty="0" err="1"/>
              <a:t>work</a:t>
            </a:r>
            <a:r>
              <a:rPr lang="fr-BE" dirty="0"/>
              <a:t> </a:t>
            </a:r>
            <a:r>
              <a:rPr lang="fr-BE" dirty="0" err="1"/>
              <a:t>requirement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endParaRPr lang="fr-BE" dirty="0" smtClean="0"/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Times New Roman, 12, 1,15 line </a:t>
            </a:r>
            <a:r>
              <a:rPr lang="fr-BE" dirty="0" err="1" smtClean="0"/>
              <a:t>spacing</a:t>
            </a:r>
            <a:endParaRPr lang="fr-BE" dirty="0" smtClean="0"/>
          </a:p>
          <a:p>
            <a:pPr lvl="1"/>
            <a:r>
              <a:rPr lang="fr-BE" dirty="0" err="1" smtClean="0"/>
              <a:t>Title</a:t>
            </a:r>
            <a:r>
              <a:rPr lang="fr-BE" dirty="0" smtClean="0"/>
              <a:t> and </a:t>
            </a:r>
            <a:r>
              <a:rPr lang="fr-BE" dirty="0" err="1" smtClean="0"/>
              <a:t>subtitles</a:t>
            </a:r>
            <a:endParaRPr lang="fr-BE" dirty="0" smtClean="0"/>
          </a:p>
          <a:p>
            <a:pPr lvl="1"/>
            <a:r>
              <a:rPr lang="fr-BE" dirty="0" err="1" smtClean="0"/>
              <a:t>Endnotes</a:t>
            </a:r>
            <a:r>
              <a:rPr lang="fr-BE" dirty="0" smtClean="0"/>
              <a:t> </a:t>
            </a:r>
            <a:r>
              <a:rPr lang="fr-BE" dirty="0" err="1" smtClean="0"/>
              <a:t>instead</a:t>
            </a:r>
            <a:r>
              <a:rPr lang="fr-BE" dirty="0" smtClean="0"/>
              <a:t> of </a:t>
            </a:r>
            <a:r>
              <a:rPr lang="fr-BE" dirty="0" err="1" smtClean="0"/>
              <a:t>footnotes</a:t>
            </a:r>
            <a:endParaRPr lang="fr-BE" dirty="0" smtClean="0"/>
          </a:p>
          <a:p>
            <a:pPr lvl="1"/>
            <a:r>
              <a:rPr lang="fr-BE" dirty="0" err="1" smtClean="0"/>
              <a:t>Bibliography</a:t>
            </a:r>
            <a:endParaRPr lang="fr-BE" dirty="0" smtClean="0"/>
          </a:p>
          <a:p>
            <a:pPr lvl="1"/>
            <a:r>
              <a:rPr lang="fr-BE" dirty="0" err="1" smtClean="0"/>
              <a:t>Personal</a:t>
            </a:r>
            <a:r>
              <a:rPr lang="fr-BE" dirty="0" smtClean="0"/>
              <a:t> </a:t>
            </a:r>
            <a:r>
              <a:rPr lang="fr-BE" dirty="0" err="1" smtClean="0"/>
              <a:t>take</a:t>
            </a:r>
            <a:r>
              <a:rPr lang="fr-BE" dirty="0" smtClean="0"/>
              <a:t> on </a:t>
            </a:r>
            <a:r>
              <a:rPr lang="fr-BE" dirty="0" err="1" smtClean="0"/>
              <a:t>legal</a:t>
            </a:r>
            <a:r>
              <a:rPr lang="fr-BE" dirty="0" smtClean="0"/>
              <a:t>/</a:t>
            </a:r>
            <a:r>
              <a:rPr lang="fr-BE" dirty="0" err="1" smtClean="0"/>
              <a:t>policy</a:t>
            </a:r>
            <a:r>
              <a:rPr lang="fr-BE" dirty="0" smtClean="0"/>
              <a:t> situation </a:t>
            </a:r>
            <a:r>
              <a:rPr lang="fr-BE" dirty="0" err="1" smtClean="0"/>
              <a:t>identified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31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Written</a:t>
            </a:r>
            <a:r>
              <a:rPr lang="fr-BE" dirty="0"/>
              <a:t> </a:t>
            </a:r>
            <a:r>
              <a:rPr lang="fr-BE" dirty="0" err="1"/>
              <a:t>work</a:t>
            </a:r>
            <a:r>
              <a:rPr lang="fr-BE" dirty="0"/>
              <a:t> </a:t>
            </a:r>
            <a:r>
              <a:rPr lang="fr-BE" dirty="0" err="1"/>
              <a:t>requirement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Start </a:t>
            </a:r>
            <a:r>
              <a:rPr lang="fr-BE" dirty="0" err="1"/>
              <a:t>from</a:t>
            </a:r>
            <a:r>
              <a:rPr lang="fr-BE" dirty="0"/>
              <a:t> a </a:t>
            </a:r>
            <a:r>
              <a:rPr lang="fr-BE" dirty="0" err="1"/>
              <a:t>very</a:t>
            </a:r>
            <a:r>
              <a:rPr lang="fr-BE" dirty="0"/>
              <a:t> </a:t>
            </a:r>
            <a:r>
              <a:rPr lang="fr-BE" dirty="0" err="1"/>
              <a:t>specific</a:t>
            </a:r>
            <a:r>
              <a:rPr lang="fr-BE" dirty="0"/>
              <a:t> </a:t>
            </a:r>
            <a:r>
              <a:rPr lang="fr-BE" dirty="0" err="1"/>
              <a:t>problem</a:t>
            </a:r>
            <a:r>
              <a:rPr lang="fr-BE" dirty="0"/>
              <a:t> </a:t>
            </a:r>
            <a:r>
              <a:rPr lang="fr-BE" dirty="0" err="1"/>
              <a:t>within</a:t>
            </a:r>
            <a:r>
              <a:rPr lang="fr-BE" dirty="0"/>
              <a:t> one of the </a:t>
            </a:r>
            <a:r>
              <a:rPr lang="fr-BE" dirty="0" err="1"/>
              <a:t>suggested</a:t>
            </a:r>
            <a:r>
              <a:rPr lang="fr-BE" dirty="0"/>
              <a:t> EU </a:t>
            </a:r>
            <a:r>
              <a:rPr lang="fr-BE" dirty="0" err="1"/>
              <a:t>law</a:t>
            </a:r>
            <a:r>
              <a:rPr lang="fr-BE" dirty="0"/>
              <a:t> and </a:t>
            </a:r>
            <a:r>
              <a:rPr lang="fr-BE" dirty="0" err="1"/>
              <a:t>technological</a:t>
            </a:r>
            <a:r>
              <a:rPr lang="fr-BE" dirty="0"/>
              <a:t> innovation areas</a:t>
            </a:r>
          </a:p>
          <a:p>
            <a:pPr lvl="1"/>
            <a:r>
              <a:rPr lang="fr-BE" dirty="0"/>
              <a:t>Or </a:t>
            </a:r>
            <a:r>
              <a:rPr lang="fr-BE" dirty="0" err="1"/>
              <a:t>pick</a:t>
            </a:r>
            <a:r>
              <a:rPr lang="fr-BE" dirty="0"/>
              <a:t> </a:t>
            </a:r>
            <a:r>
              <a:rPr lang="fr-BE" dirty="0" err="1"/>
              <a:t>another</a:t>
            </a:r>
            <a:r>
              <a:rPr lang="fr-BE" dirty="0"/>
              <a:t> area, </a:t>
            </a:r>
            <a:r>
              <a:rPr lang="fr-BE" dirty="0" err="1"/>
              <a:t>which</a:t>
            </a:r>
            <a:r>
              <a:rPr lang="fr-BE" dirty="0"/>
              <a:t> </a:t>
            </a:r>
            <a:r>
              <a:rPr lang="fr-BE" dirty="0" err="1"/>
              <a:t>you</a:t>
            </a:r>
            <a:r>
              <a:rPr lang="fr-BE" dirty="0"/>
              <a:t> </a:t>
            </a:r>
            <a:r>
              <a:rPr lang="fr-BE" dirty="0" err="1"/>
              <a:t>define</a:t>
            </a:r>
            <a:r>
              <a:rPr lang="fr-BE" dirty="0"/>
              <a:t> </a:t>
            </a:r>
            <a:r>
              <a:rPr lang="fr-BE" dirty="0" err="1"/>
              <a:t>broadly</a:t>
            </a:r>
            <a:r>
              <a:rPr lang="fr-BE" dirty="0"/>
              <a:t> </a:t>
            </a:r>
            <a:r>
              <a:rPr lang="fr-BE" dirty="0" err="1"/>
              <a:t>before</a:t>
            </a:r>
            <a:r>
              <a:rPr lang="fr-BE" dirty="0"/>
              <a:t> </a:t>
            </a:r>
            <a:r>
              <a:rPr lang="fr-BE" dirty="0" err="1"/>
              <a:t>narrowing</a:t>
            </a:r>
            <a:r>
              <a:rPr lang="fr-BE" dirty="0"/>
              <a:t> </a:t>
            </a:r>
            <a:r>
              <a:rPr lang="fr-BE" dirty="0" err="1"/>
              <a:t>it</a:t>
            </a:r>
            <a:r>
              <a:rPr lang="fr-BE" dirty="0"/>
              <a:t> down</a:t>
            </a:r>
            <a:endParaRPr lang="en-GB" dirty="0"/>
          </a:p>
          <a:p>
            <a:endParaRPr lang="fr-BE" dirty="0" smtClean="0"/>
          </a:p>
          <a:p>
            <a:r>
              <a:rPr lang="fr-BE" dirty="0" smtClean="0"/>
              <a:t>Use the </a:t>
            </a:r>
            <a:r>
              <a:rPr lang="fr-BE" dirty="0" err="1" smtClean="0"/>
              <a:t>narrow</a:t>
            </a:r>
            <a:r>
              <a:rPr lang="fr-BE" dirty="0" smtClean="0"/>
              <a:t> </a:t>
            </a:r>
            <a:r>
              <a:rPr lang="fr-BE" dirty="0" err="1" smtClean="0"/>
              <a:t>starting</a:t>
            </a:r>
            <a:r>
              <a:rPr lang="fr-BE" dirty="0" smtClean="0"/>
              <a:t> point as an </a:t>
            </a:r>
            <a:r>
              <a:rPr lang="fr-BE" dirty="0" err="1" smtClean="0"/>
              <a:t>inroad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a </a:t>
            </a:r>
            <a:r>
              <a:rPr lang="fr-BE" dirty="0" err="1" smtClean="0"/>
              <a:t>legal</a:t>
            </a:r>
            <a:r>
              <a:rPr lang="fr-BE" dirty="0" smtClean="0"/>
              <a:t>/</a:t>
            </a:r>
            <a:r>
              <a:rPr lang="fr-BE" dirty="0" err="1" smtClean="0"/>
              <a:t>policy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</a:t>
            </a:r>
            <a:r>
              <a:rPr lang="fr-BE" dirty="0" err="1" smtClean="0"/>
              <a:t>aimed</a:t>
            </a:r>
            <a:r>
              <a:rPr lang="fr-BE" dirty="0" smtClean="0"/>
              <a:t> at </a:t>
            </a:r>
            <a:r>
              <a:rPr lang="fr-BE" dirty="0" err="1" smtClean="0"/>
              <a:t>better</a:t>
            </a:r>
            <a:r>
              <a:rPr lang="fr-BE" dirty="0" smtClean="0"/>
              <a:t> </a:t>
            </a:r>
            <a:r>
              <a:rPr lang="fr-BE" dirty="0" err="1" smtClean="0"/>
              <a:t>framing</a:t>
            </a:r>
            <a:r>
              <a:rPr lang="fr-BE" dirty="0" smtClean="0"/>
              <a:t> the </a:t>
            </a:r>
            <a:r>
              <a:rPr lang="fr-BE" dirty="0" err="1" smtClean="0"/>
              <a:t>relationship</a:t>
            </a:r>
            <a:r>
              <a:rPr lang="fr-BE" dirty="0" smtClean="0"/>
              <a:t> </a:t>
            </a:r>
            <a:r>
              <a:rPr lang="fr-BE" dirty="0" err="1" smtClean="0"/>
              <a:t>between</a:t>
            </a:r>
            <a:r>
              <a:rPr lang="fr-BE" dirty="0" smtClean="0"/>
              <a:t> 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 in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context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37065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This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Course structure</a:t>
            </a:r>
          </a:p>
          <a:p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requirement</a:t>
            </a:r>
            <a:endParaRPr lang="fr-BE" dirty="0" smtClean="0"/>
          </a:p>
          <a:p>
            <a:r>
              <a:rPr lang="fr-BE" dirty="0" smtClean="0">
                <a:solidFill>
                  <a:srgbClr val="FF0000"/>
                </a:solidFill>
              </a:rPr>
              <a:t>Deadlines and feedback</a:t>
            </a:r>
          </a:p>
          <a:p>
            <a:r>
              <a:rPr lang="fr-BE" dirty="0" err="1" smtClean="0"/>
              <a:t>Presentations</a:t>
            </a:r>
            <a:endParaRPr lang="fr-BE" dirty="0" smtClean="0"/>
          </a:p>
          <a:p>
            <a:r>
              <a:rPr lang="fr-BE" dirty="0" err="1" smtClean="0"/>
              <a:t>Defining</a:t>
            </a:r>
            <a:r>
              <a:rPr lang="fr-BE" dirty="0" smtClean="0"/>
              <a:t> a </a:t>
            </a:r>
            <a:r>
              <a:rPr lang="fr-BE" dirty="0" err="1" smtClean="0"/>
              <a:t>topic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202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Deadlines and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32752"/>
          </a:xfrm>
        </p:spPr>
        <p:txBody>
          <a:bodyPr>
            <a:normAutofit fontScale="85000" lnSpcReduction="10000"/>
          </a:bodyPr>
          <a:lstStyle/>
          <a:p>
            <a:r>
              <a:rPr lang="fr-BE" dirty="0" smtClean="0"/>
              <a:t>12/10: 10 minute </a:t>
            </a:r>
            <a:r>
              <a:rPr lang="fr-BE" dirty="0" err="1" smtClean="0"/>
              <a:t>individual</a:t>
            </a:r>
            <a:r>
              <a:rPr lang="fr-BE" dirty="0" smtClean="0"/>
              <a:t> feedback session on </a:t>
            </a:r>
            <a:r>
              <a:rPr lang="fr-BE" dirty="0" err="1" smtClean="0"/>
              <a:t>chosen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r>
              <a:rPr lang="fr-BE" dirty="0" smtClean="0"/>
              <a:t> and on </a:t>
            </a:r>
            <a:r>
              <a:rPr lang="fr-BE" dirty="0" err="1" smtClean="0"/>
              <a:t>research</a:t>
            </a:r>
            <a:r>
              <a:rPr lang="fr-BE" dirty="0" smtClean="0"/>
              <a:t> question </a:t>
            </a:r>
            <a:r>
              <a:rPr lang="fr-BE" dirty="0" err="1" smtClean="0"/>
              <a:t>envisaged</a:t>
            </a:r>
            <a:r>
              <a:rPr lang="fr-BE" dirty="0" smtClean="0"/>
              <a:t> at </a:t>
            </a:r>
            <a:r>
              <a:rPr lang="fr-BE" dirty="0" err="1" smtClean="0"/>
              <a:t>that</a:t>
            </a:r>
            <a:r>
              <a:rPr lang="fr-BE" dirty="0" smtClean="0"/>
              <a:t> stage</a:t>
            </a:r>
          </a:p>
          <a:p>
            <a:pPr lvl="1"/>
            <a:r>
              <a:rPr lang="fr-BE" dirty="0" err="1" smtClean="0"/>
              <a:t>Compulsory</a:t>
            </a:r>
            <a:r>
              <a:rPr lang="fr-BE" dirty="0" smtClean="0"/>
              <a:t> participation, </a:t>
            </a:r>
            <a:r>
              <a:rPr lang="fr-BE" dirty="0" err="1" smtClean="0"/>
              <a:t>register</a:t>
            </a:r>
            <a:r>
              <a:rPr lang="fr-BE" dirty="0" smtClean="0"/>
              <a:t> via </a:t>
            </a:r>
            <a:r>
              <a:rPr lang="fr-BE" dirty="0" err="1" smtClean="0"/>
              <a:t>timesheet</a:t>
            </a:r>
            <a:r>
              <a:rPr lang="fr-BE" dirty="0" smtClean="0"/>
              <a:t> on </a:t>
            </a:r>
            <a:r>
              <a:rPr lang="fr-BE" dirty="0" err="1" smtClean="0"/>
              <a:t>eCampus</a:t>
            </a:r>
            <a:r>
              <a:rPr lang="fr-BE" dirty="0" smtClean="0"/>
              <a:t> (</a:t>
            </a:r>
            <a:r>
              <a:rPr lang="fr-BE" dirty="0" err="1" smtClean="0"/>
              <a:t>available</a:t>
            </a:r>
            <a:r>
              <a:rPr lang="fr-BE" dirty="0" smtClean="0"/>
              <a:t> </a:t>
            </a:r>
            <a:r>
              <a:rPr lang="fr-BE" dirty="0" err="1" smtClean="0"/>
              <a:t>next</a:t>
            </a:r>
            <a:r>
              <a:rPr lang="fr-BE" dirty="0" smtClean="0"/>
              <a:t> </a:t>
            </a:r>
            <a:r>
              <a:rPr lang="fr-BE" dirty="0" err="1" smtClean="0"/>
              <a:t>Monday</a:t>
            </a:r>
            <a:r>
              <a:rPr lang="fr-BE" dirty="0" smtClean="0"/>
              <a:t>)</a:t>
            </a:r>
          </a:p>
          <a:p>
            <a:pPr lvl="1"/>
            <a:r>
              <a:rPr lang="fr-BE" dirty="0" smtClean="0"/>
              <a:t>B33, 2</a:t>
            </a:r>
            <a:r>
              <a:rPr lang="fr-BE" baseline="30000" dirty="0" smtClean="0"/>
              <a:t>nd</a:t>
            </a:r>
            <a:r>
              <a:rPr lang="fr-BE" dirty="0" smtClean="0"/>
              <a:t> </a:t>
            </a:r>
            <a:r>
              <a:rPr lang="fr-BE" dirty="0" err="1" smtClean="0"/>
              <a:t>floor</a:t>
            </a:r>
            <a:r>
              <a:rPr lang="fr-BE" dirty="0" smtClean="0"/>
              <a:t>, 2/46, I.E.J.E.</a:t>
            </a:r>
          </a:p>
          <a:p>
            <a:pPr marL="457200" lvl="1" indent="0">
              <a:buNone/>
            </a:pPr>
            <a:endParaRPr lang="fr-BE" dirty="0" smtClean="0"/>
          </a:p>
          <a:p>
            <a:r>
              <a:rPr lang="fr-BE" dirty="0" smtClean="0"/>
              <a:t>16/10</a:t>
            </a:r>
            <a:r>
              <a:rPr lang="fr-BE" dirty="0"/>
              <a:t>: </a:t>
            </a:r>
            <a:r>
              <a:rPr lang="fr-BE" dirty="0" err="1"/>
              <a:t>submission</a:t>
            </a:r>
            <a:r>
              <a:rPr lang="fr-BE" dirty="0"/>
              <a:t> of </a:t>
            </a:r>
            <a:r>
              <a:rPr lang="fr-BE" dirty="0" err="1"/>
              <a:t>research</a:t>
            </a:r>
            <a:r>
              <a:rPr lang="fr-BE" dirty="0"/>
              <a:t> question (1 page)</a:t>
            </a:r>
          </a:p>
          <a:p>
            <a:pPr lvl="1"/>
            <a:r>
              <a:rPr lang="fr-BE" dirty="0"/>
              <a:t>11h00 at the </a:t>
            </a:r>
            <a:r>
              <a:rPr lang="fr-BE" dirty="0" err="1"/>
              <a:t>latest</a:t>
            </a:r>
            <a:r>
              <a:rPr lang="fr-BE" dirty="0"/>
              <a:t>, via </a:t>
            </a:r>
            <a:r>
              <a:rPr lang="fr-BE" dirty="0" err="1"/>
              <a:t>link</a:t>
            </a:r>
            <a:r>
              <a:rPr lang="fr-BE" dirty="0"/>
              <a:t> on </a:t>
            </a:r>
            <a:r>
              <a:rPr lang="fr-BE" dirty="0" err="1"/>
              <a:t>eCampus</a:t>
            </a:r>
            <a:endParaRPr lang="en-GB" dirty="0"/>
          </a:p>
          <a:p>
            <a:endParaRPr lang="fr-BE" dirty="0" smtClean="0"/>
          </a:p>
          <a:p>
            <a:r>
              <a:rPr lang="fr-BE" dirty="0" smtClean="0"/>
              <a:t>19/10: </a:t>
            </a:r>
            <a:r>
              <a:rPr lang="fr-BE" dirty="0" err="1" smtClean="0"/>
              <a:t>compulsory</a:t>
            </a:r>
            <a:r>
              <a:rPr lang="fr-BE" dirty="0" smtClean="0"/>
              <a:t> feedback session on </a:t>
            </a:r>
            <a:r>
              <a:rPr lang="fr-BE" dirty="0" err="1" smtClean="0"/>
              <a:t>research</a:t>
            </a:r>
            <a:r>
              <a:rPr lang="fr-BE" dirty="0" smtClean="0"/>
              <a:t> question, discussion on how to </a:t>
            </a:r>
            <a:r>
              <a:rPr lang="fr-BE" dirty="0" err="1" smtClean="0"/>
              <a:t>narrow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r>
              <a:rPr lang="fr-BE" dirty="0" smtClean="0"/>
              <a:t> </a:t>
            </a:r>
            <a:r>
              <a:rPr lang="fr-BE" dirty="0" err="1" smtClean="0"/>
              <a:t>even</a:t>
            </a:r>
            <a:r>
              <a:rPr lang="fr-BE" dirty="0" smtClean="0"/>
              <a:t> more</a:t>
            </a:r>
          </a:p>
          <a:p>
            <a:pPr lvl="1"/>
            <a:r>
              <a:rPr lang="fr-BE" dirty="0" err="1"/>
              <a:t>Compulsory</a:t>
            </a:r>
            <a:r>
              <a:rPr lang="fr-BE" dirty="0"/>
              <a:t> participation, </a:t>
            </a:r>
            <a:r>
              <a:rPr lang="fr-BE" dirty="0" err="1"/>
              <a:t>register</a:t>
            </a:r>
            <a:r>
              <a:rPr lang="fr-BE" dirty="0"/>
              <a:t> via </a:t>
            </a:r>
            <a:r>
              <a:rPr lang="fr-BE" dirty="0" err="1"/>
              <a:t>timesheet</a:t>
            </a:r>
            <a:r>
              <a:rPr lang="fr-BE" dirty="0"/>
              <a:t> on </a:t>
            </a:r>
            <a:r>
              <a:rPr lang="fr-BE" dirty="0" err="1"/>
              <a:t>eCampus</a:t>
            </a:r>
            <a:r>
              <a:rPr lang="fr-BE" dirty="0"/>
              <a:t> (</a:t>
            </a:r>
            <a:r>
              <a:rPr lang="fr-BE" dirty="0" err="1"/>
              <a:t>available</a:t>
            </a:r>
            <a:r>
              <a:rPr lang="fr-BE" dirty="0"/>
              <a:t> </a:t>
            </a:r>
            <a:r>
              <a:rPr lang="fr-BE" dirty="0" smtClean="0"/>
              <a:t>on </a:t>
            </a:r>
            <a:r>
              <a:rPr lang="fr-BE" dirty="0" err="1" smtClean="0"/>
              <a:t>Monday</a:t>
            </a:r>
            <a:r>
              <a:rPr lang="fr-BE" dirty="0" smtClean="0"/>
              <a:t> 15/10)</a:t>
            </a:r>
          </a:p>
          <a:p>
            <a:pPr lvl="1"/>
            <a:r>
              <a:rPr lang="fr-BE" dirty="0"/>
              <a:t>B33, 2</a:t>
            </a:r>
            <a:r>
              <a:rPr lang="fr-BE" baseline="30000" dirty="0"/>
              <a:t>nd</a:t>
            </a:r>
            <a:r>
              <a:rPr lang="fr-BE" dirty="0"/>
              <a:t> </a:t>
            </a:r>
            <a:r>
              <a:rPr lang="fr-BE" dirty="0" err="1"/>
              <a:t>floor</a:t>
            </a:r>
            <a:r>
              <a:rPr lang="fr-BE" dirty="0"/>
              <a:t>, 2/46, I.E.J.E.</a:t>
            </a:r>
          </a:p>
          <a:p>
            <a:pPr lvl="1"/>
            <a:endParaRPr lang="fr-BE" dirty="0"/>
          </a:p>
          <a:p>
            <a:pPr lvl="1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6744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Deadlines and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23/10</a:t>
            </a:r>
            <a:r>
              <a:rPr lang="fr-BE" dirty="0"/>
              <a:t>: </a:t>
            </a:r>
            <a:r>
              <a:rPr lang="fr-BE" dirty="0" err="1"/>
              <a:t>submission</a:t>
            </a:r>
            <a:r>
              <a:rPr lang="fr-BE" dirty="0"/>
              <a:t> of </a:t>
            </a:r>
            <a:r>
              <a:rPr lang="fr-BE" dirty="0" err="1"/>
              <a:t>research</a:t>
            </a:r>
            <a:r>
              <a:rPr lang="fr-BE" dirty="0"/>
              <a:t> plan (1 page, </a:t>
            </a:r>
            <a:r>
              <a:rPr lang="fr-BE" dirty="0" err="1"/>
              <a:t>outlining</a:t>
            </a:r>
            <a:r>
              <a:rPr lang="fr-BE" dirty="0"/>
              <a:t> </a:t>
            </a:r>
            <a:r>
              <a:rPr lang="fr-BE" dirty="0" err="1"/>
              <a:t>envisaged</a:t>
            </a:r>
            <a:r>
              <a:rPr lang="fr-BE" dirty="0"/>
              <a:t> structure and ‘plan of </a:t>
            </a:r>
            <a:r>
              <a:rPr lang="fr-BE" dirty="0" err="1"/>
              <a:t>attack</a:t>
            </a:r>
            <a:r>
              <a:rPr lang="fr-BE" dirty="0"/>
              <a:t>’)</a:t>
            </a:r>
          </a:p>
          <a:p>
            <a:pPr lvl="1"/>
            <a:r>
              <a:rPr lang="fr-BE" dirty="0"/>
              <a:t>11h00 at the </a:t>
            </a:r>
            <a:r>
              <a:rPr lang="fr-BE" dirty="0" err="1"/>
              <a:t>latest</a:t>
            </a:r>
            <a:r>
              <a:rPr lang="fr-BE" dirty="0"/>
              <a:t>, via </a:t>
            </a:r>
            <a:r>
              <a:rPr lang="fr-BE" dirty="0" err="1"/>
              <a:t>eCampus</a:t>
            </a:r>
            <a:endParaRPr lang="fr-BE" dirty="0"/>
          </a:p>
          <a:p>
            <a:endParaRPr lang="fr-BE" dirty="0" smtClean="0"/>
          </a:p>
          <a:p>
            <a:r>
              <a:rPr lang="fr-BE" dirty="0" smtClean="0"/>
              <a:t>24-25/10: </a:t>
            </a:r>
            <a:r>
              <a:rPr lang="fr-BE" dirty="0" err="1" smtClean="0"/>
              <a:t>written</a:t>
            </a:r>
            <a:r>
              <a:rPr lang="fr-BE" dirty="0" smtClean="0"/>
              <a:t> feedback on plan</a:t>
            </a:r>
          </a:p>
          <a:p>
            <a:endParaRPr lang="fr-BE" dirty="0"/>
          </a:p>
          <a:p>
            <a:r>
              <a:rPr lang="fr-BE" dirty="0" smtClean="0"/>
              <a:t>26/10: </a:t>
            </a:r>
            <a:r>
              <a:rPr lang="fr-BE" dirty="0" err="1" smtClean="0"/>
              <a:t>optional</a:t>
            </a:r>
            <a:r>
              <a:rPr lang="fr-BE" dirty="0" smtClean="0"/>
              <a:t> feedback session on structure and plan (</a:t>
            </a:r>
            <a:r>
              <a:rPr lang="fr-BE" dirty="0" err="1" smtClean="0"/>
              <a:t>register</a:t>
            </a:r>
            <a:r>
              <a:rPr lang="fr-BE" dirty="0" smtClean="0"/>
              <a:t> via email to </a:t>
            </a:r>
            <a:r>
              <a:rPr lang="fr-BE" dirty="0" smtClean="0">
                <a:hlinkClick r:id="rId2"/>
              </a:rPr>
              <a:t>pieter.vancleynenbreugel@uliege.be</a:t>
            </a:r>
            <a:r>
              <a:rPr lang="fr-BE" dirty="0" smtClean="0"/>
              <a:t>)</a:t>
            </a:r>
          </a:p>
          <a:p>
            <a:pPr lvl="1"/>
            <a:r>
              <a:rPr lang="fr-BE" dirty="0"/>
              <a:t>B33, 2</a:t>
            </a:r>
            <a:r>
              <a:rPr lang="fr-BE" baseline="30000" dirty="0"/>
              <a:t>nd</a:t>
            </a:r>
            <a:r>
              <a:rPr lang="fr-BE" dirty="0"/>
              <a:t> </a:t>
            </a:r>
            <a:r>
              <a:rPr lang="fr-BE" dirty="0" err="1"/>
              <a:t>floor</a:t>
            </a:r>
            <a:r>
              <a:rPr lang="fr-BE" dirty="0"/>
              <a:t>, 2/46, I.E.J.E.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335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Deadlines and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9/11: </a:t>
            </a:r>
            <a:r>
              <a:rPr lang="fr-BE" dirty="0" err="1"/>
              <a:t>optional</a:t>
            </a:r>
            <a:r>
              <a:rPr lang="fr-BE" dirty="0"/>
              <a:t> feedback session if </a:t>
            </a:r>
            <a:r>
              <a:rPr lang="fr-BE" dirty="0" err="1"/>
              <a:t>you</a:t>
            </a:r>
            <a:r>
              <a:rPr lang="fr-BE" dirty="0"/>
              <a:t> </a:t>
            </a:r>
            <a:r>
              <a:rPr lang="fr-BE" dirty="0" err="1"/>
              <a:t>encounter</a:t>
            </a:r>
            <a:r>
              <a:rPr lang="fr-BE" dirty="0"/>
              <a:t> </a:t>
            </a:r>
            <a:r>
              <a:rPr lang="fr-BE" dirty="0" err="1"/>
              <a:t>problems</a:t>
            </a:r>
            <a:r>
              <a:rPr lang="fr-BE" dirty="0"/>
              <a:t> </a:t>
            </a:r>
            <a:r>
              <a:rPr lang="fr-BE" dirty="0" err="1"/>
              <a:t>during</a:t>
            </a:r>
            <a:r>
              <a:rPr lang="fr-BE" dirty="0"/>
              <a:t> the </a:t>
            </a:r>
            <a:r>
              <a:rPr lang="fr-BE" dirty="0" err="1"/>
              <a:t>drafting</a:t>
            </a:r>
            <a:r>
              <a:rPr lang="fr-BE" dirty="0"/>
              <a:t> stage of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paper</a:t>
            </a:r>
            <a:endParaRPr lang="fr-BE" dirty="0"/>
          </a:p>
          <a:p>
            <a:pPr lvl="1"/>
            <a:r>
              <a:rPr lang="fr-BE" dirty="0" err="1"/>
              <a:t>Register</a:t>
            </a:r>
            <a:r>
              <a:rPr lang="fr-BE" dirty="0"/>
              <a:t> via </a:t>
            </a:r>
            <a:r>
              <a:rPr lang="fr-BE" dirty="0" err="1"/>
              <a:t>eCampus</a:t>
            </a:r>
            <a:r>
              <a:rPr lang="fr-BE" dirty="0"/>
              <a:t>, made </a:t>
            </a:r>
            <a:r>
              <a:rPr lang="fr-BE" dirty="0" err="1"/>
              <a:t>available</a:t>
            </a:r>
            <a:r>
              <a:rPr lang="fr-BE" dirty="0"/>
              <a:t> in the </a:t>
            </a:r>
            <a:r>
              <a:rPr lang="fr-BE" dirty="0" err="1"/>
              <a:t>week</a:t>
            </a:r>
            <a:r>
              <a:rPr lang="fr-BE" dirty="0"/>
              <a:t> of 5 </a:t>
            </a:r>
            <a:r>
              <a:rPr lang="fr-BE" dirty="0" err="1"/>
              <a:t>November</a:t>
            </a:r>
            <a:endParaRPr lang="fr-BE" dirty="0"/>
          </a:p>
          <a:p>
            <a:pPr lvl="1"/>
            <a:r>
              <a:rPr lang="fr-BE" dirty="0"/>
              <a:t>B33, 2</a:t>
            </a:r>
            <a:r>
              <a:rPr lang="fr-BE" baseline="30000" dirty="0"/>
              <a:t>nd</a:t>
            </a:r>
            <a:r>
              <a:rPr lang="fr-BE" dirty="0"/>
              <a:t> </a:t>
            </a:r>
            <a:r>
              <a:rPr lang="fr-BE" dirty="0" err="1"/>
              <a:t>floor</a:t>
            </a:r>
            <a:r>
              <a:rPr lang="fr-BE" dirty="0"/>
              <a:t>, 2/46, I.E.J.E.</a:t>
            </a:r>
          </a:p>
          <a:p>
            <a:endParaRPr lang="fr-BE" dirty="0" smtClean="0"/>
          </a:p>
          <a:p>
            <a:r>
              <a:rPr lang="fr-BE" b="1" dirty="0" smtClean="0"/>
              <a:t>15/11, </a:t>
            </a:r>
            <a:r>
              <a:rPr lang="fr-BE" b="1" dirty="0" err="1" smtClean="0"/>
              <a:t>submission</a:t>
            </a:r>
            <a:r>
              <a:rPr lang="fr-BE" b="1" dirty="0" smtClean="0"/>
              <a:t> of first </a:t>
            </a:r>
            <a:r>
              <a:rPr lang="fr-BE" b="1" dirty="0" err="1" smtClean="0"/>
              <a:t>draft</a:t>
            </a:r>
            <a:r>
              <a:rPr lang="fr-BE" b="1" dirty="0" smtClean="0"/>
              <a:t> of </a:t>
            </a:r>
            <a:r>
              <a:rPr lang="fr-BE" b="1" dirty="0" err="1" smtClean="0"/>
              <a:t>paper</a:t>
            </a:r>
            <a:endParaRPr lang="fr-BE" b="1" dirty="0" smtClean="0"/>
          </a:p>
          <a:p>
            <a:pPr lvl="1"/>
            <a:r>
              <a:rPr lang="fr-BE" b="1" dirty="0" smtClean="0"/>
              <a:t>11h00 at the </a:t>
            </a:r>
            <a:r>
              <a:rPr lang="fr-BE" b="1" dirty="0" err="1" smtClean="0"/>
              <a:t>latest</a:t>
            </a:r>
            <a:r>
              <a:rPr lang="fr-BE" b="1" dirty="0" smtClean="0"/>
              <a:t> via </a:t>
            </a:r>
            <a:r>
              <a:rPr lang="fr-BE" b="1" dirty="0" err="1" smtClean="0"/>
              <a:t>eCampus</a:t>
            </a:r>
            <a:endParaRPr lang="fr-BE" b="1" dirty="0" smtClean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34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FF0000"/>
                </a:solidFill>
              </a:rPr>
              <a:t>EU </a:t>
            </a:r>
            <a:r>
              <a:rPr lang="fr-BE" dirty="0" err="1" smtClean="0">
                <a:solidFill>
                  <a:srgbClr val="FF0000"/>
                </a:solidFill>
              </a:rPr>
              <a:t>law</a:t>
            </a:r>
            <a:r>
              <a:rPr lang="fr-BE" dirty="0" smtClean="0">
                <a:solidFill>
                  <a:srgbClr val="FF0000"/>
                </a:solidFill>
              </a:rPr>
              <a:t> and </a:t>
            </a:r>
            <a:r>
              <a:rPr lang="fr-BE" dirty="0" err="1" smtClean="0">
                <a:solidFill>
                  <a:srgbClr val="FF0000"/>
                </a:solidFill>
              </a:rPr>
              <a:t>technological</a:t>
            </a:r>
            <a:r>
              <a:rPr lang="fr-BE" dirty="0" smtClean="0">
                <a:solidFill>
                  <a:srgbClr val="FF0000"/>
                </a:solidFill>
              </a:rPr>
              <a:t> innovation: </a:t>
            </a:r>
            <a:r>
              <a:rPr lang="fr-BE" dirty="0" err="1" smtClean="0">
                <a:solidFill>
                  <a:srgbClr val="FF0000"/>
                </a:solidFill>
              </a:rPr>
              <a:t>starting</a:t>
            </a:r>
            <a:r>
              <a:rPr lang="fr-BE" dirty="0" smtClean="0">
                <a:solidFill>
                  <a:srgbClr val="FF0000"/>
                </a:solidFill>
              </a:rPr>
              <a:t> point</a:t>
            </a:r>
          </a:p>
          <a:p>
            <a:endParaRPr lang="fr-BE" dirty="0"/>
          </a:p>
          <a:p>
            <a:endParaRPr lang="fr-BE" dirty="0" smtClean="0"/>
          </a:p>
          <a:p>
            <a:r>
              <a:rPr lang="fr-BE" dirty="0" smtClean="0"/>
              <a:t>This course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24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Deadlines and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16/11</a:t>
            </a:r>
            <a:r>
              <a:rPr lang="en-GB" dirty="0" smtClean="0"/>
              <a:t>: presentations</a:t>
            </a:r>
          </a:p>
          <a:p>
            <a:r>
              <a:rPr lang="fr-BE" dirty="0" smtClean="0"/>
              <a:t>23/11: </a:t>
            </a:r>
            <a:r>
              <a:rPr lang="fr-BE" dirty="0" err="1" smtClean="0"/>
              <a:t>presentations</a:t>
            </a:r>
            <a:endParaRPr lang="fr-BE" dirty="0" smtClean="0"/>
          </a:p>
          <a:p>
            <a:r>
              <a:rPr lang="fr-BE" dirty="0" smtClean="0"/>
              <a:t>30/11: </a:t>
            </a:r>
            <a:r>
              <a:rPr lang="fr-BE" dirty="0" err="1" smtClean="0"/>
              <a:t>presentations</a:t>
            </a:r>
            <a:endParaRPr lang="fr-BE" dirty="0" smtClean="0"/>
          </a:p>
          <a:p>
            <a:endParaRPr lang="fr-BE" dirty="0"/>
          </a:p>
          <a:p>
            <a:r>
              <a:rPr lang="fr-BE" dirty="0" err="1" smtClean="0"/>
              <a:t>Lists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order</a:t>
            </a:r>
            <a:r>
              <a:rPr lang="fr-BE" dirty="0" smtClean="0"/>
              <a:t> of </a:t>
            </a:r>
            <a:r>
              <a:rPr lang="fr-BE" dirty="0" err="1" smtClean="0"/>
              <a:t>presentations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made </a:t>
            </a:r>
            <a:r>
              <a:rPr lang="fr-BE" dirty="0" err="1" smtClean="0"/>
              <a:t>available</a:t>
            </a:r>
            <a:r>
              <a:rPr lang="fr-BE" dirty="0" smtClean="0"/>
              <a:t> in </a:t>
            </a:r>
            <a:r>
              <a:rPr lang="fr-BE" dirty="0" err="1" smtClean="0"/>
              <a:t>week</a:t>
            </a:r>
            <a:r>
              <a:rPr lang="fr-BE" dirty="0" smtClean="0"/>
              <a:t> of 28/10</a:t>
            </a:r>
          </a:p>
          <a:p>
            <a:r>
              <a:rPr lang="fr-BE" dirty="0" err="1" smtClean="0"/>
              <a:t>Presentations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take</a:t>
            </a:r>
            <a:r>
              <a:rPr lang="fr-BE" dirty="0" smtClean="0"/>
              <a:t> place in I.E.J.E. </a:t>
            </a:r>
            <a:r>
              <a:rPr lang="fr-BE" dirty="0" err="1" smtClean="0"/>
              <a:t>classroom</a:t>
            </a:r>
            <a:r>
              <a:rPr lang="fr-BE" dirty="0" smtClean="0"/>
              <a:t> (B33, 2</a:t>
            </a:r>
            <a:r>
              <a:rPr lang="fr-BE" baseline="30000" dirty="0" smtClean="0"/>
              <a:t>nd</a:t>
            </a:r>
            <a:r>
              <a:rPr lang="fr-BE" dirty="0" smtClean="0"/>
              <a:t> </a:t>
            </a:r>
            <a:r>
              <a:rPr lang="fr-BE" dirty="0" err="1" smtClean="0"/>
              <a:t>floor</a:t>
            </a:r>
            <a:r>
              <a:rPr lang="fr-BE" dirty="0" smtClean="0"/>
              <a:t>)</a:t>
            </a:r>
          </a:p>
          <a:p>
            <a:r>
              <a:rPr lang="fr-BE" dirty="0" err="1" smtClean="0"/>
              <a:t>Presentations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followed</a:t>
            </a:r>
            <a:r>
              <a:rPr lang="fr-BE" dirty="0" smtClean="0"/>
              <a:t> by </a:t>
            </a:r>
            <a:r>
              <a:rPr lang="fr-BE" dirty="0" err="1" smtClean="0"/>
              <a:t>individual</a:t>
            </a:r>
            <a:r>
              <a:rPr lang="fr-BE" dirty="0" smtClean="0"/>
              <a:t> feedback on first </a:t>
            </a:r>
            <a:r>
              <a:rPr lang="fr-BE" dirty="0" err="1" smtClean="0"/>
              <a:t>draft</a:t>
            </a:r>
            <a:r>
              <a:rPr lang="fr-BE" dirty="0" smtClean="0"/>
              <a:t> of </a:t>
            </a:r>
            <a:r>
              <a:rPr lang="fr-BE" dirty="0" err="1" smtClean="0"/>
              <a:t>paper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301646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Deadlines and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b="1" dirty="0" smtClean="0"/>
              <a:t>15/12: </a:t>
            </a:r>
            <a:r>
              <a:rPr lang="fr-BE" b="1" dirty="0" err="1" smtClean="0"/>
              <a:t>submission</a:t>
            </a:r>
            <a:r>
              <a:rPr lang="fr-BE" b="1" dirty="0" smtClean="0"/>
              <a:t> of final </a:t>
            </a:r>
            <a:r>
              <a:rPr lang="fr-BE" b="1" dirty="0" err="1" smtClean="0"/>
              <a:t>paper</a:t>
            </a:r>
            <a:endParaRPr lang="fr-BE" b="1" dirty="0" smtClean="0"/>
          </a:p>
          <a:p>
            <a:pPr lvl="1"/>
            <a:r>
              <a:rPr lang="fr-BE" b="1" dirty="0" err="1" smtClean="0"/>
              <a:t>Electronically</a:t>
            </a:r>
            <a:r>
              <a:rPr lang="fr-BE" b="1" dirty="0" smtClean="0"/>
              <a:t> via </a:t>
            </a:r>
            <a:r>
              <a:rPr lang="fr-BE" b="1" dirty="0" err="1" smtClean="0"/>
              <a:t>eCampus</a:t>
            </a:r>
            <a:r>
              <a:rPr lang="fr-BE" b="1" dirty="0" smtClean="0"/>
              <a:t> at 11h00 at the </a:t>
            </a:r>
            <a:r>
              <a:rPr lang="fr-BE" b="1" dirty="0" err="1" smtClean="0"/>
              <a:t>latest</a:t>
            </a:r>
            <a:endParaRPr lang="fr-BE" b="1" dirty="0" smtClean="0"/>
          </a:p>
          <a:p>
            <a:pPr lvl="1"/>
            <a:r>
              <a:rPr lang="fr-BE" b="1" dirty="0" smtClean="0"/>
              <a:t>In </a:t>
            </a:r>
            <a:r>
              <a:rPr lang="fr-BE" b="1" dirty="0" err="1" smtClean="0"/>
              <a:t>paper</a:t>
            </a:r>
            <a:r>
              <a:rPr lang="fr-BE" b="1" dirty="0" smtClean="0"/>
              <a:t> version at the </a:t>
            </a:r>
            <a:r>
              <a:rPr lang="fr-BE" b="1" dirty="0" err="1" smtClean="0"/>
              <a:t>secretariat</a:t>
            </a:r>
            <a:r>
              <a:rPr lang="fr-BE" b="1" dirty="0"/>
              <a:t> </a:t>
            </a:r>
            <a:r>
              <a:rPr lang="fr-BE" b="1" dirty="0" smtClean="0"/>
              <a:t>of the I.E.J.E., B33, 2</a:t>
            </a:r>
            <a:r>
              <a:rPr lang="fr-BE" b="1" baseline="30000" dirty="0" smtClean="0"/>
              <a:t>nd</a:t>
            </a:r>
            <a:r>
              <a:rPr lang="fr-BE" b="1" dirty="0" smtClean="0"/>
              <a:t> </a:t>
            </a:r>
            <a:r>
              <a:rPr lang="fr-BE" b="1" dirty="0" err="1" smtClean="0"/>
              <a:t>floor</a:t>
            </a:r>
            <a:endParaRPr lang="fr-BE" b="1" dirty="0" smtClean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9617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This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Course structure</a:t>
            </a:r>
          </a:p>
          <a:p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requirement</a:t>
            </a:r>
            <a:endParaRPr lang="fr-BE" dirty="0" smtClean="0"/>
          </a:p>
          <a:p>
            <a:r>
              <a:rPr lang="fr-BE" dirty="0" smtClean="0"/>
              <a:t>Deadlines and feedback</a:t>
            </a:r>
          </a:p>
          <a:p>
            <a:r>
              <a:rPr lang="fr-BE" dirty="0" err="1" smtClean="0">
                <a:solidFill>
                  <a:srgbClr val="FF0000"/>
                </a:solidFill>
              </a:rPr>
              <a:t>Presentations</a:t>
            </a:r>
            <a:endParaRPr lang="fr-BE" dirty="0" smtClean="0">
              <a:solidFill>
                <a:srgbClr val="FF0000"/>
              </a:solidFill>
            </a:endParaRPr>
          </a:p>
          <a:p>
            <a:r>
              <a:rPr lang="fr-BE" dirty="0" err="1" smtClean="0"/>
              <a:t>Defining</a:t>
            </a:r>
            <a:r>
              <a:rPr lang="fr-BE" dirty="0" smtClean="0"/>
              <a:t> a </a:t>
            </a:r>
            <a:r>
              <a:rPr lang="fr-BE" dirty="0" err="1" smtClean="0"/>
              <a:t>topic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85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Presentation</a:t>
            </a:r>
            <a:r>
              <a:rPr lang="fr-BE" dirty="0" smtClean="0"/>
              <a:t> of the </a:t>
            </a:r>
            <a:r>
              <a:rPr lang="fr-BE" dirty="0" err="1" smtClean="0"/>
              <a:t>research</a:t>
            </a:r>
            <a:r>
              <a:rPr lang="fr-BE" dirty="0" smtClean="0"/>
              <a:t> </a:t>
            </a:r>
            <a:r>
              <a:rPr lang="fr-BE" dirty="0" err="1" smtClean="0"/>
              <a:t>problem</a:t>
            </a:r>
            <a:r>
              <a:rPr lang="fr-BE" dirty="0" smtClean="0"/>
              <a:t> </a:t>
            </a:r>
            <a:r>
              <a:rPr lang="fr-BE" dirty="0" err="1" smtClean="0"/>
              <a:t>identified</a:t>
            </a:r>
            <a:endParaRPr lang="fr-BE" dirty="0" smtClean="0"/>
          </a:p>
          <a:p>
            <a:endParaRPr lang="fr-BE" dirty="0"/>
          </a:p>
          <a:p>
            <a:r>
              <a:rPr lang="fr-BE" dirty="0" smtClean="0"/>
              <a:t>Not </a:t>
            </a:r>
            <a:r>
              <a:rPr lang="fr-BE" dirty="0" err="1" smtClean="0"/>
              <a:t>just</a:t>
            </a:r>
            <a:r>
              <a:rPr lang="fr-BE" dirty="0" smtClean="0"/>
              <a:t> </a:t>
            </a:r>
            <a:r>
              <a:rPr lang="fr-BE" dirty="0" err="1" smtClean="0"/>
              <a:t>reading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paper</a:t>
            </a:r>
            <a:r>
              <a:rPr lang="fr-BE" dirty="0" smtClean="0"/>
              <a:t> in front of </a:t>
            </a:r>
            <a:r>
              <a:rPr lang="fr-BE" dirty="0" err="1" smtClean="0"/>
              <a:t>everyone</a:t>
            </a:r>
            <a:endParaRPr lang="fr-BE" dirty="0" smtClean="0"/>
          </a:p>
          <a:p>
            <a:endParaRPr lang="fr-BE" dirty="0"/>
          </a:p>
          <a:p>
            <a:r>
              <a:rPr lang="fr-BE" dirty="0" err="1" smtClean="0"/>
              <a:t>Try</a:t>
            </a:r>
            <a:r>
              <a:rPr lang="fr-BE" dirty="0" smtClean="0"/>
              <a:t> to </a:t>
            </a:r>
            <a:r>
              <a:rPr lang="fr-BE" dirty="0" err="1" smtClean="0"/>
              <a:t>summarise</a:t>
            </a:r>
            <a:r>
              <a:rPr lang="fr-BE" dirty="0" smtClean="0"/>
              <a:t> the question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guided</a:t>
            </a:r>
            <a:r>
              <a:rPr lang="fr-BE" dirty="0" smtClean="0"/>
              <a:t> </a:t>
            </a:r>
            <a:r>
              <a:rPr lang="fr-BE" dirty="0" err="1" smtClean="0"/>
              <a:t>you</a:t>
            </a:r>
            <a:r>
              <a:rPr lang="fr-BE" dirty="0" smtClean="0"/>
              <a:t> and end </a:t>
            </a:r>
            <a:r>
              <a:rPr lang="fr-BE" dirty="0" err="1" smtClean="0"/>
              <a:t>with</a:t>
            </a:r>
            <a:r>
              <a:rPr lang="fr-BE" dirty="0" smtClean="0"/>
              <a:t> questions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remain</a:t>
            </a:r>
            <a:r>
              <a:rPr lang="fr-BE" dirty="0" smtClean="0"/>
              <a:t> on the </a:t>
            </a:r>
            <a:r>
              <a:rPr lang="fr-BE" dirty="0" err="1" smtClean="0"/>
              <a:t>relationship</a:t>
            </a:r>
            <a:r>
              <a:rPr lang="fr-BE" dirty="0" smtClean="0"/>
              <a:t> </a:t>
            </a:r>
            <a:r>
              <a:rPr lang="fr-BE" dirty="0" err="1" smtClean="0"/>
              <a:t>between</a:t>
            </a:r>
            <a:r>
              <a:rPr lang="fr-BE" dirty="0" smtClean="0"/>
              <a:t> 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</a:t>
            </a:r>
          </a:p>
          <a:p>
            <a:pPr lvl="1"/>
            <a:r>
              <a:rPr lang="fr-BE" dirty="0" smtClean="0"/>
              <a:t>Invitation for class discussion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726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No PowerPoint </a:t>
            </a:r>
            <a:r>
              <a:rPr lang="fr-BE" dirty="0" err="1" smtClean="0"/>
              <a:t>presentations</a:t>
            </a:r>
            <a:r>
              <a:rPr lang="fr-BE" dirty="0" smtClean="0"/>
              <a:t>, simple oral </a:t>
            </a:r>
            <a:r>
              <a:rPr lang="fr-BE" dirty="0" err="1" smtClean="0"/>
              <a:t>presentations</a:t>
            </a:r>
            <a:r>
              <a:rPr lang="fr-BE" dirty="0" smtClean="0"/>
              <a:t> </a:t>
            </a:r>
            <a:r>
              <a:rPr lang="fr-BE" dirty="0" err="1" smtClean="0"/>
              <a:t>suffice</a:t>
            </a:r>
            <a:endParaRPr lang="fr-BE" dirty="0" smtClean="0"/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10 minutes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Introduction, </a:t>
            </a:r>
            <a:r>
              <a:rPr lang="fr-BE" dirty="0" err="1" smtClean="0"/>
              <a:t>summary</a:t>
            </a:r>
            <a:r>
              <a:rPr lang="fr-BE" dirty="0" smtClean="0"/>
              <a:t> of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findings</a:t>
            </a:r>
            <a:r>
              <a:rPr lang="fr-BE" dirty="0" smtClean="0"/>
              <a:t>, conclusion</a:t>
            </a:r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In English</a:t>
            </a:r>
          </a:p>
          <a:p>
            <a:endParaRPr lang="fr-BE" dirty="0"/>
          </a:p>
          <a:p>
            <a:endParaRPr lang="fr-B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422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Presentations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Presentations</a:t>
            </a:r>
            <a:r>
              <a:rPr lang="fr-BE" dirty="0" smtClean="0"/>
              <a:t> are </a:t>
            </a:r>
            <a:r>
              <a:rPr lang="fr-BE" dirty="0" err="1" smtClean="0"/>
              <a:t>followed</a:t>
            </a:r>
            <a:r>
              <a:rPr lang="fr-BE" dirty="0" smtClean="0"/>
              <a:t> by discussions</a:t>
            </a:r>
          </a:p>
          <a:p>
            <a:pPr lvl="1"/>
            <a:r>
              <a:rPr lang="fr-BE" dirty="0" smtClean="0"/>
              <a:t>10-15 minutes</a:t>
            </a:r>
          </a:p>
          <a:p>
            <a:pPr lvl="1"/>
            <a:endParaRPr lang="fr-BE" dirty="0"/>
          </a:p>
          <a:p>
            <a:pPr lvl="1"/>
            <a:r>
              <a:rPr lang="fr-BE" dirty="0" err="1" smtClean="0"/>
              <a:t>Everyone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asked</a:t>
            </a:r>
            <a:r>
              <a:rPr lang="fr-BE" dirty="0" smtClean="0"/>
              <a:t> to </a:t>
            </a:r>
            <a:r>
              <a:rPr lang="fr-BE" dirty="0" err="1" smtClean="0"/>
              <a:t>participate</a:t>
            </a:r>
            <a:r>
              <a:rPr lang="fr-BE" dirty="0" smtClean="0"/>
              <a:t> – </a:t>
            </a:r>
            <a:r>
              <a:rPr lang="fr-BE" dirty="0" err="1" smtClean="0"/>
              <a:t>taken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</a:t>
            </a:r>
            <a:r>
              <a:rPr lang="fr-BE" dirty="0" err="1" smtClean="0"/>
              <a:t>account</a:t>
            </a:r>
            <a:r>
              <a:rPr lang="fr-BE" dirty="0" smtClean="0"/>
              <a:t> in the </a:t>
            </a:r>
            <a:r>
              <a:rPr lang="fr-BE" dirty="0" err="1" smtClean="0"/>
              <a:t>evaluation</a:t>
            </a:r>
            <a:r>
              <a:rPr lang="fr-BE" dirty="0" smtClean="0"/>
              <a:t>:</a:t>
            </a:r>
          </a:p>
          <a:p>
            <a:pPr lvl="2"/>
            <a:r>
              <a:rPr lang="fr-BE" dirty="0" smtClean="0"/>
              <a:t>20%: oral </a:t>
            </a:r>
            <a:r>
              <a:rPr lang="fr-BE" dirty="0" err="1" smtClean="0"/>
              <a:t>presentation</a:t>
            </a:r>
            <a:endParaRPr lang="fr-BE" dirty="0" smtClean="0"/>
          </a:p>
          <a:p>
            <a:pPr lvl="2"/>
            <a:r>
              <a:rPr lang="fr-BE" dirty="0" smtClean="0"/>
              <a:t>10%: participation in class discussion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This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Course structure</a:t>
            </a:r>
          </a:p>
          <a:p>
            <a:r>
              <a:rPr lang="fr-BE" dirty="0" err="1" smtClean="0"/>
              <a:t>Written</a:t>
            </a:r>
            <a:r>
              <a:rPr lang="fr-BE" dirty="0" smtClean="0"/>
              <a:t> </a:t>
            </a:r>
            <a:r>
              <a:rPr lang="fr-BE" dirty="0" err="1" smtClean="0"/>
              <a:t>work</a:t>
            </a:r>
            <a:r>
              <a:rPr lang="fr-BE" dirty="0" smtClean="0"/>
              <a:t> </a:t>
            </a:r>
            <a:r>
              <a:rPr lang="fr-BE" dirty="0" err="1" smtClean="0"/>
              <a:t>requirement</a:t>
            </a:r>
            <a:endParaRPr lang="fr-BE" dirty="0" smtClean="0"/>
          </a:p>
          <a:p>
            <a:r>
              <a:rPr lang="fr-BE" dirty="0" smtClean="0"/>
              <a:t>Deadlines and feedback</a:t>
            </a:r>
          </a:p>
          <a:p>
            <a:r>
              <a:rPr lang="fr-BE" dirty="0" err="1" smtClean="0"/>
              <a:t>Presentations</a:t>
            </a:r>
            <a:endParaRPr lang="fr-BE" dirty="0" smtClean="0"/>
          </a:p>
          <a:p>
            <a:r>
              <a:rPr lang="fr-BE" dirty="0" err="1" smtClean="0">
                <a:solidFill>
                  <a:srgbClr val="FF0000"/>
                </a:solidFill>
              </a:rPr>
              <a:t>Defining</a:t>
            </a:r>
            <a:r>
              <a:rPr lang="fr-BE" dirty="0" smtClean="0">
                <a:solidFill>
                  <a:srgbClr val="FF0000"/>
                </a:solidFill>
              </a:rPr>
              <a:t> a </a:t>
            </a:r>
            <a:r>
              <a:rPr lang="fr-BE" dirty="0" err="1" smtClean="0">
                <a:solidFill>
                  <a:srgbClr val="FF0000"/>
                </a:solidFill>
              </a:rPr>
              <a:t>topic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8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Defining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Four key areas</a:t>
            </a:r>
          </a:p>
          <a:p>
            <a:pPr lvl="1"/>
            <a:endParaRPr lang="fr-BE" dirty="0" smtClean="0"/>
          </a:p>
          <a:p>
            <a:pPr lvl="1"/>
            <a:r>
              <a:rPr lang="fr-BE" dirty="0" err="1" smtClean="0"/>
              <a:t>Stimulating</a:t>
            </a:r>
            <a:r>
              <a:rPr lang="fr-BE" dirty="0" smtClean="0"/>
              <a:t> innovation: State </a:t>
            </a:r>
            <a:r>
              <a:rPr lang="fr-BE" dirty="0" err="1" smtClean="0"/>
              <a:t>aid</a:t>
            </a:r>
            <a:r>
              <a:rPr lang="fr-BE" dirty="0" smtClean="0"/>
              <a:t>, public </a:t>
            </a:r>
            <a:r>
              <a:rPr lang="fr-BE" dirty="0" err="1" smtClean="0"/>
              <a:t>procurement</a:t>
            </a:r>
            <a:r>
              <a:rPr lang="fr-BE" dirty="0" smtClean="0"/>
              <a:t> and innovation</a:t>
            </a:r>
          </a:p>
          <a:p>
            <a:pPr lvl="1"/>
            <a:r>
              <a:rPr lang="fr-BE" dirty="0" err="1" smtClean="0"/>
              <a:t>Enabling</a:t>
            </a:r>
            <a:r>
              <a:rPr lang="fr-BE" dirty="0" smtClean="0"/>
              <a:t> innovation: innovation </a:t>
            </a:r>
            <a:r>
              <a:rPr lang="fr-BE" dirty="0" err="1" smtClean="0"/>
              <a:t>throughout</a:t>
            </a:r>
            <a:r>
              <a:rPr lang="fr-BE" dirty="0" smtClean="0"/>
              <a:t> EU </a:t>
            </a:r>
            <a:r>
              <a:rPr lang="fr-BE" dirty="0" err="1" smtClean="0"/>
              <a:t>competition</a:t>
            </a:r>
            <a:r>
              <a:rPr lang="fr-BE" dirty="0" smtClean="0"/>
              <a:t> </a:t>
            </a:r>
            <a:r>
              <a:rPr lang="fr-BE" dirty="0" err="1" smtClean="0"/>
              <a:t>law</a:t>
            </a:r>
            <a:endParaRPr lang="fr-BE" dirty="0" smtClean="0"/>
          </a:p>
          <a:p>
            <a:pPr lvl="1"/>
            <a:r>
              <a:rPr lang="fr-BE" dirty="0" err="1" smtClean="0"/>
              <a:t>Enabling</a:t>
            </a:r>
            <a:r>
              <a:rPr lang="fr-BE" dirty="0" smtClean="0"/>
              <a:t> innovation: </a:t>
            </a:r>
            <a:r>
              <a:rPr lang="fr-BE" dirty="0" err="1" smtClean="0"/>
              <a:t>regulation</a:t>
            </a:r>
            <a:r>
              <a:rPr lang="fr-BE" dirty="0" smtClean="0"/>
              <a:t> of digital </a:t>
            </a:r>
            <a:r>
              <a:rPr lang="fr-BE" dirty="0" err="1" smtClean="0"/>
              <a:t>platforms</a:t>
            </a:r>
            <a:r>
              <a:rPr lang="fr-BE" dirty="0" smtClean="0"/>
              <a:t> and the sharing </a:t>
            </a:r>
            <a:r>
              <a:rPr lang="fr-BE" dirty="0" err="1" smtClean="0"/>
              <a:t>economy</a:t>
            </a:r>
            <a:endParaRPr lang="fr-BE" dirty="0" smtClean="0"/>
          </a:p>
          <a:p>
            <a:pPr lvl="1"/>
            <a:r>
              <a:rPr lang="fr-BE" dirty="0" err="1" smtClean="0"/>
              <a:t>Protecting</a:t>
            </a:r>
            <a:r>
              <a:rPr lang="fr-BE" dirty="0" smtClean="0"/>
              <a:t> (</a:t>
            </a:r>
            <a:r>
              <a:rPr lang="fr-BE" dirty="0" err="1" smtClean="0"/>
              <a:t>from</a:t>
            </a:r>
            <a:r>
              <a:rPr lang="fr-BE" dirty="0" smtClean="0"/>
              <a:t>) innovation: </a:t>
            </a:r>
            <a:r>
              <a:rPr lang="fr-BE" dirty="0" err="1" smtClean="0"/>
              <a:t>common</a:t>
            </a:r>
            <a:r>
              <a:rPr lang="fr-BE" dirty="0" smtClean="0"/>
              <a:t> IP </a:t>
            </a:r>
            <a:r>
              <a:rPr lang="fr-BE" dirty="0" err="1" smtClean="0"/>
              <a:t>rights</a:t>
            </a:r>
            <a:r>
              <a:rPr lang="fr-BE" dirty="0" smtClean="0"/>
              <a:t> protection and data protection </a:t>
            </a:r>
            <a:r>
              <a:rPr lang="fr-BE" dirty="0" err="1" smtClean="0"/>
              <a:t>topics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21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Defining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fr-BE" dirty="0" err="1"/>
              <a:t>Stimulating</a:t>
            </a:r>
            <a:r>
              <a:rPr lang="fr-BE" dirty="0"/>
              <a:t> innovation – State </a:t>
            </a:r>
            <a:r>
              <a:rPr lang="fr-BE" dirty="0" err="1"/>
              <a:t>aid</a:t>
            </a:r>
            <a:r>
              <a:rPr lang="fr-BE" dirty="0"/>
              <a:t>, public </a:t>
            </a:r>
            <a:r>
              <a:rPr lang="fr-BE" dirty="0" err="1"/>
              <a:t>procurement</a:t>
            </a:r>
            <a:r>
              <a:rPr lang="fr-BE" dirty="0"/>
              <a:t> and </a:t>
            </a:r>
            <a:r>
              <a:rPr lang="fr-BE" dirty="0" smtClean="0"/>
              <a:t>innovation</a:t>
            </a:r>
          </a:p>
          <a:p>
            <a:pPr marL="685800" lvl="2">
              <a:spcBef>
                <a:spcPts val="1000"/>
              </a:spcBef>
            </a:pPr>
            <a:endParaRPr lang="fr-BE" dirty="0" smtClean="0"/>
          </a:p>
          <a:p>
            <a:pPr marL="685800" lvl="2">
              <a:spcBef>
                <a:spcPts val="1000"/>
              </a:spcBef>
            </a:pPr>
            <a:r>
              <a:rPr lang="fr-BE" dirty="0" smtClean="0"/>
              <a:t>R&amp;D&amp;I </a:t>
            </a:r>
            <a:r>
              <a:rPr lang="fr-BE" dirty="0" err="1" smtClean="0"/>
              <a:t>aid</a:t>
            </a:r>
            <a:endParaRPr lang="fr-BE" dirty="0" smtClean="0"/>
          </a:p>
          <a:p>
            <a:pPr marL="685800" lvl="2">
              <a:spcBef>
                <a:spcPts val="1000"/>
              </a:spcBef>
            </a:pPr>
            <a:r>
              <a:rPr lang="fr-BE" dirty="0" smtClean="0"/>
              <a:t>How to procure </a:t>
            </a:r>
            <a:r>
              <a:rPr lang="fr-BE" dirty="0" err="1" smtClean="0"/>
              <a:t>innovatively</a:t>
            </a:r>
            <a:r>
              <a:rPr lang="fr-BE" dirty="0" smtClean="0"/>
              <a:t>? </a:t>
            </a:r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legal</a:t>
            </a:r>
            <a:r>
              <a:rPr lang="fr-BE" dirty="0" smtClean="0"/>
              <a:t> </a:t>
            </a:r>
            <a:r>
              <a:rPr lang="fr-BE" dirty="0" err="1" smtClean="0"/>
              <a:t>criteria</a:t>
            </a:r>
            <a:r>
              <a:rPr lang="fr-BE" dirty="0" smtClean="0"/>
              <a:t> to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taken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</a:t>
            </a:r>
            <a:r>
              <a:rPr lang="fr-BE" dirty="0" err="1" smtClean="0"/>
              <a:t>account</a:t>
            </a:r>
            <a:r>
              <a:rPr lang="fr-BE" dirty="0" smtClean="0"/>
              <a:t>?</a:t>
            </a:r>
          </a:p>
          <a:p>
            <a:pPr marL="685800" lvl="2">
              <a:spcBef>
                <a:spcPts val="1000"/>
              </a:spcBef>
            </a:pPr>
            <a:r>
              <a:rPr lang="fr-BE" dirty="0" smtClean="0"/>
              <a:t>The </a:t>
            </a:r>
            <a:r>
              <a:rPr lang="fr-BE" dirty="0" err="1" smtClean="0"/>
              <a:t>relationship</a:t>
            </a:r>
            <a:r>
              <a:rPr lang="fr-BE" dirty="0" smtClean="0"/>
              <a:t> </a:t>
            </a:r>
            <a:r>
              <a:rPr lang="fr-BE" dirty="0" err="1" smtClean="0"/>
              <a:t>between</a:t>
            </a:r>
            <a:r>
              <a:rPr lang="fr-BE" dirty="0" smtClean="0"/>
              <a:t> state </a:t>
            </a:r>
            <a:r>
              <a:rPr lang="fr-BE" dirty="0" err="1" smtClean="0"/>
              <a:t>aid</a:t>
            </a:r>
            <a:r>
              <a:rPr lang="fr-BE" dirty="0" smtClean="0"/>
              <a:t> and public </a:t>
            </a:r>
            <a:r>
              <a:rPr lang="fr-BE" dirty="0" err="1" smtClean="0"/>
              <a:t>procurement</a:t>
            </a:r>
            <a:r>
              <a:rPr lang="fr-BE" dirty="0" smtClean="0"/>
              <a:t> in the </a:t>
            </a:r>
            <a:r>
              <a:rPr lang="fr-BE" dirty="0" err="1" smtClean="0"/>
              <a:t>context</a:t>
            </a:r>
            <a:r>
              <a:rPr lang="fr-BE" dirty="0" smtClean="0"/>
              <a:t> of </a:t>
            </a:r>
            <a:r>
              <a:rPr lang="fr-BE" dirty="0" err="1" smtClean="0"/>
              <a:t>innovative</a:t>
            </a:r>
            <a:r>
              <a:rPr lang="fr-BE" dirty="0" smtClean="0"/>
              <a:t> industries (</a:t>
            </a:r>
            <a:r>
              <a:rPr lang="fr-BE" dirty="0" err="1" smtClean="0"/>
              <a:t>specific</a:t>
            </a:r>
            <a:r>
              <a:rPr lang="fr-BE" dirty="0" smtClean="0"/>
              <a:t> types of industries </a:t>
            </a:r>
            <a:r>
              <a:rPr lang="fr-BE" dirty="0" err="1" smtClean="0"/>
              <a:t>above</a:t>
            </a:r>
            <a:r>
              <a:rPr lang="fr-BE" dirty="0" smtClean="0"/>
              <a:t> all)</a:t>
            </a:r>
          </a:p>
          <a:p>
            <a:pPr marL="685800" lvl="2">
              <a:spcBef>
                <a:spcPts val="1000"/>
              </a:spcBef>
            </a:pPr>
            <a:r>
              <a:rPr lang="fr-BE" dirty="0" err="1" smtClean="0"/>
              <a:t>Measuring</a:t>
            </a:r>
            <a:r>
              <a:rPr lang="fr-BE" dirty="0" smtClean="0"/>
              <a:t> innovation in the </a:t>
            </a:r>
            <a:r>
              <a:rPr lang="fr-BE" dirty="0" err="1" smtClean="0"/>
              <a:t>award</a:t>
            </a:r>
            <a:r>
              <a:rPr lang="fr-BE" dirty="0" smtClean="0"/>
              <a:t> of public </a:t>
            </a:r>
            <a:r>
              <a:rPr lang="fr-BE" dirty="0" err="1" smtClean="0"/>
              <a:t>procurement</a:t>
            </a:r>
            <a:r>
              <a:rPr lang="fr-BE" dirty="0" smtClean="0"/>
              <a:t> </a:t>
            </a:r>
            <a:r>
              <a:rPr lang="fr-BE" dirty="0" err="1" smtClean="0"/>
              <a:t>contracts</a:t>
            </a:r>
            <a:endParaRPr lang="fr-B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37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Defining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fr-BE" dirty="0" err="1"/>
              <a:t>Enabling</a:t>
            </a:r>
            <a:r>
              <a:rPr lang="fr-BE" dirty="0"/>
              <a:t> innovation: innovation </a:t>
            </a:r>
            <a:r>
              <a:rPr lang="fr-BE" dirty="0" err="1"/>
              <a:t>throughout</a:t>
            </a:r>
            <a:r>
              <a:rPr lang="fr-BE" dirty="0"/>
              <a:t> EU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endParaRPr lang="fr-BE" dirty="0"/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Innovation as a justification in Article 101(3) TFEU</a:t>
            </a:r>
          </a:p>
          <a:p>
            <a:pPr lvl="1"/>
            <a:r>
              <a:rPr lang="fr-BE" dirty="0" smtClean="0"/>
              <a:t>Innovation and multi-</a:t>
            </a:r>
            <a:r>
              <a:rPr lang="fr-BE" dirty="0" err="1" smtClean="0"/>
              <a:t>sided</a:t>
            </a:r>
            <a:r>
              <a:rPr lang="fr-BE" dirty="0" smtClean="0"/>
              <a:t> </a:t>
            </a:r>
            <a:r>
              <a:rPr lang="fr-BE" dirty="0" err="1" smtClean="0"/>
              <a:t>markets</a:t>
            </a:r>
            <a:endParaRPr lang="fr-BE" dirty="0" smtClean="0"/>
          </a:p>
          <a:p>
            <a:pPr lvl="1"/>
            <a:r>
              <a:rPr lang="fr-BE" dirty="0" smtClean="0"/>
              <a:t>Standard-essential patents and Article 102 TFEU</a:t>
            </a:r>
          </a:p>
          <a:p>
            <a:pPr lvl="1"/>
            <a:r>
              <a:rPr lang="fr-BE" dirty="0" smtClean="0"/>
              <a:t>Innovation in concentration control: </a:t>
            </a:r>
            <a:r>
              <a:rPr lang="fr-BE" dirty="0" err="1" smtClean="0"/>
              <a:t>specific</a:t>
            </a:r>
            <a:r>
              <a:rPr lang="fr-BE" dirty="0" smtClean="0"/>
              <a:t> </a:t>
            </a:r>
            <a:r>
              <a:rPr lang="fr-BE" dirty="0" err="1" smtClean="0"/>
              <a:t>merger</a:t>
            </a:r>
            <a:r>
              <a:rPr lang="fr-BE" dirty="0" smtClean="0"/>
              <a:t> </a:t>
            </a:r>
            <a:r>
              <a:rPr lang="fr-BE" dirty="0" err="1" smtClean="0"/>
              <a:t>examples</a:t>
            </a:r>
            <a:endParaRPr lang="fr-BE" dirty="0" smtClean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72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Technological</a:t>
            </a:r>
            <a:r>
              <a:rPr lang="fr-BE" dirty="0" smtClean="0"/>
              <a:t>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Innovation = new </a:t>
            </a:r>
            <a:r>
              <a:rPr lang="fr-BE" dirty="0" err="1" smtClean="0"/>
              <a:t>idea</a:t>
            </a:r>
            <a:r>
              <a:rPr lang="fr-BE" dirty="0" smtClean="0"/>
              <a:t>, new </a:t>
            </a:r>
            <a:r>
              <a:rPr lang="fr-BE" dirty="0" err="1" smtClean="0"/>
              <a:t>process</a:t>
            </a:r>
            <a:r>
              <a:rPr lang="fr-BE" dirty="0" smtClean="0"/>
              <a:t>, new invention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being</a:t>
            </a:r>
            <a:r>
              <a:rPr lang="fr-BE" dirty="0" smtClean="0"/>
              <a:t> put on the </a:t>
            </a:r>
            <a:r>
              <a:rPr lang="fr-BE" dirty="0" err="1" smtClean="0"/>
              <a:t>market</a:t>
            </a:r>
            <a:endParaRPr lang="fr-BE" dirty="0" smtClean="0"/>
          </a:p>
          <a:p>
            <a:pPr lvl="1"/>
            <a:r>
              <a:rPr lang="fr-BE" dirty="0" smtClean="0"/>
              <a:t>Innovation ≠ invention</a:t>
            </a:r>
          </a:p>
          <a:p>
            <a:pPr lvl="2"/>
            <a:r>
              <a:rPr lang="fr-BE" dirty="0" smtClean="0"/>
              <a:t>Susceptible to </a:t>
            </a:r>
            <a:r>
              <a:rPr lang="fr-BE" dirty="0" err="1" smtClean="0"/>
              <a:t>industrial</a:t>
            </a:r>
            <a:r>
              <a:rPr lang="fr-BE" dirty="0" smtClean="0"/>
              <a:t> application cf. patent </a:t>
            </a:r>
            <a:r>
              <a:rPr lang="fr-BE" dirty="0" err="1" smtClean="0"/>
              <a:t>law</a:t>
            </a:r>
            <a:endParaRPr lang="fr-BE" dirty="0" smtClean="0"/>
          </a:p>
          <a:p>
            <a:endParaRPr lang="fr-BE" dirty="0"/>
          </a:p>
          <a:p>
            <a:pPr marL="0" indent="0">
              <a:buNone/>
            </a:pPr>
            <a:endParaRPr lang="fr-BE" dirty="0"/>
          </a:p>
          <a:p>
            <a:r>
              <a:rPr lang="fr-BE" dirty="0" err="1" smtClean="0"/>
              <a:t>Technological</a:t>
            </a:r>
            <a:r>
              <a:rPr lang="fr-BE" dirty="0" smtClean="0"/>
              <a:t> innovation = innovation </a:t>
            </a:r>
            <a:r>
              <a:rPr lang="fr-BE" dirty="0" err="1" smtClean="0"/>
              <a:t>having</a:t>
            </a:r>
            <a:r>
              <a:rPr lang="fr-BE" dirty="0" smtClean="0"/>
              <a:t> an impact on the technologies </a:t>
            </a:r>
            <a:r>
              <a:rPr lang="fr-BE" dirty="0" err="1" smtClean="0"/>
              <a:t>we</a:t>
            </a:r>
            <a:r>
              <a:rPr lang="fr-BE" dirty="0" smtClean="0"/>
              <a:t> use</a:t>
            </a:r>
          </a:p>
          <a:p>
            <a:pPr lvl="1"/>
            <a:r>
              <a:rPr lang="fr-BE" dirty="0" smtClean="0"/>
              <a:t>Can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improvement</a:t>
            </a:r>
            <a:r>
              <a:rPr lang="fr-BE" dirty="0" smtClean="0"/>
              <a:t> to </a:t>
            </a:r>
            <a:r>
              <a:rPr lang="fr-BE" dirty="0" err="1" smtClean="0"/>
              <a:t>existing</a:t>
            </a:r>
            <a:r>
              <a:rPr lang="fr-BE" dirty="0" smtClean="0"/>
              <a:t> technologies</a:t>
            </a:r>
          </a:p>
          <a:p>
            <a:pPr lvl="1"/>
            <a:r>
              <a:rPr lang="fr-BE" dirty="0" smtClean="0"/>
              <a:t>Can </a:t>
            </a:r>
            <a:r>
              <a:rPr lang="fr-BE" dirty="0" err="1" smtClean="0"/>
              <a:t>be</a:t>
            </a:r>
            <a:r>
              <a:rPr lang="fr-BE" dirty="0" smtClean="0"/>
              <a:t> disruptive new technologies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04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Defining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fr-BE" dirty="0" err="1"/>
              <a:t>Enabling</a:t>
            </a:r>
            <a:r>
              <a:rPr lang="fr-BE" dirty="0"/>
              <a:t> innovation: </a:t>
            </a:r>
            <a:r>
              <a:rPr lang="fr-BE" dirty="0" err="1"/>
              <a:t>regulation</a:t>
            </a:r>
            <a:r>
              <a:rPr lang="fr-BE" dirty="0"/>
              <a:t> of digital </a:t>
            </a:r>
            <a:r>
              <a:rPr lang="fr-BE" dirty="0" err="1" smtClean="0"/>
              <a:t>platforms</a:t>
            </a:r>
            <a:r>
              <a:rPr lang="fr-BE" dirty="0" smtClean="0"/>
              <a:t>, e-commerce </a:t>
            </a:r>
            <a:r>
              <a:rPr lang="fr-BE" dirty="0"/>
              <a:t>and the sharing </a:t>
            </a:r>
            <a:r>
              <a:rPr lang="fr-BE" dirty="0" err="1"/>
              <a:t>economy</a:t>
            </a:r>
            <a:endParaRPr lang="fr-BE" dirty="0"/>
          </a:p>
          <a:p>
            <a:pPr lvl="1"/>
            <a:endParaRPr lang="fr-BE" dirty="0" smtClean="0"/>
          </a:p>
          <a:p>
            <a:pPr lvl="1"/>
            <a:r>
              <a:rPr lang="fr-BE" dirty="0" smtClean="0"/>
              <a:t>The </a:t>
            </a:r>
            <a:r>
              <a:rPr lang="fr-BE" dirty="0" err="1" smtClean="0"/>
              <a:t>newly</a:t>
            </a:r>
            <a:r>
              <a:rPr lang="fr-BE" dirty="0" smtClean="0"/>
              <a:t> </a:t>
            </a:r>
            <a:r>
              <a:rPr lang="fr-BE" dirty="0" err="1" smtClean="0"/>
              <a:t>proposed</a:t>
            </a:r>
            <a:r>
              <a:rPr lang="fr-BE" dirty="0" smtClean="0"/>
              <a:t> digital </a:t>
            </a:r>
            <a:r>
              <a:rPr lang="fr-BE" dirty="0" err="1" smtClean="0"/>
              <a:t>platform</a:t>
            </a:r>
            <a:r>
              <a:rPr lang="fr-BE" dirty="0" smtClean="0"/>
              <a:t> </a:t>
            </a:r>
            <a:r>
              <a:rPr lang="fr-BE" dirty="0" err="1" smtClean="0"/>
              <a:t>regulation</a:t>
            </a:r>
            <a:r>
              <a:rPr lang="fr-BE" dirty="0" smtClean="0"/>
              <a:t> (Commission, 2018) and e-commerce </a:t>
            </a:r>
            <a:r>
              <a:rPr lang="fr-BE" dirty="0" err="1" smtClean="0"/>
              <a:t>rules</a:t>
            </a:r>
            <a:endParaRPr lang="fr-BE" dirty="0" smtClean="0"/>
          </a:p>
          <a:p>
            <a:pPr lvl="1"/>
            <a:r>
              <a:rPr lang="fr-BE" dirty="0" err="1" smtClean="0"/>
              <a:t>AirBnB</a:t>
            </a:r>
            <a:r>
              <a:rPr lang="fr-BE" dirty="0" smtClean="0"/>
              <a:t> and </a:t>
            </a:r>
            <a:r>
              <a:rPr lang="fr-BE" dirty="0" err="1" smtClean="0"/>
              <a:t>access</a:t>
            </a:r>
            <a:r>
              <a:rPr lang="fr-BE" dirty="0" smtClean="0"/>
              <a:t> to </a:t>
            </a:r>
            <a:r>
              <a:rPr lang="fr-BE" dirty="0" err="1" smtClean="0"/>
              <a:t>markets</a:t>
            </a:r>
            <a:r>
              <a:rPr lang="fr-BE" dirty="0" smtClean="0"/>
              <a:t> – </a:t>
            </a:r>
            <a:r>
              <a:rPr lang="fr-BE" dirty="0" err="1" smtClean="0"/>
              <a:t>does</a:t>
            </a:r>
            <a:r>
              <a:rPr lang="fr-BE" dirty="0" smtClean="0"/>
              <a:t> innovation come </a:t>
            </a:r>
            <a:r>
              <a:rPr lang="fr-BE" dirty="0" err="1" smtClean="0"/>
              <a:t>into</a:t>
            </a:r>
            <a:r>
              <a:rPr lang="fr-BE" dirty="0" smtClean="0"/>
              <a:t> </a:t>
            </a:r>
            <a:r>
              <a:rPr lang="fr-BE" dirty="0" err="1" smtClean="0"/>
              <a:t>play</a:t>
            </a:r>
            <a:r>
              <a:rPr lang="fr-BE" dirty="0" smtClean="0"/>
              <a:t>?</a:t>
            </a:r>
          </a:p>
          <a:p>
            <a:pPr lvl="1"/>
            <a:r>
              <a:rPr lang="fr-BE" dirty="0" smtClean="0"/>
              <a:t>Net </a:t>
            </a:r>
            <a:r>
              <a:rPr lang="fr-BE" dirty="0" err="1" smtClean="0"/>
              <a:t>neutrality</a:t>
            </a:r>
            <a:r>
              <a:rPr lang="fr-BE" dirty="0" smtClean="0"/>
              <a:t> and innovation in the </a:t>
            </a:r>
            <a:r>
              <a:rPr lang="fr-BE" dirty="0" err="1" smtClean="0"/>
              <a:t>European</a:t>
            </a:r>
            <a:r>
              <a:rPr lang="fr-BE" dirty="0" smtClean="0"/>
              <a:t> Union</a:t>
            </a:r>
          </a:p>
          <a:p>
            <a:pPr lvl="1"/>
            <a:r>
              <a:rPr lang="fr-BE" dirty="0" err="1" smtClean="0"/>
              <a:t>Geo-blocking</a:t>
            </a:r>
            <a:r>
              <a:rPr lang="fr-BE" dirty="0" smtClean="0"/>
              <a:t> and </a:t>
            </a:r>
            <a:r>
              <a:rPr lang="fr-BE" dirty="0" err="1" smtClean="0"/>
              <a:t>Regulation</a:t>
            </a:r>
            <a:r>
              <a:rPr lang="fr-BE" dirty="0" smtClean="0"/>
              <a:t> 2018/302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6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Defining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fr-BE" dirty="0" err="1"/>
              <a:t>Protecting</a:t>
            </a:r>
            <a:r>
              <a:rPr lang="fr-BE" dirty="0"/>
              <a:t> </a:t>
            </a:r>
            <a:r>
              <a:rPr lang="fr-BE" dirty="0" smtClean="0"/>
              <a:t>(</a:t>
            </a:r>
            <a:r>
              <a:rPr lang="fr-BE" dirty="0" err="1" smtClean="0"/>
              <a:t>from</a:t>
            </a:r>
            <a:r>
              <a:rPr lang="fr-BE" dirty="0" smtClean="0"/>
              <a:t>) innovation</a:t>
            </a:r>
            <a:r>
              <a:rPr lang="fr-BE" dirty="0"/>
              <a:t>: </a:t>
            </a:r>
            <a:r>
              <a:rPr lang="fr-BE" dirty="0" err="1"/>
              <a:t>common</a:t>
            </a:r>
            <a:r>
              <a:rPr lang="fr-BE" dirty="0"/>
              <a:t> IP </a:t>
            </a:r>
            <a:r>
              <a:rPr lang="fr-BE" dirty="0" err="1"/>
              <a:t>rights</a:t>
            </a:r>
            <a:r>
              <a:rPr lang="fr-BE" dirty="0"/>
              <a:t> protection and data protection </a:t>
            </a:r>
            <a:r>
              <a:rPr lang="fr-BE" dirty="0" err="1" smtClean="0"/>
              <a:t>topics</a:t>
            </a:r>
            <a:endParaRPr lang="fr-BE" dirty="0" smtClean="0"/>
          </a:p>
          <a:p>
            <a:pPr marL="685800" lvl="2">
              <a:spcBef>
                <a:spcPts val="1000"/>
              </a:spcBef>
            </a:pPr>
            <a:endParaRPr lang="fr-BE" dirty="0" smtClean="0"/>
          </a:p>
          <a:p>
            <a:pPr marL="685800" lvl="2">
              <a:spcBef>
                <a:spcPts val="1000"/>
              </a:spcBef>
            </a:pPr>
            <a:r>
              <a:rPr lang="fr-BE" dirty="0" err="1" smtClean="0"/>
              <a:t>Reform</a:t>
            </a:r>
            <a:r>
              <a:rPr lang="fr-BE" dirty="0" smtClean="0"/>
              <a:t> of copyright </a:t>
            </a:r>
          </a:p>
          <a:p>
            <a:pPr marL="685800" lvl="2">
              <a:spcBef>
                <a:spcPts val="1000"/>
              </a:spcBef>
            </a:pPr>
            <a:r>
              <a:rPr lang="fr-BE" dirty="0" err="1" smtClean="0"/>
              <a:t>Unitary</a:t>
            </a:r>
            <a:r>
              <a:rPr lang="fr-BE" dirty="0" smtClean="0"/>
              <a:t> patents</a:t>
            </a:r>
          </a:p>
          <a:p>
            <a:pPr marL="685800" lvl="2">
              <a:spcBef>
                <a:spcPts val="1000"/>
              </a:spcBef>
            </a:pPr>
            <a:r>
              <a:rPr lang="fr-BE" dirty="0" smtClean="0"/>
              <a:t>The </a:t>
            </a:r>
            <a:r>
              <a:rPr lang="fr-BE" dirty="0" err="1" smtClean="0"/>
              <a:t>artificial</a:t>
            </a:r>
            <a:r>
              <a:rPr lang="fr-BE" dirty="0" smtClean="0"/>
              <a:t> intelligence ‘black box’</a:t>
            </a:r>
          </a:p>
          <a:p>
            <a:pPr marL="685800" lvl="2">
              <a:spcBef>
                <a:spcPts val="1000"/>
              </a:spcBef>
            </a:pPr>
            <a:r>
              <a:rPr lang="fr-BE" dirty="0" smtClean="0"/>
              <a:t>By-design obligations in the GDPR (Article 24-25 GDPR)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03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What’s</a:t>
            </a:r>
            <a:r>
              <a:rPr lang="fr-BE" dirty="0" smtClean="0"/>
              <a:t> </a:t>
            </a:r>
            <a:r>
              <a:rPr lang="fr-BE" dirty="0" err="1" smtClean="0"/>
              <a:t>next</a:t>
            </a:r>
            <a:r>
              <a:rPr lang="fr-BE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r>
              <a:rPr lang="fr-BE" dirty="0" err="1" smtClean="0"/>
              <a:t>Choose</a:t>
            </a:r>
            <a:r>
              <a:rPr lang="fr-BE" dirty="0" smtClean="0"/>
              <a:t> one of the </a:t>
            </a:r>
            <a:r>
              <a:rPr lang="fr-BE" dirty="0" err="1" smtClean="0"/>
              <a:t>topics</a:t>
            </a:r>
            <a:r>
              <a:rPr lang="fr-BE" dirty="0" smtClean="0"/>
              <a:t> </a:t>
            </a:r>
            <a:r>
              <a:rPr lang="fr-BE" dirty="0" err="1" smtClean="0"/>
              <a:t>outlined</a:t>
            </a:r>
            <a:r>
              <a:rPr lang="fr-BE" dirty="0" smtClean="0"/>
              <a:t> </a:t>
            </a:r>
            <a:r>
              <a:rPr lang="fr-BE" dirty="0" err="1" smtClean="0"/>
              <a:t>here</a:t>
            </a:r>
            <a:endParaRPr lang="fr-BE" dirty="0" smtClean="0"/>
          </a:p>
          <a:p>
            <a:pPr lvl="1"/>
            <a:endParaRPr lang="fr-BE" dirty="0" smtClean="0"/>
          </a:p>
          <a:p>
            <a:pPr lvl="1"/>
            <a:endParaRPr lang="fr-BE" dirty="0" smtClean="0"/>
          </a:p>
          <a:p>
            <a:pPr lvl="1"/>
            <a:r>
              <a:rPr lang="fr-BE" dirty="0" err="1" smtClean="0"/>
              <a:t>Within</a:t>
            </a:r>
            <a:r>
              <a:rPr lang="fr-BE" dirty="0" smtClean="0"/>
              <a:t> </a:t>
            </a:r>
            <a:r>
              <a:rPr lang="fr-BE" dirty="0" err="1" smtClean="0"/>
              <a:t>each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r>
              <a:rPr lang="fr-BE" dirty="0" smtClean="0"/>
              <a:t>, look for </a:t>
            </a:r>
            <a:r>
              <a:rPr lang="fr-BE" dirty="0" err="1" smtClean="0"/>
              <a:t>legislation</a:t>
            </a:r>
            <a:r>
              <a:rPr lang="fr-BE" dirty="0" smtClean="0"/>
              <a:t>, cases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seem</a:t>
            </a:r>
            <a:r>
              <a:rPr lang="fr-BE" dirty="0" smtClean="0"/>
              <a:t> </a:t>
            </a:r>
            <a:r>
              <a:rPr lang="fr-BE" dirty="0" err="1" smtClean="0"/>
              <a:t>interesting</a:t>
            </a:r>
            <a:r>
              <a:rPr lang="fr-BE" dirty="0" smtClean="0"/>
              <a:t> to </a:t>
            </a:r>
            <a:r>
              <a:rPr lang="fr-BE" dirty="0" err="1" smtClean="0"/>
              <a:t>you</a:t>
            </a:r>
            <a:endParaRPr lang="fr-BE" dirty="0" smtClean="0"/>
          </a:p>
          <a:p>
            <a:pPr lvl="1"/>
            <a:r>
              <a:rPr lang="fr-BE" dirty="0" err="1" smtClean="0"/>
              <a:t>Identify</a:t>
            </a:r>
            <a:r>
              <a:rPr lang="fr-BE" dirty="0" smtClean="0"/>
              <a:t> a set of key issues </a:t>
            </a:r>
            <a:r>
              <a:rPr lang="fr-BE" dirty="0" err="1" smtClean="0"/>
              <a:t>you</a:t>
            </a:r>
            <a:r>
              <a:rPr lang="fr-BE" dirty="0" smtClean="0"/>
              <a:t> </a:t>
            </a:r>
            <a:r>
              <a:rPr lang="fr-BE" dirty="0" err="1" smtClean="0"/>
              <a:t>would</a:t>
            </a:r>
            <a:r>
              <a:rPr lang="fr-BE" dirty="0" smtClean="0"/>
              <a:t> </a:t>
            </a:r>
            <a:r>
              <a:rPr lang="fr-BE" dirty="0" err="1" smtClean="0"/>
              <a:t>like</a:t>
            </a:r>
            <a:r>
              <a:rPr lang="fr-BE" dirty="0" smtClean="0"/>
              <a:t> to explore </a:t>
            </a:r>
            <a:r>
              <a:rPr lang="fr-BE" dirty="0" err="1" smtClean="0"/>
              <a:t>further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058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What’s</a:t>
            </a:r>
            <a:r>
              <a:rPr lang="fr-BE" dirty="0" smtClean="0"/>
              <a:t> </a:t>
            </a:r>
            <a:r>
              <a:rPr lang="fr-BE" dirty="0" err="1" smtClean="0"/>
              <a:t>next</a:t>
            </a:r>
            <a:r>
              <a:rPr lang="fr-BE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Pick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r>
              <a:rPr lang="fr-BE" dirty="0" smtClean="0"/>
              <a:t> of </a:t>
            </a:r>
            <a:r>
              <a:rPr lang="fr-BE" dirty="0" err="1" smtClean="0"/>
              <a:t>choice</a:t>
            </a:r>
            <a:endParaRPr lang="fr-BE" dirty="0" smtClean="0"/>
          </a:p>
          <a:p>
            <a:pPr lvl="1"/>
            <a:endParaRPr lang="fr-BE" dirty="0" smtClean="0"/>
          </a:p>
          <a:p>
            <a:pPr lvl="1"/>
            <a:r>
              <a:rPr lang="fr-BE" dirty="0" err="1" smtClean="0"/>
              <a:t>Delve</a:t>
            </a:r>
            <a:r>
              <a:rPr lang="fr-BE" dirty="0" smtClean="0"/>
              <a:t> </a:t>
            </a:r>
            <a:r>
              <a:rPr lang="fr-BE" dirty="0" err="1" smtClean="0"/>
              <a:t>into</a:t>
            </a:r>
            <a:r>
              <a:rPr lang="fr-BE" dirty="0" smtClean="0"/>
              <a:t> </a:t>
            </a:r>
            <a:r>
              <a:rPr lang="fr-BE" dirty="0" err="1" smtClean="0"/>
              <a:t>literature</a:t>
            </a:r>
            <a:r>
              <a:rPr lang="fr-BE" dirty="0" smtClean="0"/>
              <a:t> – blogs on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r>
              <a:rPr lang="fr-BE" dirty="0" smtClean="0"/>
              <a:t> of </a:t>
            </a:r>
            <a:r>
              <a:rPr lang="fr-BE" dirty="0" err="1" smtClean="0"/>
              <a:t>preference</a:t>
            </a:r>
            <a:endParaRPr lang="fr-BE" dirty="0" smtClean="0"/>
          </a:p>
          <a:p>
            <a:pPr lvl="1"/>
            <a:endParaRPr lang="fr-BE" dirty="0"/>
          </a:p>
          <a:p>
            <a:pPr lvl="1"/>
            <a:r>
              <a:rPr lang="fr-BE" dirty="0" err="1" smtClean="0"/>
              <a:t>Find</a:t>
            </a:r>
            <a:r>
              <a:rPr lang="fr-BE" dirty="0" smtClean="0"/>
              <a:t> a set of </a:t>
            </a:r>
            <a:r>
              <a:rPr lang="fr-BE" dirty="0" err="1" smtClean="0"/>
              <a:t>problems</a:t>
            </a:r>
            <a:r>
              <a:rPr lang="fr-BE" dirty="0" smtClean="0"/>
              <a:t>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could</a:t>
            </a:r>
            <a:r>
              <a:rPr lang="fr-BE" dirty="0" smtClean="0"/>
              <a:t> </a:t>
            </a:r>
            <a:r>
              <a:rPr lang="fr-BE" dirty="0" err="1" smtClean="0"/>
              <a:t>interest</a:t>
            </a:r>
            <a:r>
              <a:rPr lang="fr-BE" dirty="0" smtClean="0"/>
              <a:t> </a:t>
            </a:r>
            <a:r>
              <a:rPr lang="fr-BE" dirty="0" err="1" smtClean="0"/>
              <a:t>you</a:t>
            </a:r>
            <a:r>
              <a:rPr lang="fr-BE" dirty="0" smtClean="0"/>
              <a:t>, </a:t>
            </a:r>
            <a:r>
              <a:rPr lang="fr-BE" dirty="0" err="1" smtClean="0"/>
              <a:t>that</a:t>
            </a:r>
            <a:r>
              <a:rPr lang="fr-BE" dirty="0" smtClean="0"/>
              <a:t> capture </a:t>
            </a:r>
            <a:r>
              <a:rPr lang="fr-BE" dirty="0" err="1" smtClean="0"/>
              <a:t>your</a:t>
            </a:r>
            <a:r>
              <a:rPr lang="fr-BE" dirty="0" smtClean="0"/>
              <a:t> attention</a:t>
            </a:r>
          </a:p>
          <a:p>
            <a:pPr lvl="1"/>
            <a:endParaRPr lang="fr-BE" dirty="0"/>
          </a:p>
          <a:p>
            <a:pPr lvl="1"/>
            <a:r>
              <a:rPr lang="fr-BE" dirty="0" smtClean="0"/>
              <a:t>List </a:t>
            </a:r>
            <a:r>
              <a:rPr lang="fr-BE" dirty="0" err="1" smtClean="0"/>
              <a:t>those</a:t>
            </a:r>
            <a:r>
              <a:rPr lang="fr-BE" dirty="0" smtClean="0"/>
              <a:t> </a:t>
            </a:r>
            <a:r>
              <a:rPr lang="fr-BE" dirty="0" err="1" smtClean="0"/>
              <a:t>different</a:t>
            </a:r>
            <a:r>
              <a:rPr lang="fr-BE" dirty="0" smtClean="0"/>
              <a:t> </a:t>
            </a:r>
            <a:r>
              <a:rPr lang="fr-BE" dirty="0" err="1" smtClean="0"/>
              <a:t>topics</a:t>
            </a:r>
            <a:r>
              <a:rPr lang="fr-BE" dirty="0" smtClean="0"/>
              <a:t> and </a:t>
            </a:r>
            <a:r>
              <a:rPr lang="fr-BE" dirty="0" err="1" smtClean="0"/>
              <a:t>bring</a:t>
            </a:r>
            <a:r>
              <a:rPr lang="fr-BE" dirty="0" smtClean="0"/>
              <a:t> </a:t>
            </a:r>
            <a:r>
              <a:rPr lang="fr-BE" dirty="0" err="1" smtClean="0"/>
              <a:t>them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you</a:t>
            </a:r>
            <a:r>
              <a:rPr lang="fr-BE" dirty="0" smtClean="0"/>
              <a:t> to the </a:t>
            </a:r>
            <a:r>
              <a:rPr lang="fr-BE" dirty="0" err="1" smtClean="0"/>
              <a:t>individual</a:t>
            </a:r>
            <a:r>
              <a:rPr lang="fr-BE" dirty="0" smtClean="0"/>
              <a:t> session </a:t>
            </a:r>
            <a:r>
              <a:rPr lang="fr-BE" dirty="0" err="1" smtClean="0"/>
              <a:t>next</a:t>
            </a:r>
            <a:r>
              <a:rPr lang="fr-BE" dirty="0" smtClean="0"/>
              <a:t> </a:t>
            </a:r>
            <a:r>
              <a:rPr lang="fr-BE" dirty="0" err="1" smtClean="0"/>
              <a:t>week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85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What’s</a:t>
            </a:r>
            <a:r>
              <a:rPr lang="fr-BE" dirty="0" smtClean="0"/>
              <a:t> </a:t>
            </a:r>
            <a:r>
              <a:rPr lang="fr-BE" dirty="0" err="1" smtClean="0"/>
              <a:t>next</a:t>
            </a:r>
            <a:r>
              <a:rPr lang="fr-BE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r>
              <a:rPr lang="fr-BE" dirty="0" err="1" smtClean="0"/>
              <a:t>Within</a:t>
            </a:r>
            <a:r>
              <a:rPr lang="fr-BE" dirty="0" smtClean="0"/>
              <a:t>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chosen</a:t>
            </a:r>
            <a:r>
              <a:rPr lang="fr-BE" dirty="0" smtClean="0"/>
              <a:t> </a:t>
            </a:r>
            <a:r>
              <a:rPr lang="fr-BE" dirty="0" err="1" smtClean="0"/>
              <a:t>topic</a:t>
            </a:r>
            <a:endParaRPr lang="fr-BE" dirty="0" smtClean="0"/>
          </a:p>
          <a:p>
            <a:pPr lvl="1"/>
            <a:r>
              <a:rPr lang="fr-BE" dirty="0" err="1"/>
              <a:t>Identify</a:t>
            </a:r>
            <a:r>
              <a:rPr lang="fr-BE" dirty="0"/>
              <a:t> a key </a:t>
            </a:r>
            <a:r>
              <a:rPr lang="fr-BE" dirty="0" err="1"/>
              <a:t>problem</a:t>
            </a:r>
            <a:r>
              <a:rPr lang="fr-BE" dirty="0"/>
              <a:t> </a:t>
            </a:r>
            <a:r>
              <a:rPr lang="fr-BE" dirty="0" err="1"/>
              <a:t>that</a:t>
            </a:r>
            <a:r>
              <a:rPr lang="fr-BE" dirty="0"/>
              <a:t> </a:t>
            </a:r>
            <a:r>
              <a:rPr lang="fr-BE" dirty="0" err="1"/>
              <a:t>you</a:t>
            </a:r>
            <a:r>
              <a:rPr lang="fr-BE" dirty="0"/>
              <a:t> </a:t>
            </a:r>
            <a:r>
              <a:rPr lang="fr-BE" dirty="0" err="1"/>
              <a:t>want</a:t>
            </a:r>
            <a:r>
              <a:rPr lang="fr-BE" dirty="0"/>
              <a:t> to </a:t>
            </a:r>
            <a:r>
              <a:rPr lang="fr-BE" dirty="0" err="1"/>
              <a:t>work</a:t>
            </a:r>
            <a:r>
              <a:rPr lang="fr-BE" dirty="0"/>
              <a:t> on over the course of the </a:t>
            </a:r>
            <a:r>
              <a:rPr lang="fr-BE" dirty="0" err="1"/>
              <a:t>next</a:t>
            </a:r>
            <a:r>
              <a:rPr lang="fr-BE" dirty="0"/>
              <a:t> few </a:t>
            </a:r>
            <a:r>
              <a:rPr lang="fr-BE" dirty="0" err="1"/>
              <a:t>weeks</a:t>
            </a:r>
            <a:endParaRPr lang="fr-BE" dirty="0"/>
          </a:p>
          <a:p>
            <a:pPr lvl="2"/>
            <a:r>
              <a:rPr lang="fr-BE" dirty="0" err="1"/>
              <a:t>Problem</a:t>
            </a:r>
            <a:r>
              <a:rPr lang="fr-BE" dirty="0"/>
              <a:t> </a:t>
            </a:r>
            <a:r>
              <a:rPr lang="fr-BE" dirty="0" err="1"/>
              <a:t>needs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relevant in </a:t>
            </a:r>
            <a:r>
              <a:rPr lang="fr-BE" dirty="0" err="1"/>
              <a:t>exposing</a:t>
            </a:r>
            <a:r>
              <a:rPr lang="fr-BE" dirty="0"/>
              <a:t> the </a:t>
            </a:r>
            <a:r>
              <a:rPr lang="fr-BE" dirty="0" err="1"/>
              <a:t>relationship</a:t>
            </a:r>
            <a:r>
              <a:rPr lang="fr-BE" dirty="0"/>
              <a:t> </a:t>
            </a:r>
            <a:r>
              <a:rPr lang="fr-BE" dirty="0" err="1"/>
              <a:t>between</a:t>
            </a:r>
            <a:r>
              <a:rPr lang="fr-BE" dirty="0"/>
              <a:t> EU </a:t>
            </a:r>
            <a:r>
              <a:rPr lang="fr-BE" dirty="0" err="1" smtClean="0"/>
              <a:t>law</a:t>
            </a:r>
            <a:r>
              <a:rPr lang="fr-BE" dirty="0" smtClean="0"/>
              <a:t>/</a:t>
            </a:r>
            <a:r>
              <a:rPr lang="fr-BE" dirty="0" err="1" smtClean="0"/>
              <a:t>governance</a:t>
            </a:r>
            <a:r>
              <a:rPr lang="fr-BE" dirty="0" smtClean="0"/>
              <a:t> </a:t>
            </a:r>
            <a:r>
              <a:rPr lang="fr-BE" dirty="0"/>
              <a:t>and </a:t>
            </a:r>
            <a:r>
              <a:rPr lang="fr-BE" dirty="0" err="1"/>
              <a:t>technological</a:t>
            </a:r>
            <a:r>
              <a:rPr lang="fr-BE" dirty="0"/>
              <a:t> innovation</a:t>
            </a:r>
          </a:p>
          <a:p>
            <a:pPr lvl="2"/>
            <a:r>
              <a:rPr lang="fr-BE" dirty="0" err="1"/>
              <a:t>Problem</a:t>
            </a:r>
            <a:r>
              <a:rPr lang="fr-BE" dirty="0"/>
              <a:t> must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interesting</a:t>
            </a:r>
            <a:r>
              <a:rPr lang="fr-BE" dirty="0"/>
              <a:t> to </a:t>
            </a:r>
            <a:r>
              <a:rPr lang="fr-BE" dirty="0" err="1"/>
              <a:t>present</a:t>
            </a:r>
            <a:r>
              <a:rPr lang="fr-BE" dirty="0"/>
              <a:t> to </a:t>
            </a:r>
            <a:r>
              <a:rPr lang="fr-BE" dirty="0" err="1"/>
              <a:t>your</a:t>
            </a:r>
            <a:r>
              <a:rPr lang="fr-BE" dirty="0"/>
              <a:t> </a:t>
            </a:r>
            <a:r>
              <a:rPr lang="fr-BE" dirty="0" err="1"/>
              <a:t>fellow</a:t>
            </a:r>
            <a:r>
              <a:rPr lang="fr-BE" dirty="0"/>
              <a:t> </a:t>
            </a:r>
            <a:r>
              <a:rPr lang="fr-BE" dirty="0" err="1"/>
              <a:t>students</a:t>
            </a:r>
            <a:endParaRPr lang="fr-BE" dirty="0"/>
          </a:p>
          <a:p>
            <a:pPr lvl="2"/>
            <a:r>
              <a:rPr lang="fr-BE" dirty="0" err="1"/>
              <a:t>Problem</a:t>
            </a:r>
            <a:r>
              <a:rPr lang="fr-BE" dirty="0"/>
              <a:t> must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sufficiently</a:t>
            </a:r>
            <a:r>
              <a:rPr lang="fr-BE" dirty="0"/>
              <a:t> </a:t>
            </a:r>
            <a:r>
              <a:rPr lang="fr-BE" dirty="0" err="1"/>
              <a:t>specific</a:t>
            </a:r>
            <a:endParaRPr lang="en-GB" dirty="0"/>
          </a:p>
          <a:p>
            <a:pPr lvl="1"/>
            <a:r>
              <a:rPr lang="fr-BE" dirty="0" err="1" smtClean="0"/>
              <a:t>Next</a:t>
            </a:r>
            <a:r>
              <a:rPr lang="fr-BE" dirty="0" smtClean="0"/>
              <a:t> Friday: </a:t>
            </a:r>
            <a:r>
              <a:rPr lang="fr-BE" dirty="0" err="1" smtClean="0"/>
              <a:t>individual</a:t>
            </a:r>
            <a:r>
              <a:rPr lang="fr-BE" dirty="0" smtClean="0"/>
              <a:t> meeting on the </a:t>
            </a:r>
            <a:r>
              <a:rPr lang="fr-BE" dirty="0" err="1" smtClean="0"/>
              <a:t>topic</a:t>
            </a:r>
            <a:r>
              <a:rPr lang="fr-BE" dirty="0" smtClean="0"/>
              <a:t> of </a:t>
            </a: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choice</a:t>
            </a:r>
            <a:r>
              <a:rPr lang="fr-BE" dirty="0" smtClean="0"/>
              <a:t> as </a:t>
            </a:r>
            <a:r>
              <a:rPr lang="fr-BE" dirty="0" err="1" smtClean="0"/>
              <a:t>well</a:t>
            </a:r>
            <a:r>
              <a:rPr lang="fr-BE" dirty="0" smtClean="0"/>
              <a:t> as help in </a:t>
            </a:r>
            <a:r>
              <a:rPr lang="fr-BE" dirty="0" err="1" smtClean="0"/>
              <a:t>further</a:t>
            </a:r>
            <a:r>
              <a:rPr lang="fr-BE" dirty="0" smtClean="0"/>
              <a:t> </a:t>
            </a:r>
            <a:r>
              <a:rPr lang="fr-BE" dirty="0" err="1" smtClean="0"/>
              <a:t>refining</a:t>
            </a:r>
            <a:r>
              <a:rPr lang="fr-BE" dirty="0" smtClean="0"/>
              <a:t> </a:t>
            </a:r>
            <a:r>
              <a:rPr lang="fr-BE" dirty="0" err="1" smtClean="0"/>
              <a:t>it</a:t>
            </a:r>
            <a:r>
              <a:rPr lang="fr-BE" dirty="0" smtClean="0"/>
              <a:t> if </a:t>
            </a:r>
            <a:r>
              <a:rPr lang="fr-BE" dirty="0" err="1" smtClean="0"/>
              <a:t>necessary</a:t>
            </a:r>
            <a:endParaRPr lang="fr-BE" dirty="0" smtClean="0"/>
          </a:p>
          <a:p>
            <a:pPr lvl="2"/>
            <a:r>
              <a:rPr lang="fr-BE" dirty="0" err="1" smtClean="0"/>
              <a:t>Register</a:t>
            </a:r>
            <a:r>
              <a:rPr lang="fr-BE" dirty="0" smtClean="0"/>
              <a:t> via </a:t>
            </a:r>
            <a:r>
              <a:rPr lang="fr-BE" dirty="0" err="1" smtClean="0"/>
              <a:t>eCampus</a:t>
            </a:r>
            <a:r>
              <a:rPr lang="fr-BE" dirty="0" smtClean="0"/>
              <a:t> as of </a:t>
            </a:r>
            <a:r>
              <a:rPr lang="fr-BE" dirty="0" err="1" smtClean="0"/>
              <a:t>now</a:t>
            </a:r>
            <a:r>
              <a:rPr lang="fr-BE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006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Questions?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 smtClean="0"/>
          </a:p>
          <a:p>
            <a:endParaRPr lang="fr-BE" dirty="0"/>
          </a:p>
          <a:p>
            <a:r>
              <a:rPr lang="fr-BE" dirty="0"/>
              <a:t>p</a:t>
            </a:r>
            <a:r>
              <a:rPr lang="fr-BE" dirty="0" smtClean="0"/>
              <a:t>ieter.vancleynenbreugel@uliege.be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59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Starting</a:t>
            </a:r>
            <a:r>
              <a:rPr lang="fr-BE" dirty="0" smtClean="0"/>
              <a:t> point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97147"/>
          </a:xfrm>
        </p:spPr>
        <p:txBody>
          <a:bodyPr>
            <a:normAutofit fontScale="92500" lnSpcReduction="10000"/>
          </a:bodyPr>
          <a:lstStyle/>
          <a:p>
            <a:r>
              <a:rPr lang="fr-BE" dirty="0" err="1" smtClean="0"/>
              <a:t>Technological</a:t>
            </a:r>
            <a:r>
              <a:rPr lang="fr-BE" dirty="0" smtClean="0"/>
              <a:t> innovation = </a:t>
            </a:r>
            <a:r>
              <a:rPr lang="fr-BE" dirty="0" err="1" smtClean="0"/>
              <a:t>everywhere</a:t>
            </a:r>
            <a:endParaRPr lang="fr-BE" dirty="0" smtClean="0"/>
          </a:p>
          <a:p>
            <a:pPr lvl="1"/>
            <a:r>
              <a:rPr lang="fr-BE" dirty="0" smtClean="0"/>
              <a:t>Smart technologies</a:t>
            </a:r>
          </a:p>
          <a:p>
            <a:pPr lvl="1"/>
            <a:r>
              <a:rPr lang="fr-BE" dirty="0" err="1" smtClean="0"/>
              <a:t>Artificial</a:t>
            </a:r>
            <a:r>
              <a:rPr lang="fr-BE" dirty="0" smtClean="0"/>
              <a:t> intelligence</a:t>
            </a:r>
          </a:p>
          <a:p>
            <a:pPr lvl="1"/>
            <a:r>
              <a:rPr lang="fr-BE" dirty="0" err="1" smtClean="0"/>
              <a:t>Sustainability</a:t>
            </a:r>
            <a:r>
              <a:rPr lang="fr-BE" dirty="0" smtClean="0"/>
              <a:t> </a:t>
            </a:r>
            <a:r>
              <a:rPr lang="fr-BE" dirty="0" err="1" smtClean="0"/>
              <a:t>improvements</a:t>
            </a:r>
            <a:r>
              <a:rPr lang="fr-BE" dirty="0"/>
              <a:t> </a:t>
            </a:r>
            <a:r>
              <a:rPr lang="fr-BE" dirty="0" smtClean="0"/>
              <a:t>– </a:t>
            </a:r>
            <a:r>
              <a:rPr lang="fr-BE" dirty="0" err="1" smtClean="0"/>
              <a:t>energy-efficiency</a:t>
            </a:r>
            <a:endParaRPr lang="fr-BE" dirty="0" smtClean="0"/>
          </a:p>
          <a:p>
            <a:pPr lvl="1"/>
            <a:r>
              <a:rPr lang="fr-BE" dirty="0" smtClean="0"/>
              <a:t>Innovations in transport, </a:t>
            </a:r>
            <a:r>
              <a:rPr lang="fr-BE" dirty="0" err="1" smtClean="0"/>
              <a:t>health</a:t>
            </a:r>
            <a:r>
              <a:rPr lang="fr-BE" dirty="0" smtClean="0"/>
              <a:t> care…</a:t>
            </a:r>
          </a:p>
          <a:p>
            <a:pPr lvl="1"/>
            <a:endParaRPr lang="fr-BE" dirty="0" smtClean="0"/>
          </a:p>
          <a:p>
            <a:r>
              <a:rPr lang="fr-BE" dirty="0" err="1" smtClean="0"/>
              <a:t>European</a:t>
            </a:r>
            <a:r>
              <a:rPr lang="fr-BE" dirty="0" smtClean="0"/>
              <a:t> Union </a:t>
            </a:r>
            <a:r>
              <a:rPr lang="fr-BE" dirty="0" err="1" smtClean="0"/>
              <a:t>law</a:t>
            </a:r>
            <a:r>
              <a:rPr lang="fr-BE" dirty="0" smtClean="0"/>
              <a:t>=</a:t>
            </a:r>
            <a:r>
              <a:rPr lang="fr-BE" dirty="0" err="1" smtClean="0"/>
              <a:t>everywhere</a:t>
            </a:r>
            <a:endParaRPr lang="fr-BE" dirty="0" smtClean="0"/>
          </a:p>
          <a:p>
            <a:pPr lvl="1"/>
            <a:r>
              <a:rPr lang="fr-BE" dirty="0" err="1" smtClean="0"/>
              <a:t>Economic</a:t>
            </a:r>
            <a:r>
              <a:rPr lang="fr-BE" dirty="0" smtClean="0"/>
              <a:t> </a:t>
            </a:r>
            <a:r>
              <a:rPr lang="fr-BE" dirty="0" err="1" smtClean="0"/>
              <a:t>law</a:t>
            </a:r>
            <a:endParaRPr lang="fr-BE" dirty="0" smtClean="0"/>
          </a:p>
          <a:p>
            <a:pPr lvl="1"/>
            <a:r>
              <a:rPr lang="fr-BE" dirty="0" smtClean="0"/>
              <a:t>Social </a:t>
            </a:r>
            <a:r>
              <a:rPr lang="fr-BE" dirty="0" err="1" smtClean="0"/>
              <a:t>law</a:t>
            </a:r>
            <a:endParaRPr lang="fr-BE" dirty="0" smtClean="0"/>
          </a:p>
          <a:p>
            <a:pPr lvl="1"/>
            <a:r>
              <a:rPr lang="fr-BE" dirty="0" err="1" smtClean="0"/>
              <a:t>Tax</a:t>
            </a:r>
            <a:r>
              <a:rPr lang="fr-BE" dirty="0" smtClean="0"/>
              <a:t> </a:t>
            </a:r>
            <a:r>
              <a:rPr lang="fr-BE" dirty="0" err="1" smtClean="0"/>
              <a:t>law</a:t>
            </a:r>
            <a:endParaRPr lang="fr-BE" dirty="0" smtClean="0"/>
          </a:p>
          <a:p>
            <a:pPr lvl="1"/>
            <a:r>
              <a:rPr lang="fr-BE" dirty="0" smtClean="0"/>
              <a:t>Administrative </a:t>
            </a:r>
            <a:r>
              <a:rPr lang="fr-BE" dirty="0" err="1" smtClean="0"/>
              <a:t>law</a:t>
            </a:r>
            <a:endParaRPr lang="fr-BE" dirty="0" smtClean="0"/>
          </a:p>
          <a:p>
            <a:pPr lvl="1"/>
            <a:r>
              <a:rPr lang="fr-BE" dirty="0" err="1" smtClean="0"/>
              <a:t>Intellectual</a:t>
            </a:r>
            <a:r>
              <a:rPr lang="fr-BE" dirty="0" smtClean="0"/>
              <a:t> </a:t>
            </a:r>
            <a:r>
              <a:rPr lang="fr-BE" dirty="0" err="1" smtClean="0"/>
              <a:t>property</a:t>
            </a:r>
            <a:r>
              <a:rPr lang="fr-BE" dirty="0" smtClean="0"/>
              <a:t> </a:t>
            </a:r>
            <a:r>
              <a:rPr lang="fr-BE" dirty="0" err="1" smtClean="0"/>
              <a:t>law</a:t>
            </a:r>
            <a:endParaRPr lang="en-GB" dirty="0" smtClean="0"/>
          </a:p>
          <a:p>
            <a:pPr lvl="1"/>
            <a:r>
              <a:rPr lang="fr-BE" dirty="0" err="1" smtClean="0"/>
              <a:t>Governance</a:t>
            </a:r>
            <a:r>
              <a:rPr lang="fr-BE" dirty="0" smtClean="0"/>
              <a:t> </a:t>
            </a:r>
            <a:r>
              <a:rPr lang="fr-BE" dirty="0" err="1" smtClean="0"/>
              <a:t>mechanisms</a:t>
            </a:r>
            <a:r>
              <a:rPr lang="fr-BE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1517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1377" y="120428"/>
            <a:ext cx="7886700" cy="1325563"/>
          </a:xfrm>
        </p:spPr>
        <p:txBody>
          <a:bodyPr/>
          <a:lstStyle/>
          <a:p>
            <a:pPr algn="ctr"/>
            <a:r>
              <a:rPr lang="fr-BE" dirty="0" err="1" smtClean="0">
                <a:latin typeface="+mn-lt"/>
              </a:rPr>
              <a:t>Starting</a:t>
            </a:r>
            <a:r>
              <a:rPr lang="fr-BE" dirty="0" smtClean="0">
                <a:latin typeface="+mn-lt"/>
              </a:rPr>
              <a:t> point at EU </a:t>
            </a:r>
            <a:r>
              <a:rPr lang="fr-BE" dirty="0" err="1" smtClean="0">
                <a:latin typeface="+mn-lt"/>
              </a:rPr>
              <a:t>level</a:t>
            </a:r>
            <a:endParaRPr lang="en-GB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5980" y="1080000"/>
            <a:ext cx="8757494" cy="5642772"/>
          </a:xfrm>
        </p:spPr>
        <p:txBody>
          <a:bodyPr>
            <a:normAutofit fontScale="92500" lnSpcReduction="10000"/>
          </a:bodyPr>
          <a:lstStyle/>
          <a:p>
            <a:endParaRPr lang="fr-BE" sz="3600" dirty="0" smtClean="0">
              <a:latin typeface="Goudy Old Style" panose="02020502050305020303" pitchFamily="18" charset="0"/>
            </a:endParaRPr>
          </a:p>
          <a:p>
            <a:r>
              <a:rPr lang="fr-BE" sz="3600" dirty="0" err="1" smtClean="0">
                <a:latin typeface="+mn-lt"/>
              </a:rPr>
              <a:t>Diagnosis</a:t>
            </a:r>
            <a:r>
              <a:rPr lang="fr-BE" sz="3600" dirty="0" smtClean="0">
                <a:latin typeface="+mn-lt"/>
              </a:rPr>
              <a:t>: « </a:t>
            </a:r>
            <a:r>
              <a:rPr lang="fr-BE" sz="3600" dirty="0" err="1" smtClean="0">
                <a:latin typeface="+mn-lt"/>
              </a:rPr>
              <a:t>we</a:t>
            </a:r>
            <a:r>
              <a:rPr lang="fr-BE" sz="3600" dirty="0" smtClean="0">
                <a:latin typeface="+mn-lt"/>
              </a:rPr>
              <a:t> </a:t>
            </a:r>
            <a:r>
              <a:rPr lang="fr-BE" sz="3600" dirty="0" err="1" smtClean="0">
                <a:latin typeface="+mn-lt"/>
              </a:rPr>
              <a:t>lack</a:t>
            </a:r>
            <a:r>
              <a:rPr lang="fr-BE" sz="3600" dirty="0" smtClean="0">
                <a:latin typeface="+mn-lt"/>
              </a:rPr>
              <a:t> an </a:t>
            </a:r>
            <a:r>
              <a:rPr lang="fr-BE" sz="3600" dirty="0" err="1" smtClean="0">
                <a:latin typeface="+mn-lt"/>
              </a:rPr>
              <a:t>internal</a:t>
            </a:r>
            <a:r>
              <a:rPr lang="fr-BE" sz="3600" dirty="0" smtClean="0">
                <a:latin typeface="+mn-lt"/>
              </a:rPr>
              <a:t> </a:t>
            </a:r>
            <a:r>
              <a:rPr lang="fr-BE" sz="3600" dirty="0" err="1" smtClean="0">
                <a:latin typeface="+mn-lt"/>
              </a:rPr>
              <a:t>market</a:t>
            </a:r>
            <a:r>
              <a:rPr lang="fr-BE" sz="3600" dirty="0" smtClean="0">
                <a:latin typeface="+mn-lt"/>
              </a:rPr>
              <a:t> for innovation » </a:t>
            </a:r>
            <a:r>
              <a:rPr lang="fr-BE" sz="3600" dirty="0" smtClean="0">
                <a:latin typeface="+mn-lt"/>
                <a:sym typeface="Wingdings" panose="05000000000000000000" pitchFamily="2" charset="2"/>
              </a:rPr>
              <a:t> </a:t>
            </a:r>
            <a:r>
              <a:rPr lang="fr-BE" sz="3600" dirty="0" err="1" smtClean="0">
                <a:latin typeface="+mn-lt"/>
                <a:sym typeface="Wingdings" panose="05000000000000000000" pitchFamily="2" charset="2"/>
              </a:rPr>
              <a:t>need</a:t>
            </a:r>
            <a:r>
              <a:rPr lang="fr-BE" sz="3600" dirty="0" smtClean="0">
                <a:latin typeface="+mn-lt"/>
                <a:sym typeface="Wingdings" panose="05000000000000000000" pitchFamily="2" charset="2"/>
              </a:rPr>
              <a:t> for an innovation Union</a:t>
            </a:r>
            <a:endParaRPr lang="fr-BE" sz="3600" dirty="0" smtClean="0">
              <a:latin typeface="+mn-lt"/>
            </a:endParaRPr>
          </a:p>
          <a:p>
            <a:pPr lvl="1"/>
            <a:r>
              <a:rPr lang="fr-BE" sz="3600" dirty="0" err="1" smtClean="0">
                <a:latin typeface="+mn-lt"/>
              </a:rPr>
              <a:t>Lack</a:t>
            </a:r>
            <a:r>
              <a:rPr lang="fr-BE" sz="3600" dirty="0" smtClean="0">
                <a:latin typeface="+mn-lt"/>
              </a:rPr>
              <a:t> of </a:t>
            </a:r>
            <a:r>
              <a:rPr lang="fr-BE" sz="3600" dirty="0" err="1" smtClean="0">
                <a:latin typeface="+mn-lt"/>
              </a:rPr>
              <a:t>common</a:t>
            </a:r>
            <a:r>
              <a:rPr lang="fr-BE" sz="3600" dirty="0" smtClean="0">
                <a:latin typeface="+mn-lt"/>
              </a:rPr>
              <a:t> </a:t>
            </a:r>
            <a:r>
              <a:rPr lang="fr-BE" sz="3600" dirty="0" err="1" smtClean="0">
                <a:latin typeface="+mn-lt"/>
              </a:rPr>
              <a:t>regulation</a:t>
            </a:r>
            <a:endParaRPr lang="fr-BE" sz="3600" dirty="0" smtClean="0">
              <a:latin typeface="+mn-lt"/>
            </a:endParaRPr>
          </a:p>
          <a:p>
            <a:pPr lvl="2"/>
            <a:r>
              <a:rPr lang="fr-BE" dirty="0" smtClean="0">
                <a:latin typeface="+mn-lt"/>
              </a:rPr>
              <a:t>Multiple initiatives, </a:t>
            </a:r>
          </a:p>
          <a:p>
            <a:pPr lvl="1"/>
            <a:r>
              <a:rPr lang="fr-BE" sz="3600" dirty="0" err="1" smtClean="0">
                <a:latin typeface="+mn-lt"/>
              </a:rPr>
              <a:t>Lack</a:t>
            </a:r>
            <a:r>
              <a:rPr lang="fr-BE" sz="3600" dirty="0" smtClean="0">
                <a:latin typeface="+mn-lt"/>
              </a:rPr>
              <a:t> of </a:t>
            </a:r>
            <a:r>
              <a:rPr lang="fr-BE" sz="3600" dirty="0" err="1" smtClean="0">
                <a:latin typeface="+mn-lt"/>
              </a:rPr>
              <a:t>common</a:t>
            </a:r>
            <a:r>
              <a:rPr lang="fr-BE" sz="3600" dirty="0" smtClean="0">
                <a:latin typeface="+mn-lt"/>
              </a:rPr>
              <a:t> </a:t>
            </a:r>
            <a:r>
              <a:rPr lang="fr-BE" sz="3600" dirty="0" err="1" smtClean="0">
                <a:latin typeface="+mn-lt"/>
              </a:rPr>
              <a:t>access</a:t>
            </a:r>
            <a:r>
              <a:rPr lang="fr-BE" sz="3600" dirty="0" smtClean="0">
                <a:latin typeface="+mn-lt"/>
              </a:rPr>
              <a:t> to finance </a:t>
            </a:r>
            <a:r>
              <a:rPr lang="fr-BE" sz="3600" dirty="0" err="1" smtClean="0">
                <a:latin typeface="+mn-lt"/>
              </a:rPr>
              <a:t>criteria</a:t>
            </a:r>
            <a:endParaRPr lang="fr-BE" sz="3600" dirty="0" smtClean="0">
              <a:latin typeface="+mn-lt"/>
            </a:endParaRPr>
          </a:p>
          <a:p>
            <a:pPr lvl="2"/>
            <a:r>
              <a:rPr lang="fr-BE" sz="2600" dirty="0" err="1" smtClean="0">
                <a:latin typeface="+mn-lt"/>
              </a:rPr>
              <a:t>Towards</a:t>
            </a:r>
            <a:r>
              <a:rPr lang="fr-BE" sz="2600" dirty="0" smtClean="0">
                <a:latin typeface="+mn-lt"/>
              </a:rPr>
              <a:t> a </a:t>
            </a:r>
            <a:r>
              <a:rPr lang="fr-BE" sz="2600" dirty="0" err="1" smtClean="0">
                <a:latin typeface="+mn-lt"/>
              </a:rPr>
              <a:t>common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regulatory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framework</a:t>
            </a:r>
            <a:endParaRPr lang="fr-BE" sz="2600" dirty="0" smtClean="0">
              <a:latin typeface="+mn-lt"/>
            </a:endParaRPr>
          </a:p>
          <a:p>
            <a:pPr lvl="1"/>
            <a:r>
              <a:rPr lang="fr-BE" sz="3600" i="1" dirty="0" err="1" smtClean="0">
                <a:latin typeface="+mn-lt"/>
              </a:rPr>
              <a:t>Lack</a:t>
            </a:r>
            <a:r>
              <a:rPr lang="fr-BE" sz="3600" i="1" dirty="0" smtClean="0">
                <a:latin typeface="+mn-lt"/>
              </a:rPr>
              <a:t> of attention </a:t>
            </a:r>
            <a:r>
              <a:rPr lang="fr-BE" sz="3600" i="1" dirty="0" err="1" smtClean="0">
                <a:latin typeface="+mn-lt"/>
              </a:rPr>
              <a:t>granted</a:t>
            </a:r>
            <a:r>
              <a:rPr lang="fr-BE" sz="3600" i="1" dirty="0" smtClean="0">
                <a:latin typeface="+mn-lt"/>
              </a:rPr>
              <a:t> to innovation as a condition </a:t>
            </a:r>
            <a:r>
              <a:rPr lang="fr-BE" sz="3600" i="1" dirty="0" err="1" smtClean="0">
                <a:latin typeface="+mn-lt"/>
              </a:rPr>
              <a:t>necessary</a:t>
            </a:r>
            <a:r>
              <a:rPr lang="fr-BE" sz="3600" i="1" dirty="0" smtClean="0">
                <a:latin typeface="+mn-lt"/>
              </a:rPr>
              <a:t> to </a:t>
            </a:r>
            <a:r>
              <a:rPr lang="fr-BE" sz="3600" i="1" dirty="0" err="1" smtClean="0">
                <a:latin typeface="+mn-lt"/>
              </a:rPr>
              <a:t>scale</a:t>
            </a:r>
            <a:r>
              <a:rPr lang="fr-BE" sz="3600" i="1" dirty="0" smtClean="0">
                <a:latin typeface="+mn-lt"/>
              </a:rPr>
              <a:t> up the </a:t>
            </a:r>
            <a:r>
              <a:rPr lang="fr-BE" sz="3600" i="1" dirty="0" err="1" smtClean="0">
                <a:latin typeface="+mn-lt"/>
              </a:rPr>
              <a:t>EU’s</a:t>
            </a:r>
            <a:r>
              <a:rPr lang="fr-BE" sz="3600" i="1" dirty="0" smtClean="0">
                <a:latin typeface="+mn-lt"/>
              </a:rPr>
              <a:t> </a:t>
            </a:r>
            <a:r>
              <a:rPr lang="fr-BE" sz="3600" i="1" dirty="0" err="1" smtClean="0">
                <a:latin typeface="+mn-lt"/>
              </a:rPr>
              <a:t>internal</a:t>
            </a:r>
            <a:r>
              <a:rPr lang="fr-BE" sz="3600" i="1" dirty="0" smtClean="0">
                <a:latin typeface="+mn-lt"/>
              </a:rPr>
              <a:t> </a:t>
            </a:r>
            <a:r>
              <a:rPr lang="fr-BE" sz="3600" i="1" dirty="0" err="1" smtClean="0">
                <a:latin typeface="+mn-lt"/>
              </a:rPr>
              <a:t>market</a:t>
            </a:r>
            <a:endParaRPr lang="fr-BE" sz="3600" i="1" dirty="0" smtClean="0">
              <a:latin typeface="+mn-lt"/>
            </a:endParaRPr>
          </a:p>
          <a:p>
            <a:pPr lvl="2"/>
            <a:r>
              <a:rPr lang="fr-BE" sz="2600" dirty="0" smtClean="0">
                <a:latin typeface="+mn-lt"/>
              </a:rPr>
              <a:t>Free </a:t>
            </a:r>
            <a:r>
              <a:rPr lang="fr-BE" sz="2600" dirty="0" err="1" smtClean="0">
                <a:latin typeface="+mn-lt"/>
              </a:rPr>
              <a:t>movement</a:t>
            </a:r>
            <a:r>
              <a:rPr lang="fr-BE" sz="2600" dirty="0" smtClean="0">
                <a:latin typeface="+mn-lt"/>
              </a:rPr>
              <a:t>, </a:t>
            </a:r>
            <a:r>
              <a:rPr lang="fr-BE" sz="2600" dirty="0" err="1" smtClean="0">
                <a:latin typeface="+mn-lt"/>
              </a:rPr>
              <a:t>competition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law</a:t>
            </a:r>
            <a:r>
              <a:rPr lang="fr-BE" sz="2600" dirty="0" smtClean="0">
                <a:latin typeface="+mn-lt"/>
              </a:rPr>
              <a:t> and </a:t>
            </a:r>
            <a:r>
              <a:rPr lang="fr-BE" sz="2600" dirty="0" err="1" smtClean="0">
                <a:latin typeface="+mn-lt"/>
              </a:rPr>
              <a:t>regulation</a:t>
            </a:r>
            <a:r>
              <a:rPr lang="fr-BE" sz="2600" dirty="0" smtClean="0">
                <a:latin typeface="+mn-lt"/>
              </a:rPr>
              <a:t> initiatives</a:t>
            </a:r>
          </a:p>
          <a:p>
            <a:pPr lvl="2"/>
            <a:r>
              <a:rPr lang="fr-BE" sz="2600" dirty="0" err="1" smtClean="0">
                <a:latin typeface="+mn-lt"/>
              </a:rPr>
              <a:t>Flows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directly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from</a:t>
            </a:r>
            <a:r>
              <a:rPr lang="fr-BE" sz="2600" dirty="0" smtClean="0">
                <a:latin typeface="+mn-lt"/>
              </a:rPr>
              <a:t> consistent case </a:t>
            </a:r>
            <a:r>
              <a:rPr lang="fr-BE" sz="2600" dirty="0" err="1" smtClean="0">
                <a:latin typeface="+mn-lt"/>
              </a:rPr>
              <a:t>law</a:t>
            </a:r>
            <a:r>
              <a:rPr lang="fr-BE" sz="2600" dirty="0" smtClean="0">
                <a:latin typeface="+mn-lt"/>
              </a:rPr>
              <a:t> by the Court of Justice on </a:t>
            </a:r>
            <a:r>
              <a:rPr lang="fr-BE" sz="2600" dirty="0" err="1" smtClean="0">
                <a:latin typeface="+mn-lt"/>
              </a:rPr>
              <a:t>matters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that</a:t>
            </a:r>
            <a:r>
              <a:rPr lang="fr-BE" sz="2600" dirty="0" smtClean="0">
                <a:latin typeface="+mn-lt"/>
              </a:rPr>
              <a:t> go </a:t>
            </a:r>
            <a:r>
              <a:rPr lang="fr-BE" sz="2600" dirty="0" err="1" smtClean="0">
                <a:latin typeface="+mn-lt"/>
              </a:rPr>
              <a:t>above</a:t>
            </a:r>
            <a:r>
              <a:rPr lang="fr-BE" sz="2600" dirty="0" smtClean="0">
                <a:latin typeface="+mn-lt"/>
              </a:rPr>
              <a:t> and </a:t>
            </a:r>
            <a:r>
              <a:rPr lang="fr-BE" sz="2600" dirty="0" err="1" smtClean="0">
                <a:latin typeface="+mn-lt"/>
              </a:rPr>
              <a:t>beyond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technological</a:t>
            </a:r>
            <a:r>
              <a:rPr lang="fr-BE" sz="2600" dirty="0" smtClean="0">
                <a:latin typeface="+mn-lt"/>
              </a:rPr>
              <a:t> innovation</a:t>
            </a:r>
            <a:endParaRPr lang="en-GB" sz="2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763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1377" y="120428"/>
            <a:ext cx="7886700" cy="1325563"/>
          </a:xfrm>
        </p:spPr>
        <p:txBody>
          <a:bodyPr/>
          <a:lstStyle/>
          <a:p>
            <a:pPr algn="ctr"/>
            <a:r>
              <a:rPr lang="fr-BE" dirty="0" err="1" smtClean="0">
                <a:latin typeface="+mn-lt"/>
              </a:rPr>
              <a:t>Starting</a:t>
            </a:r>
            <a:r>
              <a:rPr lang="fr-BE" dirty="0" smtClean="0">
                <a:latin typeface="+mn-lt"/>
              </a:rPr>
              <a:t> point at EU </a:t>
            </a:r>
            <a:r>
              <a:rPr lang="fr-BE" dirty="0" err="1" smtClean="0">
                <a:latin typeface="+mn-lt"/>
              </a:rPr>
              <a:t>level</a:t>
            </a:r>
            <a:endParaRPr lang="en-GB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5980" y="1080000"/>
            <a:ext cx="8757494" cy="5642772"/>
          </a:xfrm>
        </p:spPr>
        <p:txBody>
          <a:bodyPr>
            <a:normAutofit/>
          </a:bodyPr>
          <a:lstStyle/>
          <a:p>
            <a:endParaRPr lang="fr-BE" sz="3600" b="0" dirty="0" smtClean="0">
              <a:latin typeface="Goudy Old Style" panose="02020502050305020303" pitchFamily="18" charset="0"/>
            </a:endParaRPr>
          </a:p>
          <a:p>
            <a:r>
              <a:rPr lang="fr-BE" sz="3600" b="0" dirty="0" smtClean="0">
                <a:latin typeface="+mn-lt"/>
              </a:rPr>
              <a:t>EU innovation </a:t>
            </a:r>
            <a:r>
              <a:rPr lang="fr-BE" sz="3600" b="0" dirty="0" smtClean="0">
                <a:latin typeface="+mn-lt"/>
              </a:rPr>
              <a:t>Union: </a:t>
            </a:r>
            <a:r>
              <a:rPr lang="fr-BE" sz="3600" b="0" dirty="0" err="1" smtClean="0">
                <a:latin typeface="+mn-lt"/>
              </a:rPr>
              <a:t>comprehensive</a:t>
            </a:r>
            <a:r>
              <a:rPr lang="fr-BE" sz="3600" b="0" dirty="0" smtClean="0">
                <a:latin typeface="+mn-lt"/>
              </a:rPr>
              <a:t> </a:t>
            </a:r>
            <a:r>
              <a:rPr lang="fr-BE" sz="3600" b="0" dirty="0" err="1" smtClean="0">
                <a:latin typeface="+mn-lt"/>
              </a:rPr>
              <a:t>strategy</a:t>
            </a:r>
            <a:r>
              <a:rPr lang="fr-BE" sz="3600" b="0" dirty="0" smtClean="0">
                <a:latin typeface="+mn-lt"/>
              </a:rPr>
              <a:t> </a:t>
            </a:r>
            <a:r>
              <a:rPr lang="fr-BE" sz="3600" b="0" dirty="0" err="1" smtClean="0">
                <a:latin typeface="+mn-lt"/>
              </a:rPr>
              <a:t>from</a:t>
            </a:r>
            <a:r>
              <a:rPr lang="fr-BE" sz="3600" b="0" dirty="0" smtClean="0">
                <a:latin typeface="+mn-lt"/>
              </a:rPr>
              <a:t> ‘</a:t>
            </a:r>
            <a:r>
              <a:rPr lang="fr-BE" sz="3600" b="0" dirty="0" err="1" smtClean="0">
                <a:latin typeface="+mn-lt"/>
              </a:rPr>
              <a:t>research</a:t>
            </a:r>
            <a:r>
              <a:rPr lang="fr-BE" sz="3600" b="0" dirty="0" smtClean="0">
                <a:latin typeface="+mn-lt"/>
              </a:rPr>
              <a:t> to </a:t>
            </a:r>
            <a:r>
              <a:rPr lang="fr-BE" sz="3600" b="0" dirty="0" err="1" smtClean="0">
                <a:latin typeface="+mn-lt"/>
              </a:rPr>
              <a:t>retail</a:t>
            </a:r>
            <a:r>
              <a:rPr lang="fr-BE" sz="3600" b="0" dirty="0" smtClean="0">
                <a:latin typeface="+mn-lt"/>
              </a:rPr>
              <a:t>’</a:t>
            </a:r>
            <a:endParaRPr lang="fr-BE" sz="3600" b="0" dirty="0" smtClean="0">
              <a:latin typeface="+mn-lt"/>
            </a:endParaRPr>
          </a:p>
          <a:p>
            <a:pPr lvl="1"/>
            <a:endParaRPr lang="fr-BE" sz="2600" dirty="0" smtClean="0">
              <a:latin typeface="+mn-lt"/>
            </a:endParaRPr>
          </a:p>
          <a:p>
            <a:pPr lvl="1"/>
            <a:r>
              <a:rPr lang="fr-BE" sz="2600" dirty="0" smtClean="0">
                <a:latin typeface="+mn-lt"/>
              </a:rPr>
              <a:t>Focus on R&amp;D budget </a:t>
            </a:r>
            <a:r>
              <a:rPr lang="fr-BE" sz="2600" dirty="0" err="1" smtClean="0">
                <a:latin typeface="+mn-lt"/>
              </a:rPr>
              <a:t>increase</a:t>
            </a:r>
            <a:endParaRPr lang="fr-BE" sz="2600" dirty="0" smtClean="0">
              <a:latin typeface="+mn-lt"/>
            </a:endParaRPr>
          </a:p>
          <a:p>
            <a:pPr lvl="1"/>
            <a:endParaRPr lang="fr-BE" sz="2600" dirty="0">
              <a:latin typeface="+mn-lt"/>
            </a:endParaRPr>
          </a:p>
          <a:p>
            <a:pPr lvl="1"/>
            <a:r>
              <a:rPr lang="fr-BE" sz="2600" dirty="0" smtClean="0">
                <a:latin typeface="+mn-lt"/>
              </a:rPr>
              <a:t>Reforming </a:t>
            </a:r>
            <a:r>
              <a:rPr lang="fr-BE" sz="2600" dirty="0" err="1" smtClean="0">
                <a:latin typeface="+mn-lt"/>
              </a:rPr>
              <a:t>education</a:t>
            </a:r>
            <a:r>
              <a:rPr lang="fr-BE" sz="2600" dirty="0" smtClean="0">
                <a:latin typeface="+mn-lt"/>
              </a:rPr>
              <a:t> to train </a:t>
            </a:r>
            <a:r>
              <a:rPr lang="fr-BE" sz="2600" dirty="0" err="1" smtClean="0">
                <a:latin typeface="+mn-lt"/>
              </a:rPr>
              <a:t>innovators</a:t>
            </a:r>
            <a:endParaRPr lang="fr-BE" sz="2600" dirty="0" smtClean="0">
              <a:latin typeface="+mn-lt"/>
            </a:endParaRPr>
          </a:p>
          <a:p>
            <a:pPr lvl="1"/>
            <a:endParaRPr lang="fr-BE" sz="2600" dirty="0">
              <a:latin typeface="+mn-lt"/>
            </a:endParaRPr>
          </a:p>
          <a:p>
            <a:pPr lvl="1"/>
            <a:r>
              <a:rPr lang="fr-BE" sz="2600" dirty="0" err="1" smtClean="0">
                <a:latin typeface="+mn-lt"/>
              </a:rPr>
              <a:t>Make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available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research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funds</a:t>
            </a:r>
            <a:r>
              <a:rPr lang="fr-BE" sz="2600" dirty="0" smtClean="0">
                <a:latin typeface="+mn-lt"/>
              </a:rPr>
              <a:t> in </a:t>
            </a:r>
            <a:r>
              <a:rPr lang="fr-BE" sz="2600" dirty="0" err="1" smtClean="0">
                <a:latin typeface="+mn-lt"/>
              </a:rPr>
              <a:t>order</a:t>
            </a:r>
            <a:r>
              <a:rPr lang="fr-BE" sz="2600" dirty="0" smtClean="0">
                <a:latin typeface="+mn-lt"/>
              </a:rPr>
              <a:t> to </a:t>
            </a:r>
            <a:r>
              <a:rPr lang="fr-BE" sz="2600" dirty="0" err="1" smtClean="0">
                <a:latin typeface="+mn-lt"/>
              </a:rPr>
              <a:t>streamline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access</a:t>
            </a:r>
            <a:r>
              <a:rPr lang="fr-BE" sz="2600" dirty="0" smtClean="0">
                <a:latin typeface="+mn-lt"/>
              </a:rPr>
              <a:t> to finance for </a:t>
            </a:r>
            <a:r>
              <a:rPr lang="fr-BE" sz="2600" dirty="0" err="1" smtClean="0">
                <a:latin typeface="+mn-lt"/>
              </a:rPr>
              <a:t>risky</a:t>
            </a:r>
            <a:r>
              <a:rPr lang="fr-BE" sz="2600" dirty="0" smtClean="0">
                <a:latin typeface="+mn-lt"/>
              </a:rPr>
              <a:t> </a:t>
            </a:r>
            <a:r>
              <a:rPr lang="fr-BE" sz="2600" dirty="0" err="1" smtClean="0">
                <a:latin typeface="+mn-lt"/>
              </a:rPr>
              <a:t>projects</a:t>
            </a:r>
            <a:r>
              <a:rPr lang="fr-BE" sz="2600" dirty="0" smtClean="0">
                <a:latin typeface="+mn-lt"/>
              </a:rPr>
              <a:t> and </a:t>
            </a:r>
            <a:r>
              <a:rPr lang="fr-BE" sz="2600" dirty="0" err="1" smtClean="0">
                <a:latin typeface="+mn-lt"/>
              </a:rPr>
              <a:t>investments</a:t>
            </a:r>
            <a:r>
              <a:rPr lang="fr-BE" sz="2600" dirty="0" smtClean="0">
                <a:latin typeface="+mn-lt"/>
              </a:rPr>
              <a:t>…</a:t>
            </a:r>
          </a:p>
          <a:p>
            <a:pPr lvl="1"/>
            <a:endParaRPr lang="fr-BE" sz="2600" dirty="0">
              <a:latin typeface="+mn-lt"/>
            </a:endParaRPr>
          </a:p>
          <a:p>
            <a:pPr lvl="1"/>
            <a:r>
              <a:rPr lang="fr-BE" sz="2600" dirty="0" err="1" smtClean="0">
                <a:latin typeface="+mn-lt"/>
              </a:rPr>
              <a:t>Making</a:t>
            </a:r>
            <a:r>
              <a:rPr lang="fr-BE" sz="2600" dirty="0" smtClean="0">
                <a:latin typeface="+mn-lt"/>
              </a:rPr>
              <a:t> EU </a:t>
            </a:r>
            <a:r>
              <a:rPr lang="fr-BE" sz="2600" dirty="0" err="1" smtClean="0">
                <a:latin typeface="+mn-lt"/>
              </a:rPr>
              <a:t>law</a:t>
            </a:r>
            <a:r>
              <a:rPr lang="fr-BE" sz="2600" dirty="0" smtClean="0">
                <a:latin typeface="+mn-lt"/>
              </a:rPr>
              <a:t> more </a:t>
            </a:r>
            <a:r>
              <a:rPr lang="fr-BE" sz="2600" dirty="0" err="1" smtClean="0">
                <a:latin typeface="+mn-lt"/>
              </a:rPr>
              <a:t>prone</a:t>
            </a:r>
            <a:r>
              <a:rPr lang="fr-BE" sz="2600" dirty="0" smtClean="0">
                <a:latin typeface="+mn-lt"/>
              </a:rPr>
              <a:t> to </a:t>
            </a:r>
            <a:r>
              <a:rPr lang="fr-BE" sz="2600" dirty="0" err="1" smtClean="0">
                <a:latin typeface="+mn-lt"/>
              </a:rPr>
              <a:t>accommodate</a:t>
            </a:r>
            <a:r>
              <a:rPr lang="fr-BE" sz="2600" dirty="0" smtClean="0">
                <a:latin typeface="+mn-lt"/>
              </a:rPr>
              <a:t> innovation</a:t>
            </a:r>
            <a:endParaRPr lang="fr-BE" sz="2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117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068947" y="1795832"/>
            <a:ext cx="1609859" cy="42757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err="1" smtClean="0"/>
              <a:t>Stimulating</a:t>
            </a:r>
            <a:r>
              <a:rPr lang="fr-BE" dirty="0" smtClean="0"/>
              <a:t> innovation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42575" y="1791796"/>
            <a:ext cx="1609859" cy="42757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err="1" smtClean="0"/>
              <a:t>Enabling</a:t>
            </a:r>
            <a:r>
              <a:rPr lang="fr-BE" dirty="0" smtClean="0"/>
              <a:t> innovation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216203" y="1795832"/>
            <a:ext cx="1609859" cy="42757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err="1" smtClean="0"/>
              <a:t>Protecting</a:t>
            </a:r>
            <a:r>
              <a:rPr lang="fr-BE" dirty="0" smtClean="0"/>
              <a:t> innovation</a:t>
            </a:r>
            <a:endParaRPr lang="fr-BE" dirty="0"/>
          </a:p>
          <a:p>
            <a:pPr algn="ctr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426247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EU </a:t>
            </a:r>
            <a:r>
              <a:rPr lang="fr-BE" dirty="0" err="1" smtClean="0"/>
              <a:t>law</a:t>
            </a:r>
            <a:r>
              <a:rPr lang="fr-BE" dirty="0" smtClean="0"/>
              <a:t> and </a:t>
            </a:r>
            <a:r>
              <a:rPr lang="fr-BE" dirty="0" err="1" smtClean="0"/>
              <a:t>technological</a:t>
            </a:r>
            <a:r>
              <a:rPr lang="fr-BE" dirty="0" smtClean="0"/>
              <a:t>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068947" y="1795832"/>
            <a:ext cx="1609859" cy="45792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err="1" smtClean="0"/>
              <a:t>Stimulating</a:t>
            </a:r>
            <a:r>
              <a:rPr lang="fr-BE" dirty="0" smtClean="0"/>
              <a:t> innovation</a:t>
            </a:r>
          </a:p>
          <a:p>
            <a:pPr algn="ctr"/>
            <a:endParaRPr lang="fr-BE" dirty="0"/>
          </a:p>
          <a:p>
            <a:pPr algn="ctr"/>
            <a:endParaRPr lang="fr-BE" dirty="0" smtClean="0"/>
          </a:p>
          <a:p>
            <a:pPr algn="ctr"/>
            <a:r>
              <a:rPr lang="fr-BE" dirty="0" smtClean="0"/>
              <a:t>Innovation Union</a:t>
            </a:r>
          </a:p>
          <a:p>
            <a:pPr algn="ctr"/>
            <a:endParaRPr lang="fr-BE" dirty="0" smtClean="0"/>
          </a:p>
          <a:p>
            <a:pPr algn="ctr"/>
            <a:r>
              <a:rPr lang="fr-BE" dirty="0" smtClean="0"/>
              <a:t>Horizon 2020</a:t>
            </a:r>
          </a:p>
          <a:p>
            <a:pPr algn="ctr"/>
            <a:endParaRPr lang="fr-BE" dirty="0" smtClean="0"/>
          </a:p>
          <a:p>
            <a:pPr algn="ctr"/>
            <a:r>
              <a:rPr lang="fr-BE" dirty="0" err="1" smtClean="0"/>
              <a:t>European</a:t>
            </a:r>
            <a:r>
              <a:rPr lang="fr-BE" dirty="0" smtClean="0"/>
              <a:t> </a:t>
            </a:r>
            <a:r>
              <a:rPr lang="fr-BE" dirty="0" err="1" smtClean="0"/>
              <a:t>Research</a:t>
            </a:r>
            <a:r>
              <a:rPr lang="fr-BE" dirty="0" smtClean="0"/>
              <a:t> </a:t>
            </a:r>
            <a:r>
              <a:rPr lang="fr-BE" dirty="0" err="1" smtClean="0"/>
              <a:t>Funds</a:t>
            </a:r>
            <a:endParaRPr lang="fr-BE" dirty="0" smtClean="0"/>
          </a:p>
          <a:p>
            <a:pPr algn="ctr"/>
            <a:endParaRPr lang="fr-BE" dirty="0" smtClean="0"/>
          </a:p>
          <a:p>
            <a:pPr algn="ctr"/>
            <a:r>
              <a:rPr lang="fr-BE" dirty="0" smtClean="0"/>
              <a:t>R&amp;D&amp;I </a:t>
            </a:r>
            <a:r>
              <a:rPr lang="fr-BE" dirty="0" smtClean="0"/>
              <a:t>State </a:t>
            </a:r>
            <a:r>
              <a:rPr lang="fr-BE" dirty="0" err="1" smtClean="0"/>
              <a:t>aid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42575" y="1791796"/>
            <a:ext cx="1609859" cy="45832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err="1" smtClean="0"/>
              <a:t>Enabling</a:t>
            </a:r>
            <a:r>
              <a:rPr lang="fr-BE" dirty="0" smtClean="0"/>
              <a:t> innovation</a:t>
            </a:r>
          </a:p>
          <a:p>
            <a:pPr algn="ctr"/>
            <a:endParaRPr lang="fr-BE" dirty="0"/>
          </a:p>
          <a:p>
            <a:pPr algn="ctr"/>
            <a:r>
              <a:rPr lang="fr-BE" dirty="0" smtClean="0"/>
              <a:t>Free </a:t>
            </a:r>
            <a:r>
              <a:rPr lang="fr-BE" dirty="0" err="1" smtClean="0"/>
              <a:t>movement</a:t>
            </a:r>
            <a:r>
              <a:rPr lang="fr-BE" dirty="0" smtClean="0"/>
              <a:t> </a:t>
            </a:r>
            <a:r>
              <a:rPr lang="fr-BE" dirty="0" err="1" smtClean="0"/>
              <a:t>law</a:t>
            </a:r>
            <a:endParaRPr lang="fr-BE" dirty="0" smtClean="0"/>
          </a:p>
          <a:p>
            <a:pPr algn="ctr"/>
            <a:endParaRPr lang="fr-BE" dirty="0"/>
          </a:p>
          <a:p>
            <a:pPr algn="ctr"/>
            <a:r>
              <a:rPr lang="fr-BE" dirty="0" smtClean="0"/>
              <a:t>EU </a:t>
            </a:r>
            <a:r>
              <a:rPr lang="fr-BE" dirty="0" err="1" smtClean="0"/>
              <a:t>competition</a:t>
            </a:r>
            <a:r>
              <a:rPr lang="fr-BE" dirty="0" smtClean="0"/>
              <a:t> </a:t>
            </a:r>
            <a:r>
              <a:rPr lang="fr-BE" dirty="0" err="1" smtClean="0"/>
              <a:t>law</a:t>
            </a:r>
            <a:endParaRPr lang="fr-BE" dirty="0" smtClean="0"/>
          </a:p>
          <a:p>
            <a:pPr algn="ctr"/>
            <a:endParaRPr lang="fr-BE" dirty="0"/>
          </a:p>
          <a:p>
            <a:pPr algn="ctr"/>
            <a:r>
              <a:rPr lang="fr-BE" dirty="0" err="1" smtClean="0"/>
              <a:t>Specific</a:t>
            </a:r>
            <a:r>
              <a:rPr lang="fr-BE" dirty="0" smtClean="0"/>
              <a:t> </a:t>
            </a:r>
            <a:r>
              <a:rPr lang="fr-BE" dirty="0" err="1" smtClean="0"/>
              <a:t>regulation</a:t>
            </a:r>
            <a:endParaRPr lang="fr-BE" dirty="0"/>
          </a:p>
          <a:p>
            <a:pPr algn="ctr"/>
            <a:endParaRPr lang="fr-BE" dirty="0"/>
          </a:p>
          <a:p>
            <a:pPr algn="ctr"/>
            <a:r>
              <a:rPr lang="fr-BE" dirty="0" smtClean="0"/>
              <a:t>Data protection </a:t>
            </a:r>
            <a:r>
              <a:rPr lang="fr-BE" dirty="0" err="1" smtClean="0"/>
              <a:t>regulation</a:t>
            </a:r>
            <a:endParaRPr lang="fr-BE" dirty="0" smtClean="0"/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216203" y="1795832"/>
            <a:ext cx="1609859" cy="45792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 err="1" smtClean="0"/>
              <a:t>Protecting</a:t>
            </a:r>
            <a:r>
              <a:rPr lang="fr-BE" dirty="0" smtClean="0"/>
              <a:t> innovation</a:t>
            </a:r>
          </a:p>
          <a:p>
            <a:pPr algn="ctr"/>
            <a:endParaRPr lang="fr-BE" dirty="0"/>
          </a:p>
          <a:p>
            <a:pPr algn="ctr"/>
            <a:r>
              <a:rPr lang="fr-BE" dirty="0" smtClean="0"/>
              <a:t>EU and national </a:t>
            </a:r>
            <a:r>
              <a:rPr lang="fr-BE" dirty="0" err="1" smtClean="0"/>
              <a:t>intellectual</a:t>
            </a:r>
            <a:r>
              <a:rPr lang="fr-BE" dirty="0" smtClean="0"/>
              <a:t> </a:t>
            </a:r>
            <a:r>
              <a:rPr lang="fr-BE" dirty="0" err="1" smtClean="0"/>
              <a:t>property</a:t>
            </a:r>
            <a:r>
              <a:rPr lang="fr-BE" dirty="0" smtClean="0"/>
              <a:t> </a:t>
            </a:r>
            <a:r>
              <a:rPr lang="fr-BE" dirty="0" err="1" smtClean="0"/>
              <a:t>laws</a:t>
            </a:r>
            <a:endParaRPr lang="fr-BE" dirty="0" smtClean="0"/>
          </a:p>
          <a:p>
            <a:pPr algn="ctr"/>
            <a:endParaRPr lang="fr-BE" dirty="0"/>
          </a:p>
          <a:p>
            <a:pPr algn="ctr"/>
            <a:r>
              <a:rPr lang="fr-BE" dirty="0" smtClean="0"/>
              <a:t>Data protection </a:t>
            </a:r>
            <a:r>
              <a:rPr lang="fr-BE" dirty="0" err="1" smtClean="0"/>
              <a:t>regulation</a:t>
            </a:r>
            <a:endParaRPr lang="fr-BE" dirty="0" smtClean="0"/>
          </a:p>
          <a:p>
            <a:pPr algn="ctr"/>
            <a:endParaRPr lang="fr-BE" dirty="0"/>
          </a:p>
          <a:p>
            <a:pPr algn="ctr"/>
            <a:endParaRPr lang="fr-BE" dirty="0" smtClean="0"/>
          </a:p>
          <a:p>
            <a:pPr algn="ctr"/>
            <a:endParaRPr lang="fr-BE" dirty="0"/>
          </a:p>
          <a:p>
            <a:pPr algn="ctr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230422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4937</TotalTime>
  <Words>1691</Words>
  <Application>Microsoft Office PowerPoint</Application>
  <PresentationFormat>On-screen Show (4:3)</PresentationFormat>
  <Paragraphs>338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Calibri Light</vt:lpstr>
      <vt:lpstr>Goudy Old Style</vt:lpstr>
      <vt:lpstr>Vollkorn Regular</vt:lpstr>
      <vt:lpstr>Wingdings</vt:lpstr>
      <vt:lpstr>Office Theme</vt:lpstr>
      <vt:lpstr>PowerPoint Presentation</vt:lpstr>
      <vt:lpstr>Overview</vt:lpstr>
      <vt:lpstr>Overview</vt:lpstr>
      <vt:lpstr>Technological innovation</vt:lpstr>
      <vt:lpstr>Starting point</vt:lpstr>
      <vt:lpstr>Starting point at EU level</vt:lpstr>
      <vt:lpstr>Starting point at EU level</vt:lpstr>
      <vt:lpstr>EU law and technological innovation</vt:lpstr>
      <vt:lpstr>EU law and technological innovation</vt:lpstr>
      <vt:lpstr>PowerPoint Presentation</vt:lpstr>
      <vt:lpstr>EU law and technological innovation</vt:lpstr>
      <vt:lpstr>EU law and technological innovation</vt:lpstr>
      <vt:lpstr>Overview</vt:lpstr>
      <vt:lpstr>This course</vt:lpstr>
      <vt:lpstr>This course</vt:lpstr>
      <vt:lpstr>Course structure</vt:lpstr>
      <vt:lpstr>Course structure</vt:lpstr>
      <vt:lpstr>Course structure</vt:lpstr>
      <vt:lpstr>Course structure</vt:lpstr>
      <vt:lpstr>Course structure</vt:lpstr>
      <vt:lpstr>Course structure</vt:lpstr>
      <vt:lpstr>This course</vt:lpstr>
      <vt:lpstr>Written work requirement</vt:lpstr>
      <vt:lpstr>Written work requirement</vt:lpstr>
      <vt:lpstr>Written work requirement</vt:lpstr>
      <vt:lpstr>This course</vt:lpstr>
      <vt:lpstr>Deadlines and feedback</vt:lpstr>
      <vt:lpstr>Deadlines and feedback</vt:lpstr>
      <vt:lpstr>Deadlines and feedback</vt:lpstr>
      <vt:lpstr>Deadlines and feedback</vt:lpstr>
      <vt:lpstr>Deadlines and feedback</vt:lpstr>
      <vt:lpstr>This course</vt:lpstr>
      <vt:lpstr>Presentations</vt:lpstr>
      <vt:lpstr>Presentations</vt:lpstr>
      <vt:lpstr>Presentations</vt:lpstr>
      <vt:lpstr>This course</vt:lpstr>
      <vt:lpstr>Defining your topic</vt:lpstr>
      <vt:lpstr>Defining your topic</vt:lpstr>
      <vt:lpstr>Defining your topic</vt:lpstr>
      <vt:lpstr>Defining your topic</vt:lpstr>
      <vt:lpstr>Defining your topic</vt:lpstr>
      <vt:lpstr>What’s next?</vt:lpstr>
      <vt:lpstr>What’s next?</vt:lpstr>
      <vt:lpstr>What’s next?</vt:lpstr>
      <vt:lpstr>Questions?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Pieter</dc:creator>
  <cp:lastModifiedBy>Pieter</cp:lastModifiedBy>
  <cp:revision>97</cp:revision>
  <dcterms:created xsi:type="dcterms:W3CDTF">2018-02-22T07:24:52Z</dcterms:created>
  <dcterms:modified xsi:type="dcterms:W3CDTF">2018-09-28T13:46:28Z</dcterms:modified>
</cp:coreProperties>
</file>