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tif" ContentType="image/tif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321" r:id="rId3"/>
    <p:sldId id="411" r:id="rId4"/>
    <p:sldId id="410" r:id="rId5"/>
    <p:sldId id="418" r:id="rId6"/>
    <p:sldId id="415" r:id="rId7"/>
    <p:sldId id="380" r:id="rId8"/>
    <p:sldId id="382" r:id="rId9"/>
    <p:sldId id="388" r:id="rId10"/>
    <p:sldId id="392" r:id="rId11"/>
    <p:sldId id="400" r:id="rId12"/>
    <p:sldId id="416" r:id="rId13"/>
    <p:sldId id="417" r:id="rId14"/>
    <p:sldId id="409" r:id="rId15"/>
    <p:sldId id="413" r:id="rId16"/>
    <p:sldId id="414" r:id="rId17"/>
    <p:sldId id="404" r:id="rId18"/>
    <p:sldId id="405" r:id="rId19"/>
    <p:sldId id="406" r:id="rId20"/>
    <p:sldId id="407" r:id="rId21"/>
    <p:sldId id="395" r:id="rId22"/>
    <p:sldId id="378" r:id="rId23"/>
  </p:sldIdLst>
  <p:sldSz cx="13003213" cy="9756775"/>
  <p:notesSz cx="6858000" cy="9144000"/>
  <p:defaultTextStyle>
    <a:defPPr>
      <a:defRPr lang="nl-NL"/>
    </a:defPPr>
    <a:lvl1pPr algn="l" defTabSz="649207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649207" indent="-192065" algn="l" defTabSz="649207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300004" indent="-385715" algn="l" defTabSz="649207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949210" indent="-577780" algn="l" defTabSz="649207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600004" indent="-771430" algn="l" defTabSz="649207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5719" algn="l" defTabSz="914287" rtl="0" eaLnBrk="1" latinLnBrk="0" hangingPunct="1"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2863" algn="l" defTabSz="914287" rtl="0" eaLnBrk="1" latinLnBrk="0" hangingPunct="1"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006" algn="l" defTabSz="914287" rtl="0" eaLnBrk="1" latinLnBrk="0" hangingPunct="1"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150" algn="l" defTabSz="914287" rtl="0" eaLnBrk="1" latinLnBrk="0" hangingPunct="1">
      <a:defRPr sz="26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F456361E-9CB8-CC4F-925F-2F2BAA798AA2}">
          <p14:sldIdLst>
            <p14:sldId id="321"/>
            <p14:sldId id="411"/>
            <p14:sldId id="410"/>
            <p14:sldId id="418"/>
            <p14:sldId id="415"/>
            <p14:sldId id="380"/>
            <p14:sldId id="382"/>
            <p14:sldId id="388"/>
            <p14:sldId id="392"/>
            <p14:sldId id="400"/>
            <p14:sldId id="416"/>
            <p14:sldId id="417"/>
            <p14:sldId id="409"/>
            <p14:sldId id="413"/>
            <p14:sldId id="414"/>
          </p14:sldIdLst>
        </p14:section>
        <p14:section name="Supporting slides" id="{C9C6D830-AAEC-D94B-AD5B-E06AB0BEF5DC}">
          <p14:sldIdLst>
            <p14:sldId id="404"/>
            <p14:sldId id="405"/>
            <p14:sldId id="406"/>
            <p14:sldId id="407"/>
            <p14:sldId id="395"/>
            <p14:sldId id="37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073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9B1E"/>
    <a:srgbClr val="FF4F00"/>
    <a:srgbClr val="FFCC00"/>
    <a:srgbClr val="003399"/>
    <a:srgbClr val="FFFF00"/>
    <a:srgbClr val="BF2E1B"/>
    <a:srgbClr val="B3011B"/>
    <a:srgbClr val="A8011B"/>
    <a:srgbClr val="B72E1B"/>
    <a:srgbClr val="003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主题样式 1 - 强调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5" autoAdjust="0"/>
    <p:restoredTop sz="85294" autoAdjust="0"/>
  </p:normalViewPr>
  <p:slideViewPr>
    <p:cSldViewPr snapToGrid="0" snapToObjects="1">
      <p:cViewPr varScale="1">
        <p:scale>
          <a:sx n="57" d="100"/>
          <a:sy n="57" d="100"/>
        </p:scale>
        <p:origin x="-976" y="-104"/>
      </p:cViewPr>
      <p:guideLst>
        <p:guide orient="horz" pos="3073"/>
        <p:guide pos="4096"/>
      </p:guideLst>
    </p:cSldViewPr>
  </p:slideViewPr>
  <p:outlineViewPr>
    <p:cViewPr>
      <p:scale>
        <a:sx n="33" d="100"/>
        <a:sy n="33" d="100"/>
      </p:scale>
      <p:origin x="32" y="258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112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KEYANG-FULL:IACP%20Conference:Experiment:data:pooled%20data%20analysis%202016-06-2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KEYANG-FULL:IACP%20Conference:Experiment:data:pooled%20data%20analysis%202016-06-27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KEYANG-FULL:IACP%20Conference:Experiment:data:pooled%20data%20analysis%202016-06-2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KEYANG-FULL:IACP%20Conference:Experiment:data:pooled%20data%20analysis%202016-06-27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KEYANG-FULL:IACP%20Conference:Experiment:data:pooled%20data%20analysis%202016-06-2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zh-CN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zh-CN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zh-CN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2400"/>
      </a:pPr>
      <a:endParaRPr lang="zh-CN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2400"/>
      </a:pPr>
      <a:endParaRPr lang="zh-CN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B69603-1ACB-483D-97DD-4524B82596EE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6B787A3-F43A-4AD4-B55D-505399B0907B}">
      <dgm:prSet phldrT="[Text]" custT="1"/>
      <dgm:spPr/>
      <dgm:t>
        <a:bodyPr/>
        <a:lstStyle/>
        <a:p>
          <a:r>
            <a:rPr lang="en-US" sz="1600" dirty="0" smtClean="0"/>
            <a:t>Gaps</a:t>
          </a:r>
          <a:endParaRPr lang="en-US" sz="1200" dirty="0"/>
        </a:p>
      </dgm:t>
    </dgm:pt>
    <dgm:pt modelId="{F37EDAA3-02D1-4E35-BF11-F0CC7371E337}" type="parTrans" cxnId="{245AAFCE-6420-4AD7-80B4-144B2465A34C}">
      <dgm:prSet/>
      <dgm:spPr/>
      <dgm:t>
        <a:bodyPr/>
        <a:lstStyle/>
        <a:p>
          <a:endParaRPr lang="en-US" sz="1400"/>
        </a:p>
      </dgm:t>
    </dgm:pt>
    <dgm:pt modelId="{38BDE00C-7461-4200-A272-4F6DD5A89D06}" type="sibTrans" cxnId="{245AAFCE-6420-4AD7-80B4-144B2465A34C}">
      <dgm:prSet/>
      <dgm:spPr/>
      <dgm:t>
        <a:bodyPr/>
        <a:lstStyle/>
        <a:p>
          <a:endParaRPr lang="en-US" sz="1400"/>
        </a:p>
      </dgm:t>
    </dgm:pt>
    <dgm:pt modelId="{7DCDF5C0-5A7F-4A93-A9EC-DCCDBB79E478}">
      <dgm:prSet phldrT="[Text]" custT="1"/>
      <dgm:spPr/>
      <dgm:t>
        <a:bodyPr/>
        <a:lstStyle/>
        <a:p>
          <a:r>
            <a:rPr lang="nl-NL" sz="2400" b="0" dirty="0" smtClean="0"/>
            <a:t>Vague </a:t>
          </a:r>
          <a:r>
            <a:rPr lang="nl-NL" sz="2400" b="0" dirty="0" err="1" smtClean="0"/>
            <a:t>comparisons</a:t>
          </a:r>
          <a:r>
            <a:rPr lang="nl-NL" sz="2400" b="0" dirty="0" smtClean="0"/>
            <a:t> of planning cultures</a:t>
          </a:r>
          <a:endParaRPr lang="en-US" sz="2400" b="0" dirty="0"/>
        </a:p>
      </dgm:t>
    </dgm:pt>
    <dgm:pt modelId="{3EBB3BF5-5F5A-479C-81DC-38F36A609CE3}" type="parTrans" cxnId="{C35609D2-DF29-46FF-94D9-38808718E37A}">
      <dgm:prSet/>
      <dgm:spPr/>
      <dgm:t>
        <a:bodyPr/>
        <a:lstStyle/>
        <a:p>
          <a:endParaRPr lang="en-US" sz="1400"/>
        </a:p>
      </dgm:t>
    </dgm:pt>
    <dgm:pt modelId="{8547E5F4-D1AE-493F-8E62-7AAD5EAE2FA7}" type="sibTrans" cxnId="{C35609D2-DF29-46FF-94D9-38808718E37A}">
      <dgm:prSet/>
      <dgm:spPr/>
      <dgm:t>
        <a:bodyPr/>
        <a:lstStyle/>
        <a:p>
          <a:endParaRPr lang="en-US" sz="1400"/>
        </a:p>
      </dgm:t>
    </dgm:pt>
    <dgm:pt modelId="{19E244C1-887F-45BF-BC4C-A6B2102835AF}">
      <dgm:prSet phldrT="[Text]" custT="1"/>
      <dgm:spPr/>
      <dgm:t>
        <a:bodyPr/>
        <a:lstStyle/>
        <a:p>
          <a:r>
            <a:rPr lang="en-US" sz="1600" dirty="0" smtClean="0"/>
            <a:t>Goal</a:t>
          </a:r>
          <a:endParaRPr lang="en-US" sz="1600" dirty="0"/>
        </a:p>
      </dgm:t>
    </dgm:pt>
    <dgm:pt modelId="{2C63196E-B4ED-40FA-97AA-028C30F0826E}" type="parTrans" cxnId="{18CD9813-F6F3-4286-9AA5-8571FAAC4F05}">
      <dgm:prSet/>
      <dgm:spPr/>
      <dgm:t>
        <a:bodyPr/>
        <a:lstStyle/>
        <a:p>
          <a:endParaRPr lang="en-US" sz="1400"/>
        </a:p>
      </dgm:t>
    </dgm:pt>
    <dgm:pt modelId="{0BCE1604-11CB-4219-99B4-38A414515B4A}" type="sibTrans" cxnId="{18CD9813-F6F3-4286-9AA5-8571FAAC4F05}">
      <dgm:prSet/>
      <dgm:spPr/>
      <dgm:t>
        <a:bodyPr/>
        <a:lstStyle/>
        <a:p>
          <a:endParaRPr lang="en-US" sz="1400"/>
        </a:p>
      </dgm:t>
    </dgm:pt>
    <dgm:pt modelId="{C8F206E9-825B-44C5-BABA-135F34F7A981}">
      <dgm:prSet phldrT="[Text]" custT="1"/>
      <dgm:spPr/>
      <dgm:t>
        <a:bodyPr/>
        <a:lstStyle/>
        <a:p>
          <a:r>
            <a:rPr lang="nl-NL" sz="2400" b="0" dirty="0" smtClean="0"/>
            <a:t>Make planning cultures </a:t>
          </a:r>
          <a:r>
            <a:rPr lang="nl-NL" sz="2400" b="0" dirty="0" err="1" smtClean="0"/>
            <a:t>measurable</a:t>
          </a:r>
          <a:r>
            <a:rPr lang="nl-NL" sz="2400" b="0" dirty="0" smtClean="0"/>
            <a:t> </a:t>
          </a:r>
          <a:r>
            <a:rPr lang="nl-NL" sz="2400" b="0" dirty="0" err="1" smtClean="0"/>
            <a:t>and</a:t>
          </a:r>
          <a:r>
            <a:rPr lang="nl-NL" sz="2400" b="0" dirty="0" smtClean="0"/>
            <a:t> </a:t>
          </a:r>
          <a:r>
            <a:rPr lang="nl-NL" sz="2400" b="0" dirty="0" err="1" smtClean="0"/>
            <a:t>comparable</a:t>
          </a:r>
          <a:endParaRPr lang="en-US" sz="2400" b="0" dirty="0"/>
        </a:p>
      </dgm:t>
    </dgm:pt>
    <dgm:pt modelId="{93C333F8-9F5B-49B5-86AD-F7EE84F9D378}" type="parTrans" cxnId="{AE269B1C-F8A7-4B5B-8179-22E1F45B076E}">
      <dgm:prSet/>
      <dgm:spPr/>
      <dgm:t>
        <a:bodyPr/>
        <a:lstStyle/>
        <a:p>
          <a:endParaRPr lang="en-US" sz="1400"/>
        </a:p>
      </dgm:t>
    </dgm:pt>
    <dgm:pt modelId="{E6CF86FD-CFAC-4996-A196-29A921497EF6}" type="sibTrans" cxnId="{AE269B1C-F8A7-4B5B-8179-22E1F45B076E}">
      <dgm:prSet/>
      <dgm:spPr/>
      <dgm:t>
        <a:bodyPr/>
        <a:lstStyle/>
        <a:p>
          <a:endParaRPr lang="en-US" sz="1400"/>
        </a:p>
      </dgm:t>
    </dgm:pt>
    <dgm:pt modelId="{466E2A68-AB1E-480A-A380-CE774BCB9177}">
      <dgm:prSet phldrT="[Text]" custT="1"/>
      <dgm:spPr/>
      <dgm:t>
        <a:bodyPr/>
        <a:lstStyle/>
        <a:p>
          <a:r>
            <a:rPr lang="nl-NL" sz="1600" b="0" dirty="0" err="1" smtClean="0"/>
            <a:t>Methods</a:t>
          </a:r>
          <a:endParaRPr lang="en-US" sz="1200" b="0" dirty="0"/>
        </a:p>
      </dgm:t>
    </dgm:pt>
    <dgm:pt modelId="{299EA84D-B2C7-430E-8EFF-3186BD38310F}" type="parTrans" cxnId="{8DC81A43-051F-4656-BE74-5ABEE2417EAB}">
      <dgm:prSet/>
      <dgm:spPr/>
      <dgm:t>
        <a:bodyPr/>
        <a:lstStyle/>
        <a:p>
          <a:endParaRPr lang="en-US" sz="1400"/>
        </a:p>
      </dgm:t>
    </dgm:pt>
    <dgm:pt modelId="{DB3D65E7-BE00-459F-BEDD-32763D05B908}" type="sibTrans" cxnId="{8DC81A43-051F-4656-BE74-5ABEE2417EAB}">
      <dgm:prSet/>
      <dgm:spPr/>
      <dgm:t>
        <a:bodyPr/>
        <a:lstStyle/>
        <a:p>
          <a:endParaRPr lang="en-US" sz="1400"/>
        </a:p>
      </dgm:t>
    </dgm:pt>
    <dgm:pt modelId="{8D9D5673-42A7-4C0B-84A3-AC30D9AB5318}">
      <dgm:prSet phldrT="[Text]" custT="1"/>
      <dgm:spPr/>
      <dgm:t>
        <a:bodyPr/>
        <a:lstStyle/>
        <a:p>
          <a:r>
            <a:rPr lang="nl-NL" sz="2400" b="0" dirty="0" err="1" smtClean="0"/>
            <a:t>Conduct</a:t>
          </a:r>
          <a:r>
            <a:rPr lang="nl-NL" sz="2400" b="0" dirty="0" smtClean="0"/>
            <a:t> </a:t>
          </a:r>
          <a:r>
            <a:rPr lang="nl-NL" sz="2400" b="0" dirty="0" err="1" smtClean="0"/>
            <a:t>experimental</a:t>
          </a:r>
          <a:r>
            <a:rPr lang="nl-NL" sz="2400" b="0" dirty="0" smtClean="0"/>
            <a:t> games </a:t>
          </a:r>
          <a:r>
            <a:rPr lang="nl-NL" sz="2400" b="0" dirty="0" err="1" smtClean="0"/>
            <a:t>with</a:t>
          </a:r>
          <a:r>
            <a:rPr lang="nl-NL" sz="2400" b="0" dirty="0" smtClean="0"/>
            <a:t> planning </a:t>
          </a:r>
          <a:r>
            <a:rPr lang="nl-NL" sz="2400" b="0" dirty="0" err="1" smtClean="0"/>
            <a:t>practitioners</a:t>
          </a:r>
          <a:r>
            <a:rPr lang="nl-NL" sz="2400" b="0" dirty="0" smtClean="0"/>
            <a:t> in Belgium, The Netherlands </a:t>
          </a:r>
          <a:r>
            <a:rPr lang="nl-NL" sz="2400" b="0" dirty="0" err="1" smtClean="0"/>
            <a:t>and</a:t>
          </a:r>
          <a:r>
            <a:rPr lang="nl-NL" sz="2400" b="0" dirty="0" smtClean="0"/>
            <a:t> Norway</a:t>
          </a:r>
          <a:endParaRPr lang="en-US" sz="2400" b="0" dirty="0"/>
        </a:p>
      </dgm:t>
    </dgm:pt>
    <dgm:pt modelId="{7C35F303-59E2-438C-958C-E1A09ECEA955}" type="parTrans" cxnId="{468F2964-85C6-4D53-B127-C41A0F5DAFC6}">
      <dgm:prSet/>
      <dgm:spPr/>
      <dgm:t>
        <a:bodyPr/>
        <a:lstStyle/>
        <a:p>
          <a:endParaRPr lang="en-US" sz="1400"/>
        </a:p>
      </dgm:t>
    </dgm:pt>
    <dgm:pt modelId="{A7D35A5C-524D-4BF7-84EC-FE510FDAD025}" type="sibTrans" cxnId="{468F2964-85C6-4D53-B127-C41A0F5DAFC6}">
      <dgm:prSet/>
      <dgm:spPr/>
      <dgm:t>
        <a:bodyPr/>
        <a:lstStyle/>
        <a:p>
          <a:endParaRPr lang="en-US" sz="1400"/>
        </a:p>
      </dgm:t>
    </dgm:pt>
    <dgm:pt modelId="{2DB973BA-EC7F-4D5F-8FAE-F36A1094FF6C}">
      <dgm:prSet phldrT="[Text]" custT="1"/>
      <dgm:spPr/>
      <dgm:t>
        <a:bodyPr/>
        <a:lstStyle/>
        <a:p>
          <a:r>
            <a:rPr lang="en-US" sz="1400" dirty="0" smtClean="0"/>
            <a:t>Contribution</a:t>
          </a:r>
          <a:endParaRPr lang="en-US" sz="1600" dirty="0"/>
        </a:p>
      </dgm:t>
    </dgm:pt>
    <dgm:pt modelId="{366A1E9A-92B5-47C7-9F74-3783471E4911}" type="parTrans" cxnId="{C607E442-0B44-4A00-B6DC-18EF1BCD3B6D}">
      <dgm:prSet/>
      <dgm:spPr/>
      <dgm:t>
        <a:bodyPr/>
        <a:lstStyle/>
        <a:p>
          <a:endParaRPr lang="en-US" sz="1400"/>
        </a:p>
      </dgm:t>
    </dgm:pt>
    <dgm:pt modelId="{6E51E98D-E89B-49BF-AEA2-34B601FAC5FF}" type="sibTrans" cxnId="{C607E442-0B44-4A00-B6DC-18EF1BCD3B6D}">
      <dgm:prSet/>
      <dgm:spPr/>
      <dgm:t>
        <a:bodyPr/>
        <a:lstStyle/>
        <a:p>
          <a:endParaRPr lang="en-US" sz="1400"/>
        </a:p>
      </dgm:t>
    </dgm:pt>
    <dgm:pt modelId="{D21AECFF-577E-4987-B2D9-E935A39EA6A1}">
      <dgm:prSet custT="1"/>
      <dgm:spPr/>
      <dgm:t>
        <a:bodyPr/>
        <a:lstStyle/>
        <a:p>
          <a:r>
            <a:rPr lang="en-US" sz="2400" dirty="0" smtClean="0"/>
            <a:t>Introduce experimental games as a systematic measurement tool</a:t>
          </a:r>
          <a:endParaRPr lang="en-US" sz="2400" dirty="0"/>
        </a:p>
      </dgm:t>
    </dgm:pt>
    <dgm:pt modelId="{E112FE3B-4EF6-4748-9B29-A9759DB74EA5}" type="parTrans" cxnId="{79623C1B-33E1-4121-B49C-E7ECBE286885}">
      <dgm:prSet/>
      <dgm:spPr/>
      <dgm:t>
        <a:bodyPr/>
        <a:lstStyle/>
        <a:p>
          <a:endParaRPr lang="en-US" sz="1400"/>
        </a:p>
      </dgm:t>
    </dgm:pt>
    <dgm:pt modelId="{BB1027AF-2F20-4F67-826A-8D3633799520}" type="sibTrans" cxnId="{79623C1B-33E1-4121-B49C-E7ECBE286885}">
      <dgm:prSet/>
      <dgm:spPr/>
      <dgm:t>
        <a:bodyPr/>
        <a:lstStyle/>
        <a:p>
          <a:endParaRPr lang="en-US" sz="1400"/>
        </a:p>
      </dgm:t>
    </dgm:pt>
    <dgm:pt modelId="{6BF145C9-5188-4A92-B637-2214EC35706D}" type="pres">
      <dgm:prSet presAssocID="{A5B69603-1ACB-483D-97DD-4524B82596E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3F75E4-7136-47A6-81C3-42E37158FA56}" type="pres">
      <dgm:prSet presAssocID="{F6B787A3-F43A-4AD4-B55D-505399B0907B}" presName="composite" presStyleCnt="0"/>
      <dgm:spPr/>
    </dgm:pt>
    <dgm:pt modelId="{17A83224-2E21-4A43-97E5-4615842D5499}" type="pres">
      <dgm:prSet presAssocID="{F6B787A3-F43A-4AD4-B55D-505399B0907B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8A50E-07C8-4993-9663-7775BD7A0555}" type="pres">
      <dgm:prSet presAssocID="{F6B787A3-F43A-4AD4-B55D-505399B0907B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11AFB4-3FB1-419A-AE61-DCDB45676530}" type="pres">
      <dgm:prSet presAssocID="{38BDE00C-7461-4200-A272-4F6DD5A89D06}" presName="sp" presStyleCnt="0"/>
      <dgm:spPr/>
    </dgm:pt>
    <dgm:pt modelId="{F9447311-F4AB-4ADC-92DA-22BE34054E2E}" type="pres">
      <dgm:prSet presAssocID="{19E244C1-887F-45BF-BC4C-A6B2102835AF}" presName="composite" presStyleCnt="0"/>
      <dgm:spPr/>
    </dgm:pt>
    <dgm:pt modelId="{93B127E3-95CF-4F57-8A6F-789D3F9E0A29}" type="pres">
      <dgm:prSet presAssocID="{19E244C1-887F-45BF-BC4C-A6B2102835A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E0551-A84D-446F-B31E-7FECE409A110}" type="pres">
      <dgm:prSet presAssocID="{19E244C1-887F-45BF-BC4C-A6B2102835A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E9B8A4-4CEA-44CB-9120-95BBC9044898}" type="pres">
      <dgm:prSet presAssocID="{0BCE1604-11CB-4219-99B4-38A414515B4A}" presName="sp" presStyleCnt="0"/>
      <dgm:spPr/>
    </dgm:pt>
    <dgm:pt modelId="{41377D44-F859-4FFD-B2E3-36218B483C0C}" type="pres">
      <dgm:prSet presAssocID="{466E2A68-AB1E-480A-A380-CE774BCB9177}" presName="composite" presStyleCnt="0"/>
      <dgm:spPr/>
    </dgm:pt>
    <dgm:pt modelId="{49217C1A-4188-41EE-A413-2F7C68E461C0}" type="pres">
      <dgm:prSet presAssocID="{466E2A68-AB1E-480A-A380-CE774BCB917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4EE62F-D77C-4EC9-ABA6-A780AD3BEE00}" type="pres">
      <dgm:prSet presAssocID="{466E2A68-AB1E-480A-A380-CE774BCB917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197AF-522F-4CF7-807F-F05BB3305C68}" type="pres">
      <dgm:prSet presAssocID="{DB3D65E7-BE00-459F-BEDD-32763D05B908}" presName="sp" presStyleCnt="0"/>
      <dgm:spPr/>
    </dgm:pt>
    <dgm:pt modelId="{85AA5B43-5209-4A7B-A3ED-3B771B0FA1DF}" type="pres">
      <dgm:prSet presAssocID="{2DB973BA-EC7F-4D5F-8FAE-F36A1094FF6C}" presName="composite" presStyleCnt="0"/>
      <dgm:spPr/>
    </dgm:pt>
    <dgm:pt modelId="{ACCE091E-8869-424D-B979-60B9BBE6C7FB}" type="pres">
      <dgm:prSet presAssocID="{2DB973BA-EC7F-4D5F-8FAE-F36A1094FF6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459289-AF9D-4B31-B99B-4451A6F39C56}" type="pres">
      <dgm:prSet presAssocID="{2DB973BA-EC7F-4D5F-8FAE-F36A1094FF6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5609D2-DF29-46FF-94D9-38808718E37A}" srcId="{F6B787A3-F43A-4AD4-B55D-505399B0907B}" destId="{7DCDF5C0-5A7F-4A93-A9EC-DCCDBB79E478}" srcOrd="0" destOrd="0" parTransId="{3EBB3BF5-5F5A-479C-81DC-38F36A609CE3}" sibTransId="{8547E5F4-D1AE-493F-8E62-7AAD5EAE2FA7}"/>
    <dgm:cxn modelId="{0168974A-27C3-4438-8C95-44F501EE5A5E}" type="presOf" srcId="{D21AECFF-577E-4987-B2D9-E935A39EA6A1}" destId="{8E459289-AF9D-4B31-B99B-4451A6F39C56}" srcOrd="0" destOrd="0" presId="urn:microsoft.com/office/officeart/2005/8/layout/chevron2"/>
    <dgm:cxn modelId="{A1F303CA-8C88-4E5D-AD74-FA39EC2EC774}" type="presOf" srcId="{7DCDF5C0-5A7F-4A93-A9EC-DCCDBB79E478}" destId="{5A18A50E-07C8-4993-9663-7775BD7A0555}" srcOrd="0" destOrd="0" presId="urn:microsoft.com/office/officeart/2005/8/layout/chevron2"/>
    <dgm:cxn modelId="{032069F6-56C7-4CA0-A627-6CFCADF4FA76}" type="presOf" srcId="{466E2A68-AB1E-480A-A380-CE774BCB9177}" destId="{49217C1A-4188-41EE-A413-2F7C68E461C0}" srcOrd="0" destOrd="0" presId="urn:microsoft.com/office/officeart/2005/8/layout/chevron2"/>
    <dgm:cxn modelId="{245AAFCE-6420-4AD7-80B4-144B2465A34C}" srcId="{A5B69603-1ACB-483D-97DD-4524B82596EE}" destId="{F6B787A3-F43A-4AD4-B55D-505399B0907B}" srcOrd="0" destOrd="0" parTransId="{F37EDAA3-02D1-4E35-BF11-F0CC7371E337}" sibTransId="{38BDE00C-7461-4200-A272-4F6DD5A89D06}"/>
    <dgm:cxn modelId="{3136C6C8-3BC7-4F29-81C8-C4F5D54B7E49}" type="presOf" srcId="{C8F206E9-825B-44C5-BABA-135F34F7A981}" destId="{5F6E0551-A84D-446F-B31E-7FECE409A110}" srcOrd="0" destOrd="0" presId="urn:microsoft.com/office/officeart/2005/8/layout/chevron2"/>
    <dgm:cxn modelId="{5C5A6CDD-B0C0-479C-8475-7E2C23186266}" type="presOf" srcId="{F6B787A3-F43A-4AD4-B55D-505399B0907B}" destId="{17A83224-2E21-4A43-97E5-4615842D5499}" srcOrd="0" destOrd="0" presId="urn:microsoft.com/office/officeart/2005/8/layout/chevron2"/>
    <dgm:cxn modelId="{79623C1B-33E1-4121-B49C-E7ECBE286885}" srcId="{2DB973BA-EC7F-4D5F-8FAE-F36A1094FF6C}" destId="{D21AECFF-577E-4987-B2D9-E935A39EA6A1}" srcOrd="0" destOrd="0" parTransId="{E112FE3B-4EF6-4748-9B29-A9759DB74EA5}" sibTransId="{BB1027AF-2F20-4F67-826A-8D3633799520}"/>
    <dgm:cxn modelId="{ED62BF3A-47EF-446E-B2EF-C079351F468D}" type="presOf" srcId="{8D9D5673-42A7-4C0B-84A3-AC30D9AB5318}" destId="{1F4EE62F-D77C-4EC9-ABA6-A780AD3BEE00}" srcOrd="0" destOrd="0" presId="urn:microsoft.com/office/officeart/2005/8/layout/chevron2"/>
    <dgm:cxn modelId="{AE269B1C-F8A7-4B5B-8179-22E1F45B076E}" srcId="{19E244C1-887F-45BF-BC4C-A6B2102835AF}" destId="{C8F206E9-825B-44C5-BABA-135F34F7A981}" srcOrd="0" destOrd="0" parTransId="{93C333F8-9F5B-49B5-86AD-F7EE84F9D378}" sibTransId="{E6CF86FD-CFAC-4996-A196-29A921497EF6}"/>
    <dgm:cxn modelId="{14ACF7A8-748C-41C7-8E72-7E5F372130F2}" type="presOf" srcId="{19E244C1-887F-45BF-BC4C-A6B2102835AF}" destId="{93B127E3-95CF-4F57-8A6F-789D3F9E0A29}" srcOrd="0" destOrd="0" presId="urn:microsoft.com/office/officeart/2005/8/layout/chevron2"/>
    <dgm:cxn modelId="{468F2964-85C6-4D53-B127-C41A0F5DAFC6}" srcId="{466E2A68-AB1E-480A-A380-CE774BCB9177}" destId="{8D9D5673-42A7-4C0B-84A3-AC30D9AB5318}" srcOrd="0" destOrd="0" parTransId="{7C35F303-59E2-438C-958C-E1A09ECEA955}" sibTransId="{A7D35A5C-524D-4BF7-84EC-FE510FDAD025}"/>
    <dgm:cxn modelId="{A43D58F2-DD1D-4823-8984-AC29F9549B48}" type="presOf" srcId="{2DB973BA-EC7F-4D5F-8FAE-F36A1094FF6C}" destId="{ACCE091E-8869-424D-B979-60B9BBE6C7FB}" srcOrd="0" destOrd="0" presId="urn:microsoft.com/office/officeart/2005/8/layout/chevron2"/>
    <dgm:cxn modelId="{8DC81A43-051F-4656-BE74-5ABEE2417EAB}" srcId="{A5B69603-1ACB-483D-97DD-4524B82596EE}" destId="{466E2A68-AB1E-480A-A380-CE774BCB9177}" srcOrd="2" destOrd="0" parTransId="{299EA84D-B2C7-430E-8EFF-3186BD38310F}" sibTransId="{DB3D65E7-BE00-459F-BEDD-32763D05B908}"/>
    <dgm:cxn modelId="{C607E442-0B44-4A00-B6DC-18EF1BCD3B6D}" srcId="{A5B69603-1ACB-483D-97DD-4524B82596EE}" destId="{2DB973BA-EC7F-4D5F-8FAE-F36A1094FF6C}" srcOrd="3" destOrd="0" parTransId="{366A1E9A-92B5-47C7-9F74-3783471E4911}" sibTransId="{6E51E98D-E89B-49BF-AEA2-34B601FAC5FF}"/>
    <dgm:cxn modelId="{628FDCD9-D1D5-4E6A-A5E0-F14415D7837A}" type="presOf" srcId="{A5B69603-1ACB-483D-97DD-4524B82596EE}" destId="{6BF145C9-5188-4A92-B637-2214EC35706D}" srcOrd="0" destOrd="0" presId="urn:microsoft.com/office/officeart/2005/8/layout/chevron2"/>
    <dgm:cxn modelId="{18CD9813-F6F3-4286-9AA5-8571FAAC4F05}" srcId="{A5B69603-1ACB-483D-97DD-4524B82596EE}" destId="{19E244C1-887F-45BF-BC4C-A6B2102835AF}" srcOrd="1" destOrd="0" parTransId="{2C63196E-B4ED-40FA-97AA-028C30F0826E}" sibTransId="{0BCE1604-11CB-4219-99B4-38A414515B4A}"/>
    <dgm:cxn modelId="{8096B061-454F-42C7-9077-982BD05B5A3B}" type="presParOf" srcId="{6BF145C9-5188-4A92-B637-2214EC35706D}" destId="{553F75E4-7136-47A6-81C3-42E37158FA56}" srcOrd="0" destOrd="0" presId="urn:microsoft.com/office/officeart/2005/8/layout/chevron2"/>
    <dgm:cxn modelId="{3D077B30-A06B-4332-B446-D9452D95136F}" type="presParOf" srcId="{553F75E4-7136-47A6-81C3-42E37158FA56}" destId="{17A83224-2E21-4A43-97E5-4615842D5499}" srcOrd="0" destOrd="0" presId="urn:microsoft.com/office/officeart/2005/8/layout/chevron2"/>
    <dgm:cxn modelId="{82014315-A813-4388-AE4C-B8C3B8DE20BE}" type="presParOf" srcId="{553F75E4-7136-47A6-81C3-42E37158FA56}" destId="{5A18A50E-07C8-4993-9663-7775BD7A0555}" srcOrd="1" destOrd="0" presId="urn:microsoft.com/office/officeart/2005/8/layout/chevron2"/>
    <dgm:cxn modelId="{D7C0DCA6-83B7-41C6-80FD-BE6DCE930B0D}" type="presParOf" srcId="{6BF145C9-5188-4A92-B637-2214EC35706D}" destId="{1511AFB4-3FB1-419A-AE61-DCDB45676530}" srcOrd="1" destOrd="0" presId="urn:microsoft.com/office/officeart/2005/8/layout/chevron2"/>
    <dgm:cxn modelId="{C2E1C4FF-D643-467D-BE7A-8E47ECEFD458}" type="presParOf" srcId="{6BF145C9-5188-4A92-B637-2214EC35706D}" destId="{F9447311-F4AB-4ADC-92DA-22BE34054E2E}" srcOrd="2" destOrd="0" presId="urn:microsoft.com/office/officeart/2005/8/layout/chevron2"/>
    <dgm:cxn modelId="{7AC52759-4053-45FB-91E7-ABDDB9628213}" type="presParOf" srcId="{F9447311-F4AB-4ADC-92DA-22BE34054E2E}" destId="{93B127E3-95CF-4F57-8A6F-789D3F9E0A29}" srcOrd="0" destOrd="0" presId="urn:microsoft.com/office/officeart/2005/8/layout/chevron2"/>
    <dgm:cxn modelId="{4045A113-FE15-4DEB-BEAD-13A7193F283A}" type="presParOf" srcId="{F9447311-F4AB-4ADC-92DA-22BE34054E2E}" destId="{5F6E0551-A84D-446F-B31E-7FECE409A110}" srcOrd="1" destOrd="0" presId="urn:microsoft.com/office/officeart/2005/8/layout/chevron2"/>
    <dgm:cxn modelId="{E9D3D0EC-B48A-4E06-8BFA-CDA12B9CD7F1}" type="presParOf" srcId="{6BF145C9-5188-4A92-B637-2214EC35706D}" destId="{89E9B8A4-4CEA-44CB-9120-95BBC9044898}" srcOrd="3" destOrd="0" presId="urn:microsoft.com/office/officeart/2005/8/layout/chevron2"/>
    <dgm:cxn modelId="{845B609A-D709-490B-9C01-9BCCF827C28F}" type="presParOf" srcId="{6BF145C9-5188-4A92-B637-2214EC35706D}" destId="{41377D44-F859-4FFD-B2E3-36218B483C0C}" srcOrd="4" destOrd="0" presId="urn:microsoft.com/office/officeart/2005/8/layout/chevron2"/>
    <dgm:cxn modelId="{73C92449-9DAE-4F35-AD90-B11371424656}" type="presParOf" srcId="{41377D44-F859-4FFD-B2E3-36218B483C0C}" destId="{49217C1A-4188-41EE-A413-2F7C68E461C0}" srcOrd="0" destOrd="0" presId="urn:microsoft.com/office/officeart/2005/8/layout/chevron2"/>
    <dgm:cxn modelId="{18CA6CC1-689B-4DF4-A274-9F043A97F9EE}" type="presParOf" srcId="{41377D44-F859-4FFD-B2E3-36218B483C0C}" destId="{1F4EE62F-D77C-4EC9-ABA6-A780AD3BEE00}" srcOrd="1" destOrd="0" presId="urn:microsoft.com/office/officeart/2005/8/layout/chevron2"/>
    <dgm:cxn modelId="{32636B0B-8528-4B79-B8BB-80732BB67D4C}" type="presParOf" srcId="{6BF145C9-5188-4A92-B637-2214EC35706D}" destId="{01D197AF-522F-4CF7-807F-F05BB3305C68}" srcOrd="5" destOrd="0" presId="urn:microsoft.com/office/officeart/2005/8/layout/chevron2"/>
    <dgm:cxn modelId="{C83CE409-1000-46AD-8AFF-4EBBE9E2790B}" type="presParOf" srcId="{6BF145C9-5188-4A92-B637-2214EC35706D}" destId="{85AA5B43-5209-4A7B-A3ED-3B771B0FA1DF}" srcOrd="6" destOrd="0" presId="urn:microsoft.com/office/officeart/2005/8/layout/chevron2"/>
    <dgm:cxn modelId="{AD38B19A-22F9-4F8A-993F-8CAAF1C828CA}" type="presParOf" srcId="{85AA5B43-5209-4A7B-A3ED-3B771B0FA1DF}" destId="{ACCE091E-8869-424D-B979-60B9BBE6C7FB}" srcOrd="0" destOrd="0" presId="urn:microsoft.com/office/officeart/2005/8/layout/chevron2"/>
    <dgm:cxn modelId="{DFBBFBF2-771C-475F-8135-798824F2989B}" type="presParOf" srcId="{85AA5B43-5209-4A7B-A3ED-3B771B0FA1DF}" destId="{8E459289-AF9D-4B31-B99B-4451A6F39C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50A9B1-3A0B-42A6-A6FD-A0C3F3FFB53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516E713-9322-4431-A199-52D45C877EFA}">
      <dgm:prSet phldrT="[Text]" custT="1"/>
      <dgm:spPr/>
      <dgm:t>
        <a:bodyPr/>
        <a:lstStyle/>
        <a:p>
          <a:r>
            <a:rPr lang="nl-NL" sz="2000" b="1" dirty="0" err="1" smtClean="0"/>
            <a:t>Acquire</a:t>
          </a:r>
          <a:endParaRPr lang="nl-NL" sz="2000" b="1" dirty="0"/>
        </a:p>
      </dgm:t>
    </dgm:pt>
    <dgm:pt modelId="{9926B37D-9BD6-4E24-98CA-FF8BC71F67FF}" type="parTrans" cxnId="{BE097947-CBC1-4701-8685-EB42050246F9}">
      <dgm:prSet/>
      <dgm:spPr/>
      <dgm:t>
        <a:bodyPr/>
        <a:lstStyle/>
        <a:p>
          <a:endParaRPr lang="nl-NL" sz="2400" b="1"/>
        </a:p>
      </dgm:t>
    </dgm:pt>
    <dgm:pt modelId="{7108159A-9B06-4412-A5CB-D8A4D372F4D9}" type="sibTrans" cxnId="{BE097947-CBC1-4701-8685-EB42050246F9}">
      <dgm:prSet custT="1"/>
      <dgm:spPr/>
      <dgm:t>
        <a:bodyPr/>
        <a:lstStyle/>
        <a:p>
          <a:endParaRPr lang="nl-NL" sz="1400" b="1"/>
        </a:p>
      </dgm:t>
    </dgm:pt>
    <dgm:pt modelId="{DD446190-831B-4F23-ADAB-AD212B517FF7}">
      <dgm:prSet phldrT="[Text]" custT="1"/>
      <dgm:spPr/>
      <dgm:t>
        <a:bodyPr/>
        <a:lstStyle/>
        <a:p>
          <a:r>
            <a:rPr lang="nl-NL" sz="2000" b="1" dirty="0" smtClean="0"/>
            <a:t>Service</a:t>
          </a:r>
          <a:endParaRPr lang="nl-NL" sz="2000" b="1" dirty="0"/>
        </a:p>
      </dgm:t>
    </dgm:pt>
    <dgm:pt modelId="{665D0E14-533F-4F5B-8389-A395445A9369}" type="parTrans" cxnId="{2E4C1CA6-4F23-4A78-91F4-D6407CB65960}">
      <dgm:prSet/>
      <dgm:spPr/>
      <dgm:t>
        <a:bodyPr/>
        <a:lstStyle/>
        <a:p>
          <a:endParaRPr lang="nl-NL" sz="2400" b="1"/>
        </a:p>
      </dgm:t>
    </dgm:pt>
    <dgm:pt modelId="{E8DC4AE4-BBE4-485D-A150-1AE12ADAFD29}" type="sibTrans" cxnId="{2E4C1CA6-4F23-4A78-91F4-D6407CB65960}">
      <dgm:prSet custT="1"/>
      <dgm:spPr/>
      <dgm:t>
        <a:bodyPr/>
        <a:lstStyle/>
        <a:p>
          <a:endParaRPr lang="nl-NL" sz="1400" b="1"/>
        </a:p>
      </dgm:t>
    </dgm:pt>
    <dgm:pt modelId="{5D002419-9B9E-4F3F-8207-303BD99842EE}">
      <dgm:prSet phldrT="[Text]" custT="1"/>
      <dgm:spPr/>
      <dgm:t>
        <a:bodyPr/>
        <a:lstStyle/>
        <a:p>
          <a:r>
            <a:rPr lang="nl-NL" sz="2000" b="1" dirty="0" err="1" smtClean="0"/>
            <a:t>Reparcel</a:t>
          </a:r>
          <a:endParaRPr lang="nl-NL" sz="2000" b="1" dirty="0" smtClean="0"/>
        </a:p>
      </dgm:t>
    </dgm:pt>
    <dgm:pt modelId="{65325B94-9947-4FC4-BE5D-F65678C28EBA}" type="parTrans" cxnId="{788F5B91-55D6-4A31-AC26-36CE96E87476}">
      <dgm:prSet/>
      <dgm:spPr/>
      <dgm:t>
        <a:bodyPr/>
        <a:lstStyle/>
        <a:p>
          <a:endParaRPr lang="nl-NL" sz="2400" b="1"/>
        </a:p>
      </dgm:t>
    </dgm:pt>
    <dgm:pt modelId="{10727728-3925-4C2A-BCD1-D08E4064EB0C}" type="sibTrans" cxnId="{788F5B91-55D6-4A31-AC26-36CE96E87476}">
      <dgm:prSet custT="1"/>
      <dgm:spPr/>
      <dgm:t>
        <a:bodyPr/>
        <a:lstStyle/>
        <a:p>
          <a:endParaRPr lang="nl-NL" sz="1400" b="1"/>
        </a:p>
      </dgm:t>
    </dgm:pt>
    <dgm:pt modelId="{D5B727D3-01D9-469E-A799-6F0EB4F99B94}">
      <dgm:prSet phldrT="[Text]" custT="1"/>
      <dgm:spPr/>
      <dgm:t>
        <a:bodyPr/>
        <a:lstStyle/>
        <a:p>
          <a:r>
            <a:rPr lang="nl-NL" sz="2000" b="1" dirty="0" err="1" smtClean="0"/>
            <a:t>Sell</a:t>
          </a:r>
          <a:endParaRPr lang="nl-NL" sz="2000" b="1" dirty="0" smtClean="0"/>
        </a:p>
      </dgm:t>
    </dgm:pt>
    <dgm:pt modelId="{E4E22E07-FAEA-409C-BA8C-9FAECE3D9AEB}" type="parTrans" cxnId="{4C78735E-C995-42B3-BDE1-F767322647AB}">
      <dgm:prSet/>
      <dgm:spPr/>
      <dgm:t>
        <a:bodyPr/>
        <a:lstStyle/>
        <a:p>
          <a:endParaRPr lang="nl-NL" sz="2400" b="1"/>
        </a:p>
      </dgm:t>
    </dgm:pt>
    <dgm:pt modelId="{BFB93F84-2FEF-4337-A9B6-1AFE369CEA97}" type="sibTrans" cxnId="{4C78735E-C995-42B3-BDE1-F767322647AB}">
      <dgm:prSet/>
      <dgm:spPr/>
      <dgm:t>
        <a:bodyPr/>
        <a:lstStyle/>
        <a:p>
          <a:endParaRPr lang="nl-NL" sz="2400" b="1"/>
        </a:p>
      </dgm:t>
    </dgm:pt>
    <dgm:pt modelId="{F848B872-B9C5-4A0E-BEDB-B040FF758FB9}" type="pres">
      <dgm:prSet presAssocID="{E850A9B1-3A0B-42A6-A6FD-A0C3F3FFB53E}" presName="Name0" presStyleCnt="0">
        <dgm:presLayoutVars>
          <dgm:dir/>
          <dgm:resizeHandles val="exact"/>
        </dgm:presLayoutVars>
      </dgm:prSet>
      <dgm:spPr/>
    </dgm:pt>
    <dgm:pt modelId="{290272F7-E3B0-492E-80B5-641450861504}" type="pres">
      <dgm:prSet presAssocID="{8516E713-9322-4431-A199-52D45C877EF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DA88984-1304-4B86-A6AD-4C590071528B}" type="pres">
      <dgm:prSet presAssocID="{7108159A-9B06-4412-A5CB-D8A4D372F4D9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16A25EEB-EC82-4DDA-BEFF-849B3CECAA52}" type="pres">
      <dgm:prSet presAssocID="{7108159A-9B06-4412-A5CB-D8A4D372F4D9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A0535E17-6475-4845-BBDB-B36D38FE1364}" type="pres">
      <dgm:prSet presAssocID="{DD446190-831B-4F23-ADAB-AD212B517FF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77BE02E-3633-467B-A654-6465BBAC8703}" type="pres">
      <dgm:prSet presAssocID="{E8DC4AE4-BBE4-485D-A150-1AE12ADAFD29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64541978-8440-46EB-8E9D-B0A819EA0D2A}" type="pres">
      <dgm:prSet presAssocID="{E8DC4AE4-BBE4-485D-A150-1AE12ADAFD29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0C5814CE-92ED-4481-BEE2-8657E35C64EF}" type="pres">
      <dgm:prSet presAssocID="{5D002419-9B9E-4F3F-8207-303BD99842E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C604022-FB38-4363-96D3-E35A68752748}" type="pres">
      <dgm:prSet presAssocID="{10727728-3925-4C2A-BCD1-D08E4064EB0C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0C89DCF-9CFA-4EE0-B832-A39670799DE9}" type="pres">
      <dgm:prSet presAssocID="{10727728-3925-4C2A-BCD1-D08E4064EB0C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3C7433C6-C70F-431D-9080-7CFA6DAFD65B}" type="pres">
      <dgm:prSet presAssocID="{D5B727D3-01D9-469E-A799-6F0EB4F99B94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E4C1CA6-4F23-4A78-91F4-D6407CB65960}" srcId="{E850A9B1-3A0B-42A6-A6FD-A0C3F3FFB53E}" destId="{DD446190-831B-4F23-ADAB-AD212B517FF7}" srcOrd="1" destOrd="0" parTransId="{665D0E14-533F-4F5B-8389-A395445A9369}" sibTransId="{E8DC4AE4-BBE4-485D-A150-1AE12ADAFD29}"/>
    <dgm:cxn modelId="{BB5F7367-C3E2-8842-8E81-5576D62E64C8}" type="presOf" srcId="{10727728-3925-4C2A-BCD1-D08E4064EB0C}" destId="{20C89DCF-9CFA-4EE0-B832-A39670799DE9}" srcOrd="1" destOrd="0" presId="urn:microsoft.com/office/officeart/2005/8/layout/process1"/>
    <dgm:cxn modelId="{788F5B91-55D6-4A31-AC26-36CE96E87476}" srcId="{E850A9B1-3A0B-42A6-A6FD-A0C3F3FFB53E}" destId="{5D002419-9B9E-4F3F-8207-303BD99842EE}" srcOrd="2" destOrd="0" parTransId="{65325B94-9947-4FC4-BE5D-F65678C28EBA}" sibTransId="{10727728-3925-4C2A-BCD1-D08E4064EB0C}"/>
    <dgm:cxn modelId="{3FF92ACC-8A96-6349-BBF8-C79C41BB9218}" type="presOf" srcId="{10727728-3925-4C2A-BCD1-D08E4064EB0C}" destId="{8C604022-FB38-4363-96D3-E35A68752748}" srcOrd="0" destOrd="0" presId="urn:microsoft.com/office/officeart/2005/8/layout/process1"/>
    <dgm:cxn modelId="{B6BBE896-A5ED-0A44-BC1B-0E1D1CDF352E}" type="presOf" srcId="{7108159A-9B06-4412-A5CB-D8A4D372F4D9}" destId="{FDA88984-1304-4B86-A6AD-4C590071528B}" srcOrd="0" destOrd="0" presId="urn:microsoft.com/office/officeart/2005/8/layout/process1"/>
    <dgm:cxn modelId="{0DF32756-63EE-9C42-8ED4-59A23EAFCC54}" type="presOf" srcId="{5D002419-9B9E-4F3F-8207-303BD99842EE}" destId="{0C5814CE-92ED-4481-BEE2-8657E35C64EF}" srcOrd="0" destOrd="0" presId="urn:microsoft.com/office/officeart/2005/8/layout/process1"/>
    <dgm:cxn modelId="{8001DFF1-F894-344A-8620-31688B3BC71D}" type="presOf" srcId="{DD446190-831B-4F23-ADAB-AD212B517FF7}" destId="{A0535E17-6475-4845-BBDB-B36D38FE1364}" srcOrd="0" destOrd="0" presId="urn:microsoft.com/office/officeart/2005/8/layout/process1"/>
    <dgm:cxn modelId="{BE097947-CBC1-4701-8685-EB42050246F9}" srcId="{E850A9B1-3A0B-42A6-A6FD-A0C3F3FFB53E}" destId="{8516E713-9322-4431-A199-52D45C877EFA}" srcOrd="0" destOrd="0" parTransId="{9926B37D-9BD6-4E24-98CA-FF8BC71F67FF}" sibTransId="{7108159A-9B06-4412-A5CB-D8A4D372F4D9}"/>
    <dgm:cxn modelId="{0E65F1D5-FBB8-894B-A173-EAE0CE08542B}" type="presOf" srcId="{7108159A-9B06-4412-A5CB-D8A4D372F4D9}" destId="{16A25EEB-EC82-4DDA-BEFF-849B3CECAA52}" srcOrd="1" destOrd="0" presId="urn:microsoft.com/office/officeart/2005/8/layout/process1"/>
    <dgm:cxn modelId="{A140546A-193C-9C4B-ABAA-2CB5097ABFA4}" type="presOf" srcId="{E8DC4AE4-BBE4-485D-A150-1AE12ADAFD29}" destId="{64541978-8440-46EB-8E9D-B0A819EA0D2A}" srcOrd="1" destOrd="0" presId="urn:microsoft.com/office/officeart/2005/8/layout/process1"/>
    <dgm:cxn modelId="{4413138F-6C52-D843-B0D1-CCCE155500D1}" type="presOf" srcId="{8516E713-9322-4431-A199-52D45C877EFA}" destId="{290272F7-E3B0-492E-80B5-641450861504}" srcOrd="0" destOrd="0" presId="urn:microsoft.com/office/officeart/2005/8/layout/process1"/>
    <dgm:cxn modelId="{0F39359D-1D03-7542-BC13-72955ABB4D5B}" type="presOf" srcId="{E850A9B1-3A0B-42A6-A6FD-A0C3F3FFB53E}" destId="{F848B872-B9C5-4A0E-BEDB-B040FF758FB9}" srcOrd="0" destOrd="0" presId="urn:microsoft.com/office/officeart/2005/8/layout/process1"/>
    <dgm:cxn modelId="{C3AD85B0-5D89-7E40-958D-437751ABF75D}" type="presOf" srcId="{E8DC4AE4-BBE4-485D-A150-1AE12ADAFD29}" destId="{877BE02E-3633-467B-A654-6465BBAC8703}" srcOrd="0" destOrd="0" presId="urn:microsoft.com/office/officeart/2005/8/layout/process1"/>
    <dgm:cxn modelId="{7CEF5190-D7DE-BF4D-AE2C-F33BD0270C24}" type="presOf" srcId="{D5B727D3-01D9-469E-A799-6F0EB4F99B94}" destId="{3C7433C6-C70F-431D-9080-7CFA6DAFD65B}" srcOrd="0" destOrd="0" presId="urn:microsoft.com/office/officeart/2005/8/layout/process1"/>
    <dgm:cxn modelId="{4C78735E-C995-42B3-BDE1-F767322647AB}" srcId="{E850A9B1-3A0B-42A6-A6FD-A0C3F3FFB53E}" destId="{D5B727D3-01D9-469E-A799-6F0EB4F99B94}" srcOrd="3" destOrd="0" parTransId="{E4E22E07-FAEA-409C-BA8C-9FAECE3D9AEB}" sibTransId="{BFB93F84-2FEF-4337-A9B6-1AFE369CEA97}"/>
    <dgm:cxn modelId="{E82EBAB6-7D37-9140-B090-5EB09E578A72}" type="presParOf" srcId="{F848B872-B9C5-4A0E-BEDB-B040FF758FB9}" destId="{290272F7-E3B0-492E-80B5-641450861504}" srcOrd="0" destOrd="0" presId="urn:microsoft.com/office/officeart/2005/8/layout/process1"/>
    <dgm:cxn modelId="{A75903A9-8311-8F4B-ABFF-F4DDDE1519C9}" type="presParOf" srcId="{F848B872-B9C5-4A0E-BEDB-B040FF758FB9}" destId="{FDA88984-1304-4B86-A6AD-4C590071528B}" srcOrd="1" destOrd="0" presId="urn:microsoft.com/office/officeart/2005/8/layout/process1"/>
    <dgm:cxn modelId="{7C25EAEC-FFA8-7C43-89DD-60CDABBD7144}" type="presParOf" srcId="{FDA88984-1304-4B86-A6AD-4C590071528B}" destId="{16A25EEB-EC82-4DDA-BEFF-849B3CECAA52}" srcOrd="0" destOrd="0" presId="urn:microsoft.com/office/officeart/2005/8/layout/process1"/>
    <dgm:cxn modelId="{2BE95844-C20F-5545-A8FB-749FE689B4E5}" type="presParOf" srcId="{F848B872-B9C5-4A0E-BEDB-B040FF758FB9}" destId="{A0535E17-6475-4845-BBDB-B36D38FE1364}" srcOrd="2" destOrd="0" presId="urn:microsoft.com/office/officeart/2005/8/layout/process1"/>
    <dgm:cxn modelId="{31B7C4FD-6BC5-4447-823B-2C74525C362A}" type="presParOf" srcId="{F848B872-B9C5-4A0E-BEDB-B040FF758FB9}" destId="{877BE02E-3633-467B-A654-6465BBAC8703}" srcOrd="3" destOrd="0" presId="urn:microsoft.com/office/officeart/2005/8/layout/process1"/>
    <dgm:cxn modelId="{8144D23A-8C05-EE45-B059-C2ADCEB39654}" type="presParOf" srcId="{877BE02E-3633-467B-A654-6465BBAC8703}" destId="{64541978-8440-46EB-8E9D-B0A819EA0D2A}" srcOrd="0" destOrd="0" presId="urn:microsoft.com/office/officeart/2005/8/layout/process1"/>
    <dgm:cxn modelId="{69786106-A9C7-024C-B1A7-3E0A2C1DE3D8}" type="presParOf" srcId="{F848B872-B9C5-4A0E-BEDB-B040FF758FB9}" destId="{0C5814CE-92ED-4481-BEE2-8657E35C64EF}" srcOrd="4" destOrd="0" presId="urn:microsoft.com/office/officeart/2005/8/layout/process1"/>
    <dgm:cxn modelId="{69300C10-779A-7844-B887-A7389D938A02}" type="presParOf" srcId="{F848B872-B9C5-4A0E-BEDB-B040FF758FB9}" destId="{8C604022-FB38-4363-96D3-E35A68752748}" srcOrd="5" destOrd="0" presId="urn:microsoft.com/office/officeart/2005/8/layout/process1"/>
    <dgm:cxn modelId="{685AEAE9-4DE5-CF43-8557-C08AAC3B282A}" type="presParOf" srcId="{8C604022-FB38-4363-96D3-E35A68752748}" destId="{20C89DCF-9CFA-4EE0-B832-A39670799DE9}" srcOrd="0" destOrd="0" presId="urn:microsoft.com/office/officeart/2005/8/layout/process1"/>
    <dgm:cxn modelId="{DF4B5E59-640F-E94B-82D1-98E84656F8F0}" type="presParOf" srcId="{F848B872-B9C5-4A0E-BEDB-B040FF758FB9}" destId="{3C7433C6-C70F-431D-9080-7CFA6DAFD65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83224-2E21-4A43-97E5-4615842D5499}">
      <dsp:nvSpPr>
        <dsp:cNvPr id="0" name=""/>
        <dsp:cNvSpPr/>
      </dsp:nvSpPr>
      <dsp:spPr>
        <a:xfrm rot="5400000">
          <a:off x="-225961" y="228894"/>
          <a:ext cx="1506407" cy="105448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Gaps</a:t>
          </a:r>
          <a:endParaRPr lang="en-US" sz="1200" kern="1200" dirty="0"/>
        </a:p>
      </dsp:txBody>
      <dsp:txXfrm rot="-5400000">
        <a:off x="1" y="530174"/>
        <a:ext cx="1054484" cy="451923"/>
      </dsp:txXfrm>
    </dsp:sp>
    <dsp:sp modelId="{5A18A50E-07C8-4993-9663-7775BD7A0555}">
      <dsp:nvSpPr>
        <dsp:cNvPr id="0" name=""/>
        <dsp:cNvSpPr/>
      </dsp:nvSpPr>
      <dsp:spPr>
        <a:xfrm rot="5400000">
          <a:off x="5394010" y="-4336592"/>
          <a:ext cx="979164" cy="9658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400" b="0" kern="1200" dirty="0" smtClean="0"/>
            <a:t>Vague </a:t>
          </a:r>
          <a:r>
            <a:rPr lang="nl-NL" sz="2400" b="0" kern="1200" dirty="0" err="1" smtClean="0"/>
            <a:t>comparisons</a:t>
          </a:r>
          <a:r>
            <a:rPr lang="nl-NL" sz="2400" b="0" kern="1200" dirty="0" smtClean="0"/>
            <a:t> of planning cultures</a:t>
          </a:r>
          <a:endParaRPr lang="en-US" sz="2400" b="0" kern="1200" dirty="0"/>
        </a:p>
      </dsp:txBody>
      <dsp:txXfrm rot="-5400000">
        <a:off x="1054485" y="50732"/>
        <a:ext cx="9610417" cy="883566"/>
      </dsp:txXfrm>
    </dsp:sp>
    <dsp:sp modelId="{93B127E3-95CF-4F57-8A6F-789D3F9E0A29}">
      <dsp:nvSpPr>
        <dsp:cNvPr id="0" name=""/>
        <dsp:cNvSpPr/>
      </dsp:nvSpPr>
      <dsp:spPr>
        <a:xfrm rot="5400000">
          <a:off x="-225961" y="1591180"/>
          <a:ext cx="1506407" cy="105448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Goal</a:t>
          </a:r>
          <a:endParaRPr lang="en-US" sz="1600" kern="1200" dirty="0"/>
        </a:p>
      </dsp:txBody>
      <dsp:txXfrm rot="-5400000">
        <a:off x="1" y="1892460"/>
        <a:ext cx="1054484" cy="451923"/>
      </dsp:txXfrm>
    </dsp:sp>
    <dsp:sp modelId="{5F6E0551-A84D-446F-B31E-7FECE409A110}">
      <dsp:nvSpPr>
        <dsp:cNvPr id="0" name=""/>
        <dsp:cNvSpPr/>
      </dsp:nvSpPr>
      <dsp:spPr>
        <a:xfrm rot="5400000">
          <a:off x="5394010" y="-2974306"/>
          <a:ext cx="979164" cy="9658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400" b="0" kern="1200" dirty="0" smtClean="0"/>
            <a:t>Make planning cultures </a:t>
          </a:r>
          <a:r>
            <a:rPr lang="nl-NL" sz="2400" b="0" kern="1200" dirty="0" err="1" smtClean="0"/>
            <a:t>measurable</a:t>
          </a:r>
          <a:r>
            <a:rPr lang="nl-NL" sz="2400" b="0" kern="1200" dirty="0" smtClean="0"/>
            <a:t> </a:t>
          </a:r>
          <a:r>
            <a:rPr lang="nl-NL" sz="2400" b="0" kern="1200" dirty="0" err="1" smtClean="0"/>
            <a:t>and</a:t>
          </a:r>
          <a:r>
            <a:rPr lang="nl-NL" sz="2400" b="0" kern="1200" dirty="0" smtClean="0"/>
            <a:t> </a:t>
          </a:r>
          <a:r>
            <a:rPr lang="nl-NL" sz="2400" b="0" kern="1200" dirty="0" err="1" smtClean="0"/>
            <a:t>comparable</a:t>
          </a:r>
          <a:endParaRPr lang="en-US" sz="2400" b="0" kern="1200" dirty="0"/>
        </a:p>
      </dsp:txBody>
      <dsp:txXfrm rot="-5400000">
        <a:off x="1054485" y="1413018"/>
        <a:ext cx="9610417" cy="883566"/>
      </dsp:txXfrm>
    </dsp:sp>
    <dsp:sp modelId="{49217C1A-4188-41EE-A413-2F7C68E461C0}">
      <dsp:nvSpPr>
        <dsp:cNvPr id="0" name=""/>
        <dsp:cNvSpPr/>
      </dsp:nvSpPr>
      <dsp:spPr>
        <a:xfrm rot="5400000">
          <a:off x="-225961" y="2953466"/>
          <a:ext cx="1506407" cy="105448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b="0" kern="1200" dirty="0" err="1" smtClean="0"/>
            <a:t>Methods</a:t>
          </a:r>
          <a:endParaRPr lang="en-US" sz="1200" b="0" kern="1200" dirty="0"/>
        </a:p>
      </dsp:txBody>
      <dsp:txXfrm rot="-5400000">
        <a:off x="1" y="3254746"/>
        <a:ext cx="1054484" cy="451923"/>
      </dsp:txXfrm>
    </dsp:sp>
    <dsp:sp modelId="{1F4EE62F-D77C-4EC9-ABA6-A780AD3BEE00}">
      <dsp:nvSpPr>
        <dsp:cNvPr id="0" name=""/>
        <dsp:cNvSpPr/>
      </dsp:nvSpPr>
      <dsp:spPr>
        <a:xfrm rot="5400000">
          <a:off x="5394010" y="-1612020"/>
          <a:ext cx="979164" cy="9658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400" b="0" kern="1200" dirty="0" err="1" smtClean="0"/>
            <a:t>Conduct</a:t>
          </a:r>
          <a:r>
            <a:rPr lang="nl-NL" sz="2400" b="0" kern="1200" dirty="0" smtClean="0"/>
            <a:t> </a:t>
          </a:r>
          <a:r>
            <a:rPr lang="nl-NL" sz="2400" b="0" kern="1200" dirty="0" err="1" smtClean="0"/>
            <a:t>experimental</a:t>
          </a:r>
          <a:r>
            <a:rPr lang="nl-NL" sz="2400" b="0" kern="1200" dirty="0" smtClean="0"/>
            <a:t> games </a:t>
          </a:r>
          <a:r>
            <a:rPr lang="nl-NL" sz="2400" b="0" kern="1200" dirty="0" err="1" smtClean="0"/>
            <a:t>with</a:t>
          </a:r>
          <a:r>
            <a:rPr lang="nl-NL" sz="2400" b="0" kern="1200" dirty="0" smtClean="0"/>
            <a:t> planning </a:t>
          </a:r>
          <a:r>
            <a:rPr lang="nl-NL" sz="2400" b="0" kern="1200" dirty="0" err="1" smtClean="0"/>
            <a:t>practitioners</a:t>
          </a:r>
          <a:r>
            <a:rPr lang="nl-NL" sz="2400" b="0" kern="1200" dirty="0" smtClean="0"/>
            <a:t> in Belgium, The Netherlands </a:t>
          </a:r>
          <a:r>
            <a:rPr lang="nl-NL" sz="2400" b="0" kern="1200" dirty="0" err="1" smtClean="0"/>
            <a:t>and</a:t>
          </a:r>
          <a:r>
            <a:rPr lang="nl-NL" sz="2400" b="0" kern="1200" dirty="0" smtClean="0"/>
            <a:t> Norway</a:t>
          </a:r>
          <a:endParaRPr lang="en-US" sz="2400" b="0" kern="1200" dirty="0"/>
        </a:p>
      </dsp:txBody>
      <dsp:txXfrm rot="-5400000">
        <a:off x="1054485" y="2775304"/>
        <a:ext cx="9610417" cy="883566"/>
      </dsp:txXfrm>
    </dsp:sp>
    <dsp:sp modelId="{ACCE091E-8869-424D-B979-60B9BBE6C7FB}">
      <dsp:nvSpPr>
        <dsp:cNvPr id="0" name=""/>
        <dsp:cNvSpPr/>
      </dsp:nvSpPr>
      <dsp:spPr>
        <a:xfrm rot="5400000">
          <a:off x="-225961" y="4315752"/>
          <a:ext cx="1506407" cy="105448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Contribution</a:t>
          </a:r>
          <a:endParaRPr lang="en-US" sz="1600" kern="1200" dirty="0"/>
        </a:p>
      </dsp:txBody>
      <dsp:txXfrm rot="-5400000">
        <a:off x="1" y="4617032"/>
        <a:ext cx="1054484" cy="451923"/>
      </dsp:txXfrm>
    </dsp:sp>
    <dsp:sp modelId="{8E459289-AF9D-4B31-B99B-4451A6F39C56}">
      <dsp:nvSpPr>
        <dsp:cNvPr id="0" name=""/>
        <dsp:cNvSpPr/>
      </dsp:nvSpPr>
      <dsp:spPr>
        <a:xfrm rot="5400000">
          <a:off x="5394010" y="-249734"/>
          <a:ext cx="979164" cy="96582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Introduce experimental games as a systematic measurement tool</a:t>
          </a:r>
          <a:endParaRPr lang="en-US" sz="2400" kern="1200" dirty="0"/>
        </a:p>
      </dsp:txBody>
      <dsp:txXfrm rot="-5400000">
        <a:off x="1054485" y="4137590"/>
        <a:ext cx="9610417" cy="883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272F7-E3B0-492E-80B5-641450861504}">
      <dsp:nvSpPr>
        <dsp:cNvPr id="0" name=""/>
        <dsp:cNvSpPr/>
      </dsp:nvSpPr>
      <dsp:spPr>
        <a:xfrm>
          <a:off x="2913" y="627371"/>
          <a:ext cx="1273764" cy="764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b="1" kern="1200" dirty="0" err="1" smtClean="0"/>
            <a:t>Acquire</a:t>
          </a:r>
          <a:endParaRPr lang="nl-NL" sz="2000" b="1" kern="1200" dirty="0"/>
        </a:p>
      </dsp:txBody>
      <dsp:txXfrm>
        <a:off x="25297" y="649755"/>
        <a:ext cx="1228996" cy="719490"/>
      </dsp:txXfrm>
    </dsp:sp>
    <dsp:sp modelId="{FDA88984-1304-4B86-A6AD-4C590071528B}">
      <dsp:nvSpPr>
        <dsp:cNvPr id="0" name=""/>
        <dsp:cNvSpPr/>
      </dsp:nvSpPr>
      <dsp:spPr>
        <a:xfrm>
          <a:off x="1404053" y="851554"/>
          <a:ext cx="270037" cy="3158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400" b="1" kern="1200"/>
        </a:p>
      </dsp:txBody>
      <dsp:txXfrm>
        <a:off x="1404053" y="914733"/>
        <a:ext cx="189026" cy="189535"/>
      </dsp:txXfrm>
    </dsp:sp>
    <dsp:sp modelId="{A0535E17-6475-4845-BBDB-B36D38FE1364}">
      <dsp:nvSpPr>
        <dsp:cNvPr id="0" name=""/>
        <dsp:cNvSpPr/>
      </dsp:nvSpPr>
      <dsp:spPr>
        <a:xfrm>
          <a:off x="1786183" y="627371"/>
          <a:ext cx="1273764" cy="764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b="1" kern="1200" dirty="0" smtClean="0"/>
            <a:t>Service</a:t>
          </a:r>
          <a:endParaRPr lang="nl-NL" sz="2000" b="1" kern="1200" dirty="0"/>
        </a:p>
      </dsp:txBody>
      <dsp:txXfrm>
        <a:off x="1808567" y="649755"/>
        <a:ext cx="1228996" cy="719490"/>
      </dsp:txXfrm>
    </dsp:sp>
    <dsp:sp modelId="{877BE02E-3633-467B-A654-6465BBAC8703}">
      <dsp:nvSpPr>
        <dsp:cNvPr id="0" name=""/>
        <dsp:cNvSpPr/>
      </dsp:nvSpPr>
      <dsp:spPr>
        <a:xfrm>
          <a:off x="3187323" y="851554"/>
          <a:ext cx="270037" cy="3158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400" b="1" kern="1200"/>
        </a:p>
      </dsp:txBody>
      <dsp:txXfrm>
        <a:off x="3187323" y="914733"/>
        <a:ext cx="189026" cy="189535"/>
      </dsp:txXfrm>
    </dsp:sp>
    <dsp:sp modelId="{0C5814CE-92ED-4481-BEE2-8657E35C64EF}">
      <dsp:nvSpPr>
        <dsp:cNvPr id="0" name=""/>
        <dsp:cNvSpPr/>
      </dsp:nvSpPr>
      <dsp:spPr>
        <a:xfrm>
          <a:off x="3569452" y="627371"/>
          <a:ext cx="1273764" cy="764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b="1" kern="1200" dirty="0" err="1" smtClean="0"/>
            <a:t>Reparcel</a:t>
          </a:r>
          <a:endParaRPr lang="nl-NL" sz="2000" b="1" kern="1200" dirty="0" smtClean="0"/>
        </a:p>
      </dsp:txBody>
      <dsp:txXfrm>
        <a:off x="3591836" y="649755"/>
        <a:ext cx="1228996" cy="719490"/>
      </dsp:txXfrm>
    </dsp:sp>
    <dsp:sp modelId="{8C604022-FB38-4363-96D3-E35A68752748}">
      <dsp:nvSpPr>
        <dsp:cNvPr id="0" name=""/>
        <dsp:cNvSpPr/>
      </dsp:nvSpPr>
      <dsp:spPr>
        <a:xfrm>
          <a:off x="4970593" y="851554"/>
          <a:ext cx="270037" cy="3158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1400" b="1" kern="1200"/>
        </a:p>
      </dsp:txBody>
      <dsp:txXfrm>
        <a:off x="4970593" y="914733"/>
        <a:ext cx="189026" cy="189535"/>
      </dsp:txXfrm>
    </dsp:sp>
    <dsp:sp modelId="{3C7433C6-C70F-431D-9080-7CFA6DAFD65B}">
      <dsp:nvSpPr>
        <dsp:cNvPr id="0" name=""/>
        <dsp:cNvSpPr/>
      </dsp:nvSpPr>
      <dsp:spPr>
        <a:xfrm>
          <a:off x="5352722" y="627371"/>
          <a:ext cx="1273764" cy="764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b="1" kern="1200" dirty="0" err="1" smtClean="0"/>
            <a:t>Sell</a:t>
          </a:r>
          <a:endParaRPr lang="nl-NL" sz="2000" b="1" kern="1200" dirty="0" smtClean="0"/>
        </a:p>
      </dsp:txBody>
      <dsp:txXfrm>
        <a:off x="5375106" y="649755"/>
        <a:ext cx="1228996" cy="719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422B166-3E7E-4386-BA86-8D664400D906}" type="datetime1">
              <a:rPr lang="nl-NL"/>
              <a:pPr/>
              <a:t>28/09/18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A5FCD9B-F9A0-41E8-95EC-8CEE431F4D1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41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273BE00-5B47-4077-B824-A776A7E2EED2}" type="datetime1">
              <a:rPr lang="nl-NL"/>
              <a:pPr/>
              <a:t>28/09/18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68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smtClean="0"/>
              <a:t>Klik om de tekststijl van het model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1D73109-205D-4FC8-ABFE-D75696AD1239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640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649207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649207" algn="l" defTabSz="649207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300004" algn="l" defTabSz="649207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949210" algn="l" defTabSz="649207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600004" algn="l" defTabSz="649207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3250978" algn="l" defTabSz="65019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01173" algn="l" defTabSz="65019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51369" algn="l" defTabSz="65019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01563" algn="l" defTabSz="65019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68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(Planning) </a:t>
            </a:r>
            <a:r>
              <a:rPr lang="nl-NL" dirty="0" err="1" smtClean="0"/>
              <a:t>cultural</a:t>
            </a:r>
            <a:r>
              <a:rPr lang="nl-NL" dirty="0" smtClean="0"/>
              <a:t> </a:t>
            </a:r>
            <a:r>
              <a:rPr lang="nl-NL" dirty="0" err="1" smtClean="0"/>
              <a:t>characteristics</a:t>
            </a:r>
            <a:r>
              <a:rPr lang="nl-NL" dirty="0" smtClean="0"/>
              <a:t>? </a:t>
            </a:r>
            <a:r>
              <a:rPr lang="nl-NL" dirty="0" err="1" smtClean="0"/>
              <a:t>Individual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social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preferences</a:t>
            </a:r>
            <a:endParaRPr lang="nl-NL" dirty="0" smtClean="0"/>
          </a:p>
          <a:p>
            <a:r>
              <a:rPr lang="nl-NL" dirty="0" smtClean="0"/>
              <a:t>- </a:t>
            </a:r>
            <a:r>
              <a:rPr lang="nl-NL" dirty="0" err="1" smtClean="0"/>
              <a:t>Give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general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introduction</a:t>
            </a:r>
            <a:endParaRPr lang="nl-N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b="1" dirty="0" smtClean="0"/>
              <a:t>External</a:t>
            </a:r>
            <a:r>
              <a:rPr kumimoji="1" lang="en-US" altLang="zh-CN" b="1" baseline="0" dirty="0" smtClean="0"/>
              <a:t> validity: </a:t>
            </a:r>
            <a:r>
              <a:rPr kumimoji="1" lang="en-US" altLang="zh-CN" baseline="0" dirty="0" smtClean="0"/>
              <a:t>the extent to which the results of a study can be generalized to other situations and to other people. </a:t>
            </a:r>
          </a:p>
          <a:p>
            <a:endParaRPr kumimoji="1" lang="en-US" altLang="zh-CN" baseline="0" dirty="0" smtClean="0"/>
          </a:p>
          <a:p>
            <a:r>
              <a:rPr kumimoji="1" lang="en-US" altLang="zh-CN" baseline="0" dirty="0" smtClean="0"/>
              <a:t>The experiment is a complement</a:t>
            </a:r>
          </a:p>
          <a:p>
            <a:r>
              <a:rPr kumimoji="1" lang="en-US" altLang="zh-CN" baseline="0" dirty="0" smtClean="0"/>
              <a:t>How institutional incentives combine to affect individual behavior and outcomes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0132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Practitioners</a:t>
            </a:r>
            <a:r>
              <a:rPr lang="nl-NL" dirty="0" smtClean="0"/>
              <a:t>: </a:t>
            </a:r>
            <a:r>
              <a:rPr lang="en-US" sz="1700" b="0" i="0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a person actively engaged in an art, discipline, or profession, especially medicine.</a:t>
            </a:r>
          </a:p>
          <a:p>
            <a:endParaRPr lang="en-US" sz="1700" b="0" i="0" kern="1200" dirty="0" smtClean="0">
              <a:solidFill>
                <a:schemeClr val="tx1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r>
              <a:rPr lang="en-US" sz="1700" b="0" i="0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One-shot: </a:t>
            </a:r>
            <a:r>
              <a:rPr lang="en-US" altLang="zh-CN" sz="17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Players can only infer others’ behavior and expectations from their </a:t>
            </a:r>
            <a:r>
              <a:rPr lang="en-US" altLang="zh-CN" sz="1700" b="1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life experience</a:t>
            </a:r>
            <a:r>
              <a:rPr lang="en-US" altLang="zh-CN" sz="17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, and these beliefs subsequently shape motivation and choice</a:t>
            </a:r>
            <a:r>
              <a:rPr lang="en-US" altLang="zh-CN" dirty="0" smtClean="0">
                <a:effectLst/>
              </a:rPr>
              <a:t> </a:t>
            </a:r>
            <a:endParaRPr lang="nl-N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b="1" dirty="0" smtClean="0"/>
              <a:t>The </a:t>
            </a:r>
            <a:r>
              <a:rPr lang="nl-NL" b="1" dirty="0" err="1" smtClean="0"/>
              <a:t>trade-off</a:t>
            </a:r>
            <a:r>
              <a:rPr lang="nl-NL" b="1" dirty="0" smtClean="0"/>
              <a:t> </a:t>
            </a:r>
            <a:r>
              <a:rPr lang="nl-NL" dirty="0" err="1" smtClean="0"/>
              <a:t>between</a:t>
            </a:r>
            <a:r>
              <a:rPr lang="nl-NL" dirty="0" smtClean="0"/>
              <a:t> the </a:t>
            </a:r>
            <a:r>
              <a:rPr lang="nl-NL" dirty="0" err="1" smtClean="0"/>
              <a:t>amount</a:t>
            </a:r>
            <a:r>
              <a:rPr lang="nl-NL" baseline="0" dirty="0" smtClean="0"/>
              <a:t> of money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earned</a:t>
            </a:r>
            <a:r>
              <a:rPr lang="nl-NL" baseline="0" dirty="0" smtClean="0"/>
              <a:t> and the </a:t>
            </a:r>
            <a:r>
              <a:rPr lang="nl-NL" baseline="0" dirty="0" err="1" smtClean="0"/>
              <a:t>likelihood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obtainning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endParaRPr lang="nl-NL" baseline="0" dirty="0" smtClean="0"/>
          </a:p>
          <a:p>
            <a:endParaRPr lang="nl-NL" baseline="0" dirty="0" smtClean="0"/>
          </a:p>
          <a:p>
            <a:r>
              <a:rPr lang="nl-NL" baseline="0" dirty="0" smtClean="0"/>
              <a:t>L= 0 k/100</a:t>
            </a:r>
          </a:p>
          <a:p>
            <a:r>
              <a:rPr lang="nl-NL" baseline="0" dirty="0" err="1" smtClean="0"/>
              <a:t>Or</a:t>
            </a:r>
            <a:r>
              <a:rPr lang="nl-NL" baseline="0" dirty="0" smtClean="0"/>
              <a:t> L = </a:t>
            </a:r>
            <a:r>
              <a:rPr lang="nl-NL" baseline="0" dirty="0" err="1" smtClean="0"/>
              <a:t>rk</a:t>
            </a:r>
            <a:r>
              <a:rPr lang="nl-NL" baseline="0" dirty="0" smtClean="0"/>
              <a:t>  100-k/100</a:t>
            </a:r>
            <a:endParaRPr lang="nl-N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62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nl-NL" b="1" dirty="0" err="1" smtClean="0"/>
              <a:t>Challenges</a:t>
            </a:r>
            <a:r>
              <a:rPr lang="nl-NL" b="1" dirty="0" smtClean="0"/>
              <a:t> ---</a:t>
            </a:r>
          </a:p>
          <a:p>
            <a:pPr>
              <a:buNone/>
            </a:pPr>
            <a:endParaRPr lang="nl-NL" b="1" dirty="0" smtClean="0"/>
          </a:p>
          <a:p>
            <a:pPr>
              <a:buNone/>
            </a:pPr>
            <a:endParaRPr lang="nl-NL" b="1" dirty="0" smtClean="0"/>
          </a:p>
          <a:p>
            <a:pPr>
              <a:buNone/>
            </a:pPr>
            <a:r>
              <a:rPr lang="nl-NL" b="1" dirty="0" smtClean="0"/>
              <a:t>Goal of </a:t>
            </a:r>
            <a:r>
              <a:rPr lang="nl-NL" b="1" dirty="0" err="1" smtClean="0"/>
              <a:t>our</a:t>
            </a:r>
            <a:r>
              <a:rPr lang="nl-NL" b="1" dirty="0" smtClean="0"/>
              <a:t> research: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b="1" dirty="0" smtClean="0"/>
              <a:t>---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b="1" dirty="0" err="1" smtClean="0"/>
              <a:t>Conclusion</a:t>
            </a:r>
            <a:r>
              <a:rPr lang="nl-NL" b="1" dirty="0" smtClean="0"/>
              <a:t> --- Planning cultures </a:t>
            </a:r>
            <a:r>
              <a:rPr lang="nl-NL" b="1" dirty="0" err="1" smtClean="0"/>
              <a:t>can</a:t>
            </a:r>
            <a:r>
              <a:rPr lang="nl-NL" b="1" dirty="0" smtClean="0"/>
              <a:t> </a:t>
            </a:r>
            <a:r>
              <a:rPr lang="nl-NL" b="1" dirty="0" err="1" smtClean="0"/>
              <a:t>measured</a:t>
            </a:r>
            <a:r>
              <a:rPr lang="nl-NL" b="1" dirty="0" smtClean="0"/>
              <a:t> </a:t>
            </a:r>
            <a:r>
              <a:rPr lang="nl-NL" b="1" dirty="0" err="1" smtClean="0"/>
              <a:t>and</a:t>
            </a:r>
            <a:r>
              <a:rPr lang="nl-NL" b="1" dirty="0" smtClean="0"/>
              <a:t> </a:t>
            </a:r>
            <a:r>
              <a:rPr lang="nl-NL" b="1" dirty="0" err="1" smtClean="0"/>
              <a:t>compared</a:t>
            </a:r>
            <a:r>
              <a:rPr lang="nl-NL" b="1" dirty="0" smtClean="0"/>
              <a:t> 						   </a:t>
            </a:r>
            <a:r>
              <a:rPr lang="nl-NL" b="1" dirty="0" err="1" smtClean="0"/>
              <a:t>systematically</a:t>
            </a:r>
            <a:r>
              <a:rPr lang="nl-NL" b="1" dirty="0" smtClean="0"/>
              <a:t> </a:t>
            </a:r>
            <a:r>
              <a:rPr lang="nl-NL" b="1" dirty="0" err="1" smtClean="0"/>
              <a:t>through</a:t>
            </a:r>
            <a:r>
              <a:rPr lang="nl-NL" b="1" dirty="0" smtClean="0"/>
              <a:t> risk, trust </a:t>
            </a:r>
            <a:r>
              <a:rPr lang="nl-NL" b="1" dirty="0" err="1" smtClean="0"/>
              <a:t>and</a:t>
            </a:r>
            <a:r>
              <a:rPr lang="nl-NL" b="1" dirty="0" smtClean="0"/>
              <a:t> co-</a:t>
            </a:r>
            <a:r>
              <a:rPr lang="nl-NL" b="1" dirty="0" err="1" smtClean="0"/>
              <a:t>operative</a:t>
            </a:r>
            <a:r>
              <a:rPr lang="nl-NL" b="1" dirty="0" smtClean="0"/>
              <a:t> 	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4954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="1" dirty="0" smtClean="0"/>
              <a:t>Dutch </a:t>
            </a:r>
            <a:r>
              <a:rPr lang="nl-NL" altLang="zh-CN" b="1" dirty="0" err="1" smtClean="0"/>
              <a:t>urban</a:t>
            </a:r>
            <a:r>
              <a:rPr lang="nl-NL" altLang="zh-CN" b="1" dirty="0" smtClean="0"/>
              <a:t> </a:t>
            </a:r>
            <a:r>
              <a:rPr lang="nl-NL" altLang="zh-CN" b="1" dirty="0" err="1" smtClean="0"/>
              <a:t>transformation</a:t>
            </a:r>
            <a:r>
              <a:rPr lang="nl-NL" altLang="zh-CN" b="1" dirty="0" smtClean="0"/>
              <a:t> </a:t>
            </a:r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="0" baseline="0" dirty="0" err="1" smtClean="0"/>
              <a:t>Typical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urban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transformation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projects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may</a:t>
            </a:r>
            <a:r>
              <a:rPr lang="nl-NL" altLang="zh-CN" b="0" baseline="0" dirty="0" smtClean="0"/>
              <a:t> concern the </a:t>
            </a:r>
            <a:r>
              <a:rPr lang="nl-NL" altLang="zh-CN" b="0" baseline="0" dirty="0" err="1" smtClean="0"/>
              <a:t>transformation</a:t>
            </a:r>
            <a:r>
              <a:rPr lang="nl-NL" altLang="zh-CN" b="0" baseline="0" dirty="0" smtClean="0"/>
              <a:t> of </a:t>
            </a:r>
            <a:r>
              <a:rPr lang="nl-NL" altLang="zh-CN" b="0" baseline="0" dirty="0" err="1" smtClean="0"/>
              <a:t>brownfield</a:t>
            </a:r>
            <a:r>
              <a:rPr lang="nl-NL" altLang="zh-CN" b="0" baseline="0" dirty="0" smtClean="0"/>
              <a:t> sites, the </a:t>
            </a:r>
            <a:r>
              <a:rPr lang="nl-NL" altLang="zh-CN" b="0" baseline="0" dirty="0" err="1" smtClean="0"/>
              <a:t>redevelopment</a:t>
            </a:r>
            <a:r>
              <a:rPr lang="nl-NL" altLang="zh-CN" b="0" baseline="0" dirty="0" smtClean="0"/>
              <a:t> of </a:t>
            </a:r>
            <a:r>
              <a:rPr lang="nl-NL" altLang="zh-CN" b="0" baseline="0" dirty="0" err="1" smtClean="0"/>
              <a:t>inner-city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shopping</a:t>
            </a:r>
            <a:r>
              <a:rPr lang="nl-NL" altLang="zh-CN" b="0" baseline="0" dirty="0" smtClean="0"/>
              <a:t> areas, </a:t>
            </a:r>
            <a:r>
              <a:rPr lang="nl-NL" altLang="zh-CN" b="0" baseline="0" dirty="0" err="1" smtClean="0"/>
              <a:t>waterfront</a:t>
            </a:r>
            <a:r>
              <a:rPr lang="nl-NL" altLang="zh-CN" b="0" baseline="0" dirty="0" smtClean="0"/>
              <a:t> and </a:t>
            </a:r>
            <a:r>
              <a:rPr lang="nl-NL" altLang="zh-CN" b="0" baseline="0" dirty="0" err="1" smtClean="0"/>
              <a:t>dockland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redevelopment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projects</a:t>
            </a:r>
            <a:r>
              <a:rPr lang="nl-NL" altLang="zh-CN" b="0" baseline="0" dirty="0" smtClean="0"/>
              <a:t> and the </a:t>
            </a:r>
            <a:r>
              <a:rPr lang="nl-NL" altLang="zh-CN" b="0" baseline="0" dirty="0" err="1" smtClean="0"/>
              <a:t>renovation</a:t>
            </a:r>
            <a:r>
              <a:rPr lang="nl-NL" altLang="zh-CN" b="0" baseline="0" dirty="0" smtClean="0"/>
              <a:t> of post-war </a:t>
            </a:r>
            <a:r>
              <a:rPr lang="nl-NL" altLang="zh-CN" b="0" baseline="0" dirty="0" err="1" smtClean="0"/>
              <a:t>social</a:t>
            </a:r>
            <a:r>
              <a:rPr lang="nl-NL" altLang="zh-CN" b="0" baseline="0" dirty="0" smtClean="0"/>
              <a:t> housing </a:t>
            </a:r>
            <a:r>
              <a:rPr lang="nl-NL" altLang="zh-CN" b="0" baseline="0" dirty="0" err="1" smtClean="0"/>
              <a:t>blocks</a:t>
            </a:r>
            <a:r>
              <a:rPr lang="nl-NL" altLang="zh-CN" b="0" baseline="0" dirty="0" smtClean="0"/>
              <a:t>. </a:t>
            </a:r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altLang="zh-CN" b="0" baseline="0" dirty="0" smtClean="0"/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="0" baseline="0" dirty="0" err="1" smtClean="0"/>
              <a:t>Why</a:t>
            </a:r>
            <a:r>
              <a:rPr lang="nl-NL" altLang="zh-CN" b="0" baseline="0" dirty="0" smtClean="0"/>
              <a:t>?</a:t>
            </a:r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="0" baseline="0" dirty="0" smtClean="0"/>
              <a:t>The </a:t>
            </a:r>
            <a:r>
              <a:rPr lang="nl-NL" altLang="zh-CN" b="0" baseline="0" dirty="0" err="1" smtClean="0"/>
              <a:t>required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subdivision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for</a:t>
            </a:r>
            <a:r>
              <a:rPr lang="nl-NL" altLang="zh-CN" b="0" baseline="0" dirty="0" smtClean="0"/>
              <a:t> the new </a:t>
            </a:r>
            <a:r>
              <a:rPr lang="nl-NL" altLang="zh-CN" b="0" baseline="0" dirty="0" err="1" smtClean="0"/>
              <a:t>development</a:t>
            </a:r>
            <a:r>
              <a:rPr lang="nl-NL" altLang="zh-CN" b="0" baseline="0" dirty="0" smtClean="0"/>
              <a:t> does </a:t>
            </a:r>
            <a:r>
              <a:rPr lang="nl-NL" altLang="zh-CN" b="0" baseline="0" dirty="0" err="1" smtClean="0"/>
              <a:t>not</a:t>
            </a:r>
            <a:r>
              <a:rPr lang="nl-NL" altLang="zh-CN" b="0" baseline="0" dirty="0" smtClean="0"/>
              <a:t> match up </a:t>
            </a:r>
            <a:r>
              <a:rPr lang="nl-NL" altLang="zh-CN" b="0" baseline="0" dirty="0" err="1" smtClean="0"/>
              <a:t>with</a:t>
            </a:r>
            <a:r>
              <a:rPr lang="nl-NL" altLang="zh-CN" b="0" baseline="0" dirty="0" smtClean="0"/>
              <a:t> the </a:t>
            </a:r>
            <a:r>
              <a:rPr lang="nl-NL" altLang="zh-CN" b="0" baseline="0" dirty="0" err="1" smtClean="0"/>
              <a:t>existing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owneship</a:t>
            </a:r>
            <a:r>
              <a:rPr lang="nl-NL" altLang="zh-CN" b="0" baseline="0" dirty="0" smtClean="0"/>
              <a:t> </a:t>
            </a:r>
            <a:r>
              <a:rPr lang="nl-NL" altLang="zh-CN" b="0" baseline="0" dirty="0" err="1" smtClean="0"/>
              <a:t>structure</a:t>
            </a:r>
            <a:r>
              <a:rPr lang="nl-NL" altLang="zh-CN" b="0" baseline="0" dirty="0" smtClean="0"/>
              <a:t>.</a:t>
            </a:r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altLang="zh-CN" b="0" baseline="0" dirty="0" smtClean="0"/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altLang="zh-CN" b="1" dirty="0" smtClean="0"/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="1" dirty="0" smtClean="0"/>
              <a:t>The modern public land</a:t>
            </a:r>
            <a:r>
              <a:rPr lang="nl-NL" altLang="zh-CN" b="1" baseline="0" dirty="0" smtClean="0"/>
              <a:t> </a:t>
            </a:r>
            <a:r>
              <a:rPr lang="nl-NL" altLang="zh-CN" b="1" baseline="0" dirty="0" err="1" smtClean="0"/>
              <a:t>development</a:t>
            </a:r>
            <a:r>
              <a:rPr lang="nl-NL" altLang="zh-CN" b="1" baseline="0" dirty="0" smtClean="0"/>
              <a:t> model </a:t>
            </a:r>
          </a:p>
          <a:p>
            <a:pPr marL="0" marR="0" indent="0" algn="l" defTabSz="649207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altLang="zh-CN" baseline="0" dirty="0" err="1" smtClean="0"/>
              <a:t>came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into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practice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after</a:t>
            </a:r>
            <a:r>
              <a:rPr lang="nl-NL" altLang="zh-CN" baseline="0" dirty="0" smtClean="0"/>
              <a:t> WW2, </a:t>
            </a:r>
            <a:r>
              <a:rPr lang="nl-NL" altLang="zh-CN" baseline="0" dirty="0" err="1" smtClean="0"/>
              <a:t>when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there</a:t>
            </a:r>
            <a:r>
              <a:rPr lang="nl-NL" altLang="zh-CN" baseline="0" dirty="0" smtClean="0"/>
              <a:t> was a </a:t>
            </a:r>
            <a:r>
              <a:rPr lang="nl-NL" altLang="zh-CN" baseline="0" dirty="0" err="1" smtClean="0"/>
              <a:t>huge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demand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for</a:t>
            </a:r>
            <a:r>
              <a:rPr lang="nl-NL" altLang="zh-CN" baseline="0" dirty="0" smtClean="0"/>
              <a:t> new housing and </a:t>
            </a:r>
            <a:r>
              <a:rPr lang="nl-NL" altLang="zh-CN" baseline="0" dirty="0" err="1" smtClean="0"/>
              <a:t>also</a:t>
            </a:r>
            <a:r>
              <a:rPr lang="nl-NL" altLang="zh-CN" baseline="0" dirty="0" smtClean="0"/>
              <a:t> land </a:t>
            </a:r>
            <a:r>
              <a:rPr lang="nl-NL" altLang="zh-CN" baseline="0" dirty="0" err="1" smtClean="0"/>
              <a:t>for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industrial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use</a:t>
            </a:r>
            <a:r>
              <a:rPr lang="nl-NL" altLang="zh-CN" baseline="0" dirty="0" smtClean="0"/>
              <a:t>. </a:t>
            </a:r>
            <a:r>
              <a:rPr lang="nl-NL" altLang="zh-CN" baseline="0" dirty="0" err="1" smtClean="0"/>
              <a:t>To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assure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that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sufficient</a:t>
            </a:r>
            <a:r>
              <a:rPr lang="nl-NL" altLang="zh-CN" baseline="0" dirty="0" smtClean="0"/>
              <a:t> land </a:t>
            </a:r>
            <a:r>
              <a:rPr lang="nl-NL" altLang="zh-CN" baseline="0" dirty="0" err="1" smtClean="0"/>
              <a:t>would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be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available</a:t>
            </a:r>
            <a:r>
              <a:rPr lang="nl-NL" altLang="zh-CN" baseline="0" dirty="0" smtClean="0"/>
              <a:t> M </a:t>
            </a:r>
            <a:r>
              <a:rPr lang="nl-NL" altLang="zh-CN" baseline="0" dirty="0" err="1" smtClean="0"/>
              <a:t>took</a:t>
            </a:r>
            <a:r>
              <a:rPr lang="nl-NL" altLang="zh-CN" baseline="0" dirty="0" smtClean="0"/>
              <a:t> up the </a:t>
            </a:r>
            <a:r>
              <a:rPr lang="nl-NL" altLang="zh-CN" baseline="0" dirty="0" err="1" smtClean="0"/>
              <a:t>task</a:t>
            </a:r>
            <a:r>
              <a:rPr lang="nl-NL" altLang="zh-CN" baseline="0" dirty="0" smtClean="0"/>
              <a:t> </a:t>
            </a:r>
            <a:r>
              <a:rPr lang="nl-NL" altLang="zh-CN" baseline="0" dirty="0" err="1" smtClean="0"/>
              <a:t>themselves</a:t>
            </a:r>
            <a:r>
              <a:rPr lang="nl-NL" altLang="zh-CN" baseline="0" dirty="0" smtClean="0"/>
              <a:t>. </a:t>
            </a:r>
          </a:p>
          <a:p>
            <a:r>
              <a:rPr kumimoji="1" lang="nl-NL" altLang="zh-CN" dirty="0" smtClean="0"/>
              <a:t>The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main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reason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that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adopted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this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leading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role</a:t>
            </a:r>
            <a:r>
              <a:rPr kumimoji="1" lang="nl-NL" altLang="zh-CN" baseline="0" dirty="0" smtClean="0"/>
              <a:t> is </a:t>
            </a:r>
            <a:r>
              <a:rPr kumimoji="1" lang="nl-NL" altLang="zh-CN" baseline="0" dirty="0" err="1" smtClean="0"/>
              <a:t>that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want </a:t>
            </a:r>
            <a:r>
              <a:rPr kumimoji="1" lang="nl-NL" altLang="zh-CN" baseline="0" dirty="0" err="1" smtClean="0"/>
              <a:t>to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steer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development</a:t>
            </a:r>
            <a:r>
              <a:rPr kumimoji="1" lang="nl-NL" altLang="zh-CN" baseline="0" dirty="0" smtClean="0"/>
              <a:t> in a </a:t>
            </a:r>
            <a:r>
              <a:rPr kumimoji="1" lang="nl-NL" altLang="zh-CN" baseline="0" dirty="0" err="1" smtClean="0"/>
              <a:t>pro-active</a:t>
            </a:r>
            <a:r>
              <a:rPr kumimoji="1" lang="nl-NL" altLang="zh-CN" baseline="0" dirty="0" smtClean="0"/>
              <a:t> way </a:t>
            </a:r>
            <a:r>
              <a:rPr kumimoji="1" lang="nl-NL" altLang="zh-CN" baseline="0" dirty="0" err="1" smtClean="0"/>
              <a:t>and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want </a:t>
            </a:r>
            <a:r>
              <a:rPr kumimoji="1" lang="nl-NL" altLang="zh-CN" baseline="0" dirty="0" err="1" smtClean="0"/>
              <a:t>to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earn</a:t>
            </a:r>
            <a:r>
              <a:rPr kumimoji="1" lang="nl-NL" altLang="zh-CN" baseline="0" dirty="0" smtClean="0"/>
              <a:t> money </a:t>
            </a:r>
            <a:r>
              <a:rPr kumimoji="1" lang="nl-NL" altLang="zh-CN" baseline="0" dirty="0" err="1" smtClean="0"/>
              <a:t>to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finance</a:t>
            </a:r>
            <a:r>
              <a:rPr kumimoji="1" lang="nl-NL" altLang="zh-CN" baseline="0" dirty="0" smtClean="0"/>
              <a:t> the </a:t>
            </a:r>
            <a:r>
              <a:rPr kumimoji="1" lang="nl-NL" altLang="zh-CN" baseline="0" dirty="0" err="1" smtClean="0"/>
              <a:t>costs</a:t>
            </a:r>
            <a:r>
              <a:rPr kumimoji="1" lang="nl-NL" altLang="zh-CN" baseline="0" dirty="0" smtClean="0"/>
              <a:t> of public </a:t>
            </a:r>
            <a:r>
              <a:rPr kumimoji="1" lang="nl-NL" altLang="zh-CN" baseline="0" dirty="0" err="1" smtClean="0"/>
              <a:t>works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like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streets</a:t>
            </a:r>
            <a:r>
              <a:rPr kumimoji="1" lang="nl-NL" altLang="zh-CN" baseline="0" dirty="0" smtClean="0"/>
              <a:t>, </a:t>
            </a:r>
            <a:r>
              <a:rPr kumimoji="1" lang="nl-NL" altLang="zh-CN" baseline="0" dirty="0" err="1" smtClean="0"/>
              <a:t>sewage</a:t>
            </a:r>
            <a:r>
              <a:rPr kumimoji="1" lang="nl-NL" altLang="zh-CN" baseline="0" dirty="0" smtClean="0"/>
              <a:t> systems </a:t>
            </a:r>
            <a:r>
              <a:rPr kumimoji="1" lang="nl-NL" altLang="zh-CN" baseline="0" dirty="0" err="1" smtClean="0"/>
              <a:t>and</a:t>
            </a:r>
            <a:r>
              <a:rPr kumimoji="1" lang="nl-NL" altLang="zh-CN" baseline="0" dirty="0" smtClean="0"/>
              <a:t> public </a:t>
            </a:r>
            <a:r>
              <a:rPr kumimoji="1" lang="nl-NL" altLang="zh-CN" baseline="0" dirty="0" err="1" smtClean="0"/>
              <a:t>space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that</a:t>
            </a:r>
            <a:r>
              <a:rPr kumimoji="1" lang="nl-NL" altLang="zh-CN" baseline="0" dirty="0" smtClean="0"/>
              <a:t> are </a:t>
            </a:r>
            <a:r>
              <a:rPr kumimoji="1" lang="nl-NL" altLang="zh-CN" baseline="0" dirty="0" err="1" smtClean="0"/>
              <a:t>necessary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new </a:t>
            </a:r>
            <a:r>
              <a:rPr kumimoji="1" lang="nl-NL" altLang="zh-CN" baseline="0" dirty="0" err="1" smtClean="0"/>
              <a:t>unban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development</a:t>
            </a:r>
            <a:r>
              <a:rPr kumimoji="1" lang="nl-NL" altLang="zh-CN" baseline="0" dirty="0" smtClean="0"/>
              <a:t>. </a:t>
            </a:r>
          </a:p>
          <a:p>
            <a:r>
              <a:rPr kumimoji="1" lang="nl-NL" altLang="zh-CN" baseline="0" dirty="0" smtClean="0"/>
              <a:t>The </a:t>
            </a:r>
            <a:r>
              <a:rPr kumimoji="1" lang="nl-NL" altLang="zh-CN" baseline="0" dirty="0" err="1" smtClean="0"/>
              <a:t>ductch</a:t>
            </a:r>
            <a:r>
              <a:rPr kumimoji="1" lang="nl-NL" altLang="zh-CN" baseline="0" dirty="0" smtClean="0"/>
              <a:t> M have </a:t>
            </a:r>
            <a:r>
              <a:rPr kumimoji="1" lang="nl-NL" altLang="zh-CN" baseline="0" dirty="0" err="1" smtClean="0"/>
              <a:t>always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felt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responsible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the </a:t>
            </a:r>
            <a:r>
              <a:rPr kumimoji="1" lang="nl-NL" altLang="zh-CN" baseline="0" dirty="0" err="1" smtClean="0"/>
              <a:t>development</a:t>
            </a:r>
            <a:r>
              <a:rPr kumimoji="1" lang="nl-NL" altLang="zh-CN" baseline="0" dirty="0" smtClean="0"/>
              <a:t> of land. </a:t>
            </a:r>
          </a:p>
          <a:p>
            <a:r>
              <a:rPr kumimoji="1" lang="nl-NL" altLang="zh-CN" baseline="0" dirty="0" smtClean="0"/>
              <a:t>The </a:t>
            </a:r>
            <a:r>
              <a:rPr kumimoji="1" lang="nl-NL" altLang="zh-CN" baseline="0" dirty="0" err="1" smtClean="0"/>
              <a:t>proactive</a:t>
            </a:r>
            <a:r>
              <a:rPr kumimoji="1" lang="nl-NL" altLang="zh-CN" baseline="0" dirty="0" smtClean="0"/>
              <a:t> planning </a:t>
            </a:r>
            <a:r>
              <a:rPr kumimoji="1" lang="nl-NL" altLang="zh-CN" baseline="0" dirty="0" err="1" smtClean="0"/>
              <a:t>remained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a long time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several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reasons</a:t>
            </a:r>
            <a:r>
              <a:rPr kumimoji="1" lang="nl-NL" altLang="zh-CN" baseline="0" dirty="0" smtClean="0"/>
              <a:t>:</a:t>
            </a:r>
          </a:p>
          <a:p>
            <a:pPr marL="342900" indent="-342900">
              <a:buAutoNum type="arabicPeriod"/>
            </a:pPr>
            <a:r>
              <a:rPr kumimoji="1" lang="nl-NL" altLang="zh-CN" b="1" baseline="0" dirty="0" smtClean="0"/>
              <a:t>M’s </a:t>
            </a:r>
            <a:r>
              <a:rPr kumimoji="1" lang="nl-NL" altLang="zh-CN" b="1" baseline="0" dirty="0" err="1" smtClean="0"/>
              <a:t>quest</a:t>
            </a:r>
            <a:r>
              <a:rPr kumimoji="1" lang="nl-NL" altLang="zh-CN" b="1" baseline="0" dirty="0" smtClean="0"/>
              <a:t> </a:t>
            </a:r>
            <a:r>
              <a:rPr kumimoji="1" lang="nl-NL" altLang="zh-CN" b="1" baseline="0" dirty="0" err="1" smtClean="0"/>
              <a:t>for</a:t>
            </a:r>
            <a:r>
              <a:rPr kumimoji="1" lang="nl-NL" altLang="zh-CN" b="1" baseline="0" dirty="0" smtClean="0"/>
              <a:t> control</a:t>
            </a:r>
            <a:r>
              <a:rPr kumimoji="1" lang="nl-NL" altLang="zh-CN" baseline="0" dirty="0" smtClean="0"/>
              <a:t>.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wanted</a:t>
            </a:r>
            <a:r>
              <a:rPr kumimoji="1" lang="nl-NL" altLang="zh-CN" baseline="0" dirty="0" smtClean="0"/>
              <a:t> to have </a:t>
            </a:r>
            <a:r>
              <a:rPr kumimoji="1" lang="nl-NL" altLang="zh-CN" baseline="0" dirty="0" err="1" smtClean="0"/>
              <a:t>gaurantees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that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their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land-use</a:t>
            </a:r>
            <a:r>
              <a:rPr kumimoji="1" lang="nl-NL" altLang="zh-CN" baseline="0" dirty="0" smtClean="0"/>
              <a:t> plans </a:t>
            </a:r>
            <a:r>
              <a:rPr kumimoji="1" lang="nl-NL" altLang="zh-CN" baseline="0" dirty="0" err="1" smtClean="0"/>
              <a:t>would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be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implemented</a:t>
            </a:r>
            <a:r>
              <a:rPr kumimoji="1" lang="nl-NL" altLang="zh-CN" baseline="0" dirty="0" smtClean="0"/>
              <a:t> in the way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envisioned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them</a:t>
            </a:r>
            <a:r>
              <a:rPr kumimoji="1" lang="nl-NL" altLang="zh-CN" baseline="0" dirty="0" smtClean="0"/>
              <a:t>. As the land </a:t>
            </a:r>
            <a:r>
              <a:rPr kumimoji="1" lang="nl-NL" altLang="zh-CN" baseline="0" dirty="0" err="1" smtClean="0"/>
              <a:t>owner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they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could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sell</a:t>
            </a:r>
            <a:r>
              <a:rPr kumimoji="1" lang="nl-NL" altLang="zh-CN" baseline="0" dirty="0" smtClean="0"/>
              <a:t> the building land </a:t>
            </a:r>
            <a:r>
              <a:rPr kumimoji="1" lang="nl-NL" altLang="zh-CN" baseline="0" dirty="0" err="1" smtClean="0"/>
              <a:t>to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selected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buyers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sepecific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purposes</a:t>
            </a:r>
            <a:r>
              <a:rPr kumimoji="1" lang="nl-NL" altLang="zh-CN" baseline="0" dirty="0" smtClean="0"/>
              <a:t>. </a:t>
            </a:r>
            <a:r>
              <a:rPr kumimoji="1" lang="nl-NL" altLang="zh-CN" baseline="0" dirty="0" err="1" smtClean="0"/>
              <a:t>Social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housing</a:t>
            </a:r>
            <a:r>
              <a:rPr kumimoji="1" lang="nl-NL" altLang="zh-CN" baseline="0" dirty="0" smtClean="0"/>
              <a:t>, </a:t>
            </a:r>
            <a:r>
              <a:rPr kumimoji="1" lang="nl-NL" altLang="zh-CN" baseline="0" dirty="0" err="1" smtClean="0"/>
              <a:t>housing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associations</a:t>
            </a:r>
            <a:r>
              <a:rPr kumimoji="1" lang="nl-NL" altLang="zh-CN" baseline="0" dirty="0" smtClean="0"/>
              <a:t>. </a:t>
            </a:r>
          </a:p>
          <a:p>
            <a:pPr marL="342900" indent="-342900">
              <a:buAutoNum type="arabicPeriod"/>
            </a:pPr>
            <a:r>
              <a:rPr kumimoji="1" lang="nl-NL" altLang="zh-CN" b="1" baseline="0" dirty="0" smtClean="0"/>
              <a:t>Make a </a:t>
            </a:r>
            <a:r>
              <a:rPr kumimoji="1" lang="nl-NL" altLang="zh-CN" b="1" baseline="0" dirty="0" err="1" smtClean="0"/>
              <a:t>profit</a:t>
            </a:r>
            <a:r>
              <a:rPr kumimoji="1" lang="nl-NL" altLang="zh-CN" b="1" baseline="0" dirty="0" smtClean="0"/>
              <a:t> </a:t>
            </a:r>
            <a:r>
              <a:rPr kumimoji="1" lang="nl-NL" altLang="zh-CN" b="1" baseline="0" dirty="0" err="1" smtClean="0"/>
              <a:t>from</a:t>
            </a:r>
            <a:r>
              <a:rPr kumimoji="1" lang="nl-NL" altLang="zh-CN" b="1" baseline="0" dirty="0" smtClean="0"/>
              <a:t> land </a:t>
            </a:r>
            <a:r>
              <a:rPr kumimoji="1" lang="nl-NL" altLang="zh-CN" b="1" baseline="0" dirty="0" err="1" smtClean="0"/>
              <a:t>development</a:t>
            </a:r>
            <a:r>
              <a:rPr kumimoji="1" lang="nl-NL" altLang="zh-CN" baseline="0" dirty="0" smtClean="0"/>
              <a:t>. </a:t>
            </a:r>
            <a:r>
              <a:rPr kumimoji="1" lang="nl-NL" altLang="zh-CN" baseline="0" dirty="0" err="1" smtClean="0"/>
              <a:t>If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negetive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outcome</a:t>
            </a:r>
            <a:r>
              <a:rPr kumimoji="1" lang="nl-NL" altLang="zh-CN" baseline="0" dirty="0" smtClean="0"/>
              <a:t>, </a:t>
            </a:r>
            <a:r>
              <a:rPr kumimoji="1" lang="nl-NL" altLang="zh-CN" baseline="0" dirty="0" err="1" smtClean="0"/>
              <a:t>adjust</a:t>
            </a:r>
            <a:r>
              <a:rPr kumimoji="1" lang="nl-NL" altLang="zh-CN" baseline="0" dirty="0" smtClean="0"/>
              <a:t> the plan (</a:t>
            </a:r>
            <a:r>
              <a:rPr kumimoji="1" lang="nl-NL" altLang="zh-CN" baseline="0" dirty="0" err="1" smtClean="0"/>
              <a:t>higher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densities</a:t>
            </a:r>
            <a:r>
              <a:rPr kumimoji="1" lang="nl-NL" altLang="zh-CN" baseline="0" dirty="0" smtClean="0"/>
              <a:t>, </a:t>
            </a:r>
            <a:r>
              <a:rPr kumimoji="1" lang="nl-NL" altLang="zh-CN" baseline="0" dirty="0" err="1" smtClean="0"/>
              <a:t>less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social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housing</a:t>
            </a:r>
            <a:r>
              <a:rPr kumimoji="1" lang="nl-NL" altLang="zh-CN" baseline="0" dirty="0" smtClean="0"/>
              <a:t>)</a:t>
            </a:r>
          </a:p>
          <a:p>
            <a:pPr marL="0" indent="0">
              <a:buNone/>
            </a:pPr>
            <a:r>
              <a:rPr kumimoji="1" lang="nl-NL" altLang="zh-CN" baseline="0" dirty="0" smtClean="0"/>
              <a:t>3. </a:t>
            </a:r>
            <a:r>
              <a:rPr kumimoji="1" lang="nl-NL" altLang="zh-CN" b="1" baseline="0" dirty="0" smtClean="0"/>
              <a:t>Be </a:t>
            </a:r>
            <a:r>
              <a:rPr kumimoji="1" lang="nl-NL" altLang="zh-CN" b="1" baseline="0" dirty="0" err="1" smtClean="0"/>
              <a:t>facilitated</a:t>
            </a:r>
            <a:r>
              <a:rPr kumimoji="1" lang="nl-NL" altLang="zh-CN" b="1" baseline="0" dirty="0" smtClean="0"/>
              <a:t> </a:t>
            </a:r>
            <a:r>
              <a:rPr kumimoji="1" lang="nl-NL" altLang="zh-CN" b="1" baseline="0" dirty="0" err="1" smtClean="0"/>
              <a:t>by</a:t>
            </a:r>
            <a:r>
              <a:rPr kumimoji="1" lang="nl-NL" altLang="zh-CN" b="1" baseline="0" dirty="0" smtClean="0"/>
              <a:t> financial system</a:t>
            </a:r>
            <a:r>
              <a:rPr kumimoji="1" lang="nl-NL" altLang="zh-CN" baseline="0" dirty="0" smtClean="0"/>
              <a:t>. Banks offer </a:t>
            </a:r>
            <a:r>
              <a:rPr kumimoji="1" lang="nl-NL" altLang="zh-CN" baseline="0" dirty="0" err="1" smtClean="0"/>
              <a:t>attractive</a:t>
            </a:r>
            <a:r>
              <a:rPr kumimoji="1" lang="nl-NL" altLang="zh-CN" baseline="0" dirty="0" smtClean="0"/>
              <a:t> low interest </a:t>
            </a:r>
            <a:r>
              <a:rPr kumimoji="1" lang="nl-NL" altLang="zh-CN" baseline="0" dirty="0" err="1" smtClean="0"/>
              <a:t>loans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for</a:t>
            </a:r>
            <a:r>
              <a:rPr kumimoji="1" lang="nl-NL" altLang="zh-CN" baseline="0" dirty="0" smtClean="0"/>
              <a:t> M.</a:t>
            </a:r>
          </a:p>
          <a:p>
            <a:pPr marL="0" indent="0">
              <a:buNone/>
            </a:pPr>
            <a:r>
              <a:rPr kumimoji="1" lang="nl-NL" altLang="zh-CN" baseline="0" dirty="0" smtClean="0"/>
              <a:t>4. </a:t>
            </a:r>
            <a:r>
              <a:rPr kumimoji="1" lang="nl-NL" altLang="zh-CN" b="1" baseline="0" dirty="0" smtClean="0"/>
              <a:t>Private sector </a:t>
            </a:r>
            <a:r>
              <a:rPr kumimoji="1" lang="nl-NL" altLang="zh-CN" b="1" baseline="0" dirty="0" err="1" smtClean="0"/>
              <a:t>appreciated</a:t>
            </a:r>
            <a:r>
              <a:rPr kumimoji="1" lang="nl-NL" altLang="zh-CN" b="1" baseline="0" dirty="0" smtClean="0"/>
              <a:t> </a:t>
            </a:r>
            <a:r>
              <a:rPr kumimoji="1" lang="nl-NL" altLang="zh-CN" baseline="0" dirty="0" smtClean="0"/>
              <a:t>the land </a:t>
            </a:r>
            <a:r>
              <a:rPr kumimoji="1" lang="nl-NL" altLang="zh-CN" baseline="0" dirty="0" err="1" smtClean="0"/>
              <a:t>developement</a:t>
            </a:r>
            <a:r>
              <a:rPr kumimoji="1" lang="nl-NL" altLang="zh-CN" baseline="0" dirty="0" smtClean="0"/>
              <a:t> </a:t>
            </a:r>
            <a:r>
              <a:rPr kumimoji="1" lang="nl-NL" altLang="zh-CN" baseline="0" dirty="0" err="1" smtClean="0"/>
              <a:t>role</a:t>
            </a:r>
            <a:r>
              <a:rPr kumimoji="1" lang="nl-NL" altLang="zh-CN" baseline="0" dirty="0" smtClean="0"/>
              <a:t> of M. </a:t>
            </a:r>
          </a:p>
          <a:p>
            <a:pPr marL="0" indent="0">
              <a:buNone/>
            </a:pPr>
            <a:endParaRPr kumimoji="1" lang="nl-NL" altLang="zh-CN" baseline="0" dirty="0" smtClean="0"/>
          </a:p>
          <a:p>
            <a:pPr marL="0" indent="0">
              <a:buNone/>
            </a:pPr>
            <a:r>
              <a:rPr kumimoji="1" lang="nl-NL" altLang="zh-CN" b="1" baseline="0" dirty="0" err="1" smtClean="0"/>
              <a:t>Supportive</a:t>
            </a:r>
            <a:r>
              <a:rPr kumimoji="1" lang="nl-NL" altLang="zh-CN" b="1" baseline="0" dirty="0" smtClean="0"/>
              <a:t> </a:t>
            </a:r>
            <a:r>
              <a:rPr kumimoji="1" lang="nl-NL" altLang="zh-CN" b="1" baseline="0" dirty="0" err="1" smtClean="0"/>
              <a:t>conditions</a:t>
            </a:r>
            <a:endParaRPr kumimoji="1" lang="nl-NL" altLang="zh-CN" b="1" baseline="0" dirty="0" smtClean="0"/>
          </a:p>
          <a:p>
            <a:pPr marL="342900" indent="-342900">
              <a:buAutoNum type="arabicPeriod"/>
            </a:pPr>
            <a:r>
              <a:rPr kumimoji="1" lang="en-US" altLang="zh-CN" dirty="0" smtClean="0"/>
              <a:t>Economies of scale, acceptable for M</a:t>
            </a:r>
          </a:p>
          <a:p>
            <a:pPr marL="342900" indent="-342900">
              <a:buAutoNum type="arabicPeriod"/>
            </a:pPr>
            <a:r>
              <a:rPr kumimoji="1" lang="en-US" altLang="zh-CN" dirty="0" smtClean="0"/>
              <a:t>Compulsory</a:t>
            </a:r>
            <a:r>
              <a:rPr kumimoji="1" lang="en-US" altLang="zh-CN" baseline="0" dirty="0" smtClean="0"/>
              <a:t> purchase/ eminent domain powers</a:t>
            </a:r>
          </a:p>
          <a:p>
            <a:pPr marL="342900" indent="-342900">
              <a:buAutoNum type="arabicPeriod"/>
            </a:pPr>
            <a:endParaRPr kumimoji="1" lang="en-US" altLang="zh-CN" baseline="0" dirty="0" smtClean="0"/>
          </a:p>
          <a:p>
            <a:pPr marL="342900" indent="-342900">
              <a:buNone/>
            </a:pPr>
            <a:r>
              <a:rPr kumimoji="1" lang="en-US" altLang="zh-CN" baseline="0" dirty="0" smtClean="0"/>
              <a:t>Services: roads, water, electricity, and so on. </a:t>
            </a:r>
            <a:r>
              <a:rPr kumimoji="1" lang="en-US" altLang="zh-CN" baseline="0" dirty="0" err="1" smtClean="0"/>
              <a:t>Preperration</a:t>
            </a:r>
            <a:r>
              <a:rPr kumimoji="1" lang="en-US" altLang="zh-CN" baseline="0" dirty="0" smtClean="0"/>
              <a:t> of land to have good building conditions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5161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baseline="0" dirty="0" err="1" smtClean="0"/>
              <a:t>Since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around</a:t>
            </a:r>
            <a:r>
              <a:rPr lang="nl-NL" baseline="0" dirty="0" smtClean="0"/>
              <a:t> 1994, </a:t>
            </a:r>
            <a:r>
              <a:rPr lang="nl-NL" baseline="0" dirty="0" err="1" smtClean="0"/>
              <a:t>price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developded</a:t>
            </a:r>
            <a:r>
              <a:rPr lang="nl-NL" baseline="0" dirty="0" smtClean="0"/>
              <a:t> buildings </a:t>
            </a:r>
            <a:r>
              <a:rPr lang="nl-NL" baseline="0" dirty="0" err="1" smtClean="0"/>
              <a:t>increase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greatly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the average </a:t>
            </a:r>
            <a:r>
              <a:rPr lang="nl-NL" baseline="0" dirty="0" err="1" smtClean="0"/>
              <a:t>value</a:t>
            </a:r>
            <a:r>
              <a:rPr lang="nl-NL" baseline="0" dirty="0" smtClean="0"/>
              <a:t> of building land </a:t>
            </a:r>
            <a:r>
              <a:rPr lang="nl-NL" baseline="0" dirty="0" err="1" smtClean="0"/>
              <a:t>increased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greatly</a:t>
            </a:r>
            <a:r>
              <a:rPr lang="nl-NL" baseline="0" dirty="0" smtClean="0"/>
              <a:t>. </a:t>
            </a:r>
            <a:r>
              <a:rPr lang="nl-NL" baseline="0" dirty="0" err="1" smtClean="0"/>
              <a:t>Buying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unserviced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become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profitable</a:t>
            </a:r>
            <a:r>
              <a:rPr lang="nl-NL" baseline="0" dirty="0" smtClean="0"/>
              <a:t> and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werer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attracted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into</a:t>
            </a:r>
            <a:r>
              <a:rPr lang="nl-NL" baseline="0" dirty="0" smtClean="0"/>
              <a:t> the land </a:t>
            </a:r>
            <a:r>
              <a:rPr lang="nl-NL" baseline="0" dirty="0" err="1" smtClean="0"/>
              <a:t>market</a:t>
            </a:r>
            <a:r>
              <a:rPr lang="nl-NL" baseline="0" dirty="0" smtClean="0"/>
              <a:t>. </a:t>
            </a:r>
          </a:p>
          <a:p>
            <a:endParaRPr lang="nl-NL" baseline="0" dirty="0" smtClean="0"/>
          </a:p>
          <a:p>
            <a:r>
              <a:rPr lang="nl-NL" baseline="0" dirty="0" smtClean="0"/>
              <a:t>New </a:t>
            </a:r>
            <a:r>
              <a:rPr lang="nl-NL" baseline="0" dirty="0" err="1" smtClean="0"/>
              <a:t>ways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pro-active</a:t>
            </a:r>
            <a:r>
              <a:rPr lang="nl-NL" baseline="0" dirty="0" smtClean="0"/>
              <a:t> planning without </a:t>
            </a:r>
            <a:r>
              <a:rPr lang="nl-NL" baseline="0" dirty="0" err="1" smtClean="0"/>
              <a:t>initial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municipal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ownership</a:t>
            </a:r>
            <a:r>
              <a:rPr lang="nl-NL" baseline="0" dirty="0" smtClean="0"/>
              <a:t> (</a:t>
            </a:r>
            <a:r>
              <a:rPr lang="nl-NL" baseline="0" dirty="0" err="1" smtClean="0"/>
              <a:t>Needham</a:t>
            </a:r>
            <a:r>
              <a:rPr lang="nl-NL" baseline="0" dirty="0" smtClean="0"/>
              <a:t>):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Building claim model: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buy</a:t>
            </a:r>
            <a:r>
              <a:rPr lang="nl-NL" baseline="0" dirty="0" smtClean="0"/>
              <a:t> land in the plan </a:t>
            </a:r>
            <a:r>
              <a:rPr lang="nl-NL" baseline="0" dirty="0" err="1" smtClean="0"/>
              <a:t>area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then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sell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voluntarily</a:t>
            </a:r>
            <a:r>
              <a:rPr lang="nl-NL" baseline="0" dirty="0" smtClean="0"/>
              <a:t>, to the </a:t>
            </a:r>
            <a:r>
              <a:rPr lang="nl-NL" baseline="0" dirty="0" err="1" smtClean="0"/>
              <a:t>municipality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condition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able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buy</a:t>
            </a:r>
            <a:r>
              <a:rPr lang="nl-NL" baseline="0" dirty="0" smtClean="0"/>
              <a:t> back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amount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serviced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number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houses</a:t>
            </a:r>
            <a:r>
              <a:rPr lang="nl-NL" baseline="0" dirty="0" smtClean="0"/>
              <a:t> at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price</a:t>
            </a:r>
            <a:r>
              <a:rPr lang="nl-NL" baseline="0" dirty="0" smtClean="0"/>
              <a:t> and in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locations</a:t>
            </a:r>
            <a:r>
              <a:rPr lang="nl-NL" baseline="0" dirty="0" smtClean="0"/>
              <a:t>.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joint-venture</a:t>
            </a:r>
            <a:r>
              <a:rPr lang="nl-NL" baseline="0" dirty="0" smtClean="0"/>
              <a:t> model: a private </a:t>
            </a:r>
            <a:r>
              <a:rPr lang="nl-NL" baseline="0" dirty="0" err="1" smtClean="0"/>
              <a:t>limited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liability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company</a:t>
            </a:r>
            <a:r>
              <a:rPr lang="nl-NL" baseline="0" dirty="0" smtClean="0"/>
              <a:t> (land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company</a:t>
            </a:r>
            <a:r>
              <a:rPr lang="nl-NL" baseline="0" dirty="0" smtClean="0"/>
              <a:t>) is set up </a:t>
            </a:r>
            <a:r>
              <a:rPr lang="nl-NL" baseline="0" dirty="0" err="1" smtClean="0"/>
              <a:t>by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municipality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together</a:t>
            </a:r>
            <a:r>
              <a:rPr lang="nl-NL" baseline="0" dirty="0" smtClean="0"/>
              <a:t>. 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concession</a:t>
            </a:r>
            <a:r>
              <a:rPr lang="nl-NL" baseline="0" dirty="0" smtClean="0"/>
              <a:t> model: the land is </a:t>
            </a:r>
            <a:r>
              <a:rPr lang="nl-NL" baseline="0" dirty="0" err="1" smtClean="0"/>
              <a:t>acquried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serviced</a:t>
            </a:r>
            <a:r>
              <a:rPr lang="nl-NL" baseline="0" dirty="0" smtClean="0"/>
              <a:t>, and built </a:t>
            </a:r>
            <a:r>
              <a:rPr lang="nl-NL" baseline="0" dirty="0" err="1" smtClean="0"/>
              <a:t>upon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or</a:t>
            </a:r>
            <a:r>
              <a:rPr lang="nl-NL" baseline="0" dirty="0" smtClean="0"/>
              <a:t> more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. </a:t>
            </a:r>
          </a:p>
          <a:p>
            <a:pPr marL="342900" indent="-342900">
              <a:buAutoNum type="arabicPeriod"/>
            </a:pPr>
            <a:endParaRPr lang="nl-NL" baseline="0" dirty="0" smtClean="0"/>
          </a:p>
          <a:p>
            <a:pPr marL="342900" indent="-342900">
              <a:buNone/>
            </a:pPr>
            <a:r>
              <a:rPr lang="nl-NL" baseline="0" dirty="0" err="1" smtClean="0"/>
              <a:t>Organic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 (Buitelaar)</a:t>
            </a:r>
          </a:p>
          <a:p>
            <a:pPr marL="342900" indent="-342900">
              <a:buNone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outbreak</a:t>
            </a:r>
            <a:r>
              <a:rPr lang="nl-NL" baseline="0" dirty="0" smtClean="0"/>
              <a:t> of the </a:t>
            </a:r>
            <a:r>
              <a:rPr lang="nl-NL" baseline="0" dirty="0" err="1" smtClean="0"/>
              <a:t>global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financial</a:t>
            </a:r>
            <a:r>
              <a:rPr lang="nl-NL" baseline="0" dirty="0" smtClean="0"/>
              <a:t> crisis in 2008 and the </a:t>
            </a:r>
            <a:r>
              <a:rPr lang="nl-NL" baseline="0" dirty="0" err="1" smtClean="0"/>
              <a:t>subsequent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decline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property</a:t>
            </a:r>
            <a:r>
              <a:rPr lang="nl-NL" baseline="0" dirty="0" smtClean="0"/>
              <a:t> and housing </a:t>
            </a:r>
            <a:r>
              <a:rPr lang="nl-NL" baseline="0" dirty="0" err="1" smtClean="0"/>
              <a:t>markets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induced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reduction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demand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which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make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cruitial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most M and D to </a:t>
            </a:r>
            <a:r>
              <a:rPr lang="nl-NL" baseline="0" dirty="0" err="1" smtClean="0"/>
              <a:t>revise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their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ways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developing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collaborating</a:t>
            </a:r>
            <a:r>
              <a:rPr lang="nl-NL" baseline="0" dirty="0" smtClean="0"/>
              <a:t>. </a:t>
            </a:r>
            <a:r>
              <a:rPr lang="nl-NL" baseline="0" dirty="0" err="1" smtClean="0"/>
              <a:t>With</a:t>
            </a:r>
            <a:r>
              <a:rPr lang="nl-NL" baseline="0" dirty="0" smtClean="0"/>
              <a:t> the </a:t>
            </a:r>
            <a:r>
              <a:rPr lang="nl-NL" baseline="0" dirty="0" err="1" smtClean="0"/>
              <a:t>adoption</a:t>
            </a:r>
            <a:r>
              <a:rPr lang="nl-NL" baseline="0" dirty="0" smtClean="0"/>
              <a:t> of the </a:t>
            </a:r>
            <a:r>
              <a:rPr lang="nl-NL" baseline="0" dirty="0" err="1" smtClean="0"/>
              <a:t>spatial</a:t>
            </a:r>
            <a:r>
              <a:rPr lang="nl-NL" baseline="0" dirty="0" smtClean="0"/>
              <a:t> planning ACT of 2008, </a:t>
            </a:r>
            <a:r>
              <a:rPr lang="nl-NL" baseline="0" dirty="0" err="1" smtClean="0"/>
              <a:t>guiding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urban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cost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recovery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securing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social</a:t>
            </a:r>
            <a:r>
              <a:rPr lang="nl-NL" baseline="0" dirty="0" smtClean="0"/>
              <a:t> housing </a:t>
            </a:r>
            <a:r>
              <a:rPr lang="nl-NL" baseline="0" dirty="0" err="1" smtClean="0"/>
              <a:t>trough</a:t>
            </a:r>
            <a:r>
              <a:rPr lang="nl-NL" baseline="0" dirty="0" smtClean="0"/>
              <a:t> public </a:t>
            </a:r>
            <a:r>
              <a:rPr lang="nl-NL" baseline="0" dirty="0" err="1" smtClean="0"/>
              <a:t>law</a:t>
            </a:r>
            <a:r>
              <a:rPr lang="nl-NL" baseline="0" dirty="0" smtClean="0"/>
              <a:t> have </a:t>
            </a:r>
            <a:r>
              <a:rPr lang="nl-NL" baseline="0" dirty="0" err="1" smtClean="0"/>
              <a:t>improved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sustantially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making</a:t>
            </a:r>
            <a:r>
              <a:rPr lang="nl-NL" baseline="0" dirty="0" smtClean="0"/>
              <a:t> public land </a:t>
            </a:r>
            <a:r>
              <a:rPr lang="nl-NL" baseline="0" dirty="0" err="1" smtClean="0"/>
              <a:t>ownership</a:t>
            </a:r>
            <a:r>
              <a:rPr lang="nl-NL" baseline="0" dirty="0" smtClean="0"/>
              <a:t> a redundant </a:t>
            </a:r>
            <a:r>
              <a:rPr lang="nl-NL" baseline="0" dirty="0" err="1" smtClean="0"/>
              <a:t>means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ends</a:t>
            </a:r>
            <a:r>
              <a:rPr lang="nl-NL" baseline="0" dirty="0" smtClean="0"/>
              <a:t>. </a:t>
            </a:r>
          </a:p>
          <a:p>
            <a:endParaRPr lang="nl-NL" baseline="0" dirty="0" smtClean="0"/>
          </a:p>
          <a:p>
            <a:endParaRPr lang="nl-N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b="1" baseline="0" dirty="0" smtClean="0"/>
              <a:t>e.g. In 2005, 12% of </a:t>
            </a:r>
            <a:r>
              <a:rPr lang="nl-NL" b="1" baseline="0" dirty="0" err="1" smtClean="0"/>
              <a:t>local</a:t>
            </a:r>
            <a:r>
              <a:rPr lang="nl-NL" b="1" baseline="0" dirty="0" smtClean="0"/>
              <a:t> </a:t>
            </a:r>
            <a:r>
              <a:rPr lang="nl-NL" b="1" baseline="0" dirty="0" err="1" smtClean="0"/>
              <a:t>government</a:t>
            </a:r>
            <a:r>
              <a:rPr lang="nl-NL" b="1" baseline="0" dirty="0" smtClean="0"/>
              <a:t> </a:t>
            </a:r>
            <a:r>
              <a:rPr lang="nl-NL" b="1" baseline="0" dirty="0" err="1" smtClean="0"/>
              <a:t>income</a:t>
            </a:r>
            <a:r>
              <a:rPr lang="nl-NL" b="1" baseline="0" dirty="0" smtClean="0"/>
              <a:t> </a:t>
            </a:r>
            <a:r>
              <a:rPr lang="nl-NL" b="1" baseline="0" dirty="0" err="1" smtClean="0"/>
              <a:t>came</a:t>
            </a:r>
            <a:r>
              <a:rPr lang="nl-NL" b="1" baseline="0" dirty="0" smtClean="0"/>
              <a:t> </a:t>
            </a:r>
            <a:r>
              <a:rPr lang="nl-NL" b="1" baseline="0" dirty="0" err="1" smtClean="0"/>
              <a:t>from</a:t>
            </a:r>
            <a:r>
              <a:rPr lang="nl-NL" b="1" baseline="0" dirty="0" smtClean="0"/>
              <a:t> land </a:t>
            </a:r>
            <a:r>
              <a:rPr lang="nl-NL" b="1" baseline="0" dirty="0" err="1" smtClean="0"/>
              <a:t>development</a:t>
            </a:r>
            <a:endParaRPr lang="nl-NL" b="1" baseline="0" dirty="0" smtClean="0"/>
          </a:p>
          <a:p>
            <a:endParaRPr lang="nl-NL" b="1" baseline="0" dirty="0" smtClean="0"/>
          </a:p>
          <a:p>
            <a:r>
              <a:rPr lang="nl-NL" b="1" baseline="0" dirty="0" smtClean="0"/>
              <a:t>Stakeholders: </a:t>
            </a:r>
          </a:p>
          <a:p>
            <a:r>
              <a:rPr lang="nl-NL" baseline="0" dirty="0" err="1" smtClean="0"/>
              <a:t>Landowners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municipalities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investors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property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contstruction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companies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infrastructure</a:t>
            </a:r>
            <a:r>
              <a:rPr lang="nl-NL" baseline="0" dirty="0" smtClean="0"/>
              <a:t> providers, housing </a:t>
            </a:r>
            <a:r>
              <a:rPr lang="nl-NL" baseline="0" dirty="0" err="1" smtClean="0"/>
              <a:t>cooprations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residents</a:t>
            </a:r>
            <a:endParaRPr lang="nl-NL" baseline="0" dirty="0" smtClean="0"/>
          </a:p>
          <a:p>
            <a:endParaRPr lang="nl-NL" b="1" baseline="0" dirty="0" smtClean="0"/>
          </a:p>
          <a:p>
            <a:r>
              <a:rPr lang="nl-NL" b="1" baseline="0" dirty="0" smtClean="0"/>
              <a:t>Free-</a:t>
            </a:r>
            <a:r>
              <a:rPr lang="nl-NL" b="1" baseline="0" dirty="0" err="1" smtClean="0"/>
              <a:t>rider</a:t>
            </a:r>
            <a:r>
              <a:rPr lang="nl-NL" b="1" baseline="0" dirty="0" smtClean="0"/>
              <a:t>: </a:t>
            </a:r>
          </a:p>
          <a:p>
            <a:r>
              <a:rPr lang="nl-NL" baseline="0" dirty="0" smtClean="0"/>
              <a:t>M </a:t>
            </a:r>
            <a:r>
              <a:rPr lang="nl-NL" baseline="0" dirty="0" err="1" smtClean="0"/>
              <a:t>lack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legal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powers</a:t>
            </a:r>
            <a:r>
              <a:rPr lang="nl-NL" baseline="0" dirty="0" smtClean="0"/>
              <a:t> to make property </a:t>
            </a:r>
            <a:r>
              <a:rPr lang="nl-NL" baseline="0" dirty="0" err="1" smtClean="0"/>
              <a:t>owners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benefit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the </a:t>
            </a:r>
            <a:r>
              <a:rPr lang="nl-NL" baseline="0" dirty="0" err="1" smtClean="0"/>
              <a:t>redevelopment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contribute</a:t>
            </a:r>
            <a:r>
              <a:rPr lang="nl-NL" baseline="0" dirty="0" smtClean="0"/>
              <a:t> to the </a:t>
            </a:r>
            <a:r>
              <a:rPr lang="nl-NL" baseline="0" dirty="0" err="1" smtClean="0"/>
              <a:t>redevelopment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costs</a:t>
            </a:r>
            <a:r>
              <a:rPr lang="nl-NL" baseline="0" dirty="0" smtClean="0"/>
              <a:t>. </a:t>
            </a:r>
            <a:r>
              <a:rPr lang="nl-NL" baseline="0" dirty="0" err="1" smtClean="0"/>
              <a:t>If</a:t>
            </a:r>
            <a:r>
              <a:rPr lang="nl-NL" baseline="0" dirty="0" smtClean="0"/>
              <a:t> a property </a:t>
            </a:r>
            <a:r>
              <a:rPr lang="nl-NL" baseline="0" dirty="0" err="1" smtClean="0"/>
              <a:t>owner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can</a:t>
            </a:r>
            <a:r>
              <a:rPr lang="nl-NL" baseline="0" dirty="0" smtClean="0"/>
              <a:t> benefit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the </a:t>
            </a:r>
            <a:r>
              <a:rPr lang="nl-NL" baseline="0" dirty="0" err="1" smtClean="0"/>
              <a:t>redevelopment</a:t>
            </a:r>
            <a:r>
              <a:rPr lang="nl-NL" baseline="0" dirty="0" smtClean="0"/>
              <a:t> without </a:t>
            </a:r>
            <a:r>
              <a:rPr lang="nl-NL" baseline="0" dirty="0" err="1" smtClean="0"/>
              <a:t>having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contribute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financially</a:t>
            </a:r>
            <a:r>
              <a:rPr lang="nl-NL" baseline="0" dirty="0" smtClean="0"/>
              <a:t>, he </a:t>
            </a:r>
            <a:r>
              <a:rPr lang="nl-NL" baseline="0" dirty="0" err="1" smtClean="0"/>
              <a:t>will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try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remain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outside</a:t>
            </a:r>
            <a:r>
              <a:rPr lang="nl-NL" baseline="0" dirty="0" smtClean="0"/>
              <a:t> the </a:t>
            </a:r>
            <a:r>
              <a:rPr lang="nl-NL" baseline="0" dirty="0" err="1" smtClean="0"/>
              <a:t>process</a:t>
            </a:r>
            <a:r>
              <a:rPr lang="nl-NL" baseline="0" dirty="0" smtClean="0"/>
              <a:t>. </a:t>
            </a:r>
          </a:p>
          <a:p>
            <a:endParaRPr lang="nl-NL" baseline="0" dirty="0" smtClean="0"/>
          </a:p>
          <a:p>
            <a:r>
              <a:rPr lang="nl-NL" baseline="0" dirty="0" err="1" smtClean="0"/>
              <a:t>Challenges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which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period</a:t>
            </a:r>
            <a:r>
              <a:rPr lang="nl-NL" baseline="0" dirty="0" smtClean="0"/>
              <a:t>?</a:t>
            </a:r>
          </a:p>
          <a:p>
            <a:endParaRPr lang="nl-N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baseline="0" dirty="0" err="1" smtClean="0"/>
              <a:t>Since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around</a:t>
            </a:r>
            <a:r>
              <a:rPr lang="nl-NL" baseline="0" dirty="0" smtClean="0"/>
              <a:t> 1994, </a:t>
            </a:r>
            <a:r>
              <a:rPr lang="nl-NL" baseline="0" dirty="0" err="1" smtClean="0"/>
              <a:t>price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developded</a:t>
            </a:r>
            <a:r>
              <a:rPr lang="nl-NL" baseline="0" dirty="0" smtClean="0"/>
              <a:t> buildings </a:t>
            </a:r>
            <a:r>
              <a:rPr lang="nl-NL" baseline="0" dirty="0" err="1" smtClean="0"/>
              <a:t>increase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greatly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the average </a:t>
            </a:r>
            <a:r>
              <a:rPr lang="nl-NL" baseline="0" dirty="0" err="1" smtClean="0"/>
              <a:t>value</a:t>
            </a:r>
            <a:r>
              <a:rPr lang="nl-NL" baseline="0" dirty="0" smtClean="0"/>
              <a:t> of building land </a:t>
            </a:r>
            <a:r>
              <a:rPr lang="nl-NL" baseline="0" dirty="0" err="1" smtClean="0"/>
              <a:t>increased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greatly</a:t>
            </a:r>
            <a:r>
              <a:rPr lang="nl-NL" baseline="0" dirty="0" smtClean="0"/>
              <a:t>. </a:t>
            </a:r>
            <a:r>
              <a:rPr lang="nl-NL" baseline="0" dirty="0" err="1" smtClean="0"/>
              <a:t>Buying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unserviced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become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profitable</a:t>
            </a:r>
            <a:r>
              <a:rPr lang="nl-NL" baseline="0" dirty="0" smtClean="0"/>
              <a:t> and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werer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attracted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into</a:t>
            </a:r>
            <a:r>
              <a:rPr lang="nl-NL" baseline="0" dirty="0" smtClean="0"/>
              <a:t> the land </a:t>
            </a:r>
            <a:r>
              <a:rPr lang="nl-NL" baseline="0" dirty="0" err="1" smtClean="0"/>
              <a:t>market</a:t>
            </a:r>
            <a:r>
              <a:rPr lang="nl-NL" baseline="0" dirty="0" smtClean="0"/>
              <a:t>. </a:t>
            </a:r>
          </a:p>
          <a:p>
            <a:endParaRPr lang="nl-NL" baseline="0" dirty="0" smtClean="0"/>
          </a:p>
          <a:p>
            <a:r>
              <a:rPr lang="nl-NL" baseline="0" dirty="0" smtClean="0"/>
              <a:t>New </a:t>
            </a:r>
            <a:r>
              <a:rPr lang="nl-NL" baseline="0" dirty="0" err="1" smtClean="0"/>
              <a:t>ways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pro-active</a:t>
            </a:r>
            <a:r>
              <a:rPr lang="nl-NL" baseline="0" dirty="0" smtClean="0"/>
              <a:t> planning without </a:t>
            </a:r>
            <a:r>
              <a:rPr lang="nl-NL" baseline="0" dirty="0" err="1" smtClean="0"/>
              <a:t>initial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municipal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ownership</a:t>
            </a:r>
            <a:r>
              <a:rPr lang="nl-NL" baseline="0" dirty="0" smtClean="0"/>
              <a:t> (</a:t>
            </a:r>
            <a:r>
              <a:rPr lang="nl-NL" baseline="0" dirty="0" err="1" smtClean="0"/>
              <a:t>Needham</a:t>
            </a:r>
            <a:r>
              <a:rPr lang="nl-NL" baseline="0" dirty="0" smtClean="0"/>
              <a:t>):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Building claim model: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buy</a:t>
            </a:r>
            <a:r>
              <a:rPr lang="nl-NL" baseline="0" dirty="0" smtClean="0"/>
              <a:t> land in the plan </a:t>
            </a:r>
            <a:r>
              <a:rPr lang="nl-NL" baseline="0" dirty="0" err="1" smtClean="0"/>
              <a:t>area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then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sell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voluntarily</a:t>
            </a:r>
            <a:r>
              <a:rPr lang="nl-NL" baseline="0" dirty="0" smtClean="0"/>
              <a:t>, to the </a:t>
            </a:r>
            <a:r>
              <a:rPr lang="nl-NL" baseline="0" dirty="0" err="1" smtClean="0"/>
              <a:t>municipality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condition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that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able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buy</a:t>
            </a:r>
            <a:r>
              <a:rPr lang="nl-NL" baseline="0" dirty="0" smtClean="0"/>
              <a:t> back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amount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serviced</a:t>
            </a:r>
            <a:r>
              <a:rPr lang="nl-NL" baseline="0" dirty="0" smtClean="0"/>
              <a:t> land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number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houses</a:t>
            </a:r>
            <a:r>
              <a:rPr lang="nl-NL" baseline="0" dirty="0" smtClean="0"/>
              <a:t> at a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price</a:t>
            </a:r>
            <a:r>
              <a:rPr lang="nl-NL" baseline="0" dirty="0" smtClean="0"/>
              <a:t> and in </a:t>
            </a:r>
            <a:r>
              <a:rPr lang="nl-NL" baseline="0" dirty="0" err="1" smtClean="0"/>
              <a:t>certain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locations</a:t>
            </a:r>
            <a:r>
              <a:rPr lang="nl-NL" baseline="0" dirty="0" smtClean="0"/>
              <a:t>.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joint-venture</a:t>
            </a:r>
            <a:r>
              <a:rPr lang="nl-NL" baseline="0" dirty="0" smtClean="0"/>
              <a:t> model: a private </a:t>
            </a:r>
            <a:r>
              <a:rPr lang="nl-NL" baseline="0" dirty="0" err="1" smtClean="0"/>
              <a:t>limited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liability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company</a:t>
            </a:r>
            <a:r>
              <a:rPr lang="nl-NL" baseline="0" dirty="0" smtClean="0"/>
              <a:t> (land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company</a:t>
            </a:r>
            <a:r>
              <a:rPr lang="nl-NL" baseline="0" dirty="0" smtClean="0"/>
              <a:t>) is set up </a:t>
            </a:r>
            <a:r>
              <a:rPr lang="nl-NL" baseline="0" dirty="0" err="1" smtClean="0"/>
              <a:t>by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municipality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together</a:t>
            </a:r>
            <a:r>
              <a:rPr lang="nl-NL" baseline="0" dirty="0" smtClean="0"/>
              <a:t>. </a:t>
            </a:r>
          </a:p>
          <a:p>
            <a:pPr marL="342900" indent="-342900">
              <a:buAutoNum type="arabicPeriod"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concession</a:t>
            </a:r>
            <a:r>
              <a:rPr lang="nl-NL" baseline="0" dirty="0" smtClean="0"/>
              <a:t> model: the land is </a:t>
            </a:r>
            <a:r>
              <a:rPr lang="nl-NL" baseline="0" dirty="0" err="1" smtClean="0"/>
              <a:t>acquried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serviced</a:t>
            </a:r>
            <a:r>
              <a:rPr lang="nl-NL" baseline="0" dirty="0" smtClean="0"/>
              <a:t>, and built </a:t>
            </a:r>
            <a:r>
              <a:rPr lang="nl-NL" baseline="0" dirty="0" err="1" smtClean="0"/>
              <a:t>upon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by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or</a:t>
            </a:r>
            <a:r>
              <a:rPr lang="nl-NL" baseline="0" dirty="0" smtClean="0"/>
              <a:t> more commercial </a:t>
            </a:r>
            <a:r>
              <a:rPr lang="nl-NL" baseline="0" dirty="0" err="1" smtClean="0"/>
              <a:t>developers</a:t>
            </a:r>
            <a:r>
              <a:rPr lang="nl-NL" baseline="0" dirty="0" smtClean="0"/>
              <a:t>. </a:t>
            </a:r>
          </a:p>
          <a:p>
            <a:pPr marL="342900" indent="-342900">
              <a:buAutoNum type="arabicPeriod"/>
            </a:pPr>
            <a:endParaRPr lang="nl-NL" baseline="0" dirty="0" smtClean="0"/>
          </a:p>
          <a:p>
            <a:pPr marL="342900" indent="-342900">
              <a:buNone/>
            </a:pPr>
            <a:r>
              <a:rPr lang="nl-NL" baseline="0" dirty="0" err="1" smtClean="0"/>
              <a:t>Organic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 (Buitelaar) WHY?</a:t>
            </a:r>
          </a:p>
          <a:p>
            <a:pPr marL="342900" indent="-342900">
              <a:buNone/>
            </a:pPr>
            <a:r>
              <a:rPr lang="nl-NL" baseline="0" dirty="0" smtClean="0"/>
              <a:t>The </a:t>
            </a:r>
            <a:r>
              <a:rPr lang="nl-NL" baseline="0" dirty="0" err="1" smtClean="0"/>
              <a:t>outbreak</a:t>
            </a:r>
            <a:r>
              <a:rPr lang="nl-NL" baseline="0" dirty="0" smtClean="0"/>
              <a:t> of the </a:t>
            </a:r>
            <a:r>
              <a:rPr lang="nl-NL" baseline="0" dirty="0" err="1" smtClean="0"/>
              <a:t>global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financial</a:t>
            </a:r>
            <a:r>
              <a:rPr lang="nl-NL" baseline="0" dirty="0" smtClean="0"/>
              <a:t> crisis in 2008 and the </a:t>
            </a:r>
            <a:r>
              <a:rPr lang="nl-NL" baseline="0" dirty="0" err="1" smtClean="0"/>
              <a:t>subsequent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decline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property</a:t>
            </a:r>
            <a:r>
              <a:rPr lang="nl-NL" baseline="0" dirty="0" smtClean="0"/>
              <a:t> and housing </a:t>
            </a:r>
            <a:r>
              <a:rPr lang="nl-NL" baseline="0" dirty="0" err="1" smtClean="0"/>
              <a:t>markets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induced</a:t>
            </a:r>
            <a:r>
              <a:rPr lang="nl-NL" baseline="0" dirty="0" smtClean="0"/>
              <a:t> a </a:t>
            </a:r>
            <a:r>
              <a:rPr lang="nl-NL" baseline="0" dirty="0" err="1" smtClean="0"/>
              <a:t>reduction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demand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which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make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cruitial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for</a:t>
            </a:r>
            <a:r>
              <a:rPr lang="nl-NL" baseline="0" dirty="0" smtClean="0"/>
              <a:t> most M and D to </a:t>
            </a:r>
            <a:r>
              <a:rPr lang="nl-NL" baseline="0" dirty="0" err="1" smtClean="0"/>
              <a:t>revise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their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ways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developing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collaborating</a:t>
            </a:r>
            <a:r>
              <a:rPr lang="nl-NL" baseline="0" dirty="0" smtClean="0"/>
              <a:t>. </a:t>
            </a:r>
            <a:r>
              <a:rPr lang="nl-NL" baseline="0" dirty="0" err="1" smtClean="0"/>
              <a:t>With</a:t>
            </a:r>
            <a:r>
              <a:rPr lang="nl-NL" baseline="0" dirty="0" smtClean="0"/>
              <a:t> the </a:t>
            </a:r>
            <a:r>
              <a:rPr lang="nl-NL" baseline="0" dirty="0" err="1" smtClean="0"/>
              <a:t>adoption</a:t>
            </a:r>
            <a:r>
              <a:rPr lang="nl-NL" baseline="0" dirty="0" smtClean="0"/>
              <a:t> of the </a:t>
            </a:r>
            <a:r>
              <a:rPr lang="nl-NL" baseline="0" dirty="0" err="1" smtClean="0"/>
              <a:t>spatial</a:t>
            </a:r>
            <a:r>
              <a:rPr lang="nl-NL" baseline="0" dirty="0" smtClean="0"/>
              <a:t> planning ACT of 2008, </a:t>
            </a:r>
            <a:r>
              <a:rPr lang="nl-NL" baseline="0" dirty="0" err="1" smtClean="0"/>
              <a:t>guiding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urban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development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cost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recovery</a:t>
            </a:r>
            <a:r>
              <a:rPr lang="nl-NL" baseline="0" dirty="0" smtClean="0"/>
              <a:t> and </a:t>
            </a:r>
            <a:r>
              <a:rPr lang="nl-NL" baseline="0" dirty="0" err="1" smtClean="0"/>
              <a:t>securing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social</a:t>
            </a:r>
            <a:r>
              <a:rPr lang="nl-NL" baseline="0" dirty="0" smtClean="0"/>
              <a:t> housing </a:t>
            </a:r>
            <a:r>
              <a:rPr lang="nl-NL" baseline="0" dirty="0" err="1" smtClean="0"/>
              <a:t>trough</a:t>
            </a:r>
            <a:r>
              <a:rPr lang="nl-NL" baseline="0" dirty="0" smtClean="0"/>
              <a:t> public </a:t>
            </a:r>
            <a:r>
              <a:rPr lang="nl-NL" baseline="0" dirty="0" err="1" smtClean="0"/>
              <a:t>law</a:t>
            </a:r>
            <a:r>
              <a:rPr lang="nl-NL" baseline="0" dirty="0" smtClean="0"/>
              <a:t> have </a:t>
            </a:r>
            <a:r>
              <a:rPr lang="nl-NL" baseline="0" dirty="0" err="1" smtClean="0"/>
              <a:t>improved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sustantially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making</a:t>
            </a:r>
            <a:r>
              <a:rPr lang="nl-NL" baseline="0" dirty="0" smtClean="0"/>
              <a:t> public land </a:t>
            </a:r>
            <a:r>
              <a:rPr lang="nl-NL" baseline="0" dirty="0" err="1" smtClean="0"/>
              <a:t>ownership</a:t>
            </a:r>
            <a:r>
              <a:rPr lang="nl-NL" baseline="0" dirty="0" smtClean="0"/>
              <a:t> a redundant </a:t>
            </a:r>
            <a:r>
              <a:rPr lang="nl-NL" baseline="0" dirty="0" err="1" smtClean="0"/>
              <a:t>means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ends</a:t>
            </a:r>
            <a:r>
              <a:rPr lang="nl-NL" baseline="0" dirty="0" smtClean="0"/>
              <a:t>. </a:t>
            </a:r>
          </a:p>
          <a:p>
            <a:endParaRPr lang="nl-NL" baseline="0" dirty="0" smtClean="0"/>
          </a:p>
          <a:p>
            <a:endParaRPr lang="nl-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00001" y="1800001"/>
            <a:ext cx="5399999" cy="6120000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660000" y="1800001"/>
            <a:ext cx="5399999" cy="6120000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30FA76-D675-4C99-9452-0BC20D08E427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1619D1E-B2AE-4405-BBB9-49CEDE4E5BE2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1" y="1800001"/>
            <a:ext cx="11160000" cy="612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E11A6-DFD7-4587-8D73-854F3534ED02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C61FA26-5AF1-4A52-932A-761573EFB20C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1" y="1800001"/>
            <a:ext cx="11160000" cy="61200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D81F49-9307-4EA1-8FA4-0E55E6F982EB}" type="slidenum">
              <a:rPr lang="nl-NL"/>
              <a:pPr/>
              <a:t>‹#›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62EC332-01E2-4B12-9085-B132F1865858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00001" y="1800000"/>
            <a:ext cx="5399999" cy="900001"/>
          </a:xfrm>
        </p:spPr>
        <p:txBody>
          <a:bodyPr/>
          <a:lstStyle>
            <a:lvl1pPr marL="0" indent="0">
              <a:buNone/>
              <a:defRPr sz="2600" b="1"/>
            </a:lvl1pPr>
            <a:lvl2pPr marL="650196" indent="0">
              <a:buNone/>
              <a:defRPr sz="2800" b="1"/>
            </a:lvl2pPr>
            <a:lvl3pPr marL="1300390" indent="0">
              <a:buNone/>
              <a:defRPr sz="2600" b="1"/>
            </a:lvl3pPr>
            <a:lvl4pPr marL="1950586" indent="0">
              <a:buNone/>
              <a:defRPr sz="2300" b="1"/>
            </a:lvl4pPr>
            <a:lvl5pPr marL="2600782" indent="0">
              <a:buNone/>
              <a:defRPr sz="2300" b="1"/>
            </a:lvl5pPr>
            <a:lvl6pPr marL="3250978" indent="0">
              <a:buNone/>
              <a:defRPr sz="2300" b="1"/>
            </a:lvl6pPr>
            <a:lvl7pPr marL="3901173" indent="0">
              <a:buNone/>
              <a:defRPr sz="2300" b="1"/>
            </a:lvl7pPr>
            <a:lvl8pPr marL="4551369" indent="0">
              <a:buNone/>
              <a:defRPr sz="2300" b="1"/>
            </a:lvl8pPr>
            <a:lvl9pPr marL="5201563" indent="0">
              <a:buNone/>
              <a:defRPr sz="23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00001" y="2700000"/>
            <a:ext cx="5399999" cy="5220000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8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660000" y="1800000"/>
            <a:ext cx="5399999" cy="900001"/>
          </a:xfrm>
        </p:spPr>
        <p:txBody>
          <a:bodyPr/>
          <a:lstStyle>
            <a:lvl1pPr marL="0" indent="0">
              <a:buNone/>
              <a:defRPr sz="2600" b="1"/>
            </a:lvl1pPr>
            <a:lvl2pPr marL="650196" indent="0">
              <a:buNone/>
              <a:defRPr sz="2800" b="1"/>
            </a:lvl2pPr>
            <a:lvl3pPr marL="1300390" indent="0">
              <a:buNone/>
              <a:defRPr sz="2600" b="1"/>
            </a:lvl3pPr>
            <a:lvl4pPr marL="1950586" indent="0">
              <a:buNone/>
              <a:defRPr sz="2300" b="1"/>
            </a:lvl4pPr>
            <a:lvl5pPr marL="2600782" indent="0">
              <a:buNone/>
              <a:defRPr sz="2300" b="1"/>
            </a:lvl5pPr>
            <a:lvl6pPr marL="3250978" indent="0">
              <a:buNone/>
              <a:defRPr sz="2300" b="1"/>
            </a:lvl6pPr>
            <a:lvl7pPr marL="3901173" indent="0">
              <a:buNone/>
              <a:defRPr sz="2300" b="1"/>
            </a:lvl7pPr>
            <a:lvl8pPr marL="4551369" indent="0">
              <a:buNone/>
              <a:defRPr sz="2300" b="1"/>
            </a:lvl8pPr>
            <a:lvl9pPr marL="5201563" indent="0">
              <a:buNone/>
              <a:defRPr sz="23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660000" y="2700000"/>
            <a:ext cx="5399999" cy="5220000"/>
          </a:xfrm>
        </p:spPr>
        <p:txBody>
          <a:bodyPr/>
          <a:lstStyle>
            <a:lvl1pPr>
              <a:defRPr sz="2600"/>
            </a:lvl1pPr>
            <a:lvl2pPr>
              <a:defRPr sz="26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4DF5C4-C5F0-4AC9-BB29-1F63AA2AAA67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12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5277285-7462-44D5-87D6-3A7EE2CB8FFB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68889C-BA85-499D-8CA7-443A0169AF21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2DB7643-8D47-42FB-8045-C03377DC7F51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77371" y="554351"/>
            <a:ext cx="8944631" cy="6711476"/>
          </a:xfrm>
        </p:spPr>
        <p:txBody>
          <a:bodyPr rtlCol="0">
            <a:noAutofit/>
          </a:bodyPr>
          <a:lstStyle>
            <a:lvl1pPr marL="0" indent="0">
              <a:buNone/>
              <a:defRPr sz="4600"/>
            </a:lvl1pPr>
            <a:lvl2pPr marL="650196" indent="0">
              <a:buNone/>
              <a:defRPr sz="4000"/>
            </a:lvl2pPr>
            <a:lvl3pPr marL="1300390" indent="0">
              <a:buNone/>
              <a:defRPr sz="3400"/>
            </a:lvl3pPr>
            <a:lvl4pPr marL="1950586" indent="0">
              <a:buNone/>
              <a:defRPr sz="2800"/>
            </a:lvl4pPr>
            <a:lvl5pPr marL="2600782" indent="0">
              <a:buNone/>
              <a:defRPr sz="2800"/>
            </a:lvl5pPr>
            <a:lvl6pPr marL="3250978" indent="0">
              <a:buNone/>
              <a:defRPr sz="2800"/>
            </a:lvl6pPr>
            <a:lvl7pPr marL="3901173" indent="0">
              <a:buNone/>
              <a:defRPr sz="2800"/>
            </a:lvl7pPr>
            <a:lvl8pPr marL="4551369" indent="0">
              <a:buNone/>
              <a:defRPr sz="2800"/>
            </a:lvl8pPr>
            <a:lvl9pPr marL="5201563" indent="0">
              <a:buNone/>
              <a:defRPr sz="28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nl-NL" noProof="0"/>
          </a:p>
        </p:txBody>
      </p:sp>
      <p:sp>
        <p:nvSpPr>
          <p:cNvPr id="7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77371" y="7265829"/>
            <a:ext cx="8944631" cy="796768"/>
          </a:xfrm>
        </p:spPr>
        <p:txBody>
          <a:bodyPr/>
          <a:lstStyle>
            <a:lvl1pPr marL="0" indent="0" algn="ctr">
              <a:buNone/>
              <a:defRPr sz="1800"/>
            </a:lvl1pPr>
            <a:lvl2pPr marL="650196" indent="0">
              <a:buNone/>
              <a:defRPr sz="1700"/>
            </a:lvl2pPr>
            <a:lvl3pPr marL="1300390" indent="0">
              <a:buNone/>
              <a:defRPr sz="1400"/>
            </a:lvl3pPr>
            <a:lvl4pPr marL="1950586" indent="0">
              <a:buNone/>
              <a:defRPr sz="1300"/>
            </a:lvl4pPr>
            <a:lvl5pPr marL="2600782" indent="0">
              <a:buNone/>
              <a:defRPr sz="1300"/>
            </a:lvl5pPr>
            <a:lvl6pPr marL="3250978" indent="0">
              <a:buNone/>
              <a:defRPr sz="1300"/>
            </a:lvl6pPr>
            <a:lvl7pPr marL="3901173" indent="0">
              <a:buNone/>
              <a:defRPr sz="1300"/>
            </a:lvl7pPr>
            <a:lvl8pPr marL="4551369" indent="0">
              <a:buNone/>
              <a:defRPr sz="1300"/>
            </a:lvl8pPr>
            <a:lvl9pPr marL="5201563" indent="0">
              <a:buNone/>
              <a:defRPr sz="13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FD335F-C18F-4FB6-BD18-69F3BA6F993A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D4E63DA-6140-4C65-A5BA-B51ED94E9D30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paginavu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254032-80A3-4C35-8D11-2952FD9389E7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8BA8C46-932E-48AC-89A8-3BB7B6A74EB1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04EE-779F-674E-B642-E7C3C784EAF5}" type="datetime1">
              <a:rPr lang="en-US" altLang="zh-CN" smtClean="0"/>
              <a:pPr/>
              <a:t>28/09/18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1" y="1800001"/>
            <a:ext cx="11160000" cy="612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E11A6-DFD7-4587-8D73-854F3534ED02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C61FA26-5AF1-4A52-932A-761573EFB20C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900001" y="1800001"/>
            <a:ext cx="11160000" cy="612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EE11A6-DFD7-4587-8D73-854F3534ED02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C61FA26-5AF1-4A52-932A-761573EFB20C}" type="datetime1">
              <a:rPr lang="nl-NL" smtClean="0"/>
              <a:pPr/>
              <a:t>28/09/18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4" Type="http://schemas.openxmlformats.org/officeDocument/2006/relationships/theme" Target="../theme/theme2.xml"/><Relationship Id="rId5" Type="http://schemas.openxmlformats.org/officeDocument/2006/relationships/image" Target="../media/image3.jpe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2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88214" y="8696325"/>
            <a:ext cx="5211761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00113" y="720725"/>
            <a:ext cx="11160126" cy="1079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00113" y="1800227"/>
            <a:ext cx="11160126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00113" y="8916988"/>
            <a:ext cx="715961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80BDFEF-6C57-4B93-998A-86F41F4EB77E}" type="slidenum">
              <a:rPr lang="nl-NL" smtClean="0"/>
              <a:pPr/>
              <a:t>‹#›</a:t>
            </a:fld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16075" y="8916988"/>
            <a:ext cx="4319588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19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 dirty="0"/>
              <a:t>Voettekst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19813" y="8916988"/>
            <a:ext cx="923925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0000"/>
                </a:solidFill>
              </a:defRPr>
            </a:lvl1pPr>
          </a:lstStyle>
          <a:p>
            <a:fld id="{8CFFA964-E307-417C-8995-0AB324EAA5E9}" type="datetime1">
              <a:rPr lang="nl-NL" smtClean="0"/>
              <a:pPr/>
              <a:t>28/09/18</a:t>
            </a:fld>
            <a:endParaRPr lang="nl-NL"/>
          </a:p>
        </p:txBody>
      </p:sp>
      <p:sp>
        <p:nvSpPr>
          <p:cNvPr id="1032" name="Line 5"/>
          <p:cNvSpPr>
            <a:spLocks noChangeShapeType="1"/>
          </p:cNvSpPr>
          <p:nvPr/>
        </p:nvSpPr>
        <p:spPr bwMode="auto">
          <a:xfrm>
            <a:off x="0" y="8459788"/>
            <a:ext cx="13003213" cy="0"/>
          </a:xfrm>
          <a:prstGeom prst="line">
            <a:avLst/>
          </a:prstGeom>
          <a:noFill/>
          <a:ln w="12700">
            <a:solidFill>
              <a:srgbClr val="BE2E1A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nl-NL"/>
          </a:p>
        </p:txBody>
      </p:sp>
      <p:pic>
        <p:nvPicPr>
          <p:cNvPr id="10" name="Picture 9" descr="picture.pn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616075" y="8563241"/>
            <a:ext cx="4408487" cy="11935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4064" r:id="rId7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649207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BE2E1A"/>
          </a:solidFill>
          <a:latin typeface="+mj-lt"/>
          <a:ea typeface="ＭＳ Ｐゴシック" charset="0"/>
          <a:cs typeface="ＭＳ Ｐゴシック" charset="0"/>
        </a:defRPr>
      </a:lvl1pPr>
      <a:lvl2pPr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5pPr>
      <a:lvl6pPr marL="457144"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6pPr>
      <a:lvl7pPr marL="914287"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7pPr>
      <a:lvl8pPr marL="1371431"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8pPr>
      <a:lvl9pPr marL="1828574" algn="l" defTabSz="649207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BE2E1A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58731" indent="-358731" algn="l" defTabSz="649207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19049" indent="-358731" algn="l" defTabSz="649207" rtl="0" eaLnBrk="1" fontAlgn="base" hangingPunct="1">
        <a:spcBef>
          <a:spcPct val="0"/>
        </a:spcBef>
        <a:spcAft>
          <a:spcPct val="0"/>
        </a:spcAft>
        <a:buFont typeface="Lucida Grande" pitchFamily="-65" charset="0"/>
        <a:buChar char="-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14288" indent="-358731" algn="l" defTabSz="649207" rtl="0" eaLnBrk="1" fontAlgn="base" hangingPunct="1">
        <a:spcBef>
          <a:spcPct val="0"/>
        </a:spcBef>
        <a:spcAft>
          <a:spcPct val="0"/>
        </a:spcAft>
        <a:buFont typeface="Lucida Grande" pitchFamily="-65" charset="0"/>
        <a:buChar char="–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11114" indent="-358731" algn="l" defTabSz="649207" rtl="0" eaLnBrk="1" fontAlgn="base" hangingPunct="1">
        <a:spcBef>
          <a:spcPct val="0"/>
        </a:spcBef>
        <a:spcAft>
          <a:spcPct val="0"/>
        </a:spcAft>
        <a:buFont typeface="Lucida Grande" pitchFamily="-65" charset="0"/>
        <a:buChar char="-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906353" indent="-358731" algn="l" defTabSz="649207" rtl="0" eaLnBrk="1" fontAlgn="base" hangingPunct="1">
        <a:spcBef>
          <a:spcPct val="0"/>
        </a:spcBef>
        <a:spcAft>
          <a:spcPct val="0"/>
        </a:spcAft>
        <a:buFont typeface="Lucida Grande" pitchFamily="-65" charset="0"/>
        <a:buChar char="-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576076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271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466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661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196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90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86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82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78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73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369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563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900113" y="720725"/>
            <a:ext cx="11160126" cy="1079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8195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900113" y="1800227"/>
            <a:ext cx="11160126" cy="611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4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00114" y="8916988"/>
            <a:ext cx="627062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fld id="{A972F6DE-CEF5-4AD1-B3D3-5170B7049EAD}" type="slidenum">
              <a:rPr lang="nl-NL"/>
              <a:pPr/>
              <a:t>‹#›</a:t>
            </a:fld>
            <a:endParaRPr lang="nl-NL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616075" y="8916988"/>
            <a:ext cx="4319588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65019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  <a:endParaRPr lang="nl-NL" dirty="0"/>
          </a:p>
        </p:txBody>
      </p:sp>
      <p:sp>
        <p:nvSpPr>
          <p:cNvPr id="16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119813" y="8916988"/>
            <a:ext cx="923925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000000"/>
                </a:solidFill>
              </a:defRPr>
            </a:lvl1pPr>
          </a:lstStyle>
          <a:p>
            <a:fld id="{FD53165C-7600-425A-ABA5-A9BDAA98A0CA}" type="datetime1">
              <a:rPr lang="nl-NL" smtClean="0"/>
              <a:pPr/>
              <a:t>28/09/18</a:t>
            </a:fld>
            <a:endParaRPr lang="nl-NL"/>
          </a:p>
        </p:txBody>
      </p:sp>
      <p:pic>
        <p:nvPicPr>
          <p:cNvPr id="8199" name="Afbeelding 1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8214" y="8696325"/>
            <a:ext cx="5211761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picture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16075" y="8563241"/>
            <a:ext cx="4408487" cy="11935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80" r:id="rId2"/>
    <p:sldLayoutId id="2147484063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649207" rtl="0" eaLnBrk="0" fontAlgn="base" hangingPunct="0">
        <a:spcBef>
          <a:spcPct val="0"/>
        </a:spcBef>
        <a:spcAft>
          <a:spcPct val="0"/>
        </a:spcAft>
        <a:defRPr sz="5000" kern="1200">
          <a:solidFill>
            <a:srgbClr val="FFFFFF"/>
          </a:solidFill>
          <a:latin typeface="+mj-lt"/>
          <a:ea typeface="ＭＳ Ｐゴシック" charset="0"/>
          <a:cs typeface="ＭＳ Ｐゴシック" charset="0"/>
        </a:defRPr>
      </a:lvl1pPr>
      <a:lvl2pPr algn="l" defTabSz="649207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649207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649207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649207" rtl="0" eaLnBrk="0" fontAlgn="base" hangingPunct="0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5pPr>
      <a:lvl6pPr marL="457144" algn="l" defTabSz="649207" rtl="0" fontAlgn="base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6pPr>
      <a:lvl7pPr marL="914287" algn="l" defTabSz="649207" rtl="0" fontAlgn="base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7pPr>
      <a:lvl8pPr marL="1371431" algn="l" defTabSz="649207" rtl="0" fontAlgn="base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8pPr>
      <a:lvl9pPr marL="1828574" algn="l" defTabSz="649207" rtl="0" fontAlgn="base"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58731" indent="-358731" algn="l" defTabSz="649207" rtl="0" eaLnBrk="0" fontAlgn="base" hangingPunct="0">
        <a:spcBef>
          <a:spcPct val="0"/>
        </a:spcBef>
        <a:spcAft>
          <a:spcPct val="0"/>
        </a:spcAft>
        <a:buFont typeface="Arial" pitchFamily="34" charset="0"/>
        <a:buChar char="•"/>
        <a:defRPr sz="2600" kern="12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19049" indent="-358731" algn="l" defTabSz="649207" rtl="0" eaLnBrk="0" fontAlgn="base" hangingPunct="0">
        <a:spcBef>
          <a:spcPct val="0"/>
        </a:spcBef>
        <a:spcAft>
          <a:spcPct val="0"/>
        </a:spcAft>
        <a:buFont typeface="Lucida Grande" pitchFamily="-65" charset="0"/>
        <a:buChar char="-"/>
        <a:defRPr sz="2600" kern="1200">
          <a:solidFill>
            <a:srgbClr val="FFFFFF"/>
          </a:solidFill>
          <a:latin typeface="+mn-lt"/>
          <a:ea typeface="ＭＳ Ｐゴシック" charset="0"/>
          <a:cs typeface="+mn-cs"/>
        </a:defRPr>
      </a:lvl2pPr>
      <a:lvl3pPr marL="1114288" indent="-358731" algn="l" defTabSz="649207" rtl="0" eaLnBrk="0" fontAlgn="base" hangingPunct="0">
        <a:spcBef>
          <a:spcPct val="0"/>
        </a:spcBef>
        <a:spcAft>
          <a:spcPct val="0"/>
        </a:spcAft>
        <a:buFont typeface="Lucida Grande" pitchFamily="-65" charset="0"/>
        <a:buChar char="–"/>
        <a:defRPr sz="2100" kern="1200">
          <a:solidFill>
            <a:srgbClr val="FFFFFF"/>
          </a:solidFill>
          <a:latin typeface="+mn-lt"/>
          <a:ea typeface="ＭＳ Ｐゴシック" charset="0"/>
          <a:cs typeface="+mn-cs"/>
        </a:defRPr>
      </a:lvl3pPr>
      <a:lvl4pPr marL="1511114" indent="-358731" algn="l" defTabSz="649207" rtl="0" eaLnBrk="0" fontAlgn="base" hangingPunct="0">
        <a:spcBef>
          <a:spcPct val="0"/>
        </a:spcBef>
        <a:spcAft>
          <a:spcPct val="0"/>
        </a:spcAft>
        <a:buFont typeface="Lucida Grande" pitchFamily="-65" charset="0"/>
        <a:buChar char="-"/>
        <a:defRPr sz="2100" kern="1200">
          <a:solidFill>
            <a:srgbClr val="FFFFFF"/>
          </a:solidFill>
          <a:latin typeface="+mn-lt"/>
          <a:ea typeface="ＭＳ Ｐゴシック" charset="0"/>
          <a:cs typeface="+mn-cs"/>
        </a:defRPr>
      </a:lvl4pPr>
      <a:lvl5pPr marL="1906353" indent="-358731" algn="l" defTabSz="649207" rtl="0" eaLnBrk="0" fontAlgn="base" hangingPunct="0">
        <a:spcBef>
          <a:spcPct val="0"/>
        </a:spcBef>
        <a:spcAft>
          <a:spcPct val="0"/>
        </a:spcAft>
        <a:buFont typeface="Lucida Grande" pitchFamily="-65" charset="0"/>
        <a:buChar char="-"/>
        <a:defRPr sz="2100" kern="1200">
          <a:solidFill>
            <a:srgbClr val="FFFFFF"/>
          </a:solidFill>
          <a:latin typeface="+mn-lt"/>
          <a:ea typeface="ＭＳ Ｐゴシック" charset="0"/>
          <a:cs typeface="+mn-cs"/>
        </a:defRPr>
      </a:lvl5pPr>
      <a:lvl6pPr marL="3576076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271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466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661" indent="-325098" algn="l" defTabSz="650196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196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90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86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82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78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73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369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563" algn="l" defTabSz="650196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Relationship Id="rId3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Relationship Id="rId3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t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el 1"/>
          <p:cNvSpPr>
            <a:spLocks noGrp="1"/>
          </p:cNvSpPr>
          <p:nvPr>
            <p:ph type="title"/>
          </p:nvPr>
        </p:nvSpPr>
        <p:spPr>
          <a:xfrm>
            <a:off x="190499" y="1269993"/>
            <a:ext cx="12812713" cy="284579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5300" b="1" dirty="0" smtClean="0">
                <a:ea typeface="ＭＳ Ｐゴシック" pitchFamily="34" charset="-128"/>
              </a:rPr>
              <a:t>Measuring</a:t>
            </a:r>
            <a:r>
              <a:rPr lang="nl-NL" sz="5300" b="1" dirty="0" smtClean="0">
                <a:ea typeface="ＭＳ Ｐゴシック" pitchFamily="34" charset="-128"/>
              </a:rPr>
              <a:t> </a:t>
            </a:r>
            <a:r>
              <a:rPr lang="en-GB" sz="5300" b="1" dirty="0" smtClean="0">
                <a:ea typeface="ＭＳ Ｐゴシック" pitchFamily="34" charset="-128"/>
              </a:rPr>
              <a:t>and</a:t>
            </a:r>
            <a:r>
              <a:rPr lang="nl-NL" sz="5300" b="1" dirty="0" smtClean="0">
                <a:ea typeface="ＭＳ Ｐゴシック" pitchFamily="34" charset="-128"/>
              </a:rPr>
              <a:t> </a:t>
            </a:r>
            <a:r>
              <a:rPr lang="en-GB" sz="5300" b="1" dirty="0" smtClean="0">
                <a:ea typeface="ＭＳ Ｐゴシック" pitchFamily="34" charset="-128"/>
              </a:rPr>
              <a:t>Comparing</a:t>
            </a:r>
            <a:r>
              <a:rPr lang="nl-NL" sz="5300" b="1" dirty="0" smtClean="0">
                <a:ea typeface="ＭＳ Ｐゴシック" pitchFamily="34" charset="-128"/>
              </a:rPr>
              <a:t> </a:t>
            </a:r>
            <a:br>
              <a:rPr lang="nl-NL" sz="5300" b="1" dirty="0" smtClean="0">
                <a:ea typeface="ＭＳ Ｐゴシック" pitchFamily="34" charset="-128"/>
              </a:rPr>
            </a:br>
            <a:r>
              <a:rPr lang="nl-NL" sz="5300" b="1" dirty="0" smtClean="0">
                <a:ea typeface="ＭＳ Ｐゴシック" pitchFamily="34" charset="-128"/>
              </a:rPr>
              <a:t>Planning Cultures:</a:t>
            </a:r>
            <a:r>
              <a:rPr lang="nl-NL" sz="4400" b="1" dirty="0" smtClean="0">
                <a:ea typeface="ＭＳ Ｐゴシック" pitchFamily="34" charset="-128"/>
              </a:rPr>
              <a:t/>
            </a:r>
            <a:br>
              <a:rPr lang="nl-NL" sz="4400" b="1" dirty="0" smtClean="0">
                <a:ea typeface="ＭＳ Ｐゴシック" pitchFamily="34" charset="-128"/>
              </a:rPr>
            </a:br>
            <a:r>
              <a:rPr lang="en-US" sz="3800" dirty="0">
                <a:ea typeface="ＭＳ Ｐゴシック" pitchFamily="34" charset="-128"/>
              </a:rPr>
              <a:t>Risk, Trust and Co-operative Attitudes </a:t>
            </a:r>
            <a:r>
              <a:rPr lang="en-US" sz="3800" dirty="0" smtClean="0">
                <a:ea typeface="ＭＳ Ｐゴシック" pitchFamily="34" charset="-128"/>
              </a:rPr>
              <a:t/>
            </a:r>
            <a:br>
              <a:rPr lang="en-US" sz="3800" dirty="0" smtClean="0">
                <a:ea typeface="ＭＳ Ｐゴシック" pitchFamily="34" charset="-128"/>
              </a:rPr>
            </a:br>
            <a:r>
              <a:rPr lang="en-US" sz="3800" dirty="0" smtClean="0">
                <a:ea typeface="ＭＳ Ｐゴシック" pitchFamily="34" charset="-128"/>
              </a:rPr>
              <a:t>in </a:t>
            </a:r>
            <a:r>
              <a:rPr lang="en-US" sz="3800" dirty="0">
                <a:ea typeface="ＭＳ Ｐゴシック" pitchFamily="34" charset="-128"/>
              </a:rPr>
              <a:t>Experimental Games</a:t>
            </a:r>
            <a:r>
              <a:rPr lang="nl-NL" sz="3600" dirty="0" smtClean="0">
                <a:ea typeface="ＭＳ Ｐゴシック" pitchFamily="34" charset="-128"/>
              </a:rPr>
              <a:t/>
            </a:r>
            <a:br>
              <a:rPr lang="nl-NL" sz="3600" dirty="0" smtClean="0">
                <a:ea typeface="ＭＳ Ｐゴシック" pitchFamily="34" charset="-128"/>
              </a:rPr>
            </a:br>
            <a:r>
              <a:rPr lang="nl-NL" sz="3600" dirty="0" smtClean="0">
                <a:ea typeface="ＭＳ Ｐゴシック" pitchFamily="34" charset="-128"/>
              </a:rPr>
              <a:t/>
            </a:r>
            <a:br>
              <a:rPr lang="nl-NL" sz="3600" dirty="0" smtClean="0">
                <a:ea typeface="ＭＳ Ｐゴシック" pitchFamily="34" charset="-128"/>
              </a:rPr>
            </a:br>
            <a:r>
              <a:rPr lang="en-US" sz="2800" dirty="0">
                <a:ea typeface="ＭＳ Ｐゴシック" pitchFamily="34" charset="-128"/>
              </a:rPr>
              <a:t>K. Li, P. Dethier, A. Eika, A. Samsura, E. Van der Krabben, B. Nordahl, </a:t>
            </a:r>
            <a:r>
              <a:rPr lang="en-US" sz="2800" dirty="0" smtClean="0">
                <a:ea typeface="ＭＳ Ｐゴシック" pitchFamily="34" charset="-128"/>
              </a:rPr>
              <a:t>JM. </a:t>
            </a:r>
            <a:r>
              <a:rPr lang="en-US" sz="2800" dirty="0">
                <a:ea typeface="ＭＳ Ｐゴシック" pitchFamily="34" charset="-128"/>
              </a:rPr>
              <a:t>Halleux</a:t>
            </a:r>
            <a:r>
              <a:rPr lang="nl-NL" sz="3200" dirty="0">
                <a:ea typeface="ＭＳ Ｐゴシック" pitchFamily="34" charset="-128"/>
              </a:rPr>
              <a:t/>
            </a:r>
            <a:br>
              <a:rPr lang="nl-NL" sz="3200" dirty="0">
                <a:ea typeface="ＭＳ Ｐゴシック" pitchFamily="34" charset="-128"/>
              </a:rPr>
            </a:br>
            <a:endParaRPr lang="nl-NL" sz="3200" dirty="0" smtClean="0">
              <a:ea typeface="ＭＳ Ｐゴシック" pitchFamily="34" charset="-128"/>
            </a:endParaRPr>
          </a:p>
        </p:txBody>
      </p:sp>
      <p:sp>
        <p:nvSpPr>
          <p:cNvPr id="12290" name="Tijdelijke aanduiding voor inhoud 2"/>
          <p:cNvSpPr>
            <a:spLocks noGrp="1"/>
          </p:cNvSpPr>
          <p:nvPr>
            <p:ph idx="1"/>
          </p:nvPr>
        </p:nvSpPr>
        <p:spPr>
          <a:xfrm>
            <a:off x="900113" y="4796589"/>
            <a:ext cx="11160126" cy="3123450"/>
          </a:xfrm>
        </p:spPr>
        <p:txBody>
          <a:bodyPr>
            <a:normAutofit/>
          </a:bodyPr>
          <a:lstStyle/>
          <a:p>
            <a:pPr>
              <a:buNone/>
            </a:pPr>
            <a:endParaRPr lang="nl-NL" sz="2800" dirty="0">
              <a:ea typeface="ＭＳ Ｐゴシック" pitchFamily="34" charset="-128"/>
            </a:endParaRPr>
          </a:p>
          <a:p>
            <a:pPr>
              <a:buFontTx/>
              <a:buChar char="-"/>
            </a:pPr>
            <a:endParaRPr lang="nl-NL" sz="2800" dirty="0">
              <a:ea typeface="ＭＳ Ｐゴシック" pitchFamily="34" charset="-128"/>
            </a:endParaRPr>
          </a:p>
          <a:p>
            <a:pPr algn="ctr">
              <a:buNone/>
            </a:pPr>
            <a:r>
              <a:rPr lang="nl-NL" sz="2400" dirty="0">
                <a:ea typeface="ＭＳ Ｐゴシック" pitchFamily="34" charset="-128"/>
              </a:rPr>
              <a:t>Keyang Li </a:t>
            </a:r>
            <a:r>
              <a:rPr lang="nl-NL" sz="2400" dirty="0" smtClean="0">
                <a:ea typeface="ＭＳ Ｐゴシック" pitchFamily="34" charset="-128"/>
              </a:rPr>
              <a:t> PhD </a:t>
            </a:r>
            <a:r>
              <a:rPr lang="nl-NL" sz="2400" dirty="0">
                <a:ea typeface="ＭＳ Ｐゴシック" pitchFamily="34" charset="-128"/>
              </a:rPr>
              <a:t>Candidate </a:t>
            </a:r>
            <a:endParaRPr lang="nl-NL" sz="2400" dirty="0" smtClean="0">
              <a:ea typeface="ＭＳ Ｐゴシック" pitchFamily="34" charset="-128"/>
            </a:endParaRPr>
          </a:p>
          <a:p>
            <a:pPr algn="ctr">
              <a:buNone/>
            </a:pPr>
            <a:r>
              <a:rPr lang="nl-NL" sz="2400" dirty="0" err="1" smtClean="0">
                <a:ea typeface="ＭＳ Ｐゴシック" pitchFamily="34" charset="-128"/>
              </a:rPr>
              <a:t>Department</a:t>
            </a:r>
            <a:r>
              <a:rPr lang="nl-NL" sz="2400" dirty="0" smtClean="0">
                <a:ea typeface="ＭＳ Ｐゴシック" pitchFamily="34" charset="-128"/>
              </a:rPr>
              <a:t> of </a:t>
            </a:r>
            <a:r>
              <a:rPr lang="nl-NL" sz="2400" dirty="0" err="1" smtClean="0">
                <a:ea typeface="ＭＳ Ｐゴシック" pitchFamily="34" charset="-128"/>
              </a:rPr>
              <a:t>Geography</a:t>
            </a:r>
            <a:r>
              <a:rPr lang="nl-NL" sz="2400" dirty="0" smtClean="0">
                <a:ea typeface="ＭＳ Ｐゴシック" pitchFamily="34" charset="-128"/>
              </a:rPr>
              <a:t>, Planning </a:t>
            </a:r>
            <a:r>
              <a:rPr lang="nl-NL" sz="2400" dirty="0" err="1" smtClean="0">
                <a:ea typeface="ＭＳ Ｐゴシック" pitchFamily="34" charset="-128"/>
              </a:rPr>
              <a:t>and</a:t>
            </a:r>
            <a:r>
              <a:rPr lang="nl-NL" sz="2400" dirty="0" smtClean="0">
                <a:ea typeface="ＭＳ Ｐゴシック" pitchFamily="34" charset="-128"/>
              </a:rPr>
              <a:t> Environment</a:t>
            </a:r>
            <a:endParaRPr lang="nl-NL" sz="2400" dirty="0">
              <a:ea typeface="ＭＳ Ｐゴシック" pitchFamily="34" charset="-128"/>
            </a:endParaRPr>
          </a:p>
          <a:p>
            <a:pPr algn="ctr">
              <a:buNone/>
            </a:pPr>
            <a:endParaRPr lang="en-US" altLang="zh-CN" sz="2400" dirty="0">
              <a:ea typeface="ＭＳ Ｐゴシック" pitchFamily="34" charset="-128"/>
            </a:endParaRPr>
          </a:p>
          <a:p>
            <a:pPr algn="ctr">
              <a:buNone/>
            </a:pPr>
            <a:r>
              <a:rPr lang="en-US" altLang="zh-CN" sz="2400" dirty="0" smtClean="0">
                <a:ea typeface="ＭＳ Ｐゴシック" pitchFamily="34" charset="-128"/>
              </a:rPr>
              <a:t>28-9-2018 </a:t>
            </a:r>
            <a:r>
              <a:rPr lang="en-US" altLang="zh-CN" sz="2400" dirty="0">
                <a:ea typeface="ＭＳ Ｐゴシック" pitchFamily="34" charset="-128"/>
              </a:rPr>
              <a:t>@ 2018 </a:t>
            </a:r>
            <a:r>
              <a:rPr lang="en-US" altLang="zh-CN" sz="2400" dirty="0" err="1" smtClean="0">
                <a:ea typeface="ＭＳ Ｐゴシック" pitchFamily="34" charset="-128"/>
              </a:rPr>
              <a:t>SimsCity</a:t>
            </a:r>
            <a:r>
              <a:rPr lang="en-US" altLang="zh-CN" sz="2400" dirty="0" smtClean="0">
                <a:ea typeface="ＭＳ Ｐゴシック" pitchFamily="34" charset="-128"/>
              </a:rPr>
              <a:t> Oslo Meeting</a:t>
            </a:r>
            <a:endParaRPr lang="nl-NL" sz="2400" dirty="0">
              <a:ea typeface="ＭＳ Ｐゴシック" pitchFamily="34" charset="-128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83673" y="1516214"/>
            <a:ext cx="18466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12"/>
    </mc:Choice>
    <mc:Fallback xmlns="">
      <p:transition spd="slow" advTm="4731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1 – Risk attitudes</a:t>
            </a:r>
            <a:endParaRPr lang="nl-NL" dirty="0"/>
          </a:p>
        </p:txBody>
      </p:sp>
      <p:graphicFrame>
        <p:nvGraphicFramePr>
          <p:cNvPr id="11" name="图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529940"/>
              </p:ext>
            </p:extLst>
          </p:nvPr>
        </p:nvGraphicFramePr>
        <p:xfrm>
          <a:off x="6775505" y="2049682"/>
          <a:ext cx="6059963" cy="354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2648702"/>
            <a:ext cx="11685171" cy="466709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58939" y="1906801"/>
            <a:ext cx="10401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2"/>
                </a:solidFill>
              </a:rPr>
              <a:t>Table </a:t>
            </a:r>
            <a:r>
              <a:rPr lang="en-GB" dirty="0" smtClean="0">
                <a:solidFill>
                  <a:schemeClr val="accent2"/>
                </a:solidFill>
              </a:rPr>
              <a:t>1 </a:t>
            </a:r>
            <a:r>
              <a:rPr lang="en-GB" dirty="0">
                <a:solidFill>
                  <a:schemeClr val="accent2"/>
                </a:solidFill>
              </a:rPr>
              <a:t>Risk Categories in Belgium, the Netherlands and Norway</a:t>
            </a:r>
            <a:endParaRPr lang="nl-NL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5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2 – Trust attitudes</a:t>
            </a:r>
            <a:endParaRPr lang="nl-NL" dirty="0"/>
          </a:p>
        </p:txBody>
      </p:sp>
      <p:graphicFrame>
        <p:nvGraphicFramePr>
          <p:cNvPr id="11" name="图表 10"/>
          <p:cNvGraphicFramePr>
            <a:graphicFrameLocks/>
          </p:cNvGraphicFramePr>
          <p:nvPr>
            <p:extLst/>
          </p:nvPr>
        </p:nvGraphicFramePr>
        <p:xfrm>
          <a:off x="6775505" y="2049682"/>
          <a:ext cx="6059963" cy="354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811339" y="1920561"/>
            <a:ext cx="10401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Table </a:t>
            </a:r>
            <a:r>
              <a:rPr lang="en-US" dirty="0" smtClean="0">
                <a:solidFill>
                  <a:schemeClr val="accent2"/>
                </a:solidFill>
              </a:rPr>
              <a:t>2 </a:t>
            </a:r>
            <a:r>
              <a:rPr lang="en-US" dirty="0">
                <a:solidFill>
                  <a:schemeClr val="accent2"/>
                </a:solidFill>
              </a:rPr>
              <a:t>Trust levels in Belgium, the Netherlands and Norway</a:t>
            </a:r>
            <a:endParaRPr lang="nl-NL" dirty="0">
              <a:solidFill>
                <a:schemeClr val="accent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175" y="2166782"/>
            <a:ext cx="12165628" cy="547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16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3 – Co-</a:t>
            </a:r>
            <a:r>
              <a:rPr lang="nl-NL" dirty="0" err="1" smtClean="0"/>
              <a:t>operative</a:t>
            </a:r>
            <a:r>
              <a:rPr lang="nl-NL" dirty="0" smtClean="0"/>
              <a:t> attitudes</a:t>
            </a:r>
            <a:endParaRPr lang="nl-NL" dirty="0"/>
          </a:p>
        </p:txBody>
      </p:sp>
      <p:graphicFrame>
        <p:nvGraphicFramePr>
          <p:cNvPr id="11" name="图表 10"/>
          <p:cNvGraphicFramePr>
            <a:graphicFrameLocks/>
          </p:cNvGraphicFramePr>
          <p:nvPr>
            <p:extLst/>
          </p:nvPr>
        </p:nvGraphicFramePr>
        <p:xfrm>
          <a:off x="6775505" y="2049682"/>
          <a:ext cx="6059963" cy="354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658939" y="1947545"/>
            <a:ext cx="10401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Table </a:t>
            </a:r>
            <a:r>
              <a:rPr lang="en-US" dirty="0" smtClean="0">
                <a:solidFill>
                  <a:schemeClr val="accent2"/>
                </a:solidFill>
              </a:rPr>
              <a:t>3 </a:t>
            </a:r>
            <a:r>
              <a:rPr lang="en-US" dirty="0">
                <a:solidFill>
                  <a:schemeClr val="accent2"/>
                </a:solidFill>
              </a:rPr>
              <a:t>Co-operation levels in Belgium, the Netherlands and Norway</a:t>
            </a:r>
            <a:endParaRPr lang="nl-NL" dirty="0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-653" t="6011" r="653" b="1815"/>
          <a:stretch/>
        </p:blipFill>
        <p:spPr>
          <a:xfrm>
            <a:off x="900113" y="2689446"/>
            <a:ext cx="11668867" cy="483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9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Discussions</a:t>
            </a:r>
            <a:endParaRPr lang="nl-NL" dirty="0"/>
          </a:p>
        </p:txBody>
      </p:sp>
      <p:graphicFrame>
        <p:nvGraphicFramePr>
          <p:cNvPr id="10" name="图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721707"/>
              </p:ext>
            </p:extLst>
          </p:nvPr>
        </p:nvGraphicFramePr>
        <p:xfrm>
          <a:off x="-504328" y="4745082"/>
          <a:ext cx="6568195" cy="38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图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5016860"/>
              </p:ext>
            </p:extLst>
          </p:nvPr>
        </p:nvGraphicFramePr>
        <p:xfrm>
          <a:off x="4461585" y="4699658"/>
          <a:ext cx="5705297" cy="390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0000" y="1800001"/>
            <a:ext cx="11632927" cy="6120000"/>
          </a:xfrm>
        </p:spPr>
        <p:txBody>
          <a:bodyPr/>
          <a:lstStyle/>
          <a:p>
            <a:r>
              <a:rPr kumimoji="1" lang="en-US" altLang="zh-CN" dirty="0" smtClean="0"/>
              <a:t>The whole spectrum of planning cultures is too rich to be fully captured. We capture the attitudinal part of planning cultures.</a:t>
            </a:r>
          </a:p>
          <a:p>
            <a:endParaRPr kumimoji="1" lang="en-US" altLang="zh-CN" dirty="0"/>
          </a:p>
          <a:p>
            <a:r>
              <a:rPr kumimoji="1" lang="en-US" altLang="zh-CN" dirty="0" smtClean="0"/>
              <a:t>Experiment is a promising way: a controlled environment, cheap, fast, broader subject pool, easy to compare (internationally), easy for replication</a:t>
            </a:r>
          </a:p>
          <a:p>
            <a:endParaRPr kumimoji="1" lang="en-US" altLang="zh-CN" dirty="0"/>
          </a:p>
          <a:p>
            <a:r>
              <a:rPr kumimoji="1" lang="en-US" altLang="zh-CN" dirty="0" smtClean="0"/>
              <a:t>A balance between rich and abstract context is always challenging to any planning experiments</a:t>
            </a:r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078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14</a:t>
            </a:fld>
            <a:endParaRPr lang="nl-NL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5793628"/>
              </p:ext>
            </p:extLst>
          </p:nvPr>
        </p:nvGraphicFramePr>
        <p:xfrm>
          <a:off x="1123824" y="1852298"/>
          <a:ext cx="10712701" cy="559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30230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Q&amp;A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0113" y="2796988"/>
            <a:ext cx="11160000" cy="6120000"/>
          </a:xfrm>
        </p:spPr>
        <p:txBody>
          <a:bodyPr/>
          <a:lstStyle/>
          <a:p>
            <a:pPr marL="0" indent="0" algn="ctr">
              <a:buNone/>
            </a:pPr>
            <a:r>
              <a:rPr kumimoji="1" lang="en-US" altLang="zh-CN" sz="3200" dirty="0" smtClean="0"/>
              <a:t>Thank you for your attention!</a:t>
            </a:r>
          </a:p>
          <a:p>
            <a:pPr marL="0" indent="0" algn="ctr">
              <a:buNone/>
            </a:pPr>
            <a:endParaRPr kumimoji="1" lang="en-US" altLang="zh-CN" sz="3200" dirty="0" smtClean="0"/>
          </a:p>
          <a:p>
            <a:pPr marL="0" indent="0" algn="ctr">
              <a:buNone/>
            </a:pPr>
            <a:r>
              <a:rPr kumimoji="1" lang="en-US" altLang="zh-CN" sz="3200" dirty="0" smtClean="0"/>
              <a:t>Are there any questions?</a:t>
            </a:r>
          </a:p>
          <a:p>
            <a:pPr marL="0" indent="0" algn="ctr">
              <a:buNone/>
            </a:pPr>
            <a:endParaRPr kumimoji="1" lang="en-US" altLang="zh-CN" sz="3200" dirty="0"/>
          </a:p>
          <a:p>
            <a:pPr marL="0" indent="0" algn="ctr">
              <a:buNone/>
            </a:pPr>
            <a:endParaRPr kumimoji="1" lang="en-US" altLang="zh-CN" sz="3200" dirty="0" smtClean="0"/>
          </a:p>
          <a:p>
            <a:pPr marL="0" indent="0" algn="ctr">
              <a:buNone/>
            </a:pPr>
            <a:endParaRPr kumimoji="1" lang="en-US" altLang="zh-CN" sz="3200" dirty="0"/>
          </a:p>
          <a:p>
            <a:pPr marL="0" indent="0" algn="ctr">
              <a:buNone/>
            </a:pPr>
            <a:endParaRPr kumimoji="1" lang="en-US" altLang="zh-CN" sz="3200" dirty="0" smtClean="0"/>
          </a:p>
          <a:p>
            <a:pPr marL="0" indent="0" algn="ctr">
              <a:buNone/>
            </a:pPr>
            <a:r>
              <a:rPr kumimoji="1" lang="en-US" altLang="zh-CN" sz="2800" dirty="0" smtClean="0"/>
              <a:t>Keyang Li</a:t>
            </a:r>
            <a:br>
              <a:rPr kumimoji="1" lang="en-US" altLang="zh-CN" sz="2800" dirty="0" smtClean="0"/>
            </a:br>
            <a:r>
              <a:rPr kumimoji="1" lang="en-US" altLang="zh-CN" sz="2800" i="1" dirty="0" smtClean="0"/>
              <a:t>Culture, Institution and Planning </a:t>
            </a:r>
            <a:r>
              <a:rPr kumimoji="1" lang="en-US" altLang="zh-CN" sz="2800" i="1" dirty="0"/>
              <a:t>B</a:t>
            </a:r>
            <a:r>
              <a:rPr kumimoji="1" lang="en-US" altLang="zh-CN" sz="2800" i="1" dirty="0" smtClean="0"/>
              <a:t>ehaviour</a:t>
            </a:r>
            <a:endParaRPr kumimoji="1" lang="en-US" altLang="zh-CN" sz="2800" i="1" dirty="0"/>
          </a:p>
          <a:p>
            <a:pPr marL="0" indent="0" algn="ctr">
              <a:buNone/>
            </a:pPr>
            <a:r>
              <a:rPr kumimoji="1" lang="en-US" altLang="zh-CN" sz="2800" dirty="0" smtClean="0"/>
              <a:t>k.li@fm.ru.nl</a:t>
            </a:r>
            <a:endParaRPr kumimoji="1" lang="zh-CN" altLang="en-US" sz="2800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6100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Background (1/4)  – Urban (re)</a:t>
            </a:r>
            <a:r>
              <a:rPr lang="nl-NL" dirty="0" err="1" smtClean="0"/>
              <a:t>development</a:t>
            </a:r>
            <a:r>
              <a:rPr lang="nl-NL" dirty="0" smtClean="0"/>
              <a:t> in Public land </a:t>
            </a:r>
            <a:r>
              <a:rPr lang="nl-NL" dirty="0" err="1" smtClean="0"/>
              <a:t>development</a:t>
            </a:r>
            <a:r>
              <a:rPr lang="nl-NL" dirty="0" smtClean="0"/>
              <a:t> model: </a:t>
            </a:r>
            <a:r>
              <a:rPr lang="nl-NL" dirty="0" smtClean="0">
                <a:solidFill>
                  <a:schemeClr val="tx1"/>
                </a:solidFill>
              </a:rPr>
              <a:t>WW II – 1994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7" name="Text Placeholder 9"/>
          <p:cNvSpPr txBox="1">
            <a:spLocks/>
          </p:cNvSpPr>
          <p:nvPr/>
        </p:nvSpPr>
        <p:spPr bwMode="auto">
          <a:xfrm>
            <a:off x="3662009" y="1800224"/>
            <a:ext cx="5399999" cy="9000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5996" tIns="35996" rIns="35996" bIns="3599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</a:t>
            </a:r>
            <a:r>
              <a:rPr lang="nl-NL" b="1" dirty="0"/>
              <a:t>S</a:t>
            </a:r>
            <a:r>
              <a:rPr kumimoji="0" lang="nl-NL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ector</a:t>
            </a:r>
            <a:r>
              <a:rPr kumimoji="0" lang="nl-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-led </a:t>
            </a:r>
          </a:p>
          <a:p>
            <a:pPr marL="0" marR="0" lvl="0" indent="0" algn="ctr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b="1" dirty="0"/>
              <a:t>L</a:t>
            </a:r>
            <a:r>
              <a:rPr kumimoji="0" lang="nl-NL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nl-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nl-NL" b="1" dirty="0"/>
              <a:t>D</a:t>
            </a:r>
            <a:r>
              <a:rPr kumimoji="0" lang="nl-NL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evelopment</a:t>
            </a:r>
            <a:r>
              <a:rPr kumimoji="0" lang="nl-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nl-NL" b="1" dirty="0"/>
              <a:t>M</a:t>
            </a:r>
            <a:r>
              <a:rPr kumimoji="0" lang="nl-NL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odel</a:t>
            </a:r>
            <a:endParaRPr kumimoji="0" lang="nl-NL" sz="2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Content Placeholder 17" descr="what_do_you_want_your_customers_to_do__xlarg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313793" y="2788684"/>
            <a:ext cx="4403726" cy="3497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4091496871"/>
              </p:ext>
            </p:extLst>
          </p:nvPr>
        </p:nvGraphicFramePr>
        <p:xfrm>
          <a:off x="3162300" y="6481336"/>
          <a:ext cx="6629400" cy="2019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313793" y="6286500"/>
            <a:ext cx="440372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nl-NL" b="1" dirty="0" err="1" smtClean="0"/>
              <a:t>Comprehensive</a:t>
            </a:r>
            <a:r>
              <a:rPr lang="nl-NL" b="1" dirty="0" smtClean="0"/>
              <a:t> </a:t>
            </a:r>
            <a:r>
              <a:rPr lang="nl-NL" b="1" dirty="0" err="1" smtClean="0"/>
              <a:t>top-down</a:t>
            </a:r>
            <a:endParaRPr lang="nl-NL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9347758" y="3486150"/>
            <a:ext cx="331200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nl-NL" b="1" dirty="0" smtClean="0">
                <a:solidFill>
                  <a:schemeClr val="accent6"/>
                </a:solidFill>
              </a:rPr>
              <a:t>Private land </a:t>
            </a:r>
            <a:r>
              <a:rPr lang="nl-NL" b="1" dirty="0" err="1" smtClean="0">
                <a:solidFill>
                  <a:schemeClr val="accent6"/>
                </a:solidFill>
              </a:rPr>
              <a:t>ownership</a:t>
            </a: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nl-NL" b="1" dirty="0" err="1" smtClean="0">
                <a:solidFill>
                  <a:schemeClr val="accent6"/>
                </a:solidFill>
              </a:rPr>
              <a:t>Municipality’s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quest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for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control</a:t>
            </a: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24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Graphic spid="19" grpId="0">
        <p:bldAsOne/>
      </p:bldGraphic>
      <p:bldP spid="20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Background (2/4) - </a:t>
            </a:r>
            <a:r>
              <a:rPr lang="nl-NL" dirty="0" err="1" smtClean="0"/>
              <a:t>Alternative</a:t>
            </a:r>
            <a:r>
              <a:rPr lang="nl-NL" dirty="0" smtClean="0"/>
              <a:t> land </a:t>
            </a:r>
            <a:r>
              <a:rPr lang="nl-NL" dirty="0" err="1" smtClean="0"/>
              <a:t>development</a:t>
            </a:r>
            <a:r>
              <a:rPr lang="nl-NL" dirty="0" smtClean="0"/>
              <a:t> models and </a:t>
            </a:r>
            <a:r>
              <a:rPr lang="nl-NL" dirty="0" err="1" smtClean="0"/>
              <a:t>challenges</a:t>
            </a:r>
            <a:r>
              <a:rPr lang="nl-NL" dirty="0" smtClean="0"/>
              <a:t>: </a:t>
            </a:r>
            <a:r>
              <a:rPr lang="nl-NL" dirty="0" smtClean="0">
                <a:solidFill>
                  <a:schemeClr val="tx1"/>
                </a:solidFill>
              </a:rPr>
              <a:t>1994-2008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DF5C4-C5F0-4AC9-BB29-1F63AA2AAA67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25" name="Text Placeholder 10"/>
          <p:cNvSpPr txBox="1">
            <a:spLocks/>
          </p:cNvSpPr>
          <p:nvPr/>
        </p:nvSpPr>
        <p:spPr bwMode="auto">
          <a:xfrm>
            <a:off x="3600000" y="1800224"/>
            <a:ext cx="5399999" cy="9000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35996" tIns="35996" rIns="35996" bIns="3599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Public-Private</a:t>
            </a:r>
            <a:r>
              <a:rPr kumimoji="0" lang="nl-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Partnership</a:t>
            </a:r>
            <a:r>
              <a:rPr kumimoji="0" lang="nl-NL" sz="26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(PPP)</a:t>
            </a:r>
            <a:endParaRPr kumimoji="0" lang="nl-NL" sz="2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11"/>
          <p:cNvSpPr txBox="1">
            <a:spLocks/>
          </p:cNvSpPr>
          <p:nvPr/>
        </p:nvSpPr>
        <p:spPr bwMode="auto">
          <a:xfrm>
            <a:off x="6660000" y="2700225"/>
            <a:ext cx="5399999" cy="52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marL="358731" marR="0" lvl="0" indent="-358731" algn="l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pic>
        <p:nvPicPr>
          <p:cNvPr id="12" name="Content Placeholder 11" descr="2015052816121449796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957150" y="2966925"/>
            <a:ext cx="4776900" cy="3475195"/>
          </a:xfrm>
        </p:spPr>
      </p:pic>
      <p:sp>
        <p:nvSpPr>
          <p:cNvPr id="13" name="TextBox 12"/>
          <p:cNvSpPr txBox="1"/>
          <p:nvPr/>
        </p:nvSpPr>
        <p:spPr>
          <a:xfrm>
            <a:off x="2609850" y="7027673"/>
            <a:ext cx="74104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For joint </a:t>
            </a:r>
            <a:r>
              <a:rPr lang="nl-NL" dirty="0" err="1" smtClean="0"/>
              <a:t>fact-finding</a:t>
            </a:r>
            <a:r>
              <a:rPr lang="nl-NL" dirty="0" smtClean="0"/>
              <a:t>,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joint </a:t>
            </a:r>
            <a:r>
              <a:rPr lang="nl-NL" dirty="0" err="1" smtClean="0"/>
              <a:t>responsibility</a:t>
            </a:r>
            <a:r>
              <a:rPr lang="nl-NL" dirty="0" smtClean="0"/>
              <a:t> and joint </a:t>
            </a:r>
            <a:r>
              <a:rPr lang="nl-NL" dirty="0" err="1" smtClean="0"/>
              <a:t>decision-making</a:t>
            </a:r>
            <a:r>
              <a:rPr lang="nl-NL" dirty="0" smtClean="0"/>
              <a:t> </a:t>
            </a:r>
            <a:r>
              <a:rPr lang="nl-NL" sz="1800" dirty="0" smtClean="0"/>
              <a:t>(</a:t>
            </a:r>
            <a:r>
              <a:rPr lang="nl-NL" sz="1800" dirty="0" err="1" smtClean="0"/>
              <a:t>Klijn</a:t>
            </a:r>
            <a:r>
              <a:rPr lang="nl-NL" sz="1800" dirty="0" smtClean="0"/>
              <a:t> &amp; </a:t>
            </a:r>
            <a:r>
              <a:rPr lang="nl-NL" sz="1800" dirty="0" err="1" smtClean="0"/>
              <a:t>Teisman</a:t>
            </a:r>
            <a:r>
              <a:rPr lang="nl-NL" sz="1800" dirty="0" smtClean="0"/>
              <a:t>, 2010)</a:t>
            </a:r>
            <a:endParaRPr lang="nl-NL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9347758" y="2966925"/>
            <a:ext cx="33120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nl-NL" b="1" dirty="0" smtClean="0">
                <a:solidFill>
                  <a:schemeClr val="accent6"/>
                </a:solidFill>
              </a:rPr>
              <a:t>Active planning without </a:t>
            </a:r>
            <a:r>
              <a:rPr lang="nl-NL" b="1" dirty="0" err="1" smtClean="0">
                <a:solidFill>
                  <a:schemeClr val="accent6"/>
                </a:solidFill>
              </a:rPr>
              <a:t>initial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municipal</a:t>
            </a:r>
            <a:r>
              <a:rPr lang="nl-NL" b="1" dirty="0" smtClean="0">
                <a:solidFill>
                  <a:schemeClr val="accent6"/>
                </a:solidFill>
              </a:rPr>
              <a:t> land </a:t>
            </a:r>
            <a:r>
              <a:rPr lang="nl-NL" b="1" dirty="0" err="1" smtClean="0">
                <a:solidFill>
                  <a:schemeClr val="accent6"/>
                </a:solidFill>
              </a:rPr>
              <a:t>ownership</a:t>
            </a: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nl-NL" b="1" dirty="0" err="1" smtClean="0">
                <a:solidFill>
                  <a:schemeClr val="accent6"/>
                </a:solidFill>
              </a:rPr>
              <a:t>Only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because</a:t>
            </a:r>
            <a:r>
              <a:rPr lang="nl-NL" b="1" dirty="0" smtClean="0">
                <a:solidFill>
                  <a:schemeClr val="accent6"/>
                </a:solidFill>
              </a:rPr>
              <a:t> </a:t>
            </a:r>
            <a:r>
              <a:rPr lang="nl-NL" b="1" dirty="0" err="1" smtClean="0">
                <a:solidFill>
                  <a:schemeClr val="accent6"/>
                </a:solidFill>
              </a:rPr>
              <a:t>developers</a:t>
            </a:r>
            <a:r>
              <a:rPr lang="nl-NL" b="1" dirty="0" smtClean="0">
                <a:solidFill>
                  <a:schemeClr val="accent6"/>
                </a:solidFill>
              </a:rPr>
              <a:t> want </a:t>
            </a:r>
            <a:r>
              <a:rPr lang="nl-NL" b="1" dirty="0" err="1" smtClean="0">
                <a:solidFill>
                  <a:schemeClr val="accent6"/>
                </a:solidFill>
              </a:rPr>
              <a:t>it</a:t>
            </a: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/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821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Background (3/4) – </a:t>
            </a:r>
            <a:r>
              <a:rPr lang="nl-NL" dirty="0" err="1" smtClean="0"/>
              <a:t>Implementation</a:t>
            </a:r>
            <a:r>
              <a:rPr lang="nl-NL" dirty="0" smtClean="0"/>
              <a:t> </a:t>
            </a:r>
            <a:r>
              <a:rPr lang="nl-NL" dirty="0" err="1" smtClean="0"/>
              <a:t>obstacles</a:t>
            </a:r>
            <a:r>
              <a:rPr lang="nl-NL" dirty="0" smtClean="0"/>
              <a:t> and </a:t>
            </a:r>
            <a:r>
              <a:rPr lang="nl-NL" dirty="0" err="1" smtClean="0"/>
              <a:t>challenges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smtClean="0">
                <a:solidFill>
                  <a:srgbClr val="C00000"/>
                </a:solidFill>
              </a:rPr>
              <a:t>public sector, </a:t>
            </a:r>
            <a:r>
              <a:rPr lang="nl-NL" dirty="0" err="1" smtClean="0">
                <a:solidFill>
                  <a:srgbClr val="C00000"/>
                </a:solidFill>
              </a:rPr>
              <a:t>espcially</a:t>
            </a:r>
            <a:r>
              <a:rPr lang="nl-NL" dirty="0" smtClean="0">
                <a:solidFill>
                  <a:srgbClr val="C00000"/>
                </a:solidFill>
              </a:rPr>
              <a:t> in </a:t>
            </a:r>
            <a:r>
              <a:rPr lang="nl-NL" dirty="0" err="1" smtClean="0">
                <a:solidFill>
                  <a:srgbClr val="C00000"/>
                </a:solidFill>
              </a:rPr>
              <a:t>brownfield</a:t>
            </a:r>
            <a:r>
              <a:rPr lang="nl-NL" dirty="0" smtClean="0">
                <a:solidFill>
                  <a:srgbClr val="C00000"/>
                </a:solidFill>
              </a:rPr>
              <a:t> </a:t>
            </a:r>
            <a:r>
              <a:rPr lang="nl-NL" dirty="0" err="1" smtClean="0">
                <a:solidFill>
                  <a:srgbClr val="C00000"/>
                </a:solidFill>
              </a:rPr>
              <a:t>development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DF5C4-C5F0-4AC9-BB29-1F63AA2AAA67}" type="slidenum">
              <a:rPr lang="nl-NL" smtClean="0"/>
              <a:pPr/>
              <a:t>18</a:t>
            </a:fld>
            <a:endParaRPr lang="nl-NL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nl-NL" dirty="0" err="1" smtClean="0"/>
              <a:t>Challenges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public sector</a:t>
            </a:r>
            <a:endParaRPr lang="nl-NL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4"/>
          </p:nvPr>
        </p:nvSpPr>
        <p:spPr>
          <a:xfrm>
            <a:off x="899761" y="2699775"/>
            <a:ext cx="5399999" cy="5220000"/>
          </a:xfrm>
        </p:spPr>
        <p:txBody>
          <a:bodyPr/>
          <a:lstStyle/>
          <a:p>
            <a:pPr lvl="0">
              <a:defRPr/>
            </a:pPr>
            <a:r>
              <a:rPr lang="nl-NL" sz="2400" b="1" dirty="0" err="1" smtClean="0"/>
              <a:t>Barriers</a:t>
            </a:r>
            <a:r>
              <a:rPr lang="nl-NL" sz="2400" b="1" dirty="0" smtClean="0"/>
              <a:t> to the </a:t>
            </a:r>
            <a:r>
              <a:rPr lang="nl-NL" sz="2400" b="1" dirty="0" err="1" smtClean="0"/>
              <a:t>assembly</a:t>
            </a:r>
            <a:r>
              <a:rPr lang="nl-NL" sz="2400" b="1" dirty="0" smtClean="0"/>
              <a:t> of land and </a:t>
            </a:r>
            <a:r>
              <a:rPr lang="nl-NL" sz="2400" b="1" dirty="0" err="1" smtClean="0"/>
              <a:t>properties</a:t>
            </a:r>
            <a:endParaRPr lang="nl-NL" sz="2400" b="1" dirty="0" smtClean="0"/>
          </a:p>
          <a:p>
            <a:pPr lvl="1">
              <a:defRPr/>
            </a:pPr>
            <a:r>
              <a:rPr lang="nl-NL" sz="2400" dirty="0" err="1" smtClean="0"/>
              <a:t>Fragmented</a:t>
            </a:r>
            <a:r>
              <a:rPr lang="nl-NL" sz="2400" dirty="0" smtClean="0"/>
              <a:t> land and </a:t>
            </a:r>
            <a:r>
              <a:rPr lang="nl-NL" sz="2400" dirty="0" err="1" smtClean="0"/>
              <a:t>property</a:t>
            </a:r>
            <a:r>
              <a:rPr lang="nl-NL" sz="2400" dirty="0" smtClean="0"/>
              <a:t> </a:t>
            </a:r>
            <a:r>
              <a:rPr lang="nl-NL" sz="2400" dirty="0" err="1" smtClean="0"/>
              <a:t>ownership</a:t>
            </a:r>
            <a:endParaRPr lang="nl-NL" sz="2400" dirty="0" smtClean="0"/>
          </a:p>
          <a:p>
            <a:pPr lvl="1">
              <a:buNone/>
              <a:defRPr/>
            </a:pPr>
            <a:endParaRPr lang="nl-NL" sz="2400" dirty="0" smtClean="0"/>
          </a:p>
          <a:p>
            <a:pPr lvl="0">
              <a:defRPr/>
            </a:pPr>
            <a:r>
              <a:rPr lang="nl-NL" sz="2400" b="1" dirty="0" err="1" smtClean="0"/>
              <a:t>Difficulty</a:t>
            </a:r>
            <a:r>
              <a:rPr lang="nl-NL" sz="2400" b="1" dirty="0" smtClean="0"/>
              <a:t> to the </a:t>
            </a:r>
            <a:r>
              <a:rPr lang="nl-NL" sz="2400" b="1" dirty="0" err="1" smtClean="0"/>
              <a:t>cost</a:t>
            </a:r>
            <a:r>
              <a:rPr lang="nl-NL" sz="2400" b="1" dirty="0" smtClean="0"/>
              <a:t> recovery of public </a:t>
            </a:r>
            <a:r>
              <a:rPr lang="nl-NL" sz="2400" b="1" dirty="0" err="1" smtClean="0"/>
              <a:t>works</a:t>
            </a:r>
            <a:endParaRPr lang="nl-NL" sz="2400" b="1" dirty="0" smtClean="0"/>
          </a:p>
          <a:p>
            <a:pPr lvl="1">
              <a:defRPr/>
            </a:pPr>
            <a:r>
              <a:rPr lang="nl-NL" sz="2400" dirty="0" smtClean="0"/>
              <a:t>High </a:t>
            </a:r>
            <a:r>
              <a:rPr lang="nl-NL" sz="2400" dirty="0" err="1" smtClean="0"/>
              <a:t>redevelopment</a:t>
            </a:r>
            <a:r>
              <a:rPr lang="nl-NL" sz="2400" dirty="0" smtClean="0"/>
              <a:t> </a:t>
            </a:r>
            <a:r>
              <a:rPr lang="nl-NL" sz="2400" dirty="0" err="1" smtClean="0"/>
              <a:t>costs</a:t>
            </a:r>
            <a:r>
              <a:rPr lang="nl-NL" sz="2400" dirty="0" smtClean="0"/>
              <a:t> (</a:t>
            </a:r>
            <a:r>
              <a:rPr lang="nl-NL" sz="2400" dirty="0" err="1" smtClean="0"/>
              <a:t>acquisition</a:t>
            </a:r>
            <a:r>
              <a:rPr lang="nl-NL" sz="2400" dirty="0"/>
              <a:t>,</a:t>
            </a:r>
            <a:r>
              <a:rPr lang="nl-NL" sz="2400" dirty="0" smtClean="0"/>
              <a:t> </a:t>
            </a:r>
            <a:r>
              <a:rPr lang="nl-NL" sz="2400" dirty="0" err="1" smtClean="0"/>
              <a:t>demolishment</a:t>
            </a:r>
            <a:r>
              <a:rPr lang="nl-NL" sz="2400" dirty="0" smtClean="0"/>
              <a:t>, </a:t>
            </a:r>
            <a:r>
              <a:rPr lang="nl-NL" sz="2400" dirty="0" err="1" smtClean="0"/>
              <a:t>servicing</a:t>
            </a:r>
            <a:r>
              <a:rPr lang="nl-NL" sz="2400" dirty="0" smtClean="0"/>
              <a:t>)</a:t>
            </a:r>
          </a:p>
          <a:p>
            <a:pPr lvl="1">
              <a:buNone/>
              <a:defRPr/>
            </a:pPr>
            <a:endParaRPr lang="nl-NL" sz="2400" dirty="0" smtClean="0"/>
          </a:p>
          <a:p>
            <a:pPr lvl="0">
              <a:defRPr/>
            </a:pPr>
            <a:r>
              <a:rPr lang="nl-NL" sz="2400" b="1" dirty="0" err="1" smtClean="0"/>
              <a:t>Incresased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complexity</a:t>
            </a:r>
            <a:r>
              <a:rPr lang="nl-NL" sz="2400" b="1" dirty="0" smtClean="0"/>
              <a:t> of </a:t>
            </a:r>
            <a:r>
              <a:rPr lang="nl-NL" sz="2400" b="1" dirty="0" err="1" smtClean="0"/>
              <a:t>projects</a:t>
            </a:r>
            <a:endParaRPr lang="nl-NL" sz="2400" b="1" dirty="0" smtClean="0"/>
          </a:p>
          <a:p>
            <a:pPr lvl="1">
              <a:defRPr/>
            </a:pPr>
            <a:r>
              <a:rPr lang="nl-NL" sz="2400" dirty="0" smtClean="0"/>
              <a:t>Wide range of </a:t>
            </a:r>
            <a:r>
              <a:rPr lang="nl-NL" sz="2400" dirty="0" err="1" smtClean="0"/>
              <a:t>stakeholders</a:t>
            </a:r>
            <a:r>
              <a:rPr lang="nl-NL" sz="2400" dirty="0" smtClean="0"/>
              <a:t> </a:t>
            </a:r>
            <a:r>
              <a:rPr lang="nl-NL" sz="2400" dirty="0" err="1" smtClean="0"/>
              <a:t>involved</a:t>
            </a:r>
            <a:r>
              <a:rPr lang="nl-NL" sz="2400" dirty="0" smtClean="0"/>
              <a:t> </a:t>
            </a:r>
            <a:r>
              <a:rPr lang="nl-NL" sz="2400" dirty="0" err="1" smtClean="0"/>
              <a:t>who</a:t>
            </a:r>
            <a:r>
              <a:rPr lang="nl-NL" sz="2400" dirty="0" smtClean="0"/>
              <a:t> </a:t>
            </a:r>
            <a:r>
              <a:rPr lang="nl-NL" sz="2400" dirty="0" err="1" smtClean="0"/>
              <a:t>often</a:t>
            </a:r>
            <a:r>
              <a:rPr lang="nl-NL" sz="2400" dirty="0" smtClean="0"/>
              <a:t> have </a:t>
            </a:r>
            <a:r>
              <a:rPr lang="nl-NL" sz="2400" dirty="0" err="1" smtClean="0"/>
              <a:t>contradictory</a:t>
            </a:r>
            <a:r>
              <a:rPr lang="nl-NL" sz="2400" dirty="0" smtClean="0"/>
              <a:t> </a:t>
            </a:r>
            <a:r>
              <a:rPr lang="nl-NL" sz="2400" dirty="0" err="1" smtClean="0"/>
              <a:t>interestes</a:t>
            </a:r>
            <a:endParaRPr lang="nl-NL" sz="2400" dirty="0" smtClean="0"/>
          </a:p>
          <a:p>
            <a:endParaRPr lang="nl-NL" sz="2400" dirty="0"/>
          </a:p>
        </p:txBody>
      </p:sp>
      <p:sp>
        <p:nvSpPr>
          <p:cNvPr id="25" name="Text Placeholder 10"/>
          <p:cNvSpPr txBox="1">
            <a:spLocks/>
          </p:cNvSpPr>
          <p:nvPr/>
        </p:nvSpPr>
        <p:spPr bwMode="auto">
          <a:xfrm>
            <a:off x="900001" y="1799999"/>
            <a:ext cx="5399999" cy="9000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35996" tIns="35996" rIns="35996" bIns="3599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600" b="1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Implementation obstacles</a:t>
            </a:r>
            <a:endParaRPr kumimoji="0" lang="nl-NL" sz="26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Content Placeholder 11"/>
          <p:cNvSpPr txBox="1">
            <a:spLocks/>
          </p:cNvSpPr>
          <p:nvPr/>
        </p:nvSpPr>
        <p:spPr bwMode="auto">
          <a:xfrm>
            <a:off x="6660000" y="2700225"/>
            <a:ext cx="5399999" cy="52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marL="358731" marR="0" lvl="0" indent="-358731" algn="l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0" name="Content Placeholder 23"/>
          <p:cNvSpPr>
            <a:spLocks noGrp="1"/>
          </p:cNvSpPr>
          <p:nvPr>
            <p:ph sz="quarter" idx="4"/>
          </p:nvPr>
        </p:nvSpPr>
        <p:spPr>
          <a:xfrm>
            <a:off x="6660000" y="2700225"/>
            <a:ext cx="5399999" cy="5220000"/>
          </a:xfrm>
        </p:spPr>
        <p:txBody>
          <a:bodyPr/>
          <a:lstStyle/>
          <a:p>
            <a:pPr lvl="0">
              <a:defRPr/>
            </a:pPr>
            <a:r>
              <a:rPr lang="nl-NL" sz="2400" b="1" dirty="0" err="1" smtClean="0"/>
              <a:t>Negotiation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takes</a:t>
            </a:r>
            <a:r>
              <a:rPr lang="nl-NL" sz="2400" b="1" dirty="0" smtClean="0"/>
              <a:t> long time</a:t>
            </a:r>
          </a:p>
          <a:p>
            <a:pPr lvl="0">
              <a:buNone/>
              <a:defRPr/>
            </a:pPr>
            <a:endParaRPr lang="nl-NL" sz="2400" b="1" dirty="0" smtClean="0"/>
          </a:p>
          <a:p>
            <a:pPr lvl="0">
              <a:buNone/>
              <a:defRPr/>
            </a:pPr>
            <a:endParaRPr lang="nl-NL" sz="2400" b="1" dirty="0"/>
          </a:p>
          <a:p>
            <a:pPr lvl="0">
              <a:buNone/>
              <a:defRPr/>
            </a:pPr>
            <a:endParaRPr lang="nl-NL" sz="2400" b="1" dirty="0" smtClean="0"/>
          </a:p>
          <a:p>
            <a:pPr lvl="0">
              <a:buNone/>
              <a:defRPr/>
            </a:pPr>
            <a:endParaRPr lang="nl-NL" sz="2400" b="1" dirty="0" smtClean="0"/>
          </a:p>
          <a:p>
            <a:pPr lvl="0">
              <a:defRPr/>
            </a:pPr>
            <a:r>
              <a:rPr lang="nl-NL" sz="2400" b="1" dirty="0" err="1" smtClean="0"/>
              <a:t>Highly</a:t>
            </a:r>
            <a:r>
              <a:rPr lang="nl-NL" sz="2400" b="1" dirty="0" smtClean="0"/>
              <a:t> </a:t>
            </a:r>
            <a:r>
              <a:rPr lang="nl-NL" sz="2400" b="1" dirty="0" err="1"/>
              <a:t>r</a:t>
            </a:r>
            <a:r>
              <a:rPr lang="nl-NL" sz="2400" b="1" dirty="0" err="1" smtClean="0"/>
              <a:t>isky</a:t>
            </a:r>
            <a:r>
              <a:rPr lang="nl-NL" sz="2400" b="1" dirty="0" smtClean="0"/>
              <a:t> investment in </a:t>
            </a:r>
            <a:r>
              <a:rPr lang="nl-NL" sz="2400" b="1" dirty="0" err="1" smtClean="0"/>
              <a:t>times</a:t>
            </a:r>
            <a:r>
              <a:rPr lang="nl-NL" sz="2400" b="1" dirty="0" smtClean="0"/>
              <a:t> of </a:t>
            </a:r>
            <a:r>
              <a:rPr lang="nl-NL" sz="2400" b="1" dirty="0" err="1" smtClean="0"/>
              <a:t>economic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downturn</a:t>
            </a:r>
            <a:endParaRPr lang="nl-NL" sz="2400" dirty="0" smtClean="0"/>
          </a:p>
          <a:p>
            <a:pPr lvl="1">
              <a:buNone/>
              <a:defRPr/>
            </a:pPr>
            <a:endParaRPr lang="nl-NL" sz="2400" dirty="0" smtClean="0"/>
          </a:p>
          <a:p>
            <a:pPr lvl="1">
              <a:buNone/>
              <a:defRPr/>
            </a:pPr>
            <a:endParaRPr lang="nl-NL" sz="2400" dirty="0"/>
          </a:p>
          <a:p>
            <a:pPr lvl="1">
              <a:buNone/>
              <a:defRPr/>
            </a:pPr>
            <a:endParaRPr lang="nl-NL" sz="2400" dirty="0" smtClean="0"/>
          </a:p>
          <a:p>
            <a:pPr lvl="1">
              <a:buNone/>
              <a:defRPr/>
            </a:pPr>
            <a:endParaRPr lang="nl-NL" sz="2400" dirty="0" smtClean="0"/>
          </a:p>
          <a:p>
            <a:pPr lvl="0">
              <a:defRPr/>
            </a:pPr>
            <a:r>
              <a:rPr lang="nl-NL" sz="2400" b="1" dirty="0" err="1" smtClean="0"/>
              <a:t>Free-rider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problem</a:t>
            </a:r>
            <a:endParaRPr lang="nl-NL" sz="2400" dirty="0" smtClean="0"/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41737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 descr="facilitation.jpg"/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83" b="17371"/>
          <a:stretch/>
        </p:blipFill>
        <p:spPr>
          <a:xfrm>
            <a:off x="3959880" y="2700225"/>
            <a:ext cx="5400239" cy="464820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Background (4/4) - </a:t>
            </a:r>
            <a:r>
              <a:rPr lang="nl-NL" dirty="0" err="1" smtClean="0"/>
              <a:t>Alternative</a:t>
            </a:r>
            <a:r>
              <a:rPr lang="nl-NL" dirty="0" smtClean="0"/>
              <a:t> land </a:t>
            </a:r>
            <a:r>
              <a:rPr lang="nl-NL" dirty="0" err="1" smtClean="0"/>
              <a:t>development</a:t>
            </a:r>
            <a:r>
              <a:rPr lang="nl-NL" dirty="0" smtClean="0"/>
              <a:t> models and </a:t>
            </a:r>
            <a:r>
              <a:rPr lang="nl-NL" dirty="0" err="1" smtClean="0"/>
              <a:t>challenges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Since</a:t>
            </a:r>
            <a:r>
              <a:rPr lang="nl-NL" dirty="0" smtClean="0">
                <a:solidFill>
                  <a:schemeClr val="tx1"/>
                </a:solidFill>
              </a:rPr>
              <a:t> 2008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DF5C4-C5F0-4AC9-BB29-1F63AA2AAA67}" type="slidenum">
              <a:rPr lang="nl-NL" smtClean="0"/>
              <a:pPr/>
              <a:t>19</a:t>
            </a:fld>
            <a:endParaRPr lang="nl-NL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"/>
          </p:nvPr>
        </p:nvSpPr>
        <p:spPr>
          <a:xfrm>
            <a:off x="3959760" y="1799999"/>
            <a:ext cx="5399999" cy="900001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nl-NL" dirty="0" smtClean="0"/>
              <a:t>Private </a:t>
            </a:r>
            <a:r>
              <a:rPr lang="nl-NL" dirty="0" err="1" smtClean="0"/>
              <a:t>Secor-led</a:t>
            </a:r>
            <a:r>
              <a:rPr lang="nl-NL" dirty="0" smtClean="0"/>
              <a:t> Model</a:t>
            </a:r>
            <a:endParaRPr lang="nl-NL" dirty="0"/>
          </a:p>
        </p:txBody>
      </p:sp>
      <p:sp>
        <p:nvSpPr>
          <p:cNvPr id="26" name="Content Placeholder 11"/>
          <p:cNvSpPr txBox="1">
            <a:spLocks/>
          </p:cNvSpPr>
          <p:nvPr/>
        </p:nvSpPr>
        <p:spPr bwMode="auto">
          <a:xfrm>
            <a:off x="6660000" y="2700225"/>
            <a:ext cx="5399999" cy="52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</a:bodyPr>
          <a:lstStyle/>
          <a:p>
            <a:pPr marL="358731" marR="0" lvl="0" indent="-358731" algn="l" defTabSz="64920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93380" y="7256621"/>
            <a:ext cx="433323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en-US" altLang="zh-CN" b="1" dirty="0" smtClean="0"/>
              <a:t>Self-organizing bottom-up</a:t>
            </a:r>
            <a:endParaRPr kumimoji="1" lang="zh-CN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360119" y="3524250"/>
            <a:ext cx="332718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nl-NL" b="1" dirty="0" err="1" smtClean="0">
                <a:solidFill>
                  <a:schemeClr val="accent6"/>
                </a:solidFill>
              </a:rPr>
              <a:t>Stakeholders</a:t>
            </a:r>
            <a:r>
              <a:rPr lang="nl-NL" b="1" dirty="0" smtClean="0">
                <a:solidFill>
                  <a:schemeClr val="accent6"/>
                </a:solidFill>
              </a:rPr>
              <a:t>’ </a:t>
            </a:r>
            <a:r>
              <a:rPr lang="nl-NL" b="1" dirty="0" err="1" smtClean="0">
                <a:solidFill>
                  <a:schemeClr val="accent6"/>
                </a:solidFill>
              </a:rPr>
              <a:t>willingness</a:t>
            </a:r>
            <a:r>
              <a:rPr lang="nl-NL" b="1" dirty="0" smtClean="0">
                <a:solidFill>
                  <a:schemeClr val="accent6"/>
                </a:solidFill>
              </a:rPr>
              <a:t> to </a:t>
            </a:r>
            <a:r>
              <a:rPr lang="nl-NL" b="1" dirty="0" err="1" smtClean="0">
                <a:solidFill>
                  <a:schemeClr val="accent6"/>
                </a:solidFill>
              </a:rPr>
              <a:t>collaboration</a:t>
            </a:r>
            <a:r>
              <a:rPr lang="nl-NL" b="1" dirty="0" smtClean="0">
                <a:solidFill>
                  <a:schemeClr val="accent6"/>
                </a:solidFill>
              </a:rPr>
              <a:t> is </a:t>
            </a:r>
            <a:r>
              <a:rPr lang="nl-NL" b="1" dirty="0" err="1" smtClean="0">
                <a:solidFill>
                  <a:schemeClr val="accent6"/>
                </a:solidFill>
              </a:rPr>
              <a:t>unclear</a:t>
            </a: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endParaRPr lang="nl-NL" b="1" dirty="0" smtClean="0">
              <a:solidFill>
                <a:schemeClr val="accent6"/>
              </a:solidFill>
            </a:endParaRPr>
          </a:p>
          <a:p>
            <a:pPr marL="514350" indent="-514350">
              <a:buAutoNum type="arabicPeriod"/>
            </a:pPr>
            <a:r>
              <a:rPr lang="nl-NL" b="1" dirty="0" smtClean="0">
                <a:solidFill>
                  <a:schemeClr val="accent6"/>
                </a:solidFill>
              </a:rPr>
              <a:t> a </a:t>
            </a:r>
            <a:r>
              <a:rPr lang="nl-NL" b="1" dirty="0" err="1" smtClean="0">
                <a:solidFill>
                  <a:schemeClr val="accent6"/>
                </a:solidFill>
              </a:rPr>
              <a:t>variaty</a:t>
            </a:r>
            <a:r>
              <a:rPr lang="nl-NL" b="1" dirty="0" smtClean="0">
                <a:solidFill>
                  <a:schemeClr val="accent6"/>
                </a:solidFill>
              </a:rPr>
              <a:t> of </a:t>
            </a:r>
            <a:r>
              <a:rPr lang="nl-NL" b="1" dirty="0" err="1" smtClean="0">
                <a:solidFill>
                  <a:schemeClr val="accent6"/>
                </a:solidFill>
              </a:rPr>
              <a:t>stakeholders</a:t>
            </a:r>
            <a:endParaRPr lang="nl-NL" b="1" dirty="0" smtClean="0">
              <a:solidFill>
                <a:schemeClr val="accent6"/>
              </a:solidFill>
            </a:endParaRPr>
          </a:p>
          <a:p>
            <a:endParaRPr lang="nl-NL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14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nl-NL" dirty="0" err="1">
                <a:solidFill>
                  <a:schemeClr val="accent2"/>
                </a:solidFill>
              </a:rPr>
              <a:t>Gaps</a:t>
            </a:r>
            <a:r>
              <a:rPr lang="nl-NL" dirty="0">
                <a:solidFill>
                  <a:schemeClr val="accent2"/>
                </a:solidFill>
              </a:rPr>
              <a:t> in </a:t>
            </a:r>
            <a:r>
              <a:rPr lang="nl-NL" dirty="0" err="1">
                <a:solidFill>
                  <a:schemeClr val="accent2"/>
                </a:solidFill>
              </a:rPr>
              <a:t>comparative</a:t>
            </a:r>
            <a:r>
              <a:rPr lang="nl-NL" dirty="0">
                <a:solidFill>
                  <a:schemeClr val="accent2"/>
                </a:solidFill>
              </a:rPr>
              <a:t> planning cultures </a:t>
            </a:r>
            <a:r>
              <a:rPr lang="nl-NL" dirty="0" smtClean="0">
                <a:solidFill>
                  <a:schemeClr val="accent2"/>
                </a:solidFill>
              </a:rPr>
              <a:t>studies</a:t>
            </a:r>
            <a:endParaRPr lang="nl-NL" dirty="0">
              <a:solidFill>
                <a:schemeClr val="accent2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04890" y="1457101"/>
            <a:ext cx="11160000" cy="6120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nl-NL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err="1"/>
              <a:t>Lack</a:t>
            </a:r>
            <a:r>
              <a:rPr lang="nl-NL" dirty="0"/>
              <a:t> of </a:t>
            </a:r>
            <a:r>
              <a:rPr lang="nl-NL" dirty="0" err="1"/>
              <a:t>systematic</a:t>
            </a:r>
            <a:r>
              <a:rPr lang="nl-NL" dirty="0"/>
              <a:t> </a:t>
            </a:r>
            <a:r>
              <a:rPr lang="nl-NL" dirty="0" err="1" smtClean="0"/>
              <a:t>comparison</a:t>
            </a:r>
            <a:r>
              <a:rPr lang="nl-NL" dirty="0" smtClean="0"/>
              <a:t> </a:t>
            </a:r>
            <a:r>
              <a:rPr lang="nl-NL" dirty="0" err="1" smtClean="0"/>
              <a:t>due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conceptual</a:t>
            </a:r>
            <a:r>
              <a:rPr lang="nl-NL" dirty="0" smtClean="0"/>
              <a:t> </a:t>
            </a:r>
            <a:r>
              <a:rPr lang="nl-NL" dirty="0" err="1" smtClean="0"/>
              <a:t>fuzziness</a:t>
            </a:r>
            <a:r>
              <a:rPr lang="nl-NL" dirty="0" smtClean="0"/>
              <a:t> </a:t>
            </a:r>
            <a:r>
              <a:rPr lang="nl-NL" sz="2000" dirty="0" smtClean="0"/>
              <a:t>(</a:t>
            </a:r>
            <a:r>
              <a:rPr lang="nl-NL" sz="2000" dirty="0" err="1" smtClean="0"/>
              <a:t>Booth</a:t>
            </a:r>
            <a:r>
              <a:rPr lang="nl-NL" sz="2000" dirty="0" smtClean="0"/>
              <a:t>, 2011; De Vries, 2015; Taylor, 2013; Buitelaar &amp; Bregman, 2016)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err="1"/>
              <a:t>Lack</a:t>
            </a:r>
            <a:r>
              <a:rPr lang="nl-NL" dirty="0"/>
              <a:t> of </a:t>
            </a:r>
            <a:r>
              <a:rPr lang="nl-NL" dirty="0" err="1"/>
              <a:t>empirical</a:t>
            </a:r>
            <a:r>
              <a:rPr lang="nl-NL" dirty="0"/>
              <a:t> </a:t>
            </a:r>
            <a:r>
              <a:rPr lang="nl-NL" dirty="0" err="1"/>
              <a:t>evidence</a:t>
            </a:r>
            <a:r>
              <a:rPr lang="nl-NL" dirty="0"/>
              <a:t> of planning actors’ behaviour in </a:t>
            </a:r>
            <a:r>
              <a:rPr lang="nl-NL" dirty="0" err="1" smtClean="0"/>
              <a:t>interaction</a:t>
            </a:r>
            <a:r>
              <a:rPr lang="nl-NL" dirty="0" smtClean="0"/>
              <a:t> </a:t>
            </a:r>
            <a:r>
              <a:rPr lang="nl-NL" sz="2000" dirty="0" smtClean="0"/>
              <a:t>(</a:t>
            </a:r>
            <a:r>
              <a:rPr lang="en-GB" sz="2000" dirty="0" err="1" smtClean="0"/>
              <a:t>Fürst</a:t>
            </a:r>
            <a:r>
              <a:rPr lang="en-GB" sz="2000" dirty="0" smtClean="0"/>
              <a:t>, 2009; Ernste, 2012; </a:t>
            </a:r>
            <a:r>
              <a:rPr lang="en-GB" sz="2000" dirty="0" err="1" smtClean="0"/>
              <a:t>Getimis</a:t>
            </a:r>
            <a:r>
              <a:rPr lang="en-GB" sz="2000" dirty="0" smtClean="0"/>
              <a:t>, 2012; Othengrafen, 2014; Reimer &amp; </a:t>
            </a:r>
            <a:r>
              <a:rPr lang="en-GB" sz="2000" dirty="0" err="1" smtClean="0"/>
              <a:t>Blotevogel</a:t>
            </a:r>
            <a:r>
              <a:rPr lang="en-GB" sz="2000" dirty="0" smtClean="0"/>
              <a:t>, 2012</a:t>
            </a:r>
            <a:r>
              <a:rPr lang="nl-NL" sz="2000" dirty="0" smtClean="0"/>
              <a:t>)</a:t>
            </a: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11A6-DFD7-4587-8D73-854F3534ED02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9245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sz="5100" dirty="0" smtClean="0"/>
              <a:t>Planning culture</a:t>
            </a:r>
            <a:endParaRPr kumimoji="1" lang="zh-CN" altLang="en-US" sz="51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0161" y="1594579"/>
            <a:ext cx="11702892" cy="6904483"/>
          </a:xfrm>
        </p:spPr>
        <p:txBody>
          <a:bodyPr>
            <a:normAutofit fontScale="70000" lnSpcReduction="20000"/>
          </a:bodyPr>
          <a:lstStyle/>
          <a:p>
            <a:r>
              <a:rPr kumimoji="1" lang="en-US" altLang="zh-CN" sz="6300" dirty="0" smtClean="0"/>
              <a:t>It is not easy to define (conceptual fuzziness)</a:t>
            </a:r>
          </a:p>
          <a:p>
            <a:endParaRPr kumimoji="1" lang="en-US" altLang="zh-CN" dirty="0" smtClean="0"/>
          </a:p>
          <a:p>
            <a:pPr lvl="1"/>
            <a:r>
              <a:rPr kumimoji="1" lang="en-US" altLang="zh-CN" sz="4100" dirty="0" smtClean="0"/>
              <a:t>The collective ethos and dominant attitudes of planners regarding the appropriate role of the state, market forces, and civil society in influencing the social outcome. (</a:t>
            </a:r>
            <a:r>
              <a:rPr kumimoji="1" lang="en-US" altLang="zh-CN" sz="4100" dirty="0" err="1" smtClean="0"/>
              <a:t>Sanyal</a:t>
            </a:r>
            <a:r>
              <a:rPr kumimoji="1" lang="en-US" altLang="zh-CN" sz="4100" dirty="0" smtClean="0"/>
              <a:t> 2005, page XXI)</a:t>
            </a:r>
          </a:p>
          <a:p>
            <a:pPr lvl="1"/>
            <a:endParaRPr kumimoji="1" lang="en-US" altLang="zh-CN" sz="4100" dirty="0" smtClean="0"/>
          </a:p>
          <a:p>
            <a:pPr lvl="1"/>
            <a:r>
              <a:rPr kumimoji="1" lang="en-US" altLang="zh-CN" sz="4100" dirty="0" smtClean="0"/>
              <a:t>A set of informal institutions that guide, and are reproduced by, decisions by government, private actors, and citizens on the ends and means of planning. (</a:t>
            </a:r>
            <a:r>
              <a:rPr kumimoji="1" lang="en-US" altLang="zh-CN" sz="4100" dirty="0" err="1" smtClean="0"/>
              <a:t>Buitelaar</a:t>
            </a:r>
            <a:r>
              <a:rPr kumimoji="1" lang="en-US" altLang="zh-CN" sz="4100" dirty="0" smtClean="0"/>
              <a:t> et al 2011)</a:t>
            </a:r>
          </a:p>
          <a:p>
            <a:pPr lvl="1"/>
            <a:endParaRPr kumimoji="1" lang="en-US" altLang="zh-CN" sz="4100" dirty="0" smtClean="0"/>
          </a:p>
          <a:p>
            <a:pPr lvl="1"/>
            <a:r>
              <a:rPr kumimoji="1" lang="en-US" altLang="zh-CN" sz="4100" dirty="0" smtClean="0"/>
              <a:t>The way in which a society possesses institutionalized or shared planning practices. It emerges as the result of the accumulated attitudes, values, rules, standards and beliefs shared by the group of people involved. (</a:t>
            </a:r>
            <a:r>
              <a:rPr lang="en-US" sz="4100" dirty="0" err="1" smtClean="0"/>
              <a:t>Knieling</a:t>
            </a:r>
            <a:r>
              <a:rPr lang="en-US" sz="4100" dirty="0" smtClean="0"/>
              <a:t> &amp; </a:t>
            </a:r>
            <a:r>
              <a:rPr lang="en-US" sz="4100" dirty="0" err="1" smtClean="0"/>
              <a:t>Othengrafen</a:t>
            </a:r>
            <a:r>
              <a:rPr lang="en-US" sz="4100" dirty="0" smtClean="0"/>
              <a:t> 2009, page 43</a:t>
            </a:r>
            <a:r>
              <a:rPr kumimoji="1" lang="en-US" altLang="zh-CN" sz="4100" dirty="0" smtClean="0"/>
              <a:t>)</a:t>
            </a:r>
          </a:p>
          <a:p>
            <a:pPr lvl="1"/>
            <a:endParaRPr kumimoji="1" lang="en-US" altLang="zh-CN" sz="4100" dirty="0" smtClean="0"/>
          </a:p>
          <a:p>
            <a:pPr lvl="1"/>
            <a:r>
              <a:rPr kumimoji="1" lang="en-US" altLang="zh-CN" sz="4100" b="1" dirty="0" smtClean="0">
                <a:solidFill>
                  <a:schemeClr val="accent2">
                    <a:lumMod val="75000"/>
                  </a:schemeClr>
                </a:solidFill>
              </a:rPr>
              <a:t>The attitudes and mutual expectations of  public planners and private developers regarding each other’s role in urban development investment decision-making processes.  (Current research)</a:t>
            </a:r>
          </a:p>
          <a:p>
            <a:pPr lvl="1">
              <a:buNone/>
            </a:pPr>
            <a:endParaRPr kumimoji="1" lang="en-US" alt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3822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Gap in research</a:t>
            </a:r>
            <a:endParaRPr lang="nl-NL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00001" y="1537939"/>
            <a:ext cx="11160000" cy="6120000"/>
          </a:xfrm>
        </p:spPr>
        <p:txBody>
          <a:bodyPr/>
          <a:lstStyle/>
          <a:p>
            <a:pPr marL="0" indent="0">
              <a:buNone/>
            </a:pPr>
            <a:r>
              <a:rPr lang="nl-NL" sz="3200" b="1" dirty="0" err="1" smtClean="0"/>
              <a:t>Lack</a:t>
            </a:r>
            <a:r>
              <a:rPr lang="nl-NL" sz="3200" b="1" dirty="0" smtClean="0"/>
              <a:t> of </a:t>
            </a:r>
            <a:r>
              <a:rPr lang="nl-NL" sz="3200" b="1" dirty="0" err="1" smtClean="0"/>
              <a:t>quantitative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emprical</a:t>
            </a:r>
            <a:r>
              <a:rPr lang="nl-NL" sz="3200" b="1" dirty="0" smtClean="0"/>
              <a:t> </a:t>
            </a:r>
            <a:r>
              <a:rPr lang="nl-NL" sz="3200" b="1" dirty="0" err="1" smtClean="0"/>
              <a:t>evidence</a:t>
            </a:r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11A6-DFD7-4587-8D73-854F3534ED02}" type="slidenum">
              <a:rPr lang="nl-NL" smtClean="0"/>
              <a:pPr/>
              <a:t>21</a:t>
            </a:fld>
            <a:endParaRPr lang="nl-NL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461256"/>
              </p:ext>
            </p:extLst>
          </p:nvPr>
        </p:nvGraphicFramePr>
        <p:xfrm>
          <a:off x="504002" y="2298081"/>
          <a:ext cx="11773449" cy="4630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44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244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58546"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CN" dirty="0" smtClean="0"/>
                        <a:t>Empirical</a:t>
                      </a:r>
                      <a:r>
                        <a:rPr lang="en-US" altLang="zh-CN" baseline="0" dirty="0" smtClean="0"/>
                        <a:t> evidence analytical methods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CN" dirty="0" smtClean="0"/>
                        <a:t>Advantages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CN" dirty="0" smtClean="0"/>
                        <a:t>Limitations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6842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Case study</a:t>
                      </a:r>
                      <a:endParaRPr lang="zh-CN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In depth;</a:t>
                      </a:r>
                    </a:p>
                    <a:p>
                      <a:r>
                        <a:rPr lang="en-US" altLang="zh-CN" dirty="0" smtClean="0"/>
                        <a:t>complete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Context-specific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6071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Interview</a:t>
                      </a:r>
                      <a:endParaRPr lang="zh-CN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Direct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Costly in time and money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99129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Expert</a:t>
                      </a:r>
                      <a:r>
                        <a:rPr lang="en-US" altLang="zh-CN" b="1" baseline="0" dirty="0" smtClean="0"/>
                        <a:t> discourses</a:t>
                      </a:r>
                      <a:endParaRPr lang="zh-CN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Comprehensive;</a:t>
                      </a:r>
                    </a:p>
                    <a:p>
                      <a:r>
                        <a:rPr lang="en-US" altLang="zh-CN" dirty="0" smtClean="0"/>
                        <a:t>comparative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Subjective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9129">
                <a:tc>
                  <a:txBody>
                    <a:bodyPr/>
                    <a:lstStyle/>
                    <a:p>
                      <a:pPr algn="ctr"/>
                      <a:r>
                        <a:rPr lang="nl-NL" altLang="zh-CN" b="1" dirty="0" err="1" smtClean="0"/>
                        <a:t>Survey</a:t>
                      </a:r>
                      <a:endParaRPr lang="zh-CN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altLang="zh-CN" baseline="0" dirty="0" err="1" smtClean="0"/>
                        <a:t>Aggregated</a:t>
                      </a:r>
                      <a:r>
                        <a:rPr lang="nl-NL" altLang="zh-CN" baseline="0" dirty="0" smtClean="0"/>
                        <a:t> and </a:t>
                      </a:r>
                      <a:r>
                        <a:rPr lang="nl-NL" altLang="zh-CN" baseline="0" dirty="0" err="1" smtClean="0"/>
                        <a:t>representative</a:t>
                      </a:r>
                      <a:r>
                        <a:rPr lang="nl-NL" altLang="zh-CN" baseline="0" dirty="0" smtClean="0"/>
                        <a:t> </a:t>
                      </a:r>
                      <a:r>
                        <a:rPr lang="nl-NL" altLang="zh-CN" baseline="0" dirty="0" err="1" smtClean="0"/>
                        <a:t>opinions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Self-reported</a:t>
                      </a:r>
                      <a:r>
                        <a:rPr lang="en-US" altLang="zh-CN" baseline="0" dirty="0" smtClean="0"/>
                        <a:t> data is different from real behavior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31579"/>
              </p:ext>
            </p:extLst>
          </p:nvPr>
        </p:nvGraphicFramePr>
        <p:xfrm>
          <a:off x="504002" y="6963409"/>
          <a:ext cx="1177344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44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244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99129">
                <a:tc>
                  <a:txBody>
                    <a:bodyPr/>
                    <a:lstStyle/>
                    <a:p>
                      <a:pPr algn="ctr"/>
                      <a:r>
                        <a:rPr lang="nl-NL" altLang="zh-CN" dirty="0" smtClean="0"/>
                        <a:t>Experiment</a:t>
                      </a:r>
                      <a:endParaRPr lang="zh-CN" altLang="en-US" dirty="0"/>
                    </a:p>
                  </a:txBody>
                  <a:tcPr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altLang="zh-CN" baseline="0" dirty="0" err="1" smtClean="0"/>
                        <a:t>Controlled</a:t>
                      </a:r>
                      <a:r>
                        <a:rPr lang="nl-NL" altLang="zh-CN" baseline="0" dirty="0" smtClean="0"/>
                        <a:t> </a:t>
                      </a:r>
                      <a:r>
                        <a:rPr lang="nl-NL" altLang="zh-CN" baseline="0" dirty="0" err="1" smtClean="0"/>
                        <a:t>enviroment</a:t>
                      </a:r>
                      <a:r>
                        <a:rPr lang="nl-NL" altLang="zh-CN" baseline="0" dirty="0" smtClean="0"/>
                        <a:t>;</a:t>
                      </a:r>
                    </a:p>
                    <a:p>
                      <a:r>
                        <a:rPr lang="nl-NL" altLang="zh-CN" baseline="0" dirty="0" smtClean="0"/>
                        <a:t>Easy </a:t>
                      </a:r>
                      <a:r>
                        <a:rPr lang="nl-NL" altLang="zh-CN" baseline="0" dirty="0" err="1" smtClean="0"/>
                        <a:t>for</a:t>
                      </a:r>
                      <a:r>
                        <a:rPr lang="nl-NL" altLang="zh-CN" baseline="0" dirty="0" smtClean="0"/>
                        <a:t> </a:t>
                      </a:r>
                      <a:r>
                        <a:rPr lang="nl-NL" altLang="zh-CN" baseline="0" dirty="0" err="1" smtClean="0"/>
                        <a:t>repetition</a:t>
                      </a:r>
                      <a:r>
                        <a:rPr lang="nl-NL" altLang="zh-CN" baseline="0" dirty="0" smtClean="0"/>
                        <a:t> and </a:t>
                      </a:r>
                      <a:r>
                        <a:rPr lang="nl-NL" altLang="zh-CN" baseline="0" dirty="0" err="1" smtClean="0"/>
                        <a:t>comparasion</a:t>
                      </a:r>
                      <a:endParaRPr lang="zh-CN" alt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External validity</a:t>
                      </a:r>
                      <a:endParaRPr lang="zh-CN" alt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728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Goal of research</a:t>
            </a:r>
            <a:endParaRPr lang="nl-NL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04890" y="1457101"/>
            <a:ext cx="11160000" cy="6120000"/>
          </a:xfrm>
        </p:spPr>
        <p:txBody>
          <a:bodyPr/>
          <a:lstStyle/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err="1" smtClean="0"/>
              <a:t>To</a:t>
            </a:r>
            <a:r>
              <a:rPr lang="nl-NL" b="1" dirty="0" smtClean="0"/>
              <a:t> make </a:t>
            </a:r>
            <a:r>
              <a:rPr lang="nl-NL" b="1" dirty="0"/>
              <a:t>planning cultures </a:t>
            </a:r>
            <a:r>
              <a:rPr lang="nl-NL" b="1" dirty="0" err="1"/>
              <a:t>measurable</a:t>
            </a:r>
            <a:r>
              <a:rPr lang="nl-NL" b="1" dirty="0"/>
              <a:t> </a:t>
            </a:r>
            <a:r>
              <a:rPr lang="nl-NL" b="1" dirty="0" err="1"/>
              <a:t>and</a:t>
            </a:r>
            <a:r>
              <a:rPr lang="nl-NL" b="1" dirty="0"/>
              <a:t> </a:t>
            </a:r>
            <a:r>
              <a:rPr lang="nl-NL" b="1" dirty="0" err="1"/>
              <a:t>comparable</a:t>
            </a:r>
            <a:endParaRPr lang="nl-NL" b="1" dirty="0"/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 smtClean="0"/>
              <a:t>An </a:t>
            </a:r>
            <a:r>
              <a:rPr lang="nl-NL" b="1" dirty="0" err="1"/>
              <a:t>operational</a:t>
            </a:r>
            <a:r>
              <a:rPr lang="nl-NL" b="1" dirty="0"/>
              <a:t> </a:t>
            </a:r>
            <a:r>
              <a:rPr lang="nl-NL" b="1" dirty="0" err="1"/>
              <a:t>definition</a:t>
            </a:r>
            <a:r>
              <a:rPr lang="nl-NL" b="1" dirty="0"/>
              <a:t> of </a:t>
            </a:r>
            <a:r>
              <a:rPr lang="nl-NL" sz="3200" b="1" i="1" dirty="0">
                <a:solidFill>
                  <a:schemeClr val="accent2"/>
                </a:solidFill>
              </a:rPr>
              <a:t>planning culture</a:t>
            </a:r>
            <a:r>
              <a:rPr lang="nl-NL" b="1" dirty="0" smtClean="0"/>
              <a:t>: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en-GB" sz="2800" i="1" dirty="0"/>
              <a:t>a set of values and attitudes shared by planning actors that is learned and sustained through the planning process. </a:t>
            </a:r>
            <a:endParaRPr lang="en-GB" sz="2800" i="1" dirty="0" smtClean="0"/>
          </a:p>
          <a:p>
            <a:pPr marL="0" indent="0">
              <a:buNone/>
            </a:pPr>
            <a:endParaRPr lang="en-GB" sz="2800" b="1" i="1" dirty="0"/>
          </a:p>
          <a:p>
            <a:pPr marL="0" indent="0">
              <a:buNone/>
            </a:pPr>
            <a:endParaRPr lang="nl-NL" sz="2800" b="1" dirty="0" smtClean="0"/>
          </a:p>
          <a:p>
            <a:pPr marL="0" indent="0">
              <a:buNone/>
            </a:pPr>
            <a:r>
              <a:rPr lang="nl-NL" sz="2800" b="1" dirty="0" err="1" smtClean="0"/>
              <a:t>Operational</a:t>
            </a:r>
            <a:r>
              <a:rPr lang="nl-NL" sz="2800" b="1" dirty="0" smtClean="0"/>
              <a:t> variables: </a:t>
            </a:r>
            <a:r>
              <a:rPr lang="nl-NL" sz="2800" dirty="0" smtClean="0"/>
              <a:t>attitudes </a:t>
            </a:r>
            <a:r>
              <a:rPr lang="nl-NL" sz="2800" dirty="0" err="1" smtClean="0"/>
              <a:t>towards</a:t>
            </a:r>
            <a:r>
              <a:rPr lang="nl-NL" sz="2800" dirty="0" smtClean="0"/>
              <a:t> risk, trust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co-operation</a:t>
            </a:r>
            <a:endParaRPr lang="nl-NL" sz="2800" dirty="0" smtClean="0"/>
          </a:p>
          <a:p>
            <a:r>
              <a:rPr lang="nl-NL" sz="2400" dirty="0" err="1" smtClean="0"/>
              <a:t>Importance</a:t>
            </a:r>
            <a:r>
              <a:rPr lang="nl-NL" sz="2400" dirty="0" smtClean="0"/>
              <a:t> </a:t>
            </a:r>
            <a:r>
              <a:rPr lang="nl-NL" sz="2400" dirty="0" err="1" smtClean="0"/>
              <a:t>to</a:t>
            </a:r>
            <a:r>
              <a:rPr lang="nl-NL" sz="2400" dirty="0" smtClean="0"/>
              <a:t> (</a:t>
            </a:r>
            <a:r>
              <a:rPr lang="nl-NL" sz="2400" dirty="0" err="1" smtClean="0"/>
              <a:t>interactive</a:t>
            </a:r>
            <a:r>
              <a:rPr lang="nl-NL" sz="2400" dirty="0" smtClean="0"/>
              <a:t>) planning </a:t>
            </a:r>
            <a:r>
              <a:rPr lang="nl-NL" sz="2400" dirty="0" err="1" smtClean="0"/>
              <a:t>decisions</a:t>
            </a:r>
            <a:endParaRPr lang="nl-NL" sz="2400" dirty="0" smtClean="0"/>
          </a:p>
          <a:p>
            <a:r>
              <a:rPr lang="nl-NL" sz="2400" dirty="0" err="1" smtClean="0"/>
              <a:t>Established</a:t>
            </a:r>
            <a:r>
              <a:rPr lang="nl-NL" sz="2400" dirty="0" smtClean="0"/>
              <a:t> </a:t>
            </a:r>
            <a:r>
              <a:rPr lang="nl-NL" sz="2400" dirty="0" err="1" smtClean="0"/>
              <a:t>experimental</a:t>
            </a:r>
            <a:r>
              <a:rPr lang="nl-NL" sz="2400" dirty="0" smtClean="0"/>
              <a:t> </a:t>
            </a:r>
            <a:r>
              <a:rPr lang="nl-NL" sz="2400" dirty="0" err="1" smtClean="0"/>
              <a:t>methods</a:t>
            </a:r>
            <a:endParaRPr lang="nl-NL" sz="2400" dirty="0" smtClean="0"/>
          </a:p>
          <a:p>
            <a:r>
              <a:rPr lang="nl-NL" sz="2400" dirty="0" err="1" smtClean="0"/>
              <a:t>Available</a:t>
            </a:r>
            <a:r>
              <a:rPr lang="nl-NL" sz="2400" dirty="0" smtClean="0"/>
              <a:t> </a:t>
            </a:r>
            <a:r>
              <a:rPr lang="nl-NL" sz="2400" dirty="0" err="1" smtClean="0"/>
              <a:t>comparative</a:t>
            </a:r>
            <a:r>
              <a:rPr lang="nl-NL" sz="2400" dirty="0" smtClean="0"/>
              <a:t> data </a:t>
            </a:r>
            <a:r>
              <a:rPr lang="nl-NL" sz="2400" dirty="0" err="1" smtClean="0"/>
              <a:t>among</a:t>
            </a:r>
            <a:r>
              <a:rPr lang="nl-NL" sz="2400" dirty="0" smtClean="0"/>
              <a:t> </a:t>
            </a:r>
            <a:r>
              <a:rPr lang="nl-NL" sz="2400" dirty="0" err="1" smtClean="0"/>
              <a:t>countries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</a:t>
            </a:r>
            <a:r>
              <a:rPr lang="nl-NL" sz="2400" dirty="0" err="1" smtClean="0"/>
              <a:t>between</a:t>
            </a:r>
            <a:r>
              <a:rPr lang="nl-NL" sz="2400" dirty="0" smtClean="0"/>
              <a:t> public-private</a:t>
            </a: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E11A6-DFD7-4587-8D73-854F3534ED02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7136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875" y="364489"/>
            <a:ext cx="11160126" cy="1079499"/>
          </a:xfrm>
        </p:spPr>
        <p:txBody>
          <a:bodyPr/>
          <a:lstStyle/>
          <a:p>
            <a:r>
              <a:rPr lang="nl-NL" dirty="0" err="1" smtClean="0"/>
              <a:t>Operationalization</a:t>
            </a:r>
            <a:r>
              <a:rPr lang="nl-NL" dirty="0" smtClean="0"/>
              <a:t> – </a:t>
            </a:r>
            <a:r>
              <a:rPr lang="nl-NL" dirty="0" err="1" smtClean="0"/>
              <a:t>based</a:t>
            </a:r>
            <a:r>
              <a:rPr lang="nl-NL" dirty="0" smtClean="0"/>
              <a:t> on Culturized Planning Model </a:t>
            </a:r>
            <a:r>
              <a:rPr lang="nl-NL" sz="2400" dirty="0" smtClean="0"/>
              <a:t>(Knieling &amp; Othengrafen, 2009)</a:t>
            </a:r>
            <a:endParaRPr lang="nl-NL" sz="2400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/>
          <a:srcRect t="632" b="632"/>
          <a:stretch>
            <a:fillRect/>
          </a:stretch>
        </p:blipFill>
        <p:spPr>
          <a:xfrm>
            <a:off x="899875" y="1761390"/>
            <a:ext cx="10551556" cy="608294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25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875" y="364489"/>
            <a:ext cx="11160126" cy="1079499"/>
          </a:xfrm>
        </p:spPr>
        <p:txBody>
          <a:bodyPr/>
          <a:lstStyle/>
          <a:p>
            <a:r>
              <a:rPr lang="nl-NL" dirty="0" err="1" smtClean="0"/>
              <a:t>Operationalization</a:t>
            </a:r>
            <a:r>
              <a:rPr lang="nl-NL" dirty="0" smtClean="0"/>
              <a:t> – </a:t>
            </a:r>
            <a:r>
              <a:rPr lang="nl-NL" dirty="0" err="1" smtClean="0"/>
              <a:t>based</a:t>
            </a:r>
            <a:r>
              <a:rPr lang="nl-NL" dirty="0" smtClean="0"/>
              <a:t> on Culturized Planning </a:t>
            </a:r>
            <a:r>
              <a:rPr lang="nl-NL" dirty="0" smtClean="0"/>
              <a:t>Model</a:t>
            </a:r>
            <a:endParaRPr lang="nl-NL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5</a:t>
            </a:fld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529" y="980413"/>
            <a:ext cx="12361212" cy="877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66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Method – learn from experimental economics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0113" y="1399951"/>
            <a:ext cx="11661593" cy="6120000"/>
          </a:xfrm>
        </p:spPr>
        <p:txBody>
          <a:bodyPr>
            <a:normAutofit/>
          </a:bodyPr>
          <a:lstStyle/>
          <a:p>
            <a:r>
              <a:rPr lang="nl-NL" dirty="0" err="1" smtClean="0"/>
              <a:t>Experiments</a:t>
            </a:r>
            <a:r>
              <a:rPr lang="nl-NL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planning practitioners in Belgium, The Netherlands and </a:t>
            </a:r>
            <a:r>
              <a:rPr lang="en-US" dirty="0" smtClean="0"/>
              <a:t>Norway from June 2016 – June 2017</a:t>
            </a:r>
            <a:endParaRPr lang="en-US" dirty="0"/>
          </a:p>
          <a:p>
            <a:endParaRPr lang="nl-NL" b="1" dirty="0" smtClean="0"/>
          </a:p>
          <a:p>
            <a:r>
              <a:rPr lang="nl-NL" b="1" dirty="0" smtClean="0"/>
              <a:t>Three </a:t>
            </a:r>
            <a:r>
              <a:rPr lang="nl-NL" b="1" dirty="0" err="1" smtClean="0"/>
              <a:t>one</a:t>
            </a:r>
            <a:r>
              <a:rPr lang="nl-NL" b="1" dirty="0" smtClean="0"/>
              <a:t>-shot games </a:t>
            </a:r>
            <a:r>
              <a:rPr lang="nl-NL" b="1" dirty="0" err="1" smtClean="0"/>
              <a:t>with</a:t>
            </a:r>
            <a:r>
              <a:rPr lang="nl-NL" b="1" dirty="0" smtClean="0"/>
              <a:t> planning context</a:t>
            </a:r>
          </a:p>
          <a:p>
            <a:pPr lvl="1">
              <a:lnSpc>
                <a:spcPct val="120000"/>
              </a:lnSpc>
            </a:pPr>
            <a:r>
              <a:rPr lang="nl-NL" dirty="0" err="1" smtClean="0"/>
              <a:t>Bomb</a:t>
            </a:r>
            <a:r>
              <a:rPr lang="nl-NL" dirty="0" smtClean="0"/>
              <a:t> risk </a:t>
            </a:r>
            <a:r>
              <a:rPr lang="nl-NL" dirty="0" err="1" smtClean="0"/>
              <a:t>elicitation</a:t>
            </a:r>
            <a:r>
              <a:rPr lang="nl-NL" dirty="0" smtClean="0"/>
              <a:t> </a:t>
            </a:r>
            <a:r>
              <a:rPr lang="nl-NL" dirty="0" err="1" smtClean="0"/>
              <a:t>task</a:t>
            </a:r>
            <a:r>
              <a:rPr lang="nl-NL" dirty="0" smtClean="0"/>
              <a:t> (</a:t>
            </a:r>
            <a:r>
              <a:rPr lang="nl-NL" dirty="0" err="1" smtClean="0"/>
              <a:t>Crosetto</a:t>
            </a:r>
            <a:r>
              <a:rPr lang="nl-NL" dirty="0" smtClean="0"/>
              <a:t> &amp; </a:t>
            </a:r>
            <a:r>
              <a:rPr lang="nl-NL" dirty="0" err="1" smtClean="0"/>
              <a:t>Filippin</a:t>
            </a:r>
            <a:r>
              <a:rPr lang="nl-NL" dirty="0" smtClean="0"/>
              <a:t>, 2013)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Trust game (Berg </a:t>
            </a:r>
            <a:r>
              <a:rPr lang="nl-NL" i="1" dirty="0" smtClean="0"/>
              <a:t>et al</a:t>
            </a:r>
            <a:r>
              <a:rPr lang="nl-NL" dirty="0" smtClean="0"/>
              <a:t>., 1995)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Public </a:t>
            </a:r>
            <a:r>
              <a:rPr lang="nl-NL" dirty="0" err="1" smtClean="0"/>
              <a:t>goods</a:t>
            </a:r>
            <a:r>
              <a:rPr lang="nl-NL" dirty="0" smtClean="0"/>
              <a:t> game (</a:t>
            </a:r>
            <a:r>
              <a:rPr lang="nl-NL" dirty="0" err="1" smtClean="0"/>
              <a:t>Ledyard</a:t>
            </a:r>
            <a:r>
              <a:rPr lang="nl-NL" dirty="0" smtClean="0"/>
              <a:t>, 1995)</a:t>
            </a:r>
          </a:p>
          <a:p>
            <a:pPr lvl="1">
              <a:buNone/>
            </a:pPr>
            <a:endParaRPr lang="nl-NL" b="1" dirty="0" smtClean="0"/>
          </a:p>
          <a:p>
            <a:pPr marL="358731" lvl="1">
              <a:buFont typeface="Arial" pitchFamily="34" charset="0"/>
              <a:buChar char="•"/>
            </a:pPr>
            <a:r>
              <a:rPr lang="nl-NL" b="1" dirty="0" err="1" smtClean="0">
                <a:cs typeface="ＭＳ Ｐゴシック" charset="0"/>
              </a:rPr>
              <a:t>Experimental</a:t>
            </a:r>
            <a:r>
              <a:rPr lang="nl-NL" b="1" dirty="0" smtClean="0">
                <a:cs typeface="ＭＳ Ｐゴシック" charset="0"/>
              </a:rPr>
              <a:t> platforms </a:t>
            </a:r>
          </a:p>
          <a:p>
            <a:pPr marL="1056698" lvl="2" indent="-487707"/>
            <a:r>
              <a:rPr lang="nl-NL" sz="2600" dirty="0" smtClean="0"/>
              <a:t>Invite planning </a:t>
            </a:r>
            <a:r>
              <a:rPr lang="nl-NL" sz="2600" dirty="0" err="1" smtClean="0"/>
              <a:t>practitioners</a:t>
            </a:r>
            <a:r>
              <a:rPr lang="nl-NL" sz="2600" dirty="0" smtClean="0"/>
              <a:t> </a:t>
            </a:r>
            <a:r>
              <a:rPr lang="nl-NL" sz="2600" dirty="0" err="1" smtClean="0"/>
              <a:t>from</a:t>
            </a:r>
            <a:r>
              <a:rPr lang="nl-NL" sz="2600" dirty="0" smtClean="0"/>
              <a:t> </a:t>
            </a:r>
            <a:r>
              <a:rPr lang="nl-NL" sz="2600" dirty="0" err="1" smtClean="0"/>
              <a:t>both</a:t>
            </a:r>
            <a:r>
              <a:rPr lang="nl-NL" sz="2600" dirty="0" smtClean="0"/>
              <a:t> public and private </a:t>
            </a:r>
            <a:r>
              <a:rPr lang="en-US" altLang="zh-CN" sz="2600" dirty="0" smtClean="0"/>
              <a:t>sectors</a:t>
            </a:r>
            <a:endParaRPr lang="nl-NL" sz="2600" dirty="0" smtClean="0"/>
          </a:p>
          <a:p>
            <a:pPr marL="1056698" lvl="2" indent="-487707"/>
            <a:r>
              <a:rPr lang="nl-NL" sz="2600" dirty="0" smtClean="0"/>
              <a:t>Both online platforms </a:t>
            </a:r>
            <a:r>
              <a:rPr lang="nl-NL" sz="2600" dirty="0" err="1" smtClean="0"/>
              <a:t>and</a:t>
            </a:r>
            <a:r>
              <a:rPr lang="nl-NL" sz="2600" dirty="0" smtClean="0"/>
              <a:t> conferences</a:t>
            </a:r>
          </a:p>
          <a:p>
            <a:pPr marL="1056698" lvl="2" indent="-487707"/>
            <a:endParaRPr lang="nl-NL" dirty="0" smtClean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060" y="6370374"/>
            <a:ext cx="5876720" cy="19950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6833" y="6366133"/>
            <a:ext cx="2632075" cy="921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6833" y="7409740"/>
            <a:ext cx="2882016" cy="9557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95575" y="6121924"/>
            <a:ext cx="2581514" cy="14096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94902" y="7059041"/>
            <a:ext cx="1982859" cy="130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81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34" name="Rectangle 31"/>
          <p:cNvSpPr/>
          <p:nvPr/>
        </p:nvSpPr>
        <p:spPr>
          <a:xfrm>
            <a:off x="6435689" y="1367781"/>
            <a:ext cx="6264984" cy="649306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 lIns="130055" tIns="65028" rIns="130055" bIns="65028">
            <a:spAutoFit/>
          </a:bodyPr>
          <a:lstStyle/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</a:t>
            </a:r>
            <a:r>
              <a:rPr lang="nl-NL" dirty="0" err="1" smtClean="0"/>
              <a:t>choose</a:t>
            </a:r>
            <a:r>
              <a:rPr lang="nl-NL" dirty="0" smtClean="0"/>
              <a:t> </a:t>
            </a:r>
            <a:r>
              <a:rPr lang="nl-NL" dirty="0" err="1" smtClean="0"/>
              <a:t>how</a:t>
            </a:r>
            <a:r>
              <a:rPr lang="nl-NL" dirty="0" smtClean="0"/>
              <a:t> </a:t>
            </a:r>
            <a:r>
              <a:rPr lang="nl-NL" dirty="0" err="1" smtClean="0"/>
              <a:t>many</a:t>
            </a:r>
            <a:r>
              <a:rPr lang="nl-NL" dirty="0" smtClean="0"/>
              <a:t> plots of land </a:t>
            </a:r>
            <a:r>
              <a:rPr lang="nl-NL" dirty="0" err="1" smtClean="0"/>
              <a:t>you</a:t>
            </a:r>
            <a:r>
              <a:rPr lang="nl-NL" dirty="0" smtClean="0"/>
              <a:t> want to </a:t>
            </a:r>
            <a:r>
              <a:rPr lang="nl-NL" dirty="0" err="1" smtClean="0"/>
              <a:t>buy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a field </a:t>
            </a:r>
            <a:r>
              <a:rPr lang="nl-NL" dirty="0" err="1" smtClean="0"/>
              <a:t>composed</a:t>
            </a:r>
            <a:r>
              <a:rPr lang="nl-NL" dirty="0" smtClean="0"/>
              <a:t> of </a:t>
            </a:r>
            <a:r>
              <a:rPr lang="nl-NL" b="1" dirty="0" smtClean="0"/>
              <a:t>25 plots</a:t>
            </a:r>
            <a:r>
              <a:rPr lang="nl-NL" dirty="0" smtClean="0"/>
              <a:t>.</a:t>
            </a: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nl-NL" dirty="0" smtClean="0"/>
              <a:t>20 points per plot.</a:t>
            </a:r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nl-NL" dirty="0" smtClean="0"/>
              <a:t> However,</a:t>
            </a:r>
            <a:r>
              <a:rPr lang="nl-NL" b="1" dirty="0" smtClean="0"/>
              <a:t>1/25 </a:t>
            </a:r>
            <a:r>
              <a:rPr lang="nl-NL" dirty="0" smtClean="0"/>
              <a:t>is a </a:t>
            </a:r>
            <a:r>
              <a:rPr lang="nl-NL" dirty="0" err="1" smtClean="0"/>
              <a:t>contaiminated</a:t>
            </a:r>
            <a:r>
              <a:rPr lang="nl-NL" dirty="0" smtClean="0"/>
              <a:t> plot. </a:t>
            </a:r>
            <a:r>
              <a:rPr lang="nl-NL" dirty="0" err="1" smtClean="0"/>
              <a:t>If</a:t>
            </a:r>
            <a:r>
              <a:rPr lang="nl-NL" dirty="0" smtClean="0"/>
              <a:t> the </a:t>
            </a:r>
            <a:r>
              <a:rPr lang="nl-NL" dirty="0" err="1" smtClean="0"/>
              <a:t>containimated</a:t>
            </a:r>
            <a:r>
              <a:rPr lang="nl-NL" dirty="0" smtClean="0"/>
              <a:t> plot is </a:t>
            </a:r>
            <a:r>
              <a:rPr lang="nl-NL" dirty="0" err="1" smtClean="0"/>
              <a:t>within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choice</a:t>
            </a:r>
            <a:r>
              <a:rPr lang="nl-NL" dirty="0" smtClean="0"/>
              <a:t>,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earnings</a:t>
            </a:r>
            <a:r>
              <a:rPr lang="nl-NL" dirty="0" smtClean="0"/>
              <a:t> </a:t>
            </a:r>
            <a:r>
              <a:rPr lang="nl-NL" dirty="0" err="1" smtClean="0"/>
              <a:t>become</a:t>
            </a:r>
            <a:r>
              <a:rPr lang="nl-NL" dirty="0" smtClean="0"/>
              <a:t> 0; </a:t>
            </a:r>
            <a:r>
              <a:rPr lang="nl-NL" dirty="0" err="1" smtClean="0"/>
              <a:t>otherwise</a:t>
            </a:r>
            <a:r>
              <a:rPr lang="nl-NL" dirty="0" smtClean="0"/>
              <a:t>,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earnings</a:t>
            </a:r>
            <a:r>
              <a:rPr lang="nl-NL" dirty="0" smtClean="0"/>
              <a:t> </a:t>
            </a:r>
            <a:r>
              <a:rPr lang="nl-NL" dirty="0" err="1" smtClean="0"/>
              <a:t>equal</a:t>
            </a:r>
            <a:r>
              <a:rPr lang="nl-NL" dirty="0" smtClean="0"/>
              <a:t> </a:t>
            </a:r>
            <a:r>
              <a:rPr lang="nl-NL" i="1" dirty="0" smtClean="0"/>
              <a:t>the </a:t>
            </a:r>
            <a:r>
              <a:rPr lang="nl-NL" i="1" dirty="0" err="1" smtClean="0"/>
              <a:t>number</a:t>
            </a:r>
            <a:r>
              <a:rPr lang="nl-NL" i="1" dirty="0" smtClean="0"/>
              <a:t> of plots </a:t>
            </a:r>
            <a:r>
              <a:rPr lang="nl-NL" i="1" dirty="0" err="1" smtClean="0"/>
              <a:t>you</a:t>
            </a:r>
            <a:r>
              <a:rPr lang="nl-NL" i="1" dirty="0" smtClean="0"/>
              <a:t> </a:t>
            </a:r>
            <a:r>
              <a:rPr lang="nl-NL" i="1" dirty="0" err="1" smtClean="0"/>
              <a:t>buy</a:t>
            </a:r>
            <a:r>
              <a:rPr lang="nl-NL" dirty="0" smtClean="0"/>
              <a:t> </a:t>
            </a:r>
            <a:r>
              <a:rPr lang="nl-NL" dirty="0" err="1" smtClean="0"/>
              <a:t>times</a:t>
            </a:r>
            <a:r>
              <a:rPr lang="nl-NL" dirty="0" smtClean="0"/>
              <a:t> </a:t>
            </a:r>
            <a:r>
              <a:rPr lang="nl-NL" i="1" dirty="0" smtClean="0"/>
              <a:t>20</a:t>
            </a:r>
          </a:p>
          <a:p>
            <a:pPr>
              <a:lnSpc>
                <a:spcPct val="160000"/>
              </a:lnSpc>
            </a:pPr>
            <a:endParaRPr lang="nl-NL" i="1" dirty="0" smtClean="0"/>
          </a:p>
        </p:txBody>
      </p:sp>
      <p:sp>
        <p:nvSpPr>
          <p:cNvPr id="35" name="文本框 34"/>
          <p:cNvSpPr txBox="1"/>
          <p:nvPr/>
        </p:nvSpPr>
        <p:spPr>
          <a:xfrm>
            <a:off x="1616074" y="7247467"/>
            <a:ext cx="29551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b="1" dirty="0" smtClean="0"/>
              <a:t>A field of 5*5 plots of land</a:t>
            </a:r>
            <a:endParaRPr kumimoji="1" lang="zh-CN" altLang="en-US" b="1" dirty="0"/>
          </a:p>
        </p:txBody>
      </p:sp>
      <p:sp>
        <p:nvSpPr>
          <p:cNvPr id="38" name="矩形 37"/>
          <p:cNvSpPr/>
          <p:nvPr/>
        </p:nvSpPr>
        <p:spPr>
          <a:xfrm>
            <a:off x="7897465" y="7452104"/>
            <a:ext cx="3159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Trade-off</a:t>
            </a:r>
            <a:endParaRPr lang="zh-CN" alt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1 – </a:t>
            </a:r>
            <a:r>
              <a:rPr lang="nl-NL" dirty="0" err="1" smtClean="0"/>
              <a:t>Bomb</a:t>
            </a:r>
            <a:r>
              <a:rPr lang="nl-NL" dirty="0" smtClean="0"/>
              <a:t> Risk </a:t>
            </a:r>
            <a:r>
              <a:rPr lang="nl-NL" dirty="0" err="1" smtClean="0"/>
              <a:t>Elicitation</a:t>
            </a:r>
            <a:r>
              <a:rPr lang="nl-NL" dirty="0" smtClean="0"/>
              <a:t> </a:t>
            </a:r>
            <a:r>
              <a:rPr lang="nl-NL" dirty="0" err="1" smtClean="0"/>
              <a:t>Task</a:t>
            </a:r>
            <a:r>
              <a:rPr lang="nl-NL" dirty="0" smtClean="0"/>
              <a:t> (BRET) </a:t>
            </a:r>
            <a:r>
              <a:rPr lang="nl-NL" altLang="zh-CN" dirty="0" smtClean="0"/>
              <a:t>– Risk</a:t>
            </a:r>
            <a:endParaRPr lang="nl-N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968373"/>
            <a:ext cx="5918986" cy="511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578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32404" y="1400436"/>
            <a:ext cx="6098463" cy="70284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NL" altLang="zh-CN" sz="3200" dirty="0"/>
              <a:t>2-player game: a </a:t>
            </a:r>
            <a:r>
              <a:rPr lang="nl-NL" altLang="zh-CN" sz="3200" dirty="0" err="1"/>
              <a:t>sender</a:t>
            </a:r>
            <a:r>
              <a:rPr lang="nl-NL" altLang="zh-CN" sz="3200" dirty="0"/>
              <a:t> </a:t>
            </a:r>
            <a:r>
              <a:rPr lang="nl-NL" altLang="zh-CN" sz="3200" dirty="0" err="1"/>
              <a:t>and</a:t>
            </a:r>
            <a:r>
              <a:rPr lang="nl-NL" altLang="zh-CN" sz="3200" dirty="0"/>
              <a:t> a </a:t>
            </a:r>
            <a:r>
              <a:rPr lang="nl-NL" altLang="zh-CN" sz="3200" dirty="0" smtClean="0"/>
              <a:t>receiver</a:t>
            </a:r>
          </a:p>
          <a:p>
            <a:endParaRPr lang="nl-NL" altLang="zh-CN" sz="3200" dirty="0"/>
          </a:p>
          <a:p>
            <a:r>
              <a:rPr lang="nl-NL" altLang="zh-CN" sz="3200" dirty="0"/>
              <a:t>Both are </a:t>
            </a:r>
            <a:r>
              <a:rPr lang="nl-NL" altLang="zh-CN" sz="3200" dirty="0" err="1"/>
              <a:t>given</a:t>
            </a:r>
            <a:r>
              <a:rPr lang="nl-NL" altLang="zh-CN" sz="3200" dirty="0"/>
              <a:t> 100 points </a:t>
            </a:r>
            <a:r>
              <a:rPr lang="nl-NL" altLang="zh-CN" sz="3200" dirty="0" err="1"/>
              <a:t>to</a:t>
            </a:r>
            <a:r>
              <a:rPr lang="nl-NL" altLang="zh-CN" sz="3200" dirty="0"/>
              <a:t> start the game.</a:t>
            </a:r>
          </a:p>
          <a:p>
            <a:endParaRPr lang="nl-NL" altLang="zh-CN" sz="3200" dirty="0" smtClean="0"/>
          </a:p>
          <a:p>
            <a:r>
              <a:rPr lang="nl-NL" altLang="zh-CN" sz="3200" dirty="0" err="1" smtClean="0"/>
              <a:t>Four</a:t>
            </a:r>
            <a:r>
              <a:rPr lang="nl-NL" altLang="zh-CN" sz="3200" dirty="0" smtClean="0"/>
              <a:t> </a:t>
            </a:r>
            <a:r>
              <a:rPr lang="nl-NL" altLang="zh-CN" sz="3200" dirty="0" err="1" smtClean="0"/>
              <a:t>treatments</a:t>
            </a:r>
            <a:r>
              <a:rPr lang="nl-NL" altLang="zh-CN" sz="3200" dirty="0" smtClean="0"/>
              <a:t>:</a:t>
            </a:r>
          </a:p>
          <a:p>
            <a:pPr lvl="1"/>
            <a:r>
              <a:rPr lang="nl-NL" altLang="zh-CN" sz="3200" dirty="0" smtClean="0"/>
              <a:t>M =&gt; P</a:t>
            </a:r>
          </a:p>
          <a:p>
            <a:pPr lvl="1"/>
            <a:r>
              <a:rPr lang="nl-NL" altLang="zh-CN" sz="3200" dirty="0" smtClean="0"/>
              <a:t>P =&gt; M</a:t>
            </a:r>
          </a:p>
          <a:p>
            <a:pPr lvl="1"/>
            <a:r>
              <a:rPr lang="nl-NL" altLang="zh-CN" sz="3200" dirty="0" smtClean="0"/>
              <a:t>M =&gt;M</a:t>
            </a:r>
          </a:p>
          <a:p>
            <a:pPr lvl="1"/>
            <a:r>
              <a:rPr lang="nl-NL" altLang="zh-CN" sz="3200" dirty="0" smtClean="0"/>
              <a:t>P =&gt;P</a:t>
            </a:r>
          </a:p>
          <a:p>
            <a:pPr marL="0" indent="0">
              <a:buNone/>
            </a:pPr>
            <a:endParaRPr lang="nl-NL" altLang="zh-CN" sz="3200" dirty="0"/>
          </a:p>
          <a:p>
            <a:r>
              <a:rPr lang="nl-NL" altLang="zh-CN" sz="3200" dirty="0" err="1" smtClean="0"/>
              <a:t>Send</a:t>
            </a:r>
            <a:r>
              <a:rPr lang="nl-NL" altLang="zh-CN" sz="3200" dirty="0" smtClean="0"/>
              <a:t> </a:t>
            </a:r>
            <a:r>
              <a:rPr lang="nl-NL" altLang="zh-CN" sz="3200" dirty="0" err="1" smtClean="0"/>
              <a:t>amount</a:t>
            </a:r>
            <a:r>
              <a:rPr lang="nl-NL" altLang="zh-CN" sz="3200" dirty="0" smtClean="0"/>
              <a:t>: trust</a:t>
            </a:r>
          </a:p>
          <a:p>
            <a:r>
              <a:rPr lang="nl-NL" altLang="zh-CN" sz="3200" dirty="0" smtClean="0"/>
              <a:t>Return </a:t>
            </a:r>
            <a:r>
              <a:rPr lang="nl-NL" altLang="zh-CN" sz="3200" dirty="0" err="1" smtClean="0"/>
              <a:t>amount</a:t>
            </a:r>
            <a:r>
              <a:rPr lang="nl-NL" altLang="zh-CN" sz="3200" dirty="0" smtClean="0"/>
              <a:t>: </a:t>
            </a:r>
            <a:r>
              <a:rPr lang="nl-NL" altLang="zh-CN" sz="3200" dirty="0" err="1" smtClean="0"/>
              <a:t>reciprocity</a:t>
            </a:r>
            <a:endParaRPr lang="nl-NL" altLang="zh-CN" sz="3200" dirty="0"/>
          </a:p>
          <a:p>
            <a:endParaRPr lang="nl-NL" altLang="zh-CN" sz="3200" dirty="0"/>
          </a:p>
          <a:p>
            <a:endParaRPr lang="nl-NL" altLang="zh-CN" sz="3200" dirty="0"/>
          </a:p>
          <a:p>
            <a:endParaRPr lang="nl-NL" altLang="zh-CN" sz="3200" dirty="0"/>
          </a:p>
          <a:p>
            <a:endParaRPr kumimoji="1" lang="zh-CN" altLang="en-US" sz="3200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81F49-9307-4EA1-8FA4-0E55E6F982EB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2 – Trust game - Trust</a:t>
            </a:r>
            <a:endParaRPr lang="nl-NL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1400436"/>
            <a:ext cx="5221831" cy="456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916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幻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DF5C4-C5F0-4AC9-BB29-1F63AA2AAA67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Game 4 – PGG – </a:t>
            </a:r>
            <a:r>
              <a:rPr lang="nl-NL" dirty="0" err="1" smtClean="0"/>
              <a:t>Co-operation</a:t>
            </a:r>
            <a:endParaRPr lang="nl-NL" dirty="0"/>
          </a:p>
        </p:txBody>
      </p:sp>
      <p:sp>
        <p:nvSpPr>
          <p:cNvPr id="55" name="Content Placeholder 2"/>
          <p:cNvSpPr txBox="1">
            <a:spLocks/>
          </p:cNvSpPr>
          <p:nvPr/>
        </p:nvSpPr>
        <p:spPr bwMode="auto">
          <a:xfrm>
            <a:off x="6659999" y="1800224"/>
            <a:ext cx="6155598" cy="658252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35996" tIns="35996" rIns="35996" bIns="35996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649207" rtl="0" eaLnBrk="1" fontAlgn="base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 sz="2600" b="1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50196" indent="0" algn="l" defTabSz="649207" rtl="0" eaLnBrk="1" fontAlgn="base" hangingPunct="1">
              <a:spcBef>
                <a:spcPct val="0"/>
              </a:spcBef>
              <a:spcAft>
                <a:spcPct val="0"/>
              </a:spcAft>
              <a:buFont typeface="Lucida Grande" pitchFamily="-65" charset="0"/>
              <a:buNone/>
              <a:defRPr sz="2800" b="1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300390" indent="0" algn="l" defTabSz="649207" rtl="0" eaLnBrk="1" fontAlgn="base" hangingPunct="1">
              <a:spcBef>
                <a:spcPct val="0"/>
              </a:spcBef>
              <a:spcAft>
                <a:spcPct val="0"/>
              </a:spcAft>
              <a:buFont typeface="Lucida Grande" pitchFamily="-65" charset="0"/>
              <a:buNone/>
              <a:defRPr sz="2600" b="1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950586" indent="0" algn="l" defTabSz="649207" rtl="0" eaLnBrk="1" fontAlgn="base" hangingPunct="1">
              <a:spcBef>
                <a:spcPct val="0"/>
              </a:spcBef>
              <a:spcAft>
                <a:spcPct val="0"/>
              </a:spcAft>
              <a:buFont typeface="Lucida Grande" pitchFamily="-65" charset="0"/>
              <a:buNone/>
              <a:defRPr sz="2300" b="1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600782" indent="0" algn="l" defTabSz="649207" rtl="0" eaLnBrk="1" fontAlgn="base" hangingPunct="1">
              <a:spcBef>
                <a:spcPct val="0"/>
              </a:spcBef>
              <a:spcAft>
                <a:spcPct val="0"/>
              </a:spcAft>
              <a:buFont typeface="Lucida Grande" pitchFamily="-65" charset="0"/>
              <a:buNone/>
              <a:defRPr sz="2300" b="1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3250978" indent="0" algn="l" defTabSz="650196" rtl="0" eaLnBrk="1" latinLnBrk="0" hangingPunct="1">
              <a:spcBef>
                <a:spcPct val="20000"/>
              </a:spcBef>
              <a:buFont typeface="Arial"/>
              <a:buNone/>
              <a:defRPr sz="2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01173" indent="0" algn="l" defTabSz="650196" rtl="0" eaLnBrk="1" latinLnBrk="0" hangingPunct="1">
              <a:spcBef>
                <a:spcPct val="20000"/>
              </a:spcBef>
              <a:buFont typeface="Arial"/>
              <a:buNone/>
              <a:defRPr sz="2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51369" indent="0" algn="l" defTabSz="650196" rtl="0" eaLnBrk="1" latinLnBrk="0" hangingPunct="1">
              <a:spcBef>
                <a:spcPct val="20000"/>
              </a:spcBef>
              <a:buFont typeface="Arial"/>
              <a:buNone/>
              <a:defRPr sz="2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01563" indent="0" algn="l" defTabSz="650196" rtl="0" eaLnBrk="1" latinLnBrk="0" hangingPunct="1">
              <a:spcBef>
                <a:spcPct val="20000"/>
              </a:spcBef>
              <a:buFont typeface="Arial"/>
              <a:buNone/>
              <a:defRPr sz="23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/>
              <a:buChar char="•"/>
            </a:pPr>
            <a:r>
              <a:rPr lang="nl-NL" sz="2800" b="0" dirty="0" smtClean="0"/>
              <a:t>3-player game: 3 </a:t>
            </a:r>
            <a:r>
              <a:rPr lang="nl-NL" sz="2800" b="0" dirty="0" err="1" smtClean="0"/>
              <a:t>developers</a:t>
            </a:r>
            <a:r>
              <a:rPr lang="nl-NL" sz="2800" b="0" dirty="0" smtClean="0"/>
              <a:t> in a </a:t>
            </a:r>
            <a:r>
              <a:rPr lang="nl-NL" sz="2800" b="0" dirty="0" err="1" smtClean="0"/>
              <a:t>neighbourhood</a:t>
            </a: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r>
              <a:rPr lang="nl-NL" sz="2800" b="0" dirty="0" smtClean="0"/>
              <a:t>An </a:t>
            </a:r>
            <a:r>
              <a:rPr lang="nl-NL" sz="2800" b="0" dirty="0" err="1" smtClean="0"/>
              <a:t>endowment</a:t>
            </a:r>
            <a:r>
              <a:rPr lang="nl-NL" sz="2800" b="0" dirty="0" smtClean="0"/>
              <a:t> of 100 points, </a:t>
            </a:r>
            <a:r>
              <a:rPr lang="nl-NL" sz="2800" b="0" dirty="0" err="1" smtClean="0"/>
              <a:t>invest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simulteneously</a:t>
            </a: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r>
              <a:rPr lang="nl-NL" sz="2800" b="0" dirty="0" smtClean="0"/>
              <a:t>The </a:t>
            </a:r>
            <a:r>
              <a:rPr lang="nl-NL" sz="2800" b="0" dirty="0" err="1" smtClean="0"/>
              <a:t>total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contribution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will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be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doubled</a:t>
            </a:r>
            <a:r>
              <a:rPr lang="nl-NL" sz="2800" b="0" dirty="0" smtClean="0"/>
              <a:t>, </a:t>
            </a:r>
            <a:r>
              <a:rPr lang="nl-NL" sz="2800" b="0" dirty="0" err="1" smtClean="0"/>
              <a:t>and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then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evenly</a:t>
            </a:r>
            <a:r>
              <a:rPr lang="nl-NL" sz="2800" b="0" dirty="0" smtClean="0"/>
              <a:t> shared </a:t>
            </a:r>
            <a:r>
              <a:rPr lang="nl-NL" sz="2800" b="0" dirty="0" err="1" smtClean="0"/>
              <a:t>by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all</a:t>
            </a:r>
            <a:r>
              <a:rPr lang="nl-NL" sz="2800" b="0" dirty="0" smtClean="0"/>
              <a:t> 3 </a:t>
            </a:r>
            <a:r>
              <a:rPr lang="nl-NL" sz="2800" b="0" dirty="0" err="1" smtClean="0"/>
              <a:t>players</a:t>
            </a:r>
            <a:r>
              <a:rPr lang="nl-NL" sz="2800" b="0" dirty="0" smtClean="0"/>
              <a:t> </a:t>
            </a:r>
          </a:p>
          <a:p>
            <a:pPr marL="457200" indent="-457200">
              <a:buFont typeface="Arial"/>
              <a:buChar char="•"/>
            </a:pP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r>
              <a:rPr lang="nl-NL" sz="2800" b="0" dirty="0" err="1"/>
              <a:t>E</a:t>
            </a:r>
            <a:r>
              <a:rPr lang="nl-NL" sz="2800" b="0" dirty="0" err="1" smtClean="0"/>
              <a:t>arnings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from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this</a:t>
            </a:r>
            <a:r>
              <a:rPr lang="nl-NL" sz="2800" b="0" dirty="0" smtClean="0"/>
              <a:t> game </a:t>
            </a:r>
            <a:r>
              <a:rPr lang="nl-NL" sz="2800" b="0" dirty="0" err="1" smtClean="0"/>
              <a:t>equal</a:t>
            </a:r>
            <a:r>
              <a:rPr lang="nl-NL" sz="2800" b="0" dirty="0" smtClean="0"/>
              <a:t> the share </a:t>
            </a:r>
            <a:r>
              <a:rPr lang="nl-NL" sz="2800" b="0" dirty="0" err="1" smtClean="0"/>
              <a:t>from</a:t>
            </a:r>
            <a:r>
              <a:rPr lang="nl-NL" sz="2800" b="0" dirty="0" smtClean="0"/>
              <a:t> the </a:t>
            </a:r>
            <a:r>
              <a:rPr lang="nl-NL" sz="2800" b="0" dirty="0" err="1" smtClean="0"/>
              <a:t>group</a:t>
            </a:r>
            <a:r>
              <a:rPr lang="nl-NL" sz="2800" b="0" dirty="0" smtClean="0"/>
              <a:t> benefits plus the points </a:t>
            </a:r>
            <a:r>
              <a:rPr lang="nl-NL" sz="2800" b="0" dirty="0" err="1" smtClean="0"/>
              <a:t>player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kept</a:t>
            </a:r>
            <a:r>
              <a:rPr lang="nl-NL" sz="2800" b="0" dirty="0" smtClean="0"/>
              <a:t> </a:t>
            </a:r>
            <a:r>
              <a:rPr lang="nl-NL" sz="2800" b="0" dirty="0" err="1" smtClean="0"/>
              <a:t>for</a:t>
            </a:r>
            <a:r>
              <a:rPr lang="nl-NL" sz="2800" b="0" dirty="0"/>
              <a:t> </a:t>
            </a:r>
            <a:r>
              <a:rPr lang="nl-NL" sz="2800" b="0" dirty="0" smtClean="0"/>
              <a:t>his/</a:t>
            </a:r>
            <a:r>
              <a:rPr lang="nl-NL" sz="2800" b="0" dirty="0" err="1" smtClean="0"/>
              <a:t>herself</a:t>
            </a:r>
            <a:endParaRPr lang="nl-NL" sz="2800" b="0" dirty="0" smtClean="0"/>
          </a:p>
          <a:p>
            <a:pPr marL="457200" indent="-457200">
              <a:buFont typeface="Arial"/>
              <a:buChar char="•"/>
            </a:pPr>
            <a:endParaRPr lang="nl-NL" sz="2800" dirty="0" smtClean="0"/>
          </a:p>
          <a:p>
            <a:pPr marL="457200" indent="-457200">
              <a:buFont typeface="Arial"/>
              <a:buChar char="•"/>
            </a:pPr>
            <a:r>
              <a:rPr lang="nl-NL" altLang="zh-CN" sz="2800" b="0" dirty="0" err="1"/>
              <a:t>Four</a:t>
            </a:r>
            <a:r>
              <a:rPr lang="nl-NL" altLang="zh-CN" sz="2800" b="0" dirty="0"/>
              <a:t> </a:t>
            </a:r>
            <a:r>
              <a:rPr lang="nl-NL" altLang="zh-CN" sz="2800" b="0" dirty="0" err="1"/>
              <a:t>treatments</a:t>
            </a:r>
            <a:r>
              <a:rPr lang="nl-NL" altLang="zh-CN" sz="2800" b="0" dirty="0" smtClean="0"/>
              <a:t>:</a:t>
            </a:r>
            <a:r>
              <a:rPr lang="nl-NL" altLang="zh-CN" sz="2800" b="0" dirty="0"/>
              <a:t> </a:t>
            </a:r>
            <a:r>
              <a:rPr lang="nl-NL" altLang="zh-CN" sz="2800" b="0" dirty="0" smtClean="0"/>
              <a:t>MPP, PPP, MMM, PPM</a:t>
            </a:r>
            <a:endParaRPr lang="nl-NL" altLang="zh-CN" sz="2800" b="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91" y="1800224"/>
            <a:ext cx="6070423" cy="542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41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U PPT Instituut 2014_Management Research E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A9B1E"/>
          </a:solidFill>
        </a:ln>
      </a:spPr>
      <a:bodyPr rtlCol="0" anchor="t"/>
      <a:lstStyle>
        <a:defPPr algn="ctr">
          <a:defRPr dirty="0" err="1" smtClean="0"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U Titeldia's">
  <a:themeElements>
    <a:clrScheme name="传统">
      <a:dk1>
        <a:srgbClr val="000000"/>
      </a:dk1>
      <a:lt1>
        <a:srgbClr val="FFFFFF"/>
      </a:lt1>
      <a:dk2>
        <a:srgbClr val="59480D"/>
      </a:dk2>
      <a:lt2>
        <a:srgbClr val="D28E11"/>
      </a:lt2>
      <a:accent1>
        <a:srgbClr val="6B4A0B"/>
      </a:accent1>
      <a:accent2>
        <a:srgbClr val="790A14"/>
      </a:accent2>
      <a:accent3>
        <a:srgbClr val="908342"/>
      </a:accent3>
      <a:accent4>
        <a:srgbClr val="423E5C"/>
      </a:accent4>
      <a:accent5>
        <a:srgbClr val="641345"/>
      </a:accent5>
      <a:accent6>
        <a:srgbClr val="748A2F"/>
      </a:accent6>
      <a:hlink>
        <a:srgbClr val="DD7E0E"/>
      </a:hlink>
      <a:folHlink>
        <a:srgbClr val="7F6F6F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RU PPT Instituut 2014_Management Research ENG</Template>
  <TotalTime>252</TotalTime>
  <Words>2136</Words>
  <Application>Microsoft Macintosh PowerPoint</Application>
  <PresentationFormat>自定义</PresentationFormat>
  <Paragraphs>273</Paragraphs>
  <Slides>21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23" baseType="lpstr">
      <vt:lpstr>RU PPT Instituut 2014_Management Research ENG</vt:lpstr>
      <vt:lpstr>RU Titeldia's</vt:lpstr>
      <vt:lpstr>Measuring and Comparing  Planning Cultures: Risk, Trust and Co-operative Attitudes  in Experimental Games  K. Li, P. Dethier, A. Eika, A. Samsura, E. Van der Krabben, B. Nordahl, JM. Halleux </vt:lpstr>
      <vt:lpstr>Gaps in comparative planning cultures studies</vt:lpstr>
      <vt:lpstr>Goal of research</vt:lpstr>
      <vt:lpstr>Operationalization – based on Culturized Planning Model (Knieling &amp; Othengrafen, 2009)</vt:lpstr>
      <vt:lpstr>Operationalization – based on Culturized Planning Model</vt:lpstr>
      <vt:lpstr>Method – learn from experimental economics</vt:lpstr>
      <vt:lpstr>Game 1 – Bomb Risk Elicitation Task (BRET) – Risk</vt:lpstr>
      <vt:lpstr>Game 2 – Trust game - Trust</vt:lpstr>
      <vt:lpstr>Game 4 – PGG – Co-operation</vt:lpstr>
      <vt:lpstr>Game 1 – Risk attitudes</vt:lpstr>
      <vt:lpstr>Game 2 – Trust attitudes</vt:lpstr>
      <vt:lpstr>Game 3 – Co-operative attitudes</vt:lpstr>
      <vt:lpstr>Discussions</vt:lpstr>
      <vt:lpstr>Conclusion</vt:lpstr>
      <vt:lpstr>Q&amp;A</vt:lpstr>
      <vt:lpstr>Background (1/4)  – Urban (re)development in Public land development model: WW II – 1994</vt:lpstr>
      <vt:lpstr>Background (2/4) - Alternative land development models and challenges: 1994-2008 </vt:lpstr>
      <vt:lpstr>Background (3/4) – Implementation obstacles and challenges for public sector, espcially in brownfield development</vt:lpstr>
      <vt:lpstr>Background (4/4) - Alternative land development models and challenges Since 2008</vt:lpstr>
      <vt:lpstr>Planning culture</vt:lpstr>
      <vt:lpstr>Gap in research</vt:lpstr>
    </vt:vector>
  </TitlesOfParts>
  <Company>Radboud Universiteit Nijmegen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u873137</dc:creator>
  <cp:lastModifiedBy>Keyang keyang</cp:lastModifiedBy>
  <cp:revision>447</cp:revision>
  <dcterms:created xsi:type="dcterms:W3CDTF">2014-10-24T09:58:41Z</dcterms:created>
  <dcterms:modified xsi:type="dcterms:W3CDTF">2018-09-28T08:52:01Z</dcterms:modified>
</cp:coreProperties>
</file>