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0" r:id="rId4"/>
    <p:sldId id="259" r:id="rId5"/>
    <p:sldId id="268" r:id="rId6"/>
    <p:sldId id="260" r:id="rId7"/>
    <p:sldId id="266" r:id="rId8"/>
    <p:sldId id="271" r:id="rId9"/>
    <p:sldId id="272" r:id="rId10"/>
    <p:sldId id="262" r:id="rId11"/>
    <p:sldId id="261" r:id="rId12"/>
    <p:sldId id="264" r:id="rId13"/>
    <p:sldId id="265" r:id="rId14"/>
    <p:sldId id="275" r:id="rId15"/>
    <p:sldId id="276" r:id="rId16"/>
    <p:sldId id="273" r:id="rId17"/>
    <p:sldId id="274" r:id="rId18"/>
    <p:sldId id="267" r:id="rId19"/>
    <p:sldId id="269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HERCHES\DoX\DOC\RECHERCHE\GAMES_II\TRAITEMENTS\Q_ferme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68674571462646"/>
          <c:y val="4.1041795244403621E-2"/>
          <c:w val="0.82576799304217652"/>
          <c:h val="0.77522777095669704"/>
        </c:manualLayout>
      </c:layout>
      <c:barChart>
        <c:barDir val="col"/>
        <c:grouping val="stacked"/>
        <c:varyColors val="0"/>
        <c:ser>
          <c:idx val="4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't-student'!$AR$22:$AS$22</c:f>
              <c:strCache>
                <c:ptCount val="2"/>
                <c:pt idx="0">
                  <c:v>Consultant</c:v>
                </c:pt>
                <c:pt idx="1">
                  <c:v>Co-owner</c:v>
                </c:pt>
              </c:strCache>
            </c:strRef>
          </c:cat>
          <c:val>
            <c:numRef>
              <c:f>'t-student'!$AR$23:$AS$23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0"/>
          <c:order val="1"/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percentage"/>
            <c:noEndCap val="0"/>
            <c:val val="100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't-student'!$AR$22:$AS$22</c:f>
              <c:strCache>
                <c:ptCount val="2"/>
                <c:pt idx="0">
                  <c:v>Consultant</c:v>
                </c:pt>
                <c:pt idx="1">
                  <c:v>Co-owner</c:v>
                </c:pt>
              </c:strCache>
            </c:strRef>
          </c:cat>
          <c:val>
            <c:numRef>
              <c:f>'t-student'!$AR$24:$AS$24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1"/>
          <c:order val="2"/>
          <c:spPr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't-student'!$AR$22:$AS$22</c:f>
              <c:strCache>
                <c:ptCount val="2"/>
                <c:pt idx="0">
                  <c:v>Consultant</c:v>
                </c:pt>
                <c:pt idx="1">
                  <c:v>Co-owner</c:v>
                </c:pt>
              </c:strCache>
            </c:strRef>
          </c:cat>
          <c:val>
            <c:numRef>
              <c:f>'t-student'!$AR$25:$AS$25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</c:ser>
        <c:ser>
          <c:idx val="2"/>
          <c:order val="3"/>
          <c:spPr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errBars>
            <c:errBarType val="plus"/>
            <c:errValType val="percentage"/>
            <c:noEndCap val="0"/>
            <c:val val="100"/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strRef>
              <c:f>'t-student'!$AR$22:$AS$22</c:f>
              <c:strCache>
                <c:ptCount val="2"/>
                <c:pt idx="0">
                  <c:v>Consultant</c:v>
                </c:pt>
                <c:pt idx="1">
                  <c:v>Co-owner</c:v>
                </c:pt>
              </c:strCache>
            </c:strRef>
          </c:cat>
          <c:val>
            <c:numRef>
              <c:f>'t-student'!$AR$26:$AS$26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3"/>
          <c:order val="4"/>
          <c:tx>
            <c:strRef>
              <c:f>'t-student'!$AR$23:$AS$23</c:f>
              <c:strCache>
                <c:ptCount val="2"/>
                <c:pt idx="0">
                  <c:v>0</c:v>
                </c:pt>
                <c:pt idx="1">
                  <c:v>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't-student'!$AR$22:$AS$22</c:f>
              <c:strCache>
                <c:ptCount val="2"/>
                <c:pt idx="0">
                  <c:v>Consultant</c:v>
                </c:pt>
                <c:pt idx="1">
                  <c:v>Co-owner</c:v>
                </c:pt>
              </c:strCache>
            </c:strRef>
          </c:cat>
          <c:val>
            <c:numRef>
              <c:f>'t-student'!$AR$27:$AS$27</c:f>
              <c:numCache>
                <c:formatCode>General</c:formatCode>
                <c:ptCount val="2"/>
                <c:pt idx="0">
                  <c:v>50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518112"/>
        <c:axId val="59498528"/>
      </c:barChart>
      <c:catAx>
        <c:axId val="5951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498528"/>
        <c:crosses val="autoZero"/>
        <c:auto val="1"/>
        <c:lblAlgn val="ctr"/>
        <c:lblOffset val="100"/>
        <c:noMultiLvlLbl val="0"/>
      </c:catAx>
      <c:valAx>
        <c:axId val="5949852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dirty="0" smtClean="0"/>
                  <a:t>Amount sent</a:t>
                </a:r>
                <a:endParaRPr lang="en-GB" sz="2400" dirty="0"/>
              </a:p>
            </c:rich>
          </c:tx>
          <c:layout>
            <c:manualLayout>
              <c:xMode val="edge"/>
              <c:yMode val="edge"/>
              <c:x val="3.9404396343846022E-2"/>
              <c:y val="0.18112175257952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1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Minimum effort game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STAT!$A$112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STAT!$B$105:$H$105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STAT!$B$112:$H$112</c:f>
              <c:numCache>
                <c:formatCode>0%</c:formatCode>
                <c:ptCount val="7"/>
                <c:pt idx="0">
                  <c:v>2.3076923076923078E-2</c:v>
                </c:pt>
                <c:pt idx="1">
                  <c:v>2.5641025641025641E-3</c:v>
                </c:pt>
                <c:pt idx="2">
                  <c:v>3.0769230769230771E-2</c:v>
                </c:pt>
                <c:pt idx="3">
                  <c:v>0.18974358974358974</c:v>
                </c:pt>
                <c:pt idx="4">
                  <c:v>0.28974358974358977</c:v>
                </c:pt>
                <c:pt idx="5">
                  <c:v>0.18461538461538463</c:v>
                </c:pt>
                <c:pt idx="6">
                  <c:v>0.27948717948717949</c:v>
                </c:pt>
              </c:numCache>
            </c:numRef>
          </c:val>
        </c:ser>
        <c:ser>
          <c:idx val="1"/>
          <c:order val="1"/>
          <c:tx>
            <c:strRef>
              <c:f>STAT!$A$113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STAT!$B$105:$H$105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STAT!$B$113:$H$113</c:f>
              <c:numCache>
                <c:formatCode>0%</c:formatCode>
                <c:ptCount val="7"/>
                <c:pt idx="0">
                  <c:v>1.9607843137254902E-2</c:v>
                </c:pt>
                <c:pt idx="1">
                  <c:v>1.9607843137254902E-2</c:v>
                </c:pt>
                <c:pt idx="2">
                  <c:v>3.9215686274509803E-2</c:v>
                </c:pt>
                <c:pt idx="3">
                  <c:v>0.24509803921568626</c:v>
                </c:pt>
                <c:pt idx="4">
                  <c:v>0.22549019607843138</c:v>
                </c:pt>
                <c:pt idx="5">
                  <c:v>0.19607843137254902</c:v>
                </c:pt>
                <c:pt idx="6">
                  <c:v>0.25490196078431371</c:v>
                </c:pt>
              </c:numCache>
            </c:numRef>
          </c:val>
        </c:ser>
        <c:ser>
          <c:idx val="2"/>
          <c:order val="2"/>
          <c:tx>
            <c:strRef>
              <c:f>STAT!$A$114</c:f>
              <c:strCache>
                <c:ptCount val="1"/>
                <c:pt idx="0">
                  <c:v>North 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STAT!$B$105:$H$105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STAT!$B$114:$H$114</c:f>
              <c:numCache>
                <c:formatCode>0%</c:formatCode>
                <c:ptCount val="7"/>
                <c:pt idx="0">
                  <c:v>1.7857142857142856E-2</c:v>
                </c:pt>
                <c:pt idx="1">
                  <c:v>0</c:v>
                </c:pt>
                <c:pt idx="2">
                  <c:v>1.7857142857142856E-2</c:v>
                </c:pt>
                <c:pt idx="3">
                  <c:v>0.32142857142857145</c:v>
                </c:pt>
                <c:pt idx="4">
                  <c:v>0.23214285714285715</c:v>
                </c:pt>
                <c:pt idx="5">
                  <c:v>0.19642857142857142</c:v>
                </c:pt>
                <c:pt idx="6">
                  <c:v>0.21428571428571427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19744"/>
        <c:axId val="59520832"/>
      </c:barChart>
      <c:catAx>
        <c:axId val="5951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20832"/>
        <c:crosses val="autoZero"/>
        <c:auto val="1"/>
        <c:lblAlgn val="ctr"/>
        <c:lblOffset val="100"/>
        <c:noMultiLvlLbl val="0"/>
      </c:catAx>
      <c:valAx>
        <c:axId val="5952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19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Have you heard about cohousing before?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STAT!$A$169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STAT!$B$168:$C$168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STAT!$B$169:$C$169</c:f>
              <c:numCache>
                <c:formatCode>0%</c:formatCode>
                <c:ptCount val="2"/>
                <c:pt idx="0">
                  <c:v>0.50769230769230766</c:v>
                </c:pt>
                <c:pt idx="1">
                  <c:v>0.49230769230769234</c:v>
                </c:pt>
              </c:numCache>
            </c:numRef>
          </c:val>
        </c:ser>
        <c:ser>
          <c:idx val="1"/>
          <c:order val="1"/>
          <c:tx>
            <c:strRef>
              <c:f>STAT!$A$170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STAT!$B$170:$C$170</c:f>
              <c:numCache>
                <c:formatCode>0%</c:formatCode>
                <c:ptCount val="2"/>
                <c:pt idx="0">
                  <c:v>0.34313725490196079</c:v>
                </c:pt>
                <c:pt idx="1">
                  <c:v>0.65686274509803921</c:v>
                </c:pt>
              </c:numCache>
            </c:numRef>
          </c:val>
        </c:ser>
        <c:ser>
          <c:idx val="2"/>
          <c:order val="2"/>
          <c:tx>
            <c:strRef>
              <c:f>STAT!$A$171</c:f>
              <c:strCache>
                <c:ptCount val="1"/>
                <c:pt idx="0">
                  <c:v>Noth 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STAT!$B$171:$C$171</c:f>
              <c:numCache>
                <c:formatCode>0%</c:formatCode>
                <c:ptCount val="2"/>
                <c:pt idx="0">
                  <c:v>0.375</c:v>
                </c:pt>
                <c:pt idx="1">
                  <c:v>0.625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31168"/>
        <c:axId val="59532256"/>
      </c:barChart>
      <c:catAx>
        <c:axId val="5953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32256"/>
        <c:crosses val="autoZero"/>
        <c:auto val="1"/>
        <c:lblAlgn val="ctr"/>
        <c:lblOffset val="100"/>
        <c:noMultiLvlLbl val="0"/>
      </c:catAx>
      <c:valAx>
        <c:axId val="5953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3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i="0" baseline="0" dirty="0" smtClean="0">
                <a:effectLst/>
              </a:rPr>
              <a:t>Build or renovate a building with other residents </a:t>
            </a:r>
            <a:endParaRPr lang="en-GB" sz="24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569915458937198"/>
          <c:y val="0.16417407407407406"/>
          <c:w val="0.81742886473429943"/>
          <c:h val="0.6045414351851851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STAT!$A$217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STAT!$B$217:$F$217</c:f>
              <c:numCache>
                <c:formatCode>0%</c:formatCode>
                <c:ptCount val="5"/>
                <c:pt idx="0">
                  <c:v>4.6153846153846156E-2</c:v>
                </c:pt>
                <c:pt idx="1">
                  <c:v>0.11025641025641025</c:v>
                </c:pt>
                <c:pt idx="2">
                  <c:v>0.1641025641025641</c:v>
                </c:pt>
                <c:pt idx="3">
                  <c:v>0.30512820512820515</c:v>
                </c:pt>
                <c:pt idx="4">
                  <c:v>0.37435897435897436</c:v>
                </c:pt>
              </c:numCache>
            </c:numRef>
          </c:val>
        </c:ser>
        <c:ser>
          <c:idx val="2"/>
          <c:order val="1"/>
          <c:tx>
            <c:strRef>
              <c:f>STAT!$A$218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STAT!$B$218:$F$218</c:f>
              <c:numCache>
                <c:formatCode>0%</c:formatCode>
                <c:ptCount val="5"/>
                <c:pt idx="0">
                  <c:v>4.9019607843137254E-2</c:v>
                </c:pt>
                <c:pt idx="1">
                  <c:v>0.11764705882352941</c:v>
                </c:pt>
                <c:pt idx="2">
                  <c:v>0.25490196078431371</c:v>
                </c:pt>
                <c:pt idx="3">
                  <c:v>0.3235294117647059</c:v>
                </c:pt>
                <c:pt idx="4">
                  <c:v>0.25490196078431371</c:v>
                </c:pt>
              </c:numCache>
            </c:numRef>
          </c:val>
        </c:ser>
        <c:ser>
          <c:idx val="3"/>
          <c:order val="2"/>
          <c:tx>
            <c:strRef>
              <c:f>STAT!$A$219</c:f>
              <c:strCache>
                <c:ptCount val="1"/>
                <c:pt idx="0">
                  <c:v>North 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STAT!$B$219:$F$219</c:f>
              <c:numCache>
                <c:formatCode>0%</c:formatCode>
                <c:ptCount val="5"/>
                <c:pt idx="0">
                  <c:v>1.7857142857142856E-2</c:v>
                </c:pt>
                <c:pt idx="1">
                  <c:v>0.25</c:v>
                </c:pt>
                <c:pt idx="2">
                  <c:v>0.14285714285714285</c:v>
                </c:pt>
                <c:pt idx="3">
                  <c:v>0.23214285714285715</c:v>
                </c:pt>
                <c:pt idx="4">
                  <c:v>0.35714285714285715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14304"/>
        <c:axId val="59523552"/>
      </c:barChart>
      <c:catAx>
        <c:axId val="5951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23552"/>
        <c:crosses val="autoZero"/>
        <c:auto val="1"/>
        <c:lblAlgn val="ctr"/>
        <c:lblOffset val="100"/>
        <c:noMultiLvlLbl val="0"/>
      </c:catAx>
      <c:valAx>
        <c:axId val="5952355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14304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/>
              <a:t>Share a common green space (common garden) with other inhabitants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569915458937198"/>
          <c:y val="0.16457083333333336"/>
          <c:w val="0.81742886473429943"/>
          <c:h val="0.601655787037037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STAT!$A$245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STAT!$B$245:$F$245</c:f>
              <c:numCache>
                <c:formatCode>0%</c:formatCode>
                <c:ptCount val="5"/>
                <c:pt idx="0">
                  <c:v>0.13076923076923078</c:v>
                </c:pt>
                <c:pt idx="1">
                  <c:v>0.13076923076923078</c:v>
                </c:pt>
                <c:pt idx="2">
                  <c:v>0.14615384615384616</c:v>
                </c:pt>
                <c:pt idx="3">
                  <c:v>0.23589743589743589</c:v>
                </c:pt>
                <c:pt idx="4">
                  <c:v>0.35641025641025642</c:v>
                </c:pt>
              </c:numCache>
            </c:numRef>
          </c:val>
        </c:ser>
        <c:ser>
          <c:idx val="2"/>
          <c:order val="1"/>
          <c:tx>
            <c:strRef>
              <c:f>STAT!$A$246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STAT!$B$246:$F$246</c:f>
              <c:numCache>
                <c:formatCode>0%</c:formatCode>
                <c:ptCount val="5"/>
                <c:pt idx="0">
                  <c:v>0.19607843137254902</c:v>
                </c:pt>
                <c:pt idx="1">
                  <c:v>0.22549019607843138</c:v>
                </c:pt>
                <c:pt idx="2">
                  <c:v>0.21568627450980393</c:v>
                </c:pt>
                <c:pt idx="3">
                  <c:v>0.15686274509803921</c:v>
                </c:pt>
                <c:pt idx="4">
                  <c:v>0.20588235294117646</c:v>
                </c:pt>
              </c:numCache>
            </c:numRef>
          </c:val>
        </c:ser>
        <c:ser>
          <c:idx val="3"/>
          <c:order val="2"/>
          <c:tx>
            <c:strRef>
              <c:f>STAT!$A$247</c:f>
              <c:strCache>
                <c:ptCount val="1"/>
                <c:pt idx="0">
                  <c:v>North 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STAT!$B$247:$F$247</c:f>
              <c:numCache>
                <c:formatCode>0%</c:formatCode>
                <c:ptCount val="5"/>
                <c:pt idx="0">
                  <c:v>0.25</c:v>
                </c:pt>
                <c:pt idx="1">
                  <c:v>0.125</c:v>
                </c:pt>
                <c:pt idx="2">
                  <c:v>0.21428571428571427</c:v>
                </c:pt>
                <c:pt idx="3">
                  <c:v>0.16071428571428573</c:v>
                </c:pt>
                <c:pt idx="4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17568"/>
        <c:axId val="59514848"/>
      </c:barChart>
      <c:catAx>
        <c:axId val="5951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14848"/>
        <c:crosses val="autoZero"/>
        <c:auto val="1"/>
        <c:lblAlgn val="ctr"/>
        <c:lblOffset val="100"/>
        <c:noMultiLvlLbl val="0"/>
      </c:catAx>
      <c:valAx>
        <c:axId val="5951484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17568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/>
              <a:t>Share a common room with other inhabitants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6608260869565217"/>
          <c:y val="0.15848488976985148"/>
          <c:w val="0.81704541062801916"/>
          <c:h val="0.582859830776820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STAT!$A$245</c:f>
              <c:strCache>
                <c:ptCount val="1"/>
                <c:pt idx="0">
                  <c:v>Belgium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STAT!$B$273:$F$273</c:f>
              <c:numCache>
                <c:formatCode>0%</c:formatCode>
                <c:ptCount val="5"/>
                <c:pt idx="0">
                  <c:v>7.9487179487179482E-2</c:v>
                </c:pt>
                <c:pt idx="1">
                  <c:v>0.13589743589743589</c:v>
                </c:pt>
                <c:pt idx="2">
                  <c:v>0.11025641025641025</c:v>
                </c:pt>
                <c:pt idx="3">
                  <c:v>0.22307692307692309</c:v>
                </c:pt>
                <c:pt idx="4">
                  <c:v>0.45128205128205129</c:v>
                </c:pt>
              </c:numCache>
            </c:numRef>
          </c:val>
        </c:ser>
        <c:ser>
          <c:idx val="2"/>
          <c:order val="1"/>
          <c:tx>
            <c:strRef>
              <c:f>STAT!$A$246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STAT!$B$274:$F$274</c:f>
              <c:numCache>
                <c:formatCode>0%</c:formatCode>
                <c:ptCount val="5"/>
                <c:pt idx="0">
                  <c:v>0.19607843137254902</c:v>
                </c:pt>
                <c:pt idx="1">
                  <c:v>0.19607843137254902</c:v>
                </c:pt>
                <c:pt idx="2">
                  <c:v>0.19607843137254902</c:v>
                </c:pt>
                <c:pt idx="3">
                  <c:v>0.13725490196078433</c:v>
                </c:pt>
                <c:pt idx="4">
                  <c:v>0.27450980392156865</c:v>
                </c:pt>
              </c:numCache>
            </c:numRef>
          </c:val>
        </c:ser>
        <c:ser>
          <c:idx val="3"/>
          <c:order val="2"/>
          <c:tx>
            <c:strRef>
              <c:f>STAT!$A$219</c:f>
              <c:strCache>
                <c:ptCount val="1"/>
                <c:pt idx="0">
                  <c:v>North Europe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STAT!$B$275:$F$275</c:f>
              <c:numCache>
                <c:formatCode>0%</c:formatCode>
                <c:ptCount val="5"/>
                <c:pt idx="0">
                  <c:v>0.10714285714285714</c:v>
                </c:pt>
                <c:pt idx="1">
                  <c:v>8.9285714285714288E-2</c:v>
                </c:pt>
                <c:pt idx="2">
                  <c:v>0.17857142857142858</c:v>
                </c:pt>
                <c:pt idx="3">
                  <c:v>0.21428571428571427</c:v>
                </c:pt>
                <c:pt idx="4">
                  <c:v>0.4107142857142857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04512"/>
        <c:axId val="59524096"/>
      </c:barChart>
      <c:catAx>
        <c:axId val="5950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24096"/>
        <c:crosses val="autoZero"/>
        <c:auto val="1"/>
        <c:lblAlgn val="ctr"/>
        <c:lblOffset val="100"/>
        <c:noMultiLvlLbl val="0"/>
      </c:catAx>
      <c:valAx>
        <c:axId val="5952409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504512"/>
        <c:crosses val="autoZero"/>
        <c:crossBetween val="between"/>
        <c:majorUnit val="0.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C737D-0445-40C0-83B2-8E8B658A5923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E237D-119D-4860-B7F0-A20D7A9C7D2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6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4D70A-7D97-42AE-8A40-FC7B5E8EC780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9E081-601A-4AE4-9306-A829F94FFB6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2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E081-601A-4AE4-9306-A829F94FFB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98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Pas de différence significative entre</a:t>
            </a:r>
            <a:r>
              <a:rPr lang="fr-BE" baseline="0" dirty="0" smtClean="0"/>
              <a:t> les pays </a:t>
            </a:r>
          </a:p>
          <a:p>
            <a:r>
              <a:rPr lang="fr-BE" baseline="0" dirty="0" smtClean="0"/>
              <a:t>Pas de différence significative entre consultant ou copropriétaire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E081-601A-4AE4-9306-A829F94FFB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Pas de </a:t>
            </a:r>
            <a:r>
              <a:rPr lang="fr-BE" dirty="0" err="1" smtClean="0"/>
              <a:t>difference</a:t>
            </a:r>
            <a:r>
              <a:rPr lang="fr-BE" dirty="0" smtClean="0"/>
              <a:t> significative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E081-601A-4AE4-9306-A829F94FFB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3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Beaucoup pense</a:t>
            </a:r>
            <a:r>
              <a:rPr lang="fr-BE" baseline="0" dirty="0" smtClean="0"/>
              <a:t> que l’habitat groupé est synonyme de la colocation (un seul habitat pour les ménages).  Peu de gens pense que l’habitat est réservé au personne seule ou souffrant de précarité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E081-601A-4AE4-9306-A829F94FFB6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5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Différence significative entre BE/NO et Fr/NO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E081-601A-4AE4-9306-A829F94FFB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8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Difference</a:t>
            </a:r>
            <a:r>
              <a:rPr lang="fr-BE" dirty="0" smtClean="0"/>
              <a:t> significative entre BE/No et FR/No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E081-601A-4AE4-9306-A829F94FFB6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3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Pas de </a:t>
            </a:r>
            <a:r>
              <a:rPr lang="fr-BE" dirty="0" err="1" smtClean="0"/>
              <a:t>difference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9E081-601A-4AE4-9306-A829F94FFB6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7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6333F5D-C32F-46EB-B0C2-FE1ECE845893}" type="datetime1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2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08FF-FCBF-4531-A2DC-229F9FC19DA4}" type="datetime1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7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C9E5-8864-4D03-8381-DC49AC84A2F4}" type="datetime1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5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95130"/>
            <a:ext cx="9720072" cy="9541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9287"/>
            <a:ext cx="9720071" cy="4560073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8C5E-1BBD-48C2-BCA9-C9E746099A83}" type="datetime1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62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A537-B34A-4291-80DF-E40DBBE410F8}" type="datetime1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7C2E6-613B-4238-980E-DFDABD0FDA15}" type="datetime1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6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0E1F-3CE2-46F7-A959-B8817D74BCF2}" type="datetime1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88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3684-BB95-481F-ACEA-8EDFAB056DF3}" type="datetime1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8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773B-D9AF-4B4D-8327-EF995806C709}" type="datetime1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29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33EF-2FBE-48FF-A1AF-F985D30F0B71}" type="datetime1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6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4AB8-B279-409A-997A-44BA59C22C72}" type="datetime1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2E667E-339B-4556-9998-49179D1993B4}" type="datetime1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CB5735-9BAA-46F8-B22F-BAAA87FAD4C3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4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sz="6000" dirty="0"/>
              <a:t>Measuring planning cultures for co-housing development 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496296" y="4960137"/>
            <a:ext cx="2341038" cy="1463040"/>
          </a:xfrm>
        </p:spPr>
        <p:txBody>
          <a:bodyPr>
            <a:normAutofit/>
          </a:bodyPr>
          <a:lstStyle/>
          <a:p>
            <a:r>
              <a:rPr lang="fr-BE" dirty="0" smtClean="0"/>
              <a:t>Perrine Dethier and Jean-Marie Halleux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0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/>
              <a:t>Cooperation</a:t>
            </a:r>
            <a:r>
              <a:rPr lang="fr-BE" b="1" dirty="0" smtClean="0"/>
              <a:t> GAME</a:t>
            </a:r>
            <a:endParaRPr lang="en-GB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0" y="2257426"/>
            <a:ext cx="9596226" cy="4060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20987" y="6409186"/>
            <a:ext cx="487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Van </a:t>
            </a:r>
            <a:r>
              <a:rPr lang="en-GB" dirty="0" err="1" smtClean="0"/>
              <a:t>Huyck</a:t>
            </a:r>
            <a:r>
              <a:rPr lang="en-GB" dirty="0" smtClean="0"/>
              <a:t>. J. B.. </a:t>
            </a:r>
            <a:r>
              <a:rPr lang="en-GB" dirty="0" err="1" smtClean="0"/>
              <a:t>Battalio</a:t>
            </a:r>
            <a:r>
              <a:rPr lang="en-GB" dirty="0" smtClean="0"/>
              <a:t>. R. C.. &amp; </a:t>
            </a:r>
            <a:r>
              <a:rPr lang="en-GB" dirty="0" err="1" smtClean="0"/>
              <a:t>Beil</a:t>
            </a:r>
            <a:r>
              <a:rPr lang="en-GB" dirty="0" smtClean="0"/>
              <a:t>. R. O.. 1990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1024128" y="1749287"/>
            <a:ext cx="569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chemeClr val="accent1"/>
                </a:solidFill>
              </a:rPr>
              <a:t>Minimum-effort </a:t>
            </a:r>
            <a:r>
              <a:rPr lang="fr-BE" sz="2800" b="1" dirty="0" err="1" smtClean="0">
                <a:solidFill>
                  <a:schemeClr val="accent1"/>
                </a:solidFill>
              </a:rPr>
              <a:t>game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 smtClean="0"/>
              <a:t>Cooperation</a:t>
            </a:r>
            <a:r>
              <a:rPr lang="fr-BE" b="1" dirty="0" smtClean="0"/>
              <a:t> GAME</a:t>
            </a:r>
            <a:endParaRPr lang="en-GB" b="1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037286"/>
              </p:ext>
            </p:extLst>
          </p:nvPr>
        </p:nvGraphicFramePr>
        <p:xfrm>
          <a:off x="435429" y="1749287"/>
          <a:ext cx="11219542" cy="4871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Survey</a:t>
            </a:r>
            <a:endParaRPr lang="en-GB" b="1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890079"/>
              </p:ext>
            </p:extLst>
          </p:nvPr>
        </p:nvGraphicFramePr>
        <p:xfrm>
          <a:off x="384629" y="1926544"/>
          <a:ext cx="6741886" cy="400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7605485" y="2090057"/>
            <a:ext cx="375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Difference significant between regions.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Differences significant depending on the skills (urbanism vs others)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Differences between universities (for Belgium)</a:t>
            </a:r>
            <a:endParaRPr lang="en-US" sz="2000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04832"/>
              </p:ext>
            </p:extLst>
          </p:nvPr>
        </p:nvGraphicFramePr>
        <p:xfrm>
          <a:off x="7989078" y="4677596"/>
          <a:ext cx="2298700" cy="1135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4300"/>
                <a:gridCol w="9144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Yes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Liege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39,15%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Namur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57,89%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Louvain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66,67%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480330"/>
            <a:ext cx="9720072" cy="954157"/>
          </a:xfrm>
        </p:spPr>
        <p:txBody>
          <a:bodyPr>
            <a:normAutofit/>
          </a:bodyPr>
          <a:lstStyle/>
          <a:p>
            <a:r>
              <a:rPr lang="fr-BE" b="1" dirty="0" smtClean="0"/>
              <a:t>Survey</a:t>
            </a:r>
            <a:endParaRPr lang="en-GB" dirty="0"/>
          </a:p>
        </p:txBody>
      </p:sp>
      <p:grpSp>
        <p:nvGrpSpPr>
          <p:cNvPr id="6" name="Groupe 5"/>
          <p:cNvGrpSpPr/>
          <p:nvPr/>
        </p:nvGrpSpPr>
        <p:grpSpPr>
          <a:xfrm>
            <a:off x="2392090" y="1753536"/>
            <a:ext cx="2398125" cy="495300"/>
            <a:chOff x="1080000" y="1800000"/>
            <a:chExt cx="2398125" cy="495300"/>
          </a:xfrm>
        </p:grpSpPr>
        <p:grpSp>
          <p:nvGrpSpPr>
            <p:cNvPr id="7" name="Groupe 6"/>
            <p:cNvGrpSpPr/>
            <p:nvPr/>
          </p:nvGrpSpPr>
          <p:grpSpPr>
            <a:xfrm>
              <a:off x="108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chemeClr val="accent5"/>
                    </a:solidFill>
                  </a:rPr>
                  <a:t>1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162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18" name="Connecteur droit 17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ZoneTexte 18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2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216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16" name="Connecteur droit 15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3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270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4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324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5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</p:grpSp>
      <p:cxnSp>
        <p:nvCxnSpPr>
          <p:cNvPr id="22" name="Connecteur droit avec flèche 21"/>
          <p:cNvCxnSpPr/>
          <p:nvPr/>
        </p:nvCxnSpPr>
        <p:spPr>
          <a:xfrm>
            <a:off x="2133892" y="2250193"/>
            <a:ext cx="3032567" cy="0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30994" y="2001186"/>
            <a:ext cx="128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Collectively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156563" y="1995265"/>
            <a:ext cx="128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Individually</a:t>
            </a:r>
            <a:endParaRPr lang="en-US" dirty="0">
              <a:solidFill>
                <a:schemeClr val="accent5"/>
              </a:solidFill>
            </a:endParaRPr>
          </a:p>
        </p:txBody>
      </p:sp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833089"/>
              </p:ext>
            </p:extLst>
          </p:nvPr>
        </p:nvGraphicFramePr>
        <p:xfrm>
          <a:off x="1800000" y="2340000"/>
          <a:ext cx="82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1024128" y="1213787"/>
            <a:ext cx="1116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For </a:t>
            </a:r>
            <a:r>
              <a:rPr lang="en-GB" sz="2800" b="1" dirty="0">
                <a:solidFill>
                  <a:schemeClr val="accent1"/>
                </a:solidFill>
              </a:rPr>
              <a:t>the housing of your future </a:t>
            </a:r>
            <a:r>
              <a:rPr lang="en-GB" sz="2800" b="1" dirty="0" smtClean="0">
                <a:solidFill>
                  <a:schemeClr val="accent1"/>
                </a:solidFill>
              </a:rPr>
              <a:t>family, </a:t>
            </a:r>
            <a:r>
              <a:rPr lang="en-GB" sz="2800" b="1" dirty="0">
                <a:solidFill>
                  <a:schemeClr val="accent1"/>
                </a:solidFill>
              </a:rPr>
              <a:t>you see yourself rather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0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480330"/>
            <a:ext cx="9720072" cy="954157"/>
          </a:xfrm>
        </p:spPr>
        <p:txBody>
          <a:bodyPr>
            <a:normAutofit/>
          </a:bodyPr>
          <a:lstStyle/>
          <a:p>
            <a:r>
              <a:rPr lang="fr-BE" b="1" dirty="0" smtClean="0"/>
              <a:t>Survey</a:t>
            </a:r>
            <a:endParaRPr lang="en-GB" dirty="0"/>
          </a:p>
        </p:txBody>
      </p:sp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300356"/>
              </p:ext>
            </p:extLst>
          </p:nvPr>
        </p:nvGraphicFramePr>
        <p:xfrm>
          <a:off x="1800000" y="2340000"/>
          <a:ext cx="82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1024128" y="1213787"/>
            <a:ext cx="1116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For </a:t>
            </a:r>
            <a:r>
              <a:rPr lang="en-GB" sz="2800" b="1" dirty="0">
                <a:solidFill>
                  <a:schemeClr val="accent1"/>
                </a:solidFill>
              </a:rPr>
              <a:t>the housing of your future </a:t>
            </a:r>
            <a:r>
              <a:rPr lang="en-GB" sz="2800" b="1" dirty="0" smtClean="0">
                <a:solidFill>
                  <a:schemeClr val="accent1"/>
                </a:solidFill>
              </a:rPr>
              <a:t>family, </a:t>
            </a:r>
            <a:r>
              <a:rPr lang="en-GB" sz="2800" b="1" dirty="0">
                <a:solidFill>
                  <a:schemeClr val="accent1"/>
                </a:solidFill>
              </a:rPr>
              <a:t>you see yourself rather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14</a:t>
            </a:fld>
            <a:endParaRPr lang="en-GB"/>
          </a:p>
        </p:txBody>
      </p:sp>
      <p:grpSp>
        <p:nvGrpSpPr>
          <p:cNvPr id="46" name="Groupe 45"/>
          <p:cNvGrpSpPr/>
          <p:nvPr/>
        </p:nvGrpSpPr>
        <p:grpSpPr>
          <a:xfrm>
            <a:off x="2392090" y="1753536"/>
            <a:ext cx="2398125" cy="495300"/>
            <a:chOff x="1080000" y="1800000"/>
            <a:chExt cx="2398125" cy="495300"/>
          </a:xfrm>
        </p:grpSpPr>
        <p:grpSp>
          <p:nvGrpSpPr>
            <p:cNvPr id="47" name="Groupe 46"/>
            <p:cNvGrpSpPr/>
            <p:nvPr/>
          </p:nvGrpSpPr>
          <p:grpSpPr>
            <a:xfrm>
              <a:off x="108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60" name="Connecteur droit 59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ZoneTexte 60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chemeClr val="accent5"/>
                    </a:solidFill>
                  </a:rPr>
                  <a:t>1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162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58" name="Connecteur droit 57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2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>
              <a:off x="216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56" name="Connecteur droit 55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ZoneTexte 56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3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50" name="Groupe 49"/>
            <p:cNvGrpSpPr/>
            <p:nvPr/>
          </p:nvGrpSpPr>
          <p:grpSpPr>
            <a:xfrm>
              <a:off x="270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54" name="Connecteur droit 53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ZoneTexte 54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4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51" name="Groupe 50"/>
            <p:cNvGrpSpPr/>
            <p:nvPr/>
          </p:nvGrpSpPr>
          <p:grpSpPr>
            <a:xfrm>
              <a:off x="324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52" name="Connecteur droit 51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ZoneTexte 52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5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</p:grpSp>
      <p:cxnSp>
        <p:nvCxnSpPr>
          <p:cNvPr id="62" name="Connecteur droit avec flèche 61"/>
          <p:cNvCxnSpPr/>
          <p:nvPr/>
        </p:nvCxnSpPr>
        <p:spPr>
          <a:xfrm>
            <a:off x="2133892" y="2250193"/>
            <a:ext cx="3032567" cy="0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930994" y="2001186"/>
            <a:ext cx="128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Collectively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156563" y="1995265"/>
            <a:ext cx="128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Individually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480330"/>
            <a:ext cx="9720072" cy="954157"/>
          </a:xfrm>
        </p:spPr>
        <p:txBody>
          <a:bodyPr>
            <a:normAutofit/>
          </a:bodyPr>
          <a:lstStyle/>
          <a:p>
            <a:r>
              <a:rPr lang="fr-BE" b="1" dirty="0" smtClean="0"/>
              <a:t>Survey</a:t>
            </a:r>
            <a:endParaRPr lang="en-GB" dirty="0"/>
          </a:p>
        </p:txBody>
      </p:sp>
      <p:graphicFrame>
        <p:nvGraphicFramePr>
          <p:cNvPr id="28" name="Graphique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844326"/>
              </p:ext>
            </p:extLst>
          </p:nvPr>
        </p:nvGraphicFramePr>
        <p:xfrm>
          <a:off x="1800000" y="2340000"/>
          <a:ext cx="8280000" cy="4492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1024128" y="1213787"/>
            <a:ext cx="1116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For </a:t>
            </a:r>
            <a:r>
              <a:rPr lang="en-GB" sz="2800" b="1" dirty="0">
                <a:solidFill>
                  <a:schemeClr val="accent1"/>
                </a:solidFill>
              </a:rPr>
              <a:t>the housing of your future </a:t>
            </a:r>
            <a:r>
              <a:rPr lang="en-GB" sz="2800" b="1" dirty="0" smtClean="0">
                <a:solidFill>
                  <a:schemeClr val="accent1"/>
                </a:solidFill>
              </a:rPr>
              <a:t>family, </a:t>
            </a:r>
            <a:r>
              <a:rPr lang="en-GB" sz="2800" b="1" dirty="0">
                <a:solidFill>
                  <a:schemeClr val="accent1"/>
                </a:solidFill>
              </a:rPr>
              <a:t>you see yourself rather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15</a:t>
            </a:fld>
            <a:endParaRPr lang="en-GB"/>
          </a:p>
        </p:txBody>
      </p:sp>
      <p:grpSp>
        <p:nvGrpSpPr>
          <p:cNvPr id="46" name="Groupe 45"/>
          <p:cNvGrpSpPr/>
          <p:nvPr/>
        </p:nvGrpSpPr>
        <p:grpSpPr>
          <a:xfrm>
            <a:off x="2392090" y="1753536"/>
            <a:ext cx="2398125" cy="495300"/>
            <a:chOff x="1080000" y="1800000"/>
            <a:chExt cx="2398125" cy="495300"/>
          </a:xfrm>
        </p:grpSpPr>
        <p:grpSp>
          <p:nvGrpSpPr>
            <p:cNvPr id="47" name="Groupe 46"/>
            <p:cNvGrpSpPr/>
            <p:nvPr/>
          </p:nvGrpSpPr>
          <p:grpSpPr>
            <a:xfrm>
              <a:off x="108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60" name="Connecteur droit 59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ZoneTexte 60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>
                    <a:solidFill>
                      <a:schemeClr val="accent5"/>
                    </a:solidFill>
                  </a:rPr>
                  <a:t>1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8" name="Groupe 47"/>
            <p:cNvGrpSpPr/>
            <p:nvPr/>
          </p:nvGrpSpPr>
          <p:grpSpPr>
            <a:xfrm>
              <a:off x="162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58" name="Connecteur droit 57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2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>
              <a:off x="216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56" name="Connecteur droit 55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ZoneTexte 56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3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50" name="Groupe 49"/>
            <p:cNvGrpSpPr/>
            <p:nvPr/>
          </p:nvGrpSpPr>
          <p:grpSpPr>
            <a:xfrm>
              <a:off x="270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54" name="Connecteur droit 53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ZoneTexte 54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4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51" name="Groupe 50"/>
            <p:cNvGrpSpPr/>
            <p:nvPr/>
          </p:nvGrpSpPr>
          <p:grpSpPr>
            <a:xfrm>
              <a:off x="3240000" y="1800000"/>
              <a:ext cx="238125" cy="495300"/>
              <a:chOff x="1133475" y="1857375"/>
              <a:chExt cx="238125" cy="495300"/>
            </a:xfrm>
          </p:grpSpPr>
          <p:cxnSp>
            <p:nvCxnSpPr>
              <p:cNvPr id="52" name="Connecteur droit 51"/>
              <p:cNvCxnSpPr/>
              <p:nvPr/>
            </p:nvCxnSpPr>
            <p:spPr>
              <a:xfrm>
                <a:off x="1276350" y="2171700"/>
                <a:ext cx="0" cy="180975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ZoneTexte 52"/>
              <p:cNvSpPr txBox="1"/>
              <p:nvPr/>
            </p:nvSpPr>
            <p:spPr>
              <a:xfrm>
                <a:off x="1133475" y="1857375"/>
                <a:ext cx="23812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>
                    <a:solidFill>
                      <a:schemeClr val="accent5"/>
                    </a:solidFill>
                  </a:rPr>
                  <a:t>5</a:t>
                </a:r>
                <a:endParaRPr lang="en-GB" dirty="0">
                  <a:solidFill>
                    <a:schemeClr val="accent5"/>
                  </a:solidFill>
                </a:endParaRPr>
              </a:p>
            </p:txBody>
          </p:sp>
        </p:grpSp>
      </p:grpSp>
      <p:cxnSp>
        <p:nvCxnSpPr>
          <p:cNvPr id="62" name="Connecteur droit avec flèche 61"/>
          <p:cNvCxnSpPr/>
          <p:nvPr/>
        </p:nvCxnSpPr>
        <p:spPr>
          <a:xfrm>
            <a:off x="2133892" y="2250193"/>
            <a:ext cx="3032567" cy="0"/>
          </a:xfrm>
          <a:prstGeom prst="straightConnector1">
            <a:avLst/>
          </a:prstGeom>
          <a:ln w="190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930994" y="2001186"/>
            <a:ext cx="128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Collectively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156563" y="1995265"/>
            <a:ext cx="128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Individually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927707"/>
            <a:ext cx="9720071" cy="45600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Difference significant between </a:t>
            </a:r>
            <a:r>
              <a:rPr lang="en-US" sz="2400" b="1" dirty="0"/>
              <a:t>countries </a:t>
            </a:r>
            <a:r>
              <a:rPr lang="en-US" sz="2400" b="1" dirty="0" smtClean="0"/>
              <a:t>(Belgium is </a:t>
            </a:r>
            <a:r>
              <a:rPr lang="en-US" sz="2400" b="1" dirty="0"/>
              <a:t>the most </a:t>
            </a:r>
            <a:r>
              <a:rPr lang="en-US" sz="2400" b="1" dirty="0" smtClean="0"/>
              <a:t>individualistic)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Belgium are more concerned to lose their privacy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Many people are anxious about the  collaborate with the rest of the group (consensus and free riding)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More informed people are concerned about the expertise needed, the time consuming and the legislation.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No difference between the 3 questions, but the green space is what most people will accept to share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Differences significant between Universities (in Belgium): Liege is the most individualistic</a:t>
            </a:r>
            <a:r>
              <a:rPr lang="fr-BE" sz="2400" b="1" dirty="0" smtClean="0"/>
              <a:t> </a:t>
            </a:r>
            <a:endParaRPr lang="en-GB" sz="2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2400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24128" y="480330"/>
            <a:ext cx="9720072" cy="954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 smtClean="0"/>
              <a:t>Survey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1024128" y="1213787"/>
            <a:ext cx="1116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For </a:t>
            </a:r>
            <a:r>
              <a:rPr lang="en-GB" sz="2800" b="1" dirty="0">
                <a:solidFill>
                  <a:schemeClr val="accent1"/>
                </a:solidFill>
              </a:rPr>
              <a:t>the housing of your future family. you see yourself rather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71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357516"/>
              </p:ext>
            </p:extLst>
          </p:nvPr>
        </p:nvGraphicFramePr>
        <p:xfrm>
          <a:off x="1024128" y="2629134"/>
          <a:ext cx="2858390" cy="1501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7302"/>
                <a:gridCol w="108108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 smtClean="0">
                          <a:effectLst/>
                          <a:latin typeface="+mn-lt"/>
                        </a:rPr>
                        <a:t>Yes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 smtClean="0">
                          <a:effectLst/>
                          <a:latin typeface="+mn-lt"/>
                        </a:rPr>
                        <a:t>Belgium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57,18%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 smtClean="0">
                          <a:effectLst/>
                          <a:latin typeface="+mn-lt"/>
                        </a:rPr>
                        <a:t>France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72,55%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 smtClean="0">
                          <a:effectLst/>
                          <a:latin typeface="+mn-lt"/>
                        </a:rPr>
                        <a:t>North Europe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u="none" strike="noStrike" dirty="0">
                          <a:effectLst/>
                          <a:latin typeface="+mn-lt"/>
                        </a:rPr>
                        <a:t>80,36%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24127" y="4673245"/>
            <a:ext cx="828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/>
              <a:t>Do not </a:t>
            </a:r>
            <a:r>
              <a:rPr lang="en-US" sz="2400" b="1" dirty="0" smtClean="0"/>
              <a:t>influence other responses (game 1, game 2, survey) </a:t>
            </a:r>
            <a:endParaRPr lang="en-US" sz="2400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24128" y="480330"/>
            <a:ext cx="9720072" cy="954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 smtClean="0"/>
              <a:t>Survey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1024128" y="1213787"/>
            <a:ext cx="11167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Have </a:t>
            </a:r>
            <a:r>
              <a:rPr lang="en-GB" sz="2800" b="1" dirty="0">
                <a:solidFill>
                  <a:schemeClr val="accent1"/>
                </a:solidFill>
              </a:rPr>
              <a:t>you ever live in a shared housing (</a:t>
            </a:r>
            <a:r>
              <a:rPr lang="en-GB" sz="2800" b="1" dirty="0" err="1">
                <a:solidFill>
                  <a:schemeClr val="accent1"/>
                </a:solidFill>
              </a:rPr>
              <a:t>flatshare</a:t>
            </a:r>
            <a:r>
              <a:rPr lang="en-GB" sz="2800" b="1" dirty="0">
                <a:solidFill>
                  <a:schemeClr val="accent1"/>
                </a:solidFill>
              </a:rPr>
              <a:t>, co-housing, co-</a:t>
            </a:r>
            <a:r>
              <a:rPr lang="en-GB" sz="2800" b="1" dirty="0" err="1">
                <a:solidFill>
                  <a:schemeClr val="accent1"/>
                </a:solidFill>
              </a:rPr>
              <a:t>linving</a:t>
            </a:r>
            <a:r>
              <a:rPr lang="en-GB" sz="2800" b="1" dirty="0">
                <a:solidFill>
                  <a:schemeClr val="accent1"/>
                </a:solidFill>
              </a:rPr>
              <a:t>…)?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ConclusioN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cs typeface="Calibri" panose="020F0502020204030204" pitchFamily="34" charset="0"/>
              </a:rPr>
              <a:t>Methodology</a:t>
            </a:r>
          </a:p>
          <a:p>
            <a:pPr lvl="1"/>
            <a:r>
              <a:rPr lang="en-US" sz="2800" b="1" dirty="0" smtClean="0">
                <a:cs typeface="Calibri" panose="020F0502020204030204" pitchFamily="34" charset="0"/>
              </a:rPr>
              <a:t>Difficulties:</a:t>
            </a:r>
          </a:p>
          <a:p>
            <a:pPr lvl="2"/>
            <a:r>
              <a:rPr lang="en-US" sz="2400" b="1" dirty="0" smtClean="0">
                <a:cs typeface="Calibri" panose="020F0502020204030204" pitchFamily="34" charset="0"/>
              </a:rPr>
              <a:t>To recruit participant: issues of data privacy </a:t>
            </a:r>
            <a:r>
              <a:rPr lang="en-US" sz="2400" b="1" smtClean="0">
                <a:cs typeface="Calibri" panose="020F0502020204030204" pitchFamily="34" charset="0"/>
              </a:rPr>
              <a:t>and </a:t>
            </a:r>
            <a:r>
              <a:rPr lang="en-US" sz="2400" b="1" smtClean="0">
                <a:cs typeface="Calibri" panose="020F0502020204030204" pitchFamily="34" charset="0"/>
              </a:rPr>
              <a:t>security</a:t>
            </a:r>
          </a:p>
          <a:p>
            <a:pPr lvl="2"/>
            <a:r>
              <a:rPr lang="en-US" sz="2400" b="1" smtClean="0">
                <a:cs typeface="Calibri" panose="020F0502020204030204" pitchFamily="34" charset="0"/>
              </a:rPr>
              <a:t>Balance </a:t>
            </a:r>
            <a:r>
              <a:rPr lang="en-US" sz="2400" b="1" dirty="0" smtClean="0">
                <a:cs typeface="Calibri" panose="020F0502020204030204" pitchFamily="34" charset="0"/>
              </a:rPr>
              <a:t>between contextualization and complexity</a:t>
            </a:r>
          </a:p>
          <a:p>
            <a:r>
              <a:rPr lang="en-US" sz="3200" b="1" dirty="0" smtClean="0">
                <a:cs typeface="Calibri" panose="020F0502020204030204" pitchFamily="34" charset="0"/>
              </a:rPr>
              <a:t>Co-housing</a:t>
            </a:r>
          </a:p>
          <a:p>
            <a:pPr lvl="1"/>
            <a:r>
              <a:rPr lang="en-US" sz="2800" b="1" dirty="0" smtClean="0">
                <a:cs typeface="Calibri" panose="020F0502020204030204" pitchFamily="34" charset="0"/>
              </a:rPr>
              <a:t>Lack of knowledge</a:t>
            </a:r>
          </a:p>
          <a:p>
            <a:pPr lvl="1"/>
            <a:r>
              <a:rPr lang="en-US" sz="2800" b="1" dirty="0" smtClean="0">
                <a:cs typeface="Calibri" panose="020F0502020204030204" pitchFamily="34" charset="0"/>
              </a:rPr>
              <a:t>In Belgium, distrust </a:t>
            </a:r>
            <a:r>
              <a:rPr lang="en-US" sz="2800" b="1" dirty="0">
                <a:cs typeface="Calibri" panose="020F0502020204030204" pitchFamily="34" charset="0"/>
              </a:rPr>
              <a:t>of consultants</a:t>
            </a:r>
          </a:p>
          <a:p>
            <a:endParaRPr lang="en-US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0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42" y="4158368"/>
            <a:ext cx="5853041" cy="278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Co-</a:t>
            </a:r>
            <a:r>
              <a:rPr lang="fr-BE" b="1" dirty="0" err="1" smtClean="0"/>
              <a:t>housing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587362"/>
            <a:ext cx="10767822" cy="4560073"/>
          </a:xfrm>
        </p:spPr>
        <p:txBody>
          <a:bodyPr>
            <a:noAutofit/>
          </a:bodyPr>
          <a:lstStyle/>
          <a:p>
            <a:pPr marL="185738" indent="-18573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/>
              <a:t> « </a:t>
            </a:r>
            <a:r>
              <a:rPr lang="en-US" sz="2400" b="1" i="1" dirty="0" smtClean="0"/>
              <a:t>Co-housing is a type of collaborative housing in which residents actively participate in the design and operation of their own </a:t>
            </a:r>
            <a:r>
              <a:rPr lang="en-US" sz="2400" b="1" i="1" dirty="0" err="1" smtClean="0"/>
              <a:t>neighbourhoods</a:t>
            </a:r>
            <a:r>
              <a:rPr lang="en-US" sz="2400" b="1" i="1" dirty="0" smtClean="0"/>
              <a:t>. Co-housing residents are consciously committed to living as a community. The physical design encourages both social contact and individual space </a:t>
            </a:r>
            <a:r>
              <a:rPr lang="en-US" sz="2400" b="1" dirty="0" smtClean="0"/>
              <a:t>» (The Cohousing Association of the United States, </a:t>
            </a:r>
            <a:r>
              <a:rPr lang="en-US" sz="2400" b="1" dirty="0" err="1" smtClean="0"/>
              <a:t>n.d.</a:t>
            </a:r>
            <a:r>
              <a:rPr lang="en-US" sz="2400" b="1" dirty="0" smtClean="0"/>
              <a:t>) </a:t>
            </a:r>
          </a:p>
          <a:p>
            <a:pPr marL="185738" indent="-1857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/>
              <a:t>2 notions: building together and sharing spaces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 Increasing all over Europe since the 2000s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20" y="3813766"/>
            <a:ext cx="10593356" cy="3044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Co-</a:t>
            </a:r>
            <a:r>
              <a:rPr lang="fr-BE" b="1" dirty="0" err="1" smtClean="0"/>
              <a:t>housing</a:t>
            </a:r>
            <a:r>
              <a:rPr lang="fr-BE" b="1" dirty="0" smtClean="0"/>
              <a:t> in </a:t>
            </a:r>
            <a:r>
              <a:rPr lang="fr-BE" b="1" dirty="0" err="1" smtClean="0"/>
              <a:t>Belgium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701662"/>
            <a:ext cx="9720071" cy="4560073"/>
          </a:xfrm>
        </p:spPr>
        <p:txBody>
          <a:bodyPr/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400" b="1" dirty="0" smtClean="0"/>
              <a:t>French-speaking </a:t>
            </a:r>
            <a:r>
              <a:rPr lang="en-US" sz="2400" b="1" dirty="0"/>
              <a:t>Belgium (Wallonia and Brussels): the evolution remains </a:t>
            </a:r>
            <a:r>
              <a:rPr lang="en-US" sz="2400" b="1" dirty="0" smtClean="0"/>
              <a:t>limited (around 500).</a:t>
            </a:r>
            <a:endParaRPr lang="en-US" sz="2400" b="1" dirty="0"/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sz="2400" b="1" dirty="0" smtClean="0"/>
              <a:t>Many </a:t>
            </a:r>
            <a:r>
              <a:rPr lang="en-US" sz="2400" b="1" dirty="0"/>
              <a:t>obstacles: land acquisition, planning permission, time investment…</a:t>
            </a:r>
          </a:p>
          <a:p>
            <a:pPr marL="266700" indent="-266700">
              <a:spcBef>
                <a:spcPts val="0"/>
              </a:spcBef>
              <a:buNone/>
            </a:pPr>
            <a:r>
              <a:rPr lang="en-US" sz="2400" b="1" dirty="0" smtClean="0"/>
              <a:t>	Planning </a:t>
            </a:r>
            <a:r>
              <a:rPr lang="en-US" sz="2400" b="1" dirty="0"/>
              <a:t>culture is </a:t>
            </a:r>
            <a:r>
              <a:rPr lang="en-US" sz="2400" b="1" dirty="0" smtClean="0"/>
              <a:t>also limiting: </a:t>
            </a:r>
            <a:r>
              <a:rPr lang="en-US" sz="2400" b="1" dirty="0"/>
              <a:t>Acceptability of consultants and cooperation between co-owner and perception of co-housing</a:t>
            </a:r>
          </a:p>
          <a:p>
            <a:r>
              <a:rPr lang="en-US" sz="2400" dirty="0"/>
              <a:t> </a:t>
            </a:r>
          </a:p>
          <a:p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Experimental </a:t>
            </a:r>
            <a:r>
              <a:rPr lang="en-GB" b="1" dirty="0"/>
              <a:t>economics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Definition: Experiments motivated by economics questions </a:t>
            </a:r>
          </a:p>
          <a:p>
            <a:r>
              <a:rPr lang="en-US" sz="3000" b="1" dirty="0" smtClean="0"/>
              <a:t>2 experiments + 1 survey</a:t>
            </a:r>
          </a:p>
          <a:p>
            <a:pPr lvl="2"/>
            <a:r>
              <a:rPr lang="fr-BE" sz="2600" b="1" dirty="0">
                <a:cs typeface="Calibri" panose="020F0502020204030204" pitchFamily="34" charset="0"/>
              </a:rPr>
              <a:t>Trust </a:t>
            </a:r>
            <a:r>
              <a:rPr lang="fr-BE" sz="2600" b="1" dirty="0" err="1">
                <a:cs typeface="Calibri" panose="020F0502020204030204" pitchFamily="34" charset="0"/>
              </a:rPr>
              <a:t>game</a:t>
            </a:r>
            <a:r>
              <a:rPr lang="fr-BE" sz="2600" b="1" dirty="0">
                <a:cs typeface="Calibri" panose="020F0502020204030204" pitchFamily="34" charset="0"/>
              </a:rPr>
              <a:t> (</a:t>
            </a:r>
            <a:r>
              <a:rPr lang="en-US" sz="2600" b="1" dirty="0">
                <a:cs typeface="Calibri" panose="020F0502020204030204" pitchFamily="34" charset="0"/>
              </a:rPr>
              <a:t>Acceptability of consultants)</a:t>
            </a:r>
          </a:p>
          <a:p>
            <a:pPr lvl="2"/>
            <a:r>
              <a:rPr lang="fr-BE" sz="2600" b="1" dirty="0">
                <a:cs typeface="Calibri" panose="020F0502020204030204" pitchFamily="34" charset="0"/>
              </a:rPr>
              <a:t>Minimum-effort </a:t>
            </a:r>
            <a:r>
              <a:rPr lang="fr-BE" sz="2600" b="1" dirty="0" err="1">
                <a:cs typeface="Calibri" panose="020F0502020204030204" pitchFamily="34" charset="0"/>
              </a:rPr>
              <a:t>game</a:t>
            </a:r>
            <a:r>
              <a:rPr lang="fr-BE" sz="2600" b="1" dirty="0">
                <a:cs typeface="Calibri" panose="020F0502020204030204" pitchFamily="34" charset="0"/>
              </a:rPr>
              <a:t> (</a:t>
            </a:r>
            <a:r>
              <a:rPr lang="en-US" sz="2600" b="1" dirty="0">
                <a:cs typeface="Calibri" panose="020F0502020204030204" pitchFamily="34" charset="0"/>
              </a:rPr>
              <a:t>Cooperation for co-housing </a:t>
            </a:r>
            <a:r>
              <a:rPr lang="en-US" sz="2600" b="1" dirty="0" smtClean="0">
                <a:cs typeface="Calibri" panose="020F0502020204030204" pitchFamily="34" charset="0"/>
              </a:rPr>
              <a:t>development)</a:t>
            </a:r>
          </a:p>
          <a:p>
            <a:pPr lvl="2"/>
            <a:r>
              <a:rPr lang="en-US" sz="2600" b="1" dirty="0" smtClean="0">
                <a:cs typeface="Calibri" panose="020F0502020204030204" pitchFamily="34" charset="0"/>
              </a:rPr>
              <a:t>Survey </a:t>
            </a:r>
            <a:r>
              <a:rPr lang="en-US" sz="2600" b="1" dirty="0">
                <a:cs typeface="Calibri" panose="020F0502020204030204" pitchFamily="34" charset="0"/>
              </a:rPr>
              <a:t>(Co-housing perception)</a:t>
            </a:r>
          </a:p>
          <a:p>
            <a:r>
              <a:rPr lang="en-US" sz="3000" b="1" dirty="0" smtClean="0"/>
              <a:t>3 Regions:</a:t>
            </a:r>
          </a:p>
          <a:p>
            <a:pPr marL="265113" lvl="1" indent="6350"/>
            <a:r>
              <a:rPr lang="en-US" sz="2600" b="1" dirty="0" smtClean="0"/>
              <a:t>French-speaking Belgium </a:t>
            </a:r>
          </a:p>
          <a:p>
            <a:pPr marL="265113" lvl="1" indent="6350"/>
            <a:r>
              <a:rPr lang="en-US" sz="2600" b="1" dirty="0" smtClean="0"/>
              <a:t>France</a:t>
            </a:r>
          </a:p>
          <a:p>
            <a:pPr marL="265113" lvl="1" indent="6350"/>
            <a:r>
              <a:rPr lang="en-US" sz="2600" b="1" dirty="0" smtClean="0"/>
              <a:t>North of Europe</a:t>
            </a:r>
          </a:p>
          <a:p>
            <a:r>
              <a:rPr lang="en-US" sz="3000" b="1" dirty="0" smtClean="0"/>
              <a:t>Participants</a:t>
            </a:r>
          </a:p>
          <a:p>
            <a:pPr marL="357188" lvl="1" indent="-136525"/>
            <a:r>
              <a:rPr lang="en-US" sz="2600" b="1" dirty="0" smtClean="0"/>
              <a:t>577 students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</a:t>
            </a:r>
            <a:endParaRPr lang="en-GB" dirty="0"/>
          </a:p>
        </p:txBody>
      </p:sp>
      <p:graphicFrame>
        <p:nvGraphicFramePr>
          <p:cNvPr id="4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730183"/>
              </p:ext>
            </p:extLst>
          </p:nvPr>
        </p:nvGraphicFramePr>
        <p:xfrm>
          <a:off x="838295" y="1749287"/>
          <a:ext cx="10091737" cy="39584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9362"/>
                <a:gridCol w="2185988"/>
                <a:gridCol w="2800350"/>
                <a:gridCol w="2586037"/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US" sz="24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Nationality</a:t>
                      </a:r>
                      <a:endParaRPr lang="en-US" sz="24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n-US" sz="24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Number</a:t>
                      </a:r>
                      <a:endParaRPr lang="en-US" sz="24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n-US" sz="24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Percentage of women</a:t>
                      </a:r>
                      <a:endParaRPr lang="en-US" sz="24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Average age</a:t>
                      </a:r>
                      <a:endParaRPr lang="en-US" sz="24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Belgium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390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58.97%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23.50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France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102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65.69%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25.15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n-GB" sz="2400" b="1" u="none" strike="noStrike" dirty="0" smtClean="0"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North </a:t>
                      </a:r>
                      <a:r>
                        <a:rPr lang="en-GB" sz="2400" b="1" u="none" strike="noStrike" baseline="0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Europe (English, German, Dutch, Norwegian)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2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56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53.57%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26.18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Other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fr-B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29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61988" y="6172201"/>
            <a:ext cx="599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=&gt; Belgian are significantly younger</a:t>
            </a:r>
            <a:endParaRPr lang="en-US" sz="24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Trust GAME</a:t>
            </a:r>
            <a:endParaRPr lang="en-GB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254" y="1743072"/>
            <a:ext cx="5867630" cy="4851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96749" y="6325227"/>
            <a:ext cx="4195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Berg. </a:t>
            </a:r>
            <a:r>
              <a:rPr lang="en-GB" dirty="0"/>
              <a:t>J</a:t>
            </a:r>
            <a:r>
              <a:rPr lang="en-GB" dirty="0" smtClean="0"/>
              <a:t>.. </a:t>
            </a:r>
            <a:r>
              <a:rPr lang="en-GB" dirty="0" err="1" smtClean="0"/>
              <a:t>Dickhaut</a:t>
            </a:r>
            <a:r>
              <a:rPr lang="en-GB" dirty="0" smtClean="0"/>
              <a:t>. </a:t>
            </a:r>
            <a:r>
              <a:rPr lang="en-GB" dirty="0"/>
              <a:t>J</a:t>
            </a:r>
            <a:r>
              <a:rPr lang="en-GB" dirty="0" smtClean="0"/>
              <a:t>.. </a:t>
            </a:r>
            <a:r>
              <a:rPr lang="en-GB" dirty="0"/>
              <a:t>&amp; </a:t>
            </a:r>
            <a:r>
              <a:rPr lang="en-GB" dirty="0" smtClean="0"/>
              <a:t>McCabe. </a:t>
            </a:r>
            <a:r>
              <a:rPr lang="en-GB" dirty="0"/>
              <a:t>K. (1995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smtClean="0"/>
              <a:t>Trust GAME</a:t>
            </a:r>
            <a:endParaRPr lang="en-GB" b="1" dirty="0"/>
          </a:p>
        </p:txBody>
      </p:sp>
      <p:graphicFrame>
        <p:nvGraphicFramePr>
          <p:cNvPr id="4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36494"/>
              </p:ext>
            </p:extLst>
          </p:nvPr>
        </p:nvGraphicFramePr>
        <p:xfrm>
          <a:off x="1024128" y="2491029"/>
          <a:ext cx="8250111" cy="3083308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1965325"/>
                <a:gridCol w="2645093"/>
                <a:gridCol w="2506218"/>
                <a:gridCol w="1133475"/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en-GB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With a consultant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fr-BE" sz="2400" b="1" u="none" strike="noStrike" kern="1200" noProof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With</a:t>
                      </a:r>
                      <a:r>
                        <a:rPr lang="fr-BE" sz="24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 a </a:t>
                      </a:r>
                      <a:r>
                        <a:rPr lang="fr-BE" sz="2400" b="1" u="none" strike="noStrike" kern="1200" noProof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co-owner</a:t>
                      </a:r>
                      <a:endParaRPr lang="en-US" sz="24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fr-BE" sz="24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Total</a:t>
                      </a:r>
                      <a:endParaRPr lang="en-GB" sz="2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Belgian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44.26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48.67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46.54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fr-B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France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45.50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48.43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47.40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North</a:t>
                      </a:r>
                      <a:r>
                        <a:rPr lang="en-GB" sz="2400" b="1" u="none" strike="noStrike" baseline="0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 Europe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47.12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51.56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48.95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Total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44.96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48.87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46.83</a:t>
                      </a:r>
                      <a:endParaRPr lang="en-GB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24128" y="1858548"/>
            <a:ext cx="35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chemeClr val="accent1"/>
                </a:solidFill>
              </a:rPr>
              <a:t>Amount</a:t>
            </a:r>
            <a:r>
              <a:rPr lang="fr-BE" sz="2800" b="1" dirty="0" smtClean="0">
                <a:solidFill>
                  <a:schemeClr val="accent1"/>
                </a:solidFill>
              </a:rPr>
              <a:t> sent (S)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Trust </a:t>
            </a:r>
            <a:r>
              <a:rPr lang="fr-BE" b="1" dirty="0" smtClean="0"/>
              <a:t>GAME</a:t>
            </a:r>
            <a:endParaRPr lang="en-GB" b="1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570303"/>
              </p:ext>
            </p:extLst>
          </p:nvPr>
        </p:nvGraphicFramePr>
        <p:xfrm>
          <a:off x="727379" y="2118619"/>
          <a:ext cx="10313570" cy="437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27379" y="6304002"/>
            <a:ext cx="569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difference is nearly significant (p=0.052) </a:t>
            </a:r>
            <a:endParaRPr lang="en-US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024128" y="1595399"/>
            <a:ext cx="569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>
                <a:solidFill>
                  <a:schemeClr val="accent1"/>
                </a:solidFill>
              </a:rPr>
              <a:t>Amount</a:t>
            </a:r>
            <a:r>
              <a:rPr lang="fr-BE" sz="2800" b="1" dirty="0" smtClean="0">
                <a:solidFill>
                  <a:schemeClr val="accent1"/>
                </a:solidFill>
              </a:rPr>
              <a:t> sent (S) – For </a:t>
            </a:r>
            <a:r>
              <a:rPr lang="fr-BE" sz="2800" b="1" dirty="0" err="1" smtClean="0">
                <a:solidFill>
                  <a:schemeClr val="accent1"/>
                </a:solidFill>
              </a:rPr>
              <a:t>Belgium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9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Trust GAME</a:t>
            </a:r>
            <a:endParaRPr lang="en-GB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69875" indent="-2698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/>
              <a:t>Results depend on the question about trust (p&lt;0,0001)</a:t>
            </a:r>
          </a:p>
          <a:p>
            <a:pPr marL="26987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dirty="0" smtClean="0">
                <a:cs typeface="Calibri" panose="020F0502020204030204" pitchFamily="34" charset="0"/>
              </a:rPr>
              <a:t>Generally </a:t>
            </a:r>
            <a:r>
              <a:rPr lang="en-GB" sz="2400" b="1" i="1" dirty="0">
                <a:cs typeface="Calibri" panose="020F0502020204030204" pitchFamily="34" charset="0"/>
              </a:rPr>
              <a:t>speaking. would you say that most people can be trusted or that you can’t be too careful in dealing with people</a:t>
            </a:r>
            <a:r>
              <a:rPr lang="en-GB" sz="2400" b="1" i="1" dirty="0" smtClean="0">
                <a:cs typeface="Calibri" panose="020F0502020204030204" pitchFamily="34" charset="0"/>
              </a:rPr>
              <a:t>?</a:t>
            </a:r>
          </a:p>
          <a:p>
            <a:pPr lvl="1"/>
            <a:endParaRPr lang="fr-BE" dirty="0">
              <a:cs typeface="Calibri" panose="020F0502020204030204" pitchFamily="34" charset="0"/>
            </a:endParaRPr>
          </a:p>
          <a:p>
            <a:pPr lvl="1"/>
            <a:endParaRPr lang="fr-BE" dirty="0" smtClean="0">
              <a:cs typeface="Calibri" panose="020F0502020204030204" pitchFamily="34" charset="0"/>
            </a:endParaRPr>
          </a:p>
          <a:p>
            <a:pPr lvl="1"/>
            <a:endParaRPr lang="fr-BE" dirty="0">
              <a:cs typeface="Calibri" panose="020F0502020204030204" pitchFamily="34" charset="0"/>
            </a:endParaRPr>
          </a:p>
          <a:p>
            <a:pPr lvl="1"/>
            <a:endParaRPr lang="fr-BE" dirty="0" smtClean="0">
              <a:cs typeface="Calibri" panose="020F0502020204030204" pitchFamily="34" charset="0"/>
            </a:endParaRPr>
          </a:p>
          <a:p>
            <a:pPr lvl="1"/>
            <a:endParaRPr lang="fr-BE" dirty="0">
              <a:cs typeface="Calibri" panose="020F0502020204030204" pitchFamily="34" charset="0"/>
            </a:endParaRPr>
          </a:p>
          <a:p>
            <a:pPr lvl="1"/>
            <a:endParaRPr lang="fr-BE" dirty="0" smtClean="0">
              <a:cs typeface="Calibri" panose="020F0502020204030204" pitchFamily="34" charset="0"/>
            </a:endParaRPr>
          </a:p>
          <a:p>
            <a:pPr lvl="1"/>
            <a:endParaRPr lang="fr-BE" dirty="0">
              <a:cs typeface="Calibri" panose="020F0502020204030204" pitchFamily="34" charset="0"/>
            </a:endParaRPr>
          </a:p>
          <a:p>
            <a:pPr lvl="1"/>
            <a:endParaRPr lang="fr-BE" dirty="0" smtClean="0">
              <a:cs typeface="Calibri" panose="020F0502020204030204" pitchFamily="34" charset="0"/>
            </a:endParaRPr>
          </a:p>
          <a:p>
            <a:pPr lvl="1"/>
            <a:endParaRPr lang="fr-BE" dirty="0">
              <a:cs typeface="Calibri" panose="020F0502020204030204" pitchFamily="34" charset="0"/>
            </a:endParaRPr>
          </a:p>
          <a:p>
            <a:pPr lvl="1"/>
            <a:endParaRPr lang="fr-BE" dirty="0" smtClean="0">
              <a:cs typeface="Calibri" panose="020F0502020204030204" pitchFamily="34" charset="0"/>
            </a:endParaRPr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400" b="1" dirty="0" smtClean="0"/>
          </a:p>
          <a:p>
            <a:pPr marL="269875" indent="-2698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/>
              <a:t>Correlation </a:t>
            </a:r>
            <a:r>
              <a:rPr lang="en-US" sz="2400" b="1" dirty="0"/>
              <a:t>with age </a:t>
            </a:r>
            <a:r>
              <a:rPr lang="en-US" sz="2400" b="1" dirty="0" smtClean="0"/>
              <a:t>is really </a:t>
            </a:r>
            <a:r>
              <a:rPr lang="en-US" sz="2400" b="1" dirty="0"/>
              <a:t>low (r=0.09</a:t>
            </a:r>
            <a:r>
              <a:rPr lang="fr-BE" sz="2400" b="1" dirty="0"/>
              <a:t>)</a:t>
            </a:r>
            <a:endParaRPr lang="en-GB" sz="2400" b="1" dirty="0"/>
          </a:p>
          <a:p>
            <a:pPr lvl="1"/>
            <a:endParaRPr lang="en-GB" dirty="0" smtClean="0"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graphicFrame>
        <p:nvGraphicFramePr>
          <p:cNvPr id="4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149699"/>
              </p:ext>
            </p:extLst>
          </p:nvPr>
        </p:nvGraphicFramePr>
        <p:xfrm>
          <a:off x="1346200" y="2703444"/>
          <a:ext cx="6174273" cy="24953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31849"/>
                <a:gridCol w="2177722"/>
                <a:gridCol w="2164702"/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endParaRPr lang="en-GB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GB" sz="2400" b="1" dirty="0" smtClean="0">
                          <a:latin typeface="+mn-lt"/>
                          <a:cs typeface="Calibri" panose="020F0502020204030204" pitchFamily="34" charset="0"/>
                        </a:rPr>
                        <a:t>Most people can be trusted</a:t>
                      </a:r>
                      <a:endParaRPr lang="en-US" sz="24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n-US" sz="2400" b="1" u="none" strike="noStrike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EVS (2008)</a:t>
                      </a:r>
                      <a:endParaRPr lang="en-US" sz="2400" b="1" u="none" strike="noStrike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Belgian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37.24 %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France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56.63 %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r>
                        <a:rPr lang="fr-BE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en-GB" sz="2400" b="1" u="none" strike="noStrike" baseline="0" dirty="0" smtClean="0">
                          <a:effectLst/>
                          <a:latin typeface="+mn-lt"/>
                          <a:ea typeface="Source Sans Pro" panose="020B0503030403020204" pitchFamily="34" charset="0"/>
                        </a:rPr>
                        <a:t>North Europe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62.5 %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 ~</a:t>
                      </a:r>
                      <a:r>
                        <a:rPr lang="fr-BE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BE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5735-9BAA-46F8-B22F-BAAA87FAD4C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26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498</TotalTime>
  <Words>687</Words>
  <Application>Microsoft Office PowerPoint</Application>
  <PresentationFormat>Grand écran</PresentationFormat>
  <Paragraphs>203</Paragraphs>
  <Slides>19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Calibri</vt:lpstr>
      <vt:lpstr>Source Sans Pro</vt:lpstr>
      <vt:lpstr>Tw Cen MT</vt:lpstr>
      <vt:lpstr>Tw Cen MT Condensed</vt:lpstr>
      <vt:lpstr>Wingdings</vt:lpstr>
      <vt:lpstr>Wingdings 3</vt:lpstr>
      <vt:lpstr>Intégral</vt:lpstr>
      <vt:lpstr>  Measuring planning cultures for co-housing development </vt:lpstr>
      <vt:lpstr>Co-housing</vt:lpstr>
      <vt:lpstr>Co-housing in Belgium</vt:lpstr>
      <vt:lpstr>Experimental economics </vt:lpstr>
      <vt:lpstr>Demographic</vt:lpstr>
      <vt:lpstr>Trust GAME</vt:lpstr>
      <vt:lpstr>Trust GAME</vt:lpstr>
      <vt:lpstr>Trust GAME</vt:lpstr>
      <vt:lpstr>Trust GAME</vt:lpstr>
      <vt:lpstr>Cooperation GAME</vt:lpstr>
      <vt:lpstr>Cooperation GAME</vt:lpstr>
      <vt:lpstr>Survey</vt:lpstr>
      <vt:lpstr>Survey</vt:lpstr>
      <vt:lpstr>Survey</vt:lpstr>
      <vt:lpstr>Survey</vt:lpstr>
      <vt:lpstr>Présentation PowerPoint</vt:lpstr>
      <vt:lpstr>Présentation PowerPoint</vt:lpstr>
      <vt:lpstr>ConclusioN</vt:lpstr>
      <vt:lpstr>Présentation PowerPoint</vt:lpstr>
    </vt:vector>
  </TitlesOfParts>
  <Company>ULg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planning cultures for co-housing development</dc:title>
  <dc:creator>Perrine Dethier</dc:creator>
  <cp:lastModifiedBy>Perrine Dethier</cp:lastModifiedBy>
  <cp:revision>73</cp:revision>
  <cp:lastPrinted>2018-09-25T14:01:25Z</cp:lastPrinted>
  <dcterms:created xsi:type="dcterms:W3CDTF">2018-07-04T14:45:47Z</dcterms:created>
  <dcterms:modified xsi:type="dcterms:W3CDTF">2018-09-26T08:49:42Z</dcterms:modified>
</cp:coreProperties>
</file>