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0" r:id="rId1"/>
  </p:sldMasterIdLst>
  <p:notesMasterIdLst>
    <p:notesMasterId r:id="rId15"/>
  </p:notesMasterIdLst>
  <p:handoutMasterIdLst>
    <p:handoutMasterId r:id="rId16"/>
  </p:handoutMasterIdLst>
  <p:sldIdLst>
    <p:sldId id="325" r:id="rId2"/>
    <p:sldId id="331" r:id="rId3"/>
    <p:sldId id="345" r:id="rId4"/>
    <p:sldId id="341" r:id="rId5"/>
    <p:sldId id="338" r:id="rId6"/>
    <p:sldId id="334" r:id="rId7"/>
    <p:sldId id="333" r:id="rId8"/>
    <p:sldId id="344" r:id="rId9"/>
    <p:sldId id="335" r:id="rId10"/>
    <p:sldId id="343" r:id="rId11"/>
    <p:sldId id="336" r:id="rId12"/>
    <p:sldId id="330" r:id="rId13"/>
    <p:sldId id="329" r:id="rId14"/>
  </p:sldIdLst>
  <p:sldSz cx="9144000" cy="6858000" type="screen4x3"/>
  <p:notesSz cx="9926638" cy="67976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1400" kern="1200">
        <a:solidFill>
          <a:schemeClr val="tx1"/>
        </a:solidFill>
        <a:latin typeface="Arial" charset="0"/>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007DC3"/>
    <a:srgbClr val="5C81CE"/>
    <a:srgbClr val="FFFFFF"/>
    <a:srgbClr val="9578F2"/>
    <a:srgbClr val="00FFCC"/>
    <a:srgbClr val="F9FDDB"/>
    <a:srgbClr val="CCFF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3165" autoAdjust="0"/>
  </p:normalViewPr>
  <p:slideViewPr>
    <p:cSldViewPr snapToGrid="0">
      <p:cViewPr varScale="1">
        <p:scale>
          <a:sx n="88" d="100"/>
          <a:sy n="88" d="100"/>
        </p:scale>
        <p:origin x="797" y="58"/>
      </p:cViewPr>
      <p:guideLst>
        <p:guide orient="horz" pos="2160"/>
        <p:guide pos="2880"/>
      </p:guideLst>
    </p:cSldViewPr>
  </p:slideViewPr>
  <p:notesTextViewPr>
    <p:cViewPr>
      <p:scale>
        <a:sx n="100" d="100"/>
        <a:sy n="100" d="100"/>
      </p:scale>
      <p:origin x="0" y="0"/>
    </p:cViewPr>
  </p:notesTextViewPr>
  <p:notesViewPr>
    <p:cSldViewPr snapToGrid="0">
      <p:cViewPr varScale="1">
        <p:scale>
          <a:sx n="133" d="100"/>
          <a:sy n="133" d="100"/>
        </p:scale>
        <p:origin x="1572" y="126"/>
      </p:cViewPr>
      <p:guideLst>
        <p:guide orient="horz" pos="2141"/>
        <p:guide pos="312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73050" y="64658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95" tIns="45747" rIns="91495" bIns="45747">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marL="1373188">
              <a:defRPr sz="2400">
                <a:solidFill>
                  <a:schemeClr val="tx1"/>
                </a:solidFill>
                <a:latin typeface="Times New Roman" pitchFamily="18" charset="0"/>
              </a:defRPr>
            </a:lvl4pPr>
            <a:lvl5pPr marL="1830388">
              <a:defRPr sz="2400">
                <a:solidFill>
                  <a:schemeClr val="tx1"/>
                </a:solidFill>
                <a:latin typeface="Times New Roman" pitchFamily="18" charset="0"/>
              </a:defRPr>
            </a:lvl5pPr>
            <a:lvl6pPr marL="2287588" eaLnBrk="0" fontAlgn="base" hangingPunct="0">
              <a:spcBef>
                <a:spcPct val="0"/>
              </a:spcBef>
              <a:spcAft>
                <a:spcPct val="0"/>
              </a:spcAft>
              <a:defRPr sz="2400">
                <a:solidFill>
                  <a:schemeClr val="tx1"/>
                </a:solidFill>
                <a:latin typeface="Times New Roman" pitchFamily="18" charset="0"/>
              </a:defRPr>
            </a:lvl6pPr>
            <a:lvl7pPr marL="2744788" eaLnBrk="0" fontAlgn="base" hangingPunct="0">
              <a:spcBef>
                <a:spcPct val="0"/>
              </a:spcBef>
              <a:spcAft>
                <a:spcPct val="0"/>
              </a:spcAft>
              <a:defRPr sz="2400">
                <a:solidFill>
                  <a:schemeClr val="tx1"/>
                </a:solidFill>
                <a:latin typeface="Times New Roman" pitchFamily="18" charset="0"/>
              </a:defRPr>
            </a:lvl7pPr>
            <a:lvl8pPr marL="3201988" eaLnBrk="0" fontAlgn="base" hangingPunct="0">
              <a:spcBef>
                <a:spcPct val="0"/>
              </a:spcBef>
              <a:spcAft>
                <a:spcPct val="0"/>
              </a:spcAft>
              <a:defRPr sz="2400">
                <a:solidFill>
                  <a:schemeClr val="tx1"/>
                </a:solidFill>
                <a:latin typeface="Times New Roman" pitchFamily="18" charset="0"/>
              </a:defRPr>
            </a:lvl8pPr>
            <a:lvl9pPr marL="3659188" eaLnBrk="0" fontAlgn="base" hangingPunct="0">
              <a:spcBef>
                <a:spcPct val="0"/>
              </a:spcBef>
              <a:spcAft>
                <a:spcPct val="0"/>
              </a:spcAft>
              <a:defRPr sz="2400">
                <a:solidFill>
                  <a:schemeClr val="tx1"/>
                </a:solidFill>
                <a:latin typeface="Times New Roman" pitchFamily="18" charset="0"/>
              </a:defRPr>
            </a:lvl9pPr>
          </a:lstStyle>
          <a:p>
            <a:pPr>
              <a:defRPr/>
            </a:pPr>
            <a:endParaRPr lang="en-GB" sz="1400" smtClean="0">
              <a:latin typeface="Arial" charset="0"/>
            </a:endParaRPr>
          </a:p>
        </p:txBody>
      </p:sp>
      <p:sp>
        <p:nvSpPr>
          <p:cNvPr id="3083" name="Text Box 11"/>
          <p:cNvSpPr txBox="1">
            <a:spLocks noChangeArrowheads="1"/>
          </p:cNvSpPr>
          <p:nvPr/>
        </p:nvSpPr>
        <p:spPr bwMode="auto">
          <a:xfrm>
            <a:off x="0" y="6378575"/>
            <a:ext cx="9926638" cy="2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95" tIns="45747" rIns="91495" bIns="45747">
            <a:spAutoFit/>
          </a:bodyPr>
          <a:lstStyle>
            <a:lvl1pPr>
              <a:tabLst>
                <a:tab pos="9331325" algn="r"/>
              </a:tabLst>
              <a:defRPr sz="2400">
                <a:solidFill>
                  <a:schemeClr val="tx1"/>
                </a:solidFill>
                <a:latin typeface="Times New Roman" pitchFamily="18" charset="0"/>
              </a:defRPr>
            </a:lvl1pPr>
            <a:lvl2pPr>
              <a:tabLst>
                <a:tab pos="9331325" algn="r"/>
              </a:tabLst>
              <a:defRPr sz="2400">
                <a:solidFill>
                  <a:schemeClr val="tx1"/>
                </a:solidFill>
                <a:latin typeface="Times New Roman" pitchFamily="18" charset="0"/>
              </a:defRPr>
            </a:lvl2pPr>
            <a:lvl3pPr>
              <a:tabLst>
                <a:tab pos="9331325" algn="r"/>
              </a:tabLst>
              <a:defRPr sz="2400">
                <a:solidFill>
                  <a:schemeClr val="tx1"/>
                </a:solidFill>
                <a:latin typeface="Times New Roman" pitchFamily="18" charset="0"/>
              </a:defRPr>
            </a:lvl3pPr>
            <a:lvl4pPr marL="1373188">
              <a:tabLst>
                <a:tab pos="9331325" algn="r"/>
              </a:tabLst>
              <a:defRPr sz="2400">
                <a:solidFill>
                  <a:schemeClr val="tx1"/>
                </a:solidFill>
                <a:latin typeface="Times New Roman" pitchFamily="18" charset="0"/>
              </a:defRPr>
            </a:lvl4pPr>
            <a:lvl5pPr marL="1830388">
              <a:tabLst>
                <a:tab pos="9331325" algn="r"/>
              </a:tabLst>
              <a:defRPr sz="2400">
                <a:solidFill>
                  <a:schemeClr val="tx1"/>
                </a:solidFill>
                <a:latin typeface="Times New Roman" pitchFamily="18" charset="0"/>
              </a:defRPr>
            </a:lvl5pPr>
            <a:lvl6pPr marL="2287588" eaLnBrk="0" fontAlgn="base" hangingPunct="0">
              <a:spcBef>
                <a:spcPct val="0"/>
              </a:spcBef>
              <a:spcAft>
                <a:spcPct val="0"/>
              </a:spcAft>
              <a:tabLst>
                <a:tab pos="9331325" algn="r"/>
              </a:tabLst>
              <a:defRPr sz="2400">
                <a:solidFill>
                  <a:schemeClr val="tx1"/>
                </a:solidFill>
                <a:latin typeface="Times New Roman" pitchFamily="18" charset="0"/>
              </a:defRPr>
            </a:lvl6pPr>
            <a:lvl7pPr marL="2744788" eaLnBrk="0" fontAlgn="base" hangingPunct="0">
              <a:spcBef>
                <a:spcPct val="0"/>
              </a:spcBef>
              <a:spcAft>
                <a:spcPct val="0"/>
              </a:spcAft>
              <a:tabLst>
                <a:tab pos="9331325" algn="r"/>
              </a:tabLst>
              <a:defRPr sz="2400">
                <a:solidFill>
                  <a:schemeClr val="tx1"/>
                </a:solidFill>
                <a:latin typeface="Times New Roman" pitchFamily="18" charset="0"/>
              </a:defRPr>
            </a:lvl7pPr>
            <a:lvl8pPr marL="3201988" eaLnBrk="0" fontAlgn="base" hangingPunct="0">
              <a:spcBef>
                <a:spcPct val="0"/>
              </a:spcBef>
              <a:spcAft>
                <a:spcPct val="0"/>
              </a:spcAft>
              <a:tabLst>
                <a:tab pos="9331325" algn="r"/>
              </a:tabLst>
              <a:defRPr sz="2400">
                <a:solidFill>
                  <a:schemeClr val="tx1"/>
                </a:solidFill>
                <a:latin typeface="Times New Roman" pitchFamily="18" charset="0"/>
              </a:defRPr>
            </a:lvl8pPr>
            <a:lvl9pPr marL="3659188" eaLnBrk="0" fontAlgn="base" hangingPunct="0">
              <a:spcBef>
                <a:spcPct val="0"/>
              </a:spcBef>
              <a:spcAft>
                <a:spcPct val="0"/>
              </a:spcAft>
              <a:tabLst>
                <a:tab pos="9331325" algn="r"/>
              </a:tabLst>
              <a:defRPr sz="2400">
                <a:solidFill>
                  <a:schemeClr val="tx1"/>
                </a:solidFill>
                <a:latin typeface="Times New Roman" pitchFamily="18" charset="0"/>
              </a:defRPr>
            </a:lvl9pPr>
          </a:lstStyle>
          <a:p>
            <a:pPr algn="ctr">
              <a:defRPr/>
            </a:pPr>
            <a:r>
              <a:rPr lang="en-GB" sz="700" dirty="0" smtClean="0">
                <a:solidFill>
                  <a:srgbClr val="000000"/>
                </a:solidFill>
                <a:latin typeface="Arial" charset="0"/>
                <a:ea typeface="Times New Roman" pitchFamily="18" charset="0"/>
                <a:cs typeface="Arial" charset="0"/>
              </a:rPr>
              <a:t>Copyright © 2018 - SCK•CEN - </a:t>
            </a:r>
            <a:r>
              <a:rPr lang="en-US" sz="700" dirty="0">
                <a:solidFill>
                  <a:srgbClr val="000000"/>
                </a:solidFill>
                <a:latin typeface="Arial" charset="0"/>
                <a:ea typeface="Times New Roman" pitchFamily="18" charset="0"/>
                <a:cs typeface="Arial" charset="0"/>
              </a:rPr>
              <a:t>This presentation contains data, information and formats for dedicated use only and may not be communicated, copied, reproduced, distributed or cited without the explicit written permission of </a:t>
            </a:r>
            <a:r>
              <a:rPr lang="en-US" sz="700" dirty="0" err="1">
                <a:solidFill>
                  <a:srgbClr val="000000"/>
                </a:solidFill>
                <a:latin typeface="Arial" charset="0"/>
                <a:ea typeface="Times New Roman" pitchFamily="18" charset="0"/>
                <a:cs typeface="Arial" charset="0"/>
              </a:rPr>
              <a:t>SCK•CEN</a:t>
            </a:r>
            <a:r>
              <a:rPr lang="en-US" sz="700" dirty="0">
                <a:solidFill>
                  <a:srgbClr val="000000"/>
                </a:solidFill>
                <a:latin typeface="Arial" charset="0"/>
                <a:ea typeface="Times New Roman" pitchFamily="18" charset="0"/>
                <a:cs typeface="Arial" charset="0"/>
              </a:rPr>
              <a:t>.</a:t>
            </a:r>
            <a:endParaRPr lang="en-US" sz="700" dirty="0" smtClean="0">
              <a:solidFill>
                <a:srgbClr val="000000"/>
              </a:solidFill>
              <a:latin typeface="Arial" charset="0"/>
              <a:ea typeface="Times New Roman" pitchFamily="18" charset="0"/>
              <a:cs typeface="Arial" charset="0"/>
            </a:endParaRPr>
          </a:p>
        </p:txBody>
      </p:sp>
    </p:spTree>
    <p:extLst>
      <p:ext uri="{BB962C8B-B14F-4D97-AF65-F5344CB8AC3E}">
        <p14:creationId xmlns:p14="http://schemas.microsoft.com/office/powerpoint/2010/main" val="257905966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1327150" y="3249613"/>
            <a:ext cx="72707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6" tIns="45157" rIns="91926" bIns="45157" numCol="1" anchor="t" anchorCtr="0" compatLnSpc="1">
            <a:prstTxWarp prst="textNoShape">
              <a:avLst/>
            </a:prstTxWarp>
            <a:spAutoFit/>
          </a:bodyPr>
          <a:lstStyle/>
          <a:p>
            <a:pPr lvl="0"/>
            <a:endParaRPr lang="en-GB" noProof="0" smtClean="0"/>
          </a:p>
        </p:txBody>
      </p:sp>
      <p:sp>
        <p:nvSpPr>
          <p:cNvPr id="16387" name="Rectangle 3"/>
          <p:cNvSpPr>
            <a:spLocks noGrp="1" noRot="1" noChangeAspect="1" noChangeArrowheads="1" noTextEdit="1"/>
          </p:cNvSpPr>
          <p:nvPr>
            <p:ph type="sldImg" idx="2"/>
          </p:nvPr>
        </p:nvSpPr>
        <p:spPr bwMode="auto">
          <a:xfrm>
            <a:off x="3275013" y="517525"/>
            <a:ext cx="3378200" cy="2533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 name="Text Box 11"/>
          <p:cNvSpPr txBox="1">
            <a:spLocks noChangeArrowheads="1"/>
          </p:cNvSpPr>
          <p:nvPr/>
        </p:nvSpPr>
        <p:spPr bwMode="auto">
          <a:xfrm>
            <a:off x="0" y="6378575"/>
            <a:ext cx="9926638" cy="2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95" tIns="45747" rIns="91495" bIns="45747">
            <a:spAutoFit/>
          </a:bodyPr>
          <a:lstStyle>
            <a:lvl1pPr>
              <a:tabLst>
                <a:tab pos="9331325" algn="r"/>
              </a:tabLst>
              <a:defRPr sz="2400">
                <a:solidFill>
                  <a:schemeClr val="tx1"/>
                </a:solidFill>
                <a:latin typeface="Times New Roman" pitchFamily="18" charset="0"/>
              </a:defRPr>
            </a:lvl1pPr>
            <a:lvl2pPr>
              <a:tabLst>
                <a:tab pos="9331325" algn="r"/>
              </a:tabLst>
              <a:defRPr sz="2400">
                <a:solidFill>
                  <a:schemeClr val="tx1"/>
                </a:solidFill>
                <a:latin typeface="Times New Roman" pitchFamily="18" charset="0"/>
              </a:defRPr>
            </a:lvl2pPr>
            <a:lvl3pPr>
              <a:tabLst>
                <a:tab pos="9331325" algn="r"/>
              </a:tabLst>
              <a:defRPr sz="2400">
                <a:solidFill>
                  <a:schemeClr val="tx1"/>
                </a:solidFill>
                <a:latin typeface="Times New Roman" pitchFamily="18" charset="0"/>
              </a:defRPr>
            </a:lvl3pPr>
            <a:lvl4pPr marL="1373188">
              <a:tabLst>
                <a:tab pos="9331325" algn="r"/>
              </a:tabLst>
              <a:defRPr sz="2400">
                <a:solidFill>
                  <a:schemeClr val="tx1"/>
                </a:solidFill>
                <a:latin typeface="Times New Roman" pitchFamily="18" charset="0"/>
              </a:defRPr>
            </a:lvl4pPr>
            <a:lvl5pPr marL="1830388">
              <a:tabLst>
                <a:tab pos="9331325" algn="r"/>
              </a:tabLst>
              <a:defRPr sz="2400">
                <a:solidFill>
                  <a:schemeClr val="tx1"/>
                </a:solidFill>
                <a:latin typeface="Times New Roman" pitchFamily="18" charset="0"/>
              </a:defRPr>
            </a:lvl5pPr>
            <a:lvl6pPr marL="2287588" eaLnBrk="0" fontAlgn="base" hangingPunct="0">
              <a:spcBef>
                <a:spcPct val="0"/>
              </a:spcBef>
              <a:spcAft>
                <a:spcPct val="0"/>
              </a:spcAft>
              <a:tabLst>
                <a:tab pos="9331325" algn="r"/>
              </a:tabLst>
              <a:defRPr sz="2400">
                <a:solidFill>
                  <a:schemeClr val="tx1"/>
                </a:solidFill>
                <a:latin typeface="Times New Roman" pitchFamily="18" charset="0"/>
              </a:defRPr>
            </a:lvl6pPr>
            <a:lvl7pPr marL="2744788" eaLnBrk="0" fontAlgn="base" hangingPunct="0">
              <a:spcBef>
                <a:spcPct val="0"/>
              </a:spcBef>
              <a:spcAft>
                <a:spcPct val="0"/>
              </a:spcAft>
              <a:tabLst>
                <a:tab pos="9331325" algn="r"/>
              </a:tabLst>
              <a:defRPr sz="2400">
                <a:solidFill>
                  <a:schemeClr val="tx1"/>
                </a:solidFill>
                <a:latin typeface="Times New Roman" pitchFamily="18" charset="0"/>
              </a:defRPr>
            </a:lvl7pPr>
            <a:lvl8pPr marL="3201988" eaLnBrk="0" fontAlgn="base" hangingPunct="0">
              <a:spcBef>
                <a:spcPct val="0"/>
              </a:spcBef>
              <a:spcAft>
                <a:spcPct val="0"/>
              </a:spcAft>
              <a:tabLst>
                <a:tab pos="9331325" algn="r"/>
              </a:tabLst>
              <a:defRPr sz="2400">
                <a:solidFill>
                  <a:schemeClr val="tx1"/>
                </a:solidFill>
                <a:latin typeface="Times New Roman" pitchFamily="18" charset="0"/>
              </a:defRPr>
            </a:lvl8pPr>
            <a:lvl9pPr marL="3659188" eaLnBrk="0" fontAlgn="base" hangingPunct="0">
              <a:spcBef>
                <a:spcPct val="0"/>
              </a:spcBef>
              <a:spcAft>
                <a:spcPct val="0"/>
              </a:spcAft>
              <a:tabLst>
                <a:tab pos="9331325" algn="r"/>
              </a:tabLst>
              <a:defRPr sz="2400">
                <a:solidFill>
                  <a:schemeClr val="tx1"/>
                </a:solidFill>
                <a:latin typeface="Times New Roman" pitchFamily="18" charset="0"/>
              </a:defRPr>
            </a:lvl9pPr>
          </a:lstStyle>
          <a:p>
            <a:pPr algn="ctr">
              <a:defRPr/>
            </a:pPr>
            <a:r>
              <a:rPr lang="en-GB" sz="700" dirty="0" smtClean="0">
                <a:solidFill>
                  <a:srgbClr val="000000"/>
                </a:solidFill>
                <a:latin typeface="Arial" charset="0"/>
                <a:ea typeface="Times New Roman" pitchFamily="18" charset="0"/>
                <a:cs typeface="Arial" charset="0"/>
              </a:rPr>
              <a:t>Copyright © 2018 - SCK•CEN - </a:t>
            </a:r>
            <a:r>
              <a:rPr lang="en-US" sz="700" dirty="0">
                <a:solidFill>
                  <a:srgbClr val="000000"/>
                </a:solidFill>
                <a:latin typeface="Arial" charset="0"/>
                <a:ea typeface="Times New Roman" pitchFamily="18" charset="0"/>
                <a:cs typeface="Arial" charset="0"/>
              </a:rPr>
              <a:t>This presentation contains data, information and formats for dedicated use only and may not be communicated, copied, reproduced, distributed or cited without the explicit written permission of </a:t>
            </a:r>
            <a:r>
              <a:rPr lang="en-US" sz="700" dirty="0" err="1">
                <a:solidFill>
                  <a:srgbClr val="000000"/>
                </a:solidFill>
                <a:latin typeface="Arial" charset="0"/>
                <a:ea typeface="Times New Roman" pitchFamily="18" charset="0"/>
                <a:cs typeface="Arial" charset="0"/>
              </a:rPr>
              <a:t>SCK•CEN</a:t>
            </a:r>
            <a:r>
              <a:rPr lang="en-US" sz="700" dirty="0">
                <a:solidFill>
                  <a:srgbClr val="000000"/>
                </a:solidFill>
                <a:latin typeface="Arial" charset="0"/>
                <a:ea typeface="Times New Roman" pitchFamily="18" charset="0"/>
                <a:cs typeface="Arial" charset="0"/>
              </a:rPr>
              <a:t>.</a:t>
            </a:r>
            <a:endParaRPr lang="en-US" sz="700" dirty="0" smtClean="0">
              <a:solidFill>
                <a:srgbClr val="000000"/>
              </a:solidFill>
              <a:latin typeface="Arial" charset="0"/>
              <a:ea typeface="Times New Roman" pitchFamily="18" charset="0"/>
              <a:cs typeface="Arial" charset="0"/>
            </a:endParaRPr>
          </a:p>
        </p:txBody>
      </p:sp>
    </p:spTree>
    <p:extLst>
      <p:ext uri="{BB962C8B-B14F-4D97-AF65-F5344CB8AC3E}">
        <p14:creationId xmlns:p14="http://schemas.microsoft.com/office/powerpoint/2010/main" val="116289635"/>
      </p:ext>
    </p:extLst>
  </p:cSld>
  <p:clrMap bg1="lt1" tx1="dk1" bg2="lt2" tx2="dk2" accent1="accent1" accent2="accent2" accent3="accent3" accent4="accent4" accent5="accent5" accent6="accent6" hlink="hlink" folHlink="folHlink"/>
  <p:hf hdr="0" ftr="0"/>
  <p:notesStyle>
    <a:lvl1pPr algn="l" defTabSz="762000" rtl="0" eaLnBrk="0" fontAlgn="base" hangingPunct="0">
      <a:spcBef>
        <a:spcPct val="30000"/>
      </a:spcBef>
      <a:spcAft>
        <a:spcPct val="0"/>
      </a:spcAft>
      <a:defRPr sz="1100" kern="1200">
        <a:solidFill>
          <a:schemeClr val="tx1"/>
        </a:solidFill>
        <a:latin typeface="Arial" charset="0"/>
        <a:ea typeface="+mn-ea"/>
        <a:cs typeface="+mn-cs"/>
      </a:defRPr>
    </a:lvl1pPr>
    <a:lvl2pPr marL="742950" indent="-28575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Tree>
    <p:extLst>
      <p:ext uri="{BB962C8B-B14F-4D97-AF65-F5344CB8AC3E}">
        <p14:creationId xmlns:p14="http://schemas.microsoft.com/office/powerpoint/2010/main" val="11345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1327150" y="3249614"/>
            <a:ext cx="7270750" cy="260473"/>
          </a:xfrm>
          <a:noFill/>
        </p:spPr>
        <p:txBody>
          <a:bodyPr/>
          <a:lstStyle/>
          <a:p>
            <a:endParaRPr lang="en-GB" dirty="0" smtClean="0"/>
          </a:p>
        </p:txBody>
      </p:sp>
    </p:spTree>
    <p:extLst>
      <p:ext uri="{BB962C8B-B14F-4D97-AF65-F5344CB8AC3E}">
        <p14:creationId xmlns:p14="http://schemas.microsoft.com/office/powerpoint/2010/main" val="3963182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Tree>
    <p:extLst>
      <p:ext uri="{BB962C8B-B14F-4D97-AF65-F5344CB8AC3E}">
        <p14:creationId xmlns:p14="http://schemas.microsoft.com/office/powerpoint/2010/main" val="241723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3131" y="2130425"/>
            <a:ext cx="8562643" cy="1470025"/>
          </a:xfrm>
        </p:spPr>
        <p:txBody>
          <a:bodyPr/>
          <a:lstStyle>
            <a:lvl1pPr algn="ctr">
              <a:defRPr sz="4800"/>
            </a:lvl1pPr>
          </a:lstStyle>
          <a:p>
            <a:r>
              <a:rPr lang="en-US" smtClean="0"/>
              <a:t>Click to edit Master title style</a:t>
            </a:r>
            <a:endParaRPr lang="nl-BE" dirty="0"/>
          </a:p>
        </p:txBody>
      </p:sp>
      <p:sp>
        <p:nvSpPr>
          <p:cNvPr id="3" name="Subtitle 2"/>
          <p:cNvSpPr>
            <a:spLocks noGrp="1"/>
          </p:cNvSpPr>
          <p:nvPr>
            <p:ph type="subTitle" idx="1"/>
          </p:nvPr>
        </p:nvSpPr>
        <p:spPr>
          <a:xfrm>
            <a:off x="261257" y="3886200"/>
            <a:ext cx="8584792" cy="1752600"/>
          </a:xfrm>
        </p:spPr>
        <p:txBody>
          <a:bodyPr/>
          <a:lstStyle>
            <a:lvl1pPr marL="0" indent="0" algn="ctr">
              <a:buNone/>
              <a:defRPr sz="2400">
                <a:solidFill>
                  <a:schemeClr val="tx2">
                    <a:lumMod val="75000"/>
                    <a:lumOff val="2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dirty="0"/>
          </a:p>
        </p:txBody>
      </p:sp>
      <p:sp>
        <p:nvSpPr>
          <p:cNvPr id="5" name="Date Placeholder 1"/>
          <p:cNvSpPr>
            <a:spLocks noGrp="1"/>
          </p:cNvSpPr>
          <p:nvPr>
            <p:ph type="dt" sz="half" idx="2"/>
          </p:nvPr>
        </p:nvSpPr>
        <p:spPr>
          <a:xfrm>
            <a:off x="7834078" y="24992"/>
            <a:ext cx="1235055"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pPr>
                <a:defRPr/>
              </a:pPr>
              <a:t>2018-09-10</a:t>
            </a:fld>
            <a:endParaRPr lang="nl-BE" dirty="0"/>
          </a:p>
        </p:txBody>
      </p:sp>
      <p:sp>
        <p:nvSpPr>
          <p:cNvPr id="9" name="Rectangle 16"/>
          <p:cNvSpPr txBox="1">
            <a:spLocks noChangeArrowheads="1"/>
          </p:cNvSpPr>
          <p:nvPr userDrawn="1"/>
        </p:nvSpPr>
        <p:spPr>
          <a:xfrm>
            <a:off x="3803648" y="6456308"/>
            <a:ext cx="1543792" cy="325148"/>
          </a:xfrm>
          <a:prstGeom prst="rect">
            <a:avLst/>
          </a:prstGeom>
        </p:spPr>
        <p:txBody>
          <a:bodyPr/>
          <a:lstStyle>
            <a:defPPr>
              <a:defRPr lang="en-US"/>
            </a:defPPr>
            <a:lvl1pPr algn="ctr" rtl="0" eaLnBrk="0" fontAlgn="base" hangingPunct="0">
              <a:spcBef>
                <a:spcPct val="0"/>
              </a:spcBef>
              <a:spcAft>
                <a:spcPct val="0"/>
              </a:spcAft>
              <a:defRPr sz="1400" kern="1200">
                <a:solidFill>
                  <a:schemeClr val="bg2">
                    <a:lumMod val="50000"/>
                  </a:schemeClr>
                </a:solidFill>
                <a:latin typeface="Segoe UI" pitchFamily="34" charset="0"/>
                <a:ea typeface="Segoe UI" pitchFamily="34" charset="0"/>
                <a:cs typeface="Segoe UI" pitchFamily="34" charset="0"/>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fld id="{C795D34B-0000-4401-9708-96760D6E4A55}" type="slidenum">
              <a:rPr lang="en-GB" smtClean="0"/>
              <a:pPr>
                <a:defRPr/>
              </a:pPr>
              <a:t>‹#›</a:t>
            </a:fld>
            <a:endParaRPr lang="en-GB" dirty="0"/>
          </a:p>
        </p:txBody>
      </p:sp>
    </p:spTree>
    <p:extLst>
      <p:ext uri="{BB962C8B-B14F-4D97-AF65-F5344CB8AC3E}">
        <p14:creationId xmlns:p14="http://schemas.microsoft.com/office/powerpoint/2010/main" val="2793868946"/>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42" y="467833"/>
            <a:ext cx="8579821" cy="500801"/>
          </a:xfrm>
        </p:spPr>
        <p:txBody>
          <a:bodyPr/>
          <a:lstStyle/>
          <a:p>
            <a:r>
              <a:rPr lang="en-US" smtClean="0"/>
              <a:t>Click to edit Master title style</a:t>
            </a:r>
            <a:endParaRPr lang="nl-BE" dirty="0"/>
          </a:p>
        </p:txBody>
      </p:sp>
      <p:sp>
        <p:nvSpPr>
          <p:cNvPr id="3" name="Content Placeholder 2"/>
          <p:cNvSpPr>
            <a:spLocks noGrp="1"/>
          </p:cNvSpPr>
          <p:nvPr>
            <p:ph idx="1"/>
          </p:nvPr>
        </p:nvSpPr>
        <p:spPr>
          <a:xfrm>
            <a:off x="265815" y="1148317"/>
            <a:ext cx="8573386" cy="5092126"/>
          </a:xfrm>
        </p:spPr>
        <p:txBody>
          <a:bodyPr/>
          <a:lstStyle>
            <a:lvl1pPr>
              <a:defRPr>
                <a:latin typeface="Segoe UI" pitchFamily="34" charset="0"/>
                <a:ea typeface="Segoe UI" pitchFamily="34" charset="0"/>
                <a:cs typeface="Segoe UI" pitchFamily="34" charset="0"/>
              </a:defRPr>
            </a:lvl1pPr>
            <a:lvl2pPr>
              <a:defRPr>
                <a:latin typeface="Segoe UI" pitchFamily="34" charset="0"/>
                <a:ea typeface="Segoe UI" pitchFamily="34" charset="0"/>
                <a:cs typeface="Segoe UI" pitchFamily="34" charset="0"/>
              </a:defRPr>
            </a:lvl2pPr>
            <a:lvl3pPr>
              <a:defRPr>
                <a:latin typeface="Segoe UI" pitchFamily="34" charset="0"/>
                <a:ea typeface="Segoe UI" pitchFamily="34" charset="0"/>
                <a:cs typeface="Segoe UI" pitchFamily="34" charset="0"/>
              </a:defRPr>
            </a:lvl3pPr>
            <a:lvl4pPr>
              <a:defRPr sz="1600">
                <a:latin typeface="Segoe UI" pitchFamily="34" charset="0"/>
                <a:ea typeface="Segoe UI" pitchFamily="34" charset="0"/>
                <a:cs typeface="Segoe UI" pitchFamily="34" charset="0"/>
              </a:defRPr>
            </a:lvl4pPr>
            <a:lvl5pPr>
              <a:defRPr sz="1400">
                <a:latin typeface="Segoe UI" pitchFamily="34" charset="0"/>
                <a:ea typeface="Segoe UI" pitchFamily="34" charset="0"/>
                <a:cs typeface="Segoe UI"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5" name="Date Placeholder 1"/>
          <p:cNvSpPr>
            <a:spLocks noGrp="1"/>
          </p:cNvSpPr>
          <p:nvPr>
            <p:ph type="dt" sz="half" idx="2"/>
          </p:nvPr>
        </p:nvSpPr>
        <p:spPr>
          <a:xfrm>
            <a:off x="7834078" y="24992"/>
            <a:ext cx="1235055"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pPr>
                <a:defRPr/>
              </a:pPr>
              <a:t>2018-09-10</a:t>
            </a:fld>
            <a:endParaRPr lang="nl-BE" dirty="0"/>
          </a:p>
        </p:txBody>
      </p:sp>
      <p:sp>
        <p:nvSpPr>
          <p:cNvPr id="6" name="Rectangle 16"/>
          <p:cNvSpPr>
            <a:spLocks noGrp="1" noChangeArrowheads="1"/>
          </p:cNvSpPr>
          <p:nvPr>
            <p:ph type="sldNum" sz="quarter" idx="4"/>
          </p:nvPr>
        </p:nvSpPr>
        <p:spPr>
          <a:xfrm>
            <a:off x="3800104" y="6455849"/>
            <a:ext cx="1543792" cy="325148"/>
          </a:xfrm>
          <a:prstGeom prst="rect">
            <a:avLst/>
          </a:prstGeom>
        </p:spPr>
        <p:txBody>
          <a:bodyPr/>
          <a:lstStyle>
            <a:lvl1pPr algn="ctr">
              <a:defRPr>
                <a:solidFill>
                  <a:schemeClr val="bg2">
                    <a:lumMod val="50000"/>
                  </a:schemeClr>
                </a:solidFill>
                <a:latin typeface="Segoe UI" pitchFamily="34" charset="0"/>
                <a:ea typeface="Segoe UI" pitchFamily="34" charset="0"/>
                <a:cs typeface="Segoe UI" pitchFamily="34" charset="0"/>
              </a:defRPr>
            </a:lvl1pPr>
          </a:lstStyle>
          <a:p>
            <a:pPr>
              <a:defRPr/>
            </a:pPr>
            <a:fld id="{C795D34B-0000-4401-9708-96760D6E4A55}" type="slidenum">
              <a:rPr lang="en-GB" smtClean="0"/>
              <a:pPr>
                <a:defRPr/>
              </a:pPr>
              <a:t>‹#›</a:t>
            </a:fld>
            <a:endParaRPr lang="en-GB" dirty="0"/>
          </a:p>
        </p:txBody>
      </p:sp>
      <p:cxnSp>
        <p:nvCxnSpPr>
          <p:cNvPr id="7" name="Straight Connector 6"/>
          <p:cNvCxnSpPr/>
          <p:nvPr userDrawn="1"/>
        </p:nvCxnSpPr>
        <p:spPr bwMode="auto">
          <a:xfrm flipH="1">
            <a:off x="391886" y="1054833"/>
            <a:ext cx="8395854" cy="0"/>
          </a:xfrm>
          <a:prstGeom prst="line">
            <a:avLst/>
          </a:prstGeom>
          <a:solidFill>
            <a:schemeClr val="accent1"/>
          </a:solidFill>
          <a:ln w="12700" cap="flat" cmpd="sng" algn="ctr">
            <a:solidFill>
              <a:srgbClr val="007DC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9180364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7834078" y="24992"/>
            <a:ext cx="1235055"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pPr>
                <a:defRPr/>
              </a:pPr>
              <a:t>2018-09-10</a:t>
            </a:fld>
            <a:endParaRPr lang="nl-BE" dirty="0"/>
          </a:p>
        </p:txBody>
      </p:sp>
      <p:sp>
        <p:nvSpPr>
          <p:cNvPr id="3" name="Rectangle 16"/>
          <p:cNvSpPr>
            <a:spLocks noGrp="1" noChangeArrowheads="1"/>
          </p:cNvSpPr>
          <p:nvPr>
            <p:ph type="sldNum" sz="quarter" idx="4"/>
          </p:nvPr>
        </p:nvSpPr>
        <p:spPr>
          <a:xfrm>
            <a:off x="3800104" y="6455849"/>
            <a:ext cx="1543792" cy="325148"/>
          </a:xfrm>
          <a:prstGeom prst="rect">
            <a:avLst/>
          </a:prstGeom>
        </p:spPr>
        <p:txBody>
          <a:bodyPr/>
          <a:lstStyle>
            <a:lvl1pPr algn="ctr">
              <a:defRPr>
                <a:solidFill>
                  <a:schemeClr val="bg2">
                    <a:lumMod val="50000"/>
                  </a:schemeClr>
                </a:solidFill>
                <a:latin typeface="Segoe UI" pitchFamily="34" charset="0"/>
                <a:ea typeface="Segoe UI" pitchFamily="34" charset="0"/>
                <a:cs typeface="Segoe UI" pitchFamily="34" charset="0"/>
              </a:defRPr>
            </a:lvl1pPr>
          </a:lstStyle>
          <a:p>
            <a:pPr>
              <a:defRPr/>
            </a:pPr>
            <a:fld id="{C795D34B-0000-4401-9708-96760D6E4A55}" type="slidenum">
              <a:rPr lang="en-GB" smtClean="0"/>
              <a:pPr>
                <a:defRPr/>
              </a:pPr>
              <a:t>‹#›</a:t>
            </a:fld>
            <a:endParaRPr lang="en-GB" dirty="0"/>
          </a:p>
        </p:txBody>
      </p:sp>
    </p:spTree>
    <p:extLst>
      <p:ext uri="{BB962C8B-B14F-4D97-AF65-F5344CB8AC3E}">
        <p14:creationId xmlns:p14="http://schemas.microsoft.com/office/powerpoint/2010/main" val="4252939244"/>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B3A43F-1B1D-4071-BF29-5456E81F4F8C}" type="datetimeFigureOut">
              <a:rPr lang="nl-NL" smtClean="0"/>
              <a:pPr/>
              <a:t>10-9-2018</a:t>
            </a:fld>
            <a:endParaRPr lang="nl-N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96C65B70-38BE-48A1-B0AE-EABCB5549CDB}" type="slidenum">
              <a:rPr lang="nl-NL" smtClean="0"/>
              <a:pPr/>
              <a:t>‹#›</a:t>
            </a:fld>
            <a:endParaRPr lang="nl-NL"/>
          </a:p>
        </p:txBody>
      </p:sp>
    </p:spTree>
    <p:extLst>
      <p:ext uri="{BB962C8B-B14F-4D97-AF65-F5344CB8AC3E}">
        <p14:creationId xmlns:p14="http://schemas.microsoft.com/office/powerpoint/2010/main" val="885460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3" descr="O:\DOKUMENT\Diensten\COM\MPR\mpr\Corporate_design\SCKCEN\60jaar SCK•CEN\huisstijl\elements\balk60yond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36425"/>
            <a:ext cx="91440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88406" y="541338"/>
            <a:ext cx="8580957"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152" tIns="37152" rIns="37152" bIns="37152"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76446" y="1443841"/>
            <a:ext cx="8562753"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219" tIns="41610" rIns="83219" bIns="4161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pic>
        <p:nvPicPr>
          <p:cNvPr id="6" name="Picture 2" descr="O:\DOKUMENT\Diensten\COM\MPR\mpr\Corporate_design\SCKCEN\60jaar SCK•CEN\huisstijl\elements\balk_60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9144000" cy="258855"/>
          </a:xfrm>
          <a:prstGeom prst="rect">
            <a:avLst/>
          </a:prstGeom>
          <a:noFill/>
          <a:extLst>
            <a:ext uri="{909E8E84-426E-40DD-AFC4-6F175D3DCCD1}">
              <a14:hiddenFill xmlns:a14="http://schemas.microsoft.com/office/drawing/2010/main">
                <a:solidFill>
                  <a:srgbClr val="FFFFFF"/>
                </a:solidFill>
              </a14:hiddenFill>
            </a:ext>
          </a:extLst>
        </p:spPr>
      </p:pic>
      <p:sp>
        <p:nvSpPr>
          <p:cNvPr id="16" name="Date Placeholder 1"/>
          <p:cNvSpPr>
            <a:spLocks noGrp="1"/>
          </p:cNvSpPr>
          <p:nvPr>
            <p:ph type="dt" sz="half" idx="2"/>
          </p:nvPr>
        </p:nvSpPr>
        <p:spPr>
          <a:xfrm>
            <a:off x="7834078" y="24992"/>
            <a:ext cx="1235055"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pPr>
                <a:defRPr/>
              </a:pPr>
              <a:t>2018-09-10</a:t>
            </a:fld>
            <a:endParaRPr lang="nl-BE" dirty="0"/>
          </a:p>
        </p:txBody>
      </p:sp>
      <p:sp>
        <p:nvSpPr>
          <p:cNvPr id="18" name="Rectangle 16"/>
          <p:cNvSpPr>
            <a:spLocks noGrp="1" noChangeArrowheads="1"/>
          </p:cNvSpPr>
          <p:nvPr>
            <p:ph type="sldNum" sz="quarter" idx="4"/>
          </p:nvPr>
        </p:nvSpPr>
        <p:spPr>
          <a:xfrm>
            <a:off x="3800104" y="6455849"/>
            <a:ext cx="1543792" cy="325148"/>
          </a:xfrm>
          <a:prstGeom prst="rect">
            <a:avLst/>
          </a:prstGeom>
        </p:spPr>
        <p:txBody>
          <a:bodyPr anchor="ctr"/>
          <a:lstStyle>
            <a:lvl1pPr algn="ctr">
              <a:defRPr sz="1000">
                <a:solidFill>
                  <a:schemeClr val="bg2">
                    <a:lumMod val="50000"/>
                  </a:schemeClr>
                </a:solidFill>
                <a:latin typeface="Segoe UI" pitchFamily="34" charset="0"/>
                <a:ea typeface="Segoe UI" pitchFamily="34" charset="0"/>
                <a:cs typeface="Segoe UI" pitchFamily="34" charset="0"/>
              </a:defRPr>
            </a:lvl1pPr>
          </a:lstStyle>
          <a:p>
            <a:pPr>
              <a:defRPr/>
            </a:pPr>
            <a:fld id="{C795D34B-0000-4401-9708-96760D6E4A55}" type="slidenum">
              <a:rPr lang="en-GB" smtClean="0"/>
              <a:pPr>
                <a:defRPr/>
              </a:pPr>
              <a:t>‹#›</a:t>
            </a:fld>
            <a:endParaRPr lang="en-GB" dirty="0"/>
          </a:p>
        </p:txBody>
      </p:sp>
      <p:pic>
        <p:nvPicPr>
          <p:cNvPr id="12" name="Picture 3" descr="O:\DOKUMENT\Diensten\COM\MPR\mpr\Corporate_design\SCKCEN\60jaar SCK•CEN\huisstijl\elements\balk60yonder.png"/>
          <p:cNvPicPr>
            <a:picLocks noChangeAspect="1" noChangeArrowheads="1"/>
          </p:cNvPicPr>
          <p:nvPr/>
        </p:nvPicPr>
        <p:blipFill rotWithShape="1">
          <a:blip r:embed="rId6">
            <a:extLst>
              <a:ext uri="{28A0092B-C50C-407E-A947-70E740481C1C}">
                <a14:useLocalDpi xmlns:a14="http://schemas.microsoft.com/office/drawing/2010/main" val="0"/>
              </a:ext>
            </a:extLst>
          </a:blip>
          <a:srcRect l="98690" b="50167"/>
          <a:stretch/>
        </p:blipFill>
        <p:spPr bwMode="auto">
          <a:xfrm>
            <a:off x="7067550" y="6437189"/>
            <a:ext cx="1703672" cy="227836"/>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p:cNvSpPr txBox="1">
            <a:spLocks/>
          </p:cNvSpPr>
          <p:nvPr userDrawn="1"/>
        </p:nvSpPr>
        <p:spPr>
          <a:xfrm>
            <a:off x="7668344" y="6551107"/>
            <a:ext cx="1475656" cy="158204"/>
          </a:xfrm>
          <a:prstGeom prst="rect">
            <a:avLst/>
          </a:prstGeom>
        </p:spPr>
        <p:txBody>
          <a:bodyPr vert="horz" lIns="91440" tIns="45720" rIns="91440" bIns="45720" rtlCol="0" anchor="ctr"/>
          <a:lstStyle>
            <a:defPPr>
              <a:defRPr lang="nl-BE"/>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ct val="0"/>
              </a:spcBef>
              <a:buNone/>
            </a:pPr>
            <a:r>
              <a:rPr lang="en-GB" sz="600" b="0" dirty="0" smtClean="0"/>
              <a:t>© SCK</a:t>
            </a:r>
            <a:r>
              <a:rPr lang="en-GB" sz="600" b="0" dirty="0" smtClean="0">
                <a:sym typeface="Wingdings" pitchFamily="2" charset="2"/>
              </a:rPr>
              <a:t></a:t>
            </a:r>
            <a:r>
              <a:rPr lang="en-GB" sz="600" b="0" dirty="0" smtClean="0"/>
              <a:t>CEN</a:t>
            </a:r>
            <a:r>
              <a:rPr lang="en-GB" sz="600" b="0" baseline="0" dirty="0" smtClean="0"/>
              <a:t>, </a:t>
            </a:r>
            <a:r>
              <a:rPr lang="en-GB" sz="600" b="0" dirty="0" smtClean="0"/>
              <a:t>2018</a:t>
            </a:r>
            <a:endParaRPr lang="en-GB" sz="600" b="0" dirty="0"/>
          </a:p>
        </p:txBody>
      </p:sp>
    </p:spTree>
    <p:extLst>
      <p:ext uri="{BB962C8B-B14F-4D97-AF65-F5344CB8AC3E}">
        <p14:creationId xmlns:p14="http://schemas.microsoft.com/office/powerpoint/2010/main" val="21257442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p:transition/>
  <p:timing>
    <p:tnLst>
      <p:par>
        <p:cTn id="1" dur="indefinite" restart="never" nodeType="tmRoot"/>
      </p:par>
    </p:tnLst>
  </p:timing>
  <p:hf sldNum="0" hdr="0" dt="0"/>
  <p:txStyles>
    <p:titleStyle>
      <a:lvl1pPr algn="r" defTabSz="685800" rtl="0" eaLnBrk="1" fontAlgn="base" hangingPunct="1">
        <a:lnSpc>
          <a:spcPct val="80000"/>
        </a:lnSpc>
        <a:spcBef>
          <a:spcPct val="0"/>
        </a:spcBef>
        <a:spcAft>
          <a:spcPct val="0"/>
        </a:spcAft>
        <a:tabLst>
          <a:tab pos="6173788" algn="l"/>
        </a:tabLst>
        <a:defRPr sz="2600" b="0">
          <a:solidFill>
            <a:srgbClr val="007DC3"/>
          </a:solidFill>
          <a:latin typeface="Segoe UI" pitchFamily="34" charset="0"/>
          <a:ea typeface="Segoe UI" pitchFamily="34" charset="0"/>
          <a:cs typeface="Segoe UI" pitchFamily="34" charset="0"/>
        </a:defRPr>
      </a:lvl1pPr>
      <a:lvl2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2pPr>
      <a:lvl3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3pPr>
      <a:lvl4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4pPr>
      <a:lvl5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5pPr>
      <a:lvl6pPr marL="4572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9pPr>
    </p:titleStyle>
    <p:bodyStyle>
      <a:lvl1pPr marL="309563" indent="-309563" algn="l" defTabSz="685800" rtl="0" eaLnBrk="1" fontAlgn="base" hangingPunct="1">
        <a:spcBef>
          <a:spcPct val="20000"/>
        </a:spcBef>
        <a:spcAft>
          <a:spcPct val="0"/>
        </a:spcAft>
        <a:buClr>
          <a:srgbClr val="007DC3"/>
        </a:buClr>
        <a:buSzPct val="100000"/>
        <a:buFont typeface="Wingdings" pitchFamily="2" charset="2"/>
        <a:buChar char="l"/>
        <a:defRPr sz="2200">
          <a:solidFill>
            <a:schemeClr val="tx1"/>
          </a:solidFill>
          <a:latin typeface="Segoe UI" pitchFamily="34" charset="0"/>
          <a:ea typeface="Segoe UI" pitchFamily="34" charset="0"/>
          <a:cs typeface="Segoe UI" pitchFamily="34" charset="0"/>
        </a:defRPr>
      </a:lvl1pPr>
      <a:lvl2pPr marL="666750" indent="-244475" algn="l" defTabSz="685800" rtl="0" eaLnBrk="1" fontAlgn="base" hangingPunct="1">
        <a:spcBef>
          <a:spcPct val="20000"/>
        </a:spcBef>
        <a:spcAft>
          <a:spcPct val="0"/>
        </a:spcAft>
        <a:buClr>
          <a:srgbClr val="11AAFF"/>
        </a:buClr>
        <a:buSzPct val="100000"/>
        <a:buFont typeface="Wingdings" pitchFamily="2" charset="2"/>
        <a:buChar char="l"/>
        <a:defRPr sz="2000">
          <a:solidFill>
            <a:schemeClr val="tx1"/>
          </a:solidFill>
          <a:latin typeface="Segoe UI" pitchFamily="34" charset="0"/>
          <a:ea typeface="Segoe UI" pitchFamily="34" charset="0"/>
          <a:cs typeface="Segoe UI" pitchFamily="34" charset="0"/>
        </a:defRPr>
      </a:lvl2pPr>
      <a:lvl3pPr marL="1028700" indent="-206375" algn="l" defTabSz="685800" rtl="0" eaLnBrk="1" fontAlgn="base" hangingPunct="1">
        <a:spcBef>
          <a:spcPct val="20000"/>
        </a:spcBef>
        <a:spcAft>
          <a:spcPct val="0"/>
        </a:spcAft>
        <a:buClr>
          <a:srgbClr val="8FD7FF"/>
        </a:buClr>
        <a:buSzPct val="100000"/>
        <a:buFont typeface="Wingdings" pitchFamily="2" charset="2"/>
        <a:buChar char="l"/>
        <a:defRPr>
          <a:solidFill>
            <a:schemeClr val="tx1"/>
          </a:solidFill>
          <a:latin typeface="Segoe UI" pitchFamily="34" charset="0"/>
          <a:ea typeface="Segoe UI" pitchFamily="34" charset="0"/>
          <a:cs typeface="Segoe UI" pitchFamily="34" charset="0"/>
        </a:defRPr>
      </a:lvl3pPr>
      <a:lvl4pPr marL="1439863" indent="-204788" algn="l" defTabSz="685800" rtl="0" eaLnBrk="1" fontAlgn="base" hangingPunct="1">
        <a:spcBef>
          <a:spcPct val="20000"/>
        </a:spcBef>
        <a:spcAft>
          <a:spcPct val="0"/>
        </a:spcAft>
        <a:buChar char="–"/>
        <a:defRPr sz="1900">
          <a:solidFill>
            <a:schemeClr val="tx1"/>
          </a:solidFill>
          <a:latin typeface="Times New Roman" pitchFamily="18" charset="0"/>
        </a:defRPr>
      </a:lvl4pPr>
      <a:lvl5pPr marL="1852613" indent="-206375" algn="l" defTabSz="685800" rtl="0" eaLnBrk="1" fontAlgn="base" hangingPunct="1">
        <a:spcBef>
          <a:spcPct val="20000"/>
        </a:spcBef>
        <a:spcAft>
          <a:spcPct val="0"/>
        </a:spcAft>
        <a:buChar char="»"/>
        <a:defRPr sz="1900">
          <a:solidFill>
            <a:schemeClr val="tx1"/>
          </a:solidFill>
          <a:latin typeface="Times New Roman" pitchFamily="18"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70000" contrast="-70000"/>
          </a:blip>
          <a:stretch>
            <a:fillRect/>
          </a:stretch>
        </p:blipFill>
        <p:spPr>
          <a:xfrm>
            <a:off x="-2" y="3236949"/>
            <a:ext cx="9143999" cy="1336700"/>
          </a:xfrm>
          <a:prstGeom prst="rect">
            <a:avLst/>
          </a:prstGeom>
        </p:spPr>
      </p:pic>
      <p:sp>
        <p:nvSpPr>
          <p:cNvPr id="2" name="TextBox 1"/>
          <p:cNvSpPr txBox="1"/>
          <p:nvPr/>
        </p:nvSpPr>
        <p:spPr>
          <a:xfrm>
            <a:off x="415636" y="1039626"/>
            <a:ext cx="8312726" cy="1908215"/>
          </a:xfrm>
          <a:prstGeom prst="rect">
            <a:avLst/>
          </a:prstGeom>
          <a:noFill/>
        </p:spPr>
        <p:txBody>
          <a:bodyPr wrap="square" rtlCol="0">
            <a:spAutoFit/>
          </a:bodyPr>
          <a:lstStyle/>
          <a:p>
            <a:pPr algn="ctr"/>
            <a:r>
              <a:rPr lang="en-US" sz="2800" b="1" dirty="0"/>
              <a:t>From the Sidelines to Center Stage</a:t>
            </a:r>
            <a:r>
              <a:rPr lang="en-US" sz="2800" b="1" dirty="0" smtClean="0"/>
              <a:t>?</a:t>
            </a:r>
          </a:p>
          <a:p>
            <a:pPr algn="ctr"/>
            <a:r>
              <a:rPr lang="en-US" sz="2000" b="1" dirty="0" smtClean="0"/>
              <a:t>‘Implementing’ Responsible Research and Innovation (RRI)</a:t>
            </a:r>
          </a:p>
          <a:p>
            <a:pPr algn="ctr"/>
            <a:r>
              <a:rPr lang="en-US" sz="2000" b="1" dirty="0" smtClean="0"/>
              <a:t>in </a:t>
            </a:r>
            <a:r>
              <a:rPr lang="en-US" sz="2000" b="1" dirty="0"/>
              <a:t>Radiation Protection </a:t>
            </a:r>
            <a:r>
              <a:rPr lang="en-US" sz="2000" b="1" dirty="0" smtClean="0"/>
              <a:t>Research</a:t>
            </a:r>
          </a:p>
          <a:p>
            <a:pPr algn="ctr"/>
            <a:endParaRPr lang="en-US" sz="3200" dirty="0">
              <a:solidFill>
                <a:srgbClr val="007DC3"/>
              </a:solidFill>
              <a:latin typeface="Segoe UI Light" pitchFamily="34" charset="0"/>
            </a:endParaRPr>
          </a:p>
          <a:p>
            <a:pPr algn="ctr"/>
            <a:r>
              <a:rPr lang="en-US" sz="1800" dirty="0" smtClean="0">
                <a:solidFill>
                  <a:srgbClr val="007DC3"/>
                </a:solidFill>
                <a:latin typeface="Segoe UI Light" pitchFamily="34" charset="0"/>
              </a:rPr>
              <a:t>Michiel van Oudheusden, Catrinel Turcanu, Susan Molyneux-Hodgson</a:t>
            </a:r>
            <a:endParaRPr lang="en-US" sz="1800" dirty="0">
              <a:solidFill>
                <a:srgbClr val="007DC3"/>
              </a:solidFill>
              <a:latin typeface="Segoe UI Light" pitchFamily="34" charset="0"/>
            </a:endParaRPr>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490" y="5580851"/>
            <a:ext cx="1354052" cy="577058"/>
          </a:xfrm>
          <a:prstGeom prst="rect">
            <a:avLst/>
          </a:prstGeom>
          <a:noFill/>
          <a:ln>
            <a:noFill/>
          </a:ln>
        </p:spPr>
      </p:pic>
      <p:pic>
        <p:nvPicPr>
          <p:cNvPr id="3" name="Picture 2"/>
          <p:cNvPicPr>
            <a:picLocks noChangeAspect="1"/>
          </p:cNvPicPr>
          <p:nvPr/>
        </p:nvPicPr>
        <p:blipFill>
          <a:blip r:embed="rId5"/>
          <a:stretch>
            <a:fillRect/>
          </a:stretch>
        </p:blipFill>
        <p:spPr>
          <a:xfrm>
            <a:off x="4504752" y="5580851"/>
            <a:ext cx="1839512" cy="673749"/>
          </a:xfrm>
          <a:prstGeom prst="rect">
            <a:avLst/>
          </a:prstGeom>
        </p:spPr>
      </p:pic>
      <p:pic>
        <p:nvPicPr>
          <p:cNvPr id="4" name="Picture 3"/>
          <p:cNvPicPr>
            <a:picLocks noChangeAspect="1"/>
          </p:cNvPicPr>
          <p:nvPr/>
        </p:nvPicPr>
        <p:blipFill>
          <a:blip r:embed="rId6"/>
          <a:stretch>
            <a:fillRect/>
          </a:stretch>
        </p:blipFill>
        <p:spPr>
          <a:xfrm>
            <a:off x="7121433" y="5729395"/>
            <a:ext cx="1385558" cy="569568"/>
          </a:xfrm>
          <a:prstGeom prst="rect">
            <a:avLst/>
          </a:prstGeom>
        </p:spPr>
      </p:pic>
      <p:sp>
        <p:nvSpPr>
          <p:cNvPr id="7" name="Rectangle 6"/>
          <p:cNvSpPr/>
          <p:nvPr/>
        </p:nvSpPr>
        <p:spPr>
          <a:xfrm>
            <a:off x="2022564" y="3492101"/>
            <a:ext cx="5098869" cy="954107"/>
          </a:xfrm>
          <a:prstGeom prst="rect">
            <a:avLst/>
          </a:prstGeom>
        </p:spPr>
        <p:txBody>
          <a:bodyPr wrap="square">
            <a:spAutoFit/>
          </a:bodyPr>
          <a:lstStyle/>
          <a:p>
            <a:pPr algn="ctr"/>
            <a:r>
              <a:rPr lang="en-US" dirty="0" smtClean="0"/>
              <a:t>NUCLEAR FUTURES</a:t>
            </a:r>
          </a:p>
          <a:p>
            <a:pPr algn="ctr"/>
            <a:r>
              <a:rPr lang="en-US" dirty="0" smtClean="0"/>
              <a:t>Re-­making sociotechnical research agendas Seminar 6</a:t>
            </a:r>
          </a:p>
          <a:p>
            <a:pPr algn="ctr"/>
            <a:r>
              <a:rPr lang="en-US" dirty="0" smtClean="0"/>
              <a:t>10-11</a:t>
            </a:r>
            <a:r>
              <a:rPr lang="en-US" baseline="30000" dirty="0" smtClean="0"/>
              <a:t>th</a:t>
            </a:r>
            <a:r>
              <a:rPr lang="en-US" dirty="0" smtClean="0"/>
              <a:t> September 2018</a:t>
            </a:r>
          </a:p>
          <a:p>
            <a:pPr algn="ctr"/>
            <a:r>
              <a:rPr lang="en-US" dirty="0" smtClean="0"/>
              <a:t>Sheffield</a:t>
            </a:r>
            <a:endParaRPr lang="en-US" dirty="0"/>
          </a:p>
        </p:txBody>
      </p:sp>
      <p:pic>
        <p:nvPicPr>
          <p:cNvPr id="8" name="Picture 7"/>
          <p:cNvPicPr>
            <a:picLocks noChangeAspect="1"/>
          </p:cNvPicPr>
          <p:nvPr/>
        </p:nvPicPr>
        <p:blipFill>
          <a:blip r:embed="rId7"/>
          <a:stretch>
            <a:fillRect/>
          </a:stretch>
        </p:blipFill>
        <p:spPr>
          <a:xfrm>
            <a:off x="2670711" y="5221804"/>
            <a:ext cx="1214458" cy="1015181"/>
          </a:xfrm>
          <a:prstGeom prst="rect">
            <a:avLst/>
          </a:prstGeom>
        </p:spPr>
      </p:pic>
    </p:spTree>
    <p:extLst>
      <p:ext uri="{BB962C8B-B14F-4D97-AF65-F5344CB8AC3E}">
        <p14:creationId xmlns:p14="http://schemas.microsoft.com/office/powerpoint/2010/main" val="122235129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 and roles for SSH </a:t>
            </a:r>
            <a:r>
              <a:rPr lang="en-US" dirty="0" smtClean="0"/>
              <a:t>researchers?</a:t>
            </a:r>
            <a:endParaRPr lang="nl-BE" dirty="0"/>
          </a:p>
        </p:txBody>
      </p:sp>
      <p:sp>
        <p:nvSpPr>
          <p:cNvPr id="3" name="Content Placeholder 2"/>
          <p:cNvSpPr>
            <a:spLocks noGrp="1"/>
          </p:cNvSpPr>
          <p:nvPr>
            <p:ph idx="1"/>
          </p:nvPr>
        </p:nvSpPr>
        <p:spPr/>
        <p:txBody>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Carefully consider how </a:t>
            </a:r>
            <a:r>
              <a:rPr lang="en-US" sz="2400" dirty="0" smtClean="0">
                <a:latin typeface="Calibri" panose="020F0502020204030204" pitchFamily="34" charset="0"/>
                <a:ea typeface="Calibri" panose="020F0502020204030204" pitchFamily="34" charset="0"/>
                <a:cs typeface="Times New Roman" panose="02020603050405020304" pitchFamily="18" charset="0"/>
              </a:rPr>
              <a:t>RRI </a:t>
            </a:r>
            <a:r>
              <a:rPr lang="en-US" sz="2400" dirty="0">
                <a:latin typeface="Calibri" panose="020F0502020204030204" pitchFamily="34" charset="0"/>
                <a:ea typeface="Calibri" panose="020F0502020204030204" pitchFamily="34" charset="0"/>
                <a:cs typeface="Times New Roman" panose="02020603050405020304" pitchFamily="18" charset="0"/>
              </a:rPr>
              <a:t>is received and how we </a:t>
            </a:r>
            <a:r>
              <a:rPr lang="en-US" b="1" dirty="0">
                <a:solidFill>
                  <a:srgbClr val="4F83BE"/>
                </a:solidFill>
                <a:latin typeface="Calibri-Bold"/>
              </a:rPr>
              <a:t>“move with” </a:t>
            </a:r>
            <a:r>
              <a:rPr lang="en-US" sz="2400" dirty="0" smtClean="0">
                <a:latin typeface="Calibri" panose="020F0502020204030204" pitchFamily="34" charset="0"/>
                <a:ea typeface="Calibri" panose="020F0502020204030204" pitchFamily="34" charset="0"/>
                <a:cs typeface="Times New Roman" panose="02020603050405020304" pitchFamily="18" charset="0"/>
              </a:rPr>
              <a:t>RRI </a:t>
            </a:r>
            <a:r>
              <a:rPr lang="en-US" sz="2400" dirty="0">
                <a:latin typeface="Calibri" panose="020F0502020204030204" pitchFamily="34" charset="0"/>
                <a:ea typeface="Calibri" panose="020F0502020204030204" pitchFamily="34" charset="0"/>
                <a:cs typeface="Times New Roman" panose="02020603050405020304" pitchFamily="18" charset="0"/>
              </a:rPr>
              <a:t>in/through radiation protection research.</a:t>
            </a:r>
          </a:p>
          <a:p>
            <a:pPr lvl="1"/>
            <a:r>
              <a:rPr lang="en-US" dirty="0" smtClean="0">
                <a:latin typeface="Calibri" panose="020F0502020204030204" pitchFamily="34" charset="0"/>
                <a:ea typeface="Calibri" panose="020F0502020204030204" pitchFamily="34" charset="0"/>
                <a:cs typeface="Times New Roman" panose="02020603050405020304" pitchFamily="18" charset="0"/>
              </a:rPr>
              <a:t>‘Implement’ RRI</a:t>
            </a:r>
            <a:r>
              <a:rPr lang="en-US" dirty="0">
                <a:latin typeface="Calibri" panose="020F0502020204030204" pitchFamily="34" charset="0"/>
                <a:ea typeface="Calibri" panose="020F0502020204030204" pitchFamily="34" charset="0"/>
                <a:cs typeface="Times New Roman" panose="02020603050405020304" pitchFamily="18" charset="0"/>
              </a:rPr>
              <a:t>? Or: Ask </a:t>
            </a:r>
            <a:r>
              <a:rPr lang="en-US" i="1" dirty="0">
                <a:latin typeface="Calibri" panose="020F0502020204030204" pitchFamily="34" charset="0"/>
                <a:ea typeface="Calibri" panose="020F0502020204030204" pitchFamily="34" charset="0"/>
                <a:cs typeface="Times New Roman" panose="02020603050405020304" pitchFamily="18" charset="0"/>
              </a:rPr>
              <a:t>how</a:t>
            </a:r>
            <a:r>
              <a:rPr lang="en-US" dirty="0">
                <a:latin typeface="Calibri" panose="020F0502020204030204" pitchFamily="34" charset="0"/>
                <a:ea typeface="Calibri" panose="020F0502020204030204" pitchFamily="34" charset="0"/>
                <a:cs typeface="Times New Roman" panose="02020603050405020304" pitchFamily="18" charset="0"/>
              </a:rPr>
              <a:t> innovation is made responsible?</a:t>
            </a:r>
          </a:p>
          <a:p>
            <a:pPr lvl="1"/>
            <a:r>
              <a:rPr lang="en-US" dirty="0">
                <a:latin typeface="Calibri" panose="020F0502020204030204" pitchFamily="34" charset="0"/>
                <a:ea typeface="Calibri" panose="020F0502020204030204" pitchFamily="34" charset="0"/>
                <a:cs typeface="Times New Roman" panose="02020603050405020304" pitchFamily="18" charset="0"/>
              </a:rPr>
              <a:t>How to involve industry?</a:t>
            </a:r>
          </a:p>
          <a:p>
            <a:pPr lvl="1"/>
            <a:r>
              <a:rPr lang="en-US" dirty="0">
                <a:latin typeface="Calibri" panose="020F0502020204030204" pitchFamily="34" charset="0"/>
                <a:ea typeface="Calibri" panose="020F0502020204030204" pitchFamily="34" charset="0"/>
                <a:cs typeface="Times New Roman" panose="02020603050405020304" pitchFamily="18" charset="0"/>
              </a:rPr>
              <a:t>Define </a:t>
            </a:r>
            <a:r>
              <a:rPr lang="en-US" dirty="0" smtClean="0">
                <a:latin typeface="Calibri" panose="020F0502020204030204" pitchFamily="34" charset="0"/>
                <a:ea typeface="Calibri" panose="020F0502020204030204" pitchFamily="34" charset="0"/>
                <a:cs typeface="Times New Roman" panose="02020603050405020304" pitchFamily="18" charset="0"/>
              </a:rPr>
              <a:t>RRI</a:t>
            </a:r>
            <a:r>
              <a:rPr lang="en-US" dirty="0">
                <a:latin typeface="Calibri" panose="020F0502020204030204" pitchFamily="34" charset="0"/>
                <a:ea typeface="Calibri" panose="020F0502020204030204" pitchFamily="34" charset="0"/>
                <a:cs typeface="Times New Roman" panose="02020603050405020304" pitchFamily="18" charset="0"/>
              </a:rPr>
              <a:t>? Constitutive ambiguity?</a:t>
            </a:r>
          </a:p>
          <a:p>
            <a:pPr lvl="1"/>
            <a:r>
              <a:rPr lang="en-US" dirty="0">
                <a:latin typeface="Calibri" panose="020F0502020204030204" pitchFamily="34" charset="0"/>
                <a:ea typeface="Calibri" panose="020F0502020204030204" pitchFamily="34" charset="0"/>
                <a:cs typeface="Times New Roman" panose="02020603050405020304" pitchFamily="18" charset="0"/>
              </a:rPr>
              <a:t>How to do interdisciplinary work</a:t>
            </a:r>
            <a:r>
              <a:rPr lang="en-US" dirty="0" smtClean="0">
                <a:latin typeface="Calibri" panose="020F0502020204030204" pitchFamily="34" charset="0"/>
                <a:ea typeface="Calibri" panose="020F0502020204030204" pitchFamily="34" charset="0"/>
                <a:cs typeface="Times New Roman" panose="02020603050405020304" pitchFamily="18" charset="0"/>
              </a:rPr>
              <a:t>?</a:t>
            </a:r>
          </a:p>
          <a:p>
            <a:pPr lvl="2"/>
            <a:r>
              <a:rPr lang="en-US" dirty="0">
                <a:latin typeface="Calibri" panose="020F0502020204030204" pitchFamily="34" charset="0"/>
                <a:ea typeface="Calibri" panose="020F0502020204030204" pitchFamily="34" charset="0"/>
                <a:cs typeface="Times New Roman" panose="02020603050405020304" pitchFamily="18" charset="0"/>
              </a:rPr>
              <a:t>e</a:t>
            </a:r>
            <a:r>
              <a:rPr lang="en-US" dirty="0" smtClean="0">
                <a:latin typeface="Calibri" panose="020F0502020204030204" pitchFamily="34" charset="0"/>
                <a:ea typeface="Calibri" panose="020F0502020204030204" pitchFamily="34" charset="0"/>
                <a:cs typeface="Times New Roman" panose="02020603050405020304" pitchFamily="18" charset="0"/>
              </a:rPr>
              <a:t>.g. TERRITORIES project</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b="1" dirty="0" smtClean="0">
                <a:solidFill>
                  <a:srgbClr val="4F83BE"/>
                </a:solidFill>
                <a:latin typeface="Calibri-Bold"/>
              </a:rPr>
              <a:t>Beyond SSH</a:t>
            </a:r>
            <a:r>
              <a:rPr lang="en-US" b="1" dirty="0">
                <a:solidFill>
                  <a:srgbClr val="4F83BE"/>
                </a:solidFill>
                <a:latin typeface="Calibri-Bold"/>
              </a:rPr>
              <a:t>:</a:t>
            </a:r>
          </a:p>
          <a:p>
            <a:pPr lvl="1"/>
            <a:r>
              <a:rPr lang="en-US" dirty="0"/>
              <a:t>Plurality </a:t>
            </a:r>
            <a:r>
              <a:rPr lang="en-US" dirty="0" smtClean="0"/>
              <a:t>of disciplines</a:t>
            </a:r>
            <a:r>
              <a:rPr lang="en-US" dirty="0"/>
              <a:t>, agendas, instruments</a:t>
            </a:r>
          </a:p>
          <a:p>
            <a:pPr lvl="1"/>
            <a:r>
              <a:rPr lang="en-US" dirty="0" smtClean="0"/>
              <a:t>RRI </a:t>
            </a:r>
            <a:r>
              <a:rPr lang="en-US" dirty="0"/>
              <a:t>hybridizes </a:t>
            </a:r>
            <a:r>
              <a:rPr lang="en-US" dirty="0" smtClean="0"/>
              <a:t>disciplines</a:t>
            </a:r>
            <a:r>
              <a:rPr lang="en-US" dirty="0" smtClean="0"/>
              <a:t> </a:t>
            </a:r>
            <a:r>
              <a:rPr lang="en-US" dirty="0"/>
              <a:t>into specialist subfields (e.g. risk communication, technology assessment, </a:t>
            </a:r>
            <a:r>
              <a:rPr lang="en-US" dirty="0" smtClean="0"/>
              <a:t>citizen science)</a:t>
            </a:r>
            <a:endParaRPr lang="en-US" dirty="0"/>
          </a:p>
          <a:p>
            <a:pPr lvl="1"/>
            <a:r>
              <a:rPr lang="en-US" dirty="0">
                <a:solidFill>
                  <a:srgbClr val="000000"/>
                </a:solidFill>
              </a:rPr>
              <a:t>Work is fleeting, fragmented, diffused</a:t>
            </a:r>
            <a:r>
              <a:rPr lang="nl-BE" dirty="0">
                <a:solidFill>
                  <a:srgbClr val="000000"/>
                </a:solidFill>
              </a:rPr>
              <a:t>: </a:t>
            </a:r>
            <a:r>
              <a:rPr lang="nl-BE" dirty="0" err="1">
                <a:solidFill>
                  <a:srgbClr val="000000"/>
                </a:solidFill>
              </a:rPr>
              <a:t>Cannot</a:t>
            </a:r>
            <a:r>
              <a:rPr lang="nl-BE" dirty="0">
                <a:solidFill>
                  <a:srgbClr val="000000"/>
                </a:solidFill>
              </a:rPr>
              <a:t> </a:t>
            </a:r>
            <a:r>
              <a:rPr lang="nl-BE" dirty="0" err="1">
                <a:solidFill>
                  <a:srgbClr val="000000"/>
                </a:solidFill>
              </a:rPr>
              <a:t>speak</a:t>
            </a:r>
            <a:r>
              <a:rPr lang="nl-BE" dirty="0">
                <a:solidFill>
                  <a:srgbClr val="000000"/>
                </a:solidFill>
              </a:rPr>
              <a:t> </a:t>
            </a:r>
            <a:r>
              <a:rPr lang="nl-BE" dirty="0" err="1">
                <a:solidFill>
                  <a:srgbClr val="000000"/>
                </a:solidFill>
              </a:rPr>
              <a:t>with</a:t>
            </a:r>
            <a:r>
              <a:rPr lang="nl-BE" dirty="0">
                <a:solidFill>
                  <a:srgbClr val="000000"/>
                </a:solidFill>
              </a:rPr>
              <a:t> </a:t>
            </a:r>
            <a:r>
              <a:rPr lang="nl-BE" dirty="0" err="1">
                <a:solidFill>
                  <a:srgbClr val="000000"/>
                </a:solidFill>
              </a:rPr>
              <a:t>one</a:t>
            </a:r>
            <a:r>
              <a:rPr lang="nl-BE" dirty="0">
                <a:solidFill>
                  <a:srgbClr val="000000"/>
                </a:solidFill>
              </a:rPr>
              <a:t> </a:t>
            </a:r>
            <a:r>
              <a:rPr lang="nl-BE" dirty="0" err="1">
                <a:solidFill>
                  <a:srgbClr val="000000"/>
                </a:solidFill>
              </a:rPr>
              <a:t>voice</a:t>
            </a:r>
            <a:endParaRPr lang="nl-BE" dirty="0">
              <a:solidFill>
                <a:srgbClr val="000000"/>
              </a:solidFill>
            </a:endParaRPr>
          </a:p>
          <a:p>
            <a:pPr lvl="1"/>
            <a:r>
              <a:rPr lang="en-US" dirty="0" smtClean="0">
                <a:solidFill>
                  <a:srgbClr val="000000"/>
                </a:solidFill>
              </a:rPr>
              <a:t>RRI </a:t>
            </a:r>
            <a:r>
              <a:rPr lang="en-US" dirty="0">
                <a:solidFill>
                  <a:srgbClr val="000000"/>
                </a:solidFill>
              </a:rPr>
              <a:t>draws us together and pulls us apart</a:t>
            </a:r>
            <a:endParaRPr lang="nl-BE" dirty="0"/>
          </a:p>
          <a:p>
            <a:pPr lvl="1"/>
            <a:endParaRPr lang="en-US" dirty="0"/>
          </a:p>
        </p:txBody>
      </p:sp>
      <p:sp>
        <p:nvSpPr>
          <p:cNvPr id="4" name="Oval 3"/>
          <p:cNvSpPr/>
          <p:nvPr/>
        </p:nvSpPr>
        <p:spPr bwMode="auto">
          <a:xfrm>
            <a:off x="3013166" y="274095"/>
            <a:ext cx="6130834" cy="888275"/>
          </a:xfrm>
          <a:prstGeom prst="ellipse">
            <a:avLst/>
          </a:prstGeom>
          <a:noFill/>
          <a:ln w="19050" cap="flat" cmpd="sng" algn="ctr">
            <a:solidFill>
              <a:srgbClr val="FF5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5" name="TextBox 4"/>
          <p:cNvSpPr txBox="1"/>
          <p:nvPr/>
        </p:nvSpPr>
        <p:spPr>
          <a:xfrm>
            <a:off x="1950720" y="564343"/>
            <a:ext cx="1341120" cy="307777"/>
          </a:xfrm>
          <a:prstGeom prst="rect">
            <a:avLst/>
          </a:prstGeom>
          <a:noFill/>
        </p:spPr>
        <p:txBody>
          <a:bodyPr wrap="square" rtlCol="0">
            <a:spAutoFit/>
          </a:bodyPr>
          <a:lstStyle/>
          <a:p>
            <a:r>
              <a:rPr lang="en-US" dirty="0" smtClean="0">
                <a:solidFill>
                  <a:srgbClr val="FF0000"/>
                </a:solidFill>
              </a:rPr>
              <a:t>NF theme 3</a:t>
            </a:r>
            <a:endParaRPr lang="en-US" dirty="0">
              <a:solidFill>
                <a:srgbClr val="FF0000"/>
              </a:solidFill>
            </a:endParaRPr>
          </a:p>
        </p:txBody>
      </p:sp>
    </p:spTree>
    <p:extLst>
      <p:ext uri="{BB962C8B-B14F-4D97-AF65-F5344CB8AC3E}">
        <p14:creationId xmlns:p14="http://schemas.microsoft.com/office/powerpoint/2010/main" val="3630340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 of Responsible Innovation</a:t>
            </a:r>
            <a:endParaRPr lang="en-US" dirty="0"/>
          </a:p>
        </p:txBody>
      </p:sp>
      <p:pic>
        <p:nvPicPr>
          <p:cNvPr id="4" name="Content Placeholder 3"/>
          <p:cNvPicPr>
            <a:picLocks noGrp="1" noChangeAspect="1"/>
          </p:cNvPicPr>
          <p:nvPr>
            <p:ph idx="1"/>
          </p:nvPr>
        </p:nvPicPr>
        <p:blipFill>
          <a:blip r:embed="rId2"/>
          <a:stretch>
            <a:fillRect/>
          </a:stretch>
        </p:blipFill>
        <p:spPr>
          <a:xfrm>
            <a:off x="394185" y="1580346"/>
            <a:ext cx="8370533" cy="4523624"/>
          </a:xfrm>
          <a:prstGeom prst="rect">
            <a:avLst/>
          </a:prstGeom>
        </p:spPr>
      </p:pic>
    </p:spTree>
    <p:extLst>
      <p:ext uri="{BB962C8B-B14F-4D97-AF65-F5344CB8AC3E}">
        <p14:creationId xmlns:p14="http://schemas.microsoft.com/office/powerpoint/2010/main" val="229864104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Legal notice</a:t>
            </a:r>
            <a:endParaRPr lang="en-US" dirty="0"/>
          </a:p>
        </p:txBody>
      </p:sp>
      <p:sp>
        <p:nvSpPr>
          <p:cNvPr id="8" name="Content Placeholder 7"/>
          <p:cNvSpPr>
            <a:spLocks noGrp="1"/>
          </p:cNvSpPr>
          <p:nvPr>
            <p:ph idx="1"/>
          </p:nvPr>
        </p:nvSpPr>
        <p:spPr/>
        <p:txBody>
          <a:bodyPr/>
          <a:lstStyle/>
          <a:p>
            <a:pPr marL="0" indent="0" algn="just">
              <a:buNone/>
            </a:pPr>
            <a:r>
              <a:rPr lang="en-US" sz="1800" dirty="0">
                <a:solidFill>
                  <a:schemeClr val="bg2">
                    <a:lumMod val="50000"/>
                  </a:schemeClr>
                </a:solidFill>
              </a:rPr>
              <a:t>This research was partially supported by the EC CONCERT project, funded through the H2020 </a:t>
            </a:r>
            <a:r>
              <a:rPr lang="en-US" sz="1800" dirty="0" err="1">
                <a:solidFill>
                  <a:schemeClr val="bg2">
                    <a:lumMod val="50000"/>
                  </a:schemeClr>
                </a:solidFill>
              </a:rPr>
              <a:t>Euratom</a:t>
            </a:r>
            <a:r>
              <a:rPr lang="en-US" sz="1800" dirty="0">
                <a:solidFill>
                  <a:schemeClr val="bg2">
                    <a:lumMod val="50000"/>
                  </a:schemeClr>
                </a:solidFill>
              </a:rPr>
              <a:t> research and training </a:t>
            </a:r>
            <a:r>
              <a:rPr lang="en-US" sz="1800" dirty="0" err="1">
                <a:solidFill>
                  <a:schemeClr val="bg2">
                    <a:lumMod val="50000"/>
                  </a:schemeClr>
                </a:solidFill>
              </a:rPr>
              <a:t>programme</a:t>
            </a:r>
            <a:r>
              <a:rPr lang="en-US" sz="1800" dirty="0">
                <a:solidFill>
                  <a:schemeClr val="bg2">
                    <a:lumMod val="50000"/>
                  </a:schemeClr>
                </a:solidFill>
              </a:rPr>
              <a:t> 2014–2018 under grant agreement No 662287; and in part by the UK Economic and Social Research Council funded grant ‘Nuclear Futures: a seminar series to re-make sociotechnical research agendas’ 2015–2018 [grant number ES/N009444/1].</a:t>
            </a:r>
            <a:endParaRPr lang="en-US" sz="1800" dirty="0" smtClean="0">
              <a:solidFill>
                <a:schemeClr val="bg2">
                  <a:lumMod val="50000"/>
                </a:schemeClr>
              </a:solidFill>
            </a:endParaRPr>
          </a:p>
          <a:p>
            <a:pPr marL="0" indent="0" algn="just">
              <a:buNone/>
            </a:pPr>
            <a:endParaRPr lang="en-US" sz="1800" dirty="0">
              <a:solidFill>
                <a:schemeClr val="bg2">
                  <a:lumMod val="50000"/>
                </a:schemeClr>
              </a:solidFill>
            </a:endParaRPr>
          </a:p>
          <a:p>
            <a:pPr marL="0" indent="0" algn="just">
              <a:buNone/>
            </a:pPr>
            <a:r>
              <a:rPr lang="en-US" sz="1800" dirty="0" smtClean="0">
                <a:solidFill>
                  <a:schemeClr val="bg2">
                    <a:lumMod val="50000"/>
                  </a:schemeClr>
                </a:solidFill>
              </a:rPr>
              <a:t>The </a:t>
            </a:r>
            <a:r>
              <a:rPr lang="en-US" sz="1800" dirty="0">
                <a:solidFill>
                  <a:schemeClr val="bg2">
                    <a:lumMod val="50000"/>
                  </a:schemeClr>
                </a:solidFill>
              </a:rPr>
              <a:t>CONCERT EJP receives funding from the </a:t>
            </a:r>
            <a:r>
              <a:rPr lang="en-US" sz="1800" dirty="0" err="1">
                <a:solidFill>
                  <a:schemeClr val="bg2">
                    <a:lumMod val="50000"/>
                  </a:schemeClr>
                </a:solidFill>
              </a:rPr>
              <a:t>Euratom</a:t>
            </a:r>
            <a:r>
              <a:rPr lang="en-US" sz="1800" dirty="0">
                <a:solidFill>
                  <a:schemeClr val="bg2">
                    <a:lumMod val="50000"/>
                  </a:schemeClr>
                </a:solidFill>
              </a:rPr>
              <a:t> research and training </a:t>
            </a:r>
            <a:r>
              <a:rPr lang="en-US" sz="1800" dirty="0" err="1">
                <a:solidFill>
                  <a:schemeClr val="bg2">
                    <a:lumMod val="50000"/>
                  </a:schemeClr>
                </a:solidFill>
              </a:rPr>
              <a:t>programme</a:t>
            </a:r>
            <a:r>
              <a:rPr lang="en-US" sz="1800" dirty="0">
                <a:solidFill>
                  <a:schemeClr val="bg2">
                    <a:lumMod val="50000"/>
                  </a:schemeClr>
                </a:solidFill>
              </a:rPr>
              <a:t> 2014-2018 under grant agreement No 662287. The </a:t>
            </a:r>
            <a:r>
              <a:rPr lang="en-US" sz="1800" dirty="0" err="1">
                <a:solidFill>
                  <a:schemeClr val="bg2">
                    <a:lumMod val="50000"/>
                  </a:schemeClr>
                </a:solidFill>
              </a:rPr>
              <a:t>Euratom</a:t>
            </a:r>
            <a:r>
              <a:rPr lang="en-US" sz="1800" dirty="0">
                <a:solidFill>
                  <a:schemeClr val="bg2">
                    <a:lumMod val="50000"/>
                  </a:schemeClr>
                </a:solidFill>
              </a:rPr>
              <a:t> research and training </a:t>
            </a:r>
            <a:r>
              <a:rPr lang="en-US" sz="1800" dirty="0" err="1">
                <a:solidFill>
                  <a:schemeClr val="bg2">
                    <a:lumMod val="50000"/>
                  </a:schemeClr>
                </a:solidFill>
              </a:rPr>
              <a:t>programme</a:t>
            </a:r>
            <a:r>
              <a:rPr lang="en-US" sz="1800" dirty="0">
                <a:solidFill>
                  <a:schemeClr val="bg2">
                    <a:lumMod val="50000"/>
                  </a:schemeClr>
                </a:solidFill>
              </a:rPr>
              <a:t> 2014-2018 is complementary to Horizon 2020. CONCERT EJP is a co-funded action. Further funding is received by member states via specifically appointed national </a:t>
            </a:r>
            <a:r>
              <a:rPr lang="en-US" sz="1800" dirty="0" err="1">
                <a:solidFill>
                  <a:schemeClr val="bg2">
                    <a:lumMod val="50000"/>
                  </a:schemeClr>
                </a:solidFill>
              </a:rPr>
              <a:t>programme</a:t>
            </a:r>
            <a:r>
              <a:rPr lang="en-US" sz="1800" dirty="0">
                <a:solidFill>
                  <a:schemeClr val="bg2">
                    <a:lumMod val="50000"/>
                  </a:schemeClr>
                </a:solidFill>
              </a:rPr>
              <a:t> manager institutions.</a:t>
            </a:r>
          </a:p>
          <a:p>
            <a:pPr marL="0" indent="0" algn="just">
              <a:buNone/>
            </a:pPr>
            <a:endParaRPr lang="en-US" sz="1800" dirty="0">
              <a:solidFill>
                <a:schemeClr val="bg2">
                  <a:lumMod val="50000"/>
                </a:schemeClr>
              </a:solidFill>
            </a:endParaRPr>
          </a:p>
          <a:p>
            <a:pPr marL="0" indent="0" algn="just">
              <a:buNone/>
            </a:pPr>
            <a:r>
              <a:rPr lang="en-US" sz="1800" dirty="0" smtClean="0">
                <a:solidFill>
                  <a:schemeClr val="bg2">
                    <a:lumMod val="50000"/>
                  </a:schemeClr>
                </a:solidFill>
              </a:rPr>
              <a:t>Disclaimer</a:t>
            </a:r>
            <a:r>
              <a:rPr lang="en-US" sz="1800" dirty="0">
                <a:solidFill>
                  <a:schemeClr val="bg2">
                    <a:lumMod val="50000"/>
                  </a:schemeClr>
                </a:solidFill>
              </a:rPr>
              <a:t>: This </a:t>
            </a:r>
            <a:r>
              <a:rPr lang="en-US" sz="1800" dirty="0" smtClean="0">
                <a:solidFill>
                  <a:schemeClr val="bg2">
                    <a:lumMod val="50000"/>
                  </a:schemeClr>
                </a:solidFill>
              </a:rPr>
              <a:t>presentation </a:t>
            </a:r>
            <a:r>
              <a:rPr lang="en-US" sz="1800" dirty="0">
                <a:solidFill>
                  <a:schemeClr val="bg2">
                    <a:lumMod val="50000"/>
                  </a:schemeClr>
                </a:solidFill>
              </a:rPr>
              <a:t>reflects only the </a:t>
            </a:r>
            <a:r>
              <a:rPr lang="en-US" sz="1800" dirty="0" smtClean="0">
                <a:solidFill>
                  <a:schemeClr val="bg2">
                    <a:lumMod val="50000"/>
                  </a:schemeClr>
                </a:solidFill>
              </a:rPr>
              <a:t>authors’ </a:t>
            </a:r>
            <a:r>
              <a:rPr lang="en-US" sz="1800" dirty="0">
                <a:solidFill>
                  <a:schemeClr val="bg2">
                    <a:lumMod val="50000"/>
                  </a:schemeClr>
                </a:solidFill>
              </a:rPr>
              <a:t>view. Responsibility for the information and views expressed therein lies entirely with the authors. The European Commission is not responsible for any use that may be made of the information it contains.</a:t>
            </a:r>
          </a:p>
          <a:p>
            <a:endParaRPr lang="en-US" dirty="0"/>
          </a:p>
        </p:txBody>
      </p:sp>
    </p:spTree>
    <p:extLst>
      <p:ext uri="{BB962C8B-B14F-4D97-AF65-F5344CB8AC3E}">
        <p14:creationId xmlns:p14="http://schemas.microsoft.com/office/powerpoint/2010/main" val="99773896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96827" y="901221"/>
            <a:ext cx="7743825" cy="3929062"/>
          </a:xfrm>
        </p:spPr>
        <p:txBody>
          <a:bodyPr/>
          <a:lstStyle/>
          <a:p>
            <a:pPr marL="0" indent="0" algn="ctr">
              <a:spcBef>
                <a:spcPct val="0"/>
              </a:spcBef>
              <a:buNone/>
            </a:pPr>
            <a:r>
              <a:rPr lang="en-GB" sz="1100" b="1" dirty="0" smtClean="0">
                <a:solidFill>
                  <a:schemeClr val="tx1"/>
                </a:solidFill>
              </a:rPr>
              <a:t>Copyright © 2018 - SCK</a:t>
            </a:r>
            <a:r>
              <a:rPr lang="en-GB" sz="1100" b="1" dirty="0" smtClean="0">
                <a:solidFill>
                  <a:schemeClr val="tx1"/>
                </a:solidFill>
                <a:sym typeface="Wingdings" pitchFamily="2" charset="2"/>
              </a:rPr>
              <a:t></a:t>
            </a:r>
            <a:r>
              <a:rPr lang="en-GB" sz="1100" b="1" dirty="0" smtClean="0">
                <a:solidFill>
                  <a:schemeClr val="tx1"/>
                </a:solidFill>
              </a:rPr>
              <a:t>CEN</a:t>
            </a:r>
          </a:p>
          <a:p>
            <a:pPr marL="0" indent="0" algn="ctr">
              <a:spcBef>
                <a:spcPct val="0"/>
              </a:spcBef>
              <a:buNone/>
            </a:pPr>
            <a:endParaRPr lang="en-GB" sz="1100" b="1" dirty="0" smtClean="0">
              <a:solidFill>
                <a:schemeClr val="tx1"/>
              </a:solidFill>
            </a:endParaRPr>
          </a:p>
          <a:p>
            <a:pPr marL="0" indent="0" algn="ctr">
              <a:spcBef>
                <a:spcPct val="0"/>
              </a:spcBef>
              <a:buNone/>
            </a:pPr>
            <a:r>
              <a:rPr lang="en-GB" sz="1100" dirty="0" smtClean="0">
                <a:solidFill>
                  <a:schemeClr val="tx1"/>
                </a:solidFill>
              </a:rPr>
              <a:t>PLEASE NOTE!</a:t>
            </a:r>
          </a:p>
          <a:p>
            <a:pPr marL="0" indent="0" algn="ctr">
              <a:spcBef>
                <a:spcPct val="0"/>
              </a:spcBef>
              <a:buNone/>
            </a:pPr>
            <a:r>
              <a:rPr lang="en-US" sz="1100" dirty="0"/>
              <a:t>This presentation contains data, information and formats for dedicated use only and may not be communicated, copied, reproduced, distributed or cited without the explicit written permission of </a:t>
            </a:r>
            <a:r>
              <a:rPr lang="en-US" sz="1100" dirty="0" err="1" smtClean="0"/>
              <a:t>SCK•CEN</a:t>
            </a:r>
            <a:r>
              <a:rPr lang="en-US" sz="1100" dirty="0" smtClean="0"/>
              <a:t>.</a:t>
            </a:r>
            <a:r>
              <a:rPr lang="en-US" sz="1100" dirty="0"/>
              <a:t/>
            </a:r>
            <a:br>
              <a:rPr lang="en-US" sz="1100" dirty="0"/>
            </a:br>
            <a:r>
              <a:rPr lang="en-US" sz="1100" dirty="0"/>
              <a:t>If this explicit written permission has been obtained, please reference the </a:t>
            </a:r>
            <a:r>
              <a:rPr lang="en-US" sz="1100" dirty="0" smtClean="0"/>
              <a:t>author, followed </a:t>
            </a:r>
            <a:r>
              <a:rPr lang="en-US" sz="1100" dirty="0"/>
              <a:t>by ‘by courtesy of </a:t>
            </a:r>
            <a:r>
              <a:rPr lang="en-US" sz="1100" dirty="0" err="1" smtClean="0"/>
              <a:t>SCK•CEN</a:t>
            </a:r>
            <a:r>
              <a:rPr lang="en-US" sz="1100" dirty="0" smtClean="0"/>
              <a:t>’.</a:t>
            </a:r>
          </a:p>
          <a:p>
            <a:pPr marL="0" indent="0" algn="ctr">
              <a:spcBef>
                <a:spcPct val="0"/>
              </a:spcBef>
              <a:buNone/>
            </a:pPr>
            <a:endParaRPr lang="en-US" sz="1100" dirty="0" smtClean="0"/>
          </a:p>
          <a:p>
            <a:pPr marL="0" indent="0" algn="ctr">
              <a:spcBef>
                <a:spcPct val="0"/>
              </a:spcBef>
              <a:buNone/>
            </a:pPr>
            <a:r>
              <a:rPr lang="en-US" sz="1100" dirty="0" smtClean="0"/>
              <a:t>Any infringement to this rule is illegal and entitles to claim damages from the infringer, without prejudice to any other right in case of granting a patent or registration in the field of intellectual property.</a:t>
            </a:r>
          </a:p>
          <a:p>
            <a:pPr marL="0" indent="0" algn="ctr">
              <a:spcBef>
                <a:spcPct val="0"/>
              </a:spcBef>
              <a:buNone/>
            </a:pPr>
            <a:endParaRPr lang="en-GB" sz="1100" dirty="0" smtClean="0">
              <a:solidFill>
                <a:schemeClr val="tx1"/>
              </a:solidFill>
            </a:endParaRPr>
          </a:p>
          <a:p>
            <a:pPr marL="0" indent="0" algn="ctr">
              <a:spcBef>
                <a:spcPct val="0"/>
              </a:spcBef>
              <a:buNone/>
            </a:pPr>
            <a:endParaRPr lang="en-GB" sz="1100" dirty="0" smtClean="0">
              <a:solidFill>
                <a:schemeClr val="tx1"/>
              </a:solidFill>
            </a:endParaRPr>
          </a:p>
          <a:p>
            <a:pPr marL="0" indent="0" algn="ctr">
              <a:spcBef>
                <a:spcPct val="0"/>
              </a:spcBef>
              <a:buNone/>
            </a:pPr>
            <a:r>
              <a:rPr lang="en-GB" sz="1100" b="1" dirty="0" err="1" smtClean="0">
                <a:solidFill>
                  <a:schemeClr val="tx1"/>
                </a:solidFill>
              </a:rPr>
              <a:t>SCK•CEN</a:t>
            </a:r>
            <a:endParaRPr lang="en-GB" sz="1100" b="1" dirty="0" smtClean="0">
              <a:solidFill>
                <a:schemeClr val="tx1"/>
              </a:solidFill>
            </a:endParaRPr>
          </a:p>
          <a:p>
            <a:pPr marL="0" indent="0" algn="ctr">
              <a:spcBef>
                <a:spcPct val="0"/>
              </a:spcBef>
              <a:buNone/>
            </a:pPr>
            <a:r>
              <a:rPr lang="en-GB" sz="1100" dirty="0" err="1" smtClean="0">
                <a:solidFill>
                  <a:schemeClr val="tx1"/>
                </a:solidFill>
              </a:rPr>
              <a:t>Studiecentrum</a:t>
            </a:r>
            <a:r>
              <a:rPr lang="en-GB" sz="1100" dirty="0" smtClean="0">
                <a:solidFill>
                  <a:schemeClr val="tx1"/>
                </a:solidFill>
              </a:rPr>
              <a:t> </a:t>
            </a:r>
            <a:r>
              <a:rPr lang="en-GB" sz="1100" dirty="0" err="1" smtClean="0">
                <a:solidFill>
                  <a:schemeClr val="tx1"/>
                </a:solidFill>
              </a:rPr>
              <a:t>voor</a:t>
            </a:r>
            <a:r>
              <a:rPr lang="en-GB" sz="1100" dirty="0" smtClean="0">
                <a:solidFill>
                  <a:schemeClr val="tx1"/>
                </a:solidFill>
              </a:rPr>
              <a:t> </a:t>
            </a:r>
            <a:r>
              <a:rPr lang="en-GB" sz="1100" dirty="0" err="1" smtClean="0">
                <a:solidFill>
                  <a:schemeClr val="tx1"/>
                </a:solidFill>
              </a:rPr>
              <a:t>Kernenergie</a:t>
            </a:r>
            <a:endParaRPr lang="en-GB" sz="1100" dirty="0" smtClean="0">
              <a:solidFill>
                <a:schemeClr val="tx1"/>
              </a:solidFill>
            </a:endParaRPr>
          </a:p>
          <a:p>
            <a:pPr marL="0" indent="0" algn="ctr">
              <a:spcBef>
                <a:spcPct val="0"/>
              </a:spcBef>
              <a:buNone/>
            </a:pPr>
            <a:r>
              <a:rPr lang="en-GB" sz="1100" dirty="0" smtClean="0">
                <a:solidFill>
                  <a:schemeClr val="tx1"/>
                </a:solidFill>
              </a:rPr>
              <a:t>Centre </a:t>
            </a:r>
            <a:r>
              <a:rPr lang="en-GB" sz="1100" dirty="0" err="1" smtClean="0">
                <a:solidFill>
                  <a:schemeClr val="tx1"/>
                </a:solidFill>
              </a:rPr>
              <a:t>d'Etude</a:t>
            </a:r>
            <a:r>
              <a:rPr lang="en-GB" sz="1100" dirty="0" smtClean="0">
                <a:solidFill>
                  <a:schemeClr val="tx1"/>
                </a:solidFill>
              </a:rPr>
              <a:t> de </a:t>
            </a:r>
            <a:r>
              <a:rPr lang="en-GB" sz="1100" dirty="0" err="1" smtClean="0">
                <a:solidFill>
                  <a:schemeClr val="tx1"/>
                </a:solidFill>
              </a:rPr>
              <a:t>l'Energie</a:t>
            </a:r>
            <a:r>
              <a:rPr lang="en-GB" sz="1100" dirty="0" smtClean="0">
                <a:solidFill>
                  <a:schemeClr val="tx1"/>
                </a:solidFill>
              </a:rPr>
              <a:t> </a:t>
            </a:r>
            <a:r>
              <a:rPr lang="en-GB" sz="1100" dirty="0" err="1" smtClean="0">
                <a:solidFill>
                  <a:schemeClr val="tx1"/>
                </a:solidFill>
              </a:rPr>
              <a:t>Nucléaire</a:t>
            </a:r>
            <a:endParaRPr lang="en-GB" sz="1100" dirty="0" smtClean="0">
              <a:solidFill>
                <a:schemeClr val="tx1"/>
              </a:solidFill>
            </a:endParaRPr>
          </a:p>
          <a:p>
            <a:pPr marL="0" indent="0" algn="ctr">
              <a:spcBef>
                <a:spcPct val="0"/>
              </a:spcBef>
              <a:buNone/>
            </a:pPr>
            <a:r>
              <a:rPr lang="en-GB" sz="1100" dirty="0" smtClean="0">
                <a:solidFill>
                  <a:schemeClr val="tx1"/>
                </a:solidFill>
              </a:rPr>
              <a:t>Belgian Nuclear </a:t>
            </a:r>
            <a:r>
              <a:rPr lang="en-US" sz="1100" dirty="0" smtClean="0">
                <a:solidFill>
                  <a:schemeClr val="tx1"/>
                </a:solidFill>
              </a:rPr>
              <a:t>Research</a:t>
            </a:r>
            <a:r>
              <a:rPr lang="en-GB" sz="1100" dirty="0" smtClean="0">
                <a:solidFill>
                  <a:schemeClr val="tx1"/>
                </a:solidFill>
              </a:rPr>
              <a:t> Centre</a:t>
            </a:r>
          </a:p>
          <a:p>
            <a:pPr marL="0" indent="0" algn="ctr">
              <a:spcBef>
                <a:spcPct val="0"/>
              </a:spcBef>
              <a:buNone/>
            </a:pPr>
            <a:endParaRPr lang="en-GB" sz="1100" dirty="0" smtClean="0">
              <a:solidFill>
                <a:schemeClr val="tx1"/>
              </a:solidFill>
            </a:endParaRPr>
          </a:p>
          <a:p>
            <a:pPr marL="0" indent="0" algn="ctr">
              <a:spcBef>
                <a:spcPct val="0"/>
              </a:spcBef>
              <a:buNone/>
            </a:pPr>
            <a:r>
              <a:rPr lang="en-GB" sz="1100" dirty="0" err="1" smtClean="0">
                <a:solidFill>
                  <a:schemeClr val="tx1"/>
                </a:solidFill>
              </a:rPr>
              <a:t>Stichting</a:t>
            </a:r>
            <a:r>
              <a:rPr lang="en-GB" sz="1100" dirty="0" smtClean="0">
                <a:solidFill>
                  <a:schemeClr val="tx1"/>
                </a:solidFill>
              </a:rPr>
              <a:t> van </a:t>
            </a:r>
            <a:r>
              <a:rPr lang="en-GB" sz="1100" dirty="0" err="1" smtClean="0">
                <a:solidFill>
                  <a:schemeClr val="tx1"/>
                </a:solidFill>
              </a:rPr>
              <a:t>Openbaar</a:t>
            </a:r>
            <a:r>
              <a:rPr lang="en-GB" sz="1100" dirty="0" smtClean="0">
                <a:solidFill>
                  <a:schemeClr val="tx1"/>
                </a:solidFill>
              </a:rPr>
              <a:t> Nut </a:t>
            </a:r>
          </a:p>
          <a:p>
            <a:pPr marL="0" indent="0" algn="ctr">
              <a:spcBef>
                <a:spcPct val="0"/>
              </a:spcBef>
              <a:buNone/>
            </a:pPr>
            <a:r>
              <a:rPr lang="en-GB" sz="1100" dirty="0" err="1" smtClean="0">
                <a:solidFill>
                  <a:schemeClr val="tx1"/>
                </a:solidFill>
              </a:rPr>
              <a:t>Fondation</a:t>
            </a:r>
            <a:r>
              <a:rPr lang="en-GB" sz="1100" dirty="0" smtClean="0">
                <a:solidFill>
                  <a:schemeClr val="tx1"/>
                </a:solidFill>
              </a:rPr>
              <a:t> </a:t>
            </a:r>
            <a:r>
              <a:rPr lang="en-GB" sz="1100" dirty="0" err="1" smtClean="0">
                <a:solidFill>
                  <a:schemeClr val="tx1"/>
                </a:solidFill>
              </a:rPr>
              <a:t>d'Utilité</a:t>
            </a:r>
            <a:r>
              <a:rPr lang="en-GB" sz="1100" dirty="0" smtClean="0">
                <a:solidFill>
                  <a:schemeClr val="tx1"/>
                </a:solidFill>
              </a:rPr>
              <a:t> </a:t>
            </a:r>
            <a:r>
              <a:rPr lang="en-GB" sz="1100" dirty="0" err="1" smtClean="0">
                <a:solidFill>
                  <a:schemeClr val="tx1"/>
                </a:solidFill>
              </a:rPr>
              <a:t>Publique</a:t>
            </a:r>
            <a:r>
              <a:rPr lang="en-GB" sz="1100" dirty="0" smtClean="0">
                <a:solidFill>
                  <a:schemeClr val="tx1"/>
                </a:solidFill>
              </a:rPr>
              <a:t> </a:t>
            </a:r>
          </a:p>
          <a:p>
            <a:pPr marL="0" indent="0" algn="ctr">
              <a:spcBef>
                <a:spcPct val="0"/>
              </a:spcBef>
              <a:buNone/>
            </a:pPr>
            <a:r>
              <a:rPr lang="en-GB" sz="1100" dirty="0" smtClean="0">
                <a:solidFill>
                  <a:schemeClr val="tx1"/>
                </a:solidFill>
              </a:rPr>
              <a:t>Foundation of Public Utility</a:t>
            </a:r>
          </a:p>
          <a:p>
            <a:pPr marL="0" indent="0" algn="ctr">
              <a:spcBef>
                <a:spcPct val="0"/>
              </a:spcBef>
              <a:buNone/>
            </a:pPr>
            <a:endParaRPr lang="en-GB" sz="1100" dirty="0" smtClean="0">
              <a:solidFill>
                <a:schemeClr val="tx1"/>
              </a:solidFill>
            </a:endParaRPr>
          </a:p>
          <a:p>
            <a:pPr marL="0" indent="0" algn="ctr">
              <a:spcBef>
                <a:spcPct val="0"/>
              </a:spcBef>
              <a:buNone/>
            </a:pPr>
            <a:r>
              <a:rPr lang="en-GB" sz="1100" dirty="0" smtClean="0">
                <a:solidFill>
                  <a:schemeClr val="tx1"/>
                </a:solidFill>
              </a:rPr>
              <a:t>Registered Office: Avenue Herrmann-</a:t>
            </a:r>
            <a:r>
              <a:rPr lang="en-GB" sz="1100" dirty="0" err="1" smtClean="0">
                <a:solidFill>
                  <a:schemeClr val="tx1"/>
                </a:solidFill>
              </a:rPr>
              <a:t>Debrouxlaan</a:t>
            </a:r>
            <a:r>
              <a:rPr lang="en-GB" sz="1100" dirty="0" smtClean="0">
                <a:solidFill>
                  <a:schemeClr val="tx1"/>
                </a:solidFill>
              </a:rPr>
              <a:t> 40 – BE-1160 BRUSSELS</a:t>
            </a:r>
          </a:p>
          <a:p>
            <a:pPr marL="0" indent="0" algn="ctr">
              <a:spcBef>
                <a:spcPct val="0"/>
              </a:spcBef>
              <a:buNone/>
            </a:pPr>
            <a:r>
              <a:rPr lang="en-GB" sz="1100" dirty="0" smtClean="0">
                <a:solidFill>
                  <a:schemeClr val="tx1"/>
                </a:solidFill>
              </a:rPr>
              <a:t>Operational Office: </a:t>
            </a:r>
            <a:r>
              <a:rPr lang="en-GB" sz="1100" dirty="0" err="1" smtClean="0">
                <a:solidFill>
                  <a:schemeClr val="tx1"/>
                </a:solidFill>
              </a:rPr>
              <a:t>Boeretang</a:t>
            </a:r>
            <a:r>
              <a:rPr lang="en-GB" sz="1100" dirty="0" smtClean="0">
                <a:solidFill>
                  <a:schemeClr val="tx1"/>
                </a:solidFill>
              </a:rPr>
              <a:t> 200 – BE-2400 </a:t>
            </a:r>
            <a:r>
              <a:rPr lang="en-GB" sz="1100" dirty="0" err="1" smtClean="0">
                <a:solidFill>
                  <a:schemeClr val="tx1"/>
                </a:solidFill>
              </a:rPr>
              <a:t>MOL</a:t>
            </a:r>
            <a:r>
              <a:rPr lang="en-GB" sz="1100" dirty="0" smtClean="0">
                <a:solidFill>
                  <a:schemeClr val="tx1"/>
                </a:solidFill>
              </a:rPr>
              <a:t> </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759" y="5018568"/>
            <a:ext cx="1802697" cy="1124918"/>
          </a:xfrm>
          <a:prstGeom prst="rect">
            <a:avLst/>
          </a:prstGeom>
          <a:noFill/>
          <a:ln>
            <a:noFill/>
          </a:ln>
        </p:spPr>
      </p:pic>
    </p:spTree>
    <p:extLst>
      <p:ext uri="{BB962C8B-B14F-4D97-AF65-F5344CB8AC3E}">
        <p14:creationId xmlns:p14="http://schemas.microsoft.com/office/powerpoint/2010/main" val="308034012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Protection (RP)</a:t>
            </a:r>
            <a:endParaRPr lang="en-US" dirty="0"/>
          </a:p>
        </p:txBody>
      </p:sp>
      <p:sp>
        <p:nvSpPr>
          <p:cNvPr id="3" name="Content Placeholder 2"/>
          <p:cNvSpPr>
            <a:spLocks noGrp="1"/>
          </p:cNvSpPr>
          <p:nvPr>
            <p:ph idx="1"/>
          </p:nvPr>
        </p:nvSpPr>
        <p:spPr/>
        <p:txBody>
          <a:bodyPr/>
          <a:lstStyle/>
          <a:p>
            <a:r>
              <a:rPr lang="en-US" b="1" dirty="0" smtClean="0"/>
              <a:t>Radiation protection</a:t>
            </a:r>
          </a:p>
          <a:p>
            <a:pPr lvl="1"/>
            <a:r>
              <a:rPr lang="en-US" sz="1600" dirty="0" smtClean="0"/>
              <a:t>Radiobiology</a:t>
            </a:r>
          </a:p>
          <a:p>
            <a:pPr lvl="1"/>
            <a:r>
              <a:rPr lang="en-US" sz="1600" dirty="0" smtClean="0"/>
              <a:t>Epidemiology</a:t>
            </a:r>
          </a:p>
          <a:p>
            <a:pPr lvl="1"/>
            <a:r>
              <a:rPr lang="en-US" sz="1600" dirty="0" smtClean="0"/>
              <a:t>Dosimetry</a:t>
            </a:r>
          </a:p>
          <a:p>
            <a:pPr lvl="1"/>
            <a:r>
              <a:rPr lang="en-US" sz="1600" dirty="0" smtClean="0"/>
              <a:t>Radioecology</a:t>
            </a:r>
          </a:p>
          <a:p>
            <a:pPr lvl="1"/>
            <a:r>
              <a:rPr lang="en-US" sz="1600" dirty="0" smtClean="0"/>
              <a:t>…</a:t>
            </a:r>
          </a:p>
          <a:p>
            <a:r>
              <a:rPr lang="en-US" i="1" dirty="0" smtClean="0">
                <a:solidFill>
                  <a:schemeClr val="bg2">
                    <a:lumMod val="50000"/>
                  </a:schemeClr>
                </a:solidFill>
              </a:rPr>
              <a:t>“to enhance research for the protection of people from harmful effects of exposure to ionizing radiation and the means for achieving this” </a:t>
            </a:r>
            <a:r>
              <a:rPr lang="en-US" sz="1800" dirty="0" smtClean="0"/>
              <a:t>(IAEA 2016)</a:t>
            </a:r>
          </a:p>
          <a:p>
            <a:r>
              <a:rPr lang="en-US" sz="2000" dirty="0" smtClean="0"/>
              <a:t>1928: °International Commission on </a:t>
            </a:r>
            <a:r>
              <a:rPr lang="en-US" sz="2000" dirty="0" err="1" smtClean="0"/>
              <a:t>Radiologiocal</a:t>
            </a:r>
            <a:r>
              <a:rPr lang="en-US" sz="2000" dirty="0" smtClean="0"/>
              <a:t> Protection (ICRP)</a:t>
            </a:r>
          </a:p>
          <a:p>
            <a:pPr lvl="0"/>
            <a:r>
              <a:rPr lang="nl-BE" dirty="0" err="1">
                <a:solidFill>
                  <a:srgbClr val="000000"/>
                </a:solidFill>
              </a:rPr>
              <a:t>Socio-technical</a:t>
            </a:r>
            <a:r>
              <a:rPr lang="nl-BE" dirty="0">
                <a:solidFill>
                  <a:srgbClr val="000000"/>
                </a:solidFill>
              </a:rPr>
              <a:t> context:</a:t>
            </a:r>
          </a:p>
          <a:p>
            <a:pPr marL="671513" lvl="2" indent="-309563">
              <a:buClr>
                <a:srgbClr val="007DC3"/>
              </a:buClr>
            </a:pPr>
            <a:r>
              <a:rPr lang="en-US" sz="1600" dirty="0">
                <a:solidFill>
                  <a:srgbClr val="000000"/>
                </a:solidFill>
              </a:rPr>
              <a:t>changing understandings of the health effects of low radiation doses;</a:t>
            </a:r>
          </a:p>
          <a:p>
            <a:pPr marL="671513" lvl="2" indent="-309563">
              <a:buClr>
                <a:srgbClr val="007DC3"/>
              </a:buClr>
            </a:pPr>
            <a:r>
              <a:rPr lang="en-US" sz="1600" dirty="0">
                <a:solidFill>
                  <a:srgbClr val="000000"/>
                </a:solidFill>
              </a:rPr>
              <a:t>increasing use of ionizing radiation in medical applications;</a:t>
            </a:r>
          </a:p>
          <a:p>
            <a:pPr marL="671513" lvl="2" indent="-309563">
              <a:buClr>
                <a:srgbClr val="007DC3"/>
              </a:buClr>
            </a:pPr>
            <a:r>
              <a:rPr lang="en-US" sz="1600" dirty="0">
                <a:solidFill>
                  <a:srgbClr val="000000"/>
                </a:solidFill>
              </a:rPr>
              <a:t>growing attention to decommissioning and environmental remediation projects;</a:t>
            </a:r>
          </a:p>
          <a:p>
            <a:pPr marL="671513" lvl="2" indent="-309563">
              <a:buClr>
                <a:srgbClr val="007DC3"/>
              </a:buClr>
            </a:pPr>
            <a:r>
              <a:rPr lang="en-US" sz="1600" dirty="0">
                <a:solidFill>
                  <a:srgbClr val="000000"/>
                </a:solidFill>
              </a:rPr>
              <a:t>ongoing issues related to nuclear accidents;</a:t>
            </a:r>
          </a:p>
          <a:p>
            <a:pPr marL="671513" lvl="2" indent="-309563">
              <a:buClr>
                <a:srgbClr val="007DC3"/>
              </a:buClr>
            </a:pPr>
            <a:r>
              <a:rPr lang="en-US" sz="1600" dirty="0">
                <a:solidFill>
                  <a:srgbClr val="000000"/>
                </a:solidFill>
              </a:rPr>
              <a:t>…</a:t>
            </a:r>
            <a:endParaRPr lang="en-US" dirty="0">
              <a:solidFill>
                <a:srgbClr val="000000"/>
              </a:solidFill>
            </a:endParaRPr>
          </a:p>
          <a:p>
            <a:endParaRPr lang="en-US" sz="2000" dirty="0"/>
          </a:p>
        </p:txBody>
      </p:sp>
      <p:pic>
        <p:nvPicPr>
          <p:cNvPr id="4" name="Picture 3"/>
          <p:cNvPicPr>
            <a:picLocks noChangeAspect="1"/>
          </p:cNvPicPr>
          <p:nvPr/>
        </p:nvPicPr>
        <p:blipFill>
          <a:blip r:embed="rId2"/>
          <a:stretch>
            <a:fillRect/>
          </a:stretch>
        </p:blipFill>
        <p:spPr>
          <a:xfrm>
            <a:off x="5550032" y="1367245"/>
            <a:ext cx="2634997" cy="1482186"/>
          </a:xfrm>
          <a:prstGeom prst="rect">
            <a:avLst/>
          </a:prstGeom>
        </p:spPr>
      </p:pic>
    </p:spTree>
    <p:extLst>
      <p:ext uri="{BB962C8B-B14F-4D97-AF65-F5344CB8AC3E}">
        <p14:creationId xmlns:p14="http://schemas.microsoft.com/office/powerpoint/2010/main" val="3852408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1000"/>
                                        <p:tgtEl>
                                          <p:spTgt spid="3">
                                            <p:txEl>
                                              <p:pRg st="8" end="8"/>
                                            </p:txEl>
                                          </p:spTgt>
                                        </p:tgtEl>
                                      </p:cBhvr>
                                    </p:animEffect>
                                    <p:anim calcmode="lin" valueType="num">
                                      <p:cBhvr>
                                        <p:cTn id="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1000"/>
                                        <p:tgtEl>
                                          <p:spTgt spid="3">
                                            <p:txEl>
                                              <p:pRg st="9" end="9"/>
                                            </p:txEl>
                                          </p:spTgt>
                                        </p:tgtEl>
                                      </p:cBhvr>
                                    </p:animEffect>
                                    <p:anim calcmode="lin" valueType="num">
                                      <p:cBhvr>
                                        <p:cTn id="1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1000"/>
                                        <p:tgtEl>
                                          <p:spTgt spid="3">
                                            <p:txEl>
                                              <p:pRg st="10" end="10"/>
                                            </p:txEl>
                                          </p:spTgt>
                                        </p:tgtEl>
                                      </p:cBhvr>
                                    </p:animEffect>
                                    <p:anim calcmode="lin" valueType="num">
                                      <p:cBhvr>
                                        <p:cTn id="1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1000"/>
                                        <p:tgtEl>
                                          <p:spTgt spid="3">
                                            <p:txEl>
                                              <p:pRg st="11" end="11"/>
                                            </p:txEl>
                                          </p:spTgt>
                                        </p:tgtEl>
                                      </p:cBhvr>
                                    </p:animEffect>
                                    <p:anim calcmode="lin" valueType="num">
                                      <p:cBhvr>
                                        <p:cTn id="2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1000"/>
                                        <p:tgtEl>
                                          <p:spTgt spid="3">
                                            <p:txEl>
                                              <p:pRg st="12" end="12"/>
                                            </p:txEl>
                                          </p:spTgt>
                                        </p:tgtEl>
                                      </p:cBhvr>
                                    </p:animEffect>
                                    <p:anim calcmode="lin" valueType="num">
                                      <p:cBhvr>
                                        <p:cTn id="2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fade">
                                      <p:cBhvr>
                                        <p:cTn id="32" dur="1000"/>
                                        <p:tgtEl>
                                          <p:spTgt spid="3">
                                            <p:txEl>
                                              <p:pRg st="13" end="13"/>
                                            </p:txEl>
                                          </p:spTgt>
                                        </p:tgtEl>
                                      </p:cBhvr>
                                    </p:animEffect>
                                    <p:anim calcmode="lin" valueType="num">
                                      <p:cBhvr>
                                        <p:cTn id="3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Protection Research network</a:t>
            </a:r>
            <a:endParaRPr lang="en-US" dirty="0"/>
          </a:p>
        </p:txBody>
      </p:sp>
      <p:pic>
        <p:nvPicPr>
          <p:cNvPr id="4" name="Content Placeholder 3"/>
          <p:cNvPicPr>
            <a:picLocks noGrp="1" noChangeAspect="1"/>
          </p:cNvPicPr>
          <p:nvPr>
            <p:ph idx="1"/>
          </p:nvPr>
        </p:nvPicPr>
        <p:blipFill rotWithShape="1">
          <a:blip r:embed="rId2"/>
          <a:srcRect l="19151" t="18604" r="3148" b="5122"/>
          <a:stretch/>
        </p:blipFill>
        <p:spPr>
          <a:xfrm>
            <a:off x="2272937" y="2656114"/>
            <a:ext cx="6662057" cy="3631475"/>
          </a:xfrm>
          <a:prstGeom prst="rect">
            <a:avLst/>
          </a:prstGeom>
        </p:spPr>
      </p:pic>
      <p:pic>
        <p:nvPicPr>
          <p:cNvPr id="6" name="Picture 5"/>
          <p:cNvPicPr>
            <a:picLocks noChangeAspect="1"/>
          </p:cNvPicPr>
          <p:nvPr/>
        </p:nvPicPr>
        <p:blipFill>
          <a:blip r:embed="rId3"/>
          <a:stretch>
            <a:fillRect/>
          </a:stretch>
        </p:blipFill>
        <p:spPr>
          <a:xfrm>
            <a:off x="554219" y="4117112"/>
            <a:ext cx="1190625" cy="1724025"/>
          </a:xfrm>
          <a:prstGeom prst="rect">
            <a:avLst/>
          </a:prstGeom>
        </p:spPr>
      </p:pic>
      <p:pic>
        <p:nvPicPr>
          <p:cNvPr id="7" name="Picture 6"/>
          <p:cNvPicPr>
            <a:picLocks noChangeAspect="1"/>
          </p:cNvPicPr>
          <p:nvPr/>
        </p:nvPicPr>
        <p:blipFill>
          <a:blip r:embed="rId4"/>
          <a:stretch>
            <a:fillRect/>
          </a:stretch>
        </p:blipFill>
        <p:spPr>
          <a:xfrm>
            <a:off x="3003795" y="1373424"/>
            <a:ext cx="5200339" cy="877900"/>
          </a:xfrm>
          <a:prstGeom prst="rect">
            <a:avLst/>
          </a:prstGeom>
        </p:spPr>
      </p:pic>
    </p:spTree>
    <p:extLst>
      <p:ext uri="{BB962C8B-B14F-4D97-AF65-F5344CB8AC3E}">
        <p14:creationId xmlns:p14="http://schemas.microsoft.com/office/powerpoint/2010/main" val="30248599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Responsibility in nuclear S&amp;T</a:t>
            </a:r>
            <a:endParaRPr lang="en-US" dirty="0"/>
          </a:p>
        </p:txBody>
      </p:sp>
      <p:sp>
        <p:nvSpPr>
          <p:cNvPr id="3" name="Content Placeholder 2"/>
          <p:cNvSpPr>
            <a:spLocks noGrp="1"/>
          </p:cNvSpPr>
          <p:nvPr>
            <p:ph idx="1"/>
          </p:nvPr>
        </p:nvSpPr>
        <p:spPr/>
        <p:txBody>
          <a:bodyPr/>
          <a:lstStyle/>
          <a:p>
            <a:r>
              <a:rPr lang="en-US" dirty="0" smtClean="0"/>
              <a:t>Longer </a:t>
            </a:r>
            <a:r>
              <a:rPr lang="en-US" dirty="0"/>
              <a:t>tradition of </a:t>
            </a:r>
            <a:r>
              <a:rPr lang="en-US" b="1" dirty="0"/>
              <a:t>responsibility</a:t>
            </a:r>
            <a:r>
              <a:rPr lang="en-US" dirty="0"/>
              <a:t> </a:t>
            </a:r>
            <a:endParaRPr lang="en-US" dirty="0" smtClean="0"/>
          </a:p>
          <a:p>
            <a:pPr lvl="1"/>
            <a:r>
              <a:rPr lang="en-US" dirty="0" smtClean="0"/>
              <a:t>Principles and Codes of Conduct</a:t>
            </a:r>
          </a:p>
          <a:p>
            <a:pPr lvl="2"/>
            <a:r>
              <a:rPr lang="en-US" dirty="0" smtClean="0"/>
              <a:t>e.g</a:t>
            </a:r>
            <a:r>
              <a:rPr lang="en-US" dirty="0"/>
              <a:t>. Precautionary principle</a:t>
            </a:r>
          </a:p>
          <a:p>
            <a:pPr lvl="1"/>
            <a:r>
              <a:rPr lang="en-US" dirty="0">
                <a:solidFill>
                  <a:srgbClr val="000000"/>
                </a:solidFill>
              </a:rPr>
              <a:t>Participatory approaches</a:t>
            </a:r>
          </a:p>
          <a:p>
            <a:pPr lvl="2"/>
            <a:r>
              <a:rPr lang="en-US" dirty="0">
                <a:solidFill>
                  <a:srgbClr val="000000"/>
                </a:solidFill>
              </a:rPr>
              <a:t>e.g. “Partnership approach” for siting LILW</a:t>
            </a:r>
          </a:p>
          <a:p>
            <a:pPr lvl="1"/>
            <a:r>
              <a:rPr lang="en-US" dirty="0">
                <a:solidFill>
                  <a:srgbClr val="000000"/>
                </a:solidFill>
              </a:rPr>
              <a:t>Ethics, risk communication included in </a:t>
            </a:r>
            <a:r>
              <a:rPr lang="en-US" dirty="0" err="1">
                <a:solidFill>
                  <a:srgbClr val="000000"/>
                </a:solidFill>
              </a:rPr>
              <a:t>Euratom</a:t>
            </a:r>
            <a:r>
              <a:rPr lang="en-US" dirty="0">
                <a:solidFill>
                  <a:srgbClr val="000000"/>
                </a:solidFill>
              </a:rPr>
              <a:t> FP6-7 calls</a:t>
            </a:r>
          </a:p>
          <a:p>
            <a:pPr lvl="1"/>
            <a:r>
              <a:rPr lang="en-US" dirty="0">
                <a:solidFill>
                  <a:srgbClr val="000000"/>
                </a:solidFill>
              </a:rPr>
              <a:t>…</a:t>
            </a:r>
          </a:p>
          <a:p>
            <a:r>
              <a:rPr lang="en-US" dirty="0" smtClean="0">
                <a:solidFill>
                  <a:srgbClr val="000000"/>
                </a:solidFill>
              </a:rPr>
              <a:t>Now stronger </a:t>
            </a:r>
            <a:r>
              <a:rPr lang="en-US" dirty="0">
                <a:solidFill>
                  <a:srgbClr val="000000"/>
                </a:solidFill>
              </a:rPr>
              <a:t>focus in </a:t>
            </a:r>
            <a:r>
              <a:rPr lang="en-US" dirty="0" err="1">
                <a:solidFill>
                  <a:srgbClr val="000000"/>
                </a:solidFill>
              </a:rPr>
              <a:t>Euratom</a:t>
            </a:r>
            <a:r>
              <a:rPr lang="en-US" dirty="0">
                <a:solidFill>
                  <a:srgbClr val="000000"/>
                </a:solidFill>
              </a:rPr>
              <a:t> on meeting societal challenges, inclusion and societal </a:t>
            </a:r>
            <a:r>
              <a:rPr lang="en-US" dirty="0" smtClean="0">
                <a:solidFill>
                  <a:srgbClr val="000000"/>
                </a:solidFill>
              </a:rPr>
              <a:t>uptake</a:t>
            </a:r>
            <a:endParaRPr lang="en-US" b="1" dirty="0">
              <a:solidFill>
                <a:srgbClr val="007DC3"/>
              </a:solidFill>
            </a:endParaRPr>
          </a:p>
          <a:p>
            <a:endParaRPr lang="en-US" dirty="0"/>
          </a:p>
        </p:txBody>
      </p:sp>
      <p:pic>
        <p:nvPicPr>
          <p:cNvPr id="4" name="Picture 3"/>
          <p:cNvPicPr>
            <a:picLocks noChangeAspect="1"/>
          </p:cNvPicPr>
          <p:nvPr/>
        </p:nvPicPr>
        <p:blipFill>
          <a:blip r:embed="rId2"/>
          <a:stretch>
            <a:fillRect/>
          </a:stretch>
        </p:blipFill>
        <p:spPr>
          <a:xfrm>
            <a:off x="5521235" y="4612422"/>
            <a:ext cx="1734502" cy="1407106"/>
          </a:xfrm>
          <a:prstGeom prst="rect">
            <a:avLst/>
          </a:prstGeom>
        </p:spPr>
      </p:pic>
    </p:spTree>
    <p:extLst>
      <p:ext uri="{BB962C8B-B14F-4D97-AF65-F5344CB8AC3E}">
        <p14:creationId xmlns:p14="http://schemas.microsoft.com/office/powerpoint/2010/main" val="423111290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up’ RP with SSH researchers</a:t>
            </a:r>
            <a:endParaRPr lang="en-US" dirty="0"/>
          </a:p>
        </p:txBody>
      </p:sp>
      <p:sp>
        <p:nvSpPr>
          <p:cNvPr id="3" name="Content Placeholder 2"/>
          <p:cNvSpPr>
            <a:spLocks noGrp="1"/>
          </p:cNvSpPr>
          <p:nvPr>
            <p:ph idx="1"/>
          </p:nvPr>
        </p:nvSpPr>
        <p:spPr/>
        <p:txBody>
          <a:bodyPr/>
          <a:lstStyle/>
          <a:p>
            <a:r>
              <a:rPr lang="en-US" i="1" dirty="0"/>
              <a:t>“CONCERT will develop research priorities, align them with priorities from participating Member States and </a:t>
            </a:r>
            <a:r>
              <a:rPr lang="en-US" b="1" i="1" dirty="0"/>
              <a:t>will seek further input from society and stakeholders.</a:t>
            </a:r>
            <a:r>
              <a:rPr lang="en-US" i="1" dirty="0"/>
              <a:t> It will reach out to engage the wider scientific community in its projects, aiming </a:t>
            </a:r>
            <a:r>
              <a:rPr lang="en-US" b="1" i="1" dirty="0"/>
              <a:t>to answer the needs in radiation protection for the public, occupationally exposed people, patients in medicine, and the environment.” </a:t>
            </a:r>
          </a:p>
          <a:p>
            <a:r>
              <a:rPr lang="en-US" i="1" dirty="0" smtClean="0"/>
              <a:t>“Collaborate with </a:t>
            </a:r>
            <a:r>
              <a:rPr lang="en-US" b="1" i="1" dirty="0" smtClean="0"/>
              <a:t>SSH </a:t>
            </a:r>
            <a:r>
              <a:rPr lang="en-US" b="1" i="1" dirty="0" smtClean="0"/>
              <a:t>researchers </a:t>
            </a:r>
            <a:r>
              <a:rPr lang="en-US" i="1" dirty="0" smtClean="0"/>
              <a:t>to </a:t>
            </a:r>
            <a:r>
              <a:rPr lang="en-US" i="1" dirty="0" smtClean="0"/>
              <a:t>identify and address the needs in radiation protection for the </a:t>
            </a:r>
            <a:r>
              <a:rPr lang="en-US" i="1" dirty="0" smtClean="0"/>
              <a:t>public.” </a:t>
            </a:r>
            <a:r>
              <a:rPr lang="en-US" sz="1600" dirty="0" smtClean="0"/>
              <a:t>(Internal Strategic Document ‘European Radiation Protection Research: Outcome of </a:t>
            </a:r>
            <a:r>
              <a:rPr lang="en-US" sz="1600" dirty="0" err="1" smtClean="0"/>
              <a:t>Euratom</a:t>
            </a:r>
            <a:r>
              <a:rPr lang="en-US" sz="1600" dirty="0" smtClean="0"/>
              <a:t> integration policy and future perspectives’ 2017)</a:t>
            </a:r>
            <a:endParaRPr lang="en-US" sz="1600" dirty="0"/>
          </a:p>
        </p:txBody>
      </p:sp>
      <p:pic>
        <p:nvPicPr>
          <p:cNvPr id="4" name="Picture 3"/>
          <p:cNvPicPr>
            <a:picLocks noChangeAspect="1"/>
          </p:cNvPicPr>
          <p:nvPr/>
        </p:nvPicPr>
        <p:blipFill>
          <a:blip r:embed="rId2"/>
          <a:stretch>
            <a:fillRect/>
          </a:stretch>
        </p:blipFill>
        <p:spPr>
          <a:xfrm>
            <a:off x="4800030" y="4928141"/>
            <a:ext cx="3097036" cy="1127858"/>
          </a:xfrm>
          <a:prstGeom prst="rect">
            <a:avLst/>
          </a:prstGeom>
        </p:spPr>
      </p:pic>
    </p:spTree>
    <p:extLst>
      <p:ext uri="{BB962C8B-B14F-4D97-AF65-F5344CB8AC3E}">
        <p14:creationId xmlns:p14="http://schemas.microsoft.com/office/powerpoint/2010/main" val="335180055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a:t>
            </a:r>
            <a:r>
              <a:rPr lang="en-US" dirty="0" smtClean="0"/>
              <a:t>Responsible Research and </a:t>
            </a:r>
            <a:r>
              <a:rPr lang="en-US" dirty="0"/>
              <a:t>Innovation (</a:t>
            </a:r>
            <a:r>
              <a:rPr lang="en-US" dirty="0" smtClean="0"/>
              <a:t>RRI</a:t>
            </a:r>
            <a:r>
              <a:rPr lang="en-US" dirty="0"/>
              <a:t>)</a:t>
            </a:r>
            <a:endParaRPr lang="nl-BE" dirty="0"/>
          </a:p>
        </p:txBody>
      </p:sp>
      <p:sp>
        <p:nvSpPr>
          <p:cNvPr id="3" name="Content Placeholder 2"/>
          <p:cNvSpPr>
            <a:spLocks noGrp="1"/>
          </p:cNvSpPr>
          <p:nvPr>
            <p:ph idx="1"/>
          </p:nvPr>
        </p:nvSpPr>
        <p:spPr/>
        <p:txBody>
          <a:bodyPr/>
          <a:lstStyle/>
          <a:p>
            <a:pPr marL="0" lvl="0" indent="0">
              <a:buNone/>
            </a:pPr>
            <a:r>
              <a:rPr lang="en-GB" sz="2000" dirty="0">
                <a:solidFill>
                  <a:srgbClr val="000000"/>
                </a:solidFill>
              </a:rPr>
              <a:t>European Research Agenda &amp; Horizon 2020 initiative:</a:t>
            </a:r>
          </a:p>
          <a:p>
            <a:pPr marL="422275" lvl="1" indent="0">
              <a:spcAft>
                <a:spcPts val="400"/>
              </a:spcAft>
              <a:buNone/>
            </a:pPr>
            <a:r>
              <a:rPr lang="en-GB" sz="1800" dirty="0">
                <a:solidFill>
                  <a:srgbClr val="000000"/>
                </a:solidFill>
              </a:rPr>
              <a:t>“Research and innovation must respond to the needs and ambitions of society, reflect its </a:t>
            </a:r>
            <a:r>
              <a:rPr lang="en-GB" sz="1800" b="1" dirty="0">
                <a:solidFill>
                  <a:srgbClr val="007DC3"/>
                </a:solidFill>
              </a:rPr>
              <a:t>values</a:t>
            </a:r>
            <a:r>
              <a:rPr lang="en-GB" sz="1800" dirty="0">
                <a:solidFill>
                  <a:srgbClr val="000000"/>
                </a:solidFill>
              </a:rPr>
              <a:t> and be </a:t>
            </a:r>
            <a:r>
              <a:rPr lang="en-GB" sz="1800" b="1" dirty="0">
                <a:solidFill>
                  <a:srgbClr val="007DC3"/>
                </a:solidFill>
              </a:rPr>
              <a:t>responsible</a:t>
            </a:r>
            <a:r>
              <a:rPr lang="en-GB" sz="1800" dirty="0" smtClean="0">
                <a:solidFill>
                  <a:srgbClr val="000000"/>
                </a:solidFill>
              </a:rPr>
              <a:t>”</a:t>
            </a:r>
            <a:endParaRPr lang="en-GB" sz="1700" dirty="0">
              <a:solidFill>
                <a:srgbClr val="000000"/>
              </a:solidFill>
            </a:endParaRPr>
          </a:p>
          <a:p>
            <a:pPr marL="422275" lvl="1" indent="0">
              <a:spcAft>
                <a:spcPts val="400"/>
              </a:spcAft>
              <a:buNone/>
            </a:pPr>
            <a:r>
              <a:rPr lang="en-GB" sz="1800" dirty="0">
                <a:solidFill>
                  <a:srgbClr val="000000"/>
                </a:solidFill>
              </a:rPr>
              <a:t>“We need to involve civil society very upstream”</a:t>
            </a:r>
          </a:p>
          <a:p>
            <a:pPr marL="422275" lvl="1" indent="0">
              <a:spcBef>
                <a:spcPts val="0"/>
              </a:spcBef>
              <a:buNone/>
            </a:pPr>
            <a:r>
              <a:rPr lang="en-GB" sz="1600" dirty="0">
                <a:solidFill>
                  <a:srgbClr val="000000"/>
                </a:solidFill>
              </a:rPr>
              <a:t>(</a:t>
            </a:r>
            <a:r>
              <a:rPr lang="en-GB" sz="1600" dirty="0">
                <a:solidFill>
                  <a:srgbClr val="0070C0"/>
                </a:solidFill>
              </a:rPr>
              <a:t>O. Quintana, Director European Research Area</a:t>
            </a:r>
            <a:r>
              <a:rPr lang="en-GB" sz="1600" dirty="0">
                <a:solidFill>
                  <a:srgbClr val="000000"/>
                </a:solidFill>
              </a:rPr>
              <a:t>)</a:t>
            </a:r>
          </a:p>
          <a:p>
            <a:pPr marL="0" indent="0">
              <a:buNone/>
            </a:pPr>
            <a:endParaRPr lang="en-US" dirty="0"/>
          </a:p>
          <a:p>
            <a:pPr lvl="1">
              <a:spcBef>
                <a:spcPts val="1000"/>
              </a:spcBef>
            </a:pPr>
            <a:r>
              <a:rPr lang="en-GB" sz="1800" dirty="0">
                <a:solidFill>
                  <a:srgbClr val="000000"/>
                </a:solidFill>
              </a:rPr>
              <a:t>Explore and prioritise </a:t>
            </a:r>
            <a:r>
              <a:rPr lang="en-GB" sz="1800" dirty="0">
                <a:solidFill>
                  <a:srgbClr val="0070C0"/>
                </a:solidFill>
              </a:rPr>
              <a:t>social, ethical and </a:t>
            </a:r>
          </a:p>
          <a:p>
            <a:pPr marL="422275" lvl="1" indent="0">
              <a:spcBef>
                <a:spcPts val="0"/>
              </a:spcBef>
              <a:buNone/>
            </a:pPr>
            <a:r>
              <a:rPr lang="en-GB" sz="1800" dirty="0">
                <a:solidFill>
                  <a:srgbClr val="0070C0"/>
                </a:solidFill>
              </a:rPr>
              <a:t>    environmental</a:t>
            </a:r>
            <a:r>
              <a:rPr lang="en-GB" sz="1800" dirty="0">
                <a:solidFill>
                  <a:srgbClr val="000000"/>
                </a:solidFill>
              </a:rPr>
              <a:t> issues now and in the future</a:t>
            </a:r>
          </a:p>
          <a:p>
            <a:pPr lvl="1">
              <a:spcBef>
                <a:spcPts val="1000"/>
              </a:spcBef>
            </a:pPr>
            <a:r>
              <a:rPr lang="en-GB" sz="1800" dirty="0">
                <a:solidFill>
                  <a:srgbClr val="000000"/>
                </a:solidFill>
              </a:rPr>
              <a:t>Ongoing </a:t>
            </a:r>
            <a:r>
              <a:rPr lang="en-GB" sz="1800" dirty="0">
                <a:solidFill>
                  <a:srgbClr val="0070C0"/>
                </a:solidFill>
              </a:rPr>
              <a:t>involvement</a:t>
            </a:r>
            <a:r>
              <a:rPr lang="en-GB" sz="1800" dirty="0">
                <a:solidFill>
                  <a:srgbClr val="000000"/>
                </a:solidFill>
              </a:rPr>
              <a:t> of society</a:t>
            </a:r>
          </a:p>
          <a:p>
            <a:pPr lvl="1">
              <a:spcBef>
                <a:spcPts val="1000"/>
              </a:spcBef>
            </a:pPr>
            <a:r>
              <a:rPr lang="en-GB" sz="1800" dirty="0">
                <a:solidFill>
                  <a:srgbClr val="0070C0"/>
                </a:solidFill>
              </a:rPr>
              <a:t>Openness and transparency </a:t>
            </a:r>
            <a:r>
              <a:rPr lang="en-GB" sz="1800" dirty="0">
                <a:solidFill>
                  <a:srgbClr val="000000"/>
                </a:solidFill>
              </a:rPr>
              <a:t>in the research </a:t>
            </a:r>
          </a:p>
          <a:p>
            <a:pPr marL="422275" lvl="1" indent="0">
              <a:spcBef>
                <a:spcPts val="0"/>
              </a:spcBef>
              <a:buNone/>
            </a:pPr>
            <a:r>
              <a:rPr lang="en-GB" sz="1800" dirty="0">
                <a:solidFill>
                  <a:srgbClr val="000000"/>
                </a:solidFill>
              </a:rPr>
              <a:t>    process</a:t>
            </a:r>
          </a:p>
          <a:p>
            <a:endParaRPr lang="en-US" dirty="0"/>
          </a:p>
          <a:p>
            <a:endParaRPr lang="nl-BE"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8135" y="3066488"/>
            <a:ext cx="1623361" cy="24580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3240" y="3523434"/>
            <a:ext cx="1766807" cy="26443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2124" y="5524194"/>
            <a:ext cx="3751116" cy="643942"/>
          </a:xfrm>
          <a:prstGeom prst="rect">
            <a:avLst/>
          </a:prstGeom>
        </p:spPr>
      </p:pic>
      <p:pic>
        <p:nvPicPr>
          <p:cNvPr id="7" name="Picture 6"/>
          <p:cNvPicPr>
            <a:picLocks noChangeAspect="1"/>
          </p:cNvPicPr>
          <p:nvPr/>
        </p:nvPicPr>
        <p:blipFill>
          <a:blip r:embed="rId5"/>
          <a:stretch>
            <a:fillRect/>
          </a:stretch>
        </p:blipFill>
        <p:spPr>
          <a:xfrm>
            <a:off x="325741" y="1651950"/>
            <a:ext cx="5199439" cy="4194215"/>
          </a:xfrm>
          <a:prstGeom prst="rect">
            <a:avLst/>
          </a:prstGeom>
        </p:spPr>
      </p:pic>
    </p:spTree>
    <p:extLst>
      <p:ext uri="{BB962C8B-B14F-4D97-AF65-F5344CB8AC3E}">
        <p14:creationId xmlns:p14="http://schemas.microsoft.com/office/powerpoint/2010/main" val="3097862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arn(inVertical)">
                                      <p:cBhvr>
                                        <p:cTn id="10" dur="500"/>
                                        <p:tgtEl>
                                          <p:spTgt spid="3">
                                            <p:txEl>
                                              <p:pRg st="6" end="6"/>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arn(inVertical)">
                                      <p:cBhvr>
                                        <p:cTn id="13" dur="500"/>
                                        <p:tgtEl>
                                          <p:spTgt spid="3">
                                            <p:txEl>
                                              <p:pRg st="7" end="7"/>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barn(inVertical)">
                                      <p:cBhvr>
                                        <p:cTn id="16" dur="500"/>
                                        <p:tgtEl>
                                          <p:spTgt spid="3">
                                            <p:txEl>
                                              <p:pRg st="8" end="8"/>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barn(inVertical)">
                                      <p:cBhvr>
                                        <p:cTn id="19" dur="500"/>
                                        <p:tgtEl>
                                          <p:spTgt spid="3">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818708" y="350730"/>
            <a:ext cx="7868092" cy="93581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100000"/>
              </a:lnSpc>
              <a:spcAft>
                <a:spcPts val="1200"/>
              </a:spcAft>
            </a:pPr>
            <a:r>
              <a:rPr lang="en-GB" sz="2400" b="1" dirty="0" smtClean="0"/>
              <a:t>PISA: P</a:t>
            </a:r>
            <a:r>
              <a:rPr lang="en-GB" sz="2400" dirty="0" smtClean="0"/>
              <a:t>rogram for the </a:t>
            </a:r>
            <a:r>
              <a:rPr lang="en-GB" sz="2400" dirty="0"/>
              <a:t> </a:t>
            </a:r>
            <a:r>
              <a:rPr lang="en-GB" sz="2400" b="1" dirty="0" smtClean="0"/>
              <a:t>I</a:t>
            </a:r>
            <a:r>
              <a:rPr lang="en-GB" sz="2400" dirty="0" smtClean="0"/>
              <a:t>ntegration </a:t>
            </a:r>
            <a:r>
              <a:rPr lang="en-GB" sz="2400" dirty="0"/>
              <a:t>of </a:t>
            </a:r>
            <a:r>
              <a:rPr lang="en-GB" sz="2400" b="1" dirty="0"/>
              <a:t>S</a:t>
            </a:r>
            <a:r>
              <a:rPr lang="en-GB" sz="2400" dirty="0"/>
              <a:t>ocial </a:t>
            </a:r>
            <a:r>
              <a:rPr lang="en-GB" sz="2400" b="1" dirty="0"/>
              <a:t>A</a:t>
            </a:r>
            <a:r>
              <a:rPr lang="en-GB" sz="2400" dirty="0"/>
              <a:t>spects into nuclear </a:t>
            </a:r>
            <a:r>
              <a:rPr lang="en-GB" sz="2400" dirty="0" smtClean="0"/>
              <a:t>research</a:t>
            </a:r>
            <a:endParaRPr lang="en-GB" sz="2400" dirty="0" smtClean="0">
              <a:solidFill>
                <a:srgbClr val="CC0000"/>
              </a:solidFill>
            </a:endParaRPr>
          </a:p>
        </p:txBody>
      </p:sp>
      <p:sp>
        <p:nvSpPr>
          <p:cNvPr id="8195" name="Rectangle 3"/>
          <p:cNvSpPr>
            <a:spLocks noGrp="1" noChangeArrowheads="1"/>
          </p:cNvSpPr>
          <p:nvPr>
            <p:ph type="body" sz="half" idx="1"/>
          </p:nvPr>
        </p:nvSpPr>
        <p:spPr/>
        <p:txBody>
          <a:bodyPr/>
          <a:lstStyle/>
          <a:p>
            <a:endParaRPr lang="en-GB" sz="1900" smtClean="0"/>
          </a:p>
          <a:p>
            <a:pPr lvl="1"/>
            <a:endParaRPr lang="en-GB" sz="1800" smtClean="0"/>
          </a:p>
        </p:txBody>
      </p:sp>
      <p:sp>
        <p:nvSpPr>
          <p:cNvPr id="1079300" name="Rectangle 4"/>
          <p:cNvSpPr>
            <a:spLocks noGrp="1" noChangeArrowheads="1"/>
          </p:cNvSpPr>
          <p:nvPr>
            <p:ph type="body" sz="half" idx="2"/>
          </p:nvPr>
        </p:nvSpPr>
        <p:spPr>
          <a:xfrm>
            <a:off x="2957708" y="1527675"/>
            <a:ext cx="5923245" cy="5221287"/>
          </a:xfrm>
        </p:spPr>
        <p:txBody>
          <a:bodyPr/>
          <a:lstStyle/>
          <a:p>
            <a:pPr marL="261938" indent="-261938">
              <a:defRPr/>
            </a:pPr>
            <a:r>
              <a:rPr lang="en-GB" sz="2000" dirty="0" smtClean="0"/>
              <a:t>Program line ‘implementing’ RRI in radiation protection research and policymaking</a:t>
            </a:r>
            <a:endParaRPr lang="en-GB" sz="2000"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2471" t="13744" b="8769"/>
          <a:stretch/>
        </p:blipFill>
        <p:spPr bwMode="auto">
          <a:xfrm>
            <a:off x="100208" y="2009266"/>
            <a:ext cx="2500508" cy="17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0729" y="3945699"/>
            <a:ext cx="1703539" cy="523220"/>
          </a:xfrm>
          <a:prstGeom prst="rect">
            <a:avLst/>
          </a:prstGeom>
          <a:noFill/>
        </p:spPr>
        <p:txBody>
          <a:bodyPr wrap="square" rtlCol="0">
            <a:spAutoFit/>
          </a:bodyPr>
          <a:lstStyle/>
          <a:p>
            <a:r>
              <a:rPr lang="nl-BE" dirty="0" smtClean="0"/>
              <a:t>Program </a:t>
            </a:r>
            <a:r>
              <a:rPr lang="nl-BE" dirty="0" err="1" smtClean="0"/>
              <a:t>initiated</a:t>
            </a:r>
            <a:r>
              <a:rPr lang="nl-BE" dirty="0" smtClean="0"/>
              <a:t> in </a:t>
            </a:r>
            <a:r>
              <a:rPr lang="nl-BE" dirty="0" err="1" smtClean="0"/>
              <a:t>the</a:t>
            </a:r>
            <a:r>
              <a:rPr lang="nl-BE" dirty="0" smtClean="0"/>
              <a:t> late 90s</a:t>
            </a:r>
            <a:endParaRPr lang="nl-BE" dirty="0"/>
          </a:p>
        </p:txBody>
      </p:sp>
      <p:pic>
        <p:nvPicPr>
          <p:cNvPr id="3" name="Picture 2"/>
          <p:cNvPicPr>
            <a:picLocks noChangeAspect="1"/>
          </p:cNvPicPr>
          <p:nvPr/>
        </p:nvPicPr>
        <p:blipFill>
          <a:blip r:embed="rId4"/>
          <a:stretch>
            <a:fillRect/>
          </a:stretch>
        </p:blipFill>
        <p:spPr>
          <a:xfrm>
            <a:off x="2811064" y="4350439"/>
            <a:ext cx="1702675" cy="1666103"/>
          </a:xfrm>
          <a:prstGeom prst="rect">
            <a:avLst/>
          </a:prstGeom>
        </p:spPr>
      </p:pic>
      <p:pic>
        <p:nvPicPr>
          <p:cNvPr id="4" name="Picture 3"/>
          <p:cNvPicPr>
            <a:picLocks noChangeAspect="1"/>
          </p:cNvPicPr>
          <p:nvPr/>
        </p:nvPicPr>
        <p:blipFill>
          <a:blip r:embed="rId5"/>
          <a:stretch>
            <a:fillRect/>
          </a:stretch>
        </p:blipFill>
        <p:spPr>
          <a:xfrm>
            <a:off x="563307" y="4704381"/>
            <a:ext cx="2007954" cy="1504768"/>
          </a:xfrm>
          <a:prstGeom prst="rect">
            <a:avLst/>
          </a:prstGeom>
        </p:spPr>
      </p:pic>
      <p:pic>
        <p:nvPicPr>
          <p:cNvPr id="7" name="Picture 6"/>
          <p:cNvPicPr>
            <a:picLocks noChangeAspect="1"/>
          </p:cNvPicPr>
          <p:nvPr/>
        </p:nvPicPr>
        <p:blipFill>
          <a:blip r:embed="rId6"/>
          <a:stretch>
            <a:fillRect/>
          </a:stretch>
        </p:blipFill>
        <p:spPr>
          <a:xfrm>
            <a:off x="4486950" y="2412930"/>
            <a:ext cx="2377646" cy="2456901"/>
          </a:xfrm>
          <a:prstGeom prst="rect">
            <a:avLst/>
          </a:prstGeom>
        </p:spPr>
      </p:pic>
      <p:pic>
        <p:nvPicPr>
          <p:cNvPr id="8" name="Picture 7"/>
          <p:cNvPicPr>
            <a:picLocks noChangeAspect="1"/>
          </p:cNvPicPr>
          <p:nvPr/>
        </p:nvPicPr>
        <p:blipFill>
          <a:blip r:embed="rId7"/>
          <a:stretch>
            <a:fillRect/>
          </a:stretch>
        </p:blipFill>
        <p:spPr>
          <a:xfrm>
            <a:off x="5131616" y="3990981"/>
            <a:ext cx="3713458" cy="1939441"/>
          </a:xfrm>
          <a:prstGeom prst="rect">
            <a:avLst/>
          </a:prstGeom>
        </p:spPr>
      </p:pic>
    </p:spTree>
    <p:extLst>
      <p:ext uri="{BB962C8B-B14F-4D97-AF65-F5344CB8AC3E}">
        <p14:creationId xmlns:p14="http://schemas.microsoft.com/office/powerpoint/2010/main" val="82986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Reception and negotiation</a:t>
            </a:r>
            <a:endParaRPr lang="nl-BE" dirty="0"/>
          </a:p>
        </p:txBody>
      </p:sp>
      <p:sp>
        <p:nvSpPr>
          <p:cNvPr id="3" name="Content Placeholder 2"/>
          <p:cNvSpPr>
            <a:spLocks noGrp="1"/>
          </p:cNvSpPr>
          <p:nvPr>
            <p:ph idx="1"/>
          </p:nvPr>
        </p:nvSpPr>
        <p:spPr/>
        <p:txBody>
          <a:bodyPr/>
          <a:lstStyle/>
          <a:p>
            <a:r>
              <a:rPr lang="en-US" dirty="0"/>
              <a:t>Conversations between nuclear R&amp;D directors, scientists and technologists, and (other) SSH researchers. </a:t>
            </a:r>
          </a:p>
          <a:p>
            <a:pPr lvl="1"/>
            <a:r>
              <a:rPr lang="en-US" dirty="0"/>
              <a:t>e.g. Drafting of </a:t>
            </a:r>
            <a:r>
              <a:rPr lang="en-US" sz="2200" b="1" dirty="0">
                <a:solidFill>
                  <a:srgbClr val="4F83BE"/>
                </a:solidFill>
                <a:latin typeface="Calibri-Bold"/>
              </a:rPr>
              <a:t>2015 Ricomet Declaration:</a:t>
            </a:r>
            <a:r>
              <a:rPr lang="en-US" b="1" dirty="0"/>
              <a:t> </a:t>
            </a:r>
          </a:p>
          <a:p>
            <a:pPr marL="422275" lvl="1" indent="0">
              <a:buNone/>
            </a:pPr>
            <a:r>
              <a:rPr lang="en-US" b="1" dirty="0"/>
              <a:t>	</a:t>
            </a:r>
            <a:r>
              <a:rPr lang="en-US" dirty="0" smtClean="0"/>
              <a:t>“Appeal </a:t>
            </a:r>
            <a:r>
              <a:rPr lang="en-US" dirty="0"/>
              <a:t>to implement Responsible Research and Innovation in 	</a:t>
            </a:r>
            <a:r>
              <a:rPr lang="en-US" dirty="0" err="1"/>
              <a:t>Euratom</a:t>
            </a:r>
            <a:r>
              <a:rPr lang="en-US" dirty="0"/>
              <a:t> nuclear research, development and </a:t>
            </a:r>
            <a:r>
              <a:rPr lang="en-US" dirty="0" smtClean="0"/>
              <a:t>activities”</a:t>
            </a:r>
            <a:endParaRPr lang="en-US" dirty="0"/>
          </a:p>
          <a:p>
            <a:pPr lvl="0"/>
            <a:r>
              <a:rPr lang="en-US" i="1" dirty="0">
                <a:solidFill>
                  <a:srgbClr val="000000"/>
                </a:solidFill>
              </a:rPr>
              <a:t>“The impact of research activities on the values and choices made by radiation protection researchers in their communities should be examined. This includes giving due consideration to societal and ethical implications of research agendas, processes, and outputs, in line with the European-wide calls for </a:t>
            </a:r>
            <a:r>
              <a:rPr lang="en-US" b="1" i="1" dirty="0">
                <a:solidFill>
                  <a:srgbClr val="007DC3"/>
                </a:solidFill>
              </a:rPr>
              <a:t>Responsible Research and Innovation.”</a:t>
            </a:r>
          </a:p>
          <a:p>
            <a:pPr marL="0" lvl="0" indent="0">
              <a:buNone/>
            </a:pPr>
            <a:r>
              <a:rPr lang="en-US" dirty="0">
                <a:solidFill>
                  <a:srgbClr val="000000"/>
                </a:solidFill>
              </a:rPr>
              <a:t>	</a:t>
            </a:r>
            <a:r>
              <a:rPr lang="en-US" sz="1800" dirty="0">
                <a:solidFill>
                  <a:srgbClr val="FFFFFF">
                    <a:lumMod val="50000"/>
                  </a:srgbClr>
                </a:solidFill>
              </a:rPr>
              <a:t>EJP-CONCERT - European Joint </a:t>
            </a:r>
            <a:r>
              <a:rPr lang="en-US" sz="1800" dirty="0" err="1">
                <a:solidFill>
                  <a:srgbClr val="FFFFFF">
                    <a:lumMod val="50000"/>
                  </a:srgbClr>
                </a:solidFill>
              </a:rPr>
              <a:t>Programme</a:t>
            </a:r>
            <a:r>
              <a:rPr lang="en-US" sz="1800" dirty="0">
                <a:solidFill>
                  <a:srgbClr val="FFFFFF">
                    <a:lumMod val="50000"/>
                  </a:srgbClr>
                </a:solidFill>
              </a:rPr>
              <a:t> for the Integration of 		Radiation Protection Research H2020 – 662287 D 3.4 – First joint 		roadmap draft </a:t>
            </a:r>
            <a:r>
              <a:rPr lang="en-US" sz="1800" b="1" dirty="0">
                <a:solidFill>
                  <a:srgbClr val="FFFFFF">
                    <a:lumMod val="50000"/>
                  </a:srgbClr>
                </a:solidFill>
              </a:rPr>
              <a:t>2017</a:t>
            </a:r>
          </a:p>
          <a:p>
            <a:pPr marL="0" indent="0">
              <a:buNone/>
            </a:pPr>
            <a:endParaRPr lang="en-US" sz="2200" b="1" dirty="0">
              <a:solidFill>
                <a:srgbClr val="4F83BE"/>
              </a:solidFill>
              <a:latin typeface="Calibri-Bold"/>
            </a:endParaRPr>
          </a:p>
        </p:txBody>
      </p:sp>
    </p:spTree>
    <p:extLst>
      <p:ext uri="{BB962C8B-B14F-4D97-AF65-F5344CB8AC3E}">
        <p14:creationId xmlns:p14="http://schemas.microsoft.com/office/powerpoint/2010/main" val="119390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RRI from sitting on the sidelines to entering sideways</a:t>
            </a:r>
            <a:endParaRPr lang="en-US" dirty="0"/>
          </a:p>
        </p:txBody>
      </p:sp>
      <p:pic>
        <p:nvPicPr>
          <p:cNvPr id="4" name="Content Placeholder 3"/>
          <p:cNvPicPr>
            <a:picLocks noGrp="1" noChangeAspect="1"/>
          </p:cNvPicPr>
          <p:nvPr>
            <p:ph idx="1"/>
          </p:nvPr>
        </p:nvPicPr>
        <p:blipFill>
          <a:blip r:embed="rId2"/>
          <a:stretch>
            <a:fillRect/>
          </a:stretch>
        </p:blipFill>
        <p:spPr>
          <a:xfrm>
            <a:off x="5612167" y="3911326"/>
            <a:ext cx="3257196" cy="2320427"/>
          </a:xfrm>
          <a:prstGeom prst="rect">
            <a:avLst/>
          </a:prstGeom>
        </p:spPr>
      </p:pic>
      <p:pic>
        <p:nvPicPr>
          <p:cNvPr id="3" name="Picture 2"/>
          <p:cNvPicPr>
            <a:picLocks noChangeAspect="1"/>
          </p:cNvPicPr>
          <p:nvPr/>
        </p:nvPicPr>
        <p:blipFill>
          <a:blip r:embed="rId3"/>
          <a:stretch>
            <a:fillRect/>
          </a:stretch>
        </p:blipFill>
        <p:spPr>
          <a:xfrm flipH="1">
            <a:off x="6287589" y="1557141"/>
            <a:ext cx="2581774" cy="2075803"/>
          </a:xfrm>
          <a:prstGeom prst="rect">
            <a:avLst/>
          </a:prstGeom>
        </p:spPr>
      </p:pic>
      <p:sp>
        <p:nvSpPr>
          <p:cNvPr id="5" name="Rectangle 4"/>
          <p:cNvSpPr/>
          <p:nvPr/>
        </p:nvSpPr>
        <p:spPr>
          <a:xfrm>
            <a:off x="424481" y="1278758"/>
            <a:ext cx="5418970" cy="3120854"/>
          </a:xfrm>
          <a:prstGeom prst="rect">
            <a:avLst/>
          </a:prstGeom>
        </p:spPr>
        <p:txBody>
          <a:bodyPr wrap="square">
            <a:spAutoFit/>
          </a:bodyPr>
          <a:lstStyle/>
          <a:p>
            <a:pPr marL="209550" indent="-244475" defTabSz="685800" eaLnBrk="1" hangingPunct="1">
              <a:spcBef>
                <a:spcPct val="20000"/>
              </a:spcBef>
              <a:buClr>
                <a:srgbClr val="11AAFF"/>
              </a:buClr>
              <a:buSzPct val="100000"/>
              <a:buFont typeface="Wingdings" pitchFamily="2" charset="2"/>
              <a:buChar char="l"/>
            </a:pPr>
            <a:r>
              <a:rPr lang="en-US" sz="2400"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Our </a:t>
            </a:r>
            <a:r>
              <a:rPr lang="en-US" sz="2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awareness of its absence, or our practical efforts to include/exclude it, render it present, and that presence is disruptive, perturbing the processes of </a:t>
            </a:r>
            <a:r>
              <a:rPr lang="en-US" sz="2400"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ordermaking</a:t>
            </a:r>
            <a:r>
              <a:rPr lang="en-US" sz="2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000"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(Horst &amp; Michael 2011</a:t>
            </a:r>
            <a:r>
              <a:rPr lang="en-US" sz="2000"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marL="209550" indent="-244475" defTabSz="685800" eaLnBrk="1" hangingPunct="1">
              <a:spcBef>
                <a:spcPct val="20000"/>
              </a:spcBef>
              <a:buClr>
                <a:srgbClr val="11AAFF"/>
              </a:buClr>
              <a:buSzPct val="100000"/>
              <a:buFont typeface="Wingdings" pitchFamily="2" charset="2"/>
              <a:buChar char="l"/>
            </a:pPr>
            <a:r>
              <a:rPr lang="en-US" sz="2400" kern="0" dirty="0" smtClean="0">
                <a:solidFill>
                  <a:srgbClr val="000000"/>
                </a:solidFill>
                <a:latin typeface="Calibri" panose="020F0502020204030204" pitchFamily="34" charset="0"/>
                <a:cs typeface="Times New Roman" panose="02020603050405020304" pitchFamily="18" charset="0"/>
              </a:rPr>
              <a:t>Its </a:t>
            </a:r>
            <a:r>
              <a:rPr lang="en-US" sz="2400" kern="0" dirty="0">
                <a:solidFill>
                  <a:srgbClr val="000000"/>
                </a:solidFill>
                <a:latin typeface="Calibri" panose="020F0502020204030204" pitchFamily="34" charset="0"/>
                <a:cs typeface="Times New Roman" panose="02020603050405020304" pitchFamily="18" charset="0"/>
              </a:rPr>
              <a:t>“imagined presence” facilitates or constrains our moves as SSH researchers</a:t>
            </a:r>
            <a:r>
              <a:rPr lang="en-US" sz="2400" kern="0" dirty="0" smtClean="0">
                <a:solidFill>
                  <a:srgbClr val="000000"/>
                </a:solidFill>
                <a:latin typeface="Calibri" panose="020F0502020204030204" pitchFamily="34" charset="0"/>
                <a:cs typeface="Times New Roman" panose="02020603050405020304" pitchFamily="18" charset="0"/>
              </a:rPr>
              <a:t>.</a:t>
            </a:r>
            <a:endParaRPr lang="en-US" sz="2400" kern="0" dirty="0">
              <a:solidFill>
                <a:srgbClr val="000000"/>
              </a:solidFill>
              <a:latin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566677" y="5066757"/>
            <a:ext cx="2882147" cy="1009536"/>
          </a:xfrm>
          <a:prstGeom prst="rect">
            <a:avLst/>
          </a:prstGeom>
        </p:spPr>
      </p:pic>
    </p:spTree>
    <p:extLst>
      <p:ext uri="{BB962C8B-B14F-4D97-AF65-F5344CB8AC3E}">
        <p14:creationId xmlns:p14="http://schemas.microsoft.com/office/powerpoint/2010/main" val="4110686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_SCK">
  <a:themeElements>
    <a:clrScheme name="SCKCEN">
      <a:dk1>
        <a:srgbClr val="000000"/>
      </a:dk1>
      <a:lt1>
        <a:srgbClr val="ABE1FF"/>
      </a:lt1>
      <a:dk2>
        <a:srgbClr val="0DA9FF"/>
      </a:dk2>
      <a:lt2>
        <a:srgbClr val="FFFFFF"/>
      </a:lt2>
      <a:accent1>
        <a:srgbClr val="00517E"/>
      </a:accent1>
      <a:accent2>
        <a:srgbClr val="007DC3"/>
      </a:accent2>
      <a:accent3>
        <a:srgbClr val="0DA9FF"/>
      </a:accent3>
      <a:accent4>
        <a:srgbClr val="69C9FF"/>
      </a:accent4>
      <a:accent5>
        <a:srgbClr val="ABE1FF"/>
      </a:accent5>
      <a:accent6>
        <a:srgbClr val="D9F1FF"/>
      </a:accent6>
      <a:hlink>
        <a:srgbClr val="007DC3"/>
      </a:hlink>
      <a:folHlink>
        <a:srgbClr val="000000"/>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2__S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_S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_S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_S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_S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_S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_S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CKCEN ppt template 20180129.potx" id="{2C9AB229-2C21-4BE7-8473-F041D61EF2E4}" vid="{F60CE9FA-A255-400D-89DC-1590CEF942C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_SCK</Template>
  <TotalTime>764</TotalTime>
  <Pages>22</Pages>
  <Words>820</Words>
  <Application>Microsoft Office PowerPoint</Application>
  <PresentationFormat>On-screen Show (4:3)</PresentationFormat>
  <Paragraphs>100</Paragraphs>
  <Slides>13</Slides>
  <Notes>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Calibri-Bold</vt:lpstr>
      <vt:lpstr>Segoe UI</vt:lpstr>
      <vt:lpstr>Segoe UI Light</vt:lpstr>
      <vt:lpstr>Times New Roman</vt:lpstr>
      <vt:lpstr>Wingdings</vt:lpstr>
      <vt:lpstr>_SCK</vt:lpstr>
      <vt:lpstr>PowerPoint Presentation</vt:lpstr>
      <vt:lpstr>Radiation Protection (RP)</vt:lpstr>
      <vt:lpstr>Radiation Protection Research network</vt:lpstr>
      <vt:lpstr>Responsibility in nuclear S&amp;T</vt:lpstr>
      <vt:lpstr>‘Opening up’ RP with SSH researchers</vt:lpstr>
      <vt:lpstr>Enter Responsible Research and Innovation (RRI)</vt:lpstr>
      <vt:lpstr>PISA: Program for the  Integration of Social Aspects into nuclear research</vt:lpstr>
      <vt:lpstr>Reception and negotiation</vt:lpstr>
      <vt:lpstr>RRI from sitting on the sidelines to entering sideways</vt:lpstr>
      <vt:lpstr>Tasks and roles for SSH researchers?</vt:lpstr>
      <vt:lpstr>Journal of Responsible Innovation</vt:lpstr>
      <vt:lpstr>Legal notice</vt:lpstr>
      <vt:lpstr>PowerPoint Presentation</vt:lpstr>
    </vt:vector>
  </TitlesOfParts>
  <Company>SCK-CEN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Oudheusden Michiel</dc:creator>
  <cp:lastModifiedBy>Van Oudheusden Michiel</cp:lastModifiedBy>
  <cp:revision>35</cp:revision>
  <cp:lastPrinted>2011-12-22T07:31:06Z</cp:lastPrinted>
  <dcterms:created xsi:type="dcterms:W3CDTF">2018-09-06T16:25:46Z</dcterms:created>
  <dcterms:modified xsi:type="dcterms:W3CDTF">2018-09-10T16:39:06Z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exandriaPath">
    <vt:lpwstr/>
  </property>
</Properties>
</file>