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8"/>
  </p:notesMasterIdLst>
  <p:sldIdLst>
    <p:sldId id="256" r:id="rId2"/>
    <p:sldId id="277" r:id="rId3"/>
    <p:sldId id="267" r:id="rId4"/>
    <p:sldId id="279" r:id="rId5"/>
    <p:sldId id="257" r:id="rId6"/>
    <p:sldId id="278" r:id="rId7"/>
    <p:sldId id="268" r:id="rId8"/>
    <p:sldId id="261" r:id="rId9"/>
    <p:sldId id="269" r:id="rId10"/>
    <p:sldId id="280" r:id="rId11"/>
    <p:sldId id="281" r:id="rId12"/>
    <p:sldId id="282" r:id="rId13"/>
    <p:sldId id="283" r:id="rId14"/>
    <p:sldId id="294" r:id="rId15"/>
    <p:sldId id="284" r:id="rId16"/>
    <p:sldId id="285" r:id="rId17"/>
    <p:sldId id="286" r:id="rId18"/>
    <p:sldId id="287" r:id="rId19"/>
    <p:sldId id="293" r:id="rId20"/>
    <p:sldId id="275" r:id="rId21"/>
    <p:sldId id="296" r:id="rId22"/>
    <p:sldId id="297" r:id="rId23"/>
    <p:sldId id="263" r:id="rId24"/>
    <p:sldId id="272" r:id="rId25"/>
    <p:sldId id="276" r:id="rId26"/>
    <p:sldId id="289" r:id="rId27"/>
    <p:sldId id="298" r:id="rId28"/>
    <p:sldId id="299" r:id="rId29"/>
    <p:sldId id="302" r:id="rId30"/>
    <p:sldId id="300" r:id="rId31"/>
    <p:sldId id="291" r:id="rId32"/>
    <p:sldId id="292" r:id="rId33"/>
    <p:sldId id="265" r:id="rId34"/>
    <p:sldId id="290" r:id="rId35"/>
    <p:sldId id="295" r:id="rId36"/>
    <p:sldId id="301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818"/>
  </p:normalViewPr>
  <p:slideViewPr>
    <p:cSldViewPr snapToGrid="0" snapToObjects="1">
      <p:cViewPr varScale="1">
        <p:scale>
          <a:sx n="58" d="100"/>
          <a:sy n="58" d="100"/>
        </p:scale>
        <p:origin x="-96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1E2FF-37E3-3D4F-B7E9-FB37578FD5B3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95BCF-01AA-064E-90CE-AE7B4BC76B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0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Plus</a:t>
            </a:r>
            <a:r>
              <a:rPr lang="fr-FR" baseline="0" dirty="0" smtClean="0"/>
              <a:t> que doublement des chiffres depuis les années 80’s. - 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21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75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380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64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123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152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30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94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95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09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4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103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022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0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Rebond d’adiposité précoce = plus risque</a:t>
            </a:r>
            <a:r>
              <a:rPr lang="fr-FR" baseline="0" dirty="0" smtClean="0"/>
              <a:t> obésité adulte (6 ans en moyenne)AL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2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63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3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 </a:t>
            </a:r>
            <a:r>
              <a:rPr lang="fr-FR" dirty="0" err="1" smtClean="0"/>
              <a:t>chloé</a:t>
            </a:r>
            <a:r>
              <a:rPr lang="fr-FR" dirty="0" smtClean="0"/>
              <a:t> </a:t>
            </a:r>
          </a:p>
          <a:p>
            <a:r>
              <a:rPr lang="fr-FR" dirty="0" smtClean="0"/>
              <a:t>Attention dans études </a:t>
            </a:r>
            <a:r>
              <a:rPr lang="fr-FR" dirty="0" err="1" smtClean="0"/>
              <a:t>cliniiques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qd</a:t>
            </a:r>
            <a:r>
              <a:rPr lang="fr-FR" baseline="0" dirty="0" smtClean="0"/>
              <a:t> obésité générale pas de lien AL AL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21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33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182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FF0000"/>
                </a:solidFill>
              </a:rPr>
              <a:t>Conceptions linéaires - quid des interactions réciproques entre différents milieux de vie de l’</a:t>
            </a:r>
            <a:r>
              <a:rPr lang="fr-FR" sz="1200" dirty="0" err="1" smtClean="0">
                <a:solidFill>
                  <a:srgbClr val="FF0000"/>
                </a:solidFill>
              </a:rPr>
              <a:t>eft</a:t>
            </a:r>
            <a:r>
              <a:rPr lang="fr-FR" sz="1200" dirty="0" smtClean="0">
                <a:solidFill>
                  <a:srgbClr val="FF0000"/>
                </a:solidFill>
              </a:rPr>
              <a:t> + corps et psychisme      A replacer!</a:t>
            </a:r>
          </a:p>
          <a:p>
            <a:r>
              <a:rPr lang="fr-FR" dirty="0" smtClean="0"/>
              <a:t>AL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5BCF-01AA-064E-90CE-AE7B4BC76B0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72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C5D4-C68B-AC40-BB5A-15F1D5F10C18}" type="datetimeFigureOut">
              <a:rPr lang="fr-FR" smtClean="0"/>
              <a:t>13/12/17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795E-CCED-CA41-AC03-C33E6998D472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157112"/>
            <a:ext cx="10363200" cy="2088444"/>
          </a:xfrm>
        </p:spPr>
        <p:txBody>
          <a:bodyPr>
            <a:normAutofit/>
          </a:bodyPr>
          <a:lstStyle/>
          <a:p>
            <a:r>
              <a:rPr lang="fr-FR" dirty="0" smtClean="0"/>
              <a:t> Chirurgie </a:t>
            </a:r>
            <a:r>
              <a:rPr lang="fr-FR" dirty="0" err="1" smtClean="0"/>
              <a:t>bariatrique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chez l’adolescent obèse?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703689"/>
          </a:xfrm>
        </p:spPr>
        <p:txBody>
          <a:bodyPr>
            <a:normAutofit fontScale="77500" lnSpcReduction="20000"/>
          </a:bodyPr>
          <a:lstStyle/>
          <a:p>
            <a:r>
              <a:rPr lang="fr-FR" sz="3600" dirty="0" smtClean="0"/>
              <a:t>AEPEA Belgique</a:t>
            </a:r>
          </a:p>
          <a:p>
            <a:r>
              <a:rPr lang="fr-FR" dirty="0" smtClean="0"/>
              <a:t>                                              15 décembre 2017</a:t>
            </a:r>
          </a:p>
          <a:p>
            <a:r>
              <a:rPr lang="fr-FR" dirty="0" smtClean="0"/>
              <a:t>                                                                  Aurélie </a:t>
            </a:r>
            <a:r>
              <a:rPr lang="fr-FR" dirty="0" err="1" smtClean="0"/>
              <a:t>Lepot</a:t>
            </a:r>
            <a:r>
              <a:rPr lang="fr-FR" dirty="0" smtClean="0"/>
              <a:t>, psychologue</a:t>
            </a:r>
          </a:p>
          <a:p>
            <a:r>
              <a:rPr lang="fr-FR" dirty="0" smtClean="0"/>
              <a:t>                                                                         Alain Malchair, pédopsychiatre</a:t>
            </a:r>
          </a:p>
          <a:p>
            <a:r>
              <a:rPr lang="fr-FR" dirty="0" smtClean="0"/>
              <a:t>                                                                                               CHU Liège</a:t>
            </a:r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43711"/>
            <a:ext cx="10972800" cy="5082453"/>
          </a:xfrm>
        </p:spPr>
        <p:txBody>
          <a:bodyPr/>
          <a:lstStyle/>
          <a:p>
            <a:r>
              <a:rPr lang="fr-FR" sz="2400" dirty="0"/>
              <a:t>P</a:t>
            </a:r>
            <a:r>
              <a:rPr lang="is-IS" sz="2400" dirty="0"/>
              <a:t>erturbations de l’image de Soi et du Corps </a:t>
            </a:r>
          </a:p>
          <a:p>
            <a:r>
              <a:rPr lang="fr-FR" sz="2400" dirty="0"/>
              <a:t>Faible e</a:t>
            </a:r>
            <a:r>
              <a:rPr lang="is-IS" sz="2400" dirty="0"/>
              <a:t>stime de soi </a:t>
            </a:r>
          </a:p>
          <a:p>
            <a:r>
              <a:rPr lang="fr-FR" sz="2400" dirty="0"/>
              <a:t>D</a:t>
            </a:r>
            <a:r>
              <a:rPr lang="is-IS" sz="2400" dirty="0"/>
              <a:t>épression </a:t>
            </a:r>
          </a:p>
          <a:p>
            <a:r>
              <a:rPr lang="is-IS" sz="2400" dirty="0"/>
              <a:t>Anxiété </a:t>
            </a:r>
          </a:p>
          <a:p>
            <a:r>
              <a:rPr lang="fr-FR" sz="2400" b="1" dirty="0">
                <a:solidFill>
                  <a:schemeClr val="accent1"/>
                </a:solidFill>
              </a:rPr>
              <a:t>Cause ou conséquence ? </a:t>
            </a:r>
            <a:endParaRPr lang="is-IS" sz="2400" dirty="0"/>
          </a:p>
          <a:p>
            <a:r>
              <a:rPr lang="fr-FR" sz="2400" dirty="0"/>
              <a:t>F</a:t>
            </a:r>
            <a:r>
              <a:rPr lang="is-IS" sz="2400" dirty="0"/>
              <a:t>illes plus touchées par </a:t>
            </a:r>
            <a:r>
              <a:rPr lang="fr-FR" sz="2400" dirty="0"/>
              <a:t>l’ensemble des phénomènes </a:t>
            </a:r>
          </a:p>
          <a:p>
            <a:endParaRPr lang="fr-FR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1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97992"/>
            <a:ext cx="10972800" cy="194078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4. Eléments de </a:t>
            </a:r>
            <a:r>
              <a:rPr lang="fr-FR" sz="4000" dirty="0" err="1" smtClean="0"/>
              <a:t>psychodynamique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>
                <a:solidFill>
                  <a:schemeClr val="accent1"/>
                </a:solidFill>
              </a:rPr>
              <a:t>Quelques catégorisations</a:t>
            </a:r>
            <a:endParaRPr lang="fr-FR" sz="40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326344"/>
            <a:ext cx="10972800" cy="34958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600" dirty="0" smtClean="0"/>
              <a:t>Hilde Bruch:</a:t>
            </a:r>
          </a:p>
          <a:p>
            <a:r>
              <a:rPr lang="fr-FR" dirty="0" err="1" smtClean="0"/>
              <a:t>Obésite</a:t>
            </a:r>
            <a:r>
              <a:rPr lang="fr-FR" dirty="0" smtClean="0"/>
              <a:t> de développement,</a:t>
            </a:r>
          </a:p>
          <a:p>
            <a:pPr marL="0" indent="0">
              <a:buNone/>
            </a:pPr>
            <a:r>
              <a:rPr lang="fr-FR" dirty="0" smtClean="0"/>
              <a:t>            </a:t>
            </a:r>
            <a:r>
              <a:rPr lang="fr-FR" sz="2600" dirty="0" smtClean="0"/>
              <a:t>Exemple: J.</a:t>
            </a:r>
          </a:p>
          <a:p>
            <a:r>
              <a:rPr lang="fr-FR" dirty="0" smtClean="0"/>
              <a:t>Obésité réactionnelle</a:t>
            </a:r>
          </a:p>
          <a:p>
            <a:pPr marL="0" indent="0">
              <a:buNone/>
            </a:pPr>
            <a:r>
              <a:rPr lang="fr-FR" sz="2600" dirty="0" smtClean="0"/>
              <a:t>               Exemple: S.</a:t>
            </a:r>
            <a:endParaRPr lang="fr-FR" sz="2600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339521"/>
            <a:ext cx="10972800" cy="5786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/>
              <a:t>Bernard </a:t>
            </a:r>
            <a:r>
              <a:rPr lang="fr-FR" sz="3600" dirty="0" err="1" smtClean="0"/>
              <a:t>Waysfeld</a:t>
            </a:r>
            <a:r>
              <a:rPr lang="fr-FR" sz="3600" dirty="0" smtClean="0"/>
              <a:t>:</a:t>
            </a:r>
          </a:p>
          <a:p>
            <a:r>
              <a:rPr lang="fr-FR" sz="2800" dirty="0" smtClean="0"/>
              <a:t>Obésité névrotique, psychosomatique, psychotique, symptôme</a:t>
            </a:r>
            <a:r>
              <a:rPr lang="is-IS" sz="2800" dirty="0" smtClean="0"/>
              <a:t>…</a:t>
            </a:r>
          </a:p>
          <a:p>
            <a:r>
              <a:rPr lang="is-IS" sz="2800" dirty="0" smtClean="0"/>
              <a:t>Faut-il adhérer à ce modèle, assez artificiel ?</a:t>
            </a:r>
            <a:endParaRPr lang="fr-FR" sz="2800" dirty="0" smtClean="0"/>
          </a:p>
          <a:p>
            <a:r>
              <a:rPr lang="fr-FR" sz="2800" dirty="0"/>
              <a:t>S</a:t>
            </a:r>
            <a:r>
              <a:rPr lang="fr-FR" sz="2800" dirty="0" smtClean="0"/>
              <a:t>urtout une « obésité-limite » avec angoisse prégénitale, allant de la perte d’objet anaclitique au morcellement.</a:t>
            </a:r>
          </a:p>
          <a:p>
            <a:r>
              <a:rPr lang="fr-FR" sz="2800" dirty="0" smtClean="0"/>
              <a:t>Exemple: K.</a:t>
            </a:r>
            <a:endParaRPr lang="fr-FR" sz="2800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9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4.Eléments de </a:t>
            </a:r>
            <a:r>
              <a:rPr lang="fr-FR" sz="4000" dirty="0" err="1" smtClean="0"/>
              <a:t>psychodynamique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>
                <a:solidFill>
                  <a:srgbClr val="E8BC4A"/>
                </a:solidFill>
              </a:rPr>
              <a:t>Quels mécanismes?</a:t>
            </a:r>
            <a:endParaRPr lang="fr-FR" sz="4000" dirty="0">
              <a:solidFill>
                <a:srgbClr val="E8BC4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873650"/>
            <a:ext cx="10972800" cy="4640114"/>
          </a:xfrm>
        </p:spPr>
        <p:txBody>
          <a:bodyPr>
            <a:normAutofit/>
          </a:bodyPr>
          <a:lstStyle/>
          <a:p>
            <a:r>
              <a:rPr lang="fr-FR" dirty="0" smtClean="0"/>
              <a:t>La « confusion des affects » (H. Bruch):</a:t>
            </a:r>
          </a:p>
          <a:p>
            <a:r>
              <a:rPr lang="fr-FR" sz="2400" dirty="0" smtClean="0"/>
              <a:t>Réponse alimentaire systématique de la maman aux besoins de l’enfant,</a:t>
            </a:r>
          </a:p>
          <a:p>
            <a:r>
              <a:rPr lang="fr-FR" sz="2400" dirty="0" smtClean="0"/>
              <a:t>Le besoin de nourriture prend la place du désir,</a:t>
            </a:r>
          </a:p>
          <a:p>
            <a:r>
              <a:rPr lang="fr-FR" sz="2400" dirty="0" smtClean="0"/>
              <a:t>Se nourrir pour se remplir -&gt; se remplir pour ne pas éprouver le  manque  -&gt; ne pas penser ce manque, ses émotions</a:t>
            </a:r>
            <a:r>
              <a:rPr lang="is-IS" sz="2400" dirty="0" smtClean="0"/>
              <a:t>…</a:t>
            </a:r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7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369725"/>
            <a:ext cx="10972800" cy="5756439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Le passage à l’acte, donc, comme un “acting in”, qui mène finalement à s’attaquer soi-même, mais la solution chirurgicale n’est-elle pas aussi un passage à l’acte?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2400" dirty="0" smtClean="0"/>
              <a:t>            Exemple: à nouveau K.</a:t>
            </a:r>
            <a:endParaRPr lang="fr-FR" sz="2400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9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414971"/>
            <a:ext cx="10972800" cy="5711194"/>
          </a:xfrm>
        </p:spPr>
        <p:txBody>
          <a:bodyPr/>
          <a:lstStyle/>
          <a:p>
            <a:r>
              <a:rPr lang="fr-FR" sz="3600" dirty="0" smtClean="0"/>
              <a:t>La profonde ambivalence de la demande:</a:t>
            </a:r>
          </a:p>
          <a:p>
            <a:r>
              <a:rPr lang="fr-FR" sz="2800" dirty="0" smtClean="0"/>
              <a:t>Du côté défensif le plus apparent, </a:t>
            </a:r>
            <a:r>
              <a:rPr lang="fr-FR" sz="2800" dirty="0" err="1" smtClean="0"/>
              <a:t>c-à-d</a:t>
            </a:r>
            <a:r>
              <a:rPr lang="fr-FR" sz="2800" dirty="0" smtClean="0"/>
              <a:t> le refus de penser, le jeune est du côté « santé publique », il faut agir pour supprimer le symptôme,</a:t>
            </a:r>
          </a:p>
          <a:p>
            <a:r>
              <a:rPr lang="fr-FR" sz="2800" dirty="0" smtClean="0"/>
              <a:t>Mais après?</a:t>
            </a:r>
          </a:p>
          <a:p>
            <a:r>
              <a:rPr lang="fr-FR" sz="2800" dirty="0" smtClean="0"/>
              <a:t>Apparaît le « vrai » mécanisme défensif, l’obésité elle-même, qui protège d’une angoisse beaucoup plus fondamentale</a:t>
            </a:r>
            <a:r>
              <a:rPr lang="is-IS" sz="2800" dirty="0" smtClean="0"/>
              <a:t>…</a:t>
            </a:r>
            <a:endParaRPr lang="fr-FR" sz="2800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1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389821"/>
            <a:ext cx="10972800" cy="5736344"/>
          </a:xfrm>
        </p:spPr>
        <p:txBody>
          <a:bodyPr/>
          <a:lstStyle/>
          <a:p>
            <a:r>
              <a:rPr lang="fr-FR" dirty="0" smtClean="0"/>
              <a:t>En réalité, une autre confusion, une confusion de registre entre une motivation affichée et une </a:t>
            </a:r>
            <a:r>
              <a:rPr lang="fr-FR" dirty="0"/>
              <a:t>demande </a:t>
            </a:r>
            <a:r>
              <a:rPr lang="fr-FR" dirty="0" smtClean="0"/>
              <a:t>ambivalente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La “motivation” à la chirurgie est surtout un passage à l’acte qui permet de ne pas penser au passage à l’acte que représente le trouble alimentaire sous-jacent!</a:t>
            </a: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97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70000"/>
            <a:ext cx="10972800" cy="5348110"/>
          </a:xfrm>
        </p:spPr>
        <p:txBody>
          <a:bodyPr>
            <a:normAutofit/>
          </a:bodyPr>
          <a:lstStyle/>
          <a:p>
            <a:r>
              <a:rPr lang="fr-FR" dirty="0" smtClean="0"/>
              <a:t>Pour J. Malka, il s’agit d’inscrire le traitement « dans un mouvement dialectique entre la nécessaire perte de poids visant à préserver la santé physique, et les résistances psychiques mises en œuvre par le sujet pour alimenter un symptôme , l’hyperphagie, visant à colmater une souffrance dont les caractéristiques les plus fréquentes sont d’être aussi majeures qu’indicibles, voire non représentables .» </a:t>
            </a:r>
          </a:p>
          <a:p>
            <a:endParaRPr lang="fr-FR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7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528143"/>
            <a:ext cx="10972800" cy="5598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/>
              <a:t>Au-delà de cette « motivation », que demande vraiment le jeune</a:t>
            </a:r>
            <a:r>
              <a:rPr lang="is-IS" sz="4000" dirty="0" smtClean="0"/>
              <a:t>…?</a:t>
            </a:r>
            <a:endParaRPr lang="fr-FR" sz="4000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0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321501"/>
            <a:ext cx="10972800" cy="6269252"/>
          </a:xfrm>
        </p:spPr>
        <p:txBody>
          <a:bodyPr/>
          <a:lstStyle/>
          <a:p>
            <a:r>
              <a:rPr lang="fr-FR" dirty="0" smtClean="0"/>
              <a:t>Au fait, qu’en est-il vraiment de cette motivation?</a:t>
            </a:r>
          </a:p>
          <a:p>
            <a:r>
              <a:rPr lang="fr-FR" dirty="0" smtClean="0"/>
              <a:t>Contrairement aux idées reçues, et promues, elle peut être un indice négatif!</a:t>
            </a:r>
          </a:p>
          <a:p>
            <a:r>
              <a:rPr lang="fr-FR" dirty="0" err="1" smtClean="0"/>
              <a:t>Inversément</a:t>
            </a:r>
            <a:r>
              <a:rPr lang="fr-FR" dirty="0" smtClean="0"/>
              <a:t>, le temps d’hésitation serait de bien meilleur pronostic</a:t>
            </a:r>
            <a:r>
              <a:rPr lang="is-IS" dirty="0" smtClean="0"/>
              <a:t>…</a:t>
            </a:r>
          </a:p>
          <a:p>
            <a:r>
              <a:rPr lang="fr-FR" dirty="0" smtClean="0"/>
              <a:t>P</a:t>
            </a:r>
            <a:r>
              <a:rPr lang="is-IS" dirty="0" smtClean="0"/>
              <a:t>ourquoi?</a:t>
            </a:r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9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naissance d’une approche psy structurelle au CHU de Liège</a:t>
            </a:r>
          </a:p>
          <a:p>
            <a:r>
              <a:rPr lang="fr-FR" dirty="0" smtClean="0"/>
              <a:t>Donc la reconnaissance de la dimension psy dans l’analyse princeps de la demande</a:t>
            </a:r>
          </a:p>
          <a:p>
            <a:r>
              <a:rPr lang="fr-FR" dirty="0" smtClean="0"/>
              <a:t>L’obésité morbide peut dès lors être envisagée en tant que symptôme physique d’une souffrance psychique sous-jacente.</a:t>
            </a:r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209" y="449132"/>
            <a:ext cx="10972800" cy="1474818"/>
          </a:xfrm>
        </p:spPr>
        <p:txBody>
          <a:bodyPr>
            <a:normAutofit/>
          </a:bodyPr>
          <a:lstStyle/>
          <a:p>
            <a:r>
              <a:rPr lang="fr-FR" sz="4400" dirty="0" smtClean="0"/>
              <a:t>5. Aspects systémiques de l’obésité</a:t>
            </a:r>
            <a:br>
              <a:rPr lang="fr-FR" sz="4400" dirty="0" smtClean="0"/>
            </a:br>
            <a:r>
              <a:rPr lang="fr-FR" sz="4400" dirty="0" smtClean="0">
                <a:solidFill>
                  <a:srgbClr val="E8BC4A"/>
                </a:solidFill>
              </a:rPr>
              <a:t>Approche familiale</a:t>
            </a:r>
            <a:endParaRPr lang="fr-FR" sz="4400" dirty="0">
              <a:solidFill>
                <a:srgbClr val="E8BC4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488" y="1923950"/>
            <a:ext cx="10832950" cy="4627457"/>
          </a:xfrm>
        </p:spPr>
        <p:txBody>
          <a:bodyPr>
            <a:normAutofit fontScale="92500"/>
          </a:bodyPr>
          <a:lstStyle/>
          <a:p>
            <a:endParaRPr lang="fr-FR" dirty="0"/>
          </a:p>
          <a:p>
            <a:pPr algn="just"/>
            <a:endParaRPr lang="fr-FR" b="1" dirty="0" smtClean="0"/>
          </a:p>
          <a:p>
            <a:pPr algn="just"/>
            <a:r>
              <a:rPr lang="fr-FR" b="1" dirty="0" smtClean="0"/>
              <a:t>Siméon </a:t>
            </a:r>
            <a:r>
              <a:rPr lang="fr-FR" dirty="0"/>
              <a:t>: Obésité de développement et constellation familiale</a:t>
            </a:r>
          </a:p>
          <a:p>
            <a:pPr algn="just"/>
            <a:r>
              <a:rPr lang="fr-FR" dirty="0"/>
              <a:t>A 3 ans, le statut pondéral des parents prédit mieux l’obésité à l’âge adulte que le statut pondéral de l’enfant lui-même – à partir de 10 ans, l’influence du statut des parents se réduit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dirty="0"/>
              <a:t>5. Aspects systémiques de l’obésité</a:t>
            </a:r>
            <a:br>
              <a:rPr lang="fr-FR" sz="5400" dirty="0"/>
            </a:br>
            <a:r>
              <a:rPr lang="fr-FR" sz="5400" dirty="0">
                <a:solidFill>
                  <a:srgbClr val="E8BC4A"/>
                </a:solidFill>
              </a:rPr>
              <a:t>Approche familiale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92268"/>
            <a:ext cx="10972800" cy="4865732"/>
          </a:xfrm>
        </p:spPr>
        <p:txBody>
          <a:bodyPr>
            <a:normAutofit fontScale="70000" lnSpcReduction="20000"/>
          </a:bodyPr>
          <a:lstStyle/>
          <a:p>
            <a:pPr algn="just"/>
            <a:endParaRPr lang="fr-FR" b="1" dirty="0" smtClean="0"/>
          </a:p>
          <a:p>
            <a:pPr algn="just"/>
            <a:r>
              <a:rPr lang="fr-FR" b="1" dirty="0" err="1" smtClean="0"/>
              <a:t>Onnis</a:t>
            </a:r>
            <a:r>
              <a:rPr lang="fr-FR" b="1" dirty="0"/>
              <a:t>, </a:t>
            </a:r>
            <a:r>
              <a:rPr lang="fr-FR" b="1" dirty="0" err="1"/>
              <a:t>Minuchin</a:t>
            </a:r>
            <a:r>
              <a:rPr lang="fr-FR" b="1" dirty="0"/>
              <a:t> </a:t>
            </a:r>
            <a:r>
              <a:rPr lang="fr-FR" dirty="0"/>
              <a:t>: Symptômes et dynamiques </a:t>
            </a:r>
            <a:r>
              <a:rPr lang="fr-FR" dirty="0" smtClean="0"/>
              <a:t>interactionnelles</a:t>
            </a:r>
          </a:p>
          <a:p>
            <a:pPr algn="just"/>
            <a:r>
              <a:rPr lang="fr-FR" dirty="0"/>
              <a:t>Association de certaines obésités avec des caractéristiques familiales particulières : </a:t>
            </a:r>
          </a:p>
          <a:p>
            <a:pPr lvl="1" algn="just"/>
            <a:r>
              <a:rPr lang="fr-FR" dirty="0"/>
              <a:t>Enchevêtrement</a:t>
            </a:r>
          </a:p>
          <a:p>
            <a:pPr lvl="1" algn="just"/>
            <a:r>
              <a:rPr lang="fr-FR" dirty="0"/>
              <a:t>Évitement du conflit (</a:t>
            </a:r>
            <a:r>
              <a:rPr lang="fr-FR" dirty="0" err="1"/>
              <a:t>Minuchin</a:t>
            </a:r>
            <a:r>
              <a:rPr lang="fr-FR" dirty="0"/>
              <a:t>) </a:t>
            </a:r>
          </a:p>
          <a:p>
            <a:pPr lvl="1" algn="just"/>
            <a:r>
              <a:rPr lang="fr-FR" dirty="0"/>
              <a:t>Chaos </a:t>
            </a:r>
          </a:p>
          <a:p>
            <a:pPr lvl="1" algn="just"/>
            <a:r>
              <a:rPr lang="fr-FR" dirty="0" err="1"/>
              <a:t>Hyperprotection</a:t>
            </a:r>
            <a:r>
              <a:rPr lang="fr-FR" dirty="0"/>
              <a:t> </a:t>
            </a:r>
          </a:p>
          <a:p>
            <a:pPr lvl="1" algn="just"/>
            <a:r>
              <a:rPr lang="fr-FR" dirty="0"/>
              <a:t>Mythes d’unité (</a:t>
            </a:r>
            <a:r>
              <a:rPr lang="fr-FR" dirty="0" err="1"/>
              <a:t>Onnis</a:t>
            </a:r>
            <a:r>
              <a:rPr lang="fr-FR" dirty="0"/>
              <a:t>, 1989 ; 2012) </a:t>
            </a:r>
          </a:p>
          <a:p>
            <a:pPr algn="just"/>
            <a:r>
              <a:rPr lang="fr-FR" dirty="0"/>
              <a:t>Aspects mythiques et symboliques de l’obésité </a:t>
            </a:r>
            <a:endParaRPr lang="fr-FR" dirty="0" smtClean="0"/>
          </a:p>
          <a:p>
            <a:pPr algn="just"/>
            <a:r>
              <a:rPr lang="fr-FR" dirty="0"/>
              <a:t>Culture familiale et alimentation </a:t>
            </a:r>
          </a:p>
          <a:p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207" y="36038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fr-FR" sz="5400" dirty="0"/>
              <a:t>5. Aspects systémiques de l’obésité</a:t>
            </a:r>
            <a:br>
              <a:rPr lang="fr-FR" sz="5400" dirty="0"/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Obésité et société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6869" y="2140773"/>
            <a:ext cx="10541841" cy="461503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Prévalence générale plus élevée dans la population de SES faible (</a:t>
            </a:r>
            <a:r>
              <a:rPr lang="fr-FR" dirty="0" smtClean="0"/>
              <a:t>Lecerf; INSERM)</a:t>
            </a:r>
            <a:endParaRPr lang="fr-FR" dirty="0"/>
          </a:p>
          <a:p>
            <a:pPr lvl="1" algn="just"/>
            <a:r>
              <a:rPr lang="fr-FR" dirty="0"/>
              <a:t>Lien entre SES et obésité infantile (</a:t>
            </a:r>
            <a:r>
              <a:rPr lang="fr-FR" dirty="0" err="1" smtClean="0"/>
              <a:t>Tounian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Obésité et familles monoparentales </a:t>
            </a:r>
          </a:p>
          <a:p>
            <a:pPr algn="just"/>
            <a:r>
              <a:rPr lang="fr-FR" dirty="0" smtClean="0"/>
              <a:t>Épidémie d’obésité mondiale : pays développés et pays en voie de développement 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1571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6. Traitements disponibles chez l’adolescent 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721224"/>
            <a:ext cx="10746237" cy="4527176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Programmes associant activités physiques et conseils alimentaires </a:t>
            </a:r>
          </a:p>
          <a:p>
            <a:r>
              <a:rPr lang="fr-FR" dirty="0"/>
              <a:t>Régimes normo et/ou hypocaloriques </a:t>
            </a:r>
          </a:p>
          <a:p>
            <a:r>
              <a:rPr lang="fr-FR" dirty="0" smtClean="0"/>
              <a:t>Prise </a:t>
            </a:r>
            <a:r>
              <a:rPr lang="fr-FR" dirty="0"/>
              <a:t>charge  pluridisciplinaire ambulatoire ou en centre spécialisé </a:t>
            </a:r>
          </a:p>
          <a:p>
            <a:pPr algn="just"/>
            <a:r>
              <a:rPr lang="fr-FR" dirty="0" smtClean="0"/>
              <a:t>Psychoéducation </a:t>
            </a:r>
            <a:r>
              <a:rPr lang="fr-FR" dirty="0"/>
              <a:t>: hygiène de vie élémentaire (écrans, sommeil, </a:t>
            </a:r>
            <a:r>
              <a:rPr lang="is-IS" dirty="0"/>
              <a:t>…)</a:t>
            </a:r>
            <a:endParaRPr lang="fr-FR" dirty="0"/>
          </a:p>
          <a:p>
            <a:pPr algn="just"/>
            <a:r>
              <a:rPr lang="fr-FR" dirty="0"/>
              <a:t>Malheureusement, ces traitements conventionnels aboutissent rarement à une perte de poids significative à long terme, et donc échouent à résoudre les risques médicaux. Pour cette raison, le recours à la chirurgie chez l’adolescent est plébiscitée.  (Inge, 2006).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Chirurgie bariatrique : non remboursable et non encouragée en Europe – théoriquement possible en fonction du développement 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6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7. La chirurgie bariatrique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336" y="1430768"/>
            <a:ext cx="10822193" cy="5077608"/>
          </a:xfrm>
        </p:spPr>
        <p:txBody>
          <a:bodyPr/>
          <a:lstStyle/>
          <a:p>
            <a:pPr algn="just"/>
            <a:r>
              <a:rPr lang="fr-FR" sz="2600" dirty="0" smtClean="0"/>
              <a:t>Techniques disponibles : bypass/</a:t>
            </a:r>
            <a:r>
              <a:rPr lang="fr-FR" sz="2600" dirty="0" err="1" smtClean="0"/>
              <a:t>sleeve</a:t>
            </a:r>
            <a:r>
              <a:rPr lang="fr-FR" sz="2600" dirty="0" smtClean="0"/>
              <a:t> réversible. Vs irréversible/ </a:t>
            </a:r>
            <a:r>
              <a:rPr lang="fr-FR" sz="2600" dirty="0"/>
              <a:t>anneau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411" y="2992663"/>
            <a:ext cx="2765506" cy="29203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149" y="3255992"/>
            <a:ext cx="4152900" cy="19196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98" y="3255992"/>
            <a:ext cx="3222289" cy="2070985"/>
          </a:xfrm>
          <a:prstGeom prst="rect">
            <a:avLst/>
          </a:prstGeom>
        </p:spPr>
      </p:pic>
      <p:pic>
        <p:nvPicPr>
          <p:cNvPr id="7" name="Image 6" descr="Logo_CHU-coul-peti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7. </a:t>
            </a:r>
            <a:r>
              <a:rPr lang="fr-FR" dirty="0"/>
              <a:t>La chirurgie bariatrique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accent1"/>
                </a:solidFill>
              </a:rPr>
              <a:t>Chez l’adulte : 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0156" y="2052918"/>
            <a:ext cx="10682344" cy="457379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Échecs des tentatives de régime pendant au moins un an </a:t>
            </a:r>
          </a:p>
          <a:p>
            <a:r>
              <a:rPr lang="fr-FR" dirty="0" smtClean="0"/>
              <a:t>BMI &gt; 35 avec complications OU BMI &gt; 40 </a:t>
            </a:r>
          </a:p>
          <a:p>
            <a:r>
              <a:rPr lang="fr-FR" dirty="0" smtClean="0"/>
              <a:t>Démonstration des capacités à comprendre les implications à long terme d’une chirurgie </a:t>
            </a:r>
          </a:p>
          <a:p>
            <a:r>
              <a:rPr lang="fr-FR" dirty="0" smtClean="0"/>
              <a:t>Démonstration des capacités à mettre en place de nouvelles habitudes </a:t>
            </a:r>
          </a:p>
          <a:p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1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u="sng" dirty="0"/>
              <a:t>Contre-indications majeures </a:t>
            </a:r>
            <a:r>
              <a:rPr lang="fr-FR" dirty="0"/>
              <a:t>: psychoses, troubles alimentaires, troubles de l’humeur non stabilisés –certains troubles de personnalité - alcoolisme et addictions insuffisamment traités– retard mental (entrainant incapacité à comprendre les implications) </a:t>
            </a:r>
          </a:p>
          <a:p>
            <a:pPr algn="just"/>
            <a:r>
              <a:rPr lang="fr-FR" u="sng" dirty="0"/>
              <a:t>Contre-indications relatives </a:t>
            </a:r>
            <a:r>
              <a:rPr lang="fr-FR" dirty="0"/>
              <a:t>: antécédents de troubles de l’humeur et troubles de l’humeur actuellement traités – troubles anxieux – antécédents d’addictions – antécédents de TCA </a:t>
            </a:r>
          </a:p>
          <a:p>
            <a:endParaRPr lang="fr-FR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5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63294"/>
            <a:ext cx="10972800" cy="518438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u="sng" dirty="0" smtClean="0"/>
              <a:t>Bénéfices :</a:t>
            </a:r>
            <a:r>
              <a:rPr lang="fr-FR" dirty="0" smtClean="0"/>
              <a:t> amélioration directe de tous les paramètres médicaux en parallèle de la réduction du BMI : diabète, apnées du sommeil, risques cardio-vasculaires</a:t>
            </a:r>
            <a:r>
              <a:rPr lang="is-IS" dirty="0" smtClean="0"/>
              <a:t>… - - humeur et estime de soi , QV, nouveau rapport alimentaire </a:t>
            </a:r>
            <a:endParaRPr lang="fr-FR" dirty="0" smtClean="0"/>
          </a:p>
          <a:p>
            <a:pPr algn="just"/>
            <a:r>
              <a:rPr lang="fr-FR" u="sng" dirty="0" smtClean="0"/>
              <a:t>Risques post-opératoires </a:t>
            </a:r>
            <a:r>
              <a:rPr lang="fr-FR" dirty="0" smtClean="0"/>
              <a:t>: carences en nutriments essentiels, alcoolisme, dépression et suicide, nouveaux troubles alimentaires </a:t>
            </a:r>
          </a:p>
          <a:p>
            <a:pPr algn="just"/>
            <a:r>
              <a:rPr lang="fr-FR" u="sng" dirty="0" smtClean="0"/>
              <a:t>Études contradictoires </a:t>
            </a:r>
            <a:r>
              <a:rPr lang="fr-FR" dirty="0" smtClean="0"/>
              <a:t>: amélioration vs. Détérioration de l’estime de soi, dépression, rapport alimentaire </a:t>
            </a:r>
          </a:p>
          <a:p>
            <a:pPr algn="just"/>
            <a:r>
              <a:rPr lang="fr-FR" u="sng" dirty="0" smtClean="0"/>
              <a:t>Études longitudinales </a:t>
            </a:r>
            <a:r>
              <a:rPr lang="fr-FR" dirty="0" smtClean="0"/>
              <a:t>: 1 – 3 ans</a:t>
            </a:r>
            <a:endParaRPr lang="fr-FR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6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7. Chirurgie bariatrique</a:t>
            </a:r>
            <a:br>
              <a:rPr lang="fr-FR" dirty="0" smtClean="0"/>
            </a:br>
            <a:r>
              <a:rPr lang="fr-FR" b="1" dirty="0">
                <a:solidFill>
                  <a:schemeClr val="accent1"/>
                </a:solidFill>
              </a:rPr>
              <a:t>Chez </a:t>
            </a:r>
            <a:r>
              <a:rPr lang="fr-FR" b="1" dirty="0" smtClean="0">
                <a:solidFill>
                  <a:schemeClr val="accent1"/>
                </a:solidFill>
              </a:rPr>
              <a:t>l’adolescent: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609" y="2233092"/>
            <a:ext cx="11413864" cy="486025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u="sng" dirty="0" smtClean="0"/>
              <a:t>Chez l’adolescent </a:t>
            </a:r>
            <a:r>
              <a:rPr lang="fr-FR" dirty="0" smtClean="0"/>
              <a:t>: développement de plus en plus de comorbidités qui, auparavant étaient propres à l’adulte  =&gt; chirurgie précoce </a:t>
            </a:r>
          </a:p>
          <a:p>
            <a:pPr algn="just"/>
            <a:r>
              <a:rPr lang="fr-FR" u="sng" dirty="0"/>
              <a:t>E</a:t>
            </a:r>
            <a:r>
              <a:rPr lang="fr-FR" u="sng" dirty="0" smtClean="0"/>
              <a:t>t</a:t>
            </a:r>
            <a:r>
              <a:rPr lang="is-IS" u="sng" dirty="0" smtClean="0"/>
              <a:t>udes disponibles </a:t>
            </a:r>
            <a:r>
              <a:rPr lang="is-IS" dirty="0" smtClean="0"/>
              <a:t>sur de petits échantillons (N= 4 </a:t>
            </a:r>
            <a:r>
              <a:rPr lang="is-IS" dirty="0" smtClean="0">
                <a:sym typeface="Wingdings"/>
              </a:rPr>
              <a:t> N= 100</a:t>
            </a:r>
            <a:r>
              <a:rPr lang="is-IS" dirty="0" smtClean="0"/>
              <a:t>) </a:t>
            </a:r>
          </a:p>
          <a:p>
            <a:pPr lvl="1" algn="just"/>
            <a:r>
              <a:rPr lang="is-IS" dirty="0" smtClean="0"/>
              <a:t>suivis de 6 mois à un an : </a:t>
            </a:r>
            <a:r>
              <a:rPr lang="fr-FR" dirty="0"/>
              <a:t>a</a:t>
            </a:r>
            <a:r>
              <a:rPr lang="fr-FR" dirty="0" smtClean="0"/>
              <a:t>mélioration significatives des </a:t>
            </a:r>
            <a:r>
              <a:rPr lang="fr-FR" dirty="0"/>
              <a:t>comorbidités médicales – </a:t>
            </a:r>
            <a:r>
              <a:rPr lang="fr-FR" dirty="0" smtClean="0"/>
              <a:t>élévation des indices de bien-être </a:t>
            </a:r>
            <a:r>
              <a:rPr lang="fr-FR" dirty="0"/>
              <a:t>– </a:t>
            </a:r>
            <a:r>
              <a:rPr lang="fr-FR" dirty="0" smtClean="0"/>
              <a:t>meilleur fonctionnement </a:t>
            </a:r>
            <a:r>
              <a:rPr lang="fr-FR" dirty="0"/>
              <a:t>social </a:t>
            </a:r>
            <a:r>
              <a:rPr lang="fr-FR" dirty="0" smtClean="0"/>
              <a:t>post-opératoire et réduction des symptômes dépressifs </a:t>
            </a:r>
            <a:r>
              <a:rPr lang="fr-FR" dirty="0"/>
              <a:t>chez </a:t>
            </a:r>
            <a:r>
              <a:rPr lang="fr-FR" dirty="0" smtClean="0"/>
              <a:t>les adolescents </a:t>
            </a:r>
          </a:p>
          <a:p>
            <a:pPr lvl="1" algn="just"/>
            <a:r>
              <a:rPr lang="fr-FR" dirty="0" smtClean="0"/>
              <a:t>1 étude sur 20 adolescents suivis 10 ans (</a:t>
            </a:r>
            <a:r>
              <a:rPr lang="fr-FR" dirty="0" err="1" smtClean="0"/>
              <a:t>Sugerman</a:t>
            </a:r>
            <a:r>
              <a:rPr lang="fr-FR" dirty="0" smtClean="0"/>
              <a:t>)</a:t>
            </a:r>
          </a:p>
          <a:p>
            <a:pPr lvl="1" algn="just"/>
            <a:r>
              <a:rPr lang="fr-FR" dirty="0" smtClean="0"/>
              <a:t>Évaluations pré et post opératoires non-consistantes et non systématiques selon la méta-analyse de </a:t>
            </a:r>
            <a:r>
              <a:rPr lang="fr-FR" dirty="0" err="1" smtClean="0"/>
              <a:t>Herget</a:t>
            </a:r>
            <a:r>
              <a:rPr lang="fr-FR" dirty="0" smtClean="0"/>
              <a:t> et al. </a:t>
            </a:r>
            <a:endParaRPr lang="is-IS" dirty="0" smtClean="0"/>
          </a:p>
          <a:p>
            <a:pPr algn="just"/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3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678685"/>
            <a:ext cx="10972800" cy="5447479"/>
          </a:xfrm>
        </p:spPr>
        <p:txBody>
          <a:bodyPr/>
          <a:lstStyle/>
          <a:p>
            <a:pPr algn="just"/>
            <a:r>
              <a:rPr lang="fr-FR" dirty="0"/>
              <a:t>L</a:t>
            </a:r>
            <a:r>
              <a:rPr lang="is-IS" dirty="0"/>
              <a:t>es contre-indications retenues chez l’adulte sont valables chez l’adolescent </a:t>
            </a:r>
          </a:p>
          <a:p>
            <a:pPr marL="742950" lvl="2" indent="-342900" algn="just"/>
            <a:r>
              <a:rPr lang="fr-FR" dirty="0"/>
              <a:t>Absence d’études sur l’effet des psychopathologies sur les résultats post-opératoires chez l’adolescent </a:t>
            </a:r>
            <a:endParaRPr lang="is-IS" dirty="0"/>
          </a:p>
          <a:p>
            <a:pPr algn="just"/>
            <a:r>
              <a:rPr lang="is-IS" dirty="0"/>
              <a:t>Absence de recommandations spécifiques à l’adolescent </a:t>
            </a:r>
          </a:p>
          <a:p>
            <a:pPr algn="just"/>
            <a:r>
              <a:rPr lang="fr-FR" dirty="0"/>
              <a:t>A</a:t>
            </a:r>
            <a:r>
              <a:rPr lang="is-IS" dirty="0"/>
              <a:t>bsence de données à plus long terme m</a:t>
            </a:r>
            <a:r>
              <a:rPr lang="fr-FR" dirty="0" err="1"/>
              <a:t>ême</a:t>
            </a:r>
            <a:r>
              <a:rPr lang="fr-FR" dirty="0"/>
              <a:t> chez l’adulte</a:t>
            </a:r>
            <a:endParaRPr lang="is-IS" dirty="0"/>
          </a:p>
          <a:p>
            <a:endParaRPr lang="fr-FR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Introduction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6668" y="2200595"/>
            <a:ext cx="11521440" cy="434005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b="1" dirty="0">
                <a:solidFill>
                  <a:schemeClr val="accent1"/>
                </a:solidFill>
              </a:rPr>
              <a:t>Objectifs : </a:t>
            </a:r>
            <a:r>
              <a:rPr lang="fr-FR" dirty="0"/>
              <a:t>Présenter l’état des lieux des connaissances sur l’obésité et sur les traitements proposés – proposer une réflexion sur le bien-fondé </a:t>
            </a:r>
            <a:r>
              <a:rPr lang="fr-FR" dirty="0" smtClean="0"/>
              <a:t>ou non d’un </a:t>
            </a:r>
            <a:r>
              <a:rPr lang="fr-FR" dirty="0"/>
              <a:t>traitement via la chirurgie bariatrique </a:t>
            </a:r>
            <a:r>
              <a:rPr lang="fr-FR" dirty="0" smtClean="0"/>
              <a:t>chez </a:t>
            </a:r>
            <a:r>
              <a:rPr lang="fr-FR" dirty="0"/>
              <a:t>l’adolescent.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BE" b="1" dirty="0" smtClean="0">
                <a:solidFill>
                  <a:schemeClr val="accent1"/>
                </a:solidFill>
              </a:rPr>
              <a:t>Prévalence actuelle de l’Obésité : </a:t>
            </a:r>
          </a:p>
          <a:p>
            <a:pPr algn="just"/>
            <a:r>
              <a:rPr lang="fr-BE" dirty="0" smtClean="0"/>
              <a:t>Aujourd’hui, l’obésité atteint des proportions alarmantes en Europe : </a:t>
            </a:r>
          </a:p>
          <a:p>
            <a:pPr lvl="1" algn="just"/>
            <a:r>
              <a:rPr lang="fr-BE" dirty="0" smtClean="0"/>
              <a:t>51,6 </a:t>
            </a:r>
            <a:r>
              <a:rPr lang="fr-BE" dirty="0"/>
              <a:t>% des Européens sont en surpoids </a:t>
            </a:r>
          </a:p>
          <a:p>
            <a:pPr lvl="1" algn="just"/>
            <a:r>
              <a:rPr lang="fr-BE" dirty="0"/>
              <a:t>U</a:t>
            </a:r>
            <a:r>
              <a:rPr lang="fr-BE" dirty="0" smtClean="0"/>
              <a:t>n </a:t>
            </a:r>
            <a:r>
              <a:rPr lang="fr-BE" dirty="0"/>
              <a:t>sur six (15,9%) est obèse. </a:t>
            </a:r>
            <a:endParaRPr lang="fr-BE" dirty="0" smtClean="0"/>
          </a:p>
          <a:p>
            <a:pPr lvl="1" algn="just"/>
            <a:r>
              <a:rPr lang="fr-BE" dirty="0" smtClean="0"/>
              <a:t>15</a:t>
            </a:r>
            <a:r>
              <a:rPr lang="fr-BE" dirty="0"/>
              <a:t>% des enfants belges sont </a:t>
            </a:r>
            <a:r>
              <a:rPr lang="fr-BE" dirty="0" smtClean="0"/>
              <a:t>obèses (Eurostat, 2016)</a:t>
            </a:r>
          </a:p>
          <a:p>
            <a:pPr lvl="1" algn="just"/>
            <a:endParaRPr lang="fr-BE" dirty="0" smtClean="0"/>
          </a:p>
          <a:p>
            <a:pPr algn="just"/>
            <a:endParaRPr lang="fr-FR" dirty="0">
              <a:solidFill>
                <a:srgbClr val="FF0000"/>
              </a:solidFill>
            </a:endParaRPr>
          </a:p>
          <a:p>
            <a:pPr algn="just"/>
            <a:endParaRPr lang="fr-BE" b="1" dirty="0">
              <a:solidFill>
                <a:schemeClr val="accent1"/>
              </a:solidFill>
            </a:endParaRPr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7. Chirurgie bariatrique</a:t>
            </a:r>
            <a:br>
              <a:rPr lang="fr-FR" dirty="0"/>
            </a:br>
            <a:r>
              <a:rPr lang="fr-FR" b="1" dirty="0">
                <a:solidFill>
                  <a:schemeClr val="accent1"/>
                </a:solidFill>
              </a:rPr>
              <a:t>Chez l’adolescent: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14862"/>
            <a:ext cx="9403742" cy="4656267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Quelle évolution à long terme pour ces adolescents  en cas de chirurgie ? </a:t>
            </a:r>
          </a:p>
          <a:p>
            <a:pPr lvl="1"/>
            <a:r>
              <a:rPr lang="fr-FR" dirty="0" smtClean="0"/>
              <a:t>Psychopathologie </a:t>
            </a:r>
          </a:p>
          <a:p>
            <a:pPr lvl="1"/>
            <a:r>
              <a:rPr lang="fr-FR" dirty="0" smtClean="0"/>
              <a:t>Profils alimentaire </a:t>
            </a:r>
          </a:p>
          <a:p>
            <a:pPr lvl="1"/>
            <a:r>
              <a:rPr lang="fr-FR" dirty="0" smtClean="0"/>
              <a:t>Carences alimentaires à l’adolescence - </a:t>
            </a:r>
            <a:r>
              <a:rPr lang="fr-FR" dirty="0"/>
              <a:t>Apparition de nouveaux tableaux médicaux </a:t>
            </a:r>
            <a:endParaRPr lang="fr-FR" dirty="0" smtClean="0"/>
          </a:p>
          <a:p>
            <a:pPr lvl="1"/>
            <a:r>
              <a:rPr lang="fr-FR" dirty="0" smtClean="0"/>
              <a:t>Contraception </a:t>
            </a:r>
          </a:p>
          <a:p>
            <a:pPr lvl="1"/>
            <a:r>
              <a:rPr lang="fr-FR" dirty="0" smtClean="0"/>
              <a:t>Vécu de Soi et Image du Corps – chirurgie bariatrique et chirurgie réparatrice </a:t>
            </a:r>
          </a:p>
          <a:p>
            <a:r>
              <a:rPr lang="fr-FR" dirty="0" smtClean="0"/>
              <a:t>Quelle évolution en l’absence de chirurgie ? </a:t>
            </a:r>
          </a:p>
          <a:p>
            <a:pPr lvl="1"/>
            <a:r>
              <a:rPr lang="fr-FR" dirty="0" smtClean="0"/>
              <a:t>Impact de l’obésité et des comorbidités sur le développement ? </a:t>
            </a:r>
          </a:p>
          <a:p>
            <a:pPr lvl="1"/>
            <a:r>
              <a:rPr lang="fr-FR" dirty="0" smtClean="0"/>
              <a:t>Chances minimes de réversibilité de l’obésité morbides à l’adolescence </a:t>
            </a:r>
          </a:p>
          <a:p>
            <a:pPr lvl="1"/>
            <a:r>
              <a:rPr lang="fr-FR" dirty="0" smtClean="0"/>
              <a:t>Vécu de Soi et Image du Corps Obèse </a:t>
            </a:r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4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La Dénutrition?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33222"/>
            <a:ext cx="10972800" cy="4924778"/>
          </a:xfrm>
        </p:spPr>
        <p:txBody>
          <a:bodyPr>
            <a:normAutofit/>
          </a:bodyPr>
          <a:lstStyle/>
          <a:p>
            <a:r>
              <a:rPr lang="fr-FR" dirty="0" smtClean="0"/>
              <a:t>Question surprenante, peu fréquente mais réelle chez les obèses, liée au profond déséquilibre alimentaire,</a:t>
            </a:r>
          </a:p>
          <a:p>
            <a:r>
              <a:rPr lang="fr-FR" dirty="0" smtClean="0"/>
              <a:t>Surtout hypovitaminose D,</a:t>
            </a:r>
          </a:p>
          <a:p>
            <a:r>
              <a:rPr lang="fr-FR" dirty="0" smtClean="0"/>
              <a:t>Parfois carence martiale, avec anémie marquée, susceptibilité aux infections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Hyperménorhée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6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97557"/>
            <a:ext cx="10972800" cy="5928608"/>
          </a:xfrm>
        </p:spPr>
        <p:txBody>
          <a:bodyPr/>
          <a:lstStyle/>
          <a:p>
            <a:r>
              <a:rPr lang="fr-FR" dirty="0" smtClean="0"/>
              <a:t>Aggravation de ces problèmes après la chirurgie,</a:t>
            </a:r>
          </a:p>
          <a:p>
            <a:r>
              <a:rPr lang="fr-FR" dirty="0" smtClean="0"/>
              <a:t>Risque supplémentaire d’hypovitaminose B12, </a:t>
            </a:r>
          </a:p>
          <a:p>
            <a:r>
              <a:rPr lang="fr-FR" dirty="0" smtClean="0"/>
              <a:t>Nécessité absolue d’un traitement de substitution permanent</a:t>
            </a:r>
          </a:p>
          <a:p>
            <a:r>
              <a:rPr lang="fr-FR" dirty="0" smtClean="0"/>
              <a:t>Problème majeur de </a:t>
            </a:r>
            <a:r>
              <a:rPr lang="fr-FR" dirty="0" err="1" smtClean="0"/>
              <a:t>compliance</a:t>
            </a:r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00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guise de Conclusion</a:t>
            </a:r>
            <a:r>
              <a:rPr lang="is-IS" dirty="0" smtClean="0"/>
              <a:t>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890889"/>
            <a:ext cx="10972800" cy="49671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4500" dirty="0"/>
              <a:t>La chirurgie de l’obésité : une solution envisageable uniquement en dernier recours...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800" dirty="0" smtClean="0"/>
              <a:t>« La </a:t>
            </a:r>
            <a:r>
              <a:rPr lang="fr-FR" sz="3800" dirty="0"/>
              <a:t>chirurgie de l’obésité est une chirurgie lourde qui peut entraîner des complications graves et des difficultés au quotidien, même plusieurs années après l’intervention. Elle ne permet pas à elle seule de perdre du poids et n’est efficace qu’à condition de modifier ses habitudes alimentaires, d’augmenter son activité physique et d’être suivi médicalement à vie. Pour ces différentes raisons, la chirurgie </a:t>
            </a:r>
            <a:r>
              <a:rPr lang="fr-FR" sz="3800" dirty="0" err="1"/>
              <a:t>bariatrique</a:t>
            </a:r>
            <a:r>
              <a:rPr lang="fr-FR" sz="3800" dirty="0"/>
              <a:t> ne peut être envisagée chez le mineur qu'après l'échec d'une prise en charge </a:t>
            </a:r>
            <a:r>
              <a:rPr lang="fr-FR" sz="3800" dirty="0" err="1"/>
              <a:t>pluriprofessionnelle</a:t>
            </a:r>
            <a:r>
              <a:rPr lang="fr-FR" sz="3800" dirty="0"/>
              <a:t> bien suivie, régulière et adaptée</a:t>
            </a:r>
            <a:r>
              <a:rPr lang="fr-FR" sz="3800" dirty="0" smtClean="0"/>
              <a:t>. » (HAS)</a:t>
            </a:r>
            <a:endParaRPr lang="fr-FR" sz="3800" dirty="0"/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592667"/>
            <a:ext cx="10972800" cy="591255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5900" dirty="0" smtClean="0"/>
              <a:t>En </a:t>
            </a:r>
            <a:r>
              <a:rPr lang="fr-FR" sz="5900" dirty="0"/>
              <a:t>guise de Conclusion</a:t>
            </a:r>
            <a:r>
              <a:rPr lang="is-IS" sz="5900" dirty="0" smtClean="0"/>
              <a:t>….</a:t>
            </a:r>
          </a:p>
          <a:p>
            <a:pPr marL="0" indent="0" algn="ctr">
              <a:buNone/>
            </a:pPr>
            <a:r>
              <a:rPr lang="fr-FR" sz="4000" dirty="0" smtClean="0">
                <a:solidFill>
                  <a:srgbClr val="E8BC4A"/>
                </a:solidFill>
              </a:rPr>
              <a:t>Quelles conséquences psychologiques?</a:t>
            </a:r>
          </a:p>
          <a:p>
            <a:r>
              <a:rPr lang="fr-FR" dirty="0" smtClean="0"/>
              <a:t>La question centrale est l’image du corps de l’adolescent, la place de l’obésité, et même son besoin de l’obésité</a:t>
            </a:r>
            <a:r>
              <a:rPr lang="is-IS" dirty="0" smtClean="0"/>
              <a:t>….</a:t>
            </a:r>
          </a:p>
          <a:p>
            <a:r>
              <a:rPr lang="is-IS" dirty="0" smtClean="0"/>
              <a:t>Se focaliser sur les kilos à perdre, c’est court-circuiter cette question!</a:t>
            </a:r>
          </a:p>
          <a:p>
            <a:r>
              <a:rPr lang="is-IS" dirty="0" smtClean="0"/>
              <a:t>C’est pourtant ce que propose la chirurgie bariatrique, au nom de la survie, parfois...</a:t>
            </a:r>
          </a:p>
          <a:p>
            <a:r>
              <a:rPr lang="is-IS" dirty="0" smtClean="0"/>
              <a:t>Mais au prix de la mutilation volontaire de son tube digestif...</a:t>
            </a:r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95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569" y="1106318"/>
            <a:ext cx="10972800" cy="5676064"/>
          </a:xfrm>
        </p:spPr>
        <p:txBody>
          <a:bodyPr/>
          <a:lstStyle/>
          <a:p>
            <a:r>
              <a:rPr lang="fr-FR" dirty="0" smtClean="0"/>
              <a:t>Un exemple de réussite, et pourtant</a:t>
            </a:r>
            <a:r>
              <a:rPr lang="is-IS" dirty="0" smtClean="0"/>
              <a:t>…</a:t>
            </a:r>
          </a:p>
          <a:p>
            <a:pPr marL="0" indent="0">
              <a:buNone/>
            </a:pPr>
            <a:r>
              <a:rPr lang="is-IS" sz="2400" dirty="0" smtClean="0"/>
              <a:t>Retour à J. :</a:t>
            </a:r>
          </a:p>
          <a:p>
            <a:pPr marL="0" indent="0">
              <a:buNone/>
            </a:pPr>
            <a:r>
              <a:rPr lang="is-IS" sz="2800" dirty="0" smtClean="0"/>
              <a:t>Véritable destruction du corps premier/ reconstruction d’un nouveau corps</a:t>
            </a:r>
          </a:p>
          <a:p>
            <a:pPr marL="0" indent="0">
              <a:buNone/>
            </a:pPr>
            <a:r>
              <a:rPr lang="is-IS" sz="2800" dirty="0" smtClean="0"/>
              <a:t>Une souffrance assumée?</a:t>
            </a:r>
          </a:p>
          <a:p>
            <a:pPr marL="0" indent="0">
              <a:buNone/>
            </a:pPr>
            <a:r>
              <a:rPr lang="is-IS" sz="2800" dirty="0" smtClean="0"/>
              <a:t>Oui, mais à quel prix!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2373307" y="537882"/>
            <a:ext cx="68842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000" dirty="0"/>
              <a:t>En guise de Conclusion</a:t>
            </a:r>
            <a:r>
              <a:rPr lang="is-IS" sz="5000" dirty="0"/>
              <a:t>….</a:t>
            </a:r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00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dirty="0"/>
              <a:t>En guise de Conclusion</a:t>
            </a:r>
            <a:r>
              <a:rPr lang="is-IS" sz="5400" dirty="0"/>
              <a:t>….</a:t>
            </a:r>
            <a:br>
              <a:rPr lang="is-IS" sz="54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Multiplicité des situations cliniques</a:t>
            </a:r>
          </a:p>
          <a:p>
            <a:r>
              <a:rPr lang="fr-FR" dirty="0" smtClean="0"/>
              <a:t>Les personnes derrière l’obésité</a:t>
            </a:r>
          </a:p>
          <a:p>
            <a:r>
              <a:rPr lang="fr-FR" dirty="0" smtClean="0"/>
              <a:t>Comment sait-on qu’une opération est une réussite ? </a:t>
            </a:r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" y="1293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27667"/>
            <a:ext cx="10972800" cy="4898497"/>
          </a:xfrm>
        </p:spPr>
        <p:txBody>
          <a:bodyPr/>
          <a:lstStyle/>
          <a:p>
            <a:pPr algn="just"/>
            <a:r>
              <a:rPr lang="fr-BE" dirty="0"/>
              <a:t>Les études </a:t>
            </a:r>
            <a:r>
              <a:rPr lang="fr-BE" dirty="0" smtClean="0"/>
              <a:t>(Capella. Et al. , HAS) s’accordent </a:t>
            </a:r>
            <a:r>
              <a:rPr lang="fr-BE" dirty="0"/>
              <a:t>à montrer que les enfants obèses ont de 20% à 50% de risques de le rester à l’</a:t>
            </a:r>
            <a:r>
              <a:rPr lang="fr-FR" dirty="0"/>
              <a:t>âge adulte </a:t>
            </a:r>
            <a:endParaRPr lang="fr-FR" dirty="0" smtClean="0"/>
          </a:p>
          <a:p>
            <a:pPr algn="just"/>
            <a:r>
              <a:rPr lang="fr-BE" dirty="0" smtClean="0"/>
              <a:t>Quant </a:t>
            </a:r>
            <a:r>
              <a:rPr lang="fr-BE" dirty="0"/>
              <a:t>aux adolescents, ils ont quasiment 100% de risques de rester obèses à l’</a:t>
            </a:r>
            <a:r>
              <a:rPr lang="fr-FR" dirty="0"/>
              <a:t>âge </a:t>
            </a:r>
            <a:r>
              <a:rPr lang="fr-FR" dirty="0" smtClean="0"/>
              <a:t>adulte. 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2" name="Image 1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3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 Définition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064" y="1473798"/>
            <a:ext cx="11629016" cy="504533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dirty="0" smtClean="0"/>
              <a:t>Obésité:</a:t>
            </a:r>
            <a:r>
              <a:rPr lang="fr-FR" i="1" dirty="0"/>
              <a:t> </a:t>
            </a:r>
            <a:r>
              <a:rPr lang="fr-FR" b="1" i="1" dirty="0"/>
              <a:t>« </a:t>
            </a:r>
            <a:r>
              <a:rPr lang="fr-BE" b="1" i="1" dirty="0" smtClean="0"/>
              <a:t>accumulation </a:t>
            </a:r>
            <a:r>
              <a:rPr lang="fr-BE" b="1" i="1" dirty="0"/>
              <a:t>excessive de graisse corporelle qui peut nuire à la </a:t>
            </a:r>
            <a:r>
              <a:rPr lang="fr-BE" b="1" i="1" dirty="0" smtClean="0"/>
              <a:t>santé » </a:t>
            </a:r>
            <a:r>
              <a:rPr lang="fr-BE" dirty="0" smtClean="0"/>
              <a:t>(OMS)</a:t>
            </a:r>
          </a:p>
          <a:p>
            <a:pPr lvl="1" algn="just"/>
            <a:r>
              <a:rPr lang="fr-FR" dirty="0" smtClean="0"/>
              <a:t>Imprécision de la définition des risques à long terme chez l’enfant </a:t>
            </a:r>
          </a:p>
          <a:p>
            <a:pPr lvl="1" algn="just"/>
            <a:r>
              <a:rPr lang="fr-FR" dirty="0" smtClean="0"/>
              <a:t>Inadéquation du seul concept de BMI chez l’enfant </a:t>
            </a:r>
          </a:p>
          <a:p>
            <a:pPr algn="just"/>
            <a:endParaRPr lang="fr-BE" dirty="0" smtClean="0"/>
          </a:p>
          <a:p>
            <a:pPr algn="just"/>
            <a:r>
              <a:rPr lang="fr-BE" dirty="0" smtClean="0"/>
              <a:t>Chez </a:t>
            </a:r>
            <a:r>
              <a:rPr lang="fr-BE" dirty="0"/>
              <a:t>l’enfant</a:t>
            </a:r>
            <a:r>
              <a:rPr lang="fr-BE" dirty="0" smtClean="0"/>
              <a:t>, l’obésité correspond </a:t>
            </a:r>
            <a:r>
              <a:rPr lang="fr-BE" dirty="0"/>
              <a:t>à un rapport poids/taille supérieur à trois écarts-types au-dessus de la médiane des normes de croissance</a:t>
            </a:r>
            <a:r>
              <a:rPr lang="fr-FR" dirty="0"/>
              <a:t> </a:t>
            </a:r>
            <a:r>
              <a:rPr lang="fr-FR" dirty="0" smtClean="0"/>
              <a:t>spécifiques à l’âge et au sexe </a:t>
            </a:r>
          </a:p>
          <a:p>
            <a:pPr lvl="1" algn="just"/>
            <a:r>
              <a:rPr lang="fr-FR" dirty="0" smtClean="0"/>
              <a:t>BMI &gt; 97</a:t>
            </a:r>
            <a:r>
              <a:rPr lang="fr-FR" baseline="30000" dirty="0" smtClean="0"/>
              <a:t>e</a:t>
            </a:r>
            <a:r>
              <a:rPr lang="fr-FR" dirty="0" smtClean="0"/>
              <a:t> percentile </a:t>
            </a:r>
            <a:endParaRPr lang="fr-FR" dirty="0"/>
          </a:p>
          <a:p>
            <a:pPr lvl="1" algn="just"/>
            <a:r>
              <a:rPr lang="fr-FR" dirty="0" smtClean="0"/>
              <a:t>OU BMI supérieur à la courbe IOTF25 (obésité de grade I) ou par supérieur à la courbe IOTF30 (obésité de grade II). </a:t>
            </a:r>
          </a:p>
          <a:p>
            <a:pPr algn="just"/>
            <a:r>
              <a:rPr lang="fr-FR" dirty="0" smtClean="0">
                <a:sym typeface="Wingdings"/>
              </a:rPr>
              <a:t> risque d’arriver à un BMI de 25/30 à 18 ans </a:t>
            </a:r>
          </a:p>
          <a:p>
            <a:pPr algn="just"/>
            <a:endParaRPr lang="fr-FR" dirty="0">
              <a:sym typeface="Wingdings"/>
            </a:endParaRPr>
          </a:p>
          <a:p>
            <a:pPr algn="just"/>
            <a:r>
              <a:rPr lang="fr-FR" dirty="0" smtClean="0">
                <a:sym typeface="Wingdings"/>
              </a:rPr>
              <a:t>Taux d’obésité comparables dans les deux sexes (</a:t>
            </a:r>
            <a:r>
              <a:rPr lang="fr-FR" dirty="0" err="1" smtClean="0">
                <a:sym typeface="Wingdings"/>
              </a:rPr>
              <a:t>Parizkova</a:t>
            </a:r>
            <a:r>
              <a:rPr lang="fr-FR" dirty="0" smtClean="0">
                <a:sym typeface="Wingdings"/>
              </a:rPr>
              <a:t>). </a:t>
            </a:r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0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97992"/>
            <a:ext cx="10972800" cy="113645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Obésité maladie, obésité symptôme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257778"/>
            <a:ext cx="10972800" cy="424341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L’obésité morbide est considérée </a:t>
            </a:r>
            <a:r>
              <a:rPr lang="fr-FR" dirty="0" smtClean="0"/>
              <a:t>à juste titre comme un enjeu de santé publique</a:t>
            </a:r>
          </a:p>
          <a:p>
            <a:r>
              <a:rPr lang="fr-FR" dirty="0" smtClean="0"/>
              <a:t>Faut-il pour autant , à ce titre, uniquement « faire fondre la graisse »?</a:t>
            </a:r>
          </a:p>
          <a:p>
            <a:r>
              <a:rPr lang="fr-FR" dirty="0" smtClean="0"/>
              <a:t>Nous allons analyser les paradoxes de cette demande, dont le paradigme est sans doute la chirurgie </a:t>
            </a:r>
            <a:r>
              <a:rPr lang="fr-FR" dirty="0" err="1" smtClean="0"/>
              <a:t>bariatrique</a:t>
            </a:r>
            <a:endParaRPr lang="fr-FR" dirty="0" smtClean="0"/>
          </a:p>
          <a:p>
            <a:r>
              <a:rPr lang="fr-FR" dirty="0" smtClean="0"/>
              <a:t>Et pourtant</a:t>
            </a:r>
            <a:r>
              <a:rPr lang="is-IS" dirty="0" smtClean="0"/>
              <a:t>…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Marc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15 ans </a:t>
            </a:r>
          </a:p>
          <a:p>
            <a:r>
              <a:rPr lang="fr-FR" dirty="0"/>
              <a:t>1,81 cm – 148 kg  =&gt; 45 BMI </a:t>
            </a:r>
          </a:p>
          <a:p>
            <a:r>
              <a:rPr lang="fr-FR" dirty="0"/>
              <a:t>Candidat à la chirurgie avant 18 ans </a:t>
            </a:r>
          </a:p>
          <a:p>
            <a:r>
              <a:rPr lang="fr-FR" dirty="0"/>
              <a:t>Tableau médical</a:t>
            </a:r>
          </a:p>
          <a:p>
            <a:r>
              <a:rPr lang="fr-FR" dirty="0"/>
              <a:t>Contexte familial </a:t>
            </a:r>
          </a:p>
          <a:p>
            <a:r>
              <a:rPr lang="fr-FR" dirty="0"/>
              <a:t>Aspects psychologiques  </a:t>
            </a:r>
          </a:p>
          <a:p>
            <a:r>
              <a:rPr lang="fr-FR" dirty="0"/>
              <a:t>Évolution de la demande de chirurgie et prise en charge </a:t>
            </a:r>
          </a:p>
          <a:p>
            <a:endParaRPr lang="fr-FR" dirty="0" smtClean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4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76048"/>
            <a:ext cx="10972800" cy="1295208"/>
          </a:xfrm>
        </p:spPr>
        <p:txBody>
          <a:bodyPr>
            <a:noAutofit/>
          </a:bodyPr>
          <a:lstStyle/>
          <a:p>
            <a:r>
              <a:rPr lang="fr-FR" sz="4000" dirty="0" smtClean="0"/>
              <a:t>3. Les risques associés à l’obésité </a:t>
            </a:r>
            <a:br>
              <a:rPr lang="fr-FR" sz="4000" dirty="0" smtClean="0"/>
            </a:br>
            <a:r>
              <a:rPr lang="fr-FR" sz="4000" dirty="0" smtClean="0">
                <a:solidFill>
                  <a:schemeClr val="accent1"/>
                </a:solidFill>
              </a:rPr>
              <a:t>Comorbidités médicales </a:t>
            </a:r>
            <a:endParaRPr lang="fr-FR" sz="40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2" y="1672454"/>
            <a:ext cx="11294876" cy="5394604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r>
              <a:rPr lang="fr-FR" dirty="0"/>
              <a:t>C</a:t>
            </a:r>
            <a:r>
              <a:rPr lang="fr-FR" dirty="0" smtClean="0"/>
              <a:t>omplications </a:t>
            </a:r>
            <a:r>
              <a:rPr lang="fr-FR" dirty="0"/>
              <a:t>orthopédiques (INSERM, 2000)</a:t>
            </a:r>
          </a:p>
          <a:p>
            <a:r>
              <a:rPr lang="fr-FR" dirty="0"/>
              <a:t>Complications respiratoires : asthme, apnées du sommeil (</a:t>
            </a:r>
            <a:r>
              <a:rPr lang="fr-FR" dirty="0" err="1"/>
              <a:t>Tounian</a:t>
            </a:r>
            <a:r>
              <a:rPr lang="fr-FR" dirty="0"/>
              <a:t> et </a:t>
            </a:r>
            <a:r>
              <a:rPr lang="fr-FR" dirty="0" err="1"/>
              <a:t>Giradet</a:t>
            </a:r>
            <a:r>
              <a:rPr lang="fr-FR" dirty="0"/>
              <a:t>, 2004)</a:t>
            </a:r>
          </a:p>
          <a:p>
            <a:r>
              <a:rPr lang="fr-FR" dirty="0"/>
              <a:t>Troubles cardiovasculaires, hypertension, dyslipidémie </a:t>
            </a:r>
          </a:p>
          <a:p>
            <a:r>
              <a:rPr lang="fr-FR" dirty="0"/>
              <a:t>Diabète </a:t>
            </a:r>
          </a:p>
          <a:p>
            <a:r>
              <a:rPr lang="fr-FR" dirty="0"/>
              <a:t>Complications endocriniennes et puberté précoce (Bouglé et al.) </a:t>
            </a:r>
          </a:p>
          <a:p>
            <a:r>
              <a:rPr lang="fr-FR" dirty="0"/>
              <a:t>Stéatose-hépatique </a:t>
            </a:r>
          </a:p>
          <a:p>
            <a:r>
              <a:rPr lang="fr-FR" dirty="0"/>
              <a:t>50% de syndromes métaboliques chez ado obésité sévère (Inge</a:t>
            </a:r>
            <a:r>
              <a:rPr lang="fr-FR" dirty="0" smtClean="0">
                <a:sym typeface="Wingdings"/>
              </a:rPr>
              <a:t>)</a:t>
            </a:r>
            <a:endParaRPr lang="fr-FR" dirty="0">
              <a:sym typeface="Wingdings"/>
            </a:endParaRPr>
          </a:p>
          <a:p>
            <a:r>
              <a:rPr lang="fr-FR" dirty="0">
                <a:sym typeface="Wingdings"/>
              </a:rPr>
              <a:t>En fonction de l’âge d’apparition et des antécédents familiaux, il y a de 50 à 80% d’augmentation du risque de mortalité à l’âge adulte (INSERM)</a:t>
            </a:r>
          </a:p>
          <a:p>
            <a:endParaRPr lang="fr-FR" dirty="0" smtClean="0">
              <a:sym typeface="Wingdings"/>
            </a:endParaRPr>
          </a:p>
          <a:p>
            <a:endParaRPr lang="fr-FR" dirty="0"/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3. Les risques associés à l’obésité </a:t>
            </a:r>
            <a:br>
              <a:rPr lang="fr-FR" sz="4000" dirty="0"/>
            </a:br>
            <a:r>
              <a:rPr lang="fr-FR" sz="4000" dirty="0">
                <a:solidFill>
                  <a:schemeClr val="accent1"/>
                </a:solidFill>
              </a:rPr>
              <a:t>R</a:t>
            </a:r>
            <a:r>
              <a:rPr lang="fr-FR" sz="4000" dirty="0" smtClean="0">
                <a:solidFill>
                  <a:schemeClr val="accent1"/>
                </a:solidFill>
              </a:rPr>
              <a:t>isques psycho-sociaux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6367" y="2000922"/>
            <a:ext cx="11112649" cy="4539727"/>
          </a:xfrm>
        </p:spPr>
        <p:txBody>
          <a:bodyPr>
            <a:noAutofit/>
          </a:bodyPr>
          <a:lstStyle/>
          <a:p>
            <a:r>
              <a:rPr lang="is-IS" sz="2000" dirty="0" smtClean="0"/>
              <a:t>Humiliations et moqueries de la part des pairs </a:t>
            </a:r>
          </a:p>
          <a:p>
            <a:pPr lvl="1"/>
            <a:r>
              <a:rPr lang="is-IS" sz="2000" dirty="0" smtClean="0"/>
              <a:t>Stéréotypes </a:t>
            </a:r>
            <a:r>
              <a:rPr lang="is-IS" sz="2000" dirty="0"/>
              <a:t>négatifs </a:t>
            </a:r>
            <a:r>
              <a:rPr lang="is-IS" sz="2000" dirty="0" smtClean="0"/>
              <a:t>décrits </a:t>
            </a:r>
            <a:r>
              <a:rPr lang="is-IS" sz="2000" dirty="0"/>
              <a:t>par leurs pairs : </a:t>
            </a:r>
            <a:r>
              <a:rPr lang="is-IS" sz="2000" dirty="0" smtClean="0"/>
              <a:t>“moches”, “sales”, “paresseux” </a:t>
            </a:r>
          </a:p>
          <a:p>
            <a:r>
              <a:rPr lang="fr-FR" sz="2000" dirty="0" smtClean="0"/>
              <a:t>D</a:t>
            </a:r>
            <a:r>
              <a:rPr lang="is-IS" sz="2000" dirty="0" smtClean="0"/>
              <a:t>iscrimination à l’école et en famille </a:t>
            </a:r>
          </a:p>
          <a:p>
            <a:pPr lvl="1"/>
            <a:r>
              <a:rPr lang="fr-FR" sz="2000" dirty="0" smtClean="0"/>
              <a:t>Croyance que l’enfant est u</a:t>
            </a:r>
            <a:r>
              <a:rPr lang="is-IS" sz="2000" dirty="0" smtClean="0"/>
              <a:t>nique responsable de son état </a:t>
            </a:r>
            <a:r>
              <a:rPr lang="is-IS" sz="2000" dirty="0"/>
              <a:t>(Wardle &amp; Cooke, 2005). </a:t>
            </a:r>
            <a:endParaRPr lang="is-IS" sz="2000" dirty="0" smtClean="0"/>
          </a:p>
          <a:p>
            <a:pPr lvl="1"/>
            <a:r>
              <a:rPr lang="fr-FR" sz="2000" dirty="0" smtClean="0"/>
              <a:t>Contrôle alimentaire et pratique restrictive en lien avec les attitudes « anti-fat » des parents </a:t>
            </a:r>
            <a:endParaRPr lang="is-IS" sz="2000" dirty="0" smtClean="0"/>
          </a:p>
          <a:p>
            <a:r>
              <a:rPr lang="fr-FR" sz="2000" dirty="0" smtClean="0"/>
              <a:t>I</a:t>
            </a:r>
            <a:r>
              <a:rPr lang="is-IS" sz="2000" dirty="0" smtClean="0"/>
              <a:t>nsatisfaction corporelle </a:t>
            </a:r>
          </a:p>
        </p:txBody>
      </p:sp>
      <p:pic>
        <p:nvPicPr>
          <p:cNvPr id="4" name="Image 3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" cy="6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7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ube">
  <a:themeElements>
    <a:clrScheme name="Aube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Aube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b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Aube.thmx</Template>
  <TotalTime>1895</TotalTime>
  <Words>1713</Words>
  <Application>Microsoft Macintosh PowerPoint</Application>
  <PresentationFormat>Personnalisé</PresentationFormat>
  <Paragraphs>237</Paragraphs>
  <Slides>36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Aube</vt:lpstr>
      <vt:lpstr> Chirurgie bariatrique  chez l’adolescent obèse?</vt:lpstr>
      <vt:lpstr>Présentation</vt:lpstr>
      <vt:lpstr>1. Introduction  </vt:lpstr>
      <vt:lpstr>Présentation PowerPoint</vt:lpstr>
      <vt:lpstr>2.  Définition  </vt:lpstr>
      <vt:lpstr>Obésité maladie, obésité symptôme</vt:lpstr>
      <vt:lpstr>Exemple : Marc</vt:lpstr>
      <vt:lpstr>3. Les risques associés à l’obésité  Comorbidités médicales </vt:lpstr>
      <vt:lpstr>3. Les risques associés à l’obésité  Risques psycho-sociaux </vt:lpstr>
      <vt:lpstr>Présentation PowerPoint</vt:lpstr>
      <vt:lpstr>4. Eléments de psychodynamique Quelques catégorisations</vt:lpstr>
      <vt:lpstr>Présentation PowerPoint</vt:lpstr>
      <vt:lpstr>4.Eléments de psychodynamique Quels mécanismes?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 Aspects systémiques de l’obésité Approche familiale</vt:lpstr>
      <vt:lpstr>5. Aspects systémiques de l’obésité Approche familiale</vt:lpstr>
      <vt:lpstr>5. Aspects systémiques de l’obésité Obésité et société </vt:lpstr>
      <vt:lpstr>6. Traitements disponibles chez l’adolescent  : </vt:lpstr>
      <vt:lpstr>7. La chirurgie bariatrique </vt:lpstr>
      <vt:lpstr>7. La chirurgie bariatrique  Chez l’adulte : </vt:lpstr>
      <vt:lpstr>Présentation PowerPoint</vt:lpstr>
      <vt:lpstr>Présentation PowerPoint</vt:lpstr>
      <vt:lpstr>7. Chirurgie bariatrique Chez l’adolescent: </vt:lpstr>
      <vt:lpstr>Présentation PowerPoint</vt:lpstr>
      <vt:lpstr>7. Chirurgie bariatrique Chez l’adolescent: </vt:lpstr>
      <vt:lpstr>La Dénutrition?</vt:lpstr>
      <vt:lpstr>Présentation PowerPoint</vt:lpstr>
      <vt:lpstr>En guise de Conclusion….</vt:lpstr>
      <vt:lpstr>Présentation PowerPoint</vt:lpstr>
      <vt:lpstr>Présentation PowerPoint</vt:lpstr>
      <vt:lpstr>En guise de Conclusion….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Lepot</dc:creator>
  <cp:lastModifiedBy>Alain Malchair</cp:lastModifiedBy>
  <cp:revision>70</cp:revision>
  <dcterms:created xsi:type="dcterms:W3CDTF">2017-11-08T10:21:03Z</dcterms:created>
  <dcterms:modified xsi:type="dcterms:W3CDTF">2017-12-13T14:15:24Z</dcterms:modified>
</cp:coreProperties>
</file>