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6"/>
  </p:notesMasterIdLst>
  <p:handoutMasterIdLst>
    <p:handoutMasterId r:id="rId17"/>
  </p:handoutMasterIdLst>
  <p:sldIdLst>
    <p:sldId id="256" r:id="rId2"/>
    <p:sldId id="257" r:id="rId3"/>
    <p:sldId id="261" r:id="rId4"/>
    <p:sldId id="260" r:id="rId5"/>
    <p:sldId id="258" r:id="rId6"/>
    <p:sldId id="262" r:id="rId7"/>
    <p:sldId id="268" r:id="rId8"/>
    <p:sldId id="263" r:id="rId9"/>
    <p:sldId id="266" r:id="rId10"/>
    <p:sldId id="267" r:id="rId11"/>
    <p:sldId id="269" r:id="rId12"/>
    <p:sldId id="264" r:id="rId13"/>
    <p:sldId id="272" r:id="rId14"/>
    <p:sldId id="270" r:id="rId15"/>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1" d="100"/>
          <a:sy n="71"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90F4AF88-458A-4106-B59D-F3B4F599B983}" type="datetimeFigureOut">
              <a:rPr lang="fr-BE" smtClean="0"/>
              <a:t>27-11-17</a:t>
            </a:fld>
            <a:endParaRPr lang="fr-BE"/>
          </a:p>
        </p:txBody>
      </p:sp>
      <p:sp>
        <p:nvSpPr>
          <p:cNvPr id="4" name="Espace réservé du pied de page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7AF3AEA3-EECD-4FA7-A541-31DD4DF6B8F5}" type="slidenum">
              <a:rPr lang="fr-BE" smtClean="0"/>
              <a:t>‹N°›</a:t>
            </a:fld>
            <a:endParaRPr lang="fr-BE"/>
          </a:p>
        </p:txBody>
      </p:sp>
    </p:spTree>
    <p:extLst>
      <p:ext uri="{BB962C8B-B14F-4D97-AF65-F5344CB8AC3E}">
        <p14:creationId xmlns:p14="http://schemas.microsoft.com/office/powerpoint/2010/main" val="33424805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D994D6F9-5296-4D2F-8D41-163EE8A11560}" type="datetimeFigureOut">
              <a:rPr lang="fr-BE" smtClean="0"/>
              <a:t>27-11-17</a:t>
            </a:fld>
            <a:endParaRPr lang="fr-BE"/>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06AC141-57B8-4AFD-AE9A-60B07FEBD58F}" type="slidenum">
              <a:rPr lang="fr-BE" smtClean="0"/>
              <a:t>‹N°›</a:t>
            </a:fld>
            <a:endParaRPr lang="fr-BE"/>
          </a:p>
        </p:txBody>
      </p:sp>
    </p:spTree>
    <p:extLst>
      <p:ext uri="{BB962C8B-B14F-4D97-AF65-F5344CB8AC3E}">
        <p14:creationId xmlns:p14="http://schemas.microsoft.com/office/powerpoint/2010/main" val="929959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10"/>
          </p:nvPr>
        </p:nvSpPr>
        <p:spPr/>
        <p:txBody>
          <a:bodyPr/>
          <a:lstStyle/>
          <a:p>
            <a:fld id="{C06AC141-57B8-4AFD-AE9A-60B07FEBD58F}" type="slidenum">
              <a:rPr lang="fr-BE" smtClean="0"/>
              <a:t>2</a:t>
            </a:fld>
            <a:endParaRPr lang="fr-BE"/>
          </a:p>
        </p:txBody>
      </p:sp>
    </p:spTree>
    <p:extLst>
      <p:ext uri="{BB962C8B-B14F-4D97-AF65-F5344CB8AC3E}">
        <p14:creationId xmlns:p14="http://schemas.microsoft.com/office/powerpoint/2010/main" val="3036702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atin typeface="Garamond" panose="02020404030301010803" pitchFamily="18" charset="0"/>
              </a:defRPr>
            </a:lvl1pPr>
          </a:lstStyle>
          <a:p>
            <a:r>
              <a:rPr lang="fr-FR" dirty="0" smtClean="0"/>
              <a:t>Modifiez le style du titre</a:t>
            </a:r>
            <a:endParaRPr lang="fr-BE" dirty="0"/>
          </a:p>
        </p:txBody>
      </p:sp>
      <p:sp>
        <p:nvSpPr>
          <p:cNvPr id="3" name="Sous-titre 2"/>
          <p:cNvSpPr>
            <a:spLocks noGrp="1"/>
          </p:cNvSpPr>
          <p:nvPr>
            <p:ph type="subTitle" idx="1"/>
          </p:nvPr>
        </p:nvSpPr>
        <p:spPr>
          <a:xfrm>
            <a:off x="1524000" y="4075113"/>
            <a:ext cx="9144000" cy="1655762"/>
          </a:xfrm>
        </p:spPr>
        <p:txBody>
          <a:bodyPr/>
          <a:lstStyle>
            <a:lvl1pPr marL="0" indent="0" algn="ctr">
              <a:buNone/>
              <a:defRPr sz="2400">
                <a:latin typeface="Garamond" panose="020204040303010108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smtClean="0"/>
              <a:t>Modifiez le style des sous-titres du masque</a:t>
            </a:r>
            <a:endParaRPr lang="fr-BE" dirty="0"/>
          </a:p>
        </p:txBody>
      </p:sp>
      <p:sp>
        <p:nvSpPr>
          <p:cNvPr id="4" name="Espace réservé de la date 3"/>
          <p:cNvSpPr>
            <a:spLocks noGrp="1"/>
          </p:cNvSpPr>
          <p:nvPr>
            <p:ph type="dt" sz="half" idx="10"/>
          </p:nvPr>
        </p:nvSpPr>
        <p:spPr/>
        <p:txBody>
          <a:bodyPr/>
          <a:lstStyle>
            <a:lvl1pPr>
              <a:defRPr>
                <a:latin typeface="Garamond" panose="02020404030301010803" pitchFamily="18" charset="0"/>
              </a:defRPr>
            </a:lvl1pPr>
          </a:lstStyle>
          <a:p>
            <a:fld id="{5E123BBD-011F-43EE-9DEF-A143C2AD204F}" type="datetime1">
              <a:rPr lang="fr-BE" smtClean="0"/>
              <a:t>27-11-17</a:t>
            </a:fld>
            <a:endParaRPr lang="fr-BE"/>
          </a:p>
        </p:txBody>
      </p:sp>
      <p:sp>
        <p:nvSpPr>
          <p:cNvPr id="5" name="Espace réservé du pied de page 4"/>
          <p:cNvSpPr>
            <a:spLocks noGrp="1"/>
          </p:cNvSpPr>
          <p:nvPr>
            <p:ph type="ftr" sz="quarter" idx="11"/>
          </p:nvPr>
        </p:nvSpPr>
        <p:spPr>
          <a:xfrm>
            <a:off x="4038600" y="6180137"/>
            <a:ext cx="4114800" cy="365125"/>
          </a:xfrm>
          <a:prstGeom prst="rect">
            <a:avLst/>
          </a:prstGeom>
        </p:spPr>
        <p:txBody>
          <a:bodyPr/>
          <a:lstStyle>
            <a:lvl1pPr>
              <a:defRPr>
                <a:latin typeface="Garamond" panose="02020404030301010803" pitchFamily="18" charset="0"/>
              </a:defRPr>
            </a:lvl1pPr>
          </a:lstStyle>
          <a:p>
            <a:endParaRPr lang="fr-BE" dirty="0"/>
          </a:p>
        </p:txBody>
      </p:sp>
      <p:sp>
        <p:nvSpPr>
          <p:cNvPr id="6" name="Espace réservé du numéro de diapositive 5"/>
          <p:cNvSpPr>
            <a:spLocks noGrp="1"/>
          </p:cNvSpPr>
          <p:nvPr>
            <p:ph type="sldNum" sz="quarter" idx="12"/>
          </p:nvPr>
        </p:nvSpPr>
        <p:spPr/>
        <p:txBody>
          <a:bodyPr/>
          <a:lstStyle>
            <a:lvl1pPr>
              <a:defRPr>
                <a:latin typeface="Garamond" panose="02020404030301010803" pitchFamily="18" charset="0"/>
              </a:defRPr>
            </a:lvl1pPr>
          </a:lstStyle>
          <a:p>
            <a:fld id="{ABEF95C2-E4E8-4A57-9BE2-0ADCD144DEA0}" type="slidenum">
              <a:rPr lang="fr-BE" smtClean="0"/>
              <a:pPr/>
              <a:t>‹N°›</a:t>
            </a:fld>
            <a:endParaRPr lang="fr-BE" dirty="0"/>
          </a:p>
        </p:txBody>
      </p:sp>
    </p:spTree>
    <p:extLst>
      <p:ext uri="{BB962C8B-B14F-4D97-AF65-F5344CB8AC3E}">
        <p14:creationId xmlns:p14="http://schemas.microsoft.com/office/powerpoint/2010/main" val="294641449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BE"/>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44D3A4BC-436F-4064-8E88-457565E59D9C}" type="datetime1">
              <a:rPr lang="fr-BE" smtClean="0"/>
              <a:t>27-11-17</a:t>
            </a:fld>
            <a:endParaRPr lang="fr-BE"/>
          </a:p>
        </p:txBody>
      </p:sp>
      <p:sp>
        <p:nvSpPr>
          <p:cNvPr id="5" name="Espace réservé du pied de page 4"/>
          <p:cNvSpPr>
            <a:spLocks noGrp="1"/>
          </p:cNvSpPr>
          <p:nvPr>
            <p:ph type="ftr" sz="quarter" idx="11"/>
          </p:nvPr>
        </p:nvSpPr>
        <p:spPr>
          <a:xfrm>
            <a:off x="4038600" y="6180137"/>
            <a:ext cx="4114800" cy="365125"/>
          </a:xfrm>
          <a:prstGeom prst="rect">
            <a:avLst/>
          </a:prstGeom>
        </p:spPr>
        <p:txBody>
          <a:bodyPr/>
          <a:lstStyle/>
          <a:p>
            <a:endParaRPr lang="fr-BE"/>
          </a:p>
        </p:txBody>
      </p:sp>
      <p:sp>
        <p:nvSpPr>
          <p:cNvPr id="6" name="Espace réservé du numéro de diapositive 5"/>
          <p:cNvSpPr>
            <a:spLocks noGrp="1"/>
          </p:cNvSpPr>
          <p:nvPr>
            <p:ph type="sldNum" sz="quarter" idx="12"/>
          </p:nvPr>
        </p:nvSpPr>
        <p:spPr/>
        <p:txBody>
          <a:bodyPr/>
          <a:lstStyle/>
          <a:p>
            <a:fld id="{ABEF95C2-E4E8-4A57-9BE2-0ADCD144DEA0}" type="slidenum">
              <a:rPr lang="fr-BE" smtClean="0"/>
              <a:t>‹N°›</a:t>
            </a:fld>
            <a:endParaRPr lang="fr-BE"/>
          </a:p>
        </p:txBody>
      </p:sp>
    </p:spTree>
    <p:extLst>
      <p:ext uri="{BB962C8B-B14F-4D97-AF65-F5344CB8AC3E}">
        <p14:creationId xmlns:p14="http://schemas.microsoft.com/office/powerpoint/2010/main" val="358945436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bg>
      <p:bgPr>
        <a:solidFill>
          <a:schemeClr val="bg1"/>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334126"/>
            <a:ext cx="10515600" cy="3468055"/>
          </a:xfrm>
        </p:spPr>
        <p:txBody>
          <a:bodyPr/>
          <a:lstStyle>
            <a:lvl1pPr>
              <a:defRPr>
                <a:latin typeface="Garamond" panose="02020404030301010803" pitchFamily="18" charset="0"/>
              </a:defRPr>
            </a:lvl1pPr>
            <a:lvl2pPr>
              <a:defRPr>
                <a:latin typeface="Garamond" panose="02020404030301010803" pitchFamily="18" charset="0"/>
              </a:defRPr>
            </a:lvl2pPr>
            <a:lvl3pPr>
              <a:defRPr>
                <a:latin typeface="Garamond" panose="02020404030301010803" pitchFamily="18" charset="0"/>
              </a:defRPr>
            </a:lvl3pPr>
            <a:lvl4pPr>
              <a:defRPr>
                <a:latin typeface="Garamond" panose="02020404030301010803" pitchFamily="18" charset="0"/>
              </a:defRPr>
            </a:lvl4pPr>
            <a:lvl5pPr>
              <a:defRPr>
                <a:latin typeface="Garamond" panose="02020404030301010803" pitchFamily="18" charset="0"/>
              </a:defRPr>
            </a:lvl5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BE" dirty="0"/>
          </a:p>
        </p:txBody>
      </p:sp>
      <p:sp>
        <p:nvSpPr>
          <p:cNvPr id="7" name="Titre 6"/>
          <p:cNvSpPr>
            <a:spLocks noGrp="1"/>
          </p:cNvSpPr>
          <p:nvPr>
            <p:ph type="title"/>
          </p:nvPr>
        </p:nvSpPr>
        <p:spPr>
          <a:xfrm>
            <a:off x="829045" y="1283973"/>
            <a:ext cx="10515600" cy="761395"/>
          </a:xfrm>
        </p:spPr>
        <p:txBody>
          <a:bodyPr/>
          <a:lstStyle/>
          <a:p>
            <a:r>
              <a:rPr lang="fr-FR" smtClean="0"/>
              <a:t>Modifiez le style du titre</a:t>
            </a:r>
            <a:endParaRPr lang="fr-BE"/>
          </a:p>
        </p:txBody>
      </p:sp>
      <p:sp>
        <p:nvSpPr>
          <p:cNvPr id="8" name="Espace réservé de la date 7"/>
          <p:cNvSpPr>
            <a:spLocks noGrp="1"/>
          </p:cNvSpPr>
          <p:nvPr>
            <p:ph type="dt" sz="half" idx="10"/>
          </p:nvPr>
        </p:nvSpPr>
        <p:spPr/>
        <p:txBody>
          <a:bodyPr/>
          <a:lstStyle/>
          <a:p>
            <a:fld id="{13E52FB9-4188-4727-BAB5-6EC17E83A14F}" type="datetime1">
              <a:rPr lang="fr-BE" smtClean="0"/>
              <a:t>27-11-17</a:t>
            </a:fld>
            <a:endParaRPr lang="fr-BE" dirty="0"/>
          </a:p>
        </p:txBody>
      </p:sp>
      <p:sp>
        <p:nvSpPr>
          <p:cNvPr id="9" name="Espace réservé du numéro de diapositive 8"/>
          <p:cNvSpPr>
            <a:spLocks noGrp="1"/>
          </p:cNvSpPr>
          <p:nvPr>
            <p:ph type="sldNum" sz="quarter" idx="11"/>
          </p:nvPr>
        </p:nvSpPr>
        <p:spPr/>
        <p:txBody>
          <a:bodyPr/>
          <a:lstStyle/>
          <a:p>
            <a:fld id="{ABEF95C2-E4E8-4A57-9BE2-0ADCD144DEA0}" type="slidenum">
              <a:rPr lang="fr-BE" smtClean="0"/>
              <a:t>‹N°›</a:t>
            </a:fld>
            <a:endParaRPr lang="fr-BE" dirty="0"/>
          </a:p>
        </p:txBody>
      </p:sp>
    </p:spTree>
    <p:extLst>
      <p:ext uri="{BB962C8B-B14F-4D97-AF65-F5344CB8AC3E}">
        <p14:creationId xmlns:p14="http://schemas.microsoft.com/office/powerpoint/2010/main" val="237994106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atin typeface="Garamond" panose="02020404030301010803" pitchFamily="18" charset="0"/>
              </a:defRPr>
            </a:lvl1pPr>
          </a:lstStyle>
          <a:p>
            <a:r>
              <a:rPr lang="fr-FR" dirty="0" smtClean="0"/>
              <a:t>Modifiez le style du titre</a:t>
            </a:r>
            <a:endParaRPr lang="fr-BE" dirty="0"/>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Garamond" panose="02020404030301010803" pitchFamily="18"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dirty="0" smtClean="0"/>
              <a:t>Modifiez les styles du texte du masque</a:t>
            </a:r>
          </a:p>
        </p:txBody>
      </p:sp>
      <p:sp>
        <p:nvSpPr>
          <p:cNvPr id="4" name="Espace réservé de la date 3"/>
          <p:cNvSpPr>
            <a:spLocks noGrp="1"/>
          </p:cNvSpPr>
          <p:nvPr>
            <p:ph type="dt" sz="half" idx="10"/>
          </p:nvPr>
        </p:nvSpPr>
        <p:spPr/>
        <p:txBody>
          <a:bodyPr/>
          <a:lstStyle/>
          <a:p>
            <a:fld id="{7A9FE437-6FB0-4208-A511-DD4E232BD4EA}" type="datetime1">
              <a:rPr lang="fr-BE" smtClean="0"/>
              <a:t>27-11-17</a:t>
            </a:fld>
            <a:endParaRPr lang="fr-BE"/>
          </a:p>
        </p:txBody>
      </p:sp>
      <p:sp>
        <p:nvSpPr>
          <p:cNvPr id="5" name="Espace réservé du pied de page 4"/>
          <p:cNvSpPr>
            <a:spLocks noGrp="1"/>
          </p:cNvSpPr>
          <p:nvPr>
            <p:ph type="ftr" sz="quarter" idx="11"/>
          </p:nvPr>
        </p:nvSpPr>
        <p:spPr>
          <a:xfrm>
            <a:off x="4038600" y="6180137"/>
            <a:ext cx="4114800" cy="365125"/>
          </a:xfrm>
          <a:prstGeom prst="rect">
            <a:avLst/>
          </a:prstGeom>
        </p:spPr>
        <p:txBody>
          <a:bodyPr/>
          <a:lstStyle/>
          <a:p>
            <a:endParaRPr lang="fr-BE" dirty="0"/>
          </a:p>
        </p:txBody>
      </p:sp>
      <p:sp>
        <p:nvSpPr>
          <p:cNvPr id="6" name="Espace réservé du numéro de diapositive 5"/>
          <p:cNvSpPr>
            <a:spLocks noGrp="1"/>
          </p:cNvSpPr>
          <p:nvPr>
            <p:ph type="sldNum" sz="quarter" idx="12"/>
          </p:nvPr>
        </p:nvSpPr>
        <p:spPr/>
        <p:txBody>
          <a:bodyPr/>
          <a:lstStyle/>
          <a:p>
            <a:fld id="{ABEF95C2-E4E8-4A57-9BE2-0ADCD144DEA0}" type="slidenum">
              <a:rPr lang="fr-BE" smtClean="0"/>
              <a:t>‹N°›</a:t>
            </a:fld>
            <a:endParaRPr lang="fr-BE"/>
          </a:p>
        </p:txBody>
      </p:sp>
    </p:spTree>
    <p:extLst>
      <p:ext uri="{BB962C8B-B14F-4D97-AF65-F5344CB8AC3E}">
        <p14:creationId xmlns:p14="http://schemas.microsoft.com/office/powerpoint/2010/main" val="212122884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962526"/>
            <a:ext cx="10515600" cy="728162"/>
          </a:xfrm>
        </p:spPr>
        <p:txBody>
          <a:bodyPr/>
          <a:lstStyle>
            <a:lvl1pPr>
              <a:defRPr>
                <a:latin typeface="Garamond" panose="02020404030301010803" pitchFamily="18" charset="0"/>
              </a:defRPr>
            </a:lvl1pPr>
          </a:lstStyle>
          <a:p>
            <a:r>
              <a:rPr lang="fr-FR" smtClean="0"/>
              <a:t>Modifiez le style du titre</a:t>
            </a:r>
            <a:endParaRPr lang="fr-BE"/>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atin typeface="Garamond" panose="020204040303010108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lvl1pPr>
              <a:defRPr>
                <a:latin typeface="Garamond" panose="02020404030301010803" pitchFamily="18" charset="0"/>
              </a:defRPr>
            </a:lvl1pPr>
            <a:lvl2pPr>
              <a:defRPr>
                <a:latin typeface="Garamond" panose="02020404030301010803" pitchFamily="18" charset="0"/>
              </a:defRPr>
            </a:lvl2pPr>
            <a:lvl3pPr>
              <a:defRPr>
                <a:latin typeface="Garamond" panose="02020404030301010803" pitchFamily="18" charset="0"/>
              </a:defRPr>
            </a:lvl3pPr>
            <a:lvl4pPr>
              <a:defRPr>
                <a:latin typeface="Garamond" panose="02020404030301010803" pitchFamily="18" charset="0"/>
              </a:defRPr>
            </a:lvl4pPr>
            <a:lvl5pPr>
              <a:defRPr>
                <a:latin typeface="Garamond" panose="02020404030301010803" pitchFamily="18" charset="0"/>
              </a:defRPr>
            </a:lvl5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BE" dirty="0"/>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atin typeface="Garamond" panose="020204040303010108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lvl1pPr>
              <a:defRPr>
                <a:latin typeface="Garamond" panose="02020404030301010803" pitchFamily="18" charset="0"/>
              </a:defRPr>
            </a:lvl1pPr>
            <a:lvl2pPr>
              <a:defRPr>
                <a:latin typeface="Garamond" panose="02020404030301010803" pitchFamily="18" charset="0"/>
              </a:defRPr>
            </a:lvl2pPr>
            <a:lvl3pPr>
              <a:defRPr>
                <a:latin typeface="Garamond" panose="02020404030301010803" pitchFamily="18" charset="0"/>
              </a:defRPr>
            </a:lvl3pPr>
            <a:lvl4pPr>
              <a:defRPr>
                <a:latin typeface="Garamond" panose="02020404030301010803" pitchFamily="18" charset="0"/>
              </a:defRPr>
            </a:lvl4pPr>
            <a:lvl5pPr>
              <a:defRPr>
                <a:latin typeface="Garamond" panose="02020404030301010803" pitchFamily="18" charset="0"/>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lvl1pPr>
              <a:defRPr>
                <a:latin typeface="Garamond" panose="02020404030301010803" pitchFamily="18" charset="0"/>
              </a:defRPr>
            </a:lvl1pPr>
          </a:lstStyle>
          <a:p>
            <a:fld id="{B6400399-2221-481F-A5D2-7A4F61DAAF4E}" type="datetime1">
              <a:rPr lang="fr-BE" smtClean="0"/>
              <a:t>27-11-17</a:t>
            </a:fld>
            <a:endParaRPr lang="fr-BE"/>
          </a:p>
        </p:txBody>
      </p:sp>
      <p:sp>
        <p:nvSpPr>
          <p:cNvPr id="8" name="Espace réservé du pied de page 7"/>
          <p:cNvSpPr>
            <a:spLocks noGrp="1"/>
          </p:cNvSpPr>
          <p:nvPr>
            <p:ph type="ftr" sz="quarter" idx="11"/>
          </p:nvPr>
        </p:nvSpPr>
        <p:spPr>
          <a:xfrm>
            <a:off x="4038600" y="6180137"/>
            <a:ext cx="4114800" cy="365125"/>
          </a:xfrm>
          <a:prstGeom prst="rect">
            <a:avLst/>
          </a:prstGeom>
        </p:spPr>
        <p:txBody>
          <a:bodyPr/>
          <a:lstStyle>
            <a:lvl1pPr>
              <a:defRPr>
                <a:latin typeface="Garamond" panose="02020404030301010803" pitchFamily="18" charset="0"/>
              </a:defRPr>
            </a:lvl1pPr>
          </a:lstStyle>
          <a:p>
            <a:endParaRPr lang="fr-BE"/>
          </a:p>
        </p:txBody>
      </p:sp>
      <p:sp>
        <p:nvSpPr>
          <p:cNvPr id="9" name="Espace réservé du numéro de diapositive 8"/>
          <p:cNvSpPr>
            <a:spLocks noGrp="1"/>
          </p:cNvSpPr>
          <p:nvPr>
            <p:ph type="sldNum" sz="quarter" idx="12"/>
          </p:nvPr>
        </p:nvSpPr>
        <p:spPr/>
        <p:txBody>
          <a:bodyPr/>
          <a:lstStyle>
            <a:lvl1pPr>
              <a:defRPr>
                <a:latin typeface="Garamond" panose="02020404030301010803" pitchFamily="18" charset="0"/>
              </a:defRPr>
            </a:lvl1pPr>
          </a:lstStyle>
          <a:p>
            <a:fld id="{ABEF95C2-E4E8-4A57-9BE2-0ADCD144DEA0}" type="slidenum">
              <a:rPr lang="fr-BE" smtClean="0"/>
              <a:pPr/>
              <a:t>‹N°›</a:t>
            </a:fld>
            <a:endParaRPr lang="fr-BE"/>
          </a:p>
        </p:txBody>
      </p:sp>
    </p:spTree>
    <p:extLst>
      <p:ext uri="{BB962C8B-B14F-4D97-AF65-F5344CB8AC3E}">
        <p14:creationId xmlns:p14="http://schemas.microsoft.com/office/powerpoint/2010/main" val="209828772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829045" y="1283974"/>
            <a:ext cx="10515600" cy="701238"/>
          </a:xfrm>
        </p:spPr>
        <p:txBody>
          <a:bodyPr/>
          <a:lstStyle>
            <a:lvl1pPr>
              <a:defRPr>
                <a:latin typeface="Garamond" panose="02020404030301010803" pitchFamily="18" charset="0"/>
              </a:defRPr>
            </a:lvl1pPr>
          </a:lstStyle>
          <a:p>
            <a:r>
              <a:rPr lang="fr-FR" dirty="0" smtClean="0"/>
              <a:t>Modifiez le style du titre</a:t>
            </a:r>
            <a:endParaRPr lang="fr-BE" dirty="0"/>
          </a:p>
        </p:txBody>
      </p:sp>
      <p:sp>
        <p:nvSpPr>
          <p:cNvPr id="3" name="Espace réservé de la date 2"/>
          <p:cNvSpPr>
            <a:spLocks noGrp="1"/>
          </p:cNvSpPr>
          <p:nvPr>
            <p:ph type="dt" sz="half" idx="10"/>
          </p:nvPr>
        </p:nvSpPr>
        <p:spPr/>
        <p:txBody>
          <a:bodyPr/>
          <a:lstStyle/>
          <a:p>
            <a:fld id="{F8D7BB52-4BC1-45A3-A8D0-4A3817BD3A89}" type="datetime1">
              <a:rPr lang="fr-BE" smtClean="0"/>
              <a:t>27-11-17</a:t>
            </a:fld>
            <a:endParaRPr lang="fr-BE"/>
          </a:p>
        </p:txBody>
      </p:sp>
      <p:sp>
        <p:nvSpPr>
          <p:cNvPr id="4" name="Espace réservé du pied de page 3"/>
          <p:cNvSpPr>
            <a:spLocks noGrp="1"/>
          </p:cNvSpPr>
          <p:nvPr>
            <p:ph type="ftr" sz="quarter" idx="11"/>
          </p:nvPr>
        </p:nvSpPr>
        <p:spPr>
          <a:xfrm>
            <a:off x="4038600" y="6180137"/>
            <a:ext cx="4114800" cy="365125"/>
          </a:xfrm>
          <a:prstGeom prst="rect">
            <a:avLst/>
          </a:prstGeom>
        </p:spPr>
        <p:txBody>
          <a:bodyPr/>
          <a:lstStyle/>
          <a:p>
            <a:endParaRPr lang="fr-BE"/>
          </a:p>
        </p:txBody>
      </p:sp>
      <p:sp>
        <p:nvSpPr>
          <p:cNvPr id="5" name="Espace réservé du numéro de diapositive 4"/>
          <p:cNvSpPr>
            <a:spLocks noGrp="1"/>
          </p:cNvSpPr>
          <p:nvPr>
            <p:ph type="sldNum" sz="quarter" idx="12"/>
          </p:nvPr>
        </p:nvSpPr>
        <p:spPr/>
        <p:txBody>
          <a:bodyPr/>
          <a:lstStyle/>
          <a:p>
            <a:fld id="{ABEF95C2-E4E8-4A57-9BE2-0ADCD144DEA0}" type="slidenum">
              <a:rPr lang="fr-BE" smtClean="0"/>
              <a:t>‹N°›</a:t>
            </a:fld>
            <a:endParaRPr lang="fr-BE"/>
          </a:p>
        </p:txBody>
      </p:sp>
    </p:spTree>
    <p:extLst>
      <p:ext uri="{BB962C8B-B14F-4D97-AF65-F5344CB8AC3E}">
        <p14:creationId xmlns:p14="http://schemas.microsoft.com/office/powerpoint/2010/main" val="199590741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atin typeface="Garamond" panose="02020404030301010803" pitchFamily="18" charset="0"/>
              </a:defRPr>
            </a:lvl1pPr>
          </a:lstStyle>
          <a:p>
            <a:fld id="{1423A783-69A2-4D7E-BBE5-73B69F1BFE25}" type="datetime1">
              <a:rPr lang="fr-BE" smtClean="0"/>
              <a:t>27-11-17</a:t>
            </a:fld>
            <a:endParaRPr lang="fr-BE"/>
          </a:p>
        </p:txBody>
      </p:sp>
      <p:sp>
        <p:nvSpPr>
          <p:cNvPr id="3" name="Espace réservé du pied de page 2"/>
          <p:cNvSpPr>
            <a:spLocks noGrp="1"/>
          </p:cNvSpPr>
          <p:nvPr>
            <p:ph type="ftr" sz="quarter" idx="11"/>
          </p:nvPr>
        </p:nvSpPr>
        <p:spPr>
          <a:xfrm>
            <a:off x="4038600" y="6180137"/>
            <a:ext cx="4114800" cy="365125"/>
          </a:xfrm>
          <a:prstGeom prst="rect">
            <a:avLst/>
          </a:prstGeom>
        </p:spPr>
        <p:txBody>
          <a:bodyPr/>
          <a:lstStyle>
            <a:lvl1pPr>
              <a:defRPr>
                <a:latin typeface="Garamond" panose="02020404030301010803" pitchFamily="18" charset="0"/>
              </a:defRPr>
            </a:lvl1pPr>
          </a:lstStyle>
          <a:p>
            <a:endParaRPr lang="fr-BE" dirty="0"/>
          </a:p>
        </p:txBody>
      </p:sp>
      <p:sp>
        <p:nvSpPr>
          <p:cNvPr id="4" name="Espace réservé du numéro de diapositive 3"/>
          <p:cNvSpPr>
            <a:spLocks noGrp="1"/>
          </p:cNvSpPr>
          <p:nvPr>
            <p:ph type="sldNum" sz="quarter" idx="12"/>
          </p:nvPr>
        </p:nvSpPr>
        <p:spPr/>
        <p:txBody>
          <a:bodyPr/>
          <a:lstStyle>
            <a:lvl1pPr>
              <a:defRPr>
                <a:latin typeface="Garamond" panose="02020404030301010803" pitchFamily="18" charset="0"/>
              </a:defRPr>
            </a:lvl1pPr>
          </a:lstStyle>
          <a:p>
            <a:fld id="{ABEF95C2-E4E8-4A57-9BE2-0ADCD144DEA0}" type="slidenum">
              <a:rPr lang="fr-BE" smtClean="0"/>
              <a:pPr/>
              <a:t>‹N°›</a:t>
            </a:fld>
            <a:endParaRPr lang="fr-BE"/>
          </a:p>
        </p:txBody>
      </p:sp>
    </p:spTree>
    <p:extLst>
      <p:ext uri="{BB962C8B-B14F-4D97-AF65-F5344CB8AC3E}">
        <p14:creationId xmlns:p14="http://schemas.microsoft.com/office/powerpoint/2010/main" val="7608551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BE"/>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800FFF6-4F26-48F0-A9CA-3D883CCA7177}" type="datetime1">
              <a:rPr lang="fr-BE" smtClean="0"/>
              <a:t>27-11-17</a:t>
            </a:fld>
            <a:endParaRPr lang="fr-BE"/>
          </a:p>
        </p:txBody>
      </p:sp>
      <p:sp>
        <p:nvSpPr>
          <p:cNvPr id="6" name="Espace réservé du pied de page 5"/>
          <p:cNvSpPr>
            <a:spLocks noGrp="1"/>
          </p:cNvSpPr>
          <p:nvPr>
            <p:ph type="ftr" sz="quarter" idx="11"/>
          </p:nvPr>
        </p:nvSpPr>
        <p:spPr>
          <a:xfrm>
            <a:off x="4038600" y="6180137"/>
            <a:ext cx="4114800" cy="365125"/>
          </a:xfrm>
          <a:prstGeom prst="rect">
            <a:avLst/>
          </a:prstGeom>
        </p:spPr>
        <p:txBody>
          <a:bodyPr/>
          <a:lstStyle/>
          <a:p>
            <a:endParaRPr lang="fr-BE"/>
          </a:p>
        </p:txBody>
      </p:sp>
      <p:sp>
        <p:nvSpPr>
          <p:cNvPr id="7" name="Espace réservé du numéro de diapositive 6"/>
          <p:cNvSpPr>
            <a:spLocks noGrp="1"/>
          </p:cNvSpPr>
          <p:nvPr>
            <p:ph type="sldNum" sz="quarter" idx="12"/>
          </p:nvPr>
        </p:nvSpPr>
        <p:spPr/>
        <p:txBody>
          <a:bodyPr/>
          <a:lstStyle/>
          <a:p>
            <a:fld id="{ABEF95C2-E4E8-4A57-9BE2-0ADCD144DEA0}" type="slidenum">
              <a:rPr lang="fr-BE" smtClean="0"/>
              <a:t>‹N°›</a:t>
            </a:fld>
            <a:endParaRPr lang="fr-BE"/>
          </a:p>
        </p:txBody>
      </p:sp>
    </p:spTree>
    <p:extLst>
      <p:ext uri="{BB962C8B-B14F-4D97-AF65-F5344CB8AC3E}">
        <p14:creationId xmlns:p14="http://schemas.microsoft.com/office/powerpoint/2010/main" val="186399921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BE"/>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DD3F628-3831-4976-971A-524B9C0661EC}" type="datetime1">
              <a:rPr lang="fr-BE" smtClean="0"/>
              <a:t>27-11-17</a:t>
            </a:fld>
            <a:endParaRPr lang="fr-BE"/>
          </a:p>
        </p:txBody>
      </p:sp>
      <p:sp>
        <p:nvSpPr>
          <p:cNvPr id="6" name="Espace réservé du pied de page 5"/>
          <p:cNvSpPr>
            <a:spLocks noGrp="1"/>
          </p:cNvSpPr>
          <p:nvPr>
            <p:ph type="ftr" sz="quarter" idx="11"/>
          </p:nvPr>
        </p:nvSpPr>
        <p:spPr>
          <a:xfrm>
            <a:off x="4038600" y="6180137"/>
            <a:ext cx="4114800" cy="365125"/>
          </a:xfrm>
          <a:prstGeom prst="rect">
            <a:avLst/>
          </a:prstGeom>
        </p:spPr>
        <p:txBody>
          <a:bodyPr/>
          <a:lstStyle/>
          <a:p>
            <a:endParaRPr lang="fr-BE"/>
          </a:p>
        </p:txBody>
      </p:sp>
      <p:sp>
        <p:nvSpPr>
          <p:cNvPr id="7" name="Espace réservé du numéro de diapositive 6"/>
          <p:cNvSpPr>
            <a:spLocks noGrp="1"/>
          </p:cNvSpPr>
          <p:nvPr>
            <p:ph type="sldNum" sz="quarter" idx="12"/>
          </p:nvPr>
        </p:nvSpPr>
        <p:spPr/>
        <p:txBody>
          <a:bodyPr/>
          <a:lstStyle/>
          <a:p>
            <a:fld id="{ABEF95C2-E4E8-4A57-9BE2-0ADCD144DEA0}" type="slidenum">
              <a:rPr lang="fr-BE" smtClean="0"/>
              <a:t>‹N°›</a:t>
            </a:fld>
            <a:endParaRPr lang="fr-BE"/>
          </a:p>
        </p:txBody>
      </p:sp>
    </p:spTree>
    <p:extLst>
      <p:ext uri="{BB962C8B-B14F-4D97-AF65-F5344CB8AC3E}">
        <p14:creationId xmlns:p14="http://schemas.microsoft.com/office/powerpoint/2010/main" val="394221537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742442B7-0969-4A46-B96F-02C9862346B3}" type="datetime1">
              <a:rPr lang="fr-BE" smtClean="0"/>
              <a:t>27-11-17</a:t>
            </a:fld>
            <a:endParaRPr lang="fr-BE"/>
          </a:p>
        </p:txBody>
      </p:sp>
      <p:sp>
        <p:nvSpPr>
          <p:cNvPr id="5" name="Espace réservé du pied de page 4"/>
          <p:cNvSpPr>
            <a:spLocks noGrp="1"/>
          </p:cNvSpPr>
          <p:nvPr>
            <p:ph type="ftr" sz="quarter" idx="11"/>
          </p:nvPr>
        </p:nvSpPr>
        <p:spPr>
          <a:xfrm>
            <a:off x="4038600" y="6180137"/>
            <a:ext cx="4114800" cy="365125"/>
          </a:xfrm>
          <a:prstGeom prst="rect">
            <a:avLst/>
          </a:prstGeom>
        </p:spPr>
        <p:txBody>
          <a:bodyPr/>
          <a:lstStyle/>
          <a:p>
            <a:endParaRPr lang="fr-BE"/>
          </a:p>
        </p:txBody>
      </p:sp>
      <p:sp>
        <p:nvSpPr>
          <p:cNvPr id="6" name="Espace réservé du numéro de diapositive 5"/>
          <p:cNvSpPr>
            <a:spLocks noGrp="1"/>
          </p:cNvSpPr>
          <p:nvPr>
            <p:ph type="sldNum" sz="quarter" idx="12"/>
          </p:nvPr>
        </p:nvSpPr>
        <p:spPr/>
        <p:txBody>
          <a:bodyPr/>
          <a:lstStyle/>
          <a:p>
            <a:fld id="{ABEF95C2-E4E8-4A57-9BE2-0ADCD144DEA0}" type="slidenum">
              <a:rPr lang="fr-BE" smtClean="0"/>
              <a:t>‹N°›</a:t>
            </a:fld>
            <a:endParaRPr lang="fr-BE"/>
          </a:p>
        </p:txBody>
      </p:sp>
    </p:spTree>
    <p:extLst>
      <p:ext uri="{BB962C8B-B14F-4D97-AF65-F5344CB8AC3E}">
        <p14:creationId xmlns:p14="http://schemas.microsoft.com/office/powerpoint/2010/main" val="345768802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29045" y="1283973"/>
            <a:ext cx="10515600" cy="1325563"/>
          </a:xfrm>
          <a:prstGeom prst="rect">
            <a:avLst/>
          </a:prstGeom>
        </p:spPr>
        <p:txBody>
          <a:bodyPr vert="horz" lIns="91440" tIns="45720" rIns="91440" bIns="45720" rtlCol="0" anchor="ctr">
            <a:normAutofit/>
          </a:bodyPr>
          <a:lstStyle/>
          <a:p>
            <a:r>
              <a:rPr lang="fr-FR" dirty="0" smtClean="0"/>
              <a:t>Modifiez le style du titre</a:t>
            </a:r>
            <a:endParaRPr lang="fr-BE" dirty="0"/>
          </a:p>
        </p:txBody>
      </p:sp>
      <p:sp>
        <p:nvSpPr>
          <p:cNvPr id="3" name="Espace réservé du texte 2"/>
          <p:cNvSpPr>
            <a:spLocks noGrp="1"/>
          </p:cNvSpPr>
          <p:nvPr>
            <p:ph type="body" idx="1"/>
          </p:nvPr>
        </p:nvSpPr>
        <p:spPr>
          <a:xfrm>
            <a:off x="838200" y="2865603"/>
            <a:ext cx="10515600" cy="2936578"/>
          </a:xfrm>
          <a:prstGeom prst="rect">
            <a:avLst/>
          </a:prstGeom>
        </p:spPr>
        <p:txBody>
          <a:bodyPr vert="horz" lIns="91440" tIns="45720" rIns="91440" bIns="45720" rtlCol="0">
            <a:normAutofit/>
          </a:bodyPr>
          <a:lstStyle/>
          <a:p>
            <a:pPr lvl="0"/>
            <a:r>
              <a:rPr lang="fr-FR" dirty="0" smtClean="0"/>
              <a:t>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BE" dirty="0"/>
          </a:p>
        </p:txBody>
      </p:sp>
      <p:sp>
        <p:nvSpPr>
          <p:cNvPr id="4" name="Espace réservé de la date 3"/>
          <p:cNvSpPr>
            <a:spLocks noGrp="1"/>
          </p:cNvSpPr>
          <p:nvPr>
            <p:ph type="dt" sz="half" idx="2"/>
          </p:nvPr>
        </p:nvSpPr>
        <p:spPr>
          <a:xfrm>
            <a:off x="829045" y="6180137"/>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63C986-5D8A-499E-9FAF-47B391904153}" type="datetime1">
              <a:rPr lang="fr-BE" smtClean="0"/>
              <a:t>27-11-17</a:t>
            </a:fld>
            <a:endParaRPr lang="fr-BE" dirty="0"/>
          </a:p>
        </p:txBody>
      </p:sp>
      <p:sp>
        <p:nvSpPr>
          <p:cNvPr id="6" name="Espace réservé du numéro de diapositive 5"/>
          <p:cNvSpPr>
            <a:spLocks noGrp="1"/>
          </p:cNvSpPr>
          <p:nvPr>
            <p:ph type="sldNum" sz="quarter" idx="4"/>
          </p:nvPr>
        </p:nvSpPr>
        <p:spPr>
          <a:xfrm>
            <a:off x="8601445" y="6180136"/>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EF95C2-E4E8-4A57-9BE2-0ADCD144DEA0}" type="slidenum">
              <a:rPr lang="fr-BE" smtClean="0"/>
              <a:t>‹N°›</a:t>
            </a:fld>
            <a:endParaRPr lang="fr-BE" dirty="0"/>
          </a:p>
        </p:txBody>
      </p:sp>
      <p:sp>
        <p:nvSpPr>
          <p:cNvPr id="7" name="Rectangle 3"/>
          <p:cNvSpPr>
            <a:spLocks noChangeArrowheads="1"/>
          </p:cNvSpPr>
          <p:nvPr userDrawn="1"/>
        </p:nvSpPr>
        <p:spPr bwMode="auto">
          <a:xfrm>
            <a:off x="-18309" y="1"/>
            <a:ext cx="12210309" cy="185738"/>
          </a:xfrm>
          <a:prstGeom prst="rect">
            <a:avLst/>
          </a:prstGeom>
          <a:solidFill>
            <a:schemeClr val="accent1">
              <a:lumMod val="50000"/>
            </a:schemeClr>
          </a:solidFill>
          <a:ln>
            <a:noFill/>
          </a:ln>
          <a:extLst/>
        </p:spPr>
        <p:txBody>
          <a:bodyPr wrap="none" anchor="ctr"/>
          <a:lstStyle>
            <a:lvl1pPr algn="l" defTabSz="4175125" eaLnBrk="0" hangingPunct="0">
              <a:spcBef>
                <a:spcPct val="20000"/>
              </a:spcBef>
              <a:buChar char="•"/>
              <a:defRPr sz="14600">
                <a:solidFill>
                  <a:schemeClr val="tx1"/>
                </a:solidFill>
                <a:latin typeface="Segoe UI" pitchFamily="34" charset="0"/>
              </a:defRPr>
            </a:lvl1pPr>
            <a:lvl2pPr marL="742950" indent="-285750" algn="l" defTabSz="4175125" eaLnBrk="0" hangingPunct="0">
              <a:spcBef>
                <a:spcPct val="20000"/>
              </a:spcBef>
              <a:buChar char="–"/>
              <a:defRPr sz="12700">
                <a:solidFill>
                  <a:schemeClr val="tx1"/>
                </a:solidFill>
                <a:latin typeface="Segoe UI" pitchFamily="34" charset="0"/>
              </a:defRPr>
            </a:lvl2pPr>
            <a:lvl3pPr marL="1143000" indent="-228600" algn="l" defTabSz="4175125" eaLnBrk="0" hangingPunct="0">
              <a:spcBef>
                <a:spcPct val="20000"/>
              </a:spcBef>
              <a:buChar char="•"/>
              <a:defRPr sz="11000">
                <a:solidFill>
                  <a:schemeClr val="tx1"/>
                </a:solidFill>
                <a:latin typeface="Segoe UI" pitchFamily="34" charset="0"/>
              </a:defRPr>
            </a:lvl3pPr>
            <a:lvl4pPr marL="1600200" indent="-228600" algn="l" defTabSz="4175125" eaLnBrk="0" hangingPunct="0">
              <a:spcBef>
                <a:spcPct val="20000"/>
              </a:spcBef>
              <a:buChar char="–"/>
              <a:defRPr sz="9100">
                <a:solidFill>
                  <a:schemeClr val="tx1"/>
                </a:solidFill>
                <a:latin typeface="Segoe UI" pitchFamily="34" charset="0"/>
              </a:defRPr>
            </a:lvl4pPr>
            <a:lvl5pPr marL="2057400" indent="-228600" algn="l" defTabSz="4175125" eaLnBrk="0" hangingPunct="0">
              <a:spcBef>
                <a:spcPct val="20000"/>
              </a:spcBef>
              <a:buChar char="»"/>
              <a:defRPr sz="9100">
                <a:solidFill>
                  <a:schemeClr val="tx1"/>
                </a:solidFill>
                <a:latin typeface="Segoe UI" pitchFamily="34" charset="0"/>
              </a:defRPr>
            </a:lvl5pPr>
            <a:lvl6pPr marL="2514600" indent="-228600" defTabSz="4175125" eaLnBrk="0" fontAlgn="base" hangingPunct="0">
              <a:spcBef>
                <a:spcPct val="20000"/>
              </a:spcBef>
              <a:spcAft>
                <a:spcPct val="0"/>
              </a:spcAft>
              <a:buChar char="»"/>
              <a:defRPr sz="9100">
                <a:solidFill>
                  <a:schemeClr val="tx1"/>
                </a:solidFill>
                <a:latin typeface="Segoe UI" pitchFamily="34" charset="0"/>
              </a:defRPr>
            </a:lvl6pPr>
            <a:lvl7pPr marL="2971800" indent="-228600" defTabSz="4175125" eaLnBrk="0" fontAlgn="base" hangingPunct="0">
              <a:spcBef>
                <a:spcPct val="20000"/>
              </a:spcBef>
              <a:spcAft>
                <a:spcPct val="0"/>
              </a:spcAft>
              <a:buChar char="»"/>
              <a:defRPr sz="9100">
                <a:solidFill>
                  <a:schemeClr val="tx1"/>
                </a:solidFill>
                <a:latin typeface="Segoe UI" pitchFamily="34" charset="0"/>
              </a:defRPr>
            </a:lvl7pPr>
            <a:lvl8pPr marL="3429000" indent="-228600" defTabSz="4175125" eaLnBrk="0" fontAlgn="base" hangingPunct="0">
              <a:spcBef>
                <a:spcPct val="20000"/>
              </a:spcBef>
              <a:spcAft>
                <a:spcPct val="0"/>
              </a:spcAft>
              <a:buChar char="»"/>
              <a:defRPr sz="9100">
                <a:solidFill>
                  <a:schemeClr val="tx1"/>
                </a:solidFill>
                <a:latin typeface="Segoe UI" pitchFamily="34" charset="0"/>
              </a:defRPr>
            </a:lvl8pPr>
            <a:lvl9pPr marL="3886200" indent="-228600" defTabSz="4175125" eaLnBrk="0" fontAlgn="base" hangingPunct="0">
              <a:spcBef>
                <a:spcPct val="20000"/>
              </a:spcBef>
              <a:spcAft>
                <a:spcPct val="0"/>
              </a:spcAft>
              <a:buChar char="»"/>
              <a:defRPr sz="9100">
                <a:solidFill>
                  <a:schemeClr val="tx1"/>
                </a:solidFill>
                <a:latin typeface="Segoe UI" pitchFamily="34" charset="0"/>
              </a:defRPr>
            </a:lvl9pPr>
          </a:lstStyle>
          <a:p>
            <a:pPr algn="ctr" eaLnBrk="1" hangingPunct="1">
              <a:spcBef>
                <a:spcPct val="0"/>
              </a:spcBef>
              <a:buFontTx/>
              <a:buNone/>
            </a:pPr>
            <a:endParaRPr lang="nl-BE" altLang="nl-BE" sz="8300">
              <a:latin typeface="Arial" charset="0"/>
            </a:endParaRPr>
          </a:p>
        </p:txBody>
      </p:sp>
      <p:sp>
        <p:nvSpPr>
          <p:cNvPr id="8" name="Rectangle 3"/>
          <p:cNvSpPr>
            <a:spLocks noChangeArrowheads="1"/>
          </p:cNvSpPr>
          <p:nvPr userDrawn="1"/>
        </p:nvSpPr>
        <p:spPr bwMode="auto">
          <a:xfrm>
            <a:off x="0" y="6691312"/>
            <a:ext cx="12210309" cy="185738"/>
          </a:xfrm>
          <a:prstGeom prst="rect">
            <a:avLst/>
          </a:prstGeom>
          <a:solidFill>
            <a:schemeClr val="accent1">
              <a:lumMod val="50000"/>
            </a:schemeClr>
          </a:solidFill>
          <a:ln>
            <a:noFill/>
          </a:ln>
          <a:extLst/>
        </p:spPr>
        <p:txBody>
          <a:bodyPr wrap="none" anchor="ctr"/>
          <a:lstStyle>
            <a:lvl1pPr algn="l" defTabSz="4175125" eaLnBrk="0" hangingPunct="0">
              <a:spcBef>
                <a:spcPct val="20000"/>
              </a:spcBef>
              <a:buChar char="•"/>
              <a:defRPr sz="14600">
                <a:solidFill>
                  <a:schemeClr val="tx1"/>
                </a:solidFill>
                <a:latin typeface="Segoe UI" pitchFamily="34" charset="0"/>
              </a:defRPr>
            </a:lvl1pPr>
            <a:lvl2pPr marL="742950" indent="-285750" algn="l" defTabSz="4175125" eaLnBrk="0" hangingPunct="0">
              <a:spcBef>
                <a:spcPct val="20000"/>
              </a:spcBef>
              <a:buChar char="–"/>
              <a:defRPr sz="12700">
                <a:solidFill>
                  <a:schemeClr val="tx1"/>
                </a:solidFill>
                <a:latin typeface="Segoe UI" pitchFamily="34" charset="0"/>
              </a:defRPr>
            </a:lvl2pPr>
            <a:lvl3pPr marL="1143000" indent="-228600" algn="l" defTabSz="4175125" eaLnBrk="0" hangingPunct="0">
              <a:spcBef>
                <a:spcPct val="20000"/>
              </a:spcBef>
              <a:buChar char="•"/>
              <a:defRPr sz="11000">
                <a:solidFill>
                  <a:schemeClr val="tx1"/>
                </a:solidFill>
                <a:latin typeface="Segoe UI" pitchFamily="34" charset="0"/>
              </a:defRPr>
            </a:lvl3pPr>
            <a:lvl4pPr marL="1600200" indent="-228600" algn="l" defTabSz="4175125" eaLnBrk="0" hangingPunct="0">
              <a:spcBef>
                <a:spcPct val="20000"/>
              </a:spcBef>
              <a:buChar char="–"/>
              <a:defRPr sz="9100">
                <a:solidFill>
                  <a:schemeClr val="tx1"/>
                </a:solidFill>
                <a:latin typeface="Segoe UI" pitchFamily="34" charset="0"/>
              </a:defRPr>
            </a:lvl4pPr>
            <a:lvl5pPr marL="2057400" indent="-228600" algn="l" defTabSz="4175125" eaLnBrk="0" hangingPunct="0">
              <a:spcBef>
                <a:spcPct val="20000"/>
              </a:spcBef>
              <a:buChar char="»"/>
              <a:defRPr sz="9100">
                <a:solidFill>
                  <a:schemeClr val="tx1"/>
                </a:solidFill>
                <a:latin typeface="Segoe UI" pitchFamily="34" charset="0"/>
              </a:defRPr>
            </a:lvl5pPr>
            <a:lvl6pPr marL="2514600" indent="-228600" defTabSz="4175125" eaLnBrk="0" fontAlgn="base" hangingPunct="0">
              <a:spcBef>
                <a:spcPct val="20000"/>
              </a:spcBef>
              <a:spcAft>
                <a:spcPct val="0"/>
              </a:spcAft>
              <a:buChar char="»"/>
              <a:defRPr sz="9100">
                <a:solidFill>
                  <a:schemeClr val="tx1"/>
                </a:solidFill>
                <a:latin typeface="Segoe UI" pitchFamily="34" charset="0"/>
              </a:defRPr>
            </a:lvl6pPr>
            <a:lvl7pPr marL="2971800" indent="-228600" defTabSz="4175125" eaLnBrk="0" fontAlgn="base" hangingPunct="0">
              <a:spcBef>
                <a:spcPct val="20000"/>
              </a:spcBef>
              <a:spcAft>
                <a:spcPct val="0"/>
              </a:spcAft>
              <a:buChar char="»"/>
              <a:defRPr sz="9100">
                <a:solidFill>
                  <a:schemeClr val="tx1"/>
                </a:solidFill>
                <a:latin typeface="Segoe UI" pitchFamily="34" charset="0"/>
              </a:defRPr>
            </a:lvl7pPr>
            <a:lvl8pPr marL="3429000" indent="-228600" defTabSz="4175125" eaLnBrk="0" fontAlgn="base" hangingPunct="0">
              <a:spcBef>
                <a:spcPct val="20000"/>
              </a:spcBef>
              <a:spcAft>
                <a:spcPct val="0"/>
              </a:spcAft>
              <a:buChar char="»"/>
              <a:defRPr sz="9100">
                <a:solidFill>
                  <a:schemeClr val="tx1"/>
                </a:solidFill>
                <a:latin typeface="Segoe UI" pitchFamily="34" charset="0"/>
              </a:defRPr>
            </a:lvl8pPr>
            <a:lvl9pPr marL="3886200" indent="-228600" defTabSz="4175125" eaLnBrk="0" fontAlgn="base" hangingPunct="0">
              <a:spcBef>
                <a:spcPct val="20000"/>
              </a:spcBef>
              <a:spcAft>
                <a:spcPct val="0"/>
              </a:spcAft>
              <a:buChar char="»"/>
              <a:defRPr sz="9100">
                <a:solidFill>
                  <a:schemeClr val="tx1"/>
                </a:solidFill>
                <a:latin typeface="Segoe UI" pitchFamily="34" charset="0"/>
              </a:defRPr>
            </a:lvl9pPr>
          </a:lstStyle>
          <a:p>
            <a:pPr algn="ctr" eaLnBrk="1" hangingPunct="1">
              <a:spcBef>
                <a:spcPct val="0"/>
              </a:spcBef>
              <a:buFontTx/>
              <a:buNone/>
            </a:pPr>
            <a:endParaRPr lang="nl-BE" altLang="nl-BE" sz="8300">
              <a:latin typeface="Arial" charset="0"/>
            </a:endParaRPr>
          </a:p>
        </p:txBody>
      </p:sp>
      <p:pic>
        <p:nvPicPr>
          <p:cNvPr id="9" name="Image 8"/>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838200" y="323785"/>
            <a:ext cx="1413831" cy="613039"/>
          </a:xfrm>
          <a:prstGeom prst="rect">
            <a:avLst/>
          </a:prstGeom>
        </p:spPr>
      </p:pic>
      <p:sp>
        <p:nvSpPr>
          <p:cNvPr id="14" name="ZoneTexte 13"/>
          <p:cNvSpPr txBox="1"/>
          <p:nvPr userDrawn="1"/>
        </p:nvSpPr>
        <p:spPr>
          <a:xfrm>
            <a:off x="3839633" y="6653376"/>
            <a:ext cx="4512734" cy="261610"/>
          </a:xfrm>
          <a:prstGeom prst="rect">
            <a:avLst/>
          </a:prstGeom>
          <a:noFill/>
        </p:spPr>
        <p:txBody>
          <a:bodyPr wrap="square" rtlCol="0">
            <a:spAutoFit/>
          </a:bodyPr>
          <a:lstStyle/>
          <a:p>
            <a:pPr algn="ctr"/>
            <a:r>
              <a:rPr lang="fr-BE" sz="1100" dirty="0" smtClean="0">
                <a:solidFill>
                  <a:schemeClr val="bg1"/>
                </a:solidFill>
              </a:rPr>
              <a:t>www.spiral.ulg.ac.be</a:t>
            </a:r>
            <a:endParaRPr lang="fr-BE" sz="1100" dirty="0">
              <a:solidFill>
                <a:schemeClr val="bg1"/>
              </a:solidFill>
            </a:endParaRPr>
          </a:p>
        </p:txBody>
      </p:sp>
      <p:pic>
        <p:nvPicPr>
          <p:cNvPr id="5" name="Image 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320959" y="323785"/>
            <a:ext cx="1023686" cy="649110"/>
          </a:xfrm>
          <a:prstGeom prst="rect">
            <a:avLst/>
          </a:prstGeom>
        </p:spPr>
      </p:pic>
      <p:pic>
        <p:nvPicPr>
          <p:cNvPr id="13" name="Image 1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4916647" y="323785"/>
            <a:ext cx="2355358" cy="613039"/>
          </a:xfrm>
          <a:prstGeom prst="rect">
            <a:avLst/>
          </a:prstGeom>
        </p:spPr>
      </p:pic>
    </p:spTree>
    <p:extLst>
      <p:ext uri="{BB962C8B-B14F-4D97-AF65-F5344CB8AC3E}">
        <p14:creationId xmlns:p14="http://schemas.microsoft.com/office/powerpoint/2010/main" val="23969787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5" r:id="rId4"/>
    <p:sldLayoutId id="2147483666" r:id="rId5"/>
    <p:sldLayoutId id="2147483667" r:id="rId6"/>
    <p:sldLayoutId id="2147483668" r:id="rId7"/>
    <p:sldLayoutId id="2147483669" r:id="rId8"/>
    <p:sldLayoutId id="2147483670" r:id="rId9"/>
    <p:sldLayoutId id="2147483671" r:id="rId10"/>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damien.piron@uli&#232;ge.be"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Autofit/>
          </a:bodyPr>
          <a:lstStyle/>
          <a:p>
            <a:r>
              <a:rPr lang="fr-BE" sz="3600" dirty="0" smtClean="0"/>
              <a:t>« Tout </a:t>
            </a:r>
            <a:r>
              <a:rPr lang="fr-BE" sz="3600" dirty="0"/>
              <a:t>changer pour que rien ne </a:t>
            </a:r>
            <a:r>
              <a:rPr lang="fr-BE" sz="3600" dirty="0" smtClean="0"/>
              <a:t>change ? » :          la </a:t>
            </a:r>
            <a:r>
              <a:rPr lang="fr-BE" sz="3600" dirty="0"/>
              <a:t>réforme du financement des communautés et régions dans la Sixième réforme de </a:t>
            </a:r>
            <a:r>
              <a:rPr lang="fr-BE" sz="3600" dirty="0" smtClean="0"/>
              <a:t>l’État</a:t>
            </a:r>
            <a:endParaRPr lang="fr-BE" sz="3600" dirty="0"/>
          </a:p>
        </p:txBody>
      </p:sp>
      <p:sp>
        <p:nvSpPr>
          <p:cNvPr id="3" name="Sous-titre 2"/>
          <p:cNvSpPr>
            <a:spLocks noGrp="1"/>
          </p:cNvSpPr>
          <p:nvPr>
            <p:ph type="subTitle" idx="1"/>
          </p:nvPr>
        </p:nvSpPr>
        <p:spPr>
          <a:xfrm>
            <a:off x="1523999" y="4075112"/>
            <a:ext cx="9771529" cy="2271899"/>
          </a:xfrm>
        </p:spPr>
        <p:txBody>
          <a:bodyPr>
            <a:normAutofit/>
          </a:bodyPr>
          <a:lstStyle/>
          <a:p>
            <a:r>
              <a:rPr lang="fr-BE" dirty="0" smtClean="0"/>
              <a:t>Damien Piron</a:t>
            </a:r>
          </a:p>
          <a:p>
            <a:r>
              <a:rPr lang="fr-BE" dirty="0" smtClean="0"/>
              <a:t>Aspirant du FRS-FNRS (</a:t>
            </a:r>
            <a:r>
              <a:rPr lang="fr-BE" dirty="0" err="1" smtClean="0"/>
              <a:t>ULiège</a:t>
            </a:r>
            <a:r>
              <a:rPr lang="fr-BE" dirty="0" smtClean="0"/>
              <a:t>)</a:t>
            </a:r>
          </a:p>
          <a:p>
            <a:endParaRPr lang="fr-BE" dirty="0" smtClean="0"/>
          </a:p>
          <a:p>
            <a:r>
              <a:rPr lang="fr-BE" dirty="0" smtClean="0"/>
              <a:t>Séminaire CMAP – UCL</a:t>
            </a:r>
          </a:p>
          <a:p>
            <a:r>
              <a:rPr lang="fr-BE" dirty="0" smtClean="0"/>
              <a:t>Le 27 novembre 2017</a:t>
            </a:r>
          </a:p>
        </p:txBody>
      </p:sp>
    </p:spTree>
    <p:extLst>
      <p:ext uri="{BB962C8B-B14F-4D97-AF65-F5344CB8AC3E}">
        <p14:creationId xmlns:p14="http://schemas.microsoft.com/office/powerpoint/2010/main" val="17297093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lnSpcReduction="10000"/>
          </a:bodyPr>
          <a:lstStyle/>
          <a:p>
            <a:pPr marL="0" indent="0" algn="just">
              <a:buNone/>
            </a:pPr>
            <a:r>
              <a:rPr lang="nl-BE" dirty="0"/>
              <a:t>« Wel, </a:t>
            </a:r>
            <a:r>
              <a:rPr lang="nl-BE" b="1" dirty="0"/>
              <a:t>dat is een sleutelvariabel </a:t>
            </a:r>
            <a:r>
              <a:rPr lang="nl-BE" dirty="0"/>
              <a:t>maar natuurlijk we hadden die moeten bewerken met hypotheses. De vraag is... Zeker rond het aspect van de elasticiteit en de hypotheses daar, zou je kunnen zeggen dat die elasticiteit nogal hoog is ingeschat in het model. […] Maar dat is zo een parameter die ook wel, moet ik zeggen, </a:t>
            </a:r>
            <a:r>
              <a:rPr lang="nl-BE" b="1" dirty="0"/>
              <a:t>handig is om, ja, politieke akkoorden te bereiken. Door met al die parameters te sleutelen kunt je wat </a:t>
            </a:r>
            <a:r>
              <a:rPr lang="nl-BE" b="1" dirty="0" smtClean="0"/>
              <a:t>‘fine </a:t>
            </a:r>
            <a:r>
              <a:rPr lang="nl-BE" b="1" dirty="0" err="1" smtClean="0"/>
              <a:t>tuning</a:t>
            </a:r>
            <a:r>
              <a:rPr lang="nl-BE" b="1" dirty="0" smtClean="0"/>
              <a:t>’ </a:t>
            </a:r>
            <a:r>
              <a:rPr lang="nl-BE" b="1" dirty="0"/>
              <a:t>doen en kunt je zeggen </a:t>
            </a:r>
            <a:r>
              <a:rPr lang="nl-BE" b="1" dirty="0" smtClean="0"/>
              <a:t>‘voilà</a:t>
            </a:r>
            <a:r>
              <a:rPr lang="nl-BE" b="1" dirty="0"/>
              <a:t>, kijk het model toont aan dat in 2030 niemand </a:t>
            </a:r>
            <a:r>
              <a:rPr lang="nl-BE" b="1" dirty="0" smtClean="0"/>
              <a:t>verarmt’.</a:t>
            </a:r>
            <a:r>
              <a:rPr lang="nl-BE" dirty="0" smtClean="0"/>
              <a:t> </a:t>
            </a:r>
            <a:r>
              <a:rPr lang="nl-BE" dirty="0"/>
              <a:t>En dat is een belangrijk aspect natuurlijk, de </a:t>
            </a:r>
            <a:r>
              <a:rPr lang="nl-BE" dirty="0" smtClean="0"/>
              <a:t>‘</a:t>
            </a:r>
            <a:r>
              <a:rPr lang="nl-BE" i="1" dirty="0" smtClean="0"/>
              <a:t>non-</a:t>
            </a:r>
            <a:r>
              <a:rPr lang="nl-BE" i="1" dirty="0" err="1" smtClean="0"/>
              <a:t>appauvrissement</a:t>
            </a:r>
            <a:r>
              <a:rPr lang="nl-BE" dirty="0" smtClean="0"/>
              <a:t>’ was de </a:t>
            </a:r>
            <a:r>
              <a:rPr lang="nl-BE" dirty="0"/>
              <a:t>heilige </a:t>
            </a:r>
            <a:r>
              <a:rPr lang="nl-BE" dirty="0" smtClean="0"/>
              <a:t>principe » (</a:t>
            </a:r>
            <a:r>
              <a:rPr lang="nl-BE" dirty="0" err="1" smtClean="0"/>
              <a:t>entretien</a:t>
            </a:r>
            <a:r>
              <a:rPr lang="nl-BE" dirty="0" smtClean="0"/>
              <a:t> 61, Open-VLD</a:t>
            </a:r>
            <a:r>
              <a:rPr lang="nl-BE" dirty="0"/>
              <a:t>)</a:t>
            </a:r>
            <a:endParaRPr lang="en-GB" dirty="0"/>
          </a:p>
          <a:p>
            <a:endParaRPr lang="fr-BE" dirty="0"/>
          </a:p>
          <a:p>
            <a:endParaRPr lang="fr-BE" dirty="0"/>
          </a:p>
        </p:txBody>
      </p:sp>
      <p:sp>
        <p:nvSpPr>
          <p:cNvPr id="3" name="Titre 2"/>
          <p:cNvSpPr>
            <a:spLocks noGrp="1"/>
          </p:cNvSpPr>
          <p:nvPr>
            <p:ph type="title"/>
          </p:nvPr>
        </p:nvSpPr>
        <p:spPr/>
        <p:txBody>
          <a:bodyPr>
            <a:normAutofit/>
          </a:bodyPr>
          <a:lstStyle/>
          <a:p>
            <a:r>
              <a:rPr lang="fr-BE" sz="3600" dirty="0" smtClean="0"/>
              <a:t>Fixation des paramètres (ex: élasticité)</a:t>
            </a:r>
            <a:endParaRPr lang="fr-BE" sz="3600" dirty="0"/>
          </a:p>
        </p:txBody>
      </p:sp>
      <p:sp>
        <p:nvSpPr>
          <p:cNvPr id="4" name="Espace réservé du numéro de diapositive 3"/>
          <p:cNvSpPr>
            <a:spLocks noGrp="1"/>
          </p:cNvSpPr>
          <p:nvPr>
            <p:ph type="sldNum" sz="quarter" idx="11"/>
          </p:nvPr>
        </p:nvSpPr>
        <p:spPr/>
        <p:txBody>
          <a:bodyPr/>
          <a:lstStyle/>
          <a:p>
            <a:fld id="{ABEF95C2-E4E8-4A57-9BE2-0ADCD144DEA0}" type="slidenum">
              <a:rPr lang="fr-BE" smtClean="0">
                <a:latin typeface="+mj-lt"/>
              </a:rPr>
              <a:t>10</a:t>
            </a:fld>
            <a:endParaRPr lang="fr-BE" dirty="0">
              <a:latin typeface="+mj-lt"/>
            </a:endParaRPr>
          </a:p>
        </p:txBody>
      </p:sp>
    </p:spTree>
    <p:extLst>
      <p:ext uri="{BB962C8B-B14F-4D97-AF65-F5344CB8AC3E}">
        <p14:creationId xmlns:p14="http://schemas.microsoft.com/office/powerpoint/2010/main" val="8512775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838200" y="2334125"/>
            <a:ext cx="10515600" cy="4211135"/>
          </a:xfrm>
        </p:spPr>
        <p:txBody>
          <a:bodyPr>
            <a:normAutofit fontScale="70000" lnSpcReduction="20000"/>
          </a:bodyPr>
          <a:lstStyle/>
          <a:p>
            <a:pPr algn="just">
              <a:buFontTx/>
              <a:buChar char="-"/>
            </a:pPr>
            <a:r>
              <a:rPr lang="fr-BE" b="1" dirty="0" smtClean="0"/>
              <a:t>Modèle d’autonomie fiscale et dépendance par rapport au fédéral </a:t>
            </a:r>
            <a:r>
              <a:rPr lang="fr-BE" dirty="0" smtClean="0"/>
              <a:t>: «</a:t>
            </a:r>
            <a:r>
              <a:rPr lang="fr-BE" dirty="0"/>
              <a:t> </a:t>
            </a:r>
            <a:r>
              <a:rPr lang="nl-BE" dirty="0" smtClean="0"/>
              <a:t>Dat </a:t>
            </a:r>
            <a:r>
              <a:rPr lang="nl-BE" dirty="0"/>
              <a:t>was dan heel strikt gedefinieerd. De opening die dan gemaakt werd door de PS was inderdaad een opcentiemen model zoals bij de </a:t>
            </a:r>
            <a:r>
              <a:rPr lang="nl-BE" b="1" dirty="0"/>
              <a:t>gemeenten</a:t>
            </a:r>
            <a:r>
              <a:rPr lang="nl-BE" dirty="0"/>
              <a:t>, en dat was het ook. Terwijl dat wij eerder voorstander waren van </a:t>
            </a:r>
            <a:r>
              <a:rPr lang="nl-BE" dirty="0" smtClean="0"/>
              <a:t>‘kijk</a:t>
            </a:r>
            <a:r>
              <a:rPr lang="nl-BE" dirty="0"/>
              <a:t>, zelfs uw belastbare basis, laat die federaal bepalen, we gaan daar niet aan morrelen, maar geef toch de gewesten rechtstreeks toegang tot die belastbare basis in plaats van ze een opcentiemen op een federaal </a:t>
            </a:r>
            <a:r>
              <a:rPr lang="nl-BE" dirty="0" smtClean="0"/>
              <a:t>tarief’. </a:t>
            </a:r>
            <a:r>
              <a:rPr lang="nl-BE" dirty="0"/>
              <a:t>[…] Het stond ook een beetje haaks omdat je denkt van </a:t>
            </a:r>
            <a:r>
              <a:rPr lang="nl-BE" dirty="0" smtClean="0"/>
              <a:t>‘</a:t>
            </a:r>
            <a:r>
              <a:rPr lang="nl-BE" b="1" dirty="0" smtClean="0"/>
              <a:t>we zijn toch </a:t>
            </a:r>
            <a:r>
              <a:rPr lang="nl-BE" b="1" dirty="0"/>
              <a:t>volwassene en groot genoeg om zelf te mogen beslissen over </a:t>
            </a:r>
            <a:r>
              <a:rPr lang="nl-BE" b="1" dirty="0" smtClean="0"/>
              <a:t>onze belastingen’</a:t>
            </a:r>
            <a:r>
              <a:rPr lang="nl-BE" dirty="0" smtClean="0"/>
              <a:t>” (</a:t>
            </a:r>
            <a:r>
              <a:rPr lang="nl-BE" dirty="0" err="1" smtClean="0"/>
              <a:t>entretien</a:t>
            </a:r>
            <a:r>
              <a:rPr lang="nl-BE" dirty="0" smtClean="0"/>
              <a:t> 57, N-VA) ;</a:t>
            </a:r>
          </a:p>
          <a:p>
            <a:pPr algn="just">
              <a:buFontTx/>
              <a:buChar char="-"/>
            </a:pPr>
            <a:endParaRPr lang="nl-BE" sz="1100" dirty="0" smtClean="0"/>
          </a:p>
          <a:p>
            <a:pPr algn="just">
              <a:buFontTx/>
              <a:buChar char="-"/>
            </a:pPr>
            <a:r>
              <a:rPr lang="fr-BE" b="1" dirty="0" smtClean="0"/>
              <a:t>Méthode </a:t>
            </a:r>
            <a:r>
              <a:rPr lang="fr-BE" b="1" dirty="0"/>
              <a:t>de travail et paramètres (</a:t>
            </a:r>
            <a:r>
              <a:rPr lang="fr-BE" b="1" dirty="0" smtClean="0"/>
              <a:t>élasticité)</a:t>
            </a:r>
            <a:r>
              <a:rPr lang="fr-BE" dirty="0" smtClean="0"/>
              <a:t> : </a:t>
            </a:r>
            <a:r>
              <a:rPr lang="nl-BE" dirty="0"/>
              <a:t>“Het tweede punt waar we ons gerold voelden, was gans </a:t>
            </a:r>
            <a:r>
              <a:rPr lang="nl-BE" dirty="0" smtClean="0"/>
              <a:t>de discussie </a:t>
            </a:r>
            <a:r>
              <a:rPr lang="nl-BE" dirty="0"/>
              <a:t>over elasticiteit en </a:t>
            </a:r>
            <a:r>
              <a:rPr lang="nl-BE" dirty="0" smtClean="0"/>
              <a:t>dergelijke […] Misschien </a:t>
            </a:r>
            <a:r>
              <a:rPr lang="nl-BE" dirty="0"/>
              <a:t>zal dat iets doen zoals ‘</a:t>
            </a:r>
            <a:r>
              <a:rPr lang="nl-BE" i="1" dirty="0" err="1"/>
              <a:t>believers</a:t>
            </a:r>
            <a:r>
              <a:rPr lang="nl-BE" i="1" dirty="0"/>
              <a:t>’</a:t>
            </a:r>
            <a:r>
              <a:rPr lang="nl-BE" dirty="0"/>
              <a:t> en ‘</a:t>
            </a:r>
            <a:r>
              <a:rPr lang="nl-BE" i="1" dirty="0"/>
              <a:t>non-</a:t>
            </a:r>
            <a:r>
              <a:rPr lang="nl-BE" i="1" dirty="0" err="1"/>
              <a:t>believers</a:t>
            </a:r>
            <a:r>
              <a:rPr lang="nl-BE" i="1" dirty="0"/>
              <a:t>’</a:t>
            </a:r>
            <a:r>
              <a:rPr lang="nl-BE" dirty="0"/>
              <a:t> maar men had het wel nodig om het te kunnen </a:t>
            </a:r>
            <a:r>
              <a:rPr lang="nl-BE" dirty="0" smtClean="0"/>
              <a:t>verkopen” (</a:t>
            </a:r>
            <a:r>
              <a:rPr lang="nl-BE" dirty="0" err="1"/>
              <a:t>entretien</a:t>
            </a:r>
            <a:r>
              <a:rPr lang="nl-BE" dirty="0"/>
              <a:t> 57, </a:t>
            </a:r>
            <a:r>
              <a:rPr lang="nl-BE" dirty="0" smtClean="0"/>
              <a:t>N-VA) ;</a:t>
            </a:r>
          </a:p>
          <a:p>
            <a:pPr algn="just">
              <a:buFontTx/>
              <a:buChar char="-"/>
            </a:pPr>
            <a:endParaRPr lang="nl-BE" sz="1100" dirty="0" smtClean="0"/>
          </a:p>
          <a:p>
            <a:pPr algn="just">
              <a:buFontTx/>
              <a:buChar char="-"/>
            </a:pPr>
            <a:r>
              <a:rPr lang="fr-BE" b="1" dirty="0" smtClean="0"/>
              <a:t>Refinancement «</a:t>
            </a:r>
            <a:r>
              <a:rPr lang="fr-BE" b="1" dirty="0"/>
              <a:t> royal » de </a:t>
            </a:r>
            <a:r>
              <a:rPr lang="fr-BE" b="1" dirty="0" smtClean="0"/>
              <a:t>Bruxelles</a:t>
            </a:r>
          </a:p>
          <a:p>
            <a:pPr algn="just">
              <a:buFontTx/>
              <a:buChar char="-"/>
            </a:pPr>
            <a:endParaRPr lang="fr-BE" sz="1100" b="1" dirty="0"/>
          </a:p>
          <a:p>
            <a:pPr algn="just">
              <a:buFontTx/>
              <a:buChar char="-"/>
            </a:pPr>
            <a:r>
              <a:rPr lang="fr-BE" b="1" dirty="0" smtClean="0"/>
              <a:t>Défense de la seule logique flamande </a:t>
            </a:r>
            <a:r>
              <a:rPr lang="fr-BE" dirty="0" smtClean="0">
                <a:sym typeface="Wingdings" panose="05000000000000000000" pitchFamily="2" charset="2"/>
              </a:rPr>
              <a:t></a:t>
            </a:r>
            <a:r>
              <a:rPr lang="fr-BE" dirty="0" smtClean="0"/>
              <a:t> Peu d’intérêt dans un compromis </a:t>
            </a:r>
            <a:r>
              <a:rPr lang="fr-BE" dirty="0"/>
              <a:t>: «  </a:t>
            </a:r>
            <a:r>
              <a:rPr lang="fr-BE" dirty="0" smtClean="0"/>
              <a:t>en </a:t>
            </a:r>
            <a:r>
              <a:rPr lang="fr-BE" dirty="0"/>
              <a:t>interne chez nous, tout le monde pouvait gagner quelque </a:t>
            </a:r>
            <a:r>
              <a:rPr lang="fr-BE" dirty="0" smtClean="0"/>
              <a:t>chose » </a:t>
            </a:r>
            <a:r>
              <a:rPr lang="fr-BE" dirty="0"/>
              <a:t>(entretien n°54, PS)</a:t>
            </a:r>
            <a:endParaRPr lang="en-GB" dirty="0"/>
          </a:p>
          <a:p>
            <a:pPr algn="just">
              <a:buFontTx/>
              <a:buChar char="-"/>
            </a:pPr>
            <a:endParaRPr lang="fr-BE" dirty="0" smtClean="0"/>
          </a:p>
          <a:p>
            <a:pPr marL="514350" indent="-514350">
              <a:buFont typeface="+mj-lt"/>
              <a:buAutoNum type="arabicPeriod"/>
            </a:pPr>
            <a:endParaRPr lang="fr-BE" dirty="0"/>
          </a:p>
        </p:txBody>
      </p:sp>
      <p:sp>
        <p:nvSpPr>
          <p:cNvPr id="3" name="Titre 2"/>
          <p:cNvSpPr>
            <a:spLocks noGrp="1"/>
          </p:cNvSpPr>
          <p:nvPr>
            <p:ph type="title"/>
          </p:nvPr>
        </p:nvSpPr>
        <p:spPr/>
        <p:txBody>
          <a:bodyPr>
            <a:normAutofit fontScale="90000"/>
          </a:bodyPr>
          <a:lstStyle/>
          <a:p>
            <a:r>
              <a:rPr lang="fr-BE" dirty="0"/>
              <a:t>Points de blocage de la </a:t>
            </a:r>
            <a:r>
              <a:rPr lang="fr-BE" dirty="0" smtClean="0"/>
              <a:t>N-VA (sur la LSF) : </a:t>
            </a:r>
            <a:r>
              <a:rPr lang="fr-BE" dirty="0"/>
              <a:t>« </a:t>
            </a:r>
            <a:r>
              <a:rPr lang="fr-BE" i="1" dirty="0" err="1" smtClean="0"/>
              <a:t>staatshervorming</a:t>
            </a:r>
            <a:r>
              <a:rPr lang="fr-BE" dirty="0"/>
              <a:t> » ou « </a:t>
            </a:r>
            <a:r>
              <a:rPr lang="fr-BE" i="1" dirty="0" err="1"/>
              <a:t>staatsvorming</a:t>
            </a:r>
            <a:r>
              <a:rPr lang="fr-BE" dirty="0"/>
              <a:t> » </a:t>
            </a:r>
            <a:r>
              <a:rPr lang="fr-BE" dirty="0" smtClean="0"/>
              <a:t>?</a:t>
            </a:r>
            <a:endParaRPr lang="fr-BE" dirty="0"/>
          </a:p>
        </p:txBody>
      </p:sp>
      <p:sp>
        <p:nvSpPr>
          <p:cNvPr id="4" name="Espace réservé du numéro de diapositive 3"/>
          <p:cNvSpPr>
            <a:spLocks noGrp="1"/>
          </p:cNvSpPr>
          <p:nvPr>
            <p:ph type="sldNum" sz="quarter" idx="11"/>
          </p:nvPr>
        </p:nvSpPr>
        <p:spPr/>
        <p:txBody>
          <a:bodyPr/>
          <a:lstStyle/>
          <a:p>
            <a:fld id="{ABEF95C2-E4E8-4A57-9BE2-0ADCD144DEA0}" type="slidenum">
              <a:rPr lang="fr-BE" smtClean="0">
                <a:latin typeface="+mj-lt"/>
              </a:rPr>
              <a:t>11</a:t>
            </a:fld>
            <a:endParaRPr lang="fr-BE" dirty="0">
              <a:latin typeface="+mj-lt"/>
            </a:endParaRPr>
          </a:p>
        </p:txBody>
      </p:sp>
    </p:spTree>
    <p:extLst>
      <p:ext uri="{BB962C8B-B14F-4D97-AF65-F5344CB8AC3E}">
        <p14:creationId xmlns:p14="http://schemas.microsoft.com/office/powerpoint/2010/main" val="14478732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838200" y="2334126"/>
            <a:ext cx="10515600" cy="3703603"/>
          </a:xfrm>
        </p:spPr>
        <p:txBody>
          <a:bodyPr>
            <a:normAutofit fontScale="85000" lnSpcReduction="20000"/>
          </a:bodyPr>
          <a:lstStyle/>
          <a:p>
            <a:pPr algn="just"/>
            <a:r>
              <a:rPr lang="fr-BE" dirty="0" smtClean="0"/>
              <a:t>La politique des experts: d</a:t>
            </a:r>
            <a:r>
              <a:rPr lang="fr-BE" dirty="0" smtClean="0">
                <a:sym typeface="Wingdings" panose="05000000000000000000" pitchFamily="2" charset="2"/>
              </a:rPr>
              <a:t>éplacement progressif de </a:t>
            </a:r>
            <a:r>
              <a:rPr lang="fr-BE" b="1" dirty="0" smtClean="0">
                <a:sym typeface="Wingdings" panose="05000000000000000000" pitchFamily="2" charset="2"/>
              </a:rPr>
              <a:t>l’arène</a:t>
            </a:r>
            <a:r>
              <a:rPr lang="fr-BE" dirty="0" smtClean="0">
                <a:sym typeface="Wingdings" panose="05000000000000000000" pitchFamily="2" charset="2"/>
              </a:rPr>
              <a:t> du conflit  </a:t>
            </a:r>
            <a:r>
              <a:rPr lang="fr-BE" dirty="0">
                <a:sym typeface="Wingdings" panose="05000000000000000000" pitchFamily="2" charset="2"/>
              </a:rPr>
              <a:t>D</a:t>
            </a:r>
            <a:r>
              <a:rPr lang="fr-BE" dirty="0" smtClean="0">
                <a:sym typeface="Wingdings" panose="05000000000000000000" pitchFamily="2" charset="2"/>
              </a:rPr>
              <a:t>es slogans aux principes puis au modèle Excel</a:t>
            </a:r>
          </a:p>
          <a:p>
            <a:endParaRPr lang="fr-BE" dirty="0" smtClean="0">
              <a:sym typeface="Wingdings" panose="05000000000000000000" pitchFamily="2" charset="2"/>
            </a:endParaRPr>
          </a:p>
          <a:p>
            <a:pPr algn="just"/>
            <a:r>
              <a:rPr lang="fr-BE" dirty="0" smtClean="0"/>
              <a:t>Quantifier pour </a:t>
            </a:r>
            <a:r>
              <a:rPr lang="fr-BE" b="1" dirty="0" smtClean="0"/>
              <a:t>déconstruire</a:t>
            </a:r>
            <a:r>
              <a:rPr lang="fr-BE" dirty="0" smtClean="0"/>
              <a:t> (2</a:t>
            </a:r>
            <a:r>
              <a:rPr lang="fr-BE" baseline="30000" dirty="0" smtClean="0"/>
              <a:t>ème</a:t>
            </a:r>
            <a:r>
              <a:rPr lang="fr-BE" dirty="0" smtClean="0"/>
              <a:t> phase) </a:t>
            </a:r>
            <a:r>
              <a:rPr lang="fr-BE" i="1" dirty="0" smtClean="0"/>
              <a:t>vs.</a:t>
            </a:r>
            <a:r>
              <a:rPr lang="fr-BE" dirty="0" smtClean="0"/>
              <a:t> quantifier pour </a:t>
            </a:r>
            <a:r>
              <a:rPr lang="fr-BE" b="1" dirty="0" smtClean="0"/>
              <a:t>construire</a:t>
            </a:r>
            <a:r>
              <a:rPr lang="fr-BE" dirty="0" smtClean="0"/>
              <a:t> (3</a:t>
            </a:r>
            <a:r>
              <a:rPr lang="fr-BE" baseline="30000" dirty="0" smtClean="0"/>
              <a:t>ème</a:t>
            </a:r>
            <a:r>
              <a:rPr lang="fr-BE" dirty="0"/>
              <a:t> </a:t>
            </a:r>
            <a:r>
              <a:rPr lang="fr-BE" dirty="0" smtClean="0"/>
              <a:t>phase)</a:t>
            </a:r>
          </a:p>
          <a:p>
            <a:pPr algn="just"/>
            <a:endParaRPr lang="fr-BE" dirty="0">
              <a:sym typeface="Wingdings" panose="05000000000000000000" pitchFamily="2" charset="2"/>
            </a:endParaRPr>
          </a:p>
          <a:p>
            <a:pPr algn="just"/>
            <a:r>
              <a:rPr lang="fr-BE" dirty="0" smtClean="0">
                <a:sym typeface="Wingdings" panose="05000000000000000000" pitchFamily="2" charset="2"/>
              </a:rPr>
              <a:t>Accord sur une </a:t>
            </a:r>
            <a:r>
              <a:rPr lang="fr-BE" b="1" dirty="0" smtClean="0">
                <a:sym typeface="Wingdings" panose="05000000000000000000" pitchFamily="2" charset="2"/>
              </a:rPr>
              <a:t>représentation commune </a:t>
            </a:r>
            <a:r>
              <a:rPr lang="fr-BE" dirty="0" smtClean="0">
                <a:sym typeface="Wingdings" panose="05000000000000000000" pitchFamily="2" charset="2"/>
              </a:rPr>
              <a:t>de l’évolution du cadre macroéconomique belge au cours des deux prochaines décennies</a:t>
            </a:r>
            <a:endParaRPr lang="fr-BE" dirty="0" smtClean="0"/>
          </a:p>
          <a:p>
            <a:endParaRPr lang="fr-BE" i="1" dirty="0" smtClean="0"/>
          </a:p>
          <a:p>
            <a:pPr algn="just"/>
            <a:r>
              <a:rPr lang="fr-BE" b="1" i="1" dirty="0" smtClean="0"/>
              <a:t>Tout</a:t>
            </a:r>
            <a:r>
              <a:rPr lang="fr-BE" b="1" dirty="0" smtClean="0"/>
              <a:t> est négocié </a:t>
            </a:r>
            <a:r>
              <a:rPr lang="fr-BE" dirty="0" smtClean="0"/>
              <a:t>(mode de travail, composition des groupes de travail, experts associés, base 0, paramètres économiques, etc.), mais on ne revient pas sur un accord (ex.: 12 principes)</a:t>
            </a:r>
          </a:p>
          <a:p>
            <a:endParaRPr lang="fr-BE" dirty="0"/>
          </a:p>
        </p:txBody>
      </p:sp>
      <p:sp>
        <p:nvSpPr>
          <p:cNvPr id="3" name="Titre 2"/>
          <p:cNvSpPr>
            <a:spLocks noGrp="1"/>
          </p:cNvSpPr>
          <p:nvPr>
            <p:ph type="title"/>
          </p:nvPr>
        </p:nvSpPr>
        <p:spPr/>
        <p:txBody>
          <a:bodyPr/>
          <a:lstStyle/>
          <a:p>
            <a:r>
              <a:rPr lang="fr-BE" dirty="0" smtClean="0"/>
              <a:t>Conclusion (1/2)</a:t>
            </a:r>
            <a:endParaRPr lang="fr-BE" dirty="0"/>
          </a:p>
        </p:txBody>
      </p:sp>
      <p:sp>
        <p:nvSpPr>
          <p:cNvPr id="4" name="Espace réservé du numéro de diapositive 3"/>
          <p:cNvSpPr>
            <a:spLocks noGrp="1"/>
          </p:cNvSpPr>
          <p:nvPr>
            <p:ph type="sldNum" sz="quarter" idx="11"/>
          </p:nvPr>
        </p:nvSpPr>
        <p:spPr/>
        <p:txBody>
          <a:bodyPr/>
          <a:lstStyle/>
          <a:p>
            <a:r>
              <a:rPr lang="fr-BE" dirty="0" smtClean="0">
                <a:latin typeface="+mj-lt"/>
              </a:rPr>
              <a:t>12</a:t>
            </a:r>
          </a:p>
        </p:txBody>
      </p:sp>
    </p:spTree>
    <p:extLst>
      <p:ext uri="{BB962C8B-B14F-4D97-AF65-F5344CB8AC3E}">
        <p14:creationId xmlns:p14="http://schemas.microsoft.com/office/powerpoint/2010/main" val="19336578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838200" y="2334126"/>
            <a:ext cx="10515600" cy="3730498"/>
          </a:xfrm>
        </p:spPr>
        <p:txBody>
          <a:bodyPr>
            <a:normAutofit fontScale="77500" lnSpcReduction="20000"/>
          </a:bodyPr>
          <a:lstStyle/>
          <a:p>
            <a:pPr algn="just"/>
            <a:r>
              <a:rPr lang="fr-BE" dirty="0"/>
              <a:t>Accroissement des </a:t>
            </a:r>
            <a:r>
              <a:rPr lang="fr-BE" dirty="0" smtClean="0"/>
              <a:t>moyens budgétaires</a:t>
            </a:r>
            <a:r>
              <a:rPr lang="fr-BE" dirty="0"/>
              <a:t>, développement de la capacité administrative, des ressources intellectuelles</a:t>
            </a:r>
            <a:r>
              <a:rPr lang="fr-BE" dirty="0" smtClean="0"/>
              <a:t>,… :</a:t>
            </a:r>
          </a:p>
          <a:p>
            <a:pPr algn="just">
              <a:buFontTx/>
              <a:buChar char="-"/>
            </a:pPr>
            <a:r>
              <a:rPr lang="fr-BE" dirty="0"/>
              <a:t>Budget </a:t>
            </a:r>
            <a:r>
              <a:rPr lang="fr-BE" dirty="0" smtClean="0"/>
              <a:t>de 40 milliards </a:t>
            </a:r>
            <a:r>
              <a:rPr lang="fr-BE" dirty="0" smtClean="0">
                <a:latin typeface="Century Gothic" panose="020B0502020202020204" pitchFamily="34" charset="0"/>
              </a:rPr>
              <a:t>€ </a:t>
            </a:r>
            <a:r>
              <a:rPr lang="fr-BE" dirty="0" smtClean="0"/>
              <a:t>(AF: 59 </a:t>
            </a:r>
            <a:r>
              <a:rPr lang="fr-BE" dirty="0" err="1" smtClean="0"/>
              <a:t>mia</a:t>
            </a:r>
            <a:r>
              <a:rPr lang="fr-BE" dirty="0" smtClean="0"/>
              <a:t>.; </a:t>
            </a:r>
            <a:r>
              <a:rPr lang="fr-BE" dirty="0"/>
              <a:t>RW: 12 </a:t>
            </a:r>
            <a:r>
              <a:rPr lang="fr-BE" dirty="0" err="1"/>
              <a:t>mia</a:t>
            </a:r>
            <a:r>
              <a:rPr lang="fr-BE" dirty="0"/>
              <a:t>.; </a:t>
            </a:r>
            <a:r>
              <a:rPr lang="fr-BE" dirty="0" smtClean="0"/>
              <a:t>FWB: 10 </a:t>
            </a:r>
            <a:r>
              <a:rPr lang="fr-BE" dirty="0" err="1" smtClean="0"/>
              <a:t>mia</a:t>
            </a:r>
            <a:r>
              <a:rPr lang="fr-BE" dirty="0" smtClean="0"/>
              <a:t>.; RBC: 4 </a:t>
            </a:r>
            <a:r>
              <a:rPr lang="fr-BE" dirty="0" err="1" smtClean="0"/>
              <a:t>mia</a:t>
            </a:r>
            <a:r>
              <a:rPr lang="fr-BE" dirty="0" smtClean="0"/>
              <a:t>.) ;</a:t>
            </a:r>
            <a:endParaRPr lang="fr-BE" dirty="0"/>
          </a:p>
          <a:p>
            <a:pPr algn="just">
              <a:buFontTx/>
              <a:buChar char="-"/>
            </a:pPr>
            <a:r>
              <a:rPr lang="fr-BE" dirty="0"/>
              <a:t>Autonomie financière (allocation des </a:t>
            </a:r>
            <a:r>
              <a:rPr lang="fr-BE" dirty="0" smtClean="0"/>
              <a:t>ressources) totale ;</a:t>
            </a:r>
            <a:endParaRPr lang="fr-BE" dirty="0"/>
          </a:p>
          <a:p>
            <a:pPr algn="just">
              <a:buFontTx/>
              <a:buChar char="-"/>
            </a:pPr>
            <a:r>
              <a:rPr lang="fr-BE" dirty="0"/>
              <a:t>Administration fiscale proactive (VLABEL) : reprise du service de certains impôts, mise en œuvre des compétences fiscales (</a:t>
            </a:r>
            <a:r>
              <a:rPr lang="fr-BE" i="1" dirty="0" err="1"/>
              <a:t>woonbonus</a:t>
            </a:r>
            <a:r>
              <a:rPr lang="fr-BE" dirty="0" smtClean="0"/>
              <a:t>) ;</a:t>
            </a:r>
            <a:endParaRPr lang="fr-BE" dirty="0"/>
          </a:p>
          <a:p>
            <a:pPr algn="just">
              <a:buFontTx/>
              <a:buChar char="-"/>
            </a:pPr>
            <a:r>
              <a:rPr lang="fr-BE" dirty="0"/>
              <a:t>Développement du modèles de micro-simulation FANTASI : volonté d’être en état de </a:t>
            </a:r>
            <a:r>
              <a:rPr lang="fr-BE" dirty="0" smtClean="0"/>
              <a:t>vérifier/contester </a:t>
            </a:r>
            <a:r>
              <a:rPr lang="fr-BE" dirty="0"/>
              <a:t>les prévisions du SPF </a:t>
            </a:r>
            <a:r>
              <a:rPr lang="fr-BE" dirty="0" smtClean="0"/>
              <a:t>Finances ;</a:t>
            </a:r>
          </a:p>
          <a:p>
            <a:pPr algn="just">
              <a:buFontTx/>
              <a:buChar char="-"/>
            </a:pPr>
            <a:r>
              <a:rPr lang="fr-BE" dirty="0" smtClean="0"/>
              <a:t>Modèle des ‘</a:t>
            </a:r>
            <a:r>
              <a:rPr lang="fr-BE" i="1" dirty="0" err="1" smtClean="0"/>
              <a:t>Steunpunten</a:t>
            </a:r>
            <a:r>
              <a:rPr lang="fr-BE" dirty="0" smtClean="0"/>
              <a:t>’ : recherche scientifique en appui aux politiques publiques</a:t>
            </a:r>
            <a:endParaRPr lang="fr-BE" dirty="0"/>
          </a:p>
          <a:p>
            <a:pPr algn="just"/>
            <a:endParaRPr lang="fr-BE" dirty="0" smtClean="0"/>
          </a:p>
          <a:p>
            <a:pPr algn="just"/>
            <a:r>
              <a:rPr lang="fr-BE" dirty="0" smtClean="0"/>
              <a:t>Limites : AF détermine la base imposable de l’IPP </a:t>
            </a:r>
            <a:r>
              <a:rPr lang="fr-BE" dirty="0" smtClean="0">
                <a:sym typeface="Wingdings" panose="05000000000000000000" pitchFamily="2" charset="2"/>
              </a:rPr>
              <a:t> « Interférences » (ex: </a:t>
            </a:r>
            <a:r>
              <a:rPr lang="fr-BE" i="1" dirty="0" err="1" smtClean="0">
                <a:sym typeface="Wingdings" panose="05000000000000000000" pitchFamily="2" charset="2"/>
              </a:rPr>
              <a:t>tax</a:t>
            </a:r>
            <a:r>
              <a:rPr lang="fr-BE" i="1" dirty="0" smtClean="0">
                <a:sym typeface="Wingdings" panose="05000000000000000000" pitchFamily="2" charset="2"/>
              </a:rPr>
              <a:t> shift</a:t>
            </a:r>
            <a:r>
              <a:rPr lang="fr-BE" dirty="0" smtClean="0">
                <a:sym typeface="Wingdings" panose="05000000000000000000" pitchFamily="2" charset="2"/>
              </a:rPr>
              <a:t>)</a:t>
            </a:r>
            <a:endParaRPr lang="fr-BE" dirty="0" smtClean="0"/>
          </a:p>
          <a:p>
            <a:pPr>
              <a:buFontTx/>
              <a:buChar char="-"/>
            </a:pPr>
            <a:endParaRPr lang="fr-BE" dirty="0" smtClean="0"/>
          </a:p>
          <a:p>
            <a:pPr>
              <a:buFontTx/>
              <a:buChar char="-"/>
            </a:pPr>
            <a:endParaRPr lang="fr-BE" dirty="0"/>
          </a:p>
          <a:p>
            <a:endParaRPr lang="fr-BE" dirty="0" smtClean="0"/>
          </a:p>
        </p:txBody>
      </p:sp>
      <p:sp>
        <p:nvSpPr>
          <p:cNvPr id="3" name="Titre 2"/>
          <p:cNvSpPr>
            <a:spLocks noGrp="1"/>
          </p:cNvSpPr>
          <p:nvPr>
            <p:ph type="title"/>
          </p:nvPr>
        </p:nvSpPr>
        <p:spPr/>
        <p:txBody>
          <a:bodyPr>
            <a:normAutofit fontScale="90000"/>
          </a:bodyPr>
          <a:lstStyle/>
          <a:p>
            <a:pPr algn="just"/>
            <a:r>
              <a:rPr lang="fr-BE" dirty="0" smtClean="0"/>
              <a:t>Conclusion (2/2): la construction d’un État flamand maître de sa destinée</a:t>
            </a:r>
            <a:endParaRPr lang="fr-BE" dirty="0"/>
          </a:p>
        </p:txBody>
      </p:sp>
      <p:sp>
        <p:nvSpPr>
          <p:cNvPr id="4" name="Espace réservé du numéro de diapositive 3"/>
          <p:cNvSpPr>
            <a:spLocks noGrp="1"/>
          </p:cNvSpPr>
          <p:nvPr>
            <p:ph type="sldNum" sz="quarter" idx="11"/>
          </p:nvPr>
        </p:nvSpPr>
        <p:spPr/>
        <p:txBody>
          <a:bodyPr/>
          <a:lstStyle/>
          <a:p>
            <a:fld id="{ABEF95C2-E4E8-4A57-9BE2-0ADCD144DEA0}" type="slidenum">
              <a:rPr lang="fr-BE" smtClean="0">
                <a:latin typeface="+mj-lt"/>
              </a:rPr>
              <a:t>13</a:t>
            </a:fld>
            <a:endParaRPr lang="fr-BE" dirty="0">
              <a:latin typeface="+mj-lt"/>
            </a:endParaRPr>
          </a:p>
        </p:txBody>
      </p:sp>
    </p:spTree>
    <p:extLst>
      <p:ext uri="{BB962C8B-B14F-4D97-AF65-F5344CB8AC3E}">
        <p14:creationId xmlns:p14="http://schemas.microsoft.com/office/powerpoint/2010/main" val="12906427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Autofit/>
          </a:bodyPr>
          <a:lstStyle/>
          <a:p>
            <a:r>
              <a:rPr lang="fr-BE" sz="3600" dirty="0" smtClean="0"/>
              <a:t>« Tout </a:t>
            </a:r>
            <a:r>
              <a:rPr lang="fr-BE" sz="3600" dirty="0"/>
              <a:t>changer pour que rien ne </a:t>
            </a:r>
            <a:r>
              <a:rPr lang="fr-BE" sz="3600" dirty="0" smtClean="0"/>
              <a:t>change ? » :          la </a:t>
            </a:r>
            <a:r>
              <a:rPr lang="fr-BE" sz="3600" dirty="0"/>
              <a:t>réforme du financement des communautés et régions dans la Sixième réforme de </a:t>
            </a:r>
            <a:r>
              <a:rPr lang="fr-BE" sz="3600" dirty="0" smtClean="0"/>
              <a:t>l’État</a:t>
            </a:r>
            <a:endParaRPr lang="fr-BE" sz="3600" dirty="0"/>
          </a:p>
        </p:txBody>
      </p:sp>
      <p:sp>
        <p:nvSpPr>
          <p:cNvPr id="3" name="Sous-titre 2"/>
          <p:cNvSpPr>
            <a:spLocks noGrp="1"/>
          </p:cNvSpPr>
          <p:nvPr>
            <p:ph type="subTitle" idx="1"/>
          </p:nvPr>
        </p:nvSpPr>
        <p:spPr>
          <a:xfrm>
            <a:off x="1523999" y="4075112"/>
            <a:ext cx="9771529" cy="2284745"/>
          </a:xfrm>
        </p:spPr>
        <p:txBody>
          <a:bodyPr>
            <a:normAutofit fontScale="92500" lnSpcReduction="20000"/>
          </a:bodyPr>
          <a:lstStyle/>
          <a:p>
            <a:r>
              <a:rPr lang="fr-BE" dirty="0" smtClean="0"/>
              <a:t>Damien Piron</a:t>
            </a:r>
          </a:p>
          <a:p>
            <a:r>
              <a:rPr lang="fr-BE" dirty="0" smtClean="0"/>
              <a:t>Aspirant du FRS-FNRS (</a:t>
            </a:r>
            <a:r>
              <a:rPr lang="fr-BE" dirty="0" err="1" smtClean="0"/>
              <a:t>ULiège</a:t>
            </a:r>
            <a:r>
              <a:rPr lang="fr-BE" dirty="0" smtClean="0"/>
              <a:t>)</a:t>
            </a:r>
          </a:p>
          <a:p>
            <a:r>
              <a:rPr lang="fr-BE" dirty="0" smtClean="0">
                <a:hlinkClick r:id="rId2"/>
              </a:rPr>
              <a:t>damien.piron@uliège.be</a:t>
            </a:r>
            <a:r>
              <a:rPr lang="fr-BE" dirty="0" smtClean="0"/>
              <a:t> </a:t>
            </a:r>
          </a:p>
          <a:p>
            <a:endParaRPr lang="fr-BE" dirty="0" smtClean="0"/>
          </a:p>
          <a:p>
            <a:r>
              <a:rPr lang="fr-BE" dirty="0" smtClean="0"/>
              <a:t>Séminaire CMAP – UCL</a:t>
            </a:r>
          </a:p>
          <a:p>
            <a:r>
              <a:rPr lang="fr-BE" dirty="0" smtClean="0"/>
              <a:t>Le 27 novembre 2017</a:t>
            </a:r>
          </a:p>
        </p:txBody>
      </p:sp>
    </p:spTree>
    <p:extLst>
      <p:ext uri="{BB962C8B-B14F-4D97-AF65-F5344CB8AC3E}">
        <p14:creationId xmlns:p14="http://schemas.microsoft.com/office/powerpoint/2010/main" val="32051856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5"/>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BE"/>
          </a:p>
        </p:txBody>
      </p:sp>
      <p:grpSp>
        <p:nvGrpSpPr>
          <p:cNvPr id="5" name="Groupe 4"/>
          <p:cNvGrpSpPr>
            <a:grpSpLocks/>
          </p:cNvGrpSpPr>
          <p:nvPr/>
        </p:nvGrpSpPr>
        <p:grpSpPr>
          <a:xfrm>
            <a:off x="1922929" y="2532080"/>
            <a:ext cx="8496543" cy="3935954"/>
            <a:chOff x="0" y="-79520"/>
            <a:chExt cx="10302318" cy="4655071"/>
          </a:xfrm>
        </p:grpSpPr>
        <p:grpSp>
          <p:nvGrpSpPr>
            <p:cNvPr id="6" name="Groupe 5"/>
            <p:cNvGrpSpPr/>
            <p:nvPr/>
          </p:nvGrpSpPr>
          <p:grpSpPr>
            <a:xfrm>
              <a:off x="5906318" y="640133"/>
              <a:ext cx="4396000" cy="3898699"/>
              <a:chOff x="5906318" y="640133"/>
              <a:chExt cx="4430482" cy="4069003"/>
            </a:xfrm>
          </p:grpSpPr>
          <p:sp>
            <p:nvSpPr>
              <p:cNvPr id="21" name="Rectangle 20"/>
              <p:cNvSpPr/>
              <p:nvPr/>
            </p:nvSpPr>
            <p:spPr>
              <a:xfrm>
                <a:off x="5906318" y="640133"/>
                <a:ext cx="4327463" cy="4069003"/>
              </a:xfrm>
              <a:prstGeom prst="rect">
                <a:avLst/>
              </a:prstGeom>
              <a:noFill/>
              <a:ln>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sp>
            <p:nvSpPr>
              <p:cNvPr id="22" name="ZoneTexte 5"/>
              <p:cNvSpPr txBox="1"/>
              <p:nvPr/>
            </p:nvSpPr>
            <p:spPr>
              <a:xfrm>
                <a:off x="6400767" y="1016600"/>
                <a:ext cx="1636494" cy="455891"/>
              </a:xfrm>
              <a:prstGeom prst="rect">
                <a:avLst/>
              </a:prstGeom>
              <a:noFill/>
            </p:spPr>
            <p:txBody>
              <a:bodyPr wrap="square" rtlCol="0">
                <a:spAutoFit/>
              </a:bodyPr>
              <a:lstStyle/>
              <a:p>
                <a:pPr>
                  <a:spcAft>
                    <a:spcPts val="0"/>
                  </a:spcAft>
                </a:pPr>
                <a:r>
                  <a:rPr lang="fr-BE" kern="120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Rationalités     </a:t>
                </a:r>
                <a:endParaRPr lang="en-GB">
                  <a:effectLst/>
                  <a:latin typeface="Times New Roman" panose="02020603050405020304" pitchFamily="18" charset="0"/>
                  <a:ea typeface="Times New Roman" panose="02020603050405020304" pitchFamily="18" charset="0"/>
                </a:endParaRPr>
              </a:p>
            </p:txBody>
          </p:sp>
          <p:sp>
            <p:nvSpPr>
              <p:cNvPr id="23" name="ZoneTexte 6"/>
              <p:cNvSpPr txBox="1"/>
              <p:nvPr/>
            </p:nvSpPr>
            <p:spPr>
              <a:xfrm>
                <a:off x="6179007" y="3911326"/>
                <a:ext cx="2207283" cy="797810"/>
              </a:xfrm>
              <a:prstGeom prst="rect">
                <a:avLst/>
              </a:prstGeom>
              <a:noFill/>
            </p:spPr>
            <p:txBody>
              <a:bodyPr wrap="square" rtlCol="0">
                <a:spAutoFit/>
              </a:bodyPr>
              <a:lstStyle/>
              <a:p>
                <a:pPr algn="ctr">
                  <a:spcAft>
                    <a:spcPts val="0"/>
                  </a:spcAft>
                </a:pPr>
                <a:r>
                  <a:rPr lang="fr-BE"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Technologies de gouvernement</a:t>
                </a:r>
                <a:endParaRPr lang="en-GB" dirty="0">
                  <a:effectLst/>
                  <a:latin typeface="Times New Roman" panose="02020603050405020304" pitchFamily="18" charset="0"/>
                  <a:ea typeface="Times New Roman" panose="02020603050405020304" pitchFamily="18" charset="0"/>
                </a:endParaRPr>
              </a:p>
            </p:txBody>
          </p:sp>
          <p:cxnSp>
            <p:nvCxnSpPr>
              <p:cNvPr id="24" name="Connecteur droit avec flèche 23"/>
              <p:cNvCxnSpPr>
                <a:stCxn id="22" idx="3"/>
                <a:endCxn id="37" idx="1"/>
              </p:cNvCxnSpPr>
              <p:nvPr/>
            </p:nvCxnSpPr>
            <p:spPr>
              <a:xfrm flipV="1">
                <a:off x="8037260" y="890756"/>
                <a:ext cx="776297" cy="353789"/>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a:stCxn id="22" idx="3"/>
                <a:endCxn id="36" idx="1"/>
              </p:cNvCxnSpPr>
              <p:nvPr/>
            </p:nvCxnSpPr>
            <p:spPr>
              <a:xfrm>
                <a:off x="8037261" y="1244546"/>
                <a:ext cx="779681" cy="495537"/>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grpSp>
            <p:nvGrpSpPr>
              <p:cNvPr id="26" name="Groupe 25"/>
              <p:cNvGrpSpPr/>
              <p:nvPr/>
            </p:nvGrpSpPr>
            <p:grpSpPr>
              <a:xfrm>
                <a:off x="8813558" y="662811"/>
                <a:ext cx="1523242" cy="1286222"/>
                <a:chOff x="8813558" y="662811"/>
                <a:chExt cx="1523242" cy="1286222"/>
              </a:xfrm>
            </p:grpSpPr>
            <p:sp>
              <p:nvSpPr>
                <p:cNvPr id="36" name="ZoneTexte 19"/>
                <p:cNvSpPr txBox="1"/>
                <p:nvPr/>
              </p:nvSpPr>
              <p:spPr>
                <a:xfrm>
                  <a:off x="8816942" y="1531133"/>
                  <a:ext cx="1440137" cy="417900"/>
                </a:xfrm>
                <a:prstGeom prst="rect">
                  <a:avLst/>
                </a:prstGeom>
                <a:noFill/>
              </p:spPr>
              <p:txBody>
                <a:bodyPr wrap="square" rtlCol="0">
                  <a:spAutoFit/>
                </a:bodyPr>
                <a:lstStyle/>
                <a:p>
                  <a:pPr algn="ctr">
                    <a:spcAft>
                      <a:spcPts val="0"/>
                    </a:spcAft>
                  </a:pPr>
                  <a:r>
                    <a:rPr lang="fr-BE" sz="1600"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Savoirs</a:t>
                  </a:r>
                  <a:endParaRPr lang="en-GB" sz="1600" dirty="0">
                    <a:effectLst/>
                    <a:latin typeface="Times New Roman" panose="02020603050405020304" pitchFamily="18" charset="0"/>
                    <a:ea typeface="Times New Roman" panose="02020603050405020304" pitchFamily="18" charset="0"/>
                  </a:endParaRPr>
                </a:p>
              </p:txBody>
            </p:sp>
            <p:sp>
              <p:nvSpPr>
                <p:cNvPr id="37" name="ZoneTexte 20"/>
                <p:cNvSpPr txBox="1"/>
                <p:nvPr/>
              </p:nvSpPr>
              <p:spPr>
                <a:xfrm>
                  <a:off x="8813558" y="662811"/>
                  <a:ext cx="1523242" cy="455891"/>
                </a:xfrm>
                <a:prstGeom prst="rect">
                  <a:avLst/>
                </a:prstGeom>
                <a:noFill/>
              </p:spPr>
              <p:txBody>
                <a:bodyPr wrap="square" rtlCol="0">
                  <a:spAutoFit/>
                </a:bodyPr>
                <a:lstStyle/>
                <a:p>
                  <a:pPr algn="ctr">
                    <a:spcAft>
                      <a:spcPts val="0"/>
                    </a:spcAft>
                  </a:pPr>
                  <a:r>
                    <a:rPr lang="fr-BE"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Vérité</a:t>
                  </a:r>
                  <a:endParaRPr lang="en-GB" dirty="0">
                    <a:effectLst/>
                    <a:latin typeface="Times New Roman" panose="02020603050405020304" pitchFamily="18" charset="0"/>
                    <a:ea typeface="Times New Roman" panose="02020603050405020304" pitchFamily="18" charset="0"/>
                  </a:endParaRPr>
                </a:p>
              </p:txBody>
            </p:sp>
            <p:cxnSp>
              <p:nvCxnSpPr>
                <p:cNvPr id="38" name="Connecteur droit avec flèche 37"/>
                <p:cNvCxnSpPr>
                  <a:stCxn id="37" idx="2"/>
                  <a:endCxn id="36" idx="0"/>
                </p:cNvCxnSpPr>
                <p:nvPr/>
              </p:nvCxnSpPr>
              <p:spPr>
                <a:xfrm flipH="1">
                  <a:off x="9537010" y="1118702"/>
                  <a:ext cx="0" cy="412431"/>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grpSp>
          <p:sp>
            <p:nvSpPr>
              <p:cNvPr id="27" name="ZoneTexte 10"/>
              <p:cNvSpPr txBox="1"/>
              <p:nvPr/>
            </p:nvSpPr>
            <p:spPr>
              <a:xfrm>
                <a:off x="6179477" y="2337136"/>
                <a:ext cx="2163115" cy="797810"/>
              </a:xfrm>
              <a:prstGeom prst="rect">
                <a:avLst/>
              </a:prstGeom>
              <a:noFill/>
            </p:spPr>
            <p:txBody>
              <a:bodyPr wrap="square" rtlCol="0">
                <a:spAutoFit/>
              </a:bodyPr>
              <a:lstStyle/>
              <a:p>
                <a:pPr algn="ctr">
                  <a:spcAft>
                    <a:spcPts val="0"/>
                  </a:spcAft>
                </a:pPr>
                <a:r>
                  <a:rPr lang="fr-BE"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Programmes de gouvernement</a:t>
                </a:r>
                <a:endParaRPr lang="en-GB" dirty="0">
                  <a:effectLst/>
                  <a:latin typeface="Times New Roman" panose="02020603050405020304" pitchFamily="18" charset="0"/>
                  <a:ea typeface="Times New Roman" panose="02020603050405020304" pitchFamily="18" charset="0"/>
                </a:endParaRPr>
              </a:p>
            </p:txBody>
          </p:sp>
          <p:grpSp>
            <p:nvGrpSpPr>
              <p:cNvPr id="28" name="Groupe 27"/>
              <p:cNvGrpSpPr/>
              <p:nvPr/>
            </p:nvGrpSpPr>
            <p:grpSpPr>
              <a:xfrm>
                <a:off x="6785388" y="1435735"/>
                <a:ext cx="837178" cy="926313"/>
                <a:chOff x="6785388" y="1435735"/>
                <a:chExt cx="837178" cy="926313"/>
              </a:xfrm>
              <a:solidFill>
                <a:schemeClr val="tx1"/>
              </a:solidFill>
            </p:grpSpPr>
            <p:sp>
              <p:nvSpPr>
                <p:cNvPr id="34" name="Flèche courbée vers la gauche 33"/>
                <p:cNvSpPr/>
                <p:nvPr/>
              </p:nvSpPr>
              <p:spPr>
                <a:xfrm>
                  <a:off x="7262566" y="1462048"/>
                  <a:ext cx="360000" cy="900000"/>
                </a:xfrm>
                <a:prstGeom prst="curvedLeftArrow">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sp>
              <p:nvSpPr>
                <p:cNvPr id="35" name="Flèche courbée vers la gauche 34"/>
                <p:cNvSpPr/>
                <p:nvPr/>
              </p:nvSpPr>
              <p:spPr>
                <a:xfrm rot="10800000">
                  <a:off x="6785388" y="1435735"/>
                  <a:ext cx="360000" cy="900000"/>
                </a:xfrm>
                <a:prstGeom prst="curvedLeftArrow">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grpSp>
            <p:nvGrpSpPr>
              <p:cNvPr id="29" name="Groupe 28"/>
              <p:cNvGrpSpPr/>
              <p:nvPr/>
            </p:nvGrpSpPr>
            <p:grpSpPr>
              <a:xfrm>
                <a:off x="6785388" y="3032559"/>
                <a:ext cx="837178" cy="926313"/>
                <a:chOff x="6785388" y="3032559"/>
                <a:chExt cx="837178" cy="926313"/>
              </a:xfrm>
              <a:solidFill>
                <a:schemeClr val="tx1"/>
              </a:solidFill>
            </p:grpSpPr>
            <p:sp>
              <p:nvSpPr>
                <p:cNvPr id="32" name="Flèche courbée vers la gauche 31"/>
                <p:cNvSpPr/>
                <p:nvPr/>
              </p:nvSpPr>
              <p:spPr>
                <a:xfrm>
                  <a:off x="7262566" y="3058872"/>
                  <a:ext cx="360000" cy="900000"/>
                </a:xfrm>
                <a:prstGeom prst="curvedLeftArrow">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sp>
              <p:nvSpPr>
                <p:cNvPr id="33" name="Flèche courbée vers la gauche 32"/>
                <p:cNvSpPr/>
                <p:nvPr/>
              </p:nvSpPr>
              <p:spPr>
                <a:xfrm rot="10800000">
                  <a:off x="6785388" y="3032559"/>
                  <a:ext cx="360000" cy="900000"/>
                </a:xfrm>
                <a:prstGeom prst="curvedLeftArrow">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cxnSp>
            <p:nvCxnSpPr>
              <p:cNvPr id="30" name="Connecteur droit avec flèche 29"/>
              <p:cNvCxnSpPr/>
              <p:nvPr/>
            </p:nvCxnSpPr>
            <p:spPr>
              <a:xfrm flipH="1">
                <a:off x="8115181" y="1892681"/>
                <a:ext cx="1424802" cy="56729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1" name="ZoneTexte 14"/>
              <p:cNvSpPr txBox="1"/>
              <p:nvPr/>
            </p:nvSpPr>
            <p:spPr>
              <a:xfrm rot="20298010">
                <a:off x="8047701" y="2101438"/>
                <a:ext cx="1926418" cy="455891"/>
              </a:xfrm>
              <a:prstGeom prst="rect">
                <a:avLst/>
              </a:prstGeom>
              <a:noFill/>
            </p:spPr>
            <p:txBody>
              <a:bodyPr wrap="square" rtlCol="0">
                <a:spAutoFit/>
              </a:bodyPr>
              <a:lstStyle/>
              <a:p>
                <a:pPr>
                  <a:spcAft>
                    <a:spcPts val="0"/>
                  </a:spcAft>
                </a:pPr>
                <a:r>
                  <a:rPr lang="fr-BE" i="1" kern="120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Problématisations</a:t>
                </a:r>
                <a:endParaRPr lang="en-GB">
                  <a:effectLst/>
                  <a:latin typeface="Times New Roman" panose="02020603050405020304" pitchFamily="18" charset="0"/>
                  <a:ea typeface="Times New Roman" panose="02020603050405020304" pitchFamily="18" charset="0"/>
                </a:endParaRPr>
              </a:p>
            </p:txBody>
          </p:sp>
        </p:grpSp>
        <p:sp>
          <p:nvSpPr>
            <p:cNvPr id="7" name="ZoneTexte 22"/>
            <p:cNvSpPr txBox="1"/>
            <p:nvPr/>
          </p:nvSpPr>
          <p:spPr>
            <a:xfrm>
              <a:off x="6569402" y="-79520"/>
              <a:ext cx="3630697" cy="764419"/>
            </a:xfrm>
            <a:prstGeom prst="rect">
              <a:avLst/>
            </a:prstGeom>
            <a:noFill/>
          </p:spPr>
          <p:txBody>
            <a:bodyPr wrap="square" rtlCol="0">
              <a:spAutoFit/>
            </a:bodyPr>
            <a:lstStyle/>
            <a:p>
              <a:pPr algn="ctr">
                <a:spcAft>
                  <a:spcPts val="0"/>
                </a:spcAft>
              </a:pPr>
              <a:r>
                <a:rPr lang="fr-BE"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Dispositifs de gouvernement des finances publiques</a:t>
              </a:r>
              <a:endParaRPr lang="en-GB" dirty="0">
                <a:effectLst/>
                <a:latin typeface="Times New Roman" panose="02020603050405020304" pitchFamily="18" charset="0"/>
                <a:ea typeface="Times New Roman" panose="02020603050405020304" pitchFamily="18" charset="0"/>
              </a:endParaRPr>
            </a:p>
          </p:txBody>
        </p:sp>
        <p:grpSp>
          <p:nvGrpSpPr>
            <p:cNvPr id="8" name="Groupe 7"/>
            <p:cNvGrpSpPr/>
            <p:nvPr/>
          </p:nvGrpSpPr>
          <p:grpSpPr>
            <a:xfrm>
              <a:off x="0" y="111930"/>
              <a:ext cx="4863425" cy="4463621"/>
              <a:chOff x="0" y="111930"/>
              <a:chExt cx="4863425" cy="4463621"/>
            </a:xfrm>
          </p:grpSpPr>
          <p:sp>
            <p:nvSpPr>
              <p:cNvPr id="12" name="Forme libre 11"/>
              <p:cNvSpPr/>
              <p:nvPr/>
            </p:nvSpPr>
            <p:spPr>
              <a:xfrm>
                <a:off x="0" y="615551"/>
                <a:ext cx="4320000" cy="3960000"/>
              </a:xfrm>
              <a:custGeom>
                <a:avLst/>
                <a:gdLst>
                  <a:gd name="connsiteX0" fmla="*/ 1711671 w 3794940"/>
                  <a:gd name="connsiteY0" fmla="*/ 138528 h 3917587"/>
                  <a:gd name="connsiteX1" fmla="*/ 393859 w 3794940"/>
                  <a:gd name="connsiteY1" fmla="*/ 1039481 h 3917587"/>
                  <a:gd name="connsiteX2" fmla="*/ 958635 w 3794940"/>
                  <a:gd name="connsiteY2" fmla="*/ 1039481 h 3917587"/>
                  <a:gd name="connsiteX3" fmla="*/ 259388 w 3794940"/>
                  <a:gd name="connsiteY3" fmla="*/ 1550469 h 3917587"/>
                  <a:gd name="connsiteX4" fmla="*/ 57682 w 3794940"/>
                  <a:gd name="connsiteY4" fmla="*/ 2128692 h 3917587"/>
                  <a:gd name="connsiteX5" fmla="*/ 1227576 w 3794940"/>
                  <a:gd name="connsiteY5" fmla="*/ 2868281 h 3917587"/>
                  <a:gd name="connsiteX6" fmla="*/ 1133447 w 3794940"/>
                  <a:gd name="connsiteY6" fmla="*/ 3352375 h 3917587"/>
                  <a:gd name="connsiteX7" fmla="*/ 3459788 w 3794940"/>
                  <a:gd name="connsiteY7" fmla="*/ 3809575 h 3917587"/>
                  <a:gd name="connsiteX8" fmla="*/ 3769071 w 3794940"/>
                  <a:gd name="connsiteY8" fmla="*/ 1160504 h 3917587"/>
                  <a:gd name="connsiteX9" fmla="*/ 3352212 w 3794940"/>
                  <a:gd name="connsiteY9" fmla="*/ 1200845 h 3917587"/>
                  <a:gd name="connsiteX10" fmla="*/ 3150506 w 3794940"/>
                  <a:gd name="connsiteY10" fmla="*/ 111634 h 3917587"/>
                  <a:gd name="connsiteX11" fmla="*/ 1711671 w 3794940"/>
                  <a:gd name="connsiteY11" fmla="*/ 138528 h 3917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794940" h="3917587">
                    <a:moveTo>
                      <a:pt x="1711671" y="138528"/>
                    </a:moveTo>
                    <a:cubicBezTo>
                      <a:pt x="1252230" y="293169"/>
                      <a:pt x="519365" y="889322"/>
                      <a:pt x="393859" y="1039481"/>
                    </a:cubicBezTo>
                    <a:cubicBezTo>
                      <a:pt x="268353" y="1189640"/>
                      <a:pt x="981047" y="954316"/>
                      <a:pt x="958635" y="1039481"/>
                    </a:cubicBezTo>
                    <a:cubicBezTo>
                      <a:pt x="936223" y="1124646"/>
                      <a:pt x="409547" y="1368934"/>
                      <a:pt x="259388" y="1550469"/>
                    </a:cubicBezTo>
                    <a:cubicBezTo>
                      <a:pt x="109229" y="1732004"/>
                      <a:pt x="-103683" y="1909057"/>
                      <a:pt x="57682" y="2128692"/>
                    </a:cubicBezTo>
                    <a:cubicBezTo>
                      <a:pt x="219047" y="2348327"/>
                      <a:pt x="1048282" y="2664334"/>
                      <a:pt x="1227576" y="2868281"/>
                    </a:cubicBezTo>
                    <a:cubicBezTo>
                      <a:pt x="1406870" y="3072228"/>
                      <a:pt x="761412" y="3195493"/>
                      <a:pt x="1133447" y="3352375"/>
                    </a:cubicBezTo>
                    <a:cubicBezTo>
                      <a:pt x="1505482" y="3509257"/>
                      <a:pt x="3020517" y="4174887"/>
                      <a:pt x="3459788" y="3809575"/>
                    </a:cubicBezTo>
                    <a:cubicBezTo>
                      <a:pt x="3899059" y="3444263"/>
                      <a:pt x="3787000" y="1595292"/>
                      <a:pt x="3769071" y="1160504"/>
                    </a:cubicBezTo>
                    <a:cubicBezTo>
                      <a:pt x="3751142" y="725716"/>
                      <a:pt x="3455306" y="1375657"/>
                      <a:pt x="3352212" y="1200845"/>
                    </a:cubicBezTo>
                    <a:cubicBezTo>
                      <a:pt x="3249118" y="1026033"/>
                      <a:pt x="3428412" y="286446"/>
                      <a:pt x="3150506" y="111634"/>
                    </a:cubicBezTo>
                    <a:cubicBezTo>
                      <a:pt x="2872600" y="-63178"/>
                      <a:pt x="2171112" y="-16113"/>
                      <a:pt x="1711671" y="138528"/>
                    </a:cubicBezTo>
                    <a:close/>
                  </a:path>
                </a:pathLst>
              </a:cu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Zone de texte 2"/>
              <p:cNvSpPr txBox="1">
                <a:spLocks noChangeArrowheads="1"/>
              </p:cNvSpPr>
              <p:nvPr/>
            </p:nvSpPr>
            <p:spPr bwMode="auto">
              <a:xfrm>
                <a:off x="1743209" y="852991"/>
                <a:ext cx="1974819" cy="553506"/>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nSpc>
                    <a:spcPct val="106000"/>
                  </a:lnSpc>
                  <a:spcAft>
                    <a:spcPts val="800"/>
                  </a:spcAft>
                </a:pPr>
                <a:r>
                  <a:rPr lang="fr-BE" kern="1200" dirty="0">
                    <a:solidFill>
                      <a:srgbClr val="000000"/>
                    </a:solidFill>
                    <a:effectLst/>
                    <a:latin typeface="Garamond" panose="02020404030301010803" pitchFamily="18" charset="0"/>
                    <a:ea typeface="Calibri" panose="020F0502020204030204" pitchFamily="34" charset="0"/>
                  </a:rPr>
                  <a:t>Organisation X</a:t>
                </a:r>
                <a:endParaRPr lang="en-GB" dirty="0">
                  <a:effectLst/>
                  <a:latin typeface="Times New Roman" panose="02020603050405020304" pitchFamily="18" charset="0"/>
                  <a:ea typeface="Times New Roman" panose="02020603050405020304" pitchFamily="18" charset="0"/>
                </a:endParaRPr>
              </a:p>
            </p:txBody>
          </p:sp>
          <p:sp>
            <p:nvSpPr>
              <p:cNvPr id="14" name="Zone de texte 2"/>
              <p:cNvSpPr txBox="1">
                <a:spLocks noChangeArrowheads="1"/>
              </p:cNvSpPr>
              <p:nvPr/>
            </p:nvSpPr>
            <p:spPr bwMode="auto">
              <a:xfrm>
                <a:off x="1514965" y="3304536"/>
                <a:ext cx="1876997" cy="383196"/>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nSpc>
                    <a:spcPct val="106000"/>
                  </a:lnSpc>
                  <a:spcAft>
                    <a:spcPts val="800"/>
                  </a:spcAft>
                </a:pPr>
                <a:r>
                  <a:rPr lang="fr-BE" kern="1200" dirty="0">
                    <a:solidFill>
                      <a:srgbClr val="000000"/>
                    </a:solidFill>
                    <a:effectLst/>
                    <a:latin typeface="Garamond" panose="02020404030301010803" pitchFamily="18" charset="0"/>
                    <a:ea typeface="Calibri" panose="020F0502020204030204" pitchFamily="34" charset="0"/>
                  </a:rPr>
                  <a:t>Organisation Z</a:t>
                </a:r>
                <a:endParaRPr lang="en-GB" dirty="0">
                  <a:effectLst/>
                  <a:latin typeface="Times New Roman" panose="02020603050405020304" pitchFamily="18" charset="0"/>
                  <a:ea typeface="Times New Roman" panose="02020603050405020304" pitchFamily="18" charset="0"/>
                </a:endParaRPr>
              </a:p>
            </p:txBody>
          </p:sp>
          <p:sp>
            <p:nvSpPr>
              <p:cNvPr id="15" name="Zone de texte 3"/>
              <p:cNvSpPr txBox="1">
                <a:spLocks noChangeArrowheads="1"/>
              </p:cNvSpPr>
              <p:nvPr/>
            </p:nvSpPr>
            <p:spPr bwMode="auto">
              <a:xfrm>
                <a:off x="502438" y="2185266"/>
                <a:ext cx="1974819" cy="45755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nSpc>
                    <a:spcPct val="106000"/>
                  </a:lnSpc>
                  <a:spcAft>
                    <a:spcPts val="800"/>
                  </a:spcAft>
                </a:pPr>
                <a:r>
                  <a:rPr lang="fr-BE" kern="1200" dirty="0">
                    <a:solidFill>
                      <a:srgbClr val="000000"/>
                    </a:solidFill>
                    <a:effectLst/>
                    <a:latin typeface="Garamond" panose="02020404030301010803" pitchFamily="18" charset="0"/>
                    <a:ea typeface="Calibri" panose="020F0502020204030204" pitchFamily="34" charset="0"/>
                  </a:rPr>
                  <a:t>Organisation Y</a:t>
                </a:r>
                <a:endParaRPr lang="en-GB" dirty="0">
                  <a:effectLst/>
                  <a:latin typeface="Times New Roman" panose="02020603050405020304" pitchFamily="18" charset="0"/>
                  <a:ea typeface="Times New Roman" panose="02020603050405020304" pitchFamily="18" charset="0"/>
                </a:endParaRPr>
              </a:p>
            </p:txBody>
          </p:sp>
          <p:sp>
            <p:nvSpPr>
              <p:cNvPr id="16" name="Zone de texte 4"/>
              <p:cNvSpPr txBox="1">
                <a:spLocks noChangeArrowheads="1"/>
              </p:cNvSpPr>
              <p:nvPr/>
            </p:nvSpPr>
            <p:spPr bwMode="auto">
              <a:xfrm>
                <a:off x="2331674" y="3860466"/>
                <a:ext cx="1767215" cy="416636"/>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nSpc>
                    <a:spcPct val="106000"/>
                  </a:lnSpc>
                  <a:spcAft>
                    <a:spcPts val="800"/>
                  </a:spcAft>
                </a:pPr>
                <a:r>
                  <a:rPr lang="fr-BE" kern="1200" dirty="0" smtClean="0">
                    <a:solidFill>
                      <a:srgbClr val="000000"/>
                    </a:solidFill>
                    <a:effectLst/>
                    <a:latin typeface="Garamond" panose="02020404030301010803" pitchFamily="18" charset="0"/>
                    <a:ea typeface="Calibri" panose="020F0502020204030204" pitchFamily="34" charset="0"/>
                  </a:rPr>
                  <a:t>Instrument A</a:t>
                </a:r>
                <a:endParaRPr lang="en-GB" dirty="0">
                  <a:effectLst/>
                  <a:latin typeface="Times New Roman" panose="02020603050405020304" pitchFamily="18" charset="0"/>
                  <a:ea typeface="Times New Roman" panose="02020603050405020304" pitchFamily="18" charset="0"/>
                </a:endParaRPr>
              </a:p>
            </p:txBody>
          </p:sp>
          <p:sp>
            <p:nvSpPr>
              <p:cNvPr id="17" name="Zone de texte 5"/>
              <p:cNvSpPr txBox="1">
                <a:spLocks noChangeArrowheads="1"/>
              </p:cNvSpPr>
              <p:nvPr/>
            </p:nvSpPr>
            <p:spPr bwMode="auto">
              <a:xfrm>
                <a:off x="1499600" y="1357110"/>
                <a:ext cx="1746044" cy="383196"/>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nSpc>
                    <a:spcPct val="106000"/>
                  </a:lnSpc>
                  <a:spcAft>
                    <a:spcPts val="800"/>
                  </a:spcAft>
                </a:pPr>
                <a:r>
                  <a:rPr lang="fr-BE" kern="1200" dirty="0" smtClean="0">
                    <a:solidFill>
                      <a:srgbClr val="000000"/>
                    </a:solidFill>
                    <a:effectLst/>
                    <a:latin typeface="Garamond" panose="02020404030301010803" pitchFamily="18" charset="0"/>
                    <a:ea typeface="Calibri" panose="020F0502020204030204" pitchFamily="34" charset="0"/>
                  </a:rPr>
                  <a:t>Instrument B</a:t>
                </a:r>
                <a:endParaRPr lang="en-GB" dirty="0">
                  <a:effectLst/>
                  <a:latin typeface="Times New Roman" panose="02020603050405020304" pitchFamily="18" charset="0"/>
                  <a:ea typeface="Times New Roman" panose="02020603050405020304" pitchFamily="18" charset="0"/>
                </a:endParaRPr>
              </a:p>
            </p:txBody>
          </p:sp>
          <p:sp>
            <p:nvSpPr>
              <p:cNvPr id="18" name="Zone de texte 6"/>
              <p:cNvSpPr txBox="1">
                <a:spLocks noChangeArrowheads="1"/>
              </p:cNvSpPr>
              <p:nvPr/>
            </p:nvSpPr>
            <p:spPr bwMode="auto">
              <a:xfrm>
                <a:off x="2777853" y="1887780"/>
                <a:ext cx="1473185" cy="383196"/>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nSpc>
                    <a:spcPct val="106000"/>
                  </a:lnSpc>
                </a:pPr>
                <a:r>
                  <a:rPr lang="fr-BE" kern="1200" dirty="0">
                    <a:solidFill>
                      <a:srgbClr val="000000"/>
                    </a:solidFill>
                    <a:effectLst/>
                    <a:latin typeface="Garamond" panose="02020404030301010803" pitchFamily="18" charset="0"/>
                    <a:ea typeface="Calibri" panose="020F0502020204030204" pitchFamily="34" charset="0"/>
                  </a:rPr>
                  <a:t>Acteur</a:t>
                </a:r>
                <a:r>
                  <a:rPr lang="fr-BE" sz="2800" kern="1200" dirty="0">
                    <a:solidFill>
                      <a:srgbClr val="000000"/>
                    </a:solidFill>
                    <a:effectLst/>
                    <a:latin typeface="Garamond" panose="02020404030301010803" pitchFamily="18" charset="0"/>
                    <a:ea typeface="Calibri" panose="020F0502020204030204" pitchFamily="34" charset="0"/>
                  </a:rPr>
                  <a:t> </a:t>
                </a:r>
                <a:r>
                  <a:rPr lang="fr-BE" kern="1200" dirty="0">
                    <a:solidFill>
                      <a:srgbClr val="000000"/>
                    </a:solidFill>
                    <a:effectLst/>
                    <a:latin typeface="Garamond" panose="02020404030301010803" pitchFamily="18" charset="0"/>
                    <a:ea typeface="Calibri" panose="020F0502020204030204" pitchFamily="34" charset="0"/>
                  </a:rPr>
                  <a:t>M</a:t>
                </a:r>
                <a:endParaRPr lang="en-GB" dirty="0">
                  <a:effectLst/>
                  <a:latin typeface="Times New Roman" panose="02020603050405020304" pitchFamily="18" charset="0"/>
                  <a:ea typeface="Times New Roman" panose="02020603050405020304" pitchFamily="18" charset="0"/>
                </a:endParaRPr>
              </a:p>
            </p:txBody>
          </p:sp>
          <p:sp>
            <p:nvSpPr>
              <p:cNvPr id="19" name="Zone de texte 7"/>
              <p:cNvSpPr txBox="1">
                <a:spLocks noChangeArrowheads="1"/>
              </p:cNvSpPr>
              <p:nvPr/>
            </p:nvSpPr>
            <p:spPr bwMode="auto">
              <a:xfrm>
                <a:off x="2185989" y="2719566"/>
                <a:ext cx="1265882" cy="340619"/>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nSpc>
                    <a:spcPct val="106000"/>
                  </a:lnSpc>
                </a:pPr>
                <a:r>
                  <a:rPr lang="fr-BE" kern="1200" dirty="0">
                    <a:solidFill>
                      <a:srgbClr val="000000"/>
                    </a:solidFill>
                    <a:effectLst/>
                    <a:latin typeface="Garamond" panose="02020404030301010803" pitchFamily="18" charset="0"/>
                    <a:ea typeface="Calibri" panose="020F0502020204030204" pitchFamily="34" charset="0"/>
                  </a:rPr>
                  <a:t>Acteur N</a:t>
                </a:r>
                <a:endParaRPr lang="en-GB" dirty="0">
                  <a:effectLst/>
                  <a:latin typeface="Times New Roman" panose="02020603050405020304" pitchFamily="18" charset="0"/>
                  <a:ea typeface="Times New Roman" panose="02020603050405020304" pitchFamily="18" charset="0"/>
                </a:endParaRPr>
              </a:p>
            </p:txBody>
          </p:sp>
          <p:sp>
            <p:nvSpPr>
              <p:cNvPr id="20" name="ZoneTexte 40"/>
              <p:cNvSpPr txBox="1"/>
              <p:nvPr/>
            </p:nvSpPr>
            <p:spPr>
              <a:xfrm>
                <a:off x="943936" y="111930"/>
                <a:ext cx="3919489" cy="436811"/>
              </a:xfrm>
              <a:prstGeom prst="rect">
                <a:avLst/>
              </a:prstGeom>
              <a:noFill/>
            </p:spPr>
            <p:txBody>
              <a:bodyPr wrap="square" rtlCol="0">
                <a:spAutoFit/>
              </a:bodyPr>
              <a:lstStyle/>
              <a:p>
                <a:pPr algn="ctr">
                  <a:spcAft>
                    <a:spcPts val="0"/>
                  </a:spcAft>
                </a:pPr>
                <a:r>
                  <a:rPr lang="fr-BE"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Assemblage politique régional</a:t>
                </a:r>
                <a:endParaRPr lang="en-GB" dirty="0">
                  <a:effectLst/>
                  <a:latin typeface="Times New Roman" panose="02020603050405020304" pitchFamily="18" charset="0"/>
                  <a:ea typeface="Times New Roman" panose="02020603050405020304" pitchFamily="18" charset="0"/>
                </a:endParaRPr>
              </a:p>
            </p:txBody>
          </p:sp>
        </p:grpSp>
        <p:grpSp>
          <p:nvGrpSpPr>
            <p:cNvPr id="9" name="Groupe 8"/>
            <p:cNvGrpSpPr/>
            <p:nvPr/>
          </p:nvGrpSpPr>
          <p:grpSpPr>
            <a:xfrm>
              <a:off x="4405941" y="1682494"/>
              <a:ext cx="1398290" cy="899378"/>
              <a:chOff x="4405941" y="1682494"/>
              <a:chExt cx="1398290" cy="899378"/>
            </a:xfrm>
            <a:solidFill>
              <a:schemeClr val="tx1"/>
            </a:solidFill>
          </p:grpSpPr>
          <p:sp>
            <p:nvSpPr>
              <p:cNvPr id="10" name="Flèche courbée vers le bas 9"/>
              <p:cNvSpPr/>
              <p:nvPr/>
            </p:nvSpPr>
            <p:spPr>
              <a:xfrm>
                <a:off x="4433846" y="1682494"/>
                <a:ext cx="1370385" cy="360000"/>
              </a:xfrm>
              <a:prstGeom prst="curvedDownArrow">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sp>
            <p:nvSpPr>
              <p:cNvPr id="11" name="Flèche courbée vers le bas 10"/>
              <p:cNvSpPr/>
              <p:nvPr/>
            </p:nvSpPr>
            <p:spPr>
              <a:xfrm rot="10800000">
                <a:off x="4405941" y="2221872"/>
                <a:ext cx="1370385" cy="360000"/>
              </a:xfrm>
              <a:prstGeom prst="curvedDownArrow">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grpSp>
      <p:sp>
        <p:nvSpPr>
          <p:cNvPr id="39" name="Rectangle 51"/>
          <p:cNvSpPr>
            <a:spLocks noChangeArrowheads="1"/>
          </p:cNvSpPr>
          <p:nvPr/>
        </p:nvSpPr>
        <p:spPr bwMode="auto">
          <a:xfrm>
            <a:off x="2138082" y="1000033"/>
            <a:ext cx="796065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BE" altLang="en-US" sz="2400" b="0" i="0" u="none" strike="noStrike" cap="none" normalizeH="0" baseline="0" dirty="0" smtClean="0">
                <a:ln>
                  <a:noFill/>
                </a:ln>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r>
            <a:br>
              <a:rPr kumimoji="0" lang="fr-BE" altLang="en-US" sz="2400" b="0" i="0" u="none" strike="noStrike" cap="none" normalizeH="0" baseline="0" dirty="0" smtClean="0">
                <a:ln>
                  <a:noFill/>
                </a:ln>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br>
            <a:r>
              <a:rPr lang="fr-BE" altLang="en-US" sz="2400" b="1" dirty="0">
                <a:latin typeface="Garamond" panose="02020404030301010803" pitchFamily="18" charset="0"/>
                <a:ea typeface="Times New Roman" panose="02020603050405020304" pitchFamily="18" charset="0"/>
                <a:cs typeface="Times New Roman" panose="02020603050405020304" pitchFamily="18" charset="0"/>
              </a:rPr>
              <a:t>L</a:t>
            </a:r>
            <a:r>
              <a:rPr kumimoji="0" lang="fr-BE" altLang="en-US" sz="2400" b="1" i="0" u="none" strike="noStrike" cap="none" normalizeH="0" baseline="0" dirty="0" smtClean="0">
                <a:ln>
                  <a:noFill/>
                </a:ln>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a </a:t>
            </a:r>
            <a:r>
              <a:rPr kumimoji="0" lang="fr-BE" altLang="en-US" sz="2400" b="1" i="0" u="none" strike="noStrike" cap="none" normalizeH="0" baseline="0" dirty="0" smtClean="0">
                <a:ln>
                  <a:noFill/>
                </a:ln>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co-production </a:t>
            </a:r>
            <a:r>
              <a:rPr kumimoji="0" lang="fr-BE" altLang="en-US" sz="2400" b="1" i="0" u="none" strike="noStrike" cap="none" normalizeH="0" baseline="0" dirty="0" smtClean="0">
                <a:ln>
                  <a:noFill/>
                </a:ln>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des assemblages politiques régionaux et des dispositifs de gouvernement des finances publiques</a:t>
            </a:r>
            <a:endParaRPr kumimoji="0" lang="fr-BE" altLang="en-US" sz="2400" b="0" i="0" u="none" strike="noStrike" cap="none" normalizeH="0" baseline="0" dirty="0" smtClean="0">
              <a:ln>
                <a:noFill/>
              </a:ln>
              <a:solidFill>
                <a:schemeClr val="tx1"/>
              </a:solidFill>
              <a:effectLst/>
              <a:latin typeface="Arial" panose="020B0604020202020204" pitchFamily="34" charset="0"/>
            </a:endParaRPr>
          </a:p>
        </p:txBody>
      </p:sp>
      <p:sp>
        <p:nvSpPr>
          <p:cNvPr id="45" name="Espace réservé du numéro de diapositive 44"/>
          <p:cNvSpPr>
            <a:spLocks noGrp="1"/>
          </p:cNvSpPr>
          <p:nvPr>
            <p:ph type="sldNum" sz="quarter" idx="11"/>
          </p:nvPr>
        </p:nvSpPr>
        <p:spPr/>
        <p:txBody>
          <a:bodyPr/>
          <a:lstStyle/>
          <a:p>
            <a:fld id="{ABEF95C2-E4E8-4A57-9BE2-0ADCD144DEA0}" type="slidenum">
              <a:rPr lang="fr-BE" smtClean="0">
                <a:latin typeface="+mj-lt"/>
              </a:rPr>
              <a:t>2</a:t>
            </a:fld>
            <a:endParaRPr lang="fr-BE" dirty="0">
              <a:latin typeface="+mj-lt"/>
            </a:endParaRPr>
          </a:p>
        </p:txBody>
      </p:sp>
    </p:spTree>
    <p:extLst>
      <p:ext uri="{BB962C8B-B14F-4D97-AF65-F5344CB8AC3E}">
        <p14:creationId xmlns:p14="http://schemas.microsoft.com/office/powerpoint/2010/main" val="41329725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BE" dirty="0" smtClean="0"/>
          </a:p>
          <a:p>
            <a:r>
              <a:rPr lang="fr-BE" dirty="0" smtClean="0"/>
              <a:t>1</a:t>
            </a:r>
            <a:r>
              <a:rPr lang="fr-BE" baseline="30000" dirty="0" smtClean="0"/>
              <a:t>ère</a:t>
            </a:r>
            <a:r>
              <a:rPr lang="fr-BE" dirty="0" smtClean="0"/>
              <a:t> étape</a:t>
            </a:r>
            <a:r>
              <a:rPr lang="fr-BE" dirty="0"/>
              <a:t> (juin-octobre 2010) : délimitation des contours du </a:t>
            </a:r>
            <a:r>
              <a:rPr lang="fr-BE" dirty="0" smtClean="0"/>
              <a:t>problème</a:t>
            </a:r>
          </a:p>
          <a:p>
            <a:endParaRPr lang="fr-BE" dirty="0"/>
          </a:p>
          <a:p>
            <a:r>
              <a:rPr lang="fr-BE" dirty="0" smtClean="0"/>
              <a:t>2</a:t>
            </a:r>
            <a:r>
              <a:rPr lang="fr-BE" baseline="30000" dirty="0" smtClean="0"/>
              <a:t>ème</a:t>
            </a:r>
            <a:r>
              <a:rPr lang="fr-BE" dirty="0" smtClean="0"/>
              <a:t> </a:t>
            </a:r>
            <a:r>
              <a:rPr lang="fr-BE" dirty="0"/>
              <a:t>étape (octobre 2010-janvier 2011) : « des slogans aux chiffres » </a:t>
            </a:r>
            <a:r>
              <a:rPr lang="fr-BE" dirty="0">
                <a:sym typeface="Wingdings" panose="05000000000000000000" pitchFamily="2" charset="2"/>
              </a:rPr>
              <a:t></a:t>
            </a:r>
            <a:r>
              <a:rPr lang="fr-BE" dirty="0"/>
              <a:t> Premières </a:t>
            </a:r>
            <a:r>
              <a:rPr lang="fr-BE" dirty="0" smtClean="0"/>
              <a:t>traductions chiffrées </a:t>
            </a:r>
            <a:r>
              <a:rPr lang="fr-BE" dirty="0"/>
              <a:t>des </a:t>
            </a:r>
            <a:r>
              <a:rPr lang="fr-BE" dirty="0" smtClean="0"/>
              <a:t>propositions de réforme</a:t>
            </a:r>
          </a:p>
          <a:p>
            <a:endParaRPr lang="en-GB" dirty="0"/>
          </a:p>
          <a:p>
            <a:r>
              <a:rPr lang="fr-BE" dirty="0" smtClean="0"/>
              <a:t>3</a:t>
            </a:r>
            <a:r>
              <a:rPr lang="fr-BE" baseline="30000" dirty="0" smtClean="0"/>
              <a:t>ème</a:t>
            </a:r>
            <a:r>
              <a:rPr lang="fr-BE" dirty="0" smtClean="0"/>
              <a:t> </a:t>
            </a:r>
            <a:r>
              <a:rPr lang="fr-BE" dirty="0"/>
              <a:t>étape (</a:t>
            </a:r>
            <a:r>
              <a:rPr lang="fr-BE" dirty="0" err="1"/>
              <a:t>mai-septembre</a:t>
            </a:r>
            <a:r>
              <a:rPr lang="fr-BE" dirty="0"/>
              <a:t> 2011</a:t>
            </a:r>
            <a:r>
              <a:rPr lang="fr-BE" dirty="0" smtClean="0"/>
              <a:t>) : élaboration du modèle et arbitrages</a:t>
            </a:r>
            <a:endParaRPr lang="fr-BE" dirty="0"/>
          </a:p>
          <a:p>
            <a:endParaRPr lang="fr-BE" dirty="0"/>
          </a:p>
        </p:txBody>
      </p:sp>
      <p:sp>
        <p:nvSpPr>
          <p:cNvPr id="3" name="Titre 2"/>
          <p:cNvSpPr>
            <a:spLocks noGrp="1"/>
          </p:cNvSpPr>
          <p:nvPr>
            <p:ph type="title"/>
          </p:nvPr>
        </p:nvSpPr>
        <p:spPr/>
        <p:txBody>
          <a:bodyPr/>
          <a:lstStyle/>
          <a:p>
            <a:r>
              <a:rPr lang="fr-BE" dirty="0"/>
              <a:t>Séquence de la réforme de la LSF</a:t>
            </a:r>
          </a:p>
        </p:txBody>
      </p:sp>
      <p:sp>
        <p:nvSpPr>
          <p:cNvPr id="4" name="Espace réservé du numéro de diapositive 3"/>
          <p:cNvSpPr>
            <a:spLocks noGrp="1"/>
          </p:cNvSpPr>
          <p:nvPr>
            <p:ph type="sldNum" sz="quarter" idx="11"/>
          </p:nvPr>
        </p:nvSpPr>
        <p:spPr/>
        <p:txBody>
          <a:bodyPr/>
          <a:lstStyle/>
          <a:p>
            <a:fld id="{ABEF95C2-E4E8-4A57-9BE2-0ADCD144DEA0}" type="slidenum">
              <a:rPr lang="fr-BE" smtClean="0">
                <a:latin typeface="+mj-lt"/>
              </a:rPr>
              <a:t>3</a:t>
            </a:fld>
            <a:endParaRPr lang="fr-BE" dirty="0">
              <a:latin typeface="+mj-lt"/>
            </a:endParaRPr>
          </a:p>
        </p:txBody>
      </p:sp>
    </p:spTree>
    <p:extLst>
      <p:ext uri="{BB962C8B-B14F-4D97-AF65-F5344CB8AC3E}">
        <p14:creationId xmlns:p14="http://schemas.microsoft.com/office/powerpoint/2010/main" val="23724132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marL="514350" indent="-514350">
              <a:buFont typeface="+mj-lt"/>
              <a:buAutoNum type="arabicPeriod"/>
            </a:pPr>
            <a:endParaRPr lang="fr-BE" dirty="0" smtClean="0"/>
          </a:p>
          <a:p>
            <a:pPr marL="514350" indent="-514350">
              <a:buFont typeface="+mj-lt"/>
              <a:buAutoNum type="arabicPeriod"/>
            </a:pPr>
            <a:r>
              <a:rPr lang="fr-BE" dirty="0" smtClean="0"/>
              <a:t>Mise à </a:t>
            </a:r>
            <a:r>
              <a:rPr lang="fr-BE" dirty="0"/>
              <a:t>l’agenda de la réforme de la </a:t>
            </a:r>
            <a:r>
              <a:rPr lang="fr-BE" dirty="0" smtClean="0"/>
              <a:t>LSF ;</a:t>
            </a:r>
          </a:p>
          <a:p>
            <a:pPr marL="514350" indent="-514350">
              <a:buFont typeface="+mj-lt"/>
              <a:buAutoNum type="arabicPeriod"/>
            </a:pPr>
            <a:r>
              <a:rPr lang="fr-BE" dirty="0" smtClean="0"/>
              <a:t>Fixation </a:t>
            </a:r>
            <a:r>
              <a:rPr lang="fr-BE" dirty="0"/>
              <a:t>des </a:t>
            </a:r>
            <a:r>
              <a:rPr lang="fr-BE" dirty="0" smtClean="0"/>
              <a:t>principes </a:t>
            </a:r>
            <a:r>
              <a:rPr lang="fr-BE" dirty="0"/>
              <a:t>directeurs de la </a:t>
            </a:r>
            <a:r>
              <a:rPr lang="fr-BE" dirty="0" smtClean="0"/>
              <a:t>négociation ;</a:t>
            </a:r>
          </a:p>
          <a:p>
            <a:pPr marL="514350" indent="-514350" algn="just">
              <a:buFont typeface="+mj-lt"/>
              <a:buAutoNum type="arabicPeriod"/>
            </a:pPr>
            <a:r>
              <a:rPr lang="fr-BE" dirty="0"/>
              <a:t>Mise en évidence des tensions liées à l’interprétation </a:t>
            </a:r>
            <a:r>
              <a:rPr lang="fr-BE" dirty="0" smtClean="0"/>
              <a:t>de ces principes ;</a:t>
            </a:r>
          </a:p>
          <a:p>
            <a:pPr marL="514350" indent="-514350">
              <a:buFont typeface="+mj-lt"/>
              <a:buAutoNum type="arabicPeriod"/>
            </a:pPr>
            <a:r>
              <a:rPr lang="fr-BE" dirty="0" smtClean="0"/>
              <a:t>Rapport De </a:t>
            </a:r>
            <a:r>
              <a:rPr lang="fr-BE" dirty="0"/>
              <a:t>Wever comme « miroir » de la note Di Rupo </a:t>
            </a:r>
            <a:r>
              <a:rPr lang="fr-BE" dirty="0">
                <a:sym typeface="Wingdings" panose="05000000000000000000" pitchFamily="2" charset="2"/>
              </a:rPr>
              <a:t></a:t>
            </a:r>
            <a:r>
              <a:rPr lang="fr-BE" dirty="0"/>
              <a:t> </a:t>
            </a:r>
            <a:r>
              <a:rPr lang="fr-BE" dirty="0" smtClean="0"/>
              <a:t>Définition des positions </a:t>
            </a:r>
            <a:r>
              <a:rPr lang="fr-BE" dirty="0"/>
              <a:t>extrêmes</a:t>
            </a:r>
            <a:endParaRPr lang="en-GB" dirty="0"/>
          </a:p>
          <a:p>
            <a:pPr marL="514350" indent="-514350">
              <a:buFont typeface="+mj-lt"/>
              <a:buAutoNum type="arabicPeriod"/>
            </a:pPr>
            <a:endParaRPr lang="fr-BE" dirty="0"/>
          </a:p>
        </p:txBody>
      </p:sp>
      <p:sp>
        <p:nvSpPr>
          <p:cNvPr id="3" name="Titre 2"/>
          <p:cNvSpPr>
            <a:spLocks noGrp="1"/>
          </p:cNvSpPr>
          <p:nvPr>
            <p:ph type="title"/>
          </p:nvPr>
        </p:nvSpPr>
        <p:spPr>
          <a:xfrm>
            <a:off x="829045" y="1283973"/>
            <a:ext cx="10515600" cy="773427"/>
          </a:xfrm>
        </p:spPr>
        <p:txBody>
          <a:bodyPr>
            <a:normAutofit/>
          </a:bodyPr>
          <a:lstStyle/>
          <a:p>
            <a:r>
              <a:rPr lang="fr-BE" dirty="0"/>
              <a:t>1</a:t>
            </a:r>
            <a:r>
              <a:rPr lang="fr-BE" baseline="30000" dirty="0"/>
              <a:t>ère</a:t>
            </a:r>
            <a:r>
              <a:rPr lang="fr-BE" dirty="0"/>
              <a:t> étape </a:t>
            </a:r>
            <a:r>
              <a:rPr lang="fr-BE" dirty="0" smtClean="0"/>
              <a:t>(juin-octobre 2010)</a:t>
            </a:r>
            <a:endParaRPr lang="fr-BE" dirty="0"/>
          </a:p>
        </p:txBody>
      </p:sp>
      <p:sp>
        <p:nvSpPr>
          <p:cNvPr id="4" name="Espace réservé du numéro de diapositive 3"/>
          <p:cNvSpPr>
            <a:spLocks noGrp="1"/>
          </p:cNvSpPr>
          <p:nvPr>
            <p:ph type="sldNum" sz="quarter" idx="11"/>
          </p:nvPr>
        </p:nvSpPr>
        <p:spPr/>
        <p:txBody>
          <a:bodyPr/>
          <a:lstStyle/>
          <a:p>
            <a:fld id="{ABEF95C2-E4E8-4A57-9BE2-0ADCD144DEA0}" type="slidenum">
              <a:rPr lang="fr-BE" smtClean="0">
                <a:latin typeface="+mj-lt"/>
              </a:rPr>
              <a:t>4</a:t>
            </a:fld>
            <a:endParaRPr lang="fr-BE" dirty="0">
              <a:latin typeface="+mj-lt"/>
            </a:endParaRPr>
          </a:p>
        </p:txBody>
      </p:sp>
    </p:spTree>
    <p:extLst>
      <p:ext uri="{BB962C8B-B14F-4D97-AF65-F5344CB8AC3E}">
        <p14:creationId xmlns:p14="http://schemas.microsoft.com/office/powerpoint/2010/main" val="9337667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3057196538"/>
              </p:ext>
            </p:extLst>
          </p:nvPr>
        </p:nvGraphicFramePr>
        <p:xfrm>
          <a:off x="112294" y="1393268"/>
          <a:ext cx="11951369" cy="5478382"/>
        </p:xfrm>
        <a:graphic>
          <a:graphicData uri="http://schemas.openxmlformats.org/drawingml/2006/table">
            <a:tbl>
              <a:tblPr firstRow="1" bandRow="1">
                <a:tableStyleId>{5C22544A-7EE6-4342-B048-85BDC9FD1C3A}</a:tableStyleId>
              </a:tblPr>
              <a:tblGrid>
                <a:gridCol w="8802268"/>
                <a:gridCol w="1492315"/>
                <a:gridCol w="1656786"/>
              </a:tblGrid>
              <a:tr h="322258">
                <a:tc>
                  <a:txBody>
                    <a:bodyPr/>
                    <a:lstStyle/>
                    <a:p>
                      <a:pPr algn="ctr">
                        <a:lnSpc>
                          <a:spcPct val="100000"/>
                        </a:lnSpc>
                        <a:spcAft>
                          <a:spcPts val="0"/>
                        </a:spcAft>
                      </a:pPr>
                      <a:r>
                        <a:rPr lang="fr-BE" sz="2000" dirty="0">
                          <a:effectLst/>
                          <a:latin typeface="Garamond" panose="02020404030301010803" pitchFamily="18" charset="0"/>
                        </a:rPr>
                        <a:t>Principes</a:t>
                      </a:r>
                      <a:endParaRPr lang="en-GB" sz="200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tc>
                <a:tc>
                  <a:txBody>
                    <a:bodyPr/>
                    <a:lstStyle/>
                    <a:p>
                      <a:pPr algn="ctr">
                        <a:lnSpc>
                          <a:spcPct val="100000"/>
                        </a:lnSpc>
                        <a:spcAft>
                          <a:spcPts val="0"/>
                        </a:spcAft>
                      </a:pPr>
                      <a:r>
                        <a:rPr lang="fr-BE" sz="2000" dirty="0">
                          <a:effectLst/>
                          <a:latin typeface="Garamond" panose="02020404030301010803" pitchFamily="18" charset="0"/>
                        </a:rPr>
                        <a:t>Volets</a:t>
                      </a:r>
                      <a:endParaRPr lang="en-GB" sz="200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tc>
                <a:tc>
                  <a:txBody>
                    <a:bodyPr/>
                    <a:lstStyle/>
                    <a:p>
                      <a:pPr algn="ctr">
                        <a:lnSpc>
                          <a:spcPct val="100000"/>
                        </a:lnSpc>
                        <a:spcAft>
                          <a:spcPts val="0"/>
                        </a:spcAft>
                      </a:pPr>
                      <a:r>
                        <a:rPr lang="fr-BE" sz="2000" dirty="0">
                          <a:effectLst/>
                          <a:latin typeface="Garamond" panose="02020404030301010803" pitchFamily="18" charset="0"/>
                        </a:rPr>
                        <a:t>Clivages</a:t>
                      </a:r>
                      <a:endParaRPr lang="en-GB" sz="200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tc>
              </a:tr>
              <a:tr h="644515">
                <a:tc>
                  <a:txBody>
                    <a:bodyPr/>
                    <a:lstStyle/>
                    <a:p>
                      <a:pPr algn="just">
                        <a:lnSpc>
                          <a:spcPct val="100000"/>
                        </a:lnSpc>
                        <a:spcAft>
                          <a:spcPts val="0"/>
                        </a:spcAft>
                      </a:pPr>
                      <a:r>
                        <a:rPr lang="fr-BE" sz="2000" b="0" dirty="0">
                          <a:effectLst/>
                          <a:latin typeface="Garamond" panose="02020404030301010803" pitchFamily="18" charset="0"/>
                        </a:rPr>
                        <a:t>1. Accroître l’autonomie financière des entités fédérées, </a:t>
                      </a:r>
                      <a:r>
                        <a:rPr lang="fr-BE" sz="2000" b="0" i="0" dirty="0">
                          <a:effectLst/>
                          <a:latin typeface="Garamond" panose="02020404030301010803" pitchFamily="18" charset="0"/>
                        </a:rPr>
                        <a:t>notamment</a:t>
                      </a:r>
                      <a:r>
                        <a:rPr lang="fr-BE" sz="2000" b="0" dirty="0">
                          <a:effectLst/>
                          <a:latin typeface="Garamond" panose="02020404030301010803" pitchFamily="18" charset="0"/>
                        </a:rPr>
                        <a:t> </a:t>
                      </a:r>
                      <a:r>
                        <a:rPr lang="fr-BE" sz="2000" b="0" i="1" dirty="0">
                          <a:effectLst/>
                          <a:latin typeface="Garamond" panose="02020404030301010803" pitchFamily="18" charset="0"/>
                        </a:rPr>
                        <a:t>en augmentant significativement leurs recettes propres ;</a:t>
                      </a:r>
                      <a:endParaRPr lang="en-GB" sz="2000" b="0" i="1"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algn="ctr">
                        <a:lnSpc>
                          <a:spcPct val="100000"/>
                        </a:lnSpc>
                        <a:spcAft>
                          <a:spcPts val="0"/>
                        </a:spcAft>
                      </a:pPr>
                      <a:r>
                        <a:rPr lang="fr-BE" sz="2000" b="0" dirty="0" smtClean="0">
                          <a:effectLst/>
                          <a:latin typeface="Garamond" panose="02020404030301010803" pitchFamily="18" charset="0"/>
                        </a:rPr>
                        <a:t>Auto. </a:t>
                      </a:r>
                      <a:r>
                        <a:rPr lang="fr-BE" sz="2000" b="0" dirty="0">
                          <a:effectLst/>
                          <a:latin typeface="Garamond" panose="02020404030301010803" pitchFamily="18" charset="0"/>
                        </a:rPr>
                        <a:t>fiscale</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algn="ctr">
                        <a:lnSpc>
                          <a:spcPct val="100000"/>
                        </a:lnSpc>
                        <a:spcAft>
                          <a:spcPts val="0"/>
                        </a:spcAft>
                      </a:pPr>
                      <a:r>
                        <a:rPr lang="fr-BE" sz="2000" b="0" dirty="0" smtClean="0">
                          <a:effectLst/>
                          <a:latin typeface="Garamond" panose="02020404030301010803" pitchFamily="18" charset="0"/>
                        </a:rPr>
                        <a:t>N/S</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r>
              <a:tr h="322258">
                <a:tc>
                  <a:txBody>
                    <a:bodyPr/>
                    <a:lstStyle/>
                    <a:p>
                      <a:pPr algn="just">
                        <a:lnSpc>
                          <a:spcPct val="100000"/>
                        </a:lnSpc>
                        <a:spcAft>
                          <a:spcPts val="0"/>
                        </a:spcAft>
                      </a:pPr>
                      <a:r>
                        <a:rPr lang="fr-BE" sz="2000" b="0" dirty="0">
                          <a:effectLst/>
                          <a:latin typeface="Garamond" panose="02020404030301010803" pitchFamily="18" charset="0"/>
                        </a:rPr>
                        <a:t>2. Éviter une concurrence fiscale </a:t>
                      </a:r>
                      <a:r>
                        <a:rPr lang="fr-BE" sz="2000" b="0" i="1" dirty="0">
                          <a:effectLst/>
                          <a:latin typeface="Garamond" panose="02020404030301010803" pitchFamily="18" charset="0"/>
                        </a:rPr>
                        <a:t>déloyale</a:t>
                      </a:r>
                      <a:r>
                        <a:rPr lang="fr-BE" sz="2000" b="0" dirty="0">
                          <a:effectLst/>
                          <a:latin typeface="Garamond" panose="02020404030301010803" pitchFamily="18" charset="0"/>
                        </a:rPr>
                        <a:t> ;</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algn="ctr">
                        <a:lnSpc>
                          <a:spcPct val="100000"/>
                        </a:lnSpc>
                        <a:spcAft>
                          <a:spcPts val="0"/>
                        </a:spcAft>
                      </a:pPr>
                      <a:r>
                        <a:rPr lang="fr-BE" sz="2000" b="0" dirty="0" smtClean="0">
                          <a:effectLst/>
                          <a:latin typeface="Garamond" panose="02020404030301010803" pitchFamily="18" charset="0"/>
                        </a:rPr>
                        <a:t>Auto. fiscale</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algn="ctr">
                        <a:lnSpc>
                          <a:spcPct val="100000"/>
                        </a:lnSpc>
                        <a:spcAft>
                          <a:spcPts val="0"/>
                        </a:spcAft>
                      </a:pPr>
                      <a:r>
                        <a:rPr lang="fr-BE" sz="2000" b="0" dirty="0" smtClean="0">
                          <a:effectLst/>
                          <a:latin typeface="Garamond" panose="02020404030301010803" pitchFamily="18" charset="0"/>
                        </a:rPr>
                        <a:t>N/S</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r>
              <a:tr h="322258">
                <a:tc>
                  <a:txBody>
                    <a:bodyPr/>
                    <a:lstStyle/>
                    <a:p>
                      <a:pPr algn="just">
                        <a:lnSpc>
                          <a:spcPct val="100000"/>
                        </a:lnSpc>
                        <a:spcAft>
                          <a:spcPts val="0"/>
                        </a:spcAft>
                      </a:pPr>
                      <a:r>
                        <a:rPr lang="fr-BE" sz="2000" b="0" dirty="0">
                          <a:effectLst/>
                          <a:latin typeface="Garamond" panose="02020404030301010803" pitchFamily="18" charset="0"/>
                        </a:rPr>
                        <a:t>3. Maintenir les règles de progressivité de l’impôt ;</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algn="ctr">
                        <a:lnSpc>
                          <a:spcPct val="100000"/>
                        </a:lnSpc>
                        <a:spcAft>
                          <a:spcPts val="0"/>
                        </a:spcAft>
                      </a:pPr>
                      <a:r>
                        <a:rPr lang="fr-BE" sz="2000" b="0" dirty="0" smtClean="0">
                          <a:effectLst/>
                          <a:latin typeface="Garamond" panose="02020404030301010803" pitchFamily="18" charset="0"/>
                        </a:rPr>
                        <a:t>Auto. fiscale</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algn="ctr">
                        <a:lnSpc>
                          <a:spcPct val="100000"/>
                        </a:lnSpc>
                        <a:spcAft>
                          <a:spcPts val="0"/>
                        </a:spcAft>
                      </a:pPr>
                      <a:r>
                        <a:rPr lang="fr-BE" sz="2000" b="0" dirty="0" smtClean="0">
                          <a:effectLst/>
                          <a:latin typeface="Garamond" panose="02020404030301010803" pitchFamily="18" charset="0"/>
                        </a:rPr>
                        <a:t>N/S + </a:t>
                      </a:r>
                      <a:r>
                        <a:rPr lang="en-GB" sz="2000" b="0" dirty="0" smtClean="0">
                          <a:effectLst/>
                          <a:latin typeface="Garamond" panose="02020404030301010803" pitchFamily="18" charset="0"/>
                          <a:ea typeface="Calibri" panose="020F0502020204030204" pitchFamily="34" charset="0"/>
                          <a:cs typeface="Times New Roman" panose="02020603050405020304" pitchFamily="18" charset="0"/>
                        </a:rPr>
                        <a:t>K/L</a:t>
                      </a:r>
                    </a:p>
                  </a:txBody>
                  <a:tcPr marL="32161" marR="32161" marT="0" marB="0" anchor="ctr"/>
                </a:tc>
              </a:tr>
              <a:tr h="322258">
                <a:tc>
                  <a:txBody>
                    <a:bodyPr/>
                    <a:lstStyle/>
                    <a:p>
                      <a:pPr algn="just">
                        <a:lnSpc>
                          <a:spcPct val="100000"/>
                        </a:lnSpc>
                        <a:spcAft>
                          <a:spcPts val="0"/>
                        </a:spcAft>
                      </a:pPr>
                      <a:r>
                        <a:rPr lang="fr-BE" sz="2000" b="0" dirty="0">
                          <a:effectLst/>
                          <a:latin typeface="Garamond" panose="02020404030301010803" pitchFamily="18" charset="0"/>
                        </a:rPr>
                        <a:t>4. Ne pas appauvrir </a:t>
                      </a:r>
                      <a:r>
                        <a:rPr lang="fr-BE" sz="2000" b="0" i="1" dirty="0">
                          <a:effectLst/>
                          <a:latin typeface="Garamond" panose="02020404030301010803" pitchFamily="18" charset="0"/>
                        </a:rPr>
                        <a:t>structurellement</a:t>
                      </a:r>
                      <a:r>
                        <a:rPr lang="fr-BE" sz="2000" b="0" dirty="0">
                          <a:effectLst/>
                          <a:latin typeface="Garamond" panose="02020404030301010803" pitchFamily="18" charset="0"/>
                        </a:rPr>
                        <a:t> une ou plusieurs entités fédérées ;</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algn="ctr">
                        <a:lnSpc>
                          <a:spcPct val="100000"/>
                        </a:lnSpc>
                        <a:spcAft>
                          <a:spcPts val="0"/>
                        </a:spcAft>
                      </a:pPr>
                      <a:r>
                        <a:rPr lang="fr-BE" sz="2000" b="0" dirty="0" err="1" smtClean="0">
                          <a:effectLst/>
                          <a:latin typeface="Garamond" panose="02020404030301010803" pitchFamily="18" charset="0"/>
                        </a:rPr>
                        <a:t>Équil</a:t>
                      </a:r>
                      <a:r>
                        <a:rPr lang="fr-BE" sz="2000" b="0" dirty="0" smtClean="0">
                          <a:effectLst/>
                          <a:latin typeface="Garamond" panose="02020404030301010803" pitchFamily="18" charset="0"/>
                        </a:rPr>
                        <a:t>. </a:t>
                      </a:r>
                      <a:r>
                        <a:rPr lang="fr-BE" sz="2000" b="0" dirty="0">
                          <a:effectLst/>
                          <a:latin typeface="Garamond" panose="02020404030301010803" pitchFamily="18" charset="0"/>
                        </a:rPr>
                        <a:t>global</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algn="ctr">
                        <a:lnSpc>
                          <a:spcPct val="100000"/>
                        </a:lnSpc>
                        <a:spcAft>
                          <a:spcPts val="0"/>
                        </a:spcAft>
                      </a:pPr>
                      <a:r>
                        <a:rPr lang="fr-BE" sz="2000" b="0" dirty="0" smtClean="0">
                          <a:effectLst/>
                          <a:latin typeface="Garamond" panose="02020404030301010803" pitchFamily="18" charset="0"/>
                        </a:rPr>
                        <a:t>N/S + </a:t>
                      </a:r>
                      <a:r>
                        <a:rPr lang="fr-BE" sz="2000" b="0" dirty="0" smtClean="0">
                          <a:effectLst/>
                          <a:latin typeface="Garamond" panose="02020404030301010803" pitchFamily="18" charset="0"/>
                          <a:ea typeface="+mn-ea"/>
                          <a:cs typeface="+mn-cs"/>
                        </a:rPr>
                        <a:t>E1/E2</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r>
              <a:tr h="644515">
                <a:tc>
                  <a:txBody>
                    <a:bodyPr/>
                    <a:lstStyle/>
                    <a:p>
                      <a:pPr algn="just">
                        <a:lnSpc>
                          <a:spcPct val="100000"/>
                        </a:lnSpc>
                        <a:spcAft>
                          <a:spcPts val="0"/>
                        </a:spcAft>
                      </a:pPr>
                      <a:r>
                        <a:rPr lang="fr-BE" sz="2000" b="0" dirty="0">
                          <a:effectLst/>
                          <a:latin typeface="Garamond" panose="02020404030301010803" pitchFamily="18" charset="0"/>
                        </a:rPr>
                        <a:t>5. Assurer la viabilité </a:t>
                      </a:r>
                      <a:r>
                        <a:rPr lang="fr-BE" sz="2000" b="0" i="1" dirty="0">
                          <a:effectLst/>
                          <a:latin typeface="Garamond" panose="02020404030301010803" pitchFamily="18" charset="0"/>
                        </a:rPr>
                        <a:t>à long terme </a:t>
                      </a:r>
                      <a:r>
                        <a:rPr lang="fr-BE" sz="2000" b="0" dirty="0">
                          <a:effectLst/>
                          <a:latin typeface="Garamond" panose="02020404030301010803" pitchFamily="18" charset="0"/>
                        </a:rPr>
                        <a:t>de l’État fédéral et préserver ses prérogatives fiscales liées à la politique de redistribution interpersonnelle ;</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algn="ctr">
                        <a:lnSpc>
                          <a:spcPct val="100000"/>
                        </a:lnSpc>
                        <a:spcAft>
                          <a:spcPts val="0"/>
                        </a:spcAft>
                      </a:pPr>
                      <a:r>
                        <a:rPr lang="fr-BE" sz="2000" b="0" dirty="0" err="1" smtClean="0">
                          <a:effectLst/>
                          <a:latin typeface="Garamond" panose="02020404030301010803" pitchFamily="18" charset="0"/>
                        </a:rPr>
                        <a:t>Équil</a:t>
                      </a:r>
                      <a:r>
                        <a:rPr lang="fr-BE" sz="2000" b="0" dirty="0" smtClean="0">
                          <a:effectLst/>
                          <a:latin typeface="Garamond" panose="02020404030301010803" pitchFamily="18" charset="0"/>
                        </a:rPr>
                        <a:t>. global</a:t>
                      </a:r>
                      <a:endParaRPr lang="en-GB" sz="2000" b="0" dirty="0" smtClean="0">
                        <a:effectLst/>
                        <a:latin typeface="Garamond" panose="02020404030301010803" pitchFamily="18" charset="0"/>
                        <a:ea typeface="Calibri" panose="020F0502020204030204" pitchFamily="34" charset="0"/>
                        <a:cs typeface="Times New Roman" panose="02020603050405020304" pitchFamily="18" charset="0"/>
                      </a:endParaRPr>
                    </a:p>
                    <a:p>
                      <a:pPr algn="ctr">
                        <a:lnSpc>
                          <a:spcPct val="100000"/>
                        </a:lnSpc>
                        <a:spcAft>
                          <a:spcPts val="0"/>
                        </a:spcAft>
                      </a:pPr>
                      <a:r>
                        <a:rPr lang="fr-BE" sz="2000" b="0" dirty="0" smtClean="0">
                          <a:effectLst/>
                          <a:latin typeface="Garamond" panose="02020404030301010803" pitchFamily="18" charset="0"/>
                        </a:rPr>
                        <a:t>Auto. fiscale</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algn="ctr">
                        <a:lnSpc>
                          <a:spcPct val="100000"/>
                        </a:lnSpc>
                        <a:spcAft>
                          <a:spcPts val="0"/>
                        </a:spcAft>
                      </a:pPr>
                      <a:r>
                        <a:rPr lang="fr-BE" sz="2000" b="0" dirty="0" smtClean="0">
                          <a:effectLst/>
                          <a:latin typeface="Garamond" panose="02020404030301010803" pitchFamily="18" charset="0"/>
                        </a:rPr>
                        <a:t>E1/E2 + N/S</a:t>
                      </a:r>
                      <a:endParaRPr lang="en-GB" sz="2000" b="0" dirty="0">
                        <a:effectLst/>
                        <a:latin typeface="Garamond" panose="02020404030301010803" pitchFamily="18" charset="0"/>
                      </a:endParaRPr>
                    </a:p>
                    <a:p>
                      <a:pPr algn="ctr">
                        <a:lnSpc>
                          <a:spcPct val="100000"/>
                        </a:lnSpc>
                        <a:spcAft>
                          <a:spcPts val="0"/>
                        </a:spcAft>
                      </a:pPr>
                      <a:r>
                        <a:rPr lang="fr-BE" sz="2000" b="0" dirty="0" smtClean="0">
                          <a:effectLst/>
                          <a:latin typeface="Garamond" panose="02020404030301010803" pitchFamily="18" charset="0"/>
                        </a:rPr>
                        <a:t>+ K/L</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r>
              <a:tr h="644515">
                <a:tc>
                  <a:txBody>
                    <a:bodyPr/>
                    <a:lstStyle/>
                    <a:p>
                      <a:pPr algn="just">
                        <a:lnSpc>
                          <a:spcPct val="100000"/>
                        </a:lnSpc>
                        <a:spcAft>
                          <a:spcPts val="0"/>
                        </a:spcAft>
                      </a:pPr>
                      <a:r>
                        <a:rPr lang="fr-BE" sz="2000" b="0" dirty="0">
                          <a:effectLst/>
                          <a:latin typeface="Garamond" panose="02020404030301010803" pitchFamily="18" charset="0"/>
                        </a:rPr>
                        <a:t>6. Renforcer la </a:t>
                      </a:r>
                      <a:r>
                        <a:rPr lang="fr-BE" sz="2000" b="0" i="0" dirty="0">
                          <a:effectLst/>
                          <a:latin typeface="Garamond" panose="02020404030301010803" pitchFamily="18" charset="0"/>
                        </a:rPr>
                        <a:t>responsabilisation</a:t>
                      </a:r>
                      <a:r>
                        <a:rPr lang="fr-BE" sz="2000" b="0" dirty="0">
                          <a:effectLst/>
                          <a:latin typeface="Garamond" panose="02020404030301010803" pitchFamily="18" charset="0"/>
                        </a:rPr>
                        <a:t> des </a:t>
                      </a:r>
                      <a:r>
                        <a:rPr lang="fr-BE" sz="2000" b="0" dirty="0" smtClean="0">
                          <a:effectLst/>
                          <a:latin typeface="Garamond" panose="02020404030301010803" pitchFamily="18" charset="0"/>
                        </a:rPr>
                        <a:t>EF en </a:t>
                      </a:r>
                      <a:r>
                        <a:rPr lang="fr-BE" sz="2000" b="0" dirty="0">
                          <a:effectLst/>
                          <a:latin typeface="Garamond" panose="02020404030301010803" pitchFamily="18" charset="0"/>
                        </a:rPr>
                        <a:t>lien avec leurs compétences et leurs actions, </a:t>
                      </a:r>
                      <a:r>
                        <a:rPr lang="fr-BE" sz="2000" b="0" i="1" dirty="0">
                          <a:effectLst/>
                          <a:latin typeface="Garamond" panose="02020404030301010803" pitchFamily="18" charset="0"/>
                        </a:rPr>
                        <a:t>en tenant compte des situations différentes de départ et en intégrant divers paramètres de mesure ;</a:t>
                      </a:r>
                      <a:endParaRPr lang="en-GB" sz="2000" b="0" i="1"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algn="ctr">
                        <a:lnSpc>
                          <a:spcPct val="100000"/>
                        </a:lnSpc>
                        <a:spcAft>
                          <a:spcPts val="0"/>
                        </a:spcAft>
                      </a:pPr>
                      <a:r>
                        <a:rPr lang="fr-BE" sz="2000" b="0" dirty="0" err="1" smtClean="0">
                          <a:effectLst/>
                          <a:latin typeface="Garamond" panose="02020404030301010803" pitchFamily="18" charset="0"/>
                        </a:rPr>
                        <a:t>Méca</a:t>
                      </a:r>
                      <a:r>
                        <a:rPr lang="fr-BE" sz="2000" b="0" dirty="0" smtClean="0">
                          <a:effectLst/>
                          <a:latin typeface="Garamond" panose="02020404030301010803" pitchFamily="18" charset="0"/>
                        </a:rPr>
                        <a:t>. LSF</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algn="ctr">
                        <a:lnSpc>
                          <a:spcPct val="100000"/>
                        </a:lnSpc>
                        <a:spcAft>
                          <a:spcPts val="0"/>
                        </a:spcAft>
                      </a:pPr>
                      <a:r>
                        <a:rPr lang="fr-BE" sz="2000" b="0" dirty="0" smtClean="0">
                          <a:effectLst/>
                          <a:latin typeface="Garamond" panose="02020404030301010803" pitchFamily="18" charset="0"/>
                        </a:rPr>
                        <a:t>N/S</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r>
              <a:tr h="322258">
                <a:tc>
                  <a:txBody>
                    <a:bodyPr/>
                    <a:lstStyle/>
                    <a:p>
                      <a:pPr algn="just">
                        <a:lnSpc>
                          <a:spcPct val="100000"/>
                        </a:lnSpc>
                        <a:spcAft>
                          <a:spcPts val="0"/>
                        </a:spcAft>
                      </a:pPr>
                      <a:r>
                        <a:rPr lang="fr-BE" sz="2000" b="0" dirty="0">
                          <a:effectLst/>
                          <a:latin typeface="Garamond" panose="02020404030301010803" pitchFamily="18" charset="0"/>
                        </a:rPr>
                        <a:t>7. </a:t>
                      </a:r>
                      <a:r>
                        <a:rPr lang="fr-BE" sz="2000" b="0" i="0" dirty="0">
                          <a:effectLst/>
                          <a:latin typeface="Garamond" panose="02020404030301010803" pitchFamily="18" charset="0"/>
                        </a:rPr>
                        <a:t>Tenir compte des </a:t>
                      </a:r>
                      <a:r>
                        <a:rPr lang="fr-BE" sz="2000" b="0" dirty="0">
                          <a:effectLst/>
                          <a:latin typeface="Garamond" panose="02020404030301010803" pitchFamily="18" charset="0"/>
                        </a:rPr>
                        <a:t>externalités, de la réalité sociologique et du rôle de la </a:t>
                      </a:r>
                      <a:r>
                        <a:rPr lang="fr-BE" sz="2000" b="0" i="0" dirty="0" smtClean="0">
                          <a:effectLst/>
                          <a:latin typeface="Garamond" panose="02020404030301010803" pitchFamily="18" charset="0"/>
                        </a:rPr>
                        <a:t>RBC;</a:t>
                      </a:r>
                      <a:endParaRPr lang="en-GB" sz="2000" b="0" i="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algn="ctr">
                        <a:lnSpc>
                          <a:spcPct val="100000"/>
                        </a:lnSpc>
                        <a:spcAft>
                          <a:spcPts val="0"/>
                        </a:spcAft>
                      </a:pPr>
                      <a:r>
                        <a:rPr lang="fr-BE" sz="2000" b="0" dirty="0" err="1" smtClean="0">
                          <a:effectLst/>
                          <a:latin typeface="Garamond" panose="02020404030301010803" pitchFamily="18" charset="0"/>
                        </a:rPr>
                        <a:t>Méca</a:t>
                      </a:r>
                      <a:r>
                        <a:rPr lang="fr-BE" sz="2000" b="0" dirty="0" smtClean="0">
                          <a:effectLst/>
                          <a:latin typeface="Garamond" panose="02020404030301010803" pitchFamily="18" charset="0"/>
                        </a:rPr>
                        <a:t>. LSF</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algn="ctr">
                        <a:lnSpc>
                          <a:spcPct val="100000"/>
                        </a:lnSpc>
                        <a:spcAft>
                          <a:spcPts val="0"/>
                        </a:spcAft>
                      </a:pPr>
                      <a:r>
                        <a:rPr lang="fr-BE" sz="2000" b="0" dirty="0" smtClean="0">
                          <a:effectLst/>
                          <a:latin typeface="Garamond" panose="02020404030301010803" pitchFamily="18" charset="0"/>
                        </a:rPr>
                        <a:t>N/S</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r>
              <a:tr h="322258">
                <a:tc>
                  <a:txBody>
                    <a:bodyPr/>
                    <a:lstStyle/>
                    <a:p>
                      <a:pPr algn="just">
                        <a:lnSpc>
                          <a:spcPct val="100000"/>
                        </a:lnSpc>
                        <a:spcAft>
                          <a:spcPts val="0"/>
                        </a:spcAft>
                      </a:pPr>
                      <a:r>
                        <a:rPr lang="fr-BE" sz="2000" b="0" dirty="0">
                          <a:effectLst/>
                          <a:latin typeface="Garamond" panose="02020404030301010803" pitchFamily="18" charset="0"/>
                        </a:rPr>
                        <a:t>8. Prendre en compte des critères de population et d’élèves ;</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algn="ctr">
                        <a:lnSpc>
                          <a:spcPct val="100000"/>
                        </a:lnSpc>
                        <a:spcAft>
                          <a:spcPts val="0"/>
                        </a:spcAft>
                      </a:pPr>
                      <a:r>
                        <a:rPr lang="fr-BE" sz="2000" b="0" dirty="0" err="1" smtClean="0">
                          <a:effectLst/>
                          <a:latin typeface="Garamond" panose="02020404030301010803" pitchFamily="18" charset="0"/>
                        </a:rPr>
                        <a:t>Méca</a:t>
                      </a:r>
                      <a:r>
                        <a:rPr lang="fr-BE" sz="2000" b="0" dirty="0" smtClean="0">
                          <a:effectLst/>
                          <a:latin typeface="Garamond" panose="02020404030301010803" pitchFamily="18" charset="0"/>
                        </a:rPr>
                        <a:t>. LSF</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algn="ctr">
                        <a:lnSpc>
                          <a:spcPct val="100000"/>
                        </a:lnSpc>
                        <a:spcAft>
                          <a:spcPts val="0"/>
                        </a:spcAft>
                      </a:pPr>
                      <a:r>
                        <a:rPr lang="fr-BE" sz="2000" b="0" dirty="0" smtClean="0">
                          <a:effectLst/>
                          <a:latin typeface="Garamond" panose="02020404030301010803" pitchFamily="18" charset="0"/>
                        </a:rPr>
                        <a:t>N/S</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r>
              <a:tr h="322258">
                <a:tc>
                  <a:txBody>
                    <a:bodyPr/>
                    <a:lstStyle/>
                    <a:p>
                      <a:pPr algn="just">
                        <a:lnSpc>
                          <a:spcPct val="100000"/>
                        </a:lnSpc>
                        <a:spcAft>
                          <a:spcPts val="0"/>
                        </a:spcAft>
                      </a:pPr>
                      <a:r>
                        <a:rPr lang="fr-BE" sz="2000" b="0" dirty="0">
                          <a:effectLst/>
                          <a:latin typeface="Garamond" panose="02020404030301010803" pitchFamily="18" charset="0"/>
                        </a:rPr>
                        <a:t>9. Maintenir une solidarité entre entités, </a:t>
                      </a:r>
                      <a:r>
                        <a:rPr lang="fr-BE" sz="2000" b="0" i="1" dirty="0">
                          <a:effectLst/>
                          <a:latin typeface="Garamond" panose="02020404030301010803" pitchFamily="18" charset="0"/>
                        </a:rPr>
                        <a:t>exonérée d’effets pervers</a:t>
                      </a:r>
                      <a:r>
                        <a:rPr lang="fr-BE" sz="2000" b="0" dirty="0">
                          <a:effectLst/>
                          <a:latin typeface="Garamond" panose="02020404030301010803" pitchFamily="18" charset="0"/>
                        </a:rPr>
                        <a:t> ;</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algn="ctr">
                        <a:lnSpc>
                          <a:spcPct val="100000"/>
                        </a:lnSpc>
                        <a:spcAft>
                          <a:spcPts val="0"/>
                        </a:spcAft>
                      </a:pPr>
                      <a:r>
                        <a:rPr lang="fr-BE" sz="2000" b="0" dirty="0" err="1" smtClean="0">
                          <a:effectLst/>
                          <a:latin typeface="Garamond" panose="02020404030301010803" pitchFamily="18" charset="0"/>
                        </a:rPr>
                        <a:t>Méca</a:t>
                      </a:r>
                      <a:r>
                        <a:rPr lang="fr-BE" sz="2000" b="0" dirty="0" smtClean="0">
                          <a:effectLst/>
                          <a:latin typeface="Garamond" panose="02020404030301010803" pitchFamily="18" charset="0"/>
                        </a:rPr>
                        <a:t>. LSF</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2000" b="0" dirty="0" smtClean="0">
                          <a:effectLst/>
                          <a:latin typeface="Garamond" panose="02020404030301010803" pitchFamily="18" charset="0"/>
                        </a:rPr>
                        <a:t>N/S</a:t>
                      </a:r>
                      <a:endParaRPr lang="en-GB" sz="2000" b="0" dirty="0" smtClean="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r>
              <a:tr h="322258">
                <a:tc>
                  <a:txBody>
                    <a:bodyPr/>
                    <a:lstStyle/>
                    <a:p>
                      <a:pPr algn="just">
                        <a:lnSpc>
                          <a:spcPct val="100000"/>
                        </a:lnSpc>
                        <a:spcAft>
                          <a:spcPts val="0"/>
                        </a:spcAft>
                      </a:pPr>
                      <a:r>
                        <a:rPr lang="fr-BE" sz="2000" b="0">
                          <a:effectLst/>
                          <a:latin typeface="Garamond" panose="02020404030301010803" pitchFamily="18" charset="0"/>
                        </a:rPr>
                        <a:t>10. Assurer la stabilisation financière des entités ;</a:t>
                      </a:r>
                      <a:endParaRPr lang="en-GB" sz="2000" b="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algn="ctr">
                        <a:lnSpc>
                          <a:spcPct val="100000"/>
                        </a:lnSpc>
                        <a:spcAft>
                          <a:spcPts val="0"/>
                        </a:spcAft>
                      </a:pPr>
                      <a:r>
                        <a:rPr lang="fr-BE" sz="2000" b="0" dirty="0" err="1" smtClean="0">
                          <a:effectLst/>
                          <a:latin typeface="Garamond" panose="02020404030301010803" pitchFamily="18" charset="0"/>
                        </a:rPr>
                        <a:t>Équil</a:t>
                      </a:r>
                      <a:r>
                        <a:rPr lang="fr-BE" sz="2000" b="0" dirty="0" smtClean="0">
                          <a:effectLst/>
                          <a:latin typeface="Garamond" panose="02020404030301010803" pitchFamily="18" charset="0"/>
                        </a:rPr>
                        <a:t>. global</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algn="ctr">
                        <a:lnSpc>
                          <a:spcPct val="100000"/>
                        </a:lnSpc>
                        <a:spcAft>
                          <a:spcPts val="0"/>
                        </a:spcAft>
                      </a:pPr>
                      <a:r>
                        <a:rPr lang="fr-BE" sz="2000" b="0" dirty="0" smtClean="0">
                          <a:effectLst/>
                          <a:latin typeface="Garamond" panose="02020404030301010803" pitchFamily="18" charset="0"/>
                        </a:rPr>
                        <a:t>E1/E2</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r>
              <a:tr h="644515">
                <a:tc>
                  <a:txBody>
                    <a:bodyPr/>
                    <a:lstStyle/>
                    <a:p>
                      <a:pPr algn="just">
                        <a:lnSpc>
                          <a:spcPct val="100000"/>
                        </a:lnSpc>
                        <a:spcAft>
                          <a:spcPts val="0"/>
                        </a:spcAft>
                      </a:pPr>
                      <a:r>
                        <a:rPr lang="fr-BE" sz="2000" b="0" dirty="0">
                          <a:effectLst/>
                          <a:latin typeface="Garamond" panose="02020404030301010803" pitchFamily="18" charset="0"/>
                        </a:rPr>
                        <a:t>11. Tenir compte des efforts à accomplir par l’ensemble des entités pour </a:t>
                      </a:r>
                      <a:r>
                        <a:rPr lang="fr-BE" sz="2000" b="0" i="0" dirty="0">
                          <a:effectLst/>
                          <a:latin typeface="Garamond" panose="02020404030301010803" pitchFamily="18" charset="0"/>
                        </a:rPr>
                        <a:t>assainir les finances publiques ;</a:t>
                      </a:r>
                      <a:endParaRPr lang="en-GB" sz="2000" b="0" i="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algn="ctr">
                        <a:lnSpc>
                          <a:spcPct val="100000"/>
                        </a:lnSpc>
                        <a:spcAft>
                          <a:spcPts val="0"/>
                        </a:spcAft>
                      </a:pPr>
                      <a:r>
                        <a:rPr lang="fr-BE" sz="2000" b="0" dirty="0" err="1" smtClean="0">
                          <a:effectLst/>
                          <a:latin typeface="Garamond" panose="02020404030301010803" pitchFamily="18" charset="0"/>
                        </a:rPr>
                        <a:t>Équil</a:t>
                      </a:r>
                      <a:r>
                        <a:rPr lang="fr-BE" sz="2000" b="0" dirty="0" smtClean="0">
                          <a:effectLst/>
                          <a:latin typeface="Garamond" panose="02020404030301010803" pitchFamily="18" charset="0"/>
                        </a:rPr>
                        <a:t>. global</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BE" sz="2000" b="0" dirty="0" smtClean="0">
                          <a:effectLst/>
                          <a:latin typeface="Garamond" panose="02020404030301010803" pitchFamily="18" charset="0"/>
                        </a:rPr>
                        <a:t>N/S + E1/E2</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r>
              <a:tr h="322258">
                <a:tc>
                  <a:txBody>
                    <a:bodyPr/>
                    <a:lstStyle/>
                    <a:p>
                      <a:pPr algn="just">
                        <a:lnSpc>
                          <a:spcPct val="100000"/>
                        </a:lnSpc>
                        <a:spcAft>
                          <a:spcPts val="0"/>
                        </a:spcAft>
                      </a:pPr>
                      <a:r>
                        <a:rPr lang="fr-BE" sz="2000" b="0" dirty="0">
                          <a:effectLst/>
                          <a:latin typeface="Garamond" panose="02020404030301010803" pitchFamily="18" charset="0"/>
                        </a:rPr>
                        <a:t>12. Vérifier la pertinence des modèles proposés à travers des simulations.</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algn="ctr">
                        <a:lnSpc>
                          <a:spcPct val="100000"/>
                        </a:lnSpc>
                        <a:spcAft>
                          <a:spcPts val="0"/>
                        </a:spcAft>
                      </a:pPr>
                      <a:r>
                        <a:rPr lang="fr-BE" sz="2000" b="0" dirty="0" err="1" smtClean="0">
                          <a:effectLst/>
                          <a:latin typeface="Garamond" panose="02020404030301010803" pitchFamily="18" charset="0"/>
                        </a:rPr>
                        <a:t>Équil</a:t>
                      </a:r>
                      <a:r>
                        <a:rPr lang="fr-BE" sz="2000" b="0" dirty="0" smtClean="0">
                          <a:effectLst/>
                          <a:latin typeface="Garamond" panose="02020404030301010803" pitchFamily="18" charset="0"/>
                        </a:rPr>
                        <a:t>. global</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c>
                  <a:txBody>
                    <a:bodyPr/>
                    <a:lstStyle/>
                    <a:p>
                      <a:pPr algn="ctr">
                        <a:lnSpc>
                          <a:spcPct val="100000"/>
                        </a:lnSpc>
                        <a:spcAft>
                          <a:spcPts val="0"/>
                        </a:spcAft>
                      </a:pPr>
                      <a:r>
                        <a:rPr lang="fr-BE" sz="2000" b="0" dirty="0" smtClean="0">
                          <a:effectLst/>
                          <a:latin typeface="Garamond" panose="02020404030301010803" pitchFamily="18" charset="0"/>
                        </a:rPr>
                        <a:t>N/S + </a:t>
                      </a:r>
                      <a:r>
                        <a:rPr lang="fr-BE" sz="2000" b="0" dirty="0" smtClean="0">
                          <a:effectLst/>
                          <a:latin typeface="Garamond" panose="02020404030301010803" pitchFamily="18" charset="0"/>
                          <a:ea typeface="+mn-ea"/>
                          <a:cs typeface="+mn-cs"/>
                        </a:rPr>
                        <a:t>E1/E2</a:t>
                      </a:r>
                      <a:endParaRPr lang="en-GB" sz="2000" b="0" dirty="0">
                        <a:effectLst/>
                        <a:latin typeface="Garamond" panose="02020404030301010803" pitchFamily="18" charset="0"/>
                        <a:ea typeface="Calibri" panose="020F0502020204030204" pitchFamily="34" charset="0"/>
                        <a:cs typeface="Times New Roman" panose="02020603050405020304" pitchFamily="18" charset="0"/>
                      </a:endParaRPr>
                    </a:p>
                  </a:txBody>
                  <a:tcPr marL="32161" marR="32161" marT="0" marB="0" anchor="ctr"/>
                </a:tc>
              </a:tr>
            </a:tbl>
          </a:graphicData>
        </a:graphic>
      </p:graphicFrame>
      <p:sp>
        <p:nvSpPr>
          <p:cNvPr id="6" name="Espace réservé du numéro de diapositive 5"/>
          <p:cNvSpPr>
            <a:spLocks noGrp="1"/>
          </p:cNvSpPr>
          <p:nvPr>
            <p:ph type="sldNum" sz="quarter" idx="11"/>
          </p:nvPr>
        </p:nvSpPr>
        <p:spPr>
          <a:xfrm>
            <a:off x="12719712" y="6709773"/>
            <a:ext cx="167129" cy="365125"/>
          </a:xfrm>
        </p:spPr>
        <p:txBody>
          <a:bodyPr/>
          <a:lstStyle/>
          <a:p>
            <a:fld id="{ABEF95C2-E4E8-4A57-9BE2-0ADCD144DEA0}" type="slidenum">
              <a:rPr lang="fr-BE" smtClean="0"/>
              <a:t>5</a:t>
            </a:fld>
            <a:endParaRPr lang="fr-BE" dirty="0"/>
          </a:p>
        </p:txBody>
      </p:sp>
      <p:sp>
        <p:nvSpPr>
          <p:cNvPr id="7" name="Ellipse 6"/>
          <p:cNvSpPr/>
          <p:nvPr/>
        </p:nvSpPr>
        <p:spPr>
          <a:xfrm>
            <a:off x="6059604" y="6496336"/>
            <a:ext cx="1260000" cy="3960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2932896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lnSpcReduction="10000"/>
          </a:bodyPr>
          <a:lstStyle/>
          <a:p>
            <a:r>
              <a:rPr lang="fr-BE" dirty="0" smtClean="0"/>
              <a:t>Soutien de la Banque nationale et du Bureau du Plan </a:t>
            </a:r>
            <a:r>
              <a:rPr lang="fr-BE" dirty="0" smtClean="0">
                <a:sym typeface="Wingdings" panose="05000000000000000000" pitchFamily="2" charset="2"/>
              </a:rPr>
              <a:t>:</a:t>
            </a:r>
          </a:p>
          <a:p>
            <a:pPr marL="0" indent="0" algn="just">
              <a:buNone/>
            </a:pPr>
            <a:r>
              <a:rPr lang="fr-BE" dirty="0" smtClean="0">
                <a:sym typeface="Wingdings" panose="05000000000000000000" pitchFamily="2" charset="2"/>
              </a:rPr>
              <a:t>	- </a:t>
            </a:r>
            <a:r>
              <a:rPr lang="fr-BE" dirty="0" smtClean="0"/>
              <a:t>Détermination de la « base 0 » et évolution à politique inchangée : 	« gel » de la situation actuelle</a:t>
            </a:r>
          </a:p>
          <a:p>
            <a:pPr marL="0" indent="0" algn="just">
              <a:buNone/>
            </a:pPr>
            <a:r>
              <a:rPr lang="fr-BE" dirty="0" smtClean="0"/>
              <a:t>	- Proposition de réforme des partis : « </a:t>
            </a:r>
            <a:r>
              <a:rPr lang="nl-BE" i="1" dirty="0" smtClean="0"/>
              <a:t>elke </a:t>
            </a:r>
            <a:r>
              <a:rPr lang="nl-BE" i="1" dirty="0"/>
              <a:t>partij mocht zijn eigen </a:t>
            </a:r>
            <a:r>
              <a:rPr lang="nl-BE" i="1" dirty="0" smtClean="0"/>
              <a:t>	voorstel </a:t>
            </a:r>
            <a:r>
              <a:rPr lang="nl-BE" i="1" dirty="0"/>
              <a:t>laten uitrekenen om aan te </a:t>
            </a:r>
            <a:r>
              <a:rPr lang="nl-BE" i="1" dirty="0" smtClean="0"/>
              <a:t>tonen </a:t>
            </a:r>
            <a:r>
              <a:rPr lang="nl-BE" b="1" i="1" dirty="0" smtClean="0"/>
              <a:t>hoe </a:t>
            </a:r>
            <a:r>
              <a:rPr lang="nl-BE" b="1" i="1" dirty="0"/>
              <a:t>onrealistisch elk voorstel </a:t>
            </a:r>
            <a:r>
              <a:rPr lang="nl-BE" b="1" i="1" dirty="0" smtClean="0"/>
              <a:t>	wel leek te zijn</a:t>
            </a:r>
            <a:r>
              <a:rPr lang="nl-BE" b="1" dirty="0" smtClean="0"/>
              <a:t> </a:t>
            </a:r>
            <a:r>
              <a:rPr lang="nl-BE" dirty="0" smtClean="0"/>
              <a:t>» (</a:t>
            </a:r>
            <a:r>
              <a:rPr lang="nl-BE" dirty="0" err="1" smtClean="0"/>
              <a:t>entretien</a:t>
            </a:r>
            <a:r>
              <a:rPr lang="nl-BE" dirty="0" smtClean="0"/>
              <a:t> 59</a:t>
            </a:r>
            <a:r>
              <a:rPr lang="nl-BE" dirty="0"/>
              <a:t>, </a:t>
            </a:r>
            <a:r>
              <a:rPr lang="nl-BE" dirty="0" err="1" smtClean="0"/>
              <a:t>SPa</a:t>
            </a:r>
            <a:r>
              <a:rPr lang="nl-BE" dirty="0" smtClean="0"/>
              <a:t>).</a:t>
            </a:r>
            <a:endParaRPr lang="en-GB" dirty="0"/>
          </a:p>
          <a:p>
            <a:pPr marL="0" indent="0" algn="just">
              <a:buNone/>
            </a:pPr>
            <a:r>
              <a:rPr lang="fr-BE" dirty="0" smtClean="0"/>
              <a:t>	- Modèle VDL : conceptualisation </a:t>
            </a:r>
            <a:r>
              <a:rPr lang="fr-BE" dirty="0"/>
              <a:t>du </a:t>
            </a:r>
            <a:r>
              <a:rPr lang="fr-BE" b="1" dirty="0" smtClean="0"/>
              <a:t>non-appauvrissement</a:t>
            </a:r>
            <a:r>
              <a:rPr lang="fr-BE" dirty="0" smtClean="0"/>
              <a:t> 	</a:t>
            </a:r>
            <a:r>
              <a:rPr lang="fr-BE" dirty="0" smtClean="0">
                <a:sym typeface="Wingdings" panose="05000000000000000000" pitchFamily="2" charset="2"/>
              </a:rPr>
              <a:t>(«</a:t>
            </a:r>
            <a:r>
              <a:rPr lang="fr-BE" dirty="0">
                <a:sym typeface="Wingdings" panose="05000000000000000000" pitchFamily="2" charset="2"/>
              </a:rPr>
              <a:t> pas de déplacement des flux financiers mais des responsabilités </a:t>
            </a:r>
            <a:r>
              <a:rPr lang="fr-BE" dirty="0" smtClean="0">
                <a:sym typeface="Wingdings" panose="05000000000000000000" pitchFamily="2" charset="2"/>
              </a:rPr>
              <a:t>»)</a:t>
            </a:r>
            <a:endParaRPr lang="fr-BE" dirty="0" smtClean="0"/>
          </a:p>
        </p:txBody>
      </p:sp>
      <p:sp>
        <p:nvSpPr>
          <p:cNvPr id="3" name="Titre 2"/>
          <p:cNvSpPr>
            <a:spLocks noGrp="1"/>
          </p:cNvSpPr>
          <p:nvPr>
            <p:ph type="title"/>
          </p:nvPr>
        </p:nvSpPr>
        <p:spPr/>
        <p:txBody>
          <a:bodyPr/>
          <a:lstStyle/>
          <a:p>
            <a:r>
              <a:rPr lang="fr-BE" dirty="0"/>
              <a:t>2</a:t>
            </a:r>
            <a:r>
              <a:rPr lang="fr-BE" baseline="30000" dirty="0"/>
              <a:t>ème</a:t>
            </a:r>
            <a:r>
              <a:rPr lang="fr-BE" dirty="0"/>
              <a:t> étape (octobre 2010-janvier 2011)</a:t>
            </a:r>
          </a:p>
        </p:txBody>
      </p:sp>
      <p:sp>
        <p:nvSpPr>
          <p:cNvPr id="4" name="Espace réservé du numéro de diapositive 3"/>
          <p:cNvSpPr>
            <a:spLocks noGrp="1"/>
          </p:cNvSpPr>
          <p:nvPr>
            <p:ph type="sldNum" sz="quarter" idx="11"/>
          </p:nvPr>
        </p:nvSpPr>
        <p:spPr/>
        <p:txBody>
          <a:bodyPr/>
          <a:lstStyle/>
          <a:p>
            <a:fld id="{ABEF95C2-E4E8-4A57-9BE2-0ADCD144DEA0}" type="slidenum">
              <a:rPr lang="fr-BE" smtClean="0"/>
              <a:t>6</a:t>
            </a:fld>
            <a:endParaRPr lang="fr-BE" dirty="0"/>
          </a:p>
        </p:txBody>
      </p:sp>
    </p:spTree>
    <p:extLst>
      <p:ext uri="{BB962C8B-B14F-4D97-AF65-F5344CB8AC3E}">
        <p14:creationId xmlns:p14="http://schemas.microsoft.com/office/powerpoint/2010/main" val="10278643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2259048" y="1270324"/>
            <a:ext cx="8833570" cy="517532"/>
          </a:xfrm>
        </p:spPr>
        <p:txBody>
          <a:bodyPr>
            <a:normAutofit/>
          </a:bodyPr>
          <a:lstStyle/>
          <a:p>
            <a:r>
              <a:rPr lang="fr-BE" sz="2700" dirty="0"/>
              <a:t>Changement dans les moyens des entités </a:t>
            </a:r>
            <a:r>
              <a:rPr lang="fr-BE" sz="2700" dirty="0" smtClean="0"/>
              <a:t>(en p. c. </a:t>
            </a:r>
            <a:r>
              <a:rPr lang="fr-BE" sz="2700" dirty="0"/>
              <a:t>du PIB</a:t>
            </a:r>
            <a:r>
              <a:rPr lang="fr-BE" sz="2700" dirty="0" smtClean="0"/>
              <a:t>)</a:t>
            </a:r>
            <a:endParaRPr lang="fr-BE" dirty="0"/>
          </a:p>
        </p:txBody>
      </p:sp>
      <p:sp>
        <p:nvSpPr>
          <p:cNvPr id="4" name="Espace réservé du numéro de diapositive 3"/>
          <p:cNvSpPr>
            <a:spLocks noGrp="1"/>
          </p:cNvSpPr>
          <p:nvPr>
            <p:ph type="sldNum" sz="quarter" idx="11"/>
          </p:nvPr>
        </p:nvSpPr>
        <p:spPr/>
        <p:txBody>
          <a:bodyPr/>
          <a:lstStyle/>
          <a:p>
            <a:fld id="{ABEF95C2-E4E8-4A57-9BE2-0ADCD144DEA0}" type="slidenum">
              <a:rPr lang="fr-BE" smtClean="0">
                <a:latin typeface="+mj-lt"/>
              </a:rPr>
              <a:t>7</a:t>
            </a:fld>
            <a:endParaRPr lang="fr-BE" dirty="0">
              <a:latin typeface="+mj-lt"/>
            </a:endParaRPr>
          </a:p>
        </p:txBody>
      </p:sp>
      <p:pic>
        <p:nvPicPr>
          <p:cNvPr id="5" name="Image 4"/>
          <p:cNvPicPr/>
          <p:nvPr/>
        </p:nvPicPr>
        <p:blipFill rotWithShape="1">
          <a:blip r:embed="rId2"/>
          <a:srcRect l="7605" t="16231" r="18486" b="8841"/>
          <a:stretch/>
        </p:blipFill>
        <p:spPr bwMode="auto">
          <a:xfrm>
            <a:off x="1748922" y="1814750"/>
            <a:ext cx="8639032" cy="4757405"/>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331729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marL="514350" indent="-514350">
              <a:buFont typeface="+mj-lt"/>
              <a:buAutoNum type="arabicPeriod"/>
            </a:pPr>
            <a:endParaRPr lang="fr-BE" dirty="0" smtClean="0"/>
          </a:p>
          <a:p>
            <a:pPr marL="514350" indent="-514350">
              <a:buFont typeface="+mj-lt"/>
              <a:buAutoNum type="arabicPeriod"/>
            </a:pPr>
            <a:r>
              <a:rPr lang="fr-BE" dirty="0" smtClean="0"/>
              <a:t>Note du 4 juillet 2011 et retrait de la N-VA</a:t>
            </a:r>
          </a:p>
          <a:p>
            <a:pPr marL="514350" indent="-514350" algn="just">
              <a:buFont typeface="+mj-lt"/>
              <a:buAutoNum type="arabicPeriod"/>
            </a:pPr>
            <a:r>
              <a:rPr lang="fr-BE" dirty="0" smtClean="0"/>
              <a:t>Confirmation </a:t>
            </a:r>
            <a:r>
              <a:rPr lang="fr-BE" dirty="0"/>
              <a:t>des compétences </a:t>
            </a:r>
            <a:r>
              <a:rPr lang="fr-BE" dirty="0" smtClean="0"/>
              <a:t>transférées et du modèle d’autonomie fiscale </a:t>
            </a:r>
            <a:r>
              <a:rPr lang="fr-BE" dirty="0"/>
              <a:t>(</a:t>
            </a:r>
            <a:r>
              <a:rPr lang="fr-BE" dirty="0" smtClean="0"/>
              <a:t>centimes additionnels élargis)</a:t>
            </a:r>
          </a:p>
          <a:p>
            <a:pPr marL="514350" indent="-514350">
              <a:buFont typeface="+mj-lt"/>
              <a:buAutoNum type="arabicPeriod"/>
            </a:pPr>
            <a:r>
              <a:rPr lang="fr-BE" dirty="0"/>
              <a:t>Construction d’une infrastructure de calcul </a:t>
            </a:r>
            <a:r>
              <a:rPr lang="fr-BE" dirty="0" smtClean="0"/>
              <a:t>commune :</a:t>
            </a:r>
          </a:p>
          <a:p>
            <a:pPr marL="0" indent="0">
              <a:buNone/>
            </a:pPr>
            <a:r>
              <a:rPr lang="fr-BE" dirty="0"/>
              <a:t>	</a:t>
            </a:r>
            <a:r>
              <a:rPr lang="fr-BE" dirty="0" smtClean="0"/>
              <a:t>- Négociation des paramètres</a:t>
            </a:r>
          </a:p>
          <a:p>
            <a:pPr marL="0" indent="0">
              <a:buNone/>
            </a:pPr>
            <a:r>
              <a:rPr lang="fr-BE" dirty="0"/>
              <a:t>	</a:t>
            </a:r>
            <a:r>
              <a:rPr lang="fr-BE" dirty="0" smtClean="0"/>
              <a:t>- Finalisation de l’accord</a:t>
            </a:r>
            <a:endParaRPr lang="fr-BE" dirty="0"/>
          </a:p>
        </p:txBody>
      </p:sp>
      <p:sp>
        <p:nvSpPr>
          <p:cNvPr id="3" name="Titre 2"/>
          <p:cNvSpPr>
            <a:spLocks noGrp="1"/>
          </p:cNvSpPr>
          <p:nvPr>
            <p:ph type="title"/>
          </p:nvPr>
        </p:nvSpPr>
        <p:spPr/>
        <p:txBody>
          <a:bodyPr>
            <a:normAutofit/>
          </a:bodyPr>
          <a:lstStyle/>
          <a:p>
            <a:r>
              <a:rPr lang="fr-BE" dirty="0"/>
              <a:t>3</a:t>
            </a:r>
            <a:r>
              <a:rPr lang="fr-BE" baseline="30000" dirty="0"/>
              <a:t>ème</a:t>
            </a:r>
            <a:r>
              <a:rPr lang="fr-BE" dirty="0"/>
              <a:t> étape (</a:t>
            </a:r>
            <a:r>
              <a:rPr lang="fr-BE" dirty="0" err="1"/>
              <a:t>mai-septembre</a:t>
            </a:r>
            <a:r>
              <a:rPr lang="fr-BE" dirty="0"/>
              <a:t> </a:t>
            </a:r>
            <a:r>
              <a:rPr lang="fr-BE" dirty="0" smtClean="0"/>
              <a:t>2011)</a:t>
            </a:r>
            <a:endParaRPr lang="fr-BE" dirty="0"/>
          </a:p>
        </p:txBody>
      </p:sp>
      <p:sp>
        <p:nvSpPr>
          <p:cNvPr id="4" name="Espace réservé du numéro de diapositive 3"/>
          <p:cNvSpPr>
            <a:spLocks noGrp="1"/>
          </p:cNvSpPr>
          <p:nvPr>
            <p:ph type="sldNum" sz="quarter" idx="11"/>
          </p:nvPr>
        </p:nvSpPr>
        <p:spPr/>
        <p:txBody>
          <a:bodyPr/>
          <a:lstStyle/>
          <a:p>
            <a:fld id="{ABEF95C2-E4E8-4A57-9BE2-0ADCD144DEA0}" type="slidenum">
              <a:rPr lang="fr-BE" smtClean="0">
                <a:latin typeface="+mj-lt"/>
              </a:rPr>
              <a:t>8</a:t>
            </a:fld>
            <a:endParaRPr lang="fr-BE" dirty="0">
              <a:latin typeface="+mj-lt"/>
            </a:endParaRPr>
          </a:p>
        </p:txBody>
      </p:sp>
    </p:spTree>
    <p:extLst>
      <p:ext uri="{BB962C8B-B14F-4D97-AF65-F5344CB8AC3E}">
        <p14:creationId xmlns:p14="http://schemas.microsoft.com/office/powerpoint/2010/main" val="7863672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92500"/>
          </a:bodyPr>
          <a:lstStyle/>
          <a:p>
            <a:pPr marL="0" indent="0" algn="just">
              <a:buNone/>
            </a:pPr>
            <a:r>
              <a:rPr lang="fr-BE" dirty="0"/>
              <a:t>« </a:t>
            </a:r>
            <a:r>
              <a:rPr lang="fr-BE" dirty="0" smtClean="0"/>
              <a:t>[Le simulateur] est développé </a:t>
            </a:r>
            <a:r>
              <a:rPr lang="fr-BE" dirty="0"/>
              <a:t>par la </a:t>
            </a:r>
            <a:r>
              <a:rPr lang="fr-BE" dirty="0" smtClean="0"/>
              <a:t>Banque </a:t>
            </a:r>
            <a:r>
              <a:rPr lang="fr-BE" dirty="0"/>
              <a:t>mais on a toujours considéré ça comme étant la propriété du groupe de négociation qui a négocié la Loi de financement, sous la présidence de Pierre Provost. Donc </a:t>
            </a:r>
            <a:r>
              <a:rPr lang="fr-BE" dirty="0" smtClean="0"/>
              <a:t>nous, </a:t>
            </a:r>
            <a:r>
              <a:rPr lang="fr-BE" dirty="0"/>
              <a:t>on n’a jamais mis notre modèle à disposition de quelqu’un d’autre. </a:t>
            </a:r>
            <a:r>
              <a:rPr lang="fr-BE" dirty="0" smtClean="0"/>
              <a:t>Nous, </a:t>
            </a:r>
            <a:r>
              <a:rPr lang="fr-BE" dirty="0"/>
              <a:t>on a développé ça pour ce groupe, pour les négociateurs, et donc finalement, </a:t>
            </a:r>
            <a:r>
              <a:rPr lang="fr-BE" b="1" dirty="0" smtClean="0"/>
              <a:t>c’était </a:t>
            </a:r>
            <a:r>
              <a:rPr lang="fr-BE" b="1" dirty="0"/>
              <a:t>à Pierre Provost de décider de mettre ça à disposition des personnes à qui il voudrait donner le modèle. </a:t>
            </a:r>
            <a:r>
              <a:rPr lang="fr-BE" b="1" dirty="0" smtClean="0"/>
              <a:t>[…] </a:t>
            </a:r>
            <a:r>
              <a:rPr lang="fr-BE" b="1" dirty="0"/>
              <a:t>Donc c’était le groupe des négociateurs qui était le propriétaire intellectuel du </a:t>
            </a:r>
            <a:r>
              <a:rPr lang="fr-BE" b="1" dirty="0" smtClean="0"/>
              <a:t>modèle, qui </a:t>
            </a:r>
            <a:r>
              <a:rPr lang="fr-BE" b="1" dirty="0"/>
              <a:t>donnait aussi les instructions pour changer les </a:t>
            </a:r>
            <a:r>
              <a:rPr lang="fr-BE" b="1" dirty="0" smtClean="0"/>
              <a:t>paramètres</a:t>
            </a:r>
            <a:r>
              <a:rPr lang="fr-BE" b="1" dirty="0"/>
              <a:t> </a:t>
            </a:r>
            <a:r>
              <a:rPr lang="fr-BE" dirty="0" smtClean="0"/>
              <a:t>» (entretien 48, BNB</a:t>
            </a:r>
            <a:r>
              <a:rPr lang="fr-BE" dirty="0"/>
              <a:t>)</a:t>
            </a:r>
            <a:endParaRPr lang="en-GB" dirty="0"/>
          </a:p>
          <a:p>
            <a:pPr marL="0" indent="0">
              <a:buNone/>
            </a:pPr>
            <a:endParaRPr lang="en-GB" dirty="0"/>
          </a:p>
        </p:txBody>
      </p:sp>
      <p:sp>
        <p:nvSpPr>
          <p:cNvPr id="3" name="Titre 2"/>
          <p:cNvSpPr>
            <a:spLocks noGrp="1"/>
          </p:cNvSpPr>
          <p:nvPr>
            <p:ph type="title"/>
          </p:nvPr>
        </p:nvSpPr>
        <p:spPr/>
        <p:txBody>
          <a:bodyPr>
            <a:normAutofit/>
          </a:bodyPr>
          <a:lstStyle/>
          <a:p>
            <a:r>
              <a:rPr lang="fr-BE" sz="3600" dirty="0" smtClean="0"/>
              <a:t>Construction d’une infrastructure de calcul commune</a:t>
            </a:r>
            <a:endParaRPr lang="fr-BE" sz="3600" dirty="0"/>
          </a:p>
        </p:txBody>
      </p:sp>
      <p:sp>
        <p:nvSpPr>
          <p:cNvPr id="4" name="Espace réservé du numéro de diapositive 3"/>
          <p:cNvSpPr>
            <a:spLocks noGrp="1"/>
          </p:cNvSpPr>
          <p:nvPr>
            <p:ph type="sldNum" sz="quarter" idx="11"/>
          </p:nvPr>
        </p:nvSpPr>
        <p:spPr/>
        <p:txBody>
          <a:bodyPr/>
          <a:lstStyle/>
          <a:p>
            <a:fld id="{ABEF95C2-E4E8-4A57-9BE2-0ADCD144DEA0}" type="slidenum">
              <a:rPr lang="fr-BE" smtClean="0"/>
              <a:t>9</a:t>
            </a:fld>
            <a:endParaRPr lang="fr-BE" dirty="0"/>
          </a:p>
        </p:txBody>
      </p:sp>
    </p:spTree>
    <p:extLst>
      <p:ext uri="{BB962C8B-B14F-4D97-AF65-F5344CB8AC3E}">
        <p14:creationId xmlns:p14="http://schemas.microsoft.com/office/powerpoint/2010/main" val="123229507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Garamond-Trebuchet MS">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ésentation12" id="{0EFCF7CC-7A02-4FF0-B27A-405CF05D0EB0}" vid="{E8251ED3-D212-4642-A55C-BF434F5D941B}"/>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 spiral + faculte + fnrs</Template>
  <TotalTime>700</TotalTime>
  <Words>702</Words>
  <Application>Microsoft Office PowerPoint</Application>
  <PresentationFormat>Grand écran</PresentationFormat>
  <Paragraphs>139</Paragraphs>
  <Slides>14</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14</vt:i4>
      </vt:variant>
    </vt:vector>
  </HeadingPairs>
  <TitlesOfParts>
    <vt:vector size="22" baseType="lpstr">
      <vt:lpstr>Arial</vt:lpstr>
      <vt:lpstr>Calibri</vt:lpstr>
      <vt:lpstr>Century Gothic</vt:lpstr>
      <vt:lpstr>Garamond</vt:lpstr>
      <vt:lpstr>Times New Roman</vt:lpstr>
      <vt:lpstr>Trebuchet MS</vt:lpstr>
      <vt:lpstr>Wingdings</vt:lpstr>
      <vt:lpstr>1_Thème Office</vt:lpstr>
      <vt:lpstr>« Tout changer pour que rien ne change ? » :          la réforme du financement des communautés et régions dans la Sixième réforme de l’État</vt:lpstr>
      <vt:lpstr>Présentation PowerPoint</vt:lpstr>
      <vt:lpstr>Séquence de la réforme de la LSF</vt:lpstr>
      <vt:lpstr>1ère étape (juin-octobre 2010)</vt:lpstr>
      <vt:lpstr>Présentation PowerPoint</vt:lpstr>
      <vt:lpstr>2ème étape (octobre 2010-janvier 2011)</vt:lpstr>
      <vt:lpstr>Changement dans les moyens des entités (en p. c. du PIB)</vt:lpstr>
      <vt:lpstr>3ème étape (mai-septembre 2011)</vt:lpstr>
      <vt:lpstr>Construction d’une infrastructure de calcul commune</vt:lpstr>
      <vt:lpstr>Fixation des paramètres (ex: élasticité)</vt:lpstr>
      <vt:lpstr>Points de blocage de la N-VA (sur la LSF) : « staatshervorming » ou « staatsvorming » ?</vt:lpstr>
      <vt:lpstr>Conclusion (1/2)</vt:lpstr>
      <vt:lpstr>Conclusion (2/2): la construction d’un État flamand maître de sa destinée</vt:lpstr>
      <vt:lpstr>« Tout changer pour que rien ne change ? » :          la réforme du financement des communautés et régions dans la Sixième réforme de l’État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Damien Piron</dc:creator>
  <cp:lastModifiedBy>Damien Piron</cp:lastModifiedBy>
  <cp:revision>37</cp:revision>
  <cp:lastPrinted>2017-11-26T11:32:00Z</cp:lastPrinted>
  <dcterms:created xsi:type="dcterms:W3CDTF">2017-11-23T15:31:57Z</dcterms:created>
  <dcterms:modified xsi:type="dcterms:W3CDTF">2017-11-27T19:15:31Z</dcterms:modified>
</cp:coreProperties>
</file>