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84E00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-119728"/>
              <a:satOff val="5580"/>
              <a:lumOff val="-12961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98089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e du titre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Texte du titre</a:t>
            </a:r>
          </a:p>
        </p:txBody>
      </p:sp>
      <p:sp>
        <p:nvSpPr>
          <p:cNvPr id="12" name="Texte niveau 1…"/>
          <p:cNvSpPr txBox="1"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37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37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37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37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37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-Gilles Allain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ClrTx/>
              <a:buSzTx/>
              <a:buNone/>
              <a:defRPr i="1" sz="2400"/>
            </a:lvl1pPr>
          </a:lstStyle>
          <a:p>
            <a:pPr/>
            <a:r>
              <a:t>-Gilles Allain</a:t>
            </a:r>
          </a:p>
        </p:txBody>
      </p:sp>
      <p:sp>
        <p:nvSpPr>
          <p:cNvPr id="94" name="« Saisissez une citation ici. »"/>
          <p:cNvSpPr txBox="1"/>
          <p:nvPr>
            <p:ph type="body" sz="quarter" idx="14"/>
          </p:nvPr>
        </p:nvSpPr>
        <p:spPr>
          <a:xfrm>
            <a:off x="1270000" y="4308599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ClrTx/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« Saisissez une citation ici. » </a:t>
            </a:r>
          </a:p>
        </p:txBody>
      </p:sp>
      <p:sp>
        <p:nvSpPr>
          <p:cNvPr id="95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19250" y="673100"/>
            <a:ext cx="9758016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exte du titre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22" name="Texte niveau 1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37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37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37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37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37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- Centr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e du titre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31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718300" y="638919"/>
            <a:ext cx="5334001" cy="82169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exte du titre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Texte du titre</a:t>
            </a:r>
          </a:p>
        </p:txBody>
      </p:sp>
      <p:sp>
        <p:nvSpPr>
          <p:cNvPr id="40" name="Texte niveau 1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37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37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37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37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37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1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- Ha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e du tit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49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e du tit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57" name="Texte niveau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Tx/>
            </a:lvl1pPr>
            <a:lvl2pPr>
              <a:buClrTx/>
            </a:lvl2pPr>
            <a:lvl3pPr>
              <a:buClrTx/>
            </a:lvl3pPr>
            <a:lvl4pPr>
              <a:buClrTx/>
            </a:lvl4pPr>
            <a:lvl5pPr>
              <a:buClrTx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58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exte du tit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67" name="Texte niveau 1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buClrTx/>
              <a:defRPr sz="2800"/>
            </a:lvl1pPr>
            <a:lvl2pPr marL="685800" indent="-342900">
              <a:spcBef>
                <a:spcPts val="3200"/>
              </a:spcBef>
              <a:buClrTx/>
              <a:defRPr sz="2800"/>
            </a:lvl2pPr>
            <a:lvl3pPr marL="1028700" indent="-342900">
              <a:spcBef>
                <a:spcPts val="3200"/>
              </a:spcBef>
              <a:buClrTx/>
              <a:defRPr sz="2800"/>
            </a:lvl3pPr>
            <a:lvl4pPr marL="1371600" indent="-342900">
              <a:spcBef>
                <a:spcPts val="3200"/>
              </a:spcBef>
              <a:buClrTx/>
              <a:defRPr sz="2800"/>
            </a:lvl4pPr>
            <a:lvl5pPr marL="1714500" indent="-342900">
              <a:spcBef>
                <a:spcPts val="3200"/>
              </a:spcBef>
              <a:buClrTx/>
              <a:defRPr sz="28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68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e niveau 1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>
            <a:lvl1pPr>
              <a:buClrTx/>
            </a:lvl1pPr>
            <a:lvl2pPr>
              <a:buClrTx/>
            </a:lvl2pPr>
            <a:lvl3pPr>
              <a:buClrTx/>
            </a:lvl3pPr>
            <a:lvl4pPr>
              <a:buClrTx/>
            </a:lvl4pPr>
            <a:lvl5pPr>
              <a:buClrTx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76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731000" y="4965700"/>
            <a:ext cx="5334000" cy="3898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31000" y="635000"/>
            <a:ext cx="5334000" cy="3898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15"/>
          </p:nvPr>
        </p:nvSpPr>
        <p:spPr>
          <a:xfrm>
            <a:off x="9525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Texte du titre</a:t>
            </a:r>
          </a:p>
        </p:txBody>
      </p:sp>
      <p:sp>
        <p:nvSpPr>
          <p:cNvPr id="3" name="Texte niveau 1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Numéro de diapositive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1.jpe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hyperlink" Target="mailto:pierre.delvenne@uliege.be" TargetMode="External"/><Relationship Id="rId3" Type="http://schemas.openxmlformats.org/officeDocument/2006/relationships/hyperlink" Target="mailto:hadrien.macq@uliege.be" TargetMode="Externa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Imaginarios de innovación que viajan"/>
          <p:cNvSpPr txBox="1"/>
          <p:nvPr>
            <p:ph type="ctrTitle"/>
          </p:nvPr>
        </p:nvSpPr>
        <p:spPr>
          <a:xfrm>
            <a:off x="1270000" y="410324"/>
            <a:ext cx="10464800" cy="3302001"/>
          </a:xfrm>
          <a:prstGeom prst="rect">
            <a:avLst/>
          </a:prstGeom>
        </p:spPr>
        <p:txBody>
          <a:bodyPr/>
          <a:lstStyle/>
          <a:p>
            <a:pPr/>
            <a:r>
              <a:t>Imaginarios de innovación que viajan </a:t>
            </a:r>
          </a:p>
        </p:txBody>
      </p:sp>
      <p:sp>
        <p:nvSpPr>
          <p:cNvPr id="120" name="Nuevas practicas experimentales de co-creación  en Wallonia (Bélgica)"/>
          <p:cNvSpPr txBox="1"/>
          <p:nvPr>
            <p:ph type="subTitle" sz="quarter" idx="1"/>
          </p:nvPr>
        </p:nvSpPr>
        <p:spPr>
          <a:xfrm>
            <a:off x="1270000" y="3835400"/>
            <a:ext cx="10464800" cy="1130300"/>
          </a:xfrm>
          <a:prstGeom prst="rect">
            <a:avLst/>
          </a:prstGeom>
        </p:spPr>
        <p:txBody>
          <a:bodyPr/>
          <a:lstStyle>
            <a:lvl1pPr defTabSz="537463">
              <a:defRPr sz="3404">
                <a:solidFill>
                  <a:schemeClr val="accent1">
                    <a:lumOff val="13529"/>
                  </a:schemeClr>
                </a:solidFill>
              </a:defRPr>
            </a:lvl1pPr>
          </a:lstStyle>
          <a:p>
            <a:pPr/>
            <a:r>
              <a:t>Nuevas practicas experimentales de co-creación  en Wallonia (Bélgica) </a:t>
            </a:r>
          </a:p>
        </p:txBody>
      </p:sp>
      <p:sp>
        <p:nvSpPr>
          <p:cNvPr id="121" name="Pierre Delvenne y Hadrien Macq…"/>
          <p:cNvSpPr txBox="1"/>
          <p:nvPr/>
        </p:nvSpPr>
        <p:spPr>
          <a:xfrm>
            <a:off x="1270000" y="5634875"/>
            <a:ext cx="10464800" cy="2237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>
              <a:defRPr b="0" sz="31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>
                <a:solidFill>
                  <a:schemeClr val="accent1">
                    <a:lumOff val="13529"/>
                  </a:schemeClr>
                </a:solidFill>
              </a:rPr>
              <a:t>Pierre Delvenne y Hadrien Macq</a:t>
            </a:r>
          </a:p>
          <a:p>
            <a:pPr>
              <a:defRPr b="0" sz="31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Universidad de Lieja, Bélgica, Centro de investigación SPIRAL</a:t>
            </a:r>
          </a:p>
          <a:p>
            <a:pPr>
              <a:defRPr b="0" sz="25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ESOCITE 2018 Santiago de Chile, 20 de Julio 2018</a:t>
            </a:r>
          </a:p>
        </p:txBody>
      </p:sp>
      <p:pic>
        <p:nvPicPr>
          <p:cNvPr id="122" name="droppedImage.png" descr="dropped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19589" y="8033372"/>
            <a:ext cx="1689101" cy="1233108"/>
          </a:xfrm>
          <a:prstGeom prst="rect">
            <a:avLst/>
          </a:prstGeom>
          <a:ln w="12700">
            <a:miter lim="400000"/>
          </a:ln>
        </p:spPr>
      </p:pic>
      <p:pic>
        <p:nvPicPr>
          <p:cNvPr id="123" name="Image 2.png" descr="Image 2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401915" y="8141926"/>
            <a:ext cx="2440710" cy="1016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24" name="FNRS 2 QUADRI.jpg" descr="FNRS 2 QUADRI.jp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335851" y="8159253"/>
            <a:ext cx="1549401" cy="98134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Muchas gracias por su atención"/>
          <p:cNvSpPr txBox="1"/>
          <p:nvPr>
            <p:ph type="title"/>
          </p:nvPr>
        </p:nvSpPr>
        <p:spPr>
          <a:xfrm>
            <a:off x="1270000" y="22987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Muchas gracias por su atención</a:t>
            </a:r>
          </a:p>
        </p:txBody>
      </p:sp>
      <p:sp>
        <p:nvSpPr>
          <p:cNvPr id="153" name="Contacto:…"/>
          <p:cNvSpPr txBox="1"/>
          <p:nvPr/>
        </p:nvSpPr>
        <p:spPr>
          <a:xfrm>
            <a:off x="4500473" y="6348070"/>
            <a:ext cx="4003854" cy="1197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Contacto: </a:t>
            </a:r>
          </a:p>
          <a:p>
            <a:pPr/>
            <a:r>
              <a:rPr u="sng">
                <a:hlinkClick r:id="rId2" invalidUrl="" action="" tgtFrame="" tooltip="" history="1" highlightClick="0" endSnd="0"/>
              </a:rPr>
              <a:t>pierre.delvenne@uliege.be</a:t>
            </a:r>
          </a:p>
          <a:p>
            <a:pPr/>
            <a:r>
              <a:rPr u="sng">
                <a:hlinkClick r:id="rId3" invalidUrl="" action="" tgtFrame="" tooltip="" history="1" highlightClick="0" endSnd="0"/>
              </a:rPr>
              <a:t>hadrien.macq@uliege.be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Introducción"/>
          <p:cNvSpPr txBox="1"/>
          <p:nvPr>
            <p:ph type="title"/>
          </p:nvPr>
        </p:nvSpPr>
        <p:spPr>
          <a:xfrm>
            <a:off x="952500" y="101600"/>
            <a:ext cx="11099800" cy="2159000"/>
          </a:xfrm>
          <a:prstGeom prst="rect">
            <a:avLst/>
          </a:prstGeom>
        </p:spPr>
        <p:txBody>
          <a:bodyPr/>
          <a:lstStyle/>
          <a:p>
            <a:pPr/>
            <a:r>
              <a:t>Introducción</a:t>
            </a:r>
          </a:p>
        </p:txBody>
      </p:sp>
      <p:sp>
        <p:nvSpPr>
          <p:cNvPr id="127" name="Participación de laboratorio (Bogner 2012)…"/>
          <p:cNvSpPr txBox="1"/>
          <p:nvPr>
            <p:ph type="body" idx="1"/>
          </p:nvPr>
        </p:nvSpPr>
        <p:spPr>
          <a:xfrm>
            <a:off x="666452" y="2195413"/>
            <a:ext cx="12253566" cy="7089974"/>
          </a:xfrm>
          <a:prstGeom prst="rect">
            <a:avLst/>
          </a:prstGeom>
        </p:spPr>
        <p:txBody>
          <a:bodyPr/>
          <a:lstStyle/>
          <a:p>
            <a:pPr marL="342264" indent="-342264" defTabSz="449833">
              <a:spcBef>
                <a:spcPts val="3200"/>
              </a:spcBef>
              <a:defRPr sz="2464"/>
            </a:pPr>
            <a:r>
              <a:rPr>
                <a:solidFill>
                  <a:schemeClr val="accent1">
                    <a:lumOff val="13529"/>
                  </a:schemeClr>
                </a:solidFill>
              </a:rPr>
              <a:t>Participación de laboratorio</a:t>
            </a:r>
            <a:r>
              <a:t> (Bogner 2012)</a:t>
            </a:r>
          </a:p>
          <a:p>
            <a:pPr lvl="1" marL="684529" indent="-342264" defTabSz="449833">
              <a:spcBef>
                <a:spcPts val="3200"/>
              </a:spcBef>
              <a:defRPr i="1" sz="2156"/>
            </a:pPr>
            <a:r>
              <a:t>Organizada por especialistas en participación</a:t>
            </a:r>
          </a:p>
          <a:p>
            <a:pPr lvl="1" marL="684529" indent="-342264" defTabSz="449833">
              <a:spcBef>
                <a:spcPts val="3200"/>
              </a:spcBef>
              <a:defRPr i="1" sz="2156"/>
            </a:pPr>
            <a:r>
              <a:t>Bajo condiciones controladas </a:t>
            </a:r>
          </a:p>
          <a:p>
            <a:pPr lvl="1" marL="684529" indent="-342264" defTabSz="449833">
              <a:spcBef>
                <a:spcPts val="3200"/>
              </a:spcBef>
              <a:defRPr i="1" sz="2156"/>
            </a:pPr>
            <a:r>
              <a:t>Desconectadas de controversias publicas y preocupaciones politicas  </a:t>
            </a:r>
          </a:p>
          <a:p>
            <a:pPr marL="342264" indent="-342264" defTabSz="449833">
              <a:spcBef>
                <a:spcPts val="3200"/>
              </a:spcBef>
              <a:defRPr sz="2464">
                <a:solidFill>
                  <a:schemeClr val="accent1">
                    <a:lumOff val="13529"/>
                  </a:schemeClr>
                </a:solidFill>
              </a:defRPr>
            </a:pPr>
            <a:r>
              <a:t>El campo CTS mantiene un enfoque sobre practicas de deliberación </a:t>
            </a:r>
          </a:p>
          <a:p>
            <a:pPr lvl="1" marL="684529" indent="-342264" defTabSz="449833">
              <a:spcBef>
                <a:spcPts val="3200"/>
              </a:spcBef>
              <a:defRPr sz="2464"/>
            </a:pPr>
            <a:r>
              <a:t>En América latina, no hubo tal ‘giro participativo’ (Jasanoff 2003)</a:t>
            </a:r>
          </a:p>
          <a:p>
            <a:pPr lvl="1" marL="684529" indent="-342264" defTabSz="449833">
              <a:spcBef>
                <a:spcPts val="3200"/>
              </a:spcBef>
              <a:defRPr sz="2464"/>
            </a:pPr>
            <a:r>
              <a:t>Pero si hay nuevas situaciones experimentales que surgen // innovación </a:t>
            </a:r>
          </a:p>
          <a:p>
            <a:pPr lvl="1" marL="684529" indent="-342264" defTabSz="449833">
              <a:spcBef>
                <a:spcPts val="3200"/>
              </a:spcBef>
              <a:defRPr sz="2464"/>
            </a:pPr>
            <a:r>
              <a:t>Extensión de la « lab participation » hacia nuevos sitios (Living Labs, FabLabs, Hackathons)</a:t>
            </a:r>
          </a:p>
          <a:p>
            <a:pPr lvl="1" marL="684529" indent="-342264" defTabSz="449833">
              <a:spcBef>
                <a:spcPts val="3200"/>
              </a:spcBef>
              <a:defRPr sz="2464"/>
            </a:pPr>
            <a:r>
              <a:t>Evolución de la relación entre ciencia, política y públicos 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127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Un enfoque coproducciónista de la participación en innovació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14781">
              <a:defRPr sz="5680"/>
            </a:lvl1pPr>
          </a:lstStyle>
          <a:p>
            <a:pPr/>
            <a:r>
              <a:t>Un enfoque coproducciónista de la participación en innovación </a:t>
            </a:r>
          </a:p>
        </p:txBody>
      </p:sp>
      <p:sp>
        <p:nvSpPr>
          <p:cNvPr id="130" name="El ‘¿Quién?’,‘¿Como?’, ‘¿Qué? siempre son coproducidos en ejercicios participativos (Chilvers y Longhurst 2016)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95604" indent="-395604" defTabSz="519937">
              <a:spcBef>
                <a:spcPts val="3700"/>
              </a:spcBef>
              <a:defRPr sz="2848"/>
            </a:pPr>
            <a:r>
              <a:t>El ‘¿Quién?’,‘¿Como?’, ‘¿Qué? siempre son coproducidos en ejercicios participativos (Chilvers y Longhurst 2016)</a:t>
            </a:r>
          </a:p>
          <a:p>
            <a:pPr marL="395604" indent="-395604" defTabSz="519937">
              <a:spcBef>
                <a:spcPts val="3700"/>
              </a:spcBef>
              <a:defRPr sz="2848"/>
            </a:pPr>
            <a:r>
              <a:t>El </a:t>
            </a:r>
            <a:r>
              <a:rPr>
                <a:solidFill>
                  <a:schemeClr val="accent1">
                    <a:lumOff val="13529"/>
                  </a:schemeClr>
                </a:solidFill>
              </a:rPr>
              <a:t>¿Porqué? </a:t>
            </a:r>
            <a:r>
              <a:t>de la participación es poco estudiado desde tal perspectiva:</a:t>
            </a:r>
          </a:p>
          <a:p>
            <a:pPr lvl="1" marL="791209" indent="-395604" defTabSz="519937">
              <a:spcBef>
                <a:spcPts val="3700"/>
              </a:spcBef>
              <a:defRPr i="1" sz="2848"/>
            </a:pPr>
            <a:r>
              <a:t>¿Porqué hacemos participación? ¿Porqué vemos la emergencia de nuevas practicas? ¿Porqué los actores atribuyen valor a la participación?</a:t>
            </a:r>
          </a:p>
          <a:p>
            <a:pPr lvl="1" marL="791209" indent="-395604" defTabSz="519937">
              <a:spcBef>
                <a:spcPts val="3700"/>
              </a:spcBef>
              <a:defRPr sz="2848"/>
            </a:pPr>
            <a:r>
              <a:t>Vincular experiencias participativas situadas con sus contextos politicos y económicos mas amplios y los </a:t>
            </a:r>
            <a:r>
              <a:rPr>
                <a:solidFill>
                  <a:schemeClr val="accent1">
                    <a:lumOff val="13529"/>
                  </a:schemeClr>
                </a:solidFill>
              </a:rPr>
              <a:t>imaginarios de futuros asociados</a:t>
            </a:r>
            <a:r>
              <a:t> (Felt y Fochler 2010, Jasanoff 2011, Laurent 2016, Lezaun et al. 2016)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30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Metodologia y dato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Metodologia y datos</a:t>
            </a:r>
          </a:p>
        </p:txBody>
      </p:sp>
      <p:sp>
        <p:nvSpPr>
          <p:cNvPr id="133" name="Organización y etnografías de experiencias participativas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55600" indent="-355600" defTabSz="467359">
              <a:spcBef>
                <a:spcPts val="3300"/>
              </a:spcBef>
              <a:defRPr sz="2560"/>
            </a:pPr>
            <a:r>
              <a:rPr>
                <a:solidFill>
                  <a:schemeClr val="accent1">
                    <a:lumOff val="13529"/>
                  </a:schemeClr>
                </a:solidFill>
              </a:rPr>
              <a:t>Organización</a:t>
            </a:r>
            <a:r>
              <a:t> y </a:t>
            </a:r>
            <a:r>
              <a:rPr>
                <a:solidFill>
                  <a:schemeClr val="accent1">
                    <a:lumOff val="13529"/>
                  </a:schemeClr>
                </a:solidFill>
              </a:rPr>
              <a:t>etnografías</a:t>
            </a:r>
            <a:r>
              <a:t> de experiencias participativas</a:t>
            </a:r>
          </a:p>
          <a:p>
            <a:pPr marL="355600" indent="-355600" defTabSz="467359">
              <a:spcBef>
                <a:spcPts val="3300"/>
              </a:spcBef>
              <a:defRPr sz="2560"/>
            </a:pPr>
            <a:r>
              <a:t>Dos casos =&gt; diversidad de modos, lógicas y metodologias de participación en innovación: </a:t>
            </a:r>
            <a:r>
              <a:rPr>
                <a:solidFill>
                  <a:schemeClr val="accent1">
                    <a:lumOff val="13529"/>
                  </a:schemeClr>
                </a:solidFill>
              </a:rPr>
              <a:t>Living Lab</a:t>
            </a:r>
            <a:r>
              <a:t> y </a:t>
            </a:r>
            <a:r>
              <a:rPr>
                <a:solidFill>
                  <a:schemeClr val="accent1">
                    <a:lumOff val="13529"/>
                  </a:schemeClr>
                </a:solidFill>
              </a:rPr>
              <a:t>Hackathon</a:t>
            </a:r>
          </a:p>
          <a:p>
            <a:pPr lvl="1" marL="711200" indent="-355600" defTabSz="467359">
              <a:spcBef>
                <a:spcPts val="3300"/>
              </a:spcBef>
              <a:defRPr sz="2560"/>
            </a:pPr>
            <a:r>
              <a:t>Por cada caso: observación participativa, entrevistas, notas de terreno, literatura</a:t>
            </a:r>
          </a:p>
          <a:p>
            <a:pPr marL="355600" indent="-355600" defTabSz="467359">
              <a:spcBef>
                <a:spcPts val="3300"/>
              </a:spcBef>
              <a:defRPr sz="2560"/>
            </a:pPr>
            <a:r>
              <a:rPr>
                <a:solidFill>
                  <a:schemeClr val="accent1">
                    <a:lumOff val="13529"/>
                  </a:schemeClr>
                </a:solidFill>
              </a:rPr>
              <a:t>Coproducción ‘fuerte’</a:t>
            </a:r>
            <a:r>
              <a:t> (Jasanoff 2004, Joly 2015)</a:t>
            </a:r>
          </a:p>
          <a:p>
            <a:pPr lvl="1" marL="711200" indent="-355600" defTabSz="467359">
              <a:spcBef>
                <a:spcPts val="3300"/>
              </a:spcBef>
              <a:defRPr sz="2560"/>
            </a:pPr>
            <a:r>
              <a:t>Diversidad de procesos, sitios y niveles</a:t>
            </a:r>
          </a:p>
          <a:p>
            <a:pPr lvl="1" marL="711200" indent="-355600" defTabSz="467359">
              <a:spcBef>
                <a:spcPts val="3300"/>
              </a:spcBef>
              <a:defRPr sz="2560"/>
            </a:pPr>
            <a:r>
              <a:t>Heurística de la continuidad y variación de escala de análisis</a:t>
            </a:r>
          </a:p>
          <a:p>
            <a:pPr lvl="1" marL="711200" indent="-355600" defTabSz="467359">
              <a:spcBef>
                <a:spcPts val="3300"/>
              </a:spcBef>
              <a:defRPr sz="2560"/>
            </a:pPr>
            <a:r>
              <a:t>Imaginarios que viajan (Pfotenhauer and Jasanoff 2017) 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1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3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Imaginarios que viaja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Imaginarios que viajan</a:t>
            </a:r>
          </a:p>
        </p:txBody>
      </p:sp>
      <p:sp>
        <p:nvSpPr>
          <p:cNvPr id="136" name="Implementación desde arriba (Comisión Europea):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91159" indent="-391159" defTabSz="514095">
              <a:spcBef>
                <a:spcPts val="3600"/>
              </a:spcBef>
              <a:defRPr sz="2816"/>
            </a:pPr>
            <a:r>
              <a:t>Implementación </a:t>
            </a:r>
            <a:r>
              <a:rPr>
                <a:solidFill>
                  <a:schemeClr val="accent1">
                    <a:lumOff val="13529"/>
                  </a:schemeClr>
                </a:solidFill>
              </a:rPr>
              <a:t>desde arriba</a:t>
            </a:r>
            <a:r>
              <a:t> (Comisión Europea):  </a:t>
            </a:r>
          </a:p>
          <a:p>
            <a:pPr lvl="1" marL="782319" indent="-391159" defTabSz="514095">
              <a:spcBef>
                <a:spcPts val="3600"/>
              </a:spcBef>
              <a:defRPr sz="2816"/>
            </a:pPr>
            <a:r>
              <a:t>Grandes desafios (Lund 2009) =&gt; ampliar la escala</a:t>
            </a:r>
          </a:p>
          <a:p>
            <a:pPr lvl="1" marL="782319" indent="-391159" defTabSz="514095">
              <a:spcBef>
                <a:spcPts val="3600"/>
              </a:spcBef>
              <a:defRPr sz="2816"/>
            </a:pPr>
            <a:r>
              <a:t>Estrategia de Lisboa + Unión de la innovación =&gt; crecimiento económico para ser los mejores </a:t>
            </a:r>
          </a:p>
          <a:p>
            <a:pPr marL="391159" indent="-391159" defTabSz="514095">
              <a:spcBef>
                <a:spcPts val="3600"/>
              </a:spcBef>
              <a:defRPr sz="2816"/>
            </a:pPr>
            <a:r>
              <a:t>Situación </a:t>
            </a:r>
            <a:r>
              <a:rPr>
                <a:solidFill>
                  <a:schemeClr val="accent1">
                    <a:lumOff val="13529"/>
                  </a:schemeClr>
                </a:solidFill>
              </a:rPr>
              <a:t>desde abajo</a:t>
            </a:r>
            <a:r>
              <a:t> (Wallonia):</a:t>
            </a:r>
          </a:p>
          <a:p>
            <a:pPr lvl="1" marL="782319" indent="-391159" defTabSz="514095">
              <a:spcBef>
                <a:spcPts val="3600"/>
              </a:spcBef>
              <a:defRPr sz="2816"/>
            </a:pPr>
            <a:r>
              <a:t>Recuperación y nuevo despliegue industrial</a:t>
            </a:r>
          </a:p>
          <a:p>
            <a:pPr marL="391159" indent="-391159" defTabSz="514095">
              <a:spcBef>
                <a:spcPts val="3600"/>
              </a:spcBef>
              <a:defRPr sz="2816"/>
            </a:pPr>
            <a:r>
              <a:t>El modelo y la significación de la ‘innovación’ están </a:t>
            </a:r>
            <a:r>
              <a:rPr>
                <a:solidFill>
                  <a:schemeClr val="accent1">
                    <a:lumOff val="13529"/>
                  </a:schemeClr>
                </a:solidFill>
              </a:rPr>
              <a:t>co-producidos</a:t>
            </a:r>
            <a:r>
              <a:t> con un diagnóstico y una situación local preexistentes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136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1. Walloon e-health Living Lab"/>
          <p:cNvSpPr txBox="1"/>
          <p:nvPr>
            <p:ph type="title"/>
          </p:nvPr>
        </p:nvSpPr>
        <p:spPr>
          <a:xfrm>
            <a:off x="106362" y="254000"/>
            <a:ext cx="12792076" cy="2159000"/>
          </a:xfrm>
          <a:prstGeom prst="rect">
            <a:avLst/>
          </a:prstGeom>
        </p:spPr>
        <p:txBody>
          <a:bodyPr/>
          <a:lstStyle>
            <a:lvl1pPr>
              <a:defRPr sz="6300"/>
            </a:lvl1pPr>
          </a:lstStyle>
          <a:p>
            <a:pPr/>
            <a:r>
              <a:t>1. Walloon e-health Living Lab</a:t>
            </a:r>
          </a:p>
        </p:txBody>
      </p:sp>
      <p:sp>
        <p:nvSpPr>
          <p:cNvPr id="139" name="Red europea de Living Labs (ENoLL) para « renovar el sistema de innovación » y estimular el crecimiento económico (Manifesto de Helsinki 2006)…"/>
          <p:cNvSpPr txBox="1"/>
          <p:nvPr>
            <p:ph type="body" idx="1"/>
          </p:nvPr>
        </p:nvSpPr>
        <p:spPr>
          <a:xfrm>
            <a:off x="517872" y="2168128"/>
            <a:ext cx="12299058" cy="6992392"/>
          </a:xfrm>
          <a:prstGeom prst="rect">
            <a:avLst/>
          </a:prstGeom>
        </p:spPr>
        <p:txBody>
          <a:bodyPr/>
          <a:lstStyle/>
          <a:p>
            <a:pPr marL="342264" indent="-342264" defTabSz="449833">
              <a:spcBef>
                <a:spcPts val="3200"/>
              </a:spcBef>
              <a:defRPr sz="2464"/>
            </a:pPr>
            <a:r>
              <a:t>Red europea de Living Labs (ENoLL) para « </a:t>
            </a:r>
            <a:r>
              <a:rPr>
                <a:solidFill>
                  <a:schemeClr val="accent1">
                    <a:lumOff val="13529"/>
                  </a:schemeClr>
                </a:solidFill>
              </a:rPr>
              <a:t>renovar el sistema de innovación</a:t>
            </a:r>
            <a:r>
              <a:t> » y estimular el </a:t>
            </a:r>
            <a:r>
              <a:rPr>
                <a:solidFill>
                  <a:schemeClr val="accent1">
                    <a:lumOff val="13529"/>
                  </a:schemeClr>
                </a:solidFill>
              </a:rPr>
              <a:t>crecimiento económico</a:t>
            </a:r>
            <a:r>
              <a:t> (Manifesto de Helsinki 2006)</a:t>
            </a:r>
          </a:p>
          <a:p>
            <a:pPr marL="342264" indent="-342264" defTabSz="449833">
              <a:spcBef>
                <a:spcPts val="3200"/>
              </a:spcBef>
              <a:defRPr sz="2464"/>
            </a:pPr>
            <a:r>
              <a:t>Sitios experimentales a donde innovaciones pueden ser probadas, desarrolladas y validadas por ‘</a:t>
            </a:r>
            <a:r>
              <a:rPr>
                <a:solidFill>
                  <a:schemeClr val="accent1">
                    <a:lumOff val="13529"/>
                  </a:schemeClr>
                </a:solidFill>
              </a:rPr>
              <a:t>usuarios</a:t>
            </a:r>
            <a:r>
              <a:t>’</a:t>
            </a:r>
          </a:p>
          <a:p>
            <a:pPr marL="342264" indent="-342264" defTabSz="449833">
              <a:spcBef>
                <a:spcPts val="3200"/>
              </a:spcBef>
              <a:defRPr sz="2464"/>
            </a:pPr>
            <a:r>
              <a:t>Ambición de </a:t>
            </a:r>
            <a:r>
              <a:rPr>
                <a:solidFill>
                  <a:schemeClr val="accent1">
                    <a:lumOff val="13529"/>
                  </a:schemeClr>
                </a:solidFill>
              </a:rPr>
              <a:t>cruzar el ‘valle de la muerte’ </a:t>
            </a:r>
            <a:r>
              <a:t>entre investigación y mercado</a:t>
            </a:r>
          </a:p>
          <a:p>
            <a:pPr marL="342264" indent="-342264" defTabSz="449833">
              <a:spcBef>
                <a:spcPts val="3200"/>
              </a:spcBef>
              <a:defRPr sz="2464"/>
            </a:pPr>
            <a:r>
              <a:t>El WeLL presenta los sectores publico y privado y el pueblo como </a:t>
            </a:r>
            <a:r>
              <a:rPr>
                <a:solidFill>
                  <a:schemeClr val="accent1">
                    <a:lumOff val="13529"/>
                  </a:schemeClr>
                </a:solidFill>
              </a:rPr>
              <a:t>socios</a:t>
            </a:r>
            <a:endParaRPr>
              <a:solidFill>
                <a:schemeClr val="accent1">
                  <a:lumOff val="13529"/>
                </a:schemeClr>
              </a:solidFill>
            </a:endParaRPr>
          </a:p>
          <a:p>
            <a:pPr marL="342264" indent="-342264" defTabSz="449833">
              <a:spcBef>
                <a:spcPts val="3200"/>
              </a:spcBef>
              <a:defRPr sz="2464"/>
            </a:pPr>
            <a:r>
              <a:t>Taller sobre robotica en e-salud:</a:t>
            </a:r>
          </a:p>
          <a:p>
            <a:pPr lvl="1" marL="684529" indent="-342264" defTabSz="449833">
              <a:spcBef>
                <a:spcPts val="3200"/>
              </a:spcBef>
              <a:defRPr i="1" sz="2156"/>
            </a:pPr>
            <a:r>
              <a:t>Identificar un problema de salud y pensar un una innovación para solucionarlo</a:t>
            </a:r>
          </a:p>
          <a:p>
            <a:pPr lvl="1" marL="684529" indent="-342264" defTabSz="449833">
              <a:spcBef>
                <a:spcPts val="3200"/>
              </a:spcBef>
              <a:defRPr i="1" sz="2156"/>
            </a:pPr>
            <a:r>
              <a:t>Brainstorming para liberar el potencial creativo de los participantes (maximización cuantitativa de ideas; cada idea tien valor)</a:t>
            </a:r>
          </a:p>
          <a:p>
            <a:pPr lvl="1" marL="684529" indent="-342264" defTabSz="449833">
              <a:spcBef>
                <a:spcPts val="3200"/>
              </a:spcBef>
              <a:defRPr i="1" sz="2156"/>
            </a:pPr>
            <a:r>
              <a:t>La critica no esta permitida (facilitadores)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139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2. Citizens of Wallonia Hackathon"/>
          <p:cNvSpPr txBox="1"/>
          <p:nvPr>
            <p:ph type="title"/>
          </p:nvPr>
        </p:nvSpPr>
        <p:spPr>
          <a:xfrm>
            <a:off x="149125" y="254000"/>
            <a:ext cx="12706550" cy="2159000"/>
          </a:xfrm>
          <a:prstGeom prst="rect">
            <a:avLst/>
          </a:prstGeom>
        </p:spPr>
        <p:txBody>
          <a:bodyPr/>
          <a:lstStyle>
            <a:lvl1pPr>
              <a:defRPr sz="6400"/>
            </a:lvl1pPr>
          </a:lstStyle>
          <a:p>
            <a:pPr/>
            <a:r>
              <a:t>2. Citizens of Wallonia Hackathon</a:t>
            </a:r>
          </a:p>
        </p:txBody>
      </p:sp>
      <p:sp>
        <p:nvSpPr>
          <p:cNvPr id="142" name="Competición de 48 horas sobre el tema de ‘ciudades inteligentes’: equipos desarrollando prototipos de proyectos tecnológicos…"/>
          <p:cNvSpPr txBox="1"/>
          <p:nvPr>
            <p:ph type="body" idx="1"/>
          </p:nvPr>
        </p:nvSpPr>
        <p:spPr>
          <a:xfrm>
            <a:off x="952500" y="2597150"/>
            <a:ext cx="11099800" cy="6286500"/>
          </a:xfrm>
          <a:prstGeom prst="rect">
            <a:avLst/>
          </a:prstGeom>
        </p:spPr>
        <p:txBody>
          <a:bodyPr/>
          <a:lstStyle/>
          <a:p>
            <a:pPr marL="408940" indent="-408940" defTabSz="537463">
              <a:spcBef>
                <a:spcPts val="3800"/>
              </a:spcBef>
              <a:defRPr sz="2944"/>
            </a:pPr>
            <a:r>
              <a:rPr>
                <a:solidFill>
                  <a:schemeClr val="accent1">
                    <a:lumOff val="13529"/>
                  </a:schemeClr>
                </a:solidFill>
              </a:rPr>
              <a:t>Competición</a:t>
            </a:r>
            <a:r>
              <a:t> de 48 horas sobre el tema de ‘ciudades inteligentes’: equipos desarrollando prototipos de proyectos tecnológicos </a:t>
            </a:r>
          </a:p>
          <a:p>
            <a:pPr marL="408940" indent="-408940" defTabSz="537463">
              <a:spcBef>
                <a:spcPts val="3800"/>
              </a:spcBef>
              <a:defRPr sz="2944"/>
            </a:pPr>
            <a:r>
              <a:t>Asociación </a:t>
            </a:r>
            <a:r>
              <a:rPr>
                <a:solidFill>
                  <a:schemeClr val="accent1">
                    <a:lumOff val="13529"/>
                  </a:schemeClr>
                </a:solidFill>
              </a:rPr>
              <a:t>publica-privada</a:t>
            </a:r>
            <a:r>
              <a:t> (20 socios)</a:t>
            </a:r>
          </a:p>
          <a:p>
            <a:pPr marL="408940" indent="-408940" defTabSz="537463">
              <a:spcBef>
                <a:spcPts val="3800"/>
              </a:spcBef>
              <a:defRPr sz="2944"/>
            </a:pPr>
            <a:r>
              <a:rPr>
                <a:solidFill>
                  <a:schemeClr val="accent1">
                    <a:lumOff val="13529"/>
                  </a:schemeClr>
                </a:solidFill>
              </a:rPr>
              <a:t>Organización </a:t>
            </a:r>
            <a:r>
              <a:t>espacio-temporal muy</a:t>
            </a:r>
            <a:r>
              <a:rPr>
                <a:solidFill>
                  <a:schemeClr val="accent1">
                    <a:lumOff val="13529"/>
                  </a:schemeClr>
                </a:solidFill>
              </a:rPr>
              <a:t> particular</a:t>
            </a:r>
            <a:endParaRPr>
              <a:solidFill>
                <a:schemeClr val="accent1">
                  <a:lumOff val="13529"/>
                </a:schemeClr>
              </a:solidFill>
            </a:endParaRPr>
          </a:p>
          <a:p>
            <a:pPr lvl="1" marL="817880" indent="-408940" defTabSz="537463">
              <a:spcBef>
                <a:spcPts val="3800"/>
              </a:spcBef>
              <a:defRPr sz="2944"/>
            </a:pPr>
            <a:r>
              <a:t>Un edificio único para trabajar, comer y dormir</a:t>
            </a:r>
          </a:p>
          <a:p>
            <a:pPr marL="408940" indent="-408940" defTabSz="537463">
              <a:spcBef>
                <a:spcPts val="3800"/>
              </a:spcBef>
              <a:defRPr sz="2944"/>
            </a:pPr>
            <a:r>
              <a:t>Participantes contribuyen a la </a:t>
            </a:r>
            <a:r>
              <a:rPr>
                <a:solidFill>
                  <a:schemeClr val="accent1">
                    <a:lumOff val="13529"/>
                  </a:schemeClr>
                </a:solidFill>
              </a:rPr>
              <a:t>creación de valor</a:t>
            </a:r>
            <a:r>
              <a:t> (economico)</a:t>
            </a:r>
          </a:p>
          <a:p>
            <a:pPr lvl="1" marL="817880" indent="-408940" defTabSz="537463">
              <a:spcBef>
                <a:spcPts val="3800"/>
              </a:spcBef>
              <a:defRPr sz="2944"/>
            </a:pPr>
            <a:r>
              <a:t>Enfoque sobre modelos de negocio (coaching de proyectos)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4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Conclusión (1)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Conclusión (1) </a:t>
            </a:r>
          </a:p>
        </p:txBody>
      </p:sp>
      <p:sp>
        <p:nvSpPr>
          <p:cNvPr id="145" name="Extensión de la participación de laboratorio:…"/>
          <p:cNvSpPr txBox="1"/>
          <p:nvPr>
            <p:ph type="body" idx="1"/>
          </p:nvPr>
        </p:nvSpPr>
        <p:spPr>
          <a:xfrm>
            <a:off x="520700" y="2432050"/>
            <a:ext cx="8124875" cy="6286500"/>
          </a:xfrm>
          <a:prstGeom prst="rect">
            <a:avLst/>
          </a:prstGeom>
        </p:spPr>
        <p:txBody>
          <a:bodyPr/>
          <a:lstStyle/>
          <a:p>
            <a:pPr marL="386715" indent="-386715" defTabSz="508254">
              <a:spcBef>
                <a:spcPts val="3600"/>
              </a:spcBef>
              <a:defRPr sz="2784"/>
            </a:pPr>
            <a:r>
              <a:rPr>
                <a:solidFill>
                  <a:schemeClr val="accent1">
                    <a:lumOff val="13529"/>
                  </a:schemeClr>
                </a:solidFill>
              </a:rPr>
              <a:t>Extensión</a:t>
            </a:r>
            <a:r>
              <a:t> de la participación de laboratorio: </a:t>
            </a:r>
          </a:p>
          <a:p>
            <a:pPr lvl="1" marL="773430" indent="-386715" defTabSz="508254">
              <a:spcBef>
                <a:spcPts val="3600"/>
              </a:spcBef>
              <a:defRPr sz="2784"/>
            </a:pPr>
            <a:r>
              <a:t>Experiencias de deliberación + modos emergentes de participación (co-creación de valor y de conocimiento)</a:t>
            </a:r>
          </a:p>
          <a:p>
            <a:pPr lvl="1" marL="773430" indent="-386715" defTabSz="508254">
              <a:spcBef>
                <a:spcPts val="3600"/>
              </a:spcBef>
              <a:defRPr sz="2784"/>
            </a:pPr>
            <a:r>
              <a:t>Globalización de la economía del conocimiento</a:t>
            </a:r>
          </a:p>
          <a:p>
            <a:pPr marL="386715" indent="-386715" defTabSz="508254">
              <a:spcBef>
                <a:spcPts val="3600"/>
              </a:spcBef>
              <a:defRPr sz="2784"/>
            </a:pPr>
            <a:r>
              <a:rPr>
                <a:solidFill>
                  <a:schemeClr val="accent1">
                    <a:lumOff val="13529"/>
                  </a:schemeClr>
                </a:solidFill>
              </a:rPr>
              <a:t>Aceleración</a:t>
            </a:r>
            <a:r>
              <a:t> e </a:t>
            </a:r>
            <a:r>
              <a:rPr>
                <a:solidFill>
                  <a:schemeClr val="accent1">
                    <a:lumOff val="13529"/>
                  </a:schemeClr>
                </a:solidFill>
              </a:rPr>
              <a:t>intensificación</a:t>
            </a:r>
            <a:r>
              <a:t> de la participación en innovación  </a:t>
            </a:r>
          </a:p>
          <a:p>
            <a:pPr marL="386715" indent="-386715" defTabSz="508254">
              <a:spcBef>
                <a:spcPts val="3600"/>
              </a:spcBef>
              <a:defRPr sz="2784"/>
            </a:pPr>
            <a:r>
              <a:t>Problemas de </a:t>
            </a:r>
            <a:r>
              <a:rPr>
                <a:solidFill>
                  <a:schemeClr val="accent1">
                    <a:lumOff val="13529"/>
                  </a:schemeClr>
                </a:solidFill>
              </a:rPr>
              <a:t>distribución de valor</a:t>
            </a:r>
            <a:r>
              <a:t> y de </a:t>
            </a:r>
            <a:r>
              <a:rPr>
                <a:solidFill>
                  <a:schemeClr val="accent1">
                    <a:lumOff val="13529"/>
                  </a:schemeClr>
                </a:solidFill>
              </a:rPr>
              <a:t>propiedad intelectual</a:t>
            </a:r>
          </a:p>
        </p:txBody>
      </p:sp>
      <p:pic>
        <p:nvPicPr>
          <p:cNvPr id="146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889999" y="4694314"/>
            <a:ext cx="3784601" cy="6283172"/>
          </a:xfrm>
          <a:prstGeom prst="rect">
            <a:avLst/>
          </a:prstGeom>
          <a:ln w="12700">
            <a:miter lim="400000"/>
          </a:ln>
        </p:spPr>
      </p:pic>
      <p:pic>
        <p:nvPicPr>
          <p:cNvPr id="147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890000" y="2540000"/>
            <a:ext cx="3784600" cy="30226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145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Conclusión (2)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Conclusión (2) </a:t>
            </a:r>
          </a:p>
        </p:txBody>
      </p:sp>
      <p:sp>
        <p:nvSpPr>
          <p:cNvPr id="150" name="Evolución de paradigma en el orden democrático…"/>
          <p:cNvSpPr txBox="1"/>
          <p:nvPr>
            <p:ph type="body" idx="1"/>
          </p:nvPr>
        </p:nvSpPr>
        <p:spPr>
          <a:xfrm>
            <a:off x="331241" y="2374900"/>
            <a:ext cx="12342318" cy="6974533"/>
          </a:xfrm>
          <a:prstGeom prst="rect">
            <a:avLst/>
          </a:prstGeom>
        </p:spPr>
        <p:txBody>
          <a:bodyPr/>
          <a:lstStyle/>
          <a:p>
            <a:pPr marL="333375" indent="-333375" defTabSz="438150">
              <a:spcBef>
                <a:spcPts val="3100"/>
              </a:spcBef>
              <a:defRPr sz="2400"/>
            </a:pPr>
            <a:r>
              <a:t>Evolución de paradigma en el </a:t>
            </a:r>
            <a:r>
              <a:rPr>
                <a:solidFill>
                  <a:schemeClr val="accent1">
                    <a:lumOff val="13529"/>
                  </a:schemeClr>
                </a:solidFill>
              </a:rPr>
              <a:t>orden democrático</a:t>
            </a:r>
            <a:r>
              <a:t> </a:t>
            </a:r>
          </a:p>
          <a:p>
            <a:pPr lvl="1" marL="666750" indent="-333375" defTabSz="438150">
              <a:spcBef>
                <a:spcPts val="3100"/>
              </a:spcBef>
              <a:defRPr sz="2400"/>
            </a:pPr>
            <a:r>
              <a:t>Las preocupaciones de </a:t>
            </a:r>
            <a:r>
              <a:rPr>
                <a:solidFill>
                  <a:schemeClr val="accent1">
                    <a:lumOff val="13529"/>
                  </a:schemeClr>
                </a:solidFill>
              </a:rPr>
              <a:t>democratización</a:t>
            </a:r>
            <a:r>
              <a:t> son abandonadas a favor de la </a:t>
            </a:r>
            <a:r>
              <a:rPr>
                <a:solidFill>
                  <a:schemeClr val="accent1">
                    <a:lumOff val="13529"/>
                  </a:schemeClr>
                </a:solidFill>
              </a:rPr>
              <a:t>producción de innovación</a:t>
            </a:r>
            <a:r>
              <a:t> </a:t>
            </a:r>
          </a:p>
          <a:p>
            <a:pPr lvl="1" marL="666750" indent="-333375" defTabSz="438150">
              <a:spcBef>
                <a:spcPts val="3100"/>
              </a:spcBef>
              <a:defRPr sz="2400"/>
            </a:pPr>
            <a:r>
              <a:rPr>
                <a:solidFill>
                  <a:schemeClr val="accent1">
                    <a:lumOff val="13529"/>
                  </a:schemeClr>
                </a:solidFill>
              </a:rPr>
              <a:t>Extraer valor</a:t>
            </a:r>
            <a:r>
              <a:t> de los participantes para uso instrumental</a:t>
            </a:r>
          </a:p>
          <a:p>
            <a:pPr lvl="1" marL="666750" indent="-333375" defTabSz="438150">
              <a:spcBef>
                <a:spcPts val="3100"/>
              </a:spcBef>
              <a:defRPr sz="2400"/>
            </a:pPr>
            <a:r>
              <a:t>Desde una ciudadania democrática hacia una </a:t>
            </a:r>
            <a:r>
              <a:rPr>
                <a:solidFill>
                  <a:schemeClr val="accent1">
                    <a:lumOff val="13529"/>
                  </a:schemeClr>
                </a:solidFill>
              </a:rPr>
              <a:t>ciudadania empresarial</a:t>
            </a:r>
            <a:endParaRPr>
              <a:solidFill>
                <a:schemeClr val="accent1">
                  <a:lumOff val="13529"/>
                </a:schemeClr>
              </a:solidFill>
            </a:endParaRPr>
          </a:p>
          <a:p>
            <a:pPr marL="333375" indent="-333375" defTabSz="438150">
              <a:spcBef>
                <a:spcPts val="3100"/>
              </a:spcBef>
              <a:defRPr sz="2400"/>
            </a:pPr>
            <a:r>
              <a:t>¿Qué mas?</a:t>
            </a:r>
          </a:p>
          <a:p>
            <a:pPr lvl="1" marL="666750" indent="-333375" defTabSz="438150">
              <a:spcBef>
                <a:spcPts val="3100"/>
              </a:spcBef>
              <a:defRPr sz="2400"/>
            </a:pPr>
            <a:r>
              <a:rPr>
                <a:solidFill>
                  <a:schemeClr val="accent1">
                    <a:lumOff val="13529"/>
                  </a:schemeClr>
                </a:solidFill>
              </a:rPr>
              <a:t>No solo curiosidad/excitación </a:t>
            </a:r>
            <a:r>
              <a:t>con nuevas imaginaciones de participación: estudio critico de esas nuevas practicas (abrir la caja negra)</a:t>
            </a:r>
          </a:p>
          <a:p>
            <a:pPr lvl="1" marL="666750" indent="-333375" defTabSz="438150">
              <a:spcBef>
                <a:spcPts val="3100"/>
              </a:spcBef>
              <a:defRPr sz="2400"/>
            </a:pPr>
            <a:r>
              <a:t>Siempre </a:t>
            </a:r>
            <a:r>
              <a:rPr>
                <a:solidFill>
                  <a:schemeClr val="accent1">
                    <a:lumOff val="13529"/>
                  </a:schemeClr>
                </a:solidFill>
              </a:rPr>
              <a:t>conectar</a:t>
            </a:r>
            <a:r>
              <a:t> las practicas situadas a los contextos politicos y económicos mas amplios</a:t>
            </a:r>
          </a:p>
          <a:p>
            <a:pPr lvl="1" marL="666750" indent="-333375" defTabSz="438150">
              <a:spcBef>
                <a:spcPts val="3100"/>
              </a:spcBef>
              <a:defRPr sz="2400"/>
            </a:pPr>
            <a:r>
              <a:t>Mas alla de la diversidad: </a:t>
            </a:r>
            <a:r>
              <a:rPr>
                <a:solidFill>
                  <a:schemeClr val="accent1">
                    <a:lumOff val="13529"/>
                  </a:schemeClr>
                </a:solidFill>
              </a:rPr>
              <a:t>temporalidad</a:t>
            </a:r>
            <a:r>
              <a:t>, </a:t>
            </a:r>
            <a:r>
              <a:rPr>
                <a:solidFill>
                  <a:schemeClr val="accent1">
                    <a:lumOff val="13529"/>
                  </a:schemeClr>
                </a:solidFill>
              </a:rPr>
              <a:t>direccionalidad</a:t>
            </a:r>
            <a:r>
              <a:t>, </a:t>
            </a:r>
            <a:r>
              <a:rPr>
                <a:solidFill>
                  <a:schemeClr val="accent1">
                    <a:lumOff val="13529"/>
                  </a:schemeClr>
                </a:solidFill>
              </a:rPr>
              <a:t>distribución</a:t>
            </a:r>
            <a: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150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