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1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Screening of Mahoran plants for cosmetic applications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Saive </a:t>
            </a:r>
            <a:r>
              <a:rPr lang="en-US" dirty="0" smtClean="0"/>
              <a:t>M.</a:t>
            </a:r>
            <a:r>
              <a:rPr lang="en-US" baseline="30000" dirty="0" smtClean="0"/>
              <a:t>1</a:t>
            </a:r>
            <a:r>
              <a:rPr lang="en-US" dirty="0"/>
              <a:t>, Frederich M.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Fauconnier</a:t>
            </a:r>
            <a:r>
              <a:rPr lang="en-US" dirty="0"/>
              <a:t> M-L.</a:t>
            </a:r>
            <a:r>
              <a:rPr lang="en-US" baseline="30000" dirty="0"/>
              <a:t>1</a:t>
            </a:r>
          </a:p>
          <a:p>
            <a:r>
              <a:rPr lang="en-US" baseline="30000" dirty="0"/>
              <a:t>1</a:t>
            </a:r>
            <a:r>
              <a:rPr lang="en-US" dirty="0"/>
              <a:t> Laboratory of general and organic chemistry (Gembloux Agro-Bio Tech, University of Liège, Belgium)</a:t>
            </a:r>
          </a:p>
          <a:p>
            <a:r>
              <a:rPr lang="en-US" baseline="30000" dirty="0"/>
              <a:t>2</a:t>
            </a:r>
            <a:r>
              <a:rPr lang="en-US" dirty="0"/>
              <a:t> Laboratory of </a:t>
            </a:r>
            <a:r>
              <a:rPr lang="en-US" dirty="0" err="1"/>
              <a:t>pharmacognosy</a:t>
            </a:r>
            <a:r>
              <a:rPr lang="en-US" dirty="0"/>
              <a:t>, institute of pharmacy,  (University of Liège, CHU, Belgium)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635" y="191638"/>
            <a:ext cx="5077800" cy="11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4" y="1555285"/>
            <a:ext cx="14192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49" y="1236178"/>
            <a:ext cx="8120965" cy="540410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77334" y="609600"/>
            <a:ext cx="8596668" cy="85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Thank you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498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2633"/>
          </a:xfrm>
        </p:spPr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82233"/>
            <a:ext cx="8596668" cy="388077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Introduction</a:t>
            </a:r>
          </a:p>
          <a:p>
            <a:r>
              <a:rPr lang="en-US" sz="2800" dirty="0" smtClean="0"/>
              <a:t>Chemotaxonomic study</a:t>
            </a:r>
          </a:p>
          <a:p>
            <a:r>
              <a:rPr lang="en-US" sz="2800" dirty="0" smtClean="0"/>
              <a:t>Ethnobotanical study</a:t>
            </a:r>
          </a:p>
          <a:p>
            <a:r>
              <a:rPr lang="en-US" sz="2800" dirty="0" smtClean="0"/>
              <a:t>Sampling and sample preparation</a:t>
            </a:r>
          </a:p>
          <a:p>
            <a:r>
              <a:rPr lang="en-US" sz="2800" dirty="0" smtClean="0"/>
              <a:t>Biological activity assessment</a:t>
            </a:r>
          </a:p>
          <a:p>
            <a:r>
              <a:rPr lang="en-US" sz="2800" dirty="0" smtClean="0"/>
              <a:t>Results</a:t>
            </a:r>
          </a:p>
          <a:p>
            <a:r>
              <a:rPr lang="en-US" sz="2800" dirty="0" smtClean="0"/>
              <a:t>Perspectives</a:t>
            </a:r>
          </a:p>
          <a:p>
            <a:pPr lvl="1"/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103339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7693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467293"/>
            <a:ext cx="3180605" cy="4798496"/>
          </a:xfrm>
        </p:spPr>
        <p:txBody>
          <a:bodyPr>
            <a:normAutofit/>
          </a:bodyPr>
          <a:lstStyle/>
          <a:p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374 km²</a:t>
            </a:r>
          </a:p>
          <a:p>
            <a:pPr lvl="1"/>
            <a:r>
              <a:rPr lang="en-US" dirty="0" smtClean="0"/>
              <a:t>350 km Mozambique</a:t>
            </a:r>
          </a:p>
          <a:p>
            <a:pPr lvl="1"/>
            <a:r>
              <a:rPr lang="en-US" dirty="0" smtClean="0"/>
              <a:t>250 km Madagascar</a:t>
            </a:r>
          </a:p>
          <a:p>
            <a:r>
              <a:rPr lang="en-US" dirty="0" smtClean="0"/>
              <a:t>Population (INSEE – 2012)</a:t>
            </a:r>
          </a:p>
          <a:p>
            <a:pPr lvl="1"/>
            <a:r>
              <a:rPr lang="en-US" dirty="0" smtClean="0"/>
              <a:t>212 600 </a:t>
            </a:r>
          </a:p>
          <a:p>
            <a:pPr lvl="1"/>
            <a:r>
              <a:rPr lang="en-US" dirty="0" smtClean="0"/>
              <a:t>570 inhabitant/km²</a:t>
            </a:r>
          </a:p>
          <a:p>
            <a:pPr lvl="1"/>
            <a:r>
              <a:rPr lang="en-US" dirty="0" smtClean="0"/>
              <a:t>50 % &lt; 18 years old</a:t>
            </a:r>
          </a:p>
          <a:p>
            <a:r>
              <a:rPr lang="en-US" dirty="0" smtClean="0"/>
              <a:t>Economy (INSEE – 2015)</a:t>
            </a:r>
          </a:p>
          <a:p>
            <a:pPr lvl="1"/>
            <a:r>
              <a:rPr lang="en-US" dirty="0" smtClean="0"/>
              <a:t>453 €/inhabitant/month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28" y="1467293"/>
            <a:ext cx="4517748" cy="21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179" y="3595870"/>
            <a:ext cx="1304544" cy="198120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774" y="3595870"/>
            <a:ext cx="1854629" cy="19812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857938" y="1467293"/>
            <a:ext cx="3157190" cy="479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Climate</a:t>
            </a:r>
          </a:p>
          <a:p>
            <a:pPr lvl="1"/>
            <a:r>
              <a:rPr lang="en-US" dirty="0" smtClean="0"/>
              <a:t>Tropical insular</a:t>
            </a:r>
          </a:p>
          <a:p>
            <a:pPr lvl="1"/>
            <a:r>
              <a:rPr lang="en-US" dirty="0" smtClean="0"/>
              <a:t>1000 – 2000 mm/year</a:t>
            </a:r>
          </a:p>
          <a:p>
            <a:r>
              <a:rPr lang="en-US" dirty="0" smtClean="0"/>
              <a:t>Culture</a:t>
            </a:r>
          </a:p>
          <a:p>
            <a:pPr lvl="1"/>
            <a:r>
              <a:rPr lang="en-US" dirty="0" smtClean="0"/>
              <a:t>Swahili</a:t>
            </a:r>
          </a:p>
          <a:p>
            <a:pPr lvl="1"/>
            <a:r>
              <a:rPr lang="en-US" dirty="0" smtClean="0"/>
              <a:t>Islam</a:t>
            </a:r>
          </a:p>
          <a:p>
            <a:pPr lvl="1"/>
            <a:r>
              <a:rPr lang="en-US" dirty="0" smtClean="0"/>
              <a:t>Two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06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508117" cy="857693"/>
          </a:xfrm>
        </p:spPr>
        <p:txBody>
          <a:bodyPr/>
          <a:lstStyle/>
          <a:p>
            <a:r>
              <a:rPr lang="en-US" dirty="0" smtClean="0"/>
              <a:t>Preliminary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467293"/>
            <a:ext cx="5383225" cy="5124892"/>
          </a:xfrm>
        </p:spPr>
        <p:txBody>
          <a:bodyPr>
            <a:normAutofit/>
          </a:bodyPr>
          <a:lstStyle/>
          <a:p>
            <a:r>
              <a:rPr lang="en-US" dirty="0" smtClean="0"/>
              <a:t>Chemotaxonomic</a:t>
            </a:r>
          </a:p>
          <a:p>
            <a:pPr lvl="1"/>
            <a:r>
              <a:rPr lang="en-US" dirty="0" smtClean="0"/>
              <a:t>Seychelles, Madagascar, La Reunion</a:t>
            </a:r>
          </a:p>
          <a:p>
            <a:pPr lvl="1"/>
            <a:r>
              <a:rPr lang="en-US" dirty="0" smtClean="0"/>
              <a:t>108 species frequently encountered</a:t>
            </a:r>
            <a:endParaRPr lang="en-US" dirty="0"/>
          </a:p>
          <a:p>
            <a:pPr lvl="1"/>
            <a:r>
              <a:rPr lang="en-US" dirty="0" smtClean="0"/>
              <a:t>35 species used in a topical manner</a:t>
            </a:r>
          </a:p>
          <a:p>
            <a:pPr lvl="1"/>
            <a:r>
              <a:rPr lang="en-US" dirty="0" smtClean="0"/>
              <a:t>24 species found in Mayotte</a:t>
            </a:r>
          </a:p>
          <a:p>
            <a:pPr lvl="1"/>
            <a:r>
              <a:rPr lang="en-US" dirty="0" smtClean="0"/>
              <a:t>5 species nor well studied</a:t>
            </a:r>
          </a:p>
          <a:p>
            <a:r>
              <a:rPr lang="en-US" dirty="0"/>
              <a:t>Ethnobotanical</a:t>
            </a:r>
          </a:p>
          <a:p>
            <a:pPr lvl="1"/>
            <a:r>
              <a:rPr lang="en-US" dirty="0"/>
              <a:t>30 informants</a:t>
            </a:r>
          </a:p>
          <a:p>
            <a:pPr lvl="1"/>
            <a:r>
              <a:rPr lang="en-US" dirty="0" err="1"/>
              <a:t>Foundi</a:t>
            </a:r>
            <a:r>
              <a:rPr lang="en-US" dirty="0"/>
              <a:t>, masseuse, esthetician</a:t>
            </a:r>
          </a:p>
          <a:p>
            <a:pPr lvl="1"/>
            <a:r>
              <a:rPr lang="en-US" dirty="0"/>
              <a:t>274 entries</a:t>
            </a:r>
          </a:p>
          <a:p>
            <a:pPr lvl="1"/>
            <a:r>
              <a:rPr lang="en-US" dirty="0"/>
              <a:t>121 different vernacular appellations</a:t>
            </a:r>
          </a:p>
          <a:p>
            <a:pPr lvl="1"/>
            <a:r>
              <a:rPr lang="en-US" dirty="0"/>
              <a:t>94 different species </a:t>
            </a:r>
          </a:p>
          <a:p>
            <a:pPr lvl="1"/>
            <a:endParaRPr lang="en-US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57938" y="1467293"/>
            <a:ext cx="3157190" cy="479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61" y="2530491"/>
            <a:ext cx="2700000" cy="3394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61" y="730491"/>
            <a:ext cx="27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3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76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Sampling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67294"/>
            <a:ext cx="3682015" cy="882502"/>
          </a:xfrm>
        </p:spPr>
        <p:txBody>
          <a:bodyPr>
            <a:normAutofit/>
          </a:bodyPr>
          <a:lstStyle/>
          <a:p>
            <a:r>
              <a:rPr lang="en-US" dirty="0" smtClean="0"/>
              <a:t>April – May 2015</a:t>
            </a:r>
          </a:p>
          <a:p>
            <a:r>
              <a:rPr lang="en-US" dirty="0" smtClean="0"/>
              <a:t>Rise of the sun (6 AM)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638503"/>
              </p:ext>
            </p:extLst>
          </p:nvPr>
        </p:nvGraphicFramePr>
        <p:xfrm>
          <a:off x="677332" y="2349795"/>
          <a:ext cx="10152000" cy="407383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384000"/>
                <a:gridCol w="3384000"/>
                <a:gridCol w="3384000"/>
              </a:tblGrid>
              <a:tr h="467306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Latin name</a:t>
                      </a:r>
                      <a:endParaRPr lang="fr-BE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fr-BE" sz="1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Latin </a:t>
                      </a:r>
                      <a:r>
                        <a:rPr lang="fr-BE" sz="1800" b="1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fr-BE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Latin </a:t>
                      </a:r>
                      <a:r>
                        <a:rPr lang="fr-BE" sz="1800" b="1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fr-BE" sz="1800" b="1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</a:tr>
              <a:tr h="48356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Acalypha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 smtClean="0">
                          <a:effectLst/>
                          <a:latin typeface="+mn-lt"/>
                        </a:rPr>
                        <a:t>hispida</a:t>
                      </a:r>
                      <a:r>
                        <a:rPr lang="en-US" sz="1600" b="0" i="1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Bum.</a:t>
                      </a:r>
                      <a:r>
                        <a:rPr lang="en-US" sz="1600" b="0" i="0" baseline="0" dirty="0" smtClean="0">
                          <a:effectLst/>
                          <a:latin typeface="+mn-lt"/>
                        </a:rPr>
                        <a:t> F. </a:t>
                      </a:r>
                      <a:endParaRPr lang="fr-BE" sz="1600" b="0" i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>
                    <a:solidFill>
                      <a:schemeClr val="tx1">
                        <a:lumMod val="95000"/>
                        <a:lumOff val="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Kalanchoe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>
                          <a:effectLst/>
                          <a:latin typeface="+mn-lt"/>
                        </a:rPr>
                        <a:t>pinnata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>
                          <a:effectLst/>
                          <a:latin typeface="+mn-lt"/>
                        </a:rPr>
                        <a:t>(Lam.) Pers. </a:t>
                      </a:r>
                      <a:endParaRPr lang="fr-BE" sz="1600" b="0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Paullinia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 smtClean="0">
                          <a:effectLst/>
                          <a:latin typeface="+mn-lt"/>
                        </a:rPr>
                        <a:t>pinnata</a:t>
                      </a:r>
                      <a:r>
                        <a:rPr lang="en-US" sz="1600" b="0" i="1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L.</a:t>
                      </a:r>
                      <a:r>
                        <a:rPr lang="en-US" sz="1600" b="0" i="1" dirty="0" smtClean="0">
                          <a:effectLst/>
                          <a:latin typeface="+mn-lt"/>
                        </a:rPr>
                        <a:t> </a:t>
                      </a:r>
                      <a:endParaRPr lang="fr-BE" sz="1600" b="0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</a:tr>
              <a:tr h="38937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Acalypha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 smtClean="0">
                          <a:effectLst/>
                          <a:latin typeface="+mn-lt"/>
                        </a:rPr>
                        <a:t>wilkesiana</a:t>
                      </a:r>
                      <a:r>
                        <a:rPr lang="en-US" sz="1600" b="0" i="1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 err="1" smtClean="0">
                          <a:effectLst/>
                          <a:latin typeface="+mn-lt"/>
                        </a:rPr>
                        <a:t>Müll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. Arg.</a:t>
                      </a:r>
                      <a:endParaRPr lang="fr-BE" sz="1600" b="0" i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>
                          <a:effectLst/>
                          <a:latin typeface="+mn-lt"/>
                        </a:rPr>
                        <a:t>Lantana </a:t>
                      </a:r>
                      <a:r>
                        <a:rPr lang="en-US" sz="1600" b="0" i="1" dirty="0" err="1" smtClean="0">
                          <a:effectLst/>
                          <a:latin typeface="+mn-lt"/>
                        </a:rPr>
                        <a:t>camara</a:t>
                      </a:r>
                      <a:r>
                        <a:rPr lang="en-US" sz="1600" b="0" i="1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L.</a:t>
                      </a:r>
                      <a:endParaRPr lang="fr-BE" sz="1600" b="0" i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smtClean="0">
                          <a:effectLst/>
                          <a:latin typeface="+mn-lt"/>
                        </a:rPr>
                        <a:t>Pandanus </a:t>
                      </a:r>
                      <a:r>
                        <a:rPr lang="en-US" sz="1600" b="0" i="1" dirty="0" err="1" smtClean="0">
                          <a:effectLst/>
                          <a:latin typeface="+mn-lt"/>
                        </a:rPr>
                        <a:t>mayotteensis</a:t>
                      </a:r>
                      <a:r>
                        <a:rPr lang="en-US" sz="1600" b="0" i="1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H. St. John</a:t>
                      </a:r>
                      <a:endParaRPr lang="fr-BE" sz="1600" b="0" i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</a:tr>
              <a:tr h="38937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Adansonia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>
                          <a:effectLst/>
                          <a:latin typeface="+mn-lt"/>
                        </a:rPr>
                        <a:t>digitata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L. </a:t>
                      </a:r>
                      <a:endParaRPr lang="fr-BE" sz="1600" b="0" i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Lawsonia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>
                          <a:effectLst/>
                          <a:latin typeface="+mn-lt"/>
                        </a:rPr>
                        <a:t>inermis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L.</a:t>
                      </a:r>
                      <a:endParaRPr lang="fr-BE" sz="1600" b="0" i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Persea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>
                          <a:effectLst/>
                          <a:latin typeface="+mn-lt"/>
                        </a:rPr>
                        <a:t>americana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Mill.</a:t>
                      </a:r>
                      <a:endParaRPr lang="fr-BE" sz="1600" b="0" i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</a:tr>
              <a:tr h="38937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>
                          <a:effectLst/>
                          <a:latin typeface="+mn-lt"/>
                        </a:rPr>
                        <a:t>Aloes </a:t>
                      </a:r>
                      <a:r>
                        <a:rPr lang="en-US" sz="1600" b="0" i="1" dirty="0" err="1">
                          <a:effectLst/>
                          <a:latin typeface="+mn-lt"/>
                        </a:rPr>
                        <a:t>mayottensis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A.</a:t>
                      </a:r>
                      <a:r>
                        <a:rPr lang="en-US" sz="1600" b="0" i="0" baseline="0" dirty="0" smtClean="0">
                          <a:effectLst/>
                          <a:latin typeface="+mn-lt"/>
                        </a:rPr>
                        <a:t> Berger</a:t>
                      </a:r>
                      <a:endParaRPr lang="fr-BE" sz="1600" b="0" i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Leea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 smtClean="0">
                          <a:effectLst/>
                          <a:latin typeface="+mn-lt"/>
                        </a:rPr>
                        <a:t>guineensis</a:t>
                      </a:r>
                      <a:r>
                        <a:rPr lang="en-US" sz="1600" b="0" i="0" baseline="0" dirty="0" smtClean="0">
                          <a:effectLst/>
                          <a:latin typeface="+mn-lt"/>
                        </a:rPr>
                        <a:t> G. Don</a:t>
                      </a:r>
                      <a:endParaRPr lang="fr-BE" sz="1600" b="0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Sesamum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>
                          <a:effectLst/>
                          <a:latin typeface="+mn-lt"/>
                        </a:rPr>
                        <a:t>indicum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L.</a:t>
                      </a:r>
                      <a:endParaRPr lang="fr-BE" sz="1600" b="0" i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</a:tr>
              <a:tr h="38937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Cananga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 smtClean="0">
                          <a:effectLst/>
                          <a:latin typeface="+mn-lt"/>
                        </a:rPr>
                        <a:t>odorata</a:t>
                      </a:r>
                      <a:r>
                        <a:rPr lang="en-US" sz="1600" b="0" i="1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baseline="0" dirty="0" smtClean="0">
                          <a:effectLst/>
                          <a:latin typeface="+mn-lt"/>
                        </a:rPr>
                        <a:t>(Lam.) Hook. f. &amp; Thomson</a:t>
                      </a:r>
                      <a:endParaRPr lang="fr-BE" sz="1600" b="0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  <a:tabLst>
                          <a:tab pos="2811780" algn="r"/>
                        </a:tabLst>
                      </a:pPr>
                      <a:r>
                        <a:rPr lang="en-US" sz="1600" b="0" i="1" dirty="0">
                          <a:effectLst/>
                          <a:latin typeface="+mn-lt"/>
                        </a:rPr>
                        <a:t>Litchi </a:t>
                      </a:r>
                      <a:r>
                        <a:rPr lang="en-US" sz="1600" b="0" i="1" dirty="0" err="1" smtClean="0">
                          <a:effectLst/>
                          <a:latin typeface="+mn-lt"/>
                        </a:rPr>
                        <a:t>chinensis</a:t>
                      </a:r>
                      <a:r>
                        <a:rPr lang="en-US" sz="1600" b="0" i="1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baseline="0" dirty="0" err="1" smtClean="0">
                          <a:effectLst/>
                          <a:latin typeface="+mn-lt"/>
                        </a:rPr>
                        <a:t>Sonn</a:t>
                      </a:r>
                      <a:r>
                        <a:rPr lang="en-US" sz="1600" b="0" i="0" baseline="0" dirty="0" smtClean="0">
                          <a:effectLst/>
                          <a:latin typeface="+mn-lt"/>
                        </a:rPr>
                        <a:t>.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	</a:t>
                      </a:r>
                      <a:endParaRPr lang="fr-BE" sz="1600" b="0" i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Syzygium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>
                          <a:effectLst/>
                          <a:latin typeface="+mn-lt"/>
                        </a:rPr>
                        <a:t>aromaticum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>
                          <a:effectLst/>
                          <a:latin typeface="+mn-lt"/>
                        </a:rPr>
                        <a:t>(L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.) </a:t>
                      </a:r>
                      <a:r>
                        <a:rPr lang="en-US" sz="1600" b="0" i="0" dirty="0" err="1" smtClean="0">
                          <a:effectLst/>
                          <a:latin typeface="+mn-lt"/>
                        </a:rPr>
                        <a:t>Merr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. &amp; L.M. Perry</a:t>
                      </a:r>
                      <a:endParaRPr lang="fr-BE" sz="1600" b="0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</a:tr>
              <a:tr h="38937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Erythroxylum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 smtClean="0">
                          <a:effectLst/>
                          <a:latin typeface="+mn-lt"/>
                        </a:rPr>
                        <a:t>corymbosum</a:t>
                      </a:r>
                      <a:r>
                        <a:rPr lang="en-US" sz="1600" b="0" i="1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 err="1" smtClean="0">
                          <a:effectLst/>
                          <a:latin typeface="+mn-lt"/>
                        </a:rPr>
                        <a:t>Boivin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 ex.</a:t>
                      </a:r>
                      <a:r>
                        <a:rPr lang="en-US" sz="1600" b="0" i="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baseline="0" dirty="0" err="1" smtClean="0">
                          <a:effectLst/>
                          <a:latin typeface="+mn-lt"/>
                        </a:rPr>
                        <a:t>Baill</a:t>
                      </a:r>
                      <a:r>
                        <a:rPr lang="en-US" sz="1600" b="0" i="0" baseline="0" dirty="0" smtClean="0">
                          <a:effectLst/>
                          <a:latin typeface="+mn-lt"/>
                        </a:rPr>
                        <a:t>.</a:t>
                      </a:r>
                      <a:endParaRPr lang="fr-BE" sz="1600" b="0" i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Litsea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>
                          <a:effectLst/>
                          <a:latin typeface="+mn-lt"/>
                        </a:rPr>
                        <a:t>glutinosa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sz="1600" b="0" i="0" dirty="0" err="1" smtClean="0">
                          <a:effectLst/>
                          <a:latin typeface="+mn-lt"/>
                        </a:rPr>
                        <a:t>Lour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.)</a:t>
                      </a:r>
                      <a:r>
                        <a:rPr lang="en-US" sz="1600" b="0" i="0" baseline="0" dirty="0" smtClean="0">
                          <a:effectLst/>
                          <a:latin typeface="+mn-lt"/>
                        </a:rPr>
                        <a:t> C. Rob.</a:t>
                      </a:r>
                      <a:endParaRPr lang="fr-BE" sz="1600" b="0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Tamarindus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>
                          <a:effectLst/>
                          <a:latin typeface="+mn-lt"/>
                        </a:rPr>
                        <a:t>indica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L.</a:t>
                      </a:r>
                      <a:endParaRPr lang="fr-BE" sz="1600" b="0" i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</a:tr>
              <a:tr h="38937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Erythroxylum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 smtClean="0">
                          <a:effectLst/>
                          <a:latin typeface="+mn-lt"/>
                        </a:rPr>
                        <a:t>lanceum</a:t>
                      </a:r>
                      <a:r>
                        <a:rPr lang="en-US" sz="1600" b="0" i="1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 err="1" smtClean="0">
                          <a:effectLst/>
                          <a:latin typeface="+mn-lt"/>
                        </a:rPr>
                        <a:t>Bojer</a:t>
                      </a:r>
                      <a:r>
                        <a:rPr lang="en-US" sz="1600" b="0" i="0" dirty="0" smtClean="0">
                          <a:effectLst/>
                          <a:latin typeface="+mn-lt"/>
                        </a:rPr>
                        <a:t>.</a:t>
                      </a:r>
                      <a:endParaRPr lang="fr-BE" sz="1600" b="0" i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Myristica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1" dirty="0" err="1">
                          <a:effectLst/>
                          <a:latin typeface="+mn-lt"/>
                        </a:rPr>
                        <a:t>fragans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dirty="0" err="1">
                          <a:effectLst/>
                          <a:latin typeface="+mn-lt"/>
                        </a:rPr>
                        <a:t>Houtt</a:t>
                      </a:r>
                      <a:r>
                        <a:rPr lang="en-US" sz="1600" b="0" i="0" dirty="0">
                          <a:effectLst/>
                          <a:latin typeface="+mn-lt"/>
                        </a:rPr>
                        <a:t>. </a:t>
                      </a:r>
                      <a:endParaRPr lang="fr-BE" sz="1600" b="0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1" dirty="0" err="1">
                          <a:effectLst/>
                          <a:latin typeface="+mn-lt"/>
                        </a:rPr>
                        <a:t>Zingiber</a:t>
                      </a:r>
                      <a:r>
                        <a:rPr lang="en-US" sz="1600" b="0" i="1" dirty="0">
                          <a:effectLst/>
                          <a:latin typeface="+mn-lt"/>
                        </a:rPr>
                        <a:t> zerumbet </a:t>
                      </a:r>
                      <a:r>
                        <a:rPr lang="en-US" sz="1600" b="0" i="0" dirty="0">
                          <a:effectLst/>
                          <a:latin typeface="+mn-lt"/>
                        </a:rPr>
                        <a:t>(L.) Sm. </a:t>
                      </a:r>
                      <a:endParaRPr lang="fr-BE" sz="1600" b="0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752" marR="302752" marT="0" marB="0" anchor="ctr"/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4359349" y="1467292"/>
            <a:ext cx="6974958" cy="882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All organs available </a:t>
            </a:r>
          </a:p>
          <a:p>
            <a:r>
              <a:rPr lang="en-US" dirty="0" err="1" smtClean="0"/>
              <a:t>Mascarin</a:t>
            </a:r>
            <a:r>
              <a:rPr lang="en-US" dirty="0" smtClean="0"/>
              <a:t> National Botanical Conservatory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719237" y="1467292"/>
            <a:ext cx="3359888" cy="882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59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47" y="1467293"/>
            <a:ext cx="2410492" cy="1647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7693"/>
          </a:xfrm>
        </p:spPr>
        <p:txBody>
          <a:bodyPr/>
          <a:lstStyle/>
          <a:p>
            <a:r>
              <a:rPr lang="en-US" dirty="0" smtClean="0"/>
              <a:t>Preparation and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67293"/>
            <a:ext cx="5897451" cy="3338623"/>
          </a:xfrm>
        </p:spPr>
        <p:txBody>
          <a:bodyPr>
            <a:normAutofit/>
          </a:bodyPr>
          <a:lstStyle/>
          <a:p>
            <a:r>
              <a:rPr lang="en-US" dirty="0" smtClean="0"/>
              <a:t>Preparation</a:t>
            </a:r>
          </a:p>
          <a:p>
            <a:pPr lvl="1"/>
            <a:r>
              <a:rPr lang="en-US" dirty="0" smtClean="0"/>
              <a:t>Fresh material </a:t>
            </a:r>
            <a:r>
              <a:rPr lang="en-US" dirty="0" err="1" smtClean="0"/>
              <a:t>soxhlet</a:t>
            </a:r>
            <a:r>
              <a:rPr lang="en-US" dirty="0" smtClean="0"/>
              <a:t> extraction</a:t>
            </a:r>
          </a:p>
          <a:p>
            <a:pPr lvl="1"/>
            <a:r>
              <a:rPr lang="en-US" dirty="0" smtClean="0"/>
              <a:t>Drying (72h 55 ± 1 °C)</a:t>
            </a:r>
          </a:p>
          <a:p>
            <a:pPr lvl="1"/>
            <a:r>
              <a:rPr lang="en-US" dirty="0" smtClean="0"/>
              <a:t>Powdering </a:t>
            </a:r>
          </a:p>
          <a:p>
            <a:pPr lvl="1"/>
            <a:r>
              <a:rPr lang="en-US" dirty="0" smtClean="0"/>
              <a:t>Vacuum sealed</a:t>
            </a:r>
          </a:p>
          <a:p>
            <a:pPr lvl="1"/>
            <a:r>
              <a:rPr lang="en-US" dirty="0" smtClean="0"/>
              <a:t>Storage at -18 </a:t>
            </a:r>
            <a:r>
              <a:rPr lang="en-US" dirty="0"/>
              <a:t>± 1 </a:t>
            </a:r>
            <a:r>
              <a:rPr lang="en-US" dirty="0" smtClean="0"/>
              <a:t>°C</a:t>
            </a:r>
          </a:p>
          <a:p>
            <a:pPr lvl="1"/>
            <a:r>
              <a:rPr lang="en-US" dirty="0" smtClean="0"/>
              <a:t>Dry material </a:t>
            </a:r>
            <a:r>
              <a:rPr lang="en-US" dirty="0" err="1" smtClean="0"/>
              <a:t>soxhlet</a:t>
            </a:r>
            <a:r>
              <a:rPr lang="en-US" dirty="0" smtClean="0"/>
              <a:t> extraction</a:t>
            </a:r>
          </a:p>
          <a:p>
            <a:pPr lvl="1"/>
            <a:r>
              <a:rPr lang="en-US" dirty="0" smtClean="0"/>
              <a:t>Solvent replacement (dry and fresh)</a:t>
            </a:r>
          </a:p>
          <a:p>
            <a:pPr lvl="1"/>
            <a:r>
              <a:rPr lang="en-US" dirty="0" smtClean="0"/>
              <a:t>Storage </a:t>
            </a:r>
            <a:r>
              <a:rPr lang="en-US" dirty="0"/>
              <a:t>-18 ± 1 </a:t>
            </a:r>
            <a:r>
              <a:rPr lang="en-US" dirty="0" smtClean="0"/>
              <a:t>°C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98" y="1467293"/>
            <a:ext cx="2471730" cy="164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339" y="3115113"/>
            <a:ext cx="1853800" cy="139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96" y="3115113"/>
            <a:ext cx="2471732" cy="139035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77335" y="4805916"/>
            <a:ext cx="3513665" cy="1647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Soxhlet</a:t>
            </a:r>
            <a:r>
              <a:rPr lang="en-US" dirty="0" smtClean="0"/>
              <a:t> extraction</a:t>
            </a:r>
          </a:p>
          <a:p>
            <a:pPr lvl="1"/>
            <a:r>
              <a:rPr lang="en-US" dirty="0" smtClean="0"/>
              <a:t>3h30</a:t>
            </a:r>
          </a:p>
          <a:p>
            <a:pPr lvl="1"/>
            <a:r>
              <a:rPr lang="en-US" dirty="0" smtClean="0"/>
              <a:t>10 g fresh – 5 g dry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08745" y="4805916"/>
            <a:ext cx="5532080" cy="1647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pPr lvl="1"/>
            <a:r>
              <a:rPr lang="en-US" dirty="0"/>
              <a:t>60 ml acetone</a:t>
            </a:r>
          </a:p>
          <a:p>
            <a:pPr lvl="1"/>
            <a:r>
              <a:rPr lang="en-US" dirty="0" smtClean="0"/>
              <a:t>Replacement solvent : Methanol</a:t>
            </a:r>
          </a:p>
        </p:txBody>
      </p:sp>
    </p:spTree>
    <p:extLst>
      <p:ext uri="{BB962C8B-B14F-4D97-AF65-F5344CB8AC3E}">
        <p14:creationId xmlns:p14="http://schemas.microsoft.com/office/powerpoint/2010/main" val="380670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7693"/>
          </a:xfrm>
        </p:spPr>
        <p:txBody>
          <a:bodyPr/>
          <a:lstStyle/>
          <a:p>
            <a:r>
              <a:rPr lang="en-US" dirty="0" smtClean="0"/>
              <a:t>Biological activity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95943"/>
            <a:ext cx="5113867" cy="4266757"/>
          </a:xfrm>
        </p:spPr>
        <p:txBody>
          <a:bodyPr>
            <a:normAutofit/>
          </a:bodyPr>
          <a:lstStyle/>
          <a:p>
            <a:r>
              <a:rPr lang="en-US" dirty="0" smtClean="0"/>
              <a:t>Skin protection</a:t>
            </a:r>
          </a:p>
          <a:p>
            <a:pPr lvl="1"/>
            <a:r>
              <a:rPr lang="en-US" dirty="0" smtClean="0"/>
              <a:t>Antioxidant activity</a:t>
            </a:r>
          </a:p>
          <a:p>
            <a:pPr lvl="1"/>
            <a:r>
              <a:rPr lang="el-GR" dirty="0"/>
              <a:t>α,α-</a:t>
            </a:r>
            <a:r>
              <a:rPr lang="en-US" dirty="0"/>
              <a:t>diphenyl-</a:t>
            </a:r>
            <a:r>
              <a:rPr lang="el-GR" dirty="0"/>
              <a:t>β-</a:t>
            </a:r>
            <a:r>
              <a:rPr lang="en-US" dirty="0" err="1"/>
              <a:t>picrylhydrazyl</a:t>
            </a:r>
            <a:r>
              <a:rPr lang="en-US" dirty="0"/>
              <a:t> (DPPH) </a:t>
            </a:r>
            <a:endParaRPr lang="en-US" dirty="0" smtClean="0"/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Reference </a:t>
            </a:r>
            <a:r>
              <a:rPr lang="en-US" dirty="0">
                <a:sym typeface="Symbol" panose="05050102010706020507" pitchFamily="18" charset="2"/>
              </a:rPr>
              <a:t>: 6-Hydroxy-2,5,7,8-tetramethylchromane-2-carboxylic acid (</a:t>
            </a:r>
            <a:r>
              <a:rPr lang="en-US" dirty="0" smtClean="0">
                <a:sym typeface="Symbol" panose="05050102010706020507" pitchFamily="18" charset="2"/>
              </a:rPr>
              <a:t>TROLOX)</a:t>
            </a:r>
          </a:p>
          <a:p>
            <a:r>
              <a:rPr lang="en-US" dirty="0" smtClean="0">
                <a:sym typeface="Symbol" panose="05050102010706020507" pitchFamily="18" charset="2"/>
              </a:rPr>
              <a:t>Skin soothing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Anti-inflammatory activity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Lipoxygenase (EC 1.13.11.12) pathway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Substrate : Linoleic acid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91201" y="2095943"/>
            <a:ext cx="5113867" cy="4266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sym typeface="Symbol" panose="05050102010706020507" pitchFamily="18" charset="2"/>
              </a:rPr>
              <a:t>9 </a:t>
            </a:r>
            <a:r>
              <a:rPr lang="en-US" dirty="0">
                <a:sym typeface="Symbol" panose="05050102010706020507" pitchFamily="18" charset="2"/>
              </a:rPr>
              <a:t>and </a:t>
            </a:r>
            <a:r>
              <a:rPr lang="en-US" dirty="0" smtClean="0">
                <a:sym typeface="Symbol" panose="05050102010706020507" pitchFamily="18" charset="2"/>
              </a:rPr>
              <a:t>13 </a:t>
            </a:r>
            <a:r>
              <a:rPr lang="en-US" dirty="0">
                <a:sym typeface="Symbol" panose="05050102010706020507" pitchFamily="18" charset="2"/>
              </a:rPr>
              <a:t>HPOD synthesis inhibition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Reference </a:t>
            </a:r>
            <a:r>
              <a:rPr lang="en-US" dirty="0" err="1">
                <a:sym typeface="Symbol" panose="05050102010706020507" pitchFamily="18" charset="2"/>
              </a:rPr>
              <a:t>Nordihydr</a:t>
            </a:r>
            <a:r>
              <a:rPr lang="en-US" dirty="0" err="1" smtClean="0">
                <a:sym typeface="Symbol" panose="05050102010706020507" pitchFamily="18" charset="2"/>
              </a:rPr>
              <a:t>oguaiaretic</a:t>
            </a:r>
            <a:r>
              <a:rPr lang="en-US" dirty="0" smtClean="0">
                <a:sym typeface="Symbol" panose="05050102010706020507" pitchFamily="18" charset="2"/>
              </a:rPr>
              <a:t> acid</a:t>
            </a:r>
          </a:p>
          <a:p>
            <a:r>
              <a:rPr lang="en-US" dirty="0" smtClean="0">
                <a:sym typeface="Symbol" panose="05050102010706020507" pitchFamily="18" charset="2"/>
              </a:rPr>
              <a:t>Skin complexion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Whitening activity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Tyrosinase (EC 1.14.18.1) pathway 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Substrate : L-DOPA</a:t>
            </a:r>
          </a:p>
          <a:p>
            <a:pPr lvl="1"/>
            <a:r>
              <a:rPr lang="en-US" dirty="0" err="1" smtClean="0">
                <a:sym typeface="Symbol" panose="05050102010706020507" pitchFamily="18" charset="2"/>
              </a:rPr>
              <a:t>Dopachrome</a:t>
            </a:r>
            <a:r>
              <a:rPr lang="en-US" dirty="0" smtClean="0">
                <a:sym typeface="Symbol" panose="05050102010706020507" pitchFamily="18" charset="2"/>
              </a:rPr>
              <a:t> synthesis inhibition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Reference : Kojic Acid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77333" y="1467294"/>
            <a:ext cx="10227735" cy="62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3 repetitions</a:t>
            </a:r>
            <a:r>
              <a:rPr lang="en-US" dirty="0"/>
              <a:t> </a:t>
            </a:r>
            <a:r>
              <a:rPr lang="en-US" dirty="0" smtClean="0"/>
              <a:t>– 4 concentrations</a:t>
            </a:r>
          </a:p>
        </p:txBody>
      </p:sp>
    </p:spTree>
    <p:extLst>
      <p:ext uri="{BB962C8B-B14F-4D97-AF65-F5344CB8AC3E}">
        <p14:creationId xmlns:p14="http://schemas.microsoft.com/office/powerpoint/2010/main" val="252680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7693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728136"/>
              </p:ext>
            </p:extLst>
          </p:nvPr>
        </p:nvGraphicFramePr>
        <p:xfrm>
          <a:off x="677863" y="1466850"/>
          <a:ext cx="9792000" cy="485443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800000"/>
                <a:gridCol w="720000"/>
                <a:gridCol w="792000"/>
                <a:gridCol w="792000"/>
                <a:gridCol w="792000"/>
                <a:gridCol w="1800000"/>
                <a:gridCol w="720000"/>
                <a:gridCol w="792000"/>
                <a:gridCol w="792000"/>
                <a:gridCol w="792000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noProof="0" dirty="0" smtClean="0">
                          <a:effectLst/>
                        </a:rPr>
                        <a:t>Average</a:t>
                      </a:r>
                      <a:r>
                        <a:rPr lang="fr-BE" sz="900" b="1" u="none" strike="noStrike" dirty="0" smtClean="0">
                          <a:effectLst/>
                        </a:rPr>
                        <a:t> IC50 </a:t>
                      </a:r>
                      <a:r>
                        <a:rPr lang="fr-BE" sz="900" b="1" u="none" strike="noStrike" dirty="0">
                          <a:effectLst/>
                        </a:rPr>
                        <a:t>(g/L)</a:t>
                      </a:r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noProof="0" dirty="0" smtClean="0">
                          <a:effectLst/>
                        </a:rPr>
                        <a:t>Average</a:t>
                      </a:r>
                      <a:r>
                        <a:rPr lang="fr-BE" sz="900" b="1" u="none" strike="noStrike" dirty="0" smtClean="0">
                          <a:effectLst/>
                        </a:rPr>
                        <a:t> IC50 </a:t>
                      </a:r>
                      <a:r>
                        <a:rPr lang="fr-BE" sz="900" b="1" u="none" strike="noStrike" dirty="0">
                          <a:effectLst/>
                        </a:rPr>
                        <a:t>(g/L)</a:t>
                      </a:r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b="1" u="none" strike="noStrike" dirty="0" err="1" smtClean="0">
                          <a:effectLst/>
                        </a:rPr>
                        <a:t>Species</a:t>
                      </a:r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b="1" u="none" strike="noStrike" dirty="0" err="1" smtClean="0">
                          <a:effectLst/>
                        </a:rPr>
                        <a:t>Organ</a:t>
                      </a:r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b="1" u="none" strike="noStrike" dirty="0">
                          <a:effectLst/>
                        </a:rPr>
                        <a:t>DPPH</a:t>
                      </a:r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b="1" u="none" strike="noStrike" dirty="0">
                          <a:effectLst/>
                        </a:rPr>
                        <a:t>Lipoxygenase</a:t>
                      </a:r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b="1" u="none" strike="noStrike" dirty="0">
                          <a:effectLst/>
                        </a:rPr>
                        <a:t>Tyrosinase</a:t>
                      </a:r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b="1" u="none" strike="noStrike" dirty="0" err="1" smtClean="0">
                          <a:effectLst/>
                        </a:rPr>
                        <a:t>Species</a:t>
                      </a:r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b="1" u="none" strike="noStrike" dirty="0" err="1" smtClean="0">
                          <a:effectLst/>
                        </a:rPr>
                        <a:t>Organ</a:t>
                      </a:r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b="1" u="none" strike="noStrike" dirty="0">
                          <a:effectLst/>
                        </a:rPr>
                        <a:t>DPPH</a:t>
                      </a:r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b="1" u="none" strike="noStrike" dirty="0">
                          <a:effectLst/>
                        </a:rPr>
                        <a:t>Lipoxygenase</a:t>
                      </a:r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b="1" u="none" strike="noStrike" dirty="0">
                          <a:effectLst/>
                        </a:rPr>
                        <a:t>Tyrosinase</a:t>
                      </a:r>
                      <a:endParaRPr lang="fr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i="1" u="none" strike="noStrike" dirty="0" err="1">
                          <a:effectLst/>
                        </a:rPr>
                        <a:t>Acalypha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i="1" u="none" strike="noStrike" dirty="0" err="1">
                          <a:effectLst/>
                        </a:rPr>
                        <a:t>hispida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u="none" strike="noStrike" dirty="0" err="1">
                          <a:effectLst/>
                        </a:rPr>
                        <a:t>Burm</a:t>
                      </a:r>
                      <a:r>
                        <a:rPr lang="fr-BE" sz="900" u="none" strike="noStrike" dirty="0">
                          <a:effectLst/>
                        </a:rPr>
                        <a:t>. F.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err="1" smtClean="0">
                          <a:effectLst/>
                        </a:rPr>
                        <a:t>Fresh</a:t>
                      </a:r>
                      <a:r>
                        <a:rPr lang="fr-BE" sz="900" u="none" strike="noStrike" dirty="0" smtClean="0">
                          <a:effectLst/>
                        </a:rPr>
                        <a:t>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0,434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i="1" u="none" strike="noStrike" dirty="0" err="1">
                          <a:effectLst/>
                        </a:rPr>
                        <a:t>Myristica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i="1" u="none" strike="noStrike" dirty="0" err="1">
                          <a:effectLst/>
                        </a:rPr>
                        <a:t>fragrans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u="none" strike="noStrike" dirty="0" err="1">
                          <a:effectLst/>
                        </a:rPr>
                        <a:t>Houtt</a:t>
                      </a:r>
                      <a:r>
                        <a:rPr lang="fr-BE" sz="900" u="none" strike="noStrike" dirty="0">
                          <a:effectLst/>
                        </a:rPr>
                        <a:t>.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seeds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1,209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flowers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1,350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85,707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i="1" u="none" strike="noStrike" dirty="0" err="1">
                          <a:effectLst/>
                        </a:rPr>
                        <a:t>Paullinia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i="1" u="none" strike="noStrike" dirty="0" err="1">
                          <a:effectLst/>
                        </a:rPr>
                        <a:t>pinnata</a:t>
                      </a:r>
                      <a:r>
                        <a:rPr lang="fr-BE" sz="900" u="none" strike="noStrike" dirty="0">
                          <a:effectLst/>
                        </a:rPr>
                        <a:t> L.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1,343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err="1" smtClean="0">
                          <a:effectLst/>
                        </a:rPr>
                        <a:t>Fresh</a:t>
                      </a:r>
                      <a:r>
                        <a:rPr lang="fr-BE" sz="900" u="none" strike="noStrike" dirty="0" smtClean="0">
                          <a:effectLst/>
                        </a:rPr>
                        <a:t>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flowers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0,485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liana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1,786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Dry</a:t>
                      </a:r>
                      <a:r>
                        <a:rPr lang="fr-BE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BE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187,134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Dry</a:t>
                      </a:r>
                      <a:r>
                        <a:rPr lang="fr-BE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BE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aerial</a:t>
                      </a:r>
                      <a:r>
                        <a:rPr lang="fr-BE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BE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roots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1,439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i="1" u="none" strike="noStrike" dirty="0" err="1">
                          <a:effectLst/>
                        </a:rPr>
                        <a:t>Acalypha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i="1" u="none" strike="noStrike" dirty="0" err="1">
                          <a:effectLst/>
                        </a:rPr>
                        <a:t>wilkesiana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u="none" strike="noStrike" dirty="0" err="1">
                          <a:effectLst/>
                        </a:rPr>
                        <a:t>Müll</a:t>
                      </a:r>
                      <a:r>
                        <a:rPr lang="fr-BE" sz="900" u="none" strike="noStrike" dirty="0">
                          <a:effectLst/>
                        </a:rPr>
                        <a:t>. Arg.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err="1" smtClean="0">
                          <a:effectLst/>
                        </a:rPr>
                        <a:t>Fresh</a:t>
                      </a:r>
                      <a:r>
                        <a:rPr lang="fr-BE" sz="900" u="none" strike="noStrike" dirty="0" smtClean="0">
                          <a:effectLst/>
                        </a:rPr>
                        <a:t>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0,396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31,750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i="1" u="none" strike="noStrike" dirty="0" err="1">
                          <a:effectLst/>
                        </a:rPr>
                        <a:t>Persea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i="1" u="none" strike="noStrike" dirty="0">
                          <a:effectLst/>
                        </a:rPr>
                        <a:t>americana</a:t>
                      </a:r>
                      <a:r>
                        <a:rPr lang="fr-BE" sz="900" u="none" strike="noStrike" dirty="0">
                          <a:effectLst/>
                        </a:rPr>
                        <a:t> Mill.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err="1" smtClean="0">
                          <a:effectLst/>
                        </a:rPr>
                        <a:t>Fresh</a:t>
                      </a:r>
                      <a:r>
                        <a:rPr lang="fr-BE" sz="900" u="none" strike="noStrike" dirty="0" smtClean="0">
                          <a:effectLst/>
                        </a:rPr>
                        <a:t>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0,889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i="1" u="none" strike="noStrike" dirty="0" err="1">
                          <a:effectLst/>
                        </a:rPr>
                        <a:t>Cananga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i="1" u="none" strike="noStrike" dirty="0" err="1">
                          <a:effectLst/>
                        </a:rPr>
                        <a:t>odorata</a:t>
                      </a:r>
                      <a:r>
                        <a:rPr lang="fr-BE" sz="900" u="none" strike="noStrike" dirty="0">
                          <a:effectLst/>
                        </a:rPr>
                        <a:t> (</a:t>
                      </a:r>
                      <a:r>
                        <a:rPr lang="fr-BE" sz="900" u="none" strike="noStrike" dirty="0" err="1">
                          <a:effectLst/>
                        </a:rPr>
                        <a:t>Lam</a:t>
                      </a:r>
                      <a:r>
                        <a:rPr lang="fr-BE" sz="900" u="none" strike="noStrike" dirty="0">
                          <a:effectLst/>
                        </a:rPr>
                        <a:t>.) </a:t>
                      </a:r>
                      <a:r>
                        <a:rPr lang="fr-BE" sz="900" u="none" strike="noStrike" dirty="0" err="1">
                          <a:effectLst/>
                        </a:rPr>
                        <a:t>Hook</a:t>
                      </a:r>
                      <a:r>
                        <a:rPr lang="fr-BE" sz="900" u="none" strike="noStrike" dirty="0">
                          <a:effectLst/>
                        </a:rPr>
                        <a:t>. f. et Thomson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err="1" smtClean="0">
                          <a:effectLst/>
                        </a:rPr>
                        <a:t>Fresh</a:t>
                      </a:r>
                      <a:r>
                        <a:rPr lang="fr-BE" sz="900" u="none" strike="noStrike" dirty="0" smtClean="0">
                          <a:effectLst/>
                        </a:rPr>
                        <a:t>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flowers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6,700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0,860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0,981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7,355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err="1" smtClean="0">
                          <a:effectLst/>
                        </a:rPr>
                        <a:t>Fresh</a:t>
                      </a:r>
                      <a:r>
                        <a:rPr lang="fr-BE" sz="900" u="none" strike="noStrike" dirty="0" smtClean="0">
                          <a:effectLst/>
                        </a:rPr>
                        <a:t>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kernel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2,164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68,460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i="1" u="none" strike="noStrike" dirty="0" err="1">
                          <a:effectLst/>
                        </a:rPr>
                        <a:t>Erythroxylum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i="1" u="none" strike="noStrike" dirty="0" err="1">
                          <a:effectLst/>
                        </a:rPr>
                        <a:t>corymbosum</a:t>
                      </a:r>
                      <a:r>
                        <a:rPr lang="fr-BE" sz="900" u="none" strike="noStrike" dirty="0">
                          <a:effectLst/>
                        </a:rPr>
                        <a:t> Boivin ex </a:t>
                      </a:r>
                      <a:r>
                        <a:rPr lang="fr-BE" sz="900" u="none" strike="noStrike" dirty="0" err="1">
                          <a:effectLst/>
                        </a:rPr>
                        <a:t>Baill</a:t>
                      </a:r>
                      <a:r>
                        <a:rPr lang="fr-BE" sz="900" u="none" strike="noStrike" dirty="0">
                          <a:effectLst/>
                        </a:rPr>
                        <a:t>.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0,538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kernel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2,043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35,725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wood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2,498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roots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0,956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16,674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i="1" u="none" strike="noStrike" dirty="0" err="1">
                          <a:effectLst/>
                        </a:rPr>
                        <a:t>Kalanchoe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i="1" u="none" strike="noStrike" dirty="0" err="1">
                          <a:effectLst/>
                        </a:rPr>
                        <a:t>pinnata</a:t>
                      </a:r>
                      <a:r>
                        <a:rPr lang="fr-BE" sz="900" u="none" strike="noStrike" dirty="0">
                          <a:effectLst/>
                        </a:rPr>
                        <a:t> (</a:t>
                      </a:r>
                      <a:r>
                        <a:rPr lang="fr-BE" sz="900" u="none" strike="noStrike" dirty="0" err="1">
                          <a:effectLst/>
                        </a:rPr>
                        <a:t>Lam</a:t>
                      </a:r>
                      <a:r>
                        <a:rPr lang="fr-BE" sz="900" u="none" strike="noStrike" dirty="0">
                          <a:effectLst/>
                        </a:rPr>
                        <a:t>.) Pers.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err="1" smtClean="0">
                          <a:effectLst/>
                        </a:rPr>
                        <a:t>Fresh</a:t>
                      </a:r>
                      <a:r>
                        <a:rPr lang="fr-BE" sz="900" u="none" strike="noStrike" dirty="0" smtClean="0">
                          <a:effectLst/>
                        </a:rPr>
                        <a:t>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1,175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i="1" u="none" strike="noStrike" dirty="0" err="1">
                          <a:effectLst/>
                        </a:rPr>
                        <a:t>Syzygium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i="1" u="none" strike="noStrike" dirty="0" err="1">
                          <a:effectLst/>
                        </a:rPr>
                        <a:t>aromaticum</a:t>
                      </a:r>
                      <a:r>
                        <a:rPr lang="fr-BE" sz="900" u="none" strike="noStrike" dirty="0">
                          <a:effectLst/>
                        </a:rPr>
                        <a:t> (L.) </a:t>
                      </a:r>
                      <a:r>
                        <a:rPr lang="fr-BE" sz="900" u="none" strike="noStrike" dirty="0" err="1">
                          <a:effectLst/>
                        </a:rPr>
                        <a:t>Merr</a:t>
                      </a:r>
                      <a:r>
                        <a:rPr lang="fr-BE" sz="900" u="none" strike="noStrike" dirty="0">
                          <a:effectLst/>
                        </a:rPr>
                        <a:t>. et L.M. Perry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err="1" smtClean="0">
                          <a:effectLst/>
                        </a:rPr>
                        <a:t>Fresh</a:t>
                      </a:r>
                      <a:r>
                        <a:rPr lang="fr-BE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fr-BE" sz="900" u="none" strike="noStrike" baseline="0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0,455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i="1" u="none" strike="noStrike" dirty="0">
                          <a:effectLst/>
                        </a:rPr>
                        <a:t>Lantana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i="1" u="none" strike="noStrike" dirty="0" err="1">
                          <a:effectLst/>
                        </a:rPr>
                        <a:t>camara</a:t>
                      </a:r>
                      <a:r>
                        <a:rPr lang="fr-BE" sz="900" u="none" strike="noStrike" dirty="0">
                          <a:effectLst/>
                        </a:rPr>
                        <a:t> L.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err="1" smtClean="0">
                          <a:effectLst/>
                        </a:rPr>
                        <a:t>Fresh</a:t>
                      </a:r>
                      <a:r>
                        <a:rPr lang="fr-BE" sz="900" u="none" strike="noStrike" dirty="0" smtClean="0">
                          <a:effectLst/>
                        </a:rPr>
                        <a:t>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1,589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87,800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0,562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11,364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1,666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wood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0,532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i="1" u="none" strike="noStrike" dirty="0" err="1">
                          <a:effectLst/>
                        </a:rPr>
                        <a:t>Lawsonia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i="1" u="none" strike="noStrike" dirty="0" err="1">
                          <a:effectLst/>
                        </a:rPr>
                        <a:t>inermis</a:t>
                      </a:r>
                      <a:r>
                        <a:rPr lang="fr-BE" sz="900" u="none" strike="noStrike" dirty="0">
                          <a:effectLst/>
                        </a:rPr>
                        <a:t> L.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err="1" smtClean="0">
                          <a:effectLst/>
                        </a:rPr>
                        <a:t>Fresh</a:t>
                      </a:r>
                      <a:r>
                        <a:rPr lang="fr-BE" sz="900" u="none" strike="noStrike" dirty="0" smtClean="0">
                          <a:effectLst/>
                        </a:rPr>
                        <a:t>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0,562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roots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3,228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11,369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0,906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i="1" u="none" strike="noStrike" dirty="0" err="1">
                          <a:effectLst/>
                        </a:rPr>
                        <a:t>Tamarindus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i="1" u="none" strike="noStrike" dirty="0" err="1">
                          <a:effectLst/>
                        </a:rPr>
                        <a:t>indica</a:t>
                      </a:r>
                      <a:r>
                        <a:rPr lang="fr-BE" sz="900" u="none" strike="noStrike" dirty="0">
                          <a:effectLst/>
                        </a:rPr>
                        <a:t> L.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roots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0,958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err="1" smtClean="0">
                          <a:effectLst/>
                        </a:rPr>
                        <a:t>Fresh</a:t>
                      </a:r>
                      <a:r>
                        <a:rPr lang="fr-BE" sz="900" u="none" strike="noStrike" dirty="0" smtClean="0">
                          <a:effectLst/>
                        </a:rPr>
                        <a:t>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8,300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i="1" u="none" strike="noStrike" dirty="0" err="1">
                          <a:effectLst/>
                        </a:rPr>
                        <a:t>Leea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i="1" u="none" strike="noStrike" dirty="0" err="1">
                          <a:effectLst/>
                        </a:rPr>
                        <a:t>guineensis</a:t>
                      </a:r>
                      <a:r>
                        <a:rPr lang="fr-BE" sz="900" u="none" strike="noStrike" dirty="0">
                          <a:effectLst/>
                        </a:rPr>
                        <a:t> G. Don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err="1" smtClean="0">
                          <a:effectLst/>
                        </a:rPr>
                        <a:t>Fresh</a:t>
                      </a:r>
                      <a:r>
                        <a:rPr lang="fr-BE" sz="900" u="none" strike="noStrike" dirty="0" smtClean="0">
                          <a:effectLst/>
                        </a:rPr>
                        <a:t>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0,281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7,575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i="1" u="none" strike="noStrike" dirty="0" err="1">
                          <a:effectLst/>
                        </a:rPr>
                        <a:t>Zingiber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i="1" u="none" strike="noStrike" dirty="0" err="1">
                          <a:effectLst/>
                        </a:rPr>
                        <a:t>zerumbet</a:t>
                      </a:r>
                      <a:r>
                        <a:rPr lang="fr-BE" sz="900" u="none" strike="noStrike" dirty="0">
                          <a:effectLst/>
                        </a:rPr>
                        <a:t> (L.) </a:t>
                      </a:r>
                      <a:r>
                        <a:rPr lang="fr-BE" sz="900" u="none" strike="noStrike" dirty="0" err="1">
                          <a:effectLst/>
                        </a:rPr>
                        <a:t>Sm</a:t>
                      </a:r>
                      <a:r>
                        <a:rPr lang="fr-BE" sz="900" u="none" strike="noStrike" dirty="0">
                          <a:effectLst/>
                        </a:rPr>
                        <a:t>.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4,060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36,552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0,607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2,710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0,374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flowers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11,191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fruits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1,410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10,108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err="1" smtClean="0">
                          <a:effectLst/>
                        </a:rPr>
                        <a:t>Fresh</a:t>
                      </a:r>
                      <a:r>
                        <a:rPr lang="fr-BE" sz="900" u="none" strike="noStrike" dirty="0" smtClean="0">
                          <a:effectLst/>
                        </a:rPr>
                        <a:t>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rhizom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15,440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roots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0,815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rizhom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3,565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i="1" u="none" strike="noStrike" dirty="0">
                          <a:effectLst/>
                        </a:rPr>
                        <a:t>Litchi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i="1" u="none" strike="noStrike" dirty="0" err="1">
                          <a:effectLst/>
                        </a:rPr>
                        <a:t>chinensis</a:t>
                      </a:r>
                      <a:r>
                        <a:rPr lang="fr-BE" sz="900" u="none" strike="noStrike" dirty="0">
                          <a:effectLst/>
                        </a:rPr>
                        <a:t> </a:t>
                      </a:r>
                      <a:r>
                        <a:rPr lang="fr-BE" sz="900" u="none" strike="noStrike" dirty="0" err="1">
                          <a:effectLst/>
                        </a:rPr>
                        <a:t>Sonn</a:t>
                      </a:r>
                      <a:r>
                        <a:rPr lang="fr-BE" sz="900" u="none" strike="noStrike" dirty="0">
                          <a:effectLst/>
                        </a:rPr>
                        <a:t>.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err="1" smtClean="0">
                          <a:effectLst/>
                        </a:rPr>
                        <a:t>Fresh</a:t>
                      </a:r>
                      <a:r>
                        <a:rPr lang="fr-BE" sz="900" u="none" strike="noStrike" dirty="0" smtClean="0">
                          <a:effectLst/>
                        </a:rPr>
                        <a:t>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1,670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stem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11,380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487,320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leaves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0,499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2,050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2,746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B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Kojic</a:t>
                      </a:r>
                      <a:r>
                        <a:rPr lang="fr-BE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BE" sz="9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acid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 smtClean="0">
                          <a:effectLst/>
                        </a:rPr>
                        <a:t>0,33814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solidFill>
                      <a:schemeClr val="accent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smtClean="0">
                          <a:effectLst/>
                        </a:rPr>
                        <a:t>Dry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wood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>
                          <a:effectLst/>
                        </a:rPr>
                        <a:t>0,446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 dirty="0" err="1" smtClean="0">
                          <a:effectLst/>
                        </a:rPr>
                        <a:t>Nordihydroguaiaretique</a:t>
                      </a:r>
                      <a:r>
                        <a:rPr lang="fr-BE" sz="900" u="none" strike="noStrike" dirty="0" smtClean="0">
                          <a:effectLst/>
                        </a:rPr>
                        <a:t>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acid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 smtClean="0">
                          <a:effectLst/>
                        </a:rPr>
                        <a:t>0,07169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Dry</a:t>
                      </a:r>
                      <a:r>
                        <a:rPr lang="fr-BE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BE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roots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0,363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>
                          <a:effectLst/>
                        </a:rPr>
                        <a:t>4,033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900" u="none" strike="noStrike" dirty="0" smtClean="0">
                          <a:effectLst/>
                        </a:rPr>
                        <a:t>6-hydroxy-2,5,7,8-tetramethylchroman-2-carboxylique </a:t>
                      </a:r>
                      <a:r>
                        <a:rPr lang="fr-BE" sz="900" u="none" strike="noStrike" dirty="0" err="1" smtClean="0">
                          <a:effectLst/>
                        </a:rPr>
                        <a:t>acid</a:t>
                      </a:r>
                      <a:endParaRPr lang="fr-BE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900" u="none" strike="noStrike" dirty="0" smtClean="0">
                          <a:effectLst/>
                        </a:rPr>
                        <a:t>0,00062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90" marR="24090" marT="240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348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7693"/>
          </a:xfrm>
        </p:spPr>
        <p:txBody>
          <a:bodyPr/>
          <a:lstStyle/>
          <a:p>
            <a:r>
              <a:rPr lang="en-US" dirty="0" smtClean="0"/>
              <a:t>Conclusion and perspectives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467293"/>
            <a:ext cx="4237567" cy="4798496"/>
          </a:xfrm>
        </p:spPr>
        <p:txBody>
          <a:bodyPr>
            <a:normAutofit/>
          </a:bodyPr>
          <a:lstStyle/>
          <a:p>
            <a:r>
              <a:rPr lang="en-US" dirty="0" smtClean="0"/>
              <a:t>Most effective plants extracts :</a:t>
            </a:r>
          </a:p>
          <a:p>
            <a:pPr lvl="1"/>
            <a:r>
              <a:rPr lang="en-US" dirty="0" smtClean="0"/>
              <a:t>Antioxidant : Fresh leaves from </a:t>
            </a:r>
            <a:r>
              <a:rPr lang="en-US" i="1" dirty="0" err="1" smtClean="0"/>
              <a:t>Leea</a:t>
            </a:r>
            <a:r>
              <a:rPr lang="en-US" i="1" dirty="0" smtClean="0"/>
              <a:t> </a:t>
            </a:r>
            <a:r>
              <a:rPr lang="en-US" i="1" dirty="0" err="1" smtClean="0"/>
              <a:t>guineensis</a:t>
            </a:r>
            <a:r>
              <a:rPr lang="en-US" i="1" dirty="0" smtClean="0"/>
              <a:t> </a:t>
            </a:r>
            <a:r>
              <a:rPr lang="en-US" dirty="0" smtClean="0"/>
              <a:t>G. Don</a:t>
            </a:r>
          </a:p>
          <a:p>
            <a:pPr lvl="1"/>
            <a:r>
              <a:rPr lang="en-US" dirty="0" smtClean="0"/>
              <a:t>Anti-Inflammatory : Dried leaves from </a:t>
            </a:r>
            <a:r>
              <a:rPr lang="en-US" i="1" dirty="0" err="1" smtClean="0"/>
              <a:t>Persea</a:t>
            </a:r>
            <a:r>
              <a:rPr lang="en-US" i="1" dirty="0" smtClean="0"/>
              <a:t> Americana </a:t>
            </a:r>
            <a:r>
              <a:rPr lang="en-US" dirty="0" smtClean="0"/>
              <a:t>Mill.</a:t>
            </a:r>
          </a:p>
          <a:p>
            <a:pPr lvl="1"/>
            <a:r>
              <a:rPr lang="en-US" dirty="0" smtClean="0"/>
              <a:t>Anti-tyrosinase : </a:t>
            </a:r>
            <a:r>
              <a:rPr lang="en-US" dirty="0"/>
              <a:t>Dried leaves from </a:t>
            </a:r>
            <a:r>
              <a:rPr lang="en-US" i="1" dirty="0" err="1"/>
              <a:t>Leea</a:t>
            </a:r>
            <a:r>
              <a:rPr lang="en-US" i="1" dirty="0"/>
              <a:t> </a:t>
            </a:r>
            <a:r>
              <a:rPr lang="en-US" i="1" dirty="0" err="1"/>
              <a:t>guineensis</a:t>
            </a:r>
            <a:r>
              <a:rPr lang="en-US" i="1" dirty="0"/>
              <a:t> </a:t>
            </a:r>
            <a:r>
              <a:rPr lang="en-US" dirty="0"/>
              <a:t>G. </a:t>
            </a:r>
            <a:r>
              <a:rPr lang="en-US" dirty="0" smtClean="0"/>
              <a:t>Don</a:t>
            </a:r>
          </a:p>
          <a:p>
            <a:r>
              <a:rPr lang="en-US" dirty="0" smtClean="0"/>
              <a:t>Following steps :</a:t>
            </a:r>
          </a:p>
          <a:p>
            <a:pPr lvl="1"/>
            <a:r>
              <a:rPr lang="en-US" dirty="0" smtClean="0"/>
              <a:t>Thin Layer Chromatography</a:t>
            </a:r>
          </a:p>
          <a:p>
            <a:pPr lvl="2"/>
            <a:r>
              <a:rPr lang="en-US" dirty="0" smtClean="0"/>
              <a:t>Mobile phase profiling</a:t>
            </a:r>
          </a:p>
          <a:p>
            <a:pPr lvl="2"/>
            <a:r>
              <a:rPr lang="en-US" dirty="0" smtClean="0"/>
              <a:t>Major components identification</a:t>
            </a:r>
          </a:p>
          <a:p>
            <a:pPr lvl="3"/>
            <a:r>
              <a:rPr lang="en-US" dirty="0" smtClean="0"/>
              <a:t>Alkaloids</a:t>
            </a:r>
          </a:p>
          <a:p>
            <a:pPr lvl="3"/>
            <a:r>
              <a:rPr lang="en-US" dirty="0" smtClean="0"/>
              <a:t>Terpenes</a:t>
            </a:r>
          </a:p>
          <a:p>
            <a:pPr lvl="3"/>
            <a:r>
              <a:rPr lang="en-US" dirty="0" smtClean="0"/>
              <a:t>Phenolic compounds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14900" y="1467293"/>
            <a:ext cx="4237567" cy="47984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Active compound identification</a:t>
            </a:r>
          </a:p>
          <a:p>
            <a:pPr lvl="2"/>
            <a:r>
              <a:rPr lang="en-US" dirty="0"/>
              <a:t>Crude extract </a:t>
            </a:r>
            <a:r>
              <a:rPr lang="en-US" dirty="0" smtClean="0"/>
              <a:t>pretreatments</a:t>
            </a:r>
          </a:p>
          <a:p>
            <a:pPr lvl="3"/>
            <a:r>
              <a:rPr lang="en-US" dirty="0" smtClean="0"/>
              <a:t>Pre-fractionation</a:t>
            </a:r>
            <a:endParaRPr lang="en-US" dirty="0"/>
          </a:p>
          <a:p>
            <a:pPr lvl="2"/>
            <a:r>
              <a:rPr lang="en-US" dirty="0" smtClean="0"/>
              <a:t>Preparative HPLC</a:t>
            </a:r>
          </a:p>
          <a:p>
            <a:pPr lvl="3"/>
            <a:r>
              <a:rPr lang="en-US" dirty="0" smtClean="0"/>
              <a:t>Plant </a:t>
            </a:r>
            <a:r>
              <a:rPr lang="en-US" dirty="0"/>
              <a:t>extracts fractionation</a:t>
            </a:r>
          </a:p>
          <a:p>
            <a:pPr lvl="3"/>
            <a:r>
              <a:rPr lang="en-US" dirty="0" smtClean="0"/>
              <a:t>Fraction’s </a:t>
            </a:r>
            <a:r>
              <a:rPr lang="en-US" dirty="0"/>
              <a:t>biological activities evaluation</a:t>
            </a:r>
          </a:p>
          <a:p>
            <a:pPr lvl="4"/>
            <a:r>
              <a:rPr lang="en-US" dirty="0" smtClean="0"/>
              <a:t>Synergistic </a:t>
            </a:r>
            <a:r>
              <a:rPr lang="en-US" dirty="0"/>
              <a:t>effects</a:t>
            </a:r>
          </a:p>
          <a:p>
            <a:pPr lvl="4"/>
            <a:r>
              <a:rPr lang="en-US" dirty="0" smtClean="0"/>
              <a:t>Antagonistic effects</a:t>
            </a:r>
          </a:p>
          <a:p>
            <a:pPr lvl="2"/>
            <a:r>
              <a:rPr lang="en-US" dirty="0"/>
              <a:t>Analytical HPLC</a:t>
            </a:r>
          </a:p>
          <a:p>
            <a:pPr lvl="2"/>
            <a:r>
              <a:rPr lang="en-US" dirty="0" smtClean="0"/>
              <a:t>Molecular characterization</a:t>
            </a:r>
          </a:p>
          <a:p>
            <a:pPr lvl="1"/>
            <a:r>
              <a:rPr lang="en-US" dirty="0" smtClean="0"/>
              <a:t>Green extraction process</a:t>
            </a:r>
          </a:p>
          <a:p>
            <a:pPr lvl="2"/>
            <a:r>
              <a:rPr lang="en-US" dirty="0" smtClean="0"/>
              <a:t>Supercritical gazes</a:t>
            </a:r>
          </a:p>
          <a:p>
            <a:pPr lvl="2"/>
            <a:r>
              <a:rPr lang="en-US" dirty="0" smtClean="0"/>
              <a:t>Microwave assisted extraction</a:t>
            </a:r>
          </a:p>
          <a:p>
            <a:pPr lvl="2"/>
            <a:r>
              <a:rPr lang="en-US" dirty="0" smtClean="0"/>
              <a:t>Hydro distillation</a:t>
            </a:r>
          </a:p>
          <a:p>
            <a:pPr lvl="2"/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Cosmetic formulation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3988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1062</TotalTime>
  <Words>799</Words>
  <Application>Microsoft Office PowerPoint</Application>
  <PresentationFormat>Widescreen</PresentationFormat>
  <Paragraphs>272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Symbol</vt:lpstr>
      <vt:lpstr>Times New Roman</vt:lpstr>
      <vt:lpstr>Trebuchet MS</vt:lpstr>
      <vt:lpstr>Wingdings 3</vt:lpstr>
      <vt:lpstr>Facet</vt:lpstr>
      <vt:lpstr>Screening of Mahoran plants for cosmetic applications</vt:lpstr>
      <vt:lpstr>Presentation</vt:lpstr>
      <vt:lpstr>Introduction</vt:lpstr>
      <vt:lpstr>Preliminary studies</vt:lpstr>
      <vt:lpstr>Sampling </vt:lpstr>
      <vt:lpstr>Preparation and extraction</vt:lpstr>
      <vt:lpstr>Biological activity assessment</vt:lpstr>
      <vt:lpstr>Results</vt:lpstr>
      <vt:lpstr>Conclusion and perspectives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Screening of Mahoran plants for cosmetics applications</dc:title>
  <dc:creator>Matthew</dc:creator>
  <cp:lastModifiedBy>Matthew</cp:lastModifiedBy>
  <cp:revision>36</cp:revision>
  <dcterms:created xsi:type="dcterms:W3CDTF">2016-06-14T07:59:43Z</dcterms:created>
  <dcterms:modified xsi:type="dcterms:W3CDTF">2016-06-24T12:55:00Z</dcterms:modified>
</cp:coreProperties>
</file>