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3" r:id="rId8"/>
    <p:sldId id="262" r:id="rId9"/>
    <p:sldId id="266" r:id="rId10"/>
    <p:sldId id="265" r:id="rId11"/>
    <p:sldId id="267" r:id="rId12"/>
    <p:sldId id="269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535F99-F358-4C7A-9040-183C1720E51B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FC90EC88-E533-4651-BB21-A39A397F76E9}">
      <dgm:prSet phldrT="[Text]" custT="1"/>
      <dgm:spPr>
        <a:solidFill>
          <a:srgbClr val="1161A3"/>
        </a:solidFill>
      </dgm:spPr>
      <dgm:t>
        <a:bodyPr/>
        <a:lstStyle/>
        <a:p>
          <a:r>
            <a:rPr lang="en-GB" sz="2000" noProof="0" dirty="0" smtClean="0">
              <a:latin typeface="Trebuchet MS" panose="020B0603020202020204" pitchFamily="34" charset="0"/>
            </a:rPr>
            <a:t>Discourse analysis	</a:t>
          </a:r>
          <a:endParaRPr lang="en-GB" sz="1400" noProof="0" dirty="0">
            <a:latin typeface="Trebuchet MS" panose="020B0603020202020204" pitchFamily="34" charset="0"/>
          </a:endParaRPr>
        </a:p>
      </dgm:t>
    </dgm:pt>
    <dgm:pt modelId="{8070883C-52D2-47DA-AEBB-430DB9152BAE}" type="parTrans" cxnId="{CEAB0B93-5825-412F-9417-92E0E0DB0960}">
      <dgm:prSet/>
      <dgm:spPr/>
      <dgm:t>
        <a:bodyPr/>
        <a:lstStyle/>
        <a:p>
          <a:endParaRPr lang="fr-BE"/>
        </a:p>
      </dgm:t>
    </dgm:pt>
    <dgm:pt modelId="{80E1C15E-F9CB-4429-9F67-0DB0FDDD969B}" type="sibTrans" cxnId="{CEAB0B93-5825-412F-9417-92E0E0DB0960}">
      <dgm:prSet/>
      <dgm:spPr/>
      <dgm:t>
        <a:bodyPr/>
        <a:lstStyle/>
        <a:p>
          <a:endParaRPr lang="fr-BE"/>
        </a:p>
      </dgm:t>
    </dgm:pt>
    <dgm:pt modelId="{EE1D41F9-843B-4C58-A20F-335E1940BE30}">
      <dgm:prSet phldrT="[Text]" custT="1"/>
      <dgm:spPr>
        <a:solidFill>
          <a:srgbClr val="1161A3"/>
        </a:solidFill>
      </dgm:spPr>
      <dgm:t>
        <a:bodyPr/>
        <a:lstStyle/>
        <a:p>
          <a:r>
            <a:rPr lang="fr-BE" sz="2000" dirty="0" smtClean="0">
              <a:latin typeface="Trebuchet MS" panose="020B0603020202020204" pitchFamily="34" charset="0"/>
            </a:rPr>
            <a:t>Ethnographies</a:t>
          </a:r>
          <a:endParaRPr lang="fr-BE" sz="2000" dirty="0">
            <a:latin typeface="Trebuchet MS" panose="020B0603020202020204" pitchFamily="34" charset="0"/>
          </a:endParaRPr>
        </a:p>
      </dgm:t>
    </dgm:pt>
    <dgm:pt modelId="{7E13EF26-00A0-455B-9771-A175FBA3218A}" type="parTrans" cxnId="{CD7F851B-983D-47F4-9479-6EC40E7B6CAC}">
      <dgm:prSet/>
      <dgm:spPr/>
      <dgm:t>
        <a:bodyPr/>
        <a:lstStyle/>
        <a:p>
          <a:endParaRPr lang="fr-BE"/>
        </a:p>
      </dgm:t>
    </dgm:pt>
    <dgm:pt modelId="{8DD8CFD9-826A-40A3-B58E-D3EBD319D496}" type="sibTrans" cxnId="{CD7F851B-983D-47F4-9479-6EC40E7B6CAC}">
      <dgm:prSet/>
      <dgm:spPr/>
      <dgm:t>
        <a:bodyPr/>
        <a:lstStyle/>
        <a:p>
          <a:endParaRPr lang="fr-BE"/>
        </a:p>
      </dgm:t>
    </dgm:pt>
    <dgm:pt modelId="{4443BAC0-EA8E-47F7-8D9D-89CB574CFAE3}" type="pres">
      <dgm:prSet presAssocID="{6D535F99-F358-4C7A-9040-183C1720E51B}" presName="linearFlow" presStyleCnt="0">
        <dgm:presLayoutVars>
          <dgm:dir/>
          <dgm:resizeHandles val="exact"/>
        </dgm:presLayoutVars>
      </dgm:prSet>
      <dgm:spPr/>
    </dgm:pt>
    <dgm:pt modelId="{1F13C64A-A691-4482-90B6-A760145365AE}" type="pres">
      <dgm:prSet presAssocID="{FC90EC88-E533-4651-BB21-A39A397F76E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  <dgm:pt modelId="{CCFD1C42-ECCF-46AC-AFD1-828B73BE9568}" type="pres">
      <dgm:prSet presAssocID="{80E1C15E-F9CB-4429-9F67-0DB0FDDD969B}" presName="spacerL" presStyleCnt="0"/>
      <dgm:spPr/>
    </dgm:pt>
    <dgm:pt modelId="{F1B16A0C-D570-4773-8BC1-8D69ACDFE30C}" type="pres">
      <dgm:prSet presAssocID="{80E1C15E-F9CB-4429-9F67-0DB0FDDD969B}" presName="sibTrans" presStyleLbl="sibTrans2D1" presStyleIdx="0" presStyleCnt="1"/>
      <dgm:spPr>
        <a:prstGeom prst="mathPlus">
          <a:avLst/>
        </a:prstGeom>
      </dgm:spPr>
      <dgm:t>
        <a:bodyPr/>
        <a:lstStyle/>
        <a:p>
          <a:endParaRPr lang="fr-BE"/>
        </a:p>
      </dgm:t>
    </dgm:pt>
    <dgm:pt modelId="{FCB7613C-AA9C-4D82-8293-84469E9F5BD1}" type="pres">
      <dgm:prSet presAssocID="{80E1C15E-F9CB-4429-9F67-0DB0FDDD969B}" presName="spacerR" presStyleCnt="0"/>
      <dgm:spPr/>
    </dgm:pt>
    <dgm:pt modelId="{FB1513A1-166E-4C23-9404-AA930E302336}" type="pres">
      <dgm:prSet presAssocID="{EE1D41F9-843B-4C58-A20F-335E1940BE3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BE"/>
        </a:p>
      </dgm:t>
    </dgm:pt>
  </dgm:ptLst>
  <dgm:cxnLst>
    <dgm:cxn modelId="{49B90F16-C10F-4245-8932-E67747B9620A}" type="presOf" srcId="{6D535F99-F358-4C7A-9040-183C1720E51B}" destId="{4443BAC0-EA8E-47F7-8D9D-89CB574CFAE3}" srcOrd="0" destOrd="0" presId="urn:microsoft.com/office/officeart/2005/8/layout/equation1"/>
    <dgm:cxn modelId="{B9C16347-3062-4CF6-B616-E517850EA168}" type="presOf" srcId="{80E1C15E-F9CB-4429-9F67-0DB0FDDD969B}" destId="{F1B16A0C-D570-4773-8BC1-8D69ACDFE30C}" srcOrd="0" destOrd="0" presId="urn:microsoft.com/office/officeart/2005/8/layout/equation1"/>
    <dgm:cxn modelId="{CD7F851B-983D-47F4-9479-6EC40E7B6CAC}" srcId="{6D535F99-F358-4C7A-9040-183C1720E51B}" destId="{EE1D41F9-843B-4C58-A20F-335E1940BE30}" srcOrd="1" destOrd="0" parTransId="{7E13EF26-00A0-455B-9771-A175FBA3218A}" sibTransId="{8DD8CFD9-826A-40A3-B58E-D3EBD319D496}"/>
    <dgm:cxn modelId="{1DE9719C-9804-4E94-BCB1-1C84BEAEC1BE}" type="presOf" srcId="{FC90EC88-E533-4651-BB21-A39A397F76E9}" destId="{1F13C64A-A691-4482-90B6-A760145365AE}" srcOrd="0" destOrd="0" presId="urn:microsoft.com/office/officeart/2005/8/layout/equation1"/>
    <dgm:cxn modelId="{CEAB0B93-5825-412F-9417-92E0E0DB0960}" srcId="{6D535F99-F358-4C7A-9040-183C1720E51B}" destId="{FC90EC88-E533-4651-BB21-A39A397F76E9}" srcOrd="0" destOrd="0" parTransId="{8070883C-52D2-47DA-AEBB-430DB9152BAE}" sibTransId="{80E1C15E-F9CB-4429-9F67-0DB0FDDD969B}"/>
    <dgm:cxn modelId="{60765204-CC6B-4410-88C6-07654204197C}" type="presOf" srcId="{EE1D41F9-843B-4C58-A20F-335E1940BE30}" destId="{FB1513A1-166E-4C23-9404-AA930E302336}" srcOrd="0" destOrd="0" presId="urn:microsoft.com/office/officeart/2005/8/layout/equation1"/>
    <dgm:cxn modelId="{456D8975-8139-426E-9881-48ADCCE26838}" type="presParOf" srcId="{4443BAC0-EA8E-47F7-8D9D-89CB574CFAE3}" destId="{1F13C64A-A691-4482-90B6-A760145365AE}" srcOrd="0" destOrd="0" presId="urn:microsoft.com/office/officeart/2005/8/layout/equation1"/>
    <dgm:cxn modelId="{E083B8F8-BDD8-46D2-915A-6DEF69984138}" type="presParOf" srcId="{4443BAC0-EA8E-47F7-8D9D-89CB574CFAE3}" destId="{CCFD1C42-ECCF-46AC-AFD1-828B73BE9568}" srcOrd="1" destOrd="0" presId="urn:microsoft.com/office/officeart/2005/8/layout/equation1"/>
    <dgm:cxn modelId="{D33416CF-55FA-42F4-B38E-7EA3F773B78F}" type="presParOf" srcId="{4443BAC0-EA8E-47F7-8D9D-89CB574CFAE3}" destId="{F1B16A0C-D570-4773-8BC1-8D69ACDFE30C}" srcOrd="2" destOrd="0" presId="urn:microsoft.com/office/officeart/2005/8/layout/equation1"/>
    <dgm:cxn modelId="{4210C1C0-CC62-4EF8-BEC1-E9E10BDEC365}" type="presParOf" srcId="{4443BAC0-EA8E-47F7-8D9D-89CB574CFAE3}" destId="{FCB7613C-AA9C-4D82-8293-84469E9F5BD1}" srcOrd="3" destOrd="0" presId="urn:microsoft.com/office/officeart/2005/8/layout/equation1"/>
    <dgm:cxn modelId="{FBF83C7B-87BA-4F98-B734-668D770756F9}" type="presParOf" srcId="{4443BAC0-EA8E-47F7-8D9D-89CB574CFAE3}" destId="{FB1513A1-166E-4C23-9404-AA930E302336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9AA05F-7D4F-4371-BCED-4FB708D8183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E6196CB-31A0-46D0-A7B1-39496817014B}">
      <dgm:prSet phldrT="[Texte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fr-FR" sz="2800" b="1" dirty="0" smtClean="0"/>
            <a:t>Upperground</a:t>
          </a:r>
          <a:r>
            <a:rPr lang="fr-FR" sz="2800" dirty="0" smtClean="0"/>
            <a:t/>
          </a:r>
          <a:br>
            <a:rPr lang="fr-FR" sz="2800" dirty="0" smtClean="0"/>
          </a:br>
          <a:r>
            <a:rPr lang="fr-FR" sz="2000" dirty="0" smtClean="0"/>
            <a:t>(Big </a:t>
          </a:r>
          <a:r>
            <a:rPr lang="fr-FR" sz="2000" dirty="0" err="1" smtClean="0"/>
            <a:t>companies</a:t>
          </a:r>
          <a:r>
            <a:rPr lang="fr-FR" sz="2000" dirty="0" smtClean="0"/>
            <a:t>, public </a:t>
          </a:r>
          <a:r>
            <a:rPr lang="fr-FR" sz="2000" dirty="0" err="1" smtClean="0"/>
            <a:t>sector</a:t>
          </a:r>
          <a:r>
            <a:rPr lang="fr-FR" sz="2000" dirty="0" smtClean="0"/>
            <a:t>)</a:t>
          </a:r>
          <a:r>
            <a:rPr lang="fr-FR" sz="2800" dirty="0" smtClean="0"/>
            <a:t>	</a:t>
          </a:r>
          <a:endParaRPr lang="fr-FR" sz="2800" dirty="0"/>
        </a:p>
      </dgm:t>
    </dgm:pt>
    <dgm:pt modelId="{D49F4B14-8041-4188-80E4-2E654D9FCEC0}" type="parTrans" cxnId="{91315598-411D-4BC4-B84A-5A745BF5C48F}">
      <dgm:prSet/>
      <dgm:spPr/>
      <dgm:t>
        <a:bodyPr/>
        <a:lstStyle/>
        <a:p>
          <a:endParaRPr lang="fr-FR"/>
        </a:p>
      </dgm:t>
    </dgm:pt>
    <dgm:pt modelId="{0548D29E-0AA8-4301-9DCA-7E411C67D009}" type="sibTrans" cxnId="{91315598-411D-4BC4-B84A-5A745BF5C48F}">
      <dgm:prSet/>
      <dgm:spPr/>
      <dgm:t>
        <a:bodyPr/>
        <a:lstStyle/>
        <a:p>
          <a:endParaRPr lang="fr-FR"/>
        </a:p>
      </dgm:t>
    </dgm:pt>
    <dgm:pt modelId="{7A96F718-40B0-49E6-9146-31F4D0D37DF1}">
      <dgm:prSet phldrT="[Texte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fr-FR" sz="2600" b="1" dirty="0" smtClean="0"/>
            <a:t>Middleground</a:t>
          </a:r>
          <a:r>
            <a:rPr lang="fr-FR" sz="2600" dirty="0" smtClean="0"/>
            <a:t> </a:t>
          </a:r>
          <a:br>
            <a:rPr lang="fr-FR" sz="2600" dirty="0" smtClean="0"/>
          </a:br>
          <a:r>
            <a:rPr lang="fr-FR" sz="1800" dirty="0" smtClean="0"/>
            <a:t>(Creative Hubs, Living Labs, Fab Labs, Co-working </a:t>
          </a:r>
          <a:r>
            <a:rPr lang="fr-FR" sz="1800" dirty="0" err="1" smtClean="0"/>
            <a:t>spaces</a:t>
          </a:r>
          <a:r>
            <a:rPr lang="fr-FR" sz="1800" dirty="0" smtClean="0"/>
            <a:t>)</a:t>
          </a:r>
          <a:endParaRPr lang="fr-FR" sz="1800" dirty="0"/>
        </a:p>
      </dgm:t>
    </dgm:pt>
    <dgm:pt modelId="{881F5E85-8005-4A61-8D69-2B4254FFAFBB}" type="parTrans" cxnId="{6DA05FAF-4F0C-4A67-92D1-6D3C844F8C1F}">
      <dgm:prSet/>
      <dgm:spPr/>
      <dgm:t>
        <a:bodyPr/>
        <a:lstStyle/>
        <a:p>
          <a:endParaRPr lang="fr-FR"/>
        </a:p>
      </dgm:t>
    </dgm:pt>
    <dgm:pt modelId="{C5EDAAE2-32D6-4501-9A9D-D39AB66C470B}" type="sibTrans" cxnId="{6DA05FAF-4F0C-4A67-92D1-6D3C844F8C1F}">
      <dgm:prSet/>
      <dgm:spPr/>
      <dgm:t>
        <a:bodyPr/>
        <a:lstStyle/>
        <a:p>
          <a:endParaRPr lang="fr-FR"/>
        </a:p>
      </dgm:t>
    </dgm:pt>
    <dgm:pt modelId="{44A7A395-B98A-4040-B1D4-3CC56DB50940}">
      <dgm:prSet phldrT="[Texte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fr-FR" sz="2600" b="1" dirty="0" smtClean="0"/>
            <a:t>Underground</a:t>
          </a:r>
          <a:r>
            <a:rPr lang="fr-FR" sz="2600" dirty="0" smtClean="0"/>
            <a:t> </a:t>
          </a:r>
          <a:br>
            <a:rPr lang="fr-FR" sz="2600" dirty="0" smtClean="0"/>
          </a:br>
          <a:r>
            <a:rPr lang="fr-FR" sz="1800" dirty="0" smtClean="0"/>
            <a:t>(Artists, makers, </a:t>
          </a:r>
          <a:r>
            <a:rPr lang="fr-FR" sz="1800" dirty="0" err="1" smtClean="0"/>
            <a:t>citizens</a:t>
          </a:r>
          <a:r>
            <a:rPr lang="fr-FR" sz="1800" dirty="0" smtClean="0"/>
            <a:t>)</a:t>
          </a:r>
          <a:endParaRPr lang="fr-FR" sz="1800" dirty="0"/>
        </a:p>
      </dgm:t>
    </dgm:pt>
    <dgm:pt modelId="{AA060A74-92F9-4544-B458-D07480279D3E}" type="parTrans" cxnId="{6E1FB8E2-EB0D-42AD-8531-0927526C918B}">
      <dgm:prSet/>
      <dgm:spPr/>
      <dgm:t>
        <a:bodyPr/>
        <a:lstStyle/>
        <a:p>
          <a:endParaRPr lang="fr-FR"/>
        </a:p>
      </dgm:t>
    </dgm:pt>
    <dgm:pt modelId="{57A08F71-9165-4D6E-9DB4-9B64A33C6899}" type="sibTrans" cxnId="{6E1FB8E2-EB0D-42AD-8531-0927526C918B}">
      <dgm:prSet/>
      <dgm:spPr/>
      <dgm:t>
        <a:bodyPr/>
        <a:lstStyle/>
        <a:p>
          <a:endParaRPr lang="fr-FR"/>
        </a:p>
      </dgm:t>
    </dgm:pt>
    <dgm:pt modelId="{4189AFF8-31DE-42CC-AC8E-C5766780247B}" type="pres">
      <dgm:prSet presAssocID="{809AA05F-7D4F-4371-BCED-4FB708D8183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r-FR"/>
        </a:p>
      </dgm:t>
    </dgm:pt>
    <dgm:pt modelId="{5C15E1B6-97BE-4909-A045-C161F4DDA5DC}" type="pres">
      <dgm:prSet presAssocID="{809AA05F-7D4F-4371-BCED-4FB708D81833}" presName="Name1" presStyleCnt="0"/>
      <dgm:spPr/>
    </dgm:pt>
    <dgm:pt modelId="{F95855C0-F4BA-49E7-899B-7B80D639FB3B}" type="pres">
      <dgm:prSet presAssocID="{809AA05F-7D4F-4371-BCED-4FB708D81833}" presName="cycle" presStyleCnt="0"/>
      <dgm:spPr/>
    </dgm:pt>
    <dgm:pt modelId="{33BD5E30-FA13-49D8-BA86-6640708CADE0}" type="pres">
      <dgm:prSet presAssocID="{809AA05F-7D4F-4371-BCED-4FB708D81833}" presName="srcNode" presStyleLbl="node1" presStyleIdx="0" presStyleCnt="3"/>
      <dgm:spPr/>
    </dgm:pt>
    <dgm:pt modelId="{EB687722-ECA9-4801-B3E4-7A64140E61B4}" type="pres">
      <dgm:prSet presAssocID="{809AA05F-7D4F-4371-BCED-4FB708D81833}" presName="conn" presStyleLbl="parChTrans1D2" presStyleIdx="0" presStyleCnt="1"/>
      <dgm:spPr/>
      <dgm:t>
        <a:bodyPr/>
        <a:lstStyle/>
        <a:p>
          <a:endParaRPr lang="fr-FR"/>
        </a:p>
      </dgm:t>
    </dgm:pt>
    <dgm:pt modelId="{C8115563-75E2-4495-90B5-235722D9A094}" type="pres">
      <dgm:prSet presAssocID="{809AA05F-7D4F-4371-BCED-4FB708D81833}" presName="extraNode" presStyleLbl="node1" presStyleIdx="0" presStyleCnt="3"/>
      <dgm:spPr/>
    </dgm:pt>
    <dgm:pt modelId="{EAADF0F1-0BD8-4FF0-944F-FE0AAFDDB4D6}" type="pres">
      <dgm:prSet presAssocID="{809AA05F-7D4F-4371-BCED-4FB708D81833}" presName="dstNode" presStyleLbl="node1" presStyleIdx="0" presStyleCnt="3"/>
      <dgm:spPr/>
    </dgm:pt>
    <dgm:pt modelId="{C667C464-B437-4F7F-B066-0A1CDFFEE98F}" type="pres">
      <dgm:prSet presAssocID="{AE6196CB-31A0-46D0-A7B1-39496817014B}" presName="text_1" presStyleLbl="node1" presStyleIdx="0" presStyleCnt="3" custScaleY="1254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850140-1989-4C5C-91F1-68D9885B1D9E}" type="pres">
      <dgm:prSet presAssocID="{AE6196CB-31A0-46D0-A7B1-39496817014B}" presName="accent_1" presStyleCnt="0"/>
      <dgm:spPr/>
    </dgm:pt>
    <dgm:pt modelId="{3539DD21-1EBF-45FE-9AED-9534A8C17E40}" type="pres">
      <dgm:prSet presAssocID="{AE6196CB-31A0-46D0-A7B1-39496817014B}" presName="accentRepeatNode" presStyleLbl="solidFgAcc1" presStyleIdx="0" presStyleCnt="3"/>
      <dgm:spPr/>
    </dgm:pt>
    <dgm:pt modelId="{F01F86E2-2038-4E6E-BB84-80FFA1D4026C}" type="pres">
      <dgm:prSet presAssocID="{7A96F718-40B0-49E6-9146-31F4D0D37DF1}" presName="text_2" presStyleLbl="node1" presStyleIdx="1" presStyleCnt="3" custScaleY="1321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009A16-08AE-4ACF-8576-11B3FB100C6F}" type="pres">
      <dgm:prSet presAssocID="{7A96F718-40B0-49E6-9146-31F4D0D37DF1}" presName="accent_2" presStyleCnt="0"/>
      <dgm:spPr/>
    </dgm:pt>
    <dgm:pt modelId="{DDB5E8DF-BA00-48DD-8BD2-11C352D04748}" type="pres">
      <dgm:prSet presAssocID="{7A96F718-40B0-49E6-9146-31F4D0D37DF1}" presName="accentRepeatNode" presStyleLbl="solidFgAcc1" presStyleIdx="1" presStyleCnt="3"/>
      <dgm:spPr/>
    </dgm:pt>
    <dgm:pt modelId="{77AF2970-4899-4B6F-83A4-9BB7A48D2D23}" type="pres">
      <dgm:prSet presAssocID="{44A7A395-B98A-4040-B1D4-3CC56DB50940}" presName="text_3" presStyleLbl="node1" presStyleIdx="2" presStyleCnt="3" custScaleY="1352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C676FB8-61C6-4403-8B3A-E25E07EFCD79}" type="pres">
      <dgm:prSet presAssocID="{44A7A395-B98A-4040-B1D4-3CC56DB50940}" presName="accent_3" presStyleCnt="0"/>
      <dgm:spPr/>
    </dgm:pt>
    <dgm:pt modelId="{0E6BA12E-CBCE-4AB9-8C0F-075393C01620}" type="pres">
      <dgm:prSet presAssocID="{44A7A395-B98A-4040-B1D4-3CC56DB50940}" presName="accentRepeatNode" presStyleLbl="solidFgAcc1" presStyleIdx="2" presStyleCnt="3"/>
      <dgm:spPr/>
    </dgm:pt>
  </dgm:ptLst>
  <dgm:cxnLst>
    <dgm:cxn modelId="{0D508CC5-EEC5-4A85-8C07-B2DABFAAA645}" type="presOf" srcId="{7A96F718-40B0-49E6-9146-31F4D0D37DF1}" destId="{F01F86E2-2038-4E6E-BB84-80FFA1D4026C}" srcOrd="0" destOrd="0" presId="urn:microsoft.com/office/officeart/2008/layout/VerticalCurvedList"/>
    <dgm:cxn modelId="{6E1FB8E2-EB0D-42AD-8531-0927526C918B}" srcId="{809AA05F-7D4F-4371-BCED-4FB708D81833}" destId="{44A7A395-B98A-4040-B1D4-3CC56DB50940}" srcOrd="2" destOrd="0" parTransId="{AA060A74-92F9-4544-B458-D07480279D3E}" sibTransId="{57A08F71-9165-4D6E-9DB4-9B64A33C6899}"/>
    <dgm:cxn modelId="{91315598-411D-4BC4-B84A-5A745BF5C48F}" srcId="{809AA05F-7D4F-4371-BCED-4FB708D81833}" destId="{AE6196CB-31A0-46D0-A7B1-39496817014B}" srcOrd="0" destOrd="0" parTransId="{D49F4B14-8041-4188-80E4-2E654D9FCEC0}" sibTransId="{0548D29E-0AA8-4301-9DCA-7E411C67D009}"/>
    <dgm:cxn modelId="{6DA05FAF-4F0C-4A67-92D1-6D3C844F8C1F}" srcId="{809AA05F-7D4F-4371-BCED-4FB708D81833}" destId="{7A96F718-40B0-49E6-9146-31F4D0D37DF1}" srcOrd="1" destOrd="0" parTransId="{881F5E85-8005-4A61-8D69-2B4254FFAFBB}" sibTransId="{C5EDAAE2-32D6-4501-9A9D-D39AB66C470B}"/>
    <dgm:cxn modelId="{6C8AD292-E94E-4BCF-B321-67D2D4CE655E}" type="presOf" srcId="{44A7A395-B98A-4040-B1D4-3CC56DB50940}" destId="{77AF2970-4899-4B6F-83A4-9BB7A48D2D23}" srcOrd="0" destOrd="0" presId="urn:microsoft.com/office/officeart/2008/layout/VerticalCurvedList"/>
    <dgm:cxn modelId="{FD01CCA9-FA10-48F9-B3D4-517A08137AF1}" type="presOf" srcId="{0548D29E-0AA8-4301-9DCA-7E411C67D009}" destId="{EB687722-ECA9-4801-B3E4-7A64140E61B4}" srcOrd="0" destOrd="0" presId="urn:microsoft.com/office/officeart/2008/layout/VerticalCurvedList"/>
    <dgm:cxn modelId="{F213370F-2506-469C-8875-72ADC48E4C73}" type="presOf" srcId="{AE6196CB-31A0-46D0-A7B1-39496817014B}" destId="{C667C464-B437-4F7F-B066-0A1CDFFEE98F}" srcOrd="0" destOrd="0" presId="urn:microsoft.com/office/officeart/2008/layout/VerticalCurvedList"/>
    <dgm:cxn modelId="{675D828A-28A5-4C97-ACA3-2784C944AB20}" type="presOf" srcId="{809AA05F-7D4F-4371-BCED-4FB708D81833}" destId="{4189AFF8-31DE-42CC-AC8E-C5766780247B}" srcOrd="0" destOrd="0" presId="urn:microsoft.com/office/officeart/2008/layout/VerticalCurvedList"/>
    <dgm:cxn modelId="{7AD268C7-EF57-4FE4-9FC3-07DD7D582356}" type="presParOf" srcId="{4189AFF8-31DE-42CC-AC8E-C5766780247B}" destId="{5C15E1B6-97BE-4909-A045-C161F4DDA5DC}" srcOrd="0" destOrd="0" presId="urn:microsoft.com/office/officeart/2008/layout/VerticalCurvedList"/>
    <dgm:cxn modelId="{D0AA5A92-AB24-4012-A61E-32EE302DA889}" type="presParOf" srcId="{5C15E1B6-97BE-4909-A045-C161F4DDA5DC}" destId="{F95855C0-F4BA-49E7-899B-7B80D639FB3B}" srcOrd="0" destOrd="0" presId="urn:microsoft.com/office/officeart/2008/layout/VerticalCurvedList"/>
    <dgm:cxn modelId="{4043315E-1A9F-4276-8B15-3E4BEB15D41D}" type="presParOf" srcId="{F95855C0-F4BA-49E7-899B-7B80D639FB3B}" destId="{33BD5E30-FA13-49D8-BA86-6640708CADE0}" srcOrd="0" destOrd="0" presId="urn:microsoft.com/office/officeart/2008/layout/VerticalCurvedList"/>
    <dgm:cxn modelId="{A7517AF7-348B-4163-BF09-36AC102B2341}" type="presParOf" srcId="{F95855C0-F4BA-49E7-899B-7B80D639FB3B}" destId="{EB687722-ECA9-4801-B3E4-7A64140E61B4}" srcOrd="1" destOrd="0" presId="urn:microsoft.com/office/officeart/2008/layout/VerticalCurvedList"/>
    <dgm:cxn modelId="{13B1FCEF-2C95-4594-A506-43F9D4DC5BBC}" type="presParOf" srcId="{F95855C0-F4BA-49E7-899B-7B80D639FB3B}" destId="{C8115563-75E2-4495-90B5-235722D9A094}" srcOrd="2" destOrd="0" presId="urn:microsoft.com/office/officeart/2008/layout/VerticalCurvedList"/>
    <dgm:cxn modelId="{1797F000-DA8A-4A48-9B74-F5164D800AB7}" type="presParOf" srcId="{F95855C0-F4BA-49E7-899B-7B80D639FB3B}" destId="{EAADF0F1-0BD8-4FF0-944F-FE0AAFDDB4D6}" srcOrd="3" destOrd="0" presId="urn:microsoft.com/office/officeart/2008/layout/VerticalCurvedList"/>
    <dgm:cxn modelId="{DE48F0EA-988A-42EC-927E-41DC24A563B1}" type="presParOf" srcId="{5C15E1B6-97BE-4909-A045-C161F4DDA5DC}" destId="{C667C464-B437-4F7F-B066-0A1CDFFEE98F}" srcOrd="1" destOrd="0" presId="urn:microsoft.com/office/officeart/2008/layout/VerticalCurvedList"/>
    <dgm:cxn modelId="{C8A93C00-A143-4817-A931-A1246C9F148E}" type="presParOf" srcId="{5C15E1B6-97BE-4909-A045-C161F4DDA5DC}" destId="{EC850140-1989-4C5C-91F1-68D9885B1D9E}" srcOrd="2" destOrd="0" presId="urn:microsoft.com/office/officeart/2008/layout/VerticalCurvedList"/>
    <dgm:cxn modelId="{06F51AC3-2B29-4B49-8CC1-A7D82576CD94}" type="presParOf" srcId="{EC850140-1989-4C5C-91F1-68D9885B1D9E}" destId="{3539DD21-1EBF-45FE-9AED-9534A8C17E40}" srcOrd="0" destOrd="0" presId="urn:microsoft.com/office/officeart/2008/layout/VerticalCurvedList"/>
    <dgm:cxn modelId="{084D7E37-F391-49DD-B611-15B2403B1B1E}" type="presParOf" srcId="{5C15E1B6-97BE-4909-A045-C161F4DDA5DC}" destId="{F01F86E2-2038-4E6E-BB84-80FFA1D4026C}" srcOrd="3" destOrd="0" presId="urn:microsoft.com/office/officeart/2008/layout/VerticalCurvedList"/>
    <dgm:cxn modelId="{05E95172-D464-466A-9815-CF2D60652466}" type="presParOf" srcId="{5C15E1B6-97BE-4909-A045-C161F4DDA5DC}" destId="{C0009A16-08AE-4ACF-8576-11B3FB100C6F}" srcOrd="4" destOrd="0" presId="urn:microsoft.com/office/officeart/2008/layout/VerticalCurvedList"/>
    <dgm:cxn modelId="{0ABB1635-FF83-4FF7-A6E7-A601DCB46A04}" type="presParOf" srcId="{C0009A16-08AE-4ACF-8576-11B3FB100C6F}" destId="{DDB5E8DF-BA00-48DD-8BD2-11C352D04748}" srcOrd="0" destOrd="0" presId="urn:microsoft.com/office/officeart/2008/layout/VerticalCurvedList"/>
    <dgm:cxn modelId="{600339E6-D17D-4052-B540-9CF34E8480DB}" type="presParOf" srcId="{5C15E1B6-97BE-4909-A045-C161F4DDA5DC}" destId="{77AF2970-4899-4B6F-83A4-9BB7A48D2D23}" srcOrd="5" destOrd="0" presId="urn:microsoft.com/office/officeart/2008/layout/VerticalCurvedList"/>
    <dgm:cxn modelId="{823012C8-AE32-44D0-9C62-B2820ECA8F3F}" type="presParOf" srcId="{5C15E1B6-97BE-4909-A045-C161F4DDA5DC}" destId="{4C676FB8-61C6-4403-8B3A-E25E07EFCD79}" srcOrd="6" destOrd="0" presId="urn:microsoft.com/office/officeart/2008/layout/VerticalCurvedList"/>
    <dgm:cxn modelId="{A152BFB6-9D98-41CB-9770-B4294C91F609}" type="presParOf" srcId="{4C676FB8-61C6-4403-8B3A-E25E07EFCD79}" destId="{0E6BA12E-CBCE-4AB9-8C0F-075393C0162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3C64A-A691-4482-90B6-A760145365AE}">
      <dsp:nvSpPr>
        <dsp:cNvPr id="0" name=""/>
        <dsp:cNvSpPr/>
      </dsp:nvSpPr>
      <dsp:spPr>
        <a:xfrm>
          <a:off x="3796" y="364279"/>
          <a:ext cx="2611088" cy="2611088"/>
        </a:xfrm>
        <a:prstGeom prst="ellipse">
          <a:avLst/>
        </a:prstGeom>
        <a:solidFill>
          <a:srgbClr val="1161A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noProof="0" dirty="0" smtClean="0">
              <a:latin typeface="Trebuchet MS" panose="020B0603020202020204" pitchFamily="34" charset="0"/>
            </a:rPr>
            <a:t>Discourse analysis	</a:t>
          </a:r>
          <a:endParaRPr lang="en-GB" sz="1400" kern="1200" noProof="0" dirty="0">
            <a:latin typeface="Trebuchet MS" panose="020B0603020202020204" pitchFamily="34" charset="0"/>
          </a:endParaRPr>
        </a:p>
      </dsp:txBody>
      <dsp:txXfrm>
        <a:off x="386181" y="746664"/>
        <a:ext cx="1846318" cy="1846318"/>
      </dsp:txXfrm>
    </dsp:sp>
    <dsp:sp modelId="{F1B16A0C-D570-4773-8BC1-8D69ACDFE30C}">
      <dsp:nvSpPr>
        <dsp:cNvPr id="0" name=""/>
        <dsp:cNvSpPr/>
      </dsp:nvSpPr>
      <dsp:spPr>
        <a:xfrm>
          <a:off x="2826906" y="912608"/>
          <a:ext cx="1514431" cy="151443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2500" kern="1200"/>
        </a:p>
      </dsp:txBody>
      <dsp:txXfrm>
        <a:off x="3027644" y="1491726"/>
        <a:ext cx="1112955" cy="356195"/>
      </dsp:txXfrm>
    </dsp:sp>
    <dsp:sp modelId="{FB1513A1-166E-4C23-9404-AA930E302336}">
      <dsp:nvSpPr>
        <dsp:cNvPr id="0" name=""/>
        <dsp:cNvSpPr/>
      </dsp:nvSpPr>
      <dsp:spPr>
        <a:xfrm>
          <a:off x="4553358" y="364279"/>
          <a:ext cx="2611088" cy="2611088"/>
        </a:xfrm>
        <a:prstGeom prst="ellipse">
          <a:avLst/>
        </a:prstGeom>
        <a:solidFill>
          <a:srgbClr val="1161A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000" kern="1200" dirty="0" smtClean="0">
              <a:latin typeface="Trebuchet MS" panose="020B0603020202020204" pitchFamily="34" charset="0"/>
            </a:rPr>
            <a:t>Ethnographies</a:t>
          </a:r>
          <a:endParaRPr lang="fr-BE" sz="2000" kern="1200" dirty="0">
            <a:latin typeface="Trebuchet MS" panose="020B0603020202020204" pitchFamily="34" charset="0"/>
          </a:endParaRPr>
        </a:p>
      </dsp:txBody>
      <dsp:txXfrm>
        <a:off x="4935743" y="746664"/>
        <a:ext cx="1846318" cy="18463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87722-ECA9-4801-B3E4-7A64140E61B4}">
      <dsp:nvSpPr>
        <dsp:cNvPr id="0" name=""/>
        <dsp:cNvSpPr/>
      </dsp:nvSpPr>
      <dsp:spPr>
        <a:xfrm>
          <a:off x="-3319126" y="-510542"/>
          <a:ext cx="3957960" cy="3957960"/>
        </a:xfrm>
        <a:prstGeom prst="blockArc">
          <a:avLst>
            <a:gd name="adj1" fmla="val 18900000"/>
            <a:gd name="adj2" fmla="val 2700000"/>
            <a:gd name="adj3" fmla="val 54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7C464-B437-4F7F-B066-0A1CDFFEE98F}">
      <dsp:nvSpPr>
        <dsp:cNvPr id="0" name=""/>
        <dsp:cNvSpPr/>
      </dsp:nvSpPr>
      <dsp:spPr>
        <a:xfrm>
          <a:off x="410782" y="218958"/>
          <a:ext cx="10067432" cy="736832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6229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/>
            <a:t>Upperground</a:t>
          </a:r>
          <a:r>
            <a:rPr lang="fr-FR" sz="2800" kern="1200" dirty="0" smtClean="0"/>
            <a:t/>
          </a:r>
          <a:br>
            <a:rPr lang="fr-FR" sz="2800" kern="1200" dirty="0" smtClean="0"/>
          </a:br>
          <a:r>
            <a:rPr lang="fr-FR" sz="2000" kern="1200" dirty="0" smtClean="0"/>
            <a:t>(Big </a:t>
          </a:r>
          <a:r>
            <a:rPr lang="fr-FR" sz="2000" kern="1200" dirty="0" err="1" smtClean="0"/>
            <a:t>companies</a:t>
          </a:r>
          <a:r>
            <a:rPr lang="fr-FR" sz="2000" kern="1200" dirty="0" smtClean="0"/>
            <a:t>, public </a:t>
          </a:r>
          <a:r>
            <a:rPr lang="fr-FR" sz="2000" kern="1200" dirty="0" err="1" smtClean="0"/>
            <a:t>sector</a:t>
          </a:r>
          <a:r>
            <a:rPr lang="fr-FR" sz="2000" kern="1200" dirty="0" smtClean="0"/>
            <a:t>)</a:t>
          </a:r>
          <a:r>
            <a:rPr lang="fr-FR" sz="2800" kern="1200" dirty="0" smtClean="0"/>
            <a:t>	</a:t>
          </a:r>
          <a:endParaRPr lang="fr-FR" sz="2800" kern="1200" dirty="0"/>
        </a:p>
      </dsp:txBody>
      <dsp:txXfrm>
        <a:off x="410782" y="218958"/>
        <a:ext cx="10067432" cy="736832"/>
      </dsp:txXfrm>
    </dsp:sp>
    <dsp:sp modelId="{3539DD21-1EBF-45FE-9AED-9534A8C17E40}">
      <dsp:nvSpPr>
        <dsp:cNvPr id="0" name=""/>
        <dsp:cNvSpPr/>
      </dsp:nvSpPr>
      <dsp:spPr>
        <a:xfrm>
          <a:off x="43672" y="220265"/>
          <a:ext cx="734218" cy="7342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F86E2-2038-4E6E-BB84-80FFA1D4026C}">
      <dsp:nvSpPr>
        <dsp:cNvPr id="0" name=""/>
        <dsp:cNvSpPr/>
      </dsp:nvSpPr>
      <dsp:spPr>
        <a:xfrm>
          <a:off x="624293" y="1080185"/>
          <a:ext cx="9853922" cy="77650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6229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/>
            <a:t>Middleground</a:t>
          </a:r>
          <a:r>
            <a:rPr lang="fr-FR" sz="2600" kern="1200" dirty="0" smtClean="0"/>
            <a:t> </a:t>
          </a:r>
          <a:br>
            <a:rPr lang="fr-FR" sz="2600" kern="1200" dirty="0" smtClean="0"/>
          </a:br>
          <a:r>
            <a:rPr lang="fr-FR" sz="1800" kern="1200" dirty="0" smtClean="0"/>
            <a:t>(Creative Hubs, Living Labs, Fab Labs, Co-working </a:t>
          </a:r>
          <a:r>
            <a:rPr lang="fr-FR" sz="1800" kern="1200" dirty="0" err="1" smtClean="0"/>
            <a:t>spaces</a:t>
          </a:r>
          <a:r>
            <a:rPr lang="fr-FR" sz="1800" kern="1200" dirty="0" smtClean="0"/>
            <a:t>)</a:t>
          </a:r>
          <a:endParaRPr lang="fr-FR" sz="1800" kern="1200" dirty="0"/>
        </a:p>
      </dsp:txBody>
      <dsp:txXfrm>
        <a:off x="624293" y="1080185"/>
        <a:ext cx="9853922" cy="776503"/>
      </dsp:txXfrm>
    </dsp:sp>
    <dsp:sp modelId="{DDB5E8DF-BA00-48DD-8BD2-11C352D04748}">
      <dsp:nvSpPr>
        <dsp:cNvPr id="0" name=""/>
        <dsp:cNvSpPr/>
      </dsp:nvSpPr>
      <dsp:spPr>
        <a:xfrm>
          <a:off x="257183" y="1101328"/>
          <a:ext cx="734218" cy="7342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AF2970-4899-4B6F-83A4-9BB7A48D2D23}">
      <dsp:nvSpPr>
        <dsp:cNvPr id="0" name=""/>
        <dsp:cNvSpPr/>
      </dsp:nvSpPr>
      <dsp:spPr>
        <a:xfrm>
          <a:off x="410782" y="1952223"/>
          <a:ext cx="10067432" cy="79455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6229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b="1" kern="1200" dirty="0" smtClean="0"/>
            <a:t>Underground</a:t>
          </a:r>
          <a:r>
            <a:rPr lang="fr-FR" sz="2600" kern="1200" dirty="0" smtClean="0"/>
            <a:t> </a:t>
          </a:r>
          <a:br>
            <a:rPr lang="fr-FR" sz="2600" kern="1200" dirty="0" smtClean="0"/>
          </a:br>
          <a:r>
            <a:rPr lang="fr-FR" sz="1800" kern="1200" dirty="0" smtClean="0"/>
            <a:t>(Artists, makers, </a:t>
          </a:r>
          <a:r>
            <a:rPr lang="fr-FR" sz="1800" kern="1200" dirty="0" err="1" smtClean="0"/>
            <a:t>citizens</a:t>
          </a:r>
          <a:r>
            <a:rPr lang="fr-FR" sz="1800" kern="1200" dirty="0" smtClean="0"/>
            <a:t>)</a:t>
          </a:r>
          <a:endParaRPr lang="fr-FR" sz="1800" kern="1200" dirty="0"/>
        </a:p>
      </dsp:txBody>
      <dsp:txXfrm>
        <a:off x="410782" y="1952223"/>
        <a:ext cx="10067432" cy="794553"/>
      </dsp:txXfrm>
    </dsp:sp>
    <dsp:sp modelId="{0E6BA12E-CBCE-4AB9-8C0F-075393C01620}">
      <dsp:nvSpPr>
        <dsp:cNvPr id="0" name=""/>
        <dsp:cNvSpPr/>
      </dsp:nvSpPr>
      <dsp:spPr>
        <a:xfrm>
          <a:off x="43672" y="1982390"/>
          <a:ext cx="734218" cy="7342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07511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601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100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3290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5947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27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3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109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686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042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2425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8432B-9F9D-4159-9BB4-6DCE9606103B}" type="datetimeFigureOut">
              <a:rPr lang="fr-BE" smtClean="0"/>
              <a:t>03-09-18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18013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443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29045" y="1283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2865603"/>
            <a:ext cx="10515600" cy="2936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29045" y="61801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8432B-9F9D-4159-9BB4-6DCE9606103B}" type="datetimeFigureOut">
              <a:rPr lang="fr-BE" smtClean="0"/>
              <a:t>03-09-18</a:t>
            </a:fld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01445" y="61801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F95C2-E4E8-4A57-9BE2-0ADCD144DEA0}" type="slidenum">
              <a:rPr lang="fr-BE" smtClean="0"/>
              <a:t>‹N°›</a:t>
            </a:fld>
            <a:endParaRPr lang="fr-BE" dirty="0"/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-18309" y="1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6691312"/>
            <a:ext cx="12210309" cy="18573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 wrap="none" anchor="ctr"/>
          <a:lstStyle>
            <a:lvl1pPr algn="l" defTabSz="4175125" eaLnBrk="0" hangingPunct="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Segoe UI" pitchFamily="34" charset="0"/>
              </a:defRPr>
            </a:lvl1pPr>
            <a:lvl2pPr marL="742950" indent="-285750" algn="l" defTabSz="4175125" eaLnBrk="0" hangingPunct="0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Segoe UI" pitchFamily="34" charset="0"/>
              </a:defRPr>
            </a:lvl2pPr>
            <a:lvl3pPr marL="1143000" indent="-228600" algn="l" defTabSz="4175125" eaLnBrk="0" hangingPunct="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Segoe UI" pitchFamily="34" charset="0"/>
              </a:defRPr>
            </a:lvl3pPr>
            <a:lvl4pPr marL="1600200" indent="-228600" algn="l" defTabSz="4175125" eaLnBrk="0" hangingPunct="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Segoe UI" pitchFamily="34" charset="0"/>
              </a:defRPr>
            </a:lvl4pPr>
            <a:lvl5pPr marL="2057400" indent="-228600" algn="l" defTabSz="4175125" eaLnBrk="0" hangingPunct="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Segoe U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BE" altLang="nl-BE" sz="8300">
              <a:latin typeface="Arial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367" y="323785"/>
            <a:ext cx="1413831" cy="613039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233" y="326715"/>
            <a:ext cx="1445400" cy="701191"/>
          </a:xfrm>
          <a:prstGeom prst="rect">
            <a:avLst/>
          </a:prstGeom>
        </p:spPr>
      </p:pic>
      <p:sp>
        <p:nvSpPr>
          <p:cNvPr id="14" name="ZoneTexte 13"/>
          <p:cNvSpPr txBox="1"/>
          <p:nvPr userDrawn="1"/>
        </p:nvSpPr>
        <p:spPr>
          <a:xfrm>
            <a:off x="3839633" y="6653376"/>
            <a:ext cx="4512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100" dirty="0" smtClean="0">
                <a:solidFill>
                  <a:schemeClr val="bg1"/>
                </a:solidFill>
              </a:rPr>
              <a:t>www.spiral.ulg.ac.be</a:t>
            </a:r>
            <a:endParaRPr lang="fr-BE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89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45575" y="2067801"/>
            <a:ext cx="12337575" cy="1681163"/>
          </a:xfrm>
        </p:spPr>
        <p:txBody>
          <a:bodyPr>
            <a:noAutofit/>
          </a:bodyPr>
          <a:lstStyle/>
          <a:p>
            <a:r>
              <a:rPr lang="fr-BE" sz="4000" b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Turning</a:t>
            </a:r>
            <a:r>
              <a:rPr lang="fr-BE" sz="4000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Wallonia </a:t>
            </a:r>
            <a:r>
              <a:rPr lang="fr-BE" sz="4000" b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into</a:t>
            </a:r>
            <a:r>
              <a:rPr lang="fr-BE" sz="4000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fr-BE" sz="4000" b="1" u="sng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lab</a:t>
            </a:r>
            <a:r>
              <a:rPr lang="fr-BE" sz="4000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fr-BE" sz="4000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fr-BE" sz="4000" b="1" u="sng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fr-BE" sz="4000" b="1" u="sng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fr-BE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When</a:t>
            </a:r>
            <a:r>
              <a:rPr lang="fr-BE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economic</a:t>
            </a:r>
            <a:r>
              <a:rPr lang="fr-BE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strategies</a:t>
            </a:r>
            <a:r>
              <a:rPr lang="fr-BE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BE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meet</a:t>
            </a:r>
            <a:r>
              <a:rPr lang="fr-BE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BE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creativity</a:t>
            </a:r>
            <a:r>
              <a:rPr lang="fr-BE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fr-BE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experimentation</a:t>
            </a:r>
            <a:r>
              <a:rPr lang="fr-BE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BE" sz="28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dynamics</a:t>
            </a:r>
            <a:endParaRPr lang="fr-BE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Sous-titre 2"/>
          <p:cNvSpPr>
            <a:spLocks noGrp="1"/>
          </p:cNvSpPr>
          <p:nvPr>
            <p:ph type="subTitle" idx="1"/>
          </p:nvPr>
        </p:nvSpPr>
        <p:spPr>
          <a:xfrm>
            <a:off x="1818092" y="4484801"/>
            <a:ext cx="9144000" cy="2265866"/>
          </a:xfrm>
        </p:spPr>
        <p:txBody>
          <a:bodyPr>
            <a:normAutofit/>
          </a:bodyPr>
          <a:lstStyle/>
          <a:p>
            <a:pPr algn="r"/>
            <a:r>
              <a:rPr lang="fr-BE" b="1" dirty="0" smtClean="0"/>
              <a:t>Hadrien MACQ</a:t>
            </a:r>
          </a:p>
          <a:p>
            <a:pPr algn="r"/>
            <a:r>
              <a:rPr lang="fr-BE" sz="2000" dirty="0" smtClean="0"/>
              <a:t>SPIRAL </a:t>
            </a:r>
            <a:r>
              <a:rPr lang="fr-BE" sz="2000" dirty="0" err="1" smtClean="0"/>
              <a:t>Research</a:t>
            </a:r>
            <a:r>
              <a:rPr lang="fr-BE" sz="2000" dirty="0" smtClean="0"/>
              <a:t> Center, </a:t>
            </a:r>
            <a:r>
              <a:rPr lang="fr-BE" sz="2000" dirty="0" err="1" smtClean="0"/>
              <a:t>University</a:t>
            </a:r>
            <a:r>
              <a:rPr lang="fr-BE" sz="2000" dirty="0" smtClean="0"/>
              <a:t> of Liège, Belgium</a:t>
            </a:r>
          </a:p>
          <a:p>
            <a:pPr algn="r"/>
            <a:endParaRPr lang="fr-BE" sz="1400" dirty="0"/>
          </a:p>
          <a:p>
            <a:pPr algn="r"/>
            <a:r>
              <a:rPr lang="fr-BE" sz="1800" dirty="0" smtClean="0"/>
              <a:t>EASST </a:t>
            </a:r>
            <a:r>
              <a:rPr lang="fr-BE" sz="1800" dirty="0" err="1" smtClean="0"/>
              <a:t>Conference</a:t>
            </a:r>
            <a:endParaRPr lang="fr-BE" sz="1800" dirty="0" smtClean="0"/>
          </a:p>
          <a:p>
            <a:pPr algn="r"/>
            <a:r>
              <a:rPr lang="fr-BE" sz="1800" dirty="0" smtClean="0"/>
              <a:t>Lancaster, July 28 2018</a:t>
            </a:r>
          </a:p>
          <a:p>
            <a:pPr algn="r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8256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1748" y="669825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Discussion (1)</a:t>
            </a:r>
            <a:endParaRPr lang="en-US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511317" y="3279010"/>
            <a:ext cx="5227093" cy="212365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chemeClr val="bg1"/>
                </a:solidFill>
              </a:rPr>
              <a:t>Particular mode of governance (of innovation)</a:t>
            </a:r>
          </a:p>
          <a:p>
            <a:pPr algn="ctr"/>
            <a:endParaRPr lang="en-US" b="1" u="sng" dirty="0">
              <a:solidFill>
                <a:schemeClr val="bg1"/>
              </a:solidFill>
            </a:endParaRP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Participation based on ‘projects’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Elimination of conflict, elimination of power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Participation as productive (from decision-making to innovation making)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83000" y="2517263"/>
            <a:ext cx="5227093" cy="364715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chemeClr val="bg1"/>
                </a:solidFill>
              </a:rPr>
              <a:t>Particular projected socio-technical order</a:t>
            </a:r>
          </a:p>
          <a:p>
            <a:pPr algn="ctr"/>
            <a:endParaRPr lang="en-US" b="1" u="sng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Globalized competition of territories 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“There is a train to catch”</a:t>
            </a:r>
          </a:p>
          <a:p>
            <a:endParaRPr lang="en-US" sz="8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sz="3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Industrial redeployment of a disaster region through digital technologies 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‘Technological solutionism’ (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Morozov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2013)</a:t>
            </a:r>
          </a:p>
          <a:p>
            <a:endParaRPr lang="en-US" sz="8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sz="3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‘Recuperation’ of makers/hackers movement in a new Spirit of Capitalism (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Boltanski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&amp;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Chiapello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1999;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Delfanti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 and </a:t>
            </a:r>
            <a:r>
              <a:rPr lang="en-US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Söderberg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forthcoming)</a:t>
            </a:r>
          </a:p>
          <a:p>
            <a:endParaRPr lang="en-US" sz="8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sz="300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  <a:sym typeface="Wingdings" panose="05000000000000000000" pitchFamily="2" charset="2"/>
              </a:rPr>
              <a:t>Valuation of an entrepreneurial citizenship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3" name="Flèche courbée vers le bas 12"/>
          <p:cNvSpPr/>
          <p:nvPr/>
        </p:nvSpPr>
        <p:spPr>
          <a:xfrm rot="9683476">
            <a:off x="5309133" y="5701733"/>
            <a:ext cx="2029834" cy="94873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lèche courbée vers le bas 13"/>
          <p:cNvSpPr/>
          <p:nvPr/>
        </p:nvSpPr>
        <p:spPr>
          <a:xfrm rot="1643810">
            <a:off x="5496400" y="1990969"/>
            <a:ext cx="2029834" cy="94873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604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69994"/>
            <a:ext cx="10515600" cy="41216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The overarching imperative of economic performance veils important democratic questions</a:t>
            </a:r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en-US" dirty="0"/>
              <a:t>‘Democratization’ is conceived as </a:t>
            </a:r>
            <a:r>
              <a:rPr lang="en-US" dirty="0" smtClean="0"/>
              <a:t>“</a:t>
            </a:r>
            <a:r>
              <a:rPr lang="fr-BE" dirty="0" err="1" smtClean="0"/>
              <a:t>allowing</a:t>
            </a:r>
            <a:r>
              <a:rPr lang="fr-BE" dirty="0" smtClean="0"/>
              <a:t> </a:t>
            </a:r>
            <a:r>
              <a:rPr lang="fr-BE" dirty="0" err="1"/>
              <a:t>everyone</a:t>
            </a:r>
            <a:r>
              <a:rPr lang="fr-BE" dirty="0"/>
              <a:t> to make innovation</a:t>
            </a:r>
            <a:r>
              <a:rPr lang="en-US" dirty="0" smtClean="0"/>
              <a:t>”</a:t>
            </a:r>
          </a:p>
          <a:p>
            <a:pPr marL="457200" lvl="1" indent="0">
              <a:buNone/>
            </a:pPr>
            <a:endParaRPr lang="en-US" sz="800" dirty="0" smtClean="0"/>
          </a:p>
          <a:p>
            <a:pPr lvl="1"/>
            <a:r>
              <a:rPr lang="en-US" dirty="0" smtClean="0"/>
              <a:t>Who is to take part to the experiment? Who is not?</a:t>
            </a:r>
          </a:p>
          <a:p>
            <a:pPr marL="457200" lvl="1" indent="0">
              <a:buNone/>
            </a:pPr>
            <a:endParaRPr lang="en-US" sz="800" dirty="0" smtClean="0"/>
          </a:p>
          <a:p>
            <a:pPr lvl="1"/>
            <a:r>
              <a:rPr lang="en-US" dirty="0" smtClean="0"/>
              <a:t>Who </a:t>
            </a:r>
            <a:r>
              <a:rPr lang="en-US" dirty="0"/>
              <a:t>is to take part to the definition of public issues? </a:t>
            </a:r>
            <a:r>
              <a:rPr lang="en-US" dirty="0" smtClean="0"/>
              <a:t>Who is not?</a:t>
            </a:r>
          </a:p>
          <a:p>
            <a:pPr marL="457200" lvl="1" indent="0">
              <a:buNone/>
            </a:pPr>
            <a:endParaRPr lang="en-US" sz="800" dirty="0"/>
          </a:p>
          <a:p>
            <a:pPr lvl="1"/>
            <a:r>
              <a:rPr lang="en-US" dirty="0"/>
              <a:t>What is to be experimented? What is not</a:t>
            </a:r>
            <a:r>
              <a:rPr lang="en-US" dirty="0" smtClean="0"/>
              <a:t>?</a:t>
            </a:r>
          </a:p>
          <a:p>
            <a:pPr marL="457200" lvl="1" indent="0">
              <a:buNone/>
            </a:pPr>
            <a:endParaRPr lang="en-US" sz="800" dirty="0"/>
          </a:p>
          <a:p>
            <a:pPr lvl="1"/>
            <a:r>
              <a:rPr lang="en-US" dirty="0" smtClean="0"/>
              <a:t>Post-political democratic experiments? (</a:t>
            </a:r>
            <a:r>
              <a:rPr lang="en-US" dirty="0" err="1" smtClean="0"/>
              <a:t>Mouffe</a:t>
            </a:r>
            <a:r>
              <a:rPr lang="en-US" dirty="0" smtClean="0"/>
              <a:t> 2016)</a:t>
            </a:r>
            <a:endParaRPr lang="fr-BE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01748" y="669825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Discussion (2)</a:t>
            </a:r>
            <a:endParaRPr lang="en-US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042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1433014"/>
            <a:ext cx="9144000" cy="474712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4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Thank you!</a:t>
            </a:r>
          </a:p>
          <a:p>
            <a:endParaRPr lang="en-US" sz="4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40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Hadrien Macq</a:t>
            </a:r>
          </a:p>
          <a:p>
            <a:endParaRPr lang="en-US" sz="10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adrien.macq@uliege.be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2254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204957"/>
            <a:ext cx="9144000" cy="860767"/>
          </a:xfrm>
        </p:spPr>
        <p:txBody>
          <a:bodyPr>
            <a:normAutofit fontScale="90000"/>
          </a:bodyPr>
          <a:lstStyle/>
          <a:p>
            <a:r>
              <a:rPr lang="fr-BE" dirty="0" smtClean="0">
                <a:latin typeface="Cambria" panose="02040503050406030204" pitchFamily="18" charset="0"/>
                <a:ea typeface="Cambria" panose="02040503050406030204" pitchFamily="18" charset="0"/>
              </a:rPr>
              <a:t>Introduction</a:t>
            </a:r>
            <a:endParaRPr lang="fr-B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9241" y="2224585"/>
            <a:ext cx="10733518" cy="4278765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Lab participation (</a:t>
            </a:r>
            <a:r>
              <a:rPr lang="en-US" dirty="0" err="1" smtClean="0">
                <a:sym typeface="Wingdings" panose="05000000000000000000" pitchFamily="2" charset="2"/>
              </a:rPr>
              <a:t>Bogner</a:t>
            </a:r>
            <a:r>
              <a:rPr lang="en-US" dirty="0" smtClean="0">
                <a:sym typeface="Wingdings" panose="05000000000000000000" pitchFamily="2" charset="2"/>
              </a:rPr>
              <a:t> 2012)</a:t>
            </a:r>
          </a:p>
          <a:p>
            <a:pPr algn="l"/>
            <a:endParaRPr lang="en-US" sz="300" dirty="0" smtClean="0">
              <a:sym typeface="Wingdings" panose="05000000000000000000" pitchFamily="2" charset="2"/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Organized by professional participation specialists;</a:t>
            </a:r>
          </a:p>
          <a:p>
            <a:pPr lvl="2" algn="l"/>
            <a:endParaRPr lang="en-US" sz="3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Under controlled conditions;</a:t>
            </a:r>
          </a:p>
          <a:p>
            <a:pPr lvl="2" algn="l"/>
            <a:endParaRPr lang="en-US" sz="3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Disconnected from public controversies or political concerns.</a:t>
            </a:r>
          </a:p>
          <a:p>
            <a:pPr lvl="2" algn="l"/>
            <a:endParaRPr lang="en-US" sz="9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Vocabulary of experiments applied to the ‘participatory turn’ (Laurent 2016)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4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‘Public engagement in science’ as ‘a long standing experimental practice’ (</a:t>
            </a:r>
            <a:r>
              <a:rPr lang="en-US" dirty="0" err="1" smtClean="0"/>
              <a:t>Lezaun</a:t>
            </a:r>
            <a:r>
              <a:rPr lang="en-US" dirty="0" smtClean="0"/>
              <a:t> et al. 2016: 196-197)</a:t>
            </a:r>
          </a:p>
          <a:p>
            <a:pPr lvl="2" algn="l"/>
            <a:endParaRPr lang="en-US" sz="9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STS research tend to remain focused on deliberative participation</a:t>
            </a:r>
          </a:p>
          <a:p>
            <a:pPr algn="l"/>
            <a:endParaRPr lang="en-US" sz="3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New experiments of participation are emerging;</a:t>
            </a:r>
          </a:p>
          <a:p>
            <a:pPr lvl="2" algn="l"/>
            <a:endParaRPr lang="en-US" sz="4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Extension of lab participation to collective experiments where technologies are tested and developed with/by publics (e.g. Living Labs, Fab Labs, Hackathons);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en-US" sz="4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Changing relationship between science, politics, and publics.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7220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1464179" y="1435693"/>
            <a:ext cx="9144000" cy="860767"/>
          </a:xfrm>
        </p:spPr>
        <p:txBody>
          <a:bodyPr>
            <a:noAutofit/>
          </a:bodyPr>
          <a:lstStyle/>
          <a:p>
            <a:r>
              <a:rPr lang="fr-BE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  <a:r>
              <a:rPr lang="fr-BE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co-productionist</a:t>
            </a:r>
            <a:r>
              <a:rPr lang="fr-BE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fr-BE" sz="3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approach</a:t>
            </a:r>
            <a:r>
              <a:rPr lang="fr-BE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 to public participation</a:t>
            </a:r>
            <a:endParaRPr lang="fr-BE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669420" y="2658102"/>
            <a:ext cx="10733518" cy="399943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The ‘who’, the ‘how’ and the ‘what’ are co-produced in participatory exercises (</a:t>
            </a:r>
            <a:r>
              <a:rPr lang="en-US" dirty="0" err="1" smtClean="0"/>
              <a:t>Chilvers</a:t>
            </a:r>
            <a:r>
              <a:rPr lang="en-US" dirty="0" smtClean="0"/>
              <a:t> and </a:t>
            </a:r>
            <a:r>
              <a:rPr lang="en-US" dirty="0" err="1" smtClean="0"/>
              <a:t>Longhurst</a:t>
            </a:r>
            <a:r>
              <a:rPr lang="en-US" dirty="0" smtClean="0"/>
              <a:t> 2016)</a:t>
            </a:r>
          </a:p>
          <a:p>
            <a:pPr algn="l"/>
            <a:endParaRPr lang="en-US" sz="9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The ‘why’ of participation is rarely addressed in a co-</a:t>
            </a:r>
            <a:r>
              <a:rPr lang="en-US" dirty="0" err="1" smtClean="0"/>
              <a:t>productionist</a:t>
            </a:r>
            <a:r>
              <a:rPr lang="en-US" dirty="0" smtClean="0"/>
              <a:t> perspective</a:t>
            </a:r>
          </a:p>
          <a:p>
            <a:pPr algn="l"/>
            <a:endParaRPr lang="en-US" sz="3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What is participation </a:t>
            </a:r>
            <a:r>
              <a:rPr lang="en-US" i="1" dirty="0" smtClean="0"/>
              <a:t>for</a:t>
            </a:r>
            <a:r>
              <a:rPr lang="en-US" dirty="0" smtClean="0"/>
              <a:t>? Why is this new class of experiments in participation emerging? Why is participation valued by actors?</a:t>
            </a:r>
          </a:p>
          <a:p>
            <a:pPr lvl="2" algn="l"/>
            <a:endParaRPr lang="en-US" sz="300" dirty="0" smtClean="0"/>
          </a:p>
          <a:p>
            <a:pPr lvl="2" algn="l"/>
            <a:endParaRPr lang="en-US" sz="300" dirty="0" smtClean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Connect situated participatory experiments to the political machine to understand their effects on the organization of democratic life (Felt and </a:t>
            </a:r>
            <a:r>
              <a:rPr lang="en-US" dirty="0" err="1" smtClean="0"/>
              <a:t>Fochler</a:t>
            </a:r>
            <a:r>
              <a:rPr lang="en-US" dirty="0" smtClean="0"/>
              <a:t> 2010; Jasanoff 2011; Laurent 2016; </a:t>
            </a:r>
            <a:r>
              <a:rPr lang="en-US" dirty="0" err="1" smtClean="0"/>
              <a:t>Lezaun</a:t>
            </a:r>
            <a:r>
              <a:rPr lang="en-US" dirty="0" smtClean="0"/>
              <a:t> et al. 2016)</a:t>
            </a:r>
          </a:p>
          <a:p>
            <a:pPr lvl="2" algn="l"/>
            <a:endParaRPr lang="en-US" sz="9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Co-production of participatory experiments and the broader political-economic context in which they take place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F95C2-E4E8-4A57-9BE2-0ADCD144DEA0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183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97257" y="765481"/>
            <a:ext cx="10515600" cy="1325563"/>
          </a:xfrm>
        </p:spPr>
        <p:txBody>
          <a:bodyPr/>
          <a:lstStyle/>
          <a:p>
            <a:pPr algn="ctr"/>
            <a:r>
              <a:rPr lang="fr-BE" b="1" u="sng" dirty="0" err="1" smtClean="0">
                <a:latin typeface="Cambria" panose="02040503050406030204" pitchFamily="18" charset="0"/>
              </a:rPr>
              <a:t>Methods</a:t>
            </a:r>
            <a:r>
              <a:rPr lang="fr-BE" b="1" u="sng" dirty="0" smtClean="0">
                <a:latin typeface="Cambria" panose="02040503050406030204" pitchFamily="18" charset="0"/>
              </a:rPr>
              <a:t> and data</a:t>
            </a:r>
            <a:endParaRPr lang="fr-BE" b="1" u="sng" dirty="0"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-25115" y="3049620"/>
            <a:ext cx="24960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 smtClean="0">
                <a:latin typeface="Trebuchet MS" panose="020B0603020202020204" pitchFamily="34" charset="0"/>
              </a:rPr>
              <a:t>Macro level</a:t>
            </a:r>
          </a:p>
          <a:p>
            <a:pPr algn="ctr"/>
            <a:endParaRPr lang="en-US" sz="1400" u="sng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latin typeface="Trebuchet MS" panose="020B0603020202020204" pitchFamily="34" charset="0"/>
              </a:rPr>
              <a:t>Oral and written discourse, both formal (policy documents, official reports, etc.) and informal (blog, informal conversations, etc.).</a:t>
            </a:r>
          </a:p>
        </p:txBody>
      </p:sp>
      <p:graphicFrame>
        <p:nvGraphicFramePr>
          <p:cNvPr id="6" name="Diagram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118824"/>
              </p:ext>
            </p:extLst>
          </p:nvPr>
        </p:nvGraphicFramePr>
        <p:xfrm>
          <a:off x="2470935" y="2287737"/>
          <a:ext cx="7168244" cy="333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9639179" y="3049620"/>
            <a:ext cx="24921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u="sng" dirty="0" smtClean="0">
                <a:latin typeface="Trebuchet MS" panose="020B0603020202020204" pitchFamily="34" charset="0"/>
              </a:rPr>
              <a:t>Micro level</a:t>
            </a:r>
          </a:p>
          <a:p>
            <a:pPr algn="ctr"/>
            <a:endParaRPr lang="en-GB" sz="1400" u="sng" dirty="0" smtClean="0">
              <a:latin typeface="Trebuchet MS" panose="020B0603020202020204" pitchFamily="34" charset="0"/>
            </a:endParaRPr>
          </a:p>
          <a:p>
            <a:pPr algn="ctr"/>
            <a:endParaRPr lang="en-GB" sz="1400" dirty="0" smtClean="0">
              <a:latin typeface="Trebuchet MS" panose="020B0603020202020204" pitchFamily="34" charset="0"/>
            </a:endParaRPr>
          </a:p>
          <a:p>
            <a:pPr algn="ctr"/>
            <a:r>
              <a:rPr lang="en-GB" sz="1400" dirty="0" smtClean="0">
                <a:latin typeface="Trebuchet MS" panose="020B0603020202020204" pitchFamily="34" charset="0"/>
              </a:rPr>
              <a:t>Combination of participant observations, documentary analysis and semi-structured interviews with sponsors, facilitators, and participant.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649171" y="5627385"/>
            <a:ext cx="3020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Walloon Region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941414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747263"/>
            <a:ext cx="10515600" cy="1325563"/>
          </a:xfrm>
        </p:spPr>
        <p:txBody>
          <a:bodyPr/>
          <a:lstStyle/>
          <a:p>
            <a:pPr algn="ctr"/>
            <a:r>
              <a:rPr lang="fr-BE" b="1" u="sng" dirty="0" smtClean="0">
                <a:latin typeface="Cambria" panose="02040503050406030204" pitchFamily="18" charset="0"/>
              </a:rPr>
              <a:t>Co-</a:t>
            </a:r>
            <a:r>
              <a:rPr lang="fr-BE" b="1" u="sng" dirty="0" err="1" smtClean="0">
                <a:latin typeface="Cambria" panose="02040503050406030204" pitchFamily="18" charset="0"/>
              </a:rPr>
              <a:t>creation</a:t>
            </a:r>
            <a:r>
              <a:rPr lang="fr-BE" b="1" u="sng" dirty="0" smtClean="0">
                <a:latin typeface="Cambria" panose="02040503050406030204" pitchFamily="18" charset="0"/>
              </a:rPr>
              <a:t> in Wallonia…</a:t>
            </a:r>
            <a:endParaRPr lang="fr-BE" b="1" u="sng" dirty="0">
              <a:latin typeface="Cambria" panose="02040503050406030204" pitchFamily="18" charset="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838200" y="220776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“Creative Wallonia” (2010) </a:t>
            </a:r>
            <a:r>
              <a:rPr lang="en-US" dirty="0" smtClean="0">
                <a:sym typeface="Wingdings" panose="05000000000000000000" pitchFamily="2" charset="2"/>
              </a:rPr>
              <a:t>: framework </a:t>
            </a:r>
            <a:r>
              <a:rPr lang="en-US" dirty="0" err="1" smtClean="0">
                <a:sym typeface="Wingdings" panose="05000000000000000000" pitchFamily="2" charset="2"/>
              </a:rPr>
              <a:t>programme</a:t>
            </a:r>
            <a:r>
              <a:rPr lang="en-US" dirty="0" smtClean="0">
                <a:sym typeface="Wingdings" panose="05000000000000000000" pitchFamily="2" charset="2"/>
              </a:rPr>
              <a:t> that:</a:t>
            </a:r>
          </a:p>
          <a:p>
            <a:pPr marL="0" indent="0">
              <a:buNone/>
            </a:pPr>
            <a:endParaRPr lang="en-US" sz="800" dirty="0" smtClean="0">
              <a:sym typeface="Wingdings" panose="05000000000000000000" pitchFamily="2" charset="2"/>
            </a:endParaRPr>
          </a:p>
          <a:p>
            <a:pPr marL="531813" indent="0" algn="just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“… places </a:t>
            </a:r>
            <a:r>
              <a:rPr lang="en-US" sz="2400" b="1" dirty="0" smtClean="0">
                <a:sym typeface="Wingdings" panose="05000000000000000000" pitchFamily="2" charset="2"/>
              </a:rPr>
              <a:t>creativity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b="1" dirty="0" smtClean="0">
                <a:sym typeface="Wingdings" panose="05000000000000000000" pitchFamily="2" charset="2"/>
              </a:rPr>
              <a:t>and innovation </a:t>
            </a:r>
            <a:r>
              <a:rPr lang="en-US" sz="2400" dirty="0" smtClean="0">
                <a:sym typeface="Wingdings" panose="05000000000000000000" pitchFamily="2" charset="2"/>
              </a:rPr>
              <a:t>at the </a:t>
            </a:r>
            <a:r>
              <a:rPr lang="en-US" sz="2400" dirty="0" smtClean="0">
                <a:sym typeface="Wingdings" panose="05000000000000000000" pitchFamily="2" charset="2"/>
              </a:rPr>
              <a:t>heart </a:t>
            </a:r>
            <a:r>
              <a:rPr lang="en-US" sz="2400" dirty="0" smtClean="0">
                <a:sym typeface="Wingdings" panose="05000000000000000000" pitchFamily="2" charset="2"/>
              </a:rPr>
              <a:t>of the </a:t>
            </a:r>
            <a:r>
              <a:rPr lang="en-US" sz="2400" b="1" dirty="0" smtClean="0">
                <a:sym typeface="Wingdings" panose="05000000000000000000" pitchFamily="2" charset="2"/>
              </a:rPr>
              <a:t>Walloon project</a:t>
            </a:r>
            <a:r>
              <a:rPr lang="en-US" sz="2400" dirty="0" smtClean="0">
                <a:sym typeface="Wingdings" panose="05000000000000000000" pitchFamily="2" charset="2"/>
              </a:rPr>
              <a:t>. (…) promotes a Walloon society and economy which are transforming and contributing to </a:t>
            </a:r>
            <a:r>
              <a:rPr lang="en-US" sz="2400" b="1" dirty="0" smtClean="0">
                <a:sym typeface="Wingdings" panose="05000000000000000000" pitchFamily="2" charset="2"/>
              </a:rPr>
              <a:t>value creation </a:t>
            </a:r>
            <a:r>
              <a:rPr lang="en-US" sz="2400" dirty="0" smtClean="0">
                <a:sym typeface="Wingdings" panose="05000000000000000000" pitchFamily="2" charset="2"/>
              </a:rPr>
              <a:t>by intensively and positively exploiting creativity”.</a:t>
            </a:r>
          </a:p>
          <a:p>
            <a:pPr marL="0" indent="0">
              <a:buNone/>
            </a:pPr>
            <a:endParaRPr lang="en-US" sz="800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Concepts central to Creative Wallonia: </a:t>
            </a:r>
            <a:r>
              <a:rPr lang="en-US" b="1" dirty="0" smtClean="0">
                <a:sym typeface="Wingdings" panose="05000000000000000000" pitchFamily="2" charset="2"/>
              </a:rPr>
              <a:t>design thinking</a:t>
            </a:r>
            <a:r>
              <a:rPr lang="en-US" dirty="0" smtClean="0">
                <a:sym typeface="Wingdings" panose="05000000000000000000" pitchFamily="2" charset="2"/>
              </a:rPr>
              <a:t>; </a:t>
            </a:r>
            <a:r>
              <a:rPr lang="en-US" b="1" dirty="0" smtClean="0">
                <a:sym typeface="Wingdings" panose="05000000000000000000" pitchFamily="2" charset="2"/>
              </a:rPr>
              <a:t>co-creation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b="1" dirty="0" smtClean="0">
                <a:sym typeface="Wingdings" panose="05000000000000000000" pitchFamily="2" charset="2"/>
              </a:rPr>
              <a:t>makers</a:t>
            </a:r>
            <a:r>
              <a:rPr lang="en-US" dirty="0" smtClean="0">
                <a:sym typeface="Wingdings" panose="05000000000000000000" pitchFamily="2" charset="2"/>
              </a:rPr>
              <a:t>, etc.</a:t>
            </a:r>
          </a:p>
          <a:p>
            <a:pPr marL="0" indent="0">
              <a:buNone/>
            </a:pPr>
            <a:endParaRPr lang="en-US" sz="900" b="1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Setting up of </a:t>
            </a:r>
            <a:r>
              <a:rPr lang="en-US" b="1" dirty="0" smtClean="0">
                <a:sym typeface="Wingdings" panose="05000000000000000000" pitchFamily="2" charset="2"/>
              </a:rPr>
              <a:t>sites of co-creation</a:t>
            </a:r>
            <a:r>
              <a:rPr lang="en-US" dirty="0" smtClean="0">
                <a:sym typeface="Wingdings" panose="05000000000000000000" pitchFamily="2" charset="2"/>
              </a:rPr>
              <a:t> in the territory: Creative Hubs, Fab Labs, Living Labs, Hackathons.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983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… facing a central tension?</a:t>
            </a:r>
            <a:endParaRPr lang="en-US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smtClean="0"/>
              <a:t>“I </a:t>
            </a:r>
            <a:r>
              <a:rPr lang="en-US" dirty="0"/>
              <a:t>am convinced today that Creative Wallonia is an experience that is currently in a bad pass (…) </a:t>
            </a:r>
            <a:r>
              <a:rPr lang="en-US" b="1" dirty="0"/>
              <a:t>we wanted that</a:t>
            </a:r>
            <a:r>
              <a:rPr lang="en-US" dirty="0"/>
              <a:t> (…) </a:t>
            </a:r>
            <a:r>
              <a:rPr lang="en-US" b="1" dirty="0"/>
              <a:t>universities, companies, and research centers could work with the local fabric</a:t>
            </a:r>
            <a:r>
              <a:rPr lang="en-US" dirty="0"/>
              <a:t>, within Hubs, that these people could have a Fab Lab at their disposal, </a:t>
            </a:r>
            <a:r>
              <a:rPr lang="en-US" b="1" dirty="0"/>
              <a:t>that they could make experimentations </a:t>
            </a:r>
            <a:r>
              <a:rPr lang="en-US" dirty="0"/>
              <a:t>in social economy, etc. etc. </a:t>
            </a:r>
            <a:r>
              <a:rPr lang="en-US" b="1" dirty="0"/>
              <a:t>All this have been overlooked, it has been perverted. There has really been a monopoly of the economic component</a:t>
            </a:r>
            <a:r>
              <a:rPr lang="en-US" dirty="0"/>
              <a:t>.”</a:t>
            </a:r>
            <a:endParaRPr lang="fr-BE" dirty="0"/>
          </a:p>
          <a:p>
            <a:pPr marL="0" indent="0" algn="just">
              <a:lnSpc>
                <a:spcPct val="100000"/>
              </a:lnSpc>
              <a:buNone/>
            </a:pPr>
            <a:endParaRPr lang="fr-BE" sz="9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smtClean="0"/>
              <a:t>“</a:t>
            </a:r>
            <a:r>
              <a:rPr lang="en-US" dirty="0"/>
              <a:t>Now we have Living Labs (…) but this is something far more sectorial, micro, limited to a single domain. (…) </a:t>
            </a:r>
            <a:r>
              <a:rPr lang="en-US" b="1" dirty="0"/>
              <a:t>The initial ambition was stronger (…) it was to turn Wallonia into a Living </a:t>
            </a:r>
            <a:r>
              <a:rPr lang="en-US" b="1" dirty="0" smtClean="0"/>
              <a:t>Lab, an innovation lab</a:t>
            </a:r>
            <a:r>
              <a:rPr lang="en-US" dirty="0" smtClean="0"/>
              <a:t>”.</a:t>
            </a:r>
            <a:endParaRPr lang="fr-BE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17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29131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The economic ambition of co-creation</a:t>
            </a:r>
            <a:endParaRPr lang="en-US" b="1" i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492549"/>
              </p:ext>
            </p:extLst>
          </p:nvPr>
        </p:nvGraphicFramePr>
        <p:xfrm>
          <a:off x="836380" y="2158673"/>
          <a:ext cx="10515600" cy="293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0" y="5430417"/>
            <a:ext cx="6094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“Make Wallonia a creative and innovative society”</a:t>
            </a:r>
            <a:endParaRPr lang="en-US" sz="2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6235889" y="5214972"/>
            <a:ext cx="5117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“Exploiting the creative potential of all this ‘breeding ground’ to stimulate innovation” 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13446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Situated impacts of the tension</a:t>
            </a:r>
            <a:endParaRPr lang="en-US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865602"/>
            <a:ext cx="10515600" cy="353519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Fab Labs have to show economic viability</a:t>
            </a:r>
          </a:p>
          <a:p>
            <a:pPr marL="0" indent="0" algn="just">
              <a:buNone/>
            </a:pPr>
            <a:endParaRPr lang="en-US" sz="300" dirty="0" smtClean="0"/>
          </a:p>
          <a:p>
            <a:pPr lvl="1" algn="just"/>
            <a:r>
              <a:rPr lang="en-US" dirty="0" smtClean="0"/>
              <a:t> Reorient themselves and their targeted audience (citizens, makers, and… companies).</a:t>
            </a:r>
          </a:p>
          <a:p>
            <a:pPr marL="457200" lvl="1" indent="0" algn="just">
              <a:buNone/>
            </a:pPr>
            <a:endParaRPr lang="en-US" sz="1300" dirty="0"/>
          </a:p>
          <a:p>
            <a:pPr algn="just"/>
            <a:r>
              <a:rPr lang="en-US" dirty="0" smtClean="0"/>
              <a:t>Living Labs eliminate critique and conflict (focus on the quantitative maximization of ideas)</a:t>
            </a:r>
          </a:p>
          <a:p>
            <a:pPr marL="0" indent="0" algn="just">
              <a:buNone/>
            </a:pPr>
            <a:endParaRPr lang="en-US" sz="500" dirty="0" smtClean="0"/>
          </a:p>
          <a:p>
            <a:pPr lvl="1" algn="just">
              <a:lnSpc>
                <a:spcPct val="100000"/>
              </a:lnSpc>
            </a:pPr>
            <a:r>
              <a:rPr lang="en-US" dirty="0" smtClean="0"/>
              <a:t>“</a:t>
            </a:r>
            <a:r>
              <a:rPr lang="fr-BE" dirty="0" smtClean="0"/>
              <a:t>In </a:t>
            </a:r>
            <a:r>
              <a:rPr lang="fr-BE" dirty="0"/>
              <a:t>a Living Lab, </a:t>
            </a:r>
            <a:r>
              <a:rPr lang="fr-BE" dirty="0" err="1"/>
              <a:t>there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no power (…) a Living Lab </a:t>
            </a:r>
            <a:r>
              <a:rPr lang="fr-BE" dirty="0" err="1"/>
              <a:t>actually</a:t>
            </a:r>
            <a:r>
              <a:rPr lang="fr-BE" dirty="0"/>
              <a:t> </a:t>
            </a:r>
            <a:r>
              <a:rPr lang="fr-BE" dirty="0" err="1"/>
              <a:t>works</a:t>
            </a:r>
            <a:r>
              <a:rPr lang="fr-BE" dirty="0"/>
              <a:t> </a:t>
            </a:r>
            <a:r>
              <a:rPr lang="fr-BE" dirty="0" err="1"/>
              <a:t>like</a:t>
            </a:r>
            <a:r>
              <a:rPr lang="fr-BE" dirty="0"/>
              <a:t> a </a:t>
            </a:r>
            <a:r>
              <a:rPr lang="fr-BE" dirty="0" err="1"/>
              <a:t>private</a:t>
            </a:r>
            <a:r>
              <a:rPr lang="fr-BE" dirty="0"/>
              <a:t> </a:t>
            </a:r>
            <a:r>
              <a:rPr lang="fr-BE" dirty="0" err="1"/>
              <a:t>company</a:t>
            </a:r>
            <a:r>
              <a:rPr lang="fr-BE" dirty="0"/>
              <a:t>, </a:t>
            </a:r>
            <a:r>
              <a:rPr lang="fr-BE" dirty="0" err="1"/>
              <a:t>they</a:t>
            </a:r>
            <a:r>
              <a:rPr lang="fr-BE" dirty="0"/>
              <a:t> are </a:t>
            </a:r>
            <a:r>
              <a:rPr lang="fr-BE" dirty="0" err="1"/>
              <a:t>asked</a:t>
            </a:r>
            <a:r>
              <a:rPr lang="fr-BE" dirty="0"/>
              <a:t> to </a:t>
            </a:r>
            <a:r>
              <a:rPr lang="fr-BE" dirty="0" err="1"/>
              <a:t>create</a:t>
            </a:r>
            <a:r>
              <a:rPr lang="fr-BE" dirty="0"/>
              <a:t> innovation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 smtClean="0"/>
              <a:t>users</a:t>
            </a:r>
            <a:r>
              <a:rPr lang="fr-BE" dirty="0" smtClean="0"/>
              <a:t>. (…) [There </a:t>
            </a:r>
            <a:r>
              <a:rPr lang="fr-BE" dirty="0" err="1" smtClean="0"/>
              <a:t>is</a:t>
            </a:r>
            <a:r>
              <a:rPr lang="fr-BE" dirty="0" smtClean="0"/>
              <a:t> no] </a:t>
            </a:r>
            <a:r>
              <a:rPr lang="fr-BE" dirty="0" err="1" smtClean="0"/>
              <a:t>debate</a:t>
            </a:r>
            <a:r>
              <a:rPr lang="fr-BE" dirty="0" smtClean="0"/>
              <a:t> on </a:t>
            </a:r>
            <a:r>
              <a:rPr lang="fr-BE" dirty="0" err="1" smtClean="0"/>
              <a:t>societal</a:t>
            </a:r>
            <a:r>
              <a:rPr lang="fr-BE" dirty="0" smtClean="0"/>
              <a:t> aspects or on public </a:t>
            </a:r>
            <a:r>
              <a:rPr lang="fr-BE" dirty="0" err="1" smtClean="0"/>
              <a:t>decisions</a:t>
            </a:r>
            <a:r>
              <a:rPr lang="en-GB" dirty="0" smtClean="0"/>
              <a:t>”</a:t>
            </a:r>
            <a:endParaRPr lang="en-US" dirty="0" smtClean="0"/>
          </a:p>
          <a:p>
            <a:pPr marL="914400" lvl="2" indent="0" algn="just">
              <a:buNone/>
            </a:pPr>
            <a:endParaRPr lang="en-US" sz="900" dirty="0" smtClean="0"/>
          </a:p>
          <a:p>
            <a:pPr algn="just"/>
            <a:r>
              <a:rPr lang="en-US" dirty="0" smtClean="0"/>
              <a:t>Hackathons are thought as a mix between a programming competition, a participatory experiment, and a start-up camp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592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Situated impacts of this tension</a:t>
            </a:r>
            <a:endParaRPr lang="en-US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865602"/>
            <a:ext cx="10515600" cy="353519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Fab Labs have to show economic viability</a:t>
            </a:r>
          </a:p>
          <a:p>
            <a:pPr marL="0" indent="0">
              <a:buNone/>
            </a:pPr>
            <a:endParaRPr lang="en-US" sz="300" dirty="0" smtClean="0"/>
          </a:p>
          <a:p>
            <a:pPr lvl="1"/>
            <a:r>
              <a:rPr lang="en-US" dirty="0" smtClean="0"/>
              <a:t> Reorient themselves and their targeted audience (citizens, makers, and… companies).</a:t>
            </a:r>
          </a:p>
          <a:p>
            <a:pPr marL="457200" lvl="1" indent="0">
              <a:buNone/>
            </a:pPr>
            <a:endParaRPr lang="en-US" sz="1300" dirty="0"/>
          </a:p>
          <a:p>
            <a:r>
              <a:rPr lang="en-US" dirty="0" smtClean="0"/>
              <a:t>Living Labs eliminate critique and conflict (focus on the quantitative maximization of ideas)</a:t>
            </a:r>
          </a:p>
          <a:p>
            <a:pPr marL="0" indent="0">
              <a:buNone/>
            </a:pPr>
            <a:endParaRPr lang="en-US" sz="500" dirty="0" smtClean="0"/>
          </a:p>
          <a:p>
            <a:pPr lvl="1">
              <a:lnSpc>
                <a:spcPct val="100000"/>
              </a:lnSpc>
            </a:pPr>
            <a:r>
              <a:rPr lang="en-US" dirty="0" smtClean="0"/>
              <a:t>“</a:t>
            </a:r>
            <a:r>
              <a:rPr lang="fr-BE" dirty="0" smtClean="0"/>
              <a:t>In </a:t>
            </a:r>
            <a:r>
              <a:rPr lang="fr-BE" dirty="0"/>
              <a:t>a Living Lab, </a:t>
            </a:r>
            <a:r>
              <a:rPr lang="fr-BE" dirty="0" err="1"/>
              <a:t>there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no power (…) a Living Lab </a:t>
            </a:r>
            <a:r>
              <a:rPr lang="fr-BE" dirty="0" err="1"/>
              <a:t>actually</a:t>
            </a:r>
            <a:r>
              <a:rPr lang="fr-BE" dirty="0"/>
              <a:t> </a:t>
            </a:r>
            <a:r>
              <a:rPr lang="fr-BE" dirty="0" err="1"/>
              <a:t>works</a:t>
            </a:r>
            <a:r>
              <a:rPr lang="fr-BE" dirty="0"/>
              <a:t> </a:t>
            </a:r>
            <a:r>
              <a:rPr lang="fr-BE" dirty="0" err="1"/>
              <a:t>like</a:t>
            </a:r>
            <a:r>
              <a:rPr lang="fr-BE" dirty="0"/>
              <a:t> a </a:t>
            </a:r>
            <a:r>
              <a:rPr lang="fr-BE" dirty="0" err="1"/>
              <a:t>private</a:t>
            </a:r>
            <a:r>
              <a:rPr lang="fr-BE" dirty="0"/>
              <a:t> </a:t>
            </a:r>
            <a:r>
              <a:rPr lang="fr-BE" dirty="0" err="1"/>
              <a:t>company</a:t>
            </a:r>
            <a:r>
              <a:rPr lang="fr-BE" dirty="0"/>
              <a:t>, </a:t>
            </a:r>
            <a:r>
              <a:rPr lang="fr-BE" dirty="0" err="1"/>
              <a:t>they</a:t>
            </a:r>
            <a:r>
              <a:rPr lang="fr-BE" dirty="0"/>
              <a:t> are </a:t>
            </a:r>
            <a:r>
              <a:rPr lang="fr-BE" dirty="0" err="1"/>
              <a:t>asked</a:t>
            </a:r>
            <a:r>
              <a:rPr lang="fr-BE" dirty="0"/>
              <a:t> to </a:t>
            </a:r>
            <a:r>
              <a:rPr lang="fr-BE" dirty="0" err="1"/>
              <a:t>create</a:t>
            </a:r>
            <a:r>
              <a:rPr lang="fr-BE" dirty="0"/>
              <a:t> innovation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 smtClean="0"/>
              <a:t>users</a:t>
            </a:r>
            <a:r>
              <a:rPr lang="fr-BE" dirty="0" smtClean="0"/>
              <a:t>. (…) [There </a:t>
            </a:r>
            <a:r>
              <a:rPr lang="fr-BE" dirty="0" err="1" smtClean="0"/>
              <a:t>is</a:t>
            </a:r>
            <a:r>
              <a:rPr lang="fr-BE" dirty="0" smtClean="0"/>
              <a:t> no] </a:t>
            </a:r>
            <a:r>
              <a:rPr lang="fr-BE" dirty="0" err="1" smtClean="0"/>
              <a:t>debate</a:t>
            </a:r>
            <a:r>
              <a:rPr lang="fr-BE" dirty="0" smtClean="0"/>
              <a:t> on </a:t>
            </a:r>
            <a:r>
              <a:rPr lang="fr-BE" dirty="0" err="1" smtClean="0"/>
              <a:t>societal</a:t>
            </a:r>
            <a:r>
              <a:rPr lang="fr-BE" dirty="0" smtClean="0"/>
              <a:t> aspects or on public </a:t>
            </a:r>
            <a:r>
              <a:rPr lang="fr-BE" dirty="0" err="1" smtClean="0"/>
              <a:t>decisions</a:t>
            </a:r>
            <a:r>
              <a:rPr lang="en-GB" dirty="0" smtClean="0"/>
              <a:t>”</a:t>
            </a:r>
            <a:endParaRPr lang="en-US" dirty="0" smtClean="0"/>
          </a:p>
          <a:p>
            <a:pPr marL="914400" lvl="2" indent="0">
              <a:buNone/>
            </a:pPr>
            <a:endParaRPr lang="en-US" sz="900" dirty="0" smtClean="0"/>
          </a:p>
          <a:p>
            <a:r>
              <a:rPr lang="en-US" dirty="0" smtClean="0"/>
              <a:t>Hackathons are thought as a mix between a programming competition, a participatory experiment, and a start-up camp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24" y="1123857"/>
            <a:ext cx="8775151" cy="499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09115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6" id="{C25F78AC-C066-499B-9378-600E54BA0A53}" vid="{DFF1641D-D814-4B97-9657-426E33171CC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spiral + uliege</Template>
  <TotalTime>7185</TotalTime>
  <Words>961</Words>
  <Application>Microsoft Office PowerPoint</Application>
  <PresentationFormat>Grand écran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Trebuchet MS</vt:lpstr>
      <vt:lpstr>Wingdings</vt:lpstr>
      <vt:lpstr>1_Thème Office</vt:lpstr>
      <vt:lpstr>Turning Wallonia into a lab  When economic strategies meet creativity and experimentation dynamics</vt:lpstr>
      <vt:lpstr>Introduction</vt:lpstr>
      <vt:lpstr>A co-productionist approach to public participation</vt:lpstr>
      <vt:lpstr>Methods and data</vt:lpstr>
      <vt:lpstr>Co-creation in Wallonia…</vt:lpstr>
      <vt:lpstr>… facing a central tension?</vt:lpstr>
      <vt:lpstr>The economic ambition of co-creation</vt:lpstr>
      <vt:lpstr>Situated impacts of the tension</vt:lpstr>
      <vt:lpstr>Situated impacts of this tension</vt:lpstr>
      <vt:lpstr>Discussion (1)</vt:lpstr>
      <vt:lpstr>Discussion (2)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Turning Wallonia into a lab  When economic strategies meet creativity and experimentation dynamics</dc:title>
  <dc:creator>Macq Hadrien</dc:creator>
  <cp:lastModifiedBy>Macq Hadrien</cp:lastModifiedBy>
  <cp:revision>21</cp:revision>
  <dcterms:created xsi:type="dcterms:W3CDTF">2018-07-22T11:49:12Z</dcterms:created>
  <dcterms:modified xsi:type="dcterms:W3CDTF">2018-09-03T11:22:12Z</dcterms:modified>
</cp:coreProperties>
</file>