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256" r:id="rId2"/>
    <p:sldId id="316" r:id="rId3"/>
    <p:sldId id="318" r:id="rId4"/>
    <p:sldId id="319" r:id="rId5"/>
    <p:sldId id="257" r:id="rId6"/>
    <p:sldId id="258" r:id="rId7"/>
    <p:sldId id="259" r:id="rId8"/>
    <p:sldId id="286" r:id="rId9"/>
    <p:sldId id="288" r:id="rId10"/>
    <p:sldId id="287" r:id="rId11"/>
    <p:sldId id="289" r:id="rId12"/>
    <p:sldId id="320" r:id="rId13"/>
    <p:sldId id="290" r:id="rId14"/>
    <p:sldId id="291" r:id="rId15"/>
    <p:sldId id="292" r:id="rId16"/>
    <p:sldId id="295" r:id="rId17"/>
    <p:sldId id="293" r:id="rId18"/>
    <p:sldId id="294" r:id="rId19"/>
    <p:sldId id="296" r:id="rId20"/>
    <p:sldId id="297" r:id="rId21"/>
    <p:sldId id="301" r:id="rId22"/>
    <p:sldId id="260" r:id="rId23"/>
    <p:sldId id="323" r:id="rId24"/>
    <p:sldId id="321" r:id="rId25"/>
    <p:sldId id="322" r:id="rId26"/>
    <p:sldId id="261" r:id="rId27"/>
    <p:sldId id="324" r:id="rId28"/>
    <p:sldId id="298" r:id="rId29"/>
    <p:sldId id="325" r:id="rId30"/>
    <p:sldId id="326" r:id="rId31"/>
    <p:sldId id="262" r:id="rId32"/>
    <p:sldId id="263" r:id="rId33"/>
    <p:sldId id="264" r:id="rId34"/>
    <p:sldId id="265" r:id="rId35"/>
    <p:sldId id="299" r:id="rId36"/>
    <p:sldId id="266" r:id="rId37"/>
    <p:sldId id="267" r:id="rId38"/>
    <p:sldId id="268" r:id="rId39"/>
    <p:sldId id="269" r:id="rId40"/>
    <p:sldId id="300" r:id="rId41"/>
    <p:sldId id="346" r:id="rId42"/>
    <p:sldId id="302" r:id="rId43"/>
    <p:sldId id="272" r:id="rId44"/>
    <p:sldId id="274" r:id="rId45"/>
    <p:sldId id="273" r:id="rId46"/>
    <p:sldId id="275" r:id="rId47"/>
    <p:sldId id="327" r:id="rId48"/>
    <p:sldId id="270" r:id="rId49"/>
    <p:sldId id="328" r:id="rId50"/>
    <p:sldId id="303" r:id="rId51"/>
    <p:sldId id="276" r:id="rId52"/>
    <p:sldId id="277" r:id="rId53"/>
    <p:sldId id="278" r:id="rId54"/>
    <p:sldId id="304" r:id="rId55"/>
    <p:sldId id="279" r:id="rId56"/>
    <p:sldId id="280" r:id="rId57"/>
    <p:sldId id="283" r:id="rId58"/>
    <p:sldId id="281" r:id="rId59"/>
    <p:sldId id="284" r:id="rId60"/>
    <p:sldId id="305" r:id="rId61"/>
    <p:sldId id="306" r:id="rId62"/>
    <p:sldId id="307" r:id="rId63"/>
    <p:sldId id="308" r:id="rId64"/>
    <p:sldId id="329" r:id="rId65"/>
    <p:sldId id="330" r:id="rId66"/>
    <p:sldId id="309" r:id="rId67"/>
    <p:sldId id="310" r:id="rId68"/>
    <p:sldId id="311" r:id="rId69"/>
    <p:sldId id="312" r:id="rId70"/>
    <p:sldId id="313" r:id="rId71"/>
    <p:sldId id="314"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7" r:id="rId88"/>
    <p:sldId id="348" r:id="rId89"/>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923BC06-D7F2-A840-B8E7-E54197F63C1D}">
          <p14:sldIdLst>
            <p14:sldId id="256"/>
            <p14:sldId id="316"/>
            <p14:sldId id="318"/>
            <p14:sldId id="319"/>
          </p14:sldIdLst>
        </p14:section>
        <p14:section name="Example" id="{6386D274-3D73-CD40-BC2F-F0F3AEC4A56C}">
          <p14:sldIdLst>
            <p14:sldId id="257"/>
            <p14:sldId id="258"/>
            <p14:sldId id="259"/>
            <p14:sldId id="286"/>
            <p14:sldId id="288"/>
            <p14:sldId id="287"/>
            <p14:sldId id="289"/>
            <p14:sldId id="320"/>
            <p14:sldId id="290"/>
            <p14:sldId id="291"/>
            <p14:sldId id="292"/>
            <p14:sldId id="295"/>
            <p14:sldId id="293"/>
            <p14:sldId id="294"/>
            <p14:sldId id="296"/>
            <p14:sldId id="297"/>
          </p14:sldIdLst>
        </p14:section>
        <p14:section name="Basics: current conduction" id="{E76BDE10-060A-4E4D-AEF8-4112ED1A38C1}">
          <p14:sldIdLst>
            <p14:sldId id="301"/>
            <p14:sldId id="260"/>
            <p14:sldId id="323"/>
            <p14:sldId id="321"/>
            <p14:sldId id="322"/>
            <p14:sldId id="261"/>
            <p14:sldId id="324"/>
            <p14:sldId id="298"/>
            <p14:sldId id="325"/>
            <p14:sldId id="326"/>
            <p14:sldId id="262"/>
            <p14:sldId id="263"/>
            <p14:sldId id="264"/>
            <p14:sldId id="265"/>
            <p14:sldId id="299"/>
            <p14:sldId id="266"/>
            <p14:sldId id="267"/>
            <p14:sldId id="268"/>
            <p14:sldId id="269"/>
            <p14:sldId id="300"/>
            <p14:sldId id="346"/>
          </p14:sldIdLst>
        </p14:section>
        <p14:section name="Basics: measurement principles" id="{F9994D42-F365-3441-996E-B6A3CD1CEFA6}">
          <p14:sldIdLst>
            <p14:sldId id="302"/>
            <p14:sldId id="272"/>
            <p14:sldId id="274"/>
            <p14:sldId id="273"/>
            <p14:sldId id="275"/>
            <p14:sldId id="327"/>
            <p14:sldId id="270"/>
            <p14:sldId id="328"/>
            <p14:sldId id="303"/>
            <p14:sldId id="276"/>
            <p14:sldId id="277"/>
            <p14:sldId id="278"/>
          </p14:sldIdLst>
        </p14:section>
        <p14:section name="Basics: measurement modes" id="{96670A42-0B4E-BD46-AE50-0051D43DB855}">
          <p14:sldIdLst>
            <p14:sldId id="304"/>
            <p14:sldId id="279"/>
            <p14:sldId id="280"/>
            <p14:sldId id="283"/>
            <p14:sldId id="281"/>
            <p14:sldId id="284"/>
          </p14:sldIdLst>
        </p14:section>
        <p14:section name="Basics: inversion" id="{AE9CBFB7-B798-4177-945A-7FEA26F21AF0}">
          <p14:sldIdLst>
            <p14:sldId id="305"/>
            <p14:sldId id="306"/>
            <p14:sldId id="307"/>
            <p14:sldId id="308"/>
            <p14:sldId id="329"/>
            <p14:sldId id="330"/>
            <p14:sldId id="309"/>
            <p14:sldId id="310"/>
            <p14:sldId id="311"/>
            <p14:sldId id="312"/>
            <p14:sldId id="313"/>
            <p14:sldId id="314"/>
            <p14:sldId id="331"/>
            <p14:sldId id="332"/>
            <p14:sldId id="333"/>
            <p14:sldId id="334"/>
            <p14:sldId id="335"/>
            <p14:sldId id="336"/>
            <p14:sldId id="337"/>
            <p14:sldId id="338"/>
          </p14:sldIdLst>
        </p14:section>
        <p14:section name="Basics: timelapse inversion" id="{952E2F98-14BD-40EC-8FAB-9A7F21D3C4B1}">
          <p14:sldIdLst>
            <p14:sldId id="339"/>
            <p14:sldId id="340"/>
            <p14:sldId id="341"/>
            <p14:sldId id="342"/>
            <p14:sldId id="343"/>
            <p14:sldId id="344"/>
            <p14:sldId id="345"/>
            <p14:sldId id="347"/>
            <p14:sldId id="348"/>
          </p14:sldIdLst>
        </p14:section>
      </p14:sectionLst>
    </p:ext>
    <p:ext uri="{EFAFB233-063F-42B5-8137-9DF3F51BA10A}">
      <p15:sldGuideLst xmlns:p15="http://schemas.microsoft.com/office/powerpoint/2012/main">
        <p15:guide id="1" orient="horz" pos="1439" userDrawn="1">
          <p15:clr>
            <a:srgbClr val="A4A3A4"/>
          </p15:clr>
        </p15:guide>
        <p15:guide id="2" pos="18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467" autoAdjust="0"/>
  </p:normalViewPr>
  <p:slideViewPr>
    <p:cSldViewPr snapToGrid="0" snapToObjects="1" showGuides="1">
      <p:cViewPr varScale="1">
        <p:scale>
          <a:sx n="74" d="100"/>
          <a:sy n="74" d="100"/>
        </p:scale>
        <p:origin x="988" y="48"/>
      </p:cViewPr>
      <p:guideLst>
        <p:guide orient="horz" pos="1439"/>
        <p:guide pos="182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88109F-9E59-7540-9BEB-F3FEEACF610F}" type="datetimeFigureOut">
              <a:rPr lang="fr-FR" smtClean="0"/>
              <a:t>28/08/2018</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09C97A-ACFC-D847-80CA-8F9B548A273E}" type="slidenum">
              <a:rPr lang="fr-FR" smtClean="0"/>
              <a:t>‹N°›</a:t>
            </a:fld>
            <a:endParaRPr lang="fr-FR"/>
          </a:p>
        </p:txBody>
      </p:sp>
    </p:spTree>
    <p:extLst>
      <p:ext uri="{BB962C8B-B14F-4D97-AF65-F5344CB8AC3E}">
        <p14:creationId xmlns:p14="http://schemas.microsoft.com/office/powerpoint/2010/main" val="40934269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4</a:t>
            </a:fld>
            <a:endParaRPr lang="fr-FR"/>
          </a:p>
        </p:txBody>
      </p:sp>
    </p:spTree>
    <p:extLst>
      <p:ext uri="{BB962C8B-B14F-4D97-AF65-F5344CB8AC3E}">
        <p14:creationId xmlns:p14="http://schemas.microsoft.com/office/powerpoint/2010/main" val="2492234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 do not </a:t>
            </a:r>
            <a:r>
              <a:rPr lang="fr-FR" dirty="0" err="1" smtClean="0"/>
              <a:t>understand</a:t>
            </a:r>
            <a:r>
              <a:rPr lang="fr-FR" dirty="0" smtClean="0"/>
              <a:t> </a:t>
            </a:r>
            <a:r>
              <a:rPr lang="fr-FR" dirty="0" err="1" smtClean="0"/>
              <a:t>where</a:t>
            </a:r>
            <a:r>
              <a:rPr lang="fr-FR" dirty="0" smtClean="0"/>
              <a:t> the sigma b values in the </a:t>
            </a:r>
            <a:r>
              <a:rPr lang="fr-FR" dirty="0" err="1" smtClean="0"/>
              <a:t>bottom</a:t>
            </a:r>
            <a:r>
              <a:rPr lang="fr-FR" dirty="0" smtClean="0"/>
              <a:t> table come </a:t>
            </a:r>
            <a:r>
              <a:rPr lang="fr-FR" dirty="0" err="1" smtClean="0"/>
              <a:t>from</a:t>
            </a:r>
            <a:r>
              <a:rPr lang="fr-FR" dirty="0" smtClean="0"/>
              <a:t>.</a:t>
            </a:r>
            <a:r>
              <a:rPr lang="fr-FR" baseline="0" dirty="0" smtClean="0"/>
              <a:t> </a:t>
            </a:r>
            <a:r>
              <a:rPr lang="fr-FR" baseline="0" dirty="0" err="1" smtClean="0"/>
              <a:t>They</a:t>
            </a:r>
            <a:r>
              <a:rPr lang="fr-FR" baseline="0" dirty="0" smtClean="0"/>
              <a:t> are not the </a:t>
            </a:r>
            <a:r>
              <a:rPr lang="fr-FR" baseline="0" dirty="0" err="1" smtClean="0"/>
              <a:t>same</a:t>
            </a:r>
            <a:r>
              <a:rPr lang="fr-FR" baseline="0" dirty="0" smtClean="0"/>
              <a:t> as the </a:t>
            </a:r>
            <a:r>
              <a:rPr lang="fr-FR" baseline="0" dirty="0" err="1" smtClean="0"/>
              <a:t>ones</a:t>
            </a:r>
            <a:r>
              <a:rPr lang="fr-FR" baseline="0" dirty="0" smtClean="0"/>
              <a:t> </a:t>
            </a:r>
            <a:r>
              <a:rPr lang="fr-FR" baseline="0" dirty="0" err="1" smtClean="0"/>
              <a:t>shown</a:t>
            </a:r>
            <a:r>
              <a:rPr lang="fr-FR" baseline="0" dirty="0" smtClean="0"/>
              <a:t> the table </a:t>
            </a:r>
            <a:r>
              <a:rPr lang="fr-FR" baseline="0" dirty="0" err="1" smtClean="0"/>
              <a:t>slide</a:t>
            </a:r>
            <a:r>
              <a:rPr lang="fr-FR" baseline="0" dirty="0" smtClean="0"/>
              <a:t>.</a:t>
            </a:r>
          </a:p>
          <a:p>
            <a:endParaRPr lang="fr-FR" baseline="0" dirty="0" smtClean="0"/>
          </a:p>
          <a:p>
            <a:r>
              <a:rPr lang="fr-FR" baseline="0" dirty="0" err="1" smtClean="0"/>
              <a:t>We</a:t>
            </a:r>
            <a:r>
              <a:rPr lang="fr-FR" baseline="0" dirty="0" smtClean="0"/>
              <a:t> </a:t>
            </a:r>
            <a:r>
              <a:rPr lang="fr-FR" baseline="0" dirty="0" err="1" smtClean="0"/>
              <a:t>can</a:t>
            </a:r>
            <a:r>
              <a:rPr lang="fr-FR" baseline="0" dirty="0" smtClean="0"/>
              <a:t> use </a:t>
            </a:r>
            <a:r>
              <a:rPr lang="fr-FR" baseline="0" dirty="0" err="1" smtClean="0"/>
              <a:t>this</a:t>
            </a:r>
            <a:r>
              <a:rPr lang="fr-FR" baseline="0" dirty="0" smtClean="0"/>
              <a:t> </a:t>
            </a:r>
            <a:r>
              <a:rPr lang="fr-FR" baseline="0" dirty="0" err="1" smtClean="0"/>
              <a:t>relationship</a:t>
            </a:r>
            <a:r>
              <a:rPr lang="fr-FR" baseline="0" dirty="0" smtClean="0"/>
              <a:t> to image the </a:t>
            </a:r>
            <a:r>
              <a:rPr lang="fr-FR" baseline="0" dirty="0" err="1" smtClean="0"/>
              <a:t>salt</a:t>
            </a:r>
            <a:r>
              <a:rPr lang="fr-FR" baseline="0" dirty="0" smtClean="0"/>
              <a:t> concentrations </a:t>
            </a:r>
            <a:r>
              <a:rPr lang="fr-FR" baseline="0" dirty="0" err="1" smtClean="0"/>
              <a:t>with</a:t>
            </a:r>
            <a:r>
              <a:rPr lang="fr-FR" baseline="0" dirty="0" smtClean="0"/>
              <a:t> ERT </a:t>
            </a:r>
            <a:endParaRPr lang="fr-FR"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18</a:t>
            </a:fld>
            <a:endParaRPr lang="fr-FR"/>
          </a:p>
        </p:txBody>
      </p:sp>
    </p:spTree>
    <p:extLst>
      <p:ext uri="{BB962C8B-B14F-4D97-AF65-F5344CB8AC3E}">
        <p14:creationId xmlns:p14="http://schemas.microsoft.com/office/powerpoint/2010/main" val="2295109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a:t>
            </a:r>
            <a:r>
              <a:rPr lang="fr-FR" dirty="0" err="1" smtClean="0"/>
              <a:t>petrophysical</a:t>
            </a:r>
            <a:r>
              <a:rPr lang="fr-FR" baseline="0" dirty="0" smtClean="0"/>
              <a:t> </a:t>
            </a:r>
            <a:r>
              <a:rPr lang="fr-FR" baseline="0" dirty="0" err="1" smtClean="0"/>
              <a:t>law</a:t>
            </a:r>
            <a:r>
              <a:rPr lang="fr-FR" baseline="0" dirty="0" smtClean="0"/>
              <a:t> </a:t>
            </a:r>
            <a:r>
              <a:rPr lang="fr-FR" baseline="0" dirty="0" err="1" smtClean="0"/>
              <a:t>used</a:t>
            </a:r>
            <a:r>
              <a:rPr lang="fr-FR" baseline="0" dirty="0" smtClean="0"/>
              <a:t> </a:t>
            </a:r>
            <a:r>
              <a:rPr lang="fr-FR" baseline="0" dirty="0" err="1" smtClean="0"/>
              <a:t>here</a:t>
            </a:r>
            <a:r>
              <a:rPr lang="fr-FR" baseline="0" dirty="0" smtClean="0"/>
              <a:t> </a:t>
            </a:r>
            <a:r>
              <a:rPr lang="fr-FR" baseline="0" dirty="0" err="1" smtClean="0"/>
              <a:t>allows</a:t>
            </a:r>
            <a:r>
              <a:rPr lang="fr-FR" baseline="0" dirty="0" smtClean="0"/>
              <a:t> us to </a:t>
            </a:r>
            <a:r>
              <a:rPr lang="fr-FR" baseline="0" dirty="0" err="1" smtClean="0"/>
              <a:t>transform</a:t>
            </a:r>
            <a:r>
              <a:rPr lang="fr-FR" baseline="0" dirty="0" smtClean="0"/>
              <a:t> </a:t>
            </a:r>
            <a:r>
              <a:rPr lang="fr-FR" baseline="0" dirty="0" err="1" smtClean="0"/>
              <a:t>bulk</a:t>
            </a:r>
            <a:r>
              <a:rPr lang="fr-FR" baseline="0" dirty="0" smtClean="0"/>
              <a:t> </a:t>
            </a:r>
            <a:r>
              <a:rPr lang="fr-FR" baseline="0" dirty="0" err="1" smtClean="0"/>
              <a:t>resistivity</a:t>
            </a:r>
            <a:r>
              <a:rPr lang="fr-FR" baseline="0" dirty="0" smtClean="0"/>
              <a:t> </a:t>
            </a:r>
            <a:r>
              <a:rPr lang="fr-FR" baseline="0" dirty="0" err="1" smtClean="0"/>
              <a:t>from</a:t>
            </a:r>
            <a:r>
              <a:rPr lang="fr-FR" baseline="0" dirty="0" smtClean="0"/>
              <a:t> ERT to </a:t>
            </a:r>
            <a:r>
              <a:rPr lang="fr-FR" baseline="0" dirty="0" err="1" smtClean="0"/>
              <a:t>salt</a:t>
            </a:r>
            <a:r>
              <a:rPr lang="fr-FR" baseline="0" dirty="0" smtClean="0"/>
              <a:t> concentration.</a:t>
            </a:r>
            <a:endParaRPr lang="fr-FR"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19</a:t>
            </a:fld>
            <a:endParaRPr lang="fr-FR"/>
          </a:p>
        </p:txBody>
      </p:sp>
    </p:spTree>
    <p:extLst>
      <p:ext uri="{BB962C8B-B14F-4D97-AF65-F5344CB8AC3E}">
        <p14:creationId xmlns:p14="http://schemas.microsoft.com/office/powerpoint/2010/main" val="2563220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21</a:t>
            </a:fld>
            <a:endParaRPr lang="fr-FR"/>
          </a:p>
        </p:txBody>
      </p:sp>
    </p:spTree>
    <p:extLst>
      <p:ext uri="{BB962C8B-B14F-4D97-AF65-F5344CB8AC3E}">
        <p14:creationId xmlns:p14="http://schemas.microsoft.com/office/powerpoint/2010/main" val="1542017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Corps conducteur</a:t>
            </a:r>
            <a:r>
              <a:rPr lang="fr-FR" baseline="0" dirty="0" smtClean="0"/>
              <a:t> concentrent le courant, corps résistif inverse.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6209FF58-CEA9-47DB-B5F4-9E43BF099B17}" type="slidenum">
              <a:rPr lang="fr-FR" smtClean="0"/>
              <a:t>22</a:t>
            </a:fld>
            <a:endParaRPr lang="fr-FR"/>
          </a:p>
        </p:txBody>
      </p:sp>
    </p:spTree>
    <p:extLst>
      <p:ext uri="{BB962C8B-B14F-4D97-AF65-F5344CB8AC3E}">
        <p14:creationId xmlns:p14="http://schemas.microsoft.com/office/powerpoint/2010/main" val="3776007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6E1B4110-CB83-48C2-BB2D-36B76E879D3B}" type="slidenum">
              <a:rPr lang="fr-BE" altLang="en-US" smtClean="0">
                <a:latin typeface="Arial" charset="0"/>
              </a:rPr>
              <a:pPr eaLnBrk="1" hangingPunct="1"/>
              <a:t>26</a:t>
            </a:fld>
            <a:endParaRPr lang="fr-BE" altLang="en-US" smtClean="0">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BE" altLang="en-US" smtClean="0"/>
          </a:p>
        </p:txBody>
      </p:sp>
    </p:spTree>
    <p:extLst>
      <p:ext uri="{BB962C8B-B14F-4D97-AF65-F5344CB8AC3E}">
        <p14:creationId xmlns:p14="http://schemas.microsoft.com/office/powerpoint/2010/main" val="2873638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Ask</a:t>
            </a:r>
            <a:r>
              <a:rPr lang="fr-BE" dirty="0" smtClean="0"/>
              <a:t> public about multi-</a:t>
            </a:r>
            <a:r>
              <a:rPr lang="fr-BE" dirty="0" err="1" smtClean="0"/>
              <a:t>channel</a:t>
            </a:r>
            <a:r>
              <a:rPr lang="fr-BE" dirty="0" smtClean="0"/>
              <a:t> </a:t>
            </a:r>
            <a:r>
              <a:rPr lang="fr-BE" dirty="0" err="1" smtClean="0"/>
              <a:t>systems</a:t>
            </a:r>
            <a:r>
              <a:rPr lang="fr-BE" dirty="0" smtClean="0"/>
              <a:t>:</a:t>
            </a:r>
            <a:endParaRPr lang="fr-BE"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•Standard system measures one set of potentials </a:t>
            </a:r>
          </a:p>
          <a:p>
            <a:r>
              <a:rPr lang="en-US" sz="1200" b="0" i="0" u="none" strike="noStrike" kern="1200" baseline="0" dirty="0" smtClean="0">
                <a:solidFill>
                  <a:schemeClr val="tx1"/>
                </a:solidFill>
                <a:latin typeface="+mn-lt"/>
                <a:ea typeface="+mn-ea"/>
                <a:cs typeface="+mn-cs"/>
              </a:rPr>
              <a:t>•Multi-channel system measures multiple potentials for one current injection </a:t>
            </a:r>
          </a:p>
          <a:p>
            <a:r>
              <a:rPr lang="en-US" sz="1200" b="0" i="0" u="none" strike="noStrike" kern="1200" baseline="0" dirty="0" smtClean="0">
                <a:solidFill>
                  <a:schemeClr val="tx1"/>
                </a:solidFill>
                <a:latin typeface="+mn-lt"/>
                <a:ea typeface="+mn-ea"/>
                <a:cs typeface="+mn-cs"/>
              </a:rPr>
              <a:t>•Typical systems have 8-12 channels </a:t>
            </a:r>
          </a:p>
          <a:p>
            <a:r>
              <a:rPr lang="en-US" sz="1200" b="0" i="0" u="none" strike="noStrike" kern="1200" baseline="0" dirty="0" smtClean="0">
                <a:solidFill>
                  <a:schemeClr val="tx1"/>
                </a:solidFill>
                <a:latin typeface="+mn-lt"/>
                <a:ea typeface="+mn-ea"/>
                <a:cs typeface="+mn-cs"/>
              </a:rPr>
              <a:t>Why?</a:t>
            </a:r>
            <a:endParaRPr lang="fr-BE" sz="1200" b="0" i="0" u="none" strike="noStrike" kern="1200" baseline="0" dirty="0" smtClean="0">
              <a:solidFill>
                <a:schemeClr val="tx1"/>
              </a:solidFill>
              <a:latin typeface="+mn-lt"/>
              <a:ea typeface="+mn-ea"/>
              <a:cs typeface="+mn-cs"/>
            </a:endParaRPr>
          </a:p>
          <a:p>
            <a:r>
              <a:rPr lang="fr-BE" sz="1200" b="0" i="0" u="none" strike="noStrike" kern="1200" baseline="0" dirty="0" smtClean="0">
                <a:solidFill>
                  <a:schemeClr val="tx1"/>
                </a:solidFill>
                <a:latin typeface="+mn-lt"/>
                <a:ea typeface="+mn-ea"/>
                <a:cs typeface="+mn-cs"/>
              </a:rPr>
              <a:t>•Speeds up acquisition </a:t>
            </a:r>
          </a:p>
          <a:p>
            <a:r>
              <a:rPr lang="en-US" sz="1200" b="0" i="0" u="none" strike="noStrike" kern="1200" baseline="0" dirty="0" smtClean="0">
                <a:solidFill>
                  <a:schemeClr val="tx1"/>
                </a:solidFill>
                <a:latin typeface="+mn-lt"/>
                <a:ea typeface="+mn-ea"/>
                <a:cs typeface="+mn-cs"/>
              </a:rPr>
              <a:t>•Speed increase dependent on array geometry and reciprocity need </a:t>
            </a:r>
          </a:p>
          <a:p>
            <a:r>
              <a:rPr lang="en-US" sz="1200" b="0" i="0" u="none" strike="noStrike" kern="1200" baseline="0" dirty="0" smtClean="0">
                <a:solidFill>
                  <a:schemeClr val="tx1"/>
                </a:solidFill>
                <a:latin typeface="+mn-lt"/>
                <a:ea typeface="+mn-ea"/>
                <a:cs typeface="+mn-cs"/>
              </a:rPr>
              <a:t>•Highest speed increase is maximum number of channels </a:t>
            </a:r>
          </a:p>
          <a:p>
            <a:endParaRPr lang="en-US" sz="1200" b="0" i="0" u="none" strike="noStrike" kern="1200" baseline="0" dirty="0" smtClean="0">
              <a:solidFill>
                <a:schemeClr val="tx1"/>
              </a:solidFill>
              <a:latin typeface="+mn-lt"/>
              <a:ea typeface="+mn-ea"/>
              <a:cs typeface="+mn-cs"/>
            </a:endParaRPr>
          </a:p>
          <a:p>
            <a:endParaRPr lang="fr-BE"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27</a:t>
            </a:fld>
            <a:endParaRPr lang="fr-FR"/>
          </a:p>
        </p:txBody>
      </p:sp>
    </p:spTree>
    <p:extLst>
      <p:ext uri="{BB962C8B-B14F-4D97-AF65-F5344CB8AC3E}">
        <p14:creationId xmlns:p14="http://schemas.microsoft.com/office/powerpoint/2010/main" val="1225811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30</a:t>
            </a:fld>
            <a:endParaRPr lang="fr-FR"/>
          </a:p>
        </p:txBody>
      </p:sp>
    </p:spTree>
    <p:extLst>
      <p:ext uri="{BB962C8B-B14F-4D97-AF65-F5344CB8AC3E}">
        <p14:creationId xmlns:p14="http://schemas.microsoft.com/office/powerpoint/2010/main" val="2177639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a:t>
            </a:r>
            <a:r>
              <a:rPr lang="fr-FR" baseline="0" dirty="0" smtClean="0"/>
              <a:t> qui va </a:t>
            </a:r>
            <a:r>
              <a:rPr lang="fr-FR" baseline="0" dirty="0" err="1" smtClean="0"/>
              <a:t>conducter</a:t>
            </a:r>
            <a:r>
              <a:rPr lang="fr-FR" baseline="0" dirty="0" smtClean="0"/>
              <a:t> principalement c’est le fluides entre les graines.</a:t>
            </a:r>
          </a:p>
          <a:p>
            <a:r>
              <a:rPr lang="fr-FR" baseline="0" dirty="0" smtClean="0"/>
              <a:t>Attention: hydrocarbures: normalement très résistif, mais activité microbienne très important ce qui peut </a:t>
            </a:r>
            <a:r>
              <a:rPr lang="fr-FR" baseline="0" dirty="0" err="1" smtClean="0"/>
              <a:t>resulter</a:t>
            </a:r>
            <a:r>
              <a:rPr lang="fr-FR" baseline="0" dirty="0" smtClean="0"/>
              <a:t> en un signal très conducteur.</a:t>
            </a:r>
            <a:endParaRPr lang="fr-FR" dirty="0"/>
          </a:p>
        </p:txBody>
      </p:sp>
      <p:sp>
        <p:nvSpPr>
          <p:cNvPr id="4" name="Espace réservé du numéro de diapositive 3"/>
          <p:cNvSpPr>
            <a:spLocks noGrp="1"/>
          </p:cNvSpPr>
          <p:nvPr>
            <p:ph type="sldNum" sz="quarter" idx="10"/>
          </p:nvPr>
        </p:nvSpPr>
        <p:spPr/>
        <p:txBody>
          <a:bodyPr/>
          <a:lstStyle/>
          <a:p>
            <a:fld id="{6209FF58-CEA9-47DB-B5F4-9E43BF099B17}" type="slidenum">
              <a:rPr lang="fr-FR" smtClean="0"/>
              <a:t>33</a:t>
            </a:fld>
            <a:endParaRPr lang="fr-FR"/>
          </a:p>
        </p:txBody>
      </p:sp>
    </p:spTree>
    <p:extLst>
      <p:ext uri="{BB962C8B-B14F-4D97-AF65-F5344CB8AC3E}">
        <p14:creationId xmlns:p14="http://schemas.microsoft.com/office/powerpoint/2010/main" val="3810988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Message of </a:t>
            </a:r>
            <a:r>
              <a:rPr lang="fr-FR" dirty="0" err="1" smtClean="0"/>
              <a:t>this</a:t>
            </a:r>
            <a:r>
              <a:rPr lang="fr-FR" dirty="0" smtClean="0"/>
              <a:t> </a:t>
            </a:r>
            <a:r>
              <a:rPr lang="fr-FR" dirty="0" err="1" smtClean="0"/>
              <a:t>slide</a:t>
            </a:r>
            <a:r>
              <a:rPr lang="fr-FR" dirty="0" smtClean="0"/>
              <a:t>?? Titre?</a:t>
            </a:r>
            <a:endParaRPr lang="fr-FR"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35</a:t>
            </a:fld>
            <a:endParaRPr lang="fr-FR"/>
          </a:p>
        </p:txBody>
      </p:sp>
    </p:spTree>
    <p:extLst>
      <p:ext uri="{BB962C8B-B14F-4D97-AF65-F5344CB8AC3E}">
        <p14:creationId xmlns:p14="http://schemas.microsoft.com/office/powerpoint/2010/main" val="1839841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a:t>
            </a:r>
            <a:r>
              <a:rPr lang="fr-FR" baseline="0" dirty="0" smtClean="0"/>
              <a:t> y a des contrastes énormes naturelles. Par contre pour une seul valeur de résistivité il y a une multitude de matériaux qui peuvent le causer… Il faut donc dans des sites pollué bien comprendre le signal de la géologie  (en dehors du site par exemple) pour pouvoir distinguer ou intervient la pollution sur le site. </a:t>
            </a:r>
            <a:endParaRPr lang="fr-FR" dirty="0"/>
          </a:p>
        </p:txBody>
      </p:sp>
      <p:sp>
        <p:nvSpPr>
          <p:cNvPr id="4" name="Espace réservé du numéro de diapositive 3"/>
          <p:cNvSpPr>
            <a:spLocks noGrp="1"/>
          </p:cNvSpPr>
          <p:nvPr>
            <p:ph type="sldNum" sz="quarter" idx="10"/>
          </p:nvPr>
        </p:nvSpPr>
        <p:spPr/>
        <p:txBody>
          <a:bodyPr/>
          <a:lstStyle/>
          <a:p>
            <a:fld id="{6209FF58-CEA9-47DB-B5F4-9E43BF099B17}" type="slidenum">
              <a:rPr lang="fr-FR" smtClean="0"/>
              <a:t>36</a:t>
            </a:fld>
            <a:endParaRPr lang="fr-FR"/>
          </a:p>
        </p:txBody>
      </p:sp>
    </p:spTree>
    <p:extLst>
      <p:ext uri="{BB962C8B-B14F-4D97-AF65-F5344CB8AC3E}">
        <p14:creationId xmlns:p14="http://schemas.microsoft.com/office/powerpoint/2010/main" val="52461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34000-35000</a:t>
            </a:r>
            <a:r>
              <a:rPr lang="fr-BE" baseline="0" dirty="0" smtClean="0"/>
              <a:t> mg/L</a:t>
            </a:r>
            <a:endParaRPr lang="fr-BE"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6</a:t>
            </a:fld>
            <a:endParaRPr lang="fr-FR"/>
          </a:p>
        </p:txBody>
      </p:sp>
    </p:spTree>
    <p:extLst>
      <p:ext uri="{BB962C8B-B14F-4D97-AF65-F5344CB8AC3E}">
        <p14:creationId xmlns:p14="http://schemas.microsoft.com/office/powerpoint/2010/main" val="2585961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Minérale</a:t>
            </a:r>
            <a:r>
              <a:rPr lang="fr-FR" baseline="0" dirty="0" smtClean="0"/>
              <a:t> </a:t>
            </a:r>
            <a:r>
              <a:rPr lang="fr-FR" baseline="0" dirty="0" err="1" smtClean="0"/>
              <a:t>argilleux</a:t>
            </a:r>
            <a:r>
              <a:rPr lang="fr-FR" baseline="0" dirty="0" smtClean="0"/>
              <a:t>: sur le bord: charge minérale =&gt; double couche </a:t>
            </a:r>
            <a:r>
              <a:rPr lang="fr-FR" baseline="0" dirty="0" err="1" smtClean="0"/>
              <a:t>éléctrique</a:t>
            </a:r>
            <a:r>
              <a:rPr lang="fr-FR" baseline="0" dirty="0" smtClean="0"/>
              <a:t> =&gt; agit comme un chemin parallèle de conduction = conduction de surface</a:t>
            </a:r>
            <a:endParaRPr lang="fr-FR" dirty="0"/>
          </a:p>
        </p:txBody>
      </p:sp>
      <p:sp>
        <p:nvSpPr>
          <p:cNvPr id="4" name="Espace réservé du numéro de diapositive 3"/>
          <p:cNvSpPr>
            <a:spLocks noGrp="1"/>
          </p:cNvSpPr>
          <p:nvPr>
            <p:ph type="sldNum" sz="quarter" idx="10"/>
          </p:nvPr>
        </p:nvSpPr>
        <p:spPr/>
        <p:txBody>
          <a:bodyPr/>
          <a:lstStyle/>
          <a:p>
            <a:fld id="{6209FF58-CEA9-47DB-B5F4-9E43BF099B17}" type="slidenum">
              <a:rPr lang="fr-FR" smtClean="0"/>
              <a:t>37</a:t>
            </a:fld>
            <a:endParaRPr lang="fr-FR"/>
          </a:p>
        </p:txBody>
      </p:sp>
    </p:spTree>
    <p:extLst>
      <p:ext uri="{BB962C8B-B14F-4D97-AF65-F5344CB8AC3E}">
        <p14:creationId xmlns:p14="http://schemas.microsoft.com/office/powerpoint/2010/main" val="2555186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Voici de nouveau ce facteur</a:t>
            </a:r>
            <a:r>
              <a:rPr lang="fr-FR" baseline="0" dirty="0" smtClean="0"/>
              <a:t> F (facteur de formation). Aussi lié à la porosité.</a:t>
            </a:r>
          </a:p>
          <a:p>
            <a:r>
              <a:rPr lang="fr-FR" baseline="0" dirty="0" smtClean="0"/>
              <a:t>Valide pour un cas ou il n’y a pas d’argile.</a:t>
            </a:r>
          </a:p>
          <a:p>
            <a:r>
              <a:rPr lang="fr-FR" baseline="0" dirty="0" smtClean="0"/>
              <a:t>R0 = </a:t>
            </a:r>
            <a:r>
              <a:rPr lang="fr-FR" baseline="0" dirty="0" err="1" smtClean="0"/>
              <a:t>bulk</a:t>
            </a:r>
            <a:r>
              <a:rPr lang="fr-FR" baseline="0" dirty="0" smtClean="0"/>
              <a:t>, </a:t>
            </a:r>
            <a:r>
              <a:rPr lang="fr-FR" baseline="0" dirty="0" err="1" smtClean="0"/>
              <a:t>Rw</a:t>
            </a:r>
            <a:r>
              <a:rPr lang="fr-FR" baseline="0" dirty="0" smtClean="0"/>
              <a:t> = water</a:t>
            </a:r>
            <a:endParaRPr lang="fr-FR" dirty="0"/>
          </a:p>
        </p:txBody>
      </p:sp>
      <p:sp>
        <p:nvSpPr>
          <p:cNvPr id="4" name="Espace réservé du numéro de diapositive 3"/>
          <p:cNvSpPr>
            <a:spLocks noGrp="1"/>
          </p:cNvSpPr>
          <p:nvPr>
            <p:ph type="sldNum" sz="quarter" idx="10"/>
          </p:nvPr>
        </p:nvSpPr>
        <p:spPr/>
        <p:txBody>
          <a:bodyPr/>
          <a:lstStyle/>
          <a:p>
            <a:fld id="{6209FF58-CEA9-47DB-B5F4-9E43BF099B17}" type="slidenum">
              <a:rPr lang="fr-FR" smtClean="0"/>
              <a:t>38</a:t>
            </a:fld>
            <a:endParaRPr lang="fr-FR"/>
          </a:p>
        </p:txBody>
      </p:sp>
    </p:spTree>
    <p:extLst>
      <p:ext uri="{BB962C8B-B14F-4D97-AF65-F5344CB8AC3E}">
        <p14:creationId xmlns:p14="http://schemas.microsoft.com/office/powerpoint/2010/main" val="1281801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 le cas</a:t>
            </a:r>
            <a:r>
              <a:rPr lang="fr-FR" baseline="0" dirty="0" smtClean="0"/>
              <a:t> ou il y a de l’argile</a:t>
            </a:r>
            <a:endParaRPr lang="fr-FR" dirty="0"/>
          </a:p>
        </p:txBody>
      </p:sp>
      <p:sp>
        <p:nvSpPr>
          <p:cNvPr id="4" name="Espace réservé du numéro de diapositive 3"/>
          <p:cNvSpPr>
            <a:spLocks noGrp="1"/>
          </p:cNvSpPr>
          <p:nvPr>
            <p:ph type="sldNum" sz="quarter" idx="10"/>
          </p:nvPr>
        </p:nvSpPr>
        <p:spPr/>
        <p:txBody>
          <a:bodyPr/>
          <a:lstStyle/>
          <a:p>
            <a:fld id="{6209FF58-CEA9-47DB-B5F4-9E43BF099B17}" type="slidenum">
              <a:rPr lang="fr-FR" smtClean="0"/>
              <a:t>39</a:t>
            </a:fld>
            <a:endParaRPr lang="fr-FR"/>
          </a:p>
        </p:txBody>
      </p:sp>
    </p:spTree>
    <p:extLst>
      <p:ext uri="{BB962C8B-B14F-4D97-AF65-F5344CB8AC3E}">
        <p14:creationId xmlns:p14="http://schemas.microsoft.com/office/powerpoint/2010/main" val="2231222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43</a:t>
            </a:fld>
            <a:endParaRPr lang="fr-FR"/>
          </a:p>
        </p:txBody>
      </p:sp>
    </p:spTree>
    <p:extLst>
      <p:ext uri="{BB962C8B-B14F-4D97-AF65-F5344CB8AC3E}">
        <p14:creationId xmlns:p14="http://schemas.microsoft.com/office/powerpoint/2010/main" val="21583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L’ordre de grandeur de prix pour faire faire une tomographie</a:t>
            </a:r>
            <a:r>
              <a:rPr lang="fr-FR" baseline="0" dirty="0" smtClean="0"/>
              <a:t> : 2000 euros</a:t>
            </a:r>
          </a:p>
          <a:p>
            <a:r>
              <a:rPr lang="fr-FR" baseline="0" dirty="0" smtClean="0"/>
              <a:t>Source du tableau?</a:t>
            </a:r>
          </a:p>
          <a:p>
            <a:r>
              <a:rPr lang="fr-FR" baseline="0" dirty="0" smtClean="0"/>
              <a:t>=&gt; In </a:t>
            </a:r>
            <a:r>
              <a:rPr lang="fr-FR" baseline="0" dirty="0" err="1" smtClean="0"/>
              <a:t>small</a:t>
            </a:r>
            <a:r>
              <a:rPr lang="fr-FR" baseline="0" dirty="0" smtClean="0"/>
              <a:t> </a:t>
            </a:r>
            <a:r>
              <a:rPr lang="fr-FR" baseline="0" dirty="0" err="1" smtClean="0"/>
              <a:t>soil</a:t>
            </a:r>
            <a:r>
              <a:rPr lang="fr-FR" baseline="0" dirty="0" smtClean="0"/>
              <a:t> </a:t>
            </a:r>
            <a:r>
              <a:rPr lang="fr-FR" baseline="0" dirty="0" err="1" smtClean="0"/>
              <a:t>column</a:t>
            </a:r>
            <a:r>
              <a:rPr lang="fr-FR" baseline="0" dirty="0" smtClean="0"/>
              <a:t> </a:t>
            </a:r>
            <a:r>
              <a:rPr lang="fr-FR" baseline="0" dirty="0" err="1" smtClean="0"/>
              <a:t>you</a:t>
            </a:r>
            <a:r>
              <a:rPr lang="fr-FR" baseline="0" dirty="0" smtClean="0"/>
              <a:t> do not </a:t>
            </a:r>
            <a:r>
              <a:rPr lang="fr-FR" baseline="0" dirty="0" err="1" smtClean="0"/>
              <a:t>need</a:t>
            </a:r>
            <a:r>
              <a:rPr lang="fr-FR" baseline="0" dirty="0" smtClean="0"/>
              <a:t> the </a:t>
            </a:r>
            <a:r>
              <a:rPr lang="fr-FR" baseline="0" dirty="0" err="1" smtClean="0"/>
              <a:t>same</a:t>
            </a:r>
            <a:r>
              <a:rPr lang="fr-FR" baseline="0" dirty="0" smtClean="0"/>
              <a:t> </a:t>
            </a:r>
            <a:r>
              <a:rPr lang="fr-FR" baseline="0" dirty="0" err="1" smtClean="0"/>
              <a:t>current</a:t>
            </a:r>
            <a:r>
              <a:rPr lang="fr-FR" baseline="0" dirty="0" smtClean="0"/>
              <a:t> magnitude as in </a:t>
            </a:r>
            <a:r>
              <a:rPr lang="fr-FR" baseline="0" dirty="0" err="1" smtClean="0"/>
              <a:t>field</a:t>
            </a:r>
            <a:r>
              <a:rPr lang="fr-FR" baseline="0" dirty="0" smtClean="0"/>
              <a:t> </a:t>
            </a:r>
            <a:r>
              <a:rPr lang="fr-FR" baseline="0" dirty="0" err="1" smtClean="0"/>
              <a:t>soil</a:t>
            </a:r>
            <a:r>
              <a:rPr lang="fr-FR" baseline="0" dirty="0" smtClean="0"/>
              <a:t>!! All </a:t>
            </a:r>
            <a:r>
              <a:rPr lang="fr-FR" baseline="0" dirty="0" err="1" smtClean="0"/>
              <a:t>depends</a:t>
            </a:r>
            <a:r>
              <a:rPr lang="fr-FR" baseline="0" dirty="0" smtClean="0"/>
              <a:t> on </a:t>
            </a:r>
            <a:r>
              <a:rPr lang="fr-FR" baseline="0" dirty="0" err="1" smtClean="0"/>
              <a:t>materials</a:t>
            </a:r>
            <a:r>
              <a:rPr lang="fr-FR" baseline="0" dirty="0" smtClean="0"/>
              <a:t>, DOI and noise </a:t>
            </a:r>
            <a:r>
              <a:rPr lang="fr-FR" baseline="0" dirty="0" err="1" smtClean="0"/>
              <a:t>levels</a:t>
            </a:r>
            <a:r>
              <a:rPr lang="fr-FR" baseline="0" dirty="0" smtClean="0"/>
              <a:t>. </a:t>
            </a:r>
          </a:p>
        </p:txBody>
      </p:sp>
      <p:sp>
        <p:nvSpPr>
          <p:cNvPr id="4" name="Espace réservé du numéro de diapositive 3"/>
          <p:cNvSpPr>
            <a:spLocks noGrp="1"/>
          </p:cNvSpPr>
          <p:nvPr>
            <p:ph type="sldNum" sz="quarter" idx="10"/>
          </p:nvPr>
        </p:nvSpPr>
        <p:spPr/>
        <p:txBody>
          <a:bodyPr/>
          <a:lstStyle/>
          <a:p>
            <a:fld id="{6209FF58-CEA9-47DB-B5F4-9E43BF099B17}" type="slidenum">
              <a:rPr lang="fr-FR" smtClean="0"/>
              <a:t>44</a:t>
            </a:fld>
            <a:endParaRPr lang="fr-FR"/>
          </a:p>
        </p:txBody>
      </p:sp>
    </p:spTree>
    <p:extLst>
      <p:ext uri="{BB962C8B-B14F-4D97-AF65-F5344CB8AC3E}">
        <p14:creationId xmlns:p14="http://schemas.microsoft.com/office/powerpoint/2010/main" val="2857528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 est de l’ordre de quelques mV</a:t>
            </a:r>
            <a:endParaRPr lang="fr-FR" dirty="0"/>
          </a:p>
        </p:txBody>
      </p:sp>
      <p:sp>
        <p:nvSpPr>
          <p:cNvPr id="4" name="Espace réservé du numéro de diapositive 3"/>
          <p:cNvSpPr>
            <a:spLocks noGrp="1"/>
          </p:cNvSpPr>
          <p:nvPr>
            <p:ph type="sldNum" sz="quarter" idx="10"/>
          </p:nvPr>
        </p:nvSpPr>
        <p:spPr/>
        <p:txBody>
          <a:bodyPr/>
          <a:lstStyle/>
          <a:p>
            <a:fld id="{6209FF58-CEA9-47DB-B5F4-9E43BF099B17}" type="slidenum">
              <a:rPr lang="fr-FR" smtClean="0"/>
              <a:t>45</a:t>
            </a:fld>
            <a:endParaRPr lang="fr-FR"/>
          </a:p>
        </p:txBody>
      </p:sp>
    </p:spTree>
    <p:extLst>
      <p:ext uri="{BB962C8B-B14F-4D97-AF65-F5344CB8AC3E}">
        <p14:creationId xmlns:p14="http://schemas.microsoft.com/office/powerpoint/2010/main" val="1938921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Resistance</a:t>
            </a:r>
            <a:r>
              <a:rPr lang="fr-FR" dirty="0" smtClean="0"/>
              <a:t> dépend</a:t>
            </a:r>
            <a:r>
              <a:rPr lang="fr-FR" baseline="0" dirty="0" smtClean="0"/>
              <a:t> de la taille et </a:t>
            </a:r>
            <a:r>
              <a:rPr lang="fr-FR" baseline="0" dirty="0" err="1" smtClean="0"/>
              <a:t>géométre</a:t>
            </a:r>
            <a:r>
              <a:rPr lang="fr-FR" baseline="0" dirty="0" smtClean="0"/>
              <a:t> de l’objet ou le courant passe. La résistivité pas. </a:t>
            </a:r>
            <a:endParaRPr lang="fr-FR" dirty="0"/>
          </a:p>
        </p:txBody>
      </p:sp>
      <p:sp>
        <p:nvSpPr>
          <p:cNvPr id="4" name="Espace réservé du numéro de diapositive 3"/>
          <p:cNvSpPr>
            <a:spLocks noGrp="1"/>
          </p:cNvSpPr>
          <p:nvPr>
            <p:ph type="sldNum" sz="quarter" idx="10"/>
          </p:nvPr>
        </p:nvSpPr>
        <p:spPr/>
        <p:txBody>
          <a:bodyPr/>
          <a:lstStyle/>
          <a:p>
            <a:fld id="{6209FF58-CEA9-47DB-B5F4-9E43BF099B17}" type="slidenum">
              <a:rPr lang="fr-FR" smtClean="0"/>
              <a:t>46</a:t>
            </a:fld>
            <a:endParaRPr lang="fr-FR"/>
          </a:p>
        </p:txBody>
      </p:sp>
    </p:spTree>
    <p:extLst>
      <p:ext uri="{BB962C8B-B14F-4D97-AF65-F5344CB8AC3E}">
        <p14:creationId xmlns:p14="http://schemas.microsoft.com/office/powerpoint/2010/main" val="406579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349250" y="692150"/>
            <a:ext cx="6157913" cy="3463925"/>
          </a:xfrm>
          <a:ln/>
        </p:spPr>
      </p:sp>
      <p:sp>
        <p:nvSpPr>
          <p:cNvPr id="32771" name="Rectangle 3"/>
          <p:cNvSpPr>
            <a:spLocks noGrp="1" noChangeArrowheads="1"/>
          </p:cNvSpPr>
          <p:nvPr>
            <p:ph type="body" idx="1"/>
          </p:nvPr>
        </p:nvSpPr>
        <p:spPr>
          <a:noFill/>
        </p:spPr>
        <p:txBody>
          <a:bodyPr/>
          <a:lstStyle/>
          <a:p>
            <a:endParaRPr lang="fr-FR" altLang="fr-FR" smtClean="0"/>
          </a:p>
        </p:txBody>
      </p:sp>
    </p:spTree>
    <p:extLst>
      <p:ext uri="{BB962C8B-B14F-4D97-AF65-F5344CB8AC3E}">
        <p14:creationId xmlns:p14="http://schemas.microsoft.com/office/powerpoint/2010/main" val="4235587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 on s’éloigne</a:t>
            </a:r>
            <a:r>
              <a:rPr lang="fr-FR" baseline="0" dirty="0" smtClean="0"/>
              <a:t> de la source, on diminue le signal par 1/r.</a:t>
            </a:r>
          </a:p>
          <a:p>
            <a:r>
              <a:rPr lang="fr-FR" baseline="0" dirty="0" smtClean="0"/>
              <a:t>On peut avoir des effets 3D qui viennent perturber l’image 2D. Sera discuté par après. </a:t>
            </a:r>
          </a:p>
          <a:p>
            <a:endParaRPr lang="fr-FR" baseline="0" dirty="0" smtClean="0"/>
          </a:p>
          <a:p>
            <a:r>
              <a:rPr lang="fr-FR" baseline="0" dirty="0" err="1" smtClean="0"/>
              <a:t>Equipotentials</a:t>
            </a:r>
            <a:r>
              <a:rPr lang="fr-FR" baseline="0" dirty="0" smtClean="0"/>
              <a:t> and </a:t>
            </a:r>
            <a:r>
              <a:rPr lang="fr-FR" baseline="0" dirty="0" err="1" smtClean="0"/>
              <a:t>current</a:t>
            </a:r>
            <a:r>
              <a:rPr lang="fr-FR" baseline="0" dirty="0" smtClean="0"/>
              <a:t> flow </a:t>
            </a:r>
            <a:r>
              <a:rPr lang="fr-FR" baseline="0" dirty="0" err="1" smtClean="0"/>
              <a:t>lines</a:t>
            </a:r>
            <a:r>
              <a:rPr lang="fr-FR" baseline="0" dirty="0" smtClean="0"/>
              <a:t> for </a:t>
            </a:r>
            <a:r>
              <a:rPr lang="fr-FR" baseline="0" dirty="0" err="1" smtClean="0"/>
              <a:t>two</a:t>
            </a:r>
            <a:r>
              <a:rPr lang="fr-FR" baseline="0" dirty="0" smtClean="0"/>
              <a:t> point sources of </a:t>
            </a:r>
            <a:r>
              <a:rPr lang="fr-FR" baseline="0" dirty="0" err="1" smtClean="0"/>
              <a:t>current</a:t>
            </a:r>
            <a:r>
              <a:rPr lang="fr-FR" baseline="0" dirty="0" smtClean="0"/>
              <a:t> on surface of </a:t>
            </a:r>
            <a:r>
              <a:rPr lang="fr-FR" baseline="0" dirty="0" err="1" smtClean="0"/>
              <a:t>homogeneous</a:t>
            </a:r>
            <a:r>
              <a:rPr lang="fr-FR" baseline="0" dirty="0" smtClean="0"/>
              <a:t> </a:t>
            </a:r>
            <a:r>
              <a:rPr lang="fr-FR" baseline="0" dirty="0" err="1" smtClean="0"/>
              <a:t>ground</a:t>
            </a:r>
            <a:r>
              <a:rPr lang="fr-FR" baseline="0" dirty="0" smtClean="0"/>
              <a:t>. (a) plan </a:t>
            </a:r>
            <a:r>
              <a:rPr lang="fr-FR" baseline="0" dirty="0" err="1" smtClean="0"/>
              <a:t>view</a:t>
            </a:r>
            <a:r>
              <a:rPr lang="fr-FR" baseline="0" dirty="0" smtClean="0"/>
              <a:t>, (b) vertical section, © </a:t>
            </a:r>
            <a:r>
              <a:rPr lang="fr-FR" baseline="0" dirty="0" err="1" smtClean="0"/>
              <a:t>potential</a:t>
            </a:r>
            <a:r>
              <a:rPr lang="fr-FR" baseline="0" dirty="0" smtClean="0"/>
              <a:t> variation </a:t>
            </a:r>
            <a:r>
              <a:rPr lang="fr-FR" baseline="0" dirty="0" err="1" smtClean="0"/>
              <a:t>at</a:t>
            </a:r>
            <a:r>
              <a:rPr lang="fr-FR" baseline="0" dirty="0" smtClean="0"/>
              <a:t> the surface </a:t>
            </a:r>
            <a:r>
              <a:rPr lang="fr-FR" baseline="0" dirty="0" err="1" smtClean="0"/>
              <a:t>along</a:t>
            </a:r>
            <a:r>
              <a:rPr lang="fr-FR" baseline="0" dirty="0" smtClean="0"/>
              <a:t> a straight line </a:t>
            </a:r>
            <a:r>
              <a:rPr lang="fr-FR" baseline="0" dirty="0" err="1" smtClean="0"/>
              <a:t>through</a:t>
            </a:r>
            <a:r>
              <a:rPr lang="fr-FR" baseline="0" dirty="0" smtClean="0"/>
              <a:t> the point sources.</a:t>
            </a:r>
            <a:endParaRPr lang="fr-FR" dirty="0"/>
          </a:p>
        </p:txBody>
      </p:sp>
      <p:sp>
        <p:nvSpPr>
          <p:cNvPr id="4" name="Espace réservé du numéro de diapositive 3"/>
          <p:cNvSpPr>
            <a:spLocks noGrp="1"/>
          </p:cNvSpPr>
          <p:nvPr>
            <p:ph type="sldNum" sz="quarter" idx="10"/>
          </p:nvPr>
        </p:nvSpPr>
        <p:spPr/>
        <p:txBody>
          <a:bodyPr/>
          <a:lstStyle/>
          <a:p>
            <a:fld id="{6209FF58-CEA9-47DB-B5F4-9E43BF099B17}" type="slidenum">
              <a:rPr lang="fr-FR" smtClean="0"/>
              <a:t>48</a:t>
            </a:fld>
            <a:endParaRPr lang="fr-FR"/>
          </a:p>
        </p:txBody>
      </p:sp>
    </p:spTree>
    <p:extLst>
      <p:ext uri="{BB962C8B-B14F-4D97-AF65-F5344CB8AC3E}">
        <p14:creationId xmlns:p14="http://schemas.microsoft.com/office/powerpoint/2010/main" val="556722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smtClean="0"/>
              <a:t>Profondeur d’investigation dépend de la distribution de la </a:t>
            </a:r>
            <a:r>
              <a:rPr lang="fr-FR" dirty="0" err="1" smtClean="0"/>
              <a:t>resistivité</a:t>
            </a:r>
            <a:r>
              <a:rPr lang="fr-FR" dirty="0" smtClean="0"/>
              <a:t> électrique du</a:t>
            </a:r>
            <a:r>
              <a:rPr lang="fr-FR" baseline="0" dirty="0" smtClean="0"/>
              <a:t> milieu </a:t>
            </a:r>
            <a:r>
              <a:rPr lang="fr-FR" baseline="0" dirty="0" err="1" smtClean="0"/>
              <a:t>investigé</a:t>
            </a:r>
            <a:r>
              <a:rPr lang="fr-FR" baseline="0" dirty="0" smtClean="0"/>
              <a:t>.</a:t>
            </a:r>
            <a:endParaRPr lang="fr-FR" dirty="0" smtClean="0"/>
          </a:p>
          <a:p>
            <a:endParaRPr lang="fr-BE"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50</a:t>
            </a:fld>
            <a:endParaRPr lang="fr-FR"/>
          </a:p>
        </p:txBody>
      </p:sp>
    </p:spTree>
    <p:extLst>
      <p:ext uri="{BB962C8B-B14F-4D97-AF65-F5344CB8AC3E}">
        <p14:creationId xmlns:p14="http://schemas.microsoft.com/office/powerpoint/2010/main" val="2700338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u="none" strike="noStrike" kern="1200" baseline="0" dirty="0" err="1" smtClean="0">
                <a:solidFill>
                  <a:schemeClr val="tx1"/>
                </a:solidFill>
                <a:latin typeface="+mn-lt"/>
                <a:ea typeface="+mn-ea"/>
                <a:cs typeface="+mn-cs"/>
              </a:rPr>
              <a:t>Hydrogeology</a:t>
            </a:r>
            <a:r>
              <a:rPr lang="fr-FR" sz="1200" b="0" i="0" u="none" strike="noStrike" kern="1200" baseline="0" dirty="0" smtClean="0">
                <a:solidFill>
                  <a:schemeClr val="tx1"/>
                </a:solidFill>
                <a:latin typeface="+mn-lt"/>
                <a:ea typeface="+mn-ea"/>
                <a:cs typeface="+mn-cs"/>
              </a:rPr>
              <a:t> of the </a:t>
            </a:r>
            <a:r>
              <a:rPr lang="fr-FR" sz="1200" b="0" i="0" u="none" strike="noStrike" kern="1200" baseline="0" dirty="0" err="1" smtClean="0">
                <a:solidFill>
                  <a:schemeClr val="tx1"/>
                </a:solidFill>
                <a:latin typeface="+mn-lt"/>
                <a:ea typeface="+mn-ea"/>
                <a:cs typeface="+mn-cs"/>
              </a:rPr>
              <a:t>study</a:t>
            </a:r>
            <a:r>
              <a:rPr lang="fr-FR" sz="1200" b="0" i="0" u="none" strike="noStrike" kern="1200" baseline="0" dirty="0" smtClean="0">
                <a:solidFill>
                  <a:schemeClr val="tx1"/>
                </a:solidFill>
                <a:latin typeface="+mn-lt"/>
                <a:ea typeface="+mn-ea"/>
                <a:cs typeface="+mn-cs"/>
              </a:rPr>
              <a:t> site. This </a:t>
            </a:r>
            <a:r>
              <a:rPr lang="fr-FR" sz="1200" b="0" i="0" u="none" strike="noStrike" kern="1200" baseline="0" dirty="0" err="1" smtClean="0">
                <a:solidFill>
                  <a:schemeClr val="tx1"/>
                </a:solidFill>
                <a:latin typeface="+mn-lt"/>
                <a:ea typeface="+mn-ea"/>
                <a:cs typeface="+mn-cs"/>
              </a:rPr>
              <a:t>schematic</a:t>
            </a:r>
            <a:r>
              <a:rPr lang="fr-FR" sz="1200" b="0" i="0" u="none" strike="noStrike" kern="1200" baseline="0" dirty="0" smtClean="0">
                <a:solidFill>
                  <a:schemeClr val="tx1"/>
                </a:solidFill>
                <a:latin typeface="+mn-lt"/>
                <a:ea typeface="+mn-ea"/>
                <a:cs typeface="+mn-cs"/>
              </a:rPr>
              <a:t> cross-section </a:t>
            </a:r>
            <a:r>
              <a:rPr lang="fr-FR" sz="1200" b="0" i="0" u="none" strike="noStrike" kern="1200" baseline="0" dirty="0" err="1" smtClean="0">
                <a:solidFill>
                  <a:schemeClr val="tx1"/>
                </a:solidFill>
                <a:latin typeface="+mn-lt"/>
                <a:ea typeface="+mn-ea"/>
                <a:cs typeface="+mn-cs"/>
              </a:rPr>
              <a:t>describes</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geology</a:t>
            </a:r>
            <a:r>
              <a:rPr lang="fr-FR" sz="1200" b="0" i="0" u="none" strike="noStrike" kern="1200" baseline="0" dirty="0" smtClean="0">
                <a:solidFill>
                  <a:schemeClr val="tx1"/>
                </a:solidFill>
                <a:latin typeface="+mn-lt"/>
                <a:ea typeface="+mn-ea"/>
                <a:cs typeface="+mn-cs"/>
              </a:rPr>
              <a:t> of the site, </a:t>
            </a:r>
            <a:r>
              <a:rPr lang="fr-FR" sz="1200" b="0" i="0" u="none" strike="noStrike" kern="1200" baseline="0" dirty="0" err="1" smtClean="0">
                <a:solidFill>
                  <a:schemeClr val="tx1"/>
                </a:solidFill>
                <a:latin typeface="+mn-lt"/>
                <a:ea typeface="+mn-ea"/>
                <a:cs typeface="+mn-cs"/>
              </a:rPr>
              <a:t>groundwater</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flows</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fresh</a:t>
            </a:r>
            <a:r>
              <a:rPr lang="fr-FR" sz="1200" b="0" i="0" u="none" strike="noStrike" kern="1200" baseline="0" dirty="0" smtClean="0">
                <a:solidFill>
                  <a:schemeClr val="tx1"/>
                </a:solidFill>
                <a:latin typeface="+mn-lt"/>
                <a:ea typeface="+mn-ea"/>
                <a:cs typeface="+mn-cs"/>
              </a:rPr>
              <a:t>/</a:t>
            </a:r>
            <a:r>
              <a:rPr lang="fr-FR" sz="1200" b="0" i="0" u="none" strike="noStrike" kern="1200" baseline="0" dirty="0" err="1" smtClean="0">
                <a:solidFill>
                  <a:schemeClr val="tx1"/>
                </a:solidFill>
                <a:latin typeface="+mn-lt"/>
                <a:ea typeface="+mn-ea"/>
                <a:cs typeface="+mn-cs"/>
              </a:rPr>
              <a:t>salt</a:t>
            </a:r>
            <a:r>
              <a:rPr lang="fr-FR" sz="1200" b="0" i="0" u="none" strike="noStrike" kern="1200" baseline="0" dirty="0" smtClean="0">
                <a:solidFill>
                  <a:schemeClr val="tx1"/>
                </a:solidFill>
                <a:latin typeface="+mn-lt"/>
                <a:ea typeface="+mn-ea"/>
                <a:cs typeface="+mn-cs"/>
              </a:rPr>
              <a:t> water distribution and the position of water </a:t>
            </a:r>
            <a:r>
              <a:rPr lang="fr-FR" sz="1200" b="0" i="0" u="none" strike="noStrike" kern="1200" baseline="0" dirty="0" err="1" smtClean="0">
                <a:solidFill>
                  <a:schemeClr val="tx1"/>
                </a:solidFill>
                <a:latin typeface="+mn-lt"/>
                <a:ea typeface="+mn-ea"/>
                <a:cs typeface="+mn-cs"/>
              </a:rPr>
              <a:t>divides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before</a:t>
            </a:r>
            <a:r>
              <a:rPr lang="fr-FR" sz="1200" b="0" i="0" u="none" strike="noStrike" kern="1200" baseline="0" dirty="0" smtClean="0">
                <a:solidFill>
                  <a:schemeClr val="tx1"/>
                </a:solidFill>
                <a:latin typeface="+mn-lt"/>
                <a:ea typeface="+mn-ea"/>
                <a:cs typeface="+mn-cs"/>
              </a:rPr>
              <a:t> infiltration. The black </a:t>
            </a:r>
            <a:r>
              <a:rPr lang="fr-FR" sz="1200" b="0" i="0" u="none" strike="noStrike" kern="1200" baseline="0" dirty="0" err="1" smtClean="0">
                <a:solidFill>
                  <a:schemeClr val="tx1"/>
                </a:solidFill>
                <a:latin typeface="+mn-lt"/>
                <a:ea typeface="+mn-ea"/>
                <a:cs typeface="+mn-cs"/>
              </a:rPr>
              <a:t>arrow</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indicates</a:t>
            </a:r>
            <a:r>
              <a:rPr lang="fr-FR" sz="1200" b="0" i="0" u="none" strike="noStrike" kern="1200" baseline="0" dirty="0" smtClean="0">
                <a:solidFill>
                  <a:schemeClr val="tx1"/>
                </a:solidFill>
                <a:latin typeface="+mn-lt"/>
                <a:ea typeface="+mn-ea"/>
                <a:cs typeface="+mn-cs"/>
              </a:rPr>
              <a:t> the position of the </a:t>
            </a:r>
            <a:r>
              <a:rPr lang="fr-FR" sz="1200" b="0" i="0" u="none" strike="noStrike" kern="1200" baseline="0" dirty="0" err="1" smtClean="0">
                <a:solidFill>
                  <a:schemeClr val="tx1"/>
                </a:solidFill>
                <a:latin typeface="+mn-lt"/>
                <a:ea typeface="+mn-ea"/>
                <a:cs typeface="+mn-cs"/>
              </a:rPr>
              <a:t>inlets</a:t>
            </a:r>
            <a:r>
              <a:rPr lang="fr-FR" sz="1200" b="0" i="0" u="none" strike="noStrike" kern="1200" baseline="0" dirty="0" smtClean="0">
                <a:solidFill>
                  <a:schemeClr val="tx1"/>
                </a:solidFill>
                <a:latin typeface="+mn-lt"/>
                <a:ea typeface="+mn-ea"/>
                <a:cs typeface="+mn-cs"/>
              </a:rPr>
              <a:t>. The volume</a:t>
            </a:r>
          </a:p>
          <a:p>
            <a:r>
              <a:rPr lang="fr-FR" sz="1200" b="0" i="0" u="none" strike="noStrike" kern="1200" baseline="0" dirty="0" err="1" smtClean="0">
                <a:solidFill>
                  <a:schemeClr val="tx1"/>
                </a:solidFill>
                <a:latin typeface="+mn-lt"/>
                <a:ea typeface="+mn-ea"/>
                <a:cs typeface="+mn-cs"/>
              </a:rPr>
              <a:t>investigated</a:t>
            </a:r>
            <a:r>
              <a:rPr lang="fr-FR" sz="1200" b="0" i="0" u="none" strike="noStrike" kern="1200" baseline="0" dirty="0" smtClean="0">
                <a:solidFill>
                  <a:schemeClr val="tx1"/>
                </a:solidFill>
                <a:latin typeface="+mn-lt"/>
                <a:ea typeface="+mn-ea"/>
                <a:cs typeface="+mn-cs"/>
              </a:rPr>
              <a:t> by </a:t>
            </a:r>
            <a:r>
              <a:rPr lang="fr-FR" sz="1200" b="0" i="0" u="none" strike="noStrike" kern="1200" baseline="0" dirty="0" err="1" smtClean="0">
                <a:solidFill>
                  <a:schemeClr val="tx1"/>
                </a:solidFill>
                <a:latin typeface="+mn-lt"/>
                <a:ea typeface="+mn-ea"/>
                <a:cs typeface="+mn-cs"/>
              </a:rPr>
              <a:t>this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method</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is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much</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smaller</a:t>
            </a:r>
            <a:r>
              <a:rPr lang="fr-FR" sz="1200" b="0" i="0" u="none" strike="noStrike" kern="1200" baseline="0" dirty="0" smtClean="0">
                <a:solidFill>
                  <a:schemeClr val="tx1"/>
                </a:solidFill>
                <a:latin typeface="+mn-lt"/>
                <a:ea typeface="+mn-ea"/>
                <a:cs typeface="+mn-cs"/>
              </a:rPr>
              <a:t> (the vertical </a:t>
            </a:r>
            <a:r>
              <a:rPr lang="fr-FR" sz="1200" b="0" i="0" u="none" strike="noStrike" kern="1200" baseline="0" dirty="0" err="1" smtClean="0">
                <a:solidFill>
                  <a:schemeClr val="tx1"/>
                </a:solidFill>
                <a:latin typeface="+mn-lt"/>
                <a:ea typeface="+mn-ea"/>
                <a:cs typeface="+mn-cs"/>
              </a:rPr>
              <a:t>sensitivity</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is</a:t>
            </a:r>
            <a:r>
              <a:rPr lang="fr-FR" sz="1200" b="0" i="0" u="none" strike="noStrike" kern="1200" baseline="0" dirty="0" smtClean="0">
                <a:solidFill>
                  <a:schemeClr val="tx1"/>
                </a:solidFill>
                <a:latin typeface="+mn-lt"/>
                <a:ea typeface="+mn-ea"/>
                <a:cs typeface="+mn-cs"/>
              </a:rPr>
              <a:t> about 50 cm and the </a:t>
            </a:r>
            <a:r>
              <a:rPr lang="fr-FR" sz="1200" b="0" i="0" u="none" strike="noStrike" kern="1200" baseline="0" dirty="0" err="1" smtClean="0">
                <a:solidFill>
                  <a:schemeClr val="tx1"/>
                </a:solidFill>
                <a:latin typeface="+mn-lt"/>
                <a:ea typeface="+mn-ea"/>
                <a:cs typeface="+mn-cs"/>
              </a:rPr>
              <a:t>lateral</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sensitivity</a:t>
            </a:r>
            <a:r>
              <a:rPr lang="fr-FR" sz="1200" b="0" i="0" u="none" strike="noStrike" kern="1200" baseline="0" dirty="0" smtClean="0">
                <a:solidFill>
                  <a:schemeClr val="tx1"/>
                </a:solidFill>
                <a:latin typeface="+mn-lt"/>
                <a:ea typeface="+mn-ea"/>
                <a:cs typeface="+mn-cs"/>
              </a:rPr>
              <a:t> about 1 m </a:t>
            </a:r>
            <a:r>
              <a:rPr lang="fr-FR" sz="1200" b="0" i="0" u="none" strike="noStrike" kern="1200" baseline="0" dirty="0" err="1" smtClean="0">
                <a:solidFill>
                  <a:schemeClr val="tx1"/>
                </a:solidFill>
                <a:latin typeface="+mn-lt"/>
                <a:ea typeface="+mn-ea"/>
                <a:cs typeface="+mn-cs"/>
              </a:rPr>
              <a:t>than</a:t>
            </a:r>
            <a:r>
              <a:rPr lang="fr-FR" sz="1200" b="0" i="0" u="none" strike="noStrike" kern="1200" baseline="0" dirty="0" smtClean="0">
                <a:solidFill>
                  <a:schemeClr val="tx1"/>
                </a:solidFill>
                <a:latin typeface="+mn-lt"/>
                <a:ea typeface="+mn-ea"/>
                <a:cs typeface="+mn-cs"/>
              </a:rPr>
              <a:t> the one </a:t>
            </a:r>
            <a:r>
              <a:rPr lang="fr-FR" sz="1200" b="0" i="0" u="none" strike="noStrike" kern="1200" baseline="0" dirty="0" err="1" smtClean="0">
                <a:solidFill>
                  <a:schemeClr val="tx1"/>
                </a:solidFill>
                <a:latin typeface="+mn-lt"/>
                <a:ea typeface="+mn-ea"/>
                <a:cs typeface="+mn-cs"/>
              </a:rPr>
              <a:t>investigated</a:t>
            </a:r>
            <a:r>
              <a:rPr lang="fr-FR" sz="1200" b="0" i="0" u="none" strike="noStrike" kern="1200" baseline="0" dirty="0" smtClean="0">
                <a:solidFill>
                  <a:schemeClr val="tx1"/>
                </a:solidFill>
                <a:latin typeface="+mn-lt"/>
                <a:ea typeface="+mn-ea"/>
                <a:cs typeface="+mn-cs"/>
              </a:rPr>
              <a:t> by one ERT data point, </a:t>
            </a:r>
            <a:r>
              <a:rPr lang="fr-FR" sz="1200" b="0" i="0" u="none" strike="noStrike" kern="1200" baseline="0" dirty="0" err="1" smtClean="0">
                <a:solidFill>
                  <a:schemeClr val="tx1"/>
                </a:solidFill>
                <a:latin typeface="+mn-lt"/>
                <a:ea typeface="+mn-ea"/>
                <a:cs typeface="+mn-cs"/>
              </a:rPr>
              <a:t>leading</a:t>
            </a:r>
            <a:r>
              <a:rPr lang="fr-FR" sz="1200" b="0" i="0" u="none" strike="noStrike" kern="1200" baseline="0" dirty="0" smtClean="0">
                <a:solidFill>
                  <a:schemeClr val="tx1"/>
                </a:solidFill>
                <a:latin typeface="+mn-lt"/>
                <a:ea typeface="+mn-ea"/>
                <a:cs typeface="+mn-cs"/>
              </a:rPr>
              <a:t> to a more </a:t>
            </a:r>
            <a:r>
              <a:rPr lang="fr-FR" sz="1200" b="0" i="0" u="none" strike="noStrike" kern="1200" baseline="0" dirty="0" err="1" smtClean="0">
                <a:solidFill>
                  <a:schemeClr val="tx1"/>
                </a:solidFill>
                <a:latin typeface="+mn-lt"/>
                <a:ea typeface="+mn-ea"/>
                <a:cs typeface="+mn-cs"/>
              </a:rPr>
              <a:t>accurate</a:t>
            </a:r>
            <a:r>
              <a:rPr lang="fr-FR" sz="1200" b="0" i="0" u="none" strike="noStrike" kern="1200" baseline="0" dirty="0" smtClean="0">
                <a:solidFill>
                  <a:schemeClr val="tx1"/>
                </a:solidFill>
                <a:latin typeface="+mn-lt"/>
                <a:ea typeface="+mn-ea"/>
                <a:cs typeface="+mn-cs"/>
              </a:rPr>
              <a:t> description of the vertical </a:t>
            </a:r>
            <a:r>
              <a:rPr lang="fr-FR" sz="1200" b="0" i="0" u="none" strike="noStrike" kern="1200" baseline="0" dirty="0" err="1" smtClean="0">
                <a:solidFill>
                  <a:schemeClr val="tx1"/>
                </a:solidFill>
                <a:latin typeface="+mn-lt"/>
                <a:ea typeface="+mn-ea"/>
                <a:cs typeface="+mn-cs"/>
              </a:rPr>
              <a:t>conductivitydistribution</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However</a:t>
            </a:r>
            <a:r>
              <a:rPr lang="fr-FR" sz="1200" b="0" i="0" u="none" strike="noStrike" kern="1200" baseline="0" dirty="0" smtClean="0">
                <a:solidFill>
                  <a:schemeClr val="tx1"/>
                </a:solidFill>
                <a:latin typeface="+mn-lt"/>
                <a:ea typeface="+mn-ea"/>
                <a:cs typeface="+mn-cs"/>
              </a:rPr>
              <a:t>, the volume </a:t>
            </a:r>
            <a:r>
              <a:rPr lang="fr-FR" sz="1200" b="0" i="0" u="none" strike="noStrike" kern="1200" baseline="0" dirty="0" err="1" smtClean="0">
                <a:solidFill>
                  <a:schemeClr val="tx1"/>
                </a:solidFill>
                <a:latin typeface="+mn-lt"/>
                <a:ea typeface="+mn-ea"/>
                <a:cs typeface="+mn-cs"/>
              </a:rPr>
              <a:t>investigated</a:t>
            </a:r>
            <a:r>
              <a:rPr lang="fr-FR" sz="1200" b="0" i="0" u="none" strike="noStrike" kern="1200" baseline="0" dirty="0" smtClean="0">
                <a:solidFill>
                  <a:schemeClr val="tx1"/>
                </a:solidFill>
                <a:latin typeface="+mn-lt"/>
                <a:ea typeface="+mn-ea"/>
                <a:cs typeface="+mn-cs"/>
              </a:rPr>
              <a:t> by one EM39 </a:t>
            </a:r>
            <a:r>
              <a:rPr lang="fr-FR" sz="1200" b="0" i="0" u="none" strike="noStrike" kern="1200" baseline="0" dirty="0" err="1" smtClean="0">
                <a:solidFill>
                  <a:schemeClr val="tx1"/>
                </a:solidFill>
                <a:latin typeface="+mn-lt"/>
                <a:ea typeface="+mn-ea"/>
                <a:cs typeface="+mn-cs"/>
              </a:rPr>
              <a:t>measurement</a:t>
            </a:r>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err="1" smtClean="0">
                <a:solidFill>
                  <a:schemeClr val="tx1"/>
                </a:solidFill>
                <a:latin typeface="+mn-lt"/>
                <a:ea typeface="+mn-ea"/>
                <a:cs typeface="+mn-cs"/>
              </a:rPr>
              <a:t>is</a:t>
            </a:r>
            <a:r>
              <a:rPr lang="fr-FR" sz="1200" b="0" i="0" u="none" strike="noStrike" kern="1200" baseline="0" dirty="0" smtClean="0">
                <a:solidFill>
                  <a:schemeClr val="tx1"/>
                </a:solidFill>
                <a:latin typeface="+mn-lt"/>
                <a:ea typeface="+mn-ea"/>
                <a:cs typeface="+mn-cs"/>
              </a:rPr>
              <a:t> not </a:t>
            </a:r>
            <a:r>
              <a:rPr lang="fr-FR" sz="1200" b="0" i="0" u="none" strike="noStrike" kern="1200" baseline="0" dirty="0" err="1" smtClean="0">
                <a:solidFill>
                  <a:schemeClr val="tx1"/>
                </a:solidFill>
                <a:latin typeface="+mn-lt"/>
                <a:ea typeface="+mn-ea"/>
                <a:cs typeface="+mn-cs"/>
              </a:rPr>
              <a:t>that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different</a:t>
            </a:r>
            <a:r>
              <a:rPr lang="fr-FR" sz="1200" b="0" i="0" u="none" strike="noStrike" kern="1200" baseline="0" dirty="0" smtClean="0">
                <a:solidFill>
                  <a:schemeClr val="tx1"/>
                </a:solidFill>
                <a:latin typeface="+mn-lt"/>
                <a:ea typeface="+mn-ea"/>
                <a:cs typeface="+mn-cs"/>
              </a:rPr>
              <a:t> of the one of one </a:t>
            </a:r>
            <a:r>
              <a:rPr lang="fr-FR" sz="1200" b="0" i="0" u="none" strike="noStrike" kern="1200" baseline="0" dirty="0" err="1" smtClean="0">
                <a:solidFill>
                  <a:schemeClr val="tx1"/>
                </a:solidFill>
                <a:latin typeface="+mn-lt"/>
                <a:ea typeface="+mn-ea"/>
                <a:cs typeface="+mn-cs"/>
              </a:rPr>
              <a:t>cell</a:t>
            </a:r>
            <a:r>
              <a:rPr lang="fr-FR" sz="1200" b="0" i="0" u="none" strike="noStrike" kern="1200" baseline="0" dirty="0" smtClean="0">
                <a:solidFill>
                  <a:schemeClr val="tx1"/>
                </a:solidFill>
                <a:latin typeface="+mn-lt"/>
                <a:ea typeface="+mn-ea"/>
                <a:cs typeface="+mn-cs"/>
              </a:rPr>
              <a:t> of the inversion</a:t>
            </a:r>
          </a:p>
          <a:p>
            <a:r>
              <a:rPr lang="fr-FR" sz="1200" b="0" i="0" u="none" strike="noStrike" kern="1200" baseline="0" dirty="0" err="1" smtClean="0">
                <a:solidFill>
                  <a:schemeClr val="tx1"/>
                </a:solidFill>
                <a:latin typeface="+mn-lt"/>
                <a:ea typeface="+mn-ea"/>
                <a:cs typeface="+mn-cs"/>
              </a:rPr>
              <a:t>grid</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we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thus</a:t>
            </a:r>
            <a:r>
              <a:rPr lang="fr-FR" sz="1200" b="0" i="0" u="none" strike="noStrike" kern="1200" baseline="0" dirty="0" smtClean="0">
                <a:solidFill>
                  <a:schemeClr val="tx1"/>
                </a:solidFill>
                <a:latin typeface="+mn-lt"/>
                <a:ea typeface="+mn-ea"/>
                <a:cs typeface="+mn-cs"/>
              </a:rPr>
              <a:t> assume </a:t>
            </a:r>
            <a:r>
              <a:rPr lang="fr-FR" sz="1200" b="0" i="0" u="none" strike="noStrike" kern="1200" baseline="0" dirty="0" err="1" smtClean="0">
                <a:solidFill>
                  <a:schemeClr val="tx1"/>
                </a:solidFill>
                <a:latin typeface="+mn-lt"/>
                <a:ea typeface="+mn-ea"/>
                <a:cs typeface="+mn-cs"/>
              </a:rPr>
              <a:t>that</a:t>
            </a:r>
            <a:r>
              <a:rPr lang="fr-FR" sz="1200" b="0" i="0" u="none" strike="noStrike" kern="1200" baseline="0" dirty="0" smtClean="0">
                <a:solidFill>
                  <a:schemeClr val="tx1"/>
                </a:solidFill>
                <a:latin typeface="+mn-lt"/>
                <a:ea typeface="+mn-ea"/>
                <a:cs typeface="+mn-cs"/>
              </a:rPr>
              <a:t> the vertical </a:t>
            </a:r>
            <a:r>
              <a:rPr lang="fr-FR" sz="1200" b="0" i="0" u="none" strike="noStrike" kern="1200" baseline="0" dirty="0" err="1" smtClean="0">
                <a:solidFill>
                  <a:schemeClr val="tx1"/>
                </a:solidFill>
                <a:latin typeface="+mn-lt"/>
                <a:ea typeface="+mn-ea"/>
                <a:cs typeface="+mn-cs"/>
              </a:rPr>
              <a:t>variogram</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can</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be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used</a:t>
            </a:r>
            <a:r>
              <a:rPr lang="fr-FR" sz="1200" b="0" i="0" u="none" strike="noStrike" kern="1200" baseline="0" dirty="0" smtClean="0">
                <a:solidFill>
                  <a:schemeClr val="tx1"/>
                </a:solidFill>
                <a:latin typeface="+mn-lt"/>
                <a:ea typeface="+mn-ea"/>
                <a:cs typeface="+mn-cs"/>
              </a:rPr>
              <a:t> to</a:t>
            </a:r>
          </a:p>
          <a:p>
            <a:r>
              <a:rPr lang="fr-FR" sz="1200" b="0" i="0" u="none" strike="noStrike" kern="1200" baseline="0" dirty="0" err="1" smtClean="0">
                <a:solidFill>
                  <a:schemeClr val="tx1"/>
                </a:solidFill>
                <a:latin typeface="+mn-lt"/>
                <a:ea typeface="+mn-ea"/>
                <a:cs typeface="+mn-cs"/>
              </a:rPr>
              <a:t>constrain</a:t>
            </a:r>
            <a:r>
              <a:rPr lang="fr-FR" sz="1200" b="0" i="0" u="none" strike="noStrike" kern="1200" baseline="0" dirty="0" smtClean="0">
                <a:solidFill>
                  <a:schemeClr val="tx1"/>
                </a:solidFill>
                <a:latin typeface="+mn-lt"/>
                <a:ea typeface="+mn-ea"/>
                <a:cs typeface="+mn-cs"/>
              </a:rPr>
              <a:t> the ERT inversion</a:t>
            </a:r>
            <a:endParaRPr lang="fr-FR"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8</a:t>
            </a:fld>
            <a:endParaRPr lang="fr-FR"/>
          </a:p>
        </p:txBody>
      </p:sp>
    </p:spTree>
    <p:extLst>
      <p:ext uri="{BB962C8B-B14F-4D97-AF65-F5344CB8AC3E}">
        <p14:creationId xmlns:p14="http://schemas.microsoft.com/office/powerpoint/2010/main" val="1158771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Enlever </a:t>
            </a:r>
            <a:r>
              <a:rPr lang="fr-FR" dirty="0" err="1" smtClean="0"/>
              <a:t>HCl</a:t>
            </a:r>
            <a:r>
              <a:rPr lang="fr-FR" baseline="0" dirty="0" smtClean="0"/>
              <a:t> et le mettre en solution va augmenter la conductivité.</a:t>
            </a:r>
          </a:p>
          <a:p>
            <a:r>
              <a:rPr lang="fr-FR" baseline="0" dirty="0" smtClean="0"/>
              <a:t>Ceci vient d’ou??</a:t>
            </a:r>
            <a:endParaRPr lang="fr-FR" dirty="0"/>
          </a:p>
        </p:txBody>
      </p:sp>
      <p:sp>
        <p:nvSpPr>
          <p:cNvPr id="4" name="Espace réservé du numéro de diapositive 3"/>
          <p:cNvSpPr>
            <a:spLocks noGrp="1"/>
          </p:cNvSpPr>
          <p:nvPr>
            <p:ph type="sldNum" sz="quarter" idx="10"/>
          </p:nvPr>
        </p:nvSpPr>
        <p:spPr/>
        <p:txBody>
          <a:bodyPr/>
          <a:lstStyle/>
          <a:p>
            <a:fld id="{6209FF58-CEA9-47DB-B5F4-9E43BF099B17}" type="slidenum">
              <a:rPr lang="fr-FR" smtClean="0"/>
              <a:t>59</a:t>
            </a:fld>
            <a:endParaRPr lang="fr-FR"/>
          </a:p>
        </p:txBody>
      </p:sp>
    </p:spTree>
    <p:extLst>
      <p:ext uri="{BB962C8B-B14F-4D97-AF65-F5344CB8AC3E}">
        <p14:creationId xmlns:p14="http://schemas.microsoft.com/office/powerpoint/2010/main" val="55907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64</a:t>
            </a:fld>
            <a:endParaRPr lang="fr-FR"/>
          </a:p>
        </p:txBody>
      </p:sp>
    </p:spTree>
    <p:extLst>
      <p:ext uri="{BB962C8B-B14F-4D97-AF65-F5344CB8AC3E}">
        <p14:creationId xmlns:p14="http://schemas.microsoft.com/office/powerpoint/2010/main" val="1505192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BE" altLang="fr-FR" smtClean="0"/>
              <a:t>Explain what epsilon is…</a:t>
            </a:r>
          </a:p>
          <a:p>
            <a:pPr eaLnBrk="1" hangingPunct="1">
              <a:spcBef>
                <a:spcPct val="0"/>
              </a:spcBef>
            </a:pPr>
            <a:endParaRPr lang="fr-BE" altLang="fr-FR" smtClean="0"/>
          </a:p>
          <a:p>
            <a:pPr eaLnBrk="1" hangingPunct="1">
              <a:spcBef>
                <a:spcPct val="0"/>
              </a:spcBef>
            </a:pPr>
            <a:r>
              <a:rPr lang="fr-BE" altLang="fr-FR" smtClean="0"/>
              <a:t>Wd Constraint matrix: The weigthts of gradient matrices in all directions will determine whether lateral or vertical model changes are enforced. </a:t>
            </a:r>
            <a:r>
              <a:rPr lang="en-US" altLang="fr-FR" smtClean="0"/>
              <a:t>the selection of the regularization parameter with respect to the data quality and the definition of image appraisal indicators still remains a challenge. Uncertainty quantification of ERT-derived results often relies on data-error propagation around the inverse solution. Given the inherent non-uniqueness of the problem, both mathematically but also from a pedological point of view, challenges for stochastic approaches lie in providing realistic uncertainty estimation, encompassing all uncertainties (e.g. prior, pedophysics or data error).</a:t>
            </a:r>
            <a:endParaRPr lang="fr-BE" altLang="fr-FR" smtClean="0"/>
          </a:p>
          <a:p>
            <a:pPr eaLnBrk="1" hangingPunct="1">
              <a:spcBef>
                <a:spcPct val="0"/>
              </a:spcBef>
            </a:pPr>
            <a:endParaRPr lang="fr-BE" altLang="fr-FR" smtClean="0"/>
          </a:p>
        </p:txBody>
      </p:sp>
      <p:sp>
        <p:nvSpPr>
          <p:cNvPr id="266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C7B632B-A472-44D5-975B-B908A89191F8}" type="slidenum">
              <a:rPr lang="fr-FR" altLang="fr-FR" smtClean="0"/>
              <a:pPr fontAlgn="base">
                <a:spcBef>
                  <a:spcPct val="0"/>
                </a:spcBef>
                <a:spcAft>
                  <a:spcPct val="0"/>
                </a:spcAft>
              </a:pPr>
              <a:t>72</a:t>
            </a:fld>
            <a:endParaRPr lang="fr-FR" altLang="fr-FR" smtClean="0"/>
          </a:p>
        </p:txBody>
      </p:sp>
    </p:spTree>
    <p:extLst>
      <p:ext uri="{BB962C8B-B14F-4D97-AF65-F5344CB8AC3E}">
        <p14:creationId xmlns:p14="http://schemas.microsoft.com/office/powerpoint/2010/main" val="155198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BE" altLang="fr-FR" dirty="0" err="1" smtClean="0"/>
              <a:t>Explain</a:t>
            </a:r>
            <a:r>
              <a:rPr lang="fr-BE" altLang="fr-FR" dirty="0" smtClean="0"/>
              <a:t> </a:t>
            </a:r>
            <a:r>
              <a:rPr lang="fr-BE" altLang="fr-FR" dirty="0" err="1" smtClean="0"/>
              <a:t>what</a:t>
            </a:r>
            <a:r>
              <a:rPr lang="fr-BE" altLang="fr-FR" dirty="0" smtClean="0"/>
              <a:t> epsilon </a:t>
            </a:r>
            <a:r>
              <a:rPr lang="fr-BE" altLang="fr-FR" dirty="0" err="1" smtClean="0"/>
              <a:t>is</a:t>
            </a:r>
            <a:r>
              <a:rPr lang="fr-BE" altLang="fr-FR" dirty="0" smtClean="0"/>
              <a:t>…</a:t>
            </a:r>
          </a:p>
          <a:p>
            <a:pPr eaLnBrk="1" hangingPunct="1">
              <a:spcBef>
                <a:spcPct val="0"/>
              </a:spcBef>
            </a:pPr>
            <a:endParaRPr lang="fr-BE" altLang="fr-FR" dirty="0" smtClean="0"/>
          </a:p>
          <a:p>
            <a:pPr eaLnBrk="1" hangingPunct="1">
              <a:spcBef>
                <a:spcPct val="0"/>
              </a:spcBef>
            </a:pPr>
            <a:r>
              <a:rPr lang="fr-BE" altLang="fr-FR" dirty="0" err="1" smtClean="0"/>
              <a:t>Wd</a:t>
            </a:r>
            <a:r>
              <a:rPr lang="fr-BE" altLang="fr-FR" dirty="0" smtClean="0"/>
              <a:t> </a:t>
            </a:r>
            <a:r>
              <a:rPr lang="fr-BE" altLang="fr-FR" dirty="0" err="1" smtClean="0"/>
              <a:t>Constraint</a:t>
            </a:r>
            <a:r>
              <a:rPr lang="fr-BE" altLang="fr-FR" dirty="0" smtClean="0"/>
              <a:t> matrix: The </a:t>
            </a:r>
            <a:r>
              <a:rPr lang="fr-BE" altLang="fr-FR" dirty="0" err="1" smtClean="0"/>
              <a:t>weigthts</a:t>
            </a:r>
            <a:r>
              <a:rPr lang="fr-BE" altLang="fr-FR" dirty="0" smtClean="0"/>
              <a:t> of gradient matrices in all directions </a:t>
            </a:r>
            <a:r>
              <a:rPr lang="fr-BE" altLang="fr-FR" dirty="0" err="1" smtClean="0"/>
              <a:t>will</a:t>
            </a:r>
            <a:r>
              <a:rPr lang="fr-BE" altLang="fr-FR" dirty="0" smtClean="0"/>
              <a:t> </a:t>
            </a:r>
            <a:r>
              <a:rPr lang="fr-BE" altLang="fr-FR" dirty="0" err="1" smtClean="0"/>
              <a:t>determine</a:t>
            </a:r>
            <a:r>
              <a:rPr lang="fr-BE" altLang="fr-FR" dirty="0" smtClean="0"/>
              <a:t> </a:t>
            </a:r>
            <a:r>
              <a:rPr lang="fr-BE" altLang="fr-FR" dirty="0" err="1" smtClean="0"/>
              <a:t>whether</a:t>
            </a:r>
            <a:r>
              <a:rPr lang="fr-BE" altLang="fr-FR" dirty="0" smtClean="0"/>
              <a:t> </a:t>
            </a:r>
            <a:r>
              <a:rPr lang="fr-BE" altLang="fr-FR" dirty="0" err="1" smtClean="0"/>
              <a:t>lateral</a:t>
            </a:r>
            <a:r>
              <a:rPr lang="fr-BE" altLang="fr-FR" dirty="0" smtClean="0"/>
              <a:t> or vertical model changes are </a:t>
            </a:r>
            <a:r>
              <a:rPr lang="fr-BE" altLang="fr-FR" dirty="0" err="1" smtClean="0"/>
              <a:t>enforced</a:t>
            </a:r>
            <a:r>
              <a:rPr lang="fr-BE" altLang="fr-FR" dirty="0" smtClean="0"/>
              <a:t>. </a:t>
            </a:r>
            <a:r>
              <a:rPr lang="en-US" altLang="fr-FR" dirty="0" smtClean="0"/>
              <a:t>the selection of the regularization parameter with respect to the data quality and the definition of image appraisal indicators still remains a challenge. Uncertainty quantification of ERT-derived results often relies on data-error propagation around the inverse solution. Given the inherent non-uniqueness of the problem, both mathematically but also from a </a:t>
            </a:r>
            <a:r>
              <a:rPr lang="en-US" altLang="fr-FR" dirty="0" err="1" smtClean="0"/>
              <a:t>pedological</a:t>
            </a:r>
            <a:r>
              <a:rPr lang="en-US" altLang="fr-FR" dirty="0" smtClean="0"/>
              <a:t> point of view, challenges for stochastic approaches lie in providing realistic uncertainty estimation, encompassing all uncertainties (e.g. prior, </a:t>
            </a:r>
            <a:r>
              <a:rPr lang="en-US" altLang="fr-FR" dirty="0" err="1" smtClean="0"/>
              <a:t>pedophysics</a:t>
            </a:r>
            <a:r>
              <a:rPr lang="en-US" altLang="fr-FR" dirty="0" smtClean="0"/>
              <a:t> or data error).</a:t>
            </a:r>
            <a:endParaRPr lang="fr-BE" altLang="fr-FR" dirty="0" smtClean="0"/>
          </a:p>
          <a:p>
            <a:pPr eaLnBrk="1" hangingPunct="1">
              <a:spcBef>
                <a:spcPct val="0"/>
              </a:spcBef>
            </a:pPr>
            <a:endParaRPr lang="fr-BE" altLang="fr-FR" dirty="0" smtClean="0"/>
          </a:p>
          <a:p>
            <a:r>
              <a:rPr lang="en-US" sz="1300" dirty="0"/>
              <a:t>In the inversion, log 10-transformed resistances are used as data d and log 10-transformed resistivity (of lumped finite-element cells)</a:t>
            </a:r>
          </a:p>
          <a:p>
            <a:r>
              <a:rPr lang="en-US" sz="1300" dirty="0"/>
              <a:t>as parameters m to account for the typically large range of resistivity </a:t>
            </a:r>
            <a:r>
              <a:rPr lang="fr-BE" sz="1300" dirty="0"/>
              <a:t>values for </a:t>
            </a:r>
            <a:r>
              <a:rPr lang="fr-BE" sz="1300" dirty="0" err="1"/>
              <a:t>soil</a:t>
            </a:r>
            <a:endParaRPr lang="fr-BE" altLang="fr-FR" dirty="0" smtClean="0"/>
          </a:p>
        </p:txBody>
      </p:sp>
      <p:sp>
        <p:nvSpPr>
          <p:cNvPr id="266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C7B632B-A472-44D5-975B-B908A89191F8}" type="slidenum">
              <a:rPr lang="fr-FR" altLang="fr-FR" smtClean="0"/>
              <a:pPr fontAlgn="base">
                <a:spcBef>
                  <a:spcPct val="0"/>
                </a:spcBef>
                <a:spcAft>
                  <a:spcPct val="0"/>
                </a:spcAft>
              </a:pPr>
              <a:t>73</a:t>
            </a:fld>
            <a:endParaRPr lang="fr-FR" altLang="fr-FR" smtClean="0"/>
          </a:p>
        </p:txBody>
      </p:sp>
    </p:spTree>
    <p:extLst>
      <p:ext uri="{BB962C8B-B14F-4D97-AF65-F5344CB8AC3E}">
        <p14:creationId xmlns:p14="http://schemas.microsoft.com/office/powerpoint/2010/main" val="3400152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BE" altLang="fr-FR" dirty="0" smtClean="0"/>
              <a:t>Injectio</a:t>
            </a:r>
            <a:r>
              <a:rPr lang="fr-BE" altLang="fr-FR" baseline="0" dirty="0" smtClean="0"/>
              <a:t>n of </a:t>
            </a:r>
            <a:r>
              <a:rPr lang="fr-BE" altLang="fr-FR" baseline="0" dirty="0" err="1" smtClean="0"/>
              <a:t>heated</a:t>
            </a:r>
            <a:r>
              <a:rPr lang="fr-BE" altLang="fr-FR" baseline="0" dirty="0" smtClean="0"/>
              <a:t> water =&gt; </a:t>
            </a:r>
            <a:r>
              <a:rPr lang="fr-BE" altLang="fr-FR" baseline="0" dirty="0" err="1" smtClean="0"/>
              <a:t>colours</a:t>
            </a:r>
            <a:r>
              <a:rPr lang="fr-BE" altLang="fr-FR" baseline="0" dirty="0" smtClean="0"/>
              <a:t>: </a:t>
            </a:r>
            <a:r>
              <a:rPr lang="fr-BE" altLang="fr-FR" baseline="0" dirty="0" err="1" smtClean="0"/>
              <a:t>timesteps</a:t>
            </a:r>
            <a:r>
              <a:rPr lang="fr-BE" altLang="fr-FR" baseline="0" dirty="0" smtClean="0"/>
              <a:t> </a:t>
            </a:r>
            <a:r>
              <a:rPr lang="fr-BE" altLang="fr-FR" baseline="0" dirty="0" err="1" smtClean="0"/>
              <a:t>after</a:t>
            </a:r>
            <a:r>
              <a:rPr lang="fr-BE" altLang="fr-FR" baseline="0" dirty="0" smtClean="0"/>
              <a:t> injection</a:t>
            </a:r>
          </a:p>
          <a:p>
            <a:pPr eaLnBrk="1" hangingPunct="1">
              <a:spcBef>
                <a:spcPct val="0"/>
              </a:spcBef>
            </a:pPr>
            <a:r>
              <a:rPr lang="fr-BE" altLang="fr-FR" baseline="0" dirty="0" err="1" smtClean="0"/>
              <a:t>Error</a:t>
            </a:r>
            <a:r>
              <a:rPr lang="fr-BE" altLang="fr-FR" baseline="0" dirty="0" smtClean="0"/>
              <a:t> model </a:t>
            </a:r>
            <a:r>
              <a:rPr lang="fr-BE" altLang="fr-FR" baseline="0" dirty="0" err="1" smtClean="0"/>
              <a:t>equation</a:t>
            </a:r>
            <a:r>
              <a:rPr lang="fr-BE" altLang="fr-FR" baseline="0" dirty="0" smtClean="0"/>
              <a:t>: </a:t>
            </a:r>
            <a:r>
              <a:rPr lang="fr-BE" altLang="fr-FR" baseline="0" dirty="0" err="1" smtClean="0"/>
              <a:t>slater</a:t>
            </a:r>
            <a:r>
              <a:rPr lang="fr-BE" altLang="fr-FR" baseline="0" dirty="0" smtClean="0"/>
              <a:t> et al 2000</a:t>
            </a:r>
          </a:p>
          <a:p>
            <a:pPr eaLnBrk="1" hangingPunct="1">
              <a:spcBef>
                <a:spcPct val="0"/>
              </a:spcBef>
            </a:pPr>
            <a:endParaRPr lang="fr-BE" altLang="fr-FR" dirty="0" smtClean="0"/>
          </a:p>
        </p:txBody>
      </p:sp>
      <p:sp>
        <p:nvSpPr>
          <p:cNvPr id="450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EC7F1D3-B4E4-4A05-8C05-00605C0B681E}" type="slidenum">
              <a:rPr lang="fr-FR" altLang="fr-FR" smtClean="0"/>
              <a:pPr fontAlgn="base">
                <a:spcBef>
                  <a:spcPct val="0"/>
                </a:spcBef>
                <a:spcAft>
                  <a:spcPct val="0"/>
                </a:spcAft>
              </a:pPr>
              <a:t>74</a:t>
            </a:fld>
            <a:endParaRPr lang="fr-FR" altLang="fr-FR" smtClean="0"/>
          </a:p>
        </p:txBody>
      </p:sp>
    </p:spTree>
    <p:extLst>
      <p:ext uri="{BB962C8B-B14F-4D97-AF65-F5344CB8AC3E}">
        <p14:creationId xmlns:p14="http://schemas.microsoft.com/office/powerpoint/2010/main" val="2981229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BE" altLang="fr-FR" dirty="0" smtClean="0"/>
              <a:t>Injectio</a:t>
            </a:r>
            <a:r>
              <a:rPr lang="fr-BE" altLang="fr-FR" baseline="0" dirty="0" smtClean="0"/>
              <a:t>n of </a:t>
            </a:r>
            <a:r>
              <a:rPr lang="fr-BE" altLang="fr-FR" baseline="0" dirty="0" err="1" smtClean="0"/>
              <a:t>heated</a:t>
            </a:r>
            <a:r>
              <a:rPr lang="fr-BE" altLang="fr-FR" baseline="0" dirty="0" smtClean="0"/>
              <a:t> water =&gt; </a:t>
            </a:r>
            <a:r>
              <a:rPr lang="fr-BE" altLang="fr-FR" baseline="0" dirty="0" err="1" smtClean="0"/>
              <a:t>colours</a:t>
            </a:r>
            <a:r>
              <a:rPr lang="fr-BE" altLang="fr-FR" baseline="0" dirty="0" smtClean="0"/>
              <a:t>: </a:t>
            </a:r>
            <a:r>
              <a:rPr lang="fr-BE" altLang="fr-FR" baseline="0" dirty="0" err="1" smtClean="0"/>
              <a:t>timesteps</a:t>
            </a:r>
            <a:r>
              <a:rPr lang="fr-BE" altLang="fr-FR" baseline="0" dirty="0" smtClean="0"/>
              <a:t> </a:t>
            </a:r>
            <a:r>
              <a:rPr lang="fr-BE" altLang="fr-FR" baseline="0" dirty="0" err="1" smtClean="0"/>
              <a:t>after</a:t>
            </a:r>
            <a:r>
              <a:rPr lang="fr-BE" altLang="fr-FR" baseline="0" dirty="0" smtClean="0"/>
              <a:t> injection</a:t>
            </a:r>
          </a:p>
          <a:p>
            <a:pPr eaLnBrk="1" hangingPunct="1">
              <a:spcBef>
                <a:spcPct val="0"/>
              </a:spcBef>
            </a:pPr>
            <a:r>
              <a:rPr lang="fr-BE" altLang="fr-FR" baseline="0" dirty="0" err="1" smtClean="0"/>
              <a:t>Error</a:t>
            </a:r>
            <a:r>
              <a:rPr lang="fr-BE" altLang="fr-FR" baseline="0" dirty="0" smtClean="0"/>
              <a:t> model </a:t>
            </a:r>
            <a:r>
              <a:rPr lang="fr-BE" altLang="fr-FR" baseline="0" dirty="0" err="1" smtClean="0"/>
              <a:t>equation</a:t>
            </a:r>
            <a:r>
              <a:rPr lang="fr-BE" altLang="fr-FR" baseline="0" dirty="0" smtClean="0"/>
              <a:t>: </a:t>
            </a:r>
            <a:r>
              <a:rPr lang="fr-BE" altLang="fr-FR" baseline="0" dirty="0" err="1" smtClean="0"/>
              <a:t>slater</a:t>
            </a:r>
            <a:r>
              <a:rPr lang="fr-BE" altLang="fr-FR" baseline="0" smtClean="0"/>
              <a:t> et al 2000</a:t>
            </a:r>
          </a:p>
          <a:p>
            <a:pPr eaLnBrk="1" hangingPunct="1">
              <a:spcBef>
                <a:spcPct val="0"/>
              </a:spcBef>
            </a:pPr>
            <a:endParaRPr lang="fr-BE" altLang="fr-FR" dirty="0" smtClean="0"/>
          </a:p>
        </p:txBody>
      </p:sp>
      <p:sp>
        <p:nvSpPr>
          <p:cNvPr id="450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EC7F1D3-B4E4-4A05-8C05-00605C0B681E}" type="slidenum">
              <a:rPr lang="fr-FR" altLang="fr-FR" smtClean="0"/>
              <a:pPr fontAlgn="base">
                <a:spcBef>
                  <a:spcPct val="0"/>
                </a:spcBef>
                <a:spcAft>
                  <a:spcPct val="0"/>
                </a:spcAft>
              </a:pPr>
              <a:t>75</a:t>
            </a:fld>
            <a:endParaRPr lang="fr-FR" altLang="fr-FR" smtClean="0"/>
          </a:p>
        </p:txBody>
      </p:sp>
    </p:spTree>
    <p:extLst>
      <p:ext uri="{BB962C8B-B14F-4D97-AF65-F5344CB8AC3E}">
        <p14:creationId xmlns:p14="http://schemas.microsoft.com/office/powerpoint/2010/main" val="2188374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BE" altLang="fr-FR" smtClean="0"/>
              <a:t>Explain what epsilon is…</a:t>
            </a:r>
          </a:p>
          <a:p>
            <a:pPr eaLnBrk="1" hangingPunct="1">
              <a:spcBef>
                <a:spcPct val="0"/>
              </a:spcBef>
            </a:pPr>
            <a:endParaRPr lang="fr-BE" altLang="fr-FR" smtClean="0"/>
          </a:p>
          <a:p>
            <a:pPr eaLnBrk="1" hangingPunct="1">
              <a:spcBef>
                <a:spcPct val="0"/>
              </a:spcBef>
            </a:pPr>
            <a:r>
              <a:rPr lang="fr-BE" altLang="fr-FR" smtClean="0"/>
              <a:t>Wd Constraint matrix: The weigthts of gradient matrices in all directions will determine whether lateral or vertical model changes are enforced. </a:t>
            </a:r>
            <a:r>
              <a:rPr lang="en-US" altLang="fr-FR" smtClean="0"/>
              <a:t>the selection of the regularization parameter with respect to the data quality and the definition of image appraisal indicators still remains a challenge. Uncertainty quantification of ERT-derived results often relies on data-error propagation around the inverse solution. Given the inherent non-uniqueness of the problem, both mathematically but also from a pedological point of view, challenges for stochastic approaches lie in providing realistic uncertainty estimation, encompassing all uncertainties (e.g. prior, pedophysics or data error).</a:t>
            </a:r>
            <a:endParaRPr lang="fr-BE" altLang="fr-FR" smtClean="0"/>
          </a:p>
          <a:p>
            <a:pPr eaLnBrk="1" hangingPunct="1">
              <a:spcBef>
                <a:spcPct val="0"/>
              </a:spcBef>
            </a:pPr>
            <a:endParaRPr lang="fr-BE" altLang="fr-FR" smtClean="0"/>
          </a:p>
        </p:txBody>
      </p:sp>
      <p:sp>
        <p:nvSpPr>
          <p:cNvPr id="266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C7B632B-A472-44D5-975B-B908A89191F8}" type="slidenum">
              <a:rPr lang="fr-FR" altLang="fr-FR" smtClean="0"/>
              <a:pPr fontAlgn="base">
                <a:spcBef>
                  <a:spcPct val="0"/>
                </a:spcBef>
                <a:spcAft>
                  <a:spcPct val="0"/>
                </a:spcAft>
              </a:pPr>
              <a:t>76</a:t>
            </a:fld>
            <a:endParaRPr lang="fr-FR" altLang="fr-FR" smtClean="0"/>
          </a:p>
        </p:txBody>
      </p:sp>
    </p:spTree>
    <p:extLst>
      <p:ext uri="{BB962C8B-B14F-4D97-AF65-F5344CB8AC3E}">
        <p14:creationId xmlns:p14="http://schemas.microsoft.com/office/powerpoint/2010/main" val="776226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BE" dirty="0" smtClean="0"/>
              <a:t>Type of </a:t>
            </a:r>
            <a:r>
              <a:rPr lang="fr-BE" dirty="0" err="1" smtClean="0"/>
              <a:t>constraints</a:t>
            </a:r>
            <a:r>
              <a:rPr lang="fr-BE" dirty="0" smtClean="0"/>
              <a:t> possible:</a:t>
            </a:r>
          </a:p>
          <a:p>
            <a:pPr lvl="1">
              <a:buFont typeface="Arial"/>
              <a:buChar char="–"/>
              <a:defRPr/>
            </a:pPr>
            <a:r>
              <a:rPr lang="fr-BE" dirty="0" err="1" smtClean="0"/>
              <a:t>Smoothness</a:t>
            </a:r>
            <a:r>
              <a:rPr lang="fr-BE" dirty="0" smtClean="0"/>
              <a:t> </a:t>
            </a:r>
            <a:r>
              <a:rPr lang="fr-BE" dirty="0" err="1" smtClean="0"/>
              <a:t>constraint</a:t>
            </a:r>
            <a:r>
              <a:rPr lang="fr-BE" dirty="0" smtClean="0"/>
              <a:t> inversion </a:t>
            </a:r>
            <a:r>
              <a:rPr lang="fr-BE" sz="1700" i="1" dirty="0"/>
              <a:t>(de </a:t>
            </a:r>
            <a:r>
              <a:rPr lang="fr-BE" sz="1700" i="1" dirty="0" err="1"/>
              <a:t>Groot-Hedlin</a:t>
            </a:r>
            <a:r>
              <a:rPr lang="fr-BE" sz="1700" i="1" dirty="0"/>
              <a:t> and Constable, 1990)</a:t>
            </a:r>
          </a:p>
          <a:p>
            <a:pPr lvl="1">
              <a:buFont typeface="Arial"/>
              <a:buChar char="–"/>
              <a:defRPr/>
            </a:pPr>
            <a:r>
              <a:rPr lang="fr-BE" dirty="0" err="1" smtClean="0"/>
              <a:t>Blocky</a:t>
            </a:r>
            <a:r>
              <a:rPr lang="fr-BE" dirty="0" smtClean="0"/>
              <a:t> inversion </a:t>
            </a:r>
            <a:r>
              <a:rPr lang="fr-BE" sz="1700" dirty="0"/>
              <a:t>(</a:t>
            </a:r>
            <a:r>
              <a:rPr lang="fr-BE" sz="1700" dirty="0" err="1"/>
              <a:t>Farquharson</a:t>
            </a:r>
            <a:r>
              <a:rPr lang="fr-BE" sz="1700" dirty="0"/>
              <a:t> and Oldenburg, 1998)</a:t>
            </a:r>
          </a:p>
          <a:p>
            <a:pPr lvl="1">
              <a:buFont typeface="Arial"/>
              <a:buChar char="–"/>
              <a:defRPr/>
            </a:pPr>
            <a:r>
              <a:rPr lang="fr-BE" dirty="0" smtClean="0"/>
              <a:t>Structural inversion </a:t>
            </a:r>
            <a:r>
              <a:rPr lang="fr-BE" sz="1700" dirty="0"/>
              <a:t>(</a:t>
            </a:r>
            <a:r>
              <a:rPr lang="fr-BE" sz="1700" dirty="0" err="1"/>
              <a:t>Doetsch</a:t>
            </a:r>
            <a:r>
              <a:rPr lang="fr-BE" sz="1700" dirty="0"/>
              <a:t> et al., 2012)</a:t>
            </a:r>
          </a:p>
          <a:p>
            <a:pPr lvl="1">
              <a:buFont typeface="Arial"/>
              <a:buChar char="–"/>
              <a:defRPr/>
            </a:pPr>
            <a:r>
              <a:rPr lang="fr-BE" dirty="0" smtClean="0"/>
              <a:t>Minimum support and gradient support </a:t>
            </a:r>
            <a:r>
              <a:rPr lang="fr-BE" dirty="0" err="1" smtClean="0"/>
              <a:t>functionals</a:t>
            </a:r>
            <a:r>
              <a:rPr lang="fr-BE" dirty="0" smtClean="0"/>
              <a:t> </a:t>
            </a:r>
            <a:r>
              <a:rPr lang="fr-BE" sz="1700" dirty="0"/>
              <a:t>(</a:t>
            </a:r>
            <a:r>
              <a:rPr lang="fr-BE" sz="1700" dirty="0" err="1"/>
              <a:t>Blaschek</a:t>
            </a:r>
            <a:r>
              <a:rPr lang="fr-BE" sz="1700" dirty="0"/>
              <a:t> et al., 2008)</a:t>
            </a:r>
          </a:p>
          <a:p>
            <a:pPr marL="483306" lvl="1" defTabSz="966612">
              <a:buFont typeface="Arial"/>
              <a:buChar char="–"/>
              <a:defRPr/>
            </a:pPr>
            <a:r>
              <a:rPr lang="fr-BE" dirty="0" smtClean="0"/>
              <a:t>Prior incorporation </a:t>
            </a:r>
            <a:r>
              <a:rPr lang="fr-BE" dirty="0" err="1" smtClean="0"/>
              <a:t>methods</a:t>
            </a:r>
            <a:r>
              <a:rPr lang="fr-BE" sz="1300" dirty="0"/>
              <a:t>(Caterina et al., 2014</a:t>
            </a:r>
            <a:r>
              <a:rPr lang="fr-BE" sz="1300" i="1" dirty="0"/>
              <a:t>)</a:t>
            </a:r>
          </a:p>
          <a:p>
            <a:pPr lvl="1">
              <a:buFont typeface="Arial"/>
              <a:buChar char="–"/>
              <a:defRPr/>
            </a:pPr>
            <a:endParaRPr lang="fr-BE" altLang="fr-FR" dirty="0" smtClean="0"/>
          </a:p>
        </p:txBody>
      </p:sp>
      <p:sp>
        <p:nvSpPr>
          <p:cNvPr id="327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26DB09F-832C-4509-91F1-DD46BFCB9951}" type="slidenum">
              <a:rPr lang="fr-FR" altLang="fr-FR" smtClean="0"/>
              <a:pPr fontAlgn="base">
                <a:spcBef>
                  <a:spcPct val="0"/>
                </a:spcBef>
                <a:spcAft>
                  <a:spcPct val="0"/>
                </a:spcAft>
              </a:pPr>
              <a:t>78</a:t>
            </a:fld>
            <a:endParaRPr lang="fr-FR" altLang="fr-FR" smtClean="0"/>
          </a:p>
        </p:txBody>
      </p:sp>
    </p:spTree>
    <p:extLst>
      <p:ext uri="{BB962C8B-B14F-4D97-AF65-F5344CB8AC3E}">
        <p14:creationId xmlns:p14="http://schemas.microsoft.com/office/powerpoint/2010/main" val="1594617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fr-FR" dirty="0" smtClean="0"/>
              <a:t>Bulk electrical resistivity distribution on 31 May 2016 (t0) and distribution of the differences in resistivity between reference day t0 and 17 June (t1), 19 July (t3), 2 Aug. (t4), 17 Aug. (t5) and 20 Sep.(t6); for the reference zone (E4) and the trees zone (E3). </a:t>
            </a:r>
            <a:endParaRPr lang="fr-FR" altLang="fr-FR" dirty="0" smtClean="0"/>
          </a:p>
        </p:txBody>
      </p:sp>
      <p:sp>
        <p:nvSpPr>
          <p:cNvPr id="348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A74D55C-523F-4274-AC7E-D8CB346EE6FB}" type="slidenum">
              <a:rPr lang="fr-FR" altLang="fr-FR" smtClean="0"/>
              <a:pPr fontAlgn="base">
                <a:spcBef>
                  <a:spcPct val="0"/>
                </a:spcBef>
                <a:spcAft>
                  <a:spcPct val="0"/>
                </a:spcAft>
              </a:pPr>
              <a:t>79</a:t>
            </a:fld>
            <a:endParaRPr lang="fr-FR" altLang="fr-FR" smtClean="0"/>
          </a:p>
        </p:txBody>
      </p:sp>
    </p:spTree>
    <p:extLst>
      <p:ext uri="{BB962C8B-B14F-4D97-AF65-F5344CB8AC3E}">
        <p14:creationId xmlns:p14="http://schemas.microsoft.com/office/powerpoint/2010/main" val="6402102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fr-FR" dirty="0" smtClean="0"/>
              <a:t>Monitoring data allows further elements to constrain the inverse problems, data can be replaced by data difference and regularization may incorporate the temporal dimension for instance. </a:t>
            </a:r>
          </a:p>
          <a:p>
            <a:pPr eaLnBrk="1" hangingPunct="1">
              <a:spcBef>
                <a:spcPct val="0"/>
              </a:spcBef>
            </a:pPr>
            <a:endParaRPr lang="en-US" altLang="fr-FR" dirty="0" smtClean="0"/>
          </a:p>
          <a:p>
            <a:pPr eaLnBrk="1" hangingPunct="1">
              <a:spcBef>
                <a:spcPct val="0"/>
              </a:spcBef>
            </a:pPr>
            <a:endParaRPr lang="en-US" altLang="fr-FR" dirty="0" smtClean="0"/>
          </a:p>
          <a:p>
            <a:pPr eaLnBrk="1" hangingPunct="1">
              <a:spcBef>
                <a:spcPct val="0"/>
              </a:spcBef>
            </a:pPr>
            <a:r>
              <a:rPr lang="en-US" altLang="fr-FR" dirty="0" smtClean="0"/>
              <a:t>However, such constraints require their compatibility with the studied temporal process. Whereas the above challenges stay true for monitoring data, several alternative strategies are being developed more specifically, such as coupled </a:t>
            </a:r>
            <a:r>
              <a:rPr lang="en-US" altLang="fr-FR" dirty="0" err="1" smtClean="0"/>
              <a:t>hydrogeophysical</a:t>
            </a:r>
            <a:r>
              <a:rPr lang="en-US" altLang="fr-FR" dirty="0" smtClean="0"/>
              <a:t> inversion, with the challenge of addressing the non-stationarity of </a:t>
            </a:r>
            <a:r>
              <a:rPr lang="en-US" altLang="fr-FR" dirty="0" err="1" smtClean="0"/>
              <a:t>pedophysical</a:t>
            </a:r>
            <a:r>
              <a:rPr lang="en-US" altLang="fr-FR" dirty="0" smtClean="0"/>
              <a:t> relationships and the accuracy of the conceptual flow and transport model using deterministic approaches. Stochastic approaches allow to a certain extent to tackle those challenges in particular using a prior falsification/validation approach following a Popper-Bayes philosophy.</a:t>
            </a:r>
            <a:endParaRPr lang="fr-BE" altLang="fr-FR" dirty="0" smtClean="0"/>
          </a:p>
          <a:p>
            <a:pPr eaLnBrk="1" hangingPunct="1">
              <a:spcBef>
                <a:spcPct val="0"/>
              </a:spcBef>
            </a:pPr>
            <a:endParaRPr lang="fr-BE" altLang="fr-FR" dirty="0" smtClean="0"/>
          </a:p>
        </p:txBody>
      </p:sp>
      <p:sp>
        <p:nvSpPr>
          <p:cNvPr id="368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9A40983-1495-4DD7-8E8C-5A22BE811E26}" type="slidenum">
              <a:rPr lang="fr-FR" altLang="fr-FR" smtClean="0"/>
              <a:pPr fontAlgn="base">
                <a:spcBef>
                  <a:spcPct val="0"/>
                </a:spcBef>
                <a:spcAft>
                  <a:spcPct val="0"/>
                </a:spcAft>
              </a:pPr>
              <a:t>80</a:t>
            </a:fld>
            <a:endParaRPr lang="fr-FR" altLang="fr-FR" smtClean="0"/>
          </a:p>
        </p:txBody>
      </p:sp>
    </p:spTree>
    <p:extLst>
      <p:ext uri="{BB962C8B-B14F-4D97-AF65-F5344CB8AC3E}">
        <p14:creationId xmlns:p14="http://schemas.microsoft.com/office/powerpoint/2010/main" val="3034166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EM39 </a:t>
            </a:r>
            <a:r>
              <a:rPr lang="fr-FR" sz="1200" b="0" i="0" u="none" strike="noStrike" kern="1200" baseline="0" dirty="0" err="1" smtClean="0">
                <a:solidFill>
                  <a:schemeClr val="tx1"/>
                </a:solidFill>
                <a:latin typeface="+mn-lt"/>
                <a:ea typeface="+mn-ea"/>
                <a:cs typeface="+mn-cs"/>
              </a:rPr>
              <a:t>measurements</a:t>
            </a:r>
            <a:r>
              <a:rPr lang="fr-FR" sz="1200" b="0" i="0" u="none" strike="noStrike" kern="1200" baseline="0" dirty="0" smtClean="0">
                <a:solidFill>
                  <a:schemeClr val="tx1"/>
                </a:solidFill>
                <a:latin typeface="+mn-lt"/>
                <a:ea typeface="+mn-ea"/>
                <a:cs typeface="+mn-cs"/>
              </a:rPr>
              <a:t>. EM39 </a:t>
            </a:r>
            <a:r>
              <a:rPr lang="fr-FR" sz="1200" b="0" i="0" u="none" strike="noStrike" kern="1200" baseline="0" dirty="0" err="1" smtClean="0">
                <a:solidFill>
                  <a:schemeClr val="tx1"/>
                </a:solidFill>
                <a:latin typeface="+mn-lt"/>
                <a:ea typeface="+mn-ea"/>
                <a:cs typeface="+mn-cs"/>
              </a:rPr>
              <a:t>measurements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carried</a:t>
            </a:r>
            <a:r>
              <a:rPr lang="fr-FR" sz="1200" b="0" i="0" u="none" strike="noStrike" kern="1200" baseline="0" dirty="0" smtClean="0">
                <a:solidFill>
                  <a:schemeClr val="tx1"/>
                </a:solidFill>
                <a:latin typeface="+mn-lt"/>
                <a:ea typeface="+mn-ea"/>
                <a:cs typeface="+mn-cs"/>
              </a:rPr>
              <a:t> out in </a:t>
            </a:r>
            <a:r>
              <a:rPr lang="fr-FR" sz="1200" b="0" i="0" u="none" strike="noStrike" kern="1200" baseline="0" dirty="0" err="1" smtClean="0">
                <a:solidFill>
                  <a:schemeClr val="tx1"/>
                </a:solidFill>
                <a:latin typeface="+mn-lt"/>
                <a:ea typeface="+mn-ea"/>
                <a:cs typeface="+mn-cs"/>
              </a:rPr>
              <a:t>well</a:t>
            </a:r>
            <a:r>
              <a:rPr lang="fr-FR" sz="1200" b="0" i="0" u="none" strike="noStrike" kern="1200" baseline="0" dirty="0" smtClean="0">
                <a:solidFill>
                  <a:schemeClr val="tx1"/>
                </a:solidFill>
                <a:latin typeface="+mn-lt"/>
                <a:ea typeface="+mn-ea"/>
                <a:cs typeface="+mn-cs"/>
              </a:rPr>
              <a:t> P11 </a:t>
            </a:r>
            <a:r>
              <a:rPr lang="fr-FR" sz="1200" b="0" i="0" u="none" strike="noStrike" kern="1200" baseline="0" dirty="0" err="1" smtClean="0">
                <a:solidFill>
                  <a:schemeClr val="tx1"/>
                </a:solidFill>
                <a:latin typeface="+mn-lt"/>
                <a:ea typeface="+mn-ea"/>
                <a:cs typeface="+mn-cs"/>
              </a:rPr>
              <a:t>at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different</a:t>
            </a:r>
            <a:r>
              <a:rPr lang="fr-FR" sz="1200" b="0" i="0" u="none" strike="noStrike" kern="1200" baseline="0" dirty="0" smtClean="0">
                <a:solidFill>
                  <a:schemeClr val="tx1"/>
                </a:solidFill>
                <a:latin typeface="+mn-lt"/>
                <a:ea typeface="+mn-ea"/>
                <a:cs typeface="+mn-cs"/>
              </a:rPr>
              <a:t> time </a:t>
            </a:r>
            <a:r>
              <a:rPr lang="fr-FR" sz="1200" b="0" i="0" u="none" strike="noStrike" kern="1200" baseline="0" dirty="0" err="1" smtClean="0">
                <a:solidFill>
                  <a:schemeClr val="tx1"/>
                </a:solidFill>
                <a:latin typeface="+mn-lt"/>
                <a:ea typeface="+mn-ea"/>
                <a:cs typeface="+mn-cs"/>
              </a:rPr>
              <a:t>between</a:t>
            </a:r>
            <a:r>
              <a:rPr lang="fr-FR" sz="1200" b="0" i="0" u="none" strike="noStrike" kern="1200" baseline="0" dirty="0" smtClean="0">
                <a:solidFill>
                  <a:schemeClr val="tx1"/>
                </a:solidFill>
                <a:latin typeface="+mn-lt"/>
                <a:ea typeface="+mn-ea"/>
                <a:cs typeface="+mn-cs"/>
              </a:rPr>
              <a:t> 2005 and 2010 shows an </a:t>
            </a:r>
            <a:r>
              <a:rPr lang="fr-FR" sz="1200" b="0" i="0" u="none" strike="noStrike" kern="1200" baseline="0" dirty="0" err="1" smtClean="0">
                <a:solidFill>
                  <a:schemeClr val="tx1"/>
                </a:solidFill>
                <a:latin typeface="+mn-lt"/>
                <a:ea typeface="+mn-ea"/>
                <a:cs typeface="+mn-cs"/>
              </a:rPr>
              <a:t>increase</a:t>
            </a:r>
            <a:r>
              <a:rPr lang="fr-FR" sz="1200" b="0" i="0" u="none" strike="noStrike" kern="1200" baseline="0" dirty="0" smtClean="0">
                <a:solidFill>
                  <a:schemeClr val="tx1"/>
                </a:solidFill>
                <a:latin typeface="+mn-lt"/>
                <a:ea typeface="+mn-ea"/>
                <a:cs typeface="+mn-cs"/>
              </a:rPr>
              <a:t> in </a:t>
            </a:r>
            <a:r>
              <a:rPr lang="fr-FR" sz="1200" b="0" i="0" u="none" strike="noStrike" kern="1200" baseline="0" dirty="0" err="1" smtClean="0">
                <a:solidFill>
                  <a:schemeClr val="tx1"/>
                </a:solidFill>
                <a:latin typeface="+mn-lt"/>
                <a:ea typeface="+mn-ea"/>
                <a:cs typeface="+mn-cs"/>
              </a:rPr>
              <a:t>electrical</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conductivity</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where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saltwater</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occurs</a:t>
            </a:r>
            <a:r>
              <a:rPr lang="fr-FR" sz="1200" b="0" i="0" u="none" strike="noStrike" kern="1200" baseline="0" dirty="0" smtClean="0">
                <a:solidFill>
                  <a:schemeClr val="tx1"/>
                </a:solidFill>
                <a:latin typeface="+mn-lt"/>
                <a:ea typeface="+mn-ea"/>
                <a:cs typeface="+mn-cs"/>
              </a:rPr>
              <a:t> (a), the position of the </a:t>
            </a:r>
            <a:r>
              <a:rPr lang="fr-FR" sz="1200" b="0" i="0" u="none" strike="noStrike" kern="1200" baseline="0" dirty="0" err="1" smtClean="0">
                <a:solidFill>
                  <a:schemeClr val="tx1"/>
                </a:solidFill>
                <a:latin typeface="+mn-lt"/>
                <a:ea typeface="+mn-ea"/>
                <a:cs typeface="+mn-cs"/>
              </a:rPr>
              <a:t>salt</a:t>
            </a:r>
            <a:r>
              <a:rPr lang="fr-FR" sz="1200" b="0" i="0" u="none" strike="noStrike" kern="1200" baseline="0" dirty="0" smtClean="0">
                <a:solidFill>
                  <a:schemeClr val="tx1"/>
                </a:solidFill>
                <a:latin typeface="+mn-lt"/>
                <a:ea typeface="+mn-ea"/>
                <a:cs typeface="+mn-cs"/>
              </a:rPr>
              <a:t> water </a:t>
            </a:r>
            <a:r>
              <a:rPr lang="fr-FR" sz="1200" b="0" i="0" u="none" strike="noStrike" kern="1200" baseline="0" dirty="0" err="1" smtClean="0">
                <a:solidFill>
                  <a:schemeClr val="tx1"/>
                </a:solidFill>
                <a:latin typeface="+mn-lt"/>
                <a:ea typeface="+mn-ea"/>
                <a:cs typeface="+mn-cs"/>
              </a:rPr>
              <a:t>is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correlated</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with</a:t>
            </a:r>
            <a:r>
              <a:rPr lang="fr-FR" sz="1200" b="0" i="0" u="none" strike="noStrike" kern="1200" baseline="0" dirty="0" smtClean="0">
                <a:solidFill>
                  <a:schemeClr val="tx1"/>
                </a:solidFill>
                <a:latin typeface="+mn-lt"/>
                <a:ea typeface="+mn-ea"/>
                <a:cs typeface="+mn-cs"/>
              </a:rPr>
              <a:t> a </a:t>
            </a:r>
            <a:r>
              <a:rPr lang="fr-FR" sz="1200" b="0" i="0" u="none" strike="noStrike" kern="1200" baseline="0" dirty="0" err="1" smtClean="0">
                <a:solidFill>
                  <a:schemeClr val="tx1"/>
                </a:solidFill>
                <a:latin typeface="+mn-lt"/>
                <a:ea typeface="+mn-ea"/>
                <a:cs typeface="+mn-cs"/>
              </a:rPr>
              <a:t>high</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clay</a:t>
            </a:r>
            <a:r>
              <a:rPr lang="fr-FR" sz="1200" b="0" i="0" u="none" strike="noStrike" kern="1200" baseline="0" dirty="0" smtClean="0">
                <a:solidFill>
                  <a:schemeClr val="tx1"/>
                </a:solidFill>
                <a:latin typeface="+mn-lt"/>
                <a:ea typeface="+mn-ea"/>
                <a:cs typeface="+mn-cs"/>
              </a:rPr>
              <a:t> content layer </a:t>
            </a:r>
            <a:r>
              <a:rPr lang="fr-FR" sz="1200" b="0" i="0" u="none" strike="noStrike" kern="1200" baseline="0" dirty="0" err="1" smtClean="0">
                <a:solidFill>
                  <a:schemeClr val="tx1"/>
                </a:solidFill>
                <a:latin typeface="+mn-lt"/>
                <a:ea typeface="+mn-ea"/>
                <a:cs typeface="+mn-cs"/>
              </a:rPr>
              <a:t>highlighted</a:t>
            </a:r>
            <a:r>
              <a:rPr lang="fr-FR" sz="1200" b="0" i="0" u="none" strike="noStrike" kern="1200" baseline="0" dirty="0" smtClean="0">
                <a:solidFill>
                  <a:schemeClr val="tx1"/>
                </a:solidFill>
                <a:latin typeface="+mn-lt"/>
                <a:ea typeface="+mn-ea"/>
                <a:cs typeface="+mn-cs"/>
              </a:rPr>
              <a:t> by </a:t>
            </a:r>
            <a:r>
              <a:rPr lang="fr-FR" sz="1200" b="0" i="0" u="none" strike="noStrike" kern="1200" baseline="0" dirty="0" err="1" smtClean="0">
                <a:solidFill>
                  <a:schemeClr val="tx1"/>
                </a:solidFill>
                <a:latin typeface="+mn-lt"/>
                <a:ea typeface="+mn-ea"/>
                <a:cs typeface="+mn-cs"/>
              </a:rPr>
              <a:t>borehole</a:t>
            </a:r>
            <a:r>
              <a:rPr lang="fr-FR" sz="1200" b="0" i="0" u="none" strike="noStrike" kern="1200" baseline="0" dirty="0" smtClean="0">
                <a:solidFill>
                  <a:schemeClr val="tx1"/>
                </a:solidFill>
                <a:latin typeface="+mn-lt"/>
                <a:ea typeface="+mn-ea"/>
                <a:cs typeface="+mn-cs"/>
              </a:rPr>
              <a:t> logs (b).</a:t>
            </a:r>
            <a:endParaRPr lang="fr-FR"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9</a:t>
            </a:fld>
            <a:endParaRPr lang="fr-FR"/>
          </a:p>
        </p:txBody>
      </p:sp>
    </p:spTree>
    <p:extLst>
      <p:ext uri="{BB962C8B-B14F-4D97-AF65-F5344CB8AC3E}">
        <p14:creationId xmlns:p14="http://schemas.microsoft.com/office/powerpoint/2010/main" val="37265871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300" dirty="0"/>
              <a:t>For time-lapse imaging, </a:t>
            </a:r>
            <a:r>
              <a:rPr lang="en-US" sz="1300" dirty="0" err="1"/>
              <a:t>LaBrecque</a:t>
            </a:r>
            <a:r>
              <a:rPr lang="en-US" sz="1300" dirty="0"/>
              <a:t> and Yang (2001) demonstrate that the data-differences inversion method allows reducing</a:t>
            </a:r>
          </a:p>
          <a:p>
            <a:r>
              <a:rPr lang="en-US" sz="1300" dirty="0"/>
              <a:t>the effect of systematic error present in the data, which cancels out by subtraction. ERT measurements typically present a better repeatability</a:t>
            </a:r>
          </a:p>
          <a:p>
            <a:r>
              <a:rPr lang="en-US" sz="1300" dirty="0"/>
              <a:t>compared with the data value accuracy, expressly when electrodes are set up at the beginning of the experiment and remain in place during monitoring (</a:t>
            </a:r>
            <a:r>
              <a:rPr lang="en-US" sz="1300" dirty="0" err="1"/>
              <a:t>LaBrecque</a:t>
            </a:r>
            <a:r>
              <a:rPr lang="en-US" sz="1300" dirty="0"/>
              <a:t> and Yang, 2001).</a:t>
            </a:r>
            <a:endParaRPr lang="fr-BE" altLang="fr-FR" dirty="0" smtClean="0"/>
          </a:p>
          <a:p>
            <a:pPr eaLnBrk="1" hangingPunct="1">
              <a:spcBef>
                <a:spcPct val="0"/>
              </a:spcBef>
            </a:pPr>
            <a:endParaRPr lang="fr-BE" altLang="fr-FR" dirty="0" smtClean="0"/>
          </a:p>
          <a:p>
            <a:pPr eaLnBrk="1" hangingPunct="1">
              <a:spcBef>
                <a:spcPct val="0"/>
              </a:spcBef>
            </a:pPr>
            <a:r>
              <a:rPr lang="fr-BE" altLang="fr-FR" dirty="0" err="1" smtClean="0"/>
              <a:t>Labrecque’s</a:t>
            </a:r>
            <a:r>
              <a:rPr lang="fr-BE" altLang="fr-FR" dirty="0" smtClean="0"/>
              <a:t> </a:t>
            </a:r>
            <a:r>
              <a:rPr lang="fr-BE" altLang="fr-FR" dirty="0" err="1" smtClean="0"/>
              <a:t>method</a:t>
            </a:r>
            <a:r>
              <a:rPr lang="fr-BE" altLang="fr-FR" dirty="0" smtClean="0"/>
              <a:t> </a:t>
            </a:r>
            <a:r>
              <a:rPr lang="fr-BE" altLang="fr-FR" dirty="0" err="1" smtClean="0"/>
              <a:t>is</a:t>
            </a:r>
            <a:r>
              <a:rPr lang="fr-BE" altLang="fr-FR" dirty="0" smtClean="0"/>
              <a:t> </a:t>
            </a:r>
            <a:r>
              <a:rPr lang="fr-BE" altLang="fr-FR" dirty="0" err="1" smtClean="0"/>
              <a:t>generally</a:t>
            </a:r>
            <a:r>
              <a:rPr lang="fr-BE" altLang="fr-FR" dirty="0" smtClean="0"/>
              <a:t> the </a:t>
            </a:r>
            <a:r>
              <a:rPr lang="fr-BE" altLang="fr-FR" dirty="0" err="1" smtClean="0"/>
              <a:t>safe</a:t>
            </a:r>
            <a:r>
              <a:rPr lang="fr-BE" altLang="fr-FR" dirty="0" smtClean="0"/>
              <a:t> </a:t>
            </a:r>
            <a:r>
              <a:rPr lang="fr-BE" altLang="fr-FR" dirty="0" err="1" smtClean="0"/>
              <a:t>choice</a:t>
            </a:r>
            <a:r>
              <a:rPr lang="fr-BE" altLang="fr-FR" dirty="0" smtClean="0"/>
              <a:t>, but </a:t>
            </a:r>
            <a:r>
              <a:rPr lang="fr-BE" altLang="fr-FR" dirty="0" err="1" smtClean="0"/>
              <a:t>could</a:t>
            </a:r>
            <a:r>
              <a:rPr lang="fr-BE" altLang="fr-FR" dirty="0" smtClean="0"/>
              <a:t> </a:t>
            </a:r>
            <a:r>
              <a:rPr lang="fr-BE" altLang="fr-FR" dirty="0" err="1" smtClean="0"/>
              <a:t>decrease</a:t>
            </a:r>
            <a:r>
              <a:rPr lang="fr-BE" altLang="fr-FR" dirty="0" smtClean="0"/>
              <a:t> </a:t>
            </a:r>
            <a:r>
              <a:rPr lang="fr-BE" altLang="fr-FR" dirty="0" err="1" smtClean="0"/>
              <a:t>resolution</a:t>
            </a:r>
            <a:r>
              <a:rPr lang="fr-BE" altLang="fr-FR" dirty="0" smtClean="0"/>
              <a:t> in case of </a:t>
            </a:r>
            <a:r>
              <a:rPr lang="fr-BE" altLang="fr-FR" dirty="0" err="1" smtClean="0"/>
              <a:t>neglibible</a:t>
            </a:r>
            <a:r>
              <a:rPr lang="fr-BE" altLang="fr-FR" dirty="0" smtClean="0"/>
              <a:t> </a:t>
            </a:r>
            <a:r>
              <a:rPr lang="fr-BE" altLang="fr-FR" dirty="0" err="1" smtClean="0"/>
              <a:t>systematic</a:t>
            </a:r>
            <a:r>
              <a:rPr lang="fr-BE" altLang="fr-FR" dirty="0" smtClean="0"/>
              <a:t> </a:t>
            </a:r>
            <a:r>
              <a:rPr lang="fr-BE" altLang="fr-FR" dirty="0" err="1" smtClean="0"/>
              <a:t>errors</a:t>
            </a:r>
            <a:r>
              <a:rPr lang="fr-BE" altLang="fr-FR" dirty="0" smtClean="0"/>
              <a:t>. </a:t>
            </a:r>
            <a:br>
              <a:rPr lang="fr-BE" altLang="fr-FR" dirty="0" smtClean="0"/>
            </a:br>
            <a:r>
              <a:rPr lang="fr-BE" altLang="fr-FR" dirty="0" smtClean="0"/>
              <a:t>Reference model inversion </a:t>
            </a:r>
            <a:r>
              <a:rPr lang="fr-BE" altLang="fr-FR" dirty="0" err="1" smtClean="0"/>
              <a:t>is</a:t>
            </a:r>
            <a:r>
              <a:rPr lang="fr-BE" altLang="fr-FR" dirty="0" smtClean="0"/>
              <a:t> </a:t>
            </a:r>
            <a:r>
              <a:rPr lang="fr-BE" altLang="fr-FR" dirty="0" err="1" smtClean="0"/>
              <a:t>very</a:t>
            </a:r>
            <a:r>
              <a:rPr lang="fr-BE" altLang="fr-FR" dirty="0" smtClean="0"/>
              <a:t> flexible, </a:t>
            </a:r>
            <a:r>
              <a:rPr lang="fr-BE" altLang="fr-FR" dirty="0" err="1" smtClean="0"/>
              <a:t>because</a:t>
            </a:r>
            <a:r>
              <a:rPr lang="fr-BE" altLang="fr-FR" dirty="0" smtClean="0"/>
              <a:t> no </a:t>
            </a:r>
            <a:r>
              <a:rPr lang="fr-BE" altLang="fr-FR" dirty="0" err="1" smtClean="0"/>
              <a:t>unnecessary</a:t>
            </a:r>
            <a:r>
              <a:rPr lang="fr-BE" altLang="fr-FR" dirty="0" smtClean="0"/>
              <a:t> </a:t>
            </a:r>
            <a:r>
              <a:rPr lang="fr-BE" altLang="fr-FR" dirty="0" err="1" smtClean="0"/>
              <a:t>reduction</a:t>
            </a:r>
            <a:r>
              <a:rPr lang="fr-BE" altLang="fr-FR" dirty="0" smtClean="0"/>
              <a:t> of </a:t>
            </a:r>
            <a:r>
              <a:rPr lang="fr-BE" altLang="fr-FR" dirty="0" err="1" smtClean="0"/>
              <a:t>measurements</a:t>
            </a:r>
            <a:r>
              <a:rPr lang="fr-BE" altLang="fr-FR" dirty="0" smtClean="0"/>
              <a:t> </a:t>
            </a:r>
            <a:r>
              <a:rPr lang="fr-BE" altLang="fr-FR" dirty="0" err="1" smtClean="0"/>
              <a:t>because</a:t>
            </a:r>
            <a:r>
              <a:rPr lang="fr-BE" altLang="fr-FR" dirty="0" smtClean="0"/>
              <a:t> </a:t>
            </a:r>
            <a:r>
              <a:rPr lang="fr-BE" altLang="fr-FR" dirty="0" err="1" smtClean="0"/>
              <a:t>always</a:t>
            </a:r>
            <a:r>
              <a:rPr lang="fr-BE" altLang="fr-FR" dirty="0" smtClean="0"/>
              <a:t> the </a:t>
            </a:r>
            <a:r>
              <a:rPr lang="fr-BE" altLang="fr-FR" dirty="0" err="1" smtClean="0"/>
              <a:t>same</a:t>
            </a:r>
            <a:r>
              <a:rPr lang="fr-BE" altLang="fr-FR" dirty="0" smtClean="0"/>
              <a:t> </a:t>
            </a:r>
            <a:r>
              <a:rPr lang="fr-BE" altLang="fr-FR" dirty="0" err="1" smtClean="0"/>
              <a:t>quadrupoles</a:t>
            </a:r>
            <a:r>
              <a:rPr lang="fr-BE" altLang="fr-FR" dirty="0" smtClean="0"/>
              <a:t> have to </a:t>
            </a:r>
            <a:r>
              <a:rPr lang="fr-BE" altLang="fr-FR" dirty="0" err="1" smtClean="0"/>
              <a:t>appear</a:t>
            </a:r>
            <a:r>
              <a:rPr lang="fr-BE" altLang="fr-FR" dirty="0" smtClean="0"/>
              <a:t>.</a:t>
            </a:r>
          </a:p>
          <a:p>
            <a:pPr eaLnBrk="1" hangingPunct="1">
              <a:spcBef>
                <a:spcPct val="0"/>
              </a:spcBef>
            </a:pPr>
            <a:r>
              <a:rPr lang="fr-BE" altLang="fr-FR" dirty="0" smtClean="0"/>
              <a:t>Ratio inversion </a:t>
            </a:r>
            <a:r>
              <a:rPr lang="fr-BE" altLang="fr-FR" dirty="0" err="1" smtClean="0"/>
              <a:t>can</a:t>
            </a:r>
            <a:r>
              <a:rPr lang="fr-BE" altLang="fr-FR" dirty="0" smtClean="0"/>
              <a:t> </a:t>
            </a:r>
            <a:r>
              <a:rPr lang="fr-BE" altLang="fr-FR" dirty="0" err="1" smtClean="0"/>
              <a:t>yield</a:t>
            </a:r>
            <a:r>
              <a:rPr lang="fr-BE" altLang="fr-FR" dirty="0" smtClean="0"/>
              <a:t> </a:t>
            </a:r>
            <a:r>
              <a:rPr lang="fr-BE" altLang="fr-FR" dirty="0" err="1" smtClean="0"/>
              <a:t>problems</a:t>
            </a:r>
            <a:r>
              <a:rPr lang="fr-BE" altLang="fr-FR" dirty="0" smtClean="0"/>
              <a:t> due to </a:t>
            </a:r>
            <a:r>
              <a:rPr lang="fr-BE" altLang="fr-FR" dirty="0" err="1" smtClean="0"/>
              <a:t>wrong</a:t>
            </a:r>
            <a:r>
              <a:rPr lang="fr-BE" altLang="fr-FR" dirty="0" smtClean="0"/>
              <a:t> </a:t>
            </a:r>
            <a:r>
              <a:rPr lang="fr-BE" altLang="fr-FR" dirty="0" err="1" smtClean="0"/>
              <a:t>sensitivity</a:t>
            </a:r>
            <a:r>
              <a:rPr lang="fr-BE" altLang="fr-FR" dirty="0" smtClean="0"/>
              <a:t> matrix. </a:t>
            </a:r>
          </a:p>
        </p:txBody>
      </p:sp>
      <p:sp>
        <p:nvSpPr>
          <p:cNvPr id="389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570ABDD-8B35-4DAC-8A09-7A138566EEF7}" type="slidenum">
              <a:rPr lang="fr-FR" altLang="fr-FR" smtClean="0"/>
              <a:pPr fontAlgn="base">
                <a:spcBef>
                  <a:spcPct val="0"/>
                </a:spcBef>
                <a:spcAft>
                  <a:spcPct val="0"/>
                </a:spcAft>
              </a:pPr>
              <a:t>81</a:t>
            </a:fld>
            <a:endParaRPr lang="fr-FR" altLang="fr-FR" smtClean="0"/>
          </a:p>
        </p:txBody>
      </p:sp>
    </p:spTree>
    <p:extLst>
      <p:ext uri="{BB962C8B-B14F-4D97-AF65-F5344CB8AC3E}">
        <p14:creationId xmlns:p14="http://schemas.microsoft.com/office/powerpoint/2010/main" val="4713449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BE" altLang="fr-FR" smtClean="0"/>
              <a:t>Labrecque’s method is generally the safe choice, but could decrease resolution in case of neglibible systematic errors. </a:t>
            </a:r>
            <a:br>
              <a:rPr lang="fr-BE" altLang="fr-FR" smtClean="0"/>
            </a:br>
            <a:r>
              <a:rPr lang="fr-BE" altLang="fr-FR" smtClean="0"/>
              <a:t>Reference model inversion is very flexible, because no unnecessary reduction of measurements because always the same quadrupoles have to appear.</a:t>
            </a:r>
          </a:p>
          <a:p>
            <a:pPr eaLnBrk="1" hangingPunct="1">
              <a:spcBef>
                <a:spcPct val="0"/>
              </a:spcBef>
            </a:pPr>
            <a:r>
              <a:rPr lang="fr-BE" altLang="fr-FR" smtClean="0"/>
              <a:t>Ratio inversion can yield problems due to wrong sensitivity matrix. </a:t>
            </a:r>
          </a:p>
        </p:txBody>
      </p:sp>
      <p:sp>
        <p:nvSpPr>
          <p:cNvPr id="389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570ABDD-8B35-4DAC-8A09-7A138566EEF7}" type="slidenum">
              <a:rPr lang="fr-FR" altLang="fr-FR" smtClean="0"/>
              <a:pPr fontAlgn="base">
                <a:spcBef>
                  <a:spcPct val="0"/>
                </a:spcBef>
                <a:spcAft>
                  <a:spcPct val="0"/>
                </a:spcAft>
              </a:pPr>
              <a:t>82</a:t>
            </a:fld>
            <a:endParaRPr lang="fr-FR" altLang="fr-FR" smtClean="0"/>
          </a:p>
        </p:txBody>
      </p:sp>
    </p:spTree>
    <p:extLst>
      <p:ext uri="{BB962C8B-B14F-4D97-AF65-F5344CB8AC3E}">
        <p14:creationId xmlns:p14="http://schemas.microsoft.com/office/powerpoint/2010/main" val="1037058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altLang="fr-FR" dirty="0" smtClean="0"/>
          </a:p>
        </p:txBody>
      </p:sp>
      <p:sp>
        <p:nvSpPr>
          <p:cNvPr id="266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C7B632B-A472-44D5-975B-B908A89191F8}" type="slidenum">
              <a:rPr lang="fr-FR" altLang="fr-FR" smtClean="0"/>
              <a:pPr fontAlgn="base">
                <a:spcBef>
                  <a:spcPct val="0"/>
                </a:spcBef>
                <a:spcAft>
                  <a:spcPct val="0"/>
                </a:spcAft>
              </a:pPr>
              <a:t>83</a:t>
            </a:fld>
            <a:endParaRPr lang="fr-FR" altLang="fr-FR" smtClean="0"/>
          </a:p>
        </p:txBody>
      </p:sp>
    </p:spTree>
    <p:extLst>
      <p:ext uri="{BB962C8B-B14F-4D97-AF65-F5344CB8AC3E}">
        <p14:creationId xmlns:p14="http://schemas.microsoft.com/office/powerpoint/2010/main" val="315683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fr-FR" dirty="0" smtClean="0"/>
              <a:t>Data functional: </a:t>
            </a:r>
            <a:r>
              <a:rPr lang="en-GB" altLang="fr-FR" dirty="0" err="1" smtClean="0"/>
              <a:t>Wd</a:t>
            </a:r>
            <a:r>
              <a:rPr lang="en-GB" altLang="fr-FR" dirty="0" smtClean="0"/>
              <a:t>: error weighting of the data set =&gt; different ways to do that</a:t>
            </a:r>
          </a:p>
          <a:p>
            <a:pPr eaLnBrk="1" hangingPunct="1">
              <a:spcBef>
                <a:spcPct val="0"/>
              </a:spcBef>
            </a:pPr>
            <a:endParaRPr lang="en-GB" altLang="fr-FR" dirty="0" smtClean="0"/>
          </a:p>
          <a:p>
            <a:pPr eaLnBrk="1" hangingPunct="1">
              <a:spcBef>
                <a:spcPct val="0"/>
              </a:spcBef>
            </a:pPr>
            <a:r>
              <a:rPr lang="en-GB" altLang="fr-FR" dirty="0" smtClean="0"/>
              <a:t>Model functional: For the inversion of time-lapse data sets a time-lapse regularization term can be used. Such approach attempts to reduce the weighting in the inversion from the data noise characterization and to add consistency in the computed solution, by searching for models with defined spatiotemporal variations (i.e., regularization). The equation can define spatial smoothness constraint (</a:t>
            </a:r>
            <a:r>
              <a:rPr lang="en-GB" altLang="fr-FR" dirty="0" smtClean="0">
                <a:latin typeface="Cambria Math" panose="02040503050406030204" pitchFamily="18" charset="0"/>
              </a:rPr>
              <a:t>𝛼=0,𝑚</a:t>
            </a:r>
            <a:r>
              <a:rPr lang="fr-BE" altLang="fr-FR" dirty="0" smtClean="0">
                <a:latin typeface="Cambria Math" panose="02040503050406030204" pitchFamily="18" charset="0"/>
              </a:rPr>
              <a:t>_(</a:t>
            </a:r>
            <a:r>
              <a:rPr lang="en-GB" altLang="fr-FR" dirty="0" smtClean="0">
                <a:latin typeface="Cambria Math" panose="02040503050406030204" pitchFamily="18" charset="0"/>
              </a:rPr>
              <a:t>0,𝑠𝑝𝑎𝑐𝑒</a:t>
            </a:r>
            <a:r>
              <a:rPr lang="fr-BE" altLang="fr-FR" dirty="0" smtClean="0">
                <a:latin typeface="Cambria Math" panose="02040503050406030204" pitchFamily="18" charset="0"/>
              </a:rPr>
              <a:t>)</a:t>
            </a:r>
            <a:r>
              <a:rPr lang="en-GB" altLang="fr-FR" dirty="0" smtClean="0">
                <a:latin typeface="Cambria Math" panose="02040503050406030204" pitchFamily="18" charset="0"/>
              </a:rPr>
              <a:t>=0</a:t>
            </a:r>
            <a:r>
              <a:rPr lang="en-GB" altLang="fr-FR" dirty="0" smtClean="0"/>
              <a:t>), reference model constraint with spatial smoothness constraint on the model changes (</a:t>
            </a:r>
            <a:r>
              <a:rPr lang="en-GB" altLang="fr-FR" dirty="0" smtClean="0">
                <a:latin typeface="Cambria Math" panose="02040503050406030204" pitchFamily="18" charset="0"/>
              </a:rPr>
              <a:t>𝛼≠0,𝑚</a:t>
            </a:r>
            <a:r>
              <a:rPr lang="fr-BE" altLang="fr-FR" dirty="0" smtClean="0">
                <a:latin typeface="Cambria Math" panose="02040503050406030204" pitchFamily="18" charset="0"/>
              </a:rPr>
              <a:t>_(</a:t>
            </a:r>
            <a:r>
              <a:rPr lang="en-GB" altLang="fr-FR" dirty="0" smtClean="0">
                <a:latin typeface="Cambria Math" panose="02040503050406030204" pitchFamily="18" charset="0"/>
              </a:rPr>
              <a:t>0,𝑠𝑝𝑎𝑐𝑒</a:t>
            </a:r>
            <a:r>
              <a:rPr lang="fr-BE" altLang="fr-FR" dirty="0" smtClean="0">
                <a:latin typeface="Cambria Math" panose="02040503050406030204" pitchFamily="18" charset="0"/>
              </a:rPr>
              <a:t>)</a:t>
            </a:r>
            <a:r>
              <a:rPr lang="en-GB" altLang="fr-FR" dirty="0" smtClean="0">
                <a:latin typeface="Cambria Math" panose="02040503050406030204" pitchFamily="18" charset="0"/>
              </a:rPr>
              <a:t>=𝑚</a:t>
            </a:r>
            <a:r>
              <a:rPr lang="fr-BE" altLang="fr-FR" dirty="0" smtClean="0">
                <a:latin typeface="Cambria Math" panose="02040503050406030204" pitchFamily="18" charset="0"/>
              </a:rPr>
              <a:t>_(</a:t>
            </a:r>
            <a:r>
              <a:rPr lang="en-GB" altLang="fr-FR" dirty="0" smtClean="0">
                <a:latin typeface="Cambria Math" panose="02040503050406030204" pitchFamily="18" charset="0"/>
              </a:rPr>
              <a:t>0,𝑡𝑖𝑚𝑒</a:t>
            </a:r>
            <a:r>
              <a:rPr lang="fr-BE" altLang="fr-FR" dirty="0" smtClean="0">
                <a:latin typeface="Cambria Math" panose="02040503050406030204" pitchFamily="18" charset="0"/>
              </a:rPr>
              <a:t>)</a:t>
            </a:r>
            <a:r>
              <a:rPr lang="en-GB" altLang="fr-FR" dirty="0" smtClean="0">
                <a:latin typeface="Cambria Math" panose="02040503050406030204" pitchFamily="18" charset="0"/>
              </a:rPr>
              <a:t>≠0</a:t>
            </a:r>
            <a:r>
              <a:rPr lang="en-GB" altLang="fr-FR" dirty="0" smtClean="0"/>
              <a:t>) or without it (</a:t>
            </a:r>
            <a:r>
              <a:rPr lang="en-GB" altLang="fr-FR" dirty="0" smtClean="0">
                <a:latin typeface="Cambria Math" panose="02040503050406030204" pitchFamily="18" charset="0"/>
              </a:rPr>
              <a:t>𝛼≠0,𝑚</a:t>
            </a:r>
            <a:r>
              <a:rPr lang="fr-BE" altLang="fr-FR" dirty="0" smtClean="0">
                <a:latin typeface="Cambria Math" panose="02040503050406030204" pitchFamily="18" charset="0"/>
              </a:rPr>
              <a:t>_(</a:t>
            </a:r>
            <a:r>
              <a:rPr lang="en-GB" altLang="fr-FR" dirty="0" smtClean="0">
                <a:latin typeface="Cambria Math" panose="02040503050406030204" pitchFamily="18" charset="0"/>
              </a:rPr>
              <a:t>0,𝑡𝑖𝑚𝑒</a:t>
            </a:r>
            <a:r>
              <a:rPr lang="fr-BE" altLang="fr-FR" dirty="0" smtClean="0">
                <a:latin typeface="Cambria Math" panose="02040503050406030204" pitchFamily="18" charset="0"/>
              </a:rPr>
              <a:t>)</a:t>
            </a:r>
            <a:r>
              <a:rPr lang="en-GB" altLang="fr-FR" dirty="0" smtClean="0">
                <a:latin typeface="Cambria Math" panose="02040503050406030204" pitchFamily="18" charset="0"/>
              </a:rPr>
              <a:t>≠0,𝑚</a:t>
            </a:r>
            <a:r>
              <a:rPr lang="fr-BE" altLang="fr-FR" dirty="0" smtClean="0">
                <a:latin typeface="Cambria Math" panose="02040503050406030204" pitchFamily="18" charset="0"/>
              </a:rPr>
              <a:t>_(</a:t>
            </a:r>
            <a:r>
              <a:rPr lang="en-GB" altLang="fr-FR" dirty="0" smtClean="0">
                <a:latin typeface="Cambria Math" panose="02040503050406030204" pitchFamily="18" charset="0"/>
              </a:rPr>
              <a:t>0,𝑠𝑝𝑎𝑐𝑒</a:t>
            </a:r>
            <a:r>
              <a:rPr lang="fr-BE" altLang="fr-FR" dirty="0" smtClean="0">
                <a:latin typeface="Cambria Math" panose="02040503050406030204" pitchFamily="18" charset="0"/>
              </a:rPr>
              <a:t>)</a:t>
            </a:r>
            <a:r>
              <a:rPr lang="en-GB" altLang="fr-FR" dirty="0" smtClean="0">
                <a:latin typeface="Cambria Math" panose="02040503050406030204" pitchFamily="18" charset="0"/>
              </a:rPr>
              <a:t>=0</a:t>
            </a:r>
            <a:r>
              <a:rPr lang="en-GB" altLang="fr-FR" dirty="0" smtClean="0"/>
              <a:t>).</a:t>
            </a:r>
            <a:endParaRPr lang="fr-BE" altLang="fr-FR" dirty="0" smtClean="0"/>
          </a:p>
          <a:p>
            <a:pPr eaLnBrk="1" hangingPunct="1">
              <a:spcBef>
                <a:spcPct val="0"/>
              </a:spcBef>
            </a:pPr>
            <a:endParaRPr lang="fr-BE" altLang="fr-FR" dirty="0" smtClean="0"/>
          </a:p>
        </p:txBody>
      </p:sp>
      <p:sp>
        <p:nvSpPr>
          <p:cNvPr id="430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BAD361-3A94-4D85-8D40-8BD904BA676D}" type="slidenum">
              <a:rPr lang="fr-FR" altLang="fr-FR" smtClean="0"/>
              <a:pPr fontAlgn="base">
                <a:spcBef>
                  <a:spcPct val="0"/>
                </a:spcBef>
                <a:spcAft>
                  <a:spcPct val="0"/>
                </a:spcAft>
              </a:pPr>
              <a:t>84</a:t>
            </a:fld>
            <a:endParaRPr lang="fr-FR" altLang="fr-FR" smtClean="0"/>
          </a:p>
        </p:txBody>
      </p:sp>
    </p:spTree>
    <p:extLst>
      <p:ext uri="{BB962C8B-B14F-4D97-AF65-F5344CB8AC3E}">
        <p14:creationId xmlns:p14="http://schemas.microsoft.com/office/powerpoint/2010/main" val="1905481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sz="1300" dirty="0" err="1"/>
              <a:t>Furthermore</a:t>
            </a:r>
            <a:r>
              <a:rPr lang="fr-BE" sz="1300" dirty="0"/>
              <a:t>, </a:t>
            </a:r>
            <a:r>
              <a:rPr lang="fr-BE" sz="1300" dirty="0" err="1"/>
              <a:t>classical</a:t>
            </a:r>
            <a:r>
              <a:rPr lang="fr-BE" sz="1300" dirty="0"/>
              <a:t> data </a:t>
            </a:r>
            <a:r>
              <a:rPr lang="fr-BE" sz="1300" dirty="0" err="1"/>
              <a:t>error</a:t>
            </a:r>
            <a:r>
              <a:rPr lang="fr-BE" sz="1300" dirty="0"/>
              <a:t> estimation</a:t>
            </a:r>
          </a:p>
          <a:p>
            <a:r>
              <a:rPr lang="en-US" sz="1300" dirty="0"/>
              <a:t>procedures using reciprocal measurements are not adapted</a:t>
            </a:r>
          </a:p>
          <a:p>
            <a:r>
              <a:rPr lang="en-US" sz="1300" dirty="0"/>
              <a:t>to the time-lapse measurement scheme. For instance, data with large</a:t>
            </a:r>
          </a:p>
          <a:p>
            <a:r>
              <a:rPr lang="en-US" sz="1300" dirty="0"/>
              <a:t>geometric factors are characterized by low signal-to-noise ratio and</a:t>
            </a:r>
          </a:p>
          <a:p>
            <a:r>
              <a:rPr lang="en-US" sz="1300" dirty="0"/>
              <a:t>often associated with larger weights because the classical error model</a:t>
            </a:r>
          </a:p>
          <a:p>
            <a:r>
              <a:rPr lang="en-US" sz="1300" dirty="0"/>
              <a:t>applied for background inversion presents an increase of the error</a:t>
            </a:r>
          </a:p>
          <a:p>
            <a:r>
              <a:rPr lang="en-US" sz="1300" dirty="0"/>
              <a:t>level with increasing resistances (Slater et al., 2000). Hence, the difference</a:t>
            </a:r>
          </a:p>
          <a:p>
            <a:r>
              <a:rPr lang="en-US" sz="1300" dirty="0"/>
              <a:t>inversion with classic error estimation procedure typically</a:t>
            </a:r>
          </a:p>
          <a:p>
            <a:r>
              <a:rPr lang="en-US" sz="1300" dirty="0"/>
              <a:t>leads a reduced influence of such measurements, or a severe smoothing</a:t>
            </a:r>
          </a:p>
          <a:p>
            <a:r>
              <a:rPr lang="en-US" sz="1300" dirty="0"/>
              <a:t>in the concerned sensitive regions. To improve the difference inversion</a:t>
            </a:r>
          </a:p>
          <a:p>
            <a:r>
              <a:rPr lang="en-US" sz="1300" dirty="0"/>
              <a:t>scheme, an adequate fitting to the data differences and their</a:t>
            </a:r>
          </a:p>
          <a:p>
            <a:r>
              <a:rPr lang="en-US" sz="1300" dirty="0"/>
              <a:t>associated error needs to be performed for weighting adequately the</a:t>
            </a:r>
          </a:p>
          <a:p>
            <a:r>
              <a:rPr lang="fr-BE" sz="1300" dirty="0"/>
              <a:t>data in the inversion.</a:t>
            </a:r>
            <a:endParaRPr lang="fr-BE" altLang="fr-FR" dirty="0" smtClean="0"/>
          </a:p>
        </p:txBody>
      </p:sp>
      <p:sp>
        <p:nvSpPr>
          <p:cNvPr id="450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EC7F1D3-B4E4-4A05-8C05-00605C0B681E}" type="slidenum">
              <a:rPr lang="fr-FR" altLang="fr-FR" smtClean="0"/>
              <a:pPr fontAlgn="base">
                <a:spcBef>
                  <a:spcPct val="0"/>
                </a:spcBef>
                <a:spcAft>
                  <a:spcPct val="0"/>
                </a:spcAft>
              </a:pPr>
              <a:t>85</a:t>
            </a:fld>
            <a:endParaRPr lang="fr-FR" altLang="fr-FR" smtClean="0"/>
          </a:p>
        </p:txBody>
      </p:sp>
    </p:spTree>
    <p:extLst>
      <p:ext uri="{BB962C8B-B14F-4D97-AF65-F5344CB8AC3E}">
        <p14:creationId xmlns:p14="http://schemas.microsoft.com/office/powerpoint/2010/main" val="547435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dirty="0" smtClean="0"/>
              <a:t>il y a plusieurs modèles de bruits qui ont été appliqués aux figures illustrant 3 inversions TL avec ces modèles de bruit.</a:t>
            </a:r>
            <a:br>
              <a:rPr lang="fr-FR" altLang="fr-FR" dirty="0" smtClean="0"/>
            </a:br>
            <a:r>
              <a:rPr lang="fr-FR" altLang="fr-FR" dirty="0" smtClean="0"/>
              <a:t>L'idée c'est de montrer que l'on cherche des variations de quelques % à quelques dizaines de % donc il est important de pondérer correctement les données pour favoriser celles qui sont le moins susceptibles d'être erratiques.</a:t>
            </a:r>
            <a:br>
              <a:rPr lang="fr-FR" altLang="fr-FR" dirty="0" smtClean="0"/>
            </a:br>
            <a:r>
              <a:rPr lang="fr-FR" altLang="fr-FR" dirty="0" smtClean="0"/>
              <a:t>L'exemple des différents résultats d'inversion montre que si le modèle </a:t>
            </a:r>
            <a:r>
              <a:rPr lang="fr-FR" altLang="fr-FR" dirty="0" err="1" smtClean="0"/>
              <a:t>sur-estime</a:t>
            </a:r>
            <a:r>
              <a:rPr lang="fr-FR" altLang="fr-FR" dirty="0" smtClean="0"/>
              <a:t> l'erreur (courbe pointillée constante), on a une image trop lissée, on ne voit rien...</a:t>
            </a:r>
            <a:br>
              <a:rPr lang="fr-FR" altLang="fr-FR" dirty="0" smtClean="0"/>
            </a:br>
            <a:r>
              <a:rPr lang="fr-FR" altLang="fr-FR" dirty="0" smtClean="0"/>
              <a:t>si le modèle sous-estime l'erreur (courbe tiret-point la plus basse), on a une image pleine d'artefacts, on ne distingue rien non plus...</a:t>
            </a:r>
            <a:br>
              <a:rPr lang="fr-FR" altLang="fr-FR" dirty="0" smtClean="0"/>
            </a:br>
            <a:r>
              <a:rPr lang="fr-FR" altLang="fr-FR" dirty="0" smtClean="0"/>
              <a:t>avec un modèle "correct" (courbe pleine intermédiaire) on distingue bien le panache d'eau chaude en bleu-&gt; réduction de la résistivité ; et la zone de baisse de saturation en rouge (il a plu avant les mesures de background puis le milieu s'est </a:t>
            </a:r>
            <a:r>
              <a:rPr lang="fr-FR" altLang="fr-FR" dirty="0" err="1" smtClean="0"/>
              <a:t>déssaturé</a:t>
            </a:r>
            <a:r>
              <a:rPr lang="fr-FR" altLang="fr-FR" dirty="0" smtClean="0"/>
              <a:t> en proche surface) -&gt; augmentation de la résistivité au-dessus de la nappe à environ 2m de profondeur...</a:t>
            </a:r>
            <a:br>
              <a:rPr lang="fr-FR" altLang="fr-FR" dirty="0" smtClean="0"/>
            </a:br>
            <a:r>
              <a:rPr lang="fr-FR" altLang="fr-FR" dirty="0" smtClean="0"/>
              <a:t>Tout l'art étant ensuite de trouver ce modèle "correct" ;)</a:t>
            </a:r>
            <a:endParaRPr lang="fr-BE" altLang="fr-FR" dirty="0" smtClean="0"/>
          </a:p>
        </p:txBody>
      </p:sp>
      <p:sp>
        <p:nvSpPr>
          <p:cNvPr id="471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0844632-3B7A-4A6C-9C4D-B132A2C786E8}" type="slidenum">
              <a:rPr lang="fr-FR" altLang="fr-FR" smtClean="0"/>
              <a:pPr fontAlgn="base">
                <a:spcBef>
                  <a:spcPct val="0"/>
                </a:spcBef>
                <a:spcAft>
                  <a:spcPct val="0"/>
                </a:spcAft>
              </a:pPr>
              <a:t>86</a:t>
            </a:fld>
            <a:endParaRPr lang="fr-FR" altLang="fr-FR" smtClean="0"/>
          </a:p>
        </p:txBody>
      </p:sp>
    </p:spTree>
    <p:extLst>
      <p:ext uri="{BB962C8B-B14F-4D97-AF65-F5344CB8AC3E}">
        <p14:creationId xmlns:p14="http://schemas.microsoft.com/office/powerpoint/2010/main" val="373466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 Une mesure s'</a:t>
            </a:r>
            <a:r>
              <a:rPr lang="fr-FR" sz="1200" b="0" i="0" u="none" strike="noStrike" kern="1200" baseline="0" dirty="0" err="1" smtClean="0">
                <a:solidFill>
                  <a:schemeClr val="tx1"/>
                </a:solidFill>
                <a:latin typeface="+mn-lt"/>
                <a:ea typeface="+mn-ea"/>
                <a:cs typeface="+mn-cs"/>
              </a:rPr>
              <a:t>eectue</a:t>
            </a:r>
            <a:r>
              <a:rPr lang="fr-FR" sz="1200" b="0" i="0" u="none" strike="noStrike" kern="1200" baseline="0" dirty="0" smtClean="0">
                <a:solidFill>
                  <a:schemeClr val="tx1"/>
                </a:solidFill>
                <a:latin typeface="+mn-lt"/>
                <a:ea typeface="+mn-ea"/>
                <a:cs typeface="+mn-cs"/>
              </a:rPr>
              <a:t> en injectant du courant dans le sous-sol a l'aide</a:t>
            </a:r>
          </a:p>
          <a:p>
            <a:r>
              <a:rPr lang="fr-FR" sz="1200" b="0" i="0" u="none" strike="noStrike" kern="1200" baseline="0" dirty="0" smtClean="0">
                <a:solidFill>
                  <a:schemeClr val="tx1"/>
                </a:solidFill>
                <a:latin typeface="+mn-lt"/>
                <a:ea typeface="+mn-ea"/>
                <a:cs typeface="+mn-cs"/>
              </a:rPr>
              <a:t>d'</a:t>
            </a:r>
            <a:r>
              <a:rPr lang="fr-FR" sz="1200" b="0" i="0" u="none" strike="noStrike" kern="1200" baseline="0" dirty="0" err="1" smtClean="0">
                <a:solidFill>
                  <a:schemeClr val="tx1"/>
                </a:solidFill>
                <a:latin typeface="+mn-lt"/>
                <a:ea typeface="+mn-ea"/>
                <a:cs typeface="+mn-cs"/>
              </a:rPr>
              <a:t>electrodes</a:t>
            </a:r>
            <a:r>
              <a:rPr lang="fr-FR" sz="1200" b="0" i="0" u="none" strike="noStrike" kern="1200" baseline="0" dirty="0" smtClean="0">
                <a:solidFill>
                  <a:schemeClr val="tx1"/>
                </a:solidFill>
                <a:latin typeface="+mn-lt"/>
                <a:ea typeface="+mn-ea"/>
                <a:cs typeface="+mn-cs"/>
              </a:rPr>
              <a:t> et en mesurant la </a:t>
            </a:r>
            <a:r>
              <a:rPr lang="fr-FR" sz="1200" b="0" i="0" u="none" strike="noStrike" kern="1200" baseline="0" dirty="0" err="1" smtClean="0">
                <a:solidFill>
                  <a:schemeClr val="tx1"/>
                </a:solidFill>
                <a:latin typeface="+mn-lt"/>
                <a:ea typeface="+mn-ea"/>
                <a:cs typeface="+mn-cs"/>
              </a:rPr>
              <a:t>dierence</a:t>
            </a:r>
            <a:r>
              <a:rPr lang="fr-FR" sz="1200" b="0" i="0" u="none" strike="noStrike" kern="1200" baseline="0" dirty="0" smtClean="0">
                <a:solidFill>
                  <a:schemeClr val="tx1"/>
                </a:solidFill>
                <a:latin typeface="+mn-lt"/>
                <a:ea typeface="+mn-ea"/>
                <a:cs typeface="+mn-cs"/>
              </a:rPr>
              <a:t> de potentiel </a:t>
            </a:r>
            <a:r>
              <a:rPr lang="fr-FR" sz="1200" b="0" i="0" u="none" strike="noStrike" kern="1200" baseline="0" dirty="0" err="1" smtClean="0">
                <a:solidFill>
                  <a:schemeClr val="tx1"/>
                </a:solidFill>
                <a:latin typeface="+mn-lt"/>
                <a:ea typeface="+mn-ea"/>
                <a:cs typeface="+mn-cs"/>
              </a:rPr>
              <a:t>resultante</a:t>
            </a:r>
            <a:r>
              <a:rPr lang="fr-FR" sz="1200" b="0" i="0" u="none" strike="noStrike" kern="1200" baseline="0" dirty="0" smtClean="0">
                <a:solidFill>
                  <a:schemeClr val="tx1"/>
                </a:solidFill>
                <a:latin typeface="+mn-lt"/>
                <a:ea typeface="+mn-ea"/>
                <a:cs typeface="+mn-cs"/>
              </a:rPr>
              <a:t>.</a:t>
            </a:r>
          </a:p>
          <a:p>
            <a:r>
              <a:rPr lang="fr-FR" sz="1200" b="0" i="0" u="none" strike="noStrike" kern="1200" baseline="0" dirty="0" smtClean="0">
                <a:solidFill>
                  <a:schemeClr val="tx1"/>
                </a:solidFill>
                <a:latin typeface="+mn-lt"/>
                <a:ea typeface="+mn-ea"/>
                <a:cs typeface="+mn-cs"/>
              </a:rPr>
              <a:t> Un grand nombre de mesure de </a:t>
            </a:r>
            <a:r>
              <a:rPr lang="fr-FR" sz="1200" b="0" i="0" u="none" strike="noStrike" kern="1200" baseline="0" dirty="0" err="1" smtClean="0">
                <a:solidFill>
                  <a:schemeClr val="tx1"/>
                </a:solidFill>
                <a:latin typeface="+mn-lt"/>
                <a:ea typeface="+mn-ea"/>
                <a:cs typeface="+mn-cs"/>
              </a:rPr>
              <a:t>dierence</a:t>
            </a:r>
            <a:r>
              <a:rPr lang="fr-FR" sz="1200" b="0" i="0" u="none" strike="noStrike" kern="1200" baseline="0" dirty="0" smtClean="0">
                <a:solidFill>
                  <a:schemeClr val="tx1"/>
                </a:solidFill>
                <a:latin typeface="+mn-lt"/>
                <a:ea typeface="+mn-ea"/>
                <a:cs typeface="+mn-cs"/>
              </a:rPr>
              <a:t> de potentiel (mV) et</a:t>
            </a:r>
          </a:p>
          <a:p>
            <a:r>
              <a:rPr lang="fr-FR" sz="1200" b="0" i="0" u="none" strike="noStrike" kern="1200" baseline="0" dirty="0" smtClean="0">
                <a:solidFill>
                  <a:schemeClr val="tx1"/>
                </a:solidFill>
                <a:latin typeface="+mn-lt"/>
                <a:ea typeface="+mn-ea"/>
                <a:cs typeface="+mn-cs"/>
              </a:rPr>
              <a:t>d'injection de courant (A) est </a:t>
            </a:r>
            <a:r>
              <a:rPr lang="fr-FR" sz="1200" b="0" i="0" u="none" strike="noStrike" kern="1200" baseline="0" dirty="0" err="1" smtClean="0">
                <a:solidFill>
                  <a:schemeClr val="tx1"/>
                </a:solidFill>
                <a:latin typeface="+mn-lt"/>
                <a:ea typeface="+mn-ea"/>
                <a:cs typeface="+mn-cs"/>
              </a:rPr>
              <a:t>realise</a:t>
            </a:r>
            <a:r>
              <a:rPr lang="fr-FR" sz="1200" b="0" i="0" u="none" strike="noStrike" kern="1200" baseline="0" dirty="0" smtClean="0">
                <a:solidFill>
                  <a:schemeClr val="tx1"/>
                </a:solidFill>
                <a:latin typeface="+mn-lt"/>
                <a:ea typeface="+mn-ea"/>
                <a:cs typeface="+mn-cs"/>
              </a:rPr>
              <a:t>.</a:t>
            </a:r>
            <a:endParaRPr lang="fr-FR"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11</a:t>
            </a:fld>
            <a:endParaRPr lang="fr-FR"/>
          </a:p>
        </p:txBody>
      </p:sp>
    </p:spTree>
    <p:extLst>
      <p:ext uri="{BB962C8B-B14F-4D97-AF65-F5344CB8AC3E}">
        <p14:creationId xmlns:p14="http://schemas.microsoft.com/office/powerpoint/2010/main" val="1045856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The solution </a:t>
            </a:r>
            <a:r>
              <a:rPr lang="fr-FR" sz="1200" b="0" i="0" u="none" strike="noStrike" kern="1200" baseline="0" dirty="0" err="1" smtClean="0">
                <a:solidFill>
                  <a:schemeClr val="tx1"/>
                </a:solidFill>
                <a:latin typeface="+mn-lt"/>
                <a:ea typeface="+mn-ea"/>
                <a:cs typeface="+mn-cs"/>
              </a:rPr>
              <a:t>obtained</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with</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geostatistical</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regularization</a:t>
            </a:r>
            <a:r>
              <a:rPr lang="fr-FR" sz="1200" b="0" i="0" u="none" strike="noStrike" kern="1200" baseline="0" dirty="0" smtClean="0">
                <a:solidFill>
                  <a:schemeClr val="tx1"/>
                </a:solidFill>
                <a:latin typeface="+mn-lt"/>
                <a:ea typeface="+mn-ea"/>
                <a:cs typeface="+mn-cs"/>
              </a:rPr>
              <a:t> and a </a:t>
            </a:r>
            <a:r>
              <a:rPr lang="fr-FR" sz="1200" b="0" i="0" u="none" strike="noStrike" kern="1200" baseline="0" dirty="0" err="1" smtClean="0">
                <a:solidFill>
                  <a:schemeClr val="tx1"/>
                </a:solidFill>
                <a:latin typeface="+mn-lt"/>
                <a:ea typeface="+mn-ea"/>
                <a:cs typeface="+mn-cs"/>
              </a:rPr>
              <a:t>homogeneous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prior</a:t>
            </a:r>
            <a:r>
              <a:rPr lang="fr-FR" sz="1200" b="0" i="0" u="none" strike="noStrike" kern="1200" baseline="0" dirty="0" smtClean="0">
                <a:solidFill>
                  <a:schemeClr val="tx1"/>
                </a:solidFill>
                <a:latin typeface="+mn-lt"/>
                <a:ea typeface="+mn-ea"/>
                <a:cs typeface="+mn-cs"/>
              </a:rPr>
              <a:t> model </a:t>
            </a:r>
            <a:r>
              <a:rPr lang="fr-FR" sz="1200" b="0" i="0" u="none" strike="noStrike" kern="1200" baseline="0" dirty="0" err="1" smtClean="0">
                <a:solidFill>
                  <a:schemeClr val="tx1"/>
                </a:solidFill>
                <a:latin typeface="+mn-lt"/>
                <a:ea typeface="+mn-ea"/>
                <a:cs typeface="+mn-cs"/>
              </a:rPr>
              <a:t>deduced</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from</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borehole</a:t>
            </a:r>
            <a:r>
              <a:rPr lang="fr-FR" sz="1200" b="0" i="0" u="none" strike="noStrike" kern="1200" baseline="0" dirty="0" smtClean="0">
                <a:solidFill>
                  <a:schemeClr val="tx1"/>
                </a:solidFill>
                <a:latin typeface="+mn-lt"/>
                <a:ea typeface="+mn-ea"/>
                <a:cs typeface="+mn-cs"/>
              </a:rPr>
              <a:t> data</a:t>
            </a:r>
            <a:endParaRPr lang="fr-FR"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13</a:t>
            </a:fld>
            <a:endParaRPr lang="fr-FR"/>
          </a:p>
        </p:txBody>
      </p:sp>
    </p:spTree>
    <p:extLst>
      <p:ext uri="{BB962C8B-B14F-4D97-AF65-F5344CB8AC3E}">
        <p14:creationId xmlns:p14="http://schemas.microsoft.com/office/powerpoint/2010/main" val="2749051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err="1" smtClean="0">
                <a:solidFill>
                  <a:schemeClr val="tx1"/>
                </a:solidFill>
                <a:latin typeface="+mn-lt"/>
                <a:ea typeface="+mn-ea"/>
                <a:cs typeface="+mn-cs"/>
              </a:rPr>
              <a:t>Comparison</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with</a:t>
            </a:r>
            <a:r>
              <a:rPr lang="fr-FR" sz="1200" b="0" i="0" u="none" strike="noStrike" kern="1200" baseline="0" dirty="0" smtClean="0">
                <a:solidFill>
                  <a:schemeClr val="tx1"/>
                </a:solidFill>
                <a:latin typeface="+mn-lt"/>
                <a:ea typeface="+mn-ea"/>
                <a:cs typeface="+mn-cs"/>
              </a:rPr>
              <a:t> EM39 </a:t>
            </a:r>
            <a:r>
              <a:rPr lang="fr-FR" sz="1200" b="0" i="0" u="none" strike="noStrike" kern="1200" baseline="0" dirty="0" err="1" smtClean="0">
                <a:solidFill>
                  <a:schemeClr val="tx1"/>
                </a:solidFill>
                <a:latin typeface="+mn-lt"/>
                <a:ea typeface="+mn-ea"/>
                <a:cs typeface="+mn-cs"/>
              </a:rPr>
              <a:t>measurements</a:t>
            </a:r>
            <a:r>
              <a:rPr lang="fr-FR" sz="1200" b="0" i="0" u="none" strike="noStrike" kern="1200" baseline="0" dirty="0" smtClean="0">
                <a:solidFill>
                  <a:schemeClr val="tx1"/>
                </a:solidFill>
                <a:latin typeface="+mn-lt"/>
                <a:ea typeface="+mn-ea"/>
                <a:cs typeface="+mn-cs"/>
              </a:rPr>
              <a:t>. </a:t>
            </a:r>
          </a:p>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The volume </a:t>
            </a:r>
            <a:r>
              <a:rPr lang="fr-FR" sz="1200" b="0" i="0" u="none" strike="noStrike" kern="1200" baseline="0" dirty="0" err="1" smtClean="0">
                <a:solidFill>
                  <a:schemeClr val="tx1"/>
                </a:solidFill>
                <a:latin typeface="+mn-lt"/>
                <a:ea typeface="+mn-ea"/>
                <a:cs typeface="+mn-cs"/>
              </a:rPr>
              <a:t>investigated</a:t>
            </a:r>
            <a:r>
              <a:rPr lang="fr-FR" sz="1200" b="0" i="0" u="none" strike="noStrike" kern="1200" baseline="0" dirty="0" smtClean="0">
                <a:solidFill>
                  <a:schemeClr val="tx1"/>
                </a:solidFill>
                <a:latin typeface="+mn-lt"/>
                <a:ea typeface="+mn-ea"/>
                <a:cs typeface="+mn-cs"/>
              </a:rPr>
              <a:t> by the EM39 </a:t>
            </a:r>
            <a:r>
              <a:rPr lang="fr-FR" sz="1200" b="0" i="0" u="none" strike="noStrike" kern="1200" baseline="0" dirty="0" err="1" smtClean="0">
                <a:solidFill>
                  <a:schemeClr val="tx1"/>
                </a:solidFill>
                <a:latin typeface="+mn-lt"/>
                <a:ea typeface="+mn-ea"/>
                <a:cs typeface="+mn-cs"/>
              </a:rPr>
              <a:t>is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much</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smaller</a:t>
            </a:r>
            <a:r>
              <a:rPr lang="fr-FR" sz="1200" b="0" i="0" u="none" strike="noStrike" kern="1200" baseline="0" dirty="0" smtClean="0">
                <a:solidFill>
                  <a:schemeClr val="tx1"/>
                </a:solidFill>
                <a:latin typeface="+mn-lt"/>
                <a:ea typeface="+mn-ea"/>
                <a:cs typeface="+mn-cs"/>
              </a:rPr>
              <a:t> (the vertical </a:t>
            </a:r>
            <a:r>
              <a:rPr lang="fr-FR" sz="1200" b="0" i="0" u="none" strike="noStrike" kern="1200" baseline="0" dirty="0" err="1" smtClean="0">
                <a:solidFill>
                  <a:schemeClr val="tx1"/>
                </a:solidFill>
                <a:latin typeface="+mn-lt"/>
                <a:ea typeface="+mn-ea"/>
                <a:cs typeface="+mn-cs"/>
              </a:rPr>
              <a:t>sensitivity</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is</a:t>
            </a:r>
            <a:r>
              <a:rPr lang="fr-FR" sz="1200" b="0" i="0" u="none" strike="noStrike" kern="1200" baseline="0" dirty="0" smtClean="0">
                <a:solidFill>
                  <a:schemeClr val="tx1"/>
                </a:solidFill>
                <a:latin typeface="+mn-lt"/>
                <a:ea typeface="+mn-ea"/>
                <a:cs typeface="+mn-cs"/>
              </a:rPr>
              <a:t> about 50 cm and the </a:t>
            </a:r>
            <a:r>
              <a:rPr lang="fr-FR" sz="1200" b="0" i="0" u="none" strike="noStrike" kern="1200" baseline="0" dirty="0" err="1" smtClean="0">
                <a:solidFill>
                  <a:schemeClr val="tx1"/>
                </a:solidFill>
                <a:latin typeface="+mn-lt"/>
                <a:ea typeface="+mn-ea"/>
                <a:cs typeface="+mn-cs"/>
              </a:rPr>
              <a:t>lateral</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sensitivity</a:t>
            </a:r>
            <a:r>
              <a:rPr lang="fr-FR" sz="1200" b="0" i="0" u="none" strike="noStrike" kern="1200" baseline="0" dirty="0" smtClean="0">
                <a:solidFill>
                  <a:schemeClr val="tx1"/>
                </a:solidFill>
                <a:latin typeface="+mn-lt"/>
                <a:ea typeface="+mn-ea"/>
                <a:cs typeface="+mn-cs"/>
              </a:rPr>
              <a:t> about 1 m</a:t>
            </a:r>
          </a:p>
          <a:p>
            <a:r>
              <a:rPr lang="fr-FR" sz="1200" b="0" i="0" u="none" strike="noStrike" kern="1200" baseline="0" dirty="0" smtClean="0">
                <a:solidFill>
                  <a:schemeClr val="tx1"/>
                </a:solidFill>
                <a:latin typeface="+mn-lt"/>
                <a:ea typeface="+mn-ea"/>
                <a:cs typeface="+mn-cs"/>
              </a:rPr>
              <a:t>(</a:t>
            </a:r>
            <a:r>
              <a:rPr lang="fr-FR" sz="1200" b="0" i="0" u="none" strike="noStrike" kern="1200" baseline="0" dirty="0" err="1" smtClean="0">
                <a:solidFill>
                  <a:schemeClr val="tx1"/>
                </a:solidFill>
                <a:latin typeface="+mn-lt"/>
                <a:ea typeface="+mn-ea"/>
                <a:cs typeface="+mn-cs"/>
              </a:rPr>
              <a:t>McNeill</a:t>
            </a:r>
            <a:r>
              <a:rPr lang="fr-FR" sz="1200" b="0" i="0" u="none" strike="noStrike" kern="1200" baseline="0" dirty="0" smtClean="0">
                <a:solidFill>
                  <a:schemeClr val="tx1"/>
                </a:solidFill>
                <a:latin typeface="+mn-lt"/>
                <a:ea typeface="+mn-ea"/>
                <a:cs typeface="+mn-cs"/>
              </a:rPr>
              <a:t>, 1986)) </a:t>
            </a:r>
            <a:r>
              <a:rPr lang="fr-FR" sz="1200" b="0" i="0" u="none" strike="noStrike" kern="1200" baseline="0" dirty="0" err="1" smtClean="0">
                <a:solidFill>
                  <a:schemeClr val="tx1"/>
                </a:solidFill>
                <a:latin typeface="+mn-lt"/>
                <a:ea typeface="+mn-ea"/>
                <a:cs typeface="+mn-cs"/>
              </a:rPr>
              <a:t>than</a:t>
            </a:r>
            <a:r>
              <a:rPr lang="fr-FR" sz="1200" b="0" i="0" u="none" strike="noStrike" kern="1200" baseline="0" dirty="0" smtClean="0">
                <a:solidFill>
                  <a:schemeClr val="tx1"/>
                </a:solidFill>
                <a:latin typeface="+mn-lt"/>
                <a:ea typeface="+mn-ea"/>
                <a:cs typeface="+mn-cs"/>
              </a:rPr>
              <a:t> the one </a:t>
            </a:r>
            <a:r>
              <a:rPr lang="fr-FR" sz="1200" b="0" i="0" u="none" strike="noStrike" kern="1200" baseline="0" dirty="0" err="1" smtClean="0">
                <a:solidFill>
                  <a:schemeClr val="tx1"/>
                </a:solidFill>
                <a:latin typeface="+mn-lt"/>
                <a:ea typeface="+mn-ea"/>
                <a:cs typeface="+mn-cs"/>
              </a:rPr>
              <a:t>investigated</a:t>
            </a:r>
            <a:r>
              <a:rPr lang="fr-FR" sz="1200" b="0" i="0" u="none" strike="noStrike" kern="1200" baseline="0" dirty="0" smtClean="0">
                <a:solidFill>
                  <a:schemeClr val="tx1"/>
                </a:solidFill>
                <a:latin typeface="+mn-lt"/>
                <a:ea typeface="+mn-ea"/>
                <a:cs typeface="+mn-cs"/>
              </a:rPr>
              <a:t> by one ERT data point, </a:t>
            </a:r>
            <a:r>
              <a:rPr lang="fr-FR" sz="1200" b="0" i="0" u="none" strike="noStrike" kern="1200" baseline="0" dirty="0" err="1" smtClean="0">
                <a:solidFill>
                  <a:schemeClr val="tx1"/>
                </a:solidFill>
                <a:latin typeface="+mn-lt"/>
                <a:ea typeface="+mn-ea"/>
                <a:cs typeface="+mn-cs"/>
              </a:rPr>
              <a:t>leading</a:t>
            </a:r>
            <a:r>
              <a:rPr lang="fr-FR" sz="1200" b="0" i="0" u="none" strike="noStrike" kern="1200" baseline="0" dirty="0" smtClean="0">
                <a:solidFill>
                  <a:schemeClr val="tx1"/>
                </a:solidFill>
                <a:latin typeface="+mn-lt"/>
                <a:ea typeface="+mn-ea"/>
                <a:cs typeface="+mn-cs"/>
              </a:rPr>
              <a:t> to a more </a:t>
            </a:r>
            <a:r>
              <a:rPr lang="fr-FR" sz="1200" b="0" i="0" u="none" strike="noStrike" kern="1200" baseline="0" dirty="0" err="1" smtClean="0">
                <a:solidFill>
                  <a:schemeClr val="tx1"/>
                </a:solidFill>
                <a:latin typeface="+mn-lt"/>
                <a:ea typeface="+mn-ea"/>
                <a:cs typeface="+mn-cs"/>
              </a:rPr>
              <a:t>accurate</a:t>
            </a:r>
            <a:r>
              <a:rPr lang="fr-FR" sz="1200" b="0" i="0" u="none" strike="noStrike" kern="1200" baseline="0" dirty="0" smtClean="0">
                <a:solidFill>
                  <a:schemeClr val="tx1"/>
                </a:solidFill>
                <a:latin typeface="+mn-lt"/>
                <a:ea typeface="+mn-ea"/>
                <a:cs typeface="+mn-cs"/>
              </a:rPr>
              <a:t> description of the vertical </a:t>
            </a:r>
            <a:r>
              <a:rPr lang="fr-FR" sz="1200" b="0" i="0" u="none" strike="noStrike" kern="1200" baseline="0" dirty="0" err="1" smtClean="0">
                <a:solidFill>
                  <a:schemeClr val="tx1"/>
                </a:solidFill>
                <a:latin typeface="+mn-lt"/>
                <a:ea typeface="+mn-ea"/>
                <a:cs typeface="+mn-cs"/>
              </a:rPr>
              <a:t>conductivity</a:t>
            </a:r>
            <a:r>
              <a:rPr lang="fr-FR" sz="1200" b="0" i="0" u="none" strike="noStrike" kern="1200" baseline="0" dirty="0" smtClean="0">
                <a:solidFill>
                  <a:schemeClr val="tx1"/>
                </a:solidFill>
                <a:latin typeface="+mn-lt"/>
                <a:ea typeface="+mn-ea"/>
                <a:cs typeface="+mn-cs"/>
              </a:rPr>
              <a:t> distribution. </a:t>
            </a:r>
            <a:r>
              <a:rPr lang="fr-FR" sz="1200" b="0" i="0" u="none" strike="noStrike" kern="1200" baseline="0" dirty="0" err="1" smtClean="0">
                <a:solidFill>
                  <a:schemeClr val="tx1"/>
                </a:solidFill>
                <a:latin typeface="+mn-lt"/>
                <a:ea typeface="+mn-ea"/>
                <a:cs typeface="+mn-cs"/>
              </a:rPr>
              <a:t>However</a:t>
            </a:r>
            <a:r>
              <a:rPr lang="fr-FR" sz="1200" b="0" i="0" u="none" strike="noStrike" kern="1200" baseline="0" dirty="0" smtClean="0">
                <a:solidFill>
                  <a:schemeClr val="tx1"/>
                </a:solidFill>
                <a:latin typeface="+mn-lt"/>
                <a:ea typeface="+mn-ea"/>
                <a:cs typeface="+mn-cs"/>
              </a:rPr>
              <a:t>, the volume </a:t>
            </a:r>
            <a:r>
              <a:rPr lang="fr-FR" sz="1200" b="0" i="0" u="none" strike="noStrike" kern="1200" baseline="0" dirty="0" err="1" smtClean="0">
                <a:solidFill>
                  <a:schemeClr val="tx1"/>
                </a:solidFill>
                <a:latin typeface="+mn-lt"/>
                <a:ea typeface="+mn-ea"/>
                <a:cs typeface="+mn-cs"/>
              </a:rPr>
              <a:t>investigated</a:t>
            </a:r>
            <a:r>
              <a:rPr lang="fr-FR" sz="1200" b="0" i="0" u="none" strike="noStrike" kern="1200" baseline="0" dirty="0" smtClean="0">
                <a:solidFill>
                  <a:schemeClr val="tx1"/>
                </a:solidFill>
                <a:latin typeface="+mn-lt"/>
                <a:ea typeface="+mn-ea"/>
                <a:cs typeface="+mn-cs"/>
              </a:rPr>
              <a:t> by one EM39 </a:t>
            </a:r>
            <a:r>
              <a:rPr lang="fr-FR" sz="1200" b="0" i="0" u="none" strike="noStrike" kern="1200" baseline="0" dirty="0" err="1" smtClean="0">
                <a:solidFill>
                  <a:schemeClr val="tx1"/>
                </a:solidFill>
                <a:latin typeface="+mn-lt"/>
                <a:ea typeface="+mn-ea"/>
                <a:cs typeface="+mn-cs"/>
              </a:rPr>
              <a:t>measurement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is</a:t>
            </a:r>
            <a:r>
              <a:rPr lang="fr-FR" sz="1200" b="0" i="0" u="none" strike="noStrike" kern="1200" baseline="0" dirty="0" smtClean="0">
                <a:solidFill>
                  <a:schemeClr val="tx1"/>
                </a:solidFill>
                <a:latin typeface="+mn-lt"/>
                <a:ea typeface="+mn-ea"/>
                <a:cs typeface="+mn-cs"/>
              </a:rPr>
              <a:t> not </a:t>
            </a:r>
            <a:r>
              <a:rPr lang="fr-FR" sz="1200" b="0" i="0" u="none" strike="noStrike" kern="1200" baseline="0" dirty="0" err="1" smtClean="0">
                <a:solidFill>
                  <a:schemeClr val="tx1"/>
                </a:solidFill>
                <a:latin typeface="+mn-lt"/>
                <a:ea typeface="+mn-ea"/>
                <a:cs typeface="+mn-cs"/>
              </a:rPr>
              <a:t>that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different</a:t>
            </a:r>
            <a:r>
              <a:rPr lang="fr-FR" sz="1200" b="0" i="0" u="none" strike="noStrike" kern="1200" baseline="0" dirty="0" smtClean="0">
                <a:solidFill>
                  <a:schemeClr val="tx1"/>
                </a:solidFill>
                <a:latin typeface="+mn-lt"/>
                <a:ea typeface="+mn-ea"/>
                <a:cs typeface="+mn-cs"/>
              </a:rPr>
              <a:t> of the one of one </a:t>
            </a:r>
            <a:r>
              <a:rPr lang="fr-FR" sz="1200" b="0" i="0" u="none" strike="noStrike" kern="1200" baseline="0" dirty="0" err="1" smtClean="0">
                <a:solidFill>
                  <a:schemeClr val="tx1"/>
                </a:solidFill>
                <a:latin typeface="+mn-lt"/>
                <a:ea typeface="+mn-ea"/>
                <a:cs typeface="+mn-cs"/>
              </a:rPr>
              <a:t>cell</a:t>
            </a:r>
            <a:r>
              <a:rPr lang="fr-FR" sz="1200" b="0" i="0" u="none" strike="noStrike" kern="1200" baseline="0" dirty="0" smtClean="0">
                <a:solidFill>
                  <a:schemeClr val="tx1"/>
                </a:solidFill>
                <a:latin typeface="+mn-lt"/>
                <a:ea typeface="+mn-ea"/>
                <a:cs typeface="+mn-cs"/>
              </a:rPr>
              <a:t> of the inversion </a:t>
            </a:r>
            <a:r>
              <a:rPr lang="fr-FR" sz="1200" b="0" i="0" u="none" strike="noStrike" kern="1200" baseline="0" dirty="0" err="1" smtClean="0">
                <a:solidFill>
                  <a:schemeClr val="tx1"/>
                </a:solidFill>
                <a:latin typeface="+mn-lt"/>
                <a:ea typeface="+mn-ea"/>
                <a:cs typeface="+mn-cs"/>
              </a:rPr>
              <a:t>grid</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we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thus</a:t>
            </a:r>
            <a:r>
              <a:rPr lang="fr-FR" sz="1200" b="0" i="0" u="none" strike="noStrike" kern="1200" baseline="0" dirty="0" smtClean="0">
                <a:solidFill>
                  <a:schemeClr val="tx1"/>
                </a:solidFill>
                <a:latin typeface="+mn-lt"/>
                <a:ea typeface="+mn-ea"/>
                <a:cs typeface="+mn-cs"/>
              </a:rPr>
              <a:t> assume </a:t>
            </a:r>
            <a:r>
              <a:rPr lang="fr-FR" sz="1200" b="0" i="0" u="none" strike="noStrike" kern="1200" baseline="0" dirty="0" err="1" smtClean="0">
                <a:solidFill>
                  <a:schemeClr val="tx1"/>
                </a:solidFill>
                <a:latin typeface="+mn-lt"/>
                <a:ea typeface="+mn-ea"/>
                <a:cs typeface="+mn-cs"/>
              </a:rPr>
              <a:t>that</a:t>
            </a:r>
            <a:r>
              <a:rPr lang="fr-FR" sz="1200" b="0" i="0" u="none" strike="noStrike" kern="1200" baseline="0" dirty="0" smtClean="0">
                <a:solidFill>
                  <a:schemeClr val="tx1"/>
                </a:solidFill>
                <a:latin typeface="+mn-lt"/>
                <a:ea typeface="+mn-ea"/>
                <a:cs typeface="+mn-cs"/>
              </a:rPr>
              <a:t> the vertical </a:t>
            </a:r>
            <a:r>
              <a:rPr lang="fr-FR" sz="1200" b="0" i="0" u="none" strike="noStrike" kern="1200" baseline="0" dirty="0" err="1" smtClean="0">
                <a:solidFill>
                  <a:schemeClr val="tx1"/>
                </a:solidFill>
                <a:latin typeface="+mn-lt"/>
                <a:ea typeface="+mn-ea"/>
                <a:cs typeface="+mn-cs"/>
              </a:rPr>
              <a:t>variogram</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can</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be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used</a:t>
            </a:r>
            <a:r>
              <a:rPr lang="fr-FR" sz="1200" b="0" i="0" u="none" strike="noStrike" kern="1200" baseline="0" dirty="0" smtClean="0">
                <a:solidFill>
                  <a:schemeClr val="tx1"/>
                </a:solidFill>
                <a:latin typeface="+mn-lt"/>
                <a:ea typeface="+mn-ea"/>
                <a:cs typeface="+mn-cs"/>
              </a:rPr>
              <a:t> to </a:t>
            </a:r>
            <a:r>
              <a:rPr lang="fr-FR" sz="1200" b="0" i="0" u="none" strike="noStrike" kern="1200" baseline="0" dirty="0" err="1" smtClean="0">
                <a:solidFill>
                  <a:schemeClr val="tx1"/>
                </a:solidFill>
                <a:latin typeface="+mn-lt"/>
                <a:ea typeface="+mn-ea"/>
                <a:cs typeface="+mn-cs"/>
              </a:rPr>
              <a:t>constrain</a:t>
            </a:r>
            <a:r>
              <a:rPr lang="fr-FR" sz="1200" b="0" i="0" u="none" strike="noStrike" kern="1200" baseline="0" dirty="0" smtClean="0">
                <a:solidFill>
                  <a:schemeClr val="tx1"/>
                </a:solidFill>
                <a:latin typeface="+mn-lt"/>
                <a:ea typeface="+mn-ea"/>
                <a:cs typeface="+mn-cs"/>
              </a:rPr>
              <a:t> the ERT inversion.</a:t>
            </a:r>
            <a:endParaRPr lang="fr-FR"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14</a:t>
            </a:fld>
            <a:endParaRPr lang="fr-FR"/>
          </a:p>
        </p:txBody>
      </p:sp>
    </p:spTree>
    <p:extLst>
      <p:ext uri="{BB962C8B-B14F-4D97-AF65-F5344CB8AC3E}">
        <p14:creationId xmlns:p14="http://schemas.microsoft.com/office/powerpoint/2010/main" val="3875382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The </a:t>
            </a:r>
            <a:r>
              <a:rPr lang="fr-FR" sz="1200" b="0" i="0" u="none" strike="noStrike" kern="1200" baseline="0" dirty="0" err="1" smtClean="0">
                <a:solidFill>
                  <a:schemeClr val="tx1"/>
                </a:solidFill>
                <a:latin typeface="+mn-lt"/>
                <a:ea typeface="+mn-ea"/>
                <a:cs typeface="+mn-cs"/>
              </a:rPr>
              <a:t>electrical</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resistivity</a:t>
            </a:r>
            <a:r>
              <a:rPr lang="fr-FR" sz="1200" b="0" i="0" u="none" strike="noStrike" kern="1200" baseline="0" dirty="0" smtClean="0">
                <a:solidFill>
                  <a:schemeClr val="tx1"/>
                </a:solidFill>
                <a:latin typeface="+mn-lt"/>
                <a:ea typeface="+mn-ea"/>
                <a:cs typeface="+mn-cs"/>
              </a:rPr>
              <a:t> distribution </a:t>
            </a:r>
            <a:r>
              <a:rPr lang="fr-FR" sz="1200" b="0" i="0" u="none" strike="noStrike" kern="1200" baseline="0" dirty="0" err="1" smtClean="0">
                <a:solidFill>
                  <a:schemeClr val="tx1"/>
                </a:solidFill>
                <a:latin typeface="+mn-lt"/>
                <a:ea typeface="+mn-ea"/>
                <a:cs typeface="+mn-cs"/>
              </a:rPr>
              <a:t>can</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be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appreciated</a:t>
            </a:r>
            <a:r>
              <a:rPr lang="fr-FR" sz="1200" b="0" i="0" u="none" strike="noStrike" kern="1200" baseline="0" dirty="0" smtClean="0">
                <a:solidFill>
                  <a:schemeClr val="tx1"/>
                </a:solidFill>
                <a:latin typeface="+mn-lt"/>
                <a:ea typeface="+mn-ea"/>
                <a:cs typeface="+mn-cs"/>
              </a:rPr>
              <a:t> for all six profiles. The extensions of the plume are observable in all directions. </a:t>
            </a:r>
            <a:endParaRPr lang="fr-FR"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15</a:t>
            </a:fld>
            <a:endParaRPr lang="fr-FR"/>
          </a:p>
        </p:txBody>
      </p:sp>
    </p:spTree>
    <p:extLst>
      <p:ext uri="{BB962C8B-B14F-4D97-AF65-F5344CB8AC3E}">
        <p14:creationId xmlns:p14="http://schemas.microsoft.com/office/powerpoint/2010/main" val="1203465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LN log normal </a:t>
            </a:r>
            <a:r>
              <a:rPr lang="fr-FR" baseline="0" dirty="0" err="1" smtClean="0"/>
              <a:t>resistivity</a:t>
            </a:r>
            <a:r>
              <a:rPr lang="fr-FR" baseline="0" dirty="0" smtClean="0"/>
              <a:t> </a:t>
            </a:r>
            <a:r>
              <a:rPr lang="fr-FR" baseline="0" dirty="0" err="1" smtClean="0"/>
              <a:t>loggings</a:t>
            </a:r>
            <a:r>
              <a:rPr lang="fr-FR" baseline="0" dirty="0" smtClean="0"/>
              <a:t>. </a:t>
            </a:r>
          </a:p>
          <a:p>
            <a:r>
              <a:rPr lang="fr-FR" sz="1200" b="0" i="0" u="none" strike="noStrike" kern="1200" baseline="0" dirty="0" smtClean="0">
                <a:solidFill>
                  <a:schemeClr val="tx1"/>
                </a:solidFill>
                <a:latin typeface="+mn-lt"/>
                <a:ea typeface="+mn-ea"/>
                <a:cs typeface="+mn-cs"/>
              </a:rPr>
              <a:t>Van Meir, N., </a:t>
            </a:r>
            <a:r>
              <a:rPr lang="fr-FR" sz="1200" b="0" i="0" u="none" strike="noStrike" kern="1200" baseline="0" dirty="0" err="1" smtClean="0">
                <a:solidFill>
                  <a:schemeClr val="tx1"/>
                </a:solidFill>
                <a:latin typeface="+mn-lt"/>
                <a:ea typeface="+mn-ea"/>
                <a:cs typeface="+mn-cs"/>
              </a:rPr>
              <a:t>Lebbe</a:t>
            </a:r>
            <a:r>
              <a:rPr lang="fr-FR" sz="1200" b="0" i="0" u="none" strike="noStrike" kern="1200" baseline="0" dirty="0" smtClean="0">
                <a:solidFill>
                  <a:schemeClr val="tx1"/>
                </a:solidFill>
                <a:latin typeface="+mn-lt"/>
                <a:ea typeface="+mn-ea"/>
                <a:cs typeface="+mn-cs"/>
              </a:rPr>
              <a:t>, L., 2003. </a:t>
            </a:r>
            <a:r>
              <a:rPr lang="fr-FR" sz="1200" b="0" i="0" u="none" strike="noStrike" kern="1200" baseline="0" dirty="0" err="1" smtClean="0">
                <a:solidFill>
                  <a:schemeClr val="tx1"/>
                </a:solidFill>
                <a:latin typeface="+mn-lt"/>
                <a:ea typeface="+mn-ea"/>
                <a:cs typeface="+mn-cs"/>
              </a:rPr>
              <a:t>Deriving</a:t>
            </a:r>
            <a:r>
              <a:rPr lang="fr-FR" sz="1200" b="0" i="0" u="none" strike="noStrike" kern="1200" baseline="0" dirty="0" smtClean="0">
                <a:solidFill>
                  <a:schemeClr val="tx1"/>
                </a:solidFill>
                <a:latin typeface="+mn-lt"/>
                <a:ea typeface="+mn-ea"/>
                <a:cs typeface="+mn-cs"/>
              </a:rPr>
              <a:t> TDS values in </a:t>
            </a:r>
            <a:r>
              <a:rPr lang="fr-FR" sz="1200" b="0" i="0" u="none" strike="noStrike" kern="1200" baseline="0" dirty="0" err="1" smtClean="0">
                <a:solidFill>
                  <a:schemeClr val="tx1"/>
                </a:solidFill>
                <a:latin typeface="+mn-lt"/>
                <a:ea typeface="+mn-ea"/>
                <a:cs typeface="+mn-cs"/>
              </a:rPr>
              <a:t>coarse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sediments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from</a:t>
            </a:r>
            <a:r>
              <a:rPr lang="fr-FR" sz="1200" b="0" i="0" u="none" strike="noStrike" kern="1200" baseline="0" dirty="0" smtClean="0">
                <a:solidFill>
                  <a:schemeClr val="tx1"/>
                </a:solidFill>
                <a:latin typeface="+mn-lt"/>
                <a:ea typeface="+mn-ea"/>
                <a:cs typeface="+mn-cs"/>
              </a:rPr>
              <a:t> long normal and </a:t>
            </a:r>
            <a:r>
              <a:rPr lang="fr-FR" sz="1200" b="0" i="0" u="none" strike="noStrike" kern="1200" baseline="0" dirty="0" err="1" smtClean="0">
                <a:solidFill>
                  <a:schemeClr val="tx1"/>
                </a:solidFill>
                <a:latin typeface="+mn-lt"/>
                <a:ea typeface="+mn-ea"/>
                <a:cs typeface="+mn-cs"/>
              </a:rPr>
              <a:t>electromagnetic</a:t>
            </a:r>
            <a:r>
              <a:rPr lang="fr-FR" sz="1200" b="0" i="0" u="none" strike="noStrike" kern="1200" baseline="0" dirty="0" smtClean="0">
                <a:solidFill>
                  <a:schemeClr val="tx1"/>
                </a:solidFill>
                <a:latin typeface="+mn-lt"/>
                <a:ea typeface="+mn-ea"/>
                <a:cs typeface="+mn-cs"/>
              </a:rPr>
              <a:t> logs. </a:t>
            </a:r>
            <a:r>
              <a:rPr lang="fr-FR" sz="1200" b="0" i="0" u="none" strike="noStrike" kern="1200" baseline="0" dirty="0" err="1" smtClean="0">
                <a:solidFill>
                  <a:schemeClr val="tx1"/>
                </a:solidFill>
                <a:latin typeface="+mn-lt"/>
                <a:ea typeface="+mn-ea"/>
                <a:cs typeface="+mn-cs"/>
              </a:rPr>
              <a:t>Ground</a:t>
            </a:r>
            <a:r>
              <a:rPr lang="fr-FR" sz="1200" b="0" i="0" u="none" strike="noStrike" kern="1200" baseline="0" dirty="0" smtClean="0">
                <a:solidFill>
                  <a:schemeClr val="tx1"/>
                </a:solidFill>
                <a:latin typeface="+mn-lt"/>
                <a:ea typeface="+mn-ea"/>
                <a:cs typeface="+mn-cs"/>
              </a:rPr>
              <a:t> Water 41 (1), 33–40.</a:t>
            </a:r>
            <a:endParaRPr lang="fr-FR" dirty="0"/>
          </a:p>
        </p:txBody>
      </p:sp>
      <p:sp>
        <p:nvSpPr>
          <p:cNvPr id="4" name="Espace réservé du numéro de diapositive 3"/>
          <p:cNvSpPr>
            <a:spLocks noGrp="1"/>
          </p:cNvSpPr>
          <p:nvPr>
            <p:ph type="sldNum" sz="quarter" idx="10"/>
          </p:nvPr>
        </p:nvSpPr>
        <p:spPr/>
        <p:txBody>
          <a:bodyPr/>
          <a:lstStyle/>
          <a:p>
            <a:fld id="{9809C97A-ACFC-D847-80CA-8F9B548A273E}" type="slidenum">
              <a:rPr lang="fr-FR" smtClean="0"/>
              <a:t>17</a:t>
            </a:fld>
            <a:endParaRPr lang="fr-FR"/>
          </a:p>
        </p:txBody>
      </p:sp>
    </p:spTree>
    <p:extLst>
      <p:ext uri="{BB962C8B-B14F-4D97-AF65-F5344CB8AC3E}">
        <p14:creationId xmlns:p14="http://schemas.microsoft.com/office/powerpoint/2010/main" val="2962880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userDrawn="1"/>
        </p:nvSpPr>
        <p:spPr>
          <a:xfrm>
            <a:off x="197275" y="205979"/>
            <a:ext cx="8778733" cy="472635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ctrTitle" hasCustomPrompt="1"/>
          </p:nvPr>
        </p:nvSpPr>
        <p:spPr>
          <a:xfrm>
            <a:off x="1861783" y="1597819"/>
            <a:ext cx="5412730" cy="1102519"/>
          </a:xfrm>
          <a:solidFill>
            <a:schemeClr val="tx1">
              <a:lumMod val="75000"/>
              <a:lumOff val="25000"/>
            </a:schemeClr>
          </a:solidFill>
        </p:spPr>
        <p:txBody>
          <a:bodyPr/>
          <a:lstStyle>
            <a:lvl1pPr>
              <a:defRPr sz="1800" b="1" baseline="0">
                <a:solidFill>
                  <a:schemeClr val="bg1"/>
                </a:solidFill>
              </a:defRPr>
            </a:lvl1pPr>
          </a:lstStyle>
          <a:p>
            <a:r>
              <a:rPr lang="en-US" dirty="0" smtClean="0"/>
              <a:t>[ </a:t>
            </a:r>
            <a:r>
              <a:rPr lang="en-US" dirty="0" err="1" smtClean="0"/>
              <a:t>Géophysique</a:t>
            </a:r>
            <a:r>
              <a:rPr lang="en-US" dirty="0" smtClean="0"/>
              <a:t> – </a:t>
            </a:r>
            <a:r>
              <a:rPr lang="en-US" dirty="0" err="1" smtClean="0"/>
              <a:t>suivi</a:t>
            </a:r>
            <a:r>
              <a:rPr lang="en-US" dirty="0" smtClean="0"/>
              <a:t> de la pollution ] </a:t>
            </a:r>
            <a:br>
              <a:rPr lang="en-US" dirty="0" smtClean="0"/>
            </a:br>
            <a:r>
              <a:rPr lang="en-US" dirty="0" smtClean="0"/>
              <a:t>Techniques non-</a:t>
            </a:r>
            <a:r>
              <a:rPr lang="en-US" dirty="0" err="1" smtClean="0"/>
              <a:t>invasives</a:t>
            </a:r>
            <a:endParaRPr lang="fr-FR" dirty="0"/>
          </a:p>
        </p:txBody>
      </p:sp>
      <p:sp>
        <p:nvSpPr>
          <p:cNvPr id="3" name="Sous-titre 2"/>
          <p:cNvSpPr>
            <a:spLocks noGrp="1"/>
          </p:cNvSpPr>
          <p:nvPr>
            <p:ph type="subTitle" idx="1" hasCustomPrompt="1"/>
          </p:nvPr>
        </p:nvSpPr>
        <p:spPr>
          <a:xfrm>
            <a:off x="1861783" y="2729685"/>
            <a:ext cx="5412730" cy="353022"/>
          </a:xfrm>
        </p:spPr>
        <p:txBody>
          <a:bodyPr>
            <a:noAutofit/>
          </a:bodyPr>
          <a:lstStyle>
            <a:lvl1pPr marL="0" indent="0" algn="ctr">
              <a:buNone/>
              <a:defRPr sz="1600" baseline="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Certificat</a:t>
            </a:r>
            <a:r>
              <a:rPr lang="en-US" dirty="0" smtClean="0"/>
              <a:t> </a:t>
            </a:r>
            <a:r>
              <a:rPr lang="en-US" dirty="0" err="1" smtClean="0"/>
              <a:t>d’université</a:t>
            </a:r>
            <a:r>
              <a:rPr lang="en-US" dirty="0" smtClean="0"/>
              <a:t> en </a:t>
            </a:r>
            <a:r>
              <a:rPr lang="en-US" dirty="0" err="1" smtClean="0"/>
              <a:t>gestion</a:t>
            </a:r>
            <a:r>
              <a:rPr lang="en-US" dirty="0" smtClean="0"/>
              <a:t> des sols </a:t>
            </a:r>
            <a:r>
              <a:rPr lang="en-US" dirty="0" err="1" smtClean="0"/>
              <a:t>pollués</a:t>
            </a:r>
            <a:endParaRPr lang="fr-FR" dirty="0"/>
          </a:p>
        </p:txBody>
      </p:sp>
      <p:cxnSp>
        <p:nvCxnSpPr>
          <p:cNvPr id="9" name="Connecteur droit 8"/>
          <p:cNvCxnSpPr/>
          <p:nvPr userDrawn="1"/>
        </p:nvCxnSpPr>
        <p:spPr>
          <a:xfrm>
            <a:off x="1861783" y="3723912"/>
            <a:ext cx="5412730" cy="12331"/>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Sous-titre 2"/>
          <p:cNvSpPr txBox="1">
            <a:spLocks/>
          </p:cNvSpPr>
          <p:nvPr userDrawn="1"/>
        </p:nvSpPr>
        <p:spPr>
          <a:xfrm>
            <a:off x="1861783" y="3723912"/>
            <a:ext cx="5412730" cy="35302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1600" kern="1200" baseline="0">
                <a:solidFill>
                  <a:schemeClr val="tx1">
                    <a:lumMod val="75000"/>
                    <a:lumOff val="25000"/>
                  </a:schemeClr>
                </a:solidFill>
                <a:latin typeface="Avenir Book"/>
                <a:ea typeface="+mn-ea"/>
                <a:cs typeface="Avenir Book"/>
              </a:defRPr>
            </a:lvl1pPr>
            <a:lvl2pPr marL="457200" indent="0" algn="ctr" defTabSz="457200" rtl="0" eaLnBrk="1" latinLnBrk="0" hangingPunct="1">
              <a:spcBef>
                <a:spcPct val="20000"/>
              </a:spcBef>
              <a:buFont typeface="Arial"/>
              <a:buNone/>
              <a:defRPr sz="2400" kern="1200">
                <a:solidFill>
                  <a:schemeClr val="tx1">
                    <a:tint val="75000"/>
                  </a:schemeClr>
                </a:solidFill>
                <a:latin typeface="Avenir Book"/>
                <a:ea typeface="+mn-ea"/>
                <a:cs typeface="Avenir Book"/>
              </a:defRPr>
            </a:lvl2pPr>
            <a:lvl3pPr marL="9144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3pPr>
            <a:lvl4pPr marL="1371600" indent="0" algn="ctr" defTabSz="457200" rtl="0" eaLnBrk="1" latinLnBrk="0" hangingPunct="1">
              <a:spcBef>
                <a:spcPct val="20000"/>
              </a:spcBef>
              <a:buFont typeface="Arial"/>
              <a:buNone/>
              <a:defRPr sz="1800" kern="1200">
                <a:solidFill>
                  <a:schemeClr val="tx1">
                    <a:tint val="75000"/>
                  </a:schemeClr>
                </a:solidFill>
                <a:latin typeface="Avenir Book"/>
                <a:ea typeface="+mn-ea"/>
                <a:cs typeface="Avenir Book"/>
              </a:defRPr>
            </a:lvl4pPr>
            <a:lvl5pPr marL="1828800" indent="0" algn="ctr" defTabSz="457200" rtl="0" eaLnBrk="1" latinLnBrk="0" hangingPunct="1">
              <a:spcBef>
                <a:spcPct val="20000"/>
              </a:spcBef>
              <a:buFont typeface="Arial"/>
              <a:buNone/>
              <a:defRPr sz="1800" kern="1200">
                <a:solidFill>
                  <a:schemeClr val="tx1">
                    <a:tint val="75000"/>
                  </a:schemeClr>
                </a:solidFill>
                <a:latin typeface="Avenir Book"/>
                <a:ea typeface="+mn-ea"/>
                <a:cs typeface="Avenir 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baseline="0" dirty="0" smtClean="0">
                <a:solidFill>
                  <a:schemeClr val="bg1">
                    <a:lumMod val="50000"/>
                  </a:schemeClr>
                </a:solidFill>
              </a:rPr>
              <a:t>Prof. Sarah Garré | Liège University, Belgium</a:t>
            </a:r>
            <a:endParaRPr lang="fr-FR" dirty="0">
              <a:solidFill>
                <a:schemeClr val="bg1">
                  <a:lumMod val="50000"/>
                </a:schemeClr>
              </a:solidFill>
            </a:endParaRPr>
          </a:p>
        </p:txBody>
      </p:sp>
      <p:pic>
        <p:nvPicPr>
          <p:cNvPr id="11" name="Image 10" descr="nouveau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0529" y="1597819"/>
            <a:ext cx="967024" cy="1102519"/>
          </a:xfrm>
          <a:prstGeom prst="rect">
            <a:avLst/>
          </a:prstGeom>
        </p:spPr>
      </p:pic>
    </p:spTree>
    <p:extLst>
      <p:ext uri="{BB962C8B-B14F-4D97-AF65-F5344CB8AC3E}">
        <p14:creationId xmlns:p14="http://schemas.microsoft.com/office/powerpoint/2010/main" val="202215800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4E69C161-3B89-FC4B-980C-66C21AC7FDC3}" type="datetimeFigureOut">
              <a:rPr lang="fr-FR" smtClean="0"/>
              <a:t>28/08/2018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B39ED4-785D-9F49-8766-76340A93CEB5}" type="slidenum">
              <a:rPr lang="fr-FR" smtClean="0"/>
              <a:t>‹N°›</a:t>
            </a:fld>
            <a:endParaRPr lang="fr-FR"/>
          </a:p>
        </p:txBody>
      </p:sp>
    </p:spTree>
    <p:extLst>
      <p:ext uri="{BB962C8B-B14F-4D97-AF65-F5344CB8AC3E}">
        <p14:creationId xmlns:p14="http://schemas.microsoft.com/office/powerpoint/2010/main" val="1758764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4E69C161-3B89-FC4B-980C-66C21AC7FDC3}" type="datetimeFigureOut">
              <a:rPr lang="fr-FR" smtClean="0"/>
              <a:t>28/08/2018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B39ED4-785D-9F49-8766-76340A93CEB5}" type="slidenum">
              <a:rPr lang="fr-FR" smtClean="0"/>
              <a:t>‹N°›</a:t>
            </a:fld>
            <a:endParaRPr lang="fr-FR"/>
          </a:p>
        </p:txBody>
      </p:sp>
    </p:spTree>
    <p:extLst>
      <p:ext uri="{BB962C8B-B14F-4D97-AF65-F5344CB8AC3E}">
        <p14:creationId xmlns:p14="http://schemas.microsoft.com/office/powerpoint/2010/main" val="3723073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p:nvPr userDrawn="1"/>
        </p:nvSpPr>
        <p:spPr>
          <a:xfrm>
            <a:off x="197275" y="863158"/>
            <a:ext cx="8778733" cy="40691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a:xfrm>
            <a:off x="197275" y="863158"/>
            <a:ext cx="8778733" cy="4066969"/>
          </a:xfrm>
        </p:spPr>
        <p:txBody>
          <a:bodyPr/>
          <a:lstStyle/>
          <a:p>
            <a:pPr lvl="0"/>
            <a:r>
              <a:rPr lang="nl-BE" dirty="0" smtClean="0"/>
              <a:t>Cliquez pour modifier les styles du texte du masque</a:t>
            </a:r>
          </a:p>
          <a:p>
            <a:pPr lvl="1"/>
            <a:r>
              <a:rPr lang="nl-BE" dirty="0" smtClean="0"/>
              <a:t>Deuxième niveau</a:t>
            </a:r>
          </a:p>
          <a:p>
            <a:pPr lvl="2"/>
            <a:r>
              <a:rPr lang="nl-BE" dirty="0" smtClean="0"/>
              <a:t>Troisième niveau</a:t>
            </a:r>
          </a:p>
          <a:p>
            <a:pPr lvl="3"/>
            <a:r>
              <a:rPr lang="nl-BE" dirty="0" smtClean="0"/>
              <a:t>Quatrième niveau</a:t>
            </a:r>
          </a:p>
          <a:p>
            <a:pPr lvl="4"/>
            <a:r>
              <a:rPr lang="nl-BE" dirty="0" smtClean="0"/>
              <a:t>Cinquième niveau</a:t>
            </a:r>
            <a:endParaRPr lang="fr-FR" dirty="0"/>
          </a:p>
        </p:txBody>
      </p:sp>
      <p:sp>
        <p:nvSpPr>
          <p:cNvPr id="6" name="Espace réservé du numéro de diapositive 5"/>
          <p:cNvSpPr>
            <a:spLocks noGrp="1"/>
          </p:cNvSpPr>
          <p:nvPr>
            <p:ph type="sldNum" sz="quarter" idx="12"/>
          </p:nvPr>
        </p:nvSpPr>
        <p:spPr/>
        <p:txBody>
          <a:bodyPr/>
          <a:lstStyle>
            <a:lvl1pPr>
              <a:defRPr>
                <a:solidFill>
                  <a:srgbClr val="000000"/>
                </a:solidFill>
              </a:defRPr>
            </a:lvl1pPr>
          </a:lstStyle>
          <a:p>
            <a:fld id="{9DB39ED4-785D-9F49-8766-76340A93CEB5}" type="slidenum">
              <a:rPr lang="fr-FR" smtClean="0"/>
              <a:pPr/>
              <a:t>‹N°›</a:t>
            </a:fld>
            <a:endParaRPr lang="fr-FR" dirty="0"/>
          </a:p>
        </p:txBody>
      </p:sp>
    </p:spTree>
    <p:extLst>
      <p:ext uri="{BB962C8B-B14F-4D97-AF65-F5344CB8AC3E}">
        <p14:creationId xmlns:p14="http://schemas.microsoft.com/office/powerpoint/2010/main" val="2352556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4E69C161-3B89-FC4B-980C-66C21AC7FDC3}" type="datetimeFigureOut">
              <a:rPr lang="fr-FR" smtClean="0"/>
              <a:t>28/08/2018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B39ED4-785D-9F49-8766-76340A93CEB5}" type="slidenum">
              <a:rPr lang="fr-FR" smtClean="0"/>
              <a:t>‹N°›</a:t>
            </a:fld>
            <a:endParaRPr lang="fr-FR"/>
          </a:p>
        </p:txBody>
      </p:sp>
      <p:sp>
        <p:nvSpPr>
          <p:cNvPr id="7" name="Rectangle 6"/>
          <p:cNvSpPr/>
          <p:nvPr userDrawn="1"/>
        </p:nvSpPr>
        <p:spPr>
          <a:xfrm>
            <a:off x="197275" y="205979"/>
            <a:ext cx="8778733" cy="472635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Titre 1"/>
          <p:cNvSpPr>
            <a:spLocks noGrp="1"/>
          </p:cNvSpPr>
          <p:nvPr>
            <p:ph type="ctrTitle"/>
          </p:nvPr>
        </p:nvSpPr>
        <p:spPr>
          <a:xfrm>
            <a:off x="197275" y="3553765"/>
            <a:ext cx="5412730" cy="1102519"/>
          </a:xfrm>
          <a:solidFill>
            <a:schemeClr val="tx1">
              <a:lumMod val="75000"/>
              <a:lumOff val="25000"/>
            </a:schemeClr>
          </a:solidFill>
        </p:spPr>
        <p:txBody>
          <a:bodyPr/>
          <a:lstStyle>
            <a:lvl1pPr algn="r">
              <a:defRPr sz="1800" b="1" baseline="0">
                <a:solidFill>
                  <a:schemeClr val="bg1"/>
                </a:solidFill>
              </a:defRPr>
            </a:lvl1pPr>
          </a:lstStyle>
          <a:p>
            <a:endParaRPr lang="fr-FR" dirty="0"/>
          </a:p>
        </p:txBody>
      </p:sp>
    </p:spTree>
    <p:extLst>
      <p:ext uri="{BB962C8B-B14F-4D97-AF65-F5344CB8AC3E}">
        <p14:creationId xmlns:p14="http://schemas.microsoft.com/office/powerpoint/2010/main" val="2400296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p:nvPr userDrawn="1"/>
        </p:nvSpPr>
        <p:spPr>
          <a:xfrm>
            <a:off x="197275" y="863158"/>
            <a:ext cx="8778733" cy="40691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e la date 4"/>
          <p:cNvSpPr>
            <a:spLocks noGrp="1"/>
          </p:cNvSpPr>
          <p:nvPr>
            <p:ph type="dt" sz="half" idx="10"/>
          </p:nvPr>
        </p:nvSpPr>
        <p:spPr/>
        <p:txBody>
          <a:bodyPr/>
          <a:lstStyle/>
          <a:p>
            <a:fld id="{4E69C161-3B89-FC4B-980C-66C21AC7FDC3}" type="datetimeFigureOut">
              <a:rPr lang="fr-FR" smtClean="0"/>
              <a:t>28/08/2018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DB39ED4-785D-9F49-8766-76340A93CEB5}" type="slidenum">
              <a:rPr lang="fr-FR" smtClean="0"/>
              <a:t>‹N°›</a:t>
            </a:fld>
            <a:endParaRPr lang="fr-FR"/>
          </a:p>
        </p:txBody>
      </p:sp>
    </p:spTree>
    <p:extLst>
      <p:ext uri="{BB962C8B-B14F-4D97-AF65-F5344CB8AC3E}">
        <p14:creationId xmlns:p14="http://schemas.microsoft.com/office/powerpoint/2010/main" val="39890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Rectangle 9"/>
          <p:cNvSpPr/>
          <p:nvPr userDrawn="1"/>
        </p:nvSpPr>
        <p:spPr>
          <a:xfrm>
            <a:off x="197275" y="863158"/>
            <a:ext cx="8778733" cy="40691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7" name="Espace réservé de la date 6"/>
          <p:cNvSpPr>
            <a:spLocks noGrp="1"/>
          </p:cNvSpPr>
          <p:nvPr>
            <p:ph type="dt" sz="half" idx="10"/>
          </p:nvPr>
        </p:nvSpPr>
        <p:spPr/>
        <p:txBody>
          <a:bodyPr/>
          <a:lstStyle/>
          <a:p>
            <a:fld id="{4E69C161-3B89-FC4B-980C-66C21AC7FDC3}" type="datetimeFigureOut">
              <a:rPr lang="fr-FR" smtClean="0"/>
              <a:t>28/08/2018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DB39ED4-785D-9F49-8766-76340A93CEB5}" type="slidenum">
              <a:rPr lang="fr-FR" smtClean="0"/>
              <a:t>‹N°›</a:t>
            </a:fld>
            <a:endParaRPr lang="fr-FR"/>
          </a:p>
        </p:txBody>
      </p:sp>
    </p:spTree>
    <p:extLst>
      <p:ext uri="{BB962C8B-B14F-4D97-AF65-F5344CB8AC3E}">
        <p14:creationId xmlns:p14="http://schemas.microsoft.com/office/powerpoint/2010/main" val="1130740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Rectangle 5"/>
          <p:cNvSpPr/>
          <p:nvPr userDrawn="1"/>
        </p:nvSpPr>
        <p:spPr>
          <a:xfrm>
            <a:off x="197275" y="863158"/>
            <a:ext cx="8778733" cy="40691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e la date 2"/>
          <p:cNvSpPr>
            <a:spLocks noGrp="1"/>
          </p:cNvSpPr>
          <p:nvPr>
            <p:ph type="dt" sz="half" idx="10"/>
          </p:nvPr>
        </p:nvSpPr>
        <p:spPr/>
        <p:txBody>
          <a:bodyPr/>
          <a:lstStyle/>
          <a:p>
            <a:fld id="{4E69C161-3B89-FC4B-980C-66C21AC7FDC3}" type="datetimeFigureOut">
              <a:rPr lang="fr-FR" smtClean="0"/>
              <a:t>28/08/2018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DB39ED4-785D-9F49-8766-76340A93CEB5}" type="slidenum">
              <a:rPr lang="fr-FR" smtClean="0"/>
              <a:t>‹N°›</a:t>
            </a:fld>
            <a:endParaRPr lang="fr-FR"/>
          </a:p>
        </p:txBody>
      </p:sp>
    </p:spTree>
    <p:extLst>
      <p:ext uri="{BB962C8B-B14F-4D97-AF65-F5344CB8AC3E}">
        <p14:creationId xmlns:p14="http://schemas.microsoft.com/office/powerpoint/2010/main" val="383311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p:cNvSpPr/>
          <p:nvPr userDrawn="1"/>
        </p:nvSpPr>
        <p:spPr>
          <a:xfrm>
            <a:off x="197275" y="246617"/>
            <a:ext cx="8778733" cy="468571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space réservé de la date 1"/>
          <p:cNvSpPr>
            <a:spLocks noGrp="1"/>
          </p:cNvSpPr>
          <p:nvPr>
            <p:ph type="dt" sz="half" idx="10"/>
          </p:nvPr>
        </p:nvSpPr>
        <p:spPr/>
        <p:txBody>
          <a:bodyPr/>
          <a:lstStyle/>
          <a:p>
            <a:fld id="{4E69C161-3B89-FC4B-980C-66C21AC7FDC3}" type="datetimeFigureOut">
              <a:rPr lang="fr-FR" smtClean="0"/>
              <a:t>28/08/2018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DB39ED4-785D-9F49-8766-76340A93CEB5}" type="slidenum">
              <a:rPr lang="fr-FR" smtClean="0"/>
              <a:t>‹N°›</a:t>
            </a:fld>
            <a:endParaRPr lang="fr-FR"/>
          </a:p>
        </p:txBody>
      </p:sp>
    </p:spTree>
    <p:extLst>
      <p:ext uri="{BB962C8B-B14F-4D97-AF65-F5344CB8AC3E}">
        <p14:creationId xmlns:p14="http://schemas.microsoft.com/office/powerpoint/2010/main" val="3048487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4E69C161-3B89-FC4B-980C-66C21AC7FDC3}" type="datetimeFigureOut">
              <a:rPr lang="fr-FR" smtClean="0"/>
              <a:t>28/08/2018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DB39ED4-785D-9F49-8766-76340A93CEB5}" type="slidenum">
              <a:rPr lang="fr-FR" smtClean="0"/>
              <a:t>‹N°›</a:t>
            </a:fld>
            <a:endParaRPr lang="fr-FR"/>
          </a:p>
        </p:txBody>
      </p:sp>
    </p:spTree>
    <p:extLst>
      <p:ext uri="{BB962C8B-B14F-4D97-AF65-F5344CB8AC3E}">
        <p14:creationId xmlns:p14="http://schemas.microsoft.com/office/powerpoint/2010/main" val="2685414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4E69C161-3B89-FC4B-980C-66C21AC7FDC3}" type="datetimeFigureOut">
              <a:rPr lang="fr-FR" smtClean="0"/>
              <a:t>28/08/2018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DB39ED4-785D-9F49-8766-76340A93CEB5}" type="slidenum">
              <a:rPr lang="fr-FR" smtClean="0"/>
              <a:t>‹N°›</a:t>
            </a:fld>
            <a:endParaRPr lang="fr-FR"/>
          </a:p>
        </p:txBody>
      </p:sp>
    </p:spTree>
    <p:extLst>
      <p:ext uri="{BB962C8B-B14F-4D97-AF65-F5344CB8AC3E}">
        <p14:creationId xmlns:p14="http://schemas.microsoft.com/office/powerpoint/2010/main" val="311111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a:xfrm>
            <a:off x="204862" y="4656284"/>
            <a:ext cx="2275968" cy="273844"/>
          </a:xfrm>
          <a:prstGeom prst="rect">
            <a:avLst/>
          </a:prstGeom>
        </p:spPr>
        <p:txBody>
          <a:bodyPr vert="horz" lIns="91440" tIns="45720" rIns="91440" bIns="45720" rtlCol="0" anchor="ctr"/>
          <a:lstStyle>
            <a:lvl1pPr algn="l">
              <a:defRPr sz="1200">
                <a:solidFill>
                  <a:schemeClr val="tx1">
                    <a:tint val="75000"/>
                  </a:schemeClr>
                </a:solidFill>
                <a:latin typeface="Avenir Book"/>
                <a:cs typeface="Avenir Book"/>
              </a:defRPr>
            </a:lvl1pPr>
          </a:lstStyle>
          <a:p>
            <a:fld id="{4E69C161-3B89-FC4B-980C-66C21AC7FDC3}" type="datetimeFigureOut">
              <a:rPr lang="fr-FR" smtClean="0"/>
              <a:pPr/>
              <a:t>28/08/2018</a:t>
            </a:fld>
            <a:endParaRPr lang="fr-FR"/>
          </a:p>
        </p:txBody>
      </p:sp>
      <p:sp>
        <p:nvSpPr>
          <p:cNvPr id="5" name="Espace réservé du pied de page 4"/>
          <p:cNvSpPr>
            <a:spLocks noGrp="1"/>
          </p:cNvSpPr>
          <p:nvPr>
            <p:ph type="ftr" sz="quarter" idx="3"/>
          </p:nvPr>
        </p:nvSpPr>
        <p:spPr>
          <a:xfrm>
            <a:off x="3032745" y="4656284"/>
            <a:ext cx="3088813" cy="273844"/>
          </a:xfrm>
          <a:prstGeom prst="rect">
            <a:avLst/>
          </a:prstGeom>
        </p:spPr>
        <p:txBody>
          <a:bodyPr vert="horz" lIns="91440" tIns="45720" rIns="91440" bIns="45720" rtlCol="0" anchor="ctr"/>
          <a:lstStyle>
            <a:lvl1pPr algn="ctr">
              <a:defRPr sz="1200">
                <a:solidFill>
                  <a:schemeClr val="tx1">
                    <a:tint val="75000"/>
                  </a:schemeClr>
                </a:solidFill>
                <a:latin typeface="Avenir Book"/>
                <a:cs typeface="Avenir Book"/>
              </a:defRPr>
            </a:lvl1pPr>
          </a:lstStyle>
          <a:p>
            <a:endParaRPr lang="fr-FR"/>
          </a:p>
        </p:txBody>
      </p:sp>
      <p:sp>
        <p:nvSpPr>
          <p:cNvPr id="6" name="Espace réservé du numéro de diapositive 5"/>
          <p:cNvSpPr>
            <a:spLocks noGrp="1"/>
          </p:cNvSpPr>
          <p:nvPr>
            <p:ph type="sldNum" sz="quarter" idx="4"/>
          </p:nvPr>
        </p:nvSpPr>
        <p:spPr>
          <a:xfrm>
            <a:off x="6695422" y="4656284"/>
            <a:ext cx="2275968" cy="273844"/>
          </a:xfrm>
          <a:prstGeom prst="rect">
            <a:avLst/>
          </a:prstGeom>
        </p:spPr>
        <p:txBody>
          <a:bodyPr vert="horz" lIns="91440" tIns="45720" rIns="91440" bIns="45720" rtlCol="0" anchor="ctr"/>
          <a:lstStyle>
            <a:lvl1pPr algn="r">
              <a:defRPr sz="1200">
                <a:solidFill>
                  <a:schemeClr val="tx1">
                    <a:tint val="75000"/>
                  </a:schemeClr>
                </a:solidFill>
                <a:latin typeface="Avenir Book"/>
                <a:cs typeface="Avenir Book"/>
              </a:defRPr>
            </a:lvl1pPr>
          </a:lstStyle>
          <a:p>
            <a:fld id="{9DB39ED4-785D-9F49-8766-76340A93CEB5}" type="slidenum">
              <a:rPr lang="fr-FR" smtClean="0"/>
              <a:pPr/>
              <a:t>‹N°›</a:t>
            </a:fld>
            <a:endParaRPr lang="fr-FR" dirty="0"/>
          </a:p>
        </p:txBody>
      </p:sp>
      <p:sp>
        <p:nvSpPr>
          <p:cNvPr id="3" name="Espace réservé du texte 2"/>
          <p:cNvSpPr>
            <a:spLocks noGrp="1"/>
          </p:cNvSpPr>
          <p:nvPr>
            <p:ph type="body" idx="1"/>
          </p:nvPr>
        </p:nvSpPr>
        <p:spPr>
          <a:xfrm>
            <a:off x="197275" y="863159"/>
            <a:ext cx="8778733" cy="3731464"/>
          </a:xfrm>
          <a:prstGeom prst="rect">
            <a:avLst/>
          </a:prstGeom>
        </p:spPr>
        <p:txBody>
          <a:bodyPr vert="horz" lIns="91440" tIns="45720" rIns="91440" bIns="45720" rtlCol="0">
            <a:normAutofit/>
          </a:bodyPr>
          <a:lstStyle/>
          <a:p>
            <a:pPr lvl="0"/>
            <a:r>
              <a:rPr lang="en-US" dirty="0" err="1" smtClean="0"/>
              <a:t>Cliquez</a:t>
            </a:r>
            <a:r>
              <a:rPr lang="en-US" dirty="0" smtClean="0"/>
              <a:t> pour modifier les styles du </a:t>
            </a:r>
            <a:r>
              <a:rPr lang="en-US" dirty="0" err="1" smtClean="0"/>
              <a:t>texte</a:t>
            </a:r>
            <a:r>
              <a:rPr lang="en-US" dirty="0" smtClean="0"/>
              <a:t> du masque</a:t>
            </a:r>
          </a:p>
          <a:p>
            <a:pPr lvl="1"/>
            <a:r>
              <a:rPr lang="en-US" dirty="0" err="1" smtClean="0"/>
              <a:t>Deuxième</a:t>
            </a:r>
            <a:r>
              <a:rPr lang="en-US" dirty="0" smtClean="0"/>
              <a:t> </a:t>
            </a:r>
            <a:r>
              <a:rPr lang="en-US" dirty="0" err="1" smtClean="0"/>
              <a:t>niveau</a:t>
            </a:r>
            <a:endParaRPr lang="en-US" dirty="0" smtClean="0"/>
          </a:p>
          <a:p>
            <a:pPr lvl="2"/>
            <a:r>
              <a:rPr lang="en-US" dirty="0" err="1" smtClean="0"/>
              <a:t>Troisième</a:t>
            </a:r>
            <a:r>
              <a:rPr lang="en-US" dirty="0" smtClean="0"/>
              <a:t> </a:t>
            </a:r>
            <a:r>
              <a:rPr lang="en-US" dirty="0" err="1" smtClean="0"/>
              <a:t>niveau</a:t>
            </a:r>
            <a:endParaRPr lang="en-US" dirty="0" smtClean="0"/>
          </a:p>
          <a:p>
            <a:pPr lvl="3"/>
            <a:r>
              <a:rPr lang="en-US" dirty="0" err="1" smtClean="0"/>
              <a:t>Quatrième</a:t>
            </a:r>
            <a:r>
              <a:rPr lang="en-US" dirty="0" smtClean="0"/>
              <a:t> </a:t>
            </a:r>
            <a:r>
              <a:rPr lang="en-US" dirty="0" err="1" smtClean="0"/>
              <a:t>niveau</a:t>
            </a:r>
            <a:endParaRPr lang="en-US" dirty="0" smtClean="0"/>
          </a:p>
          <a:p>
            <a:pPr lvl="4"/>
            <a:r>
              <a:rPr lang="en-US" dirty="0" err="1" smtClean="0"/>
              <a:t>Cinquième</a:t>
            </a:r>
            <a:r>
              <a:rPr lang="en-US" dirty="0" smtClean="0"/>
              <a:t> </a:t>
            </a:r>
            <a:r>
              <a:rPr lang="en-US" dirty="0" err="1" smtClean="0"/>
              <a:t>niveau</a:t>
            </a:r>
            <a:endParaRPr lang="fr-FR" dirty="0"/>
          </a:p>
        </p:txBody>
      </p:sp>
      <p:sp>
        <p:nvSpPr>
          <p:cNvPr id="2" name="Espace réservé du titre 1"/>
          <p:cNvSpPr>
            <a:spLocks noGrp="1"/>
          </p:cNvSpPr>
          <p:nvPr>
            <p:ph type="title"/>
          </p:nvPr>
        </p:nvSpPr>
        <p:spPr>
          <a:xfrm>
            <a:off x="197276" y="205979"/>
            <a:ext cx="4155102" cy="570864"/>
          </a:xfrm>
          <a:prstGeom prst="rect">
            <a:avLst/>
          </a:prstGeom>
        </p:spPr>
        <p:txBody>
          <a:bodyPr vert="horz" lIns="91440" tIns="45720" rIns="91440" bIns="45720" rtlCol="0" anchor="ctr">
            <a:noAutofit/>
          </a:bodyPr>
          <a:lstStyle/>
          <a:p>
            <a:r>
              <a:rPr lang="en-US" dirty="0" err="1" smtClean="0"/>
              <a:t>Cliquez</a:t>
            </a:r>
            <a:r>
              <a:rPr lang="en-US" dirty="0" smtClean="0"/>
              <a:t> et </a:t>
            </a:r>
            <a:r>
              <a:rPr lang="en-US" dirty="0" err="1" smtClean="0"/>
              <a:t>modifiez</a:t>
            </a:r>
            <a:r>
              <a:rPr lang="en-US" dirty="0" smtClean="0"/>
              <a:t> le </a:t>
            </a:r>
            <a:r>
              <a:rPr lang="en-US" dirty="0" err="1" smtClean="0"/>
              <a:t>titre</a:t>
            </a:r>
            <a:endParaRPr lang="fr-FR" dirty="0"/>
          </a:p>
        </p:txBody>
      </p:sp>
    </p:spTree>
    <p:extLst>
      <p:ext uri="{BB962C8B-B14F-4D97-AF65-F5344CB8AC3E}">
        <p14:creationId xmlns:p14="http://schemas.microsoft.com/office/powerpoint/2010/main" val="4235904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2400" b="1" kern="1200">
          <a:solidFill>
            <a:schemeClr val="tx1"/>
          </a:solidFill>
          <a:latin typeface="Avenir Black"/>
          <a:ea typeface="+mj-ea"/>
          <a:cs typeface="Avenir Black"/>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venir Book"/>
          <a:ea typeface="+mn-ea"/>
          <a:cs typeface="Avenir Book"/>
        </a:defRPr>
      </a:lvl1pPr>
      <a:lvl2pPr marL="742950" indent="-285750" algn="l" defTabSz="457200" rtl="0" eaLnBrk="1" latinLnBrk="0" hangingPunct="1">
        <a:spcBef>
          <a:spcPct val="20000"/>
        </a:spcBef>
        <a:buFont typeface="Arial"/>
        <a:buChar char="–"/>
        <a:defRPr sz="2400" kern="1200">
          <a:solidFill>
            <a:schemeClr val="tx1"/>
          </a:solidFill>
          <a:latin typeface="Avenir Book"/>
          <a:ea typeface="+mn-ea"/>
          <a:cs typeface="Avenir Book"/>
        </a:defRPr>
      </a:lvl2pPr>
      <a:lvl3pPr marL="1143000" indent="-228600" algn="l" defTabSz="457200" rtl="0" eaLnBrk="1" latinLnBrk="0" hangingPunct="1">
        <a:spcBef>
          <a:spcPct val="20000"/>
        </a:spcBef>
        <a:buFont typeface="Arial"/>
        <a:buChar char="•"/>
        <a:defRPr sz="2000" kern="1200">
          <a:solidFill>
            <a:schemeClr val="tx1"/>
          </a:solidFill>
          <a:latin typeface="Avenir Book"/>
          <a:ea typeface="+mn-ea"/>
          <a:cs typeface="Avenir Book"/>
        </a:defRPr>
      </a:lvl3pPr>
      <a:lvl4pPr marL="1600200" indent="-228600" algn="l" defTabSz="457200" rtl="0" eaLnBrk="1" latinLnBrk="0" hangingPunct="1">
        <a:spcBef>
          <a:spcPct val="20000"/>
        </a:spcBef>
        <a:buFont typeface="Arial"/>
        <a:buChar char="–"/>
        <a:defRPr sz="1800" kern="1200">
          <a:solidFill>
            <a:schemeClr val="tx1"/>
          </a:solidFill>
          <a:latin typeface="Avenir Book"/>
          <a:ea typeface="+mn-ea"/>
          <a:cs typeface="Avenir Book"/>
        </a:defRPr>
      </a:lvl4pPr>
      <a:lvl5pPr marL="2057400" indent="-228600" algn="l" defTabSz="457200" rtl="0" eaLnBrk="1" latinLnBrk="0" hangingPunct="1">
        <a:spcBef>
          <a:spcPct val="20000"/>
        </a:spcBef>
        <a:buFont typeface="Arial"/>
        <a:buChar char="»"/>
        <a:defRPr sz="1800" kern="1200">
          <a:solidFill>
            <a:schemeClr val="tx1"/>
          </a:solidFill>
          <a:latin typeface="Avenir Book"/>
          <a:ea typeface="+mn-ea"/>
          <a:cs typeface="Avenir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jpeg"/><Relationship Id="rId5" Type="http://schemas.openxmlformats.org/officeDocument/2006/relationships/image" Target="../media/image39.w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1.xml"/><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0.e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em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5.emf"/><Relationship Id="rId5" Type="http://schemas.openxmlformats.org/officeDocument/2006/relationships/oleObject" Target="../embeddings/oleObject5.bin"/><Relationship Id="rId4" Type="http://schemas.openxmlformats.org/officeDocument/2006/relationships/image" Target="../media/image56.wmf"/></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26.xml"/><Relationship Id="rId7" Type="http://schemas.openxmlformats.org/officeDocument/2006/relationships/image" Target="../media/image59.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11" Type="http://schemas.openxmlformats.org/officeDocument/2006/relationships/image" Target="../media/image61.wmf"/><Relationship Id="rId5" Type="http://schemas.openxmlformats.org/officeDocument/2006/relationships/image" Target="../media/image58.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60.wmf"/></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27.xml"/><Relationship Id="rId7"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62.wmf"/><Relationship Id="rId4" Type="http://schemas.openxmlformats.org/officeDocument/2006/relationships/oleObject" Target="../embeddings/oleObject10.bin"/><Relationship Id="rId9" Type="http://schemas.openxmlformats.org/officeDocument/2006/relationships/image" Target="../media/image64.wmf"/></Relationships>
</file>

<file path=ppt/slides/_rels/slide48.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notesSlide" Target="../notesSlides/notesSlide28.xml"/><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7.jpeg"/><Relationship Id="rId5" Type="http://schemas.openxmlformats.org/officeDocument/2006/relationships/image" Target="../media/image65.wmf"/><Relationship Id="rId4" Type="http://schemas.openxmlformats.org/officeDocument/2006/relationships/oleObject" Target="../embeddings/oleObject13.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68.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71.png"/><Relationship Id="rId4" Type="http://schemas.openxmlformats.org/officeDocument/2006/relationships/image" Target="../media/image70.wmf"/></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lt1qV-2d5Ps" TargetMode="External"/><Relationship Id="rId1" Type="http://schemas.openxmlformats.org/officeDocument/2006/relationships/video" Target="https://www.youtube.com/embed/IUzSEVa4CCw" TargetMode="Externa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8.emf"/></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1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5.png"/></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8.emf"/><Relationship Id="rId5" Type="http://schemas.openxmlformats.org/officeDocument/2006/relationships/image" Target="../media/image117.emf"/><Relationship Id="rId4" Type="http://schemas.openxmlformats.org/officeDocument/2006/relationships/image" Target="../media/image107.emf"/></Relationships>
</file>

<file path=ppt/slides/_rels/slide86.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117.emf"/><Relationship Id="rId5" Type="http://schemas.openxmlformats.org/officeDocument/2006/relationships/image" Target="../media/image121.emf"/><Relationship Id="rId4" Type="http://schemas.openxmlformats.org/officeDocument/2006/relationships/image" Target="../media/image120.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sz="1600" dirty="0" smtClean="0"/>
              <a:t>[</a:t>
            </a:r>
            <a:r>
              <a:rPr lang="fr-FR" sz="1600" dirty="0" err="1" smtClean="0"/>
              <a:t>Summer</a:t>
            </a:r>
            <a:r>
              <a:rPr lang="fr-FR" sz="1600" dirty="0" smtClean="0"/>
              <a:t> </a:t>
            </a:r>
            <a:r>
              <a:rPr lang="fr-FR" sz="1600" dirty="0" err="1" smtClean="0"/>
              <a:t>school</a:t>
            </a:r>
            <a:r>
              <a:rPr lang="fr-FR" sz="1600" dirty="0" smtClean="0"/>
              <a:t> </a:t>
            </a:r>
            <a:r>
              <a:rPr lang="fr-FR" sz="1600" dirty="0" err="1" smtClean="0"/>
              <a:t>hydrogeophysics</a:t>
            </a:r>
            <a:r>
              <a:rPr lang="fr-FR" sz="1600" dirty="0" smtClean="0"/>
              <a:t> 2018 - </a:t>
            </a:r>
            <a:r>
              <a:rPr lang="fr-FR" sz="1600" dirty="0" err="1" smtClean="0"/>
              <a:t>Jülich</a:t>
            </a:r>
            <a:r>
              <a:rPr lang="fr-FR" sz="1600" dirty="0" smtClean="0"/>
              <a:t>]</a:t>
            </a:r>
            <a:r>
              <a:rPr lang="fr-FR" dirty="0" smtClean="0"/>
              <a:t/>
            </a:r>
            <a:br>
              <a:rPr lang="fr-FR" dirty="0" smtClean="0"/>
            </a:br>
            <a:r>
              <a:rPr lang="fr-FR" dirty="0" smtClean="0"/>
              <a:t>ELECTRICAL RESISTIVITY TOMOGRAPHY</a:t>
            </a:r>
            <a:endParaRPr lang="fr-FR" dirty="0"/>
          </a:p>
        </p:txBody>
      </p:sp>
    </p:spTree>
    <p:extLst>
      <p:ext uri="{BB962C8B-B14F-4D97-AF65-F5344CB8AC3E}">
        <p14:creationId xmlns:p14="http://schemas.microsoft.com/office/powerpoint/2010/main" val="34316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6" y="205979"/>
            <a:ext cx="8778732" cy="570864"/>
          </a:xfrm>
        </p:spPr>
        <p:txBody>
          <a:bodyPr/>
          <a:lstStyle/>
          <a:p>
            <a:r>
              <a:rPr lang="fr-FR" sz="2300" dirty="0" smtClean="0"/>
              <a:t>General </a:t>
            </a:r>
            <a:r>
              <a:rPr lang="fr-FR" sz="2300" dirty="0" err="1" smtClean="0"/>
              <a:t>view</a:t>
            </a:r>
            <a:r>
              <a:rPr lang="fr-FR" sz="2300" dirty="0" smtClean="0"/>
              <a:t> on the infiltration area and </a:t>
            </a:r>
            <a:r>
              <a:rPr lang="fr-FR" sz="2300" dirty="0" err="1" smtClean="0"/>
              <a:t>tomography</a:t>
            </a:r>
            <a:r>
              <a:rPr lang="fr-FR" sz="2300" dirty="0" smtClean="0"/>
              <a:t> system</a:t>
            </a:r>
            <a:endParaRPr lang="fr-FR" sz="2300" dirty="0"/>
          </a:p>
        </p:txBody>
      </p:sp>
      <p:pic>
        <p:nvPicPr>
          <p:cNvPr id="4" name="Espace réservé du contenu 3"/>
          <p:cNvPicPr>
            <a:picLocks noGrp="1" noChangeAspect="1"/>
          </p:cNvPicPr>
          <p:nvPr>
            <p:ph idx="1"/>
          </p:nvPr>
        </p:nvPicPr>
        <p:blipFill>
          <a:blip r:embed="rId2"/>
          <a:srcRect t="10248" b="10248"/>
          <a:stretch>
            <a:fillRect/>
          </a:stretch>
        </p:blipFill>
        <p:spPr/>
      </p:pic>
    </p:spTree>
    <p:extLst>
      <p:ext uri="{BB962C8B-B14F-4D97-AF65-F5344CB8AC3E}">
        <p14:creationId xmlns:p14="http://schemas.microsoft.com/office/powerpoint/2010/main" val="34639751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5" y="205979"/>
            <a:ext cx="5206633" cy="570864"/>
          </a:xfrm>
        </p:spPr>
        <p:txBody>
          <a:bodyPr/>
          <a:lstStyle/>
          <a:p>
            <a:r>
              <a:rPr lang="fr-FR" dirty="0" err="1" smtClean="0"/>
              <a:t>Electrical</a:t>
            </a:r>
            <a:r>
              <a:rPr lang="fr-FR" dirty="0" smtClean="0"/>
              <a:t> </a:t>
            </a:r>
            <a:r>
              <a:rPr lang="fr-FR" dirty="0" err="1" smtClean="0"/>
              <a:t>resistivity</a:t>
            </a:r>
            <a:r>
              <a:rPr lang="fr-FR" dirty="0" smtClean="0"/>
              <a:t> </a:t>
            </a:r>
            <a:r>
              <a:rPr lang="fr-FR" dirty="0" err="1" smtClean="0"/>
              <a:t>tomography</a:t>
            </a:r>
            <a:endParaRPr lang="fr-FR" dirty="0"/>
          </a:p>
        </p:txBody>
      </p:sp>
      <p:pic>
        <p:nvPicPr>
          <p:cNvPr id="4" name="Image 3"/>
          <p:cNvPicPr>
            <a:picLocks noChangeAspect="1"/>
          </p:cNvPicPr>
          <p:nvPr/>
        </p:nvPicPr>
        <p:blipFill>
          <a:blip r:embed="rId3"/>
          <a:stretch>
            <a:fillRect/>
          </a:stretch>
        </p:blipFill>
        <p:spPr>
          <a:xfrm>
            <a:off x="0" y="1282372"/>
            <a:ext cx="3764966" cy="3349111"/>
          </a:xfrm>
          <a:prstGeom prst="rect">
            <a:avLst/>
          </a:prstGeom>
        </p:spPr>
      </p:pic>
      <p:pic>
        <p:nvPicPr>
          <p:cNvPr id="5" name="Image 4"/>
          <p:cNvPicPr>
            <a:picLocks noChangeAspect="1"/>
          </p:cNvPicPr>
          <p:nvPr/>
        </p:nvPicPr>
        <p:blipFill>
          <a:blip r:embed="rId4"/>
          <a:stretch>
            <a:fillRect/>
          </a:stretch>
        </p:blipFill>
        <p:spPr>
          <a:xfrm>
            <a:off x="3764966" y="1282372"/>
            <a:ext cx="5391619" cy="3349111"/>
          </a:xfrm>
          <a:prstGeom prst="rect">
            <a:avLst/>
          </a:prstGeom>
        </p:spPr>
      </p:pic>
    </p:spTree>
    <p:extLst>
      <p:ext uri="{BB962C8B-B14F-4D97-AF65-F5344CB8AC3E}">
        <p14:creationId xmlns:p14="http://schemas.microsoft.com/office/powerpoint/2010/main" val="9839937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6" y="205979"/>
            <a:ext cx="8778732" cy="570864"/>
          </a:xfrm>
        </p:spPr>
        <p:txBody>
          <a:bodyPr/>
          <a:lstStyle/>
          <a:p>
            <a:r>
              <a:rPr lang="fr-FR" sz="2300" dirty="0" smtClean="0"/>
              <a:t>General </a:t>
            </a:r>
            <a:r>
              <a:rPr lang="fr-FR" sz="2300" dirty="0" err="1" smtClean="0"/>
              <a:t>view</a:t>
            </a:r>
            <a:r>
              <a:rPr lang="fr-FR" sz="2300" dirty="0" smtClean="0"/>
              <a:t> on the infiltration area and </a:t>
            </a:r>
            <a:r>
              <a:rPr lang="fr-FR" sz="2300" dirty="0" err="1" smtClean="0"/>
              <a:t>tomography</a:t>
            </a:r>
            <a:r>
              <a:rPr lang="fr-FR" sz="2300" dirty="0" smtClean="0"/>
              <a:t> system</a:t>
            </a:r>
            <a:endParaRPr lang="fr-FR" sz="2300" dirty="0"/>
          </a:p>
        </p:txBody>
      </p:sp>
      <p:pic>
        <p:nvPicPr>
          <p:cNvPr id="4" name="Espace réservé du contenu 3"/>
          <p:cNvPicPr>
            <a:picLocks noGrp="1" noChangeAspect="1"/>
          </p:cNvPicPr>
          <p:nvPr>
            <p:ph idx="1"/>
          </p:nvPr>
        </p:nvPicPr>
        <p:blipFill>
          <a:blip r:embed="rId2"/>
          <a:srcRect t="10248" b="10248"/>
          <a:stretch>
            <a:fillRect/>
          </a:stretch>
        </p:blipFill>
        <p:spPr/>
      </p:pic>
      <p:grpSp>
        <p:nvGrpSpPr>
          <p:cNvPr id="7" name="Groupe 6"/>
          <p:cNvGrpSpPr/>
          <p:nvPr/>
        </p:nvGrpSpPr>
        <p:grpSpPr>
          <a:xfrm>
            <a:off x="2254907" y="0"/>
            <a:ext cx="5159829" cy="5053989"/>
            <a:chOff x="2254907" y="0"/>
            <a:chExt cx="5159829" cy="5053989"/>
          </a:xfrm>
        </p:grpSpPr>
        <p:pic>
          <p:nvPicPr>
            <p:cNvPr id="3" name="Image 2"/>
            <p:cNvPicPr>
              <a:picLocks noChangeAspect="1"/>
            </p:cNvPicPr>
            <p:nvPr/>
          </p:nvPicPr>
          <p:blipFill>
            <a:blip r:embed="rId3"/>
            <a:stretch>
              <a:fillRect/>
            </a:stretch>
          </p:blipFill>
          <p:spPr>
            <a:xfrm>
              <a:off x="2254907" y="0"/>
              <a:ext cx="5159829" cy="5053989"/>
            </a:xfrm>
            <a:prstGeom prst="rect">
              <a:avLst/>
            </a:prstGeom>
          </p:spPr>
        </p:pic>
        <p:cxnSp>
          <p:nvCxnSpPr>
            <p:cNvPr id="6" name="Connecteur droit 5"/>
            <p:cNvCxnSpPr/>
            <p:nvPr/>
          </p:nvCxnSpPr>
          <p:spPr>
            <a:xfrm flipV="1">
              <a:off x="3925897" y="43804"/>
              <a:ext cx="3372877" cy="3356450"/>
            </a:xfrm>
            <a:prstGeom prst="line">
              <a:avLst/>
            </a:prstGeom>
            <a:ln w="34925">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45570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6" y="205979"/>
            <a:ext cx="5480564" cy="570864"/>
          </a:xfrm>
        </p:spPr>
        <p:txBody>
          <a:bodyPr/>
          <a:lstStyle/>
          <a:p>
            <a:pPr algn="l"/>
            <a:r>
              <a:rPr lang="fr-FR" dirty="0" err="1" smtClean="0"/>
              <a:t>Electrical</a:t>
            </a:r>
            <a:r>
              <a:rPr lang="fr-FR" dirty="0" smtClean="0"/>
              <a:t> </a:t>
            </a:r>
            <a:r>
              <a:rPr lang="fr-FR" dirty="0" err="1" smtClean="0"/>
              <a:t>resistivity</a:t>
            </a:r>
            <a:r>
              <a:rPr lang="fr-FR" dirty="0" smtClean="0"/>
              <a:t> distribution</a:t>
            </a:r>
            <a:endParaRPr lang="fr-FR" dirty="0"/>
          </a:p>
        </p:txBody>
      </p:sp>
      <p:pic>
        <p:nvPicPr>
          <p:cNvPr id="4" name="Espace réservé du contenu 3"/>
          <p:cNvPicPr>
            <a:picLocks noGrp="1" noChangeAspect="1"/>
          </p:cNvPicPr>
          <p:nvPr>
            <p:ph idx="1"/>
          </p:nvPr>
        </p:nvPicPr>
        <p:blipFill rotWithShape="1">
          <a:blip r:embed="rId3"/>
          <a:srcRect l="207" r="1220"/>
          <a:stretch/>
        </p:blipFill>
        <p:spPr>
          <a:xfrm>
            <a:off x="197276" y="1174414"/>
            <a:ext cx="5831674" cy="3419720"/>
          </a:xfrm>
        </p:spPr>
      </p:pic>
      <p:sp>
        <p:nvSpPr>
          <p:cNvPr id="5" name="ZoneTexte 4"/>
          <p:cNvSpPr txBox="1"/>
          <p:nvPr/>
        </p:nvSpPr>
        <p:spPr>
          <a:xfrm>
            <a:off x="6028950" y="1048462"/>
            <a:ext cx="2948513" cy="2585323"/>
          </a:xfrm>
          <a:prstGeom prst="rect">
            <a:avLst/>
          </a:prstGeom>
          <a:noFill/>
        </p:spPr>
        <p:txBody>
          <a:bodyPr wrap="square" rtlCol="0">
            <a:spAutoFit/>
          </a:bodyPr>
          <a:lstStyle/>
          <a:p>
            <a:r>
              <a:rPr lang="fr-FR" dirty="0" smtClean="0"/>
              <a:t>This large </a:t>
            </a:r>
            <a:r>
              <a:rPr lang="fr-FR" dirty="0" err="1" smtClean="0"/>
              <a:t>number</a:t>
            </a:r>
            <a:r>
              <a:rPr lang="fr-FR" dirty="0" smtClean="0"/>
              <a:t> of </a:t>
            </a:r>
            <a:r>
              <a:rPr lang="fr-FR" dirty="0" err="1" smtClean="0"/>
              <a:t>measurements</a:t>
            </a:r>
            <a:r>
              <a:rPr lang="fr-FR" dirty="0" smtClean="0"/>
              <a:t> d </a:t>
            </a:r>
            <a:r>
              <a:rPr lang="fr-FR" dirty="0" err="1" smtClean="0"/>
              <a:t>will</a:t>
            </a:r>
            <a:r>
              <a:rPr lang="fr-FR" dirty="0" smtClean="0"/>
              <a:t> </a:t>
            </a:r>
            <a:r>
              <a:rPr lang="fr-FR" dirty="0" err="1" smtClean="0"/>
              <a:t>allow</a:t>
            </a:r>
            <a:r>
              <a:rPr lang="fr-FR" dirty="0" smtClean="0"/>
              <a:t> us to </a:t>
            </a:r>
            <a:r>
              <a:rPr lang="fr-FR" dirty="0" err="1" smtClean="0"/>
              <a:t>calibrate</a:t>
            </a:r>
            <a:r>
              <a:rPr lang="fr-FR" dirty="0" smtClean="0"/>
              <a:t> a model </a:t>
            </a:r>
            <a:r>
              <a:rPr lang="fr-FR" dirty="0" err="1" smtClean="0"/>
              <a:t>ρ</a:t>
            </a:r>
            <a:r>
              <a:rPr lang="fr-FR" dirty="0" smtClean="0"/>
              <a:t>(</a:t>
            </a:r>
            <a:r>
              <a:rPr lang="fr-FR" dirty="0" err="1" smtClean="0"/>
              <a:t>x,z</a:t>
            </a:r>
            <a:r>
              <a:rPr lang="fr-FR" dirty="0" smtClean="0"/>
              <a:t>) of </a:t>
            </a:r>
            <a:r>
              <a:rPr lang="fr-FR" dirty="0" err="1" smtClean="0"/>
              <a:t>resistivity</a:t>
            </a:r>
            <a:r>
              <a:rPr lang="fr-FR" dirty="0" smtClean="0"/>
              <a:t> distribution (</a:t>
            </a:r>
            <a:r>
              <a:rPr lang="fr-FR" dirty="0" err="1" smtClean="0"/>
              <a:t>Ωm</a:t>
            </a:r>
            <a:r>
              <a:rPr lang="fr-FR" dirty="0" smtClean="0"/>
              <a:t>) of the </a:t>
            </a:r>
            <a:r>
              <a:rPr lang="fr-FR" dirty="0" err="1" smtClean="0"/>
              <a:t>subsurface</a:t>
            </a:r>
            <a:r>
              <a:rPr lang="fr-FR" dirty="0" smtClean="0"/>
              <a:t> </a:t>
            </a:r>
            <a:r>
              <a:rPr lang="fr-FR" dirty="0" err="1" smtClean="0"/>
              <a:t>using</a:t>
            </a:r>
            <a:r>
              <a:rPr lang="fr-FR" dirty="0" smtClean="0"/>
              <a:t> the </a:t>
            </a:r>
            <a:r>
              <a:rPr lang="fr-FR" dirty="0" err="1" smtClean="0"/>
              <a:t>physical</a:t>
            </a:r>
            <a:r>
              <a:rPr lang="fr-FR" dirty="0" smtClean="0"/>
              <a:t> </a:t>
            </a:r>
            <a:r>
              <a:rPr lang="fr-FR" dirty="0" err="1" smtClean="0"/>
              <a:t>laws</a:t>
            </a:r>
            <a:r>
              <a:rPr lang="fr-FR" dirty="0" smtClean="0"/>
              <a:t> f() </a:t>
            </a:r>
            <a:r>
              <a:rPr lang="fr-FR" dirty="0" err="1" smtClean="0"/>
              <a:t>governing</a:t>
            </a:r>
            <a:r>
              <a:rPr lang="fr-FR" dirty="0" smtClean="0"/>
              <a:t> the </a:t>
            </a:r>
            <a:r>
              <a:rPr lang="fr-FR" dirty="0" err="1" smtClean="0"/>
              <a:t>current</a:t>
            </a:r>
            <a:r>
              <a:rPr lang="fr-FR" dirty="0" smtClean="0"/>
              <a:t> propagation.</a:t>
            </a:r>
          </a:p>
          <a:p>
            <a:endParaRPr lang="fr-FR" dirty="0"/>
          </a:p>
          <a:p>
            <a:endParaRPr lang="fr-FR" dirty="0"/>
          </a:p>
        </p:txBody>
      </p:sp>
      <p:pic>
        <p:nvPicPr>
          <p:cNvPr id="6" name="Image 5"/>
          <p:cNvPicPr>
            <a:picLocks noChangeAspect="1"/>
          </p:cNvPicPr>
          <p:nvPr/>
        </p:nvPicPr>
        <p:blipFill>
          <a:blip r:embed="rId4"/>
          <a:stretch>
            <a:fillRect/>
          </a:stretch>
        </p:blipFill>
        <p:spPr>
          <a:xfrm>
            <a:off x="6028950" y="3679493"/>
            <a:ext cx="2948513" cy="914641"/>
          </a:xfrm>
          <a:prstGeom prst="rect">
            <a:avLst/>
          </a:prstGeom>
        </p:spPr>
      </p:pic>
      <p:grpSp>
        <p:nvGrpSpPr>
          <p:cNvPr id="7" name="Groupe 6"/>
          <p:cNvGrpSpPr/>
          <p:nvPr/>
        </p:nvGrpSpPr>
        <p:grpSpPr>
          <a:xfrm>
            <a:off x="563970" y="1352132"/>
            <a:ext cx="1174234" cy="1150148"/>
            <a:chOff x="2254907" y="0"/>
            <a:chExt cx="5159829" cy="5053989"/>
          </a:xfrm>
        </p:grpSpPr>
        <p:pic>
          <p:nvPicPr>
            <p:cNvPr id="8" name="Image 7"/>
            <p:cNvPicPr>
              <a:picLocks noChangeAspect="1"/>
            </p:cNvPicPr>
            <p:nvPr/>
          </p:nvPicPr>
          <p:blipFill>
            <a:blip r:embed="rId5"/>
            <a:stretch>
              <a:fillRect/>
            </a:stretch>
          </p:blipFill>
          <p:spPr>
            <a:xfrm>
              <a:off x="2254907" y="0"/>
              <a:ext cx="5159829" cy="5053989"/>
            </a:xfrm>
            <a:prstGeom prst="rect">
              <a:avLst/>
            </a:prstGeom>
          </p:spPr>
        </p:pic>
        <p:cxnSp>
          <p:nvCxnSpPr>
            <p:cNvPr id="9" name="Connecteur droit 8"/>
            <p:cNvCxnSpPr/>
            <p:nvPr/>
          </p:nvCxnSpPr>
          <p:spPr>
            <a:xfrm flipV="1">
              <a:off x="3925897" y="43804"/>
              <a:ext cx="3372877" cy="3356450"/>
            </a:xfrm>
            <a:prstGeom prst="line">
              <a:avLst/>
            </a:prstGeom>
            <a:ln w="34925">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933157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6" y="205979"/>
            <a:ext cx="7161504" cy="570864"/>
          </a:xfrm>
        </p:spPr>
        <p:txBody>
          <a:bodyPr/>
          <a:lstStyle/>
          <a:p>
            <a:pPr algn="l"/>
            <a:r>
              <a:rPr lang="fr-FR" dirty="0" err="1" smtClean="0"/>
              <a:t>Results</a:t>
            </a:r>
            <a:r>
              <a:rPr lang="fr-FR" dirty="0" smtClean="0"/>
              <a:t> </a:t>
            </a:r>
            <a:r>
              <a:rPr lang="fr-FR" dirty="0" err="1" smtClean="0"/>
              <a:t>from</a:t>
            </a:r>
            <a:r>
              <a:rPr lang="fr-FR" dirty="0" smtClean="0"/>
              <a:t> </a:t>
            </a:r>
            <a:r>
              <a:rPr lang="fr-FR" dirty="0" err="1" smtClean="0"/>
              <a:t>well</a:t>
            </a:r>
            <a:r>
              <a:rPr lang="fr-FR" dirty="0" smtClean="0"/>
              <a:t> (EMI) </a:t>
            </a:r>
            <a:r>
              <a:rPr lang="fr-FR" dirty="0" err="1" smtClean="0"/>
              <a:t>confronted</a:t>
            </a:r>
            <a:r>
              <a:rPr lang="fr-FR" dirty="0" smtClean="0"/>
              <a:t> </a:t>
            </a:r>
            <a:r>
              <a:rPr lang="fr-FR" dirty="0" err="1" smtClean="0"/>
              <a:t>with</a:t>
            </a:r>
            <a:r>
              <a:rPr lang="fr-FR" dirty="0" smtClean="0"/>
              <a:t> ERT </a:t>
            </a:r>
            <a:r>
              <a:rPr lang="fr-FR" dirty="0" err="1" smtClean="0"/>
              <a:t>results</a:t>
            </a:r>
            <a:endParaRPr lang="fr-FR" dirty="0"/>
          </a:p>
        </p:txBody>
      </p:sp>
      <p:pic>
        <p:nvPicPr>
          <p:cNvPr id="4" name="Espace réservé du contenu 3"/>
          <p:cNvPicPr>
            <a:picLocks noGrp="1" noChangeAspect="1"/>
          </p:cNvPicPr>
          <p:nvPr>
            <p:ph idx="1"/>
          </p:nvPr>
        </p:nvPicPr>
        <p:blipFill rotWithShape="1">
          <a:blip r:embed="rId3"/>
          <a:srcRect l="-441" r="274"/>
          <a:stretch/>
        </p:blipFill>
        <p:spPr>
          <a:xfrm>
            <a:off x="197276" y="863158"/>
            <a:ext cx="4756437" cy="4066969"/>
          </a:xfrm>
        </p:spPr>
      </p:pic>
      <p:grpSp>
        <p:nvGrpSpPr>
          <p:cNvPr id="7" name="Groupe 6"/>
          <p:cNvGrpSpPr/>
          <p:nvPr/>
        </p:nvGrpSpPr>
        <p:grpSpPr>
          <a:xfrm>
            <a:off x="6803935" y="963587"/>
            <a:ext cx="2027552" cy="1438649"/>
            <a:chOff x="5457387" y="2004014"/>
            <a:chExt cx="3128400" cy="1834508"/>
          </a:xfrm>
        </p:grpSpPr>
        <p:pic>
          <p:nvPicPr>
            <p:cNvPr id="5" name="Espace réservé du contenu 3"/>
            <p:cNvPicPr>
              <a:picLocks noChangeAspect="1"/>
            </p:cNvPicPr>
            <p:nvPr/>
          </p:nvPicPr>
          <p:blipFill rotWithShape="1">
            <a:blip r:embed="rId4"/>
            <a:srcRect l="207" r="1220"/>
            <a:stretch/>
          </p:blipFill>
          <p:spPr>
            <a:xfrm>
              <a:off x="5457387" y="2004014"/>
              <a:ext cx="3128400" cy="1834508"/>
            </a:xfrm>
            <a:prstGeom prst="rect">
              <a:avLst/>
            </a:prstGeom>
          </p:spPr>
        </p:pic>
        <p:cxnSp>
          <p:nvCxnSpPr>
            <p:cNvPr id="6" name="Connecteur droit 5"/>
            <p:cNvCxnSpPr/>
            <p:nvPr/>
          </p:nvCxnSpPr>
          <p:spPr>
            <a:xfrm>
              <a:off x="6367947" y="3027923"/>
              <a:ext cx="0" cy="64610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 name="ZoneTexte 2"/>
          <p:cNvSpPr txBox="1"/>
          <p:nvPr/>
        </p:nvSpPr>
        <p:spPr>
          <a:xfrm>
            <a:off x="3071004" y="3968151"/>
            <a:ext cx="577970" cy="369332"/>
          </a:xfrm>
          <a:prstGeom prst="rect">
            <a:avLst/>
          </a:prstGeom>
          <a:noFill/>
        </p:spPr>
        <p:txBody>
          <a:bodyPr wrap="square" rtlCol="0">
            <a:spAutoFit/>
          </a:bodyPr>
          <a:lstStyle/>
          <a:p>
            <a:r>
              <a:rPr lang="fr-BE" dirty="0" smtClean="0">
                <a:solidFill>
                  <a:schemeClr val="accent4">
                    <a:lumMod val="75000"/>
                  </a:schemeClr>
                </a:solidFill>
              </a:rPr>
              <a:t>ERT</a:t>
            </a:r>
            <a:endParaRPr lang="fr-BE" dirty="0">
              <a:solidFill>
                <a:schemeClr val="accent4">
                  <a:lumMod val="75000"/>
                </a:schemeClr>
              </a:solidFill>
            </a:endParaRPr>
          </a:p>
        </p:txBody>
      </p:sp>
      <p:sp>
        <p:nvSpPr>
          <p:cNvPr id="8" name="ZoneTexte 7"/>
          <p:cNvSpPr txBox="1"/>
          <p:nvPr/>
        </p:nvSpPr>
        <p:spPr>
          <a:xfrm>
            <a:off x="2323980" y="3598819"/>
            <a:ext cx="577970" cy="369332"/>
          </a:xfrm>
          <a:prstGeom prst="rect">
            <a:avLst/>
          </a:prstGeom>
          <a:noFill/>
        </p:spPr>
        <p:txBody>
          <a:bodyPr wrap="square" rtlCol="0">
            <a:spAutoFit/>
          </a:bodyPr>
          <a:lstStyle/>
          <a:p>
            <a:r>
              <a:rPr lang="fr-BE" dirty="0" smtClean="0">
                <a:solidFill>
                  <a:schemeClr val="accent1">
                    <a:lumMod val="75000"/>
                  </a:schemeClr>
                </a:solidFill>
              </a:rPr>
              <a:t>EM</a:t>
            </a:r>
            <a:endParaRPr lang="fr-BE" dirty="0">
              <a:solidFill>
                <a:schemeClr val="accent1">
                  <a:lumMod val="75000"/>
                </a:schemeClr>
              </a:solidFill>
            </a:endParaRPr>
          </a:p>
        </p:txBody>
      </p:sp>
    </p:spTree>
    <p:extLst>
      <p:ext uri="{BB962C8B-B14F-4D97-AF65-F5344CB8AC3E}">
        <p14:creationId xmlns:p14="http://schemas.microsoft.com/office/powerpoint/2010/main" val="415187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3D acquisition </a:t>
            </a:r>
            <a:r>
              <a:rPr lang="fr-FR" dirty="0" err="1" smtClean="0"/>
              <a:t>result</a:t>
            </a:r>
            <a:endParaRPr lang="fr-FR" dirty="0"/>
          </a:p>
        </p:txBody>
      </p:sp>
      <p:pic>
        <p:nvPicPr>
          <p:cNvPr id="4" name="Espace réservé du contenu 3"/>
          <p:cNvPicPr>
            <a:picLocks noGrp="1" noChangeAspect="1"/>
          </p:cNvPicPr>
          <p:nvPr>
            <p:ph idx="1"/>
          </p:nvPr>
        </p:nvPicPr>
        <p:blipFill rotWithShape="1">
          <a:blip r:embed="rId3"/>
          <a:srcRect l="-216" r="521"/>
          <a:stretch/>
        </p:blipFill>
        <p:spPr>
          <a:xfrm>
            <a:off x="3429001" y="860895"/>
            <a:ext cx="5575300" cy="4067175"/>
          </a:xfrm>
        </p:spPr>
      </p:pic>
      <p:sp>
        <p:nvSpPr>
          <p:cNvPr id="5" name="ZoneTexte 4"/>
          <p:cNvSpPr txBox="1"/>
          <p:nvPr/>
        </p:nvSpPr>
        <p:spPr>
          <a:xfrm>
            <a:off x="197276" y="863158"/>
            <a:ext cx="3356042" cy="2031325"/>
          </a:xfrm>
          <a:prstGeom prst="rect">
            <a:avLst/>
          </a:prstGeom>
          <a:noFill/>
        </p:spPr>
        <p:txBody>
          <a:bodyPr wrap="square" rtlCol="0">
            <a:spAutoFit/>
          </a:bodyPr>
          <a:lstStyle/>
          <a:p>
            <a:r>
              <a:rPr lang="fr-FR" dirty="0" smtClean="0"/>
              <a:t>A </a:t>
            </a:r>
            <a:r>
              <a:rPr lang="fr-FR" dirty="0" err="1" smtClean="0"/>
              <a:t>repetition</a:t>
            </a:r>
            <a:r>
              <a:rPr lang="fr-FR" dirty="0" smtClean="0"/>
              <a:t> of the </a:t>
            </a:r>
            <a:r>
              <a:rPr lang="fr-FR" dirty="0" err="1" smtClean="0"/>
              <a:t>different</a:t>
            </a:r>
            <a:r>
              <a:rPr lang="fr-FR" dirty="0" smtClean="0"/>
              <a:t> profiles </a:t>
            </a:r>
            <a:r>
              <a:rPr lang="fr-FR" dirty="0" err="1" smtClean="0"/>
              <a:t>allows</a:t>
            </a:r>
            <a:r>
              <a:rPr lang="fr-FR" dirty="0" smtClean="0"/>
              <a:t> us to </a:t>
            </a:r>
            <a:r>
              <a:rPr lang="fr-FR" dirty="0" err="1" smtClean="0"/>
              <a:t>obtain</a:t>
            </a:r>
            <a:r>
              <a:rPr lang="fr-FR" dirty="0" smtClean="0"/>
              <a:t> a 3-D visualisation of the saline zone in the </a:t>
            </a:r>
            <a:r>
              <a:rPr lang="fr-FR" dirty="0" err="1" smtClean="0"/>
              <a:t>subsurface</a:t>
            </a:r>
            <a:r>
              <a:rPr lang="fr-FR" dirty="0" smtClean="0"/>
              <a:t> </a:t>
            </a:r>
            <a:r>
              <a:rPr lang="fr-FR" dirty="0" err="1" smtClean="0"/>
              <a:t>without</a:t>
            </a:r>
            <a:r>
              <a:rPr lang="fr-FR" dirty="0" smtClean="0"/>
              <a:t> the </a:t>
            </a:r>
            <a:r>
              <a:rPr lang="fr-FR" dirty="0" err="1" smtClean="0"/>
              <a:t>need</a:t>
            </a:r>
            <a:r>
              <a:rPr lang="fr-FR" dirty="0" smtClean="0"/>
              <a:t> to drill </a:t>
            </a:r>
            <a:r>
              <a:rPr lang="fr-FR" dirty="0" err="1" smtClean="0"/>
              <a:t>any</a:t>
            </a:r>
            <a:r>
              <a:rPr lang="fr-FR" dirty="0" smtClean="0"/>
              <a:t> </a:t>
            </a:r>
            <a:r>
              <a:rPr lang="fr-FR" dirty="0" err="1" smtClean="0"/>
              <a:t>wells</a:t>
            </a:r>
            <a:r>
              <a:rPr lang="fr-FR" dirty="0" smtClean="0"/>
              <a:t>.</a:t>
            </a:r>
          </a:p>
          <a:p>
            <a:endParaRPr lang="fr-FR" dirty="0"/>
          </a:p>
          <a:p>
            <a:endParaRPr lang="fr-FR" dirty="0"/>
          </a:p>
        </p:txBody>
      </p:sp>
    </p:spTree>
    <p:extLst>
      <p:ext uri="{BB962C8B-B14F-4D97-AF65-F5344CB8AC3E}">
        <p14:creationId xmlns:p14="http://schemas.microsoft.com/office/powerpoint/2010/main" val="35259258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6" y="205979"/>
            <a:ext cx="8778732" cy="570864"/>
          </a:xfrm>
        </p:spPr>
        <p:txBody>
          <a:bodyPr/>
          <a:lstStyle/>
          <a:p>
            <a:pPr algn="l"/>
            <a:r>
              <a:rPr lang="fr-FR" sz="2300" dirty="0" smtClean="0"/>
              <a:t>But </a:t>
            </a:r>
            <a:r>
              <a:rPr lang="fr-FR" sz="2300" dirty="0" err="1" smtClean="0"/>
              <a:t>can</a:t>
            </a:r>
            <a:r>
              <a:rPr lang="fr-FR" sz="2300" dirty="0" smtClean="0"/>
              <a:t> </a:t>
            </a:r>
            <a:r>
              <a:rPr lang="fr-FR" sz="2300" dirty="0" err="1" smtClean="0"/>
              <a:t>we</a:t>
            </a:r>
            <a:r>
              <a:rPr lang="fr-FR" sz="2300" dirty="0" smtClean="0"/>
              <a:t> know the </a:t>
            </a:r>
            <a:r>
              <a:rPr lang="fr-FR" sz="2300" dirty="0" err="1" smtClean="0"/>
              <a:t>salt</a:t>
            </a:r>
            <a:r>
              <a:rPr lang="fr-FR" sz="2300" dirty="0" smtClean="0"/>
              <a:t> concentration and </a:t>
            </a:r>
            <a:r>
              <a:rPr lang="fr-FR" sz="2300" dirty="0" err="1" smtClean="0"/>
              <a:t>its</a:t>
            </a:r>
            <a:r>
              <a:rPr lang="fr-FR" sz="2300" dirty="0" smtClean="0"/>
              <a:t> distribution?</a:t>
            </a:r>
            <a:endParaRPr lang="fr-FR" sz="2300" dirty="0"/>
          </a:p>
        </p:txBody>
      </p:sp>
      <p:pic>
        <p:nvPicPr>
          <p:cNvPr id="4" name="Image 3"/>
          <p:cNvPicPr>
            <a:picLocks noChangeAspect="1"/>
          </p:cNvPicPr>
          <p:nvPr/>
        </p:nvPicPr>
        <p:blipFill>
          <a:blip r:embed="rId2"/>
          <a:stretch>
            <a:fillRect/>
          </a:stretch>
        </p:blipFill>
        <p:spPr>
          <a:xfrm>
            <a:off x="197276" y="1166018"/>
            <a:ext cx="8778732" cy="3438337"/>
          </a:xfrm>
          <a:prstGeom prst="rect">
            <a:avLst/>
          </a:prstGeom>
        </p:spPr>
      </p:pic>
    </p:spTree>
    <p:extLst>
      <p:ext uri="{BB962C8B-B14F-4D97-AF65-F5344CB8AC3E}">
        <p14:creationId xmlns:p14="http://schemas.microsoft.com/office/powerpoint/2010/main" val="24305880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5" y="205979"/>
            <a:ext cx="7193589" cy="570864"/>
          </a:xfrm>
        </p:spPr>
        <p:txBody>
          <a:bodyPr/>
          <a:lstStyle/>
          <a:p>
            <a:pPr algn="l"/>
            <a:r>
              <a:rPr lang="fr-FR" dirty="0" err="1" smtClean="0"/>
              <a:t>Yes</a:t>
            </a:r>
            <a:r>
              <a:rPr lang="fr-FR" dirty="0" smtClean="0"/>
              <a:t>! : </a:t>
            </a:r>
            <a:r>
              <a:rPr lang="fr-FR" dirty="0" err="1" smtClean="0"/>
              <a:t>from</a:t>
            </a:r>
            <a:r>
              <a:rPr lang="fr-FR" dirty="0" smtClean="0"/>
              <a:t> </a:t>
            </a:r>
            <a:r>
              <a:rPr lang="el-GR" dirty="0" smtClean="0"/>
              <a:t>ρ</a:t>
            </a:r>
            <a:r>
              <a:rPr lang="nl-BE" baseline="-25000" dirty="0" smtClean="0"/>
              <a:t>b</a:t>
            </a:r>
            <a:r>
              <a:rPr lang="nl-BE" dirty="0" smtClean="0"/>
              <a:t> to </a:t>
            </a:r>
            <a:r>
              <a:rPr lang="el-GR" dirty="0" smtClean="0"/>
              <a:t>ρ</a:t>
            </a:r>
            <a:r>
              <a:rPr lang="nl-BE" baseline="-25000" dirty="0" smtClean="0"/>
              <a:t>w</a:t>
            </a:r>
            <a:r>
              <a:rPr lang="nl-BE" dirty="0" smtClean="0"/>
              <a:t> through a</a:t>
            </a:r>
            <a:r>
              <a:rPr lang="fr-FR" dirty="0" smtClean="0"/>
              <a:t> formation factor</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285497993"/>
              </p:ext>
            </p:extLst>
          </p:nvPr>
        </p:nvGraphicFramePr>
        <p:xfrm>
          <a:off x="196850" y="863600"/>
          <a:ext cx="4248300" cy="3235960"/>
        </p:xfrm>
        <a:graphic>
          <a:graphicData uri="http://schemas.openxmlformats.org/drawingml/2006/table">
            <a:tbl>
              <a:tblPr firstRow="1" bandRow="1">
                <a:tableStyleId>{5202B0CA-FC54-4496-8BCA-5EF66A818D29}</a:tableStyleId>
              </a:tblPr>
              <a:tblGrid>
                <a:gridCol w="1032709"/>
                <a:gridCol w="999861"/>
                <a:gridCol w="945815"/>
                <a:gridCol w="1269915"/>
              </a:tblGrid>
              <a:tr h="370840">
                <a:tc>
                  <a:txBody>
                    <a:bodyPr/>
                    <a:lstStyle/>
                    <a:p>
                      <a:r>
                        <a:rPr lang="fr-FR" dirty="0" err="1" smtClean="0"/>
                        <a:t>Well</a:t>
                      </a:r>
                      <a:r>
                        <a:rPr lang="fr-FR" dirty="0" smtClean="0"/>
                        <a:t> </a:t>
                      </a:r>
                      <a:r>
                        <a:rPr lang="fr-FR" dirty="0" err="1" smtClean="0"/>
                        <a:t>number</a:t>
                      </a:r>
                      <a:endParaRPr lang="fr-FR" dirty="0"/>
                    </a:p>
                  </a:txBody>
                  <a:tcPr/>
                </a:tc>
                <a:tc>
                  <a:txBody>
                    <a:bodyPr/>
                    <a:lstStyle/>
                    <a:p>
                      <a:r>
                        <a:rPr lang="el-GR" dirty="0" smtClean="0"/>
                        <a:t>ρ</a:t>
                      </a:r>
                      <a:r>
                        <a:rPr lang="el-GR" baseline="-25000" dirty="0" smtClean="0"/>
                        <a:t>w</a:t>
                      </a:r>
                      <a:r>
                        <a:rPr lang="fr-FR" baseline="0" dirty="0" smtClean="0"/>
                        <a:t>(</a:t>
                      </a:r>
                      <a:r>
                        <a:rPr lang="fr-FR" dirty="0" err="1" smtClean="0"/>
                        <a:t>Ω</a:t>
                      </a:r>
                      <a:r>
                        <a:rPr lang="fr-FR" baseline="0" dirty="0" err="1" smtClean="0"/>
                        <a:t>.m</a:t>
                      </a:r>
                      <a:r>
                        <a:rPr lang="fr-FR" baseline="0" dirty="0" smtClean="0"/>
                        <a:t>)</a:t>
                      </a:r>
                      <a:endParaRPr lang="fr-FR" baseline="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dirty="0" smtClean="0"/>
                        <a:t>ρ</a:t>
                      </a:r>
                      <a:r>
                        <a:rPr lang="nl-BE" baseline="-25000" dirty="0" smtClean="0"/>
                        <a:t>b</a:t>
                      </a:r>
                      <a:r>
                        <a:rPr lang="fr-FR" baseline="0" dirty="0" smtClean="0"/>
                        <a:t>(</a:t>
                      </a:r>
                      <a:r>
                        <a:rPr lang="fr-FR" dirty="0" err="1" smtClean="0"/>
                        <a:t>Ω</a:t>
                      </a:r>
                      <a:r>
                        <a:rPr lang="fr-FR" baseline="0" dirty="0" err="1" smtClean="0"/>
                        <a:t>.m</a:t>
                      </a:r>
                      <a:r>
                        <a:rPr lang="fr-FR" baseline="0" dirty="0" smtClean="0"/>
                        <a:t>)</a:t>
                      </a:r>
                    </a:p>
                    <a:p>
                      <a:endParaRPr lang="fr-FR" dirty="0"/>
                    </a:p>
                  </a:txBody>
                  <a:tcPr/>
                </a:tc>
                <a:tc>
                  <a:txBody>
                    <a:bodyPr/>
                    <a:lstStyle/>
                    <a:p>
                      <a:r>
                        <a:rPr lang="fr-FR" dirty="0" smtClean="0"/>
                        <a:t>F</a:t>
                      </a:r>
                      <a:endParaRPr lang="fr-FR" dirty="0"/>
                    </a:p>
                  </a:txBody>
                  <a:tcPr/>
                </a:tc>
              </a:tr>
              <a:tr h="370840">
                <a:tc>
                  <a:txBody>
                    <a:bodyPr/>
                    <a:lstStyle/>
                    <a:p>
                      <a:r>
                        <a:rPr lang="fr-FR" dirty="0" smtClean="0"/>
                        <a:t>SB2</a:t>
                      </a:r>
                      <a:endParaRPr lang="fr-FR" dirty="0"/>
                    </a:p>
                  </a:txBody>
                  <a:tcPr/>
                </a:tc>
                <a:tc>
                  <a:txBody>
                    <a:bodyPr/>
                    <a:lstStyle/>
                    <a:p>
                      <a:r>
                        <a:rPr lang="fr-FR" dirty="0" smtClean="0"/>
                        <a:t>11.93</a:t>
                      </a:r>
                      <a:endParaRPr lang="fr-FR" dirty="0"/>
                    </a:p>
                  </a:txBody>
                  <a:tcPr/>
                </a:tc>
                <a:tc>
                  <a:txBody>
                    <a:bodyPr/>
                    <a:lstStyle/>
                    <a:p>
                      <a:r>
                        <a:rPr lang="fr-FR" dirty="0" smtClean="0"/>
                        <a:t>40.39</a:t>
                      </a:r>
                      <a:endParaRPr lang="fr-FR" dirty="0"/>
                    </a:p>
                  </a:txBody>
                  <a:tcPr/>
                </a:tc>
                <a:tc>
                  <a:txBody>
                    <a:bodyPr/>
                    <a:lstStyle/>
                    <a:p>
                      <a:r>
                        <a:rPr lang="fr-FR" dirty="0" smtClean="0"/>
                        <a:t>3.38</a:t>
                      </a:r>
                      <a:endParaRPr lang="fr-FR" dirty="0"/>
                    </a:p>
                  </a:txBody>
                  <a:tcPr/>
                </a:tc>
              </a:tr>
              <a:tr h="370840">
                <a:tc>
                  <a:txBody>
                    <a:bodyPr/>
                    <a:lstStyle/>
                    <a:p>
                      <a:r>
                        <a:rPr lang="fr-FR" dirty="0" smtClean="0"/>
                        <a:t>SB3</a:t>
                      </a:r>
                      <a:endParaRPr lang="fr-FR" dirty="0"/>
                    </a:p>
                  </a:txBody>
                  <a:tcPr/>
                </a:tc>
                <a:tc>
                  <a:txBody>
                    <a:bodyPr/>
                    <a:lstStyle/>
                    <a:p>
                      <a:r>
                        <a:rPr lang="fr-FR" dirty="0" smtClean="0"/>
                        <a:t>8.71</a:t>
                      </a:r>
                      <a:endParaRPr lang="fr-FR" dirty="0"/>
                    </a:p>
                  </a:txBody>
                  <a:tcPr/>
                </a:tc>
                <a:tc>
                  <a:txBody>
                    <a:bodyPr/>
                    <a:lstStyle/>
                    <a:p>
                      <a:r>
                        <a:rPr lang="fr-FR" dirty="0" smtClean="0"/>
                        <a:t>33.65</a:t>
                      </a:r>
                      <a:endParaRPr lang="fr-FR" dirty="0"/>
                    </a:p>
                  </a:txBody>
                  <a:tcPr/>
                </a:tc>
                <a:tc>
                  <a:txBody>
                    <a:bodyPr/>
                    <a:lstStyle/>
                    <a:p>
                      <a:r>
                        <a:rPr lang="fr-FR" dirty="0" smtClean="0"/>
                        <a:t>3.86</a:t>
                      </a:r>
                      <a:endParaRPr lang="fr-FR" dirty="0"/>
                    </a:p>
                  </a:txBody>
                  <a:tcPr/>
                </a:tc>
              </a:tr>
              <a:tr h="370840">
                <a:tc>
                  <a:txBody>
                    <a:bodyPr/>
                    <a:lstStyle/>
                    <a:p>
                      <a:r>
                        <a:rPr lang="fr-FR" dirty="0" smtClean="0"/>
                        <a:t>SB7</a:t>
                      </a:r>
                      <a:endParaRPr lang="fr-FR" dirty="0"/>
                    </a:p>
                  </a:txBody>
                  <a:tcPr/>
                </a:tc>
                <a:tc>
                  <a:txBody>
                    <a:bodyPr/>
                    <a:lstStyle/>
                    <a:p>
                      <a:r>
                        <a:rPr lang="fr-FR" dirty="0" smtClean="0"/>
                        <a:t>14.24</a:t>
                      </a:r>
                      <a:endParaRPr lang="fr-FR" dirty="0"/>
                    </a:p>
                  </a:txBody>
                  <a:tcPr/>
                </a:tc>
                <a:tc>
                  <a:txBody>
                    <a:bodyPr/>
                    <a:lstStyle/>
                    <a:p>
                      <a:r>
                        <a:rPr lang="fr-FR" dirty="0" smtClean="0"/>
                        <a:t>58.06</a:t>
                      </a:r>
                      <a:endParaRPr lang="fr-FR" dirty="0"/>
                    </a:p>
                  </a:txBody>
                  <a:tcPr/>
                </a:tc>
                <a:tc>
                  <a:txBody>
                    <a:bodyPr/>
                    <a:lstStyle/>
                    <a:p>
                      <a:r>
                        <a:rPr lang="fr-FR" dirty="0" smtClean="0"/>
                        <a:t>4.08</a:t>
                      </a:r>
                      <a:endParaRPr lang="fr-FR" dirty="0"/>
                    </a:p>
                  </a:txBody>
                  <a:tcPr/>
                </a:tc>
              </a:tr>
              <a:tr h="370840">
                <a:tc>
                  <a:txBody>
                    <a:bodyPr/>
                    <a:lstStyle/>
                    <a:p>
                      <a:r>
                        <a:rPr lang="fr-FR" dirty="0" smtClean="0"/>
                        <a:t>SB9</a:t>
                      </a:r>
                      <a:endParaRPr lang="fr-FR" dirty="0"/>
                    </a:p>
                  </a:txBody>
                  <a:tcPr/>
                </a:tc>
                <a:tc>
                  <a:txBody>
                    <a:bodyPr/>
                    <a:lstStyle/>
                    <a:p>
                      <a:r>
                        <a:rPr lang="fr-FR" dirty="0" smtClean="0"/>
                        <a:t>8.17</a:t>
                      </a:r>
                      <a:endParaRPr lang="fr-FR" dirty="0"/>
                    </a:p>
                  </a:txBody>
                  <a:tcPr/>
                </a:tc>
                <a:tc>
                  <a:txBody>
                    <a:bodyPr/>
                    <a:lstStyle/>
                    <a:p>
                      <a:r>
                        <a:rPr lang="fr-FR" dirty="0" smtClean="0"/>
                        <a:t>33.98</a:t>
                      </a:r>
                      <a:endParaRPr lang="fr-FR" dirty="0"/>
                    </a:p>
                  </a:txBody>
                  <a:tcPr/>
                </a:tc>
                <a:tc>
                  <a:txBody>
                    <a:bodyPr/>
                    <a:lstStyle/>
                    <a:p>
                      <a:r>
                        <a:rPr lang="fr-FR" dirty="0" smtClean="0"/>
                        <a:t>4.16</a:t>
                      </a:r>
                      <a:endParaRPr lang="fr-FR" dirty="0"/>
                    </a:p>
                  </a:txBody>
                  <a:tcPr/>
                </a:tc>
              </a:tr>
              <a:tr h="370840">
                <a:tc>
                  <a:txBody>
                    <a:bodyPr/>
                    <a:lstStyle/>
                    <a:p>
                      <a:r>
                        <a:rPr lang="fr-FR" dirty="0" smtClean="0"/>
                        <a:t>SB6</a:t>
                      </a:r>
                      <a:endParaRPr lang="fr-FR" dirty="0"/>
                    </a:p>
                  </a:txBody>
                  <a:tcPr/>
                </a:tc>
                <a:tc>
                  <a:txBody>
                    <a:bodyPr/>
                    <a:lstStyle/>
                    <a:p>
                      <a:r>
                        <a:rPr lang="fr-FR" dirty="0" smtClean="0"/>
                        <a:t>6.66</a:t>
                      </a:r>
                      <a:endParaRPr lang="fr-FR" dirty="0"/>
                    </a:p>
                  </a:txBody>
                  <a:tcPr/>
                </a:tc>
                <a:tc>
                  <a:txBody>
                    <a:bodyPr/>
                    <a:lstStyle/>
                    <a:p>
                      <a:r>
                        <a:rPr lang="fr-FR" dirty="0" smtClean="0"/>
                        <a:t>19.91</a:t>
                      </a:r>
                      <a:endParaRPr lang="fr-FR" dirty="0"/>
                    </a:p>
                  </a:txBody>
                  <a:tcPr/>
                </a:tc>
                <a:tc>
                  <a:txBody>
                    <a:bodyPr/>
                    <a:lstStyle/>
                    <a:p>
                      <a:r>
                        <a:rPr lang="fr-FR" dirty="0" smtClean="0"/>
                        <a:t>2.99</a:t>
                      </a:r>
                      <a:endParaRPr lang="fr-FR" dirty="0"/>
                    </a:p>
                  </a:txBody>
                  <a:tcPr/>
                </a:tc>
              </a:tr>
              <a:tr h="370840">
                <a:tc>
                  <a:txBody>
                    <a:bodyPr/>
                    <a:lstStyle/>
                    <a:p>
                      <a:r>
                        <a:rPr lang="fr-FR" dirty="0" smtClean="0"/>
                        <a:t>SB10</a:t>
                      </a:r>
                      <a:endParaRPr lang="fr-FR" dirty="0"/>
                    </a:p>
                  </a:txBody>
                  <a:tcPr/>
                </a:tc>
                <a:tc>
                  <a:txBody>
                    <a:bodyPr/>
                    <a:lstStyle/>
                    <a:p>
                      <a:r>
                        <a:rPr lang="fr-FR" dirty="0" smtClean="0"/>
                        <a:t>8.08</a:t>
                      </a:r>
                      <a:endParaRPr lang="fr-FR" dirty="0"/>
                    </a:p>
                  </a:txBody>
                  <a:tcPr/>
                </a:tc>
                <a:tc>
                  <a:txBody>
                    <a:bodyPr/>
                    <a:lstStyle/>
                    <a:p>
                      <a:r>
                        <a:rPr lang="fr-FR" dirty="0" smtClean="0"/>
                        <a:t>23.85</a:t>
                      </a:r>
                      <a:endParaRPr lang="fr-FR" dirty="0"/>
                    </a:p>
                  </a:txBody>
                  <a:tcPr/>
                </a:tc>
                <a:tc>
                  <a:txBody>
                    <a:bodyPr/>
                    <a:lstStyle/>
                    <a:p>
                      <a:r>
                        <a:rPr lang="fr-FR" dirty="0" smtClean="0"/>
                        <a:t>2.95</a:t>
                      </a:r>
                      <a:endParaRPr lang="fr-FR" dirty="0"/>
                    </a:p>
                  </a:txBody>
                  <a:tcPr/>
                </a:tc>
              </a:tr>
              <a:tr h="370840">
                <a:tc>
                  <a:txBody>
                    <a:bodyPr/>
                    <a:lstStyle/>
                    <a:p>
                      <a:r>
                        <a:rPr lang="fr-FR" dirty="0" smtClean="0"/>
                        <a:t>SB13</a:t>
                      </a:r>
                      <a:endParaRPr lang="fr-FR" dirty="0"/>
                    </a:p>
                  </a:txBody>
                  <a:tcPr/>
                </a:tc>
                <a:tc>
                  <a:txBody>
                    <a:bodyPr/>
                    <a:lstStyle/>
                    <a:p>
                      <a:r>
                        <a:rPr lang="fr-FR" dirty="0" smtClean="0"/>
                        <a:t>2.93</a:t>
                      </a:r>
                      <a:endParaRPr lang="fr-FR" dirty="0"/>
                    </a:p>
                  </a:txBody>
                  <a:tcPr/>
                </a:tc>
                <a:tc>
                  <a:txBody>
                    <a:bodyPr/>
                    <a:lstStyle/>
                    <a:p>
                      <a:r>
                        <a:rPr lang="fr-FR" dirty="0" smtClean="0"/>
                        <a:t>9.22</a:t>
                      </a:r>
                      <a:endParaRPr lang="fr-FR" dirty="0"/>
                    </a:p>
                  </a:txBody>
                  <a:tcPr/>
                </a:tc>
                <a:tc>
                  <a:txBody>
                    <a:bodyPr/>
                    <a:lstStyle/>
                    <a:p>
                      <a:r>
                        <a:rPr lang="fr-FR" dirty="0" smtClean="0"/>
                        <a:t>3.14</a:t>
                      </a:r>
                      <a:endParaRPr lang="fr-FR" dirty="0"/>
                    </a:p>
                  </a:txBody>
                  <a:tcPr/>
                </a:tc>
              </a:tr>
            </a:tbl>
          </a:graphicData>
        </a:graphic>
      </p:graphicFrame>
      <p:pic>
        <p:nvPicPr>
          <p:cNvPr id="4" name="Image 3"/>
          <p:cNvPicPr>
            <a:picLocks noChangeAspect="1"/>
          </p:cNvPicPr>
          <p:nvPr/>
        </p:nvPicPr>
        <p:blipFill>
          <a:blip r:embed="rId3"/>
          <a:stretch>
            <a:fillRect/>
          </a:stretch>
        </p:blipFill>
        <p:spPr>
          <a:xfrm>
            <a:off x="4133866" y="1950968"/>
            <a:ext cx="4952199" cy="2979159"/>
          </a:xfrm>
          <a:prstGeom prst="rect">
            <a:avLst/>
          </a:prstGeom>
        </p:spPr>
      </p:pic>
      <p:sp>
        <p:nvSpPr>
          <p:cNvPr id="3" name="ZoneTexte 2"/>
          <p:cNvSpPr txBox="1"/>
          <p:nvPr/>
        </p:nvSpPr>
        <p:spPr>
          <a:xfrm>
            <a:off x="197277" y="4187511"/>
            <a:ext cx="3936590" cy="923330"/>
          </a:xfrm>
          <a:prstGeom prst="rect">
            <a:avLst/>
          </a:prstGeom>
          <a:noFill/>
        </p:spPr>
        <p:txBody>
          <a:bodyPr wrap="square" rtlCol="0">
            <a:spAutoFit/>
          </a:bodyPr>
          <a:lstStyle/>
          <a:p>
            <a:r>
              <a:rPr lang="fr-FR" dirty="0" err="1"/>
              <a:t>Calculation</a:t>
            </a:r>
            <a:r>
              <a:rPr lang="fr-FR" dirty="0"/>
              <a:t> of formation factor </a:t>
            </a:r>
            <a:r>
              <a:rPr lang="fr-FR" dirty="0" err="1"/>
              <a:t>from</a:t>
            </a:r>
            <a:r>
              <a:rPr lang="fr-FR" dirty="0"/>
              <a:t> LN </a:t>
            </a:r>
            <a:r>
              <a:rPr lang="fr-FR" dirty="0" err="1"/>
              <a:t>resistivity</a:t>
            </a:r>
            <a:r>
              <a:rPr lang="fr-FR" dirty="0"/>
              <a:t> </a:t>
            </a:r>
            <a:r>
              <a:rPr lang="fr-FR" dirty="0" err="1"/>
              <a:t>measurements</a:t>
            </a:r>
            <a:endParaRPr lang="fr-FR" dirty="0"/>
          </a:p>
          <a:p>
            <a:endParaRPr lang="fr-FR" dirty="0"/>
          </a:p>
        </p:txBody>
      </p:sp>
      <p:sp>
        <p:nvSpPr>
          <p:cNvPr id="6" name="ZoneTexte 5"/>
          <p:cNvSpPr txBox="1"/>
          <p:nvPr/>
        </p:nvSpPr>
        <p:spPr>
          <a:xfrm>
            <a:off x="6242377" y="1581636"/>
            <a:ext cx="2719314" cy="369332"/>
          </a:xfrm>
          <a:prstGeom prst="rect">
            <a:avLst/>
          </a:prstGeom>
          <a:noFill/>
        </p:spPr>
        <p:txBody>
          <a:bodyPr wrap="none" rtlCol="0">
            <a:spAutoFit/>
          </a:bodyPr>
          <a:lstStyle/>
          <a:p>
            <a:r>
              <a:rPr lang="fr-FR" dirty="0" smtClean="0"/>
              <a:t>Van </a:t>
            </a:r>
            <a:r>
              <a:rPr lang="fr-FR" dirty="0" err="1"/>
              <a:t>meir</a:t>
            </a:r>
            <a:r>
              <a:rPr lang="fr-FR" dirty="0"/>
              <a:t> </a:t>
            </a:r>
            <a:r>
              <a:rPr lang="fr-FR" dirty="0" smtClean="0"/>
              <a:t>and </a:t>
            </a:r>
            <a:r>
              <a:rPr lang="fr-FR" dirty="0" err="1" smtClean="0"/>
              <a:t>Lebbe</a:t>
            </a:r>
            <a:r>
              <a:rPr lang="fr-FR" dirty="0" smtClean="0"/>
              <a:t> (2003)</a:t>
            </a:r>
            <a:endParaRPr lang="fr-FR" dirty="0"/>
          </a:p>
        </p:txBody>
      </p:sp>
      <p:sp>
        <p:nvSpPr>
          <p:cNvPr id="7" name="ZoneTexte 6"/>
          <p:cNvSpPr txBox="1"/>
          <p:nvPr/>
        </p:nvSpPr>
        <p:spPr>
          <a:xfrm>
            <a:off x="5742457" y="4755560"/>
            <a:ext cx="2186303" cy="307777"/>
          </a:xfrm>
          <a:prstGeom prst="rect">
            <a:avLst/>
          </a:prstGeom>
          <a:solidFill>
            <a:schemeClr val="bg1"/>
          </a:solidFill>
        </p:spPr>
        <p:txBody>
          <a:bodyPr wrap="none" rtlCol="0">
            <a:spAutoFit/>
          </a:bodyPr>
          <a:lstStyle/>
          <a:p>
            <a:r>
              <a:rPr lang="fr-FR" sz="1400" dirty="0" smtClean="0"/>
              <a:t>Pore water </a:t>
            </a:r>
            <a:r>
              <a:rPr lang="fr-FR" sz="1400" dirty="0" err="1" smtClean="0"/>
              <a:t>resistivity</a:t>
            </a:r>
            <a:r>
              <a:rPr lang="fr-FR" sz="1400" dirty="0" smtClean="0"/>
              <a:t> (</a:t>
            </a:r>
            <a:r>
              <a:rPr lang="fr-FR" sz="1400" dirty="0" err="1"/>
              <a:t>Ω.m</a:t>
            </a:r>
            <a:r>
              <a:rPr lang="fr-FR" sz="1400" dirty="0" smtClean="0"/>
              <a:t>)</a:t>
            </a:r>
            <a:endParaRPr lang="fr-FR" sz="1400" dirty="0"/>
          </a:p>
        </p:txBody>
      </p:sp>
      <p:sp>
        <p:nvSpPr>
          <p:cNvPr id="8" name="ZoneTexte 7"/>
          <p:cNvSpPr txBox="1"/>
          <p:nvPr/>
        </p:nvSpPr>
        <p:spPr>
          <a:xfrm rot="16200000">
            <a:off x="3247696" y="3042293"/>
            <a:ext cx="1982659" cy="307777"/>
          </a:xfrm>
          <a:prstGeom prst="rect">
            <a:avLst/>
          </a:prstGeom>
          <a:solidFill>
            <a:schemeClr val="bg1"/>
          </a:solidFill>
        </p:spPr>
        <p:txBody>
          <a:bodyPr wrap="none" rtlCol="0">
            <a:spAutoFit/>
          </a:bodyPr>
          <a:lstStyle/>
          <a:p>
            <a:r>
              <a:rPr lang="fr-FR" sz="1400" dirty="0" err="1" smtClean="0"/>
              <a:t>Bulk</a:t>
            </a:r>
            <a:r>
              <a:rPr lang="fr-FR" sz="1400" dirty="0" smtClean="0"/>
              <a:t> </a:t>
            </a:r>
            <a:r>
              <a:rPr lang="fr-FR" sz="1400" dirty="0" err="1" smtClean="0"/>
              <a:t>soil</a:t>
            </a:r>
            <a:r>
              <a:rPr lang="fr-FR" sz="1400" dirty="0" smtClean="0"/>
              <a:t> </a:t>
            </a:r>
            <a:r>
              <a:rPr lang="fr-FR" sz="1400" dirty="0" err="1" smtClean="0"/>
              <a:t>resistivity</a:t>
            </a:r>
            <a:r>
              <a:rPr lang="fr-FR" sz="1400" dirty="0" smtClean="0"/>
              <a:t> (</a:t>
            </a:r>
            <a:r>
              <a:rPr lang="fr-FR" sz="1400" dirty="0" err="1"/>
              <a:t>Ω.m</a:t>
            </a:r>
            <a:r>
              <a:rPr lang="fr-FR" sz="1400" dirty="0" smtClean="0"/>
              <a:t>)</a:t>
            </a:r>
            <a:endParaRPr lang="fr-FR" sz="1400" dirty="0"/>
          </a:p>
        </p:txBody>
      </p:sp>
    </p:spTree>
    <p:extLst>
      <p:ext uri="{BB962C8B-B14F-4D97-AF65-F5344CB8AC3E}">
        <p14:creationId xmlns:p14="http://schemas.microsoft.com/office/powerpoint/2010/main" val="5077438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6" y="205979"/>
            <a:ext cx="6558542" cy="570864"/>
          </a:xfrm>
        </p:spPr>
        <p:txBody>
          <a:bodyPr/>
          <a:lstStyle/>
          <a:p>
            <a:pPr algn="l"/>
            <a:r>
              <a:rPr lang="fr-FR" dirty="0" smtClean="0"/>
              <a:t>… and </a:t>
            </a:r>
            <a:r>
              <a:rPr lang="fr-FR" dirty="0" err="1" smtClean="0"/>
              <a:t>from</a:t>
            </a:r>
            <a:r>
              <a:rPr lang="fr-FR" dirty="0" smtClean="0"/>
              <a:t> </a:t>
            </a:r>
            <a:r>
              <a:rPr lang="el-GR" dirty="0" smtClean="0"/>
              <a:t>ρ</a:t>
            </a:r>
            <a:r>
              <a:rPr lang="nl-BE" baseline="-25000" dirty="0" smtClean="0"/>
              <a:t>w</a:t>
            </a:r>
            <a:r>
              <a:rPr lang="nl-BE" dirty="0" smtClean="0"/>
              <a:t> to salt concentration</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842287446"/>
              </p:ext>
            </p:extLst>
          </p:nvPr>
        </p:nvGraphicFramePr>
        <p:xfrm>
          <a:off x="196846" y="863600"/>
          <a:ext cx="7194018" cy="1630680"/>
        </p:xfrm>
        <a:graphic>
          <a:graphicData uri="http://schemas.openxmlformats.org/drawingml/2006/table">
            <a:tbl>
              <a:tblPr firstRow="1" bandRow="1">
                <a:tableStyleId>{5202B0CA-FC54-4496-8BCA-5EF66A818D29}</a:tableStyleId>
              </a:tblPr>
              <a:tblGrid>
                <a:gridCol w="1199003"/>
                <a:gridCol w="1199003"/>
                <a:gridCol w="1199003"/>
                <a:gridCol w="1199003"/>
                <a:gridCol w="641494"/>
                <a:gridCol w="1756512"/>
              </a:tblGrid>
              <a:tr h="370840">
                <a:tc>
                  <a:txBody>
                    <a:bodyPr/>
                    <a:lstStyle/>
                    <a:p>
                      <a:r>
                        <a:rPr lang="fr-FR" sz="1400" dirty="0" err="1" smtClean="0"/>
                        <a:t>Well</a:t>
                      </a:r>
                      <a:r>
                        <a:rPr lang="fr-FR" sz="1400" dirty="0" smtClean="0"/>
                        <a:t> nr</a:t>
                      </a:r>
                      <a:endParaRPr lang="fr-FR" sz="1400" b="1" dirty="0"/>
                    </a:p>
                  </a:txBody>
                  <a:tcPr/>
                </a:tc>
                <a:tc>
                  <a:txBody>
                    <a:bodyPr/>
                    <a:lstStyle/>
                    <a:p>
                      <a:r>
                        <a:rPr lang="fr-FR" sz="1400" dirty="0" smtClean="0"/>
                        <a:t>TDS (mg/L) </a:t>
                      </a:r>
                      <a:r>
                        <a:rPr lang="fr-FR" sz="1400" dirty="0" err="1" smtClean="0"/>
                        <a:t>from</a:t>
                      </a:r>
                      <a:r>
                        <a:rPr lang="fr-FR" sz="1400" dirty="0" smtClean="0"/>
                        <a:t> EM39</a:t>
                      </a:r>
                      <a:endParaRPr lang="fr-FR" sz="1400" b="1" dirty="0"/>
                    </a:p>
                  </a:txBody>
                  <a:tcPr/>
                </a:tc>
                <a:tc>
                  <a:txBody>
                    <a:bodyPr/>
                    <a:lstStyle/>
                    <a:p>
                      <a:r>
                        <a:rPr lang="fr-FR" sz="1400" dirty="0" smtClean="0"/>
                        <a:t>Total </a:t>
                      </a:r>
                      <a:r>
                        <a:rPr lang="fr-FR" sz="1400" dirty="0" err="1" smtClean="0"/>
                        <a:t>sum</a:t>
                      </a:r>
                      <a:r>
                        <a:rPr lang="fr-FR" sz="1400" dirty="0" smtClean="0"/>
                        <a:t> of ions (mg/L)</a:t>
                      </a:r>
                      <a:endParaRPr lang="fr-FR" sz="1400" b="1" dirty="0"/>
                    </a:p>
                  </a:txBody>
                  <a:tcPr/>
                </a:tc>
                <a:tc>
                  <a:txBody>
                    <a:bodyPr/>
                    <a:lstStyle/>
                    <a:p>
                      <a:r>
                        <a:rPr lang="el-GR" dirty="0" smtClean="0"/>
                        <a:t>σ</a:t>
                      </a:r>
                      <a:r>
                        <a:rPr lang="el-GR" baseline="-25000" dirty="0" smtClean="0"/>
                        <a:t>b</a:t>
                      </a:r>
                      <a:r>
                        <a:rPr lang="fr-FR" dirty="0" smtClean="0"/>
                        <a:t> (</a:t>
                      </a:r>
                      <a:r>
                        <a:rPr lang="fr-FR" dirty="0" err="1" smtClean="0"/>
                        <a:t>mS</a:t>
                      </a:r>
                      <a:r>
                        <a:rPr lang="fr-FR" dirty="0" smtClean="0"/>
                        <a:t>/m)</a:t>
                      </a:r>
                      <a:endParaRPr lang="fr-FR" dirty="0"/>
                    </a:p>
                  </a:txBody>
                  <a:tcPr/>
                </a:tc>
                <a:tc>
                  <a:txBody>
                    <a:bodyPr/>
                    <a:lstStyle/>
                    <a:p>
                      <a:r>
                        <a:rPr lang="fr-FR" dirty="0" smtClean="0"/>
                        <a:t>F</a:t>
                      </a:r>
                      <a:endParaRPr lang="fr-FR" dirty="0"/>
                    </a:p>
                  </a:txBody>
                  <a:tcPr/>
                </a:tc>
                <a:tc>
                  <a:txBody>
                    <a:bodyPr/>
                    <a:lstStyle/>
                    <a:p>
                      <a:r>
                        <a:rPr lang="fr-FR" dirty="0" smtClean="0"/>
                        <a:t>TDS/(F.</a:t>
                      </a:r>
                      <a:r>
                        <a:rPr lang="el-GR" dirty="0" smtClean="0"/>
                        <a:t> σ</a:t>
                      </a:r>
                      <a:r>
                        <a:rPr lang="el-GR" baseline="-25000" dirty="0" smtClean="0"/>
                        <a:t>b</a:t>
                      </a:r>
                      <a:r>
                        <a:rPr lang="nl-BE" baseline="0" dirty="0" smtClean="0"/>
                        <a:t>)</a:t>
                      </a:r>
                      <a:endParaRPr lang="fr-FR" baseline="0" dirty="0"/>
                    </a:p>
                  </a:txBody>
                  <a:tcPr/>
                </a:tc>
              </a:tr>
              <a:tr h="370840">
                <a:tc>
                  <a:txBody>
                    <a:bodyPr/>
                    <a:lstStyle/>
                    <a:p>
                      <a:r>
                        <a:rPr lang="fr-FR" dirty="0" smtClean="0"/>
                        <a:t>SB9</a:t>
                      </a:r>
                      <a:endParaRPr lang="fr-FR" dirty="0"/>
                    </a:p>
                  </a:txBody>
                  <a:tcPr/>
                </a:tc>
                <a:tc>
                  <a:txBody>
                    <a:bodyPr/>
                    <a:lstStyle/>
                    <a:p>
                      <a:r>
                        <a:rPr lang="fr-FR" dirty="0" smtClean="0"/>
                        <a:t>19.843</a:t>
                      </a:r>
                      <a:endParaRPr lang="fr-FR" dirty="0"/>
                    </a:p>
                  </a:txBody>
                  <a:tcPr/>
                </a:tc>
                <a:tc>
                  <a:txBody>
                    <a:bodyPr/>
                    <a:lstStyle/>
                    <a:p>
                      <a:r>
                        <a:rPr lang="fr-FR" dirty="0" smtClean="0"/>
                        <a:t>19.848</a:t>
                      </a:r>
                      <a:endParaRPr lang="fr-FR" dirty="0"/>
                    </a:p>
                  </a:txBody>
                  <a:tcPr/>
                </a:tc>
                <a:tc>
                  <a:txBody>
                    <a:bodyPr/>
                    <a:lstStyle/>
                    <a:p>
                      <a:r>
                        <a:rPr lang="fr-FR" dirty="0" smtClean="0"/>
                        <a:t>0.56696</a:t>
                      </a:r>
                      <a:endParaRPr lang="fr-FR" dirty="0"/>
                    </a:p>
                  </a:txBody>
                  <a:tcPr/>
                </a:tc>
                <a:tc>
                  <a:txBody>
                    <a:bodyPr/>
                    <a:lstStyle/>
                    <a:p>
                      <a:r>
                        <a:rPr lang="fr-FR" dirty="0" smtClean="0"/>
                        <a:t>3.5</a:t>
                      </a:r>
                      <a:endParaRPr lang="fr-FR" dirty="0"/>
                    </a:p>
                  </a:txBody>
                  <a:tcPr/>
                </a:tc>
                <a:tc>
                  <a:txBody>
                    <a:bodyPr/>
                    <a:lstStyle/>
                    <a:p>
                      <a:r>
                        <a:rPr lang="fr-FR" dirty="0" smtClean="0"/>
                        <a:t>10</a:t>
                      </a:r>
                      <a:endParaRPr lang="fr-FR" dirty="0"/>
                    </a:p>
                  </a:txBody>
                  <a:tcPr/>
                </a:tc>
              </a:tr>
              <a:tr h="370840">
                <a:tc>
                  <a:txBody>
                    <a:bodyPr/>
                    <a:lstStyle/>
                    <a:p>
                      <a:r>
                        <a:rPr lang="fr-FR" dirty="0" smtClean="0"/>
                        <a:t>SB11</a:t>
                      </a:r>
                      <a:endParaRPr lang="fr-FR" dirty="0"/>
                    </a:p>
                  </a:txBody>
                  <a:tcPr/>
                </a:tc>
                <a:tc>
                  <a:txBody>
                    <a:bodyPr/>
                    <a:lstStyle/>
                    <a:p>
                      <a:r>
                        <a:rPr lang="fr-FR" dirty="0" smtClean="0"/>
                        <a:t>27.046</a:t>
                      </a:r>
                      <a:endParaRPr lang="fr-FR" dirty="0"/>
                    </a:p>
                  </a:txBody>
                  <a:tcPr/>
                </a:tc>
                <a:tc>
                  <a:txBody>
                    <a:bodyPr/>
                    <a:lstStyle/>
                    <a:p>
                      <a:r>
                        <a:rPr lang="fr-FR" dirty="0" smtClean="0"/>
                        <a:t>29.524</a:t>
                      </a:r>
                      <a:endParaRPr lang="fr-FR" dirty="0"/>
                    </a:p>
                  </a:txBody>
                  <a:tcPr/>
                </a:tc>
                <a:tc>
                  <a:txBody>
                    <a:bodyPr/>
                    <a:lstStyle/>
                    <a:p>
                      <a:r>
                        <a:rPr lang="fr-FR" dirty="0" smtClean="0"/>
                        <a:t>0.77273</a:t>
                      </a:r>
                      <a:endParaRPr lang="fr-FR" dirty="0"/>
                    </a:p>
                  </a:txBody>
                  <a:tcPr/>
                </a:tc>
                <a:tc>
                  <a:txBody>
                    <a:bodyPr/>
                    <a:lstStyle/>
                    <a:p>
                      <a:r>
                        <a:rPr lang="fr-FR" dirty="0" smtClean="0"/>
                        <a:t>3.9</a:t>
                      </a:r>
                      <a:endParaRPr lang="fr-FR" dirty="0"/>
                    </a:p>
                  </a:txBody>
                  <a:tcPr/>
                </a:tc>
                <a:tc>
                  <a:txBody>
                    <a:bodyPr/>
                    <a:lstStyle/>
                    <a:p>
                      <a:r>
                        <a:rPr lang="fr-FR" dirty="0" smtClean="0"/>
                        <a:t>9.8</a:t>
                      </a:r>
                      <a:endParaRPr lang="fr-FR" dirty="0"/>
                    </a:p>
                  </a:txBody>
                  <a:tcPr/>
                </a:tc>
              </a:tr>
              <a:tr h="370840">
                <a:tc>
                  <a:txBody>
                    <a:bodyPr/>
                    <a:lstStyle/>
                    <a:p>
                      <a:r>
                        <a:rPr lang="fr-FR" dirty="0" smtClean="0"/>
                        <a:t>SB13</a:t>
                      </a:r>
                      <a:endParaRPr lang="fr-FR" dirty="0"/>
                    </a:p>
                  </a:txBody>
                  <a:tcPr/>
                </a:tc>
                <a:tc>
                  <a:txBody>
                    <a:bodyPr/>
                    <a:lstStyle/>
                    <a:p>
                      <a:r>
                        <a:rPr lang="fr-FR" dirty="0" smtClean="0"/>
                        <a:t>28.319</a:t>
                      </a:r>
                      <a:endParaRPr lang="fr-FR" dirty="0"/>
                    </a:p>
                  </a:txBody>
                  <a:tcPr/>
                </a:tc>
                <a:tc>
                  <a:txBody>
                    <a:bodyPr/>
                    <a:lstStyle/>
                    <a:p>
                      <a:r>
                        <a:rPr lang="fr-FR" dirty="0" smtClean="0"/>
                        <a:t>28.682</a:t>
                      </a:r>
                      <a:endParaRPr lang="fr-FR" dirty="0"/>
                    </a:p>
                  </a:txBody>
                  <a:tcPr/>
                </a:tc>
                <a:tc>
                  <a:txBody>
                    <a:bodyPr/>
                    <a:lstStyle/>
                    <a:p>
                      <a:r>
                        <a:rPr lang="fr-FR" dirty="0" smtClean="0"/>
                        <a:t>0.80909</a:t>
                      </a:r>
                      <a:endParaRPr lang="fr-FR" dirty="0"/>
                    </a:p>
                  </a:txBody>
                  <a:tcPr/>
                </a:tc>
                <a:tc>
                  <a:txBody>
                    <a:bodyPr/>
                    <a:lstStyle/>
                    <a:p>
                      <a:r>
                        <a:rPr lang="fr-FR" dirty="0" smtClean="0"/>
                        <a:t>3.5</a:t>
                      </a:r>
                      <a:endParaRPr lang="fr-FR" dirty="0"/>
                    </a:p>
                  </a:txBody>
                  <a:tcPr/>
                </a:tc>
                <a:tc>
                  <a:txBody>
                    <a:bodyPr/>
                    <a:lstStyle/>
                    <a:p>
                      <a:r>
                        <a:rPr lang="fr-FR" dirty="0" smtClean="0"/>
                        <a:t>10.1</a:t>
                      </a:r>
                      <a:endParaRPr lang="fr-FR" dirty="0"/>
                    </a:p>
                  </a:txBody>
                  <a:tcPr/>
                </a:tc>
              </a:tr>
            </a:tbl>
          </a:graphicData>
        </a:graphic>
      </p:graphicFrame>
      <p:sp>
        <p:nvSpPr>
          <p:cNvPr id="7" name="ZoneTexte 6"/>
          <p:cNvSpPr txBox="1"/>
          <p:nvPr/>
        </p:nvSpPr>
        <p:spPr>
          <a:xfrm>
            <a:off x="108096" y="2474658"/>
            <a:ext cx="7620559" cy="1200329"/>
          </a:xfrm>
          <a:prstGeom prst="rect">
            <a:avLst/>
          </a:prstGeom>
          <a:noFill/>
        </p:spPr>
        <p:txBody>
          <a:bodyPr wrap="square" rtlCol="0">
            <a:spAutoFit/>
          </a:bodyPr>
          <a:lstStyle/>
          <a:p>
            <a:r>
              <a:rPr lang="fr-FR" dirty="0" err="1"/>
              <a:t>Comparison</a:t>
            </a:r>
            <a:r>
              <a:rPr lang="fr-FR" dirty="0"/>
              <a:t> </a:t>
            </a:r>
            <a:r>
              <a:rPr lang="fr-FR" dirty="0" err="1"/>
              <a:t>between</a:t>
            </a:r>
            <a:r>
              <a:rPr lang="fr-FR" dirty="0"/>
              <a:t> TDS values </a:t>
            </a:r>
            <a:r>
              <a:rPr lang="fr-FR" dirty="0" err="1"/>
              <a:t>calculated</a:t>
            </a:r>
            <a:r>
              <a:rPr lang="fr-FR" dirty="0"/>
              <a:t> </a:t>
            </a:r>
            <a:r>
              <a:rPr lang="fr-FR" dirty="0" err="1"/>
              <a:t>from</a:t>
            </a:r>
            <a:r>
              <a:rPr lang="fr-FR" dirty="0"/>
              <a:t> EM39 and </a:t>
            </a:r>
            <a:r>
              <a:rPr lang="fr-FR" dirty="0" err="1"/>
              <a:t>from</a:t>
            </a:r>
            <a:r>
              <a:rPr lang="fr-FR" dirty="0"/>
              <a:t> </a:t>
            </a:r>
            <a:r>
              <a:rPr lang="fr-FR" dirty="0" err="1"/>
              <a:t>laboratory</a:t>
            </a:r>
            <a:r>
              <a:rPr lang="fr-FR" dirty="0"/>
              <a:t> </a:t>
            </a:r>
            <a:r>
              <a:rPr lang="fr-FR" dirty="0" smtClean="0"/>
              <a:t>analyses. </a:t>
            </a:r>
            <a:r>
              <a:rPr lang="fr-FR" dirty="0" err="1"/>
              <a:t>Proportionality</a:t>
            </a:r>
            <a:r>
              <a:rPr lang="fr-FR" dirty="0"/>
              <a:t> </a:t>
            </a:r>
            <a:r>
              <a:rPr lang="fr-FR" dirty="0" err="1"/>
              <a:t>between</a:t>
            </a:r>
            <a:r>
              <a:rPr lang="fr-FR" dirty="0"/>
              <a:t> TDS (mg/L) </a:t>
            </a:r>
            <a:r>
              <a:rPr lang="fr-FR" dirty="0" err="1"/>
              <a:t>from</a:t>
            </a:r>
            <a:r>
              <a:rPr lang="fr-FR" dirty="0"/>
              <a:t> </a:t>
            </a:r>
            <a:r>
              <a:rPr lang="fr-FR" dirty="0" err="1"/>
              <a:t>laboratory</a:t>
            </a:r>
            <a:r>
              <a:rPr lang="fr-FR" dirty="0"/>
              <a:t> and </a:t>
            </a:r>
            <a:r>
              <a:rPr lang="el-GR" dirty="0"/>
              <a:t>σ</a:t>
            </a:r>
            <a:r>
              <a:rPr lang="nl-BE" baseline="-25000" dirty="0"/>
              <a:t>w </a:t>
            </a:r>
            <a:r>
              <a:rPr lang="nl-BE" dirty="0"/>
              <a:t>(=F.</a:t>
            </a:r>
            <a:r>
              <a:rPr lang="el-GR" dirty="0"/>
              <a:t> Σ</a:t>
            </a:r>
            <a:r>
              <a:rPr lang="el-GR" baseline="-25000" dirty="0"/>
              <a:t>b</a:t>
            </a:r>
            <a:r>
              <a:rPr lang="nl-BE" dirty="0" smtClean="0"/>
              <a:t>).</a:t>
            </a:r>
            <a:r>
              <a:rPr lang="fr-FR" dirty="0" smtClean="0"/>
              <a:t> </a:t>
            </a:r>
            <a:endParaRPr lang="fr-FR" dirty="0"/>
          </a:p>
          <a:p>
            <a:endParaRPr lang="fr-FR" dirty="0"/>
          </a:p>
          <a:p>
            <a:endParaRPr lang="fr-FR" dirty="0"/>
          </a:p>
        </p:txBody>
      </p:sp>
      <p:sp>
        <p:nvSpPr>
          <p:cNvPr id="12" name="ZoneTexte 11"/>
          <p:cNvSpPr txBox="1"/>
          <p:nvPr/>
        </p:nvSpPr>
        <p:spPr>
          <a:xfrm>
            <a:off x="197276" y="4550834"/>
            <a:ext cx="2719314" cy="369332"/>
          </a:xfrm>
          <a:prstGeom prst="rect">
            <a:avLst/>
          </a:prstGeom>
          <a:noFill/>
        </p:spPr>
        <p:txBody>
          <a:bodyPr wrap="none" rtlCol="0">
            <a:spAutoFit/>
          </a:bodyPr>
          <a:lstStyle/>
          <a:p>
            <a:r>
              <a:rPr lang="fr-FR" dirty="0" smtClean="0"/>
              <a:t>Van </a:t>
            </a:r>
            <a:r>
              <a:rPr lang="fr-FR" dirty="0" err="1"/>
              <a:t>meir</a:t>
            </a:r>
            <a:r>
              <a:rPr lang="fr-FR" dirty="0"/>
              <a:t> </a:t>
            </a:r>
            <a:r>
              <a:rPr lang="fr-FR" dirty="0" smtClean="0"/>
              <a:t>and </a:t>
            </a:r>
            <a:r>
              <a:rPr lang="fr-FR" dirty="0" err="1" smtClean="0"/>
              <a:t>Lebbe</a:t>
            </a:r>
            <a:r>
              <a:rPr lang="fr-FR" dirty="0" smtClean="0"/>
              <a:t> (2003)</a:t>
            </a:r>
            <a:endParaRPr lang="fr-FR" dirty="0"/>
          </a:p>
        </p:txBody>
      </p:sp>
    </p:spTree>
    <p:extLst>
      <p:ext uri="{BB962C8B-B14F-4D97-AF65-F5344CB8AC3E}">
        <p14:creationId xmlns:p14="http://schemas.microsoft.com/office/powerpoint/2010/main" val="30321933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5" y="205979"/>
            <a:ext cx="5491123" cy="570864"/>
          </a:xfrm>
        </p:spPr>
        <p:txBody>
          <a:bodyPr/>
          <a:lstStyle/>
          <a:p>
            <a:pPr algn="l"/>
            <a:r>
              <a:rPr lang="fr-FR" dirty="0" smtClean="0"/>
              <a:t>Final </a:t>
            </a:r>
            <a:r>
              <a:rPr lang="fr-FR" dirty="0" err="1" smtClean="0"/>
              <a:t>result</a:t>
            </a:r>
            <a:r>
              <a:rPr lang="fr-FR" dirty="0" smtClean="0"/>
              <a:t>: concentration </a:t>
            </a:r>
            <a:r>
              <a:rPr lang="fr-FR" dirty="0" err="1" smtClean="0"/>
              <a:t>map</a:t>
            </a:r>
            <a:endParaRPr lang="fr-FR" dirty="0"/>
          </a:p>
        </p:txBody>
      </p:sp>
      <p:pic>
        <p:nvPicPr>
          <p:cNvPr id="4" name="Espace réservé du contenu 3"/>
          <p:cNvPicPr>
            <a:picLocks noGrp="1" noChangeAspect="1"/>
          </p:cNvPicPr>
          <p:nvPr>
            <p:ph idx="1"/>
          </p:nvPr>
        </p:nvPicPr>
        <p:blipFill>
          <a:blip r:embed="rId3"/>
          <a:srcRect t="11359" b="11359"/>
          <a:stretch>
            <a:fillRect/>
          </a:stretch>
        </p:blipFill>
        <p:spPr/>
      </p:pic>
    </p:spTree>
    <p:extLst>
      <p:ext uri="{BB962C8B-B14F-4D97-AF65-F5344CB8AC3E}">
        <p14:creationId xmlns:p14="http://schemas.microsoft.com/office/powerpoint/2010/main" val="2514795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err="1" smtClean="0"/>
              <a:t>Who</a:t>
            </a:r>
            <a:r>
              <a:rPr lang="fr-BE" dirty="0" smtClean="0"/>
              <a:t> </a:t>
            </a:r>
            <a:r>
              <a:rPr lang="fr-BE" dirty="0" err="1" smtClean="0"/>
              <a:t>is</a:t>
            </a:r>
            <a:r>
              <a:rPr lang="fr-BE" dirty="0" smtClean="0"/>
              <a:t> Sarah Garré? </a:t>
            </a:r>
            <a:endParaRPr lang="fr-BE" dirty="0"/>
          </a:p>
        </p:txBody>
      </p:sp>
      <p:pic>
        <p:nvPicPr>
          <p:cNvPr id="4" name="Espace réservé du contenu 3"/>
          <p:cNvPicPr>
            <a:picLocks noGrp="1" noChangeAspect="1"/>
          </p:cNvPicPr>
          <p:nvPr>
            <p:ph idx="1"/>
          </p:nvPr>
        </p:nvPicPr>
        <p:blipFill>
          <a:blip r:embed="rId2"/>
          <a:stretch>
            <a:fillRect/>
          </a:stretch>
        </p:blipFill>
        <p:spPr>
          <a:xfrm>
            <a:off x="1033725" y="2003413"/>
            <a:ext cx="1912438" cy="2102513"/>
          </a:xfrm>
          <a:prstGeom prst="rect">
            <a:avLst/>
          </a:prstGeom>
        </p:spPr>
      </p:pic>
      <p:sp>
        <p:nvSpPr>
          <p:cNvPr id="5" name="ZoneTexte 4"/>
          <p:cNvSpPr txBox="1"/>
          <p:nvPr/>
        </p:nvSpPr>
        <p:spPr>
          <a:xfrm>
            <a:off x="313544" y="3887918"/>
            <a:ext cx="2515738" cy="830997"/>
          </a:xfrm>
          <a:prstGeom prst="rect">
            <a:avLst/>
          </a:prstGeom>
          <a:noFill/>
        </p:spPr>
        <p:txBody>
          <a:bodyPr wrap="square" rtlCol="0">
            <a:spAutoFit/>
          </a:bodyPr>
          <a:lstStyle/>
          <a:p>
            <a:pPr algn="ctr"/>
            <a:r>
              <a:rPr lang="fr-BE" sz="1200" dirty="0" smtClean="0">
                <a:solidFill>
                  <a:schemeClr val="tx1">
                    <a:lumMod val="50000"/>
                    <a:lumOff val="50000"/>
                  </a:schemeClr>
                </a:solidFill>
              </a:rPr>
              <a:t>2007-2010 </a:t>
            </a:r>
            <a:br>
              <a:rPr lang="fr-BE" sz="1200" dirty="0" smtClean="0">
                <a:solidFill>
                  <a:schemeClr val="tx1">
                    <a:lumMod val="50000"/>
                    <a:lumOff val="50000"/>
                  </a:schemeClr>
                </a:solidFill>
              </a:rPr>
            </a:br>
            <a:r>
              <a:rPr lang="fr-BE" sz="1200" dirty="0" smtClean="0">
                <a:solidFill>
                  <a:schemeClr val="tx1">
                    <a:lumMod val="50000"/>
                    <a:lumOff val="50000"/>
                  </a:schemeClr>
                </a:solidFill>
              </a:rPr>
              <a:t>PhD in </a:t>
            </a:r>
            <a:r>
              <a:rPr lang="fr-BE" sz="1200" dirty="0" err="1" smtClean="0">
                <a:solidFill>
                  <a:schemeClr val="tx1">
                    <a:lumMod val="50000"/>
                    <a:lumOff val="50000"/>
                  </a:schemeClr>
                </a:solidFill>
              </a:rPr>
              <a:t>Jülich</a:t>
            </a:r>
            <a:endParaRPr lang="fr-BE" sz="1200" dirty="0" smtClean="0">
              <a:solidFill>
                <a:schemeClr val="tx1">
                  <a:lumMod val="50000"/>
                  <a:lumOff val="50000"/>
                </a:schemeClr>
              </a:solidFill>
            </a:endParaRPr>
          </a:p>
          <a:p>
            <a:pPr algn="ctr"/>
            <a:r>
              <a:rPr lang="fr-BE" sz="1200" dirty="0" err="1" smtClean="0"/>
              <a:t>Measuring</a:t>
            </a:r>
            <a:r>
              <a:rPr lang="fr-BE" sz="1200" dirty="0" smtClean="0"/>
              <a:t> </a:t>
            </a:r>
            <a:r>
              <a:rPr lang="fr-BE" sz="1200" dirty="0" err="1" smtClean="0"/>
              <a:t>soil</a:t>
            </a:r>
            <a:r>
              <a:rPr lang="fr-BE" sz="1200" dirty="0" smtClean="0"/>
              <a:t>-plant interactions </a:t>
            </a:r>
            <a:r>
              <a:rPr lang="fr-BE" sz="1200" dirty="0" err="1" smtClean="0"/>
              <a:t>with</a:t>
            </a:r>
            <a:r>
              <a:rPr lang="fr-BE" sz="1200" dirty="0" smtClean="0"/>
              <a:t> ERT on </a:t>
            </a:r>
            <a:r>
              <a:rPr lang="fr-BE" sz="1200" dirty="0" err="1" smtClean="0"/>
              <a:t>lysimeters</a:t>
            </a:r>
            <a:endParaRPr lang="fr-BE" sz="1200"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243" y="2030707"/>
            <a:ext cx="1390793" cy="1854390"/>
          </a:xfrm>
          <a:prstGeom prst="rect">
            <a:avLst/>
          </a:prstGeom>
        </p:spPr>
      </p:pic>
      <p:sp>
        <p:nvSpPr>
          <p:cNvPr id="7" name="ZoneTexte 6"/>
          <p:cNvSpPr txBox="1"/>
          <p:nvPr/>
        </p:nvSpPr>
        <p:spPr>
          <a:xfrm>
            <a:off x="2806736" y="3887918"/>
            <a:ext cx="2515738" cy="830997"/>
          </a:xfrm>
          <a:prstGeom prst="rect">
            <a:avLst/>
          </a:prstGeom>
          <a:noFill/>
        </p:spPr>
        <p:txBody>
          <a:bodyPr wrap="square" rtlCol="0">
            <a:spAutoFit/>
          </a:bodyPr>
          <a:lstStyle/>
          <a:p>
            <a:pPr algn="ctr"/>
            <a:r>
              <a:rPr lang="fr-BE" sz="1200" dirty="0" smtClean="0">
                <a:solidFill>
                  <a:schemeClr val="tx1">
                    <a:lumMod val="50000"/>
                    <a:lumOff val="50000"/>
                  </a:schemeClr>
                </a:solidFill>
              </a:rPr>
              <a:t>2010-2012 </a:t>
            </a:r>
            <a:br>
              <a:rPr lang="fr-BE" sz="1200" dirty="0" smtClean="0">
                <a:solidFill>
                  <a:schemeClr val="tx1">
                    <a:lumMod val="50000"/>
                    <a:lumOff val="50000"/>
                  </a:schemeClr>
                </a:solidFill>
              </a:rPr>
            </a:br>
            <a:r>
              <a:rPr lang="fr-BE" sz="1200" dirty="0" err="1" smtClean="0">
                <a:solidFill>
                  <a:schemeClr val="tx1">
                    <a:lumMod val="50000"/>
                    <a:lumOff val="50000"/>
                  </a:schemeClr>
                </a:solidFill>
              </a:rPr>
              <a:t>postdoc</a:t>
            </a:r>
            <a:r>
              <a:rPr lang="fr-BE" sz="1200" dirty="0" smtClean="0">
                <a:solidFill>
                  <a:schemeClr val="tx1">
                    <a:lumMod val="50000"/>
                    <a:lumOff val="50000"/>
                  </a:schemeClr>
                </a:solidFill>
              </a:rPr>
              <a:t> </a:t>
            </a:r>
            <a:r>
              <a:rPr lang="fr-BE" sz="1200" dirty="0" err="1" smtClean="0">
                <a:solidFill>
                  <a:schemeClr val="tx1">
                    <a:lumMod val="50000"/>
                    <a:lumOff val="50000"/>
                  </a:schemeClr>
                </a:solidFill>
              </a:rPr>
              <a:t>KULeuven</a:t>
            </a:r>
            <a:r>
              <a:rPr lang="fr-BE" sz="1200" dirty="0" smtClean="0">
                <a:solidFill>
                  <a:schemeClr val="tx1">
                    <a:lumMod val="50000"/>
                    <a:lumOff val="50000"/>
                  </a:schemeClr>
                </a:solidFill>
              </a:rPr>
              <a:t> in </a:t>
            </a:r>
            <a:r>
              <a:rPr lang="fr-BE" sz="1200" dirty="0" err="1" smtClean="0">
                <a:solidFill>
                  <a:schemeClr val="tx1">
                    <a:lumMod val="50000"/>
                    <a:lumOff val="50000"/>
                  </a:schemeClr>
                </a:solidFill>
              </a:rPr>
              <a:t>Thailand</a:t>
            </a:r>
            <a:endParaRPr lang="fr-BE" sz="1200" dirty="0" smtClean="0">
              <a:solidFill>
                <a:schemeClr val="tx1">
                  <a:lumMod val="50000"/>
                  <a:lumOff val="50000"/>
                </a:schemeClr>
              </a:solidFill>
            </a:endParaRPr>
          </a:p>
          <a:p>
            <a:pPr algn="ctr"/>
            <a:r>
              <a:rPr lang="fr-BE" sz="1200" dirty="0" smtClean="0"/>
              <a:t>ERT and isotopes for </a:t>
            </a:r>
            <a:r>
              <a:rPr lang="fr-BE" sz="1200" dirty="0" err="1" smtClean="0"/>
              <a:t>competition</a:t>
            </a:r>
            <a:r>
              <a:rPr lang="fr-BE" sz="1200" dirty="0" smtClean="0"/>
              <a:t> in </a:t>
            </a:r>
            <a:r>
              <a:rPr lang="fr-BE" sz="1200" dirty="0" err="1" smtClean="0"/>
              <a:t>intercropping</a:t>
            </a:r>
            <a:r>
              <a:rPr lang="fr-BE" sz="1200" dirty="0" smtClean="0"/>
              <a:t> </a:t>
            </a:r>
            <a:r>
              <a:rPr lang="fr-BE" sz="1200" dirty="0" err="1" smtClean="0"/>
              <a:t>systems</a:t>
            </a:r>
            <a:endParaRPr lang="fr-BE" sz="1200" dirty="0"/>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4839" y="2043976"/>
            <a:ext cx="2697107" cy="1798071"/>
          </a:xfrm>
          <a:prstGeom prst="rect">
            <a:avLst/>
          </a:prstGeom>
        </p:spPr>
      </p:pic>
      <p:sp>
        <p:nvSpPr>
          <p:cNvPr id="9" name="ZoneTexte 8"/>
          <p:cNvSpPr txBox="1"/>
          <p:nvPr/>
        </p:nvSpPr>
        <p:spPr>
          <a:xfrm>
            <a:off x="5507596" y="3887917"/>
            <a:ext cx="3093648" cy="830997"/>
          </a:xfrm>
          <a:prstGeom prst="rect">
            <a:avLst/>
          </a:prstGeom>
          <a:noFill/>
        </p:spPr>
        <p:txBody>
          <a:bodyPr wrap="square" rtlCol="0">
            <a:spAutoFit/>
          </a:bodyPr>
          <a:lstStyle/>
          <a:p>
            <a:pPr algn="ctr"/>
            <a:r>
              <a:rPr lang="fr-BE" sz="1200" dirty="0" smtClean="0">
                <a:solidFill>
                  <a:schemeClr val="tx1">
                    <a:lumMod val="50000"/>
                    <a:lumOff val="50000"/>
                  </a:schemeClr>
                </a:solidFill>
              </a:rPr>
              <a:t>2012-2014 </a:t>
            </a:r>
            <a:br>
              <a:rPr lang="fr-BE" sz="1200" dirty="0" smtClean="0">
                <a:solidFill>
                  <a:schemeClr val="tx1">
                    <a:lumMod val="50000"/>
                    <a:lumOff val="50000"/>
                  </a:schemeClr>
                </a:solidFill>
              </a:rPr>
            </a:br>
            <a:r>
              <a:rPr lang="fr-BE" sz="1200" dirty="0" smtClean="0">
                <a:solidFill>
                  <a:schemeClr val="tx1">
                    <a:lumMod val="50000"/>
                    <a:lumOff val="50000"/>
                  </a:schemeClr>
                </a:solidFill>
              </a:rPr>
              <a:t>Coordination </a:t>
            </a:r>
            <a:r>
              <a:rPr lang="fr-BE" sz="1200" dirty="0" err="1" smtClean="0">
                <a:solidFill>
                  <a:schemeClr val="tx1">
                    <a:lumMod val="50000"/>
                    <a:lumOff val="50000"/>
                  </a:schemeClr>
                </a:solidFill>
              </a:rPr>
              <a:t>AgricultureIsLife</a:t>
            </a:r>
            <a:r>
              <a:rPr lang="fr-BE" sz="1200" dirty="0" smtClean="0">
                <a:solidFill>
                  <a:schemeClr val="tx1">
                    <a:lumMod val="50000"/>
                    <a:lumOff val="50000"/>
                  </a:schemeClr>
                </a:solidFill>
              </a:rPr>
              <a:t> </a:t>
            </a:r>
            <a:r>
              <a:rPr lang="fr-BE" sz="1200" dirty="0" err="1" smtClean="0">
                <a:solidFill>
                  <a:schemeClr val="tx1">
                    <a:lumMod val="50000"/>
                    <a:lumOff val="50000"/>
                  </a:schemeClr>
                </a:solidFill>
              </a:rPr>
              <a:t>platform</a:t>
            </a:r>
            <a:r>
              <a:rPr lang="fr-BE" sz="1200" dirty="0" smtClean="0">
                <a:solidFill>
                  <a:schemeClr val="tx1">
                    <a:lumMod val="50000"/>
                    <a:lumOff val="50000"/>
                  </a:schemeClr>
                </a:solidFill>
              </a:rPr>
              <a:t>, </a:t>
            </a:r>
            <a:r>
              <a:rPr lang="fr-BE" sz="1200" dirty="0" err="1" smtClean="0">
                <a:solidFill>
                  <a:schemeClr val="tx1">
                    <a:lumMod val="50000"/>
                    <a:lumOff val="50000"/>
                  </a:schemeClr>
                </a:solidFill>
              </a:rPr>
              <a:t>Gx</a:t>
            </a:r>
            <a:r>
              <a:rPr lang="fr-BE" sz="1200" dirty="0" smtClean="0">
                <a:solidFill>
                  <a:schemeClr val="tx1">
                    <a:lumMod val="50000"/>
                    <a:lumOff val="50000"/>
                  </a:schemeClr>
                </a:solidFill>
              </a:rPr>
              <a:t>-ABT</a:t>
            </a:r>
          </a:p>
          <a:p>
            <a:pPr algn="ctr"/>
            <a:r>
              <a:rPr lang="fr-BE" sz="1200" dirty="0" smtClean="0"/>
              <a:t>Multi-</a:t>
            </a:r>
            <a:r>
              <a:rPr lang="fr-BE" sz="1200" dirty="0" err="1" smtClean="0"/>
              <a:t>disciplinary</a:t>
            </a:r>
            <a:r>
              <a:rPr lang="fr-BE" sz="1200" dirty="0" smtClean="0"/>
              <a:t> PhD </a:t>
            </a:r>
            <a:r>
              <a:rPr lang="fr-BE" sz="1200" dirty="0" err="1" smtClean="0"/>
              <a:t>platform</a:t>
            </a:r>
            <a:r>
              <a:rPr lang="fr-BE" sz="1200" dirty="0" smtClean="0"/>
              <a:t> for agriculture</a:t>
            </a:r>
            <a:endParaRPr lang="fr-BE" sz="1200" dirty="0"/>
          </a:p>
        </p:txBody>
      </p:sp>
      <p:sp>
        <p:nvSpPr>
          <p:cNvPr id="11" name="Forme libre 10"/>
          <p:cNvSpPr/>
          <p:nvPr/>
        </p:nvSpPr>
        <p:spPr>
          <a:xfrm>
            <a:off x="3374149" y="2019813"/>
            <a:ext cx="1505803" cy="1910737"/>
          </a:xfrm>
          <a:custGeom>
            <a:avLst/>
            <a:gdLst>
              <a:gd name="connsiteX0" fmla="*/ 90985 w 1505803"/>
              <a:gd name="connsiteY0" fmla="*/ 9149 h 1861004"/>
              <a:gd name="connsiteX1" fmla="*/ 113731 w 1505803"/>
              <a:gd name="connsiteY1" fmla="*/ 4600 h 1861004"/>
              <a:gd name="connsiteX2" fmla="*/ 1182806 w 1505803"/>
              <a:gd name="connsiteY2" fmla="*/ 4600 h 1861004"/>
              <a:gd name="connsiteX3" fmla="*/ 1228298 w 1505803"/>
              <a:gd name="connsiteY3" fmla="*/ 13698 h 1861004"/>
              <a:gd name="connsiteX4" fmla="*/ 1428466 w 1505803"/>
              <a:gd name="connsiteY4" fmla="*/ 18247 h 1861004"/>
              <a:gd name="connsiteX5" fmla="*/ 1487606 w 1505803"/>
              <a:gd name="connsiteY5" fmla="*/ 27346 h 1861004"/>
              <a:gd name="connsiteX6" fmla="*/ 1496704 w 1505803"/>
              <a:gd name="connsiteY6" fmla="*/ 254809 h 1861004"/>
              <a:gd name="connsiteX7" fmla="*/ 1501254 w 1505803"/>
              <a:gd name="connsiteY7" fmla="*/ 300301 h 1861004"/>
              <a:gd name="connsiteX8" fmla="*/ 1505803 w 1505803"/>
              <a:gd name="connsiteY8" fmla="*/ 318498 h 1861004"/>
              <a:gd name="connsiteX9" fmla="*/ 1501254 w 1505803"/>
              <a:gd name="connsiteY9" fmla="*/ 541412 h 1861004"/>
              <a:gd name="connsiteX10" fmla="*/ 1492155 w 1505803"/>
              <a:gd name="connsiteY10" fmla="*/ 564158 h 1861004"/>
              <a:gd name="connsiteX11" fmla="*/ 1483057 w 1505803"/>
              <a:gd name="connsiteY11" fmla="*/ 668791 h 1861004"/>
              <a:gd name="connsiteX12" fmla="*/ 1469409 w 1505803"/>
              <a:gd name="connsiteY12" fmla="*/ 764325 h 1861004"/>
              <a:gd name="connsiteX13" fmla="*/ 1464860 w 1505803"/>
              <a:gd name="connsiteY13" fmla="*/ 796170 h 1861004"/>
              <a:gd name="connsiteX14" fmla="*/ 1460310 w 1505803"/>
              <a:gd name="connsiteY14" fmla="*/ 855310 h 1861004"/>
              <a:gd name="connsiteX15" fmla="*/ 1464860 w 1505803"/>
              <a:gd name="connsiteY15" fmla="*/ 1191955 h 1861004"/>
              <a:gd name="connsiteX16" fmla="*/ 1469409 w 1505803"/>
              <a:gd name="connsiteY16" fmla="*/ 1646880 h 1861004"/>
              <a:gd name="connsiteX17" fmla="*/ 1483057 w 1505803"/>
              <a:gd name="connsiteY17" fmla="*/ 1756062 h 1861004"/>
              <a:gd name="connsiteX18" fmla="*/ 1492155 w 1505803"/>
              <a:gd name="connsiteY18" fmla="*/ 1787907 h 1861004"/>
              <a:gd name="connsiteX19" fmla="*/ 1501254 w 1505803"/>
              <a:gd name="connsiteY19" fmla="*/ 1815203 h 1861004"/>
              <a:gd name="connsiteX20" fmla="*/ 1496704 w 1505803"/>
              <a:gd name="connsiteY20" fmla="*/ 1856146 h 1861004"/>
              <a:gd name="connsiteX21" fmla="*/ 1473958 w 1505803"/>
              <a:gd name="connsiteY21" fmla="*/ 1860695 h 1861004"/>
              <a:gd name="connsiteX22" fmla="*/ 1310185 w 1505803"/>
              <a:gd name="connsiteY22" fmla="*/ 1856146 h 1861004"/>
              <a:gd name="connsiteX23" fmla="*/ 1219200 w 1505803"/>
              <a:gd name="connsiteY23" fmla="*/ 1847047 h 1861004"/>
              <a:gd name="connsiteX24" fmla="*/ 1201003 w 1505803"/>
              <a:gd name="connsiteY24" fmla="*/ 1842498 h 1861004"/>
              <a:gd name="connsiteX25" fmla="*/ 1114567 w 1505803"/>
              <a:gd name="connsiteY25" fmla="*/ 1828850 h 1861004"/>
              <a:gd name="connsiteX26" fmla="*/ 1064525 w 1505803"/>
              <a:gd name="connsiteY26" fmla="*/ 1824301 h 1861004"/>
              <a:gd name="connsiteX27" fmla="*/ 941695 w 1505803"/>
              <a:gd name="connsiteY27" fmla="*/ 1815203 h 1861004"/>
              <a:gd name="connsiteX28" fmla="*/ 846161 w 1505803"/>
              <a:gd name="connsiteY28" fmla="*/ 1801555 h 1861004"/>
              <a:gd name="connsiteX29" fmla="*/ 832513 w 1505803"/>
              <a:gd name="connsiteY29" fmla="*/ 1797006 h 1861004"/>
              <a:gd name="connsiteX30" fmla="*/ 714233 w 1505803"/>
              <a:gd name="connsiteY30" fmla="*/ 1787907 h 1861004"/>
              <a:gd name="connsiteX31" fmla="*/ 191069 w 1505803"/>
              <a:gd name="connsiteY31" fmla="*/ 1797006 h 1861004"/>
              <a:gd name="connsiteX32" fmla="*/ 168322 w 1505803"/>
              <a:gd name="connsiteY32" fmla="*/ 1801555 h 1861004"/>
              <a:gd name="connsiteX33" fmla="*/ 141027 w 1505803"/>
              <a:gd name="connsiteY33" fmla="*/ 1806104 h 1861004"/>
              <a:gd name="connsiteX34" fmla="*/ 113731 w 1505803"/>
              <a:gd name="connsiteY34" fmla="*/ 1815203 h 1861004"/>
              <a:gd name="connsiteX35" fmla="*/ 81886 w 1505803"/>
              <a:gd name="connsiteY35" fmla="*/ 1824301 h 1861004"/>
              <a:gd name="connsiteX36" fmla="*/ 63689 w 1505803"/>
              <a:gd name="connsiteY36" fmla="*/ 1828850 h 1861004"/>
              <a:gd name="connsiteX37" fmla="*/ 50042 w 1505803"/>
              <a:gd name="connsiteY37" fmla="*/ 1837949 h 1861004"/>
              <a:gd name="connsiteX38" fmla="*/ 45492 w 1505803"/>
              <a:gd name="connsiteY38" fmla="*/ 1819752 h 1861004"/>
              <a:gd name="connsiteX39" fmla="*/ 59140 w 1505803"/>
              <a:gd name="connsiteY39" fmla="*/ 1683274 h 1861004"/>
              <a:gd name="connsiteX40" fmla="*/ 40943 w 1505803"/>
              <a:gd name="connsiteY40" fmla="*/ 1419418 h 1861004"/>
              <a:gd name="connsiteX41" fmla="*/ 22746 w 1505803"/>
              <a:gd name="connsiteY41" fmla="*/ 1314785 h 1861004"/>
              <a:gd name="connsiteX42" fmla="*/ 18197 w 1505803"/>
              <a:gd name="connsiteY42" fmla="*/ 1273841 h 1861004"/>
              <a:gd name="connsiteX43" fmla="*/ 9098 w 1505803"/>
              <a:gd name="connsiteY43" fmla="*/ 1164659 h 1861004"/>
              <a:gd name="connsiteX44" fmla="*/ 0 w 1505803"/>
              <a:gd name="connsiteY44" fmla="*/ 1105519 h 1861004"/>
              <a:gd name="connsiteX45" fmla="*/ 22746 w 1505803"/>
              <a:gd name="connsiteY45" fmla="*/ 718833 h 1861004"/>
              <a:gd name="connsiteX46" fmla="*/ 36394 w 1505803"/>
              <a:gd name="connsiteY46" fmla="*/ 659692 h 1861004"/>
              <a:gd name="connsiteX47" fmla="*/ 54591 w 1505803"/>
              <a:gd name="connsiteY47" fmla="*/ 486821 h 1861004"/>
              <a:gd name="connsiteX48" fmla="*/ 68239 w 1505803"/>
              <a:gd name="connsiteY48" fmla="*/ 391286 h 1861004"/>
              <a:gd name="connsiteX49" fmla="*/ 72788 w 1505803"/>
              <a:gd name="connsiteY49" fmla="*/ 341244 h 1861004"/>
              <a:gd name="connsiteX50" fmla="*/ 81886 w 1505803"/>
              <a:gd name="connsiteY50" fmla="*/ 263907 h 1861004"/>
              <a:gd name="connsiteX51" fmla="*/ 86436 w 1505803"/>
              <a:gd name="connsiteY51" fmla="*/ 236612 h 1861004"/>
              <a:gd name="connsiteX52" fmla="*/ 109182 w 1505803"/>
              <a:gd name="connsiteY52" fmla="*/ 177471 h 1861004"/>
              <a:gd name="connsiteX53" fmla="*/ 122830 w 1505803"/>
              <a:gd name="connsiteY53" fmla="*/ 109233 h 1861004"/>
              <a:gd name="connsiteX54" fmla="*/ 127379 w 1505803"/>
              <a:gd name="connsiteY54" fmla="*/ 59191 h 1861004"/>
              <a:gd name="connsiteX55" fmla="*/ 90985 w 1505803"/>
              <a:gd name="connsiteY55" fmla="*/ 9149 h 186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05803" h="1861004">
                <a:moveTo>
                  <a:pt x="90985" y="9149"/>
                </a:moveTo>
                <a:cubicBezTo>
                  <a:pt x="88710" y="50"/>
                  <a:pt x="106000" y="4734"/>
                  <a:pt x="113731" y="4600"/>
                </a:cubicBezTo>
                <a:cubicBezTo>
                  <a:pt x="578184" y="-3478"/>
                  <a:pt x="703607" y="766"/>
                  <a:pt x="1182806" y="4600"/>
                </a:cubicBezTo>
                <a:cubicBezTo>
                  <a:pt x="1197970" y="7633"/>
                  <a:pt x="1212858" y="12840"/>
                  <a:pt x="1228298" y="13698"/>
                </a:cubicBezTo>
                <a:cubicBezTo>
                  <a:pt x="1294935" y="17400"/>
                  <a:pt x="1361775" y="15682"/>
                  <a:pt x="1428466" y="18247"/>
                </a:cubicBezTo>
                <a:cubicBezTo>
                  <a:pt x="1448919" y="19034"/>
                  <a:pt x="1467806" y="23386"/>
                  <a:pt x="1487606" y="27346"/>
                </a:cubicBezTo>
                <a:cubicBezTo>
                  <a:pt x="1509391" y="114492"/>
                  <a:pt x="1488504" y="25232"/>
                  <a:pt x="1496704" y="254809"/>
                </a:cubicBezTo>
                <a:cubicBezTo>
                  <a:pt x="1497248" y="270039"/>
                  <a:pt x="1499099" y="285215"/>
                  <a:pt x="1501254" y="300301"/>
                </a:cubicBezTo>
                <a:cubicBezTo>
                  <a:pt x="1502138" y="306490"/>
                  <a:pt x="1504287" y="312432"/>
                  <a:pt x="1505803" y="318498"/>
                </a:cubicBezTo>
                <a:cubicBezTo>
                  <a:pt x="1504287" y="392803"/>
                  <a:pt x="1505377" y="467206"/>
                  <a:pt x="1501254" y="541412"/>
                </a:cubicBezTo>
                <a:cubicBezTo>
                  <a:pt x="1500801" y="549566"/>
                  <a:pt x="1493310" y="556074"/>
                  <a:pt x="1492155" y="564158"/>
                </a:cubicBezTo>
                <a:cubicBezTo>
                  <a:pt x="1487204" y="598815"/>
                  <a:pt x="1488008" y="634134"/>
                  <a:pt x="1483057" y="668791"/>
                </a:cubicBezTo>
                <a:lnTo>
                  <a:pt x="1469409" y="764325"/>
                </a:lnTo>
                <a:cubicBezTo>
                  <a:pt x="1467893" y="774940"/>
                  <a:pt x="1465683" y="785479"/>
                  <a:pt x="1464860" y="796170"/>
                </a:cubicBezTo>
                <a:lnTo>
                  <a:pt x="1460310" y="855310"/>
                </a:lnTo>
                <a:cubicBezTo>
                  <a:pt x="1461827" y="967525"/>
                  <a:pt x="1463570" y="1079737"/>
                  <a:pt x="1464860" y="1191955"/>
                </a:cubicBezTo>
                <a:cubicBezTo>
                  <a:pt x="1466603" y="1343594"/>
                  <a:pt x="1466749" y="1495254"/>
                  <a:pt x="1469409" y="1646880"/>
                </a:cubicBezTo>
                <a:cubicBezTo>
                  <a:pt x="1469884" y="1673939"/>
                  <a:pt x="1473544" y="1727522"/>
                  <a:pt x="1483057" y="1756062"/>
                </a:cubicBezTo>
                <a:cubicBezTo>
                  <a:pt x="1498355" y="1801958"/>
                  <a:pt x="1475006" y="1730746"/>
                  <a:pt x="1492155" y="1787907"/>
                </a:cubicBezTo>
                <a:cubicBezTo>
                  <a:pt x="1494911" y="1797093"/>
                  <a:pt x="1501254" y="1815203"/>
                  <a:pt x="1501254" y="1815203"/>
                </a:cubicBezTo>
                <a:cubicBezTo>
                  <a:pt x="1499737" y="1828851"/>
                  <a:pt x="1503769" y="1844371"/>
                  <a:pt x="1496704" y="1856146"/>
                </a:cubicBezTo>
                <a:cubicBezTo>
                  <a:pt x="1492726" y="1862776"/>
                  <a:pt x="1481690" y="1860695"/>
                  <a:pt x="1473958" y="1860695"/>
                </a:cubicBezTo>
                <a:cubicBezTo>
                  <a:pt x="1419346" y="1860695"/>
                  <a:pt x="1364776" y="1857662"/>
                  <a:pt x="1310185" y="1856146"/>
                </a:cubicBezTo>
                <a:cubicBezTo>
                  <a:pt x="1294144" y="1854688"/>
                  <a:pt x="1237704" y="1849894"/>
                  <a:pt x="1219200" y="1847047"/>
                </a:cubicBezTo>
                <a:cubicBezTo>
                  <a:pt x="1213020" y="1846096"/>
                  <a:pt x="1207148" y="1843650"/>
                  <a:pt x="1201003" y="1842498"/>
                </a:cubicBezTo>
                <a:cubicBezTo>
                  <a:pt x="1189464" y="1840335"/>
                  <a:pt x="1133503" y="1830954"/>
                  <a:pt x="1114567" y="1828850"/>
                </a:cubicBezTo>
                <a:cubicBezTo>
                  <a:pt x="1097920" y="1827000"/>
                  <a:pt x="1081222" y="1825619"/>
                  <a:pt x="1064525" y="1824301"/>
                </a:cubicBezTo>
                <a:lnTo>
                  <a:pt x="941695" y="1815203"/>
                </a:lnTo>
                <a:cubicBezTo>
                  <a:pt x="875117" y="1801885"/>
                  <a:pt x="989411" y="1824172"/>
                  <a:pt x="846161" y="1801555"/>
                </a:cubicBezTo>
                <a:cubicBezTo>
                  <a:pt x="841424" y="1800807"/>
                  <a:pt x="837243" y="1797794"/>
                  <a:pt x="832513" y="1797006"/>
                </a:cubicBezTo>
                <a:cubicBezTo>
                  <a:pt x="800208" y="1791622"/>
                  <a:pt x="740767" y="1789468"/>
                  <a:pt x="714233" y="1787907"/>
                </a:cubicBezTo>
                <a:cubicBezTo>
                  <a:pt x="679841" y="1788307"/>
                  <a:pt x="318102" y="1789533"/>
                  <a:pt x="191069" y="1797006"/>
                </a:cubicBezTo>
                <a:cubicBezTo>
                  <a:pt x="183350" y="1797460"/>
                  <a:pt x="175930" y="1800172"/>
                  <a:pt x="168322" y="1801555"/>
                </a:cubicBezTo>
                <a:cubicBezTo>
                  <a:pt x="159247" y="1803205"/>
                  <a:pt x="149975" y="1803867"/>
                  <a:pt x="141027" y="1806104"/>
                </a:cubicBezTo>
                <a:cubicBezTo>
                  <a:pt x="131722" y="1808430"/>
                  <a:pt x="123036" y="1812877"/>
                  <a:pt x="113731" y="1815203"/>
                </a:cubicBezTo>
                <a:cubicBezTo>
                  <a:pt x="56845" y="1829424"/>
                  <a:pt x="127571" y="1811249"/>
                  <a:pt x="81886" y="1824301"/>
                </a:cubicBezTo>
                <a:cubicBezTo>
                  <a:pt x="75874" y="1826019"/>
                  <a:pt x="69755" y="1827334"/>
                  <a:pt x="63689" y="1828850"/>
                </a:cubicBezTo>
                <a:cubicBezTo>
                  <a:pt x="59140" y="1831883"/>
                  <a:pt x="54932" y="1840394"/>
                  <a:pt x="50042" y="1837949"/>
                </a:cubicBezTo>
                <a:cubicBezTo>
                  <a:pt x="44450" y="1835153"/>
                  <a:pt x="45492" y="1826004"/>
                  <a:pt x="45492" y="1819752"/>
                </a:cubicBezTo>
                <a:cubicBezTo>
                  <a:pt x="45492" y="1774194"/>
                  <a:pt x="53146" y="1728231"/>
                  <a:pt x="59140" y="1683274"/>
                </a:cubicBezTo>
                <a:cubicBezTo>
                  <a:pt x="46152" y="1455963"/>
                  <a:pt x="55894" y="1598832"/>
                  <a:pt x="40943" y="1419418"/>
                </a:cubicBezTo>
                <a:cubicBezTo>
                  <a:pt x="34514" y="1342273"/>
                  <a:pt x="42609" y="1380992"/>
                  <a:pt x="22746" y="1314785"/>
                </a:cubicBezTo>
                <a:cubicBezTo>
                  <a:pt x="21230" y="1301137"/>
                  <a:pt x="19440" y="1287517"/>
                  <a:pt x="18197" y="1273841"/>
                </a:cubicBezTo>
                <a:cubicBezTo>
                  <a:pt x="15954" y="1249163"/>
                  <a:pt x="12397" y="1191049"/>
                  <a:pt x="9098" y="1164659"/>
                </a:cubicBezTo>
                <a:cubicBezTo>
                  <a:pt x="6624" y="1144868"/>
                  <a:pt x="3033" y="1125232"/>
                  <a:pt x="0" y="1105519"/>
                </a:cubicBezTo>
                <a:cubicBezTo>
                  <a:pt x="5435" y="942453"/>
                  <a:pt x="321" y="860855"/>
                  <a:pt x="22746" y="718833"/>
                </a:cubicBezTo>
                <a:cubicBezTo>
                  <a:pt x="25901" y="698849"/>
                  <a:pt x="31845" y="679406"/>
                  <a:pt x="36394" y="659692"/>
                </a:cubicBezTo>
                <a:cubicBezTo>
                  <a:pt x="50742" y="501867"/>
                  <a:pt x="40188" y="558839"/>
                  <a:pt x="54591" y="486821"/>
                </a:cubicBezTo>
                <a:cubicBezTo>
                  <a:pt x="68133" y="351388"/>
                  <a:pt x="48285" y="537611"/>
                  <a:pt x="68239" y="391286"/>
                </a:cubicBezTo>
                <a:cubicBezTo>
                  <a:pt x="70502" y="374690"/>
                  <a:pt x="71121" y="357910"/>
                  <a:pt x="72788" y="341244"/>
                </a:cubicBezTo>
                <a:cubicBezTo>
                  <a:pt x="74379" y="325332"/>
                  <a:pt x="79469" y="280822"/>
                  <a:pt x="81886" y="263907"/>
                </a:cubicBezTo>
                <a:cubicBezTo>
                  <a:pt x="83191" y="254776"/>
                  <a:pt x="83658" y="245408"/>
                  <a:pt x="86436" y="236612"/>
                </a:cubicBezTo>
                <a:cubicBezTo>
                  <a:pt x="92796" y="216471"/>
                  <a:pt x="109182" y="177471"/>
                  <a:pt x="109182" y="177471"/>
                </a:cubicBezTo>
                <a:cubicBezTo>
                  <a:pt x="113731" y="154725"/>
                  <a:pt x="120730" y="132334"/>
                  <a:pt x="122830" y="109233"/>
                </a:cubicBezTo>
                <a:cubicBezTo>
                  <a:pt x="124346" y="92552"/>
                  <a:pt x="124767" y="75736"/>
                  <a:pt x="127379" y="59191"/>
                </a:cubicBezTo>
                <a:cubicBezTo>
                  <a:pt x="133357" y="21326"/>
                  <a:pt x="93260" y="18248"/>
                  <a:pt x="90985" y="9149"/>
                </a:cubicBezTo>
                <a:close/>
              </a:path>
            </a:pathLst>
          </a:cu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2" name="Forme libre 11"/>
          <p:cNvSpPr/>
          <p:nvPr/>
        </p:nvSpPr>
        <p:spPr>
          <a:xfrm rot="5400000">
            <a:off x="6021287" y="1544439"/>
            <a:ext cx="1881684" cy="2799631"/>
          </a:xfrm>
          <a:custGeom>
            <a:avLst/>
            <a:gdLst>
              <a:gd name="connsiteX0" fmla="*/ 90985 w 1505803"/>
              <a:gd name="connsiteY0" fmla="*/ 9149 h 1861004"/>
              <a:gd name="connsiteX1" fmla="*/ 113731 w 1505803"/>
              <a:gd name="connsiteY1" fmla="*/ 4600 h 1861004"/>
              <a:gd name="connsiteX2" fmla="*/ 1182806 w 1505803"/>
              <a:gd name="connsiteY2" fmla="*/ 4600 h 1861004"/>
              <a:gd name="connsiteX3" fmla="*/ 1228298 w 1505803"/>
              <a:gd name="connsiteY3" fmla="*/ 13698 h 1861004"/>
              <a:gd name="connsiteX4" fmla="*/ 1428466 w 1505803"/>
              <a:gd name="connsiteY4" fmla="*/ 18247 h 1861004"/>
              <a:gd name="connsiteX5" fmla="*/ 1487606 w 1505803"/>
              <a:gd name="connsiteY5" fmla="*/ 27346 h 1861004"/>
              <a:gd name="connsiteX6" fmla="*/ 1496704 w 1505803"/>
              <a:gd name="connsiteY6" fmla="*/ 254809 h 1861004"/>
              <a:gd name="connsiteX7" fmla="*/ 1501254 w 1505803"/>
              <a:gd name="connsiteY7" fmla="*/ 300301 h 1861004"/>
              <a:gd name="connsiteX8" fmla="*/ 1505803 w 1505803"/>
              <a:gd name="connsiteY8" fmla="*/ 318498 h 1861004"/>
              <a:gd name="connsiteX9" fmla="*/ 1501254 w 1505803"/>
              <a:gd name="connsiteY9" fmla="*/ 541412 h 1861004"/>
              <a:gd name="connsiteX10" fmla="*/ 1492155 w 1505803"/>
              <a:gd name="connsiteY10" fmla="*/ 564158 h 1861004"/>
              <a:gd name="connsiteX11" fmla="*/ 1483057 w 1505803"/>
              <a:gd name="connsiteY11" fmla="*/ 668791 h 1861004"/>
              <a:gd name="connsiteX12" fmla="*/ 1469409 w 1505803"/>
              <a:gd name="connsiteY12" fmla="*/ 764325 h 1861004"/>
              <a:gd name="connsiteX13" fmla="*/ 1464860 w 1505803"/>
              <a:gd name="connsiteY13" fmla="*/ 796170 h 1861004"/>
              <a:gd name="connsiteX14" fmla="*/ 1460310 w 1505803"/>
              <a:gd name="connsiteY14" fmla="*/ 855310 h 1861004"/>
              <a:gd name="connsiteX15" fmla="*/ 1464860 w 1505803"/>
              <a:gd name="connsiteY15" fmla="*/ 1191955 h 1861004"/>
              <a:gd name="connsiteX16" fmla="*/ 1469409 w 1505803"/>
              <a:gd name="connsiteY16" fmla="*/ 1646880 h 1861004"/>
              <a:gd name="connsiteX17" fmla="*/ 1483057 w 1505803"/>
              <a:gd name="connsiteY17" fmla="*/ 1756062 h 1861004"/>
              <a:gd name="connsiteX18" fmla="*/ 1492155 w 1505803"/>
              <a:gd name="connsiteY18" fmla="*/ 1787907 h 1861004"/>
              <a:gd name="connsiteX19" fmla="*/ 1501254 w 1505803"/>
              <a:gd name="connsiteY19" fmla="*/ 1815203 h 1861004"/>
              <a:gd name="connsiteX20" fmla="*/ 1496704 w 1505803"/>
              <a:gd name="connsiteY20" fmla="*/ 1856146 h 1861004"/>
              <a:gd name="connsiteX21" fmla="*/ 1473958 w 1505803"/>
              <a:gd name="connsiteY21" fmla="*/ 1860695 h 1861004"/>
              <a:gd name="connsiteX22" fmla="*/ 1310185 w 1505803"/>
              <a:gd name="connsiteY22" fmla="*/ 1856146 h 1861004"/>
              <a:gd name="connsiteX23" fmla="*/ 1219200 w 1505803"/>
              <a:gd name="connsiteY23" fmla="*/ 1847047 h 1861004"/>
              <a:gd name="connsiteX24" fmla="*/ 1201003 w 1505803"/>
              <a:gd name="connsiteY24" fmla="*/ 1842498 h 1861004"/>
              <a:gd name="connsiteX25" fmla="*/ 1114567 w 1505803"/>
              <a:gd name="connsiteY25" fmla="*/ 1828850 h 1861004"/>
              <a:gd name="connsiteX26" fmla="*/ 1064525 w 1505803"/>
              <a:gd name="connsiteY26" fmla="*/ 1824301 h 1861004"/>
              <a:gd name="connsiteX27" fmla="*/ 941695 w 1505803"/>
              <a:gd name="connsiteY27" fmla="*/ 1815203 h 1861004"/>
              <a:gd name="connsiteX28" fmla="*/ 846161 w 1505803"/>
              <a:gd name="connsiteY28" fmla="*/ 1801555 h 1861004"/>
              <a:gd name="connsiteX29" fmla="*/ 832513 w 1505803"/>
              <a:gd name="connsiteY29" fmla="*/ 1797006 h 1861004"/>
              <a:gd name="connsiteX30" fmla="*/ 714233 w 1505803"/>
              <a:gd name="connsiteY30" fmla="*/ 1787907 h 1861004"/>
              <a:gd name="connsiteX31" fmla="*/ 191069 w 1505803"/>
              <a:gd name="connsiteY31" fmla="*/ 1797006 h 1861004"/>
              <a:gd name="connsiteX32" fmla="*/ 168322 w 1505803"/>
              <a:gd name="connsiteY32" fmla="*/ 1801555 h 1861004"/>
              <a:gd name="connsiteX33" fmla="*/ 141027 w 1505803"/>
              <a:gd name="connsiteY33" fmla="*/ 1806104 h 1861004"/>
              <a:gd name="connsiteX34" fmla="*/ 113731 w 1505803"/>
              <a:gd name="connsiteY34" fmla="*/ 1815203 h 1861004"/>
              <a:gd name="connsiteX35" fmla="*/ 81886 w 1505803"/>
              <a:gd name="connsiteY35" fmla="*/ 1824301 h 1861004"/>
              <a:gd name="connsiteX36" fmla="*/ 63689 w 1505803"/>
              <a:gd name="connsiteY36" fmla="*/ 1828850 h 1861004"/>
              <a:gd name="connsiteX37" fmla="*/ 50042 w 1505803"/>
              <a:gd name="connsiteY37" fmla="*/ 1837949 h 1861004"/>
              <a:gd name="connsiteX38" fmla="*/ 45492 w 1505803"/>
              <a:gd name="connsiteY38" fmla="*/ 1819752 h 1861004"/>
              <a:gd name="connsiteX39" fmla="*/ 59140 w 1505803"/>
              <a:gd name="connsiteY39" fmla="*/ 1683274 h 1861004"/>
              <a:gd name="connsiteX40" fmla="*/ 40943 w 1505803"/>
              <a:gd name="connsiteY40" fmla="*/ 1419418 h 1861004"/>
              <a:gd name="connsiteX41" fmla="*/ 22746 w 1505803"/>
              <a:gd name="connsiteY41" fmla="*/ 1314785 h 1861004"/>
              <a:gd name="connsiteX42" fmla="*/ 18197 w 1505803"/>
              <a:gd name="connsiteY42" fmla="*/ 1273841 h 1861004"/>
              <a:gd name="connsiteX43" fmla="*/ 9098 w 1505803"/>
              <a:gd name="connsiteY43" fmla="*/ 1164659 h 1861004"/>
              <a:gd name="connsiteX44" fmla="*/ 0 w 1505803"/>
              <a:gd name="connsiteY44" fmla="*/ 1105519 h 1861004"/>
              <a:gd name="connsiteX45" fmla="*/ 22746 w 1505803"/>
              <a:gd name="connsiteY45" fmla="*/ 718833 h 1861004"/>
              <a:gd name="connsiteX46" fmla="*/ 36394 w 1505803"/>
              <a:gd name="connsiteY46" fmla="*/ 659692 h 1861004"/>
              <a:gd name="connsiteX47" fmla="*/ 54591 w 1505803"/>
              <a:gd name="connsiteY47" fmla="*/ 486821 h 1861004"/>
              <a:gd name="connsiteX48" fmla="*/ 68239 w 1505803"/>
              <a:gd name="connsiteY48" fmla="*/ 391286 h 1861004"/>
              <a:gd name="connsiteX49" fmla="*/ 72788 w 1505803"/>
              <a:gd name="connsiteY49" fmla="*/ 341244 h 1861004"/>
              <a:gd name="connsiteX50" fmla="*/ 81886 w 1505803"/>
              <a:gd name="connsiteY50" fmla="*/ 263907 h 1861004"/>
              <a:gd name="connsiteX51" fmla="*/ 86436 w 1505803"/>
              <a:gd name="connsiteY51" fmla="*/ 236612 h 1861004"/>
              <a:gd name="connsiteX52" fmla="*/ 109182 w 1505803"/>
              <a:gd name="connsiteY52" fmla="*/ 177471 h 1861004"/>
              <a:gd name="connsiteX53" fmla="*/ 122830 w 1505803"/>
              <a:gd name="connsiteY53" fmla="*/ 109233 h 1861004"/>
              <a:gd name="connsiteX54" fmla="*/ 127379 w 1505803"/>
              <a:gd name="connsiteY54" fmla="*/ 59191 h 1861004"/>
              <a:gd name="connsiteX55" fmla="*/ 90985 w 1505803"/>
              <a:gd name="connsiteY55" fmla="*/ 9149 h 186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05803" h="1861004">
                <a:moveTo>
                  <a:pt x="90985" y="9149"/>
                </a:moveTo>
                <a:cubicBezTo>
                  <a:pt x="88710" y="50"/>
                  <a:pt x="106000" y="4734"/>
                  <a:pt x="113731" y="4600"/>
                </a:cubicBezTo>
                <a:cubicBezTo>
                  <a:pt x="578184" y="-3478"/>
                  <a:pt x="703607" y="766"/>
                  <a:pt x="1182806" y="4600"/>
                </a:cubicBezTo>
                <a:cubicBezTo>
                  <a:pt x="1197970" y="7633"/>
                  <a:pt x="1212858" y="12840"/>
                  <a:pt x="1228298" y="13698"/>
                </a:cubicBezTo>
                <a:cubicBezTo>
                  <a:pt x="1294935" y="17400"/>
                  <a:pt x="1361775" y="15682"/>
                  <a:pt x="1428466" y="18247"/>
                </a:cubicBezTo>
                <a:cubicBezTo>
                  <a:pt x="1448919" y="19034"/>
                  <a:pt x="1467806" y="23386"/>
                  <a:pt x="1487606" y="27346"/>
                </a:cubicBezTo>
                <a:cubicBezTo>
                  <a:pt x="1509391" y="114492"/>
                  <a:pt x="1488504" y="25232"/>
                  <a:pt x="1496704" y="254809"/>
                </a:cubicBezTo>
                <a:cubicBezTo>
                  <a:pt x="1497248" y="270039"/>
                  <a:pt x="1499099" y="285215"/>
                  <a:pt x="1501254" y="300301"/>
                </a:cubicBezTo>
                <a:cubicBezTo>
                  <a:pt x="1502138" y="306490"/>
                  <a:pt x="1504287" y="312432"/>
                  <a:pt x="1505803" y="318498"/>
                </a:cubicBezTo>
                <a:cubicBezTo>
                  <a:pt x="1504287" y="392803"/>
                  <a:pt x="1505377" y="467206"/>
                  <a:pt x="1501254" y="541412"/>
                </a:cubicBezTo>
                <a:cubicBezTo>
                  <a:pt x="1500801" y="549566"/>
                  <a:pt x="1493310" y="556074"/>
                  <a:pt x="1492155" y="564158"/>
                </a:cubicBezTo>
                <a:cubicBezTo>
                  <a:pt x="1487204" y="598815"/>
                  <a:pt x="1488008" y="634134"/>
                  <a:pt x="1483057" y="668791"/>
                </a:cubicBezTo>
                <a:lnTo>
                  <a:pt x="1469409" y="764325"/>
                </a:lnTo>
                <a:cubicBezTo>
                  <a:pt x="1467893" y="774940"/>
                  <a:pt x="1465683" y="785479"/>
                  <a:pt x="1464860" y="796170"/>
                </a:cubicBezTo>
                <a:lnTo>
                  <a:pt x="1460310" y="855310"/>
                </a:lnTo>
                <a:cubicBezTo>
                  <a:pt x="1461827" y="967525"/>
                  <a:pt x="1463570" y="1079737"/>
                  <a:pt x="1464860" y="1191955"/>
                </a:cubicBezTo>
                <a:cubicBezTo>
                  <a:pt x="1466603" y="1343594"/>
                  <a:pt x="1466749" y="1495254"/>
                  <a:pt x="1469409" y="1646880"/>
                </a:cubicBezTo>
                <a:cubicBezTo>
                  <a:pt x="1469884" y="1673939"/>
                  <a:pt x="1473544" y="1727522"/>
                  <a:pt x="1483057" y="1756062"/>
                </a:cubicBezTo>
                <a:cubicBezTo>
                  <a:pt x="1498355" y="1801958"/>
                  <a:pt x="1475006" y="1730746"/>
                  <a:pt x="1492155" y="1787907"/>
                </a:cubicBezTo>
                <a:cubicBezTo>
                  <a:pt x="1494911" y="1797093"/>
                  <a:pt x="1501254" y="1815203"/>
                  <a:pt x="1501254" y="1815203"/>
                </a:cubicBezTo>
                <a:cubicBezTo>
                  <a:pt x="1499737" y="1828851"/>
                  <a:pt x="1503769" y="1844371"/>
                  <a:pt x="1496704" y="1856146"/>
                </a:cubicBezTo>
                <a:cubicBezTo>
                  <a:pt x="1492726" y="1862776"/>
                  <a:pt x="1481690" y="1860695"/>
                  <a:pt x="1473958" y="1860695"/>
                </a:cubicBezTo>
                <a:cubicBezTo>
                  <a:pt x="1419346" y="1860695"/>
                  <a:pt x="1364776" y="1857662"/>
                  <a:pt x="1310185" y="1856146"/>
                </a:cubicBezTo>
                <a:cubicBezTo>
                  <a:pt x="1294144" y="1854688"/>
                  <a:pt x="1237704" y="1849894"/>
                  <a:pt x="1219200" y="1847047"/>
                </a:cubicBezTo>
                <a:cubicBezTo>
                  <a:pt x="1213020" y="1846096"/>
                  <a:pt x="1207148" y="1843650"/>
                  <a:pt x="1201003" y="1842498"/>
                </a:cubicBezTo>
                <a:cubicBezTo>
                  <a:pt x="1189464" y="1840335"/>
                  <a:pt x="1133503" y="1830954"/>
                  <a:pt x="1114567" y="1828850"/>
                </a:cubicBezTo>
                <a:cubicBezTo>
                  <a:pt x="1097920" y="1827000"/>
                  <a:pt x="1081222" y="1825619"/>
                  <a:pt x="1064525" y="1824301"/>
                </a:cubicBezTo>
                <a:lnTo>
                  <a:pt x="941695" y="1815203"/>
                </a:lnTo>
                <a:cubicBezTo>
                  <a:pt x="875117" y="1801885"/>
                  <a:pt x="989411" y="1824172"/>
                  <a:pt x="846161" y="1801555"/>
                </a:cubicBezTo>
                <a:cubicBezTo>
                  <a:pt x="841424" y="1800807"/>
                  <a:pt x="837243" y="1797794"/>
                  <a:pt x="832513" y="1797006"/>
                </a:cubicBezTo>
                <a:cubicBezTo>
                  <a:pt x="800208" y="1791622"/>
                  <a:pt x="740767" y="1789468"/>
                  <a:pt x="714233" y="1787907"/>
                </a:cubicBezTo>
                <a:cubicBezTo>
                  <a:pt x="679841" y="1788307"/>
                  <a:pt x="318102" y="1789533"/>
                  <a:pt x="191069" y="1797006"/>
                </a:cubicBezTo>
                <a:cubicBezTo>
                  <a:pt x="183350" y="1797460"/>
                  <a:pt x="175930" y="1800172"/>
                  <a:pt x="168322" y="1801555"/>
                </a:cubicBezTo>
                <a:cubicBezTo>
                  <a:pt x="159247" y="1803205"/>
                  <a:pt x="149975" y="1803867"/>
                  <a:pt x="141027" y="1806104"/>
                </a:cubicBezTo>
                <a:cubicBezTo>
                  <a:pt x="131722" y="1808430"/>
                  <a:pt x="123036" y="1812877"/>
                  <a:pt x="113731" y="1815203"/>
                </a:cubicBezTo>
                <a:cubicBezTo>
                  <a:pt x="56845" y="1829424"/>
                  <a:pt x="127571" y="1811249"/>
                  <a:pt x="81886" y="1824301"/>
                </a:cubicBezTo>
                <a:cubicBezTo>
                  <a:pt x="75874" y="1826019"/>
                  <a:pt x="69755" y="1827334"/>
                  <a:pt x="63689" y="1828850"/>
                </a:cubicBezTo>
                <a:cubicBezTo>
                  <a:pt x="59140" y="1831883"/>
                  <a:pt x="54932" y="1840394"/>
                  <a:pt x="50042" y="1837949"/>
                </a:cubicBezTo>
                <a:cubicBezTo>
                  <a:pt x="44450" y="1835153"/>
                  <a:pt x="45492" y="1826004"/>
                  <a:pt x="45492" y="1819752"/>
                </a:cubicBezTo>
                <a:cubicBezTo>
                  <a:pt x="45492" y="1774194"/>
                  <a:pt x="53146" y="1728231"/>
                  <a:pt x="59140" y="1683274"/>
                </a:cubicBezTo>
                <a:cubicBezTo>
                  <a:pt x="46152" y="1455963"/>
                  <a:pt x="55894" y="1598832"/>
                  <a:pt x="40943" y="1419418"/>
                </a:cubicBezTo>
                <a:cubicBezTo>
                  <a:pt x="34514" y="1342273"/>
                  <a:pt x="42609" y="1380992"/>
                  <a:pt x="22746" y="1314785"/>
                </a:cubicBezTo>
                <a:cubicBezTo>
                  <a:pt x="21230" y="1301137"/>
                  <a:pt x="19440" y="1287517"/>
                  <a:pt x="18197" y="1273841"/>
                </a:cubicBezTo>
                <a:cubicBezTo>
                  <a:pt x="15954" y="1249163"/>
                  <a:pt x="12397" y="1191049"/>
                  <a:pt x="9098" y="1164659"/>
                </a:cubicBezTo>
                <a:cubicBezTo>
                  <a:pt x="6624" y="1144868"/>
                  <a:pt x="3033" y="1125232"/>
                  <a:pt x="0" y="1105519"/>
                </a:cubicBezTo>
                <a:cubicBezTo>
                  <a:pt x="5435" y="942453"/>
                  <a:pt x="321" y="860855"/>
                  <a:pt x="22746" y="718833"/>
                </a:cubicBezTo>
                <a:cubicBezTo>
                  <a:pt x="25901" y="698849"/>
                  <a:pt x="31845" y="679406"/>
                  <a:pt x="36394" y="659692"/>
                </a:cubicBezTo>
                <a:cubicBezTo>
                  <a:pt x="50742" y="501867"/>
                  <a:pt x="40188" y="558839"/>
                  <a:pt x="54591" y="486821"/>
                </a:cubicBezTo>
                <a:cubicBezTo>
                  <a:pt x="68133" y="351388"/>
                  <a:pt x="48285" y="537611"/>
                  <a:pt x="68239" y="391286"/>
                </a:cubicBezTo>
                <a:cubicBezTo>
                  <a:pt x="70502" y="374690"/>
                  <a:pt x="71121" y="357910"/>
                  <a:pt x="72788" y="341244"/>
                </a:cubicBezTo>
                <a:cubicBezTo>
                  <a:pt x="74379" y="325332"/>
                  <a:pt x="79469" y="280822"/>
                  <a:pt x="81886" y="263907"/>
                </a:cubicBezTo>
                <a:cubicBezTo>
                  <a:pt x="83191" y="254776"/>
                  <a:pt x="83658" y="245408"/>
                  <a:pt x="86436" y="236612"/>
                </a:cubicBezTo>
                <a:cubicBezTo>
                  <a:pt x="92796" y="216471"/>
                  <a:pt x="109182" y="177471"/>
                  <a:pt x="109182" y="177471"/>
                </a:cubicBezTo>
                <a:cubicBezTo>
                  <a:pt x="113731" y="154725"/>
                  <a:pt x="120730" y="132334"/>
                  <a:pt x="122830" y="109233"/>
                </a:cubicBezTo>
                <a:cubicBezTo>
                  <a:pt x="124346" y="92552"/>
                  <a:pt x="124767" y="75736"/>
                  <a:pt x="127379" y="59191"/>
                </a:cubicBezTo>
                <a:cubicBezTo>
                  <a:pt x="133357" y="21326"/>
                  <a:pt x="93260" y="18248"/>
                  <a:pt x="90985" y="9149"/>
                </a:cubicBezTo>
                <a:close/>
              </a:path>
            </a:pathLst>
          </a:cu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4" name="ZoneTexte 13"/>
          <p:cNvSpPr txBox="1"/>
          <p:nvPr/>
        </p:nvSpPr>
        <p:spPr>
          <a:xfrm>
            <a:off x="258953" y="1449562"/>
            <a:ext cx="8557500" cy="276999"/>
          </a:xfrm>
          <a:prstGeom prst="rect">
            <a:avLst/>
          </a:prstGeom>
          <a:noFill/>
        </p:spPr>
        <p:txBody>
          <a:bodyPr wrap="square" rtlCol="0">
            <a:spAutoFit/>
          </a:bodyPr>
          <a:lstStyle/>
          <a:p>
            <a:r>
              <a:rPr lang="fr-BE" sz="1200" dirty="0" smtClean="0"/>
              <a:t>#ERT #</a:t>
            </a:r>
            <a:r>
              <a:rPr lang="fr-BE" sz="1200" dirty="0" err="1" smtClean="0"/>
              <a:t>lysimeter</a:t>
            </a:r>
            <a:r>
              <a:rPr lang="fr-BE" sz="1200" dirty="0" smtClean="0"/>
              <a:t> #</a:t>
            </a:r>
            <a:r>
              <a:rPr lang="fr-BE" sz="1200" dirty="0" err="1" smtClean="0"/>
              <a:t>waterflow</a:t>
            </a:r>
            <a:r>
              <a:rPr lang="fr-BE" sz="1200" dirty="0" smtClean="0"/>
              <a:t> #</a:t>
            </a:r>
            <a:r>
              <a:rPr lang="fr-BE" sz="1200" dirty="0" err="1" smtClean="0"/>
              <a:t>soluteTransport</a:t>
            </a:r>
            <a:r>
              <a:rPr lang="fr-BE" sz="1200" dirty="0" smtClean="0"/>
              <a:t>   #</a:t>
            </a:r>
            <a:r>
              <a:rPr lang="fr-BE" sz="1200" dirty="0" err="1" smtClean="0"/>
              <a:t>field</a:t>
            </a:r>
            <a:r>
              <a:rPr lang="fr-BE" sz="1200" dirty="0" smtClean="0"/>
              <a:t> #</a:t>
            </a:r>
            <a:r>
              <a:rPr lang="fr-BE" sz="1200" dirty="0" err="1" smtClean="0"/>
              <a:t>intercropping</a:t>
            </a:r>
            <a:r>
              <a:rPr lang="fr-BE" sz="1200" dirty="0" smtClean="0"/>
              <a:t> #</a:t>
            </a:r>
            <a:r>
              <a:rPr lang="fr-BE" sz="1200" dirty="0" err="1" smtClean="0"/>
              <a:t>stableIsotopes</a:t>
            </a:r>
            <a:r>
              <a:rPr lang="fr-BE" sz="1200" dirty="0" smtClean="0"/>
              <a:t>   #</a:t>
            </a:r>
            <a:r>
              <a:rPr lang="fr-BE" sz="1200" dirty="0" err="1" smtClean="0"/>
              <a:t>multidisciplinaryScience</a:t>
            </a:r>
            <a:r>
              <a:rPr lang="fr-BE" sz="1200" dirty="0" smtClean="0"/>
              <a:t> #</a:t>
            </a:r>
            <a:r>
              <a:rPr lang="fr-BE" sz="1200" dirty="0" err="1" smtClean="0"/>
              <a:t>temperateAgriculture</a:t>
            </a:r>
            <a:endParaRPr lang="fr-BE" sz="1200" dirty="0"/>
          </a:p>
        </p:txBody>
      </p:sp>
      <p:sp>
        <p:nvSpPr>
          <p:cNvPr id="15" name="Flèche droite 14"/>
          <p:cNvSpPr/>
          <p:nvPr/>
        </p:nvSpPr>
        <p:spPr>
          <a:xfrm>
            <a:off x="2615821" y="2975181"/>
            <a:ext cx="595952" cy="172903"/>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6" name="Flèche droite 15"/>
          <p:cNvSpPr/>
          <p:nvPr/>
        </p:nvSpPr>
        <p:spPr>
          <a:xfrm>
            <a:off x="4965895" y="2943011"/>
            <a:ext cx="595952" cy="172903"/>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0850895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err="1" smtClean="0"/>
              <a:t>Summary</a:t>
            </a:r>
            <a:r>
              <a:rPr lang="fr-FR" dirty="0" smtClean="0"/>
              <a:t> of case-</a:t>
            </a:r>
            <a:r>
              <a:rPr lang="fr-FR" dirty="0" err="1" smtClean="0"/>
              <a:t>study</a:t>
            </a:r>
            <a:endParaRPr lang="fr-FR" dirty="0"/>
          </a:p>
        </p:txBody>
      </p:sp>
      <p:sp>
        <p:nvSpPr>
          <p:cNvPr id="3" name="Espace réservé du contenu 2"/>
          <p:cNvSpPr>
            <a:spLocks noGrp="1"/>
          </p:cNvSpPr>
          <p:nvPr>
            <p:ph idx="1"/>
          </p:nvPr>
        </p:nvSpPr>
        <p:spPr/>
        <p:txBody>
          <a:bodyPr>
            <a:normAutofit/>
          </a:bodyPr>
          <a:lstStyle/>
          <a:p>
            <a:r>
              <a:rPr lang="fr-FR" sz="2000" dirty="0"/>
              <a:t>Best-case scenario</a:t>
            </a:r>
          </a:p>
          <a:p>
            <a:r>
              <a:rPr lang="fr-FR" sz="2000" dirty="0" err="1"/>
              <a:t>Homogeneous</a:t>
            </a:r>
            <a:r>
              <a:rPr lang="fr-FR" sz="2000" dirty="0"/>
              <a:t> medium (</a:t>
            </a:r>
            <a:r>
              <a:rPr lang="fr-FR" sz="2000" dirty="0" err="1"/>
              <a:t>sands</a:t>
            </a:r>
            <a:r>
              <a:rPr lang="fr-FR" sz="2000" dirty="0"/>
              <a:t> </a:t>
            </a:r>
            <a:r>
              <a:rPr lang="fr-FR" sz="2000" dirty="0" err="1"/>
              <a:t>with</a:t>
            </a:r>
            <a:r>
              <a:rPr lang="fr-FR" sz="2000" dirty="0"/>
              <a:t> </a:t>
            </a:r>
            <a:r>
              <a:rPr lang="fr-FR" sz="2000" dirty="0" err="1"/>
              <a:t>some</a:t>
            </a:r>
            <a:r>
              <a:rPr lang="fr-FR" sz="2000" dirty="0"/>
              <a:t> </a:t>
            </a:r>
            <a:r>
              <a:rPr lang="fr-FR" sz="2000" dirty="0" err="1"/>
              <a:t>clay</a:t>
            </a:r>
            <a:r>
              <a:rPr lang="fr-FR" sz="2000" dirty="0"/>
              <a:t> </a:t>
            </a:r>
            <a:r>
              <a:rPr lang="fr-FR" sz="2000" dirty="0" err="1"/>
              <a:t>lenses</a:t>
            </a:r>
            <a:r>
              <a:rPr lang="fr-FR" sz="2000" dirty="0"/>
              <a:t>)</a:t>
            </a:r>
          </a:p>
          <a:p>
            <a:r>
              <a:rPr lang="fr-FR" sz="2000" dirty="0" err="1"/>
              <a:t>Easy</a:t>
            </a:r>
            <a:r>
              <a:rPr lang="fr-FR" sz="2000" dirty="0"/>
              <a:t> </a:t>
            </a:r>
            <a:r>
              <a:rPr lang="fr-FR" sz="2000" dirty="0" err="1"/>
              <a:t>logistics</a:t>
            </a:r>
            <a:endParaRPr lang="fr-FR" sz="2000" dirty="0"/>
          </a:p>
          <a:p>
            <a:r>
              <a:rPr lang="fr-FR" sz="2000" dirty="0"/>
              <a:t>"Simple" </a:t>
            </a:r>
            <a:r>
              <a:rPr lang="fr-FR" sz="2000" dirty="0" err="1"/>
              <a:t>petrophysics</a:t>
            </a:r>
            <a:endParaRPr lang="fr-FR" sz="2000" dirty="0"/>
          </a:p>
          <a:p>
            <a:r>
              <a:rPr lang="fr-FR" sz="2000" dirty="0"/>
              <a:t>"Simple" contamination : </a:t>
            </a:r>
            <a:r>
              <a:rPr lang="fr-FR" sz="2000" dirty="0" err="1"/>
              <a:t>sea</a:t>
            </a:r>
            <a:r>
              <a:rPr lang="fr-FR" sz="2000" dirty="0"/>
              <a:t> water</a:t>
            </a:r>
          </a:p>
          <a:p>
            <a:r>
              <a:rPr lang="fr-FR" sz="2000" dirty="0" err="1"/>
              <a:t>Available</a:t>
            </a:r>
            <a:r>
              <a:rPr lang="fr-FR" sz="2000" dirty="0"/>
              <a:t> </a:t>
            </a:r>
            <a:r>
              <a:rPr lang="fr-FR" sz="2000" dirty="0" err="1"/>
              <a:t>borehole</a:t>
            </a:r>
            <a:endParaRPr lang="fr-FR" sz="2000" dirty="0"/>
          </a:p>
        </p:txBody>
      </p:sp>
    </p:spTree>
    <p:extLst>
      <p:ext uri="{BB962C8B-B14F-4D97-AF65-F5344CB8AC3E}">
        <p14:creationId xmlns:p14="http://schemas.microsoft.com/office/powerpoint/2010/main" val="4038743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r"/>
            <a:r>
              <a:rPr lang="fr-FR" dirty="0" smtClean="0"/>
              <a:t>ELECTRICAL RESISTIVITY TOMOGRAPHY</a:t>
            </a:r>
            <a:endParaRPr lang="fr-FR" dirty="0"/>
          </a:p>
        </p:txBody>
      </p:sp>
    </p:spTree>
    <p:extLst>
      <p:ext uri="{BB962C8B-B14F-4D97-AF65-F5344CB8AC3E}">
        <p14:creationId xmlns:p14="http://schemas.microsoft.com/office/powerpoint/2010/main" val="1179075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fr-FR" b="1" dirty="0" err="1" smtClean="0"/>
              <a:t>Definition</a:t>
            </a:r>
            <a:endParaRPr lang="fr-FR" b="1" dirty="0"/>
          </a:p>
        </p:txBody>
      </p:sp>
      <p:sp>
        <p:nvSpPr>
          <p:cNvPr id="8" name="Text Box 6"/>
          <p:cNvSpPr txBox="1">
            <a:spLocks noChangeArrowheads="1"/>
          </p:cNvSpPr>
          <p:nvPr/>
        </p:nvSpPr>
        <p:spPr bwMode="auto">
          <a:xfrm>
            <a:off x="197276" y="884364"/>
            <a:ext cx="878796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fr-FR" altLang="en-US" dirty="0" err="1">
                <a:latin typeface="Avenir Book"/>
                <a:cs typeface="Avenir Book"/>
              </a:rPr>
              <a:t>Study</a:t>
            </a:r>
            <a:r>
              <a:rPr lang="fr-FR" altLang="en-US" dirty="0">
                <a:latin typeface="Avenir Book"/>
                <a:cs typeface="Avenir Book"/>
              </a:rPr>
              <a:t> the </a:t>
            </a:r>
            <a:r>
              <a:rPr lang="fr-FR" altLang="en-US" dirty="0" err="1">
                <a:latin typeface="Avenir Book"/>
                <a:cs typeface="Avenir Book"/>
              </a:rPr>
              <a:t>lateral</a:t>
            </a:r>
            <a:r>
              <a:rPr lang="fr-FR" altLang="en-US" dirty="0">
                <a:latin typeface="Avenir Book"/>
                <a:cs typeface="Avenir Book"/>
              </a:rPr>
              <a:t>, vertical and temporal variations of </a:t>
            </a:r>
            <a:r>
              <a:rPr lang="fr-FR" altLang="en-US" dirty="0" err="1" smtClean="0">
                <a:latin typeface="Avenir Book"/>
                <a:cs typeface="Avenir Book"/>
              </a:rPr>
              <a:t>electrical</a:t>
            </a:r>
            <a:r>
              <a:rPr lang="fr-FR" altLang="en-US" dirty="0">
                <a:latin typeface="Avenir Book"/>
                <a:cs typeface="Avenir Book"/>
              </a:rPr>
              <a:t> </a:t>
            </a:r>
            <a:r>
              <a:rPr lang="fr-FR" altLang="en-US" dirty="0" err="1" smtClean="0">
                <a:latin typeface="Avenir Book"/>
                <a:cs typeface="Avenir Book"/>
              </a:rPr>
              <a:t>properties</a:t>
            </a:r>
            <a:r>
              <a:rPr lang="fr-FR" altLang="en-US" dirty="0" smtClean="0">
                <a:latin typeface="Avenir Book"/>
                <a:cs typeface="Avenir Book"/>
              </a:rPr>
              <a:t> </a:t>
            </a:r>
            <a:r>
              <a:rPr lang="fr-FR" altLang="en-US" dirty="0">
                <a:latin typeface="Avenir Book"/>
                <a:cs typeface="Avenir Book"/>
              </a:rPr>
              <a:t>of the </a:t>
            </a:r>
            <a:r>
              <a:rPr lang="fr-FR" altLang="en-US" dirty="0" err="1">
                <a:latin typeface="Avenir Book"/>
                <a:cs typeface="Avenir Book"/>
              </a:rPr>
              <a:t>subsurface</a:t>
            </a:r>
            <a:r>
              <a:rPr lang="fr-FR" altLang="en-US" dirty="0">
                <a:latin typeface="Avenir Book"/>
                <a:cs typeface="Avenir Book"/>
              </a:rPr>
              <a:t> </a:t>
            </a:r>
            <a:r>
              <a:rPr lang="fr-FR" altLang="en-US" dirty="0" err="1">
                <a:latin typeface="Avenir Book"/>
                <a:cs typeface="Avenir Book"/>
              </a:rPr>
              <a:t>using</a:t>
            </a:r>
            <a:r>
              <a:rPr lang="fr-FR" altLang="en-US" dirty="0">
                <a:latin typeface="Avenir Book"/>
                <a:cs typeface="Avenir Book"/>
              </a:rPr>
              <a:t> the injection of a DC </a:t>
            </a:r>
            <a:r>
              <a:rPr lang="fr-FR" altLang="en-US" dirty="0" err="1">
                <a:latin typeface="Avenir Book"/>
                <a:cs typeface="Avenir Book"/>
              </a:rPr>
              <a:t>current</a:t>
            </a:r>
            <a:endParaRPr lang="fr-FR" altLang="en-US" dirty="0">
              <a:latin typeface="Avenir Book"/>
              <a:cs typeface="Avenir Book"/>
            </a:endParaRPr>
          </a:p>
        </p:txBody>
      </p:sp>
      <p:grpSp>
        <p:nvGrpSpPr>
          <p:cNvPr id="3" name="Grouper 2"/>
          <p:cNvGrpSpPr/>
          <p:nvPr/>
        </p:nvGrpSpPr>
        <p:grpSpPr>
          <a:xfrm>
            <a:off x="1756513" y="1684497"/>
            <a:ext cx="5614714" cy="3241071"/>
            <a:chOff x="2195512" y="2005608"/>
            <a:chExt cx="4824412" cy="2784872"/>
          </a:xfrm>
        </p:grpSpPr>
        <p:grpSp>
          <p:nvGrpSpPr>
            <p:cNvPr id="9" name="Group 8"/>
            <p:cNvGrpSpPr>
              <a:grpSpLocks/>
            </p:cNvGrpSpPr>
            <p:nvPr/>
          </p:nvGrpSpPr>
          <p:grpSpPr bwMode="auto">
            <a:xfrm>
              <a:off x="2195512" y="2005608"/>
              <a:ext cx="4824412" cy="2784872"/>
              <a:chOff x="3243" y="2069"/>
              <a:chExt cx="2335" cy="1797"/>
            </a:xfrm>
          </p:grpSpPr>
          <p:pic>
            <p:nvPicPr>
              <p:cNvPr id="10" name="Picture 9" descr="ERT"/>
              <p:cNvPicPr>
                <a:picLocks noChangeAspect="1" noChangeArrowheads="1"/>
              </p:cNvPicPr>
              <p:nvPr/>
            </p:nvPicPr>
            <p:blipFill>
              <a:blip r:embed="rId3">
                <a:extLst>
                  <a:ext uri="{28A0092B-C50C-407E-A947-70E740481C1C}">
                    <a14:useLocalDpi xmlns:a14="http://schemas.microsoft.com/office/drawing/2010/main" val="0"/>
                  </a:ext>
                </a:extLst>
              </a:blip>
              <a:srcRect t="28442"/>
              <a:stretch>
                <a:fillRect/>
              </a:stretch>
            </p:blipFill>
            <p:spPr bwMode="auto">
              <a:xfrm>
                <a:off x="3243" y="2432"/>
                <a:ext cx="2335" cy="1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shocked_small"/>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67" b="90417" l="2703" r="89640">
                            <a14:foregroundMark x1="49099" y1="15417" x2="49099" y2="15417"/>
                            <a14:foregroundMark x1="72523" y1="14167" x2="72523" y2="14167"/>
                            <a14:foregroundMark x1="81532" y1="25417" x2="81532" y2="25417"/>
                            <a14:foregroundMark x1="75676" y1="16250" x2="75676" y2="16250"/>
                            <a14:foregroundMark x1="65766" y1="13333" x2="65766" y2="13333"/>
                            <a14:foregroundMark x1="39189" y1="18333" x2="39189" y2="18333"/>
                            <a14:foregroundMark x1="17568" y1="75833" x2="17568" y2="75833"/>
                            <a14:foregroundMark x1="3153" y1="77917" x2="3153" y2="77917"/>
                            <a14:foregroundMark x1="11261" y1="87500" x2="11261" y2="87500"/>
                            <a14:foregroundMark x1="45045" y1="90417" x2="45045" y2="90417"/>
                            <a14:foregroundMark x1="82432" y1="53750" x2="82432" y2="53750"/>
                            <a14:foregroundMark x1="20270" y1="50000" x2="20270" y2="50000"/>
                            <a14:foregroundMark x1="25676" y1="40000" x2="25676" y2="40000"/>
                            <a14:foregroundMark x1="75225" y1="59167" x2="75225" y2="59167"/>
                            <a14:foregroundMark x1="30631" y1="49167" x2="30631" y2="49167"/>
                            <a14:foregroundMark x1="86937" y1="65000" x2="86937" y2="65000"/>
                          </a14:backgroundRemoval>
                        </a14:imgEffect>
                      </a14:imgLayer>
                    </a14:imgProps>
                  </a:ext>
                  <a:ext uri="{28A0092B-C50C-407E-A947-70E740481C1C}">
                    <a14:useLocalDpi xmlns:a14="http://schemas.microsoft.com/office/drawing/2010/main" val="0"/>
                  </a:ext>
                </a:extLst>
              </a:blip>
              <a:srcRect b="4724"/>
              <a:stretch>
                <a:fillRect/>
              </a:stretch>
            </p:blipFill>
            <p:spPr bwMode="auto">
              <a:xfrm>
                <a:off x="4032" y="2069"/>
                <a:ext cx="662" cy="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Text Box 11"/>
            <p:cNvSpPr txBox="1">
              <a:spLocks noChangeArrowheads="1"/>
            </p:cNvSpPr>
            <p:nvPr/>
          </p:nvSpPr>
          <p:spPr bwMode="auto">
            <a:xfrm>
              <a:off x="5219699" y="2275879"/>
              <a:ext cx="129674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sz="1600"/>
                <a:t>I &gt; 5-10 mA</a:t>
              </a:r>
            </a:p>
          </p:txBody>
        </p:sp>
      </p:grpSp>
    </p:spTree>
    <p:extLst>
      <p:ext uri="{BB962C8B-B14F-4D97-AF65-F5344CB8AC3E}">
        <p14:creationId xmlns:p14="http://schemas.microsoft.com/office/powerpoint/2010/main" val="8085594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endParaRPr lang="fr-BE"/>
          </a:p>
        </p:txBody>
      </p:sp>
      <p:pic>
        <p:nvPicPr>
          <p:cNvPr id="4" name="Image 3"/>
          <p:cNvPicPr>
            <a:picLocks noChangeAspect="1"/>
          </p:cNvPicPr>
          <p:nvPr/>
        </p:nvPicPr>
        <p:blipFill>
          <a:blip r:embed="rId2"/>
          <a:stretch>
            <a:fillRect/>
          </a:stretch>
        </p:blipFill>
        <p:spPr>
          <a:xfrm>
            <a:off x="23991" y="0"/>
            <a:ext cx="9096017" cy="5143500"/>
          </a:xfrm>
          <a:prstGeom prst="rect">
            <a:avLst/>
          </a:prstGeom>
        </p:spPr>
      </p:pic>
    </p:spTree>
    <p:extLst>
      <p:ext uri="{BB962C8B-B14F-4D97-AF65-F5344CB8AC3E}">
        <p14:creationId xmlns:p14="http://schemas.microsoft.com/office/powerpoint/2010/main" val="147810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Direct </a:t>
            </a:r>
            <a:r>
              <a:rPr lang="fr-BE" dirty="0" err="1" smtClean="0"/>
              <a:t>current</a:t>
            </a:r>
            <a:r>
              <a:rPr lang="fr-BE" dirty="0" smtClean="0"/>
              <a:t>?</a:t>
            </a:r>
            <a:endParaRPr lang="fr-BE"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1562" y="992187"/>
            <a:ext cx="7029450" cy="3810000"/>
          </a:xfrm>
        </p:spPr>
      </p:pic>
    </p:spTree>
    <p:extLst>
      <p:ext uri="{BB962C8B-B14F-4D97-AF65-F5344CB8AC3E}">
        <p14:creationId xmlns:p14="http://schemas.microsoft.com/office/powerpoint/2010/main" val="1659150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In practice: semi-DC </a:t>
            </a:r>
            <a:endParaRPr lang="fr-BE" dirty="0"/>
          </a:p>
        </p:txBody>
      </p:sp>
      <p:pic>
        <p:nvPicPr>
          <p:cNvPr id="4" name="Espace réservé du contenu 3"/>
          <p:cNvPicPr>
            <a:picLocks noGrp="1" noChangeAspect="1"/>
          </p:cNvPicPr>
          <p:nvPr>
            <p:ph idx="1"/>
          </p:nvPr>
        </p:nvPicPr>
        <p:blipFill>
          <a:blip r:embed="rId2"/>
          <a:stretch>
            <a:fillRect/>
          </a:stretch>
        </p:blipFill>
        <p:spPr>
          <a:xfrm>
            <a:off x="782240" y="863600"/>
            <a:ext cx="6786777" cy="4067175"/>
          </a:xfrm>
          <a:prstGeom prst="rect">
            <a:avLst/>
          </a:prstGeom>
        </p:spPr>
      </p:pic>
    </p:spTree>
    <p:extLst>
      <p:ext uri="{BB962C8B-B14F-4D97-AF65-F5344CB8AC3E}">
        <p14:creationId xmlns:p14="http://schemas.microsoft.com/office/powerpoint/2010/main" val="24905354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468313" y="932657"/>
            <a:ext cx="2287806"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buFontTx/>
              <a:buChar char="•"/>
            </a:pPr>
            <a:r>
              <a:rPr lang="fr-FR" altLang="en-US" b="1" dirty="0">
                <a:solidFill>
                  <a:srgbClr val="000000"/>
                </a:solidFill>
                <a:latin typeface="Avenir Book"/>
                <a:cs typeface="Avenir Book"/>
              </a:rPr>
              <a:t>Charge transport</a:t>
            </a:r>
          </a:p>
          <a:p>
            <a:pPr eaLnBrk="1" hangingPunct="1">
              <a:buFontTx/>
              <a:buChar char="•"/>
            </a:pPr>
            <a:endParaRPr lang="fr-FR" altLang="en-US" b="1" dirty="0">
              <a:solidFill>
                <a:srgbClr val="000000"/>
              </a:solidFill>
              <a:latin typeface="Avenir Book"/>
              <a:cs typeface="Avenir Book"/>
            </a:endParaRPr>
          </a:p>
          <a:p>
            <a:pPr eaLnBrk="1" hangingPunct="1">
              <a:buFontTx/>
              <a:buChar char="•"/>
            </a:pPr>
            <a:r>
              <a:rPr lang="fr-FR" altLang="en-US" b="1" dirty="0">
                <a:solidFill>
                  <a:srgbClr val="000000"/>
                </a:solidFill>
                <a:latin typeface="Avenir Book"/>
                <a:cs typeface="Avenir Book"/>
              </a:rPr>
              <a:t>Charge polarisation</a:t>
            </a:r>
          </a:p>
        </p:txBody>
      </p:sp>
      <p:sp>
        <p:nvSpPr>
          <p:cNvPr id="3076" name="Text Box 9"/>
          <p:cNvSpPr txBox="1">
            <a:spLocks noChangeArrowheads="1"/>
          </p:cNvSpPr>
          <p:nvPr/>
        </p:nvSpPr>
        <p:spPr bwMode="auto">
          <a:xfrm>
            <a:off x="3059113" y="3165873"/>
            <a:ext cx="2952750" cy="1615827"/>
          </a:xfrm>
          <a:prstGeom prst="rect">
            <a:avLst/>
          </a:prstGeom>
          <a:noFill/>
          <a:ln w="9525">
            <a:solidFill>
              <a:schemeClr val="accent5">
                <a:lumMod val="50000"/>
              </a:schemeClr>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50000"/>
              </a:spcBef>
              <a:buFontTx/>
              <a:buChar char="•"/>
            </a:pPr>
            <a:r>
              <a:rPr lang="fr-FR" altLang="en-US" dirty="0" err="1">
                <a:solidFill>
                  <a:schemeClr val="accent5">
                    <a:lumMod val="50000"/>
                  </a:schemeClr>
                </a:solidFill>
                <a:latin typeface="Avenir Black"/>
                <a:cs typeface="Avenir Black"/>
              </a:rPr>
              <a:t>Electrical</a:t>
            </a:r>
            <a:r>
              <a:rPr lang="fr-FR" altLang="en-US" dirty="0">
                <a:solidFill>
                  <a:schemeClr val="accent5">
                    <a:lumMod val="50000"/>
                  </a:schemeClr>
                </a:solidFill>
                <a:latin typeface="Avenir Black"/>
                <a:cs typeface="Avenir Black"/>
              </a:rPr>
              <a:t> </a:t>
            </a:r>
            <a:r>
              <a:rPr lang="fr-FR" altLang="en-US" dirty="0" err="1">
                <a:solidFill>
                  <a:schemeClr val="accent5">
                    <a:lumMod val="50000"/>
                  </a:schemeClr>
                </a:solidFill>
                <a:latin typeface="Avenir Black"/>
                <a:cs typeface="Avenir Black"/>
              </a:rPr>
              <a:t>resistivity</a:t>
            </a:r>
            <a:endParaRPr lang="fr-FR" altLang="en-US" dirty="0">
              <a:solidFill>
                <a:schemeClr val="accent5">
                  <a:lumMod val="50000"/>
                </a:schemeClr>
              </a:solidFill>
              <a:latin typeface="Avenir Black"/>
              <a:cs typeface="Avenir Black"/>
            </a:endParaRPr>
          </a:p>
          <a:p>
            <a:pPr eaLnBrk="1" hangingPunct="1">
              <a:spcBef>
                <a:spcPct val="50000"/>
              </a:spcBef>
              <a:buFontTx/>
              <a:buChar char="•"/>
            </a:pPr>
            <a:r>
              <a:rPr lang="fr-FR" altLang="en-US" b="1" dirty="0" err="1">
                <a:latin typeface="Avenir Book"/>
                <a:cs typeface="Avenir Book"/>
              </a:rPr>
              <a:t>Spontaneous</a:t>
            </a:r>
            <a:r>
              <a:rPr lang="fr-FR" altLang="en-US" b="1" dirty="0">
                <a:latin typeface="Avenir Book"/>
                <a:cs typeface="Avenir Book"/>
              </a:rPr>
              <a:t> </a:t>
            </a:r>
            <a:r>
              <a:rPr lang="fr-FR" altLang="en-US" b="1" dirty="0" err="1">
                <a:latin typeface="Avenir Book"/>
                <a:cs typeface="Avenir Book"/>
              </a:rPr>
              <a:t>potential</a:t>
            </a:r>
            <a:endParaRPr lang="fr-FR" altLang="en-US" b="1" dirty="0">
              <a:latin typeface="Avenir Book"/>
              <a:cs typeface="Avenir Book"/>
            </a:endParaRPr>
          </a:p>
          <a:p>
            <a:pPr eaLnBrk="1" hangingPunct="1">
              <a:spcBef>
                <a:spcPct val="50000"/>
              </a:spcBef>
              <a:buFontTx/>
              <a:buChar char="•"/>
            </a:pPr>
            <a:r>
              <a:rPr lang="fr-FR" altLang="en-US" b="1" dirty="0" err="1">
                <a:latin typeface="Avenir Book"/>
                <a:cs typeface="Avenir Book"/>
              </a:rPr>
              <a:t>Induced</a:t>
            </a:r>
            <a:r>
              <a:rPr lang="fr-FR" altLang="en-US" b="1" dirty="0">
                <a:latin typeface="Avenir Book"/>
                <a:cs typeface="Avenir Book"/>
              </a:rPr>
              <a:t> polarisation</a:t>
            </a:r>
          </a:p>
          <a:p>
            <a:pPr eaLnBrk="1" hangingPunct="1">
              <a:spcBef>
                <a:spcPct val="50000"/>
              </a:spcBef>
              <a:buFontTx/>
              <a:buChar char="•"/>
            </a:pPr>
            <a:r>
              <a:rPr lang="fr-FR" altLang="en-US" b="1" dirty="0" err="1">
                <a:latin typeface="Avenir Book"/>
                <a:cs typeface="Avenir Book"/>
              </a:rPr>
              <a:t>Complex</a:t>
            </a:r>
            <a:r>
              <a:rPr lang="fr-FR" altLang="en-US" b="1" dirty="0">
                <a:latin typeface="Avenir Book"/>
                <a:cs typeface="Avenir Book"/>
              </a:rPr>
              <a:t> </a:t>
            </a:r>
            <a:r>
              <a:rPr lang="fr-FR" altLang="en-US" b="1" dirty="0" err="1">
                <a:latin typeface="Avenir Book"/>
                <a:cs typeface="Avenir Book"/>
              </a:rPr>
              <a:t>resistivity</a:t>
            </a:r>
            <a:endParaRPr lang="fr-FR" altLang="en-US" b="1" dirty="0">
              <a:latin typeface="Avenir Book"/>
              <a:cs typeface="Avenir Book"/>
            </a:endParaRPr>
          </a:p>
        </p:txBody>
      </p:sp>
      <p:graphicFrame>
        <p:nvGraphicFramePr>
          <p:cNvPr id="154667" name="Group 43"/>
          <p:cNvGraphicFramePr>
            <a:graphicFrameLocks noGrp="1"/>
          </p:cNvGraphicFramePr>
          <p:nvPr>
            <p:extLst>
              <p:ext uri="{D42A27DB-BD31-4B8C-83A1-F6EECF244321}">
                <p14:modId xmlns:p14="http://schemas.microsoft.com/office/powerpoint/2010/main" val="389299679"/>
              </p:ext>
            </p:extLst>
          </p:nvPr>
        </p:nvGraphicFramePr>
        <p:xfrm>
          <a:off x="1908175" y="2582466"/>
          <a:ext cx="6096000" cy="175260"/>
        </p:xfrm>
        <a:graphic>
          <a:graphicData uri="http://schemas.openxmlformats.org/drawingml/2006/table">
            <a:tbl>
              <a:tblPr/>
              <a:tblGrid>
                <a:gridCol w="677863"/>
                <a:gridCol w="676275"/>
                <a:gridCol w="677862"/>
                <a:gridCol w="677863"/>
                <a:gridCol w="676275"/>
                <a:gridCol w="677862"/>
                <a:gridCol w="677863"/>
                <a:gridCol w="676275"/>
                <a:gridCol w="677862"/>
              </a:tblGrid>
              <a:tr h="171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700" b="0" i="0" u="none" strike="noStrike" cap="none" normalizeH="0" baseline="0" dirty="0" smtClean="0">
                        <a:ln>
                          <a:noFill/>
                        </a:ln>
                        <a:solidFill>
                          <a:schemeClr val="tx1"/>
                        </a:solidFill>
                        <a:effectLst/>
                        <a:latin typeface="Arial" charset="0"/>
                      </a:endParaRP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700" b="0" i="0" u="none" strike="noStrike" cap="none" normalizeH="0" baseline="0" smtClean="0">
                        <a:ln>
                          <a:noFill/>
                        </a:ln>
                        <a:solidFill>
                          <a:schemeClr val="tx1"/>
                        </a:solidFill>
                        <a:effectLst/>
                        <a:latin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700" b="0" i="0" u="none" strike="noStrike" cap="none" normalizeH="0" baseline="0" dirty="0" smtClean="0">
                        <a:ln>
                          <a:noFill/>
                        </a:ln>
                        <a:solidFill>
                          <a:schemeClr val="tx1"/>
                        </a:solidFill>
                        <a:effectLst/>
                        <a:latin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700" b="0" i="0" u="none" strike="noStrike" cap="none" normalizeH="0" baseline="0" smtClean="0">
                        <a:ln>
                          <a:noFill/>
                        </a:ln>
                        <a:solidFill>
                          <a:schemeClr val="tx1"/>
                        </a:solidFill>
                        <a:effectLst/>
                        <a:latin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700" b="0" i="0" u="none" strike="noStrike" cap="none" normalizeH="0" baseline="0" smtClean="0">
                        <a:ln>
                          <a:noFill/>
                        </a:ln>
                        <a:solidFill>
                          <a:schemeClr val="tx1"/>
                        </a:solidFill>
                        <a:effectLst/>
                        <a:latin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700" b="0" i="0" u="none" strike="noStrike" cap="none" normalizeH="0" baseline="0" smtClean="0">
                        <a:ln>
                          <a:noFill/>
                        </a:ln>
                        <a:solidFill>
                          <a:schemeClr val="tx1"/>
                        </a:solidFill>
                        <a:effectLst/>
                        <a:latin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700" b="0" i="0" u="none" strike="noStrike" cap="none" normalizeH="0" baseline="0" smtClean="0">
                        <a:ln>
                          <a:noFill/>
                        </a:ln>
                        <a:solidFill>
                          <a:schemeClr val="tx1"/>
                        </a:solidFill>
                        <a:effectLst/>
                        <a:latin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700" b="0" i="0" u="none" strike="noStrike" cap="none" normalizeH="0" baseline="0" smtClean="0">
                        <a:ln>
                          <a:noFill/>
                        </a:ln>
                        <a:solidFill>
                          <a:schemeClr val="tx1"/>
                        </a:solidFill>
                        <a:effectLst/>
                        <a:latin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700" b="0" i="0" u="none" strike="noStrike" cap="none" normalizeH="0" baseline="0" dirty="0" smtClean="0">
                        <a:ln>
                          <a:noFill/>
                        </a:ln>
                        <a:solidFill>
                          <a:schemeClr val="tx1"/>
                        </a:solidFill>
                        <a:effectLst/>
                        <a:latin typeface="Arial" charset="0"/>
                      </a:endParaRP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r>
            </a:tbl>
          </a:graphicData>
        </a:graphic>
      </p:graphicFrame>
      <p:sp>
        <p:nvSpPr>
          <p:cNvPr id="3099" name="Text Box 44"/>
          <p:cNvSpPr txBox="1">
            <a:spLocks noChangeArrowheads="1"/>
          </p:cNvSpPr>
          <p:nvPr/>
        </p:nvSpPr>
        <p:spPr bwMode="auto">
          <a:xfrm>
            <a:off x="1763713" y="2797969"/>
            <a:ext cx="696391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fr-FR" altLang="en-US" sz="1200"/>
              <a:t>10</a:t>
            </a:r>
            <a:r>
              <a:rPr lang="fr-FR" altLang="en-US" sz="1200" baseline="30000"/>
              <a:t>0</a:t>
            </a:r>
            <a:r>
              <a:rPr lang="fr-FR" altLang="en-US" sz="1200"/>
              <a:t>        10</a:t>
            </a:r>
            <a:r>
              <a:rPr lang="fr-FR" altLang="en-US" sz="1200" baseline="30000"/>
              <a:t>1	</a:t>
            </a:r>
            <a:r>
              <a:rPr lang="fr-FR" altLang="en-US" sz="1200"/>
              <a:t>        10</a:t>
            </a:r>
            <a:r>
              <a:rPr lang="fr-FR" altLang="en-US" sz="1200" baseline="30000"/>
              <a:t>2               </a:t>
            </a:r>
            <a:r>
              <a:rPr lang="fr-FR" altLang="en-US" sz="1200"/>
              <a:t>10</a:t>
            </a:r>
            <a:r>
              <a:rPr lang="fr-FR" altLang="en-US" sz="1200" baseline="30000"/>
              <a:t>3              </a:t>
            </a:r>
            <a:r>
              <a:rPr lang="fr-FR" altLang="en-US" sz="1200"/>
              <a:t>10</a:t>
            </a:r>
            <a:r>
              <a:rPr lang="fr-FR" altLang="en-US" sz="1200" baseline="30000"/>
              <a:t>4               </a:t>
            </a:r>
            <a:r>
              <a:rPr lang="fr-FR" altLang="en-US" sz="1200"/>
              <a:t>10</a:t>
            </a:r>
            <a:r>
              <a:rPr lang="fr-FR" altLang="en-US" sz="1200" baseline="30000"/>
              <a:t>5               </a:t>
            </a:r>
            <a:r>
              <a:rPr lang="fr-FR" altLang="en-US" sz="1200"/>
              <a:t>10</a:t>
            </a:r>
            <a:r>
              <a:rPr lang="fr-FR" altLang="en-US" sz="1200" baseline="30000"/>
              <a:t>6               </a:t>
            </a:r>
            <a:r>
              <a:rPr lang="fr-FR" altLang="en-US" sz="1200"/>
              <a:t>10</a:t>
            </a:r>
            <a:r>
              <a:rPr lang="fr-FR" altLang="en-US" sz="1200" baseline="30000"/>
              <a:t>7               </a:t>
            </a:r>
            <a:r>
              <a:rPr lang="fr-FR" altLang="en-US" sz="1200"/>
              <a:t>10</a:t>
            </a:r>
            <a:r>
              <a:rPr lang="fr-FR" altLang="en-US" sz="1200" baseline="30000"/>
              <a:t>8                </a:t>
            </a:r>
            <a:r>
              <a:rPr lang="fr-FR" altLang="en-US" sz="1200"/>
              <a:t>10</a:t>
            </a:r>
            <a:r>
              <a:rPr lang="fr-FR" altLang="en-US" sz="1200" baseline="30000"/>
              <a:t>9 </a:t>
            </a:r>
            <a:r>
              <a:rPr lang="fr-FR" altLang="en-US" sz="1200"/>
              <a:t>Hertz</a:t>
            </a:r>
            <a:endParaRPr lang="fr-FR" altLang="en-US" sz="1200" baseline="30000"/>
          </a:p>
        </p:txBody>
      </p:sp>
      <p:sp>
        <p:nvSpPr>
          <p:cNvPr id="3100" name="Text Box 45"/>
          <p:cNvSpPr txBox="1">
            <a:spLocks noChangeArrowheads="1"/>
          </p:cNvSpPr>
          <p:nvPr/>
        </p:nvSpPr>
        <p:spPr bwMode="auto">
          <a:xfrm>
            <a:off x="6516688" y="2055972"/>
            <a:ext cx="63362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fr-FR" altLang="en-US">
                <a:latin typeface="Avenir Book"/>
                <a:cs typeface="Avenir Book"/>
              </a:rPr>
              <a:t>GPR</a:t>
            </a:r>
          </a:p>
        </p:txBody>
      </p:sp>
      <p:sp>
        <p:nvSpPr>
          <p:cNvPr id="3101" name="Text Box 46"/>
          <p:cNvSpPr txBox="1">
            <a:spLocks noChangeArrowheads="1"/>
          </p:cNvSpPr>
          <p:nvPr/>
        </p:nvSpPr>
        <p:spPr bwMode="auto">
          <a:xfrm>
            <a:off x="4067175" y="2055972"/>
            <a:ext cx="15769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fr-FR" altLang="en-US">
                <a:latin typeface="Avenir Book"/>
                <a:cs typeface="Avenir Book"/>
              </a:rPr>
              <a:t>EM induction</a:t>
            </a:r>
          </a:p>
        </p:txBody>
      </p:sp>
      <p:sp>
        <p:nvSpPr>
          <p:cNvPr id="3102" name="Text Box 47"/>
          <p:cNvSpPr txBox="1">
            <a:spLocks noChangeArrowheads="1"/>
          </p:cNvSpPr>
          <p:nvPr/>
        </p:nvSpPr>
        <p:spPr bwMode="auto">
          <a:xfrm>
            <a:off x="2555875" y="2055972"/>
            <a:ext cx="3780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fr-FR" altLang="en-US" dirty="0">
                <a:latin typeface="Avenir Book"/>
                <a:cs typeface="Avenir Book"/>
              </a:rPr>
              <a:t>IP</a:t>
            </a:r>
          </a:p>
        </p:txBody>
      </p:sp>
      <p:sp>
        <p:nvSpPr>
          <p:cNvPr id="3103" name="Text Box 48"/>
          <p:cNvSpPr txBox="1">
            <a:spLocks noChangeArrowheads="1"/>
          </p:cNvSpPr>
          <p:nvPr/>
        </p:nvSpPr>
        <p:spPr bwMode="auto">
          <a:xfrm>
            <a:off x="1331914" y="1884760"/>
            <a:ext cx="119776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fr-FR" altLang="en-US">
                <a:latin typeface="Avenir Book"/>
                <a:cs typeface="Avenir Book"/>
              </a:rPr>
              <a:t>Resistivity</a:t>
            </a:r>
          </a:p>
          <a:p>
            <a:pPr eaLnBrk="1" hangingPunct="1"/>
            <a:r>
              <a:rPr lang="fr-FR" altLang="en-US">
                <a:latin typeface="Avenir Book"/>
                <a:cs typeface="Avenir Book"/>
              </a:rPr>
              <a:t>SP</a:t>
            </a:r>
          </a:p>
        </p:txBody>
      </p:sp>
      <p:sp>
        <p:nvSpPr>
          <p:cNvPr id="3104" name="Line 49"/>
          <p:cNvSpPr>
            <a:spLocks noChangeShapeType="1"/>
          </p:cNvSpPr>
          <p:nvPr/>
        </p:nvSpPr>
        <p:spPr bwMode="auto">
          <a:xfrm>
            <a:off x="1908175" y="2316956"/>
            <a:ext cx="0" cy="1619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3105" name="Line 50"/>
          <p:cNvSpPr>
            <a:spLocks noChangeShapeType="1"/>
          </p:cNvSpPr>
          <p:nvPr/>
        </p:nvSpPr>
        <p:spPr bwMode="auto">
          <a:xfrm>
            <a:off x="2195513" y="2425304"/>
            <a:ext cx="100806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3106" name="Line 51"/>
          <p:cNvSpPr>
            <a:spLocks noChangeShapeType="1"/>
          </p:cNvSpPr>
          <p:nvPr/>
        </p:nvSpPr>
        <p:spPr bwMode="auto">
          <a:xfrm>
            <a:off x="3348039" y="2425304"/>
            <a:ext cx="24479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3107" name="Line 52"/>
          <p:cNvSpPr>
            <a:spLocks noChangeShapeType="1"/>
          </p:cNvSpPr>
          <p:nvPr/>
        </p:nvSpPr>
        <p:spPr bwMode="auto">
          <a:xfrm>
            <a:off x="6011863" y="2425304"/>
            <a:ext cx="1944687"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2" name="Titre 1"/>
          <p:cNvSpPr>
            <a:spLocks noGrp="1"/>
          </p:cNvSpPr>
          <p:nvPr>
            <p:ph type="title"/>
          </p:nvPr>
        </p:nvSpPr>
        <p:spPr/>
        <p:txBody>
          <a:bodyPr/>
          <a:lstStyle/>
          <a:p>
            <a:pPr algn="l"/>
            <a:r>
              <a:rPr lang="fr-FR" dirty="0" err="1" smtClean="0"/>
              <a:t>Principles</a:t>
            </a:r>
            <a:endParaRPr lang="fr-FR" dirty="0"/>
          </a:p>
        </p:txBody>
      </p:sp>
    </p:spTree>
    <p:extLst>
      <p:ext uri="{BB962C8B-B14F-4D97-AF65-F5344CB8AC3E}">
        <p14:creationId xmlns:p14="http://schemas.microsoft.com/office/powerpoint/2010/main" val="42278243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err="1" smtClean="0"/>
              <a:t>History</a:t>
            </a:r>
            <a:endParaRPr lang="fr-BE" dirty="0"/>
          </a:p>
        </p:txBody>
      </p:sp>
      <p:sp>
        <p:nvSpPr>
          <p:cNvPr id="3" name="Espace réservé du contenu 2"/>
          <p:cNvSpPr>
            <a:spLocks noGrp="1"/>
          </p:cNvSpPr>
          <p:nvPr>
            <p:ph idx="1"/>
          </p:nvPr>
        </p:nvSpPr>
        <p:spPr/>
        <p:txBody>
          <a:bodyPr>
            <a:normAutofit fontScale="92500" lnSpcReduction="10000"/>
          </a:bodyPr>
          <a:lstStyle/>
          <a:p>
            <a:r>
              <a:rPr lang="en-US" dirty="0" smtClean="0"/>
              <a:t>Four </a:t>
            </a:r>
            <a:r>
              <a:rPr lang="en-US" dirty="0"/>
              <a:t>electrode systems (early 20th century) </a:t>
            </a:r>
          </a:p>
          <a:p>
            <a:r>
              <a:rPr lang="en-US" dirty="0" smtClean="0"/>
              <a:t>Multi-electrode </a:t>
            </a:r>
            <a:r>
              <a:rPr lang="en-US" dirty="0"/>
              <a:t>systems with multiplexer (1990) </a:t>
            </a:r>
          </a:p>
          <a:p>
            <a:r>
              <a:rPr lang="fr-BE" dirty="0" smtClean="0"/>
              <a:t>Multi-</a:t>
            </a:r>
            <a:r>
              <a:rPr lang="fr-BE" dirty="0" err="1" smtClean="0"/>
              <a:t>channel</a:t>
            </a:r>
            <a:r>
              <a:rPr lang="fr-BE" dirty="0" smtClean="0"/>
              <a:t> </a:t>
            </a:r>
            <a:r>
              <a:rPr lang="fr-BE" dirty="0" err="1"/>
              <a:t>systems</a:t>
            </a:r>
            <a:r>
              <a:rPr lang="fr-BE" dirty="0"/>
              <a:t> (2000) </a:t>
            </a:r>
          </a:p>
          <a:p>
            <a:r>
              <a:rPr lang="fr-BE" dirty="0" err="1" smtClean="0"/>
              <a:t>Hybrid</a:t>
            </a:r>
            <a:r>
              <a:rPr lang="fr-BE" dirty="0" smtClean="0"/>
              <a:t> </a:t>
            </a:r>
            <a:r>
              <a:rPr lang="fr-BE" dirty="0" err="1"/>
              <a:t>systems</a:t>
            </a:r>
            <a:r>
              <a:rPr lang="fr-BE" dirty="0"/>
              <a:t> (2010) </a:t>
            </a:r>
            <a:endParaRPr lang="fr-BE" dirty="0" smtClean="0"/>
          </a:p>
          <a:p>
            <a:pPr lvl="1"/>
            <a:r>
              <a:rPr lang="fr-BE" dirty="0" smtClean="0"/>
              <a:t>Wireless </a:t>
            </a:r>
            <a:endParaRPr lang="fr-BE" dirty="0"/>
          </a:p>
          <a:p>
            <a:pPr lvl="1"/>
            <a:r>
              <a:rPr lang="fr-BE" dirty="0" smtClean="0"/>
              <a:t>Multi </a:t>
            </a:r>
            <a:r>
              <a:rPr lang="fr-BE" dirty="0" err="1"/>
              <a:t>current</a:t>
            </a:r>
            <a:r>
              <a:rPr lang="fr-BE" dirty="0"/>
              <a:t> injection </a:t>
            </a:r>
          </a:p>
          <a:p>
            <a:r>
              <a:rPr lang="en-US" dirty="0" smtClean="0"/>
              <a:t>Parallel </a:t>
            </a:r>
            <a:r>
              <a:rPr lang="en-US" dirty="0"/>
              <a:t>development: </a:t>
            </a:r>
            <a:r>
              <a:rPr lang="en-US" dirty="0" smtClean="0"/>
              <a:t/>
            </a:r>
            <a:br>
              <a:rPr lang="en-US" dirty="0" smtClean="0"/>
            </a:br>
            <a:r>
              <a:rPr lang="en-US" dirty="0" smtClean="0"/>
              <a:t>better </a:t>
            </a:r>
            <a:r>
              <a:rPr lang="en-US" dirty="0"/>
              <a:t>IP measurement, increased autonomous capabilities, emphasis on monitoring, better inverse codes </a:t>
            </a:r>
          </a:p>
          <a:p>
            <a:endParaRPr lang="fr-BE" dirty="0"/>
          </a:p>
        </p:txBody>
      </p:sp>
    </p:spTree>
    <p:extLst>
      <p:ext uri="{BB962C8B-B14F-4D97-AF65-F5344CB8AC3E}">
        <p14:creationId xmlns:p14="http://schemas.microsoft.com/office/powerpoint/2010/main" val="2157376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7275" y="4076700"/>
            <a:ext cx="5412730" cy="579584"/>
          </a:xfrm>
        </p:spPr>
        <p:txBody>
          <a:bodyPr/>
          <a:lstStyle/>
          <a:p>
            <a:pPr algn="r"/>
            <a:r>
              <a:rPr lang="fr-FR" dirty="0" smtClean="0"/>
              <a:t>Basics: </a:t>
            </a:r>
            <a:r>
              <a:rPr lang="fr-FR" dirty="0" err="1" smtClean="0"/>
              <a:t>current</a:t>
            </a:r>
            <a:r>
              <a:rPr lang="fr-FR" dirty="0" smtClean="0"/>
              <a:t> conduction</a:t>
            </a:r>
            <a:endParaRPr lang="fr-FR" dirty="0"/>
          </a:p>
        </p:txBody>
      </p:sp>
    </p:spTree>
    <p:extLst>
      <p:ext uri="{BB962C8B-B14F-4D97-AF65-F5344CB8AC3E}">
        <p14:creationId xmlns:p14="http://schemas.microsoft.com/office/powerpoint/2010/main" val="23648873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5" y="205979"/>
            <a:ext cx="7911865" cy="570864"/>
          </a:xfrm>
        </p:spPr>
        <p:txBody>
          <a:bodyPr/>
          <a:lstStyle/>
          <a:p>
            <a:r>
              <a:rPr lang="fr-BE" dirty="0" smtClean="0"/>
              <a:t>Conduction of </a:t>
            </a:r>
            <a:r>
              <a:rPr lang="fr-BE" dirty="0" err="1" smtClean="0"/>
              <a:t>electrical</a:t>
            </a:r>
            <a:r>
              <a:rPr lang="fr-BE" dirty="0" smtClean="0"/>
              <a:t> </a:t>
            </a:r>
            <a:r>
              <a:rPr lang="fr-BE" dirty="0" err="1" smtClean="0"/>
              <a:t>current</a:t>
            </a:r>
            <a:r>
              <a:rPr lang="fr-BE" dirty="0" smtClean="0"/>
              <a:t>? Types of </a:t>
            </a:r>
            <a:r>
              <a:rPr lang="fr-BE" dirty="0" err="1" smtClean="0"/>
              <a:t>materials</a:t>
            </a:r>
            <a:r>
              <a:rPr lang="fr-BE" dirty="0" smtClean="0"/>
              <a:t>?</a:t>
            </a:r>
            <a:endParaRPr lang="fr-BE" dirty="0"/>
          </a:p>
        </p:txBody>
      </p:sp>
      <p:sp>
        <p:nvSpPr>
          <p:cNvPr id="4" name="Espace réservé du contenu 3"/>
          <p:cNvSpPr>
            <a:spLocks noGrp="1"/>
          </p:cNvSpPr>
          <p:nvPr>
            <p:ph idx="1"/>
          </p:nvPr>
        </p:nvSpPr>
        <p:spPr/>
        <p:txBody>
          <a:bodyPr/>
          <a:lstStyle/>
          <a:p>
            <a:endParaRPr lang="fr-BE" dirty="0"/>
          </a:p>
        </p:txBody>
      </p:sp>
    </p:spTree>
    <p:extLst>
      <p:ext uri="{BB962C8B-B14F-4D97-AF65-F5344CB8AC3E}">
        <p14:creationId xmlns:p14="http://schemas.microsoft.com/office/powerpoint/2010/main" val="3461427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err="1" smtClean="0"/>
              <a:t>Who</a:t>
            </a:r>
            <a:r>
              <a:rPr lang="fr-BE" dirty="0" smtClean="0"/>
              <a:t> </a:t>
            </a:r>
            <a:r>
              <a:rPr lang="fr-BE" dirty="0" err="1" smtClean="0"/>
              <a:t>is</a:t>
            </a:r>
            <a:r>
              <a:rPr lang="fr-BE" dirty="0" smtClean="0"/>
              <a:t> Sarah Garré? (2)</a:t>
            </a:r>
            <a:endParaRPr lang="fr-BE" dirty="0"/>
          </a:p>
        </p:txBody>
      </p:sp>
      <p:pic>
        <p:nvPicPr>
          <p:cNvPr id="4" name="Espace réservé du contenu 3"/>
          <p:cNvPicPr>
            <a:picLocks noGrp="1" noChangeAspect="1"/>
          </p:cNvPicPr>
          <p:nvPr>
            <p:ph idx="1"/>
          </p:nvPr>
        </p:nvPicPr>
        <p:blipFill>
          <a:blip r:embed="rId2"/>
          <a:stretch>
            <a:fillRect/>
          </a:stretch>
        </p:blipFill>
        <p:spPr>
          <a:xfrm>
            <a:off x="197276" y="863600"/>
            <a:ext cx="6364864" cy="4067175"/>
          </a:xfrm>
          <a:prstGeom prst="rect">
            <a:avLst/>
          </a:prstGeom>
        </p:spPr>
      </p:pic>
      <p:sp>
        <p:nvSpPr>
          <p:cNvPr id="5" name="ZoneTexte 4"/>
          <p:cNvSpPr txBox="1"/>
          <p:nvPr/>
        </p:nvSpPr>
        <p:spPr>
          <a:xfrm>
            <a:off x="6562140" y="3352770"/>
            <a:ext cx="2515738" cy="1384995"/>
          </a:xfrm>
          <a:prstGeom prst="rect">
            <a:avLst/>
          </a:prstGeom>
          <a:noFill/>
        </p:spPr>
        <p:txBody>
          <a:bodyPr wrap="square" rtlCol="0">
            <a:spAutoFit/>
          </a:bodyPr>
          <a:lstStyle/>
          <a:p>
            <a:r>
              <a:rPr lang="fr-BE" sz="1200" dirty="0" smtClean="0">
                <a:solidFill>
                  <a:schemeClr val="tx1">
                    <a:lumMod val="50000"/>
                    <a:lumOff val="50000"/>
                  </a:schemeClr>
                </a:solidFill>
              </a:rPr>
              <a:t>2014-now </a:t>
            </a:r>
            <a:br>
              <a:rPr lang="fr-BE" sz="1200" dirty="0" smtClean="0">
                <a:solidFill>
                  <a:schemeClr val="tx1">
                    <a:lumMod val="50000"/>
                    <a:lumOff val="50000"/>
                  </a:schemeClr>
                </a:solidFill>
              </a:rPr>
            </a:br>
            <a:r>
              <a:rPr lang="fr-BE" sz="1200" dirty="0" smtClean="0">
                <a:solidFill>
                  <a:schemeClr val="tx1">
                    <a:lumMod val="50000"/>
                    <a:lumOff val="50000"/>
                  </a:schemeClr>
                </a:solidFill>
              </a:rPr>
              <a:t>Professor </a:t>
            </a:r>
            <a:r>
              <a:rPr lang="fr-BE" sz="1200" dirty="0" err="1" smtClean="0">
                <a:solidFill>
                  <a:schemeClr val="tx1">
                    <a:lumMod val="50000"/>
                    <a:lumOff val="50000"/>
                  </a:schemeClr>
                </a:solidFill>
              </a:rPr>
              <a:t>Gx</a:t>
            </a:r>
            <a:r>
              <a:rPr lang="fr-BE" sz="1200" dirty="0" smtClean="0">
                <a:solidFill>
                  <a:schemeClr val="tx1">
                    <a:lumMod val="50000"/>
                    <a:lumOff val="50000"/>
                  </a:schemeClr>
                </a:solidFill>
              </a:rPr>
              <a:t>-ABT, </a:t>
            </a:r>
            <a:r>
              <a:rPr lang="fr-BE" sz="1200" dirty="0" err="1" smtClean="0">
                <a:solidFill>
                  <a:schemeClr val="tx1">
                    <a:lumMod val="50000"/>
                    <a:lumOff val="50000"/>
                  </a:schemeClr>
                </a:solidFill>
              </a:rPr>
              <a:t>ULiège</a:t>
            </a:r>
            <a:endParaRPr lang="fr-BE" sz="1200" dirty="0" smtClean="0">
              <a:solidFill>
                <a:schemeClr val="tx1">
                  <a:lumMod val="50000"/>
                  <a:lumOff val="50000"/>
                </a:schemeClr>
              </a:solidFill>
            </a:endParaRPr>
          </a:p>
          <a:p>
            <a:r>
              <a:rPr lang="fr-BE" sz="1200" dirty="0" err="1" smtClean="0"/>
              <a:t>Soil</a:t>
            </a:r>
            <a:r>
              <a:rPr lang="fr-BE" sz="1200" dirty="0" smtClean="0"/>
              <a:t>-plant interactions, </a:t>
            </a:r>
            <a:r>
              <a:rPr lang="fr-BE" sz="1200" dirty="0" err="1" smtClean="0"/>
              <a:t>hydrogeophysics</a:t>
            </a:r>
            <a:r>
              <a:rPr lang="fr-BE" sz="1200" dirty="0" smtClean="0"/>
              <a:t>, </a:t>
            </a:r>
            <a:r>
              <a:rPr lang="fr-BE" sz="1200" dirty="0" err="1" smtClean="0"/>
              <a:t>soil</a:t>
            </a:r>
            <a:r>
              <a:rPr lang="fr-BE" sz="1200" dirty="0" smtClean="0"/>
              <a:t> </a:t>
            </a:r>
            <a:r>
              <a:rPr lang="fr-BE" sz="1200" dirty="0" err="1" smtClean="0"/>
              <a:t>physics</a:t>
            </a:r>
            <a:endParaRPr lang="fr-BE" sz="1200" dirty="0" smtClean="0"/>
          </a:p>
          <a:p>
            <a:endParaRPr lang="fr-BE" sz="1200" dirty="0"/>
          </a:p>
          <a:p>
            <a:r>
              <a:rPr lang="fr-BE" sz="1200" dirty="0" err="1" smtClean="0"/>
              <a:t>Also</a:t>
            </a:r>
            <a:r>
              <a:rPr lang="fr-BE" sz="1200" dirty="0" smtClean="0"/>
              <a:t> </a:t>
            </a:r>
            <a:r>
              <a:rPr lang="fr-BE" sz="1200" dirty="0" err="1" smtClean="0"/>
              <a:t>integrated</a:t>
            </a:r>
            <a:r>
              <a:rPr lang="fr-BE" sz="1200" dirty="0" smtClean="0"/>
              <a:t> in team Frédéric NGUYEN, </a:t>
            </a:r>
            <a:r>
              <a:rPr lang="fr-BE" sz="1200" dirty="0" err="1" smtClean="0"/>
              <a:t>ULiège</a:t>
            </a:r>
            <a:r>
              <a:rPr lang="fr-BE" sz="1200" dirty="0" smtClean="0"/>
              <a:t> (</a:t>
            </a:r>
            <a:r>
              <a:rPr lang="fr-BE" sz="1200" dirty="0" err="1" smtClean="0"/>
              <a:t>Hydrogeophysics</a:t>
            </a:r>
            <a:r>
              <a:rPr lang="fr-BE" sz="1200" dirty="0" smtClean="0"/>
              <a:t>)</a:t>
            </a:r>
            <a:endParaRPr lang="fr-BE" sz="1200"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381" y="1565977"/>
            <a:ext cx="547545" cy="547545"/>
          </a:xfrm>
          <a:prstGeom prst="rect">
            <a:avLst/>
          </a:prstGeom>
        </p:spPr>
      </p:pic>
      <p:sp>
        <p:nvSpPr>
          <p:cNvPr id="7" name="ZoneTexte 6"/>
          <p:cNvSpPr txBox="1"/>
          <p:nvPr/>
        </p:nvSpPr>
        <p:spPr>
          <a:xfrm>
            <a:off x="7201926" y="1600329"/>
            <a:ext cx="1180901" cy="369332"/>
          </a:xfrm>
          <a:prstGeom prst="rect">
            <a:avLst/>
          </a:prstGeom>
          <a:noFill/>
        </p:spPr>
        <p:txBody>
          <a:bodyPr wrap="none" rtlCol="0">
            <a:spAutoFit/>
          </a:bodyPr>
          <a:lstStyle/>
          <a:p>
            <a:r>
              <a:rPr lang="fr-BE" dirty="0" err="1" smtClean="0"/>
              <a:t>sarahgarre</a:t>
            </a:r>
            <a:endParaRPr lang="fr-BE" dirty="0"/>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0386" y="2113521"/>
            <a:ext cx="675533" cy="675533"/>
          </a:xfrm>
          <a:prstGeom prst="rect">
            <a:avLst/>
          </a:prstGeom>
        </p:spPr>
      </p:pic>
      <p:sp>
        <p:nvSpPr>
          <p:cNvPr id="9" name="ZoneTexte 8"/>
          <p:cNvSpPr txBox="1"/>
          <p:nvPr/>
        </p:nvSpPr>
        <p:spPr>
          <a:xfrm>
            <a:off x="6590386" y="1149119"/>
            <a:ext cx="1547218" cy="369332"/>
          </a:xfrm>
          <a:prstGeom prst="rect">
            <a:avLst/>
          </a:prstGeom>
          <a:noFill/>
        </p:spPr>
        <p:txBody>
          <a:bodyPr wrap="none" rtlCol="0">
            <a:spAutoFit/>
          </a:bodyPr>
          <a:lstStyle/>
          <a:p>
            <a:r>
              <a:rPr lang="fr-BE" dirty="0" err="1" smtClean="0"/>
              <a:t>Keep</a:t>
            </a:r>
            <a:r>
              <a:rPr lang="fr-BE" dirty="0" smtClean="0"/>
              <a:t> in </a:t>
            </a:r>
            <a:r>
              <a:rPr lang="fr-BE" dirty="0" err="1" smtClean="0"/>
              <a:t>touch</a:t>
            </a:r>
            <a:r>
              <a:rPr lang="fr-BE" dirty="0" smtClean="0"/>
              <a:t>!</a:t>
            </a:r>
            <a:endParaRPr lang="fr-BE" dirty="0"/>
          </a:p>
        </p:txBody>
      </p:sp>
    </p:spTree>
    <p:extLst>
      <p:ext uri="{BB962C8B-B14F-4D97-AF65-F5344CB8AC3E}">
        <p14:creationId xmlns:p14="http://schemas.microsoft.com/office/powerpoint/2010/main" val="41950520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5" y="205979"/>
            <a:ext cx="7911865" cy="570864"/>
          </a:xfrm>
        </p:spPr>
        <p:txBody>
          <a:bodyPr/>
          <a:lstStyle/>
          <a:p>
            <a:r>
              <a:rPr lang="fr-BE" dirty="0" smtClean="0"/>
              <a:t>Conduction of </a:t>
            </a:r>
            <a:r>
              <a:rPr lang="fr-BE" dirty="0" err="1" smtClean="0"/>
              <a:t>electrical</a:t>
            </a:r>
            <a:r>
              <a:rPr lang="fr-BE" dirty="0" smtClean="0"/>
              <a:t> </a:t>
            </a:r>
            <a:r>
              <a:rPr lang="fr-BE" dirty="0" err="1" smtClean="0"/>
              <a:t>current</a:t>
            </a:r>
            <a:r>
              <a:rPr lang="fr-BE" dirty="0" smtClean="0"/>
              <a:t>? Types of </a:t>
            </a:r>
            <a:r>
              <a:rPr lang="fr-BE" dirty="0" err="1" smtClean="0"/>
              <a:t>materials</a:t>
            </a:r>
            <a:r>
              <a:rPr lang="fr-BE" dirty="0" smtClean="0"/>
              <a:t>?</a:t>
            </a:r>
            <a:endParaRPr lang="fr-BE" dirty="0"/>
          </a:p>
        </p:txBody>
      </p:sp>
      <p:sp>
        <p:nvSpPr>
          <p:cNvPr id="3" name="Espace réservé du contenu 2"/>
          <p:cNvSpPr>
            <a:spLocks noGrp="1"/>
          </p:cNvSpPr>
          <p:nvPr>
            <p:ph idx="1"/>
          </p:nvPr>
        </p:nvSpPr>
        <p:spPr/>
        <p:txBody>
          <a:bodyPr>
            <a:normAutofit/>
          </a:bodyPr>
          <a:lstStyle/>
          <a:p>
            <a:pPr marL="0" indent="0">
              <a:buNone/>
            </a:pPr>
            <a:r>
              <a:rPr lang="fr-BE" sz="2400" b="1" dirty="0" err="1" smtClean="0"/>
              <a:t>Conductors</a:t>
            </a:r>
            <a:r>
              <a:rPr lang="fr-BE" sz="2400" b="1" dirty="0" smtClean="0"/>
              <a:t>	    		Semi-</a:t>
            </a:r>
            <a:r>
              <a:rPr lang="fr-BE" sz="2400" b="1" dirty="0" err="1" smtClean="0"/>
              <a:t>conductors</a:t>
            </a:r>
            <a:r>
              <a:rPr lang="fr-BE" sz="2400" b="1" dirty="0" smtClean="0"/>
              <a:t>		   </a:t>
            </a:r>
            <a:r>
              <a:rPr lang="fr-BE" sz="2400" b="1" dirty="0" err="1" smtClean="0"/>
              <a:t>Insulators</a:t>
            </a:r>
            <a:endParaRPr lang="fr-BE" sz="2400" b="1" dirty="0" smtClean="0"/>
          </a:p>
          <a:p>
            <a:pPr marL="0" indent="0">
              <a:buNone/>
            </a:pPr>
            <a:r>
              <a:rPr lang="fr-BE" sz="2400" dirty="0" err="1" smtClean="0"/>
              <a:t>Metals</a:t>
            </a:r>
            <a:r>
              <a:rPr lang="fr-BE" sz="2400" dirty="0" smtClean="0"/>
              <a:t>					</a:t>
            </a:r>
            <a:r>
              <a:rPr lang="fr-BE" sz="2400" dirty="0" err="1" smtClean="0"/>
              <a:t>E.g</a:t>
            </a:r>
            <a:r>
              <a:rPr lang="fr-BE" sz="2400" dirty="0" smtClean="0"/>
              <a:t>. </a:t>
            </a:r>
            <a:r>
              <a:rPr lang="fr-BE" sz="2400" dirty="0" err="1" smtClean="0"/>
              <a:t>silicon</a:t>
            </a:r>
            <a:r>
              <a:rPr lang="fr-BE" sz="2400" dirty="0" smtClean="0"/>
              <a:t>				   </a:t>
            </a:r>
            <a:r>
              <a:rPr lang="fr-BE" sz="2400" dirty="0" err="1" smtClean="0"/>
              <a:t>E.g</a:t>
            </a:r>
            <a:r>
              <a:rPr lang="fr-BE" sz="2400" dirty="0" smtClean="0"/>
              <a:t>. </a:t>
            </a:r>
            <a:r>
              <a:rPr lang="fr-BE" sz="2400" dirty="0" err="1" smtClean="0"/>
              <a:t>diamond</a:t>
            </a:r>
            <a:endParaRPr lang="fr-BE" sz="2400" dirty="0" smtClean="0"/>
          </a:p>
          <a:p>
            <a:pPr marL="0" indent="0">
              <a:buNone/>
            </a:pPr>
            <a:r>
              <a:rPr lang="fr-BE" sz="2400" i="1" dirty="0" smtClean="0"/>
              <a:t>Free </a:t>
            </a:r>
            <a:r>
              <a:rPr lang="fr-BE" sz="2400" i="1" dirty="0" err="1" smtClean="0"/>
              <a:t>electrons</a:t>
            </a:r>
            <a:r>
              <a:rPr lang="fr-BE" sz="2400" i="1" dirty="0" smtClean="0"/>
              <a:t>		Exchange of 				   Atomic bond</a:t>
            </a:r>
            <a:endParaRPr lang="fr-BE" sz="2400" i="1" dirty="0"/>
          </a:p>
          <a:p>
            <a:pPr marL="0" indent="0">
              <a:buNone/>
            </a:pPr>
            <a:r>
              <a:rPr lang="fr-BE" sz="2400" dirty="0" err="1" smtClean="0"/>
              <a:t>Dissolved</a:t>
            </a:r>
            <a:r>
              <a:rPr lang="fr-BE" sz="2400" dirty="0" smtClean="0"/>
              <a:t> </a:t>
            </a:r>
            <a:r>
              <a:rPr lang="fr-BE" sz="2400" dirty="0" err="1" smtClean="0"/>
              <a:t>salts</a:t>
            </a:r>
            <a:r>
              <a:rPr lang="fr-BE" sz="2400" dirty="0" smtClean="0"/>
              <a:t>		</a:t>
            </a:r>
            <a:r>
              <a:rPr lang="fr-BE" sz="2400" i="1" dirty="0" err="1" smtClean="0"/>
              <a:t>electrons</a:t>
            </a:r>
            <a:r>
              <a:rPr lang="fr-BE" sz="2400" i="1" dirty="0" smtClean="0"/>
              <a:t>,</a:t>
            </a:r>
            <a:r>
              <a:rPr lang="fr-BE" sz="2400" dirty="0" smtClean="0"/>
              <a:t> </a:t>
            </a:r>
            <a:r>
              <a:rPr lang="fr-BE" sz="2400" i="1" dirty="0" err="1" smtClean="0"/>
              <a:t>Lattice</a:t>
            </a:r>
            <a:r>
              <a:rPr lang="fr-BE" sz="2400" dirty="0" smtClean="0"/>
              <a:t> 		   Salt </a:t>
            </a:r>
            <a:r>
              <a:rPr lang="fr-BE" sz="2400" dirty="0" err="1" smtClean="0"/>
              <a:t>crystals</a:t>
            </a:r>
            <a:endParaRPr lang="fr-BE" sz="2400" dirty="0" smtClean="0"/>
          </a:p>
          <a:p>
            <a:pPr marL="0" indent="0">
              <a:buNone/>
            </a:pPr>
            <a:r>
              <a:rPr lang="fr-BE" sz="2400" i="1" dirty="0" smtClean="0"/>
              <a:t>Free ions				structure, </a:t>
            </a:r>
            <a:r>
              <a:rPr lang="fr-BE" sz="2400" i="1" dirty="0" err="1" smtClean="0"/>
              <a:t>defect</a:t>
            </a:r>
            <a:r>
              <a:rPr lang="fr-BE" sz="2400" i="1" dirty="0" smtClean="0"/>
              <a:t>			   </a:t>
            </a:r>
            <a:r>
              <a:rPr lang="fr-BE" sz="2400" i="1" dirty="0" err="1" smtClean="0"/>
              <a:t>Ionic</a:t>
            </a:r>
            <a:r>
              <a:rPr lang="fr-BE" sz="2400" i="1" dirty="0" smtClean="0"/>
              <a:t> bond</a:t>
            </a:r>
          </a:p>
          <a:p>
            <a:pPr marL="0" indent="0">
              <a:buNone/>
            </a:pPr>
            <a:r>
              <a:rPr lang="fr-BE" sz="2400" i="1" dirty="0"/>
              <a:t>	</a:t>
            </a:r>
            <a:r>
              <a:rPr lang="fr-BE" sz="2400" i="1" dirty="0" smtClean="0"/>
              <a:t>					«</a:t>
            </a:r>
            <a:r>
              <a:rPr lang="fr-BE" sz="2400" i="1" dirty="0" err="1" smtClean="0"/>
              <a:t>electron</a:t>
            </a:r>
            <a:r>
              <a:rPr lang="fr-BE" sz="2400" i="1" dirty="0" smtClean="0"/>
              <a:t>» </a:t>
            </a:r>
            <a:r>
              <a:rPr lang="fr-BE" sz="2400" i="1" dirty="0" err="1" smtClean="0"/>
              <a:t>holes</a:t>
            </a:r>
            <a:endParaRPr lang="fr-BE" sz="2400" i="1" dirty="0"/>
          </a:p>
        </p:txBody>
      </p:sp>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l="34818" t="11825" r="35580" b="10761"/>
          <a:stretch/>
        </p:blipFill>
        <p:spPr>
          <a:xfrm>
            <a:off x="3679780" y="3629304"/>
            <a:ext cx="1173812" cy="1779651"/>
          </a:xfrm>
          <a:prstGeom prst="rect">
            <a:avLst/>
          </a:prstGeom>
        </p:spPr>
      </p:pic>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l="1507" t="11523" r="67936" b="11226"/>
          <a:stretch/>
        </p:blipFill>
        <p:spPr>
          <a:xfrm>
            <a:off x="6749624" y="3621775"/>
            <a:ext cx="1211678" cy="1775865"/>
          </a:xfrm>
          <a:prstGeom prst="rect">
            <a:avLst/>
          </a:prstGeom>
        </p:spPr>
      </p:pic>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66456" t="12045" r="2796" b="11199"/>
          <a:stretch/>
        </p:blipFill>
        <p:spPr>
          <a:xfrm>
            <a:off x="685739" y="3621775"/>
            <a:ext cx="1219250" cy="1764505"/>
          </a:xfrm>
          <a:prstGeom prst="rect">
            <a:avLst/>
          </a:prstGeom>
        </p:spPr>
      </p:pic>
    </p:spTree>
    <p:extLst>
      <p:ext uri="{BB962C8B-B14F-4D97-AF65-F5344CB8AC3E}">
        <p14:creationId xmlns:p14="http://schemas.microsoft.com/office/powerpoint/2010/main" val="30387933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water in po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600201"/>
            <a:ext cx="3384550" cy="2051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 Box 6"/>
          <p:cNvSpPr txBox="1">
            <a:spLocks noChangeArrowheads="1"/>
          </p:cNvSpPr>
          <p:nvPr/>
        </p:nvSpPr>
        <p:spPr bwMode="auto">
          <a:xfrm>
            <a:off x="663575" y="2437210"/>
            <a:ext cx="8645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a:solidFill>
                  <a:srgbClr val="99FF66"/>
                </a:solidFill>
                <a:latin typeface="Arial" charset="0"/>
              </a:rPr>
              <a:t>Grains</a:t>
            </a:r>
          </a:p>
        </p:txBody>
      </p:sp>
      <p:sp>
        <p:nvSpPr>
          <p:cNvPr id="7172" name="Text Box 7"/>
          <p:cNvSpPr txBox="1">
            <a:spLocks noChangeArrowheads="1"/>
          </p:cNvSpPr>
          <p:nvPr/>
        </p:nvSpPr>
        <p:spPr bwMode="auto">
          <a:xfrm>
            <a:off x="1308101" y="1919288"/>
            <a:ext cx="60812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a:solidFill>
                  <a:srgbClr val="99FF66"/>
                </a:solidFill>
                <a:latin typeface="Arial" charset="0"/>
              </a:rPr>
              <a:t>fluid</a:t>
            </a:r>
          </a:p>
        </p:txBody>
      </p:sp>
      <p:sp>
        <p:nvSpPr>
          <p:cNvPr id="7173" name="Text Box 8"/>
          <p:cNvSpPr txBox="1">
            <a:spLocks noChangeArrowheads="1"/>
          </p:cNvSpPr>
          <p:nvPr/>
        </p:nvSpPr>
        <p:spPr bwMode="auto">
          <a:xfrm>
            <a:off x="1331913" y="3003947"/>
            <a:ext cx="7876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a:solidFill>
                  <a:srgbClr val="99FF66"/>
                </a:solidFill>
                <a:latin typeface="Arial" charset="0"/>
              </a:rPr>
              <a:t>Pores</a:t>
            </a:r>
          </a:p>
        </p:txBody>
      </p:sp>
      <p:sp>
        <p:nvSpPr>
          <p:cNvPr id="7174" name="Text Box 9"/>
          <p:cNvSpPr txBox="1">
            <a:spLocks noChangeArrowheads="1"/>
          </p:cNvSpPr>
          <p:nvPr/>
        </p:nvSpPr>
        <p:spPr bwMode="auto">
          <a:xfrm>
            <a:off x="4140200" y="1383507"/>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en-US" altLang="en-US">
              <a:latin typeface="Arial" charset="0"/>
            </a:endParaRPr>
          </a:p>
        </p:txBody>
      </p:sp>
      <p:sp>
        <p:nvSpPr>
          <p:cNvPr id="7175" name="Text Box 10"/>
          <p:cNvSpPr txBox="1">
            <a:spLocks noChangeArrowheads="1"/>
          </p:cNvSpPr>
          <p:nvPr/>
        </p:nvSpPr>
        <p:spPr bwMode="auto">
          <a:xfrm>
            <a:off x="4140200" y="951310"/>
            <a:ext cx="4679950" cy="3693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dirty="0" smtClean="0">
                <a:latin typeface="Avenir Book"/>
                <a:cs typeface="Avenir Book"/>
                <a:sym typeface="Symbol" pitchFamily="18" charset="2"/>
              </a:rPr>
              <a:t>Material </a:t>
            </a:r>
            <a:r>
              <a:rPr lang="tr-TR" altLang="en-US" dirty="0" err="1">
                <a:latin typeface="Avenir Book"/>
                <a:cs typeface="Avenir Book"/>
                <a:sym typeface="Symbol" pitchFamily="18" charset="2"/>
              </a:rPr>
              <a:t>Conductivit</a:t>
            </a:r>
            <a:r>
              <a:rPr lang="fr-BE" altLang="en-US" dirty="0">
                <a:latin typeface="Avenir Book"/>
                <a:cs typeface="Avenir Book"/>
                <a:sym typeface="Symbol" pitchFamily="18" charset="2"/>
              </a:rPr>
              <a:t>y in </a:t>
            </a:r>
            <a:r>
              <a:rPr lang="tr-TR" altLang="en-US" dirty="0">
                <a:latin typeface="Avenir Book"/>
                <a:cs typeface="Avenir Book"/>
                <a:sym typeface="Symbol" pitchFamily="18" charset="2"/>
              </a:rPr>
              <a:t>Sm</a:t>
            </a:r>
            <a:r>
              <a:rPr lang="tr-TR" altLang="en-US" baseline="30000" dirty="0">
                <a:latin typeface="Avenir Book"/>
                <a:cs typeface="Avenir Book"/>
                <a:sym typeface="Symbol" pitchFamily="18" charset="2"/>
              </a:rPr>
              <a:t>-</a:t>
            </a:r>
            <a:r>
              <a:rPr lang="tr-TR" altLang="en-US" baseline="30000" dirty="0" smtClean="0">
                <a:latin typeface="Avenir Book"/>
                <a:cs typeface="Avenir Book"/>
                <a:sym typeface="Symbol" pitchFamily="18" charset="2"/>
              </a:rPr>
              <a:t>1</a:t>
            </a:r>
            <a:endParaRPr lang="tr-TR" altLang="en-US" b="1" dirty="0">
              <a:latin typeface="Avenir Book"/>
              <a:cs typeface="Avenir Book"/>
              <a:sym typeface="Symbol" pitchFamily="18" charset="2"/>
            </a:endParaRPr>
          </a:p>
          <a:p>
            <a:pPr eaLnBrk="1" hangingPunct="1"/>
            <a:endParaRPr lang="tr-TR" altLang="en-US" b="1" dirty="0">
              <a:latin typeface="Avenir Book"/>
              <a:cs typeface="Avenir Book"/>
              <a:sym typeface="Symbol" pitchFamily="18" charset="2"/>
            </a:endParaRPr>
          </a:p>
          <a:p>
            <a:pPr eaLnBrk="1" hangingPunct="1"/>
            <a:r>
              <a:rPr lang="tr-TR" altLang="en-US" b="1" dirty="0" err="1">
                <a:solidFill>
                  <a:schemeClr val="accent2"/>
                </a:solidFill>
                <a:latin typeface="Avenir Book"/>
                <a:cs typeface="Avenir Book"/>
                <a:sym typeface="Symbol" pitchFamily="18" charset="2"/>
              </a:rPr>
              <a:t>Conduct</a:t>
            </a:r>
            <a:r>
              <a:rPr lang="fr-BE" altLang="en-US" b="1" dirty="0">
                <a:solidFill>
                  <a:schemeClr val="accent2"/>
                </a:solidFill>
                <a:latin typeface="Avenir Book"/>
                <a:cs typeface="Avenir Book"/>
                <a:sym typeface="Symbol" pitchFamily="18" charset="2"/>
              </a:rPr>
              <a:t>o</a:t>
            </a:r>
            <a:r>
              <a:rPr lang="tr-TR" altLang="en-US" b="1" dirty="0">
                <a:solidFill>
                  <a:schemeClr val="accent2"/>
                </a:solidFill>
                <a:latin typeface="Avenir Book"/>
                <a:cs typeface="Avenir Book"/>
                <a:sym typeface="Symbol" pitchFamily="18" charset="2"/>
              </a:rPr>
              <a:t>r</a:t>
            </a:r>
            <a:r>
              <a:rPr lang="de-DE" altLang="en-US" b="1" dirty="0">
                <a:solidFill>
                  <a:schemeClr val="accent2"/>
                </a:solidFill>
                <a:latin typeface="Avenir Book"/>
                <a:cs typeface="Avenir Book"/>
                <a:sym typeface="Symbol" pitchFamily="18" charset="2"/>
              </a:rPr>
              <a:t> </a:t>
            </a:r>
            <a:r>
              <a:rPr lang="de-DE" altLang="en-US" dirty="0">
                <a:latin typeface="Avenir Book"/>
                <a:cs typeface="Avenir Book"/>
                <a:sym typeface="Symbol" pitchFamily="18" charset="2"/>
              </a:rPr>
              <a:t>(</a:t>
            </a:r>
            <a:r>
              <a:rPr lang="tr-TR" altLang="en-US" dirty="0">
                <a:latin typeface="Avenir Book"/>
                <a:cs typeface="Avenir Book"/>
                <a:sym typeface="Symbol" pitchFamily="18" charset="2"/>
              </a:rPr>
              <a:t>&gt; 10</a:t>
            </a:r>
            <a:r>
              <a:rPr lang="tr-TR" altLang="en-US" baseline="30000" dirty="0">
                <a:latin typeface="Avenir Book"/>
                <a:cs typeface="Avenir Book"/>
                <a:sym typeface="Symbol" pitchFamily="18" charset="2"/>
              </a:rPr>
              <a:t>5</a:t>
            </a:r>
            <a:r>
              <a:rPr lang="de-DE" altLang="en-US" dirty="0">
                <a:latin typeface="Avenir Book"/>
                <a:cs typeface="Avenir Book"/>
                <a:sym typeface="Symbol" pitchFamily="18" charset="2"/>
              </a:rPr>
              <a:t>)</a:t>
            </a:r>
            <a:r>
              <a:rPr lang="tr-TR" altLang="en-US" dirty="0">
                <a:latin typeface="Avenir Book"/>
                <a:cs typeface="Avenir Book"/>
                <a:sym typeface="Symbol" pitchFamily="18" charset="2"/>
              </a:rPr>
              <a:t>		 </a:t>
            </a:r>
            <a:endParaRPr lang="de-DE" altLang="en-US" dirty="0">
              <a:latin typeface="Avenir Book"/>
              <a:cs typeface="Avenir Book"/>
              <a:sym typeface="Symbol" pitchFamily="18" charset="2"/>
            </a:endParaRPr>
          </a:p>
          <a:p>
            <a:pPr eaLnBrk="1" hangingPunct="1"/>
            <a:r>
              <a:rPr lang="fr-BE" altLang="en-US" dirty="0">
                <a:latin typeface="Avenir Book"/>
                <a:cs typeface="Avenir Book"/>
                <a:sym typeface="Symbol" pitchFamily="18" charset="2"/>
              </a:rPr>
              <a:t>High number of free </a:t>
            </a:r>
            <a:r>
              <a:rPr lang="fr-BE" altLang="en-US" dirty="0" smtClean="0">
                <a:latin typeface="Avenir Book"/>
                <a:cs typeface="Avenir Book"/>
                <a:sym typeface="Symbol" pitchFamily="18" charset="2"/>
              </a:rPr>
              <a:t>electrons</a:t>
            </a:r>
            <a:endParaRPr lang="tr-TR" altLang="en-US" dirty="0">
              <a:latin typeface="Avenir Book"/>
              <a:cs typeface="Avenir Book"/>
              <a:sym typeface="Symbol" pitchFamily="18" charset="2"/>
            </a:endParaRPr>
          </a:p>
          <a:p>
            <a:pPr eaLnBrk="1" hangingPunct="1"/>
            <a:r>
              <a:rPr lang="tr-TR" altLang="en-US" b="1" dirty="0">
                <a:solidFill>
                  <a:schemeClr val="accent2"/>
                </a:solidFill>
                <a:latin typeface="Avenir Book"/>
                <a:cs typeface="Avenir Book"/>
                <a:sym typeface="Symbol" pitchFamily="18" charset="2"/>
              </a:rPr>
              <a:t>Semi</a:t>
            </a:r>
            <a:r>
              <a:rPr lang="fr-BE" altLang="en-US" b="1" dirty="0">
                <a:solidFill>
                  <a:schemeClr val="accent2"/>
                </a:solidFill>
                <a:latin typeface="Avenir Book"/>
                <a:cs typeface="Avenir Book"/>
                <a:sym typeface="Symbol" pitchFamily="18" charset="2"/>
              </a:rPr>
              <a:t>-</a:t>
            </a:r>
            <a:r>
              <a:rPr lang="tr-TR" altLang="en-US" b="1" dirty="0" err="1">
                <a:solidFill>
                  <a:schemeClr val="accent2"/>
                </a:solidFill>
                <a:latin typeface="Avenir Book"/>
                <a:cs typeface="Avenir Book"/>
                <a:sym typeface="Symbol" pitchFamily="18" charset="2"/>
              </a:rPr>
              <a:t>conduct</a:t>
            </a:r>
            <a:r>
              <a:rPr lang="fr-BE" altLang="en-US" b="1" dirty="0">
                <a:solidFill>
                  <a:schemeClr val="accent2"/>
                </a:solidFill>
                <a:latin typeface="Avenir Book"/>
                <a:cs typeface="Avenir Book"/>
                <a:sym typeface="Symbol" pitchFamily="18" charset="2"/>
              </a:rPr>
              <a:t>or </a:t>
            </a:r>
            <a:r>
              <a:rPr lang="fr-BE" altLang="en-US" dirty="0">
                <a:latin typeface="Avenir Book"/>
                <a:cs typeface="Avenir Book"/>
                <a:sym typeface="Symbol" pitchFamily="18" charset="2"/>
              </a:rPr>
              <a:t>(</a:t>
            </a:r>
            <a:r>
              <a:rPr lang="tr-TR" altLang="en-US" dirty="0">
                <a:latin typeface="Avenir Book"/>
                <a:cs typeface="Avenir Book"/>
                <a:sym typeface="Symbol" pitchFamily="18" charset="2"/>
              </a:rPr>
              <a:t>10</a:t>
            </a:r>
            <a:r>
              <a:rPr lang="tr-TR" altLang="en-US" baseline="30000" dirty="0">
                <a:latin typeface="Avenir Book"/>
                <a:cs typeface="Avenir Book"/>
                <a:sym typeface="Symbol" pitchFamily="18" charset="2"/>
              </a:rPr>
              <a:t>5</a:t>
            </a:r>
            <a:r>
              <a:rPr lang="tr-TR" altLang="en-US" dirty="0">
                <a:latin typeface="Avenir Book"/>
                <a:cs typeface="Avenir Book"/>
                <a:sym typeface="Symbol" pitchFamily="18" charset="2"/>
              </a:rPr>
              <a:t> &gt;   &gt; 10</a:t>
            </a:r>
            <a:r>
              <a:rPr lang="tr-TR" altLang="en-US" baseline="30000" dirty="0">
                <a:latin typeface="Avenir Book"/>
                <a:cs typeface="Avenir Book"/>
                <a:sym typeface="Symbol" pitchFamily="18" charset="2"/>
              </a:rPr>
              <a:t>-8</a:t>
            </a:r>
            <a:r>
              <a:rPr lang="de-DE" altLang="en-US" dirty="0">
                <a:latin typeface="Avenir Book"/>
                <a:cs typeface="Avenir Book"/>
                <a:sym typeface="Symbol" pitchFamily="18" charset="2"/>
              </a:rPr>
              <a:t>)</a:t>
            </a:r>
            <a:r>
              <a:rPr lang="tr-TR" altLang="en-US" dirty="0">
                <a:latin typeface="Avenir Book"/>
                <a:cs typeface="Avenir Book"/>
                <a:sym typeface="Symbol" pitchFamily="18" charset="2"/>
              </a:rPr>
              <a:t> </a:t>
            </a:r>
            <a:endParaRPr lang="tr-TR" altLang="en-US" b="1" dirty="0">
              <a:latin typeface="Avenir Book"/>
              <a:cs typeface="Avenir Book"/>
              <a:sym typeface="Symbol" pitchFamily="18" charset="2"/>
            </a:endParaRPr>
          </a:p>
          <a:p>
            <a:pPr eaLnBrk="1" hangingPunct="1"/>
            <a:r>
              <a:rPr lang="fr-BE" altLang="en-US" dirty="0">
                <a:latin typeface="Avenir Book"/>
                <a:cs typeface="Avenir Book"/>
                <a:sym typeface="Symbol" pitchFamily="18" charset="2"/>
              </a:rPr>
              <a:t>Energetic barrier slightly superior to available energy by thermal activity at ambiant </a:t>
            </a:r>
            <a:r>
              <a:rPr lang="fr-BE" altLang="en-US" dirty="0" smtClean="0">
                <a:latin typeface="Avenir Book"/>
                <a:cs typeface="Avenir Book"/>
                <a:sym typeface="Symbol" pitchFamily="18" charset="2"/>
              </a:rPr>
              <a:t>temperature</a:t>
            </a:r>
            <a:endParaRPr lang="tr-TR" altLang="en-US" b="1" dirty="0">
              <a:latin typeface="Avenir Book"/>
              <a:cs typeface="Avenir Book"/>
              <a:sym typeface="Symbol" pitchFamily="18" charset="2"/>
            </a:endParaRPr>
          </a:p>
          <a:p>
            <a:pPr eaLnBrk="1" hangingPunct="1"/>
            <a:r>
              <a:rPr lang="tr-TR" altLang="en-US" b="1" dirty="0">
                <a:solidFill>
                  <a:schemeClr val="accent2"/>
                </a:solidFill>
                <a:latin typeface="Avenir Book"/>
                <a:cs typeface="Avenir Book"/>
                <a:sym typeface="Symbol" pitchFamily="18" charset="2"/>
              </a:rPr>
              <a:t>Is</a:t>
            </a:r>
            <a:r>
              <a:rPr lang="fr-BE" altLang="en-US" b="1" dirty="0">
                <a:solidFill>
                  <a:schemeClr val="accent2"/>
                </a:solidFill>
                <a:latin typeface="Avenir Book"/>
                <a:cs typeface="Avenir Book"/>
                <a:sym typeface="Symbol" pitchFamily="18" charset="2"/>
              </a:rPr>
              <a:t>olator </a:t>
            </a:r>
            <a:r>
              <a:rPr lang="fr-BE" altLang="en-US" dirty="0">
                <a:latin typeface="Avenir Book"/>
                <a:cs typeface="Avenir Book"/>
                <a:sym typeface="Symbol" pitchFamily="18" charset="2"/>
              </a:rPr>
              <a:t>(</a:t>
            </a:r>
            <a:r>
              <a:rPr lang="tr-TR" altLang="en-US" dirty="0">
                <a:latin typeface="Avenir Book"/>
                <a:cs typeface="Avenir Book"/>
                <a:sym typeface="Symbol" pitchFamily="18" charset="2"/>
              </a:rPr>
              <a:t>&lt; 10</a:t>
            </a:r>
            <a:r>
              <a:rPr lang="tr-TR" altLang="en-US" baseline="30000" dirty="0">
                <a:latin typeface="Avenir Book"/>
                <a:cs typeface="Avenir Book"/>
                <a:sym typeface="Symbol" pitchFamily="18" charset="2"/>
              </a:rPr>
              <a:t>-8</a:t>
            </a:r>
            <a:r>
              <a:rPr lang="de-DE" altLang="en-US" dirty="0">
                <a:latin typeface="Avenir Book"/>
                <a:cs typeface="Avenir Book"/>
                <a:sym typeface="Symbol" pitchFamily="18" charset="2"/>
              </a:rPr>
              <a:t>)</a:t>
            </a:r>
            <a:r>
              <a:rPr lang="tr-TR" altLang="en-US" baseline="30000" dirty="0">
                <a:latin typeface="Avenir Book"/>
                <a:cs typeface="Avenir Book"/>
                <a:sym typeface="Symbol" pitchFamily="18" charset="2"/>
              </a:rPr>
              <a:t> </a:t>
            </a:r>
          </a:p>
          <a:p>
            <a:pPr eaLnBrk="1" hangingPunct="1"/>
            <a:r>
              <a:rPr lang="fr-BE" altLang="en-US" dirty="0">
                <a:latin typeface="Avenir Book"/>
                <a:cs typeface="Avenir Book"/>
                <a:sym typeface="Symbol" pitchFamily="18" charset="2"/>
              </a:rPr>
              <a:t>Energetic barrier high, forbidding the electrons to act as charge </a:t>
            </a:r>
            <a:r>
              <a:rPr lang="fr-BE" altLang="en-US" dirty="0" smtClean="0">
                <a:latin typeface="Avenir Book"/>
                <a:cs typeface="Avenir Book"/>
                <a:sym typeface="Symbol" pitchFamily="18" charset="2"/>
              </a:rPr>
              <a:t>carrier</a:t>
            </a:r>
            <a:endParaRPr lang="fr-BE" altLang="en-US" dirty="0">
              <a:latin typeface="Avenir Book"/>
              <a:cs typeface="Avenir Book"/>
              <a:sym typeface="Symbol" pitchFamily="18" charset="2"/>
            </a:endParaRPr>
          </a:p>
          <a:p>
            <a:pPr eaLnBrk="1" hangingPunct="1"/>
            <a:r>
              <a:rPr lang="fr-BE" altLang="en-US" b="1" dirty="0">
                <a:solidFill>
                  <a:schemeClr val="accent2"/>
                </a:solidFill>
                <a:latin typeface="Avenir Book"/>
                <a:cs typeface="Avenir Book"/>
                <a:sym typeface="Symbol" pitchFamily="18" charset="2"/>
              </a:rPr>
              <a:t>Electrolytes</a:t>
            </a:r>
          </a:p>
          <a:p>
            <a:pPr eaLnBrk="1" hangingPunct="1"/>
            <a:r>
              <a:rPr lang="fr-BE" altLang="en-US" dirty="0">
                <a:latin typeface="Avenir Book"/>
                <a:cs typeface="Avenir Book"/>
                <a:sym typeface="Symbol" pitchFamily="18" charset="2"/>
              </a:rPr>
              <a:t>Free ions in solution</a:t>
            </a:r>
            <a:endParaRPr lang="de-DE" altLang="en-US" dirty="0">
              <a:latin typeface="Avenir Book"/>
              <a:cs typeface="Avenir Book"/>
              <a:sym typeface="Symbol" pitchFamily="18" charset="2"/>
            </a:endParaRPr>
          </a:p>
        </p:txBody>
      </p:sp>
      <p:sp>
        <p:nvSpPr>
          <p:cNvPr id="2" name="Titre 1"/>
          <p:cNvSpPr>
            <a:spLocks noGrp="1"/>
          </p:cNvSpPr>
          <p:nvPr>
            <p:ph type="title"/>
          </p:nvPr>
        </p:nvSpPr>
        <p:spPr>
          <a:xfrm>
            <a:off x="197276" y="205979"/>
            <a:ext cx="5632024" cy="570864"/>
          </a:xfrm>
        </p:spPr>
        <p:txBody>
          <a:bodyPr/>
          <a:lstStyle/>
          <a:p>
            <a:r>
              <a:rPr lang="fr-FR" dirty="0" err="1" smtClean="0"/>
              <a:t>What</a:t>
            </a:r>
            <a:r>
              <a:rPr lang="fr-FR" dirty="0" smtClean="0"/>
              <a:t> </a:t>
            </a:r>
            <a:r>
              <a:rPr lang="fr-FR" dirty="0" err="1" smtClean="0"/>
              <a:t>conducts</a:t>
            </a:r>
            <a:r>
              <a:rPr lang="fr-FR" dirty="0" smtClean="0"/>
              <a:t> </a:t>
            </a:r>
            <a:r>
              <a:rPr lang="fr-FR" dirty="0" err="1" smtClean="0"/>
              <a:t>electricity</a:t>
            </a:r>
            <a:r>
              <a:rPr lang="fr-FR" dirty="0" smtClean="0"/>
              <a:t> in rocks?</a:t>
            </a:r>
            <a:endParaRPr lang="fr-FR" dirty="0"/>
          </a:p>
        </p:txBody>
      </p:sp>
    </p:spTree>
    <p:extLst>
      <p:ext uri="{BB962C8B-B14F-4D97-AF65-F5344CB8AC3E}">
        <p14:creationId xmlns:p14="http://schemas.microsoft.com/office/powerpoint/2010/main" val="39233165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827089" y="596107"/>
            <a:ext cx="7127875" cy="1318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20000"/>
              </a:spcBef>
              <a:buFontTx/>
              <a:buChar char="•"/>
            </a:pPr>
            <a:endParaRPr lang="en-US" altLang="en-US" sz="3200">
              <a:latin typeface="Arial" charset="0"/>
            </a:endParaRPr>
          </a:p>
        </p:txBody>
      </p:sp>
      <p:sp>
        <p:nvSpPr>
          <p:cNvPr id="8195" name="Text Box 5"/>
          <p:cNvSpPr txBox="1">
            <a:spLocks noChangeArrowheads="1"/>
          </p:cNvSpPr>
          <p:nvPr/>
        </p:nvSpPr>
        <p:spPr bwMode="auto">
          <a:xfrm>
            <a:off x="1908176" y="817582"/>
            <a:ext cx="6767512" cy="3631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50000"/>
              </a:spcBef>
            </a:pPr>
            <a:r>
              <a:rPr lang="de-DE" altLang="en-US" dirty="0" err="1" smtClean="0">
                <a:latin typeface="Avenir Book"/>
                <a:cs typeface="Avenir Book"/>
              </a:rPr>
              <a:t>Conductors</a:t>
            </a:r>
            <a:r>
              <a:rPr lang="de-DE" altLang="en-US" dirty="0" smtClean="0">
                <a:latin typeface="Avenir Book"/>
                <a:cs typeface="Avenir Book"/>
              </a:rPr>
              <a:t> </a:t>
            </a:r>
            <a:r>
              <a:rPr lang="de-DE" altLang="en-US" dirty="0">
                <a:latin typeface="Avenir Book"/>
                <a:cs typeface="Avenir Book"/>
              </a:rPr>
              <a:t>(</a:t>
            </a:r>
            <a:r>
              <a:rPr lang="de-DE" altLang="en-US" dirty="0">
                <a:solidFill>
                  <a:srgbClr val="FF0000"/>
                </a:solidFill>
                <a:latin typeface="Avenir Book"/>
                <a:cs typeface="Avenir Book"/>
              </a:rPr>
              <a:t>Native </a:t>
            </a:r>
            <a:r>
              <a:rPr lang="de-DE" altLang="en-US" dirty="0" err="1">
                <a:solidFill>
                  <a:srgbClr val="FF0000"/>
                </a:solidFill>
                <a:latin typeface="Avenir Book"/>
                <a:cs typeface="Avenir Book"/>
              </a:rPr>
              <a:t>metals</a:t>
            </a:r>
            <a:r>
              <a:rPr lang="de-DE" altLang="en-US" dirty="0">
                <a:solidFill>
                  <a:srgbClr val="FF0000"/>
                </a:solidFill>
                <a:latin typeface="Avenir Book"/>
                <a:cs typeface="Avenir Book"/>
              </a:rPr>
              <a:t>; </a:t>
            </a:r>
            <a:r>
              <a:rPr lang="de-DE" altLang="en-US" dirty="0" err="1">
                <a:solidFill>
                  <a:srgbClr val="FF0000"/>
                </a:solidFill>
                <a:latin typeface="Avenir Book"/>
                <a:cs typeface="Avenir Book"/>
              </a:rPr>
              <a:t>Cu</a:t>
            </a:r>
            <a:r>
              <a:rPr lang="de-DE" altLang="en-US" dirty="0">
                <a:solidFill>
                  <a:srgbClr val="FF0000"/>
                </a:solidFill>
                <a:latin typeface="Avenir Book"/>
                <a:cs typeface="Avenir Book"/>
              </a:rPr>
              <a:t>, Au, C</a:t>
            </a:r>
            <a:r>
              <a:rPr lang="de-DE" altLang="en-US" dirty="0">
                <a:latin typeface="Avenir Book"/>
                <a:cs typeface="Avenir Book"/>
              </a:rPr>
              <a:t>): 10</a:t>
            </a:r>
            <a:r>
              <a:rPr lang="de-DE" altLang="en-US" baseline="30000" dirty="0">
                <a:latin typeface="Avenir Book"/>
                <a:cs typeface="Avenir Book"/>
              </a:rPr>
              <a:t>-8</a:t>
            </a:r>
            <a:r>
              <a:rPr lang="de-DE" altLang="en-US" dirty="0">
                <a:latin typeface="Avenir Book"/>
                <a:cs typeface="Avenir Book"/>
              </a:rPr>
              <a:t> – 10</a:t>
            </a:r>
            <a:r>
              <a:rPr lang="de-DE" altLang="en-US" baseline="30000" dirty="0">
                <a:latin typeface="Avenir Book"/>
                <a:cs typeface="Avenir Book"/>
              </a:rPr>
              <a:t>-5</a:t>
            </a:r>
            <a:r>
              <a:rPr lang="de-DE" altLang="en-US" dirty="0">
                <a:latin typeface="Avenir Book"/>
                <a:cs typeface="Avenir Book"/>
              </a:rPr>
              <a:t> </a:t>
            </a:r>
            <a:r>
              <a:rPr lang="de-DE" altLang="en-US" dirty="0" err="1">
                <a:latin typeface="Avenir Book"/>
                <a:cs typeface="Avenir Book"/>
              </a:rPr>
              <a:t>Ohm.m</a:t>
            </a:r>
            <a:r>
              <a:rPr lang="de-DE" altLang="en-US" dirty="0">
                <a:latin typeface="Avenir Book"/>
                <a:cs typeface="Avenir Book"/>
              </a:rPr>
              <a:t> </a:t>
            </a:r>
          </a:p>
          <a:p>
            <a:pPr eaLnBrk="1" hangingPunct="1">
              <a:spcBef>
                <a:spcPct val="50000"/>
              </a:spcBef>
            </a:pPr>
            <a:r>
              <a:rPr lang="de-DE" altLang="en-US" dirty="0">
                <a:latin typeface="Avenir Book"/>
                <a:cs typeface="Avenir Book"/>
              </a:rPr>
              <a:t>Semi-</a:t>
            </a:r>
            <a:r>
              <a:rPr lang="de-DE" altLang="en-US" dirty="0" err="1">
                <a:latin typeface="Avenir Book"/>
                <a:cs typeface="Avenir Book"/>
              </a:rPr>
              <a:t>conductors</a:t>
            </a:r>
            <a:r>
              <a:rPr lang="de-DE" altLang="en-US" dirty="0">
                <a:latin typeface="Avenir Book"/>
                <a:cs typeface="Avenir Book"/>
              </a:rPr>
              <a:t> ( </a:t>
            </a:r>
            <a:r>
              <a:rPr lang="de-DE" altLang="en-US" dirty="0">
                <a:solidFill>
                  <a:srgbClr val="FF0000"/>
                </a:solidFill>
                <a:latin typeface="Avenir Book"/>
                <a:cs typeface="Avenir Book"/>
              </a:rPr>
              <a:t>Sulfides; </a:t>
            </a:r>
            <a:r>
              <a:rPr lang="de-DE" altLang="en-US" dirty="0" err="1">
                <a:solidFill>
                  <a:srgbClr val="FF0000"/>
                </a:solidFill>
                <a:latin typeface="Avenir Book"/>
                <a:cs typeface="Avenir Book"/>
              </a:rPr>
              <a:t>pyrite</a:t>
            </a:r>
            <a:r>
              <a:rPr lang="de-DE" altLang="en-US" dirty="0">
                <a:solidFill>
                  <a:srgbClr val="FF0000"/>
                </a:solidFill>
                <a:latin typeface="Avenir Book"/>
                <a:cs typeface="Avenir Book"/>
              </a:rPr>
              <a:t>, </a:t>
            </a:r>
            <a:r>
              <a:rPr lang="de-DE" altLang="en-US" dirty="0" err="1">
                <a:solidFill>
                  <a:srgbClr val="FF0000"/>
                </a:solidFill>
                <a:latin typeface="Avenir Book"/>
                <a:cs typeface="Avenir Book"/>
              </a:rPr>
              <a:t>galena</a:t>
            </a:r>
            <a:r>
              <a:rPr lang="de-DE" altLang="en-US" dirty="0">
                <a:solidFill>
                  <a:srgbClr val="FF0000"/>
                </a:solidFill>
                <a:latin typeface="Avenir Book"/>
                <a:cs typeface="Avenir Book"/>
              </a:rPr>
              <a:t>; Oxides; </a:t>
            </a:r>
            <a:r>
              <a:rPr lang="de-DE" altLang="en-US" dirty="0" err="1">
                <a:solidFill>
                  <a:srgbClr val="FF0000"/>
                </a:solidFill>
                <a:latin typeface="Avenir Book"/>
                <a:cs typeface="Avenir Book"/>
              </a:rPr>
              <a:t>hematite</a:t>
            </a:r>
            <a:r>
              <a:rPr lang="de-DE" altLang="en-US" dirty="0">
                <a:latin typeface="Avenir Book"/>
                <a:cs typeface="Avenir Book"/>
              </a:rPr>
              <a:t>): 10</a:t>
            </a:r>
            <a:r>
              <a:rPr lang="de-DE" altLang="en-US" baseline="30000" dirty="0">
                <a:latin typeface="Avenir Book"/>
                <a:cs typeface="Avenir Book"/>
              </a:rPr>
              <a:t>-6</a:t>
            </a:r>
            <a:r>
              <a:rPr lang="de-DE" altLang="en-US" dirty="0">
                <a:latin typeface="Avenir Book"/>
                <a:cs typeface="Avenir Book"/>
              </a:rPr>
              <a:t> – 10</a:t>
            </a:r>
            <a:r>
              <a:rPr lang="de-DE" altLang="en-US" baseline="30000" dirty="0">
                <a:latin typeface="Avenir Book"/>
                <a:cs typeface="Avenir Book"/>
              </a:rPr>
              <a:t>-11 </a:t>
            </a:r>
            <a:r>
              <a:rPr lang="de-DE" altLang="en-US" dirty="0" err="1" smtClean="0">
                <a:latin typeface="Avenir Book"/>
                <a:cs typeface="Avenir Book"/>
              </a:rPr>
              <a:t>Ohm.m</a:t>
            </a:r>
            <a:r>
              <a:rPr lang="de-DE" altLang="en-US" dirty="0" smtClean="0">
                <a:latin typeface="Avenir Book"/>
                <a:cs typeface="Avenir Book"/>
              </a:rPr>
              <a:t/>
            </a:r>
            <a:br>
              <a:rPr lang="de-DE" altLang="en-US" dirty="0" smtClean="0">
                <a:latin typeface="Avenir Book"/>
                <a:cs typeface="Avenir Book"/>
              </a:rPr>
            </a:br>
            <a:endParaRPr lang="de-DE" altLang="en-US" sz="1400" dirty="0">
              <a:latin typeface="Avenir Book"/>
              <a:cs typeface="Avenir Book"/>
            </a:endParaRPr>
          </a:p>
          <a:p>
            <a:pPr eaLnBrk="1" hangingPunct="1">
              <a:spcBef>
                <a:spcPct val="50000"/>
              </a:spcBef>
            </a:pPr>
            <a:r>
              <a:rPr lang="de-DE" altLang="en-US" dirty="0">
                <a:latin typeface="Avenir Book"/>
                <a:cs typeface="Avenir Book"/>
              </a:rPr>
              <a:t>Isolators (</a:t>
            </a:r>
            <a:r>
              <a:rPr lang="de-DE" altLang="en-US" dirty="0">
                <a:solidFill>
                  <a:srgbClr val="FF0000"/>
                </a:solidFill>
                <a:latin typeface="Avenir Book"/>
                <a:cs typeface="Avenir Book"/>
              </a:rPr>
              <a:t>Silicates; </a:t>
            </a:r>
            <a:r>
              <a:rPr lang="de-DE" altLang="en-US" dirty="0" err="1">
                <a:solidFill>
                  <a:srgbClr val="FF0000"/>
                </a:solidFill>
                <a:latin typeface="Avenir Book"/>
                <a:cs typeface="Avenir Book"/>
              </a:rPr>
              <a:t>quartz</a:t>
            </a:r>
            <a:r>
              <a:rPr lang="de-DE" altLang="en-US" dirty="0">
                <a:solidFill>
                  <a:srgbClr val="FF0000"/>
                </a:solidFill>
                <a:latin typeface="Avenir Book"/>
                <a:cs typeface="Avenir Book"/>
              </a:rPr>
              <a:t>; </a:t>
            </a:r>
            <a:r>
              <a:rPr lang="de-DE" altLang="en-US" dirty="0" err="1">
                <a:solidFill>
                  <a:srgbClr val="FF0000"/>
                </a:solidFill>
                <a:latin typeface="Avenir Book"/>
                <a:cs typeface="Avenir Book"/>
              </a:rPr>
              <a:t>carbonates</a:t>
            </a:r>
            <a:r>
              <a:rPr lang="de-DE" altLang="en-US" dirty="0">
                <a:solidFill>
                  <a:srgbClr val="FF0000"/>
                </a:solidFill>
                <a:latin typeface="Avenir Book"/>
                <a:cs typeface="Avenir Book"/>
              </a:rPr>
              <a:t>;  </a:t>
            </a:r>
            <a:r>
              <a:rPr lang="de-DE" altLang="en-US" dirty="0" err="1">
                <a:solidFill>
                  <a:srgbClr val="FF0000"/>
                </a:solidFill>
                <a:latin typeface="Avenir Book"/>
                <a:cs typeface="Avenir Book"/>
              </a:rPr>
              <a:t>calcite</a:t>
            </a:r>
            <a:r>
              <a:rPr lang="de-DE" altLang="en-US" dirty="0">
                <a:latin typeface="Avenir Book"/>
                <a:cs typeface="Avenir Book"/>
              </a:rPr>
              <a:t>): &gt;10</a:t>
            </a:r>
            <a:r>
              <a:rPr lang="de-DE" altLang="en-US" baseline="30000" dirty="0">
                <a:latin typeface="Avenir Book"/>
                <a:cs typeface="Avenir Book"/>
              </a:rPr>
              <a:t>9 </a:t>
            </a:r>
            <a:r>
              <a:rPr lang="de-DE" altLang="en-US" dirty="0" err="1" smtClean="0">
                <a:latin typeface="Avenir Book"/>
                <a:cs typeface="Avenir Book"/>
              </a:rPr>
              <a:t>Ohm.m</a:t>
            </a:r>
            <a:endParaRPr lang="de-DE" altLang="en-US" dirty="0" smtClean="0">
              <a:latin typeface="Avenir Book"/>
              <a:cs typeface="Avenir Book"/>
            </a:endParaRPr>
          </a:p>
          <a:p>
            <a:pPr eaLnBrk="1" hangingPunct="1">
              <a:spcBef>
                <a:spcPct val="50000"/>
              </a:spcBef>
            </a:pPr>
            <a:endParaRPr lang="de-DE" altLang="en-US" sz="1200" dirty="0" smtClean="0">
              <a:latin typeface="Avenir Book"/>
              <a:cs typeface="Avenir Book"/>
            </a:endParaRPr>
          </a:p>
          <a:p>
            <a:pPr eaLnBrk="1" hangingPunct="1">
              <a:spcBef>
                <a:spcPct val="50000"/>
              </a:spcBef>
            </a:pPr>
            <a:r>
              <a:rPr lang="de-DE" altLang="en-US" dirty="0" smtClean="0">
                <a:latin typeface="Avenir Book"/>
                <a:cs typeface="Avenir Book"/>
              </a:rPr>
              <a:t>Isolators </a:t>
            </a:r>
            <a:r>
              <a:rPr lang="de-DE" altLang="en-US" dirty="0">
                <a:latin typeface="Avenir Book"/>
                <a:cs typeface="Avenir Book"/>
              </a:rPr>
              <a:t>(</a:t>
            </a:r>
            <a:r>
              <a:rPr lang="de-DE" altLang="en-US" dirty="0">
                <a:solidFill>
                  <a:srgbClr val="FF0000"/>
                </a:solidFill>
                <a:latin typeface="Avenir Book"/>
                <a:cs typeface="Avenir Book"/>
              </a:rPr>
              <a:t>Non native </a:t>
            </a:r>
            <a:r>
              <a:rPr lang="de-DE" altLang="en-US" dirty="0" err="1">
                <a:solidFill>
                  <a:srgbClr val="FF0000"/>
                </a:solidFill>
                <a:latin typeface="Avenir Book"/>
                <a:cs typeface="Avenir Book"/>
              </a:rPr>
              <a:t>metals</a:t>
            </a:r>
            <a:r>
              <a:rPr lang="de-DE" altLang="en-US" dirty="0">
                <a:solidFill>
                  <a:srgbClr val="FF0000"/>
                </a:solidFill>
                <a:latin typeface="Avenir Book"/>
                <a:cs typeface="Avenir Book"/>
              </a:rPr>
              <a:t>; </a:t>
            </a:r>
            <a:r>
              <a:rPr lang="de-DE" altLang="en-US" dirty="0" err="1">
                <a:solidFill>
                  <a:srgbClr val="FF0000"/>
                </a:solidFill>
                <a:latin typeface="Avenir Book"/>
                <a:cs typeface="Avenir Book"/>
              </a:rPr>
              <a:t>diamond</a:t>
            </a:r>
            <a:r>
              <a:rPr lang="de-DE" altLang="en-US" dirty="0">
                <a:latin typeface="Avenir Book"/>
                <a:cs typeface="Avenir Book"/>
              </a:rPr>
              <a:t>): &gt;10</a:t>
            </a:r>
            <a:r>
              <a:rPr lang="de-DE" altLang="en-US" baseline="30000" dirty="0">
                <a:latin typeface="Avenir Book"/>
                <a:cs typeface="Avenir Book"/>
              </a:rPr>
              <a:t>7</a:t>
            </a:r>
            <a:r>
              <a:rPr lang="de-DE" altLang="en-US" dirty="0">
                <a:latin typeface="Avenir Book"/>
                <a:cs typeface="Avenir Book"/>
              </a:rPr>
              <a:t> </a:t>
            </a:r>
            <a:r>
              <a:rPr lang="de-DE" altLang="en-US" dirty="0" err="1">
                <a:latin typeface="Avenir Book"/>
                <a:cs typeface="Avenir Book"/>
              </a:rPr>
              <a:t>Ohm.m</a:t>
            </a:r>
            <a:endParaRPr lang="de-DE" altLang="en-US" dirty="0">
              <a:latin typeface="Avenir Book"/>
              <a:cs typeface="Avenir Book"/>
            </a:endParaRPr>
          </a:p>
          <a:p>
            <a:pPr eaLnBrk="1" hangingPunct="1">
              <a:spcBef>
                <a:spcPct val="50000"/>
              </a:spcBef>
            </a:pPr>
            <a:endParaRPr lang="de-DE" altLang="en-US" dirty="0">
              <a:latin typeface="Avenir Book"/>
              <a:cs typeface="Avenir Book"/>
            </a:endParaRPr>
          </a:p>
          <a:p>
            <a:pPr eaLnBrk="1" hangingPunct="1">
              <a:spcBef>
                <a:spcPct val="50000"/>
              </a:spcBef>
            </a:pPr>
            <a:endParaRPr lang="de-DE" altLang="en-US" dirty="0">
              <a:latin typeface="Avenir Book"/>
              <a:cs typeface="Avenir Book"/>
            </a:endParaRPr>
          </a:p>
          <a:p>
            <a:pPr eaLnBrk="1" hangingPunct="1">
              <a:spcBef>
                <a:spcPct val="50000"/>
              </a:spcBef>
            </a:pPr>
            <a:endParaRPr lang="de-DE" altLang="en-US" dirty="0">
              <a:latin typeface="Avenir Book"/>
              <a:cs typeface="Avenir Book"/>
            </a:endParaRPr>
          </a:p>
        </p:txBody>
      </p:sp>
      <p:sp>
        <p:nvSpPr>
          <p:cNvPr id="8196" name="Rectangle 6"/>
          <p:cNvSpPr>
            <a:spLocks noChangeArrowheads="1"/>
          </p:cNvSpPr>
          <p:nvPr/>
        </p:nvSpPr>
        <p:spPr bwMode="auto">
          <a:xfrm>
            <a:off x="212726" y="3655616"/>
            <a:ext cx="7127875" cy="1318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20000"/>
              </a:spcBef>
              <a:buFontTx/>
              <a:buChar char="•"/>
            </a:pPr>
            <a:r>
              <a:rPr lang="de-DE" altLang="en-US" dirty="0" err="1">
                <a:latin typeface="Avenir Book"/>
                <a:cs typeface="Avenir Book"/>
              </a:rPr>
              <a:t>Impurities</a:t>
            </a:r>
            <a:r>
              <a:rPr lang="de-DE" altLang="en-US" dirty="0">
                <a:latin typeface="Avenir Book"/>
                <a:cs typeface="Avenir Book"/>
              </a:rPr>
              <a:t> </a:t>
            </a:r>
            <a:r>
              <a:rPr lang="de-DE" altLang="en-US" dirty="0" err="1">
                <a:latin typeface="Avenir Book"/>
                <a:cs typeface="Avenir Book"/>
              </a:rPr>
              <a:t>cause</a:t>
            </a:r>
            <a:r>
              <a:rPr lang="de-DE" altLang="en-US" dirty="0">
                <a:latin typeface="Avenir Book"/>
                <a:cs typeface="Avenir Book"/>
              </a:rPr>
              <a:t> </a:t>
            </a:r>
            <a:r>
              <a:rPr lang="de-DE" altLang="en-US" dirty="0" err="1">
                <a:latin typeface="Avenir Book"/>
                <a:cs typeface="Avenir Book"/>
              </a:rPr>
              <a:t>variations</a:t>
            </a:r>
            <a:r>
              <a:rPr lang="de-DE" altLang="en-US" dirty="0">
                <a:latin typeface="Avenir Book"/>
                <a:cs typeface="Avenir Book"/>
              </a:rPr>
              <a:t> (ex. Pyrite 10</a:t>
            </a:r>
            <a:r>
              <a:rPr lang="de-DE" altLang="en-US" baseline="30000" dirty="0">
                <a:latin typeface="Avenir Book"/>
                <a:cs typeface="Avenir Book"/>
              </a:rPr>
              <a:t>-6</a:t>
            </a:r>
            <a:r>
              <a:rPr lang="de-DE" altLang="en-US" dirty="0">
                <a:latin typeface="Avenir Book"/>
                <a:cs typeface="Avenir Book"/>
              </a:rPr>
              <a:t> – 10</a:t>
            </a:r>
            <a:r>
              <a:rPr lang="de-DE" altLang="en-US" baseline="30000" dirty="0">
                <a:latin typeface="Avenir Book"/>
                <a:cs typeface="Avenir Book"/>
              </a:rPr>
              <a:t>2 </a:t>
            </a:r>
            <a:r>
              <a:rPr lang="de-DE" altLang="en-US" dirty="0" err="1">
                <a:latin typeface="Avenir Book"/>
                <a:cs typeface="Avenir Book"/>
              </a:rPr>
              <a:t>Ohm.m</a:t>
            </a:r>
            <a:r>
              <a:rPr lang="de-DE" altLang="en-US" dirty="0">
                <a:latin typeface="Avenir Book"/>
                <a:cs typeface="Avenir Book"/>
              </a:rPr>
              <a:t>)</a:t>
            </a:r>
          </a:p>
          <a:p>
            <a:pPr eaLnBrk="1" hangingPunct="1">
              <a:spcBef>
                <a:spcPct val="20000"/>
              </a:spcBef>
              <a:buFontTx/>
              <a:buChar char="•"/>
            </a:pPr>
            <a:r>
              <a:rPr lang="de-DE" altLang="en-US" dirty="0" err="1">
                <a:latin typeface="Avenir Book"/>
                <a:cs typeface="Avenir Book"/>
              </a:rPr>
              <a:t>Function</a:t>
            </a:r>
            <a:r>
              <a:rPr lang="de-DE" altLang="en-US" dirty="0">
                <a:latin typeface="Avenir Book"/>
                <a:cs typeface="Avenir Book"/>
              </a:rPr>
              <a:t> </a:t>
            </a:r>
            <a:r>
              <a:rPr lang="de-DE" altLang="en-US" dirty="0" err="1">
                <a:latin typeface="Avenir Book"/>
                <a:cs typeface="Avenir Book"/>
              </a:rPr>
              <a:t>of</a:t>
            </a:r>
            <a:r>
              <a:rPr lang="de-DE" altLang="en-US" dirty="0">
                <a:latin typeface="Avenir Book"/>
                <a:cs typeface="Avenir Book"/>
              </a:rPr>
              <a:t> </a:t>
            </a:r>
            <a:r>
              <a:rPr lang="de-DE" altLang="en-US" dirty="0" err="1">
                <a:latin typeface="Avenir Book"/>
                <a:cs typeface="Avenir Book"/>
              </a:rPr>
              <a:t>the</a:t>
            </a:r>
            <a:r>
              <a:rPr lang="de-DE" altLang="en-US" dirty="0">
                <a:latin typeface="Avenir Book"/>
                <a:cs typeface="Avenir Book"/>
              </a:rPr>
              <a:t> </a:t>
            </a:r>
            <a:r>
              <a:rPr lang="de-DE" altLang="en-US" dirty="0" err="1">
                <a:latin typeface="Avenir Book"/>
                <a:cs typeface="Avenir Book"/>
              </a:rPr>
              <a:t>temperature</a:t>
            </a:r>
            <a:endParaRPr lang="de-DE" altLang="en-US" dirty="0">
              <a:latin typeface="Avenir Book"/>
              <a:cs typeface="Avenir Book"/>
            </a:endParaRPr>
          </a:p>
          <a:p>
            <a:pPr eaLnBrk="1" hangingPunct="1">
              <a:lnSpc>
                <a:spcPct val="120000"/>
              </a:lnSpc>
              <a:spcBef>
                <a:spcPct val="20000"/>
              </a:spcBef>
            </a:pPr>
            <a:r>
              <a:rPr lang="de-DE" altLang="en-US" sz="1400" dirty="0">
                <a:latin typeface="Avenir Book"/>
                <a:cs typeface="Avenir Book"/>
              </a:rPr>
              <a:t>		</a:t>
            </a:r>
            <a:r>
              <a:rPr lang="fr-BE" altLang="en-US" sz="1400" dirty="0">
                <a:latin typeface="Avenir Book"/>
                <a:cs typeface="Avenir Book"/>
              </a:rPr>
              <a:t>Metallic conduction </a:t>
            </a:r>
            <a:r>
              <a:rPr lang="tr-TR" altLang="en-US" sz="1400" dirty="0">
                <a:latin typeface="Avenir Book"/>
                <a:cs typeface="Avenir Book"/>
                <a:sym typeface="Symbol" pitchFamily="18" charset="2"/>
              </a:rPr>
              <a:t> </a:t>
            </a:r>
            <a:r>
              <a:rPr lang="tr-TR" altLang="en-US" sz="1400" dirty="0" err="1">
                <a:latin typeface="Avenir Book"/>
                <a:cs typeface="Avenir Book"/>
              </a:rPr>
              <a:t>Temperature</a:t>
            </a:r>
            <a:r>
              <a:rPr lang="tr-TR" altLang="en-US" sz="1400" dirty="0">
                <a:latin typeface="Avenir Book"/>
                <a:cs typeface="Avenir Book"/>
              </a:rPr>
              <a:t> </a:t>
            </a:r>
            <a:r>
              <a:rPr lang="tr-TR" altLang="en-US" sz="1400" dirty="0">
                <a:latin typeface="Avenir Book"/>
                <a:cs typeface="Avenir Book"/>
                <a:sym typeface="Symbol" pitchFamily="18" charset="2"/>
              </a:rPr>
              <a:t> </a:t>
            </a:r>
            <a:r>
              <a:rPr lang="tr-TR" altLang="en-US" sz="1400" dirty="0" err="1">
                <a:latin typeface="Avenir Book"/>
                <a:cs typeface="Avenir Book"/>
                <a:sym typeface="Symbol" pitchFamily="18" charset="2"/>
              </a:rPr>
              <a:t>Conductivit</a:t>
            </a:r>
            <a:r>
              <a:rPr lang="fr-BE" altLang="en-US" sz="1400" dirty="0">
                <a:latin typeface="Avenir Book"/>
                <a:cs typeface="Avenir Book"/>
                <a:sym typeface="Symbol" pitchFamily="18" charset="2"/>
              </a:rPr>
              <a:t>y</a:t>
            </a:r>
            <a:r>
              <a:rPr lang="tr-TR" altLang="en-US" sz="1400" dirty="0">
                <a:latin typeface="Avenir Book"/>
                <a:cs typeface="Avenir Book"/>
                <a:sym typeface="Symbol" pitchFamily="18" charset="2"/>
              </a:rPr>
              <a:t> </a:t>
            </a:r>
            <a:endParaRPr lang="tr-TR" altLang="en-US" sz="1400" dirty="0">
              <a:latin typeface="Avenir Book"/>
              <a:cs typeface="Avenir Book"/>
            </a:endParaRPr>
          </a:p>
          <a:p>
            <a:pPr eaLnBrk="1" hangingPunct="1">
              <a:lnSpc>
                <a:spcPct val="120000"/>
              </a:lnSpc>
              <a:spcBef>
                <a:spcPct val="20000"/>
              </a:spcBef>
            </a:pPr>
            <a:r>
              <a:rPr lang="tr-TR" altLang="en-US" sz="1400" dirty="0">
                <a:latin typeface="Avenir Book"/>
                <a:cs typeface="Avenir Book"/>
              </a:rPr>
              <a:t>	</a:t>
            </a:r>
            <a:r>
              <a:rPr lang="de-DE" altLang="en-US" sz="1400" dirty="0">
                <a:latin typeface="Avenir Book"/>
                <a:cs typeface="Avenir Book"/>
              </a:rPr>
              <a:t>	</a:t>
            </a:r>
            <a:r>
              <a:rPr lang="tr-TR" altLang="en-US" sz="1400" dirty="0">
                <a:latin typeface="Avenir Book"/>
                <a:cs typeface="Avenir Book"/>
              </a:rPr>
              <a:t>Semi</a:t>
            </a:r>
            <a:r>
              <a:rPr lang="de-DE" altLang="en-US" sz="1400" dirty="0">
                <a:latin typeface="Avenir Book"/>
                <a:cs typeface="Avenir Book"/>
              </a:rPr>
              <a:t>-</a:t>
            </a:r>
            <a:r>
              <a:rPr lang="tr-TR" altLang="en-US" sz="1400" dirty="0" err="1">
                <a:latin typeface="Avenir Book"/>
                <a:cs typeface="Avenir Book"/>
              </a:rPr>
              <a:t>conduction</a:t>
            </a:r>
            <a:r>
              <a:rPr lang="tr-TR" altLang="en-US" sz="1400" dirty="0">
                <a:latin typeface="Avenir Book"/>
                <a:cs typeface="Avenir Book"/>
              </a:rPr>
              <a:t>  </a:t>
            </a:r>
            <a:r>
              <a:rPr lang="tr-TR" altLang="en-US" sz="1400" dirty="0">
                <a:latin typeface="Avenir Book"/>
                <a:cs typeface="Avenir Book"/>
                <a:sym typeface="Symbol" pitchFamily="18" charset="2"/>
              </a:rPr>
              <a:t> </a:t>
            </a:r>
            <a:r>
              <a:rPr lang="tr-TR" altLang="en-US" sz="1400" dirty="0" err="1">
                <a:latin typeface="Avenir Book"/>
                <a:cs typeface="Avenir Book"/>
              </a:rPr>
              <a:t>Temperature</a:t>
            </a:r>
            <a:r>
              <a:rPr lang="tr-TR" altLang="en-US" sz="1400" dirty="0">
                <a:latin typeface="Avenir Book"/>
                <a:cs typeface="Avenir Book"/>
              </a:rPr>
              <a:t> </a:t>
            </a:r>
            <a:r>
              <a:rPr lang="tr-TR" altLang="en-US" sz="1400" dirty="0">
                <a:latin typeface="Avenir Book"/>
                <a:cs typeface="Avenir Book"/>
                <a:sym typeface="Symbol" pitchFamily="18" charset="2"/>
              </a:rPr>
              <a:t> </a:t>
            </a:r>
            <a:r>
              <a:rPr lang="tr-TR" altLang="en-US" sz="1400" dirty="0" err="1">
                <a:latin typeface="Avenir Book"/>
                <a:cs typeface="Avenir Book"/>
                <a:sym typeface="Symbol" pitchFamily="18" charset="2"/>
              </a:rPr>
              <a:t>Conductivit</a:t>
            </a:r>
            <a:r>
              <a:rPr lang="fr-BE" altLang="en-US" sz="1400" dirty="0">
                <a:latin typeface="Avenir Book"/>
                <a:cs typeface="Avenir Book"/>
                <a:sym typeface="Symbol" pitchFamily="18" charset="2"/>
              </a:rPr>
              <a:t>y</a:t>
            </a:r>
            <a:r>
              <a:rPr lang="tr-TR" altLang="en-US" sz="1400" dirty="0">
                <a:latin typeface="Avenir Book"/>
                <a:cs typeface="Avenir Book"/>
                <a:sym typeface="Symbol" pitchFamily="18" charset="2"/>
              </a:rPr>
              <a:t> </a:t>
            </a:r>
            <a:endParaRPr lang="de-DE" altLang="en-US" sz="1600" dirty="0">
              <a:solidFill>
                <a:schemeClr val="accent2"/>
              </a:solidFill>
              <a:latin typeface="Avenir Book"/>
              <a:cs typeface="Avenir Book"/>
            </a:endParaRPr>
          </a:p>
          <a:p>
            <a:pPr eaLnBrk="1" hangingPunct="1">
              <a:spcBef>
                <a:spcPct val="20000"/>
              </a:spcBef>
              <a:buFontTx/>
              <a:buChar char="•"/>
            </a:pPr>
            <a:endParaRPr lang="de-DE" altLang="en-US" sz="1400" dirty="0">
              <a:solidFill>
                <a:schemeClr val="accent2"/>
              </a:solidFill>
              <a:latin typeface="Avenir Book"/>
              <a:cs typeface="Avenir Book"/>
            </a:endParaRPr>
          </a:p>
        </p:txBody>
      </p:sp>
      <p:sp>
        <p:nvSpPr>
          <p:cNvPr id="8197" name="AutoShape 7"/>
          <p:cNvSpPr>
            <a:spLocks/>
          </p:cNvSpPr>
          <p:nvPr/>
        </p:nvSpPr>
        <p:spPr bwMode="auto">
          <a:xfrm>
            <a:off x="1690688" y="975915"/>
            <a:ext cx="288925" cy="702469"/>
          </a:xfrm>
          <a:prstGeom prst="leftBrace">
            <a:avLst>
              <a:gd name="adj1" fmla="val 27015"/>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endParaRPr lang="en-US" altLang="en-US">
              <a:latin typeface="Arial" charset="0"/>
            </a:endParaRPr>
          </a:p>
        </p:txBody>
      </p:sp>
      <p:sp>
        <p:nvSpPr>
          <p:cNvPr id="8198" name="AutoShape 8"/>
          <p:cNvSpPr>
            <a:spLocks/>
          </p:cNvSpPr>
          <p:nvPr/>
        </p:nvSpPr>
        <p:spPr bwMode="auto">
          <a:xfrm>
            <a:off x="1700214" y="2124075"/>
            <a:ext cx="288925" cy="323850"/>
          </a:xfrm>
          <a:prstGeom prst="leftBrace">
            <a:avLst>
              <a:gd name="adj1" fmla="val 12454"/>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en-US" altLang="en-US"/>
          </a:p>
        </p:txBody>
      </p:sp>
      <p:sp>
        <p:nvSpPr>
          <p:cNvPr id="8199" name="Text Box 9"/>
          <p:cNvSpPr txBox="1">
            <a:spLocks noChangeArrowheads="1"/>
          </p:cNvSpPr>
          <p:nvPr/>
        </p:nvSpPr>
        <p:spPr bwMode="auto">
          <a:xfrm>
            <a:off x="934221" y="1173322"/>
            <a:ext cx="64216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dirty="0">
                <a:latin typeface="Avenir Book"/>
                <a:cs typeface="Avenir Book"/>
              </a:rPr>
              <a:t>Rare</a:t>
            </a:r>
          </a:p>
        </p:txBody>
      </p:sp>
      <p:sp>
        <p:nvSpPr>
          <p:cNvPr id="8200" name="Text Box 10"/>
          <p:cNvSpPr txBox="1">
            <a:spLocks noChangeArrowheads="1"/>
          </p:cNvSpPr>
          <p:nvPr/>
        </p:nvSpPr>
        <p:spPr bwMode="auto">
          <a:xfrm>
            <a:off x="288926" y="1741884"/>
            <a:ext cx="125571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r" eaLnBrk="1" hangingPunct="1"/>
            <a:r>
              <a:rPr lang="de-DE" altLang="en-US" dirty="0">
                <a:latin typeface="Avenir Book"/>
                <a:cs typeface="Avenir Book"/>
              </a:rPr>
              <a:t>Main rock </a:t>
            </a:r>
            <a:r>
              <a:rPr lang="de-DE" altLang="en-US" dirty="0" err="1">
                <a:latin typeface="Avenir Book"/>
                <a:cs typeface="Avenir Book"/>
              </a:rPr>
              <a:t>forming</a:t>
            </a:r>
            <a:r>
              <a:rPr lang="de-DE" altLang="en-US" dirty="0">
                <a:latin typeface="Avenir Book"/>
                <a:cs typeface="Avenir Book"/>
              </a:rPr>
              <a:t> </a:t>
            </a:r>
            <a:r>
              <a:rPr lang="de-DE" altLang="en-US" dirty="0" err="1">
                <a:latin typeface="Avenir Book"/>
                <a:cs typeface="Avenir Book"/>
              </a:rPr>
              <a:t>minerals</a:t>
            </a:r>
            <a:endParaRPr lang="de-DE" altLang="en-US" dirty="0">
              <a:latin typeface="Avenir Book"/>
              <a:cs typeface="Avenir Book"/>
            </a:endParaRPr>
          </a:p>
        </p:txBody>
      </p:sp>
      <p:sp>
        <p:nvSpPr>
          <p:cNvPr id="8201" name="Text Box 11"/>
          <p:cNvSpPr txBox="1">
            <a:spLocks noChangeArrowheads="1"/>
          </p:cNvSpPr>
          <p:nvPr/>
        </p:nvSpPr>
        <p:spPr bwMode="auto">
          <a:xfrm>
            <a:off x="915989" y="2750344"/>
            <a:ext cx="64216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dirty="0">
                <a:latin typeface="Avenir Book"/>
                <a:cs typeface="Avenir Book"/>
              </a:rPr>
              <a:t>Rare</a:t>
            </a:r>
          </a:p>
        </p:txBody>
      </p:sp>
      <p:sp>
        <p:nvSpPr>
          <p:cNvPr id="8202" name="AutoShape 12"/>
          <p:cNvSpPr>
            <a:spLocks/>
          </p:cNvSpPr>
          <p:nvPr/>
        </p:nvSpPr>
        <p:spPr bwMode="auto">
          <a:xfrm>
            <a:off x="1700214" y="2839244"/>
            <a:ext cx="288925" cy="323850"/>
          </a:xfrm>
          <a:prstGeom prst="leftBrace">
            <a:avLst>
              <a:gd name="adj1" fmla="val 12454"/>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en-US" altLang="en-US"/>
          </a:p>
        </p:txBody>
      </p:sp>
      <p:cxnSp>
        <p:nvCxnSpPr>
          <p:cNvPr id="3" name="Connecteur droit 2"/>
          <p:cNvCxnSpPr/>
          <p:nvPr/>
        </p:nvCxnSpPr>
        <p:spPr>
          <a:xfrm>
            <a:off x="211138" y="3479800"/>
            <a:ext cx="8716962" cy="0"/>
          </a:xfrm>
          <a:prstGeom prst="line">
            <a:avLst/>
          </a:prstGeom>
          <a:ln w="762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re 3"/>
          <p:cNvSpPr>
            <a:spLocks noGrp="1"/>
          </p:cNvSpPr>
          <p:nvPr>
            <p:ph type="title"/>
          </p:nvPr>
        </p:nvSpPr>
        <p:spPr/>
        <p:txBody>
          <a:bodyPr/>
          <a:lstStyle/>
          <a:p>
            <a:pPr algn="l"/>
            <a:r>
              <a:rPr lang="fr-FR" dirty="0" err="1" smtClean="0"/>
              <a:t>Minerals</a:t>
            </a:r>
            <a:endParaRPr lang="fr-FR" dirty="0"/>
          </a:p>
        </p:txBody>
      </p:sp>
    </p:spTree>
    <p:extLst>
      <p:ext uri="{BB962C8B-B14F-4D97-AF65-F5344CB8AC3E}">
        <p14:creationId xmlns:p14="http://schemas.microsoft.com/office/powerpoint/2010/main" val="36274980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827089" y="1059657"/>
            <a:ext cx="7127875" cy="1318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20000"/>
              </a:spcBef>
              <a:buFontTx/>
              <a:buChar char="•"/>
            </a:pPr>
            <a:endParaRPr lang="en-US" altLang="en-US" sz="3200">
              <a:latin typeface="Arial" charset="0"/>
            </a:endParaRPr>
          </a:p>
        </p:txBody>
      </p:sp>
      <p:sp>
        <p:nvSpPr>
          <p:cNvPr id="9219" name="Text Box 4"/>
          <p:cNvSpPr txBox="1">
            <a:spLocks noChangeArrowheads="1"/>
          </p:cNvSpPr>
          <p:nvPr/>
        </p:nvSpPr>
        <p:spPr bwMode="auto">
          <a:xfrm>
            <a:off x="4352378" y="844154"/>
            <a:ext cx="4467773"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50000"/>
              </a:spcBef>
            </a:pPr>
            <a:r>
              <a:rPr lang="de-DE" altLang="en-US" sz="2000" dirty="0" smtClean="0">
                <a:latin typeface="Avenir Book"/>
                <a:cs typeface="Avenir Book"/>
              </a:rPr>
              <a:t>Gas </a:t>
            </a:r>
            <a:r>
              <a:rPr lang="de-DE" altLang="en-US" sz="2000" dirty="0" err="1">
                <a:latin typeface="Avenir Book"/>
                <a:cs typeface="Avenir Book"/>
              </a:rPr>
              <a:t>and</a:t>
            </a:r>
            <a:r>
              <a:rPr lang="de-DE" altLang="en-US" sz="2000" dirty="0">
                <a:latin typeface="Avenir Book"/>
                <a:cs typeface="Avenir Book"/>
              </a:rPr>
              <a:t> </a:t>
            </a:r>
            <a:r>
              <a:rPr lang="de-DE" altLang="en-US" sz="2000" dirty="0" err="1">
                <a:latin typeface="Avenir Book"/>
                <a:cs typeface="Avenir Book"/>
              </a:rPr>
              <a:t>oil</a:t>
            </a:r>
            <a:r>
              <a:rPr lang="de-DE" altLang="en-US" sz="2000" dirty="0">
                <a:latin typeface="Avenir Book"/>
                <a:cs typeface="Avenir Book"/>
              </a:rPr>
              <a:t>: </a:t>
            </a:r>
            <a:r>
              <a:rPr lang="de-DE" altLang="en-US" sz="2000" dirty="0" smtClean="0">
                <a:latin typeface="Avenir Book"/>
                <a:cs typeface="Avenir Book"/>
              </a:rPr>
              <a:t/>
            </a:r>
            <a:br>
              <a:rPr lang="de-DE" altLang="en-US" sz="2000" dirty="0" smtClean="0">
                <a:latin typeface="Avenir Book"/>
                <a:cs typeface="Avenir Book"/>
              </a:rPr>
            </a:br>
            <a:r>
              <a:rPr lang="de-DE" altLang="en-US" sz="2000" dirty="0" smtClean="0">
                <a:solidFill>
                  <a:srgbClr val="215968"/>
                </a:solidFill>
                <a:latin typeface="Avenir Book"/>
                <a:cs typeface="Avenir Book"/>
              </a:rPr>
              <a:t>non </a:t>
            </a:r>
            <a:r>
              <a:rPr lang="de-DE" altLang="en-US" sz="2000" dirty="0" err="1">
                <a:solidFill>
                  <a:srgbClr val="215968"/>
                </a:solidFill>
                <a:latin typeface="Avenir Book"/>
                <a:cs typeface="Avenir Book"/>
              </a:rPr>
              <a:t>conductors</a:t>
            </a:r>
            <a:r>
              <a:rPr lang="de-DE" altLang="en-US" sz="2000" dirty="0">
                <a:solidFill>
                  <a:srgbClr val="215968"/>
                </a:solidFill>
                <a:latin typeface="Avenir Book"/>
                <a:cs typeface="Avenir Book"/>
              </a:rPr>
              <a:t> </a:t>
            </a:r>
            <a:r>
              <a:rPr lang="de-DE" altLang="en-US" sz="2000" dirty="0">
                <a:latin typeface="Avenir Book"/>
                <a:cs typeface="Avenir Book"/>
              </a:rPr>
              <a:t>(</a:t>
            </a:r>
            <a:r>
              <a:rPr lang="de-DE" altLang="en-US" sz="2000" dirty="0" err="1">
                <a:latin typeface="Avenir Book"/>
                <a:cs typeface="Avenir Book"/>
              </a:rPr>
              <a:t>air</a:t>
            </a:r>
            <a:r>
              <a:rPr lang="de-DE" altLang="en-US" sz="2000" dirty="0">
                <a:latin typeface="Avenir Book"/>
                <a:cs typeface="Avenir Book"/>
              </a:rPr>
              <a:t>, 10</a:t>
            </a:r>
            <a:r>
              <a:rPr lang="de-DE" altLang="en-US" sz="2000" baseline="30000" dirty="0">
                <a:latin typeface="Avenir Book"/>
                <a:cs typeface="Avenir Book"/>
              </a:rPr>
              <a:t>14</a:t>
            </a:r>
            <a:r>
              <a:rPr lang="de-DE" altLang="en-US" sz="2000" dirty="0">
                <a:latin typeface="Avenir Book"/>
                <a:cs typeface="Avenir Book"/>
              </a:rPr>
              <a:t> </a:t>
            </a:r>
            <a:r>
              <a:rPr lang="de-DE" altLang="en-US" sz="2000" dirty="0" err="1">
                <a:latin typeface="Avenir Book"/>
                <a:cs typeface="Avenir Book"/>
              </a:rPr>
              <a:t>Ohm.m</a:t>
            </a:r>
            <a:r>
              <a:rPr lang="de-DE" altLang="en-US" sz="2000" dirty="0">
                <a:latin typeface="Avenir Book"/>
                <a:cs typeface="Avenir Book"/>
              </a:rPr>
              <a:t>; </a:t>
            </a:r>
            <a:r>
              <a:rPr lang="de-DE" altLang="en-US" sz="2000" dirty="0" err="1">
                <a:latin typeface="Avenir Book"/>
                <a:cs typeface="Avenir Book"/>
              </a:rPr>
              <a:t>hydrocarbons</a:t>
            </a:r>
            <a:r>
              <a:rPr lang="de-DE" altLang="en-US" sz="2000" dirty="0">
                <a:latin typeface="Avenir Book"/>
                <a:cs typeface="Avenir Book"/>
              </a:rPr>
              <a:t>, 10</a:t>
            </a:r>
            <a:r>
              <a:rPr lang="de-DE" altLang="en-US" sz="2000" baseline="30000" dirty="0">
                <a:latin typeface="Avenir Book"/>
                <a:cs typeface="Avenir Book"/>
              </a:rPr>
              <a:t>9 </a:t>
            </a:r>
            <a:r>
              <a:rPr lang="de-DE" altLang="en-US" sz="2000" dirty="0">
                <a:latin typeface="Avenir Book"/>
                <a:cs typeface="Avenir Book"/>
              </a:rPr>
              <a:t>– 10</a:t>
            </a:r>
            <a:r>
              <a:rPr lang="de-DE" altLang="en-US" sz="2000" baseline="30000" dirty="0">
                <a:latin typeface="Avenir Book"/>
                <a:cs typeface="Avenir Book"/>
              </a:rPr>
              <a:t>16 </a:t>
            </a:r>
            <a:r>
              <a:rPr lang="de-DE" altLang="en-US" sz="2000" dirty="0" err="1">
                <a:latin typeface="Avenir Book"/>
                <a:cs typeface="Avenir Book"/>
              </a:rPr>
              <a:t>Ohm.m</a:t>
            </a:r>
            <a:r>
              <a:rPr lang="de-DE" altLang="en-US" sz="2000" dirty="0">
                <a:latin typeface="Avenir Book"/>
                <a:cs typeface="Avenir Book"/>
              </a:rPr>
              <a:t>)</a:t>
            </a:r>
          </a:p>
          <a:p>
            <a:pPr eaLnBrk="1" hangingPunct="1">
              <a:spcBef>
                <a:spcPct val="50000"/>
              </a:spcBef>
            </a:pPr>
            <a:r>
              <a:rPr lang="de-DE" altLang="en-US" sz="2000" dirty="0" err="1">
                <a:latin typeface="Avenir Book"/>
                <a:cs typeface="Avenir Book"/>
              </a:rPr>
              <a:t>Acqueous</a:t>
            </a:r>
            <a:r>
              <a:rPr lang="de-DE" altLang="en-US" sz="2000" dirty="0">
                <a:latin typeface="Avenir Book"/>
                <a:cs typeface="Avenir Book"/>
              </a:rPr>
              <a:t> </a:t>
            </a:r>
            <a:r>
              <a:rPr lang="de-DE" altLang="en-US" sz="2000" dirty="0" err="1">
                <a:latin typeface="Avenir Book"/>
                <a:cs typeface="Avenir Book"/>
              </a:rPr>
              <a:t>solution</a:t>
            </a:r>
            <a:r>
              <a:rPr lang="de-DE" altLang="en-US" sz="2000" dirty="0">
                <a:latin typeface="Avenir Book"/>
                <a:cs typeface="Avenir Book"/>
              </a:rPr>
              <a:t> : </a:t>
            </a:r>
            <a:r>
              <a:rPr lang="de-DE" altLang="en-US" sz="2000" dirty="0" smtClean="0">
                <a:latin typeface="Avenir Book"/>
                <a:cs typeface="Avenir Book"/>
              </a:rPr>
              <a:t/>
            </a:r>
            <a:br>
              <a:rPr lang="de-DE" altLang="en-US" sz="2000" dirty="0" smtClean="0">
                <a:latin typeface="Avenir Book"/>
                <a:cs typeface="Avenir Book"/>
              </a:rPr>
            </a:br>
            <a:r>
              <a:rPr lang="de-DE" altLang="en-US" sz="2000" dirty="0" err="1" smtClean="0">
                <a:latin typeface="Avenir Book"/>
                <a:cs typeface="Avenir Book"/>
              </a:rPr>
              <a:t>ionic</a:t>
            </a:r>
            <a:r>
              <a:rPr lang="de-DE" altLang="en-US" sz="2000" dirty="0" smtClean="0">
                <a:latin typeface="Avenir Book"/>
                <a:cs typeface="Avenir Book"/>
              </a:rPr>
              <a:t> </a:t>
            </a:r>
            <a:r>
              <a:rPr lang="de-DE" altLang="en-US" sz="2000" dirty="0" err="1">
                <a:latin typeface="Avenir Book"/>
                <a:cs typeface="Avenir Book"/>
              </a:rPr>
              <a:t>conductor</a:t>
            </a:r>
            <a:r>
              <a:rPr lang="de-DE" altLang="en-US" sz="2000" dirty="0">
                <a:latin typeface="Avenir Book"/>
                <a:cs typeface="Avenir Book"/>
              </a:rPr>
              <a:t> </a:t>
            </a:r>
            <a:r>
              <a:rPr lang="de-DE" altLang="en-US" sz="2000" dirty="0">
                <a:solidFill>
                  <a:schemeClr val="accent5">
                    <a:lumMod val="50000"/>
                  </a:schemeClr>
                </a:solidFill>
                <a:latin typeface="Avenir Book"/>
                <a:cs typeface="Avenir Book"/>
              </a:rPr>
              <a:t>(</a:t>
            </a:r>
            <a:r>
              <a:rPr lang="de-DE" altLang="en-US" sz="2000" dirty="0" err="1">
                <a:solidFill>
                  <a:schemeClr val="accent5">
                    <a:lumMod val="50000"/>
                  </a:schemeClr>
                </a:solidFill>
                <a:latin typeface="Avenir Book"/>
                <a:cs typeface="Avenir Book"/>
              </a:rPr>
              <a:t>electrolyte</a:t>
            </a:r>
            <a:r>
              <a:rPr lang="de-DE" altLang="en-US" sz="2000" dirty="0" smtClean="0">
                <a:latin typeface="Avenir Book"/>
                <a:cs typeface="Avenir Book"/>
              </a:rPr>
              <a:t>)</a:t>
            </a:r>
            <a:endParaRPr lang="de-DE" altLang="en-US" sz="2000" dirty="0">
              <a:latin typeface="Avenir Book"/>
              <a:cs typeface="Avenir Book"/>
            </a:endParaRPr>
          </a:p>
          <a:p>
            <a:pPr eaLnBrk="1" hangingPunct="1">
              <a:spcBef>
                <a:spcPct val="50000"/>
              </a:spcBef>
            </a:pPr>
            <a:r>
              <a:rPr lang="de-DE" altLang="en-US" sz="2000" dirty="0">
                <a:latin typeface="Avenir Book"/>
                <a:cs typeface="Avenir Book"/>
              </a:rPr>
              <a:t>	</a:t>
            </a:r>
            <a:r>
              <a:rPr lang="de-DE" altLang="en-US" sz="2000" dirty="0">
                <a:solidFill>
                  <a:schemeClr val="hlink"/>
                </a:solidFill>
                <a:latin typeface="Avenir Book"/>
                <a:cs typeface="Avenir Book"/>
              </a:rPr>
              <a:t>	</a:t>
            </a:r>
            <a:r>
              <a:rPr lang="de-DE" altLang="en-US" sz="2000" dirty="0">
                <a:solidFill>
                  <a:schemeClr val="accent5">
                    <a:lumMod val="75000"/>
                  </a:schemeClr>
                </a:solidFill>
                <a:latin typeface="Avenir Book"/>
                <a:cs typeface="Avenir Book"/>
              </a:rPr>
              <a:t>- </a:t>
            </a:r>
            <a:r>
              <a:rPr lang="de-DE" altLang="en-US" sz="2000" dirty="0" err="1" smtClean="0">
                <a:solidFill>
                  <a:schemeClr val="accent5">
                    <a:lumMod val="75000"/>
                  </a:schemeClr>
                </a:solidFill>
                <a:latin typeface="Avenir Book"/>
                <a:cs typeface="Avenir Book"/>
              </a:rPr>
              <a:t>Concentration</a:t>
            </a:r>
            <a:endParaRPr lang="de-DE" altLang="en-US" sz="2000" dirty="0">
              <a:solidFill>
                <a:schemeClr val="accent5">
                  <a:lumMod val="75000"/>
                </a:schemeClr>
              </a:solidFill>
              <a:latin typeface="Avenir Book"/>
              <a:cs typeface="Avenir Book"/>
            </a:endParaRPr>
          </a:p>
          <a:p>
            <a:pPr eaLnBrk="1" hangingPunct="1">
              <a:spcBef>
                <a:spcPct val="50000"/>
              </a:spcBef>
            </a:pPr>
            <a:r>
              <a:rPr lang="de-DE" altLang="en-US" sz="2000" dirty="0">
                <a:solidFill>
                  <a:schemeClr val="accent5">
                    <a:lumMod val="75000"/>
                  </a:schemeClr>
                </a:solidFill>
                <a:latin typeface="Avenir Book"/>
                <a:cs typeface="Avenir Book"/>
              </a:rPr>
              <a:t>		- Charge, </a:t>
            </a:r>
            <a:r>
              <a:rPr lang="de-DE" altLang="en-US" sz="2000" dirty="0" err="1">
                <a:solidFill>
                  <a:schemeClr val="accent5">
                    <a:lumMod val="75000"/>
                  </a:schemeClr>
                </a:solidFill>
                <a:latin typeface="Avenir Book"/>
                <a:cs typeface="Avenir Book"/>
              </a:rPr>
              <a:t>mobility</a:t>
            </a:r>
            <a:r>
              <a:rPr lang="de-DE" altLang="en-US" sz="2000" dirty="0">
                <a:solidFill>
                  <a:schemeClr val="accent5">
                    <a:lumMod val="75000"/>
                  </a:schemeClr>
                </a:solidFill>
                <a:latin typeface="Avenir Book"/>
                <a:cs typeface="Avenir Book"/>
              </a:rPr>
              <a:t>, </a:t>
            </a:r>
            <a:r>
              <a:rPr lang="de-DE" altLang="en-US" sz="2000" dirty="0" err="1" smtClean="0">
                <a:solidFill>
                  <a:schemeClr val="accent5">
                    <a:lumMod val="75000"/>
                  </a:schemeClr>
                </a:solidFill>
                <a:latin typeface="Avenir Book"/>
                <a:cs typeface="Avenir Book"/>
              </a:rPr>
              <a:t>hydratation</a:t>
            </a:r>
            <a:endParaRPr lang="de-DE" altLang="en-US" sz="2000" dirty="0">
              <a:solidFill>
                <a:schemeClr val="accent5">
                  <a:lumMod val="75000"/>
                </a:schemeClr>
              </a:solidFill>
              <a:latin typeface="Avenir Book"/>
              <a:cs typeface="Avenir Book"/>
            </a:endParaRPr>
          </a:p>
          <a:p>
            <a:pPr eaLnBrk="1" hangingPunct="1">
              <a:spcBef>
                <a:spcPct val="50000"/>
              </a:spcBef>
            </a:pPr>
            <a:r>
              <a:rPr lang="de-DE" altLang="en-US" sz="2000" dirty="0">
                <a:solidFill>
                  <a:schemeClr val="accent5">
                    <a:lumMod val="75000"/>
                  </a:schemeClr>
                </a:solidFill>
                <a:latin typeface="Avenir Book"/>
                <a:cs typeface="Avenir Book"/>
              </a:rPr>
              <a:t>		- </a:t>
            </a:r>
            <a:r>
              <a:rPr lang="de-DE" altLang="en-US" sz="2000" dirty="0" err="1" smtClean="0">
                <a:solidFill>
                  <a:schemeClr val="accent5">
                    <a:lumMod val="75000"/>
                  </a:schemeClr>
                </a:solidFill>
                <a:latin typeface="Avenir Book"/>
                <a:cs typeface="Avenir Book"/>
              </a:rPr>
              <a:t>Temperature</a:t>
            </a:r>
            <a:endParaRPr lang="de-DE" altLang="en-US" sz="2000" dirty="0">
              <a:solidFill>
                <a:schemeClr val="accent5">
                  <a:lumMod val="75000"/>
                </a:schemeClr>
              </a:solidFill>
              <a:latin typeface="Avenir Book"/>
              <a:cs typeface="Avenir Book"/>
            </a:endParaRPr>
          </a:p>
          <a:p>
            <a:pPr eaLnBrk="1" hangingPunct="1">
              <a:spcBef>
                <a:spcPct val="50000"/>
              </a:spcBef>
            </a:pPr>
            <a:r>
              <a:rPr lang="de-DE" altLang="en-US" sz="2000" dirty="0">
                <a:solidFill>
                  <a:schemeClr val="accent5">
                    <a:lumMod val="75000"/>
                  </a:schemeClr>
                </a:solidFill>
                <a:latin typeface="Avenir Book"/>
                <a:cs typeface="Avenir Book"/>
              </a:rPr>
              <a:t>		- Interactions</a:t>
            </a:r>
          </a:p>
        </p:txBody>
      </p:sp>
      <p:pic>
        <p:nvPicPr>
          <p:cNvPr id="9221" name="Picture 6" descr="condmechanism_images_00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856928"/>
            <a:ext cx="4028528" cy="4045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a:spLocks noGrp="1"/>
          </p:cNvSpPr>
          <p:nvPr>
            <p:ph type="title"/>
          </p:nvPr>
        </p:nvSpPr>
        <p:spPr/>
        <p:txBody>
          <a:bodyPr/>
          <a:lstStyle/>
          <a:p>
            <a:pPr algn="l"/>
            <a:r>
              <a:rPr lang="fr-FR" dirty="0" err="1" smtClean="0"/>
              <a:t>Fluids</a:t>
            </a:r>
            <a:r>
              <a:rPr lang="fr-FR" dirty="0" smtClean="0"/>
              <a:t> </a:t>
            </a:r>
            <a:r>
              <a:rPr lang="fr-FR" dirty="0" err="1" smtClean="0"/>
              <a:t>filling</a:t>
            </a:r>
            <a:r>
              <a:rPr lang="fr-FR" dirty="0" smtClean="0"/>
              <a:t> pores</a:t>
            </a:r>
            <a:endParaRPr lang="fr-FR" dirty="0"/>
          </a:p>
        </p:txBody>
      </p:sp>
    </p:spTree>
    <p:extLst>
      <p:ext uri="{BB962C8B-B14F-4D97-AF65-F5344CB8AC3E}">
        <p14:creationId xmlns:p14="http://schemas.microsoft.com/office/powerpoint/2010/main" val="34201529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21" name="Group 5"/>
          <p:cNvGraphicFramePr>
            <a:graphicFrameLocks noGrp="1"/>
          </p:cNvGraphicFramePr>
          <p:nvPr>
            <p:extLst>
              <p:ext uri="{D42A27DB-BD31-4B8C-83A1-F6EECF244321}">
                <p14:modId xmlns:p14="http://schemas.microsoft.com/office/powerpoint/2010/main" val="214848457"/>
              </p:ext>
            </p:extLst>
          </p:nvPr>
        </p:nvGraphicFramePr>
        <p:xfrm>
          <a:off x="312615" y="1005383"/>
          <a:ext cx="4039763" cy="3456583"/>
        </p:xfrm>
        <a:graphic>
          <a:graphicData uri="http://schemas.openxmlformats.org/drawingml/2006/table">
            <a:tbl>
              <a:tblPr/>
              <a:tblGrid>
                <a:gridCol w="2524620"/>
                <a:gridCol w="1515143"/>
              </a:tblGrid>
              <a:tr h="24116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sz="1800" b="1" i="0" u="none" strike="noStrike" cap="none" normalizeH="0" baseline="0" dirty="0" err="1" smtClean="0">
                          <a:ln>
                            <a:noFill/>
                          </a:ln>
                          <a:solidFill>
                            <a:schemeClr val="tx1"/>
                          </a:solidFill>
                          <a:effectLst/>
                          <a:latin typeface="Avenir Book"/>
                          <a:cs typeface="Avenir Book"/>
                        </a:rPr>
                        <a:t>Water</a:t>
                      </a:r>
                      <a:endParaRPr kumimoji="0" lang="de-DE" sz="1800" b="1" i="0" u="none" strike="noStrike" cap="none" normalizeH="0" baseline="0" dirty="0" smtClean="0">
                        <a:ln>
                          <a:noFill/>
                        </a:ln>
                        <a:solidFill>
                          <a:schemeClr val="tx1"/>
                        </a:solidFill>
                        <a:effectLst/>
                        <a:latin typeface="Avenir Book"/>
                        <a:cs typeface="Avenir Book"/>
                      </a:endParaRPr>
                    </a:p>
                  </a:txBody>
                  <a:tcPr marL="161878" marR="161878" marT="60711" marB="60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Lucida Grande"/>
                          <a:ea typeface="Lucida Grande"/>
                          <a:cs typeface="Lucida Grande"/>
                        </a:rPr>
                        <a:t>ρ</a:t>
                      </a:r>
                      <a:r>
                        <a:rPr kumimoji="0" lang="de-DE" sz="1800" b="1" i="0" u="none" strike="noStrike" kern="1200" cap="none" normalizeH="0" baseline="0" dirty="0" smtClean="0">
                          <a:ln>
                            <a:noFill/>
                          </a:ln>
                          <a:solidFill>
                            <a:schemeClr val="tx1"/>
                          </a:solidFill>
                          <a:effectLst/>
                          <a:latin typeface="Avenir Book"/>
                          <a:ea typeface="+mn-ea"/>
                          <a:cs typeface="Avenir Book"/>
                        </a:rPr>
                        <a:t> (</a:t>
                      </a:r>
                      <a:r>
                        <a:rPr kumimoji="0" lang="de-DE" sz="1800" b="1" i="0" u="none" strike="noStrike" kern="1200" cap="none" normalizeH="0" baseline="0" dirty="0" err="1" smtClean="0">
                          <a:ln>
                            <a:noFill/>
                          </a:ln>
                          <a:solidFill>
                            <a:schemeClr val="tx1"/>
                          </a:solidFill>
                          <a:effectLst/>
                          <a:latin typeface="Avenir Book"/>
                          <a:ea typeface="+mn-ea"/>
                          <a:cs typeface="Avenir Book"/>
                        </a:rPr>
                        <a:t>Ω</a:t>
                      </a:r>
                      <a:r>
                        <a:rPr kumimoji="0" lang="de-DE" sz="1800" b="1" i="0" u="none" strike="noStrike" cap="none" normalizeH="0" baseline="0" dirty="0" err="1" smtClean="0">
                          <a:ln>
                            <a:noFill/>
                          </a:ln>
                          <a:solidFill>
                            <a:schemeClr val="tx1"/>
                          </a:solidFill>
                          <a:effectLst/>
                          <a:latin typeface="Avenir Book"/>
                          <a:cs typeface="Avenir Book"/>
                        </a:rPr>
                        <a:t>.m</a:t>
                      </a:r>
                      <a:r>
                        <a:rPr kumimoji="0" lang="de-DE" sz="1800" b="1" i="0" u="none" strike="noStrike" cap="none" normalizeH="0" baseline="0" dirty="0" smtClean="0">
                          <a:ln>
                            <a:noFill/>
                          </a:ln>
                          <a:solidFill>
                            <a:schemeClr val="tx1"/>
                          </a:solidFill>
                          <a:effectLst/>
                          <a:latin typeface="Avenir Book"/>
                          <a:cs typeface="Avenir Book"/>
                        </a:rPr>
                        <a:t>)</a:t>
                      </a:r>
                    </a:p>
                  </a:txBody>
                  <a:tcPr marL="161878" marR="161878" marT="60711" marB="60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014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venir Book"/>
                          <a:cs typeface="Avenir Book"/>
                        </a:rPr>
                        <a:t>Pure</a:t>
                      </a:r>
                    </a:p>
                  </a:txBody>
                  <a:tcPr marL="161878" marR="161878" marT="60711" marB="60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venir Book"/>
                          <a:cs typeface="Avenir Book"/>
                        </a:rPr>
                        <a:t>2.80 E+05</a:t>
                      </a:r>
                    </a:p>
                  </a:txBody>
                  <a:tcPr marL="161878" marR="161878" marT="60711" marB="60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224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venir Book"/>
                          <a:cs typeface="Avenir Book"/>
                        </a:rPr>
                        <a:t>In </a:t>
                      </a:r>
                      <a:r>
                        <a:rPr kumimoji="0" lang="de-DE" sz="1800" b="0" i="0" u="none" strike="noStrike" cap="none" normalizeH="0" baseline="0" dirty="0" err="1" smtClean="0">
                          <a:ln>
                            <a:noFill/>
                          </a:ln>
                          <a:solidFill>
                            <a:schemeClr val="tx1"/>
                          </a:solidFill>
                          <a:effectLst/>
                          <a:latin typeface="Avenir Book"/>
                          <a:cs typeface="Avenir Book"/>
                        </a:rPr>
                        <a:t>igneous</a:t>
                      </a:r>
                      <a:r>
                        <a:rPr kumimoji="0" lang="de-DE" sz="1800" b="0" i="0" u="none" strike="noStrike" cap="none" normalizeH="0" baseline="0" dirty="0" smtClean="0">
                          <a:ln>
                            <a:noFill/>
                          </a:ln>
                          <a:solidFill>
                            <a:schemeClr val="tx1"/>
                          </a:solidFill>
                          <a:effectLst/>
                          <a:latin typeface="Avenir Book"/>
                          <a:cs typeface="Avenir Book"/>
                        </a:rPr>
                        <a:t> </a:t>
                      </a:r>
                      <a:r>
                        <a:rPr kumimoji="0" lang="de-DE" sz="1800" b="0" i="0" u="none" strike="noStrike" cap="none" normalizeH="0" baseline="0" dirty="0" err="1" smtClean="0">
                          <a:ln>
                            <a:noFill/>
                          </a:ln>
                          <a:solidFill>
                            <a:schemeClr val="tx1"/>
                          </a:solidFill>
                          <a:effectLst/>
                          <a:latin typeface="Avenir Book"/>
                          <a:cs typeface="Avenir Book"/>
                        </a:rPr>
                        <a:t>rocks</a:t>
                      </a:r>
                      <a:endParaRPr kumimoji="0" lang="de-DE" sz="1800" b="0" i="0" u="none" strike="noStrike" cap="none" normalizeH="0" baseline="0" dirty="0" smtClean="0">
                        <a:ln>
                          <a:noFill/>
                        </a:ln>
                        <a:solidFill>
                          <a:schemeClr val="tx1"/>
                        </a:solidFill>
                        <a:effectLst/>
                        <a:latin typeface="Avenir Book"/>
                        <a:cs typeface="Avenir Book"/>
                      </a:endParaRPr>
                    </a:p>
                  </a:txBody>
                  <a:tcPr marL="161878" marR="161878" marT="60711" marB="60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venir Book"/>
                          <a:cs typeface="Avenir Book"/>
                        </a:rPr>
                        <a:t>0.5 - 150</a:t>
                      </a:r>
                    </a:p>
                  </a:txBody>
                  <a:tcPr marL="161878" marR="161878" marT="60711" marB="60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014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venir Book"/>
                          <a:cs typeface="Avenir Book"/>
                        </a:rPr>
                        <a:t>In </a:t>
                      </a:r>
                      <a:r>
                        <a:rPr kumimoji="0" lang="de-DE" sz="1800" b="0" i="0" u="none" strike="noStrike" cap="none" normalizeH="0" baseline="0" dirty="0" err="1" smtClean="0">
                          <a:ln>
                            <a:noFill/>
                          </a:ln>
                          <a:solidFill>
                            <a:schemeClr val="tx1"/>
                          </a:solidFill>
                          <a:effectLst/>
                          <a:latin typeface="Avenir Book"/>
                          <a:cs typeface="Avenir Book"/>
                        </a:rPr>
                        <a:t>sedimentary</a:t>
                      </a:r>
                      <a:r>
                        <a:rPr kumimoji="0" lang="de-DE" sz="1800" b="0" i="0" u="none" strike="noStrike" cap="none" normalizeH="0" baseline="0" dirty="0" smtClean="0">
                          <a:ln>
                            <a:noFill/>
                          </a:ln>
                          <a:solidFill>
                            <a:schemeClr val="tx1"/>
                          </a:solidFill>
                          <a:effectLst/>
                          <a:latin typeface="Avenir Book"/>
                          <a:cs typeface="Avenir Book"/>
                        </a:rPr>
                        <a:t> </a:t>
                      </a:r>
                      <a:r>
                        <a:rPr kumimoji="0" lang="de-DE" sz="1800" b="0" i="0" u="none" strike="noStrike" cap="none" normalizeH="0" baseline="0" dirty="0" err="1" smtClean="0">
                          <a:ln>
                            <a:noFill/>
                          </a:ln>
                          <a:solidFill>
                            <a:schemeClr val="tx1"/>
                          </a:solidFill>
                          <a:effectLst/>
                          <a:latin typeface="Avenir Book"/>
                          <a:cs typeface="Avenir Book"/>
                        </a:rPr>
                        <a:t>rocks</a:t>
                      </a:r>
                      <a:endParaRPr kumimoji="0" lang="de-DE" sz="1800" b="0" i="0" u="none" strike="noStrike" cap="none" normalizeH="0" baseline="0" dirty="0" smtClean="0">
                        <a:ln>
                          <a:noFill/>
                        </a:ln>
                        <a:solidFill>
                          <a:schemeClr val="tx1"/>
                        </a:solidFill>
                        <a:effectLst/>
                        <a:latin typeface="Avenir Book"/>
                        <a:cs typeface="Avenir Book"/>
                      </a:endParaRPr>
                    </a:p>
                  </a:txBody>
                  <a:tcPr marL="161878" marR="161878" marT="60711" marB="60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venir Book"/>
                          <a:cs typeface="Avenir Book"/>
                        </a:rPr>
                        <a:t>1 - 100</a:t>
                      </a:r>
                    </a:p>
                  </a:txBody>
                  <a:tcPr marL="161878" marR="161878" marT="60711" marB="60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014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dirty="0" err="1" smtClean="0">
                          <a:ln>
                            <a:noFill/>
                          </a:ln>
                          <a:solidFill>
                            <a:schemeClr val="tx1"/>
                          </a:solidFill>
                          <a:effectLst/>
                          <a:latin typeface="Avenir Book"/>
                          <a:cs typeface="Avenir Book"/>
                        </a:rPr>
                        <a:t>Sea</a:t>
                      </a:r>
                      <a:r>
                        <a:rPr kumimoji="0" lang="de-DE" sz="1800" b="0" i="0" u="none" strike="noStrike" cap="none" normalizeH="0" baseline="0" dirty="0" smtClean="0">
                          <a:ln>
                            <a:noFill/>
                          </a:ln>
                          <a:solidFill>
                            <a:schemeClr val="tx1"/>
                          </a:solidFill>
                          <a:effectLst/>
                          <a:latin typeface="Avenir Book"/>
                          <a:cs typeface="Avenir Book"/>
                        </a:rPr>
                        <a:t> </a:t>
                      </a:r>
                      <a:r>
                        <a:rPr kumimoji="0" lang="de-DE" sz="1800" b="0" i="0" u="none" strike="noStrike" cap="none" normalizeH="0" baseline="0" dirty="0" err="1" smtClean="0">
                          <a:ln>
                            <a:noFill/>
                          </a:ln>
                          <a:solidFill>
                            <a:schemeClr val="tx1"/>
                          </a:solidFill>
                          <a:effectLst/>
                          <a:latin typeface="Avenir Book"/>
                          <a:cs typeface="Avenir Book"/>
                        </a:rPr>
                        <a:t>water</a:t>
                      </a:r>
                      <a:endParaRPr kumimoji="0" lang="de-DE" sz="1800" b="0" i="0" u="none" strike="noStrike" cap="none" normalizeH="0" baseline="0" dirty="0" smtClean="0">
                        <a:ln>
                          <a:noFill/>
                        </a:ln>
                        <a:solidFill>
                          <a:schemeClr val="tx1"/>
                        </a:solidFill>
                        <a:effectLst/>
                        <a:latin typeface="Avenir Book"/>
                        <a:cs typeface="Avenir Book"/>
                      </a:endParaRPr>
                    </a:p>
                  </a:txBody>
                  <a:tcPr marL="161878" marR="161878" marT="60711" marB="60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venir Book"/>
                          <a:cs typeface="Avenir Book"/>
                        </a:rPr>
                        <a:t>2.00 E-01</a:t>
                      </a:r>
                    </a:p>
                  </a:txBody>
                  <a:tcPr marL="161878" marR="161878" marT="60711" marB="60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014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dirty="0" err="1" smtClean="0">
                          <a:ln>
                            <a:noFill/>
                          </a:ln>
                          <a:solidFill>
                            <a:schemeClr val="tx1"/>
                          </a:solidFill>
                          <a:effectLst/>
                          <a:latin typeface="Avenir Book"/>
                          <a:cs typeface="Avenir Book"/>
                        </a:rPr>
                        <a:t>Sea</a:t>
                      </a:r>
                      <a:r>
                        <a:rPr kumimoji="0" lang="de-DE" sz="1800" b="0" i="0" u="none" strike="noStrike" cap="none" normalizeH="0" baseline="0" dirty="0" smtClean="0">
                          <a:ln>
                            <a:noFill/>
                          </a:ln>
                          <a:solidFill>
                            <a:schemeClr val="tx1"/>
                          </a:solidFill>
                          <a:effectLst/>
                          <a:latin typeface="Avenir Book"/>
                          <a:cs typeface="Avenir Book"/>
                        </a:rPr>
                        <a:t> </a:t>
                      </a:r>
                      <a:r>
                        <a:rPr kumimoji="0" lang="de-DE" sz="1800" b="0" i="0" u="none" strike="noStrike" cap="none" normalizeH="0" baseline="0" dirty="0" err="1" smtClean="0">
                          <a:ln>
                            <a:noFill/>
                          </a:ln>
                          <a:solidFill>
                            <a:schemeClr val="tx1"/>
                          </a:solidFill>
                          <a:effectLst/>
                          <a:latin typeface="Avenir Book"/>
                          <a:cs typeface="Avenir Book"/>
                        </a:rPr>
                        <a:t>water</a:t>
                      </a:r>
                      <a:r>
                        <a:rPr kumimoji="0" lang="de-DE" sz="1800" b="0" i="0" u="none" strike="noStrike" cap="none" normalizeH="0" baseline="0" dirty="0" smtClean="0">
                          <a:ln>
                            <a:noFill/>
                          </a:ln>
                          <a:solidFill>
                            <a:schemeClr val="tx1"/>
                          </a:solidFill>
                          <a:effectLst/>
                          <a:latin typeface="Avenir Book"/>
                          <a:cs typeface="Avenir Book"/>
                        </a:rPr>
                        <a:t> 3%</a:t>
                      </a:r>
                    </a:p>
                  </a:txBody>
                  <a:tcPr marL="161878" marR="161878" marT="60711" marB="60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venir Book"/>
                          <a:cs typeface="Avenir Book"/>
                        </a:rPr>
                        <a:t>1.50 E-01</a:t>
                      </a:r>
                    </a:p>
                  </a:txBody>
                  <a:tcPr marL="161878" marR="161878" marT="60711" marB="60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803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dirty="0" err="1" smtClean="0">
                          <a:ln>
                            <a:noFill/>
                          </a:ln>
                          <a:solidFill>
                            <a:schemeClr val="tx1"/>
                          </a:solidFill>
                          <a:effectLst/>
                          <a:latin typeface="Avenir Book"/>
                          <a:cs typeface="Avenir Book"/>
                        </a:rPr>
                        <a:t>Sea</a:t>
                      </a:r>
                      <a:r>
                        <a:rPr kumimoji="0" lang="de-DE" sz="1800" b="0" i="0" u="none" strike="noStrike" cap="none" normalizeH="0" baseline="0" dirty="0" smtClean="0">
                          <a:ln>
                            <a:noFill/>
                          </a:ln>
                          <a:solidFill>
                            <a:schemeClr val="tx1"/>
                          </a:solidFill>
                          <a:effectLst/>
                          <a:latin typeface="Avenir Book"/>
                          <a:cs typeface="Avenir Book"/>
                        </a:rPr>
                        <a:t> </a:t>
                      </a:r>
                      <a:r>
                        <a:rPr kumimoji="0" lang="de-DE" sz="1800" b="0" i="0" u="none" strike="noStrike" cap="none" normalizeH="0" baseline="0" dirty="0" err="1" smtClean="0">
                          <a:ln>
                            <a:noFill/>
                          </a:ln>
                          <a:solidFill>
                            <a:schemeClr val="tx1"/>
                          </a:solidFill>
                          <a:effectLst/>
                          <a:latin typeface="Avenir Book"/>
                          <a:cs typeface="Avenir Book"/>
                        </a:rPr>
                        <a:t>water</a:t>
                      </a:r>
                      <a:r>
                        <a:rPr kumimoji="0" lang="de-DE" sz="1800" b="0" i="0" u="none" strike="noStrike" cap="none" normalizeH="0" baseline="0" dirty="0" smtClean="0">
                          <a:ln>
                            <a:noFill/>
                          </a:ln>
                          <a:solidFill>
                            <a:schemeClr val="tx1"/>
                          </a:solidFill>
                          <a:effectLst/>
                          <a:latin typeface="Avenir Book"/>
                          <a:cs typeface="Avenir Book"/>
                        </a:rPr>
                        <a:t> 20%</a:t>
                      </a:r>
                    </a:p>
                  </a:txBody>
                  <a:tcPr marL="161878" marR="161878" marT="60711" marB="60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venir Book"/>
                          <a:cs typeface="Avenir Book"/>
                        </a:rPr>
                        <a:t>5.00 E-02</a:t>
                      </a:r>
                    </a:p>
                  </a:txBody>
                  <a:tcPr marL="161878" marR="161878" marT="60711" marB="6071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270" name="Rectangle 31"/>
          <p:cNvSpPr>
            <a:spLocks noChangeArrowheads="1"/>
          </p:cNvSpPr>
          <p:nvPr/>
        </p:nvSpPr>
        <p:spPr bwMode="auto">
          <a:xfrm>
            <a:off x="299915" y="4466988"/>
            <a:ext cx="46799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tr-TR" altLang="en-US" dirty="0">
                <a:latin typeface="Avenir Book"/>
                <a:cs typeface="Avenir Book"/>
                <a:sym typeface="Symbol" pitchFamily="18" charset="2"/>
              </a:rPr>
              <a:t>T  </a:t>
            </a:r>
            <a:r>
              <a:rPr lang="tr-TR" altLang="en-US" dirty="0" smtClean="0">
                <a:latin typeface="Avenir Book"/>
                <a:cs typeface="Avenir Book"/>
                <a:sym typeface="Wingdings"/>
              </a:rPr>
              <a:t> </a:t>
            </a:r>
            <a:r>
              <a:rPr lang="fr-BE" altLang="en-US" dirty="0" smtClean="0">
                <a:latin typeface="Avenir Book"/>
                <a:cs typeface="Avenir Book"/>
                <a:sym typeface="Symbol" pitchFamily="18" charset="2"/>
              </a:rPr>
              <a:t>Electrical </a:t>
            </a:r>
            <a:r>
              <a:rPr lang="fr-BE" altLang="en-US" dirty="0">
                <a:latin typeface="Avenir Book"/>
                <a:cs typeface="Avenir Book"/>
                <a:sym typeface="Symbol" pitchFamily="18" charset="2"/>
              </a:rPr>
              <a:t>conductivity </a:t>
            </a:r>
            <a:r>
              <a:rPr lang="tr-TR" altLang="en-US" dirty="0">
                <a:latin typeface="Avenir Book"/>
                <a:cs typeface="Avenir Book"/>
                <a:sym typeface="Symbol" pitchFamily="18" charset="2"/>
              </a:rPr>
              <a:t></a:t>
            </a:r>
          </a:p>
        </p:txBody>
      </p:sp>
      <p:sp>
        <p:nvSpPr>
          <p:cNvPr id="10271" name="Text Box 32"/>
          <p:cNvSpPr txBox="1">
            <a:spLocks noChangeArrowheads="1"/>
          </p:cNvSpPr>
          <p:nvPr/>
        </p:nvSpPr>
        <p:spPr bwMode="auto">
          <a:xfrm>
            <a:off x="4643438" y="1005383"/>
            <a:ext cx="431482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50000"/>
              </a:spcBef>
            </a:pPr>
            <a:r>
              <a:rPr lang="de-DE" altLang="en-US" b="1" dirty="0">
                <a:latin typeface="Avenir Book"/>
                <a:cs typeface="Avenir Book"/>
              </a:rPr>
              <a:t>Total </a:t>
            </a:r>
            <a:r>
              <a:rPr lang="de-DE" altLang="en-US" b="1" dirty="0" err="1">
                <a:latin typeface="Avenir Book"/>
                <a:cs typeface="Avenir Book"/>
              </a:rPr>
              <a:t>dissolved</a:t>
            </a:r>
            <a:r>
              <a:rPr lang="de-DE" altLang="en-US" b="1" dirty="0">
                <a:latin typeface="Avenir Book"/>
                <a:cs typeface="Avenir Book"/>
              </a:rPr>
              <a:t> </a:t>
            </a:r>
            <a:r>
              <a:rPr lang="de-DE" altLang="en-US" b="1" dirty="0" err="1">
                <a:latin typeface="Avenir Book"/>
                <a:cs typeface="Avenir Book"/>
              </a:rPr>
              <a:t>content</a:t>
            </a:r>
            <a:r>
              <a:rPr lang="de-DE" altLang="en-US" b="1" dirty="0">
                <a:latin typeface="Avenir Book"/>
                <a:cs typeface="Avenir Book"/>
              </a:rPr>
              <a:t> </a:t>
            </a:r>
            <a:r>
              <a:rPr lang="de-DE" altLang="en-US" b="1" dirty="0" smtClean="0">
                <a:latin typeface="Avenir Book"/>
                <a:cs typeface="Avenir Book"/>
              </a:rPr>
              <a:t/>
            </a:r>
            <a:br>
              <a:rPr lang="de-DE" altLang="en-US" b="1" dirty="0" smtClean="0">
                <a:latin typeface="Avenir Book"/>
                <a:cs typeface="Avenir Book"/>
              </a:rPr>
            </a:br>
            <a:r>
              <a:rPr lang="de-DE" altLang="en-US" b="1" dirty="0" smtClean="0">
                <a:latin typeface="Avenir Book"/>
                <a:cs typeface="Avenir Book"/>
              </a:rPr>
              <a:t>(K+, Cl- </a:t>
            </a:r>
            <a:r>
              <a:rPr lang="de-DE" altLang="en-US" b="1" dirty="0" err="1">
                <a:latin typeface="Avenir Book"/>
                <a:cs typeface="Avenir Book"/>
              </a:rPr>
              <a:t>or</a:t>
            </a:r>
            <a:r>
              <a:rPr lang="de-DE" altLang="en-US" b="1" dirty="0">
                <a:latin typeface="Avenir Book"/>
                <a:cs typeface="Avenir Book"/>
              </a:rPr>
              <a:t> </a:t>
            </a:r>
            <a:r>
              <a:rPr lang="de-DE" altLang="en-US" b="1" dirty="0" smtClean="0">
                <a:latin typeface="Avenir Book"/>
                <a:cs typeface="Avenir Book"/>
              </a:rPr>
              <a:t>Na+)</a:t>
            </a:r>
            <a:r>
              <a:rPr lang="de-DE" altLang="en-US" dirty="0" smtClean="0">
                <a:latin typeface="Avenir Book"/>
                <a:cs typeface="Avenir Book"/>
              </a:rPr>
              <a:t> </a:t>
            </a:r>
            <a:br>
              <a:rPr lang="de-DE" altLang="en-US" dirty="0" smtClean="0">
                <a:latin typeface="Avenir Book"/>
                <a:cs typeface="Avenir Book"/>
              </a:rPr>
            </a:br>
            <a:r>
              <a:rPr lang="de-DE" altLang="en-US" b="1" dirty="0" err="1" smtClean="0">
                <a:latin typeface="Avenir Book"/>
                <a:cs typeface="Avenir Book"/>
              </a:rPr>
              <a:t>increases</a:t>
            </a:r>
            <a:r>
              <a:rPr lang="de-DE" altLang="en-US" b="1" dirty="0" smtClean="0">
                <a:latin typeface="Avenir Book"/>
                <a:cs typeface="Avenir Book"/>
              </a:rPr>
              <a:t> </a:t>
            </a:r>
            <a:r>
              <a:rPr lang="de-DE" altLang="en-US" b="1" dirty="0" err="1">
                <a:latin typeface="Avenir Book"/>
                <a:cs typeface="Avenir Book"/>
              </a:rPr>
              <a:t>water</a:t>
            </a:r>
            <a:r>
              <a:rPr lang="de-DE" altLang="en-US" b="1" dirty="0">
                <a:latin typeface="Avenir Book"/>
                <a:cs typeface="Avenir Book"/>
              </a:rPr>
              <a:t> EC</a:t>
            </a:r>
          </a:p>
        </p:txBody>
      </p:sp>
      <p:sp>
        <p:nvSpPr>
          <p:cNvPr id="2" name="Titre 1"/>
          <p:cNvSpPr>
            <a:spLocks noGrp="1"/>
          </p:cNvSpPr>
          <p:nvPr>
            <p:ph type="title"/>
          </p:nvPr>
        </p:nvSpPr>
        <p:spPr/>
        <p:txBody>
          <a:bodyPr/>
          <a:lstStyle/>
          <a:p>
            <a:pPr algn="l"/>
            <a:r>
              <a:rPr lang="fr-FR" dirty="0" err="1" smtClean="0"/>
              <a:t>Acqueous</a:t>
            </a:r>
            <a:r>
              <a:rPr lang="fr-FR" dirty="0" smtClean="0"/>
              <a:t> solution</a:t>
            </a:r>
            <a:endParaRPr lang="fr-FR" dirty="0"/>
          </a:p>
        </p:txBody>
      </p:sp>
    </p:spTree>
    <p:extLst>
      <p:ext uri="{BB962C8B-B14F-4D97-AF65-F5344CB8AC3E}">
        <p14:creationId xmlns:p14="http://schemas.microsoft.com/office/powerpoint/2010/main" val="21365537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5" y="205979"/>
            <a:ext cx="8119931" cy="570864"/>
          </a:xfrm>
        </p:spPr>
        <p:txBody>
          <a:bodyPr/>
          <a:lstStyle/>
          <a:p>
            <a:r>
              <a:rPr lang="fr-FR" dirty="0" smtClean="0"/>
              <a:t>Plume </a:t>
            </a:r>
            <a:r>
              <a:rPr lang="fr-FR" dirty="0" err="1" smtClean="0"/>
              <a:t>with</a:t>
            </a:r>
            <a:r>
              <a:rPr lang="fr-FR" dirty="0" smtClean="0"/>
              <a:t> </a:t>
            </a:r>
            <a:r>
              <a:rPr lang="fr-FR" dirty="0" err="1" smtClean="0"/>
              <a:t>higher</a:t>
            </a:r>
            <a:r>
              <a:rPr lang="fr-FR" dirty="0" smtClean="0"/>
              <a:t> </a:t>
            </a:r>
            <a:r>
              <a:rPr lang="fr-FR" dirty="0" err="1" smtClean="0"/>
              <a:t>salinity</a:t>
            </a:r>
            <a:r>
              <a:rPr lang="fr-FR" dirty="0" smtClean="0"/>
              <a:t> </a:t>
            </a:r>
            <a:r>
              <a:rPr lang="fr-FR" dirty="0" err="1" smtClean="0"/>
              <a:t>can</a:t>
            </a:r>
            <a:r>
              <a:rPr lang="fr-FR" dirty="0" smtClean="0"/>
              <a:t> </a:t>
            </a:r>
            <a:r>
              <a:rPr lang="fr-FR" dirty="0" err="1" smtClean="0"/>
              <a:t>be</a:t>
            </a:r>
            <a:r>
              <a:rPr lang="fr-FR" dirty="0" smtClean="0"/>
              <a:t> </a:t>
            </a:r>
            <a:r>
              <a:rPr lang="fr-FR" dirty="0" err="1" smtClean="0"/>
              <a:t>detected</a:t>
            </a:r>
            <a:r>
              <a:rPr lang="fr-FR" dirty="0"/>
              <a:t> </a:t>
            </a:r>
            <a:r>
              <a:rPr lang="fr-FR" dirty="0" err="1" smtClean="0"/>
              <a:t>with</a:t>
            </a:r>
            <a:r>
              <a:rPr lang="fr-FR" dirty="0" smtClean="0"/>
              <a:t> ERT …</a:t>
            </a:r>
            <a:endParaRPr lang="fr-FR" dirty="0"/>
          </a:p>
        </p:txBody>
      </p:sp>
      <p:pic>
        <p:nvPicPr>
          <p:cNvPr id="4" name="Picture 33" descr="norm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76" y="1002832"/>
            <a:ext cx="8778732" cy="3711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39585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827089" y="1059657"/>
            <a:ext cx="7127875" cy="1318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20000"/>
              </a:spcBef>
              <a:buFontTx/>
              <a:buChar char="•"/>
            </a:pPr>
            <a:endParaRPr lang="en-US" altLang="en-US" sz="3200">
              <a:latin typeface="Arial" charset="0"/>
            </a:endParaRPr>
          </a:p>
        </p:txBody>
      </p:sp>
      <p:sp>
        <p:nvSpPr>
          <p:cNvPr id="11267" name="Text Box 4"/>
          <p:cNvSpPr txBox="1">
            <a:spLocks noChangeArrowheads="1"/>
          </p:cNvSpPr>
          <p:nvPr/>
        </p:nvSpPr>
        <p:spPr bwMode="auto">
          <a:xfrm>
            <a:off x="222251" y="916781"/>
            <a:ext cx="2952749"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50000"/>
              </a:spcBef>
            </a:pPr>
            <a:r>
              <a:rPr lang="de-DE" altLang="en-US" sz="1600" dirty="0">
                <a:latin typeface="Avenir Book"/>
                <a:cs typeface="Avenir Book"/>
              </a:rPr>
              <a:t>„…</a:t>
            </a:r>
            <a:r>
              <a:rPr lang="de-DE" altLang="en-US" sz="1600" dirty="0" err="1">
                <a:latin typeface="Avenir Book"/>
                <a:cs typeface="Avenir Book"/>
              </a:rPr>
              <a:t>mixing</a:t>
            </a:r>
            <a:r>
              <a:rPr lang="de-DE" altLang="en-US" sz="1600" dirty="0">
                <a:latin typeface="Avenir Book"/>
                <a:cs typeface="Avenir Book"/>
              </a:rPr>
              <a:t> </a:t>
            </a:r>
            <a:r>
              <a:rPr lang="de-DE" altLang="en-US" sz="1600" dirty="0" err="1">
                <a:latin typeface="Avenir Book"/>
                <a:cs typeface="Avenir Book"/>
              </a:rPr>
              <a:t>water</a:t>
            </a:r>
            <a:r>
              <a:rPr lang="de-DE" altLang="en-US" sz="1600" dirty="0">
                <a:latin typeface="Avenir Book"/>
                <a:cs typeface="Avenir Book"/>
              </a:rPr>
              <a:t> </a:t>
            </a:r>
            <a:r>
              <a:rPr lang="de-DE" altLang="en-US" sz="1600" dirty="0" err="1">
                <a:latin typeface="Avenir Book"/>
                <a:cs typeface="Avenir Book"/>
              </a:rPr>
              <a:t>with</a:t>
            </a:r>
            <a:r>
              <a:rPr lang="de-DE" altLang="en-US" sz="1600" dirty="0">
                <a:latin typeface="Avenir Book"/>
                <a:cs typeface="Avenir Book"/>
              </a:rPr>
              <a:t> </a:t>
            </a:r>
            <a:r>
              <a:rPr lang="de-DE" altLang="en-US" sz="1600" dirty="0" err="1" smtClean="0">
                <a:latin typeface="Avenir Book"/>
                <a:cs typeface="Avenir Book"/>
              </a:rPr>
              <a:t>geological</a:t>
            </a:r>
            <a:r>
              <a:rPr lang="de-DE" altLang="en-US" sz="1600" dirty="0" smtClean="0">
                <a:latin typeface="Avenir Book"/>
                <a:cs typeface="Avenir Book"/>
              </a:rPr>
              <a:t> </a:t>
            </a:r>
            <a:r>
              <a:rPr lang="de-DE" altLang="en-US" sz="1600" dirty="0" err="1">
                <a:latin typeface="Avenir Book"/>
                <a:cs typeface="Avenir Book"/>
              </a:rPr>
              <a:t>materials</a:t>
            </a:r>
            <a:r>
              <a:rPr lang="de-DE" altLang="en-US" sz="1600" dirty="0">
                <a:latin typeface="Avenir Book"/>
                <a:cs typeface="Avenir Book"/>
              </a:rPr>
              <a:t> </a:t>
            </a:r>
            <a:r>
              <a:rPr lang="de-DE" altLang="en-US" sz="1600" dirty="0" err="1">
                <a:latin typeface="Avenir Book"/>
                <a:cs typeface="Avenir Book"/>
              </a:rPr>
              <a:t>is</a:t>
            </a:r>
            <a:r>
              <a:rPr lang="de-DE" altLang="en-US" sz="1600" dirty="0">
                <a:latin typeface="Avenir Book"/>
                <a:cs typeface="Avenir Book"/>
              </a:rPr>
              <a:t> </a:t>
            </a:r>
            <a:r>
              <a:rPr lang="de-DE" altLang="en-US" sz="1600" dirty="0" err="1">
                <a:latin typeface="Avenir Book"/>
                <a:cs typeface="Avenir Book"/>
              </a:rPr>
              <a:t>the</a:t>
            </a:r>
            <a:r>
              <a:rPr lang="de-DE" altLang="en-US" sz="1600" dirty="0">
                <a:latin typeface="Avenir Book"/>
                <a:cs typeface="Avenir Book"/>
              </a:rPr>
              <a:t> </a:t>
            </a:r>
            <a:r>
              <a:rPr lang="de-DE" altLang="en-US" sz="1600" dirty="0" err="1">
                <a:latin typeface="Avenir Book"/>
                <a:cs typeface="Avenir Book"/>
              </a:rPr>
              <a:t>greatest</a:t>
            </a:r>
            <a:r>
              <a:rPr lang="de-DE" altLang="en-US" sz="1600" dirty="0">
                <a:latin typeface="Avenir Book"/>
                <a:cs typeface="Avenir Book"/>
              </a:rPr>
              <a:t> </a:t>
            </a:r>
            <a:r>
              <a:rPr lang="de-DE" altLang="en-US" sz="1600" dirty="0" err="1">
                <a:latin typeface="Avenir Book"/>
                <a:cs typeface="Avenir Book"/>
              </a:rPr>
              <a:t>cause</a:t>
            </a:r>
            <a:r>
              <a:rPr lang="de-DE" altLang="en-US" sz="1600" dirty="0">
                <a:latin typeface="Avenir Book"/>
                <a:cs typeface="Avenir Book"/>
              </a:rPr>
              <a:t> </a:t>
            </a:r>
            <a:r>
              <a:rPr lang="de-DE" altLang="en-US" sz="1600" dirty="0" err="1">
                <a:latin typeface="Avenir Book"/>
                <a:cs typeface="Avenir Book"/>
              </a:rPr>
              <a:t>of</a:t>
            </a:r>
            <a:r>
              <a:rPr lang="de-DE" altLang="en-US" sz="1600" dirty="0">
                <a:latin typeface="Avenir Book"/>
                <a:cs typeface="Avenir Book"/>
              </a:rPr>
              <a:t> </a:t>
            </a:r>
            <a:r>
              <a:rPr lang="de-DE" altLang="en-US" sz="1600" dirty="0" err="1">
                <a:latin typeface="Avenir Book"/>
                <a:cs typeface="Avenir Book"/>
              </a:rPr>
              <a:t>variation</a:t>
            </a:r>
            <a:r>
              <a:rPr lang="de-DE" altLang="en-US" sz="1600" dirty="0">
                <a:latin typeface="Avenir Book"/>
                <a:cs typeface="Avenir Book"/>
              </a:rPr>
              <a:t> in </a:t>
            </a:r>
            <a:r>
              <a:rPr lang="de-DE" altLang="en-US" sz="1600" dirty="0" err="1">
                <a:latin typeface="Avenir Book"/>
                <a:cs typeface="Avenir Book"/>
              </a:rPr>
              <a:t>the</a:t>
            </a:r>
            <a:r>
              <a:rPr lang="de-DE" altLang="en-US" sz="1600" dirty="0">
                <a:latin typeface="Avenir Book"/>
                <a:cs typeface="Avenir Book"/>
              </a:rPr>
              <a:t> </a:t>
            </a:r>
            <a:r>
              <a:rPr lang="de-DE" altLang="en-US" sz="1600" dirty="0" err="1">
                <a:latin typeface="Avenir Book"/>
                <a:cs typeface="Avenir Book"/>
              </a:rPr>
              <a:t>electrical</a:t>
            </a:r>
            <a:r>
              <a:rPr lang="de-DE" altLang="en-US" sz="1600" dirty="0">
                <a:latin typeface="Avenir Book"/>
                <a:cs typeface="Avenir Book"/>
              </a:rPr>
              <a:t> </a:t>
            </a:r>
            <a:r>
              <a:rPr lang="de-DE" altLang="en-US" sz="1600" dirty="0" err="1">
                <a:latin typeface="Avenir Book"/>
                <a:cs typeface="Avenir Book"/>
              </a:rPr>
              <a:t>behaviour</a:t>
            </a:r>
            <a:r>
              <a:rPr lang="de-DE" altLang="en-US" sz="1600" dirty="0">
                <a:latin typeface="Avenir Book"/>
                <a:cs typeface="Avenir Book"/>
              </a:rPr>
              <a:t> </a:t>
            </a:r>
            <a:r>
              <a:rPr lang="de-DE" altLang="en-US" sz="1600" dirty="0" err="1">
                <a:latin typeface="Avenir Book"/>
                <a:cs typeface="Avenir Book"/>
              </a:rPr>
              <a:t>of</a:t>
            </a:r>
            <a:r>
              <a:rPr lang="de-DE" altLang="en-US" sz="1600" dirty="0">
                <a:latin typeface="Avenir Book"/>
                <a:cs typeface="Avenir Book"/>
              </a:rPr>
              <a:t> </a:t>
            </a:r>
            <a:r>
              <a:rPr lang="de-DE" altLang="en-US" sz="1600" dirty="0" err="1">
                <a:latin typeface="Avenir Book"/>
                <a:cs typeface="Avenir Book"/>
              </a:rPr>
              <a:t>rocks</a:t>
            </a:r>
            <a:r>
              <a:rPr lang="de-DE" altLang="en-US" sz="1600" dirty="0">
                <a:latin typeface="Avenir Book"/>
                <a:cs typeface="Avenir Book"/>
              </a:rPr>
              <a:t>…“</a:t>
            </a:r>
          </a:p>
        </p:txBody>
      </p:sp>
      <p:pic>
        <p:nvPicPr>
          <p:cNvPr id="11268" name="Picture 5" descr="rock-schon98"/>
          <p:cNvPicPr>
            <a:picLocks noChangeAspect="1" noChangeArrowheads="1"/>
          </p:cNvPicPr>
          <p:nvPr/>
        </p:nvPicPr>
        <p:blipFill>
          <a:blip r:embed="rId3">
            <a:lum bright="14000"/>
            <a:extLst>
              <a:ext uri="{28A0092B-C50C-407E-A947-70E740481C1C}">
                <a14:useLocalDpi xmlns:a14="http://schemas.microsoft.com/office/drawing/2010/main" val="0"/>
              </a:ext>
            </a:extLst>
          </a:blip>
          <a:srcRect l="3606" t="2344" r="3606"/>
          <a:stretch>
            <a:fillRect/>
          </a:stretch>
        </p:blipFill>
        <p:spPr bwMode="auto">
          <a:xfrm>
            <a:off x="3175000" y="803672"/>
            <a:ext cx="5788026" cy="4184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 Box 6"/>
          <p:cNvSpPr txBox="1">
            <a:spLocks noChangeArrowheads="1"/>
          </p:cNvSpPr>
          <p:nvPr/>
        </p:nvSpPr>
        <p:spPr bwMode="auto">
          <a:xfrm>
            <a:off x="222251" y="2541309"/>
            <a:ext cx="2952749" cy="2262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sz="1600" dirty="0" err="1">
                <a:latin typeface="Avenir Book"/>
                <a:cs typeface="Avenir Book"/>
              </a:rPr>
              <a:t>Magmatic</a:t>
            </a:r>
            <a:r>
              <a:rPr lang="de-DE" altLang="en-US" sz="1600" dirty="0">
                <a:latin typeface="Avenir Book"/>
                <a:cs typeface="Avenir Book"/>
              </a:rPr>
              <a:t> </a:t>
            </a:r>
            <a:r>
              <a:rPr lang="de-DE" altLang="en-US" sz="1600" dirty="0" smtClean="0">
                <a:latin typeface="Avenir Book"/>
                <a:cs typeface="Avenir Book"/>
              </a:rPr>
              <a:t>(</a:t>
            </a:r>
            <a:r>
              <a:rPr lang="de-DE" altLang="en-US" sz="1600" dirty="0" err="1" smtClean="0">
                <a:latin typeface="Lucida Grande"/>
                <a:ea typeface="Lucida Grande"/>
                <a:cs typeface="Lucida Grande"/>
              </a:rPr>
              <a:t>ρ</a:t>
            </a:r>
            <a:r>
              <a:rPr lang="de-DE" altLang="en-US" sz="1600" dirty="0" smtClean="0">
                <a:latin typeface="Avenir Book"/>
                <a:cs typeface="Avenir Book"/>
              </a:rPr>
              <a:t> </a:t>
            </a:r>
            <a:r>
              <a:rPr lang="de-DE" altLang="en-US" sz="1600" dirty="0">
                <a:latin typeface="Avenir Book"/>
                <a:cs typeface="Avenir Book"/>
              </a:rPr>
              <a:t>&gt;&gt;) </a:t>
            </a:r>
            <a:r>
              <a:rPr lang="de-DE" altLang="en-US" sz="1600" dirty="0" err="1">
                <a:latin typeface="Avenir Book"/>
                <a:cs typeface="Avenir Book"/>
              </a:rPr>
              <a:t>metamorphic</a:t>
            </a:r>
            <a:r>
              <a:rPr lang="de-DE" altLang="en-US" sz="1600" dirty="0">
                <a:latin typeface="Avenir Book"/>
                <a:cs typeface="Avenir Book"/>
              </a:rPr>
              <a:t> </a:t>
            </a:r>
            <a:r>
              <a:rPr lang="de-DE" altLang="en-US" sz="1600" dirty="0" smtClean="0">
                <a:latin typeface="Avenir Book"/>
                <a:cs typeface="Avenir Book"/>
              </a:rPr>
              <a:t>(</a:t>
            </a:r>
            <a:r>
              <a:rPr lang="de-DE" altLang="en-US" sz="1600" dirty="0" err="1">
                <a:latin typeface="Lucida Grande"/>
                <a:ea typeface="Lucida Grande"/>
                <a:cs typeface="Lucida Grande"/>
              </a:rPr>
              <a:t>ρ</a:t>
            </a:r>
            <a:r>
              <a:rPr lang="de-DE" altLang="en-US" sz="1600" dirty="0">
                <a:latin typeface="Avenir Book"/>
                <a:cs typeface="Avenir Book"/>
              </a:rPr>
              <a:t>  &gt;) </a:t>
            </a:r>
            <a:r>
              <a:rPr lang="de-DE" altLang="en-US" sz="1600" dirty="0" err="1">
                <a:latin typeface="Avenir Book"/>
                <a:cs typeface="Avenir Book"/>
              </a:rPr>
              <a:t>Sedimentary</a:t>
            </a:r>
            <a:r>
              <a:rPr lang="de-DE" altLang="en-US" sz="1600" dirty="0">
                <a:latin typeface="Avenir Book"/>
                <a:cs typeface="Avenir Book"/>
              </a:rPr>
              <a:t> </a:t>
            </a:r>
            <a:r>
              <a:rPr lang="de-DE" altLang="en-US" sz="1600" dirty="0" smtClean="0">
                <a:latin typeface="Avenir Book"/>
                <a:cs typeface="Avenir Book"/>
              </a:rPr>
              <a:t>(</a:t>
            </a:r>
            <a:r>
              <a:rPr lang="de-DE" altLang="en-US" sz="1600" dirty="0" err="1">
                <a:latin typeface="Lucida Grande"/>
                <a:ea typeface="Lucida Grande"/>
                <a:cs typeface="Lucida Grande"/>
              </a:rPr>
              <a:t>ρ</a:t>
            </a:r>
            <a:r>
              <a:rPr lang="de-DE" altLang="en-US" sz="1600" dirty="0">
                <a:latin typeface="Avenir Book"/>
                <a:cs typeface="Avenir Book"/>
              </a:rPr>
              <a:t>  &lt;&lt;)  </a:t>
            </a:r>
          </a:p>
          <a:p>
            <a:pPr eaLnBrk="1" hangingPunct="1"/>
            <a:r>
              <a:rPr lang="de-DE" altLang="en-US" sz="1600" b="1" u="sng" dirty="0" smtClean="0">
                <a:latin typeface="Avenir Book"/>
                <a:cs typeface="Avenir Book"/>
              </a:rPr>
              <a:t/>
            </a:r>
            <a:br>
              <a:rPr lang="de-DE" altLang="en-US" sz="1600" b="1" u="sng" dirty="0" smtClean="0">
                <a:latin typeface="Avenir Book"/>
                <a:cs typeface="Avenir Book"/>
              </a:rPr>
            </a:br>
            <a:r>
              <a:rPr lang="de-DE" altLang="en-US" sz="1600" b="1" u="sng" dirty="0" smtClean="0">
                <a:latin typeface="Avenir Book"/>
                <a:cs typeface="Avenir Book"/>
              </a:rPr>
              <a:t>But </a:t>
            </a:r>
            <a:r>
              <a:rPr lang="de-DE" altLang="en-US" sz="1600" b="1" u="sng" dirty="0" err="1">
                <a:latin typeface="Avenir Book"/>
                <a:cs typeface="Avenir Book"/>
              </a:rPr>
              <a:t>with</a:t>
            </a:r>
            <a:r>
              <a:rPr lang="de-DE" altLang="en-US" sz="1600" b="1" u="sng" dirty="0">
                <a:latin typeface="Avenir Book"/>
                <a:cs typeface="Avenir Book"/>
              </a:rPr>
              <a:t> </a:t>
            </a:r>
            <a:r>
              <a:rPr lang="de-DE" altLang="en-US" sz="1600" b="1" u="sng" dirty="0" err="1">
                <a:latin typeface="Avenir Book"/>
                <a:cs typeface="Avenir Book"/>
              </a:rPr>
              <a:t>water</a:t>
            </a:r>
            <a:r>
              <a:rPr lang="de-DE" altLang="en-US" sz="1600" b="1" u="sng" dirty="0">
                <a:latin typeface="Avenir Book"/>
                <a:cs typeface="Avenir Book"/>
              </a:rPr>
              <a:t> </a:t>
            </a:r>
            <a:r>
              <a:rPr lang="de-DE" altLang="en-US" sz="1600" b="1" u="sng" dirty="0" err="1">
                <a:latin typeface="Avenir Book"/>
                <a:cs typeface="Avenir Book"/>
              </a:rPr>
              <a:t>and</a:t>
            </a:r>
            <a:r>
              <a:rPr lang="de-DE" altLang="en-US" sz="1600" b="1" u="sng" dirty="0">
                <a:latin typeface="Avenir Book"/>
                <a:cs typeface="Avenir Book"/>
              </a:rPr>
              <a:t> </a:t>
            </a:r>
            <a:r>
              <a:rPr lang="de-DE" altLang="en-US" sz="1600" b="1" u="sng" dirty="0" err="1">
                <a:latin typeface="Avenir Book"/>
                <a:cs typeface="Avenir Book"/>
              </a:rPr>
              <a:t>geological</a:t>
            </a:r>
            <a:r>
              <a:rPr lang="de-DE" altLang="en-US" sz="1600" b="1" u="sng" dirty="0">
                <a:latin typeface="Avenir Book"/>
                <a:cs typeface="Avenir Book"/>
              </a:rPr>
              <a:t> </a:t>
            </a:r>
            <a:r>
              <a:rPr lang="de-DE" altLang="en-US" sz="1600" b="1" u="sng" dirty="0" err="1">
                <a:latin typeface="Avenir Book"/>
                <a:cs typeface="Avenir Book"/>
              </a:rPr>
              <a:t>processes</a:t>
            </a:r>
            <a:r>
              <a:rPr lang="de-DE" altLang="en-US" sz="1600" dirty="0">
                <a:latin typeface="Avenir Book"/>
                <a:cs typeface="Avenir Book"/>
              </a:rPr>
              <a:t> </a:t>
            </a:r>
            <a:r>
              <a:rPr lang="de-DE" altLang="en-US" sz="1600" dirty="0" smtClean="0">
                <a:latin typeface="Avenir Book"/>
                <a:cs typeface="Avenir Book"/>
                <a:sym typeface="Wingdings"/>
              </a:rPr>
              <a:t></a:t>
            </a:r>
            <a:r>
              <a:rPr lang="de-DE" altLang="en-US" sz="1600" dirty="0" smtClean="0">
                <a:latin typeface="Avenir Book"/>
                <a:cs typeface="Avenir Book"/>
              </a:rPr>
              <a:t> </a:t>
            </a:r>
            <a:r>
              <a:rPr lang="de-DE" altLang="en-US" sz="1600" dirty="0" err="1">
                <a:solidFill>
                  <a:srgbClr val="000000"/>
                </a:solidFill>
                <a:latin typeface="Avenir Book"/>
                <a:cs typeface="Avenir Book"/>
              </a:rPr>
              <a:t>overlap</a:t>
            </a:r>
            <a:endParaRPr lang="de-DE" altLang="en-US" sz="1600" b="1" dirty="0">
              <a:solidFill>
                <a:srgbClr val="000000"/>
              </a:solidFill>
              <a:latin typeface="Avenir Book"/>
              <a:cs typeface="Avenir Book"/>
            </a:endParaRPr>
          </a:p>
          <a:p>
            <a:pPr eaLnBrk="1" hangingPunct="1">
              <a:spcBef>
                <a:spcPct val="50000"/>
              </a:spcBef>
            </a:pPr>
            <a:r>
              <a:rPr lang="de-DE" altLang="en-US" sz="1600" b="1" dirty="0" smtClean="0">
                <a:solidFill>
                  <a:srgbClr val="000000"/>
                </a:solidFill>
                <a:latin typeface="Avenir Book"/>
                <a:cs typeface="Avenir Book"/>
                <a:sym typeface="Wingdings"/>
              </a:rPr>
              <a:t></a:t>
            </a:r>
            <a:r>
              <a:rPr lang="de-DE" altLang="en-US" sz="1600" b="1" dirty="0" smtClean="0">
                <a:solidFill>
                  <a:srgbClr val="000000"/>
                </a:solidFill>
                <a:latin typeface="Avenir Book"/>
                <a:cs typeface="Avenir Book"/>
              </a:rPr>
              <a:t> </a:t>
            </a:r>
            <a:r>
              <a:rPr lang="de-DE" altLang="en-US" sz="1600" b="1" dirty="0" err="1">
                <a:solidFill>
                  <a:srgbClr val="000000"/>
                </a:solidFill>
                <a:latin typeface="Avenir Book"/>
                <a:cs typeface="Avenir Book"/>
              </a:rPr>
              <a:t>Discrimination</a:t>
            </a:r>
            <a:r>
              <a:rPr lang="de-DE" altLang="en-US" sz="1600" b="1" dirty="0">
                <a:solidFill>
                  <a:srgbClr val="000000"/>
                </a:solidFill>
                <a:latin typeface="Avenir Book"/>
                <a:cs typeface="Avenir Book"/>
              </a:rPr>
              <a:t> </a:t>
            </a:r>
            <a:r>
              <a:rPr lang="de-DE" altLang="en-US" sz="1600" b="1" dirty="0" err="1">
                <a:solidFill>
                  <a:srgbClr val="000000"/>
                </a:solidFill>
                <a:latin typeface="Avenir Book"/>
                <a:cs typeface="Avenir Book"/>
              </a:rPr>
              <a:t>between</a:t>
            </a:r>
            <a:r>
              <a:rPr lang="de-DE" altLang="en-US" sz="1600" b="1" dirty="0">
                <a:solidFill>
                  <a:srgbClr val="000000"/>
                </a:solidFill>
                <a:latin typeface="Avenir Book"/>
                <a:cs typeface="Avenir Book"/>
              </a:rPr>
              <a:t> </a:t>
            </a:r>
            <a:r>
              <a:rPr lang="de-DE" altLang="en-US" sz="1600" b="1" dirty="0" err="1">
                <a:solidFill>
                  <a:srgbClr val="000000"/>
                </a:solidFill>
                <a:latin typeface="Avenir Book"/>
                <a:cs typeface="Avenir Book"/>
              </a:rPr>
              <a:t>lithologies</a:t>
            </a:r>
            <a:r>
              <a:rPr lang="de-DE" altLang="en-US" sz="1600" b="1" dirty="0">
                <a:solidFill>
                  <a:srgbClr val="000000"/>
                </a:solidFill>
                <a:latin typeface="Avenir Book"/>
                <a:cs typeface="Avenir Book"/>
              </a:rPr>
              <a:t> </a:t>
            </a:r>
            <a:r>
              <a:rPr lang="de-DE" altLang="en-US" sz="1600" b="1" dirty="0" err="1">
                <a:solidFill>
                  <a:srgbClr val="000000"/>
                </a:solidFill>
                <a:latin typeface="Avenir Book"/>
                <a:cs typeface="Avenir Book"/>
              </a:rPr>
              <a:t>difficult</a:t>
            </a:r>
            <a:endParaRPr lang="de-DE" altLang="en-US" sz="1600" b="1" dirty="0">
              <a:solidFill>
                <a:srgbClr val="000000"/>
              </a:solidFill>
              <a:latin typeface="Avenir Book"/>
              <a:cs typeface="Avenir Book"/>
            </a:endParaRPr>
          </a:p>
        </p:txBody>
      </p:sp>
      <p:sp>
        <p:nvSpPr>
          <p:cNvPr id="2" name="Titre 1"/>
          <p:cNvSpPr>
            <a:spLocks noGrp="1"/>
          </p:cNvSpPr>
          <p:nvPr>
            <p:ph type="title"/>
          </p:nvPr>
        </p:nvSpPr>
        <p:spPr>
          <a:xfrm>
            <a:off x="197276" y="205979"/>
            <a:ext cx="6863924" cy="570864"/>
          </a:xfrm>
        </p:spPr>
        <p:txBody>
          <a:bodyPr/>
          <a:lstStyle/>
          <a:p>
            <a:pPr algn="l"/>
            <a:r>
              <a:rPr lang="fr-FR" dirty="0" smtClean="0"/>
              <a:t>Ranges of </a:t>
            </a:r>
            <a:r>
              <a:rPr lang="fr-FR" dirty="0" err="1" smtClean="0"/>
              <a:t>electrical</a:t>
            </a:r>
            <a:r>
              <a:rPr lang="fr-FR" dirty="0" smtClean="0"/>
              <a:t> signatures</a:t>
            </a:r>
            <a:endParaRPr lang="fr-FR" dirty="0"/>
          </a:p>
        </p:txBody>
      </p:sp>
    </p:spTree>
    <p:extLst>
      <p:ext uri="{BB962C8B-B14F-4D97-AF65-F5344CB8AC3E}">
        <p14:creationId xmlns:p14="http://schemas.microsoft.com/office/powerpoint/2010/main" val="30855196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395289" y="897731"/>
            <a:ext cx="7127875"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0" indent="0" eaLnBrk="1" hangingPunct="1">
              <a:spcBef>
                <a:spcPct val="20000"/>
              </a:spcBef>
            </a:pPr>
            <a:r>
              <a:rPr lang="de-DE" altLang="en-US" sz="2800" dirty="0" err="1">
                <a:latin typeface="Avenir Book"/>
                <a:cs typeface="Avenir Book"/>
              </a:rPr>
              <a:t>Mechanisms</a:t>
            </a:r>
            <a:r>
              <a:rPr lang="de-DE" altLang="en-US" sz="2800" dirty="0">
                <a:latin typeface="Avenir Book"/>
                <a:cs typeface="Avenir Book"/>
              </a:rPr>
              <a:t>?</a:t>
            </a:r>
          </a:p>
        </p:txBody>
      </p:sp>
      <p:sp>
        <p:nvSpPr>
          <p:cNvPr id="12292" name="Text Box 5"/>
          <p:cNvSpPr txBox="1">
            <a:spLocks noChangeArrowheads="1"/>
          </p:cNvSpPr>
          <p:nvPr/>
        </p:nvSpPr>
        <p:spPr bwMode="auto">
          <a:xfrm>
            <a:off x="5583662" y="1624172"/>
            <a:ext cx="3395238"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50000"/>
              </a:spcBef>
            </a:pPr>
            <a:r>
              <a:rPr lang="de-DE" altLang="en-US" dirty="0" err="1">
                <a:solidFill>
                  <a:srgbClr val="FF0000"/>
                </a:solidFill>
                <a:latin typeface="Avenir Book"/>
                <a:cs typeface="Avenir Book"/>
              </a:rPr>
              <a:t>Electrolytic</a:t>
            </a:r>
            <a:r>
              <a:rPr lang="de-DE" altLang="en-US" dirty="0">
                <a:solidFill>
                  <a:srgbClr val="FF0000"/>
                </a:solidFill>
                <a:latin typeface="Avenir Book"/>
                <a:cs typeface="Avenir Book"/>
              </a:rPr>
              <a:t> </a:t>
            </a:r>
            <a:r>
              <a:rPr lang="de-DE" altLang="en-US" dirty="0" err="1" smtClean="0">
                <a:solidFill>
                  <a:srgbClr val="FF0000"/>
                </a:solidFill>
                <a:latin typeface="Avenir Book"/>
                <a:cs typeface="Avenir Book"/>
              </a:rPr>
              <a:t>conduction</a:t>
            </a:r>
            <a:endParaRPr lang="de-DE" altLang="en-US" dirty="0">
              <a:solidFill>
                <a:srgbClr val="FF0000"/>
              </a:solidFill>
              <a:latin typeface="Avenir Book"/>
              <a:cs typeface="Avenir Book"/>
            </a:endParaRPr>
          </a:p>
          <a:p>
            <a:pPr eaLnBrk="1" hangingPunct="1">
              <a:spcBef>
                <a:spcPct val="50000"/>
              </a:spcBef>
            </a:pPr>
            <a:r>
              <a:rPr lang="de-DE" altLang="en-US" dirty="0" err="1">
                <a:solidFill>
                  <a:srgbClr val="00CC00"/>
                </a:solidFill>
                <a:latin typeface="Avenir Book"/>
                <a:cs typeface="Avenir Book"/>
              </a:rPr>
              <a:t>Surface</a:t>
            </a:r>
            <a:r>
              <a:rPr lang="de-DE" altLang="en-US" dirty="0">
                <a:solidFill>
                  <a:srgbClr val="00CC00"/>
                </a:solidFill>
                <a:latin typeface="Avenir Book"/>
                <a:cs typeface="Avenir Book"/>
              </a:rPr>
              <a:t> </a:t>
            </a:r>
            <a:r>
              <a:rPr lang="de-DE" altLang="en-US" dirty="0" err="1" smtClean="0">
                <a:solidFill>
                  <a:srgbClr val="00CC00"/>
                </a:solidFill>
                <a:latin typeface="Avenir Book"/>
                <a:cs typeface="Avenir Book"/>
              </a:rPr>
              <a:t>conduction</a:t>
            </a:r>
            <a:endParaRPr lang="de-DE" altLang="en-US" dirty="0">
              <a:solidFill>
                <a:srgbClr val="00CC00"/>
              </a:solidFill>
              <a:latin typeface="Avenir Book"/>
              <a:cs typeface="Avenir Book"/>
            </a:endParaRPr>
          </a:p>
          <a:p>
            <a:pPr eaLnBrk="1" hangingPunct="1">
              <a:spcBef>
                <a:spcPct val="50000"/>
              </a:spcBef>
            </a:pPr>
            <a:r>
              <a:rPr lang="de-DE" altLang="en-US" dirty="0">
                <a:latin typeface="Avenir Book"/>
                <a:cs typeface="Avenir Book"/>
              </a:rPr>
              <a:t>Metallic </a:t>
            </a:r>
            <a:r>
              <a:rPr lang="de-DE" altLang="en-US" dirty="0" err="1">
                <a:latin typeface="Avenir Book"/>
                <a:cs typeface="Avenir Book"/>
              </a:rPr>
              <a:t>conduction</a:t>
            </a:r>
            <a:r>
              <a:rPr lang="de-DE" altLang="en-US" dirty="0">
                <a:latin typeface="Avenir Book"/>
                <a:cs typeface="Avenir Book"/>
              </a:rPr>
              <a:t> </a:t>
            </a:r>
            <a:r>
              <a:rPr lang="de-DE" altLang="en-US" dirty="0" err="1">
                <a:latin typeface="Avenir Book"/>
                <a:cs typeface="Avenir Book"/>
              </a:rPr>
              <a:t>or</a:t>
            </a:r>
            <a:r>
              <a:rPr lang="de-DE" altLang="en-US" dirty="0">
                <a:latin typeface="Avenir Book"/>
                <a:cs typeface="Avenir Book"/>
              </a:rPr>
              <a:t> electronic semi-</a:t>
            </a:r>
            <a:r>
              <a:rPr lang="de-DE" altLang="en-US" dirty="0" err="1">
                <a:latin typeface="Avenir Book"/>
                <a:cs typeface="Avenir Book"/>
              </a:rPr>
              <a:t>conduction</a:t>
            </a:r>
            <a:endParaRPr lang="de-DE" altLang="en-US" dirty="0">
              <a:latin typeface="Avenir Book"/>
              <a:cs typeface="Avenir Book"/>
            </a:endParaRPr>
          </a:p>
        </p:txBody>
      </p:sp>
      <p:graphicFrame>
        <p:nvGraphicFramePr>
          <p:cNvPr id="12293" name="Object 6"/>
          <p:cNvGraphicFramePr>
            <a:graphicFrameLocks noChangeAspect="1"/>
          </p:cNvGraphicFramePr>
          <p:nvPr>
            <p:extLst>
              <p:ext uri="{D42A27DB-BD31-4B8C-83A1-F6EECF244321}">
                <p14:modId xmlns:p14="http://schemas.microsoft.com/office/powerpoint/2010/main" val="2758219655"/>
              </p:ext>
            </p:extLst>
          </p:nvPr>
        </p:nvGraphicFramePr>
        <p:xfrm>
          <a:off x="2999723" y="951310"/>
          <a:ext cx="1305578" cy="400050"/>
        </p:xfrm>
        <a:graphic>
          <a:graphicData uri="http://schemas.openxmlformats.org/presentationml/2006/ole">
            <mc:AlternateContent xmlns:mc="http://schemas.openxmlformats.org/markup-compatibility/2006">
              <mc:Choice xmlns:v="urn:schemas-microsoft-com:vml" Requires="v">
                <p:oleObj spid="_x0000_s1056" name="…quation" r:id="rId4" imgW="583947" imgH="203112" progId="Equation.3">
                  <p:embed/>
                </p:oleObj>
              </mc:Choice>
              <mc:Fallback>
                <p:oleObj name="…quation" r:id="rId4" imgW="583947" imgH="20311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9723" y="951310"/>
                        <a:ext cx="1305578" cy="400050"/>
                      </a:xfrm>
                      <a:prstGeom prst="rect">
                        <a:avLst/>
                      </a:prstGeom>
                      <a:noFill/>
                      <a:ln>
                        <a:noFill/>
                      </a:ln>
                      <a:extLst/>
                    </p:spPr>
                  </p:pic>
                </p:oleObj>
              </mc:Fallback>
            </mc:AlternateContent>
          </a:graphicData>
        </a:graphic>
      </p:graphicFrame>
      <p:grpSp>
        <p:nvGrpSpPr>
          <p:cNvPr id="4" name="Grouper 3"/>
          <p:cNvGrpSpPr/>
          <p:nvPr/>
        </p:nvGrpSpPr>
        <p:grpSpPr>
          <a:xfrm>
            <a:off x="197276" y="1625204"/>
            <a:ext cx="5386386" cy="3303354"/>
            <a:chOff x="468314" y="1625204"/>
            <a:chExt cx="4537075" cy="2782490"/>
          </a:xfrm>
        </p:grpSpPr>
        <p:pic>
          <p:nvPicPr>
            <p:cNvPr id="12291" name="Picture 4" descr="water in po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4" y="1625204"/>
              <a:ext cx="4537075" cy="2782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4" name="Text Box 8"/>
            <p:cNvSpPr txBox="1">
              <a:spLocks noChangeArrowheads="1"/>
            </p:cNvSpPr>
            <p:nvPr/>
          </p:nvSpPr>
          <p:spPr bwMode="auto">
            <a:xfrm>
              <a:off x="828675" y="2759869"/>
              <a:ext cx="8645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a:solidFill>
                    <a:srgbClr val="99FF66"/>
                  </a:solidFill>
                  <a:latin typeface="Arial" charset="0"/>
                </a:rPr>
                <a:t>Grains</a:t>
              </a:r>
            </a:p>
          </p:txBody>
        </p:sp>
        <p:sp>
          <p:nvSpPr>
            <p:cNvPr id="12295" name="Text Box 9"/>
            <p:cNvSpPr txBox="1">
              <a:spLocks noChangeArrowheads="1"/>
            </p:cNvSpPr>
            <p:nvPr/>
          </p:nvSpPr>
          <p:spPr bwMode="auto">
            <a:xfrm>
              <a:off x="1692276" y="2057400"/>
              <a:ext cx="60812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a:solidFill>
                    <a:srgbClr val="99FF66"/>
                  </a:solidFill>
                  <a:latin typeface="Arial" charset="0"/>
                </a:rPr>
                <a:t>fluid</a:t>
              </a:r>
            </a:p>
          </p:txBody>
        </p:sp>
        <p:sp>
          <p:nvSpPr>
            <p:cNvPr id="12296" name="Text Box 10"/>
            <p:cNvSpPr txBox="1">
              <a:spLocks noChangeArrowheads="1"/>
            </p:cNvSpPr>
            <p:nvPr/>
          </p:nvSpPr>
          <p:spPr bwMode="auto">
            <a:xfrm>
              <a:off x="1979613" y="3028950"/>
              <a:ext cx="7876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a:solidFill>
                    <a:srgbClr val="99FF66"/>
                  </a:solidFill>
                  <a:latin typeface="Arial" charset="0"/>
                </a:rPr>
                <a:t>Pores</a:t>
              </a:r>
            </a:p>
          </p:txBody>
        </p:sp>
        <p:sp>
          <p:nvSpPr>
            <p:cNvPr id="12297" name="Freeform 11"/>
            <p:cNvSpPr>
              <a:spLocks/>
            </p:cNvSpPr>
            <p:nvPr/>
          </p:nvSpPr>
          <p:spPr bwMode="auto">
            <a:xfrm>
              <a:off x="3519488" y="2041923"/>
              <a:ext cx="341312" cy="220265"/>
            </a:xfrm>
            <a:custGeom>
              <a:avLst/>
              <a:gdLst>
                <a:gd name="T0" fmla="*/ 0 w 215"/>
                <a:gd name="T1" fmla="*/ 2147483647 h 185"/>
                <a:gd name="T2" fmla="*/ 2147483647 w 215"/>
                <a:gd name="T3" fmla="*/ 2147483647 h 185"/>
                <a:gd name="T4" fmla="*/ 2147483647 w 215"/>
                <a:gd name="T5" fmla="*/ 2147483647 h 185"/>
                <a:gd name="T6" fmla="*/ 2147483647 w 215"/>
                <a:gd name="T7" fmla="*/ 2147483647 h 185"/>
                <a:gd name="T8" fmla="*/ 2147483647 w 215"/>
                <a:gd name="T9" fmla="*/ 2147483647 h 185"/>
                <a:gd name="T10" fmla="*/ 2147483647 w 215"/>
                <a:gd name="T11" fmla="*/ 2147483647 h 185"/>
                <a:gd name="T12" fmla="*/ 0 60000 65536"/>
                <a:gd name="T13" fmla="*/ 0 60000 65536"/>
                <a:gd name="T14" fmla="*/ 0 60000 65536"/>
                <a:gd name="T15" fmla="*/ 0 60000 65536"/>
                <a:gd name="T16" fmla="*/ 0 60000 65536"/>
                <a:gd name="T17" fmla="*/ 0 60000 65536"/>
                <a:gd name="T18" fmla="*/ 0 w 215"/>
                <a:gd name="T19" fmla="*/ 0 h 185"/>
                <a:gd name="T20" fmla="*/ 215 w 215"/>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215" h="185">
                  <a:moveTo>
                    <a:pt x="0" y="18"/>
                  </a:moveTo>
                  <a:cubicBezTo>
                    <a:pt x="43" y="4"/>
                    <a:pt x="60" y="0"/>
                    <a:pt x="98" y="25"/>
                  </a:cubicBezTo>
                  <a:cubicBezTo>
                    <a:pt x="102" y="32"/>
                    <a:pt x="108" y="38"/>
                    <a:pt x="111" y="46"/>
                  </a:cubicBezTo>
                  <a:cubicBezTo>
                    <a:pt x="117" y="60"/>
                    <a:pt x="112" y="80"/>
                    <a:pt x="125" y="88"/>
                  </a:cubicBezTo>
                  <a:cubicBezTo>
                    <a:pt x="146" y="101"/>
                    <a:pt x="167" y="108"/>
                    <a:pt x="188" y="122"/>
                  </a:cubicBezTo>
                  <a:cubicBezTo>
                    <a:pt x="189" y="125"/>
                    <a:pt x="200" y="185"/>
                    <a:pt x="215" y="185"/>
                  </a:cubicBezTo>
                </a:path>
              </a:pathLst>
            </a:custGeom>
            <a:noFill/>
            <a:ln w="254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12298" name="Freeform 12"/>
            <p:cNvSpPr>
              <a:spLocks/>
            </p:cNvSpPr>
            <p:nvPr/>
          </p:nvSpPr>
          <p:spPr bwMode="auto">
            <a:xfrm>
              <a:off x="3246438" y="3198019"/>
              <a:ext cx="1662112" cy="865585"/>
            </a:xfrm>
            <a:custGeom>
              <a:avLst/>
              <a:gdLst>
                <a:gd name="T0" fmla="*/ 2147483647 w 1047"/>
                <a:gd name="T1" fmla="*/ 2147483647 h 727"/>
                <a:gd name="T2" fmla="*/ 2147483647 w 1047"/>
                <a:gd name="T3" fmla="*/ 2147483647 h 727"/>
                <a:gd name="T4" fmla="*/ 2147483647 w 1047"/>
                <a:gd name="T5" fmla="*/ 2147483647 h 727"/>
                <a:gd name="T6" fmla="*/ 2147483647 w 1047"/>
                <a:gd name="T7" fmla="*/ 2147483647 h 727"/>
                <a:gd name="T8" fmla="*/ 2147483647 w 1047"/>
                <a:gd name="T9" fmla="*/ 2147483647 h 727"/>
                <a:gd name="T10" fmla="*/ 2147483647 w 1047"/>
                <a:gd name="T11" fmla="*/ 2147483647 h 727"/>
                <a:gd name="T12" fmla="*/ 2147483647 w 1047"/>
                <a:gd name="T13" fmla="*/ 2147483647 h 727"/>
                <a:gd name="T14" fmla="*/ 2147483647 w 1047"/>
                <a:gd name="T15" fmla="*/ 2147483647 h 727"/>
                <a:gd name="T16" fmla="*/ 2147483647 w 1047"/>
                <a:gd name="T17" fmla="*/ 2147483647 h 727"/>
                <a:gd name="T18" fmla="*/ 2147483647 w 1047"/>
                <a:gd name="T19" fmla="*/ 2147483647 h 727"/>
                <a:gd name="T20" fmla="*/ 2147483647 w 1047"/>
                <a:gd name="T21" fmla="*/ 2147483647 h 727"/>
                <a:gd name="T22" fmla="*/ 2147483647 w 1047"/>
                <a:gd name="T23" fmla="*/ 2147483647 h 727"/>
                <a:gd name="T24" fmla="*/ 2147483647 w 1047"/>
                <a:gd name="T25" fmla="*/ 2147483647 h 727"/>
                <a:gd name="T26" fmla="*/ 2147483647 w 1047"/>
                <a:gd name="T27" fmla="*/ 2147483647 h 727"/>
                <a:gd name="T28" fmla="*/ 2147483647 w 1047"/>
                <a:gd name="T29" fmla="*/ 2147483647 h 727"/>
                <a:gd name="T30" fmla="*/ 2147483647 w 1047"/>
                <a:gd name="T31" fmla="*/ 2147483647 h 727"/>
                <a:gd name="T32" fmla="*/ 2147483647 w 1047"/>
                <a:gd name="T33" fmla="*/ 2147483647 h 7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47"/>
                <a:gd name="T52" fmla="*/ 0 h 727"/>
                <a:gd name="T53" fmla="*/ 1047 w 1047"/>
                <a:gd name="T54" fmla="*/ 727 h 7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47" h="727">
                  <a:moveTo>
                    <a:pt x="82" y="727"/>
                  </a:moveTo>
                  <a:cubicBezTo>
                    <a:pt x="95" y="687"/>
                    <a:pt x="55" y="640"/>
                    <a:pt x="20" y="623"/>
                  </a:cubicBezTo>
                  <a:cubicBezTo>
                    <a:pt x="15" y="614"/>
                    <a:pt x="7" y="605"/>
                    <a:pt x="6" y="595"/>
                  </a:cubicBezTo>
                  <a:cubicBezTo>
                    <a:pt x="0" y="522"/>
                    <a:pt x="48" y="420"/>
                    <a:pt x="75" y="352"/>
                  </a:cubicBezTo>
                  <a:cubicBezTo>
                    <a:pt x="91" y="312"/>
                    <a:pt x="83" y="297"/>
                    <a:pt x="117" y="276"/>
                  </a:cubicBezTo>
                  <a:cubicBezTo>
                    <a:pt x="138" y="192"/>
                    <a:pt x="186" y="210"/>
                    <a:pt x="276" y="199"/>
                  </a:cubicBezTo>
                  <a:cubicBezTo>
                    <a:pt x="309" y="177"/>
                    <a:pt x="292" y="166"/>
                    <a:pt x="325" y="144"/>
                  </a:cubicBezTo>
                  <a:cubicBezTo>
                    <a:pt x="368" y="58"/>
                    <a:pt x="492" y="58"/>
                    <a:pt x="575" y="47"/>
                  </a:cubicBezTo>
                  <a:cubicBezTo>
                    <a:pt x="646" y="0"/>
                    <a:pt x="756" y="39"/>
                    <a:pt x="839" y="47"/>
                  </a:cubicBezTo>
                  <a:cubicBezTo>
                    <a:pt x="868" y="56"/>
                    <a:pt x="879" y="59"/>
                    <a:pt x="901" y="81"/>
                  </a:cubicBezTo>
                  <a:cubicBezTo>
                    <a:pt x="910" y="118"/>
                    <a:pt x="911" y="156"/>
                    <a:pt x="922" y="192"/>
                  </a:cubicBezTo>
                  <a:cubicBezTo>
                    <a:pt x="926" y="206"/>
                    <a:pt x="936" y="234"/>
                    <a:pt x="936" y="234"/>
                  </a:cubicBezTo>
                  <a:cubicBezTo>
                    <a:pt x="944" y="303"/>
                    <a:pt x="956" y="325"/>
                    <a:pt x="977" y="387"/>
                  </a:cubicBezTo>
                  <a:cubicBezTo>
                    <a:pt x="990" y="426"/>
                    <a:pt x="989" y="471"/>
                    <a:pt x="998" y="511"/>
                  </a:cubicBezTo>
                  <a:cubicBezTo>
                    <a:pt x="1006" y="547"/>
                    <a:pt x="1019" y="565"/>
                    <a:pt x="1033" y="595"/>
                  </a:cubicBezTo>
                  <a:cubicBezTo>
                    <a:pt x="1039" y="608"/>
                    <a:pt x="1047" y="636"/>
                    <a:pt x="1047" y="636"/>
                  </a:cubicBezTo>
                  <a:cubicBezTo>
                    <a:pt x="1032" y="704"/>
                    <a:pt x="1033" y="677"/>
                    <a:pt x="1033" y="713"/>
                  </a:cubicBezTo>
                </a:path>
              </a:pathLst>
            </a:custGeom>
            <a:noFill/>
            <a:ln w="254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fr-FR"/>
            </a:p>
          </p:txBody>
        </p:sp>
        <p:sp>
          <p:nvSpPr>
            <p:cNvPr id="12299" name="Text Box 13"/>
            <p:cNvSpPr txBox="1">
              <a:spLocks noChangeArrowheads="1"/>
            </p:cNvSpPr>
            <p:nvPr/>
          </p:nvSpPr>
          <p:spPr bwMode="auto">
            <a:xfrm>
              <a:off x="2987675" y="2705100"/>
              <a:ext cx="3642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a:latin typeface="Arial" charset="0"/>
                </a:rPr>
                <a:t>e</a:t>
              </a:r>
              <a:r>
                <a:rPr lang="de-DE" altLang="en-US" baseline="30000">
                  <a:latin typeface="Arial" charset="0"/>
                </a:rPr>
                <a:t>-</a:t>
              </a:r>
              <a:endParaRPr lang="de-DE" altLang="en-US">
                <a:latin typeface="Arial" charset="0"/>
              </a:endParaRPr>
            </a:p>
          </p:txBody>
        </p:sp>
        <p:sp>
          <p:nvSpPr>
            <p:cNvPr id="12300" name="Line 14"/>
            <p:cNvSpPr>
              <a:spLocks noChangeShapeType="1"/>
            </p:cNvSpPr>
            <p:nvPr/>
          </p:nvSpPr>
          <p:spPr bwMode="auto">
            <a:xfrm flipV="1">
              <a:off x="3205164" y="2813447"/>
              <a:ext cx="142875" cy="27027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grpSp>
      <p:sp>
        <p:nvSpPr>
          <p:cNvPr id="2" name="Titre 1"/>
          <p:cNvSpPr>
            <a:spLocks noGrp="1"/>
          </p:cNvSpPr>
          <p:nvPr>
            <p:ph type="title"/>
          </p:nvPr>
        </p:nvSpPr>
        <p:spPr>
          <a:xfrm>
            <a:off x="197276" y="205979"/>
            <a:ext cx="5289124" cy="570864"/>
          </a:xfrm>
        </p:spPr>
        <p:txBody>
          <a:bodyPr/>
          <a:lstStyle/>
          <a:p>
            <a:pPr algn="l"/>
            <a:r>
              <a:rPr lang="fr-FR" dirty="0" err="1" smtClean="0"/>
              <a:t>Electrical</a:t>
            </a:r>
            <a:r>
              <a:rPr lang="fr-FR" dirty="0" smtClean="0"/>
              <a:t> </a:t>
            </a:r>
            <a:r>
              <a:rPr lang="fr-FR" dirty="0" err="1" smtClean="0"/>
              <a:t>conductivity</a:t>
            </a:r>
            <a:r>
              <a:rPr lang="fr-FR" dirty="0" smtClean="0"/>
              <a:t> of rocks</a:t>
            </a:r>
            <a:endParaRPr lang="fr-FR" dirty="0"/>
          </a:p>
        </p:txBody>
      </p:sp>
    </p:spTree>
    <p:extLst>
      <p:ext uri="{BB962C8B-B14F-4D97-AF65-F5344CB8AC3E}">
        <p14:creationId xmlns:p14="http://schemas.microsoft.com/office/powerpoint/2010/main" val="36733659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827089" y="1059657"/>
            <a:ext cx="7127875" cy="1318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20000"/>
              </a:spcBef>
              <a:buFontTx/>
              <a:buChar char="•"/>
            </a:pPr>
            <a:endParaRPr lang="en-US" altLang="en-US" sz="3200">
              <a:solidFill>
                <a:srgbClr val="000000"/>
              </a:solidFill>
              <a:latin typeface="Avenir Book"/>
              <a:cs typeface="Avenir Book"/>
            </a:endParaRPr>
          </a:p>
        </p:txBody>
      </p:sp>
      <p:sp>
        <p:nvSpPr>
          <p:cNvPr id="15364" name="Text Box 4"/>
          <p:cNvSpPr txBox="1">
            <a:spLocks noChangeArrowheads="1"/>
          </p:cNvSpPr>
          <p:nvPr/>
        </p:nvSpPr>
        <p:spPr bwMode="auto">
          <a:xfrm>
            <a:off x="250825" y="874991"/>
            <a:ext cx="36053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b="1" dirty="0" err="1" smtClean="0">
                <a:solidFill>
                  <a:srgbClr val="000000"/>
                </a:solidFill>
                <a:latin typeface="Avenir Book"/>
                <a:cs typeface="Avenir Book"/>
              </a:rPr>
              <a:t>Archie‘s</a:t>
            </a:r>
            <a:r>
              <a:rPr lang="de-DE" altLang="en-US" b="1" dirty="0" smtClean="0">
                <a:solidFill>
                  <a:srgbClr val="000000"/>
                </a:solidFill>
                <a:latin typeface="Avenir Book"/>
                <a:cs typeface="Avenir Book"/>
              </a:rPr>
              <a:t> </a:t>
            </a:r>
            <a:r>
              <a:rPr lang="de-DE" altLang="en-US" b="1" dirty="0" err="1" smtClean="0">
                <a:solidFill>
                  <a:srgbClr val="000000"/>
                </a:solidFill>
                <a:latin typeface="Avenir Book"/>
                <a:cs typeface="Avenir Book"/>
              </a:rPr>
              <a:t>petrophysical</a:t>
            </a:r>
            <a:r>
              <a:rPr lang="de-DE" altLang="en-US" b="1" dirty="0" smtClean="0">
                <a:solidFill>
                  <a:srgbClr val="000000"/>
                </a:solidFill>
                <a:latin typeface="Avenir Book"/>
                <a:cs typeface="Avenir Book"/>
              </a:rPr>
              <a:t> </a:t>
            </a:r>
            <a:r>
              <a:rPr lang="de-DE" altLang="en-US" b="1" dirty="0" err="1" smtClean="0">
                <a:solidFill>
                  <a:srgbClr val="000000"/>
                </a:solidFill>
                <a:latin typeface="Avenir Book"/>
                <a:cs typeface="Avenir Book"/>
              </a:rPr>
              <a:t>law</a:t>
            </a:r>
            <a:r>
              <a:rPr lang="de-DE" altLang="en-US" b="1" dirty="0" smtClean="0">
                <a:solidFill>
                  <a:srgbClr val="000000"/>
                </a:solidFill>
                <a:latin typeface="Avenir Book"/>
                <a:cs typeface="Avenir Book"/>
              </a:rPr>
              <a:t> </a:t>
            </a:r>
            <a:r>
              <a:rPr lang="de-DE" altLang="en-US" b="1" dirty="0">
                <a:solidFill>
                  <a:srgbClr val="000000"/>
                </a:solidFill>
                <a:latin typeface="Avenir Book"/>
                <a:cs typeface="Avenir Book"/>
              </a:rPr>
              <a:t>(1942)</a:t>
            </a:r>
            <a:r>
              <a:rPr lang="de-DE" altLang="en-US" dirty="0">
                <a:solidFill>
                  <a:srgbClr val="000000"/>
                </a:solidFill>
                <a:latin typeface="Avenir Book"/>
                <a:cs typeface="Avenir Book"/>
              </a:rPr>
              <a:t>:</a:t>
            </a:r>
            <a:endParaRPr lang="de-DE" altLang="en-US" b="1" dirty="0">
              <a:solidFill>
                <a:srgbClr val="000000"/>
              </a:solidFill>
              <a:latin typeface="Avenir Book"/>
              <a:cs typeface="Avenir Book"/>
            </a:endParaRPr>
          </a:p>
        </p:txBody>
      </p:sp>
      <p:graphicFrame>
        <p:nvGraphicFramePr>
          <p:cNvPr id="15365" name="Object 5"/>
          <p:cNvGraphicFramePr>
            <a:graphicFrameLocks noChangeAspect="1"/>
          </p:cNvGraphicFramePr>
          <p:nvPr>
            <p:extLst>
              <p:ext uri="{D42A27DB-BD31-4B8C-83A1-F6EECF244321}">
                <p14:modId xmlns:p14="http://schemas.microsoft.com/office/powerpoint/2010/main" val="1464876756"/>
              </p:ext>
            </p:extLst>
          </p:nvPr>
        </p:nvGraphicFramePr>
        <p:xfrm>
          <a:off x="449263" y="1257300"/>
          <a:ext cx="3019425" cy="800100"/>
        </p:xfrm>
        <a:graphic>
          <a:graphicData uri="http://schemas.openxmlformats.org/presentationml/2006/ole">
            <mc:AlternateContent xmlns:mc="http://schemas.openxmlformats.org/markup-compatibility/2006">
              <mc:Choice xmlns:v="urn:schemas-microsoft-com:vml" Requires="v">
                <p:oleObj spid="_x0000_s2112" name="…quation" r:id="rId4" imgW="1435100" imgH="406400" progId="Equation.3">
                  <p:embed/>
                </p:oleObj>
              </mc:Choice>
              <mc:Fallback>
                <p:oleObj name="…quation" r:id="rId4" imgW="1435100" imgH="406400" progId="Equation.3">
                  <p:embed/>
                  <p:pic>
                    <p:nvPicPr>
                      <p:cNvPr id="0" name=""/>
                      <p:cNvPicPr>
                        <a:picLocks noChangeAspect="1" noChangeArrowheads="1"/>
                      </p:cNvPicPr>
                      <p:nvPr/>
                    </p:nvPicPr>
                    <p:blipFill>
                      <a:blip r:embed="rId5"/>
                      <a:srcRect/>
                      <a:stretch>
                        <a:fillRect/>
                      </a:stretch>
                    </p:blipFill>
                    <p:spPr bwMode="auto">
                      <a:xfrm>
                        <a:off x="449263" y="1257300"/>
                        <a:ext cx="3019425" cy="800100"/>
                      </a:xfrm>
                      <a:prstGeom prst="rect">
                        <a:avLst/>
                      </a:prstGeom>
                      <a:noFill/>
                      <a:ln w="9525">
                        <a:noFill/>
                        <a:miter lim="800000"/>
                        <a:headEnd/>
                        <a:tailEnd/>
                      </a:ln>
                      <a:extLst/>
                    </p:spPr>
                  </p:pic>
                </p:oleObj>
              </mc:Fallback>
            </mc:AlternateContent>
          </a:graphicData>
        </a:graphic>
      </p:graphicFrame>
      <p:sp>
        <p:nvSpPr>
          <p:cNvPr id="15366" name="Text Box 6"/>
          <p:cNvSpPr txBox="1">
            <a:spLocks noChangeArrowheads="1"/>
          </p:cNvSpPr>
          <p:nvPr/>
        </p:nvSpPr>
        <p:spPr bwMode="auto">
          <a:xfrm>
            <a:off x="4635499" y="874991"/>
            <a:ext cx="4302125" cy="1615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50000"/>
              </a:spcBef>
            </a:pPr>
            <a:r>
              <a:rPr lang="de-DE" altLang="en-US" dirty="0">
                <a:solidFill>
                  <a:srgbClr val="000000"/>
                </a:solidFill>
                <a:latin typeface="Avenir Book"/>
                <a:cs typeface="Avenir Book"/>
              </a:rPr>
              <a:t>The </a:t>
            </a:r>
            <a:r>
              <a:rPr lang="de-DE" altLang="en-US" dirty="0" smtClean="0">
                <a:solidFill>
                  <a:srgbClr val="000000"/>
                </a:solidFill>
                <a:latin typeface="Avenir Book"/>
                <a:cs typeface="Avenir Book"/>
              </a:rPr>
              <a:t>EC </a:t>
            </a:r>
            <a:r>
              <a:rPr lang="de-DE" altLang="en-US" dirty="0" err="1">
                <a:solidFill>
                  <a:srgbClr val="000000"/>
                </a:solidFill>
                <a:latin typeface="Avenir Book"/>
                <a:cs typeface="Avenir Book"/>
              </a:rPr>
              <a:t>of</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the</a:t>
            </a:r>
            <a:r>
              <a:rPr lang="de-DE" altLang="en-US" dirty="0">
                <a:solidFill>
                  <a:srgbClr val="000000"/>
                </a:solidFill>
                <a:latin typeface="Avenir Book"/>
                <a:cs typeface="Avenir Book"/>
              </a:rPr>
              <a:t> rock </a:t>
            </a:r>
            <a:r>
              <a:rPr lang="de-DE" altLang="en-US" dirty="0" err="1">
                <a:solidFill>
                  <a:srgbClr val="000000"/>
                </a:solidFill>
                <a:latin typeface="Avenir Book"/>
                <a:cs typeface="Avenir Book"/>
              </a:rPr>
              <a:t>is</a:t>
            </a:r>
            <a:r>
              <a:rPr lang="de-DE" altLang="en-US" dirty="0">
                <a:solidFill>
                  <a:srgbClr val="000000"/>
                </a:solidFill>
                <a:latin typeface="Avenir Book"/>
                <a:cs typeface="Avenir Book"/>
              </a:rPr>
              <a:t> proportional </a:t>
            </a:r>
            <a:r>
              <a:rPr lang="de-DE" altLang="en-US" dirty="0" err="1">
                <a:solidFill>
                  <a:srgbClr val="000000"/>
                </a:solidFill>
                <a:latin typeface="Avenir Book"/>
                <a:cs typeface="Avenir Book"/>
              </a:rPr>
              <a:t>to</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the</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cond</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of</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the</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electrolyte</a:t>
            </a:r>
            <a:endParaRPr lang="de-DE" altLang="en-US" dirty="0">
              <a:solidFill>
                <a:srgbClr val="000000"/>
              </a:solidFill>
              <a:latin typeface="Avenir Book"/>
              <a:cs typeface="Avenir Book"/>
            </a:endParaRPr>
          </a:p>
          <a:p>
            <a:pPr eaLnBrk="1" hangingPunct="1">
              <a:spcBef>
                <a:spcPct val="50000"/>
              </a:spcBef>
            </a:pPr>
            <a:r>
              <a:rPr lang="de-DE" altLang="en-US" dirty="0">
                <a:solidFill>
                  <a:srgbClr val="000000"/>
                </a:solidFill>
                <a:latin typeface="Avenir Book"/>
                <a:cs typeface="Avenir Book"/>
              </a:rPr>
              <a:t>The </a:t>
            </a:r>
            <a:r>
              <a:rPr lang="de-DE" altLang="en-US" b="1" dirty="0" err="1">
                <a:solidFill>
                  <a:srgbClr val="000000"/>
                </a:solidFill>
                <a:latin typeface="Avenir Book"/>
                <a:cs typeface="Avenir Book"/>
              </a:rPr>
              <a:t>formation</a:t>
            </a:r>
            <a:r>
              <a:rPr lang="de-DE" altLang="en-US" b="1" dirty="0">
                <a:solidFill>
                  <a:srgbClr val="000000"/>
                </a:solidFill>
                <a:latin typeface="Avenir Book"/>
                <a:cs typeface="Avenir Book"/>
              </a:rPr>
              <a:t> </a:t>
            </a:r>
            <a:r>
              <a:rPr lang="de-DE" altLang="en-US" b="1" dirty="0" err="1">
                <a:solidFill>
                  <a:srgbClr val="000000"/>
                </a:solidFill>
                <a:latin typeface="Avenir Book"/>
                <a:cs typeface="Avenir Book"/>
              </a:rPr>
              <a:t>factor</a:t>
            </a:r>
            <a:r>
              <a:rPr lang="de-DE" altLang="en-US" dirty="0">
                <a:solidFill>
                  <a:srgbClr val="000000"/>
                </a:solidFill>
                <a:latin typeface="Avenir Book"/>
                <a:cs typeface="Avenir Book"/>
              </a:rPr>
              <a:t> </a:t>
            </a:r>
            <a:r>
              <a:rPr lang="de-DE" altLang="en-US" i="1" dirty="0">
                <a:solidFill>
                  <a:srgbClr val="000000"/>
                </a:solidFill>
                <a:latin typeface="Avenir Book"/>
                <a:cs typeface="Avenir Book"/>
              </a:rPr>
              <a:t>F </a:t>
            </a:r>
            <a:r>
              <a:rPr lang="de-DE" altLang="en-US" dirty="0" err="1">
                <a:solidFill>
                  <a:srgbClr val="000000"/>
                </a:solidFill>
                <a:latin typeface="Avenir Book"/>
                <a:cs typeface="Avenir Book"/>
              </a:rPr>
              <a:t>represents</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the</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effect</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of</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the</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matrix</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lowers</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the</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elec</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cond</a:t>
            </a:r>
            <a:r>
              <a:rPr lang="de-DE" altLang="en-US" dirty="0">
                <a:solidFill>
                  <a:srgbClr val="000000"/>
                </a:solidFill>
                <a:latin typeface="Avenir Book"/>
                <a:cs typeface="Avenir Book"/>
              </a:rPr>
              <a:t>.)</a:t>
            </a:r>
            <a:endParaRPr lang="de-DE" altLang="en-US" i="1" dirty="0">
              <a:solidFill>
                <a:srgbClr val="000000"/>
              </a:solidFill>
              <a:latin typeface="Avenir Book"/>
              <a:cs typeface="Avenir Book"/>
            </a:endParaRPr>
          </a:p>
        </p:txBody>
      </p:sp>
      <p:sp>
        <p:nvSpPr>
          <p:cNvPr id="15367" name="Text Box 7"/>
          <p:cNvSpPr txBox="1">
            <a:spLocks noChangeArrowheads="1"/>
          </p:cNvSpPr>
          <p:nvPr/>
        </p:nvSpPr>
        <p:spPr bwMode="auto">
          <a:xfrm>
            <a:off x="211565" y="3570983"/>
            <a:ext cx="4178299"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285750" indent="-285750" eaLnBrk="1" hangingPunct="1">
              <a:buFont typeface="Arial"/>
              <a:buChar char="•"/>
            </a:pPr>
            <a:r>
              <a:rPr lang="de-DE" altLang="en-US" sz="1600" dirty="0">
                <a:solidFill>
                  <a:srgbClr val="000000"/>
                </a:solidFill>
                <a:latin typeface="Avenir Book"/>
                <a:cs typeface="Avenir Book"/>
              </a:rPr>
              <a:t>In </a:t>
            </a:r>
            <a:r>
              <a:rPr lang="de-DE" altLang="en-US" sz="1600" dirty="0" err="1">
                <a:solidFill>
                  <a:srgbClr val="000000"/>
                </a:solidFill>
                <a:latin typeface="Avenir Book"/>
                <a:cs typeface="Avenir Book"/>
              </a:rPr>
              <a:t>saturated</a:t>
            </a:r>
            <a:r>
              <a:rPr lang="de-DE" altLang="en-US" sz="1600" dirty="0">
                <a:solidFill>
                  <a:srgbClr val="000000"/>
                </a:solidFill>
                <a:latin typeface="Avenir Book"/>
                <a:cs typeface="Avenir Book"/>
              </a:rPr>
              <a:t> </a:t>
            </a:r>
            <a:r>
              <a:rPr lang="de-DE" altLang="en-US" sz="1600" dirty="0" err="1">
                <a:solidFill>
                  <a:srgbClr val="000000"/>
                </a:solidFill>
                <a:latin typeface="Avenir Book"/>
                <a:cs typeface="Avenir Book"/>
              </a:rPr>
              <a:t>media</a:t>
            </a:r>
            <a:r>
              <a:rPr lang="de-DE" altLang="en-US" sz="1600" dirty="0">
                <a:solidFill>
                  <a:srgbClr val="000000"/>
                </a:solidFill>
                <a:latin typeface="Avenir Book"/>
                <a:cs typeface="Avenir Book"/>
              </a:rPr>
              <a:t> </a:t>
            </a:r>
            <a:r>
              <a:rPr lang="de-DE" altLang="en-US" sz="1600" i="1" dirty="0" err="1">
                <a:solidFill>
                  <a:srgbClr val="000000"/>
                </a:solidFill>
                <a:latin typeface="Avenir Book"/>
                <a:cs typeface="Avenir Book"/>
              </a:rPr>
              <a:t>S</a:t>
            </a:r>
            <a:r>
              <a:rPr lang="de-DE" altLang="en-US" sz="1600" i="1" baseline="-25000" dirty="0" err="1">
                <a:solidFill>
                  <a:srgbClr val="000000"/>
                </a:solidFill>
                <a:latin typeface="Avenir Book"/>
                <a:cs typeface="Avenir Book"/>
              </a:rPr>
              <a:t>w</a:t>
            </a:r>
            <a:r>
              <a:rPr lang="de-DE" altLang="en-US" sz="1600" i="1" dirty="0">
                <a:solidFill>
                  <a:srgbClr val="000000"/>
                </a:solidFill>
                <a:latin typeface="Avenir Book"/>
                <a:cs typeface="Avenir Book"/>
              </a:rPr>
              <a:t> =</a:t>
            </a:r>
            <a:r>
              <a:rPr lang="de-DE" altLang="en-US" sz="1600" i="1" dirty="0" smtClean="0">
                <a:solidFill>
                  <a:srgbClr val="000000"/>
                </a:solidFill>
                <a:latin typeface="Avenir Book"/>
                <a:cs typeface="Avenir Book"/>
              </a:rPr>
              <a:t>1</a:t>
            </a:r>
            <a:endParaRPr lang="de-DE" altLang="en-US" sz="1600" i="1" dirty="0">
              <a:solidFill>
                <a:srgbClr val="000000"/>
              </a:solidFill>
              <a:latin typeface="Avenir Book"/>
              <a:cs typeface="Avenir Book"/>
            </a:endParaRPr>
          </a:p>
          <a:p>
            <a:pPr marL="285750" indent="-285750" eaLnBrk="1" hangingPunct="1">
              <a:buFont typeface="Arial"/>
              <a:buChar char="•"/>
            </a:pPr>
            <a:r>
              <a:rPr lang="de-DE" altLang="en-US" sz="1600" dirty="0" err="1">
                <a:solidFill>
                  <a:srgbClr val="000000"/>
                </a:solidFill>
                <a:latin typeface="Avenir Book"/>
                <a:cs typeface="Avenir Book"/>
              </a:rPr>
              <a:t>Allows</a:t>
            </a:r>
            <a:r>
              <a:rPr lang="de-DE" altLang="en-US" sz="1600" dirty="0">
                <a:solidFill>
                  <a:srgbClr val="000000"/>
                </a:solidFill>
                <a:latin typeface="Avenir Book"/>
                <a:cs typeface="Avenir Book"/>
              </a:rPr>
              <a:t> </a:t>
            </a:r>
            <a:r>
              <a:rPr lang="de-DE" altLang="en-US" sz="1600" dirty="0" err="1">
                <a:solidFill>
                  <a:srgbClr val="000000"/>
                </a:solidFill>
                <a:latin typeface="Avenir Book"/>
                <a:cs typeface="Avenir Book"/>
              </a:rPr>
              <a:t>to</a:t>
            </a:r>
            <a:r>
              <a:rPr lang="de-DE" altLang="en-US" sz="1600" dirty="0">
                <a:solidFill>
                  <a:srgbClr val="000000"/>
                </a:solidFill>
                <a:latin typeface="Avenir Book"/>
                <a:cs typeface="Avenir Book"/>
              </a:rPr>
              <a:t> link </a:t>
            </a:r>
            <a:r>
              <a:rPr lang="de-DE" altLang="en-US" sz="1600" dirty="0" err="1" smtClean="0">
                <a:solidFill>
                  <a:srgbClr val="000000"/>
                </a:solidFill>
                <a:latin typeface="Avenir Book"/>
                <a:cs typeface="Avenir Book"/>
              </a:rPr>
              <a:t>bulk</a:t>
            </a:r>
            <a:r>
              <a:rPr lang="de-DE" altLang="en-US" sz="1600" dirty="0" smtClean="0">
                <a:solidFill>
                  <a:srgbClr val="000000"/>
                </a:solidFill>
                <a:latin typeface="Avenir Book"/>
                <a:cs typeface="Avenir Book"/>
              </a:rPr>
              <a:t> EC </a:t>
            </a:r>
            <a:r>
              <a:rPr lang="de-DE" altLang="en-US" sz="1600" dirty="0" err="1" smtClean="0">
                <a:solidFill>
                  <a:srgbClr val="000000"/>
                </a:solidFill>
                <a:latin typeface="Avenir Book"/>
                <a:cs typeface="Avenir Book"/>
              </a:rPr>
              <a:t>and</a:t>
            </a:r>
            <a:r>
              <a:rPr lang="de-DE" altLang="en-US" sz="1600" dirty="0" smtClean="0">
                <a:solidFill>
                  <a:srgbClr val="000000"/>
                </a:solidFill>
                <a:latin typeface="Avenir Book"/>
                <a:cs typeface="Avenir Book"/>
              </a:rPr>
              <a:t> </a:t>
            </a:r>
            <a:r>
              <a:rPr lang="de-DE" altLang="en-US" sz="1600" dirty="0" err="1">
                <a:solidFill>
                  <a:srgbClr val="000000"/>
                </a:solidFill>
                <a:latin typeface="Avenir Book"/>
                <a:cs typeface="Avenir Book"/>
              </a:rPr>
              <a:t>the</a:t>
            </a:r>
            <a:r>
              <a:rPr lang="de-DE" altLang="en-US" sz="1600" dirty="0">
                <a:solidFill>
                  <a:srgbClr val="000000"/>
                </a:solidFill>
                <a:latin typeface="Avenir Book"/>
                <a:cs typeface="Avenir Book"/>
              </a:rPr>
              <a:t> </a:t>
            </a:r>
            <a:r>
              <a:rPr lang="de-DE" altLang="en-US" sz="1600" dirty="0" err="1">
                <a:solidFill>
                  <a:srgbClr val="000000"/>
                </a:solidFill>
                <a:latin typeface="Avenir Book"/>
                <a:cs typeface="Avenir Book"/>
              </a:rPr>
              <a:t>porosity</a:t>
            </a:r>
            <a:r>
              <a:rPr lang="de-DE" altLang="en-US" sz="1600" dirty="0">
                <a:solidFill>
                  <a:srgbClr val="000000"/>
                </a:solidFill>
                <a:latin typeface="Avenir Book"/>
                <a:cs typeface="Avenir Book"/>
              </a:rPr>
              <a:t> (</a:t>
            </a:r>
            <a:r>
              <a:rPr lang="de-DE" altLang="en-US" sz="1600" dirty="0" err="1">
                <a:solidFill>
                  <a:srgbClr val="000000"/>
                </a:solidFill>
                <a:latin typeface="Avenir Book"/>
                <a:cs typeface="Avenir Book"/>
              </a:rPr>
              <a:t>if</a:t>
            </a:r>
            <a:r>
              <a:rPr lang="de-DE" altLang="en-US" sz="1600" dirty="0">
                <a:solidFill>
                  <a:srgbClr val="000000"/>
                </a:solidFill>
                <a:latin typeface="Avenir Book"/>
                <a:cs typeface="Avenir Book"/>
              </a:rPr>
              <a:t> </a:t>
            </a:r>
            <a:r>
              <a:rPr lang="de-DE" altLang="en-US" sz="1600" dirty="0" err="1">
                <a:solidFill>
                  <a:srgbClr val="000000"/>
                </a:solidFill>
                <a:latin typeface="Avenir Book"/>
                <a:cs typeface="Avenir Book"/>
              </a:rPr>
              <a:t>the</a:t>
            </a:r>
            <a:r>
              <a:rPr lang="de-DE" altLang="en-US" sz="1600" dirty="0">
                <a:solidFill>
                  <a:srgbClr val="000000"/>
                </a:solidFill>
                <a:latin typeface="Avenir Book"/>
                <a:cs typeface="Avenir Book"/>
              </a:rPr>
              <a:t> fluid </a:t>
            </a:r>
            <a:r>
              <a:rPr lang="de-DE" altLang="en-US" sz="1600" dirty="0" smtClean="0">
                <a:solidFill>
                  <a:srgbClr val="000000"/>
                </a:solidFill>
                <a:latin typeface="Avenir Book"/>
                <a:cs typeface="Avenir Book"/>
              </a:rPr>
              <a:t>EC </a:t>
            </a:r>
            <a:r>
              <a:rPr lang="de-DE" altLang="en-US" sz="1600" dirty="0" err="1">
                <a:solidFill>
                  <a:srgbClr val="000000"/>
                </a:solidFill>
                <a:latin typeface="Avenir Book"/>
                <a:cs typeface="Avenir Book"/>
              </a:rPr>
              <a:t>is</a:t>
            </a:r>
            <a:r>
              <a:rPr lang="de-DE" altLang="en-US" sz="1600" dirty="0">
                <a:solidFill>
                  <a:srgbClr val="000000"/>
                </a:solidFill>
                <a:latin typeface="Avenir Book"/>
                <a:cs typeface="Avenir Book"/>
              </a:rPr>
              <a:t> </a:t>
            </a:r>
            <a:r>
              <a:rPr lang="de-DE" altLang="en-US" sz="1600" dirty="0" err="1">
                <a:solidFill>
                  <a:srgbClr val="000000"/>
                </a:solidFill>
                <a:latin typeface="Avenir Book"/>
                <a:cs typeface="Avenir Book"/>
              </a:rPr>
              <a:t>known</a:t>
            </a:r>
            <a:r>
              <a:rPr lang="de-DE" altLang="en-US" sz="1600" dirty="0" smtClean="0">
                <a:solidFill>
                  <a:srgbClr val="000000"/>
                </a:solidFill>
                <a:latin typeface="Avenir Book"/>
                <a:cs typeface="Avenir Book"/>
              </a:rPr>
              <a:t>)</a:t>
            </a:r>
            <a:endParaRPr lang="de-DE" altLang="en-US" sz="1600" dirty="0">
              <a:solidFill>
                <a:srgbClr val="000000"/>
              </a:solidFill>
              <a:latin typeface="Avenir Book"/>
              <a:cs typeface="Avenir Book"/>
            </a:endParaRPr>
          </a:p>
          <a:p>
            <a:pPr marL="285750" indent="-285750" eaLnBrk="1" hangingPunct="1">
              <a:buFont typeface="Arial"/>
              <a:buChar char="•"/>
            </a:pPr>
            <a:r>
              <a:rPr lang="de-DE" altLang="en-US" sz="1600" dirty="0" err="1">
                <a:solidFill>
                  <a:srgbClr val="000000"/>
                </a:solidFill>
                <a:latin typeface="Avenir Book"/>
                <a:cs typeface="Avenir Book"/>
              </a:rPr>
              <a:t>Empirical</a:t>
            </a:r>
            <a:r>
              <a:rPr lang="de-DE" altLang="en-US" sz="1600" dirty="0">
                <a:solidFill>
                  <a:srgbClr val="000000"/>
                </a:solidFill>
                <a:latin typeface="Avenir Book"/>
                <a:cs typeface="Avenir Book"/>
              </a:rPr>
              <a:t> but </a:t>
            </a:r>
            <a:r>
              <a:rPr lang="de-DE" altLang="en-US" sz="1600" dirty="0" err="1">
                <a:solidFill>
                  <a:srgbClr val="000000"/>
                </a:solidFill>
                <a:latin typeface="Avenir Book"/>
                <a:cs typeface="Avenir Book"/>
              </a:rPr>
              <a:t>widely</a:t>
            </a:r>
            <a:r>
              <a:rPr lang="de-DE" altLang="en-US" sz="1600" dirty="0">
                <a:solidFill>
                  <a:srgbClr val="000000"/>
                </a:solidFill>
                <a:latin typeface="Avenir Book"/>
                <a:cs typeface="Avenir Book"/>
              </a:rPr>
              <a:t> </a:t>
            </a:r>
            <a:r>
              <a:rPr lang="de-DE" altLang="en-US" sz="1600" dirty="0" err="1">
                <a:solidFill>
                  <a:srgbClr val="000000"/>
                </a:solidFill>
                <a:latin typeface="Avenir Book"/>
                <a:cs typeface="Avenir Book"/>
              </a:rPr>
              <a:t>used</a:t>
            </a:r>
            <a:endParaRPr lang="de-DE" altLang="en-US" sz="1600" dirty="0">
              <a:solidFill>
                <a:srgbClr val="000000"/>
              </a:solidFill>
              <a:latin typeface="Avenir Book"/>
              <a:cs typeface="Avenir Book"/>
            </a:endParaRPr>
          </a:p>
        </p:txBody>
      </p:sp>
      <p:graphicFrame>
        <p:nvGraphicFramePr>
          <p:cNvPr id="15368" name="Object 8"/>
          <p:cNvGraphicFramePr>
            <a:graphicFrameLocks noChangeAspect="1"/>
          </p:cNvGraphicFramePr>
          <p:nvPr>
            <p:extLst>
              <p:ext uri="{D42A27DB-BD31-4B8C-83A1-F6EECF244321}">
                <p14:modId xmlns:p14="http://schemas.microsoft.com/office/powerpoint/2010/main" val="1393509975"/>
              </p:ext>
            </p:extLst>
          </p:nvPr>
        </p:nvGraphicFramePr>
        <p:xfrm>
          <a:off x="250825" y="2286000"/>
          <a:ext cx="2927350" cy="952500"/>
        </p:xfrm>
        <a:graphic>
          <a:graphicData uri="http://schemas.openxmlformats.org/presentationml/2006/ole">
            <mc:AlternateContent xmlns:mc="http://schemas.openxmlformats.org/markup-compatibility/2006">
              <mc:Choice xmlns:v="urn:schemas-microsoft-com:vml" Requires="v">
                <p:oleObj spid="_x0000_s2113" name="…quation" r:id="rId6" imgW="2870200" imgH="889000" progId="Equation.3">
                  <p:embed/>
                </p:oleObj>
              </mc:Choice>
              <mc:Fallback>
                <p:oleObj name="…quation" r:id="rId6" imgW="2870200" imgH="889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2286000"/>
                        <a:ext cx="2927350" cy="952500"/>
                      </a:xfrm>
                      <a:prstGeom prst="rect">
                        <a:avLst/>
                      </a:prstGeom>
                      <a:noFill/>
                      <a:ln>
                        <a:noFill/>
                      </a:ln>
                      <a:extLst/>
                    </p:spPr>
                  </p:pic>
                </p:oleObj>
              </mc:Fallback>
            </mc:AlternateContent>
          </a:graphicData>
        </a:graphic>
      </p:graphicFrame>
      <p:pic>
        <p:nvPicPr>
          <p:cNvPr id="15369" name="Picture 9" descr="Image57"/>
          <p:cNvPicPr>
            <a:picLocks noChangeAspect="1" noChangeArrowheads="1"/>
          </p:cNvPicPr>
          <p:nvPr/>
        </p:nvPicPr>
        <p:blipFill rotWithShape="1">
          <a:blip r:embed="rId8">
            <a:extLst>
              <a:ext uri="{28A0092B-C50C-407E-A947-70E740481C1C}">
                <a14:useLocalDpi xmlns:a14="http://schemas.microsoft.com/office/drawing/2010/main" val="0"/>
              </a:ext>
            </a:extLst>
          </a:blip>
          <a:srcRect l="3999" t="3777" r="4364" b="5082"/>
          <a:stretch/>
        </p:blipFill>
        <p:spPr bwMode="auto">
          <a:xfrm>
            <a:off x="5737224" y="2183727"/>
            <a:ext cx="3200400" cy="2756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a:spLocks noGrp="1"/>
          </p:cNvSpPr>
          <p:nvPr>
            <p:ph type="title"/>
          </p:nvPr>
        </p:nvSpPr>
        <p:spPr>
          <a:xfrm>
            <a:off x="197276" y="205979"/>
            <a:ext cx="6584524" cy="570864"/>
          </a:xfrm>
        </p:spPr>
        <p:txBody>
          <a:bodyPr/>
          <a:lstStyle/>
          <a:p>
            <a:pPr algn="l"/>
            <a:r>
              <a:rPr lang="fr-FR" dirty="0" err="1" smtClean="0"/>
              <a:t>Porous</a:t>
            </a:r>
            <a:r>
              <a:rPr lang="fr-FR" dirty="0" smtClean="0"/>
              <a:t> media </a:t>
            </a:r>
            <a:r>
              <a:rPr lang="fr-FR" u="sng" dirty="0" err="1" smtClean="0"/>
              <a:t>without</a:t>
            </a:r>
            <a:r>
              <a:rPr lang="fr-FR" dirty="0" smtClean="0"/>
              <a:t> surface conduction</a:t>
            </a:r>
            <a:endParaRPr lang="fr-FR" dirty="0"/>
          </a:p>
        </p:txBody>
      </p:sp>
    </p:spTree>
    <p:extLst>
      <p:ext uri="{BB962C8B-B14F-4D97-AF65-F5344CB8AC3E}">
        <p14:creationId xmlns:p14="http://schemas.microsoft.com/office/powerpoint/2010/main" val="31230015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7" name="Object 4"/>
          <p:cNvGraphicFramePr>
            <a:graphicFrameLocks noChangeAspect="1"/>
          </p:cNvGraphicFramePr>
          <p:nvPr>
            <p:extLst>
              <p:ext uri="{D42A27DB-BD31-4B8C-83A1-F6EECF244321}">
                <p14:modId xmlns:p14="http://schemas.microsoft.com/office/powerpoint/2010/main" val="3217569360"/>
              </p:ext>
            </p:extLst>
          </p:nvPr>
        </p:nvGraphicFramePr>
        <p:xfrm>
          <a:off x="3489325" y="3422650"/>
          <a:ext cx="1879600" cy="708025"/>
        </p:xfrm>
        <a:graphic>
          <a:graphicData uri="http://schemas.openxmlformats.org/presentationml/2006/ole">
            <mc:AlternateContent xmlns:mc="http://schemas.openxmlformats.org/markup-compatibility/2006">
              <mc:Choice xmlns:v="urn:schemas-microsoft-com:vml" Requires="v">
                <p:oleObj spid="_x0000_s3105" name="…quation" r:id="rId4" imgW="990600" imgH="393700" progId="Equation.3">
                  <p:embed/>
                </p:oleObj>
              </mc:Choice>
              <mc:Fallback>
                <p:oleObj name="…quation" r:id="rId4" imgW="990600" imgH="393700" progId="Equation.3">
                  <p:embed/>
                  <p:pic>
                    <p:nvPicPr>
                      <p:cNvPr id="0" name=""/>
                      <p:cNvPicPr>
                        <a:picLocks noChangeAspect="1" noChangeArrowheads="1"/>
                      </p:cNvPicPr>
                      <p:nvPr/>
                    </p:nvPicPr>
                    <p:blipFill>
                      <a:blip r:embed="rId5"/>
                      <a:srcRect/>
                      <a:stretch>
                        <a:fillRect/>
                      </a:stretch>
                    </p:blipFill>
                    <p:spPr bwMode="auto">
                      <a:xfrm>
                        <a:off x="3489325" y="3422650"/>
                        <a:ext cx="1879600" cy="708025"/>
                      </a:xfrm>
                      <a:prstGeom prst="rect">
                        <a:avLst/>
                      </a:prstGeom>
                      <a:noFill/>
                      <a:ln>
                        <a:noFill/>
                      </a:ln>
                      <a:extLst/>
                    </p:spPr>
                  </p:pic>
                </p:oleObj>
              </mc:Fallback>
            </mc:AlternateContent>
          </a:graphicData>
        </a:graphic>
      </p:graphicFrame>
      <p:sp>
        <p:nvSpPr>
          <p:cNvPr id="16388" name="Text Box 5"/>
          <p:cNvSpPr txBox="1">
            <a:spLocks noChangeArrowheads="1"/>
          </p:cNvSpPr>
          <p:nvPr/>
        </p:nvSpPr>
        <p:spPr bwMode="auto">
          <a:xfrm>
            <a:off x="3276601" y="897731"/>
            <a:ext cx="583247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dirty="0" err="1">
                <a:solidFill>
                  <a:srgbClr val="000000"/>
                </a:solidFill>
                <a:latin typeface="Avenir Book"/>
                <a:cs typeface="Avenir Book"/>
              </a:rPr>
              <a:t>At</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the</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grain</a:t>
            </a:r>
            <a:r>
              <a:rPr lang="de-DE" altLang="en-US" dirty="0">
                <a:solidFill>
                  <a:srgbClr val="000000"/>
                </a:solidFill>
                <a:latin typeface="Avenir Book"/>
                <a:cs typeface="Avenir Book"/>
              </a:rPr>
              <a:t>-fluid </a:t>
            </a:r>
            <a:r>
              <a:rPr lang="de-DE" altLang="en-US" dirty="0" err="1">
                <a:solidFill>
                  <a:srgbClr val="000000"/>
                </a:solidFill>
                <a:latin typeface="Avenir Book"/>
                <a:cs typeface="Avenir Book"/>
              </a:rPr>
              <a:t>interface</a:t>
            </a:r>
            <a:r>
              <a:rPr lang="de-DE" altLang="en-US" dirty="0">
                <a:solidFill>
                  <a:srgbClr val="000000"/>
                </a:solidFill>
                <a:latin typeface="Avenir Book"/>
                <a:cs typeface="Avenir Book"/>
              </a:rPr>
              <a:t>: </a:t>
            </a:r>
            <a:r>
              <a:rPr lang="de-DE" altLang="en-US" b="1" dirty="0" err="1">
                <a:solidFill>
                  <a:srgbClr val="000000"/>
                </a:solidFill>
                <a:latin typeface="Avenir Book"/>
                <a:cs typeface="Avenir Book"/>
              </a:rPr>
              <a:t>electrical</a:t>
            </a:r>
            <a:r>
              <a:rPr lang="de-DE" altLang="en-US" b="1" dirty="0">
                <a:solidFill>
                  <a:srgbClr val="000000"/>
                </a:solidFill>
                <a:latin typeface="Avenir Book"/>
                <a:cs typeface="Avenir Book"/>
              </a:rPr>
              <a:t> double </a:t>
            </a:r>
            <a:r>
              <a:rPr lang="de-DE" altLang="en-US" b="1" dirty="0" err="1">
                <a:solidFill>
                  <a:srgbClr val="000000"/>
                </a:solidFill>
                <a:latin typeface="Avenir Book"/>
                <a:cs typeface="Avenir Book"/>
              </a:rPr>
              <a:t>layer</a:t>
            </a:r>
            <a:r>
              <a:rPr lang="de-DE" altLang="en-US" b="1" dirty="0">
                <a:solidFill>
                  <a:srgbClr val="000000"/>
                </a:solidFill>
                <a:latin typeface="Avenir Book"/>
                <a:cs typeface="Avenir Book"/>
              </a:rPr>
              <a:t>.</a:t>
            </a:r>
            <a:r>
              <a:rPr lang="de-DE" altLang="en-US" dirty="0">
                <a:solidFill>
                  <a:srgbClr val="000000"/>
                </a:solidFill>
                <a:latin typeface="Avenir Book"/>
                <a:cs typeface="Avenir Book"/>
              </a:rPr>
              <a:t> </a:t>
            </a:r>
          </a:p>
          <a:p>
            <a:pPr eaLnBrk="1" hangingPunct="1"/>
            <a:r>
              <a:rPr lang="de-DE" altLang="en-US" dirty="0">
                <a:solidFill>
                  <a:srgbClr val="000000"/>
                </a:solidFill>
                <a:latin typeface="Avenir Book"/>
                <a:cs typeface="Avenir Book"/>
              </a:rPr>
              <a:t>Negative </a:t>
            </a:r>
            <a:r>
              <a:rPr lang="de-DE" altLang="en-US" dirty="0" err="1">
                <a:solidFill>
                  <a:srgbClr val="000000"/>
                </a:solidFill>
                <a:latin typeface="Avenir Book"/>
                <a:cs typeface="Avenir Book"/>
              </a:rPr>
              <a:t>surface</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charges</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attract</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cations</a:t>
            </a:r>
            <a:r>
              <a:rPr lang="de-DE" altLang="en-US" dirty="0">
                <a:solidFill>
                  <a:srgbClr val="000000"/>
                </a:solidFill>
                <a:latin typeface="Avenir Book"/>
                <a:cs typeface="Avenir Book"/>
              </a:rPr>
              <a:t>. An </a:t>
            </a:r>
            <a:r>
              <a:rPr lang="de-DE" altLang="en-US" dirty="0" err="1">
                <a:solidFill>
                  <a:srgbClr val="000000"/>
                </a:solidFill>
                <a:latin typeface="Avenir Book"/>
                <a:cs typeface="Avenir Book"/>
              </a:rPr>
              <a:t>equilibrium</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between</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the</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diffusion</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forces</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and</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the</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electrical</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attraction</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forces</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is</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reached</a:t>
            </a:r>
            <a:r>
              <a:rPr lang="de-DE" altLang="en-US" dirty="0">
                <a:solidFill>
                  <a:srgbClr val="000000"/>
                </a:solidFill>
                <a:latin typeface="Avenir Book"/>
                <a:cs typeface="Avenir Book"/>
              </a:rPr>
              <a:t>. </a:t>
            </a:r>
          </a:p>
          <a:p>
            <a:pPr eaLnBrk="1" hangingPunct="1"/>
            <a:endParaRPr lang="de-DE" altLang="en-US" dirty="0">
              <a:solidFill>
                <a:srgbClr val="000000"/>
              </a:solidFill>
              <a:latin typeface="Avenir Book"/>
              <a:cs typeface="Avenir Book"/>
            </a:endParaRPr>
          </a:p>
          <a:p>
            <a:pPr eaLnBrk="1" hangingPunct="1"/>
            <a:r>
              <a:rPr lang="de-DE" altLang="en-US" dirty="0">
                <a:solidFill>
                  <a:srgbClr val="000000"/>
                </a:solidFill>
                <a:latin typeface="Avenir Book"/>
                <a:cs typeface="Avenir Book"/>
              </a:rPr>
              <a:t>Close </a:t>
            </a:r>
            <a:r>
              <a:rPr lang="de-DE" altLang="en-US" dirty="0" err="1">
                <a:solidFill>
                  <a:srgbClr val="000000"/>
                </a:solidFill>
                <a:latin typeface="Avenir Book"/>
                <a:cs typeface="Avenir Book"/>
              </a:rPr>
              <a:t>to</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the</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surface</a:t>
            </a:r>
            <a:r>
              <a:rPr lang="de-DE" altLang="en-US" dirty="0">
                <a:solidFill>
                  <a:srgbClr val="000000"/>
                </a:solidFill>
                <a:latin typeface="Avenir Book"/>
                <a:cs typeface="Avenir Book"/>
              </a:rPr>
              <a:t> </a:t>
            </a:r>
            <a:r>
              <a:rPr lang="tr-TR" altLang="en-US" dirty="0">
                <a:solidFill>
                  <a:srgbClr val="000000"/>
                </a:solidFill>
                <a:latin typeface="Avenir Book"/>
                <a:cs typeface="Avenir Book"/>
                <a:sym typeface="Symbol" pitchFamily="18" charset="2"/>
              </a:rPr>
              <a:t></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ions</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concentration</a:t>
            </a:r>
            <a:r>
              <a:rPr lang="de-DE" altLang="en-US" dirty="0">
                <a:solidFill>
                  <a:srgbClr val="000000"/>
                </a:solidFill>
                <a:latin typeface="Avenir Book"/>
                <a:cs typeface="Avenir Book"/>
              </a:rPr>
              <a:t>: parallel </a:t>
            </a:r>
            <a:r>
              <a:rPr lang="de-DE" altLang="en-US" dirty="0" err="1">
                <a:solidFill>
                  <a:srgbClr val="000000"/>
                </a:solidFill>
                <a:latin typeface="Avenir Book"/>
                <a:cs typeface="Avenir Book"/>
              </a:rPr>
              <a:t>path</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for</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electrical</a:t>
            </a:r>
            <a:r>
              <a:rPr lang="de-DE" altLang="en-US" dirty="0">
                <a:solidFill>
                  <a:srgbClr val="000000"/>
                </a:solidFill>
                <a:latin typeface="Avenir Book"/>
                <a:cs typeface="Avenir Book"/>
              </a:rPr>
              <a:t> </a:t>
            </a:r>
            <a:r>
              <a:rPr lang="de-DE" altLang="en-US" dirty="0" err="1">
                <a:solidFill>
                  <a:srgbClr val="000000"/>
                </a:solidFill>
                <a:latin typeface="Avenir Book"/>
                <a:cs typeface="Avenir Book"/>
              </a:rPr>
              <a:t>conductivity</a:t>
            </a:r>
            <a:r>
              <a:rPr lang="de-DE" altLang="en-US" dirty="0">
                <a:solidFill>
                  <a:srgbClr val="000000"/>
                </a:solidFill>
                <a:latin typeface="Avenir Book"/>
                <a:cs typeface="Avenir Book"/>
              </a:rPr>
              <a:t>.</a:t>
            </a:r>
          </a:p>
          <a:p>
            <a:pPr eaLnBrk="1" hangingPunct="1"/>
            <a:endParaRPr lang="de-DE" altLang="en-US" dirty="0">
              <a:solidFill>
                <a:srgbClr val="000000"/>
              </a:solidFill>
              <a:latin typeface="Avenir Book"/>
              <a:cs typeface="Avenir Book"/>
            </a:endParaRPr>
          </a:p>
        </p:txBody>
      </p:sp>
      <p:grpSp>
        <p:nvGrpSpPr>
          <p:cNvPr id="16389" name="Group 6"/>
          <p:cNvGrpSpPr>
            <a:grpSpLocks/>
          </p:cNvGrpSpPr>
          <p:nvPr/>
        </p:nvGrpSpPr>
        <p:grpSpPr bwMode="auto">
          <a:xfrm>
            <a:off x="215900" y="1004887"/>
            <a:ext cx="2916238" cy="2538413"/>
            <a:chOff x="68" y="1616"/>
            <a:chExt cx="2087" cy="2404"/>
          </a:xfrm>
        </p:grpSpPr>
        <p:pic>
          <p:nvPicPr>
            <p:cNvPr id="16394" name="Picture 7" descr="dlfig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 y="1616"/>
              <a:ext cx="1906" cy="2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5" name="Text Box 8"/>
            <p:cNvSpPr txBox="1">
              <a:spLocks noChangeArrowheads="1"/>
            </p:cNvSpPr>
            <p:nvPr/>
          </p:nvSpPr>
          <p:spPr bwMode="auto">
            <a:xfrm>
              <a:off x="68" y="2296"/>
              <a:ext cx="453"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sz="900">
                  <a:latin typeface="Arial" charset="0"/>
                </a:rPr>
                <a:t>Clay</a:t>
              </a:r>
            </a:p>
          </p:txBody>
        </p:sp>
        <p:sp>
          <p:nvSpPr>
            <p:cNvPr id="16396" name="Rectangle 9"/>
            <p:cNvSpPr>
              <a:spLocks noChangeArrowheads="1"/>
            </p:cNvSpPr>
            <p:nvPr/>
          </p:nvSpPr>
          <p:spPr bwMode="auto">
            <a:xfrm>
              <a:off x="249" y="2115"/>
              <a:ext cx="318" cy="9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en-US" altLang="en-US"/>
            </a:p>
          </p:txBody>
        </p:sp>
        <p:sp>
          <p:nvSpPr>
            <p:cNvPr id="16397" name="Rectangle 10"/>
            <p:cNvSpPr>
              <a:spLocks noChangeArrowheads="1"/>
            </p:cNvSpPr>
            <p:nvPr/>
          </p:nvSpPr>
          <p:spPr bwMode="auto">
            <a:xfrm>
              <a:off x="1565" y="3249"/>
              <a:ext cx="453" cy="9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en-US" altLang="en-US"/>
            </a:p>
          </p:txBody>
        </p:sp>
      </p:grpSp>
      <p:sp>
        <p:nvSpPr>
          <p:cNvPr id="16390" name="Text Box 11"/>
          <p:cNvSpPr txBox="1">
            <a:spLocks noChangeArrowheads="1"/>
          </p:cNvSpPr>
          <p:nvPr/>
        </p:nvSpPr>
        <p:spPr bwMode="auto">
          <a:xfrm>
            <a:off x="250825" y="4354116"/>
            <a:ext cx="5257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50000"/>
              </a:spcBef>
            </a:pPr>
            <a:r>
              <a:rPr lang="de-DE" altLang="en-US">
                <a:solidFill>
                  <a:srgbClr val="000000"/>
                </a:solidFill>
                <a:latin typeface="Avenir Book"/>
                <a:cs typeface="Avenir Book"/>
              </a:rPr>
              <a:t>Surface conductivity also exist in clay-free rocks</a:t>
            </a:r>
          </a:p>
        </p:txBody>
      </p:sp>
      <p:sp>
        <p:nvSpPr>
          <p:cNvPr id="2" name="Titre 1"/>
          <p:cNvSpPr>
            <a:spLocks noGrp="1"/>
          </p:cNvSpPr>
          <p:nvPr>
            <p:ph type="title"/>
          </p:nvPr>
        </p:nvSpPr>
        <p:spPr>
          <a:xfrm>
            <a:off x="197276" y="205979"/>
            <a:ext cx="5670124" cy="570864"/>
          </a:xfrm>
        </p:spPr>
        <p:txBody>
          <a:bodyPr/>
          <a:lstStyle/>
          <a:p>
            <a:r>
              <a:rPr lang="fr-FR" dirty="0" err="1" smtClean="0"/>
              <a:t>Porous</a:t>
            </a:r>
            <a:r>
              <a:rPr lang="fr-FR" dirty="0" smtClean="0"/>
              <a:t> media </a:t>
            </a:r>
            <a:r>
              <a:rPr lang="fr-FR" u="sng" dirty="0" err="1" smtClean="0"/>
              <a:t>with</a:t>
            </a:r>
            <a:r>
              <a:rPr lang="fr-FR" dirty="0" smtClean="0"/>
              <a:t> surface conduction</a:t>
            </a:r>
            <a:endParaRPr lang="fr-FR" dirty="0"/>
          </a:p>
        </p:txBody>
      </p:sp>
    </p:spTree>
    <p:extLst>
      <p:ext uri="{BB962C8B-B14F-4D97-AF65-F5344CB8AC3E}">
        <p14:creationId xmlns:p14="http://schemas.microsoft.com/office/powerpoint/2010/main" val="2995445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1877" y="-6383"/>
            <a:ext cx="3348952" cy="1061564"/>
          </a:xfr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6490" y="5506"/>
            <a:ext cx="2092990" cy="1569743"/>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59" y="2459276"/>
            <a:ext cx="2179353" cy="1619877"/>
          </a:xfrm>
          <a:prstGeom prst="rect">
            <a:avLst/>
          </a:prstGeom>
        </p:spPr>
      </p:pic>
      <p:pic>
        <p:nvPicPr>
          <p:cNvPr id="8" name="Image 7"/>
          <p:cNvPicPr>
            <a:picLocks noChangeAspect="1"/>
          </p:cNvPicPr>
          <p:nvPr/>
        </p:nvPicPr>
        <p:blipFill>
          <a:blip r:embed="rId6"/>
          <a:stretch>
            <a:fillRect/>
          </a:stretch>
        </p:blipFill>
        <p:spPr>
          <a:xfrm>
            <a:off x="6591272" y="2556631"/>
            <a:ext cx="2552728" cy="1902505"/>
          </a:xfrm>
          <a:prstGeom prst="rect">
            <a:avLst/>
          </a:prstGeom>
        </p:spPr>
      </p:pic>
      <p:pic>
        <p:nvPicPr>
          <p:cNvPr id="9" name="Image 8"/>
          <p:cNvPicPr>
            <a:picLocks noChangeAspect="1"/>
          </p:cNvPicPr>
          <p:nvPr/>
        </p:nvPicPr>
        <p:blipFill>
          <a:blip r:embed="rId7"/>
          <a:stretch>
            <a:fillRect/>
          </a:stretch>
        </p:blipFill>
        <p:spPr>
          <a:xfrm>
            <a:off x="594022" y="848747"/>
            <a:ext cx="2854705" cy="755399"/>
          </a:xfrm>
          <a:prstGeom prst="rect">
            <a:avLst/>
          </a:prstGeom>
        </p:spPr>
      </p:pic>
      <p:sp>
        <p:nvSpPr>
          <p:cNvPr id="10" name="ZoneTexte 9"/>
          <p:cNvSpPr txBox="1"/>
          <p:nvPr/>
        </p:nvSpPr>
        <p:spPr>
          <a:xfrm>
            <a:off x="5722881" y="1604146"/>
            <a:ext cx="1219988" cy="276999"/>
          </a:xfrm>
          <a:prstGeom prst="rect">
            <a:avLst/>
          </a:prstGeom>
          <a:noFill/>
        </p:spPr>
        <p:txBody>
          <a:bodyPr wrap="square" rtlCol="0">
            <a:spAutoFit/>
          </a:bodyPr>
          <a:lstStyle/>
          <a:p>
            <a:r>
              <a:rPr lang="fr-BE" sz="1200" b="1" dirty="0" smtClean="0"/>
              <a:t>CHAR </a:t>
            </a:r>
            <a:r>
              <a:rPr lang="fr-BE" sz="1200" b="1" dirty="0" err="1" smtClean="0"/>
              <a:t>project</a:t>
            </a:r>
            <a:endParaRPr lang="fr-BE" sz="1200" b="1" dirty="0"/>
          </a:p>
        </p:txBody>
      </p:sp>
      <p:sp>
        <p:nvSpPr>
          <p:cNvPr id="11" name="ZoneTexte 10"/>
          <p:cNvSpPr txBox="1"/>
          <p:nvPr/>
        </p:nvSpPr>
        <p:spPr>
          <a:xfrm>
            <a:off x="3399741" y="1015239"/>
            <a:ext cx="1622046" cy="276999"/>
          </a:xfrm>
          <a:prstGeom prst="rect">
            <a:avLst/>
          </a:prstGeom>
          <a:noFill/>
        </p:spPr>
        <p:txBody>
          <a:bodyPr wrap="square" rtlCol="0">
            <a:spAutoFit/>
          </a:bodyPr>
          <a:lstStyle/>
          <a:p>
            <a:r>
              <a:rPr lang="fr-BE" sz="1200" b="1" dirty="0" smtClean="0"/>
              <a:t>POTENTIAL </a:t>
            </a:r>
            <a:r>
              <a:rPr lang="fr-BE" sz="1200" b="1" dirty="0" err="1" smtClean="0"/>
              <a:t>project</a:t>
            </a:r>
            <a:endParaRPr lang="fr-BE" sz="1200" b="1" dirty="0"/>
          </a:p>
        </p:txBody>
      </p:sp>
      <p:sp>
        <p:nvSpPr>
          <p:cNvPr id="12" name="ZoneTexte 11"/>
          <p:cNvSpPr txBox="1"/>
          <p:nvPr/>
        </p:nvSpPr>
        <p:spPr>
          <a:xfrm>
            <a:off x="1140054" y="2192928"/>
            <a:ext cx="1231245" cy="276999"/>
          </a:xfrm>
          <a:prstGeom prst="rect">
            <a:avLst/>
          </a:prstGeom>
          <a:noFill/>
        </p:spPr>
        <p:txBody>
          <a:bodyPr wrap="square" rtlCol="0">
            <a:spAutoFit/>
          </a:bodyPr>
          <a:lstStyle/>
          <a:p>
            <a:r>
              <a:rPr lang="fr-BE" sz="1200" b="1" dirty="0" err="1" smtClean="0"/>
              <a:t>eROOT</a:t>
            </a:r>
            <a:r>
              <a:rPr lang="fr-BE" sz="1200" b="1" dirty="0" smtClean="0"/>
              <a:t> </a:t>
            </a:r>
            <a:r>
              <a:rPr lang="fr-BE" sz="1200" b="1" dirty="0" err="1" smtClean="0"/>
              <a:t>project</a:t>
            </a:r>
            <a:endParaRPr lang="fr-BE" sz="1200" b="1" dirty="0"/>
          </a:p>
        </p:txBody>
      </p:sp>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4574" y="3058710"/>
            <a:ext cx="2806167" cy="2314466"/>
          </a:xfrm>
          <a:prstGeom prst="rect">
            <a:avLst/>
          </a:prstGeom>
        </p:spPr>
      </p:pic>
      <p:sp>
        <p:nvSpPr>
          <p:cNvPr id="14" name="ZoneTexte 13"/>
          <p:cNvSpPr txBox="1"/>
          <p:nvPr/>
        </p:nvSpPr>
        <p:spPr>
          <a:xfrm>
            <a:off x="3820550" y="2781711"/>
            <a:ext cx="1902331" cy="276999"/>
          </a:xfrm>
          <a:prstGeom prst="rect">
            <a:avLst/>
          </a:prstGeom>
          <a:noFill/>
        </p:spPr>
        <p:txBody>
          <a:bodyPr wrap="square" rtlCol="0">
            <a:spAutoFit/>
          </a:bodyPr>
          <a:lstStyle/>
          <a:p>
            <a:r>
              <a:rPr lang="fr-BE" sz="1200" dirty="0" smtClean="0"/>
              <a:t>AgroforestryVlaanderen.be</a:t>
            </a:r>
            <a:endParaRPr lang="fr-BE" sz="1200" dirty="0"/>
          </a:p>
        </p:txBody>
      </p:sp>
      <p:sp>
        <p:nvSpPr>
          <p:cNvPr id="15" name="ZoneTexte 14"/>
          <p:cNvSpPr txBox="1"/>
          <p:nvPr/>
        </p:nvSpPr>
        <p:spPr>
          <a:xfrm>
            <a:off x="6492445" y="2320776"/>
            <a:ext cx="1786434" cy="276999"/>
          </a:xfrm>
          <a:prstGeom prst="rect">
            <a:avLst/>
          </a:prstGeom>
          <a:noFill/>
        </p:spPr>
        <p:txBody>
          <a:bodyPr wrap="square" rtlCol="0">
            <a:spAutoFit/>
          </a:bodyPr>
          <a:lstStyle/>
          <a:p>
            <a:r>
              <a:rPr lang="fr-BE" sz="1200" b="1" dirty="0" smtClean="0"/>
              <a:t>Green roof </a:t>
            </a:r>
            <a:r>
              <a:rPr lang="fr-BE" sz="1200" b="1" dirty="0" err="1" smtClean="0"/>
              <a:t>research</a:t>
            </a:r>
            <a:endParaRPr lang="fr-BE" sz="1200" b="1" dirty="0"/>
          </a:p>
        </p:txBody>
      </p:sp>
      <p:sp>
        <p:nvSpPr>
          <p:cNvPr id="16" name="ZoneTexte 15"/>
          <p:cNvSpPr txBox="1"/>
          <p:nvPr/>
        </p:nvSpPr>
        <p:spPr>
          <a:xfrm>
            <a:off x="-41771" y="4070058"/>
            <a:ext cx="1797447" cy="830997"/>
          </a:xfrm>
          <a:prstGeom prst="rect">
            <a:avLst/>
          </a:prstGeom>
          <a:noFill/>
        </p:spPr>
        <p:txBody>
          <a:bodyPr wrap="square" rtlCol="0">
            <a:spAutoFit/>
          </a:bodyPr>
          <a:lstStyle/>
          <a:p>
            <a:r>
              <a:rPr lang="fr-BE" sz="1200" dirty="0" smtClean="0"/>
              <a:t>#</a:t>
            </a:r>
            <a:r>
              <a:rPr lang="fr-BE" sz="1200" dirty="0" err="1" smtClean="0"/>
              <a:t>roots</a:t>
            </a:r>
            <a:r>
              <a:rPr lang="fr-BE" sz="1200" dirty="0" smtClean="0"/>
              <a:t> #</a:t>
            </a:r>
            <a:r>
              <a:rPr lang="fr-BE" sz="1200" dirty="0" err="1" smtClean="0"/>
              <a:t>electricalSignature</a:t>
            </a:r>
            <a:r>
              <a:rPr lang="fr-BE" sz="1200" dirty="0" smtClean="0"/>
              <a:t> </a:t>
            </a:r>
            <a:br>
              <a:rPr lang="fr-BE" sz="1200" dirty="0" smtClean="0"/>
            </a:br>
            <a:r>
              <a:rPr lang="fr-BE" sz="1200" dirty="0" smtClean="0"/>
              <a:t>#ERT, IP</a:t>
            </a:r>
          </a:p>
          <a:p>
            <a:endParaRPr lang="fr-BE" sz="1200" dirty="0"/>
          </a:p>
        </p:txBody>
      </p:sp>
      <p:sp>
        <p:nvSpPr>
          <p:cNvPr id="17" name="ZoneTexte 16"/>
          <p:cNvSpPr txBox="1"/>
          <p:nvPr/>
        </p:nvSpPr>
        <p:spPr>
          <a:xfrm>
            <a:off x="3399741" y="1200713"/>
            <a:ext cx="1797447" cy="830997"/>
          </a:xfrm>
          <a:prstGeom prst="rect">
            <a:avLst/>
          </a:prstGeom>
          <a:noFill/>
        </p:spPr>
        <p:txBody>
          <a:bodyPr wrap="square" rtlCol="0">
            <a:spAutoFit/>
          </a:bodyPr>
          <a:lstStyle/>
          <a:p>
            <a:r>
              <a:rPr lang="fr-BE" sz="1200" dirty="0" smtClean="0"/>
              <a:t>#</a:t>
            </a:r>
            <a:r>
              <a:rPr lang="fr-BE" sz="1200" dirty="0" err="1" smtClean="0"/>
              <a:t>potatoe</a:t>
            </a:r>
            <a:endParaRPr lang="fr-BE" sz="1200" dirty="0" smtClean="0"/>
          </a:p>
          <a:p>
            <a:r>
              <a:rPr lang="fr-BE" sz="1200" dirty="0" smtClean="0"/>
              <a:t>#</a:t>
            </a:r>
            <a:r>
              <a:rPr lang="fr-BE" sz="1200" dirty="0" err="1" smtClean="0"/>
              <a:t>precision</a:t>
            </a:r>
            <a:r>
              <a:rPr lang="fr-BE" sz="1200" dirty="0" smtClean="0"/>
              <a:t> </a:t>
            </a:r>
            <a:r>
              <a:rPr lang="fr-BE" sz="1200" dirty="0" err="1" smtClean="0"/>
              <a:t>farming</a:t>
            </a:r>
            <a:endParaRPr lang="fr-BE" sz="1200" dirty="0" smtClean="0"/>
          </a:p>
          <a:p>
            <a:r>
              <a:rPr lang="fr-BE" sz="1200" dirty="0" smtClean="0"/>
              <a:t>#EMI,ERT, </a:t>
            </a:r>
            <a:r>
              <a:rPr lang="fr-BE" sz="1200" dirty="0" err="1" smtClean="0"/>
              <a:t>remoteSensing</a:t>
            </a:r>
            <a:endParaRPr lang="fr-BE" sz="1200" dirty="0" smtClean="0"/>
          </a:p>
          <a:p>
            <a:endParaRPr lang="fr-BE" sz="1200" dirty="0"/>
          </a:p>
        </p:txBody>
      </p:sp>
      <p:sp>
        <p:nvSpPr>
          <p:cNvPr id="18" name="ZoneTexte 17"/>
          <p:cNvSpPr txBox="1"/>
          <p:nvPr/>
        </p:nvSpPr>
        <p:spPr>
          <a:xfrm>
            <a:off x="2245149" y="4513274"/>
            <a:ext cx="1797447" cy="646331"/>
          </a:xfrm>
          <a:prstGeom prst="rect">
            <a:avLst/>
          </a:prstGeom>
          <a:noFill/>
        </p:spPr>
        <p:txBody>
          <a:bodyPr wrap="square" rtlCol="0">
            <a:spAutoFit/>
          </a:bodyPr>
          <a:lstStyle/>
          <a:p>
            <a:r>
              <a:rPr lang="fr-BE" sz="1200" smtClean="0"/>
              <a:t>#competition </a:t>
            </a:r>
            <a:br>
              <a:rPr lang="fr-BE" sz="1200" smtClean="0"/>
            </a:br>
            <a:r>
              <a:rPr lang="fr-BE" sz="1200" smtClean="0"/>
              <a:t>#ERT   #water</a:t>
            </a:r>
            <a:br>
              <a:rPr lang="fr-BE" sz="1200" smtClean="0"/>
            </a:br>
            <a:r>
              <a:rPr lang="fr-BE" sz="1200" smtClean="0"/>
              <a:t>#agroforestry</a:t>
            </a:r>
            <a:endParaRPr lang="fr-BE" sz="1200" dirty="0"/>
          </a:p>
        </p:txBody>
      </p:sp>
      <p:sp>
        <p:nvSpPr>
          <p:cNvPr id="22" name="Rectangle 21"/>
          <p:cNvSpPr/>
          <p:nvPr/>
        </p:nvSpPr>
        <p:spPr>
          <a:xfrm>
            <a:off x="6492445" y="4439390"/>
            <a:ext cx="4572000" cy="830997"/>
          </a:xfrm>
          <a:prstGeom prst="rect">
            <a:avLst/>
          </a:prstGeom>
        </p:spPr>
        <p:txBody>
          <a:bodyPr>
            <a:spAutoFit/>
          </a:bodyPr>
          <a:lstStyle/>
          <a:p>
            <a:pPr lvl="0"/>
            <a:r>
              <a:rPr lang="fr-BE" sz="1200" dirty="0" smtClean="0">
                <a:solidFill>
                  <a:prstClr val="black"/>
                </a:solidFill>
              </a:rPr>
              <a:t>#</a:t>
            </a:r>
            <a:r>
              <a:rPr lang="fr-BE" sz="1200" dirty="0" err="1" smtClean="0">
                <a:solidFill>
                  <a:prstClr val="black"/>
                </a:solidFill>
              </a:rPr>
              <a:t>greenRoof</a:t>
            </a:r>
            <a:r>
              <a:rPr lang="fr-BE" sz="1200" dirty="0" smtClean="0">
                <a:solidFill>
                  <a:prstClr val="black"/>
                </a:solidFill>
              </a:rPr>
              <a:t> </a:t>
            </a:r>
          </a:p>
          <a:p>
            <a:pPr lvl="0"/>
            <a:r>
              <a:rPr lang="fr-BE" sz="1200" dirty="0" smtClean="0">
                <a:solidFill>
                  <a:prstClr val="black"/>
                </a:solidFill>
              </a:rPr>
              <a:t>#</a:t>
            </a:r>
            <a:r>
              <a:rPr lang="fr-BE" sz="1200" dirty="0" err="1" smtClean="0">
                <a:solidFill>
                  <a:prstClr val="black"/>
                </a:solidFill>
              </a:rPr>
              <a:t>vegetationDynamics</a:t>
            </a:r>
            <a:r>
              <a:rPr lang="fr-BE" sz="1200" dirty="0" smtClean="0">
                <a:solidFill>
                  <a:prstClr val="black"/>
                </a:solidFill>
              </a:rPr>
              <a:t> </a:t>
            </a:r>
          </a:p>
          <a:p>
            <a:pPr lvl="0"/>
            <a:r>
              <a:rPr lang="fr-BE" sz="1200" dirty="0" smtClean="0">
                <a:solidFill>
                  <a:prstClr val="black"/>
                </a:solidFill>
              </a:rPr>
              <a:t>#</a:t>
            </a:r>
            <a:r>
              <a:rPr lang="fr-BE" sz="1200" dirty="0" err="1" smtClean="0">
                <a:solidFill>
                  <a:prstClr val="black"/>
                </a:solidFill>
              </a:rPr>
              <a:t>abiotic</a:t>
            </a:r>
            <a:r>
              <a:rPr lang="fr-BE" sz="1200" dirty="0" smtClean="0">
                <a:solidFill>
                  <a:prstClr val="black"/>
                </a:solidFill>
              </a:rPr>
              <a:t> </a:t>
            </a:r>
            <a:r>
              <a:rPr lang="fr-BE" sz="1200" dirty="0" err="1" smtClean="0">
                <a:solidFill>
                  <a:prstClr val="black"/>
                </a:solidFill>
              </a:rPr>
              <a:t>environment</a:t>
            </a:r>
            <a:endParaRPr lang="fr-BE" sz="1200" dirty="0">
              <a:solidFill>
                <a:prstClr val="black"/>
              </a:solidFill>
            </a:endParaRPr>
          </a:p>
          <a:p>
            <a:pPr lvl="0"/>
            <a:endParaRPr lang="fr-BE" sz="1200" dirty="0">
              <a:solidFill>
                <a:prstClr val="black"/>
              </a:solidFill>
            </a:endParaRPr>
          </a:p>
        </p:txBody>
      </p:sp>
      <p:sp>
        <p:nvSpPr>
          <p:cNvPr id="25" name="Rectangle 24"/>
          <p:cNvSpPr/>
          <p:nvPr/>
        </p:nvSpPr>
        <p:spPr>
          <a:xfrm>
            <a:off x="5722881" y="1800877"/>
            <a:ext cx="4572000" cy="461665"/>
          </a:xfrm>
          <a:prstGeom prst="rect">
            <a:avLst/>
          </a:prstGeom>
        </p:spPr>
        <p:txBody>
          <a:bodyPr>
            <a:spAutoFit/>
          </a:bodyPr>
          <a:lstStyle/>
          <a:p>
            <a:pPr lvl="0"/>
            <a:r>
              <a:rPr lang="fr-BE" sz="1200" dirty="0" smtClean="0">
                <a:solidFill>
                  <a:prstClr val="black"/>
                </a:solidFill>
              </a:rPr>
              <a:t>#</a:t>
            </a:r>
            <a:r>
              <a:rPr lang="fr-BE" sz="1200" dirty="0" err="1" smtClean="0">
                <a:solidFill>
                  <a:prstClr val="black"/>
                </a:solidFill>
              </a:rPr>
              <a:t>biochar</a:t>
            </a:r>
            <a:r>
              <a:rPr lang="fr-BE" sz="1200" dirty="0" smtClean="0">
                <a:solidFill>
                  <a:prstClr val="black"/>
                </a:solidFill>
              </a:rPr>
              <a:t> #</a:t>
            </a:r>
            <a:r>
              <a:rPr lang="fr-BE" sz="1200" dirty="0" err="1" smtClean="0">
                <a:solidFill>
                  <a:prstClr val="black"/>
                </a:solidFill>
              </a:rPr>
              <a:t>agronomy</a:t>
            </a:r>
            <a:r>
              <a:rPr lang="fr-BE" sz="1200" dirty="0" smtClean="0">
                <a:solidFill>
                  <a:prstClr val="black"/>
                </a:solidFill>
              </a:rPr>
              <a:t> #RWU #</a:t>
            </a:r>
            <a:r>
              <a:rPr lang="fr-BE" sz="1200" dirty="0" err="1" smtClean="0">
                <a:solidFill>
                  <a:prstClr val="black"/>
                </a:solidFill>
              </a:rPr>
              <a:t>soilStructure</a:t>
            </a:r>
            <a:endParaRPr lang="fr-BE" sz="1200" dirty="0">
              <a:solidFill>
                <a:prstClr val="black"/>
              </a:solidFill>
            </a:endParaRPr>
          </a:p>
          <a:p>
            <a:pPr lvl="0"/>
            <a:endParaRPr lang="fr-BE" sz="1200" dirty="0">
              <a:solidFill>
                <a:prstClr val="black"/>
              </a:solidFill>
            </a:endParaRPr>
          </a:p>
        </p:txBody>
      </p:sp>
      <p:sp>
        <p:nvSpPr>
          <p:cNvPr id="26" name="Rectangle 25"/>
          <p:cNvSpPr/>
          <p:nvPr/>
        </p:nvSpPr>
        <p:spPr>
          <a:xfrm>
            <a:off x="4210764" y="2215359"/>
            <a:ext cx="1757476" cy="954107"/>
          </a:xfrm>
          <a:prstGeom prst="rect">
            <a:avLst/>
          </a:prstGeom>
        </p:spPr>
        <p:txBody>
          <a:bodyPr wrap="square">
            <a:spAutoFit/>
          </a:bodyPr>
          <a:lstStyle/>
          <a:p>
            <a:r>
              <a:rPr lang="fr-BE" sz="2800" b="1" dirty="0" smtClean="0"/>
              <a:t>PROJECTS</a:t>
            </a:r>
            <a:endParaRPr lang="fr-BE" sz="2800" b="1" dirty="0"/>
          </a:p>
          <a:p>
            <a:endParaRPr lang="fr-BE" sz="2800" b="1" dirty="0"/>
          </a:p>
        </p:txBody>
      </p:sp>
      <p:cxnSp>
        <p:nvCxnSpPr>
          <p:cNvPr id="28" name="Connecteur droit 27"/>
          <p:cNvCxnSpPr/>
          <p:nvPr/>
        </p:nvCxnSpPr>
        <p:spPr>
          <a:xfrm flipH="1" flipV="1">
            <a:off x="4670827" y="1363387"/>
            <a:ext cx="268028" cy="82954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Connecteur droit 28"/>
          <p:cNvCxnSpPr>
            <a:stCxn id="26" idx="0"/>
            <a:endCxn id="10" idx="1"/>
          </p:cNvCxnSpPr>
          <p:nvPr/>
        </p:nvCxnSpPr>
        <p:spPr>
          <a:xfrm flipV="1">
            <a:off x="5089502" y="1742646"/>
            <a:ext cx="633379" cy="4727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Connecteur droit 31"/>
          <p:cNvCxnSpPr>
            <a:stCxn id="15" idx="1"/>
          </p:cNvCxnSpPr>
          <p:nvPr/>
        </p:nvCxnSpPr>
        <p:spPr>
          <a:xfrm flipH="1">
            <a:off x="5816490" y="2459276"/>
            <a:ext cx="675955" cy="1065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Connecteur droit 34"/>
          <p:cNvCxnSpPr/>
          <p:nvPr/>
        </p:nvCxnSpPr>
        <p:spPr>
          <a:xfrm flipV="1">
            <a:off x="5021787" y="2678649"/>
            <a:ext cx="0" cy="1492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flipV="1">
            <a:off x="2236992" y="2365924"/>
            <a:ext cx="1994466" cy="1213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4074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197276" y="205979"/>
            <a:ext cx="6635324" cy="57086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400" b="1" kern="1200">
                <a:solidFill>
                  <a:schemeClr val="tx1"/>
                </a:solidFill>
                <a:latin typeface="Avenir Black"/>
                <a:ea typeface="+mj-ea"/>
                <a:cs typeface="Avenir Black"/>
              </a:defRPr>
            </a:lvl1pPr>
          </a:lstStyle>
          <a:p>
            <a:r>
              <a:rPr lang="fr-FR" dirty="0"/>
              <a:t>S</a:t>
            </a:r>
            <a:r>
              <a:rPr lang="fr-FR" dirty="0" smtClean="0"/>
              <a:t>urface conduction : </a:t>
            </a:r>
            <a:r>
              <a:rPr lang="fr-FR" dirty="0" err="1" smtClean="0"/>
              <a:t>rises</a:t>
            </a:r>
            <a:r>
              <a:rPr lang="fr-FR" dirty="0" smtClean="0"/>
              <a:t> </a:t>
            </a:r>
            <a:r>
              <a:rPr lang="fr-FR" dirty="0" err="1" smtClean="0"/>
              <a:t>start</a:t>
            </a:r>
            <a:r>
              <a:rPr lang="fr-FR" dirty="0" smtClean="0"/>
              <a:t> </a:t>
            </a:r>
            <a:r>
              <a:rPr lang="el-GR" dirty="0" smtClean="0">
                <a:latin typeface="Calibri" panose="020F0502020204030204" pitchFamily="34" charset="0"/>
                <a:cs typeface="Calibri" panose="020F0502020204030204" pitchFamily="34" charset="0"/>
              </a:rPr>
              <a:t>σ</a:t>
            </a:r>
            <a:r>
              <a:rPr lang="fr-BE" dirty="0" smtClean="0">
                <a:latin typeface="Calibri" panose="020F0502020204030204" pitchFamily="34" charset="0"/>
                <a:cs typeface="Calibri" panose="020F0502020204030204" pitchFamily="34" charset="0"/>
              </a:rPr>
              <a:t> </a:t>
            </a:r>
            <a:r>
              <a:rPr lang="fr-FR" dirty="0" err="1" smtClean="0"/>
              <a:t>level</a:t>
            </a:r>
            <a:r>
              <a:rPr lang="fr-FR" dirty="0" smtClean="0"/>
              <a:t> </a:t>
            </a:r>
            <a:endParaRPr lang="fr-FR" dirty="0"/>
          </a:p>
        </p:txBody>
      </p:sp>
      <p:grpSp>
        <p:nvGrpSpPr>
          <p:cNvPr id="11" name="Grouper 10"/>
          <p:cNvGrpSpPr/>
          <p:nvPr/>
        </p:nvGrpSpPr>
        <p:grpSpPr>
          <a:xfrm>
            <a:off x="197276" y="853043"/>
            <a:ext cx="4710113" cy="4126018"/>
            <a:chOff x="1683543" y="854368"/>
            <a:chExt cx="4710113" cy="4126018"/>
          </a:xfrm>
        </p:grpSpPr>
        <p:grpSp>
          <p:nvGrpSpPr>
            <p:cNvPr id="8" name="Grouper 7"/>
            <p:cNvGrpSpPr/>
            <p:nvPr/>
          </p:nvGrpSpPr>
          <p:grpSpPr>
            <a:xfrm>
              <a:off x="1683543" y="854368"/>
              <a:ext cx="4710113" cy="4126018"/>
              <a:chOff x="5368925" y="2571750"/>
              <a:chExt cx="3379788" cy="2408635"/>
            </a:xfrm>
          </p:grpSpPr>
          <p:pic>
            <p:nvPicPr>
              <p:cNvPr id="4" name="Picture 12" descr="15"/>
              <p:cNvPicPr>
                <a:picLocks noChangeAspect="1" noChangeArrowheads="1"/>
              </p:cNvPicPr>
              <p:nvPr/>
            </p:nvPicPr>
            <p:blipFill>
              <a:blip r:embed="rId2" cstate="print">
                <a:extLst>
                  <a:ext uri="{28A0092B-C50C-407E-A947-70E740481C1C}">
                    <a14:useLocalDpi xmlns:a14="http://schemas.microsoft.com/office/drawing/2010/main" val="0"/>
                  </a:ext>
                </a:extLst>
              </a:blip>
              <a:srcRect l="29181" t="6731" r="9264" b="50810"/>
              <a:stretch>
                <a:fillRect/>
              </a:stretch>
            </p:blipFill>
            <p:spPr bwMode="auto">
              <a:xfrm>
                <a:off x="5368925" y="2571750"/>
                <a:ext cx="3379788" cy="2408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3"/>
              <p:cNvSpPr txBox="1">
                <a:spLocks noChangeArrowheads="1"/>
              </p:cNvSpPr>
              <p:nvPr/>
            </p:nvSpPr>
            <p:spPr bwMode="auto">
              <a:xfrm>
                <a:off x="5867400" y="2950369"/>
                <a:ext cx="49251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sz="1200">
                    <a:solidFill>
                      <a:srgbClr val="FF0000"/>
                    </a:solidFill>
                    <a:latin typeface="Arial" charset="0"/>
                  </a:rPr>
                  <a:t>Clay</a:t>
                </a:r>
              </a:p>
            </p:txBody>
          </p:sp>
          <p:sp>
            <p:nvSpPr>
              <p:cNvPr id="6" name="Text Box 14"/>
              <p:cNvSpPr txBox="1">
                <a:spLocks noChangeArrowheads="1"/>
              </p:cNvSpPr>
              <p:nvPr/>
            </p:nvSpPr>
            <p:spPr bwMode="auto">
              <a:xfrm>
                <a:off x="6313489" y="3543300"/>
                <a:ext cx="121101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de-DE" altLang="en-US" sz="1200" dirty="0" err="1">
                    <a:solidFill>
                      <a:srgbClr val="FF0000"/>
                    </a:solidFill>
                    <a:latin typeface="Arial" charset="0"/>
                  </a:rPr>
                  <a:t>Gravels</a:t>
                </a:r>
                <a:r>
                  <a:rPr lang="de-DE" altLang="en-US" sz="1200" dirty="0">
                    <a:solidFill>
                      <a:srgbClr val="FF0000"/>
                    </a:solidFill>
                    <a:latin typeface="Arial" charset="0"/>
                  </a:rPr>
                  <a:t>, </a:t>
                </a:r>
                <a:r>
                  <a:rPr lang="de-DE" altLang="en-US" sz="1200" dirty="0" err="1">
                    <a:solidFill>
                      <a:srgbClr val="FF0000"/>
                    </a:solidFill>
                    <a:latin typeface="Arial" charset="0"/>
                  </a:rPr>
                  <a:t>sands</a:t>
                </a:r>
                <a:endParaRPr lang="de-DE" altLang="en-US" sz="1200" dirty="0">
                  <a:solidFill>
                    <a:srgbClr val="FF0000"/>
                  </a:solidFill>
                  <a:latin typeface="Arial" charset="0"/>
                </a:endParaRPr>
              </a:p>
            </p:txBody>
          </p:sp>
        </p:grpSp>
        <p:sp>
          <p:nvSpPr>
            <p:cNvPr id="9" name="ZoneTexte 8"/>
            <p:cNvSpPr txBox="1"/>
            <p:nvPr/>
          </p:nvSpPr>
          <p:spPr>
            <a:xfrm rot="16200000">
              <a:off x="1303575" y="1758903"/>
              <a:ext cx="1150150" cy="369332"/>
            </a:xfrm>
            <a:prstGeom prst="rect">
              <a:avLst/>
            </a:prstGeom>
            <a:noFill/>
          </p:spPr>
          <p:txBody>
            <a:bodyPr wrap="none" rtlCol="0">
              <a:spAutoFit/>
            </a:bodyPr>
            <a:lstStyle/>
            <a:p>
              <a:r>
                <a:rPr lang="el-GR" dirty="0" smtClean="0"/>
                <a:t>σ</a:t>
              </a:r>
              <a:r>
                <a:rPr lang="el-GR" baseline="-25000" dirty="0" smtClean="0"/>
                <a:t>s</a:t>
              </a:r>
              <a:r>
                <a:rPr lang="fr-FR" dirty="0" smtClean="0"/>
                <a:t> in S.m</a:t>
              </a:r>
              <a:r>
                <a:rPr lang="fr-FR" baseline="30000" dirty="0" smtClean="0"/>
                <a:t>-1</a:t>
              </a:r>
              <a:endParaRPr lang="fr-FR" baseline="30000" dirty="0"/>
            </a:p>
          </p:txBody>
        </p:sp>
        <p:sp>
          <p:nvSpPr>
            <p:cNvPr id="10" name="ZoneTexte 9"/>
            <p:cNvSpPr txBox="1"/>
            <p:nvPr/>
          </p:nvSpPr>
          <p:spPr>
            <a:xfrm>
              <a:off x="3537433" y="2949346"/>
              <a:ext cx="1172116" cy="369332"/>
            </a:xfrm>
            <a:prstGeom prst="rect">
              <a:avLst/>
            </a:prstGeom>
            <a:noFill/>
          </p:spPr>
          <p:txBody>
            <a:bodyPr wrap="none" rtlCol="0">
              <a:spAutoFit/>
            </a:bodyPr>
            <a:lstStyle/>
            <a:p>
              <a:r>
                <a:rPr lang="el-GR" dirty="0" smtClean="0"/>
                <a:t>σ</a:t>
              </a:r>
              <a:r>
                <a:rPr lang="nl-BE" baseline="-25000" dirty="0"/>
                <a:t>w</a:t>
              </a:r>
              <a:r>
                <a:rPr lang="fr-FR" dirty="0" smtClean="0"/>
                <a:t> in S.m</a:t>
              </a:r>
              <a:r>
                <a:rPr lang="fr-FR" baseline="30000" dirty="0" smtClean="0"/>
                <a:t>-1</a:t>
              </a:r>
              <a:endParaRPr lang="fr-FR" baseline="30000" dirty="0"/>
            </a:p>
          </p:txBody>
        </p:sp>
      </p:grpSp>
    </p:spTree>
    <p:extLst>
      <p:ext uri="{BB962C8B-B14F-4D97-AF65-F5344CB8AC3E}">
        <p14:creationId xmlns:p14="http://schemas.microsoft.com/office/powerpoint/2010/main" val="22168331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6" y="205979"/>
            <a:ext cx="8778732" cy="570864"/>
          </a:xfrm>
        </p:spPr>
        <p:txBody>
          <a:bodyPr/>
          <a:lstStyle/>
          <a:p>
            <a:r>
              <a:rPr lang="fr-BE" sz="2000" dirty="0" err="1" smtClean="0"/>
              <a:t>Consequence</a:t>
            </a:r>
            <a:r>
              <a:rPr lang="fr-BE" sz="2000" dirty="0" smtClean="0"/>
              <a:t>: </a:t>
            </a:r>
            <a:r>
              <a:rPr lang="fr-BE" sz="2000" dirty="0" err="1" smtClean="0"/>
              <a:t>from</a:t>
            </a:r>
            <a:r>
              <a:rPr lang="fr-BE" sz="2000" dirty="0" smtClean="0"/>
              <a:t> </a:t>
            </a:r>
            <a:r>
              <a:rPr lang="fr-BE" sz="2000" dirty="0" err="1" smtClean="0"/>
              <a:t>resistivity</a:t>
            </a:r>
            <a:r>
              <a:rPr lang="fr-BE" sz="2000" dirty="0" smtClean="0"/>
              <a:t> to variable of </a:t>
            </a:r>
            <a:r>
              <a:rPr lang="fr-BE" sz="2000" dirty="0" err="1" smtClean="0"/>
              <a:t>interest</a:t>
            </a:r>
            <a:r>
              <a:rPr lang="fr-BE" sz="2000" dirty="0" smtClean="0"/>
              <a:t> </a:t>
            </a:r>
            <a:r>
              <a:rPr lang="fr-BE" sz="2000" dirty="0" err="1" smtClean="0"/>
              <a:t>can</a:t>
            </a:r>
            <a:r>
              <a:rPr lang="fr-BE" sz="2000" dirty="0" smtClean="0"/>
              <a:t> </a:t>
            </a:r>
            <a:r>
              <a:rPr lang="fr-BE" sz="2000" dirty="0" err="1" smtClean="0"/>
              <a:t>be</a:t>
            </a:r>
            <a:r>
              <a:rPr lang="fr-BE" sz="2000" dirty="0" smtClean="0"/>
              <a:t> </a:t>
            </a:r>
            <a:r>
              <a:rPr lang="fr-BE" sz="2000" dirty="0" err="1" smtClean="0"/>
              <a:t>complex</a:t>
            </a:r>
            <a:r>
              <a:rPr lang="fr-BE" sz="2000" dirty="0" smtClean="0"/>
              <a:t>!</a:t>
            </a:r>
            <a:endParaRPr lang="fr-BE" sz="2000" dirty="0"/>
          </a:p>
        </p:txBody>
      </p:sp>
      <p:sp>
        <p:nvSpPr>
          <p:cNvPr id="4" name="ZoneTexte 4"/>
          <p:cNvSpPr txBox="1">
            <a:spLocks noChangeArrowheads="1"/>
          </p:cNvSpPr>
          <p:nvPr/>
        </p:nvSpPr>
        <p:spPr bwMode="auto">
          <a:xfrm>
            <a:off x="6041070" y="3825300"/>
            <a:ext cx="1216205" cy="30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2400" dirty="0">
                <a:latin typeface="Calibri" panose="020F0502020204030204" pitchFamily="34" charset="0"/>
              </a:rPr>
              <a:t> </a:t>
            </a:r>
            <a:r>
              <a:rPr lang="fr-BE" altLang="fr-FR" sz="2400" dirty="0" err="1">
                <a:latin typeface="Calibri" panose="020F0502020204030204" pitchFamily="34" charset="0"/>
              </a:rPr>
              <a:t>temperature</a:t>
            </a:r>
            <a:endParaRPr lang="fr-BE" altLang="fr-FR" sz="2400" dirty="0">
              <a:latin typeface="Calibri" panose="020F0502020204030204" pitchFamily="34" charset="0"/>
            </a:endParaRPr>
          </a:p>
        </p:txBody>
      </p:sp>
      <p:sp>
        <p:nvSpPr>
          <p:cNvPr id="5" name="ZoneTexte 5"/>
          <p:cNvSpPr txBox="1">
            <a:spLocks noChangeArrowheads="1"/>
          </p:cNvSpPr>
          <p:nvPr/>
        </p:nvSpPr>
        <p:spPr bwMode="auto">
          <a:xfrm>
            <a:off x="5411884" y="1281493"/>
            <a:ext cx="2101270" cy="30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2400" dirty="0">
                <a:latin typeface="Calibri" panose="020F0502020204030204" pitchFamily="34" charset="0"/>
              </a:rPr>
              <a:t>pore water composition</a:t>
            </a:r>
          </a:p>
        </p:txBody>
      </p:sp>
      <p:sp>
        <p:nvSpPr>
          <p:cNvPr id="6" name="ZoneTexte 6"/>
          <p:cNvSpPr txBox="1">
            <a:spLocks noChangeArrowheads="1"/>
          </p:cNvSpPr>
          <p:nvPr/>
        </p:nvSpPr>
        <p:spPr bwMode="auto">
          <a:xfrm>
            <a:off x="6667023" y="2770526"/>
            <a:ext cx="1217268" cy="7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2400" b="1" dirty="0" err="1">
                <a:latin typeface="Calibri" panose="020F0502020204030204" pitchFamily="34" charset="0"/>
              </a:rPr>
              <a:t>soil</a:t>
            </a:r>
            <a:r>
              <a:rPr lang="fr-BE" altLang="fr-FR" sz="2400" b="1" dirty="0">
                <a:latin typeface="Calibri" panose="020F0502020204030204" pitchFamily="34" charset="0"/>
              </a:rPr>
              <a:t> </a:t>
            </a:r>
            <a:r>
              <a:rPr lang="fr-BE" altLang="fr-FR" sz="2400" b="1" dirty="0" err="1">
                <a:latin typeface="Calibri" panose="020F0502020204030204" pitchFamily="34" charset="0"/>
              </a:rPr>
              <a:t>moisture</a:t>
            </a:r>
            <a:endParaRPr lang="fr-BE" altLang="fr-FR" sz="2400" b="1" dirty="0">
              <a:latin typeface="Calibri" panose="020F0502020204030204" pitchFamily="34" charset="0"/>
            </a:endParaRPr>
          </a:p>
          <a:p>
            <a:pPr eaLnBrk="1" hangingPunct="1">
              <a:spcBef>
                <a:spcPct val="0"/>
              </a:spcBef>
              <a:buFontTx/>
              <a:buNone/>
            </a:pPr>
            <a:endParaRPr lang="fr-BE" altLang="fr-FR" sz="2400" b="1" dirty="0">
              <a:latin typeface="Calibri" panose="020F0502020204030204" pitchFamily="34" charset="0"/>
            </a:endParaRPr>
          </a:p>
          <a:p>
            <a:pPr eaLnBrk="1" hangingPunct="1">
              <a:spcBef>
                <a:spcPct val="0"/>
              </a:spcBef>
              <a:buFontTx/>
              <a:buNone/>
            </a:pPr>
            <a:endParaRPr lang="fr-BE" altLang="fr-FR" sz="2400" b="1" dirty="0">
              <a:latin typeface="Calibri" panose="020F0502020204030204" pitchFamily="34" charset="0"/>
            </a:endParaRPr>
          </a:p>
        </p:txBody>
      </p:sp>
      <p:sp>
        <p:nvSpPr>
          <p:cNvPr id="7" name="ZoneTexte 7"/>
          <p:cNvSpPr txBox="1">
            <a:spLocks noChangeArrowheads="1"/>
          </p:cNvSpPr>
          <p:nvPr/>
        </p:nvSpPr>
        <p:spPr bwMode="auto">
          <a:xfrm>
            <a:off x="6124097" y="1951690"/>
            <a:ext cx="1204137" cy="30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2400" dirty="0" err="1">
                <a:latin typeface="Calibri" panose="020F0502020204030204" pitchFamily="34" charset="0"/>
              </a:rPr>
              <a:t>soil</a:t>
            </a:r>
            <a:r>
              <a:rPr lang="fr-BE" altLang="fr-FR" sz="2400" dirty="0">
                <a:latin typeface="Calibri" panose="020F0502020204030204" pitchFamily="34" charset="0"/>
              </a:rPr>
              <a:t> structure</a:t>
            </a:r>
          </a:p>
        </p:txBody>
      </p:sp>
      <p:sp>
        <p:nvSpPr>
          <p:cNvPr id="8" name="ZoneTexte 8"/>
          <p:cNvSpPr txBox="1">
            <a:spLocks noChangeArrowheads="1"/>
          </p:cNvSpPr>
          <p:nvPr/>
        </p:nvSpPr>
        <p:spPr bwMode="auto">
          <a:xfrm>
            <a:off x="2043686" y="2605801"/>
            <a:ext cx="1756788" cy="30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2400" b="1" dirty="0" err="1">
                <a:latin typeface="Calibri" panose="020F0502020204030204" pitchFamily="34" charset="0"/>
              </a:rPr>
              <a:t>electrical</a:t>
            </a:r>
            <a:r>
              <a:rPr lang="fr-BE" altLang="fr-FR" sz="2400" b="1" dirty="0">
                <a:latin typeface="Calibri" panose="020F0502020204030204" pitchFamily="34" charset="0"/>
              </a:rPr>
              <a:t> </a:t>
            </a:r>
            <a:r>
              <a:rPr lang="fr-BE" altLang="fr-FR" sz="2400" b="1" dirty="0" err="1">
                <a:latin typeface="Calibri" panose="020F0502020204030204" pitchFamily="34" charset="0"/>
              </a:rPr>
              <a:t>resistivity</a:t>
            </a:r>
            <a:endParaRPr lang="fr-BE" altLang="fr-FR" sz="2400" b="1" dirty="0">
              <a:latin typeface="Calibri" panose="020F0502020204030204" pitchFamily="34" charset="0"/>
            </a:endParaRPr>
          </a:p>
        </p:txBody>
      </p:sp>
      <p:cxnSp>
        <p:nvCxnSpPr>
          <p:cNvPr id="9" name="Connecteur droit avec flèche 8"/>
          <p:cNvCxnSpPr/>
          <p:nvPr/>
        </p:nvCxnSpPr>
        <p:spPr>
          <a:xfrm flipH="1">
            <a:off x="4795691" y="1776825"/>
            <a:ext cx="467635" cy="94316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flipH="1" flipV="1">
            <a:off x="4928178" y="2983505"/>
            <a:ext cx="883317" cy="82078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a:off x="1778413" y="2773954"/>
            <a:ext cx="315608"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ZoneTexte 13"/>
          <p:cNvSpPr txBox="1">
            <a:spLocks noChangeArrowheads="1"/>
          </p:cNvSpPr>
          <p:nvPr/>
        </p:nvSpPr>
        <p:spPr bwMode="auto">
          <a:xfrm>
            <a:off x="385293" y="2622991"/>
            <a:ext cx="955177" cy="30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2400" dirty="0" err="1">
                <a:latin typeface="Calibri" panose="020F0502020204030204" pitchFamily="34" charset="0"/>
              </a:rPr>
              <a:t>resistance</a:t>
            </a:r>
            <a:endParaRPr lang="fr-BE" altLang="fr-FR" sz="2400" dirty="0">
              <a:latin typeface="Calibri" panose="020F0502020204030204" pitchFamily="34" charset="0"/>
            </a:endParaRPr>
          </a:p>
        </p:txBody>
      </p:sp>
      <p:cxnSp>
        <p:nvCxnSpPr>
          <p:cNvPr id="13" name="Connecteur droit avec flèche 12"/>
          <p:cNvCxnSpPr/>
          <p:nvPr/>
        </p:nvCxnSpPr>
        <p:spPr>
          <a:xfrm flipH="1">
            <a:off x="5069908" y="2400201"/>
            <a:ext cx="428985" cy="246593"/>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Flèche droite 13"/>
          <p:cNvSpPr/>
          <p:nvPr/>
        </p:nvSpPr>
        <p:spPr>
          <a:xfrm rot="179158">
            <a:off x="4861627" y="2728071"/>
            <a:ext cx="1422391" cy="30669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sz="2400"/>
          </a:p>
        </p:txBody>
      </p:sp>
      <p:sp>
        <p:nvSpPr>
          <p:cNvPr id="15" name="ZoneTexte 24"/>
          <p:cNvSpPr txBox="1">
            <a:spLocks noChangeArrowheads="1"/>
          </p:cNvSpPr>
          <p:nvPr/>
        </p:nvSpPr>
        <p:spPr bwMode="auto">
          <a:xfrm>
            <a:off x="6030632" y="2731515"/>
            <a:ext cx="193573" cy="61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1800" b="1" dirty="0">
                <a:solidFill>
                  <a:schemeClr val="bg1"/>
                </a:solidFill>
                <a:latin typeface="Calibri" panose="020F0502020204030204" pitchFamily="34" charset="0"/>
              </a:rPr>
              <a:t>?</a:t>
            </a:r>
          </a:p>
          <a:p>
            <a:pPr eaLnBrk="1" hangingPunct="1">
              <a:spcBef>
                <a:spcPct val="0"/>
              </a:spcBef>
              <a:buFontTx/>
              <a:buNone/>
            </a:pPr>
            <a:endParaRPr lang="fr-BE" altLang="fr-FR" sz="1800" b="1" dirty="0">
              <a:latin typeface="Calibri" panose="020F0502020204030204" pitchFamily="34" charset="0"/>
            </a:endParaRPr>
          </a:p>
          <a:p>
            <a:pPr eaLnBrk="1" hangingPunct="1">
              <a:spcBef>
                <a:spcPct val="0"/>
              </a:spcBef>
              <a:buFontTx/>
              <a:buNone/>
            </a:pPr>
            <a:endParaRPr lang="fr-BE" altLang="fr-FR" sz="1800" b="1" dirty="0">
              <a:latin typeface="Calibri" panose="020F0502020204030204" pitchFamily="34" charset="0"/>
            </a:endParaRPr>
          </a:p>
        </p:txBody>
      </p:sp>
      <p:sp>
        <p:nvSpPr>
          <p:cNvPr id="17" name="ZoneTexte 16"/>
          <p:cNvSpPr txBox="1"/>
          <p:nvPr/>
        </p:nvSpPr>
        <p:spPr>
          <a:xfrm>
            <a:off x="622684" y="2959233"/>
            <a:ext cx="325276" cy="509903"/>
          </a:xfrm>
          <a:prstGeom prst="rect">
            <a:avLst/>
          </a:prstGeom>
          <a:noFill/>
        </p:spPr>
        <p:txBody>
          <a:bodyPr wrap="none" rtlCol="0">
            <a:spAutoFit/>
          </a:bodyPr>
          <a:lstStyle/>
          <a:p>
            <a:r>
              <a:rPr lang="fr-BE" sz="4400" dirty="0" smtClean="0"/>
              <a:t>R</a:t>
            </a:r>
            <a:endParaRPr lang="fr-BE" sz="4400" dirty="0"/>
          </a:p>
        </p:txBody>
      </p:sp>
      <p:pic>
        <p:nvPicPr>
          <p:cNvPr id="18" name="Image 17"/>
          <p:cNvPicPr>
            <a:picLocks/>
          </p:cNvPicPr>
          <p:nvPr/>
        </p:nvPicPr>
        <p:blipFill>
          <a:blip r:embed="rId2"/>
          <a:stretch>
            <a:fillRect/>
          </a:stretch>
        </p:blipFill>
        <p:spPr>
          <a:xfrm>
            <a:off x="450996" y="3630842"/>
            <a:ext cx="776028" cy="872468"/>
          </a:xfrm>
          <a:prstGeom prst="rect">
            <a:avLst/>
          </a:prstGeom>
        </p:spPr>
      </p:pic>
      <p:pic>
        <p:nvPicPr>
          <p:cNvPr id="19" name="Image 18"/>
          <p:cNvPicPr>
            <a:picLocks/>
          </p:cNvPicPr>
          <p:nvPr/>
        </p:nvPicPr>
        <p:blipFill>
          <a:blip r:embed="rId3"/>
          <a:stretch>
            <a:fillRect/>
          </a:stretch>
        </p:blipFill>
        <p:spPr>
          <a:xfrm>
            <a:off x="4885744" y="1054230"/>
            <a:ext cx="800612" cy="800612"/>
          </a:xfrm>
          <a:prstGeom prst="rect">
            <a:avLst/>
          </a:prstGeom>
        </p:spPr>
      </p:pic>
      <p:pic>
        <p:nvPicPr>
          <p:cNvPr id="20" name="Image 19"/>
          <p:cNvPicPr>
            <a:picLocks/>
          </p:cNvPicPr>
          <p:nvPr/>
        </p:nvPicPr>
        <p:blipFill>
          <a:blip r:embed="rId4"/>
          <a:stretch>
            <a:fillRect/>
          </a:stretch>
        </p:blipFill>
        <p:spPr>
          <a:xfrm>
            <a:off x="5498893" y="1914946"/>
            <a:ext cx="625204" cy="625204"/>
          </a:xfrm>
          <a:prstGeom prst="rect">
            <a:avLst/>
          </a:prstGeom>
        </p:spPr>
      </p:pic>
      <p:pic>
        <p:nvPicPr>
          <p:cNvPr id="21" name="Image 20"/>
          <p:cNvPicPr>
            <a:picLocks/>
          </p:cNvPicPr>
          <p:nvPr/>
        </p:nvPicPr>
        <p:blipFill>
          <a:blip r:embed="rId5"/>
          <a:stretch>
            <a:fillRect/>
          </a:stretch>
        </p:blipFill>
        <p:spPr>
          <a:xfrm>
            <a:off x="6303069" y="2696207"/>
            <a:ext cx="396403" cy="396403"/>
          </a:xfrm>
          <a:prstGeom prst="rect">
            <a:avLst/>
          </a:prstGeom>
        </p:spPr>
      </p:pic>
      <p:pic>
        <p:nvPicPr>
          <p:cNvPr id="22" name="Image 21"/>
          <p:cNvPicPr>
            <a:picLocks/>
          </p:cNvPicPr>
          <p:nvPr/>
        </p:nvPicPr>
        <p:blipFill>
          <a:blip r:embed="rId6"/>
          <a:stretch>
            <a:fillRect/>
          </a:stretch>
        </p:blipFill>
        <p:spPr>
          <a:xfrm>
            <a:off x="5698874" y="3655294"/>
            <a:ext cx="604195" cy="604195"/>
          </a:xfrm>
          <a:prstGeom prst="rect">
            <a:avLst/>
          </a:prstGeom>
        </p:spPr>
      </p:pic>
      <p:pic>
        <p:nvPicPr>
          <p:cNvPr id="23" name="Image 22"/>
          <p:cNvPicPr>
            <a:picLocks/>
          </p:cNvPicPr>
          <p:nvPr/>
        </p:nvPicPr>
        <p:blipFill>
          <a:blip r:embed="rId7"/>
          <a:stretch>
            <a:fillRect/>
          </a:stretch>
        </p:blipFill>
        <p:spPr>
          <a:xfrm>
            <a:off x="2454369" y="3606981"/>
            <a:ext cx="920189" cy="920189"/>
          </a:xfrm>
          <a:prstGeom prst="rect">
            <a:avLst/>
          </a:prstGeom>
        </p:spPr>
      </p:pic>
      <p:sp>
        <p:nvSpPr>
          <p:cNvPr id="24" name="ZoneTexte 23"/>
          <p:cNvSpPr txBox="1"/>
          <p:nvPr/>
        </p:nvSpPr>
        <p:spPr>
          <a:xfrm>
            <a:off x="2727358" y="2892191"/>
            <a:ext cx="312529" cy="509903"/>
          </a:xfrm>
          <a:prstGeom prst="rect">
            <a:avLst/>
          </a:prstGeom>
          <a:noFill/>
        </p:spPr>
        <p:txBody>
          <a:bodyPr wrap="none" rtlCol="0">
            <a:spAutoFit/>
          </a:bodyPr>
          <a:lstStyle/>
          <a:p>
            <a:r>
              <a:rPr lang="fr-BE" sz="4400" dirty="0"/>
              <a:t>ρ</a:t>
            </a:r>
          </a:p>
        </p:txBody>
      </p:sp>
    </p:spTree>
    <p:extLst>
      <p:ext uri="{BB962C8B-B14F-4D97-AF65-F5344CB8AC3E}">
        <p14:creationId xmlns:p14="http://schemas.microsoft.com/office/powerpoint/2010/main" val="33965501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7275" y="4076700"/>
            <a:ext cx="5412730" cy="579584"/>
          </a:xfrm>
        </p:spPr>
        <p:txBody>
          <a:bodyPr/>
          <a:lstStyle/>
          <a:p>
            <a:pPr algn="r"/>
            <a:r>
              <a:rPr lang="fr-FR" dirty="0" smtClean="0"/>
              <a:t>Basics: </a:t>
            </a:r>
            <a:r>
              <a:rPr lang="fr-FR" dirty="0" err="1" smtClean="0"/>
              <a:t>measurement</a:t>
            </a:r>
            <a:r>
              <a:rPr lang="fr-FR" dirty="0" smtClean="0"/>
              <a:t> </a:t>
            </a:r>
            <a:r>
              <a:rPr lang="fr-FR" dirty="0" err="1" smtClean="0"/>
              <a:t>principles</a:t>
            </a:r>
            <a:endParaRPr lang="fr-FR" dirty="0"/>
          </a:p>
        </p:txBody>
      </p:sp>
    </p:spTree>
    <p:extLst>
      <p:ext uri="{BB962C8B-B14F-4D97-AF65-F5344CB8AC3E}">
        <p14:creationId xmlns:p14="http://schemas.microsoft.com/office/powerpoint/2010/main" val="13744618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276" y="869082"/>
            <a:ext cx="6305124" cy="4076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97275" y="205979"/>
            <a:ext cx="5595749" cy="570864"/>
          </a:xfrm>
        </p:spPr>
        <p:txBody>
          <a:bodyPr/>
          <a:lstStyle/>
          <a:p>
            <a:pPr algn="l"/>
            <a:r>
              <a:rPr lang="fr-FR" dirty="0" smtClean="0"/>
              <a:t>Instrumentation: </a:t>
            </a:r>
            <a:r>
              <a:rPr lang="fr-FR" dirty="0" err="1" smtClean="0"/>
              <a:t>some</a:t>
            </a:r>
            <a:r>
              <a:rPr lang="fr-FR" dirty="0" smtClean="0"/>
              <a:t> </a:t>
            </a:r>
            <a:r>
              <a:rPr lang="fr-FR" dirty="0" err="1" smtClean="0"/>
              <a:t>examples</a:t>
            </a:r>
            <a:endParaRPr lang="fr-FR" dirty="0"/>
          </a:p>
        </p:txBody>
      </p:sp>
      <p:pic>
        <p:nvPicPr>
          <p:cNvPr id="3" name="Image 2"/>
          <p:cNvPicPr>
            <a:picLocks noChangeAspect="1"/>
          </p:cNvPicPr>
          <p:nvPr/>
        </p:nvPicPr>
        <p:blipFill>
          <a:blip r:embed="rId4"/>
          <a:stretch>
            <a:fillRect/>
          </a:stretch>
        </p:blipFill>
        <p:spPr>
          <a:xfrm>
            <a:off x="6502400" y="3334549"/>
            <a:ext cx="2471199" cy="1610564"/>
          </a:xfrm>
          <a:prstGeom prst="rect">
            <a:avLst/>
          </a:prstGeom>
        </p:spPr>
      </p:pic>
      <p:sp>
        <p:nvSpPr>
          <p:cNvPr id="4" name="ZoneTexte 3"/>
          <p:cNvSpPr txBox="1"/>
          <p:nvPr/>
        </p:nvSpPr>
        <p:spPr>
          <a:xfrm>
            <a:off x="5431273" y="776843"/>
            <a:ext cx="1071127" cy="523220"/>
          </a:xfrm>
          <a:prstGeom prst="rect">
            <a:avLst/>
          </a:prstGeom>
          <a:noFill/>
        </p:spPr>
        <p:txBody>
          <a:bodyPr wrap="none" rtlCol="0">
            <a:spAutoFit/>
          </a:bodyPr>
          <a:lstStyle/>
          <a:p>
            <a:r>
              <a:rPr lang="fr-BE" sz="2800" dirty="0" smtClean="0">
                <a:solidFill>
                  <a:schemeClr val="bg1"/>
                </a:solidFill>
              </a:rPr>
              <a:t>ABEM</a:t>
            </a:r>
            <a:endParaRPr lang="fr-BE" sz="2800" dirty="0">
              <a:solidFill>
                <a:schemeClr val="bg1"/>
              </a:solidFill>
            </a:endParaRPr>
          </a:p>
        </p:txBody>
      </p:sp>
      <p:pic>
        <p:nvPicPr>
          <p:cNvPr id="5" name="Image 4"/>
          <p:cNvPicPr>
            <a:picLocks noChangeAspect="1"/>
          </p:cNvPicPr>
          <p:nvPr/>
        </p:nvPicPr>
        <p:blipFill rotWithShape="1">
          <a:blip r:embed="rId5">
            <a:extLst>
              <a:ext uri="{28A0092B-C50C-407E-A947-70E740481C1C}">
                <a14:useLocalDpi xmlns:a14="http://schemas.microsoft.com/office/drawing/2010/main" val="0"/>
              </a:ext>
            </a:extLst>
          </a:blip>
          <a:srcRect l="32932" t="9451" r="36253"/>
          <a:stretch/>
        </p:blipFill>
        <p:spPr>
          <a:xfrm>
            <a:off x="6502400" y="869083"/>
            <a:ext cx="1155981" cy="1875658"/>
          </a:xfrm>
          <a:prstGeom prst="rect">
            <a:avLst/>
          </a:prstGeom>
        </p:spPr>
      </p:pic>
      <p:sp>
        <p:nvSpPr>
          <p:cNvPr id="8" name="ZoneTexte 7"/>
          <p:cNvSpPr txBox="1"/>
          <p:nvPr/>
        </p:nvSpPr>
        <p:spPr>
          <a:xfrm>
            <a:off x="6914207" y="2907097"/>
            <a:ext cx="1551579" cy="523220"/>
          </a:xfrm>
          <a:prstGeom prst="rect">
            <a:avLst/>
          </a:prstGeom>
          <a:noFill/>
        </p:spPr>
        <p:txBody>
          <a:bodyPr wrap="none" rtlCol="0">
            <a:spAutoFit/>
          </a:bodyPr>
          <a:lstStyle/>
          <a:p>
            <a:r>
              <a:rPr lang="fr-BE" sz="2800" dirty="0" smtClean="0"/>
              <a:t>MPT-DAS</a:t>
            </a:r>
            <a:endParaRPr lang="fr-BE" sz="2800" dirty="0"/>
          </a:p>
        </p:txBody>
      </p:sp>
      <p:sp>
        <p:nvSpPr>
          <p:cNvPr id="9" name="ZoneTexte 8"/>
          <p:cNvSpPr txBox="1"/>
          <p:nvPr/>
        </p:nvSpPr>
        <p:spPr>
          <a:xfrm>
            <a:off x="7643811" y="869081"/>
            <a:ext cx="1329788" cy="646331"/>
          </a:xfrm>
          <a:prstGeom prst="rect">
            <a:avLst/>
          </a:prstGeom>
          <a:noFill/>
        </p:spPr>
        <p:txBody>
          <a:bodyPr wrap="none" rtlCol="0">
            <a:spAutoFit/>
          </a:bodyPr>
          <a:lstStyle/>
          <a:p>
            <a:r>
              <a:rPr lang="fr-BE" dirty="0" smtClean="0"/>
              <a:t>Lippmann </a:t>
            </a:r>
          </a:p>
          <a:p>
            <a:r>
              <a:rPr lang="fr-BE" dirty="0" smtClean="0"/>
              <a:t>4-point light</a:t>
            </a:r>
            <a:endParaRPr lang="fr-BE" dirty="0"/>
          </a:p>
        </p:txBody>
      </p:sp>
    </p:spTree>
    <p:extLst>
      <p:ext uri="{BB962C8B-B14F-4D97-AF65-F5344CB8AC3E}">
        <p14:creationId xmlns:p14="http://schemas.microsoft.com/office/powerpoint/2010/main" val="10759268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5"/>
          <p:cNvSpPr txBox="1">
            <a:spLocks noChangeArrowheads="1"/>
          </p:cNvSpPr>
          <p:nvPr/>
        </p:nvSpPr>
        <p:spPr bwMode="auto">
          <a:xfrm>
            <a:off x="303213" y="1023938"/>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en-US" altLang="en-US"/>
          </a:p>
        </p:txBody>
      </p:sp>
      <p:pic>
        <p:nvPicPr>
          <p:cNvPr id="3584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700" y="86916"/>
            <a:ext cx="3670301" cy="5056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5" name="Text Box 7"/>
          <p:cNvSpPr txBox="1">
            <a:spLocks noChangeArrowheads="1"/>
          </p:cNvSpPr>
          <p:nvPr/>
        </p:nvSpPr>
        <p:spPr bwMode="auto">
          <a:xfrm>
            <a:off x="197276" y="844838"/>
            <a:ext cx="328747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fr-FR" altLang="en-US" dirty="0" err="1">
                <a:latin typeface="Avenir Book"/>
                <a:cs typeface="Avenir Book"/>
              </a:rPr>
              <a:t>Current</a:t>
            </a:r>
            <a:r>
              <a:rPr lang="fr-FR" altLang="en-US" dirty="0">
                <a:latin typeface="Avenir Book"/>
                <a:cs typeface="Avenir Book"/>
              </a:rPr>
              <a:t> sources: 12V batteries</a:t>
            </a:r>
          </a:p>
          <a:p>
            <a:pPr eaLnBrk="1" hangingPunct="1"/>
            <a:endParaRPr lang="fr-FR" altLang="en-US" dirty="0">
              <a:latin typeface="Avenir Book"/>
              <a:cs typeface="Avenir Book"/>
            </a:endParaRPr>
          </a:p>
        </p:txBody>
      </p:sp>
      <p:sp>
        <p:nvSpPr>
          <p:cNvPr id="35847" name="Text Box 9"/>
          <p:cNvSpPr txBox="1">
            <a:spLocks noChangeArrowheads="1"/>
          </p:cNvSpPr>
          <p:nvPr/>
        </p:nvSpPr>
        <p:spPr bwMode="auto">
          <a:xfrm>
            <a:off x="303213" y="4197062"/>
            <a:ext cx="18646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fr-FR" altLang="en-US" dirty="0" err="1">
                <a:latin typeface="Avenir Book"/>
                <a:cs typeface="Avenir Book"/>
              </a:rPr>
              <a:t>Resolution</a:t>
            </a:r>
            <a:r>
              <a:rPr lang="fr-FR" altLang="en-US" dirty="0">
                <a:latin typeface="Avenir Book"/>
                <a:cs typeface="Avenir Book"/>
              </a:rPr>
              <a:t>: 1mV</a:t>
            </a:r>
          </a:p>
          <a:p>
            <a:pPr eaLnBrk="1" hangingPunct="1"/>
            <a:r>
              <a:rPr lang="fr-FR" altLang="en-US" dirty="0" err="1">
                <a:latin typeface="Avenir Book"/>
                <a:cs typeface="Avenir Book"/>
              </a:rPr>
              <a:t>Accuracy</a:t>
            </a:r>
            <a:r>
              <a:rPr lang="fr-FR" altLang="en-US" dirty="0" smtClean="0">
                <a:latin typeface="Avenir Book"/>
                <a:cs typeface="Avenir Book"/>
              </a:rPr>
              <a:t>: &lt;</a:t>
            </a:r>
            <a:r>
              <a:rPr lang="fr-FR" altLang="en-US" dirty="0">
                <a:latin typeface="Avenir Book"/>
                <a:cs typeface="Avenir Book"/>
              </a:rPr>
              <a:t>1%</a:t>
            </a:r>
          </a:p>
        </p:txBody>
      </p:sp>
      <p:graphicFrame>
        <p:nvGraphicFramePr>
          <p:cNvPr id="35848" name="Object 10"/>
          <p:cNvGraphicFramePr>
            <a:graphicFrameLocks noChangeAspect="1"/>
          </p:cNvGraphicFramePr>
          <p:nvPr>
            <p:extLst>
              <p:ext uri="{D42A27DB-BD31-4B8C-83A1-F6EECF244321}">
                <p14:modId xmlns:p14="http://schemas.microsoft.com/office/powerpoint/2010/main" val="723853606"/>
              </p:ext>
            </p:extLst>
          </p:nvPr>
        </p:nvGraphicFramePr>
        <p:xfrm>
          <a:off x="212725" y="1266825"/>
          <a:ext cx="1652588" cy="904875"/>
        </p:xfrm>
        <a:graphic>
          <a:graphicData uri="http://schemas.openxmlformats.org/presentationml/2006/ole">
            <mc:AlternateContent xmlns:mc="http://schemas.openxmlformats.org/markup-compatibility/2006">
              <mc:Choice xmlns:v="urn:schemas-microsoft-com:vml" Requires="v">
                <p:oleObj spid="_x0000_s6177" name="…quation" r:id="rId5" imgW="774700" imgH="457200" progId="Equation.3">
                  <p:embed/>
                </p:oleObj>
              </mc:Choice>
              <mc:Fallback>
                <p:oleObj name="…quation" r:id="rId5" imgW="774700" imgH="457200" progId="Equation.3">
                  <p:embed/>
                  <p:pic>
                    <p:nvPicPr>
                      <p:cNvPr id="0" name=""/>
                      <p:cNvPicPr>
                        <a:picLocks noChangeAspect="1" noChangeArrowheads="1"/>
                      </p:cNvPicPr>
                      <p:nvPr/>
                    </p:nvPicPr>
                    <p:blipFill>
                      <a:blip r:embed="rId6"/>
                      <a:srcRect/>
                      <a:stretch>
                        <a:fillRect/>
                      </a:stretch>
                    </p:blipFill>
                    <p:spPr bwMode="auto">
                      <a:xfrm>
                        <a:off x="212725" y="1266825"/>
                        <a:ext cx="1652588" cy="904875"/>
                      </a:xfrm>
                      <a:prstGeom prst="rect">
                        <a:avLst/>
                      </a:prstGeom>
                      <a:noFill/>
                      <a:ln>
                        <a:noFill/>
                      </a:ln>
                      <a:effectLst/>
                      <a:extLst/>
                    </p:spPr>
                  </p:pic>
                </p:oleObj>
              </mc:Fallback>
            </mc:AlternateContent>
          </a:graphicData>
        </a:graphic>
      </p:graphicFrame>
      <p:sp>
        <p:nvSpPr>
          <p:cNvPr id="2" name="Titre 1"/>
          <p:cNvSpPr>
            <a:spLocks noGrp="1"/>
          </p:cNvSpPr>
          <p:nvPr>
            <p:ph type="title"/>
          </p:nvPr>
        </p:nvSpPr>
        <p:spPr/>
        <p:txBody>
          <a:bodyPr/>
          <a:lstStyle/>
          <a:p>
            <a:pPr algn="l"/>
            <a:r>
              <a:rPr lang="fr-FR" dirty="0" err="1" smtClean="0"/>
              <a:t>Resistivity</a:t>
            </a:r>
            <a:r>
              <a:rPr lang="fr-FR" dirty="0" smtClean="0"/>
              <a:t> </a:t>
            </a:r>
            <a:r>
              <a:rPr lang="fr-FR" dirty="0" err="1" smtClean="0"/>
              <a:t>meter</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319366431"/>
              </p:ext>
            </p:extLst>
          </p:nvPr>
        </p:nvGraphicFramePr>
        <p:xfrm>
          <a:off x="144650" y="2146300"/>
          <a:ext cx="4666824" cy="1854200"/>
        </p:xfrm>
        <a:graphic>
          <a:graphicData uri="http://schemas.openxmlformats.org/drawingml/2006/table">
            <a:tbl>
              <a:tblPr firstRow="1" bandRow="1">
                <a:tableStyleId>{2D5ABB26-0587-4C30-8999-92F81FD0307C}</a:tableStyleId>
              </a:tblPr>
              <a:tblGrid>
                <a:gridCol w="1499159"/>
                <a:gridCol w="1612057"/>
                <a:gridCol w="1555608"/>
              </a:tblGrid>
              <a:tr h="370840">
                <a:tc>
                  <a:txBody>
                    <a:bodyPr/>
                    <a:lstStyle/>
                    <a:p>
                      <a:r>
                        <a:rPr lang="fr-FR" sz="1400" b="1" dirty="0" err="1" smtClean="0">
                          <a:latin typeface="Avenir Book"/>
                          <a:cs typeface="Avenir Book"/>
                        </a:rPr>
                        <a:t>Specifications</a:t>
                      </a:r>
                      <a:endParaRPr lang="fr-FR" sz="1400" b="1" dirty="0">
                        <a:latin typeface="Avenir Book"/>
                        <a:cs typeface="Avenir Book"/>
                      </a:endParaRPr>
                    </a:p>
                  </a:txBody>
                  <a:tcPr/>
                </a:tc>
                <a:tc>
                  <a:txBody>
                    <a:bodyPr/>
                    <a:lstStyle/>
                    <a:p>
                      <a:r>
                        <a:rPr lang="fr-FR" sz="1400" b="1" dirty="0" smtClean="0">
                          <a:latin typeface="Avenir Book"/>
                          <a:cs typeface="Avenir Book"/>
                        </a:rPr>
                        <a:t>RM (</a:t>
                      </a:r>
                      <a:r>
                        <a:rPr lang="fr-FR" sz="1400" b="1" dirty="0" err="1" smtClean="0">
                          <a:latin typeface="Avenir Book"/>
                          <a:cs typeface="Avenir Book"/>
                        </a:rPr>
                        <a:t>archeol</a:t>
                      </a:r>
                      <a:r>
                        <a:rPr lang="fr-FR" sz="1400" b="1" dirty="0" smtClean="0">
                          <a:latin typeface="Avenir Book"/>
                          <a:cs typeface="Avenir Book"/>
                        </a:rPr>
                        <a:t>.)</a:t>
                      </a:r>
                      <a:endParaRPr lang="fr-FR" sz="1400" b="1" dirty="0">
                        <a:latin typeface="Avenir Book"/>
                        <a:cs typeface="Avenir Book"/>
                      </a:endParaRPr>
                    </a:p>
                  </a:txBody>
                  <a:tcPr/>
                </a:tc>
                <a:tc>
                  <a:txBody>
                    <a:bodyPr/>
                    <a:lstStyle/>
                    <a:p>
                      <a:r>
                        <a:rPr lang="fr-FR" sz="1400" b="1" dirty="0" smtClean="0">
                          <a:latin typeface="Avenir Book"/>
                          <a:cs typeface="Avenir Book"/>
                        </a:rPr>
                        <a:t>RM (</a:t>
                      </a:r>
                      <a:r>
                        <a:rPr lang="fr-FR" sz="1400" b="1" dirty="0" err="1" smtClean="0">
                          <a:latin typeface="Avenir Book"/>
                          <a:cs typeface="Avenir Book"/>
                        </a:rPr>
                        <a:t>geol</a:t>
                      </a:r>
                      <a:r>
                        <a:rPr lang="fr-FR" sz="1400" b="1" dirty="0" smtClean="0">
                          <a:latin typeface="Avenir Book"/>
                          <a:cs typeface="Avenir Book"/>
                        </a:rPr>
                        <a:t>.)</a:t>
                      </a:r>
                      <a:endParaRPr lang="fr-FR" sz="1400" b="1" dirty="0">
                        <a:latin typeface="Avenir Book"/>
                        <a:cs typeface="Avenir Book"/>
                      </a:endParaRPr>
                    </a:p>
                  </a:txBody>
                  <a:tcPr/>
                </a:tc>
              </a:tr>
              <a:tr h="370840">
                <a:tc>
                  <a:txBody>
                    <a:bodyPr/>
                    <a:lstStyle/>
                    <a:p>
                      <a:r>
                        <a:rPr lang="fr-FR" sz="1400" dirty="0" smtClean="0">
                          <a:latin typeface="Avenir Book"/>
                          <a:cs typeface="Avenir Book"/>
                        </a:rPr>
                        <a:t>Output </a:t>
                      </a:r>
                      <a:r>
                        <a:rPr lang="fr-FR" sz="1400" dirty="0" err="1" smtClean="0">
                          <a:latin typeface="Avenir Book"/>
                          <a:cs typeface="Avenir Book"/>
                        </a:rPr>
                        <a:t>current</a:t>
                      </a:r>
                      <a:endParaRPr lang="fr-FR" sz="1400" dirty="0">
                        <a:latin typeface="Avenir Book"/>
                        <a:cs typeface="Avenir Book"/>
                      </a:endParaRPr>
                    </a:p>
                  </a:txBody>
                  <a:tcPr/>
                </a:tc>
                <a:tc>
                  <a:txBody>
                    <a:bodyPr/>
                    <a:lstStyle/>
                    <a:p>
                      <a:r>
                        <a:rPr lang="fr-FR" sz="1400" dirty="0" smtClean="0">
                          <a:latin typeface="Avenir Book"/>
                          <a:cs typeface="Avenir Book"/>
                        </a:rPr>
                        <a:t>0.1-10 mA</a:t>
                      </a:r>
                      <a:endParaRPr lang="fr-FR" sz="1400" dirty="0">
                        <a:latin typeface="Avenir Book"/>
                        <a:cs typeface="Avenir Book"/>
                      </a:endParaRPr>
                    </a:p>
                  </a:txBody>
                  <a:tcPr/>
                </a:tc>
                <a:tc>
                  <a:txBody>
                    <a:bodyPr/>
                    <a:lstStyle/>
                    <a:p>
                      <a:r>
                        <a:rPr lang="fr-FR" sz="1400" dirty="0" smtClean="0">
                          <a:latin typeface="Avenir Book"/>
                          <a:cs typeface="Avenir Book"/>
                        </a:rPr>
                        <a:t>1-200 mA</a:t>
                      </a:r>
                      <a:endParaRPr lang="fr-FR" sz="1400" dirty="0">
                        <a:latin typeface="Avenir Book"/>
                        <a:cs typeface="Avenir Book"/>
                      </a:endParaRPr>
                    </a:p>
                  </a:txBody>
                  <a:tcPr/>
                </a:tc>
              </a:tr>
              <a:tr h="370840">
                <a:tc>
                  <a:txBody>
                    <a:bodyPr/>
                    <a:lstStyle/>
                    <a:p>
                      <a:r>
                        <a:rPr lang="fr-FR" sz="1400" dirty="0" smtClean="0">
                          <a:latin typeface="Avenir Book"/>
                          <a:cs typeface="Avenir Book"/>
                        </a:rPr>
                        <a:t>Output voltage</a:t>
                      </a:r>
                      <a:endParaRPr lang="fr-FR" sz="1400" dirty="0">
                        <a:latin typeface="Avenir Book"/>
                        <a:cs typeface="Avenir Book"/>
                      </a:endParaRPr>
                    </a:p>
                  </a:txBody>
                  <a:tcPr/>
                </a:tc>
                <a:tc>
                  <a:txBody>
                    <a:bodyPr/>
                    <a:lstStyle/>
                    <a:p>
                      <a:r>
                        <a:rPr lang="fr-FR" sz="1400" dirty="0" smtClean="0">
                          <a:latin typeface="Avenir Book"/>
                          <a:cs typeface="Avenir Book"/>
                        </a:rPr>
                        <a:t>50V max</a:t>
                      </a:r>
                      <a:endParaRPr lang="fr-FR" sz="1400" dirty="0">
                        <a:latin typeface="Avenir Book"/>
                        <a:cs typeface="Avenir Book"/>
                      </a:endParaRPr>
                    </a:p>
                  </a:txBody>
                  <a:tcPr/>
                </a:tc>
                <a:tc>
                  <a:txBody>
                    <a:bodyPr/>
                    <a:lstStyle/>
                    <a:p>
                      <a:r>
                        <a:rPr lang="fr-FR" sz="1400" dirty="0" smtClean="0">
                          <a:latin typeface="Avenir Book"/>
                          <a:cs typeface="Avenir Book"/>
                        </a:rPr>
                        <a:t>200V max</a:t>
                      </a:r>
                      <a:endParaRPr lang="fr-FR" sz="1400" dirty="0">
                        <a:latin typeface="Avenir Book"/>
                        <a:cs typeface="Avenir Book"/>
                      </a:endParaRPr>
                    </a:p>
                  </a:txBody>
                  <a:tcPr/>
                </a:tc>
              </a:tr>
              <a:tr h="370840">
                <a:tc>
                  <a:txBody>
                    <a:bodyPr/>
                    <a:lstStyle/>
                    <a:p>
                      <a:r>
                        <a:rPr lang="fr-FR" sz="1400" dirty="0" err="1" smtClean="0">
                          <a:latin typeface="Avenir Book"/>
                          <a:cs typeface="Avenir Book"/>
                        </a:rPr>
                        <a:t>Frequency</a:t>
                      </a:r>
                      <a:endParaRPr lang="fr-FR" sz="1400" dirty="0">
                        <a:latin typeface="Avenir Book"/>
                        <a:cs typeface="Avenir Book"/>
                      </a:endParaRPr>
                    </a:p>
                  </a:txBody>
                  <a:tcPr/>
                </a:tc>
                <a:tc>
                  <a:txBody>
                    <a:bodyPr/>
                    <a:lstStyle/>
                    <a:p>
                      <a:r>
                        <a:rPr lang="fr-FR" sz="1400" dirty="0" smtClean="0">
                          <a:latin typeface="Avenir Book"/>
                          <a:cs typeface="Avenir Book"/>
                        </a:rPr>
                        <a:t>0.1-150 Hz</a:t>
                      </a:r>
                      <a:endParaRPr lang="fr-FR" sz="1400" dirty="0">
                        <a:latin typeface="Avenir Book"/>
                        <a:cs typeface="Avenir Book"/>
                      </a:endParaRPr>
                    </a:p>
                  </a:txBody>
                  <a:tcPr/>
                </a:tc>
                <a:tc>
                  <a:txBody>
                    <a:bodyPr/>
                    <a:lstStyle/>
                    <a:p>
                      <a:r>
                        <a:rPr lang="fr-FR" sz="1400" dirty="0" smtClean="0">
                          <a:latin typeface="Avenir Book"/>
                          <a:cs typeface="Avenir Book"/>
                        </a:rPr>
                        <a:t>DC/100 Hz max</a:t>
                      </a:r>
                      <a:endParaRPr lang="fr-FR" sz="1400" dirty="0">
                        <a:latin typeface="Avenir Book"/>
                        <a:cs typeface="Avenir Book"/>
                      </a:endParaRPr>
                    </a:p>
                  </a:txBody>
                  <a:tcPr/>
                </a:tc>
              </a:tr>
              <a:tr h="370840">
                <a:tc>
                  <a:txBody>
                    <a:bodyPr/>
                    <a:lstStyle/>
                    <a:p>
                      <a:r>
                        <a:rPr lang="fr-FR" sz="1400" dirty="0" err="1" smtClean="0">
                          <a:latin typeface="Avenir Book"/>
                          <a:cs typeface="Avenir Book"/>
                        </a:rPr>
                        <a:t>Potential</a:t>
                      </a:r>
                      <a:r>
                        <a:rPr lang="fr-FR" sz="1400" dirty="0" smtClean="0">
                          <a:latin typeface="Avenir Book"/>
                          <a:cs typeface="Avenir Book"/>
                        </a:rPr>
                        <a:t> range</a:t>
                      </a:r>
                      <a:endParaRPr lang="fr-FR" sz="1400" dirty="0">
                        <a:latin typeface="Avenir Book"/>
                        <a:cs typeface="Avenir Book"/>
                      </a:endParaRPr>
                    </a:p>
                  </a:txBody>
                  <a:tcPr/>
                </a:tc>
                <a:tc>
                  <a:txBody>
                    <a:bodyPr/>
                    <a:lstStyle/>
                    <a:p>
                      <a:r>
                        <a:rPr lang="fr-FR" sz="1400" dirty="0" smtClean="0">
                          <a:latin typeface="Avenir Book"/>
                          <a:cs typeface="Avenir Book"/>
                        </a:rPr>
                        <a:t>20-200-2000 mV</a:t>
                      </a:r>
                      <a:endParaRPr lang="fr-FR" sz="1400" dirty="0">
                        <a:latin typeface="Avenir Book"/>
                        <a:cs typeface="Avenir Book"/>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400" dirty="0" smtClean="0">
                          <a:latin typeface="Avenir Book"/>
                          <a:cs typeface="Avenir Book"/>
                        </a:rPr>
                        <a:t>20-200-2000 mV</a:t>
                      </a:r>
                    </a:p>
                  </a:txBody>
                  <a:tcPr/>
                </a:tc>
              </a:tr>
            </a:tbl>
          </a:graphicData>
        </a:graphic>
      </p:graphicFrame>
    </p:spTree>
    <p:extLst>
      <p:ext uri="{BB962C8B-B14F-4D97-AF65-F5344CB8AC3E}">
        <p14:creationId xmlns:p14="http://schemas.microsoft.com/office/powerpoint/2010/main" val="41742490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r-FR" dirty="0" smtClean="0"/>
              <a:t>DC </a:t>
            </a:r>
            <a:r>
              <a:rPr lang="fr-FR" dirty="0" err="1" smtClean="0"/>
              <a:t>current</a:t>
            </a:r>
            <a:r>
              <a:rPr lang="fr-FR" dirty="0" smtClean="0"/>
              <a:t> injection</a:t>
            </a:r>
            <a:endParaRPr lang="fr-FR"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476" y="853786"/>
            <a:ext cx="7685551" cy="4061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60428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7"/>
          <p:cNvGraphicFramePr>
            <a:graphicFrameLocks noChangeAspect="1"/>
          </p:cNvGraphicFramePr>
          <p:nvPr>
            <p:extLst>
              <p:ext uri="{D42A27DB-BD31-4B8C-83A1-F6EECF244321}">
                <p14:modId xmlns:p14="http://schemas.microsoft.com/office/powerpoint/2010/main" val="1044711654"/>
              </p:ext>
            </p:extLst>
          </p:nvPr>
        </p:nvGraphicFramePr>
        <p:xfrm>
          <a:off x="1534567" y="1298765"/>
          <a:ext cx="2817811" cy="3370231"/>
        </p:xfrm>
        <a:graphic>
          <a:graphicData uri="http://schemas.openxmlformats.org/presentationml/2006/ole">
            <mc:AlternateContent xmlns:mc="http://schemas.openxmlformats.org/markup-compatibility/2006">
              <mc:Choice xmlns:v="urn:schemas-microsoft-com:vml" Requires="v">
                <p:oleObj spid="_x0000_s7290" name="Vergelijking" r:id="rId4" imgW="1828800" imgH="2209800" progId="Equation.3">
                  <p:embed/>
                </p:oleObj>
              </mc:Choice>
              <mc:Fallback>
                <p:oleObj name="Vergelijking" r:id="rId4" imgW="1828800" imgH="2209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4567" y="1298765"/>
                        <a:ext cx="2817811" cy="3370231"/>
                      </a:xfrm>
                      <a:prstGeom prst="rect">
                        <a:avLst/>
                      </a:prstGeom>
                      <a:noFill/>
                      <a:ln w="9525">
                        <a:noFill/>
                        <a:miter lim="800000"/>
                        <a:headEnd/>
                        <a:tailEnd/>
                      </a:ln>
                      <a:effectLst/>
                      <a:extLst/>
                    </p:spPr>
                  </p:pic>
                </p:oleObj>
              </mc:Fallback>
            </mc:AlternateContent>
          </a:graphicData>
        </a:graphic>
      </p:graphicFrame>
      <p:sp>
        <p:nvSpPr>
          <p:cNvPr id="36867" name="AutoShape 8"/>
          <p:cNvSpPr>
            <a:spLocks noChangeArrowheads="1"/>
          </p:cNvSpPr>
          <p:nvPr/>
        </p:nvSpPr>
        <p:spPr bwMode="auto">
          <a:xfrm rot="5400000">
            <a:off x="6956029" y="1627188"/>
            <a:ext cx="702469" cy="1727200"/>
          </a:xfrm>
          <a:prstGeom prst="can">
            <a:avLst>
              <a:gd name="adj" fmla="val 46102"/>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en-US" altLang="en-US"/>
          </a:p>
        </p:txBody>
      </p:sp>
      <p:sp>
        <p:nvSpPr>
          <p:cNvPr id="36868" name="Text Box 9"/>
          <p:cNvSpPr txBox="1">
            <a:spLocks noChangeArrowheads="1"/>
          </p:cNvSpPr>
          <p:nvPr/>
        </p:nvSpPr>
        <p:spPr bwMode="auto">
          <a:xfrm>
            <a:off x="6056316" y="1285240"/>
            <a:ext cx="263405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fr-FR" altLang="en-US" dirty="0">
                <a:latin typeface="Avenir Book"/>
                <a:cs typeface="Avenir Book"/>
              </a:rPr>
              <a:t>! </a:t>
            </a:r>
            <a:r>
              <a:rPr lang="fr-FR" altLang="en-US" dirty="0" err="1">
                <a:latin typeface="Avenir Book"/>
                <a:cs typeface="Avenir Book"/>
              </a:rPr>
              <a:t>Resistance</a:t>
            </a:r>
            <a:r>
              <a:rPr lang="fr-FR" altLang="en-US" dirty="0">
                <a:latin typeface="Avenir Book"/>
                <a:cs typeface="Avenir Book"/>
              </a:rPr>
              <a:t> &amp; </a:t>
            </a:r>
            <a:r>
              <a:rPr lang="fr-FR" altLang="en-US" dirty="0" err="1">
                <a:latin typeface="Avenir Book"/>
                <a:cs typeface="Avenir Book"/>
              </a:rPr>
              <a:t>resistivity</a:t>
            </a:r>
            <a:endParaRPr lang="fr-FR" altLang="en-US" dirty="0">
              <a:latin typeface="Avenir Book"/>
              <a:cs typeface="Avenir Book"/>
            </a:endParaRPr>
          </a:p>
        </p:txBody>
      </p:sp>
      <p:sp>
        <p:nvSpPr>
          <p:cNvPr id="36869" name="Text Box 10"/>
          <p:cNvSpPr txBox="1">
            <a:spLocks noChangeArrowheads="1"/>
          </p:cNvSpPr>
          <p:nvPr/>
        </p:nvSpPr>
        <p:spPr bwMode="auto">
          <a:xfrm>
            <a:off x="7812089" y="2356247"/>
            <a:ext cx="29703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fr-FR" altLang="en-US"/>
              <a:t>s</a:t>
            </a:r>
          </a:p>
        </p:txBody>
      </p:sp>
      <p:sp>
        <p:nvSpPr>
          <p:cNvPr id="36870" name="Line 11"/>
          <p:cNvSpPr>
            <a:spLocks noChangeShapeType="1"/>
          </p:cNvSpPr>
          <p:nvPr/>
        </p:nvSpPr>
        <p:spPr bwMode="auto">
          <a:xfrm>
            <a:off x="6659564" y="3003947"/>
            <a:ext cx="1296987"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36871" name="Text Box 12"/>
          <p:cNvSpPr txBox="1">
            <a:spLocks noChangeArrowheads="1"/>
          </p:cNvSpPr>
          <p:nvPr/>
        </p:nvSpPr>
        <p:spPr bwMode="auto">
          <a:xfrm>
            <a:off x="7092950" y="3057525"/>
            <a:ext cx="4473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fr-FR" altLang="en-US"/>
              <a:t>dL</a:t>
            </a:r>
          </a:p>
        </p:txBody>
      </p:sp>
      <p:graphicFrame>
        <p:nvGraphicFramePr>
          <p:cNvPr id="36872" name="Object 13"/>
          <p:cNvGraphicFramePr>
            <a:graphicFrameLocks noChangeAspect="1"/>
          </p:cNvGraphicFramePr>
          <p:nvPr>
            <p:extLst>
              <p:ext uri="{D42A27DB-BD31-4B8C-83A1-F6EECF244321}">
                <p14:modId xmlns:p14="http://schemas.microsoft.com/office/powerpoint/2010/main" val="4254205857"/>
              </p:ext>
            </p:extLst>
          </p:nvPr>
        </p:nvGraphicFramePr>
        <p:xfrm>
          <a:off x="6732588" y="3463568"/>
          <a:ext cx="1223963" cy="809217"/>
        </p:xfrm>
        <a:graphic>
          <a:graphicData uri="http://schemas.openxmlformats.org/presentationml/2006/ole">
            <mc:AlternateContent xmlns:mc="http://schemas.openxmlformats.org/markup-compatibility/2006">
              <mc:Choice xmlns:v="urn:schemas-microsoft-com:vml" Requires="v">
                <p:oleObj spid="_x0000_s7291" name="Equation" r:id="rId6" imgW="609336" imgH="393529" progId="Equation.3">
                  <p:embed/>
                </p:oleObj>
              </mc:Choice>
              <mc:Fallback>
                <p:oleObj name="Equation" r:id="rId6" imgW="609336"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588" y="3463568"/>
                        <a:ext cx="1223963" cy="809217"/>
                      </a:xfrm>
                      <a:prstGeom prst="rect">
                        <a:avLst/>
                      </a:prstGeom>
                      <a:noFill/>
                      <a:ln>
                        <a:noFill/>
                      </a:ln>
                      <a:effectLst/>
                      <a:extLst/>
                    </p:spPr>
                  </p:pic>
                </p:oleObj>
              </mc:Fallback>
            </mc:AlternateContent>
          </a:graphicData>
        </a:graphic>
      </p:graphicFrame>
      <p:cxnSp>
        <p:nvCxnSpPr>
          <p:cNvPr id="36873" name="AutoShape 16"/>
          <p:cNvCxnSpPr>
            <a:cxnSpLocks noChangeShapeType="1"/>
            <a:stCxn id="36867" idx="3"/>
            <a:endCxn id="36867" idx="1"/>
          </p:cNvCxnSpPr>
          <p:nvPr/>
        </p:nvCxnSpPr>
        <p:spPr bwMode="auto">
          <a:xfrm rot="10800000" flipH="1" flipV="1">
            <a:off x="6443663" y="2490788"/>
            <a:ext cx="1727200" cy="1191"/>
          </a:xfrm>
          <a:prstGeom prst="bentConnector5">
            <a:avLst>
              <a:gd name="adj1" fmla="val -13236"/>
              <a:gd name="adj2" fmla="val -43900014"/>
              <a:gd name="adj3" fmla="val 113236"/>
            </a:avLst>
          </a:prstGeom>
          <a:noFill/>
          <a:ln w="9525">
            <a:solidFill>
              <a:schemeClr val="tx1"/>
            </a:solidFill>
            <a:miter lim="800000"/>
            <a:headEnd/>
            <a:tailEnd/>
          </a:ln>
          <a:extLst>
            <a:ext uri="{909E8E84-426E-40dd-AFC4-6F175D3DCCD1}">
              <a14:hiddenFill xmlns:a14="http://schemas.microsoft.com/office/drawing/2010/main" xmlns="">
                <a:noFill/>
              </a14:hiddenFill>
            </a:ext>
          </a:extLst>
        </p:spPr>
      </p:cxnSp>
      <p:graphicFrame>
        <p:nvGraphicFramePr>
          <p:cNvPr id="36874" name="Object 17"/>
          <p:cNvGraphicFramePr>
            <a:graphicFrameLocks noChangeAspect="1"/>
          </p:cNvGraphicFramePr>
          <p:nvPr/>
        </p:nvGraphicFramePr>
        <p:xfrm>
          <a:off x="7019925" y="1815704"/>
          <a:ext cx="503238" cy="278606"/>
        </p:xfrm>
        <a:graphic>
          <a:graphicData uri="http://schemas.openxmlformats.org/presentationml/2006/ole">
            <mc:AlternateContent xmlns:mc="http://schemas.openxmlformats.org/markup-compatibility/2006">
              <mc:Choice xmlns:v="urn:schemas-microsoft-com:vml" Requires="v">
                <p:oleObj spid="_x0000_s7292" name="Equation" r:id="rId8" imgW="241091" imgH="177646" progId="Equation.3">
                  <p:embed/>
                </p:oleObj>
              </mc:Choice>
              <mc:Fallback>
                <p:oleObj name="Equation" r:id="rId8" imgW="241091" imgH="177646"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9925" y="1815704"/>
                        <a:ext cx="503238" cy="278606"/>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aphicFrame>
        <p:nvGraphicFramePr>
          <p:cNvPr id="36875" name="Object 19"/>
          <p:cNvGraphicFramePr>
            <a:graphicFrameLocks noChangeAspect="1"/>
          </p:cNvGraphicFramePr>
          <p:nvPr/>
        </p:nvGraphicFramePr>
        <p:xfrm>
          <a:off x="6659563" y="2193131"/>
          <a:ext cx="284162" cy="277416"/>
        </p:xfrm>
        <a:graphic>
          <a:graphicData uri="http://schemas.openxmlformats.org/presentationml/2006/ole">
            <mc:AlternateContent xmlns:mc="http://schemas.openxmlformats.org/markup-compatibility/2006">
              <mc:Choice xmlns:v="urn:schemas-microsoft-com:vml" Requires="v">
                <p:oleObj spid="_x0000_s7293" name="…quation" r:id="rId10" imgW="126780" imgH="164814" progId="Equation.3">
                  <p:embed/>
                </p:oleObj>
              </mc:Choice>
              <mc:Fallback>
                <p:oleObj name="…quation" r:id="rId10" imgW="126780" imgH="164814"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9563" y="2193131"/>
                        <a:ext cx="284162" cy="277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36876" name="Line 20"/>
          <p:cNvSpPr>
            <a:spLocks noChangeShapeType="1"/>
          </p:cNvSpPr>
          <p:nvPr/>
        </p:nvSpPr>
        <p:spPr bwMode="auto">
          <a:xfrm>
            <a:off x="6516688" y="2463404"/>
            <a:ext cx="57626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FR"/>
          </a:p>
        </p:txBody>
      </p:sp>
      <p:sp>
        <p:nvSpPr>
          <p:cNvPr id="2" name="Titre 1"/>
          <p:cNvSpPr>
            <a:spLocks noGrp="1"/>
          </p:cNvSpPr>
          <p:nvPr>
            <p:ph type="title"/>
          </p:nvPr>
        </p:nvSpPr>
        <p:spPr>
          <a:xfrm>
            <a:off x="197275" y="205979"/>
            <a:ext cx="6246387" cy="570864"/>
          </a:xfrm>
        </p:spPr>
        <p:txBody>
          <a:bodyPr/>
          <a:lstStyle/>
          <a:p>
            <a:pPr algn="l"/>
            <a:r>
              <a:rPr lang="fr-FR" dirty="0" err="1" smtClean="0"/>
              <a:t>From</a:t>
            </a:r>
            <a:r>
              <a:rPr lang="fr-FR" dirty="0" smtClean="0"/>
              <a:t> </a:t>
            </a:r>
            <a:r>
              <a:rPr lang="fr-FR" dirty="0" err="1" smtClean="0"/>
              <a:t>potential</a:t>
            </a:r>
            <a:r>
              <a:rPr lang="fr-FR" dirty="0" smtClean="0"/>
              <a:t> to </a:t>
            </a:r>
            <a:r>
              <a:rPr lang="fr-FR" dirty="0" err="1" smtClean="0"/>
              <a:t>resistance</a:t>
            </a:r>
            <a:r>
              <a:rPr lang="fr-FR" dirty="0" smtClean="0"/>
              <a:t>: </a:t>
            </a:r>
            <a:r>
              <a:rPr lang="fr-FR" dirty="0" err="1" smtClean="0"/>
              <a:t>Ohm’s</a:t>
            </a:r>
            <a:r>
              <a:rPr lang="fr-FR" dirty="0" smtClean="0"/>
              <a:t> </a:t>
            </a:r>
            <a:r>
              <a:rPr lang="fr-FR" dirty="0" err="1" smtClean="0"/>
              <a:t>law</a:t>
            </a:r>
            <a:endParaRPr lang="fr-FR" dirty="0"/>
          </a:p>
        </p:txBody>
      </p:sp>
    </p:spTree>
    <p:extLst>
      <p:ext uri="{BB962C8B-B14F-4D97-AF65-F5344CB8AC3E}">
        <p14:creationId xmlns:p14="http://schemas.microsoft.com/office/powerpoint/2010/main" val="25238235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5586" y="673480"/>
            <a:ext cx="2918414" cy="4470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31746" name="Rectangle 2"/>
          <p:cNvSpPr>
            <a:spLocks noGrp="1" noChangeArrowheads="1"/>
          </p:cNvSpPr>
          <p:nvPr>
            <p:ph idx="1"/>
          </p:nvPr>
        </p:nvSpPr>
        <p:spPr bwMode="auto">
          <a:xfrm>
            <a:off x="431807" y="2969447"/>
            <a:ext cx="5525363" cy="1657350"/>
          </a:xfrm>
          <a:noFill/>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normAutofit/>
          </a:bodyPr>
          <a:lstStyle/>
          <a:p>
            <a:pPr marL="0" indent="0">
              <a:buClr>
                <a:srgbClr val="FF00FF"/>
              </a:buClr>
              <a:buSzPct val="150000"/>
              <a:buNone/>
            </a:pPr>
            <a:r>
              <a:rPr lang="en-US" altLang="fr-FR" sz="2000" dirty="0" smtClean="0">
                <a:latin typeface="+mn-lt"/>
              </a:rPr>
              <a:t>- at any spherical surface S at distance r from origin, current I flows radially</a:t>
            </a:r>
          </a:p>
          <a:p>
            <a:pPr marL="0" indent="0">
              <a:buClr>
                <a:srgbClr val="FF00FF"/>
              </a:buClr>
              <a:buSzPct val="150000"/>
              <a:buNone/>
            </a:pPr>
            <a:r>
              <a:rPr lang="en-US" altLang="fr-FR" sz="2000" dirty="0" smtClean="0">
                <a:latin typeface="+mn-lt"/>
              </a:rPr>
              <a:t>- surface area is 2p r</a:t>
            </a:r>
            <a:r>
              <a:rPr lang="en-US" altLang="fr-FR" sz="2000" baseline="30000" dirty="0" smtClean="0">
                <a:latin typeface="+mn-lt"/>
              </a:rPr>
              <a:t>2</a:t>
            </a:r>
            <a:r>
              <a:rPr lang="en-US" altLang="fr-FR" sz="2000" dirty="0" smtClean="0">
                <a:latin typeface="+mn-lt"/>
              </a:rPr>
              <a:t> (half sphere) current density at distance r is </a:t>
            </a:r>
          </a:p>
        </p:txBody>
      </p:sp>
      <p:graphicFrame>
        <p:nvGraphicFramePr>
          <p:cNvPr id="31747" name="Object 3">
            <a:hlinkClick r:id="" action="ppaction://ole?verb=0"/>
          </p:cNvPr>
          <p:cNvGraphicFramePr>
            <a:graphicFrameLocks/>
          </p:cNvGraphicFramePr>
          <p:nvPr>
            <p:extLst>
              <p:ext uri="{D42A27DB-BD31-4B8C-83A1-F6EECF244321}">
                <p14:modId xmlns:p14="http://schemas.microsoft.com/office/powerpoint/2010/main" val="2041134545"/>
              </p:ext>
            </p:extLst>
          </p:nvPr>
        </p:nvGraphicFramePr>
        <p:xfrm>
          <a:off x="6765743" y="1352103"/>
          <a:ext cx="1964531" cy="950119"/>
        </p:xfrm>
        <a:graphic>
          <a:graphicData uri="http://schemas.openxmlformats.org/presentationml/2006/ole">
            <mc:AlternateContent xmlns:mc="http://schemas.openxmlformats.org/markup-compatibility/2006">
              <mc:Choice xmlns:v="urn:schemas-microsoft-com:vml" Requires="v">
                <p:oleObj spid="_x0000_s9237" name="Equation" r:id="rId4" imgW="787058" imgH="393529" progId="Equation.3">
                  <p:embed/>
                </p:oleObj>
              </mc:Choice>
              <mc:Fallback>
                <p:oleObj name="Equation" r:id="rId4" imgW="787058" imgH="393529" progId="Equation.3">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5743" y="1352103"/>
                        <a:ext cx="1964531" cy="950119"/>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8" name="Oval 4"/>
          <p:cNvSpPr>
            <a:spLocks noChangeArrowheads="1"/>
          </p:cNvSpPr>
          <p:nvPr/>
        </p:nvSpPr>
        <p:spPr bwMode="auto">
          <a:xfrm>
            <a:off x="1759968" y="74563"/>
            <a:ext cx="1924050" cy="1752600"/>
          </a:xfrm>
          <a:prstGeom prst="ellipse">
            <a:avLst/>
          </a:prstGeom>
          <a:solidFill>
            <a:schemeClr val="bg1"/>
          </a:solidFill>
          <a:ln w="25400">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fr-FR" altLang="fr-FR" sz="1800"/>
          </a:p>
        </p:txBody>
      </p:sp>
      <p:sp>
        <p:nvSpPr>
          <p:cNvPr id="31749" name="Oval 5"/>
          <p:cNvSpPr>
            <a:spLocks noChangeArrowheads="1"/>
          </p:cNvSpPr>
          <p:nvPr/>
        </p:nvSpPr>
        <p:spPr bwMode="auto">
          <a:xfrm>
            <a:off x="1988568" y="246013"/>
            <a:ext cx="1466850" cy="1352550"/>
          </a:xfrm>
          <a:prstGeom prst="ellipse">
            <a:avLst/>
          </a:prstGeom>
          <a:solidFill>
            <a:schemeClr val="bg1"/>
          </a:solidFill>
          <a:ln w="25400">
            <a:solidFill>
              <a:schemeClr val="tx1"/>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fr-FR" altLang="fr-FR" sz="1800"/>
          </a:p>
        </p:txBody>
      </p:sp>
      <p:sp>
        <p:nvSpPr>
          <p:cNvPr id="31750" name="Oval 6"/>
          <p:cNvSpPr>
            <a:spLocks noChangeArrowheads="1"/>
          </p:cNvSpPr>
          <p:nvPr/>
        </p:nvSpPr>
        <p:spPr bwMode="auto">
          <a:xfrm>
            <a:off x="2217168" y="360313"/>
            <a:ext cx="1009650" cy="1009650"/>
          </a:xfrm>
          <a:prstGeom prst="ellipse">
            <a:avLst/>
          </a:prstGeom>
          <a:solidFill>
            <a:schemeClr val="bg1"/>
          </a:solidFill>
          <a:ln w="25400">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fr-FR" altLang="fr-FR" sz="1800"/>
          </a:p>
        </p:txBody>
      </p:sp>
      <p:sp>
        <p:nvSpPr>
          <p:cNvPr id="31751" name="Rectangle 7"/>
          <p:cNvSpPr>
            <a:spLocks noChangeArrowheads="1"/>
          </p:cNvSpPr>
          <p:nvPr/>
        </p:nvSpPr>
        <p:spPr bwMode="auto">
          <a:xfrm>
            <a:off x="607443" y="12650"/>
            <a:ext cx="4286250" cy="847725"/>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fr-FR" altLang="fr-FR" sz="1800"/>
          </a:p>
        </p:txBody>
      </p:sp>
      <p:sp>
        <p:nvSpPr>
          <p:cNvPr id="31752" name="Line 8"/>
          <p:cNvSpPr>
            <a:spLocks noChangeShapeType="1"/>
          </p:cNvSpPr>
          <p:nvPr/>
        </p:nvSpPr>
        <p:spPr bwMode="auto">
          <a:xfrm>
            <a:off x="612206" y="865138"/>
            <a:ext cx="4333875" cy="119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sz="1350"/>
          </a:p>
        </p:txBody>
      </p:sp>
      <p:sp>
        <p:nvSpPr>
          <p:cNvPr id="31753" name="Line 9"/>
          <p:cNvSpPr>
            <a:spLocks noChangeShapeType="1"/>
          </p:cNvSpPr>
          <p:nvPr/>
        </p:nvSpPr>
        <p:spPr bwMode="auto">
          <a:xfrm flipH="1">
            <a:off x="1402781" y="869900"/>
            <a:ext cx="1323975" cy="5048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sz="1350"/>
          </a:p>
        </p:txBody>
      </p:sp>
      <p:sp>
        <p:nvSpPr>
          <p:cNvPr id="31754" name="Line 10"/>
          <p:cNvSpPr>
            <a:spLocks noChangeShapeType="1"/>
          </p:cNvSpPr>
          <p:nvPr/>
        </p:nvSpPr>
        <p:spPr bwMode="auto">
          <a:xfrm>
            <a:off x="2726756" y="869900"/>
            <a:ext cx="1362075" cy="5619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sz="1350"/>
          </a:p>
        </p:txBody>
      </p:sp>
      <p:sp>
        <p:nvSpPr>
          <p:cNvPr id="31755" name="Line 11"/>
          <p:cNvSpPr>
            <a:spLocks noChangeShapeType="1"/>
          </p:cNvSpPr>
          <p:nvPr/>
        </p:nvSpPr>
        <p:spPr bwMode="auto">
          <a:xfrm>
            <a:off x="2726756" y="869900"/>
            <a:ext cx="676275" cy="11906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sz="1350"/>
          </a:p>
        </p:txBody>
      </p:sp>
      <p:sp>
        <p:nvSpPr>
          <p:cNvPr id="31756" name="Line 12"/>
          <p:cNvSpPr>
            <a:spLocks noChangeShapeType="1"/>
          </p:cNvSpPr>
          <p:nvPr/>
        </p:nvSpPr>
        <p:spPr bwMode="auto">
          <a:xfrm flipH="1">
            <a:off x="1859981" y="869900"/>
            <a:ext cx="866775" cy="10191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sz="1350"/>
          </a:p>
        </p:txBody>
      </p:sp>
      <p:sp>
        <p:nvSpPr>
          <p:cNvPr id="31757" name="Line 13"/>
          <p:cNvSpPr>
            <a:spLocks noChangeShapeType="1"/>
          </p:cNvSpPr>
          <p:nvPr/>
        </p:nvSpPr>
        <p:spPr bwMode="auto">
          <a:xfrm flipH="1">
            <a:off x="2602931" y="910625"/>
            <a:ext cx="123825" cy="12477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sz="1350"/>
          </a:p>
        </p:txBody>
      </p:sp>
      <p:sp>
        <p:nvSpPr>
          <p:cNvPr id="31758" name="Freeform 14"/>
          <p:cNvSpPr>
            <a:spLocks/>
          </p:cNvSpPr>
          <p:nvPr/>
        </p:nvSpPr>
        <p:spPr bwMode="auto">
          <a:xfrm>
            <a:off x="3864993" y="1150888"/>
            <a:ext cx="458391" cy="172641"/>
          </a:xfrm>
          <a:custGeom>
            <a:avLst/>
            <a:gdLst>
              <a:gd name="T0" fmla="*/ 609600 w 385"/>
              <a:gd name="T1" fmla="*/ 0 h 145"/>
              <a:gd name="T2" fmla="*/ 0 w 385"/>
              <a:gd name="T3" fmla="*/ 0 h 145"/>
              <a:gd name="T4" fmla="*/ 0 w 385"/>
              <a:gd name="T5" fmla="*/ 228600 h 145"/>
              <a:gd name="T6" fmla="*/ 0 60000 65536"/>
              <a:gd name="T7" fmla="*/ 0 60000 65536"/>
              <a:gd name="T8" fmla="*/ 0 60000 65536"/>
            </a:gdLst>
            <a:ahLst/>
            <a:cxnLst>
              <a:cxn ang="T6">
                <a:pos x="T0" y="T1"/>
              </a:cxn>
              <a:cxn ang="T7">
                <a:pos x="T2" y="T3"/>
              </a:cxn>
              <a:cxn ang="T8">
                <a:pos x="T4" y="T5"/>
              </a:cxn>
            </a:cxnLst>
            <a:rect l="0" t="0" r="r" b="b"/>
            <a:pathLst>
              <a:path w="385" h="145">
                <a:moveTo>
                  <a:pt x="384" y="0"/>
                </a:moveTo>
                <a:lnTo>
                  <a:pt x="0" y="0"/>
                </a:lnTo>
                <a:lnTo>
                  <a:pt x="0" y="144"/>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sz="1350"/>
          </a:p>
        </p:txBody>
      </p:sp>
      <p:sp>
        <p:nvSpPr>
          <p:cNvPr id="31759" name="Rectangle 15"/>
          <p:cNvSpPr>
            <a:spLocks noChangeArrowheads="1"/>
          </p:cNvSpPr>
          <p:nvPr/>
        </p:nvSpPr>
        <p:spPr bwMode="auto">
          <a:xfrm>
            <a:off x="4322194" y="922288"/>
            <a:ext cx="1366561" cy="71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100" b="1">
                <a:latin typeface="Arial" panose="020B0604020202020204" pitchFamily="34" charset="0"/>
              </a:rPr>
              <a:t>current </a:t>
            </a:r>
          </a:p>
          <a:p>
            <a:r>
              <a:rPr lang="en-US" altLang="fr-FR" sz="2100" b="1">
                <a:latin typeface="Arial" panose="020B0604020202020204" pitchFamily="34" charset="0"/>
              </a:rPr>
              <a:t>flow lines</a:t>
            </a:r>
          </a:p>
        </p:txBody>
      </p:sp>
      <p:sp>
        <p:nvSpPr>
          <p:cNvPr id="31760" name="Line 16"/>
          <p:cNvSpPr>
            <a:spLocks noChangeShapeType="1"/>
          </p:cNvSpPr>
          <p:nvPr/>
        </p:nvSpPr>
        <p:spPr bwMode="auto">
          <a:xfrm flipH="1" flipV="1">
            <a:off x="3517331" y="1603325"/>
            <a:ext cx="466725" cy="4667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sz="1350"/>
          </a:p>
        </p:txBody>
      </p:sp>
      <p:sp>
        <p:nvSpPr>
          <p:cNvPr id="31761" name="Rectangle 17"/>
          <p:cNvSpPr>
            <a:spLocks noChangeArrowheads="1"/>
          </p:cNvSpPr>
          <p:nvPr/>
        </p:nvSpPr>
        <p:spPr bwMode="auto">
          <a:xfrm>
            <a:off x="3979293" y="1929557"/>
            <a:ext cx="1905170" cy="71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100" b="1">
                <a:latin typeface="Arial" panose="020B0604020202020204" pitchFamily="34" charset="0"/>
              </a:rPr>
              <a:t>equi-potential</a:t>
            </a:r>
          </a:p>
          <a:p>
            <a:r>
              <a:rPr lang="en-US" altLang="fr-FR" sz="2100" b="1">
                <a:latin typeface="Arial" panose="020B0604020202020204" pitchFamily="34" charset="0"/>
              </a:rPr>
              <a:t>surface</a:t>
            </a:r>
          </a:p>
        </p:txBody>
      </p:sp>
      <p:sp>
        <p:nvSpPr>
          <p:cNvPr id="31762" name="Freeform 18"/>
          <p:cNvSpPr>
            <a:spLocks/>
          </p:cNvSpPr>
          <p:nvPr/>
        </p:nvSpPr>
        <p:spPr bwMode="auto">
          <a:xfrm>
            <a:off x="2721993" y="236488"/>
            <a:ext cx="515541" cy="629841"/>
          </a:xfrm>
          <a:custGeom>
            <a:avLst/>
            <a:gdLst>
              <a:gd name="T0" fmla="*/ 0 w 433"/>
              <a:gd name="T1" fmla="*/ 838200 h 529"/>
              <a:gd name="T2" fmla="*/ 0 w 433"/>
              <a:gd name="T3" fmla="*/ 228600 h 529"/>
              <a:gd name="T4" fmla="*/ 685800 w 433"/>
              <a:gd name="T5" fmla="*/ 228600 h 529"/>
              <a:gd name="T6" fmla="*/ 685800 w 433"/>
              <a:gd name="T7" fmla="*/ 0 h 529"/>
              <a:gd name="T8" fmla="*/ 685800 w 433"/>
              <a:gd name="T9" fmla="*/ 381000 h 5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3" h="529">
                <a:moveTo>
                  <a:pt x="0" y="528"/>
                </a:moveTo>
                <a:lnTo>
                  <a:pt x="0" y="144"/>
                </a:lnTo>
                <a:lnTo>
                  <a:pt x="432" y="144"/>
                </a:lnTo>
                <a:lnTo>
                  <a:pt x="432" y="0"/>
                </a:lnTo>
                <a:lnTo>
                  <a:pt x="432" y="240"/>
                </a:lnTo>
              </a:path>
            </a:pathLst>
          </a:custGeom>
          <a:noFill/>
          <a:ln w="12700" cap="rnd"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sz="1350"/>
          </a:p>
        </p:txBody>
      </p:sp>
      <p:sp>
        <p:nvSpPr>
          <p:cNvPr id="31763" name="Freeform 19"/>
          <p:cNvSpPr>
            <a:spLocks/>
          </p:cNvSpPr>
          <p:nvPr/>
        </p:nvSpPr>
        <p:spPr bwMode="auto">
          <a:xfrm>
            <a:off x="3464943" y="293638"/>
            <a:ext cx="1144191" cy="229791"/>
          </a:xfrm>
          <a:custGeom>
            <a:avLst/>
            <a:gdLst>
              <a:gd name="T0" fmla="*/ 0 w 961"/>
              <a:gd name="T1" fmla="*/ 0 h 193"/>
              <a:gd name="T2" fmla="*/ 0 w 961"/>
              <a:gd name="T3" fmla="*/ 228600 h 193"/>
              <a:gd name="T4" fmla="*/ 0 w 961"/>
              <a:gd name="T5" fmla="*/ 304800 h 193"/>
              <a:gd name="T6" fmla="*/ 0 w 961"/>
              <a:gd name="T7" fmla="*/ 152400 h 193"/>
              <a:gd name="T8" fmla="*/ 1524000 w 961"/>
              <a:gd name="T9" fmla="*/ 152400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1" h="193">
                <a:moveTo>
                  <a:pt x="0" y="0"/>
                </a:moveTo>
                <a:lnTo>
                  <a:pt x="0" y="144"/>
                </a:lnTo>
                <a:lnTo>
                  <a:pt x="0" y="192"/>
                </a:lnTo>
                <a:lnTo>
                  <a:pt x="0" y="96"/>
                </a:lnTo>
                <a:lnTo>
                  <a:pt x="960" y="96"/>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sz="1350"/>
          </a:p>
        </p:txBody>
      </p:sp>
      <p:sp>
        <p:nvSpPr>
          <p:cNvPr id="31764" name="Rectangle 20"/>
          <p:cNvSpPr>
            <a:spLocks noChangeArrowheads="1"/>
          </p:cNvSpPr>
          <p:nvPr/>
        </p:nvSpPr>
        <p:spPr bwMode="auto">
          <a:xfrm>
            <a:off x="2805337" y="259111"/>
            <a:ext cx="352425" cy="34432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1800" b="1">
                <a:latin typeface="Courier New" panose="02070309020205020404" pitchFamily="49" charset="0"/>
              </a:rPr>
              <a:t>I</a:t>
            </a:r>
            <a:endParaRPr lang="en-US" altLang="fr-FR" sz="1800" b="1">
              <a:latin typeface="Arial" panose="020B0604020202020204" pitchFamily="34" charset="0"/>
            </a:endParaRPr>
          </a:p>
        </p:txBody>
      </p:sp>
      <p:graphicFrame>
        <p:nvGraphicFramePr>
          <p:cNvPr id="21" name="Object 3">
            <a:hlinkClick r:id="" action="ppaction://ole?verb=0"/>
          </p:cNvPr>
          <p:cNvGraphicFramePr>
            <a:graphicFrameLocks/>
          </p:cNvGraphicFramePr>
          <p:nvPr>
            <p:extLst>
              <p:ext uri="{D42A27DB-BD31-4B8C-83A1-F6EECF244321}">
                <p14:modId xmlns:p14="http://schemas.microsoft.com/office/powerpoint/2010/main" val="2679736193"/>
              </p:ext>
            </p:extLst>
          </p:nvPr>
        </p:nvGraphicFramePr>
        <p:xfrm>
          <a:off x="6417740" y="2792705"/>
          <a:ext cx="2575201" cy="763023"/>
        </p:xfrm>
        <a:graphic>
          <a:graphicData uri="http://schemas.openxmlformats.org/presentationml/2006/ole">
            <mc:AlternateContent xmlns:mc="http://schemas.openxmlformats.org/markup-compatibility/2006">
              <mc:Choice xmlns:v="urn:schemas-microsoft-com:vml" Requires="v">
                <p:oleObj spid="_x0000_s9238" name="Equation" r:id="rId6" imgW="1307532" imgH="393529" progId="Equation.3">
                  <p:embed/>
                </p:oleObj>
              </mc:Choice>
              <mc:Fallback>
                <p:oleObj name="Equation" r:id="rId6" imgW="1307532" imgH="393529" progId="Equation.3">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7740" y="2792705"/>
                        <a:ext cx="2575201" cy="763023"/>
                      </a:xfrm>
                      <a:prstGeom prst="rect">
                        <a:avLst/>
                      </a:prstGeom>
                      <a:solidFill>
                        <a:srgbClr val="FFFFFF"/>
                      </a:solidFill>
                      <a:ln>
                        <a:noFill/>
                      </a:ln>
                      <a:effectLst/>
                    </p:spPr>
                  </p:pic>
                </p:oleObj>
              </mc:Fallback>
            </mc:AlternateContent>
          </a:graphicData>
        </a:graphic>
      </p:graphicFrame>
      <p:graphicFrame>
        <p:nvGraphicFramePr>
          <p:cNvPr id="22" name="Object 4">
            <a:hlinkClick r:id="" action="ppaction://ole?verb=0"/>
          </p:cNvPr>
          <p:cNvGraphicFramePr>
            <a:graphicFrameLocks/>
          </p:cNvGraphicFramePr>
          <p:nvPr>
            <p:extLst>
              <p:ext uri="{D42A27DB-BD31-4B8C-83A1-F6EECF244321}">
                <p14:modId xmlns:p14="http://schemas.microsoft.com/office/powerpoint/2010/main" val="492180653"/>
              </p:ext>
            </p:extLst>
          </p:nvPr>
        </p:nvGraphicFramePr>
        <p:xfrm>
          <a:off x="6503078" y="4139900"/>
          <a:ext cx="2489863" cy="809875"/>
        </p:xfrm>
        <a:graphic>
          <a:graphicData uri="http://schemas.openxmlformats.org/presentationml/2006/ole">
            <mc:AlternateContent xmlns:mc="http://schemas.openxmlformats.org/markup-compatibility/2006">
              <mc:Choice xmlns:v="urn:schemas-microsoft-com:vml" Requires="v">
                <p:oleObj spid="_x0000_s9239" name="Equation" r:id="rId8" imgW="1219200" imgH="469900" progId="Equation.3">
                  <p:embed/>
                </p:oleObj>
              </mc:Choice>
              <mc:Fallback>
                <p:oleObj name="Equation" r:id="rId8" imgW="1219200" imgH="469900" progId="Equation.3">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3078" y="4139900"/>
                        <a:ext cx="2489863" cy="809875"/>
                      </a:xfrm>
                      <a:prstGeom prst="rect">
                        <a:avLst/>
                      </a:prstGeom>
                      <a:solidFill>
                        <a:srgbClr val="FFFFFF"/>
                      </a:solidFill>
                      <a:ln>
                        <a:noFill/>
                      </a:ln>
                      <a:effectLst/>
                    </p:spPr>
                  </p:pic>
                </p:oleObj>
              </mc:Fallback>
            </mc:AlternateContent>
          </a:graphicData>
        </a:graphic>
      </p:graphicFrame>
      <p:sp>
        <p:nvSpPr>
          <p:cNvPr id="24" name="Rectangle 2"/>
          <p:cNvSpPr txBox="1">
            <a:spLocks noChangeArrowheads="1"/>
          </p:cNvSpPr>
          <p:nvPr/>
        </p:nvSpPr>
        <p:spPr bwMode="auto">
          <a:xfrm>
            <a:off x="6238736" y="939942"/>
            <a:ext cx="2062045" cy="36484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latinLnBrk="0" hangingPunct="1">
              <a:spcBef>
                <a:spcPct val="20000"/>
              </a:spcBef>
              <a:buFont typeface="Arial"/>
              <a:buChar char="•"/>
              <a:defRPr sz="2800" kern="1200">
                <a:solidFill>
                  <a:schemeClr val="tx1"/>
                </a:solidFill>
                <a:latin typeface="Avenir Book"/>
                <a:ea typeface="+mn-ea"/>
                <a:cs typeface="Avenir Book"/>
              </a:defRPr>
            </a:lvl1pPr>
            <a:lvl2pPr marL="742950" indent="-285750" algn="l" defTabSz="457200" rtl="0" eaLnBrk="1" latinLnBrk="0" hangingPunct="1">
              <a:spcBef>
                <a:spcPct val="20000"/>
              </a:spcBef>
              <a:buFont typeface="Arial"/>
              <a:buChar char="–"/>
              <a:defRPr sz="2400" kern="1200">
                <a:solidFill>
                  <a:schemeClr val="tx1"/>
                </a:solidFill>
                <a:latin typeface="Avenir Book"/>
                <a:ea typeface="+mn-ea"/>
                <a:cs typeface="Avenir Book"/>
              </a:defRPr>
            </a:lvl2pPr>
            <a:lvl3pPr marL="1143000" indent="-228600" algn="l" defTabSz="457200" rtl="0" eaLnBrk="1" latinLnBrk="0" hangingPunct="1">
              <a:spcBef>
                <a:spcPct val="20000"/>
              </a:spcBef>
              <a:buFont typeface="Arial"/>
              <a:buChar char="•"/>
              <a:defRPr sz="2000" kern="1200">
                <a:solidFill>
                  <a:schemeClr val="tx1"/>
                </a:solidFill>
                <a:latin typeface="Avenir Book"/>
                <a:ea typeface="+mn-ea"/>
                <a:cs typeface="Avenir Book"/>
              </a:defRPr>
            </a:lvl3pPr>
            <a:lvl4pPr marL="1600200" indent="-228600" algn="l" defTabSz="457200" rtl="0" eaLnBrk="1" latinLnBrk="0" hangingPunct="1">
              <a:spcBef>
                <a:spcPct val="20000"/>
              </a:spcBef>
              <a:buFont typeface="Arial"/>
              <a:buChar char="–"/>
              <a:defRPr sz="1800" kern="1200">
                <a:solidFill>
                  <a:schemeClr val="tx1"/>
                </a:solidFill>
                <a:latin typeface="Avenir Book"/>
                <a:ea typeface="+mn-ea"/>
                <a:cs typeface="Avenir Book"/>
              </a:defRPr>
            </a:lvl4pPr>
            <a:lvl5pPr marL="2057400" indent="-228600" algn="l" defTabSz="457200" rtl="0" eaLnBrk="1" latinLnBrk="0" hangingPunct="1">
              <a:spcBef>
                <a:spcPct val="20000"/>
              </a:spcBef>
              <a:buFont typeface="Arial"/>
              <a:buChar char="»"/>
              <a:defRPr sz="1800" kern="1200">
                <a:solidFill>
                  <a:schemeClr val="tx1"/>
                </a:solidFill>
                <a:latin typeface="Avenir Book"/>
                <a:ea typeface="+mn-ea"/>
                <a:cs typeface="Avenir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FF00FF"/>
              </a:buClr>
              <a:buSzPct val="150000"/>
              <a:buFont typeface="Arial"/>
              <a:buNone/>
            </a:pPr>
            <a:r>
              <a:rPr lang="en-US" altLang="fr-FR" sz="2000" dirty="0" smtClean="0">
                <a:latin typeface="+mn-lt"/>
              </a:rPr>
              <a:t>Current density:</a:t>
            </a:r>
          </a:p>
          <a:p>
            <a:pPr marL="0" indent="0">
              <a:buClr>
                <a:srgbClr val="FF00FF"/>
              </a:buClr>
              <a:buSzPct val="150000"/>
              <a:buFont typeface="Arial"/>
              <a:buNone/>
            </a:pPr>
            <a:endParaRPr lang="en-US" altLang="fr-FR" sz="2000" dirty="0">
              <a:latin typeface="+mn-lt"/>
            </a:endParaRPr>
          </a:p>
          <a:p>
            <a:pPr marL="0" indent="0">
              <a:buClr>
                <a:srgbClr val="FF00FF"/>
              </a:buClr>
              <a:buSzPct val="150000"/>
              <a:buFont typeface="Arial"/>
              <a:buNone/>
            </a:pPr>
            <a:endParaRPr lang="en-US" altLang="fr-FR" sz="2000" dirty="0" smtClean="0">
              <a:latin typeface="+mn-lt"/>
            </a:endParaRPr>
          </a:p>
          <a:p>
            <a:pPr marL="0" indent="0">
              <a:buClr>
                <a:srgbClr val="FF00FF"/>
              </a:buClr>
              <a:buSzPct val="150000"/>
              <a:buFont typeface="Arial"/>
              <a:buNone/>
            </a:pPr>
            <a:endParaRPr lang="en-US" altLang="fr-FR" sz="2000" dirty="0">
              <a:latin typeface="+mn-lt"/>
            </a:endParaRPr>
          </a:p>
          <a:p>
            <a:pPr marL="0" indent="0">
              <a:buClr>
                <a:srgbClr val="FF00FF"/>
              </a:buClr>
              <a:buSzPct val="150000"/>
              <a:buFont typeface="Arial"/>
              <a:buNone/>
            </a:pPr>
            <a:r>
              <a:rPr lang="en-US" altLang="fr-FR" sz="2000" dirty="0" smtClean="0">
                <a:latin typeface="+mn-lt"/>
              </a:rPr>
              <a:t>Electrical field:</a:t>
            </a:r>
          </a:p>
          <a:p>
            <a:pPr marL="0" indent="0">
              <a:buClr>
                <a:srgbClr val="FF00FF"/>
              </a:buClr>
              <a:buSzPct val="150000"/>
              <a:buFont typeface="Arial"/>
              <a:buNone/>
            </a:pPr>
            <a:endParaRPr lang="en-US" altLang="fr-FR" sz="2000" dirty="0">
              <a:latin typeface="+mn-lt"/>
            </a:endParaRPr>
          </a:p>
          <a:p>
            <a:pPr marL="0" indent="0">
              <a:buClr>
                <a:srgbClr val="FF00FF"/>
              </a:buClr>
              <a:buSzPct val="150000"/>
              <a:buFont typeface="Arial"/>
              <a:buNone/>
            </a:pPr>
            <a:endParaRPr lang="en-US" altLang="fr-FR" sz="2000" dirty="0" smtClean="0">
              <a:latin typeface="+mn-lt"/>
            </a:endParaRPr>
          </a:p>
          <a:p>
            <a:pPr marL="0" indent="0">
              <a:buClr>
                <a:srgbClr val="FF00FF"/>
              </a:buClr>
              <a:buSzPct val="150000"/>
              <a:buFont typeface="Arial"/>
              <a:buNone/>
            </a:pPr>
            <a:endParaRPr lang="en-US" altLang="fr-FR" sz="2000" dirty="0">
              <a:latin typeface="+mn-lt"/>
            </a:endParaRPr>
          </a:p>
          <a:p>
            <a:pPr marL="0" indent="0">
              <a:buClr>
                <a:srgbClr val="FF00FF"/>
              </a:buClr>
              <a:buSzPct val="150000"/>
              <a:buFont typeface="Arial"/>
              <a:buNone/>
            </a:pPr>
            <a:r>
              <a:rPr lang="en-US" altLang="fr-FR" sz="2000" dirty="0" smtClean="0">
                <a:latin typeface="+mn-lt"/>
              </a:rPr>
              <a:t>Potential/Voltage:</a:t>
            </a:r>
          </a:p>
          <a:p>
            <a:pPr marL="0" indent="0">
              <a:buClr>
                <a:srgbClr val="FF00FF"/>
              </a:buClr>
              <a:buSzPct val="150000"/>
              <a:buFont typeface="Arial"/>
              <a:buNone/>
            </a:pPr>
            <a:endParaRPr lang="en-US" altLang="fr-FR" sz="2000" dirty="0" smtClean="0">
              <a:latin typeface="+mn-lt"/>
            </a:endParaRPr>
          </a:p>
        </p:txBody>
      </p:sp>
    </p:spTree>
    <p:extLst>
      <p:ext uri="{BB962C8B-B14F-4D97-AF65-F5344CB8AC3E}">
        <p14:creationId xmlns:p14="http://schemas.microsoft.com/office/powerpoint/2010/main" val="408626195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4"/>
          <p:cNvSpPr txBox="1">
            <a:spLocks noChangeArrowheads="1"/>
          </p:cNvSpPr>
          <p:nvPr/>
        </p:nvSpPr>
        <p:spPr bwMode="auto">
          <a:xfrm>
            <a:off x="425030" y="2842054"/>
            <a:ext cx="362627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fr-FR" altLang="en-US" dirty="0">
                <a:latin typeface="Avenir Book"/>
                <a:cs typeface="Avenir Book"/>
              </a:rPr>
              <a:t>To </a:t>
            </a:r>
            <a:r>
              <a:rPr lang="fr-FR" altLang="en-US" dirty="0" err="1">
                <a:latin typeface="Avenir Book"/>
                <a:cs typeface="Avenir Book"/>
              </a:rPr>
              <a:t>compute</a:t>
            </a:r>
            <a:r>
              <a:rPr lang="fr-FR" altLang="en-US" dirty="0">
                <a:latin typeface="Avenir Book"/>
                <a:cs typeface="Avenir Book"/>
              </a:rPr>
              <a:t> the </a:t>
            </a:r>
            <a:r>
              <a:rPr lang="fr-FR" altLang="en-US" dirty="0" err="1">
                <a:latin typeface="Avenir Book"/>
                <a:cs typeface="Avenir Book"/>
              </a:rPr>
              <a:t>potential</a:t>
            </a:r>
            <a:r>
              <a:rPr lang="fr-FR" altLang="en-US" dirty="0">
                <a:latin typeface="Avenir Book"/>
                <a:cs typeface="Avenir Book"/>
              </a:rPr>
              <a:t> due to </a:t>
            </a:r>
            <a:r>
              <a:rPr lang="fr-FR" altLang="en-US" dirty="0" err="1">
                <a:latin typeface="Avenir Book"/>
                <a:cs typeface="Avenir Book"/>
              </a:rPr>
              <a:t>several</a:t>
            </a:r>
            <a:r>
              <a:rPr lang="fr-FR" altLang="en-US" dirty="0">
                <a:latin typeface="Avenir Book"/>
                <a:cs typeface="Avenir Book"/>
              </a:rPr>
              <a:t> </a:t>
            </a:r>
            <a:r>
              <a:rPr lang="fr-FR" altLang="en-US" dirty="0" err="1">
                <a:latin typeface="Avenir Book"/>
                <a:cs typeface="Avenir Book"/>
              </a:rPr>
              <a:t>electrodes</a:t>
            </a:r>
            <a:r>
              <a:rPr lang="fr-FR" altLang="en-US" dirty="0">
                <a:latin typeface="Avenir Book"/>
                <a:cs typeface="Avenir Book"/>
              </a:rPr>
              <a:t>, </a:t>
            </a:r>
            <a:r>
              <a:rPr lang="fr-FR" altLang="en-US" dirty="0" err="1">
                <a:latin typeface="Avenir Book"/>
                <a:cs typeface="Avenir Book"/>
              </a:rPr>
              <a:t>we</a:t>
            </a:r>
            <a:r>
              <a:rPr lang="fr-FR" altLang="en-US" dirty="0">
                <a:latin typeface="Avenir Book"/>
                <a:cs typeface="Avenir Book"/>
              </a:rPr>
              <a:t> use the </a:t>
            </a:r>
            <a:r>
              <a:rPr lang="fr-FR" altLang="en-US" dirty="0" err="1">
                <a:latin typeface="Avenir Book"/>
                <a:cs typeface="Avenir Book"/>
              </a:rPr>
              <a:t>principle</a:t>
            </a:r>
            <a:r>
              <a:rPr lang="fr-FR" altLang="en-US" dirty="0">
                <a:latin typeface="Avenir Book"/>
                <a:cs typeface="Avenir Book"/>
              </a:rPr>
              <a:t> </a:t>
            </a:r>
            <a:r>
              <a:rPr lang="fr-FR" altLang="en-US" dirty="0" smtClean="0">
                <a:latin typeface="Avenir Book"/>
                <a:cs typeface="Avenir Book"/>
              </a:rPr>
              <a:t>of superposition</a:t>
            </a:r>
            <a:r>
              <a:rPr lang="fr-FR" altLang="en-US" dirty="0">
                <a:latin typeface="Avenir Book"/>
                <a:cs typeface="Avenir Book"/>
              </a:rPr>
              <a:t>.</a:t>
            </a:r>
          </a:p>
        </p:txBody>
      </p:sp>
      <p:graphicFrame>
        <p:nvGraphicFramePr>
          <p:cNvPr id="26628" name="Object 5"/>
          <p:cNvGraphicFramePr>
            <a:graphicFrameLocks noChangeAspect="1"/>
          </p:cNvGraphicFramePr>
          <p:nvPr>
            <p:extLst>
              <p:ext uri="{D42A27DB-BD31-4B8C-83A1-F6EECF244321}">
                <p14:modId xmlns:p14="http://schemas.microsoft.com/office/powerpoint/2010/main" val="2926789530"/>
              </p:ext>
            </p:extLst>
          </p:nvPr>
        </p:nvGraphicFramePr>
        <p:xfrm>
          <a:off x="365324" y="1054764"/>
          <a:ext cx="2835076" cy="598884"/>
        </p:xfrm>
        <a:graphic>
          <a:graphicData uri="http://schemas.openxmlformats.org/presentationml/2006/ole">
            <mc:AlternateContent xmlns:mc="http://schemas.openxmlformats.org/markup-compatibility/2006">
              <mc:Choice xmlns:v="urn:schemas-microsoft-com:vml" Requires="v">
                <p:oleObj spid="_x0000_s4160" name="Equation" r:id="rId4" imgW="1422400" imgH="342900" progId="Equation.3">
                  <p:embed/>
                </p:oleObj>
              </mc:Choice>
              <mc:Fallback>
                <p:oleObj name="Equation" r:id="rId4" imgW="1422400" imgH="342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324" y="1054764"/>
                        <a:ext cx="2835076" cy="598884"/>
                      </a:xfrm>
                      <a:prstGeom prst="rect">
                        <a:avLst/>
                      </a:prstGeom>
                      <a:noFill/>
                      <a:ln>
                        <a:noFill/>
                      </a:ln>
                      <a:effectLst/>
                      <a:extLst/>
                    </p:spPr>
                  </p:pic>
                </p:oleObj>
              </mc:Fallback>
            </mc:AlternateContent>
          </a:graphicData>
        </a:graphic>
      </p:graphicFrame>
      <p:pic>
        <p:nvPicPr>
          <p:cNvPr id="26629" name="Picture 6" descr="EleTe8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0859"/>
          <a:stretch/>
        </p:blipFill>
        <p:spPr bwMode="auto">
          <a:xfrm>
            <a:off x="4051301" y="0"/>
            <a:ext cx="50927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6630" name="Object 7"/>
          <p:cNvGraphicFramePr>
            <a:graphicFrameLocks noChangeAspect="1"/>
          </p:cNvGraphicFramePr>
          <p:nvPr>
            <p:extLst>
              <p:ext uri="{D42A27DB-BD31-4B8C-83A1-F6EECF244321}">
                <p14:modId xmlns:p14="http://schemas.microsoft.com/office/powerpoint/2010/main" val="3577180935"/>
              </p:ext>
            </p:extLst>
          </p:nvPr>
        </p:nvGraphicFramePr>
        <p:xfrm>
          <a:off x="425029" y="1653648"/>
          <a:ext cx="2464221" cy="977504"/>
        </p:xfrm>
        <a:graphic>
          <a:graphicData uri="http://schemas.openxmlformats.org/presentationml/2006/ole">
            <mc:AlternateContent xmlns:mc="http://schemas.openxmlformats.org/markup-compatibility/2006">
              <mc:Choice xmlns:v="urn:schemas-microsoft-com:vml" Requires="v">
                <p:oleObj spid="_x0000_s4161" name="…quation" r:id="rId7" imgW="1066800" imgH="482600" progId="Equation.3">
                  <p:embed/>
                </p:oleObj>
              </mc:Choice>
              <mc:Fallback>
                <p:oleObj name="…quation" r:id="rId7" imgW="10668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029" y="1653648"/>
                        <a:ext cx="2464221" cy="977504"/>
                      </a:xfrm>
                      <a:prstGeom prst="rect">
                        <a:avLst/>
                      </a:prstGeom>
                      <a:noFill/>
                      <a:ln w="9525">
                        <a:solidFill>
                          <a:schemeClr val="bg1"/>
                        </a:solidFill>
                        <a:miter lim="800000"/>
                        <a:headEnd/>
                        <a:tailEnd/>
                      </a:ln>
                      <a:effectLst/>
                      <a:extLst/>
                    </p:spPr>
                  </p:pic>
                </p:oleObj>
              </mc:Fallback>
            </mc:AlternateContent>
          </a:graphicData>
        </a:graphic>
      </p:graphicFrame>
      <p:sp>
        <p:nvSpPr>
          <p:cNvPr id="2" name="Titre 1"/>
          <p:cNvSpPr>
            <a:spLocks noGrp="1"/>
          </p:cNvSpPr>
          <p:nvPr>
            <p:ph type="title"/>
          </p:nvPr>
        </p:nvSpPr>
        <p:spPr/>
        <p:txBody>
          <a:bodyPr/>
          <a:lstStyle/>
          <a:p>
            <a:r>
              <a:rPr lang="fr-FR" dirty="0" err="1" smtClean="0"/>
              <a:t>Principle</a:t>
            </a:r>
            <a:r>
              <a:rPr lang="fr-FR" dirty="0" smtClean="0"/>
              <a:t> of superposition</a:t>
            </a:r>
            <a:endParaRPr lang="fr-FR" dirty="0"/>
          </a:p>
        </p:txBody>
      </p:sp>
    </p:spTree>
    <p:extLst>
      <p:ext uri="{BB962C8B-B14F-4D97-AF65-F5344CB8AC3E}">
        <p14:creationId xmlns:p14="http://schemas.microsoft.com/office/powerpoint/2010/main" val="41763981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5" y="205979"/>
            <a:ext cx="8300621" cy="570864"/>
          </a:xfrm>
        </p:spPr>
        <p:txBody>
          <a:bodyPr/>
          <a:lstStyle/>
          <a:p>
            <a:r>
              <a:rPr lang="fr-BE" dirty="0" err="1" smtClean="0"/>
              <a:t>Potential</a:t>
            </a:r>
            <a:r>
              <a:rPr lang="fr-BE" dirty="0" smtClean="0"/>
              <a:t> </a:t>
            </a:r>
            <a:r>
              <a:rPr lang="fr-BE" dirty="0" err="1" smtClean="0"/>
              <a:t>difference</a:t>
            </a:r>
            <a:r>
              <a:rPr lang="fr-BE" dirty="0" smtClean="0"/>
              <a:t> in a four-</a:t>
            </a:r>
            <a:r>
              <a:rPr lang="fr-BE" dirty="0" err="1" smtClean="0"/>
              <a:t>electrode</a:t>
            </a:r>
            <a:r>
              <a:rPr lang="fr-BE" dirty="0" smtClean="0"/>
              <a:t> setup</a:t>
            </a:r>
            <a:endParaRPr lang="fr-BE" dirty="0"/>
          </a:p>
        </p:txBody>
      </p:sp>
      <p:sp>
        <p:nvSpPr>
          <p:cNvPr id="3" name="Espace réservé du contenu 2"/>
          <p:cNvSpPr>
            <a:spLocks noGrp="1"/>
          </p:cNvSpPr>
          <p:nvPr>
            <p:ph idx="1"/>
          </p:nvPr>
        </p:nvSpPr>
        <p:spPr/>
        <p:txBody>
          <a:bodyPr/>
          <a:lstStyle/>
          <a:p>
            <a:pPr marL="0" indent="0" algn="ctr">
              <a:buClr>
                <a:srgbClr val="FF00FF"/>
              </a:buClr>
              <a:buSzPct val="150000"/>
              <a:buNone/>
            </a:pPr>
            <a:endParaRPr lang="en-US" altLang="fr-FR" sz="2400" b="1" dirty="0"/>
          </a:p>
          <a:p>
            <a:pPr marL="0" indent="0" algn="ctr">
              <a:buClr>
                <a:srgbClr val="FF00FF"/>
              </a:buClr>
              <a:buSzPct val="150000"/>
              <a:buNone/>
            </a:pPr>
            <a:endParaRPr lang="en-US" altLang="fr-FR" sz="2400" b="1" dirty="0" smtClean="0"/>
          </a:p>
          <a:p>
            <a:pPr marL="0" indent="0" algn="ctr">
              <a:buClr>
                <a:srgbClr val="FF00FF"/>
              </a:buClr>
              <a:buSzPct val="150000"/>
              <a:buNone/>
            </a:pPr>
            <a:endParaRPr lang="en-US" altLang="fr-FR" sz="2400" b="1" dirty="0"/>
          </a:p>
          <a:p>
            <a:pPr marL="0" indent="0" algn="ctr">
              <a:buClr>
                <a:srgbClr val="FF00FF"/>
              </a:buClr>
              <a:buSzPct val="150000"/>
              <a:buNone/>
            </a:pPr>
            <a:endParaRPr lang="en-US" altLang="fr-FR" sz="2400" b="1" dirty="0" smtClean="0"/>
          </a:p>
          <a:p>
            <a:pPr marL="0" indent="0" algn="ctr">
              <a:buClr>
                <a:srgbClr val="FF00FF"/>
              </a:buClr>
              <a:buSzPct val="150000"/>
              <a:buNone/>
            </a:pPr>
            <a:endParaRPr lang="en-US" altLang="fr-FR" sz="2400" b="1" dirty="0"/>
          </a:p>
          <a:p>
            <a:pPr marL="0" indent="0" algn="ctr">
              <a:buClr>
                <a:srgbClr val="FF00FF"/>
              </a:buClr>
              <a:buSzPct val="150000"/>
              <a:buNone/>
            </a:pPr>
            <a:endParaRPr lang="en-US" altLang="fr-FR" sz="2400" b="1" dirty="0" smtClean="0"/>
          </a:p>
          <a:p>
            <a:pPr marL="0" indent="0" algn="ctr">
              <a:buClr>
                <a:srgbClr val="FF00FF"/>
              </a:buClr>
              <a:buSzPct val="150000"/>
              <a:buNone/>
            </a:pPr>
            <a:r>
              <a:rPr lang="en-US" altLang="fr-FR" sz="2400" b="1" dirty="0" smtClean="0"/>
              <a:t>with</a:t>
            </a:r>
            <a:r>
              <a:rPr lang="en-US" altLang="fr-FR" sz="2400" b="1" dirty="0"/>
              <a:t>: r</a:t>
            </a:r>
            <a:r>
              <a:rPr lang="en-US" altLang="fr-FR" sz="2400" b="1" baseline="-25000" dirty="0"/>
              <a:t>3</a:t>
            </a:r>
            <a:r>
              <a:rPr lang="en-US" altLang="fr-FR" sz="2400" b="1" dirty="0"/>
              <a:t> distance </a:t>
            </a:r>
            <a:r>
              <a:rPr lang="en-US" altLang="fr-FR" sz="2400" b="1" dirty="0" smtClean="0"/>
              <a:t>N - A, </a:t>
            </a:r>
            <a:r>
              <a:rPr lang="en-US" altLang="fr-FR" sz="2400" b="1" dirty="0"/>
              <a:t>r</a:t>
            </a:r>
            <a:r>
              <a:rPr lang="en-US" altLang="fr-FR" sz="2400" b="1" baseline="-25000" dirty="0"/>
              <a:t>4</a:t>
            </a:r>
            <a:r>
              <a:rPr lang="en-US" altLang="fr-FR" sz="2400" b="1" dirty="0"/>
              <a:t> distance </a:t>
            </a:r>
            <a:r>
              <a:rPr lang="en-US" altLang="fr-FR" sz="2400" b="1" dirty="0" smtClean="0"/>
              <a:t>N- B </a:t>
            </a:r>
            <a:r>
              <a:rPr lang="en-US" altLang="fr-FR" sz="2400" b="1" dirty="0"/>
              <a:t>(sign!)</a:t>
            </a:r>
          </a:p>
        </p:txBody>
      </p:sp>
      <p:graphicFrame>
        <p:nvGraphicFramePr>
          <p:cNvPr id="4" name="Object 3">
            <a:hlinkClick r:id="" action="ppaction://ole?verb=0"/>
          </p:cNvPr>
          <p:cNvGraphicFramePr>
            <a:graphicFrameLocks/>
          </p:cNvGraphicFramePr>
          <p:nvPr>
            <p:extLst>
              <p:ext uri="{D42A27DB-BD31-4B8C-83A1-F6EECF244321}">
                <p14:modId xmlns:p14="http://schemas.microsoft.com/office/powerpoint/2010/main" val="1919327499"/>
              </p:ext>
            </p:extLst>
          </p:nvPr>
        </p:nvGraphicFramePr>
        <p:xfrm>
          <a:off x="1354261" y="1853896"/>
          <a:ext cx="6132513" cy="1557338"/>
        </p:xfrm>
        <a:graphic>
          <a:graphicData uri="http://schemas.openxmlformats.org/presentationml/2006/ole">
            <mc:AlternateContent xmlns:mc="http://schemas.openxmlformats.org/markup-compatibility/2006">
              <mc:Choice xmlns:v="urn:schemas-microsoft-com:vml" Requires="v">
                <p:oleObj spid="_x0000_s10247" name="Equation" r:id="rId3" imgW="1841500" imgH="482600" progId="Equation.3">
                  <p:embed/>
                </p:oleObj>
              </mc:Choice>
              <mc:Fallback>
                <p:oleObj name="Equation" r:id="rId3" imgW="1841500" imgH="4826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261" y="1853896"/>
                        <a:ext cx="6132513" cy="155733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339146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r"/>
            <a:r>
              <a:rPr lang="fr-FR" dirty="0" smtClean="0"/>
              <a:t>A </a:t>
            </a:r>
            <a:r>
              <a:rPr lang="fr-FR" dirty="0" err="1" smtClean="0"/>
              <a:t>practical</a:t>
            </a:r>
            <a:r>
              <a:rPr lang="fr-FR" dirty="0" smtClean="0"/>
              <a:t> </a:t>
            </a:r>
            <a:r>
              <a:rPr lang="fr-FR" dirty="0" err="1" smtClean="0"/>
              <a:t>example</a:t>
            </a:r>
            <a:r>
              <a:rPr lang="fr-FR" dirty="0" smtClean="0"/>
              <a:t> of application for ERT</a:t>
            </a:r>
            <a:br>
              <a:rPr lang="fr-FR" dirty="0" smtClean="0"/>
            </a:br>
            <a:r>
              <a:rPr lang="fr-FR" b="0" dirty="0" smtClean="0"/>
              <a:t>Hermans et al., 2012 (</a:t>
            </a:r>
            <a:r>
              <a:rPr lang="fr-FR" b="0" dirty="0" err="1" smtClean="0"/>
              <a:t>J.Hydrol</a:t>
            </a:r>
            <a:r>
              <a:rPr lang="fr-FR" b="0" dirty="0" smtClean="0"/>
              <a:t>.)</a:t>
            </a:r>
            <a:endParaRPr lang="fr-FR" b="0" dirty="0"/>
          </a:p>
        </p:txBody>
      </p:sp>
    </p:spTree>
    <p:extLst>
      <p:ext uri="{BB962C8B-B14F-4D97-AF65-F5344CB8AC3E}">
        <p14:creationId xmlns:p14="http://schemas.microsoft.com/office/powerpoint/2010/main" val="22782271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Heterogenous</a:t>
            </a:r>
            <a:r>
              <a:rPr lang="fr-FR" dirty="0" smtClean="0"/>
              <a:t> media</a:t>
            </a:r>
            <a:endParaRPr lang="fr-FR" dirty="0"/>
          </a:p>
        </p:txBody>
      </p:sp>
      <p:pic>
        <p:nvPicPr>
          <p:cNvPr id="4" name="Picture 1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285" b="2285"/>
          <a:stretch>
            <a:fillRect/>
          </a:stretch>
        </p:blipFill>
        <p:spPr bwMode="auto">
          <a:xfrm>
            <a:off x="196850" y="863600"/>
            <a:ext cx="8778875" cy="406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ZoneTexte 4"/>
          <p:cNvSpPr txBox="1"/>
          <p:nvPr/>
        </p:nvSpPr>
        <p:spPr>
          <a:xfrm>
            <a:off x="4352378" y="4560795"/>
            <a:ext cx="1390124" cy="369332"/>
          </a:xfrm>
          <a:prstGeom prst="rect">
            <a:avLst/>
          </a:prstGeom>
          <a:noFill/>
        </p:spPr>
        <p:txBody>
          <a:bodyPr wrap="none" rtlCol="0">
            <a:spAutoFit/>
          </a:bodyPr>
          <a:lstStyle/>
          <a:p>
            <a:r>
              <a:rPr lang="fr-FR" dirty="0" err="1" smtClean="0"/>
              <a:t>Current</a:t>
            </a:r>
            <a:r>
              <a:rPr lang="fr-FR" dirty="0" smtClean="0"/>
              <a:t> </a:t>
            </a:r>
            <a:r>
              <a:rPr lang="fr-FR" dirty="0" err="1" smtClean="0"/>
              <a:t>lines</a:t>
            </a:r>
            <a:endParaRPr lang="fr-FR" dirty="0"/>
          </a:p>
        </p:txBody>
      </p:sp>
      <p:cxnSp>
        <p:nvCxnSpPr>
          <p:cNvPr id="7" name="Connecteur droit avec flèche 6"/>
          <p:cNvCxnSpPr/>
          <p:nvPr/>
        </p:nvCxnSpPr>
        <p:spPr>
          <a:xfrm flipH="1" flipV="1">
            <a:off x="3784600" y="4025900"/>
            <a:ext cx="787400" cy="53489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Text Box 5"/>
          <p:cNvSpPr txBox="1">
            <a:spLocks noChangeArrowheads="1"/>
          </p:cNvSpPr>
          <p:nvPr/>
        </p:nvSpPr>
        <p:spPr bwMode="auto">
          <a:xfrm>
            <a:off x="5360988" y="417434"/>
            <a:ext cx="317111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r" eaLnBrk="1" hangingPunct="1"/>
            <a:r>
              <a:rPr lang="fr-FR" altLang="en-US" dirty="0">
                <a:latin typeface="Avenir Book"/>
                <a:cs typeface="Avenir Book"/>
              </a:rPr>
              <a:t>For a horizontal </a:t>
            </a:r>
            <a:r>
              <a:rPr lang="fr-FR" altLang="en-US" dirty="0" smtClean="0">
                <a:latin typeface="Avenir Book"/>
                <a:cs typeface="Avenir Book"/>
              </a:rPr>
              <a:t>stratification</a:t>
            </a:r>
            <a:endParaRPr lang="fr-FR" altLang="en-US" dirty="0">
              <a:latin typeface="Avenir Book"/>
              <a:cs typeface="Avenir Book"/>
            </a:endParaRPr>
          </a:p>
        </p:txBody>
      </p:sp>
    </p:spTree>
    <p:extLst>
      <p:ext uri="{BB962C8B-B14F-4D97-AF65-F5344CB8AC3E}">
        <p14:creationId xmlns:p14="http://schemas.microsoft.com/office/powerpoint/2010/main" val="6661197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5" name="Object 6"/>
          <p:cNvGraphicFramePr>
            <a:graphicFrameLocks noChangeAspect="1"/>
          </p:cNvGraphicFramePr>
          <p:nvPr>
            <p:extLst>
              <p:ext uri="{D42A27DB-BD31-4B8C-83A1-F6EECF244321}">
                <p14:modId xmlns:p14="http://schemas.microsoft.com/office/powerpoint/2010/main" val="3657506363"/>
              </p:ext>
            </p:extLst>
          </p:nvPr>
        </p:nvGraphicFramePr>
        <p:xfrm>
          <a:off x="2901950" y="1207509"/>
          <a:ext cx="3609986" cy="1962547"/>
        </p:xfrm>
        <a:graphic>
          <a:graphicData uri="http://schemas.openxmlformats.org/presentationml/2006/ole">
            <mc:AlternateContent xmlns:mc="http://schemas.openxmlformats.org/markup-compatibility/2006">
              <mc:Choice xmlns:v="urn:schemas-microsoft-com:vml" Requires="v">
                <p:oleObj spid="_x0000_s8225" name="…quation" r:id="rId3" imgW="2590800" imgH="1320800" progId="Equation.3">
                  <p:embed/>
                </p:oleObj>
              </mc:Choice>
              <mc:Fallback>
                <p:oleObj name="…quation" r:id="rId3" imgW="2590800" imgH="1320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950" y="1207509"/>
                        <a:ext cx="3609986" cy="1962547"/>
                      </a:xfrm>
                      <a:prstGeom prst="rect">
                        <a:avLst/>
                      </a:prstGeom>
                      <a:noFill/>
                      <a:ln>
                        <a:noFill/>
                      </a:ln>
                      <a:effectLst/>
                      <a:extLst/>
                    </p:spPr>
                  </p:pic>
                </p:oleObj>
              </mc:Fallback>
            </mc:AlternateContent>
          </a:graphicData>
        </a:graphic>
      </p:graphicFrame>
      <p:sp>
        <p:nvSpPr>
          <p:cNvPr id="2" name="Titre 1"/>
          <p:cNvSpPr>
            <a:spLocks noGrp="1"/>
          </p:cNvSpPr>
          <p:nvPr>
            <p:ph type="title"/>
          </p:nvPr>
        </p:nvSpPr>
        <p:spPr>
          <a:xfrm>
            <a:off x="197276" y="205979"/>
            <a:ext cx="7295724" cy="570864"/>
          </a:xfrm>
        </p:spPr>
        <p:txBody>
          <a:bodyPr/>
          <a:lstStyle/>
          <a:p>
            <a:pPr algn="l"/>
            <a:r>
              <a:rPr lang="fr-FR" dirty="0" smtClean="0"/>
              <a:t>Electrode configuration and </a:t>
            </a:r>
            <a:r>
              <a:rPr lang="fr-FR" dirty="0" err="1" smtClean="0"/>
              <a:t>geometric</a:t>
            </a:r>
            <a:r>
              <a:rPr lang="fr-FR" dirty="0" smtClean="0"/>
              <a:t> factor</a:t>
            </a:r>
            <a:endParaRPr lang="fr-FR" dirty="0"/>
          </a:p>
        </p:txBody>
      </p:sp>
      <p:pic>
        <p:nvPicPr>
          <p:cNvPr id="8"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t="55958"/>
          <a:stretch/>
        </p:blipFill>
        <p:spPr bwMode="auto">
          <a:xfrm>
            <a:off x="3232150" y="3856831"/>
            <a:ext cx="6132514"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r="33841" b="55958"/>
          <a:stretch/>
        </p:blipFill>
        <p:spPr bwMode="auto">
          <a:xfrm>
            <a:off x="-292100" y="3844131"/>
            <a:ext cx="4057224"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ZoneTexte 3"/>
          <p:cNvSpPr txBox="1"/>
          <p:nvPr/>
        </p:nvSpPr>
        <p:spPr>
          <a:xfrm>
            <a:off x="3962400" y="3225800"/>
            <a:ext cx="4416594" cy="369332"/>
          </a:xfrm>
          <a:prstGeom prst="rect">
            <a:avLst/>
          </a:prstGeom>
          <a:noFill/>
        </p:spPr>
        <p:txBody>
          <a:bodyPr wrap="none" rtlCol="0">
            <a:spAutoFit/>
          </a:bodyPr>
          <a:lstStyle/>
          <a:p>
            <a:r>
              <a:rPr lang="fr-FR" dirty="0" smtClean="0">
                <a:latin typeface="Avenir Book"/>
                <a:cs typeface="Avenir Book"/>
              </a:rPr>
              <a:t>This </a:t>
            </a:r>
            <a:r>
              <a:rPr lang="fr-FR" dirty="0" err="1" smtClean="0">
                <a:latin typeface="Avenir Book"/>
                <a:cs typeface="Avenir Book"/>
              </a:rPr>
              <a:t>is</a:t>
            </a:r>
            <a:r>
              <a:rPr lang="fr-FR" dirty="0" smtClean="0">
                <a:latin typeface="Avenir Book"/>
                <a:cs typeface="Avenir Book"/>
              </a:rPr>
              <a:t> the APPARENT </a:t>
            </a:r>
            <a:r>
              <a:rPr lang="fr-FR" dirty="0" err="1" smtClean="0">
                <a:latin typeface="Avenir Book"/>
                <a:cs typeface="Avenir Book"/>
              </a:rPr>
              <a:t>electrical</a:t>
            </a:r>
            <a:r>
              <a:rPr lang="fr-FR" dirty="0" smtClean="0">
                <a:latin typeface="Avenir Book"/>
                <a:cs typeface="Avenir Book"/>
              </a:rPr>
              <a:t> </a:t>
            </a:r>
            <a:r>
              <a:rPr lang="fr-FR" dirty="0" err="1" smtClean="0">
                <a:latin typeface="Avenir Book"/>
                <a:cs typeface="Avenir Book"/>
              </a:rPr>
              <a:t>resistivity</a:t>
            </a:r>
            <a:endParaRPr lang="fr-FR" dirty="0">
              <a:latin typeface="Avenir Book"/>
              <a:cs typeface="Avenir Book"/>
            </a:endParaRPr>
          </a:p>
        </p:txBody>
      </p:sp>
    </p:spTree>
    <p:extLst>
      <p:ext uri="{BB962C8B-B14F-4D97-AF65-F5344CB8AC3E}">
        <p14:creationId xmlns:p14="http://schemas.microsoft.com/office/powerpoint/2010/main" val="35771122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d_s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595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a:spLocks noGrp="1"/>
          </p:cNvSpPr>
          <p:nvPr>
            <p:ph type="title"/>
          </p:nvPr>
        </p:nvSpPr>
        <p:spPr>
          <a:xfrm>
            <a:off x="3511976" y="221458"/>
            <a:ext cx="5466924" cy="570864"/>
          </a:xfrm>
        </p:spPr>
        <p:txBody>
          <a:bodyPr/>
          <a:lstStyle/>
          <a:p>
            <a:pPr algn="r"/>
            <a:r>
              <a:rPr lang="fr-FR" dirty="0" err="1" smtClean="0"/>
              <a:t>Dipole-dipole</a:t>
            </a:r>
            <a:r>
              <a:rPr lang="fr-FR" dirty="0" smtClean="0"/>
              <a:t> </a:t>
            </a:r>
            <a:r>
              <a:rPr lang="fr-FR" dirty="0" err="1" smtClean="0"/>
              <a:t>array</a:t>
            </a:r>
            <a:r>
              <a:rPr lang="fr-FR" dirty="0" smtClean="0"/>
              <a:t> </a:t>
            </a:r>
            <a:r>
              <a:rPr lang="fr-FR" dirty="0" err="1" smtClean="0"/>
              <a:t>sensitivity</a:t>
            </a:r>
            <a:endParaRPr lang="fr-FR" dirty="0"/>
          </a:p>
        </p:txBody>
      </p:sp>
    </p:spTree>
    <p:extLst>
      <p:ext uri="{BB962C8B-B14F-4D97-AF65-F5344CB8AC3E}">
        <p14:creationId xmlns:p14="http://schemas.microsoft.com/office/powerpoint/2010/main" val="32221112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wener_s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452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re 1"/>
          <p:cNvSpPr>
            <a:spLocks noGrp="1"/>
          </p:cNvSpPr>
          <p:nvPr>
            <p:ph type="title"/>
          </p:nvPr>
        </p:nvSpPr>
        <p:spPr>
          <a:xfrm>
            <a:off x="3511976" y="221458"/>
            <a:ext cx="5466924" cy="570864"/>
          </a:xfrm>
        </p:spPr>
        <p:txBody>
          <a:bodyPr/>
          <a:lstStyle/>
          <a:p>
            <a:pPr algn="r"/>
            <a:r>
              <a:rPr lang="fr-FR" dirty="0" err="1" smtClean="0"/>
              <a:t>Wenner</a:t>
            </a:r>
            <a:r>
              <a:rPr lang="fr-FR" dirty="0" smtClean="0"/>
              <a:t> </a:t>
            </a:r>
            <a:r>
              <a:rPr lang="fr-FR" dirty="0" err="1" smtClean="0"/>
              <a:t>array</a:t>
            </a:r>
            <a:r>
              <a:rPr lang="fr-FR" dirty="0" smtClean="0"/>
              <a:t> </a:t>
            </a:r>
            <a:r>
              <a:rPr lang="fr-FR" dirty="0" err="1" smtClean="0"/>
              <a:t>sensitivity</a:t>
            </a:r>
            <a:endParaRPr lang="fr-FR" dirty="0"/>
          </a:p>
        </p:txBody>
      </p:sp>
    </p:spTree>
    <p:extLst>
      <p:ext uri="{BB962C8B-B14F-4D97-AF65-F5344CB8AC3E}">
        <p14:creationId xmlns:p14="http://schemas.microsoft.com/office/powerpoint/2010/main" val="30561684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7275" y="4076700"/>
            <a:ext cx="5412730" cy="579584"/>
          </a:xfrm>
        </p:spPr>
        <p:txBody>
          <a:bodyPr/>
          <a:lstStyle/>
          <a:p>
            <a:pPr algn="r"/>
            <a:r>
              <a:rPr lang="fr-FR" dirty="0" smtClean="0"/>
              <a:t>Basics: </a:t>
            </a:r>
            <a:r>
              <a:rPr lang="fr-FR" dirty="0" err="1" smtClean="0"/>
              <a:t>measurement</a:t>
            </a:r>
            <a:r>
              <a:rPr lang="fr-FR" dirty="0" smtClean="0"/>
              <a:t> modes</a:t>
            </a:r>
            <a:endParaRPr lang="fr-FR" dirty="0"/>
          </a:p>
        </p:txBody>
      </p:sp>
    </p:spTree>
    <p:extLst>
      <p:ext uri="{BB962C8B-B14F-4D97-AF65-F5344CB8AC3E}">
        <p14:creationId xmlns:p14="http://schemas.microsoft.com/office/powerpoint/2010/main" val="83566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1600" y="776843"/>
            <a:ext cx="8902700" cy="443708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198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76" y="830065"/>
            <a:ext cx="4726666" cy="4153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02" y="849641"/>
            <a:ext cx="4684617" cy="409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388" y="883111"/>
            <a:ext cx="4671237" cy="4118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3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389" y="898191"/>
            <a:ext cx="4684616" cy="410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3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390" y="921650"/>
            <a:ext cx="4713286" cy="4080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a:spLocks noGrp="1"/>
          </p:cNvSpPr>
          <p:nvPr>
            <p:ph type="title"/>
          </p:nvPr>
        </p:nvSpPr>
        <p:spPr/>
        <p:txBody>
          <a:bodyPr/>
          <a:lstStyle/>
          <a:p>
            <a:pPr algn="l"/>
            <a:r>
              <a:rPr lang="fr-FR" dirty="0" err="1" smtClean="0"/>
              <a:t>Electrical</a:t>
            </a:r>
            <a:r>
              <a:rPr lang="fr-FR" dirty="0" smtClean="0"/>
              <a:t> profile</a:t>
            </a:r>
            <a:endParaRPr lang="fr-FR" dirty="0"/>
          </a:p>
        </p:txBody>
      </p:sp>
      <p:pic>
        <p:nvPicPr>
          <p:cNvPr id="1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6642" y="1122165"/>
            <a:ext cx="4089400" cy="3666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75401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99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99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99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99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77" y="1058065"/>
            <a:ext cx="8805110" cy="3660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64" y="1091752"/>
            <a:ext cx="8856064" cy="363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76" y="1043263"/>
            <a:ext cx="8761438" cy="3669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275" y="1079500"/>
            <a:ext cx="8839079" cy="3645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a:spLocks noGrp="1"/>
          </p:cNvSpPr>
          <p:nvPr>
            <p:ph type="title"/>
          </p:nvPr>
        </p:nvSpPr>
        <p:spPr/>
        <p:txBody>
          <a:bodyPr/>
          <a:lstStyle/>
          <a:p>
            <a:r>
              <a:rPr lang="fr-FR" dirty="0" err="1" smtClean="0"/>
              <a:t>Electrical</a:t>
            </a:r>
            <a:r>
              <a:rPr lang="fr-FR" dirty="0" smtClean="0"/>
              <a:t> </a:t>
            </a:r>
            <a:r>
              <a:rPr lang="fr-FR" dirty="0" err="1" smtClean="0"/>
              <a:t>sounding</a:t>
            </a:r>
            <a:endParaRPr lang="fr-FR" dirty="0"/>
          </a:p>
        </p:txBody>
      </p:sp>
    </p:spTree>
    <p:extLst>
      <p:ext uri="{BB962C8B-B14F-4D97-AF65-F5344CB8AC3E}">
        <p14:creationId xmlns:p14="http://schemas.microsoft.com/office/powerpoint/2010/main" val="43545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19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19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19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19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656" y="1213485"/>
            <a:ext cx="4896987" cy="2852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599" y="1213485"/>
            <a:ext cx="3113185" cy="2852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a:spLocks noGrp="1"/>
          </p:cNvSpPr>
          <p:nvPr>
            <p:ph type="title"/>
          </p:nvPr>
        </p:nvSpPr>
        <p:spPr/>
        <p:txBody>
          <a:bodyPr/>
          <a:lstStyle/>
          <a:p>
            <a:pPr algn="l"/>
            <a:r>
              <a:rPr lang="fr-FR" dirty="0" err="1" smtClean="0"/>
              <a:t>Mapping</a:t>
            </a:r>
            <a:r>
              <a:rPr lang="fr-FR" dirty="0" smtClean="0"/>
              <a:t> </a:t>
            </a:r>
            <a:r>
              <a:rPr lang="fr-FR" dirty="0" err="1" smtClean="0"/>
              <a:t>systems</a:t>
            </a:r>
            <a:endParaRPr lang="fr-FR" dirty="0"/>
          </a:p>
        </p:txBody>
      </p:sp>
    </p:spTree>
    <p:extLst>
      <p:ext uri="{BB962C8B-B14F-4D97-AF65-F5344CB8AC3E}">
        <p14:creationId xmlns:p14="http://schemas.microsoft.com/office/powerpoint/2010/main" val="23671017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 y="776843"/>
            <a:ext cx="8902700" cy="443708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403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776843"/>
            <a:ext cx="2951162" cy="1515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0" y="1665299"/>
            <a:ext cx="5689600" cy="3478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122450"/>
            <a:ext cx="2466330" cy="3091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a:spLocks noGrp="1"/>
          </p:cNvSpPr>
          <p:nvPr>
            <p:ph type="title"/>
          </p:nvPr>
        </p:nvSpPr>
        <p:spPr>
          <a:xfrm>
            <a:off x="197276" y="205979"/>
            <a:ext cx="5682824" cy="570864"/>
          </a:xfrm>
        </p:spPr>
        <p:txBody>
          <a:bodyPr/>
          <a:lstStyle/>
          <a:p>
            <a:pPr algn="l"/>
            <a:r>
              <a:rPr lang="fr-FR" dirty="0" err="1" smtClean="0"/>
              <a:t>Electrical</a:t>
            </a:r>
            <a:r>
              <a:rPr lang="fr-FR" dirty="0" smtClean="0"/>
              <a:t> </a:t>
            </a:r>
            <a:r>
              <a:rPr lang="fr-FR" dirty="0" err="1" smtClean="0"/>
              <a:t>resistivity</a:t>
            </a:r>
            <a:r>
              <a:rPr lang="fr-FR" dirty="0" smtClean="0"/>
              <a:t> </a:t>
            </a:r>
            <a:r>
              <a:rPr lang="fr-FR" dirty="0" err="1" smtClean="0"/>
              <a:t>tomography</a:t>
            </a:r>
            <a:endParaRPr lang="fr-FR" dirty="0"/>
          </a:p>
        </p:txBody>
      </p:sp>
    </p:spTree>
    <p:extLst>
      <p:ext uri="{BB962C8B-B14F-4D97-AF65-F5344CB8AC3E}">
        <p14:creationId xmlns:p14="http://schemas.microsoft.com/office/powerpoint/2010/main" val="36600060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1600" y="776843"/>
            <a:ext cx="8902700" cy="443708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25" y="776842"/>
            <a:ext cx="4296645" cy="41634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6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3920" y="205979"/>
            <a:ext cx="3924459" cy="25753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6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234" y="2679300"/>
            <a:ext cx="4954766" cy="246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p:txBody>
          <a:bodyPr/>
          <a:lstStyle/>
          <a:p>
            <a:pPr algn="l"/>
            <a:r>
              <a:rPr lang="fr-FR" dirty="0" err="1" smtClean="0"/>
              <a:t>Tomography</a:t>
            </a:r>
            <a:endParaRPr lang="fr-FR" dirty="0"/>
          </a:p>
        </p:txBody>
      </p:sp>
      <p:sp>
        <p:nvSpPr>
          <p:cNvPr id="3" name="TextBox 2"/>
          <p:cNvSpPr txBox="1"/>
          <p:nvPr/>
        </p:nvSpPr>
        <p:spPr>
          <a:xfrm>
            <a:off x="3131841" y="735546"/>
            <a:ext cx="184666"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1307345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5" y="205979"/>
            <a:ext cx="7970846" cy="570864"/>
          </a:xfrm>
        </p:spPr>
        <p:txBody>
          <a:bodyPr/>
          <a:lstStyle/>
          <a:p>
            <a:pPr algn="l"/>
            <a:r>
              <a:rPr lang="fr-FR" dirty="0" smtClean="0"/>
              <a:t>Salt water </a:t>
            </a:r>
            <a:r>
              <a:rPr lang="fr-FR" dirty="0" err="1" smtClean="0"/>
              <a:t>intrustion</a:t>
            </a:r>
            <a:r>
              <a:rPr lang="fr-FR" dirty="0" smtClean="0"/>
              <a:t> in the </a:t>
            </a:r>
            <a:r>
              <a:rPr lang="fr-FR" dirty="0" err="1" smtClean="0"/>
              <a:t>Westhoek</a:t>
            </a:r>
            <a:r>
              <a:rPr lang="fr-FR" dirty="0" smtClean="0"/>
              <a:t>, </a:t>
            </a:r>
            <a:r>
              <a:rPr lang="fr-FR" dirty="0" err="1" smtClean="0"/>
              <a:t>Flanders</a:t>
            </a:r>
            <a:r>
              <a:rPr lang="fr-FR" dirty="0" smtClean="0"/>
              <a:t>, BE</a:t>
            </a:r>
            <a:endParaRPr lang="fr-FR" dirty="0"/>
          </a:p>
        </p:txBody>
      </p:sp>
      <p:pic>
        <p:nvPicPr>
          <p:cNvPr id="4" name="Espace réservé du contenu 3"/>
          <p:cNvPicPr>
            <a:picLocks noGrp="1" noChangeAspect="1"/>
          </p:cNvPicPr>
          <p:nvPr>
            <p:ph idx="1"/>
          </p:nvPr>
        </p:nvPicPr>
        <p:blipFill rotWithShape="1">
          <a:blip r:embed="rId3"/>
          <a:srcRect l="-416" r="-291"/>
          <a:stretch/>
        </p:blipFill>
        <p:spPr>
          <a:xfrm>
            <a:off x="197276" y="863600"/>
            <a:ext cx="6698856" cy="4067175"/>
          </a:xfrm>
        </p:spPr>
      </p:pic>
      <p:sp>
        <p:nvSpPr>
          <p:cNvPr id="5" name="ZoneTexte 4"/>
          <p:cNvSpPr txBox="1"/>
          <p:nvPr/>
        </p:nvSpPr>
        <p:spPr>
          <a:xfrm>
            <a:off x="6896132" y="888500"/>
            <a:ext cx="2068879" cy="4801314"/>
          </a:xfrm>
          <a:prstGeom prst="rect">
            <a:avLst/>
          </a:prstGeom>
          <a:noFill/>
        </p:spPr>
        <p:txBody>
          <a:bodyPr wrap="square" rtlCol="0">
            <a:spAutoFit/>
          </a:bodyPr>
          <a:lstStyle/>
          <a:p>
            <a:r>
              <a:rPr lang="fr-FR" dirty="0" smtClean="0"/>
              <a:t>An </a:t>
            </a:r>
            <a:r>
              <a:rPr lang="fr-FR" dirty="0" err="1" smtClean="0"/>
              <a:t>inlet</a:t>
            </a:r>
            <a:r>
              <a:rPr lang="fr-FR" dirty="0" smtClean="0"/>
              <a:t> </a:t>
            </a:r>
            <a:r>
              <a:rPr lang="fr-FR" dirty="0" err="1" smtClean="0"/>
              <a:t>allows</a:t>
            </a:r>
            <a:r>
              <a:rPr lang="fr-FR" dirty="0" smtClean="0"/>
              <a:t> </a:t>
            </a:r>
            <a:r>
              <a:rPr lang="fr-FR" dirty="0" err="1" smtClean="0"/>
              <a:t>inundation</a:t>
            </a:r>
            <a:r>
              <a:rPr lang="fr-FR" dirty="0" smtClean="0"/>
              <a:t> by </a:t>
            </a:r>
            <a:r>
              <a:rPr lang="fr-FR" dirty="0" err="1" smtClean="0"/>
              <a:t>salty</a:t>
            </a:r>
            <a:r>
              <a:rPr lang="fr-FR" dirty="0" smtClean="0"/>
              <a:t> water (ca </a:t>
            </a:r>
            <a:r>
              <a:rPr lang="fr-BE" dirty="0"/>
              <a:t>35000 </a:t>
            </a:r>
            <a:r>
              <a:rPr lang="fr-BE" dirty="0" smtClean="0"/>
              <a:t>mg/L)</a:t>
            </a:r>
            <a:r>
              <a:rPr lang="fr-FR" dirty="0" smtClean="0"/>
              <a:t> in </a:t>
            </a:r>
            <a:r>
              <a:rPr lang="fr-FR" dirty="0" err="1" smtClean="0"/>
              <a:t>order</a:t>
            </a:r>
            <a:r>
              <a:rPr lang="fr-FR" dirty="0" smtClean="0"/>
              <a:t> to </a:t>
            </a:r>
            <a:r>
              <a:rPr lang="fr-FR" dirty="0" err="1" smtClean="0"/>
              <a:t>maintain</a:t>
            </a:r>
            <a:r>
              <a:rPr lang="fr-FR" dirty="0" smtClean="0"/>
              <a:t> a </a:t>
            </a:r>
            <a:r>
              <a:rPr lang="fr-FR" dirty="0" err="1" smtClean="0"/>
              <a:t>specific</a:t>
            </a:r>
            <a:r>
              <a:rPr lang="fr-FR" dirty="0" smtClean="0"/>
              <a:t> </a:t>
            </a:r>
            <a:r>
              <a:rPr lang="fr-FR" dirty="0" err="1" smtClean="0"/>
              <a:t>fauna</a:t>
            </a:r>
            <a:r>
              <a:rPr lang="fr-FR" dirty="0" smtClean="0"/>
              <a:t> and </a:t>
            </a:r>
            <a:r>
              <a:rPr lang="fr-FR" dirty="0" err="1" smtClean="0"/>
              <a:t>flora</a:t>
            </a:r>
            <a:r>
              <a:rPr lang="fr-FR" dirty="0" smtClean="0"/>
              <a:t> in the </a:t>
            </a:r>
            <a:r>
              <a:rPr lang="fr-FR" dirty="0" err="1" smtClean="0"/>
              <a:t>natural</a:t>
            </a:r>
            <a:r>
              <a:rPr lang="fr-FR" dirty="0" smtClean="0"/>
              <a:t> </a:t>
            </a:r>
            <a:r>
              <a:rPr lang="fr-FR" dirty="0" err="1" smtClean="0"/>
              <a:t>reserve</a:t>
            </a:r>
            <a:r>
              <a:rPr lang="fr-FR" dirty="0" smtClean="0"/>
              <a:t>. </a:t>
            </a:r>
            <a:r>
              <a:rPr lang="fr-FR" dirty="0" err="1" smtClean="0"/>
              <a:t>At</a:t>
            </a:r>
            <a:r>
              <a:rPr lang="fr-FR" dirty="0" smtClean="0"/>
              <a:t> the </a:t>
            </a:r>
            <a:r>
              <a:rPr lang="fr-FR" dirty="0" err="1" smtClean="0"/>
              <a:t>same</a:t>
            </a:r>
            <a:r>
              <a:rPr lang="fr-FR" dirty="0" smtClean="0"/>
              <a:t> time, a </a:t>
            </a:r>
            <a:r>
              <a:rPr lang="fr-FR" dirty="0" err="1" smtClean="0"/>
              <a:t>groundwater</a:t>
            </a:r>
            <a:r>
              <a:rPr lang="fr-FR" dirty="0" smtClean="0"/>
              <a:t> </a:t>
            </a:r>
            <a:r>
              <a:rPr lang="fr-FR" dirty="0" err="1" smtClean="0"/>
              <a:t>well</a:t>
            </a:r>
            <a:r>
              <a:rPr lang="fr-FR" dirty="0" smtClean="0"/>
              <a:t> </a:t>
            </a:r>
            <a:r>
              <a:rPr lang="fr-FR" dirty="0" err="1" smtClean="0"/>
              <a:t>is</a:t>
            </a:r>
            <a:r>
              <a:rPr lang="fr-FR" dirty="0" smtClean="0"/>
              <a:t> </a:t>
            </a:r>
            <a:r>
              <a:rPr lang="fr-FR" dirty="0" err="1" smtClean="0"/>
              <a:t>situated</a:t>
            </a:r>
            <a:r>
              <a:rPr lang="fr-FR" dirty="0" smtClean="0"/>
              <a:t> </a:t>
            </a:r>
            <a:r>
              <a:rPr lang="fr-FR" dirty="0" err="1" smtClean="0"/>
              <a:t>nearby</a:t>
            </a:r>
            <a:r>
              <a:rPr lang="fr-FR" dirty="0" smtClean="0"/>
              <a:t>.</a:t>
            </a:r>
          </a:p>
          <a:p>
            <a:endParaRPr lang="fr-FR" dirty="0"/>
          </a:p>
          <a:p>
            <a:r>
              <a:rPr lang="fr-FR" sz="1600" dirty="0" smtClean="0"/>
              <a:t>For </a:t>
            </a:r>
            <a:r>
              <a:rPr lang="fr-FR" sz="1600" dirty="0" err="1" smtClean="0"/>
              <a:t>comparison</a:t>
            </a:r>
            <a:r>
              <a:rPr lang="fr-FR" sz="1600" dirty="0" smtClean="0"/>
              <a:t>: </a:t>
            </a:r>
            <a:r>
              <a:rPr lang="fr-FR" sz="1600" dirty="0" err="1" smtClean="0"/>
              <a:t>drinking</a:t>
            </a:r>
            <a:r>
              <a:rPr lang="fr-FR" sz="1600" dirty="0" smtClean="0"/>
              <a:t> water 30 (Spa) – 5000 (St-</a:t>
            </a:r>
            <a:r>
              <a:rPr lang="fr-FR" sz="1600" dirty="0" err="1" smtClean="0"/>
              <a:t>Yorre</a:t>
            </a:r>
            <a:r>
              <a:rPr lang="fr-FR" sz="1600" dirty="0" smtClean="0"/>
              <a:t>) mg/L </a:t>
            </a:r>
            <a:r>
              <a:rPr lang="fr-FR" dirty="0" smtClean="0"/>
              <a:t/>
            </a:r>
            <a:br>
              <a:rPr lang="fr-FR" dirty="0" smtClean="0"/>
            </a:br>
            <a:endParaRPr lang="fr-FR" dirty="0" smtClean="0"/>
          </a:p>
          <a:p>
            <a:endParaRPr lang="fr-FR" dirty="0"/>
          </a:p>
        </p:txBody>
      </p:sp>
    </p:spTree>
    <p:extLst>
      <p:ext uri="{BB962C8B-B14F-4D97-AF65-F5344CB8AC3E}">
        <p14:creationId xmlns:p14="http://schemas.microsoft.com/office/powerpoint/2010/main" val="24333539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Inversion</a:t>
            </a:r>
            <a:endParaRPr lang="fr-FR" dirty="0"/>
          </a:p>
        </p:txBody>
      </p:sp>
    </p:spTree>
    <p:extLst>
      <p:ext uri="{BB962C8B-B14F-4D97-AF65-F5344CB8AC3E}">
        <p14:creationId xmlns:p14="http://schemas.microsoft.com/office/powerpoint/2010/main" val="3807891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seudo-anim.gif"/>
          <p:cNvPicPr>
            <a:picLocks/>
          </p:cNvPicPr>
          <p:nvPr/>
        </p:nvPicPr>
        <p:blipFill>
          <a:blip r:embed="rId2">
            <a:extLst/>
          </a:blip>
          <a:stretch>
            <a:fillRect/>
          </a:stretch>
        </p:blipFill>
        <p:spPr>
          <a:xfrm>
            <a:off x="214418" y="522843"/>
            <a:ext cx="8789882" cy="2975037"/>
          </a:xfrm>
          <a:prstGeom prst="rect">
            <a:avLst/>
          </a:prstGeom>
          <a:ln w="12700">
            <a:miter lim="400000"/>
          </a:ln>
        </p:spPr>
      </p:pic>
      <p:sp>
        <p:nvSpPr>
          <p:cNvPr id="3" name="Titre 2"/>
          <p:cNvSpPr>
            <a:spLocks noGrp="1"/>
          </p:cNvSpPr>
          <p:nvPr>
            <p:ph type="title"/>
          </p:nvPr>
        </p:nvSpPr>
        <p:spPr>
          <a:xfrm>
            <a:off x="197276" y="205979"/>
            <a:ext cx="5022424" cy="570864"/>
          </a:xfrm>
        </p:spPr>
        <p:txBody>
          <a:bodyPr/>
          <a:lstStyle/>
          <a:p>
            <a:r>
              <a:rPr lang="fr-FR" dirty="0" err="1" smtClean="0"/>
              <a:t>What</a:t>
            </a:r>
            <a:r>
              <a:rPr lang="fr-FR" dirty="0" smtClean="0"/>
              <a:t> </a:t>
            </a:r>
            <a:r>
              <a:rPr lang="fr-FR" dirty="0" err="1" smtClean="0"/>
              <a:t>exactly</a:t>
            </a:r>
            <a:r>
              <a:rPr lang="fr-FR" dirty="0" smtClean="0"/>
              <a:t> </a:t>
            </a:r>
            <a:r>
              <a:rPr lang="fr-FR" dirty="0" err="1" smtClean="0"/>
              <a:t>is</a:t>
            </a:r>
            <a:r>
              <a:rPr lang="fr-FR" dirty="0" smtClean="0"/>
              <a:t> the </a:t>
            </a:r>
            <a:r>
              <a:rPr lang="fr-FR" dirty="0" err="1" smtClean="0"/>
              <a:t>problem</a:t>
            </a:r>
            <a:r>
              <a:rPr lang="fr-FR" dirty="0" smtClean="0"/>
              <a:t>?</a:t>
            </a:r>
            <a:endParaRPr lang="fr-FR" dirty="0"/>
          </a:p>
        </p:txBody>
      </p:sp>
      <p:sp>
        <p:nvSpPr>
          <p:cNvPr id="10" name="Shape 499"/>
          <p:cNvSpPr/>
          <p:nvPr/>
        </p:nvSpPr>
        <p:spPr>
          <a:xfrm>
            <a:off x="214418" y="3602752"/>
            <a:ext cx="8807024" cy="1415770"/>
          </a:xfrm>
          <a:prstGeom prst="rect">
            <a:avLst/>
          </a:prstGeom>
          <a:ln w="12700">
            <a:miter lim="400000"/>
          </a:ln>
          <a:extLst>
            <a:ext uri="{C572A759-6A51-4108-AA02-DFA0A04FC94B}">
              <ma14:wrappingTextBoxFlag xmlns:ma14="http://schemas.microsoft.com/office/mac/drawingml/2011/main" xmlns="" val="1"/>
            </a:ext>
          </a:extLst>
        </p:spPr>
        <p:txBody>
          <a:bodyPr wrap="square" tIns="91439" bIns="91439">
            <a:spAutoFit/>
          </a:bodyPr>
          <a:lstStyle/>
          <a:p>
            <a:pPr algn="l">
              <a:spcBef>
                <a:spcPts val="2500"/>
              </a:spcBef>
              <a:defRPr sz="3300"/>
            </a:pPr>
            <a:r>
              <a:rPr sz="2000" dirty="0">
                <a:latin typeface="Avenir Book"/>
                <a:cs typeface="Avenir Book"/>
              </a:rPr>
              <a:t>Pseudosection of dipole-dipole </a:t>
            </a:r>
            <a:r>
              <a:rPr sz="2000" dirty="0" smtClean="0">
                <a:latin typeface="Avenir Book"/>
                <a:cs typeface="Avenir Book"/>
              </a:rPr>
              <a:t>data</a:t>
            </a:r>
            <a:r>
              <a:rPr lang="nl-BE" sz="2000" dirty="0" smtClean="0">
                <a:latin typeface="Avenir Book"/>
                <a:cs typeface="Avenir Book"/>
              </a:rPr>
              <a:t/>
            </a:r>
            <a:br>
              <a:rPr lang="nl-BE" sz="2000" dirty="0" smtClean="0">
                <a:latin typeface="Avenir Book"/>
                <a:cs typeface="Avenir Book"/>
              </a:rPr>
            </a:br>
            <a:r>
              <a:rPr sz="2000" dirty="0" smtClean="0">
                <a:latin typeface="Avenir Book"/>
                <a:cs typeface="Avenir Book"/>
              </a:rPr>
              <a:t>a</a:t>
            </a:r>
            <a:r>
              <a:rPr sz="2000" dirty="0">
                <a:latin typeface="Avenir Book"/>
                <a:cs typeface="Avenir Book"/>
              </a:rPr>
              <a:t>: distance between current and between potential electrodes (a=2m</a:t>
            </a:r>
            <a:r>
              <a:rPr sz="2000" dirty="0" smtClean="0">
                <a:latin typeface="Avenir Book"/>
                <a:cs typeface="Avenir Book"/>
              </a:rPr>
              <a:t>)</a:t>
            </a:r>
            <a:r>
              <a:rPr lang="nl-BE" sz="2000" dirty="0" smtClean="0">
                <a:latin typeface="Avenir Book"/>
                <a:cs typeface="Avenir Book"/>
              </a:rPr>
              <a:t/>
            </a:r>
            <a:br>
              <a:rPr lang="nl-BE" sz="2000" dirty="0" smtClean="0">
                <a:latin typeface="Avenir Book"/>
                <a:cs typeface="Avenir Book"/>
              </a:rPr>
            </a:br>
            <a:r>
              <a:rPr sz="2000" dirty="0" smtClean="0">
                <a:latin typeface="Avenir Book"/>
                <a:cs typeface="Avenir Book"/>
              </a:rPr>
              <a:t>n.a</a:t>
            </a:r>
            <a:r>
              <a:rPr sz="2000" dirty="0">
                <a:latin typeface="Avenir Book"/>
                <a:cs typeface="Avenir Book"/>
              </a:rPr>
              <a:t>: distance between the second current electrode and the first potential electrode (n = 4)</a:t>
            </a:r>
          </a:p>
        </p:txBody>
      </p:sp>
      <p:sp>
        <p:nvSpPr>
          <p:cNvPr id="11" name="Shape 500"/>
          <p:cNvSpPr/>
          <p:nvPr/>
        </p:nvSpPr>
        <p:spPr>
          <a:xfrm>
            <a:off x="214418" y="3365496"/>
            <a:ext cx="7267351" cy="430885"/>
          </a:xfrm>
          <a:prstGeom prst="rect">
            <a:avLst/>
          </a:prstGeom>
          <a:ln w="12700">
            <a:miter lim="400000"/>
          </a:ln>
          <a:extLst>
            <a:ext uri="{C572A759-6A51-4108-AA02-DFA0A04FC94B}">
              <ma14:wrappingTextBoxFlag xmlns:ma14="http://schemas.microsoft.com/office/mac/drawingml/2011/main" xmlns="" val="1"/>
            </a:ext>
          </a:extLst>
        </p:spPr>
        <p:txBody>
          <a:bodyPr wrap="none" tIns="91439" bIns="91439">
            <a:spAutoFit/>
          </a:bodyPr>
          <a:lstStyle>
            <a:lvl1pPr algn="l">
              <a:spcBef>
                <a:spcPts val="2500"/>
              </a:spcBef>
              <a:defRPr sz="4200"/>
            </a:lvl1pPr>
          </a:lstStyle>
          <a:p>
            <a:r>
              <a:rPr sz="1600" dirty="0">
                <a:latin typeface="Avenir Book"/>
                <a:cs typeface="Avenir Book"/>
              </a:rPr>
              <a:t>The vertical axis represents the measurement distance n, NOT the real depth.</a:t>
            </a:r>
          </a:p>
        </p:txBody>
      </p:sp>
    </p:spTree>
    <p:extLst>
      <p:ext uri="{BB962C8B-B14F-4D97-AF65-F5344CB8AC3E}">
        <p14:creationId xmlns:p14="http://schemas.microsoft.com/office/powerpoint/2010/main" val="5951761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17.png"/>
          <p:cNvPicPr>
            <a:picLocks noGrp="1" noChangeAspect="1"/>
          </p:cNvPicPr>
          <p:nvPr>
            <p:ph idx="1"/>
          </p:nvPr>
        </p:nvPicPr>
        <p:blipFill>
          <a:blip r:embed="rId2">
            <a:extLst/>
          </a:blip>
          <a:srcRect t="-29875" b="-29875"/>
          <a:stretch>
            <a:fillRect/>
          </a:stretch>
        </p:blipFill>
        <p:spPr>
          <a:xfrm>
            <a:off x="197276" y="63500"/>
            <a:ext cx="8778733" cy="4066969"/>
          </a:xfrm>
          <a:prstGeom prst="rect">
            <a:avLst/>
          </a:prstGeom>
          <a:ln w="12700">
            <a:miter lim="400000"/>
          </a:ln>
        </p:spPr>
      </p:pic>
      <p:sp>
        <p:nvSpPr>
          <p:cNvPr id="5" name="ZoneTexte 4"/>
          <p:cNvSpPr txBox="1"/>
          <p:nvPr/>
        </p:nvSpPr>
        <p:spPr>
          <a:xfrm>
            <a:off x="197275" y="3492500"/>
            <a:ext cx="8778733" cy="1200329"/>
          </a:xfrm>
          <a:prstGeom prst="rect">
            <a:avLst/>
          </a:prstGeom>
          <a:noFill/>
        </p:spPr>
        <p:txBody>
          <a:bodyPr wrap="square" rtlCol="0">
            <a:spAutoFit/>
          </a:bodyPr>
          <a:lstStyle/>
          <a:p>
            <a:r>
              <a:rPr lang="fr-FR" dirty="0" err="1">
                <a:latin typeface="Avenir Book"/>
                <a:cs typeface="Avenir Book"/>
              </a:rPr>
              <a:t>When</a:t>
            </a:r>
            <a:r>
              <a:rPr lang="fr-FR" dirty="0">
                <a:latin typeface="Avenir Book"/>
                <a:cs typeface="Avenir Book"/>
              </a:rPr>
              <a:t> the </a:t>
            </a:r>
            <a:r>
              <a:rPr lang="fr-FR" dirty="0" err="1">
                <a:latin typeface="Avenir Book"/>
                <a:cs typeface="Avenir Book"/>
              </a:rPr>
              <a:t>substrate</a:t>
            </a:r>
            <a:r>
              <a:rPr lang="fr-FR" dirty="0">
                <a:latin typeface="Avenir Book"/>
                <a:cs typeface="Avenir Book"/>
              </a:rPr>
              <a:t> </a:t>
            </a:r>
            <a:r>
              <a:rPr lang="fr-FR" dirty="0" err="1">
                <a:latin typeface="Avenir Book"/>
                <a:cs typeface="Avenir Book"/>
              </a:rPr>
              <a:t>is</a:t>
            </a:r>
            <a:r>
              <a:rPr lang="fr-FR" dirty="0">
                <a:latin typeface="Avenir Book"/>
                <a:cs typeface="Avenir Book"/>
              </a:rPr>
              <a:t> </a:t>
            </a:r>
            <a:r>
              <a:rPr lang="fr-FR" dirty="0" err="1">
                <a:latin typeface="Avenir Book"/>
                <a:cs typeface="Avenir Book"/>
              </a:rPr>
              <a:t>homogeneous</a:t>
            </a:r>
            <a:r>
              <a:rPr lang="fr-FR" dirty="0">
                <a:latin typeface="Avenir Book"/>
                <a:cs typeface="Avenir Book"/>
              </a:rPr>
              <a:t>, the apparent </a:t>
            </a:r>
            <a:r>
              <a:rPr lang="fr-FR" dirty="0" err="1">
                <a:latin typeface="Avenir Book"/>
                <a:cs typeface="Avenir Book"/>
              </a:rPr>
              <a:t>resistivity</a:t>
            </a:r>
            <a:r>
              <a:rPr lang="fr-FR" dirty="0">
                <a:latin typeface="Avenir Book"/>
                <a:cs typeface="Avenir Book"/>
              </a:rPr>
              <a:t> </a:t>
            </a:r>
            <a:r>
              <a:rPr lang="fr-FR" dirty="0" err="1">
                <a:latin typeface="Avenir Book"/>
                <a:cs typeface="Avenir Book"/>
              </a:rPr>
              <a:t>is</a:t>
            </a:r>
            <a:r>
              <a:rPr lang="fr-FR" dirty="0">
                <a:latin typeface="Avenir Book"/>
                <a:cs typeface="Avenir Book"/>
              </a:rPr>
              <a:t> a good approximation for the real </a:t>
            </a:r>
            <a:r>
              <a:rPr lang="fr-FR" dirty="0" err="1">
                <a:latin typeface="Avenir Book"/>
                <a:cs typeface="Avenir Book"/>
              </a:rPr>
              <a:t>resistivity</a:t>
            </a:r>
            <a:r>
              <a:rPr lang="fr-FR" dirty="0">
                <a:latin typeface="Avenir Book"/>
                <a:cs typeface="Avenir Book"/>
              </a:rPr>
              <a:t> and </a:t>
            </a:r>
            <a:r>
              <a:rPr lang="fr-FR" dirty="0" err="1">
                <a:latin typeface="Avenir Book"/>
                <a:cs typeface="Avenir Book"/>
              </a:rPr>
              <a:t>can</a:t>
            </a:r>
            <a:r>
              <a:rPr lang="fr-FR" dirty="0">
                <a:latin typeface="Avenir Book"/>
                <a:cs typeface="Avenir Book"/>
              </a:rPr>
              <a:t> </a:t>
            </a:r>
            <a:r>
              <a:rPr lang="fr-FR" dirty="0" err="1">
                <a:latin typeface="Avenir Book"/>
                <a:cs typeface="Avenir Book"/>
              </a:rPr>
              <a:t>be</a:t>
            </a:r>
            <a:r>
              <a:rPr lang="fr-FR" dirty="0">
                <a:latin typeface="Avenir Book"/>
                <a:cs typeface="Avenir Book"/>
              </a:rPr>
              <a:t> </a:t>
            </a:r>
            <a:r>
              <a:rPr lang="fr-FR" dirty="0" err="1">
                <a:latin typeface="Avenir Book"/>
                <a:cs typeface="Avenir Book"/>
              </a:rPr>
              <a:t>directly</a:t>
            </a:r>
            <a:r>
              <a:rPr lang="fr-FR" dirty="0">
                <a:latin typeface="Avenir Book"/>
                <a:cs typeface="Avenir Book"/>
              </a:rPr>
              <a:t> </a:t>
            </a:r>
            <a:r>
              <a:rPr lang="fr-FR" dirty="0" err="1">
                <a:latin typeface="Avenir Book"/>
                <a:cs typeface="Avenir Book"/>
              </a:rPr>
              <a:t>interpreted</a:t>
            </a:r>
            <a:r>
              <a:rPr lang="fr-FR" dirty="0">
                <a:latin typeface="Avenir Book"/>
                <a:cs typeface="Avenir Book"/>
              </a:rPr>
              <a:t>. </a:t>
            </a:r>
            <a:endParaRPr lang="fr-FR" dirty="0" smtClean="0">
              <a:latin typeface="Avenir Book"/>
              <a:cs typeface="Avenir Book"/>
            </a:endParaRPr>
          </a:p>
          <a:p>
            <a:endParaRPr lang="fr-FR" dirty="0">
              <a:latin typeface="Avenir Book"/>
              <a:cs typeface="Avenir Book"/>
            </a:endParaRPr>
          </a:p>
          <a:p>
            <a:r>
              <a:rPr lang="fr-FR" dirty="0" smtClean="0">
                <a:latin typeface="Avenir Book"/>
                <a:cs typeface="Avenir Book"/>
              </a:rPr>
              <a:t>In </a:t>
            </a:r>
            <a:r>
              <a:rPr lang="fr-FR" dirty="0">
                <a:latin typeface="Avenir Book"/>
                <a:cs typeface="Avenir Book"/>
              </a:rPr>
              <a:t>reality, </a:t>
            </a:r>
            <a:r>
              <a:rPr lang="fr-FR" dirty="0" err="1">
                <a:latin typeface="Avenir Book"/>
                <a:cs typeface="Avenir Book"/>
              </a:rPr>
              <a:t>this</a:t>
            </a:r>
            <a:r>
              <a:rPr lang="fr-FR" dirty="0">
                <a:latin typeface="Avenir Book"/>
                <a:cs typeface="Avenir Book"/>
              </a:rPr>
              <a:t> </a:t>
            </a:r>
            <a:r>
              <a:rPr lang="fr-FR" dirty="0" err="1">
                <a:latin typeface="Avenir Book"/>
                <a:cs typeface="Avenir Book"/>
              </a:rPr>
              <a:t>is</a:t>
            </a:r>
            <a:r>
              <a:rPr lang="fr-FR" dirty="0">
                <a:latin typeface="Avenir Book"/>
                <a:cs typeface="Avenir Book"/>
              </a:rPr>
              <a:t> </a:t>
            </a:r>
            <a:r>
              <a:rPr lang="fr-FR" dirty="0" err="1">
                <a:latin typeface="Avenir Book"/>
                <a:cs typeface="Avenir Book"/>
              </a:rPr>
              <a:t>almost</a:t>
            </a:r>
            <a:r>
              <a:rPr lang="fr-FR" dirty="0">
                <a:latin typeface="Avenir Book"/>
                <a:cs typeface="Avenir Book"/>
              </a:rPr>
              <a:t> </a:t>
            </a:r>
            <a:r>
              <a:rPr lang="fr-FR" dirty="0" err="1">
                <a:latin typeface="Avenir Book"/>
                <a:cs typeface="Avenir Book"/>
              </a:rPr>
              <a:t>never</a:t>
            </a:r>
            <a:r>
              <a:rPr lang="fr-FR" dirty="0">
                <a:latin typeface="Avenir Book"/>
                <a:cs typeface="Avenir Book"/>
              </a:rPr>
              <a:t> the case</a:t>
            </a:r>
          </a:p>
        </p:txBody>
      </p:sp>
    </p:spTree>
    <p:extLst>
      <p:ext uri="{BB962C8B-B14F-4D97-AF65-F5344CB8AC3E}">
        <p14:creationId xmlns:p14="http://schemas.microsoft.com/office/powerpoint/2010/main" val="2645712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pour une image  511"/>
          <p:cNvPicPr>
            <a:picLocks noGrp="1"/>
          </p:cNvPicPr>
          <p:nvPr>
            <p:ph idx="1"/>
          </p:nvPr>
        </p:nvPicPr>
        <p:blipFill>
          <a:blip r:embed="rId2">
            <a:extLst/>
          </a:blip>
          <a:srcRect l="-10831" r="-10831"/>
          <a:stretch>
            <a:fillRect/>
          </a:stretch>
        </p:blipFill>
        <p:spPr>
          <a:xfrm>
            <a:off x="196850" y="863600"/>
            <a:ext cx="8778875" cy="4067175"/>
          </a:xfrm>
          <a:prstGeom prst="rect">
            <a:avLst/>
          </a:prstGeom>
        </p:spPr>
      </p:pic>
    </p:spTree>
    <p:extLst>
      <p:ext uri="{BB962C8B-B14F-4D97-AF65-F5344CB8AC3E}">
        <p14:creationId xmlns:p14="http://schemas.microsoft.com/office/powerpoint/2010/main" val="25656554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5" y="205979"/>
            <a:ext cx="7582619" cy="570864"/>
          </a:xfrm>
        </p:spPr>
        <p:txBody>
          <a:bodyPr/>
          <a:lstStyle/>
          <a:p>
            <a:r>
              <a:rPr lang="fr-BE" dirty="0" err="1" smtClean="0"/>
              <a:t>Sensitivity</a:t>
            </a:r>
            <a:r>
              <a:rPr lang="fr-BE" dirty="0" smtClean="0"/>
              <a:t> and </a:t>
            </a:r>
            <a:r>
              <a:rPr lang="fr-BE" dirty="0" err="1" smtClean="0"/>
              <a:t>pseudosection</a:t>
            </a:r>
            <a:r>
              <a:rPr lang="fr-BE" dirty="0" smtClean="0"/>
              <a:t> DIPOLE-DIPOLE</a:t>
            </a:r>
            <a:endParaRPr lang="fr-BE" dirty="0"/>
          </a:p>
        </p:txBody>
      </p:sp>
      <p:pic>
        <p:nvPicPr>
          <p:cNvPr id="5" name="IUzSEVa4CCw"/>
          <p:cNvPicPr>
            <a:picLocks noRot="1" noChangeAspect="1"/>
          </p:cNvPicPr>
          <p:nvPr>
            <a:videoFile r:link="rId1"/>
          </p:nvPr>
        </p:nvPicPr>
        <p:blipFill>
          <a:blip r:embed="rId5"/>
          <a:stretch>
            <a:fillRect/>
          </a:stretch>
        </p:blipFill>
        <p:spPr>
          <a:xfrm>
            <a:off x="4598457" y="1529531"/>
            <a:ext cx="4367282" cy="2456596"/>
          </a:xfrm>
          <a:prstGeom prst="rect">
            <a:avLst/>
          </a:prstGeom>
        </p:spPr>
      </p:pic>
      <p:sp>
        <p:nvSpPr>
          <p:cNvPr id="6" name="ZoneTexte 5"/>
          <p:cNvSpPr txBox="1"/>
          <p:nvPr/>
        </p:nvSpPr>
        <p:spPr>
          <a:xfrm>
            <a:off x="1308633" y="1068782"/>
            <a:ext cx="1762983" cy="369332"/>
          </a:xfrm>
          <a:prstGeom prst="rect">
            <a:avLst/>
          </a:prstGeom>
          <a:noFill/>
        </p:spPr>
        <p:txBody>
          <a:bodyPr wrap="none" rtlCol="0">
            <a:spAutoFit/>
          </a:bodyPr>
          <a:lstStyle/>
          <a:p>
            <a:r>
              <a:rPr lang="fr-BE" dirty="0" err="1" smtClean="0"/>
              <a:t>Conductive</a:t>
            </a:r>
            <a:r>
              <a:rPr lang="fr-BE" dirty="0" smtClean="0"/>
              <a:t> body</a:t>
            </a:r>
            <a:endParaRPr lang="fr-BE" dirty="0"/>
          </a:p>
        </p:txBody>
      </p:sp>
      <p:sp>
        <p:nvSpPr>
          <p:cNvPr id="7" name="ZoneTexte 6"/>
          <p:cNvSpPr txBox="1"/>
          <p:nvPr/>
        </p:nvSpPr>
        <p:spPr>
          <a:xfrm>
            <a:off x="6259157" y="1057831"/>
            <a:ext cx="1520737" cy="369332"/>
          </a:xfrm>
          <a:prstGeom prst="rect">
            <a:avLst/>
          </a:prstGeom>
          <a:noFill/>
        </p:spPr>
        <p:txBody>
          <a:bodyPr wrap="none" rtlCol="0">
            <a:spAutoFit/>
          </a:bodyPr>
          <a:lstStyle/>
          <a:p>
            <a:r>
              <a:rPr lang="fr-BE" dirty="0" err="1" smtClean="0"/>
              <a:t>Resistive</a:t>
            </a:r>
            <a:r>
              <a:rPr lang="fr-BE" dirty="0" smtClean="0"/>
              <a:t> body</a:t>
            </a:r>
            <a:endParaRPr lang="fr-BE" dirty="0"/>
          </a:p>
        </p:txBody>
      </p:sp>
      <p:pic>
        <p:nvPicPr>
          <p:cNvPr id="9" name="lt1qV-2d5Ps"/>
          <p:cNvPicPr>
            <a:picLocks noGrp="1" noRot="1" noChangeAspect="1"/>
          </p:cNvPicPr>
          <p:nvPr>
            <p:ph idx="1"/>
            <a:videoFile r:link="rId2"/>
          </p:nvPr>
        </p:nvPicPr>
        <p:blipFill>
          <a:blip r:embed="rId6"/>
          <a:stretch>
            <a:fillRect/>
          </a:stretch>
        </p:blipFill>
        <p:spPr>
          <a:xfrm>
            <a:off x="193450" y="1529531"/>
            <a:ext cx="4367282" cy="2456596"/>
          </a:xfrm>
          <a:prstGeom prst="rect">
            <a:avLst/>
          </a:prstGeom>
        </p:spPr>
      </p:pic>
      <p:sp>
        <p:nvSpPr>
          <p:cNvPr id="10" name="ZoneTexte 9"/>
          <p:cNvSpPr txBox="1"/>
          <p:nvPr/>
        </p:nvSpPr>
        <p:spPr>
          <a:xfrm>
            <a:off x="2140790" y="4600315"/>
            <a:ext cx="5199565" cy="276999"/>
          </a:xfrm>
          <a:prstGeom prst="rect">
            <a:avLst/>
          </a:prstGeom>
          <a:noFill/>
        </p:spPr>
        <p:txBody>
          <a:bodyPr wrap="none" rtlCol="0">
            <a:spAutoFit/>
          </a:bodyPr>
          <a:lstStyle/>
          <a:p>
            <a:r>
              <a:rPr lang="fr-BE" sz="1200" dirty="0" smtClean="0"/>
              <a:t>Animations </a:t>
            </a:r>
            <a:r>
              <a:rPr lang="fr-BE" sz="1200" dirty="0" err="1" smtClean="0"/>
              <a:t>produced</a:t>
            </a:r>
            <a:r>
              <a:rPr lang="fr-BE" sz="1200" dirty="0" smtClean="0"/>
              <a:t> by Florian Wagner (</a:t>
            </a:r>
            <a:r>
              <a:rPr lang="fr-BE" sz="1200" dirty="0" err="1" smtClean="0"/>
              <a:t>UniBonn</a:t>
            </a:r>
            <a:r>
              <a:rPr lang="fr-BE" sz="1200" dirty="0" smtClean="0"/>
              <a:t>) </a:t>
            </a:r>
            <a:r>
              <a:rPr lang="fr-BE" sz="1200" dirty="0" err="1" smtClean="0"/>
              <a:t>using</a:t>
            </a:r>
            <a:r>
              <a:rPr lang="fr-BE" sz="1200" dirty="0" smtClean="0"/>
              <a:t> </a:t>
            </a:r>
            <a:r>
              <a:rPr lang="fr-BE" sz="1200" dirty="0" err="1" smtClean="0"/>
              <a:t>PyGimli</a:t>
            </a:r>
            <a:r>
              <a:rPr lang="fr-BE" sz="1200" dirty="0" smtClean="0"/>
              <a:t> and </a:t>
            </a:r>
            <a:r>
              <a:rPr lang="fr-BE" sz="1200" dirty="0" err="1" smtClean="0"/>
              <a:t>Matplotlib</a:t>
            </a:r>
            <a:endParaRPr lang="fr-BE" sz="1200" dirty="0"/>
          </a:p>
        </p:txBody>
      </p:sp>
    </p:spTree>
    <p:extLst>
      <p:ext uri="{BB962C8B-B14F-4D97-AF65-F5344CB8AC3E}">
        <p14:creationId xmlns:p14="http://schemas.microsoft.com/office/powerpoint/2010/main" val="4500739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313" y="0"/>
            <a:ext cx="8983975" cy="5860051"/>
          </a:xfrm>
        </p:spPr>
      </p:pic>
      <p:sp>
        <p:nvSpPr>
          <p:cNvPr id="2" name="Titre 1"/>
          <p:cNvSpPr>
            <a:spLocks noGrp="1"/>
          </p:cNvSpPr>
          <p:nvPr>
            <p:ph type="title"/>
          </p:nvPr>
        </p:nvSpPr>
        <p:spPr/>
        <p:txBody>
          <a:bodyPr/>
          <a:lstStyle/>
          <a:p>
            <a:r>
              <a:rPr lang="fr-BE" dirty="0" smtClean="0">
                <a:solidFill>
                  <a:schemeClr val="bg1">
                    <a:lumMod val="95000"/>
                  </a:schemeClr>
                </a:solidFill>
              </a:rPr>
              <a:t>So </a:t>
            </a:r>
            <a:r>
              <a:rPr lang="fr-BE" dirty="0" err="1" smtClean="0">
                <a:solidFill>
                  <a:schemeClr val="bg1">
                    <a:lumMod val="95000"/>
                  </a:schemeClr>
                </a:solidFill>
              </a:rPr>
              <a:t>what</a:t>
            </a:r>
            <a:r>
              <a:rPr lang="fr-BE" dirty="0" smtClean="0">
                <a:solidFill>
                  <a:schemeClr val="bg1">
                    <a:lumMod val="95000"/>
                  </a:schemeClr>
                </a:solidFill>
              </a:rPr>
              <a:t> </a:t>
            </a:r>
            <a:r>
              <a:rPr lang="fr-BE" dirty="0" err="1" smtClean="0">
                <a:solidFill>
                  <a:schemeClr val="bg1">
                    <a:lumMod val="95000"/>
                  </a:schemeClr>
                </a:solidFill>
              </a:rPr>
              <a:t>is</a:t>
            </a:r>
            <a:r>
              <a:rPr lang="fr-BE" dirty="0" smtClean="0">
                <a:solidFill>
                  <a:schemeClr val="bg1">
                    <a:lumMod val="95000"/>
                  </a:schemeClr>
                </a:solidFill>
              </a:rPr>
              <a:t> the solution?</a:t>
            </a:r>
            <a:endParaRPr lang="fr-BE" dirty="0">
              <a:solidFill>
                <a:schemeClr val="bg1">
                  <a:lumMod val="95000"/>
                </a:schemeClr>
              </a:solidFill>
            </a:endParaRPr>
          </a:p>
        </p:txBody>
      </p:sp>
    </p:spTree>
    <p:extLst>
      <p:ext uri="{BB962C8B-B14F-4D97-AF65-F5344CB8AC3E}">
        <p14:creationId xmlns:p14="http://schemas.microsoft.com/office/powerpoint/2010/main" val="14218450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err="1" smtClean="0"/>
              <a:t>Tomography</a:t>
            </a:r>
            <a:endParaRPr lang="fr-FR" dirty="0"/>
          </a:p>
        </p:txBody>
      </p:sp>
      <p:sp>
        <p:nvSpPr>
          <p:cNvPr id="3" name="Espace réservé du contenu 2"/>
          <p:cNvSpPr>
            <a:spLocks noGrp="1"/>
          </p:cNvSpPr>
          <p:nvPr>
            <p:ph idx="1"/>
          </p:nvPr>
        </p:nvSpPr>
        <p:spPr>
          <a:xfrm>
            <a:off x="5050861" y="888116"/>
            <a:ext cx="3902639" cy="4066969"/>
          </a:xfrm>
        </p:spPr>
        <p:txBody>
          <a:bodyPr>
            <a:noAutofit/>
          </a:bodyPr>
          <a:lstStyle/>
          <a:p>
            <a:pPr marL="0" indent="0">
              <a:buNone/>
            </a:pPr>
            <a:r>
              <a:rPr lang="fr-FR" sz="1800" dirty="0" err="1"/>
              <a:t>We</a:t>
            </a:r>
            <a:r>
              <a:rPr lang="fr-FR" sz="1800" dirty="0"/>
              <a:t> have a </a:t>
            </a:r>
            <a:r>
              <a:rPr lang="fr-FR" sz="1800" dirty="0" err="1"/>
              <a:t>series</a:t>
            </a:r>
            <a:r>
              <a:rPr lang="fr-FR" sz="1800" dirty="0"/>
              <a:t> of </a:t>
            </a:r>
            <a:r>
              <a:rPr lang="fr-FR" sz="1800" dirty="0" err="1"/>
              <a:t>measurements</a:t>
            </a:r>
            <a:r>
              <a:rPr lang="fr-FR" sz="1800" dirty="0"/>
              <a:t> </a:t>
            </a:r>
            <a:r>
              <a:rPr lang="fr-FR" sz="1800" dirty="0" err="1"/>
              <a:t>at</a:t>
            </a:r>
            <a:r>
              <a:rPr lang="fr-FR" sz="1800" dirty="0"/>
              <a:t> </a:t>
            </a:r>
            <a:r>
              <a:rPr lang="fr-FR" sz="1800" dirty="0" err="1"/>
              <a:t>different</a:t>
            </a:r>
            <a:r>
              <a:rPr lang="fr-FR" sz="1800" dirty="0"/>
              <a:t> </a:t>
            </a:r>
            <a:r>
              <a:rPr lang="fr-FR" sz="1800" dirty="0" err="1"/>
              <a:t>electrode</a:t>
            </a:r>
            <a:r>
              <a:rPr lang="fr-FR" sz="1800" dirty="0"/>
              <a:t> distances and distances </a:t>
            </a:r>
            <a:r>
              <a:rPr lang="fr-FR" sz="1800" dirty="0" err="1"/>
              <a:t>between</a:t>
            </a:r>
            <a:r>
              <a:rPr lang="fr-FR" sz="1800" dirty="0"/>
              <a:t> </a:t>
            </a:r>
            <a:r>
              <a:rPr lang="fr-FR" sz="1800" dirty="0" err="1"/>
              <a:t>current</a:t>
            </a:r>
            <a:r>
              <a:rPr lang="fr-FR" sz="1800" dirty="0"/>
              <a:t> and </a:t>
            </a:r>
            <a:r>
              <a:rPr lang="fr-FR" sz="1800" dirty="0" err="1"/>
              <a:t>potential</a:t>
            </a:r>
            <a:r>
              <a:rPr lang="fr-FR" sz="1800" dirty="0"/>
              <a:t> </a:t>
            </a:r>
            <a:r>
              <a:rPr lang="fr-FR" sz="1800" dirty="0" err="1"/>
              <a:t>dipoles</a:t>
            </a:r>
            <a:r>
              <a:rPr lang="fr-FR" sz="1800" dirty="0"/>
              <a:t> </a:t>
            </a:r>
            <a:r>
              <a:rPr lang="fr-FR" sz="1800" dirty="0" err="1"/>
              <a:t>generating</a:t>
            </a:r>
            <a:r>
              <a:rPr lang="fr-FR" sz="1800" dirty="0"/>
              <a:t> information on </a:t>
            </a:r>
            <a:r>
              <a:rPr lang="fr-FR" sz="1800" dirty="0" err="1"/>
              <a:t>different</a:t>
            </a:r>
            <a:r>
              <a:rPr lang="fr-FR" sz="1800" dirty="0"/>
              <a:t> </a:t>
            </a:r>
            <a:r>
              <a:rPr lang="fr-FR" sz="1800" dirty="0" err="1"/>
              <a:t>measurement</a:t>
            </a:r>
            <a:r>
              <a:rPr lang="fr-FR" sz="1800" dirty="0"/>
              <a:t> volumes</a:t>
            </a:r>
            <a:r>
              <a:rPr lang="fr-FR" sz="1800" dirty="0" smtClean="0"/>
              <a:t>.</a:t>
            </a:r>
          </a:p>
          <a:p>
            <a:pPr marL="0" indent="0">
              <a:buNone/>
            </a:pPr>
            <a:endParaRPr lang="fr-FR" sz="1800" dirty="0"/>
          </a:p>
          <a:p>
            <a:pPr marL="0" indent="0">
              <a:buNone/>
            </a:pPr>
            <a:r>
              <a:rPr lang="fr-FR" sz="1800" dirty="0" smtClean="0">
                <a:sym typeface="Wingdings"/>
              </a:rPr>
              <a:t> </a:t>
            </a:r>
            <a:r>
              <a:rPr lang="fr-FR" sz="1800" dirty="0" smtClean="0"/>
              <a:t>Collection </a:t>
            </a:r>
            <a:r>
              <a:rPr lang="fr-FR" sz="1800" dirty="0"/>
              <a:t>of ‘blocks’ </a:t>
            </a:r>
            <a:r>
              <a:rPr lang="fr-FR" sz="1800" dirty="0" err="1"/>
              <a:t>with</a:t>
            </a:r>
            <a:r>
              <a:rPr lang="fr-FR" sz="1800" dirty="0"/>
              <a:t> a certain </a:t>
            </a:r>
            <a:r>
              <a:rPr lang="fr-FR" sz="1800" dirty="0" err="1"/>
              <a:t>resistance</a:t>
            </a:r>
            <a:endParaRPr lang="fr-FR" sz="1800" dirty="0"/>
          </a:p>
          <a:p>
            <a:pPr marL="0" indent="0">
              <a:buNone/>
            </a:pPr>
            <a:r>
              <a:rPr lang="fr-FR" sz="1800" dirty="0" smtClean="0">
                <a:sym typeface="Wingdings"/>
              </a:rPr>
              <a:t> </a:t>
            </a:r>
            <a:r>
              <a:rPr lang="fr-FR" sz="1800" dirty="0" smtClean="0"/>
              <a:t>But </a:t>
            </a:r>
            <a:r>
              <a:rPr lang="fr-FR" sz="1800" dirty="0" err="1"/>
              <a:t>we</a:t>
            </a:r>
            <a:r>
              <a:rPr lang="fr-FR" sz="1800" dirty="0"/>
              <a:t> </a:t>
            </a:r>
            <a:r>
              <a:rPr lang="fr-FR" sz="1800" dirty="0" err="1"/>
              <a:t>want</a:t>
            </a:r>
            <a:r>
              <a:rPr lang="fr-FR" sz="1800" dirty="0"/>
              <a:t> to </a:t>
            </a:r>
            <a:r>
              <a:rPr lang="fr-FR" sz="1800" dirty="0" err="1"/>
              <a:t>obtain</a:t>
            </a:r>
            <a:r>
              <a:rPr lang="fr-FR" sz="1800" dirty="0"/>
              <a:t> a distribution of the real </a:t>
            </a:r>
            <a:r>
              <a:rPr lang="fr-FR" sz="1800" dirty="0" err="1"/>
              <a:t>resistivity</a:t>
            </a:r>
            <a:endParaRPr lang="fr-FR" sz="1800" dirty="0"/>
          </a:p>
          <a:p>
            <a:pPr marL="0" indent="0">
              <a:buNone/>
            </a:pPr>
            <a:endParaRPr lang="fr-FR" sz="1800" dirty="0"/>
          </a:p>
        </p:txBody>
      </p:sp>
      <p:pic>
        <p:nvPicPr>
          <p:cNvPr id="4" name="Espace réservé pour une image  575"/>
          <p:cNvPicPr>
            <a:picLocks/>
          </p:cNvPicPr>
          <p:nvPr/>
        </p:nvPicPr>
        <p:blipFill>
          <a:blip r:embed="rId2">
            <a:extLst/>
          </a:blip>
          <a:stretch>
            <a:fillRect/>
          </a:stretch>
        </p:blipFill>
        <p:spPr>
          <a:xfrm>
            <a:off x="197276" y="863158"/>
            <a:ext cx="4853585" cy="4066969"/>
          </a:xfrm>
          <a:prstGeom prst="rect">
            <a:avLst/>
          </a:prstGeom>
        </p:spPr>
      </p:pic>
    </p:spTree>
    <p:extLst>
      <p:ext uri="{BB962C8B-B14F-4D97-AF65-F5344CB8AC3E}">
        <p14:creationId xmlns:p14="http://schemas.microsoft.com/office/powerpoint/2010/main" val="29596390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err="1" smtClean="0"/>
              <a:t>Geophysical</a:t>
            </a:r>
            <a:r>
              <a:rPr lang="fr-FR" dirty="0" smtClean="0"/>
              <a:t> inversion</a:t>
            </a:r>
            <a:endParaRPr lang="fr-FR" dirty="0"/>
          </a:p>
        </p:txBody>
      </p:sp>
      <p:pic>
        <p:nvPicPr>
          <p:cNvPr id="5" name="Image 4"/>
          <p:cNvPicPr>
            <a:picLocks noChangeAspect="1"/>
          </p:cNvPicPr>
          <p:nvPr/>
        </p:nvPicPr>
        <p:blipFill>
          <a:blip r:embed="rId2"/>
          <a:stretch>
            <a:fillRect/>
          </a:stretch>
        </p:blipFill>
        <p:spPr>
          <a:xfrm>
            <a:off x="197276" y="839603"/>
            <a:ext cx="7522572" cy="4176897"/>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6165" y="2775678"/>
            <a:ext cx="2052386" cy="1531055"/>
          </a:xfrm>
          <a:prstGeom prst="rect">
            <a:avLst/>
          </a:prstGeom>
        </p:spPr>
      </p:pic>
    </p:spTree>
    <p:extLst>
      <p:ext uri="{BB962C8B-B14F-4D97-AF65-F5344CB8AC3E}">
        <p14:creationId xmlns:p14="http://schemas.microsoft.com/office/powerpoint/2010/main" val="39630998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err="1" smtClean="0"/>
              <a:t>Geophysical</a:t>
            </a:r>
            <a:r>
              <a:rPr lang="fr-FR" dirty="0" smtClean="0"/>
              <a:t> inversion</a:t>
            </a:r>
            <a:endParaRPr lang="fr-FR" dirty="0"/>
          </a:p>
        </p:txBody>
      </p:sp>
      <p:pic>
        <p:nvPicPr>
          <p:cNvPr id="3" name="Image 2"/>
          <p:cNvPicPr>
            <a:picLocks noChangeAspect="1"/>
          </p:cNvPicPr>
          <p:nvPr/>
        </p:nvPicPr>
        <p:blipFill rotWithShape="1">
          <a:blip r:embed="rId2"/>
          <a:srcRect b="2627"/>
          <a:stretch/>
        </p:blipFill>
        <p:spPr>
          <a:xfrm>
            <a:off x="197276" y="878443"/>
            <a:ext cx="7537024" cy="4100042"/>
          </a:xfrm>
          <a:prstGeom prst="rect">
            <a:avLst/>
          </a:prstGeom>
        </p:spPr>
      </p:pic>
    </p:spTree>
    <p:extLst>
      <p:ext uri="{BB962C8B-B14F-4D97-AF65-F5344CB8AC3E}">
        <p14:creationId xmlns:p14="http://schemas.microsoft.com/office/powerpoint/2010/main" val="35022560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err="1" smtClean="0"/>
              <a:t>Geophysical</a:t>
            </a:r>
            <a:r>
              <a:rPr lang="fr-FR" dirty="0" smtClean="0"/>
              <a:t> inversion</a:t>
            </a:r>
            <a:endParaRPr lang="fr-FR" dirty="0"/>
          </a:p>
        </p:txBody>
      </p:sp>
      <p:pic>
        <p:nvPicPr>
          <p:cNvPr id="3" name="Image 2"/>
          <p:cNvPicPr>
            <a:picLocks noChangeAspect="1"/>
          </p:cNvPicPr>
          <p:nvPr/>
        </p:nvPicPr>
        <p:blipFill>
          <a:blip r:embed="rId2"/>
          <a:stretch>
            <a:fillRect/>
          </a:stretch>
        </p:blipFill>
        <p:spPr>
          <a:xfrm>
            <a:off x="197276" y="776843"/>
            <a:ext cx="7704902" cy="3835964"/>
          </a:xfrm>
          <a:prstGeom prst="rect">
            <a:avLst/>
          </a:prstGeom>
        </p:spPr>
      </p:pic>
    </p:spTree>
    <p:extLst>
      <p:ext uri="{BB962C8B-B14F-4D97-AF65-F5344CB8AC3E}">
        <p14:creationId xmlns:p14="http://schemas.microsoft.com/office/powerpoint/2010/main" val="35022560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5" y="205979"/>
            <a:ext cx="5044765" cy="570864"/>
          </a:xfrm>
        </p:spPr>
        <p:txBody>
          <a:bodyPr/>
          <a:lstStyle/>
          <a:p>
            <a:r>
              <a:rPr lang="fr-FR" dirty="0" err="1" smtClean="0"/>
              <a:t>Sea</a:t>
            </a:r>
            <a:r>
              <a:rPr lang="fr-FR" dirty="0" smtClean="0"/>
              <a:t> water infiltration </a:t>
            </a:r>
            <a:r>
              <a:rPr lang="fr-FR" dirty="0" err="1" smtClean="0"/>
              <a:t>at</a:t>
            </a:r>
            <a:r>
              <a:rPr lang="fr-FR" dirty="0" smtClean="0"/>
              <a:t> </a:t>
            </a:r>
            <a:r>
              <a:rPr lang="fr-FR" dirty="0" err="1" smtClean="0"/>
              <a:t>high</a:t>
            </a:r>
            <a:r>
              <a:rPr lang="fr-FR" dirty="0" smtClean="0"/>
              <a:t> </a:t>
            </a:r>
            <a:r>
              <a:rPr lang="fr-FR" dirty="0" err="1" smtClean="0"/>
              <a:t>tide</a:t>
            </a:r>
            <a:r>
              <a:rPr lang="fr-FR" dirty="0" smtClean="0"/>
              <a:t> </a:t>
            </a:r>
            <a:endParaRPr lang="fr-FR" dirty="0"/>
          </a:p>
        </p:txBody>
      </p:sp>
      <p:pic>
        <p:nvPicPr>
          <p:cNvPr id="5" name="Espace réservé du contenu 4"/>
          <p:cNvPicPr>
            <a:picLocks noGrp="1" noChangeAspect="1"/>
          </p:cNvPicPr>
          <p:nvPr>
            <p:ph idx="1"/>
          </p:nvPr>
        </p:nvPicPr>
        <p:blipFill>
          <a:blip r:embed="rId2"/>
          <a:srcRect t="15195" b="15195"/>
          <a:stretch>
            <a:fillRect/>
          </a:stretch>
        </p:blipFill>
        <p:spPr/>
      </p:pic>
    </p:spTree>
    <p:extLst>
      <p:ext uri="{BB962C8B-B14F-4D97-AF65-F5344CB8AC3E}">
        <p14:creationId xmlns:p14="http://schemas.microsoft.com/office/powerpoint/2010/main" val="34141972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err="1" smtClean="0"/>
              <a:t>Geophysical</a:t>
            </a:r>
            <a:r>
              <a:rPr lang="fr-FR" dirty="0" smtClean="0"/>
              <a:t> inversion</a:t>
            </a:r>
            <a:endParaRPr lang="fr-FR" dirty="0"/>
          </a:p>
        </p:txBody>
      </p:sp>
      <p:sp>
        <p:nvSpPr>
          <p:cNvPr id="5" name="ZoneTexte 2"/>
          <p:cNvSpPr txBox="1">
            <a:spLocks noChangeArrowheads="1"/>
          </p:cNvSpPr>
          <p:nvPr/>
        </p:nvSpPr>
        <p:spPr bwMode="auto">
          <a:xfrm>
            <a:off x="576263" y="1186124"/>
            <a:ext cx="2025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1800">
                <a:latin typeface="Calibri" panose="020F0502020204030204" pitchFamily="34" charset="0"/>
              </a:rPr>
              <a:t>Estimation of the stratigraphy and physical properties of the substrate</a:t>
            </a:r>
          </a:p>
        </p:txBody>
      </p:sp>
      <p:sp>
        <p:nvSpPr>
          <p:cNvPr id="6" name="ZoneTexte 4"/>
          <p:cNvSpPr txBox="1">
            <a:spLocks noChangeArrowheads="1"/>
          </p:cNvSpPr>
          <p:nvPr/>
        </p:nvSpPr>
        <p:spPr bwMode="auto">
          <a:xfrm>
            <a:off x="3454400" y="1186124"/>
            <a:ext cx="20256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1800" b="1" dirty="0">
                <a:latin typeface="Calibri" panose="020F0502020204030204" pitchFamily="34" charset="0"/>
              </a:rPr>
              <a:t>FORWARD MODEL</a:t>
            </a:r>
            <a:r>
              <a:rPr lang="fr-BE" altLang="fr-FR" sz="1800" dirty="0">
                <a:latin typeface="Calibri" panose="020F0502020204030204" pitchFamily="34" charset="0"/>
              </a:rPr>
              <a:t/>
            </a:r>
            <a:br>
              <a:rPr lang="fr-BE" altLang="fr-FR" sz="1800" dirty="0">
                <a:latin typeface="Calibri" panose="020F0502020204030204" pitchFamily="34" charset="0"/>
              </a:rPr>
            </a:br>
            <a:r>
              <a:rPr lang="fr-BE" altLang="fr-FR" sz="1800" dirty="0">
                <a:latin typeface="Calibri" panose="020F0502020204030204" pitchFamily="34" charset="0"/>
              </a:rPr>
              <a:t>+ Ohms and </a:t>
            </a:r>
            <a:r>
              <a:rPr lang="fr-BE" altLang="fr-FR" sz="1800" dirty="0" err="1">
                <a:latin typeface="Calibri" panose="020F0502020204030204" pitchFamily="34" charset="0"/>
              </a:rPr>
              <a:t>Laplaces</a:t>
            </a:r>
            <a:r>
              <a:rPr lang="fr-BE" altLang="fr-FR" sz="1800" dirty="0">
                <a:latin typeface="Calibri" panose="020F0502020204030204" pitchFamily="34" charset="0"/>
              </a:rPr>
              <a:t> </a:t>
            </a:r>
            <a:r>
              <a:rPr lang="fr-BE" altLang="fr-FR" sz="1800" dirty="0" err="1">
                <a:latin typeface="Calibri" panose="020F0502020204030204" pitchFamily="34" charset="0"/>
              </a:rPr>
              <a:t>law</a:t>
            </a:r>
            <a:endParaRPr lang="fr-BE" altLang="fr-FR" sz="1800" dirty="0">
              <a:latin typeface="Calibri" panose="020F0502020204030204" pitchFamily="34" charset="0"/>
            </a:endParaRPr>
          </a:p>
          <a:p>
            <a:pPr eaLnBrk="1" hangingPunct="1">
              <a:spcBef>
                <a:spcPct val="0"/>
              </a:spcBef>
              <a:buFontTx/>
              <a:buNone/>
            </a:pPr>
            <a:endParaRPr lang="fr-BE" altLang="fr-FR" sz="1800" dirty="0">
              <a:latin typeface="Calibri" panose="020F0502020204030204" pitchFamily="34" charset="0"/>
            </a:endParaRPr>
          </a:p>
          <a:p>
            <a:pPr eaLnBrk="1" hangingPunct="1">
              <a:spcBef>
                <a:spcPct val="0"/>
              </a:spcBef>
              <a:buFontTx/>
              <a:buNone/>
            </a:pPr>
            <a:r>
              <a:rPr lang="fr-BE" altLang="fr-FR" sz="1800" dirty="0">
                <a:latin typeface="Calibri" panose="020F0502020204030204" pitchFamily="34" charset="0"/>
              </a:rPr>
              <a:t>+ </a:t>
            </a:r>
            <a:r>
              <a:rPr lang="fr-BE" altLang="fr-FR" sz="1800" dirty="0" err="1">
                <a:latin typeface="Calibri" panose="020F0502020204030204" pitchFamily="34" charset="0"/>
              </a:rPr>
              <a:t>Known</a:t>
            </a:r>
            <a:r>
              <a:rPr lang="fr-BE" altLang="fr-FR" sz="1800" dirty="0">
                <a:latin typeface="Calibri" panose="020F0502020204030204" pitchFamily="34" charset="0"/>
              </a:rPr>
              <a:t> </a:t>
            </a:r>
            <a:r>
              <a:rPr lang="fr-BE" altLang="fr-FR" sz="1800" dirty="0" err="1">
                <a:latin typeface="Calibri" panose="020F0502020204030204" pitchFamily="34" charset="0"/>
              </a:rPr>
              <a:t>electrode</a:t>
            </a:r>
            <a:r>
              <a:rPr lang="fr-BE" altLang="fr-FR" sz="1800" dirty="0">
                <a:latin typeface="Calibri" panose="020F0502020204030204" pitchFamily="34" charset="0"/>
              </a:rPr>
              <a:t> </a:t>
            </a:r>
            <a:r>
              <a:rPr lang="fr-BE" altLang="fr-FR" sz="1800" dirty="0" err="1">
                <a:latin typeface="Calibri" panose="020F0502020204030204" pitchFamily="34" charset="0"/>
              </a:rPr>
              <a:t>array</a:t>
            </a:r>
            <a:endParaRPr lang="fr-BE" altLang="fr-FR" sz="1800" dirty="0">
              <a:latin typeface="Calibri" panose="020F0502020204030204" pitchFamily="34" charset="0"/>
            </a:endParaRPr>
          </a:p>
        </p:txBody>
      </p:sp>
      <p:sp>
        <p:nvSpPr>
          <p:cNvPr id="7" name="ZoneTexte 5"/>
          <p:cNvSpPr txBox="1">
            <a:spLocks noChangeArrowheads="1"/>
          </p:cNvSpPr>
          <p:nvPr/>
        </p:nvSpPr>
        <p:spPr bwMode="auto">
          <a:xfrm>
            <a:off x="6208713" y="1184538"/>
            <a:ext cx="202565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1800" b="1" dirty="0">
                <a:latin typeface="Calibri" panose="020F0502020204030204" pitchFamily="34" charset="0"/>
              </a:rPr>
              <a:t>SYNTHETIC DATA</a:t>
            </a:r>
          </a:p>
          <a:p>
            <a:pPr eaLnBrk="1" hangingPunct="1">
              <a:spcBef>
                <a:spcPct val="0"/>
              </a:spcBef>
              <a:buFontTx/>
              <a:buNone/>
            </a:pPr>
            <a:r>
              <a:rPr lang="fr-BE" altLang="fr-FR" sz="1800" dirty="0" err="1">
                <a:latin typeface="Calibri" panose="020F0502020204030204" pitchFamily="34" charset="0"/>
              </a:rPr>
              <a:t>Simulated</a:t>
            </a:r>
            <a:r>
              <a:rPr lang="fr-BE" altLang="fr-FR" sz="1800" dirty="0">
                <a:latin typeface="Calibri" panose="020F0502020204030204" pitchFamily="34" charset="0"/>
              </a:rPr>
              <a:t> </a:t>
            </a:r>
            <a:r>
              <a:rPr lang="fr-BE" altLang="fr-FR" sz="1800" dirty="0" err="1">
                <a:latin typeface="Calibri" panose="020F0502020204030204" pitchFamily="34" charset="0"/>
              </a:rPr>
              <a:t>measurements</a:t>
            </a:r>
            <a:r>
              <a:rPr lang="fr-BE" altLang="fr-FR" sz="1800" dirty="0">
                <a:latin typeface="Calibri" panose="020F0502020204030204" pitchFamily="34" charset="0"/>
              </a:rPr>
              <a:t> for the </a:t>
            </a:r>
            <a:r>
              <a:rPr lang="fr-BE" altLang="fr-FR" sz="1800" dirty="0" err="1">
                <a:latin typeface="Calibri" panose="020F0502020204030204" pitchFamily="34" charset="0"/>
              </a:rPr>
              <a:t>chosen</a:t>
            </a:r>
            <a:r>
              <a:rPr lang="fr-BE" altLang="fr-FR" sz="1800" dirty="0">
                <a:latin typeface="Calibri" panose="020F0502020204030204" pitchFamily="34" charset="0"/>
              </a:rPr>
              <a:t> </a:t>
            </a:r>
            <a:r>
              <a:rPr lang="fr-BE" altLang="fr-FR" sz="1800" dirty="0" err="1">
                <a:latin typeface="Calibri" panose="020F0502020204030204" pitchFamily="34" charset="0"/>
              </a:rPr>
              <a:t>array</a:t>
            </a:r>
            <a:endParaRPr lang="fr-BE" altLang="fr-FR" sz="1800" dirty="0">
              <a:latin typeface="Calibri" panose="020F0502020204030204" pitchFamily="34" charset="0"/>
            </a:endParaRPr>
          </a:p>
          <a:p>
            <a:pPr eaLnBrk="1" hangingPunct="1">
              <a:spcBef>
                <a:spcPct val="0"/>
              </a:spcBef>
              <a:buFontTx/>
              <a:buNone/>
            </a:pPr>
            <a:endParaRPr lang="fr-BE" altLang="fr-FR" sz="1800" dirty="0">
              <a:latin typeface="Calibri" panose="020F0502020204030204" pitchFamily="34" charset="0"/>
            </a:endParaRPr>
          </a:p>
          <a:p>
            <a:pPr eaLnBrk="1" hangingPunct="1">
              <a:spcBef>
                <a:spcPct val="0"/>
              </a:spcBef>
              <a:buFontTx/>
              <a:buNone/>
            </a:pPr>
            <a:endParaRPr lang="fr-BE" altLang="fr-FR" sz="1800" dirty="0">
              <a:latin typeface="Calibri" panose="020F0502020204030204" pitchFamily="34" charset="0"/>
            </a:endParaRPr>
          </a:p>
          <a:p>
            <a:pPr eaLnBrk="1" hangingPunct="1">
              <a:spcBef>
                <a:spcPct val="0"/>
              </a:spcBef>
              <a:buFontTx/>
              <a:buNone/>
            </a:pPr>
            <a:endParaRPr lang="fr-BE" altLang="fr-FR" sz="1800" dirty="0">
              <a:latin typeface="Calibri" panose="020F0502020204030204" pitchFamily="34" charset="0"/>
            </a:endParaRPr>
          </a:p>
          <a:p>
            <a:pPr eaLnBrk="1" hangingPunct="1">
              <a:spcBef>
                <a:spcPct val="0"/>
              </a:spcBef>
              <a:buFontTx/>
              <a:buNone/>
            </a:pPr>
            <a:endParaRPr lang="fr-BE" altLang="fr-FR" sz="1800" dirty="0">
              <a:latin typeface="Calibri" panose="020F0502020204030204" pitchFamily="34" charset="0"/>
            </a:endParaRPr>
          </a:p>
          <a:p>
            <a:pPr eaLnBrk="1" hangingPunct="1">
              <a:spcBef>
                <a:spcPct val="0"/>
              </a:spcBef>
              <a:buFontTx/>
              <a:buNone/>
            </a:pPr>
            <a:r>
              <a:rPr lang="fr-BE" altLang="fr-FR" sz="1800" b="1" dirty="0">
                <a:latin typeface="Calibri" panose="020F0502020204030204" pitchFamily="34" charset="0"/>
              </a:rPr>
              <a:t>REAL DATA</a:t>
            </a:r>
          </a:p>
          <a:p>
            <a:pPr eaLnBrk="1" hangingPunct="1">
              <a:spcBef>
                <a:spcPct val="0"/>
              </a:spcBef>
              <a:buFontTx/>
              <a:buNone/>
            </a:pPr>
            <a:r>
              <a:rPr lang="fr-BE" altLang="fr-FR" sz="1800" dirty="0">
                <a:latin typeface="Calibri" panose="020F0502020204030204" pitchFamily="34" charset="0"/>
              </a:rPr>
              <a:t>Real </a:t>
            </a:r>
            <a:r>
              <a:rPr lang="fr-BE" altLang="fr-FR" sz="1800" dirty="0" err="1">
                <a:latin typeface="Calibri" panose="020F0502020204030204" pitchFamily="34" charset="0"/>
              </a:rPr>
              <a:t>experimental</a:t>
            </a:r>
            <a:r>
              <a:rPr lang="fr-BE" altLang="fr-FR" sz="1800" dirty="0">
                <a:latin typeface="Calibri" panose="020F0502020204030204" pitchFamily="34" charset="0"/>
              </a:rPr>
              <a:t> ERT data</a:t>
            </a:r>
          </a:p>
        </p:txBody>
      </p:sp>
      <p:sp>
        <p:nvSpPr>
          <p:cNvPr id="8" name="Flèche droite 7"/>
          <p:cNvSpPr/>
          <p:nvPr/>
        </p:nvSpPr>
        <p:spPr>
          <a:xfrm>
            <a:off x="5480050" y="1668724"/>
            <a:ext cx="668338" cy="395288"/>
          </a:xfrm>
          <a:prstGeom prst="rightArrow">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a:p>
        </p:txBody>
      </p:sp>
      <p:sp>
        <p:nvSpPr>
          <p:cNvPr id="9" name="Double flèche verticale 8"/>
          <p:cNvSpPr/>
          <p:nvPr/>
        </p:nvSpPr>
        <p:spPr>
          <a:xfrm>
            <a:off x="6804026" y="2476763"/>
            <a:ext cx="417513" cy="866775"/>
          </a:xfrm>
          <a:prstGeom prst="upDownArrow">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a:p>
        </p:txBody>
      </p:sp>
      <p:sp>
        <p:nvSpPr>
          <p:cNvPr id="10" name="ZoneTexte 10"/>
          <p:cNvSpPr txBox="1">
            <a:spLocks noChangeArrowheads="1"/>
          </p:cNvSpPr>
          <p:nvPr/>
        </p:nvSpPr>
        <p:spPr bwMode="auto">
          <a:xfrm>
            <a:off x="3230563" y="3616588"/>
            <a:ext cx="2025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1800" b="1" dirty="0">
                <a:latin typeface="Calibri" panose="020F0502020204030204" pitchFamily="34" charset="0"/>
              </a:rPr>
              <a:t>x </a:t>
            </a:r>
            <a:r>
              <a:rPr lang="fr-BE" altLang="fr-FR" sz="1800" b="1" dirty="0" err="1">
                <a:latin typeface="Calibri" panose="020F0502020204030204" pitchFamily="34" charset="0"/>
              </a:rPr>
              <a:t>iterations</a:t>
            </a:r>
            <a:endParaRPr lang="fr-BE" altLang="fr-FR" sz="1800" b="1" dirty="0">
              <a:latin typeface="Calibri" panose="020F0502020204030204" pitchFamily="34" charset="0"/>
            </a:endParaRPr>
          </a:p>
        </p:txBody>
      </p:sp>
      <p:sp>
        <p:nvSpPr>
          <p:cNvPr id="11" name="ZoneTexte 11"/>
          <p:cNvSpPr txBox="1">
            <a:spLocks noChangeArrowheads="1"/>
          </p:cNvSpPr>
          <p:nvPr/>
        </p:nvSpPr>
        <p:spPr bwMode="auto">
          <a:xfrm>
            <a:off x="5062538" y="2672024"/>
            <a:ext cx="2025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1800" b="1">
                <a:latin typeface="Calibri" panose="020F0502020204030204" pitchFamily="34" charset="0"/>
              </a:rPr>
              <a:t>correspondance?!</a:t>
            </a:r>
          </a:p>
        </p:txBody>
      </p:sp>
      <p:sp>
        <p:nvSpPr>
          <p:cNvPr id="12" name="Flèche droite 11"/>
          <p:cNvSpPr/>
          <p:nvPr/>
        </p:nvSpPr>
        <p:spPr>
          <a:xfrm>
            <a:off x="2693989" y="1662374"/>
            <a:ext cx="668337" cy="393700"/>
          </a:xfrm>
          <a:prstGeom prst="rightArrow">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a:p>
        </p:txBody>
      </p:sp>
      <p:sp>
        <p:nvSpPr>
          <p:cNvPr id="13" name="Forme libre 12"/>
          <p:cNvSpPr/>
          <p:nvPr/>
        </p:nvSpPr>
        <p:spPr>
          <a:xfrm>
            <a:off x="4350543" y="166441"/>
            <a:ext cx="4396381" cy="4995973"/>
          </a:xfrm>
          <a:custGeom>
            <a:avLst/>
            <a:gdLst>
              <a:gd name="connsiteX0" fmla="*/ 418405 w 4396381"/>
              <a:gd name="connsiteY0" fmla="*/ 993306 h 4995973"/>
              <a:gd name="connsiteX1" fmla="*/ 2001020 w 4396381"/>
              <a:gd name="connsiteY1" fmla="*/ 121109 h 4995973"/>
              <a:gd name="connsiteX2" fmla="*/ 4153377 w 4396381"/>
              <a:gd name="connsiteY2" fmla="*/ 423565 h 4995973"/>
              <a:gd name="connsiteX3" fmla="*/ 4146343 w 4396381"/>
              <a:gd name="connsiteY3" fmla="*/ 3898285 h 4995973"/>
              <a:gd name="connsiteX4" fmla="*/ 2366780 w 4396381"/>
              <a:gd name="connsiteY4" fmla="*/ 4995565 h 4995973"/>
              <a:gd name="connsiteX5" fmla="*/ 376202 w 4396381"/>
              <a:gd name="connsiteY5" fmla="*/ 3813878 h 4995973"/>
              <a:gd name="connsiteX6" fmla="*/ 3408 w 4396381"/>
              <a:gd name="connsiteY6" fmla="*/ 2695497 h 499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6381" h="4995973">
                <a:moveTo>
                  <a:pt x="418405" y="993306"/>
                </a:moveTo>
                <a:cubicBezTo>
                  <a:pt x="898465" y="604686"/>
                  <a:pt x="1378525" y="216066"/>
                  <a:pt x="2001020" y="121109"/>
                </a:cubicBezTo>
                <a:cubicBezTo>
                  <a:pt x="2623515" y="26152"/>
                  <a:pt x="3795823" y="-205964"/>
                  <a:pt x="4153377" y="423565"/>
                </a:cubicBezTo>
                <a:cubicBezTo>
                  <a:pt x="4510931" y="1053094"/>
                  <a:pt x="4444109" y="3136285"/>
                  <a:pt x="4146343" y="3898285"/>
                </a:cubicBezTo>
                <a:cubicBezTo>
                  <a:pt x="3848577" y="4660285"/>
                  <a:pt x="2995137" y="5009633"/>
                  <a:pt x="2366780" y="4995565"/>
                </a:cubicBezTo>
                <a:cubicBezTo>
                  <a:pt x="1738423" y="4981497"/>
                  <a:pt x="770097" y="4197223"/>
                  <a:pt x="376202" y="3813878"/>
                </a:cubicBezTo>
                <a:cubicBezTo>
                  <a:pt x="-17693" y="3430533"/>
                  <a:pt x="-7143" y="3063015"/>
                  <a:pt x="3408" y="2695497"/>
                </a:cubicBezTo>
              </a:path>
            </a:pathLst>
          </a:custGeom>
          <a:noFill/>
          <a:ln w="76200">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5022560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err="1" smtClean="0"/>
              <a:t>Geophysical</a:t>
            </a:r>
            <a:r>
              <a:rPr lang="fr-FR" dirty="0" smtClean="0"/>
              <a:t> inversion</a:t>
            </a:r>
            <a:endParaRPr lang="fr-FR" dirty="0"/>
          </a:p>
        </p:txBody>
      </p:sp>
      <p:pic>
        <p:nvPicPr>
          <p:cNvPr id="4" name="Image 3"/>
          <p:cNvPicPr>
            <a:picLocks noChangeAspect="1"/>
          </p:cNvPicPr>
          <p:nvPr/>
        </p:nvPicPr>
        <p:blipFill>
          <a:blip r:embed="rId2"/>
          <a:stretch>
            <a:fillRect/>
          </a:stretch>
        </p:blipFill>
        <p:spPr>
          <a:xfrm>
            <a:off x="197277" y="878442"/>
            <a:ext cx="7562424" cy="4280417"/>
          </a:xfrm>
          <a:prstGeom prst="rect">
            <a:avLst/>
          </a:prstGeom>
        </p:spPr>
      </p:pic>
    </p:spTree>
    <p:extLst>
      <p:ext uri="{BB962C8B-B14F-4D97-AF65-F5344CB8AC3E}">
        <p14:creationId xmlns:p14="http://schemas.microsoft.com/office/powerpoint/2010/main" val="7419226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a:spLocks noRot="1" noChangeAspect="1" noMove="1" noResize="1" noEditPoints="1" noAdjustHandles="1" noChangeArrowheads="1" noChangeShapeType="1" noTextEdit="1"/>
          </p:cNvSpPr>
          <p:nvPr/>
        </p:nvSpPr>
        <p:spPr>
          <a:xfrm>
            <a:off x="1338534" y="1314632"/>
            <a:ext cx="6459470" cy="2621535"/>
          </a:xfrm>
          <a:prstGeom prst="rect">
            <a:avLst/>
          </a:prstGeom>
          <a:blipFill rotWithShape="0">
            <a:blip r:embed="rId3"/>
            <a:stretch>
              <a:fillRect l="-637" t="-1047" r="-71" b="-1920"/>
            </a:stretch>
          </a:blipFill>
        </p:spPr>
        <p:txBody>
          <a:bodyPr/>
          <a:lstStyle/>
          <a:p>
            <a:pPr>
              <a:defRPr/>
            </a:pPr>
            <a:r>
              <a:rPr lang="fr-BE" sz="1350">
                <a:noFill/>
              </a:rPr>
              <a:t> </a:t>
            </a:r>
          </a:p>
        </p:txBody>
      </p:sp>
      <p:sp>
        <p:nvSpPr>
          <p:cNvPr id="25605" name="ZoneTexte 7"/>
          <p:cNvSpPr txBox="1">
            <a:spLocks noChangeArrowheads="1"/>
          </p:cNvSpPr>
          <p:nvPr/>
        </p:nvSpPr>
        <p:spPr bwMode="auto">
          <a:xfrm>
            <a:off x="5459356" y="2147910"/>
            <a:ext cx="19887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endParaRPr lang="fr-BE" altLang="fr-FR" sz="1200" i="1" dirty="0">
              <a:latin typeface="Times New Roman" panose="02020603050405020304" pitchFamily="18" charset="0"/>
              <a:cs typeface="Times New Roman" panose="02020603050405020304" pitchFamily="18" charset="0"/>
            </a:endParaRPr>
          </a:p>
          <a:p>
            <a:pPr eaLnBrk="1" hangingPunct="1">
              <a:spcBef>
                <a:spcPct val="0"/>
              </a:spcBef>
              <a:buFontTx/>
              <a:buNone/>
            </a:pPr>
            <a:endParaRPr lang="fr-BE" altLang="fr-FR" sz="1200" i="1" dirty="0">
              <a:latin typeface="Times New Roman" panose="02020603050405020304" pitchFamily="18" charset="0"/>
              <a:cs typeface="Times New Roman" panose="02020603050405020304" pitchFamily="18" charset="0"/>
            </a:endParaRPr>
          </a:p>
          <a:p>
            <a:pPr eaLnBrk="1" hangingPunct="1">
              <a:spcBef>
                <a:spcPct val="0"/>
              </a:spcBef>
              <a:buFontTx/>
              <a:buNone/>
            </a:pPr>
            <a:r>
              <a:rPr lang="fr-BE" altLang="fr-FR" sz="1200" i="1" dirty="0" err="1">
                <a:latin typeface="Times New Roman" panose="02020603050405020304" pitchFamily="18" charset="0"/>
                <a:cs typeface="Times New Roman" panose="02020603050405020304" pitchFamily="18" charset="0"/>
              </a:rPr>
              <a:t>ɸ</a:t>
            </a:r>
            <a:r>
              <a:rPr lang="fr-BE" altLang="fr-FR" sz="1200" i="1" baseline="-25000" dirty="0" err="1">
                <a:latin typeface="Times New Roman" panose="02020603050405020304" pitchFamily="18" charset="0"/>
                <a:cs typeface="Times New Roman" panose="02020603050405020304" pitchFamily="18" charset="0"/>
              </a:rPr>
              <a:t>d</a:t>
            </a:r>
            <a:r>
              <a:rPr lang="fr-BE" altLang="fr-FR" sz="1200" i="1" dirty="0">
                <a:latin typeface="Times New Roman" panose="02020603050405020304" pitchFamily="18" charset="0"/>
                <a:cs typeface="Times New Roman" panose="02020603050405020304" pitchFamily="18" charset="0"/>
              </a:rPr>
              <a:t> = data </a:t>
            </a:r>
            <a:r>
              <a:rPr lang="fr-BE" altLang="fr-FR" sz="1200" i="1" dirty="0" err="1">
                <a:latin typeface="Times New Roman" panose="02020603050405020304" pitchFamily="18" charset="0"/>
                <a:cs typeface="Times New Roman" panose="02020603050405020304" pitchFamily="18" charset="0"/>
              </a:rPr>
              <a:t>functional</a:t>
            </a:r>
            <a:endParaRPr lang="fr-BE" altLang="fr-FR" sz="1200" i="1" dirty="0">
              <a:latin typeface="Times New Roman" panose="02020603050405020304" pitchFamily="18" charset="0"/>
              <a:cs typeface="Times New Roman" panose="02020603050405020304" pitchFamily="18" charset="0"/>
            </a:endParaRPr>
          </a:p>
          <a:p>
            <a:pPr eaLnBrk="1" hangingPunct="1">
              <a:spcBef>
                <a:spcPct val="0"/>
              </a:spcBef>
              <a:buFontTx/>
              <a:buNone/>
            </a:pPr>
            <a:r>
              <a:rPr lang="fr-BE" altLang="fr-FR" sz="1200" i="1" dirty="0" err="1">
                <a:latin typeface="Times New Roman" panose="02020603050405020304" pitchFamily="18" charset="0"/>
                <a:cs typeface="Times New Roman" panose="02020603050405020304" pitchFamily="18" charset="0"/>
              </a:rPr>
              <a:t>ɸ</a:t>
            </a:r>
            <a:r>
              <a:rPr lang="fr-BE" altLang="fr-FR" sz="1200" i="1" baseline="-25000" dirty="0" err="1">
                <a:latin typeface="Times New Roman" panose="02020603050405020304" pitchFamily="18" charset="0"/>
                <a:cs typeface="Times New Roman" panose="02020603050405020304" pitchFamily="18" charset="0"/>
              </a:rPr>
              <a:t>m</a:t>
            </a:r>
            <a:r>
              <a:rPr lang="fr-BE" altLang="fr-FR" sz="1200" i="1" dirty="0">
                <a:latin typeface="Times New Roman" panose="02020603050405020304" pitchFamily="18" charset="0"/>
                <a:cs typeface="Times New Roman" panose="02020603050405020304" pitchFamily="18" charset="0"/>
              </a:rPr>
              <a:t> = model </a:t>
            </a:r>
            <a:r>
              <a:rPr lang="fr-BE" altLang="fr-FR" sz="1200" i="1" dirty="0" err="1">
                <a:latin typeface="Times New Roman" panose="02020603050405020304" pitchFamily="18" charset="0"/>
                <a:cs typeface="Times New Roman" panose="02020603050405020304" pitchFamily="18" charset="0"/>
              </a:rPr>
              <a:t>functional</a:t>
            </a:r>
            <a:r>
              <a:rPr lang="fr-BE" altLang="fr-FR" sz="1200" i="1" dirty="0">
                <a:latin typeface="Times New Roman" panose="02020603050405020304" pitchFamily="18" charset="0"/>
                <a:cs typeface="Times New Roman" panose="02020603050405020304" pitchFamily="18" charset="0"/>
              </a:rPr>
              <a:t/>
            </a:r>
            <a:br>
              <a:rPr lang="fr-BE" altLang="fr-FR" sz="1200" i="1" dirty="0">
                <a:latin typeface="Times New Roman" panose="02020603050405020304" pitchFamily="18" charset="0"/>
                <a:cs typeface="Times New Roman" panose="02020603050405020304" pitchFamily="18" charset="0"/>
              </a:rPr>
            </a:br>
            <a:r>
              <a:rPr lang="el-GR" altLang="fr-FR" sz="1200" i="1" dirty="0">
                <a:latin typeface="Times New Roman" panose="02020603050405020304" pitchFamily="18" charset="0"/>
                <a:cs typeface="Times New Roman" panose="02020603050405020304" pitchFamily="18" charset="0"/>
              </a:rPr>
              <a:t>λ</a:t>
            </a:r>
            <a:r>
              <a:rPr lang="fr-BE" altLang="fr-FR" sz="1200" i="1" dirty="0">
                <a:latin typeface="Times New Roman" panose="02020603050405020304" pitchFamily="18" charset="0"/>
                <a:cs typeface="Times New Roman" panose="02020603050405020304" pitchFamily="18" charset="0"/>
              </a:rPr>
              <a:t> = </a:t>
            </a:r>
            <a:r>
              <a:rPr lang="fr-BE" altLang="fr-FR" sz="1200" i="1" dirty="0" err="1">
                <a:latin typeface="Times New Roman" panose="02020603050405020304" pitchFamily="18" charset="0"/>
                <a:cs typeface="Times New Roman" panose="02020603050405020304" pitchFamily="18" charset="0"/>
              </a:rPr>
              <a:t>regularisation</a:t>
            </a:r>
            <a:r>
              <a:rPr lang="fr-BE" altLang="fr-FR" sz="1200" i="1" dirty="0">
                <a:latin typeface="Times New Roman" panose="02020603050405020304" pitchFamily="18" charset="0"/>
                <a:cs typeface="Times New Roman" panose="02020603050405020304" pitchFamily="18" charset="0"/>
              </a:rPr>
              <a:t> </a:t>
            </a:r>
            <a:r>
              <a:rPr lang="fr-BE" altLang="fr-FR" sz="1200" i="1" dirty="0" err="1">
                <a:latin typeface="Times New Roman" panose="02020603050405020304" pitchFamily="18" charset="0"/>
                <a:cs typeface="Times New Roman" panose="02020603050405020304" pitchFamily="18" charset="0"/>
              </a:rPr>
              <a:t>parameter</a:t>
            </a:r>
            <a:endParaRPr lang="fr-BE" altLang="fr-FR" sz="1200" i="1" dirty="0">
              <a:latin typeface="Times New Roman" panose="02020603050405020304" pitchFamily="18" charset="0"/>
              <a:cs typeface="Times New Roman" panose="02020603050405020304" pitchFamily="18" charset="0"/>
            </a:endParaRPr>
          </a:p>
          <a:p>
            <a:pPr eaLnBrk="1" hangingPunct="1">
              <a:spcBef>
                <a:spcPct val="0"/>
              </a:spcBef>
              <a:buFontTx/>
              <a:buNone/>
            </a:pPr>
            <a:endParaRPr lang="fr-BE" altLang="fr-FR" sz="1200" i="1" dirty="0">
              <a:latin typeface="Times New Roman" panose="02020603050405020304" pitchFamily="18" charset="0"/>
              <a:cs typeface="Times New Roman" panose="02020603050405020304" pitchFamily="18" charset="0"/>
            </a:endParaRPr>
          </a:p>
          <a:p>
            <a:pPr eaLnBrk="1" hangingPunct="1">
              <a:spcBef>
                <a:spcPct val="0"/>
              </a:spcBef>
              <a:buFontTx/>
              <a:buNone/>
            </a:pPr>
            <a:endParaRPr lang="fr-BE" altLang="fr-FR" sz="1200" i="1" dirty="0">
              <a:latin typeface="Times New Roman" panose="02020603050405020304" pitchFamily="18" charset="0"/>
              <a:cs typeface="Times New Roman" panose="02020603050405020304" pitchFamily="18" charset="0"/>
            </a:endParaRPr>
          </a:p>
          <a:p>
            <a:pPr eaLnBrk="1" hangingPunct="1">
              <a:spcBef>
                <a:spcPct val="0"/>
              </a:spcBef>
              <a:buFontTx/>
              <a:buNone/>
            </a:pPr>
            <a:endParaRPr lang="fr-BE" altLang="fr-FR" sz="1200" i="1" dirty="0">
              <a:latin typeface="Times New Roman" panose="02020603050405020304" pitchFamily="18" charset="0"/>
              <a:cs typeface="Times New Roman" panose="02020603050405020304" pitchFamily="18" charset="0"/>
            </a:endParaRPr>
          </a:p>
        </p:txBody>
      </p:sp>
      <p:sp>
        <p:nvSpPr>
          <p:cNvPr id="10" name="Rectangle 9"/>
          <p:cNvSpPr/>
          <p:nvPr/>
        </p:nvSpPr>
        <p:spPr>
          <a:xfrm>
            <a:off x="1337072" y="2677717"/>
            <a:ext cx="1946672" cy="486965"/>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sz="1350"/>
          </a:p>
        </p:txBody>
      </p:sp>
      <p:sp>
        <p:nvSpPr>
          <p:cNvPr id="9" name="Titre 1"/>
          <p:cNvSpPr txBox="1">
            <a:spLocks/>
          </p:cNvSpPr>
          <p:nvPr/>
        </p:nvSpPr>
        <p:spPr>
          <a:xfrm>
            <a:off x="1533963" y="129398"/>
            <a:ext cx="6264041" cy="4274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2100" b="1" dirty="0" err="1">
                <a:latin typeface="Bahnschrift" panose="020B0502040204020203" pitchFamily="34" charset="0"/>
              </a:rPr>
              <a:t>Geophysical</a:t>
            </a:r>
            <a:r>
              <a:rPr lang="fr-FR" altLang="fr-FR" sz="2100" b="1" dirty="0">
                <a:latin typeface="Bahnschrift" panose="020B0502040204020203" pitchFamily="34" charset="0"/>
              </a:rPr>
              <a:t> inversion: </a:t>
            </a:r>
            <a:r>
              <a:rPr lang="fr-FR" altLang="fr-FR" sz="2100" b="1" dirty="0" err="1">
                <a:latin typeface="Bahnschrift" panose="020B0502040204020203" pitchFamily="34" charset="0"/>
              </a:rPr>
              <a:t>mathematical</a:t>
            </a:r>
            <a:r>
              <a:rPr lang="fr-FR" altLang="fr-FR" sz="2100" b="1" dirty="0">
                <a:latin typeface="Bahnschrift" panose="020B0502040204020203" pitchFamily="34" charset="0"/>
              </a:rPr>
              <a:t> expressions</a:t>
            </a:r>
          </a:p>
        </p:txBody>
      </p:sp>
      <p:sp>
        <p:nvSpPr>
          <p:cNvPr id="2" name="Rectangle 1"/>
          <p:cNvSpPr/>
          <p:nvPr/>
        </p:nvSpPr>
        <p:spPr>
          <a:xfrm>
            <a:off x="1337072" y="1077686"/>
            <a:ext cx="1602071" cy="5660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11" name="Rectangle 10"/>
          <p:cNvSpPr/>
          <p:nvPr/>
        </p:nvSpPr>
        <p:spPr>
          <a:xfrm>
            <a:off x="1337072" y="3267396"/>
            <a:ext cx="6206728" cy="9057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Tree>
    <p:extLst>
      <p:ext uri="{BB962C8B-B14F-4D97-AF65-F5344CB8AC3E}">
        <p14:creationId xmlns:p14="http://schemas.microsoft.com/office/powerpoint/2010/main" val="24970564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a:spLocks noRot="1" noChangeAspect="1" noMove="1" noResize="1" noEditPoints="1" noAdjustHandles="1" noChangeArrowheads="1" noChangeShapeType="1" noTextEdit="1"/>
          </p:cNvSpPr>
          <p:nvPr/>
        </p:nvSpPr>
        <p:spPr>
          <a:xfrm>
            <a:off x="1338534" y="1314632"/>
            <a:ext cx="6459470" cy="2621535"/>
          </a:xfrm>
          <a:prstGeom prst="rect">
            <a:avLst/>
          </a:prstGeom>
          <a:blipFill rotWithShape="0">
            <a:blip r:embed="rId3"/>
            <a:stretch>
              <a:fillRect l="-637" t="-1047" r="-71" b="-1920"/>
            </a:stretch>
          </a:blipFill>
        </p:spPr>
        <p:txBody>
          <a:bodyPr/>
          <a:lstStyle/>
          <a:p>
            <a:pPr>
              <a:defRPr/>
            </a:pPr>
            <a:r>
              <a:rPr lang="fr-BE" sz="1350">
                <a:noFill/>
              </a:rPr>
              <a:t> </a:t>
            </a:r>
          </a:p>
        </p:txBody>
      </p:sp>
      <p:sp>
        <p:nvSpPr>
          <p:cNvPr id="6" name="ZoneTexte 5"/>
          <p:cNvSpPr txBox="1">
            <a:spLocks noRot="1" noChangeAspect="1" noMove="1" noResize="1" noEditPoints="1" noAdjustHandles="1" noChangeArrowheads="1" noChangeShapeType="1" noTextEdit="1"/>
          </p:cNvSpPr>
          <p:nvPr/>
        </p:nvSpPr>
        <p:spPr>
          <a:xfrm>
            <a:off x="1379218" y="1591633"/>
            <a:ext cx="3593099" cy="584198"/>
          </a:xfrm>
          <a:prstGeom prst="rect">
            <a:avLst/>
          </a:prstGeom>
          <a:blipFill rotWithShape="0">
            <a:blip r:embed="rId4"/>
            <a:stretch>
              <a:fillRect/>
            </a:stretch>
          </a:blipFill>
        </p:spPr>
        <p:txBody>
          <a:bodyPr/>
          <a:lstStyle/>
          <a:p>
            <a:pPr>
              <a:defRPr/>
            </a:pPr>
            <a:r>
              <a:rPr lang="fr-BE" sz="1350">
                <a:noFill/>
              </a:rPr>
              <a:t> </a:t>
            </a:r>
          </a:p>
        </p:txBody>
      </p:sp>
      <p:sp>
        <p:nvSpPr>
          <p:cNvPr id="25605" name="ZoneTexte 7"/>
          <p:cNvSpPr txBox="1">
            <a:spLocks noChangeArrowheads="1"/>
          </p:cNvSpPr>
          <p:nvPr/>
        </p:nvSpPr>
        <p:spPr bwMode="auto">
          <a:xfrm>
            <a:off x="5475685" y="1365648"/>
            <a:ext cx="218341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1200" i="1">
                <a:latin typeface="Times New Roman" panose="02020603050405020304" pitchFamily="18" charset="0"/>
                <a:cs typeface="Times New Roman" panose="02020603050405020304" pitchFamily="18" charset="0"/>
              </a:rPr>
              <a:t>m = model vector</a:t>
            </a:r>
            <a:br>
              <a:rPr lang="fr-BE" altLang="fr-FR" sz="1200" i="1">
                <a:latin typeface="Times New Roman" panose="02020603050405020304" pitchFamily="18" charset="0"/>
                <a:cs typeface="Times New Roman" panose="02020603050405020304" pitchFamily="18" charset="0"/>
              </a:rPr>
            </a:br>
            <a:r>
              <a:rPr lang="fr-BE" altLang="fr-FR" sz="1200" i="1">
                <a:latin typeface="Times New Roman" panose="02020603050405020304" pitchFamily="18" charset="0"/>
                <a:cs typeface="Times New Roman" panose="02020603050405020304" pitchFamily="18" charset="0"/>
              </a:rPr>
              <a:t>d = data vector</a:t>
            </a:r>
          </a:p>
          <a:p>
            <a:pPr eaLnBrk="1" hangingPunct="1">
              <a:spcBef>
                <a:spcPct val="0"/>
              </a:spcBef>
              <a:buFontTx/>
              <a:buNone/>
            </a:pPr>
            <a:r>
              <a:rPr lang="fr-BE" altLang="fr-FR" sz="1200" i="1">
                <a:latin typeface="Times New Roman" panose="02020603050405020304" pitchFamily="18" charset="0"/>
                <a:cs typeface="Times New Roman" panose="02020603050405020304" pitchFamily="18" charset="0"/>
              </a:rPr>
              <a:t>W</a:t>
            </a:r>
            <a:r>
              <a:rPr lang="fr-BE" altLang="fr-FR" sz="1200" i="1" baseline="-25000">
                <a:latin typeface="Times New Roman" panose="02020603050405020304" pitchFamily="18" charset="0"/>
                <a:cs typeface="Times New Roman" panose="02020603050405020304" pitchFamily="18" charset="0"/>
              </a:rPr>
              <a:t>d</a:t>
            </a:r>
            <a:r>
              <a:rPr lang="fr-BE" altLang="fr-FR" sz="1200" i="1">
                <a:latin typeface="Times New Roman" panose="02020603050405020304" pitchFamily="18" charset="0"/>
                <a:cs typeface="Times New Roman" panose="02020603050405020304" pitchFamily="18" charset="0"/>
              </a:rPr>
              <a:t> = data weighting matrix</a:t>
            </a:r>
            <a:br>
              <a:rPr lang="fr-BE" altLang="fr-FR" sz="1200" i="1">
                <a:latin typeface="Times New Roman" panose="02020603050405020304" pitchFamily="18" charset="0"/>
                <a:cs typeface="Times New Roman" panose="02020603050405020304" pitchFamily="18" charset="0"/>
              </a:rPr>
            </a:br>
            <a:r>
              <a:rPr lang="fr-BE" altLang="fr-FR" sz="1200" i="1">
                <a:latin typeface="Times New Roman" panose="02020603050405020304" pitchFamily="18" charset="0"/>
                <a:cs typeface="Times New Roman" panose="02020603050405020304" pitchFamily="18" charset="0"/>
              </a:rPr>
              <a:t>f = forward model</a:t>
            </a:r>
            <a:br>
              <a:rPr lang="fr-BE" altLang="fr-FR" sz="1200" i="1">
                <a:latin typeface="Times New Roman" panose="02020603050405020304" pitchFamily="18" charset="0"/>
                <a:cs typeface="Times New Roman" panose="02020603050405020304" pitchFamily="18" charset="0"/>
              </a:rPr>
            </a:br>
            <a:r>
              <a:rPr lang="fr-BE" altLang="fr-FR" sz="1200" i="1">
                <a:latin typeface="Times New Roman" panose="02020603050405020304" pitchFamily="18" charset="0"/>
                <a:cs typeface="Times New Roman" panose="02020603050405020304" pitchFamily="18" charset="0"/>
              </a:rPr>
              <a:t>ε</a:t>
            </a:r>
            <a:r>
              <a:rPr lang="fr-BE" altLang="fr-FR" sz="1200" i="1" baseline="-25000">
                <a:latin typeface="Times New Roman" panose="02020603050405020304" pitchFamily="18" charset="0"/>
                <a:cs typeface="Times New Roman" panose="02020603050405020304" pitchFamily="18" charset="0"/>
              </a:rPr>
              <a:t>i</a:t>
            </a:r>
            <a:r>
              <a:rPr lang="fr-BE" altLang="fr-FR" sz="1200" i="1">
                <a:latin typeface="Times New Roman" panose="02020603050405020304" pitchFamily="18" charset="0"/>
                <a:cs typeface="Times New Roman" panose="02020603050405020304" pitchFamily="18" charset="0"/>
              </a:rPr>
              <a:t> = error</a:t>
            </a: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a:p>
            <a:pPr eaLnBrk="1" hangingPunct="1">
              <a:spcBef>
                <a:spcPct val="0"/>
              </a:spcBef>
              <a:buFontTx/>
              <a:buNone/>
            </a:pPr>
            <a:r>
              <a:rPr lang="fr-BE" altLang="fr-FR" sz="1200" i="1">
                <a:latin typeface="Times New Roman" panose="02020603050405020304" pitchFamily="18" charset="0"/>
                <a:cs typeface="Times New Roman" panose="02020603050405020304" pitchFamily="18" charset="0"/>
              </a:rPr>
              <a:t>ɸ</a:t>
            </a:r>
            <a:r>
              <a:rPr lang="fr-BE" altLang="fr-FR" sz="1200" i="1" baseline="-25000">
                <a:latin typeface="Times New Roman" panose="02020603050405020304" pitchFamily="18" charset="0"/>
                <a:cs typeface="Times New Roman" panose="02020603050405020304" pitchFamily="18" charset="0"/>
              </a:rPr>
              <a:t>d</a:t>
            </a:r>
            <a:r>
              <a:rPr lang="fr-BE" altLang="fr-FR" sz="1200" i="1">
                <a:latin typeface="Times New Roman" panose="02020603050405020304" pitchFamily="18" charset="0"/>
                <a:cs typeface="Times New Roman" panose="02020603050405020304" pitchFamily="18" charset="0"/>
              </a:rPr>
              <a:t> = data functional</a:t>
            </a:r>
          </a:p>
          <a:p>
            <a:pPr eaLnBrk="1" hangingPunct="1">
              <a:spcBef>
                <a:spcPct val="0"/>
              </a:spcBef>
              <a:buFontTx/>
              <a:buNone/>
            </a:pPr>
            <a:r>
              <a:rPr lang="fr-BE" altLang="fr-FR" sz="1200" i="1">
                <a:latin typeface="Times New Roman" panose="02020603050405020304" pitchFamily="18" charset="0"/>
                <a:cs typeface="Times New Roman" panose="02020603050405020304" pitchFamily="18" charset="0"/>
              </a:rPr>
              <a:t>ɸ</a:t>
            </a:r>
            <a:r>
              <a:rPr lang="fr-BE" altLang="fr-FR" sz="1200" i="1" baseline="-25000">
                <a:latin typeface="Times New Roman" panose="02020603050405020304" pitchFamily="18" charset="0"/>
                <a:cs typeface="Times New Roman" panose="02020603050405020304" pitchFamily="18" charset="0"/>
              </a:rPr>
              <a:t>m</a:t>
            </a:r>
            <a:r>
              <a:rPr lang="fr-BE" altLang="fr-FR" sz="1200" i="1">
                <a:latin typeface="Times New Roman" panose="02020603050405020304" pitchFamily="18" charset="0"/>
                <a:cs typeface="Times New Roman" panose="02020603050405020304" pitchFamily="18" charset="0"/>
              </a:rPr>
              <a:t> = model functional</a:t>
            </a:r>
            <a:br>
              <a:rPr lang="fr-BE" altLang="fr-FR" sz="1200" i="1">
                <a:latin typeface="Times New Roman" panose="02020603050405020304" pitchFamily="18" charset="0"/>
                <a:cs typeface="Times New Roman" panose="02020603050405020304" pitchFamily="18" charset="0"/>
              </a:rPr>
            </a:br>
            <a:r>
              <a:rPr lang="el-GR" altLang="fr-FR" sz="1200" i="1">
                <a:latin typeface="Times New Roman" panose="02020603050405020304" pitchFamily="18" charset="0"/>
                <a:cs typeface="Times New Roman" panose="02020603050405020304" pitchFamily="18" charset="0"/>
              </a:rPr>
              <a:t>λ</a:t>
            </a:r>
            <a:r>
              <a:rPr lang="fr-BE" altLang="fr-FR" sz="1200" i="1">
                <a:latin typeface="Times New Roman" panose="02020603050405020304" pitchFamily="18" charset="0"/>
                <a:cs typeface="Times New Roman" panose="02020603050405020304" pitchFamily="18" charset="0"/>
              </a:rPr>
              <a:t> = regularisation parameter</a:t>
            </a: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a:p>
            <a:pPr eaLnBrk="1" hangingPunct="1">
              <a:spcBef>
                <a:spcPct val="0"/>
              </a:spcBef>
              <a:buFontTx/>
              <a:buNone/>
            </a:pPr>
            <a:r>
              <a:rPr lang="fr-BE" altLang="fr-FR" sz="1200" i="1">
                <a:latin typeface="Times New Roman" panose="02020603050405020304" pitchFamily="18" charset="0"/>
                <a:cs typeface="Times New Roman" panose="02020603050405020304" pitchFamily="18" charset="0"/>
              </a:rPr>
              <a:t>m = model, m</a:t>
            </a:r>
            <a:r>
              <a:rPr lang="fr-BE" altLang="fr-FR" sz="1200" i="1" baseline="30000">
                <a:latin typeface="Times New Roman" panose="02020603050405020304" pitchFamily="18" charset="0"/>
                <a:cs typeface="Times New Roman" panose="02020603050405020304" pitchFamily="18" charset="0"/>
              </a:rPr>
              <a:t>0</a:t>
            </a:r>
            <a:r>
              <a:rPr lang="fr-BE" altLang="fr-FR" sz="1200" i="1">
                <a:latin typeface="Times New Roman" panose="02020603050405020304" pitchFamily="18" charset="0"/>
                <a:cs typeface="Times New Roman" panose="02020603050405020304" pitchFamily="18" charset="0"/>
              </a:rPr>
              <a:t>=reference model</a:t>
            </a:r>
          </a:p>
          <a:p>
            <a:pPr eaLnBrk="1" hangingPunct="1">
              <a:spcBef>
                <a:spcPct val="0"/>
              </a:spcBef>
              <a:buFontTx/>
              <a:buNone/>
            </a:pPr>
            <a:r>
              <a:rPr lang="fr-BE" altLang="fr-FR" sz="1200" i="1">
                <a:latin typeface="Times New Roman" panose="02020603050405020304" pitchFamily="18" charset="0"/>
                <a:cs typeface="Times New Roman" panose="02020603050405020304" pitchFamily="18" charset="0"/>
              </a:rPr>
              <a:t>W</a:t>
            </a:r>
            <a:r>
              <a:rPr lang="fr-BE" altLang="fr-FR" sz="1200" i="1" baseline="-25000">
                <a:latin typeface="Times New Roman" panose="02020603050405020304" pitchFamily="18" charset="0"/>
                <a:cs typeface="Times New Roman" panose="02020603050405020304" pitchFamily="18" charset="0"/>
              </a:rPr>
              <a:t>m</a:t>
            </a:r>
            <a:r>
              <a:rPr lang="fr-BE" altLang="fr-FR" sz="1200" i="1">
                <a:latin typeface="Times New Roman" panose="02020603050405020304" pitchFamily="18" charset="0"/>
                <a:cs typeface="Times New Roman" panose="02020603050405020304" pitchFamily="18" charset="0"/>
              </a:rPr>
              <a:t> = model constraint matrix</a:t>
            </a: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p:txBody>
      </p:sp>
      <p:sp>
        <p:nvSpPr>
          <p:cNvPr id="10" name="Rectangle 9"/>
          <p:cNvSpPr/>
          <p:nvPr/>
        </p:nvSpPr>
        <p:spPr>
          <a:xfrm>
            <a:off x="1337072" y="2677717"/>
            <a:ext cx="1946672" cy="486965"/>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sz="1350"/>
          </a:p>
        </p:txBody>
      </p:sp>
      <p:sp>
        <p:nvSpPr>
          <p:cNvPr id="9" name="Titre 1"/>
          <p:cNvSpPr txBox="1">
            <a:spLocks/>
          </p:cNvSpPr>
          <p:nvPr/>
        </p:nvSpPr>
        <p:spPr>
          <a:xfrm>
            <a:off x="1533963" y="129398"/>
            <a:ext cx="6264041" cy="4274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2100" b="1" dirty="0" err="1">
                <a:latin typeface="Bahnschrift" panose="020B0502040204020203" pitchFamily="34" charset="0"/>
              </a:rPr>
              <a:t>Geophysical</a:t>
            </a:r>
            <a:r>
              <a:rPr lang="fr-FR" altLang="fr-FR" sz="2100" b="1" dirty="0">
                <a:latin typeface="Bahnschrift" panose="020B0502040204020203" pitchFamily="34" charset="0"/>
              </a:rPr>
              <a:t> inversion: </a:t>
            </a:r>
            <a:r>
              <a:rPr lang="fr-FR" altLang="fr-FR" sz="2100" b="1" dirty="0" err="1">
                <a:latin typeface="Bahnschrift" panose="020B0502040204020203" pitchFamily="34" charset="0"/>
              </a:rPr>
              <a:t>mathematical</a:t>
            </a:r>
            <a:r>
              <a:rPr lang="fr-FR" altLang="fr-FR" sz="2100" b="1" dirty="0">
                <a:latin typeface="Bahnschrift" panose="020B0502040204020203" pitchFamily="34" charset="0"/>
              </a:rPr>
              <a:t> expressions</a:t>
            </a:r>
          </a:p>
        </p:txBody>
      </p:sp>
      <p:sp>
        <p:nvSpPr>
          <p:cNvPr id="11" name="Rectangle 10"/>
          <p:cNvSpPr/>
          <p:nvPr/>
        </p:nvSpPr>
        <p:spPr>
          <a:xfrm>
            <a:off x="1337072" y="3267396"/>
            <a:ext cx="6206728" cy="11706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Tree>
    <p:extLst>
      <p:ext uri="{BB962C8B-B14F-4D97-AF65-F5344CB8AC3E}">
        <p14:creationId xmlns:p14="http://schemas.microsoft.com/office/powerpoint/2010/main" val="14251393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CustomShape 4"/>
          <p:cNvSpPr>
            <a:spLocks noChangeArrowheads="1"/>
          </p:cNvSpPr>
          <p:nvPr/>
        </p:nvSpPr>
        <p:spPr bwMode="auto">
          <a:xfrm>
            <a:off x="4043117" y="2424708"/>
            <a:ext cx="2520553" cy="23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FR" altLang="fr-FR" sz="1500" dirty="0" err="1">
                <a:latin typeface="Bahnschrift" panose="020B0502040204020203" pitchFamily="34" charset="0"/>
              </a:rPr>
              <a:t>Systematic</a:t>
            </a:r>
            <a:r>
              <a:rPr lang="fr-FR" altLang="fr-FR" sz="1500" dirty="0">
                <a:latin typeface="Bahnschrift" panose="020B0502040204020203" pitchFamily="34" charset="0"/>
              </a:rPr>
              <a:t> component</a:t>
            </a:r>
          </a:p>
          <a:p>
            <a:pPr eaLnBrk="1" hangingPunct="1">
              <a:spcBef>
                <a:spcPct val="0"/>
              </a:spcBef>
              <a:buFontTx/>
              <a:buNone/>
            </a:pPr>
            <a:endParaRPr lang="fr-FR" altLang="fr-FR" sz="1500" dirty="0">
              <a:latin typeface="Bahnschrift" panose="020B0502040204020203" pitchFamily="34" charset="0"/>
            </a:endParaRPr>
          </a:p>
          <a:p>
            <a:pPr eaLnBrk="1" hangingPunct="1">
              <a:spcBef>
                <a:spcPct val="0"/>
              </a:spcBef>
              <a:buFontTx/>
              <a:buNone/>
            </a:pPr>
            <a:endParaRPr lang="fr-FR" altLang="fr-FR" sz="1500" dirty="0">
              <a:latin typeface="Bahnschrift" panose="020B0502040204020203" pitchFamily="34" charset="0"/>
            </a:endParaRPr>
          </a:p>
          <a:p>
            <a:pPr eaLnBrk="1" hangingPunct="1">
              <a:spcBef>
                <a:spcPct val="0"/>
              </a:spcBef>
              <a:buFontTx/>
              <a:buNone/>
            </a:pPr>
            <a:r>
              <a:rPr lang="fr-FR" altLang="fr-FR" sz="1500" dirty="0" err="1">
                <a:latin typeface="Bahnschrift" panose="020B0502040204020203" pitchFamily="34" charset="0"/>
              </a:rPr>
              <a:t>Random</a:t>
            </a:r>
            <a:r>
              <a:rPr lang="fr-FR" altLang="fr-FR" sz="1500" dirty="0">
                <a:latin typeface="Bahnschrift" panose="020B0502040204020203" pitchFamily="34" charset="0"/>
              </a:rPr>
              <a:t> component</a:t>
            </a:r>
          </a:p>
        </p:txBody>
      </p:sp>
      <p:sp>
        <p:nvSpPr>
          <p:cNvPr id="13" name="Titre 1"/>
          <p:cNvSpPr txBox="1">
            <a:spLocks/>
          </p:cNvSpPr>
          <p:nvPr/>
        </p:nvSpPr>
        <p:spPr>
          <a:xfrm>
            <a:off x="1533963" y="129398"/>
            <a:ext cx="6264041" cy="4274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fr-FR" sz="2100" b="1" dirty="0">
                <a:latin typeface="Bahnschrift" panose="020B0502040204020203" pitchFamily="34" charset="0"/>
              </a:rPr>
              <a:t>ERROR ESTIMATION: RECIPROCAL ERROR</a:t>
            </a:r>
            <a:endParaRPr lang="fr-FR" altLang="fr-FR" sz="2100" b="1" dirty="0">
              <a:latin typeface="Bahnschrift" panose="020B0502040204020203" pitchFamily="3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813" y="926583"/>
            <a:ext cx="3942857" cy="585714"/>
          </a:xfrm>
          <a:prstGeom prst="rect">
            <a:avLst/>
          </a:prstGeom>
        </p:spPr>
      </p:pic>
      <p:sp>
        <p:nvSpPr>
          <p:cNvPr id="4" name="ZoneTexte 3"/>
          <p:cNvSpPr txBox="1"/>
          <p:nvPr/>
        </p:nvSpPr>
        <p:spPr>
          <a:xfrm>
            <a:off x="6342565" y="4866501"/>
            <a:ext cx="1704954" cy="300082"/>
          </a:xfrm>
          <a:prstGeom prst="rect">
            <a:avLst/>
          </a:prstGeom>
          <a:noFill/>
        </p:spPr>
        <p:txBody>
          <a:bodyPr wrap="none" rtlCol="0">
            <a:spAutoFit/>
          </a:bodyPr>
          <a:lstStyle/>
          <a:p>
            <a:r>
              <a:rPr lang="fr-BE" sz="1350" i="1" dirty="0"/>
              <a:t>Hermans et al. (2012)</a:t>
            </a:r>
          </a:p>
        </p:txBody>
      </p:sp>
      <p:sp>
        <p:nvSpPr>
          <p:cNvPr id="5" name="ZoneTexte 4"/>
          <p:cNvSpPr txBox="1"/>
          <p:nvPr/>
        </p:nvSpPr>
        <p:spPr>
          <a:xfrm>
            <a:off x="3165529" y="2783883"/>
            <a:ext cx="805029" cy="323165"/>
          </a:xfrm>
          <a:prstGeom prst="rect">
            <a:avLst/>
          </a:prstGeom>
          <a:noFill/>
        </p:spPr>
        <p:txBody>
          <a:bodyPr wrap="none" rtlCol="0">
            <a:spAutoFit/>
          </a:bodyPr>
          <a:lstStyle/>
          <a:p>
            <a:r>
              <a:rPr lang="fr-BE" sz="1500" dirty="0" err="1">
                <a:latin typeface="Bahnschrift" panose="020B0502040204020203" pitchFamily="34" charset="0"/>
              </a:rPr>
              <a:t>Error</a:t>
            </a:r>
            <a:r>
              <a:rPr lang="fr-BE" sz="1500" dirty="0">
                <a:latin typeface="Bahnschrift" panose="020B0502040204020203" pitchFamily="34" charset="0"/>
              </a:rPr>
              <a:t> </a:t>
            </a:r>
            <a:r>
              <a:rPr lang="el-GR" sz="1500" dirty="0"/>
              <a:t>ε</a:t>
            </a:r>
            <a:r>
              <a:rPr lang="fr-BE" sz="1500" dirty="0">
                <a:latin typeface="Bahnschrift" panose="020B0502040204020203" pitchFamily="34" charset="0"/>
              </a:rPr>
              <a:t> </a:t>
            </a:r>
          </a:p>
        </p:txBody>
      </p:sp>
      <p:cxnSp>
        <p:nvCxnSpPr>
          <p:cNvPr id="7" name="Connecteur droit 6"/>
          <p:cNvCxnSpPr/>
          <p:nvPr/>
        </p:nvCxnSpPr>
        <p:spPr>
          <a:xfrm flipV="1">
            <a:off x="3764151" y="2591908"/>
            <a:ext cx="278966" cy="239517"/>
          </a:xfrm>
          <a:prstGeom prst="line">
            <a:avLst/>
          </a:prstGeom>
          <a:ln w="12700"/>
        </p:spPr>
        <p:style>
          <a:lnRef idx="1">
            <a:schemeClr val="dk1"/>
          </a:lnRef>
          <a:fillRef idx="0">
            <a:schemeClr val="dk1"/>
          </a:fillRef>
          <a:effectRef idx="0">
            <a:schemeClr val="dk1"/>
          </a:effectRef>
          <a:fontRef idx="minor">
            <a:schemeClr val="tx1"/>
          </a:fontRef>
        </p:style>
      </p:cxnSp>
      <p:cxnSp>
        <p:nvCxnSpPr>
          <p:cNvPr id="22" name="Connecteur droit 21"/>
          <p:cNvCxnSpPr/>
          <p:nvPr/>
        </p:nvCxnSpPr>
        <p:spPr>
          <a:xfrm>
            <a:off x="3764151" y="3095517"/>
            <a:ext cx="278966" cy="223058"/>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268054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Imag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641" y="2467763"/>
            <a:ext cx="3300413" cy="228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CustomShape 4"/>
          <p:cNvSpPr>
            <a:spLocks noChangeArrowheads="1"/>
          </p:cNvSpPr>
          <p:nvPr/>
        </p:nvSpPr>
        <p:spPr bwMode="auto">
          <a:xfrm>
            <a:off x="2897034" y="1826015"/>
            <a:ext cx="2520553" cy="23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endParaRPr lang="fr-FR" altLang="fr-FR" sz="1350">
              <a:latin typeface="Calibri" panose="020F0502020204030204" pitchFamily="34" charset="0"/>
            </a:endParaRPr>
          </a:p>
        </p:txBody>
      </p:sp>
      <p:pic>
        <p:nvPicPr>
          <p:cNvPr id="44040"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57905" y="2555870"/>
            <a:ext cx="1441847" cy="22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re 1"/>
          <p:cNvSpPr txBox="1">
            <a:spLocks/>
          </p:cNvSpPr>
          <p:nvPr/>
        </p:nvSpPr>
        <p:spPr>
          <a:xfrm>
            <a:off x="1533963" y="129398"/>
            <a:ext cx="6264041" cy="4274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fr-FR" sz="2100" b="1" dirty="0">
                <a:latin typeface="Bahnschrift" panose="020B0502040204020203" pitchFamily="34" charset="0"/>
              </a:rPr>
              <a:t>ERROR ESTIMATION: ERROR MODEL</a:t>
            </a:r>
            <a:endParaRPr lang="fr-FR" altLang="fr-FR" sz="2100" b="1" dirty="0">
              <a:latin typeface="Bahnschrift" panose="020B0502040204020203" pitchFamily="34"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813" y="926583"/>
            <a:ext cx="3942857" cy="585714"/>
          </a:xfrm>
          <a:prstGeom prst="rect">
            <a:avLst/>
          </a:prstGeom>
        </p:spPr>
      </p:pic>
      <p:sp>
        <p:nvSpPr>
          <p:cNvPr id="4" name="ZoneTexte 3"/>
          <p:cNvSpPr txBox="1"/>
          <p:nvPr/>
        </p:nvSpPr>
        <p:spPr>
          <a:xfrm>
            <a:off x="6342565" y="4866501"/>
            <a:ext cx="1704954" cy="300082"/>
          </a:xfrm>
          <a:prstGeom prst="rect">
            <a:avLst/>
          </a:prstGeom>
          <a:noFill/>
        </p:spPr>
        <p:txBody>
          <a:bodyPr wrap="none" rtlCol="0">
            <a:spAutoFit/>
          </a:bodyPr>
          <a:lstStyle/>
          <a:p>
            <a:r>
              <a:rPr lang="fr-BE" sz="1350" i="1" dirty="0"/>
              <a:t>Hermans et al. (2012)</a:t>
            </a:r>
          </a:p>
        </p:txBody>
      </p:sp>
    </p:spTree>
    <p:extLst>
      <p:ext uri="{BB962C8B-B14F-4D97-AF65-F5344CB8AC3E}">
        <p14:creationId xmlns:p14="http://schemas.microsoft.com/office/powerpoint/2010/main" val="35383289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a:spLocks noRot="1" noChangeAspect="1" noMove="1" noResize="1" noEditPoints="1" noAdjustHandles="1" noChangeArrowheads="1" noChangeShapeType="1" noTextEdit="1"/>
          </p:cNvSpPr>
          <p:nvPr/>
        </p:nvSpPr>
        <p:spPr>
          <a:xfrm>
            <a:off x="1338534" y="1314632"/>
            <a:ext cx="6459470" cy="2621535"/>
          </a:xfrm>
          <a:prstGeom prst="rect">
            <a:avLst/>
          </a:prstGeom>
          <a:blipFill rotWithShape="0">
            <a:blip r:embed="rId3"/>
            <a:stretch>
              <a:fillRect l="-637" t="-1047" r="-71" b="-1920"/>
            </a:stretch>
          </a:blipFill>
        </p:spPr>
        <p:txBody>
          <a:bodyPr/>
          <a:lstStyle/>
          <a:p>
            <a:pPr>
              <a:defRPr/>
            </a:pPr>
            <a:r>
              <a:rPr lang="fr-BE" sz="1350">
                <a:noFill/>
              </a:rPr>
              <a:t> </a:t>
            </a:r>
          </a:p>
        </p:txBody>
      </p:sp>
      <p:sp>
        <p:nvSpPr>
          <p:cNvPr id="6" name="ZoneTexte 5"/>
          <p:cNvSpPr txBox="1">
            <a:spLocks noRot="1" noChangeAspect="1" noMove="1" noResize="1" noEditPoints="1" noAdjustHandles="1" noChangeArrowheads="1" noChangeShapeType="1" noTextEdit="1"/>
          </p:cNvSpPr>
          <p:nvPr/>
        </p:nvSpPr>
        <p:spPr>
          <a:xfrm>
            <a:off x="1379218" y="1591633"/>
            <a:ext cx="3593099" cy="584198"/>
          </a:xfrm>
          <a:prstGeom prst="rect">
            <a:avLst/>
          </a:prstGeom>
          <a:blipFill rotWithShape="0">
            <a:blip r:embed="rId4"/>
            <a:stretch>
              <a:fillRect/>
            </a:stretch>
          </a:blipFill>
        </p:spPr>
        <p:txBody>
          <a:bodyPr/>
          <a:lstStyle/>
          <a:p>
            <a:pPr>
              <a:defRPr/>
            </a:pPr>
            <a:r>
              <a:rPr lang="fr-BE" sz="1350">
                <a:noFill/>
              </a:rPr>
              <a:t> </a:t>
            </a:r>
          </a:p>
        </p:txBody>
      </p:sp>
      <p:sp>
        <p:nvSpPr>
          <p:cNvPr id="25605" name="ZoneTexte 7"/>
          <p:cNvSpPr txBox="1">
            <a:spLocks noChangeArrowheads="1"/>
          </p:cNvSpPr>
          <p:nvPr/>
        </p:nvSpPr>
        <p:spPr bwMode="auto">
          <a:xfrm>
            <a:off x="5475685" y="1365648"/>
            <a:ext cx="218341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1200" i="1">
                <a:latin typeface="Times New Roman" panose="02020603050405020304" pitchFamily="18" charset="0"/>
                <a:cs typeface="Times New Roman" panose="02020603050405020304" pitchFamily="18" charset="0"/>
              </a:rPr>
              <a:t>m = model vector</a:t>
            </a:r>
            <a:br>
              <a:rPr lang="fr-BE" altLang="fr-FR" sz="1200" i="1">
                <a:latin typeface="Times New Roman" panose="02020603050405020304" pitchFamily="18" charset="0"/>
                <a:cs typeface="Times New Roman" panose="02020603050405020304" pitchFamily="18" charset="0"/>
              </a:rPr>
            </a:br>
            <a:r>
              <a:rPr lang="fr-BE" altLang="fr-FR" sz="1200" i="1">
                <a:latin typeface="Times New Roman" panose="02020603050405020304" pitchFamily="18" charset="0"/>
                <a:cs typeface="Times New Roman" panose="02020603050405020304" pitchFamily="18" charset="0"/>
              </a:rPr>
              <a:t>d = data vector</a:t>
            </a:r>
          </a:p>
          <a:p>
            <a:pPr eaLnBrk="1" hangingPunct="1">
              <a:spcBef>
                <a:spcPct val="0"/>
              </a:spcBef>
              <a:buFontTx/>
              <a:buNone/>
            </a:pPr>
            <a:r>
              <a:rPr lang="fr-BE" altLang="fr-FR" sz="1200" i="1">
                <a:latin typeface="Times New Roman" panose="02020603050405020304" pitchFamily="18" charset="0"/>
                <a:cs typeface="Times New Roman" panose="02020603050405020304" pitchFamily="18" charset="0"/>
              </a:rPr>
              <a:t>W</a:t>
            </a:r>
            <a:r>
              <a:rPr lang="fr-BE" altLang="fr-FR" sz="1200" i="1" baseline="-25000">
                <a:latin typeface="Times New Roman" panose="02020603050405020304" pitchFamily="18" charset="0"/>
                <a:cs typeface="Times New Roman" panose="02020603050405020304" pitchFamily="18" charset="0"/>
              </a:rPr>
              <a:t>d</a:t>
            </a:r>
            <a:r>
              <a:rPr lang="fr-BE" altLang="fr-FR" sz="1200" i="1">
                <a:latin typeface="Times New Roman" panose="02020603050405020304" pitchFamily="18" charset="0"/>
                <a:cs typeface="Times New Roman" panose="02020603050405020304" pitchFamily="18" charset="0"/>
              </a:rPr>
              <a:t> = data weighting matrix</a:t>
            </a:r>
            <a:br>
              <a:rPr lang="fr-BE" altLang="fr-FR" sz="1200" i="1">
                <a:latin typeface="Times New Roman" panose="02020603050405020304" pitchFamily="18" charset="0"/>
                <a:cs typeface="Times New Roman" panose="02020603050405020304" pitchFamily="18" charset="0"/>
              </a:rPr>
            </a:br>
            <a:r>
              <a:rPr lang="fr-BE" altLang="fr-FR" sz="1200" i="1">
                <a:latin typeface="Times New Roman" panose="02020603050405020304" pitchFamily="18" charset="0"/>
                <a:cs typeface="Times New Roman" panose="02020603050405020304" pitchFamily="18" charset="0"/>
              </a:rPr>
              <a:t>f = forward model</a:t>
            </a:r>
            <a:br>
              <a:rPr lang="fr-BE" altLang="fr-FR" sz="1200" i="1">
                <a:latin typeface="Times New Roman" panose="02020603050405020304" pitchFamily="18" charset="0"/>
                <a:cs typeface="Times New Roman" panose="02020603050405020304" pitchFamily="18" charset="0"/>
              </a:rPr>
            </a:br>
            <a:r>
              <a:rPr lang="fr-BE" altLang="fr-FR" sz="1200" i="1">
                <a:latin typeface="Times New Roman" panose="02020603050405020304" pitchFamily="18" charset="0"/>
                <a:cs typeface="Times New Roman" panose="02020603050405020304" pitchFamily="18" charset="0"/>
              </a:rPr>
              <a:t>ε</a:t>
            </a:r>
            <a:r>
              <a:rPr lang="fr-BE" altLang="fr-FR" sz="1200" i="1" baseline="-25000">
                <a:latin typeface="Times New Roman" panose="02020603050405020304" pitchFamily="18" charset="0"/>
                <a:cs typeface="Times New Roman" panose="02020603050405020304" pitchFamily="18" charset="0"/>
              </a:rPr>
              <a:t>i</a:t>
            </a:r>
            <a:r>
              <a:rPr lang="fr-BE" altLang="fr-FR" sz="1200" i="1">
                <a:latin typeface="Times New Roman" panose="02020603050405020304" pitchFamily="18" charset="0"/>
                <a:cs typeface="Times New Roman" panose="02020603050405020304" pitchFamily="18" charset="0"/>
              </a:rPr>
              <a:t> = error</a:t>
            </a: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a:p>
            <a:pPr eaLnBrk="1" hangingPunct="1">
              <a:spcBef>
                <a:spcPct val="0"/>
              </a:spcBef>
              <a:buFontTx/>
              <a:buNone/>
            </a:pPr>
            <a:r>
              <a:rPr lang="fr-BE" altLang="fr-FR" sz="1200" i="1">
                <a:latin typeface="Times New Roman" panose="02020603050405020304" pitchFamily="18" charset="0"/>
                <a:cs typeface="Times New Roman" panose="02020603050405020304" pitchFamily="18" charset="0"/>
              </a:rPr>
              <a:t>ɸ</a:t>
            </a:r>
            <a:r>
              <a:rPr lang="fr-BE" altLang="fr-FR" sz="1200" i="1" baseline="-25000">
                <a:latin typeface="Times New Roman" panose="02020603050405020304" pitchFamily="18" charset="0"/>
                <a:cs typeface="Times New Roman" panose="02020603050405020304" pitchFamily="18" charset="0"/>
              </a:rPr>
              <a:t>d</a:t>
            </a:r>
            <a:r>
              <a:rPr lang="fr-BE" altLang="fr-FR" sz="1200" i="1">
                <a:latin typeface="Times New Roman" panose="02020603050405020304" pitchFamily="18" charset="0"/>
                <a:cs typeface="Times New Roman" panose="02020603050405020304" pitchFamily="18" charset="0"/>
              </a:rPr>
              <a:t> = data functional</a:t>
            </a:r>
          </a:p>
          <a:p>
            <a:pPr eaLnBrk="1" hangingPunct="1">
              <a:spcBef>
                <a:spcPct val="0"/>
              </a:spcBef>
              <a:buFontTx/>
              <a:buNone/>
            </a:pPr>
            <a:r>
              <a:rPr lang="fr-BE" altLang="fr-FR" sz="1200" i="1">
                <a:latin typeface="Times New Roman" panose="02020603050405020304" pitchFamily="18" charset="0"/>
                <a:cs typeface="Times New Roman" panose="02020603050405020304" pitchFamily="18" charset="0"/>
              </a:rPr>
              <a:t>ɸ</a:t>
            </a:r>
            <a:r>
              <a:rPr lang="fr-BE" altLang="fr-FR" sz="1200" i="1" baseline="-25000">
                <a:latin typeface="Times New Roman" panose="02020603050405020304" pitchFamily="18" charset="0"/>
                <a:cs typeface="Times New Roman" panose="02020603050405020304" pitchFamily="18" charset="0"/>
              </a:rPr>
              <a:t>m</a:t>
            </a:r>
            <a:r>
              <a:rPr lang="fr-BE" altLang="fr-FR" sz="1200" i="1">
                <a:latin typeface="Times New Roman" panose="02020603050405020304" pitchFamily="18" charset="0"/>
                <a:cs typeface="Times New Roman" panose="02020603050405020304" pitchFamily="18" charset="0"/>
              </a:rPr>
              <a:t> = model functional</a:t>
            </a:r>
            <a:br>
              <a:rPr lang="fr-BE" altLang="fr-FR" sz="1200" i="1">
                <a:latin typeface="Times New Roman" panose="02020603050405020304" pitchFamily="18" charset="0"/>
                <a:cs typeface="Times New Roman" panose="02020603050405020304" pitchFamily="18" charset="0"/>
              </a:rPr>
            </a:br>
            <a:r>
              <a:rPr lang="el-GR" altLang="fr-FR" sz="1200" i="1">
                <a:latin typeface="Times New Roman" panose="02020603050405020304" pitchFamily="18" charset="0"/>
                <a:cs typeface="Times New Roman" panose="02020603050405020304" pitchFamily="18" charset="0"/>
              </a:rPr>
              <a:t>λ</a:t>
            </a:r>
            <a:r>
              <a:rPr lang="fr-BE" altLang="fr-FR" sz="1200" i="1">
                <a:latin typeface="Times New Roman" panose="02020603050405020304" pitchFamily="18" charset="0"/>
                <a:cs typeface="Times New Roman" panose="02020603050405020304" pitchFamily="18" charset="0"/>
              </a:rPr>
              <a:t> = regularisation parameter</a:t>
            </a: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a:p>
            <a:pPr eaLnBrk="1" hangingPunct="1">
              <a:spcBef>
                <a:spcPct val="0"/>
              </a:spcBef>
              <a:buFontTx/>
              <a:buNone/>
            </a:pPr>
            <a:r>
              <a:rPr lang="fr-BE" altLang="fr-FR" sz="1200" i="1">
                <a:latin typeface="Times New Roman" panose="02020603050405020304" pitchFamily="18" charset="0"/>
                <a:cs typeface="Times New Roman" panose="02020603050405020304" pitchFamily="18" charset="0"/>
              </a:rPr>
              <a:t>m = model, m</a:t>
            </a:r>
            <a:r>
              <a:rPr lang="fr-BE" altLang="fr-FR" sz="1200" i="1" baseline="30000">
                <a:latin typeface="Times New Roman" panose="02020603050405020304" pitchFamily="18" charset="0"/>
                <a:cs typeface="Times New Roman" panose="02020603050405020304" pitchFamily="18" charset="0"/>
              </a:rPr>
              <a:t>0</a:t>
            </a:r>
            <a:r>
              <a:rPr lang="fr-BE" altLang="fr-FR" sz="1200" i="1">
                <a:latin typeface="Times New Roman" panose="02020603050405020304" pitchFamily="18" charset="0"/>
                <a:cs typeface="Times New Roman" panose="02020603050405020304" pitchFamily="18" charset="0"/>
              </a:rPr>
              <a:t>=reference model</a:t>
            </a:r>
          </a:p>
          <a:p>
            <a:pPr eaLnBrk="1" hangingPunct="1">
              <a:spcBef>
                <a:spcPct val="0"/>
              </a:spcBef>
              <a:buFontTx/>
              <a:buNone/>
            </a:pPr>
            <a:r>
              <a:rPr lang="fr-BE" altLang="fr-FR" sz="1200" i="1">
                <a:latin typeface="Times New Roman" panose="02020603050405020304" pitchFamily="18" charset="0"/>
                <a:cs typeface="Times New Roman" panose="02020603050405020304" pitchFamily="18" charset="0"/>
              </a:rPr>
              <a:t>W</a:t>
            </a:r>
            <a:r>
              <a:rPr lang="fr-BE" altLang="fr-FR" sz="1200" i="1" baseline="-25000">
                <a:latin typeface="Times New Roman" panose="02020603050405020304" pitchFamily="18" charset="0"/>
                <a:cs typeface="Times New Roman" panose="02020603050405020304" pitchFamily="18" charset="0"/>
              </a:rPr>
              <a:t>m</a:t>
            </a:r>
            <a:r>
              <a:rPr lang="fr-BE" altLang="fr-FR" sz="1200" i="1">
                <a:latin typeface="Times New Roman" panose="02020603050405020304" pitchFamily="18" charset="0"/>
                <a:cs typeface="Times New Roman" panose="02020603050405020304" pitchFamily="18" charset="0"/>
              </a:rPr>
              <a:t> = model constraint matrix</a:t>
            </a: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a:p>
            <a:pPr eaLnBrk="1" hangingPunct="1">
              <a:spcBef>
                <a:spcPct val="0"/>
              </a:spcBef>
              <a:buFontTx/>
              <a:buNone/>
            </a:pPr>
            <a:endParaRPr lang="fr-BE" altLang="fr-FR" sz="1200" i="1">
              <a:latin typeface="Times New Roman" panose="02020603050405020304" pitchFamily="18" charset="0"/>
              <a:cs typeface="Times New Roman" panose="02020603050405020304" pitchFamily="18" charset="0"/>
            </a:endParaRPr>
          </a:p>
        </p:txBody>
      </p:sp>
      <p:sp>
        <p:nvSpPr>
          <p:cNvPr id="10" name="Rectangle 9"/>
          <p:cNvSpPr/>
          <p:nvPr/>
        </p:nvSpPr>
        <p:spPr>
          <a:xfrm>
            <a:off x="1337072" y="2677717"/>
            <a:ext cx="1946672" cy="486965"/>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sz="1350"/>
          </a:p>
        </p:txBody>
      </p:sp>
      <p:sp>
        <p:nvSpPr>
          <p:cNvPr id="9" name="Titre 1"/>
          <p:cNvSpPr txBox="1">
            <a:spLocks/>
          </p:cNvSpPr>
          <p:nvPr/>
        </p:nvSpPr>
        <p:spPr>
          <a:xfrm>
            <a:off x="1533963" y="129398"/>
            <a:ext cx="6264041" cy="4274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2100" b="1" dirty="0" err="1">
                <a:latin typeface="Bahnschrift" panose="020B0502040204020203" pitchFamily="34" charset="0"/>
              </a:rPr>
              <a:t>Geophysical</a:t>
            </a:r>
            <a:r>
              <a:rPr lang="fr-FR" altLang="fr-FR" sz="2100" b="1" dirty="0">
                <a:latin typeface="Bahnschrift" panose="020B0502040204020203" pitchFamily="34" charset="0"/>
              </a:rPr>
              <a:t> inversion: </a:t>
            </a:r>
            <a:r>
              <a:rPr lang="fr-FR" altLang="fr-FR" sz="2100" b="1" dirty="0" err="1">
                <a:latin typeface="Bahnschrift" panose="020B0502040204020203" pitchFamily="34" charset="0"/>
              </a:rPr>
              <a:t>mathematical</a:t>
            </a:r>
            <a:r>
              <a:rPr lang="fr-FR" altLang="fr-FR" sz="2100" b="1" dirty="0">
                <a:latin typeface="Bahnschrift" panose="020B0502040204020203" pitchFamily="34" charset="0"/>
              </a:rPr>
              <a:t> expressions</a:t>
            </a:r>
          </a:p>
        </p:txBody>
      </p:sp>
    </p:spTree>
    <p:extLst>
      <p:ext uri="{BB962C8B-B14F-4D97-AF65-F5344CB8AC3E}">
        <p14:creationId xmlns:p14="http://schemas.microsoft.com/office/powerpoint/2010/main" val="35048490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r 1"/>
          <p:cNvGrpSpPr>
            <a:grpSpLocks/>
          </p:cNvGrpSpPr>
          <p:nvPr/>
        </p:nvGrpSpPr>
        <p:grpSpPr bwMode="auto">
          <a:xfrm>
            <a:off x="729193" y="2774118"/>
            <a:ext cx="8738168" cy="2080120"/>
            <a:chOff x="155669" y="1011374"/>
            <a:chExt cx="8988332" cy="1763081"/>
          </a:xfrm>
        </p:grpSpPr>
        <p:grpSp>
          <p:nvGrpSpPr>
            <p:cNvPr id="13" name="Grouper 85"/>
            <p:cNvGrpSpPr>
              <a:grpSpLocks/>
            </p:cNvGrpSpPr>
            <p:nvPr/>
          </p:nvGrpSpPr>
          <p:grpSpPr bwMode="auto">
            <a:xfrm>
              <a:off x="155669" y="1011374"/>
              <a:ext cx="8988332" cy="1756726"/>
              <a:chOff x="1879713" y="655344"/>
              <a:chExt cx="7264287" cy="1419769"/>
            </a:xfrm>
          </p:grpSpPr>
          <p:pic>
            <p:nvPicPr>
              <p:cNvPr id="16" name="Picture 4"/>
              <p:cNvPicPr>
                <a:picLocks noChangeAspect="1" noChangeArrowheads="1"/>
              </p:cNvPicPr>
              <p:nvPr/>
            </p:nvPicPr>
            <p:blipFill>
              <a:blip r:embed="rId2">
                <a:extLst>
                  <a:ext uri="{28A0092B-C50C-407E-A947-70E740481C1C}">
                    <a14:useLocalDpi xmlns:a14="http://schemas.microsoft.com/office/drawing/2010/main" val="0"/>
                  </a:ext>
                </a:extLst>
              </a:blip>
              <a:srcRect t="39671" r="29424" b="50031"/>
              <a:stretch>
                <a:fillRect/>
              </a:stretch>
            </p:blipFill>
            <p:spPr bwMode="auto">
              <a:xfrm>
                <a:off x="1879713" y="661381"/>
                <a:ext cx="7264287" cy="141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2676450" y="655344"/>
                <a:ext cx="6213518" cy="4210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350"/>
              </a:p>
            </p:txBody>
          </p:sp>
        </p:gr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t="63945" r="29424" b="27135"/>
            <a:stretch>
              <a:fillRect/>
            </a:stretch>
          </p:blipFill>
          <p:spPr bwMode="auto">
            <a:xfrm>
              <a:off x="3650795" y="1012490"/>
              <a:ext cx="5326667" cy="94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35078" y="2536201"/>
              <a:ext cx="511170" cy="2382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350"/>
            </a:p>
          </p:txBody>
        </p:sp>
      </p:grpSp>
      <p:sp>
        <p:nvSpPr>
          <p:cNvPr id="18" name="ZoneTexte 2"/>
          <p:cNvSpPr txBox="1">
            <a:spLocks noChangeArrowheads="1"/>
          </p:cNvSpPr>
          <p:nvPr/>
        </p:nvSpPr>
        <p:spPr bwMode="auto">
          <a:xfrm>
            <a:off x="2253760" y="3407203"/>
            <a:ext cx="1876653"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825">
                <a:latin typeface="Calibri" panose="020F0502020204030204" pitchFamily="34" charset="0"/>
              </a:rPr>
              <a:t>Maloteau et al. (under review)</a:t>
            </a:r>
          </a:p>
        </p:txBody>
      </p:sp>
      <p:sp>
        <p:nvSpPr>
          <p:cNvPr id="19" name="Rectangle 18"/>
          <p:cNvSpPr/>
          <p:nvPr/>
        </p:nvSpPr>
        <p:spPr>
          <a:xfrm>
            <a:off x="6846137" y="2766620"/>
            <a:ext cx="2387486" cy="111127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sz="1350"/>
          </a:p>
        </p:txBody>
      </p:sp>
      <p:sp>
        <p:nvSpPr>
          <p:cNvPr id="20" name="Titre 1"/>
          <p:cNvSpPr txBox="1">
            <a:spLocks/>
          </p:cNvSpPr>
          <p:nvPr/>
        </p:nvSpPr>
        <p:spPr>
          <a:xfrm>
            <a:off x="1533963" y="129398"/>
            <a:ext cx="6264041" cy="4274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2100" b="1" dirty="0">
                <a:latin typeface="Bahnschrift" panose="020B0502040204020203" pitchFamily="34" charset="0"/>
              </a:rPr>
              <a:t>SPATIAL DISTRIBUTION: model </a:t>
            </a:r>
            <a:r>
              <a:rPr lang="fr-FR" altLang="fr-FR" sz="2100" b="1" dirty="0" err="1">
                <a:latin typeface="Bahnschrift" panose="020B0502040204020203" pitchFamily="34" charset="0"/>
              </a:rPr>
              <a:t>constraints</a:t>
            </a:r>
            <a:endParaRPr lang="fr-FR" altLang="fr-FR" sz="2100" b="1" dirty="0">
              <a:latin typeface="Bahnschrift" panose="020B0502040204020203" pitchFamily="34" charset="0"/>
            </a:endParaRPr>
          </a:p>
        </p:txBody>
      </p:sp>
      <p:sp>
        <p:nvSpPr>
          <p:cNvPr id="21" name="Espace réservé du contenu 2"/>
          <p:cNvSpPr>
            <a:spLocks noGrp="1"/>
          </p:cNvSpPr>
          <p:nvPr>
            <p:ph idx="1"/>
          </p:nvPr>
        </p:nvSpPr>
        <p:spPr>
          <a:xfrm>
            <a:off x="1363267" y="613984"/>
            <a:ext cx="6584156" cy="2561414"/>
          </a:xfrm>
        </p:spPr>
        <p:txBody>
          <a:bodyPr rtlCol="0">
            <a:normAutofit/>
          </a:bodyPr>
          <a:lstStyle/>
          <a:p>
            <a:pPr marL="0" indent="0">
              <a:buNone/>
              <a:defRPr/>
            </a:pPr>
            <a:endParaRPr lang="fr-BE" dirty="0" smtClean="0"/>
          </a:p>
          <a:p>
            <a:pPr lvl="1">
              <a:buFont typeface="Arial"/>
              <a:buChar char="–"/>
              <a:defRPr/>
            </a:pPr>
            <a:r>
              <a:rPr lang="fr-BE" dirty="0" err="1" smtClean="0"/>
              <a:t>Smoothness</a:t>
            </a:r>
            <a:r>
              <a:rPr lang="fr-BE" dirty="0" smtClean="0"/>
              <a:t> </a:t>
            </a:r>
            <a:r>
              <a:rPr lang="fr-BE" dirty="0" err="1" smtClean="0"/>
              <a:t>constraint</a:t>
            </a:r>
            <a:r>
              <a:rPr lang="fr-BE" dirty="0" smtClean="0"/>
              <a:t> inversion </a:t>
            </a:r>
            <a:r>
              <a:rPr lang="fr-BE" sz="1200" i="1" dirty="0"/>
              <a:t>(de </a:t>
            </a:r>
            <a:r>
              <a:rPr lang="fr-BE" sz="1200" i="1" dirty="0" err="1"/>
              <a:t>Groot-Hedlin</a:t>
            </a:r>
            <a:r>
              <a:rPr lang="fr-BE" sz="1200" i="1" dirty="0"/>
              <a:t> and Constable, 1990)</a:t>
            </a:r>
          </a:p>
          <a:p>
            <a:pPr marL="342900" lvl="1" indent="0">
              <a:buNone/>
              <a:defRPr/>
            </a:pPr>
            <a:endParaRPr lang="fr-BE" dirty="0"/>
          </a:p>
        </p:txBody>
      </p:sp>
    </p:spTree>
    <p:extLst>
      <p:ext uri="{BB962C8B-B14F-4D97-AF65-F5344CB8AC3E}">
        <p14:creationId xmlns:p14="http://schemas.microsoft.com/office/powerpoint/2010/main" val="26958615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3"/>
          <a:stretch>
            <a:fillRect/>
          </a:stretch>
        </p:blipFill>
        <p:spPr>
          <a:xfrm>
            <a:off x="1199538" y="1301858"/>
            <a:ext cx="6801462" cy="3423188"/>
          </a:xfrm>
          <a:prstGeom prst="rect">
            <a:avLst/>
          </a:prstGeom>
        </p:spPr>
      </p:pic>
      <p:sp>
        <p:nvSpPr>
          <p:cNvPr id="4" name="Titre 1"/>
          <p:cNvSpPr txBox="1">
            <a:spLocks/>
          </p:cNvSpPr>
          <p:nvPr/>
        </p:nvSpPr>
        <p:spPr>
          <a:xfrm>
            <a:off x="1533963" y="129398"/>
            <a:ext cx="6264041" cy="427435"/>
          </a:xfrm>
          <a:prstGeom prst="rect">
            <a:avLst/>
          </a:prstGeom>
        </p:spPr>
        <p:txBody>
          <a:bodyPr vert="horz" lIns="68580" tIns="34290" rIns="68580" bIns="3429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2100" b="1" dirty="0">
                <a:latin typeface="Bahnschrift" panose="020B0502040204020203" pitchFamily="34" charset="0"/>
              </a:rPr>
              <a:t>DIFFERENT TYPES OF MODEL CONSTRAINTS POSSIBLE</a:t>
            </a:r>
          </a:p>
        </p:txBody>
      </p:sp>
      <p:sp>
        <p:nvSpPr>
          <p:cNvPr id="8" name="Espace réservé du contenu 2"/>
          <p:cNvSpPr>
            <a:spLocks noGrp="1"/>
          </p:cNvSpPr>
          <p:nvPr>
            <p:ph idx="1"/>
          </p:nvPr>
        </p:nvSpPr>
        <p:spPr>
          <a:xfrm>
            <a:off x="1363267" y="613984"/>
            <a:ext cx="6584156" cy="2561414"/>
          </a:xfrm>
        </p:spPr>
        <p:txBody>
          <a:bodyPr rtlCol="0">
            <a:normAutofit/>
          </a:bodyPr>
          <a:lstStyle/>
          <a:p>
            <a:pPr lvl="1">
              <a:buFont typeface="Arial"/>
              <a:buChar char="–"/>
              <a:defRPr/>
            </a:pPr>
            <a:endParaRPr lang="fr-BE" sz="1200" i="1" dirty="0"/>
          </a:p>
          <a:p>
            <a:pPr marL="342900" lvl="1" indent="0">
              <a:buNone/>
              <a:defRPr/>
            </a:pPr>
            <a:endParaRPr lang="fr-BE" dirty="0"/>
          </a:p>
        </p:txBody>
      </p:sp>
      <p:sp>
        <p:nvSpPr>
          <p:cNvPr id="2" name="Rectangle 1"/>
          <p:cNvSpPr/>
          <p:nvPr/>
        </p:nvSpPr>
        <p:spPr>
          <a:xfrm>
            <a:off x="6162127" y="4736670"/>
            <a:ext cx="1908599" cy="276999"/>
          </a:xfrm>
          <a:prstGeom prst="rect">
            <a:avLst/>
          </a:prstGeom>
        </p:spPr>
        <p:txBody>
          <a:bodyPr wrap="none">
            <a:spAutoFit/>
          </a:bodyPr>
          <a:lstStyle/>
          <a:p>
            <a:pPr lvl="1">
              <a:defRPr/>
            </a:pPr>
            <a:r>
              <a:rPr lang="fr-BE" sz="1200" i="1" dirty="0"/>
              <a:t>Caterina et al., 2014</a:t>
            </a:r>
          </a:p>
        </p:txBody>
      </p:sp>
      <p:sp>
        <p:nvSpPr>
          <p:cNvPr id="3" name="ZoneTexte 2"/>
          <p:cNvSpPr txBox="1"/>
          <p:nvPr/>
        </p:nvSpPr>
        <p:spPr>
          <a:xfrm>
            <a:off x="1363267" y="916158"/>
            <a:ext cx="2440412" cy="300082"/>
          </a:xfrm>
          <a:prstGeom prst="rect">
            <a:avLst/>
          </a:prstGeom>
          <a:noFill/>
        </p:spPr>
        <p:txBody>
          <a:bodyPr wrap="none" rtlCol="0">
            <a:spAutoFit/>
          </a:bodyPr>
          <a:lstStyle/>
          <a:p>
            <a:r>
              <a:rPr lang="fr-BE" sz="1350" dirty="0" err="1"/>
              <a:t>Saltwater</a:t>
            </a:r>
            <a:r>
              <a:rPr lang="fr-BE" sz="1350" dirty="0"/>
              <a:t> intrusion in dune area</a:t>
            </a:r>
          </a:p>
        </p:txBody>
      </p:sp>
    </p:spTree>
    <p:extLst>
      <p:ext uri="{BB962C8B-B14F-4D97-AF65-F5344CB8AC3E}">
        <p14:creationId xmlns:p14="http://schemas.microsoft.com/office/powerpoint/2010/main" val="2854243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oneTexte 144"/>
          <p:cNvSpPr txBox="1">
            <a:spLocks noChangeArrowheads="1"/>
          </p:cNvSpPr>
          <p:nvPr/>
        </p:nvSpPr>
        <p:spPr bwMode="auto">
          <a:xfrm>
            <a:off x="1635919" y="953691"/>
            <a:ext cx="591758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en-US" altLang="fr-FR" sz="1500">
                <a:latin typeface="Calibri" panose="020F0502020204030204" pitchFamily="34" charset="0"/>
              </a:rPr>
              <a:t>Bulk electrical resistivity distribution and differences from reference date </a:t>
            </a:r>
            <a:endParaRPr lang="fr-FR" altLang="fr-FR" sz="1500">
              <a:latin typeface="Calibri" panose="020F0502020204030204" pitchFamily="34" charset="0"/>
            </a:endParaRPr>
          </a:p>
        </p:txBody>
      </p:sp>
      <p:grpSp>
        <p:nvGrpSpPr>
          <p:cNvPr id="33795" name="Grouper 1"/>
          <p:cNvGrpSpPr>
            <a:grpSpLocks/>
          </p:cNvGrpSpPr>
          <p:nvPr/>
        </p:nvGrpSpPr>
        <p:grpSpPr bwMode="auto">
          <a:xfrm>
            <a:off x="1259682" y="1401367"/>
            <a:ext cx="6741319" cy="3134915"/>
            <a:chOff x="155669" y="1011374"/>
            <a:chExt cx="8988332" cy="4180364"/>
          </a:xfrm>
        </p:grpSpPr>
        <p:grpSp>
          <p:nvGrpSpPr>
            <p:cNvPr id="33796" name="Grouper 85"/>
            <p:cNvGrpSpPr>
              <a:grpSpLocks/>
            </p:cNvGrpSpPr>
            <p:nvPr/>
          </p:nvGrpSpPr>
          <p:grpSpPr bwMode="auto">
            <a:xfrm>
              <a:off x="155669" y="1011374"/>
              <a:ext cx="8988332" cy="4180364"/>
              <a:chOff x="1879713" y="655344"/>
              <a:chExt cx="7264287" cy="3378530"/>
            </a:xfrm>
          </p:grpSpPr>
          <p:pic>
            <p:nvPicPr>
              <p:cNvPr id="33799" name="Picture 4"/>
              <p:cNvPicPr>
                <a:picLocks noChangeAspect="1" noChangeArrowheads="1"/>
              </p:cNvPicPr>
              <p:nvPr/>
            </p:nvPicPr>
            <p:blipFill>
              <a:blip r:embed="rId3">
                <a:extLst>
                  <a:ext uri="{28A0092B-C50C-407E-A947-70E740481C1C}">
                    <a14:useLocalDpi xmlns:a14="http://schemas.microsoft.com/office/drawing/2010/main" val="0"/>
                  </a:ext>
                </a:extLst>
              </a:blip>
              <a:srcRect t="39671" r="29424" b="35760"/>
              <a:stretch>
                <a:fillRect/>
              </a:stretch>
            </p:blipFill>
            <p:spPr bwMode="auto">
              <a:xfrm>
                <a:off x="1879713" y="661380"/>
                <a:ext cx="7264287" cy="337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Rectangle 87"/>
              <p:cNvSpPr/>
              <p:nvPr/>
            </p:nvSpPr>
            <p:spPr>
              <a:xfrm>
                <a:off x="2676450" y="655344"/>
                <a:ext cx="6213518" cy="4208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350"/>
              </a:p>
            </p:txBody>
          </p:sp>
        </p:grpSp>
        <p:pic>
          <p:nvPicPr>
            <p:cNvPr id="3379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t="63945" r="29424" b="27135"/>
            <a:stretch>
              <a:fillRect/>
            </a:stretch>
          </p:blipFill>
          <p:spPr bwMode="auto">
            <a:xfrm>
              <a:off x="3650795" y="1012490"/>
              <a:ext cx="5326667" cy="94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Rectangle 89"/>
            <p:cNvSpPr/>
            <p:nvPr/>
          </p:nvSpPr>
          <p:spPr>
            <a:xfrm>
              <a:off x="535078" y="2535548"/>
              <a:ext cx="511170" cy="4270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350"/>
            </a:p>
          </p:txBody>
        </p:sp>
      </p:grpSp>
      <p:sp>
        <p:nvSpPr>
          <p:cNvPr id="9" name="Titre 1"/>
          <p:cNvSpPr txBox="1">
            <a:spLocks/>
          </p:cNvSpPr>
          <p:nvPr/>
        </p:nvSpPr>
        <p:spPr>
          <a:xfrm>
            <a:off x="1533963" y="271760"/>
            <a:ext cx="6264041" cy="4274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2100" b="1" dirty="0" smtClean="0">
                <a:latin typeface="Bahnschrift" panose="020B0502040204020203" pitchFamily="34" charset="0"/>
              </a:rPr>
              <a:t>TEMPORAL </a:t>
            </a:r>
            <a:r>
              <a:rPr lang="fr-FR" altLang="fr-FR" sz="2100" b="1" dirty="0">
                <a:latin typeface="Bahnschrift" panose="020B0502040204020203" pitchFamily="34" charset="0"/>
              </a:rPr>
              <a:t>CHANGES?</a:t>
            </a:r>
          </a:p>
        </p:txBody>
      </p:sp>
    </p:spTree>
    <p:extLst>
      <p:ext uri="{BB962C8B-B14F-4D97-AF65-F5344CB8AC3E}">
        <p14:creationId xmlns:p14="http://schemas.microsoft.com/office/powerpoint/2010/main" val="14084379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75" y="205979"/>
            <a:ext cx="5455663" cy="570864"/>
          </a:xfrm>
        </p:spPr>
        <p:txBody>
          <a:bodyPr/>
          <a:lstStyle/>
          <a:p>
            <a:pPr algn="l"/>
            <a:r>
              <a:rPr lang="fr-FR" dirty="0" err="1" smtClean="0"/>
              <a:t>Conceptual</a:t>
            </a:r>
            <a:r>
              <a:rPr lang="fr-FR" dirty="0" smtClean="0"/>
              <a:t> </a:t>
            </a:r>
            <a:r>
              <a:rPr lang="fr-FR" dirty="0" err="1" smtClean="0"/>
              <a:t>scheme</a:t>
            </a:r>
            <a:r>
              <a:rPr lang="fr-FR" dirty="0" smtClean="0"/>
              <a:t> of water flow</a:t>
            </a:r>
            <a:endParaRPr lang="fr-FR" dirty="0"/>
          </a:p>
        </p:txBody>
      </p:sp>
      <p:pic>
        <p:nvPicPr>
          <p:cNvPr id="5" name="Espace réservé du contenu 4"/>
          <p:cNvPicPr>
            <a:picLocks noGrp="1" noChangeAspect="1"/>
          </p:cNvPicPr>
          <p:nvPr>
            <p:ph idx="1"/>
          </p:nvPr>
        </p:nvPicPr>
        <p:blipFill rotWithShape="1">
          <a:blip r:embed="rId3"/>
          <a:srcRect l="1242" r="-223"/>
          <a:stretch/>
        </p:blipFill>
        <p:spPr>
          <a:xfrm>
            <a:off x="197276" y="1049912"/>
            <a:ext cx="6997689" cy="3651176"/>
          </a:xfrm>
        </p:spPr>
      </p:pic>
      <p:sp>
        <p:nvSpPr>
          <p:cNvPr id="6" name="ZoneTexte 5"/>
          <p:cNvSpPr txBox="1"/>
          <p:nvPr/>
        </p:nvSpPr>
        <p:spPr>
          <a:xfrm>
            <a:off x="7194965" y="925408"/>
            <a:ext cx="1782497" cy="2862323"/>
          </a:xfrm>
          <a:prstGeom prst="rect">
            <a:avLst/>
          </a:prstGeom>
          <a:noFill/>
        </p:spPr>
        <p:txBody>
          <a:bodyPr wrap="square" rtlCol="0">
            <a:spAutoFit/>
          </a:bodyPr>
          <a:lstStyle/>
          <a:p>
            <a:r>
              <a:rPr lang="fr-FR" dirty="0" smtClean="0"/>
              <a:t>Part of the water </a:t>
            </a:r>
            <a:r>
              <a:rPr lang="fr-FR" dirty="0" err="1" smtClean="0"/>
              <a:t>infiltrates</a:t>
            </a:r>
            <a:r>
              <a:rPr lang="fr-FR" dirty="0"/>
              <a:t>,</a:t>
            </a:r>
            <a:r>
              <a:rPr lang="fr-FR" dirty="0" smtClean="0"/>
              <a:t> part of </a:t>
            </a:r>
            <a:r>
              <a:rPr lang="fr-FR" dirty="0" err="1" smtClean="0"/>
              <a:t>it</a:t>
            </a:r>
            <a:r>
              <a:rPr lang="fr-FR" dirty="0" smtClean="0"/>
              <a:t> </a:t>
            </a:r>
            <a:r>
              <a:rPr lang="fr-FR" dirty="0" err="1" smtClean="0"/>
              <a:t>goes</a:t>
            </a:r>
            <a:r>
              <a:rPr lang="fr-FR" dirty="0" smtClean="0"/>
              <a:t> back to the </a:t>
            </a:r>
            <a:r>
              <a:rPr lang="fr-FR" dirty="0" err="1" smtClean="0"/>
              <a:t>sea</a:t>
            </a:r>
            <a:r>
              <a:rPr lang="fr-FR" dirty="0" smtClean="0"/>
              <a:t>, part of </a:t>
            </a:r>
            <a:r>
              <a:rPr lang="fr-FR" dirty="0" err="1" smtClean="0"/>
              <a:t>it</a:t>
            </a:r>
            <a:r>
              <a:rPr lang="fr-FR" dirty="0" smtClean="0"/>
              <a:t> </a:t>
            </a:r>
            <a:r>
              <a:rPr lang="fr-FR" dirty="0" err="1" smtClean="0"/>
              <a:t>goes</a:t>
            </a:r>
            <a:r>
              <a:rPr lang="fr-FR" dirty="0" smtClean="0"/>
              <a:t> to the hinterland or </a:t>
            </a:r>
            <a:r>
              <a:rPr lang="fr-FR" dirty="0" err="1" smtClean="0"/>
              <a:t>is</a:t>
            </a:r>
            <a:r>
              <a:rPr lang="fr-FR" dirty="0" smtClean="0"/>
              <a:t> </a:t>
            </a:r>
            <a:r>
              <a:rPr lang="fr-FR" dirty="0" err="1" smtClean="0"/>
              <a:t>extracted</a:t>
            </a:r>
            <a:r>
              <a:rPr lang="fr-FR" dirty="0" smtClean="0"/>
              <a:t> by the </a:t>
            </a:r>
            <a:r>
              <a:rPr lang="fr-FR" dirty="0" err="1" smtClean="0"/>
              <a:t>well</a:t>
            </a:r>
            <a:r>
              <a:rPr lang="fr-FR" dirty="0" smtClean="0"/>
              <a:t>. Clay </a:t>
            </a:r>
            <a:r>
              <a:rPr lang="fr-FR" dirty="0" err="1" smtClean="0"/>
              <a:t>lenses</a:t>
            </a:r>
            <a:r>
              <a:rPr lang="fr-FR" dirty="0" smtClean="0"/>
              <a:t> influence the water flow.</a:t>
            </a:r>
            <a:endParaRPr lang="fr-FR" dirty="0"/>
          </a:p>
        </p:txBody>
      </p:sp>
    </p:spTree>
    <p:extLst>
      <p:ext uri="{BB962C8B-B14F-4D97-AF65-F5344CB8AC3E}">
        <p14:creationId xmlns:p14="http://schemas.microsoft.com/office/powerpoint/2010/main" val="40252087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ZoneTexte 2"/>
          <p:cNvSpPr txBox="1">
            <a:spLocks noChangeArrowheads="1"/>
          </p:cNvSpPr>
          <p:nvPr/>
        </p:nvSpPr>
        <p:spPr bwMode="auto">
          <a:xfrm>
            <a:off x="1339453" y="1957387"/>
            <a:ext cx="15192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1350">
                <a:latin typeface="Calibri" panose="020F0502020204030204" pitchFamily="34" charset="0"/>
              </a:rPr>
              <a:t>Estimation of the stratigraphy and physical properties of the substrate</a:t>
            </a:r>
          </a:p>
        </p:txBody>
      </p:sp>
      <p:sp>
        <p:nvSpPr>
          <p:cNvPr id="35845" name="ZoneTexte 4"/>
          <p:cNvSpPr txBox="1">
            <a:spLocks noChangeArrowheads="1"/>
          </p:cNvSpPr>
          <p:nvPr/>
        </p:nvSpPr>
        <p:spPr bwMode="auto">
          <a:xfrm>
            <a:off x="3498056" y="1957387"/>
            <a:ext cx="1519238"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1350" b="1" dirty="0">
                <a:latin typeface="Calibri" panose="020F0502020204030204" pitchFamily="34" charset="0"/>
              </a:rPr>
              <a:t>FORWARD MODEL</a:t>
            </a:r>
            <a:r>
              <a:rPr lang="fr-BE" altLang="fr-FR" sz="1350" dirty="0">
                <a:latin typeface="Calibri" panose="020F0502020204030204" pitchFamily="34" charset="0"/>
              </a:rPr>
              <a:t/>
            </a:r>
            <a:br>
              <a:rPr lang="fr-BE" altLang="fr-FR" sz="1350" dirty="0">
                <a:latin typeface="Calibri" panose="020F0502020204030204" pitchFamily="34" charset="0"/>
              </a:rPr>
            </a:br>
            <a:r>
              <a:rPr lang="fr-BE" altLang="fr-FR" sz="1350" dirty="0">
                <a:latin typeface="Calibri" panose="020F0502020204030204" pitchFamily="34" charset="0"/>
              </a:rPr>
              <a:t>+ Ohms and </a:t>
            </a:r>
            <a:r>
              <a:rPr lang="fr-BE" altLang="fr-FR" sz="1350" dirty="0" err="1">
                <a:latin typeface="Calibri" panose="020F0502020204030204" pitchFamily="34" charset="0"/>
              </a:rPr>
              <a:t>Laplaces</a:t>
            </a:r>
            <a:r>
              <a:rPr lang="fr-BE" altLang="fr-FR" sz="1350" dirty="0">
                <a:latin typeface="Calibri" panose="020F0502020204030204" pitchFamily="34" charset="0"/>
              </a:rPr>
              <a:t> </a:t>
            </a:r>
            <a:r>
              <a:rPr lang="fr-BE" altLang="fr-FR" sz="1350" dirty="0" err="1">
                <a:latin typeface="Calibri" panose="020F0502020204030204" pitchFamily="34" charset="0"/>
              </a:rPr>
              <a:t>law</a:t>
            </a:r>
            <a:endParaRPr lang="fr-BE" altLang="fr-FR" sz="1350" dirty="0">
              <a:latin typeface="Calibri" panose="020F0502020204030204" pitchFamily="34" charset="0"/>
            </a:endParaRPr>
          </a:p>
          <a:p>
            <a:pPr eaLnBrk="1" hangingPunct="1">
              <a:spcBef>
                <a:spcPct val="0"/>
              </a:spcBef>
              <a:buFontTx/>
              <a:buNone/>
            </a:pPr>
            <a:endParaRPr lang="fr-BE" altLang="fr-FR" sz="1350" dirty="0">
              <a:latin typeface="Calibri" panose="020F0502020204030204" pitchFamily="34" charset="0"/>
            </a:endParaRPr>
          </a:p>
          <a:p>
            <a:pPr eaLnBrk="1" hangingPunct="1">
              <a:spcBef>
                <a:spcPct val="0"/>
              </a:spcBef>
              <a:buFontTx/>
              <a:buNone/>
            </a:pPr>
            <a:r>
              <a:rPr lang="fr-BE" altLang="fr-FR" sz="1350" dirty="0">
                <a:latin typeface="Calibri" panose="020F0502020204030204" pitchFamily="34" charset="0"/>
              </a:rPr>
              <a:t>+ </a:t>
            </a:r>
            <a:r>
              <a:rPr lang="fr-BE" altLang="fr-FR" sz="1350" dirty="0" err="1">
                <a:latin typeface="Calibri" panose="020F0502020204030204" pitchFamily="34" charset="0"/>
              </a:rPr>
              <a:t>Known</a:t>
            </a:r>
            <a:r>
              <a:rPr lang="fr-BE" altLang="fr-FR" sz="1350" dirty="0">
                <a:latin typeface="Calibri" panose="020F0502020204030204" pitchFamily="34" charset="0"/>
              </a:rPr>
              <a:t> </a:t>
            </a:r>
            <a:r>
              <a:rPr lang="fr-BE" altLang="fr-FR" sz="1350" dirty="0" err="1">
                <a:latin typeface="Calibri" panose="020F0502020204030204" pitchFamily="34" charset="0"/>
              </a:rPr>
              <a:t>electrode</a:t>
            </a:r>
            <a:r>
              <a:rPr lang="fr-BE" altLang="fr-FR" sz="1350" dirty="0">
                <a:latin typeface="Calibri" panose="020F0502020204030204" pitchFamily="34" charset="0"/>
              </a:rPr>
              <a:t> </a:t>
            </a:r>
            <a:r>
              <a:rPr lang="fr-BE" altLang="fr-FR" sz="1350" dirty="0" err="1">
                <a:latin typeface="Calibri" panose="020F0502020204030204" pitchFamily="34" charset="0"/>
              </a:rPr>
              <a:t>array</a:t>
            </a:r>
            <a:endParaRPr lang="fr-BE" altLang="fr-FR" sz="1350" dirty="0">
              <a:latin typeface="Calibri" panose="020F0502020204030204" pitchFamily="34" charset="0"/>
            </a:endParaRPr>
          </a:p>
        </p:txBody>
      </p:sp>
      <p:sp>
        <p:nvSpPr>
          <p:cNvPr id="35846" name="ZoneTexte 5"/>
          <p:cNvSpPr txBox="1">
            <a:spLocks noChangeArrowheads="1"/>
          </p:cNvSpPr>
          <p:nvPr/>
        </p:nvSpPr>
        <p:spPr bwMode="auto">
          <a:xfrm>
            <a:off x="5563791" y="1956198"/>
            <a:ext cx="1519238" cy="23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1350" b="1" dirty="0">
                <a:latin typeface="Calibri" panose="020F0502020204030204" pitchFamily="34" charset="0"/>
              </a:rPr>
              <a:t>SYNTHETIC DATA</a:t>
            </a:r>
          </a:p>
          <a:p>
            <a:pPr eaLnBrk="1" hangingPunct="1">
              <a:spcBef>
                <a:spcPct val="0"/>
              </a:spcBef>
              <a:buFontTx/>
              <a:buNone/>
            </a:pPr>
            <a:r>
              <a:rPr lang="fr-BE" altLang="fr-FR" sz="1350" dirty="0" err="1">
                <a:latin typeface="Calibri" panose="020F0502020204030204" pitchFamily="34" charset="0"/>
              </a:rPr>
              <a:t>Simulated</a:t>
            </a:r>
            <a:r>
              <a:rPr lang="fr-BE" altLang="fr-FR" sz="1350" dirty="0">
                <a:latin typeface="Calibri" panose="020F0502020204030204" pitchFamily="34" charset="0"/>
              </a:rPr>
              <a:t> </a:t>
            </a:r>
            <a:r>
              <a:rPr lang="fr-BE" altLang="fr-FR" sz="1350" dirty="0" err="1">
                <a:latin typeface="Calibri" panose="020F0502020204030204" pitchFamily="34" charset="0"/>
              </a:rPr>
              <a:t>measurements</a:t>
            </a:r>
            <a:r>
              <a:rPr lang="fr-BE" altLang="fr-FR" sz="1350" dirty="0">
                <a:latin typeface="Calibri" panose="020F0502020204030204" pitchFamily="34" charset="0"/>
              </a:rPr>
              <a:t> for the </a:t>
            </a:r>
            <a:r>
              <a:rPr lang="fr-BE" altLang="fr-FR" sz="1350" dirty="0" err="1">
                <a:latin typeface="Calibri" panose="020F0502020204030204" pitchFamily="34" charset="0"/>
              </a:rPr>
              <a:t>chosen</a:t>
            </a:r>
            <a:r>
              <a:rPr lang="fr-BE" altLang="fr-FR" sz="1350" dirty="0">
                <a:latin typeface="Calibri" panose="020F0502020204030204" pitchFamily="34" charset="0"/>
              </a:rPr>
              <a:t> </a:t>
            </a:r>
            <a:r>
              <a:rPr lang="fr-BE" altLang="fr-FR" sz="1350" dirty="0" err="1">
                <a:latin typeface="Calibri" panose="020F0502020204030204" pitchFamily="34" charset="0"/>
              </a:rPr>
              <a:t>array</a:t>
            </a:r>
            <a:endParaRPr lang="fr-BE" altLang="fr-FR" sz="1350" dirty="0">
              <a:latin typeface="Calibri" panose="020F0502020204030204" pitchFamily="34" charset="0"/>
            </a:endParaRPr>
          </a:p>
          <a:p>
            <a:pPr eaLnBrk="1" hangingPunct="1">
              <a:spcBef>
                <a:spcPct val="0"/>
              </a:spcBef>
              <a:buFontTx/>
              <a:buNone/>
            </a:pPr>
            <a:endParaRPr lang="fr-BE" altLang="fr-FR" sz="1350" dirty="0">
              <a:latin typeface="Calibri" panose="020F0502020204030204" pitchFamily="34" charset="0"/>
            </a:endParaRPr>
          </a:p>
          <a:p>
            <a:pPr eaLnBrk="1" hangingPunct="1">
              <a:spcBef>
                <a:spcPct val="0"/>
              </a:spcBef>
              <a:buFontTx/>
              <a:buNone/>
            </a:pPr>
            <a:endParaRPr lang="fr-BE" altLang="fr-FR" sz="1350" dirty="0">
              <a:latin typeface="Calibri" panose="020F0502020204030204" pitchFamily="34" charset="0"/>
            </a:endParaRPr>
          </a:p>
          <a:p>
            <a:pPr eaLnBrk="1" hangingPunct="1">
              <a:spcBef>
                <a:spcPct val="0"/>
              </a:spcBef>
              <a:buFontTx/>
              <a:buNone/>
            </a:pPr>
            <a:endParaRPr lang="fr-BE" altLang="fr-FR" sz="1350" dirty="0">
              <a:latin typeface="Calibri" panose="020F0502020204030204" pitchFamily="34" charset="0"/>
            </a:endParaRPr>
          </a:p>
          <a:p>
            <a:pPr eaLnBrk="1" hangingPunct="1">
              <a:spcBef>
                <a:spcPct val="0"/>
              </a:spcBef>
              <a:buFontTx/>
              <a:buNone/>
            </a:pPr>
            <a:endParaRPr lang="fr-BE" altLang="fr-FR" sz="1350" dirty="0">
              <a:latin typeface="Calibri" panose="020F0502020204030204" pitchFamily="34" charset="0"/>
            </a:endParaRPr>
          </a:p>
          <a:p>
            <a:pPr eaLnBrk="1" hangingPunct="1">
              <a:spcBef>
                <a:spcPct val="0"/>
              </a:spcBef>
              <a:buFontTx/>
              <a:buNone/>
            </a:pPr>
            <a:r>
              <a:rPr lang="fr-BE" altLang="fr-FR" sz="1350" b="1" dirty="0">
                <a:latin typeface="Calibri" panose="020F0502020204030204" pitchFamily="34" charset="0"/>
              </a:rPr>
              <a:t>REAL DATA</a:t>
            </a:r>
          </a:p>
          <a:p>
            <a:pPr eaLnBrk="1" hangingPunct="1">
              <a:spcBef>
                <a:spcPct val="0"/>
              </a:spcBef>
              <a:buFontTx/>
              <a:buNone/>
            </a:pPr>
            <a:r>
              <a:rPr lang="fr-BE" altLang="fr-FR" sz="1350" dirty="0">
                <a:latin typeface="Calibri" panose="020F0502020204030204" pitchFamily="34" charset="0"/>
              </a:rPr>
              <a:t>Real </a:t>
            </a:r>
            <a:r>
              <a:rPr lang="fr-BE" altLang="fr-FR" sz="1350" dirty="0" err="1">
                <a:latin typeface="Calibri" panose="020F0502020204030204" pitchFamily="34" charset="0"/>
              </a:rPr>
              <a:t>experimental</a:t>
            </a:r>
            <a:r>
              <a:rPr lang="fr-BE" altLang="fr-FR" sz="1350" dirty="0">
                <a:latin typeface="Calibri" panose="020F0502020204030204" pitchFamily="34" charset="0"/>
              </a:rPr>
              <a:t> data</a:t>
            </a:r>
          </a:p>
        </p:txBody>
      </p:sp>
      <p:sp>
        <p:nvSpPr>
          <p:cNvPr id="7" name="Flèche droite 6"/>
          <p:cNvSpPr/>
          <p:nvPr/>
        </p:nvSpPr>
        <p:spPr>
          <a:xfrm>
            <a:off x="5017294" y="2319338"/>
            <a:ext cx="501254" cy="296466"/>
          </a:xfrm>
          <a:prstGeom prst="rightArrow">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sz="1350"/>
          </a:p>
        </p:txBody>
      </p:sp>
      <p:sp>
        <p:nvSpPr>
          <p:cNvPr id="8" name="Double flèche verticale 7"/>
          <p:cNvSpPr/>
          <p:nvPr/>
        </p:nvSpPr>
        <p:spPr>
          <a:xfrm>
            <a:off x="6010276" y="2925367"/>
            <a:ext cx="313135" cy="650081"/>
          </a:xfrm>
          <a:prstGeom prst="upDownArrow">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sz="1350"/>
          </a:p>
        </p:txBody>
      </p:sp>
      <p:sp>
        <p:nvSpPr>
          <p:cNvPr id="35849" name="ZoneTexte 10"/>
          <p:cNvSpPr txBox="1">
            <a:spLocks noChangeArrowheads="1"/>
          </p:cNvSpPr>
          <p:nvPr/>
        </p:nvSpPr>
        <p:spPr bwMode="auto">
          <a:xfrm>
            <a:off x="3330178" y="3780235"/>
            <a:ext cx="15192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1350" b="1" dirty="0">
                <a:latin typeface="Calibri" panose="020F0502020204030204" pitchFamily="34" charset="0"/>
              </a:rPr>
              <a:t>x </a:t>
            </a:r>
            <a:r>
              <a:rPr lang="fr-BE" altLang="fr-FR" sz="1350" b="1" dirty="0" err="1">
                <a:latin typeface="Calibri" panose="020F0502020204030204" pitchFamily="34" charset="0"/>
              </a:rPr>
              <a:t>iterations</a:t>
            </a:r>
            <a:endParaRPr lang="fr-BE" altLang="fr-FR" sz="1350" b="1" dirty="0">
              <a:latin typeface="Calibri" panose="020F0502020204030204" pitchFamily="34" charset="0"/>
            </a:endParaRPr>
          </a:p>
        </p:txBody>
      </p:sp>
      <p:sp>
        <p:nvSpPr>
          <p:cNvPr id="35850" name="ZoneTexte 11"/>
          <p:cNvSpPr txBox="1">
            <a:spLocks noChangeArrowheads="1"/>
          </p:cNvSpPr>
          <p:nvPr/>
        </p:nvSpPr>
        <p:spPr bwMode="auto">
          <a:xfrm>
            <a:off x="4704160" y="3071812"/>
            <a:ext cx="15192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1350" b="1" dirty="0">
                <a:latin typeface="Calibri" panose="020F0502020204030204" pitchFamily="34" charset="0"/>
              </a:rPr>
              <a:t>correspondance?!</a:t>
            </a:r>
          </a:p>
        </p:txBody>
      </p:sp>
      <p:sp>
        <p:nvSpPr>
          <p:cNvPr id="13" name="Flèche droite 12"/>
          <p:cNvSpPr/>
          <p:nvPr/>
        </p:nvSpPr>
        <p:spPr>
          <a:xfrm>
            <a:off x="2927748" y="2314575"/>
            <a:ext cx="501253" cy="295275"/>
          </a:xfrm>
          <a:prstGeom prst="rightArrow">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sz="1350"/>
          </a:p>
        </p:txBody>
      </p:sp>
      <p:cxnSp>
        <p:nvCxnSpPr>
          <p:cNvPr id="9" name="Connecteur droit avec flèche 8"/>
          <p:cNvCxnSpPr/>
          <p:nvPr/>
        </p:nvCxnSpPr>
        <p:spPr>
          <a:xfrm flipV="1">
            <a:off x="6680597" y="3273030"/>
            <a:ext cx="779859" cy="454819"/>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flipV="1">
            <a:off x="6812757" y="1557337"/>
            <a:ext cx="779860" cy="453629"/>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5854" name="ZoneTexte 15"/>
          <p:cNvSpPr txBox="1">
            <a:spLocks noChangeArrowheads="1"/>
          </p:cNvSpPr>
          <p:nvPr/>
        </p:nvSpPr>
        <p:spPr bwMode="auto">
          <a:xfrm>
            <a:off x="7392591" y="1664494"/>
            <a:ext cx="1519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2400">
                <a:latin typeface="Calibri" panose="020F0502020204030204" pitchFamily="34" charset="0"/>
              </a:rPr>
              <a:t>t</a:t>
            </a:r>
          </a:p>
        </p:txBody>
      </p:sp>
      <p:sp>
        <p:nvSpPr>
          <p:cNvPr id="35855" name="ZoneTexte 16"/>
          <p:cNvSpPr txBox="1">
            <a:spLocks noChangeArrowheads="1"/>
          </p:cNvSpPr>
          <p:nvPr/>
        </p:nvSpPr>
        <p:spPr bwMode="auto">
          <a:xfrm>
            <a:off x="7241381" y="3438525"/>
            <a:ext cx="1519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2400">
                <a:latin typeface="Calibri" panose="020F0502020204030204" pitchFamily="34" charset="0"/>
              </a:rPr>
              <a:t>t</a:t>
            </a:r>
          </a:p>
        </p:txBody>
      </p:sp>
      <p:sp>
        <p:nvSpPr>
          <p:cNvPr id="18" name="Double flèche verticale 17"/>
          <p:cNvSpPr/>
          <p:nvPr/>
        </p:nvSpPr>
        <p:spPr>
          <a:xfrm>
            <a:off x="6774657" y="2646760"/>
            <a:ext cx="313135" cy="651272"/>
          </a:xfrm>
          <a:prstGeom prst="upDownArrow">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sz="1350"/>
          </a:p>
        </p:txBody>
      </p:sp>
      <p:sp>
        <p:nvSpPr>
          <p:cNvPr id="19" name="Double flèche verticale 18"/>
          <p:cNvSpPr/>
          <p:nvPr/>
        </p:nvSpPr>
        <p:spPr>
          <a:xfrm>
            <a:off x="7021116" y="2462214"/>
            <a:ext cx="313134" cy="651272"/>
          </a:xfrm>
          <a:prstGeom prst="upDownArrow">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sz="1350"/>
          </a:p>
        </p:txBody>
      </p:sp>
      <p:sp>
        <p:nvSpPr>
          <p:cNvPr id="20" name="Double flèche verticale 19"/>
          <p:cNvSpPr/>
          <p:nvPr/>
        </p:nvSpPr>
        <p:spPr>
          <a:xfrm>
            <a:off x="7279482" y="2319339"/>
            <a:ext cx="313135" cy="650081"/>
          </a:xfrm>
          <a:prstGeom prst="upDownArrow">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sz="1350"/>
          </a:p>
        </p:txBody>
      </p:sp>
      <p:sp>
        <p:nvSpPr>
          <p:cNvPr id="21" name="Double flèche verticale 20"/>
          <p:cNvSpPr/>
          <p:nvPr/>
        </p:nvSpPr>
        <p:spPr>
          <a:xfrm>
            <a:off x="7552135" y="2176464"/>
            <a:ext cx="313134" cy="651272"/>
          </a:xfrm>
          <a:prstGeom prst="upDownArrow">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sz="1350"/>
          </a:p>
        </p:txBody>
      </p:sp>
      <p:sp>
        <p:nvSpPr>
          <p:cNvPr id="22" name="Titre 1"/>
          <p:cNvSpPr txBox="1">
            <a:spLocks/>
          </p:cNvSpPr>
          <p:nvPr/>
        </p:nvSpPr>
        <p:spPr>
          <a:xfrm>
            <a:off x="1533963" y="129398"/>
            <a:ext cx="6264041" cy="4274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2100" b="1" dirty="0">
                <a:latin typeface="Bahnschrift" panose="020B0502040204020203" pitchFamily="34" charset="0"/>
              </a:rPr>
              <a:t>TIMELAPSE INVERSION</a:t>
            </a:r>
          </a:p>
        </p:txBody>
      </p:sp>
      <p:sp>
        <p:nvSpPr>
          <p:cNvPr id="23" name="Forme libre 22"/>
          <p:cNvSpPr/>
          <p:nvPr/>
        </p:nvSpPr>
        <p:spPr>
          <a:xfrm>
            <a:off x="4405908" y="864013"/>
            <a:ext cx="3297286" cy="3746980"/>
          </a:xfrm>
          <a:custGeom>
            <a:avLst/>
            <a:gdLst>
              <a:gd name="connsiteX0" fmla="*/ 418405 w 4396381"/>
              <a:gd name="connsiteY0" fmla="*/ 993306 h 4995973"/>
              <a:gd name="connsiteX1" fmla="*/ 2001020 w 4396381"/>
              <a:gd name="connsiteY1" fmla="*/ 121109 h 4995973"/>
              <a:gd name="connsiteX2" fmla="*/ 4153377 w 4396381"/>
              <a:gd name="connsiteY2" fmla="*/ 423565 h 4995973"/>
              <a:gd name="connsiteX3" fmla="*/ 4146343 w 4396381"/>
              <a:gd name="connsiteY3" fmla="*/ 3898285 h 4995973"/>
              <a:gd name="connsiteX4" fmla="*/ 2366780 w 4396381"/>
              <a:gd name="connsiteY4" fmla="*/ 4995565 h 4995973"/>
              <a:gd name="connsiteX5" fmla="*/ 376202 w 4396381"/>
              <a:gd name="connsiteY5" fmla="*/ 3813878 h 4995973"/>
              <a:gd name="connsiteX6" fmla="*/ 3408 w 4396381"/>
              <a:gd name="connsiteY6" fmla="*/ 2695497 h 499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6381" h="4995973">
                <a:moveTo>
                  <a:pt x="418405" y="993306"/>
                </a:moveTo>
                <a:cubicBezTo>
                  <a:pt x="898465" y="604686"/>
                  <a:pt x="1378525" y="216066"/>
                  <a:pt x="2001020" y="121109"/>
                </a:cubicBezTo>
                <a:cubicBezTo>
                  <a:pt x="2623515" y="26152"/>
                  <a:pt x="3795823" y="-205964"/>
                  <a:pt x="4153377" y="423565"/>
                </a:cubicBezTo>
                <a:cubicBezTo>
                  <a:pt x="4510931" y="1053094"/>
                  <a:pt x="4444109" y="3136285"/>
                  <a:pt x="4146343" y="3898285"/>
                </a:cubicBezTo>
                <a:cubicBezTo>
                  <a:pt x="3848577" y="4660285"/>
                  <a:pt x="2995137" y="5009633"/>
                  <a:pt x="2366780" y="4995565"/>
                </a:cubicBezTo>
                <a:cubicBezTo>
                  <a:pt x="1738423" y="4981497"/>
                  <a:pt x="770097" y="4197223"/>
                  <a:pt x="376202" y="3813878"/>
                </a:cubicBezTo>
                <a:cubicBezTo>
                  <a:pt x="-17693" y="3430533"/>
                  <a:pt x="-7143" y="3063015"/>
                  <a:pt x="3408" y="2695497"/>
                </a:cubicBezTo>
              </a:path>
            </a:pathLst>
          </a:custGeom>
          <a:noFill/>
          <a:ln w="76200">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Tree>
    <p:extLst>
      <p:ext uri="{BB962C8B-B14F-4D97-AF65-F5344CB8AC3E}">
        <p14:creationId xmlns:p14="http://schemas.microsoft.com/office/powerpoint/2010/main" val="29301995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544241" y="1001786"/>
                <a:ext cx="6369674" cy="3607206"/>
              </a:xfrm>
              <a:prstGeom prst="rect">
                <a:avLst/>
              </a:prstGeom>
            </p:spPr>
            <p:txBody>
              <a:bodyPr wrap="square">
                <a:spAutoFit/>
              </a:bodyPr>
              <a:lstStyle/>
              <a:p>
                <a:pPr/>
                <a:r>
                  <a:rPr lang="fr-BE" dirty="0"/>
                  <a:t>- </a:t>
                </a:r>
                <a:r>
                  <a:rPr lang="fr-BE" dirty="0" err="1"/>
                  <a:t>Individual</a:t>
                </a:r>
                <a:r>
                  <a:rPr lang="fr-BE" dirty="0"/>
                  <a:t> inversion of single time frames and </a:t>
                </a:r>
                <a:r>
                  <a:rPr lang="fr-BE" dirty="0" err="1"/>
                  <a:t>substraction</a:t>
                </a:r>
                <a:r>
                  <a:rPr lang="fr-BE" dirty="0"/>
                  <a:t> </a:t>
                </a:r>
                <a:r>
                  <a:rPr lang="fr-BE" sz="1050" i="1" dirty="0"/>
                  <a:t>(Ramirez and </a:t>
                </a:r>
                <a:r>
                  <a:rPr lang="fr-BE" sz="1050" i="1" dirty="0" err="1"/>
                  <a:t>Lytle</a:t>
                </a:r>
                <a:r>
                  <a:rPr lang="fr-BE" sz="1050" i="1" dirty="0"/>
                  <a:t>, 1986)</a:t>
                </a:r>
                <a:r>
                  <a:rPr lang="fr-BE" sz="1050" i="1" dirty="0">
                    <a:latin typeface="Cambria Math" panose="02040503050406030204" pitchFamily="18" charset="0"/>
                  </a:rPr>
                  <a:t/>
                </a:r>
                <a:br>
                  <a:rPr lang="fr-BE" sz="105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fr-BE" sz="1350">
                          <a:latin typeface="Cambria Math" panose="02040503050406030204" pitchFamily="18" charset="0"/>
                        </a:rPr>
                        <m:t> </m:t>
                      </m:r>
                      <m:r>
                        <a:rPr lang="fr-BE" sz="1350" i="1">
                          <a:latin typeface="Cambria Math" panose="02040503050406030204" pitchFamily="18" charset="0"/>
                        </a:rPr>
                        <m:t>𝑑</m:t>
                      </m:r>
                      <m:r>
                        <a:rPr lang="fr-BE" sz="1350" i="1" baseline="30000">
                          <a:latin typeface="Cambria Math" panose="02040503050406030204" pitchFamily="18" charset="0"/>
                        </a:rPr>
                        <m:t>𝑛</m:t>
                      </m:r>
                      <m:r>
                        <a:rPr lang="fr-BE" sz="1350" i="1">
                          <a:latin typeface="Cambria Math" panose="02040503050406030204" pitchFamily="18" charset="0"/>
                        </a:rPr>
                        <m:t>=</m:t>
                      </m:r>
                      <m:d>
                        <m:dPr>
                          <m:begChr m:val="{"/>
                          <m:endChr m:val="}"/>
                          <m:ctrlPr>
                            <a:rPr lang="fr-BE" sz="1350" i="1">
                              <a:latin typeface="Cambria Math" panose="02040503050406030204" pitchFamily="18" charset="0"/>
                            </a:rPr>
                          </m:ctrlPr>
                        </m:dPr>
                        <m:e>
                          <m:r>
                            <a:rPr lang="fr-BE" sz="1350" i="1">
                              <a:latin typeface="Cambria Math" panose="02040503050406030204" pitchFamily="18" charset="0"/>
                            </a:rPr>
                            <m:t>𝑙𝑜𝑔</m:t>
                          </m:r>
                          <m:sSubSup>
                            <m:sSubSupPr>
                              <m:ctrlPr>
                                <a:rPr lang="fr-BE" sz="1350" i="1">
                                  <a:latin typeface="Cambria Math" panose="02040503050406030204" pitchFamily="18" charset="0"/>
                                </a:rPr>
                              </m:ctrlPr>
                            </m:sSubSupPr>
                            <m:e>
                              <m:r>
                                <a:rPr lang="fr-BE" sz="1350" i="1">
                                  <a:latin typeface="Cambria Math" panose="02040503050406030204" pitchFamily="18" charset="0"/>
                                  <a:ea typeface="Cambria Math" panose="02040503050406030204" pitchFamily="18" charset="0"/>
                                </a:rPr>
                                <m:t>𝜌</m:t>
                              </m:r>
                            </m:e>
                            <m:sub>
                              <m:r>
                                <a:rPr lang="fr-BE" sz="1350" i="1">
                                  <a:latin typeface="Cambria Math" panose="02040503050406030204" pitchFamily="18" charset="0"/>
                                </a:rPr>
                                <m:t>𝑎</m:t>
                              </m:r>
                            </m:sub>
                            <m:sup>
                              <m:r>
                                <a:rPr lang="fr-BE" sz="1350" i="1">
                                  <a:latin typeface="Cambria Math" panose="02040503050406030204" pitchFamily="18" charset="0"/>
                                </a:rPr>
                                <m:t>𝑛</m:t>
                              </m:r>
                            </m:sup>
                          </m:sSubSup>
                        </m:e>
                      </m:d>
                      <m:groupChr>
                        <m:groupChrPr>
                          <m:chr m:val="→"/>
                          <m:pos m:val="top"/>
                          <m:ctrlPr>
                            <a:rPr lang="fr-BE" sz="1350" i="1">
                              <a:latin typeface="Cambria Math" panose="02040503050406030204" pitchFamily="18" charset="0"/>
                            </a:rPr>
                          </m:ctrlPr>
                        </m:groupChrPr>
                        <m:e>
                          <m:r>
                            <m:rPr>
                              <m:brk m:alnAt="1"/>
                            </m:rPr>
                            <a:rPr lang="fr-BE" sz="1350" i="1">
                              <a:latin typeface="Cambria Math" panose="02040503050406030204" pitchFamily="18" charset="0"/>
                            </a:rPr>
                            <m:t>𝑠</m:t>
                          </m:r>
                          <m:r>
                            <a:rPr lang="fr-BE" sz="1350" i="1">
                              <a:latin typeface="Cambria Math" panose="02040503050406030204" pitchFamily="18" charset="0"/>
                            </a:rPr>
                            <m:t>𝑜</m:t>
                          </m:r>
                          <m:r>
                            <a:rPr lang="fr-BE" sz="1350" i="1">
                              <a:latin typeface="Cambria Math" panose="02040503050406030204" pitchFamily="18" charset="0"/>
                            </a:rPr>
                            <m:t> </m:t>
                          </m:r>
                          <m:r>
                            <a:rPr lang="fr-BE" sz="1350" i="1">
                              <a:latin typeface="Cambria Math" panose="02040503050406030204" pitchFamily="18" charset="0"/>
                            </a:rPr>
                            <m:t>𝑡h𝑎𝑡</m:t>
                          </m:r>
                          <m:r>
                            <a:rPr lang="fr-BE" sz="1350" i="1">
                              <a:latin typeface="Cambria Math" panose="02040503050406030204" pitchFamily="18" charset="0"/>
                            </a:rPr>
                            <m:t> </m:t>
                          </m:r>
                        </m:e>
                      </m:groupChr>
                      <m:r>
                        <a:rPr lang="fr-BE" sz="1350" i="1">
                          <a:latin typeface="Cambria Math" panose="02040503050406030204" pitchFamily="18" charset="0"/>
                        </a:rPr>
                        <m:t>𝑚</m:t>
                      </m:r>
                      <m:r>
                        <a:rPr lang="fr-BE" sz="1350" i="1" baseline="-25000">
                          <a:latin typeface="Cambria Math" panose="02040503050406030204" pitchFamily="18" charset="0"/>
                        </a:rPr>
                        <m:t>𝑛</m:t>
                      </m:r>
                      <m:r>
                        <a:rPr lang="fr-BE" sz="1350" i="1">
                          <a:latin typeface="Cambria Math" panose="02040503050406030204" pitchFamily="18" charset="0"/>
                        </a:rPr>
                        <m:t>= </m:t>
                      </m:r>
                      <m:r>
                        <a:rPr lang="fr-BE" sz="1350" i="1">
                          <a:latin typeface="Cambria Math" panose="02040503050406030204" pitchFamily="18" charset="0"/>
                          <a:ea typeface="Cambria Math" panose="02040503050406030204" pitchFamily="18" charset="0"/>
                        </a:rPr>
                        <m:t>𝜌</m:t>
                      </m:r>
                      <m:r>
                        <a:rPr lang="fr-BE" sz="1350" i="1" baseline="-25000">
                          <a:latin typeface="Cambria Math" panose="02040503050406030204" pitchFamily="18" charset="0"/>
                          <a:ea typeface="Cambria Math" panose="02040503050406030204" pitchFamily="18" charset="0"/>
                        </a:rPr>
                        <m:t>𝑛</m:t>
                      </m:r>
                    </m:oMath>
                  </m:oMathPara>
                </a14:m>
                <a:endParaRPr lang="fr-BE" sz="1350" baseline="-25000" dirty="0"/>
              </a:p>
              <a:p>
                <a:endParaRPr lang="fr-BE" sz="1350" dirty="0"/>
              </a:p>
              <a:p>
                <a:pPr/>
                <a:r>
                  <a:rPr lang="fr-BE" dirty="0"/>
                  <a:t>- Inversion of data ratios </a:t>
                </a:r>
                <a:r>
                  <a:rPr lang="fr-BE" sz="1050" i="1" dirty="0"/>
                  <a:t>(</a:t>
                </a:r>
                <a:r>
                  <a:rPr lang="fr-BE" sz="1050" i="1" dirty="0" err="1"/>
                  <a:t>Schütze</a:t>
                </a:r>
                <a:r>
                  <a:rPr lang="fr-BE" sz="1050" i="1" dirty="0"/>
                  <a:t> et al., 2002)</a:t>
                </a:r>
                <a:r>
                  <a:rPr lang="fr-BE" sz="1350" i="1" dirty="0">
                    <a:latin typeface="Cambria Math" panose="02040503050406030204" pitchFamily="18" charset="0"/>
                  </a:rPr>
                  <a:t/>
                </a:r>
                <a:br>
                  <a:rPr lang="fr-BE" sz="135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fr-BE" sz="1350" i="1">
                          <a:latin typeface="Cambria Math" panose="02040503050406030204" pitchFamily="18" charset="0"/>
                        </a:rPr>
                        <m:t>𝑑</m:t>
                      </m:r>
                      <m:r>
                        <a:rPr lang="fr-BE" sz="1350" i="1" baseline="30000">
                          <a:latin typeface="Cambria Math" panose="02040503050406030204" pitchFamily="18" charset="0"/>
                        </a:rPr>
                        <m:t>𝑛</m:t>
                      </m:r>
                      <m:r>
                        <a:rPr lang="fr-BE" sz="1350" i="1">
                          <a:latin typeface="Cambria Math" panose="02040503050406030204" pitchFamily="18" charset="0"/>
                        </a:rPr>
                        <m:t>=</m:t>
                      </m:r>
                      <m:d>
                        <m:dPr>
                          <m:begChr m:val="{"/>
                          <m:endChr m:val="}"/>
                          <m:ctrlPr>
                            <a:rPr lang="fr-BE" sz="1350" i="1">
                              <a:latin typeface="Cambria Math" panose="02040503050406030204" pitchFamily="18" charset="0"/>
                            </a:rPr>
                          </m:ctrlPr>
                        </m:dPr>
                        <m:e>
                          <m:f>
                            <m:fPr>
                              <m:type m:val="skw"/>
                              <m:ctrlPr>
                                <a:rPr lang="fr-BE" sz="1350" i="1" baseline="-25000">
                                  <a:latin typeface="Cambria Math" panose="02040503050406030204" pitchFamily="18" charset="0"/>
                                  <a:ea typeface="Cambria Math" panose="02040503050406030204" pitchFamily="18" charset="0"/>
                                </a:rPr>
                              </m:ctrlPr>
                            </m:fPr>
                            <m:num>
                              <m:sSubSup>
                                <m:sSubSupPr>
                                  <m:ctrlPr>
                                    <a:rPr lang="fr-BE" sz="1350" i="1">
                                      <a:latin typeface="Cambria Math" panose="02040503050406030204" pitchFamily="18" charset="0"/>
                                      <a:ea typeface="Cambria Math" panose="02040503050406030204" pitchFamily="18" charset="0"/>
                                    </a:rPr>
                                  </m:ctrlPr>
                                </m:sSubSupPr>
                                <m:e>
                                  <m:r>
                                    <a:rPr lang="fr-BE" sz="1350" i="1">
                                      <a:latin typeface="Cambria Math" panose="02040503050406030204" pitchFamily="18" charset="0"/>
                                      <a:ea typeface="Cambria Math" panose="02040503050406030204" pitchFamily="18" charset="0"/>
                                    </a:rPr>
                                    <m:t>𝜌</m:t>
                                  </m:r>
                                </m:e>
                                <m:sub>
                                  <m:r>
                                    <a:rPr lang="fr-BE" sz="1350" i="1">
                                      <a:latin typeface="Cambria Math" panose="02040503050406030204" pitchFamily="18" charset="0"/>
                                      <a:ea typeface="Cambria Math" panose="02040503050406030204" pitchFamily="18" charset="0"/>
                                    </a:rPr>
                                    <m:t>𝑎</m:t>
                                  </m:r>
                                </m:sub>
                                <m:sup>
                                  <m:r>
                                    <a:rPr lang="fr-BE" sz="1350" i="1">
                                      <a:latin typeface="Cambria Math" panose="02040503050406030204" pitchFamily="18" charset="0"/>
                                      <a:ea typeface="Cambria Math" panose="02040503050406030204" pitchFamily="18" charset="0"/>
                                    </a:rPr>
                                    <m:t>𝑛</m:t>
                                  </m:r>
                                </m:sup>
                              </m:sSubSup>
                            </m:num>
                            <m:den>
                              <m:sSubSup>
                                <m:sSubSupPr>
                                  <m:ctrlPr>
                                    <a:rPr lang="fr-BE" sz="1350" i="1">
                                      <a:latin typeface="Cambria Math" panose="02040503050406030204" pitchFamily="18" charset="0"/>
                                      <a:ea typeface="Cambria Math" panose="02040503050406030204" pitchFamily="18" charset="0"/>
                                    </a:rPr>
                                  </m:ctrlPr>
                                </m:sSubSupPr>
                                <m:e>
                                  <m:r>
                                    <a:rPr lang="fr-BE" sz="1350" i="1">
                                      <a:latin typeface="Cambria Math" panose="02040503050406030204" pitchFamily="18" charset="0"/>
                                      <a:ea typeface="Cambria Math" panose="02040503050406030204" pitchFamily="18" charset="0"/>
                                    </a:rPr>
                                    <m:t>𝜌</m:t>
                                  </m:r>
                                </m:e>
                                <m:sub>
                                  <m:r>
                                    <a:rPr lang="fr-BE" sz="1350" i="1">
                                      <a:latin typeface="Cambria Math" panose="02040503050406030204" pitchFamily="18" charset="0"/>
                                      <a:ea typeface="Cambria Math" panose="02040503050406030204" pitchFamily="18" charset="0"/>
                                    </a:rPr>
                                    <m:t>𝑎</m:t>
                                  </m:r>
                                </m:sub>
                                <m:sup>
                                  <m:r>
                                    <a:rPr lang="fr-BE" sz="1350" i="1">
                                      <a:latin typeface="Cambria Math" panose="02040503050406030204" pitchFamily="18" charset="0"/>
                                      <a:ea typeface="Cambria Math" panose="02040503050406030204" pitchFamily="18" charset="0"/>
                                    </a:rPr>
                                    <m:t>0</m:t>
                                  </m:r>
                                </m:sup>
                              </m:sSubSup>
                            </m:den>
                          </m:f>
                        </m:e>
                      </m:d>
                      <m:groupChr>
                        <m:groupChrPr>
                          <m:chr m:val="→"/>
                          <m:pos m:val="top"/>
                          <m:ctrlPr>
                            <a:rPr lang="fr-BE" sz="1350" i="1">
                              <a:latin typeface="Cambria Math" panose="02040503050406030204" pitchFamily="18" charset="0"/>
                            </a:rPr>
                          </m:ctrlPr>
                        </m:groupChrPr>
                        <m:e>
                          <m:r>
                            <m:rPr>
                              <m:brk m:alnAt="1"/>
                            </m:rPr>
                            <a:rPr lang="fr-BE" sz="1350" i="1">
                              <a:latin typeface="Cambria Math" panose="02040503050406030204" pitchFamily="18" charset="0"/>
                            </a:rPr>
                            <m:t>𝑠</m:t>
                          </m:r>
                          <m:r>
                            <a:rPr lang="fr-BE" sz="1350" i="1">
                              <a:latin typeface="Cambria Math" panose="02040503050406030204" pitchFamily="18" charset="0"/>
                            </a:rPr>
                            <m:t>𝑜</m:t>
                          </m:r>
                          <m:r>
                            <a:rPr lang="fr-BE" sz="1350" i="1">
                              <a:latin typeface="Cambria Math" panose="02040503050406030204" pitchFamily="18" charset="0"/>
                            </a:rPr>
                            <m:t> </m:t>
                          </m:r>
                          <m:r>
                            <a:rPr lang="fr-BE" sz="1350" i="1">
                              <a:latin typeface="Cambria Math" panose="02040503050406030204" pitchFamily="18" charset="0"/>
                            </a:rPr>
                            <m:t>𝑡h𝑎𝑡</m:t>
                          </m:r>
                        </m:e>
                      </m:groupChr>
                      <m:r>
                        <a:rPr lang="fr-BE" sz="1350" i="1">
                          <a:latin typeface="Cambria Math" panose="02040503050406030204" pitchFamily="18" charset="0"/>
                        </a:rPr>
                        <m:t>𝑚</m:t>
                      </m:r>
                      <m:r>
                        <a:rPr lang="fr-BE" sz="1350" i="1" baseline="-25000">
                          <a:latin typeface="Cambria Math" panose="02040503050406030204" pitchFamily="18" charset="0"/>
                        </a:rPr>
                        <m:t>𝑛</m:t>
                      </m:r>
                      <m:r>
                        <a:rPr lang="fr-BE" sz="1350" i="1">
                          <a:latin typeface="Cambria Math" panose="02040503050406030204" pitchFamily="18" charset="0"/>
                        </a:rPr>
                        <m:t>=</m:t>
                      </m:r>
                      <m:d>
                        <m:dPr>
                          <m:begChr m:val="{"/>
                          <m:endChr m:val="}"/>
                          <m:ctrlPr>
                            <a:rPr lang="fr-BE" sz="1350" i="1">
                              <a:latin typeface="Cambria Math" panose="02040503050406030204" pitchFamily="18" charset="0"/>
                            </a:rPr>
                          </m:ctrlPr>
                        </m:dPr>
                        <m:e>
                          <m:f>
                            <m:fPr>
                              <m:type m:val="skw"/>
                              <m:ctrlPr>
                                <a:rPr lang="fr-BE" sz="1350" i="1" baseline="-25000">
                                  <a:latin typeface="Cambria Math" panose="02040503050406030204" pitchFamily="18" charset="0"/>
                                  <a:ea typeface="Cambria Math" panose="02040503050406030204" pitchFamily="18" charset="0"/>
                                </a:rPr>
                              </m:ctrlPr>
                            </m:fPr>
                            <m:num>
                              <m:sSubSup>
                                <m:sSubSupPr>
                                  <m:ctrlPr>
                                    <a:rPr lang="fr-BE" sz="1350" i="1">
                                      <a:latin typeface="Cambria Math" panose="02040503050406030204" pitchFamily="18" charset="0"/>
                                      <a:ea typeface="Cambria Math" panose="02040503050406030204" pitchFamily="18" charset="0"/>
                                    </a:rPr>
                                  </m:ctrlPr>
                                </m:sSubSupPr>
                                <m:e>
                                  <m:r>
                                    <a:rPr lang="fr-BE" sz="1350" i="1">
                                      <a:latin typeface="Cambria Math" panose="02040503050406030204" pitchFamily="18" charset="0"/>
                                      <a:ea typeface="Cambria Math" panose="02040503050406030204" pitchFamily="18" charset="0"/>
                                    </a:rPr>
                                    <m:t>𝜌</m:t>
                                  </m:r>
                                </m:e>
                                <m:sub/>
                                <m:sup>
                                  <m:r>
                                    <a:rPr lang="fr-BE" sz="1350" i="1">
                                      <a:latin typeface="Cambria Math" panose="02040503050406030204" pitchFamily="18" charset="0"/>
                                      <a:ea typeface="Cambria Math" panose="02040503050406030204" pitchFamily="18" charset="0"/>
                                    </a:rPr>
                                    <m:t>𝑛</m:t>
                                  </m:r>
                                </m:sup>
                              </m:sSubSup>
                            </m:num>
                            <m:den>
                              <m:sSubSup>
                                <m:sSubSupPr>
                                  <m:ctrlPr>
                                    <a:rPr lang="fr-BE" sz="1350" i="1">
                                      <a:latin typeface="Cambria Math" panose="02040503050406030204" pitchFamily="18" charset="0"/>
                                      <a:ea typeface="Cambria Math" panose="02040503050406030204" pitchFamily="18" charset="0"/>
                                    </a:rPr>
                                  </m:ctrlPr>
                                </m:sSubSupPr>
                                <m:e>
                                  <m:r>
                                    <a:rPr lang="fr-BE" sz="1350" i="1">
                                      <a:latin typeface="Cambria Math" panose="02040503050406030204" pitchFamily="18" charset="0"/>
                                      <a:ea typeface="Cambria Math" panose="02040503050406030204" pitchFamily="18" charset="0"/>
                                    </a:rPr>
                                    <m:t>𝜌</m:t>
                                  </m:r>
                                </m:e>
                                <m:sub/>
                                <m:sup>
                                  <m:r>
                                    <a:rPr lang="fr-BE" sz="1350" i="1">
                                      <a:latin typeface="Cambria Math" panose="02040503050406030204" pitchFamily="18" charset="0"/>
                                      <a:ea typeface="Cambria Math" panose="02040503050406030204" pitchFamily="18" charset="0"/>
                                    </a:rPr>
                                    <m:t>0</m:t>
                                  </m:r>
                                </m:sup>
                              </m:sSubSup>
                            </m:den>
                          </m:f>
                        </m:e>
                      </m:d>
                    </m:oMath>
                  </m:oMathPara>
                </a14:m>
                <a:endParaRPr lang="fr-BE" sz="1350" dirty="0"/>
              </a:p>
              <a:p>
                <a:endParaRPr lang="fr-BE" sz="1350" dirty="0"/>
              </a:p>
              <a:p>
                <a:endParaRPr lang="fr-BE" sz="1350" dirty="0"/>
              </a:p>
              <a:p>
                <a:r>
                  <a:rPr lang="fr-BE" dirty="0"/>
                  <a:t>- </a:t>
                </a:r>
                <a:r>
                  <a:rPr lang="fr-BE" dirty="0" err="1"/>
                  <a:t>Difference</a:t>
                </a:r>
                <a:r>
                  <a:rPr lang="fr-BE" dirty="0"/>
                  <a:t> inversion, </a:t>
                </a:r>
                <a:r>
                  <a:rPr lang="fr-BE" dirty="0" err="1"/>
                  <a:t>which</a:t>
                </a:r>
                <a:r>
                  <a:rPr lang="fr-BE" dirty="0"/>
                  <a:t> </a:t>
                </a:r>
                <a:r>
                  <a:rPr lang="fr-BE" dirty="0" err="1"/>
                  <a:t>additionally</a:t>
                </a:r>
                <a:r>
                  <a:rPr lang="fr-BE" dirty="0"/>
                  <a:t> corrects the </a:t>
                </a:r>
                <a:r>
                  <a:rPr lang="fr-BE" dirty="0" err="1"/>
                  <a:t>misfit</a:t>
                </a:r>
                <a:r>
                  <a:rPr lang="fr-BE" dirty="0"/>
                  <a:t> at t</a:t>
                </a:r>
                <a:r>
                  <a:rPr lang="fr-BE" baseline="-25000" dirty="0"/>
                  <a:t>0</a:t>
                </a:r>
                <a:r>
                  <a:rPr lang="fr-BE" sz="1350" baseline="-25000" dirty="0"/>
                  <a:t/>
                </a:r>
                <a:br>
                  <a:rPr lang="fr-BE" sz="1350" baseline="-25000" dirty="0"/>
                </a:br>
                <a14:m>
                  <m:oMath xmlns:m="http://schemas.openxmlformats.org/officeDocument/2006/math">
                    <m:groupChr>
                      <m:groupChrPr>
                        <m:chr m:val="→"/>
                        <m:pos m:val="top"/>
                        <m:ctrlPr>
                          <a:rPr lang="fr-BE" sz="1350" i="1">
                            <a:latin typeface="Cambria Math" panose="02040503050406030204" pitchFamily="18" charset="0"/>
                          </a:rPr>
                        </m:ctrlPr>
                      </m:groupChrPr>
                      <m:e>
                        <m:r>
                          <m:rPr>
                            <m:brk m:alnAt="1"/>
                          </m:rPr>
                          <a:rPr lang="fr-BE" sz="1350" i="1">
                            <a:latin typeface="Cambria Math" panose="02040503050406030204" pitchFamily="18" charset="0"/>
                          </a:rPr>
                          <m:t>𝑠</m:t>
                        </m:r>
                        <m:r>
                          <a:rPr lang="fr-BE" sz="1350" i="1">
                            <a:latin typeface="Cambria Math" panose="02040503050406030204" pitchFamily="18" charset="0"/>
                          </a:rPr>
                          <m:t>𝑜</m:t>
                        </m:r>
                        <m:r>
                          <a:rPr lang="fr-BE" sz="1350" i="1">
                            <a:latin typeface="Cambria Math" panose="02040503050406030204" pitchFamily="18" charset="0"/>
                          </a:rPr>
                          <m:t> </m:t>
                        </m:r>
                        <m:r>
                          <a:rPr lang="fr-BE" sz="1350" i="1">
                            <a:latin typeface="Cambria Math" panose="02040503050406030204" pitchFamily="18" charset="0"/>
                          </a:rPr>
                          <m:t>𝑡h𝑎𝑡</m:t>
                        </m:r>
                      </m:e>
                    </m:groupChr>
                    <m:r>
                      <a:rPr lang="fr-BE" sz="1350" i="1">
                        <a:latin typeface="Cambria Math" panose="02040503050406030204" pitchFamily="18" charset="0"/>
                      </a:rPr>
                      <m:t>𝑑</m:t>
                    </m:r>
                    <m:r>
                      <a:rPr lang="fr-BE" sz="1350" i="1" baseline="30000">
                        <a:latin typeface="Cambria Math" panose="02040503050406030204" pitchFamily="18" charset="0"/>
                      </a:rPr>
                      <m:t>𝑛</m:t>
                    </m:r>
                    <m:r>
                      <a:rPr lang="fr-BE" sz="1350" i="1">
                        <a:latin typeface="Cambria Math" panose="02040503050406030204" pitchFamily="18" charset="0"/>
                      </a:rPr>
                      <m:t>=</m:t>
                    </m:r>
                    <m:d>
                      <m:dPr>
                        <m:begChr m:val="{"/>
                        <m:endChr m:val="}"/>
                        <m:ctrlPr>
                          <a:rPr lang="fr-BE" sz="1350" i="1">
                            <a:latin typeface="Cambria Math" panose="02040503050406030204" pitchFamily="18" charset="0"/>
                          </a:rPr>
                        </m:ctrlPr>
                      </m:dPr>
                      <m:e>
                        <m:f>
                          <m:fPr>
                            <m:type m:val="skw"/>
                            <m:ctrlPr>
                              <a:rPr lang="fr-BE" sz="1350" i="1" baseline="-25000">
                                <a:latin typeface="Cambria Math" panose="02040503050406030204" pitchFamily="18" charset="0"/>
                                <a:ea typeface="Cambria Math" panose="02040503050406030204" pitchFamily="18" charset="0"/>
                              </a:rPr>
                            </m:ctrlPr>
                          </m:fPr>
                          <m:num>
                            <m:sSubSup>
                              <m:sSubSupPr>
                                <m:ctrlPr>
                                  <a:rPr lang="fr-BE" sz="1350" i="1">
                                    <a:latin typeface="Cambria Math" panose="02040503050406030204" pitchFamily="18" charset="0"/>
                                    <a:ea typeface="Cambria Math" panose="02040503050406030204" pitchFamily="18" charset="0"/>
                                  </a:rPr>
                                </m:ctrlPr>
                              </m:sSubSupPr>
                              <m:e>
                                <m:r>
                                  <a:rPr lang="fr-BE" sz="1350" i="1">
                                    <a:latin typeface="Cambria Math" panose="02040503050406030204" pitchFamily="18" charset="0"/>
                                    <a:ea typeface="Cambria Math" panose="02040503050406030204" pitchFamily="18" charset="0"/>
                                  </a:rPr>
                                  <m:t>𝜌</m:t>
                                </m:r>
                              </m:e>
                              <m:sub>
                                <m:r>
                                  <a:rPr lang="fr-BE" sz="1350" i="1">
                                    <a:latin typeface="Cambria Math" panose="02040503050406030204" pitchFamily="18" charset="0"/>
                                    <a:ea typeface="Cambria Math" panose="02040503050406030204" pitchFamily="18" charset="0"/>
                                  </a:rPr>
                                  <m:t>𝑎</m:t>
                                </m:r>
                              </m:sub>
                              <m:sup>
                                <m:r>
                                  <a:rPr lang="fr-BE" sz="1350" i="1">
                                    <a:latin typeface="Cambria Math" panose="02040503050406030204" pitchFamily="18" charset="0"/>
                                    <a:ea typeface="Cambria Math" panose="02040503050406030204" pitchFamily="18" charset="0"/>
                                  </a:rPr>
                                  <m:t>𝑛</m:t>
                                </m:r>
                              </m:sup>
                            </m:sSubSup>
                          </m:num>
                          <m:den>
                            <m:sSubSup>
                              <m:sSubSupPr>
                                <m:ctrlPr>
                                  <a:rPr lang="fr-BE" sz="1350" i="1">
                                    <a:latin typeface="Cambria Math" panose="02040503050406030204" pitchFamily="18" charset="0"/>
                                    <a:ea typeface="Cambria Math" panose="02040503050406030204" pitchFamily="18" charset="0"/>
                                  </a:rPr>
                                </m:ctrlPr>
                              </m:sSubSupPr>
                              <m:e>
                                <m:r>
                                  <a:rPr lang="fr-BE" sz="1350" i="1">
                                    <a:latin typeface="Cambria Math" panose="02040503050406030204" pitchFamily="18" charset="0"/>
                                    <a:ea typeface="Cambria Math" panose="02040503050406030204" pitchFamily="18" charset="0"/>
                                  </a:rPr>
                                  <m:t>𝜌</m:t>
                                </m:r>
                              </m:e>
                              <m:sub>
                                <m:r>
                                  <a:rPr lang="fr-BE" sz="1350" i="1">
                                    <a:latin typeface="Cambria Math" panose="02040503050406030204" pitchFamily="18" charset="0"/>
                                    <a:ea typeface="Cambria Math" panose="02040503050406030204" pitchFamily="18" charset="0"/>
                                  </a:rPr>
                                  <m:t>𝑎</m:t>
                                </m:r>
                              </m:sub>
                              <m:sup>
                                <m:r>
                                  <a:rPr lang="fr-BE" sz="1350" i="1">
                                    <a:latin typeface="Cambria Math" panose="02040503050406030204" pitchFamily="18" charset="0"/>
                                    <a:ea typeface="Cambria Math" panose="02040503050406030204" pitchFamily="18" charset="0"/>
                                  </a:rPr>
                                  <m:t>0</m:t>
                                </m:r>
                              </m:sup>
                            </m:sSubSup>
                          </m:den>
                        </m:f>
                      </m:e>
                    </m:d>
                    <m:r>
                      <a:rPr lang="fr-BE" sz="1350" i="1">
                        <a:latin typeface="Cambria Math" panose="02040503050406030204" pitchFamily="18" charset="0"/>
                        <a:ea typeface="Cambria Math" panose="02040503050406030204" pitchFamily="18" charset="0"/>
                      </a:rPr>
                      <m:t>𝑓</m:t>
                    </m:r>
                    <m:r>
                      <a:rPr lang="fr-BE" sz="1350" i="1">
                        <a:latin typeface="Cambria Math" panose="02040503050406030204" pitchFamily="18" charset="0"/>
                        <a:ea typeface="Cambria Math" panose="02040503050406030204" pitchFamily="18" charset="0"/>
                      </a:rPr>
                      <m:t>(</m:t>
                    </m:r>
                    <m:r>
                      <a:rPr lang="fr-BE" sz="1350" i="1">
                        <a:latin typeface="Cambria Math" panose="02040503050406030204" pitchFamily="18" charset="0"/>
                        <a:ea typeface="Cambria Math" panose="02040503050406030204" pitchFamily="18" charset="0"/>
                      </a:rPr>
                      <m:t>𝑚</m:t>
                    </m:r>
                    <m:r>
                      <a:rPr lang="fr-BE" sz="1350" i="1" baseline="30000">
                        <a:latin typeface="Cambria Math" panose="02040503050406030204" pitchFamily="18" charset="0"/>
                        <a:ea typeface="Cambria Math" panose="02040503050406030204" pitchFamily="18" charset="0"/>
                      </a:rPr>
                      <m:t>0</m:t>
                    </m:r>
                    <m:r>
                      <a:rPr lang="fr-BE" sz="1350" i="1">
                        <a:latin typeface="Cambria Math" panose="02040503050406030204" pitchFamily="18" charset="0"/>
                        <a:ea typeface="Cambria Math" panose="02040503050406030204" pitchFamily="18" charset="0"/>
                      </a:rPr>
                      <m:t>)</m:t>
                    </m:r>
                  </m:oMath>
                </a14:m>
                <a:r>
                  <a:rPr lang="fr-BE" sz="1350" dirty="0"/>
                  <a:t>            (or n-1 in </a:t>
                </a:r>
                <a:r>
                  <a:rPr lang="fr-BE" sz="1350" dirty="0" err="1"/>
                  <a:t>stead</a:t>
                </a:r>
                <a:r>
                  <a:rPr lang="fr-BE" sz="1350" dirty="0"/>
                  <a:t> of 0) </a:t>
                </a:r>
                <a:r>
                  <a:rPr lang="fr-BE" sz="1050" i="1" dirty="0">
                    <a:solidFill>
                      <a:prstClr val="black"/>
                    </a:solidFill>
                  </a:rPr>
                  <a:t>(</a:t>
                </a:r>
                <a:r>
                  <a:rPr lang="fr-BE" sz="1050" i="1" dirty="0" err="1">
                    <a:solidFill>
                      <a:prstClr val="black"/>
                    </a:solidFill>
                  </a:rPr>
                  <a:t>Labrecque</a:t>
                </a:r>
                <a:r>
                  <a:rPr lang="fr-BE" sz="1050" i="1" dirty="0">
                    <a:solidFill>
                      <a:prstClr val="black"/>
                    </a:solidFill>
                  </a:rPr>
                  <a:t> and Yang, 2001)</a:t>
                </a:r>
                <a:endParaRPr lang="fr-BE" sz="1350" dirty="0"/>
              </a:p>
              <a:p>
                <a:endParaRPr lang="fr-BE" sz="1350" dirty="0"/>
              </a:p>
              <a:p>
                <a:pPr/>
                <a:r>
                  <a:rPr lang="fr-BE" dirty="0"/>
                  <a:t>- </a:t>
                </a:r>
                <a:r>
                  <a:rPr lang="fr-BE" dirty="0" err="1"/>
                  <a:t>Fully</a:t>
                </a:r>
                <a:r>
                  <a:rPr lang="fr-BE" dirty="0"/>
                  <a:t> </a:t>
                </a:r>
                <a:r>
                  <a:rPr lang="fr-BE" dirty="0" err="1"/>
                  <a:t>discretized</a:t>
                </a:r>
                <a:r>
                  <a:rPr lang="fr-BE" dirty="0"/>
                  <a:t> (4D) inversion </a:t>
                </a:r>
                <a:r>
                  <a:rPr lang="fr-BE" dirty="0" err="1"/>
                  <a:t>with</a:t>
                </a:r>
                <a:r>
                  <a:rPr lang="fr-BE" dirty="0"/>
                  <a:t> </a:t>
                </a:r>
                <a:r>
                  <a:rPr lang="fr-BE" dirty="0" err="1"/>
                  <a:t>constraints</a:t>
                </a:r>
                <a:r>
                  <a:rPr lang="fr-BE" dirty="0"/>
                  <a:t> in </a:t>
                </a:r>
                <a:r>
                  <a:rPr lang="fr-BE" dirty="0" err="1"/>
                  <a:t>space</a:t>
                </a:r>
                <a:r>
                  <a:rPr lang="fr-BE" dirty="0"/>
                  <a:t> and time </a:t>
                </a:r>
                <a:r>
                  <a:rPr lang="fr-BE" sz="1050" i="1" dirty="0"/>
                  <a:t>(Kim et al., 2009)</a:t>
                </a:r>
                <a:r>
                  <a:rPr lang="fr-BE" sz="1350" i="1" dirty="0"/>
                  <a:t/>
                </a:r>
                <a:br>
                  <a:rPr lang="fr-BE" sz="1350" i="1" dirty="0"/>
                </a:br>
                <a14:m>
                  <m:oMathPara xmlns:m="http://schemas.openxmlformats.org/officeDocument/2006/math">
                    <m:oMathParaPr>
                      <m:jc m:val="centerGroup"/>
                    </m:oMathParaPr>
                    <m:oMath xmlns:m="http://schemas.openxmlformats.org/officeDocument/2006/math">
                      <m:r>
                        <a:rPr lang="fr-BE" sz="1050" i="1">
                          <a:latin typeface="Cambria Math" panose="02040503050406030204" pitchFamily="18" charset="0"/>
                        </a:rPr>
                        <m:t>𝑑</m:t>
                      </m:r>
                      <m:r>
                        <a:rPr lang="fr-BE" sz="1050" i="1" baseline="30000">
                          <a:latin typeface="Cambria Math" panose="02040503050406030204" pitchFamily="18" charset="0"/>
                        </a:rPr>
                        <m:t>𝑛</m:t>
                      </m:r>
                      <m:r>
                        <a:rPr lang="fr-BE" sz="1050" i="1">
                          <a:latin typeface="Cambria Math" panose="02040503050406030204" pitchFamily="18" charset="0"/>
                        </a:rPr>
                        <m:t>=</m:t>
                      </m:r>
                      <m:d>
                        <m:dPr>
                          <m:begChr m:val="{"/>
                          <m:endChr m:val="}"/>
                          <m:ctrlPr>
                            <a:rPr lang="fr-BE" sz="1050" i="1">
                              <a:latin typeface="Cambria Math" panose="02040503050406030204" pitchFamily="18" charset="0"/>
                            </a:rPr>
                          </m:ctrlPr>
                        </m:dPr>
                        <m:e>
                          <m:r>
                            <a:rPr lang="fr-BE" sz="1050" i="1">
                              <a:latin typeface="Cambria Math" panose="02040503050406030204" pitchFamily="18" charset="0"/>
                              <a:ea typeface="Cambria Math" panose="02040503050406030204" pitchFamily="18" charset="0"/>
                            </a:rPr>
                            <m:t>𝜌</m:t>
                          </m:r>
                          <m:r>
                            <a:rPr lang="fr-BE" sz="1050" i="1" baseline="-25000">
                              <a:latin typeface="Cambria Math" panose="02040503050406030204" pitchFamily="18" charset="0"/>
                              <a:ea typeface="Cambria Math" panose="02040503050406030204" pitchFamily="18" charset="0"/>
                            </a:rPr>
                            <m:t>1</m:t>
                          </m:r>
                          <m:r>
                            <a:rPr lang="fr-BE" sz="1050" i="1">
                              <a:latin typeface="Cambria Math" panose="02040503050406030204" pitchFamily="18" charset="0"/>
                              <a:ea typeface="Cambria Math" panose="02040503050406030204" pitchFamily="18" charset="0"/>
                            </a:rPr>
                            <m:t>, </m:t>
                          </m:r>
                          <m:r>
                            <a:rPr lang="fr-BE" sz="1050" i="1">
                              <a:latin typeface="Cambria Math" panose="02040503050406030204" pitchFamily="18" charset="0"/>
                              <a:ea typeface="Cambria Math" panose="02040503050406030204" pitchFamily="18" charset="0"/>
                            </a:rPr>
                            <m:t>𝜌</m:t>
                          </m:r>
                          <m:r>
                            <a:rPr lang="fr-BE" sz="1050" i="1" baseline="-25000">
                              <a:latin typeface="Cambria Math" panose="02040503050406030204" pitchFamily="18" charset="0"/>
                              <a:ea typeface="Cambria Math" panose="02040503050406030204" pitchFamily="18" charset="0"/>
                            </a:rPr>
                            <m:t>2</m:t>
                          </m:r>
                          <m:r>
                            <a:rPr lang="fr-BE" sz="1050" i="1">
                              <a:latin typeface="Cambria Math" panose="02040503050406030204" pitchFamily="18" charset="0"/>
                              <a:ea typeface="Cambria Math" panose="02040503050406030204" pitchFamily="18" charset="0"/>
                            </a:rPr>
                            <m:t>,…,</m:t>
                          </m:r>
                          <m:r>
                            <a:rPr lang="fr-BE" sz="1050" i="1">
                              <a:latin typeface="Cambria Math" panose="02040503050406030204" pitchFamily="18" charset="0"/>
                              <a:ea typeface="Cambria Math" panose="02040503050406030204" pitchFamily="18" charset="0"/>
                            </a:rPr>
                            <m:t>𝜌</m:t>
                          </m:r>
                          <m:r>
                            <a:rPr lang="fr-BE" sz="1050" i="1" baseline="-25000">
                              <a:latin typeface="Cambria Math" panose="02040503050406030204" pitchFamily="18" charset="0"/>
                              <a:ea typeface="Cambria Math" panose="02040503050406030204" pitchFamily="18" charset="0"/>
                            </a:rPr>
                            <m:t>𝑛</m:t>
                          </m:r>
                        </m:e>
                      </m:d>
                      <m:groupChr>
                        <m:groupChrPr>
                          <m:chr m:val="→"/>
                          <m:pos m:val="top"/>
                          <m:ctrlPr>
                            <a:rPr lang="fr-BE" sz="1050" i="1">
                              <a:latin typeface="Cambria Math" panose="02040503050406030204" pitchFamily="18" charset="0"/>
                            </a:rPr>
                          </m:ctrlPr>
                        </m:groupChrPr>
                        <m:e>
                          <m:r>
                            <m:rPr>
                              <m:brk m:alnAt="1"/>
                            </m:rPr>
                            <a:rPr lang="fr-BE" sz="1050" i="1">
                              <a:latin typeface="Cambria Math" panose="02040503050406030204" pitchFamily="18" charset="0"/>
                            </a:rPr>
                            <m:t>𝑠</m:t>
                          </m:r>
                          <m:r>
                            <a:rPr lang="fr-BE" sz="1050" i="1">
                              <a:latin typeface="Cambria Math" panose="02040503050406030204" pitchFamily="18" charset="0"/>
                            </a:rPr>
                            <m:t>𝑜</m:t>
                          </m:r>
                          <m:r>
                            <a:rPr lang="fr-BE" sz="1050" i="1">
                              <a:latin typeface="Cambria Math" panose="02040503050406030204" pitchFamily="18" charset="0"/>
                            </a:rPr>
                            <m:t> </m:t>
                          </m:r>
                          <m:r>
                            <a:rPr lang="fr-BE" sz="1050" i="1">
                              <a:latin typeface="Cambria Math" panose="02040503050406030204" pitchFamily="18" charset="0"/>
                            </a:rPr>
                            <m:t>𝑡h𝑎𝑡</m:t>
                          </m:r>
                        </m:e>
                      </m:groupChr>
                      <m:r>
                        <a:rPr lang="fr-BE" sz="1050" i="1">
                          <a:latin typeface="Cambria Math" panose="02040503050406030204" pitchFamily="18" charset="0"/>
                        </a:rPr>
                        <m:t>𝑚</m:t>
                      </m:r>
                      <m:r>
                        <a:rPr lang="fr-BE" sz="1050" i="1" baseline="-25000">
                          <a:latin typeface="Cambria Math" panose="02040503050406030204" pitchFamily="18" charset="0"/>
                        </a:rPr>
                        <m:t>𝑛</m:t>
                      </m:r>
                      <m:r>
                        <a:rPr lang="fr-BE" sz="1050" i="1">
                          <a:latin typeface="Cambria Math" panose="02040503050406030204" pitchFamily="18" charset="0"/>
                        </a:rPr>
                        <m:t>=</m:t>
                      </m:r>
                      <m:d>
                        <m:dPr>
                          <m:begChr m:val="{"/>
                          <m:endChr m:val="}"/>
                          <m:ctrlPr>
                            <a:rPr lang="fr-BE" sz="1050" i="1">
                              <a:latin typeface="Cambria Math" panose="02040503050406030204" pitchFamily="18" charset="0"/>
                            </a:rPr>
                          </m:ctrlPr>
                        </m:dPr>
                        <m:e>
                          <m:r>
                            <a:rPr lang="fr-BE" sz="1050" i="1">
                              <a:latin typeface="Cambria Math" panose="02040503050406030204" pitchFamily="18" charset="0"/>
                            </a:rPr>
                            <m:t>𝑚</m:t>
                          </m:r>
                          <m:r>
                            <a:rPr lang="fr-BE" sz="1050" i="1" baseline="-25000">
                              <a:latin typeface="Cambria Math" panose="02040503050406030204" pitchFamily="18" charset="0"/>
                            </a:rPr>
                            <m:t>1</m:t>
                          </m:r>
                          <m:r>
                            <a:rPr lang="fr-BE" sz="1050" i="1">
                              <a:latin typeface="Cambria Math" panose="02040503050406030204" pitchFamily="18" charset="0"/>
                            </a:rPr>
                            <m:t>,</m:t>
                          </m:r>
                          <m:r>
                            <a:rPr lang="fr-BE" sz="1050" i="1">
                              <a:latin typeface="Cambria Math" panose="02040503050406030204" pitchFamily="18" charset="0"/>
                            </a:rPr>
                            <m:t>𝑚</m:t>
                          </m:r>
                          <m:r>
                            <a:rPr lang="fr-BE" sz="1050" i="1" baseline="-25000">
                              <a:latin typeface="Cambria Math" panose="02040503050406030204" pitchFamily="18" charset="0"/>
                            </a:rPr>
                            <m:t>2</m:t>
                          </m:r>
                          <m:r>
                            <a:rPr lang="fr-BE" sz="1050" i="1">
                              <a:latin typeface="Cambria Math" panose="02040503050406030204" pitchFamily="18" charset="0"/>
                            </a:rPr>
                            <m:t>, …</m:t>
                          </m:r>
                          <m:r>
                            <a:rPr lang="fr-BE" sz="1050" i="1">
                              <a:latin typeface="Cambria Math" panose="02040503050406030204" pitchFamily="18" charset="0"/>
                            </a:rPr>
                            <m:t>𝑚𝑛</m:t>
                          </m:r>
                        </m:e>
                      </m:d>
                    </m:oMath>
                  </m:oMathPara>
                </a14:m>
                <a:endParaRPr lang="fr-BE" sz="1050" i="1" dirty="0"/>
              </a:p>
            </p:txBody>
          </p:sp>
        </mc:Choice>
        <mc:Fallback xmlns="">
          <p:sp>
            <p:nvSpPr>
              <p:cNvPr id="5" name="Rectangle 4"/>
              <p:cNvSpPr>
                <a:spLocks noRot="1" noChangeAspect="1" noMove="1" noResize="1" noEditPoints="1" noAdjustHandles="1" noChangeArrowheads="1" noChangeShapeType="1" noTextEdit="1"/>
              </p:cNvSpPr>
              <p:nvPr/>
            </p:nvSpPr>
            <p:spPr>
              <a:xfrm>
                <a:off x="534988" y="1335714"/>
                <a:ext cx="8492898" cy="4932569"/>
              </a:xfrm>
              <a:prstGeom prst="rect">
                <a:avLst/>
              </a:prstGeom>
              <a:blipFill rotWithShape="0">
                <a:blip r:embed="rId3"/>
                <a:stretch>
                  <a:fillRect l="-1149" t="-989" r="-718"/>
                </a:stretch>
              </a:blipFill>
            </p:spPr>
            <p:txBody>
              <a:bodyPr/>
              <a:lstStyle/>
              <a:p>
                <a:r>
                  <a:rPr lang="fr-BE">
                    <a:noFill/>
                  </a:rPr>
                  <a:t> </a:t>
                </a:r>
              </a:p>
            </p:txBody>
          </p:sp>
        </mc:Fallback>
      </mc:AlternateContent>
      <p:sp>
        <p:nvSpPr>
          <p:cNvPr id="7" name="Titre 1"/>
          <p:cNvSpPr txBox="1">
            <a:spLocks/>
          </p:cNvSpPr>
          <p:nvPr/>
        </p:nvSpPr>
        <p:spPr>
          <a:xfrm>
            <a:off x="1533963" y="129398"/>
            <a:ext cx="6264041" cy="4274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2100" b="1" dirty="0">
                <a:latin typeface="Bahnschrift" panose="020B0502040204020203" pitchFamily="34" charset="0"/>
              </a:rPr>
              <a:t>TIMELAPSE INVERSION: MAIN METHODOLOGIES</a:t>
            </a:r>
          </a:p>
        </p:txBody>
      </p:sp>
    </p:spTree>
    <p:extLst>
      <p:ext uri="{BB962C8B-B14F-4D97-AF65-F5344CB8AC3E}">
        <p14:creationId xmlns:p14="http://schemas.microsoft.com/office/powerpoint/2010/main" val="38206435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544241" y="1001786"/>
                <a:ext cx="6253763" cy="3885744"/>
              </a:xfrm>
              <a:prstGeom prst="rect">
                <a:avLst/>
              </a:prstGeom>
            </p:spPr>
            <p:txBody>
              <a:bodyPr wrap="square">
                <a:spAutoFit/>
              </a:bodyPr>
              <a:lstStyle/>
              <a:p>
                <a:r>
                  <a:rPr lang="fr-BE" dirty="0">
                    <a:solidFill>
                      <a:schemeClr val="bg1">
                        <a:lumMod val="50000"/>
                      </a:schemeClr>
                    </a:solidFill>
                  </a:rPr>
                  <a:t>- </a:t>
                </a:r>
                <a:r>
                  <a:rPr lang="fr-BE" dirty="0" err="1">
                    <a:solidFill>
                      <a:schemeClr val="bg1">
                        <a:lumMod val="50000"/>
                      </a:schemeClr>
                    </a:solidFill>
                  </a:rPr>
                  <a:t>Individual</a:t>
                </a:r>
                <a:r>
                  <a:rPr lang="fr-BE" dirty="0">
                    <a:solidFill>
                      <a:schemeClr val="bg1">
                        <a:lumMod val="50000"/>
                      </a:schemeClr>
                    </a:solidFill>
                  </a:rPr>
                  <a:t> inversion of single time frames and </a:t>
                </a:r>
                <a:r>
                  <a:rPr lang="fr-BE" dirty="0" err="1">
                    <a:solidFill>
                      <a:schemeClr val="bg1">
                        <a:lumMod val="50000"/>
                      </a:schemeClr>
                    </a:solidFill>
                  </a:rPr>
                  <a:t>substraction</a:t>
                </a:r>
                <a:endParaRPr lang="fr-BE" dirty="0">
                  <a:solidFill>
                    <a:schemeClr val="bg1">
                      <a:lumMod val="50000"/>
                    </a:schemeClr>
                  </a:solidFill>
                </a:endParaRPr>
              </a:p>
              <a:p>
                <a:endParaRPr lang="fr-BE" sz="1050" i="1" dirty="0">
                  <a:solidFill>
                    <a:schemeClr val="bg1">
                      <a:lumMod val="50000"/>
                    </a:schemeClr>
                  </a:solidFill>
                  <a:latin typeface="Cambria Math" panose="02040503050406030204" pitchFamily="18" charset="0"/>
                </a:endParaRPr>
              </a:p>
              <a:p>
                <a:endParaRPr lang="fr-BE" sz="1050" i="1" dirty="0">
                  <a:solidFill>
                    <a:schemeClr val="bg1">
                      <a:lumMod val="50000"/>
                    </a:schemeClr>
                  </a:solidFill>
                  <a:latin typeface="Cambria Math" panose="02040503050406030204" pitchFamily="18" charset="0"/>
                </a:endParaRPr>
              </a:p>
              <a:p>
                <a:r>
                  <a:rPr lang="fr-BE" sz="1050" i="1" dirty="0">
                    <a:solidFill>
                      <a:schemeClr val="bg1">
                        <a:lumMod val="50000"/>
                      </a:schemeClr>
                    </a:solidFill>
                    <a:latin typeface="Cambria Math" panose="02040503050406030204" pitchFamily="18" charset="0"/>
                  </a:rPr>
                  <a:t/>
                </a:r>
                <a:br>
                  <a:rPr lang="fr-BE" sz="1050" i="1" dirty="0">
                    <a:solidFill>
                      <a:schemeClr val="bg1">
                        <a:lumMod val="50000"/>
                      </a:schemeClr>
                    </a:solidFill>
                    <a:latin typeface="Cambria Math" panose="02040503050406030204" pitchFamily="18" charset="0"/>
                  </a:rPr>
                </a:br>
                <a:r>
                  <a:rPr lang="fr-BE" sz="1050" i="1" dirty="0">
                    <a:solidFill>
                      <a:schemeClr val="bg1">
                        <a:lumMod val="50000"/>
                      </a:schemeClr>
                    </a:solidFill>
                    <a:latin typeface="Cambria Math" panose="02040503050406030204" pitchFamily="18" charset="0"/>
                  </a:rPr>
                  <a:t>- </a:t>
                </a:r>
                <a:r>
                  <a:rPr lang="fr-BE" dirty="0">
                    <a:solidFill>
                      <a:schemeClr val="bg1">
                        <a:lumMod val="50000"/>
                      </a:schemeClr>
                    </a:solidFill>
                  </a:rPr>
                  <a:t>Inversion of data ratios</a:t>
                </a:r>
                <a:r>
                  <a:rPr lang="fr-BE" sz="1350" i="1" dirty="0">
                    <a:latin typeface="Cambria Math" panose="02040503050406030204" pitchFamily="18" charset="0"/>
                  </a:rPr>
                  <a:t/>
                </a:r>
                <a:br>
                  <a:rPr lang="fr-BE" sz="1350" i="1" dirty="0">
                    <a:latin typeface="Cambria Math" panose="02040503050406030204" pitchFamily="18" charset="0"/>
                  </a:rPr>
                </a:br>
                <a:endParaRPr lang="fr-BE" sz="1350" i="1" dirty="0">
                  <a:latin typeface="Cambria Math" panose="02040503050406030204" pitchFamily="18" charset="0"/>
                </a:endParaRPr>
              </a:p>
              <a:p>
                <a:endParaRPr lang="fr-BE" sz="1350" dirty="0"/>
              </a:p>
              <a:p>
                <a:endParaRPr lang="fr-BE" sz="1350" dirty="0"/>
              </a:p>
              <a:p>
                <a:endParaRPr lang="fr-BE" sz="1350" dirty="0"/>
              </a:p>
              <a:p>
                <a:r>
                  <a:rPr lang="fr-BE" b="1" dirty="0"/>
                  <a:t>- </a:t>
                </a:r>
                <a:r>
                  <a:rPr lang="fr-BE" b="1" dirty="0" err="1"/>
                  <a:t>Difference</a:t>
                </a:r>
                <a:r>
                  <a:rPr lang="fr-BE" b="1" dirty="0"/>
                  <a:t> inversion</a:t>
                </a:r>
                <a:r>
                  <a:rPr lang="fr-BE" dirty="0"/>
                  <a:t>, </a:t>
                </a:r>
                <a:r>
                  <a:rPr lang="fr-BE" dirty="0" err="1"/>
                  <a:t>which</a:t>
                </a:r>
                <a:r>
                  <a:rPr lang="fr-BE" dirty="0"/>
                  <a:t> </a:t>
                </a:r>
                <a:r>
                  <a:rPr lang="fr-BE" dirty="0" err="1"/>
                  <a:t>additionally</a:t>
                </a:r>
                <a:r>
                  <a:rPr lang="fr-BE" dirty="0"/>
                  <a:t> corrects the </a:t>
                </a:r>
                <a:r>
                  <a:rPr lang="fr-BE" dirty="0" err="1"/>
                  <a:t>misfit</a:t>
                </a:r>
                <a:r>
                  <a:rPr lang="fr-BE" dirty="0"/>
                  <a:t> at t</a:t>
                </a:r>
                <a:r>
                  <a:rPr lang="fr-BE" baseline="-25000" dirty="0"/>
                  <a:t>0</a:t>
                </a:r>
                <a:r>
                  <a:rPr lang="fr-BE" sz="1350" baseline="-25000" dirty="0"/>
                  <a:t/>
                </a:r>
                <a:br>
                  <a:rPr lang="fr-BE" sz="1350" baseline="-25000" dirty="0"/>
                </a:br>
                <a14:m>
                  <m:oMath xmlns:m="http://schemas.openxmlformats.org/officeDocument/2006/math">
                    <m:groupChr>
                      <m:groupChrPr>
                        <m:chr m:val="→"/>
                        <m:pos m:val="top"/>
                        <m:ctrlPr>
                          <a:rPr lang="fr-BE" i="1">
                            <a:latin typeface="Cambria Math" panose="02040503050406030204" pitchFamily="18" charset="0"/>
                          </a:rPr>
                        </m:ctrlPr>
                      </m:groupChrPr>
                      <m:e>
                        <m:r>
                          <m:rPr>
                            <m:brk m:alnAt="1"/>
                          </m:rPr>
                          <a:rPr lang="fr-BE" i="1">
                            <a:latin typeface="Cambria Math" panose="02040503050406030204" pitchFamily="18" charset="0"/>
                          </a:rPr>
                          <m:t>𝑠</m:t>
                        </m:r>
                        <m:r>
                          <a:rPr lang="fr-BE" i="1">
                            <a:latin typeface="Cambria Math" panose="02040503050406030204" pitchFamily="18" charset="0"/>
                          </a:rPr>
                          <m:t>𝑜</m:t>
                        </m:r>
                        <m:r>
                          <a:rPr lang="fr-BE" i="1">
                            <a:latin typeface="Cambria Math" panose="02040503050406030204" pitchFamily="18" charset="0"/>
                          </a:rPr>
                          <m:t> </m:t>
                        </m:r>
                        <m:r>
                          <a:rPr lang="fr-BE" i="1">
                            <a:latin typeface="Cambria Math" panose="02040503050406030204" pitchFamily="18" charset="0"/>
                          </a:rPr>
                          <m:t>𝑡h𝑎𝑡</m:t>
                        </m:r>
                      </m:e>
                    </m:groupChr>
                    <m:r>
                      <a:rPr lang="fr-BE" i="1">
                        <a:latin typeface="Cambria Math" panose="02040503050406030204" pitchFamily="18" charset="0"/>
                      </a:rPr>
                      <m:t>𝑑</m:t>
                    </m:r>
                    <m:r>
                      <a:rPr lang="fr-BE" i="1" baseline="30000">
                        <a:latin typeface="Cambria Math" panose="02040503050406030204" pitchFamily="18" charset="0"/>
                      </a:rPr>
                      <m:t>𝑛</m:t>
                    </m:r>
                    <m:r>
                      <a:rPr lang="fr-BE" i="1">
                        <a:latin typeface="Cambria Math" panose="02040503050406030204" pitchFamily="18" charset="0"/>
                      </a:rPr>
                      <m:t>=</m:t>
                    </m:r>
                    <m:d>
                      <m:dPr>
                        <m:begChr m:val="{"/>
                        <m:endChr m:val="}"/>
                        <m:ctrlPr>
                          <a:rPr lang="fr-BE" i="1">
                            <a:latin typeface="Cambria Math" panose="02040503050406030204" pitchFamily="18" charset="0"/>
                          </a:rPr>
                        </m:ctrlPr>
                      </m:dPr>
                      <m:e>
                        <m:f>
                          <m:fPr>
                            <m:type m:val="skw"/>
                            <m:ctrlPr>
                              <a:rPr lang="fr-BE" i="1" baseline="-25000">
                                <a:latin typeface="Cambria Math" panose="02040503050406030204" pitchFamily="18" charset="0"/>
                                <a:ea typeface="Cambria Math" panose="02040503050406030204" pitchFamily="18" charset="0"/>
                              </a:rPr>
                            </m:ctrlPr>
                          </m:fPr>
                          <m:num>
                            <m:sSubSup>
                              <m:sSubSupPr>
                                <m:ctrlPr>
                                  <a:rPr lang="fr-BE" i="1">
                                    <a:latin typeface="Cambria Math" panose="02040503050406030204" pitchFamily="18" charset="0"/>
                                    <a:ea typeface="Cambria Math" panose="02040503050406030204" pitchFamily="18" charset="0"/>
                                  </a:rPr>
                                </m:ctrlPr>
                              </m:sSubSupPr>
                              <m:e>
                                <m:r>
                                  <a:rPr lang="fr-BE" i="1">
                                    <a:latin typeface="Cambria Math" panose="02040503050406030204" pitchFamily="18" charset="0"/>
                                    <a:ea typeface="Cambria Math" panose="02040503050406030204" pitchFamily="18" charset="0"/>
                                  </a:rPr>
                                  <m:t>𝜌</m:t>
                                </m:r>
                              </m:e>
                              <m:sub>
                                <m:r>
                                  <a:rPr lang="fr-BE" i="1">
                                    <a:latin typeface="Cambria Math" panose="02040503050406030204" pitchFamily="18" charset="0"/>
                                    <a:ea typeface="Cambria Math" panose="02040503050406030204" pitchFamily="18" charset="0"/>
                                  </a:rPr>
                                  <m:t>𝑎</m:t>
                                </m:r>
                              </m:sub>
                              <m:sup>
                                <m:r>
                                  <a:rPr lang="fr-BE" i="1">
                                    <a:latin typeface="Cambria Math" panose="02040503050406030204" pitchFamily="18" charset="0"/>
                                    <a:ea typeface="Cambria Math" panose="02040503050406030204" pitchFamily="18" charset="0"/>
                                  </a:rPr>
                                  <m:t>𝑛</m:t>
                                </m:r>
                              </m:sup>
                            </m:sSubSup>
                          </m:num>
                          <m:den>
                            <m:sSubSup>
                              <m:sSubSupPr>
                                <m:ctrlPr>
                                  <a:rPr lang="fr-BE" i="1">
                                    <a:latin typeface="Cambria Math" panose="02040503050406030204" pitchFamily="18" charset="0"/>
                                    <a:ea typeface="Cambria Math" panose="02040503050406030204" pitchFamily="18" charset="0"/>
                                  </a:rPr>
                                </m:ctrlPr>
                              </m:sSubSupPr>
                              <m:e>
                                <m:r>
                                  <a:rPr lang="fr-BE" i="1">
                                    <a:latin typeface="Cambria Math" panose="02040503050406030204" pitchFamily="18" charset="0"/>
                                    <a:ea typeface="Cambria Math" panose="02040503050406030204" pitchFamily="18" charset="0"/>
                                  </a:rPr>
                                  <m:t>𝜌</m:t>
                                </m:r>
                              </m:e>
                              <m:sub>
                                <m:r>
                                  <a:rPr lang="fr-BE" i="1">
                                    <a:latin typeface="Cambria Math" panose="02040503050406030204" pitchFamily="18" charset="0"/>
                                    <a:ea typeface="Cambria Math" panose="02040503050406030204" pitchFamily="18" charset="0"/>
                                  </a:rPr>
                                  <m:t>𝑎</m:t>
                                </m:r>
                              </m:sub>
                              <m:sup>
                                <m:r>
                                  <a:rPr lang="fr-BE" i="1">
                                    <a:latin typeface="Cambria Math" panose="02040503050406030204" pitchFamily="18" charset="0"/>
                                    <a:ea typeface="Cambria Math" panose="02040503050406030204" pitchFamily="18" charset="0"/>
                                  </a:rPr>
                                  <m:t>0</m:t>
                                </m:r>
                              </m:sup>
                            </m:sSubSup>
                          </m:den>
                        </m:f>
                      </m:e>
                    </m:d>
                    <m:r>
                      <a:rPr lang="fr-BE" i="1">
                        <a:latin typeface="Cambria Math" panose="02040503050406030204" pitchFamily="18" charset="0"/>
                        <a:ea typeface="Cambria Math" panose="02040503050406030204" pitchFamily="18" charset="0"/>
                      </a:rPr>
                      <m:t>𝑓</m:t>
                    </m:r>
                    <m:r>
                      <a:rPr lang="fr-BE" i="1">
                        <a:latin typeface="Cambria Math" panose="02040503050406030204" pitchFamily="18" charset="0"/>
                        <a:ea typeface="Cambria Math" panose="02040503050406030204" pitchFamily="18" charset="0"/>
                      </a:rPr>
                      <m:t>(</m:t>
                    </m:r>
                    <m:r>
                      <a:rPr lang="fr-BE" i="1">
                        <a:latin typeface="Cambria Math" panose="02040503050406030204" pitchFamily="18" charset="0"/>
                        <a:ea typeface="Cambria Math" panose="02040503050406030204" pitchFamily="18" charset="0"/>
                      </a:rPr>
                      <m:t>𝑚</m:t>
                    </m:r>
                    <m:r>
                      <a:rPr lang="fr-BE" i="1" baseline="30000">
                        <a:latin typeface="Cambria Math" panose="02040503050406030204" pitchFamily="18" charset="0"/>
                        <a:ea typeface="Cambria Math" panose="02040503050406030204" pitchFamily="18" charset="0"/>
                      </a:rPr>
                      <m:t>0</m:t>
                    </m:r>
                    <m:r>
                      <a:rPr lang="fr-BE" i="1">
                        <a:latin typeface="Cambria Math" panose="02040503050406030204" pitchFamily="18" charset="0"/>
                        <a:ea typeface="Cambria Math" panose="02040503050406030204" pitchFamily="18" charset="0"/>
                      </a:rPr>
                      <m:t>)</m:t>
                    </m:r>
                  </m:oMath>
                </a14:m>
                <a:r>
                  <a:rPr lang="fr-BE" dirty="0"/>
                  <a:t>            (or n-1 in </a:t>
                </a:r>
                <a:r>
                  <a:rPr lang="fr-BE" dirty="0" err="1"/>
                  <a:t>stead</a:t>
                </a:r>
                <a:r>
                  <a:rPr lang="fr-BE" dirty="0"/>
                  <a:t> of 0) </a:t>
                </a:r>
                <a:br>
                  <a:rPr lang="fr-BE" dirty="0"/>
                </a:br>
                <a:endParaRPr lang="fr-BE" sz="1350" dirty="0"/>
              </a:p>
              <a:p>
                <a:endParaRPr lang="fr-BE" sz="1350" dirty="0"/>
              </a:p>
              <a:p>
                <a:r>
                  <a:rPr lang="fr-BE" dirty="0">
                    <a:solidFill>
                      <a:schemeClr val="bg1">
                        <a:lumMod val="50000"/>
                      </a:schemeClr>
                    </a:solidFill>
                  </a:rPr>
                  <a:t>- </a:t>
                </a:r>
                <a:r>
                  <a:rPr lang="fr-BE" dirty="0" err="1">
                    <a:solidFill>
                      <a:schemeClr val="bg1">
                        <a:lumMod val="50000"/>
                      </a:schemeClr>
                    </a:solidFill>
                  </a:rPr>
                  <a:t>Fully</a:t>
                </a:r>
                <a:r>
                  <a:rPr lang="fr-BE" dirty="0">
                    <a:solidFill>
                      <a:schemeClr val="bg1">
                        <a:lumMod val="50000"/>
                      </a:schemeClr>
                    </a:solidFill>
                  </a:rPr>
                  <a:t> </a:t>
                </a:r>
                <a:r>
                  <a:rPr lang="fr-BE" dirty="0" err="1">
                    <a:solidFill>
                      <a:schemeClr val="bg1">
                        <a:lumMod val="50000"/>
                      </a:schemeClr>
                    </a:solidFill>
                  </a:rPr>
                  <a:t>discretized</a:t>
                </a:r>
                <a:r>
                  <a:rPr lang="fr-BE" dirty="0">
                    <a:solidFill>
                      <a:schemeClr val="bg1">
                        <a:lumMod val="50000"/>
                      </a:schemeClr>
                    </a:solidFill>
                  </a:rPr>
                  <a:t> (4D) inversion </a:t>
                </a:r>
                <a:r>
                  <a:rPr lang="fr-BE" dirty="0" err="1">
                    <a:solidFill>
                      <a:schemeClr val="bg1">
                        <a:lumMod val="50000"/>
                      </a:schemeClr>
                    </a:solidFill>
                  </a:rPr>
                  <a:t>with</a:t>
                </a:r>
                <a:r>
                  <a:rPr lang="fr-BE" dirty="0">
                    <a:solidFill>
                      <a:schemeClr val="bg1">
                        <a:lumMod val="50000"/>
                      </a:schemeClr>
                    </a:solidFill>
                  </a:rPr>
                  <a:t> </a:t>
                </a:r>
                <a:r>
                  <a:rPr lang="fr-BE" dirty="0" err="1">
                    <a:solidFill>
                      <a:schemeClr val="bg1">
                        <a:lumMod val="50000"/>
                      </a:schemeClr>
                    </a:solidFill>
                  </a:rPr>
                  <a:t>constraints</a:t>
                </a:r>
                <a:r>
                  <a:rPr lang="fr-BE" dirty="0">
                    <a:solidFill>
                      <a:schemeClr val="bg1">
                        <a:lumMod val="50000"/>
                      </a:schemeClr>
                    </a:solidFill>
                  </a:rPr>
                  <a:t> in </a:t>
                </a:r>
                <a:r>
                  <a:rPr lang="fr-BE" dirty="0" err="1">
                    <a:solidFill>
                      <a:schemeClr val="bg1">
                        <a:lumMod val="50000"/>
                      </a:schemeClr>
                    </a:solidFill>
                  </a:rPr>
                  <a:t>space</a:t>
                </a:r>
                <a:r>
                  <a:rPr lang="fr-BE" dirty="0">
                    <a:solidFill>
                      <a:schemeClr val="bg1">
                        <a:lumMod val="50000"/>
                      </a:schemeClr>
                    </a:solidFill>
                  </a:rPr>
                  <a:t> &amp; time</a:t>
                </a:r>
                <a:r>
                  <a:rPr lang="fr-BE" sz="1350" i="1" dirty="0">
                    <a:solidFill>
                      <a:schemeClr val="bg1">
                        <a:lumMod val="50000"/>
                      </a:schemeClr>
                    </a:solidFill>
                  </a:rPr>
                  <a:t/>
                </a:r>
                <a:br>
                  <a:rPr lang="fr-BE" sz="1350" i="1" dirty="0">
                    <a:solidFill>
                      <a:schemeClr val="bg1">
                        <a:lumMod val="50000"/>
                      </a:schemeClr>
                    </a:solidFill>
                  </a:rPr>
                </a:br>
                <a:endParaRPr lang="fr-BE" sz="1350" i="1" dirty="0">
                  <a:solidFill>
                    <a:schemeClr val="bg1">
                      <a:lumMod val="50000"/>
                    </a:schemeClr>
                  </a:solidFill>
                </a:endParaRPr>
              </a:p>
              <a:p>
                <a:endParaRPr lang="fr-BE" sz="1050" i="1" dirty="0"/>
              </a:p>
              <a:p>
                <a:endParaRPr lang="fr-BE" sz="1050" i="1" dirty="0"/>
              </a:p>
            </p:txBody>
          </p:sp>
        </mc:Choice>
        <mc:Fallback xmlns="">
          <p:sp>
            <p:nvSpPr>
              <p:cNvPr id="5" name="Rectangle 4"/>
              <p:cNvSpPr>
                <a:spLocks noRot="1" noChangeAspect="1" noMove="1" noResize="1" noEditPoints="1" noAdjustHandles="1" noChangeArrowheads="1" noChangeShapeType="1" noTextEdit="1"/>
              </p:cNvSpPr>
              <p:nvPr/>
            </p:nvSpPr>
            <p:spPr>
              <a:xfrm>
                <a:off x="534988" y="1335714"/>
                <a:ext cx="8338350" cy="5150384"/>
              </a:xfrm>
              <a:prstGeom prst="rect">
                <a:avLst/>
              </a:prstGeom>
              <a:blipFill rotWithShape="0">
                <a:blip r:embed="rId3"/>
                <a:stretch>
                  <a:fillRect l="-1170" t="-947"/>
                </a:stretch>
              </a:blipFill>
            </p:spPr>
            <p:txBody>
              <a:bodyPr/>
              <a:lstStyle/>
              <a:p>
                <a:r>
                  <a:rPr lang="fr-BE">
                    <a:noFill/>
                  </a:rPr>
                  <a:t> </a:t>
                </a:r>
              </a:p>
            </p:txBody>
          </p:sp>
        </mc:Fallback>
      </mc:AlternateContent>
      <p:sp>
        <p:nvSpPr>
          <p:cNvPr id="7" name="Titre 1"/>
          <p:cNvSpPr txBox="1">
            <a:spLocks/>
          </p:cNvSpPr>
          <p:nvPr/>
        </p:nvSpPr>
        <p:spPr>
          <a:xfrm>
            <a:off x="1533963" y="129398"/>
            <a:ext cx="6264041" cy="4274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2100" b="1" dirty="0">
                <a:latin typeface="Bahnschrift" panose="020B0502040204020203" pitchFamily="34" charset="0"/>
              </a:rPr>
              <a:t>TIMELAPSE INVERSION: DIFFERENCE INVERSION</a:t>
            </a:r>
          </a:p>
        </p:txBody>
      </p:sp>
    </p:spTree>
    <p:extLst>
      <p:ext uri="{BB962C8B-B14F-4D97-AF65-F5344CB8AC3E}">
        <p14:creationId xmlns:p14="http://schemas.microsoft.com/office/powerpoint/2010/main" val="22298594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a:spLocks noRot="1" noChangeAspect="1" noMove="1" noResize="1" noEditPoints="1" noAdjustHandles="1" noChangeArrowheads="1" noChangeShapeType="1" noTextEdit="1"/>
          </p:cNvSpPr>
          <p:nvPr/>
        </p:nvSpPr>
        <p:spPr>
          <a:xfrm>
            <a:off x="1338534" y="1314632"/>
            <a:ext cx="6459470" cy="2621535"/>
          </a:xfrm>
          <a:prstGeom prst="rect">
            <a:avLst/>
          </a:prstGeom>
          <a:blipFill rotWithShape="0">
            <a:blip r:embed="rId3"/>
            <a:stretch>
              <a:fillRect l="-637" t="-1047" r="-71" b="-1920"/>
            </a:stretch>
          </a:blipFill>
        </p:spPr>
        <p:txBody>
          <a:bodyPr/>
          <a:lstStyle/>
          <a:p>
            <a:pPr>
              <a:defRPr/>
            </a:pPr>
            <a:r>
              <a:rPr lang="fr-BE" sz="1350">
                <a:noFill/>
              </a:rPr>
              <a:t> </a:t>
            </a:r>
          </a:p>
        </p:txBody>
      </p:sp>
      <p:sp>
        <p:nvSpPr>
          <p:cNvPr id="6" name="ZoneTexte 5"/>
          <p:cNvSpPr txBox="1">
            <a:spLocks noRot="1" noChangeAspect="1" noMove="1" noResize="1" noEditPoints="1" noAdjustHandles="1" noChangeArrowheads="1" noChangeShapeType="1" noTextEdit="1"/>
          </p:cNvSpPr>
          <p:nvPr/>
        </p:nvSpPr>
        <p:spPr>
          <a:xfrm>
            <a:off x="1379218" y="1591633"/>
            <a:ext cx="2216389" cy="584198"/>
          </a:xfrm>
          <a:prstGeom prst="rect">
            <a:avLst/>
          </a:prstGeom>
          <a:blipFill rotWithShape="0">
            <a:blip r:embed="rId4"/>
            <a:srcRect/>
            <a:stretch>
              <a:fillRect r="-62115"/>
            </a:stretch>
          </a:blipFill>
        </p:spPr>
        <p:txBody>
          <a:bodyPr/>
          <a:lstStyle/>
          <a:p>
            <a:pPr>
              <a:defRPr/>
            </a:pPr>
            <a:r>
              <a:rPr lang="fr-BE" sz="1350">
                <a:noFill/>
              </a:rPr>
              <a:t> </a:t>
            </a:r>
          </a:p>
        </p:txBody>
      </p:sp>
      <p:sp>
        <p:nvSpPr>
          <p:cNvPr id="10" name="Rectangle 9"/>
          <p:cNvSpPr/>
          <p:nvPr/>
        </p:nvSpPr>
        <p:spPr>
          <a:xfrm>
            <a:off x="1337072" y="2631223"/>
            <a:ext cx="1946672" cy="486965"/>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sz="1350"/>
          </a:p>
        </p:txBody>
      </p:sp>
      <p:sp>
        <p:nvSpPr>
          <p:cNvPr id="18" name="Rectangle 17"/>
          <p:cNvSpPr/>
          <p:nvPr/>
        </p:nvSpPr>
        <p:spPr>
          <a:xfrm>
            <a:off x="1337073" y="2284063"/>
            <a:ext cx="6414017" cy="2905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21" name="Rectangle 20"/>
          <p:cNvSpPr/>
          <p:nvPr/>
        </p:nvSpPr>
        <p:spPr>
          <a:xfrm>
            <a:off x="1282485" y="3186378"/>
            <a:ext cx="6468604" cy="2905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dirty="0"/>
          </a:p>
        </p:txBody>
      </p:sp>
      <p:sp>
        <p:nvSpPr>
          <p:cNvPr id="22" name="Rectangle 21"/>
          <p:cNvSpPr/>
          <p:nvPr/>
        </p:nvSpPr>
        <p:spPr>
          <a:xfrm>
            <a:off x="3508773" y="3627363"/>
            <a:ext cx="4387614" cy="2905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pic>
        <p:nvPicPr>
          <p:cNvPr id="20" name="Image 19"/>
          <p:cNvPicPr>
            <a:picLocks noChangeAspect="1"/>
          </p:cNvPicPr>
          <p:nvPr/>
        </p:nvPicPr>
        <p:blipFill>
          <a:blip r:embed="rId5"/>
          <a:stretch>
            <a:fillRect/>
          </a:stretch>
        </p:blipFill>
        <p:spPr>
          <a:xfrm>
            <a:off x="3913650" y="2541626"/>
            <a:ext cx="6460796" cy="1385436"/>
          </a:xfrm>
          <a:prstGeom prst="rect">
            <a:avLst/>
          </a:prstGeom>
        </p:spPr>
      </p:pic>
      <p:sp>
        <p:nvSpPr>
          <p:cNvPr id="25" name="Rectangle 24"/>
          <p:cNvSpPr/>
          <p:nvPr/>
        </p:nvSpPr>
        <p:spPr>
          <a:xfrm>
            <a:off x="3909241" y="1981326"/>
            <a:ext cx="4125426" cy="16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dirty="0"/>
          </a:p>
        </p:txBody>
      </p:sp>
      <p:pic>
        <p:nvPicPr>
          <p:cNvPr id="24" name="Image 23"/>
          <p:cNvPicPr>
            <a:picLocks noChangeAspect="1"/>
          </p:cNvPicPr>
          <p:nvPr/>
        </p:nvPicPr>
        <p:blipFill rotWithShape="1">
          <a:blip r:embed="rId6"/>
          <a:srcRect t="4866" r="40219" b="2"/>
          <a:stretch/>
        </p:blipFill>
        <p:spPr>
          <a:xfrm>
            <a:off x="4068614" y="1757618"/>
            <a:ext cx="3684622" cy="200091"/>
          </a:xfrm>
          <a:prstGeom prst="rect">
            <a:avLst/>
          </a:prstGeom>
        </p:spPr>
      </p:pic>
      <p:sp>
        <p:nvSpPr>
          <p:cNvPr id="27" name="ZoneTexte 26"/>
          <p:cNvSpPr txBox="1"/>
          <p:nvPr/>
        </p:nvSpPr>
        <p:spPr>
          <a:xfrm>
            <a:off x="1347965" y="3321527"/>
            <a:ext cx="1467068" cy="300082"/>
          </a:xfrm>
          <a:prstGeom prst="rect">
            <a:avLst/>
          </a:prstGeom>
          <a:noFill/>
        </p:spPr>
        <p:txBody>
          <a:bodyPr wrap="none" rtlCol="0">
            <a:spAutoFit/>
          </a:bodyPr>
          <a:lstStyle/>
          <a:p>
            <a:r>
              <a:rPr lang="fr-BE" sz="1350" b="1" dirty="0"/>
              <a:t>Model </a:t>
            </a:r>
            <a:r>
              <a:rPr lang="fr-BE" sz="1350" b="1" dirty="0" err="1"/>
              <a:t>functional</a:t>
            </a:r>
            <a:r>
              <a:rPr lang="fr-BE" sz="1350" b="1" dirty="0"/>
              <a:t>:</a:t>
            </a:r>
          </a:p>
        </p:txBody>
      </p:sp>
      <p:sp>
        <p:nvSpPr>
          <p:cNvPr id="28" name="ZoneTexte 27"/>
          <p:cNvSpPr txBox="1"/>
          <p:nvPr/>
        </p:nvSpPr>
        <p:spPr>
          <a:xfrm>
            <a:off x="1491712" y="940100"/>
            <a:ext cx="6178012" cy="369332"/>
          </a:xfrm>
          <a:prstGeom prst="rect">
            <a:avLst/>
          </a:prstGeom>
          <a:noFill/>
        </p:spPr>
        <p:txBody>
          <a:bodyPr wrap="square" rtlCol="0">
            <a:spAutoFit/>
          </a:bodyPr>
          <a:lstStyle/>
          <a:p>
            <a:r>
              <a:rPr lang="fr-BE" b="1" dirty="0"/>
              <a:t>STATIC INVERSION	                DIFFERENCE INVERSION</a:t>
            </a:r>
          </a:p>
        </p:txBody>
      </p:sp>
      <p:sp>
        <p:nvSpPr>
          <p:cNvPr id="34" name="Rectangle 33"/>
          <p:cNvSpPr/>
          <p:nvPr/>
        </p:nvSpPr>
        <p:spPr>
          <a:xfrm>
            <a:off x="2167410" y="1517947"/>
            <a:ext cx="1567682" cy="8371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pic>
        <p:nvPicPr>
          <p:cNvPr id="29" name="Image 28"/>
          <p:cNvPicPr>
            <a:picLocks noChangeAspect="1"/>
          </p:cNvPicPr>
          <p:nvPr/>
        </p:nvPicPr>
        <p:blipFill rotWithShape="1">
          <a:blip r:embed="rId7"/>
          <a:srcRect l="61267"/>
          <a:stretch/>
        </p:blipFill>
        <p:spPr>
          <a:xfrm>
            <a:off x="2126726" y="1588190"/>
            <a:ext cx="1392038" cy="585267"/>
          </a:xfrm>
          <a:prstGeom prst="rect">
            <a:avLst/>
          </a:prstGeom>
        </p:spPr>
      </p:pic>
      <p:sp>
        <p:nvSpPr>
          <p:cNvPr id="33" name="ZoneTexte 32"/>
          <p:cNvSpPr txBox="1"/>
          <p:nvPr/>
        </p:nvSpPr>
        <p:spPr>
          <a:xfrm>
            <a:off x="6001718" y="2058088"/>
            <a:ext cx="1537024" cy="300082"/>
          </a:xfrm>
          <a:prstGeom prst="rect">
            <a:avLst/>
          </a:prstGeom>
          <a:noFill/>
        </p:spPr>
        <p:txBody>
          <a:bodyPr wrap="none" rtlCol="0">
            <a:spAutoFit/>
          </a:bodyPr>
          <a:lstStyle/>
          <a:p>
            <a:r>
              <a:rPr lang="fr-BE" sz="1350" i="1" dirty="0"/>
              <a:t>or m</a:t>
            </a:r>
            <a:r>
              <a:rPr lang="fr-BE" sz="1350" i="1" baseline="30000" dirty="0"/>
              <a:t>i</a:t>
            </a:r>
            <a:r>
              <a:rPr lang="fr-BE" sz="1350" i="1" dirty="0"/>
              <a:t> in </a:t>
            </a:r>
            <a:r>
              <a:rPr lang="fr-BE" sz="1350" i="1" dirty="0" err="1"/>
              <a:t>stead</a:t>
            </a:r>
            <a:r>
              <a:rPr lang="fr-BE" sz="1350" i="1" dirty="0"/>
              <a:t> of m</a:t>
            </a:r>
            <a:r>
              <a:rPr lang="fr-BE" sz="1350" i="1" baseline="30000" dirty="0"/>
              <a:t>0</a:t>
            </a:r>
          </a:p>
        </p:txBody>
      </p:sp>
      <p:cxnSp>
        <p:nvCxnSpPr>
          <p:cNvPr id="37" name="Connecteur droit 36"/>
          <p:cNvCxnSpPr/>
          <p:nvPr/>
        </p:nvCxnSpPr>
        <p:spPr>
          <a:xfrm>
            <a:off x="1575197" y="2058089"/>
            <a:ext cx="253604" cy="7199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1944090" y="1987784"/>
            <a:ext cx="2124524" cy="8089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flipV="1">
            <a:off x="2132292" y="3043131"/>
            <a:ext cx="176704" cy="74271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flipH="1" flipV="1">
            <a:off x="2365045" y="3034983"/>
            <a:ext cx="2223302" cy="763080"/>
          </a:xfrm>
          <a:prstGeom prst="line">
            <a:avLst/>
          </a:prstGeom>
          <a:ln w="12700">
            <a:no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1269756" y="1293479"/>
            <a:ext cx="1366894" cy="3541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dirty="0"/>
          </a:p>
        </p:txBody>
      </p:sp>
      <p:sp>
        <p:nvSpPr>
          <p:cNvPr id="49" name="ZoneTexte 48"/>
          <p:cNvSpPr txBox="1"/>
          <p:nvPr/>
        </p:nvSpPr>
        <p:spPr>
          <a:xfrm>
            <a:off x="1352717" y="1389371"/>
            <a:ext cx="1335558" cy="300082"/>
          </a:xfrm>
          <a:prstGeom prst="rect">
            <a:avLst/>
          </a:prstGeom>
          <a:noFill/>
        </p:spPr>
        <p:txBody>
          <a:bodyPr wrap="none" rtlCol="0">
            <a:spAutoFit/>
          </a:bodyPr>
          <a:lstStyle/>
          <a:p>
            <a:r>
              <a:rPr lang="fr-BE" sz="1350" b="1" dirty="0"/>
              <a:t>Data </a:t>
            </a:r>
            <a:r>
              <a:rPr lang="fr-BE" sz="1350" b="1" dirty="0" err="1"/>
              <a:t>functional</a:t>
            </a:r>
            <a:r>
              <a:rPr lang="fr-BE" sz="1350" b="1" dirty="0"/>
              <a:t>:</a:t>
            </a:r>
          </a:p>
        </p:txBody>
      </p:sp>
    </p:spTree>
    <p:extLst>
      <p:ext uri="{BB962C8B-B14F-4D97-AF65-F5344CB8AC3E}">
        <p14:creationId xmlns:p14="http://schemas.microsoft.com/office/powerpoint/2010/main" val="35241465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a:spLocks noRot="1" noChangeAspect="1" noMove="1" noResize="1" noEditPoints="1" noAdjustHandles="1" noChangeArrowheads="1" noChangeShapeType="1" noTextEdit="1"/>
          </p:cNvSpPr>
          <p:nvPr/>
        </p:nvSpPr>
        <p:spPr>
          <a:xfrm>
            <a:off x="1338534" y="1314634"/>
            <a:ext cx="6459470" cy="1389467"/>
          </a:xfrm>
          <a:prstGeom prst="rect">
            <a:avLst/>
          </a:prstGeom>
          <a:blipFill rotWithShape="0">
            <a:blip r:embed="rId3"/>
            <a:stretch>
              <a:fillRect l="-637" t="-2303" b="-1645"/>
            </a:stretch>
          </a:blipFill>
        </p:spPr>
        <p:txBody>
          <a:bodyPr/>
          <a:lstStyle/>
          <a:p>
            <a:pPr>
              <a:defRPr/>
            </a:pPr>
            <a:r>
              <a:rPr lang="fr-BE">
                <a:noFill/>
              </a:rPr>
              <a:t> </a:t>
            </a:r>
          </a:p>
        </p:txBody>
      </p:sp>
      <p:sp>
        <p:nvSpPr>
          <p:cNvPr id="11" name="ZoneTexte 10"/>
          <p:cNvSpPr txBox="1">
            <a:spLocks noRot="1" noChangeAspect="1" noMove="1" noResize="1" noEditPoints="1" noAdjustHandles="1" noChangeArrowheads="1" noChangeShapeType="1" noTextEdit="1"/>
          </p:cNvSpPr>
          <p:nvPr/>
        </p:nvSpPr>
        <p:spPr>
          <a:xfrm>
            <a:off x="1418818" y="1821418"/>
            <a:ext cx="6163337" cy="210635"/>
          </a:xfrm>
          <a:prstGeom prst="rect">
            <a:avLst/>
          </a:prstGeom>
          <a:blipFill rotWithShape="0">
            <a:blip r:embed="rId4"/>
            <a:stretch>
              <a:fillRect l="-964" t="-2174" b="-36957"/>
            </a:stretch>
          </a:blipFill>
        </p:spPr>
        <p:txBody>
          <a:bodyPr/>
          <a:lstStyle/>
          <a:p>
            <a:pPr>
              <a:defRPr/>
            </a:pPr>
            <a:r>
              <a:rPr lang="fr-BE" sz="1350">
                <a:noFill/>
              </a:rPr>
              <a:t> </a:t>
            </a:r>
          </a:p>
        </p:txBody>
      </p:sp>
      <p:sp>
        <p:nvSpPr>
          <p:cNvPr id="3" name="Ellipse 2"/>
          <p:cNvSpPr/>
          <p:nvPr/>
        </p:nvSpPr>
        <p:spPr>
          <a:xfrm>
            <a:off x="2193132" y="1733550"/>
            <a:ext cx="407194" cy="385763"/>
          </a:xfrm>
          <a:prstGeom prst="ellipse">
            <a:avLst/>
          </a:prstGeom>
          <a:noFill/>
          <a:ln w="381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BE" sz="1350"/>
          </a:p>
        </p:txBody>
      </p:sp>
      <p:sp>
        <p:nvSpPr>
          <p:cNvPr id="8" name="Titre 1"/>
          <p:cNvSpPr txBox="1">
            <a:spLocks/>
          </p:cNvSpPr>
          <p:nvPr/>
        </p:nvSpPr>
        <p:spPr>
          <a:xfrm>
            <a:off x="1533963" y="129398"/>
            <a:ext cx="6264041" cy="4274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2100" b="1" dirty="0">
                <a:latin typeface="Bahnschrift" panose="020B0502040204020203" pitchFamily="34" charset="0"/>
              </a:rPr>
              <a:t>TIMELAPSE INVERSION: DATA WEIGHTING MATRIX</a:t>
            </a:r>
          </a:p>
        </p:txBody>
      </p:sp>
      <p:cxnSp>
        <p:nvCxnSpPr>
          <p:cNvPr id="5" name="Connecteur droit avec flèche 4"/>
          <p:cNvCxnSpPr>
            <a:stCxn id="3" idx="4"/>
          </p:cNvCxnSpPr>
          <p:nvPr/>
        </p:nvCxnSpPr>
        <p:spPr>
          <a:xfrm flipH="1">
            <a:off x="2394857" y="2119312"/>
            <a:ext cx="1872" cy="1385888"/>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2035629" y="3530101"/>
            <a:ext cx="4028667" cy="461665"/>
          </a:xfrm>
          <a:prstGeom prst="rect">
            <a:avLst/>
          </a:prstGeom>
          <a:noFill/>
        </p:spPr>
        <p:txBody>
          <a:bodyPr wrap="none" rtlCol="0">
            <a:spAutoFit/>
          </a:bodyPr>
          <a:lstStyle/>
          <a:p>
            <a:r>
              <a:rPr lang="fr-BE" sz="2400" dirty="0">
                <a:solidFill>
                  <a:schemeClr val="accent6">
                    <a:lumMod val="75000"/>
                  </a:schemeClr>
                </a:solidFill>
                <a:latin typeface="Bahnschrift" panose="020B0502040204020203" pitchFamily="34" charset="0"/>
              </a:rPr>
              <a:t>Estimation of the </a:t>
            </a:r>
            <a:r>
              <a:rPr lang="fr-BE" sz="2400" dirty="0" err="1">
                <a:solidFill>
                  <a:schemeClr val="accent6">
                    <a:lumMod val="75000"/>
                  </a:schemeClr>
                </a:solidFill>
                <a:latin typeface="Bahnschrift" panose="020B0502040204020203" pitchFamily="34" charset="0"/>
              </a:rPr>
              <a:t>error</a:t>
            </a:r>
            <a:r>
              <a:rPr lang="fr-BE" sz="2400" dirty="0">
                <a:solidFill>
                  <a:schemeClr val="accent6">
                    <a:lumMod val="75000"/>
                  </a:schemeClr>
                </a:solidFill>
                <a:latin typeface="Bahnschrift" panose="020B0502040204020203" pitchFamily="34" charset="0"/>
              </a:rPr>
              <a:t> </a:t>
            </a:r>
            <a:r>
              <a:rPr lang="fr-BE" sz="2400" dirty="0" err="1">
                <a:solidFill>
                  <a:schemeClr val="accent6">
                    <a:lumMod val="75000"/>
                  </a:schemeClr>
                </a:solidFill>
                <a:latin typeface="Bahnschrift" panose="020B0502040204020203" pitchFamily="34" charset="0"/>
              </a:rPr>
              <a:t>level</a:t>
            </a:r>
            <a:r>
              <a:rPr lang="fr-BE" sz="2400" dirty="0">
                <a:solidFill>
                  <a:schemeClr val="accent6">
                    <a:lumMod val="75000"/>
                  </a:schemeClr>
                </a:solidFill>
                <a:latin typeface="Bahnschrift" panose="020B0502040204020203" pitchFamily="34" charset="0"/>
              </a:rPr>
              <a:t>!</a:t>
            </a:r>
          </a:p>
        </p:txBody>
      </p:sp>
    </p:spTree>
    <p:extLst>
      <p:ext uri="{BB962C8B-B14F-4D97-AF65-F5344CB8AC3E}">
        <p14:creationId xmlns:p14="http://schemas.microsoft.com/office/powerpoint/2010/main" val="853565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Imag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4349" y="754858"/>
            <a:ext cx="165854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Imag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062" y="2206229"/>
            <a:ext cx="3300413" cy="228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CustomShape 3"/>
          <p:cNvSpPr>
            <a:spLocks noChangeArrowheads="1"/>
          </p:cNvSpPr>
          <p:nvPr/>
        </p:nvSpPr>
        <p:spPr bwMode="auto">
          <a:xfrm>
            <a:off x="2556272" y="2527699"/>
            <a:ext cx="1352550" cy="23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en-GB" altLang="fr-FR" sz="1050" i="1">
                <a:solidFill>
                  <a:srgbClr val="000000"/>
                </a:solidFill>
                <a:latin typeface="Arial" panose="020B0604020202020204" pitchFamily="34" charset="0"/>
              </a:rPr>
              <a:t>Slater et al., 2000</a:t>
            </a:r>
            <a:endParaRPr lang="fr-FR" altLang="fr-FR" sz="1200" i="1">
              <a:latin typeface="Calibri" panose="020F0502020204030204" pitchFamily="34" charset="0"/>
            </a:endParaRPr>
          </a:p>
        </p:txBody>
      </p:sp>
      <p:sp>
        <p:nvSpPr>
          <p:cNvPr id="44038" name="CustomShape 4"/>
          <p:cNvSpPr>
            <a:spLocks noChangeArrowheads="1"/>
          </p:cNvSpPr>
          <p:nvPr/>
        </p:nvSpPr>
        <p:spPr bwMode="auto">
          <a:xfrm>
            <a:off x="1339455" y="1564481"/>
            <a:ext cx="2520553" cy="23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endParaRPr lang="fr-FR" altLang="fr-FR" sz="1350">
              <a:latin typeface="Calibri" panose="020F0502020204030204" pitchFamily="34" charset="0"/>
            </a:endParaRPr>
          </a:p>
        </p:txBody>
      </p:sp>
      <p:pic>
        <p:nvPicPr>
          <p:cNvPr id="44039" name="Imag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1" y="2206229"/>
            <a:ext cx="3369469" cy="228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00326" y="2294336"/>
            <a:ext cx="1441847" cy="22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p:cNvSpPr txBox="1">
            <a:spLocks noRot="1" noChangeAspect="1" noMove="1" noResize="1" noEditPoints="1" noAdjustHandles="1" noChangeArrowheads="1" noChangeShapeType="1" noTextEdit="1"/>
          </p:cNvSpPr>
          <p:nvPr/>
        </p:nvSpPr>
        <p:spPr>
          <a:xfrm>
            <a:off x="4726536" y="3914774"/>
            <a:ext cx="3012593" cy="256032"/>
          </a:xfrm>
          <a:prstGeom prst="rect">
            <a:avLst/>
          </a:prstGeom>
          <a:blipFill rotWithShape="0">
            <a:blip r:embed="rId7"/>
            <a:stretch>
              <a:fillRect t="-1786" b="-7143"/>
            </a:stretch>
          </a:blipFill>
        </p:spPr>
        <p:txBody>
          <a:bodyPr/>
          <a:lstStyle/>
          <a:p>
            <a:pPr>
              <a:defRPr/>
            </a:pPr>
            <a:r>
              <a:rPr lang="fr-BE" sz="1350">
                <a:noFill/>
              </a:rPr>
              <a:t> </a:t>
            </a:r>
          </a:p>
        </p:txBody>
      </p:sp>
      <p:sp>
        <p:nvSpPr>
          <p:cNvPr id="44042" name="CustomShape 4"/>
          <p:cNvSpPr>
            <a:spLocks noChangeArrowheads="1"/>
          </p:cNvSpPr>
          <p:nvPr/>
        </p:nvSpPr>
        <p:spPr bwMode="auto">
          <a:xfrm>
            <a:off x="6204349" y="4664019"/>
            <a:ext cx="1699022" cy="23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en-GB" altLang="fr-FR" sz="1200" i="1" dirty="0" err="1">
                <a:solidFill>
                  <a:srgbClr val="000000"/>
                </a:solidFill>
                <a:latin typeface="Arial" panose="020B0604020202020204" pitchFamily="34" charset="0"/>
              </a:rPr>
              <a:t>Lesparre</a:t>
            </a:r>
            <a:r>
              <a:rPr lang="en-GB" altLang="fr-FR" sz="1200" i="1" dirty="0">
                <a:solidFill>
                  <a:srgbClr val="000000"/>
                </a:solidFill>
                <a:latin typeface="Arial" panose="020B0604020202020204" pitchFamily="34" charset="0"/>
              </a:rPr>
              <a:t> et al., 2017</a:t>
            </a:r>
            <a:endParaRPr lang="fr-FR" altLang="fr-FR" sz="1350" i="1" dirty="0">
              <a:latin typeface="Calibri" panose="020F0502020204030204" pitchFamily="34" charset="0"/>
            </a:endParaRPr>
          </a:p>
        </p:txBody>
      </p:sp>
      <p:sp>
        <p:nvSpPr>
          <p:cNvPr id="44043" name="ZoneTexte 9"/>
          <p:cNvSpPr txBox="1">
            <a:spLocks noChangeArrowheads="1"/>
          </p:cNvSpPr>
          <p:nvPr/>
        </p:nvSpPr>
        <p:spPr bwMode="auto">
          <a:xfrm>
            <a:off x="1290637" y="1972867"/>
            <a:ext cx="148688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1350">
                <a:latin typeface="Calibri" panose="020F0502020204030204" pitchFamily="34" charset="0"/>
              </a:rPr>
              <a:t>Background image</a:t>
            </a:r>
          </a:p>
        </p:txBody>
      </p:sp>
      <p:sp>
        <p:nvSpPr>
          <p:cNvPr id="44044" name="ZoneTexte 12"/>
          <p:cNvSpPr txBox="1">
            <a:spLocks noChangeArrowheads="1"/>
          </p:cNvSpPr>
          <p:nvPr/>
        </p:nvSpPr>
        <p:spPr bwMode="auto">
          <a:xfrm>
            <a:off x="4533900" y="1974056"/>
            <a:ext cx="116224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fr-BE" altLang="fr-FR" sz="1350">
                <a:latin typeface="Calibri" panose="020F0502020204030204" pitchFamily="34" charset="0"/>
              </a:rPr>
              <a:t>TL differences</a:t>
            </a:r>
          </a:p>
        </p:txBody>
      </p:sp>
      <p:sp>
        <p:nvSpPr>
          <p:cNvPr id="13" name="Titre 1"/>
          <p:cNvSpPr txBox="1">
            <a:spLocks/>
          </p:cNvSpPr>
          <p:nvPr/>
        </p:nvSpPr>
        <p:spPr>
          <a:xfrm>
            <a:off x="1533963" y="129398"/>
            <a:ext cx="6264041" cy="4274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fr-FR" sz="2100" b="1" dirty="0">
                <a:latin typeface="Bahnschrift" panose="020B0502040204020203" pitchFamily="34" charset="0"/>
              </a:rPr>
              <a:t>Example: Error-weighting in TL approaches</a:t>
            </a:r>
            <a:endParaRPr lang="fr-FR" altLang="fr-FR" sz="2100" b="1" dirty="0">
              <a:latin typeface="Bahnschrift" panose="020B0502040204020203" pitchFamily="34" charset="0"/>
            </a:endParaRPr>
          </a:p>
        </p:txBody>
      </p:sp>
    </p:spTree>
    <p:extLst>
      <p:ext uri="{BB962C8B-B14F-4D97-AF65-F5344CB8AC3E}">
        <p14:creationId xmlns:p14="http://schemas.microsoft.com/office/powerpoint/2010/main" val="31776431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ustomShape 4"/>
          <p:cNvSpPr>
            <a:spLocks noChangeArrowheads="1"/>
          </p:cNvSpPr>
          <p:nvPr/>
        </p:nvSpPr>
        <p:spPr bwMode="auto">
          <a:xfrm>
            <a:off x="1218277" y="4978514"/>
            <a:ext cx="2521744"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a:spcBef>
                <a:spcPct val="20000"/>
              </a:spcBef>
              <a:buFont typeface="Arial" panose="020B0604020202020204" pitchFamily="34" charset="0"/>
              <a:buChar char="•"/>
              <a:defRPr sz="2800">
                <a:solidFill>
                  <a:schemeClr val="tx1"/>
                </a:solidFill>
                <a:latin typeface="Avenir Book"/>
                <a:ea typeface="Avenir Book"/>
                <a:cs typeface="Avenir Book"/>
              </a:defRPr>
            </a:lvl1pPr>
            <a:lvl2pPr marL="742950" indent="-285750">
              <a:spcBef>
                <a:spcPct val="20000"/>
              </a:spcBef>
              <a:buFont typeface="Arial" panose="020B0604020202020204" pitchFamily="34" charset="0"/>
              <a:buChar char="–"/>
              <a:defRPr sz="2400">
                <a:solidFill>
                  <a:schemeClr val="tx1"/>
                </a:solidFill>
                <a:latin typeface="Avenir Book"/>
                <a:ea typeface="Avenir Book"/>
                <a:cs typeface="Avenir Book"/>
              </a:defRPr>
            </a:lvl2pPr>
            <a:lvl3pPr marL="1143000" indent="-228600">
              <a:spcBef>
                <a:spcPct val="20000"/>
              </a:spcBef>
              <a:buFont typeface="Arial" panose="020B0604020202020204" pitchFamily="34" charset="0"/>
              <a:buChar char="•"/>
              <a:defRPr sz="2000">
                <a:solidFill>
                  <a:schemeClr val="tx1"/>
                </a:solidFill>
                <a:latin typeface="Avenir Book"/>
                <a:ea typeface="Avenir Book"/>
                <a:cs typeface="Avenir Book"/>
              </a:defRPr>
            </a:lvl3pPr>
            <a:lvl4pPr marL="1600200" indent="-228600">
              <a:spcBef>
                <a:spcPct val="20000"/>
              </a:spcBef>
              <a:buFont typeface="Arial" panose="020B0604020202020204" pitchFamily="34" charset="0"/>
              <a:buChar char="–"/>
              <a:defRPr>
                <a:solidFill>
                  <a:schemeClr val="tx1"/>
                </a:solidFill>
                <a:latin typeface="Avenir Book"/>
                <a:ea typeface="Avenir Book"/>
                <a:cs typeface="Avenir Book"/>
              </a:defRPr>
            </a:lvl4pPr>
            <a:lvl5pPr marL="2057400" indent="-228600">
              <a:spcBef>
                <a:spcPct val="20000"/>
              </a:spcBef>
              <a:buFont typeface="Arial" panose="020B0604020202020204" pitchFamily="34" charset="0"/>
              <a:buChar char="»"/>
              <a:defRPr>
                <a:solidFill>
                  <a:schemeClr val="tx1"/>
                </a:solidFill>
                <a:latin typeface="Avenir Book"/>
                <a:ea typeface="Avenir Book"/>
                <a:cs typeface="Avenir Book"/>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Avenir Book"/>
                <a:ea typeface="Avenir Book"/>
                <a:cs typeface="Avenir Book"/>
              </a:defRPr>
            </a:lvl9pPr>
          </a:lstStyle>
          <a:p>
            <a:pPr eaLnBrk="1" hangingPunct="1">
              <a:spcBef>
                <a:spcPct val="0"/>
              </a:spcBef>
              <a:buFontTx/>
              <a:buNone/>
            </a:pPr>
            <a:r>
              <a:rPr lang="en-GB" altLang="fr-FR" sz="900" i="1">
                <a:solidFill>
                  <a:srgbClr val="000000"/>
                </a:solidFill>
                <a:latin typeface="Arial" panose="020B0604020202020204" pitchFamily="34" charset="0"/>
              </a:rPr>
              <a:t>Lesparre et al., 2017</a:t>
            </a:r>
            <a:endParaRPr lang="fr-FR" altLang="fr-FR" sz="1050" i="1">
              <a:latin typeface="Calibri" panose="020F0502020204030204" pitchFamily="34" charset="0"/>
            </a:endParaRPr>
          </a:p>
        </p:txBody>
      </p:sp>
      <p:pic>
        <p:nvPicPr>
          <p:cNvPr id="46083"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850" y="2381932"/>
            <a:ext cx="2339579" cy="245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Imag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469" y="2381932"/>
            <a:ext cx="2339579" cy="245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Imag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6425" y="2381932"/>
            <a:ext cx="2314575" cy="245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necteur droit 11"/>
          <p:cNvCxnSpPr/>
          <p:nvPr/>
        </p:nvCxnSpPr>
        <p:spPr>
          <a:xfrm>
            <a:off x="6520837" y="2235654"/>
            <a:ext cx="442913"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14" name="Connecteur droit 13"/>
          <p:cNvCxnSpPr/>
          <p:nvPr/>
        </p:nvCxnSpPr>
        <p:spPr>
          <a:xfrm>
            <a:off x="1963510" y="2235654"/>
            <a:ext cx="442913" cy="0"/>
          </a:xfrm>
          <a:prstGeom prst="line">
            <a:avLst/>
          </a:prstGeom>
          <a:ln w="28575">
            <a:prstDash val="sysDot"/>
          </a:ln>
        </p:spPr>
        <p:style>
          <a:lnRef idx="2">
            <a:schemeClr val="dk1"/>
          </a:lnRef>
          <a:fillRef idx="0">
            <a:schemeClr val="dk1"/>
          </a:fillRef>
          <a:effectRef idx="1">
            <a:schemeClr val="dk1"/>
          </a:effectRef>
          <a:fontRef idx="minor">
            <a:schemeClr val="tx1"/>
          </a:fontRef>
        </p:style>
      </p:cxnSp>
      <p:cxnSp>
        <p:nvCxnSpPr>
          <p:cNvPr id="15" name="Connecteur droit 14"/>
          <p:cNvCxnSpPr/>
          <p:nvPr/>
        </p:nvCxnSpPr>
        <p:spPr>
          <a:xfrm>
            <a:off x="4248778" y="2235654"/>
            <a:ext cx="442913" cy="0"/>
          </a:xfrm>
          <a:prstGeom prst="line">
            <a:avLst/>
          </a:prstGeom>
          <a:ln w="28575">
            <a:prstDash val="dash"/>
          </a:ln>
        </p:spPr>
        <p:style>
          <a:lnRef idx="2">
            <a:schemeClr val="dk1"/>
          </a:lnRef>
          <a:fillRef idx="0">
            <a:schemeClr val="dk1"/>
          </a:fillRef>
          <a:effectRef idx="1">
            <a:schemeClr val="dk1"/>
          </a:effectRef>
          <a:fontRef idx="minor">
            <a:schemeClr val="tx1"/>
          </a:fontRef>
        </p:style>
      </p:cxnSp>
      <p:pic>
        <p:nvPicPr>
          <p:cNvPr id="46090" name="Imag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5425" y="548878"/>
            <a:ext cx="2489870" cy="168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re 1"/>
          <p:cNvSpPr txBox="1">
            <a:spLocks/>
          </p:cNvSpPr>
          <p:nvPr/>
        </p:nvSpPr>
        <p:spPr>
          <a:xfrm>
            <a:off x="1533963" y="129398"/>
            <a:ext cx="6264041" cy="42743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fr-FR" sz="2100" b="1" dirty="0">
                <a:latin typeface="Bahnschrift" panose="020B0502040204020203" pitchFamily="34" charset="0"/>
              </a:rPr>
              <a:t>Example: Error-weighting in TL approaches (2)</a:t>
            </a:r>
            <a:endParaRPr lang="fr-FR" altLang="fr-FR" sz="2100" b="1" dirty="0">
              <a:latin typeface="Bahnschrift" panose="020B0502040204020203" pitchFamily="34" charset="0"/>
            </a:endParaRPr>
          </a:p>
        </p:txBody>
      </p:sp>
      <p:sp>
        <p:nvSpPr>
          <p:cNvPr id="2" name="ZoneTexte 1"/>
          <p:cNvSpPr txBox="1"/>
          <p:nvPr/>
        </p:nvSpPr>
        <p:spPr>
          <a:xfrm>
            <a:off x="1230086" y="2273072"/>
            <a:ext cx="542136" cy="1962076"/>
          </a:xfrm>
          <a:prstGeom prst="rect">
            <a:avLst/>
          </a:prstGeom>
          <a:noFill/>
        </p:spPr>
        <p:txBody>
          <a:bodyPr wrap="none" rtlCol="0">
            <a:spAutoFit/>
          </a:bodyPr>
          <a:lstStyle/>
          <a:p>
            <a:r>
              <a:rPr lang="fr-BE" sz="1350" b="1" dirty="0">
                <a:solidFill>
                  <a:srgbClr val="0070C0"/>
                </a:solidFill>
              </a:rPr>
              <a:t>24h</a:t>
            </a:r>
          </a:p>
          <a:p>
            <a:endParaRPr lang="fr-BE" sz="1350" b="1" dirty="0"/>
          </a:p>
          <a:p>
            <a:endParaRPr lang="fr-BE" sz="1350" b="1" dirty="0"/>
          </a:p>
          <a:p>
            <a:endParaRPr lang="fr-BE" sz="1350" b="1" dirty="0"/>
          </a:p>
          <a:p>
            <a:r>
              <a:rPr lang="fr-BE" sz="1350" b="1" dirty="0">
                <a:solidFill>
                  <a:schemeClr val="accent6">
                    <a:lumMod val="75000"/>
                  </a:schemeClr>
                </a:solidFill>
              </a:rPr>
              <a:t>71h</a:t>
            </a:r>
          </a:p>
          <a:p>
            <a:endParaRPr lang="fr-BE" sz="1350" b="1" dirty="0"/>
          </a:p>
          <a:p>
            <a:endParaRPr lang="fr-BE" sz="1350" b="1" dirty="0"/>
          </a:p>
          <a:p>
            <a:endParaRPr lang="fr-BE" sz="1350" b="1" dirty="0"/>
          </a:p>
          <a:p>
            <a:r>
              <a:rPr lang="fr-BE" sz="1350" b="1" dirty="0">
                <a:solidFill>
                  <a:srgbClr val="FF0000"/>
                </a:solidFill>
              </a:rPr>
              <a:t>144h</a:t>
            </a:r>
          </a:p>
        </p:txBody>
      </p:sp>
    </p:spTree>
    <p:extLst>
      <p:ext uri="{BB962C8B-B14F-4D97-AF65-F5344CB8AC3E}">
        <p14:creationId xmlns:p14="http://schemas.microsoft.com/office/powerpoint/2010/main" val="7259699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BE" dirty="0" err="1" smtClean="0"/>
              <a:t>Summary</a:t>
            </a:r>
            <a:r>
              <a:rPr lang="fr-BE" dirty="0" smtClean="0"/>
              <a:t> ERT</a:t>
            </a:r>
            <a:endParaRPr lang="fr-BE" dirty="0"/>
          </a:p>
        </p:txBody>
      </p:sp>
      <p:sp>
        <p:nvSpPr>
          <p:cNvPr id="3" name="Espace réservé du texte 2"/>
          <p:cNvSpPr>
            <a:spLocks noGrp="1"/>
          </p:cNvSpPr>
          <p:nvPr/>
        </p:nvSpPr>
        <p:spPr>
          <a:xfrm>
            <a:off x="457200" y="850107"/>
            <a:ext cx="4040188" cy="47982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Avenir Book"/>
                <a:ea typeface="+mn-ea"/>
                <a:cs typeface="Avenir Book"/>
              </a:defRPr>
            </a:lvl1pPr>
            <a:lvl2pPr marL="457200" indent="0" algn="l" defTabSz="457200" rtl="0" eaLnBrk="1" latinLnBrk="0" hangingPunct="1">
              <a:spcBef>
                <a:spcPct val="20000"/>
              </a:spcBef>
              <a:buFont typeface="Arial"/>
              <a:buNone/>
              <a:defRPr sz="2000" b="1" kern="1200">
                <a:solidFill>
                  <a:schemeClr val="tx1"/>
                </a:solidFill>
                <a:latin typeface="Avenir Book"/>
                <a:ea typeface="+mn-ea"/>
                <a:cs typeface="Avenir Book"/>
              </a:defRPr>
            </a:lvl2pPr>
            <a:lvl3pPr marL="914400" indent="0" algn="l" defTabSz="457200" rtl="0" eaLnBrk="1" latinLnBrk="0" hangingPunct="1">
              <a:spcBef>
                <a:spcPct val="20000"/>
              </a:spcBef>
              <a:buFont typeface="Arial"/>
              <a:buNone/>
              <a:defRPr sz="1800" b="1" kern="1200">
                <a:solidFill>
                  <a:schemeClr val="tx1"/>
                </a:solidFill>
                <a:latin typeface="Avenir Book"/>
                <a:ea typeface="+mn-ea"/>
                <a:cs typeface="Avenir Book"/>
              </a:defRPr>
            </a:lvl3pPr>
            <a:lvl4pPr marL="1371600" indent="0" algn="l" defTabSz="457200" rtl="0" eaLnBrk="1" latinLnBrk="0" hangingPunct="1">
              <a:spcBef>
                <a:spcPct val="20000"/>
              </a:spcBef>
              <a:buFont typeface="Arial"/>
              <a:buNone/>
              <a:defRPr sz="1600" b="1" kern="1200">
                <a:solidFill>
                  <a:schemeClr val="tx1"/>
                </a:solidFill>
                <a:latin typeface="Avenir Book"/>
                <a:ea typeface="+mn-ea"/>
                <a:cs typeface="Avenir Book"/>
              </a:defRPr>
            </a:lvl4pPr>
            <a:lvl5pPr marL="1828800" indent="0" algn="l" defTabSz="457200" rtl="0" eaLnBrk="1" latinLnBrk="0" hangingPunct="1">
              <a:spcBef>
                <a:spcPct val="20000"/>
              </a:spcBef>
              <a:buFont typeface="Arial"/>
              <a:buNone/>
              <a:defRPr sz="1600" b="1" kern="1200">
                <a:solidFill>
                  <a:schemeClr val="tx1"/>
                </a:solidFill>
                <a:latin typeface="Avenir Book"/>
                <a:ea typeface="+mn-ea"/>
                <a:cs typeface="Avenir Book"/>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fr-FR" dirty="0" err="1" smtClean="0"/>
              <a:t>Advantages</a:t>
            </a:r>
            <a:endParaRPr lang="fr-FR" dirty="0"/>
          </a:p>
        </p:txBody>
      </p:sp>
      <p:sp>
        <p:nvSpPr>
          <p:cNvPr id="4" name="Espace réservé du contenu 3"/>
          <p:cNvSpPr>
            <a:spLocks noGrp="1"/>
          </p:cNvSpPr>
          <p:nvPr/>
        </p:nvSpPr>
        <p:spPr>
          <a:xfrm>
            <a:off x="457200" y="1329928"/>
            <a:ext cx="4040188" cy="2963466"/>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Avenir Book"/>
                <a:ea typeface="+mn-ea"/>
                <a:cs typeface="Avenir Book"/>
              </a:defRPr>
            </a:lvl1pPr>
            <a:lvl2pPr marL="742950" indent="-285750" algn="l" defTabSz="457200" rtl="0" eaLnBrk="1" latinLnBrk="0" hangingPunct="1">
              <a:spcBef>
                <a:spcPct val="20000"/>
              </a:spcBef>
              <a:buFont typeface="Arial"/>
              <a:buChar char="–"/>
              <a:defRPr sz="2000" kern="1200">
                <a:solidFill>
                  <a:schemeClr val="tx1"/>
                </a:solidFill>
                <a:latin typeface="Avenir Book"/>
                <a:ea typeface="+mn-ea"/>
                <a:cs typeface="Avenir Book"/>
              </a:defRPr>
            </a:lvl2pPr>
            <a:lvl3pPr marL="1143000" indent="-228600" algn="l" defTabSz="457200" rtl="0" eaLnBrk="1" latinLnBrk="0" hangingPunct="1">
              <a:spcBef>
                <a:spcPct val="20000"/>
              </a:spcBef>
              <a:buFont typeface="Arial"/>
              <a:buChar char="•"/>
              <a:defRPr sz="1800" kern="1200">
                <a:solidFill>
                  <a:schemeClr val="tx1"/>
                </a:solidFill>
                <a:latin typeface="Avenir Book"/>
                <a:ea typeface="+mn-ea"/>
                <a:cs typeface="Avenir Book"/>
              </a:defRPr>
            </a:lvl3pPr>
            <a:lvl4pPr marL="1600200" indent="-228600" algn="l" defTabSz="457200" rtl="0" eaLnBrk="1" latinLnBrk="0" hangingPunct="1">
              <a:spcBef>
                <a:spcPct val="20000"/>
              </a:spcBef>
              <a:buFont typeface="Arial"/>
              <a:buChar char="–"/>
              <a:defRPr sz="1600" kern="1200">
                <a:solidFill>
                  <a:schemeClr val="tx1"/>
                </a:solidFill>
                <a:latin typeface="Avenir Book"/>
                <a:ea typeface="+mn-ea"/>
                <a:cs typeface="Avenir Book"/>
              </a:defRPr>
            </a:lvl4pPr>
            <a:lvl5pPr marL="2057400" indent="-228600" algn="l" defTabSz="457200" rtl="0" eaLnBrk="1" latinLnBrk="0" hangingPunct="1">
              <a:spcBef>
                <a:spcPct val="20000"/>
              </a:spcBef>
              <a:buFont typeface="Arial"/>
              <a:buChar char="»"/>
              <a:defRPr sz="1600" kern="1200">
                <a:solidFill>
                  <a:schemeClr val="tx1"/>
                </a:solidFill>
                <a:latin typeface="Avenir Book"/>
                <a:ea typeface="+mn-ea"/>
                <a:cs typeface="Avenir Book"/>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spcBef>
                <a:spcPct val="50000"/>
              </a:spcBef>
            </a:pPr>
            <a:r>
              <a:rPr lang="fr-FR" altLang="en-US" dirty="0"/>
              <a:t>Simple and </a:t>
            </a:r>
            <a:r>
              <a:rPr lang="fr-FR" altLang="en-US" dirty="0" err="1"/>
              <a:t>robust</a:t>
            </a:r>
            <a:endParaRPr lang="fr-FR" altLang="en-US" dirty="0"/>
          </a:p>
          <a:p>
            <a:pPr>
              <a:spcBef>
                <a:spcPct val="50000"/>
              </a:spcBef>
            </a:pPr>
            <a:r>
              <a:rPr lang="fr-FR" altLang="en-US" dirty="0"/>
              <a:t>Great </a:t>
            </a:r>
            <a:r>
              <a:rPr lang="fr-FR" altLang="en-US" dirty="0" err="1"/>
              <a:t>variability</a:t>
            </a:r>
            <a:r>
              <a:rPr lang="fr-FR" altLang="en-US" dirty="0"/>
              <a:t> of the </a:t>
            </a:r>
            <a:r>
              <a:rPr lang="fr-FR" altLang="en-US" dirty="0" err="1"/>
              <a:t>electrical</a:t>
            </a:r>
            <a:r>
              <a:rPr lang="fr-FR" altLang="en-US" dirty="0"/>
              <a:t> </a:t>
            </a:r>
            <a:r>
              <a:rPr lang="fr-FR" altLang="en-US" dirty="0" err="1"/>
              <a:t>resistivity</a:t>
            </a:r>
            <a:endParaRPr lang="fr-FR" altLang="en-US" dirty="0"/>
          </a:p>
          <a:p>
            <a:pPr>
              <a:spcBef>
                <a:spcPct val="50000"/>
              </a:spcBef>
            </a:pPr>
            <a:r>
              <a:rPr lang="fr-FR" altLang="en-US" dirty="0"/>
              <a:t>Not </a:t>
            </a:r>
            <a:r>
              <a:rPr lang="fr-FR" altLang="en-US" dirty="0" err="1"/>
              <a:t>expensive</a:t>
            </a:r>
            <a:endParaRPr lang="fr-FR" altLang="en-US" dirty="0"/>
          </a:p>
          <a:p>
            <a:pPr>
              <a:spcBef>
                <a:spcPct val="50000"/>
              </a:spcBef>
            </a:pPr>
            <a:r>
              <a:rPr lang="fr-FR" altLang="en-US" dirty="0"/>
              <a:t>Sensitive to water </a:t>
            </a:r>
            <a:r>
              <a:rPr lang="fr-FR" altLang="en-US" dirty="0" smtClean="0"/>
              <a:t>content, </a:t>
            </a:r>
            <a:r>
              <a:rPr lang="fr-FR" altLang="en-US" dirty="0" err="1" smtClean="0"/>
              <a:t>salinity</a:t>
            </a:r>
            <a:endParaRPr lang="fr-FR" altLang="en-US" dirty="0"/>
          </a:p>
          <a:p>
            <a:pPr>
              <a:spcBef>
                <a:spcPct val="50000"/>
              </a:spcBef>
            </a:pPr>
            <a:r>
              <a:rPr lang="fr-FR" altLang="en-US" dirty="0" err="1"/>
              <a:t>Mapping</a:t>
            </a:r>
            <a:endParaRPr lang="fr-FR" altLang="en-US" dirty="0"/>
          </a:p>
          <a:p>
            <a:pPr>
              <a:spcBef>
                <a:spcPct val="50000"/>
              </a:spcBef>
            </a:pPr>
            <a:r>
              <a:rPr lang="fr-FR" altLang="en-US" dirty="0" err="1"/>
              <a:t>Depth</a:t>
            </a:r>
            <a:r>
              <a:rPr lang="fr-FR" altLang="en-US" dirty="0"/>
              <a:t> </a:t>
            </a:r>
            <a:r>
              <a:rPr lang="fr-FR" altLang="en-US" dirty="0" err="1"/>
              <a:t>resolution</a:t>
            </a:r>
            <a:endParaRPr lang="fr-FR" altLang="en-US" dirty="0"/>
          </a:p>
          <a:p>
            <a:pPr>
              <a:spcBef>
                <a:spcPct val="50000"/>
              </a:spcBef>
            </a:pPr>
            <a:r>
              <a:rPr lang="fr-FR" altLang="en-US" dirty="0" err="1"/>
              <a:t>Tomography</a:t>
            </a:r>
            <a:r>
              <a:rPr lang="fr-FR" altLang="en-US" dirty="0"/>
              <a:t> </a:t>
            </a:r>
            <a:r>
              <a:rPr lang="fr-FR" altLang="en-US" dirty="0" err="1"/>
              <a:t>routinely</a:t>
            </a:r>
            <a:r>
              <a:rPr lang="fr-FR" altLang="en-US" dirty="0"/>
              <a:t> </a:t>
            </a:r>
            <a:r>
              <a:rPr lang="fr-FR" altLang="en-US" dirty="0" err="1" smtClean="0"/>
              <a:t>performed</a:t>
            </a:r>
            <a:endParaRPr lang="fr-FR" altLang="en-US" dirty="0"/>
          </a:p>
        </p:txBody>
      </p:sp>
      <p:sp>
        <p:nvSpPr>
          <p:cNvPr id="5" name="Espace réservé du texte 4"/>
          <p:cNvSpPr>
            <a:spLocks noGrp="1"/>
          </p:cNvSpPr>
          <p:nvPr/>
        </p:nvSpPr>
        <p:spPr>
          <a:xfrm>
            <a:off x="4645026" y="850107"/>
            <a:ext cx="4041775" cy="47982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Avenir Book"/>
                <a:ea typeface="+mn-ea"/>
                <a:cs typeface="Avenir Book"/>
              </a:defRPr>
            </a:lvl1pPr>
            <a:lvl2pPr marL="457200" indent="0" algn="l" defTabSz="457200" rtl="0" eaLnBrk="1" latinLnBrk="0" hangingPunct="1">
              <a:spcBef>
                <a:spcPct val="20000"/>
              </a:spcBef>
              <a:buFont typeface="Arial"/>
              <a:buNone/>
              <a:defRPr sz="2000" b="1" kern="1200">
                <a:solidFill>
                  <a:schemeClr val="tx1"/>
                </a:solidFill>
                <a:latin typeface="Avenir Book"/>
                <a:ea typeface="+mn-ea"/>
                <a:cs typeface="Avenir Book"/>
              </a:defRPr>
            </a:lvl2pPr>
            <a:lvl3pPr marL="914400" indent="0" algn="l" defTabSz="457200" rtl="0" eaLnBrk="1" latinLnBrk="0" hangingPunct="1">
              <a:spcBef>
                <a:spcPct val="20000"/>
              </a:spcBef>
              <a:buFont typeface="Arial"/>
              <a:buNone/>
              <a:defRPr sz="1800" b="1" kern="1200">
                <a:solidFill>
                  <a:schemeClr val="tx1"/>
                </a:solidFill>
                <a:latin typeface="Avenir Book"/>
                <a:ea typeface="+mn-ea"/>
                <a:cs typeface="Avenir Book"/>
              </a:defRPr>
            </a:lvl3pPr>
            <a:lvl4pPr marL="1371600" indent="0" algn="l" defTabSz="457200" rtl="0" eaLnBrk="1" latinLnBrk="0" hangingPunct="1">
              <a:spcBef>
                <a:spcPct val="20000"/>
              </a:spcBef>
              <a:buFont typeface="Arial"/>
              <a:buNone/>
              <a:defRPr sz="1600" b="1" kern="1200">
                <a:solidFill>
                  <a:schemeClr val="tx1"/>
                </a:solidFill>
                <a:latin typeface="Avenir Book"/>
                <a:ea typeface="+mn-ea"/>
                <a:cs typeface="Avenir Book"/>
              </a:defRPr>
            </a:lvl4pPr>
            <a:lvl5pPr marL="1828800" indent="0" algn="l" defTabSz="457200" rtl="0" eaLnBrk="1" latinLnBrk="0" hangingPunct="1">
              <a:spcBef>
                <a:spcPct val="20000"/>
              </a:spcBef>
              <a:buFont typeface="Arial"/>
              <a:buNone/>
              <a:defRPr sz="1600" b="1" kern="1200">
                <a:solidFill>
                  <a:schemeClr val="tx1"/>
                </a:solidFill>
                <a:latin typeface="Avenir Book"/>
                <a:ea typeface="+mn-ea"/>
                <a:cs typeface="Avenir Book"/>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fr-FR" dirty="0" err="1" smtClean="0"/>
              <a:t>Disadvantages</a:t>
            </a:r>
            <a:endParaRPr lang="fr-FR" dirty="0"/>
          </a:p>
        </p:txBody>
      </p:sp>
      <p:sp>
        <p:nvSpPr>
          <p:cNvPr id="6" name="Espace réservé du contenu 5"/>
          <p:cNvSpPr>
            <a:spLocks noGrp="1"/>
          </p:cNvSpPr>
          <p:nvPr/>
        </p:nvSpPr>
        <p:spPr>
          <a:xfrm>
            <a:off x="4645026" y="1329928"/>
            <a:ext cx="4041775" cy="29634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venir Book"/>
                <a:ea typeface="+mn-ea"/>
                <a:cs typeface="Avenir Book"/>
              </a:defRPr>
            </a:lvl1pPr>
            <a:lvl2pPr marL="742950" indent="-285750" algn="l" defTabSz="457200" rtl="0" eaLnBrk="1" latinLnBrk="0" hangingPunct="1">
              <a:spcBef>
                <a:spcPct val="20000"/>
              </a:spcBef>
              <a:buFont typeface="Arial"/>
              <a:buChar char="–"/>
              <a:defRPr sz="2000" kern="1200">
                <a:solidFill>
                  <a:schemeClr val="tx1"/>
                </a:solidFill>
                <a:latin typeface="Avenir Book"/>
                <a:ea typeface="+mn-ea"/>
                <a:cs typeface="Avenir Book"/>
              </a:defRPr>
            </a:lvl2pPr>
            <a:lvl3pPr marL="1143000" indent="-228600" algn="l" defTabSz="457200" rtl="0" eaLnBrk="1" latinLnBrk="0" hangingPunct="1">
              <a:spcBef>
                <a:spcPct val="20000"/>
              </a:spcBef>
              <a:buFont typeface="Arial"/>
              <a:buChar char="•"/>
              <a:defRPr sz="1800" kern="1200">
                <a:solidFill>
                  <a:schemeClr val="tx1"/>
                </a:solidFill>
                <a:latin typeface="Avenir Book"/>
                <a:ea typeface="+mn-ea"/>
                <a:cs typeface="Avenir Book"/>
              </a:defRPr>
            </a:lvl3pPr>
            <a:lvl4pPr marL="1600200" indent="-228600" algn="l" defTabSz="457200" rtl="0" eaLnBrk="1" latinLnBrk="0" hangingPunct="1">
              <a:spcBef>
                <a:spcPct val="20000"/>
              </a:spcBef>
              <a:buFont typeface="Arial"/>
              <a:buChar char="–"/>
              <a:defRPr sz="1600" kern="1200">
                <a:solidFill>
                  <a:schemeClr val="tx1"/>
                </a:solidFill>
                <a:latin typeface="Avenir Book"/>
                <a:ea typeface="+mn-ea"/>
                <a:cs typeface="Avenir Book"/>
              </a:defRPr>
            </a:lvl4pPr>
            <a:lvl5pPr marL="2057400" indent="-228600" algn="l" defTabSz="457200" rtl="0" eaLnBrk="1" latinLnBrk="0" hangingPunct="1">
              <a:spcBef>
                <a:spcPct val="20000"/>
              </a:spcBef>
              <a:buFont typeface="Arial"/>
              <a:buChar char="»"/>
              <a:defRPr sz="1600" kern="1200">
                <a:solidFill>
                  <a:schemeClr val="tx1"/>
                </a:solidFill>
                <a:latin typeface="Avenir Book"/>
                <a:ea typeface="+mn-ea"/>
                <a:cs typeface="Avenir Book"/>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fr-FR" sz="1700" dirty="0"/>
              <a:t>Non-</a:t>
            </a:r>
            <a:r>
              <a:rPr lang="fr-FR" sz="1700" dirty="0" err="1"/>
              <a:t>uniqueness</a:t>
            </a:r>
            <a:endParaRPr lang="fr-FR" sz="1700" dirty="0"/>
          </a:p>
          <a:p>
            <a:r>
              <a:rPr lang="fr-FR" sz="1700" dirty="0" err="1"/>
              <a:t>Geological</a:t>
            </a:r>
            <a:r>
              <a:rPr lang="fr-FR" sz="1700" dirty="0"/>
              <a:t> </a:t>
            </a:r>
            <a:r>
              <a:rPr lang="fr-FR" sz="1700" dirty="0" err="1"/>
              <a:t>overlap</a:t>
            </a:r>
            <a:endParaRPr lang="fr-FR" sz="1700" dirty="0"/>
          </a:p>
          <a:p>
            <a:r>
              <a:rPr lang="fr-FR" sz="1700" dirty="0"/>
              <a:t>Inversion </a:t>
            </a:r>
            <a:r>
              <a:rPr lang="fr-FR" sz="1700" dirty="0" err="1"/>
              <a:t>is</a:t>
            </a:r>
            <a:r>
              <a:rPr lang="fr-FR" sz="1700" dirty="0"/>
              <a:t> not a </a:t>
            </a:r>
            <a:r>
              <a:rPr lang="fr-FR" sz="1700" dirty="0" smtClean="0"/>
              <a:t>push-</a:t>
            </a:r>
            <a:r>
              <a:rPr lang="fr-FR" sz="1700" dirty="0" err="1" smtClean="0"/>
              <a:t>button</a:t>
            </a:r>
            <a:r>
              <a:rPr lang="fr-FR" sz="1700" dirty="0" smtClean="0"/>
              <a:t> </a:t>
            </a:r>
            <a:r>
              <a:rPr lang="fr-FR" sz="1700" dirty="0" err="1" smtClean="0"/>
              <a:t>process</a:t>
            </a:r>
            <a:endParaRPr lang="fr-FR" sz="1700" dirty="0"/>
          </a:p>
        </p:txBody>
      </p:sp>
    </p:spTree>
    <p:extLst>
      <p:ext uri="{BB962C8B-B14F-4D97-AF65-F5344CB8AC3E}">
        <p14:creationId xmlns:p14="http://schemas.microsoft.com/office/powerpoint/2010/main" val="41279389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99556" y="2177140"/>
            <a:ext cx="4155102" cy="570864"/>
          </a:xfrm>
        </p:spPr>
        <p:txBody>
          <a:bodyPr/>
          <a:lstStyle/>
          <a:p>
            <a:pPr algn="l"/>
            <a:r>
              <a:rPr lang="fr-BE" dirty="0" smtClean="0"/>
              <a:t>Case-</a:t>
            </a:r>
            <a:r>
              <a:rPr lang="fr-BE" dirty="0" err="1" smtClean="0"/>
              <a:t>study</a:t>
            </a:r>
            <a:r>
              <a:rPr lang="fr-BE" dirty="0" smtClean="0"/>
              <a:t> discussion</a:t>
            </a:r>
            <a:endParaRPr lang="fr-BE" dirty="0"/>
          </a:p>
        </p:txBody>
      </p:sp>
    </p:spTree>
    <p:extLst>
      <p:ext uri="{BB962C8B-B14F-4D97-AF65-F5344CB8AC3E}">
        <p14:creationId xmlns:p14="http://schemas.microsoft.com/office/powerpoint/2010/main" val="2222318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Point </a:t>
            </a:r>
            <a:r>
              <a:rPr lang="fr-FR" dirty="0" err="1" smtClean="0"/>
              <a:t>sampling</a:t>
            </a:r>
            <a:endParaRPr lang="fr-FR" dirty="0"/>
          </a:p>
        </p:txBody>
      </p:sp>
      <p:sp>
        <p:nvSpPr>
          <p:cNvPr id="5" name="ZoneTexte 4"/>
          <p:cNvSpPr txBox="1"/>
          <p:nvPr/>
        </p:nvSpPr>
        <p:spPr>
          <a:xfrm>
            <a:off x="7508197" y="925408"/>
            <a:ext cx="1469266" cy="2862323"/>
          </a:xfrm>
          <a:prstGeom prst="rect">
            <a:avLst/>
          </a:prstGeom>
          <a:noFill/>
        </p:spPr>
        <p:txBody>
          <a:bodyPr wrap="square" rtlCol="0">
            <a:spAutoFit/>
          </a:bodyPr>
          <a:lstStyle/>
          <a:p>
            <a:r>
              <a:rPr lang="fr-FR" dirty="0" err="1" smtClean="0"/>
              <a:t>Well</a:t>
            </a:r>
            <a:r>
              <a:rPr lang="fr-FR" dirty="0" smtClean="0"/>
              <a:t> </a:t>
            </a:r>
            <a:r>
              <a:rPr lang="fr-FR" dirty="0" err="1" smtClean="0"/>
              <a:t>samplings</a:t>
            </a:r>
            <a:r>
              <a:rPr lang="fr-FR" dirty="0" smtClean="0"/>
              <a:t> show the </a:t>
            </a:r>
            <a:r>
              <a:rPr lang="fr-FR" dirty="0" err="1" smtClean="0"/>
              <a:t>presence</a:t>
            </a:r>
            <a:r>
              <a:rPr lang="fr-FR" dirty="0" smtClean="0"/>
              <a:t> and </a:t>
            </a:r>
            <a:r>
              <a:rPr lang="fr-FR" dirty="0" err="1" smtClean="0"/>
              <a:t>evolution</a:t>
            </a:r>
            <a:r>
              <a:rPr lang="fr-FR" dirty="0" smtClean="0"/>
              <a:t> of </a:t>
            </a:r>
            <a:r>
              <a:rPr lang="fr-FR" dirty="0" err="1" smtClean="0"/>
              <a:t>salt</a:t>
            </a:r>
            <a:r>
              <a:rPr lang="fr-FR" dirty="0" smtClean="0"/>
              <a:t> water over time, but spatial information </a:t>
            </a:r>
            <a:r>
              <a:rPr lang="fr-FR" dirty="0" err="1" smtClean="0"/>
              <a:t>is</a:t>
            </a:r>
            <a:r>
              <a:rPr lang="fr-FR" dirty="0" smtClean="0"/>
              <a:t> </a:t>
            </a:r>
            <a:r>
              <a:rPr lang="fr-FR" dirty="0" err="1" smtClean="0"/>
              <a:t>limited</a:t>
            </a:r>
            <a:r>
              <a:rPr lang="fr-FR" dirty="0" smtClean="0"/>
              <a:t>.</a:t>
            </a:r>
            <a:endParaRPr lang="fr-FR" dirty="0"/>
          </a:p>
        </p:txBody>
      </p:sp>
      <p:pic>
        <p:nvPicPr>
          <p:cNvPr id="6" name="Image 5"/>
          <p:cNvPicPr>
            <a:picLocks noChangeAspect="1"/>
          </p:cNvPicPr>
          <p:nvPr/>
        </p:nvPicPr>
        <p:blipFill rotWithShape="1">
          <a:blip r:embed="rId3"/>
          <a:srcRect r="11193"/>
          <a:stretch/>
        </p:blipFill>
        <p:spPr>
          <a:xfrm>
            <a:off x="197276" y="844949"/>
            <a:ext cx="7310921" cy="4071797"/>
          </a:xfrm>
          <a:prstGeom prst="rect">
            <a:avLst/>
          </a:prstGeom>
        </p:spPr>
      </p:pic>
    </p:spTree>
    <p:extLst>
      <p:ext uri="{BB962C8B-B14F-4D97-AF65-F5344CB8AC3E}">
        <p14:creationId xmlns:p14="http://schemas.microsoft.com/office/powerpoint/2010/main" val="107806399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757</TotalTime>
  <Words>3624</Words>
  <Application>Microsoft Office PowerPoint</Application>
  <PresentationFormat>Affichage à l'écran (16:9)</PresentationFormat>
  <Paragraphs>645</Paragraphs>
  <Slides>88</Slides>
  <Notes>45</Notes>
  <HiddenSlides>0</HiddenSlides>
  <MMClips>2</MMClips>
  <ScaleCrop>false</ScaleCrop>
  <HeadingPairs>
    <vt:vector size="8" baseType="variant">
      <vt:variant>
        <vt:lpstr>Polices utilisées</vt:lpstr>
      </vt:variant>
      <vt:variant>
        <vt:i4>12</vt:i4>
      </vt:variant>
      <vt:variant>
        <vt:lpstr>Thème</vt:lpstr>
      </vt:variant>
      <vt:variant>
        <vt:i4>1</vt:i4>
      </vt:variant>
      <vt:variant>
        <vt:lpstr>Serveurs OLE incorporés</vt:lpstr>
      </vt:variant>
      <vt:variant>
        <vt:i4>3</vt:i4>
      </vt:variant>
      <vt:variant>
        <vt:lpstr>Titres des diapositives</vt:lpstr>
      </vt:variant>
      <vt:variant>
        <vt:i4>88</vt:i4>
      </vt:variant>
    </vt:vector>
  </HeadingPairs>
  <TitlesOfParts>
    <vt:vector size="104" baseType="lpstr">
      <vt:lpstr>Arial</vt:lpstr>
      <vt:lpstr>Avenir Black</vt:lpstr>
      <vt:lpstr>Avenir Book</vt:lpstr>
      <vt:lpstr>Bahnschrift</vt:lpstr>
      <vt:lpstr>Calibri</vt:lpstr>
      <vt:lpstr>Cambria Math</vt:lpstr>
      <vt:lpstr>Comic Sans MS</vt:lpstr>
      <vt:lpstr>Courier New</vt:lpstr>
      <vt:lpstr>Lucida Grande</vt:lpstr>
      <vt:lpstr>Symbol</vt:lpstr>
      <vt:lpstr>Times New Roman</vt:lpstr>
      <vt:lpstr>Wingdings</vt:lpstr>
      <vt:lpstr>Thème Office</vt:lpstr>
      <vt:lpstr>…quation</vt:lpstr>
      <vt:lpstr>Vergelijking</vt:lpstr>
      <vt:lpstr>Equation</vt:lpstr>
      <vt:lpstr>[Summer school hydrogeophysics 2018 - Jülich] ELECTRICAL RESISTIVITY TOMOGRAPHY</vt:lpstr>
      <vt:lpstr>Who is Sarah Garré? </vt:lpstr>
      <vt:lpstr>Who is Sarah Garré? (2)</vt:lpstr>
      <vt:lpstr>Présentation PowerPoint</vt:lpstr>
      <vt:lpstr>A practical example of application for ERT Hermans et al., 2012 (J.Hydrol.)</vt:lpstr>
      <vt:lpstr>Salt water intrustion in the Westhoek, Flanders, BE</vt:lpstr>
      <vt:lpstr>Sea water infiltration at high tide </vt:lpstr>
      <vt:lpstr>Conceptual scheme of water flow</vt:lpstr>
      <vt:lpstr>Point sampling</vt:lpstr>
      <vt:lpstr>General view on the infiltration area and tomography system</vt:lpstr>
      <vt:lpstr>Electrical resistivity tomography</vt:lpstr>
      <vt:lpstr>General view on the infiltration area and tomography system</vt:lpstr>
      <vt:lpstr>Electrical resistivity distribution</vt:lpstr>
      <vt:lpstr>Results from well (EMI) confronted with ERT results</vt:lpstr>
      <vt:lpstr>3D acquisition result</vt:lpstr>
      <vt:lpstr>But can we know the salt concentration and its distribution?</vt:lpstr>
      <vt:lpstr>Yes! : from ρb to ρw through a formation factor</vt:lpstr>
      <vt:lpstr>… and from ρw to salt concentration</vt:lpstr>
      <vt:lpstr>Final result: concentration map</vt:lpstr>
      <vt:lpstr>Summary of case-study</vt:lpstr>
      <vt:lpstr>ELECTRICAL RESISTIVITY TOMOGRAPHY</vt:lpstr>
      <vt:lpstr>Definition</vt:lpstr>
      <vt:lpstr>Présentation PowerPoint</vt:lpstr>
      <vt:lpstr>Direct current?</vt:lpstr>
      <vt:lpstr>In practice: semi-DC </vt:lpstr>
      <vt:lpstr>Principles</vt:lpstr>
      <vt:lpstr>History</vt:lpstr>
      <vt:lpstr>Basics: current conduction</vt:lpstr>
      <vt:lpstr>Conduction of electrical current? Types of materials?</vt:lpstr>
      <vt:lpstr>Conduction of electrical current? Types of materials?</vt:lpstr>
      <vt:lpstr>What conducts electricity in rocks?</vt:lpstr>
      <vt:lpstr>Minerals</vt:lpstr>
      <vt:lpstr>Fluids filling pores</vt:lpstr>
      <vt:lpstr>Acqueous solution</vt:lpstr>
      <vt:lpstr>Plume with higher salinity can be detected with ERT …</vt:lpstr>
      <vt:lpstr>Ranges of electrical signatures</vt:lpstr>
      <vt:lpstr>Electrical conductivity of rocks</vt:lpstr>
      <vt:lpstr>Porous media without surface conduction</vt:lpstr>
      <vt:lpstr>Porous media with surface conduction</vt:lpstr>
      <vt:lpstr>Présentation PowerPoint</vt:lpstr>
      <vt:lpstr>Consequence: from resistivity to variable of interest can be complex!</vt:lpstr>
      <vt:lpstr>Basics: measurement principles</vt:lpstr>
      <vt:lpstr>Instrumentation: some examples</vt:lpstr>
      <vt:lpstr>Resistivity meter</vt:lpstr>
      <vt:lpstr>DC current injection</vt:lpstr>
      <vt:lpstr>From potential to resistance: Ohm’s law</vt:lpstr>
      <vt:lpstr>Présentation PowerPoint</vt:lpstr>
      <vt:lpstr>Principle of superposition</vt:lpstr>
      <vt:lpstr>Potential difference in a four-electrode setup</vt:lpstr>
      <vt:lpstr>Heterogenous media</vt:lpstr>
      <vt:lpstr>Electrode configuration and geometric factor</vt:lpstr>
      <vt:lpstr>Dipole-dipole array sensitivity</vt:lpstr>
      <vt:lpstr>Wenner array sensitivity</vt:lpstr>
      <vt:lpstr>Basics: measurement modes</vt:lpstr>
      <vt:lpstr>Electrical profile</vt:lpstr>
      <vt:lpstr>Electrical sounding</vt:lpstr>
      <vt:lpstr>Mapping systems</vt:lpstr>
      <vt:lpstr>Electrical resistivity tomography</vt:lpstr>
      <vt:lpstr>Tomography</vt:lpstr>
      <vt:lpstr>Inversion</vt:lpstr>
      <vt:lpstr>What exactly is the problem?</vt:lpstr>
      <vt:lpstr>Présentation PowerPoint</vt:lpstr>
      <vt:lpstr>Présentation PowerPoint</vt:lpstr>
      <vt:lpstr>Sensitivity and pseudosection DIPOLE-DIPOLE</vt:lpstr>
      <vt:lpstr>So what is the solution?</vt:lpstr>
      <vt:lpstr>Tomography</vt:lpstr>
      <vt:lpstr>Geophysical inversion</vt:lpstr>
      <vt:lpstr>Geophysical inversion</vt:lpstr>
      <vt:lpstr>Geophysical inversion</vt:lpstr>
      <vt:lpstr>Geophysical inversion</vt:lpstr>
      <vt:lpstr>Geophysical inversion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Summary ERT</vt:lpstr>
      <vt:lpstr>Case-study discussion</vt:lpstr>
    </vt:vector>
  </TitlesOfParts>
  <Company>Gembloux Agro-Bio Tech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Geophysique / suivi de la pollution :  Techniques non-invasives Certicat d'universite en gestion des sols pollues</dc:title>
  <dc:creator>SARAH GARRE</dc:creator>
  <cp:lastModifiedBy>Sarah Garré</cp:lastModifiedBy>
  <cp:revision>69</cp:revision>
  <dcterms:created xsi:type="dcterms:W3CDTF">2017-05-03T08:30:10Z</dcterms:created>
  <dcterms:modified xsi:type="dcterms:W3CDTF">2018-08-28T05:15:23Z</dcterms:modified>
</cp:coreProperties>
</file>