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1" r:id="rId12"/>
    <p:sldId id="282" r:id="rId13"/>
    <p:sldId id="285" r:id="rId14"/>
    <p:sldId id="284" r:id="rId15"/>
    <p:sldId id="283" r:id="rId16"/>
    <p:sldId id="286" r:id="rId17"/>
    <p:sldId id="288" r:id="rId18"/>
    <p:sldId id="267" r:id="rId19"/>
    <p:sldId id="268" r:id="rId20"/>
    <p:sldId id="269" r:id="rId21"/>
    <p:sldId id="270" r:id="rId22"/>
    <p:sldId id="258" r:id="rId23"/>
    <p:sldId id="262" r:id="rId24"/>
    <p:sldId id="263" r:id="rId25"/>
    <p:sldId id="261" r:id="rId26"/>
    <p:sldId id="266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uchesnes" initials="c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92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3T20:50:37.178" idx="3">
    <p:pos x="1719" y="1421"/>
    <p:text>quels sont les professionnels appelés à collaborer?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3T20:56:55.933" idx="4">
    <p:pos x="10" y="10"/>
    <p:text>13 et 15 ne sont pas claires pour nous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C2CCB-E21F-493C-84E6-86141D92601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27E4A4-B94A-414A-9A16-E7CC3379114B}">
      <dgm:prSet phldrT="[Texte]" custT="1"/>
      <dgm:spPr/>
      <dgm:t>
        <a:bodyPr/>
        <a:lstStyle/>
        <a:p>
          <a:r>
            <a:rPr lang="fr-FR" sz="1800" dirty="0" smtClean="0"/>
            <a:t>Héparine BPM sans les suites d’une TVP, personne autonome</a:t>
          </a:r>
          <a:endParaRPr lang="fr-FR" sz="1800" dirty="0"/>
        </a:p>
      </dgm:t>
    </dgm:pt>
    <dgm:pt modelId="{FE65754C-11CE-4AFB-AAEC-268A4827B790}" type="parTrans" cxnId="{495E0F0F-8603-437D-ADF3-00808F5B8E6C}">
      <dgm:prSet/>
      <dgm:spPr/>
      <dgm:t>
        <a:bodyPr/>
        <a:lstStyle/>
        <a:p>
          <a:endParaRPr lang="fr-FR" sz="1100"/>
        </a:p>
      </dgm:t>
    </dgm:pt>
    <dgm:pt modelId="{E9455B8A-E020-4CF8-9B1C-BFD3BACDE7E3}" type="sibTrans" cxnId="{495E0F0F-8603-437D-ADF3-00808F5B8E6C}">
      <dgm:prSet/>
      <dgm:spPr/>
      <dgm:t>
        <a:bodyPr/>
        <a:lstStyle/>
        <a:p>
          <a:endParaRPr lang="fr-FR" sz="1100"/>
        </a:p>
      </dgm:t>
    </dgm:pt>
    <dgm:pt modelId="{7EBF3E1E-9F28-4048-B314-E9AAC3ED7CE3}">
      <dgm:prSet phldrT="[Texte]" custT="1"/>
      <dgm:spPr/>
      <dgm:t>
        <a:bodyPr/>
        <a:lstStyle/>
        <a:p>
          <a:r>
            <a:rPr lang="fr-FR" sz="1800" dirty="0" smtClean="0"/>
            <a:t>Frottis de plaie sur ulcères MI, pour décision AB</a:t>
          </a:r>
          <a:endParaRPr lang="fr-FR" sz="1800" dirty="0"/>
        </a:p>
      </dgm:t>
    </dgm:pt>
    <dgm:pt modelId="{2DD41080-01D7-41BE-B454-AB107B294680}" type="parTrans" cxnId="{BBBBDEAB-2045-4FA4-9D20-0192025B0B7C}">
      <dgm:prSet/>
      <dgm:spPr/>
      <dgm:t>
        <a:bodyPr/>
        <a:lstStyle/>
        <a:p>
          <a:endParaRPr lang="fr-FR" sz="1100"/>
        </a:p>
      </dgm:t>
    </dgm:pt>
    <dgm:pt modelId="{5ED47A23-58CB-4122-A79D-415509FD4E71}" type="sibTrans" cxnId="{BBBBDEAB-2045-4FA4-9D20-0192025B0B7C}">
      <dgm:prSet/>
      <dgm:spPr/>
      <dgm:t>
        <a:bodyPr/>
        <a:lstStyle/>
        <a:p>
          <a:endParaRPr lang="fr-FR" sz="1100"/>
        </a:p>
      </dgm:t>
    </dgm:pt>
    <dgm:pt modelId="{60DF97B8-DEBA-4AAC-B5D8-64771CD6C4D4}">
      <dgm:prSet phldrT="[Texte]" custT="1"/>
      <dgm:spPr/>
      <dgm:t>
        <a:bodyPr/>
        <a:lstStyle/>
        <a:p>
          <a:r>
            <a:rPr lang="fr-FR" sz="1800" dirty="0" smtClean="0"/>
            <a:t>Soins palliatifs à domicile</a:t>
          </a:r>
          <a:endParaRPr lang="fr-FR" sz="1800" dirty="0"/>
        </a:p>
      </dgm:t>
    </dgm:pt>
    <dgm:pt modelId="{E624D79F-7040-440B-80D7-99B167148C86}" type="parTrans" cxnId="{FC707041-C81E-4949-B3B9-F52EF030C363}">
      <dgm:prSet/>
      <dgm:spPr/>
      <dgm:t>
        <a:bodyPr/>
        <a:lstStyle/>
        <a:p>
          <a:endParaRPr lang="fr-FR" sz="1100"/>
        </a:p>
      </dgm:t>
    </dgm:pt>
    <dgm:pt modelId="{94E0BAF6-9EB3-4BBB-83BD-746C4BD383E5}" type="sibTrans" cxnId="{FC707041-C81E-4949-B3B9-F52EF030C363}">
      <dgm:prSet/>
      <dgm:spPr/>
      <dgm:t>
        <a:bodyPr/>
        <a:lstStyle/>
        <a:p>
          <a:endParaRPr lang="fr-FR" sz="1100"/>
        </a:p>
      </dgm:t>
    </dgm:pt>
    <dgm:pt modelId="{6260A927-890F-4E64-9F4E-A855A2EE02B8}" type="pres">
      <dgm:prSet presAssocID="{C2AC2CCB-E21F-493C-84E6-86141D92601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E8E10A-F047-4D65-AC0A-50F0EBF6BCEA}" type="pres">
      <dgm:prSet presAssocID="{C2AC2CCB-E21F-493C-84E6-86141D926017}" presName="cycle" presStyleCnt="0"/>
      <dgm:spPr/>
    </dgm:pt>
    <dgm:pt modelId="{273C8801-946B-47DA-B951-6760A4935281}" type="pres">
      <dgm:prSet presAssocID="{C2AC2CCB-E21F-493C-84E6-86141D926017}" presName="centerShape" presStyleCnt="0"/>
      <dgm:spPr/>
    </dgm:pt>
    <dgm:pt modelId="{94A96052-3E38-4CAF-A66C-301551CB0A64}" type="pres">
      <dgm:prSet presAssocID="{C2AC2CCB-E21F-493C-84E6-86141D926017}" presName="connSite" presStyleLbl="node1" presStyleIdx="0" presStyleCnt="4"/>
      <dgm:spPr/>
    </dgm:pt>
    <dgm:pt modelId="{1BA782C4-38F7-4133-B706-43CA41555C26}" type="pres">
      <dgm:prSet presAssocID="{C2AC2CCB-E21F-493C-84E6-86141D926017}" presName="visible" presStyleLbl="node1" presStyleIdx="0" presStyleCnt="4" custScaleX="85794" custScaleY="814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F6054EC-C019-45D4-B6F4-7D8B8DDE0512}" type="pres">
      <dgm:prSet presAssocID="{FE65754C-11CE-4AFB-AAEC-268A4827B790}" presName="Name25" presStyleLbl="parChTrans1D1" presStyleIdx="0" presStyleCnt="3"/>
      <dgm:spPr/>
      <dgm:t>
        <a:bodyPr/>
        <a:lstStyle/>
        <a:p>
          <a:endParaRPr lang="fr-FR"/>
        </a:p>
      </dgm:t>
    </dgm:pt>
    <dgm:pt modelId="{CE247E6E-B884-4A16-906E-9985B1BCC1A3}" type="pres">
      <dgm:prSet presAssocID="{4A27E4A4-B94A-414A-9A16-E7CC3379114B}" presName="node" presStyleCnt="0"/>
      <dgm:spPr/>
    </dgm:pt>
    <dgm:pt modelId="{6AE8F7ED-5DB1-4B99-B614-0CCB959AC8A2}" type="pres">
      <dgm:prSet presAssocID="{4A27E4A4-B94A-414A-9A16-E7CC3379114B}" presName="parentNode" presStyleLbl="node1" presStyleIdx="1" presStyleCnt="4" custScaleX="168877" custScaleY="118838" custLinFactNeighborX="2486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A0F348-14AF-498F-B3E2-45AA8660B8F7}" type="pres">
      <dgm:prSet presAssocID="{4A27E4A4-B94A-414A-9A16-E7CC337911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A0C994-4727-43A5-B8D0-063B28EECC5D}" type="pres">
      <dgm:prSet presAssocID="{2DD41080-01D7-41BE-B454-AB107B294680}" presName="Name25" presStyleLbl="parChTrans1D1" presStyleIdx="1" presStyleCnt="3"/>
      <dgm:spPr/>
      <dgm:t>
        <a:bodyPr/>
        <a:lstStyle/>
        <a:p>
          <a:endParaRPr lang="fr-FR"/>
        </a:p>
      </dgm:t>
    </dgm:pt>
    <dgm:pt modelId="{20CAB721-7080-4A8A-B260-6662F12DBE97}" type="pres">
      <dgm:prSet presAssocID="{7EBF3E1E-9F28-4048-B314-E9AAC3ED7CE3}" presName="node" presStyleCnt="0"/>
      <dgm:spPr/>
    </dgm:pt>
    <dgm:pt modelId="{6E821AA1-19DF-4944-92E1-D11BE543D07D}" type="pres">
      <dgm:prSet presAssocID="{7EBF3E1E-9F28-4048-B314-E9AAC3ED7CE3}" presName="parentNode" presStyleLbl="node1" presStyleIdx="2" presStyleCnt="4" custScaleX="174079" custLinFactX="13454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C04C07-9D14-4FC2-B980-152F8BBA5035}" type="pres">
      <dgm:prSet presAssocID="{7EBF3E1E-9F28-4048-B314-E9AAC3ED7CE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CAB067-D99C-4599-8F7C-F02AA554189E}" type="pres">
      <dgm:prSet presAssocID="{E624D79F-7040-440B-80D7-99B167148C86}" presName="Name25" presStyleLbl="parChTrans1D1" presStyleIdx="2" presStyleCnt="3"/>
      <dgm:spPr/>
      <dgm:t>
        <a:bodyPr/>
        <a:lstStyle/>
        <a:p>
          <a:endParaRPr lang="fr-FR"/>
        </a:p>
      </dgm:t>
    </dgm:pt>
    <dgm:pt modelId="{AAB7B9B7-786A-4072-AFF6-BD04DD13EFD0}" type="pres">
      <dgm:prSet presAssocID="{60DF97B8-DEBA-4AAC-B5D8-64771CD6C4D4}" presName="node" presStyleCnt="0"/>
      <dgm:spPr/>
    </dgm:pt>
    <dgm:pt modelId="{B215D5C2-525C-4FDB-96E5-B7E6621DB5D8}" type="pres">
      <dgm:prSet presAssocID="{60DF97B8-DEBA-4AAC-B5D8-64771CD6C4D4}" presName="parentNode" presStyleLbl="node1" presStyleIdx="3" presStyleCnt="4" custScaleX="134155" custLinFactNeighborX="2401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D5214B-468B-4073-8AAE-33E98A7B3F0E}" type="pres">
      <dgm:prSet presAssocID="{60DF97B8-DEBA-4AAC-B5D8-64771CD6C4D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20659C-3505-4B75-8B4D-976BFDE2A11D}" type="presOf" srcId="{2DD41080-01D7-41BE-B454-AB107B294680}" destId="{E5A0C994-4727-43A5-B8D0-063B28EECC5D}" srcOrd="0" destOrd="0" presId="urn:microsoft.com/office/officeart/2005/8/layout/radial2"/>
    <dgm:cxn modelId="{FC707041-C81E-4949-B3B9-F52EF030C363}" srcId="{C2AC2CCB-E21F-493C-84E6-86141D926017}" destId="{60DF97B8-DEBA-4AAC-B5D8-64771CD6C4D4}" srcOrd="2" destOrd="0" parTransId="{E624D79F-7040-440B-80D7-99B167148C86}" sibTransId="{94E0BAF6-9EB3-4BBB-83BD-746C4BD383E5}"/>
    <dgm:cxn modelId="{BBBBDEAB-2045-4FA4-9D20-0192025B0B7C}" srcId="{C2AC2CCB-E21F-493C-84E6-86141D926017}" destId="{7EBF3E1E-9F28-4048-B314-E9AAC3ED7CE3}" srcOrd="1" destOrd="0" parTransId="{2DD41080-01D7-41BE-B454-AB107B294680}" sibTransId="{5ED47A23-58CB-4122-A79D-415509FD4E71}"/>
    <dgm:cxn modelId="{495E0F0F-8603-437D-ADF3-00808F5B8E6C}" srcId="{C2AC2CCB-E21F-493C-84E6-86141D926017}" destId="{4A27E4A4-B94A-414A-9A16-E7CC3379114B}" srcOrd="0" destOrd="0" parTransId="{FE65754C-11CE-4AFB-AAEC-268A4827B790}" sibTransId="{E9455B8A-E020-4CF8-9B1C-BFD3BACDE7E3}"/>
    <dgm:cxn modelId="{AC69ED44-AAF4-4231-BB9B-DA3CD7C56750}" type="presOf" srcId="{4A27E4A4-B94A-414A-9A16-E7CC3379114B}" destId="{6AE8F7ED-5DB1-4B99-B614-0CCB959AC8A2}" srcOrd="0" destOrd="0" presId="urn:microsoft.com/office/officeart/2005/8/layout/radial2"/>
    <dgm:cxn modelId="{2D8A89D9-5451-4BAD-B70E-6D74A60ED8EB}" type="presOf" srcId="{C2AC2CCB-E21F-493C-84E6-86141D926017}" destId="{6260A927-890F-4E64-9F4E-A855A2EE02B8}" srcOrd="0" destOrd="0" presId="urn:microsoft.com/office/officeart/2005/8/layout/radial2"/>
    <dgm:cxn modelId="{7B11B8CE-4E3B-4FEB-AD52-14D96D5C0373}" type="presOf" srcId="{7EBF3E1E-9F28-4048-B314-E9AAC3ED7CE3}" destId="{6E821AA1-19DF-4944-92E1-D11BE543D07D}" srcOrd="0" destOrd="0" presId="urn:microsoft.com/office/officeart/2005/8/layout/radial2"/>
    <dgm:cxn modelId="{20DAE451-E26D-4D0C-912A-D5CFCEED1576}" type="presOf" srcId="{60DF97B8-DEBA-4AAC-B5D8-64771CD6C4D4}" destId="{B215D5C2-525C-4FDB-96E5-B7E6621DB5D8}" srcOrd="0" destOrd="0" presId="urn:microsoft.com/office/officeart/2005/8/layout/radial2"/>
    <dgm:cxn modelId="{FD443CD7-39E0-4FA3-8A91-D27A03C73633}" type="presOf" srcId="{FE65754C-11CE-4AFB-AAEC-268A4827B790}" destId="{DF6054EC-C019-45D4-B6F4-7D8B8DDE0512}" srcOrd="0" destOrd="0" presId="urn:microsoft.com/office/officeart/2005/8/layout/radial2"/>
    <dgm:cxn modelId="{9BBD1D30-FC7E-47B9-8709-8BCE23325A4B}" type="presOf" srcId="{E624D79F-7040-440B-80D7-99B167148C86}" destId="{B8CAB067-D99C-4599-8F7C-F02AA554189E}" srcOrd="0" destOrd="0" presId="urn:microsoft.com/office/officeart/2005/8/layout/radial2"/>
    <dgm:cxn modelId="{CB13CA15-D4A9-4623-BB49-765DE08CF9D7}" type="presParOf" srcId="{6260A927-890F-4E64-9F4E-A855A2EE02B8}" destId="{E8E8E10A-F047-4D65-AC0A-50F0EBF6BCEA}" srcOrd="0" destOrd="0" presId="urn:microsoft.com/office/officeart/2005/8/layout/radial2"/>
    <dgm:cxn modelId="{A7940748-F388-49E7-AD60-4CD0543C7BBE}" type="presParOf" srcId="{E8E8E10A-F047-4D65-AC0A-50F0EBF6BCEA}" destId="{273C8801-946B-47DA-B951-6760A4935281}" srcOrd="0" destOrd="0" presId="urn:microsoft.com/office/officeart/2005/8/layout/radial2"/>
    <dgm:cxn modelId="{3D27063B-8226-436B-8154-7AC9E8E9F2AD}" type="presParOf" srcId="{273C8801-946B-47DA-B951-6760A4935281}" destId="{94A96052-3E38-4CAF-A66C-301551CB0A64}" srcOrd="0" destOrd="0" presId="urn:microsoft.com/office/officeart/2005/8/layout/radial2"/>
    <dgm:cxn modelId="{DF028A86-F433-4467-8774-DA4D1CF46F62}" type="presParOf" srcId="{273C8801-946B-47DA-B951-6760A4935281}" destId="{1BA782C4-38F7-4133-B706-43CA41555C26}" srcOrd="1" destOrd="0" presId="urn:microsoft.com/office/officeart/2005/8/layout/radial2"/>
    <dgm:cxn modelId="{1682CB4A-E7F8-4C62-817B-49CBE845D576}" type="presParOf" srcId="{E8E8E10A-F047-4D65-AC0A-50F0EBF6BCEA}" destId="{DF6054EC-C019-45D4-B6F4-7D8B8DDE0512}" srcOrd="1" destOrd="0" presId="urn:microsoft.com/office/officeart/2005/8/layout/radial2"/>
    <dgm:cxn modelId="{A4D37854-8569-4B10-BFD8-FA1F1BDFA099}" type="presParOf" srcId="{E8E8E10A-F047-4D65-AC0A-50F0EBF6BCEA}" destId="{CE247E6E-B884-4A16-906E-9985B1BCC1A3}" srcOrd="2" destOrd="0" presId="urn:microsoft.com/office/officeart/2005/8/layout/radial2"/>
    <dgm:cxn modelId="{2BCE879F-B8AC-42D0-AD7E-18451BFA594D}" type="presParOf" srcId="{CE247E6E-B884-4A16-906E-9985B1BCC1A3}" destId="{6AE8F7ED-5DB1-4B99-B614-0CCB959AC8A2}" srcOrd="0" destOrd="0" presId="urn:microsoft.com/office/officeart/2005/8/layout/radial2"/>
    <dgm:cxn modelId="{C016D471-F765-4D2F-B503-91BEF2574561}" type="presParOf" srcId="{CE247E6E-B884-4A16-906E-9985B1BCC1A3}" destId="{E9A0F348-14AF-498F-B3E2-45AA8660B8F7}" srcOrd="1" destOrd="0" presId="urn:microsoft.com/office/officeart/2005/8/layout/radial2"/>
    <dgm:cxn modelId="{2DD7476B-F699-49EA-8F0B-39EFB456A7B2}" type="presParOf" srcId="{E8E8E10A-F047-4D65-AC0A-50F0EBF6BCEA}" destId="{E5A0C994-4727-43A5-B8D0-063B28EECC5D}" srcOrd="3" destOrd="0" presId="urn:microsoft.com/office/officeart/2005/8/layout/radial2"/>
    <dgm:cxn modelId="{6CC9312C-6777-4FD0-9A80-6851A8C7416E}" type="presParOf" srcId="{E8E8E10A-F047-4D65-AC0A-50F0EBF6BCEA}" destId="{20CAB721-7080-4A8A-B260-6662F12DBE97}" srcOrd="4" destOrd="0" presId="urn:microsoft.com/office/officeart/2005/8/layout/radial2"/>
    <dgm:cxn modelId="{70058C59-17B8-43F2-B62D-91BDD9D3FD3C}" type="presParOf" srcId="{20CAB721-7080-4A8A-B260-6662F12DBE97}" destId="{6E821AA1-19DF-4944-92E1-D11BE543D07D}" srcOrd="0" destOrd="0" presId="urn:microsoft.com/office/officeart/2005/8/layout/radial2"/>
    <dgm:cxn modelId="{4458CBC3-522A-4504-BDBF-FAA1244F9872}" type="presParOf" srcId="{20CAB721-7080-4A8A-B260-6662F12DBE97}" destId="{2AC04C07-9D14-4FC2-B980-152F8BBA5035}" srcOrd="1" destOrd="0" presId="urn:microsoft.com/office/officeart/2005/8/layout/radial2"/>
    <dgm:cxn modelId="{3D95343A-CB1A-4AC4-B3C5-FDC21BCEEE1E}" type="presParOf" srcId="{E8E8E10A-F047-4D65-AC0A-50F0EBF6BCEA}" destId="{B8CAB067-D99C-4599-8F7C-F02AA554189E}" srcOrd="5" destOrd="0" presId="urn:microsoft.com/office/officeart/2005/8/layout/radial2"/>
    <dgm:cxn modelId="{F9267C57-D76C-4CAE-8816-0069762F4360}" type="presParOf" srcId="{E8E8E10A-F047-4D65-AC0A-50F0EBF6BCEA}" destId="{AAB7B9B7-786A-4072-AFF6-BD04DD13EFD0}" srcOrd="6" destOrd="0" presId="urn:microsoft.com/office/officeart/2005/8/layout/radial2"/>
    <dgm:cxn modelId="{37489B47-938E-4B27-AC19-33CEF76AE6B6}" type="presParOf" srcId="{AAB7B9B7-786A-4072-AFF6-BD04DD13EFD0}" destId="{B215D5C2-525C-4FDB-96E5-B7E6621DB5D8}" srcOrd="0" destOrd="0" presId="urn:microsoft.com/office/officeart/2005/8/layout/radial2"/>
    <dgm:cxn modelId="{4EB78F70-9825-49E4-9A40-A4D3973CCC5C}" type="presParOf" srcId="{AAB7B9B7-786A-4072-AFF6-BD04DD13EFD0}" destId="{17D5214B-468B-4073-8AAE-33E98A7B3F0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AB067-D99C-4599-8F7C-F02AA554189E}">
      <dsp:nvSpPr>
        <dsp:cNvPr id="0" name=""/>
        <dsp:cNvSpPr/>
      </dsp:nvSpPr>
      <dsp:spPr>
        <a:xfrm rot="2327528">
          <a:off x="3292585" y="3843009"/>
          <a:ext cx="1005591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005591" y="22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0C994-4727-43A5-B8D0-063B28EECC5D}">
      <dsp:nvSpPr>
        <dsp:cNvPr id="0" name=""/>
        <dsp:cNvSpPr/>
      </dsp:nvSpPr>
      <dsp:spPr>
        <a:xfrm>
          <a:off x="3403489" y="2788426"/>
          <a:ext cx="1984328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984328" y="22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054EC-C019-45D4-B6F4-7D8B8DDE0512}">
      <dsp:nvSpPr>
        <dsp:cNvPr id="0" name=""/>
        <dsp:cNvSpPr/>
      </dsp:nvSpPr>
      <dsp:spPr>
        <a:xfrm rot="19233872">
          <a:off x="3317657" y="1792193"/>
          <a:ext cx="754044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754044" y="22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782C4-38F7-4133-B706-43CA41555C26}">
      <dsp:nvSpPr>
        <dsp:cNvPr id="0" name=""/>
        <dsp:cNvSpPr/>
      </dsp:nvSpPr>
      <dsp:spPr>
        <a:xfrm>
          <a:off x="1355655" y="1740465"/>
          <a:ext cx="2255438" cy="2140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8F7ED-5DB1-4B99-B614-0CCB959AC8A2}">
      <dsp:nvSpPr>
        <dsp:cNvPr id="0" name=""/>
        <dsp:cNvSpPr/>
      </dsp:nvSpPr>
      <dsp:spPr>
        <a:xfrm>
          <a:off x="3519870" y="-74177"/>
          <a:ext cx="2663764" cy="1874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Héparine BPM sans les suites d’une TVP, personne autonome</a:t>
          </a:r>
          <a:endParaRPr lang="fr-FR" sz="1800" kern="1200" dirty="0"/>
        </a:p>
      </dsp:txBody>
      <dsp:txXfrm>
        <a:off x="3909969" y="200334"/>
        <a:ext cx="1883566" cy="1325457"/>
      </dsp:txXfrm>
    </dsp:sp>
    <dsp:sp modelId="{6E821AA1-19DF-4944-92E1-D11BE543D07D}">
      <dsp:nvSpPr>
        <dsp:cNvPr id="0" name=""/>
        <dsp:cNvSpPr/>
      </dsp:nvSpPr>
      <dsp:spPr>
        <a:xfrm>
          <a:off x="5387818" y="2022256"/>
          <a:ext cx="2745817" cy="1577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Frottis de plaie sur ulcères MI, pour décision AB</a:t>
          </a:r>
          <a:endParaRPr lang="fr-FR" sz="1800" kern="1200" dirty="0"/>
        </a:p>
      </dsp:txBody>
      <dsp:txXfrm>
        <a:off x="5789934" y="2253252"/>
        <a:ext cx="1941585" cy="1115347"/>
      </dsp:txXfrm>
    </dsp:sp>
    <dsp:sp modelId="{B215D5C2-525C-4FDB-96E5-B7E6621DB5D8}">
      <dsp:nvSpPr>
        <dsp:cNvPr id="0" name=""/>
        <dsp:cNvSpPr/>
      </dsp:nvSpPr>
      <dsp:spPr>
        <a:xfrm>
          <a:off x="3848671" y="3970121"/>
          <a:ext cx="2116080" cy="1577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Soins palliatifs à domicile</a:t>
          </a:r>
          <a:endParaRPr lang="fr-FR" sz="1800" kern="1200" dirty="0"/>
        </a:p>
      </dsp:txBody>
      <dsp:txXfrm>
        <a:off x="4158564" y="4201117"/>
        <a:ext cx="1496294" cy="1115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B34F-CBCE-4C48-96BE-D0DB8E4F423D}" type="datetimeFigureOut">
              <a:rPr lang="fr-FR" smtClean="0"/>
              <a:t>14/09/2017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30A0-0D64-4544-A668-D6A08BC96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3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F792-77B9-4B07-9AB4-0575C66C314B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89E4-718E-44C6-BC28-999D45930F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89E4-718E-44C6-BC28-999D45930F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0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89E4-718E-44C6-BC28-999D45930F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2582-A516-4C18-B3EC-1DCFEECF05F5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AEB-B035-4BBF-B3F6-4C88C071CED7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E910-DB57-4EDE-914E-3E230C339862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6C1-FEB9-4CED-B8AB-B29F4C767067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4319-DEC2-4894-9B7F-11BA799D0214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234A-227D-45F8-A70F-908DA99BF849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70E9-74E6-4509-A23D-D9C6B7F8737D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C3F9-AB28-4CAF-AE04-1F84B863C171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444C-7B08-4579-A61F-57349BBDA5E1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7DA2-A6C8-4462-8688-587A1CA761D5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2D2-3017-469A-90AF-0C4E7D5D8869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C22C-1623-4E2D-8311-BA32C14C5FC9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AE72B-2A5C-4D3B-B78E-F43B5F77EE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1885" y="2455821"/>
            <a:ext cx="7867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/>
              <a:t>La collaboration entre le médecin généraliste et les professionnels de l’aide et </a:t>
            </a:r>
            <a:r>
              <a:rPr lang="fr-BE" sz="3600" b="1" dirty="0" smtClean="0"/>
              <a:t>des </a:t>
            </a:r>
            <a:r>
              <a:rPr lang="fr-BE" sz="3600" b="1" dirty="0" smtClean="0"/>
              <a:t>soins à domicile</a:t>
            </a:r>
          </a:p>
          <a:p>
            <a:r>
              <a:rPr lang="fr-BE" sz="3600" i="1" dirty="0" smtClean="0"/>
              <a:t>Approcher la complexité</a:t>
            </a:r>
          </a:p>
          <a:p>
            <a:endParaRPr lang="fr-BE" sz="3600" dirty="0"/>
          </a:p>
          <a:p>
            <a:r>
              <a:rPr lang="fr-BE" sz="2000" dirty="0" err="1" smtClean="0"/>
              <a:t>JeanLuc</a:t>
            </a:r>
            <a:r>
              <a:rPr lang="fr-BE" sz="2000" dirty="0" smtClean="0"/>
              <a:t> </a:t>
            </a:r>
            <a:r>
              <a:rPr lang="fr-BE" sz="2000" dirty="0" err="1" smtClean="0"/>
              <a:t>Belche</a:t>
            </a:r>
            <a:endParaRPr lang="fr-BE" sz="2000" dirty="0" smtClean="0"/>
          </a:p>
          <a:p>
            <a:r>
              <a:rPr lang="fr-BE" sz="2000" dirty="0" smtClean="0"/>
              <a:t>Christiane </a:t>
            </a:r>
            <a:r>
              <a:rPr lang="fr-BE" sz="2000" dirty="0" err="1" smtClean="0"/>
              <a:t>Duchesnes</a:t>
            </a:r>
            <a:endParaRPr lang="fr-BE" sz="2000" dirty="0" smtClean="0"/>
          </a:p>
          <a:p>
            <a:r>
              <a:rPr lang="fr-BE" sz="2000" dirty="0" smtClean="0"/>
              <a:t>Florence </a:t>
            </a:r>
            <a:r>
              <a:rPr lang="fr-BE" sz="2000" dirty="0" err="1" smtClean="0"/>
              <a:t>Mainil</a:t>
            </a:r>
            <a:endParaRPr lang="en-US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5" y="48043"/>
            <a:ext cx="3575563" cy="207382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56" y="5123998"/>
            <a:ext cx="4612727" cy="12029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72" y="548640"/>
            <a:ext cx="5220537" cy="14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« C’est complexe de collaborer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Au niveau de la 1</a:t>
            </a:r>
            <a:r>
              <a:rPr lang="fr-BE" baseline="30000" dirty="0" smtClean="0"/>
              <a:t>ère</a:t>
            </a:r>
            <a:r>
              <a:rPr lang="fr-BE" dirty="0" smtClean="0"/>
              <a:t> ligne de soins, qui sont les professionnels qui sont appelés à collaborer?</a:t>
            </a:r>
          </a:p>
          <a:p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smtClean="0"/>
              <a:t>…et dans quel type d’organisation évoluent-ils?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28 fonctions de la 1</a:t>
            </a:r>
            <a:r>
              <a:rPr lang="fr-BE" baseline="30000" dirty="0" smtClean="0"/>
              <a:t>ère</a:t>
            </a:r>
            <a:r>
              <a:rPr lang="fr-BE" dirty="0" smtClean="0"/>
              <a:t> ligne recensées en Belgique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10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2124" y="3948615"/>
            <a:ext cx="5394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De </a:t>
            </a:r>
            <a:r>
              <a:rPr lang="fr-FR" sz="1400" i="1" dirty="0" err="1"/>
              <a:t>Munck</a:t>
            </a:r>
            <a:r>
              <a:rPr lang="fr-FR" sz="1400" i="1" dirty="0"/>
              <a:t> P, </a:t>
            </a:r>
            <a:r>
              <a:rPr lang="fr-FR" sz="1400" i="1" dirty="0" err="1"/>
              <a:t>Paligot</a:t>
            </a:r>
            <a:r>
              <a:rPr lang="fr-FR" sz="1400" i="1" dirty="0"/>
              <a:t> F, </a:t>
            </a:r>
            <a:r>
              <a:rPr lang="fr-FR" sz="1400" i="1" dirty="0" err="1"/>
              <a:t>Barbosa</a:t>
            </a:r>
            <a:r>
              <a:rPr lang="fr-FR" sz="1400" i="1" dirty="0"/>
              <a:t> F, Heymans I, </a:t>
            </a:r>
            <a:r>
              <a:rPr lang="fr-FR" sz="1400" i="1" dirty="0" err="1"/>
              <a:t>Somasse</a:t>
            </a:r>
            <a:r>
              <a:rPr lang="fr-FR" sz="1400" i="1" dirty="0"/>
              <a:t> E, Saint Amand F, et al. Les métiers de demain de la première ligne de soins. Fédération des maisons médicales et des collectifs de santé francophones ASBL</a:t>
            </a:r>
          </a:p>
          <a:p>
            <a:r>
              <a:rPr lang="fr-FR" sz="1400" i="1" dirty="0"/>
              <a:t>; 2011.</a:t>
            </a:r>
          </a:p>
        </p:txBody>
      </p:sp>
    </p:spTree>
    <p:extLst>
      <p:ext uri="{BB962C8B-B14F-4D97-AF65-F5344CB8AC3E}">
        <p14:creationId xmlns:p14="http://schemas.microsoft.com/office/powerpoint/2010/main" val="28903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11</a:t>
            </a:fld>
            <a:endParaRPr lang="en-US"/>
          </a:p>
        </p:txBody>
      </p:sp>
      <p:pic>
        <p:nvPicPr>
          <p:cNvPr id="8" name="Espace réservé pour une image  5" descr="Fichiers - DoX @ UL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2938" y="98425"/>
            <a:ext cx="5394325" cy="6759575"/>
          </a:xfrm>
        </p:spPr>
      </p:pic>
      <p:sp>
        <p:nvSpPr>
          <p:cNvPr id="9" name="ZoneTexte 8"/>
          <p:cNvSpPr txBox="1"/>
          <p:nvPr/>
        </p:nvSpPr>
        <p:spPr>
          <a:xfrm>
            <a:off x="8192589" y="1446887"/>
            <a:ext cx="37736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1. </a:t>
            </a:r>
            <a:r>
              <a:rPr lang="fr-BE" dirty="0"/>
              <a:t>P</a:t>
            </a:r>
            <a:r>
              <a:rPr lang="fr-BE" dirty="0" smtClean="0"/>
              <a:t>rofessionnels</a:t>
            </a:r>
          </a:p>
          <a:p>
            <a:endParaRPr lang="fr-BE" dirty="0"/>
          </a:p>
          <a:p>
            <a:r>
              <a:rPr lang="fr-BE" dirty="0" smtClean="0"/>
              <a:t>2. </a:t>
            </a:r>
            <a:r>
              <a:rPr lang="fr-BE" dirty="0"/>
              <a:t>P</a:t>
            </a:r>
            <a:r>
              <a:rPr lang="fr-BE" dirty="0" smtClean="0"/>
              <a:t>ratiques / modalités organisationnelles</a:t>
            </a:r>
          </a:p>
          <a:p>
            <a:endParaRPr lang="fr-BE" dirty="0"/>
          </a:p>
          <a:p>
            <a:r>
              <a:rPr lang="fr-BE" dirty="0" smtClean="0"/>
              <a:t>3. Modalités </a:t>
            </a:r>
          </a:p>
          <a:p>
            <a:r>
              <a:rPr lang="fr-BE" dirty="0" smtClean="0"/>
              <a:t>organisationnelles pluri-professionelles</a:t>
            </a:r>
          </a:p>
          <a:p>
            <a:endParaRPr lang="fr-BE" dirty="0"/>
          </a:p>
          <a:p>
            <a:r>
              <a:rPr lang="fr-BE" dirty="0" smtClean="0"/>
              <a:t>4. </a:t>
            </a:r>
            <a:r>
              <a:rPr lang="fr-BE" dirty="0"/>
              <a:t>M</a:t>
            </a:r>
            <a:r>
              <a:rPr lang="fr-BE" dirty="0" smtClean="0"/>
              <a:t>odalités d’évaluation </a:t>
            </a:r>
          </a:p>
          <a:p>
            <a:r>
              <a:rPr lang="fr-BE" dirty="0" smtClean="0"/>
              <a:t>des pratiques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8374404" y="5774119"/>
            <a:ext cx="335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Belche</a:t>
            </a:r>
            <a:r>
              <a:rPr lang="fr-FR" sz="1400" i="1" dirty="0"/>
              <a:t> JL, </a:t>
            </a:r>
            <a:r>
              <a:rPr lang="fr-FR" sz="1400" i="1" dirty="0" err="1"/>
              <a:t>Buret</a:t>
            </a:r>
            <a:r>
              <a:rPr lang="fr-FR" sz="1400" i="1" dirty="0"/>
              <a:t> L, </a:t>
            </a:r>
            <a:r>
              <a:rPr lang="fr-FR" sz="1400" i="1" dirty="0" err="1"/>
              <a:t>Duchesnes</a:t>
            </a:r>
            <a:r>
              <a:rPr lang="fr-FR" sz="1400" i="1" dirty="0"/>
              <a:t> C, </a:t>
            </a:r>
            <a:r>
              <a:rPr lang="fr-FR" sz="1400" i="1" dirty="0" err="1"/>
              <a:t>Giet</a:t>
            </a:r>
            <a:r>
              <a:rPr lang="fr-FR" sz="1400" i="1" dirty="0"/>
              <a:t> D. La coordination de soins en 1ère ligne: et Mme Dupont? Santé Conjuguée. 2016;74:45-50.</a:t>
            </a:r>
          </a:p>
          <a:p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4048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Abondance de modalités de </a:t>
            </a:r>
            <a:br>
              <a:rPr lang="fr-BE" dirty="0" smtClean="0"/>
            </a:br>
            <a:r>
              <a:rPr lang="fr-BE" dirty="0" smtClean="0"/>
              <a:t>collaboration interprofessionnelle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3200" dirty="0" smtClean="0"/>
              <a:t>Dans le système de santé belge: libre choix du prestataire par le patient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1"/>
            <a:r>
              <a:rPr lang="fr-BE" dirty="0"/>
              <a:t>E</a:t>
            </a:r>
            <a:r>
              <a:rPr lang="fr-BE" dirty="0" smtClean="0"/>
              <a:t>xceptions: pratique forfaitaire ambulatoire, MRS, etc.</a:t>
            </a:r>
            <a:endParaRPr lang="fr-BE" sz="3200" dirty="0" smtClean="0"/>
          </a:p>
          <a:p>
            <a:endParaRPr lang="fr-BE" sz="3200" dirty="0" smtClean="0"/>
          </a:p>
          <a:p>
            <a:r>
              <a:rPr lang="fr-BE" sz="3200" dirty="0" smtClean="0"/>
              <a:t>En conséquence, abondance de combinaisons possibles</a:t>
            </a:r>
          </a:p>
          <a:p>
            <a:r>
              <a:rPr lang="fr-BE" sz="3200" dirty="0"/>
              <a:t>B</a:t>
            </a:r>
            <a:r>
              <a:rPr lang="fr-BE" sz="3200" dirty="0" smtClean="0"/>
              <a:t>arrières interorganisationnelles</a:t>
            </a:r>
          </a:p>
          <a:p>
            <a:pPr marL="0" indent="0">
              <a:buNone/>
            </a:pPr>
            <a:endParaRPr lang="fr-BE" sz="32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age 4" descr="File:&lt;strong&gt;Belgian&lt;/strong&gt; &lt;strong&gt;Flag&lt;/strong&gt; (5089051595)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7162" y="2846316"/>
            <a:ext cx="1197652" cy="11294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0134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464152" y="3573016"/>
            <a:ext cx="136815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BE" dirty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  <a:p>
            <a:pPr algn="ctr"/>
            <a:r>
              <a:rPr lang="fr-BE" dirty="0">
                <a:solidFill>
                  <a:schemeClr val="tx1"/>
                </a:solidFill>
              </a:rPr>
              <a:t>INF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871864" y="5013176"/>
            <a:ext cx="2088232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Bénéficiaire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511824" y="6237312"/>
            <a:ext cx="266429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Pairs aidants</a:t>
            </a:r>
          </a:p>
        </p:txBody>
      </p:sp>
      <p:sp>
        <p:nvSpPr>
          <p:cNvPr id="11" name="Ellipse 10"/>
          <p:cNvSpPr/>
          <p:nvPr/>
        </p:nvSpPr>
        <p:spPr>
          <a:xfrm>
            <a:off x="2279576" y="1844824"/>
            <a:ext cx="25922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MG solo</a:t>
            </a:r>
          </a:p>
        </p:txBody>
      </p:sp>
      <p:sp>
        <p:nvSpPr>
          <p:cNvPr id="12" name="Ellipse 11"/>
          <p:cNvSpPr/>
          <p:nvPr/>
        </p:nvSpPr>
        <p:spPr>
          <a:xfrm>
            <a:off x="2279576" y="2780928"/>
            <a:ext cx="25922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MG groupe mono</a:t>
            </a:r>
          </a:p>
        </p:txBody>
      </p:sp>
      <p:sp>
        <p:nvSpPr>
          <p:cNvPr id="13" name="Ellipse 12"/>
          <p:cNvSpPr/>
          <p:nvPr/>
        </p:nvSpPr>
        <p:spPr>
          <a:xfrm>
            <a:off x="2279576" y="3861048"/>
            <a:ext cx="25922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MG groupe Pluri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1631504" y="476672"/>
            <a:ext cx="7992888" cy="4392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	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7464152" y="2420888"/>
            <a:ext cx="136815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AF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7752184" y="3645024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Resp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inf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8580276" y="2209448"/>
            <a:ext cx="93610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Resp</a:t>
            </a:r>
            <a:r>
              <a:rPr lang="fr-BE" dirty="0">
                <a:solidFill>
                  <a:schemeClr val="tx1"/>
                </a:solidFill>
              </a:rPr>
              <a:t> AF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Parenthèse ouvrante 30"/>
          <p:cNvSpPr/>
          <p:nvPr/>
        </p:nvSpPr>
        <p:spPr>
          <a:xfrm>
            <a:off x="2135560" y="1700808"/>
            <a:ext cx="1296144" cy="30963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fermante 34"/>
          <p:cNvSpPr/>
          <p:nvPr/>
        </p:nvSpPr>
        <p:spPr>
          <a:xfrm>
            <a:off x="7248128" y="1196752"/>
            <a:ext cx="3240360" cy="352839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7176120" y="1268760"/>
            <a:ext cx="0" cy="34563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7284132" y="1052736"/>
            <a:ext cx="136815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Coord</a:t>
            </a:r>
            <a:r>
              <a:rPr lang="fr-BE" dirty="0">
                <a:solidFill>
                  <a:schemeClr val="tx1"/>
                </a:solidFill>
              </a:rPr>
              <a:t> Soins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087888" y="476672"/>
            <a:ext cx="165618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rgbClr val="FF0000"/>
                </a:solidFill>
              </a:rPr>
              <a:t>Equipe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2279576" y="836712"/>
            <a:ext cx="25922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MS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4295800" y="0"/>
            <a:ext cx="3168352" cy="4046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Cadre réglementaire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7" name="Connecteur droit 56"/>
          <p:cNvCxnSpPr>
            <a:stCxn id="42" idx="7"/>
            <a:endCxn id="42" idx="4"/>
          </p:cNvCxnSpPr>
          <p:nvPr/>
        </p:nvCxnSpPr>
        <p:spPr>
          <a:xfrm flipH="1">
            <a:off x="5915981" y="613762"/>
            <a:ext cx="585549" cy="799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023992" y="7647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/>
              <a:t>Fct</a:t>
            </a:r>
            <a:r>
              <a:rPr lang="fr-BE" sz="1400" dirty="0"/>
              <a:t> </a:t>
            </a:r>
          </a:p>
          <a:p>
            <a:pPr algn="ctr"/>
            <a:r>
              <a:rPr lang="fr-BE" sz="1400" dirty="0" err="1"/>
              <a:t>Coord</a:t>
            </a:r>
            <a:r>
              <a:rPr lang="fr-BE" sz="1400" dirty="0"/>
              <a:t>.</a:t>
            </a:r>
            <a:endParaRPr lang="fr-FR" sz="1400" dirty="0"/>
          </a:p>
        </p:txBody>
      </p:sp>
      <p:cxnSp>
        <p:nvCxnSpPr>
          <p:cNvPr id="67" name="Connecteur droit avec flèche 66"/>
          <p:cNvCxnSpPr>
            <a:stCxn id="8" idx="0"/>
            <a:endCxn id="42" idx="4"/>
          </p:cNvCxnSpPr>
          <p:nvPr/>
        </p:nvCxnSpPr>
        <p:spPr>
          <a:xfrm flipV="1">
            <a:off x="5915980" y="1412776"/>
            <a:ext cx="0" cy="3600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1654249" y="2884294"/>
            <a:ext cx="5760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MG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9768408" y="9807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CSD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01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Abondance de modalités de </a:t>
            </a:r>
            <a:br>
              <a:rPr lang="fr-BE" dirty="0" smtClean="0"/>
            </a:br>
            <a:r>
              <a:rPr lang="fr-BE" dirty="0" smtClean="0"/>
              <a:t>collaboration interprofessionnelle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dirty="0" smtClean="0"/>
              <a:t>Et dans les faits?</a:t>
            </a:r>
            <a:endParaRPr lang="fr-BE" dirty="0"/>
          </a:p>
          <a:p>
            <a:r>
              <a:rPr lang="fr-BE" dirty="0" smtClean="0"/>
              <a:t>MG « attitré »</a:t>
            </a:r>
            <a:endParaRPr lang="fr-BE" dirty="0"/>
          </a:p>
          <a:p>
            <a:r>
              <a:rPr lang="fr-BE" dirty="0"/>
              <a:t>Influence de ce dernier dans le choix des autres professionnels </a:t>
            </a:r>
          </a:p>
          <a:p>
            <a:r>
              <a:rPr lang="fr-BE" dirty="0" smtClean="0"/>
              <a:t>Offre limitée: milieu rural ou à faible </a:t>
            </a:r>
            <a:r>
              <a:rPr lang="fr-BE" dirty="0"/>
              <a:t>densité de soignants différents</a:t>
            </a:r>
          </a:p>
          <a:p>
            <a:pPr marL="0" indent="0">
              <a:buNone/>
            </a:pPr>
            <a:r>
              <a:rPr lang="fr-BE" dirty="0" smtClean="0"/>
              <a:t>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=&gt;Réseau virtuel de soignants à l’échelle d’un quartier ou d’une </a:t>
            </a:r>
            <a:r>
              <a:rPr lang="fr-BE" dirty="0" smtClean="0"/>
              <a:t>commune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2014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Complexité et outils de collaboration </a:t>
            </a:r>
            <a:endParaRPr lang="fr-BE" dirty="0"/>
          </a:p>
        </p:txBody>
      </p:sp>
      <p:pic>
        <p:nvPicPr>
          <p:cNvPr id="3" name="Espace réservé du contenu 2" descr="Mc donald adapté JLB 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r="5253"/>
          <a:stretch>
            <a:fillRect/>
          </a:stretch>
        </p:blipFill>
        <p:spPr>
          <a:xfrm>
            <a:off x="4782555" y="987425"/>
            <a:ext cx="7307098" cy="5769751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839788" y="2097084"/>
            <a:ext cx="3932237" cy="3811588"/>
          </a:xfrm>
        </p:spPr>
        <p:txBody>
          <a:bodyPr>
            <a:normAutofit/>
          </a:bodyPr>
          <a:lstStyle/>
          <a:p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Gradation des outils de collaboration en fonction de la complexité et de l’intensité de collaboration nécessaire.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15</a:t>
            </a:fld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267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Outils de collaboration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Information fragmentée</a:t>
            </a:r>
          </a:p>
          <a:p>
            <a:pPr lvl="1"/>
            <a:r>
              <a:rPr lang="fr-BE" dirty="0" smtClean="0"/>
              <a:t>Par profession</a:t>
            </a:r>
          </a:p>
          <a:p>
            <a:pPr lvl="1"/>
            <a:r>
              <a:rPr lang="fr-BE" dirty="0" smtClean="0"/>
              <a:t>Par organisation</a:t>
            </a:r>
          </a:p>
          <a:p>
            <a:r>
              <a:rPr lang="fr-BE" dirty="0" smtClean="0"/>
              <a:t>Définition des tâches en (r)évolution! (AR 78)</a:t>
            </a:r>
          </a:p>
          <a:p>
            <a:r>
              <a:rPr lang="fr-BE" dirty="0" smtClean="0"/>
              <a:t>Peu de guides de pratique multidisciplinaires ambulatoires</a:t>
            </a:r>
          </a:p>
          <a:p>
            <a:r>
              <a:rPr lang="fr-BE" dirty="0" smtClean="0"/>
              <a:t>Fonction de coordination de soins peu intégrée aux équipes de soins (virtuelles ou réelles)</a:t>
            </a:r>
          </a:p>
          <a:p>
            <a:r>
              <a:rPr lang="fr-BE" dirty="0" smtClean="0"/>
              <a:t>Concertation peu investie (&lt;médecins), organisation pratique difficile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16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Collaboration&gt;&gt;&gt;Complexité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3987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Collaboration et complexité</a:t>
            </a:r>
            <a:endParaRPr lang="fr-BE" dirty="0"/>
          </a:p>
        </p:txBody>
      </p:sp>
      <p:sp>
        <p:nvSpPr>
          <p:cNvPr id="9" name="Forme libre 8"/>
          <p:cNvSpPr/>
          <p:nvPr/>
        </p:nvSpPr>
        <p:spPr>
          <a:xfrm>
            <a:off x="3679086" y="3151000"/>
            <a:ext cx="3261542" cy="1764379"/>
          </a:xfrm>
          <a:custGeom>
            <a:avLst/>
            <a:gdLst>
              <a:gd name="connsiteX0" fmla="*/ 284509 w 1706711"/>
              <a:gd name="connsiteY0" fmla="*/ 0 h 3273641"/>
              <a:gd name="connsiteX1" fmla="*/ 1422202 w 1706711"/>
              <a:gd name="connsiteY1" fmla="*/ 0 h 3273641"/>
              <a:gd name="connsiteX2" fmla="*/ 1706711 w 1706711"/>
              <a:gd name="connsiteY2" fmla="*/ 284509 h 3273641"/>
              <a:gd name="connsiteX3" fmla="*/ 1706711 w 1706711"/>
              <a:gd name="connsiteY3" fmla="*/ 3273641 h 3273641"/>
              <a:gd name="connsiteX4" fmla="*/ 1706711 w 1706711"/>
              <a:gd name="connsiteY4" fmla="*/ 3273641 h 3273641"/>
              <a:gd name="connsiteX5" fmla="*/ 0 w 1706711"/>
              <a:gd name="connsiteY5" fmla="*/ 3273641 h 3273641"/>
              <a:gd name="connsiteX6" fmla="*/ 0 w 1706711"/>
              <a:gd name="connsiteY6" fmla="*/ 3273641 h 3273641"/>
              <a:gd name="connsiteX7" fmla="*/ 0 w 1706711"/>
              <a:gd name="connsiteY7" fmla="*/ 284509 h 3273641"/>
              <a:gd name="connsiteX8" fmla="*/ 284509 w 1706711"/>
              <a:gd name="connsiteY8" fmla="*/ 0 h 327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711" h="3273641">
                <a:moveTo>
                  <a:pt x="0" y="2727925"/>
                </a:moveTo>
                <a:lnTo>
                  <a:pt x="0" y="545716"/>
                </a:lnTo>
                <a:cubicBezTo>
                  <a:pt x="0" y="244326"/>
                  <a:pt x="66409" y="0"/>
                  <a:pt x="148329" y="0"/>
                </a:cubicBezTo>
                <a:lnTo>
                  <a:pt x="1706711" y="0"/>
                </a:lnTo>
                <a:lnTo>
                  <a:pt x="1706711" y="0"/>
                </a:lnTo>
                <a:lnTo>
                  <a:pt x="1706711" y="3273641"/>
                </a:lnTo>
                <a:lnTo>
                  <a:pt x="1706711" y="3273641"/>
                </a:lnTo>
                <a:lnTo>
                  <a:pt x="148329" y="3273641"/>
                </a:lnTo>
                <a:cubicBezTo>
                  <a:pt x="66409" y="3273641"/>
                  <a:pt x="0" y="3029315"/>
                  <a:pt x="0" y="27279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060" tIns="292880" rIns="188595" bIns="292881" numCol="1" spcCol="1270" anchor="t" anchorCtr="0">
            <a:noAutofit/>
          </a:bodyPr>
          <a:lstStyle/>
          <a:p>
            <a:pPr lvl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300" kern="1200" dirty="0" smtClean="0">
                <a:solidFill>
                  <a:schemeClr val="tx1"/>
                </a:solidFill>
              </a:rPr>
              <a:t>Complexité</a:t>
            </a:r>
            <a:endParaRPr lang="fr-FR" sz="3300" kern="1200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6095998" y="3135083"/>
            <a:ext cx="2819653" cy="1782580"/>
          </a:xfrm>
          <a:custGeom>
            <a:avLst/>
            <a:gdLst>
              <a:gd name="connsiteX0" fmla="*/ 297156 w 1782579"/>
              <a:gd name="connsiteY0" fmla="*/ 0 h 2819652"/>
              <a:gd name="connsiteX1" fmla="*/ 1485423 w 1782579"/>
              <a:gd name="connsiteY1" fmla="*/ 0 h 2819652"/>
              <a:gd name="connsiteX2" fmla="*/ 1782579 w 1782579"/>
              <a:gd name="connsiteY2" fmla="*/ 297156 h 2819652"/>
              <a:gd name="connsiteX3" fmla="*/ 1782579 w 1782579"/>
              <a:gd name="connsiteY3" fmla="*/ 2819652 h 2819652"/>
              <a:gd name="connsiteX4" fmla="*/ 1782579 w 1782579"/>
              <a:gd name="connsiteY4" fmla="*/ 2819652 h 2819652"/>
              <a:gd name="connsiteX5" fmla="*/ 0 w 1782579"/>
              <a:gd name="connsiteY5" fmla="*/ 2819652 h 2819652"/>
              <a:gd name="connsiteX6" fmla="*/ 0 w 1782579"/>
              <a:gd name="connsiteY6" fmla="*/ 2819652 h 2819652"/>
              <a:gd name="connsiteX7" fmla="*/ 0 w 1782579"/>
              <a:gd name="connsiteY7" fmla="*/ 297156 h 2819652"/>
              <a:gd name="connsiteX8" fmla="*/ 297156 w 1782579"/>
              <a:gd name="connsiteY8" fmla="*/ 0 h 281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2579" h="2819652">
                <a:moveTo>
                  <a:pt x="1782579" y="470037"/>
                </a:moveTo>
                <a:lnTo>
                  <a:pt x="1782579" y="2349615"/>
                </a:lnTo>
                <a:cubicBezTo>
                  <a:pt x="1782579" y="2609209"/>
                  <a:pt x="1698470" y="2819651"/>
                  <a:pt x="1594717" y="2819651"/>
                </a:cubicBezTo>
                <a:lnTo>
                  <a:pt x="0" y="2819651"/>
                </a:lnTo>
                <a:lnTo>
                  <a:pt x="0" y="2819651"/>
                </a:lnTo>
                <a:lnTo>
                  <a:pt x="0" y="1"/>
                </a:lnTo>
                <a:lnTo>
                  <a:pt x="0" y="1"/>
                </a:lnTo>
                <a:lnTo>
                  <a:pt x="1594717" y="1"/>
                </a:lnTo>
                <a:cubicBezTo>
                  <a:pt x="1698470" y="1"/>
                  <a:pt x="1782579" y="210443"/>
                  <a:pt x="1782579" y="47003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955669"/>
              <a:satOff val="100000"/>
              <a:lumOff val="10532"/>
              <a:alphaOff val="0"/>
            </a:schemeClr>
          </a:fillRef>
          <a:effectRef idx="0">
            <a:schemeClr val="accent3">
              <a:tint val="50000"/>
              <a:hueOff val="1955669"/>
              <a:satOff val="100000"/>
              <a:lumOff val="105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1" tIns="290234" rIns="208954" bIns="290235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kern="1200" dirty="0" smtClean="0">
                <a:solidFill>
                  <a:schemeClr val="tx1"/>
                </a:solidFill>
              </a:rPr>
              <a:t>Collaboration</a:t>
            </a:r>
            <a:endParaRPr lang="fr-FR" sz="3200" kern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e 12"/>
          <p:cNvGrpSpPr/>
          <p:nvPr/>
        </p:nvGrpSpPr>
        <p:grpSpPr>
          <a:xfrm>
            <a:off x="5354924" y="1639242"/>
            <a:ext cx="6674267" cy="2384272"/>
            <a:chOff x="5354924" y="1639242"/>
            <a:chExt cx="6674267" cy="2384272"/>
          </a:xfrm>
        </p:grpSpPr>
        <p:sp>
          <p:nvSpPr>
            <p:cNvPr id="11" name="Flèche en arc 10"/>
            <p:cNvSpPr/>
            <p:nvPr/>
          </p:nvSpPr>
          <p:spPr>
            <a:xfrm>
              <a:off x="5354924" y="2225036"/>
              <a:ext cx="1787181" cy="1798478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oneTexte 5"/>
            <p:cNvSpPr txBox="1"/>
            <p:nvPr/>
          </p:nvSpPr>
          <p:spPr>
            <a:xfrm>
              <a:off x="6596742" y="1639242"/>
              <a:ext cx="543244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sz="2400" dirty="0" smtClean="0"/>
                <a:t>« On collabore parce que c’est complexe »</a:t>
              </a:r>
              <a:endParaRPr lang="fr-BE" sz="24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045029" y="4026949"/>
            <a:ext cx="6136269" cy="1934178"/>
            <a:chOff x="1045029" y="4026949"/>
            <a:chExt cx="6136269" cy="1934178"/>
          </a:xfrm>
        </p:grpSpPr>
        <p:sp>
          <p:nvSpPr>
            <p:cNvPr id="12" name="Flèche en arc 11"/>
            <p:cNvSpPr/>
            <p:nvPr/>
          </p:nvSpPr>
          <p:spPr>
            <a:xfrm rot="10800000">
              <a:off x="5394117" y="4026949"/>
              <a:ext cx="1787181" cy="178709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oneTexte 6"/>
            <p:cNvSpPr txBox="1"/>
            <p:nvPr/>
          </p:nvSpPr>
          <p:spPr>
            <a:xfrm>
              <a:off x="1045029" y="5499462"/>
              <a:ext cx="4225644" cy="461665"/>
            </a:xfrm>
            <a:prstGeom prst="rect">
              <a:avLst/>
            </a:prstGeom>
            <a:solidFill>
              <a:srgbClr val="DE3114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sz="2400" dirty="0" smtClean="0"/>
                <a:t>« C’est complexe de collaborer »</a:t>
              </a:r>
              <a:endParaRPr lang="fr-BE" sz="2400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703989" y="2936663"/>
            <a:ext cx="2202745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Interdépendance des 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rofessionnels et </a:t>
            </a:r>
          </a:p>
          <a:p>
            <a:r>
              <a:rPr lang="fr-FR" sz="2000" dirty="0"/>
              <a:t>o</a:t>
            </a:r>
            <a:r>
              <a:rPr lang="fr-FR" sz="2000" dirty="0" smtClean="0"/>
              <a:t>rganisations</a:t>
            </a:r>
          </a:p>
          <a:p>
            <a:endParaRPr lang="fr-FR" sz="2000" dirty="0" smtClean="0"/>
          </a:p>
          <a:p>
            <a:r>
              <a:rPr lang="fr-FR" sz="2000" dirty="0" smtClean="0"/>
              <a:t>Capacité du patient et de son réseau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17513" y="1488181"/>
            <a:ext cx="2897305" cy="37856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Abondance de combinaisons de collaboration</a:t>
            </a:r>
          </a:p>
          <a:p>
            <a:endParaRPr lang="fr-FR" sz="2000" dirty="0" smtClean="0"/>
          </a:p>
          <a:p>
            <a:r>
              <a:rPr lang="fr-FR" sz="2000" dirty="0" smtClean="0"/>
              <a:t>Réseau virtuel au niveau local</a:t>
            </a:r>
          </a:p>
          <a:p>
            <a:endParaRPr lang="fr-FR" sz="2000" dirty="0" smtClean="0"/>
          </a:p>
          <a:p>
            <a:r>
              <a:rPr lang="fr-FR" sz="2000" dirty="0" smtClean="0"/>
              <a:t>Barrières inter organisationnelles</a:t>
            </a:r>
          </a:p>
          <a:p>
            <a:endParaRPr lang="fr-FR" sz="2000" dirty="0" smtClean="0"/>
          </a:p>
          <a:p>
            <a:r>
              <a:rPr lang="fr-FR" sz="2000" dirty="0" smtClean="0"/>
              <a:t>Outils de collaboration peu adaptés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94197" y="6111432"/>
            <a:ext cx="717065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Gradation de collaboration en fonction de la complexité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630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80517" y="262330"/>
            <a:ext cx="1020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Un peu de théorie: collaboration entre professionnels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334125" y="1133703"/>
            <a:ext cx="48013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Dans les entreprises</a:t>
            </a:r>
          </a:p>
          <a:p>
            <a:r>
              <a:rPr lang="fr-BE" sz="2800" dirty="0"/>
              <a:t>	O</a:t>
            </a:r>
            <a:r>
              <a:rPr lang="fr-BE" sz="2800" dirty="0" smtClean="0"/>
              <a:t>rganisation du travail	</a:t>
            </a:r>
          </a:p>
          <a:p>
            <a:r>
              <a:rPr lang="fr-BE" sz="2800" dirty="0"/>
              <a:t>	S</a:t>
            </a:r>
            <a:r>
              <a:rPr lang="fr-BE" sz="2800" dirty="0" smtClean="0"/>
              <a:t>ociologie du travail</a:t>
            </a:r>
          </a:p>
          <a:p>
            <a:endParaRPr lang="fr-BE" sz="2800" dirty="0" smtClean="0"/>
          </a:p>
          <a:p>
            <a:endParaRPr lang="fr-BE" sz="2800" dirty="0"/>
          </a:p>
          <a:p>
            <a:endParaRPr lang="fr-BE" sz="28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334125" y="2470626"/>
            <a:ext cx="1057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err="1"/>
              <a:t>Friedberg</a:t>
            </a:r>
            <a:r>
              <a:rPr lang="fr-BE" sz="2000" b="1" i="1" dirty="0"/>
              <a:t> </a:t>
            </a:r>
            <a:r>
              <a:rPr lang="fr-BE" sz="2000" b="1" i="1" dirty="0" smtClean="0"/>
              <a:t>E.</a:t>
            </a:r>
            <a:r>
              <a:rPr lang="fr-BE" sz="2000" i="1" dirty="0" smtClean="0"/>
              <a:t> </a:t>
            </a:r>
          </a:p>
          <a:p>
            <a:r>
              <a:rPr lang="fr-BE" sz="2000" i="1" dirty="0" smtClean="0"/>
              <a:t>Les </a:t>
            </a:r>
            <a:r>
              <a:rPr lang="fr-BE" sz="2000" i="1" dirty="0"/>
              <a:t>quatre dimensions de l'action organisée. </a:t>
            </a:r>
            <a:endParaRPr lang="fr-BE" sz="2000" i="1" dirty="0" smtClean="0"/>
          </a:p>
          <a:p>
            <a:r>
              <a:rPr lang="fr-BE" sz="2000" i="1" dirty="0" smtClean="0"/>
              <a:t>Revue </a:t>
            </a:r>
            <a:r>
              <a:rPr lang="fr-BE" sz="2000" i="1" dirty="0"/>
              <a:t>française de sociologie, 1992, </a:t>
            </a:r>
            <a:r>
              <a:rPr lang="fr-BE" sz="2000" i="1" dirty="0" smtClean="0"/>
              <a:t>33-4, 531-557</a:t>
            </a:r>
            <a:endParaRPr lang="en-US" sz="20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252402" y="3704399"/>
            <a:ext cx="4242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Règles, procédures</a:t>
            </a:r>
          </a:p>
          <a:p>
            <a:r>
              <a:rPr lang="fr-BE" sz="2800" dirty="0" smtClean="0"/>
              <a:t>Responsabilité</a:t>
            </a:r>
          </a:p>
          <a:p>
            <a:r>
              <a:rPr lang="fr-BE" sz="2800" dirty="0" smtClean="0"/>
              <a:t>Utilité du travail collaboratif</a:t>
            </a:r>
          </a:p>
          <a:p>
            <a:r>
              <a:rPr lang="fr-BE" sz="2800" dirty="0" smtClean="0"/>
              <a:t>Interdépendance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6858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80517" y="262330"/>
            <a:ext cx="1020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Un peu de théorie: collaboration entre professionnels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87067" y="2178732"/>
            <a:ext cx="93714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BE" sz="2800" dirty="0" smtClean="0"/>
              <a:t>Equipes </a:t>
            </a:r>
            <a:r>
              <a:rPr lang="fr-BE" sz="2800" dirty="0"/>
              <a:t>« permanentes »: bloc opératoire, soins intensifs, …</a:t>
            </a:r>
          </a:p>
          <a:p>
            <a:pPr lvl="1"/>
            <a:r>
              <a:rPr lang="fr-BE" sz="2800" dirty="0"/>
              <a:t>	</a:t>
            </a:r>
          </a:p>
          <a:p>
            <a:pPr lvl="1"/>
            <a:r>
              <a:rPr lang="fr-BE" sz="2800" dirty="0" smtClean="0"/>
              <a:t>Equipes </a:t>
            </a:r>
            <a:r>
              <a:rPr lang="fr-BE" sz="2800" dirty="0"/>
              <a:t>« occasionnelles »</a:t>
            </a:r>
            <a:endParaRPr lang="en-US" sz="2800" dirty="0"/>
          </a:p>
          <a:p>
            <a:endParaRPr lang="fr-BE" sz="2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959370" y="4081088"/>
            <a:ext cx="10394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/>
              <a:t>D’Amour D</a:t>
            </a:r>
            <a:r>
              <a:rPr lang="fr-BE" sz="2000" i="1" dirty="0" smtClean="0"/>
              <a:t>, </a:t>
            </a:r>
            <a:r>
              <a:rPr lang="fr-BE" sz="2000" i="1" dirty="0" err="1" smtClean="0"/>
              <a:t>Sicotte</a:t>
            </a:r>
            <a:r>
              <a:rPr lang="fr-BE" sz="2000" i="1" dirty="0" smtClean="0"/>
              <a:t> </a:t>
            </a:r>
            <a:r>
              <a:rPr lang="fr-BE" sz="2000" i="1" dirty="0"/>
              <a:t>C, Levy R. </a:t>
            </a:r>
            <a:endParaRPr lang="fr-BE" sz="2000" i="1" dirty="0" smtClean="0"/>
          </a:p>
          <a:p>
            <a:r>
              <a:rPr lang="fr-BE" sz="2000" i="1" dirty="0" smtClean="0"/>
              <a:t>L'action </a:t>
            </a:r>
            <a:r>
              <a:rPr lang="fr-BE" sz="2000" i="1" dirty="0"/>
              <a:t>collective au sein d'équipes interprofessionnelles dans les services de santé </a:t>
            </a:r>
            <a:endParaRPr lang="fr-BE" sz="2000" i="1" dirty="0" smtClean="0"/>
          </a:p>
          <a:p>
            <a:r>
              <a:rPr lang="fr-BE" sz="2000" i="1" dirty="0" smtClean="0"/>
              <a:t>Sciences </a:t>
            </a:r>
            <a:r>
              <a:rPr lang="fr-BE" sz="2000" i="1" dirty="0"/>
              <a:t>sociales et </a:t>
            </a:r>
            <a:r>
              <a:rPr lang="fr-BE" sz="2000" i="1" dirty="0" smtClean="0"/>
              <a:t>santé, 1999, 17(3),67-94.</a:t>
            </a:r>
          </a:p>
          <a:p>
            <a:endParaRPr lang="en-US" sz="2000" i="1" dirty="0"/>
          </a:p>
          <a:p>
            <a:endParaRPr lang="en-US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75454" y="1073021"/>
            <a:ext cx="827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collaboration entre professionnels de santé</a:t>
            </a:r>
            <a:endParaRPr lang="en-US" sz="3600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3200400" y="908661"/>
            <a:ext cx="475054" cy="5445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Déroulement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Collaboration et complexité</a:t>
            </a:r>
          </a:p>
          <a:p>
            <a:r>
              <a:rPr lang="fr-BE" dirty="0"/>
              <a:t>D</a:t>
            </a:r>
            <a:r>
              <a:rPr lang="fr-BE" dirty="0" smtClean="0"/>
              <a:t>éterminants de la collaboration</a:t>
            </a:r>
          </a:p>
          <a:p>
            <a:r>
              <a:rPr lang="fr-BE" dirty="0" smtClean="0"/>
              <a:t>Démarche de recherche sur la collaboration entre le MG et les services d’aide et de soins à domicile de la CSD</a:t>
            </a:r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74828" y="768956"/>
            <a:ext cx="837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/>
              <a:t>C</a:t>
            </a:r>
            <a:r>
              <a:rPr lang="fr-BE" sz="3600" dirty="0" smtClean="0"/>
              <a:t>ollaboration entre professionnels de santé</a:t>
            </a:r>
            <a:endParaRPr lang="en-US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4706916" y="1892269"/>
            <a:ext cx="288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Besoins du patient</a:t>
            </a:r>
            <a:endParaRPr lang="en-US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04046" y="3762086"/>
            <a:ext cx="5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04046" y="2535428"/>
            <a:ext cx="5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endParaRPr lang="fr-BE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10338" y="2554178"/>
            <a:ext cx="5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>
                <a:solidFill>
                  <a:schemeClr val="accent6"/>
                </a:solidFill>
              </a:rPr>
              <a:t>P</a:t>
            </a:r>
            <a:endParaRPr lang="fr-BE" sz="4000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67549" y="3790533"/>
            <a:ext cx="5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>
                <a:solidFill>
                  <a:srgbClr val="FF0000"/>
                </a:solidFill>
              </a:rPr>
              <a:t>P</a:t>
            </a:r>
            <a:endParaRPr lang="fr-BE" sz="4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8805" y="2005397"/>
            <a:ext cx="27848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800" dirty="0" smtClean="0"/>
              <a:t>Tâches</a:t>
            </a:r>
          </a:p>
          <a:p>
            <a:pPr marL="285750" indent="-285750">
              <a:buFontTx/>
              <a:buChar char="-"/>
            </a:pPr>
            <a:r>
              <a:rPr lang="fr-BE" sz="2800" dirty="0"/>
              <a:t>C</a:t>
            </a:r>
            <a:r>
              <a:rPr lang="fr-BE" sz="2800" dirty="0" smtClean="0"/>
              <a:t>ommunication</a:t>
            </a:r>
          </a:p>
          <a:p>
            <a:pPr marL="285750" indent="-285750">
              <a:buFontTx/>
              <a:buChar char="-"/>
            </a:pPr>
            <a:r>
              <a:rPr lang="fr-BE" sz="2800" dirty="0" smtClean="0"/>
              <a:t>Responsabilité</a:t>
            </a:r>
          </a:p>
          <a:p>
            <a:pPr marL="285750" indent="-285750">
              <a:buFontTx/>
              <a:buChar char="-"/>
            </a:pPr>
            <a:r>
              <a:rPr lang="fr-BE" sz="2800" dirty="0"/>
              <a:t>C</a:t>
            </a:r>
            <a:r>
              <a:rPr lang="fr-BE" sz="2800" dirty="0" smtClean="0"/>
              <a:t>ontrôle</a:t>
            </a:r>
            <a:endParaRPr lang="fr-BE" sz="2800" dirty="0"/>
          </a:p>
          <a:p>
            <a:endParaRPr lang="en-US" sz="2800" dirty="0"/>
          </a:p>
        </p:txBody>
      </p:sp>
      <p:sp>
        <p:nvSpPr>
          <p:cNvPr id="18" name="Ellipse 17"/>
          <p:cNvSpPr/>
          <p:nvPr/>
        </p:nvSpPr>
        <p:spPr>
          <a:xfrm>
            <a:off x="3767665" y="1562441"/>
            <a:ext cx="4752995" cy="45535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8690968" y="1977912"/>
            <a:ext cx="3286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800" dirty="0" smtClean="0"/>
              <a:t>Respect, confiance</a:t>
            </a:r>
          </a:p>
          <a:p>
            <a:pPr marL="285750" indent="-285750">
              <a:buFontTx/>
              <a:buChar char="-"/>
            </a:pPr>
            <a:r>
              <a:rPr lang="fr-BE" sz="2800" dirty="0" smtClean="0"/>
              <a:t>Reconnaissance du travail des autres</a:t>
            </a:r>
          </a:p>
          <a:p>
            <a:pPr marL="285750" indent="-285750">
              <a:buFontTx/>
              <a:buChar char="-"/>
            </a:pPr>
            <a:r>
              <a:rPr lang="fr-BE" sz="2800" dirty="0" smtClean="0"/>
              <a:t>Appartenance à l’équipe</a:t>
            </a:r>
          </a:p>
          <a:p>
            <a:pPr marL="285750" indent="-285750">
              <a:buFontTx/>
              <a:buChar char="-"/>
            </a:pPr>
            <a:r>
              <a:rPr lang="fr-BE" sz="2800" dirty="0" smtClean="0"/>
              <a:t>Gestion de conflits</a:t>
            </a:r>
            <a:endParaRPr lang="en-US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709416" y="4997729"/>
            <a:ext cx="281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Objectifs partagés</a:t>
            </a:r>
            <a:endParaRPr lang="en-US" sz="2800" dirty="0"/>
          </a:p>
        </p:txBody>
      </p:sp>
      <p:sp>
        <p:nvSpPr>
          <p:cNvPr id="21" name="Flèche vers le bas 20"/>
          <p:cNvSpPr/>
          <p:nvPr/>
        </p:nvSpPr>
        <p:spPr>
          <a:xfrm>
            <a:off x="5786203" y="2415489"/>
            <a:ext cx="648613" cy="258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6370" r="50893" b="20268"/>
          <a:stretch>
            <a:fillRect/>
          </a:stretch>
        </p:blipFill>
        <p:spPr bwMode="auto">
          <a:xfrm>
            <a:off x="5518601" y="2770646"/>
            <a:ext cx="1232664" cy="1643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725264" y="5576185"/>
            <a:ext cx="260840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3200" dirty="0" smtClean="0"/>
              <a:t>« Faire »</a:t>
            </a:r>
          </a:p>
          <a:p>
            <a:pPr algn="ctr"/>
            <a:r>
              <a:rPr lang="fr-BE" sz="3200" dirty="0" smtClean="0"/>
              <a:t>FONCTIONNEL</a:t>
            </a:r>
            <a:endParaRPr lang="en-US" sz="3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9026602" y="5546204"/>
            <a:ext cx="199445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3200" dirty="0" smtClean="0"/>
              <a:t>« Etre »</a:t>
            </a:r>
          </a:p>
          <a:p>
            <a:pPr algn="ctr"/>
            <a:r>
              <a:rPr lang="fr-BE" sz="3200" dirty="0" smtClean="0"/>
              <a:t>NORMATIF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1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7" grpId="0"/>
      <p:bldP spid="18" grpId="0" animBg="1"/>
      <p:bldP spid="19" grpId="0"/>
      <p:bldP spid="20" grpId="0"/>
      <p:bldP spid="21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97" y="174187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 rot="5400000">
            <a:off x="5136850" y="3265449"/>
            <a:ext cx="4071500" cy="35965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3458983" y="5674407"/>
            <a:ext cx="19257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Niveau </a:t>
            </a:r>
          </a:p>
          <a:p>
            <a:pPr algn="ctr"/>
            <a:r>
              <a:rPr lang="fr-BE" sz="1600" b="1" dirty="0" smtClean="0"/>
              <a:t>clinique</a:t>
            </a:r>
            <a:endParaRPr lang="fr-BE" sz="1600" b="1" dirty="0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5699321" y="2579256"/>
            <a:ext cx="1189003" cy="589790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Organigramme : Disque magnétique 9"/>
          <p:cNvSpPr/>
          <p:nvPr/>
        </p:nvSpPr>
        <p:spPr>
          <a:xfrm>
            <a:off x="7765874" y="2628043"/>
            <a:ext cx="1081469" cy="552852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3457235" y="3963495"/>
            <a:ext cx="18942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Niveau professionnel</a:t>
            </a:r>
            <a:endParaRPr lang="fr-BE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457748" y="2423143"/>
            <a:ext cx="19103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Niveau</a:t>
            </a:r>
          </a:p>
          <a:p>
            <a:pPr algn="ctr"/>
            <a:r>
              <a:rPr lang="fr-BE" sz="1600" b="1" dirty="0" smtClean="0"/>
              <a:t>institutionnel</a:t>
            </a:r>
            <a:endParaRPr lang="fr-BE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74648" y="5995499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/>
                </a:solidFill>
              </a:rPr>
              <a:t>P</a:t>
            </a:r>
            <a:endParaRPr lang="fr-BE" b="1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11206" y="5461726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endParaRPr lang="fr-B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50787" y="5471946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P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49704" y="5988046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11754" y="3988505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53295" y="3983550"/>
            <a:ext cx="2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/>
                </a:solidFill>
              </a:rPr>
              <a:t>P</a:t>
            </a:r>
            <a:endParaRPr lang="fr-BE" b="1" dirty="0">
              <a:solidFill>
                <a:schemeClr val="accent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633998" y="3974236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/>
                </a:solidFill>
              </a:rPr>
              <a:t>P</a:t>
            </a:r>
            <a:endParaRPr lang="fr-BE" b="1" dirty="0">
              <a:solidFill>
                <a:schemeClr val="accent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35903" y="3983551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02755" y="2451684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239301" y="2369217"/>
            <a:ext cx="35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480607" y="2416435"/>
            <a:ext cx="35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8611934" y="2415364"/>
            <a:ext cx="120586" cy="37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80434" y="2480359"/>
            <a:ext cx="35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fr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25107" y="3983551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endParaRPr lang="fr-B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611409" y="3988698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P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26839" y="3980348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endParaRPr lang="fr-B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 flipH="1">
            <a:off x="8014178" y="3974235"/>
            <a:ext cx="1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P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45399" y="2421799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548171" y="2395697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950906" y="2504047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764510" y="2422119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198532" y="2489200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089672" y="2458718"/>
            <a:ext cx="23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7" name="Arc plein 36"/>
          <p:cNvSpPr/>
          <p:nvPr/>
        </p:nvSpPr>
        <p:spPr>
          <a:xfrm>
            <a:off x="6653295" y="2421799"/>
            <a:ext cx="1208228" cy="5987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458572" y="1293335"/>
            <a:ext cx="19246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Niveau du</a:t>
            </a:r>
          </a:p>
          <a:p>
            <a:pPr algn="ctr"/>
            <a:r>
              <a:rPr lang="fr-BE" sz="1600" b="1" dirty="0" smtClean="0"/>
              <a:t>système de santé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85932" y="4281092"/>
            <a:ext cx="3125267" cy="145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58117" y="1201162"/>
            <a:ext cx="5603964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ZoneTexte 40"/>
          <p:cNvSpPr txBox="1"/>
          <p:nvPr/>
        </p:nvSpPr>
        <p:spPr>
          <a:xfrm>
            <a:off x="1876986" y="113938"/>
            <a:ext cx="567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N</a:t>
            </a:r>
            <a:r>
              <a:rPr lang="fr-BE" b="1" dirty="0" smtClean="0"/>
              <a:t>iveaux et types d’intégration dans un système de santé.</a:t>
            </a:r>
            <a:r>
              <a:rPr lang="fr-BE" dirty="0" smtClean="0"/>
              <a:t>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14637" y="1649362"/>
            <a:ext cx="264001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Intégration fonctionnelle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Finances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Gestion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Système d’information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14637" y="4032075"/>
            <a:ext cx="258357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Intégration normative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Mission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Systèmes de valeurs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Vision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Culture</a:t>
            </a:r>
          </a:p>
          <a:p>
            <a:pPr marL="285750" indent="-285750">
              <a:buFontTx/>
              <a:buChar char="-"/>
            </a:pPr>
            <a:endParaRPr lang="fr-BE" sz="1600" dirty="0"/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2950634" y="1409523"/>
            <a:ext cx="493122" cy="640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950634" y="2168795"/>
            <a:ext cx="471835" cy="2269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960374" y="2308198"/>
            <a:ext cx="462095" cy="1617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981351" y="2624657"/>
            <a:ext cx="439713" cy="32195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2912574" y="1769806"/>
            <a:ext cx="531182" cy="2657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881673" y="3327373"/>
            <a:ext cx="540796" cy="1468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2917379" y="4482154"/>
            <a:ext cx="502940" cy="4645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2913337" y="5129581"/>
            <a:ext cx="535578" cy="8679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5675461" y="5197553"/>
            <a:ext cx="3220652" cy="14017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6370" r="50893" b="20268"/>
          <a:stretch>
            <a:fillRect/>
          </a:stretch>
        </p:blipFill>
        <p:spPr bwMode="auto">
          <a:xfrm>
            <a:off x="6924654" y="5529576"/>
            <a:ext cx="586562" cy="7820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680067" y="505317"/>
            <a:ext cx="92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 </a:t>
            </a:r>
            <a:r>
              <a:rPr lang="fr-BE" i="1" dirty="0" smtClean="0"/>
              <a:t>D’après</a:t>
            </a:r>
            <a:r>
              <a:rPr lang="fr-BE" b="1" i="1" dirty="0" smtClean="0"/>
              <a:t> </a:t>
            </a:r>
            <a:r>
              <a:rPr lang="fr-BE" b="1" i="1" dirty="0" err="1" smtClean="0"/>
              <a:t>Valentijn</a:t>
            </a:r>
            <a:r>
              <a:rPr lang="fr-BE" b="1" i="1" dirty="0" smtClean="0"/>
              <a:t> </a:t>
            </a:r>
            <a:r>
              <a:rPr lang="fr-BE" i="1" dirty="0" smtClean="0"/>
              <a:t>et al. </a:t>
            </a:r>
            <a:r>
              <a:rPr lang="en-US" i="1" dirty="0" smtClean="0"/>
              <a:t>Understanding </a:t>
            </a:r>
            <a:r>
              <a:rPr lang="en-US" i="1" dirty="0"/>
              <a:t>integrated care: a comprehensive conceptual framework based on the integrative functions of primary </a:t>
            </a:r>
            <a:r>
              <a:rPr lang="en-US" i="1" dirty="0" smtClean="0"/>
              <a:t>care. </a:t>
            </a:r>
            <a:r>
              <a:rPr lang="en-US" i="1" dirty="0" err="1" smtClean="0"/>
              <a:t>Int</a:t>
            </a:r>
            <a:r>
              <a:rPr lang="en-US" i="1" dirty="0" smtClean="0"/>
              <a:t> </a:t>
            </a:r>
            <a:r>
              <a:rPr lang="en-US" i="1" dirty="0"/>
              <a:t>J </a:t>
            </a:r>
            <a:r>
              <a:rPr lang="en-US" i="1" dirty="0" err="1"/>
              <a:t>Integr</a:t>
            </a:r>
            <a:r>
              <a:rPr lang="en-US" i="1" dirty="0"/>
              <a:t> Care </a:t>
            </a:r>
            <a:r>
              <a:rPr lang="en-US" i="1" dirty="0" smtClean="0"/>
              <a:t>2013;13:e010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7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4974577" y="1471285"/>
            <a:ext cx="4265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fr-BE" dirty="0"/>
              <a:t>Nos services sont-ils adaptés? </a:t>
            </a:r>
          </a:p>
          <a:p>
            <a:r>
              <a:rPr lang="fr-BE" dirty="0"/>
              <a:t>Les professionnels extérieurs </a:t>
            </a:r>
            <a:endParaRPr lang="fr-BE" dirty="0" smtClean="0"/>
          </a:p>
          <a:p>
            <a:r>
              <a:rPr lang="fr-BE" dirty="0" smtClean="0"/>
              <a:t>sont-ils </a:t>
            </a:r>
            <a:r>
              <a:rPr lang="fr-BE" dirty="0"/>
              <a:t>satisfaits?</a:t>
            </a:r>
          </a:p>
          <a:p>
            <a:r>
              <a:rPr lang="fr-BE" dirty="0"/>
              <a:t>Y </a:t>
            </a:r>
            <a:r>
              <a:rPr lang="fr-BE" dirty="0" err="1"/>
              <a:t>a-t-il</a:t>
            </a:r>
            <a:r>
              <a:rPr lang="fr-BE" dirty="0"/>
              <a:t> des échanges? 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3" y="3965300"/>
            <a:ext cx="2078580" cy="20785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1" y="1020149"/>
            <a:ext cx="1594981" cy="1637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22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2063932" y="666206"/>
            <a:ext cx="757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/>
              <a:t>Et notre recherche 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36295" y="1699124"/>
            <a:ext cx="2189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Problématique </a:t>
            </a:r>
          </a:p>
          <a:p>
            <a:pPr algn="ctr"/>
            <a:r>
              <a:rPr lang="fr-BE" sz="2400" dirty="0" smtClean="0"/>
              <a:t>rencontrée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9103981" y="1610975"/>
            <a:ext cx="305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Réponses connues</a:t>
            </a:r>
          </a:p>
          <a:p>
            <a:pPr algn="ctr"/>
            <a:r>
              <a:rPr lang="fr-BE" sz="2400" dirty="0" smtClean="0"/>
              <a:t>Littérature</a:t>
            </a:r>
          </a:p>
          <a:p>
            <a:pPr algn="ctr"/>
            <a:r>
              <a:rPr lang="fr-BE" sz="2400" dirty="0" smtClean="0"/>
              <a:t>Recherches </a:t>
            </a:r>
            <a:endParaRPr lang="en-US" sz="2400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9432758" y="1699124"/>
            <a:ext cx="2561591" cy="916666"/>
          </a:xfrm>
          <a:prstGeom prst="line">
            <a:avLst/>
          </a:prstGeom>
          <a:ln w="539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lèche droite 11"/>
          <p:cNvSpPr/>
          <p:nvPr/>
        </p:nvSpPr>
        <p:spPr>
          <a:xfrm rot="5400000">
            <a:off x="2271740" y="2733722"/>
            <a:ext cx="546908" cy="3719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266093" y="3322359"/>
            <a:ext cx="255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Formulation  question large</a:t>
            </a:r>
          </a:p>
        </p:txBody>
      </p:sp>
      <p:sp>
        <p:nvSpPr>
          <p:cNvPr id="19" name="Double flèche horizontale 18"/>
          <p:cNvSpPr/>
          <p:nvPr/>
        </p:nvSpPr>
        <p:spPr>
          <a:xfrm>
            <a:off x="3911735" y="4891656"/>
            <a:ext cx="1256492" cy="404701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flèche horizontale 19"/>
          <p:cNvSpPr/>
          <p:nvPr/>
        </p:nvSpPr>
        <p:spPr>
          <a:xfrm>
            <a:off x="3926249" y="2008790"/>
            <a:ext cx="1256492" cy="404701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1273351" y="4718020"/>
            <a:ext cx="255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Recherche</a:t>
            </a:r>
          </a:p>
          <a:p>
            <a:pPr algn="ctr"/>
            <a:r>
              <a:rPr lang="fr-BE" sz="2400"/>
              <a:t>q</a:t>
            </a:r>
            <a:r>
              <a:rPr lang="fr-BE" sz="2400" smtClean="0"/>
              <a:t>ualitative </a:t>
            </a:r>
            <a:r>
              <a:rPr lang="fr-BE" sz="2400" dirty="0" smtClean="0"/>
              <a:t>exploratoire</a:t>
            </a:r>
            <a:endParaRPr lang="fr-BE" sz="2400" dirty="0" smtClean="0"/>
          </a:p>
        </p:txBody>
      </p:sp>
      <p:sp>
        <p:nvSpPr>
          <p:cNvPr id="34" name="Double flèche horizontale 33"/>
          <p:cNvSpPr/>
          <p:nvPr/>
        </p:nvSpPr>
        <p:spPr>
          <a:xfrm>
            <a:off x="3911735" y="3535506"/>
            <a:ext cx="1256492" cy="404701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5604049" y="3194675"/>
            <a:ext cx="535468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fr-BE" dirty="0" smtClean="0"/>
              <a:t>Quels sont, pour des acteurs de terrain, </a:t>
            </a:r>
          </a:p>
          <a:p>
            <a:r>
              <a:rPr lang="fr-BE" dirty="0" smtClean="0"/>
              <a:t>les facteurs qui pourraient améliorer </a:t>
            </a:r>
          </a:p>
          <a:p>
            <a:r>
              <a:rPr lang="fr-BE" dirty="0" smtClean="0"/>
              <a:t>l’intégration des soins autour du patient? 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5604049" y="4693956"/>
            <a:ext cx="5753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/>
              <a:t>Importance de l’acteur social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/>
              <a:t>Expériences, détails personnels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/>
              <a:t>Milieu / contexte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/>
              <a:t>Processus itératif entre collecte des données et analyse</a:t>
            </a:r>
          </a:p>
        </p:txBody>
      </p:sp>
    </p:spTree>
    <p:extLst>
      <p:ext uri="{BB962C8B-B14F-4D97-AF65-F5344CB8AC3E}">
        <p14:creationId xmlns:p14="http://schemas.microsoft.com/office/powerpoint/2010/main" val="14868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 animBg="1"/>
      <p:bldP spid="33" grpId="0"/>
      <p:bldP spid="34" grpId="0" animBg="1"/>
      <p:bldP spid="35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46" y="1253772"/>
            <a:ext cx="4990270" cy="41129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0546" y="1795116"/>
            <a:ext cx="257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Zone géographique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38200" y="4903298"/>
            <a:ext cx="257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Population cible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717487" y="1808829"/>
            <a:ext cx="226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Zone CSD</a:t>
            </a:r>
          </a:p>
          <a:p>
            <a:pPr algn="ctr"/>
            <a:endParaRPr lang="fr-BE" sz="2400" dirty="0"/>
          </a:p>
          <a:p>
            <a:pPr algn="ctr"/>
            <a:r>
              <a:rPr lang="fr-BE" sz="2400" dirty="0" smtClean="0"/>
              <a:t>Urbain / Rural 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717486" y="4903298"/>
            <a:ext cx="7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Infirmiers/ères CSD</a:t>
            </a: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Aides familiales CSD</a:t>
            </a: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Médecins généralistes utilisateurs des services de la CSD</a:t>
            </a:r>
            <a:endParaRPr lang="en-US" sz="2400" dirty="0"/>
          </a:p>
        </p:txBody>
      </p:sp>
      <p:cxnSp>
        <p:nvCxnSpPr>
          <p:cNvPr id="11" name="Connecteur droit avec flèche 10"/>
          <p:cNvCxnSpPr>
            <a:stCxn id="6" idx="3"/>
          </p:cNvCxnSpPr>
          <p:nvPr/>
        </p:nvCxnSpPr>
        <p:spPr>
          <a:xfrm>
            <a:off x="3214381" y="2025949"/>
            <a:ext cx="503105" cy="7388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179465" y="5134130"/>
            <a:ext cx="538022" cy="10538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63932" y="666206"/>
            <a:ext cx="757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/>
              <a:t>Notre cadre d’étude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471" y="2618664"/>
            <a:ext cx="1233775" cy="10543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80484" y="4728411"/>
            <a:ext cx="1167063" cy="2646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24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063932" y="666206"/>
            <a:ext cx="757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/>
              <a:t>La collecte de données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95219" y="3137098"/>
            <a:ext cx="499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15 répondants / groupe professionnel</a:t>
            </a:r>
          </a:p>
          <a:p>
            <a:r>
              <a:rPr lang="fr-BE" sz="2400" dirty="0" smtClean="0"/>
              <a:t>Saturation des données</a:t>
            </a:r>
            <a:endParaRPr lang="en-US" sz="24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815390" y="3369502"/>
            <a:ext cx="815925" cy="21073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04233" y="1602635"/>
            <a:ext cx="463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Entretiens semi-dirigés enregistrés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852160" y="1602634"/>
            <a:ext cx="5784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5 questions ouvertes - relances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Confidentialité / anonymat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Le répondant s’exprime librement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Adaptation de l’enquêteur à la situation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00220" y="3138670"/>
            <a:ext cx="171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Echantillon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895219" y="4148518"/>
            <a:ext cx="337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Critères de sélection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815389" y="4368814"/>
            <a:ext cx="815926" cy="2107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100220" y="4673802"/>
            <a:ext cx="5373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smtClean="0"/>
              <a:t>Infirmiers/ères – Aides familiales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Zone géographique de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Temps de travail / horaire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Ancienneté à la CSD</a:t>
            </a: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64" y="6146060"/>
            <a:ext cx="443703" cy="44370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112042" y="4610183"/>
            <a:ext cx="5524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smtClean="0"/>
              <a:t>Médecins généralistes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Zone géographique de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Solo – Mono – Pluridisciplinaires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Nombre de prescriptions faites en 3 ans</a:t>
            </a: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13" y="6105948"/>
            <a:ext cx="443703" cy="4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228" y="0"/>
            <a:ext cx="2127688" cy="103031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823603" y="5233737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9104593" y="4683276"/>
            <a:ext cx="308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Légende</a:t>
            </a:r>
          </a:p>
          <a:p>
            <a:r>
              <a:rPr lang="fr-BE" sz="2400" dirty="0" smtClean="0"/>
              <a:t>Infirmiers/ères</a:t>
            </a:r>
          </a:p>
          <a:p>
            <a:r>
              <a:rPr lang="fr-BE" sz="2400" dirty="0" smtClean="0"/>
              <a:t>Aides familiales</a:t>
            </a:r>
          </a:p>
          <a:p>
            <a:r>
              <a:rPr lang="fr-BE" sz="2400" dirty="0" smtClean="0"/>
              <a:t>Médecins généralistes</a:t>
            </a:r>
            <a:endParaRPr lang="en-US" sz="2400" dirty="0"/>
          </a:p>
        </p:txBody>
      </p:sp>
      <p:sp>
        <p:nvSpPr>
          <p:cNvPr id="8" name="Ellipse 7"/>
          <p:cNvSpPr/>
          <p:nvPr/>
        </p:nvSpPr>
        <p:spPr>
          <a:xfrm>
            <a:off x="8876151" y="5519785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Étoile à 5 branches 8"/>
          <p:cNvSpPr/>
          <p:nvPr/>
        </p:nvSpPr>
        <p:spPr>
          <a:xfrm>
            <a:off x="8876151" y="5919537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352" y="326715"/>
            <a:ext cx="7563395" cy="647903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282200" y="3791146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534975" y="4845715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6312252" y="2144630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036721" y="5468224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6686505" y="3255978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5288325" y="3427702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3245778" y="4543339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6190073" y="4958412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2576123" y="3270971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6335927" y="3590036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6378843" y="2565494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6246883" y="1547120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650367" y="3204797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3462719" y="2965508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6875275" y="1800025"/>
            <a:ext cx="280990" cy="138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3579116" y="3637048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6172588" y="3718215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5312529" y="4727636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7470970" y="4640436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1819404" y="2081236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6695228" y="2687569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626792" y="2539899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3330103" y="1867705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18509" y="2128510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5103630" y="3472644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6074211" y="3094321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6420634" y="2763674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2945058" y="4517081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6002022" y="2294108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7271677" y="2473725"/>
            <a:ext cx="103681" cy="262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Étoile à 5 branches 41"/>
          <p:cNvSpPr/>
          <p:nvPr/>
        </p:nvSpPr>
        <p:spPr>
          <a:xfrm>
            <a:off x="7024489" y="1525970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Étoile à 5 branches 42"/>
          <p:cNvSpPr/>
          <p:nvPr/>
        </p:nvSpPr>
        <p:spPr>
          <a:xfrm>
            <a:off x="3148383" y="4304977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Étoile à 5 branches 43"/>
          <p:cNvSpPr/>
          <p:nvPr/>
        </p:nvSpPr>
        <p:spPr>
          <a:xfrm>
            <a:off x="2417920" y="3021091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Étoile à 5 branches 46"/>
          <p:cNvSpPr/>
          <p:nvPr/>
        </p:nvSpPr>
        <p:spPr>
          <a:xfrm>
            <a:off x="5580424" y="3566234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Étoile à 5 branches 47"/>
          <p:cNvSpPr/>
          <p:nvPr/>
        </p:nvSpPr>
        <p:spPr>
          <a:xfrm>
            <a:off x="6967495" y="4555190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Étoile à 5 branches 48"/>
          <p:cNvSpPr/>
          <p:nvPr/>
        </p:nvSpPr>
        <p:spPr>
          <a:xfrm>
            <a:off x="6178552" y="3411663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Étoile à 5 branches 49"/>
          <p:cNvSpPr/>
          <p:nvPr/>
        </p:nvSpPr>
        <p:spPr>
          <a:xfrm>
            <a:off x="3973500" y="5086435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Étoile à 5 branches 50"/>
          <p:cNvSpPr/>
          <p:nvPr/>
        </p:nvSpPr>
        <p:spPr>
          <a:xfrm>
            <a:off x="4323844" y="4625580"/>
            <a:ext cx="228442" cy="216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063932" y="666206"/>
            <a:ext cx="757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/>
              <a:t>Les étapes suivantes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34" y="1927543"/>
            <a:ext cx="1513898" cy="1294383"/>
          </a:xfrm>
          <a:prstGeom prst="rect">
            <a:avLst/>
          </a:prstGeom>
        </p:spPr>
      </p:pic>
      <p:sp>
        <p:nvSpPr>
          <p:cNvPr id="21" name="Flèche vers le bas 20"/>
          <p:cNvSpPr/>
          <p:nvPr/>
        </p:nvSpPr>
        <p:spPr>
          <a:xfrm>
            <a:off x="2394284" y="1227221"/>
            <a:ext cx="974558" cy="5402179"/>
          </a:xfrm>
          <a:prstGeom prst="down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39700">
                  <a:schemeClr val="accent3">
                    <a:alpha val="40000"/>
                  </a:schemeClr>
                </a:glo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53140" y="2445209"/>
            <a:ext cx="192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Transcription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2261748" y="3792893"/>
            <a:ext cx="192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Analyse </a:t>
            </a:r>
            <a:endParaRPr lang="en-US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14868" y="5309022"/>
            <a:ext cx="381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Communication des résultats </a:t>
            </a:r>
            <a:endParaRPr lang="en-US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0276421" y="2491684"/>
            <a:ext cx="1786937" cy="1200329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  <a:lumMod val="71000"/>
                  <a:lumOff val="29000"/>
                </a:srgbClr>
              </a:gs>
              <a:gs pos="80000">
                <a:srgbClr val="C00000">
                  <a:alpha val="45000"/>
                </a:srgbClr>
              </a:gs>
              <a:gs pos="100000">
                <a:srgbClr val="C00000"/>
              </a:gs>
            </a:gsLst>
            <a:lin ang="120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Maturation de la recherche</a:t>
            </a:r>
            <a:endParaRPr lang="en-US" sz="2400" b="1" dirty="0"/>
          </a:p>
        </p:txBody>
      </p:sp>
      <p:cxnSp>
        <p:nvCxnSpPr>
          <p:cNvPr id="24" name="Connecteur en arc 23"/>
          <p:cNvCxnSpPr>
            <a:stCxn id="9" idx="3"/>
            <a:endCxn id="28" idx="1"/>
          </p:cNvCxnSpPr>
          <p:nvPr/>
        </p:nvCxnSpPr>
        <p:spPr>
          <a:xfrm flipV="1">
            <a:off x="4189762" y="2206808"/>
            <a:ext cx="1748747" cy="1816918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346539" y="5487627"/>
            <a:ext cx="192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fr-BE" dirty="0"/>
              <a:t>Complétude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92074" y="3848811"/>
            <a:ext cx="1420885" cy="142088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ZoneTexte 27"/>
          <p:cNvSpPr txBox="1"/>
          <p:nvPr/>
        </p:nvSpPr>
        <p:spPr>
          <a:xfrm>
            <a:off x="5938509" y="1975975"/>
            <a:ext cx="359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Condensation des données</a:t>
            </a:r>
            <a:endParaRPr lang="en-US" sz="2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938509" y="2596997"/>
            <a:ext cx="359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Structuration des données selon des thèmes</a:t>
            </a:r>
            <a:endParaRPr lang="en-US" sz="2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938508" y="3554910"/>
            <a:ext cx="267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Cohérence interne</a:t>
            </a:r>
            <a:endParaRPr lang="en-US" sz="2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928918" y="4524844"/>
            <a:ext cx="240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Validité externe</a:t>
            </a:r>
            <a:endParaRPr lang="en-US" sz="2400" dirty="0"/>
          </a:p>
        </p:txBody>
      </p:sp>
      <p:sp>
        <p:nvSpPr>
          <p:cNvPr id="33" name="Arc 32"/>
          <p:cNvSpPr/>
          <p:nvPr/>
        </p:nvSpPr>
        <p:spPr>
          <a:xfrm>
            <a:off x="9291681" y="2119852"/>
            <a:ext cx="802814" cy="743664"/>
          </a:xfrm>
          <a:prstGeom prst="arc">
            <a:avLst>
              <a:gd name="adj1" fmla="val 16200000"/>
              <a:gd name="adj2" fmla="val 5473139"/>
            </a:avLst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9287669" y="3071492"/>
            <a:ext cx="802814" cy="743664"/>
          </a:xfrm>
          <a:prstGeom prst="arc">
            <a:avLst>
              <a:gd name="adj1" fmla="val 16200000"/>
              <a:gd name="adj2" fmla="val 5473139"/>
            </a:avLst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cteur en arc 40"/>
          <p:cNvCxnSpPr>
            <a:stCxn id="30" idx="1"/>
            <a:endCxn id="47" idx="3"/>
          </p:cNvCxnSpPr>
          <p:nvPr/>
        </p:nvCxnSpPr>
        <p:spPr>
          <a:xfrm rot="10800000">
            <a:off x="3830754" y="1615369"/>
            <a:ext cx="2107754" cy="2170374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902740" y="1384536"/>
            <a:ext cx="192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>
                    <a:lumMod val="65000"/>
                  </a:schemeClr>
                </a:solidFill>
              </a:rPr>
              <a:t>Entretiens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3" name="Connecteur droit avec flèche 52"/>
          <p:cNvCxnSpPr>
            <a:endCxn id="31" idx="0"/>
          </p:cNvCxnSpPr>
          <p:nvPr/>
        </p:nvCxnSpPr>
        <p:spPr>
          <a:xfrm>
            <a:off x="7133401" y="4074286"/>
            <a:ext cx="0" cy="45055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>
            <a:off x="2261748" y="5023657"/>
            <a:ext cx="5289895" cy="516197"/>
          </a:xfrm>
          <a:prstGeom prst="arc">
            <a:avLst>
              <a:gd name="adj1" fmla="val 21307490"/>
              <a:gd name="adj2" fmla="val 5473139"/>
            </a:avLst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2" grpId="0" animBg="1"/>
      <p:bldP spid="48" grpId="0"/>
      <p:bldP spid="28" grpId="0"/>
      <p:bldP spid="29" grpId="0"/>
      <p:bldP spid="30" grpId="0"/>
      <p:bldP spid="31" grpId="0"/>
      <p:bldP spid="33" grpId="0" animBg="1"/>
      <p:bldP spid="36" grpId="0" animBg="1"/>
      <p:bldP spid="47" grpId="0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0" y="2024083"/>
            <a:ext cx="3048753" cy="30487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1" y="1"/>
            <a:ext cx="2124636" cy="103196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27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7068670" y="2984267"/>
            <a:ext cx="42228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Merci (&amp; merci &amp; merci)</a:t>
            </a:r>
          </a:p>
          <a:p>
            <a:pPr algn="ctr"/>
            <a:r>
              <a:rPr lang="fr-BE" sz="2400" dirty="0"/>
              <a:t>p</a:t>
            </a:r>
            <a:r>
              <a:rPr lang="fr-BE" sz="2400" dirty="0" smtClean="0"/>
              <a:t>our votre attention</a:t>
            </a:r>
          </a:p>
          <a:p>
            <a:pPr algn="ctr"/>
            <a:endParaRPr lang="fr-BE" sz="2400" dirty="0" smtClean="0"/>
          </a:p>
          <a:p>
            <a:pPr algn="ctr"/>
            <a:endParaRPr lang="fr-BE" sz="2400" dirty="0"/>
          </a:p>
          <a:p>
            <a:pPr algn="ctr"/>
            <a:r>
              <a:rPr lang="fr-BE" sz="2400" dirty="0" smtClean="0"/>
              <a:t>Parlons-en!</a:t>
            </a:r>
          </a:p>
          <a:p>
            <a:pPr algn="ctr"/>
            <a:endParaRPr lang="fr-BE" sz="2400" dirty="0"/>
          </a:p>
          <a:p>
            <a:pPr algn="ctr"/>
            <a:endParaRPr lang="fr-BE" sz="2400" dirty="0" smtClean="0"/>
          </a:p>
          <a:p>
            <a:pPr algn="ctr"/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963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On part de vous…</a:t>
            </a:r>
            <a:br>
              <a:rPr lang="fr-BE" dirty="0" smtClean="0"/>
            </a:br>
            <a:r>
              <a:rPr lang="fr-BE" dirty="0" smtClean="0"/>
              <a:t>Quel professionnel êtes-vous?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26" y="1924844"/>
            <a:ext cx="5499348" cy="41529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Collaboration et complexité</a:t>
            </a:r>
            <a:endParaRPr lang="fr-BE" dirty="0"/>
          </a:p>
        </p:txBody>
      </p:sp>
      <p:sp>
        <p:nvSpPr>
          <p:cNvPr id="9" name="Forme libre 8"/>
          <p:cNvSpPr/>
          <p:nvPr/>
        </p:nvSpPr>
        <p:spPr>
          <a:xfrm>
            <a:off x="3679086" y="3151000"/>
            <a:ext cx="3261542" cy="1764379"/>
          </a:xfrm>
          <a:custGeom>
            <a:avLst/>
            <a:gdLst>
              <a:gd name="connsiteX0" fmla="*/ 284509 w 1706711"/>
              <a:gd name="connsiteY0" fmla="*/ 0 h 3273641"/>
              <a:gd name="connsiteX1" fmla="*/ 1422202 w 1706711"/>
              <a:gd name="connsiteY1" fmla="*/ 0 h 3273641"/>
              <a:gd name="connsiteX2" fmla="*/ 1706711 w 1706711"/>
              <a:gd name="connsiteY2" fmla="*/ 284509 h 3273641"/>
              <a:gd name="connsiteX3" fmla="*/ 1706711 w 1706711"/>
              <a:gd name="connsiteY3" fmla="*/ 3273641 h 3273641"/>
              <a:gd name="connsiteX4" fmla="*/ 1706711 w 1706711"/>
              <a:gd name="connsiteY4" fmla="*/ 3273641 h 3273641"/>
              <a:gd name="connsiteX5" fmla="*/ 0 w 1706711"/>
              <a:gd name="connsiteY5" fmla="*/ 3273641 h 3273641"/>
              <a:gd name="connsiteX6" fmla="*/ 0 w 1706711"/>
              <a:gd name="connsiteY6" fmla="*/ 3273641 h 3273641"/>
              <a:gd name="connsiteX7" fmla="*/ 0 w 1706711"/>
              <a:gd name="connsiteY7" fmla="*/ 284509 h 3273641"/>
              <a:gd name="connsiteX8" fmla="*/ 284509 w 1706711"/>
              <a:gd name="connsiteY8" fmla="*/ 0 h 327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711" h="3273641">
                <a:moveTo>
                  <a:pt x="0" y="2727925"/>
                </a:moveTo>
                <a:lnTo>
                  <a:pt x="0" y="545716"/>
                </a:lnTo>
                <a:cubicBezTo>
                  <a:pt x="0" y="244326"/>
                  <a:pt x="66409" y="0"/>
                  <a:pt x="148329" y="0"/>
                </a:cubicBezTo>
                <a:lnTo>
                  <a:pt x="1706711" y="0"/>
                </a:lnTo>
                <a:lnTo>
                  <a:pt x="1706711" y="0"/>
                </a:lnTo>
                <a:lnTo>
                  <a:pt x="1706711" y="3273641"/>
                </a:lnTo>
                <a:lnTo>
                  <a:pt x="1706711" y="3273641"/>
                </a:lnTo>
                <a:lnTo>
                  <a:pt x="148329" y="3273641"/>
                </a:lnTo>
                <a:cubicBezTo>
                  <a:pt x="66409" y="3273641"/>
                  <a:pt x="0" y="3029315"/>
                  <a:pt x="0" y="27279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060" tIns="292880" rIns="188595" bIns="292881" numCol="1" spcCol="1270" anchor="t" anchorCtr="0">
            <a:noAutofit/>
          </a:bodyPr>
          <a:lstStyle/>
          <a:p>
            <a:pPr lvl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300" kern="1200" dirty="0" smtClean="0">
                <a:solidFill>
                  <a:schemeClr val="tx1"/>
                </a:solidFill>
              </a:rPr>
              <a:t>Complexité</a:t>
            </a:r>
            <a:endParaRPr lang="fr-FR" sz="3300" kern="1200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6095998" y="3135083"/>
            <a:ext cx="2819653" cy="1782580"/>
          </a:xfrm>
          <a:custGeom>
            <a:avLst/>
            <a:gdLst>
              <a:gd name="connsiteX0" fmla="*/ 297156 w 1782579"/>
              <a:gd name="connsiteY0" fmla="*/ 0 h 2819652"/>
              <a:gd name="connsiteX1" fmla="*/ 1485423 w 1782579"/>
              <a:gd name="connsiteY1" fmla="*/ 0 h 2819652"/>
              <a:gd name="connsiteX2" fmla="*/ 1782579 w 1782579"/>
              <a:gd name="connsiteY2" fmla="*/ 297156 h 2819652"/>
              <a:gd name="connsiteX3" fmla="*/ 1782579 w 1782579"/>
              <a:gd name="connsiteY3" fmla="*/ 2819652 h 2819652"/>
              <a:gd name="connsiteX4" fmla="*/ 1782579 w 1782579"/>
              <a:gd name="connsiteY4" fmla="*/ 2819652 h 2819652"/>
              <a:gd name="connsiteX5" fmla="*/ 0 w 1782579"/>
              <a:gd name="connsiteY5" fmla="*/ 2819652 h 2819652"/>
              <a:gd name="connsiteX6" fmla="*/ 0 w 1782579"/>
              <a:gd name="connsiteY6" fmla="*/ 2819652 h 2819652"/>
              <a:gd name="connsiteX7" fmla="*/ 0 w 1782579"/>
              <a:gd name="connsiteY7" fmla="*/ 297156 h 2819652"/>
              <a:gd name="connsiteX8" fmla="*/ 297156 w 1782579"/>
              <a:gd name="connsiteY8" fmla="*/ 0 h 281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2579" h="2819652">
                <a:moveTo>
                  <a:pt x="1782579" y="470037"/>
                </a:moveTo>
                <a:lnTo>
                  <a:pt x="1782579" y="2349615"/>
                </a:lnTo>
                <a:cubicBezTo>
                  <a:pt x="1782579" y="2609209"/>
                  <a:pt x="1698470" y="2819651"/>
                  <a:pt x="1594717" y="2819651"/>
                </a:cubicBezTo>
                <a:lnTo>
                  <a:pt x="0" y="2819651"/>
                </a:lnTo>
                <a:lnTo>
                  <a:pt x="0" y="2819651"/>
                </a:lnTo>
                <a:lnTo>
                  <a:pt x="0" y="1"/>
                </a:lnTo>
                <a:lnTo>
                  <a:pt x="0" y="1"/>
                </a:lnTo>
                <a:lnTo>
                  <a:pt x="1594717" y="1"/>
                </a:lnTo>
                <a:cubicBezTo>
                  <a:pt x="1698470" y="1"/>
                  <a:pt x="1782579" y="210443"/>
                  <a:pt x="1782579" y="47003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955669"/>
              <a:satOff val="100000"/>
              <a:lumOff val="10532"/>
              <a:alphaOff val="0"/>
            </a:schemeClr>
          </a:fillRef>
          <a:effectRef idx="0">
            <a:schemeClr val="accent3">
              <a:tint val="50000"/>
              <a:hueOff val="1955669"/>
              <a:satOff val="100000"/>
              <a:lumOff val="105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1" tIns="290234" rIns="208954" bIns="290235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kern="1200" dirty="0" smtClean="0">
                <a:solidFill>
                  <a:schemeClr val="tx1"/>
                </a:solidFill>
              </a:rPr>
              <a:t>Collaboration</a:t>
            </a:r>
            <a:endParaRPr lang="fr-FR" sz="3200" kern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e 12"/>
          <p:cNvGrpSpPr/>
          <p:nvPr/>
        </p:nvGrpSpPr>
        <p:grpSpPr>
          <a:xfrm>
            <a:off x="5354924" y="1639242"/>
            <a:ext cx="6674267" cy="2384272"/>
            <a:chOff x="5354924" y="1639242"/>
            <a:chExt cx="6674267" cy="2384272"/>
          </a:xfrm>
        </p:grpSpPr>
        <p:sp>
          <p:nvSpPr>
            <p:cNvPr id="11" name="Flèche en arc 10"/>
            <p:cNvSpPr/>
            <p:nvPr/>
          </p:nvSpPr>
          <p:spPr>
            <a:xfrm>
              <a:off x="5354924" y="2225036"/>
              <a:ext cx="1787181" cy="1798478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oneTexte 5"/>
            <p:cNvSpPr txBox="1"/>
            <p:nvPr/>
          </p:nvSpPr>
          <p:spPr>
            <a:xfrm>
              <a:off x="6596742" y="1639242"/>
              <a:ext cx="543244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sz="2400" dirty="0" smtClean="0"/>
                <a:t>« On collabore parce que c’est complexe »</a:t>
              </a:r>
              <a:endParaRPr lang="fr-BE" sz="24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045029" y="4026949"/>
            <a:ext cx="6136269" cy="1934178"/>
            <a:chOff x="1045029" y="4026949"/>
            <a:chExt cx="6136269" cy="1934178"/>
          </a:xfrm>
        </p:grpSpPr>
        <p:sp>
          <p:nvSpPr>
            <p:cNvPr id="12" name="Flèche en arc 11"/>
            <p:cNvSpPr/>
            <p:nvPr/>
          </p:nvSpPr>
          <p:spPr>
            <a:xfrm rot="10800000">
              <a:off x="5394117" y="4026949"/>
              <a:ext cx="1787181" cy="178709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oneTexte 6"/>
            <p:cNvSpPr txBox="1"/>
            <p:nvPr/>
          </p:nvSpPr>
          <p:spPr>
            <a:xfrm>
              <a:off x="1045029" y="5499462"/>
              <a:ext cx="4225644" cy="461665"/>
            </a:xfrm>
            <a:prstGeom prst="rect">
              <a:avLst/>
            </a:prstGeom>
            <a:solidFill>
              <a:srgbClr val="DE3114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sz="2400" dirty="0" smtClean="0"/>
                <a:t>« C’est complexe de collaborer »</a:t>
              </a:r>
              <a:endParaRPr lang="fr-B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0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« on collabore parce que c’est complexe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La complexité justifie fréquemment le travail en équipe</a:t>
            </a:r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 4" descr="Position paper : organisation des soins pour les malades chroniques en Belgique - KCE_190B_organisation_soin_malades_chroniques_Position Paper_0_0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39490" r="49321" b="29474"/>
          <a:stretch/>
        </p:blipFill>
        <p:spPr>
          <a:xfrm>
            <a:off x="838200" y="2475659"/>
            <a:ext cx="5693805" cy="34468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64590" y="2816966"/>
            <a:ext cx="489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/>
              <a:t>Soins chroniques du futur : le patient aux commandes </a:t>
            </a:r>
            <a:r>
              <a:rPr lang="fr-BE" i="1" dirty="0" smtClean="0"/>
              <a:t>– </a:t>
            </a:r>
          </a:p>
          <a:p>
            <a:r>
              <a:rPr lang="fr-BE" i="1" dirty="0" smtClean="0"/>
              <a:t>50 </a:t>
            </a:r>
            <a:r>
              <a:rPr lang="fr-BE" i="1" dirty="0"/>
              <a:t>points d’action pour une réforme en profondeur du système de soins de </a:t>
            </a:r>
            <a:r>
              <a:rPr lang="fr-BE" i="1" dirty="0" smtClean="0"/>
              <a:t>santé.</a:t>
            </a:r>
          </a:p>
          <a:p>
            <a:r>
              <a:rPr lang="fr-BE" i="1" dirty="0" smtClean="0"/>
              <a:t>KCE 2012</a:t>
            </a:r>
            <a:endParaRPr lang="fr-BE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Complexité&gt;&gt;&gt;Collaboration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6232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5868" y="4789961"/>
            <a:ext cx="3031489" cy="1325563"/>
          </a:xfrm>
        </p:spPr>
        <p:txBody>
          <a:bodyPr>
            <a:normAutofit/>
          </a:bodyPr>
          <a:lstStyle/>
          <a:p>
            <a:r>
              <a:rPr lang="fr-BE" sz="3600" dirty="0" smtClean="0"/>
              <a:t>A l’hôpital…</a:t>
            </a:r>
            <a:endParaRPr lang="fr-BE" sz="36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430033"/>
              </p:ext>
            </p:extLst>
          </p:nvPr>
        </p:nvGraphicFramePr>
        <p:xfrm>
          <a:off x="818356" y="802906"/>
          <a:ext cx="10515600" cy="54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6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Complexité&gt;&gt;&gt;Collaboration</a:t>
            </a:r>
            <a:endParaRPr lang="fr-BE" sz="16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90600" y="517525"/>
            <a:ext cx="3031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3 situations </a:t>
            </a:r>
            <a:br>
              <a:rPr lang="fr-BE" dirty="0" smtClean="0"/>
            </a:br>
            <a:r>
              <a:rPr lang="fr-BE" dirty="0" smtClean="0"/>
              <a:t>au domicile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25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Gradation de la complexité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41074"/>
              </p:ext>
            </p:extLst>
          </p:nvPr>
        </p:nvGraphicFramePr>
        <p:xfrm>
          <a:off x="945776" y="3510631"/>
          <a:ext cx="1076154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209760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671807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32459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28254187"/>
                    </a:ext>
                  </a:extLst>
                </a:gridCol>
                <a:gridCol w="2349062">
                  <a:extLst>
                    <a:ext uri="{9D8B030D-6E8A-4147-A177-3AD203B41FA5}">
                      <a16:colId xmlns:a16="http://schemas.microsoft.com/office/drawing/2014/main" val="2874639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Type de coordination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Degré d’incertitude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Séquence</a:t>
                      </a:r>
                      <a:r>
                        <a:rPr lang="fr-BE" sz="2000" baseline="0" dirty="0" smtClean="0"/>
                        <a:t> d’intervention des acteurs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Durée de la</a:t>
                      </a:r>
                      <a:r>
                        <a:rPr lang="fr-BE" sz="2000" baseline="0" dirty="0" smtClean="0"/>
                        <a:t> relation 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Degré </a:t>
                      </a:r>
                      <a:r>
                        <a:rPr lang="fr-BE" sz="2000" dirty="0" smtClean="0">
                          <a:solidFill>
                            <a:schemeClr val="bg1"/>
                          </a:solidFill>
                        </a:rPr>
                        <a:t>d’</a:t>
                      </a:r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interdépendance </a:t>
                      </a:r>
                      <a:r>
                        <a:rPr lang="fr-BE" sz="2000" dirty="0" smtClean="0"/>
                        <a:t>des acteurs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4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="1" dirty="0" smtClean="0"/>
                        <a:t>Séquentielle</a:t>
                      </a:r>
                      <a:endParaRPr lang="fr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Faible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L’un après</a:t>
                      </a:r>
                      <a:r>
                        <a:rPr lang="fr-BE" sz="2000" baseline="0" dirty="0" smtClean="0"/>
                        <a:t> l’autre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Courte, non répétée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Faible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3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="1" dirty="0" smtClean="0"/>
                        <a:t>Réciproque</a:t>
                      </a:r>
                      <a:endParaRPr lang="fr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Moyenne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En même temps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Moyenne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="1" dirty="0" smtClean="0"/>
                        <a:t>Collective</a:t>
                      </a:r>
                      <a:endParaRPr lang="fr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Elevée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En même temps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Longue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Elevée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6988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Complexité&gt;&gt;&gt;Collaboration</a:t>
            </a:r>
            <a:endParaRPr lang="fr-BE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858045" y="1710530"/>
            <a:ext cx="1092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«Dans un système intégré de soins, on s’attend à ce que l’intensité et la nature de la coordination s’ajustent en fonction des besoins de chacune des personnes 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3172" y="6270174"/>
            <a:ext cx="1119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Contandriopoulos</a:t>
            </a:r>
            <a:r>
              <a:rPr lang="fr-FR" sz="1400" i="1" dirty="0"/>
              <a:t> A, Denis J, Touati N, Rodriguez R. Intégration des soins: dimensions et mise en </a:t>
            </a:r>
            <a:r>
              <a:rPr lang="fr-FR" sz="1400" i="1" dirty="0" err="1"/>
              <a:t>oeuvre</a:t>
            </a:r>
            <a:r>
              <a:rPr lang="fr-FR" sz="1400" i="1" dirty="0"/>
              <a:t>. Ruptures, revue transdisciplinaire en santé. 2001;8(2):38-52.</a:t>
            </a:r>
          </a:p>
        </p:txBody>
      </p:sp>
    </p:spTree>
    <p:extLst>
      <p:ext uri="{BB962C8B-B14F-4D97-AF65-F5344CB8AC3E}">
        <p14:creationId xmlns:p14="http://schemas.microsoft.com/office/powerpoint/2010/main" val="18594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Interdépendance des acteurs (de soins)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Il y a interdépendance quand les acteurs (ou les organisations) ne disposent pas de toutes les ressources/compétences/légitimités nécessaires pour apporter seuls une réponse au problème.</a:t>
            </a:r>
          </a:p>
          <a:p>
            <a:endParaRPr lang="fr-BE" dirty="0" smtClean="0"/>
          </a:p>
          <a:p>
            <a:r>
              <a:rPr lang="fr-BE" dirty="0" smtClean="0"/>
              <a:t>Mise en commun des ressources: le problème à résoudre devient l’objet d’une responsabilité collective.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8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Complexité&gt;&gt;&gt;Collaboration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0722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4" descr="Fichiers - DoX @ UL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8183" y="1599692"/>
            <a:ext cx="5196005" cy="4357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D’autres déterminants de la complexité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Nombre d’intervenants</a:t>
            </a:r>
          </a:p>
          <a:p>
            <a:r>
              <a:rPr lang="fr-BE" dirty="0" smtClean="0"/>
              <a:t>Capacité de coordination</a:t>
            </a:r>
          </a:p>
          <a:p>
            <a:r>
              <a:rPr lang="fr-BE" dirty="0" smtClean="0"/>
              <a:t>Capacité d’autonomie</a:t>
            </a:r>
          </a:p>
          <a:p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E72B-2A5C-4D3B-B78E-F43B5F77EEDF}" type="slidenum">
              <a:rPr lang="en-US" smtClean="0"/>
              <a:t>9</a:t>
            </a:fld>
            <a:endParaRPr lang="en-US"/>
          </a:p>
        </p:txBody>
      </p:sp>
      <p:sp>
        <p:nvSpPr>
          <p:cNvPr id="5" name="Accolade fermante 4"/>
          <p:cNvSpPr/>
          <p:nvPr/>
        </p:nvSpPr>
        <p:spPr>
          <a:xfrm>
            <a:off x="4898571" y="2377440"/>
            <a:ext cx="339635" cy="9535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460274" y="2592624"/>
            <a:ext cx="17697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/>
              <a:t>d</a:t>
            </a:r>
            <a:r>
              <a:rPr lang="fr-BE" sz="2800" dirty="0" smtClean="0"/>
              <a:t>u patient </a:t>
            </a:r>
          </a:p>
          <a:p>
            <a:r>
              <a:rPr lang="fr-BE" sz="2800" dirty="0" smtClean="0"/>
              <a:t>et de son </a:t>
            </a:r>
          </a:p>
          <a:p>
            <a:r>
              <a:rPr lang="fr-BE" sz="2800" dirty="0" smtClean="0"/>
              <a:t>entourage</a:t>
            </a:r>
            <a:endParaRPr lang="fr-BE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8801691" y="365125"/>
            <a:ext cx="255210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600" dirty="0" smtClean="0"/>
              <a:t>Complexité&gt;&gt;&gt;Collaboration</a:t>
            </a:r>
            <a:endParaRPr lang="fr-BE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34250" y="6270172"/>
            <a:ext cx="1099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McDonald K, Schultz Z, Albin L, </a:t>
            </a:r>
            <a:r>
              <a:rPr lang="fr-FR" sz="1400" i="1" dirty="0" err="1"/>
              <a:t>Pineda</a:t>
            </a:r>
            <a:r>
              <a:rPr lang="fr-FR" sz="1400" i="1" dirty="0"/>
              <a:t> N, </a:t>
            </a:r>
            <a:r>
              <a:rPr lang="fr-FR" sz="1400" i="1" dirty="0" err="1"/>
              <a:t>Lonhart</a:t>
            </a:r>
            <a:r>
              <a:rPr lang="fr-FR" sz="1400" i="1" dirty="0"/>
              <a:t> J, </a:t>
            </a:r>
            <a:r>
              <a:rPr lang="fr-FR" sz="1400" i="1" dirty="0" err="1"/>
              <a:t>Sundaram</a:t>
            </a:r>
            <a:r>
              <a:rPr lang="fr-FR" sz="1400" i="1" dirty="0"/>
              <a:t> V, et al. Care Coordination </a:t>
            </a:r>
            <a:r>
              <a:rPr lang="fr-FR" sz="1400" i="1" dirty="0" err="1"/>
              <a:t>Measures</a:t>
            </a:r>
            <a:r>
              <a:rPr lang="fr-FR" sz="1400" i="1" dirty="0"/>
              <a:t> Atlas. </a:t>
            </a:r>
            <a:r>
              <a:rPr lang="fr-FR" sz="1400" i="1" dirty="0" err="1"/>
              <a:t>Rockvill</a:t>
            </a:r>
            <a:r>
              <a:rPr lang="fr-FR" sz="1400" i="1" dirty="0"/>
              <a:t>: Agency for </a:t>
            </a:r>
            <a:r>
              <a:rPr lang="fr-FR" sz="1400" i="1" dirty="0" err="1"/>
              <a:t>Healthcare</a:t>
            </a:r>
            <a:r>
              <a:rPr lang="fr-FR" sz="1400" i="1" dirty="0"/>
              <a:t> </a:t>
            </a:r>
            <a:r>
              <a:rPr lang="fr-FR" sz="1400" i="1" dirty="0" err="1"/>
              <a:t>Research</a:t>
            </a:r>
            <a:r>
              <a:rPr lang="fr-FR" sz="1400" i="1" dirty="0"/>
              <a:t> and </a:t>
            </a:r>
            <a:r>
              <a:rPr lang="fr-FR" sz="1400" i="1" dirty="0" err="1"/>
              <a:t>Quality</a:t>
            </a:r>
            <a:r>
              <a:rPr lang="fr-FR" sz="1400" i="1" dirty="0"/>
              <a:t> (AHRQ); 2010.  </a:t>
            </a:r>
            <a:r>
              <a:rPr lang="fr-FR" sz="1400" i="1" dirty="0" err="1"/>
              <a:t>Contract</a:t>
            </a:r>
            <a:r>
              <a:rPr lang="fr-FR" sz="1400" i="1" dirty="0"/>
              <a:t> No.: 11-0023-EF.</a:t>
            </a:r>
          </a:p>
        </p:txBody>
      </p:sp>
    </p:spTree>
    <p:extLst>
      <p:ext uri="{BB962C8B-B14F-4D97-AF65-F5344CB8AC3E}">
        <p14:creationId xmlns:p14="http://schemas.microsoft.com/office/powerpoint/2010/main" val="8073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1163</Words>
  <Application>Microsoft Office PowerPoint</Application>
  <PresentationFormat>Grand écran</PresentationFormat>
  <Paragraphs>344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Présentation PowerPoint</vt:lpstr>
      <vt:lpstr>Déroulement</vt:lpstr>
      <vt:lpstr>On part de vous… Quel professionnel êtes-vous?</vt:lpstr>
      <vt:lpstr>Collaboration et complexité</vt:lpstr>
      <vt:lpstr>« on collabore parce que c’est complexe »</vt:lpstr>
      <vt:lpstr>A l’hôpital…</vt:lpstr>
      <vt:lpstr>Gradation de la complexité</vt:lpstr>
      <vt:lpstr>Interdépendance des acteurs (de soins)</vt:lpstr>
      <vt:lpstr>D’autres déterminants de la complexité</vt:lpstr>
      <vt:lpstr>« C’est complexe de collaborer »</vt:lpstr>
      <vt:lpstr>Présentation PowerPoint</vt:lpstr>
      <vt:lpstr>Abondance de modalités de  collaboration interprofessionnelle</vt:lpstr>
      <vt:lpstr>Présentation PowerPoint</vt:lpstr>
      <vt:lpstr>Abondance de modalités de  collaboration interprofessionnelle</vt:lpstr>
      <vt:lpstr>Complexité et outils de collaboration </vt:lpstr>
      <vt:lpstr>Outils de collaboration</vt:lpstr>
      <vt:lpstr>Collaboration et complexité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fmainil</dc:creator>
  <cp:lastModifiedBy>cduchesnes</cp:lastModifiedBy>
  <cp:revision>89</cp:revision>
  <cp:lastPrinted>2017-09-14T08:55:25Z</cp:lastPrinted>
  <dcterms:created xsi:type="dcterms:W3CDTF">2017-08-24T11:19:53Z</dcterms:created>
  <dcterms:modified xsi:type="dcterms:W3CDTF">2017-09-14T10:51:54Z</dcterms:modified>
</cp:coreProperties>
</file>