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6"/>
  </p:notesMasterIdLst>
  <p:handoutMasterIdLst>
    <p:handoutMasterId r:id="rId37"/>
  </p:handoutMasterIdLst>
  <p:sldIdLst>
    <p:sldId id="260" r:id="rId2"/>
    <p:sldId id="263" r:id="rId3"/>
    <p:sldId id="294" r:id="rId4"/>
    <p:sldId id="312" r:id="rId5"/>
    <p:sldId id="298" r:id="rId6"/>
    <p:sldId id="261" r:id="rId7"/>
    <p:sldId id="296" r:id="rId8"/>
    <p:sldId id="297" r:id="rId9"/>
    <p:sldId id="271" r:id="rId10"/>
    <p:sldId id="301" r:id="rId11"/>
    <p:sldId id="304" r:id="rId12"/>
    <p:sldId id="303" r:id="rId13"/>
    <p:sldId id="306" r:id="rId14"/>
    <p:sldId id="317" r:id="rId15"/>
    <p:sldId id="269" r:id="rId16"/>
    <p:sldId id="270" r:id="rId17"/>
    <p:sldId id="268" r:id="rId18"/>
    <p:sldId id="272" r:id="rId19"/>
    <p:sldId id="326" r:id="rId20"/>
    <p:sldId id="321" r:id="rId21"/>
    <p:sldId id="274" r:id="rId22"/>
    <p:sldId id="327" r:id="rId23"/>
    <p:sldId id="288" r:id="rId24"/>
    <p:sldId id="289" r:id="rId25"/>
    <p:sldId id="290" r:id="rId26"/>
    <p:sldId id="275" r:id="rId27"/>
    <p:sldId id="328" r:id="rId28"/>
    <p:sldId id="276" r:id="rId29"/>
    <p:sldId id="329" r:id="rId30"/>
    <p:sldId id="279" r:id="rId31"/>
    <p:sldId id="322" r:id="rId32"/>
    <p:sldId id="323" r:id="rId33"/>
    <p:sldId id="324" r:id="rId34"/>
    <p:sldId id="325" r:id="rId3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ic Pirard" initials="EP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07C"/>
    <a:srgbClr val="E5E5D1"/>
    <a:srgbClr val="EFEFE3"/>
    <a:srgbClr val="EFD8B0"/>
    <a:srgbClr val="FFFFCC"/>
    <a:srgbClr val="00454D"/>
    <a:srgbClr val="004749"/>
    <a:srgbClr val="00474F"/>
    <a:srgbClr val="008000"/>
    <a:srgbClr val="000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8896" autoAdjust="0"/>
  </p:normalViewPr>
  <p:slideViewPr>
    <p:cSldViewPr>
      <p:cViewPr varScale="1">
        <p:scale>
          <a:sx n="72" d="100"/>
          <a:sy n="72" d="100"/>
        </p:scale>
        <p:origin x="76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957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503EA-1406-48C1-B4C4-652919DD6641}" type="datetimeFigureOut">
              <a:rPr lang="en-GB" smtClean="0"/>
              <a:t>19/06/2018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B227D-6706-4C27-A45F-486D946388D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540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B3F38-C712-4476-86E6-B031C2A0332F}" type="datetimeFigureOut">
              <a:rPr lang="fr-BE" smtClean="0"/>
              <a:t>19-06-18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7DA30-9BBB-4C95-9AA6-B3DD699EC44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4157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339282"/>
            <a:ext cx="2808312" cy="17393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4389" y="2177959"/>
            <a:ext cx="9441964" cy="250208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 lang="en-US" sz="3600" b="0" i="0" kern="1200" dirty="0">
                <a:ln w="12700">
                  <a:noFill/>
                </a:ln>
                <a:solidFill>
                  <a:srgbClr val="09707C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6960624" y="5411130"/>
            <a:ext cx="4607984" cy="5091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0"/>
              </a:spcBef>
              <a:buFontTx/>
              <a:buNone/>
              <a:defRPr lang="en-GB" sz="2100" b="0" i="0" kern="1200" dirty="0">
                <a:ln w="12700">
                  <a:noFill/>
                </a:ln>
                <a:solidFill>
                  <a:schemeClr val="accent2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 dirty="0" smtClean="0"/>
              <a:t>Auteur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2447595" y="5971813"/>
            <a:ext cx="9121013" cy="5091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0"/>
              </a:spcBef>
              <a:buFontTx/>
              <a:buNone/>
              <a:defRPr lang="en-GB" sz="2100" b="0" i="0" kern="1200" baseline="0" dirty="0">
                <a:ln w="12700"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 dirty="0" smtClean="0"/>
              <a:t>Co-auteurs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61" y="269809"/>
            <a:ext cx="3872674" cy="1878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852936"/>
            <a:ext cx="9144000" cy="657027"/>
          </a:xfrm>
        </p:spPr>
        <p:txBody>
          <a:bodyPr anchor="b"/>
          <a:lstStyle>
            <a:lvl1pPr algn="ctr">
              <a:defRPr lang="fr-FR" sz="3600" b="0" i="0" kern="1200" cap="none" spc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423926" y="3284984"/>
            <a:ext cx="5628117" cy="547042"/>
          </a:xfrm>
        </p:spPr>
        <p:txBody>
          <a:bodyPr/>
          <a:lstStyle>
            <a:lvl1pPr marL="0" indent="0" algn="ctr">
              <a:buNone/>
              <a:defRPr lang="fr-FR" sz="2800" b="0" i="1" kern="1200" cap="none" spc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sous-titre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12932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06347-435F-49CA-9A78-0F85BCF2585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80719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lang="en-GB" sz="4400" b="0" i="0" kern="1200" dirty="0">
                <a:ln w="12700">
                  <a:noFill/>
                </a:ln>
                <a:solidFill>
                  <a:srgbClr val="00454D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624418" y="1484784"/>
            <a:ext cx="10943167" cy="4823941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 marL="742950" indent="-285750">
              <a:defRPr lang="fr-FR" sz="16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 marL="2057400" indent="-228600">
              <a:defRPr lang="en-GB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Courier New" pitchFamily="49" charset="0"/>
              <a:buChar char="o"/>
              <a:tabLst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</a:pPr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5039883" y="861879"/>
            <a:ext cx="6527701" cy="550897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0"/>
              </a:spcBef>
              <a:buFontTx/>
              <a:buNone/>
              <a:defRPr lang="en-GB" sz="3200" b="0" i="0" kern="1200" dirty="0">
                <a:ln w="12700">
                  <a:noFill/>
                </a:ln>
                <a:solidFill>
                  <a:schemeClr val="accent3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 dirty="0" smtClean="0"/>
              <a:t>Insérez un sous-titre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4143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100000"/>
                <a:lumMod val="125000"/>
              </a:schemeClr>
            </a:gs>
            <a:gs pos="55000">
              <a:schemeClr val="bg1">
                <a:shade val="100000"/>
                <a:satMod val="100000"/>
                <a:lumMod val="100000"/>
              </a:schemeClr>
            </a:gs>
            <a:gs pos="100000">
              <a:schemeClr val="bg1">
                <a:shade val="90000"/>
                <a:satMod val="300000"/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4175787" y="1340768"/>
            <a:ext cx="801621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0" y="6677025"/>
            <a:ext cx="12192000" cy="0"/>
          </a:xfrm>
          <a:prstGeom prst="line">
            <a:avLst/>
          </a:prstGeom>
          <a:ln w="9525">
            <a:solidFill>
              <a:srgbClr val="0045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11280576" y="6391263"/>
            <a:ext cx="768085" cy="32162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0">
            <a:normAutofit/>
          </a:bodyPr>
          <a:lstStyle>
            <a:lvl1pPr algn="r">
              <a:defRPr lang="en-GB" sz="1200" b="0" i="0" kern="1200" smtClean="0">
                <a:ln w="12700">
                  <a:noFill/>
                </a:ln>
                <a:solidFill>
                  <a:srgbClr val="09707C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fld id="{2BB27CDA-A6A6-4E28-B594-521DFBA9799C}" type="slidenum">
              <a:rPr lang="fr-BE" smtClean="0"/>
              <a:pPr/>
              <a:t>‹N°›</a:t>
            </a:fld>
            <a:endParaRPr lang="fr-BE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105782"/>
            <a:ext cx="1599342" cy="775715"/>
          </a:xfrm>
          <a:prstGeom prst="rect">
            <a:avLst/>
          </a:prstGeom>
        </p:spPr>
      </p:pic>
      <p:sp>
        <p:nvSpPr>
          <p:cNvPr id="9" name="Espace réservé du pied de page 8"/>
          <p:cNvSpPr>
            <a:spLocks noGrp="1"/>
          </p:cNvSpPr>
          <p:nvPr>
            <p:ph type="ftr" sz="quarter" idx="3"/>
          </p:nvPr>
        </p:nvSpPr>
        <p:spPr>
          <a:xfrm>
            <a:off x="2646507" y="6392211"/>
            <a:ext cx="7865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9707C"/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431371" y="154120"/>
            <a:ext cx="11329259" cy="1106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1"/>
          </p:nvPr>
        </p:nvSpPr>
        <p:spPr>
          <a:xfrm>
            <a:off x="431371" y="1545275"/>
            <a:ext cx="11329259" cy="4631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9" r:id="rId2"/>
    <p:sldLayoutId id="2147483690" r:id="rId3"/>
    <p:sldLayoutId id="2147483691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4000" b="0" i="0" kern="1200" cap="none" spc="0" dirty="0">
          <a:ln>
            <a:noFill/>
          </a:ln>
          <a:solidFill>
            <a:schemeClr val="accent3"/>
          </a:solidFill>
          <a:effectLst/>
          <a:latin typeface="+mj-lt"/>
          <a:ea typeface="+mj-ea"/>
          <a:cs typeface="+mj-cs"/>
        </a:defRPr>
      </a:lvl1pPr>
    </p:titleStyle>
    <p:bodyStyle>
      <a:lvl1pPr marL="3429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5"/>
        </a:buClr>
        <a:buSzTx/>
        <a:buFont typeface="Arial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1"/>
        </a:buClr>
        <a:buSzTx/>
        <a:buFont typeface="Courier New" pitchFamily="49" charset="0"/>
        <a:buChar char="o"/>
        <a:tabLst/>
        <a:defRPr lang="fr-BE" sz="1600" kern="1200" dirty="0" smtClean="0">
          <a:solidFill>
            <a:schemeClr val="accent2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Wingdings" pitchFamily="2" charset="2"/>
        <a:buChar char="ü"/>
        <a:tabLst/>
        <a:defRPr sz="1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»"/>
        <a:tabLst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gif"/><Relationship Id="rId7" Type="http://schemas.openxmlformats.org/officeDocument/2006/relationships/image" Target="../media/image51.gi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gif"/><Relationship Id="rId9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4.png"/><Relationship Id="rId3" Type="http://schemas.openxmlformats.org/officeDocument/2006/relationships/image" Target="../media/image55.jpeg"/><Relationship Id="rId7" Type="http://schemas.openxmlformats.org/officeDocument/2006/relationships/image" Target="../media/image3.png"/><Relationship Id="rId12" Type="http://schemas.openxmlformats.org/officeDocument/2006/relationships/image" Target="../media/image63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11" Type="http://schemas.openxmlformats.org/officeDocument/2006/relationships/image" Target="../media/image62.jpeg"/><Relationship Id="rId5" Type="http://schemas.openxmlformats.org/officeDocument/2006/relationships/image" Target="../media/image57.jpeg"/><Relationship Id="rId10" Type="http://schemas.openxmlformats.org/officeDocument/2006/relationships/image" Target="../media/image61.jpeg"/><Relationship Id="rId4" Type="http://schemas.openxmlformats.org/officeDocument/2006/relationships/image" Target="../media/image56.png"/><Relationship Id="rId9" Type="http://schemas.openxmlformats.org/officeDocument/2006/relationships/image" Target="../media/image60.png"/><Relationship Id="rId14" Type="http://schemas.openxmlformats.org/officeDocument/2006/relationships/image" Target="../media/image6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tiff"/><Relationship Id="rId2" Type="http://schemas.openxmlformats.org/officeDocument/2006/relationships/image" Target="../media/image66.tif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94389" y="3068959"/>
            <a:ext cx="9441964" cy="1611081"/>
          </a:xfrm>
        </p:spPr>
        <p:txBody>
          <a:bodyPr/>
          <a:lstStyle/>
          <a:p>
            <a:r>
              <a:rPr lang="fr-BE" dirty="0" smtClean="0"/>
              <a:t>Matières Premières Critiques</a:t>
            </a:r>
            <a:br>
              <a:rPr lang="fr-BE" dirty="0" smtClean="0"/>
            </a:br>
            <a:r>
              <a:rPr lang="fr-BE" sz="2800" i="1" dirty="0" smtClean="0"/>
              <a:t>Quelles pistes pour réduire notre dépendance ?</a:t>
            </a:r>
            <a:endParaRPr lang="fr-BE" i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Prof. Eric Pirard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9883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Une épopée très linéaire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 smtClean="0"/>
              <a:t>Sans avenir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0730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Allumer le feu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400 000 BCE</a:t>
            </a:r>
            <a:endParaRPr lang="fr-BE" dirty="0"/>
          </a:p>
          <a:p>
            <a:pPr lvl="1"/>
            <a:r>
              <a:rPr lang="fr-BE" dirty="0" smtClean="0"/>
              <a:t>Pierre à feu (silex)</a:t>
            </a:r>
          </a:p>
          <a:p>
            <a:pPr lvl="2"/>
            <a:r>
              <a:rPr lang="fr-BE" dirty="0" smtClean="0"/>
              <a:t>« Battre le briquet »</a:t>
            </a:r>
          </a:p>
          <a:p>
            <a:endParaRPr lang="fr-BE" dirty="0"/>
          </a:p>
          <a:p>
            <a:endParaRPr lang="fr-BE" dirty="0"/>
          </a:p>
          <a:p>
            <a:endParaRPr lang="fr-BE" dirty="0" smtClean="0"/>
          </a:p>
          <a:p>
            <a:r>
              <a:rPr lang="fr-BE" dirty="0" smtClean="0"/>
              <a:t>1900</a:t>
            </a:r>
            <a:endParaRPr lang="fr-BE" dirty="0"/>
          </a:p>
          <a:p>
            <a:pPr lvl="1"/>
            <a:r>
              <a:rPr lang="fr-BE" dirty="0" smtClean="0"/>
              <a:t>Pierre </a:t>
            </a:r>
            <a:r>
              <a:rPr lang="fr-BE" dirty="0"/>
              <a:t>à briquet</a:t>
            </a:r>
          </a:p>
          <a:p>
            <a:pPr lvl="2"/>
            <a:r>
              <a:rPr lang="fr-BE" dirty="0" err="1"/>
              <a:t>Ferrocerium</a:t>
            </a:r>
            <a:r>
              <a:rPr lang="fr-BE" dirty="0"/>
              <a:t> (</a:t>
            </a:r>
            <a:r>
              <a:rPr lang="fr-BE" dirty="0" err="1"/>
              <a:t>mischmetall</a:t>
            </a:r>
            <a:r>
              <a:rPr lang="fr-BE" dirty="0"/>
              <a:t>)</a:t>
            </a:r>
          </a:p>
          <a:p>
            <a:pPr lvl="3"/>
            <a:r>
              <a:rPr lang="fr-BE" dirty="0"/>
              <a:t>20% Fe; 38%Ce; 22%La; 4% </a:t>
            </a:r>
            <a:r>
              <a:rPr lang="fr-BE" dirty="0" err="1"/>
              <a:t>Nd</a:t>
            </a:r>
            <a:r>
              <a:rPr lang="fr-BE" dirty="0"/>
              <a:t>; 4% Pr; 4% Mg</a:t>
            </a:r>
          </a:p>
          <a:p>
            <a:endParaRPr lang="fr-BE" dirty="0" smtClean="0"/>
          </a:p>
        </p:txBody>
      </p:sp>
      <p:sp>
        <p:nvSpPr>
          <p:cNvPr id="5" name="Espace réservé du contenu 4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fr-BE" dirty="0" smtClean="0"/>
              <a:t>Progrès et technologies</a:t>
            </a:r>
            <a:endParaRPr lang="fr-BE" dirty="0"/>
          </a:p>
        </p:txBody>
      </p:sp>
      <p:pic>
        <p:nvPicPr>
          <p:cNvPr id="3076" name="Picture 4" descr="http://palladia.pagesperso-orange.fr/prehistoire/media_feu_sil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1466602"/>
            <a:ext cx="2160240" cy="15605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http://www.image-jura.ch/cms02/IMG/jpg/briquet18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1772816"/>
            <a:ext cx="2384542" cy="17884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upload.wikimedia.org/wikipedia/commons/thumb/0/02/100_Yen_lighter.JPG/220px-100_Yen_ligh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4149080"/>
            <a:ext cx="2322993" cy="20695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20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r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Allumer</a:t>
            </a:r>
            <a:r>
              <a:rPr lang="en-GB" dirty="0" smtClean="0"/>
              <a:t> le feu</a:t>
            </a:r>
            <a:endParaRPr lang="en-GB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4" name="Espace réservé du texte 3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La Génération BIC</a:t>
            </a:r>
            <a:endParaRPr lang="en-GB" dirty="0"/>
          </a:p>
        </p:txBody>
      </p:sp>
      <p:grpSp>
        <p:nvGrpSpPr>
          <p:cNvPr id="17" name="Groupe 16"/>
          <p:cNvGrpSpPr/>
          <p:nvPr/>
        </p:nvGrpSpPr>
        <p:grpSpPr>
          <a:xfrm>
            <a:off x="7752184" y="2463366"/>
            <a:ext cx="2520280" cy="1072423"/>
            <a:chOff x="6228184" y="3260743"/>
            <a:chExt cx="2520280" cy="1072423"/>
          </a:xfrm>
        </p:grpSpPr>
        <p:sp>
          <p:nvSpPr>
            <p:cNvPr id="18" name="ZoneTexte 17"/>
            <p:cNvSpPr txBox="1"/>
            <p:nvPr/>
          </p:nvSpPr>
          <p:spPr>
            <a:xfrm>
              <a:off x="6228184" y="3933056"/>
              <a:ext cx="25202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i="1" dirty="0">
                  <a:solidFill>
                    <a:srgbClr val="C00000"/>
                  </a:solidFill>
                  <a:latin typeface="Arial"/>
                </a:rPr>
                <a:t>Déchet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6228184" y="3260743"/>
              <a:ext cx="25202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909465"/>
                  </a:solidFill>
                  <a:latin typeface="Arial"/>
                </a:rPr>
                <a:t>DECHARGE</a:t>
              </a: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1775520" y="2463365"/>
            <a:ext cx="3240360" cy="1047188"/>
            <a:chOff x="251520" y="3299220"/>
            <a:chExt cx="3240360" cy="1047188"/>
          </a:xfrm>
        </p:grpSpPr>
        <p:sp>
          <p:nvSpPr>
            <p:cNvPr id="21" name="ZoneTexte 20"/>
            <p:cNvSpPr txBox="1"/>
            <p:nvPr/>
          </p:nvSpPr>
          <p:spPr>
            <a:xfrm>
              <a:off x="251520" y="3299220"/>
              <a:ext cx="32403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909465"/>
                  </a:solidFill>
                  <a:latin typeface="Arial"/>
                </a:rPr>
                <a:t>MINE</a:t>
              </a: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251520" y="3946298"/>
              <a:ext cx="3240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i="1" dirty="0">
                  <a:solidFill>
                    <a:srgbClr val="C00000"/>
                  </a:solidFill>
                  <a:latin typeface="Arial"/>
                </a:rPr>
                <a:t>Ressource</a:t>
              </a:r>
            </a:p>
          </p:txBody>
        </p:sp>
      </p:grpSp>
      <p:sp>
        <p:nvSpPr>
          <p:cNvPr id="23" name="Pentagone 22"/>
          <p:cNvSpPr/>
          <p:nvPr/>
        </p:nvSpPr>
        <p:spPr>
          <a:xfrm>
            <a:off x="1524000" y="4996262"/>
            <a:ext cx="4572000" cy="504056"/>
          </a:xfrm>
          <a:prstGeom prst="homePlate">
            <a:avLst/>
          </a:prstGeom>
          <a:gradFill flip="none" rotWithShape="1">
            <a:gsLst>
              <a:gs pos="0">
                <a:srgbClr val="94C600">
                  <a:shade val="30000"/>
                  <a:satMod val="115000"/>
                  <a:lumMod val="20000"/>
                </a:srgbClr>
              </a:gs>
              <a:gs pos="74000">
                <a:srgbClr val="94C600">
                  <a:shade val="67500"/>
                  <a:satMod val="115000"/>
                  <a:lumMod val="78000"/>
                </a:srgbClr>
              </a:gs>
              <a:gs pos="100000">
                <a:srgbClr val="94C600">
                  <a:shade val="100000"/>
                  <a:satMod val="115000"/>
                </a:srgbClr>
              </a:gs>
            </a:gsLst>
            <a:lin ang="0" scaled="1"/>
            <a:tileRect/>
          </a:gradFill>
          <a:ln w="26425" cap="flat" cmpd="sng" algn="ctr">
            <a:solidFill>
              <a:srgbClr val="94C6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kern="0" dirty="0">
                <a:solidFill>
                  <a:prstClr val="white"/>
                </a:solidFill>
                <a:latin typeface="Arial"/>
              </a:rPr>
              <a:t>… Origine</a:t>
            </a:r>
          </a:p>
        </p:txBody>
      </p:sp>
      <p:sp>
        <p:nvSpPr>
          <p:cNvPr id="24" name="Pentagone 23"/>
          <p:cNvSpPr/>
          <p:nvPr/>
        </p:nvSpPr>
        <p:spPr>
          <a:xfrm>
            <a:off x="7032104" y="4996262"/>
            <a:ext cx="3635896" cy="504056"/>
          </a:xfrm>
          <a:prstGeom prst="homePlate">
            <a:avLst/>
          </a:prstGeom>
          <a:gradFill flip="none" rotWithShape="1">
            <a:gsLst>
              <a:gs pos="0">
                <a:srgbClr val="94C600"/>
              </a:gs>
              <a:gs pos="34000">
                <a:srgbClr val="94C600">
                  <a:shade val="67500"/>
                  <a:satMod val="115000"/>
                  <a:lumMod val="78000"/>
                </a:srgbClr>
              </a:gs>
              <a:gs pos="100000">
                <a:srgbClr val="94C600">
                  <a:shade val="100000"/>
                  <a:satMod val="115000"/>
                  <a:lumMod val="20000"/>
                </a:srgbClr>
              </a:gs>
            </a:gsLst>
            <a:lin ang="0" scaled="1"/>
            <a:tileRect/>
          </a:gradFill>
          <a:ln w="26425" cap="flat" cmpd="sng" algn="ctr">
            <a:solidFill>
              <a:srgbClr val="94C6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kern="0" dirty="0">
                <a:solidFill>
                  <a:prstClr val="white"/>
                </a:solidFill>
                <a:latin typeface="Arial"/>
              </a:rPr>
              <a:t>Fin de Vie …</a:t>
            </a:r>
          </a:p>
        </p:txBody>
      </p:sp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936" y="3637934"/>
            <a:ext cx="1331528" cy="124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6211047" y="4996263"/>
            <a:ext cx="712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94C600">
                    <a:lumMod val="50000"/>
                  </a:srgbClr>
                </a:solidFill>
                <a:latin typeface="Arial"/>
              </a:rPr>
              <a:t>Vie</a:t>
            </a:r>
          </a:p>
          <a:p>
            <a:pPr algn="ctr"/>
            <a:r>
              <a:rPr lang="en-GB" sz="1400" dirty="0">
                <a:solidFill>
                  <a:srgbClr val="94C600">
                    <a:lumMod val="50000"/>
                  </a:srgbClr>
                </a:solidFill>
                <a:latin typeface="Arial"/>
              </a:rPr>
              <a:t>2 mois</a:t>
            </a:r>
          </a:p>
        </p:txBody>
      </p:sp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6560" y="3637934"/>
            <a:ext cx="1331528" cy="124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 descr="http://www.salonnow.com/customers/uploads/photo/earth_gre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4100114"/>
            <a:ext cx="809516" cy="80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://www.salonnow.com/customers/uploads/photo/earth_gre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088" y="4100114"/>
            <a:ext cx="809516" cy="80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upload.wikimedia.org/wikipedia/commons/thumb/0/02/100_Yen_lighter.JPG/220px-100_Yen_ligh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438" y="2701734"/>
            <a:ext cx="1749269" cy="155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ZoneTexte 30"/>
          <p:cNvSpPr txBox="1"/>
          <p:nvPr/>
        </p:nvSpPr>
        <p:spPr>
          <a:xfrm>
            <a:off x="4946892" y="4221088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solidFill>
                  <a:srgbClr val="C00000"/>
                </a:solidFill>
                <a:latin typeface="Arial"/>
              </a:rPr>
              <a:t>Produit</a:t>
            </a:r>
          </a:p>
        </p:txBody>
      </p:sp>
    </p:spTree>
    <p:extLst>
      <p:ext uri="{BB962C8B-B14F-4D97-AF65-F5344CB8AC3E}">
        <p14:creationId xmlns:p14="http://schemas.microsoft.com/office/powerpoint/2010/main" val="178926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r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Allumer</a:t>
            </a:r>
            <a:r>
              <a:rPr lang="en-GB" dirty="0" smtClean="0"/>
              <a:t> le feu</a:t>
            </a:r>
            <a:endParaRPr lang="en-GB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4" name="Espace réservé du texte 3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 smtClean="0"/>
              <a:t>Gérer</a:t>
            </a:r>
            <a:r>
              <a:rPr lang="en-GB" dirty="0" smtClean="0"/>
              <a:t> </a:t>
            </a:r>
            <a:r>
              <a:rPr lang="en-GB" dirty="0" err="1" smtClean="0"/>
              <a:t>nos</a:t>
            </a:r>
            <a:r>
              <a:rPr lang="en-GB" dirty="0" smtClean="0"/>
              <a:t> </a:t>
            </a:r>
            <a:r>
              <a:rPr lang="en-GB" dirty="0" err="1" smtClean="0"/>
              <a:t>déchets-ressources</a:t>
            </a:r>
            <a:endParaRPr lang="en-GB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345" y="2142771"/>
            <a:ext cx="10355310" cy="3507966"/>
          </a:xfrm>
          <a:prstGeom prst="rect">
            <a:avLst/>
          </a:prstGeom>
        </p:spPr>
      </p:pic>
      <p:pic>
        <p:nvPicPr>
          <p:cNvPr id="5122" name="Picture 2" descr="http://www.wallonie.be/sites/wallonie/files/resize/actualites/pwd-r-491x1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5086346"/>
            <a:ext cx="4676775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24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BE" dirty="0" smtClean="0"/>
              <a:t>Un réveil brutal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015881" y="3284984"/>
            <a:ext cx="6444208" cy="547042"/>
          </a:xfrm>
        </p:spPr>
        <p:txBody>
          <a:bodyPr>
            <a:noAutofit/>
          </a:bodyPr>
          <a:lstStyle/>
          <a:p>
            <a:r>
              <a:rPr lang="fr-BE" dirty="0" smtClean="0"/>
              <a:t>Critical </a:t>
            </a:r>
            <a:r>
              <a:rPr lang="fr-BE" dirty="0" err="1" smtClean="0"/>
              <a:t>Raw</a:t>
            </a:r>
            <a:r>
              <a:rPr lang="fr-BE" dirty="0" smtClean="0"/>
              <a:t> </a:t>
            </a:r>
            <a:r>
              <a:rPr lang="fr-BE" dirty="0" err="1" smtClean="0"/>
              <a:t>Materials</a:t>
            </a:r>
            <a:r>
              <a:rPr lang="fr-BE" dirty="0" smtClean="0"/>
              <a:t> for the EU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3277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Critical </a:t>
            </a:r>
            <a:r>
              <a:rPr lang="fr-BE" dirty="0" err="1" smtClean="0"/>
              <a:t>Raw</a:t>
            </a:r>
            <a:r>
              <a:rPr lang="fr-BE" dirty="0" smtClean="0"/>
              <a:t> </a:t>
            </a:r>
            <a:r>
              <a:rPr lang="fr-BE" dirty="0" err="1" smtClean="0"/>
              <a:t>Materials</a:t>
            </a:r>
            <a:r>
              <a:rPr lang="fr-BE" dirty="0" smtClean="0"/>
              <a:t> for the </a:t>
            </a:r>
            <a:r>
              <a:rPr lang="fr-BE" dirty="0" smtClean="0">
                <a:solidFill>
                  <a:srgbClr val="FF0000"/>
                </a:solidFill>
              </a:rPr>
              <a:t>EU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23" name="Espace réservé du contenu 2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11423650" y="6391275"/>
            <a:ext cx="768350" cy="322263"/>
          </a:xfrm>
        </p:spPr>
        <p:txBody>
          <a:bodyPr/>
          <a:lstStyle/>
          <a:p>
            <a:fld id="{366C3FA5-BCF1-4293-BDB2-C23140B060F6}" type="slidenum">
              <a:rPr lang="fr-BE" smtClean="0"/>
              <a:pPr/>
              <a:t>15</a:t>
            </a:fld>
            <a:endParaRPr lang="fr-BE"/>
          </a:p>
        </p:txBody>
      </p:sp>
      <p:grpSp>
        <p:nvGrpSpPr>
          <p:cNvPr id="9" name="Groupe 8"/>
          <p:cNvGrpSpPr/>
          <p:nvPr/>
        </p:nvGrpSpPr>
        <p:grpSpPr>
          <a:xfrm>
            <a:off x="3287688" y="1549799"/>
            <a:ext cx="6276020" cy="5163087"/>
            <a:chOff x="1763688" y="1549798"/>
            <a:chExt cx="6276020" cy="5163087"/>
          </a:xfrm>
        </p:grpSpPr>
        <p:grpSp>
          <p:nvGrpSpPr>
            <p:cNvPr id="6" name="Groupe 5"/>
            <p:cNvGrpSpPr/>
            <p:nvPr/>
          </p:nvGrpSpPr>
          <p:grpSpPr>
            <a:xfrm>
              <a:off x="1763688" y="1549798"/>
              <a:ext cx="6276020" cy="5163087"/>
              <a:chOff x="1799692" y="1549798"/>
              <a:chExt cx="6276020" cy="5163087"/>
            </a:xfrm>
          </p:grpSpPr>
          <p:pic>
            <p:nvPicPr>
              <p:cNvPr id="1026" name="Picture 2" descr="Supply risk and economic importance of raw materials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9712" y="1549798"/>
                <a:ext cx="6096000" cy="5010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799692" y="3298789"/>
                <a:ext cx="360040" cy="151216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fr-BE" dirty="0">
                    <a:solidFill>
                      <a:schemeClr val="accent2"/>
                    </a:solidFill>
                  </a:rPr>
                  <a:t>SUPPLY RISK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 rot="5400000">
                <a:off x="5148065" y="4840676"/>
                <a:ext cx="360040" cy="33843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fr-BE" dirty="0">
                    <a:solidFill>
                      <a:schemeClr val="accent2"/>
                    </a:solidFill>
                  </a:rPr>
                  <a:t>ECONOMIC IMPORTANCE</a:t>
                </a:r>
              </a:p>
            </p:txBody>
          </p:sp>
        </p:grpSp>
        <p:sp>
          <p:nvSpPr>
            <p:cNvPr id="8" name="Rectangle à coins arrondis 7"/>
            <p:cNvSpPr/>
            <p:nvPr/>
          </p:nvSpPr>
          <p:spPr>
            <a:xfrm>
              <a:off x="4896036" y="1705707"/>
              <a:ext cx="648072" cy="288032"/>
            </a:xfrm>
            <a:prstGeom prst="roundRect">
              <a:avLst>
                <a:gd name="adj" fmla="val 44225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dirty="0">
                  <a:solidFill>
                    <a:schemeClr val="accent2"/>
                  </a:solidFill>
                </a:rPr>
                <a:t>REE</a:t>
              </a:r>
            </a:p>
          </p:txBody>
        </p:sp>
        <p:sp>
          <p:nvSpPr>
            <p:cNvPr id="10" name="Rectangle à coins arrondis 9"/>
            <p:cNvSpPr/>
            <p:nvPr/>
          </p:nvSpPr>
          <p:spPr>
            <a:xfrm>
              <a:off x="5220072" y="2153436"/>
              <a:ext cx="648072" cy="288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dirty="0">
                  <a:solidFill>
                    <a:schemeClr val="accent2"/>
                  </a:solidFill>
                </a:rPr>
                <a:t>Sb</a:t>
              </a:r>
            </a:p>
          </p:txBody>
        </p:sp>
        <p:sp>
          <p:nvSpPr>
            <p:cNvPr id="11" name="Rectangle à coins arrondis 10"/>
            <p:cNvSpPr/>
            <p:nvPr/>
          </p:nvSpPr>
          <p:spPr>
            <a:xfrm>
              <a:off x="5333021" y="2473334"/>
              <a:ext cx="648072" cy="288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dirty="0">
                  <a:solidFill>
                    <a:schemeClr val="accent2"/>
                  </a:solidFill>
                </a:rPr>
                <a:t>P</a:t>
              </a:r>
            </a:p>
          </p:txBody>
        </p:sp>
        <p:cxnSp>
          <p:nvCxnSpPr>
            <p:cNvPr id="22" name="Connecteur droit 21"/>
            <p:cNvCxnSpPr/>
            <p:nvPr/>
          </p:nvCxnSpPr>
          <p:spPr>
            <a:xfrm flipH="1">
              <a:off x="2195736" y="5398616"/>
              <a:ext cx="574019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à coins arrondis 11"/>
            <p:cNvSpPr/>
            <p:nvPr/>
          </p:nvSpPr>
          <p:spPr>
            <a:xfrm>
              <a:off x="4535774" y="2636912"/>
              <a:ext cx="648072" cy="288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dirty="0">
                  <a:solidFill>
                    <a:schemeClr val="accent2"/>
                  </a:solidFill>
                </a:rPr>
                <a:t>Bi</a:t>
              </a:r>
            </a:p>
          </p:txBody>
        </p:sp>
        <p:sp>
          <p:nvSpPr>
            <p:cNvPr id="13" name="Rectangle à coins arrondis 12"/>
            <p:cNvSpPr/>
            <p:nvPr/>
          </p:nvSpPr>
          <p:spPr>
            <a:xfrm>
              <a:off x="7287859" y="2473334"/>
              <a:ext cx="648072" cy="288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dirty="0">
                  <a:solidFill>
                    <a:schemeClr val="accent2"/>
                  </a:solidFill>
                </a:rPr>
                <a:t>Mg</a:t>
              </a:r>
            </a:p>
          </p:txBody>
        </p:sp>
        <p:cxnSp>
          <p:nvCxnSpPr>
            <p:cNvPr id="24" name="Connecteur droit 23"/>
            <p:cNvCxnSpPr/>
            <p:nvPr/>
          </p:nvCxnSpPr>
          <p:spPr>
            <a:xfrm>
              <a:off x="4251785" y="1772816"/>
              <a:ext cx="0" cy="44644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à coins arrondis 13"/>
            <p:cNvSpPr/>
            <p:nvPr/>
          </p:nvSpPr>
          <p:spPr>
            <a:xfrm>
              <a:off x="5544108" y="3281897"/>
              <a:ext cx="648072" cy="288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dirty="0">
                  <a:solidFill>
                    <a:schemeClr val="accent2"/>
                  </a:solidFill>
                </a:rPr>
                <a:t>Nb</a:t>
              </a:r>
            </a:p>
          </p:txBody>
        </p:sp>
        <p:sp>
          <p:nvSpPr>
            <p:cNvPr id="15" name="Rectangle à coins arrondis 14"/>
            <p:cNvSpPr/>
            <p:nvPr/>
          </p:nvSpPr>
          <p:spPr>
            <a:xfrm>
              <a:off x="5524030" y="3802428"/>
              <a:ext cx="920178" cy="288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dirty="0">
                  <a:solidFill>
                    <a:schemeClr val="accent2"/>
                  </a:solidFill>
                </a:rPr>
                <a:t>PGM</a:t>
              </a:r>
            </a:p>
          </p:txBody>
        </p:sp>
        <p:sp>
          <p:nvSpPr>
            <p:cNvPr id="16" name="Rectangle à coins arrondis 15"/>
            <p:cNvSpPr/>
            <p:nvPr/>
          </p:nvSpPr>
          <p:spPr>
            <a:xfrm>
              <a:off x="4247965" y="3910857"/>
              <a:ext cx="648072" cy="288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dirty="0">
                  <a:solidFill>
                    <a:schemeClr val="accent2"/>
                  </a:solidFill>
                </a:rPr>
                <a:t>In</a:t>
              </a:r>
            </a:p>
          </p:txBody>
        </p:sp>
        <p:sp>
          <p:nvSpPr>
            <p:cNvPr id="17" name="Rectangle à coins arrondis 16"/>
            <p:cNvSpPr/>
            <p:nvPr/>
          </p:nvSpPr>
          <p:spPr>
            <a:xfrm>
              <a:off x="4550588" y="4354798"/>
              <a:ext cx="648072" cy="288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dirty="0">
                  <a:solidFill>
                    <a:schemeClr val="accent2"/>
                  </a:solidFill>
                </a:rPr>
                <a:t>Ge</a:t>
              </a:r>
            </a:p>
          </p:txBody>
        </p:sp>
        <p:sp>
          <p:nvSpPr>
            <p:cNvPr id="18" name="Rectangle à coins arrondis 17"/>
            <p:cNvSpPr/>
            <p:nvPr/>
          </p:nvSpPr>
          <p:spPr>
            <a:xfrm>
              <a:off x="6300192" y="4581128"/>
              <a:ext cx="648072" cy="288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dirty="0">
                  <a:solidFill>
                    <a:schemeClr val="accent2"/>
                  </a:solidFill>
                </a:rPr>
                <a:t>Co</a:t>
              </a:r>
            </a:p>
          </p:txBody>
        </p:sp>
        <p:sp>
          <p:nvSpPr>
            <p:cNvPr id="19" name="Rectangle à coins arrondis 18"/>
            <p:cNvSpPr/>
            <p:nvPr/>
          </p:nvSpPr>
          <p:spPr>
            <a:xfrm>
              <a:off x="7391636" y="4431865"/>
              <a:ext cx="648072" cy="288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dirty="0">
                  <a:solidFill>
                    <a:schemeClr val="accent2"/>
                  </a:solidFill>
                </a:rPr>
                <a:t>W</a:t>
              </a:r>
            </a:p>
          </p:txBody>
        </p:sp>
        <p:sp>
          <p:nvSpPr>
            <p:cNvPr id="20" name="Rectangle à coins arrondis 19"/>
            <p:cNvSpPr/>
            <p:nvPr/>
          </p:nvSpPr>
          <p:spPr>
            <a:xfrm>
              <a:off x="7287859" y="5229200"/>
              <a:ext cx="648072" cy="288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dirty="0">
                  <a:solidFill>
                    <a:schemeClr val="accent3"/>
                  </a:solidFill>
                </a:rPr>
                <a:t>Cr</a:t>
              </a:r>
            </a:p>
          </p:txBody>
        </p:sp>
        <p:sp>
          <p:nvSpPr>
            <p:cNvPr id="21" name="Rectangle à coins arrondis 20"/>
            <p:cNvSpPr/>
            <p:nvPr/>
          </p:nvSpPr>
          <p:spPr>
            <a:xfrm>
              <a:off x="6999216" y="5658031"/>
              <a:ext cx="648072" cy="288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dirty="0">
                  <a:solidFill>
                    <a:schemeClr val="accent3"/>
                  </a:solidFill>
                </a:rPr>
                <a:t>Al</a:t>
              </a:r>
            </a:p>
          </p:txBody>
        </p:sp>
        <p:sp>
          <p:nvSpPr>
            <p:cNvPr id="30" name="Rectangle à coins arrondis 29"/>
            <p:cNvSpPr/>
            <p:nvPr/>
          </p:nvSpPr>
          <p:spPr>
            <a:xfrm>
              <a:off x="4217192" y="3321388"/>
              <a:ext cx="648072" cy="288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dirty="0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31" name="Rectangle à coins arrondis 30"/>
            <p:cNvSpPr/>
            <p:nvPr/>
          </p:nvSpPr>
          <p:spPr>
            <a:xfrm>
              <a:off x="4721248" y="3502113"/>
              <a:ext cx="648072" cy="288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dirty="0" err="1">
                  <a:solidFill>
                    <a:schemeClr val="accent2"/>
                  </a:solidFill>
                </a:rPr>
                <a:t>Sc</a:t>
              </a:r>
              <a:endParaRPr lang="fr-BE" dirty="0">
                <a:solidFill>
                  <a:schemeClr val="accent2"/>
                </a:solidFill>
              </a:endParaRPr>
            </a:p>
          </p:txBody>
        </p:sp>
        <p:sp>
          <p:nvSpPr>
            <p:cNvPr id="32" name="Rectangle à coins arrondis 31"/>
            <p:cNvSpPr/>
            <p:nvPr/>
          </p:nvSpPr>
          <p:spPr>
            <a:xfrm>
              <a:off x="4859810" y="3905923"/>
              <a:ext cx="648072" cy="288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dirty="0">
                  <a:solidFill>
                    <a:schemeClr val="accent2"/>
                  </a:solidFill>
                </a:rPr>
                <a:t>Be</a:t>
              </a:r>
            </a:p>
          </p:txBody>
        </p:sp>
        <p:sp>
          <p:nvSpPr>
            <p:cNvPr id="33" name="Rectangle à coins arrondis 32"/>
            <p:cNvSpPr/>
            <p:nvPr/>
          </p:nvSpPr>
          <p:spPr>
            <a:xfrm>
              <a:off x="4217192" y="3595111"/>
              <a:ext cx="648072" cy="288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dirty="0">
                  <a:solidFill>
                    <a:schemeClr val="accent2"/>
                  </a:solidFill>
                </a:rPr>
                <a:t>C</a:t>
              </a:r>
              <a:r>
                <a:rPr lang="fr-BE" baseline="-25000" dirty="0">
                  <a:solidFill>
                    <a:schemeClr val="accent2"/>
                  </a:solidFill>
                </a:rPr>
                <a:t>gr</a:t>
              </a:r>
              <a:endParaRPr lang="fr-BE" dirty="0">
                <a:solidFill>
                  <a:schemeClr val="accent2"/>
                </a:solidFill>
              </a:endParaRPr>
            </a:p>
          </p:txBody>
        </p:sp>
        <p:sp>
          <p:nvSpPr>
            <p:cNvPr id="34" name="Rectangle à coins arrondis 33"/>
            <p:cNvSpPr/>
            <p:nvPr/>
          </p:nvSpPr>
          <p:spPr>
            <a:xfrm>
              <a:off x="3655603" y="5106298"/>
              <a:ext cx="648072" cy="288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dirty="0">
                  <a:ln>
                    <a:solidFill>
                      <a:schemeClr val="accent1"/>
                    </a:solidFill>
                  </a:ln>
                  <a:solidFill>
                    <a:srgbClr val="FFC000"/>
                  </a:solidFill>
                </a:rPr>
                <a:t>Li</a:t>
              </a:r>
            </a:p>
          </p:txBody>
        </p:sp>
        <p:sp>
          <p:nvSpPr>
            <p:cNvPr id="35" name="Rectangle à coins arrondis 34"/>
            <p:cNvSpPr/>
            <p:nvPr/>
          </p:nvSpPr>
          <p:spPr>
            <a:xfrm>
              <a:off x="3181934" y="5902984"/>
              <a:ext cx="648072" cy="28803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dirty="0">
                  <a:solidFill>
                    <a:schemeClr val="bg1"/>
                  </a:solidFill>
                </a:rPr>
                <a:t>Au</a:t>
              </a:r>
            </a:p>
          </p:txBody>
        </p:sp>
        <p:sp>
          <p:nvSpPr>
            <p:cNvPr id="36" name="Rectangle à coins arrondis 35"/>
            <p:cNvSpPr/>
            <p:nvPr/>
          </p:nvSpPr>
          <p:spPr>
            <a:xfrm>
              <a:off x="4446886" y="4845856"/>
              <a:ext cx="648072" cy="288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dirty="0">
                  <a:solidFill>
                    <a:schemeClr val="accent2"/>
                  </a:solidFill>
                </a:rPr>
                <a:t>Ga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709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Critical </a:t>
            </a:r>
            <a:r>
              <a:rPr lang="fr-BE" dirty="0" err="1" smtClean="0"/>
              <a:t>Raw</a:t>
            </a:r>
            <a:r>
              <a:rPr lang="fr-BE" dirty="0" smtClean="0"/>
              <a:t> </a:t>
            </a:r>
            <a:r>
              <a:rPr lang="fr-BE" dirty="0" err="1" smtClean="0"/>
              <a:t>Materials</a:t>
            </a:r>
            <a:r>
              <a:rPr lang="fr-BE" dirty="0" smtClean="0"/>
              <a:t> for the </a:t>
            </a:r>
            <a:r>
              <a:rPr lang="fr-BE" dirty="0" smtClean="0">
                <a:solidFill>
                  <a:srgbClr val="FF0000"/>
                </a:solidFill>
              </a:rPr>
              <a:t>EU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11423650" y="6391275"/>
            <a:ext cx="768350" cy="322263"/>
          </a:xfrm>
        </p:spPr>
        <p:txBody>
          <a:bodyPr/>
          <a:lstStyle/>
          <a:p>
            <a:fld id="{366C3FA5-BCF1-4293-BDB2-C23140B060F6}" type="slidenum">
              <a:rPr lang="fr-BE" smtClean="0"/>
              <a:pPr/>
              <a:t>16</a:t>
            </a:fld>
            <a:endParaRPr lang="fr-BE"/>
          </a:p>
        </p:txBody>
      </p:sp>
      <p:pic>
        <p:nvPicPr>
          <p:cNvPr id="23" name="Picture 2" descr="RÃ©sultat de recherche d'images pour &quot;raw materials scoreboard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1522033"/>
            <a:ext cx="3408462" cy="4869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ZoneTexte 24"/>
          <p:cNvSpPr txBox="1"/>
          <p:nvPr/>
        </p:nvSpPr>
        <p:spPr>
          <a:xfrm rot="19821801">
            <a:off x="1452306" y="1976308"/>
            <a:ext cx="3188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rgbClr val="C00000"/>
                </a:solidFill>
              </a:rPr>
              <a:t>Share of global production</a:t>
            </a:r>
          </a:p>
        </p:txBody>
      </p:sp>
      <p:sp>
        <p:nvSpPr>
          <p:cNvPr id="35" name="ZoneTexte 34"/>
          <p:cNvSpPr txBox="1"/>
          <p:nvPr/>
        </p:nvSpPr>
        <p:spPr>
          <a:xfrm rot="2152972">
            <a:off x="2597426" y="3010034"/>
            <a:ext cx="19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rgbClr val="C00000"/>
                </a:solidFill>
              </a:rPr>
              <a:t>Share of Imports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1681186" y="3841020"/>
            <a:ext cx="2719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rgbClr val="C00000"/>
                </a:solidFill>
              </a:rPr>
              <a:t>Value </a:t>
            </a:r>
            <a:r>
              <a:rPr lang="fr-BE" dirty="0" err="1">
                <a:solidFill>
                  <a:srgbClr val="C00000"/>
                </a:solidFill>
              </a:rPr>
              <a:t>added</a:t>
            </a:r>
            <a:r>
              <a:rPr lang="fr-BE" dirty="0">
                <a:solidFill>
                  <a:srgbClr val="C00000"/>
                </a:solidFill>
              </a:rPr>
              <a:t> and jobs</a:t>
            </a:r>
          </a:p>
        </p:txBody>
      </p:sp>
      <p:sp>
        <p:nvSpPr>
          <p:cNvPr id="37" name="ZoneTexte 36"/>
          <p:cNvSpPr txBox="1"/>
          <p:nvPr/>
        </p:nvSpPr>
        <p:spPr>
          <a:xfrm rot="20921530">
            <a:off x="1562179" y="4405324"/>
            <a:ext cx="220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>
                <a:solidFill>
                  <a:srgbClr val="C00000"/>
                </a:solidFill>
              </a:rPr>
              <a:t>Knowledge</a:t>
            </a:r>
            <a:r>
              <a:rPr lang="fr-BE" dirty="0">
                <a:solidFill>
                  <a:srgbClr val="C00000"/>
                </a:solidFill>
              </a:rPr>
              <a:t> &amp; </a:t>
            </a:r>
            <a:r>
              <a:rPr lang="fr-BE" dirty="0" err="1">
                <a:solidFill>
                  <a:srgbClr val="C00000"/>
                </a:solidFill>
              </a:rPr>
              <a:t>skills</a:t>
            </a:r>
            <a:endParaRPr lang="fr-BE" dirty="0">
              <a:solidFill>
                <a:srgbClr val="C00000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 rot="1844350">
            <a:off x="2689102" y="5090463"/>
            <a:ext cx="179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rgbClr val="C00000"/>
                </a:solidFill>
              </a:rPr>
              <a:t>Mining </a:t>
            </a:r>
            <a:r>
              <a:rPr lang="fr-BE" dirty="0" err="1">
                <a:solidFill>
                  <a:srgbClr val="C00000"/>
                </a:solidFill>
              </a:rPr>
              <a:t>activity</a:t>
            </a:r>
            <a:endParaRPr lang="fr-BE" dirty="0">
              <a:solidFill>
                <a:srgbClr val="C0000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455389" y="5767207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>
                <a:solidFill>
                  <a:srgbClr val="C00000"/>
                </a:solidFill>
              </a:rPr>
              <a:t>Mineral</a:t>
            </a:r>
            <a:r>
              <a:rPr lang="fr-BE" dirty="0">
                <a:solidFill>
                  <a:srgbClr val="C00000"/>
                </a:solidFill>
              </a:rPr>
              <a:t> Exploration</a:t>
            </a:r>
          </a:p>
        </p:txBody>
      </p:sp>
      <p:sp>
        <p:nvSpPr>
          <p:cNvPr id="40" name="ZoneTexte 39"/>
          <p:cNvSpPr txBox="1"/>
          <p:nvPr/>
        </p:nvSpPr>
        <p:spPr>
          <a:xfrm rot="1764370">
            <a:off x="7796806" y="2178590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rgbClr val="C00000"/>
                </a:solidFill>
              </a:rPr>
              <a:t>Social License to </a:t>
            </a:r>
            <a:r>
              <a:rPr lang="fr-BE" dirty="0" err="1">
                <a:solidFill>
                  <a:srgbClr val="C00000"/>
                </a:solidFill>
              </a:rPr>
              <a:t>Operate</a:t>
            </a:r>
            <a:endParaRPr lang="fr-BE" dirty="0">
              <a:solidFill>
                <a:srgbClr val="C00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8240827" y="5304984"/>
            <a:ext cx="216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>
                <a:solidFill>
                  <a:srgbClr val="C00000"/>
                </a:solidFill>
              </a:rPr>
              <a:t>Circular</a:t>
            </a:r>
            <a:r>
              <a:rPr lang="fr-BE" dirty="0">
                <a:solidFill>
                  <a:srgbClr val="C00000"/>
                </a:solidFill>
              </a:rPr>
              <a:t> </a:t>
            </a:r>
            <a:r>
              <a:rPr lang="fr-BE" dirty="0" err="1">
                <a:solidFill>
                  <a:srgbClr val="C00000"/>
                </a:solidFill>
              </a:rPr>
              <a:t>Economy</a:t>
            </a:r>
            <a:endParaRPr lang="fr-BE" dirty="0">
              <a:solidFill>
                <a:srgbClr val="C00000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 rot="19768945">
            <a:off x="8693797" y="5951874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>
                <a:solidFill>
                  <a:srgbClr val="C00000"/>
                </a:solidFill>
              </a:rPr>
              <a:t>Recycling</a:t>
            </a:r>
            <a:endParaRPr lang="fr-BE" dirty="0">
              <a:solidFill>
                <a:srgbClr val="C00000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 rot="19893790">
            <a:off x="8204994" y="4321211"/>
            <a:ext cx="265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>
                <a:solidFill>
                  <a:srgbClr val="C00000"/>
                </a:solidFill>
              </a:rPr>
              <a:t>Environmental</a:t>
            </a:r>
            <a:r>
              <a:rPr lang="fr-BE" dirty="0">
                <a:solidFill>
                  <a:srgbClr val="C00000"/>
                </a:solidFill>
              </a:rPr>
              <a:t> Impact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8266014" y="3235237"/>
            <a:ext cx="235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>
                <a:solidFill>
                  <a:srgbClr val="C00000"/>
                </a:solidFill>
              </a:rPr>
              <a:t>Waste</a:t>
            </a:r>
            <a:r>
              <a:rPr lang="fr-BE" dirty="0">
                <a:solidFill>
                  <a:srgbClr val="C00000"/>
                </a:solidFill>
              </a:rPr>
              <a:t> </a:t>
            </a:r>
            <a:r>
              <a:rPr lang="fr-BE" dirty="0" err="1">
                <a:solidFill>
                  <a:srgbClr val="C00000"/>
                </a:solidFill>
              </a:rPr>
              <a:t>managment</a:t>
            </a:r>
            <a:endParaRPr lang="fr-B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7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BE" dirty="0" smtClean="0"/>
              <a:t>Les 4 défis </a:t>
            </a:r>
            <a:br>
              <a:rPr lang="fr-BE" dirty="0" smtClean="0"/>
            </a:br>
            <a:r>
              <a:rPr lang="fr-BE" dirty="0" smtClean="0"/>
              <a:t>d’une économie plus circulaire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83832" y="3284984"/>
            <a:ext cx="6876257" cy="547042"/>
          </a:xfrm>
        </p:spPr>
        <p:txBody>
          <a:bodyPr>
            <a:noAutofit/>
          </a:bodyPr>
          <a:lstStyle/>
          <a:p>
            <a:r>
              <a:rPr lang="fr-BE" dirty="0" smtClean="0"/>
              <a:t>Quatre opportunités pour la Wallonie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2213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Les </a:t>
            </a:r>
            <a:r>
              <a:rPr lang="en-GB" dirty="0" smtClean="0">
                <a:solidFill>
                  <a:srgbClr val="C00000"/>
                </a:solidFill>
              </a:rPr>
              <a:t>4 DEFIS </a:t>
            </a:r>
            <a:r>
              <a:rPr lang="en-GB" dirty="0" smtClean="0"/>
              <a:t>de la </a:t>
            </a:r>
            <a:r>
              <a:rPr lang="en-GB" dirty="0" err="1" smtClean="0"/>
              <a:t>circularité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11423650" y="6391275"/>
            <a:ext cx="768350" cy="322263"/>
          </a:xfrm>
          <a:prstGeom prst="rect">
            <a:avLst/>
          </a:prstGeom>
        </p:spPr>
        <p:txBody>
          <a:bodyPr/>
          <a:lstStyle/>
          <a:p>
            <a:fld id="{366C3FA5-BCF1-4293-BDB2-C23140B060F6}" type="slidenum">
              <a:rPr lang="fr-BE" smtClean="0"/>
              <a:pPr/>
              <a:t>18</a:t>
            </a:fld>
            <a:endParaRPr lang="fr-BE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573" y="1767417"/>
            <a:ext cx="4391720" cy="4391720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>
            <a:off x="2141789" y="2169923"/>
            <a:ext cx="1477008" cy="843091"/>
            <a:chOff x="718728" y="1767369"/>
            <a:chExt cx="1477008" cy="843091"/>
          </a:xfrm>
        </p:grpSpPr>
        <p:sp>
          <p:nvSpPr>
            <p:cNvPr id="14" name="Rectangle à coins arrondis 13"/>
            <p:cNvSpPr/>
            <p:nvPr/>
          </p:nvSpPr>
          <p:spPr>
            <a:xfrm>
              <a:off x="899592" y="1890380"/>
              <a:ext cx="1296144" cy="720080"/>
            </a:xfrm>
            <a:prstGeom prst="roundRect">
              <a:avLst/>
            </a:prstGeom>
            <a:solidFill>
              <a:schemeClr val="tx2">
                <a:lumMod val="90000"/>
                <a:lumOff val="10000"/>
                <a:alpha val="71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dirty="0"/>
                <a:t>FEED</a:t>
              </a:r>
            </a:p>
            <a:p>
              <a:pPr algn="ctr"/>
              <a:r>
                <a:rPr lang="fr-BE" i="1" dirty="0"/>
                <a:t>the </a:t>
              </a:r>
              <a:r>
                <a:rPr lang="fr-BE" i="1" dirty="0" err="1"/>
                <a:t>loop</a:t>
              </a:r>
              <a:endParaRPr lang="fr-BE" i="1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718728" y="1767369"/>
              <a:ext cx="457200" cy="3693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BE" dirty="0">
                  <a:solidFill>
                    <a:srgbClr val="002060"/>
                  </a:solidFill>
                </a:rPr>
                <a:t>I</a:t>
              </a: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7927469" y="3068790"/>
            <a:ext cx="2604096" cy="1599447"/>
            <a:chOff x="6504408" y="2666236"/>
            <a:chExt cx="2604096" cy="1599447"/>
          </a:xfrm>
        </p:grpSpPr>
        <p:sp>
          <p:nvSpPr>
            <p:cNvPr id="17" name="Rectangle à coins arrondis 16"/>
            <p:cNvSpPr/>
            <p:nvPr/>
          </p:nvSpPr>
          <p:spPr>
            <a:xfrm>
              <a:off x="6660232" y="2855765"/>
              <a:ext cx="2448272" cy="1409918"/>
            </a:xfrm>
            <a:prstGeom prst="roundRect">
              <a:avLst/>
            </a:prstGeom>
            <a:solidFill>
              <a:schemeClr val="tx2">
                <a:lumMod val="90000"/>
                <a:lumOff val="10000"/>
                <a:alpha val="71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BE" dirty="0"/>
                <a:t>OPTIMIZE</a:t>
              </a:r>
            </a:p>
            <a:p>
              <a:pPr algn="ctr"/>
              <a:r>
                <a:rPr lang="fr-BE" i="1" dirty="0"/>
                <a:t>the </a:t>
              </a:r>
              <a:r>
                <a:rPr lang="fr-BE" i="1" dirty="0" err="1"/>
                <a:t>loop</a:t>
              </a:r>
              <a:endParaRPr lang="fr-BE" i="1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6504408" y="2666236"/>
              <a:ext cx="457200" cy="3693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BE" dirty="0">
                  <a:solidFill>
                    <a:srgbClr val="002060"/>
                  </a:solidFill>
                </a:rPr>
                <a:t>II</a:t>
              </a: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5165237" y="5586240"/>
            <a:ext cx="2723352" cy="822948"/>
            <a:chOff x="3742176" y="5183687"/>
            <a:chExt cx="2723352" cy="822948"/>
          </a:xfrm>
        </p:grpSpPr>
        <p:sp>
          <p:nvSpPr>
            <p:cNvPr id="20" name="Rectangle à coins arrondis 19"/>
            <p:cNvSpPr/>
            <p:nvPr/>
          </p:nvSpPr>
          <p:spPr>
            <a:xfrm>
              <a:off x="4017256" y="5373216"/>
              <a:ext cx="2448272" cy="633419"/>
            </a:xfrm>
            <a:prstGeom prst="roundRect">
              <a:avLst/>
            </a:prstGeom>
            <a:solidFill>
              <a:schemeClr val="tx2">
                <a:lumMod val="90000"/>
                <a:lumOff val="10000"/>
                <a:alpha val="71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BE" dirty="0"/>
                <a:t>SLOW DOWN</a:t>
              </a:r>
            </a:p>
            <a:p>
              <a:pPr algn="ctr"/>
              <a:r>
                <a:rPr lang="fr-BE" i="1" dirty="0"/>
                <a:t>the </a:t>
              </a:r>
              <a:r>
                <a:rPr lang="fr-BE" i="1" dirty="0" err="1"/>
                <a:t>loop</a:t>
              </a:r>
              <a:endParaRPr lang="fr-BE" i="1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3742176" y="5183687"/>
              <a:ext cx="457200" cy="3693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BE" dirty="0">
                  <a:solidFill>
                    <a:srgbClr val="002060"/>
                  </a:solidFill>
                </a:rPr>
                <a:t>III</a:t>
              </a: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1684589" y="4727008"/>
            <a:ext cx="2611976" cy="818085"/>
            <a:chOff x="261528" y="4324454"/>
            <a:chExt cx="2611976" cy="818085"/>
          </a:xfrm>
        </p:grpSpPr>
        <p:sp>
          <p:nvSpPr>
            <p:cNvPr id="23" name="Rectangle à coins arrondis 22"/>
            <p:cNvSpPr/>
            <p:nvPr/>
          </p:nvSpPr>
          <p:spPr>
            <a:xfrm>
              <a:off x="425232" y="4509120"/>
              <a:ext cx="2448272" cy="633419"/>
            </a:xfrm>
            <a:prstGeom prst="roundRect">
              <a:avLst/>
            </a:prstGeom>
            <a:solidFill>
              <a:schemeClr val="tx2">
                <a:lumMod val="90000"/>
                <a:lumOff val="10000"/>
                <a:alpha val="71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BE" dirty="0"/>
                <a:t>CLOSE</a:t>
              </a:r>
            </a:p>
            <a:p>
              <a:pPr algn="ctr"/>
              <a:r>
                <a:rPr lang="fr-BE" i="1" dirty="0"/>
                <a:t>the </a:t>
              </a:r>
              <a:r>
                <a:rPr lang="fr-BE" i="1" dirty="0" err="1"/>
                <a:t>loop</a:t>
              </a:r>
              <a:endParaRPr lang="fr-BE" i="1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261528" y="4324454"/>
              <a:ext cx="457200" cy="3693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BE" dirty="0">
                  <a:solidFill>
                    <a:srgbClr val="002060"/>
                  </a:solidFill>
                </a:rPr>
                <a:t>IV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816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BE" dirty="0" smtClean="0"/>
              <a:t>DEFI n°1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015881" y="3284984"/>
            <a:ext cx="6444208" cy="547042"/>
          </a:xfrm>
        </p:spPr>
        <p:txBody>
          <a:bodyPr>
            <a:noAutofit/>
          </a:bodyPr>
          <a:lstStyle/>
          <a:p>
            <a:r>
              <a:rPr lang="fr-BE" b="1" dirty="0" smtClean="0">
                <a:solidFill>
                  <a:schemeClr val="accent2"/>
                </a:solidFill>
              </a:rPr>
              <a:t>FEED </a:t>
            </a:r>
            <a:r>
              <a:rPr lang="fr-BE" dirty="0" smtClean="0"/>
              <a:t>the </a:t>
            </a:r>
            <a:r>
              <a:rPr lang="fr-BE" dirty="0" err="1" smtClean="0"/>
              <a:t>loop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7532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BE" dirty="0"/>
              <a:t>Pourquoi des </a:t>
            </a:r>
            <a:r>
              <a:rPr lang="fr-BE" dirty="0" smtClean="0"/>
              <a:t>Matières Premières </a:t>
            </a:r>
            <a:r>
              <a:rPr lang="fr-BE" dirty="0"/>
              <a:t/>
            </a:r>
            <a:br>
              <a:rPr lang="fr-BE" dirty="0"/>
            </a:br>
            <a:r>
              <a:rPr lang="fr-BE" dirty="0" smtClean="0"/>
              <a:t>seraient-elles </a:t>
            </a:r>
            <a:r>
              <a:rPr lang="fr-BE" dirty="0"/>
              <a:t>devenues critiques ?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 smtClean="0"/>
              <a:t>Quelle(s) Question(s)…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8913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Défi 1 : </a:t>
            </a:r>
            <a:r>
              <a:rPr lang="fr-BE" dirty="0">
                <a:solidFill>
                  <a:srgbClr val="FF0000"/>
                </a:solidFill>
              </a:rPr>
              <a:t>FEED</a:t>
            </a:r>
            <a:r>
              <a:rPr lang="fr-BE" dirty="0"/>
              <a:t> the </a:t>
            </a:r>
            <a:r>
              <a:rPr lang="fr-BE" dirty="0" err="1"/>
              <a:t>loop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lang="fr-BE" dirty="0" smtClean="0"/>
              <a:t>Besoins en métaux pour l’e-mobilité</a:t>
            </a:r>
          </a:p>
          <a:p>
            <a:pPr lvl="1"/>
            <a:r>
              <a:rPr lang="en-US" dirty="0" smtClean="0"/>
              <a:t>Perspective 2030</a:t>
            </a:r>
          </a:p>
          <a:p>
            <a:pPr lvl="2"/>
            <a:r>
              <a:rPr lang="en-US" dirty="0" smtClean="0"/>
              <a:t>30</a:t>
            </a:r>
            <a:r>
              <a:rPr lang="en-US" dirty="0"/>
              <a:t>% </a:t>
            </a:r>
            <a:r>
              <a:rPr lang="en-US" dirty="0" smtClean="0"/>
              <a:t>du </a:t>
            </a:r>
            <a:r>
              <a:rPr lang="en-US" dirty="0" err="1" smtClean="0"/>
              <a:t>marché</a:t>
            </a:r>
            <a:r>
              <a:rPr lang="en-US" dirty="0" smtClean="0"/>
              <a:t> des </a:t>
            </a:r>
            <a:r>
              <a:rPr lang="en-US" dirty="0" err="1" smtClean="0"/>
              <a:t>nouvelles</a:t>
            </a:r>
            <a:r>
              <a:rPr lang="en-US" dirty="0" smtClean="0"/>
              <a:t> </a:t>
            </a:r>
            <a:r>
              <a:rPr lang="en-US" dirty="0" err="1" smtClean="0"/>
              <a:t>voitures</a:t>
            </a:r>
            <a:r>
              <a:rPr lang="en-US" dirty="0" smtClean="0"/>
              <a:t> (Glencore, 2017)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err="1" smtClean="0"/>
              <a:t>Technologie</a:t>
            </a:r>
            <a:r>
              <a:rPr lang="en-US" dirty="0" smtClean="0"/>
              <a:t> </a:t>
            </a:r>
            <a:r>
              <a:rPr lang="fr-BE" dirty="0" smtClean="0"/>
              <a:t>batteries </a:t>
            </a:r>
            <a:r>
              <a:rPr lang="fr-BE" dirty="0"/>
              <a:t>Li-ion</a:t>
            </a:r>
          </a:p>
          <a:p>
            <a:pPr lvl="2"/>
            <a:r>
              <a:rPr lang="fr-BE" dirty="0"/>
              <a:t>NMC </a:t>
            </a:r>
            <a:r>
              <a:rPr lang="fr-BE" b="1" dirty="0"/>
              <a:t>Li</a:t>
            </a:r>
            <a:r>
              <a:rPr lang="fr-BE" dirty="0"/>
              <a:t> (</a:t>
            </a:r>
            <a:r>
              <a:rPr lang="fr-BE" b="1" dirty="0" smtClean="0"/>
              <a:t>Ni</a:t>
            </a:r>
            <a:r>
              <a:rPr lang="fr-BE" baseline="-25000" dirty="0" smtClean="0"/>
              <a:t>0,5</a:t>
            </a:r>
            <a:r>
              <a:rPr lang="fr-BE" b="1" dirty="0" smtClean="0"/>
              <a:t>Mn</a:t>
            </a:r>
            <a:r>
              <a:rPr lang="fr-BE" baseline="-25000" dirty="0" smtClean="0"/>
              <a:t>0,2</a:t>
            </a:r>
            <a:r>
              <a:rPr lang="fr-BE" b="1" dirty="0" smtClean="0">
                <a:solidFill>
                  <a:srgbClr val="C00000"/>
                </a:solidFill>
              </a:rPr>
              <a:t>Co</a:t>
            </a:r>
            <a:r>
              <a:rPr lang="fr-BE" baseline="-25000" dirty="0" smtClean="0"/>
              <a:t>0,3</a:t>
            </a:r>
            <a:r>
              <a:rPr lang="fr-BE" dirty="0" smtClean="0"/>
              <a:t>)O</a:t>
            </a:r>
            <a:r>
              <a:rPr lang="fr-BE" baseline="-25000" dirty="0" smtClean="0"/>
              <a:t>2</a:t>
            </a:r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423650" y="6391275"/>
            <a:ext cx="768350" cy="322263"/>
          </a:xfrm>
          <a:prstGeom prst="rect">
            <a:avLst/>
          </a:prstGeom>
        </p:spPr>
        <p:txBody>
          <a:bodyPr/>
          <a:lstStyle/>
          <a:p>
            <a:fld id="{B2406347-435F-49CA-9A78-0F85BCF25851}" type="slidenum">
              <a:rPr lang="fr-BE" smtClean="0"/>
              <a:t>20</a:t>
            </a:fld>
            <a:endParaRPr lang="fr-BE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339" y="-343046"/>
            <a:ext cx="4280472" cy="3207012"/>
          </a:xfrm>
          <a:prstGeom prst="rect">
            <a:avLst/>
          </a:prstGeom>
        </p:spPr>
      </p:pic>
      <p:grpSp>
        <p:nvGrpSpPr>
          <p:cNvPr id="4" name="Groupe 3"/>
          <p:cNvGrpSpPr/>
          <p:nvPr/>
        </p:nvGrpSpPr>
        <p:grpSpPr>
          <a:xfrm>
            <a:off x="5951984" y="2700730"/>
            <a:ext cx="5643674" cy="3209631"/>
            <a:chOff x="5635910" y="2727653"/>
            <a:chExt cx="5643674" cy="3209631"/>
          </a:xfrm>
        </p:grpSpPr>
        <p:pic>
          <p:nvPicPr>
            <p:cNvPr id="2050" name="Picture 2" descr="Image associÃ©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 bwMode="auto">
            <a:xfrm>
              <a:off x="6495230" y="2727653"/>
              <a:ext cx="4080231" cy="288559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à coins arrondis 16"/>
            <p:cNvSpPr/>
            <p:nvPr/>
          </p:nvSpPr>
          <p:spPr>
            <a:xfrm>
              <a:off x="5635910" y="2963510"/>
              <a:ext cx="1699363" cy="648073"/>
            </a:xfrm>
            <a:prstGeom prst="roundRect">
              <a:avLst>
                <a:gd name="adj" fmla="val 40941"/>
              </a:avLst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fr-BE" sz="2800" b="1" dirty="0" smtClean="0">
                  <a:solidFill>
                    <a:schemeClr val="accent2"/>
                  </a:solidFill>
                </a:rPr>
                <a:t>Co</a:t>
              </a:r>
              <a:r>
                <a:rPr lang="fr-BE" b="1" dirty="0" smtClean="0">
                  <a:solidFill>
                    <a:schemeClr val="accent2"/>
                  </a:solidFill>
                </a:rPr>
                <a:t> + 400%</a:t>
              </a:r>
              <a:endParaRPr lang="fr-BE" b="1" dirty="0">
                <a:solidFill>
                  <a:schemeClr val="accent2"/>
                </a:solidFill>
              </a:endParaRPr>
            </a:p>
          </p:txBody>
        </p:sp>
        <p:sp>
          <p:nvSpPr>
            <p:cNvPr id="20" name="Rectangle à coins arrondis 19"/>
            <p:cNvSpPr/>
            <p:nvPr/>
          </p:nvSpPr>
          <p:spPr>
            <a:xfrm>
              <a:off x="9580221" y="2963510"/>
              <a:ext cx="1699363" cy="648073"/>
            </a:xfrm>
            <a:prstGeom prst="roundRect">
              <a:avLst>
                <a:gd name="adj" fmla="val 40941"/>
              </a:avLst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fr-BE" sz="2800" b="1" dirty="0" smtClean="0">
                  <a:solidFill>
                    <a:schemeClr val="accent2"/>
                  </a:solidFill>
                </a:rPr>
                <a:t>Ni</a:t>
              </a:r>
              <a:r>
                <a:rPr lang="fr-BE" b="1" dirty="0" smtClean="0">
                  <a:solidFill>
                    <a:schemeClr val="accent2"/>
                  </a:solidFill>
                </a:rPr>
                <a:t> + 56%</a:t>
              </a:r>
              <a:endParaRPr lang="fr-BE" b="1" dirty="0">
                <a:solidFill>
                  <a:schemeClr val="accent2"/>
                </a:solidFill>
              </a:endParaRPr>
            </a:p>
          </p:txBody>
        </p:sp>
        <p:sp>
          <p:nvSpPr>
            <p:cNvPr id="21" name="Rectangle à coins arrondis 20"/>
            <p:cNvSpPr/>
            <p:nvPr/>
          </p:nvSpPr>
          <p:spPr>
            <a:xfrm>
              <a:off x="8225326" y="5289211"/>
              <a:ext cx="1699363" cy="648073"/>
            </a:xfrm>
            <a:prstGeom prst="roundRect">
              <a:avLst>
                <a:gd name="adj" fmla="val 40941"/>
              </a:avLst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fr-BE" sz="2800" b="1" dirty="0" smtClean="0">
                  <a:solidFill>
                    <a:schemeClr val="accent2"/>
                  </a:solidFill>
                </a:rPr>
                <a:t>Cu</a:t>
              </a:r>
              <a:r>
                <a:rPr lang="fr-BE" b="1" dirty="0" smtClean="0">
                  <a:solidFill>
                    <a:schemeClr val="accent2"/>
                  </a:solidFill>
                </a:rPr>
                <a:t> + 20%</a:t>
              </a:r>
              <a:endParaRPr lang="fr-BE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3071664" y="4181882"/>
            <a:ext cx="3465838" cy="2314658"/>
            <a:chOff x="5303911" y="1772818"/>
            <a:chExt cx="3465838" cy="2314658"/>
          </a:xfrm>
        </p:grpSpPr>
        <p:grpSp>
          <p:nvGrpSpPr>
            <p:cNvPr id="12" name="Groupe 11"/>
            <p:cNvGrpSpPr/>
            <p:nvPr/>
          </p:nvGrpSpPr>
          <p:grpSpPr>
            <a:xfrm>
              <a:off x="5303911" y="1772818"/>
              <a:ext cx="3465838" cy="2314658"/>
              <a:chOff x="3423130" y="3501008"/>
              <a:chExt cx="2857893" cy="1908641"/>
            </a:xfrm>
          </p:grpSpPr>
          <p:pic>
            <p:nvPicPr>
              <p:cNvPr id="15" name="Image 1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14351" y="3501008"/>
                <a:ext cx="2476106" cy="1719754"/>
              </a:xfrm>
              <a:prstGeom prst="rect">
                <a:avLst/>
              </a:prstGeom>
            </p:spPr>
          </p:pic>
          <p:sp>
            <p:nvSpPr>
              <p:cNvPr id="16" name="ZoneTexte 15"/>
              <p:cNvSpPr txBox="1"/>
              <p:nvPr/>
            </p:nvSpPr>
            <p:spPr>
              <a:xfrm>
                <a:off x="3423130" y="5200273"/>
                <a:ext cx="2857893" cy="20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BE" sz="1050" i="1" dirty="0" smtClean="0"/>
                  <a:t>Production minière mondiale de cobalt </a:t>
                </a:r>
                <a:r>
                  <a:rPr lang="fr-BE" sz="1050" i="1" dirty="0"/>
                  <a:t>(USGS)</a:t>
                </a:r>
              </a:p>
            </p:txBody>
          </p:sp>
        </p:grpSp>
        <p:sp>
          <p:nvSpPr>
            <p:cNvPr id="14" name="ZoneTexte 13"/>
            <p:cNvSpPr txBox="1"/>
            <p:nvPr/>
          </p:nvSpPr>
          <p:spPr>
            <a:xfrm>
              <a:off x="5861724" y="2294718"/>
              <a:ext cx="7357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2000" dirty="0">
                  <a:solidFill>
                    <a:srgbClr val="C00000"/>
                  </a:solidFill>
                  <a:latin typeface="Rockwell Extra Bold" pitchFamily="18" charset="0"/>
                </a:rPr>
                <a:t>Co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430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Défi 1 : </a:t>
            </a:r>
            <a:r>
              <a:rPr lang="fr-BE" dirty="0">
                <a:solidFill>
                  <a:srgbClr val="FF0000"/>
                </a:solidFill>
              </a:rPr>
              <a:t>FEED</a:t>
            </a:r>
            <a:r>
              <a:rPr lang="fr-BE" dirty="0"/>
              <a:t> the </a:t>
            </a:r>
            <a:r>
              <a:rPr lang="fr-BE" dirty="0" err="1"/>
              <a:t>loop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lang="fr-BE" dirty="0" smtClean="0"/>
              <a:t>(R)ouvrir des </a:t>
            </a:r>
            <a:r>
              <a:rPr lang="fr-BE" dirty="0" smtClean="0"/>
              <a:t>mines</a:t>
            </a:r>
          </a:p>
          <a:p>
            <a:endParaRPr lang="fr-BE" dirty="0" smtClean="0"/>
          </a:p>
          <a:p>
            <a:pPr lvl="1"/>
            <a:r>
              <a:rPr lang="fr-BE" dirty="0" smtClean="0"/>
              <a:t>En Wallonie, en Europe ?</a:t>
            </a:r>
          </a:p>
          <a:p>
            <a:pPr lvl="2"/>
            <a:r>
              <a:rPr lang="fr-BE" dirty="0" smtClean="0"/>
              <a:t>Acceptabilité sociétale (SLO)</a:t>
            </a:r>
          </a:p>
          <a:p>
            <a:pPr lvl="2"/>
            <a:r>
              <a:rPr lang="fr-BE" dirty="0" smtClean="0"/>
              <a:t>Permis d’exploration du sous-sol</a:t>
            </a:r>
          </a:p>
          <a:p>
            <a:pPr lvl="1"/>
            <a:endParaRPr lang="fr-BE" dirty="0" smtClean="0"/>
          </a:p>
          <a:p>
            <a:pPr lvl="1"/>
            <a:r>
              <a:rPr lang="fr-BE" dirty="0" smtClean="0"/>
              <a:t>En Afrique, en Chine ?</a:t>
            </a:r>
          </a:p>
          <a:p>
            <a:pPr lvl="2"/>
            <a:r>
              <a:rPr lang="fr-BE" dirty="0" smtClean="0"/>
              <a:t>Culpabilité</a:t>
            </a:r>
          </a:p>
          <a:p>
            <a:pPr lvl="2"/>
            <a:r>
              <a:rPr lang="fr-BE" dirty="0" smtClean="0"/>
              <a:t>Externalisation de l’impact</a:t>
            </a:r>
          </a:p>
          <a:p>
            <a:pPr lvl="1"/>
            <a:endParaRPr lang="fr-BE" dirty="0" smtClean="0"/>
          </a:p>
          <a:p>
            <a:pPr lvl="1"/>
            <a:r>
              <a:rPr lang="fr-BE" dirty="0" smtClean="0"/>
              <a:t>Dans l’océan ?</a:t>
            </a:r>
            <a:endParaRPr lang="fr-BE" dirty="0"/>
          </a:p>
          <a:p>
            <a:pPr lvl="2"/>
            <a:r>
              <a:rPr lang="fr-BE" dirty="0" smtClean="0"/>
              <a:t>International </a:t>
            </a:r>
            <a:r>
              <a:rPr lang="fr-BE" dirty="0" err="1" smtClean="0"/>
              <a:t>Seabed</a:t>
            </a:r>
            <a:r>
              <a:rPr lang="fr-BE" dirty="0" smtClean="0"/>
              <a:t> Agency (ISA)</a:t>
            </a:r>
          </a:p>
          <a:p>
            <a:pPr lvl="2"/>
            <a:r>
              <a:rPr lang="fr-BE" dirty="0" smtClean="0"/>
              <a:t>Exploitation </a:t>
            </a:r>
            <a:r>
              <a:rPr lang="fr-BE" dirty="0" smtClean="0"/>
              <a:t>non-invasive</a:t>
            </a:r>
            <a:endParaRPr lang="fr-BE" dirty="0"/>
          </a:p>
          <a:p>
            <a:pPr lvl="1"/>
            <a:endParaRPr lang="fr-BE" dirty="0" smtClean="0"/>
          </a:p>
          <a:p>
            <a:pPr lvl="1"/>
            <a:r>
              <a:rPr lang="fr-BE" dirty="0" smtClean="0"/>
              <a:t>Dans l’espace ???</a:t>
            </a:r>
          </a:p>
          <a:p>
            <a:pPr lvl="2"/>
            <a:r>
              <a:rPr lang="fr-BE" dirty="0" smtClean="0"/>
              <a:t>Légalisation de l’exploitation minière spatiale(</a:t>
            </a:r>
            <a:r>
              <a:rPr lang="fr-BE" dirty="0" err="1" smtClean="0"/>
              <a:t>GDLux</a:t>
            </a:r>
            <a:r>
              <a:rPr lang="fr-BE" dirty="0" smtClean="0"/>
              <a:t>)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fr-BE"/>
          </a:p>
        </p:txBody>
      </p:sp>
      <p:grpSp>
        <p:nvGrpSpPr>
          <p:cNvPr id="3" name="Groupe 2"/>
          <p:cNvGrpSpPr/>
          <p:nvPr/>
        </p:nvGrpSpPr>
        <p:grpSpPr>
          <a:xfrm>
            <a:off x="4590400" y="2937898"/>
            <a:ext cx="4613671" cy="2584954"/>
            <a:chOff x="4960950" y="3016395"/>
            <a:chExt cx="4613671" cy="2584954"/>
          </a:xfrm>
        </p:grpSpPr>
        <p:pic>
          <p:nvPicPr>
            <p:cNvPr id="19" name="Picture 4" descr="Image associÃ©e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8" t="28421" r="44933" b="18949"/>
            <a:stretch/>
          </p:blipFill>
          <p:spPr bwMode="auto">
            <a:xfrm>
              <a:off x="7728653" y="4188089"/>
              <a:ext cx="1845968" cy="138661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Groupe 19"/>
            <p:cNvGrpSpPr/>
            <p:nvPr/>
          </p:nvGrpSpPr>
          <p:grpSpPr>
            <a:xfrm>
              <a:off x="4960950" y="3016395"/>
              <a:ext cx="3264319" cy="2584954"/>
              <a:chOff x="3976490" y="4180026"/>
              <a:chExt cx="3026330" cy="2396495"/>
            </a:xfrm>
          </p:grpSpPr>
          <p:pic>
            <p:nvPicPr>
              <p:cNvPr id="21" name="Picture 2" descr="https://cdn.static-economist.com/sites/default/files/images/print-edition/20180310_TQP070_1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769" r="11769"/>
              <a:stretch/>
            </p:blipFill>
            <p:spPr bwMode="auto">
              <a:xfrm>
                <a:off x="3976490" y="4180026"/>
                <a:ext cx="3026330" cy="2226345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ZoneTexte 21"/>
              <p:cNvSpPr txBox="1"/>
              <p:nvPr/>
            </p:nvSpPr>
            <p:spPr>
              <a:xfrm>
                <a:off x="4255182" y="6322605"/>
                <a:ext cx="246894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sz="1050" dirty="0"/>
                  <a:t>(GSR (Groupe DEME) </a:t>
                </a:r>
                <a:r>
                  <a:rPr lang="fr-BE" sz="1050" dirty="0" err="1"/>
                  <a:t>Patania</a:t>
                </a:r>
                <a:r>
                  <a:rPr lang="fr-BE" sz="1050" dirty="0"/>
                  <a:t>, 2017</a:t>
                </a:r>
              </a:p>
            </p:txBody>
          </p:sp>
        </p:grpSp>
      </p:grpSp>
      <p:grpSp>
        <p:nvGrpSpPr>
          <p:cNvPr id="8" name="Groupe 7"/>
          <p:cNvGrpSpPr/>
          <p:nvPr/>
        </p:nvGrpSpPr>
        <p:grpSpPr>
          <a:xfrm>
            <a:off x="6442359" y="415285"/>
            <a:ext cx="3677456" cy="2650350"/>
            <a:chOff x="5380429" y="1007608"/>
            <a:chExt cx="3677456" cy="265035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0429" y="1007608"/>
              <a:ext cx="3677456" cy="245163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6185059" y="3404042"/>
              <a:ext cx="2068195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BE" sz="1050" i="1" dirty="0" smtClean="0">
                  <a:solidFill>
                    <a:prstClr val="black"/>
                  </a:solidFill>
                </a:rPr>
                <a:t>Mine de Zinc de </a:t>
              </a:r>
              <a:r>
                <a:rPr lang="fr-BE" sz="1050" i="1" dirty="0" err="1" smtClean="0">
                  <a:solidFill>
                    <a:prstClr val="black"/>
                  </a:solidFill>
                </a:rPr>
                <a:t>Lisheen</a:t>
              </a:r>
              <a:r>
                <a:rPr lang="fr-BE" sz="1050" i="1" dirty="0" smtClean="0">
                  <a:solidFill>
                    <a:prstClr val="black"/>
                  </a:solidFill>
                </a:rPr>
                <a:t> (IRL)</a:t>
              </a:r>
              <a:endParaRPr lang="fr-BE" dirty="0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9327992" y="2422455"/>
            <a:ext cx="2733246" cy="2122555"/>
            <a:chOff x="9077347" y="3378539"/>
            <a:chExt cx="2733246" cy="2122555"/>
          </a:xfrm>
        </p:grpSpPr>
        <p:pic>
          <p:nvPicPr>
            <p:cNvPr id="18" name="Picture 4" descr="Image associÃ©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7347" y="3378539"/>
              <a:ext cx="2733246" cy="182069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9262996" y="5085596"/>
              <a:ext cx="2475358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BE" sz="1050" i="1" dirty="0" smtClean="0">
                  <a:solidFill>
                    <a:prstClr val="black"/>
                  </a:solidFill>
                </a:rPr>
                <a:t>Economie de survie en </a:t>
              </a:r>
              <a:r>
                <a:rPr lang="fr-BE" sz="1050" i="1" dirty="0" smtClean="0">
                  <a:solidFill>
                    <a:prstClr val="black"/>
                  </a:solidFill>
                </a:rPr>
                <a:t>RDC</a:t>
              </a:r>
            </a:p>
            <a:p>
              <a:pPr algn="ctr"/>
              <a:r>
                <a:rPr lang="fr-BE" sz="1050" i="1" dirty="0" smtClean="0">
                  <a:solidFill>
                    <a:prstClr val="black"/>
                  </a:solidFill>
                </a:rPr>
                <a:t>(&gt; 20% de la production de cobalt)</a:t>
              </a:r>
              <a:endParaRPr lang="fr-BE" dirty="0"/>
            </a:p>
          </p:txBody>
        </p:sp>
      </p:grpSp>
      <p:pic>
        <p:nvPicPr>
          <p:cNvPr id="1026" name="Picture 2" descr="RÃ©sultat de recherche d'images pour &quot;planetary resources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994" y="5192148"/>
            <a:ext cx="3199244" cy="15996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52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BE" dirty="0" smtClean="0"/>
              <a:t>DEFI n°2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015881" y="3284984"/>
            <a:ext cx="6444208" cy="547042"/>
          </a:xfrm>
        </p:spPr>
        <p:txBody>
          <a:bodyPr>
            <a:noAutofit/>
          </a:bodyPr>
          <a:lstStyle/>
          <a:p>
            <a:r>
              <a:rPr lang="fr-BE" b="1" dirty="0" smtClean="0">
                <a:solidFill>
                  <a:schemeClr val="accent2"/>
                </a:solidFill>
              </a:rPr>
              <a:t>OPTIMIZE </a:t>
            </a:r>
            <a:r>
              <a:rPr lang="fr-BE" dirty="0" smtClean="0"/>
              <a:t>the </a:t>
            </a:r>
            <a:r>
              <a:rPr lang="fr-BE" dirty="0" err="1" smtClean="0"/>
              <a:t>loop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2185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Défi </a:t>
            </a:r>
            <a:r>
              <a:rPr lang="fr-BE" dirty="0" smtClean="0"/>
              <a:t>2 </a:t>
            </a:r>
            <a:r>
              <a:rPr lang="fr-BE" dirty="0"/>
              <a:t>: </a:t>
            </a:r>
            <a:r>
              <a:rPr lang="fr-BE" dirty="0" smtClean="0">
                <a:solidFill>
                  <a:srgbClr val="FF0000"/>
                </a:solidFill>
              </a:rPr>
              <a:t>OPTIMIZE</a:t>
            </a:r>
            <a:r>
              <a:rPr lang="fr-BE" dirty="0" smtClean="0"/>
              <a:t> the </a:t>
            </a:r>
            <a:r>
              <a:rPr lang="fr-BE" dirty="0" err="1" smtClean="0"/>
              <a:t>loop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BE" dirty="0" smtClean="0"/>
              <a:t>Concevoir différemment nos produits</a:t>
            </a:r>
            <a:endParaRPr lang="fr-BE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fr-BE"/>
          </a:p>
        </p:txBody>
      </p:sp>
      <p:grpSp>
        <p:nvGrpSpPr>
          <p:cNvPr id="6" name="Groupe 5"/>
          <p:cNvGrpSpPr/>
          <p:nvPr/>
        </p:nvGrpSpPr>
        <p:grpSpPr>
          <a:xfrm>
            <a:off x="2167051" y="2081349"/>
            <a:ext cx="8059086" cy="3559540"/>
            <a:chOff x="844052" y="2706158"/>
            <a:chExt cx="8059086" cy="3559540"/>
          </a:xfrm>
        </p:grpSpPr>
        <p:sp>
          <p:nvSpPr>
            <p:cNvPr id="7" name="Rectangle 6"/>
            <p:cNvSpPr/>
            <p:nvPr/>
          </p:nvSpPr>
          <p:spPr>
            <a:xfrm>
              <a:off x="986785" y="2706158"/>
              <a:ext cx="7742890" cy="26701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grpSp>
          <p:nvGrpSpPr>
            <p:cNvPr id="8" name="Groupe 7"/>
            <p:cNvGrpSpPr/>
            <p:nvPr/>
          </p:nvGrpSpPr>
          <p:grpSpPr>
            <a:xfrm>
              <a:off x="844052" y="2759251"/>
              <a:ext cx="1836873" cy="2544355"/>
              <a:chOff x="755296" y="2058785"/>
              <a:chExt cx="2030992" cy="2813241"/>
            </a:xfrm>
          </p:grpSpPr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580" t="22580" r="22580" b="22580"/>
              <a:stretch/>
            </p:blipFill>
            <p:spPr bwMode="auto">
              <a:xfrm rot="16200000">
                <a:off x="464852" y="2724851"/>
                <a:ext cx="2438129" cy="1371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ZoneTexte 25"/>
              <p:cNvSpPr txBox="1"/>
              <p:nvPr/>
            </p:nvSpPr>
            <p:spPr>
              <a:xfrm>
                <a:off x="802443" y="2058785"/>
                <a:ext cx="1983845" cy="340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BE" sz="14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Incandescence</a:t>
                </a:r>
              </a:p>
            </p:txBody>
          </p:sp>
          <p:sp>
            <p:nvSpPr>
              <p:cNvPr id="27" name="ZoneTexte 26"/>
              <p:cNvSpPr txBox="1"/>
              <p:nvPr/>
            </p:nvSpPr>
            <p:spPr>
              <a:xfrm>
                <a:off x="755296" y="4531723"/>
                <a:ext cx="1857235" cy="340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BE" sz="14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12-20 lm/W</a:t>
                </a:r>
              </a:p>
            </p:txBody>
          </p:sp>
        </p:grpSp>
        <p:grpSp>
          <p:nvGrpSpPr>
            <p:cNvPr id="9" name="Groupe 8"/>
            <p:cNvGrpSpPr/>
            <p:nvPr/>
          </p:nvGrpSpPr>
          <p:grpSpPr>
            <a:xfrm>
              <a:off x="2930081" y="2759251"/>
              <a:ext cx="1722364" cy="2544355"/>
              <a:chOff x="2841324" y="2058785"/>
              <a:chExt cx="1904383" cy="2813241"/>
            </a:xfrm>
          </p:grpSpPr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537" t="23537" r="23537" b="23537"/>
              <a:stretch/>
            </p:blipFill>
            <p:spPr bwMode="auto">
              <a:xfrm rot="16200000">
                <a:off x="2550879" y="2724852"/>
                <a:ext cx="2438129" cy="1371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ZoneTexte 22"/>
              <p:cNvSpPr txBox="1"/>
              <p:nvPr/>
            </p:nvSpPr>
            <p:spPr>
              <a:xfrm>
                <a:off x="2888472" y="2058785"/>
                <a:ext cx="1857235" cy="340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BE" sz="14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Halogène</a:t>
                </a:r>
              </a:p>
            </p:txBody>
          </p:sp>
          <p:sp>
            <p:nvSpPr>
              <p:cNvPr id="24" name="ZoneTexte 23"/>
              <p:cNvSpPr txBox="1"/>
              <p:nvPr/>
            </p:nvSpPr>
            <p:spPr>
              <a:xfrm>
                <a:off x="2841324" y="4531723"/>
                <a:ext cx="1857235" cy="340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BE" sz="14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18-25 lm/W</a:t>
                </a:r>
              </a:p>
            </p:txBody>
          </p:sp>
        </p:grpSp>
        <p:grpSp>
          <p:nvGrpSpPr>
            <p:cNvPr id="10" name="Groupe 9"/>
            <p:cNvGrpSpPr/>
            <p:nvPr/>
          </p:nvGrpSpPr>
          <p:grpSpPr>
            <a:xfrm>
              <a:off x="5016108" y="2737960"/>
              <a:ext cx="1722364" cy="2565646"/>
              <a:chOff x="4927351" y="2036425"/>
              <a:chExt cx="1904383" cy="2836783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973" t="24973" r="24973" b="24973"/>
              <a:stretch/>
            </p:blipFill>
            <p:spPr bwMode="auto">
              <a:xfrm rot="16200000">
                <a:off x="4636906" y="2724852"/>
                <a:ext cx="2438129" cy="1371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ZoneTexte 19"/>
              <p:cNvSpPr txBox="1"/>
              <p:nvPr/>
            </p:nvSpPr>
            <p:spPr>
              <a:xfrm>
                <a:off x="4974499" y="2036425"/>
                <a:ext cx="1857235" cy="340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BE" sz="14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Fluo-compacte</a:t>
                </a:r>
              </a:p>
            </p:txBody>
          </p:sp>
          <p:sp>
            <p:nvSpPr>
              <p:cNvPr id="21" name="ZoneTexte 20"/>
              <p:cNvSpPr txBox="1"/>
              <p:nvPr/>
            </p:nvSpPr>
            <p:spPr>
              <a:xfrm>
                <a:off x="4927351" y="4532905"/>
                <a:ext cx="1857235" cy="340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BE" sz="14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60-80 lm/W</a:t>
                </a:r>
              </a:p>
            </p:txBody>
          </p:sp>
        </p:grpSp>
        <p:grpSp>
          <p:nvGrpSpPr>
            <p:cNvPr id="11" name="Groupe 10"/>
            <p:cNvGrpSpPr/>
            <p:nvPr/>
          </p:nvGrpSpPr>
          <p:grpSpPr>
            <a:xfrm>
              <a:off x="7102135" y="2746815"/>
              <a:ext cx="1722364" cy="2556793"/>
              <a:chOff x="7013377" y="2046058"/>
              <a:chExt cx="1904383" cy="2826992"/>
            </a:xfrm>
          </p:grpSpPr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81" t="24681" r="24681" b="24681"/>
              <a:stretch/>
            </p:blipFill>
            <p:spPr bwMode="auto">
              <a:xfrm rot="16200000">
                <a:off x="6722932" y="2724852"/>
                <a:ext cx="2438129" cy="1371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ZoneTexte 16"/>
              <p:cNvSpPr txBox="1"/>
              <p:nvPr/>
            </p:nvSpPr>
            <p:spPr>
              <a:xfrm>
                <a:off x="7060525" y="2046058"/>
                <a:ext cx="1857235" cy="340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BE" sz="14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LED</a:t>
                </a:r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7013377" y="4532747"/>
                <a:ext cx="1857235" cy="340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BE" sz="14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25-140 lm/W</a:t>
                </a:r>
              </a:p>
            </p:txBody>
          </p:sp>
        </p:grpSp>
        <p:sp>
          <p:nvSpPr>
            <p:cNvPr id="12" name="Espace réservé du contenu 3"/>
            <p:cNvSpPr txBox="1">
              <a:spLocks/>
            </p:cNvSpPr>
            <p:nvPr/>
          </p:nvSpPr>
          <p:spPr>
            <a:xfrm>
              <a:off x="2930080" y="5394506"/>
              <a:ext cx="1679722" cy="7042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marR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C000"/>
                </a:buClr>
                <a:buSzTx/>
                <a:buFont typeface="Arial" pitchFamily="34" charset="0"/>
                <a:buChar char="►"/>
                <a:tabLst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marR="0" indent="-2857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00000"/>
                </a:buClr>
                <a:buSzTx/>
                <a:buFont typeface="Arial" pitchFamily="34" charset="0"/>
                <a:buChar char="►"/>
                <a:tabLst/>
                <a:defRPr sz="18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1143000" marR="0" indent="-2286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marR="0" indent="-2286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 sz="1400" i="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4pPr>
              <a:lvl5pPr marL="2057400" marR="0" indent="-2286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»"/>
                <a:tabLst/>
                <a:defRPr sz="1400" i="1" kern="120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Calibri" pitchFamily="34" charset="0"/>
                <a:buChar char="&gt;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Calibri" pitchFamily="34" charset="0"/>
                <a:buChar char="+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Calibri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Calibri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BE" sz="1200" dirty="0">
                  <a:solidFill>
                    <a:schemeClr val="tx1"/>
                  </a:solidFill>
                </a:rPr>
                <a:t>Tungstène</a:t>
              </a:r>
            </a:p>
            <a:p>
              <a:pPr marL="0" indent="0" algn="ctr">
                <a:buNone/>
              </a:pPr>
              <a:r>
                <a:rPr lang="fr-BE" sz="1100" dirty="0">
                  <a:solidFill>
                    <a:schemeClr val="accent5"/>
                  </a:solidFill>
                </a:rPr>
                <a:t>Iode, Brome, …</a:t>
              </a:r>
            </a:p>
            <a:p>
              <a:pPr marL="0" indent="0" algn="ctr">
                <a:buNone/>
              </a:pPr>
              <a:r>
                <a:rPr lang="fr-BE" sz="1100" dirty="0">
                  <a:solidFill>
                    <a:schemeClr val="accent5"/>
                  </a:solidFill>
                </a:rPr>
                <a:t>Verre,…</a:t>
              </a:r>
            </a:p>
          </p:txBody>
        </p:sp>
        <p:sp>
          <p:nvSpPr>
            <p:cNvPr id="13" name="Espace réservé du contenu 3"/>
            <p:cNvSpPr txBox="1">
              <a:spLocks/>
            </p:cNvSpPr>
            <p:nvPr/>
          </p:nvSpPr>
          <p:spPr>
            <a:xfrm>
              <a:off x="4889115" y="5394506"/>
              <a:ext cx="1933706" cy="7042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marR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C000"/>
                </a:buClr>
                <a:buSzTx/>
                <a:buFont typeface="Arial" pitchFamily="34" charset="0"/>
                <a:buChar char="►"/>
                <a:tabLst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marR="0" indent="-2857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00000"/>
                </a:buClr>
                <a:buSzTx/>
                <a:buFont typeface="Arial" pitchFamily="34" charset="0"/>
                <a:buChar char="►"/>
                <a:tabLst/>
                <a:defRPr sz="18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1143000" marR="0" indent="-2286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marR="0" indent="-2286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 sz="1400" i="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4pPr>
              <a:lvl5pPr marL="2057400" marR="0" indent="-2286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»"/>
                <a:tabLst/>
                <a:defRPr sz="1400" i="1" kern="120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Calibri" pitchFamily="34" charset="0"/>
                <a:buChar char="&gt;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Calibri" pitchFamily="34" charset="0"/>
                <a:buChar char="+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Calibri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Calibri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BE" sz="1200" dirty="0">
                  <a:solidFill>
                    <a:schemeClr val="tx1"/>
                  </a:solidFill>
                </a:rPr>
                <a:t>Tungstène</a:t>
              </a:r>
            </a:p>
            <a:p>
              <a:pPr marL="0" indent="0" algn="ctr">
                <a:buNone/>
              </a:pPr>
              <a:r>
                <a:rPr lang="fr-BE" sz="1100" dirty="0">
                  <a:solidFill>
                    <a:schemeClr val="accent5"/>
                  </a:solidFill>
                </a:rPr>
                <a:t>Mercure, Terres Rares,… Verre, Plastique,…</a:t>
              </a:r>
            </a:p>
          </p:txBody>
        </p:sp>
        <p:sp>
          <p:nvSpPr>
            <p:cNvPr id="14" name="Espace réservé du contenu 3"/>
            <p:cNvSpPr txBox="1">
              <a:spLocks/>
            </p:cNvSpPr>
            <p:nvPr/>
          </p:nvSpPr>
          <p:spPr>
            <a:xfrm>
              <a:off x="6980854" y="5394506"/>
              <a:ext cx="1922284" cy="87119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marR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C000"/>
                </a:buClr>
                <a:buSzTx/>
                <a:buFont typeface="Arial" pitchFamily="34" charset="0"/>
                <a:buChar char="►"/>
                <a:tabLst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marR="0" indent="-2857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00000"/>
                </a:buClr>
                <a:buSzTx/>
                <a:buFont typeface="Arial" pitchFamily="34" charset="0"/>
                <a:buChar char="►"/>
                <a:tabLst/>
                <a:defRPr sz="18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1143000" marR="0" indent="-2286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marR="0" indent="-2286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 sz="1400" i="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4pPr>
              <a:lvl5pPr marL="2057400" marR="0" indent="-2286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»"/>
                <a:tabLst/>
                <a:defRPr sz="1400" i="1" kern="120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Calibri" pitchFamily="34" charset="0"/>
                <a:buChar char="&gt;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Calibri" pitchFamily="34" charset="0"/>
                <a:buChar char="+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Calibri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Calibri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BE" sz="1200" dirty="0">
                  <a:solidFill>
                    <a:schemeClr val="tx1"/>
                  </a:solidFill>
                </a:rPr>
                <a:t>Gallium</a:t>
              </a:r>
            </a:p>
            <a:p>
              <a:pPr marL="0" indent="0" algn="ctr">
                <a:buNone/>
              </a:pPr>
              <a:r>
                <a:rPr lang="fr-BE" sz="1100" dirty="0">
                  <a:solidFill>
                    <a:schemeClr val="accent5"/>
                  </a:solidFill>
                </a:rPr>
                <a:t>Indium, Cérium, Yttrium, Cuivre, Argent, Silicium, …</a:t>
              </a:r>
            </a:p>
            <a:p>
              <a:pPr marL="0" indent="0" algn="ctr">
                <a:buNone/>
              </a:pPr>
              <a:r>
                <a:rPr lang="fr-BE" sz="1100" dirty="0">
                  <a:solidFill>
                    <a:schemeClr val="accent5"/>
                  </a:solidFill>
                </a:rPr>
                <a:t>Plastique, …</a:t>
              </a:r>
            </a:p>
          </p:txBody>
        </p:sp>
        <p:sp>
          <p:nvSpPr>
            <p:cNvPr id="15" name="Espace réservé du contenu 3"/>
            <p:cNvSpPr txBox="1">
              <a:spLocks/>
            </p:cNvSpPr>
            <p:nvPr/>
          </p:nvSpPr>
          <p:spPr>
            <a:xfrm>
              <a:off x="1001203" y="5373216"/>
              <a:ext cx="1679722" cy="7042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marR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C000"/>
                </a:buClr>
                <a:buSzTx/>
                <a:buFont typeface="Arial" pitchFamily="34" charset="0"/>
                <a:buChar char="►"/>
                <a:tabLst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marR="0" indent="-2857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00000"/>
                </a:buClr>
                <a:buSzTx/>
                <a:buFont typeface="Arial" pitchFamily="34" charset="0"/>
                <a:buChar char="►"/>
                <a:tabLst/>
                <a:defRPr sz="18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1143000" marR="0" indent="-2286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marR="0" indent="-2286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 sz="1400" i="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4pPr>
              <a:lvl5pPr marL="2057400" marR="0" indent="-2286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»"/>
                <a:tabLst/>
                <a:defRPr sz="1400" i="1" kern="120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Calibri" pitchFamily="34" charset="0"/>
                <a:buChar char="&gt;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Calibri" pitchFamily="34" charset="0"/>
                <a:buChar char="+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Calibri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Calibri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BE" sz="1200" dirty="0">
                  <a:solidFill>
                    <a:schemeClr val="tx1"/>
                  </a:solidFill>
                </a:rPr>
                <a:t>Tungstène</a:t>
              </a:r>
            </a:p>
            <a:p>
              <a:pPr marL="0" indent="0" algn="ctr">
                <a:buNone/>
              </a:pPr>
              <a:r>
                <a:rPr lang="fr-BE" sz="1100" dirty="0">
                  <a:solidFill>
                    <a:schemeClr val="accent5"/>
                  </a:solidFill>
                </a:rPr>
                <a:t>Verre,…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3184858" y="5654205"/>
            <a:ext cx="65008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dirty="0"/>
              <a:t>Les produits ont été optimisés pour leur </a:t>
            </a:r>
            <a:r>
              <a:rPr lang="fr-BE" dirty="0">
                <a:solidFill>
                  <a:srgbClr val="FF0000"/>
                </a:solidFill>
              </a:rPr>
              <a:t>fonctionnalité</a:t>
            </a:r>
            <a:r>
              <a:rPr lang="fr-BE" dirty="0"/>
              <a:t>. </a:t>
            </a:r>
            <a:br>
              <a:rPr lang="fr-BE" dirty="0"/>
            </a:br>
            <a:r>
              <a:rPr lang="fr-BE" dirty="0"/>
              <a:t>Il faut désormais se soucier de leur </a:t>
            </a:r>
            <a:r>
              <a:rPr lang="fr-BE" dirty="0" err="1">
                <a:solidFill>
                  <a:srgbClr val="FF0000"/>
                </a:solidFill>
              </a:rPr>
              <a:t>recyclabilité</a:t>
            </a:r>
            <a:r>
              <a:rPr lang="fr-BE" dirty="0">
                <a:solidFill>
                  <a:srgbClr val="FF0000"/>
                </a:solidFill>
              </a:rPr>
              <a:t> </a:t>
            </a:r>
            <a:r>
              <a:rPr lang="fr-BE" dirty="0"/>
              <a:t/>
            </a:r>
            <a:br>
              <a:rPr lang="fr-BE" dirty="0"/>
            </a:br>
            <a:r>
              <a:rPr lang="fr-BE" dirty="0"/>
              <a:t>et de la </a:t>
            </a:r>
            <a:r>
              <a:rPr lang="fr-BE" dirty="0">
                <a:solidFill>
                  <a:srgbClr val="FF0000"/>
                </a:solidFill>
              </a:rPr>
              <a:t>disponibilité</a:t>
            </a:r>
            <a:r>
              <a:rPr lang="fr-BE" dirty="0"/>
              <a:t> durable des ressources.</a:t>
            </a:r>
          </a:p>
        </p:txBody>
      </p:sp>
    </p:spTree>
    <p:extLst>
      <p:ext uri="{BB962C8B-B14F-4D97-AF65-F5344CB8AC3E}">
        <p14:creationId xmlns:p14="http://schemas.microsoft.com/office/powerpoint/2010/main" val="339580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Défi </a:t>
            </a:r>
            <a:r>
              <a:rPr lang="fr-BE" dirty="0" smtClean="0"/>
              <a:t>2 </a:t>
            </a:r>
            <a:r>
              <a:rPr lang="fr-BE" dirty="0"/>
              <a:t>: </a:t>
            </a:r>
            <a:r>
              <a:rPr lang="fr-BE" dirty="0" smtClean="0">
                <a:solidFill>
                  <a:srgbClr val="FF0000"/>
                </a:solidFill>
              </a:rPr>
              <a:t>OPTIMIZE</a:t>
            </a:r>
            <a:r>
              <a:rPr lang="fr-BE" dirty="0" smtClean="0"/>
              <a:t> the </a:t>
            </a:r>
            <a:r>
              <a:rPr lang="fr-BE" dirty="0" err="1" smtClean="0"/>
              <a:t>loop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BE" dirty="0"/>
              <a:t>Concevoir différemment nos </a:t>
            </a:r>
            <a:r>
              <a:rPr lang="fr-BE" dirty="0" smtClean="0"/>
              <a:t>produits</a:t>
            </a:r>
          </a:p>
          <a:p>
            <a:pPr lvl="1"/>
            <a:r>
              <a:rPr lang="fr-BE" dirty="0" smtClean="0"/>
              <a:t>Sur la bonne voie ?</a:t>
            </a:r>
            <a:endParaRPr lang="fr-BE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fr-BE"/>
          </a:p>
        </p:txBody>
      </p:sp>
      <p:pic>
        <p:nvPicPr>
          <p:cNvPr id="8194" name="Picture 2" descr="RÃ©sultat de recherche d'images pour &quot;copper tube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2" b="11682"/>
          <a:stretch/>
        </p:blipFill>
        <p:spPr bwMode="auto">
          <a:xfrm flipH="1">
            <a:off x="1559496" y="2452689"/>
            <a:ext cx="3845352" cy="294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Ã©sultat de recherche d'images pour &quot;alpex tube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41" b="20041"/>
          <a:stretch/>
        </p:blipFill>
        <p:spPr bwMode="auto">
          <a:xfrm>
            <a:off x="7104112" y="2708920"/>
            <a:ext cx="3863536" cy="231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31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Défi </a:t>
            </a:r>
            <a:r>
              <a:rPr lang="fr-BE" dirty="0" smtClean="0"/>
              <a:t>2 </a:t>
            </a:r>
            <a:r>
              <a:rPr lang="fr-BE" dirty="0"/>
              <a:t>: </a:t>
            </a:r>
            <a:r>
              <a:rPr lang="fr-BE" dirty="0" smtClean="0">
                <a:solidFill>
                  <a:srgbClr val="FF0000"/>
                </a:solidFill>
              </a:rPr>
              <a:t>OPTIMIZE</a:t>
            </a:r>
            <a:r>
              <a:rPr lang="fr-BE" dirty="0" smtClean="0"/>
              <a:t> the </a:t>
            </a:r>
            <a:r>
              <a:rPr lang="fr-BE" dirty="0" err="1" smtClean="0"/>
              <a:t>loop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BE" dirty="0"/>
              <a:t>Concevoir différemment nos produits</a:t>
            </a:r>
          </a:p>
          <a:p>
            <a:pPr lvl="1"/>
            <a:r>
              <a:rPr lang="fr-BE" dirty="0"/>
              <a:t>Sur la bonne voie ?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fr-BE"/>
          </a:p>
        </p:txBody>
      </p:sp>
      <p:pic>
        <p:nvPicPr>
          <p:cNvPr id="9218" name="Picture 2" descr="Image associÃ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308" y="2492896"/>
            <a:ext cx="3905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027308" y="5322124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Copper </a:t>
            </a:r>
            <a:r>
              <a:rPr lang="fr-BE" dirty="0" err="1" smtClean="0"/>
              <a:t>cable</a:t>
            </a:r>
            <a:endParaRPr lang="fr-BE" dirty="0"/>
          </a:p>
        </p:txBody>
      </p:sp>
      <p:sp>
        <p:nvSpPr>
          <p:cNvPr id="30" name="ZoneTexte 29"/>
          <p:cNvSpPr txBox="1"/>
          <p:nvPr/>
        </p:nvSpPr>
        <p:spPr>
          <a:xfrm>
            <a:off x="7272167" y="5205297"/>
            <a:ext cx="4406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Copper </a:t>
            </a:r>
            <a:r>
              <a:rPr lang="fr-BE" dirty="0" err="1" smtClean="0"/>
              <a:t>Clad</a:t>
            </a:r>
            <a:r>
              <a:rPr lang="fr-BE" dirty="0" smtClean="0"/>
              <a:t> Aluminium (CCA) </a:t>
            </a:r>
            <a:r>
              <a:rPr lang="fr-BE" dirty="0" err="1" smtClean="0"/>
              <a:t>cable</a:t>
            </a:r>
            <a:endParaRPr lang="fr-BE" dirty="0"/>
          </a:p>
        </p:txBody>
      </p:sp>
      <p:pic>
        <p:nvPicPr>
          <p:cNvPr id="9222" name="Picture 6" descr="Image associÃ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752184" y="2872140"/>
            <a:ext cx="3048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72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Défi </a:t>
            </a:r>
            <a:r>
              <a:rPr lang="fr-BE" dirty="0" smtClean="0"/>
              <a:t>2 </a:t>
            </a:r>
            <a:r>
              <a:rPr lang="fr-BE" dirty="0"/>
              <a:t>: </a:t>
            </a:r>
            <a:r>
              <a:rPr lang="fr-BE" dirty="0" smtClean="0">
                <a:solidFill>
                  <a:srgbClr val="FF0000"/>
                </a:solidFill>
              </a:rPr>
              <a:t>OPTIMIZE</a:t>
            </a:r>
            <a:r>
              <a:rPr lang="fr-BE" dirty="0" smtClean="0"/>
              <a:t> the </a:t>
            </a:r>
            <a:r>
              <a:rPr lang="fr-BE" dirty="0" err="1" smtClean="0"/>
              <a:t>loop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BE" dirty="0"/>
              <a:t>Concevoir différemment nos produits</a:t>
            </a:r>
          </a:p>
          <a:p>
            <a:pPr lvl="1"/>
            <a:r>
              <a:rPr lang="fr-BE" dirty="0"/>
              <a:t>Sur la bonne voie ?</a:t>
            </a:r>
            <a:endParaRPr lang="fr-BE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fr-BE"/>
          </a:p>
        </p:txBody>
      </p:sp>
      <p:pic>
        <p:nvPicPr>
          <p:cNvPr id="31" name="Picture 2" descr="Image associÃ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199" y="2167352"/>
            <a:ext cx="3240360" cy="325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hat's a PuzzlePhone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355" y="2564904"/>
            <a:ext cx="4464496" cy="289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5747" y="3794013"/>
            <a:ext cx="2678684" cy="175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7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BE" dirty="0" smtClean="0"/>
              <a:t>DEFI n°3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015881" y="3284984"/>
            <a:ext cx="6444208" cy="547042"/>
          </a:xfrm>
        </p:spPr>
        <p:txBody>
          <a:bodyPr>
            <a:noAutofit/>
          </a:bodyPr>
          <a:lstStyle/>
          <a:p>
            <a:r>
              <a:rPr lang="fr-BE" b="1" dirty="0" smtClean="0">
                <a:solidFill>
                  <a:schemeClr val="accent2"/>
                </a:solidFill>
              </a:rPr>
              <a:t>SLOW DOWN </a:t>
            </a:r>
            <a:r>
              <a:rPr lang="fr-BE" dirty="0" smtClean="0"/>
              <a:t>the </a:t>
            </a:r>
            <a:r>
              <a:rPr lang="fr-BE" dirty="0" err="1" smtClean="0"/>
              <a:t>loop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301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Défi </a:t>
            </a:r>
            <a:r>
              <a:rPr lang="fr-BE" dirty="0" smtClean="0"/>
              <a:t>3 </a:t>
            </a:r>
            <a:r>
              <a:rPr lang="fr-BE" dirty="0"/>
              <a:t>: </a:t>
            </a:r>
            <a:r>
              <a:rPr lang="fr-BE" dirty="0" smtClean="0">
                <a:solidFill>
                  <a:srgbClr val="FF0000"/>
                </a:solidFill>
              </a:rPr>
              <a:t>SLOW DOWN</a:t>
            </a:r>
            <a:r>
              <a:rPr lang="fr-BE" dirty="0" smtClean="0"/>
              <a:t> the </a:t>
            </a:r>
            <a:r>
              <a:rPr lang="fr-BE" dirty="0" err="1" smtClean="0"/>
              <a:t>loop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BE" dirty="0" smtClean="0"/>
              <a:t>Fabriquer pour </a:t>
            </a:r>
            <a:r>
              <a:rPr lang="fr-BE" dirty="0" smtClean="0"/>
              <a:t>DURER</a:t>
            </a:r>
          </a:p>
          <a:p>
            <a:pPr lvl="1"/>
            <a:r>
              <a:rPr lang="fr-BE" dirty="0" smtClean="0"/>
              <a:t>« lutter » contre l’obsolescence programmée</a:t>
            </a:r>
            <a:endParaRPr lang="fr-BE" dirty="0" smtClean="0"/>
          </a:p>
          <a:p>
            <a:r>
              <a:rPr lang="fr-BE" dirty="0" smtClean="0"/>
              <a:t>Maîtriser notre fringale </a:t>
            </a:r>
            <a:r>
              <a:rPr lang="fr-BE" dirty="0" smtClean="0"/>
              <a:t>technologique</a:t>
            </a:r>
          </a:p>
          <a:p>
            <a:pPr lvl="1"/>
            <a:r>
              <a:rPr lang="fr-BE" dirty="0" smtClean="0"/>
              <a:t>Education du consommateur / Nouveaux « business modèles »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fr-BE"/>
          </a:p>
        </p:txBody>
      </p:sp>
      <p:pic>
        <p:nvPicPr>
          <p:cNvPr id="7" name="Picture 4" descr="RÃ©sultat de recherche d'images pour &quot;guillemins gar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3334470"/>
            <a:ext cx="4358920" cy="2898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istoire de liÃ¨ge,liege,legia,place saint-lambert,cathedrale saint-lambert,saint-lambert,saint-hubert,notger,prince-eveque,principaute de liege,palais episcopal,eglise notre-dame aux fonts,cathedrale ottonienne,cathedrale roma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2996952"/>
            <a:ext cx="3277360" cy="3573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28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BE" dirty="0" smtClean="0"/>
              <a:t>DEFI n°4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015881" y="3284984"/>
            <a:ext cx="6444208" cy="547042"/>
          </a:xfrm>
        </p:spPr>
        <p:txBody>
          <a:bodyPr>
            <a:noAutofit/>
          </a:bodyPr>
          <a:lstStyle/>
          <a:p>
            <a:r>
              <a:rPr lang="fr-BE" b="1" dirty="0" smtClean="0">
                <a:solidFill>
                  <a:schemeClr val="accent2"/>
                </a:solidFill>
              </a:rPr>
              <a:t>CLOSE </a:t>
            </a:r>
            <a:r>
              <a:rPr lang="fr-BE" dirty="0" smtClean="0"/>
              <a:t>the </a:t>
            </a:r>
            <a:r>
              <a:rPr lang="fr-BE" dirty="0" err="1" smtClean="0"/>
              <a:t>loop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2327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Critiques, parce que…?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624418" y="2564904"/>
            <a:ext cx="10943167" cy="374382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fr-BE" u="sng" dirty="0" smtClean="0"/>
              <a:t>GEOLOGIQUE</a:t>
            </a:r>
            <a:r>
              <a:rPr lang="fr-BE" dirty="0" smtClean="0"/>
              <a:t>:</a:t>
            </a:r>
            <a:br>
              <a:rPr lang="fr-BE" dirty="0" smtClean="0"/>
            </a:br>
            <a:r>
              <a:rPr lang="fr-BE" i="1" dirty="0" smtClean="0">
                <a:solidFill>
                  <a:schemeClr val="accent2"/>
                </a:solidFill>
              </a:rPr>
              <a:t>Le caractère </a:t>
            </a:r>
            <a:r>
              <a:rPr lang="fr-BE" i="1" u="sng" dirty="0" smtClean="0">
                <a:solidFill>
                  <a:schemeClr val="accent2"/>
                </a:solidFill>
              </a:rPr>
              <a:t>limité</a:t>
            </a:r>
            <a:r>
              <a:rPr lang="fr-BE" i="1" dirty="0" smtClean="0">
                <a:solidFill>
                  <a:schemeClr val="accent2"/>
                </a:solidFill>
              </a:rPr>
              <a:t> des ressources commence à se faire ressentir.</a:t>
            </a:r>
            <a:r>
              <a:rPr lang="fr-BE" dirty="0" smtClean="0">
                <a:solidFill>
                  <a:schemeClr val="accent2"/>
                </a:solidFill>
              </a:rPr>
              <a:t/>
            </a:r>
            <a:br>
              <a:rPr lang="fr-BE" dirty="0" smtClean="0">
                <a:solidFill>
                  <a:schemeClr val="accent2"/>
                </a:solidFill>
              </a:rPr>
            </a:br>
            <a:endParaRPr lang="fr-BE" dirty="0" smtClean="0">
              <a:solidFill>
                <a:schemeClr val="accent2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fr-BE" u="sng" dirty="0" smtClean="0"/>
              <a:t>GEOPOLITIQUE:</a:t>
            </a:r>
            <a:r>
              <a:rPr lang="fr-BE" dirty="0"/>
              <a:t/>
            </a:r>
            <a:br>
              <a:rPr lang="fr-BE" dirty="0"/>
            </a:br>
            <a:r>
              <a:rPr lang="fr-BE" i="1" dirty="0" smtClean="0">
                <a:solidFill>
                  <a:schemeClr val="accent2"/>
                </a:solidFill>
              </a:rPr>
              <a:t>La Chine détient un </a:t>
            </a:r>
            <a:r>
              <a:rPr lang="fr-BE" i="1" u="sng" dirty="0" smtClean="0">
                <a:solidFill>
                  <a:schemeClr val="accent2"/>
                </a:solidFill>
              </a:rPr>
              <a:t>monopole</a:t>
            </a:r>
            <a:r>
              <a:rPr lang="fr-BE" i="1" dirty="0" smtClean="0">
                <a:solidFill>
                  <a:schemeClr val="accent2"/>
                </a:solidFill>
              </a:rPr>
              <a:t> sur plusieurs ressources. L’Europe est trop dépendante.</a:t>
            </a:r>
            <a:br>
              <a:rPr lang="fr-BE" i="1" dirty="0" smtClean="0">
                <a:solidFill>
                  <a:schemeClr val="accent2"/>
                </a:solidFill>
              </a:rPr>
            </a:br>
            <a:endParaRPr lang="fr-BE" i="1" dirty="0" smtClean="0">
              <a:solidFill>
                <a:schemeClr val="accent2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fr-BE" u="sng" dirty="0" smtClean="0"/>
              <a:t>TECHNOLOGIQUE:</a:t>
            </a:r>
            <a:r>
              <a:rPr lang="fr-BE" dirty="0"/>
              <a:t/>
            </a:r>
            <a:br>
              <a:rPr lang="fr-BE" dirty="0"/>
            </a:br>
            <a:r>
              <a:rPr lang="fr-BE" i="1" dirty="0" smtClean="0">
                <a:solidFill>
                  <a:schemeClr val="accent2"/>
                </a:solidFill>
              </a:rPr>
              <a:t>Nos technologies nécessitent des matières premières </a:t>
            </a:r>
            <a:r>
              <a:rPr lang="fr-BE" i="1" u="sng" dirty="0" smtClean="0">
                <a:solidFill>
                  <a:schemeClr val="accent2"/>
                </a:solidFill>
              </a:rPr>
              <a:t>très spécifiques.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423650" y="6391275"/>
            <a:ext cx="768350" cy="322263"/>
          </a:xfrm>
          <a:prstGeom prst="rect">
            <a:avLst/>
          </a:prstGeom>
        </p:spPr>
        <p:txBody>
          <a:bodyPr/>
          <a:lstStyle/>
          <a:p>
            <a:fld id="{B2406347-435F-49CA-9A78-0F85BCF25851}" type="slidenum">
              <a:rPr lang="fr-BE" smtClean="0"/>
              <a:t>3</a:t>
            </a:fld>
            <a:endParaRPr lang="fr-BE"/>
          </a:p>
        </p:txBody>
      </p:sp>
      <p:pic>
        <p:nvPicPr>
          <p:cNvPr id="6" name="Picture 2" descr="C:\Users\Eric P\Pictures\Planet_Cretes1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9" y="357918"/>
            <a:ext cx="2616290" cy="26162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93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Défi 4 : </a:t>
            </a:r>
            <a:r>
              <a:rPr lang="fr-BE" dirty="0">
                <a:solidFill>
                  <a:srgbClr val="FF0000"/>
                </a:solidFill>
              </a:rPr>
              <a:t>CLOSE</a:t>
            </a:r>
            <a:r>
              <a:rPr lang="fr-BE" dirty="0"/>
              <a:t> the </a:t>
            </a:r>
            <a:r>
              <a:rPr lang="fr-BE" dirty="0" err="1"/>
              <a:t>loop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BE" dirty="0" smtClean="0"/>
              <a:t>Développer des procédés </a:t>
            </a:r>
            <a:r>
              <a:rPr lang="fr-BE" dirty="0" smtClean="0"/>
              <a:t>flexibles de </a:t>
            </a:r>
            <a:r>
              <a:rPr lang="fr-BE" dirty="0" smtClean="0"/>
              <a:t>recyclage polymétallique</a:t>
            </a:r>
          </a:p>
          <a:p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fr-BE"/>
          </a:p>
        </p:txBody>
      </p:sp>
      <p:sp>
        <p:nvSpPr>
          <p:cNvPr id="10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11615738" y="6391275"/>
            <a:ext cx="576262" cy="322263"/>
          </a:xfrm>
          <a:prstGeom prst="rect">
            <a:avLst/>
          </a:prstGeom>
        </p:spPr>
        <p:txBody>
          <a:bodyPr/>
          <a:lstStyle/>
          <a:p>
            <a:fld id="{366C3FA5-BCF1-4293-BDB2-C23140B060F6}" type="slidenum">
              <a:rPr lang="fr-BE" sz="1100"/>
              <a:pPr/>
              <a:t>30</a:t>
            </a:fld>
            <a:endParaRPr lang="fr-BE" sz="1100"/>
          </a:p>
        </p:txBody>
      </p:sp>
      <p:sp>
        <p:nvSpPr>
          <p:cNvPr id="9" name="Arc 8"/>
          <p:cNvSpPr/>
          <p:nvPr/>
        </p:nvSpPr>
        <p:spPr>
          <a:xfrm flipH="1" flipV="1">
            <a:off x="2063552" y="2305170"/>
            <a:ext cx="9793088" cy="3528265"/>
          </a:xfrm>
          <a:prstGeom prst="arc">
            <a:avLst>
              <a:gd name="adj1" fmla="val 19334687"/>
              <a:gd name="adj2" fmla="val 18134026"/>
            </a:avLst>
          </a:prstGeom>
          <a:ln w="127000" cap="rnd" cmpd="sng">
            <a:prstDash val="solid"/>
            <a:round/>
            <a:tailEnd type="stealth" w="lg" len="lg"/>
          </a:ln>
          <a:effectLst>
            <a:outerShdw blurRad="419100" dir="7020000" algn="bl" rotWithShape="0">
              <a:schemeClr val="accent1">
                <a:alpha val="89000"/>
              </a:schemeClr>
            </a:outerShdw>
          </a:effectLst>
          <a:scene3d>
            <a:camera prst="perspectiveContrastingRightFacing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 sz="16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1185" y="6364893"/>
            <a:ext cx="15654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400" dirty="0">
                <a:solidFill>
                  <a:schemeClr val="accent2"/>
                </a:solidFill>
              </a:rPr>
              <a:t>Fin de Vie</a:t>
            </a:r>
            <a:endParaRPr lang="en-GB" sz="1400" dirty="0">
              <a:solidFill>
                <a:schemeClr val="accent2"/>
              </a:solidFill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1037268" y="3100846"/>
            <a:ext cx="3179640" cy="2324971"/>
            <a:chOff x="1037268" y="3100846"/>
            <a:chExt cx="3179640" cy="2324971"/>
          </a:xfrm>
        </p:grpSpPr>
        <p:pic>
          <p:nvPicPr>
            <p:cNvPr id="11" name="Image 10" descr="C:\Users\Lambert Fanny\Desktop\Unif\Projet PCB\Caractérisation\PCB GSM\IMGP4869.PNG"/>
            <p:cNvPicPr/>
            <p:nvPr/>
          </p:nvPicPr>
          <p:blipFill>
            <a:blip r:embed="rId2"/>
            <a:srcRect t="17270" r="23475" b="15706"/>
            <a:stretch>
              <a:fillRect/>
            </a:stretch>
          </p:blipFill>
          <p:spPr>
            <a:xfrm rot="7200000">
              <a:off x="2300054" y="3594615"/>
              <a:ext cx="1872360" cy="1052781"/>
            </a:xfrm>
            <a:prstGeom prst="rect">
              <a:avLst/>
            </a:prstGeom>
            <a:noFill/>
            <a:ln>
              <a:noFill/>
              <a:prstDash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2593978" y="5118040"/>
              <a:ext cx="16229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1400" dirty="0">
                  <a:solidFill>
                    <a:schemeClr val="accent2"/>
                  </a:solidFill>
                </a:rPr>
                <a:t>Démantèlement</a:t>
              </a:r>
              <a:endParaRPr lang="en-GB" sz="2000" dirty="0">
                <a:solidFill>
                  <a:schemeClr val="accent2"/>
                </a:solidFill>
              </a:endParaRPr>
            </a:p>
          </p:txBody>
        </p:sp>
        <p:pic>
          <p:nvPicPr>
            <p:cNvPr id="14" name="Picture 11" descr="C:\Users\Eric P\Documents\MiCa\MiCa Recherches\MiCa Industrial Ecology\S_Battery1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046" y="3100846"/>
              <a:ext cx="926460" cy="693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2" descr="C:\Users\Eric P\Documents\MiCa\MiCa Recherches\MiCa Industrial Ecology\S_Coque1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268" y="3851557"/>
              <a:ext cx="1495426" cy="1119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e 15"/>
          <p:cNvGrpSpPr/>
          <p:nvPr/>
        </p:nvGrpSpPr>
        <p:grpSpPr>
          <a:xfrm>
            <a:off x="4556764" y="1893702"/>
            <a:ext cx="2980564" cy="1544584"/>
            <a:chOff x="4211960" y="1493042"/>
            <a:chExt cx="2980564" cy="1544584"/>
          </a:xfrm>
        </p:grpSpPr>
        <p:pic>
          <p:nvPicPr>
            <p:cNvPr id="17" name="Image 16" descr="C:\Users\Lambert Fanny\Desktop\Unif\SELFRAG\PCB\PCB 6\Après\DSC_0812.JP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55" t="11476"/>
            <a:stretch/>
          </p:blipFill>
          <p:spPr bwMode="auto">
            <a:xfrm>
              <a:off x="4211960" y="1493042"/>
              <a:ext cx="1533484" cy="10176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Picture 7" descr="http://www.webuyics.com/gallery/data/media/6/scrap-bga-ics-recycling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6575" y="1714037"/>
              <a:ext cx="1495949" cy="111597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4324566" y="2514406"/>
              <a:ext cx="156540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1400" dirty="0">
                  <a:solidFill>
                    <a:schemeClr val="accent2"/>
                  </a:solidFill>
                </a:rPr>
                <a:t>Fragmentation</a:t>
              </a:r>
            </a:p>
            <a:p>
              <a:pPr algn="ctr"/>
              <a:r>
                <a:rPr lang="en-AU" sz="1400" dirty="0" smtClean="0">
                  <a:solidFill>
                    <a:schemeClr val="accent2"/>
                  </a:solidFill>
                </a:rPr>
                <a:t>Tri Intelligent</a:t>
              </a:r>
              <a:endParaRPr lang="en-GB" sz="1400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20" name="Picture 3" descr="C:\Users\Eric P\Documents\MiCa\MiCa Recherches\MiCa Industrial Ecology\S_Phone1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317" y="5231740"/>
            <a:ext cx="171450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e 20"/>
          <p:cNvGrpSpPr/>
          <p:nvPr/>
        </p:nvGrpSpPr>
        <p:grpSpPr>
          <a:xfrm>
            <a:off x="7179230" y="4005960"/>
            <a:ext cx="3756154" cy="1419857"/>
            <a:chOff x="5250677" y="4209265"/>
            <a:chExt cx="3756154" cy="1419857"/>
          </a:xfrm>
        </p:grpSpPr>
        <p:sp>
          <p:nvSpPr>
            <p:cNvPr id="22" name="Rectangle 21"/>
            <p:cNvSpPr/>
            <p:nvPr/>
          </p:nvSpPr>
          <p:spPr>
            <a:xfrm>
              <a:off x="5250677" y="4209265"/>
              <a:ext cx="167881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1400" dirty="0">
                  <a:solidFill>
                    <a:schemeClr val="accent2"/>
                  </a:solidFill>
                </a:rPr>
                <a:t>Hydrométallurgie</a:t>
              </a:r>
              <a:endParaRPr lang="en-GB" sz="1400" dirty="0">
                <a:solidFill>
                  <a:schemeClr val="accent2"/>
                </a:solidFill>
              </a:endParaRPr>
            </a:p>
          </p:txBody>
        </p:sp>
        <p:grpSp>
          <p:nvGrpSpPr>
            <p:cNvPr id="23" name="Groupe 22"/>
            <p:cNvGrpSpPr/>
            <p:nvPr/>
          </p:nvGrpSpPr>
          <p:grpSpPr>
            <a:xfrm>
              <a:off x="6300192" y="4497497"/>
              <a:ext cx="2706639" cy="1131625"/>
              <a:chOff x="6300192" y="4497497"/>
              <a:chExt cx="2706639" cy="1131625"/>
            </a:xfrm>
          </p:grpSpPr>
          <p:pic>
            <p:nvPicPr>
              <p:cNvPr id="24" name="Picture 5" descr="http://www.sxkinetics.com/Sxk00p1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0192" y="4497497"/>
                <a:ext cx="1470765" cy="9422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7441425" y="5367512"/>
                <a:ext cx="1565406" cy="26161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AU" sz="1100" dirty="0" err="1">
                    <a:solidFill>
                      <a:schemeClr val="bg1"/>
                    </a:solidFill>
                  </a:rPr>
                  <a:t>Lixiviat</a:t>
                </a:r>
                <a:r>
                  <a:rPr lang="en-AU" sz="1100" dirty="0">
                    <a:solidFill>
                      <a:schemeClr val="bg1"/>
                    </a:solidFill>
                  </a:rPr>
                  <a:t> </a:t>
                </a:r>
                <a:r>
                  <a:rPr lang="en-AU" sz="1100" dirty="0" err="1">
                    <a:solidFill>
                      <a:schemeClr val="bg1"/>
                    </a:solidFill>
                  </a:rPr>
                  <a:t>Complexe</a:t>
                </a:r>
                <a:endParaRPr lang="en-GB" sz="16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6" name="Groupe 25"/>
          <p:cNvGrpSpPr/>
          <p:nvPr/>
        </p:nvGrpSpPr>
        <p:grpSpPr>
          <a:xfrm>
            <a:off x="7085069" y="2217583"/>
            <a:ext cx="4023997" cy="3838199"/>
            <a:chOff x="5156515" y="2510642"/>
            <a:chExt cx="4023997" cy="3838199"/>
          </a:xfrm>
        </p:grpSpPr>
        <p:grpSp>
          <p:nvGrpSpPr>
            <p:cNvPr id="27" name="Groupe 26"/>
            <p:cNvGrpSpPr/>
            <p:nvPr/>
          </p:nvGrpSpPr>
          <p:grpSpPr>
            <a:xfrm>
              <a:off x="5921184" y="2510642"/>
              <a:ext cx="3259328" cy="1898678"/>
              <a:chOff x="5921184" y="2510642"/>
              <a:chExt cx="3259328" cy="1898678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5921184" y="3233990"/>
                <a:ext cx="156540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AU" sz="1400" dirty="0">
                    <a:solidFill>
                      <a:schemeClr val="accent2"/>
                    </a:solidFill>
                  </a:rPr>
                  <a:t>Pyrométallurgie</a:t>
                </a:r>
                <a:endParaRPr lang="en-GB" sz="1400" dirty="0">
                  <a:solidFill>
                    <a:schemeClr val="accent2"/>
                  </a:solidFill>
                </a:endParaRPr>
              </a:p>
            </p:txBody>
          </p:sp>
          <p:grpSp>
            <p:nvGrpSpPr>
              <p:cNvPr id="38" name="Groupe 37"/>
              <p:cNvGrpSpPr/>
              <p:nvPr/>
            </p:nvGrpSpPr>
            <p:grpSpPr>
              <a:xfrm>
                <a:off x="7441425" y="2510642"/>
                <a:ext cx="1739087" cy="1898678"/>
                <a:chOff x="7441425" y="2510642"/>
                <a:chExt cx="1739087" cy="1898678"/>
              </a:xfrm>
            </p:grpSpPr>
            <p:pic>
              <p:nvPicPr>
                <p:cNvPr id="39" name="Picture 13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41425" y="2510642"/>
                  <a:ext cx="1498594" cy="14705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7615106" y="3978433"/>
                  <a:ext cx="1565406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AU" sz="1100" dirty="0">
                      <a:solidFill>
                        <a:schemeClr val="accent4"/>
                      </a:solidFill>
                    </a:rPr>
                    <a:t>Outotec TSL</a:t>
                  </a:r>
                </a:p>
                <a:p>
                  <a:pPr algn="r"/>
                  <a:r>
                    <a:rPr lang="en-AU" sz="1100" dirty="0">
                      <a:solidFill>
                        <a:schemeClr val="accent4"/>
                      </a:solidFill>
                    </a:rPr>
                    <a:t>© Reuter 2011</a:t>
                  </a:r>
                  <a:endParaRPr lang="en-GB" sz="1600" dirty="0">
                    <a:solidFill>
                      <a:schemeClr val="accent4"/>
                    </a:solidFill>
                  </a:endParaRPr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8344459" y="3611008"/>
                  <a:ext cx="673752" cy="261610"/>
                </a:xfrm>
                <a:prstGeom prst="rect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wrap="square">
                  <a:spAutoFit/>
                </a:bodyPr>
                <a:lstStyle/>
                <a:p>
                  <a:pPr algn="ctr"/>
                  <a:r>
                    <a:rPr lang="en-AU" sz="1100" dirty="0">
                      <a:solidFill>
                        <a:schemeClr val="bg1"/>
                      </a:solidFill>
                    </a:rPr>
                    <a:t>Cu, PM</a:t>
                  </a:r>
                  <a:endParaRPr lang="en-GB" sz="16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8344459" y="3126268"/>
                  <a:ext cx="673752" cy="261610"/>
                </a:xfrm>
                <a:prstGeom prst="rect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wrap="square">
                  <a:spAutoFit/>
                </a:bodyPr>
                <a:lstStyle/>
                <a:p>
                  <a:pPr algn="ctr"/>
                  <a:r>
                    <a:rPr lang="en-AU" sz="1100" dirty="0">
                      <a:solidFill>
                        <a:schemeClr val="bg1"/>
                      </a:solidFill>
                    </a:rPr>
                    <a:t>Slag</a:t>
                  </a:r>
                  <a:endParaRPr lang="en-GB" sz="16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8263262" y="2571871"/>
                  <a:ext cx="836146" cy="261610"/>
                </a:xfrm>
                <a:prstGeom prst="rect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wrap="square">
                  <a:spAutoFit/>
                </a:bodyPr>
                <a:lstStyle/>
                <a:p>
                  <a:pPr algn="ctr"/>
                  <a:r>
                    <a:rPr lang="en-AU" sz="1100" dirty="0">
                      <a:solidFill>
                        <a:schemeClr val="bg1"/>
                      </a:solidFill>
                    </a:rPr>
                    <a:t>Flue dust</a:t>
                  </a:r>
                  <a:endParaRPr lang="en-GB" sz="16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28" name="Rectangle 27"/>
            <p:cNvSpPr/>
            <p:nvPr/>
          </p:nvSpPr>
          <p:spPr>
            <a:xfrm>
              <a:off x="5156515" y="5727779"/>
              <a:ext cx="360040" cy="360000"/>
            </a:xfrm>
            <a:prstGeom prst="rect">
              <a:avLst/>
            </a:prstGeom>
            <a:solidFill>
              <a:srgbClr val="0080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en-GB" sz="1100" dirty="0">
                  <a:solidFill>
                    <a:schemeClr val="bg1"/>
                  </a:solidFill>
                </a:rPr>
                <a:t>Cu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033801" y="5727779"/>
              <a:ext cx="360040" cy="360000"/>
            </a:xfrm>
            <a:prstGeom prst="rect">
              <a:avLst/>
            </a:prstGeom>
            <a:solidFill>
              <a:srgbClr val="0080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anchor="ctr" anchorCtr="0">
              <a:noAutofit/>
            </a:bodyPr>
            <a:lstStyle/>
            <a:p>
              <a:pPr algn="ctr"/>
              <a:r>
                <a:rPr lang="en-GB" sz="1050" dirty="0">
                  <a:solidFill>
                    <a:schemeClr val="bg1"/>
                  </a:solidFill>
                </a:rPr>
                <a:t>Pb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595158" y="5727779"/>
              <a:ext cx="360040" cy="360000"/>
            </a:xfrm>
            <a:prstGeom prst="rect">
              <a:avLst/>
            </a:prstGeom>
            <a:solidFill>
              <a:srgbClr val="0080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anchor="ctr" anchorCtr="0"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Au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472444" y="5727779"/>
              <a:ext cx="360040" cy="360000"/>
            </a:xfrm>
            <a:prstGeom prst="rect">
              <a:avLst/>
            </a:prstGeom>
            <a:solidFill>
              <a:srgbClr val="0080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anchor="ctr" anchorCtr="1">
              <a:noAutofit/>
            </a:bodyPr>
            <a:lstStyle/>
            <a:p>
              <a:pPr algn="ctr"/>
              <a:r>
                <a:rPr lang="en-GB" sz="1100" dirty="0">
                  <a:solidFill>
                    <a:schemeClr val="bg1"/>
                  </a:solidFill>
                </a:rPr>
                <a:t>Zn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020272" y="5988841"/>
              <a:ext cx="360040" cy="360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anchor="ctr" anchorCtr="1">
              <a:noAutofit/>
            </a:bodyPr>
            <a:lstStyle/>
            <a:p>
              <a:pPr algn="ctr"/>
              <a:r>
                <a:rPr lang="en-GB" sz="1100" dirty="0">
                  <a:solidFill>
                    <a:schemeClr val="bg1"/>
                  </a:solidFill>
                </a:rPr>
                <a:t>RE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442935" y="5988841"/>
              <a:ext cx="360040" cy="360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0" anchor="ctr" anchorCtr="1">
              <a:noAutofit/>
            </a:bodyPr>
            <a:lstStyle/>
            <a:p>
              <a:pPr algn="ctr"/>
              <a:r>
                <a:rPr lang="en-GB" sz="1100" dirty="0">
                  <a:solidFill>
                    <a:schemeClr val="bg1"/>
                  </a:solidFill>
                </a:rPr>
                <a:t>Ga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42109" y="5988841"/>
              <a:ext cx="360040" cy="360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anchor="ctr" anchorCtr="1">
              <a:noAutofit/>
            </a:bodyPr>
            <a:lstStyle/>
            <a:p>
              <a:pPr algn="ctr"/>
              <a:r>
                <a:rPr lang="en-GB" sz="1100" dirty="0">
                  <a:solidFill>
                    <a:schemeClr val="bg1"/>
                  </a:solidFill>
                </a:rPr>
                <a:t>Ta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260182" y="5988841"/>
              <a:ext cx="360040" cy="360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anchor="ctr" anchorCtr="1">
              <a:noAutofit/>
            </a:bodyPr>
            <a:lstStyle/>
            <a:p>
              <a:pPr algn="ctr"/>
              <a:r>
                <a:rPr lang="en-GB" sz="1100" dirty="0">
                  <a:solidFill>
                    <a:schemeClr val="bg1"/>
                  </a:solidFill>
                </a:rPr>
                <a:t>Li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671806" y="5988841"/>
              <a:ext cx="360040" cy="360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anchor="ctr" anchorCtr="1">
              <a:no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151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Défi 4 : </a:t>
            </a:r>
            <a:r>
              <a:rPr lang="fr-BE" dirty="0">
                <a:solidFill>
                  <a:srgbClr val="FF0000"/>
                </a:solidFill>
              </a:rPr>
              <a:t>CLOSE</a:t>
            </a:r>
            <a:r>
              <a:rPr lang="fr-BE" dirty="0"/>
              <a:t> the </a:t>
            </a:r>
            <a:r>
              <a:rPr lang="fr-BE" dirty="0" err="1"/>
              <a:t>loop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BE" dirty="0" smtClean="0"/>
              <a:t>Reverse </a:t>
            </a:r>
            <a:r>
              <a:rPr lang="fr-BE" dirty="0" err="1" smtClean="0"/>
              <a:t>Metallurgy</a:t>
            </a:r>
            <a:endParaRPr lang="fr-BE" dirty="0" smtClean="0"/>
          </a:p>
          <a:p>
            <a:pPr lvl="1"/>
            <a:r>
              <a:rPr lang="fr-BE" dirty="0" smtClean="0"/>
              <a:t>Un écosystème industriel </a:t>
            </a:r>
            <a:r>
              <a:rPr lang="fr-BE" dirty="0" smtClean="0"/>
              <a:t>unique!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fr-BE"/>
          </a:p>
        </p:txBody>
      </p:sp>
      <p:sp>
        <p:nvSpPr>
          <p:cNvPr id="10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11615738" y="6391275"/>
            <a:ext cx="576262" cy="322263"/>
          </a:xfrm>
          <a:prstGeom prst="rect">
            <a:avLst/>
          </a:prstGeom>
        </p:spPr>
        <p:txBody>
          <a:bodyPr/>
          <a:lstStyle/>
          <a:p>
            <a:fld id="{366C3FA5-BCF1-4293-BDB2-C23140B060F6}" type="slidenum">
              <a:rPr lang="fr-BE" sz="1100"/>
              <a:pPr/>
              <a:t>31</a:t>
            </a:fld>
            <a:endParaRPr lang="fr-BE" sz="1100"/>
          </a:p>
        </p:txBody>
      </p:sp>
      <p:sp>
        <p:nvSpPr>
          <p:cNvPr id="9" name="Arc 8"/>
          <p:cNvSpPr/>
          <p:nvPr/>
        </p:nvSpPr>
        <p:spPr>
          <a:xfrm flipH="1" flipV="1">
            <a:off x="2268488" y="2465671"/>
            <a:ext cx="9793088" cy="3528265"/>
          </a:xfrm>
          <a:prstGeom prst="arc">
            <a:avLst>
              <a:gd name="adj1" fmla="val 19334687"/>
              <a:gd name="adj2" fmla="val 18134026"/>
            </a:avLst>
          </a:prstGeom>
          <a:ln w="127000" cap="rnd" cmpd="sng">
            <a:prstDash val="solid"/>
            <a:round/>
            <a:tailEnd type="stealth" w="lg" len="lg"/>
          </a:ln>
          <a:effectLst>
            <a:outerShdw blurRad="419100" dir="7020000" algn="bl" rotWithShape="0">
              <a:schemeClr val="accent1">
                <a:alpha val="89000"/>
              </a:schemeClr>
            </a:outerShdw>
          </a:effectLst>
          <a:scene3d>
            <a:camera prst="perspectiveContrastingRightFacing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 sz="1600">
              <a:solidFill>
                <a:prstClr val="black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884889" y="4713842"/>
            <a:ext cx="4766740" cy="2239867"/>
            <a:chOff x="884889" y="4713842"/>
            <a:chExt cx="4766740" cy="2239867"/>
          </a:xfrm>
        </p:grpSpPr>
        <p:sp>
          <p:nvSpPr>
            <p:cNvPr id="12" name="Rectangle 11"/>
            <p:cNvSpPr/>
            <p:nvPr/>
          </p:nvSpPr>
          <p:spPr>
            <a:xfrm>
              <a:off x="4086223" y="6442802"/>
              <a:ext cx="156540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1400" dirty="0">
                  <a:solidFill>
                    <a:schemeClr val="accent2"/>
                  </a:solidFill>
                </a:rPr>
                <a:t>Fin de Vie</a:t>
              </a:r>
              <a:endParaRPr lang="en-GB" sz="1400" dirty="0">
                <a:solidFill>
                  <a:schemeClr val="accent2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777332" y="4886293"/>
              <a:ext cx="16229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1400" dirty="0">
                  <a:solidFill>
                    <a:schemeClr val="accent2"/>
                  </a:solidFill>
                </a:rPr>
                <a:t>Démantèlement</a:t>
              </a:r>
              <a:endParaRPr lang="en-GB" sz="2000" dirty="0">
                <a:solidFill>
                  <a:schemeClr val="accent2"/>
                </a:solidFill>
              </a:endParaRPr>
            </a:p>
          </p:txBody>
        </p:sp>
        <p:pic>
          <p:nvPicPr>
            <p:cNvPr id="44" name="Picture 4" descr="Image associÃ©e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27" t="17844" r="30227" b="17844"/>
            <a:stretch/>
          </p:blipFill>
          <p:spPr bwMode="auto">
            <a:xfrm>
              <a:off x="884889" y="4713842"/>
              <a:ext cx="1239641" cy="6526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C:\Users\gregoryl\Documents\Comet Traitements\Recherche &amp; Dévelopement\Toyota\Test Toyota\Illustration\Discarded ELV\IMG_100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1178" y="5273211"/>
              <a:ext cx="2240666" cy="168049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e 7"/>
          <p:cNvGrpSpPr/>
          <p:nvPr/>
        </p:nvGrpSpPr>
        <p:grpSpPr>
          <a:xfrm>
            <a:off x="2196714" y="1481152"/>
            <a:ext cx="4680287" cy="3102263"/>
            <a:chOff x="2196714" y="1481152"/>
            <a:chExt cx="4680287" cy="3102263"/>
          </a:xfrm>
        </p:grpSpPr>
        <p:sp>
          <p:nvSpPr>
            <p:cNvPr id="19" name="Rectangle 18"/>
            <p:cNvSpPr/>
            <p:nvPr/>
          </p:nvSpPr>
          <p:spPr>
            <a:xfrm>
              <a:off x="4759911" y="3376133"/>
              <a:ext cx="156540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1400" dirty="0">
                  <a:solidFill>
                    <a:schemeClr val="accent2"/>
                  </a:solidFill>
                </a:rPr>
                <a:t>Fragmentation</a:t>
              </a:r>
            </a:p>
            <a:p>
              <a:pPr algn="ctr"/>
              <a:r>
                <a:rPr lang="en-AU" sz="1400" dirty="0" smtClean="0">
                  <a:solidFill>
                    <a:schemeClr val="accent2"/>
                  </a:solidFill>
                </a:rPr>
                <a:t>Tri Intelligent</a:t>
              </a:r>
              <a:endParaRPr lang="en-GB" sz="1400" dirty="0">
                <a:solidFill>
                  <a:schemeClr val="accent2"/>
                </a:solidFill>
              </a:endParaRPr>
            </a:p>
          </p:txBody>
        </p:sp>
        <p:pic>
          <p:nvPicPr>
            <p:cNvPr id="46" name="Image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96714" y="2914569"/>
              <a:ext cx="2225130" cy="166884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7" name="Image 46" descr="https://media.licdn.com/mpr/mpr/AAEAAQAAAAAAAA3kAAAAJDFmNTNlNTdhLWY3OTEtNDdmNS04ZjZiLTA5OWEyNzBhNGFiNQ.jpg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12" t="19037" r="33384" b="7219"/>
            <a:stretch/>
          </p:blipFill>
          <p:spPr bwMode="auto">
            <a:xfrm>
              <a:off x="5066437" y="1481152"/>
              <a:ext cx="1810564" cy="191894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8" name="Picture 4" descr="Citius Engineeri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141" y="2511596"/>
              <a:ext cx="760785" cy="2644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5" name="Image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825" y="3670599"/>
            <a:ext cx="2510722" cy="1555064"/>
          </a:xfrm>
          <a:prstGeom prst="rect">
            <a:avLst/>
          </a:prstGeom>
        </p:spPr>
      </p:pic>
      <p:grpSp>
        <p:nvGrpSpPr>
          <p:cNvPr id="14" name="Groupe 13"/>
          <p:cNvGrpSpPr/>
          <p:nvPr/>
        </p:nvGrpSpPr>
        <p:grpSpPr>
          <a:xfrm>
            <a:off x="7031775" y="3908726"/>
            <a:ext cx="4545418" cy="2544175"/>
            <a:chOff x="7031775" y="3908726"/>
            <a:chExt cx="4545418" cy="2544175"/>
          </a:xfrm>
        </p:grpSpPr>
        <p:sp>
          <p:nvSpPr>
            <p:cNvPr id="22" name="Rectangle 21"/>
            <p:cNvSpPr/>
            <p:nvPr/>
          </p:nvSpPr>
          <p:spPr>
            <a:xfrm>
              <a:off x="7031775" y="4737161"/>
              <a:ext cx="167881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1400" dirty="0">
                  <a:solidFill>
                    <a:schemeClr val="accent2"/>
                  </a:solidFill>
                </a:rPr>
                <a:t>Hydrométallurgie</a:t>
              </a:r>
              <a:endParaRPr lang="en-GB" sz="1400" dirty="0">
                <a:solidFill>
                  <a:schemeClr val="accent2"/>
                </a:solidFill>
              </a:endParaRPr>
            </a:p>
          </p:txBody>
        </p:sp>
        <p:pic>
          <p:nvPicPr>
            <p:cNvPr id="51" name="Image 5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7117" y="3908726"/>
              <a:ext cx="1525898" cy="203131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2" name="Picture 3" descr="hydrometa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6625" y="5160787"/>
              <a:ext cx="1210568" cy="4114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8" descr="http://www.uclouvain.be/cps/ucl/doc/fsa/images/CARMEUSE_LogoSansBaseline_RGB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1295" y="6131393"/>
              <a:ext cx="578002" cy="3215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Image associÃ©e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27" t="17844" r="30227" b="17844"/>
            <a:stretch/>
          </p:blipFill>
          <p:spPr bwMode="auto">
            <a:xfrm>
              <a:off x="7826252" y="5807913"/>
              <a:ext cx="1021136" cy="5376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e 14"/>
          <p:cNvGrpSpPr/>
          <p:nvPr/>
        </p:nvGrpSpPr>
        <p:grpSpPr>
          <a:xfrm>
            <a:off x="7921115" y="1730583"/>
            <a:ext cx="3938319" cy="2369960"/>
            <a:chOff x="7921115" y="1730583"/>
            <a:chExt cx="3938319" cy="2369960"/>
          </a:xfrm>
        </p:grpSpPr>
        <p:sp>
          <p:nvSpPr>
            <p:cNvPr id="37" name="Rectangle 36"/>
            <p:cNvSpPr/>
            <p:nvPr/>
          </p:nvSpPr>
          <p:spPr>
            <a:xfrm>
              <a:off x="7921115" y="3101432"/>
              <a:ext cx="156540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1400" dirty="0">
                  <a:solidFill>
                    <a:schemeClr val="accent2"/>
                  </a:solidFill>
                </a:rPr>
                <a:t>Pyrométallurgie</a:t>
              </a:r>
              <a:endParaRPr lang="en-GB" sz="1400" dirty="0">
                <a:solidFill>
                  <a:schemeClr val="accent2"/>
                </a:solidFill>
              </a:endParaRPr>
            </a:p>
          </p:txBody>
        </p:sp>
        <p:pic>
          <p:nvPicPr>
            <p:cNvPr id="49" name="Picture 6" descr="http://www.jde-polytech.be/assets/images/logos/crm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5265" y="2622648"/>
              <a:ext cx="1140782" cy="6591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" descr="http://www.crmgroup.be/sites/default/files/styles/colorbox/public/illustrations/picture2.png?itok=UkfNK7na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136" y="1730583"/>
              <a:ext cx="2113162" cy="143479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6" descr="http://www.mkb.be/images/logMKpos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4972" y="2226741"/>
              <a:ext cx="854462" cy="1580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" descr="hydrometa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3037" y="3561873"/>
              <a:ext cx="1584813" cy="5386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548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Défi 4 : </a:t>
            </a:r>
            <a:r>
              <a:rPr lang="fr-BE" dirty="0">
                <a:solidFill>
                  <a:srgbClr val="FF0000"/>
                </a:solidFill>
              </a:rPr>
              <a:t>CLOSE</a:t>
            </a:r>
            <a:r>
              <a:rPr lang="fr-BE" dirty="0"/>
              <a:t> the </a:t>
            </a:r>
            <a:r>
              <a:rPr lang="fr-BE" dirty="0" err="1"/>
              <a:t>loop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BE" dirty="0" smtClean="0"/>
              <a:t>Retrouver la trace des métaux et alliages</a:t>
            </a:r>
          </a:p>
          <a:p>
            <a:pPr lvl="1"/>
            <a:r>
              <a:rPr lang="fr-BE" dirty="0" smtClean="0"/>
              <a:t>Caractérisation </a:t>
            </a:r>
            <a:r>
              <a:rPr lang="fr-BE" dirty="0" err="1" smtClean="0"/>
              <a:t>écométallurgique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fr-BE"/>
          </a:p>
        </p:txBody>
      </p:sp>
      <p:sp>
        <p:nvSpPr>
          <p:cNvPr id="10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11615738" y="6391275"/>
            <a:ext cx="576262" cy="322263"/>
          </a:xfrm>
          <a:prstGeom prst="rect">
            <a:avLst/>
          </a:prstGeom>
        </p:spPr>
        <p:txBody>
          <a:bodyPr/>
          <a:lstStyle/>
          <a:p>
            <a:fld id="{366C3FA5-BCF1-4293-BDB2-C23140B060F6}" type="slidenum">
              <a:rPr lang="fr-BE" sz="1100"/>
              <a:pPr/>
              <a:t>32</a:t>
            </a:fld>
            <a:endParaRPr lang="fr-BE" sz="1100"/>
          </a:p>
        </p:txBody>
      </p:sp>
      <p:pic>
        <p:nvPicPr>
          <p:cNvPr id="1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990" y="4293096"/>
            <a:ext cx="9178796" cy="1701433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2452577"/>
            <a:ext cx="9264154" cy="1587687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9" y="2636912"/>
            <a:ext cx="2507930" cy="272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064" y="-146177"/>
            <a:ext cx="2510722" cy="155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8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Conclusions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351585" y="2000018"/>
            <a:ext cx="7488834" cy="37934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BE" sz="2800" dirty="0" smtClean="0">
                <a:solidFill>
                  <a:schemeClr val="tx1"/>
                </a:solidFill>
              </a:rPr>
              <a:t>Il est urgent de :</a:t>
            </a:r>
          </a:p>
          <a:p>
            <a:pPr marL="0" indent="0">
              <a:buNone/>
            </a:pPr>
            <a:endParaRPr lang="fr-BE" sz="2800" dirty="0" smtClean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fr-BE" sz="2400" dirty="0" smtClean="0">
                <a:solidFill>
                  <a:schemeClr val="tx1"/>
                </a:solidFill>
              </a:rPr>
              <a:t>Se réapproprier l’industrie </a:t>
            </a:r>
            <a:r>
              <a:rPr lang="fr-BE" sz="2400" dirty="0" smtClean="0">
                <a:solidFill>
                  <a:schemeClr val="accent2"/>
                </a:solidFill>
              </a:rPr>
              <a:t>extractive</a:t>
            </a:r>
          </a:p>
          <a:p>
            <a:pPr lvl="1">
              <a:lnSpc>
                <a:spcPct val="150000"/>
              </a:lnSpc>
            </a:pPr>
            <a:r>
              <a:rPr lang="fr-BE" sz="2400" dirty="0" smtClean="0">
                <a:solidFill>
                  <a:schemeClr val="tx1"/>
                </a:solidFill>
              </a:rPr>
              <a:t>Repenser la </a:t>
            </a:r>
            <a:r>
              <a:rPr lang="fr-BE" sz="2400" dirty="0" smtClean="0">
                <a:solidFill>
                  <a:schemeClr val="accent2"/>
                </a:solidFill>
              </a:rPr>
              <a:t>conception</a:t>
            </a:r>
            <a:r>
              <a:rPr lang="fr-BE" sz="2400" dirty="0" smtClean="0">
                <a:solidFill>
                  <a:schemeClr val="tx1"/>
                </a:solidFill>
              </a:rPr>
              <a:t> de nos produits</a:t>
            </a:r>
            <a:br>
              <a:rPr lang="fr-BE" sz="2400" dirty="0" smtClean="0">
                <a:solidFill>
                  <a:schemeClr val="tx1"/>
                </a:solidFill>
              </a:rPr>
            </a:br>
            <a:r>
              <a:rPr lang="fr-BE" i="1" dirty="0" err="1" smtClean="0">
                <a:solidFill>
                  <a:schemeClr val="bg1">
                    <a:lumMod val="50000"/>
                  </a:schemeClr>
                </a:solidFill>
              </a:rPr>
              <a:t>DURables</a:t>
            </a:r>
            <a:r>
              <a:rPr lang="fr-BE" i="1" dirty="0">
                <a:solidFill>
                  <a:schemeClr val="bg1">
                    <a:lumMod val="50000"/>
                  </a:schemeClr>
                </a:solidFill>
              </a:rPr>
              <a:t>, Réparables, </a:t>
            </a:r>
            <a:r>
              <a:rPr lang="fr-BE" i="1" dirty="0" err="1">
                <a:solidFill>
                  <a:schemeClr val="bg1">
                    <a:lumMod val="50000"/>
                  </a:schemeClr>
                </a:solidFill>
              </a:rPr>
              <a:t>Recyclabes</a:t>
            </a:r>
            <a:endParaRPr lang="fr-BE" i="1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fr-BE" sz="2400" dirty="0" smtClean="0">
                <a:solidFill>
                  <a:schemeClr val="tx1"/>
                </a:solidFill>
              </a:rPr>
              <a:t>Développer des </a:t>
            </a:r>
            <a:r>
              <a:rPr lang="fr-BE" sz="2400" dirty="0" smtClean="0">
                <a:solidFill>
                  <a:schemeClr val="accent2"/>
                </a:solidFill>
              </a:rPr>
              <a:t>procédés</a:t>
            </a:r>
            <a:r>
              <a:rPr lang="fr-BE" sz="2400" dirty="0" smtClean="0">
                <a:solidFill>
                  <a:schemeClr val="tx1"/>
                </a:solidFill>
              </a:rPr>
              <a:t> de recyclage</a:t>
            </a:r>
            <a:br>
              <a:rPr lang="fr-BE" sz="2400" dirty="0" smtClean="0">
                <a:solidFill>
                  <a:schemeClr val="tx1"/>
                </a:solidFill>
              </a:rPr>
            </a:br>
            <a:r>
              <a:rPr lang="fr-BE" i="1" dirty="0" smtClean="0">
                <a:solidFill>
                  <a:schemeClr val="bg1">
                    <a:lumMod val="50000"/>
                  </a:schemeClr>
                </a:solidFill>
              </a:rPr>
              <a:t>plus </a:t>
            </a:r>
            <a:r>
              <a:rPr lang="fr-BE" i="1" dirty="0">
                <a:solidFill>
                  <a:schemeClr val="bg1">
                    <a:lumMod val="50000"/>
                  </a:schemeClr>
                </a:solidFill>
              </a:rPr>
              <a:t>intelligents et plus flexibles (poly-)</a:t>
            </a:r>
          </a:p>
          <a:p>
            <a:pPr marL="400050" lvl="1" indent="0">
              <a:buNone/>
            </a:pPr>
            <a:endParaRPr lang="fr-BE" sz="2400" dirty="0" smtClean="0">
              <a:solidFill>
                <a:schemeClr val="tx1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423650" y="6391275"/>
            <a:ext cx="768350" cy="322263"/>
          </a:xfrm>
        </p:spPr>
        <p:txBody>
          <a:bodyPr/>
          <a:lstStyle/>
          <a:p>
            <a:fld id="{B2406347-435F-49CA-9A78-0F85BCF25851}" type="slidenum">
              <a:rPr lang="fr-BE" smtClean="0"/>
              <a:t>33</a:t>
            </a:fld>
            <a:endParaRPr lang="fr-BE"/>
          </a:p>
        </p:txBody>
      </p:sp>
      <p:pic>
        <p:nvPicPr>
          <p:cNvPr id="7" name="Picture 4" descr="Résultat de recherche d'images pour &quot;modelling clay planet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1" r="16361"/>
          <a:stretch/>
        </p:blipFill>
        <p:spPr bwMode="auto">
          <a:xfrm>
            <a:off x="9344178" y="349785"/>
            <a:ext cx="2235456" cy="22151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51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Anthropie</a:t>
            </a:r>
            <a:r>
              <a:rPr lang="fr-BE" dirty="0" smtClean="0"/>
              <a:t> ou Entropie?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624418" y="5013177"/>
            <a:ext cx="10943167" cy="1080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BE" sz="2800" dirty="0" smtClean="0"/>
              <a:t>Ce qui est </a:t>
            </a:r>
            <a:r>
              <a:rPr lang="fr-BE" sz="2800" dirty="0" smtClean="0">
                <a:solidFill>
                  <a:schemeClr val="accent2"/>
                </a:solidFill>
              </a:rPr>
              <a:t>critique</a:t>
            </a:r>
            <a:r>
              <a:rPr lang="fr-BE" sz="2800" dirty="0" smtClean="0"/>
              <a:t> ce n’est pas tant la matière première que </a:t>
            </a:r>
            <a:r>
              <a:rPr lang="fr-BE" sz="2800" dirty="0" smtClean="0">
                <a:solidFill>
                  <a:schemeClr val="tx1"/>
                </a:solidFill>
              </a:rPr>
              <a:t>l’</a:t>
            </a:r>
            <a:r>
              <a:rPr lang="fr-BE" sz="2800" dirty="0" smtClean="0">
                <a:solidFill>
                  <a:schemeClr val="accent2"/>
                </a:solidFill>
              </a:rPr>
              <a:t>utilisation</a:t>
            </a:r>
            <a:r>
              <a:rPr lang="fr-BE" sz="2800" dirty="0" smtClean="0"/>
              <a:t> que nous en faisons!</a:t>
            </a:r>
            <a:endParaRPr lang="fr-BE" sz="2800" i="1" dirty="0" smtClean="0">
              <a:solidFill>
                <a:schemeClr val="accent2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423650" y="6391275"/>
            <a:ext cx="768350" cy="322263"/>
          </a:xfrm>
        </p:spPr>
        <p:txBody>
          <a:bodyPr/>
          <a:lstStyle/>
          <a:p>
            <a:fld id="{B2406347-435F-49CA-9A78-0F85BCF25851}" type="slidenum">
              <a:rPr lang="fr-BE" smtClean="0"/>
              <a:t>34</a:t>
            </a:fld>
            <a:endParaRPr lang="fr-BE"/>
          </a:p>
        </p:txBody>
      </p:sp>
      <p:grpSp>
        <p:nvGrpSpPr>
          <p:cNvPr id="9" name="Groupe 8"/>
          <p:cNvGrpSpPr/>
          <p:nvPr/>
        </p:nvGrpSpPr>
        <p:grpSpPr>
          <a:xfrm>
            <a:off x="2603612" y="1854081"/>
            <a:ext cx="6984776" cy="2925470"/>
            <a:chOff x="2639616" y="1707398"/>
            <a:chExt cx="6984776" cy="2925470"/>
          </a:xfrm>
        </p:grpSpPr>
        <p:pic>
          <p:nvPicPr>
            <p:cNvPr id="7" name="Picture 4" descr="Résultat de recherche d'images pour &quot;modelling clay planet&quot;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61" r="16361"/>
            <a:stretch/>
          </p:blipFill>
          <p:spPr bwMode="auto">
            <a:xfrm>
              <a:off x="2639616" y="1707398"/>
              <a:ext cx="2952328" cy="292547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RÃ©sultat de recherche d'images pour &quot;mixed playdough ball&quot;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8" r="12305"/>
            <a:stretch/>
          </p:blipFill>
          <p:spPr bwMode="auto">
            <a:xfrm>
              <a:off x="6672064" y="1752672"/>
              <a:ext cx="2952328" cy="283492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Flèche droite 3"/>
            <p:cNvSpPr/>
            <p:nvPr/>
          </p:nvSpPr>
          <p:spPr>
            <a:xfrm>
              <a:off x="5807968" y="2596722"/>
              <a:ext cx="648072" cy="1080120"/>
            </a:xfrm>
            <a:prstGeom prst="rightArrow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</p:spTree>
    <p:extLst>
      <p:ext uri="{BB962C8B-B14F-4D97-AF65-F5344CB8AC3E}">
        <p14:creationId xmlns:p14="http://schemas.microsoft.com/office/powerpoint/2010/main" val="73001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Conclusions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624418" y="3356993"/>
            <a:ext cx="10943167" cy="10795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BE" sz="2800" dirty="0" smtClean="0"/>
              <a:t>Ce qui est </a:t>
            </a:r>
            <a:r>
              <a:rPr lang="fr-BE" sz="2800" dirty="0" smtClean="0">
                <a:solidFill>
                  <a:schemeClr val="accent2"/>
                </a:solidFill>
              </a:rPr>
              <a:t>critique</a:t>
            </a:r>
            <a:r>
              <a:rPr lang="fr-BE" sz="2800" dirty="0" smtClean="0"/>
              <a:t> ce n’est pas tant la matière première que </a:t>
            </a:r>
            <a:r>
              <a:rPr lang="fr-BE" sz="2800" dirty="0" smtClean="0">
                <a:solidFill>
                  <a:schemeClr val="tx1"/>
                </a:solidFill>
              </a:rPr>
              <a:t>l’</a:t>
            </a:r>
            <a:r>
              <a:rPr lang="fr-BE" sz="2800" dirty="0" smtClean="0">
                <a:solidFill>
                  <a:schemeClr val="accent2"/>
                </a:solidFill>
              </a:rPr>
              <a:t>utilisation</a:t>
            </a:r>
            <a:r>
              <a:rPr lang="fr-BE" sz="2800" dirty="0" smtClean="0"/>
              <a:t> que nous en faisons!</a:t>
            </a:r>
            <a:endParaRPr lang="fr-BE" sz="2800" i="1" dirty="0" smtClean="0">
              <a:solidFill>
                <a:schemeClr val="accent2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423650" y="6391275"/>
            <a:ext cx="768350" cy="322263"/>
          </a:xfrm>
          <a:prstGeom prst="rect">
            <a:avLst/>
          </a:prstGeom>
        </p:spPr>
        <p:txBody>
          <a:bodyPr/>
          <a:lstStyle/>
          <a:p>
            <a:fld id="{B2406347-435F-49CA-9A78-0F85BCF25851}" type="slidenum">
              <a:rPr lang="fr-BE" smtClean="0"/>
              <a:t>4</a:t>
            </a:fld>
            <a:endParaRPr lang="fr-BE"/>
          </a:p>
        </p:txBody>
      </p:sp>
      <p:pic>
        <p:nvPicPr>
          <p:cNvPr id="7" name="Picture 4" descr="Résultat de recherche d'images pour &quot;modelling clay planet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1" r="16361"/>
          <a:stretch/>
        </p:blipFill>
        <p:spPr bwMode="auto">
          <a:xfrm>
            <a:off x="9344178" y="349785"/>
            <a:ext cx="2235456" cy="22151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27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smtClean="0"/>
              <a:t>Une épopée </a:t>
            </a:r>
            <a:r>
              <a:rPr lang="fr-BE" dirty="0" smtClean="0"/>
              <a:t>industrielle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 smtClean="0"/>
              <a:t>200 ans d’avenir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5184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Epopée industrielle</a:t>
            </a:r>
            <a:r>
              <a:rPr lang="fr-BE" dirty="0" smtClean="0"/>
              <a:t>…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BE" dirty="0" smtClean="0"/>
              <a:t>Il faut le fer!</a:t>
            </a:r>
          </a:p>
          <a:p>
            <a:pPr lvl="1"/>
            <a:r>
              <a:rPr lang="fr-BE" dirty="0" smtClean="0"/>
              <a:t>… « minette de Lorraine »</a:t>
            </a:r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423650" y="6391275"/>
            <a:ext cx="768350" cy="322263"/>
          </a:xfrm>
        </p:spPr>
        <p:txBody>
          <a:bodyPr/>
          <a:lstStyle/>
          <a:p>
            <a:fld id="{B2406347-435F-49CA-9A78-0F85BCF25851}" type="slidenum">
              <a:rPr lang="fr-BE" smtClean="0"/>
              <a:t>6</a:t>
            </a:fld>
            <a:endParaRPr lang="fr-BE"/>
          </a:p>
        </p:txBody>
      </p:sp>
      <p:pic>
        <p:nvPicPr>
          <p:cNvPr id="1026" name="Picture 2" descr="https://trainworldbe.files.wordpress.com/2013/03/z022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1907762"/>
            <a:ext cx="7344816" cy="45580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Ã©sultat de recherche d'images pour &quot;cockerill 200 avenir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312" y="117977"/>
            <a:ext cx="2425306" cy="164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84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Epopée industrielle…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BE" dirty="0" smtClean="0"/>
              <a:t>En 2011, Il fallait toujours le fer!</a:t>
            </a:r>
          </a:p>
          <a:p>
            <a:pPr lvl="1"/>
            <a:r>
              <a:rPr lang="fr-BE" dirty="0" smtClean="0"/>
              <a:t>… BIF du Brésil, Mauritanie, Canada, Australie,…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423650" y="6391275"/>
            <a:ext cx="768350" cy="322263"/>
          </a:xfrm>
        </p:spPr>
        <p:txBody>
          <a:bodyPr/>
          <a:lstStyle/>
          <a:p>
            <a:fld id="{B2406347-435F-49CA-9A78-0F85BCF25851}" type="slidenum">
              <a:rPr lang="fr-BE" smtClean="0"/>
              <a:t>7</a:t>
            </a:fld>
            <a:endParaRPr lang="fr-BE"/>
          </a:p>
        </p:txBody>
      </p:sp>
      <p:pic>
        <p:nvPicPr>
          <p:cNvPr id="7" name="Picture 6" descr="Image associÃ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69" y="2176681"/>
            <a:ext cx="6015462" cy="4000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78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Epopée industrielle…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fr-BE" dirty="0" smtClean="0"/>
              <a:t>Mondialisation de l’acier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423650" y="6375400"/>
            <a:ext cx="768350" cy="322263"/>
          </a:xfrm>
          <a:prstGeom prst="rect">
            <a:avLst/>
          </a:prstGeom>
        </p:spPr>
        <p:txBody>
          <a:bodyPr/>
          <a:lstStyle/>
          <a:p>
            <a:fld id="{B2406347-435F-49CA-9A78-0F85BCF25851}" type="slidenum">
              <a:rPr lang="fr-BE" smtClean="0"/>
              <a:t>8</a:t>
            </a:fld>
            <a:endParaRPr lang="fr-BE"/>
          </a:p>
        </p:txBody>
      </p:sp>
      <p:pic>
        <p:nvPicPr>
          <p:cNvPr id="2050" name="Picture 2" descr="World crude steel production 1900-2016. Source: World Steel Association (2017).Â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4" y="2420888"/>
            <a:ext cx="7176797" cy="342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rude steel production 1990-2016 for selected countries. Source: World Steel Association (2017).Â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060" y="2132129"/>
            <a:ext cx="5036596" cy="2304983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543931" y="2924944"/>
            <a:ext cx="1364517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ZoneTexte 7"/>
          <p:cNvSpPr txBox="1"/>
          <p:nvPr/>
        </p:nvSpPr>
        <p:spPr>
          <a:xfrm>
            <a:off x="9833277" y="5915353"/>
            <a:ext cx="22621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dirty="0" smtClean="0"/>
              <a:t>© World </a:t>
            </a:r>
            <a:r>
              <a:rPr lang="fr-BE" sz="1100" dirty="0" err="1" smtClean="0"/>
              <a:t>Steel</a:t>
            </a:r>
            <a:r>
              <a:rPr lang="fr-BE" sz="1100" dirty="0" smtClean="0"/>
              <a:t> Association 2017</a:t>
            </a:r>
            <a:endParaRPr lang="fr-BE" sz="1100" dirty="0"/>
          </a:p>
        </p:txBody>
      </p:sp>
      <p:sp>
        <p:nvSpPr>
          <p:cNvPr id="3" name="Rectangle 2"/>
          <p:cNvSpPr/>
          <p:nvPr/>
        </p:nvSpPr>
        <p:spPr>
          <a:xfrm>
            <a:off x="4799856" y="2708622"/>
            <a:ext cx="2108592" cy="2376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Rectangle 14"/>
          <p:cNvSpPr/>
          <p:nvPr/>
        </p:nvSpPr>
        <p:spPr>
          <a:xfrm>
            <a:off x="6168008" y="2708622"/>
            <a:ext cx="740440" cy="2376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1495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Epopée industrielle…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fr-BE" dirty="0" smtClean="0"/>
              <a:t>Croissance, croissance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423650" y="6391275"/>
            <a:ext cx="768350" cy="322263"/>
          </a:xfrm>
        </p:spPr>
        <p:txBody>
          <a:bodyPr/>
          <a:lstStyle/>
          <a:p>
            <a:fld id="{B2406347-435F-49CA-9A78-0F85BCF25851}" type="slidenum">
              <a:rPr lang="fr-BE" smtClean="0"/>
              <a:t>9</a:t>
            </a:fld>
            <a:endParaRPr lang="fr-BE"/>
          </a:p>
        </p:txBody>
      </p:sp>
      <p:grpSp>
        <p:nvGrpSpPr>
          <p:cNvPr id="18" name="Groupe 17"/>
          <p:cNvGrpSpPr/>
          <p:nvPr/>
        </p:nvGrpSpPr>
        <p:grpSpPr>
          <a:xfrm>
            <a:off x="1919536" y="2132856"/>
            <a:ext cx="2679342" cy="1893401"/>
            <a:chOff x="668522" y="2276872"/>
            <a:chExt cx="2679342" cy="1893401"/>
          </a:xfrm>
        </p:grpSpPr>
        <p:pic>
          <p:nvPicPr>
            <p:cNvPr id="19" name="Picture 10" descr="File:Copper - world production trend.sv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522" y="2276872"/>
              <a:ext cx="2679342" cy="1893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ZoneTexte 19"/>
            <p:cNvSpPr txBox="1"/>
            <p:nvPr/>
          </p:nvSpPr>
          <p:spPr>
            <a:xfrm>
              <a:off x="1187624" y="2420888"/>
              <a:ext cx="6078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2000" dirty="0" smtClean="0">
                  <a:solidFill>
                    <a:srgbClr val="C00000"/>
                  </a:solidFill>
                  <a:latin typeface="Rockwell Extra Bold" pitchFamily="18" charset="0"/>
                </a:rPr>
                <a:t>Cu</a:t>
              </a:r>
              <a:endParaRPr lang="fr-BE" sz="2000" dirty="0">
                <a:solidFill>
                  <a:srgbClr val="C00000"/>
                </a:solidFill>
                <a:latin typeface="Rockwell Extra Bold" pitchFamily="18" charset="0"/>
              </a:endParaRPr>
            </a:p>
          </p:txBody>
        </p:sp>
      </p:grpSp>
      <p:grpSp>
        <p:nvGrpSpPr>
          <p:cNvPr id="21" name="Groupe 20"/>
          <p:cNvGrpSpPr>
            <a:grpSpLocks noChangeAspect="1"/>
          </p:cNvGrpSpPr>
          <p:nvPr/>
        </p:nvGrpSpPr>
        <p:grpSpPr>
          <a:xfrm>
            <a:off x="4760760" y="3118214"/>
            <a:ext cx="2678400" cy="1960102"/>
            <a:chOff x="4141447" y="4581128"/>
            <a:chExt cx="2445281" cy="1789502"/>
          </a:xfrm>
        </p:grpSpPr>
        <p:pic>
          <p:nvPicPr>
            <p:cNvPr id="22" name="Picture 16" descr="http://upload.wikimedia.org/wikipedia/commons/thumb/9/96/Aluminium_-_world_production_trend.svg/220px-Aluminium_-_world_production_trend.sv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1447" y="4581128"/>
              <a:ext cx="2445281" cy="1789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ZoneTexte 22"/>
            <p:cNvSpPr txBox="1"/>
            <p:nvPr/>
          </p:nvSpPr>
          <p:spPr>
            <a:xfrm>
              <a:off x="4776935" y="4797151"/>
              <a:ext cx="607851" cy="365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2000" dirty="0" smtClean="0">
                  <a:solidFill>
                    <a:srgbClr val="C00000"/>
                  </a:solidFill>
                  <a:latin typeface="Rockwell Extra Bold" pitchFamily="18" charset="0"/>
                </a:rPr>
                <a:t>Al</a:t>
              </a:r>
              <a:endParaRPr lang="fr-BE" sz="1200" dirty="0">
                <a:solidFill>
                  <a:srgbClr val="C00000"/>
                </a:solidFill>
                <a:latin typeface="Rockwell Extra Bold" pitchFamily="18" charset="0"/>
              </a:endParaRPr>
            </a:p>
          </p:txBody>
        </p:sp>
      </p:grpSp>
      <p:grpSp>
        <p:nvGrpSpPr>
          <p:cNvPr id="24" name="Groupe 23"/>
          <p:cNvGrpSpPr>
            <a:grpSpLocks noChangeAspect="1"/>
          </p:cNvGrpSpPr>
          <p:nvPr/>
        </p:nvGrpSpPr>
        <p:grpSpPr>
          <a:xfrm>
            <a:off x="7585417" y="4244730"/>
            <a:ext cx="2678400" cy="1874662"/>
            <a:chOff x="6228184" y="2492896"/>
            <a:chExt cx="2556728" cy="1789502"/>
          </a:xfrm>
        </p:grpSpPr>
        <p:pic>
          <p:nvPicPr>
            <p:cNvPr id="25" name="Picture 8" descr="http://upload.wikimedia.org/wikipedia/commons/thumb/3/3c/Indium_world_production.svg/750px-Indium_world_production.svg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94"/>
            <a:stretch/>
          </p:blipFill>
          <p:spPr bwMode="auto">
            <a:xfrm>
              <a:off x="6228184" y="2492896"/>
              <a:ext cx="2556728" cy="1789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ZoneTexte 25"/>
            <p:cNvSpPr txBox="1"/>
            <p:nvPr/>
          </p:nvSpPr>
          <p:spPr>
            <a:xfrm>
              <a:off x="6732238" y="2492896"/>
              <a:ext cx="607853" cy="1027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2000" dirty="0" smtClean="0">
                  <a:solidFill>
                    <a:srgbClr val="C00000"/>
                  </a:solidFill>
                  <a:latin typeface="Rockwell Extra Bold" pitchFamily="18" charset="0"/>
                </a:rPr>
                <a:t>In</a:t>
              </a:r>
              <a:endParaRPr lang="fr-BE" sz="1200" dirty="0">
                <a:solidFill>
                  <a:srgbClr val="C00000"/>
                </a:solidFill>
                <a:latin typeface="Rockwell Extra Bold" pitchFamily="18" charset="0"/>
              </a:endParaRPr>
            </a:p>
          </p:txBody>
        </p:sp>
      </p:grpSp>
      <p:sp>
        <p:nvSpPr>
          <p:cNvPr id="27" name="ZoneTexte 26"/>
          <p:cNvSpPr txBox="1"/>
          <p:nvPr/>
        </p:nvSpPr>
        <p:spPr>
          <a:xfrm>
            <a:off x="6200920" y="2786803"/>
            <a:ext cx="2097359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r-BE" sz="1200" b="1" dirty="0" smtClean="0"/>
              <a:t>21 kg/pers</a:t>
            </a:r>
            <a:r>
              <a:rPr lang="fr-BE" sz="1200" dirty="0" smtClean="0"/>
              <a:t> Corée</a:t>
            </a:r>
          </a:p>
          <a:p>
            <a:r>
              <a:rPr lang="fr-BE" sz="1200" b="1" dirty="0" smtClean="0"/>
              <a:t>9 kg/pers </a:t>
            </a:r>
            <a:r>
              <a:rPr lang="fr-BE" sz="1200" dirty="0" smtClean="0"/>
              <a:t>Belgique</a:t>
            </a:r>
          </a:p>
          <a:p>
            <a:r>
              <a:rPr lang="fr-BE" sz="1200" b="1" dirty="0" smtClean="0"/>
              <a:t>2,4 kg/pers</a:t>
            </a:r>
            <a:r>
              <a:rPr lang="fr-BE" sz="1200" dirty="0" smtClean="0"/>
              <a:t> Inde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217589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MMe_16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iqu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CDF0418A-47DD-4ED7-AE2B-415CE3793426}" vid="{84BA5662-E5A2-469D-A6D1-134A88DEF1E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GeMMe_2018</Template>
  <TotalTime>454</TotalTime>
  <Words>690</Words>
  <Application>Microsoft Office PowerPoint</Application>
  <PresentationFormat>Grand écran</PresentationFormat>
  <Paragraphs>246</Paragraphs>
  <Slides>34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Century Gothic</vt:lpstr>
      <vt:lpstr>Courier New</vt:lpstr>
      <vt:lpstr>Rockwell Extra Bold</vt:lpstr>
      <vt:lpstr>Wingdings</vt:lpstr>
      <vt:lpstr>GeMMe_16</vt:lpstr>
      <vt:lpstr>Matières Premières Critiques Quelles pistes pour réduire notre dépendance ?</vt:lpstr>
      <vt:lpstr>Pourquoi des Matières Premières  seraient-elles devenues critiques ?</vt:lpstr>
      <vt:lpstr>Critiques, parce que…?</vt:lpstr>
      <vt:lpstr>Conclusions</vt:lpstr>
      <vt:lpstr>Une épopée industrielle</vt:lpstr>
      <vt:lpstr>Epopée industrielle…</vt:lpstr>
      <vt:lpstr>Epopée industrielle…</vt:lpstr>
      <vt:lpstr>Epopée industrielle…</vt:lpstr>
      <vt:lpstr>Epopée industrielle…</vt:lpstr>
      <vt:lpstr>Une épopée très linéaire</vt:lpstr>
      <vt:lpstr>Allumer le feu</vt:lpstr>
      <vt:lpstr>Allumer le feu</vt:lpstr>
      <vt:lpstr>Allumer le feu</vt:lpstr>
      <vt:lpstr>Un réveil brutal</vt:lpstr>
      <vt:lpstr>Critical Raw Materials for the EU</vt:lpstr>
      <vt:lpstr>Critical Raw Materials for the EU</vt:lpstr>
      <vt:lpstr>Les 4 défis  d’une économie plus circulaire</vt:lpstr>
      <vt:lpstr>Les 4 DEFIS de la circularité</vt:lpstr>
      <vt:lpstr>DEFI n°1</vt:lpstr>
      <vt:lpstr>Défi 1 : FEED the loop</vt:lpstr>
      <vt:lpstr>Défi 1 : FEED the loop</vt:lpstr>
      <vt:lpstr>DEFI n°2</vt:lpstr>
      <vt:lpstr>Défi 2 : OPTIMIZE the loop</vt:lpstr>
      <vt:lpstr>Défi 2 : OPTIMIZE the loop</vt:lpstr>
      <vt:lpstr>Défi 2 : OPTIMIZE the loop</vt:lpstr>
      <vt:lpstr>Défi 2 : OPTIMIZE the loop</vt:lpstr>
      <vt:lpstr>DEFI n°3</vt:lpstr>
      <vt:lpstr>Défi 3 : SLOW DOWN the loop</vt:lpstr>
      <vt:lpstr>DEFI n°4</vt:lpstr>
      <vt:lpstr>Défi 4 : CLOSE the loop</vt:lpstr>
      <vt:lpstr>Défi 4 : CLOSE the loop</vt:lpstr>
      <vt:lpstr>Défi 4 : CLOSE the loop</vt:lpstr>
      <vt:lpstr>Conclusions</vt:lpstr>
      <vt:lpstr>Anthropie ou Entropie?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Matières Première Critiques Quelles pistes pour réduire notre dépendance ?</dc:title>
  <dc:creator>Eric Pirard</dc:creator>
  <cp:lastModifiedBy>Eric Pirard</cp:lastModifiedBy>
  <cp:revision>72</cp:revision>
  <dcterms:created xsi:type="dcterms:W3CDTF">2018-06-05T15:37:41Z</dcterms:created>
  <dcterms:modified xsi:type="dcterms:W3CDTF">2018-06-19T11:53:48Z</dcterms:modified>
</cp:coreProperties>
</file>