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4" r:id="rId3"/>
    <p:sldId id="261" r:id="rId4"/>
    <p:sldId id="259" r:id="rId5"/>
    <p:sldId id="281" r:id="rId6"/>
    <p:sldId id="287" r:id="rId7"/>
    <p:sldId id="283" r:id="rId8"/>
    <p:sldId id="290" r:id="rId9"/>
    <p:sldId id="279" r:id="rId10"/>
    <p:sldId id="282" r:id="rId11"/>
    <p:sldId id="289" r:id="rId12"/>
    <p:sldId id="275" r:id="rId13"/>
    <p:sldId id="288" r:id="rId14"/>
    <p:sldId id="291" r:id="rId15"/>
    <p:sldId id="280" r:id="rId16"/>
    <p:sldId id="265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F6E"/>
    <a:srgbClr val="006800"/>
    <a:srgbClr val="025F6E"/>
    <a:srgbClr val="005855"/>
    <a:srgbClr val="005555"/>
    <a:srgbClr val="025F48"/>
    <a:srgbClr val="1C5A64"/>
    <a:srgbClr val="00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2048" autoAdjust="0"/>
  </p:normalViewPr>
  <p:slideViewPr>
    <p:cSldViewPr>
      <p:cViewPr varScale="1">
        <p:scale>
          <a:sx n="92" d="100"/>
          <a:sy n="92" d="100"/>
        </p:scale>
        <p:origin x="20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FF900-7EF6-42B5-97E9-B78645BFE755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60C31-3104-4C3A-968C-EC6CE6161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4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</a:t>
            </a:r>
            <a:r>
              <a:rPr lang="en-GB" b="1" dirty="0" smtClean="0"/>
              <a:t>ERM</a:t>
            </a:r>
            <a:r>
              <a:rPr lang="en-GB" b="1" baseline="0" dirty="0" smtClean="0"/>
              <a:t> and ECM show that conduction and polarization occur in the roots 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-EIS showed response from soil-root-stem continuum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-ERT showed response from bulk root mass including soil + water + organic matter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-EIT/SIP showed low frequency polarization of roots but the response of root segments still missing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0C31-3104-4C3A-968C-EC6CE6161B5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754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</a:t>
            </a:r>
            <a:r>
              <a:rPr lang="en-GB" b="1" dirty="0" smtClean="0"/>
              <a:t>Variation within</a:t>
            </a:r>
            <a:r>
              <a:rPr lang="en-GB" b="1" baseline="0" dirty="0" smtClean="0"/>
              <a:t> species could be seen clearly in both </a:t>
            </a:r>
            <a:r>
              <a:rPr lang="en-GB" b="1" baseline="0" dirty="0" smtClean="0"/>
              <a:t>Maize </a:t>
            </a:r>
            <a:r>
              <a:rPr lang="en-GB" b="1" baseline="0" dirty="0" smtClean="0"/>
              <a:t>and </a:t>
            </a:r>
            <a:r>
              <a:rPr lang="en-GB" b="1" baseline="0" dirty="0" smtClean="0"/>
              <a:t>Brachypodium</a:t>
            </a:r>
            <a:endParaRPr lang="en-GB" b="1" baseline="0" dirty="0" smtClean="0"/>
          </a:p>
          <a:p>
            <a:endParaRPr lang="en-GB" b="1" baseline="0" dirty="0" smtClean="0"/>
          </a:p>
          <a:p>
            <a:r>
              <a:rPr lang="en-GB" b="1" baseline="0" dirty="0" smtClean="0"/>
              <a:t>-This could be due to the different developmental stages of root segments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0C31-3104-4C3A-968C-EC6CE6161B5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82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</a:t>
            </a:r>
            <a:r>
              <a:rPr lang="en-GB" b="1" dirty="0" smtClean="0"/>
              <a:t>Variability</a:t>
            </a:r>
            <a:r>
              <a:rPr lang="en-GB" b="1" baseline="0" dirty="0" smtClean="0"/>
              <a:t> between maize and brachypodium species is more visible in their phase response particularly at high frequency (10 KHz)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- This variation could be linked to the anatomical differences between Maize and Brachypodium roots as shown in the T/S of both roots</a:t>
            </a:r>
            <a:endParaRPr lang="en-GB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0C31-3104-4C3A-968C-EC6CE6161B5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86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</a:t>
            </a:r>
            <a:r>
              <a:rPr lang="en-GB" b="1" dirty="0" smtClean="0"/>
              <a:t>There is a trend of increase and decrease with age</a:t>
            </a:r>
          </a:p>
          <a:p>
            <a:endParaRPr lang="en-GB" b="1" dirty="0" smtClean="0"/>
          </a:p>
          <a:p>
            <a:r>
              <a:rPr lang="en-GB" b="1" dirty="0" smtClean="0"/>
              <a:t>-This could be due to growth and maturation of the root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0C31-3104-4C3A-968C-EC6CE6161B5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030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</a:t>
            </a:r>
            <a:r>
              <a:rPr lang="en-GB" b="1" dirty="0" smtClean="0"/>
              <a:t>most earth material polarize between 0.2-20 mrad</a:t>
            </a:r>
          </a:p>
          <a:p>
            <a:endParaRPr lang="en-GB" b="1" dirty="0" smtClean="0"/>
          </a:p>
          <a:p>
            <a:r>
              <a:rPr lang="en-GB" b="1" dirty="0" smtClean="0"/>
              <a:t>-the polarization observed here is in the range of 430</a:t>
            </a:r>
            <a:r>
              <a:rPr lang="en-GB" b="1" baseline="0" dirty="0" smtClean="0"/>
              <a:t> and 700 mrad for Maize and Brach respectively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-this means we can separate root signal from that of the soil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0C31-3104-4C3A-968C-EC6CE6161B5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51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</a:t>
            </a:r>
            <a:r>
              <a:rPr lang="en-GB" b="1" dirty="0" smtClean="0"/>
              <a:t>High resolution characterization of root segment is necessary to optimize the results obtained from EIS and ERT</a:t>
            </a:r>
          </a:p>
          <a:p>
            <a:endParaRPr lang="en-GB" b="1" dirty="0" smtClean="0"/>
          </a:p>
          <a:p>
            <a:r>
              <a:rPr lang="en-GB" b="1" dirty="0" smtClean="0"/>
              <a:t>-Separation</a:t>
            </a:r>
            <a:r>
              <a:rPr lang="en-GB" b="1" baseline="0" dirty="0" smtClean="0"/>
              <a:t> of root signal from that of “soil-root-stem continuum” (EIS) or from “soil + water + organic matter” (ERT).</a:t>
            </a:r>
            <a:endParaRPr lang="en-GB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0C31-3104-4C3A-968C-EC6CE6161B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2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Set-up comprises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600" b="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Newly designed sample holder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600" b="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GB" sz="1600" b="0" baseline="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electrodes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600" b="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Amplifier unit</a:t>
            </a:r>
            <a:r>
              <a:rPr lang="en-GB" sz="1600" b="0" baseline="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(ZEA-2-SIP04-V05)</a:t>
            </a:r>
            <a:endParaRPr lang="en-GB" sz="1600" b="0" dirty="0" smtClean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600" b="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Data acquisition card (NI USB-4431)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600" b="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Function generator (Keysight 33511B)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600" b="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Computer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0C31-3104-4C3A-968C-EC6CE6161B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380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</a:t>
            </a:r>
            <a:r>
              <a:rPr lang="en-GB" b="1" dirty="0" smtClean="0"/>
              <a:t>Leakage currents flow through parasitic impedances between the sample and the ground </a:t>
            </a:r>
          </a:p>
          <a:p>
            <a:endParaRPr lang="en-GB" b="1" dirty="0" smtClean="0"/>
          </a:p>
          <a:p>
            <a:r>
              <a:rPr lang="en-GB" b="1" dirty="0" smtClean="0"/>
              <a:t>-The result is that the injected currents differ from the measured current</a:t>
            </a:r>
          </a:p>
          <a:p>
            <a:endParaRPr lang="en-GB" b="1" dirty="0" smtClean="0"/>
          </a:p>
          <a:p>
            <a:r>
              <a:rPr lang="en-GB" b="1" dirty="0" smtClean="0"/>
              <a:t>-This</a:t>
            </a:r>
            <a:r>
              <a:rPr lang="en-GB" b="1" baseline="0" dirty="0" smtClean="0"/>
              <a:t> error is corrected by taking reciprocal measurements before the normal to enable automatic correction using a matlab program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-Correction results in high phase accuracy 0.1 mrad</a:t>
            </a:r>
            <a:endParaRPr lang="en-GB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0C31-3104-4C3A-968C-EC6CE6161B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087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</a:t>
            </a:r>
            <a:r>
              <a:rPr lang="en-GB" b="1" dirty="0" smtClean="0"/>
              <a:t>Measured</a:t>
            </a:r>
            <a:r>
              <a:rPr lang="en-GB" b="1" baseline="0" dirty="0" smtClean="0"/>
              <a:t> impedance matched the calculated impedance of resistors, also the resistors showed no phase response as expected.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-The effect of EM coupling is visible in the response of 100 and 900 </a:t>
            </a:r>
            <a:r>
              <a:rPr lang="en-GB" b="1" baseline="0" dirty="0" err="1" smtClean="0"/>
              <a:t>Kohm</a:t>
            </a:r>
            <a:r>
              <a:rPr lang="en-GB" b="1" baseline="0" dirty="0" smtClean="0"/>
              <a:t> resistors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-The root impedance close to 900 </a:t>
            </a:r>
            <a:r>
              <a:rPr lang="en-GB" b="1" baseline="0" dirty="0" err="1" smtClean="0"/>
              <a:t>Kohm</a:t>
            </a:r>
            <a:r>
              <a:rPr lang="en-GB" b="1" baseline="0" dirty="0" smtClean="0"/>
              <a:t> but it showed a distinct polarization which is clearly from the root alone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-The polarization of the electrode gel is negligible</a:t>
            </a:r>
            <a:endParaRPr lang="en-GB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0C31-3104-4C3A-968C-EC6CE6161B5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65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Lipid bilayer of cell membrane inhibit current passage at low frequency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-At</a:t>
            </a:r>
            <a:r>
              <a:rPr lang="en-GB" b="1" baseline="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 KHz, we assume that current will pass through all the root cells</a:t>
            </a:r>
            <a:endParaRPr lang="en-GB" b="1" dirty="0" smtClean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0C31-3104-4C3A-968C-EC6CE6161B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812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</a:t>
            </a:r>
            <a:r>
              <a:rPr lang="en-GB" b="1" dirty="0" smtClean="0"/>
              <a:t>Polarization signals we observed in roots are in the range of interfacial polarization (10 KHz)</a:t>
            </a:r>
          </a:p>
          <a:p>
            <a:endParaRPr lang="en-GB" b="1" dirty="0" smtClean="0"/>
          </a:p>
          <a:p>
            <a:r>
              <a:rPr lang="en-GB" b="1" dirty="0" smtClean="0"/>
              <a:t>-The measurement also showed low frequency polarization, but it</a:t>
            </a:r>
            <a:r>
              <a:rPr lang="en-GB" b="1" baseline="0" dirty="0" smtClean="0"/>
              <a:t> is not so distinct.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0C31-3104-4C3A-968C-EC6CE6161B5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685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</a:t>
            </a:r>
            <a:r>
              <a:rPr lang="en-GB" b="1" dirty="0" smtClean="0"/>
              <a:t>Plants grown in sand to enable easier cleaning without water</a:t>
            </a:r>
          </a:p>
          <a:p>
            <a:endParaRPr lang="en-GB" b="1" dirty="0" smtClean="0"/>
          </a:p>
          <a:p>
            <a:r>
              <a:rPr lang="en-GB" b="1" dirty="0" smtClean="0"/>
              <a:t>-Root diameter was measured with a digital calliper</a:t>
            </a:r>
            <a:endParaRPr lang="en-GB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0C31-3104-4C3A-968C-EC6CE6161B5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025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</a:t>
            </a:r>
            <a:r>
              <a:rPr lang="en-GB" b="1" dirty="0" smtClean="0"/>
              <a:t>Given the current passage in plant tissues, we assume that the current passes</a:t>
            </a:r>
            <a:r>
              <a:rPr lang="en-GB" b="1" baseline="0" dirty="0" smtClean="0"/>
              <a:t> through all cell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-</a:t>
            </a:r>
            <a:r>
              <a:rPr lang="en-GB" b="1" dirty="0" smtClean="0"/>
              <a:t>Maize</a:t>
            </a:r>
            <a:r>
              <a:rPr lang="en-GB" b="1" baseline="0" dirty="0" smtClean="0"/>
              <a:t> showed lower impedance (KOhm range)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-Brachypodium showed higher impedance (MOhm) range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-Brachypodium is more resistive probably due to thicker cell walls and membranes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60C31-3104-4C3A-968C-EC6CE6161B5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89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B8EB-4CC3-4597-8E79-C6E6DD923804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8848-B7E1-450A-BE8A-DC36C7312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86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B8EB-4CC3-4597-8E79-C6E6DD923804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8848-B7E1-450A-BE8A-DC36C7312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7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B8EB-4CC3-4597-8E79-C6E6DD923804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8848-B7E1-450A-BE8A-DC36C7312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28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B8EB-4CC3-4597-8E79-C6E6DD923804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8848-B7E1-450A-BE8A-DC36C7312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89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B8EB-4CC3-4597-8E79-C6E6DD923804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8848-B7E1-450A-BE8A-DC36C7312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52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B8EB-4CC3-4597-8E79-C6E6DD923804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8848-B7E1-450A-BE8A-DC36C7312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11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B8EB-4CC3-4597-8E79-C6E6DD923804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8848-B7E1-450A-BE8A-DC36C7312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95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B8EB-4CC3-4597-8E79-C6E6DD923804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8848-B7E1-450A-BE8A-DC36C7312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83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B8EB-4CC3-4597-8E79-C6E6DD923804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8848-B7E1-450A-BE8A-DC36C7312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93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B8EB-4CC3-4597-8E79-C6E6DD923804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8848-B7E1-450A-BE8A-DC36C7312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78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B8EB-4CC3-4597-8E79-C6E6DD923804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88848-B7E1-450A-BE8A-DC36C7312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50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DB8EB-4CC3-4597-8E79-C6E6DD923804}" type="datetimeFigureOut">
              <a:rPr lang="en-GB" smtClean="0"/>
              <a:t>07/07/2018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88848-B7E1-450A-BE8A-DC36C7312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7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472106"/>
            <a:ext cx="7776864" cy="1292276"/>
          </a:xfrm>
          <a:solidFill>
            <a:schemeClr val="bg1"/>
          </a:solidFill>
          <a:ln w="12700">
            <a:noFill/>
          </a:ln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1C5F6E"/>
                </a:solidFill>
                <a:latin typeface="Bahnschrift SemiBold Condensed" panose="020B0502040204020203" pitchFamily="34" charset="0"/>
              </a:rPr>
              <a:t>A new method for characterizing the complex electrical properties of root segments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476608"/>
            <a:ext cx="7776864" cy="936104"/>
          </a:xfrm>
        </p:spPr>
        <p:txBody>
          <a:bodyPr>
            <a:normAutofit/>
          </a:bodyPr>
          <a:lstStyle/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</a:rPr>
              <a:t>         </a:t>
            </a:r>
            <a:r>
              <a:rPr lang="en-GB" sz="1800" b="1" dirty="0" smtClean="0">
                <a:solidFill>
                  <a:schemeClr val="tx1"/>
                </a:solidFill>
              </a:rPr>
              <a:t>S. Ehosioke, </a:t>
            </a:r>
            <a:r>
              <a:rPr lang="en-GB" sz="1800" b="1" dirty="0" smtClean="0">
                <a:solidFill>
                  <a:schemeClr val="tx1"/>
                </a:solidFill>
                <a:ea typeface="Cambria Math" panose="02040503050406030204" pitchFamily="18" charset="0"/>
              </a:rPr>
              <a:t>S. Garre, T. Kremer, S. Rao, A. Kemna, J.A Huisman, </a:t>
            </a:r>
          </a:p>
          <a:p>
            <a:r>
              <a:rPr lang="en-GB" sz="1800" b="1" dirty="0" smtClean="0">
                <a:solidFill>
                  <a:schemeClr val="tx1"/>
                </a:solidFill>
                <a:ea typeface="Cambria Math" panose="02040503050406030204" pitchFamily="18" charset="0"/>
              </a:rPr>
              <a:t>E. Zimmermann, M. Javaux and F. Nguyen </a:t>
            </a:r>
            <a:endParaRPr lang="en-GB" sz="1800" b="1" dirty="0">
              <a:solidFill>
                <a:schemeClr val="tx1"/>
              </a:solidFill>
              <a:ea typeface="Cambria Math" panose="02040503050406030204" pitchFamily="18" charset="0"/>
            </a:endParaRPr>
          </a:p>
          <a:p>
            <a:endParaRPr lang="en-GB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150050"/>
            <a:ext cx="1284313" cy="62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50050"/>
            <a:ext cx="1727132" cy="622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780" y="5877273"/>
            <a:ext cx="3852428" cy="7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3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7694" y="97184"/>
            <a:ext cx="4104456" cy="620688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Microscopic sections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4469922" y="4113637"/>
            <a:ext cx="3437829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en-GB" sz="1600" dirty="0" smtClean="0">
                <a:solidFill>
                  <a:srgbClr val="3331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Pacheco-Villalobos</a:t>
            </a:r>
            <a:r>
              <a:rPr lang="en-GB" sz="1600" dirty="0">
                <a:solidFill>
                  <a:srgbClr val="3331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600" dirty="0" smtClean="0">
                <a:solidFill>
                  <a:srgbClr val="33313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Hardtke 2016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9544" y="4472966"/>
            <a:ext cx="7368799" cy="18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rgbClr val="1C5F6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T/S of Maize and Brachypodium primary roots .</a:t>
            </a:r>
            <a:endParaRPr lang="en-GB" dirty="0" smtClean="0">
              <a:solidFill>
                <a:srgbClr val="1C5F6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1C5F6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Showing: </a:t>
            </a:r>
            <a:r>
              <a:rPr lang="en-GB" dirty="0">
                <a:solidFill>
                  <a:srgbClr val="1C5F6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dirty="0" smtClean="0">
                <a:solidFill>
                  <a:srgbClr val="1C5F6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pidermis </a:t>
            </a:r>
            <a:r>
              <a:rPr lang="en-GB" dirty="0">
                <a:solidFill>
                  <a:srgbClr val="1C5F6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(Ep), </a:t>
            </a:r>
            <a:r>
              <a:rPr lang="en-GB" dirty="0" smtClean="0">
                <a:solidFill>
                  <a:srgbClr val="1C5F6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Cortex </a:t>
            </a:r>
            <a:r>
              <a:rPr lang="en-GB" dirty="0">
                <a:solidFill>
                  <a:srgbClr val="1C5F6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(Co), </a:t>
            </a:r>
            <a:r>
              <a:rPr lang="en-GB" dirty="0" smtClean="0">
                <a:solidFill>
                  <a:srgbClr val="1C5F6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Endodermis </a:t>
            </a:r>
            <a:r>
              <a:rPr lang="en-GB" dirty="0">
                <a:solidFill>
                  <a:srgbClr val="1C5F6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dirty="0" smtClean="0">
                <a:solidFill>
                  <a:srgbClr val="1C5F6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En), Pericycle </a:t>
            </a:r>
            <a:r>
              <a:rPr lang="en-GB" dirty="0">
                <a:solidFill>
                  <a:srgbClr val="1C5F6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(Pe</a:t>
            </a:r>
            <a:r>
              <a:rPr lang="en-GB" dirty="0" smtClean="0">
                <a:solidFill>
                  <a:srgbClr val="1C5F6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Metaxylem (Me) and Central metaxylem (Cmx).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1C5F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Brachypodium root </a:t>
            </a:r>
            <a:r>
              <a:rPr lang="en-GB" dirty="0" smtClean="0">
                <a:solidFill>
                  <a:srgbClr val="1C5F6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GB" dirty="0" smtClean="0">
                <a:solidFill>
                  <a:srgbClr val="1C5F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smaller in size, with lesser cells in cortex than maize</a:t>
            </a:r>
            <a:endParaRPr lang="en-GB" dirty="0">
              <a:solidFill>
                <a:srgbClr val="1C5F6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1C5F6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Maize is larger in size, with more cortex cells but no central metaxylem</a:t>
            </a:r>
            <a:endParaRPr lang="en-GB" dirty="0">
              <a:solidFill>
                <a:srgbClr val="1C5F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2838" t="1" r="8280" b="3654"/>
          <a:stretch/>
        </p:blipFill>
        <p:spPr>
          <a:xfrm>
            <a:off x="755575" y="919926"/>
            <a:ext cx="3516093" cy="315722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53559" y="4077154"/>
            <a:ext cx="23841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Smith and De Smeth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</a:t>
            </a:r>
            <a:endParaRPr lang="en-GB" sz="16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/>
          <a:srcRect l="3614" t="6965" r="9268" b="5934"/>
          <a:stretch/>
        </p:blipFill>
        <p:spPr>
          <a:xfrm>
            <a:off x="5724128" y="1845558"/>
            <a:ext cx="2313783" cy="2264553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 flipH="1">
            <a:off x="2771800" y="1988840"/>
            <a:ext cx="576064" cy="216024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264164" y="181635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275" y="1412776"/>
            <a:ext cx="1391845" cy="387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810" y="643847"/>
            <a:ext cx="714475" cy="3620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9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4248472" cy="43204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Intra-species variability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734145" y="5933405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5F6E"/>
                </a:solidFill>
                <a:latin typeface="Calibri"/>
              </a:rPr>
              <a:t>Comparing  plants A, B, C  &amp; D  at </a:t>
            </a:r>
            <a:r>
              <a:rPr lang="en-GB" dirty="0" smtClean="0">
                <a:solidFill>
                  <a:srgbClr val="1C5F6E"/>
                </a:solidFill>
                <a:latin typeface="Calibri"/>
              </a:rPr>
              <a:t> week 4 (day 27) of  </a:t>
            </a:r>
            <a:r>
              <a:rPr lang="en-GB" dirty="0">
                <a:solidFill>
                  <a:srgbClr val="1C5F6E"/>
                </a:solidFill>
                <a:latin typeface="Calibri"/>
              </a:rPr>
              <a:t>maize </a:t>
            </a:r>
            <a:r>
              <a:rPr lang="en-GB" dirty="0" smtClean="0">
                <a:solidFill>
                  <a:srgbClr val="1C5F6E"/>
                </a:solidFill>
                <a:latin typeface="Calibri"/>
              </a:rPr>
              <a:t>(top) </a:t>
            </a:r>
            <a:r>
              <a:rPr lang="en-GB" dirty="0">
                <a:solidFill>
                  <a:srgbClr val="1C5F6E"/>
                </a:solidFill>
                <a:latin typeface="Calibri"/>
              </a:rPr>
              <a:t>and brachipodium </a:t>
            </a:r>
            <a:r>
              <a:rPr lang="en-GB" dirty="0" smtClean="0">
                <a:solidFill>
                  <a:srgbClr val="1C5F6E"/>
                </a:solidFill>
                <a:latin typeface="Calibri"/>
              </a:rPr>
              <a:t>(bottom). </a:t>
            </a:r>
            <a:endParaRPr lang="en-GB" dirty="0">
              <a:solidFill>
                <a:srgbClr val="1C5F6E"/>
              </a:solidFill>
              <a:latin typeface="Calibri"/>
            </a:endParaRPr>
          </a:p>
          <a:p>
            <a:pPr lvl="0"/>
            <a:endParaRPr lang="en-GB" dirty="0">
              <a:solidFill>
                <a:srgbClr val="1C5F6E"/>
              </a:solidFill>
              <a:latin typeface="Calibri"/>
            </a:endParaRPr>
          </a:p>
          <a:p>
            <a:pPr lvl="0"/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237" r="7864"/>
          <a:stretch/>
        </p:blipFill>
        <p:spPr>
          <a:xfrm>
            <a:off x="1058181" y="555397"/>
            <a:ext cx="7488832" cy="1528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9050" r="8263"/>
          <a:stretch/>
        </p:blipFill>
        <p:spPr>
          <a:xfrm>
            <a:off x="971600" y="1832253"/>
            <a:ext cx="7560842" cy="1528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9837" r="8263"/>
          <a:stretch/>
        </p:blipFill>
        <p:spPr>
          <a:xfrm>
            <a:off x="1024246" y="3109230"/>
            <a:ext cx="7488832" cy="1528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9444" r="8658"/>
          <a:stretch/>
        </p:blipFill>
        <p:spPr>
          <a:xfrm>
            <a:off x="990792" y="4370093"/>
            <a:ext cx="7488832" cy="152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99827"/>
            <a:ext cx="7704855" cy="360040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Inter-species variability </a:t>
            </a:r>
            <a:r>
              <a:rPr lang="en-GB" sz="2800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[Maize </a:t>
            </a:r>
            <a:r>
              <a:rPr lang="en-GB" sz="2800" b="1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 </a:t>
            </a:r>
            <a:r>
              <a:rPr lang="en-GB" sz="2800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Brachipodium]</a:t>
            </a:r>
            <a:endParaRPr lang="en-GB" sz="2800" b="1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26232" y="869438"/>
            <a:ext cx="1498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200" dirty="0" smtClean="0"/>
          </a:p>
          <a:p>
            <a:r>
              <a:rPr lang="en-GB" sz="16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variation in resistivity at day 8</a:t>
            </a:r>
            <a:endParaRPr lang="en-GB" sz="1600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879" r="8263"/>
          <a:stretch/>
        </p:blipFill>
        <p:spPr>
          <a:xfrm>
            <a:off x="323528" y="801154"/>
            <a:ext cx="7102704" cy="1445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9050" r="8263"/>
          <a:stretch/>
        </p:blipFill>
        <p:spPr>
          <a:xfrm>
            <a:off x="2003121" y="3596949"/>
            <a:ext cx="6874216" cy="1583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9656" r="8263"/>
          <a:stretch/>
        </p:blipFill>
        <p:spPr>
          <a:xfrm>
            <a:off x="323528" y="1961847"/>
            <a:ext cx="7102704" cy="1465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9050" t="3783" r="8263"/>
          <a:stretch/>
        </p:blipFill>
        <p:spPr>
          <a:xfrm>
            <a:off x="2008636" y="4850869"/>
            <a:ext cx="6900357" cy="16205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37" y="3793786"/>
            <a:ext cx="1872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Maize shows an average polarization of 430 </a:t>
            </a:r>
            <a:r>
              <a:rPr lang="en-GB" sz="14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mrad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200" dirty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200" dirty="0" smtClean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200" dirty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200" dirty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200" dirty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sz="1200" dirty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</a:t>
            </a:r>
            <a:r>
              <a:rPr lang="en-GB" sz="1400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of Brachipodium is 700 mrad. </a:t>
            </a:r>
          </a:p>
        </p:txBody>
      </p:sp>
    </p:spTree>
    <p:extLst>
      <p:ext uri="{BB962C8B-B14F-4D97-AF65-F5344CB8AC3E}">
        <p14:creationId xmlns:p14="http://schemas.microsoft.com/office/powerpoint/2010/main" val="30699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776" y="90389"/>
            <a:ext cx="4104456" cy="458291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 </a:t>
            </a:r>
            <a:r>
              <a:rPr lang="en-GB" sz="2800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</a:t>
            </a:r>
            <a:endParaRPr lang="en-GB" sz="2800" b="1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837" r="8263"/>
          <a:stretch/>
        </p:blipFill>
        <p:spPr>
          <a:xfrm>
            <a:off x="2087725" y="646421"/>
            <a:ext cx="6624735" cy="1343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9691" r="8410"/>
          <a:stretch/>
        </p:blipFill>
        <p:spPr>
          <a:xfrm>
            <a:off x="2068112" y="1724721"/>
            <a:ext cx="6624735" cy="1343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9319" r="7995"/>
          <a:stretch/>
        </p:blipFill>
        <p:spPr>
          <a:xfrm>
            <a:off x="406162" y="3789040"/>
            <a:ext cx="6920159" cy="1440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9050" r="8263"/>
          <a:stretch/>
        </p:blipFill>
        <p:spPr>
          <a:xfrm>
            <a:off x="401895" y="4941168"/>
            <a:ext cx="6924426" cy="14000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816780"/>
            <a:ext cx="17281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1C5F6E"/>
                </a:solidFill>
              </a:rPr>
              <a:t>Resistivity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rgbClr val="1C5F6E"/>
                </a:solidFill>
              </a:rPr>
              <a:t>Maize: increased from </a:t>
            </a:r>
            <a:r>
              <a:rPr lang="en-GB" sz="1200" dirty="0">
                <a:solidFill>
                  <a:srgbClr val="1C5F6E"/>
                </a:solidFill>
              </a:rPr>
              <a:t>W</a:t>
            </a:r>
            <a:r>
              <a:rPr lang="en-GB" sz="1200" dirty="0" smtClean="0">
                <a:solidFill>
                  <a:srgbClr val="1C5F6E"/>
                </a:solidFill>
              </a:rPr>
              <a:t>k 1 to wk 4 and dropped</a:t>
            </a:r>
          </a:p>
          <a:p>
            <a:endParaRPr lang="en-GB" sz="1200" dirty="0" smtClean="0">
              <a:solidFill>
                <a:srgbClr val="1C5F6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rgbClr val="1C5F6E"/>
                </a:solidFill>
              </a:rPr>
              <a:t>Brach: increased from wk 1 to wk 2</a:t>
            </a:r>
            <a:r>
              <a:rPr lang="en-GB" sz="1200" dirty="0">
                <a:solidFill>
                  <a:srgbClr val="1C5F6E"/>
                </a:solidFill>
              </a:rPr>
              <a:t> </a:t>
            </a:r>
            <a:r>
              <a:rPr lang="en-GB" sz="1200" dirty="0" smtClean="0">
                <a:solidFill>
                  <a:srgbClr val="1C5F6E"/>
                </a:solidFill>
              </a:rPr>
              <a:t>and dropped </a:t>
            </a:r>
            <a:endParaRPr lang="en-GB" sz="1200" dirty="0">
              <a:solidFill>
                <a:srgbClr val="1C5F6E"/>
              </a:solidFill>
            </a:endParaRPr>
          </a:p>
          <a:p>
            <a:endParaRPr lang="en-GB" sz="1200" dirty="0"/>
          </a:p>
        </p:txBody>
      </p:sp>
      <p:sp>
        <p:nvSpPr>
          <p:cNvPr id="8" name="Rectangle 7"/>
          <p:cNvSpPr/>
          <p:nvPr/>
        </p:nvSpPr>
        <p:spPr>
          <a:xfrm>
            <a:off x="7326321" y="3969350"/>
            <a:ext cx="15841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 smtClean="0">
                <a:solidFill>
                  <a:srgbClr val="1C5F6E"/>
                </a:solidFill>
                <a:cs typeface="Calibri" panose="020F0502020204030204" pitchFamily="34" charset="0"/>
              </a:rPr>
              <a:t>Phase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rgbClr val="1C5F6E"/>
                </a:solidFill>
                <a:cs typeface="Calibri" panose="020F0502020204030204" pitchFamily="34" charset="0"/>
              </a:rPr>
              <a:t>Maize: decreased from Wk 1 to 5.</a:t>
            </a:r>
          </a:p>
          <a:p>
            <a:pPr lvl="0"/>
            <a:endParaRPr lang="en-GB" sz="1200" dirty="0" smtClean="0">
              <a:solidFill>
                <a:srgbClr val="1C5F6E"/>
              </a:solidFill>
              <a:cs typeface="Calibri" panose="020F050202020403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rgbClr val="1C5F6E"/>
                </a:solidFill>
                <a:cs typeface="Calibri" panose="020F0502020204030204" pitchFamily="34" charset="0"/>
              </a:rPr>
              <a:t>Brach: increased from wk 1 to 2 and then decreased</a:t>
            </a:r>
            <a:endParaRPr lang="en-GB" sz="1200" dirty="0">
              <a:solidFill>
                <a:srgbClr val="1C5F6E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104456" cy="504056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80728"/>
            <a:ext cx="8280920" cy="5616624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GB" sz="5500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Intra- and Inter-species </a:t>
            </a:r>
            <a:r>
              <a:rPr lang="en-GB" sz="5500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variability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GB" sz="55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</a:t>
            </a:r>
            <a:r>
              <a:rPr lang="en-GB" sz="5500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plants of each species studied </a:t>
            </a:r>
            <a:r>
              <a:rPr lang="en-GB" sz="55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showed </a:t>
            </a:r>
            <a:r>
              <a:rPr lang="en-GB" sz="5500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variation in their response</a:t>
            </a: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GB" sz="5500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Maize and Brachypodium roots showed unique electrical signature which is largely dependent on their </a:t>
            </a:r>
            <a:r>
              <a:rPr lang="en-GB" sz="55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anatomy</a:t>
            </a:r>
          </a:p>
          <a:p>
            <a:pPr marL="0" lvl="0" indent="0">
              <a:lnSpc>
                <a:spcPct val="160000"/>
              </a:lnSpc>
              <a:buNone/>
            </a:pPr>
            <a:endParaRPr lang="fr-BE" sz="5500" dirty="0" smtClean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GB" sz="5500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Root properties</a:t>
            </a:r>
            <a:endParaRPr lang="en-GB" sz="5500" b="1" dirty="0" smtClean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GB" sz="55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response of roots depend mainly on their age and anatomy</a:t>
            </a:r>
          </a:p>
          <a:p>
            <a:pPr marL="0" lvl="0" indent="0">
              <a:lnSpc>
                <a:spcPct val="160000"/>
              </a:lnSpc>
              <a:buNone/>
            </a:pPr>
            <a:endParaRPr lang="en-GB" sz="5500" dirty="0" smtClean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GB" sz="5500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Root differentiation from soils</a:t>
            </a: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GB" sz="55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polarization range for various earth materials fall within 0.2-20 mrad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GB" sz="5500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results suggest that root segments can be differentiated from soils based mainly on their stronger polarization response</a:t>
            </a:r>
          </a:p>
          <a:p>
            <a:pPr marL="0" lvl="0" indent="0">
              <a:lnSpc>
                <a:spcPct val="160000"/>
              </a:lnSpc>
              <a:buNone/>
            </a:pPr>
            <a:endParaRPr lang="en-GB" sz="5000" dirty="0" smtClean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60000"/>
              </a:lnSpc>
              <a:buNone/>
            </a:pPr>
            <a:endParaRPr lang="fr-BE" sz="5000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60000"/>
              </a:lnSpc>
              <a:buNone/>
            </a:pPr>
            <a:endParaRPr lang="en-GB" sz="5000" dirty="0" smtClean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517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3528392" cy="648072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124744"/>
            <a:ext cx="7920880" cy="504056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GB" sz="2400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Microscopic </a:t>
            </a:r>
            <a:r>
              <a:rPr lang="en-GB" sz="2400" b="1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root sections </a:t>
            </a:r>
            <a:endParaRPr lang="en-GB" sz="2400" b="1" dirty="0" smtClean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explain the observed variability </a:t>
            </a:r>
            <a:r>
              <a:rPr lang="en-GB" sz="24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 and across </a:t>
            </a:r>
            <a:r>
              <a:rPr lang="en-GB" sz="24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species</a:t>
            </a: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24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identify root traits that control the observed response</a:t>
            </a: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24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roper understanding of the age effect (monitoring</a:t>
            </a:r>
            <a:r>
              <a:rPr lang="en-GB" sz="24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lvl="0" indent="0">
              <a:lnSpc>
                <a:spcPct val="160000"/>
              </a:lnSpc>
              <a:buNone/>
            </a:pPr>
            <a:endParaRPr lang="en-GB" sz="2400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Hydraulic properties of roots</a:t>
            </a:r>
          </a:p>
          <a:p>
            <a:pPr lvl="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4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tudy hydraulic </a:t>
            </a:r>
            <a:r>
              <a:rPr lang="en-GB" sz="2400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conductivity </a:t>
            </a:r>
            <a:r>
              <a:rPr lang="en-GB" sz="24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roots using SIP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of osmosis on the SIP signal</a:t>
            </a:r>
          </a:p>
          <a:p>
            <a:pPr marL="0" lvl="0" indent="0">
              <a:lnSpc>
                <a:spcPct val="160000"/>
              </a:lnSpc>
              <a:buNone/>
            </a:pPr>
            <a:endParaRPr lang="en-GB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21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>
                <a:latin typeface="Bookman Old Style" panose="02050604050505020204" pitchFamily="18" charset="0"/>
              </a:rPr>
              <a:t>     </a:t>
            </a:r>
          </a:p>
          <a:p>
            <a:pPr marL="0" indent="0">
              <a:buNone/>
            </a:pPr>
            <a:r>
              <a:rPr lang="en-GB" sz="6000" dirty="0">
                <a:latin typeface="Bookman Old Style" panose="02050604050505020204" pitchFamily="18" charset="0"/>
              </a:rPr>
              <a:t>           </a:t>
            </a:r>
            <a:r>
              <a:rPr lang="en-GB" sz="6000" dirty="0">
                <a:solidFill>
                  <a:srgbClr val="1C5F6E"/>
                </a:solidFill>
                <a:latin typeface="Bookman Old Style" panose="02050604050505020204" pitchFamily="18" charset="0"/>
              </a:rPr>
              <a:t>Thanks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87" y="6093296"/>
            <a:ext cx="4661357" cy="493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5733256"/>
            <a:ext cx="268856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6721" y="328785"/>
            <a:ext cx="3996444" cy="504056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en-GB" sz="2800" b="1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962" y="1356834"/>
            <a:ext cx="3717436" cy="273630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sampling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Partially satisfactory</a:t>
            </a:r>
            <a:endParaRPr lang="it-IT" sz="2000" dirty="0" smtClean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000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Geophysical methods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resolution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Non-invasive </a:t>
            </a:r>
            <a:endParaRPr lang="en-GB" sz="2000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Applicable in </a:t>
            </a:r>
            <a:r>
              <a:rPr lang="en-GB" sz="2000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 and </a:t>
            </a:r>
            <a:r>
              <a:rPr lang="en-GB" sz="20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EIT/SIP – more promising</a:t>
            </a:r>
            <a:endParaRPr lang="en-GB" sz="2000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962" y="4869160"/>
            <a:ext cx="8037916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lang="en-GB" sz="2000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Contribution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resolution characterization of Fine roots at </a:t>
            </a:r>
            <a:r>
              <a:rPr lang="en-GB" sz="2000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segment scale (1-5 cm</a:t>
            </a:r>
            <a:r>
              <a:rPr lang="en-GB" sz="20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Spectroscopic approach(1-45 KHz)</a:t>
            </a:r>
          </a:p>
          <a:p>
            <a:pPr>
              <a:spcBef>
                <a:spcPct val="20000"/>
              </a:spcBef>
            </a:pPr>
            <a:endParaRPr lang="en-GB" sz="2400" dirty="0" smtClean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087" y="1356834"/>
            <a:ext cx="4916791" cy="30930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50087" y="4442600"/>
            <a:ext cx="21098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Ehosioke et al. 2018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348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61678" y="211789"/>
            <a:ext cx="2952328" cy="408899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endParaRPr lang="en-GB" sz="2800" b="1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71600" y="1412776"/>
            <a:ext cx="7776864" cy="46085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resolution characterization of root segments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a sample holder suitable for root segments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of the measurement set- up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set-up to </a:t>
            </a:r>
            <a:r>
              <a:rPr lang="en-GB" sz="24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roots</a:t>
            </a:r>
            <a:endParaRPr lang="en-GB" sz="2400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400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answers to these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electrical response vary within and across species 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root properties influence their electrical response 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fine roots be differentiated from soils ?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900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8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3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1800" y="131205"/>
            <a:ext cx="3816424" cy="52338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lang="en-GB" sz="2800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set-up</a:t>
            </a:r>
            <a:endParaRPr lang="en-GB" sz="2800" b="1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1"/>
          <a:stretch/>
        </p:blipFill>
        <p:spPr bwMode="auto">
          <a:xfrm>
            <a:off x="4046815" y="764703"/>
            <a:ext cx="3528392" cy="320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2160" y="3991824"/>
            <a:ext cx="26997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Zimmermann et al. (2008)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4337905"/>
            <a:ext cx="75831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Measurements </a:t>
            </a:r>
            <a:r>
              <a:rPr lang="en-GB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 taken near the root </a:t>
            </a:r>
            <a:r>
              <a:rPr lang="en-GB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Contacts between roots and electrodes were completely covered in </a:t>
            </a:r>
            <a:r>
              <a:rPr lang="en-GB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</a:t>
            </a:r>
          </a:p>
          <a:p>
            <a:endParaRPr lang="en-GB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Reciprocal measurements always taken before the normal to enable automatic </a:t>
            </a:r>
            <a:r>
              <a:rPr lang="en-GB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</a:t>
            </a:r>
            <a:endParaRPr lang="en-GB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Electrodes were </a:t>
            </a:r>
            <a:r>
              <a:rPr lang="en-GB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kept out of the current </a:t>
            </a:r>
            <a:r>
              <a:rPr lang="en-GB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263"/>
          <a:stretch/>
        </p:blipFill>
        <p:spPr>
          <a:xfrm>
            <a:off x="1350702" y="798838"/>
            <a:ext cx="2696113" cy="32003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2759" y="444374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7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2843808" y="188640"/>
            <a:ext cx="3222490" cy="47411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Correction</a:t>
            </a:r>
            <a:endParaRPr lang="en-GB" sz="2800" b="1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23528" y="4149080"/>
            <a:ext cx="8568952" cy="25202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 is used to minimize the error due to parasitic leakage currents</a:t>
            </a:r>
          </a:p>
          <a:p>
            <a:pPr algn="l"/>
            <a:endParaRPr lang="en-GB" sz="1800" dirty="0" smtClean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first taking reciprocal measurement before normal, the true excitation current is calculated using a matlab program</a:t>
            </a:r>
          </a:p>
          <a:p>
            <a:pPr algn="l"/>
            <a:endParaRPr lang="en-GB" sz="1800" dirty="0" smtClean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this, true sample impedance is determined</a:t>
            </a:r>
          </a:p>
          <a:p>
            <a:pPr algn="l"/>
            <a:endParaRPr lang="en-GB" sz="1800" dirty="0" smtClean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correction results in high phase accuracy of 0.1 mrad (Zimmermann et al. 2008b)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136" r="8177"/>
          <a:stretch/>
        </p:blipFill>
        <p:spPr>
          <a:xfrm>
            <a:off x="316942" y="688406"/>
            <a:ext cx="8575538" cy="1804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9136" r="8177"/>
          <a:stretch/>
        </p:blipFill>
        <p:spPr>
          <a:xfrm>
            <a:off x="316942" y="2132856"/>
            <a:ext cx="8622589" cy="18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1835696" y="82272"/>
            <a:ext cx="5364596" cy="5029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Calibration and Validation</a:t>
            </a:r>
            <a:endParaRPr lang="en-GB" sz="2800" b="1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4005064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Calibration was performed using three ideal resistors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Calculated impedances (using colour codes) matched the measured values</a:t>
            </a:r>
            <a:endParaRPr lang="en-GB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Ideal resistors showed zero phase response as expected</a:t>
            </a:r>
            <a:endParaRPr lang="en-GB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Polarization of maize root is clearly visible (480 mrad)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conductivity Gel showed negligible phase response compared to the root</a:t>
            </a:r>
            <a:endParaRPr lang="en-GB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740" t="5439" r="7056"/>
          <a:stretch/>
        </p:blipFill>
        <p:spPr>
          <a:xfrm>
            <a:off x="285186" y="741079"/>
            <a:ext cx="4320480" cy="3251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784" t="4799" r="7163"/>
          <a:stretch/>
        </p:blipFill>
        <p:spPr>
          <a:xfrm>
            <a:off x="4788024" y="707111"/>
            <a:ext cx="4194628" cy="318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9772" y="260648"/>
            <a:ext cx="4104456" cy="504056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passage in roots</a:t>
            </a:r>
            <a:endParaRPr lang="en-GB" sz="2800" b="1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80728"/>
            <a:ext cx="4032448" cy="41116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27984" y="1306733"/>
            <a:ext cx="4464496" cy="417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frequency current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membrane inhibit current passage</a:t>
            </a:r>
          </a:p>
          <a:p>
            <a:pPr marL="285750" lvl="0" indent="-28575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pass through apoplastic </a:t>
            </a:r>
            <a:r>
              <a:rPr lang="en-GB" sz="16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Impedance depends on extracellular resistance</a:t>
            </a:r>
          </a:p>
          <a:p>
            <a:pPr>
              <a:lnSpc>
                <a:spcPct val="160000"/>
              </a:lnSpc>
            </a:pPr>
            <a:endParaRPr lang="en-GB" dirty="0" smtClean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frequency current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membrane becomes conductive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pass through entire cells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Impedance depends on both Extra- and Intracellular resistance</a:t>
            </a:r>
            <a:endParaRPr lang="en-GB" sz="1600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5156811"/>
            <a:ext cx="2088232" cy="36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2565" y="170638"/>
            <a:ext cx="6768752" cy="504056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Polarization mechanisms in biomaterials</a:t>
            </a:r>
            <a:endParaRPr lang="en-GB" sz="2800" b="1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80728"/>
            <a:ext cx="8280920" cy="5616624"/>
          </a:xfrm>
        </p:spPr>
        <p:txBody>
          <a:bodyPr>
            <a:normAutofit/>
          </a:bodyPr>
          <a:lstStyle/>
          <a:p>
            <a:pPr marL="0" lvl="0" indent="0">
              <a:lnSpc>
                <a:spcPct val="160000"/>
              </a:lnSpc>
              <a:buNone/>
            </a:pPr>
            <a:endParaRPr lang="fr-BE" sz="5000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60000"/>
              </a:lnSpc>
              <a:buNone/>
            </a:pPr>
            <a:endParaRPr lang="en-GB" sz="5000" dirty="0" smtClean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endParaRPr lang="en-GB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120438"/>
              </p:ext>
            </p:extLst>
          </p:nvPr>
        </p:nvGraphicFramePr>
        <p:xfrm>
          <a:off x="390767" y="916085"/>
          <a:ext cx="3486226" cy="3861505"/>
        </p:xfrm>
        <a:graphic>
          <a:graphicData uri="http://schemas.openxmlformats.org/drawingml/2006/table">
            <a:tbl>
              <a:tblPr firstRow="1" firstCol="1" bandRow="1"/>
              <a:tblGrid>
                <a:gridCol w="1829065"/>
                <a:gridCol w="1657161"/>
              </a:tblGrid>
              <a:tr h="434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1C5F6E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Mechanism</a:t>
                      </a:r>
                      <a:endParaRPr lang="en-GB" sz="1400" b="1" dirty="0">
                        <a:solidFill>
                          <a:srgbClr val="1C5F6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C5F6E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 Range</a:t>
                      </a:r>
                      <a:endParaRPr lang="en-GB" sz="1400" b="1" dirty="0">
                        <a:solidFill>
                          <a:srgbClr val="1C5F6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Counter ion Polarization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α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-dispersion)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 20KHz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Interfacial Polarization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β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-dispersion)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KHz- MHz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24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Dipole polarization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γ</a:t>
                      </a: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-dispersion)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MHz – GHz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247964" y="3242859"/>
            <a:ext cx="4325960" cy="3321935"/>
          </a:xfrm>
          <a:prstGeom prst="rect">
            <a:avLst/>
          </a:prstGeom>
          <a:ln>
            <a:solidFill>
              <a:srgbClr val="1C5F6E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1C5F6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Exists in materials that have a heterogeneous microstructure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1C5F6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high </a:t>
            </a:r>
            <a:r>
              <a:rPr lang="en-GB" sz="2400" dirty="0">
                <a:solidFill>
                  <a:srgbClr val="1C5F6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conductivity zone exists within the matrix of low conductivity material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1C5F6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GB" sz="2400" dirty="0">
                <a:solidFill>
                  <a:srgbClr val="1C5F6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cell interiors surrounded by cell membranes).</a:t>
            </a:r>
            <a:endParaRPr lang="en-GB" sz="2400" dirty="0">
              <a:solidFill>
                <a:srgbClr val="1C5F6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Bent-Up Arrow 13"/>
          <p:cNvSpPr/>
          <p:nvPr/>
        </p:nvSpPr>
        <p:spPr>
          <a:xfrm flipV="1">
            <a:off x="3876993" y="2630791"/>
            <a:ext cx="1779896" cy="504056"/>
          </a:xfrm>
          <a:prstGeom prst="bentUpArrow">
            <a:avLst/>
          </a:prstGeom>
          <a:solidFill>
            <a:srgbClr val="1C5F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6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3422" y="98296"/>
            <a:ext cx="4542874" cy="572309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Plants</a:t>
            </a:r>
            <a:endParaRPr lang="en-GB" sz="2800" b="1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5" y="4365104"/>
            <a:ext cx="392220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90438" y="1052736"/>
            <a:ext cx="368445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Plants grown in sand to enable easier cleaning without water </a:t>
            </a:r>
            <a:endParaRPr lang="en-GB" b="1" dirty="0" smtClean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b="1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Destructive sampling</a:t>
            </a:r>
          </a:p>
          <a:p>
            <a:endParaRPr lang="en-GB" b="1" dirty="0" smtClean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on primary roots close to root collar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b="1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en-GB" b="1" dirty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32 plants were sampled (</a:t>
            </a:r>
            <a:r>
              <a:rPr lang="en-GB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4*2*4)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b="1" dirty="0">
              <a:solidFill>
                <a:srgbClr val="1C5F6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1C5F6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Root resistivity calculated using measured impedance and diameter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endParaRPr lang="en-GB" sz="1400" dirty="0"/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7819" r="39689"/>
          <a:stretch/>
        </p:blipFill>
        <p:spPr>
          <a:xfrm>
            <a:off x="4714932" y="5272069"/>
            <a:ext cx="4113437" cy="957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788867"/>
            <a:ext cx="1099464" cy="24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r="51057"/>
          <a:stretch/>
        </p:blipFill>
        <p:spPr>
          <a:xfrm>
            <a:off x="2326388" y="788868"/>
            <a:ext cx="1035443" cy="2433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502" y="7152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385611" y="683404"/>
            <a:ext cx="29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50878" t="73763" r="15376" b="7709"/>
          <a:stretch/>
        </p:blipFill>
        <p:spPr>
          <a:xfrm>
            <a:off x="3494954" y="2539289"/>
            <a:ext cx="1077046" cy="6802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1106" y="3340858"/>
            <a:ext cx="44238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6B6B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(A) </a:t>
            </a:r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Brachypodium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 plant, composed of a primary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root(PR),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crown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roots (CR)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and lateral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roots (LR) (</a:t>
            </a:r>
            <a:r>
              <a:rPr lang="en-GB" sz="1200" dirty="0"/>
              <a:t>Pacheco-Villalobos and Hardtke </a:t>
            </a:r>
            <a:r>
              <a:rPr lang="en-GB" sz="1200" dirty="0" smtClean="0"/>
              <a:t>2012)</a:t>
            </a:r>
            <a:r>
              <a:rPr lang="en-GB" sz="1200" dirty="0"/>
              <a:t>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(B) </a:t>
            </a:r>
            <a:r>
              <a:rPr lang="en-GB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Maize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plant, showing the roots in colour  (Gong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et al. </a:t>
            </a:r>
            <a:r>
              <a:rPr lang="en-GB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2015)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7170</TotalTime>
  <Words>1295</Words>
  <Application>Microsoft Office PowerPoint</Application>
  <PresentationFormat>On-screen Show (4:3)</PresentationFormat>
  <Paragraphs>232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Bahnschrift SemiBold Condensed</vt:lpstr>
      <vt:lpstr>Bookman Old Style</vt:lpstr>
      <vt:lpstr>Calibri</vt:lpstr>
      <vt:lpstr>Cambria Math</vt:lpstr>
      <vt:lpstr>Century Gothic</vt:lpstr>
      <vt:lpstr>Times New Roman</vt:lpstr>
      <vt:lpstr>Wingdings</vt:lpstr>
      <vt:lpstr>Thème Office</vt:lpstr>
      <vt:lpstr>A new method for characterizing the complex electrical properties of root segments</vt:lpstr>
      <vt:lpstr>Introduction</vt:lpstr>
      <vt:lpstr>Objectives</vt:lpstr>
      <vt:lpstr>Measurement set-up</vt:lpstr>
      <vt:lpstr>PowerPoint Presentation</vt:lpstr>
      <vt:lpstr>PowerPoint Presentation</vt:lpstr>
      <vt:lpstr>Current passage in roots</vt:lpstr>
      <vt:lpstr>Polarization mechanisms in biomaterials</vt:lpstr>
      <vt:lpstr>Study Plants</vt:lpstr>
      <vt:lpstr>Microscopic sections</vt:lpstr>
      <vt:lpstr>Intra-species variability</vt:lpstr>
      <vt:lpstr>Inter-species variability [Maize vs Brachipodium]</vt:lpstr>
      <vt:lpstr>Age effect </vt:lpstr>
      <vt:lpstr>Conclusions</vt:lpstr>
      <vt:lpstr>Next Steps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an SIP experiment to characterize the electrical properties of root segments</dc:title>
  <dc:creator>Utilisateur Windows</dc:creator>
  <cp:lastModifiedBy>Solomon Ehosioke</cp:lastModifiedBy>
  <cp:revision>429</cp:revision>
  <dcterms:created xsi:type="dcterms:W3CDTF">2017-05-28T18:17:40Z</dcterms:created>
  <dcterms:modified xsi:type="dcterms:W3CDTF">2018-07-07T06:05:15Z</dcterms:modified>
</cp:coreProperties>
</file>