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319" r:id="rId2"/>
    <p:sldId id="317" r:id="rId3"/>
    <p:sldId id="318" r:id="rId4"/>
    <p:sldId id="307" r:id="rId5"/>
    <p:sldId id="308" r:id="rId6"/>
    <p:sldId id="309" r:id="rId7"/>
    <p:sldId id="310" r:id="rId8"/>
    <p:sldId id="311" r:id="rId9"/>
    <p:sldId id="257" r:id="rId10"/>
    <p:sldId id="299" r:id="rId11"/>
    <p:sldId id="300" r:id="rId12"/>
    <p:sldId id="301" r:id="rId13"/>
    <p:sldId id="302" r:id="rId14"/>
    <p:sldId id="303" r:id="rId15"/>
    <p:sldId id="304" r:id="rId16"/>
    <p:sldId id="305" r:id="rId17"/>
    <p:sldId id="312" r:id="rId18"/>
    <p:sldId id="313" r:id="rId19"/>
    <p:sldId id="314" r:id="rId20"/>
    <p:sldId id="315" r:id="rId21"/>
    <p:sldId id="316" r:id="rId22"/>
    <p:sldId id="29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4" d="100"/>
          <a:sy n="64" d="100"/>
        </p:scale>
        <p:origin x="-25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14CD0C-BF35-5946-BDD2-5C10767EDC65}" type="datetimeFigureOut">
              <a:rPr lang="fr-FR" smtClean="0"/>
              <a:pPr/>
              <a:t>20/06/18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16B448-6979-034C-A685-7B4B176B3F68}" type="slidenum">
              <a:rPr lang="fr-FR" smtClean="0"/>
              <a:pPr/>
              <a:t>‹#›</a:t>
            </a:fld>
            <a:endParaRPr lang="fr-FR"/>
          </a:p>
        </p:txBody>
      </p:sp>
    </p:spTree>
    <p:extLst>
      <p:ext uri="{BB962C8B-B14F-4D97-AF65-F5344CB8AC3E}">
        <p14:creationId xmlns:p14="http://schemas.microsoft.com/office/powerpoint/2010/main" val="2277230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916B448-6979-034C-A685-7B4B176B3F68}" type="slidenum">
              <a:rPr lang="fr-FR" smtClean="0"/>
              <a:pPr/>
              <a:t>21</a:t>
            </a:fld>
            <a:endParaRPr lang="fr-FR"/>
          </a:p>
        </p:txBody>
      </p:sp>
    </p:spTree>
    <p:extLst>
      <p:ext uri="{BB962C8B-B14F-4D97-AF65-F5344CB8AC3E}">
        <p14:creationId xmlns:p14="http://schemas.microsoft.com/office/powerpoint/2010/main" val="691876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20/06/18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20/06/18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20/06/18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20/06/18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20/06/18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20/06/18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20/06/18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20/06/18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20/06/18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5.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7.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8.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90538"/>
            <a:ext cx="8229600" cy="409661"/>
          </a:xfrm>
        </p:spPr>
        <p:txBody>
          <a:bodyPr>
            <a:normAutofit fontScale="90000"/>
          </a:bodyPr>
          <a:lstStyle/>
          <a:p>
            <a:r>
              <a:rPr lang="fr-FR" dirty="0"/>
              <a:t>L’enfant dans la tourmente de la séparation parentale, entre révolte et conflit de loyauté</a:t>
            </a:r>
            <a:br>
              <a:rPr lang="fr-FR" dirty="0"/>
            </a:br>
            <a:endParaRPr lang="fr-FR" dirty="0"/>
          </a:p>
        </p:txBody>
      </p:sp>
      <p:sp>
        <p:nvSpPr>
          <p:cNvPr id="3" name="Espace réservé du contenu 2"/>
          <p:cNvSpPr>
            <a:spLocks noGrp="1"/>
          </p:cNvSpPr>
          <p:nvPr>
            <p:ph idx="1"/>
          </p:nvPr>
        </p:nvSpPr>
        <p:spPr>
          <a:xfrm>
            <a:off x="457200" y="3889094"/>
            <a:ext cx="8229600" cy="2237069"/>
          </a:xfrm>
        </p:spPr>
        <p:txBody>
          <a:bodyPr>
            <a:normAutofit fontScale="92500"/>
          </a:bodyPr>
          <a:lstStyle/>
          <a:p>
            <a:pPr marL="0" indent="0">
              <a:buNone/>
            </a:pPr>
            <a:r>
              <a:rPr lang="fr-FR" dirty="0" smtClean="0"/>
              <a:t>                                                        Pr. A. Malchair  </a:t>
            </a:r>
            <a:r>
              <a:rPr lang="fr-FR" dirty="0" err="1" smtClean="0"/>
              <a:t>Ulg</a:t>
            </a:r>
            <a:endParaRPr lang="fr-FR" dirty="0" smtClean="0"/>
          </a:p>
          <a:p>
            <a:pPr marL="0" indent="0">
              <a:buNone/>
            </a:pPr>
            <a:r>
              <a:rPr lang="fr-FR" dirty="0" smtClean="0"/>
              <a:t>                                            </a:t>
            </a:r>
            <a:r>
              <a:rPr lang="fr-FR" smtClean="0"/>
              <a:t> </a:t>
            </a:r>
            <a:r>
              <a:rPr lang="fr-FR" smtClean="0"/>
              <a:t>Verviers GLEM 20 Juin 2018</a:t>
            </a:r>
            <a:endParaRPr lang="fr-FR" dirty="0"/>
          </a:p>
        </p:txBody>
      </p:sp>
      <p:pic>
        <p:nvPicPr>
          <p:cNvPr id="4" name="Image 3"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5614440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600" dirty="0" smtClean="0"/>
              <a:t>Exposition aux conflits sévères de séparation</a:t>
            </a:r>
            <a:endParaRPr lang="fr-BE" sz="3600" dirty="0"/>
          </a:p>
        </p:txBody>
      </p:sp>
      <p:sp>
        <p:nvSpPr>
          <p:cNvPr id="3" name="Espace réservé du contenu 2"/>
          <p:cNvSpPr>
            <a:spLocks noGrp="1"/>
          </p:cNvSpPr>
          <p:nvPr>
            <p:ph idx="1"/>
          </p:nvPr>
        </p:nvSpPr>
        <p:spPr/>
        <p:txBody>
          <a:bodyPr>
            <a:normAutofit lnSpcReduction="10000"/>
          </a:bodyPr>
          <a:lstStyle/>
          <a:p>
            <a:pPr marL="0" indent="0">
              <a:buNone/>
            </a:pPr>
            <a:r>
              <a:rPr lang="fr-BE" sz="2000" dirty="0" smtClean="0">
                <a:latin typeface="Arial" panose="020B0604020202020204" pitchFamily="34" charset="0"/>
                <a:cs typeface="Arial" panose="020B0604020202020204" pitchFamily="34" charset="0"/>
              </a:rPr>
              <a:t>« Organisation relationnelle entre membre d’une famille nucléaire, qui se met en place avant, pendant et après la séparation conjugale et qui se caractérise par la participation de chacun des parents, simultanément ou en alternance, au dénigrement persistant et à la disqualification de l’autre parent, au point d’en devenir insensible aux besoins de l’enfant. Cette situation a pour conséquence l’instrumentalisation de l’enfant dans le conflit de ses parents et l’entretien de son conflit de loyauté, pouvant entraîner des effets » (Groupe de réflexion sur l’aliénation parentale du CJM-IU, 2012).</a:t>
            </a:r>
            <a:endParaRPr lang="fr-BE" sz="2000" dirty="0">
              <a:latin typeface="Arial" panose="020B0604020202020204" pitchFamily="34" charset="0"/>
              <a:cs typeface="Arial" panose="020B0604020202020204" pitchFamily="34" charset="0"/>
            </a:endParaRPr>
          </a:p>
        </p:txBody>
      </p:sp>
      <p:pic>
        <p:nvPicPr>
          <p:cNvPr id="4" name="Image 3"/>
          <p:cNvPicPr>
            <a:picLocks noChangeAspect="1"/>
          </p:cNvPicPr>
          <p:nvPr/>
        </p:nvPicPr>
        <p:blipFill>
          <a:blip r:embed="rId2"/>
          <a:stretch>
            <a:fillRect/>
          </a:stretch>
        </p:blipFill>
        <p:spPr>
          <a:xfrm>
            <a:off x="0" y="0"/>
            <a:ext cx="1219306" cy="701101"/>
          </a:xfrm>
          <a:prstGeom prst="rect">
            <a:avLst/>
          </a:prstGeom>
        </p:spPr>
      </p:pic>
    </p:spTree>
    <p:extLst>
      <p:ext uri="{BB962C8B-B14F-4D97-AF65-F5344CB8AC3E}">
        <p14:creationId xmlns:p14="http://schemas.microsoft.com/office/powerpoint/2010/main" val="24688752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4" name="Image 3"/>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68552" y="802257"/>
            <a:ext cx="8287259" cy="5859213"/>
          </a:xfrm>
          <a:prstGeom prst="rect">
            <a:avLst/>
          </a:prstGeom>
        </p:spPr>
      </p:pic>
    </p:spTree>
    <p:extLst>
      <p:ext uri="{BB962C8B-B14F-4D97-AF65-F5344CB8AC3E}">
        <p14:creationId xmlns:p14="http://schemas.microsoft.com/office/powerpoint/2010/main" val="50998114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3" name="Imag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84672" y="897309"/>
            <a:ext cx="8238226" cy="5824546"/>
          </a:xfrm>
          <a:prstGeom prst="rect">
            <a:avLst/>
          </a:prstGeom>
        </p:spPr>
      </p:pic>
    </p:spTree>
    <p:extLst>
      <p:ext uri="{BB962C8B-B14F-4D97-AF65-F5344CB8AC3E}">
        <p14:creationId xmlns:p14="http://schemas.microsoft.com/office/powerpoint/2010/main" val="426374643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3" name="Imag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00332" y="836924"/>
            <a:ext cx="8238226" cy="5824546"/>
          </a:xfrm>
          <a:prstGeom prst="rect">
            <a:avLst/>
          </a:prstGeom>
        </p:spPr>
      </p:pic>
    </p:spTree>
    <p:extLst>
      <p:ext uri="{BB962C8B-B14F-4D97-AF65-F5344CB8AC3E}">
        <p14:creationId xmlns:p14="http://schemas.microsoft.com/office/powerpoint/2010/main" val="380623018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3" name="Imag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05441" y="794231"/>
            <a:ext cx="8298611" cy="5867239"/>
          </a:xfrm>
          <a:prstGeom prst="rect">
            <a:avLst/>
          </a:prstGeom>
        </p:spPr>
      </p:pic>
    </p:spTree>
    <p:extLst>
      <p:ext uri="{BB962C8B-B14F-4D97-AF65-F5344CB8AC3E}">
        <p14:creationId xmlns:p14="http://schemas.microsoft.com/office/powerpoint/2010/main" val="383326314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3" name="Imag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58792" y="769835"/>
            <a:ext cx="8333117" cy="5891635"/>
          </a:xfrm>
          <a:prstGeom prst="rect">
            <a:avLst/>
          </a:prstGeom>
        </p:spPr>
      </p:pic>
    </p:spTree>
    <p:extLst>
      <p:ext uri="{BB962C8B-B14F-4D97-AF65-F5344CB8AC3E}">
        <p14:creationId xmlns:p14="http://schemas.microsoft.com/office/powerpoint/2010/main" val="380777096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0" y="0"/>
            <a:ext cx="1219306" cy="701101"/>
          </a:xfrm>
          <a:prstGeom prst="rect">
            <a:avLst/>
          </a:prstGeom>
        </p:spPr>
      </p:pic>
      <p:pic>
        <p:nvPicPr>
          <p:cNvPr id="3" name="Image 2"/>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22693" y="854010"/>
            <a:ext cx="8384875" cy="5928229"/>
          </a:xfrm>
          <a:prstGeom prst="rect">
            <a:avLst/>
          </a:prstGeom>
        </p:spPr>
      </p:pic>
    </p:spTree>
    <p:extLst>
      <p:ext uri="{BB962C8B-B14F-4D97-AF65-F5344CB8AC3E}">
        <p14:creationId xmlns:p14="http://schemas.microsoft.com/office/powerpoint/2010/main" val="189531145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088" y="2205038"/>
            <a:ext cx="7770812" cy="2447925"/>
          </a:xfrm>
        </p:spPr>
        <p:txBody>
          <a:bodyPr>
            <a:noAutofit/>
          </a:bodyPr>
          <a:lstStyle/>
          <a:p>
            <a:pPr eaLnBrk="1" fontAlgn="auto" hangingPunct="1">
              <a:spcAft>
                <a:spcPts val="0"/>
              </a:spcAft>
              <a:defRPr/>
            </a:pPr>
            <a:r>
              <a:rPr lang="fr-BE" u="sng" dirty="0">
                <a:solidFill>
                  <a:schemeClr val="tx2"/>
                </a:solidFill>
                <a:latin typeface="Tahoma" charset="0"/>
                <a:ea typeface="+mj-ea"/>
                <a:cs typeface="+mj-cs"/>
              </a:rPr>
              <a:t>L’aliénation parentale = un paradigme</a:t>
            </a:r>
            <a:br>
              <a:rPr lang="fr-BE" u="sng" dirty="0">
                <a:solidFill>
                  <a:schemeClr val="tx2"/>
                </a:solidFill>
                <a:latin typeface="Tahoma" charset="0"/>
                <a:ea typeface="+mj-ea"/>
                <a:cs typeface="+mj-cs"/>
              </a:rPr>
            </a:br>
            <a:r>
              <a:rPr lang="fr-BE" u="sng" dirty="0">
                <a:solidFill>
                  <a:schemeClr val="tx2"/>
                </a:solidFill>
                <a:latin typeface="Tahoma" charset="0"/>
                <a:ea typeface="+mj-ea"/>
                <a:cs typeface="+mj-cs"/>
              </a:rPr>
              <a:t>de l’aberration</a:t>
            </a:r>
            <a:r>
              <a:rPr lang="fr-BE" dirty="0">
                <a:solidFill>
                  <a:schemeClr val="tx2"/>
                </a:solidFill>
                <a:effectLst/>
                <a:latin typeface="Tahoma" charset="0"/>
                <a:ea typeface="+mj-ea"/>
                <a:cs typeface="+mj-cs"/>
              </a:rPr>
              <a:t/>
            </a:r>
            <a:br>
              <a:rPr lang="fr-BE" dirty="0">
                <a:solidFill>
                  <a:schemeClr val="tx2"/>
                </a:solidFill>
                <a:effectLst/>
                <a:latin typeface="Tahoma" charset="0"/>
                <a:ea typeface="+mj-ea"/>
                <a:cs typeface="+mj-cs"/>
              </a:rPr>
            </a:br>
            <a:endParaRPr lang="fr-FR" dirty="0">
              <a:ea typeface="+mj-ea"/>
              <a:cs typeface="+mj-cs"/>
            </a:endParaRPr>
          </a:p>
        </p:txBody>
      </p:sp>
      <p:pic>
        <p:nvPicPr>
          <p:cNvPr id="3" name="Image 2"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94551859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0" y="1412875"/>
            <a:ext cx="9144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latin typeface="Tahoma" charset="0"/>
                <a:cs typeface="+mn-cs"/>
              </a:rPr>
              <a:t>  </a:t>
            </a:r>
            <a:r>
              <a:rPr lang="fr-BE" sz="3200" dirty="0" smtClean="0">
                <a:solidFill>
                  <a:schemeClr val="tx2"/>
                </a:solidFill>
                <a:latin typeface="Tahoma" charset="0"/>
                <a:cs typeface="+mn-cs"/>
              </a:rPr>
              <a:t>&gt;Perte </a:t>
            </a:r>
            <a:r>
              <a:rPr lang="fr-BE" sz="3200" dirty="0">
                <a:solidFill>
                  <a:schemeClr val="tx2"/>
                </a:solidFill>
                <a:latin typeface="Tahoma" charset="0"/>
                <a:cs typeface="+mn-cs"/>
              </a:rPr>
              <a:t>du sens logique, du sens des valeurs, du </a:t>
            </a:r>
            <a:br>
              <a:rPr lang="fr-BE" sz="3200" dirty="0">
                <a:solidFill>
                  <a:schemeClr val="tx2"/>
                </a:solidFill>
                <a:latin typeface="Tahoma" charset="0"/>
                <a:cs typeface="+mn-cs"/>
              </a:rPr>
            </a:br>
            <a:r>
              <a:rPr lang="fr-BE" sz="3200" dirty="0">
                <a:solidFill>
                  <a:schemeClr val="tx2"/>
                </a:solidFill>
                <a:latin typeface="Tahoma" charset="0"/>
                <a:cs typeface="+mn-cs"/>
              </a:rPr>
              <a:t>  sens des proportions</a:t>
            </a:r>
          </a:p>
        </p:txBody>
      </p:sp>
      <p:sp>
        <p:nvSpPr>
          <p:cNvPr id="104453" name="Text Box 5"/>
          <p:cNvSpPr txBox="1">
            <a:spLocks noChangeArrowheads="1"/>
          </p:cNvSpPr>
          <p:nvPr/>
        </p:nvSpPr>
        <p:spPr bwMode="auto">
          <a:xfrm>
            <a:off x="0" y="2492375"/>
            <a:ext cx="9144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latin typeface="Tahoma" charset="0"/>
                <a:cs typeface="+mn-cs"/>
              </a:rPr>
              <a:t>  </a:t>
            </a:r>
            <a:r>
              <a:rPr lang="fr-BE" sz="3200" dirty="0" smtClean="0">
                <a:solidFill>
                  <a:schemeClr val="tx2"/>
                </a:solidFill>
                <a:latin typeface="Tahoma" charset="0"/>
                <a:cs typeface="+mn-cs"/>
              </a:rPr>
              <a:t>&gt;Disproportion </a:t>
            </a:r>
            <a:r>
              <a:rPr lang="fr-BE" sz="3200" dirty="0">
                <a:solidFill>
                  <a:schemeClr val="tx2"/>
                </a:solidFill>
                <a:latin typeface="Tahoma" charset="0"/>
                <a:cs typeface="+mn-cs"/>
              </a:rPr>
              <a:t>entre les griefs et les </a:t>
            </a:r>
            <a:br>
              <a:rPr lang="fr-BE" sz="3200" dirty="0">
                <a:solidFill>
                  <a:schemeClr val="tx2"/>
                </a:solidFill>
                <a:latin typeface="Tahoma" charset="0"/>
                <a:cs typeface="+mn-cs"/>
              </a:rPr>
            </a:br>
            <a:r>
              <a:rPr lang="fr-BE" sz="3200" dirty="0">
                <a:solidFill>
                  <a:schemeClr val="tx2"/>
                </a:solidFill>
                <a:latin typeface="Tahoma" charset="0"/>
                <a:cs typeface="+mn-cs"/>
              </a:rPr>
              <a:t>  conséquences </a:t>
            </a:r>
          </a:p>
        </p:txBody>
      </p:sp>
      <p:sp>
        <p:nvSpPr>
          <p:cNvPr id="104454" name="Text Box 6"/>
          <p:cNvSpPr txBox="1">
            <a:spLocks noChangeArrowheads="1"/>
          </p:cNvSpPr>
          <p:nvPr/>
        </p:nvSpPr>
        <p:spPr bwMode="auto">
          <a:xfrm>
            <a:off x="0" y="3644900"/>
            <a:ext cx="9144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latin typeface="Tahoma" charset="0"/>
                <a:cs typeface="+mn-cs"/>
              </a:rPr>
              <a:t>  </a:t>
            </a:r>
            <a:r>
              <a:rPr lang="fr-BE" sz="3200" dirty="0" smtClean="0">
                <a:solidFill>
                  <a:schemeClr val="tx2"/>
                </a:solidFill>
                <a:latin typeface="Tahoma" charset="0"/>
                <a:cs typeface="+mn-cs"/>
              </a:rPr>
              <a:t>&gt;Négation </a:t>
            </a:r>
            <a:r>
              <a:rPr lang="fr-BE" sz="3200" dirty="0">
                <a:solidFill>
                  <a:schemeClr val="tx2"/>
                </a:solidFill>
                <a:latin typeface="Tahoma" charset="0"/>
                <a:cs typeface="+mn-cs"/>
              </a:rPr>
              <a:t>de sa propre histoire, celle du couple</a:t>
            </a:r>
            <a:br>
              <a:rPr lang="fr-BE" sz="3200" dirty="0">
                <a:solidFill>
                  <a:schemeClr val="tx2"/>
                </a:solidFill>
                <a:latin typeface="Tahoma" charset="0"/>
                <a:cs typeface="+mn-cs"/>
              </a:rPr>
            </a:br>
            <a:r>
              <a:rPr lang="fr-BE" sz="3200" dirty="0">
                <a:solidFill>
                  <a:schemeClr val="tx2"/>
                </a:solidFill>
                <a:latin typeface="Tahoma" charset="0"/>
                <a:cs typeface="+mn-cs"/>
              </a:rPr>
              <a:t>  omis celle de son propre passé pour l’enfant</a:t>
            </a: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850"/>
            <a:ext cx="1219200" cy="697992"/>
          </a:xfrm>
          <a:prstGeom prst="rect">
            <a:avLst/>
          </a:prstGeom>
        </p:spPr>
      </p:pic>
    </p:spTree>
    <p:extLst>
      <p:ext uri="{BB962C8B-B14F-4D97-AF65-F5344CB8AC3E}">
        <p14:creationId xmlns:p14="http://schemas.microsoft.com/office/powerpoint/2010/main" val="8922556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p:bldP spid="104453" grpId="0"/>
      <p:bldP spid="10445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0" y="1628775"/>
            <a:ext cx="7770813" cy="4497388"/>
          </a:xfrm>
        </p:spPr>
        <p:txBody>
          <a:bodyPr wrap="square" numCol="1" anchor="t" anchorCtr="0" compatLnSpc="1">
            <a:prstTxWarp prst="textNoShape">
              <a:avLst/>
            </a:prstTxWarp>
          </a:bodyPr>
          <a:lstStyle/>
          <a:p>
            <a:pPr marL="0" indent="0" eaLnBrk="1" hangingPunct="1">
              <a:buFontTx/>
              <a:buNone/>
            </a:pPr>
            <a:r>
              <a:rPr lang="fr-BE" sz="3200" dirty="0">
                <a:solidFill>
                  <a:schemeClr val="tx2"/>
                </a:solidFill>
                <a:effectLst>
                  <a:outerShdw blurRad="38100" dist="38100" dir="2700000" algn="tl">
                    <a:srgbClr val="FFFFFF"/>
                  </a:outerShdw>
                </a:effectLst>
                <a:latin typeface="Tahoma" charset="0"/>
              </a:rPr>
              <a:t>  </a:t>
            </a:r>
            <a:r>
              <a:rPr lang="fr-BE" sz="3200" dirty="0" smtClean="0">
                <a:solidFill>
                  <a:schemeClr val="tx2"/>
                </a:solidFill>
                <a:effectLst>
                  <a:outerShdw blurRad="38100" dist="38100" dir="2700000" algn="tl">
                    <a:srgbClr val="FFFFFF"/>
                  </a:outerShdw>
                </a:effectLst>
                <a:latin typeface="Tahoma" charset="0"/>
              </a:rPr>
              <a:t>&gt;Injustice </a:t>
            </a:r>
            <a:r>
              <a:rPr lang="fr-BE" sz="3200" dirty="0">
                <a:solidFill>
                  <a:schemeClr val="tx2"/>
                </a:solidFill>
                <a:effectLst>
                  <a:outerShdw blurRad="38100" dist="38100" dir="2700000" algn="tl">
                    <a:srgbClr val="FFFFFF"/>
                  </a:outerShdw>
                </a:effectLst>
                <a:latin typeface="Tahoma" charset="0"/>
              </a:rPr>
              <a:t>dans l’analyse du présent</a:t>
            </a:r>
          </a:p>
          <a:p>
            <a:pPr marL="0" indent="0" eaLnBrk="1" hangingPunct="1">
              <a:buFontTx/>
              <a:buNone/>
            </a:pPr>
            <a:r>
              <a:rPr lang="fr-BE" sz="3200" dirty="0">
                <a:solidFill>
                  <a:schemeClr val="tx2"/>
                </a:solidFill>
                <a:effectLst>
                  <a:outerShdw blurRad="38100" dist="38100" dir="2700000" algn="tl">
                    <a:srgbClr val="FFFFFF"/>
                  </a:outerShdw>
                </a:effectLst>
                <a:latin typeface="Tahoma" charset="0"/>
              </a:rPr>
              <a:t>  </a:t>
            </a:r>
            <a:r>
              <a:rPr lang="fr-BE" sz="3200" dirty="0" smtClean="0">
                <a:solidFill>
                  <a:schemeClr val="tx2"/>
                </a:solidFill>
                <a:effectLst>
                  <a:outerShdw blurRad="38100" dist="38100" dir="2700000" algn="tl">
                    <a:srgbClr val="FFFFFF"/>
                  </a:outerShdw>
                </a:effectLst>
                <a:latin typeface="Tahoma" charset="0"/>
              </a:rPr>
              <a:t>&gt;Aveuglement </a:t>
            </a:r>
            <a:r>
              <a:rPr lang="fr-BE" sz="3200" dirty="0">
                <a:solidFill>
                  <a:schemeClr val="tx2"/>
                </a:solidFill>
                <a:effectLst>
                  <a:outerShdw blurRad="38100" dist="38100" dir="2700000" algn="tl">
                    <a:srgbClr val="FFFFFF"/>
                  </a:outerShdw>
                </a:effectLst>
                <a:latin typeface="Tahoma" charset="0"/>
              </a:rPr>
              <a:t>dans la recherche </a:t>
            </a:r>
            <a:r>
              <a:rPr lang="fr-BE" sz="3200" dirty="0" smtClean="0">
                <a:solidFill>
                  <a:schemeClr val="tx2"/>
                </a:solidFill>
                <a:effectLst>
                  <a:outerShdw blurRad="38100" dist="38100" dir="2700000" algn="tl">
                    <a:srgbClr val="FFFFFF"/>
                  </a:outerShdw>
                </a:effectLst>
                <a:latin typeface="Tahoma" charset="0"/>
              </a:rPr>
              <a:t>de</a:t>
            </a:r>
          </a:p>
          <a:p>
            <a:pPr marL="0" indent="0" eaLnBrk="1" hangingPunct="1">
              <a:buFontTx/>
              <a:buNone/>
            </a:pPr>
            <a:r>
              <a:rPr lang="fr-BE" dirty="0">
                <a:solidFill>
                  <a:schemeClr val="tx2"/>
                </a:solidFill>
                <a:effectLst>
                  <a:outerShdw blurRad="38100" dist="38100" dir="2700000" algn="tl">
                    <a:srgbClr val="FFFFFF"/>
                  </a:outerShdw>
                </a:effectLst>
                <a:latin typeface="Tahoma" charset="0"/>
              </a:rPr>
              <a:t> </a:t>
            </a:r>
            <a:r>
              <a:rPr lang="fr-BE" dirty="0" smtClean="0">
                <a:solidFill>
                  <a:schemeClr val="tx2"/>
                </a:solidFill>
                <a:effectLst>
                  <a:outerShdw blurRad="38100" dist="38100" dir="2700000" algn="tl">
                    <a:srgbClr val="FFFFFF"/>
                  </a:outerShdw>
                </a:effectLst>
                <a:latin typeface="Tahoma" charset="0"/>
              </a:rPr>
              <a:t>  solution</a:t>
            </a:r>
            <a:r>
              <a:rPr lang="fr-BE" dirty="0">
                <a:solidFill>
                  <a:schemeClr val="tx2"/>
                </a:solidFill>
                <a:effectLst>
                  <a:outerShdw blurRad="38100" dist="38100" dir="2700000" algn="tl">
                    <a:srgbClr val="FFFFFF"/>
                  </a:outerShdw>
                </a:effectLst>
                <a:latin typeface="Tahoma" charset="0"/>
              </a:rPr>
              <a:t> </a:t>
            </a:r>
            <a:r>
              <a:rPr lang="fr-BE" sz="3200" dirty="0" smtClean="0">
                <a:solidFill>
                  <a:schemeClr val="tx2"/>
                </a:solidFill>
                <a:effectLst>
                  <a:outerShdw blurRad="38100" dist="38100" dir="2700000" algn="tl">
                    <a:srgbClr val="FFFFFF"/>
                  </a:outerShdw>
                </a:effectLst>
                <a:latin typeface="Tahoma" charset="0"/>
              </a:rPr>
              <a:t>(comportement d’échec?)</a:t>
            </a:r>
            <a:endParaRPr lang="fr-FR" sz="3200" dirty="0">
              <a:effectLst>
                <a:outerShdw blurRad="38100" dist="38100" dir="2700000" algn="tl">
                  <a:srgbClr val="212121"/>
                </a:outerShdw>
              </a:effectLst>
              <a:latin typeface="Tahoma" charset="0"/>
            </a:endParaRPr>
          </a:p>
          <a:p>
            <a:pPr marL="0" indent="0" eaLnBrk="1" hangingPunct="1"/>
            <a:endParaRPr lang="fr-FR" sz="3200" dirty="0">
              <a:effectLst>
                <a:outerShdw blurRad="38100" dist="38100" dir="2700000" algn="tl">
                  <a:srgbClr val="212121"/>
                </a:outerShdw>
              </a:effectLst>
              <a:latin typeface="Calisto MT" charset="0"/>
            </a:endParaRP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21448956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122238"/>
            <a:ext cx="9144000" cy="1506537"/>
          </a:xfrm>
        </p:spPr>
        <p:txBody>
          <a:bodyPr/>
          <a:lstStyle/>
          <a:p>
            <a:pPr eaLnBrk="1" fontAlgn="auto" hangingPunct="1">
              <a:spcAft>
                <a:spcPts val="0"/>
              </a:spcAft>
              <a:defRPr/>
            </a:pPr>
            <a:r>
              <a:rPr lang="fr-BE">
                <a:latin typeface="Broadway" charset="0"/>
                <a:ea typeface="+mj-ea"/>
                <a:cs typeface="+mj-cs"/>
              </a:rPr>
              <a:t>Définition </a:t>
            </a:r>
            <a:br>
              <a:rPr lang="fr-BE">
                <a:latin typeface="Broadway" charset="0"/>
                <a:ea typeface="+mj-ea"/>
                <a:cs typeface="+mj-cs"/>
              </a:rPr>
            </a:br>
            <a:r>
              <a:rPr lang="fr-BE" sz="3700">
                <a:latin typeface="Broadway" charset="0"/>
                <a:ea typeface="+mj-ea"/>
                <a:cs typeface="+mj-cs"/>
              </a:rPr>
              <a:t>(Robert culturel)</a:t>
            </a:r>
            <a:endParaRPr lang="fr-FR" sz="3700">
              <a:latin typeface="Broadway" charset="0"/>
              <a:ea typeface="+mj-ea"/>
              <a:cs typeface="+mj-cs"/>
            </a:endParaRPr>
          </a:p>
        </p:txBody>
      </p:sp>
      <p:sp>
        <p:nvSpPr>
          <p:cNvPr id="3075" name="Rectangle 3"/>
          <p:cNvSpPr>
            <a:spLocks noGrp="1" noChangeArrowheads="1"/>
          </p:cNvSpPr>
          <p:nvPr>
            <p:ph idx="1"/>
          </p:nvPr>
        </p:nvSpPr>
        <p:spPr>
          <a:xfrm>
            <a:off x="565802" y="1911376"/>
            <a:ext cx="8578197" cy="1936524"/>
          </a:xfrm>
        </p:spPr>
        <p:txBody>
          <a:bodyPr>
            <a:normAutofit fontScale="62500" lnSpcReduction="20000"/>
          </a:bodyPr>
          <a:lstStyle/>
          <a:p>
            <a:pPr eaLnBrk="1" fontAlgn="auto" hangingPunct="1">
              <a:spcAft>
                <a:spcPts val="0"/>
              </a:spcAft>
              <a:buFont typeface="Wingdings" charset="0"/>
              <a:buNone/>
              <a:defRPr/>
            </a:pPr>
            <a:endParaRPr lang="fr-BE" dirty="0">
              <a:ea typeface="+mn-ea"/>
              <a:cs typeface="+mn-cs"/>
            </a:endParaRPr>
          </a:p>
          <a:p>
            <a:pPr marL="0" indent="0" eaLnBrk="1" fontAlgn="auto" hangingPunct="1">
              <a:spcAft>
                <a:spcPts val="0"/>
              </a:spcAft>
              <a:buFontTx/>
              <a:buNone/>
              <a:defRPr/>
            </a:pPr>
            <a:r>
              <a:rPr lang="fr-BE" sz="3600" dirty="0" smtClean="0">
                <a:solidFill>
                  <a:schemeClr val="tx2"/>
                </a:solidFill>
                <a:latin typeface="Arial"/>
                <a:ea typeface="+mn-ea"/>
                <a:cs typeface="Arial"/>
              </a:rPr>
              <a:t> </a:t>
            </a:r>
            <a:r>
              <a:rPr lang="fr-BE" sz="5900" dirty="0" smtClean="0">
                <a:solidFill>
                  <a:schemeClr val="tx2"/>
                </a:solidFill>
                <a:latin typeface="Arial"/>
                <a:ea typeface="+mn-ea"/>
                <a:cs typeface="Arial"/>
              </a:rPr>
              <a:t> </a:t>
            </a:r>
            <a:r>
              <a:rPr lang="fr-BE" sz="4500" dirty="0" smtClean="0">
                <a:solidFill>
                  <a:schemeClr val="tx2"/>
                </a:solidFill>
                <a:latin typeface="Arial"/>
                <a:ea typeface="+mn-ea"/>
                <a:cs typeface="Arial"/>
              </a:rPr>
              <a:t>Action </a:t>
            </a:r>
            <a:r>
              <a:rPr lang="fr-BE" sz="4500" dirty="0">
                <a:solidFill>
                  <a:schemeClr val="tx2"/>
                </a:solidFill>
                <a:latin typeface="Arial"/>
                <a:ea typeface="+mn-ea"/>
                <a:cs typeface="Arial"/>
              </a:rPr>
              <a:t>d’aliéner une propriété, un droit :  céder, transférer à un </a:t>
            </a:r>
            <a:r>
              <a:rPr lang="fr-BE" sz="4500" dirty="0" smtClean="0">
                <a:solidFill>
                  <a:schemeClr val="tx2"/>
                </a:solidFill>
                <a:latin typeface="Arial"/>
                <a:ea typeface="+mn-ea"/>
                <a:cs typeface="Arial"/>
              </a:rPr>
              <a:t>autre</a:t>
            </a:r>
            <a:endParaRPr lang="fr-BE" sz="4500" dirty="0">
              <a:solidFill>
                <a:schemeClr val="tx2"/>
              </a:solidFill>
              <a:latin typeface="Arial"/>
              <a:ea typeface="+mn-ea"/>
              <a:cs typeface="Arial"/>
            </a:endParaRPr>
          </a:p>
          <a:p>
            <a:pPr eaLnBrk="1" fontAlgn="auto" hangingPunct="1">
              <a:spcAft>
                <a:spcPts val="0"/>
              </a:spcAft>
              <a:buFontTx/>
              <a:buNone/>
              <a:defRPr/>
            </a:pPr>
            <a:endParaRPr lang="fr-BE" sz="3600" dirty="0">
              <a:solidFill>
                <a:schemeClr val="tx2"/>
              </a:solidFill>
              <a:latin typeface="Tahoma" charset="0"/>
              <a:ea typeface="+mn-ea"/>
              <a:cs typeface="+mn-cs"/>
            </a:endParaRPr>
          </a:p>
          <a:p>
            <a:pPr eaLnBrk="1" fontAlgn="auto" hangingPunct="1">
              <a:spcAft>
                <a:spcPts val="0"/>
              </a:spcAft>
              <a:buFont typeface="Wingdings" charset="0"/>
              <a:buNone/>
              <a:defRPr/>
            </a:pPr>
            <a:endParaRPr lang="fr-BE" dirty="0">
              <a:ea typeface="+mn-ea"/>
              <a:cs typeface="+mn-cs"/>
            </a:endParaRPr>
          </a:p>
          <a:p>
            <a:pPr eaLnBrk="1" fontAlgn="auto" hangingPunct="1">
              <a:spcAft>
                <a:spcPts val="0"/>
              </a:spcAft>
              <a:buFont typeface="Wingdings" charset="0"/>
              <a:buNone/>
              <a:defRPr/>
            </a:pPr>
            <a:endParaRPr lang="fr-FR" dirty="0">
              <a:ea typeface="+mn-ea"/>
              <a:cs typeface="+mn-cs"/>
            </a:endParaRPr>
          </a:p>
        </p:txBody>
      </p:sp>
      <p:sp>
        <p:nvSpPr>
          <p:cNvPr id="3077" name="Text Box 5"/>
          <p:cNvSpPr txBox="1">
            <a:spLocks noChangeArrowheads="1"/>
          </p:cNvSpPr>
          <p:nvPr/>
        </p:nvSpPr>
        <p:spPr bwMode="auto">
          <a:xfrm>
            <a:off x="427494" y="3319838"/>
            <a:ext cx="8365093"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buClr>
                <a:schemeClr val="hlink"/>
              </a:buClr>
              <a:buSzPct val="70000"/>
              <a:defRPr/>
            </a:pPr>
            <a:r>
              <a:rPr lang="fr-BE" sz="3600" dirty="0">
                <a:solidFill>
                  <a:schemeClr val="tx2"/>
                </a:solidFill>
                <a:effectLst>
                  <a:outerShdw blurRad="38100" dist="38100" dir="2700000" algn="tl">
                    <a:srgbClr val="000000"/>
                  </a:outerShdw>
                </a:effectLst>
                <a:latin typeface="Tahoma" charset="0"/>
                <a:cs typeface="+mn-cs"/>
              </a:rPr>
              <a:t>  </a:t>
            </a:r>
            <a:r>
              <a:rPr lang="fr-BE" sz="2800" dirty="0">
                <a:solidFill>
                  <a:schemeClr val="tx2"/>
                </a:solidFill>
                <a:effectLst>
                  <a:outerShdw blurRad="38100" dist="38100" dir="2700000" algn="tl">
                    <a:srgbClr val="000000"/>
                  </a:outerShdw>
                </a:effectLst>
                <a:latin typeface="Arial"/>
                <a:cs typeface="Arial"/>
              </a:rPr>
              <a:t>Perte ou abandon d’un bien naturel</a:t>
            </a:r>
          </a:p>
          <a:p>
            <a:pPr>
              <a:buFontTx/>
              <a:buChar char="•"/>
              <a:defRPr/>
            </a:pPr>
            <a:endParaRPr lang="fr-BE" sz="3600" dirty="0">
              <a:solidFill>
                <a:schemeClr val="tx2"/>
              </a:solidFill>
              <a:effectLst>
                <a:outerShdw blurRad="38100" dist="38100" dir="2700000" algn="tl">
                  <a:srgbClr val="000000"/>
                </a:outerShdw>
              </a:effectLst>
              <a:latin typeface="Arial"/>
              <a:cs typeface="Arial"/>
            </a:endParaRPr>
          </a:p>
          <a:p>
            <a:pPr>
              <a:spcBef>
                <a:spcPct val="50000"/>
              </a:spcBef>
              <a:buFontTx/>
              <a:buChar char="•"/>
              <a:defRPr/>
            </a:pPr>
            <a:endParaRPr lang="fr-FR" dirty="0">
              <a:cs typeface="+mn-cs"/>
            </a:endParaRPr>
          </a:p>
        </p:txBody>
      </p:sp>
      <p:sp>
        <p:nvSpPr>
          <p:cNvPr id="3078" name="Text Box 6"/>
          <p:cNvSpPr txBox="1">
            <a:spLocks noChangeArrowheads="1"/>
          </p:cNvSpPr>
          <p:nvPr/>
        </p:nvSpPr>
        <p:spPr bwMode="auto">
          <a:xfrm>
            <a:off x="427494" y="4437063"/>
            <a:ext cx="8465681"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buClr>
                <a:schemeClr val="hlink"/>
              </a:buClr>
              <a:buSzPct val="70000"/>
              <a:defRPr/>
            </a:pPr>
            <a:r>
              <a:rPr lang="fr-BE" sz="3600" dirty="0">
                <a:solidFill>
                  <a:schemeClr val="tx2"/>
                </a:solidFill>
                <a:effectLst>
                  <a:outerShdw blurRad="38100" dist="38100" dir="2700000" algn="tl">
                    <a:srgbClr val="000000"/>
                  </a:outerShdw>
                </a:effectLst>
                <a:latin typeface="Tahoma" charset="0"/>
                <a:cs typeface="+mn-cs"/>
              </a:rPr>
              <a:t>  </a:t>
            </a:r>
            <a:r>
              <a:rPr lang="fr-BE" sz="2800" dirty="0">
                <a:solidFill>
                  <a:schemeClr val="tx2"/>
                </a:solidFill>
                <a:effectLst>
                  <a:outerShdw blurRad="38100" dist="38100" dir="2700000" algn="tl">
                    <a:srgbClr val="000000"/>
                  </a:outerShdw>
                </a:effectLst>
                <a:latin typeface="Arial"/>
                <a:cs typeface="Arial"/>
              </a:rPr>
              <a:t>Fait de devenir comme étranger à   </a:t>
            </a:r>
            <a:br>
              <a:rPr lang="fr-BE" sz="2800" dirty="0">
                <a:solidFill>
                  <a:schemeClr val="tx2"/>
                </a:solidFill>
                <a:effectLst>
                  <a:outerShdw blurRad="38100" dist="38100" dir="2700000" algn="tl">
                    <a:srgbClr val="000000"/>
                  </a:outerShdw>
                </a:effectLst>
                <a:latin typeface="Arial"/>
                <a:cs typeface="Arial"/>
              </a:rPr>
            </a:br>
            <a:r>
              <a:rPr lang="fr-BE" sz="2800" dirty="0">
                <a:solidFill>
                  <a:schemeClr val="tx2"/>
                </a:solidFill>
                <a:effectLst>
                  <a:outerShdw blurRad="38100" dist="38100" dir="2700000" algn="tl">
                    <a:srgbClr val="000000"/>
                  </a:outerShdw>
                </a:effectLst>
                <a:latin typeface="Arial"/>
                <a:cs typeface="Arial"/>
              </a:rPr>
              <a:t>   quelqu’un, quelque chose</a:t>
            </a:r>
          </a:p>
          <a:p>
            <a:pPr>
              <a:spcBef>
                <a:spcPct val="50000"/>
              </a:spcBef>
              <a:defRPr/>
            </a:pPr>
            <a:endParaRPr lang="fr-FR" sz="3600" dirty="0">
              <a:latin typeface="Tahoma" charset="0"/>
              <a:cs typeface="+mn-cs"/>
            </a:endParaRP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329683025"/>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P spid="3077" grpId="0"/>
      <p:bldP spid="307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L’approche de B. van </a:t>
            </a:r>
            <a:r>
              <a:rPr lang="fr-FR" dirty="0" err="1" smtClean="0"/>
              <a:t>Dieren</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Dans un contexte de </a:t>
            </a:r>
            <a:r>
              <a:rPr lang="fr-FR" dirty="0" err="1"/>
              <a:t>séparation</a:t>
            </a:r>
            <a:r>
              <a:rPr lang="fr-FR" dirty="0"/>
              <a:t> et de conflit parental dont il est l’enjeu , le PROCESSUS d’</a:t>
            </a:r>
            <a:r>
              <a:rPr lang="fr-FR" dirty="0" err="1"/>
              <a:t>aliénation</a:t>
            </a:r>
            <a:r>
              <a:rPr lang="fr-FR" dirty="0"/>
              <a:t> parentale est l’aboutissement d’un PROCESSUS de </a:t>
            </a:r>
            <a:r>
              <a:rPr lang="fr-FR" dirty="0" err="1"/>
              <a:t>dégradation</a:t>
            </a:r>
            <a:r>
              <a:rPr lang="fr-FR" dirty="0"/>
              <a:t> des liens parents-enfants </a:t>
            </a:r>
            <a:r>
              <a:rPr lang="fr-FR" dirty="0" err="1"/>
              <a:t>particulièrement</a:t>
            </a:r>
            <a:r>
              <a:rPr lang="fr-FR" dirty="0"/>
              <a:t> aigu qui a pour effet dans le chef de l’enfant de l’amener à un moment donné, de se rapprocher de plus en plus d’un des parent au point de faire « alliance » avec celui-ci , et </a:t>
            </a:r>
            <a:r>
              <a:rPr lang="fr-FR" dirty="0" err="1"/>
              <a:t>parallèlement</a:t>
            </a:r>
            <a:r>
              <a:rPr lang="fr-FR" dirty="0"/>
              <a:t> de mettre de plus en plus à distance , jusqu’à rejeter et </a:t>
            </a:r>
            <a:r>
              <a:rPr lang="fr-FR" dirty="0" err="1"/>
              <a:t>même</a:t>
            </a:r>
            <a:r>
              <a:rPr lang="fr-FR" dirty="0"/>
              <a:t> </a:t>
            </a:r>
            <a:r>
              <a:rPr lang="fr-FR" dirty="0" err="1"/>
              <a:t>haïr</a:t>
            </a:r>
            <a:r>
              <a:rPr lang="fr-FR" dirty="0"/>
              <a:t> l’autre parent pourtant jugé et ressenti comme « suffisamment bon » avant le conflit parental . </a:t>
            </a:r>
          </a:p>
          <a:p>
            <a:endParaRPr lang="fr-FR" dirty="0"/>
          </a:p>
        </p:txBody>
      </p:sp>
      <p:pic>
        <p:nvPicPr>
          <p:cNvPr id="4" name="Image 3"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98040733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96058"/>
            <a:ext cx="8229600" cy="6131275"/>
          </a:xfrm>
        </p:spPr>
        <p:txBody>
          <a:bodyPr>
            <a:normAutofit fontScale="77500" lnSpcReduction="20000"/>
          </a:bodyPr>
          <a:lstStyle/>
          <a:p>
            <a:pPr marL="0" indent="0">
              <a:buNone/>
            </a:pPr>
            <a:r>
              <a:rPr lang="fr-FR" dirty="0"/>
              <a:t>Le comportement </a:t>
            </a:r>
            <a:r>
              <a:rPr lang="fr-FR" dirty="0" err="1"/>
              <a:t>aliénant</a:t>
            </a:r>
            <a:r>
              <a:rPr lang="fr-FR" dirty="0"/>
              <a:t> du parent proche peut </a:t>
            </a:r>
            <a:r>
              <a:rPr lang="fr-FR" dirty="0" err="1"/>
              <a:t>être</a:t>
            </a:r>
            <a:r>
              <a:rPr lang="fr-FR" dirty="0"/>
              <a:t> plus ou moins conscient et </a:t>
            </a:r>
            <a:r>
              <a:rPr lang="fr-FR" dirty="0" err="1"/>
              <a:t>délibére</a:t>
            </a:r>
            <a:r>
              <a:rPr lang="fr-FR" dirty="0"/>
              <a:t>́ et peut </a:t>
            </a:r>
            <a:r>
              <a:rPr lang="fr-FR" dirty="0" err="1"/>
              <a:t>être</a:t>
            </a:r>
            <a:r>
              <a:rPr lang="fr-FR" dirty="0"/>
              <a:t> soit actif (« lavage de cerveau ») soit indirect et larvé (insinuations, attitudes non verbales ..) . Il peut aussi s’appuyer sur la propre souffrance de l’enfant (« comme je te comprends d’en vouloir à ton </a:t>
            </a:r>
            <a:r>
              <a:rPr lang="fr-FR" dirty="0" err="1"/>
              <a:t>père</a:t>
            </a:r>
            <a:r>
              <a:rPr lang="fr-FR" dirty="0"/>
              <a:t> ») ou s’exprimer dans un contexte de « </a:t>
            </a:r>
            <a:r>
              <a:rPr lang="fr-FR" dirty="0" err="1"/>
              <a:t>solidarite</a:t>
            </a:r>
            <a:r>
              <a:rPr lang="fr-FR" dirty="0"/>
              <a:t>́ de </a:t>
            </a:r>
            <a:r>
              <a:rPr lang="fr-FR" dirty="0" err="1"/>
              <a:t>naufragés</a:t>
            </a:r>
            <a:r>
              <a:rPr lang="fr-FR" dirty="0"/>
              <a:t> » (« on se serre les coudes face à ce salaud responsable de </a:t>
            </a:r>
            <a:r>
              <a:rPr lang="fr-FR" i="1" dirty="0"/>
              <a:t>notre </a:t>
            </a:r>
            <a:r>
              <a:rPr lang="fr-FR" dirty="0"/>
              <a:t>malheur »). Ce comportement </a:t>
            </a:r>
            <a:r>
              <a:rPr lang="fr-FR" dirty="0" err="1"/>
              <a:t>aliénant</a:t>
            </a:r>
            <a:r>
              <a:rPr lang="fr-FR" dirty="0"/>
              <a:t> peut se manifester de </a:t>
            </a:r>
            <a:r>
              <a:rPr lang="fr-FR" dirty="0" err="1"/>
              <a:t>manières</a:t>
            </a:r>
            <a:r>
              <a:rPr lang="fr-FR" dirty="0"/>
              <a:t> </a:t>
            </a:r>
            <a:r>
              <a:rPr lang="fr-FR" dirty="0" err="1"/>
              <a:t>très</a:t>
            </a:r>
            <a:r>
              <a:rPr lang="fr-FR" dirty="0"/>
              <a:t> </a:t>
            </a:r>
            <a:r>
              <a:rPr lang="fr-FR" dirty="0" err="1"/>
              <a:t>variées</a:t>
            </a:r>
            <a:r>
              <a:rPr lang="fr-FR" dirty="0"/>
              <a:t>, avec des </a:t>
            </a:r>
            <a:r>
              <a:rPr lang="fr-FR" dirty="0" err="1"/>
              <a:t>intensités</a:t>
            </a:r>
            <a:r>
              <a:rPr lang="fr-FR" dirty="0"/>
              <a:t> </a:t>
            </a:r>
            <a:r>
              <a:rPr lang="fr-FR" dirty="0" err="1"/>
              <a:t>très</a:t>
            </a:r>
            <a:r>
              <a:rPr lang="fr-FR" dirty="0"/>
              <a:t> variables et correspond à des motivations et et comportements </a:t>
            </a:r>
            <a:r>
              <a:rPr lang="fr-FR" dirty="0" err="1"/>
              <a:t>très</a:t>
            </a:r>
            <a:r>
              <a:rPr lang="fr-FR" dirty="0"/>
              <a:t> divers de chaque « acteur » concerné. </a:t>
            </a:r>
          </a:p>
          <a:p>
            <a:endParaRPr lang="fr-FR" dirty="0"/>
          </a:p>
        </p:txBody>
      </p:sp>
      <p:pic>
        <p:nvPicPr>
          <p:cNvPr id="2" name="Image 1" descr="Logo_CHU-coul-petit.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150995691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62935"/>
            <a:ext cx="8229600" cy="1321404"/>
          </a:xfrm>
        </p:spPr>
        <p:txBody>
          <a:bodyPr/>
          <a:lstStyle/>
          <a:p>
            <a:r>
              <a:rPr lang="fr-FR" dirty="0" smtClean="0"/>
              <a:t>Merci pour votre attention</a:t>
            </a:r>
            <a:endParaRPr lang="fr-FR" dirty="0"/>
          </a:p>
        </p:txBody>
      </p:sp>
      <p:pic>
        <p:nvPicPr>
          <p:cNvPr id="45058"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414434492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0" y="1916113"/>
            <a:ext cx="8686800" cy="2665412"/>
          </a:xfrm>
        </p:spPr>
        <p:txBody>
          <a:bodyPr wrap="square" numCol="1" anchor="t" anchorCtr="0" compatLnSpc="1">
            <a:prstTxWarp prst="textNoShape">
              <a:avLst/>
            </a:prstTxWarp>
            <a:normAutofit fontScale="85000" lnSpcReduction="20000"/>
          </a:bodyPr>
          <a:lstStyle/>
          <a:p>
            <a:pPr algn="just" eaLnBrk="1" hangingPunct="1">
              <a:buFont typeface="Wingdings" charset="0"/>
              <a:buNone/>
            </a:pPr>
            <a:r>
              <a:rPr lang="fr-BE" dirty="0">
                <a:effectLst>
                  <a:outerShdw blurRad="38100" dist="38100" dir="2700000" algn="tl">
                    <a:srgbClr val="212121"/>
                  </a:outerShdw>
                </a:effectLst>
                <a:latin typeface="Calisto MT" charset="0"/>
              </a:rPr>
              <a:t>	</a:t>
            </a:r>
            <a:r>
              <a:rPr lang="fr-BE" sz="3800" dirty="0">
                <a:solidFill>
                  <a:schemeClr val="tx2"/>
                </a:solidFill>
                <a:effectLst>
                  <a:outerShdw blurRad="38100" dist="38100" dir="2700000" algn="tl">
                    <a:srgbClr val="FFFFFF"/>
                  </a:outerShdw>
                </a:effectLst>
                <a:latin typeface="Tahoma" charset="0"/>
              </a:rPr>
              <a:t>« Processus par lequel l’être humain est rendu comme étranger à lui-même, et perd la conscience claire de ses rapports </a:t>
            </a:r>
            <a:r>
              <a:rPr lang="fr-BE" sz="3800">
                <a:solidFill>
                  <a:schemeClr val="tx2"/>
                </a:solidFill>
                <a:effectLst>
                  <a:outerShdw blurRad="38100" dist="38100" dir="2700000" algn="tl">
                    <a:srgbClr val="FFFFFF"/>
                  </a:outerShdw>
                </a:effectLst>
                <a:latin typeface="Tahoma" charset="0"/>
              </a:rPr>
              <a:t>avec </a:t>
            </a:r>
            <a:r>
              <a:rPr lang="fr-BE" sz="3800" smtClean="0">
                <a:solidFill>
                  <a:schemeClr val="tx2"/>
                </a:solidFill>
                <a:effectLst>
                  <a:outerShdw blurRad="38100" dist="38100" dir="2700000" algn="tl">
                    <a:srgbClr val="FFFFFF"/>
                  </a:outerShdw>
                </a:effectLst>
                <a:latin typeface="Tahoma" charset="0"/>
              </a:rPr>
              <a:t>l’autre</a:t>
            </a:r>
            <a:r>
              <a:rPr lang="fr-BE" sz="3800" dirty="0">
                <a:solidFill>
                  <a:schemeClr val="tx2"/>
                </a:solidFill>
                <a:effectLst>
                  <a:outerShdw blurRad="38100" dist="38100" dir="2700000" algn="tl">
                    <a:srgbClr val="FFFFFF"/>
                  </a:outerShdw>
                </a:effectLst>
                <a:latin typeface="Tahoma" charset="0"/>
              </a:rPr>
              <a:t>. »</a:t>
            </a:r>
            <a:endParaRPr lang="fr-FR" sz="3800" dirty="0">
              <a:solidFill>
                <a:schemeClr val="tx2"/>
              </a:solidFill>
              <a:effectLst>
                <a:outerShdw blurRad="38100" dist="38100" dir="2700000" algn="tl">
                  <a:srgbClr val="FFFFFF"/>
                </a:outerShdw>
              </a:effectLst>
              <a:latin typeface="Tahoma" charset="0"/>
            </a:endParaRP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586211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de Gardner (1)</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 Désordre qui surgit principalement dans le  contexte de conflits de droit de garde d’enfants. Sa manifestation principale est une campagne de dénigrement persistante de l’enfant contre un parent, et cela sans justification, car elle n’intervient pas en réponse à un comportement non adéquat du parent. » (1985)</a:t>
            </a:r>
            <a:endParaRPr lang="fr-FR" dirty="0"/>
          </a:p>
        </p:txBody>
      </p:sp>
      <p:pic>
        <p:nvPicPr>
          <p:cNvPr id="4" name="Image 3"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62464507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de Gardner (2)</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smtClean="0">
                <a:latin typeface="Arial" panose="020B0604020202020204" pitchFamily="34" charset="0"/>
                <a:cs typeface="Arial" panose="020B0604020202020204" pitchFamily="34" charset="0"/>
              </a:rPr>
              <a:t>« Trouble </a:t>
            </a:r>
            <a:r>
              <a:rPr lang="fr-FR" dirty="0">
                <a:latin typeface="Arial" panose="020B0604020202020204" pitchFamily="34" charset="0"/>
                <a:cs typeface="Arial" panose="020B0604020202020204" pitchFamily="34" charset="0"/>
              </a:rPr>
              <a:t>de l’enfance qui survient presque exclusivement en contexte de disputes concernant la garde de l’enfant (suite à la séparation des parents). Sa principale manifestation consiste en une campagne de dénigrement injustifiée menée par l’enfant contre un parent. Cette situation résulte de l’endoctrinement de l’enfant par un parent qui use de stratégies de programmation « lavage de cerveau », menant ainsi l’enfant à contribuer lui-même au dénigrement du parent visé » </a:t>
            </a:r>
            <a:r>
              <a:rPr lang="fr-FR" dirty="0" smtClean="0">
                <a:latin typeface="Arial" panose="020B0604020202020204" pitchFamily="34" charset="0"/>
                <a:cs typeface="Arial" panose="020B0604020202020204" pitchFamily="34" charset="0"/>
              </a:rPr>
              <a:t>(2002)</a:t>
            </a:r>
            <a:r>
              <a:rPr lang="fr-FR" dirty="0">
                <a:latin typeface="Arial" panose="020B0604020202020204" pitchFamily="34" charset="0"/>
                <a:cs typeface="Arial" panose="020B0604020202020204" pitchFamily="34" charset="0"/>
              </a:rPr>
              <a:t>.</a:t>
            </a:r>
            <a:endParaRPr lang="fr-FR" dirty="0"/>
          </a:p>
        </p:txBody>
      </p:sp>
      <p:pic>
        <p:nvPicPr>
          <p:cNvPr id="4" name="Image 3"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24245792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480289"/>
            <a:ext cx="7770813" cy="1453536"/>
          </a:xfrm>
        </p:spPr>
        <p:txBody>
          <a:bodyPr/>
          <a:lstStyle/>
          <a:p>
            <a:pPr eaLnBrk="1" fontAlgn="auto" hangingPunct="1">
              <a:spcAft>
                <a:spcPts val="0"/>
              </a:spcAft>
              <a:defRPr/>
            </a:pPr>
            <a:r>
              <a:rPr lang="fr-FR" sz="5400" dirty="0" smtClean="0">
                <a:ea typeface="+mj-ea"/>
                <a:cs typeface="+mj-cs"/>
              </a:rPr>
              <a:t>Les 8 critères de Gardner</a:t>
            </a:r>
            <a:endParaRPr lang="fr-FR" sz="5400" dirty="0">
              <a:ea typeface="+mj-ea"/>
              <a:cs typeface="+mj-cs"/>
            </a:endParaRPr>
          </a:p>
        </p:txBody>
      </p:sp>
      <p:pic>
        <p:nvPicPr>
          <p:cNvPr id="3" name="Image 2"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288493426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idx="1"/>
          </p:nvPr>
        </p:nvSpPr>
        <p:spPr>
          <a:xfrm>
            <a:off x="138922" y="1630305"/>
            <a:ext cx="9144000" cy="576262"/>
          </a:xfrm>
        </p:spPr>
        <p:txBody>
          <a:bodyPr>
            <a:normAutofit/>
          </a:bodyPr>
          <a:lstStyle/>
          <a:p>
            <a:pPr marL="349250" lvl="1" indent="0" eaLnBrk="1" fontAlgn="auto" hangingPunct="1">
              <a:lnSpc>
                <a:spcPct val="90000"/>
              </a:lnSpc>
              <a:spcAft>
                <a:spcPts val="0"/>
              </a:spcAft>
              <a:buFontTx/>
              <a:buNone/>
              <a:defRPr/>
            </a:pPr>
            <a:r>
              <a:rPr lang="fr-BE" sz="3200" b="1" dirty="0" smtClean="0">
                <a:solidFill>
                  <a:schemeClr val="tx2"/>
                </a:solidFill>
                <a:latin typeface="Arial"/>
                <a:ea typeface="+mn-ea"/>
                <a:cs typeface="Arial"/>
              </a:rPr>
              <a:t>&gt;La campagne de dénigrement</a:t>
            </a:r>
            <a:endParaRPr lang="fr-BE" sz="3200" b="1" dirty="0">
              <a:solidFill>
                <a:schemeClr val="tx2"/>
              </a:solidFill>
              <a:latin typeface="Arial"/>
              <a:ea typeface="+mn-ea"/>
              <a:cs typeface="Arial"/>
            </a:endParaRPr>
          </a:p>
        </p:txBody>
      </p:sp>
      <p:sp>
        <p:nvSpPr>
          <p:cNvPr id="103431" name="Text Box 7"/>
          <p:cNvSpPr txBox="1">
            <a:spLocks noChangeArrowheads="1"/>
          </p:cNvSpPr>
          <p:nvPr/>
        </p:nvSpPr>
        <p:spPr bwMode="auto">
          <a:xfrm>
            <a:off x="0" y="2419350"/>
            <a:ext cx="9144000" cy="1077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effectLst>
                  <a:outerShdw blurRad="38100" dist="38100" dir="2700000" algn="tl">
                    <a:srgbClr val="000000"/>
                  </a:outerShdw>
                </a:effectLst>
                <a:cs typeface="+mn-cs"/>
              </a:rPr>
              <a:t>  </a:t>
            </a:r>
            <a:r>
              <a:rPr lang="fr-BE" sz="3200" dirty="0" smtClean="0">
                <a:solidFill>
                  <a:schemeClr val="tx2"/>
                </a:solidFill>
                <a:effectLst>
                  <a:outerShdw blurRad="38100" dist="38100" dir="2700000" algn="tl">
                    <a:srgbClr val="000000"/>
                  </a:outerShdw>
                </a:effectLst>
                <a:cs typeface="+mn-cs"/>
              </a:rPr>
              <a:t>    &gt;</a:t>
            </a:r>
            <a:r>
              <a:rPr lang="fr-BE" sz="3200" dirty="0" smtClean="0">
                <a:solidFill>
                  <a:schemeClr val="tx2"/>
                </a:solidFill>
                <a:effectLst>
                  <a:outerShdw blurRad="38100" dist="38100" dir="2700000" algn="tl">
                    <a:srgbClr val="000000"/>
                  </a:outerShdw>
                </a:effectLst>
                <a:latin typeface="Tahoma" charset="0"/>
                <a:cs typeface="+mn-cs"/>
              </a:rPr>
              <a:t>Justification </a:t>
            </a:r>
            <a:r>
              <a:rPr lang="fr-BE" sz="3200" dirty="0">
                <a:solidFill>
                  <a:schemeClr val="tx2"/>
                </a:solidFill>
                <a:effectLst>
                  <a:outerShdw blurRad="38100" dist="38100" dir="2700000" algn="tl">
                    <a:srgbClr val="000000"/>
                  </a:outerShdw>
                </a:effectLst>
                <a:latin typeface="Tahoma" charset="0"/>
                <a:cs typeface="+mn-cs"/>
              </a:rPr>
              <a:t>faible, frivole ou absurde du</a:t>
            </a:r>
            <a:br>
              <a:rPr lang="fr-BE" sz="3200" dirty="0">
                <a:solidFill>
                  <a:schemeClr val="tx2"/>
                </a:solidFill>
                <a:effectLst>
                  <a:outerShdw blurRad="38100" dist="38100" dir="2700000" algn="tl">
                    <a:srgbClr val="000000"/>
                  </a:outerShdw>
                </a:effectLst>
                <a:latin typeface="Tahoma" charset="0"/>
                <a:cs typeface="+mn-cs"/>
              </a:rPr>
            </a:br>
            <a:r>
              <a:rPr lang="fr-BE" sz="3200" dirty="0">
                <a:solidFill>
                  <a:schemeClr val="tx2"/>
                </a:solidFill>
                <a:effectLst>
                  <a:outerShdw blurRad="38100" dist="38100" dir="2700000" algn="tl">
                    <a:srgbClr val="000000"/>
                  </a:outerShdw>
                </a:effectLst>
                <a:latin typeface="Tahoma" charset="0"/>
                <a:cs typeface="+mn-cs"/>
              </a:rPr>
              <a:t>  dénigrement</a:t>
            </a:r>
            <a:endParaRPr lang="fr-FR" sz="3200" dirty="0">
              <a:latin typeface="Tahoma" charset="0"/>
              <a:cs typeface="+mn-cs"/>
            </a:endParaRPr>
          </a:p>
        </p:txBody>
      </p:sp>
      <p:sp>
        <p:nvSpPr>
          <p:cNvPr id="103432" name="Text Box 8"/>
          <p:cNvSpPr txBox="1">
            <a:spLocks noChangeArrowheads="1"/>
          </p:cNvSpPr>
          <p:nvPr/>
        </p:nvSpPr>
        <p:spPr bwMode="auto">
          <a:xfrm>
            <a:off x="138922" y="3833753"/>
            <a:ext cx="9144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effectLst>
                  <a:outerShdw blurRad="38100" dist="38100" dir="2700000" algn="tl">
                    <a:srgbClr val="000000"/>
                  </a:outerShdw>
                </a:effectLst>
                <a:cs typeface="+mn-cs"/>
              </a:rPr>
              <a:t>  </a:t>
            </a:r>
            <a:r>
              <a:rPr lang="fr-BE" sz="3200" dirty="0" smtClean="0">
                <a:solidFill>
                  <a:schemeClr val="tx2"/>
                </a:solidFill>
                <a:effectLst>
                  <a:outerShdw blurRad="38100" dist="38100" dir="2700000" algn="tl">
                    <a:srgbClr val="000000"/>
                  </a:outerShdw>
                </a:effectLst>
                <a:cs typeface="+mn-cs"/>
              </a:rPr>
              <a:t>   &gt;</a:t>
            </a:r>
            <a:r>
              <a:rPr lang="fr-BE" sz="3200" dirty="0" smtClean="0">
                <a:solidFill>
                  <a:schemeClr val="tx2"/>
                </a:solidFill>
                <a:effectLst>
                  <a:outerShdw blurRad="38100" dist="38100" dir="2700000" algn="tl">
                    <a:srgbClr val="000000"/>
                  </a:outerShdw>
                </a:effectLst>
                <a:latin typeface="Tahoma" charset="0"/>
                <a:cs typeface="+mn-cs"/>
              </a:rPr>
              <a:t>Manque </a:t>
            </a:r>
            <a:r>
              <a:rPr lang="fr-BE" sz="3200" dirty="0">
                <a:solidFill>
                  <a:schemeClr val="tx2"/>
                </a:solidFill>
                <a:effectLst>
                  <a:outerShdw blurRad="38100" dist="38100" dir="2700000" algn="tl">
                    <a:srgbClr val="000000"/>
                  </a:outerShdw>
                </a:effectLst>
                <a:latin typeface="Tahoma" charset="0"/>
                <a:cs typeface="+mn-cs"/>
              </a:rPr>
              <a:t>d’ambivalence</a:t>
            </a:r>
          </a:p>
        </p:txBody>
      </p:sp>
      <p:sp>
        <p:nvSpPr>
          <p:cNvPr id="103433" name="Text Box 9"/>
          <p:cNvSpPr txBox="1">
            <a:spLocks noChangeArrowheads="1"/>
          </p:cNvSpPr>
          <p:nvPr/>
        </p:nvSpPr>
        <p:spPr bwMode="auto">
          <a:xfrm>
            <a:off x="138922" y="5140170"/>
            <a:ext cx="914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buClr>
                <a:schemeClr val="hlink"/>
              </a:buClr>
              <a:buSzPct val="70000"/>
              <a:defRPr/>
            </a:pPr>
            <a:r>
              <a:rPr lang="fr-BE" sz="3200" dirty="0">
                <a:solidFill>
                  <a:schemeClr val="tx2"/>
                </a:solidFill>
                <a:effectLst>
                  <a:outerShdw blurRad="38100" dist="38100" dir="2700000" algn="tl">
                    <a:srgbClr val="000000"/>
                  </a:outerShdw>
                </a:effectLst>
                <a:latin typeface="Tahoma" charset="0"/>
                <a:cs typeface="+mn-cs"/>
              </a:rPr>
              <a:t>  </a:t>
            </a:r>
            <a:r>
              <a:rPr lang="fr-BE" sz="3200" dirty="0" smtClean="0">
                <a:solidFill>
                  <a:schemeClr val="tx2"/>
                </a:solidFill>
                <a:effectLst>
                  <a:outerShdw blurRad="38100" dist="38100" dir="2700000" algn="tl">
                    <a:srgbClr val="000000"/>
                  </a:outerShdw>
                </a:effectLst>
                <a:latin typeface="Tahoma" charset="0"/>
                <a:cs typeface="+mn-cs"/>
              </a:rPr>
              <a:t> &gt;Phénomène </a:t>
            </a:r>
            <a:r>
              <a:rPr lang="fr-BE" sz="3200" dirty="0">
                <a:solidFill>
                  <a:schemeClr val="tx2"/>
                </a:solidFill>
                <a:effectLst>
                  <a:outerShdw blurRad="38100" dist="38100" dir="2700000" algn="tl">
                    <a:srgbClr val="000000"/>
                  </a:outerShdw>
                </a:effectLst>
                <a:latin typeface="Tahoma" charset="0"/>
                <a:cs typeface="+mn-cs"/>
              </a:rPr>
              <a:t>du penseur indépendant</a:t>
            </a:r>
            <a:endParaRPr lang="fr-FR" sz="3200" dirty="0">
              <a:latin typeface="Tahoma" charset="0"/>
              <a:cs typeface="+mn-cs"/>
            </a:endParaRP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8467684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343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343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P spid="103431" grpId="0"/>
      <p:bldP spid="103432" grpId="0"/>
      <p:bldP spid="1034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3" y="836613"/>
            <a:ext cx="7770812" cy="5393874"/>
          </a:xfrm>
        </p:spPr>
        <p:txBody>
          <a:bodyPr>
            <a:normAutofit/>
          </a:bodyPr>
          <a:lstStyle/>
          <a:p>
            <a:pPr marL="0" indent="0" eaLnBrk="1" fontAlgn="auto" hangingPunct="1">
              <a:spcAft>
                <a:spcPts val="0"/>
              </a:spcAft>
              <a:buFontTx/>
              <a:buNone/>
              <a:defRPr/>
            </a:pPr>
            <a:r>
              <a:rPr lang="fr-BE" sz="3200" dirty="0" smtClean="0">
                <a:solidFill>
                  <a:schemeClr val="tx2"/>
                </a:solidFill>
                <a:effectLst>
                  <a:outerShdw blurRad="38100" dist="38100" dir="2700000" algn="tl">
                    <a:srgbClr val="000000"/>
                  </a:outerShdw>
                </a:effectLst>
                <a:latin typeface="Tahoma" charset="0"/>
                <a:ea typeface="+mn-ea"/>
                <a:cs typeface="+mn-cs"/>
              </a:rPr>
              <a:t> &gt;Soutien </a:t>
            </a:r>
            <a:r>
              <a:rPr lang="fr-BE" sz="3200" dirty="0">
                <a:solidFill>
                  <a:schemeClr val="tx2"/>
                </a:solidFill>
                <a:effectLst>
                  <a:outerShdw blurRad="38100" dist="38100" dir="2700000" algn="tl">
                    <a:srgbClr val="000000"/>
                  </a:outerShdw>
                </a:effectLst>
                <a:latin typeface="Tahoma" charset="0"/>
                <a:ea typeface="+mn-ea"/>
                <a:cs typeface="+mn-cs"/>
              </a:rPr>
              <a:t>réflexif du parent </a:t>
            </a:r>
            <a:r>
              <a:rPr lang="fr-BE" sz="3200" dirty="0" smtClean="0">
                <a:solidFill>
                  <a:schemeClr val="tx2"/>
                </a:solidFill>
                <a:effectLst>
                  <a:outerShdw blurRad="38100" dist="38100" dir="2700000" algn="tl">
                    <a:srgbClr val="000000"/>
                  </a:outerShdw>
                </a:effectLst>
                <a:latin typeface="Tahoma" charset="0"/>
                <a:ea typeface="+mn-ea"/>
                <a:cs typeface="+mn-cs"/>
              </a:rPr>
              <a:t>aliénant </a:t>
            </a:r>
            <a:r>
              <a:rPr lang="fr-BE" sz="3200" dirty="0">
                <a:solidFill>
                  <a:schemeClr val="tx2"/>
                </a:solidFill>
                <a:effectLst>
                  <a:outerShdw blurRad="38100" dist="38100" dir="2700000" algn="tl">
                    <a:srgbClr val="000000"/>
                  </a:outerShdw>
                </a:effectLst>
                <a:latin typeface="Tahoma" charset="0"/>
                <a:ea typeface="+mn-ea"/>
                <a:cs typeface="+mn-cs"/>
              </a:rPr>
              <a:t>dans </a:t>
            </a:r>
            <a:r>
              <a:rPr lang="fr-BE" sz="3200" dirty="0" smtClean="0">
                <a:solidFill>
                  <a:schemeClr val="tx2"/>
                </a:solidFill>
                <a:effectLst>
                  <a:outerShdw blurRad="38100" dist="38100" dir="2700000" algn="tl">
                    <a:srgbClr val="000000"/>
                  </a:outerShdw>
                </a:effectLst>
                <a:latin typeface="Tahoma" charset="0"/>
                <a:ea typeface="+mn-ea"/>
                <a:cs typeface="+mn-cs"/>
              </a:rPr>
              <a:t> le conflit </a:t>
            </a:r>
            <a:r>
              <a:rPr lang="fr-BE" sz="3200" dirty="0">
                <a:solidFill>
                  <a:schemeClr val="tx2"/>
                </a:solidFill>
                <a:effectLst>
                  <a:outerShdw blurRad="38100" dist="38100" dir="2700000" algn="tl">
                    <a:srgbClr val="000000"/>
                  </a:outerShdw>
                </a:effectLst>
                <a:latin typeface="Tahoma" charset="0"/>
                <a:ea typeface="+mn-ea"/>
                <a:cs typeface="+mn-cs"/>
              </a:rPr>
              <a:t>parental</a:t>
            </a:r>
          </a:p>
          <a:p>
            <a:pPr marL="0" indent="0" eaLnBrk="1" fontAlgn="auto" hangingPunct="1">
              <a:spcAft>
                <a:spcPts val="0"/>
              </a:spcAft>
              <a:buFontTx/>
              <a:buNone/>
              <a:defRPr/>
            </a:pPr>
            <a:r>
              <a:rPr lang="fr-BE" sz="3200" dirty="0">
                <a:solidFill>
                  <a:schemeClr val="tx2"/>
                </a:solidFill>
                <a:effectLst>
                  <a:outerShdw blurRad="38100" dist="38100" dir="2700000" algn="tl">
                    <a:srgbClr val="000000"/>
                  </a:outerShdw>
                </a:effectLst>
                <a:latin typeface="Tahoma" charset="0"/>
                <a:ea typeface="+mn-ea"/>
                <a:cs typeface="+mn-cs"/>
              </a:rPr>
              <a:t> </a:t>
            </a:r>
            <a:r>
              <a:rPr lang="fr-BE" sz="3200" dirty="0" smtClean="0">
                <a:solidFill>
                  <a:schemeClr val="tx2"/>
                </a:solidFill>
                <a:effectLst>
                  <a:outerShdw blurRad="38100" dist="38100" dir="2700000" algn="tl">
                    <a:srgbClr val="000000"/>
                  </a:outerShdw>
                </a:effectLst>
                <a:latin typeface="Tahoma" charset="0"/>
                <a:ea typeface="+mn-ea"/>
                <a:cs typeface="+mn-cs"/>
              </a:rPr>
              <a:t>&gt;Absence </a:t>
            </a:r>
            <a:r>
              <a:rPr lang="fr-BE" sz="3200" dirty="0">
                <a:solidFill>
                  <a:schemeClr val="tx2"/>
                </a:solidFill>
                <a:effectLst>
                  <a:outerShdw blurRad="38100" dist="38100" dir="2700000" algn="tl">
                    <a:srgbClr val="000000"/>
                  </a:outerShdw>
                </a:effectLst>
                <a:latin typeface="Tahoma" charset="0"/>
                <a:ea typeface="+mn-ea"/>
                <a:cs typeface="+mn-cs"/>
              </a:rPr>
              <a:t>de culpabilité</a:t>
            </a:r>
            <a:endParaRPr lang="fr-FR" sz="3200" dirty="0">
              <a:latin typeface="Tahoma" charset="0"/>
              <a:ea typeface="+mn-ea"/>
              <a:cs typeface="+mn-cs"/>
            </a:endParaRPr>
          </a:p>
          <a:p>
            <a:pPr marL="0" indent="0" eaLnBrk="1" fontAlgn="auto" hangingPunct="1">
              <a:spcAft>
                <a:spcPts val="0"/>
              </a:spcAft>
              <a:buFontTx/>
              <a:buNone/>
              <a:defRPr/>
            </a:pPr>
            <a:r>
              <a:rPr lang="fr-BE" sz="3200" dirty="0" smtClean="0">
                <a:solidFill>
                  <a:schemeClr val="tx2"/>
                </a:solidFill>
                <a:effectLst>
                  <a:outerShdw blurRad="38100" dist="38100" dir="2700000" algn="tl">
                    <a:srgbClr val="000000"/>
                  </a:outerShdw>
                </a:effectLst>
                <a:latin typeface="Tahoma" charset="0"/>
                <a:ea typeface="+mn-ea"/>
                <a:cs typeface="+mn-cs"/>
              </a:rPr>
              <a:t> &gt;Scénarios </a:t>
            </a:r>
            <a:r>
              <a:rPr lang="fr-BE" sz="3200" dirty="0">
                <a:solidFill>
                  <a:schemeClr val="tx2"/>
                </a:solidFill>
                <a:effectLst>
                  <a:outerShdw blurRad="38100" dist="38100" dir="2700000" algn="tl">
                    <a:srgbClr val="000000"/>
                  </a:outerShdw>
                </a:effectLst>
                <a:latin typeface="Tahoma" charset="0"/>
                <a:ea typeface="+mn-ea"/>
                <a:cs typeface="+mn-cs"/>
              </a:rPr>
              <a:t>empruntés</a:t>
            </a:r>
          </a:p>
          <a:p>
            <a:pPr marL="0" indent="0" eaLnBrk="1" fontAlgn="auto" hangingPunct="1">
              <a:spcAft>
                <a:spcPts val="0"/>
              </a:spcAft>
              <a:buFontTx/>
              <a:buNone/>
              <a:defRPr/>
            </a:pPr>
            <a:r>
              <a:rPr lang="fr-BE" sz="3200" dirty="0">
                <a:solidFill>
                  <a:schemeClr val="tx2"/>
                </a:solidFill>
                <a:effectLst>
                  <a:outerShdw blurRad="38100" dist="38100" dir="2700000" algn="tl">
                    <a:srgbClr val="000000"/>
                  </a:outerShdw>
                </a:effectLst>
                <a:latin typeface="Tahoma" charset="0"/>
                <a:ea typeface="+mn-ea"/>
                <a:cs typeface="+mn-cs"/>
              </a:rPr>
              <a:t> </a:t>
            </a:r>
            <a:r>
              <a:rPr lang="fr-BE" sz="3200" dirty="0" smtClean="0">
                <a:solidFill>
                  <a:schemeClr val="tx2"/>
                </a:solidFill>
                <a:effectLst>
                  <a:outerShdw blurRad="38100" dist="38100" dir="2700000" algn="tl">
                    <a:srgbClr val="000000"/>
                  </a:outerShdw>
                </a:effectLst>
                <a:latin typeface="Tahoma" charset="0"/>
                <a:ea typeface="+mn-ea"/>
                <a:cs typeface="+mn-cs"/>
              </a:rPr>
              <a:t>&gt;Extension </a:t>
            </a:r>
            <a:r>
              <a:rPr lang="fr-BE" sz="3200" dirty="0">
                <a:solidFill>
                  <a:schemeClr val="tx2"/>
                </a:solidFill>
                <a:effectLst>
                  <a:outerShdw blurRad="38100" dist="38100" dir="2700000" algn="tl">
                    <a:srgbClr val="000000"/>
                  </a:outerShdw>
                </a:effectLst>
                <a:latin typeface="Tahoma" charset="0"/>
                <a:ea typeface="+mn-ea"/>
                <a:cs typeface="+mn-cs"/>
              </a:rPr>
              <a:t>de l’animosité sur le reste de </a:t>
            </a:r>
            <a:r>
              <a:rPr lang="fr-BE" sz="3200" dirty="0" smtClean="0">
                <a:solidFill>
                  <a:schemeClr val="tx2"/>
                </a:solidFill>
                <a:effectLst>
                  <a:outerShdw blurRad="38100" dist="38100" dir="2700000" algn="tl">
                    <a:srgbClr val="000000"/>
                  </a:outerShdw>
                </a:effectLst>
                <a:latin typeface="Tahoma" charset="0"/>
                <a:ea typeface="+mn-ea"/>
                <a:cs typeface="+mn-cs"/>
              </a:rPr>
              <a:t>la</a:t>
            </a:r>
            <a:r>
              <a:rPr lang="fr-BE" dirty="0" smtClean="0">
                <a:solidFill>
                  <a:schemeClr val="tx2"/>
                </a:solidFill>
                <a:effectLst>
                  <a:outerShdw blurRad="38100" dist="38100" dir="2700000" algn="tl">
                    <a:srgbClr val="000000"/>
                  </a:outerShdw>
                </a:effectLst>
                <a:latin typeface="Tahoma" charset="0"/>
              </a:rPr>
              <a:t> </a:t>
            </a:r>
            <a:r>
              <a:rPr lang="fr-BE" sz="3200" dirty="0" smtClean="0">
                <a:solidFill>
                  <a:schemeClr val="tx2"/>
                </a:solidFill>
                <a:effectLst>
                  <a:outerShdw blurRad="38100" dist="38100" dir="2700000" algn="tl">
                    <a:srgbClr val="000000"/>
                  </a:outerShdw>
                </a:effectLst>
                <a:latin typeface="Tahoma" charset="0"/>
                <a:ea typeface="+mn-ea"/>
                <a:cs typeface="+mn-cs"/>
              </a:rPr>
              <a:t>famille </a:t>
            </a:r>
            <a:r>
              <a:rPr lang="fr-BE" sz="3200" dirty="0">
                <a:solidFill>
                  <a:schemeClr val="tx2"/>
                </a:solidFill>
                <a:effectLst>
                  <a:outerShdw blurRad="38100" dist="38100" dir="2700000" algn="tl">
                    <a:srgbClr val="000000"/>
                  </a:outerShdw>
                </a:effectLst>
                <a:latin typeface="Tahoma" charset="0"/>
                <a:ea typeface="+mn-ea"/>
                <a:cs typeface="+mn-cs"/>
              </a:rPr>
              <a:t>et sur les amis du parent aliéné</a:t>
            </a:r>
            <a:endParaRPr lang="fr-FR" sz="3200" dirty="0">
              <a:latin typeface="Tahoma" charset="0"/>
              <a:ea typeface="+mn-ea"/>
              <a:cs typeface="+mn-cs"/>
            </a:endParaRPr>
          </a:p>
          <a:p>
            <a:pPr eaLnBrk="1" fontAlgn="auto" hangingPunct="1">
              <a:spcAft>
                <a:spcPts val="0"/>
              </a:spcAft>
              <a:defRPr/>
            </a:pPr>
            <a:endParaRPr lang="fr-FR" dirty="0">
              <a:ea typeface="+mn-ea"/>
              <a:cs typeface="+mn-cs"/>
            </a:endParaRPr>
          </a:p>
        </p:txBody>
      </p:sp>
      <p:pic>
        <p:nvPicPr>
          <p:cNvPr id="2" name="Image 1" descr="Logo_CHU-coul-peti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 cy="697992"/>
          </a:xfrm>
          <a:prstGeom prst="rect">
            <a:avLst/>
          </a:prstGeom>
        </p:spPr>
      </p:pic>
    </p:spTree>
    <p:extLst>
      <p:ext uri="{BB962C8B-B14F-4D97-AF65-F5344CB8AC3E}">
        <p14:creationId xmlns:p14="http://schemas.microsoft.com/office/powerpoint/2010/main" val="3769730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Proposition du CJM-IU</a:t>
            </a:r>
            <a:endParaRPr lang="fr-FR" dirty="0"/>
          </a:p>
        </p:txBody>
      </p:sp>
      <p:sp>
        <p:nvSpPr>
          <p:cNvPr id="3" name="Espace réservé du contenu 2"/>
          <p:cNvSpPr>
            <a:spLocks noGrp="1"/>
          </p:cNvSpPr>
          <p:nvPr>
            <p:ph idx="1"/>
          </p:nvPr>
        </p:nvSpPr>
        <p:spPr>
          <a:xfrm>
            <a:off x="88014" y="1600200"/>
            <a:ext cx="8901962" cy="4525963"/>
          </a:xfrm>
        </p:spPr>
        <p:txBody>
          <a:bodyPr>
            <a:normAutofit/>
          </a:bodyPr>
          <a:lstStyle/>
          <a:p>
            <a:pPr marL="0" indent="0">
              <a:buNone/>
            </a:pPr>
            <a:r>
              <a:rPr lang="fr-FR" sz="2000" dirty="0" smtClean="0">
                <a:latin typeface="Arial" panose="020B0604020202020204" pitchFamily="34" charset="0"/>
                <a:cs typeface="Arial" panose="020B0604020202020204" pitchFamily="34" charset="0"/>
              </a:rPr>
              <a:t>« Organisation relationnelle entre membres d’une famille nucléaire ou élargie, qui se met en place avant, pendant ou après la séparation conjugale et qui se caractérise par la participation active d’un ou de plusieurs enfants qui prennent part, sous l’influence d’un parent (aliénant), au dénigrement, à la disqualification, à l’exclusion ou au bannissement de l’autre parent (aliéné) sans fondement valable, ayant comme conséquence ultime la perte du lien avec un parent et son réseau » (Groupe de réflexion sur l’aliénation parentale du CJM-IU, 2012, d’après </a:t>
            </a:r>
            <a:r>
              <a:rPr lang="fr-FR" sz="2000" dirty="0" err="1" smtClean="0">
                <a:latin typeface="Arial" panose="020B0604020202020204" pitchFamily="34" charset="0"/>
                <a:cs typeface="Arial" panose="020B0604020202020204" pitchFamily="34" charset="0"/>
              </a:rPr>
              <a:t>Perrone</a:t>
            </a:r>
            <a:r>
              <a:rPr lang="fr-FR" sz="2000" dirty="0" smtClean="0">
                <a:latin typeface="Arial" panose="020B0604020202020204" pitchFamily="34" charset="0"/>
                <a:cs typeface="Arial" panose="020B0604020202020204" pitchFamily="34" charset="0"/>
              </a:rPr>
              <a:t>, 2011).</a:t>
            </a:r>
            <a:endParaRPr lang="fr-FR" sz="2000" dirty="0">
              <a:latin typeface="Arial" panose="020B0604020202020204" pitchFamily="34" charset="0"/>
              <a:cs typeface="Arial" panose="020B0604020202020204" pitchFamily="34" charset="0"/>
            </a:endParaRPr>
          </a:p>
        </p:txBody>
      </p:sp>
      <p:pic>
        <p:nvPicPr>
          <p:cNvPr id="2050" name="Picture 2" descr="P:\CHU\type\Logo_CHU-coul-petit.jpg"/>
          <p:cNvPicPr>
            <a:picLocks noChangeAspect="1" noChangeArrowheads="1"/>
          </p:cNvPicPr>
          <p:nvPr/>
        </p:nvPicPr>
        <p:blipFill>
          <a:blip r:embed="rId2" cstate="print"/>
          <a:srcRect/>
          <a:stretch>
            <a:fillRect/>
          </a:stretch>
        </p:blipFill>
        <p:spPr bwMode="auto">
          <a:xfrm>
            <a:off x="0" y="0"/>
            <a:ext cx="1219200" cy="697992"/>
          </a:xfrm>
          <a:prstGeom prst="rect">
            <a:avLst/>
          </a:prstGeom>
          <a:noFill/>
        </p:spPr>
      </p:pic>
    </p:spTree>
    <p:extLst>
      <p:ext uri="{BB962C8B-B14F-4D97-AF65-F5344CB8AC3E}">
        <p14:creationId xmlns:p14="http://schemas.microsoft.com/office/powerpoint/2010/main" val="373833366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1483</TotalTime>
  <Words>447</Words>
  <Application>Microsoft Macintosh PowerPoint</Application>
  <PresentationFormat>Présentation à l'écran (4:3)</PresentationFormat>
  <Paragraphs>39</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Aube</vt:lpstr>
      <vt:lpstr>L’enfant dans la tourmente de la séparation parentale, entre révolte et conflit de loyauté </vt:lpstr>
      <vt:lpstr>Définition  (Robert culturel)</vt:lpstr>
      <vt:lpstr>Présentation PowerPoint</vt:lpstr>
      <vt:lpstr>Définition de Gardner (1)</vt:lpstr>
      <vt:lpstr>Définition de Gardner (2)</vt:lpstr>
      <vt:lpstr>Les 8 critères de Gardner</vt:lpstr>
      <vt:lpstr>Présentation PowerPoint</vt:lpstr>
      <vt:lpstr>Présentation PowerPoint</vt:lpstr>
      <vt:lpstr>Proposition du CJM-IU</vt:lpstr>
      <vt:lpstr>Exposition aux conflits sévères de séparation</vt:lpstr>
      <vt:lpstr>Présentation PowerPoint</vt:lpstr>
      <vt:lpstr>Présentation PowerPoint</vt:lpstr>
      <vt:lpstr>Présentation PowerPoint</vt:lpstr>
      <vt:lpstr>Présentation PowerPoint</vt:lpstr>
      <vt:lpstr>Présentation PowerPoint</vt:lpstr>
      <vt:lpstr>Présentation PowerPoint</vt:lpstr>
      <vt:lpstr>L’aliénation parentale = un paradigme de l’aberration </vt:lpstr>
      <vt:lpstr>Présentation PowerPoint</vt:lpstr>
      <vt:lpstr>Présentation PowerPoint</vt:lpstr>
      <vt:lpstr>L’approche de B. van Dieren</vt:lpstr>
      <vt:lpstr>Présentation PowerPoint</vt:lpstr>
      <vt:lpstr>Merci pour votre attention</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TSA, psychose infantile, dysharmonie évolutive.... Quels repères face à cette complexité diagnostique?</dc:title>
  <dc:creator>Alain Malchair</dc:creator>
  <cp:lastModifiedBy>Alain Malchair</cp:lastModifiedBy>
  <cp:revision>47</cp:revision>
  <dcterms:created xsi:type="dcterms:W3CDTF">2017-09-03T20:38:09Z</dcterms:created>
  <dcterms:modified xsi:type="dcterms:W3CDTF">2018-06-20T17:39:27Z</dcterms:modified>
</cp:coreProperties>
</file>