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329" r:id="rId2"/>
    <p:sldId id="256" r:id="rId3"/>
    <p:sldId id="262" r:id="rId4"/>
    <p:sldId id="258" r:id="rId5"/>
    <p:sldId id="257" r:id="rId6"/>
    <p:sldId id="259" r:id="rId7"/>
    <p:sldId id="260" r:id="rId8"/>
    <p:sldId id="261" r:id="rId9"/>
    <p:sldId id="263" r:id="rId10"/>
    <p:sldId id="264" r:id="rId11"/>
    <p:sldId id="265" r:id="rId12"/>
    <p:sldId id="266" r:id="rId13"/>
    <p:sldId id="267" r:id="rId14"/>
    <p:sldId id="268" r:id="rId15"/>
    <p:sldId id="269" r:id="rId16"/>
    <p:sldId id="273" r:id="rId17"/>
    <p:sldId id="274" r:id="rId18"/>
    <p:sldId id="275" r:id="rId19"/>
    <p:sldId id="272" r:id="rId20"/>
    <p:sldId id="271" r:id="rId21"/>
    <p:sldId id="287" r:id="rId22"/>
    <p:sldId id="280" r:id="rId23"/>
    <p:sldId id="281" r:id="rId24"/>
    <p:sldId id="282" r:id="rId25"/>
    <p:sldId id="286" r:id="rId26"/>
    <p:sldId id="285" r:id="rId27"/>
    <p:sldId id="284" r:id="rId28"/>
    <p:sldId id="330" r:id="rId29"/>
    <p:sldId id="332" r:id="rId30"/>
    <p:sldId id="335" r:id="rId31"/>
    <p:sldId id="336" r:id="rId32"/>
    <p:sldId id="337" r:id="rId33"/>
    <p:sldId id="338" r:id="rId34"/>
    <p:sldId id="339" r:id="rId35"/>
    <p:sldId id="340" r:id="rId36"/>
    <p:sldId id="341" r:id="rId37"/>
    <p:sldId id="342" r:id="rId38"/>
    <p:sldId id="343" r:id="rId39"/>
    <p:sldId id="344" r:id="rId40"/>
    <p:sldId id="345" r:id="rId41"/>
    <p:sldId id="346" r:id="rId42"/>
    <p:sldId id="347" r:id="rId43"/>
    <p:sldId id="348" r:id="rId44"/>
    <p:sldId id="333"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91" autoAdjust="0"/>
  </p:normalViewPr>
  <p:slideViewPr>
    <p:cSldViewPr snapToGrid="0" snapToObjects="1">
      <p:cViewPr varScale="1">
        <p:scale>
          <a:sx n="78" d="100"/>
          <a:sy n="78" d="100"/>
        </p:scale>
        <p:origin x="-1016" y="-112"/>
      </p:cViewPr>
      <p:guideLst>
        <p:guide orient="horz" pos="2160"/>
        <p:guide pos="2880"/>
      </p:guideLst>
    </p:cSldViewPr>
  </p:slideViewPr>
  <p:outlineViewPr>
    <p:cViewPr>
      <p:scale>
        <a:sx n="33" d="100"/>
        <a:sy n="33" d="100"/>
      </p:scale>
      <p:origin x="0" y="3628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3B9BDF-E919-6640-A2E9-61CE255F858D}" type="datetimeFigureOut">
              <a:rPr lang="fr-FR" smtClean="0"/>
              <a:pPr/>
              <a:t>30/10/15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3BF909-09FC-3D42-84CF-EF6F2B9A3398}" type="slidenum">
              <a:rPr lang="fr-FR" smtClean="0"/>
              <a:pPr/>
              <a:t>‹#›</a:t>
            </a:fld>
            <a:endParaRPr lang="fr-FR"/>
          </a:p>
        </p:txBody>
      </p:sp>
    </p:spTree>
    <p:extLst>
      <p:ext uri="{BB962C8B-B14F-4D97-AF65-F5344CB8AC3E}">
        <p14:creationId xmlns:p14="http://schemas.microsoft.com/office/powerpoint/2010/main" val="20747331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813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BE">
              <a:latin typeface="Calibri" charset="0"/>
            </a:endParaRPr>
          </a:p>
        </p:txBody>
      </p:sp>
      <p:sp>
        <p:nvSpPr>
          <p:cNvPr id="4813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2"/>
                </a:solidFill>
                <a:latin typeface="Arial" charset="0"/>
                <a:ea typeface="ＭＳ Ｐゴシック" charset="0"/>
              </a:defRPr>
            </a:lvl1pPr>
            <a:lvl2pPr marL="742950" indent="-285750" eaLnBrk="0" hangingPunct="0">
              <a:defRPr sz="2800">
                <a:solidFill>
                  <a:schemeClr val="tx2"/>
                </a:solidFill>
                <a:latin typeface="Arial" charset="0"/>
                <a:ea typeface="ＭＳ Ｐゴシック" charset="0"/>
              </a:defRPr>
            </a:lvl2pPr>
            <a:lvl3pPr marL="1143000" indent="-228600" eaLnBrk="0" hangingPunct="0">
              <a:defRPr sz="2800">
                <a:solidFill>
                  <a:schemeClr val="tx2"/>
                </a:solidFill>
                <a:latin typeface="Arial" charset="0"/>
                <a:ea typeface="ＭＳ Ｐゴシック" charset="0"/>
              </a:defRPr>
            </a:lvl3pPr>
            <a:lvl4pPr marL="1600200" indent="-228600" eaLnBrk="0" hangingPunct="0">
              <a:defRPr sz="2800">
                <a:solidFill>
                  <a:schemeClr val="tx2"/>
                </a:solidFill>
                <a:latin typeface="Arial" charset="0"/>
                <a:ea typeface="ＭＳ Ｐゴシック" charset="0"/>
              </a:defRPr>
            </a:lvl4pPr>
            <a:lvl5pPr marL="2057400" indent="-228600" eaLnBrk="0" hangingPunct="0">
              <a:defRPr sz="2800">
                <a:solidFill>
                  <a:schemeClr val="tx2"/>
                </a:solidFill>
                <a:latin typeface="Arial" charset="0"/>
                <a:ea typeface="ＭＳ Ｐゴシック" charset="0"/>
              </a:defRPr>
            </a:lvl5pPr>
            <a:lvl6pPr marL="2514600" indent="-228600" eaLnBrk="0" fontAlgn="base" hangingPunct="0">
              <a:spcBef>
                <a:spcPct val="0"/>
              </a:spcBef>
              <a:spcAft>
                <a:spcPct val="0"/>
              </a:spcAft>
              <a:defRPr sz="2800">
                <a:solidFill>
                  <a:schemeClr val="tx2"/>
                </a:solidFill>
                <a:latin typeface="Arial" charset="0"/>
                <a:ea typeface="ＭＳ Ｐゴシック" charset="0"/>
              </a:defRPr>
            </a:lvl6pPr>
            <a:lvl7pPr marL="2971800" indent="-228600" eaLnBrk="0" fontAlgn="base" hangingPunct="0">
              <a:spcBef>
                <a:spcPct val="0"/>
              </a:spcBef>
              <a:spcAft>
                <a:spcPct val="0"/>
              </a:spcAft>
              <a:defRPr sz="2800">
                <a:solidFill>
                  <a:schemeClr val="tx2"/>
                </a:solidFill>
                <a:latin typeface="Arial" charset="0"/>
                <a:ea typeface="ＭＳ Ｐゴシック" charset="0"/>
              </a:defRPr>
            </a:lvl7pPr>
            <a:lvl8pPr marL="3429000" indent="-228600" eaLnBrk="0" fontAlgn="base" hangingPunct="0">
              <a:spcBef>
                <a:spcPct val="0"/>
              </a:spcBef>
              <a:spcAft>
                <a:spcPct val="0"/>
              </a:spcAft>
              <a:defRPr sz="2800">
                <a:solidFill>
                  <a:schemeClr val="tx2"/>
                </a:solidFill>
                <a:latin typeface="Arial" charset="0"/>
                <a:ea typeface="ＭＳ Ｐゴシック" charset="0"/>
              </a:defRPr>
            </a:lvl8pPr>
            <a:lvl9pPr marL="3886200" indent="-228600" eaLnBrk="0" fontAlgn="base" hangingPunct="0">
              <a:spcBef>
                <a:spcPct val="0"/>
              </a:spcBef>
              <a:spcAft>
                <a:spcPct val="0"/>
              </a:spcAft>
              <a:defRPr sz="2800">
                <a:solidFill>
                  <a:schemeClr val="tx2"/>
                </a:solidFill>
                <a:latin typeface="Arial" charset="0"/>
                <a:ea typeface="ＭＳ Ｐゴシック" charset="0"/>
              </a:defRPr>
            </a:lvl9pPr>
          </a:lstStyle>
          <a:p>
            <a:pPr eaLnBrk="1" hangingPunct="1"/>
            <a:fld id="{0460D899-6573-2B46-B36C-8B9F6956F356}" type="slidenum">
              <a:rPr lang="fr-BE" sz="1200"/>
              <a:pPr eaLnBrk="1" hangingPunct="1"/>
              <a:t>4</a:t>
            </a:fld>
            <a:endParaRPr lang="fr-B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0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BE">
              <a:latin typeface="Calibri" charset="0"/>
            </a:endParaRPr>
          </a:p>
        </p:txBody>
      </p:sp>
      <p:sp>
        <p:nvSpPr>
          <p:cNvPr id="5120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2"/>
                </a:solidFill>
                <a:latin typeface="Arial" charset="0"/>
                <a:ea typeface="ＭＳ Ｐゴシック" charset="0"/>
              </a:defRPr>
            </a:lvl1pPr>
            <a:lvl2pPr marL="742950" indent="-285750" eaLnBrk="0" hangingPunct="0">
              <a:defRPr sz="2800">
                <a:solidFill>
                  <a:schemeClr val="tx2"/>
                </a:solidFill>
                <a:latin typeface="Arial" charset="0"/>
                <a:ea typeface="ＭＳ Ｐゴシック" charset="0"/>
              </a:defRPr>
            </a:lvl2pPr>
            <a:lvl3pPr marL="1143000" indent="-228600" eaLnBrk="0" hangingPunct="0">
              <a:defRPr sz="2800">
                <a:solidFill>
                  <a:schemeClr val="tx2"/>
                </a:solidFill>
                <a:latin typeface="Arial" charset="0"/>
                <a:ea typeface="ＭＳ Ｐゴシック" charset="0"/>
              </a:defRPr>
            </a:lvl3pPr>
            <a:lvl4pPr marL="1600200" indent="-228600" eaLnBrk="0" hangingPunct="0">
              <a:defRPr sz="2800">
                <a:solidFill>
                  <a:schemeClr val="tx2"/>
                </a:solidFill>
                <a:latin typeface="Arial" charset="0"/>
                <a:ea typeface="ＭＳ Ｐゴシック" charset="0"/>
              </a:defRPr>
            </a:lvl4pPr>
            <a:lvl5pPr marL="2057400" indent="-228600" eaLnBrk="0" hangingPunct="0">
              <a:defRPr sz="2800">
                <a:solidFill>
                  <a:schemeClr val="tx2"/>
                </a:solidFill>
                <a:latin typeface="Arial" charset="0"/>
                <a:ea typeface="ＭＳ Ｐゴシック" charset="0"/>
              </a:defRPr>
            </a:lvl5pPr>
            <a:lvl6pPr marL="2514600" indent="-228600" eaLnBrk="0" fontAlgn="base" hangingPunct="0">
              <a:spcBef>
                <a:spcPct val="0"/>
              </a:spcBef>
              <a:spcAft>
                <a:spcPct val="0"/>
              </a:spcAft>
              <a:defRPr sz="2800">
                <a:solidFill>
                  <a:schemeClr val="tx2"/>
                </a:solidFill>
                <a:latin typeface="Arial" charset="0"/>
                <a:ea typeface="ＭＳ Ｐゴシック" charset="0"/>
              </a:defRPr>
            </a:lvl6pPr>
            <a:lvl7pPr marL="2971800" indent="-228600" eaLnBrk="0" fontAlgn="base" hangingPunct="0">
              <a:spcBef>
                <a:spcPct val="0"/>
              </a:spcBef>
              <a:spcAft>
                <a:spcPct val="0"/>
              </a:spcAft>
              <a:defRPr sz="2800">
                <a:solidFill>
                  <a:schemeClr val="tx2"/>
                </a:solidFill>
                <a:latin typeface="Arial" charset="0"/>
                <a:ea typeface="ＭＳ Ｐゴシック" charset="0"/>
              </a:defRPr>
            </a:lvl7pPr>
            <a:lvl8pPr marL="3429000" indent="-228600" eaLnBrk="0" fontAlgn="base" hangingPunct="0">
              <a:spcBef>
                <a:spcPct val="0"/>
              </a:spcBef>
              <a:spcAft>
                <a:spcPct val="0"/>
              </a:spcAft>
              <a:defRPr sz="2800">
                <a:solidFill>
                  <a:schemeClr val="tx2"/>
                </a:solidFill>
                <a:latin typeface="Arial" charset="0"/>
                <a:ea typeface="ＭＳ Ｐゴシック" charset="0"/>
              </a:defRPr>
            </a:lvl8pPr>
            <a:lvl9pPr marL="3886200" indent="-228600" eaLnBrk="0" fontAlgn="base" hangingPunct="0">
              <a:spcBef>
                <a:spcPct val="0"/>
              </a:spcBef>
              <a:spcAft>
                <a:spcPct val="0"/>
              </a:spcAft>
              <a:defRPr sz="2800">
                <a:solidFill>
                  <a:schemeClr val="tx2"/>
                </a:solidFill>
                <a:latin typeface="Arial" charset="0"/>
                <a:ea typeface="ＭＳ Ｐゴシック" charset="0"/>
              </a:defRPr>
            </a:lvl9pPr>
          </a:lstStyle>
          <a:p>
            <a:pPr eaLnBrk="1" hangingPunct="1"/>
            <a:fld id="{C39B938A-EACF-8A47-87D0-DCEA3ECC4847}" type="slidenum">
              <a:rPr lang="fr-BE" sz="1200"/>
              <a:pPr eaLnBrk="1" hangingPunct="1"/>
              <a:t>19</a:t>
            </a:fld>
            <a:endParaRPr lang="fr-BE"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2227"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BE">
              <a:latin typeface="Calibri" charset="0"/>
            </a:endParaRPr>
          </a:p>
        </p:txBody>
      </p:sp>
      <p:sp>
        <p:nvSpPr>
          <p:cNvPr id="52228"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2"/>
                </a:solidFill>
                <a:latin typeface="Arial" charset="0"/>
                <a:ea typeface="ＭＳ Ｐゴシック" charset="0"/>
              </a:defRPr>
            </a:lvl1pPr>
            <a:lvl2pPr marL="742950" indent="-285750" eaLnBrk="0" hangingPunct="0">
              <a:defRPr sz="2800">
                <a:solidFill>
                  <a:schemeClr val="tx2"/>
                </a:solidFill>
                <a:latin typeface="Arial" charset="0"/>
                <a:ea typeface="ＭＳ Ｐゴシック" charset="0"/>
              </a:defRPr>
            </a:lvl2pPr>
            <a:lvl3pPr marL="1143000" indent="-228600" eaLnBrk="0" hangingPunct="0">
              <a:defRPr sz="2800">
                <a:solidFill>
                  <a:schemeClr val="tx2"/>
                </a:solidFill>
                <a:latin typeface="Arial" charset="0"/>
                <a:ea typeface="ＭＳ Ｐゴシック" charset="0"/>
              </a:defRPr>
            </a:lvl3pPr>
            <a:lvl4pPr marL="1600200" indent="-228600" eaLnBrk="0" hangingPunct="0">
              <a:defRPr sz="2800">
                <a:solidFill>
                  <a:schemeClr val="tx2"/>
                </a:solidFill>
                <a:latin typeface="Arial" charset="0"/>
                <a:ea typeface="ＭＳ Ｐゴシック" charset="0"/>
              </a:defRPr>
            </a:lvl4pPr>
            <a:lvl5pPr marL="2057400" indent="-228600" eaLnBrk="0" hangingPunct="0">
              <a:defRPr sz="2800">
                <a:solidFill>
                  <a:schemeClr val="tx2"/>
                </a:solidFill>
                <a:latin typeface="Arial" charset="0"/>
                <a:ea typeface="ＭＳ Ｐゴシック" charset="0"/>
              </a:defRPr>
            </a:lvl5pPr>
            <a:lvl6pPr marL="2514600" indent="-228600" eaLnBrk="0" fontAlgn="base" hangingPunct="0">
              <a:spcBef>
                <a:spcPct val="0"/>
              </a:spcBef>
              <a:spcAft>
                <a:spcPct val="0"/>
              </a:spcAft>
              <a:defRPr sz="2800">
                <a:solidFill>
                  <a:schemeClr val="tx2"/>
                </a:solidFill>
                <a:latin typeface="Arial" charset="0"/>
                <a:ea typeface="ＭＳ Ｐゴシック" charset="0"/>
              </a:defRPr>
            </a:lvl6pPr>
            <a:lvl7pPr marL="2971800" indent="-228600" eaLnBrk="0" fontAlgn="base" hangingPunct="0">
              <a:spcBef>
                <a:spcPct val="0"/>
              </a:spcBef>
              <a:spcAft>
                <a:spcPct val="0"/>
              </a:spcAft>
              <a:defRPr sz="2800">
                <a:solidFill>
                  <a:schemeClr val="tx2"/>
                </a:solidFill>
                <a:latin typeface="Arial" charset="0"/>
                <a:ea typeface="ＭＳ Ｐゴシック" charset="0"/>
              </a:defRPr>
            </a:lvl7pPr>
            <a:lvl8pPr marL="3429000" indent="-228600" eaLnBrk="0" fontAlgn="base" hangingPunct="0">
              <a:spcBef>
                <a:spcPct val="0"/>
              </a:spcBef>
              <a:spcAft>
                <a:spcPct val="0"/>
              </a:spcAft>
              <a:defRPr sz="2800">
                <a:solidFill>
                  <a:schemeClr val="tx2"/>
                </a:solidFill>
                <a:latin typeface="Arial" charset="0"/>
                <a:ea typeface="ＭＳ Ｐゴシック" charset="0"/>
              </a:defRPr>
            </a:lvl8pPr>
            <a:lvl9pPr marL="3886200" indent="-228600" eaLnBrk="0" fontAlgn="base" hangingPunct="0">
              <a:spcBef>
                <a:spcPct val="0"/>
              </a:spcBef>
              <a:spcAft>
                <a:spcPct val="0"/>
              </a:spcAft>
              <a:defRPr sz="2800">
                <a:solidFill>
                  <a:schemeClr val="tx2"/>
                </a:solidFill>
                <a:latin typeface="Arial" charset="0"/>
                <a:ea typeface="ＭＳ Ｐゴシック" charset="0"/>
              </a:defRPr>
            </a:lvl9pPr>
          </a:lstStyle>
          <a:p>
            <a:pPr eaLnBrk="1" hangingPunct="1"/>
            <a:fld id="{B69491CC-C588-7742-9FCE-C65980772103}" type="slidenum">
              <a:rPr lang="fr-BE" sz="1200"/>
              <a:pPr eaLnBrk="1" hangingPunct="1"/>
              <a:t>20</a:t>
            </a:fld>
            <a:endParaRPr lang="fr-BE"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p:spPr>
        <p:txBody>
          <a:bodyPr wrap="none" anchor="ctr"/>
          <a:lstStyle/>
          <a:p>
            <a:endParaRPr lang="fr-BE"/>
          </a:p>
        </p:txBody>
      </p:sp>
      <p:sp>
        <p:nvSpPr>
          <p:cNvPr id="61443" name="Rectangle 2"/>
          <p:cNvSpPr>
            <a:spLocks noGrp="1" noChangeArrowheads="1"/>
          </p:cNvSpPr>
          <p:nvPr>
            <p:ph type="body"/>
          </p:nvPr>
        </p:nvSpPr>
        <p:spPr>
          <a:xfrm>
            <a:off x="685800" y="4343400"/>
            <a:ext cx="5484813"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fr-FR">
              <a:latin typeface="Times New 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p:spPr>
        <p:txBody>
          <a:bodyPr wrap="none" anchor="ctr"/>
          <a:lstStyle/>
          <a:p>
            <a:endParaRPr lang="fr-BE"/>
          </a:p>
        </p:txBody>
      </p:sp>
      <p:sp>
        <p:nvSpPr>
          <p:cNvPr id="62467" name="Rectangle 2"/>
          <p:cNvSpPr>
            <a:spLocks noGrp="1" noChangeArrowheads="1"/>
          </p:cNvSpPr>
          <p:nvPr>
            <p:ph type="body"/>
          </p:nvPr>
        </p:nvSpPr>
        <p:spPr>
          <a:xfrm>
            <a:off x="685800" y="4343400"/>
            <a:ext cx="5484813"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fr-FR">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p:spPr>
        <p:txBody>
          <a:bodyPr wrap="none" anchor="ctr"/>
          <a:lstStyle/>
          <a:p>
            <a:endParaRPr lang="fr-BE"/>
          </a:p>
        </p:txBody>
      </p:sp>
      <p:sp>
        <p:nvSpPr>
          <p:cNvPr id="63491" name="Rectangle 2"/>
          <p:cNvSpPr>
            <a:spLocks noGrp="1" noChangeArrowheads="1"/>
          </p:cNvSpPr>
          <p:nvPr>
            <p:ph type="body"/>
          </p:nvPr>
        </p:nvSpPr>
        <p:spPr>
          <a:xfrm>
            <a:off x="685800" y="4343400"/>
            <a:ext cx="5484813"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fr-FR">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30/10/15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30/10/15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30/10/15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30/10/15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30/10/15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30/10/15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30/10/15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30/10/15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30/10/15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30/10/15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30/10/15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30/10/15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Médecine scolaire</a:t>
            </a:r>
            <a:endParaRPr lang="fr-FR" dirty="0"/>
          </a:p>
        </p:txBody>
      </p:sp>
      <p:sp>
        <p:nvSpPr>
          <p:cNvPr id="3" name="Sous-titre 2"/>
          <p:cNvSpPr>
            <a:spLocks noGrp="1"/>
          </p:cNvSpPr>
          <p:nvPr>
            <p:ph type="subTitle" idx="1"/>
          </p:nvPr>
        </p:nvSpPr>
        <p:spPr>
          <a:xfrm>
            <a:off x="1371600" y="3886199"/>
            <a:ext cx="6400800" cy="2477911"/>
          </a:xfrm>
        </p:spPr>
        <p:txBody>
          <a:bodyPr/>
          <a:lstStyle/>
          <a:p>
            <a:r>
              <a:rPr lang="fr-FR" sz="4000" smtClean="0"/>
              <a:t>Certificat </a:t>
            </a:r>
            <a:r>
              <a:rPr lang="fr-FR" sz="4000" smtClean="0"/>
              <a:t>2015-2016</a:t>
            </a:r>
            <a:endParaRPr lang="fr-FR" sz="4000" dirty="0" smtClean="0"/>
          </a:p>
          <a:p>
            <a:r>
              <a:rPr lang="fr-FR" dirty="0" smtClean="0"/>
              <a:t>                                                      </a:t>
            </a:r>
            <a:r>
              <a:rPr lang="fr-FR" dirty="0" err="1" smtClean="0"/>
              <a:t>Ulg</a:t>
            </a:r>
            <a:endParaRPr lang="fr-FR" dirty="0" smtClean="0"/>
          </a:p>
          <a:p>
            <a:r>
              <a:rPr lang="fr-FR" dirty="0" smtClean="0"/>
              <a:t>                                                       Pr. A. Malchair</a:t>
            </a:r>
          </a:p>
          <a:p>
            <a:endParaRPr lang="fr-FR" dirty="0"/>
          </a:p>
        </p:txBody>
      </p:sp>
    </p:spTree>
    <p:extLst>
      <p:ext uri="{BB962C8B-B14F-4D97-AF65-F5344CB8AC3E}">
        <p14:creationId xmlns:p14="http://schemas.microsoft.com/office/powerpoint/2010/main" val="2146095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52201"/>
            <a:ext cx="8229600" cy="1720473"/>
          </a:xfrm>
        </p:spPr>
        <p:txBody>
          <a:bodyPr>
            <a:normAutofit/>
          </a:bodyPr>
          <a:lstStyle/>
          <a:p>
            <a:r>
              <a:rPr lang="fr-FR" dirty="0" smtClean="0"/>
              <a:t>Un Diagnostic ou une Evaluation</a:t>
            </a:r>
            <a:endParaRPr lang="fr-FR" dirty="0"/>
          </a:p>
        </p:txBody>
      </p:sp>
    </p:spTree>
    <p:extLst>
      <p:ext uri="{BB962C8B-B14F-4D97-AF65-F5344CB8AC3E}">
        <p14:creationId xmlns:p14="http://schemas.microsoft.com/office/powerpoint/2010/main" val="9746565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858000"/>
          </a:xfrm>
        </p:spPr>
        <p:txBody>
          <a:bodyPr>
            <a:normAutofit lnSpcReduction="10000"/>
          </a:bodyPr>
          <a:lstStyle/>
          <a:p>
            <a:r>
              <a:rPr lang="fr-FR" dirty="0" smtClean="0"/>
              <a:t>Recherche des symptômes, dans une démarche d’abord classique de rassemblement dans un éventuel </a:t>
            </a:r>
            <a:r>
              <a:rPr lang="fr-FR" dirty="0" err="1" smtClean="0"/>
              <a:t>syndrôme</a:t>
            </a:r>
            <a:r>
              <a:rPr lang="fr-FR" dirty="0" smtClean="0"/>
              <a:t>, </a:t>
            </a:r>
          </a:p>
          <a:p>
            <a:endParaRPr lang="fr-FR" dirty="0" smtClean="0"/>
          </a:p>
          <a:p>
            <a:r>
              <a:rPr lang="fr-FR" dirty="0" smtClean="0"/>
              <a:t>Analyse stricte en fonction de l’âge et de leur place dans l’économie familiale,</a:t>
            </a:r>
          </a:p>
          <a:p>
            <a:pPr>
              <a:buNone/>
            </a:pPr>
            <a:endParaRPr lang="fr-FR" dirty="0" smtClean="0"/>
          </a:p>
          <a:p>
            <a:r>
              <a:rPr lang="fr-FR" dirty="0" smtClean="0"/>
              <a:t>Chercher qui porte la souffrance et la demande, ce qui est très différent!</a:t>
            </a:r>
            <a:endParaRPr lang="fr-FR" dirty="0"/>
          </a:p>
        </p:txBody>
      </p:sp>
    </p:spTree>
    <p:extLst>
      <p:ext uri="{BB962C8B-B14F-4D97-AF65-F5344CB8AC3E}">
        <p14:creationId xmlns:p14="http://schemas.microsoft.com/office/powerpoint/2010/main" val="384894707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45782"/>
            <a:ext cx="8229600" cy="5880381"/>
          </a:xfrm>
        </p:spPr>
        <p:txBody>
          <a:bodyPr/>
          <a:lstStyle/>
          <a:p>
            <a:pPr marL="0" indent="0">
              <a:buNone/>
            </a:pPr>
            <a:r>
              <a:rPr lang="fr-FR" dirty="0" smtClean="0"/>
              <a:t>Essentiellement,</a:t>
            </a:r>
          </a:p>
          <a:p>
            <a:pPr marL="0" indent="0">
              <a:buNone/>
            </a:pPr>
            <a:endParaRPr lang="fr-FR" sz="1400" dirty="0" smtClean="0"/>
          </a:p>
          <a:p>
            <a:r>
              <a:rPr lang="fr-FR" dirty="0" smtClean="0"/>
              <a:t>Rechercher les interactions,</a:t>
            </a:r>
          </a:p>
          <a:p>
            <a:pPr marL="0" indent="0">
              <a:buNone/>
            </a:pPr>
            <a:r>
              <a:rPr lang="fr-FR" dirty="0" smtClean="0"/>
              <a:t>                             les fonctions du symptôme,</a:t>
            </a:r>
          </a:p>
          <a:p>
            <a:pPr marL="0" indent="0">
              <a:buNone/>
            </a:pPr>
            <a:r>
              <a:rPr lang="fr-FR" dirty="0" smtClean="0"/>
              <a:t>                             le sens du symptôme,</a:t>
            </a:r>
          </a:p>
          <a:p>
            <a:pPr marL="0" indent="0">
              <a:lnSpc>
                <a:spcPct val="100000"/>
              </a:lnSpc>
              <a:buNone/>
            </a:pPr>
            <a:endParaRPr lang="fr-FR" sz="1400" dirty="0" smtClean="0"/>
          </a:p>
          <a:p>
            <a:r>
              <a:rPr lang="fr-FR" dirty="0" smtClean="0"/>
              <a:t>Donc, passer de l’indice au signe</a:t>
            </a:r>
            <a:endParaRPr lang="fr-FR" dirty="0"/>
          </a:p>
        </p:txBody>
      </p:sp>
    </p:spTree>
    <p:extLst>
      <p:ext uri="{BB962C8B-B14F-4D97-AF65-F5344CB8AC3E}">
        <p14:creationId xmlns:p14="http://schemas.microsoft.com/office/powerpoint/2010/main" val="99571352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4818"/>
            <a:ext cx="8229600" cy="5921345"/>
          </a:xfrm>
        </p:spPr>
        <p:txBody>
          <a:bodyPr/>
          <a:lstStyle/>
          <a:p>
            <a:r>
              <a:rPr lang="fr-FR" dirty="0" smtClean="0"/>
              <a:t>Le symptôme comme reflet d’un moment en évolution constante, à replacer dans l’histoire globale (</a:t>
            </a:r>
            <a:r>
              <a:rPr lang="fr-FR" dirty="0"/>
              <a:t> </a:t>
            </a:r>
            <a:r>
              <a:rPr lang="fr-FR" dirty="0" smtClean="0"/>
              <a:t>i.e. dès avant la conception!), et à inscrire dans une dynamique interne ou réactionnelle.</a:t>
            </a:r>
          </a:p>
          <a:p>
            <a:pPr>
              <a:buNone/>
            </a:pPr>
            <a:endParaRPr lang="fr-FR" dirty="0" smtClean="0"/>
          </a:p>
          <a:p>
            <a:r>
              <a:rPr lang="fr-FR" dirty="0" smtClean="0"/>
              <a:t>Exemple d’un trouble d’apprentissage.</a:t>
            </a:r>
            <a:endParaRPr lang="fr-FR" dirty="0"/>
          </a:p>
        </p:txBody>
      </p:sp>
    </p:spTree>
    <p:extLst>
      <p:ext uri="{BB962C8B-B14F-4D97-AF65-F5344CB8AC3E}">
        <p14:creationId xmlns:p14="http://schemas.microsoft.com/office/powerpoint/2010/main" val="62742818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59437"/>
            <a:ext cx="8229600" cy="6208740"/>
          </a:xfrm>
        </p:spPr>
        <p:txBody>
          <a:bodyPr/>
          <a:lstStyle/>
          <a:p>
            <a:r>
              <a:rPr lang="fr-FR" dirty="0" smtClean="0"/>
              <a:t>Dans tous les cas, dimension intersubjective essentielle dans notre travail, au sens où:</a:t>
            </a:r>
          </a:p>
          <a:p>
            <a:pPr>
              <a:buNone/>
            </a:pPr>
            <a:endParaRPr lang="fr-FR" sz="1800" dirty="0" smtClean="0"/>
          </a:p>
          <a:p>
            <a:pPr marL="808038" lvl="1" indent="-360363">
              <a:buFontTx/>
              <a:buChar char="-"/>
            </a:pPr>
            <a:r>
              <a:rPr lang="fr-FR" dirty="0" smtClean="0"/>
              <a:t>entre deux sujets minimum qui vont interagir</a:t>
            </a:r>
          </a:p>
          <a:p>
            <a:pPr marL="808038" lvl="1" indent="-360363">
              <a:buFontTx/>
              <a:buChar char="-"/>
            </a:pPr>
            <a:r>
              <a:rPr lang="fr-FR" dirty="0" smtClean="0"/>
              <a:t>subjective proprement dite , via notre contretransfert et notre capacité d’identification projective.</a:t>
            </a:r>
            <a:endParaRPr lang="fr-FR" dirty="0"/>
          </a:p>
        </p:txBody>
      </p:sp>
    </p:spTree>
    <p:extLst>
      <p:ext uri="{BB962C8B-B14F-4D97-AF65-F5344CB8AC3E}">
        <p14:creationId xmlns:p14="http://schemas.microsoft.com/office/powerpoint/2010/main" val="383088141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2892"/>
            <a:ext cx="8229600" cy="6003272"/>
          </a:xfrm>
        </p:spPr>
        <p:txBody>
          <a:bodyPr/>
          <a:lstStyle/>
          <a:p>
            <a:pPr marL="0" indent="0">
              <a:buNone/>
            </a:pPr>
            <a:r>
              <a:rPr lang="fr-FR" sz="3600" dirty="0" smtClean="0"/>
              <a:t>Nature de la demande?</a:t>
            </a:r>
          </a:p>
          <a:p>
            <a:r>
              <a:rPr lang="fr-FR" dirty="0" smtClean="0"/>
              <a:t>Inquiétude, angoisse,</a:t>
            </a:r>
          </a:p>
          <a:p>
            <a:r>
              <a:rPr lang="fr-FR" dirty="0" smtClean="0"/>
              <a:t>Plainte, colère,</a:t>
            </a:r>
          </a:p>
          <a:p>
            <a:r>
              <a:rPr lang="fr-FR" dirty="0" smtClean="0"/>
              <a:t>Suggérée, contrainte,</a:t>
            </a:r>
          </a:p>
          <a:p>
            <a:r>
              <a:rPr lang="fr-FR" dirty="0" smtClean="0"/>
              <a:t>A connotation morale, pédagogique, punitive</a:t>
            </a:r>
          </a:p>
          <a:p>
            <a:r>
              <a:rPr lang="fr-FR" dirty="0" smtClean="0"/>
              <a:t>…..</a:t>
            </a:r>
            <a:endParaRPr lang="fr-FR" dirty="0"/>
          </a:p>
        </p:txBody>
      </p:sp>
    </p:spTree>
    <p:extLst>
      <p:ext uri="{BB962C8B-B14F-4D97-AF65-F5344CB8AC3E}">
        <p14:creationId xmlns:p14="http://schemas.microsoft.com/office/powerpoint/2010/main" val="218215263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6546"/>
            <a:ext cx="8229600" cy="6399008"/>
          </a:xfrm>
        </p:spPr>
        <p:txBody>
          <a:bodyPr>
            <a:normAutofit/>
          </a:bodyPr>
          <a:lstStyle/>
          <a:p>
            <a:pPr marL="0" indent="0">
              <a:buNone/>
            </a:pPr>
            <a:r>
              <a:rPr lang="fr-FR" sz="3600" dirty="0" smtClean="0"/>
              <a:t>Grande ambivalence des demandeurs:</a:t>
            </a:r>
          </a:p>
          <a:p>
            <a:pPr algn="just"/>
            <a:r>
              <a:rPr lang="fr-FR" dirty="0" smtClean="0"/>
              <a:t>Les parents, qui reportent souvent la démarche, poussés par les enseignants, le médecin traitant, les proches, l’Aide à la Jeunesse,</a:t>
            </a:r>
          </a:p>
          <a:p>
            <a:pPr algn="just"/>
            <a:r>
              <a:rPr lang="fr-FR" dirty="0" smtClean="0"/>
              <a:t>La dimension logiquement subjective et partiale de leur description, avec un vécu différent pour chaque parent,</a:t>
            </a:r>
            <a:endParaRPr lang="fr-FR" dirty="0"/>
          </a:p>
        </p:txBody>
      </p:sp>
    </p:spTree>
    <p:extLst>
      <p:ext uri="{BB962C8B-B14F-4D97-AF65-F5344CB8AC3E}">
        <p14:creationId xmlns:p14="http://schemas.microsoft.com/office/powerpoint/2010/main" val="186747814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164"/>
            <a:ext cx="8229600" cy="5934999"/>
          </a:xfrm>
        </p:spPr>
        <p:txBody>
          <a:bodyPr/>
          <a:lstStyle/>
          <a:p>
            <a:pPr marL="0" indent="0">
              <a:buNone/>
            </a:pPr>
            <a:r>
              <a:rPr lang="fr-FR" dirty="0" smtClean="0"/>
              <a:t>Partagés voire déchirés entre</a:t>
            </a:r>
          </a:p>
          <a:p>
            <a:pPr marL="914400" lvl="2" indent="0">
              <a:buNone/>
            </a:pPr>
            <a:r>
              <a:rPr lang="fr-FR" sz="2800" dirty="0" smtClean="0"/>
              <a:t>   </a:t>
            </a:r>
            <a:r>
              <a:rPr lang="fr-FR" sz="3200" dirty="0" smtClean="0"/>
              <a:t>- Déni et dramatisation,</a:t>
            </a:r>
          </a:p>
          <a:p>
            <a:pPr marL="0" indent="0">
              <a:buNone/>
            </a:pPr>
            <a:r>
              <a:rPr lang="fr-FR" dirty="0" smtClean="0"/>
              <a:t>              - Laxisme et rigidité,</a:t>
            </a:r>
          </a:p>
          <a:p>
            <a:pPr marL="0" indent="0">
              <a:buNone/>
            </a:pPr>
            <a:r>
              <a:rPr lang="fr-FR" dirty="0" smtClean="0"/>
              <a:t>              - Complaisance et intolérance,</a:t>
            </a:r>
          </a:p>
          <a:p>
            <a:pPr marL="0" indent="0">
              <a:buNone/>
            </a:pPr>
            <a:r>
              <a:rPr lang="fr-FR" dirty="0" smtClean="0"/>
              <a:t>              - Séduction et rejet,</a:t>
            </a:r>
          </a:p>
          <a:p>
            <a:pPr marL="0" indent="0">
              <a:buNone/>
            </a:pPr>
            <a:r>
              <a:rPr lang="fr-FR" dirty="0" smtClean="0"/>
              <a:t>              - …..</a:t>
            </a:r>
            <a:endParaRPr lang="fr-FR" dirty="0"/>
          </a:p>
        </p:txBody>
      </p:sp>
    </p:spTree>
    <p:extLst>
      <p:ext uri="{BB962C8B-B14F-4D97-AF65-F5344CB8AC3E}">
        <p14:creationId xmlns:p14="http://schemas.microsoft.com/office/powerpoint/2010/main" val="418657424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5503"/>
            <a:ext cx="8229600" cy="6593305"/>
          </a:xfrm>
        </p:spPr>
        <p:txBody>
          <a:bodyPr>
            <a:normAutofit fontScale="92500" lnSpcReduction="20000"/>
          </a:bodyPr>
          <a:lstStyle/>
          <a:p>
            <a:pPr algn="just"/>
            <a:r>
              <a:rPr lang="fr-FR" dirty="0" smtClean="0"/>
              <a:t>Quant aux </a:t>
            </a:r>
            <a:r>
              <a:rPr lang="fr-FR" sz="3800" dirty="0" smtClean="0"/>
              <a:t>enfants/ados</a:t>
            </a:r>
            <a:r>
              <a:rPr lang="fr-FR" dirty="0" smtClean="0"/>
              <a:t>, méfiance et angoisse normales (« je ne suis pas fou »),</a:t>
            </a:r>
          </a:p>
          <a:p>
            <a:pPr algn="just"/>
            <a:r>
              <a:rPr lang="fr-FR" dirty="0" smtClean="0"/>
              <a:t>Préparation souvent mal faite, voire pas faite du tout (annonce sur le trajet!),</a:t>
            </a:r>
          </a:p>
          <a:p>
            <a:pPr algn="just"/>
            <a:r>
              <a:rPr lang="fr-FR" dirty="0" smtClean="0"/>
              <a:t>Vécu de comparution due aux problèmes de comportement et crainte du jugement</a:t>
            </a:r>
          </a:p>
          <a:p>
            <a:pPr algn="just"/>
            <a:r>
              <a:rPr lang="fr-FR" dirty="0" smtClean="0"/>
              <a:t>Sentiment de honte liée à l’effraction de l’intimité,</a:t>
            </a:r>
          </a:p>
          <a:p>
            <a:pPr algn="just"/>
            <a:r>
              <a:rPr lang="fr-FR" dirty="0" smtClean="0"/>
              <a:t>Plus fondamentalement, résistances face à l’introspection.</a:t>
            </a:r>
            <a:endParaRPr lang="fr-FR" dirty="0"/>
          </a:p>
        </p:txBody>
      </p:sp>
    </p:spTree>
    <p:extLst>
      <p:ext uri="{BB962C8B-B14F-4D97-AF65-F5344CB8AC3E}">
        <p14:creationId xmlns:p14="http://schemas.microsoft.com/office/powerpoint/2010/main" val="413520473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457200" y="188913"/>
            <a:ext cx="8329613" cy="6669087"/>
          </a:xfrm>
        </p:spPr>
        <p:txBody>
          <a:bodyPr>
            <a:normAutofit lnSpcReduction="10000"/>
          </a:bodyPr>
          <a:lstStyle/>
          <a:p>
            <a:pPr marL="514350" indent="-514350" eaLnBrk="1" hangingPunct="1">
              <a:lnSpc>
                <a:spcPct val="90000"/>
              </a:lnSpc>
              <a:buClr>
                <a:srgbClr val="0BD0D9"/>
              </a:buClr>
              <a:buFontTx/>
              <a:buNone/>
              <a:tabLst>
                <a:tab pos="715963" algn="l"/>
              </a:tabLst>
            </a:pPr>
            <a:r>
              <a:rPr lang="fr-BE" sz="2800" b="1" u="sng" dirty="0" smtClean="0">
                <a:latin typeface="Arial" charset="0"/>
              </a:rPr>
              <a:t>Alors, diagnostic </a:t>
            </a:r>
            <a:r>
              <a:rPr lang="fr-BE" sz="2800" b="1" u="sng" dirty="0">
                <a:latin typeface="Arial" charset="0"/>
              </a:rPr>
              <a:t>ou évaluation?</a:t>
            </a:r>
          </a:p>
          <a:p>
            <a:pPr marL="514350" indent="-514350" eaLnBrk="1" hangingPunct="1">
              <a:lnSpc>
                <a:spcPct val="90000"/>
              </a:lnSpc>
              <a:buFontTx/>
              <a:buNone/>
              <a:tabLst>
                <a:tab pos="715963" algn="l"/>
              </a:tabLst>
            </a:pPr>
            <a:endParaRPr lang="fr-BE" sz="1200" dirty="0">
              <a:latin typeface="Arial" charset="0"/>
            </a:endParaRPr>
          </a:p>
          <a:p>
            <a:pPr marL="514350" indent="-514350" eaLnBrk="1" hangingPunct="1">
              <a:lnSpc>
                <a:spcPct val="90000"/>
              </a:lnSpc>
              <a:tabLst>
                <a:tab pos="715963" algn="l"/>
              </a:tabLst>
            </a:pPr>
            <a:r>
              <a:rPr lang="fr-BE" sz="2800" dirty="0">
                <a:latin typeface="Arial" charset="0"/>
              </a:rPr>
              <a:t>Pas de diagnostic stable</a:t>
            </a:r>
          </a:p>
          <a:p>
            <a:pPr marL="514350" indent="-514350" eaLnBrk="1" hangingPunct="1">
              <a:lnSpc>
                <a:spcPct val="90000"/>
              </a:lnSpc>
              <a:tabLst>
                <a:tab pos="715963" algn="l"/>
              </a:tabLst>
            </a:pPr>
            <a:r>
              <a:rPr lang="fr-BE" sz="2800" dirty="0">
                <a:latin typeface="Arial" charset="0"/>
              </a:rPr>
              <a:t>Evaluation d’un processus en évolution</a:t>
            </a:r>
          </a:p>
          <a:p>
            <a:pPr marL="514350" indent="-514350" eaLnBrk="1" hangingPunct="1">
              <a:lnSpc>
                <a:spcPct val="90000"/>
              </a:lnSpc>
              <a:tabLst>
                <a:tab pos="715963" algn="l"/>
              </a:tabLst>
            </a:pPr>
            <a:r>
              <a:rPr lang="fr-BE" sz="2800" dirty="0">
                <a:latin typeface="Arial" charset="0"/>
              </a:rPr>
              <a:t>Processus compliqué par l’interaction cruciale entre l’enfant et l’environnement </a:t>
            </a:r>
          </a:p>
          <a:p>
            <a:pPr marL="514350" indent="-514350" eaLnBrk="1" hangingPunct="1">
              <a:lnSpc>
                <a:spcPct val="90000"/>
              </a:lnSpc>
              <a:buFontTx/>
              <a:buNone/>
              <a:tabLst>
                <a:tab pos="715963" algn="l"/>
              </a:tabLst>
            </a:pPr>
            <a:r>
              <a:rPr lang="fr-BE" sz="2800" dirty="0">
                <a:latin typeface="Arial" charset="0"/>
              </a:rPr>
              <a:t>	«un enfant seul n’existe pas</a:t>
            </a:r>
            <a:r>
              <a:rPr lang="fr-BE" sz="2800" dirty="0" smtClean="0">
                <a:latin typeface="Arial" charset="0"/>
              </a:rPr>
              <a:t>»</a:t>
            </a:r>
          </a:p>
          <a:p>
            <a:pPr marL="514350" indent="-514350" eaLnBrk="1" hangingPunct="1">
              <a:lnSpc>
                <a:spcPct val="90000"/>
              </a:lnSpc>
              <a:buFontTx/>
              <a:buNone/>
              <a:tabLst>
                <a:tab pos="715963" algn="l"/>
              </a:tabLst>
            </a:pPr>
            <a:endParaRPr lang="fr-BE" sz="2800" dirty="0">
              <a:latin typeface="Arial" charset="0"/>
            </a:endParaRPr>
          </a:p>
          <a:p>
            <a:pPr marL="514350" indent="-514350" eaLnBrk="1" hangingPunct="1">
              <a:lnSpc>
                <a:spcPct val="90000"/>
              </a:lnSpc>
              <a:tabLst>
                <a:tab pos="715963" algn="l"/>
              </a:tabLst>
            </a:pPr>
            <a:r>
              <a:rPr lang="fr-BE" sz="2800" dirty="0">
                <a:latin typeface="Arial" charset="0"/>
              </a:rPr>
              <a:t>Observation:</a:t>
            </a:r>
          </a:p>
          <a:p>
            <a:pPr marL="914400" lvl="1" indent="-514350">
              <a:lnSpc>
                <a:spcPct val="90000"/>
              </a:lnSpc>
              <a:buFontTx/>
              <a:buNone/>
              <a:tabLst>
                <a:tab pos="715963" algn="l"/>
              </a:tabLst>
            </a:pPr>
            <a:r>
              <a:rPr lang="fr-BE" sz="2400" dirty="0">
                <a:latin typeface="Arial" charset="0"/>
              </a:rPr>
              <a:t>		</a:t>
            </a:r>
            <a:r>
              <a:rPr lang="fr-BE" sz="2000" b="1" dirty="0" smtClean="0">
                <a:latin typeface="Arial" charset="0"/>
              </a:rPr>
              <a:t>-   </a:t>
            </a:r>
            <a:r>
              <a:rPr lang="fr-BE" sz="2400" b="1" dirty="0">
                <a:latin typeface="Arial" charset="0"/>
              </a:rPr>
              <a:t>du discours des parents et des enseignants,</a:t>
            </a:r>
          </a:p>
          <a:p>
            <a:pPr marL="514350" indent="-514350" eaLnBrk="1" hangingPunct="1">
              <a:lnSpc>
                <a:spcPct val="90000"/>
              </a:lnSpc>
              <a:buFontTx/>
              <a:buNone/>
              <a:tabLst>
                <a:tab pos="715963" algn="l"/>
              </a:tabLst>
            </a:pPr>
            <a:r>
              <a:rPr lang="fr-BE" sz="2400" b="1" dirty="0">
                <a:latin typeface="Arial" charset="0"/>
              </a:rPr>
              <a:t>			</a:t>
            </a:r>
            <a:r>
              <a:rPr lang="fr-BE" sz="2400" b="1" dirty="0" smtClean="0">
                <a:latin typeface="Arial" charset="0"/>
              </a:rPr>
              <a:t>-  </a:t>
            </a:r>
            <a:r>
              <a:rPr lang="fr-BE" sz="2400" b="1" dirty="0">
                <a:latin typeface="Arial" charset="0"/>
              </a:rPr>
              <a:t>de la relation avec l’enfant,</a:t>
            </a:r>
          </a:p>
          <a:p>
            <a:pPr marL="514350" indent="-514350" eaLnBrk="1" hangingPunct="1">
              <a:lnSpc>
                <a:spcPct val="90000"/>
              </a:lnSpc>
              <a:buFontTx/>
              <a:buNone/>
              <a:tabLst>
                <a:tab pos="715963" algn="l"/>
              </a:tabLst>
            </a:pPr>
            <a:r>
              <a:rPr lang="fr-BE" sz="2400" b="1" dirty="0">
                <a:latin typeface="Arial" charset="0"/>
              </a:rPr>
              <a:t>			</a:t>
            </a:r>
            <a:r>
              <a:rPr lang="fr-BE" sz="2400" b="1" dirty="0" smtClean="0">
                <a:latin typeface="Arial" charset="0"/>
              </a:rPr>
              <a:t>-  </a:t>
            </a:r>
            <a:r>
              <a:rPr lang="fr-BE" sz="2400" b="1" dirty="0">
                <a:latin typeface="Arial" charset="0"/>
              </a:rPr>
              <a:t>de l’enfant lui-même</a:t>
            </a:r>
            <a:r>
              <a:rPr lang="fr-BE" sz="2400" b="1" dirty="0" smtClean="0">
                <a:latin typeface="Arial" charset="0"/>
              </a:rPr>
              <a:t>.</a:t>
            </a:r>
          </a:p>
          <a:p>
            <a:pPr marL="514350" indent="-514350" eaLnBrk="1" hangingPunct="1">
              <a:lnSpc>
                <a:spcPct val="90000"/>
              </a:lnSpc>
              <a:buFontTx/>
              <a:buNone/>
              <a:tabLst>
                <a:tab pos="715963" algn="l"/>
              </a:tabLst>
            </a:pPr>
            <a:endParaRPr lang="fr-BE" sz="2400" b="1" dirty="0">
              <a:latin typeface="Arial" charset="0"/>
            </a:endParaRPr>
          </a:p>
          <a:p>
            <a:pPr marL="514350" indent="-514350" eaLnBrk="1" hangingPunct="1">
              <a:lnSpc>
                <a:spcPct val="90000"/>
              </a:lnSpc>
              <a:tabLst>
                <a:tab pos="715963" algn="l"/>
              </a:tabLst>
            </a:pPr>
            <a:r>
              <a:rPr lang="fr-BE" sz="2800" b="1" dirty="0">
                <a:latin typeface="Arial" charset="0"/>
              </a:rPr>
              <a:t>Prudence dans l’analyse des </a:t>
            </a:r>
            <a:r>
              <a:rPr lang="fr-BE" sz="2800" dirty="0">
                <a:latin typeface="Arial" charset="0"/>
              </a:rPr>
              <a:t>signes cliniques décrits et observés et y intégrer les circonstances </a:t>
            </a:r>
            <a:r>
              <a:rPr lang="fr-BE" sz="2800" dirty="0" smtClean="0">
                <a:latin typeface="Arial" charset="0"/>
              </a:rPr>
              <a:t>externes</a:t>
            </a:r>
            <a:endParaRPr lang="fr-BE" sz="2800" dirty="0">
              <a:latin typeface="Arial" charset="0"/>
            </a:endParaRPr>
          </a:p>
        </p:txBody>
      </p:sp>
    </p:spTree>
    <p:extLst>
      <p:ext uri="{BB962C8B-B14F-4D97-AF65-F5344CB8AC3E}">
        <p14:creationId xmlns:p14="http://schemas.microsoft.com/office/powerpoint/2010/main" val="275169208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64444"/>
            <a:ext cx="7772400" cy="5277555"/>
          </a:xfrm>
        </p:spPr>
        <p:txBody>
          <a:bodyPr>
            <a:normAutofit/>
          </a:bodyPr>
          <a:lstStyle/>
          <a:p>
            <a:r>
              <a:rPr lang="fr-FR" dirty="0" smtClean="0"/>
              <a:t>Clinique Pédopsychiatrique</a:t>
            </a:r>
            <a:br>
              <a:rPr lang="fr-FR" dirty="0" smtClean="0"/>
            </a:br>
            <a:r>
              <a:rPr lang="fr-FR" dirty="0"/>
              <a:t/>
            </a:r>
            <a:br>
              <a:rPr lang="fr-FR" dirty="0"/>
            </a:br>
            <a:r>
              <a:rPr lang="fr-FR" sz="4400" dirty="0" smtClean="0"/>
              <a:t>Pour une prévention par le premier regard sur l’enfant et l’adolescent</a:t>
            </a:r>
            <a:br>
              <a:rPr lang="fr-FR" sz="4400" dirty="0" smtClean="0"/>
            </a:br>
            <a:endParaRPr lang="fr-FR" sz="4400" dirty="0"/>
          </a:p>
        </p:txBody>
      </p:sp>
    </p:spTree>
    <p:extLst>
      <p:ext uri="{BB962C8B-B14F-4D97-AF65-F5344CB8AC3E}">
        <p14:creationId xmlns:p14="http://schemas.microsoft.com/office/powerpoint/2010/main" val="19180111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0" y="476250"/>
            <a:ext cx="8903368" cy="6048375"/>
          </a:xfrm>
        </p:spPr>
        <p:txBody>
          <a:bodyPr>
            <a:normAutofit lnSpcReduction="10000"/>
          </a:bodyPr>
          <a:lstStyle/>
          <a:p>
            <a:pPr marL="715963" indent="-715963" eaLnBrk="1" hangingPunct="1">
              <a:lnSpc>
                <a:spcPct val="90000"/>
              </a:lnSpc>
              <a:buNone/>
              <a:tabLst>
                <a:tab pos="715963" algn="l"/>
                <a:tab pos="1079500" algn="l"/>
                <a:tab pos="2147888" algn="l"/>
                <a:tab pos="3316288" algn="l"/>
              </a:tabLst>
            </a:pPr>
            <a:r>
              <a:rPr lang="fr-BE" sz="2800" dirty="0" smtClean="0">
                <a:latin typeface="Arial" charset="0"/>
              </a:rPr>
              <a:t>	Elaboration </a:t>
            </a:r>
            <a:r>
              <a:rPr lang="fr-BE" sz="2800" dirty="0">
                <a:latin typeface="Arial" charset="0"/>
              </a:rPr>
              <a:t>progressive de notre propre théorie explicative (et non diagnostic) en étant vigilant aux écueils </a:t>
            </a:r>
            <a:r>
              <a:rPr lang="fr-BE" sz="2800" dirty="0" smtClean="0">
                <a:latin typeface="Arial" charset="0"/>
              </a:rPr>
              <a:t>suivants.</a:t>
            </a:r>
          </a:p>
          <a:p>
            <a:pPr marL="715963" indent="-715963" eaLnBrk="1" hangingPunct="1">
              <a:lnSpc>
                <a:spcPct val="90000"/>
              </a:lnSpc>
              <a:tabLst>
                <a:tab pos="715963" algn="l"/>
                <a:tab pos="1079500" algn="l"/>
                <a:tab pos="2147888" algn="l"/>
                <a:tab pos="3316288" algn="l"/>
              </a:tabLst>
            </a:pPr>
            <a:endParaRPr lang="fr-BE" sz="2400" dirty="0" smtClean="0">
              <a:latin typeface="Arial" charset="0"/>
            </a:endParaRPr>
          </a:p>
          <a:p>
            <a:pPr marL="1433513" lvl="2" indent="-268288">
              <a:lnSpc>
                <a:spcPct val="90000"/>
              </a:lnSpc>
              <a:buFontTx/>
              <a:buChar char="-"/>
              <a:tabLst>
                <a:tab pos="715963" algn="l"/>
                <a:tab pos="1079500" algn="l"/>
                <a:tab pos="2147888" algn="l"/>
                <a:tab pos="3316288" algn="l"/>
              </a:tabLst>
            </a:pPr>
            <a:r>
              <a:rPr lang="fr-BE" dirty="0" smtClean="0">
                <a:latin typeface="Arial" charset="0"/>
              </a:rPr>
              <a:t>théories simplificatrices,</a:t>
            </a:r>
          </a:p>
          <a:p>
            <a:pPr marL="1433513" lvl="2" indent="-268288">
              <a:lnSpc>
                <a:spcPct val="90000"/>
              </a:lnSpc>
              <a:buNone/>
              <a:tabLst>
                <a:tab pos="715963" algn="l"/>
                <a:tab pos="1079500" algn="l"/>
                <a:tab pos="2147888" algn="l"/>
                <a:tab pos="3316288" algn="l"/>
              </a:tabLst>
            </a:pPr>
            <a:endParaRPr lang="fr-BE" dirty="0" smtClean="0">
              <a:latin typeface="Arial" charset="0"/>
            </a:endParaRPr>
          </a:p>
          <a:p>
            <a:pPr marL="1433513" lvl="2" indent="-268288">
              <a:lnSpc>
                <a:spcPct val="90000"/>
              </a:lnSpc>
              <a:buFontTx/>
              <a:buChar char="-"/>
              <a:tabLst>
                <a:tab pos="715963" algn="l"/>
                <a:tab pos="1079500" algn="l"/>
                <a:tab pos="2147888" algn="l"/>
                <a:tab pos="3316288" algn="l"/>
              </a:tabLst>
            </a:pPr>
            <a:r>
              <a:rPr lang="fr-BE" dirty="0" smtClean="0">
                <a:latin typeface="Arial" charset="0"/>
              </a:rPr>
              <a:t>théories convergentes,</a:t>
            </a:r>
          </a:p>
          <a:p>
            <a:pPr marL="1433513" lvl="2" indent="-268288">
              <a:lnSpc>
                <a:spcPct val="90000"/>
              </a:lnSpc>
              <a:buNone/>
              <a:tabLst>
                <a:tab pos="715963" algn="l"/>
                <a:tab pos="1079500" algn="l"/>
                <a:tab pos="2147888" algn="l"/>
                <a:tab pos="3316288" algn="l"/>
              </a:tabLst>
            </a:pPr>
            <a:endParaRPr lang="fr-BE" dirty="0" smtClean="0">
              <a:latin typeface="Arial" charset="0"/>
            </a:endParaRPr>
          </a:p>
          <a:p>
            <a:pPr marL="1433513" lvl="2" indent="-268288">
              <a:lnSpc>
                <a:spcPct val="90000"/>
              </a:lnSpc>
              <a:buFontTx/>
              <a:buChar char="-"/>
              <a:tabLst>
                <a:tab pos="715963" algn="l"/>
                <a:tab pos="1079500" algn="l"/>
                <a:tab pos="2147888" algn="l"/>
                <a:tab pos="3316288" algn="l"/>
              </a:tabLst>
            </a:pPr>
            <a:r>
              <a:rPr lang="fr-BE" dirty="0" smtClean="0">
                <a:latin typeface="Arial" charset="0"/>
              </a:rPr>
              <a:t>des </a:t>
            </a:r>
            <a:r>
              <a:rPr lang="fr-BE" dirty="0">
                <a:latin typeface="Arial" charset="0"/>
              </a:rPr>
              <a:t>relations de cause à effet ou </a:t>
            </a:r>
            <a:r>
              <a:rPr lang="fr-BE" dirty="0" smtClean="0">
                <a:latin typeface="Arial" charset="0"/>
              </a:rPr>
              <a:t>interaction entre </a:t>
            </a:r>
            <a:r>
              <a:rPr lang="fr-BE" dirty="0">
                <a:latin typeface="Arial" charset="0"/>
              </a:rPr>
              <a:t>les niveaux psychologique, </a:t>
            </a:r>
            <a:r>
              <a:rPr lang="fr-BE" dirty="0" smtClean="0">
                <a:latin typeface="Arial" charset="0"/>
              </a:rPr>
              <a:t>cognitif</a:t>
            </a:r>
            <a:r>
              <a:rPr lang="fr-BE" dirty="0">
                <a:latin typeface="Arial" charset="0"/>
              </a:rPr>
              <a:t>, </a:t>
            </a:r>
            <a:r>
              <a:rPr lang="fr-BE" dirty="0" smtClean="0">
                <a:latin typeface="Arial" charset="0"/>
              </a:rPr>
              <a:t> </a:t>
            </a:r>
            <a:r>
              <a:rPr lang="fr-BE" dirty="0">
                <a:latin typeface="Arial" charset="0"/>
              </a:rPr>
              <a:t>physiologique</a:t>
            </a:r>
            <a:r>
              <a:rPr lang="fr-BE" dirty="0" smtClean="0">
                <a:latin typeface="Arial" charset="0"/>
              </a:rPr>
              <a:t>...</a:t>
            </a:r>
          </a:p>
          <a:p>
            <a:pPr marL="1433513" lvl="2" indent="-268288">
              <a:lnSpc>
                <a:spcPct val="90000"/>
              </a:lnSpc>
              <a:buNone/>
              <a:tabLst>
                <a:tab pos="715963" algn="l"/>
                <a:tab pos="1079500" algn="l"/>
                <a:tab pos="2147888" algn="l"/>
                <a:tab pos="3316288" algn="l"/>
              </a:tabLst>
            </a:pPr>
            <a:endParaRPr lang="fr-BE" sz="2000" dirty="0" smtClean="0">
              <a:latin typeface="Arial" charset="0"/>
            </a:endParaRPr>
          </a:p>
          <a:p>
            <a:pPr marL="715963" indent="-715963" eaLnBrk="1" hangingPunct="1">
              <a:buClr>
                <a:srgbClr val="0BD0D9"/>
              </a:buClr>
              <a:buNone/>
              <a:tabLst>
                <a:tab pos="715963" algn="l"/>
                <a:tab pos="1079500" algn="l"/>
                <a:tab pos="2147888" algn="l"/>
                <a:tab pos="3316288" algn="l"/>
              </a:tabLst>
            </a:pPr>
            <a:r>
              <a:rPr lang="fr-BE" sz="2800" dirty="0">
                <a:latin typeface="Arial" charset="0"/>
              </a:rPr>
              <a:t>	Ces </a:t>
            </a:r>
            <a:r>
              <a:rPr lang="fr-BE" sz="2800" dirty="0" smtClean="0">
                <a:latin typeface="Arial" charset="0"/>
              </a:rPr>
              <a:t>écueils </a:t>
            </a:r>
            <a:r>
              <a:rPr lang="fr-BE" sz="2800" dirty="0">
                <a:latin typeface="Arial" charset="0"/>
              </a:rPr>
              <a:t>sont classiques mais sont particulièrement dangereux ici sur la subjectivité des instruments d’analyse.</a:t>
            </a:r>
            <a:endParaRPr lang="fr-FR" sz="2800" dirty="0">
              <a:latin typeface="Arial" charset="0"/>
            </a:endParaRPr>
          </a:p>
        </p:txBody>
      </p:sp>
    </p:spTree>
    <p:extLst>
      <p:ext uri="{BB962C8B-B14F-4D97-AF65-F5344CB8AC3E}">
        <p14:creationId xmlns:p14="http://schemas.microsoft.com/office/powerpoint/2010/main" val="104019894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073274"/>
            <a:ext cx="8229600" cy="2086230"/>
          </a:xfrm>
        </p:spPr>
        <p:txBody>
          <a:bodyPr/>
          <a:lstStyle/>
          <a:p>
            <a:r>
              <a:rPr lang="fr-FR" dirty="0" smtClean="0"/>
              <a:t>La Première Rencontre </a:t>
            </a:r>
            <a:endParaRPr lang="fr-FR" dirty="0"/>
          </a:p>
        </p:txBody>
      </p:sp>
    </p:spTree>
    <p:extLst>
      <p:ext uri="{BB962C8B-B14F-4D97-AF65-F5344CB8AC3E}">
        <p14:creationId xmlns:p14="http://schemas.microsoft.com/office/powerpoint/2010/main" val="158657788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8758" y="95582"/>
            <a:ext cx="8398042" cy="6593976"/>
          </a:xfrm>
        </p:spPr>
        <p:txBody>
          <a:bodyPr>
            <a:normAutofit fontScale="70000" lnSpcReduction="20000"/>
          </a:bodyPr>
          <a:lstStyle/>
          <a:p>
            <a:pPr marL="0" indent="0" algn="just">
              <a:buNone/>
            </a:pPr>
            <a:r>
              <a:rPr lang="fr-FR" sz="3600" b="1" dirty="0" smtClean="0"/>
              <a:t>Spécificités de la rencontre avec l’enfant et l’adolescent</a:t>
            </a:r>
          </a:p>
          <a:p>
            <a:pPr marL="0" indent="0" algn="just">
              <a:buNone/>
            </a:pPr>
            <a:r>
              <a:rPr lang="fr-FR" sz="3600" dirty="0" smtClean="0"/>
              <a:t>Scénario très variable selon l’âge, notamment sur la durée de la présence des parents,</a:t>
            </a:r>
          </a:p>
          <a:p>
            <a:pPr marL="0" indent="0" algn="just">
              <a:buNone/>
            </a:pPr>
            <a:endParaRPr lang="fr-FR" sz="3600" dirty="0" smtClean="0"/>
          </a:p>
          <a:p>
            <a:pPr marL="0" indent="0" algn="just">
              <a:buNone/>
            </a:pPr>
            <a:r>
              <a:rPr lang="fr-FR" sz="3600" dirty="0" smtClean="0"/>
              <a:t>De façon générale, méfiance de l’enfant, soit liée à la peur de l’inconnu (surtout chez les petits), soit liée à un sentiment d’intrusion +/- persécutrice (surtout chez les ados),</a:t>
            </a:r>
          </a:p>
          <a:p>
            <a:pPr marL="0" indent="0" algn="just">
              <a:buNone/>
            </a:pPr>
            <a:r>
              <a:rPr lang="fr-FR" sz="3600" dirty="0" smtClean="0"/>
              <a:t>Hormis les cas (rares) de démarche personnelle, parfois même à l’insu des parents (encore plus rares, mais possible!) </a:t>
            </a:r>
          </a:p>
          <a:p>
            <a:endParaRPr lang="fr-FR" sz="3600" b="1" dirty="0"/>
          </a:p>
        </p:txBody>
      </p:sp>
    </p:spTree>
    <p:extLst>
      <p:ext uri="{BB962C8B-B14F-4D97-AF65-F5344CB8AC3E}">
        <p14:creationId xmlns:p14="http://schemas.microsoft.com/office/powerpoint/2010/main" val="37038529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7328"/>
            <a:ext cx="8229600" cy="5918836"/>
          </a:xfrm>
        </p:spPr>
        <p:txBody>
          <a:bodyPr/>
          <a:lstStyle/>
          <a:p>
            <a:pPr algn="just"/>
            <a:r>
              <a:rPr lang="fr-FR" dirty="0" smtClean="0"/>
              <a:t>Nécessité de lever cette méfiance par une attitude de « séduction positive » ( idée controversée ), </a:t>
            </a:r>
            <a:r>
              <a:rPr lang="fr-FR" dirty="0" err="1" smtClean="0"/>
              <a:t>c-a-d</a:t>
            </a:r>
            <a:r>
              <a:rPr lang="fr-FR" dirty="0" smtClean="0"/>
              <a:t>. aller là où est le jeune, quelque soit son âge, tout en restant nous-même, professionnel et adulte! ( p.ex., avec les ados, connaître leur références, mais inutile de parler comme eux…).</a:t>
            </a:r>
            <a:endParaRPr lang="fr-FR" dirty="0"/>
          </a:p>
        </p:txBody>
      </p:sp>
    </p:spTree>
    <p:extLst>
      <p:ext uri="{BB962C8B-B14F-4D97-AF65-F5344CB8AC3E}">
        <p14:creationId xmlns:p14="http://schemas.microsoft.com/office/powerpoint/2010/main" val="320905395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5496"/>
            <a:ext cx="8229600" cy="5970667"/>
          </a:xfrm>
        </p:spPr>
        <p:txBody>
          <a:bodyPr>
            <a:normAutofit/>
          </a:bodyPr>
          <a:lstStyle/>
          <a:p>
            <a:pPr marL="0" indent="0" algn="just">
              <a:buNone/>
            </a:pPr>
            <a:r>
              <a:rPr lang="fr-FR" dirty="0" smtClean="0"/>
              <a:t>Passer de l’univers « social », officiel, à un vécu plus intime, en laissant venir les associations, parfois légèrement sollicitées, tout en acceptant les digressions, pas si inutiles, et en n’oubliant jamais que les incohérences supposées ne le sont quasi jamais, même chez les jeunes enfants.</a:t>
            </a:r>
          </a:p>
        </p:txBody>
      </p:sp>
    </p:spTree>
    <p:extLst>
      <p:ext uri="{BB962C8B-B14F-4D97-AF65-F5344CB8AC3E}">
        <p14:creationId xmlns:p14="http://schemas.microsoft.com/office/powerpoint/2010/main" val="150753278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xfrm>
            <a:off x="179388" y="0"/>
            <a:ext cx="8734425" cy="6708808"/>
          </a:xfrm>
        </p:spPr>
        <p:txBody>
          <a:bodyPr>
            <a:normAutofit lnSpcReduction="10000"/>
          </a:bodyPr>
          <a:lstStyle/>
          <a:p>
            <a:pPr marL="514350" indent="-514350" eaLnBrk="1" hangingPunct="1">
              <a:lnSpc>
                <a:spcPct val="90000"/>
              </a:lnSpc>
              <a:buClr>
                <a:schemeClr val="bg1"/>
              </a:buClr>
              <a:buFont typeface="Arial" charset="0"/>
              <a:buAutoNum type="arabicPeriod"/>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b="1" u="sng" dirty="0">
                <a:latin typeface="Arial" charset="0"/>
                <a:cs typeface="Lucida Sans Unicode" charset="0"/>
              </a:rPr>
              <a:t>Influence de l’âge sur les conditions d’examen</a:t>
            </a:r>
          </a:p>
          <a:p>
            <a:pPr marL="514350" indent="-514350" eaLnBrk="1" hangingPunct="1">
              <a:lnSpc>
                <a:spcPct val="90000"/>
              </a:lnSpc>
              <a:spcBef>
                <a:spcPts val="250"/>
              </a:spcBef>
              <a:buFont typeface="Times New Roman" charset="0"/>
              <a:buNone/>
              <a:tabLst>
                <a:tab pos="360363" algn="l"/>
                <a:tab pos="608013" algn="l"/>
                <a:tab pos="5197475" algn="l"/>
                <a:tab pos="5483225" algn="l"/>
                <a:tab pos="6397625" algn="l"/>
                <a:tab pos="7312025" algn="l"/>
                <a:tab pos="8226425" algn="l"/>
                <a:tab pos="9140825" algn="l"/>
                <a:tab pos="10055225" algn="l"/>
                <a:tab pos="10331450" algn="l"/>
                <a:tab pos="10780713" algn="l"/>
              </a:tabLst>
            </a:pPr>
            <a:endParaRPr lang="fr-BE" sz="1000" b="1" u="sng" dirty="0">
              <a:latin typeface="Arial" charset="0"/>
              <a:cs typeface="Lucida Sans Unicode" charset="0"/>
            </a:endParaRPr>
          </a:p>
          <a:p>
            <a:pPr marL="514350" indent="-514350" eaLnBrk="1" hangingPunct="1">
              <a:lnSpc>
                <a:spcPct val="100000"/>
              </a:lnSpc>
              <a:spcBef>
                <a:spcPts val="0"/>
              </a:spcBef>
              <a:buClr>
                <a:schemeClr val="bg1"/>
              </a:buClr>
              <a:buFont typeface="Arial" charset="0"/>
              <a:buAutoNum type="alphaLcParenR"/>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sz="2800" dirty="0">
                <a:latin typeface="Arial" charset="0"/>
                <a:cs typeface="Lucida Sans Unicode" charset="0"/>
              </a:rPr>
              <a:t>Avant 3 ans: </a:t>
            </a:r>
          </a:p>
          <a:p>
            <a:pPr marL="514350" indent="-514350" eaLnBrk="1" hangingPunct="1">
              <a:lnSpc>
                <a:spcPct val="100000"/>
              </a:lnSpc>
              <a:spcBef>
                <a:spcPts val="0"/>
              </a:spcBef>
              <a:buClr>
                <a:schemeClr val="bg1"/>
              </a:buClr>
              <a:buFont typeface="Times New Roman" charset="0"/>
              <a:buNone/>
              <a:tabLst>
                <a:tab pos="360363" algn="l"/>
                <a:tab pos="608013" algn="l"/>
                <a:tab pos="5197475" algn="l"/>
                <a:tab pos="5483225" algn="l"/>
                <a:tab pos="6397625" algn="l"/>
                <a:tab pos="7312025" algn="l"/>
                <a:tab pos="8226425" algn="l"/>
                <a:tab pos="9140825" algn="l"/>
                <a:tab pos="10055225" algn="l"/>
                <a:tab pos="10331450" algn="l"/>
                <a:tab pos="10780713" algn="l"/>
              </a:tabLst>
            </a:pPr>
            <a:endParaRPr lang="fr-BE" sz="1100" dirty="0">
              <a:latin typeface="Arial" charset="0"/>
              <a:cs typeface="Lucida Sans Unicode" charset="0"/>
            </a:endParaRPr>
          </a:p>
          <a:p>
            <a:pPr marL="514350" indent="-514350" eaLnBrk="1" hangingPunct="1">
              <a:lnSpc>
                <a:spcPct val="100000"/>
              </a:lnSpc>
              <a:spcBef>
                <a:spcPts val="0"/>
              </a:spcBef>
              <a:buClr>
                <a:schemeClr val="bg1"/>
              </a:buClr>
              <a:buFont typeface="Arial" charset="0"/>
              <a:buChar char="•"/>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sz="2600" dirty="0">
                <a:latin typeface="Arial" charset="0"/>
                <a:cs typeface="Lucida Sans Unicode" charset="0"/>
              </a:rPr>
              <a:t>E</a:t>
            </a:r>
            <a:r>
              <a:rPr lang="fr-BE" sz="2600" dirty="0" smtClean="0">
                <a:latin typeface="Arial" charset="0"/>
                <a:cs typeface="Lucida Sans Unicode" charset="0"/>
              </a:rPr>
              <a:t>xamen </a:t>
            </a:r>
            <a:r>
              <a:rPr lang="fr-BE" sz="2600" dirty="0">
                <a:latin typeface="Arial" charset="0"/>
                <a:cs typeface="Lucida Sans Unicode" charset="0"/>
              </a:rPr>
              <a:t>avec les parents présents et analyse de la relation mère-bébé</a:t>
            </a:r>
            <a:r>
              <a:rPr lang="fr-BE" sz="2600" dirty="0" smtClean="0">
                <a:latin typeface="Arial" charset="0"/>
                <a:cs typeface="Lucida Sans Unicode" charset="0"/>
              </a:rPr>
              <a:t>;</a:t>
            </a:r>
          </a:p>
          <a:p>
            <a:pPr marL="514350" indent="-514350" eaLnBrk="1" hangingPunct="1">
              <a:lnSpc>
                <a:spcPct val="100000"/>
              </a:lnSpc>
              <a:spcBef>
                <a:spcPts val="0"/>
              </a:spcBef>
              <a:buClr>
                <a:schemeClr val="bg1"/>
              </a:buClr>
              <a:buFont typeface="Arial" charset="0"/>
              <a:buChar char="•"/>
              <a:tabLst>
                <a:tab pos="360363" algn="l"/>
                <a:tab pos="608013" algn="l"/>
                <a:tab pos="5197475" algn="l"/>
                <a:tab pos="5483225" algn="l"/>
                <a:tab pos="6397625" algn="l"/>
                <a:tab pos="7312025" algn="l"/>
                <a:tab pos="8226425" algn="l"/>
                <a:tab pos="9140825" algn="l"/>
                <a:tab pos="10055225" algn="l"/>
                <a:tab pos="10331450" algn="l"/>
                <a:tab pos="10780713" algn="l"/>
              </a:tabLst>
            </a:pPr>
            <a:endParaRPr lang="fr-BE" sz="2600" dirty="0">
              <a:latin typeface="Arial" charset="0"/>
              <a:cs typeface="Lucida Sans Unicode" charset="0"/>
            </a:endParaRPr>
          </a:p>
          <a:p>
            <a:pPr marL="514350" indent="-514350" eaLnBrk="1" hangingPunct="1">
              <a:lnSpc>
                <a:spcPct val="100000"/>
              </a:lnSpc>
              <a:spcBef>
                <a:spcPts val="0"/>
              </a:spcBef>
              <a:buClr>
                <a:schemeClr val="bg1"/>
              </a:buClr>
              <a:buFont typeface="Arial" charset="0"/>
              <a:buChar char="•"/>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sz="2600" dirty="0">
                <a:latin typeface="Arial" charset="0"/>
                <a:cs typeface="Lucida Sans Unicode" charset="0"/>
              </a:rPr>
              <a:t>A</a:t>
            </a:r>
            <a:r>
              <a:rPr lang="fr-BE" sz="2600" dirty="0" smtClean="0">
                <a:latin typeface="Arial" charset="0"/>
                <a:cs typeface="Lucida Sans Unicode" charset="0"/>
              </a:rPr>
              <a:t>pproche </a:t>
            </a:r>
            <a:r>
              <a:rPr lang="fr-BE" sz="2600" dirty="0">
                <a:latin typeface="Arial" charset="0"/>
                <a:cs typeface="Lucida Sans Unicode" charset="0"/>
              </a:rPr>
              <a:t>développementale</a:t>
            </a:r>
          </a:p>
          <a:p>
            <a:pPr marL="1771650" lvl="3" indent="-514350">
              <a:lnSpc>
                <a:spcPct val="100000"/>
              </a:lnSpc>
              <a:spcBef>
                <a:spcPts val="0"/>
              </a:spcBef>
              <a:buClr>
                <a:schemeClr val="bg1"/>
              </a:buClr>
              <a:buNone/>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dirty="0" smtClean="0">
                <a:latin typeface="Arial" charset="0"/>
                <a:cs typeface="Lucida Sans Unicode" charset="0"/>
              </a:rPr>
              <a:t>- </a:t>
            </a:r>
            <a:r>
              <a:rPr lang="fr-BE" sz="2400" dirty="0" smtClean="0">
                <a:latin typeface="Arial" charset="0"/>
                <a:cs typeface="Lucida Sans Unicode" charset="0"/>
              </a:rPr>
              <a:t>Psychosomatique</a:t>
            </a:r>
            <a:endParaRPr lang="fr-BE" sz="2400" dirty="0">
              <a:latin typeface="Arial" charset="0"/>
              <a:cs typeface="Lucida Sans Unicode" charset="0"/>
            </a:endParaRPr>
          </a:p>
          <a:p>
            <a:pPr marL="1771650" lvl="3" indent="-514350">
              <a:lnSpc>
                <a:spcPct val="100000"/>
              </a:lnSpc>
              <a:spcBef>
                <a:spcPts val="0"/>
              </a:spcBef>
              <a:buClr>
                <a:schemeClr val="bg1"/>
              </a:buClr>
              <a:buNone/>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sz="2400" dirty="0" smtClean="0">
                <a:latin typeface="Arial" charset="0"/>
                <a:cs typeface="Lucida Sans Unicode" charset="0"/>
              </a:rPr>
              <a:t>- Psychique</a:t>
            </a:r>
            <a:endParaRPr lang="fr-BE" sz="2400" dirty="0">
              <a:latin typeface="Arial" charset="0"/>
              <a:cs typeface="Lucida Sans Unicode" charset="0"/>
            </a:endParaRPr>
          </a:p>
          <a:p>
            <a:pPr marL="1771650" lvl="3" indent="-514350">
              <a:lnSpc>
                <a:spcPct val="100000"/>
              </a:lnSpc>
              <a:spcBef>
                <a:spcPts val="0"/>
              </a:spcBef>
              <a:buClr>
                <a:schemeClr val="bg1"/>
              </a:buClr>
              <a:buNone/>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sz="2400" dirty="0" smtClean="0">
                <a:latin typeface="Arial" charset="0"/>
                <a:cs typeface="Lucida Sans Unicode" charset="0"/>
              </a:rPr>
              <a:t>- Relationnelle</a:t>
            </a:r>
          </a:p>
          <a:p>
            <a:pPr marL="1771650" lvl="3" indent="-514350">
              <a:lnSpc>
                <a:spcPct val="100000"/>
              </a:lnSpc>
              <a:spcBef>
                <a:spcPts val="0"/>
              </a:spcBef>
              <a:buClr>
                <a:schemeClr val="bg1"/>
              </a:buClr>
              <a:buNone/>
              <a:tabLst>
                <a:tab pos="360363" algn="l"/>
                <a:tab pos="608013" algn="l"/>
                <a:tab pos="5197475" algn="l"/>
                <a:tab pos="5483225" algn="l"/>
                <a:tab pos="6397625" algn="l"/>
                <a:tab pos="7312025" algn="l"/>
                <a:tab pos="8226425" algn="l"/>
                <a:tab pos="9140825" algn="l"/>
                <a:tab pos="10055225" algn="l"/>
                <a:tab pos="10331450" algn="l"/>
                <a:tab pos="10780713" algn="l"/>
              </a:tabLst>
            </a:pPr>
            <a:endParaRPr lang="fr-BE" sz="2400" dirty="0">
              <a:latin typeface="Arial" charset="0"/>
              <a:cs typeface="Lucida Sans Unicode" charset="0"/>
            </a:endParaRPr>
          </a:p>
          <a:p>
            <a:pPr marL="514350" indent="-514350" eaLnBrk="1" hangingPunct="1">
              <a:lnSpc>
                <a:spcPct val="100000"/>
              </a:lnSpc>
              <a:spcBef>
                <a:spcPts val="0"/>
              </a:spcBef>
              <a:buFont typeface="Times New Roman" charset="0"/>
              <a:buNone/>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sz="2600" dirty="0">
                <a:latin typeface="Arial" charset="0"/>
                <a:cs typeface="Lucida Sans Unicode" charset="0"/>
              </a:rPr>
              <a:t>		I</a:t>
            </a:r>
            <a:r>
              <a:rPr lang="fr-BE" sz="2600" dirty="0" smtClean="0">
                <a:latin typeface="Arial" charset="0"/>
                <a:cs typeface="Lucida Sans Unicode" charset="0"/>
              </a:rPr>
              <a:t>nteraction </a:t>
            </a:r>
            <a:r>
              <a:rPr lang="fr-BE" sz="2600" dirty="0">
                <a:latin typeface="Arial" charset="0"/>
                <a:cs typeface="Lucida Sans Unicode" charset="0"/>
              </a:rPr>
              <a:t>de ces 3 niveaux dans </a:t>
            </a:r>
            <a:r>
              <a:rPr lang="fr-BE" sz="2600" dirty="0" smtClean="0">
                <a:latin typeface="Arial" charset="0"/>
                <a:cs typeface="Lucida Sans Unicode" charset="0"/>
              </a:rPr>
              <a:t>l’observation directe </a:t>
            </a:r>
            <a:r>
              <a:rPr lang="fr-BE" sz="2600" dirty="0">
                <a:latin typeface="Arial" charset="0"/>
                <a:cs typeface="Lucida Sans Unicode" charset="0"/>
              </a:rPr>
              <a:t>et l’anamnèse</a:t>
            </a:r>
            <a:r>
              <a:rPr lang="fr-BE" sz="2600" dirty="0" smtClean="0">
                <a:latin typeface="Arial" charset="0"/>
                <a:cs typeface="Lucida Sans Unicode" charset="0"/>
              </a:rPr>
              <a:t>;</a:t>
            </a:r>
          </a:p>
          <a:p>
            <a:pPr marL="514350" indent="-514350" eaLnBrk="1" hangingPunct="1">
              <a:lnSpc>
                <a:spcPct val="100000"/>
              </a:lnSpc>
              <a:spcBef>
                <a:spcPts val="0"/>
              </a:spcBef>
              <a:buFont typeface="Times New Roman" charset="0"/>
              <a:buNone/>
              <a:tabLst>
                <a:tab pos="360363" algn="l"/>
                <a:tab pos="608013" algn="l"/>
                <a:tab pos="5197475" algn="l"/>
                <a:tab pos="5483225" algn="l"/>
                <a:tab pos="6397625" algn="l"/>
                <a:tab pos="7312025" algn="l"/>
                <a:tab pos="8226425" algn="l"/>
                <a:tab pos="9140825" algn="l"/>
                <a:tab pos="10055225" algn="l"/>
                <a:tab pos="10331450" algn="l"/>
                <a:tab pos="10780713" algn="l"/>
              </a:tabLst>
            </a:pPr>
            <a:endParaRPr lang="fr-BE" sz="2600" dirty="0">
              <a:latin typeface="Arial" charset="0"/>
              <a:cs typeface="Lucida Sans Unicode" charset="0"/>
            </a:endParaRPr>
          </a:p>
          <a:p>
            <a:pPr marL="514350" indent="-514350" eaLnBrk="1" hangingPunct="1">
              <a:lnSpc>
                <a:spcPct val="100000"/>
              </a:lnSpc>
              <a:spcBef>
                <a:spcPts val="0"/>
              </a:spcBef>
              <a:buClr>
                <a:schemeClr val="bg1"/>
              </a:buClr>
              <a:buFont typeface="Arial" charset="0"/>
              <a:buChar char="•"/>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sz="2600" dirty="0">
                <a:latin typeface="Arial" charset="0"/>
                <a:cs typeface="Lucida Sans Unicode" charset="0"/>
              </a:rPr>
              <a:t>A</a:t>
            </a:r>
            <a:r>
              <a:rPr lang="fr-BE" sz="2600" dirty="0" smtClean="0">
                <a:latin typeface="Arial" charset="0"/>
                <a:cs typeface="Lucida Sans Unicode" charset="0"/>
              </a:rPr>
              <a:t>ttitude </a:t>
            </a:r>
            <a:r>
              <a:rPr lang="fr-BE" sz="2600" dirty="0">
                <a:latin typeface="Arial" charset="0"/>
                <a:cs typeface="Lucida Sans Unicode" charset="0"/>
              </a:rPr>
              <a:t>des parents dans leur interaction</a:t>
            </a:r>
            <a:r>
              <a:rPr lang="fr-BE" sz="2600" dirty="0" smtClean="0">
                <a:latin typeface="Arial" charset="0"/>
                <a:cs typeface="Lucida Sans Unicode" charset="0"/>
              </a:rPr>
              <a:t>;</a:t>
            </a:r>
          </a:p>
          <a:p>
            <a:pPr marL="514350" indent="-514350" eaLnBrk="1" hangingPunct="1">
              <a:lnSpc>
                <a:spcPct val="100000"/>
              </a:lnSpc>
              <a:spcBef>
                <a:spcPts val="0"/>
              </a:spcBef>
              <a:buClr>
                <a:schemeClr val="bg1"/>
              </a:buClr>
              <a:buFont typeface="Arial" charset="0"/>
              <a:buChar char="•"/>
              <a:tabLst>
                <a:tab pos="360363" algn="l"/>
                <a:tab pos="608013" algn="l"/>
                <a:tab pos="5197475" algn="l"/>
                <a:tab pos="5483225" algn="l"/>
                <a:tab pos="6397625" algn="l"/>
                <a:tab pos="7312025" algn="l"/>
                <a:tab pos="8226425" algn="l"/>
                <a:tab pos="9140825" algn="l"/>
                <a:tab pos="10055225" algn="l"/>
                <a:tab pos="10331450" algn="l"/>
                <a:tab pos="10780713" algn="l"/>
              </a:tabLst>
            </a:pPr>
            <a:endParaRPr lang="fr-BE" sz="2600" dirty="0">
              <a:latin typeface="Arial" charset="0"/>
              <a:cs typeface="Lucida Sans Unicode" charset="0"/>
            </a:endParaRPr>
          </a:p>
          <a:p>
            <a:pPr marL="514350" indent="-514350">
              <a:lnSpc>
                <a:spcPct val="100000"/>
              </a:lnSpc>
              <a:spcBef>
                <a:spcPts val="0"/>
              </a:spcBef>
              <a:buClr>
                <a:schemeClr val="bg1"/>
              </a:buClr>
              <a:tabLst>
                <a:tab pos="360363" algn="l"/>
                <a:tab pos="608013" algn="l"/>
                <a:tab pos="5197475" algn="l"/>
                <a:tab pos="5483225" algn="l"/>
                <a:tab pos="6397625" algn="l"/>
                <a:tab pos="7312025" algn="l"/>
                <a:tab pos="8226425" algn="l"/>
                <a:tab pos="9140825" algn="l"/>
                <a:tab pos="10055225" algn="l"/>
                <a:tab pos="10331450" algn="l"/>
                <a:tab pos="10780713" algn="l"/>
              </a:tabLst>
            </a:pPr>
            <a:r>
              <a:rPr lang="fr-BE" sz="2600" dirty="0">
                <a:latin typeface="Arial" charset="0"/>
                <a:cs typeface="Lucida Sans Unicode" charset="0"/>
              </a:rPr>
              <a:t>V</a:t>
            </a:r>
            <a:r>
              <a:rPr lang="fr-BE" sz="2600" dirty="0" smtClean="0">
                <a:latin typeface="Arial" charset="0"/>
                <a:cs typeface="Lucida Sans Unicode" charset="0"/>
              </a:rPr>
              <a:t>igilance </a:t>
            </a:r>
            <a:r>
              <a:rPr lang="fr-BE" sz="2600" dirty="0">
                <a:latin typeface="Arial" charset="0"/>
                <a:cs typeface="Lucida Sans Unicode" charset="0"/>
              </a:rPr>
              <a:t>face aux symptômes discrets.</a:t>
            </a:r>
          </a:p>
        </p:txBody>
      </p:sp>
    </p:spTree>
    <p:extLst>
      <p:ext uri="{BB962C8B-B14F-4D97-AF65-F5344CB8AC3E}">
        <p14:creationId xmlns:p14="http://schemas.microsoft.com/office/powerpoint/2010/main" val="257442882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body"/>
          </p:nvPr>
        </p:nvSpPr>
        <p:spPr>
          <a:xfrm>
            <a:off x="323850" y="115502"/>
            <a:ext cx="8507413" cy="6742497"/>
          </a:xfrm>
        </p:spPr>
        <p:txBody>
          <a:bodyPr anchor="t" anchorCtr="0">
            <a:normAutofit fontScale="92500"/>
          </a:bodyPr>
          <a:lstStyle/>
          <a:p>
            <a:pPr marL="514350" indent="-514350" algn="l" eaLnBrk="1" hangingPunct="1">
              <a:lnSpc>
                <a:spcPct val="90000"/>
              </a:lnSpc>
              <a:spcBef>
                <a:spcPts val="700"/>
              </a:spcBef>
              <a:buClr>
                <a:schemeClr val="bg1"/>
              </a:buClr>
              <a:buFont typeface="Arial" charset="0"/>
              <a:buAutoNum type="alphaLcParenR" startAt="2"/>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3900" dirty="0">
                <a:solidFill>
                  <a:srgbClr val="FFFFFF"/>
                </a:solidFill>
                <a:latin typeface="Arial" charset="0"/>
                <a:cs typeface="Lucida Sans Unicode" charset="0"/>
              </a:rPr>
              <a:t>De 3 à 6 ans:</a:t>
            </a:r>
          </a:p>
          <a:p>
            <a:pPr marL="514350" indent="-514350" algn="just" eaLnBrk="1" hangingPunct="1">
              <a:lnSpc>
                <a:spcPct val="90000"/>
              </a:lnSpc>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BE" sz="2800" dirty="0" smtClean="0">
              <a:solidFill>
                <a:srgbClr val="FFFFFF"/>
              </a:solidFill>
              <a:latin typeface="Arial" charset="0"/>
              <a:cs typeface="Lucida Sans Unicode" charset="0"/>
            </a:endParaRPr>
          </a:p>
          <a:p>
            <a:pPr marL="514350" indent="-514350" algn="just" eaLnBrk="1" hangingPunct="1">
              <a:lnSpc>
                <a:spcPct val="90000"/>
              </a:lnSpc>
              <a:spcBef>
                <a:spcPts val="700"/>
              </a:spcBef>
              <a:buClr>
                <a:schemeClr val="tx1"/>
              </a:buCl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2800" dirty="0" smtClean="0">
                <a:solidFill>
                  <a:srgbClr val="FFFFFF"/>
                </a:solidFill>
                <a:latin typeface="Arial" charset="0"/>
                <a:cs typeface="Lucida Sans Unicode" charset="0"/>
              </a:rPr>
              <a:t>Développement </a:t>
            </a:r>
            <a:r>
              <a:rPr lang="fr-BE" sz="2800" dirty="0">
                <a:solidFill>
                  <a:srgbClr val="FFFFFF"/>
                </a:solidFill>
                <a:latin typeface="Arial" charset="0"/>
                <a:cs typeface="Lucida Sans Unicode" charset="0"/>
              </a:rPr>
              <a:t>et plaisir au plan moteur et </a:t>
            </a:r>
            <a:r>
              <a:rPr lang="fr-BE" sz="2800" dirty="0" smtClean="0">
                <a:solidFill>
                  <a:srgbClr val="FFFFFF"/>
                </a:solidFill>
                <a:latin typeface="Arial" charset="0"/>
                <a:cs typeface="Lucida Sans Unicode" charset="0"/>
              </a:rPr>
              <a:t>verbal,</a:t>
            </a:r>
          </a:p>
          <a:p>
            <a:pPr marL="514350" indent="-514350" algn="just" eaLnBrk="1" hangingPunct="1">
              <a:lnSpc>
                <a:spcPct val="90000"/>
              </a:lnSpc>
              <a:spcBef>
                <a:spcPts val="700"/>
              </a:spcBef>
              <a:buClr>
                <a:schemeClr val="bg1"/>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BE" sz="2800" dirty="0">
              <a:solidFill>
                <a:srgbClr val="FFFFFF"/>
              </a:solidFill>
              <a:latin typeface="Arial" charset="0"/>
              <a:cs typeface="Lucida Sans Unicode" charset="0"/>
            </a:endParaRPr>
          </a:p>
          <a:p>
            <a:pPr marL="514350" indent="-514350" algn="just" eaLnBrk="1" hangingPunct="1">
              <a:lnSpc>
                <a:spcPct val="90000"/>
              </a:lnSpc>
              <a:spcBef>
                <a:spcPts val="700"/>
              </a:spcBef>
              <a:buClr>
                <a:schemeClr val="tx1"/>
              </a:buCl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2800" dirty="0">
                <a:solidFill>
                  <a:srgbClr val="FFFFFF"/>
                </a:solidFill>
                <a:latin typeface="Arial" charset="0"/>
                <a:cs typeface="Lucida Sans Unicode" charset="0"/>
              </a:rPr>
              <a:t>E</a:t>
            </a:r>
            <a:r>
              <a:rPr lang="fr-BE" sz="2800" dirty="0" smtClean="0">
                <a:solidFill>
                  <a:srgbClr val="FFFFFF"/>
                </a:solidFill>
                <a:latin typeface="Arial" charset="0"/>
                <a:cs typeface="Lucida Sans Unicode" charset="0"/>
              </a:rPr>
              <a:t>ntretiens </a:t>
            </a:r>
            <a:r>
              <a:rPr lang="fr-BE" sz="2800" dirty="0">
                <a:solidFill>
                  <a:srgbClr val="FFFFFF"/>
                </a:solidFill>
                <a:latin typeface="Arial" charset="0"/>
                <a:cs typeface="Lucida Sans Unicode" charset="0"/>
              </a:rPr>
              <a:t>riches mais attention à l’angoisse </a:t>
            </a:r>
            <a:r>
              <a:rPr lang="fr-BE" sz="2800" dirty="0" smtClean="0">
                <a:solidFill>
                  <a:srgbClr val="FFFFFF"/>
                </a:solidFill>
                <a:latin typeface="Arial" charset="0"/>
                <a:cs typeface="Lucida Sans Unicode" charset="0"/>
              </a:rPr>
              <a:t>latente,</a:t>
            </a:r>
          </a:p>
          <a:p>
            <a:pPr marL="514350" indent="-514350" algn="just" eaLnBrk="1" hangingPunct="1">
              <a:lnSpc>
                <a:spcPct val="90000"/>
              </a:lnSpc>
              <a:spcBef>
                <a:spcPts val="700"/>
              </a:spcBef>
              <a:buClr>
                <a:schemeClr val="tx1"/>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BE" sz="2800" dirty="0">
              <a:solidFill>
                <a:srgbClr val="FFFFFF"/>
              </a:solidFill>
              <a:latin typeface="Arial" charset="0"/>
              <a:cs typeface="Lucida Sans Unicode" charset="0"/>
            </a:endParaRPr>
          </a:p>
          <a:p>
            <a:pPr marL="514350" indent="-514350" algn="just" eaLnBrk="1" hangingPunct="1">
              <a:lnSpc>
                <a:spcPct val="90000"/>
              </a:lnSpc>
              <a:spcBef>
                <a:spcPts val="700"/>
              </a:spcBef>
              <a:buClr>
                <a:schemeClr val="tx1"/>
              </a:buCl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2800" dirty="0">
                <a:solidFill>
                  <a:srgbClr val="FFFFFF"/>
                </a:solidFill>
                <a:latin typeface="Arial" charset="0"/>
                <a:cs typeface="Lucida Sans Unicode" charset="0"/>
              </a:rPr>
              <a:t>S</a:t>
            </a:r>
            <a:r>
              <a:rPr lang="fr-BE" sz="2800" dirty="0" smtClean="0">
                <a:solidFill>
                  <a:srgbClr val="FFFFFF"/>
                </a:solidFill>
                <a:latin typeface="Arial" charset="0"/>
                <a:cs typeface="Lucida Sans Unicode" charset="0"/>
              </a:rPr>
              <a:t>ymptômes </a:t>
            </a:r>
            <a:r>
              <a:rPr lang="fr-BE" sz="2800" dirty="0">
                <a:solidFill>
                  <a:srgbClr val="FFFFFF"/>
                </a:solidFill>
                <a:latin typeface="Arial" charset="0"/>
                <a:cs typeface="Lucida Sans Unicode" charset="0"/>
              </a:rPr>
              <a:t>visibles par les parents et/ou l’école </a:t>
            </a:r>
            <a:r>
              <a:rPr lang="fr-BE" sz="2800" dirty="0" smtClean="0">
                <a:solidFill>
                  <a:srgbClr val="FFFFFF"/>
                </a:solidFill>
                <a:latin typeface="Arial" charset="0"/>
                <a:cs typeface="Lucida Sans Unicode" charset="0"/>
              </a:rPr>
              <a:t>          (</a:t>
            </a:r>
            <a:r>
              <a:rPr lang="fr-BE" sz="2800" dirty="0">
                <a:solidFill>
                  <a:srgbClr val="FFFFFF"/>
                </a:solidFill>
                <a:latin typeface="Arial" charset="0"/>
                <a:cs typeface="Lucida Sans Unicode" charset="0"/>
              </a:rPr>
              <a:t>1</a:t>
            </a:r>
            <a:r>
              <a:rPr lang="fr-BE" sz="2800" baseline="30000" dirty="0">
                <a:solidFill>
                  <a:srgbClr val="FFFFFF"/>
                </a:solidFill>
                <a:latin typeface="Arial" charset="0"/>
                <a:cs typeface="Lucida Sans Unicode" charset="0"/>
              </a:rPr>
              <a:t>er</a:t>
            </a:r>
            <a:r>
              <a:rPr lang="fr-BE" sz="2800" dirty="0">
                <a:solidFill>
                  <a:srgbClr val="FFFFFF"/>
                </a:solidFill>
                <a:latin typeface="Arial" charset="0"/>
                <a:cs typeface="Lucida Sans Unicode" charset="0"/>
              </a:rPr>
              <a:t> apprentissages, maîtrise de la propreté</a:t>
            </a:r>
            <a:r>
              <a:rPr lang="fr-BE" sz="2800" dirty="0" smtClean="0">
                <a:solidFill>
                  <a:srgbClr val="FFFFFF"/>
                </a:solidFill>
                <a:latin typeface="Arial" charset="0"/>
                <a:cs typeface="Lucida Sans Unicode" charset="0"/>
              </a:rPr>
              <a:t>...);</a:t>
            </a:r>
          </a:p>
          <a:p>
            <a:pPr marL="514350" indent="-514350" algn="just" eaLnBrk="1" hangingPunct="1">
              <a:lnSpc>
                <a:spcPct val="90000"/>
              </a:lnSpc>
              <a:spcBef>
                <a:spcPts val="700"/>
              </a:spcBef>
              <a:buClr>
                <a:schemeClr val="tx1"/>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BE" sz="2800" dirty="0">
              <a:solidFill>
                <a:srgbClr val="FFFFFF"/>
              </a:solidFill>
              <a:latin typeface="Arial" charset="0"/>
              <a:cs typeface="Lucida Sans Unicode" charset="0"/>
            </a:endParaRPr>
          </a:p>
          <a:p>
            <a:pPr marL="514350" indent="-514350" algn="just" eaLnBrk="1" hangingPunct="1">
              <a:lnSpc>
                <a:spcPct val="90000"/>
              </a:lnSpc>
              <a:spcBef>
                <a:spcPts val="700"/>
              </a:spcBef>
              <a:buClr>
                <a:schemeClr val="tx1"/>
              </a:buCl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2800" dirty="0">
                <a:solidFill>
                  <a:srgbClr val="FFFFFF"/>
                </a:solidFill>
                <a:latin typeface="Arial" charset="0"/>
                <a:cs typeface="Lucida Sans Unicode" charset="0"/>
              </a:rPr>
              <a:t>1</a:t>
            </a:r>
            <a:r>
              <a:rPr lang="fr-BE" sz="2800" baseline="30000" dirty="0">
                <a:solidFill>
                  <a:srgbClr val="FFFFFF"/>
                </a:solidFill>
                <a:latin typeface="Arial" charset="0"/>
                <a:cs typeface="Lucida Sans Unicode" charset="0"/>
              </a:rPr>
              <a:t>er</a:t>
            </a:r>
            <a:r>
              <a:rPr lang="fr-BE" sz="2800" dirty="0">
                <a:solidFill>
                  <a:srgbClr val="FFFFFF"/>
                </a:solidFill>
                <a:latin typeface="Arial" charset="0"/>
                <a:cs typeface="Lucida Sans Unicode" charset="0"/>
              </a:rPr>
              <a:t> éléments psychiques conscients (peurs, tristesse</a:t>
            </a:r>
            <a:r>
              <a:rPr lang="fr-BE" sz="2800" dirty="0" smtClean="0">
                <a:solidFill>
                  <a:srgbClr val="FFFFFF"/>
                </a:solidFill>
                <a:latin typeface="Arial" charset="0"/>
                <a:cs typeface="Lucida Sans Unicode" charset="0"/>
              </a:rPr>
              <a:t>...),</a:t>
            </a:r>
          </a:p>
          <a:p>
            <a:pPr marL="514350" indent="-514350" algn="just" eaLnBrk="1" hangingPunct="1">
              <a:lnSpc>
                <a:spcPct val="90000"/>
              </a:lnSpc>
              <a:spcBef>
                <a:spcPts val="700"/>
              </a:spcBef>
              <a:buClr>
                <a:schemeClr val="tx1"/>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BE" sz="2800" dirty="0">
              <a:solidFill>
                <a:srgbClr val="FFFFFF"/>
              </a:solidFill>
              <a:latin typeface="Arial" charset="0"/>
              <a:cs typeface="Lucida Sans Unicode" charset="0"/>
            </a:endParaRPr>
          </a:p>
          <a:p>
            <a:pPr marL="514350" indent="-514350" algn="just" eaLnBrk="1" hangingPunct="1">
              <a:lnSpc>
                <a:spcPct val="90000"/>
              </a:lnSpc>
              <a:spcBef>
                <a:spcPts val="700"/>
              </a:spcBef>
              <a:buClr>
                <a:schemeClr val="tx1"/>
              </a:buCl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2800" dirty="0" smtClean="0">
                <a:solidFill>
                  <a:srgbClr val="FFFFFF"/>
                </a:solidFill>
                <a:latin typeface="Arial" charset="0"/>
                <a:cs typeface="Lucida Sans Unicode" charset="0"/>
              </a:rPr>
              <a:t>Installation nette de la </a:t>
            </a:r>
            <a:r>
              <a:rPr lang="fr-BE" sz="2800" dirty="0">
                <a:solidFill>
                  <a:srgbClr val="FFFFFF"/>
                </a:solidFill>
                <a:latin typeface="Arial" charset="0"/>
                <a:cs typeface="Lucida Sans Unicode" charset="0"/>
              </a:rPr>
              <a:t>mentalisation </a:t>
            </a:r>
            <a:r>
              <a:rPr lang="fr-BE" sz="2800" dirty="0" smtClean="0">
                <a:solidFill>
                  <a:srgbClr val="FFFFFF"/>
                </a:solidFill>
                <a:latin typeface="Arial" charset="0"/>
                <a:cs typeface="Lucida Sans Unicode" charset="0"/>
              </a:rPr>
              <a:t>qui </a:t>
            </a:r>
            <a:r>
              <a:rPr lang="fr-BE" sz="2800" dirty="0">
                <a:solidFill>
                  <a:srgbClr val="FFFFFF"/>
                </a:solidFill>
                <a:latin typeface="Arial" charset="0"/>
                <a:cs typeface="Lucida Sans Unicode" charset="0"/>
              </a:rPr>
              <a:t>se dégage du socle </a:t>
            </a:r>
            <a:r>
              <a:rPr lang="fr-BE" sz="2800" dirty="0" smtClean="0">
                <a:solidFill>
                  <a:srgbClr val="FFFFFF"/>
                </a:solidFill>
                <a:latin typeface="Arial" charset="0"/>
                <a:cs typeface="Lucida Sans Unicode" charset="0"/>
              </a:rPr>
              <a:t>somatique,</a:t>
            </a:r>
            <a:r>
              <a:rPr lang="fr-BE" sz="2800" dirty="0">
                <a:solidFill>
                  <a:srgbClr val="FFFFFF"/>
                </a:solidFill>
                <a:latin typeface="Arial" charset="0"/>
                <a:cs typeface="Lucida Sans Unicode" charset="0"/>
              </a:rPr>
              <a:t> </a:t>
            </a:r>
            <a:r>
              <a:rPr lang="fr-BE" sz="2800" dirty="0" smtClean="0">
                <a:solidFill>
                  <a:srgbClr val="FFFFFF"/>
                </a:solidFill>
                <a:latin typeface="Arial" charset="0"/>
                <a:cs typeface="Lucida Sans Unicode" charset="0"/>
              </a:rPr>
              <a:t>et </a:t>
            </a:r>
            <a:r>
              <a:rPr lang="fr-BE" sz="2800" dirty="0">
                <a:solidFill>
                  <a:srgbClr val="FFFFFF"/>
                </a:solidFill>
                <a:latin typeface="Arial" charset="0"/>
                <a:cs typeface="Lucida Sans Unicode" charset="0"/>
              </a:rPr>
              <a:t>toujours attention au niveau relationnel.</a:t>
            </a:r>
          </a:p>
        </p:txBody>
      </p:sp>
    </p:spTree>
    <p:extLst>
      <p:ext uri="{BB962C8B-B14F-4D97-AF65-F5344CB8AC3E}">
        <p14:creationId xmlns:p14="http://schemas.microsoft.com/office/powerpoint/2010/main" val="262894243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body"/>
          </p:nvPr>
        </p:nvSpPr>
        <p:spPr>
          <a:xfrm>
            <a:off x="179388" y="134754"/>
            <a:ext cx="8713787" cy="6723246"/>
          </a:xfrm>
        </p:spPr>
        <p:txBody>
          <a:bodyPr lIns="91440" tIns="45720" rIns="91440" bIns="45720" anchor="t" anchorCtr="0">
            <a:normAutofit lnSpcReduction="10000"/>
          </a:bodyPr>
          <a:lstStyle/>
          <a:p>
            <a:pPr marL="514350" indent="-514350" algn="l" eaLnBrk="1" hangingPunct="1">
              <a:spcBef>
                <a:spcPts val="700"/>
              </a:spcBef>
              <a:buClr>
                <a:schemeClr val="bg1"/>
              </a:buClr>
              <a:buFont typeface="Arial" charset="0"/>
              <a:buAutoNum type="alphaLcParenR" startAt="3"/>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4000" dirty="0">
                <a:solidFill>
                  <a:srgbClr val="FFFFFF"/>
                </a:solidFill>
                <a:latin typeface="Arial" charset="0"/>
                <a:cs typeface="Lucida Sans Unicode" charset="0"/>
              </a:rPr>
              <a:t>Latence:</a:t>
            </a:r>
          </a:p>
          <a:p>
            <a:pPr marL="514350" indent="-514350" algn="l" eaLnBrk="1" hangingPunct="1">
              <a:spcBef>
                <a:spcPts val="700"/>
              </a:spcBef>
              <a:buClr>
                <a:schemeClr val="tx1"/>
              </a:buClr>
              <a:buFont typeface="Arial"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BE" sz="2800" dirty="0" smtClean="0">
              <a:solidFill>
                <a:srgbClr val="FFFFFF"/>
              </a:solidFill>
              <a:latin typeface="Arial" charset="0"/>
              <a:cs typeface="Lucida Sans Unicode" charset="0"/>
            </a:endParaRPr>
          </a:p>
          <a:p>
            <a:pPr marL="514350" indent="-514350" algn="l" eaLnBrk="1" hangingPunct="1">
              <a:spcBef>
                <a:spcPts val="700"/>
              </a:spcBef>
              <a:buClr>
                <a:schemeClr val="tx1"/>
              </a:buClr>
              <a:buFont typeface="Arial"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2800" dirty="0" smtClean="0">
                <a:solidFill>
                  <a:srgbClr val="FFFFFF"/>
                </a:solidFill>
                <a:latin typeface="Arial" charset="0"/>
                <a:cs typeface="Lucida Sans Unicode" charset="0"/>
              </a:rPr>
              <a:t>Importance </a:t>
            </a:r>
            <a:r>
              <a:rPr lang="fr-BE" sz="2800" dirty="0">
                <a:solidFill>
                  <a:srgbClr val="FFFFFF"/>
                </a:solidFill>
                <a:latin typeface="Arial" charset="0"/>
                <a:cs typeface="Lucida Sans Unicode" charset="0"/>
              </a:rPr>
              <a:t>des demandes parce que confrontation à la </a:t>
            </a:r>
            <a:r>
              <a:rPr lang="fr-BE" sz="2800" dirty="0" smtClean="0">
                <a:solidFill>
                  <a:srgbClr val="FFFFFF"/>
                </a:solidFill>
                <a:latin typeface="Arial" charset="0"/>
                <a:cs typeface="Lucida Sans Unicode" charset="0"/>
              </a:rPr>
              <a:t>scolarité,</a:t>
            </a:r>
          </a:p>
          <a:p>
            <a:pPr marL="514350" indent="-514350" algn="l" eaLnBrk="1" hangingPunct="1">
              <a:spcBef>
                <a:spcPts val="700"/>
              </a:spcBef>
              <a:buClr>
                <a:schemeClr val="tx1"/>
              </a:buCl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BE" sz="2800" dirty="0">
              <a:solidFill>
                <a:srgbClr val="FFFFFF"/>
              </a:solidFill>
              <a:latin typeface="Arial" charset="0"/>
              <a:cs typeface="Lucida Sans Unicode" charset="0"/>
            </a:endParaRPr>
          </a:p>
          <a:p>
            <a:pPr marL="514350" indent="-514350" algn="l" eaLnBrk="1" hangingPunct="1">
              <a:spcBef>
                <a:spcPts val="700"/>
              </a:spcBef>
              <a:buClr>
                <a:schemeClr val="tx1"/>
              </a:buClr>
              <a:buFont typeface="Arial"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2800" dirty="0">
                <a:solidFill>
                  <a:srgbClr val="FFFFFF"/>
                </a:solidFill>
                <a:latin typeface="Arial" charset="0"/>
                <a:cs typeface="Lucida Sans Unicode" charset="0"/>
              </a:rPr>
              <a:t>S</a:t>
            </a:r>
            <a:r>
              <a:rPr lang="fr-BE" sz="2800" dirty="0" smtClean="0">
                <a:solidFill>
                  <a:srgbClr val="FFFFFF"/>
                </a:solidFill>
                <a:latin typeface="Arial" charset="0"/>
                <a:cs typeface="Lucida Sans Unicode" charset="0"/>
              </a:rPr>
              <a:t>ymptômes </a:t>
            </a:r>
            <a:r>
              <a:rPr lang="fr-BE" sz="2800" dirty="0">
                <a:solidFill>
                  <a:srgbClr val="FFFFFF"/>
                </a:solidFill>
                <a:latin typeface="Arial" charset="0"/>
                <a:cs typeface="Lucida Sans Unicode" charset="0"/>
              </a:rPr>
              <a:t>souvent bruyants (mais pas toujours!</a:t>
            </a:r>
            <a:r>
              <a:rPr lang="fr-BE" sz="2800" dirty="0" smtClean="0">
                <a:solidFill>
                  <a:srgbClr val="FFFFFF"/>
                </a:solidFill>
                <a:latin typeface="Arial" charset="0"/>
                <a:cs typeface="Lucida Sans Unicode" charset="0"/>
              </a:rPr>
              <a:t>): </a:t>
            </a:r>
            <a:r>
              <a:rPr lang="fr-BE" sz="2800" dirty="0">
                <a:solidFill>
                  <a:srgbClr val="FFFFFF"/>
                </a:solidFill>
                <a:latin typeface="Arial" charset="0"/>
                <a:cs typeface="Lucida Sans Unicode" charset="0"/>
              </a:rPr>
              <a:t>hyperactivité, manque de contrôle de soi, </a:t>
            </a:r>
            <a:r>
              <a:rPr lang="fr-BE" sz="2800" dirty="0" smtClean="0">
                <a:solidFill>
                  <a:srgbClr val="FFFFFF"/>
                </a:solidFill>
                <a:latin typeface="Arial" charset="0"/>
                <a:cs typeface="Lucida Sans Unicode" charset="0"/>
              </a:rPr>
              <a:t>impulsivité,</a:t>
            </a:r>
          </a:p>
          <a:p>
            <a:pPr marL="514350" indent="-514350" algn="l" eaLnBrk="1" hangingPunct="1">
              <a:spcBef>
                <a:spcPts val="700"/>
              </a:spcBef>
              <a:buClr>
                <a:schemeClr val="tx1"/>
              </a:buCl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BE" sz="2800" dirty="0">
              <a:solidFill>
                <a:srgbClr val="FFFFFF"/>
              </a:solidFill>
              <a:latin typeface="Arial" charset="0"/>
              <a:cs typeface="Lucida Sans Unicode" charset="0"/>
            </a:endParaRPr>
          </a:p>
          <a:p>
            <a:pPr marL="514350" indent="-514350" algn="l" eaLnBrk="1" hangingPunct="1">
              <a:spcBef>
                <a:spcPts val="700"/>
              </a:spcBef>
              <a:buClr>
                <a:schemeClr val="tx1"/>
              </a:buClr>
              <a:buFont typeface="Arial"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2800" dirty="0">
                <a:solidFill>
                  <a:srgbClr val="FFFFFF"/>
                </a:solidFill>
                <a:latin typeface="Arial" charset="0"/>
                <a:cs typeface="Lucida Sans Unicode" charset="0"/>
              </a:rPr>
              <a:t>mais aussi investissement dans l’apprentissage, </a:t>
            </a:r>
            <a:r>
              <a:rPr lang="fr-BE" sz="2800" dirty="0" smtClean="0">
                <a:solidFill>
                  <a:srgbClr val="FFFFFF"/>
                </a:solidFill>
                <a:latin typeface="Arial" charset="0"/>
                <a:cs typeface="Lucida Sans Unicode" charset="0"/>
              </a:rPr>
              <a:t> </a:t>
            </a:r>
            <a:r>
              <a:rPr lang="fr-BE" sz="2800" dirty="0">
                <a:solidFill>
                  <a:srgbClr val="FFFFFF"/>
                </a:solidFill>
                <a:latin typeface="Arial" charset="0"/>
                <a:cs typeface="Lucida Sans Unicode" charset="0"/>
              </a:rPr>
              <a:t>la curiosité </a:t>
            </a:r>
            <a:r>
              <a:rPr lang="fr-BE" sz="2800" dirty="0" smtClean="0">
                <a:solidFill>
                  <a:srgbClr val="FFFFFF"/>
                </a:solidFill>
                <a:latin typeface="Arial" charset="0"/>
                <a:cs typeface="Lucida Sans Unicode" charset="0"/>
              </a:rPr>
              <a:t>intellectuelle,</a:t>
            </a:r>
          </a:p>
          <a:p>
            <a:pPr marL="514350" indent="-514350" algn="l" eaLnBrk="1" hangingPunct="1">
              <a:spcBef>
                <a:spcPts val="700"/>
              </a:spcBef>
              <a:buClr>
                <a:schemeClr val="tx1"/>
              </a:buCl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BE" sz="2800" dirty="0">
              <a:solidFill>
                <a:srgbClr val="FFFFFF"/>
              </a:solidFill>
              <a:latin typeface="Arial" charset="0"/>
              <a:cs typeface="Lucida Sans Unicode" charset="0"/>
            </a:endParaRPr>
          </a:p>
          <a:p>
            <a:pPr marL="514350" indent="-514350" algn="l" eaLnBrk="1" hangingPunct="1">
              <a:spcBef>
                <a:spcPts val="700"/>
              </a:spcBef>
              <a:buClr>
                <a:schemeClr val="tx1"/>
              </a:buClr>
              <a:buFont typeface="Arial"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BE" sz="2800" dirty="0">
                <a:solidFill>
                  <a:srgbClr val="FFFFFF"/>
                </a:solidFill>
                <a:latin typeface="Arial" charset="0"/>
                <a:cs typeface="Lucida Sans Unicode" charset="0"/>
              </a:rPr>
              <a:t>T</a:t>
            </a:r>
            <a:r>
              <a:rPr lang="fr-BE" sz="2800" dirty="0" smtClean="0">
                <a:solidFill>
                  <a:srgbClr val="FFFFFF"/>
                </a:solidFill>
                <a:latin typeface="Arial" charset="0"/>
                <a:cs typeface="Lucida Sans Unicode" charset="0"/>
              </a:rPr>
              <a:t>roubles </a:t>
            </a:r>
            <a:r>
              <a:rPr lang="fr-BE" sz="2800" dirty="0">
                <a:solidFill>
                  <a:srgbClr val="FFFFFF"/>
                </a:solidFill>
                <a:latin typeface="Arial" charset="0"/>
                <a:cs typeface="Lucida Sans Unicode" charset="0"/>
              </a:rPr>
              <a:t>psychiques avérés (TOC, dépression et angoisse).	</a:t>
            </a:r>
          </a:p>
        </p:txBody>
      </p:sp>
    </p:spTree>
    <p:extLst>
      <p:ext uri="{BB962C8B-B14F-4D97-AF65-F5344CB8AC3E}">
        <p14:creationId xmlns:p14="http://schemas.microsoft.com/office/powerpoint/2010/main" val="389920893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37266"/>
            <a:ext cx="8229600" cy="5888898"/>
          </a:xfrm>
        </p:spPr>
        <p:txBody>
          <a:bodyPr/>
          <a:lstStyle/>
          <a:p>
            <a:pPr marL="0" indent="0">
              <a:buNone/>
            </a:pPr>
            <a:r>
              <a:rPr lang="fr-FR" sz="4000" dirty="0" smtClean="0"/>
              <a:t>Adolescence</a:t>
            </a:r>
          </a:p>
          <a:p>
            <a:pPr marL="0" indent="0">
              <a:buNone/>
            </a:pPr>
            <a:r>
              <a:rPr lang="fr-FR" dirty="0" smtClean="0"/>
              <a:t>N’oublions jamais que plus un jeune, surtout un adolescent, est en souffrance, moins il peut le reconnaître, et plus il y a lieu de décoder une dimension d’appel, notamment lors de tout changement de comportement ou de toute manifestation corporelle récurrente.</a:t>
            </a:r>
            <a:endParaRPr lang="fr-FR" dirty="0"/>
          </a:p>
        </p:txBody>
      </p:sp>
    </p:spTree>
    <p:extLst>
      <p:ext uri="{BB962C8B-B14F-4D97-AF65-F5344CB8AC3E}">
        <p14:creationId xmlns:p14="http://schemas.microsoft.com/office/powerpoint/2010/main" val="40295101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400" dirty="0" smtClean="0"/>
              <a:t>Repérage clinique </a:t>
            </a:r>
            <a:r>
              <a:rPr lang="fr-FR" sz="3600" dirty="0" smtClean="0"/>
              <a:t>(</a:t>
            </a:r>
            <a:r>
              <a:rPr lang="fr-FR" sz="3600" dirty="0" err="1" smtClean="0"/>
              <a:t>Jeammet</a:t>
            </a:r>
            <a:r>
              <a:rPr lang="fr-FR" sz="3600" dirty="0" smtClean="0"/>
              <a:t>, 2007)</a:t>
            </a:r>
            <a:endParaRPr lang="fr-FR" sz="3600" dirty="0"/>
          </a:p>
        </p:txBody>
      </p:sp>
      <p:sp>
        <p:nvSpPr>
          <p:cNvPr id="3" name="Espace réservé du contenu 2"/>
          <p:cNvSpPr>
            <a:spLocks noGrp="1"/>
          </p:cNvSpPr>
          <p:nvPr>
            <p:ph idx="1"/>
          </p:nvPr>
        </p:nvSpPr>
        <p:spPr/>
        <p:txBody>
          <a:bodyPr>
            <a:normAutofit fontScale="85000" lnSpcReduction="20000"/>
          </a:bodyPr>
          <a:lstStyle/>
          <a:p>
            <a:pPr marL="0" indent="0">
              <a:buNone/>
            </a:pPr>
            <a:r>
              <a:rPr lang="fr-FR" sz="3800" u="sng" dirty="0" smtClean="0"/>
              <a:t>Signes à prendre en compte:</a:t>
            </a:r>
          </a:p>
          <a:p>
            <a:r>
              <a:rPr lang="fr-FR" dirty="0" smtClean="0"/>
              <a:t>Plaintes corporelles, alimentaires,</a:t>
            </a:r>
          </a:p>
          <a:p>
            <a:r>
              <a:rPr lang="fr-FR" dirty="0" smtClean="0"/>
              <a:t>Consommation de toxiques,</a:t>
            </a:r>
          </a:p>
          <a:p>
            <a:r>
              <a:rPr lang="fr-FR" dirty="0" smtClean="0"/>
              <a:t>Sorties incontrôlées, fugues, fréquentations,</a:t>
            </a:r>
          </a:p>
          <a:p>
            <a:r>
              <a:rPr lang="fr-FR" dirty="0" smtClean="0"/>
              <a:t>Violence, délinquance,</a:t>
            </a:r>
          </a:p>
          <a:p>
            <a:r>
              <a:rPr lang="fr-FR" dirty="0" smtClean="0"/>
              <a:t>Auto-agression, menaces suicidaires,</a:t>
            </a:r>
          </a:p>
          <a:p>
            <a:r>
              <a:rPr lang="fr-FR" dirty="0" smtClean="0"/>
              <a:t>Fléchissement scolaire.</a:t>
            </a:r>
          </a:p>
          <a:p>
            <a:endParaRPr lang="fr-FR" dirty="0"/>
          </a:p>
        </p:txBody>
      </p:sp>
    </p:spTree>
    <p:extLst>
      <p:ext uri="{BB962C8B-B14F-4D97-AF65-F5344CB8AC3E}">
        <p14:creationId xmlns:p14="http://schemas.microsoft.com/office/powerpoint/2010/main" val="3999035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92764"/>
            <a:ext cx="8229600" cy="1897983"/>
          </a:xfrm>
        </p:spPr>
        <p:txBody>
          <a:bodyPr/>
          <a:lstStyle/>
          <a:p>
            <a:r>
              <a:rPr lang="fr-FR" dirty="0" smtClean="0"/>
              <a:t>La normalité ou la pathologie</a:t>
            </a:r>
            <a:endParaRPr lang="fr-FR" dirty="0"/>
          </a:p>
        </p:txBody>
      </p:sp>
    </p:spTree>
    <p:extLst>
      <p:ext uri="{BB962C8B-B14F-4D97-AF65-F5344CB8AC3E}">
        <p14:creationId xmlns:p14="http://schemas.microsoft.com/office/powerpoint/2010/main" val="230081254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Crise et urgence psychiatrique chez l’enfant et l’adolescent</a:t>
            </a:r>
            <a:endParaRPr lang="fr-FR" dirty="0"/>
          </a:p>
        </p:txBody>
      </p:sp>
    </p:spTree>
    <p:extLst>
      <p:ext uri="{BB962C8B-B14F-4D97-AF65-F5344CB8AC3E}">
        <p14:creationId xmlns:p14="http://schemas.microsoft.com/office/powerpoint/2010/main" val="18334017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Crise</a:t>
            </a:r>
            <a:endParaRPr lang="fr-FR" dirty="0"/>
          </a:p>
        </p:txBody>
      </p:sp>
      <p:sp>
        <p:nvSpPr>
          <p:cNvPr id="3" name="Espace réservé du contenu 2"/>
          <p:cNvSpPr>
            <a:spLocks noGrp="1"/>
          </p:cNvSpPr>
          <p:nvPr>
            <p:ph idx="1"/>
          </p:nvPr>
        </p:nvSpPr>
        <p:spPr/>
        <p:txBody>
          <a:bodyPr>
            <a:normAutofit fontScale="85000" lnSpcReduction="10000"/>
          </a:bodyPr>
          <a:lstStyle/>
          <a:p>
            <a:r>
              <a:rPr lang="fr-FR" sz="3900" dirty="0" smtClean="0"/>
              <a:t>Définition:</a:t>
            </a:r>
          </a:p>
          <a:p>
            <a:pPr marL="0" indent="0">
              <a:buNone/>
            </a:pPr>
            <a:r>
              <a:rPr lang="fr-FR" dirty="0"/>
              <a:t> </a:t>
            </a:r>
            <a:r>
              <a:rPr lang="fr-FR" dirty="0" smtClean="0"/>
              <a:t>   Une crise est un moment temporaire de déséquilibre et de substitutions rapides remettant en cause l’équilibre habituel du sujet. Son évolution est ouverte et variable, elle dépend tout autant de facteurs internes qu’externes.</a:t>
            </a:r>
          </a:p>
          <a:p>
            <a:pPr marL="0" indent="0">
              <a:buNone/>
            </a:pPr>
            <a:r>
              <a:rPr lang="fr-FR" dirty="0" smtClean="0"/>
              <a:t>(Ph. Duverger)</a:t>
            </a:r>
            <a:endParaRPr lang="fr-FR" dirty="0"/>
          </a:p>
        </p:txBody>
      </p:sp>
    </p:spTree>
    <p:extLst>
      <p:ext uri="{BB962C8B-B14F-4D97-AF65-F5344CB8AC3E}">
        <p14:creationId xmlns:p14="http://schemas.microsoft.com/office/powerpoint/2010/main" val="22214697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6472"/>
            <a:ext cx="8229600" cy="6401369"/>
          </a:xfrm>
        </p:spPr>
        <p:txBody>
          <a:bodyPr>
            <a:normAutofit fontScale="77500" lnSpcReduction="20000"/>
          </a:bodyPr>
          <a:lstStyle/>
          <a:p>
            <a:r>
              <a:rPr lang="fr-FR" sz="3600" dirty="0" smtClean="0"/>
              <a:t>Quelques aspects:</a:t>
            </a:r>
          </a:p>
          <a:p>
            <a:pPr marL="0" indent="0">
              <a:buNone/>
            </a:pPr>
            <a:r>
              <a:rPr lang="fr-FR" sz="3600" dirty="0"/>
              <a:t> </a:t>
            </a:r>
            <a:r>
              <a:rPr lang="fr-FR" sz="3600" dirty="0" smtClean="0"/>
              <a:t> - </a:t>
            </a:r>
            <a:r>
              <a:rPr lang="fr-FR" dirty="0" smtClean="0"/>
              <a:t>Une manifestation émotive, soudaine et violente, comme une crise de nerfs.</a:t>
            </a:r>
          </a:p>
          <a:p>
            <a:pPr marL="0" indent="0">
              <a:buNone/>
            </a:pPr>
            <a:r>
              <a:rPr lang="fr-FR" dirty="0"/>
              <a:t> </a:t>
            </a:r>
            <a:r>
              <a:rPr lang="fr-FR" dirty="0" smtClean="0"/>
              <a:t> - Une phase grave et critique amenant perturbation et rupture, comme une crise de couple.</a:t>
            </a:r>
          </a:p>
          <a:p>
            <a:pPr marL="0" indent="0">
              <a:buNone/>
            </a:pPr>
            <a:r>
              <a:rPr lang="fr-FR" dirty="0"/>
              <a:t> </a:t>
            </a:r>
            <a:r>
              <a:rPr lang="fr-FR" dirty="0" smtClean="0"/>
              <a:t> - Une situation caractérisée par un changement non maîtrisé, plus ou moins pénible, comme la crise d’adolescence.</a:t>
            </a:r>
          </a:p>
          <a:p>
            <a:pPr marL="0" indent="0">
              <a:buNone/>
            </a:pPr>
            <a:r>
              <a:rPr lang="fr-FR" dirty="0"/>
              <a:t> </a:t>
            </a:r>
            <a:r>
              <a:rPr lang="fr-FR" dirty="0" smtClean="0"/>
              <a:t> - Un moment singulier dans une maladie, caractérisé par un changement subit et souvent décisif, en bien ou en mal.</a:t>
            </a:r>
            <a:endParaRPr lang="fr-FR" dirty="0"/>
          </a:p>
        </p:txBody>
      </p:sp>
    </p:spTree>
    <p:extLst>
      <p:ext uri="{BB962C8B-B14F-4D97-AF65-F5344CB8AC3E}">
        <p14:creationId xmlns:p14="http://schemas.microsoft.com/office/powerpoint/2010/main" val="1262335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27710"/>
            <a:ext cx="8229600" cy="5798454"/>
          </a:xfrm>
        </p:spPr>
        <p:txBody>
          <a:bodyPr>
            <a:normAutofit fontScale="92500"/>
          </a:bodyPr>
          <a:lstStyle/>
          <a:p>
            <a:r>
              <a:rPr lang="fr-FR" sz="3600" dirty="0" smtClean="0"/>
              <a:t>A distinguer de:</a:t>
            </a:r>
          </a:p>
          <a:p>
            <a:pPr marL="0" indent="0">
              <a:buNone/>
            </a:pPr>
            <a:r>
              <a:rPr lang="fr-FR" sz="3600" dirty="0"/>
              <a:t> </a:t>
            </a:r>
            <a:r>
              <a:rPr lang="fr-FR" sz="3600" dirty="0" smtClean="0"/>
              <a:t> - </a:t>
            </a:r>
            <a:r>
              <a:rPr lang="fr-FR" dirty="0" smtClean="0"/>
              <a:t>Un conflit qui peut se définir comme la lutte de positions antagonistes, sans limite de temps.</a:t>
            </a:r>
          </a:p>
          <a:p>
            <a:pPr marL="0" indent="0">
              <a:buNone/>
            </a:pPr>
            <a:r>
              <a:rPr lang="fr-FR" dirty="0"/>
              <a:t> </a:t>
            </a:r>
            <a:r>
              <a:rPr lang="fr-FR" dirty="0" smtClean="0"/>
              <a:t> - Une décompensation qui relève d’une situation morbide préexistante, avec une évolution négative.</a:t>
            </a:r>
          </a:p>
          <a:p>
            <a:pPr marL="0" indent="0">
              <a:buNone/>
            </a:pPr>
            <a:r>
              <a:rPr lang="fr-FR" dirty="0"/>
              <a:t> </a:t>
            </a:r>
            <a:r>
              <a:rPr lang="fr-FR" dirty="0" smtClean="0"/>
              <a:t> - L’urgence qui induit une réponse immédiate (voir plus loin)</a:t>
            </a:r>
            <a:endParaRPr lang="fr-FR" dirty="0"/>
          </a:p>
        </p:txBody>
      </p:sp>
    </p:spTree>
    <p:extLst>
      <p:ext uri="{BB962C8B-B14F-4D97-AF65-F5344CB8AC3E}">
        <p14:creationId xmlns:p14="http://schemas.microsoft.com/office/powerpoint/2010/main" val="28023516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7510"/>
            <a:ext cx="8229600" cy="5948654"/>
          </a:xfrm>
        </p:spPr>
        <p:txBody>
          <a:bodyPr>
            <a:normAutofit fontScale="85000" lnSpcReduction="10000"/>
          </a:bodyPr>
          <a:lstStyle/>
          <a:p>
            <a:pPr marL="0" indent="0">
              <a:buNone/>
            </a:pPr>
            <a:r>
              <a:rPr lang="fr-FR" dirty="0" smtClean="0"/>
              <a:t>  </a:t>
            </a:r>
            <a:r>
              <a:rPr lang="fr-FR" sz="3600" dirty="0" smtClean="0"/>
              <a:t>Une idée essentielle:</a:t>
            </a:r>
          </a:p>
          <a:p>
            <a:pPr marL="0" indent="0">
              <a:buNone/>
            </a:pPr>
            <a:r>
              <a:rPr lang="fr-FR" dirty="0"/>
              <a:t> </a:t>
            </a:r>
            <a:r>
              <a:rPr lang="fr-FR" dirty="0" smtClean="0"/>
              <a:t>   La crise peut être positive ou négative, et elle renvoie l’idée d’un changement, favorable ou défavorable.</a:t>
            </a:r>
          </a:p>
          <a:p>
            <a:pPr marL="0" indent="0">
              <a:buNone/>
            </a:pPr>
            <a:r>
              <a:rPr lang="fr-FR" dirty="0"/>
              <a:t> </a:t>
            </a:r>
            <a:r>
              <a:rPr lang="fr-FR" dirty="0" smtClean="0"/>
              <a:t>   Elle ne signifie donc pas nécessairement une pathologie, bien au contraire.</a:t>
            </a:r>
          </a:p>
          <a:p>
            <a:pPr marL="0" indent="0">
              <a:buNone/>
            </a:pPr>
            <a:r>
              <a:rPr lang="fr-FR" dirty="0"/>
              <a:t> </a:t>
            </a:r>
            <a:r>
              <a:rPr lang="fr-FR" dirty="0" smtClean="0"/>
              <a:t>   Elle peut cependant être difficile à vivre, comme aboutissement d’une tension douloureuse, ou comme brusque discontinuité dans un processus stable.</a:t>
            </a:r>
            <a:endParaRPr lang="fr-FR" dirty="0"/>
          </a:p>
        </p:txBody>
      </p:sp>
    </p:spTree>
    <p:extLst>
      <p:ext uri="{BB962C8B-B14F-4D97-AF65-F5344CB8AC3E}">
        <p14:creationId xmlns:p14="http://schemas.microsoft.com/office/powerpoint/2010/main" val="42709271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14056"/>
            <a:ext cx="8229600" cy="5812108"/>
          </a:xfrm>
        </p:spPr>
        <p:txBody>
          <a:bodyPr>
            <a:normAutofit lnSpcReduction="10000"/>
          </a:bodyPr>
          <a:lstStyle/>
          <a:p>
            <a:pPr marL="0" indent="0">
              <a:buNone/>
            </a:pPr>
            <a:r>
              <a:rPr lang="fr-FR" dirty="0"/>
              <a:t> </a:t>
            </a:r>
            <a:r>
              <a:rPr lang="fr-FR" dirty="0" smtClean="0"/>
              <a:t> </a:t>
            </a:r>
            <a:r>
              <a:rPr lang="fr-FR" sz="3600" dirty="0" smtClean="0"/>
              <a:t>Quelques exemples de situations « normales » dans une approche développementale:</a:t>
            </a:r>
          </a:p>
          <a:p>
            <a:pPr marL="0" indent="0">
              <a:buNone/>
            </a:pPr>
            <a:r>
              <a:rPr lang="fr-FR" dirty="0"/>
              <a:t> </a:t>
            </a:r>
            <a:r>
              <a:rPr lang="fr-FR" dirty="0" smtClean="0"/>
              <a:t>    </a:t>
            </a:r>
          </a:p>
          <a:p>
            <a:pPr marL="0" indent="0">
              <a:buNone/>
            </a:pPr>
            <a:r>
              <a:rPr lang="fr-FR" dirty="0"/>
              <a:t> </a:t>
            </a:r>
            <a:r>
              <a:rPr lang="fr-FR" dirty="0" smtClean="0"/>
              <a:t>    La naissance</a:t>
            </a:r>
          </a:p>
          <a:p>
            <a:pPr marL="0" indent="0">
              <a:buNone/>
            </a:pPr>
            <a:r>
              <a:rPr lang="fr-FR" dirty="0"/>
              <a:t> </a:t>
            </a:r>
            <a:r>
              <a:rPr lang="fr-FR" dirty="0" smtClean="0"/>
              <a:t>    L’enfance</a:t>
            </a:r>
          </a:p>
          <a:p>
            <a:pPr marL="0" indent="0">
              <a:buNone/>
            </a:pPr>
            <a:r>
              <a:rPr lang="fr-FR" dirty="0"/>
              <a:t> </a:t>
            </a:r>
            <a:r>
              <a:rPr lang="fr-FR" dirty="0" smtClean="0"/>
              <a:t>    L’adolescence</a:t>
            </a:r>
            <a:endParaRPr lang="fr-FR" dirty="0"/>
          </a:p>
        </p:txBody>
      </p:sp>
    </p:spTree>
    <p:extLst>
      <p:ext uri="{BB962C8B-B14F-4D97-AF65-F5344CB8AC3E}">
        <p14:creationId xmlns:p14="http://schemas.microsoft.com/office/powerpoint/2010/main" val="35302384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5018"/>
            <a:ext cx="8229600" cy="5771145"/>
          </a:xfrm>
        </p:spPr>
        <p:txBody>
          <a:bodyPr/>
          <a:lstStyle/>
          <a:p>
            <a:pPr marL="0" indent="0">
              <a:buNone/>
            </a:pPr>
            <a:r>
              <a:rPr lang="fr-FR" dirty="0" smtClean="0"/>
              <a:t>   Pour rappel clinique essentiel,</a:t>
            </a:r>
          </a:p>
          <a:p>
            <a:pPr marL="0" indent="0">
              <a:buNone/>
            </a:pPr>
            <a:r>
              <a:rPr lang="fr-FR" dirty="0"/>
              <a:t> </a:t>
            </a:r>
            <a:r>
              <a:rPr lang="fr-FR" dirty="0" smtClean="0"/>
              <a:t>  Ne jamais oublier la distinction entre une crise d’adolescence et un adolescent en crise,</a:t>
            </a:r>
          </a:p>
          <a:p>
            <a:pPr marL="0" indent="0">
              <a:buNone/>
            </a:pPr>
            <a:r>
              <a:rPr lang="fr-FR" dirty="0"/>
              <a:t> </a:t>
            </a:r>
            <a:r>
              <a:rPr lang="fr-FR" dirty="0" smtClean="0"/>
              <a:t>  distinction, mais aussi continuum !</a:t>
            </a:r>
            <a:endParaRPr lang="fr-FR" dirty="0"/>
          </a:p>
        </p:txBody>
      </p:sp>
    </p:spTree>
    <p:extLst>
      <p:ext uri="{BB962C8B-B14F-4D97-AF65-F5344CB8AC3E}">
        <p14:creationId xmlns:p14="http://schemas.microsoft.com/office/powerpoint/2010/main" val="36639742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Urgence</a:t>
            </a:r>
            <a:endParaRPr lang="fr-FR" dirty="0"/>
          </a:p>
        </p:txBody>
      </p:sp>
      <p:sp>
        <p:nvSpPr>
          <p:cNvPr id="3" name="Espace réservé du contenu 2"/>
          <p:cNvSpPr>
            <a:spLocks noGrp="1"/>
          </p:cNvSpPr>
          <p:nvPr>
            <p:ph idx="1"/>
          </p:nvPr>
        </p:nvSpPr>
        <p:spPr/>
        <p:txBody>
          <a:bodyPr>
            <a:normAutofit fontScale="77500" lnSpcReduction="20000"/>
          </a:bodyPr>
          <a:lstStyle/>
          <a:p>
            <a:r>
              <a:rPr lang="fr-FR" sz="4600" dirty="0" smtClean="0"/>
              <a:t>Définition:</a:t>
            </a:r>
          </a:p>
          <a:p>
            <a:pPr marL="0" indent="0">
              <a:buNone/>
            </a:pPr>
            <a:r>
              <a:rPr lang="fr-FR" dirty="0"/>
              <a:t> </a:t>
            </a:r>
            <a:r>
              <a:rPr lang="fr-FR" dirty="0" smtClean="0"/>
              <a:t>      Une urgence est une expression symptomatique paroxystique, concernant le sujet et/ou son entourage, portant sur des besoins médicaux, psychologiques ou sociaux, témoignant un déséquilibre dans les mécanismes d’adaptation, et susceptible d’aggravation en l’absence de réponse.</a:t>
            </a:r>
          </a:p>
          <a:p>
            <a:pPr marL="0" indent="0">
              <a:buNone/>
            </a:pPr>
            <a:r>
              <a:rPr lang="fr-FR" dirty="0"/>
              <a:t> </a:t>
            </a:r>
            <a:r>
              <a:rPr lang="fr-FR" dirty="0" smtClean="0"/>
              <a:t>   </a:t>
            </a:r>
            <a:endParaRPr lang="fr-FR" dirty="0"/>
          </a:p>
        </p:txBody>
      </p:sp>
    </p:spTree>
    <p:extLst>
      <p:ext uri="{BB962C8B-B14F-4D97-AF65-F5344CB8AC3E}">
        <p14:creationId xmlns:p14="http://schemas.microsoft.com/office/powerpoint/2010/main" val="15604334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Caractéristiques</a:t>
            </a:r>
            <a:endParaRPr lang="fr-FR" sz="4000" dirty="0"/>
          </a:p>
        </p:txBody>
      </p:sp>
      <p:sp>
        <p:nvSpPr>
          <p:cNvPr id="3" name="Espace réservé du contenu 2"/>
          <p:cNvSpPr>
            <a:spLocks noGrp="1"/>
          </p:cNvSpPr>
          <p:nvPr>
            <p:ph idx="1"/>
          </p:nvPr>
        </p:nvSpPr>
        <p:spPr/>
        <p:txBody>
          <a:bodyPr/>
          <a:lstStyle/>
          <a:p>
            <a:r>
              <a:rPr lang="fr-FR" dirty="0" smtClean="0"/>
              <a:t>Exacerbation comportementale</a:t>
            </a:r>
          </a:p>
          <a:p>
            <a:r>
              <a:rPr lang="fr-FR" dirty="0" smtClean="0"/>
              <a:t>Sentiment de mort et de détresse imminentes</a:t>
            </a:r>
          </a:p>
          <a:p>
            <a:r>
              <a:rPr lang="fr-FR" dirty="0" smtClean="0"/>
              <a:t>Besoin de soulagement immédiat</a:t>
            </a:r>
          </a:p>
          <a:p>
            <a:r>
              <a:rPr lang="fr-FR" dirty="0" smtClean="0"/>
              <a:t>Refus ou déni fréquents de la valeur des soins nécessaires.</a:t>
            </a:r>
            <a:endParaRPr lang="fr-FR" dirty="0"/>
          </a:p>
        </p:txBody>
      </p:sp>
    </p:spTree>
    <p:extLst>
      <p:ext uri="{BB962C8B-B14F-4D97-AF65-F5344CB8AC3E}">
        <p14:creationId xmlns:p14="http://schemas.microsoft.com/office/powerpoint/2010/main" val="7393517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400" dirty="0" smtClean="0"/>
              <a:t>Quelques réflexions importantes</a:t>
            </a:r>
            <a:r>
              <a:rPr lang="fr-FR" dirty="0" smtClean="0"/>
              <a:t>:</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La notion d’urgence vitale?</a:t>
            </a:r>
          </a:p>
          <a:p>
            <a:r>
              <a:rPr lang="fr-FR" dirty="0" smtClean="0"/>
              <a:t>Le temps, versus l’urgence ressentie?</a:t>
            </a:r>
          </a:p>
          <a:p>
            <a:r>
              <a:rPr lang="fr-FR" dirty="0" smtClean="0"/>
              <a:t>Un (début de) travail thérapeutique,</a:t>
            </a:r>
          </a:p>
          <a:p>
            <a:r>
              <a:rPr lang="fr-FR" dirty="0" smtClean="0"/>
              <a:t>L’importance du déséquilibre familial global, au-delà du « maillon faible » (le jeune!),</a:t>
            </a:r>
          </a:p>
          <a:p>
            <a:r>
              <a:rPr lang="fr-FR" dirty="0" smtClean="0"/>
              <a:t>Une évaluation mesurée des enjeux, entre banalisation et dramatisation.</a:t>
            </a:r>
            <a:endParaRPr lang="fr-FR" dirty="0"/>
          </a:p>
        </p:txBody>
      </p:sp>
    </p:spTree>
    <p:extLst>
      <p:ext uri="{BB962C8B-B14F-4D97-AF65-F5344CB8AC3E}">
        <p14:creationId xmlns:p14="http://schemas.microsoft.com/office/powerpoint/2010/main" val="2428163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241918" y="115503"/>
            <a:ext cx="8690326" cy="6742496"/>
          </a:xfrm>
        </p:spPr>
        <p:txBody>
          <a:bodyPr>
            <a:normAutofit fontScale="55000" lnSpcReduction="20000"/>
          </a:bodyPr>
          <a:lstStyle/>
          <a:p>
            <a:pPr marL="715963" indent="-715963" eaLnBrk="1" hangingPunct="1">
              <a:lnSpc>
                <a:spcPct val="90000"/>
              </a:lnSpc>
              <a:buFontTx/>
              <a:buNone/>
              <a:tabLst>
                <a:tab pos="715963" algn="l"/>
                <a:tab pos="1079500" algn="l"/>
                <a:tab pos="2147888" algn="l"/>
                <a:tab pos="3316288" algn="l"/>
              </a:tabLst>
            </a:pPr>
            <a:r>
              <a:rPr lang="fr-BE" sz="5800" u="sng" dirty="0" smtClean="0">
                <a:latin typeface="Arial" charset="0"/>
              </a:rPr>
              <a:t>Le Normal?</a:t>
            </a:r>
            <a:r>
              <a:rPr lang="fr-BE" sz="5800" dirty="0">
                <a:latin typeface="Arial" charset="0"/>
              </a:rPr>
              <a:t>	</a:t>
            </a:r>
            <a:endParaRPr lang="fr-BE" sz="5800" dirty="0" smtClean="0">
              <a:latin typeface="Arial" charset="0"/>
            </a:endParaRPr>
          </a:p>
          <a:p>
            <a:pPr marL="715963" indent="-715963">
              <a:lnSpc>
                <a:spcPct val="170000"/>
              </a:lnSpc>
              <a:spcBef>
                <a:spcPts val="0"/>
              </a:spcBef>
              <a:buNone/>
              <a:tabLst>
                <a:tab pos="715963" algn="l"/>
                <a:tab pos="1079500" algn="l"/>
                <a:tab pos="2147888" algn="l"/>
                <a:tab pos="3316288" algn="l"/>
              </a:tabLst>
            </a:pPr>
            <a:endParaRPr lang="fr-BE" sz="3400" b="1" dirty="0">
              <a:latin typeface="Arial" charset="0"/>
            </a:endParaRPr>
          </a:p>
          <a:p>
            <a:pPr marL="715963" indent="-715963" algn="just">
              <a:lnSpc>
                <a:spcPct val="170000"/>
              </a:lnSpc>
              <a:spcBef>
                <a:spcPts val="0"/>
              </a:spcBef>
              <a:buNone/>
              <a:tabLst>
                <a:tab pos="715963" algn="l"/>
                <a:tab pos="1079500" algn="l"/>
                <a:tab pos="2147888" algn="l"/>
                <a:tab pos="3316288" algn="l"/>
              </a:tabLst>
            </a:pPr>
            <a:r>
              <a:rPr lang="fr-BE" sz="4400" dirty="0" smtClean="0">
                <a:latin typeface="Arial" charset="0"/>
              </a:rPr>
              <a:t>La </a:t>
            </a:r>
            <a:r>
              <a:rPr lang="fr-BE" sz="4400" dirty="0">
                <a:latin typeface="Arial" charset="0"/>
              </a:rPr>
              <a:t>question centrale des parents </a:t>
            </a:r>
            <a:r>
              <a:rPr lang="fr-BE" sz="4400" dirty="0" smtClean="0">
                <a:latin typeface="Arial" charset="0"/>
              </a:rPr>
              <a:t>:«</a:t>
            </a:r>
            <a:r>
              <a:rPr lang="fr-BE" sz="4400" dirty="0">
                <a:latin typeface="Arial" charset="0"/>
              </a:rPr>
              <a:t>Est-ce normal, docteur</a:t>
            </a:r>
            <a:r>
              <a:rPr lang="fr-BE" sz="4400" dirty="0" smtClean="0">
                <a:latin typeface="Arial" charset="0"/>
              </a:rPr>
              <a:t>?»;</a:t>
            </a:r>
          </a:p>
          <a:p>
            <a:pPr marL="0" indent="0" algn="just">
              <a:lnSpc>
                <a:spcPct val="170000"/>
              </a:lnSpc>
              <a:spcBef>
                <a:spcPts val="0"/>
              </a:spcBef>
              <a:buNone/>
              <a:tabLst>
                <a:tab pos="1079500" algn="l"/>
                <a:tab pos="2147888" algn="l"/>
                <a:tab pos="3316288" algn="l"/>
              </a:tabLst>
            </a:pPr>
            <a:r>
              <a:rPr lang="fr-BE" sz="4400" dirty="0" smtClean="0">
                <a:latin typeface="Arial" charset="0"/>
              </a:rPr>
              <a:t>Sortir </a:t>
            </a:r>
            <a:r>
              <a:rPr lang="fr-BE" sz="4400" dirty="0">
                <a:latin typeface="Arial" charset="0"/>
              </a:rPr>
              <a:t>du raisonnement médical </a:t>
            </a:r>
            <a:r>
              <a:rPr lang="fr-BE" sz="4400" dirty="0" smtClean="0">
                <a:latin typeface="Arial" charset="0"/>
              </a:rPr>
              <a:t>classique, tout en restant particulièrement rigoureux:</a:t>
            </a:r>
          </a:p>
          <a:p>
            <a:pPr marL="0" indent="0" algn="just">
              <a:lnSpc>
                <a:spcPct val="170000"/>
              </a:lnSpc>
              <a:spcBef>
                <a:spcPts val="0"/>
              </a:spcBef>
              <a:buNone/>
              <a:tabLst>
                <a:tab pos="715963" algn="l"/>
                <a:tab pos="1079500" algn="l"/>
                <a:tab pos="2147888" algn="l"/>
                <a:tab pos="3316288" algn="l"/>
              </a:tabLst>
            </a:pPr>
            <a:endParaRPr lang="fr-BE" sz="4400" dirty="0" smtClean="0">
              <a:latin typeface="Arial" charset="0"/>
            </a:endParaRPr>
          </a:p>
          <a:p>
            <a:pPr marL="715963" indent="-360363" algn="just">
              <a:lnSpc>
                <a:spcPct val="170000"/>
              </a:lnSpc>
              <a:spcBef>
                <a:spcPts val="0"/>
              </a:spcBef>
              <a:tabLst>
                <a:tab pos="715963" algn="l"/>
                <a:tab pos="1079500" algn="l"/>
                <a:tab pos="2147888" algn="l"/>
                <a:tab pos="3316288" algn="l"/>
              </a:tabLst>
            </a:pPr>
            <a:r>
              <a:rPr lang="fr-BE" sz="4400" dirty="0" smtClean="0">
                <a:latin typeface="Arial" charset="0"/>
              </a:rPr>
              <a:t>appliquer un raisonnement cartésien à une logique qui ne l’est pas, celle du psychisme humain, faite d’ambivalence et de contraires</a:t>
            </a:r>
          </a:p>
          <a:p>
            <a:pPr marL="715963" indent="-715963" algn="just">
              <a:lnSpc>
                <a:spcPct val="170000"/>
              </a:lnSpc>
              <a:spcBef>
                <a:spcPts val="0"/>
              </a:spcBef>
              <a:tabLst>
                <a:tab pos="715963" algn="l"/>
                <a:tab pos="1079500" algn="l"/>
                <a:tab pos="2147888" algn="l"/>
                <a:tab pos="3316288" algn="l"/>
              </a:tabLst>
            </a:pPr>
            <a:endParaRPr lang="fr-BE" sz="4400" dirty="0">
              <a:latin typeface="Arial" charset="0"/>
            </a:endParaRPr>
          </a:p>
          <a:p>
            <a:pPr marL="715963" indent="-360363" algn="just">
              <a:lnSpc>
                <a:spcPct val="170000"/>
              </a:lnSpc>
              <a:spcBef>
                <a:spcPts val="0"/>
              </a:spcBef>
              <a:tabLst>
                <a:tab pos="715963" algn="l"/>
                <a:tab pos="1079500" algn="l"/>
                <a:tab pos="2147888" algn="l"/>
                <a:tab pos="3316288" algn="l"/>
              </a:tabLst>
            </a:pPr>
            <a:r>
              <a:rPr lang="fr-BE" sz="4400" dirty="0">
                <a:latin typeface="Arial" charset="0"/>
              </a:rPr>
              <a:t>i</a:t>
            </a:r>
            <a:r>
              <a:rPr lang="fr-BE" sz="4400" dirty="0" smtClean="0">
                <a:latin typeface="Arial" charset="0"/>
              </a:rPr>
              <a:t>ntégrer la notion-clé de continuum </a:t>
            </a:r>
            <a:r>
              <a:rPr lang="fr-BE" sz="4400" dirty="0">
                <a:latin typeface="Arial" charset="0"/>
              </a:rPr>
              <a:t>du fonctionnement </a:t>
            </a:r>
            <a:r>
              <a:rPr lang="fr-BE" sz="4400" dirty="0" smtClean="0">
                <a:latin typeface="Arial" charset="0"/>
              </a:rPr>
              <a:t>psychique;</a:t>
            </a:r>
            <a:endParaRPr lang="fr-BE" sz="4400" dirty="0">
              <a:latin typeface="Arial" charset="0"/>
            </a:endParaRPr>
          </a:p>
          <a:p>
            <a:pPr marL="715963" indent="-715963" eaLnBrk="1" hangingPunct="1">
              <a:lnSpc>
                <a:spcPct val="90000"/>
              </a:lnSpc>
              <a:tabLst>
                <a:tab pos="715963" algn="l"/>
                <a:tab pos="1079500" algn="l"/>
                <a:tab pos="2147888" algn="l"/>
                <a:tab pos="3316288" algn="l"/>
              </a:tabLst>
            </a:pPr>
            <a:endParaRPr lang="fr-FR" sz="2800" dirty="0">
              <a:latin typeface="Arial" charset="0"/>
            </a:endParaRPr>
          </a:p>
        </p:txBody>
      </p:sp>
    </p:spTree>
    <p:extLst>
      <p:ext uri="{BB962C8B-B14F-4D97-AF65-F5344CB8AC3E}">
        <p14:creationId xmlns:p14="http://schemas.microsoft.com/office/powerpoint/2010/main" val="1161385051"/>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Les trois temps habituels de l’urgence:</a:t>
            </a:r>
            <a:endParaRPr lang="fr-FR" sz="4000" dirty="0"/>
          </a:p>
        </p:txBody>
      </p:sp>
      <p:sp>
        <p:nvSpPr>
          <p:cNvPr id="3" name="Espace réservé du contenu 2"/>
          <p:cNvSpPr>
            <a:spLocks noGrp="1"/>
          </p:cNvSpPr>
          <p:nvPr>
            <p:ph idx="1"/>
          </p:nvPr>
        </p:nvSpPr>
        <p:spPr/>
        <p:txBody>
          <a:bodyPr/>
          <a:lstStyle/>
          <a:p>
            <a:r>
              <a:rPr lang="fr-FR" dirty="0" smtClean="0"/>
              <a:t>Accueil et prise de contact,</a:t>
            </a:r>
          </a:p>
          <a:p>
            <a:r>
              <a:rPr lang="fr-FR" dirty="0" smtClean="0"/>
              <a:t>Mise en confiance et évaluation,</a:t>
            </a:r>
          </a:p>
          <a:p>
            <a:r>
              <a:rPr lang="fr-FR" dirty="0" smtClean="0"/>
              <a:t>Proposition de suivi.</a:t>
            </a:r>
            <a:endParaRPr lang="fr-FR" dirty="0"/>
          </a:p>
        </p:txBody>
      </p:sp>
    </p:spTree>
    <p:extLst>
      <p:ext uri="{BB962C8B-B14F-4D97-AF65-F5344CB8AC3E}">
        <p14:creationId xmlns:p14="http://schemas.microsoft.com/office/powerpoint/2010/main" val="14886532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000" dirty="0" smtClean="0"/>
              <a:t>Items classiques de l’évaluation</a:t>
            </a:r>
            <a:br>
              <a:rPr lang="fr-FR" sz="4000" dirty="0" smtClean="0"/>
            </a:br>
            <a:r>
              <a:rPr lang="fr-FR" sz="4000" dirty="0" smtClean="0"/>
              <a:t>AACAP 2005</a:t>
            </a:r>
            <a:endParaRPr lang="fr-FR" sz="4000" dirty="0"/>
          </a:p>
        </p:txBody>
      </p:sp>
      <p:sp>
        <p:nvSpPr>
          <p:cNvPr id="3" name="Espace réservé du contenu 2"/>
          <p:cNvSpPr>
            <a:spLocks noGrp="1"/>
          </p:cNvSpPr>
          <p:nvPr>
            <p:ph idx="1"/>
          </p:nvPr>
        </p:nvSpPr>
        <p:spPr>
          <a:xfrm>
            <a:off x="457200" y="1912075"/>
            <a:ext cx="8229600" cy="4214088"/>
          </a:xfrm>
        </p:spPr>
        <p:txBody>
          <a:bodyPr>
            <a:normAutofit fontScale="85000" lnSpcReduction="20000"/>
          </a:bodyPr>
          <a:lstStyle/>
          <a:p>
            <a:r>
              <a:rPr lang="fr-FR" dirty="0" smtClean="0"/>
              <a:t>Le motif de consultation, les facteurs de stress, leur impact sur le jeune et l’entourage,</a:t>
            </a:r>
          </a:p>
          <a:p>
            <a:r>
              <a:rPr lang="fr-FR" dirty="0" smtClean="0"/>
              <a:t>L’apparence et la qualité du contact,</a:t>
            </a:r>
          </a:p>
          <a:p>
            <a:r>
              <a:rPr lang="fr-FR" dirty="0" smtClean="0"/>
              <a:t>Le niveau cognitif,</a:t>
            </a:r>
          </a:p>
          <a:p>
            <a:r>
              <a:rPr lang="fr-FR" dirty="0" smtClean="0"/>
              <a:t>Le fonctionnement social,</a:t>
            </a:r>
          </a:p>
          <a:p>
            <a:r>
              <a:rPr lang="fr-FR" dirty="0" smtClean="0"/>
              <a:t>Les conduites à risque, les conduites suicidaires, les conduites addictives,</a:t>
            </a:r>
            <a:endParaRPr lang="fr-FR" dirty="0"/>
          </a:p>
        </p:txBody>
      </p:sp>
    </p:spTree>
    <p:extLst>
      <p:ext uri="{BB962C8B-B14F-4D97-AF65-F5344CB8AC3E}">
        <p14:creationId xmlns:p14="http://schemas.microsoft.com/office/powerpoint/2010/main" val="15739364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7698"/>
            <a:ext cx="8229600" cy="6028466"/>
          </a:xfrm>
        </p:spPr>
        <p:txBody>
          <a:bodyPr>
            <a:normAutofit fontScale="85000" lnSpcReduction="10000"/>
          </a:bodyPr>
          <a:lstStyle/>
          <a:p>
            <a:r>
              <a:rPr lang="fr-FR" dirty="0" smtClean="0"/>
              <a:t>La symptomatologie présentée, les stratégies d’adaptation, ou les mécanismes de défense,</a:t>
            </a:r>
          </a:p>
          <a:p>
            <a:r>
              <a:rPr lang="fr-FR" dirty="0" smtClean="0"/>
              <a:t>La relation au corps ( beauté, dysmorphies),</a:t>
            </a:r>
          </a:p>
          <a:p>
            <a:r>
              <a:rPr lang="fr-FR" dirty="0" smtClean="0"/>
              <a:t>L’histoire du développement depuis l’enfance,</a:t>
            </a:r>
          </a:p>
          <a:p>
            <a:r>
              <a:rPr lang="fr-FR" dirty="0" smtClean="0"/>
              <a:t>La présence de pathologies (chroniques) de l’enfance,</a:t>
            </a:r>
          </a:p>
          <a:p>
            <a:r>
              <a:rPr lang="fr-FR" dirty="0" smtClean="0"/>
              <a:t>L’histoire et la dynamique familiale,</a:t>
            </a:r>
          </a:p>
          <a:p>
            <a:r>
              <a:rPr lang="fr-FR" dirty="0" smtClean="0"/>
              <a:t>L’ébauche d’un travail de séparation d’avec les images de l’enfance,</a:t>
            </a:r>
          </a:p>
          <a:p>
            <a:r>
              <a:rPr lang="fr-FR" dirty="0" smtClean="0"/>
              <a:t>Le parcours de soins antérieurs, ou l’errance de soins,</a:t>
            </a:r>
            <a:endParaRPr lang="fr-FR" dirty="0"/>
          </a:p>
        </p:txBody>
      </p:sp>
    </p:spTree>
    <p:extLst>
      <p:ext uri="{BB962C8B-B14F-4D97-AF65-F5344CB8AC3E}">
        <p14:creationId xmlns:p14="http://schemas.microsoft.com/office/powerpoint/2010/main" val="13954532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5396"/>
            <a:ext cx="8229600" cy="5930768"/>
          </a:xfrm>
        </p:spPr>
        <p:txBody>
          <a:bodyPr>
            <a:normAutofit fontScale="92500" lnSpcReduction="20000"/>
          </a:bodyPr>
          <a:lstStyle/>
          <a:p>
            <a:r>
              <a:rPr lang="fr-FR" dirty="0" smtClean="0"/>
              <a:t>Le parcours scolaire, réussites , embûches et échecs,</a:t>
            </a:r>
          </a:p>
          <a:p>
            <a:r>
              <a:rPr lang="fr-FR" dirty="0" smtClean="0"/>
              <a:t>Le parcours éventuellement judiciaire et/ou socio-éducatif,</a:t>
            </a:r>
          </a:p>
          <a:p>
            <a:r>
              <a:rPr lang="fr-FR" dirty="0" smtClean="0"/>
              <a:t>Les examens physiques (neurologique,…), les investigations organiques (biologie,…),</a:t>
            </a:r>
          </a:p>
          <a:p>
            <a:r>
              <a:rPr lang="fr-FR" dirty="0" smtClean="0"/>
              <a:t>L’éventualité d’un diagnostic déjà établi,</a:t>
            </a:r>
          </a:p>
          <a:p>
            <a:r>
              <a:rPr lang="fr-FR" dirty="0" smtClean="0"/>
              <a:t>Les possibilités thérapeutiques en urgence et après.</a:t>
            </a:r>
            <a:endParaRPr lang="fr-FR" dirty="0"/>
          </a:p>
        </p:txBody>
      </p:sp>
    </p:spTree>
    <p:extLst>
      <p:ext uri="{BB962C8B-B14F-4D97-AF65-F5344CB8AC3E}">
        <p14:creationId xmlns:p14="http://schemas.microsoft.com/office/powerpoint/2010/main" val="10943570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79136"/>
            <a:ext cx="8229600" cy="5847028"/>
          </a:xfrm>
        </p:spPr>
        <p:txBody>
          <a:bodyPr>
            <a:normAutofit fontScale="77500" lnSpcReduction="20000"/>
          </a:bodyPr>
          <a:lstStyle/>
          <a:p>
            <a:pPr marL="0" indent="0">
              <a:buNone/>
            </a:pPr>
            <a:r>
              <a:rPr lang="fr-FR" sz="4100" u="sng" dirty="0" smtClean="0"/>
              <a:t>Signes plus alarmants:</a:t>
            </a:r>
          </a:p>
          <a:p>
            <a:r>
              <a:rPr lang="fr-FR" dirty="0" smtClean="0"/>
              <a:t>Changement soudain de comportement, sans raison apparente,</a:t>
            </a:r>
          </a:p>
          <a:p>
            <a:r>
              <a:rPr lang="fr-FR" dirty="0" smtClean="0"/>
              <a:t>Négligence corporelle brusque,</a:t>
            </a:r>
          </a:p>
          <a:p>
            <a:r>
              <a:rPr lang="fr-FR" dirty="0" smtClean="0"/>
              <a:t>Insomnie massive, inversion nycthémérale,</a:t>
            </a:r>
          </a:p>
          <a:p>
            <a:r>
              <a:rPr lang="fr-FR" dirty="0" smtClean="0"/>
              <a:t>Anxiété majeure, sans réassurance,</a:t>
            </a:r>
          </a:p>
          <a:p>
            <a:r>
              <a:rPr lang="fr-FR" dirty="0" smtClean="0"/>
              <a:t>Discours ésotériques, </a:t>
            </a:r>
            <a:r>
              <a:rPr lang="fr-FR" dirty="0" err="1" smtClean="0"/>
              <a:t>mystiques,bizarres</a:t>
            </a:r>
            <a:r>
              <a:rPr lang="fr-FR" dirty="0" smtClean="0"/>
              <a:t>,</a:t>
            </a:r>
          </a:p>
          <a:p>
            <a:r>
              <a:rPr lang="fr-FR" dirty="0" smtClean="0"/>
              <a:t>Hallucinations,</a:t>
            </a:r>
          </a:p>
          <a:p>
            <a:r>
              <a:rPr lang="fr-FR" dirty="0" smtClean="0"/>
              <a:t>Changement plus progressif, relationnel, physique, dans les processus de pensée (obsessions…)</a:t>
            </a:r>
            <a:endParaRPr lang="fr-FR" dirty="0"/>
          </a:p>
        </p:txBody>
      </p:sp>
    </p:spTree>
    <p:extLst>
      <p:ext uri="{BB962C8B-B14F-4D97-AF65-F5344CB8AC3E}">
        <p14:creationId xmlns:p14="http://schemas.microsoft.com/office/powerpoint/2010/main" val="3254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1381" y="180127"/>
            <a:ext cx="8807116" cy="6346750"/>
          </a:xfrm>
        </p:spPr>
        <p:txBody>
          <a:bodyPr/>
          <a:lstStyle/>
          <a:p>
            <a:pPr marL="0" lvl="4" indent="0" algn="just">
              <a:lnSpc>
                <a:spcPct val="90000"/>
              </a:lnSpc>
              <a:buNone/>
              <a:tabLst>
                <a:tab pos="715963" algn="l"/>
                <a:tab pos="1079500" algn="l"/>
                <a:tab pos="2147888" algn="l"/>
                <a:tab pos="3316288" algn="l"/>
              </a:tabLst>
            </a:pPr>
            <a:r>
              <a:rPr lang="fr-BE" sz="3200" dirty="0" smtClean="0">
                <a:latin typeface="Arial" charset="0"/>
              </a:rPr>
              <a:t>Entre un enfant pathologiquement normal, et un enfant normalement pathologique….</a:t>
            </a:r>
          </a:p>
          <a:p>
            <a:pPr marL="0" lvl="4" indent="0" algn="just">
              <a:lnSpc>
                <a:spcPct val="90000"/>
              </a:lnSpc>
              <a:buNone/>
              <a:tabLst>
                <a:tab pos="715963" algn="l"/>
                <a:tab pos="1079500" algn="l"/>
                <a:tab pos="2147888" algn="l"/>
                <a:tab pos="3316288" algn="l"/>
              </a:tabLst>
            </a:pPr>
            <a:endParaRPr lang="fr-BE" sz="3200" dirty="0" smtClean="0">
              <a:latin typeface="Arial" charset="0"/>
            </a:endParaRPr>
          </a:p>
          <a:p>
            <a:pPr marL="0" lvl="4" indent="0" algn="just">
              <a:lnSpc>
                <a:spcPct val="90000"/>
              </a:lnSpc>
              <a:buNone/>
              <a:tabLst>
                <a:tab pos="715963" algn="l"/>
                <a:tab pos="1079500" algn="l"/>
                <a:tab pos="2147888" algn="l"/>
                <a:tab pos="3316288" algn="l"/>
              </a:tabLst>
            </a:pPr>
            <a:r>
              <a:rPr lang="fr-BE" sz="3200" dirty="0" smtClean="0">
                <a:latin typeface="Arial" charset="0"/>
              </a:rPr>
              <a:t>Quatre </a:t>
            </a:r>
            <a:r>
              <a:rPr lang="fr-BE" sz="3200" dirty="0">
                <a:latin typeface="Arial" charset="0"/>
              </a:rPr>
              <a:t>approches du normal</a:t>
            </a:r>
            <a:r>
              <a:rPr lang="fr-BE" sz="3200" dirty="0" smtClean="0">
                <a:latin typeface="Arial" charset="0"/>
              </a:rPr>
              <a:t>:</a:t>
            </a:r>
          </a:p>
          <a:p>
            <a:pPr marL="2171700" lvl="5" indent="0">
              <a:lnSpc>
                <a:spcPct val="90000"/>
              </a:lnSpc>
              <a:buNone/>
              <a:tabLst>
                <a:tab pos="715963" algn="l"/>
                <a:tab pos="1079500" algn="l"/>
                <a:tab pos="2147888" algn="l"/>
                <a:tab pos="3316288" algn="l"/>
              </a:tabLst>
            </a:pPr>
            <a:endParaRPr lang="fr-BE" sz="3200" dirty="0">
              <a:latin typeface="Arial" charset="0"/>
            </a:endParaRPr>
          </a:p>
          <a:p>
            <a:pPr marL="715963" indent="-715963">
              <a:lnSpc>
                <a:spcPct val="90000"/>
              </a:lnSpc>
              <a:buNone/>
              <a:tabLst>
                <a:tab pos="715963" algn="l"/>
                <a:tab pos="1079500" algn="l"/>
                <a:tab pos="2147888" algn="l"/>
                <a:tab pos="3316288" algn="l"/>
              </a:tabLst>
            </a:pPr>
            <a:r>
              <a:rPr lang="fr-BE" sz="3600" dirty="0">
                <a:latin typeface="Arial" charset="0"/>
              </a:rPr>
              <a:t>	</a:t>
            </a:r>
            <a:r>
              <a:rPr lang="fr-BE" dirty="0">
                <a:latin typeface="Arial" charset="0"/>
              </a:rPr>
              <a:t>	</a:t>
            </a:r>
            <a:r>
              <a:rPr lang="fr-BE" sz="2800" dirty="0">
                <a:latin typeface="Arial" charset="0"/>
              </a:rPr>
              <a:t>-  normal = santé </a:t>
            </a:r>
            <a:r>
              <a:rPr lang="fr-BE" sz="2800" dirty="0" smtClean="0">
                <a:latin typeface="Arial" charset="0"/>
              </a:rPr>
              <a:t>/ maladie</a:t>
            </a:r>
            <a:r>
              <a:rPr lang="fr-BE" sz="2800" dirty="0">
                <a:latin typeface="Arial" charset="0"/>
              </a:rPr>
              <a:t>,</a:t>
            </a:r>
          </a:p>
          <a:p>
            <a:pPr marL="715963" indent="-715963">
              <a:lnSpc>
                <a:spcPct val="90000"/>
              </a:lnSpc>
              <a:buNone/>
              <a:tabLst>
                <a:tab pos="715963" algn="l"/>
                <a:tab pos="1079500" algn="l"/>
                <a:tab pos="2147888" algn="l"/>
                <a:tab pos="3316288" algn="l"/>
              </a:tabLst>
            </a:pPr>
            <a:r>
              <a:rPr lang="fr-BE" sz="2800" dirty="0">
                <a:latin typeface="Arial" charset="0"/>
              </a:rPr>
              <a:t>		-  normal = moyenne statistique,</a:t>
            </a:r>
          </a:p>
          <a:p>
            <a:pPr marL="715963" indent="-715963">
              <a:lnSpc>
                <a:spcPct val="90000"/>
              </a:lnSpc>
              <a:buNone/>
              <a:tabLst>
                <a:tab pos="715963" algn="l"/>
                <a:tab pos="1079500" algn="l"/>
                <a:tab pos="2147888" algn="l"/>
                <a:tab pos="3316288" algn="l"/>
              </a:tabLst>
            </a:pPr>
            <a:r>
              <a:rPr lang="fr-BE" sz="2800" dirty="0">
                <a:latin typeface="Arial" charset="0"/>
              </a:rPr>
              <a:t>		-  normal = idéal à atteindre,</a:t>
            </a:r>
          </a:p>
          <a:p>
            <a:pPr marL="715963" indent="-715963">
              <a:lnSpc>
                <a:spcPct val="90000"/>
              </a:lnSpc>
              <a:buNone/>
              <a:tabLst>
                <a:tab pos="715963" algn="l"/>
                <a:tab pos="1079500" algn="l"/>
                <a:tab pos="2147888" algn="l"/>
              </a:tabLst>
            </a:pPr>
            <a:r>
              <a:rPr lang="fr-BE" sz="2800" dirty="0">
                <a:latin typeface="Arial" charset="0"/>
              </a:rPr>
              <a:t>		-  normal = processus </a:t>
            </a:r>
            <a:r>
              <a:rPr lang="fr-BE" sz="2800" dirty="0" smtClean="0">
                <a:latin typeface="Arial" charset="0"/>
              </a:rPr>
              <a:t>dynamique d’adaptation</a:t>
            </a:r>
            <a:r>
              <a:rPr lang="fr-BE" sz="2800" dirty="0">
                <a:latin typeface="Arial" charset="0"/>
              </a:rPr>
              <a:t>.</a:t>
            </a:r>
          </a:p>
          <a:p>
            <a:endParaRPr lang="fr-FR" dirty="0"/>
          </a:p>
        </p:txBody>
      </p:sp>
    </p:spTree>
    <p:extLst>
      <p:ext uri="{BB962C8B-B14F-4D97-AF65-F5344CB8AC3E}">
        <p14:creationId xmlns:p14="http://schemas.microsoft.com/office/powerpoint/2010/main" val="343919057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858000"/>
          </a:xfrm>
        </p:spPr>
        <p:txBody>
          <a:bodyPr>
            <a:normAutofit fontScale="92500" lnSpcReduction="20000"/>
          </a:bodyPr>
          <a:lstStyle/>
          <a:p>
            <a:pPr marL="0" indent="0">
              <a:buNone/>
            </a:pPr>
            <a:r>
              <a:rPr lang="fr-FR" sz="3600" b="1" u="sng" dirty="0" smtClean="0"/>
              <a:t>Le Normal et les Symptômes</a:t>
            </a:r>
          </a:p>
          <a:p>
            <a:pPr marL="0" indent="0">
              <a:buNone/>
            </a:pPr>
            <a:r>
              <a:rPr lang="fr-FR" dirty="0" smtClean="0"/>
              <a:t>Remplacer la question «  normal ou pathologique ? par « inhibant ou adaptatif ? »</a:t>
            </a:r>
          </a:p>
          <a:p>
            <a:pPr marL="0" indent="0">
              <a:buNone/>
            </a:pPr>
            <a:endParaRPr lang="fr-FR" dirty="0" smtClean="0"/>
          </a:p>
          <a:p>
            <a:pPr marL="0" indent="0">
              <a:buNone/>
            </a:pPr>
            <a:r>
              <a:rPr lang="fr-FR" dirty="0" smtClean="0"/>
              <a:t>Approches économique (à l’instant </a:t>
            </a:r>
            <a:r>
              <a:rPr lang="fr-FR" dirty="0" err="1" smtClean="0"/>
              <a:t>t</a:t>
            </a:r>
            <a:r>
              <a:rPr lang="fr-FR" dirty="0" smtClean="0"/>
              <a:t>. ) et dynamique ( diachronique ), les deux étant évidemment liées.</a:t>
            </a:r>
          </a:p>
          <a:p>
            <a:pPr marL="0" indent="0">
              <a:buNone/>
            </a:pPr>
            <a:endParaRPr lang="fr-FR" dirty="0" smtClean="0"/>
          </a:p>
          <a:p>
            <a:pPr marL="0" indent="0">
              <a:buNone/>
            </a:pPr>
            <a:r>
              <a:rPr lang="fr-FR" dirty="0" smtClean="0"/>
              <a:t>Et l’absence de symptômes: normal, faux self ou eau qui dort?</a:t>
            </a:r>
            <a:endParaRPr lang="fr-FR" dirty="0"/>
          </a:p>
        </p:txBody>
      </p:sp>
    </p:spTree>
    <p:extLst>
      <p:ext uri="{BB962C8B-B14F-4D97-AF65-F5344CB8AC3E}">
        <p14:creationId xmlns:p14="http://schemas.microsoft.com/office/powerpoint/2010/main" val="192677526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32127"/>
            <a:ext cx="8229600" cy="6447805"/>
          </a:xfrm>
        </p:spPr>
        <p:txBody>
          <a:bodyPr>
            <a:normAutofit fontScale="85000" lnSpcReduction="10000"/>
          </a:bodyPr>
          <a:lstStyle/>
          <a:p>
            <a:pPr marL="0" indent="0">
              <a:buNone/>
            </a:pPr>
            <a:r>
              <a:rPr lang="fr-FR" sz="3600" b="1" u="sng" dirty="0" smtClean="0"/>
              <a:t>Le Normal et la Structure</a:t>
            </a:r>
          </a:p>
          <a:p>
            <a:pPr marL="0" indent="0">
              <a:buNone/>
            </a:pPr>
            <a:r>
              <a:rPr lang="fr-FR" dirty="0" smtClean="0"/>
              <a:t>Parler de structure chez l’enfant?</a:t>
            </a:r>
          </a:p>
          <a:p>
            <a:pPr marL="0" indent="0">
              <a:buNone/>
            </a:pPr>
            <a:endParaRPr lang="fr-FR" dirty="0" smtClean="0"/>
          </a:p>
          <a:p>
            <a:pPr marL="0" indent="0" algn="just">
              <a:buNone/>
            </a:pPr>
            <a:r>
              <a:rPr lang="fr-FR" dirty="0" smtClean="0"/>
              <a:t>Plutôt une approche développementale, par   « lignes » de développement, ou mieux, par  « noyaux » qu’il convient de dépasser à des  moments critiques, sous peine d’y rester fixé pathologiquement, quantitativement ( p.ex. personnalité névrotique vs névrosée), ou qualitativement ( p.ex. les positions psychotiques chez M. Klein).</a:t>
            </a:r>
          </a:p>
          <a:p>
            <a:endParaRPr lang="fr-FR" dirty="0"/>
          </a:p>
        </p:txBody>
      </p:sp>
    </p:spTree>
    <p:extLst>
      <p:ext uri="{BB962C8B-B14F-4D97-AF65-F5344CB8AC3E}">
        <p14:creationId xmlns:p14="http://schemas.microsoft.com/office/powerpoint/2010/main" val="181248231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164"/>
            <a:ext cx="8229600" cy="5934999"/>
          </a:xfrm>
        </p:spPr>
        <p:txBody>
          <a:bodyPr/>
          <a:lstStyle/>
          <a:p>
            <a:pPr marL="0" indent="0" algn="just">
              <a:buNone/>
            </a:pPr>
            <a:r>
              <a:rPr lang="fr-FR" dirty="0" smtClean="0"/>
              <a:t>Sans oublier le problème important chez  l’enfant de possibles dysharmonies et/ou immaturité de développement</a:t>
            </a:r>
            <a:endParaRPr lang="fr-FR" dirty="0"/>
          </a:p>
        </p:txBody>
      </p:sp>
    </p:spTree>
    <p:extLst>
      <p:ext uri="{BB962C8B-B14F-4D97-AF65-F5344CB8AC3E}">
        <p14:creationId xmlns:p14="http://schemas.microsoft.com/office/powerpoint/2010/main" val="41852690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6546"/>
            <a:ext cx="8229600" cy="6341256"/>
          </a:xfrm>
        </p:spPr>
        <p:txBody>
          <a:bodyPr>
            <a:normAutofit/>
          </a:bodyPr>
          <a:lstStyle/>
          <a:p>
            <a:pPr marL="0" indent="0">
              <a:buNone/>
            </a:pPr>
            <a:r>
              <a:rPr lang="fr-FR" sz="3600" b="1" u="sng" dirty="0" smtClean="0"/>
              <a:t>Le Normal et L’Environnement</a:t>
            </a:r>
          </a:p>
          <a:p>
            <a:pPr marL="0" indent="0">
              <a:lnSpc>
                <a:spcPct val="110000"/>
              </a:lnSpc>
              <a:buNone/>
            </a:pPr>
            <a:endParaRPr lang="fr-FR" sz="1400" u="sng" dirty="0" smtClean="0"/>
          </a:p>
          <a:p>
            <a:pPr marL="355600" indent="-269875">
              <a:tabLst>
                <a:tab pos="87313" algn="l"/>
              </a:tabLst>
            </a:pPr>
            <a:r>
              <a:rPr lang="fr-FR" dirty="0" smtClean="0"/>
              <a:t>Dimension </a:t>
            </a:r>
            <a:r>
              <a:rPr lang="fr-FR" dirty="0" err="1" smtClean="0"/>
              <a:t>psychociale</a:t>
            </a:r>
            <a:r>
              <a:rPr lang="fr-FR" dirty="0" smtClean="0"/>
              <a:t> majeure</a:t>
            </a:r>
          </a:p>
          <a:p>
            <a:pPr marL="355600" indent="-269875">
              <a:tabLst>
                <a:tab pos="87313" algn="l"/>
              </a:tabLst>
            </a:pPr>
            <a:r>
              <a:rPr lang="fr-FR" dirty="0" smtClean="0"/>
              <a:t>Adaptation de l’enfant à son entourage familial et social.</a:t>
            </a:r>
          </a:p>
          <a:p>
            <a:pPr marL="355600" indent="-269875">
              <a:tabLst>
                <a:tab pos="87313" algn="l"/>
              </a:tabLst>
            </a:pPr>
            <a:r>
              <a:rPr lang="fr-FR" dirty="0" smtClean="0"/>
              <a:t>Nombreux exemples tels que la souffrance psychiatrique des parents, la précarité du milieu, etc…</a:t>
            </a:r>
            <a:endParaRPr lang="fr-FR" dirty="0"/>
          </a:p>
        </p:txBody>
      </p:sp>
    </p:spTree>
    <p:extLst>
      <p:ext uri="{BB962C8B-B14F-4D97-AF65-F5344CB8AC3E}">
        <p14:creationId xmlns:p14="http://schemas.microsoft.com/office/powerpoint/2010/main" val="267862781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ube">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Aube.thmx</Template>
  <TotalTime>514</TotalTime>
  <Words>1420</Words>
  <Application>Microsoft Macintosh PowerPoint</Application>
  <PresentationFormat>Présentation à l'écran (4:3)</PresentationFormat>
  <Paragraphs>228</Paragraphs>
  <Slides>44</Slides>
  <Notes>6</Notes>
  <HiddenSlides>0</HiddenSlides>
  <MMClips>0</MMClips>
  <ScaleCrop>false</ScaleCrop>
  <HeadingPairs>
    <vt:vector size="4" baseType="variant">
      <vt:variant>
        <vt:lpstr>Thème</vt:lpstr>
      </vt:variant>
      <vt:variant>
        <vt:i4>1</vt:i4>
      </vt:variant>
      <vt:variant>
        <vt:lpstr>Titres des diapositives</vt:lpstr>
      </vt:variant>
      <vt:variant>
        <vt:i4>44</vt:i4>
      </vt:variant>
    </vt:vector>
  </HeadingPairs>
  <TitlesOfParts>
    <vt:vector size="45" baseType="lpstr">
      <vt:lpstr>Aube</vt:lpstr>
      <vt:lpstr>Médecine scolaire</vt:lpstr>
      <vt:lpstr>Clinique Pédopsychiatrique  Pour une prévention par le premier regard sur l’enfant et l’adolescent </vt:lpstr>
      <vt:lpstr>La normalité ou la pathologie</vt:lpstr>
      <vt:lpstr>Présentation PowerPoint</vt:lpstr>
      <vt:lpstr>Présentation PowerPoint</vt:lpstr>
      <vt:lpstr>Présentation PowerPoint</vt:lpstr>
      <vt:lpstr>Présentation PowerPoint</vt:lpstr>
      <vt:lpstr>Présentation PowerPoint</vt:lpstr>
      <vt:lpstr>Présentation PowerPoint</vt:lpstr>
      <vt:lpstr>Un Diagnostic ou une Evaluation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La Première Rencontre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Repérage clinique (Jeammet, 2007)</vt:lpstr>
      <vt:lpstr>Crise et urgence psychiatrique chez l’enfant et l’adolescent</vt:lpstr>
      <vt:lpstr>Crise</vt:lpstr>
      <vt:lpstr>Présentation PowerPoint</vt:lpstr>
      <vt:lpstr>Présentation PowerPoint</vt:lpstr>
      <vt:lpstr>Présentation PowerPoint</vt:lpstr>
      <vt:lpstr>Présentation PowerPoint</vt:lpstr>
      <vt:lpstr>Présentation PowerPoint</vt:lpstr>
      <vt:lpstr>Urgence</vt:lpstr>
      <vt:lpstr>Caractéristiques</vt:lpstr>
      <vt:lpstr>Quelques réflexions importantes:</vt:lpstr>
      <vt:lpstr>Les trois temps habituels de l’urgence:</vt:lpstr>
      <vt:lpstr>Items classiques de l’évaluation AACAP 2005</vt:lpstr>
      <vt:lpstr>Présentation PowerPoint</vt:lpstr>
      <vt:lpstr>Présentation PowerPoint</vt:lpstr>
      <vt:lpstr>Présentation PowerPoint</vt:lpstr>
    </vt:vector>
  </TitlesOfParts>
  <Company>Cabinet Médical Malchair SPRLU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Clinique Pédopsychiatrique Introduction Générale</dc:title>
  <dc:creator>Alain Malchair</dc:creator>
  <cp:lastModifiedBy>Alain Malchair</cp:lastModifiedBy>
  <cp:revision>62</cp:revision>
  <dcterms:created xsi:type="dcterms:W3CDTF">2013-11-01T08:19:16Z</dcterms:created>
  <dcterms:modified xsi:type="dcterms:W3CDTF">2015-10-30T07:24:42Z</dcterms:modified>
</cp:coreProperties>
</file>