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6" r:id="rId2"/>
    <p:sldId id="257" r:id="rId3"/>
    <p:sldId id="258" r:id="rId4"/>
    <p:sldId id="259" r:id="rId5"/>
    <p:sldId id="275" r:id="rId6"/>
    <p:sldId id="273" r:id="rId7"/>
    <p:sldId id="274" r:id="rId8"/>
    <p:sldId id="260" r:id="rId9"/>
    <p:sldId id="261" r:id="rId10"/>
    <p:sldId id="262" r:id="rId11"/>
    <p:sldId id="263" r:id="rId12"/>
    <p:sldId id="264" r:id="rId13"/>
    <p:sldId id="265" r:id="rId14"/>
    <p:sldId id="268" r:id="rId15"/>
    <p:sldId id="269" r:id="rId16"/>
    <p:sldId id="270" r:id="rId17"/>
    <p:sldId id="271" r:id="rId18"/>
    <p:sldId id="272" r:id="rId19"/>
    <p:sldId id="267" r:id="rId20"/>
    <p:sldId id="276" r:id="rId21"/>
    <p:sldId id="266" r:id="rId22"/>
    <p:sldId id="277" r:id="rId23"/>
    <p:sldId id="278" r:id="rId24"/>
    <p:sldId id="279" r:id="rId25"/>
    <p:sldId id="280" r:id="rId26"/>
    <p:sldId id="281" r:id="rId27"/>
    <p:sldId id="282" r:id="rId28"/>
    <p:sldId id="283" r:id="rId29"/>
    <p:sldId id="284" r:id="rId30"/>
    <p:sldId id="285" r:id="rId31"/>
    <p:sldId id="286" r:id="rId32"/>
    <p:sldId id="291" r:id="rId33"/>
    <p:sldId id="287" r:id="rId34"/>
    <p:sldId id="288" r:id="rId35"/>
    <p:sldId id="292" r:id="rId36"/>
    <p:sldId id="293"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3" d="100"/>
          <a:sy n="93" d="100"/>
        </p:scale>
        <p:origin x="-137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B2A879-661D-E248-9AF3-61C7C127076C}" type="datetimeFigureOut">
              <a:rPr lang="fr-FR" smtClean="0"/>
              <a:t>21/10/14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1B5566-AD0D-5C4A-AE96-2DC489672814}" type="slidenum">
              <a:rPr lang="fr-FR" smtClean="0"/>
              <a:t>‹#›</a:t>
            </a:fld>
            <a:endParaRPr lang="fr-FR"/>
          </a:p>
        </p:txBody>
      </p:sp>
    </p:spTree>
    <p:extLst>
      <p:ext uri="{BB962C8B-B14F-4D97-AF65-F5344CB8AC3E}">
        <p14:creationId xmlns:p14="http://schemas.microsoft.com/office/powerpoint/2010/main" val="42609463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TextEdit="1"/>
          </p:cNvSpPr>
          <p:nvPr>
            <p:ph type="sldImg"/>
          </p:nvPr>
        </p:nvSpPr>
        <p:spPr bwMode="auto">
          <a:noFill/>
          <a:ln>
            <a:solidFill>
              <a:srgbClr val="000000"/>
            </a:solidFill>
            <a:miter lim="800000"/>
            <a:headEnd/>
            <a:tailEnd/>
          </a:ln>
        </p:spPr>
      </p:sp>
      <p:sp>
        <p:nvSpPr>
          <p:cNvPr id="78851" name="Rectangle 3"/>
          <p:cNvSpPr>
            <a:spLocks noGrp="1"/>
          </p:cNvSpPr>
          <p:nvPr>
            <p:ph type="body" idx="1"/>
          </p:nvPr>
        </p:nvSpPr>
        <p:spPr bwMode="auto">
          <a:noFill/>
        </p:spPr>
        <p:txBody>
          <a:bodyPr/>
          <a:lstStyle/>
          <a:p>
            <a:pPr eaLnBrk="1" hangingPunct="1"/>
            <a:endParaRPr lang="fr-FR" dirty="0" smtClean="0">
              <a:ea typeface="ＭＳ Ｐゴシック" pitchFamily="-8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0115" name="Espace réservé des commentaires 2"/>
          <p:cNvSpPr>
            <a:spLocks noGrp="1"/>
          </p:cNvSpPr>
          <p:nvPr>
            <p:ph type="body" idx="1"/>
          </p:nvPr>
        </p:nvSpPr>
        <p:spPr bwMode="auto">
          <a:noFill/>
        </p:spPr>
        <p:txBody>
          <a:bodyPr/>
          <a:lstStyle/>
          <a:p>
            <a:endParaRPr lang="fr-BE" dirty="0" smtClean="0">
              <a:ea typeface="ＭＳ Ｐゴシック" pitchFamily="-84" charset="-128"/>
            </a:endParaRPr>
          </a:p>
        </p:txBody>
      </p:sp>
      <p:sp>
        <p:nvSpPr>
          <p:cNvPr id="90116" name="Espace réservé du numéro de diapositive 3"/>
          <p:cNvSpPr>
            <a:spLocks noGrp="1"/>
          </p:cNvSpPr>
          <p:nvPr>
            <p:ph type="sldNum" sz="quarter" idx="5"/>
          </p:nvPr>
        </p:nvSpPr>
        <p:spPr bwMode="auto">
          <a:noFill/>
          <a:ln>
            <a:miter lim="800000"/>
            <a:headEnd/>
            <a:tailEnd/>
          </a:ln>
        </p:spPr>
        <p:txBody>
          <a:bodyPr/>
          <a:lstStyle/>
          <a:p>
            <a:fld id="{90332C9F-60E0-49C2-8004-76BD4E9218FE}" type="slidenum">
              <a:rPr lang="fr-BE"/>
              <a:pPr/>
              <a:t>28</a:t>
            </a:fld>
            <a:endParaRPr lang="fr-B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2163" name="Espace réservé des commentaires 2"/>
          <p:cNvSpPr>
            <a:spLocks noGrp="1"/>
          </p:cNvSpPr>
          <p:nvPr>
            <p:ph type="body" idx="1"/>
          </p:nvPr>
        </p:nvSpPr>
        <p:spPr bwMode="auto">
          <a:noFill/>
        </p:spPr>
        <p:txBody>
          <a:bodyPr/>
          <a:lstStyle/>
          <a:p>
            <a:endParaRPr lang="fr-BE" dirty="0" smtClean="0">
              <a:ea typeface="ＭＳ Ｐゴシック" pitchFamily="-84" charset="-128"/>
            </a:endParaRPr>
          </a:p>
        </p:txBody>
      </p:sp>
      <p:sp>
        <p:nvSpPr>
          <p:cNvPr id="92164" name="Espace réservé du numéro de diapositive 3"/>
          <p:cNvSpPr>
            <a:spLocks noGrp="1"/>
          </p:cNvSpPr>
          <p:nvPr>
            <p:ph type="sldNum" sz="quarter" idx="5"/>
          </p:nvPr>
        </p:nvSpPr>
        <p:spPr bwMode="auto">
          <a:noFill/>
          <a:ln>
            <a:miter lim="800000"/>
            <a:headEnd/>
            <a:tailEnd/>
          </a:ln>
        </p:spPr>
        <p:txBody>
          <a:bodyPr/>
          <a:lstStyle/>
          <a:p>
            <a:fld id="{5BD5493D-131A-4EE7-A646-0BAA1F53C3AE}" type="slidenum">
              <a:rPr lang="fr-BE"/>
              <a:pPr/>
              <a:t>29</a:t>
            </a:fld>
            <a:endParaRPr lang="fr-B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4211" name="Espace réservé des commentaires 2"/>
          <p:cNvSpPr>
            <a:spLocks noGrp="1"/>
          </p:cNvSpPr>
          <p:nvPr>
            <p:ph type="body" idx="1"/>
          </p:nvPr>
        </p:nvSpPr>
        <p:spPr bwMode="auto">
          <a:noFill/>
        </p:spPr>
        <p:txBody>
          <a:bodyPr/>
          <a:lstStyle/>
          <a:p>
            <a:endParaRPr lang="fr-BE" dirty="0" smtClean="0">
              <a:ea typeface="ＭＳ Ｐゴシック" pitchFamily="-84" charset="-128"/>
            </a:endParaRPr>
          </a:p>
        </p:txBody>
      </p:sp>
      <p:sp>
        <p:nvSpPr>
          <p:cNvPr id="94212" name="Espace réservé du numéro de diapositive 3"/>
          <p:cNvSpPr>
            <a:spLocks noGrp="1"/>
          </p:cNvSpPr>
          <p:nvPr>
            <p:ph type="sldNum" sz="quarter" idx="5"/>
          </p:nvPr>
        </p:nvSpPr>
        <p:spPr bwMode="auto">
          <a:noFill/>
          <a:ln>
            <a:miter lim="800000"/>
            <a:headEnd/>
            <a:tailEnd/>
          </a:ln>
        </p:spPr>
        <p:txBody>
          <a:bodyPr/>
          <a:lstStyle/>
          <a:p>
            <a:fld id="{711FAEE6-A4AB-458C-B82A-217A2BD6CF5B}" type="slidenum">
              <a:rPr lang="fr-BE"/>
              <a:pPr/>
              <a:t>30</a:t>
            </a:fld>
            <a:endParaRPr lang="fr-BE"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6259" name="Espace réservé des commentaires 2"/>
          <p:cNvSpPr>
            <a:spLocks noGrp="1"/>
          </p:cNvSpPr>
          <p:nvPr>
            <p:ph type="body" idx="1"/>
          </p:nvPr>
        </p:nvSpPr>
        <p:spPr bwMode="auto">
          <a:noFill/>
        </p:spPr>
        <p:txBody>
          <a:bodyPr/>
          <a:lstStyle/>
          <a:p>
            <a:endParaRPr lang="fr-BE" dirty="0" smtClean="0">
              <a:ea typeface="ＭＳ Ｐゴシック" pitchFamily="-84" charset="-128"/>
            </a:endParaRPr>
          </a:p>
        </p:txBody>
      </p:sp>
      <p:sp>
        <p:nvSpPr>
          <p:cNvPr id="96260" name="Espace réservé du numéro de diapositive 3"/>
          <p:cNvSpPr>
            <a:spLocks noGrp="1"/>
          </p:cNvSpPr>
          <p:nvPr>
            <p:ph type="sldNum" sz="quarter" idx="5"/>
          </p:nvPr>
        </p:nvSpPr>
        <p:spPr bwMode="auto">
          <a:noFill/>
          <a:ln>
            <a:miter lim="800000"/>
            <a:headEnd/>
            <a:tailEnd/>
          </a:ln>
        </p:spPr>
        <p:txBody>
          <a:bodyPr/>
          <a:lstStyle/>
          <a:p>
            <a:fld id="{C92CFE68-7365-4128-B5BD-2ADE2028159D}" type="slidenum">
              <a:rPr lang="fr-BE"/>
              <a:pPr/>
              <a:t>31</a:t>
            </a:fld>
            <a:endParaRPr lang="fr-B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endParaRPr lang="fr-BE" dirty="0">
              <a:latin typeface="Calibri" pitchFamily="34" charset="0"/>
            </a:endParaRPr>
          </a:p>
        </p:txBody>
      </p:sp>
      <p:sp>
        <p:nvSpPr>
          <p:cNvPr id="79875" name="Rectangle 2"/>
          <p:cNvSpPr>
            <a:spLocks noGrp="1" noChangeArrowheads="1"/>
          </p:cNvSpPr>
          <p:nvPr>
            <p:ph type="body"/>
          </p:nvPr>
        </p:nvSpPr>
        <p:spPr bwMode="auto">
          <a:xfrm>
            <a:off x="685800" y="4343400"/>
            <a:ext cx="5475288" cy="4103688"/>
          </a:xfrm>
          <a:noFill/>
        </p:spPr>
        <p:txBody>
          <a:bodyPr wrap="none" anchor="ctr"/>
          <a:lstStyle/>
          <a:p>
            <a:pPr eaLnBrk="1" hangingPunct="1">
              <a:spcBef>
                <a:spcPct val="0"/>
              </a:spcBef>
            </a:pPr>
            <a:endParaRPr lang="fr-FR" dirty="0" smtClean="0">
              <a:ea typeface="ＭＳ Ｐゴシック" pitchFamily="-8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endParaRPr lang="fr-BE" dirty="0">
              <a:latin typeface="Calibri" pitchFamily="34" charset="0"/>
            </a:endParaRPr>
          </a:p>
        </p:txBody>
      </p:sp>
      <p:sp>
        <p:nvSpPr>
          <p:cNvPr id="80899" name="Rectangle 2"/>
          <p:cNvSpPr>
            <a:spLocks noGrp="1" noChangeArrowheads="1"/>
          </p:cNvSpPr>
          <p:nvPr>
            <p:ph type="body"/>
          </p:nvPr>
        </p:nvSpPr>
        <p:spPr bwMode="auto">
          <a:xfrm>
            <a:off x="685800" y="4343400"/>
            <a:ext cx="5475288" cy="4103688"/>
          </a:xfrm>
          <a:noFill/>
        </p:spPr>
        <p:txBody>
          <a:bodyPr wrap="none" anchor="ctr"/>
          <a:lstStyle/>
          <a:p>
            <a:pPr eaLnBrk="1" hangingPunct="1">
              <a:spcBef>
                <a:spcPct val="0"/>
              </a:spcBef>
            </a:pPr>
            <a:endParaRPr lang="fr-FR" dirty="0" smtClean="0">
              <a:ea typeface="ＭＳ Ｐゴシック" pitchFamily="-8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endParaRPr lang="fr-BE" dirty="0">
              <a:latin typeface="Calibri" pitchFamily="34" charset="0"/>
            </a:endParaRPr>
          </a:p>
        </p:txBody>
      </p:sp>
      <p:sp>
        <p:nvSpPr>
          <p:cNvPr id="81923" name="Rectangle 2"/>
          <p:cNvSpPr>
            <a:spLocks noGrp="1" noChangeArrowheads="1"/>
          </p:cNvSpPr>
          <p:nvPr>
            <p:ph type="body"/>
          </p:nvPr>
        </p:nvSpPr>
        <p:spPr bwMode="auto">
          <a:xfrm>
            <a:off x="685800" y="4343400"/>
            <a:ext cx="5475288" cy="4103688"/>
          </a:xfrm>
          <a:noFill/>
        </p:spPr>
        <p:txBody>
          <a:bodyPr wrap="none" anchor="ctr"/>
          <a:lstStyle/>
          <a:p>
            <a:pPr eaLnBrk="1" hangingPunct="1">
              <a:spcBef>
                <a:spcPct val="0"/>
              </a:spcBef>
            </a:pPr>
            <a:endParaRPr lang="fr-FR" dirty="0" smtClean="0">
              <a:ea typeface="ＭＳ Ｐゴシック" pitchFamily="-8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Text Box 1"/>
          <p:cNvSpPr txBox="1">
            <a:spLocks noChangeArrowheads="1"/>
          </p:cNvSpPr>
          <p:nvPr/>
        </p:nvSpPr>
        <p:spPr bwMode="auto">
          <a:xfrm>
            <a:off x="-14228763" y="-11798300"/>
            <a:ext cx="16659226" cy="12495213"/>
          </a:xfrm>
          <a:prstGeom prst="rect">
            <a:avLst/>
          </a:prstGeom>
          <a:solidFill>
            <a:srgbClr val="FFFFFF"/>
          </a:solidFill>
          <a:ln w="9360">
            <a:solidFill>
              <a:srgbClr val="000000"/>
            </a:solidFill>
            <a:miter lim="800000"/>
            <a:headEnd/>
            <a:tailEnd/>
          </a:ln>
        </p:spPr>
        <p:txBody>
          <a:bodyPr wrap="none" anchor="ctr"/>
          <a:lstStyle/>
          <a:p>
            <a:endParaRPr lang="fr-BE" dirty="0">
              <a:latin typeface="Calibri" pitchFamily="34" charset="0"/>
            </a:endParaRPr>
          </a:p>
        </p:txBody>
      </p:sp>
      <p:sp>
        <p:nvSpPr>
          <p:cNvPr id="82947" name="Rectangle 2"/>
          <p:cNvSpPr>
            <a:spLocks noGrp="1" noChangeArrowheads="1"/>
          </p:cNvSpPr>
          <p:nvPr>
            <p:ph type="body"/>
          </p:nvPr>
        </p:nvSpPr>
        <p:spPr bwMode="auto">
          <a:xfrm>
            <a:off x="685800" y="4343400"/>
            <a:ext cx="5475288" cy="4103688"/>
          </a:xfrm>
          <a:noFill/>
        </p:spPr>
        <p:txBody>
          <a:bodyPr wrap="none" anchor="ctr"/>
          <a:lstStyle/>
          <a:p>
            <a:pPr eaLnBrk="1" hangingPunct="1">
              <a:spcBef>
                <a:spcPct val="0"/>
              </a:spcBef>
            </a:pPr>
            <a:endParaRPr lang="fr-FR" dirty="0" smtClean="0">
              <a:ea typeface="ＭＳ Ｐゴシック" pitchFamily="-8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endParaRPr lang="fr-BE" dirty="0">
              <a:latin typeface="Calibri" pitchFamily="34" charset="0"/>
            </a:endParaRPr>
          </a:p>
        </p:txBody>
      </p:sp>
      <p:sp>
        <p:nvSpPr>
          <p:cNvPr id="83971" name="Rectangle 2"/>
          <p:cNvSpPr>
            <a:spLocks noGrp="1" noChangeArrowheads="1"/>
          </p:cNvSpPr>
          <p:nvPr>
            <p:ph type="body"/>
          </p:nvPr>
        </p:nvSpPr>
        <p:spPr bwMode="auto">
          <a:xfrm>
            <a:off x="685800" y="4343400"/>
            <a:ext cx="5475288" cy="4103688"/>
          </a:xfrm>
          <a:noFill/>
        </p:spPr>
        <p:txBody>
          <a:bodyPr wrap="none" anchor="ctr"/>
          <a:lstStyle/>
          <a:p>
            <a:pPr eaLnBrk="1" hangingPunct="1">
              <a:spcBef>
                <a:spcPct val="0"/>
              </a:spcBef>
            </a:pPr>
            <a:endParaRPr lang="fr-FR" dirty="0" smtClean="0">
              <a:ea typeface="ＭＳ Ｐゴシック" pitchFamily="-8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7283" name="Espace réservé des commentaires 2"/>
          <p:cNvSpPr>
            <a:spLocks noGrp="1"/>
          </p:cNvSpPr>
          <p:nvPr>
            <p:ph type="body" idx="1"/>
          </p:nvPr>
        </p:nvSpPr>
        <p:spPr bwMode="auto">
          <a:noFill/>
        </p:spPr>
        <p:txBody>
          <a:bodyPr/>
          <a:lstStyle/>
          <a:p>
            <a:endParaRPr lang="fr-BE" dirty="0" smtClean="0">
              <a:ea typeface="ＭＳ Ｐゴシック" pitchFamily="-84" charset="-128"/>
            </a:endParaRPr>
          </a:p>
        </p:txBody>
      </p:sp>
      <p:sp>
        <p:nvSpPr>
          <p:cNvPr id="97284" name="Espace réservé du numéro de diapositive 3"/>
          <p:cNvSpPr>
            <a:spLocks noGrp="1"/>
          </p:cNvSpPr>
          <p:nvPr>
            <p:ph type="sldNum" sz="quarter" idx="5"/>
          </p:nvPr>
        </p:nvSpPr>
        <p:spPr bwMode="auto">
          <a:noFill/>
          <a:ln>
            <a:miter lim="800000"/>
            <a:headEnd/>
            <a:tailEnd/>
          </a:ln>
        </p:spPr>
        <p:txBody>
          <a:bodyPr/>
          <a:lstStyle/>
          <a:p>
            <a:fld id="{C1464390-451E-4DD9-A030-168A2D01EE69}" type="slidenum">
              <a:rPr lang="fr-BE"/>
              <a:pPr/>
              <a:t>25</a:t>
            </a:fld>
            <a:endParaRPr lang="fr-B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8307" name="Espace réservé des commentaires 2"/>
          <p:cNvSpPr>
            <a:spLocks noGrp="1"/>
          </p:cNvSpPr>
          <p:nvPr>
            <p:ph type="body" idx="1"/>
          </p:nvPr>
        </p:nvSpPr>
        <p:spPr bwMode="auto">
          <a:noFill/>
        </p:spPr>
        <p:txBody>
          <a:bodyPr/>
          <a:lstStyle/>
          <a:p>
            <a:endParaRPr lang="fr-BE" dirty="0" smtClean="0">
              <a:ea typeface="ＭＳ Ｐゴシック" pitchFamily="-84" charset="-128"/>
            </a:endParaRPr>
          </a:p>
        </p:txBody>
      </p:sp>
      <p:sp>
        <p:nvSpPr>
          <p:cNvPr id="98308" name="Espace réservé du numéro de diapositive 3"/>
          <p:cNvSpPr>
            <a:spLocks noGrp="1"/>
          </p:cNvSpPr>
          <p:nvPr>
            <p:ph type="sldNum" sz="quarter" idx="5"/>
          </p:nvPr>
        </p:nvSpPr>
        <p:spPr bwMode="auto">
          <a:noFill/>
          <a:ln>
            <a:miter lim="800000"/>
            <a:headEnd/>
            <a:tailEnd/>
          </a:ln>
        </p:spPr>
        <p:txBody>
          <a:bodyPr/>
          <a:lstStyle/>
          <a:p>
            <a:fld id="{7E5983FF-29F8-4BCC-95F3-7F275A1ABC3A}" type="slidenum">
              <a:rPr lang="fr-BE"/>
              <a:pPr/>
              <a:t>26</a:t>
            </a:fld>
            <a:endParaRPr lang="fr-B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9091" name="Espace réservé des commentaires 2"/>
          <p:cNvSpPr>
            <a:spLocks noGrp="1"/>
          </p:cNvSpPr>
          <p:nvPr>
            <p:ph type="body" idx="1"/>
          </p:nvPr>
        </p:nvSpPr>
        <p:spPr bwMode="auto">
          <a:noFill/>
        </p:spPr>
        <p:txBody>
          <a:bodyPr/>
          <a:lstStyle/>
          <a:p>
            <a:endParaRPr lang="fr-BE" dirty="0" smtClean="0">
              <a:ea typeface="ＭＳ Ｐゴシック" pitchFamily="-84" charset="-128"/>
            </a:endParaRPr>
          </a:p>
        </p:txBody>
      </p:sp>
      <p:sp>
        <p:nvSpPr>
          <p:cNvPr id="89092" name="Espace réservé du numéro de diapositive 3"/>
          <p:cNvSpPr>
            <a:spLocks noGrp="1"/>
          </p:cNvSpPr>
          <p:nvPr>
            <p:ph type="sldNum" sz="quarter" idx="5"/>
          </p:nvPr>
        </p:nvSpPr>
        <p:spPr bwMode="auto">
          <a:noFill/>
          <a:ln>
            <a:miter lim="800000"/>
            <a:headEnd/>
            <a:tailEnd/>
          </a:ln>
        </p:spPr>
        <p:txBody>
          <a:bodyPr/>
          <a:lstStyle/>
          <a:p>
            <a:fld id="{B7A9D134-E20C-40E8-B895-E91F21C00250}" type="slidenum">
              <a:rPr lang="fr-BE"/>
              <a:pPr/>
              <a:t>27</a:t>
            </a:fld>
            <a:endParaRPr lang="fr-BE"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5400"/>
            </a:lvl1pPr>
          </a:lstStyle>
          <a:p>
            <a:r>
              <a:rPr lang="fr-FR" smtClean="0"/>
              <a:t>Cliquez et modifiez le titre</a:t>
            </a:r>
            <a:endParaRPr lang="en-US" dirty="0"/>
          </a:p>
        </p:txBody>
      </p:sp>
      <p:sp>
        <p:nvSpPr>
          <p:cNvPr id="3" name="Subtitle 2"/>
          <p:cNvSpPr>
            <a:spLocks noGrp="1"/>
          </p:cNvSpPr>
          <p:nvPr>
            <p:ph type="subTitle" idx="1"/>
          </p:nvPr>
        </p:nvSpPr>
        <p:spPr>
          <a:xfrm>
            <a:off x="1371600" y="3886200"/>
            <a:ext cx="64008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21/10/14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Vertical Text Placeholder 2"/>
          <p:cNvSpPr>
            <a:spLocks noGrp="1"/>
          </p:cNvSpPr>
          <p:nvPr>
            <p:ph type="body" orient="vert" idx="1"/>
          </p:nvPr>
        </p:nvSpPr>
        <p:spPr/>
        <p:txBody>
          <a:bodyPr vert="eaVert" ancho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8E36636D-D922-432D-A958-524484B5923D}" type="datetimeFigureOut">
              <a:rPr lang="en-US" smtClean="0"/>
              <a:pPr/>
              <a:t>21/10/14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Cliquez et modifiez le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cho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21/10/14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dirty="0"/>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21/10/14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8E36636D-D922-432D-A958-524484B5923D}" type="datetimeFigureOut">
              <a:rPr lang="en-US" smtClean="0"/>
              <a:pPr/>
              <a:t>21/10/14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4"/>
          <p:cNvSpPr>
            <a:spLocks noGrp="1"/>
          </p:cNvSpPr>
          <p:nvPr>
            <p:ph type="dt" sz="half" idx="10"/>
          </p:nvPr>
        </p:nvSpPr>
        <p:spPr/>
        <p:txBody>
          <a:bodyPr/>
          <a:lstStyle/>
          <a:p>
            <a:fld id="{8E36636D-D922-432D-A958-524484B5923D}" type="datetimeFigureOut">
              <a:rPr lang="en-US" smtClean="0"/>
              <a:pPr/>
              <a:t>21/10/14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Cliquez et modifiez le titre</a:t>
            </a:r>
            <a:endParaRPr lang="en-US" dirty="0"/>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p>
            <a:fld id="{8E36636D-D922-432D-A958-524484B5923D}" type="datetimeFigureOut">
              <a:rPr lang="en-US" smtClean="0"/>
              <a:pPr/>
              <a:t>21/10/14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Date Placeholder 2"/>
          <p:cNvSpPr>
            <a:spLocks noGrp="1"/>
          </p:cNvSpPr>
          <p:nvPr>
            <p:ph type="dt" sz="half" idx="10"/>
          </p:nvPr>
        </p:nvSpPr>
        <p:spPr/>
        <p:txBody>
          <a:bodyPr/>
          <a:lstStyle/>
          <a:p>
            <a:fld id="{8E36636D-D922-432D-A958-524484B5923D}" type="datetimeFigureOut">
              <a:rPr lang="en-US" smtClean="0"/>
              <a:pPr/>
              <a:t>21/10/14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pPr/>
              <a:t>21/10/14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8E36636D-D922-432D-A958-524484B5923D}" type="datetimeFigureOut">
              <a:rPr lang="en-US" smtClean="0"/>
              <a:pPr/>
              <a:t>21/10/14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lang="en-US"/>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8E36636D-D922-432D-A958-524484B5923D}" type="datetimeFigureOut">
              <a:rPr lang="en-US" smtClean="0"/>
              <a:pPr/>
              <a:t>21/10/14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t">
            <a:normAutofit/>
          </a:bodyPr>
          <a:lstStyle/>
          <a:p>
            <a:r>
              <a:rPr lang="fr-FR" smtClean="0"/>
              <a:t>Cliquez et modifiez le titre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chor="ctr">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6636D-D922-432D-A958-524484B5923D}" type="datetimeFigureOut">
              <a:rPr lang="en-US" smtClean="0"/>
              <a:pPr/>
              <a:t>21/10/14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28FB93-0A08-4E7D-8E63-9EFA29F1E09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smtClean="0"/>
              <a:t>Troubles envahissants du Développement</a:t>
            </a:r>
            <a:endParaRPr lang="fr-FR" dirty="0"/>
          </a:p>
        </p:txBody>
      </p:sp>
      <p:sp>
        <p:nvSpPr>
          <p:cNvPr id="3" name="Sous-titre 2"/>
          <p:cNvSpPr>
            <a:spLocks noGrp="1"/>
          </p:cNvSpPr>
          <p:nvPr>
            <p:ph type="subTitle" idx="1"/>
          </p:nvPr>
        </p:nvSpPr>
        <p:spPr/>
        <p:txBody>
          <a:bodyPr/>
          <a:lstStyle/>
          <a:p>
            <a:r>
              <a:rPr lang="fr-FR" dirty="0" smtClean="0"/>
              <a:t>Pr. A. Malchair</a:t>
            </a:r>
          </a:p>
          <a:p>
            <a:r>
              <a:rPr lang="fr-FR" dirty="0" smtClean="0"/>
              <a:t>EPU  </a:t>
            </a:r>
            <a:r>
              <a:rPr lang="fr-FR" dirty="0" err="1" smtClean="0"/>
              <a:t>ULg</a:t>
            </a:r>
            <a:r>
              <a:rPr lang="fr-FR" dirty="0" smtClean="0"/>
              <a:t> 21/10/2014</a:t>
            </a:r>
            <a:endParaRPr lang="fr-FR" dirty="0"/>
          </a:p>
        </p:txBody>
      </p:sp>
    </p:spTree>
    <p:extLst>
      <p:ext uri="{BB962C8B-B14F-4D97-AF65-F5344CB8AC3E}">
        <p14:creationId xmlns:p14="http://schemas.microsoft.com/office/powerpoint/2010/main" val="275402826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Quel enfant nous amènent les parents?</a:t>
            </a:r>
            <a:endParaRPr lang="fr-FR" dirty="0"/>
          </a:p>
        </p:txBody>
      </p:sp>
      <p:sp>
        <p:nvSpPr>
          <p:cNvPr id="3" name="Espace réservé du contenu 2"/>
          <p:cNvSpPr>
            <a:spLocks noGrp="1"/>
          </p:cNvSpPr>
          <p:nvPr>
            <p:ph idx="1"/>
          </p:nvPr>
        </p:nvSpPr>
        <p:spPr>
          <a:xfrm>
            <a:off x="457200" y="1840691"/>
            <a:ext cx="8229600" cy="4837164"/>
          </a:xfrm>
        </p:spPr>
        <p:txBody>
          <a:bodyPr>
            <a:normAutofit fontScale="85000" lnSpcReduction="10000"/>
          </a:bodyPr>
          <a:lstStyle/>
          <a:p>
            <a:r>
              <a:rPr lang="fr-FR" dirty="0" smtClean="0"/>
              <a:t>Un enfant jeune, qui parle mal, peu, ou pas du tout,</a:t>
            </a:r>
          </a:p>
          <a:p>
            <a:r>
              <a:rPr lang="fr-FR" dirty="0" smtClean="0"/>
              <a:t>Il semble « dans son monde », joue seul, à des jeux bizarres, parfois répétitifs, parfois destructeurs.</a:t>
            </a:r>
          </a:p>
          <a:p>
            <a:r>
              <a:rPr lang="fr-FR" dirty="0" smtClean="0"/>
              <a:t>Il peut s’attacher à des objets insignifiants, dont il ne se sépare jamais, ou négliger ce que les parents croient être de « beaux cadeaux », si même il ne les détruit pas.   </a:t>
            </a:r>
            <a:endParaRPr lang="fr-FR" dirty="0"/>
          </a:p>
        </p:txBody>
      </p:sp>
    </p:spTree>
    <p:extLst>
      <p:ext uri="{BB962C8B-B14F-4D97-AF65-F5344CB8AC3E}">
        <p14:creationId xmlns:p14="http://schemas.microsoft.com/office/powerpoint/2010/main" val="142134594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70757"/>
            <a:ext cx="8229600" cy="6287242"/>
          </a:xfrm>
        </p:spPr>
        <p:txBody>
          <a:bodyPr>
            <a:normAutofit fontScale="92500" lnSpcReduction="20000"/>
          </a:bodyPr>
          <a:lstStyle/>
          <a:p>
            <a:r>
              <a:rPr lang="fr-FR" dirty="0" smtClean="0"/>
              <a:t>Son comportement relationnel est peu compréhensible, comme son langage.</a:t>
            </a:r>
          </a:p>
          <a:p>
            <a:r>
              <a:rPr lang="fr-FR" dirty="0" smtClean="0"/>
              <a:t>Il semble préoccupé par son monde intérieur, où les angoisses sont souvent envahissantes, amenant des mouvements thymiques fluctuants et contradictoires, ainsi que des comportements très « marqués ».</a:t>
            </a:r>
          </a:p>
          <a:p>
            <a:r>
              <a:rPr lang="fr-FR" dirty="0" smtClean="0"/>
              <a:t>La cause de ces comportements paraît échapper à une logique rationnelle et en tout cas être disproportionnée dans son intensité.</a:t>
            </a:r>
          </a:p>
          <a:p>
            <a:endParaRPr lang="fr-FR" dirty="0"/>
          </a:p>
        </p:txBody>
      </p:sp>
    </p:spTree>
    <p:extLst>
      <p:ext uri="{BB962C8B-B14F-4D97-AF65-F5344CB8AC3E}">
        <p14:creationId xmlns:p14="http://schemas.microsoft.com/office/powerpoint/2010/main" val="277678322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42572"/>
            <a:ext cx="8229600" cy="5883591"/>
          </a:xfrm>
        </p:spPr>
        <p:txBody>
          <a:bodyPr>
            <a:normAutofit lnSpcReduction="10000"/>
          </a:bodyPr>
          <a:lstStyle/>
          <a:p>
            <a:r>
              <a:rPr lang="fr-FR" dirty="0" smtClean="0"/>
              <a:t>Le sommeil est de mauvaise qualité, avec difficulté d’endormissement, des réveils sur cauchemars terrifiants.</a:t>
            </a:r>
          </a:p>
          <a:p>
            <a:r>
              <a:rPr lang="fr-FR" dirty="0" smtClean="0"/>
              <a:t>La qualité relationnelle est imprévisible, tantôt distante, tantôt « </a:t>
            </a:r>
            <a:r>
              <a:rPr lang="fr-FR" dirty="0" err="1" smtClean="0"/>
              <a:t>phagocytante</a:t>
            </a:r>
            <a:r>
              <a:rPr lang="fr-FR" dirty="0" smtClean="0"/>
              <a:t> ».</a:t>
            </a:r>
          </a:p>
          <a:p>
            <a:r>
              <a:rPr lang="fr-FR" dirty="0" smtClean="0"/>
              <a:t>La réactivité sensorielle est suractivée, dans plusieurs domaines, cette </a:t>
            </a:r>
            <a:r>
              <a:rPr lang="fr-FR" dirty="0" err="1" smtClean="0"/>
              <a:t>hypersensiblité</a:t>
            </a:r>
            <a:r>
              <a:rPr lang="fr-FR" dirty="0" smtClean="0"/>
              <a:t> amenant des réactions explosives.</a:t>
            </a:r>
            <a:endParaRPr lang="fr-FR" dirty="0"/>
          </a:p>
        </p:txBody>
      </p:sp>
    </p:spTree>
    <p:extLst>
      <p:ext uri="{BB962C8B-B14F-4D97-AF65-F5344CB8AC3E}">
        <p14:creationId xmlns:p14="http://schemas.microsoft.com/office/powerpoint/2010/main" val="222211780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13916"/>
            <a:ext cx="8229600" cy="5812247"/>
          </a:xfrm>
        </p:spPr>
        <p:txBody>
          <a:bodyPr/>
          <a:lstStyle/>
          <a:p>
            <a:r>
              <a:rPr lang="fr-FR" dirty="0" smtClean="0"/>
              <a:t>Jusqu’ici, les deux catégories diagnostiques restent possibles, avec des signes qui orientent tantôt vers un évitement relationnel, tantôt vers un envahissement par des pensées incontrôlables</a:t>
            </a:r>
            <a:endParaRPr lang="fr-FR" dirty="0"/>
          </a:p>
        </p:txBody>
      </p:sp>
    </p:spTree>
    <p:extLst>
      <p:ext uri="{BB962C8B-B14F-4D97-AF65-F5344CB8AC3E}">
        <p14:creationId xmlns:p14="http://schemas.microsoft.com/office/powerpoint/2010/main" val="28845385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5275" y="347662"/>
            <a:ext cx="8305800" cy="6291849"/>
          </a:xfrm>
          <a:extLst/>
        </p:spPr>
        <p:txBody>
          <a:bodyPr>
            <a:noAutofit/>
          </a:bodyPr>
          <a:lstStyle/>
          <a:p>
            <a:pPr algn="l" eaLnBrk="1" hangingPunct="1">
              <a:tabLst>
                <a:tab pos="722313" algn="l"/>
              </a:tabLst>
              <a:defRPr/>
            </a:pPr>
            <a:r>
              <a:rPr lang="fr-BE" sz="4000" dirty="0" smtClean="0">
                <a:effectLst>
                  <a:outerShdw blurRad="38100" dist="38100" dir="2700000" algn="tl">
                    <a:srgbClr val="24213E"/>
                  </a:outerShdw>
                </a:effectLst>
                <a:latin typeface="Arial" pitchFamily="34" charset="0"/>
                <a:ea typeface="ＭＳ Ｐゴシック" pitchFamily="-84" charset="-128"/>
                <a:cs typeface="Arial" pitchFamily="34" charset="0"/>
              </a:rPr>
              <a:t>Un peu d’histoire</a:t>
            </a:r>
            <a:br>
              <a:rPr lang="fr-BE" sz="4000" dirty="0" smtClean="0">
                <a:effectLst>
                  <a:outerShdw blurRad="38100" dist="38100" dir="2700000" algn="tl">
                    <a:srgbClr val="24213E"/>
                  </a:outerShdw>
                </a:effectLst>
                <a:latin typeface="Arial" pitchFamily="34" charset="0"/>
                <a:ea typeface="ＭＳ Ｐゴシック" pitchFamily="-84" charset="-128"/>
                <a:cs typeface="Arial" pitchFamily="34" charset="0"/>
              </a:rPr>
            </a:br>
            <a:r>
              <a:rPr lang="fr-BE" sz="3200" u="sng" dirty="0">
                <a:effectLst>
                  <a:outerShdw blurRad="38100" dist="38100" dir="2700000" algn="tl">
                    <a:srgbClr val="24213E"/>
                  </a:outerShdw>
                </a:effectLst>
                <a:latin typeface="Arial" pitchFamily="34" charset="0"/>
                <a:ea typeface="ＭＳ Ｐゴシック" pitchFamily="-84" charset="-128"/>
                <a:cs typeface="Arial" pitchFamily="34" charset="0"/>
              </a:rPr>
              <a:t/>
            </a:r>
            <a:br>
              <a:rPr lang="fr-BE" sz="3200" u="sng" dirty="0">
                <a:effectLst>
                  <a:outerShdw blurRad="38100" dist="38100" dir="2700000" algn="tl">
                    <a:srgbClr val="24213E"/>
                  </a:outerShdw>
                </a:effectLst>
                <a:latin typeface="Arial" pitchFamily="34" charset="0"/>
                <a:ea typeface="ＭＳ Ｐゴシック" pitchFamily="-84" charset="-128"/>
                <a:cs typeface="Arial" pitchFamily="34" charset="0"/>
              </a:rPr>
            </a:br>
            <a:r>
              <a:rPr lang="fr-BE" sz="3200" dirty="0" smtClean="0">
                <a:effectLst>
                  <a:outerShdw blurRad="38100" dist="38100" dir="2700000" algn="tl">
                    <a:srgbClr val="24213E"/>
                  </a:outerShdw>
                </a:effectLst>
                <a:latin typeface="Arial" pitchFamily="34" charset="0"/>
                <a:ea typeface="ＭＳ Ｐゴシック" pitchFamily="-84" charset="-128"/>
                <a:cs typeface="Arial" pitchFamily="34" charset="0"/>
              </a:rPr>
              <a:t>Autisme infantile précoce de Kanner</a:t>
            </a:r>
            <a:r>
              <a:rPr lang="fr-BE" sz="2800" dirty="0" smtClean="0">
                <a:effectLst>
                  <a:outerShdw blurRad="38100" dist="38100" dir="2700000" algn="tl">
                    <a:srgbClr val="24213E"/>
                  </a:outerShdw>
                </a:effectLst>
                <a:latin typeface="Arial" pitchFamily="34" charset="0"/>
                <a:ea typeface="ＭＳ Ｐゴシック" pitchFamily="-84" charset="-128"/>
                <a:cs typeface="Arial" pitchFamily="34" charset="0"/>
              </a:rPr>
              <a:t/>
            </a:r>
            <a:br>
              <a:rPr lang="fr-BE" sz="2800" dirty="0" smtClean="0">
                <a:effectLst>
                  <a:outerShdw blurRad="38100" dist="38100" dir="2700000" algn="tl">
                    <a:srgbClr val="24213E"/>
                  </a:outerShdw>
                </a:effectLst>
                <a:latin typeface="Arial" pitchFamily="34" charset="0"/>
                <a:ea typeface="ＭＳ Ｐゴシック" pitchFamily="-84" charset="-128"/>
                <a:cs typeface="Arial" pitchFamily="34" charset="0"/>
              </a:rPr>
            </a:br>
            <a:r>
              <a:rPr lang="fr-BE" sz="2800" dirty="0" smtClean="0">
                <a:effectLst>
                  <a:outerShdw blurRad="38100" dist="38100" dir="2700000" algn="tl">
                    <a:srgbClr val="24213E"/>
                  </a:outerShdw>
                </a:effectLst>
                <a:latin typeface="Arial" pitchFamily="34" charset="0"/>
                <a:ea typeface="ＭＳ Ｐゴシック" pitchFamily="-84" charset="-128"/>
                <a:cs typeface="Arial" pitchFamily="34" charset="0"/>
              </a:rPr>
              <a:t/>
            </a:r>
            <a:br>
              <a:rPr lang="fr-BE" sz="2800" dirty="0" smtClean="0">
                <a:effectLst>
                  <a:outerShdw blurRad="38100" dist="38100" dir="2700000" algn="tl">
                    <a:srgbClr val="24213E"/>
                  </a:outerShdw>
                </a:effectLst>
                <a:latin typeface="Arial" pitchFamily="34" charset="0"/>
                <a:ea typeface="ＭＳ Ｐゴシック" pitchFamily="-84" charset="-128"/>
                <a:cs typeface="Arial" pitchFamily="34" charset="0"/>
              </a:rPr>
            </a:br>
            <a:r>
              <a:rPr lang="fr-BE" sz="2800" dirty="0" smtClean="0">
                <a:effectLst>
                  <a:outerShdw blurRad="38100" dist="38100" dir="2700000" algn="tl">
                    <a:srgbClr val="24213E"/>
                  </a:outerShdw>
                </a:effectLst>
                <a:latin typeface="Arial" pitchFamily="34" charset="0"/>
                <a:ea typeface="ＭＳ Ｐゴシック" pitchFamily="-84" charset="-128"/>
                <a:cs typeface="Arial" pitchFamily="34" charset="0"/>
              </a:rPr>
              <a:t/>
            </a:r>
            <a:br>
              <a:rPr lang="fr-BE" sz="2800" dirty="0" smtClean="0">
                <a:effectLst>
                  <a:outerShdw blurRad="38100" dist="38100" dir="2700000" algn="tl">
                    <a:srgbClr val="24213E"/>
                  </a:outerShdw>
                </a:effectLst>
                <a:latin typeface="Arial" pitchFamily="34" charset="0"/>
                <a:ea typeface="ＭＳ Ｐゴシック" pitchFamily="-84" charset="-128"/>
                <a:cs typeface="Arial" pitchFamily="34" charset="0"/>
              </a:rPr>
            </a:br>
            <a:r>
              <a:rPr lang="fr-BE" sz="2800" dirty="0" smtClean="0">
                <a:effectLst>
                  <a:outerShdw blurRad="38100" dist="38100" dir="2700000" algn="tl">
                    <a:srgbClr val="24213E"/>
                  </a:outerShdw>
                </a:effectLst>
                <a:latin typeface="Arial" pitchFamily="34" charset="0"/>
                <a:ea typeface="ＭＳ Ｐゴシック" pitchFamily="-84" charset="-128"/>
                <a:cs typeface="Arial" pitchFamily="34" charset="0"/>
              </a:rPr>
              <a:t>- Signes cliniques: 	</a:t>
            </a:r>
            <a:br>
              <a:rPr lang="fr-BE" sz="2800" dirty="0" smtClean="0">
                <a:effectLst>
                  <a:outerShdw blurRad="38100" dist="38100" dir="2700000" algn="tl">
                    <a:srgbClr val="24213E"/>
                  </a:outerShdw>
                </a:effectLst>
                <a:latin typeface="Arial" pitchFamily="34" charset="0"/>
                <a:ea typeface="ＭＳ Ｐゴシック" pitchFamily="-84" charset="-128"/>
                <a:cs typeface="Arial" pitchFamily="34" charset="0"/>
              </a:rPr>
            </a:br>
            <a:r>
              <a:rPr lang="fr-BE" sz="1200" dirty="0" smtClean="0">
                <a:effectLst>
                  <a:outerShdw blurRad="38100" dist="38100" dir="2700000" algn="tl">
                    <a:srgbClr val="24213E"/>
                  </a:outerShdw>
                </a:effectLst>
                <a:latin typeface="Arial" pitchFamily="34" charset="0"/>
                <a:ea typeface="ＭＳ Ｐゴシック" pitchFamily="-84" charset="-128"/>
                <a:cs typeface="Arial" pitchFamily="34" charset="0"/>
              </a:rPr>
              <a:t/>
            </a:r>
            <a:br>
              <a:rPr lang="fr-BE" sz="1200" dirty="0" smtClean="0">
                <a:effectLst>
                  <a:outerShdw blurRad="38100" dist="38100" dir="2700000" algn="tl">
                    <a:srgbClr val="24213E"/>
                  </a:outerShdw>
                </a:effectLst>
                <a:latin typeface="Arial" pitchFamily="34" charset="0"/>
                <a:ea typeface="ＭＳ Ｐゴシック" pitchFamily="-84" charset="-128"/>
                <a:cs typeface="Arial" pitchFamily="34" charset="0"/>
              </a:rPr>
            </a:br>
            <a:r>
              <a:rPr lang="fr-BE" sz="2800" dirty="0" smtClean="0">
                <a:effectLst>
                  <a:outerShdw blurRad="38100" dist="38100" dir="2700000" algn="tl">
                    <a:srgbClr val="24213E"/>
                  </a:outerShdw>
                </a:effectLst>
                <a:latin typeface="Arial" pitchFamily="34" charset="0"/>
                <a:ea typeface="ＭＳ Ｐゴシック" pitchFamily="-84" charset="-128"/>
                <a:cs typeface="Arial" pitchFamily="34" charset="0"/>
              </a:rPr>
              <a:t>	- précocité des troubles</a:t>
            </a:r>
            <a:br>
              <a:rPr lang="fr-BE" sz="2800" dirty="0" smtClean="0">
                <a:effectLst>
                  <a:outerShdw blurRad="38100" dist="38100" dir="2700000" algn="tl">
                    <a:srgbClr val="24213E"/>
                  </a:outerShdw>
                </a:effectLst>
                <a:latin typeface="Arial" pitchFamily="34" charset="0"/>
                <a:ea typeface="ＭＳ Ｐゴシック" pitchFamily="-84" charset="-128"/>
                <a:cs typeface="Arial" pitchFamily="34" charset="0"/>
              </a:rPr>
            </a:br>
            <a:r>
              <a:rPr lang="fr-BE" sz="2800" dirty="0" smtClean="0">
                <a:effectLst>
                  <a:outerShdw blurRad="38100" dist="38100" dir="2700000" algn="tl">
                    <a:srgbClr val="24213E"/>
                  </a:outerShdw>
                </a:effectLst>
                <a:latin typeface="Arial" pitchFamily="34" charset="0"/>
                <a:ea typeface="ＭＳ Ｐゴシック" pitchFamily="-84" charset="-128"/>
                <a:cs typeface="Arial" pitchFamily="34" charset="0"/>
              </a:rPr>
              <a:t>	- isolement social ou retrait</a:t>
            </a:r>
            <a:br>
              <a:rPr lang="fr-BE" sz="2800" dirty="0" smtClean="0">
                <a:effectLst>
                  <a:outerShdw blurRad="38100" dist="38100" dir="2700000" algn="tl">
                    <a:srgbClr val="24213E"/>
                  </a:outerShdw>
                </a:effectLst>
                <a:latin typeface="Arial" pitchFamily="34" charset="0"/>
                <a:ea typeface="ＭＳ Ｐゴシック" pitchFamily="-84" charset="-128"/>
                <a:cs typeface="Arial" pitchFamily="34" charset="0"/>
              </a:rPr>
            </a:br>
            <a:r>
              <a:rPr lang="fr-BE" sz="2800" dirty="0" smtClean="0">
                <a:effectLst>
                  <a:outerShdw blurRad="38100" dist="38100" dir="2700000" algn="tl">
                    <a:srgbClr val="24213E"/>
                  </a:outerShdw>
                </a:effectLst>
                <a:latin typeface="Arial" pitchFamily="34" charset="0"/>
                <a:ea typeface="ＭＳ Ｐゴシック" pitchFamily="-84" charset="-128"/>
                <a:cs typeface="Arial" pitchFamily="34" charset="0"/>
              </a:rPr>
              <a:t>	- besoin d</a:t>
            </a:r>
            <a:r>
              <a:rPr lang="fr-BE" altLang="fr-FR" sz="2800" dirty="0" smtClean="0">
                <a:effectLst>
                  <a:outerShdw blurRad="38100" dist="38100" dir="2700000" algn="tl">
                    <a:srgbClr val="24213E"/>
                  </a:outerShdw>
                </a:effectLst>
                <a:latin typeface="Arial" pitchFamily="34" charset="0"/>
                <a:ea typeface="ＭＳ Ｐゴシック" pitchFamily="-84" charset="-128"/>
                <a:cs typeface="Arial" pitchFamily="34" charset="0"/>
              </a:rPr>
              <a:t>’</a:t>
            </a:r>
            <a:r>
              <a:rPr lang="fr-BE" sz="2800" dirty="0" smtClean="0">
                <a:effectLst>
                  <a:outerShdw blurRad="38100" dist="38100" dir="2700000" algn="tl">
                    <a:srgbClr val="24213E"/>
                  </a:outerShdw>
                </a:effectLst>
                <a:latin typeface="Arial" pitchFamily="34" charset="0"/>
                <a:ea typeface="ＭＳ Ｐゴシック" pitchFamily="-84" charset="-128"/>
                <a:cs typeface="Arial" pitchFamily="34" charset="0"/>
              </a:rPr>
              <a:t>immuabilité</a:t>
            </a:r>
            <a:br>
              <a:rPr lang="fr-BE" sz="2800" dirty="0" smtClean="0">
                <a:effectLst>
                  <a:outerShdw blurRad="38100" dist="38100" dir="2700000" algn="tl">
                    <a:srgbClr val="24213E"/>
                  </a:outerShdw>
                </a:effectLst>
                <a:latin typeface="Arial" pitchFamily="34" charset="0"/>
                <a:ea typeface="ＭＳ Ｐゴシック" pitchFamily="-84" charset="-128"/>
                <a:cs typeface="Arial" pitchFamily="34" charset="0"/>
              </a:rPr>
            </a:br>
            <a:r>
              <a:rPr lang="fr-BE" sz="2800" dirty="0" smtClean="0">
                <a:effectLst>
                  <a:outerShdw blurRad="38100" dist="38100" dir="2700000" algn="tl">
                    <a:srgbClr val="24213E"/>
                  </a:outerShdw>
                </a:effectLst>
                <a:latin typeface="Arial" pitchFamily="34" charset="0"/>
                <a:ea typeface="ＭＳ Ｐゴシック" pitchFamily="-84" charset="-128"/>
                <a:cs typeface="Arial" pitchFamily="34" charset="0"/>
              </a:rPr>
              <a:t>	- comportements répétitifs et compulsifs</a:t>
            </a:r>
            <a:br>
              <a:rPr lang="fr-BE" sz="2800" dirty="0" smtClean="0">
                <a:effectLst>
                  <a:outerShdw blurRad="38100" dist="38100" dir="2700000" algn="tl">
                    <a:srgbClr val="24213E"/>
                  </a:outerShdw>
                </a:effectLst>
                <a:latin typeface="Arial" pitchFamily="34" charset="0"/>
                <a:ea typeface="ＭＳ Ｐゴシック" pitchFamily="-84" charset="-128"/>
                <a:cs typeface="Arial" pitchFamily="34" charset="0"/>
              </a:rPr>
            </a:br>
            <a:r>
              <a:rPr lang="fr-BE" sz="2800" dirty="0" smtClean="0">
                <a:effectLst>
                  <a:outerShdw blurRad="38100" dist="38100" dir="2700000" algn="tl">
                    <a:srgbClr val="24213E"/>
                  </a:outerShdw>
                </a:effectLst>
                <a:latin typeface="Arial" pitchFamily="34" charset="0"/>
                <a:ea typeface="ＭＳ Ｐゴシック" pitchFamily="-84" charset="-128"/>
                <a:cs typeface="Arial" pitchFamily="34" charset="0"/>
              </a:rPr>
              <a:t>	- langage atypique </a:t>
            </a:r>
            <a:br>
              <a:rPr lang="fr-BE" sz="2800" dirty="0" smtClean="0">
                <a:effectLst>
                  <a:outerShdw blurRad="38100" dist="38100" dir="2700000" algn="tl">
                    <a:srgbClr val="24213E"/>
                  </a:outerShdw>
                </a:effectLst>
                <a:latin typeface="Arial" pitchFamily="34" charset="0"/>
                <a:ea typeface="ＭＳ Ｐゴシック" pitchFamily="-84" charset="-128"/>
                <a:cs typeface="Arial" pitchFamily="34" charset="0"/>
              </a:rPr>
            </a:br>
            <a:r>
              <a:rPr lang="fr-BE" sz="2800" dirty="0" smtClean="0">
                <a:effectLst>
                  <a:outerShdw blurRad="38100" dist="38100" dir="2700000" algn="tl">
                    <a:srgbClr val="24213E"/>
                  </a:outerShdw>
                </a:effectLst>
                <a:latin typeface="Arial" pitchFamily="34" charset="0"/>
                <a:ea typeface="ＭＳ Ｐゴシック" pitchFamily="-84" charset="-128"/>
                <a:cs typeface="Arial" pitchFamily="34" charset="0"/>
              </a:rPr>
              <a:t>	- parfois talents spectaculaires</a:t>
            </a:r>
            <a:r>
              <a:rPr lang="fr-BE" sz="2800" dirty="0" smtClean="0">
                <a:ea typeface="ＭＳ Ｐゴシック" pitchFamily="-84" charset="-128"/>
              </a:rPr>
              <a:t>	</a:t>
            </a:r>
            <a:br>
              <a:rPr lang="fr-BE" sz="2800" dirty="0" smtClean="0">
                <a:ea typeface="ＭＳ Ｐゴシック" pitchFamily="-84" charset="-128"/>
              </a:rPr>
            </a:br>
            <a:r>
              <a:rPr lang="fr-BE" sz="2800" dirty="0" smtClean="0">
                <a:ea typeface="ＭＳ Ｐゴシック" pitchFamily="-84" charset="-128"/>
              </a:rPr>
              <a:t/>
            </a:r>
            <a:br>
              <a:rPr lang="fr-BE" sz="2800" dirty="0" smtClean="0">
                <a:ea typeface="ＭＳ Ｐゴシック" pitchFamily="-84" charset="-128"/>
              </a:rPr>
            </a:br>
            <a:endParaRPr lang="fr-BE" sz="2800" dirty="0" smtClean="0">
              <a:ea typeface="ＭＳ Ｐゴシック" pitchFamily="-84" charset="-128"/>
            </a:endParaRPr>
          </a:p>
        </p:txBody>
      </p:sp>
    </p:spTree>
    <p:extLst>
      <p:ext uri="{BB962C8B-B14F-4D97-AF65-F5344CB8AC3E}">
        <p14:creationId xmlns:p14="http://schemas.microsoft.com/office/powerpoint/2010/main" val="405488921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1"/>
          <p:cNvSpPr txBox="1">
            <a:spLocks noChangeArrowheads="1"/>
          </p:cNvSpPr>
          <p:nvPr/>
        </p:nvSpPr>
        <p:spPr bwMode="auto">
          <a:xfrm>
            <a:off x="457200" y="352094"/>
            <a:ext cx="8221663" cy="6291593"/>
          </a:xfrm>
          <a:prstGeom prst="rect">
            <a:avLst/>
          </a:prstGeom>
          <a:noFill/>
          <a:ln w="9525">
            <a:noFill/>
            <a:round/>
            <a:headEnd/>
            <a:tailEnd/>
          </a:ln>
          <a:effectLst/>
        </p:spPr>
        <p:txBody>
          <a:bodyPr lIns="0" tIns="0" rIns="0" bIns="0" anchor="ctr"/>
          <a:lstStyle/>
          <a:p>
            <a:pPr lvl="1">
              <a:lnSpc>
                <a:spcPct val="90000"/>
              </a:lnSpc>
              <a:spcBef>
                <a:spcPts val="700"/>
              </a:spcBef>
              <a:buClr>
                <a:schemeClr val="tx1"/>
              </a:buClr>
              <a:buSzPct val="15000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BE" sz="4000" dirty="0" smtClean="0">
                <a:cs typeface="Arial" pitchFamily="34" charset="0"/>
              </a:rPr>
              <a:t>Dépistage précoce</a:t>
            </a:r>
          </a:p>
          <a:p>
            <a:pPr lvl="1">
              <a:lnSpc>
                <a:spcPct val="90000"/>
              </a:lnSpc>
              <a:spcBef>
                <a:spcPts val="700"/>
              </a:spcBef>
              <a:buClr>
                <a:schemeClr val="tx1"/>
              </a:buClr>
              <a:buSzPct val="15000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fr-BE" sz="4000" dirty="0" smtClean="0">
              <a:cs typeface="Arial" pitchFamily="34" charset="0"/>
            </a:endParaRPr>
          </a:p>
          <a:p>
            <a:pPr lvl="1">
              <a:lnSpc>
                <a:spcPct val="90000"/>
              </a:lnSpc>
              <a:spcBef>
                <a:spcPts val="700"/>
              </a:spcBef>
              <a:buClr>
                <a:schemeClr val="tx1"/>
              </a:buClr>
              <a:buSzPct val="15000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BE" sz="3200" dirty="0" smtClean="0">
                <a:cs typeface="Arial" pitchFamily="34" charset="0"/>
              </a:rPr>
              <a:t>10 </a:t>
            </a:r>
            <a:r>
              <a:rPr lang="fr-BE" sz="3200" dirty="0">
                <a:cs typeface="Arial" pitchFamily="34" charset="0"/>
              </a:rPr>
              <a:t>catégories de signes généraux :</a:t>
            </a:r>
          </a:p>
          <a:p>
            <a:pPr marL="514350" indent="-514350">
              <a:lnSpc>
                <a:spcPct val="90000"/>
              </a:lnSpc>
              <a:spcBef>
                <a:spcPts val="7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fr-BE" sz="2800" dirty="0">
              <a:solidFill>
                <a:srgbClr val="FFFFFF"/>
              </a:solidFill>
              <a:cs typeface="Arial" pitchFamily="34" charset="0"/>
            </a:endParaRPr>
          </a:p>
          <a:p>
            <a:pPr marL="514350" indent="-514350">
              <a:lnSpc>
                <a:spcPct val="90000"/>
              </a:lnSpc>
              <a:spcBef>
                <a:spcPts val="700"/>
              </a:spcBef>
              <a:buFont typeface="Calibri" pitchFamily="34" charset="0"/>
              <a:buAutoNum type="alphaLcParen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BE" sz="2800" dirty="0" smtClean="0">
                <a:solidFill>
                  <a:srgbClr val="FFFFFF"/>
                </a:solidFill>
                <a:cs typeface="Arial" pitchFamily="34" charset="0"/>
              </a:rPr>
              <a:t>Troubles </a:t>
            </a:r>
            <a:r>
              <a:rPr lang="fr-BE" sz="2800" dirty="0">
                <a:solidFill>
                  <a:srgbClr val="FFFFFF"/>
                </a:solidFill>
                <a:cs typeface="Arial" pitchFamily="34" charset="0"/>
              </a:rPr>
              <a:t>du prélangage,</a:t>
            </a:r>
          </a:p>
          <a:p>
            <a:pPr marL="514350" indent="-514350">
              <a:lnSpc>
                <a:spcPct val="90000"/>
              </a:lnSpc>
              <a:spcBef>
                <a:spcPts val="700"/>
              </a:spcBef>
              <a:buFont typeface="Calibri" pitchFamily="34" charset="0"/>
              <a:buAutoNum type="alphaLcParen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BE" sz="2800" dirty="0">
                <a:solidFill>
                  <a:srgbClr val="FFFFFF"/>
                </a:solidFill>
                <a:cs typeface="Arial" pitchFamily="34" charset="0"/>
              </a:rPr>
              <a:t>Retard et anomalies du développement psycho-moteur,</a:t>
            </a:r>
          </a:p>
          <a:p>
            <a:pPr marL="514350" indent="-514350">
              <a:lnSpc>
                <a:spcPct val="90000"/>
              </a:lnSpc>
              <a:spcBef>
                <a:spcPts val="700"/>
              </a:spcBef>
              <a:buFont typeface="Calibri" pitchFamily="34" charset="0"/>
              <a:buAutoNum type="alphaLcParen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BE" sz="2800" dirty="0">
                <a:solidFill>
                  <a:srgbClr val="FFFFFF"/>
                </a:solidFill>
                <a:cs typeface="Arial" pitchFamily="34" charset="0"/>
              </a:rPr>
              <a:t>Absence des organisateurs de Spitz,</a:t>
            </a:r>
          </a:p>
          <a:p>
            <a:pPr marL="514350" indent="-514350">
              <a:lnSpc>
                <a:spcPct val="90000"/>
              </a:lnSpc>
              <a:spcBef>
                <a:spcPts val="700"/>
              </a:spcBef>
              <a:buFont typeface="Calibri" pitchFamily="34" charset="0"/>
              <a:buAutoNum type="alphaLcParen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BE" sz="2800" dirty="0">
                <a:solidFill>
                  <a:srgbClr val="FFFFFF"/>
                </a:solidFill>
                <a:cs typeface="Arial" pitchFamily="34" charset="0"/>
              </a:rPr>
              <a:t>Troubles des conduites perceptives: défaut de contact œil à œil, évitement actif du regard, fascination par les mains, impression de surdité, réactions paradoxales aux bruits,</a:t>
            </a:r>
          </a:p>
          <a:p>
            <a:pPr marL="514350" indent="-514350">
              <a:lnSpc>
                <a:spcPct val="90000"/>
              </a:lnSpc>
              <a:spcBef>
                <a:spcPts val="7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fr-BE" sz="2800" dirty="0">
              <a:solidFill>
                <a:srgbClr val="FFFFFF"/>
              </a:solidFill>
              <a:effectLst>
                <a:outerShdw blurRad="38100" dist="38100" dir="2700000" algn="tl">
                  <a:srgbClr val="24213E"/>
                </a:outerShdw>
              </a:effectLst>
              <a:latin typeface="Constantia" pitchFamily="18" charset="0"/>
            </a:endParaRPr>
          </a:p>
        </p:txBody>
      </p:sp>
    </p:spTree>
    <p:extLst>
      <p:ext uri="{BB962C8B-B14F-4D97-AF65-F5344CB8AC3E}">
        <p14:creationId xmlns:p14="http://schemas.microsoft.com/office/powerpoint/2010/main" val="109669276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idx="1"/>
          </p:nvPr>
        </p:nvSpPr>
        <p:spPr>
          <a:xfrm>
            <a:off x="457200" y="142875"/>
            <a:ext cx="8229600" cy="6572250"/>
          </a:xfrm>
        </p:spPr>
        <p:txBody>
          <a:bodyPr>
            <a:normAutofit/>
          </a:bodyPr>
          <a:lstStyle/>
          <a:p>
            <a:pPr marL="514350" indent="-514350" eaLnBrk="1" hangingPunct="1">
              <a:lnSpc>
                <a:spcPct val="130000"/>
              </a:lnSpc>
              <a:spcBef>
                <a:spcPts val="700"/>
              </a:spcBef>
              <a:buClr>
                <a:schemeClr val="tx1"/>
              </a:buClr>
              <a:buFont typeface="Calibri" pitchFamily="34" charset="0"/>
              <a:buAutoNum type="alphaLcParenR" startAt="6"/>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BE" sz="2800" dirty="0" smtClean="0">
                <a:effectLst>
                  <a:outerShdw blurRad="38100" dist="38100" dir="2700000" algn="tl">
                    <a:srgbClr val="000000">
                      <a:alpha val="43137"/>
                    </a:srgbClr>
                  </a:outerShdw>
                </a:effectLst>
                <a:ea typeface="ＭＳ Ｐゴシック" pitchFamily="-84" charset="-128"/>
                <a:cs typeface="Arial" pitchFamily="34" charset="0"/>
              </a:rPr>
              <a:t>Troubles du comportement à type de retrait et d</a:t>
            </a:r>
            <a:r>
              <a:rPr lang="fr-BE" altLang="fr-FR" sz="2800" dirty="0" smtClean="0">
                <a:effectLst>
                  <a:outerShdw blurRad="38100" dist="38100" dir="2700000" algn="tl">
                    <a:srgbClr val="000000">
                      <a:alpha val="43137"/>
                    </a:srgbClr>
                  </a:outerShdw>
                </a:effectLst>
                <a:ea typeface="ＭＳ Ｐゴシック" pitchFamily="-84" charset="-128"/>
                <a:cs typeface="Arial" pitchFamily="34" charset="0"/>
              </a:rPr>
              <a:t>’</a:t>
            </a:r>
            <a:r>
              <a:rPr lang="fr-BE" sz="2800" dirty="0" smtClean="0">
                <a:effectLst>
                  <a:outerShdw blurRad="38100" dist="38100" dir="2700000" algn="tl">
                    <a:srgbClr val="000000">
                      <a:alpha val="43137"/>
                    </a:srgbClr>
                  </a:outerShdw>
                </a:effectLst>
                <a:ea typeface="ＭＳ Ｐゴシック" pitchFamily="-84" charset="-128"/>
                <a:cs typeface="Arial" pitchFamily="34" charset="0"/>
              </a:rPr>
              <a:t>indifférence au monde extérieur,</a:t>
            </a:r>
          </a:p>
          <a:p>
            <a:pPr marL="514350" indent="-514350" eaLnBrk="1" hangingPunct="1">
              <a:lnSpc>
                <a:spcPct val="130000"/>
              </a:lnSpc>
              <a:spcBef>
                <a:spcPts val="700"/>
              </a:spcBef>
              <a:buClr>
                <a:schemeClr val="tx1"/>
              </a:buClr>
              <a:buFont typeface="Calibri" pitchFamily="34" charset="0"/>
              <a:buAutoNum type="alphaLcParenR" startAt="6"/>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BE" sz="2800" dirty="0" smtClean="0">
                <a:effectLst>
                  <a:outerShdw blurRad="38100" dist="38100" dir="2700000" algn="tl">
                    <a:srgbClr val="000000">
                      <a:alpha val="43137"/>
                    </a:srgbClr>
                  </a:outerShdw>
                </a:effectLst>
                <a:ea typeface="ＭＳ Ｐゴシック" pitchFamily="-84" charset="-128"/>
                <a:cs typeface="Arial" pitchFamily="34" charset="0"/>
              </a:rPr>
              <a:t>Troubles fonctionnels: difficulté à téter, vomissements, anorexie très précoce, mérycisme, insomnies agitées ou calmes,</a:t>
            </a:r>
          </a:p>
          <a:p>
            <a:pPr marL="514350" indent="-514350" eaLnBrk="1" hangingPunct="1">
              <a:lnSpc>
                <a:spcPct val="130000"/>
              </a:lnSpc>
              <a:spcBef>
                <a:spcPts val="700"/>
              </a:spcBef>
              <a:buClr>
                <a:schemeClr val="tx1"/>
              </a:buClr>
              <a:buFont typeface="Calibri" pitchFamily="34" charset="0"/>
              <a:buAutoNum type="alphaLcParenR" startAt="6"/>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BE" sz="2800" dirty="0" smtClean="0">
                <a:effectLst>
                  <a:outerShdw blurRad="38100" dist="38100" dir="2700000" algn="tl">
                    <a:srgbClr val="000000">
                      <a:alpha val="43137"/>
                    </a:srgbClr>
                  </a:outerShdw>
                </a:effectLst>
                <a:ea typeface="ＭＳ Ｐゴシック" pitchFamily="-84" charset="-128"/>
                <a:cs typeface="Arial" pitchFamily="34" charset="0"/>
              </a:rPr>
              <a:t>Phobies précoces diverses et atypiques,</a:t>
            </a:r>
          </a:p>
          <a:p>
            <a:pPr marL="514350" indent="-514350" eaLnBrk="1" hangingPunct="1">
              <a:lnSpc>
                <a:spcPct val="130000"/>
              </a:lnSpc>
              <a:spcBef>
                <a:spcPts val="700"/>
              </a:spcBef>
              <a:buClr>
                <a:schemeClr val="tx1"/>
              </a:buClr>
              <a:buFont typeface="Calibri" pitchFamily="34" charset="0"/>
              <a:buAutoNum type="alphaLcParenR" startAt="6"/>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BE" sz="2800" dirty="0" smtClean="0">
                <a:effectLst>
                  <a:outerShdw blurRad="38100" dist="38100" dir="2700000" algn="tl">
                    <a:srgbClr val="000000">
                      <a:alpha val="43137"/>
                    </a:srgbClr>
                  </a:outerShdw>
                </a:effectLst>
                <a:ea typeface="ＭＳ Ｐゴシック" pitchFamily="-84" charset="-128"/>
                <a:cs typeface="Arial" pitchFamily="34" charset="0"/>
              </a:rPr>
              <a:t>Conduites d</a:t>
            </a:r>
            <a:r>
              <a:rPr lang="fr-BE" altLang="fr-FR" sz="2800" dirty="0" smtClean="0">
                <a:effectLst>
                  <a:outerShdw blurRad="38100" dist="38100" dir="2700000" algn="tl">
                    <a:srgbClr val="000000">
                      <a:alpha val="43137"/>
                    </a:srgbClr>
                  </a:outerShdw>
                </a:effectLst>
                <a:ea typeface="ＭＳ Ｐゴシック" pitchFamily="-84" charset="-128"/>
                <a:cs typeface="Arial" pitchFamily="34" charset="0"/>
              </a:rPr>
              <a:t>’</a:t>
            </a:r>
            <a:r>
              <a:rPr lang="fr-BE" sz="2800" dirty="0" smtClean="0">
                <a:effectLst>
                  <a:outerShdw blurRad="38100" dist="38100" dir="2700000" algn="tl">
                    <a:srgbClr val="000000">
                      <a:alpha val="43137"/>
                    </a:srgbClr>
                  </a:outerShdw>
                </a:effectLst>
                <a:ea typeface="ＭＳ Ｐゴシック" pitchFamily="-84" charset="-128"/>
                <a:cs typeface="Arial" pitchFamily="34" charset="0"/>
              </a:rPr>
              <a:t>agrippement,</a:t>
            </a:r>
          </a:p>
          <a:p>
            <a:pPr marL="514350" indent="-514350" eaLnBrk="1" hangingPunct="1">
              <a:lnSpc>
                <a:spcPct val="130000"/>
              </a:lnSpc>
              <a:spcBef>
                <a:spcPts val="700"/>
              </a:spcBef>
              <a:buClr>
                <a:schemeClr val="tx1"/>
              </a:buClr>
              <a:buFont typeface="Calibri" pitchFamily="34" charset="0"/>
              <a:buAutoNum type="alphaLcParenR" startAt="6"/>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BE" sz="2800" dirty="0" smtClean="0">
                <a:effectLst>
                  <a:outerShdw blurRad="38100" dist="38100" dir="2700000" algn="tl">
                    <a:srgbClr val="000000">
                      <a:alpha val="43137"/>
                    </a:srgbClr>
                  </a:outerShdw>
                </a:effectLst>
                <a:ea typeface="ＭＳ Ｐゴシック" pitchFamily="-84" charset="-128"/>
                <a:cs typeface="Arial" pitchFamily="34" charset="0"/>
              </a:rPr>
              <a:t>Conduites de démantèlement.</a:t>
            </a:r>
          </a:p>
          <a:p>
            <a:pPr marL="514350" indent="-514350" eaLnBrk="1" hangingPunct="1">
              <a:lnSpc>
                <a:spcPct val="130000"/>
              </a:lnSpc>
              <a:spcBef>
                <a:spcPts val="700"/>
              </a:spcBef>
              <a:buFont typeface="Times New Roman" pitchFamily="18"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BE" sz="2800" dirty="0" smtClean="0">
                <a:effectLst>
                  <a:outerShdw blurRad="38100" dist="38100" dir="2700000" algn="tl">
                    <a:srgbClr val="000000">
                      <a:alpha val="43137"/>
                    </a:srgbClr>
                  </a:outerShdw>
                </a:effectLst>
                <a:latin typeface="Constantia" pitchFamily="18" charset="0"/>
                <a:ea typeface="ＭＳ Ｐゴシック" pitchFamily="-84" charset="-128"/>
              </a:rPr>
              <a:t> </a:t>
            </a:r>
          </a:p>
          <a:p>
            <a:pPr marL="514350" indent="-514350" eaLnBrk="1" hangingPunct="1">
              <a:lnSpc>
                <a:spcPct val="130000"/>
              </a:lnSpc>
              <a:spcBef>
                <a:spcPts val="700"/>
              </a:spcBef>
              <a:buFont typeface="Times New Roman" pitchFamily="18"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BE" sz="2800" dirty="0" smtClean="0">
                <a:effectLst>
                  <a:outerShdw blurRad="38100" dist="38100" dir="2700000" algn="tl">
                    <a:srgbClr val="000000">
                      <a:alpha val="43137"/>
                    </a:srgbClr>
                  </a:outerShdw>
                </a:effectLst>
                <a:latin typeface="Constantia" pitchFamily="18" charset="0"/>
                <a:ea typeface="ＭＳ Ｐゴシック" pitchFamily="-84" charset="-128"/>
              </a:rPr>
              <a:t>( Houzel )</a:t>
            </a:r>
          </a:p>
        </p:txBody>
      </p:sp>
    </p:spTree>
    <p:extLst>
      <p:ext uri="{BB962C8B-B14F-4D97-AF65-F5344CB8AC3E}">
        <p14:creationId xmlns:p14="http://schemas.microsoft.com/office/powerpoint/2010/main" val="179756245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idx="1"/>
          </p:nvPr>
        </p:nvSpPr>
        <p:spPr>
          <a:xfrm>
            <a:off x="214313" y="285750"/>
            <a:ext cx="8484179" cy="6715125"/>
          </a:xfrm>
        </p:spPr>
        <p:txBody>
          <a:bodyPr>
            <a:normAutofit fontScale="92500"/>
          </a:bodyPr>
          <a:lstStyle/>
          <a:p>
            <a:pPr marL="0" indent="0" eaLnBrk="1" hangingPunct="1">
              <a:lnSpc>
                <a:spcPct val="130000"/>
              </a:lnSpc>
              <a:spcBef>
                <a:spcPts val="700"/>
              </a:spcBef>
              <a:buClr>
                <a:schemeClr val="tx1"/>
              </a:buClr>
              <a:buSzPct val="15000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BE" sz="4300" dirty="0">
                <a:effectLst>
                  <a:outerShdw blurRad="38100" dist="38100" dir="2700000" algn="tl">
                    <a:srgbClr val="24213E"/>
                  </a:outerShdw>
                </a:effectLst>
                <a:ea typeface="ＭＳ Ｐゴシック" pitchFamily="-84" charset="-128"/>
                <a:cs typeface="Arial" pitchFamily="34" charset="0"/>
              </a:rPr>
              <a:t>E</a:t>
            </a:r>
            <a:r>
              <a:rPr lang="fr-BE" sz="4300" dirty="0" smtClean="0">
                <a:effectLst>
                  <a:outerShdw blurRad="38100" dist="38100" dir="2700000" algn="tl">
                    <a:srgbClr val="24213E"/>
                  </a:outerShdw>
                </a:effectLst>
                <a:ea typeface="ＭＳ Ｐゴシック" pitchFamily="-84" charset="-128"/>
                <a:cs typeface="Arial" pitchFamily="34" charset="0"/>
              </a:rPr>
              <a:t>volution lors des premiers âges :</a:t>
            </a:r>
          </a:p>
          <a:p>
            <a:pPr eaLnBrk="1" hangingPunct="1">
              <a:lnSpc>
                <a:spcPct val="130000"/>
              </a:lnSpc>
              <a:spcBef>
                <a:spcPts val="700"/>
              </a:spcBef>
              <a:buFont typeface="Times New Roman" pitchFamily="18"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fr-BE" sz="2500" dirty="0" smtClean="0">
              <a:effectLst>
                <a:outerShdw blurRad="38100" dist="38100" dir="2700000" algn="tl">
                  <a:srgbClr val="24213E"/>
                </a:outerShdw>
              </a:effectLst>
              <a:latin typeface="Arial" pitchFamily="34" charset="0"/>
              <a:ea typeface="ＭＳ Ｐゴシック" pitchFamily="-84" charset="-128"/>
              <a:cs typeface="Arial" pitchFamily="34" charset="0"/>
            </a:endParaRPr>
          </a:p>
          <a:p>
            <a:pPr algn="just" eaLnBrk="1" hangingPunct="1">
              <a:lnSpc>
                <a:spcPct val="130000"/>
              </a:lnSpc>
              <a:spcBef>
                <a:spcPts val="700"/>
              </a:spcBef>
              <a:buFont typeface="Times New Roman" pitchFamily="18"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BE" sz="2800" dirty="0" smtClean="0">
                <a:effectLst>
                  <a:outerShdw blurRad="38100" dist="38100" dir="2700000" algn="tl">
                    <a:srgbClr val="24213E"/>
                  </a:outerShdw>
                </a:effectLst>
                <a:latin typeface="Arial" pitchFamily="34" charset="0"/>
                <a:ea typeface="ＭＳ Ｐゴシック" pitchFamily="-84" charset="-128"/>
                <a:cs typeface="Arial" pitchFamily="34" charset="0"/>
              </a:rPr>
              <a:t>	</a:t>
            </a:r>
            <a:r>
              <a:rPr lang="fr-BE" sz="2800" dirty="0" smtClean="0">
                <a:effectLst>
                  <a:outerShdw blurRad="38100" dist="38100" dir="2700000" algn="tl">
                    <a:srgbClr val="24213E"/>
                  </a:outerShdw>
                </a:effectLst>
                <a:ea typeface="ＭＳ Ｐゴシック" pitchFamily="-84" charset="-128"/>
                <a:cs typeface="Arial" pitchFamily="34" charset="0"/>
              </a:rPr>
              <a:t>- 	1</a:t>
            </a:r>
            <a:r>
              <a:rPr lang="fr-BE" sz="2800" baseline="30000" dirty="0" smtClean="0">
                <a:effectLst>
                  <a:outerShdw blurRad="38100" dist="38100" dir="2700000" algn="tl">
                    <a:srgbClr val="24213E"/>
                  </a:outerShdw>
                </a:effectLst>
                <a:ea typeface="ＭＳ Ｐゴシック" pitchFamily="-84" charset="-128"/>
                <a:cs typeface="Arial" pitchFamily="34" charset="0"/>
              </a:rPr>
              <a:t>er</a:t>
            </a:r>
            <a:r>
              <a:rPr lang="fr-BE" sz="2800" dirty="0" smtClean="0">
                <a:effectLst>
                  <a:outerShdw blurRad="38100" dist="38100" dir="2700000" algn="tl">
                    <a:srgbClr val="24213E"/>
                  </a:outerShdw>
                </a:effectLst>
                <a:ea typeface="ＭＳ Ｐゴシック" pitchFamily="-84" charset="-128"/>
                <a:cs typeface="Arial" pitchFamily="34" charset="0"/>
              </a:rPr>
              <a:t> semestre: absence d</a:t>
            </a:r>
            <a:r>
              <a:rPr lang="fr-BE" altLang="fr-FR" sz="2800" dirty="0" smtClean="0">
                <a:effectLst>
                  <a:outerShdw blurRad="38100" dist="38100" dir="2700000" algn="tl">
                    <a:srgbClr val="24213E"/>
                  </a:outerShdw>
                </a:effectLst>
                <a:ea typeface="ＭＳ Ｐゴシック" pitchFamily="-84" charset="-128"/>
                <a:cs typeface="Arial" pitchFamily="34" charset="0"/>
              </a:rPr>
              <a:t>’</a:t>
            </a:r>
            <a:r>
              <a:rPr lang="fr-BE" sz="2800" dirty="0" smtClean="0">
                <a:effectLst>
                  <a:outerShdw blurRad="38100" dist="38100" dir="2700000" algn="tl">
                    <a:srgbClr val="24213E"/>
                  </a:outerShdw>
                </a:effectLst>
                <a:ea typeface="ＭＳ Ｐゴシック" pitchFamily="-84" charset="-128"/>
                <a:cs typeface="Arial" pitchFamily="34" charset="0"/>
              </a:rPr>
              <a:t>échanges avec la mère, 	indifférence à sa voix et à son visage, sagesse excessive ou agitation désordonnée, trouble précoce du sommeil, défaut de succion, 	pauvreté ou absence de vocalisations, absence 	de sourire au visage humain.</a:t>
            </a:r>
          </a:p>
          <a:p>
            <a:pPr algn="just" eaLnBrk="1" hangingPunct="1">
              <a:lnSpc>
                <a:spcPct val="130000"/>
              </a:lnSpc>
              <a:spcBef>
                <a:spcPts val="700"/>
              </a:spcBef>
              <a:buFont typeface="Times New Roman" pitchFamily="18"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fr-BE" sz="2800" dirty="0" smtClean="0">
              <a:effectLst>
                <a:outerShdw blurRad="38100" dist="38100" dir="2700000" algn="tl">
                  <a:srgbClr val="24213E"/>
                </a:outerShdw>
              </a:effectLst>
              <a:ea typeface="ＭＳ Ｐゴシック" pitchFamily="-84" charset="-128"/>
              <a:cs typeface="Arial" pitchFamily="34" charset="0"/>
            </a:endParaRPr>
          </a:p>
          <a:p>
            <a:pPr algn="just" eaLnBrk="1" hangingPunct="1">
              <a:lnSpc>
                <a:spcPct val="130000"/>
              </a:lnSpc>
              <a:spcBef>
                <a:spcPts val="700"/>
              </a:spcBef>
              <a:buFont typeface="Times New Roman" pitchFamily="18"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BE" sz="2800" dirty="0" smtClean="0">
                <a:effectLst>
                  <a:outerShdw blurRad="38100" dist="38100" dir="2700000" algn="tl">
                    <a:srgbClr val="24213E"/>
                  </a:outerShdw>
                </a:effectLst>
                <a:ea typeface="ＭＳ Ｐゴシック" pitchFamily="-84" charset="-128"/>
                <a:cs typeface="Arial" pitchFamily="34" charset="0"/>
              </a:rPr>
              <a:t>	-  	2</a:t>
            </a:r>
            <a:r>
              <a:rPr lang="fr-BE" sz="2800" baseline="30000" dirty="0" smtClean="0">
                <a:effectLst>
                  <a:outerShdw blurRad="38100" dist="38100" dir="2700000" algn="tl">
                    <a:srgbClr val="24213E"/>
                  </a:outerShdw>
                </a:effectLst>
                <a:ea typeface="ＭＳ Ｐゴシック" pitchFamily="-84" charset="-128"/>
                <a:cs typeface="Arial" pitchFamily="34" charset="0"/>
              </a:rPr>
              <a:t>ème</a:t>
            </a:r>
            <a:r>
              <a:rPr lang="fr-BE" sz="2800" dirty="0" smtClean="0">
                <a:effectLst>
                  <a:outerShdw blurRad="38100" dist="38100" dir="2700000" algn="tl">
                    <a:srgbClr val="24213E"/>
                  </a:outerShdw>
                </a:effectLst>
                <a:ea typeface="ＭＳ Ｐゴシック" pitchFamily="-84" charset="-128"/>
                <a:cs typeface="Arial" pitchFamily="34" charset="0"/>
              </a:rPr>
              <a:t> semestre: signes identiques + quête active pour des stimuli sensoriels, personnels, intérêt compulsif pour des objets, absence d</a:t>
            </a:r>
            <a:r>
              <a:rPr lang="fr-BE" altLang="fr-FR" sz="2800" dirty="0" smtClean="0">
                <a:effectLst>
                  <a:outerShdw blurRad="38100" dist="38100" dir="2700000" algn="tl">
                    <a:srgbClr val="24213E"/>
                  </a:outerShdw>
                </a:effectLst>
                <a:ea typeface="ＭＳ Ｐゴシック" pitchFamily="-84" charset="-128"/>
                <a:cs typeface="Arial" pitchFamily="34" charset="0"/>
              </a:rPr>
              <a:t>’</a:t>
            </a:r>
            <a:r>
              <a:rPr lang="fr-BE" sz="2800" dirty="0" smtClean="0">
                <a:effectLst>
                  <a:outerShdw blurRad="38100" dist="38100" dir="2700000" algn="tl">
                    <a:srgbClr val="24213E"/>
                  </a:outerShdw>
                </a:effectLst>
                <a:ea typeface="ＭＳ Ｐゴシック" pitchFamily="-84" charset="-128"/>
                <a:cs typeface="Arial" pitchFamily="34" charset="0"/>
              </a:rPr>
              <a:t>angoisse 	de l</a:t>
            </a:r>
            <a:r>
              <a:rPr lang="fr-BE" altLang="fr-FR" sz="2800" dirty="0" smtClean="0">
                <a:effectLst>
                  <a:outerShdw blurRad="38100" dist="38100" dir="2700000" algn="tl">
                    <a:srgbClr val="24213E"/>
                  </a:outerShdw>
                </a:effectLst>
                <a:ea typeface="ＭＳ Ｐゴシック" pitchFamily="-84" charset="-128"/>
                <a:cs typeface="Arial" pitchFamily="34" charset="0"/>
              </a:rPr>
              <a:t>’</a:t>
            </a:r>
            <a:r>
              <a:rPr lang="fr-BE" sz="2800" dirty="0" smtClean="0">
                <a:effectLst>
                  <a:outerShdw blurRad="38100" dist="38100" dir="2700000" algn="tl">
                    <a:srgbClr val="24213E"/>
                  </a:outerShdw>
                </a:effectLst>
                <a:ea typeface="ＭＳ Ｐゴシック" pitchFamily="-84" charset="-128"/>
                <a:cs typeface="Arial" pitchFamily="34" charset="0"/>
              </a:rPr>
              <a:t>étranger.</a:t>
            </a:r>
          </a:p>
          <a:p>
            <a:pPr eaLnBrk="1" hangingPunct="1">
              <a:lnSpc>
                <a:spcPct val="130000"/>
              </a:lnSpc>
              <a:spcBef>
                <a:spcPts val="700"/>
              </a:spcBef>
              <a:buFont typeface="Times New Roman" pitchFamily="18"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fr-BE" sz="2100" dirty="0" smtClean="0">
              <a:ea typeface="ＭＳ Ｐゴシック" pitchFamily="-84" charset="-128"/>
            </a:endParaRPr>
          </a:p>
        </p:txBody>
      </p:sp>
    </p:spTree>
    <p:extLst>
      <p:ext uri="{BB962C8B-B14F-4D97-AF65-F5344CB8AC3E}">
        <p14:creationId xmlns:p14="http://schemas.microsoft.com/office/powerpoint/2010/main" val="265257084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250825" y="333375"/>
            <a:ext cx="8497888" cy="7461250"/>
          </a:xfrm>
          <a:prstGeom prst="rect">
            <a:avLst/>
          </a:prstGeom>
          <a:noFill/>
          <a:ln w="9525">
            <a:noFill/>
            <a:round/>
            <a:headEnd/>
            <a:tailEnd/>
          </a:ln>
          <a:effectLst/>
        </p:spPr>
        <p:txBody>
          <a:bodyPr lIns="90000" tIns="46800" rIns="90000" bIns="46800">
            <a:spAutoFit/>
          </a:bodyPr>
          <a:lstStyle/>
          <a:p>
            <a:pPr>
              <a:lnSpc>
                <a:spcPct val="150000"/>
              </a:lnSpc>
              <a:spcBef>
                <a:spcPts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BE" sz="2000" dirty="0">
                <a:solidFill>
                  <a:srgbClr val="FFFFFF"/>
                </a:solidFill>
                <a:effectLst>
                  <a:outerShdw blurRad="38100" dist="38100" dir="2700000" algn="tl">
                    <a:srgbClr val="24213E"/>
                  </a:outerShdw>
                </a:effectLst>
                <a:latin typeface="Constantia" pitchFamily="18" charset="0"/>
              </a:rPr>
              <a:t>  </a:t>
            </a:r>
            <a:endParaRPr lang="fr-BE" sz="2600" dirty="0">
              <a:solidFill>
                <a:srgbClr val="FFFFFF"/>
              </a:solidFill>
              <a:effectLst>
                <a:outerShdw blurRad="38100" dist="38100" dir="2700000" algn="tl">
                  <a:srgbClr val="24213E"/>
                </a:outerShdw>
              </a:effectLst>
              <a:cs typeface="Arial" pitchFamily="34" charset="0"/>
            </a:endParaRPr>
          </a:p>
          <a:p>
            <a:pPr algn="just">
              <a:lnSpc>
                <a:spcPct val="150000"/>
              </a:lnSpc>
              <a:spcBef>
                <a:spcPts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fr-BE" sz="2600" dirty="0">
              <a:solidFill>
                <a:srgbClr val="FFFFFF"/>
              </a:solidFill>
              <a:effectLst>
                <a:outerShdw blurRad="38100" dist="38100" dir="2700000" algn="tl">
                  <a:srgbClr val="24213E"/>
                </a:outerShdw>
              </a:effectLst>
              <a:cs typeface="Arial" pitchFamily="34" charset="0"/>
            </a:endParaRPr>
          </a:p>
          <a:p>
            <a:pPr marL="444500" indent="363538" algn="just">
              <a:lnSpc>
                <a:spcPct val="150000"/>
              </a:lnSpc>
              <a:spcBef>
                <a:spcPts val="0"/>
              </a:spcBef>
              <a:buFontTx/>
              <a:buChar char="-"/>
              <a:tabLst>
                <a:tab pos="3556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BE" sz="2600" dirty="0">
                <a:solidFill>
                  <a:srgbClr val="FFFFFF"/>
                </a:solidFill>
                <a:effectLst>
                  <a:outerShdw blurRad="38100" dist="38100" dir="2700000" algn="tl">
                    <a:srgbClr val="24213E"/>
                  </a:outerShdw>
                </a:effectLst>
                <a:cs typeface="Arial" pitchFamily="34" charset="0"/>
              </a:rPr>
              <a:t> 2ème année: idem + absence de pointage des </a:t>
            </a:r>
            <a:r>
              <a:rPr lang="fr-BE" sz="2600" dirty="0" smtClean="0">
                <a:solidFill>
                  <a:srgbClr val="FFFFFF"/>
                </a:solidFill>
                <a:effectLst>
                  <a:outerShdw blurRad="38100" dist="38100" dir="2700000" algn="tl">
                    <a:srgbClr val="24213E"/>
                  </a:outerShdw>
                </a:effectLst>
                <a:cs typeface="Arial" pitchFamily="34" charset="0"/>
              </a:rPr>
              <a:t>objets</a:t>
            </a:r>
            <a:r>
              <a:rPr lang="fr-BE" sz="2600" dirty="0">
                <a:solidFill>
                  <a:srgbClr val="FFFFFF"/>
                </a:solidFill>
                <a:effectLst>
                  <a:outerShdw blurRad="38100" dist="38100" dir="2700000" algn="tl">
                    <a:srgbClr val="24213E"/>
                  </a:outerShdw>
                </a:effectLst>
                <a:cs typeface="Arial" pitchFamily="34" charset="0"/>
              </a:rPr>
              <a:t>, absence du jeu de faire-semblant, 	retard </a:t>
            </a:r>
            <a:r>
              <a:rPr lang="fr-BE" sz="2600" dirty="0" smtClean="0">
                <a:solidFill>
                  <a:srgbClr val="FFFFFF"/>
                </a:solidFill>
                <a:effectLst>
                  <a:outerShdw blurRad="38100" dist="38100" dir="2700000" algn="tl">
                    <a:srgbClr val="24213E"/>
                  </a:outerShdw>
                </a:effectLst>
                <a:cs typeface="Arial" pitchFamily="34" charset="0"/>
              </a:rPr>
              <a:t>dans </a:t>
            </a:r>
            <a:r>
              <a:rPr lang="fr-BE" sz="2600" dirty="0">
                <a:solidFill>
                  <a:srgbClr val="FFFFFF"/>
                </a:solidFill>
                <a:effectLst>
                  <a:outerShdw blurRad="38100" dist="38100" dir="2700000" algn="tl">
                    <a:srgbClr val="24213E"/>
                  </a:outerShdw>
                </a:effectLst>
                <a:cs typeface="Arial" pitchFamily="34" charset="0"/>
              </a:rPr>
              <a:t>le départ du langage, anomalies de </a:t>
            </a:r>
            <a:r>
              <a:rPr lang="fr-BE" sz="2600" dirty="0" smtClean="0">
                <a:solidFill>
                  <a:srgbClr val="FFFFFF"/>
                </a:solidFill>
                <a:effectLst>
                  <a:outerShdw blurRad="38100" dist="38100" dir="2700000" algn="tl">
                    <a:srgbClr val="24213E"/>
                  </a:outerShdw>
                </a:effectLst>
                <a:cs typeface="Arial" pitchFamily="34" charset="0"/>
              </a:rPr>
              <a:t>la marche </a:t>
            </a:r>
            <a:r>
              <a:rPr lang="fr-BE" sz="2600" dirty="0">
                <a:solidFill>
                  <a:srgbClr val="FFFFFF"/>
                </a:solidFill>
                <a:effectLst>
                  <a:outerShdw blurRad="38100" dist="38100" dir="2700000" algn="tl">
                    <a:srgbClr val="24213E"/>
                  </a:outerShdw>
                </a:effectLst>
                <a:cs typeface="Arial" pitchFamily="34" charset="0"/>
              </a:rPr>
              <a:t>avec évitement de l</a:t>
            </a:r>
            <a:r>
              <a:rPr lang="fr-BE" altLang="fr-FR" sz="2600" dirty="0">
                <a:solidFill>
                  <a:srgbClr val="FFFFFF"/>
                </a:solidFill>
                <a:effectLst>
                  <a:outerShdw blurRad="38100" dist="38100" dir="2700000" algn="tl">
                    <a:srgbClr val="24213E"/>
                  </a:outerShdw>
                </a:effectLst>
                <a:cs typeface="Arial" pitchFamily="34" charset="0"/>
              </a:rPr>
              <a:t>’</a:t>
            </a:r>
            <a:r>
              <a:rPr lang="fr-BE" sz="2600" dirty="0">
                <a:solidFill>
                  <a:srgbClr val="FFFFFF"/>
                </a:solidFill>
                <a:effectLst>
                  <a:outerShdw blurRad="38100" dist="38100" dir="2700000" algn="tl">
                    <a:srgbClr val="24213E"/>
                  </a:outerShdw>
                </a:effectLst>
                <a:cs typeface="Arial" pitchFamily="34" charset="0"/>
              </a:rPr>
              <a:t>appui plantaire, </a:t>
            </a:r>
            <a:r>
              <a:rPr lang="fr-BE" sz="2600" dirty="0" smtClean="0">
                <a:solidFill>
                  <a:srgbClr val="FFFFFF"/>
                </a:solidFill>
                <a:effectLst>
                  <a:outerShdw blurRad="38100" dist="38100" dir="2700000" algn="tl">
                    <a:srgbClr val="24213E"/>
                  </a:outerShdw>
                </a:effectLst>
                <a:cs typeface="Arial" pitchFamily="34" charset="0"/>
              </a:rPr>
              <a:t>phobie</a:t>
            </a:r>
            <a:r>
              <a:rPr lang="fr-BE" sz="2600" dirty="0">
                <a:solidFill>
                  <a:srgbClr val="FFFFFF"/>
                </a:solidFill>
                <a:effectLst>
                  <a:outerShdw blurRad="38100" dist="38100" dir="2700000" algn="tl">
                    <a:srgbClr val="24213E"/>
                  </a:outerShdw>
                </a:effectLst>
                <a:cs typeface="Arial" pitchFamily="34" charset="0"/>
              </a:rPr>
              <a:t>, et manifestation d</a:t>
            </a:r>
            <a:r>
              <a:rPr lang="fr-BE" altLang="fr-FR" sz="2600" dirty="0">
                <a:solidFill>
                  <a:srgbClr val="FFFFFF"/>
                </a:solidFill>
                <a:effectLst>
                  <a:outerShdw blurRad="38100" dist="38100" dir="2700000" algn="tl">
                    <a:srgbClr val="24213E"/>
                  </a:outerShdw>
                </a:effectLst>
                <a:cs typeface="Arial" pitchFamily="34" charset="0"/>
              </a:rPr>
              <a:t>’</a:t>
            </a:r>
            <a:r>
              <a:rPr lang="fr-BE" sz="2600" dirty="0">
                <a:solidFill>
                  <a:srgbClr val="FFFFFF"/>
                </a:solidFill>
                <a:effectLst>
                  <a:outerShdw blurRad="38100" dist="38100" dir="2700000" algn="tl">
                    <a:srgbClr val="24213E"/>
                  </a:outerShdw>
                </a:effectLst>
                <a:cs typeface="Arial" pitchFamily="34" charset="0"/>
              </a:rPr>
              <a:t>auto</a:t>
            </a:r>
            <a:r>
              <a:rPr lang="fr-BE" sz="2600" dirty="0" smtClean="0">
                <a:solidFill>
                  <a:srgbClr val="FFFFFF"/>
                </a:solidFill>
                <a:effectLst>
                  <a:outerShdw blurRad="38100" dist="38100" dir="2700000" algn="tl">
                    <a:srgbClr val="24213E"/>
                  </a:outerShdw>
                </a:effectLst>
                <a:cs typeface="Arial" pitchFamily="34" charset="0"/>
              </a:rPr>
              <a:t>-agressivité</a:t>
            </a:r>
            <a:r>
              <a:rPr lang="fr-BE" sz="2600" dirty="0">
                <a:solidFill>
                  <a:srgbClr val="FFFFFF"/>
                </a:solidFill>
                <a:effectLst>
                  <a:outerShdw blurRad="38100" dist="38100" dir="2700000" algn="tl">
                    <a:srgbClr val="24213E"/>
                  </a:outerShdw>
                </a:effectLst>
                <a:cs typeface="Arial" pitchFamily="34" charset="0"/>
              </a:rPr>
              <a:t>.</a:t>
            </a:r>
          </a:p>
          <a:p>
            <a:pPr algn="just">
              <a:spcBef>
                <a:spcPts val="700"/>
              </a:spcBef>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fr-BE" sz="2800" dirty="0">
              <a:solidFill>
                <a:srgbClr val="FFFFFF"/>
              </a:solidFill>
              <a:effectLst>
                <a:outerShdw blurRad="38100" dist="38100" dir="2700000" algn="tl">
                  <a:srgbClr val="24213E"/>
                </a:outerShdw>
              </a:effectLst>
              <a:cs typeface="Arial" pitchFamily="34" charset="0"/>
            </a:endParaRPr>
          </a:p>
          <a:p>
            <a: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fr-BE" sz="2000" dirty="0">
              <a:solidFill>
                <a:srgbClr val="FFFFFF"/>
              </a:solidFill>
              <a:effectLst>
                <a:outerShdw blurRad="38100" dist="38100" dir="2700000" algn="tl">
                  <a:srgbClr val="24213E"/>
                </a:outerShdw>
              </a:effectLst>
              <a:latin typeface="Constantia" pitchFamily="18" charset="0"/>
            </a:endParaRPr>
          </a:p>
          <a:p>
            <a: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fr-BE" sz="2000" dirty="0">
              <a:solidFill>
                <a:srgbClr val="FFFFFF"/>
              </a:solidFill>
              <a:effectLst>
                <a:outerShdw blurRad="38100" dist="38100" dir="2700000" algn="tl">
                  <a:srgbClr val="24213E"/>
                </a:outerShdw>
              </a:effectLst>
              <a:latin typeface="Constantia" pitchFamily="18" charset="0"/>
            </a:endParaRPr>
          </a:p>
          <a:p>
            <a: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fr-BE" sz="2000" dirty="0">
              <a:solidFill>
                <a:srgbClr val="FFFFFF"/>
              </a:solidFill>
              <a:effectLst>
                <a:outerShdw blurRad="38100" dist="38100" dir="2700000" algn="tl">
                  <a:srgbClr val="24213E"/>
                </a:outerShdw>
              </a:effectLst>
              <a:latin typeface="Constantia" pitchFamily="18" charset="0"/>
            </a:endParaRPr>
          </a:p>
          <a:p>
            <a: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fr-BE" sz="2000" dirty="0">
              <a:solidFill>
                <a:srgbClr val="FFFFFF"/>
              </a:solidFill>
              <a:effectLst>
                <a:outerShdw blurRad="38100" dist="38100" dir="2700000" algn="tl">
                  <a:srgbClr val="24213E"/>
                </a:outerShdw>
              </a:effectLst>
              <a:latin typeface="Constantia" pitchFamily="18" charset="0"/>
            </a:endParaRPr>
          </a:p>
          <a:p>
            <a: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fr-BE" sz="2000" dirty="0">
              <a:solidFill>
                <a:srgbClr val="FFFFFF"/>
              </a:solidFill>
              <a:effectLst>
                <a:outerShdw blurRad="38100" dist="38100" dir="2700000" algn="tl">
                  <a:srgbClr val="24213E"/>
                </a:outerShdw>
              </a:effectLst>
              <a:latin typeface="Constantia" pitchFamily="18" charset="0"/>
            </a:endParaRPr>
          </a:p>
          <a:p>
            <a: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fr-BE" sz="2000" dirty="0">
              <a:solidFill>
                <a:srgbClr val="FFFFFF"/>
              </a:solidFill>
              <a:effectLst>
                <a:outerShdw blurRad="38100" dist="38100" dir="2700000" algn="tl">
                  <a:srgbClr val="24213E"/>
                </a:outerShdw>
              </a:effectLst>
              <a:latin typeface="Constantia" pitchFamily="18" charset="0"/>
            </a:endParaRPr>
          </a:p>
          <a:p>
            <a:pPr>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fr-BE" sz="2000" dirty="0">
              <a:solidFill>
                <a:srgbClr val="FFFFFF"/>
              </a:solidFill>
              <a:effectLst>
                <a:outerShdw blurRad="38100" dist="38100" dir="2700000" algn="tl">
                  <a:srgbClr val="24213E"/>
                </a:outerShdw>
              </a:effectLst>
              <a:latin typeface="Constantia" pitchFamily="18" charset="0"/>
            </a:endParaRPr>
          </a:p>
        </p:txBody>
      </p:sp>
    </p:spTree>
    <p:extLst>
      <p:ext uri="{BB962C8B-B14F-4D97-AF65-F5344CB8AC3E}">
        <p14:creationId xmlns:p14="http://schemas.microsoft.com/office/powerpoint/2010/main" val="425280462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idx="1"/>
          </p:nvPr>
        </p:nvSpPr>
        <p:spPr>
          <a:xfrm>
            <a:off x="142875" y="142876"/>
            <a:ext cx="8786813" cy="6471488"/>
          </a:xfrm>
        </p:spPr>
        <p:txBody>
          <a:bodyPr>
            <a:normAutofit fontScale="62500" lnSpcReduction="20000"/>
          </a:bodyPr>
          <a:lstStyle/>
          <a:p>
            <a:pPr marL="0" indent="0" eaLnBrk="1" hangingPunct="1">
              <a:lnSpc>
                <a:spcPct val="140000"/>
              </a:lnSpc>
              <a:spcBef>
                <a:spcPts val="700"/>
              </a:spcBef>
              <a:buClr>
                <a:schemeClr val="tx1"/>
              </a:buClr>
              <a:buSzPct val="15000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BE" sz="5700" dirty="0" smtClean="0">
                <a:effectLst>
                  <a:outerShdw blurRad="38100" dist="38100" dir="2700000" algn="tl">
                    <a:srgbClr val="24213E"/>
                  </a:outerShdw>
                </a:effectLst>
                <a:ea typeface="ＭＳ Ｐゴシック" pitchFamily="-84" charset="-128"/>
                <a:cs typeface="Arial" pitchFamily="34" charset="0"/>
              </a:rPr>
              <a:t>Un petit truc </a:t>
            </a:r>
            <a:r>
              <a:rPr lang="fr-BE" sz="4500" dirty="0" smtClean="0">
                <a:effectLst>
                  <a:outerShdw blurRad="38100" dist="38100" dir="2700000" algn="tl">
                    <a:srgbClr val="24213E"/>
                  </a:outerShdw>
                </a:effectLst>
                <a:ea typeface="ＭＳ Ｐゴシック" pitchFamily="-84" charset="-128"/>
                <a:cs typeface="Arial" pitchFamily="34" charset="0"/>
              </a:rPr>
              <a:t>(pour orienter, pas diagnostiquer!)</a:t>
            </a:r>
          </a:p>
          <a:p>
            <a:pPr marL="0" indent="0" eaLnBrk="1" hangingPunct="1">
              <a:lnSpc>
                <a:spcPct val="140000"/>
              </a:lnSpc>
              <a:spcBef>
                <a:spcPts val="700"/>
              </a:spcBef>
              <a:buClr>
                <a:schemeClr val="tx1"/>
              </a:buClr>
              <a:buSzPct val="15000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fr-BE" sz="4700" dirty="0" smtClean="0">
              <a:effectLst>
                <a:outerShdw blurRad="38100" dist="38100" dir="2700000" algn="tl">
                  <a:srgbClr val="24213E"/>
                </a:outerShdw>
              </a:effectLst>
              <a:ea typeface="ＭＳ Ｐゴシック" pitchFamily="-84" charset="-128"/>
              <a:cs typeface="Arial" pitchFamily="34" charset="0"/>
            </a:endParaRPr>
          </a:p>
          <a:p>
            <a:pPr marL="0" indent="0" eaLnBrk="1" hangingPunct="1">
              <a:lnSpc>
                <a:spcPct val="140000"/>
              </a:lnSpc>
              <a:spcBef>
                <a:spcPts val="700"/>
              </a:spcBef>
              <a:buClr>
                <a:schemeClr val="tx1"/>
              </a:buClr>
              <a:buSzPct val="15000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BE" dirty="0" smtClean="0">
                <a:effectLst>
                  <a:outerShdw blurRad="38100" dist="38100" dir="2700000" algn="tl">
                    <a:srgbClr val="24213E"/>
                  </a:outerShdw>
                </a:effectLst>
                <a:latin typeface="Arial" pitchFamily="34" charset="0"/>
                <a:ea typeface="ＭＳ Ｐゴシック" pitchFamily="-84" charset="-128"/>
                <a:cs typeface="Arial" pitchFamily="34" charset="0"/>
              </a:rPr>
              <a:t> </a:t>
            </a:r>
            <a:r>
              <a:rPr lang="fr-BE" sz="4000" dirty="0" smtClean="0">
                <a:effectLst>
                  <a:outerShdw blurRad="38100" dist="38100" dir="2700000" algn="tl">
                    <a:srgbClr val="24213E"/>
                  </a:outerShdw>
                </a:effectLst>
                <a:ea typeface="ＭＳ Ｐゴシック" pitchFamily="-84" charset="-128"/>
                <a:cs typeface="Arial" pitchFamily="34" charset="0"/>
              </a:rPr>
              <a:t>Grille d</a:t>
            </a:r>
            <a:r>
              <a:rPr lang="fr-BE" altLang="fr-FR" sz="4000" dirty="0" smtClean="0">
                <a:effectLst>
                  <a:outerShdw blurRad="38100" dist="38100" dir="2700000" algn="tl">
                    <a:srgbClr val="24213E"/>
                  </a:outerShdw>
                </a:effectLst>
                <a:ea typeface="ＭＳ Ｐゴシック" pitchFamily="-84" charset="-128"/>
                <a:cs typeface="Arial" pitchFamily="34" charset="0"/>
              </a:rPr>
              <a:t>’</a:t>
            </a:r>
            <a:r>
              <a:rPr lang="fr-BE" sz="4000" dirty="0" smtClean="0">
                <a:effectLst>
                  <a:outerShdw blurRad="38100" dist="38100" dir="2700000" algn="tl">
                    <a:srgbClr val="24213E"/>
                  </a:outerShdw>
                </a:effectLst>
                <a:ea typeface="ＭＳ Ｐゴシック" pitchFamily="-84" charset="-128"/>
                <a:cs typeface="Arial" pitchFamily="34" charset="0"/>
              </a:rPr>
              <a:t>évaluation CHAT à partir de 18 mois (Checklist for Autism in Toddlers)</a:t>
            </a:r>
          </a:p>
          <a:p>
            <a:pPr marL="514350" indent="-514350" eaLnBrk="1" hangingPunct="1">
              <a:lnSpc>
                <a:spcPct val="140000"/>
              </a:lnSpc>
              <a:spcBef>
                <a:spcPts val="700"/>
              </a:spcBef>
              <a:buClr>
                <a:schemeClr val="tx1"/>
              </a:buClr>
              <a:buSzPct val="150000"/>
              <a:buFont typeface="Calibri" pitchFamily="34"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BE" sz="2800" dirty="0" smtClean="0">
                <a:effectLst>
                  <a:outerShdw blurRad="38100" dist="38100" dir="2700000" algn="tl">
                    <a:srgbClr val="24213E"/>
                  </a:outerShdw>
                </a:effectLst>
                <a:latin typeface="Arial" pitchFamily="34" charset="0"/>
                <a:ea typeface="ＭＳ Ｐゴシック" pitchFamily="-84" charset="-128"/>
                <a:cs typeface="Arial" pitchFamily="34" charset="0"/>
              </a:rPr>
              <a:t> </a:t>
            </a:r>
          </a:p>
          <a:p>
            <a:pPr marL="514350" indent="-514350" eaLnBrk="1" hangingPunct="1">
              <a:lnSpc>
                <a:spcPct val="140000"/>
              </a:lnSpc>
              <a:spcBef>
                <a:spcPts val="700"/>
              </a:spcBef>
              <a:buClr>
                <a:schemeClr val="tx1"/>
              </a:buClr>
              <a:buSzPct val="150000"/>
              <a:buFont typeface="Calibri" pitchFamily="34"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BE" dirty="0" smtClean="0">
                <a:effectLst>
                  <a:outerShdw blurRad="38100" dist="38100" dir="2700000" algn="tl">
                    <a:srgbClr val="24213E"/>
                  </a:outerShdw>
                </a:effectLst>
                <a:latin typeface="Arial" pitchFamily="34" charset="0"/>
                <a:ea typeface="ＭＳ Ｐゴシック" pitchFamily="-84" charset="-128"/>
                <a:cs typeface="Arial" pitchFamily="34" charset="0"/>
              </a:rPr>
              <a:t> Evaluation globale, interactive, dans laquelle on isole 3 items prédictifs, utilisables facilement en clinique :</a:t>
            </a:r>
          </a:p>
          <a:p>
            <a:pPr marL="514350" indent="-514350" eaLnBrk="1" hangingPunct="1">
              <a:lnSpc>
                <a:spcPct val="140000"/>
              </a:lnSpc>
              <a:spcBef>
                <a:spcPts val="700"/>
              </a:spcBef>
              <a:buFont typeface="Times New Roman" pitchFamily="18"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fr-BE" dirty="0" smtClean="0">
              <a:effectLst>
                <a:outerShdw blurRad="38100" dist="38100" dir="2700000" algn="tl">
                  <a:srgbClr val="24213E"/>
                </a:outerShdw>
              </a:effectLst>
              <a:latin typeface="Arial" pitchFamily="34" charset="0"/>
              <a:ea typeface="ＭＳ Ｐゴシック" pitchFamily="-84" charset="-128"/>
              <a:cs typeface="Arial" pitchFamily="34" charset="0"/>
            </a:endParaRPr>
          </a:p>
          <a:p>
            <a:pPr marL="514350" indent="-514350" eaLnBrk="1" hangingPunct="1">
              <a:lnSpc>
                <a:spcPct val="140000"/>
              </a:lnSpc>
              <a:spcBef>
                <a:spcPts val="700"/>
              </a:spcBef>
              <a:buFont typeface="Times New Roman" pitchFamily="18"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BE" dirty="0" smtClean="0">
                <a:effectLst>
                  <a:outerShdw blurRad="38100" dist="38100" dir="2700000" algn="tl">
                    <a:srgbClr val="24213E"/>
                  </a:outerShdw>
                </a:effectLst>
                <a:latin typeface="Arial" pitchFamily="34" charset="0"/>
                <a:ea typeface="ＭＳ Ｐゴシック" pitchFamily="-84" charset="-128"/>
                <a:cs typeface="Arial" pitchFamily="34" charset="0"/>
              </a:rPr>
              <a:t>	- 	Défaut d</a:t>
            </a:r>
            <a:r>
              <a:rPr lang="fr-BE" altLang="fr-FR" dirty="0" smtClean="0">
                <a:effectLst>
                  <a:outerShdw blurRad="38100" dist="38100" dir="2700000" algn="tl">
                    <a:srgbClr val="24213E"/>
                  </a:outerShdw>
                </a:effectLst>
                <a:latin typeface="Arial" pitchFamily="34" charset="0"/>
                <a:ea typeface="ＭＳ Ｐゴシック" pitchFamily="-84" charset="-128"/>
                <a:cs typeface="Arial" pitchFamily="34" charset="0"/>
              </a:rPr>
              <a:t>’</a:t>
            </a:r>
            <a:r>
              <a:rPr lang="fr-BE" dirty="0" smtClean="0">
                <a:effectLst>
                  <a:outerShdw blurRad="38100" dist="38100" dir="2700000" algn="tl">
                    <a:srgbClr val="24213E"/>
                  </a:outerShdw>
                </a:effectLst>
                <a:latin typeface="Arial" pitchFamily="34" charset="0"/>
                <a:ea typeface="ＭＳ Ｐゴシック" pitchFamily="-84" charset="-128"/>
                <a:cs typeface="Arial" pitchFamily="34" charset="0"/>
              </a:rPr>
              <a:t>attention conjointe</a:t>
            </a:r>
          </a:p>
          <a:p>
            <a:pPr marL="514350" indent="-514350" eaLnBrk="1" hangingPunct="1">
              <a:lnSpc>
                <a:spcPct val="140000"/>
              </a:lnSpc>
              <a:spcBef>
                <a:spcPts val="700"/>
              </a:spcBef>
              <a:buFont typeface="Times New Roman" pitchFamily="18"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BE" dirty="0" smtClean="0">
                <a:effectLst>
                  <a:outerShdw blurRad="38100" dist="38100" dir="2700000" algn="tl">
                    <a:srgbClr val="24213E"/>
                  </a:outerShdw>
                </a:effectLst>
                <a:latin typeface="Arial" pitchFamily="34" charset="0"/>
                <a:ea typeface="ＭＳ Ｐゴシック" pitchFamily="-84" charset="-128"/>
                <a:cs typeface="Arial" pitchFamily="34" charset="0"/>
              </a:rPr>
              <a:t>	- 	Absence de pointage protodéclaratif</a:t>
            </a:r>
          </a:p>
          <a:p>
            <a:pPr marL="514350" indent="-514350" eaLnBrk="1" hangingPunct="1">
              <a:lnSpc>
                <a:spcPct val="140000"/>
              </a:lnSpc>
              <a:spcBef>
                <a:spcPts val="700"/>
              </a:spcBef>
              <a:buFont typeface="Times New Roman" pitchFamily="18"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BE" dirty="0" smtClean="0">
                <a:effectLst>
                  <a:outerShdw blurRad="38100" dist="38100" dir="2700000" algn="tl">
                    <a:srgbClr val="24213E"/>
                  </a:outerShdw>
                </a:effectLst>
                <a:latin typeface="Arial" pitchFamily="34" charset="0"/>
                <a:ea typeface="ＭＳ Ｐゴシック" pitchFamily="-84" charset="-128"/>
                <a:cs typeface="Arial" pitchFamily="34" charset="0"/>
              </a:rPr>
              <a:t>	- 	Absence de jeu de faire-semblant</a:t>
            </a:r>
          </a:p>
          <a:p>
            <a:pPr marL="514350" indent="-514350" eaLnBrk="1" hangingPunct="1">
              <a:lnSpc>
                <a:spcPct val="140000"/>
              </a:lnSpc>
              <a:spcBef>
                <a:spcPts val="700"/>
              </a:spcBef>
              <a:buFont typeface="Times New Roman" pitchFamily="18"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fr-BE" dirty="0" smtClean="0">
              <a:effectLst>
                <a:outerShdw blurRad="38100" dist="38100" dir="2700000" algn="tl">
                  <a:srgbClr val="24213E"/>
                </a:outerShdw>
              </a:effectLst>
              <a:latin typeface="Arial" pitchFamily="34" charset="0"/>
              <a:ea typeface="ＭＳ Ｐゴシック" pitchFamily="-84" charset="-128"/>
              <a:cs typeface="Arial" pitchFamily="34" charset="0"/>
            </a:endParaRPr>
          </a:p>
          <a:p>
            <a:pPr marL="514350" indent="-514350" eaLnBrk="1" hangingPunct="1">
              <a:lnSpc>
                <a:spcPct val="140000"/>
              </a:lnSpc>
              <a:spcBef>
                <a:spcPts val="700"/>
              </a:spcBef>
              <a:buFont typeface="Times New Roman" pitchFamily="18"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BE" dirty="0" smtClean="0">
                <a:effectLst>
                  <a:outerShdw blurRad="38100" dist="38100" dir="2700000" algn="tl">
                    <a:srgbClr val="24213E"/>
                  </a:outerShdw>
                </a:effectLst>
                <a:latin typeface="Arial" pitchFamily="34" charset="0"/>
                <a:ea typeface="ＭＳ Ｐゴシック" pitchFamily="-84" charset="-128"/>
                <a:cs typeface="Arial" pitchFamily="34" charset="0"/>
              </a:rPr>
              <a:t> Cependant, grille sensible, mais non spécifique</a:t>
            </a:r>
            <a:endParaRPr lang="fr-BE" dirty="0" smtClean="0">
              <a:latin typeface="Constantia" pitchFamily="18" charset="0"/>
              <a:ea typeface="ＭＳ Ｐゴシック" pitchFamily="-84" charset="-128"/>
            </a:endParaRPr>
          </a:p>
        </p:txBody>
      </p:sp>
    </p:spTree>
    <p:extLst>
      <p:ext uri="{BB962C8B-B14F-4D97-AF65-F5344CB8AC3E}">
        <p14:creationId xmlns:p14="http://schemas.microsoft.com/office/powerpoint/2010/main" val="305029118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57200"/>
            <a:ext cx="8229600" cy="969692"/>
          </a:xfrm>
        </p:spPr>
        <p:txBody>
          <a:bodyPr/>
          <a:lstStyle/>
          <a:p>
            <a:r>
              <a:rPr lang="fr-FR" dirty="0" smtClean="0"/>
              <a:t>Quelle définition?</a:t>
            </a:r>
            <a:endParaRPr lang="fr-FR" dirty="0"/>
          </a:p>
        </p:txBody>
      </p:sp>
      <p:sp>
        <p:nvSpPr>
          <p:cNvPr id="3" name="Espace réservé du contenu 2"/>
          <p:cNvSpPr>
            <a:spLocks noGrp="1"/>
          </p:cNvSpPr>
          <p:nvPr>
            <p:ph idx="1"/>
          </p:nvPr>
        </p:nvSpPr>
        <p:spPr>
          <a:xfrm>
            <a:off x="457200" y="1600200"/>
            <a:ext cx="8229600" cy="5257800"/>
          </a:xfrm>
        </p:spPr>
        <p:txBody>
          <a:bodyPr>
            <a:normAutofit fontScale="92500" lnSpcReduction="20000"/>
          </a:bodyPr>
          <a:lstStyle/>
          <a:p>
            <a:r>
              <a:rPr lang="fr-FR" dirty="0" smtClean="0"/>
              <a:t>Au plan nosographique, le TED n’existe plus, selon la nouvelle classification du DSM V.</a:t>
            </a:r>
          </a:p>
          <a:p>
            <a:r>
              <a:rPr lang="fr-FR" dirty="0" smtClean="0"/>
              <a:t>La classification internationale , CIM10 calquée sur le DSM IV, note toujours les TED.</a:t>
            </a:r>
          </a:p>
          <a:p>
            <a:r>
              <a:rPr lang="fr-FR" dirty="0" smtClean="0"/>
              <a:t>Il est remplacé par le TSA: Trouble du Spectre Autistique.</a:t>
            </a:r>
          </a:p>
          <a:p>
            <a:r>
              <a:rPr lang="fr-FR" dirty="0" smtClean="0"/>
              <a:t>Ajoutons l’approche française, la CFTMEA, qui catégorise : Autisme et Troubles Psychotiques.</a:t>
            </a:r>
            <a:endParaRPr lang="fr-FR" dirty="0"/>
          </a:p>
        </p:txBody>
      </p:sp>
    </p:spTree>
    <p:extLst>
      <p:ext uri="{BB962C8B-B14F-4D97-AF65-F5344CB8AC3E}">
        <p14:creationId xmlns:p14="http://schemas.microsoft.com/office/powerpoint/2010/main" val="120965812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dirty="0" smtClean="0"/>
              <a:t>La question de la psychose</a:t>
            </a:r>
            <a:endParaRPr lang="fr-FR" sz="4000" dirty="0"/>
          </a:p>
        </p:txBody>
      </p:sp>
      <p:sp>
        <p:nvSpPr>
          <p:cNvPr id="3" name="Espace réservé du contenu 2"/>
          <p:cNvSpPr>
            <a:spLocks noGrp="1"/>
          </p:cNvSpPr>
          <p:nvPr>
            <p:ph idx="1"/>
          </p:nvPr>
        </p:nvSpPr>
        <p:spPr/>
        <p:txBody>
          <a:bodyPr/>
          <a:lstStyle/>
          <a:p>
            <a:r>
              <a:rPr lang="fr-FR" dirty="0" smtClean="0"/>
              <a:t>La dimension relationnelle est souvent envahissante, faite d’incohérences, de répétitions (mais pas de stéréotypies!), de vécu « évident » d’angoisses, de fluctuations thymiques importantes.</a:t>
            </a:r>
            <a:endParaRPr lang="fr-FR" dirty="0"/>
          </a:p>
        </p:txBody>
      </p:sp>
    </p:spTree>
    <p:extLst>
      <p:ext uri="{BB962C8B-B14F-4D97-AF65-F5344CB8AC3E}">
        <p14:creationId xmlns:p14="http://schemas.microsoft.com/office/powerpoint/2010/main" val="186155211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85378"/>
            <a:ext cx="8229600" cy="6235519"/>
          </a:xfrm>
        </p:spPr>
        <p:txBody>
          <a:bodyPr/>
          <a:lstStyle/>
          <a:p>
            <a:r>
              <a:rPr lang="fr-FR" dirty="0" smtClean="0"/>
              <a:t>Dans la dysharmonie psychotique, l’enfant peut présenter plusieurs tableaux symptomatiques différents selon les moments, ce qui est particulièrement déroutant pour un âge de 3 à 4 ans au départ.</a:t>
            </a:r>
            <a:endParaRPr lang="fr-FR" dirty="0"/>
          </a:p>
        </p:txBody>
      </p:sp>
    </p:spTree>
    <p:extLst>
      <p:ext uri="{BB962C8B-B14F-4D97-AF65-F5344CB8AC3E}">
        <p14:creationId xmlns:p14="http://schemas.microsoft.com/office/powerpoint/2010/main" val="347018366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24"/>
            <a:ext cx="8229600" cy="5937540"/>
          </a:xfrm>
        </p:spPr>
        <p:txBody>
          <a:bodyPr>
            <a:normAutofit fontScale="85000" lnSpcReduction="10000"/>
          </a:bodyPr>
          <a:lstStyle/>
          <a:p>
            <a:pPr marL="0" indent="0">
              <a:buNone/>
            </a:pPr>
            <a:r>
              <a:rPr lang="fr-FR" dirty="0" smtClean="0"/>
              <a:t>« On rencontre, parmi les motifs de consultation, les manifestations somatiques ou comportementales, l’instabilité, les inhibitions sévères, les manifestations phobiques, hystériques ou obsessionnelles, les dysharmonies dans l’émergence du langage et de la psychomotricité sans que le déficit intellectuel mesuré aux tests occupe une place centrale, au moins dans la  phase initiale. Les échecs dans les essais de scolarisation sont fréquents. » (CFTMEA-R)</a:t>
            </a:r>
            <a:endParaRPr lang="fr-FR" dirty="0"/>
          </a:p>
        </p:txBody>
      </p:sp>
    </p:spTree>
    <p:extLst>
      <p:ext uri="{BB962C8B-B14F-4D97-AF65-F5344CB8AC3E}">
        <p14:creationId xmlns:p14="http://schemas.microsoft.com/office/powerpoint/2010/main" val="379116577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76048"/>
            <a:ext cx="8229600" cy="5950115"/>
          </a:xfrm>
        </p:spPr>
        <p:txBody>
          <a:bodyPr/>
          <a:lstStyle/>
          <a:p>
            <a:pPr marL="0" indent="0">
              <a:buNone/>
            </a:pPr>
            <a:r>
              <a:rPr lang="fr-FR" dirty="0" smtClean="0"/>
              <a:t>Dans l’approche « « schizophrénique » », les traits sont plus univoques, avec des signes de discordance, de dissociation, des angoisses majeures à base souvent </a:t>
            </a:r>
            <a:r>
              <a:rPr lang="fr-FR" dirty="0" err="1" smtClean="0"/>
              <a:t>persécutive</a:t>
            </a:r>
            <a:r>
              <a:rPr lang="fr-FR" dirty="0" smtClean="0"/>
              <a:t>, et le développement progressif d’un comportement de retrait  sous-tendu par cette méfiance envahissante, et la perte de capacités adaptatives normales pour l’ âge.</a:t>
            </a:r>
            <a:endParaRPr lang="fr-FR" dirty="0"/>
          </a:p>
        </p:txBody>
      </p:sp>
    </p:spTree>
    <p:extLst>
      <p:ext uri="{BB962C8B-B14F-4D97-AF65-F5344CB8AC3E}">
        <p14:creationId xmlns:p14="http://schemas.microsoft.com/office/powerpoint/2010/main" val="408905580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Et le syndrome d’Asperger?</a:t>
            </a:r>
            <a:endParaRPr lang="fr-FR" dirty="0"/>
          </a:p>
        </p:txBody>
      </p:sp>
      <p:sp>
        <p:nvSpPr>
          <p:cNvPr id="3" name="Espace réservé du contenu 2"/>
          <p:cNvSpPr>
            <a:spLocks noGrp="1"/>
          </p:cNvSpPr>
          <p:nvPr>
            <p:ph idx="1"/>
          </p:nvPr>
        </p:nvSpPr>
        <p:spPr/>
        <p:txBody>
          <a:bodyPr>
            <a:normAutofit fontScale="92500" lnSpcReduction="20000"/>
          </a:bodyPr>
          <a:lstStyle/>
          <a:p>
            <a:pPr marL="0" indent="0">
              <a:buNone/>
            </a:pPr>
            <a:r>
              <a:rPr lang="fr-FR" dirty="0" smtClean="0"/>
              <a:t>Pour l’essentiel, présence d’un syndrome autistique incomplet, sans retard de développement cognitif (au contraire!), ni surtout de retard de développement du langage.</a:t>
            </a:r>
          </a:p>
          <a:p>
            <a:pPr marL="0" indent="0">
              <a:buNone/>
            </a:pPr>
            <a:r>
              <a:rPr lang="fr-FR" dirty="0" smtClean="0"/>
              <a:t>L’accès à l’autonomie est beaucoup plus envisageable, malgré d’importantes difficultés relationnelles.</a:t>
            </a:r>
          </a:p>
          <a:p>
            <a:endParaRPr lang="fr-FR" dirty="0"/>
          </a:p>
        </p:txBody>
      </p:sp>
    </p:spTree>
    <p:extLst>
      <p:ext uri="{BB962C8B-B14F-4D97-AF65-F5344CB8AC3E}">
        <p14:creationId xmlns:p14="http://schemas.microsoft.com/office/powerpoint/2010/main" val="300315833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a:xfrm>
            <a:off x="357188" y="142875"/>
            <a:ext cx="8229600" cy="879475"/>
          </a:xfrm>
        </p:spPr>
        <p:txBody>
          <a:bodyPr rtlCol="0">
            <a:noAutofit/>
          </a:bodyPr>
          <a:lstStyle/>
          <a:p>
            <a:pPr eaLnBrk="1" fontAlgn="auto" hangingPunct="1">
              <a:spcAft>
                <a:spcPts val="0"/>
              </a:spcAft>
              <a:defRPr/>
            </a:pPr>
            <a:r>
              <a:rPr lang="lb-LU" sz="3600" dirty="0" smtClean="0">
                <a:effectLst>
                  <a:outerShdw blurRad="38100" dist="38100" dir="2700000" algn="tl">
                    <a:srgbClr val="000000">
                      <a:alpha val="43137"/>
                    </a:srgbClr>
                  </a:outerShdw>
                </a:effectLst>
                <a:latin typeface="Arial" pitchFamily="34" charset="0"/>
                <a:ea typeface="+mj-ea"/>
                <a:cs typeface="Arial" pitchFamily="34" charset="0"/>
              </a:rPr>
              <a:t>Quelques phrases de Philippe :</a:t>
            </a:r>
            <a:endParaRPr lang="fr-FR" sz="3600" dirty="0" smtClean="0">
              <a:effectLst>
                <a:outerShdw blurRad="38100" dist="38100" dir="2700000" algn="tl">
                  <a:srgbClr val="000000">
                    <a:alpha val="43137"/>
                  </a:srgbClr>
                </a:outerShdw>
              </a:effectLst>
              <a:latin typeface="Arial" pitchFamily="34" charset="0"/>
              <a:ea typeface="+mj-ea"/>
              <a:cs typeface="Arial" pitchFamily="34" charset="0"/>
            </a:endParaRPr>
          </a:p>
        </p:txBody>
      </p:sp>
      <p:sp>
        <p:nvSpPr>
          <p:cNvPr id="31747" name="Rectangle 3"/>
          <p:cNvSpPr>
            <a:spLocks noGrp="1"/>
          </p:cNvSpPr>
          <p:nvPr>
            <p:ph idx="1"/>
          </p:nvPr>
        </p:nvSpPr>
        <p:spPr>
          <a:xfrm>
            <a:off x="142875" y="785813"/>
            <a:ext cx="8786813" cy="5857875"/>
          </a:xfrm>
        </p:spPr>
        <p:txBody>
          <a:bodyPr>
            <a:noAutofit/>
          </a:bodyPr>
          <a:lstStyle/>
          <a:p>
            <a:pPr marL="0" indent="0" eaLnBrk="1" hangingPunct="1">
              <a:lnSpc>
                <a:spcPct val="140000"/>
              </a:lnSpc>
              <a:buFont typeface="Wingdings 2" pitchFamily="18" charset="2"/>
              <a:buNone/>
              <a:tabLst>
                <a:tab pos="355600" algn="l"/>
              </a:tabLst>
              <a:defRPr/>
            </a:pPr>
            <a:r>
              <a:rPr lang="fr-FR" sz="2400" dirty="0" smtClean="0">
                <a:effectLst>
                  <a:outerShdw blurRad="38100" dist="38100" dir="2700000" algn="tl">
                    <a:srgbClr val="24213E"/>
                  </a:outerShdw>
                </a:effectLst>
                <a:latin typeface="Arial" pitchFamily="34" charset="0"/>
                <a:ea typeface="ＭＳ Ｐゴシック" pitchFamily="-84" charset="-128"/>
                <a:cs typeface="Arial" pitchFamily="34" charset="0"/>
              </a:rPr>
              <a:t>- 	Je n</a:t>
            </a:r>
            <a:r>
              <a:rPr lang="ja-JP" altLang="fr-FR" sz="2400" dirty="0" smtClean="0">
                <a:effectLst>
                  <a:outerShdw blurRad="38100" dist="38100" dir="2700000" algn="tl">
                    <a:srgbClr val="24213E"/>
                  </a:outerShdw>
                </a:effectLst>
                <a:latin typeface="Arial" pitchFamily="34" charset="0"/>
                <a:ea typeface="ヒラギノ角ゴ Pro W3" pitchFamily="-84" charset="-128"/>
              </a:rPr>
              <a:t>’</a:t>
            </a:r>
            <a:r>
              <a:rPr lang="fr-FR" altLang="ja-JP" sz="2400" dirty="0" smtClean="0">
                <a:effectLst>
                  <a:outerShdw blurRad="38100" dist="38100" dir="2700000" algn="tl">
                    <a:srgbClr val="24213E"/>
                  </a:outerShdw>
                </a:effectLst>
                <a:latin typeface="Arial" pitchFamily="34" charset="0"/>
                <a:ea typeface="ＭＳ Ｐゴシック" pitchFamily="-84" charset="-128"/>
                <a:cs typeface="Arial" pitchFamily="34" charset="0"/>
              </a:rPr>
              <a:t>arrive pas à savoir ce que les gens pensent, comment 	je peux faire?</a:t>
            </a:r>
          </a:p>
          <a:p>
            <a:pPr marL="0" indent="0" eaLnBrk="1" hangingPunct="1">
              <a:lnSpc>
                <a:spcPct val="140000"/>
              </a:lnSpc>
              <a:buFont typeface="Wingdings 2" pitchFamily="18" charset="2"/>
              <a:buNone/>
              <a:tabLst>
                <a:tab pos="355600" algn="l"/>
              </a:tabLst>
              <a:defRPr/>
            </a:pPr>
            <a:r>
              <a:rPr lang="fr-FR" sz="2400" dirty="0" smtClean="0">
                <a:effectLst>
                  <a:outerShdw blurRad="38100" dist="38100" dir="2700000" algn="tl">
                    <a:srgbClr val="24213E"/>
                  </a:outerShdw>
                </a:effectLst>
                <a:latin typeface="Arial" pitchFamily="34" charset="0"/>
                <a:ea typeface="ＭＳ Ｐゴシック" pitchFamily="-84" charset="-128"/>
                <a:cs typeface="Arial" pitchFamily="34" charset="0"/>
              </a:rPr>
              <a:t>- 	Je voudrais sortir avec une fille pour savoir comment on fait.</a:t>
            </a:r>
          </a:p>
          <a:p>
            <a:pPr marL="0" indent="0" eaLnBrk="1" hangingPunct="1">
              <a:lnSpc>
                <a:spcPct val="140000"/>
              </a:lnSpc>
              <a:buFont typeface="Wingdings 2" pitchFamily="18" charset="2"/>
              <a:buNone/>
              <a:tabLst>
                <a:tab pos="355600" algn="l"/>
              </a:tabLst>
              <a:defRPr/>
            </a:pPr>
            <a:r>
              <a:rPr lang="fr-FR" sz="2400" dirty="0" smtClean="0">
                <a:effectLst>
                  <a:outerShdw blurRad="38100" dist="38100" dir="2700000" algn="tl">
                    <a:srgbClr val="24213E"/>
                  </a:outerShdw>
                </a:effectLst>
                <a:latin typeface="Arial" pitchFamily="34" charset="0"/>
                <a:ea typeface="ＭＳ Ｐゴシック" pitchFamily="-84" charset="-128"/>
                <a:cs typeface="Arial" pitchFamily="34" charset="0"/>
              </a:rPr>
              <a:t>- 	Je ne suis pas très agile au niveau mental.</a:t>
            </a:r>
          </a:p>
          <a:p>
            <a:pPr marL="0" indent="0" eaLnBrk="1" hangingPunct="1">
              <a:lnSpc>
                <a:spcPct val="140000"/>
              </a:lnSpc>
              <a:buFont typeface="Wingdings 2" pitchFamily="18" charset="2"/>
              <a:buNone/>
              <a:tabLst>
                <a:tab pos="355600" algn="l"/>
              </a:tabLst>
              <a:defRPr/>
            </a:pPr>
            <a:r>
              <a:rPr lang="fr-FR" sz="2400" dirty="0" smtClean="0">
                <a:effectLst>
                  <a:outerShdw blurRad="38100" dist="38100" dir="2700000" algn="tl">
                    <a:srgbClr val="24213E"/>
                  </a:outerShdw>
                </a:effectLst>
                <a:latin typeface="Arial" pitchFamily="34" charset="0"/>
                <a:ea typeface="ＭＳ Ｐゴシック" pitchFamily="-84" charset="-128"/>
                <a:cs typeface="Arial" pitchFamily="34" charset="0"/>
              </a:rPr>
              <a:t>- 	Les vrais amis, ça n</a:t>
            </a:r>
            <a:r>
              <a:rPr lang="ja-JP" altLang="fr-FR" sz="2400" dirty="0" smtClean="0">
                <a:effectLst>
                  <a:outerShdw blurRad="38100" dist="38100" dir="2700000" algn="tl">
                    <a:srgbClr val="24213E"/>
                  </a:outerShdw>
                </a:effectLst>
                <a:latin typeface="Arial" pitchFamily="34" charset="0"/>
                <a:ea typeface="ヒラギノ角ゴ Pro W3" pitchFamily="-84" charset="-128"/>
              </a:rPr>
              <a:t>’</a:t>
            </a:r>
            <a:r>
              <a:rPr lang="fr-FR" altLang="ja-JP" sz="2400" dirty="0" smtClean="0">
                <a:effectLst>
                  <a:outerShdw blurRad="38100" dist="38100" dir="2700000" algn="tl">
                    <a:srgbClr val="24213E"/>
                  </a:outerShdw>
                </a:effectLst>
                <a:latin typeface="Arial" pitchFamily="34" charset="0"/>
                <a:ea typeface="ＭＳ Ｐゴシック" pitchFamily="-84" charset="-128"/>
                <a:cs typeface="Arial" pitchFamily="34" charset="0"/>
              </a:rPr>
              <a:t>existe pas, mais j</a:t>
            </a:r>
            <a:r>
              <a:rPr lang="ja-JP" altLang="fr-FR" sz="2400" dirty="0" smtClean="0">
                <a:effectLst>
                  <a:outerShdw blurRad="38100" dist="38100" dir="2700000" algn="tl">
                    <a:srgbClr val="24213E"/>
                  </a:outerShdw>
                </a:effectLst>
                <a:latin typeface="Arial" pitchFamily="34" charset="0"/>
                <a:ea typeface="ヒラギノ角ゴ Pro W3" pitchFamily="-84" charset="-128"/>
              </a:rPr>
              <a:t>’</a:t>
            </a:r>
            <a:r>
              <a:rPr lang="fr-FR" altLang="ja-JP" sz="2400" dirty="0" smtClean="0">
                <a:effectLst>
                  <a:outerShdw blurRad="38100" dist="38100" dir="2700000" algn="tl">
                    <a:srgbClr val="24213E"/>
                  </a:outerShdw>
                </a:effectLst>
                <a:latin typeface="Arial" pitchFamily="34" charset="0"/>
                <a:ea typeface="ＭＳ Ｐゴシック" pitchFamily="-84" charset="-128"/>
                <a:cs typeface="Arial" pitchFamily="34" charset="0"/>
              </a:rPr>
              <a:t>aimerais bien que si.</a:t>
            </a:r>
          </a:p>
          <a:p>
            <a:pPr marL="0" indent="0" eaLnBrk="1" hangingPunct="1">
              <a:lnSpc>
                <a:spcPct val="140000"/>
              </a:lnSpc>
              <a:buFont typeface="Wingdings 2" pitchFamily="18" charset="2"/>
              <a:buNone/>
              <a:tabLst>
                <a:tab pos="355600" algn="l"/>
              </a:tabLst>
              <a:defRPr/>
            </a:pPr>
            <a:r>
              <a:rPr lang="fr-FR" sz="2400" dirty="0" smtClean="0">
                <a:effectLst>
                  <a:outerShdw blurRad="38100" dist="38100" dir="2700000" algn="tl">
                    <a:srgbClr val="24213E"/>
                  </a:outerShdw>
                </a:effectLst>
                <a:latin typeface="Arial" pitchFamily="34" charset="0"/>
                <a:ea typeface="ＭＳ Ｐゴシック" pitchFamily="-84" charset="-128"/>
                <a:cs typeface="Arial" pitchFamily="34" charset="0"/>
              </a:rPr>
              <a:t>- 	Il faut dire ce qu’</a:t>
            </a:r>
            <a:r>
              <a:rPr lang="fr-FR" altLang="ja-JP" sz="2400" dirty="0" smtClean="0">
                <a:effectLst>
                  <a:outerShdw blurRad="38100" dist="38100" dir="2700000" algn="tl">
                    <a:srgbClr val="24213E"/>
                  </a:outerShdw>
                </a:effectLst>
                <a:latin typeface="Arial" pitchFamily="34" charset="0"/>
                <a:ea typeface="ＭＳ Ｐゴシック" pitchFamily="-84" charset="-128"/>
                <a:cs typeface="Arial" pitchFamily="34" charset="0"/>
              </a:rPr>
              <a:t>on a sur le cœur, mais je n</a:t>
            </a:r>
            <a:r>
              <a:rPr lang="ja-JP" altLang="fr-FR" sz="2400" dirty="0" smtClean="0">
                <a:effectLst>
                  <a:outerShdw blurRad="38100" dist="38100" dir="2700000" algn="tl">
                    <a:srgbClr val="24213E"/>
                  </a:outerShdw>
                </a:effectLst>
                <a:latin typeface="Arial" pitchFamily="34" charset="0"/>
                <a:ea typeface="ヒラギノ角ゴ Pro W3" pitchFamily="-84" charset="-128"/>
              </a:rPr>
              <a:t>’</a:t>
            </a:r>
            <a:r>
              <a:rPr lang="fr-FR" altLang="ja-JP" sz="2400" dirty="0" smtClean="0">
                <a:effectLst>
                  <a:outerShdw blurRad="38100" dist="38100" dir="2700000" algn="tl">
                    <a:srgbClr val="24213E"/>
                  </a:outerShdw>
                </a:effectLst>
                <a:latin typeface="Arial" pitchFamily="34" charset="0"/>
                <a:ea typeface="ＭＳ Ｐゴシック" pitchFamily="-84" charset="-128"/>
                <a:cs typeface="Arial" pitchFamily="34" charset="0"/>
              </a:rPr>
              <a:t>aime pas cette 	expression, je ne suis pas un enfant de chœur.</a:t>
            </a:r>
          </a:p>
          <a:p>
            <a:pPr marL="0" indent="0" eaLnBrk="1" hangingPunct="1">
              <a:lnSpc>
                <a:spcPct val="140000"/>
              </a:lnSpc>
              <a:buFont typeface="Wingdings 2" pitchFamily="18" charset="2"/>
              <a:buNone/>
              <a:tabLst>
                <a:tab pos="355600" algn="l"/>
              </a:tabLst>
              <a:defRPr/>
            </a:pPr>
            <a:r>
              <a:rPr lang="fr-FR" sz="2400" dirty="0" smtClean="0">
                <a:effectLst>
                  <a:outerShdw blurRad="38100" dist="38100" dir="2700000" algn="tl">
                    <a:srgbClr val="24213E"/>
                  </a:outerShdw>
                </a:effectLst>
                <a:latin typeface="Arial" pitchFamily="34" charset="0"/>
                <a:ea typeface="ＭＳ Ｐゴシック" pitchFamily="-84" charset="-128"/>
                <a:cs typeface="Arial" pitchFamily="34" charset="0"/>
              </a:rPr>
              <a:t>- 	Ce qu</a:t>
            </a:r>
            <a:r>
              <a:rPr lang="ja-JP" altLang="fr-FR" sz="2400" dirty="0" smtClean="0">
                <a:effectLst>
                  <a:outerShdw blurRad="38100" dist="38100" dir="2700000" algn="tl">
                    <a:srgbClr val="24213E"/>
                  </a:outerShdw>
                </a:effectLst>
                <a:latin typeface="Arial" pitchFamily="34" charset="0"/>
                <a:ea typeface="ヒラギノ角ゴ Pro W3" pitchFamily="-84" charset="-128"/>
              </a:rPr>
              <a:t>’</a:t>
            </a:r>
            <a:r>
              <a:rPr lang="fr-FR" altLang="ja-JP" sz="2400" dirty="0" smtClean="0">
                <a:effectLst>
                  <a:outerShdw blurRad="38100" dist="38100" dir="2700000" algn="tl">
                    <a:srgbClr val="24213E"/>
                  </a:outerShdw>
                </a:effectLst>
                <a:latin typeface="Arial" pitchFamily="34" charset="0"/>
                <a:ea typeface="ＭＳ Ｐゴシック" pitchFamily="-84" charset="-128"/>
                <a:cs typeface="Arial" pitchFamily="34" charset="0"/>
              </a:rPr>
              <a:t>elles disent, est-ce que c</a:t>
            </a:r>
            <a:r>
              <a:rPr lang="ja-JP" altLang="fr-FR" sz="2400" dirty="0" smtClean="0">
                <a:effectLst>
                  <a:outerShdw blurRad="38100" dist="38100" dir="2700000" algn="tl">
                    <a:srgbClr val="24213E"/>
                  </a:outerShdw>
                </a:effectLst>
                <a:latin typeface="Arial" pitchFamily="34" charset="0"/>
                <a:ea typeface="ヒラギノ角ゴ Pro W3" pitchFamily="-84" charset="-128"/>
              </a:rPr>
              <a:t>’</a:t>
            </a:r>
            <a:r>
              <a:rPr lang="fr-FR" altLang="ja-JP" sz="2400" dirty="0" smtClean="0">
                <a:effectLst>
                  <a:outerShdw blurRad="38100" dist="38100" dir="2700000" algn="tl">
                    <a:srgbClr val="24213E"/>
                  </a:outerShdw>
                </a:effectLst>
                <a:latin typeface="Arial" pitchFamily="34" charset="0"/>
                <a:ea typeface="ＭＳ Ｐゴシック" pitchFamily="-84" charset="-128"/>
                <a:cs typeface="Arial" pitchFamily="34" charset="0"/>
              </a:rPr>
              <a:t>est vrai ou non quand elles 	disent (telle chose).  </a:t>
            </a:r>
          </a:p>
          <a:p>
            <a:pPr marL="0" indent="0" eaLnBrk="1" hangingPunct="1">
              <a:lnSpc>
                <a:spcPct val="140000"/>
              </a:lnSpc>
              <a:buFont typeface="Wingdings 2" pitchFamily="18" charset="2"/>
              <a:buNone/>
              <a:tabLst>
                <a:tab pos="355600" algn="l"/>
              </a:tabLst>
              <a:defRPr/>
            </a:pPr>
            <a:r>
              <a:rPr lang="fr-FR" sz="2400" dirty="0" smtClean="0">
                <a:effectLst>
                  <a:outerShdw blurRad="38100" dist="38100" dir="2700000" algn="tl">
                    <a:srgbClr val="24213E"/>
                  </a:outerShdw>
                </a:effectLst>
                <a:latin typeface="Arial" pitchFamily="34" charset="0"/>
                <a:ea typeface="ＭＳ Ｐゴシック" pitchFamily="-84" charset="-128"/>
                <a:cs typeface="Arial" pitchFamily="34" charset="0"/>
              </a:rPr>
              <a:t>- 	Est-ce que c</a:t>
            </a:r>
            <a:r>
              <a:rPr lang="ja-JP" altLang="fr-FR" sz="2400" dirty="0" smtClean="0">
                <a:effectLst>
                  <a:outerShdw blurRad="38100" dist="38100" dir="2700000" algn="tl">
                    <a:srgbClr val="24213E"/>
                  </a:outerShdw>
                </a:effectLst>
                <a:latin typeface="Arial" pitchFamily="34" charset="0"/>
                <a:ea typeface="ヒラギノ角ゴ Pro W3" pitchFamily="-84" charset="-128"/>
              </a:rPr>
              <a:t>’</a:t>
            </a:r>
            <a:r>
              <a:rPr lang="fr-FR" altLang="ja-JP" sz="2400" dirty="0" smtClean="0">
                <a:effectLst>
                  <a:outerShdw blurRad="38100" dist="38100" dir="2700000" algn="tl">
                    <a:srgbClr val="24213E"/>
                  </a:outerShdw>
                </a:effectLst>
                <a:latin typeface="Arial" pitchFamily="34" charset="0"/>
                <a:ea typeface="ＭＳ Ｐゴシック" pitchFamily="-84" charset="-128"/>
                <a:cs typeface="Arial" pitchFamily="34" charset="0"/>
              </a:rPr>
              <a:t>est gentil si je propose une glace?</a:t>
            </a:r>
            <a:endParaRPr lang="fr-FR" sz="2400" dirty="0" smtClean="0">
              <a:effectLst>
                <a:outerShdw blurRad="38100" dist="38100" dir="2700000" algn="tl">
                  <a:srgbClr val="24213E"/>
                </a:outerShdw>
              </a:effectLst>
              <a:latin typeface="Arial" pitchFamily="34" charset="0"/>
              <a:ea typeface="ＭＳ Ｐゴシック" pitchFamily="-84" charset="-128"/>
              <a:cs typeface="Arial" pitchFamily="34" charset="0"/>
            </a:endParaRPr>
          </a:p>
        </p:txBody>
      </p:sp>
    </p:spTree>
    <p:extLst>
      <p:ext uri="{BB962C8B-B14F-4D97-AF65-F5344CB8AC3E}">
        <p14:creationId xmlns:p14="http://schemas.microsoft.com/office/powerpoint/2010/main" val="280408847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313" y="285750"/>
            <a:ext cx="8786812" cy="3643313"/>
          </a:xfrm>
          <a:extLst/>
        </p:spPr>
        <p:txBody>
          <a:bodyPr>
            <a:noAutofit/>
          </a:bodyPr>
          <a:lstStyle/>
          <a:p>
            <a:pPr algn="l" eaLnBrk="1" hangingPunct="1">
              <a:tabLst>
                <a:tab pos="355600" algn="l"/>
              </a:tabLst>
              <a:defRPr/>
            </a:pPr>
            <a:r>
              <a:rPr lang="fr-BE" sz="2500" dirty="0" smtClean="0">
                <a:effectLst>
                  <a:outerShdw blurRad="38100" dist="38100" dir="2700000" algn="tl">
                    <a:srgbClr val="24213E"/>
                  </a:outerShdw>
                </a:effectLst>
                <a:latin typeface="Arial" pitchFamily="34" charset="0"/>
                <a:ea typeface="ＭＳ Ｐゴシック" pitchFamily="-84" charset="-128"/>
                <a:cs typeface="Arial" pitchFamily="34" charset="0"/>
              </a:rPr>
              <a:t>- 	</a:t>
            </a:r>
            <a:r>
              <a:rPr lang="fr-BE" sz="2600" dirty="0" smtClean="0">
                <a:effectLst>
                  <a:outerShdw blurRad="38100" dist="38100" dir="2700000" algn="tl">
                    <a:srgbClr val="24213E"/>
                  </a:outerShdw>
                </a:effectLst>
                <a:latin typeface="Arial" pitchFamily="34" charset="0"/>
                <a:ea typeface="ＭＳ Ｐゴシック" pitchFamily="-84" charset="-128"/>
                <a:cs typeface="Arial" pitchFamily="34" charset="0"/>
              </a:rPr>
              <a:t>On fait semblant de ne pas me connaître si je 	rencontre quelqu</a:t>
            </a:r>
            <a:r>
              <a:rPr lang="fr-BE" altLang="fr-FR" sz="2600" dirty="0" smtClean="0">
                <a:effectLst>
                  <a:outerShdw blurRad="38100" dist="38100" dir="2700000" algn="tl">
                    <a:srgbClr val="24213E"/>
                  </a:outerShdw>
                </a:effectLst>
                <a:latin typeface="Arial" pitchFamily="34" charset="0"/>
                <a:ea typeface="ＭＳ Ｐゴシック" pitchFamily="-84" charset="-128"/>
                <a:cs typeface="Arial" pitchFamily="34" charset="0"/>
              </a:rPr>
              <a:t>’</a:t>
            </a:r>
            <a:r>
              <a:rPr lang="fr-BE" sz="2600" dirty="0" smtClean="0">
                <a:effectLst>
                  <a:outerShdw blurRad="38100" dist="38100" dir="2700000" algn="tl">
                    <a:srgbClr val="24213E"/>
                  </a:outerShdw>
                </a:effectLst>
                <a:latin typeface="Arial" pitchFamily="34" charset="0"/>
                <a:ea typeface="ＭＳ Ｐゴシック" pitchFamily="-84" charset="-128"/>
                <a:cs typeface="Arial" pitchFamily="34" charset="0"/>
              </a:rPr>
              <a:t>un en dehors de l</a:t>
            </a:r>
            <a:r>
              <a:rPr lang="fr-BE" altLang="fr-FR" sz="2600" dirty="0" smtClean="0">
                <a:effectLst>
                  <a:outerShdw blurRad="38100" dist="38100" dir="2700000" algn="tl">
                    <a:srgbClr val="24213E"/>
                  </a:outerShdw>
                </a:effectLst>
                <a:latin typeface="Arial" pitchFamily="34" charset="0"/>
                <a:ea typeface="ＭＳ Ｐゴシック" pitchFamily="-84" charset="-128"/>
                <a:cs typeface="Arial" pitchFamily="34" charset="0"/>
              </a:rPr>
              <a:t>’</a:t>
            </a:r>
            <a:r>
              <a:rPr lang="fr-BE" sz="2600" dirty="0" smtClean="0">
                <a:effectLst>
                  <a:outerShdw blurRad="38100" dist="38100" dir="2700000" algn="tl">
                    <a:srgbClr val="24213E"/>
                  </a:outerShdw>
                </a:effectLst>
                <a:latin typeface="Arial" pitchFamily="34" charset="0"/>
                <a:ea typeface="ＭＳ Ｐゴシック" pitchFamily="-84" charset="-128"/>
                <a:cs typeface="Arial" pitchFamily="34" charset="0"/>
              </a:rPr>
              <a:t>école, on me dit 	que je pue.</a:t>
            </a:r>
            <a:br>
              <a:rPr lang="fr-BE" sz="2600" dirty="0" smtClean="0">
                <a:effectLst>
                  <a:outerShdw blurRad="38100" dist="38100" dir="2700000" algn="tl">
                    <a:srgbClr val="24213E"/>
                  </a:outerShdw>
                </a:effectLst>
                <a:latin typeface="Arial" pitchFamily="34" charset="0"/>
                <a:ea typeface="ＭＳ Ｐゴシック" pitchFamily="-84" charset="-128"/>
                <a:cs typeface="Arial" pitchFamily="34" charset="0"/>
              </a:rPr>
            </a:br>
            <a:r>
              <a:rPr lang="fr-BE" sz="2600" dirty="0" smtClean="0">
                <a:effectLst>
                  <a:outerShdw blurRad="38100" dist="38100" dir="2700000" algn="tl">
                    <a:srgbClr val="24213E"/>
                  </a:outerShdw>
                </a:effectLst>
                <a:latin typeface="Arial" pitchFamily="34" charset="0"/>
                <a:ea typeface="ＭＳ Ｐゴシック" pitchFamily="-84" charset="-128"/>
                <a:cs typeface="Arial" pitchFamily="34" charset="0"/>
              </a:rPr>
              <a:t/>
            </a:r>
            <a:br>
              <a:rPr lang="fr-BE" sz="2600" dirty="0" smtClean="0">
                <a:effectLst>
                  <a:outerShdw blurRad="38100" dist="38100" dir="2700000" algn="tl">
                    <a:srgbClr val="24213E"/>
                  </a:outerShdw>
                </a:effectLst>
                <a:latin typeface="Arial" pitchFamily="34" charset="0"/>
                <a:ea typeface="ＭＳ Ｐゴシック" pitchFamily="-84" charset="-128"/>
                <a:cs typeface="Arial" pitchFamily="34" charset="0"/>
              </a:rPr>
            </a:br>
            <a:r>
              <a:rPr lang="fr-BE" sz="2600" dirty="0" smtClean="0">
                <a:effectLst>
                  <a:outerShdw blurRad="38100" dist="38100" dir="2700000" algn="tl">
                    <a:srgbClr val="24213E"/>
                  </a:outerShdw>
                </a:effectLst>
                <a:latin typeface="Arial" pitchFamily="34" charset="0"/>
                <a:ea typeface="ＭＳ Ｐゴシック" pitchFamily="-84" charset="-128"/>
                <a:cs typeface="Arial" pitchFamily="34" charset="0"/>
              </a:rPr>
              <a:t>- 	Je ne veux pas manger de la viande avec un couteau, 	je la mange avec mes doigts, et je ne changerai pas, il 	n</a:t>
            </a:r>
            <a:r>
              <a:rPr lang="fr-BE" altLang="fr-FR" sz="2600" dirty="0" smtClean="0">
                <a:effectLst>
                  <a:outerShdw blurRad="38100" dist="38100" dir="2700000" algn="tl">
                    <a:srgbClr val="24213E"/>
                  </a:outerShdw>
                </a:effectLst>
                <a:latin typeface="Arial" pitchFamily="34" charset="0"/>
                <a:ea typeface="ＭＳ Ｐゴシック" pitchFamily="-84" charset="-128"/>
                <a:cs typeface="Arial" pitchFamily="34" charset="0"/>
              </a:rPr>
              <a:t>’</a:t>
            </a:r>
            <a:r>
              <a:rPr lang="fr-BE" sz="2600" dirty="0" smtClean="0">
                <a:effectLst>
                  <a:outerShdw blurRad="38100" dist="38100" dir="2700000" algn="tl">
                    <a:srgbClr val="24213E"/>
                  </a:outerShdw>
                </a:effectLst>
                <a:latin typeface="Arial" pitchFamily="34" charset="0"/>
                <a:ea typeface="ＭＳ Ｐゴシック" pitchFamily="-84" charset="-128"/>
                <a:cs typeface="Arial" pitchFamily="34" charset="0"/>
              </a:rPr>
              <a:t>en est pas question.</a:t>
            </a:r>
          </a:p>
        </p:txBody>
      </p:sp>
    </p:spTree>
    <p:extLst>
      <p:ext uri="{BB962C8B-B14F-4D97-AF65-F5344CB8AC3E}">
        <p14:creationId xmlns:p14="http://schemas.microsoft.com/office/powerpoint/2010/main" val="354357310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157420"/>
            <a:ext cx="8229600" cy="1870673"/>
          </a:xfrm>
          <a:extLst/>
        </p:spPr>
        <p:txBody>
          <a:bodyPr>
            <a:noAutofit/>
          </a:bodyPr>
          <a:lstStyle/>
          <a:p>
            <a:pPr eaLnBrk="1" hangingPunct="1">
              <a:defRPr/>
            </a:pPr>
            <a:r>
              <a:rPr lang="fr-BE" sz="4000" dirty="0" smtClean="0">
                <a:effectLst>
                  <a:outerShdw blurRad="38100" dist="38100" dir="2700000" algn="tl">
                    <a:srgbClr val="24213E"/>
                  </a:outerShdw>
                </a:effectLst>
                <a:latin typeface="Arial" pitchFamily="34" charset="0"/>
                <a:ea typeface="ＭＳ Ｐゴシック" pitchFamily="-84" charset="-128"/>
                <a:cs typeface="Arial" pitchFamily="34" charset="0"/>
              </a:rPr>
              <a:t>Dessins et écritures de Sandra</a:t>
            </a:r>
          </a:p>
        </p:txBody>
      </p:sp>
    </p:spTree>
    <p:extLst>
      <p:ext uri="{BB962C8B-B14F-4D97-AF65-F5344CB8AC3E}">
        <p14:creationId xmlns:p14="http://schemas.microsoft.com/office/powerpoint/2010/main" val="391984247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G:\CCF26042010_00007.jpg"/>
          <p:cNvPicPr>
            <a:picLocks noChangeAspect="1" noChangeArrowheads="1"/>
          </p:cNvPicPr>
          <p:nvPr/>
        </p:nvPicPr>
        <p:blipFill>
          <a:blip r:embed="rId3"/>
          <a:srcRect l="32948" t="7591" r="26418" b="9213"/>
          <a:stretch>
            <a:fillRect/>
          </a:stretch>
        </p:blipFill>
        <p:spPr bwMode="auto">
          <a:xfrm>
            <a:off x="3286125" y="214313"/>
            <a:ext cx="2284413" cy="6480175"/>
          </a:xfrm>
          <a:prstGeom prst="rect">
            <a:avLst/>
          </a:prstGeom>
          <a:noFill/>
          <a:ln w="9525">
            <a:noFill/>
            <a:miter lim="800000"/>
            <a:headEnd/>
            <a:tailEnd/>
          </a:ln>
        </p:spPr>
      </p:pic>
    </p:spTree>
    <p:extLst>
      <p:ext uri="{BB962C8B-B14F-4D97-AF65-F5344CB8AC3E}">
        <p14:creationId xmlns:p14="http://schemas.microsoft.com/office/powerpoint/2010/main" val="323165171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G:\CCF26042010_00000.jpg"/>
          <p:cNvPicPr>
            <a:picLocks noChangeAspect="1" noChangeArrowheads="1"/>
          </p:cNvPicPr>
          <p:nvPr/>
        </p:nvPicPr>
        <p:blipFill>
          <a:blip r:embed="rId3"/>
          <a:srcRect l="15897" t="10310" r="2274" b="6531"/>
          <a:stretch>
            <a:fillRect/>
          </a:stretch>
        </p:blipFill>
        <p:spPr bwMode="auto">
          <a:xfrm>
            <a:off x="285750" y="214313"/>
            <a:ext cx="8572500" cy="6286500"/>
          </a:xfrm>
          <a:prstGeom prst="rect">
            <a:avLst/>
          </a:prstGeom>
          <a:noFill/>
          <a:ln w="9525">
            <a:noFill/>
            <a:miter lim="800000"/>
            <a:headEnd/>
            <a:tailEnd/>
          </a:ln>
        </p:spPr>
      </p:pic>
    </p:spTree>
    <p:extLst>
      <p:ext uri="{BB962C8B-B14F-4D97-AF65-F5344CB8AC3E}">
        <p14:creationId xmlns:p14="http://schemas.microsoft.com/office/powerpoint/2010/main" val="389022168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Quelle importance pour la Clinique?</a:t>
            </a:r>
            <a:endParaRPr lang="fr-FR" dirty="0"/>
          </a:p>
        </p:txBody>
      </p:sp>
      <p:sp>
        <p:nvSpPr>
          <p:cNvPr id="3" name="Espace réservé du contenu 2"/>
          <p:cNvSpPr>
            <a:spLocks noGrp="1"/>
          </p:cNvSpPr>
          <p:nvPr>
            <p:ph idx="1"/>
          </p:nvPr>
        </p:nvSpPr>
        <p:spPr>
          <a:xfrm>
            <a:off x="457200" y="2026186"/>
            <a:ext cx="8229600" cy="4665937"/>
          </a:xfrm>
        </p:spPr>
        <p:txBody>
          <a:bodyPr>
            <a:normAutofit fontScale="92500" lnSpcReduction="20000"/>
          </a:bodyPr>
          <a:lstStyle/>
          <a:p>
            <a:r>
              <a:rPr lang="fr-FR" dirty="0" smtClean="0"/>
              <a:t>Passage d’une approche catégorielle à une approche dimensionnelle.</a:t>
            </a:r>
          </a:p>
          <a:p>
            <a:r>
              <a:rPr lang="fr-FR" dirty="0" smtClean="0"/>
              <a:t>Donc disparition des entités nosographiques différenciées avec  risque de confusion.</a:t>
            </a:r>
          </a:p>
          <a:p>
            <a:r>
              <a:rPr lang="fr-FR" dirty="0" smtClean="0"/>
              <a:t>Mais intérêt majeur de pouvoir repérer des signes plus discrets et de leur donner une existence clinique.</a:t>
            </a:r>
            <a:endParaRPr lang="fr-FR" dirty="0"/>
          </a:p>
        </p:txBody>
      </p:sp>
    </p:spTree>
    <p:extLst>
      <p:ext uri="{BB962C8B-B14F-4D97-AF65-F5344CB8AC3E}">
        <p14:creationId xmlns:p14="http://schemas.microsoft.com/office/powerpoint/2010/main" val="250864690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G:\CCF26042010_00003.jpg"/>
          <p:cNvPicPr>
            <a:picLocks noChangeAspect="1" noChangeArrowheads="1"/>
          </p:cNvPicPr>
          <p:nvPr/>
        </p:nvPicPr>
        <p:blipFill>
          <a:blip r:embed="rId3"/>
          <a:srcRect l="13229"/>
          <a:stretch>
            <a:fillRect/>
          </a:stretch>
        </p:blipFill>
        <p:spPr bwMode="auto">
          <a:xfrm>
            <a:off x="2500313" y="142875"/>
            <a:ext cx="4057650" cy="6480175"/>
          </a:xfrm>
          <a:prstGeom prst="rect">
            <a:avLst/>
          </a:prstGeom>
          <a:noFill/>
          <a:ln w="9525">
            <a:noFill/>
            <a:miter lim="800000"/>
            <a:headEnd/>
            <a:tailEnd/>
          </a:ln>
        </p:spPr>
      </p:pic>
    </p:spTree>
    <p:extLst>
      <p:ext uri="{BB962C8B-B14F-4D97-AF65-F5344CB8AC3E}">
        <p14:creationId xmlns:p14="http://schemas.microsoft.com/office/powerpoint/2010/main" val="151503352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G:\CCF26042010_00005.jpg"/>
          <p:cNvPicPr>
            <a:picLocks noChangeAspect="1" noChangeArrowheads="1"/>
          </p:cNvPicPr>
          <p:nvPr/>
        </p:nvPicPr>
        <p:blipFill>
          <a:blip r:embed="rId3"/>
          <a:srcRect/>
          <a:stretch>
            <a:fillRect/>
          </a:stretch>
        </p:blipFill>
        <p:spPr bwMode="auto">
          <a:xfrm>
            <a:off x="2143125" y="285750"/>
            <a:ext cx="4676775" cy="6480175"/>
          </a:xfrm>
          <a:prstGeom prst="rect">
            <a:avLst/>
          </a:prstGeom>
          <a:noFill/>
          <a:ln w="9525">
            <a:noFill/>
            <a:miter lim="800000"/>
            <a:headEnd/>
            <a:tailEnd/>
          </a:ln>
        </p:spPr>
      </p:pic>
    </p:spTree>
    <p:extLst>
      <p:ext uri="{BB962C8B-B14F-4D97-AF65-F5344CB8AC3E}">
        <p14:creationId xmlns:p14="http://schemas.microsoft.com/office/powerpoint/2010/main" val="264684554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2225692"/>
            <a:ext cx="8229600" cy="1747782"/>
          </a:xfrm>
        </p:spPr>
        <p:txBody>
          <a:bodyPr/>
          <a:lstStyle/>
          <a:p>
            <a:r>
              <a:rPr lang="fr-FR" dirty="0" smtClean="0"/>
              <a:t>La souffrance de Georges</a:t>
            </a:r>
            <a:endParaRPr lang="fr-FR" dirty="0"/>
          </a:p>
        </p:txBody>
      </p:sp>
    </p:spTree>
    <p:extLst>
      <p:ext uri="{BB962C8B-B14F-4D97-AF65-F5344CB8AC3E}">
        <p14:creationId xmlns:p14="http://schemas.microsoft.com/office/powerpoint/2010/main" val="125496198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20140402102951_00001.jpg"/>
          <p:cNvPicPr>
            <a:picLocks noGrp="1" noChangeAspect="1"/>
          </p:cNvPicPr>
          <p:nvPr>
            <p:ph idx="1"/>
          </p:nvPr>
        </p:nvPicPr>
        <p:blipFill>
          <a:blip r:embed="rId2" cstate="print">
            <a:extLst>
              <a:ext uri="{28A0092B-C50C-407E-A947-70E740481C1C}">
                <a14:useLocalDpi xmlns:a14="http://schemas.microsoft.com/office/drawing/2010/main" val="0"/>
              </a:ext>
            </a:extLst>
          </a:blip>
          <a:srcRect t="20535" b="20535"/>
          <a:stretch>
            <a:fillRect/>
          </a:stretch>
        </p:blipFill>
        <p:spPr>
          <a:xfrm>
            <a:off x="395288" y="0"/>
            <a:ext cx="8229600" cy="6858000"/>
          </a:xfrm>
        </p:spPr>
      </p:pic>
    </p:spTree>
    <p:extLst>
      <p:ext uri="{BB962C8B-B14F-4D97-AF65-F5344CB8AC3E}">
        <p14:creationId xmlns:p14="http://schemas.microsoft.com/office/powerpoint/2010/main" val="104751529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20140402102951_00002.jpg"/>
          <p:cNvPicPr>
            <a:picLocks noGrp="1" noChangeAspect="1"/>
          </p:cNvPicPr>
          <p:nvPr>
            <p:ph idx="1"/>
          </p:nvPr>
        </p:nvPicPr>
        <p:blipFill>
          <a:blip r:embed="rId2" cstate="print">
            <a:extLst>
              <a:ext uri="{28A0092B-C50C-407E-A947-70E740481C1C}">
                <a14:useLocalDpi xmlns:a14="http://schemas.microsoft.com/office/drawing/2010/main" val="0"/>
              </a:ext>
            </a:extLst>
          </a:blip>
          <a:srcRect t="17943" b="17943"/>
          <a:stretch>
            <a:fillRect/>
          </a:stretch>
        </p:blipFill>
        <p:spPr>
          <a:xfrm>
            <a:off x="395288" y="-459432"/>
            <a:ext cx="8229600" cy="7920682"/>
          </a:xfrm>
        </p:spPr>
      </p:pic>
    </p:spTree>
    <p:extLst>
      <p:ext uri="{BB962C8B-B14F-4D97-AF65-F5344CB8AC3E}">
        <p14:creationId xmlns:p14="http://schemas.microsoft.com/office/powerpoint/2010/main" val="60931734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36546"/>
            <a:ext cx="8229600" cy="6472258"/>
          </a:xfrm>
        </p:spPr>
        <p:txBody>
          <a:bodyPr/>
          <a:lstStyle/>
          <a:p>
            <a:pPr marL="0" indent="0">
              <a:buNone/>
            </a:pPr>
            <a:r>
              <a:rPr lang="fr-FR" dirty="0" smtClean="0"/>
              <a:t>Un exemple de ce qu’il ne faut pas faire….</a:t>
            </a:r>
          </a:p>
          <a:p>
            <a:pPr marL="0" indent="0">
              <a:buNone/>
            </a:pPr>
            <a:r>
              <a:rPr lang="fr-FR" dirty="0"/>
              <a:t> </a:t>
            </a:r>
            <a:r>
              <a:rPr lang="fr-FR" dirty="0" smtClean="0"/>
              <a:t>       L’histoire de Lo</a:t>
            </a:r>
            <a:r>
              <a:rPr lang="fr-FR" dirty="0" smtClean="0"/>
              <a:t>ïc</a:t>
            </a:r>
            <a:endParaRPr lang="fr-FR" dirty="0"/>
          </a:p>
        </p:txBody>
      </p:sp>
    </p:spTree>
    <p:extLst>
      <p:ext uri="{BB962C8B-B14F-4D97-AF65-F5344CB8AC3E}">
        <p14:creationId xmlns:p14="http://schemas.microsoft.com/office/powerpoint/2010/main" val="26287968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955983"/>
            <a:ext cx="8229600" cy="1143000"/>
          </a:xfrm>
        </p:spPr>
        <p:txBody>
          <a:bodyPr/>
          <a:lstStyle/>
          <a:p>
            <a:r>
              <a:rPr lang="fr-FR" dirty="0" smtClean="0"/>
              <a:t>Merci pour votre attention</a:t>
            </a:r>
            <a:endParaRPr lang="fr-FR" dirty="0"/>
          </a:p>
        </p:txBody>
      </p:sp>
    </p:spTree>
    <p:extLst>
      <p:ext uri="{BB962C8B-B14F-4D97-AF65-F5344CB8AC3E}">
        <p14:creationId xmlns:p14="http://schemas.microsoft.com/office/powerpoint/2010/main" val="476586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14034"/>
            <a:ext cx="8229600" cy="6520897"/>
          </a:xfrm>
        </p:spPr>
        <p:txBody>
          <a:bodyPr>
            <a:normAutofit fontScale="92500" lnSpcReduction="10000"/>
          </a:bodyPr>
          <a:lstStyle/>
          <a:p>
            <a:r>
              <a:rPr lang="fr-FR" dirty="0" smtClean="0"/>
              <a:t>Le problème de la psychose reste entier, et s’est modifié avec le DSM V qui exclut cette pathologie des TSA.</a:t>
            </a:r>
          </a:p>
          <a:p>
            <a:r>
              <a:rPr lang="fr-FR" dirty="0" smtClean="0"/>
              <a:t>Dans le DSM IV, elle pouvait être reprise  dans les TED-NS (=non spécifiés).</a:t>
            </a:r>
          </a:p>
          <a:p>
            <a:r>
              <a:rPr lang="fr-FR" dirty="0" smtClean="0"/>
              <a:t>Actuellement, il ne reste plus que la Schizophrénie infantile , à « (</a:t>
            </a:r>
            <a:r>
              <a:rPr lang="fr-FR" dirty="0" err="1" smtClean="0"/>
              <a:t>very</a:t>
            </a:r>
            <a:r>
              <a:rPr lang="fr-FR" dirty="0" smtClean="0"/>
              <a:t>) </a:t>
            </a:r>
            <a:r>
              <a:rPr lang="fr-FR" dirty="0" err="1" smtClean="0"/>
              <a:t>early</a:t>
            </a:r>
            <a:r>
              <a:rPr lang="fr-FR" dirty="0" smtClean="0"/>
              <a:t> </a:t>
            </a:r>
            <a:r>
              <a:rPr lang="fr-FR" dirty="0" err="1" smtClean="0"/>
              <a:t>onset</a:t>
            </a:r>
            <a:r>
              <a:rPr lang="fr-FR" dirty="0" smtClean="0"/>
              <a:t> ».</a:t>
            </a:r>
          </a:p>
          <a:p>
            <a:r>
              <a:rPr lang="fr-FR" dirty="0" smtClean="0"/>
              <a:t> Notons l’intérêt de la « dysharmonie psychotique » (CFTMEA)</a:t>
            </a:r>
            <a:endParaRPr lang="fr-FR" dirty="0"/>
          </a:p>
        </p:txBody>
      </p:sp>
    </p:spTree>
    <p:extLst>
      <p:ext uri="{BB962C8B-B14F-4D97-AF65-F5344CB8AC3E}">
        <p14:creationId xmlns:p14="http://schemas.microsoft.com/office/powerpoint/2010/main" val="241326959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76048"/>
            <a:ext cx="8229600" cy="6375440"/>
          </a:xfrm>
        </p:spPr>
        <p:txBody>
          <a:bodyPr/>
          <a:lstStyle/>
          <a:p>
            <a:pPr marL="0" indent="0">
              <a:buNone/>
            </a:pPr>
            <a:r>
              <a:rPr lang="fr-FR" dirty="0" smtClean="0"/>
              <a:t>Classiquement, le diagnostic d’autisme reposait sur la « triade » autistique, </a:t>
            </a:r>
          </a:p>
          <a:p>
            <a:pPr marL="0" indent="0">
              <a:buNone/>
            </a:pPr>
            <a:r>
              <a:rPr lang="fr-FR" dirty="0" smtClean="0"/>
              <a:t>   - le trouble de la communication,</a:t>
            </a:r>
          </a:p>
          <a:p>
            <a:pPr marL="0" indent="0">
              <a:buNone/>
            </a:pPr>
            <a:r>
              <a:rPr lang="fr-FR" dirty="0"/>
              <a:t> </a:t>
            </a:r>
            <a:r>
              <a:rPr lang="fr-FR" dirty="0" smtClean="0"/>
              <a:t>  - le trouble des interactions sociales,</a:t>
            </a:r>
          </a:p>
          <a:p>
            <a:pPr marL="0" indent="0">
              <a:buNone/>
            </a:pPr>
            <a:r>
              <a:rPr lang="fr-FR" dirty="0"/>
              <a:t> </a:t>
            </a:r>
            <a:r>
              <a:rPr lang="fr-FR" dirty="0" smtClean="0"/>
              <a:t>  - la stéréotypie</a:t>
            </a:r>
            <a:endParaRPr lang="fr-FR" dirty="0"/>
          </a:p>
        </p:txBody>
      </p:sp>
    </p:spTree>
    <p:extLst>
      <p:ext uri="{BB962C8B-B14F-4D97-AF65-F5344CB8AC3E}">
        <p14:creationId xmlns:p14="http://schemas.microsoft.com/office/powerpoint/2010/main" val="146440394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Espace réservé du contenu 2"/>
          <p:cNvSpPr>
            <a:spLocks noGrp="1"/>
          </p:cNvSpPr>
          <p:nvPr>
            <p:ph idx="1"/>
          </p:nvPr>
        </p:nvSpPr>
        <p:spPr>
          <a:xfrm>
            <a:off x="125733" y="214313"/>
            <a:ext cx="8738509" cy="6429375"/>
          </a:xfrm>
        </p:spPr>
        <p:txBody>
          <a:bodyPr/>
          <a:lstStyle/>
          <a:p>
            <a:pPr marL="0" indent="0" algn="just" eaLnBrk="1" hangingPunct="1">
              <a:lnSpc>
                <a:spcPct val="100000"/>
              </a:lnSpc>
              <a:spcBef>
                <a:spcPts val="0"/>
              </a:spcBef>
              <a:buNone/>
              <a:defRPr/>
            </a:pPr>
            <a:r>
              <a:rPr lang="fr-FR" dirty="0" smtClean="0">
                <a:ea typeface="ＭＳ Ｐゴシック" pitchFamily="-84" charset="-128"/>
                <a:cs typeface="Arial" pitchFamily="34" charset="0"/>
              </a:rPr>
              <a:t>La triade symptomatologique est réduite à deux domaines dans le DSMV</a:t>
            </a:r>
            <a:endParaRPr lang="fr-FR" dirty="0">
              <a:ea typeface="ＭＳ Ｐゴシック" pitchFamily="-84" charset="-128"/>
              <a:cs typeface="Arial" pitchFamily="34" charset="0"/>
            </a:endParaRPr>
          </a:p>
          <a:p>
            <a:pPr marL="0" indent="0" algn="just" eaLnBrk="1" hangingPunct="1">
              <a:lnSpc>
                <a:spcPct val="100000"/>
              </a:lnSpc>
              <a:spcBef>
                <a:spcPts val="0"/>
              </a:spcBef>
              <a:buNone/>
              <a:defRPr/>
            </a:pPr>
            <a:endParaRPr lang="fr-FR" sz="2600" b="1" dirty="0" smtClean="0">
              <a:latin typeface="Arial" pitchFamily="34" charset="0"/>
              <a:ea typeface="ＭＳ Ｐゴシック" pitchFamily="-84" charset="-128"/>
              <a:cs typeface="Arial" pitchFamily="34" charset="0"/>
            </a:endParaRPr>
          </a:p>
          <a:p>
            <a:pPr marL="514350" indent="-514350" algn="just" eaLnBrk="1" hangingPunct="1">
              <a:lnSpc>
                <a:spcPct val="100000"/>
              </a:lnSpc>
              <a:spcBef>
                <a:spcPts val="0"/>
              </a:spcBef>
              <a:buFont typeface="Arial" pitchFamily="34" charset="0"/>
              <a:buAutoNum type="arabicParenR"/>
              <a:defRPr/>
            </a:pPr>
            <a:r>
              <a:rPr lang="fr-FR" sz="2600" dirty="0" smtClean="0">
                <a:ea typeface="ＭＳ Ｐゴシック" pitchFamily="-84" charset="-128"/>
                <a:cs typeface="Arial" pitchFamily="34" charset="0"/>
              </a:rPr>
              <a:t>Un domaine intégrant l’ensemble des difficultés d’interaction sociale et de communication;</a:t>
            </a:r>
          </a:p>
          <a:p>
            <a:pPr marL="514350" indent="-514350" algn="just" eaLnBrk="1" hangingPunct="1">
              <a:lnSpc>
                <a:spcPct val="100000"/>
              </a:lnSpc>
              <a:spcBef>
                <a:spcPts val="0"/>
              </a:spcBef>
              <a:buFont typeface="Arial" pitchFamily="34" charset="0"/>
              <a:buNone/>
              <a:defRPr/>
            </a:pPr>
            <a:endParaRPr lang="fr-FR" sz="2600" dirty="0" smtClean="0">
              <a:ea typeface="ＭＳ Ｐゴシック" pitchFamily="-84" charset="-128"/>
              <a:cs typeface="Arial" pitchFamily="34" charset="0"/>
            </a:endParaRPr>
          </a:p>
          <a:p>
            <a:pPr marL="514350" indent="-514350" algn="just" eaLnBrk="1" hangingPunct="1">
              <a:lnSpc>
                <a:spcPct val="100000"/>
              </a:lnSpc>
              <a:spcBef>
                <a:spcPts val="0"/>
              </a:spcBef>
              <a:buFont typeface="Arial" pitchFamily="34" charset="0"/>
              <a:buAutoNum type="arabicParenR" startAt="2"/>
              <a:defRPr/>
            </a:pPr>
            <a:r>
              <a:rPr lang="fr-FR" sz="2600" dirty="0" smtClean="0">
                <a:ea typeface="ＭＳ Ｐゴシック" pitchFamily="-84" charset="-128"/>
                <a:cs typeface="Arial" pitchFamily="34" charset="0"/>
              </a:rPr>
              <a:t>Un second domaine reprend les intérêts restreints et les comportements répétitifs avec une attention particulière pour les comportements sensoriels typiquement observés dans les troubles du spectre de l’autisme. </a:t>
            </a:r>
          </a:p>
          <a:p>
            <a:pPr marL="514350" indent="-514350" algn="just" eaLnBrk="1" hangingPunct="1">
              <a:lnSpc>
                <a:spcPct val="100000"/>
              </a:lnSpc>
              <a:spcBef>
                <a:spcPts val="0"/>
              </a:spcBef>
              <a:buFont typeface="Arial" pitchFamily="34" charset="0"/>
              <a:buNone/>
              <a:defRPr/>
            </a:pPr>
            <a:endParaRPr lang="fr-FR" sz="2600" dirty="0" smtClean="0">
              <a:ea typeface="ＭＳ Ｐゴシック" pitchFamily="-84" charset="-128"/>
              <a:cs typeface="Arial" pitchFamily="34" charset="0"/>
            </a:endParaRPr>
          </a:p>
          <a:p>
            <a:pPr marL="514350" indent="-514350" algn="just" eaLnBrk="1" hangingPunct="1">
              <a:lnSpc>
                <a:spcPct val="100000"/>
              </a:lnSpc>
              <a:spcBef>
                <a:spcPts val="0"/>
              </a:spcBef>
              <a:buFont typeface="Arial" pitchFamily="34" charset="0"/>
              <a:buNone/>
              <a:defRPr/>
            </a:pPr>
            <a:r>
              <a:rPr lang="fr-FR" sz="2600" dirty="0" smtClean="0">
                <a:ea typeface="ＭＳ Ｐゴシック" pitchFamily="-84" charset="-128"/>
                <a:cs typeface="Arial" pitchFamily="34" charset="0"/>
              </a:rPr>
              <a:t>Enfin, les symptômes doivent être présents durant la petite</a:t>
            </a:r>
          </a:p>
          <a:p>
            <a:pPr marL="514350" indent="-514350" algn="just" eaLnBrk="1" hangingPunct="1">
              <a:lnSpc>
                <a:spcPct val="100000"/>
              </a:lnSpc>
              <a:spcBef>
                <a:spcPts val="0"/>
              </a:spcBef>
              <a:buFont typeface="Arial" pitchFamily="34" charset="0"/>
              <a:buNone/>
              <a:defRPr/>
            </a:pPr>
            <a:r>
              <a:rPr lang="fr-FR" sz="2600" dirty="0" smtClean="0">
                <a:ea typeface="ＭＳ Ｐゴシック" pitchFamily="-84" charset="-128"/>
                <a:cs typeface="Arial" pitchFamily="34" charset="0"/>
              </a:rPr>
              <a:t>enfance mais il n’existe plus de critère strict quant à l’âge.</a:t>
            </a:r>
          </a:p>
        </p:txBody>
      </p:sp>
    </p:spTree>
    <p:extLst>
      <p:ext uri="{BB962C8B-B14F-4D97-AF65-F5344CB8AC3E}">
        <p14:creationId xmlns:p14="http://schemas.microsoft.com/office/powerpoint/2010/main" val="110655879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Espace réservé du contenu 2"/>
          <p:cNvSpPr>
            <a:spLocks noGrp="1"/>
          </p:cNvSpPr>
          <p:nvPr>
            <p:ph idx="1"/>
          </p:nvPr>
        </p:nvSpPr>
        <p:spPr>
          <a:xfrm>
            <a:off x="-142875" y="1428750"/>
            <a:ext cx="9144000" cy="5429250"/>
          </a:xfrm>
        </p:spPr>
        <p:txBody>
          <a:bodyPr>
            <a:normAutofit lnSpcReduction="10000"/>
          </a:bodyPr>
          <a:lstStyle/>
          <a:p>
            <a:pPr algn="just" eaLnBrk="1" hangingPunct="1">
              <a:spcBef>
                <a:spcPct val="0"/>
              </a:spcBef>
              <a:buFont typeface="Arial" pitchFamily="34" charset="0"/>
              <a:buNone/>
            </a:pPr>
            <a:r>
              <a:rPr lang="fr-FR" sz="2600" dirty="0" smtClean="0">
                <a:latin typeface="Arial" pitchFamily="34" charset="0"/>
                <a:ea typeface="ＭＳ Ｐゴシック" pitchFamily="-84" charset="-128"/>
                <a:cs typeface="Arial" pitchFamily="34" charset="0"/>
              </a:rPr>
              <a:t>	Les catégories présentes dans le DSM-IV-TR, le syndrome d’Asperger, le trouble envahissant du développement non spécifié et le trouble désintégratif de l’enfance ne sont plus mentionnées telles quelles dans la nouvelle version. </a:t>
            </a:r>
          </a:p>
          <a:p>
            <a:pPr algn="just" eaLnBrk="1" hangingPunct="1">
              <a:spcBef>
                <a:spcPct val="0"/>
              </a:spcBef>
              <a:buFont typeface="Arial" pitchFamily="34" charset="0"/>
              <a:buNone/>
            </a:pPr>
            <a:endParaRPr lang="fr-FR" sz="2600" dirty="0" smtClean="0">
              <a:latin typeface="Arial" pitchFamily="34" charset="0"/>
              <a:ea typeface="ＭＳ Ｐゴシック" pitchFamily="-84" charset="-128"/>
              <a:cs typeface="Arial" pitchFamily="34" charset="0"/>
            </a:endParaRPr>
          </a:p>
          <a:p>
            <a:pPr algn="just" eaLnBrk="1" hangingPunct="1">
              <a:spcBef>
                <a:spcPct val="0"/>
              </a:spcBef>
              <a:buFont typeface="Arial" pitchFamily="34" charset="0"/>
              <a:buNone/>
            </a:pPr>
            <a:r>
              <a:rPr lang="fr-FR" sz="2600" dirty="0" smtClean="0">
                <a:latin typeface="Arial" pitchFamily="34" charset="0"/>
                <a:ea typeface="ＭＳ Ｐゴシック" pitchFamily="-84" charset="-128"/>
                <a:cs typeface="Arial" pitchFamily="34" charset="0"/>
              </a:rPr>
              <a:t>	Par ailleurs le syndrome de Rett est considéré comme ne faisant plus partie des catégories du trouble envahissant du développement. </a:t>
            </a:r>
          </a:p>
          <a:p>
            <a:pPr algn="just" eaLnBrk="1" hangingPunct="1">
              <a:spcBef>
                <a:spcPct val="0"/>
              </a:spcBef>
              <a:buFont typeface="Arial" pitchFamily="34" charset="0"/>
              <a:buNone/>
            </a:pPr>
            <a:r>
              <a:rPr lang="fr-FR" sz="2800" dirty="0" smtClean="0">
                <a:latin typeface="Arial" pitchFamily="34" charset="0"/>
                <a:ea typeface="ＭＳ Ｐゴシック" pitchFamily="-84" charset="-128"/>
                <a:cs typeface="Arial" pitchFamily="34" charset="0"/>
              </a:rPr>
              <a:t>	</a:t>
            </a:r>
            <a:endParaRPr lang="fr-FR" sz="2800" dirty="0" smtClean="0">
              <a:latin typeface="Times New Roman" pitchFamily="18" charset="0"/>
              <a:ea typeface="ＭＳ Ｐゴシック" pitchFamily="-84" charset="-128"/>
              <a:cs typeface="Times New Roman" pitchFamily="18" charset="0"/>
            </a:endParaRPr>
          </a:p>
        </p:txBody>
      </p:sp>
    </p:spTree>
    <p:extLst>
      <p:ext uri="{BB962C8B-B14F-4D97-AF65-F5344CB8AC3E}">
        <p14:creationId xmlns:p14="http://schemas.microsoft.com/office/powerpoint/2010/main" val="103387556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13916"/>
            <a:ext cx="8229600" cy="6206981"/>
          </a:xfrm>
        </p:spPr>
        <p:txBody>
          <a:bodyPr/>
          <a:lstStyle/>
          <a:p>
            <a:r>
              <a:rPr lang="fr-FR" dirty="0" smtClean="0"/>
              <a:t>Au plan clinique, nous avons dès lors affaire à un véritable patchwork de diagnostics et de symptômes!</a:t>
            </a:r>
          </a:p>
          <a:p>
            <a:r>
              <a:rPr lang="fr-FR" dirty="0" smtClean="0"/>
              <a:t>La réponse à la question posée n’est donc pas simple…</a:t>
            </a:r>
            <a:endParaRPr lang="fr-FR" dirty="0"/>
          </a:p>
        </p:txBody>
      </p:sp>
    </p:spTree>
    <p:extLst>
      <p:ext uri="{BB962C8B-B14F-4D97-AF65-F5344CB8AC3E}">
        <p14:creationId xmlns:p14="http://schemas.microsoft.com/office/powerpoint/2010/main" val="246008456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14034"/>
            <a:ext cx="8229600" cy="6392476"/>
          </a:xfrm>
        </p:spPr>
        <p:txBody>
          <a:bodyPr/>
          <a:lstStyle/>
          <a:p>
            <a:r>
              <a:rPr lang="fr-FR" dirty="0" smtClean="0"/>
              <a:t>Nous allons tenter de ramener le problème clinique à deux grands syndromes en gardant l’approche dimensionnelle du DSMV, sa double approche, mais en nuançant la question de la psychose.</a:t>
            </a:r>
            <a:endParaRPr lang="fr-FR" dirty="0"/>
          </a:p>
        </p:txBody>
      </p:sp>
    </p:spTree>
    <p:extLst>
      <p:ext uri="{BB962C8B-B14F-4D97-AF65-F5344CB8AC3E}">
        <p14:creationId xmlns:p14="http://schemas.microsoft.com/office/powerpoint/2010/main" val="314444716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Aube">
  <a:themeElements>
    <a:clrScheme name="Twilight">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Aube.thmx</Template>
  <TotalTime>216</TotalTime>
  <Words>782</Words>
  <Application>Microsoft Macintosh PowerPoint</Application>
  <PresentationFormat>Présentation à l'écran (4:3)</PresentationFormat>
  <Paragraphs>116</Paragraphs>
  <Slides>36</Slides>
  <Notes>13</Notes>
  <HiddenSlides>0</HiddenSlides>
  <MMClips>0</MMClips>
  <ScaleCrop>false</ScaleCrop>
  <HeadingPairs>
    <vt:vector size="4" baseType="variant">
      <vt:variant>
        <vt:lpstr>Thème</vt:lpstr>
      </vt:variant>
      <vt:variant>
        <vt:i4>1</vt:i4>
      </vt:variant>
      <vt:variant>
        <vt:lpstr>Titres des diapositives</vt:lpstr>
      </vt:variant>
      <vt:variant>
        <vt:i4>36</vt:i4>
      </vt:variant>
    </vt:vector>
  </HeadingPairs>
  <TitlesOfParts>
    <vt:vector size="37" baseType="lpstr">
      <vt:lpstr>Aube</vt:lpstr>
      <vt:lpstr>Troubles envahissants du Développement</vt:lpstr>
      <vt:lpstr>Quelle définition?</vt:lpstr>
      <vt:lpstr>Quelle importance pour la Clinique?</vt:lpstr>
      <vt:lpstr>Présentation PowerPoint</vt:lpstr>
      <vt:lpstr>Présentation PowerPoint</vt:lpstr>
      <vt:lpstr>Présentation PowerPoint</vt:lpstr>
      <vt:lpstr>Présentation PowerPoint</vt:lpstr>
      <vt:lpstr>Présentation PowerPoint</vt:lpstr>
      <vt:lpstr>Présentation PowerPoint</vt:lpstr>
      <vt:lpstr>Quel enfant nous amènent les parents?</vt:lpstr>
      <vt:lpstr>Présentation PowerPoint</vt:lpstr>
      <vt:lpstr>Présentation PowerPoint</vt:lpstr>
      <vt:lpstr>Présentation PowerPoint</vt:lpstr>
      <vt:lpstr>Un peu d’histoire  Autisme infantile précoce de Kanner   - Signes cliniques:     - précocité des troubles  - isolement social ou retrait  - besoin d’immuabilité  - comportements répétitifs et compulsifs  - langage atypique   - parfois talents spectaculaires   </vt:lpstr>
      <vt:lpstr>Présentation PowerPoint</vt:lpstr>
      <vt:lpstr>Présentation PowerPoint</vt:lpstr>
      <vt:lpstr>Présentation PowerPoint</vt:lpstr>
      <vt:lpstr>Présentation PowerPoint</vt:lpstr>
      <vt:lpstr>Présentation PowerPoint</vt:lpstr>
      <vt:lpstr>La question de la psychose</vt:lpstr>
      <vt:lpstr>Présentation PowerPoint</vt:lpstr>
      <vt:lpstr>Présentation PowerPoint</vt:lpstr>
      <vt:lpstr>Présentation PowerPoint</vt:lpstr>
      <vt:lpstr>Et le syndrome d’Asperger?</vt:lpstr>
      <vt:lpstr>Quelques phrases de Philippe :</vt:lpstr>
      <vt:lpstr>-  On fait semblant de ne pas me connaître si je  rencontre quelqu’un en dehors de l’école, on me dit  que je pue.  -  Je ne veux pas manger de la viande avec un couteau,  je la mange avec mes doigts, et je ne changerai pas, il  n’en est pas question.</vt:lpstr>
      <vt:lpstr>Dessins et écritures de Sandra</vt:lpstr>
      <vt:lpstr>Présentation PowerPoint</vt:lpstr>
      <vt:lpstr>Présentation PowerPoint</vt:lpstr>
      <vt:lpstr>Présentation PowerPoint</vt:lpstr>
      <vt:lpstr>Présentation PowerPoint</vt:lpstr>
      <vt:lpstr>La souffrance de Georges</vt:lpstr>
      <vt:lpstr>Présentation PowerPoint</vt:lpstr>
      <vt:lpstr>Présentation PowerPoint</vt:lpstr>
      <vt:lpstr>Présentation PowerPoint</vt:lpstr>
      <vt:lpstr>Merci pour votre attention</vt:lpstr>
    </vt:vector>
  </TitlesOfParts>
  <Company>Cabinet Médical Malchair SPRLU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Troubles envahissants du Développement</dc:title>
  <dc:creator>Alain Malchair</dc:creator>
  <cp:lastModifiedBy>Alain Malchair</cp:lastModifiedBy>
  <cp:revision>24</cp:revision>
  <dcterms:created xsi:type="dcterms:W3CDTF">2014-10-16T16:00:19Z</dcterms:created>
  <dcterms:modified xsi:type="dcterms:W3CDTF">2014-10-21T15:06:47Z</dcterms:modified>
</cp:coreProperties>
</file>