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59" r:id="rId4"/>
    <p:sldId id="261"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9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6" r:id="rId35"/>
    <p:sldId id="291" r:id="rId36"/>
    <p:sldId id="292" r:id="rId37"/>
    <p:sldId id="293" r:id="rId38"/>
    <p:sldId id="294" r:id="rId39"/>
    <p:sldId id="29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99" d="100"/>
          <a:sy n="99" d="100"/>
        </p:scale>
        <p:origin x="-24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0CA81F-E970-FA4F-B4F9-5EDD3ADCBB57}" type="datetimeFigureOut">
              <a:rPr lang="fr-FR" smtClean="0"/>
              <a:pPr/>
              <a:t>20/11/2014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738616-8344-A843-BD61-00282F2B76D1}" type="slidenum">
              <a:rPr lang="fr-FR" smtClean="0"/>
              <a:pPr/>
              <a:t>‹N°›</a:t>
            </a:fld>
            <a:endParaRPr lang="fr-FR"/>
          </a:p>
        </p:txBody>
      </p:sp>
    </p:spTree>
    <p:extLst>
      <p:ext uri="{BB962C8B-B14F-4D97-AF65-F5344CB8AC3E}">
        <p14:creationId xmlns:p14="http://schemas.microsoft.com/office/powerpoint/2010/main" xmlns="" val="30549365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0D0B343-949E-DB4A-A289-BE75CDDCBB19}" type="slidenum">
              <a:rPr lang="fr-FR" sz="1200"/>
              <a:pPr eaLnBrk="1" hangingPunct="1"/>
              <a:t>3</a:t>
            </a:fld>
            <a:endParaRPr lang="fr-FR" sz="1200"/>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571C4C4-FCF6-2C4F-AA54-6BA10F4E57D1}" type="slidenum">
              <a:rPr lang="fr-FR" sz="1200"/>
              <a:pPr eaLnBrk="1" hangingPunct="1"/>
              <a:t>4</a:t>
            </a:fld>
            <a:endParaRPr lang="fr-FR"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AF496A7-C060-0640-9EE7-4013093628CF}" type="slidenum">
              <a:rPr lang="fr-FR" sz="1200"/>
              <a:pPr eaLnBrk="1" hangingPunct="1"/>
              <a:t>5</a:t>
            </a:fld>
            <a:endParaRPr lang="fr-FR" sz="120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Espace réservé de l'image des diapositives 1"/>
          <p:cNvSpPr>
            <a:spLocks noGrp="1" noRot="1" noChangeAspect="1" noTextEdit="1"/>
          </p:cNvSpPr>
          <p:nvPr>
            <p:ph type="sldImg"/>
          </p:nvPr>
        </p:nvSpPr>
        <p:spPr>
          <a:ln/>
        </p:spPr>
      </p:sp>
      <p:sp>
        <p:nvSpPr>
          <p:cNvPr id="39938"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BE"/>
          </a:p>
        </p:txBody>
      </p:sp>
      <p:sp>
        <p:nvSpPr>
          <p:cNvPr id="39939"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17F4DFF-A71B-824F-9169-A0D3D2711D6C}" type="slidenum">
              <a:rPr lang="fr-FR" sz="1200"/>
              <a:pPr eaLnBrk="1" hangingPunct="1"/>
              <a:t>6</a:t>
            </a:fld>
            <a:endParaRPr lang="fr-F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140FD0E-4F72-244C-9673-3CD00D80689B}" type="slidenum">
              <a:rPr lang="fr-FR" sz="1200"/>
              <a:pPr eaLnBrk="1" hangingPunct="1"/>
              <a:t>7</a:t>
            </a:fld>
            <a:endParaRPr lang="fr-FR" sz="120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Espace réservé de l'image des diapositives 1"/>
          <p:cNvSpPr>
            <a:spLocks noGrp="1" noRot="1" noChangeAspect="1" noTextEdit="1"/>
          </p:cNvSpPr>
          <p:nvPr>
            <p:ph type="sldImg"/>
          </p:nvPr>
        </p:nvSpPr>
        <p:spPr>
          <a:ln/>
        </p:spPr>
      </p:sp>
      <p:sp>
        <p:nvSpPr>
          <p:cNvPr id="44034"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BE"/>
          </a:p>
        </p:txBody>
      </p:sp>
      <p:sp>
        <p:nvSpPr>
          <p:cNvPr id="44035"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5F3EC87-B7F0-6647-B5A0-9B3AC25BDA85}" type="slidenum">
              <a:rPr lang="fr-FR" sz="1200"/>
              <a:pPr eaLnBrk="1" hangingPunct="1"/>
              <a:t>8</a:t>
            </a:fld>
            <a:endParaRPr lang="fr-F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A4E1D14-4920-CC4F-BA6F-0C12014974DC}" type="slidenum">
              <a:rPr lang="fr-FR" sz="1200"/>
              <a:pPr eaLnBrk="1" hangingPunct="1"/>
              <a:t>9</a:t>
            </a:fld>
            <a:endParaRPr lang="fr-FR" sz="120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31425ACB-1F07-4180-A29F-7C6A19A7788C}" type="slidenum">
              <a:rPr lang="fr-BE" smtClean="0"/>
              <a:pPr/>
              <a:t>27</a:t>
            </a:fld>
            <a:endParaRPr lang="fr-B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11/20/2014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311935"/>
            <a:ext cx="7772400" cy="2288515"/>
          </a:xfrm>
        </p:spPr>
        <p:txBody>
          <a:bodyPr>
            <a:normAutofit fontScale="90000"/>
          </a:bodyPr>
          <a:lstStyle/>
          <a:p>
            <a:r>
              <a:rPr lang="fr-FR" dirty="0" smtClean="0"/>
              <a:t>Les Adolescents:</a:t>
            </a:r>
            <a:br>
              <a:rPr lang="fr-FR" dirty="0" smtClean="0"/>
            </a:br>
            <a:r>
              <a:rPr lang="fr-FR" dirty="0" smtClean="0"/>
              <a:t>Tentative de suicide et Suicide</a:t>
            </a:r>
            <a:endParaRPr lang="fr-FR" dirty="0"/>
          </a:p>
        </p:txBody>
      </p:sp>
      <p:sp>
        <p:nvSpPr>
          <p:cNvPr id="3" name="Sous-titre 2"/>
          <p:cNvSpPr>
            <a:spLocks noGrp="1"/>
          </p:cNvSpPr>
          <p:nvPr>
            <p:ph type="subTitle" idx="1"/>
          </p:nvPr>
        </p:nvSpPr>
        <p:spPr>
          <a:xfrm>
            <a:off x="1371600" y="4298680"/>
            <a:ext cx="6400800" cy="2274950"/>
          </a:xfrm>
        </p:spPr>
        <p:txBody>
          <a:bodyPr>
            <a:normAutofit fontScale="85000" lnSpcReduction="20000"/>
          </a:bodyPr>
          <a:lstStyle/>
          <a:p>
            <a:r>
              <a:rPr lang="fr-FR" dirty="0" smtClean="0"/>
              <a:t>Journées médicales </a:t>
            </a:r>
            <a:r>
              <a:rPr lang="fr-FR" dirty="0" err="1" smtClean="0"/>
              <a:t>verviétoises</a:t>
            </a:r>
            <a:endParaRPr lang="fr-FR" dirty="0" smtClean="0"/>
          </a:p>
          <a:p>
            <a:r>
              <a:rPr lang="fr-FR" dirty="0" smtClean="0"/>
              <a:t>SMAV    22 novembre 2014</a:t>
            </a:r>
          </a:p>
          <a:p>
            <a:r>
              <a:rPr lang="fr-FR" dirty="0"/>
              <a:t> </a:t>
            </a:r>
            <a:r>
              <a:rPr lang="fr-FR" dirty="0" smtClean="0"/>
              <a:t>Prof. A. Malchair</a:t>
            </a:r>
          </a:p>
          <a:p>
            <a:r>
              <a:rPr lang="fr-FR" dirty="0" err="1" smtClean="0"/>
              <a:t>U.Lg</a:t>
            </a:r>
            <a:r>
              <a:rPr lang="fr-FR" dirty="0" smtClean="0"/>
              <a:t>.</a:t>
            </a:r>
            <a:endParaRPr lang="fr-FR" dirty="0"/>
          </a:p>
        </p:txBody>
      </p:sp>
    </p:spTree>
    <p:extLst>
      <p:ext uri="{BB962C8B-B14F-4D97-AF65-F5344CB8AC3E}">
        <p14:creationId xmlns:p14="http://schemas.microsoft.com/office/powerpoint/2010/main" xmlns="" val="626744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74282"/>
            <a:ext cx="7772400" cy="1018055"/>
          </a:xfrm>
        </p:spPr>
        <p:txBody>
          <a:bodyPr>
            <a:normAutofit/>
          </a:bodyPr>
          <a:lstStyle/>
          <a:p>
            <a:r>
              <a:rPr lang="fr-FR" sz="5500" dirty="0" smtClean="0"/>
              <a:t>Suicide des Adolescents</a:t>
            </a:r>
            <a:endParaRPr lang="fr-FR" sz="5500" dirty="0"/>
          </a:p>
        </p:txBody>
      </p:sp>
    </p:spTree>
    <p:extLst>
      <p:ext uri="{BB962C8B-B14F-4D97-AF65-F5344CB8AC3E}">
        <p14:creationId xmlns:p14="http://schemas.microsoft.com/office/powerpoint/2010/main" xmlns="" val="34102583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200"/>
            <a:ext cx="3854889" cy="1143000"/>
          </a:xfrm>
        </p:spPr>
        <p:txBody>
          <a:bodyPr>
            <a:normAutofit/>
          </a:bodyPr>
          <a:lstStyle/>
          <a:p>
            <a:r>
              <a:rPr lang="fr-FR" sz="4000" dirty="0" smtClean="0"/>
              <a:t>1. </a:t>
            </a:r>
            <a:r>
              <a:rPr lang="fr-FR" sz="4000" u="sng" dirty="0" smtClean="0"/>
              <a:t>Introduction</a:t>
            </a:r>
            <a:endParaRPr lang="fr-FR" sz="4000" u="sng" dirty="0"/>
          </a:p>
        </p:txBody>
      </p:sp>
      <p:sp>
        <p:nvSpPr>
          <p:cNvPr id="3" name="Espace réservé du contenu 2"/>
          <p:cNvSpPr>
            <a:spLocks noGrp="1"/>
          </p:cNvSpPr>
          <p:nvPr>
            <p:ph idx="1"/>
          </p:nvPr>
        </p:nvSpPr>
        <p:spPr/>
        <p:txBody>
          <a:bodyPr/>
          <a:lstStyle/>
          <a:p>
            <a:pPr marL="0" indent="0">
              <a:buNone/>
            </a:pPr>
            <a:r>
              <a:rPr lang="fr-FR" dirty="0" smtClean="0"/>
              <a:t>Une problématique importante chez les 15-24 ans:</a:t>
            </a:r>
          </a:p>
          <a:p>
            <a:pPr marL="0" indent="0">
              <a:buNone/>
            </a:pPr>
            <a:r>
              <a:rPr lang="fr-FR" dirty="0"/>
              <a:t>	</a:t>
            </a:r>
            <a:r>
              <a:rPr lang="fr-FR" dirty="0" smtClean="0"/>
              <a:t>- 2</a:t>
            </a:r>
            <a:r>
              <a:rPr lang="fr-FR" baseline="30000" dirty="0" smtClean="0"/>
              <a:t>ème</a:t>
            </a:r>
            <a:r>
              <a:rPr lang="fr-FR" dirty="0" smtClean="0"/>
              <a:t> cause de décès pour les garçons</a:t>
            </a:r>
          </a:p>
          <a:p>
            <a:pPr marL="0" indent="0">
              <a:buNone/>
            </a:pPr>
            <a:r>
              <a:rPr lang="fr-FR" dirty="0"/>
              <a:t>	</a:t>
            </a:r>
            <a:r>
              <a:rPr lang="fr-FR" dirty="0" smtClean="0"/>
              <a:t>- 3</a:t>
            </a:r>
            <a:r>
              <a:rPr lang="fr-FR" baseline="30000" dirty="0" smtClean="0"/>
              <a:t>ème</a:t>
            </a:r>
            <a:r>
              <a:rPr lang="fr-FR" dirty="0" smtClean="0"/>
              <a:t> cause pour les filles</a:t>
            </a:r>
          </a:p>
          <a:p>
            <a:pPr marL="0" indent="0">
              <a:buNone/>
            </a:pPr>
            <a:r>
              <a:rPr lang="fr-FR" dirty="0"/>
              <a:t>	</a:t>
            </a:r>
            <a:r>
              <a:rPr lang="fr-FR" dirty="0" smtClean="0"/>
              <a:t>- sans compter les équivalents suicidaires</a:t>
            </a:r>
            <a:endParaRPr lang="fr-FR" dirty="0"/>
          </a:p>
        </p:txBody>
      </p:sp>
    </p:spTree>
    <p:extLst>
      <p:ext uri="{BB962C8B-B14F-4D97-AF65-F5344CB8AC3E}">
        <p14:creationId xmlns:p14="http://schemas.microsoft.com/office/powerpoint/2010/main" xmlns="" val="18029333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4000" dirty="0" smtClean="0"/>
              <a:t>L’adolescence serait-elle </a:t>
            </a:r>
            <a:r>
              <a:rPr lang="fr-FR" sz="4000" dirty="0" err="1" smtClean="0"/>
              <a:t>suicidogène</a:t>
            </a:r>
            <a:r>
              <a:rPr lang="fr-FR" sz="4000" dirty="0" smtClean="0"/>
              <a:t>?</a:t>
            </a:r>
            <a:endParaRPr lang="fr-FR" sz="4000" dirty="0"/>
          </a:p>
        </p:txBody>
      </p:sp>
    </p:spTree>
    <p:extLst>
      <p:ext uri="{BB962C8B-B14F-4D97-AF65-F5344CB8AC3E}">
        <p14:creationId xmlns:p14="http://schemas.microsoft.com/office/powerpoint/2010/main" xmlns="" val="19101082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595" y="457200"/>
            <a:ext cx="8495719" cy="851836"/>
          </a:xfrm>
        </p:spPr>
        <p:txBody>
          <a:bodyPr>
            <a:noAutofit/>
          </a:bodyPr>
          <a:lstStyle/>
          <a:p>
            <a:r>
              <a:rPr lang="fr-FR" sz="4000" dirty="0" smtClean="0"/>
              <a:t>2. </a:t>
            </a:r>
            <a:r>
              <a:rPr lang="fr-FR" sz="4000" u="sng" dirty="0" smtClean="0"/>
              <a:t>Le problème de la pulsionnalité</a:t>
            </a:r>
            <a:endParaRPr lang="fr-FR" sz="4000" u="sng" dirty="0"/>
          </a:p>
        </p:txBody>
      </p:sp>
      <p:sp>
        <p:nvSpPr>
          <p:cNvPr id="3" name="Espace réservé du contenu 2"/>
          <p:cNvSpPr>
            <a:spLocks noGrp="1"/>
          </p:cNvSpPr>
          <p:nvPr>
            <p:ph idx="1"/>
          </p:nvPr>
        </p:nvSpPr>
        <p:spPr/>
        <p:txBody>
          <a:bodyPr>
            <a:normAutofit/>
          </a:bodyPr>
          <a:lstStyle/>
          <a:p>
            <a:pPr marL="0" indent="0" algn="just">
              <a:spcBef>
                <a:spcPts val="0"/>
              </a:spcBef>
              <a:buNone/>
            </a:pPr>
            <a:r>
              <a:rPr lang="fr-FR" dirty="0" smtClean="0"/>
              <a:t>	L’adolescence, une pulsionnalité en excès.</a:t>
            </a:r>
          </a:p>
          <a:p>
            <a:pPr marL="0" indent="0" algn="just">
              <a:spcBef>
                <a:spcPts val="0"/>
              </a:spcBef>
              <a:buNone/>
            </a:pPr>
            <a:r>
              <a:rPr lang="fr-FR" dirty="0" smtClean="0"/>
              <a:t>Nulle autre période de la vie ne confronte à un changement physique aussi rapide, d‘autant plus perturbant qu’il est lié à une poussée hormonale intense.</a:t>
            </a:r>
            <a:endParaRPr lang="fr-FR" dirty="0"/>
          </a:p>
        </p:txBody>
      </p:sp>
    </p:spTree>
    <p:extLst>
      <p:ext uri="{BB962C8B-B14F-4D97-AF65-F5344CB8AC3E}">
        <p14:creationId xmlns:p14="http://schemas.microsoft.com/office/powerpoint/2010/main" xmlns="" val="4025194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8000"/>
          </a:xfrm>
        </p:spPr>
        <p:txBody>
          <a:bodyPr>
            <a:normAutofit lnSpcReduction="10000"/>
          </a:bodyPr>
          <a:lstStyle/>
          <a:p>
            <a:pPr marL="0" indent="0" algn="just">
              <a:spcBef>
                <a:spcPts val="0"/>
              </a:spcBef>
              <a:buNone/>
            </a:pPr>
            <a:r>
              <a:rPr lang="fr-FR" dirty="0" smtClean="0"/>
              <a:t>	L’angoisse est là, devant ce corps qui change hors contrôle, et surtout, qui change sexuellement.</a:t>
            </a:r>
          </a:p>
          <a:p>
            <a:pPr marL="0" indent="0" algn="just">
              <a:lnSpc>
                <a:spcPct val="100000"/>
              </a:lnSpc>
              <a:spcBef>
                <a:spcPts val="0"/>
              </a:spcBef>
              <a:buNone/>
            </a:pPr>
            <a:endParaRPr lang="fr-FR" dirty="0" smtClean="0"/>
          </a:p>
          <a:p>
            <a:pPr marL="0" indent="0" algn="just">
              <a:spcBef>
                <a:spcPts val="0"/>
              </a:spcBef>
              <a:buNone/>
            </a:pPr>
            <a:r>
              <a:rPr lang="fr-FR" dirty="0" smtClean="0"/>
              <a:t>	Sans compter le regard des autres devant l’émergence brutale des caractères sexuels secondaires</a:t>
            </a:r>
          </a:p>
          <a:p>
            <a:pPr marL="0" indent="0" algn="just">
              <a:lnSpc>
                <a:spcPct val="110000"/>
              </a:lnSpc>
              <a:spcBef>
                <a:spcPts val="0"/>
              </a:spcBef>
              <a:buNone/>
            </a:pPr>
            <a:endParaRPr lang="fr-FR" dirty="0" smtClean="0"/>
          </a:p>
          <a:p>
            <a:pPr marL="0" indent="0" algn="just">
              <a:spcBef>
                <a:spcPts val="0"/>
              </a:spcBef>
              <a:buNone/>
            </a:pPr>
            <a:r>
              <a:rPr lang="fr-FR" dirty="0" smtClean="0"/>
              <a:t>	Sans compter cette fantastique énergie interne qui pousse à tout renverser…</a:t>
            </a:r>
            <a:endParaRPr lang="fr-FR" dirty="0"/>
          </a:p>
        </p:txBody>
      </p:sp>
    </p:spTree>
    <p:extLst>
      <p:ext uri="{BB962C8B-B14F-4D97-AF65-F5344CB8AC3E}">
        <p14:creationId xmlns:p14="http://schemas.microsoft.com/office/powerpoint/2010/main" xmlns="" val="986848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4004"/>
            <a:ext cx="9143999" cy="6848375"/>
          </a:xfrm>
        </p:spPr>
        <p:txBody>
          <a:bodyPr>
            <a:normAutofit/>
          </a:bodyPr>
          <a:lstStyle/>
          <a:p>
            <a:pPr marL="0" indent="0">
              <a:spcBef>
                <a:spcPts val="0"/>
              </a:spcBef>
              <a:buNone/>
            </a:pPr>
            <a:r>
              <a:rPr lang="fr-FR" dirty="0" smtClean="0"/>
              <a:t>	Face à ce conflit qui déséquilibre la stabilité de son psychisme, rappelons deux « solutions » qui concernent la problématique suicidaire:</a:t>
            </a:r>
          </a:p>
          <a:p>
            <a:pPr marL="0" indent="0">
              <a:lnSpc>
                <a:spcPct val="110000"/>
              </a:lnSpc>
              <a:spcBef>
                <a:spcPts val="0"/>
              </a:spcBef>
              <a:buNone/>
            </a:pPr>
            <a:endParaRPr lang="fr-FR" dirty="0" smtClean="0"/>
          </a:p>
          <a:p>
            <a:pPr marL="0" indent="0">
              <a:lnSpc>
                <a:spcPct val="110000"/>
              </a:lnSpc>
              <a:spcBef>
                <a:spcPts val="0"/>
              </a:spcBef>
              <a:buNone/>
            </a:pPr>
            <a:r>
              <a:rPr lang="fr-FR" dirty="0" smtClean="0"/>
              <a:t>	- le passage à l’acte, soit éviter de penser,</a:t>
            </a:r>
          </a:p>
          <a:p>
            <a:pPr marL="0" indent="0">
              <a:lnSpc>
                <a:spcPct val="110000"/>
              </a:lnSpc>
              <a:spcBef>
                <a:spcPts val="0"/>
              </a:spcBef>
              <a:buNone/>
            </a:pPr>
            <a:r>
              <a:rPr lang="fr-FR" dirty="0" smtClean="0"/>
              <a:t>	- le repli dépressif, soit ramener 	douloureusement la pensée sur soi-même.</a:t>
            </a:r>
          </a:p>
          <a:p>
            <a:pPr marL="0" indent="0">
              <a:lnSpc>
                <a:spcPct val="110000"/>
              </a:lnSpc>
              <a:spcBef>
                <a:spcPts val="0"/>
              </a:spcBef>
              <a:buNone/>
            </a:pPr>
            <a:endParaRPr lang="fr-FR" dirty="0" smtClean="0"/>
          </a:p>
          <a:p>
            <a:pPr marL="0" indent="0">
              <a:spcBef>
                <a:spcPts val="0"/>
              </a:spcBef>
              <a:buNone/>
            </a:pPr>
            <a:r>
              <a:rPr lang="fr-FR" dirty="0" smtClean="0"/>
              <a:t>	Ces deux mécanismes sont évidemment</a:t>
            </a:r>
          </a:p>
          <a:p>
            <a:pPr marL="0" indent="0">
              <a:spcBef>
                <a:spcPts val="0"/>
              </a:spcBef>
              <a:buNone/>
            </a:pPr>
            <a:r>
              <a:rPr lang="fr-FR" dirty="0" smtClean="0"/>
              <a:t>complémentaires, et éventuellement concomitants.</a:t>
            </a:r>
          </a:p>
          <a:p>
            <a:endParaRPr lang="fr-FR" dirty="0"/>
          </a:p>
        </p:txBody>
      </p:sp>
    </p:spTree>
    <p:extLst>
      <p:ext uri="{BB962C8B-B14F-4D97-AF65-F5344CB8AC3E}">
        <p14:creationId xmlns:p14="http://schemas.microsoft.com/office/powerpoint/2010/main" xmlns="" val="3465659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7999"/>
          </a:xfrm>
        </p:spPr>
        <p:txBody>
          <a:bodyPr>
            <a:normAutofit/>
          </a:bodyPr>
          <a:lstStyle/>
          <a:p>
            <a:pPr marL="0" indent="0">
              <a:spcBef>
                <a:spcPts val="0"/>
              </a:spcBef>
              <a:buNone/>
            </a:pPr>
            <a:r>
              <a:rPr lang="fr-FR" dirty="0" smtClean="0"/>
              <a:t>	On observe alors pêle-mêle et à des degrés divers plusieurs processus:</a:t>
            </a:r>
          </a:p>
          <a:p>
            <a:pPr marL="0" indent="0">
              <a:spcBef>
                <a:spcPts val="0"/>
              </a:spcBef>
              <a:buNone/>
            </a:pPr>
            <a:r>
              <a:rPr lang="fr-FR" dirty="0" smtClean="0"/>
              <a:t>	- diminution voire perte de l’idéal du Moi,</a:t>
            </a:r>
          </a:p>
          <a:p>
            <a:pPr marL="0" indent="0">
              <a:spcBef>
                <a:spcPts val="0"/>
              </a:spcBef>
              <a:buNone/>
            </a:pPr>
            <a:r>
              <a:rPr lang="fr-FR" dirty="0" smtClean="0"/>
              <a:t>	- évitement, voire refus de mentaliser,</a:t>
            </a:r>
          </a:p>
          <a:p>
            <a:pPr marL="0" indent="0">
              <a:spcBef>
                <a:spcPts val="0"/>
              </a:spcBef>
              <a:buNone/>
            </a:pPr>
            <a:r>
              <a:rPr lang="fr-FR" dirty="0" smtClean="0"/>
              <a:t> 	- fragilisation des mécanismes habituels 	de défense,</a:t>
            </a:r>
          </a:p>
          <a:p>
            <a:pPr marL="0" indent="0">
              <a:spcBef>
                <a:spcPts val="0"/>
              </a:spcBef>
              <a:buNone/>
            </a:pPr>
            <a:r>
              <a:rPr lang="fr-FR" dirty="0" smtClean="0"/>
              <a:t>	- troubles de l’humeur,</a:t>
            </a:r>
          </a:p>
          <a:p>
            <a:pPr marL="0" indent="0">
              <a:spcBef>
                <a:spcPts val="0"/>
              </a:spcBef>
              <a:buNone/>
            </a:pPr>
            <a:r>
              <a:rPr lang="fr-FR" dirty="0" smtClean="0"/>
              <a:t>	- et bien sûr, intolérance à la frustration</a:t>
            </a:r>
            <a:endParaRPr lang="fr-FR" dirty="0"/>
          </a:p>
        </p:txBody>
      </p:sp>
    </p:spTree>
    <p:extLst>
      <p:ext uri="{BB962C8B-B14F-4D97-AF65-F5344CB8AC3E}">
        <p14:creationId xmlns:p14="http://schemas.microsoft.com/office/powerpoint/2010/main" xmlns="" val="2090023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93406"/>
            <a:ext cx="8229600" cy="1774926"/>
          </a:xfrm>
        </p:spPr>
        <p:txBody>
          <a:bodyPr>
            <a:normAutofit/>
          </a:bodyPr>
          <a:lstStyle/>
          <a:p>
            <a:r>
              <a:rPr lang="fr-FR" dirty="0" smtClean="0"/>
              <a:t>N’oublions jamais que tout ceci peut rester normal…!</a:t>
            </a:r>
            <a:endParaRPr lang="fr-FR" dirty="0"/>
          </a:p>
        </p:txBody>
      </p:sp>
    </p:spTree>
    <p:extLst>
      <p:ext uri="{BB962C8B-B14F-4D97-AF65-F5344CB8AC3E}">
        <p14:creationId xmlns:p14="http://schemas.microsoft.com/office/powerpoint/2010/main" xmlns="" val="18917937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1" y="457200"/>
            <a:ext cx="6311056" cy="1143000"/>
          </a:xfrm>
        </p:spPr>
        <p:txBody>
          <a:bodyPr>
            <a:normAutofit/>
          </a:bodyPr>
          <a:lstStyle/>
          <a:p>
            <a:r>
              <a:rPr lang="fr-FR" sz="4000" dirty="0" smtClean="0"/>
              <a:t>3. </a:t>
            </a:r>
            <a:r>
              <a:rPr lang="fr-FR" sz="4000" u="sng" dirty="0" smtClean="0"/>
              <a:t>Le processus dépressif</a:t>
            </a:r>
            <a:endParaRPr lang="fr-FR" sz="4000" u="sng" dirty="0"/>
          </a:p>
        </p:txBody>
      </p:sp>
      <p:sp>
        <p:nvSpPr>
          <p:cNvPr id="3" name="Espace réservé du contenu 2"/>
          <p:cNvSpPr>
            <a:spLocks noGrp="1"/>
          </p:cNvSpPr>
          <p:nvPr>
            <p:ph idx="1"/>
          </p:nvPr>
        </p:nvSpPr>
        <p:spPr/>
        <p:txBody>
          <a:bodyPr>
            <a:normAutofit lnSpcReduction="10000"/>
          </a:bodyPr>
          <a:lstStyle/>
          <a:p>
            <a:pPr marL="0" indent="0">
              <a:buNone/>
            </a:pPr>
            <a:r>
              <a:rPr lang="fr-FR" dirty="0" smtClean="0"/>
              <a:t>Comme toujours, continuum du normal au pathologique:</a:t>
            </a:r>
          </a:p>
          <a:p>
            <a:pPr marL="0" indent="0">
              <a:spcBef>
                <a:spcPts val="0"/>
              </a:spcBef>
              <a:buNone/>
            </a:pPr>
            <a:endParaRPr lang="fr-FR" dirty="0" smtClean="0"/>
          </a:p>
          <a:p>
            <a:pPr marL="0" indent="0">
              <a:buNone/>
            </a:pPr>
            <a:r>
              <a:rPr lang="fr-FR" dirty="0" smtClean="0"/>
              <a:t>	spleen, repli, morosité, dysthymie, dépressivité, dépression, tentative de suicide, suicide ….selon un vecteur de gravité croissante</a:t>
            </a:r>
            <a:endParaRPr lang="fr-FR" dirty="0"/>
          </a:p>
        </p:txBody>
      </p:sp>
    </p:spTree>
    <p:extLst>
      <p:ext uri="{BB962C8B-B14F-4D97-AF65-F5344CB8AC3E}">
        <p14:creationId xmlns:p14="http://schemas.microsoft.com/office/powerpoint/2010/main" xmlns="" val="8485979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858000"/>
          </a:xfrm>
        </p:spPr>
        <p:txBody>
          <a:bodyPr>
            <a:normAutofit fontScale="85000" lnSpcReduction="10000"/>
          </a:bodyPr>
          <a:lstStyle/>
          <a:p>
            <a:pPr marL="0" indent="0">
              <a:buNone/>
            </a:pPr>
            <a:r>
              <a:rPr lang="fr-FR" sz="3500" dirty="0" smtClean="0"/>
              <a:t>Deux  éléments essentiels à retenir:</a:t>
            </a:r>
          </a:p>
          <a:p>
            <a:pPr marL="0" indent="0">
              <a:lnSpc>
                <a:spcPct val="110000"/>
              </a:lnSpc>
              <a:spcBef>
                <a:spcPts val="0"/>
              </a:spcBef>
              <a:buNone/>
            </a:pPr>
            <a:endParaRPr lang="fr-FR" sz="3500" dirty="0" smtClean="0"/>
          </a:p>
          <a:p>
            <a:pPr marL="0" indent="0">
              <a:buNone/>
            </a:pPr>
            <a:r>
              <a:rPr lang="fr-FR" sz="3500" dirty="0" smtClean="0"/>
              <a:t>	La tonalité dépressive n’est pas constante, et les fluctuations sont la règle, jusqu’à l’excès contraire, avec même des passages euphoriques,</a:t>
            </a:r>
          </a:p>
          <a:p>
            <a:pPr marL="0" indent="0">
              <a:lnSpc>
                <a:spcPct val="110000"/>
              </a:lnSpc>
              <a:spcBef>
                <a:spcPts val="0"/>
              </a:spcBef>
              <a:buNone/>
            </a:pPr>
            <a:endParaRPr lang="fr-FR" sz="3500" dirty="0" smtClean="0"/>
          </a:p>
          <a:p>
            <a:pPr marL="0" indent="0">
              <a:buNone/>
            </a:pPr>
            <a:r>
              <a:rPr lang="fr-FR" sz="3500" dirty="0" smtClean="0"/>
              <a:t>	T.S. et suicide ne signent pas nécessairement un vécu dépressif, dans la logique du passage à l’acte, qui évite la pensée douloureuse</a:t>
            </a:r>
            <a:r>
              <a:rPr lang="fr-FR" dirty="0" smtClean="0"/>
              <a:t>.</a:t>
            </a:r>
            <a:endParaRPr lang="fr-FR" dirty="0"/>
          </a:p>
        </p:txBody>
      </p:sp>
    </p:spTree>
    <p:extLst>
      <p:ext uri="{BB962C8B-B14F-4D97-AF65-F5344CB8AC3E}">
        <p14:creationId xmlns:p14="http://schemas.microsoft.com/office/powerpoint/2010/main" xmlns="" val="20592970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98119"/>
            <a:ext cx="8229600" cy="2665739"/>
          </a:xfrm>
        </p:spPr>
        <p:txBody>
          <a:bodyPr/>
          <a:lstStyle/>
          <a:p>
            <a:r>
              <a:rPr lang="fr-FR" dirty="0" smtClean="0"/>
              <a:t>Entre Normalité, Crises</a:t>
            </a:r>
            <a:br>
              <a:rPr lang="fr-FR" dirty="0" smtClean="0"/>
            </a:br>
            <a:r>
              <a:rPr lang="fr-FR" dirty="0" smtClean="0"/>
              <a:t>et Pathologie</a:t>
            </a:r>
            <a:endParaRPr lang="fr-FR" dirty="0"/>
          </a:p>
        </p:txBody>
      </p:sp>
    </p:spTree>
    <p:extLst>
      <p:ext uri="{BB962C8B-B14F-4D97-AF65-F5344CB8AC3E}">
        <p14:creationId xmlns:p14="http://schemas.microsoft.com/office/powerpoint/2010/main" xmlns="" val="4952502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281" y="240632"/>
            <a:ext cx="6440937" cy="760395"/>
          </a:xfrm>
        </p:spPr>
        <p:txBody>
          <a:bodyPr>
            <a:normAutofit/>
          </a:bodyPr>
          <a:lstStyle/>
          <a:p>
            <a:r>
              <a:rPr lang="fr-FR" sz="4000" u="sng" dirty="0" smtClean="0"/>
              <a:t>4. Les signes généraux </a:t>
            </a:r>
            <a:endParaRPr lang="fr-FR" sz="4000" u="sng" dirty="0"/>
          </a:p>
        </p:txBody>
      </p:sp>
      <p:sp>
        <p:nvSpPr>
          <p:cNvPr id="3" name="Espace réservé du contenu 2"/>
          <p:cNvSpPr>
            <a:spLocks noGrp="1"/>
          </p:cNvSpPr>
          <p:nvPr>
            <p:ph idx="1"/>
          </p:nvPr>
        </p:nvSpPr>
        <p:spPr>
          <a:xfrm>
            <a:off x="0" y="1280160"/>
            <a:ext cx="9144000" cy="5577840"/>
          </a:xfrm>
        </p:spPr>
        <p:txBody>
          <a:bodyPr>
            <a:noAutofit/>
          </a:bodyPr>
          <a:lstStyle/>
          <a:p>
            <a:pPr marL="0" indent="0">
              <a:buNone/>
            </a:pPr>
            <a:r>
              <a:rPr lang="fr-FR" dirty="0" smtClean="0"/>
              <a:t>	En pensant toujours à la normalité possible de ces signes car, encore et toujours le continuum!</a:t>
            </a:r>
          </a:p>
          <a:p>
            <a:pPr marL="0" indent="0">
              <a:lnSpc>
                <a:spcPct val="100000"/>
              </a:lnSpc>
              <a:buNone/>
            </a:pPr>
            <a:endParaRPr lang="fr-FR" dirty="0" smtClean="0"/>
          </a:p>
          <a:p>
            <a:pPr marL="400050" lvl="1" indent="0">
              <a:lnSpc>
                <a:spcPct val="100000"/>
              </a:lnSpc>
              <a:buNone/>
            </a:pPr>
            <a:r>
              <a:rPr lang="fr-FR" sz="3200" dirty="0" smtClean="0"/>
              <a:t>-	irritabilité, excitation mal contrôlées</a:t>
            </a:r>
          </a:p>
          <a:p>
            <a:pPr marL="400050" lvl="1" indent="0">
              <a:lnSpc>
                <a:spcPct val="100000"/>
              </a:lnSpc>
              <a:buNone/>
            </a:pPr>
            <a:r>
              <a:rPr lang="fr-FR" sz="3200" dirty="0" smtClean="0"/>
              <a:t>-	repli, évitement social</a:t>
            </a:r>
          </a:p>
          <a:p>
            <a:pPr marL="400050" lvl="1" indent="0">
              <a:lnSpc>
                <a:spcPct val="100000"/>
              </a:lnSpc>
              <a:buNone/>
            </a:pPr>
            <a:r>
              <a:rPr lang="fr-FR" sz="3200" dirty="0" smtClean="0"/>
              <a:t>-	apragmatisme, désintérêt général</a:t>
            </a:r>
          </a:p>
          <a:p>
            <a:pPr marL="400050" lvl="1" indent="0">
              <a:lnSpc>
                <a:spcPct val="100000"/>
              </a:lnSpc>
              <a:buNone/>
            </a:pPr>
            <a:r>
              <a:rPr lang="fr-FR" sz="3200" dirty="0" smtClean="0"/>
              <a:t>-	troubles alimentaires</a:t>
            </a:r>
          </a:p>
          <a:p>
            <a:pPr marL="400050" lvl="1" indent="0">
              <a:lnSpc>
                <a:spcPct val="100000"/>
              </a:lnSpc>
              <a:buNone/>
            </a:pPr>
            <a:r>
              <a:rPr lang="fr-FR" sz="3200" dirty="0" smtClean="0"/>
              <a:t>-	troubles du sommeil</a:t>
            </a:r>
          </a:p>
          <a:p>
            <a:pPr marL="0" indent="0">
              <a:lnSpc>
                <a:spcPct val="100000"/>
              </a:lnSpc>
              <a:buNone/>
            </a:pPr>
            <a:r>
              <a:rPr lang="fr-FR" dirty="0"/>
              <a:t>	</a:t>
            </a:r>
            <a:r>
              <a:rPr lang="fr-FR" dirty="0" smtClean="0"/>
              <a:t>…..</a:t>
            </a:r>
            <a:endParaRPr lang="fr-FR" dirty="0"/>
          </a:p>
        </p:txBody>
      </p:sp>
    </p:spTree>
    <p:extLst>
      <p:ext uri="{BB962C8B-B14F-4D97-AF65-F5344CB8AC3E}">
        <p14:creationId xmlns:p14="http://schemas.microsoft.com/office/powerpoint/2010/main" xmlns="" val="27429886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20141120113928_000012.JPG"/>
          <p:cNvPicPr>
            <a:picLocks noChangeAspect="1"/>
          </p:cNvPicPr>
          <p:nvPr/>
        </p:nvPicPr>
        <p:blipFill>
          <a:blip r:embed="rId2" cstate="print"/>
          <a:stretch>
            <a:fillRect/>
          </a:stretch>
        </p:blipFill>
        <p:spPr>
          <a:xfrm>
            <a:off x="2147158" y="0"/>
            <a:ext cx="4849683" cy="68580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858000"/>
          </a:xfrm>
        </p:spPr>
        <p:txBody>
          <a:bodyPr>
            <a:normAutofit fontScale="90000"/>
          </a:bodyPr>
          <a:lstStyle/>
          <a:p>
            <a:pPr algn="l">
              <a:lnSpc>
                <a:spcPct val="150000"/>
              </a:lnSpc>
            </a:pPr>
            <a:r>
              <a:rPr lang="fr-FR" sz="3200" dirty="0" smtClean="0"/>
              <a:t>	</a:t>
            </a:r>
            <a:r>
              <a:rPr lang="fr-FR" sz="4400" dirty="0" smtClean="0"/>
              <a:t>Les troubles manifestes de l’humeur sont loin d’être toujours à l’avant-plan chez les adolescents</a:t>
            </a:r>
            <a:br>
              <a:rPr lang="fr-FR" sz="4400" dirty="0" smtClean="0"/>
            </a:br>
            <a:r>
              <a:rPr lang="fr-FR" sz="4400" dirty="0" smtClean="0"/>
              <a:t/>
            </a:r>
            <a:br>
              <a:rPr lang="fr-FR" sz="4400" dirty="0" smtClean="0"/>
            </a:br>
            <a:r>
              <a:rPr lang="fr-FR" sz="4400" dirty="0" smtClean="0"/>
              <a:t>	Au contraire, ils feront tout pour les cacher, afin de ne pas aggraver davantage la perte d’image de soi</a:t>
            </a:r>
            <a:endParaRPr lang="fr-FR" sz="4400" dirty="0"/>
          </a:p>
        </p:txBody>
      </p:sp>
    </p:spTree>
    <p:extLst>
      <p:ext uri="{BB962C8B-B14F-4D97-AF65-F5344CB8AC3E}">
        <p14:creationId xmlns:p14="http://schemas.microsoft.com/office/powerpoint/2010/main" xmlns="" val="35767753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199" y="211756"/>
            <a:ext cx="8494295" cy="750770"/>
          </a:xfrm>
        </p:spPr>
        <p:txBody>
          <a:bodyPr>
            <a:normAutofit/>
          </a:bodyPr>
          <a:lstStyle/>
          <a:p>
            <a:r>
              <a:rPr lang="fr-FR" sz="4000" dirty="0" smtClean="0"/>
              <a:t>5. </a:t>
            </a:r>
            <a:r>
              <a:rPr lang="fr-FR" sz="4000" u="sng" dirty="0" smtClean="0"/>
              <a:t>Le risque d’une évolution suicidaire</a:t>
            </a:r>
            <a:endParaRPr lang="fr-FR" sz="4000" u="sng" dirty="0"/>
          </a:p>
        </p:txBody>
      </p:sp>
      <p:sp>
        <p:nvSpPr>
          <p:cNvPr id="3" name="Espace réservé du contenu 2"/>
          <p:cNvSpPr>
            <a:spLocks noGrp="1"/>
          </p:cNvSpPr>
          <p:nvPr>
            <p:ph idx="1"/>
          </p:nvPr>
        </p:nvSpPr>
        <p:spPr>
          <a:xfrm>
            <a:off x="457200" y="962526"/>
            <a:ext cx="8229600" cy="5895474"/>
          </a:xfrm>
        </p:spPr>
        <p:txBody>
          <a:bodyPr>
            <a:noAutofit/>
          </a:bodyPr>
          <a:lstStyle/>
          <a:p>
            <a:pPr marL="0" indent="0" algn="just">
              <a:spcBef>
                <a:spcPts val="0"/>
              </a:spcBef>
              <a:buNone/>
            </a:pPr>
            <a:r>
              <a:rPr lang="fr-FR" sz="3000" dirty="0" smtClean="0"/>
              <a:t>	Ce risque augmente lorsque le jeune « dérape » dans des situations habituellement maîtrisées, pour des raisons internes ou extérieures à lui.</a:t>
            </a:r>
          </a:p>
          <a:p>
            <a:pPr marL="0" indent="0">
              <a:lnSpc>
                <a:spcPct val="100000"/>
              </a:lnSpc>
              <a:spcBef>
                <a:spcPts val="0"/>
              </a:spcBef>
              <a:buNone/>
            </a:pPr>
            <a:r>
              <a:rPr lang="fr-FR" sz="3000" dirty="0" smtClean="0"/>
              <a:t>	- difficultés scolaires inhabituelles,</a:t>
            </a:r>
          </a:p>
          <a:p>
            <a:pPr marL="400050" lvl="1" indent="0">
              <a:lnSpc>
                <a:spcPct val="100000"/>
              </a:lnSpc>
              <a:spcBef>
                <a:spcPts val="0"/>
              </a:spcBef>
              <a:buNone/>
            </a:pPr>
            <a:r>
              <a:rPr lang="fr-FR" sz="3000" dirty="0" smtClean="0"/>
              <a:t>	- plaintes somatiques floues et répétées,</a:t>
            </a:r>
          </a:p>
          <a:p>
            <a:pPr marL="0" indent="0">
              <a:lnSpc>
                <a:spcPct val="100000"/>
              </a:lnSpc>
              <a:spcBef>
                <a:spcPts val="0"/>
              </a:spcBef>
              <a:buNone/>
            </a:pPr>
            <a:r>
              <a:rPr lang="fr-FR" sz="3000" dirty="0"/>
              <a:t>	</a:t>
            </a:r>
            <a:r>
              <a:rPr lang="fr-FR" sz="3000" dirty="0" smtClean="0"/>
              <a:t>- troubles comportementaux inexpliqués,</a:t>
            </a:r>
          </a:p>
          <a:p>
            <a:pPr marL="0" indent="0">
              <a:lnSpc>
                <a:spcPct val="100000"/>
              </a:lnSpc>
              <a:spcBef>
                <a:spcPts val="0"/>
              </a:spcBef>
              <a:buNone/>
            </a:pPr>
            <a:r>
              <a:rPr lang="fr-FR" sz="3000" dirty="0"/>
              <a:t>	</a:t>
            </a:r>
            <a:r>
              <a:rPr lang="fr-FR" sz="3000" dirty="0" smtClean="0"/>
              <a:t>- perturbations familiales, amicales, 		 sentimentales</a:t>
            </a:r>
            <a:endParaRPr lang="fr-FR" sz="3000" dirty="0"/>
          </a:p>
        </p:txBody>
      </p:sp>
    </p:spTree>
    <p:extLst>
      <p:ext uri="{BB962C8B-B14F-4D97-AF65-F5344CB8AC3E}">
        <p14:creationId xmlns:p14="http://schemas.microsoft.com/office/powerpoint/2010/main" xmlns="" val="25079101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1450"/>
            <a:ext cx="6715131" cy="1223010"/>
          </a:xfrm>
        </p:spPr>
        <p:txBody>
          <a:bodyPr>
            <a:normAutofit/>
          </a:bodyPr>
          <a:lstStyle/>
          <a:p>
            <a:r>
              <a:rPr lang="fr-FR" sz="4000" u="sng" dirty="0" smtClean="0"/>
              <a:t>6. Le processus suicidaire</a:t>
            </a:r>
            <a:endParaRPr lang="fr-FR" sz="4000" u="sng" dirty="0"/>
          </a:p>
        </p:txBody>
      </p:sp>
      <p:sp>
        <p:nvSpPr>
          <p:cNvPr id="3" name="Espace réservé du contenu 2"/>
          <p:cNvSpPr>
            <a:spLocks noGrp="1"/>
          </p:cNvSpPr>
          <p:nvPr>
            <p:ph idx="1"/>
          </p:nvPr>
        </p:nvSpPr>
        <p:spPr>
          <a:xfrm>
            <a:off x="457200" y="1394460"/>
            <a:ext cx="8229600" cy="5463540"/>
          </a:xfrm>
        </p:spPr>
        <p:txBody>
          <a:bodyPr>
            <a:noAutofit/>
          </a:bodyPr>
          <a:lstStyle/>
          <a:p>
            <a:pPr marL="0" indent="0">
              <a:buNone/>
            </a:pPr>
            <a:r>
              <a:rPr lang="fr-FR" sz="2800" dirty="0" smtClean="0"/>
              <a:t>Quelques constantes:</a:t>
            </a:r>
          </a:p>
          <a:p>
            <a:pPr marL="0" indent="0">
              <a:buNone/>
            </a:pPr>
            <a:r>
              <a:rPr lang="fr-FR" sz="2800" dirty="0"/>
              <a:t> </a:t>
            </a:r>
            <a:r>
              <a:rPr lang="fr-FR" sz="2800" dirty="0" smtClean="0"/>
              <a:t>   - une situation problématique apparaît,</a:t>
            </a:r>
          </a:p>
          <a:p>
            <a:pPr marL="0" indent="0">
              <a:buNone/>
            </a:pPr>
            <a:r>
              <a:rPr lang="fr-FR" sz="2800" dirty="0"/>
              <a:t> </a:t>
            </a:r>
            <a:r>
              <a:rPr lang="fr-FR" sz="2800" dirty="0" smtClean="0"/>
              <a:t>   - aucune solution ne semble possible,</a:t>
            </a:r>
          </a:p>
          <a:p>
            <a:pPr marL="0" indent="0">
              <a:buNone/>
            </a:pPr>
            <a:r>
              <a:rPr lang="fr-FR" sz="2800" dirty="0"/>
              <a:t> </a:t>
            </a:r>
            <a:r>
              <a:rPr lang="fr-FR" sz="2800" dirty="0" smtClean="0"/>
              <a:t>   - la situation devient insupportable, avec désir  </a:t>
            </a:r>
          </a:p>
          <a:p>
            <a:pPr marL="0" indent="0">
              <a:buNone/>
            </a:pPr>
            <a:r>
              <a:rPr lang="fr-FR" sz="2800" dirty="0"/>
              <a:t> </a:t>
            </a:r>
            <a:r>
              <a:rPr lang="fr-FR" sz="2800" dirty="0" smtClean="0"/>
              <a:t>     de la fuir par tous les moyens,</a:t>
            </a:r>
          </a:p>
          <a:p>
            <a:pPr marL="0" indent="0">
              <a:buNone/>
            </a:pPr>
            <a:r>
              <a:rPr lang="fr-FR" sz="2800" dirty="0"/>
              <a:t> </a:t>
            </a:r>
            <a:r>
              <a:rPr lang="fr-FR" sz="2800" dirty="0" smtClean="0"/>
              <a:t>   - le suicide devient une solution « théorique » pour ce</a:t>
            </a:r>
          </a:p>
          <a:p>
            <a:pPr marL="0" indent="0">
              <a:buNone/>
            </a:pPr>
            <a:r>
              <a:rPr lang="fr-FR" sz="2800" dirty="0" smtClean="0"/>
              <a:t>      mal de vivre, </a:t>
            </a:r>
          </a:p>
          <a:p>
            <a:pPr marL="0" indent="0">
              <a:buNone/>
            </a:pPr>
            <a:r>
              <a:rPr lang="fr-FR" sz="2400" dirty="0"/>
              <a:t> </a:t>
            </a:r>
            <a:r>
              <a:rPr lang="fr-FR" sz="2400" dirty="0" smtClean="0"/>
              <a:t>   </a:t>
            </a:r>
            <a:endParaRPr lang="fr-FR" sz="2400" dirty="0"/>
          </a:p>
        </p:txBody>
      </p:sp>
    </p:spTree>
    <p:extLst>
      <p:ext uri="{BB962C8B-B14F-4D97-AF65-F5344CB8AC3E}">
        <p14:creationId xmlns:p14="http://schemas.microsoft.com/office/powerpoint/2010/main" xmlns="" val="13721147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6546"/>
            <a:ext cx="8229600" cy="6485913"/>
          </a:xfrm>
        </p:spPr>
        <p:txBody>
          <a:bodyPr>
            <a:normAutofit lnSpcReduction="10000"/>
          </a:bodyPr>
          <a:lstStyle/>
          <a:p>
            <a:pPr marL="0" indent="0">
              <a:buNone/>
            </a:pPr>
            <a:r>
              <a:rPr lang="fr-FR" dirty="0" smtClean="0"/>
              <a:t>   - si la tension persiste, les idées suicidaires </a:t>
            </a:r>
          </a:p>
          <a:p>
            <a:pPr marL="0" indent="0">
              <a:buNone/>
            </a:pPr>
            <a:r>
              <a:rPr lang="fr-FR" dirty="0"/>
              <a:t> </a:t>
            </a:r>
            <a:r>
              <a:rPr lang="fr-FR" dirty="0" smtClean="0"/>
              <a:t>  s’installent progressivement comme réalistes,</a:t>
            </a:r>
          </a:p>
          <a:p>
            <a:pPr marL="0" indent="0">
              <a:buNone/>
            </a:pPr>
            <a:r>
              <a:rPr lang="fr-FR" dirty="0"/>
              <a:t> </a:t>
            </a:r>
            <a:r>
              <a:rPr lang="fr-FR" dirty="0" smtClean="0"/>
              <a:t>  des messages indirects commencent à être </a:t>
            </a:r>
          </a:p>
          <a:p>
            <a:pPr marL="0" indent="0">
              <a:buNone/>
            </a:pPr>
            <a:r>
              <a:rPr lang="fr-FR" dirty="0"/>
              <a:t> </a:t>
            </a:r>
            <a:r>
              <a:rPr lang="fr-FR" dirty="0" smtClean="0"/>
              <a:t>  envoyés aux proches, famille et amis , avec </a:t>
            </a:r>
          </a:p>
          <a:p>
            <a:pPr marL="0" indent="0">
              <a:buNone/>
            </a:pPr>
            <a:r>
              <a:rPr lang="fr-FR" dirty="0"/>
              <a:t> </a:t>
            </a:r>
            <a:r>
              <a:rPr lang="fr-FR" dirty="0" smtClean="0"/>
              <a:t>  une demande d’aide implicite,</a:t>
            </a:r>
          </a:p>
          <a:p>
            <a:pPr marL="0" indent="0">
              <a:buNone/>
            </a:pPr>
            <a:r>
              <a:rPr lang="fr-FR" dirty="0"/>
              <a:t> </a:t>
            </a:r>
            <a:r>
              <a:rPr lang="fr-FR" dirty="0" smtClean="0"/>
              <a:t>  - en cas de non-réponse, le « choix » du suicide</a:t>
            </a:r>
          </a:p>
          <a:p>
            <a:pPr marL="0" indent="0">
              <a:buNone/>
            </a:pPr>
            <a:r>
              <a:rPr lang="fr-FR" dirty="0"/>
              <a:t> </a:t>
            </a:r>
            <a:r>
              <a:rPr lang="fr-FR" dirty="0" smtClean="0"/>
              <a:t>  peut s’imposer comme incontournable,</a:t>
            </a: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xmlns="" val="15473215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818"/>
            <a:ext cx="8229600" cy="6240132"/>
          </a:xfrm>
        </p:spPr>
        <p:txBody>
          <a:bodyPr>
            <a:normAutofit fontScale="92500" lnSpcReduction="20000"/>
          </a:bodyPr>
          <a:lstStyle/>
          <a:p>
            <a:pPr marL="0" indent="0">
              <a:buNone/>
            </a:pPr>
            <a:r>
              <a:rPr lang="fr-FR" dirty="0" smtClean="0"/>
              <a:t>   - la durée de cette étape, qui précède le passage</a:t>
            </a:r>
          </a:p>
          <a:p>
            <a:pPr marL="0" indent="0">
              <a:buNone/>
            </a:pPr>
            <a:r>
              <a:rPr lang="fr-FR" dirty="0"/>
              <a:t> </a:t>
            </a:r>
            <a:r>
              <a:rPr lang="fr-FR" dirty="0" smtClean="0"/>
              <a:t>  à l’acte proprement dit, est très variable, et</a:t>
            </a:r>
          </a:p>
          <a:p>
            <a:pPr marL="0" indent="0">
              <a:buNone/>
            </a:pPr>
            <a:r>
              <a:rPr lang="fr-FR" dirty="0"/>
              <a:t> </a:t>
            </a:r>
            <a:r>
              <a:rPr lang="fr-FR" dirty="0" smtClean="0"/>
              <a:t>  peut descendre sous les 24h.,</a:t>
            </a:r>
          </a:p>
          <a:p>
            <a:pPr marL="0" indent="0">
              <a:buNone/>
            </a:pPr>
            <a:r>
              <a:rPr lang="fr-FR" dirty="0"/>
              <a:t> </a:t>
            </a:r>
            <a:r>
              <a:rPr lang="fr-FR" dirty="0" smtClean="0"/>
              <a:t>  - l’ado vit alors une souffrance intolérable et, </a:t>
            </a:r>
          </a:p>
          <a:p>
            <a:pPr marL="0" indent="0">
              <a:buNone/>
            </a:pPr>
            <a:r>
              <a:rPr lang="fr-FR" dirty="0"/>
              <a:t> </a:t>
            </a:r>
            <a:r>
              <a:rPr lang="fr-FR" dirty="0" smtClean="0"/>
              <a:t>  contrairement à l’adulte, il n’a pas appris que</a:t>
            </a:r>
          </a:p>
          <a:p>
            <a:pPr marL="0" indent="0">
              <a:buNone/>
            </a:pPr>
            <a:r>
              <a:rPr lang="fr-FR" dirty="0"/>
              <a:t> </a:t>
            </a:r>
            <a:r>
              <a:rPr lang="fr-FR" dirty="0" smtClean="0"/>
              <a:t>  la douleur existe, mais qu’elle peut disparaître,</a:t>
            </a:r>
          </a:p>
          <a:p>
            <a:pPr marL="0" indent="0">
              <a:buNone/>
            </a:pPr>
            <a:r>
              <a:rPr lang="fr-FR" dirty="0"/>
              <a:t> </a:t>
            </a:r>
            <a:r>
              <a:rPr lang="fr-FR" dirty="0" smtClean="0"/>
              <a:t>  - avec sa </a:t>
            </a:r>
            <a:r>
              <a:rPr lang="fr-FR" dirty="0" err="1" smtClean="0"/>
              <a:t>pulsionnalité</a:t>
            </a:r>
            <a:r>
              <a:rPr lang="fr-FR" dirty="0" smtClean="0"/>
              <a:t>, il ne peut la supporter</a:t>
            </a:r>
          </a:p>
          <a:p>
            <a:pPr marL="0" indent="0">
              <a:buNone/>
            </a:pPr>
            <a:r>
              <a:rPr lang="fr-FR" dirty="0"/>
              <a:t> </a:t>
            </a:r>
            <a:r>
              <a:rPr lang="fr-FR" dirty="0" smtClean="0"/>
              <a:t>  longtemps…. Il passe à l’acte</a:t>
            </a:r>
          </a:p>
          <a:p>
            <a:pPr marL="0" indent="0">
              <a:buNone/>
            </a:pPr>
            <a:r>
              <a:rPr lang="fr-FR" dirty="0" smtClean="0"/>
              <a:t> </a:t>
            </a:r>
            <a:endParaRPr lang="fr-FR" dirty="0"/>
          </a:p>
        </p:txBody>
      </p:sp>
    </p:spTree>
    <p:extLst>
      <p:ext uri="{BB962C8B-B14F-4D97-AF65-F5344CB8AC3E}">
        <p14:creationId xmlns:p14="http://schemas.microsoft.com/office/powerpoint/2010/main" xmlns="" val="97008697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50257"/>
            <a:ext cx="9144000" cy="798897"/>
          </a:xfrm>
        </p:spPr>
        <p:txBody>
          <a:bodyPr>
            <a:normAutofit/>
          </a:bodyPr>
          <a:lstStyle/>
          <a:p>
            <a:r>
              <a:rPr lang="fr-FR" sz="4000" dirty="0" smtClean="0"/>
              <a:t>7.</a:t>
            </a:r>
            <a:r>
              <a:rPr lang="fr-FR" sz="4000" u="sng" dirty="0" smtClean="0"/>
              <a:t>Une idée reçue à combattre absolument</a:t>
            </a:r>
            <a:endParaRPr lang="fr-FR" sz="4000" u="sng" dirty="0"/>
          </a:p>
        </p:txBody>
      </p:sp>
      <p:sp>
        <p:nvSpPr>
          <p:cNvPr id="3" name="Espace réservé du contenu 2"/>
          <p:cNvSpPr>
            <a:spLocks noGrp="1"/>
          </p:cNvSpPr>
          <p:nvPr>
            <p:ph idx="1"/>
          </p:nvPr>
        </p:nvSpPr>
        <p:spPr>
          <a:xfrm>
            <a:off x="314074" y="1166893"/>
            <a:ext cx="8657527" cy="5307341"/>
          </a:xfrm>
        </p:spPr>
        <p:txBody>
          <a:bodyPr>
            <a:noAutofit/>
          </a:bodyPr>
          <a:lstStyle/>
          <a:p>
            <a:pPr marL="0" indent="0" algn="just">
              <a:buNone/>
            </a:pPr>
            <a:r>
              <a:rPr lang="fr-FR" sz="3000" dirty="0" smtClean="0"/>
              <a:t>	« Cette T.S., ce n’est rien, il/elle ne voulait pas vraiment mourir, c’est du chantage… »</a:t>
            </a:r>
          </a:p>
          <a:p>
            <a:pPr marL="0" indent="0" algn="just">
              <a:lnSpc>
                <a:spcPct val="100000"/>
              </a:lnSpc>
              <a:buNone/>
            </a:pPr>
            <a:endParaRPr lang="fr-FR" sz="3000" dirty="0" smtClean="0"/>
          </a:p>
          <a:p>
            <a:pPr marL="0" indent="0" algn="just">
              <a:buNone/>
            </a:pPr>
            <a:r>
              <a:rPr lang="fr-FR" sz="3000" dirty="0" smtClean="0"/>
              <a:t>	Si ce n’est pas la volonté de mourir qui est en cause, c’est alors le signe d’une grave rupture de la communication:  penser ne plus pouvoir s’exprimer et n’être entendu qu’en jouant avec l’idée de la mort, est en soi le signe d’une grande souffrance</a:t>
            </a:r>
            <a:endParaRPr lang="fr-FR" sz="3000" dirty="0"/>
          </a:p>
        </p:txBody>
      </p:sp>
    </p:spTree>
    <p:extLst>
      <p:ext uri="{BB962C8B-B14F-4D97-AF65-F5344CB8AC3E}">
        <p14:creationId xmlns:p14="http://schemas.microsoft.com/office/powerpoint/2010/main" xmlns="" val="11383741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5840"/>
            <a:ext cx="8229600" cy="3931920"/>
          </a:xfrm>
        </p:spPr>
        <p:txBody>
          <a:bodyPr/>
          <a:lstStyle/>
          <a:p>
            <a:pPr marL="0" indent="0">
              <a:buNone/>
            </a:pPr>
            <a:r>
              <a:rPr lang="fr-FR" dirty="0" smtClean="0"/>
              <a:t>	On voit alors qu’il ne s’agit pas d’un</a:t>
            </a:r>
          </a:p>
          <a:p>
            <a:pPr marL="0" indent="0">
              <a:buNone/>
            </a:pPr>
            <a:r>
              <a:rPr lang="fr-FR" dirty="0" smtClean="0"/>
              <a:t> APPEL </a:t>
            </a:r>
            <a:r>
              <a:rPr lang="fr-FR" u="sng" dirty="0" smtClean="0"/>
              <a:t>DE</a:t>
            </a:r>
            <a:r>
              <a:rPr lang="fr-FR" dirty="0" smtClean="0"/>
              <a:t> LA MORT,</a:t>
            </a:r>
          </a:p>
          <a:p>
            <a:pPr marL="0" indent="0">
              <a:buNone/>
            </a:pPr>
            <a:r>
              <a:rPr lang="fr-FR" dirty="0" smtClean="0"/>
              <a:t> mais d’un appel à la communication, donc d’un APPEL </a:t>
            </a:r>
            <a:r>
              <a:rPr lang="fr-FR" u="sng" dirty="0" smtClean="0"/>
              <a:t>A</a:t>
            </a:r>
            <a:r>
              <a:rPr lang="fr-FR" dirty="0" smtClean="0"/>
              <a:t> LA VIE…</a:t>
            </a:r>
            <a:endParaRPr lang="fr-FR" dirty="0"/>
          </a:p>
        </p:txBody>
      </p:sp>
    </p:spTree>
    <p:extLst>
      <p:ext uri="{BB962C8B-B14F-4D97-AF65-F5344CB8AC3E}">
        <p14:creationId xmlns:p14="http://schemas.microsoft.com/office/powerpoint/2010/main" xmlns="" val="20279994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0200"/>
            <a:ext cx="7884062" cy="1351801"/>
          </a:xfrm>
        </p:spPr>
        <p:txBody>
          <a:bodyPr>
            <a:normAutofit/>
          </a:bodyPr>
          <a:lstStyle/>
          <a:p>
            <a:r>
              <a:rPr lang="fr-FR" sz="4000" dirty="0" smtClean="0"/>
              <a:t>8. </a:t>
            </a:r>
            <a:r>
              <a:rPr lang="fr-FR" sz="4000" u="sng" dirty="0" smtClean="0"/>
              <a:t>Autres idées reçues, et tenaces!</a:t>
            </a:r>
            <a:endParaRPr lang="fr-FR" sz="4000" u="sng" dirty="0"/>
          </a:p>
        </p:txBody>
      </p:sp>
      <p:sp>
        <p:nvSpPr>
          <p:cNvPr id="3" name="Espace réservé du contenu 2"/>
          <p:cNvSpPr>
            <a:spLocks noGrp="1"/>
          </p:cNvSpPr>
          <p:nvPr>
            <p:ph idx="1"/>
          </p:nvPr>
        </p:nvSpPr>
        <p:spPr/>
        <p:txBody>
          <a:bodyPr>
            <a:normAutofit fontScale="85000" lnSpcReduction="10000"/>
          </a:bodyPr>
          <a:lstStyle/>
          <a:p>
            <a:r>
              <a:rPr lang="fr-FR" dirty="0" smtClean="0"/>
              <a:t>Ceux qui veulent vraiment mourir ne le disent pas : 80% des ados en parlent à leur entourage, surtout leurs amis, via leurs réseaux sociaux habituels.</a:t>
            </a:r>
          </a:p>
          <a:p>
            <a:r>
              <a:rPr lang="fr-FR" dirty="0" smtClean="0"/>
              <a:t>Après une tentative de suicide, un risque majeur existera toujours : cela est vrai , mais pour la plupart des jeunes, la crise sera une expérience unique par sa dimension ordalique.</a:t>
            </a:r>
            <a:endParaRPr lang="fr-FR" dirty="0"/>
          </a:p>
        </p:txBody>
      </p:sp>
    </p:spTree>
    <p:extLst>
      <p:ext uri="{BB962C8B-B14F-4D97-AF65-F5344CB8AC3E}">
        <p14:creationId xmlns:p14="http://schemas.microsoft.com/office/powerpoint/2010/main" xmlns="" val="3506477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3"/>
          <p:cNvSpPr>
            <a:spLocks noGrp="1" noChangeArrowheads="1"/>
          </p:cNvSpPr>
          <p:nvPr>
            <p:ph idx="1"/>
          </p:nvPr>
        </p:nvSpPr>
        <p:spPr>
          <a:xfrm>
            <a:off x="457200" y="404813"/>
            <a:ext cx="8229600" cy="6264275"/>
          </a:xfrm>
        </p:spPr>
        <p:txBody>
          <a:bodyPr>
            <a:normAutofit fontScale="85000" lnSpcReduction="20000"/>
          </a:bodyPr>
          <a:lstStyle/>
          <a:p>
            <a:pPr marL="514350" indent="-514350" eaLnBrk="1" hangingPunct="1">
              <a:buClr>
                <a:schemeClr val="tx1"/>
              </a:buClr>
              <a:buSzPct val="100000"/>
              <a:buFont typeface="Franklin Gothic Book" charset="0"/>
              <a:buAutoNum type="arabicPeriod"/>
            </a:pPr>
            <a:r>
              <a:rPr lang="fr-BE" sz="2800" b="1" u="sng">
                <a:latin typeface="Arial" charset="0"/>
              </a:rPr>
              <a:t>INTRODUCTION</a:t>
            </a:r>
          </a:p>
          <a:p>
            <a:pPr marL="514350" indent="-514350" eaLnBrk="1" hangingPunct="1">
              <a:buFont typeface="Wingdings" charset="0"/>
              <a:buNone/>
            </a:pPr>
            <a:endParaRPr lang="fr-BE" sz="2800" b="1" u="sng">
              <a:latin typeface="Arial" charset="0"/>
            </a:endParaRPr>
          </a:p>
          <a:p>
            <a:pPr marL="514350" indent="-514350" eaLnBrk="1" hangingPunct="1">
              <a:buClr>
                <a:schemeClr val="tx1"/>
              </a:buClr>
              <a:buSzPct val="60000"/>
            </a:pPr>
            <a:r>
              <a:rPr lang="fr-BE">
                <a:latin typeface="Arial" charset="0"/>
              </a:rPr>
              <a:t>Définition générale</a:t>
            </a:r>
          </a:p>
          <a:p>
            <a:pPr marL="514350" indent="-514350" eaLnBrk="1" hangingPunct="1">
              <a:buClr>
                <a:schemeClr val="tx1"/>
              </a:buClr>
              <a:buSzPct val="60000"/>
              <a:buFont typeface="Wingdings 2" charset="0"/>
              <a:buNone/>
            </a:pPr>
            <a:endParaRPr lang="fr-BE" sz="1200">
              <a:latin typeface="Arial" charset="0"/>
            </a:endParaRPr>
          </a:p>
          <a:p>
            <a:pPr marL="3175" lvl="1" indent="0" eaLnBrk="1" hangingPunct="1">
              <a:buClr>
                <a:schemeClr val="tx1"/>
              </a:buClr>
              <a:buSzPct val="60000"/>
              <a:buFont typeface="Wingdings" charset="0"/>
              <a:buNone/>
            </a:pPr>
            <a:r>
              <a:rPr lang="fr-BE">
                <a:latin typeface="Arial" charset="0"/>
              </a:rPr>
              <a:t>Etymologie: adolescent, participe présent de «adolescere», grandir, donc «adolescens» signifie en train de grandir,</a:t>
            </a:r>
          </a:p>
          <a:p>
            <a:pPr marL="3175" lvl="1" indent="0" eaLnBrk="1" hangingPunct="1">
              <a:buClr>
                <a:schemeClr val="tx1"/>
              </a:buClr>
              <a:buSzPct val="60000"/>
              <a:buFont typeface="Wingdings" charset="0"/>
              <a:buNone/>
            </a:pPr>
            <a:r>
              <a:rPr lang="fr-BE">
                <a:latin typeface="Arial" charset="0"/>
              </a:rPr>
              <a:t>et le participe passé «adultus» signifie qui a fini de grandir.</a:t>
            </a:r>
          </a:p>
          <a:p>
            <a:pPr marL="514350" indent="-514350" eaLnBrk="1" hangingPunct="1">
              <a:buClr>
                <a:schemeClr val="tx1"/>
              </a:buClr>
              <a:buSzPct val="60000"/>
              <a:buFont typeface="Wingdings" charset="0"/>
              <a:buNone/>
            </a:pPr>
            <a:endParaRPr lang="fr-BE" sz="2800" b="1" u="sng">
              <a:latin typeface="Arial" charset="0"/>
            </a:endParaRPr>
          </a:p>
          <a:p>
            <a:pPr marL="514350" indent="-514350" eaLnBrk="1" hangingPunct="1">
              <a:buClr>
                <a:schemeClr val="tx1"/>
              </a:buClr>
              <a:buSzPct val="60000"/>
            </a:pPr>
            <a:r>
              <a:rPr lang="fr-BE">
                <a:latin typeface="Arial" charset="0"/>
              </a:rPr>
              <a:t>Définition classique</a:t>
            </a:r>
          </a:p>
          <a:p>
            <a:pPr marL="514350" indent="-514350" eaLnBrk="1" hangingPunct="1">
              <a:buClr>
                <a:schemeClr val="tx1"/>
              </a:buClr>
              <a:buSzPct val="60000"/>
              <a:buFont typeface="Wingdings 2" charset="0"/>
              <a:buNone/>
            </a:pPr>
            <a:endParaRPr lang="fr-BE" sz="1200">
              <a:latin typeface="Arial" charset="0"/>
            </a:endParaRPr>
          </a:p>
          <a:p>
            <a:pPr marL="3175" lvl="1" indent="0" eaLnBrk="1" hangingPunct="1">
              <a:buClr>
                <a:schemeClr val="tx1"/>
              </a:buClr>
              <a:buSzPct val="60000"/>
              <a:buFont typeface="Wingdings" charset="0"/>
              <a:buNone/>
            </a:pPr>
            <a:r>
              <a:rPr lang="fr-BE">
                <a:latin typeface="Arial" charset="0"/>
              </a:rPr>
              <a:t>Adolescence définie comme la période qui s’étend entre l’enfance et l’âge adulte.</a:t>
            </a:r>
            <a:endParaRPr lang="fr-FR">
              <a:latin typeface="Arial" charset="0"/>
            </a:endParaRPr>
          </a:p>
        </p:txBody>
      </p:sp>
    </p:spTree>
    <p:extLst>
      <p:ext uri="{BB962C8B-B14F-4D97-AF65-F5344CB8AC3E}">
        <p14:creationId xmlns:p14="http://schemas.microsoft.com/office/powerpoint/2010/main" xmlns="" val="42682381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2127"/>
            <a:ext cx="8229600" cy="6431295"/>
          </a:xfrm>
        </p:spPr>
        <p:txBody>
          <a:bodyPr/>
          <a:lstStyle/>
          <a:p>
            <a:r>
              <a:rPr lang="fr-FR" dirty="0" smtClean="0"/>
              <a:t>Les jeunes suicidaires veulent vraiment mourir : non, il s’agit plus de ne plus souffrir que de mourir.</a:t>
            </a:r>
          </a:p>
          <a:p>
            <a:r>
              <a:rPr lang="fr-FR" dirty="0" smtClean="0"/>
              <a:t>Le suicide est le signe d’une maladie mentale : particulièrement faux chez les ados, pour qui il peut s’agir d’une étape nécessaire, signe d’un état psychique transitoire.</a:t>
            </a:r>
          </a:p>
          <a:p>
            <a:pPr marL="0" indent="0">
              <a:buNone/>
            </a:pPr>
            <a:endParaRPr lang="fr-FR" dirty="0"/>
          </a:p>
        </p:txBody>
      </p:sp>
    </p:spTree>
    <p:extLst>
      <p:ext uri="{BB962C8B-B14F-4D97-AF65-F5344CB8AC3E}">
        <p14:creationId xmlns:p14="http://schemas.microsoft.com/office/powerpoint/2010/main" xmlns="" val="4843392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a:t>
            </a:r>
            <a:r>
              <a:rPr lang="fr-FR" dirty="0" err="1" smtClean="0"/>
              <a:t>cyberharcèlement</a:t>
            </a:r>
            <a:endParaRPr lang="fr-FR" dirty="0"/>
          </a:p>
        </p:txBody>
      </p:sp>
      <p:sp>
        <p:nvSpPr>
          <p:cNvPr id="3" name="Espace réservé du contenu 2"/>
          <p:cNvSpPr>
            <a:spLocks noGrp="1"/>
          </p:cNvSpPr>
          <p:nvPr>
            <p:ph idx="1"/>
          </p:nvPr>
        </p:nvSpPr>
        <p:spPr/>
        <p:txBody>
          <a:bodyPr/>
          <a:lstStyle/>
          <a:p>
            <a:r>
              <a:rPr lang="fr-FR" dirty="0" smtClean="0"/>
              <a:t>Une situation de crise particulièrement dangereuse, et qui touche surtout les adolescentes.</a:t>
            </a:r>
          </a:p>
          <a:p>
            <a:pPr marL="0" indent="0">
              <a:buNone/>
            </a:pPr>
            <a:r>
              <a:rPr lang="fr-FR" dirty="0"/>
              <a:t> </a:t>
            </a:r>
            <a:r>
              <a:rPr lang="fr-FR" dirty="0" smtClean="0"/>
              <a:t>                      </a:t>
            </a:r>
          </a:p>
          <a:p>
            <a:pPr marL="0" indent="0">
              <a:buNone/>
            </a:pPr>
            <a:r>
              <a:rPr lang="fr-FR" dirty="0" smtClean="0"/>
              <a:t>Avec l’aimable autorisation du Dr. J. </a:t>
            </a:r>
            <a:r>
              <a:rPr lang="fr-FR" dirty="0" err="1" smtClean="0"/>
              <a:t>Jacquart</a:t>
            </a:r>
            <a:endParaRPr lang="fr-FR" dirty="0"/>
          </a:p>
        </p:txBody>
      </p:sp>
    </p:spTree>
    <p:extLst>
      <p:ext uri="{BB962C8B-B14F-4D97-AF65-F5344CB8AC3E}">
        <p14:creationId xmlns:p14="http://schemas.microsoft.com/office/powerpoint/2010/main" xmlns="" val="30594800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rion Fraisse, sur son profil Facebook qu'elle avait ouvert à l'insu de ses parents. (D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9512" y="1117674"/>
            <a:ext cx="1306389" cy="130321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539552" y="5243716"/>
            <a:ext cx="8352928" cy="1569660"/>
          </a:xfrm>
          <a:prstGeom prst="rect">
            <a:avLst/>
          </a:prstGeom>
        </p:spPr>
        <p:txBody>
          <a:bodyPr wrap="square">
            <a:spAutoFit/>
          </a:bodyPr>
          <a:lstStyle/>
          <a:p>
            <a:r>
              <a:rPr lang="fr-BE" sz="2400" dirty="0" smtClean="0"/>
              <a:t>« Menacée</a:t>
            </a:r>
            <a:r>
              <a:rPr lang="fr-BE" sz="2400" dirty="0"/>
              <a:t>, insultée au collège et sur Facebook, </a:t>
            </a:r>
            <a:r>
              <a:rPr lang="fr-BE" sz="2400" dirty="0" smtClean="0"/>
              <a:t>l'adolescente de 13 ans </a:t>
            </a:r>
            <a:r>
              <a:rPr lang="fr-BE" sz="2400" dirty="0"/>
              <a:t>s'est </a:t>
            </a:r>
            <a:r>
              <a:rPr lang="fr-BE" sz="2400" dirty="0" smtClean="0"/>
              <a:t>pendue (2012).</a:t>
            </a:r>
            <a:r>
              <a:rPr lang="fr-BE" sz="2400" dirty="0"/>
              <a:t> Ses parents portent plainte </a:t>
            </a:r>
            <a:r>
              <a:rPr lang="fr-BE" sz="2400" dirty="0" smtClean="0"/>
              <a:t>(</a:t>
            </a:r>
            <a:r>
              <a:rPr lang="fr-BE" sz="2400" dirty="0" err="1" smtClean="0"/>
              <a:t>nov</a:t>
            </a:r>
            <a:r>
              <a:rPr lang="fr-BE" sz="2400" dirty="0" smtClean="0"/>
              <a:t> 2013) contre </a:t>
            </a:r>
            <a:r>
              <a:rPr lang="fr-BE" sz="2400" dirty="0"/>
              <a:t>l'école et les cinq élèves qui s'étaient pendant des mois transformés en bourreaux</a:t>
            </a:r>
            <a:r>
              <a:rPr lang="fr-BE" sz="2400" dirty="0" smtClean="0"/>
              <a:t>. »</a:t>
            </a:r>
            <a:endParaRPr lang="fr-BE" sz="2400" dirty="0"/>
          </a:p>
        </p:txBody>
      </p:sp>
      <p:pic>
        <p:nvPicPr>
          <p:cNvPr id="1028" name="Picture 4" descr="Actualité politique, internationale, société par le Nouvel Observateur, infos du jou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5574" y="160338"/>
            <a:ext cx="1666875" cy="304801"/>
          </a:xfrm>
          <a:prstGeom prst="rect">
            <a:avLst/>
          </a:prstGeom>
          <a:solidFill>
            <a:schemeClr val="tx1"/>
          </a:solidFill>
        </p:spPr>
      </p:pic>
      <p:pic>
        <p:nvPicPr>
          <p:cNvPr id="1030" name="Picture 6" descr="http://referentiel.nouvelobs.com/file/6634243.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654905" y="498807"/>
            <a:ext cx="6602203" cy="481090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514597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chemeClr val="accent2"/>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chemeClr val="accent2"/>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chemeClr val="accent2"/>
              </a:buClr>
              <a:buSzPct val="80000"/>
              <a:buFont typeface="Wingdings" pitchFamily="2" charset="2"/>
              <a:buNone/>
              <a:defRPr/>
            </a:pPr>
            <a:r>
              <a:rPr lang="en-GB" sz="3200" i="0" dirty="0">
                <a:effectLst>
                  <a:outerShdw blurRad="38100" dist="38100" dir="2700000" algn="tl">
                    <a:srgbClr val="000000"/>
                  </a:outerShdw>
                </a:effectLst>
                <a:latin typeface="Arial" charset="0"/>
                <a:cs typeface="+mn-cs"/>
              </a:rPr>
              <a:t> </a:t>
            </a:r>
          </a:p>
        </p:txBody>
      </p:sp>
      <p:sp>
        <p:nvSpPr>
          <p:cNvPr id="2" name="Titre 1"/>
          <p:cNvSpPr>
            <a:spLocks noGrp="1"/>
          </p:cNvSpPr>
          <p:nvPr>
            <p:ph type="ctrTitle" sz="quarter"/>
          </p:nvPr>
        </p:nvSpPr>
        <p:spPr>
          <a:xfrm>
            <a:off x="640904" y="260648"/>
            <a:ext cx="7772400" cy="710952"/>
          </a:xfrm>
        </p:spPr>
        <p:txBody>
          <a:bodyPr/>
          <a:lstStyle/>
          <a:p>
            <a:r>
              <a:rPr lang="fr-BE" sz="3600" b="1" dirty="0" smtClean="0">
                <a:solidFill>
                  <a:schemeClr val="tx1"/>
                </a:solidFill>
                <a:effectLst>
                  <a:outerShdw blurRad="38100" dist="38100" dir="2700000" algn="tl">
                    <a:srgbClr val="000000">
                      <a:alpha val="43137"/>
                    </a:srgbClr>
                  </a:outerShdw>
                </a:effectLst>
              </a:rPr>
              <a:t>Le Cyber-harcèlement</a:t>
            </a:r>
            <a:endParaRPr lang="fr-BE" sz="3600" b="1" dirty="0">
              <a:solidFill>
                <a:schemeClr val="tx1"/>
              </a:solidFill>
              <a:effectLst>
                <a:outerShdw blurRad="38100" dist="38100" dir="2700000" algn="tl">
                  <a:srgbClr val="000000">
                    <a:alpha val="43137"/>
                  </a:srgbClr>
                </a:outerShdw>
              </a:effectLst>
            </a:endParaRPr>
          </a:p>
        </p:txBody>
      </p:sp>
      <p:sp>
        <p:nvSpPr>
          <p:cNvPr id="4" name="ZoneTexte 3"/>
          <p:cNvSpPr txBox="1"/>
          <p:nvPr/>
        </p:nvSpPr>
        <p:spPr>
          <a:xfrm>
            <a:off x="395536" y="1412776"/>
            <a:ext cx="8280921" cy="5016758"/>
          </a:xfrm>
          <a:prstGeom prst="rect">
            <a:avLst/>
          </a:prstGeom>
          <a:noFill/>
        </p:spPr>
        <p:txBody>
          <a:bodyPr wrap="square" rtlCol="0">
            <a:spAutoFit/>
          </a:bodyPr>
          <a:lstStyle/>
          <a:p>
            <a:r>
              <a:rPr lang="fr-BE" sz="2000" i="0" dirty="0"/>
              <a:t>Le cyber-harcèlement est une forme récente de harcèlement</a:t>
            </a:r>
            <a:r>
              <a:rPr lang="fr-BE" sz="2000" i="0" dirty="0" smtClean="0"/>
              <a:t>.</a:t>
            </a:r>
          </a:p>
          <a:p>
            <a:endParaRPr lang="fr-BE" sz="2000" i="0" dirty="0"/>
          </a:p>
          <a:p>
            <a:r>
              <a:rPr lang="fr-BE" sz="2000" i="0" dirty="0"/>
              <a:t>Le harcèlement n'est plus cantonné à la cour de récréation et aux moments où l'enfant est à l'école</a:t>
            </a:r>
            <a:r>
              <a:rPr lang="fr-BE" sz="2000" i="0" dirty="0" smtClean="0"/>
              <a:t>.</a:t>
            </a:r>
          </a:p>
          <a:p>
            <a:endParaRPr lang="fr-BE" sz="2000" i="0" dirty="0"/>
          </a:p>
          <a:p>
            <a:r>
              <a:rPr lang="fr-BE" sz="2000" i="0" dirty="0" smtClean="0"/>
              <a:t>Ask.fm, </a:t>
            </a:r>
            <a:r>
              <a:rPr lang="fr-BE" sz="2000" i="0" dirty="0" err="1" smtClean="0"/>
              <a:t>facebook</a:t>
            </a:r>
            <a:r>
              <a:rPr lang="fr-BE" sz="2000" i="0" dirty="0" smtClean="0"/>
              <a:t>,…</a:t>
            </a:r>
          </a:p>
          <a:p>
            <a:endParaRPr lang="fr-BE" sz="2000" dirty="0"/>
          </a:p>
          <a:p>
            <a:pPr lvl="1"/>
            <a:r>
              <a:rPr lang="fr-BE" sz="2000" dirty="0" smtClean="0"/>
              <a:t>« Tu </a:t>
            </a:r>
            <a:r>
              <a:rPr lang="fr-BE" sz="2000" dirty="0"/>
              <a:t>écoutes quoi comme style de musique</a:t>
            </a:r>
            <a:r>
              <a:rPr lang="fr-BE" sz="2000" dirty="0" smtClean="0"/>
              <a:t>? »…</a:t>
            </a:r>
          </a:p>
          <a:p>
            <a:pPr lvl="1"/>
            <a:r>
              <a:rPr lang="fr-BE" sz="2000" dirty="0" smtClean="0"/>
              <a:t>« Salut </a:t>
            </a:r>
            <a:r>
              <a:rPr lang="fr-BE" sz="2000" dirty="0"/>
              <a:t>belle </a:t>
            </a:r>
            <a:r>
              <a:rPr lang="fr-BE" sz="2000" dirty="0" smtClean="0"/>
              <a:t>fille »…</a:t>
            </a:r>
          </a:p>
          <a:p>
            <a:pPr lvl="1"/>
            <a:r>
              <a:rPr lang="fr-BE" sz="2000" dirty="0" smtClean="0"/>
              <a:t>« T'es </a:t>
            </a:r>
            <a:r>
              <a:rPr lang="fr-BE" sz="2000" dirty="0"/>
              <a:t>un mec ou une fille</a:t>
            </a:r>
            <a:r>
              <a:rPr lang="fr-BE" sz="2000" dirty="0" smtClean="0"/>
              <a:t>? »…</a:t>
            </a:r>
          </a:p>
          <a:p>
            <a:pPr lvl="1"/>
            <a:r>
              <a:rPr lang="fr-BE" sz="2000" dirty="0" smtClean="0"/>
              <a:t>« T’es moche »…</a:t>
            </a:r>
          </a:p>
          <a:p>
            <a:pPr lvl="1"/>
            <a:r>
              <a:rPr lang="fr-BE" sz="2000" dirty="0" smtClean="0"/>
              <a:t>« Vas </a:t>
            </a:r>
            <a:r>
              <a:rPr lang="fr-BE" sz="2000" dirty="0"/>
              <a:t>te suicider, tu es une idiote qui cherche à attirer </a:t>
            </a:r>
            <a:r>
              <a:rPr lang="fr-BE" sz="2000" dirty="0" smtClean="0"/>
              <a:t>l'attention »… </a:t>
            </a:r>
            <a:endParaRPr lang="fr-BE" sz="2000" dirty="0"/>
          </a:p>
          <a:p>
            <a:pPr lvl="1"/>
            <a:r>
              <a:rPr lang="fr-BE" sz="2000" dirty="0" smtClean="0"/>
              <a:t>…</a:t>
            </a:r>
          </a:p>
          <a:p>
            <a:endParaRPr lang="fr-BE" sz="2000" dirty="0"/>
          </a:p>
          <a:p>
            <a:r>
              <a:rPr lang="fr-BE" sz="2000" dirty="0" smtClean="0"/>
              <a:t> </a:t>
            </a:r>
            <a:r>
              <a:rPr lang="fr-BE" sz="2000" i="0" dirty="0"/>
              <a:t>Peut-on encore percevoir l’authentique message d'appel au secours?</a:t>
            </a:r>
          </a:p>
          <a:p>
            <a:endParaRPr lang="fr-BE" sz="2000" b="0"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9605709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r>
              <a:rPr lang="fr-FR" dirty="0" smtClean="0"/>
              <a:t>Autres phrases assassines:</a:t>
            </a:r>
          </a:p>
          <a:p>
            <a:pPr marL="0" indent="0">
              <a:buNone/>
            </a:pPr>
            <a:r>
              <a:rPr lang="fr-FR" dirty="0" smtClean="0"/>
              <a:t>« Tue-toi, tu ne sers à rien… »</a:t>
            </a:r>
          </a:p>
          <a:p>
            <a:pPr marL="0" indent="0">
              <a:buNone/>
            </a:pPr>
            <a:r>
              <a:rPr lang="fr-FR" dirty="0" smtClean="0"/>
              <a:t>« Regardez, à quoi  X ne ressemblera jamais… »</a:t>
            </a:r>
          </a:p>
          <a:p>
            <a:pPr marL="0" indent="0">
              <a:buNone/>
            </a:pPr>
            <a:r>
              <a:rPr lang="fr-FR" sz="2400" dirty="0" smtClean="0"/>
              <a:t>( en présentant un montage où la tête de la victime reçoit le corps d’une star! ) </a:t>
            </a:r>
          </a:p>
          <a:p>
            <a:pPr marL="0" indent="0">
              <a:buNone/>
            </a:pPr>
            <a:r>
              <a:rPr lang="fr-FR" dirty="0" smtClean="0"/>
              <a:t>Sans compter le chantage si des photos un peu osées ont été naïvement acceptées par la jeune fille</a:t>
            </a:r>
            <a:endParaRPr lang="fr-FR" dirty="0"/>
          </a:p>
        </p:txBody>
      </p:sp>
    </p:spTree>
    <p:extLst>
      <p:ext uri="{BB962C8B-B14F-4D97-AF65-F5344CB8AC3E}">
        <p14:creationId xmlns:p14="http://schemas.microsoft.com/office/powerpoint/2010/main" xmlns="" val="10445640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r>
              <a:rPr lang="en-GB" sz="3200" i="0" dirty="0">
                <a:solidFill>
                  <a:srgbClr val="FFFFFF"/>
                </a:solidFill>
                <a:effectLst>
                  <a:outerShdw blurRad="38100" dist="38100" dir="2700000" algn="tl">
                    <a:srgbClr val="000000"/>
                  </a:outerShdw>
                </a:effectLst>
                <a:latin typeface="Arial" charset="0"/>
                <a:cs typeface="+mn-cs"/>
              </a:rPr>
              <a:t> </a:t>
            </a:r>
          </a:p>
        </p:txBody>
      </p:sp>
      <p:sp>
        <p:nvSpPr>
          <p:cNvPr id="2" name="Titre 1"/>
          <p:cNvSpPr>
            <a:spLocks noGrp="1"/>
          </p:cNvSpPr>
          <p:nvPr>
            <p:ph type="ctrTitle" sz="quarter"/>
          </p:nvPr>
        </p:nvSpPr>
        <p:spPr>
          <a:xfrm>
            <a:off x="640904" y="260648"/>
            <a:ext cx="7772400" cy="710952"/>
          </a:xfrm>
        </p:spPr>
        <p:txBody>
          <a:bodyPr/>
          <a:lstStyle/>
          <a:p>
            <a:r>
              <a:rPr lang="fr-BE" sz="3600" b="1" dirty="0" smtClean="0">
                <a:solidFill>
                  <a:schemeClr val="tx1"/>
                </a:solidFill>
                <a:effectLst>
                  <a:outerShdw blurRad="38100" dist="38100" dir="2700000" algn="tl">
                    <a:srgbClr val="000000">
                      <a:alpha val="43137"/>
                    </a:srgbClr>
                  </a:outerShdw>
                </a:effectLst>
              </a:rPr>
              <a:t>Le Cyber-harcèlement</a:t>
            </a:r>
            <a:endParaRPr lang="fr-BE" sz="3600" b="1" dirty="0">
              <a:solidFill>
                <a:schemeClr val="tx1"/>
              </a:solidFill>
              <a:effectLst>
                <a:outerShdw blurRad="38100" dist="38100" dir="2700000" algn="tl">
                  <a:srgbClr val="000000">
                    <a:alpha val="43137"/>
                  </a:srgbClr>
                </a:outerShdw>
              </a:effectLst>
            </a:endParaRPr>
          </a:p>
        </p:txBody>
      </p:sp>
      <p:sp>
        <p:nvSpPr>
          <p:cNvPr id="4" name="ZoneTexte 3"/>
          <p:cNvSpPr txBox="1"/>
          <p:nvPr/>
        </p:nvSpPr>
        <p:spPr>
          <a:xfrm>
            <a:off x="395536" y="1225326"/>
            <a:ext cx="8280921" cy="8032967"/>
          </a:xfrm>
          <a:prstGeom prst="rect">
            <a:avLst/>
          </a:prstGeom>
          <a:noFill/>
        </p:spPr>
        <p:txBody>
          <a:bodyPr wrap="square" rtlCol="0">
            <a:spAutoFit/>
          </a:bodyPr>
          <a:lstStyle/>
          <a:p>
            <a:r>
              <a:rPr lang="fr-BE" sz="2400" dirty="0" smtClean="0"/>
              <a:t>Toutes </a:t>
            </a:r>
            <a:r>
              <a:rPr lang="fr-BE" sz="2400" dirty="0"/>
              <a:t>formes de harcèlement qui font appel aux nouvelles technologies de l’information et de la communication pour importuner, menacer, insulter de manière intentionnelle et répétitive les victimes avec l’objectif de les blesser</a:t>
            </a:r>
            <a:r>
              <a:rPr lang="fr-BE" sz="2400" dirty="0" smtClean="0"/>
              <a:t>.</a:t>
            </a:r>
          </a:p>
          <a:p>
            <a:endParaRPr lang="fr-BE" sz="2400" i="0" dirty="0"/>
          </a:p>
          <a:p>
            <a:r>
              <a:rPr lang="fr-BE" sz="2400" i="0" dirty="0" smtClean="0"/>
              <a:t>Le </a:t>
            </a:r>
            <a:r>
              <a:rPr lang="fr-BE" sz="2400" i="0" dirty="0"/>
              <a:t>comportement négatif se produit de manière </a:t>
            </a:r>
            <a:r>
              <a:rPr lang="fr-BE" sz="2400" dirty="0"/>
              <a:t>intentionnelle</a:t>
            </a:r>
            <a:r>
              <a:rPr lang="fr-BE" sz="2400" i="0" dirty="0"/>
              <a:t> et </a:t>
            </a:r>
            <a:r>
              <a:rPr lang="fr-BE" sz="2400" dirty="0" smtClean="0"/>
              <a:t>répétitive</a:t>
            </a:r>
            <a:r>
              <a:rPr lang="fr-BE" sz="2400" i="0" dirty="0" smtClean="0"/>
              <a:t>.</a:t>
            </a:r>
          </a:p>
          <a:p>
            <a:endParaRPr lang="fr-BE" sz="2400" i="0" dirty="0" smtClean="0"/>
          </a:p>
          <a:p>
            <a:r>
              <a:rPr lang="fr-BE" sz="2400" i="0" dirty="0" smtClean="0"/>
              <a:t>Multiples formes de harcèlement…</a:t>
            </a:r>
            <a:endParaRPr lang="fr-BE" sz="2400" i="0" dirty="0"/>
          </a:p>
          <a:p>
            <a:endParaRPr lang="fr-BE" sz="2400" i="0" dirty="0" smtClean="0"/>
          </a:p>
          <a:p>
            <a:r>
              <a:rPr lang="fr-BE" sz="2400" i="0" dirty="0" smtClean="0"/>
              <a:t>Un </a:t>
            </a:r>
            <a:r>
              <a:rPr lang="fr-BE" sz="2400" i="0" dirty="0"/>
              <a:t>jeune sur </a:t>
            </a:r>
            <a:r>
              <a:rPr lang="fr-BE" sz="2400" i="0" dirty="0" smtClean="0"/>
              <a:t>trois </a:t>
            </a:r>
            <a:r>
              <a:rPr lang="fr-BE" sz="2400" i="0" dirty="0"/>
              <a:t>confronté au cyber-harcèlement </a:t>
            </a:r>
          </a:p>
          <a:p>
            <a:r>
              <a:rPr lang="fr-BE" sz="2400" i="0" dirty="0" smtClean="0"/>
              <a:t>Un </a:t>
            </a:r>
            <a:r>
              <a:rPr lang="fr-BE" sz="2400" i="0" dirty="0"/>
              <a:t>jeune sur cinq </a:t>
            </a:r>
            <a:r>
              <a:rPr lang="fr-BE" sz="2400" i="0" dirty="0" smtClean="0"/>
              <a:t>a déjà </a:t>
            </a:r>
            <a:r>
              <a:rPr lang="fr-BE" sz="2400" i="0" dirty="0"/>
              <a:t>été  </a:t>
            </a:r>
            <a:r>
              <a:rPr lang="fr-BE" sz="2400" i="0" dirty="0" smtClean="0"/>
              <a:t>auteur </a:t>
            </a:r>
            <a:r>
              <a:rPr lang="fr-BE" sz="2400" i="0" dirty="0"/>
              <a:t>de </a:t>
            </a:r>
            <a:r>
              <a:rPr lang="fr-BE" sz="2400" i="0" dirty="0" smtClean="0"/>
              <a:t>cyber-harcèlement</a:t>
            </a:r>
          </a:p>
          <a:p>
            <a:r>
              <a:rPr lang="fr-BE" sz="2400" i="0" dirty="0" smtClean="0"/>
              <a:t>76 </a:t>
            </a:r>
            <a:r>
              <a:rPr lang="fr-BE" sz="2400" i="0" dirty="0"/>
              <a:t>% des jeunes entre 12 et 18 ans ont eu connaissance d’une situation de cyber-harcèlement </a:t>
            </a:r>
            <a:r>
              <a:rPr lang="fr-BE" sz="2400" i="0" dirty="0" smtClean="0"/>
              <a:t>sans </a:t>
            </a:r>
            <a:r>
              <a:rPr lang="fr-BE" sz="2400" i="0" dirty="0"/>
              <a:t>avoir été </a:t>
            </a:r>
            <a:r>
              <a:rPr lang="fr-BE" sz="2400" i="0" dirty="0" smtClean="0"/>
              <a:t>impliqué activement.</a:t>
            </a:r>
          </a:p>
          <a:p>
            <a:endParaRPr lang="fr-BE" sz="2400" i="0" dirty="0"/>
          </a:p>
          <a:p>
            <a:r>
              <a:rPr lang="fr-BE" sz="2400" i="0" dirty="0" smtClean="0"/>
              <a:t>Les filles en sont plus fréquemment la cible. </a:t>
            </a:r>
          </a:p>
          <a:p>
            <a:r>
              <a:rPr lang="fr-BE" sz="2400" i="0" dirty="0" smtClean="0"/>
              <a:t>Les auteurs sont souvent un peu plus âgés que leurs victimes. </a:t>
            </a:r>
          </a:p>
          <a:p>
            <a:r>
              <a:rPr lang="fr-BE" sz="2400" i="0" dirty="0"/>
              <a:t>P</a:t>
            </a:r>
            <a:r>
              <a:rPr lang="fr-BE" sz="2400" i="0" dirty="0" smtClean="0"/>
              <a:t>ic entre douze et quinze ans.</a:t>
            </a:r>
          </a:p>
          <a:p>
            <a:endParaRPr lang="fr-BE" sz="2000" i="0" dirty="0" smtClean="0"/>
          </a:p>
          <a:p>
            <a:endParaRPr lang="fr-BE" sz="2000" i="0" dirty="0"/>
          </a:p>
          <a:p>
            <a:endParaRPr lang="fr-BE" sz="2000" i="0" dirty="0"/>
          </a:p>
        </p:txBody>
      </p:sp>
    </p:spTree>
    <p:extLst>
      <p:ext uri="{BB962C8B-B14F-4D97-AF65-F5344CB8AC3E}">
        <p14:creationId xmlns:p14="http://schemas.microsoft.com/office/powerpoint/2010/main" xmlns="" val="1582487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r>
              <a:rPr lang="en-GB" sz="3200" i="0" dirty="0">
                <a:solidFill>
                  <a:srgbClr val="FFFFFF"/>
                </a:solidFill>
                <a:effectLst>
                  <a:outerShdw blurRad="38100" dist="38100" dir="2700000" algn="tl">
                    <a:srgbClr val="000000"/>
                  </a:outerShdw>
                </a:effectLst>
                <a:latin typeface="Arial" charset="0"/>
                <a:cs typeface="+mn-cs"/>
              </a:rPr>
              <a:t> </a:t>
            </a:r>
          </a:p>
        </p:txBody>
      </p:sp>
      <p:sp>
        <p:nvSpPr>
          <p:cNvPr id="4" name="ZoneTexte 3"/>
          <p:cNvSpPr txBox="1"/>
          <p:nvPr/>
        </p:nvSpPr>
        <p:spPr>
          <a:xfrm>
            <a:off x="314841" y="-197254"/>
            <a:ext cx="8280921" cy="6468438"/>
          </a:xfrm>
          <a:prstGeom prst="rect">
            <a:avLst/>
          </a:prstGeom>
          <a:noFill/>
        </p:spPr>
        <p:txBody>
          <a:bodyPr wrap="square" rtlCol="0">
            <a:spAutoFit/>
          </a:bodyPr>
          <a:lstStyle/>
          <a:p>
            <a:endParaRPr lang="fr-BE" sz="2800" dirty="0">
              <a:solidFill>
                <a:srgbClr val="FFFFFF"/>
              </a:solidFill>
            </a:endParaRPr>
          </a:p>
          <a:p>
            <a:r>
              <a:rPr lang="fr-BE" sz="2800" i="0" dirty="0" smtClean="0">
                <a:solidFill>
                  <a:srgbClr val="FFFFFF"/>
                </a:solidFill>
              </a:rPr>
              <a:t>Comparaison Cyberharcèlement et Harcèlement classique</a:t>
            </a:r>
          </a:p>
          <a:p>
            <a:endParaRPr lang="fr-BE" sz="2400" i="0" dirty="0">
              <a:solidFill>
                <a:srgbClr val="FFFFFF"/>
              </a:solidFill>
            </a:endParaRPr>
          </a:p>
          <a:p>
            <a:pPr>
              <a:lnSpc>
                <a:spcPct val="115000"/>
              </a:lnSpc>
              <a:spcAft>
                <a:spcPts val="1000"/>
              </a:spcAft>
            </a:pPr>
            <a:r>
              <a:rPr lang="fr-BE" sz="2000" i="0" dirty="0" smtClean="0">
                <a:effectLst/>
                <a:latin typeface="Arial"/>
                <a:ea typeface="Calibri"/>
                <a:cs typeface="Times New Roman"/>
              </a:rPr>
              <a:t>Similitudes : </a:t>
            </a:r>
            <a:endParaRPr lang="fr-BE" sz="2000" i="0" dirty="0" smtClean="0">
              <a:effectLst/>
              <a:latin typeface="Calibri"/>
              <a:ea typeface="Calibri"/>
              <a:cs typeface="Times New Roman"/>
            </a:endParaRPr>
          </a:p>
          <a:p>
            <a:pPr>
              <a:lnSpc>
                <a:spcPct val="115000"/>
              </a:lnSpc>
              <a:spcAft>
                <a:spcPts val="1000"/>
              </a:spcAft>
            </a:pPr>
            <a:r>
              <a:rPr lang="fr-BE" sz="2000" b="0" i="0" dirty="0">
                <a:latin typeface="Arial"/>
                <a:ea typeface="Calibri"/>
                <a:cs typeface="Times New Roman"/>
              </a:rPr>
              <a:t>L</a:t>
            </a:r>
            <a:r>
              <a:rPr lang="fr-BE" sz="2000" b="0" i="0" dirty="0" smtClean="0">
                <a:effectLst/>
                <a:latin typeface="Arial"/>
                <a:ea typeface="Calibri"/>
                <a:cs typeface="Times New Roman"/>
              </a:rPr>
              <a:t>es deux types sont blessants. Combat inégal entre le harceleur et sa victime. Les messages systématiques. </a:t>
            </a:r>
            <a:r>
              <a:rPr lang="fr-BE" sz="2000" b="0" i="0" dirty="0">
                <a:latin typeface="Arial"/>
                <a:ea typeface="Calibri"/>
                <a:cs typeface="Times New Roman"/>
              </a:rPr>
              <a:t>R</a:t>
            </a:r>
            <a:r>
              <a:rPr lang="fr-BE" sz="2000" b="0" i="0" dirty="0" smtClean="0">
                <a:effectLst/>
                <a:latin typeface="Arial"/>
                <a:ea typeface="Calibri"/>
                <a:cs typeface="Times New Roman"/>
              </a:rPr>
              <a:t>épercussions psychologiques et émotionnelles de longue durée sur l'enfant.</a:t>
            </a:r>
            <a:endParaRPr lang="fr-BE" sz="2000" b="0" i="0" dirty="0" smtClean="0">
              <a:effectLst/>
              <a:latin typeface="Calibri"/>
              <a:ea typeface="Calibri"/>
              <a:cs typeface="Times New Roman"/>
            </a:endParaRPr>
          </a:p>
          <a:p>
            <a:pPr>
              <a:lnSpc>
                <a:spcPct val="115000"/>
              </a:lnSpc>
              <a:spcAft>
                <a:spcPts val="1000"/>
              </a:spcAft>
            </a:pPr>
            <a:r>
              <a:rPr lang="fr-BE" sz="2000" i="0" dirty="0" smtClean="0">
                <a:effectLst/>
                <a:latin typeface="Arial"/>
                <a:ea typeface="Calibri"/>
                <a:cs typeface="Times New Roman"/>
              </a:rPr>
              <a:t>Divergences</a:t>
            </a:r>
            <a:endParaRPr lang="fr-BE" sz="2000" i="0" dirty="0" smtClean="0">
              <a:effectLst/>
              <a:latin typeface="Calibri"/>
              <a:ea typeface="Calibri"/>
              <a:cs typeface="Times New Roman"/>
            </a:endParaRPr>
          </a:p>
          <a:p>
            <a:pPr>
              <a:lnSpc>
                <a:spcPct val="115000"/>
              </a:lnSpc>
              <a:spcAft>
                <a:spcPts val="1000"/>
              </a:spcAft>
            </a:pPr>
            <a:r>
              <a:rPr lang="fr-BE" sz="2000" b="0" i="0" dirty="0" smtClean="0">
                <a:effectLst/>
                <a:latin typeface="Arial"/>
                <a:ea typeface="Calibri"/>
                <a:cs typeface="Times New Roman"/>
              </a:rPr>
              <a:t>Le cyber-harcèlement est plus invasif, surtout si l'auteur reste anonyme. Il ne s'arrête pas lorsque la victime est rentrée chez elle. Le harceleur a une supériorité non pas physique, mais technique sur la victime. Le message peut rester indéfiniment sur Internet. Le harceleur ne voit pas à quel point ses actes sont blessants ni les dégâts qu'il provoque et peut les considérer comme une plaisanterie.</a:t>
            </a:r>
            <a:endParaRPr lang="fr-BE" sz="2000" b="0" i="0" dirty="0" smtClean="0">
              <a:effectLst/>
              <a:latin typeface="Calibri"/>
              <a:ea typeface="Calibri"/>
              <a:cs typeface="Times New Roman"/>
            </a:endParaRPr>
          </a:p>
          <a:p>
            <a:endParaRPr lang="fr-BE" sz="2000" i="0" dirty="0">
              <a:solidFill>
                <a:srgbClr val="FFFFFF"/>
              </a:solidFill>
            </a:endParaRPr>
          </a:p>
        </p:txBody>
      </p:sp>
    </p:spTree>
    <p:extLst>
      <p:ext uri="{BB962C8B-B14F-4D97-AF65-F5344CB8AC3E}">
        <p14:creationId xmlns:p14="http://schemas.microsoft.com/office/powerpoint/2010/main" xmlns="" val="167952129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r>
              <a:rPr lang="en-GB" sz="3200" i="0" dirty="0">
                <a:solidFill>
                  <a:srgbClr val="FFFFFF"/>
                </a:solidFill>
                <a:effectLst>
                  <a:outerShdw blurRad="38100" dist="38100" dir="2700000" algn="tl">
                    <a:srgbClr val="000000"/>
                  </a:outerShdw>
                </a:effectLst>
                <a:latin typeface="Arial" charset="0"/>
                <a:cs typeface="+mn-cs"/>
              </a:rPr>
              <a:t> </a:t>
            </a:r>
          </a:p>
        </p:txBody>
      </p:sp>
      <p:sp>
        <p:nvSpPr>
          <p:cNvPr id="2" name="Titre 1"/>
          <p:cNvSpPr>
            <a:spLocks noGrp="1"/>
          </p:cNvSpPr>
          <p:nvPr>
            <p:ph type="ctrTitle" sz="quarter"/>
          </p:nvPr>
        </p:nvSpPr>
        <p:spPr>
          <a:xfrm>
            <a:off x="640904" y="260648"/>
            <a:ext cx="7772400" cy="710952"/>
          </a:xfrm>
        </p:spPr>
        <p:txBody>
          <a:bodyPr/>
          <a:lstStyle/>
          <a:p>
            <a:r>
              <a:rPr lang="fr-BE" sz="3600" b="1" dirty="0" smtClean="0">
                <a:solidFill>
                  <a:schemeClr val="tx1"/>
                </a:solidFill>
                <a:effectLst>
                  <a:outerShdw blurRad="38100" dist="38100" dir="2700000" algn="tl">
                    <a:srgbClr val="000000">
                      <a:alpha val="43137"/>
                    </a:srgbClr>
                  </a:outerShdw>
                </a:effectLst>
              </a:rPr>
              <a:t>Le Cyber-harcèlement</a:t>
            </a:r>
            <a:endParaRPr lang="fr-BE" sz="3600" b="1" dirty="0">
              <a:solidFill>
                <a:schemeClr val="tx1"/>
              </a:solidFill>
              <a:effectLst>
                <a:outerShdw blurRad="38100" dist="38100" dir="2700000" algn="tl">
                  <a:srgbClr val="000000">
                    <a:alpha val="43137"/>
                  </a:srgbClr>
                </a:outerShdw>
              </a:effectLst>
            </a:endParaRPr>
          </a:p>
        </p:txBody>
      </p:sp>
      <p:sp>
        <p:nvSpPr>
          <p:cNvPr id="4" name="ZoneTexte 3"/>
          <p:cNvSpPr txBox="1"/>
          <p:nvPr/>
        </p:nvSpPr>
        <p:spPr>
          <a:xfrm>
            <a:off x="283332" y="1383680"/>
            <a:ext cx="8280921" cy="4401205"/>
          </a:xfrm>
          <a:prstGeom prst="rect">
            <a:avLst/>
          </a:prstGeom>
          <a:noFill/>
        </p:spPr>
        <p:txBody>
          <a:bodyPr wrap="square" rtlCol="0">
            <a:spAutoFit/>
          </a:bodyPr>
          <a:lstStyle/>
          <a:p>
            <a:r>
              <a:rPr lang="fr-BE" sz="2000" dirty="0"/>
              <a:t>Le cyber-harcèlement est un phénomène impliquant les auteurs, les victimes mais aussi les </a:t>
            </a:r>
            <a:r>
              <a:rPr lang="fr-BE" sz="2000" dirty="0" smtClean="0"/>
              <a:t>jeunes </a:t>
            </a:r>
            <a:r>
              <a:rPr lang="fr-BE" sz="2000" dirty="0"/>
              <a:t>qui sont témoins de la situation (les spectateurs). </a:t>
            </a:r>
            <a:endParaRPr lang="fr-BE" sz="2000" dirty="0" smtClean="0"/>
          </a:p>
          <a:p>
            <a:endParaRPr lang="fr-BE" sz="2000" i="0" dirty="0" smtClean="0"/>
          </a:p>
          <a:p>
            <a:r>
              <a:rPr lang="fr-BE" sz="2000" dirty="0" smtClean="0"/>
              <a:t>Les conséquences…</a:t>
            </a:r>
            <a:endParaRPr lang="fr-BE" sz="2000" dirty="0"/>
          </a:p>
          <a:p>
            <a:endParaRPr lang="fr-BE" sz="2000" i="0" dirty="0" smtClean="0"/>
          </a:p>
          <a:p>
            <a:r>
              <a:rPr lang="fr-BE" sz="2000" i="0" dirty="0" smtClean="0"/>
              <a:t>Les victimes: </a:t>
            </a:r>
            <a:r>
              <a:rPr lang="fr-BE" sz="2000" b="0" i="0" dirty="0" smtClean="0"/>
              <a:t>colère, frustration et détresse, </a:t>
            </a:r>
            <a:r>
              <a:rPr lang="fr-BE" sz="2000" b="0" i="0" dirty="0"/>
              <a:t>impact sur </a:t>
            </a:r>
            <a:r>
              <a:rPr lang="fr-BE" sz="2000" b="0" i="0" dirty="0" smtClean="0"/>
              <a:t>les </a:t>
            </a:r>
            <a:r>
              <a:rPr lang="fr-BE" sz="2000" b="0" i="0" dirty="0"/>
              <a:t>résultats scolaires</a:t>
            </a:r>
            <a:r>
              <a:rPr lang="fr-BE" sz="2000" b="0" i="0" dirty="0" smtClean="0"/>
              <a:t>, repli, retrait social , mauvaise image de soi, perte de confiance,  </a:t>
            </a:r>
            <a:r>
              <a:rPr lang="fr-BE" sz="2000" b="0" i="0" dirty="0"/>
              <a:t>plus de risques de présenter des symptômes de dépression</a:t>
            </a:r>
            <a:r>
              <a:rPr lang="fr-BE" sz="2000" b="0" i="0" dirty="0" smtClean="0"/>
              <a:t>.</a:t>
            </a:r>
          </a:p>
          <a:p>
            <a:endParaRPr lang="fr-BE" sz="2000" b="0" i="0" dirty="0"/>
          </a:p>
          <a:p>
            <a:r>
              <a:rPr lang="fr-BE" sz="2000" i="0" dirty="0" smtClean="0"/>
              <a:t>Les harceleurs:</a:t>
            </a:r>
            <a:r>
              <a:rPr lang="fr-BE" sz="2000" b="0" i="0" dirty="0" smtClean="0"/>
              <a:t> baisse des résultats scolaires, troubles comportementaux et relationnels à un âge ultérieur.</a:t>
            </a:r>
          </a:p>
          <a:p>
            <a:endParaRPr lang="fr-BE" sz="2000" b="0" i="0" dirty="0"/>
          </a:p>
          <a:p>
            <a:r>
              <a:rPr lang="fr-BE" sz="2000" i="0" dirty="0" smtClean="0"/>
              <a:t>Les spectateurs:</a:t>
            </a:r>
            <a:r>
              <a:rPr lang="fr-BE" sz="2000" b="0" i="0" dirty="0" smtClean="0"/>
              <a:t> baisse des résultats scolaires, n’interviennent pas par peur et s’habituent à ne pas réagir contre l’inégalité sociale.</a:t>
            </a:r>
            <a:endParaRPr lang="fr-BE" sz="2000" i="0" dirty="0"/>
          </a:p>
        </p:txBody>
      </p:sp>
    </p:spTree>
    <p:extLst>
      <p:ext uri="{BB962C8B-B14F-4D97-AF65-F5344CB8AC3E}">
        <p14:creationId xmlns:p14="http://schemas.microsoft.com/office/powerpoint/2010/main" xmlns="" val="6152620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r>
              <a:rPr lang="en-GB" sz="3200" i="0" dirty="0">
                <a:solidFill>
                  <a:srgbClr val="FFFFFF"/>
                </a:solidFill>
                <a:effectLst>
                  <a:outerShdw blurRad="38100" dist="38100" dir="2700000" algn="tl">
                    <a:srgbClr val="000000"/>
                  </a:outerShdw>
                </a:effectLst>
                <a:latin typeface="Arial" charset="0"/>
                <a:cs typeface="+mn-cs"/>
              </a:rPr>
              <a:t> </a:t>
            </a:r>
          </a:p>
        </p:txBody>
      </p:sp>
      <p:sp>
        <p:nvSpPr>
          <p:cNvPr id="4" name="ZoneTexte 3"/>
          <p:cNvSpPr txBox="1"/>
          <p:nvPr/>
        </p:nvSpPr>
        <p:spPr>
          <a:xfrm>
            <a:off x="395536" y="1383680"/>
            <a:ext cx="8280921" cy="4708981"/>
          </a:xfrm>
          <a:prstGeom prst="rect">
            <a:avLst/>
          </a:prstGeom>
          <a:noFill/>
        </p:spPr>
        <p:txBody>
          <a:bodyPr wrap="square" rtlCol="0">
            <a:spAutoFit/>
          </a:bodyPr>
          <a:lstStyle/>
          <a:p>
            <a:r>
              <a:rPr lang="fr-BE" sz="2000" dirty="0"/>
              <a:t>L'approche du cyber-harcèlement repose sur des actions à l'égard des victimes, des harceleurs, des spectateurs, des parents et des écoles</a:t>
            </a:r>
            <a:r>
              <a:rPr lang="fr-BE" sz="2000" dirty="0" smtClean="0"/>
              <a:t>.</a:t>
            </a:r>
          </a:p>
          <a:p>
            <a:endParaRPr lang="fr-BE" sz="2000" dirty="0"/>
          </a:p>
          <a:p>
            <a:r>
              <a:rPr lang="fr-BE" sz="2000" i="0" dirty="0"/>
              <a:t>L</a:t>
            </a:r>
            <a:r>
              <a:rPr lang="fr-BE" sz="2000" i="0" dirty="0" smtClean="0"/>
              <a:t>es enseignants:</a:t>
            </a:r>
            <a:r>
              <a:rPr lang="fr-BE" sz="2000" b="0" i="0" dirty="0" smtClean="0"/>
              <a:t> politique globale de lutte contre le harcèlement à l’école.</a:t>
            </a:r>
            <a:endParaRPr lang="fr-BE" sz="2000" b="0" i="0" dirty="0"/>
          </a:p>
          <a:p>
            <a:r>
              <a:rPr lang="fr-BE" sz="2000" i="0" dirty="0"/>
              <a:t>L</a:t>
            </a:r>
            <a:r>
              <a:rPr lang="fr-BE" sz="2000" i="0" dirty="0" smtClean="0"/>
              <a:t>es parents:</a:t>
            </a:r>
            <a:r>
              <a:rPr lang="fr-BE" sz="2000" b="0" i="0" dirty="0" smtClean="0"/>
              <a:t> responsabilité des agissements de leur enfant sur le web.</a:t>
            </a:r>
          </a:p>
          <a:p>
            <a:r>
              <a:rPr lang="fr-BE" sz="2000" i="0" dirty="0" smtClean="0"/>
              <a:t>Les jeunes:</a:t>
            </a:r>
            <a:r>
              <a:rPr lang="fr-BE" sz="2000" b="0" i="0" dirty="0" smtClean="0"/>
              <a:t> ce </a:t>
            </a:r>
            <a:r>
              <a:rPr lang="fr-BE" sz="2000" b="0" i="0" dirty="0"/>
              <a:t>qui est permis ou </a:t>
            </a:r>
            <a:r>
              <a:rPr lang="fr-BE" sz="2000" b="0" i="0" dirty="0" smtClean="0"/>
              <a:t>non, les conséquences, leur responsabilité, </a:t>
            </a:r>
            <a:r>
              <a:rPr lang="fr-BE" sz="2000" b="0" i="0" dirty="0"/>
              <a:t>les comportements punissables d'un point de vue </a:t>
            </a:r>
            <a:r>
              <a:rPr lang="fr-BE" sz="2000" b="0" i="0" dirty="0" smtClean="0"/>
              <a:t>légal.</a:t>
            </a:r>
          </a:p>
          <a:p>
            <a:endParaRPr lang="fr-BE" sz="2000" b="0" i="0" dirty="0"/>
          </a:p>
          <a:p>
            <a:r>
              <a:rPr lang="fr-BE" sz="2000" i="0" dirty="0" smtClean="0"/>
              <a:t>La victime: </a:t>
            </a:r>
            <a:r>
              <a:rPr lang="fr-BE" sz="2000" b="0" i="0" dirty="0" smtClean="0"/>
              <a:t>prendre au sérieux, rassurer, conseiller (ne pas répondre, bloquer emails et </a:t>
            </a:r>
            <a:r>
              <a:rPr lang="fr-BE" sz="2000" b="0" i="0" dirty="0" err="1" smtClean="0"/>
              <a:t>sms</a:t>
            </a:r>
            <a:r>
              <a:rPr lang="fr-BE" sz="2000" b="0" i="0" dirty="0" smtClean="0"/>
              <a:t>, s’adresser au modérateur du site, porter plainte,…), informer les parents.</a:t>
            </a:r>
          </a:p>
          <a:p>
            <a:endParaRPr lang="fr-BE" sz="2000" b="0" i="0" dirty="0" smtClean="0"/>
          </a:p>
          <a:p>
            <a:r>
              <a:rPr lang="fr-BE" sz="2000" i="0" dirty="0" smtClean="0"/>
              <a:t>Le harceleur</a:t>
            </a:r>
            <a:r>
              <a:rPr lang="fr-BE" sz="2000" b="0" i="0" dirty="0" smtClean="0"/>
              <a:t>: faire prendre conscience que comportement inacceptable, attirer l'attention sur ses responsabilités et sur les conséquences de ses actes, informer les parents.</a:t>
            </a:r>
            <a:endParaRPr lang="fr-BE" sz="2000" b="0" i="0" dirty="0"/>
          </a:p>
        </p:txBody>
      </p:sp>
    </p:spTree>
    <p:extLst>
      <p:ext uri="{BB962C8B-B14F-4D97-AF65-F5344CB8AC3E}">
        <p14:creationId xmlns:p14="http://schemas.microsoft.com/office/powerpoint/2010/main" xmlns="" val="3112516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ChangeArrowheads="1"/>
          </p:cNvSpPr>
          <p:nvPr/>
        </p:nvSpPr>
        <p:spPr bwMode="auto">
          <a:xfrm>
            <a:off x="107504" y="2132856"/>
            <a:ext cx="8839200" cy="2819400"/>
          </a:xfrm>
          <a:prstGeom prst="rect">
            <a:avLst/>
          </a:prstGeom>
          <a:noFill/>
          <a:ln w="9525">
            <a:noFill/>
            <a:miter lim="800000"/>
            <a:headEnd/>
            <a:tailEnd/>
          </a:ln>
          <a:effectLst/>
        </p:spPr>
        <p:txBody>
          <a:bodyPr lIns="92075" tIns="46038" rIns="92075" bIns="46038" anchor="ctr"/>
          <a:lstStyle/>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endParaRPr lang="en-GB" i="0" dirty="0">
              <a:solidFill>
                <a:srgbClr val="FFFFCC"/>
              </a:solidFill>
              <a:effectLst>
                <a:outerShdw blurRad="38100" dist="38100" dir="2700000" algn="tl">
                  <a:srgbClr val="000000"/>
                </a:outerShdw>
              </a:effectLst>
              <a:latin typeface="Arial" charset="0"/>
              <a:cs typeface="+mn-cs"/>
            </a:endParaRPr>
          </a:p>
          <a:p>
            <a:pPr marL="533400" indent="-533400" algn="ctr">
              <a:lnSpc>
                <a:spcPct val="90000"/>
              </a:lnSpc>
              <a:spcBef>
                <a:spcPct val="20000"/>
              </a:spcBef>
              <a:buClr>
                <a:srgbClr val="3366FF"/>
              </a:buClr>
              <a:buSzPct val="80000"/>
              <a:buFont typeface="Wingdings" pitchFamily="2" charset="2"/>
              <a:buNone/>
              <a:defRPr/>
            </a:pPr>
            <a:r>
              <a:rPr lang="en-GB" sz="3200" i="0" dirty="0">
                <a:solidFill>
                  <a:srgbClr val="FFFFFF"/>
                </a:solidFill>
                <a:effectLst>
                  <a:outerShdw blurRad="38100" dist="38100" dir="2700000" algn="tl">
                    <a:srgbClr val="000000"/>
                  </a:outerShdw>
                </a:effectLst>
                <a:latin typeface="Arial" charset="0"/>
                <a:cs typeface="+mn-cs"/>
              </a:rPr>
              <a:t> </a:t>
            </a:r>
          </a:p>
        </p:txBody>
      </p:sp>
      <p:sp>
        <p:nvSpPr>
          <p:cNvPr id="2" name="Titre 1"/>
          <p:cNvSpPr>
            <a:spLocks noGrp="1"/>
          </p:cNvSpPr>
          <p:nvPr>
            <p:ph type="ctrTitle" sz="quarter"/>
          </p:nvPr>
        </p:nvSpPr>
        <p:spPr>
          <a:xfrm>
            <a:off x="640904" y="260648"/>
            <a:ext cx="7772400" cy="710952"/>
          </a:xfrm>
        </p:spPr>
        <p:txBody>
          <a:bodyPr/>
          <a:lstStyle/>
          <a:p>
            <a:r>
              <a:rPr lang="fr-BE" sz="3600" b="1" dirty="0" smtClean="0">
                <a:solidFill>
                  <a:schemeClr val="tx1"/>
                </a:solidFill>
                <a:effectLst>
                  <a:outerShdw blurRad="38100" dist="38100" dir="2700000" algn="tl">
                    <a:srgbClr val="000000">
                      <a:alpha val="43137"/>
                    </a:srgbClr>
                  </a:outerShdw>
                </a:effectLst>
              </a:rPr>
              <a:t>Le Cyber-harcèlement</a:t>
            </a:r>
            <a:endParaRPr lang="fr-BE" sz="3600" b="1" dirty="0">
              <a:solidFill>
                <a:schemeClr val="tx1"/>
              </a:solidFill>
              <a:effectLst>
                <a:outerShdw blurRad="38100" dist="38100" dir="2700000" algn="tl">
                  <a:srgbClr val="000000">
                    <a:alpha val="43137"/>
                  </a:srgbClr>
                </a:outerShdw>
              </a:effectLst>
            </a:endParaRPr>
          </a:p>
        </p:txBody>
      </p:sp>
      <p:sp>
        <p:nvSpPr>
          <p:cNvPr id="4" name="ZoneTexte 3"/>
          <p:cNvSpPr txBox="1"/>
          <p:nvPr/>
        </p:nvSpPr>
        <p:spPr>
          <a:xfrm>
            <a:off x="395536" y="1383680"/>
            <a:ext cx="8280921" cy="4401205"/>
          </a:xfrm>
          <a:prstGeom prst="rect">
            <a:avLst/>
          </a:prstGeom>
          <a:noFill/>
        </p:spPr>
        <p:txBody>
          <a:bodyPr wrap="square" rtlCol="0">
            <a:spAutoFit/>
          </a:bodyPr>
          <a:lstStyle/>
          <a:p>
            <a:r>
              <a:rPr lang="fr-BE" sz="2000" dirty="0" smtClean="0">
                <a:solidFill>
                  <a:srgbClr val="FFFFFF"/>
                </a:solidFill>
              </a:rPr>
              <a:t>Signaler:</a:t>
            </a:r>
          </a:p>
          <a:p>
            <a:r>
              <a:rPr lang="fr-BE" sz="2000" b="0" i="0" dirty="0" smtClean="0">
                <a:solidFill>
                  <a:srgbClr val="FFFFFF"/>
                </a:solidFill>
              </a:rPr>
              <a:t>L’école, le centre PMS</a:t>
            </a:r>
          </a:p>
          <a:p>
            <a:r>
              <a:rPr lang="fr-BE" sz="2000" b="0" i="0" dirty="0">
                <a:solidFill>
                  <a:srgbClr val="FFFFFF"/>
                </a:solidFill>
              </a:rPr>
              <a:t>Le fournisseur du site web, du blog ou du chat sur lequel le harcèlement se produit.</a:t>
            </a:r>
          </a:p>
          <a:p>
            <a:r>
              <a:rPr lang="fr-BE" sz="2000" b="0" i="0" dirty="0" smtClean="0">
                <a:solidFill>
                  <a:srgbClr val="FFFFFF"/>
                </a:solidFill>
              </a:rPr>
              <a:t>Child Focus clicksafe@childfocus.org</a:t>
            </a:r>
            <a:endParaRPr lang="fr-BE" sz="2000" b="0" i="0" dirty="0">
              <a:solidFill>
                <a:srgbClr val="FFFFFF"/>
              </a:solidFill>
            </a:endParaRPr>
          </a:p>
          <a:p>
            <a:r>
              <a:rPr lang="fr-BE" sz="2000" b="0" i="0" dirty="0">
                <a:solidFill>
                  <a:srgbClr val="FFFFFF"/>
                </a:solidFill>
              </a:rPr>
              <a:t>FCCU (</a:t>
            </a:r>
            <a:r>
              <a:rPr lang="fr-BE" sz="2000" b="0" i="0" dirty="0" err="1">
                <a:solidFill>
                  <a:srgbClr val="FFFFFF"/>
                </a:solidFill>
              </a:rPr>
              <a:t>Federal</a:t>
            </a:r>
            <a:r>
              <a:rPr lang="fr-BE" sz="2000" b="0" i="0" dirty="0">
                <a:solidFill>
                  <a:srgbClr val="FFFFFF"/>
                </a:solidFill>
              </a:rPr>
              <a:t> Computer Crime Unit de la police</a:t>
            </a:r>
            <a:r>
              <a:rPr lang="fr-BE" sz="2000" b="0" i="0" dirty="0" smtClean="0">
                <a:solidFill>
                  <a:srgbClr val="FFFFFF"/>
                </a:solidFill>
              </a:rPr>
              <a:t>) www.ecops.be</a:t>
            </a:r>
          </a:p>
          <a:p>
            <a:endParaRPr lang="fr-BE" sz="2000" b="0" i="0" dirty="0" smtClean="0">
              <a:solidFill>
                <a:srgbClr val="FFFFFF"/>
              </a:solidFill>
            </a:endParaRPr>
          </a:p>
          <a:p>
            <a:r>
              <a:rPr lang="fr-BE" sz="2000" dirty="0" smtClean="0">
                <a:solidFill>
                  <a:srgbClr val="FFFFFF"/>
                </a:solidFill>
              </a:rPr>
              <a:t>Références:</a:t>
            </a:r>
          </a:p>
          <a:p>
            <a:r>
              <a:rPr lang="fr-BE" sz="2000" b="0" i="0" dirty="0" err="1" smtClean="0">
                <a:solidFill>
                  <a:srgbClr val="FFFFFF"/>
                </a:solidFill>
              </a:rPr>
              <a:t>Childfocus</a:t>
            </a:r>
            <a:r>
              <a:rPr lang="fr-BE" sz="2000" b="0" i="0" dirty="0" smtClean="0">
                <a:solidFill>
                  <a:srgbClr val="FFFFFF"/>
                </a:solidFill>
              </a:rPr>
              <a:t> </a:t>
            </a:r>
            <a:r>
              <a:rPr lang="fr-BE" sz="2000" b="0" i="0" dirty="0">
                <a:solidFill>
                  <a:srgbClr val="FFFFFF"/>
                </a:solidFill>
              </a:rPr>
              <a:t>: </a:t>
            </a:r>
            <a:r>
              <a:rPr lang="fr-BE" sz="2000" b="0" i="0" dirty="0" smtClean="0">
                <a:solidFill>
                  <a:srgbClr val="FFFFFF"/>
                </a:solidFill>
              </a:rPr>
              <a:t>http://www.clicksafe.be, dossier pédagogique «Stop </a:t>
            </a:r>
            <a:r>
              <a:rPr lang="fr-BE" sz="2000" b="0" i="0" dirty="0">
                <a:solidFill>
                  <a:srgbClr val="FFFFFF"/>
                </a:solidFill>
              </a:rPr>
              <a:t>au Cyber-harcèlement</a:t>
            </a:r>
            <a:r>
              <a:rPr lang="fr-BE" sz="2000" b="0" i="0" dirty="0" smtClean="0">
                <a:solidFill>
                  <a:srgbClr val="FFFFFF"/>
                </a:solidFill>
              </a:rPr>
              <a:t>»</a:t>
            </a:r>
            <a:endParaRPr lang="fr-BE" sz="2000" b="0" i="0" dirty="0">
              <a:solidFill>
                <a:srgbClr val="FFFFFF"/>
              </a:solidFill>
            </a:endParaRPr>
          </a:p>
          <a:p>
            <a:r>
              <a:rPr lang="fr-BE" sz="2000" b="0" i="0" dirty="0" smtClean="0">
                <a:solidFill>
                  <a:srgbClr val="FFFFFF"/>
                </a:solidFill>
              </a:rPr>
              <a:t>Coordination des ONG pour les droits de l’enfant: « le harcèlement sur internet chez les jeunes » http</a:t>
            </a:r>
            <a:r>
              <a:rPr lang="fr-BE" sz="2000" b="0" i="0" dirty="0">
                <a:solidFill>
                  <a:srgbClr val="FFFFFF"/>
                </a:solidFill>
              </a:rPr>
              <a:t>://</a:t>
            </a:r>
            <a:r>
              <a:rPr lang="fr-BE" sz="2000" b="0" i="0" dirty="0" smtClean="0">
                <a:solidFill>
                  <a:srgbClr val="FFFFFF"/>
                </a:solidFill>
              </a:rPr>
              <a:t>www.lacode.be</a:t>
            </a:r>
            <a:endParaRPr lang="fr-BE" sz="2000" b="0" i="0" dirty="0">
              <a:solidFill>
                <a:srgbClr val="FFFFFF"/>
              </a:solidFill>
            </a:endParaRPr>
          </a:p>
          <a:p>
            <a:endParaRPr lang="fr-BE" sz="2000" b="0" i="0" dirty="0">
              <a:solidFill>
                <a:srgbClr val="FFFFFF"/>
              </a:solidFill>
            </a:endParaRPr>
          </a:p>
          <a:p>
            <a:endParaRPr lang="fr-BE" sz="2000" b="0" i="0" dirty="0">
              <a:solidFill>
                <a:srgbClr val="FFFFFF"/>
              </a:solidFill>
            </a:endParaRPr>
          </a:p>
        </p:txBody>
      </p:sp>
    </p:spTree>
    <p:extLst>
      <p:ext uri="{BB962C8B-B14F-4D97-AF65-F5344CB8AC3E}">
        <p14:creationId xmlns:p14="http://schemas.microsoft.com/office/powerpoint/2010/main" xmlns="" val="1126041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noChangeArrowheads="1"/>
          </p:cNvSpPr>
          <p:nvPr>
            <p:ph idx="1"/>
          </p:nvPr>
        </p:nvSpPr>
        <p:spPr>
          <a:xfrm>
            <a:off x="285750" y="2428875"/>
            <a:ext cx="8229600" cy="2305050"/>
          </a:xfrm>
        </p:spPr>
        <p:txBody>
          <a:bodyPr>
            <a:normAutofit fontScale="92500" lnSpcReduction="20000"/>
          </a:bodyPr>
          <a:lstStyle/>
          <a:p>
            <a:pPr marL="0" indent="0" eaLnBrk="1" hangingPunct="1">
              <a:buFont typeface="Wingdings" charset="0"/>
              <a:buNone/>
            </a:pPr>
            <a:r>
              <a:rPr lang="fr-BE" sz="2800">
                <a:latin typeface="Arial" charset="0"/>
              </a:rPr>
              <a:t>L’adolescence est l’intégration d’un corps sexué, d’une histoire personnelle, de la séparation d’avec les parents et les figures d’attachement infantile, et de l’investissement du monde environnant.</a:t>
            </a:r>
            <a:endParaRPr lang="fr-FR" sz="2800">
              <a:latin typeface="Arial" charset="0"/>
            </a:endParaRPr>
          </a:p>
        </p:txBody>
      </p:sp>
      <p:sp>
        <p:nvSpPr>
          <p:cNvPr id="22530" name="Rectangle 4"/>
          <p:cNvSpPr>
            <a:spLocks noChangeArrowheads="1"/>
          </p:cNvSpPr>
          <p:nvPr/>
        </p:nvSpPr>
        <p:spPr bwMode="auto">
          <a:xfrm>
            <a:off x="250825" y="620713"/>
            <a:ext cx="8678863" cy="1384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fr-BE" sz="2800"/>
              <a:t>Nécessité de réaffirmer le lien de l’adolescence et du pubertaire.</a:t>
            </a:r>
          </a:p>
          <a:p>
            <a:r>
              <a:rPr lang="fr-BE" sz="2800"/>
              <a:t>«L’adolescent est un enfant dans un corps d’adulte».</a:t>
            </a:r>
            <a:endParaRPr lang="fr-FR" sz="2800"/>
          </a:p>
        </p:txBody>
      </p:sp>
    </p:spTree>
    <p:extLst>
      <p:ext uri="{BB962C8B-B14F-4D97-AF65-F5344CB8AC3E}">
        <p14:creationId xmlns:p14="http://schemas.microsoft.com/office/powerpoint/2010/main" xmlns="" val="4039004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idx="1"/>
          </p:nvPr>
        </p:nvSpPr>
        <p:spPr>
          <a:xfrm>
            <a:off x="323850" y="404813"/>
            <a:ext cx="8362950" cy="6119812"/>
          </a:xfrm>
        </p:spPr>
        <p:txBody>
          <a:bodyPr/>
          <a:lstStyle/>
          <a:p>
            <a:pPr marL="0" indent="0" eaLnBrk="1" hangingPunct="1">
              <a:buFont typeface="Wingdings" charset="0"/>
              <a:buNone/>
            </a:pPr>
            <a:r>
              <a:rPr lang="fr-BE" dirty="0" smtClean="0">
                <a:latin typeface="Arial" charset="0"/>
              </a:rPr>
              <a:t> </a:t>
            </a:r>
            <a:r>
              <a:rPr lang="fr-BE" dirty="0">
                <a:latin typeface="Arial" charset="0"/>
              </a:rPr>
              <a:t>L</a:t>
            </a:r>
            <a:r>
              <a:rPr lang="fr-BE" dirty="0" smtClean="0">
                <a:latin typeface="Arial" charset="0"/>
              </a:rPr>
              <a:t>’adolescence </a:t>
            </a:r>
            <a:r>
              <a:rPr lang="fr-BE" dirty="0">
                <a:latin typeface="Arial" charset="0"/>
              </a:rPr>
              <a:t>pose un problème fondamental de maîtrise: </a:t>
            </a:r>
          </a:p>
          <a:p>
            <a:pPr marL="0" indent="0" eaLnBrk="1" hangingPunct="1">
              <a:buFont typeface="Wingdings" charset="0"/>
              <a:buNone/>
            </a:pPr>
            <a:endParaRPr lang="fr-BE" dirty="0">
              <a:latin typeface="Arial" charset="0"/>
            </a:endParaRPr>
          </a:p>
          <a:p>
            <a:pPr marL="0" indent="0" eaLnBrk="1" hangingPunct="1">
              <a:buClr>
                <a:schemeClr val="tx1"/>
              </a:buClr>
              <a:buSzPct val="60000"/>
            </a:pPr>
            <a:r>
              <a:rPr lang="fr-BE" sz="2800" dirty="0">
                <a:latin typeface="Arial" charset="0"/>
              </a:rPr>
              <a:t> Maîtrise du corps,</a:t>
            </a:r>
          </a:p>
          <a:p>
            <a:pPr marL="0" indent="0" eaLnBrk="1" hangingPunct="1">
              <a:buClr>
                <a:schemeClr val="tx1"/>
              </a:buClr>
              <a:buSzPct val="60000"/>
            </a:pPr>
            <a:r>
              <a:rPr lang="fr-BE" sz="2800" dirty="0">
                <a:latin typeface="Arial" charset="0"/>
              </a:rPr>
              <a:t> Maîtrise de la pensée.</a:t>
            </a:r>
          </a:p>
          <a:p>
            <a:pPr marL="0" indent="0" eaLnBrk="1" hangingPunct="1">
              <a:buFontTx/>
              <a:buNone/>
            </a:pPr>
            <a:endParaRPr lang="fr-BE" dirty="0">
              <a:latin typeface="Arial" charset="0"/>
            </a:endParaRPr>
          </a:p>
        </p:txBody>
      </p:sp>
    </p:spTree>
    <p:extLst>
      <p:ext uri="{BB962C8B-B14F-4D97-AF65-F5344CB8AC3E}">
        <p14:creationId xmlns:p14="http://schemas.microsoft.com/office/powerpoint/2010/main" xmlns="" val="3069204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ZoneTexte 1"/>
          <p:cNvSpPr txBox="1">
            <a:spLocks noChangeArrowheads="1"/>
          </p:cNvSpPr>
          <p:nvPr/>
        </p:nvSpPr>
        <p:spPr bwMode="auto">
          <a:xfrm>
            <a:off x="290738" y="357188"/>
            <a:ext cx="8286750" cy="554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indent="0" eaLnBrk="1" hangingPunct="1"/>
            <a:r>
              <a:rPr lang="fr-BE" sz="3000" b="1" dirty="0" smtClean="0"/>
              <a:t>2.  </a:t>
            </a:r>
            <a:r>
              <a:rPr lang="fr-BE" sz="3000" b="1" u="sng" dirty="0"/>
              <a:t>«Solutions»</a:t>
            </a:r>
          </a:p>
        </p:txBody>
      </p:sp>
      <p:sp>
        <p:nvSpPr>
          <p:cNvPr id="38914" name="ZoneTexte 3"/>
          <p:cNvSpPr txBox="1">
            <a:spLocks noChangeArrowheads="1"/>
          </p:cNvSpPr>
          <p:nvPr/>
        </p:nvSpPr>
        <p:spPr bwMode="auto">
          <a:xfrm>
            <a:off x="500063" y="1143000"/>
            <a:ext cx="8215312" cy="5970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BE" sz="2800"/>
              <a:t>Les deux processus ci-dessous échappent au contrôle de l’adolescent:</a:t>
            </a:r>
          </a:p>
          <a:p>
            <a:pPr eaLnBrk="1" hangingPunct="1"/>
            <a:endParaRPr lang="fr-BE" sz="2800"/>
          </a:p>
          <a:p>
            <a:pPr eaLnBrk="1" hangingPunct="1">
              <a:buClr>
                <a:schemeClr val="tx1"/>
              </a:buClr>
              <a:buSzPct val="60000"/>
              <a:buFont typeface="Wingdings 2" charset="0"/>
              <a:buChar char=""/>
            </a:pPr>
            <a:r>
              <a:rPr lang="fr-BE" sz="2800"/>
              <a:t>   Problématique centrée sur la pensée:</a:t>
            </a:r>
          </a:p>
          <a:p>
            <a:pPr eaLnBrk="1" hangingPunct="1">
              <a:buClr>
                <a:schemeClr val="tx1"/>
              </a:buClr>
              <a:buSzPct val="60000"/>
              <a:buFont typeface="Wingdings 2" charset="0"/>
              <a:buChar char=""/>
            </a:pPr>
            <a:endParaRPr lang="fr-BE" sz="2800"/>
          </a:p>
          <a:p>
            <a:pPr eaLnBrk="1" hangingPunct="1">
              <a:buClr>
                <a:schemeClr val="tx1"/>
              </a:buClr>
              <a:buSzPct val="60000"/>
            </a:pPr>
            <a:r>
              <a:rPr lang="fr-BE"/>
              <a:t>L’évitement, l’agir, le passage à l’acte, l’hypermentalisation</a:t>
            </a:r>
          </a:p>
          <a:p>
            <a:pPr eaLnBrk="1" hangingPunct="1">
              <a:buClr>
                <a:schemeClr val="tx1"/>
              </a:buClr>
              <a:buSzPct val="60000"/>
              <a:buFontTx/>
              <a:buChar char="-"/>
            </a:pPr>
            <a:endParaRPr lang="fr-BE" sz="2800"/>
          </a:p>
          <a:p>
            <a:pPr eaLnBrk="1" hangingPunct="1">
              <a:buClr>
                <a:schemeClr val="tx1"/>
              </a:buClr>
              <a:buSzPct val="60000"/>
              <a:buFont typeface="Wingdings 2" charset="0"/>
              <a:buChar char=""/>
            </a:pPr>
            <a:r>
              <a:rPr lang="fr-BE" sz="2800"/>
              <a:t>   Problématique centrée sur le corps:</a:t>
            </a:r>
          </a:p>
          <a:p>
            <a:pPr eaLnBrk="1" hangingPunct="1">
              <a:buClr>
                <a:schemeClr val="tx1"/>
              </a:buClr>
              <a:buSzPct val="60000"/>
            </a:pPr>
            <a:endParaRPr lang="fr-BE"/>
          </a:p>
          <a:p>
            <a:pPr eaLnBrk="1" hangingPunct="1">
              <a:buClr>
                <a:schemeClr val="tx1"/>
              </a:buClr>
              <a:buSzPct val="60000"/>
              <a:buFontTx/>
              <a:buChar char="-"/>
            </a:pPr>
            <a:r>
              <a:rPr lang="fr-BE"/>
              <a:t>  dans les fonctions de base,</a:t>
            </a:r>
          </a:p>
          <a:p>
            <a:pPr eaLnBrk="1" hangingPunct="1">
              <a:buClr>
                <a:schemeClr val="tx1"/>
              </a:buClr>
              <a:buSzPct val="60000"/>
              <a:buFontTx/>
              <a:buChar char="-"/>
            </a:pPr>
            <a:r>
              <a:rPr lang="fr-BE"/>
              <a:t>  face à la sexualisation du corps.</a:t>
            </a:r>
          </a:p>
          <a:p>
            <a:pPr eaLnBrk="1" hangingPunct="1">
              <a:buClr>
                <a:schemeClr val="tx1"/>
              </a:buClr>
              <a:buSzPct val="60000"/>
              <a:buFontTx/>
              <a:buChar char="-"/>
            </a:pPr>
            <a:endParaRPr lang="fr-BE" sz="1800"/>
          </a:p>
          <a:p>
            <a:pPr eaLnBrk="1" hangingPunct="1">
              <a:buClr>
                <a:schemeClr val="tx1"/>
              </a:buClr>
              <a:buSzPct val="60000"/>
            </a:pPr>
            <a:endParaRPr lang="fr-BE" sz="1800"/>
          </a:p>
          <a:p>
            <a:pPr eaLnBrk="1" hangingPunct="1">
              <a:buClr>
                <a:schemeClr val="tx1"/>
              </a:buClr>
              <a:buSzPct val="60000"/>
            </a:pPr>
            <a:endParaRPr lang="fr-BE" sz="1800"/>
          </a:p>
          <a:p>
            <a:pPr eaLnBrk="1" hangingPunct="1"/>
            <a:endParaRPr lang="fr-BE" sz="1800"/>
          </a:p>
          <a:p>
            <a:pPr eaLnBrk="1" hangingPunct="1"/>
            <a:r>
              <a:rPr lang="fr-BE" sz="1800"/>
              <a:t> </a:t>
            </a:r>
          </a:p>
        </p:txBody>
      </p:sp>
    </p:spTree>
    <p:extLst>
      <p:ext uri="{BB962C8B-B14F-4D97-AF65-F5344CB8AC3E}">
        <p14:creationId xmlns:p14="http://schemas.microsoft.com/office/powerpoint/2010/main" xmlns="" val="934724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3"/>
          <p:cNvSpPr>
            <a:spLocks noGrp="1" noChangeArrowheads="1"/>
          </p:cNvSpPr>
          <p:nvPr>
            <p:ph idx="1"/>
          </p:nvPr>
        </p:nvSpPr>
        <p:spPr>
          <a:xfrm>
            <a:off x="457200" y="571500"/>
            <a:ext cx="8229600" cy="5554663"/>
          </a:xfrm>
        </p:spPr>
        <p:txBody>
          <a:bodyPr/>
          <a:lstStyle/>
          <a:p>
            <a:pPr marL="0" indent="0" eaLnBrk="1" hangingPunct="1">
              <a:lnSpc>
                <a:spcPct val="90000"/>
              </a:lnSpc>
              <a:buFontTx/>
              <a:buNone/>
            </a:pPr>
            <a:r>
              <a:rPr lang="fr-BE" sz="2800" dirty="0">
                <a:latin typeface="Arial" charset="0"/>
              </a:rPr>
              <a:t>Ces différents </a:t>
            </a:r>
            <a:r>
              <a:rPr lang="fr-BE" sz="2800" dirty="0" smtClean="0">
                <a:latin typeface="Arial" charset="0"/>
              </a:rPr>
              <a:t>processus se manifestent </a:t>
            </a:r>
            <a:r>
              <a:rPr lang="fr-BE" sz="2800" dirty="0">
                <a:latin typeface="Arial" charset="0"/>
              </a:rPr>
              <a:t>de façon différente pour chaque adolescent, mais ils sont toujours plus ou moins présents.</a:t>
            </a:r>
          </a:p>
          <a:p>
            <a:pPr marL="0" indent="0" eaLnBrk="1" hangingPunct="1">
              <a:lnSpc>
                <a:spcPct val="90000"/>
              </a:lnSpc>
              <a:buFontTx/>
              <a:buNone/>
            </a:pPr>
            <a:endParaRPr lang="fr-BE" sz="2800" dirty="0">
              <a:latin typeface="Arial" charset="0"/>
            </a:endParaRPr>
          </a:p>
          <a:p>
            <a:pPr marL="0" indent="0" eaLnBrk="1" hangingPunct="1">
              <a:lnSpc>
                <a:spcPct val="90000"/>
              </a:lnSpc>
              <a:buFontTx/>
              <a:buNone/>
            </a:pPr>
            <a:r>
              <a:rPr lang="fr-BE" sz="2800" dirty="0">
                <a:latin typeface="Arial" charset="0"/>
              </a:rPr>
              <a:t>Leur configuration définit le pattern de comportement de chacun.</a:t>
            </a:r>
          </a:p>
          <a:p>
            <a:pPr marL="0" indent="0" eaLnBrk="1" hangingPunct="1">
              <a:lnSpc>
                <a:spcPct val="90000"/>
              </a:lnSpc>
              <a:buFontTx/>
              <a:buNone/>
            </a:pPr>
            <a:endParaRPr lang="fr-BE" sz="2800" dirty="0">
              <a:latin typeface="Arial" charset="0"/>
            </a:endParaRPr>
          </a:p>
          <a:p>
            <a:pPr marL="0" indent="0" eaLnBrk="1" hangingPunct="1">
              <a:lnSpc>
                <a:spcPct val="90000"/>
              </a:lnSpc>
              <a:buFontTx/>
              <a:buNone/>
            </a:pPr>
            <a:r>
              <a:rPr lang="fr-BE" sz="2800" dirty="0">
                <a:latin typeface="Arial" charset="0"/>
              </a:rPr>
              <a:t>Plus que jamais la notion de continuum entre le normal et le pathologique est de mise.</a:t>
            </a:r>
            <a:endParaRPr lang="fr-FR" sz="2800" dirty="0">
              <a:latin typeface="Arial" charset="0"/>
            </a:endParaRPr>
          </a:p>
        </p:txBody>
      </p:sp>
    </p:spTree>
    <p:extLst>
      <p:ext uri="{BB962C8B-B14F-4D97-AF65-F5344CB8AC3E}">
        <p14:creationId xmlns:p14="http://schemas.microsoft.com/office/powerpoint/2010/main" xmlns="" val="35562331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ZoneTexte 1"/>
          <p:cNvSpPr txBox="1">
            <a:spLocks noChangeArrowheads="1"/>
          </p:cNvSpPr>
          <p:nvPr/>
        </p:nvSpPr>
        <p:spPr bwMode="auto">
          <a:xfrm>
            <a:off x="500063" y="500063"/>
            <a:ext cx="8001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fr-BE" sz="1800"/>
          </a:p>
        </p:txBody>
      </p:sp>
      <p:sp>
        <p:nvSpPr>
          <p:cNvPr id="43010" name="ZoneTexte 2"/>
          <p:cNvSpPr txBox="1">
            <a:spLocks noChangeArrowheads="1"/>
          </p:cNvSpPr>
          <p:nvPr/>
        </p:nvSpPr>
        <p:spPr bwMode="auto">
          <a:xfrm>
            <a:off x="357188" y="357188"/>
            <a:ext cx="8358187"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625475" indent="-625475" eaLnBrk="0" hangingPunct="0">
              <a:tabLst>
                <a:tab pos="539750" algn="l"/>
              </a:tabLst>
              <a:defRPr sz="2400">
                <a:solidFill>
                  <a:schemeClr val="tx1"/>
                </a:solidFill>
                <a:latin typeface="Arial" charset="0"/>
                <a:ea typeface="ＭＳ Ｐゴシック" charset="0"/>
                <a:cs typeface="ＭＳ Ｐゴシック" charset="0"/>
              </a:defRPr>
            </a:lvl1pPr>
            <a:lvl2pPr marL="742950" indent="-285750" eaLnBrk="0" hangingPunct="0">
              <a:tabLst>
                <a:tab pos="539750" algn="l"/>
              </a:tabLst>
              <a:defRPr sz="2400">
                <a:solidFill>
                  <a:schemeClr val="tx1"/>
                </a:solidFill>
                <a:latin typeface="Arial" charset="0"/>
                <a:ea typeface="ＭＳ Ｐゴシック" charset="0"/>
              </a:defRPr>
            </a:lvl2pPr>
            <a:lvl3pPr marL="1143000" indent="-228600" eaLnBrk="0" hangingPunct="0">
              <a:tabLst>
                <a:tab pos="539750" algn="l"/>
              </a:tabLst>
              <a:defRPr sz="2400">
                <a:solidFill>
                  <a:schemeClr val="tx1"/>
                </a:solidFill>
                <a:latin typeface="Arial" charset="0"/>
                <a:ea typeface="ＭＳ Ｐゴシック" charset="0"/>
              </a:defRPr>
            </a:lvl3pPr>
            <a:lvl4pPr marL="1600200" indent="-228600" eaLnBrk="0" hangingPunct="0">
              <a:tabLst>
                <a:tab pos="539750" algn="l"/>
              </a:tabLst>
              <a:defRPr sz="2400">
                <a:solidFill>
                  <a:schemeClr val="tx1"/>
                </a:solidFill>
                <a:latin typeface="Arial" charset="0"/>
                <a:ea typeface="ＭＳ Ｐゴシック" charset="0"/>
              </a:defRPr>
            </a:lvl4pPr>
            <a:lvl5pPr marL="2057400" indent="-228600" eaLnBrk="0" hangingPunct="0">
              <a:tabLst>
                <a:tab pos="539750" algn="l"/>
              </a:tabLst>
              <a:defRPr sz="2400">
                <a:solidFill>
                  <a:schemeClr val="tx1"/>
                </a:solidFill>
                <a:latin typeface="Arial" charset="0"/>
                <a:ea typeface="ＭＳ Ｐゴシック" charset="0"/>
              </a:defRPr>
            </a:lvl5pPr>
            <a:lvl6pPr marL="2514600" indent="-228600" eaLnBrk="0" fontAlgn="base" hangingPunct="0">
              <a:spcBef>
                <a:spcPct val="0"/>
              </a:spcBef>
              <a:spcAft>
                <a:spcPct val="0"/>
              </a:spcAft>
              <a:tabLst>
                <a:tab pos="539750" algn="l"/>
              </a:tabLst>
              <a:defRPr sz="2400">
                <a:solidFill>
                  <a:schemeClr val="tx1"/>
                </a:solidFill>
                <a:latin typeface="Arial" charset="0"/>
                <a:ea typeface="ＭＳ Ｐゴシック" charset="0"/>
              </a:defRPr>
            </a:lvl6pPr>
            <a:lvl7pPr marL="2971800" indent="-228600" eaLnBrk="0" fontAlgn="base" hangingPunct="0">
              <a:spcBef>
                <a:spcPct val="0"/>
              </a:spcBef>
              <a:spcAft>
                <a:spcPct val="0"/>
              </a:spcAft>
              <a:tabLst>
                <a:tab pos="539750" algn="l"/>
              </a:tabLst>
              <a:defRPr sz="2400">
                <a:solidFill>
                  <a:schemeClr val="tx1"/>
                </a:solidFill>
                <a:latin typeface="Arial" charset="0"/>
                <a:ea typeface="ＭＳ Ｐゴシック" charset="0"/>
              </a:defRPr>
            </a:lvl7pPr>
            <a:lvl8pPr marL="3429000" indent="-228600" eaLnBrk="0" fontAlgn="base" hangingPunct="0">
              <a:spcBef>
                <a:spcPct val="0"/>
              </a:spcBef>
              <a:spcAft>
                <a:spcPct val="0"/>
              </a:spcAft>
              <a:tabLst>
                <a:tab pos="539750" algn="l"/>
              </a:tabLst>
              <a:defRPr sz="2400">
                <a:solidFill>
                  <a:schemeClr val="tx1"/>
                </a:solidFill>
                <a:latin typeface="Arial" charset="0"/>
                <a:ea typeface="ＭＳ Ｐゴシック" charset="0"/>
              </a:defRPr>
            </a:lvl8pPr>
            <a:lvl9pPr marL="3886200" indent="-228600" eaLnBrk="0" fontAlgn="base" hangingPunct="0">
              <a:spcBef>
                <a:spcPct val="0"/>
              </a:spcBef>
              <a:spcAft>
                <a:spcPct val="0"/>
              </a:spcAft>
              <a:tabLst>
                <a:tab pos="539750" algn="l"/>
              </a:tabLst>
              <a:defRPr sz="2400">
                <a:solidFill>
                  <a:schemeClr val="tx1"/>
                </a:solidFill>
                <a:latin typeface="Arial" charset="0"/>
                <a:ea typeface="ＭＳ Ｐゴシック" charset="0"/>
              </a:defRPr>
            </a:lvl9pPr>
          </a:lstStyle>
          <a:p>
            <a:pPr marL="0" indent="0" eaLnBrk="1" hangingPunct="1">
              <a:buClr>
                <a:schemeClr val="tx1"/>
              </a:buClr>
            </a:pPr>
            <a:r>
              <a:rPr lang="fr-BE" sz="3000" b="1" dirty="0" smtClean="0"/>
              <a:t>3. </a:t>
            </a:r>
            <a:r>
              <a:rPr lang="fr-BE" sz="3000" b="1" u="sng" dirty="0" smtClean="0"/>
              <a:t>Manifestations </a:t>
            </a:r>
            <a:r>
              <a:rPr lang="fr-BE" sz="3000" b="1" u="sng" dirty="0"/>
              <a:t>comportementales ou  «symptomatiques» à l’adolescence</a:t>
            </a:r>
            <a:endParaRPr lang="fr-BE" sz="3000" u="sng" dirty="0"/>
          </a:p>
        </p:txBody>
      </p:sp>
      <p:sp>
        <p:nvSpPr>
          <p:cNvPr id="43011" name="ZoneTexte 3"/>
          <p:cNvSpPr txBox="1">
            <a:spLocks noChangeArrowheads="1"/>
          </p:cNvSpPr>
          <p:nvPr/>
        </p:nvSpPr>
        <p:spPr bwMode="auto">
          <a:xfrm>
            <a:off x="428625" y="1571625"/>
            <a:ext cx="8001000" cy="3108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buClr>
                <a:schemeClr val="tx1"/>
              </a:buClr>
              <a:buSzPct val="60000"/>
              <a:buFont typeface="Wingdings 2" charset="0"/>
              <a:buChar char=""/>
            </a:pPr>
            <a:r>
              <a:rPr lang="fr-BE" sz="2800" dirty="0"/>
              <a:t>  le passage à l’acte,</a:t>
            </a:r>
          </a:p>
          <a:p>
            <a:pPr eaLnBrk="1" hangingPunct="1">
              <a:buClr>
                <a:schemeClr val="tx1"/>
              </a:buClr>
              <a:buSzPct val="60000"/>
              <a:buFont typeface="Wingdings 2" charset="0"/>
              <a:buChar char=""/>
            </a:pPr>
            <a:r>
              <a:rPr lang="fr-BE" sz="2800" dirty="0"/>
              <a:t>  la paranoïa,</a:t>
            </a:r>
          </a:p>
          <a:p>
            <a:pPr eaLnBrk="1" hangingPunct="1">
              <a:buClr>
                <a:schemeClr val="tx1"/>
              </a:buClr>
              <a:buSzPct val="60000"/>
              <a:buFont typeface="Wingdings 2" charset="0"/>
              <a:buChar char=""/>
            </a:pPr>
            <a:r>
              <a:rPr lang="fr-BE" sz="2800" dirty="0"/>
              <a:t>  la dépressivité,</a:t>
            </a:r>
          </a:p>
          <a:p>
            <a:pPr eaLnBrk="1" hangingPunct="1">
              <a:buClr>
                <a:schemeClr val="tx1"/>
              </a:buClr>
              <a:buSzPct val="60000"/>
              <a:buFont typeface="Wingdings 2" charset="0"/>
              <a:buChar char=""/>
            </a:pPr>
            <a:r>
              <a:rPr lang="fr-BE" sz="2800" dirty="0"/>
              <a:t>  la séduction exagérée,</a:t>
            </a:r>
          </a:p>
          <a:p>
            <a:pPr eaLnBrk="1" hangingPunct="1">
              <a:buClr>
                <a:schemeClr val="tx1"/>
              </a:buClr>
              <a:buSzPct val="60000"/>
              <a:buFont typeface="Wingdings 2" charset="0"/>
              <a:buChar char=""/>
            </a:pPr>
            <a:r>
              <a:rPr lang="fr-BE" sz="2800" dirty="0"/>
              <a:t>  les troubles du comportement alimentaire,</a:t>
            </a:r>
          </a:p>
          <a:p>
            <a:pPr eaLnBrk="1" hangingPunct="1">
              <a:buClr>
                <a:schemeClr val="tx1"/>
              </a:buClr>
              <a:buSzPct val="60000"/>
              <a:buFont typeface="Wingdings 2" charset="0"/>
              <a:buChar char=""/>
            </a:pPr>
            <a:r>
              <a:rPr lang="fr-BE" sz="2800" dirty="0"/>
              <a:t>  l’intellectualisation,</a:t>
            </a:r>
          </a:p>
          <a:p>
            <a:pPr eaLnBrk="1" hangingPunct="1">
              <a:buClr>
                <a:schemeClr val="tx1"/>
              </a:buClr>
              <a:buSzPct val="60000"/>
              <a:buFont typeface="Wingdings 2" charset="0"/>
              <a:buChar char=""/>
            </a:pPr>
            <a:r>
              <a:rPr lang="fr-BE" sz="2800" dirty="0"/>
              <a:t>  les dépendances.</a:t>
            </a:r>
          </a:p>
        </p:txBody>
      </p:sp>
    </p:spTree>
    <p:extLst>
      <p:ext uri="{BB962C8B-B14F-4D97-AF65-F5344CB8AC3E}">
        <p14:creationId xmlns:p14="http://schemas.microsoft.com/office/powerpoint/2010/main" xmlns="" val="2683401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3"/>
          <p:cNvSpPr>
            <a:spLocks noGrp="1" noChangeArrowheads="1"/>
          </p:cNvSpPr>
          <p:nvPr>
            <p:ph idx="1"/>
          </p:nvPr>
        </p:nvSpPr>
        <p:spPr>
          <a:xfrm>
            <a:off x="323850" y="1773238"/>
            <a:ext cx="8229600" cy="4679950"/>
          </a:xfrm>
        </p:spPr>
        <p:txBody>
          <a:bodyPr>
            <a:normAutofit fontScale="92500"/>
          </a:bodyPr>
          <a:lstStyle/>
          <a:p>
            <a:pPr marL="0" indent="0" eaLnBrk="1" hangingPunct="1">
              <a:buFont typeface="Wingdings" charset="0"/>
              <a:buNone/>
            </a:pPr>
            <a:r>
              <a:rPr lang="fr-BE" sz="2800" dirty="0">
                <a:latin typeface="Arial" charset="0"/>
              </a:rPr>
              <a:t>Toutes ces manifestations et d’autres encore, sont la manifestation d’un compromis entre les différentes tendances internes qui déséquilibrent l’adolescent.</a:t>
            </a:r>
          </a:p>
          <a:p>
            <a:pPr marL="0" indent="0" eaLnBrk="1" hangingPunct="1">
              <a:buFont typeface="Wingdings" charset="0"/>
              <a:buNone/>
            </a:pPr>
            <a:r>
              <a:rPr lang="fr-BE" sz="2800" dirty="0">
                <a:latin typeface="Arial" charset="0"/>
              </a:rPr>
              <a:t>Le partage entre le normal et le pathologique reposera sur la durée, l’intensité, la réversibilité de ces manifestations, et non sur leur simple présence.</a:t>
            </a:r>
            <a:endParaRPr lang="fr-FR" sz="2800" dirty="0">
              <a:latin typeface="Arial" charset="0"/>
            </a:endParaRPr>
          </a:p>
        </p:txBody>
      </p:sp>
      <p:sp>
        <p:nvSpPr>
          <p:cNvPr id="21508" name="Rectangle 4"/>
          <p:cNvSpPr>
            <a:spLocks noChangeArrowheads="1"/>
          </p:cNvSpPr>
          <p:nvPr/>
        </p:nvSpPr>
        <p:spPr bwMode="auto">
          <a:xfrm>
            <a:off x="323850" y="476250"/>
            <a:ext cx="8054975" cy="1077218"/>
          </a:xfrm>
          <a:prstGeom prst="rect">
            <a:avLst/>
          </a:prstGeom>
          <a:noFill/>
          <a:ln w="9525">
            <a:noFill/>
            <a:miter lim="800000"/>
            <a:headEnd/>
            <a:tailEnd/>
          </a:ln>
          <a:effectLst/>
        </p:spPr>
        <p:txBody>
          <a:bodyPr>
            <a:spAutoFit/>
          </a:bodyPr>
          <a:lstStyle/>
          <a:p>
            <a:pPr>
              <a:spcBef>
                <a:spcPct val="20000"/>
              </a:spcBef>
              <a:buClr>
                <a:schemeClr val="hlink"/>
              </a:buClr>
              <a:buSzPct val="80000"/>
              <a:buFont typeface="Wingdings" charset="0"/>
              <a:buNone/>
              <a:defRPr/>
            </a:pPr>
            <a:r>
              <a:rPr lang="fr-BE" sz="3200" b="1" dirty="0">
                <a:effectLst>
                  <a:outerShdw blurRad="38100" dist="38100" dir="2700000" algn="tl">
                    <a:srgbClr val="000000"/>
                  </a:outerShdw>
                </a:effectLst>
                <a:cs typeface="+mn-cs"/>
              </a:rPr>
              <a:t>La présence de comportements anormaux est normale chez l’adolescent.</a:t>
            </a:r>
          </a:p>
        </p:txBody>
      </p:sp>
    </p:spTree>
    <p:extLst>
      <p:ext uri="{BB962C8B-B14F-4D97-AF65-F5344CB8AC3E}">
        <p14:creationId xmlns:p14="http://schemas.microsoft.com/office/powerpoint/2010/main" xmlns="" val="1857762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E7ECFE"/>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E7ECFE"/>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80</TotalTime>
  <Words>1239</Words>
  <Application>Microsoft Macintosh PowerPoint</Application>
  <PresentationFormat>Affichage à l'écran (4:3)</PresentationFormat>
  <Paragraphs>249</Paragraphs>
  <Slides>39</Slides>
  <Notes>8</Notes>
  <HiddenSlides>0</HiddenSlides>
  <MMClips>0</MMClips>
  <ScaleCrop>false</ScaleCrop>
  <HeadingPairs>
    <vt:vector size="4" baseType="variant">
      <vt:variant>
        <vt:lpstr>Thème</vt:lpstr>
      </vt:variant>
      <vt:variant>
        <vt:i4>1</vt:i4>
      </vt:variant>
      <vt:variant>
        <vt:lpstr>Titres des diapositives</vt:lpstr>
      </vt:variant>
      <vt:variant>
        <vt:i4>39</vt:i4>
      </vt:variant>
    </vt:vector>
  </HeadingPairs>
  <TitlesOfParts>
    <vt:vector size="40" baseType="lpstr">
      <vt:lpstr>Aube</vt:lpstr>
      <vt:lpstr>Les Adolescents: Tentative de suicide et Suicide</vt:lpstr>
      <vt:lpstr>Entre Normalité, Crises et Pathologie</vt:lpstr>
      <vt:lpstr>Diapositive 3</vt:lpstr>
      <vt:lpstr>Diapositive 4</vt:lpstr>
      <vt:lpstr>Diapositive 5</vt:lpstr>
      <vt:lpstr>Diapositive 6</vt:lpstr>
      <vt:lpstr>Diapositive 7</vt:lpstr>
      <vt:lpstr>Diapositive 8</vt:lpstr>
      <vt:lpstr>Diapositive 9</vt:lpstr>
      <vt:lpstr>Suicide des Adolescents</vt:lpstr>
      <vt:lpstr>1. Introduction</vt:lpstr>
      <vt:lpstr>Diapositive 12</vt:lpstr>
      <vt:lpstr>2. Le problème de la pulsionnalité</vt:lpstr>
      <vt:lpstr>Diapositive 14</vt:lpstr>
      <vt:lpstr>Diapositive 15</vt:lpstr>
      <vt:lpstr>Diapositive 16</vt:lpstr>
      <vt:lpstr>N’oublions jamais que tout ceci peut rester normal…!</vt:lpstr>
      <vt:lpstr>3. Le processus dépressif</vt:lpstr>
      <vt:lpstr>Diapositive 19</vt:lpstr>
      <vt:lpstr>4. Les signes généraux </vt:lpstr>
      <vt:lpstr>Diapositive 21</vt:lpstr>
      <vt:lpstr> Les troubles manifestes de l’humeur sont loin d’être toujours à l’avant-plan chez les adolescents   Au contraire, ils feront tout pour les cacher, afin de ne pas aggraver davantage la perte d’image de soi</vt:lpstr>
      <vt:lpstr>5. Le risque d’une évolution suicidaire</vt:lpstr>
      <vt:lpstr>6. Le processus suicidaire</vt:lpstr>
      <vt:lpstr>Diapositive 25</vt:lpstr>
      <vt:lpstr>Diapositive 26</vt:lpstr>
      <vt:lpstr>7.Une idée reçue à combattre absolument</vt:lpstr>
      <vt:lpstr>Diapositive 28</vt:lpstr>
      <vt:lpstr>8. Autres idées reçues, et tenaces!</vt:lpstr>
      <vt:lpstr>Diapositive 30</vt:lpstr>
      <vt:lpstr>Le cyberharcèlement</vt:lpstr>
      <vt:lpstr>Diapositive 32</vt:lpstr>
      <vt:lpstr>Le Cyber-harcèlement</vt:lpstr>
      <vt:lpstr>Diapositive 34</vt:lpstr>
      <vt:lpstr>Le Cyber-harcèlement</vt:lpstr>
      <vt:lpstr>Diapositive 36</vt:lpstr>
      <vt:lpstr>Le Cyber-harcèlement</vt:lpstr>
      <vt:lpstr>Diapositive 38</vt:lpstr>
      <vt:lpstr>Le Cyber-harcèlement</vt:lpstr>
    </vt:vector>
  </TitlesOfParts>
  <Company>Cabinet Médical Malchair SPRLU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Adolescentes: Crise et Suicide</dc:title>
  <dc:creator>Alain Malchair</dc:creator>
  <cp:lastModifiedBy>CSMU</cp:lastModifiedBy>
  <cp:revision>11</cp:revision>
  <dcterms:created xsi:type="dcterms:W3CDTF">2014-02-08T23:37:57Z</dcterms:created>
  <dcterms:modified xsi:type="dcterms:W3CDTF">2014-11-20T09:37:10Z</dcterms:modified>
</cp:coreProperties>
</file>