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72"/>
  </p:notesMasterIdLst>
  <p:sldIdLst>
    <p:sldId id="256" r:id="rId2"/>
    <p:sldId id="257" r:id="rId3"/>
    <p:sldId id="258" r:id="rId4"/>
    <p:sldId id="259" r:id="rId5"/>
    <p:sldId id="262" r:id="rId6"/>
    <p:sldId id="263" r:id="rId7"/>
    <p:sldId id="264" r:id="rId8"/>
    <p:sldId id="265" r:id="rId9"/>
    <p:sldId id="266" r:id="rId10"/>
    <p:sldId id="267" r:id="rId11"/>
    <p:sldId id="268" r:id="rId12"/>
    <p:sldId id="269" r:id="rId13"/>
    <p:sldId id="270" r:id="rId14"/>
    <p:sldId id="271" r:id="rId15"/>
    <p:sldId id="272" r:id="rId16"/>
    <p:sldId id="330" r:id="rId17"/>
    <p:sldId id="274" r:id="rId18"/>
    <p:sldId id="275" r:id="rId19"/>
    <p:sldId id="276" r:id="rId20"/>
    <p:sldId id="331" r:id="rId21"/>
    <p:sldId id="277" r:id="rId22"/>
    <p:sldId id="332" r:id="rId23"/>
    <p:sldId id="278" r:id="rId24"/>
    <p:sldId id="282" r:id="rId25"/>
    <p:sldId id="283" r:id="rId26"/>
    <p:sldId id="284" r:id="rId27"/>
    <p:sldId id="285" r:id="rId28"/>
    <p:sldId id="286" r:id="rId29"/>
    <p:sldId id="287" r:id="rId30"/>
    <p:sldId id="288" r:id="rId31"/>
    <p:sldId id="289" r:id="rId32"/>
    <p:sldId id="290" r:id="rId33"/>
    <p:sldId id="291" r:id="rId34"/>
    <p:sldId id="292" r:id="rId35"/>
    <p:sldId id="293" r:id="rId36"/>
    <p:sldId id="294" r:id="rId37"/>
    <p:sldId id="295" r:id="rId38"/>
    <p:sldId id="296" r:id="rId39"/>
    <p:sldId id="297" r:id="rId40"/>
    <p:sldId id="298" r:id="rId41"/>
    <p:sldId id="299" r:id="rId42"/>
    <p:sldId id="300" r:id="rId43"/>
    <p:sldId id="301" r:id="rId44"/>
    <p:sldId id="302" r:id="rId45"/>
    <p:sldId id="303" r:id="rId46"/>
    <p:sldId id="304" r:id="rId47"/>
    <p:sldId id="305" r:id="rId48"/>
    <p:sldId id="306" r:id="rId49"/>
    <p:sldId id="307" r:id="rId50"/>
    <p:sldId id="308" r:id="rId51"/>
    <p:sldId id="309" r:id="rId52"/>
    <p:sldId id="310" r:id="rId53"/>
    <p:sldId id="311" r:id="rId54"/>
    <p:sldId id="312" r:id="rId55"/>
    <p:sldId id="313" r:id="rId56"/>
    <p:sldId id="314" r:id="rId57"/>
    <p:sldId id="315" r:id="rId58"/>
    <p:sldId id="316" r:id="rId59"/>
    <p:sldId id="317" r:id="rId60"/>
    <p:sldId id="318" r:id="rId61"/>
    <p:sldId id="319" r:id="rId62"/>
    <p:sldId id="320" r:id="rId63"/>
    <p:sldId id="321" r:id="rId64"/>
    <p:sldId id="322" r:id="rId65"/>
    <p:sldId id="323" r:id="rId66"/>
    <p:sldId id="325" r:id="rId67"/>
    <p:sldId id="326" r:id="rId68"/>
    <p:sldId id="324" r:id="rId69"/>
    <p:sldId id="328" r:id="rId70"/>
    <p:sldId id="329" r:id="rId71"/>
  </p:sldIdLst>
  <p:sldSz cx="9144000" cy="6858000" type="screen4x3"/>
  <p:notesSz cx="6858000" cy="9144000"/>
  <p:defaultText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01" d="100"/>
          <a:sy n="101" d="100"/>
        </p:scale>
        <p:origin x="-1320" y="-12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63" Type="http://schemas.openxmlformats.org/officeDocument/2006/relationships/slide" Target="slides/slide62.xml"/><Relationship Id="rId64" Type="http://schemas.openxmlformats.org/officeDocument/2006/relationships/slide" Target="slides/slide63.xml"/><Relationship Id="rId65" Type="http://schemas.openxmlformats.org/officeDocument/2006/relationships/slide" Target="slides/slide64.xml"/><Relationship Id="rId66" Type="http://schemas.openxmlformats.org/officeDocument/2006/relationships/slide" Target="slides/slide65.xml"/><Relationship Id="rId67" Type="http://schemas.openxmlformats.org/officeDocument/2006/relationships/slide" Target="slides/slide66.xml"/><Relationship Id="rId68" Type="http://schemas.openxmlformats.org/officeDocument/2006/relationships/slide" Target="slides/slide67.xml"/><Relationship Id="rId69" Type="http://schemas.openxmlformats.org/officeDocument/2006/relationships/slide" Target="slides/slide68.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slide" Target="slides/slide55.xml"/><Relationship Id="rId57" Type="http://schemas.openxmlformats.org/officeDocument/2006/relationships/slide" Target="slides/slide56.xml"/><Relationship Id="rId58" Type="http://schemas.openxmlformats.org/officeDocument/2006/relationships/slide" Target="slides/slide57.xml"/><Relationship Id="rId59" Type="http://schemas.openxmlformats.org/officeDocument/2006/relationships/slide" Target="slides/slide5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70" Type="http://schemas.openxmlformats.org/officeDocument/2006/relationships/slide" Target="slides/slide69.xml"/><Relationship Id="rId71" Type="http://schemas.openxmlformats.org/officeDocument/2006/relationships/slide" Target="slides/slide70.xml"/><Relationship Id="rId72" Type="http://schemas.openxmlformats.org/officeDocument/2006/relationships/notesMaster" Target="notesMasters/notesMaster1.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73" Type="http://schemas.openxmlformats.org/officeDocument/2006/relationships/printerSettings" Target="printerSettings/printerSettings1.bin"/><Relationship Id="rId74" Type="http://schemas.openxmlformats.org/officeDocument/2006/relationships/presProps" Target="presProps.xml"/><Relationship Id="rId75" Type="http://schemas.openxmlformats.org/officeDocument/2006/relationships/viewProps" Target="viewProps.xml"/><Relationship Id="rId76" Type="http://schemas.openxmlformats.org/officeDocument/2006/relationships/theme" Target="theme/theme1.xml"/><Relationship Id="rId77" Type="http://schemas.openxmlformats.org/officeDocument/2006/relationships/tableStyles" Target="tableStyles.xml"/><Relationship Id="rId60" Type="http://schemas.openxmlformats.org/officeDocument/2006/relationships/slide" Target="slides/slide59.xml"/><Relationship Id="rId61" Type="http://schemas.openxmlformats.org/officeDocument/2006/relationships/slide" Target="slides/slide60.xml"/><Relationship Id="rId62" Type="http://schemas.openxmlformats.org/officeDocument/2006/relationships/slide" Target="slides/slide6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FE12E90-19D3-4459-9005-95CE1071901A}" type="doc">
      <dgm:prSet loTypeId="urn:microsoft.com/office/officeart/2005/8/layout/cycle5" loCatId="cycle" qsTypeId="urn:microsoft.com/office/officeart/2005/8/quickstyle/simple2" qsCatId="simple" csTypeId="urn:microsoft.com/office/officeart/2005/8/colors/accent0_1" csCatId="mainScheme" phldr="1"/>
      <dgm:spPr/>
      <dgm:t>
        <a:bodyPr/>
        <a:lstStyle/>
        <a:p>
          <a:endParaRPr lang="fr-BE"/>
        </a:p>
      </dgm:t>
    </dgm:pt>
    <dgm:pt modelId="{CF3AFFA7-95B1-4722-A72B-8299A6173609}">
      <dgm:prSet phldrT="[Texte]"/>
      <dgm:spPr/>
      <dgm:t>
        <a:bodyPr/>
        <a:lstStyle/>
        <a:p>
          <a:r>
            <a:rPr lang="fr-BE" dirty="0" smtClean="0"/>
            <a:t>Dégoût de soi-même et montée de la tension</a:t>
          </a:r>
          <a:endParaRPr lang="fr-BE" dirty="0"/>
        </a:p>
      </dgm:t>
    </dgm:pt>
    <dgm:pt modelId="{E2B61C44-5483-402E-B843-D4B80E78BBBF}" type="parTrans" cxnId="{762E3F67-F4A3-45AD-B6CD-678CCCE3184C}">
      <dgm:prSet/>
      <dgm:spPr/>
      <dgm:t>
        <a:bodyPr/>
        <a:lstStyle/>
        <a:p>
          <a:endParaRPr lang="fr-BE"/>
        </a:p>
      </dgm:t>
    </dgm:pt>
    <dgm:pt modelId="{AF2CB021-547C-4A56-A225-D10181409ED4}" type="sibTrans" cxnId="{762E3F67-F4A3-45AD-B6CD-678CCCE3184C}">
      <dgm:prSet/>
      <dgm:spPr>
        <a:ln w="38100">
          <a:solidFill>
            <a:schemeClr val="tx1"/>
          </a:solidFill>
        </a:ln>
      </dgm:spPr>
      <dgm:t>
        <a:bodyPr/>
        <a:lstStyle/>
        <a:p>
          <a:endParaRPr lang="fr-BE" dirty="0"/>
        </a:p>
      </dgm:t>
    </dgm:pt>
    <dgm:pt modelId="{054F3442-632C-4D00-93E6-E8646492D6CB}">
      <dgm:prSet phldrT="[Texte]"/>
      <dgm:spPr/>
      <dgm:t>
        <a:bodyPr/>
        <a:lstStyle/>
        <a:p>
          <a:r>
            <a:rPr lang="fr-BE" dirty="0" smtClean="0"/>
            <a:t>Un évènement déclencheur augmente la détresse</a:t>
          </a:r>
          <a:endParaRPr lang="fr-BE" dirty="0"/>
        </a:p>
      </dgm:t>
    </dgm:pt>
    <dgm:pt modelId="{0B1D178E-1A7B-4251-B3B7-AE35EFD7A30C}" type="parTrans" cxnId="{FF0D7D29-C0E7-4532-95CB-75011E7217FE}">
      <dgm:prSet/>
      <dgm:spPr/>
      <dgm:t>
        <a:bodyPr/>
        <a:lstStyle/>
        <a:p>
          <a:endParaRPr lang="fr-BE"/>
        </a:p>
      </dgm:t>
    </dgm:pt>
    <dgm:pt modelId="{3AE7884A-7333-444C-BAD1-565A116CAA44}" type="sibTrans" cxnId="{FF0D7D29-C0E7-4532-95CB-75011E7217FE}">
      <dgm:prSet/>
      <dgm:spPr>
        <a:ln w="38100">
          <a:solidFill>
            <a:schemeClr val="tx1"/>
          </a:solidFill>
        </a:ln>
      </dgm:spPr>
      <dgm:t>
        <a:bodyPr/>
        <a:lstStyle/>
        <a:p>
          <a:endParaRPr lang="fr-BE" dirty="0"/>
        </a:p>
      </dgm:t>
    </dgm:pt>
    <dgm:pt modelId="{CD71BA91-A4FF-4DE8-BEB1-201A8873FE9D}">
      <dgm:prSet phldrT="[Texte]"/>
      <dgm:spPr/>
      <dgm:t>
        <a:bodyPr/>
        <a:lstStyle/>
        <a:p>
          <a:r>
            <a:rPr lang="fr-BE" dirty="0" smtClean="0"/>
            <a:t>Passage à l’acte automutilateur</a:t>
          </a:r>
          <a:endParaRPr lang="fr-BE" dirty="0"/>
        </a:p>
      </dgm:t>
    </dgm:pt>
    <dgm:pt modelId="{B51588E2-E3D0-41E0-9B74-3152736927ED}" type="parTrans" cxnId="{57CFDAC4-1832-4A7C-9CDA-65B70ABDC559}">
      <dgm:prSet/>
      <dgm:spPr/>
      <dgm:t>
        <a:bodyPr/>
        <a:lstStyle/>
        <a:p>
          <a:endParaRPr lang="fr-BE"/>
        </a:p>
      </dgm:t>
    </dgm:pt>
    <dgm:pt modelId="{7D7AE2CF-8CCF-43F9-BA07-98080F22D37A}" type="sibTrans" cxnId="{57CFDAC4-1832-4A7C-9CDA-65B70ABDC559}">
      <dgm:prSet/>
      <dgm:spPr>
        <a:ln w="38100">
          <a:solidFill>
            <a:schemeClr val="tx1"/>
          </a:solidFill>
        </a:ln>
      </dgm:spPr>
      <dgm:t>
        <a:bodyPr/>
        <a:lstStyle/>
        <a:p>
          <a:endParaRPr lang="fr-BE" dirty="0"/>
        </a:p>
      </dgm:t>
    </dgm:pt>
    <dgm:pt modelId="{BFCE4C5D-40DE-4D64-B667-2A28481B918A}">
      <dgm:prSet phldrT="[Texte]"/>
      <dgm:spPr/>
      <dgm:t>
        <a:bodyPr/>
        <a:lstStyle/>
        <a:p>
          <a:r>
            <a:rPr lang="fr-BE" dirty="0" smtClean="0"/>
            <a:t>Expérience d’un soulagement de la tension</a:t>
          </a:r>
          <a:endParaRPr lang="fr-BE" dirty="0"/>
        </a:p>
      </dgm:t>
    </dgm:pt>
    <dgm:pt modelId="{F257998A-9A0E-4957-B2B2-374607094169}" type="parTrans" cxnId="{F0E7E0A0-DB50-4C2A-BDD4-5722D0A2B949}">
      <dgm:prSet/>
      <dgm:spPr/>
      <dgm:t>
        <a:bodyPr/>
        <a:lstStyle/>
        <a:p>
          <a:endParaRPr lang="fr-BE"/>
        </a:p>
      </dgm:t>
    </dgm:pt>
    <dgm:pt modelId="{6BA36994-BC2C-44A7-BE57-7A7865D13158}" type="sibTrans" cxnId="{F0E7E0A0-DB50-4C2A-BDD4-5722D0A2B949}">
      <dgm:prSet/>
      <dgm:spPr>
        <a:ln w="38100">
          <a:solidFill>
            <a:schemeClr val="tx1"/>
          </a:solidFill>
        </a:ln>
      </dgm:spPr>
      <dgm:t>
        <a:bodyPr/>
        <a:lstStyle/>
        <a:p>
          <a:endParaRPr lang="fr-BE" dirty="0"/>
        </a:p>
      </dgm:t>
    </dgm:pt>
    <dgm:pt modelId="{6D4CB3B0-62C1-4B70-872E-2160E765B173}">
      <dgm:prSet phldrT="[Texte]"/>
      <dgm:spPr/>
      <dgm:t>
        <a:bodyPr/>
        <a:lstStyle/>
        <a:p>
          <a:r>
            <a:rPr lang="fr-BE" dirty="0" smtClean="0"/>
            <a:t>Honte et culpabilité à l’égard de l’automutilation</a:t>
          </a:r>
          <a:endParaRPr lang="fr-BE" dirty="0"/>
        </a:p>
      </dgm:t>
    </dgm:pt>
    <dgm:pt modelId="{B18421ED-83B6-4C3C-94BC-29B2E5028AEC}" type="parTrans" cxnId="{EDDFE3BC-E9B1-4946-A989-2A80990C261E}">
      <dgm:prSet/>
      <dgm:spPr/>
      <dgm:t>
        <a:bodyPr/>
        <a:lstStyle/>
        <a:p>
          <a:endParaRPr lang="fr-BE"/>
        </a:p>
      </dgm:t>
    </dgm:pt>
    <dgm:pt modelId="{ABF02DA9-F823-4B00-9F62-B91BAFAA9908}" type="sibTrans" cxnId="{EDDFE3BC-E9B1-4946-A989-2A80990C261E}">
      <dgm:prSet/>
      <dgm:spPr>
        <a:ln w="38100">
          <a:solidFill>
            <a:schemeClr val="tx1"/>
          </a:solidFill>
        </a:ln>
      </dgm:spPr>
      <dgm:t>
        <a:bodyPr/>
        <a:lstStyle/>
        <a:p>
          <a:endParaRPr lang="fr-BE" dirty="0"/>
        </a:p>
      </dgm:t>
    </dgm:pt>
    <dgm:pt modelId="{2BDE2711-E605-43A4-835D-D09A7F68B92C}" type="pres">
      <dgm:prSet presAssocID="{6FE12E90-19D3-4459-9005-95CE1071901A}" presName="cycle" presStyleCnt="0">
        <dgm:presLayoutVars>
          <dgm:dir/>
          <dgm:resizeHandles val="exact"/>
        </dgm:presLayoutVars>
      </dgm:prSet>
      <dgm:spPr/>
      <dgm:t>
        <a:bodyPr/>
        <a:lstStyle/>
        <a:p>
          <a:endParaRPr lang="fr-FR"/>
        </a:p>
      </dgm:t>
    </dgm:pt>
    <dgm:pt modelId="{7D799698-B66E-4D8A-9FB6-8A4F3FE2F2F7}" type="pres">
      <dgm:prSet presAssocID="{CF3AFFA7-95B1-4722-A72B-8299A6173609}" presName="node" presStyleLbl="node1" presStyleIdx="0" presStyleCnt="5">
        <dgm:presLayoutVars>
          <dgm:bulletEnabled val="1"/>
        </dgm:presLayoutVars>
      </dgm:prSet>
      <dgm:spPr/>
      <dgm:t>
        <a:bodyPr/>
        <a:lstStyle/>
        <a:p>
          <a:endParaRPr lang="fr-FR"/>
        </a:p>
      </dgm:t>
    </dgm:pt>
    <dgm:pt modelId="{02925831-622F-4E65-A8E8-277F01362AFC}" type="pres">
      <dgm:prSet presAssocID="{CF3AFFA7-95B1-4722-A72B-8299A6173609}" presName="spNode" presStyleCnt="0"/>
      <dgm:spPr/>
    </dgm:pt>
    <dgm:pt modelId="{3A08A36B-52A5-46F6-9222-F15A2DBFDB3C}" type="pres">
      <dgm:prSet presAssocID="{AF2CB021-547C-4A56-A225-D10181409ED4}" presName="sibTrans" presStyleLbl="sibTrans1D1" presStyleIdx="0" presStyleCnt="5"/>
      <dgm:spPr/>
      <dgm:t>
        <a:bodyPr/>
        <a:lstStyle/>
        <a:p>
          <a:endParaRPr lang="fr-FR"/>
        </a:p>
      </dgm:t>
    </dgm:pt>
    <dgm:pt modelId="{CB66335E-258F-4277-B69C-D3E54E40A855}" type="pres">
      <dgm:prSet presAssocID="{054F3442-632C-4D00-93E6-E8646492D6CB}" presName="node" presStyleLbl="node1" presStyleIdx="1" presStyleCnt="5">
        <dgm:presLayoutVars>
          <dgm:bulletEnabled val="1"/>
        </dgm:presLayoutVars>
      </dgm:prSet>
      <dgm:spPr/>
      <dgm:t>
        <a:bodyPr/>
        <a:lstStyle/>
        <a:p>
          <a:endParaRPr lang="fr-FR"/>
        </a:p>
      </dgm:t>
    </dgm:pt>
    <dgm:pt modelId="{09A12516-98E2-49F5-86E2-6941FFEB2623}" type="pres">
      <dgm:prSet presAssocID="{054F3442-632C-4D00-93E6-E8646492D6CB}" presName="spNode" presStyleCnt="0"/>
      <dgm:spPr/>
    </dgm:pt>
    <dgm:pt modelId="{F9F8B9DE-45FD-429F-ACD5-773F27A96E8C}" type="pres">
      <dgm:prSet presAssocID="{3AE7884A-7333-444C-BAD1-565A116CAA44}" presName="sibTrans" presStyleLbl="sibTrans1D1" presStyleIdx="1" presStyleCnt="5"/>
      <dgm:spPr/>
      <dgm:t>
        <a:bodyPr/>
        <a:lstStyle/>
        <a:p>
          <a:endParaRPr lang="fr-FR"/>
        </a:p>
      </dgm:t>
    </dgm:pt>
    <dgm:pt modelId="{CD5383C8-52EC-42C3-8B16-B2F8C2B7ED64}" type="pres">
      <dgm:prSet presAssocID="{CD71BA91-A4FF-4DE8-BEB1-201A8873FE9D}" presName="node" presStyleLbl="node1" presStyleIdx="2" presStyleCnt="5">
        <dgm:presLayoutVars>
          <dgm:bulletEnabled val="1"/>
        </dgm:presLayoutVars>
      </dgm:prSet>
      <dgm:spPr/>
      <dgm:t>
        <a:bodyPr/>
        <a:lstStyle/>
        <a:p>
          <a:endParaRPr lang="fr-FR"/>
        </a:p>
      </dgm:t>
    </dgm:pt>
    <dgm:pt modelId="{5E447AF6-BBCB-4A39-BE63-4F0802D54349}" type="pres">
      <dgm:prSet presAssocID="{CD71BA91-A4FF-4DE8-BEB1-201A8873FE9D}" presName="spNode" presStyleCnt="0"/>
      <dgm:spPr/>
    </dgm:pt>
    <dgm:pt modelId="{A130F95A-200D-42BE-AF89-2C23D12BECDF}" type="pres">
      <dgm:prSet presAssocID="{7D7AE2CF-8CCF-43F9-BA07-98080F22D37A}" presName="sibTrans" presStyleLbl="sibTrans1D1" presStyleIdx="2" presStyleCnt="5"/>
      <dgm:spPr/>
      <dgm:t>
        <a:bodyPr/>
        <a:lstStyle/>
        <a:p>
          <a:endParaRPr lang="fr-FR"/>
        </a:p>
      </dgm:t>
    </dgm:pt>
    <dgm:pt modelId="{F93BD2A5-2DA6-41FB-A86D-329CE47F33A8}" type="pres">
      <dgm:prSet presAssocID="{BFCE4C5D-40DE-4D64-B667-2A28481B918A}" presName="node" presStyleLbl="node1" presStyleIdx="3" presStyleCnt="5">
        <dgm:presLayoutVars>
          <dgm:bulletEnabled val="1"/>
        </dgm:presLayoutVars>
      </dgm:prSet>
      <dgm:spPr/>
      <dgm:t>
        <a:bodyPr/>
        <a:lstStyle/>
        <a:p>
          <a:endParaRPr lang="fr-FR"/>
        </a:p>
      </dgm:t>
    </dgm:pt>
    <dgm:pt modelId="{38A4EFA9-1396-4236-8486-6EB09FAF8DBF}" type="pres">
      <dgm:prSet presAssocID="{BFCE4C5D-40DE-4D64-B667-2A28481B918A}" presName="spNode" presStyleCnt="0"/>
      <dgm:spPr/>
    </dgm:pt>
    <dgm:pt modelId="{8BEB1F3C-4EA0-4BB5-A399-60F7FBFAC6F6}" type="pres">
      <dgm:prSet presAssocID="{6BA36994-BC2C-44A7-BE57-7A7865D13158}" presName="sibTrans" presStyleLbl="sibTrans1D1" presStyleIdx="3" presStyleCnt="5"/>
      <dgm:spPr/>
      <dgm:t>
        <a:bodyPr/>
        <a:lstStyle/>
        <a:p>
          <a:endParaRPr lang="fr-FR"/>
        </a:p>
      </dgm:t>
    </dgm:pt>
    <dgm:pt modelId="{F8CD5BD1-65EC-45FA-B087-AB5216380CE2}" type="pres">
      <dgm:prSet presAssocID="{6D4CB3B0-62C1-4B70-872E-2160E765B173}" presName="node" presStyleLbl="node1" presStyleIdx="4" presStyleCnt="5">
        <dgm:presLayoutVars>
          <dgm:bulletEnabled val="1"/>
        </dgm:presLayoutVars>
      </dgm:prSet>
      <dgm:spPr/>
      <dgm:t>
        <a:bodyPr/>
        <a:lstStyle/>
        <a:p>
          <a:endParaRPr lang="fr-FR"/>
        </a:p>
      </dgm:t>
    </dgm:pt>
    <dgm:pt modelId="{EF1AC7A7-4768-4720-B97A-42347E404476}" type="pres">
      <dgm:prSet presAssocID="{6D4CB3B0-62C1-4B70-872E-2160E765B173}" presName="spNode" presStyleCnt="0"/>
      <dgm:spPr/>
    </dgm:pt>
    <dgm:pt modelId="{C3DB7A6D-7C03-4CC2-BFC2-F4DFC2071CA4}" type="pres">
      <dgm:prSet presAssocID="{ABF02DA9-F823-4B00-9F62-B91BAFAA9908}" presName="sibTrans" presStyleLbl="sibTrans1D1" presStyleIdx="4" presStyleCnt="5"/>
      <dgm:spPr/>
      <dgm:t>
        <a:bodyPr/>
        <a:lstStyle/>
        <a:p>
          <a:endParaRPr lang="fr-FR"/>
        </a:p>
      </dgm:t>
    </dgm:pt>
  </dgm:ptLst>
  <dgm:cxnLst>
    <dgm:cxn modelId="{F0E7E0A0-DB50-4C2A-BDD4-5722D0A2B949}" srcId="{6FE12E90-19D3-4459-9005-95CE1071901A}" destId="{BFCE4C5D-40DE-4D64-B667-2A28481B918A}" srcOrd="3" destOrd="0" parTransId="{F257998A-9A0E-4957-B2B2-374607094169}" sibTransId="{6BA36994-BC2C-44A7-BE57-7A7865D13158}"/>
    <dgm:cxn modelId="{6462DD27-1CB4-034F-979C-B75CEDCC0D10}" type="presOf" srcId="{ABF02DA9-F823-4B00-9F62-B91BAFAA9908}" destId="{C3DB7A6D-7C03-4CC2-BFC2-F4DFC2071CA4}" srcOrd="0" destOrd="0" presId="urn:microsoft.com/office/officeart/2005/8/layout/cycle5"/>
    <dgm:cxn modelId="{B4E7E6D5-0EE3-E343-A536-BD728FE0CAE8}" type="presOf" srcId="{054F3442-632C-4D00-93E6-E8646492D6CB}" destId="{CB66335E-258F-4277-B69C-D3E54E40A855}" srcOrd="0" destOrd="0" presId="urn:microsoft.com/office/officeart/2005/8/layout/cycle5"/>
    <dgm:cxn modelId="{96FD98CD-CC16-C746-B3CE-214CA6E60C89}" type="presOf" srcId="{6D4CB3B0-62C1-4B70-872E-2160E765B173}" destId="{F8CD5BD1-65EC-45FA-B087-AB5216380CE2}" srcOrd="0" destOrd="0" presId="urn:microsoft.com/office/officeart/2005/8/layout/cycle5"/>
    <dgm:cxn modelId="{47BF368F-D55C-A74A-9564-F1FC5122A84E}" type="presOf" srcId="{CD71BA91-A4FF-4DE8-BEB1-201A8873FE9D}" destId="{CD5383C8-52EC-42C3-8B16-B2F8C2B7ED64}" srcOrd="0" destOrd="0" presId="urn:microsoft.com/office/officeart/2005/8/layout/cycle5"/>
    <dgm:cxn modelId="{EDDFE3BC-E9B1-4946-A989-2A80990C261E}" srcId="{6FE12E90-19D3-4459-9005-95CE1071901A}" destId="{6D4CB3B0-62C1-4B70-872E-2160E765B173}" srcOrd="4" destOrd="0" parTransId="{B18421ED-83B6-4C3C-94BC-29B2E5028AEC}" sibTransId="{ABF02DA9-F823-4B00-9F62-B91BAFAA9908}"/>
    <dgm:cxn modelId="{57CFDAC4-1832-4A7C-9CDA-65B70ABDC559}" srcId="{6FE12E90-19D3-4459-9005-95CE1071901A}" destId="{CD71BA91-A4FF-4DE8-BEB1-201A8873FE9D}" srcOrd="2" destOrd="0" parTransId="{B51588E2-E3D0-41E0-9B74-3152736927ED}" sibTransId="{7D7AE2CF-8CCF-43F9-BA07-98080F22D37A}"/>
    <dgm:cxn modelId="{EB0159E4-6BA6-DE4D-A76A-005737EC5640}" type="presOf" srcId="{CF3AFFA7-95B1-4722-A72B-8299A6173609}" destId="{7D799698-B66E-4D8A-9FB6-8A4F3FE2F2F7}" srcOrd="0" destOrd="0" presId="urn:microsoft.com/office/officeart/2005/8/layout/cycle5"/>
    <dgm:cxn modelId="{DDC691D7-2CBA-214E-89CC-F3DDA79DACD1}" type="presOf" srcId="{BFCE4C5D-40DE-4D64-B667-2A28481B918A}" destId="{F93BD2A5-2DA6-41FB-A86D-329CE47F33A8}" srcOrd="0" destOrd="0" presId="urn:microsoft.com/office/officeart/2005/8/layout/cycle5"/>
    <dgm:cxn modelId="{82A5A0FF-D0E9-E444-A7AC-3925977F6E3F}" type="presOf" srcId="{6BA36994-BC2C-44A7-BE57-7A7865D13158}" destId="{8BEB1F3C-4EA0-4BB5-A399-60F7FBFAC6F6}" srcOrd="0" destOrd="0" presId="urn:microsoft.com/office/officeart/2005/8/layout/cycle5"/>
    <dgm:cxn modelId="{61D2FBA5-BA35-B44E-ACEB-A7CD2D79CFAF}" type="presOf" srcId="{3AE7884A-7333-444C-BAD1-565A116CAA44}" destId="{F9F8B9DE-45FD-429F-ACD5-773F27A96E8C}" srcOrd="0" destOrd="0" presId="urn:microsoft.com/office/officeart/2005/8/layout/cycle5"/>
    <dgm:cxn modelId="{E9299C6A-8A45-DD4C-9736-6CB0B41EB923}" type="presOf" srcId="{7D7AE2CF-8CCF-43F9-BA07-98080F22D37A}" destId="{A130F95A-200D-42BE-AF89-2C23D12BECDF}" srcOrd="0" destOrd="0" presId="urn:microsoft.com/office/officeart/2005/8/layout/cycle5"/>
    <dgm:cxn modelId="{FF03CD3F-2060-9542-8E40-14C55C66832A}" type="presOf" srcId="{AF2CB021-547C-4A56-A225-D10181409ED4}" destId="{3A08A36B-52A5-46F6-9222-F15A2DBFDB3C}" srcOrd="0" destOrd="0" presId="urn:microsoft.com/office/officeart/2005/8/layout/cycle5"/>
    <dgm:cxn modelId="{762E3F67-F4A3-45AD-B6CD-678CCCE3184C}" srcId="{6FE12E90-19D3-4459-9005-95CE1071901A}" destId="{CF3AFFA7-95B1-4722-A72B-8299A6173609}" srcOrd="0" destOrd="0" parTransId="{E2B61C44-5483-402E-B843-D4B80E78BBBF}" sibTransId="{AF2CB021-547C-4A56-A225-D10181409ED4}"/>
    <dgm:cxn modelId="{FF0D7D29-C0E7-4532-95CB-75011E7217FE}" srcId="{6FE12E90-19D3-4459-9005-95CE1071901A}" destId="{054F3442-632C-4D00-93E6-E8646492D6CB}" srcOrd="1" destOrd="0" parTransId="{0B1D178E-1A7B-4251-B3B7-AE35EFD7A30C}" sibTransId="{3AE7884A-7333-444C-BAD1-565A116CAA44}"/>
    <dgm:cxn modelId="{6CC9F852-A558-AD4B-BA89-8CDDF7883423}" type="presOf" srcId="{6FE12E90-19D3-4459-9005-95CE1071901A}" destId="{2BDE2711-E605-43A4-835D-D09A7F68B92C}" srcOrd="0" destOrd="0" presId="urn:microsoft.com/office/officeart/2005/8/layout/cycle5"/>
    <dgm:cxn modelId="{946CFFA2-4A02-5648-98C6-7A9C56BA5C60}" type="presParOf" srcId="{2BDE2711-E605-43A4-835D-D09A7F68B92C}" destId="{7D799698-B66E-4D8A-9FB6-8A4F3FE2F2F7}" srcOrd="0" destOrd="0" presId="urn:microsoft.com/office/officeart/2005/8/layout/cycle5"/>
    <dgm:cxn modelId="{D10CB903-C3EE-F34A-B720-59CA4BC05EC7}" type="presParOf" srcId="{2BDE2711-E605-43A4-835D-D09A7F68B92C}" destId="{02925831-622F-4E65-A8E8-277F01362AFC}" srcOrd="1" destOrd="0" presId="urn:microsoft.com/office/officeart/2005/8/layout/cycle5"/>
    <dgm:cxn modelId="{5C6B471B-ABCA-CA4D-B5C8-98101E770424}" type="presParOf" srcId="{2BDE2711-E605-43A4-835D-D09A7F68B92C}" destId="{3A08A36B-52A5-46F6-9222-F15A2DBFDB3C}" srcOrd="2" destOrd="0" presId="urn:microsoft.com/office/officeart/2005/8/layout/cycle5"/>
    <dgm:cxn modelId="{A6EDE814-E401-934F-AB49-6E105DEF7780}" type="presParOf" srcId="{2BDE2711-E605-43A4-835D-D09A7F68B92C}" destId="{CB66335E-258F-4277-B69C-D3E54E40A855}" srcOrd="3" destOrd="0" presId="urn:microsoft.com/office/officeart/2005/8/layout/cycle5"/>
    <dgm:cxn modelId="{099EE5BD-BC3F-6C4D-873A-91009C947748}" type="presParOf" srcId="{2BDE2711-E605-43A4-835D-D09A7F68B92C}" destId="{09A12516-98E2-49F5-86E2-6941FFEB2623}" srcOrd="4" destOrd="0" presId="urn:microsoft.com/office/officeart/2005/8/layout/cycle5"/>
    <dgm:cxn modelId="{82556978-4DB5-774D-8D23-E9959B080359}" type="presParOf" srcId="{2BDE2711-E605-43A4-835D-D09A7F68B92C}" destId="{F9F8B9DE-45FD-429F-ACD5-773F27A96E8C}" srcOrd="5" destOrd="0" presId="urn:microsoft.com/office/officeart/2005/8/layout/cycle5"/>
    <dgm:cxn modelId="{0C1A5F7C-F9C0-8B46-AF07-AACB5DCFF79A}" type="presParOf" srcId="{2BDE2711-E605-43A4-835D-D09A7F68B92C}" destId="{CD5383C8-52EC-42C3-8B16-B2F8C2B7ED64}" srcOrd="6" destOrd="0" presId="urn:microsoft.com/office/officeart/2005/8/layout/cycle5"/>
    <dgm:cxn modelId="{CA28B86D-50D9-6F41-A433-F45BEAB99CDC}" type="presParOf" srcId="{2BDE2711-E605-43A4-835D-D09A7F68B92C}" destId="{5E447AF6-BBCB-4A39-BE63-4F0802D54349}" srcOrd="7" destOrd="0" presId="urn:microsoft.com/office/officeart/2005/8/layout/cycle5"/>
    <dgm:cxn modelId="{E7B88885-AB54-1A47-A3B0-10AB99E651EB}" type="presParOf" srcId="{2BDE2711-E605-43A4-835D-D09A7F68B92C}" destId="{A130F95A-200D-42BE-AF89-2C23D12BECDF}" srcOrd="8" destOrd="0" presId="urn:microsoft.com/office/officeart/2005/8/layout/cycle5"/>
    <dgm:cxn modelId="{76F1DD7C-57C2-2941-9D11-15E7C29D2CF6}" type="presParOf" srcId="{2BDE2711-E605-43A4-835D-D09A7F68B92C}" destId="{F93BD2A5-2DA6-41FB-A86D-329CE47F33A8}" srcOrd="9" destOrd="0" presId="urn:microsoft.com/office/officeart/2005/8/layout/cycle5"/>
    <dgm:cxn modelId="{325D3CA0-692C-CB45-9272-76D7A74F5AE2}" type="presParOf" srcId="{2BDE2711-E605-43A4-835D-D09A7F68B92C}" destId="{38A4EFA9-1396-4236-8486-6EB09FAF8DBF}" srcOrd="10" destOrd="0" presId="urn:microsoft.com/office/officeart/2005/8/layout/cycle5"/>
    <dgm:cxn modelId="{063417BC-F257-5844-95D8-0894FA791713}" type="presParOf" srcId="{2BDE2711-E605-43A4-835D-D09A7F68B92C}" destId="{8BEB1F3C-4EA0-4BB5-A399-60F7FBFAC6F6}" srcOrd="11" destOrd="0" presId="urn:microsoft.com/office/officeart/2005/8/layout/cycle5"/>
    <dgm:cxn modelId="{EF5D1330-9BCA-0148-AE9B-1039B4EE1B07}" type="presParOf" srcId="{2BDE2711-E605-43A4-835D-D09A7F68B92C}" destId="{F8CD5BD1-65EC-45FA-B087-AB5216380CE2}" srcOrd="12" destOrd="0" presId="urn:microsoft.com/office/officeart/2005/8/layout/cycle5"/>
    <dgm:cxn modelId="{48DF5C0D-F4CE-5648-A840-23DDC349B913}" type="presParOf" srcId="{2BDE2711-E605-43A4-835D-D09A7F68B92C}" destId="{EF1AC7A7-4768-4720-B97A-42347E404476}" srcOrd="13" destOrd="0" presId="urn:microsoft.com/office/officeart/2005/8/layout/cycle5"/>
    <dgm:cxn modelId="{7FF1F15D-0B41-C749-8341-8CD0AEB247EC}" type="presParOf" srcId="{2BDE2711-E605-43A4-835D-D09A7F68B92C}" destId="{C3DB7A6D-7C03-4CC2-BFC2-F4DFC2071CA4}" srcOrd="14" destOrd="0" presId="urn:microsoft.com/office/officeart/2005/8/layout/cycle5"/>
  </dgm:cxnLst>
  <dgm:bg/>
  <dgm:whole>
    <a:ln w="38100"/>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D799698-B66E-4D8A-9FB6-8A4F3FE2F2F7}">
      <dsp:nvSpPr>
        <dsp:cNvPr id="0" name=""/>
        <dsp:cNvSpPr/>
      </dsp:nvSpPr>
      <dsp:spPr>
        <a:xfrm>
          <a:off x="3583614" y="2847"/>
          <a:ext cx="1774888" cy="1153677"/>
        </a:xfrm>
        <a:prstGeom prst="roundRect">
          <a:avLst/>
        </a:prstGeom>
        <a:solidFill>
          <a:schemeClr val="lt1">
            <a:hueOff val="0"/>
            <a:satOff val="0"/>
            <a:lumOff val="0"/>
            <a:alphaOff val="0"/>
          </a:schemeClr>
        </a:solidFill>
        <a:ln w="38100" cap="flat" cmpd="sng" algn="ctr">
          <a:solidFill>
            <a:schemeClr val="dk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fr-BE" sz="1600" kern="1200" dirty="0" smtClean="0"/>
            <a:t>Dégoût de soi-même et montée de la tension</a:t>
          </a:r>
          <a:endParaRPr lang="fr-BE" sz="1600" kern="1200" dirty="0"/>
        </a:p>
      </dsp:txBody>
      <dsp:txXfrm>
        <a:off x="3639932" y="59165"/>
        <a:ext cx="1662252" cy="1041041"/>
      </dsp:txXfrm>
    </dsp:sp>
    <dsp:sp modelId="{3A08A36B-52A5-46F6-9222-F15A2DBFDB3C}">
      <dsp:nvSpPr>
        <dsp:cNvPr id="0" name=""/>
        <dsp:cNvSpPr/>
      </dsp:nvSpPr>
      <dsp:spPr>
        <a:xfrm>
          <a:off x="2167183" y="579686"/>
          <a:ext cx="4607750" cy="4607750"/>
        </a:xfrm>
        <a:custGeom>
          <a:avLst/>
          <a:gdLst/>
          <a:ahLst/>
          <a:cxnLst/>
          <a:rect l="0" t="0" r="0" b="0"/>
          <a:pathLst>
            <a:path>
              <a:moveTo>
                <a:pt x="3428838" y="293328"/>
              </a:moveTo>
              <a:arcTo wR="2303875" hR="2303875" stAng="17953702" swAng="1211116"/>
            </a:path>
          </a:pathLst>
        </a:custGeom>
        <a:noFill/>
        <a:ln w="38100" cap="flat" cmpd="sng" algn="ctr">
          <a:solidFill>
            <a:schemeClr val="tx1"/>
          </a:solidFill>
          <a:prstDash val="solid"/>
          <a:tailEnd type="arrow"/>
        </a:ln>
        <a:effectLst/>
      </dsp:spPr>
      <dsp:style>
        <a:lnRef idx="1">
          <a:scrgbClr r="0" g="0" b="0"/>
        </a:lnRef>
        <a:fillRef idx="0">
          <a:scrgbClr r="0" g="0" b="0"/>
        </a:fillRef>
        <a:effectRef idx="0">
          <a:scrgbClr r="0" g="0" b="0"/>
        </a:effectRef>
        <a:fontRef idx="minor"/>
      </dsp:style>
    </dsp:sp>
    <dsp:sp modelId="{CB66335E-258F-4277-B69C-D3E54E40A855}">
      <dsp:nvSpPr>
        <dsp:cNvPr id="0" name=""/>
        <dsp:cNvSpPr/>
      </dsp:nvSpPr>
      <dsp:spPr>
        <a:xfrm>
          <a:off x="5774730" y="1594786"/>
          <a:ext cx="1774888" cy="1153677"/>
        </a:xfrm>
        <a:prstGeom prst="roundRect">
          <a:avLst/>
        </a:prstGeom>
        <a:solidFill>
          <a:schemeClr val="lt1">
            <a:hueOff val="0"/>
            <a:satOff val="0"/>
            <a:lumOff val="0"/>
            <a:alphaOff val="0"/>
          </a:schemeClr>
        </a:solidFill>
        <a:ln w="38100" cap="flat" cmpd="sng" algn="ctr">
          <a:solidFill>
            <a:schemeClr val="dk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fr-BE" sz="1600" kern="1200" dirty="0" smtClean="0"/>
            <a:t>Un évènement déclencheur augmente la détresse</a:t>
          </a:r>
          <a:endParaRPr lang="fr-BE" sz="1600" kern="1200" dirty="0"/>
        </a:p>
      </dsp:txBody>
      <dsp:txXfrm>
        <a:off x="5831048" y="1651104"/>
        <a:ext cx="1662252" cy="1041041"/>
      </dsp:txXfrm>
    </dsp:sp>
    <dsp:sp modelId="{F9F8B9DE-45FD-429F-ACD5-773F27A96E8C}">
      <dsp:nvSpPr>
        <dsp:cNvPr id="0" name=""/>
        <dsp:cNvSpPr/>
      </dsp:nvSpPr>
      <dsp:spPr>
        <a:xfrm>
          <a:off x="2167183" y="579686"/>
          <a:ext cx="4607750" cy="4607750"/>
        </a:xfrm>
        <a:custGeom>
          <a:avLst/>
          <a:gdLst/>
          <a:ahLst/>
          <a:cxnLst/>
          <a:rect l="0" t="0" r="0" b="0"/>
          <a:pathLst>
            <a:path>
              <a:moveTo>
                <a:pt x="4602217" y="2463449"/>
              </a:moveTo>
              <a:arcTo wR="2303875" hR="2303875" stAng="21838301" swAng="1359399"/>
            </a:path>
          </a:pathLst>
        </a:custGeom>
        <a:noFill/>
        <a:ln w="38100" cap="flat" cmpd="sng" algn="ctr">
          <a:solidFill>
            <a:schemeClr val="tx1"/>
          </a:solidFill>
          <a:prstDash val="solid"/>
          <a:tailEnd type="arrow"/>
        </a:ln>
        <a:effectLst/>
      </dsp:spPr>
      <dsp:style>
        <a:lnRef idx="1">
          <a:scrgbClr r="0" g="0" b="0"/>
        </a:lnRef>
        <a:fillRef idx="0">
          <a:scrgbClr r="0" g="0" b="0"/>
        </a:fillRef>
        <a:effectRef idx="0">
          <a:scrgbClr r="0" g="0" b="0"/>
        </a:effectRef>
        <a:fontRef idx="minor"/>
      </dsp:style>
    </dsp:sp>
    <dsp:sp modelId="{CD5383C8-52EC-42C3-8B16-B2F8C2B7ED64}">
      <dsp:nvSpPr>
        <dsp:cNvPr id="0" name=""/>
        <dsp:cNvSpPr/>
      </dsp:nvSpPr>
      <dsp:spPr>
        <a:xfrm>
          <a:off x="4937798" y="4170597"/>
          <a:ext cx="1774888" cy="1153677"/>
        </a:xfrm>
        <a:prstGeom prst="roundRect">
          <a:avLst/>
        </a:prstGeom>
        <a:solidFill>
          <a:schemeClr val="lt1">
            <a:hueOff val="0"/>
            <a:satOff val="0"/>
            <a:lumOff val="0"/>
            <a:alphaOff val="0"/>
          </a:schemeClr>
        </a:solidFill>
        <a:ln w="38100" cap="flat" cmpd="sng" algn="ctr">
          <a:solidFill>
            <a:schemeClr val="dk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fr-BE" sz="1600" kern="1200" dirty="0" smtClean="0"/>
            <a:t>Passage à l’acte automutilateur</a:t>
          </a:r>
          <a:endParaRPr lang="fr-BE" sz="1600" kern="1200" dirty="0"/>
        </a:p>
      </dsp:txBody>
      <dsp:txXfrm>
        <a:off x="4994116" y="4226915"/>
        <a:ext cx="1662252" cy="1041041"/>
      </dsp:txXfrm>
    </dsp:sp>
    <dsp:sp modelId="{A130F95A-200D-42BE-AF89-2C23D12BECDF}">
      <dsp:nvSpPr>
        <dsp:cNvPr id="0" name=""/>
        <dsp:cNvSpPr/>
      </dsp:nvSpPr>
      <dsp:spPr>
        <a:xfrm>
          <a:off x="2167183" y="579686"/>
          <a:ext cx="4607750" cy="4607750"/>
        </a:xfrm>
        <a:custGeom>
          <a:avLst/>
          <a:gdLst/>
          <a:ahLst/>
          <a:cxnLst/>
          <a:rect l="0" t="0" r="0" b="0"/>
          <a:pathLst>
            <a:path>
              <a:moveTo>
                <a:pt x="2586458" y="4590354"/>
              </a:moveTo>
              <a:arcTo wR="2303875" hR="2303875" stAng="4977276" swAng="845448"/>
            </a:path>
          </a:pathLst>
        </a:custGeom>
        <a:noFill/>
        <a:ln w="38100" cap="flat" cmpd="sng" algn="ctr">
          <a:solidFill>
            <a:schemeClr val="tx1"/>
          </a:solidFill>
          <a:prstDash val="solid"/>
          <a:tailEnd type="arrow"/>
        </a:ln>
        <a:effectLst/>
      </dsp:spPr>
      <dsp:style>
        <a:lnRef idx="1">
          <a:scrgbClr r="0" g="0" b="0"/>
        </a:lnRef>
        <a:fillRef idx="0">
          <a:scrgbClr r="0" g="0" b="0"/>
        </a:fillRef>
        <a:effectRef idx="0">
          <a:scrgbClr r="0" g="0" b="0"/>
        </a:effectRef>
        <a:fontRef idx="minor"/>
      </dsp:style>
    </dsp:sp>
    <dsp:sp modelId="{F93BD2A5-2DA6-41FB-A86D-329CE47F33A8}">
      <dsp:nvSpPr>
        <dsp:cNvPr id="0" name=""/>
        <dsp:cNvSpPr/>
      </dsp:nvSpPr>
      <dsp:spPr>
        <a:xfrm>
          <a:off x="2229431" y="4170597"/>
          <a:ext cx="1774888" cy="1153677"/>
        </a:xfrm>
        <a:prstGeom prst="roundRect">
          <a:avLst/>
        </a:prstGeom>
        <a:solidFill>
          <a:schemeClr val="lt1">
            <a:hueOff val="0"/>
            <a:satOff val="0"/>
            <a:lumOff val="0"/>
            <a:alphaOff val="0"/>
          </a:schemeClr>
        </a:solidFill>
        <a:ln w="38100" cap="flat" cmpd="sng" algn="ctr">
          <a:solidFill>
            <a:schemeClr val="dk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fr-BE" sz="1600" kern="1200" dirty="0" smtClean="0"/>
            <a:t>Expérience d’un soulagement de la tension</a:t>
          </a:r>
          <a:endParaRPr lang="fr-BE" sz="1600" kern="1200" dirty="0"/>
        </a:p>
      </dsp:txBody>
      <dsp:txXfrm>
        <a:off x="2285749" y="4226915"/>
        <a:ext cx="1662252" cy="1041041"/>
      </dsp:txXfrm>
    </dsp:sp>
    <dsp:sp modelId="{8BEB1F3C-4EA0-4BB5-A399-60F7FBFAC6F6}">
      <dsp:nvSpPr>
        <dsp:cNvPr id="0" name=""/>
        <dsp:cNvSpPr/>
      </dsp:nvSpPr>
      <dsp:spPr>
        <a:xfrm>
          <a:off x="2167183" y="579686"/>
          <a:ext cx="4607750" cy="4607750"/>
        </a:xfrm>
        <a:custGeom>
          <a:avLst/>
          <a:gdLst/>
          <a:ahLst/>
          <a:cxnLst/>
          <a:rect l="0" t="0" r="0" b="0"/>
          <a:pathLst>
            <a:path>
              <a:moveTo>
                <a:pt x="244366" y="3336475"/>
              </a:moveTo>
              <a:arcTo wR="2303875" hR="2303875" stAng="9202299" swAng="1359399"/>
            </a:path>
          </a:pathLst>
        </a:custGeom>
        <a:noFill/>
        <a:ln w="38100" cap="flat" cmpd="sng" algn="ctr">
          <a:solidFill>
            <a:schemeClr val="tx1"/>
          </a:solidFill>
          <a:prstDash val="solid"/>
          <a:tailEnd type="arrow"/>
        </a:ln>
        <a:effectLst/>
      </dsp:spPr>
      <dsp:style>
        <a:lnRef idx="1">
          <a:scrgbClr r="0" g="0" b="0"/>
        </a:lnRef>
        <a:fillRef idx="0">
          <a:scrgbClr r="0" g="0" b="0"/>
        </a:fillRef>
        <a:effectRef idx="0">
          <a:scrgbClr r="0" g="0" b="0"/>
        </a:effectRef>
        <a:fontRef idx="minor"/>
      </dsp:style>
    </dsp:sp>
    <dsp:sp modelId="{F8CD5BD1-65EC-45FA-B087-AB5216380CE2}">
      <dsp:nvSpPr>
        <dsp:cNvPr id="0" name=""/>
        <dsp:cNvSpPr/>
      </dsp:nvSpPr>
      <dsp:spPr>
        <a:xfrm>
          <a:off x="1392499" y="1594786"/>
          <a:ext cx="1774888" cy="1153677"/>
        </a:xfrm>
        <a:prstGeom prst="roundRect">
          <a:avLst/>
        </a:prstGeom>
        <a:solidFill>
          <a:schemeClr val="lt1">
            <a:hueOff val="0"/>
            <a:satOff val="0"/>
            <a:lumOff val="0"/>
            <a:alphaOff val="0"/>
          </a:schemeClr>
        </a:solidFill>
        <a:ln w="38100" cap="flat" cmpd="sng" algn="ctr">
          <a:solidFill>
            <a:schemeClr val="dk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fr-BE" sz="1600" kern="1200" dirty="0" smtClean="0"/>
            <a:t>Honte et culpabilité à l’égard de l’automutilation</a:t>
          </a:r>
          <a:endParaRPr lang="fr-BE" sz="1600" kern="1200" dirty="0"/>
        </a:p>
      </dsp:txBody>
      <dsp:txXfrm>
        <a:off x="1448817" y="1651104"/>
        <a:ext cx="1662252" cy="1041041"/>
      </dsp:txXfrm>
    </dsp:sp>
    <dsp:sp modelId="{C3DB7A6D-7C03-4CC2-BFC2-F4DFC2071CA4}">
      <dsp:nvSpPr>
        <dsp:cNvPr id="0" name=""/>
        <dsp:cNvSpPr/>
      </dsp:nvSpPr>
      <dsp:spPr>
        <a:xfrm>
          <a:off x="2167183" y="579686"/>
          <a:ext cx="4607750" cy="4607750"/>
        </a:xfrm>
        <a:custGeom>
          <a:avLst/>
          <a:gdLst/>
          <a:ahLst/>
          <a:cxnLst/>
          <a:rect l="0" t="0" r="0" b="0"/>
          <a:pathLst>
            <a:path>
              <a:moveTo>
                <a:pt x="554252" y="804988"/>
              </a:moveTo>
              <a:arcTo wR="2303875" hR="2303875" stAng="13235182" swAng="1211116"/>
            </a:path>
          </a:pathLst>
        </a:custGeom>
        <a:noFill/>
        <a:ln w="38100" cap="flat" cmpd="sng" algn="ctr">
          <a:solidFill>
            <a:schemeClr val="tx1"/>
          </a:solidFill>
          <a:prstDash val="solid"/>
          <a:tailEnd type="arrow"/>
        </a:ln>
        <a:effectLst/>
      </dsp:spPr>
      <dsp:style>
        <a:lnRef idx="1">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cycle5">
  <dgm:title val=""/>
  <dgm:desc val=""/>
  <dgm:catLst>
    <dgm:cat type="cycle" pri="3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fact="-1"/>
          <dgm:constr type="diam" for="ch"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connDist"/>
                <dgm:constr type="begPad" refType="connDist" fact="0.2"/>
                <dgm:constr type="endPad" refType="connDist" fact="0.2"/>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08D1218-8260-064E-99F6-E51E9AF0A0DF}" type="datetimeFigureOut">
              <a:rPr lang="fr-FR" smtClean="0"/>
              <a:t>20/04/16</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92D134A-5CE3-CF4F-84B1-103AEB9F158B}" type="slidenum">
              <a:rPr lang="fr-FR" smtClean="0"/>
              <a:t>‹#›</a:t>
            </a:fld>
            <a:endParaRPr lang="fr-FR"/>
          </a:p>
        </p:txBody>
      </p:sp>
    </p:spTree>
    <p:extLst>
      <p:ext uri="{BB962C8B-B14F-4D97-AF65-F5344CB8AC3E}">
        <p14:creationId xmlns:p14="http://schemas.microsoft.com/office/powerpoint/2010/main" val="56769125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5.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8.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MS PGothic" charset="0"/>
                <a:cs typeface="MS PGothic" charset="0"/>
              </a:defRPr>
            </a:lvl1pPr>
            <a:lvl2pPr marL="742950" indent="-285750">
              <a:defRPr sz="2400">
                <a:solidFill>
                  <a:schemeClr val="tx1"/>
                </a:solidFill>
                <a:latin typeface="Arial" charset="0"/>
                <a:ea typeface="MS PGothic" charset="0"/>
                <a:cs typeface="MS PGothic" charset="0"/>
              </a:defRPr>
            </a:lvl2pPr>
            <a:lvl3pPr marL="1143000" indent="-228600">
              <a:defRPr sz="2400">
                <a:solidFill>
                  <a:schemeClr val="tx1"/>
                </a:solidFill>
                <a:latin typeface="Arial" charset="0"/>
                <a:ea typeface="MS PGothic" charset="0"/>
                <a:cs typeface="MS PGothic" charset="0"/>
              </a:defRPr>
            </a:lvl3pPr>
            <a:lvl4pPr marL="1600200" indent="-228600">
              <a:defRPr sz="2400">
                <a:solidFill>
                  <a:schemeClr val="tx1"/>
                </a:solidFill>
                <a:latin typeface="Arial" charset="0"/>
                <a:ea typeface="MS PGothic" charset="0"/>
                <a:cs typeface="MS PGothic" charset="0"/>
              </a:defRPr>
            </a:lvl4pPr>
            <a:lvl5pPr marL="2057400" indent="-228600">
              <a:defRPr sz="2400">
                <a:solidFill>
                  <a:schemeClr val="tx1"/>
                </a:solidFill>
                <a:latin typeface="Arial"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Arial"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Arial"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Arial"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Arial" charset="0"/>
                <a:ea typeface="MS PGothic" charset="0"/>
                <a:cs typeface="MS PGothic" charset="0"/>
              </a:defRPr>
            </a:lvl9pPr>
          </a:lstStyle>
          <a:p>
            <a:fld id="{34CE68AD-079A-084D-9944-AF604BFF4B5F}" type="slidenum">
              <a:rPr lang="fr-FR" sz="1200"/>
              <a:pPr/>
              <a:t>2</a:t>
            </a:fld>
            <a:endParaRPr lang="fr-FR" sz="1200"/>
          </a:p>
        </p:txBody>
      </p:sp>
      <p:sp>
        <p:nvSpPr>
          <p:cNvPr id="19458" name="Rectangle 2"/>
          <p:cNvSpPr>
            <a:spLocks noGrp="1" noRot="1" noChangeAspect="1" noChangeArrowheads="1" noTextEdit="1"/>
          </p:cNvSpPr>
          <p:nvPr>
            <p:ph type="sldImg"/>
          </p:nvPr>
        </p:nvSpPr>
        <p:spPr>
          <a:ln/>
        </p:spPr>
      </p:sp>
      <p:sp>
        <p:nvSpPr>
          <p:cNvPr id="1945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fr-FR">
              <a:ea typeface="MS PGothic"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Espace réservé de l'image des diapositives 1"/>
          <p:cNvSpPr>
            <a:spLocks noGrp="1" noRot="1" noChangeAspect="1" noTextEdit="1"/>
          </p:cNvSpPr>
          <p:nvPr>
            <p:ph type="sldImg"/>
          </p:nvPr>
        </p:nvSpPr>
        <p:spPr>
          <a:ln/>
        </p:spPr>
      </p:sp>
      <p:sp>
        <p:nvSpPr>
          <p:cNvPr id="44034" name="Espace réservé des commentaire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endParaRPr lang="fr-BE">
              <a:ea typeface="MS PGothic" charset="0"/>
            </a:endParaRPr>
          </a:p>
        </p:txBody>
      </p:sp>
      <p:sp>
        <p:nvSpPr>
          <p:cNvPr id="44035" name="Espace réservé du numéro de diapositive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MS PGothic" charset="0"/>
                <a:cs typeface="MS PGothic" charset="0"/>
              </a:defRPr>
            </a:lvl1pPr>
            <a:lvl2pPr marL="742950" indent="-285750">
              <a:defRPr sz="2400">
                <a:solidFill>
                  <a:schemeClr val="tx1"/>
                </a:solidFill>
                <a:latin typeface="Arial" charset="0"/>
                <a:ea typeface="MS PGothic" charset="0"/>
                <a:cs typeface="MS PGothic" charset="0"/>
              </a:defRPr>
            </a:lvl2pPr>
            <a:lvl3pPr marL="1143000" indent="-228600">
              <a:defRPr sz="2400">
                <a:solidFill>
                  <a:schemeClr val="tx1"/>
                </a:solidFill>
                <a:latin typeface="Arial" charset="0"/>
                <a:ea typeface="MS PGothic" charset="0"/>
                <a:cs typeface="MS PGothic" charset="0"/>
              </a:defRPr>
            </a:lvl3pPr>
            <a:lvl4pPr marL="1600200" indent="-228600">
              <a:defRPr sz="2400">
                <a:solidFill>
                  <a:schemeClr val="tx1"/>
                </a:solidFill>
                <a:latin typeface="Arial" charset="0"/>
                <a:ea typeface="MS PGothic" charset="0"/>
                <a:cs typeface="MS PGothic" charset="0"/>
              </a:defRPr>
            </a:lvl4pPr>
            <a:lvl5pPr marL="2057400" indent="-228600">
              <a:defRPr sz="2400">
                <a:solidFill>
                  <a:schemeClr val="tx1"/>
                </a:solidFill>
                <a:latin typeface="Arial"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Arial"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Arial"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Arial"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Arial" charset="0"/>
                <a:ea typeface="MS PGothic" charset="0"/>
                <a:cs typeface="MS PGothic" charset="0"/>
              </a:defRPr>
            </a:lvl9pPr>
          </a:lstStyle>
          <a:p>
            <a:fld id="{CD7ADDCB-7FD8-C24E-A756-344FCC4BFC18}" type="slidenum">
              <a:rPr lang="fr-FR" sz="1200"/>
              <a:pPr/>
              <a:t>11</a:t>
            </a:fld>
            <a:endParaRPr lang="fr-FR" sz="120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MS PGothic" charset="0"/>
                <a:cs typeface="MS PGothic" charset="0"/>
              </a:defRPr>
            </a:lvl1pPr>
            <a:lvl2pPr marL="742950" indent="-285750">
              <a:defRPr sz="2400">
                <a:solidFill>
                  <a:schemeClr val="tx1"/>
                </a:solidFill>
                <a:latin typeface="Arial" charset="0"/>
                <a:ea typeface="MS PGothic" charset="0"/>
                <a:cs typeface="MS PGothic" charset="0"/>
              </a:defRPr>
            </a:lvl2pPr>
            <a:lvl3pPr marL="1143000" indent="-228600">
              <a:defRPr sz="2400">
                <a:solidFill>
                  <a:schemeClr val="tx1"/>
                </a:solidFill>
                <a:latin typeface="Arial" charset="0"/>
                <a:ea typeface="MS PGothic" charset="0"/>
                <a:cs typeface="MS PGothic" charset="0"/>
              </a:defRPr>
            </a:lvl3pPr>
            <a:lvl4pPr marL="1600200" indent="-228600">
              <a:defRPr sz="2400">
                <a:solidFill>
                  <a:schemeClr val="tx1"/>
                </a:solidFill>
                <a:latin typeface="Arial" charset="0"/>
                <a:ea typeface="MS PGothic" charset="0"/>
                <a:cs typeface="MS PGothic" charset="0"/>
              </a:defRPr>
            </a:lvl4pPr>
            <a:lvl5pPr marL="2057400" indent="-228600">
              <a:defRPr sz="2400">
                <a:solidFill>
                  <a:schemeClr val="tx1"/>
                </a:solidFill>
                <a:latin typeface="Arial"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Arial"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Arial"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Arial"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Arial" charset="0"/>
                <a:ea typeface="MS PGothic" charset="0"/>
                <a:cs typeface="MS PGothic" charset="0"/>
              </a:defRPr>
            </a:lvl9pPr>
          </a:lstStyle>
          <a:p>
            <a:fld id="{ACF4E533-86A6-4B46-AABF-6A1C1E9A38B5}" type="slidenum">
              <a:rPr lang="fr-FR" sz="1200"/>
              <a:pPr/>
              <a:t>12</a:t>
            </a:fld>
            <a:endParaRPr lang="fr-FR" sz="1200"/>
          </a:p>
        </p:txBody>
      </p:sp>
      <p:sp>
        <p:nvSpPr>
          <p:cNvPr id="46082" name="Rectangle 2"/>
          <p:cNvSpPr>
            <a:spLocks noGrp="1" noRot="1" noChangeAspect="1" noChangeArrowheads="1" noTextEdit="1"/>
          </p:cNvSpPr>
          <p:nvPr>
            <p:ph type="sldImg"/>
          </p:nvPr>
        </p:nvSpPr>
        <p:spPr>
          <a:ln/>
        </p:spPr>
      </p:sp>
      <p:sp>
        <p:nvSpPr>
          <p:cNvPr id="4608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fr-FR">
              <a:ea typeface="MS PGothic"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BE" dirty="0"/>
          </a:p>
        </p:txBody>
      </p:sp>
      <p:sp>
        <p:nvSpPr>
          <p:cNvPr id="4" name="Espace réservé du numéro de diapositive 3"/>
          <p:cNvSpPr>
            <a:spLocks noGrp="1"/>
          </p:cNvSpPr>
          <p:nvPr>
            <p:ph type="sldNum" sz="quarter" idx="10"/>
          </p:nvPr>
        </p:nvSpPr>
        <p:spPr/>
        <p:txBody>
          <a:bodyPr/>
          <a:lstStyle/>
          <a:p>
            <a:fld id="{31425ACB-1F07-4180-A29F-7C6A19A7788C}" type="slidenum">
              <a:rPr lang="fr-BE" smtClean="0"/>
              <a:pPr/>
              <a:t>35</a:t>
            </a:fld>
            <a:endParaRPr lang="fr-BE"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14339" name="Espace réservé des commentaires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fr-BE" dirty="0" smtClean="0"/>
          </a:p>
        </p:txBody>
      </p:sp>
      <p:sp>
        <p:nvSpPr>
          <p:cNvPr id="14340" name="Espace réservé du numéro de diapositive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9D09AB8-8598-42B4-8458-E41BF5756223}" type="slidenum">
              <a:rPr lang="fr-BE" smtClean="0"/>
              <a:pPr/>
              <a:t>38</a:t>
            </a:fld>
            <a:endParaRPr lang="fr-BE"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MS PGothic" charset="0"/>
                <a:cs typeface="MS PGothic" charset="0"/>
              </a:defRPr>
            </a:lvl1pPr>
            <a:lvl2pPr marL="742950" indent="-285750">
              <a:defRPr sz="2400">
                <a:solidFill>
                  <a:schemeClr val="tx1"/>
                </a:solidFill>
                <a:latin typeface="Arial" charset="0"/>
                <a:ea typeface="MS PGothic" charset="0"/>
                <a:cs typeface="MS PGothic" charset="0"/>
              </a:defRPr>
            </a:lvl2pPr>
            <a:lvl3pPr marL="1143000" indent="-228600">
              <a:defRPr sz="2400">
                <a:solidFill>
                  <a:schemeClr val="tx1"/>
                </a:solidFill>
                <a:latin typeface="Arial" charset="0"/>
                <a:ea typeface="MS PGothic" charset="0"/>
                <a:cs typeface="MS PGothic" charset="0"/>
              </a:defRPr>
            </a:lvl3pPr>
            <a:lvl4pPr marL="1600200" indent="-228600">
              <a:defRPr sz="2400">
                <a:solidFill>
                  <a:schemeClr val="tx1"/>
                </a:solidFill>
                <a:latin typeface="Arial" charset="0"/>
                <a:ea typeface="MS PGothic" charset="0"/>
                <a:cs typeface="MS PGothic" charset="0"/>
              </a:defRPr>
            </a:lvl4pPr>
            <a:lvl5pPr marL="2057400" indent="-228600">
              <a:defRPr sz="2400">
                <a:solidFill>
                  <a:schemeClr val="tx1"/>
                </a:solidFill>
                <a:latin typeface="Arial"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Arial"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Arial"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Arial"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Arial" charset="0"/>
                <a:ea typeface="MS PGothic" charset="0"/>
                <a:cs typeface="MS PGothic" charset="0"/>
              </a:defRPr>
            </a:lvl9pPr>
          </a:lstStyle>
          <a:p>
            <a:fld id="{17DDFC36-599F-FD46-80FD-95AFC72C9645}" type="slidenum">
              <a:rPr lang="fr-FR" sz="1200"/>
              <a:pPr/>
              <a:t>3</a:t>
            </a:fld>
            <a:endParaRPr lang="fr-FR" sz="1200"/>
          </a:p>
        </p:txBody>
      </p:sp>
      <p:sp>
        <p:nvSpPr>
          <p:cNvPr id="21506" name="Rectangle 2"/>
          <p:cNvSpPr>
            <a:spLocks noGrp="1" noRot="1" noChangeAspect="1" noChangeArrowheads="1" noTextEdit="1"/>
          </p:cNvSpPr>
          <p:nvPr>
            <p:ph type="sldImg"/>
          </p:nvPr>
        </p:nvSpPr>
        <p:spPr>
          <a:ln/>
        </p:spPr>
      </p:sp>
      <p:sp>
        <p:nvSpPr>
          <p:cNvPr id="2150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fr-FR">
              <a:ea typeface="MS PGothic"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MS PGothic" charset="0"/>
                <a:cs typeface="MS PGothic" charset="0"/>
              </a:defRPr>
            </a:lvl1pPr>
            <a:lvl2pPr marL="742950" indent="-285750">
              <a:defRPr sz="2400">
                <a:solidFill>
                  <a:schemeClr val="tx1"/>
                </a:solidFill>
                <a:latin typeface="Arial" charset="0"/>
                <a:ea typeface="MS PGothic" charset="0"/>
                <a:cs typeface="MS PGothic" charset="0"/>
              </a:defRPr>
            </a:lvl2pPr>
            <a:lvl3pPr marL="1143000" indent="-228600">
              <a:defRPr sz="2400">
                <a:solidFill>
                  <a:schemeClr val="tx1"/>
                </a:solidFill>
                <a:latin typeface="Arial" charset="0"/>
                <a:ea typeface="MS PGothic" charset="0"/>
                <a:cs typeface="MS PGothic" charset="0"/>
              </a:defRPr>
            </a:lvl3pPr>
            <a:lvl4pPr marL="1600200" indent="-228600">
              <a:defRPr sz="2400">
                <a:solidFill>
                  <a:schemeClr val="tx1"/>
                </a:solidFill>
                <a:latin typeface="Arial" charset="0"/>
                <a:ea typeface="MS PGothic" charset="0"/>
                <a:cs typeface="MS PGothic" charset="0"/>
              </a:defRPr>
            </a:lvl4pPr>
            <a:lvl5pPr marL="2057400" indent="-228600">
              <a:defRPr sz="2400">
                <a:solidFill>
                  <a:schemeClr val="tx1"/>
                </a:solidFill>
                <a:latin typeface="Arial"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Arial"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Arial"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Arial"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Arial" charset="0"/>
                <a:ea typeface="MS PGothic" charset="0"/>
                <a:cs typeface="MS PGothic" charset="0"/>
              </a:defRPr>
            </a:lvl9pPr>
          </a:lstStyle>
          <a:p>
            <a:fld id="{980B5D11-419E-8342-8549-5CDDDF974FBD}" type="slidenum">
              <a:rPr lang="fr-FR" sz="1200"/>
              <a:pPr/>
              <a:t>4</a:t>
            </a:fld>
            <a:endParaRPr lang="fr-FR" sz="1200"/>
          </a:p>
        </p:txBody>
      </p:sp>
      <p:sp>
        <p:nvSpPr>
          <p:cNvPr id="23554" name="Rectangle 2"/>
          <p:cNvSpPr>
            <a:spLocks noGrp="1" noRot="1" noChangeAspect="1" noChangeArrowheads="1" noTextEdit="1"/>
          </p:cNvSpPr>
          <p:nvPr>
            <p:ph type="sldImg"/>
          </p:nvPr>
        </p:nvSpPr>
        <p:spPr>
          <a:ln/>
        </p:spPr>
      </p:sp>
      <p:sp>
        <p:nvSpPr>
          <p:cNvPr id="2355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fr-FR">
              <a:ea typeface="MS PGothic"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MS PGothic" charset="0"/>
                <a:cs typeface="MS PGothic" charset="0"/>
              </a:defRPr>
            </a:lvl1pPr>
            <a:lvl2pPr marL="742950" indent="-285750">
              <a:defRPr sz="2400">
                <a:solidFill>
                  <a:schemeClr val="tx1"/>
                </a:solidFill>
                <a:latin typeface="Arial" charset="0"/>
                <a:ea typeface="MS PGothic" charset="0"/>
                <a:cs typeface="MS PGothic" charset="0"/>
              </a:defRPr>
            </a:lvl2pPr>
            <a:lvl3pPr marL="1143000" indent="-228600">
              <a:defRPr sz="2400">
                <a:solidFill>
                  <a:schemeClr val="tx1"/>
                </a:solidFill>
                <a:latin typeface="Arial" charset="0"/>
                <a:ea typeface="MS PGothic" charset="0"/>
                <a:cs typeface="MS PGothic" charset="0"/>
              </a:defRPr>
            </a:lvl3pPr>
            <a:lvl4pPr marL="1600200" indent="-228600">
              <a:defRPr sz="2400">
                <a:solidFill>
                  <a:schemeClr val="tx1"/>
                </a:solidFill>
                <a:latin typeface="Arial" charset="0"/>
                <a:ea typeface="MS PGothic" charset="0"/>
                <a:cs typeface="MS PGothic" charset="0"/>
              </a:defRPr>
            </a:lvl4pPr>
            <a:lvl5pPr marL="2057400" indent="-228600">
              <a:defRPr sz="2400">
                <a:solidFill>
                  <a:schemeClr val="tx1"/>
                </a:solidFill>
                <a:latin typeface="Arial"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Arial"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Arial"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Arial"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Arial" charset="0"/>
                <a:ea typeface="MS PGothic" charset="0"/>
                <a:cs typeface="MS PGothic" charset="0"/>
              </a:defRPr>
            </a:lvl9pPr>
          </a:lstStyle>
          <a:p>
            <a:fld id="{00AB69AC-C7C5-414F-B284-164D55174EFB}" type="slidenum">
              <a:rPr lang="fr-FR" sz="1200"/>
              <a:pPr/>
              <a:t>5</a:t>
            </a:fld>
            <a:endParaRPr lang="fr-FR" sz="1200"/>
          </a:p>
        </p:txBody>
      </p:sp>
      <p:sp>
        <p:nvSpPr>
          <p:cNvPr id="29698" name="Rectangle 2"/>
          <p:cNvSpPr>
            <a:spLocks noGrp="1" noRot="1" noChangeAspect="1" noChangeArrowheads="1" noTextEdit="1"/>
          </p:cNvSpPr>
          <p:nvPr>
            <p:ph type="sldImg"/>
          </p:nvPr>
        </p:nvSpPr>
        <p:spPr>
          <a:ln/>
        </p:spPr>
      </p:sp>
      <p:sp>
        <p:nvSpPr>
          <p:cNvPr id="2969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fr-FR">
              <a:ea typeface="MS PGothic"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MS PGothic" charset="0"/>
                <a:cs typeface="MS PGothic" charset="0"/>
              </a:defRPr>
            </a:lvl1pPr>
            <a:lvl2pPr marL="742950" indent="-285750">
              <a:defRPr sz="2400">
                <a:solidFill>
                  <a:schemeClr val="tx1"/>
                </a:solidFill>
                <a:latin typeface="Arial" charset="0"/>
                <a:ea typeface="MS PGothic" charset="0"/>
                <a:cs typeface="MS PGothic" charset="0"/>
              </a:defRPr>
            </a:lvl2pPr>
            <a:lvl3pPr marL="1143000" indent="-228600">
              <a:defRPr sz="2400">
                <a:solidFill>
                  <a:schemeClr val="tx1"/>
                </a:solidFill>
                <a:latin typeface="Arial" charset="0"/>
                <a:ea typeface="MS PGothic" charset="0"/>
                <a:cs typeface="MS PGothic" charset="0"/>
              </a:defRPr>
            </a:lvl3pPr>
            <a:lvl4pPr marL="1600200" indent="-228600">
              <a:defRPr sz="2400">
                <a:solidFill>
                  <a:schemeClr val="tx1"/>
                </a:solidFill>
                <a:latin typeface="Arial" charset="0"/>
                <a:ea typeface="MS PGothic" charset="0"/>
                <a:cs typeface="MS PGothic" charset="0"/>
              </a:defRPr>
            </a:lvl4pPr>
            <a:lvl5pPr marL="2057400" indent="-228600">
              <a:defRPr sz="2400">
                <a:solidFill>
                  <a:schemeClr val="tx1"/>
                </a:solidFill>
                <a:latin typeface="Arial"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Arial"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Arial"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Arial"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Arial" charset="0"/>
                <a:ea typeface="MS PGothic" charset="0"/>
                <a:cs typeface="MS PGothic" charset="0"/>
              </a:defRPr>
            </a:lvl9pPr>
          </a:lstStyle>
          <a:p>
            <a:fld id="{E308C677-020B-1A4A-9C86-4C4DE1E924DE}" type="slidenum">
              <a:rPr lang="fr-FR" sz="1200"/>
              <a:pPr/>
              <a:t>6</a:t>
            </a:fld>
            <a:endParaRPr lang="fr-FR" sz="1200"/>
          </a:p>
        </p:txBody>
      </p:sp>
      <p:sp>
        <p:nvSpPr>
          <p:cNvPr id="33794" name="Rectangle 2"/>
          <p:cNvSpPr>
            <a:spLocks noGrp="1" noRot="1" noChangeAspect="1" noChangeArrowheads="1" noTextEdit="1"/>
          </p:cNvSpPr>
          <p:nvPr>
            <p:ph type="sldImg"/>
          </p:nvPr>
        </p:nvSpPr>
        <p:spPr>
          <a:ln/>
        </p:spPr>
      </p:sp>
      <p:sp>
        <p:nvSpPr>
          <p:cNvPr id="3379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fr-FR">
              <a:ea typeface="MS PGothic"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MS PGothic" charset="0"/>
                <a:cs typeface="MS PGothic" charset="0"/>
              </a:defRPr>
            </a:lvl1pPr>
            <a:lvl2pPr marL="742950" indent="-285750">
              <a:defRPr sz="2400">
                <a:solidFill>
                  <a:schemeClr val="tx1"/>
                </a:solidFill>
                <a:latin typeface="Arial" charset="0"/>
                <a:ea typeface="MS PGothic" charset="0"/>
                <a:cs typeface="MS PGothic" charset="0"/>
              </a:defRPr>
            </a:lvl2pPr>
            <a:lvl3pPr marL="1143000" indent="-228600">
              <a:defRPr sz="2400">
                <a:solidFill>
                  <a:schemeClr val="tx1"/>
                </a:solidFill>
                <a:latin typeface="Arial" charset="0"/>
                <a:ea typeface="MS PGothic" charset="0"/>
                <a:cs typeface="MS PGothic" charset="0"/>
              </a:defRPr>
            </a:lvl3pPr>
            <a:lvl4pPr marL="1600200" indent="-228600">
              <a:defRPr sz="2400">
                <a:solidFill>
                  <a:schemeClr val="tx1"/>
                </a:solidFill>
                <a:latin typeface="Arial" charset="0"/>
                <a:ea typeface="MS PGothic" charset="0"/>
                <a:cs typeface="MS PGothic" charset="0"/>
              </a:defRPr>
            </a:lvl4pPr>
            <a:lvl5pPr marL="2057400" indent="-228600">
              <a:defRPr sz="2400">
                <a:solidFill>
                  <a:schemeClr val="tx1"/>
                </a:solidFill>
                <a:latin typeface="Arial"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Arial"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Arial"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Arial"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Arial" charset="0"/>
                <a:ea typeface="MS PGothic" charset="0"/>
                <a:cs typeface="MS PGothic" charset="0"/>
              </a:defRPr>
            </a:lvl9pPr>
          </a:lstStyle>
          <a:p>
            <a:fld id="{FA57A533-4317-AF4C-82BE-33AE276D2F23}" type="slidenum">
              <a:rPr lang="fr-FR" sz="1200"/>
              <a:pPr/>
              <a:t>7</a:t>
            </a:fld>
            <a:endParaRPr lang="fr-FR" sz="1200"/>
          </a:p>
        </p:txBody>
      </p:sp>
      <p:sp>
        <p:nvSpPr>
          <p:cNvPr id="35842" name="Rectangle 2"/>
          <p:cNvSpPr>
            <a:spLocks noGrp="1" noRot="1" noChangeAspect="1" noChangeArrowheads="1" noTextEdit="1"/>
          </p:cNvSpPr>
          <p:nvPr>
            <p:ph type="sldImg"/>
          </p:nvPr>
        </p:nvSpPr>
        <p:spPr>
          <a:ln/>
        </p:spPr>
      </p:sp>
      <p:sp>
        <p:nvSpPr>
          <p:cNvPr id="3584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fr-FR">
              <a:ea typeface="MS PGothic"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MS PGothic" charset="0"/>
                <a:cs typeface="MS PGothic" charset="0"/>
              </a:defRPr>
            </a:lvl1pPr>
            <a:lvl2pPr marL="742950" indent="-285750">
              <a:defRPr sz="2400">
                <a:solidFill>
                  <a:schemeClr val="tx1"/>
                </a:solidFill>
                <a:latin typeface="Arial" charset="0"/>
                <a:ea typeface="MS PGothic" charset="0"/>
                <a:cs typeface="MS PGothic" charset="0"/>
              </a:defRPr>
            </a:lvl2pPr>
            <a:lvl3pPr marL="1143000" indent="-228600">
              <a:defRPr sz="2400">
                <a:solidFill>
                  <a:schemeClr val="tx1"/>
                </a:solidFill>
                <a:latin typeface="Arial" charset="0"/>
                <a:ea typeface="MS PGothic" charset="0"/>
                <a:cs typeface="MS PGothic" charset="0"/>
              </a:defRPr>
            </a:lvl3pPr>
            <a:lvl4pPr marL="1600200" indent="-228600">
              <a:defRPr sz="2400">
                <a:solidFill>
                  <a:schemeClr val="tx1"/>
                </a:solidFill>
                <a:latin typeface="Arial" charset="0"/>
                <a:ea typeface="MS PGothic" charset="0"/>
                <a:cs typeface="MS PGothic" charset="0"/>
              </a:defRPr>
            </a:lvl4pPr>
            <a:lvl5pPr marL="2057400" indent="-228600">
              <a:defRPr sz="2400">
                <a:solidFill>
                  <a:schemeClr val="tx1"/>
                </a:solidFill>
                <a:latin typeface="Arial"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Arial"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Arial"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Arial"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Arial" charset="0"/>
                <a:ea typeface="MS PGothic" charset="0"/>
                <a:cs typeface="MS PGothic" charset="0"/>
              </a:defRPr>
            </a:lvl9pPr>
          </a:lstStyle>
          <a:p>
            <a:fld id="{5E70AE7E-811B-FB43-B034-D79E05A614A1}" type="slidenum">
              <a:rPr lang="fr-FR" sz="1200"/>
              <a:pPr/>
              <a:t>8</a:t>
            </a:fld>
            <a:endParaRPr lang="fr-FR" sz="1200"/>
          </a:p>
        </p:txBody>
      </p:sp>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fr-FR">
              <a:ea typeface="MS PGothic"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Espace réservé de l'image des diapositives 1"/>
          <p:cNvSpPr>
            <a:spLocks noGrp="1" noRot="1" noChangeAspect="1" noTextEdit="1"/>
          </p:cNvSpPr>
          <p:nvPr>
            <p:ph type="sldImg"/>
          </p:nvPr>
        </p:nvSpPr>
        <p:spPr>
          <a:ln/>
        </p:spPr>
      </p:sp>
      <p:sp>
        <p:nvSpPr>
          <p:cNvPr id="39938" name="Espace réservé des commentaire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endParaRPr lang="fr-BE">
              <a:ea typeface="MS PGothic" charset="0"/>
            </a:endParaRPr>
          </a:p>
        </p:txBody>
      </p:sp>
      <p:sp>
        <p:nvSpPr>
          <p:cNvPr id="39939" name="Espace réservé du numéro de diapositive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MS PGothic" charset="0"/>
                <a:cs typeface="MS PGothic" charset="0"/>
              </a:defRPr>
            </a:lvl1pPr>
            <a:lvl2pPr marL="742950" indent="-285750">
              <a:defRPr sz="2400">
                <a:solidFill>
                  <a:schemeClr val="tx1"/>
                </a:solidFill>
                <a:latin typeface="Arial" charset="0"/>
                <a:ea typeface="MS PGothic" charset="0"/>
                <a:cs typeface="MS PGothic" charset="0"/>
              </a:defRPr>
            </a:lvl2pPr>
            <a:lvl3pPr marL="1143000" indent="-228600">
              <a:defRPr sz="2400">
                <a:solidFill>
                  <a:schemeClr val="tx1"/>
                </a:solidFill>
                <a:latin typeface="Arial" charset="0"/>
                <a:ea typeface="MS PGothic" charset="0"/>
                <a:cs typeface="MS PGothic" charset="0"/>
              </a:defRPr>
            </a:lvl3pPr>
            <a:lvl4pPr marL="1600200" indent="-228600">
              <a:defRPr sz="2400">
                <a:solidFill>
                  <a:schemeClr val="tx1"/>
                </a:solidFill>
                <a:latin typeface="Arial" charset="0"/>
                <a:ea typeface="MS PGothic" charset="0"/>
                <a:cs typeface="MS PGothic" charset="0"/>
              </a:defRPr>
            </a:lvl4pPr>
            <a:lvl5pPr marL="2057400" indent="-228600">
              <a:defRPr sz="2400">
                <a:solidFill>
                  <a:schemeClr val="tx1"/>
                </a:solidFill>
                <a:latin typeface="Arial"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Arial"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Arial"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Arial"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Arial" charset="0"/>
                <a:ea typeface="MS PGothic" charset="0"/>
                <a:cs typeface="MS PGothic" charset="0"/>
              </a:defRPr>
            </a:lvl9pPr>
          </a:lstStyle>
          <a:p>
            <a:fld id="{1C4EBA3D-8DAA-2640-A815-D154D7DB0F77}" type="slidenum">
              <a:rPr lang="fr-FR" sz="1200"/>
              <a:pPr/>
              <a:t>9</a:t>
            </a:fld>
            <a:endParaRPr lang="fr-FR" sz="120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MS PGothic" charset="0"/>
                <a:cs typeface="MS PGothic" charset="0"/>
              </a:defRPr>
            </a:lvl1pPr>
            <a:lvl2pPr marL="742950" indent="-285750">
              <a:defRPr sz="2400">
                <a:solidFill>
                  <a:schemeClr val="tx1"/>
                </a:solidFill>
                <a:latin typeface="Arial" charset="0"/>
                <a:ea typeface="MS PGothic" charset="0"/>
                <a:cs typeface="MS PGothic" charset="0"/>
              </a:defRPr>
            </a:lvl2pPr>
            <a:lvl3pPr marL="1143000" indent="-228600">
              <a:defRPr sz="2400">
                <a:solidFill>
                  <a:schemeClr val="tx1"/>
                </a:solidFill>
                <a:latin typeface="Arial" charset="0"/>
                <a:ea typeface="MS PGothic" charset="0"/>
                <a:cs typeface="MS PGothic" charset="0"/>
              </a:defRPr>
            </a:lvl3pPr>
            <a:lvl4pPr marL="1600200" indent="-228600">
              <a:defRPr sz="2400">
                <a:solidFill>
                  <a:schemeClr val="tx1"/>
                </a:solidFill>
                <a:latin typeface="Arial" charset="0"/>
                <a:ea typeface="MS PGothic" charset="0"/>
                <a:cs typeface="MS PGothic" charset="0"/>
              </a:defRPr>
            </a:lvl4pPr>
            <a:lvl5pPr marL="2057400" indent="-228600">
              <a:defRPr sz="2400">
                <a:solidFill>
                  <a:schemeClr val="tx1"/>
                </a:solidFill>
                <a:latin typeface="Arial"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Arial"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Arial"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Arial"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Arial" charset="0"/>
                <a:ea typeface="MS PGothic" charset="0"/>
                <a:cs typeface="MS PGothic" charset="0"/>
              </a:defRPr>
            </a:lvl9pPr>
          </a:lstStyle>
          <a:p>
            <a:fld id="{1048E8D9-AE87-1240-AC8A-F1AD73677C5B}" type="slidenum">
              <a:rPr lang="fr-FR" sz="1200"/>
              <a:pPr/>
              <a:t>10</a:t>
            </a:fld>
            <a:endParaRPr lang="fr-FR" sz="1200"/>
          </a:p>
        </p:txBody>
      </p:sp>
      <p:sp>
        <p:nvSpPr>
          <p:cNvPr id="41986" name="Rectangle 2"/>
          <p:cNvSpPr>
            <a:spLocks noGrp="1" noRot="1" noChangeAspect="1" noChangeArrowheads="1" noTextEdit="1"/>
          </p:cNvSpPr>
          <p:nvPr>
            <p:ph type="sldImg"/>
          </p:nvPr>
        </p:nvSpPr>
        <p:spPr>
          <a:ln/>
        </p:spPr>
      </p:sp>
      <p:sp>
        <p:nvSpPr>
          <p:cNvPr id="4198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fr-FR">
              <a:ea typeface="MS PGothic"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nchor="b"/>
          <a:lstStyle>
            <a:lvl1pPr>
              <a:defRPr sz="5400"/>
            </a:lvl1pPr>
          </a:lstStyle>
          <a:p>
            <a:r>
              <a:rPr lang="fr-FR" smtClean="0"/>
              <a:t>Cliquez et modifiez le titre</a:t>
            </a:r>
            <a:endParaRPr lang="en-US" dirty="0"/>
          </a:p>
        </p:txBody>
      </p:sp>
      <p:sp>
        <p:nvSpPr>
          <p:cNvPr id="3" name="Subtitle 2"/>
          <p:cNvSpPr>
            <a:spLocks noGrp="1"/>
          </p:cNvSpPr>
          <p:nvPr>
            <p:ph type="subTitle" idx="1"/>
          </p:nvPr>
        </p:nvSpPr>
        <p:spPr>
          <a:xfrm>
            <a:off x="1371600" y="3886200"/>
            <a:ext cx="6400800" cy="1752600"/>
          </a:xfrm>
        </p:spPr>
        <p:txBody>
          <a:bodyPr anchor="t">
            <a:normAutofit/>
          </a:bodyPr>
          <a:lstStyle>
            <a:lvl1pPr marL="0" indent="0" algn="ctr">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en-US" dirty="0"/>
          </a:p>
        </p:txBody>
      </p:sp>
      <p:sp>
        <p:nvSpPr>
          <p:cNvPr id="4" name="Date Placeholder 3"/>
          <p:cNvSpPr>
            <a:spLocks noGrp="1"/>
          </p:cNvSpPr>
          <p:nvPr>
            <p:ph type="dt" sz="half" idx="10"/>
          </p:nvPr>
        </p:nvSpPr>
        <p:spPr/>
        <p:txBody>
          <a:bodyPr/>
          <a:lstStyle/>
          <a:p>
            <a:fld id="{F236B3B1-5BF5-0244-B9F9-5D60F57AABDE}" type="datetimeFigureOut">
              <a:rPr lang="fr-FR" smtClean="0"/>
              <a:t>20/04/16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81872074-2133-F146-8750-ED2FD3AB0D27}" type="slidenum">
              <a:rPr lang="fr-FR" smtClean="0"/>
              <a:t>‹#›</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Cliquez et modifiez le titre</a:t>
            </a:r>
            <a:endParaRPr lang="en-US"/>
          </a:p>
        </p:txBody>
      </p:sp>
      <p:sp>
        <p:nvSpPr>
          <p:cNvPr id="3" name="Vertical Text Placeholder 2"/>
          <p:cNvSpPr>
            <a:spLocks noGrp="1"/>
          </p:cNvSpPr>
          <p:nvPr>
            <p:ph type="body" orient="vert" idx="1"/>
          </p:nvPr>
        </p:nvSpPr>
        <p:spPr/>
        <p:txBody>
          <a:bodyPr vert="eaVert" ancho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F236B3B1-5BF5-0244-B9F9-5D60F57AABDE}" type="datetimeFigureOut">
              <a:rPr lang="fr-FR" smtClean="0"/>
              <a:t>20/04/16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81872074-2133-F146-8750-ED2FD3AB0D27}" type="slidenum">
              <a:rPr lang="fr-FR" smtClean="0"/>
              <a:t>‹#›</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fr-FR" smtClean="0"/>
              <a:t>Cliquez et modifiez le titre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ncho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F236B3B1-5BF5-0244-B9F9-5D60F57AABDE}" type="datetimeFigureOut">
              <a:rPr lang="fr-FR" smtClean="0"/>
              <a:t>20/04/16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81872074-2133-F146-8750-ED2FD3AB0D27}" type="slidenum">
              <a:rPr lang="fr-FR" smtClean="0"/>
              <a:t>‹#›</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Cliquez et modifiez le titre</a:t>
            </a:r>
            <a:endParaRPr lang="en-US" dirty="0"/>
          </a:p>
        </p:txBody>
      </p:sp>
      <p:sp>
        <p:nvSpPr>
          <p:cNvPr id="3" name="Content Placeholder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F236B3B1-5BF5-0244-B9F9-5D60F57AABDE}" type="datetimeFigureOut">
              <a:rPr lang="fr-FR" smtClean="0"/>
              <a:t>20/04/16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81872074-2133-F146-8750-ED2FD3AB0D27}" type="slidenum">
              <a:rPr lang="fr-FR" smtClean="0"/>
              <a:t>‹#›</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fr-FR" smtClean="0"/>
              <a:t>Cliquez et modifiez le titre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Date Placeholder 3"/>
          <p:cNvSpPr>
            <a:spLocks noGrp="1"/>
          </p:cNvSpPr>
          <p:nvPr>
            <p:ph type="dt" sz="half" idx="10"/>
          </p:nvPr>
        </p:nvSpPr>
        <p:spPr/>
        <p:txBody>
          <a:bodyPr/>
          <a:lstStyle/>
          <a:p>
            <a:fld id="{F236B3B1-5BF5-0244-B9F9-5D60F57AABDE}" type="datetimeFigureOut">
              <a:rPr lang="fr-FR" smtClean="0"/>
              <a:t>20/04/16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81872074-2133-F146-8750-ED2FD3AB0D27}" type="slidenum">
              <a:rPr lang="fr-FR" smtClean="0"/>
              <a:t>‹#›</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Cliquez et modifiez le titre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5" name="Date Placeholder 4"/>
          <p:cNvSpPr>
            <a:spLocks noGrp="1"/>
          </p:cNvSpPr>
          <p:nvPr>
            <p:ph type="dt" sz="half" idx="10"/>
          </p:nvPr>
        </p:nvSpPr>
        <p:spPr/>
        <p:txBody>
          <a:bodyPr/>
          <a:lstStyle/>
          <a:p>
            <a:fld id="{F236B3B1-5BF5-0244-B9F9-5D60F57AABDE}" type="datetimeFigureOut">
              <a:rPr lang="fr-FR" smtClean="0"/>
              <a:t>20/04/16</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81872074-2133-F146-8750-ED2FD3AB0D27}" type="slidenum">
              <a:rPr lang="fr-FR" smtClean="0"/>
              <a:t>‹#›</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Cliquez et modifiez le titre</a:t>
            </a:r>
            <a:endParaRPr lang="en-US" dirty="0"/>
          </a:p>
        </p:txBody>
      </p:sp>
      <p:sp>
        <p:nvSpPr>
          <p:cNvPr id="3" name="Text Placeholder 2"/>
          <p:cNvSpPr>
            <a:spLocks noGrp="1"/>
          </p:cNvSpPr>
          <p:nvPr>
            <p:ph type="body" idx="1"/>
          </p:nvPr>
        </p:nvSpPr>
        <p:spPr>
          <a:xfrm>
            <a:off x="457200" y="1535113"/>
            <a:ext cx="4040188" cy="639762"/>
          </a:xfrm>
        </p:spPr>
        <p:txBody>
          <a:bodyPr anchor="t"/>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5" name="Text Placeholder 4"/>
          <p:cNvSpPr>
            <a:spLocks noGrp="1"/>
          </p:cNvSpPr>
          <p:nvPr>
            <p:ph type="body" sz="quarter" idx="3"/>
          </p:nvPr>
        </p:nvSpPr>
        <p:spPr>
          <a:xfrm>
            <a:off x="4645025" y="1535113"/>
            <a:ext cx="4041775" cy="639762"/>
          </a:xfrm>
        </p:spPr>
        <p:txBody>
          <a:bodyPr anchor="t"/>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7" name="Date Placeholder 6"/>
          <p:cNvSpPr>
            <a:spLocks noGrp="1"/>
          </p:cNvSpPr>
          <p:nvPr>
            <p:ph type="dt" sz="half" idx="10"/>
          </p:nvPr>
        </p:nvSpPr>
        <p:spPr/>
        <p:txBody>
          <a:bodyPr/>
          <a:lstStyle/>
          <a:p>
            <a:fld id="{F236B3B1-5BF5-0244-B9F9-5D60F57AABDE}" type="datetimeFigureOut">
              <a:rPr lang="fr-FR" smtClean="0"/>
              <a:t>20/04/16</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81872074-2133-F146-8750-ED2FD3AB0D27}" type="slidenum">
              <a:rPr lang="fr-FR" smtClean="0"/>
              <a:t>‹#›</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Cliquez et modifiez le titre</a:t>
            </a:r>
            <a:endParaRPr lang="en-US"/>
          </a:p>
        </p:txBody>
      </p:sp>
      <p:sp>
        <p:nvSpPr>
          <p:cNvPr id="3" name="Date Placeholder 2"/>
          <p:cNvSpPr>
            <a:spLocks noGrp="1"/>
          </p:cNvSpPr>
          <p:nvPr>
            <p:ph type="dt" sz="half" idx="10"/>
          </p:nvPr>
        </p:nvSpPr>
        <p:spPr/>
        <p:txBody>
          <a:bodyPr/>
          <a:lstStyle/>
          <a:p>
            <a:fld id="{F236B3B1-5BF5-0244-B9F9-5D60F57AABDE}" type="datetimeFigureOut">
              <a:rPr lang="fr-FR" smtClean="0"/>
              <a:t>20/04/16</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81872074-2133-F146-8750-ED2FD3AB0D27}" type="slidenum">
              <a:rPr lang="fr-FR" smtClean="0"/>
              <a:t>‹#›</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36B3B1-5BF5-0244-B9F9-5D60F57AABDE}" type="datetimeFigureOut">
              <a:rPr lang="fr-FR" smtClean="0"/>
              <a:t>20/04/16</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81872074-2133-F146-8750-ED2FD3AB0D27}" type="slidenum">
              <a:rPr lang="fr-FR" smtClean="0"/>
              <a:t>‹#›</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fr-FR" smtClean="0"/>
              <a:t>Cliquez et modifiez le titre</a:t>
            </a:r>
            <a:endParaRPr lang="en-US" dirty="0"/>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solidFill>
                  <a:schemeClr val="accent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Date Placeholder 4"/>
          <p:cNvSpPr>
            <a:spLocks noGrp="1"/>
          </p:cNvSpPr>
          <p:nvPr>
            <p:ph type="dt" sz="half" idx="10"/>
          </p:nvPr>
        </p:nvSpPr>
        <p:spPr/>
        <p:txBody>
          <a:bodyPr/>
          <a:lstStyle/>
          <a:p>
            <a:fld id="{F236B3B1-5BF5-0244-B9F9-5D60F57AABDE}" type="datetimeFigureOut">
              <a:rPr lang="fr-FR" smtClean="0"/>
              <a:t>20/04/16</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81872074-2133-F146-8750-ED2FD3AB0D27}" type="slidenum">
              <a:rPr lang="fr-FR" smtClean="0"/>
              <a:t>‹#›</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fr-FR" smtClean="0"/>
              <a:t>Cliquez et modifiez le titre</a:t>
            </a:r>
            <a:endParaRPr lang="en-US"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Faire glisser l'image vers l'espace réservé ou cliquer sur l'icône pour l'ajouter</a:t>
            </a:r>
            <a:endParaRPr lang="en-US"/>
          </a:p>
        </p:txBody>
      </p:sp>
      <p:sp>
        <p:nvSpPr>
          <p:cNvPr id="4" name="Text Placeholder 3"/>
          <p:cNvSpPr>
            <a:spLocks noGrp="1"/>
          </p:cNvSpPr>
          <p:nvPr>
            <p:ph type="body" sz="half" idx="2"/>
          </p:nvPr>
        </p:nvSpPr>
        <p:spPr>
          <a:xfrm>
            <a:off x="1792288" y="5367338"/>
            <a:ext cx="5486400" cy="804862"/>
          </a:xfrm>
        </p:spPr>
        <p:txBody>
          <a:bodyPr anchor="t"/>
          <a:lstStyle>
            <a:lvl1pPr marL="0" indent="0">
              <a:buNone/>
              <a:defRPr sz="1400">
                <a:solidFill>
                  <a:schemeClr val="accent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Date Placeholder 4"/>
          <p:cNvSpPr>
            <a:spLocks noGrp="1"/>
          </p:cNvSpPr>
          <p:nvPr>
            <p:ph type="dt" sz="half" idx="10"/>
          </p:nvPr>
        </p:nvSpPr>
        <p:spPr/>
        <p:txBody>
          <a:bodyPr/>
          <a:lstStyle/>
          <a:p>
            <a:fld id="{F236B3B1-5BF5-0244-B9F9-5D60F57AABDE}" type="datetimeFigureOut">
              <a:rPr lang="fr-FR" smtClean="0"/>
              <a:t>20/04/16</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81872074-2133-F146-8750-ED2FD3AB0D27}" type="slidenum">
              <a:rPr lang="fr-FR" smtClean="0"/>
              <a:t>‹#›</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457200"/>
            <a:ext cx="8229600" cy="1143000"/>
          </a:xfrm>
          <a:prstGeom prst="rect">
            <a:avLst/>
          </a:prstGeom>
        </p:spPr>
        <p:txBody>
          <a:bodyPr vert="horz" lIns="91440" tIns="45720" rIns="91440" bIns="45720" rtlCol="0" anchor="t">
            <a:normAutofit/>
          </a:bodyPr>
          <a:lstStyle/>
          <a:p>
            <a:r>
              <a:rPr lang="fr-FR" smtClean="0"/>
              <a:t>Cliquez et modifiez le titre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chor="ctr">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36B3B1-5BF5-0244-B9F9-5D60F57AABDE}" type="datetimeFigureOut">
              <a:rPr lang="fr-FR" smtClean="0"/>
              <a:t>20/04/16</a:t>
            </a:fld>
            <a:endParaRPr lang="fr-F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1872074-2133-F146-8750-ED2FD3AB0D27}" type="slidenum">
              <a:rPr lang="fr-FR" smtClean="0"/>
              <a:t>‹#›</a:t>
            </a:fld>
            <a:endParaRPr lang="fr-FR"/>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50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914400" rtl="0" eaLnBrk="1" latinLnBrk="0" hangingPunct="1">
        <a:lnSpc>
          <a:spcPct val="150000"/>
        </a:lnSpc>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lnSpc>
          <a:spcPct val="150000"/>
        </a:lnSpc>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150000"/>
        </a:lnSpc>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150000"/>
        </a:lnSpc>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150000"/>
        </a:lnSpc>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3" Type="http://schemas.openxmlformats.org/officeDocument/2006/relationships/diagramLayout" Target="../diagrams/layout1.xml"/><Relationship Id="rId4" Type="http://schemas.openxmlformats.org/officeDocument/2006/relationships/diagramQuickStyle" Target="../diagrams/quickStyle1.xml"/><Relationship Id="rId5" Type="http://schemas.openxmlformats.org/officeDocument/2006/relationships/diagramColors" Target="../diagrams/colors1.xml"/><Relationship Id="rId6" Type="http://schemas.microsoft.com/office/2007/relationships/diagramDrawing" Target="../diagrams/drawing1.xml"/><Relationship Id="rId1" Type="http://schemas.openxmlformats.org/officeDocument/2006/relationships/slideLayout" Target="../slideLayouts/slideLayout2.xml"/><Relationship Id="rId2" Type="http://schemas.openxmlformats.org/officeDocument/2006/relationships/diagramData" Target="../diagrams/data1.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fontScale="90000"/>
          </a:bodyPr>
          <a:lstStyle/>
          <a:p>
            <a:r>
              <a:rPr lang="fr-FR" dirty="0" smtClean="0"/>
              <a:t>Les troubles psychiatriques à l’adolescence</a:t>
            </a:r>
            <a:endParaRPr lang="fr-FR" dirty="0"/>
          </a:p>
        </p:txBody>
      </p:sp>
      <p:sp>
        <p:nvSpPr>
          <p:cNvPr id="3" name="Sous-titre 2"/>
          <p:cNvSpPr>
            <a:spLocks noGrp="1"/>
          </p:cNvSpPr>
          <p:nvPr>
            <p:ph type="subTitle" idx="1"/>
          </p:nvPr>
        </p:nvSpPr>
        <p:spPr>
          <a:xfrm>
            <a:off x="1371600" y="3886200"/>
            <a:ext cx="6400800" cy="2667000"/>
          </a:xfrm>
        </p:spPr>
        <p:txBody>
          <a:bodyPr>
            <a:normAutofit fontScale="92500" lnSpcReduction="10000"/>
          </a:bodyPr>
          <a:lstStyle/>
          <a:p>
            <a:r>
              <a:rPr lang="fr-FR" dirty="0" smtClean="0"/>
              <a:t>Prof. Alain Malchair</a:t>
            </a:r>
          </a:p>
          <a:p>
            <a:r>
              <a:rPr lang="fr-FR" dirty="0" smtClean="0"/>
              <a:t>CHU – </a:t>
            </a:r>
            <a:r>
              <a:rPr lang="fr-FR" dirty="0" err="1" smtClean="0"/>
              <a:t>Ulg</a:t>
            </a:r>
            <a:endParaRPr lang="fr-FR" dirty="0" smtClean="0"/>
          </a:p>
          <a:p>
            <a:r>
              <a:rPr lang="fr-FR" dirty="0" smtClean="0"/>
              <a:t>                                                                        APMS</a:t>
            </a:r>
          </a:p>
          <a:p>
            <a:r>
              <a:rPr lang="fr-FR" dirty="0" smtClean="0"/>
              <a:t>                                                              23 avril 2016</a:t>
            </a:r>
          </a:p>
          <a:p>
            <a:endParaRPr lang="fr-FR" dirty="0"/>
          </a:p>
        </p:txBody>
      </p:sp>
    </p:spTree>
    <p:extLst>
      <p:ext uri="{BB962C8B-B14F-4D97-AF65-F5344CB8AC3E}">
        <p14:creationId xmlns:p14="http://schemas.microsoft.com/office/powerpoint/2010/main" val="9877010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3"/>
          <p:cNvSpPr>
            <a:spLocks noGrp="1" noChangeArrowheads="1"/>
          </p:cNvSpPr>
          <p:nvPr>
            <p:ph idx="1"/>
          </p:nvPr>
        </p:nvSpPr>
        <p:spPr>
          <a:xfrm>
            <a:off x="457200" y="571500"/>
            <a:ext cx="8229600" cy="5554663"/>
          </a:xfrm>
        </p:spPr>
        <p:txBody>
          <a:bodyPr/>
          <a:lstStyle/>
          <a:p>
            <a:pPr marL="0" indent="0" eaLnBrk="1" hangingPunct="1">
              <a:lnSpc>
                <a:spcPct val="90000"/>
              </a:lnSpc>
              <a:buFontTx/>
              <a:buNone/>
            </a:pPr>
            <a:r>
              <a:rPr lang="fr-BE" sz="2800">
                <a:latin typeface="Arial" charset="0"/>
                <a:ea typeface="MS PGothic" charset="0"/>
              </a:rPr>
              <a:t>Ces différents niveaux se révèlent de façon différente pour chaque adolescent, mais ils sont toujours plus ou moins présents.</a:t>
            </a:r>
          </a:p>
          <a:p>
            <a:pPr marL="0" indent="0" eaLnBrk="1" hangingPunct="1">
              <a:lnSpc>
                <a:spcPct val="90000"/>
              </a:lnSpc>
              <a:buFontTx/>
              <a:buNone/>
            </a:pPr>
            <a:endParaRPr lang="fr-BE" sz="2800">
              <a:latin typeface="Arial" charset="0"/>
              <a:ea typeface="MS PGothic" charset="0"/>
            </a:endParaRPr>
          </a:p>
          <a:p>
            <a:pPr marL="0" indent="0" eaLnBrk="1" hangingPunct="1">
              <a:lnSpc>
                <a:spcPct val="90000"/>
              </a:lnSpc>
              <a:buFontTx/>
              <a:buNone/>
            </a:pPr>
            <a:r>
              <a:rPr lang="fr-BE" sz="2800">
                <a:latin typeface="Arial" charset="0"/>
                <a:ea typeface="MS PGothic" charset="0"/>
              </a:rPr>
              <a:t>Leur configuration définit le pattern de comportement de chacun.</a:t>
            </a:r>
          </a:p>
          <a:p>
            <a:pPr marL="0" indent="0" eaLnBrk="1" hangingPunct="1">
              <a:lnSpc>
                <a:spcPct val="90000"/>
              </a:lnSpc>
              <a:buFontTx/>
              <a:buNone/>
            </a:pPr>
            <a:endParaRPr lang="fr-BE" sz="2800">
              <a:latin typeface="Arial" charset="0"/>
              <a:ea typeface="MS PGothic" charset="0"/>
            </a:endParaRPr>
          </a:p>
          <a:p>
            <a:pPr marL="0" indent="0" eaLnBrk="1" hangingPunct="1">
              <a:lnSpc>
                <a:spcPct val="90000"/>
              </a:lnSpc>
              <a:buFontTx/>
              <a:buNone/>
            </a:pPr>
            <a:r>
              <a:rPr lang="fr-BE" sz="2800">
                <a:latin typeface="Arial" charset="0"/>
                <a:ea typeface="MS PGothic" charset="0"/>
              </a:rPr>
              <a:t>Plus que jamais la notion de continuum entre le normal et le pathologique est de mise.</a:t>
            </a:r>
            <a:endParaRPr lang="fr-FR" sz="2800">
              <a:latin typeface="Arial" charset="0"/>
              <a:ea typeface="MS PGothic" charset="0"/>
            </a:endParaRPr>
          </a:p>
        </p:txBody>
      </p:sp>
    </p:spTree>
    <p:extLst>
      <p:ext uri="{BB962C8B-B14F-4D97-AF65-F5344CB8AC3E}">
        <p14:creationId xmlns:p14="http://schemas.microsoft.com/office/powerpoint/2010/main" val="3253928041"/>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ZoneTexte 1"/>
          <p:cNvSpPr txBox="1">
            <a:spLocks noChangeArrowheads="1"/>
          </p:cNvSpPr>
          <p:nvPr/>
        </p:nvSpPr>
        <p:spPr bwMode="auto">
          <a:xfrm>
            <a:off x="500063" y="500063"/>
            <a:ext cx="80010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MS PGothic" charset="0"/>
                <a:cs typeface="MS PGothic" charset="0"/>
              </a:defRPr>
            </a:lvl1pPr>
            <a:lvl2pPr marL="742950" indent="-285750">
              <a:defRPr sz="2400">
                <a:solidFill>
                  <a:schemeClr val="tx1"/>
                </a:solidFill>
                <a:latin typeface="Arial" charset="0"/>
                <a:ea typeface="MS PGothic" charset="0"/>
                <a:cs typeface="MS PGothic" charset="0"/>
              </a:defRPr>
            </a:lvl2pPr>
            <a:lvl3pPr marL="1143000" indent="-228600">
              <a:defRPr sz="2400">
                <a:solidFill>
                  <a:schemeClr val="tx1"/>
                </a:solidFill>
                <a:latin typeface="Arial" charset="0"/>
                <a:ea typeface="MS PGothic" charset="0"/>
                <a:cs typeface="MS PGothic" charset="0"/>
              </a:defRPr>
            </a:lvl3pPr>
            <a:lvl4pPr marL="1600200" indent="-228600">
              <a:defRPr sz="2400">
                <a:solidFill>
                  <a:schemeClr val="tx1"/>
                </a:solidFill>
                <a:latin typeface="Arial" charset="0"/>
                <a:ea typeface="MS PGothic" charset="0"/>
                <a:cs typeface="MS PGothic" charset="0"/>
              </a:defRPr>
            </a:lvl4pPr>
            <a:lvl5pPr marL="2057400" indent="-228600">
              <a:defRPr sz="2400">
                <a:solidFill>
                  <a:schemeClr val="tx1"/>
                </a:solidFill>
                <a:latin typeface="Arial"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Arial"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Arial"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Arial"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Arial" charset="0"/>
                <a:ea typeface="MS PGothic" charset="0"/>
                <a:cs typeface="MS PGothic" charset="0"/>
              </a:defRPr>
            </a:lvl9pPr>
          </a:lstStyle>
          <a:p>
            <a:pPr eaLnBrk="1" hangingPunct="1"/>
            <a:endParaRPr lang="fr-BE" sz="1800"/>
          </a:p>
        </p:txBody>
      </p:sp>
      <p:sp>
        <p:nvSpPr>
          <p:cNvPr id="43010" name="ZoneTexte 2"/>
          <p:cNvSpPr txBox="1">
            <a:spLocks noChangeArrowheads="1"/>
          </p:cNvSpPr>
          <p:nvPr/>
        </p:nvSpPr>
        <p:spPr bwMode="auto">
          <a:xfrm>
            <a:off x="357188" y="357188"/>
            <a:ext cx="8358187"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625475" indent="-625475">
              <a:tabLst>
                <a:tab pos="539750" algn="l"/>
              </a:tabLst>
              <a:defRPr sz="2400">
                <a:solidFill>
                  <a:schemeClr val="tx1"/>
                </a:solidFill>
                <a:latin typeface="Arial" charset="0"/>
                <a:ea typeface="MS PGothic" charset="0"/>
                <a:cs typeface="MS PGothic" charset="0"/>
              </a:defRPr>
            </a:lvl1pPr>
            <a:lvl2pPr marL="742950" indent="-285750">
              <a:tabLst>
                <a:tab pos="539750" algn="l"/>
              </a:tabLst>
              <a:defRPr sz="2400">
                <a:solidFill>
                  <a:schemeClr val="tx1"/>
                </a:solidFill>
                <a:latin typeface="Arial" charset="0"/>
                <a:ea typeface="MS PGothic" charset="0"/>
                <a:cs typeface="MS PGothic" charset="0"/>
              </a:defRPr>
            </a:lvl2pPr>
            <a:lvl3pPr marL="1143000" indent="-228600">
              <a:tabLst>
                <a:tab pos="539750" algn="l"/>
              </a:tabLst>
              <a:defRPr sz="2400">
                <a:solidFill>
                  <a:schemeClr val="tx1"/>
                </a:solidFill>
                <a:latin typeface="Arial" charset="0"/>
                <a:ea typeface="MS PGothic" charset="0"/>
                <a:cs typeface="MS PGothic" charset="0"/>
              </a:defRPr>
            </a:lvl3pPr>
            <a:lvl4pPr marL="1600200" indent="-228600">
              <a:tabLst>
                <a:tab pos="539750" algn="l"/>
              </a:tabLst>
              <a:defRPr sz="2400">
                <a:solidFill>
                  <a:schemeClr val="tx1"/>
                </a:solidFill>
                <a:latin typeface="Arial" charset="0"/>
                <a:ea typeface="MS PGothic" charset="0"/>
                <a:cs typeface="MS PGothic" charset="0"/>
              </a:defRPr>
            </a:lvl4pPr>
            <a:lvl5pPr marL="2057400" indent="-228600">
              <a:tabLst>
                <a:tab pos="539750" algn="l"/>
              </a:tabLst>
              <a:defRPr sz="2400">
                <a:solidFill>
                  <a:schemeClr val="tx1"/>
                </a:solidFill>
                <a:latin typeface="Arial" charset="0"/>
                <a:ea typeface="MS PGothic" charset="0"/>
                <a:cs typeface="MS PGothic" charset="0"/>
              </a:defRPr>
            </a:lvl5pPr>
            <a:lvl6pPr marL="2514600" indent="-228600" eaLnBrk="0" fontAlgn="base" hangingPunct="0">
              <a:spcBef>
                <a:spcPct val="0"/>
              </a:spcBef>
              <a:spcAft>
                <a:spcPct val="0"/>
              </a:spcAft>
              <a:tabLst>
                <a:tab pos="539750" algn="l"/>
              </a:tabLst>
              <a:defRPr sz="2400">
                <a:solidFill>
                  <a:schemeClr val="tx1"/>
                </a:solidFill>
                <a:latin typeface="Arial" charset="0"/>
                <a:ea typeface="MS PGothic" charset="0"/>
                <a:cs typeface="MS PGothic" charset="0"/>
              </a:defRPr>
            </a:lvl6pPr>
            <a:lvl7pPr marL="2971800" indent="-228600" eaLnBrk="0" fontAlgn="base" hangingPunct="0">
              <a:spcBef>
                <a:spcPct val="0"/>
              </a:spcBef>
              <a:spcAft>
                <a:spcPct val="0"/>
              </a:spcAft>
              <a:tabLst>
                <a:tab pos="539750" algn="l"/>
              </a:tabLst>
              <a:defRPr sz="2400">
                <a:solidFill>
                  <a:schemeClr val="tx1"/>
                </a:solidFill>
                <a:latin typeface="Arial" charset="0"/>
                <a:ea typeface="MS PGothic" charset="0"/>
                <a:cs typeface="MS PGothic" charset="0"/>
              </a:defRPr>
            </a:lvl7pPr>
            <a:lvl8pPr marL="3429000" indent="-228600" eaLnBrk="0" fontAlgn="base" hangingPunct="0">
              <a:spcBef>
                <a:spcPct val="0"/>
              </a:spcBef>
              <a:spcAft>
                <a:spcPct val="0"/>
              </a:spcAft>
              <a:tabLst>
                <a:tab pos="539750" algn="l"/>
              </a:tabLst>
              <a:defRPr sz="2400">
                <a:solidFill>
                  <a:schemeClr val="tx1"/>
                </a:solidFill>
                <a:latin typeface="Arial" charset="0"/>
                <a:ea typeface="MS PGothic" charset="0"/>
                <a:cs typeface="MS PGothic" charset="0"/>
              </a:defRPr>
            </a:lvl8pPr>
            <a:lvl9pPr marL="3886200" indent="-228600" eaLnBrk="0" fontAlgn="base" hangingPunct="0">
              <a:spcBef>
                <a:spcPct val="0"/>
              </a:spcBef>
              <a:spcAft>
                <a:spcPct val="0"/>
              </a:spcAft>
              <a:tabLst>
                <a:tab pos="539750" algn="l"/>
              </a:tabLst>
              <a:defRPr sz="2400">
                <a:solidFill>
                  <a:schemeClr val="tx1"/>
                </a:solidFill>
                <a:latin typeface="Arial" charset="0"/>
                <a:ea typeface="MS PGothic" charset="0"/>
                <a:cs typeface="MS PGothic" charset="0"/>
              </a:defRPr>
            </a:lvl9pPr>
          </a:lstStyle>
          <a:p>
            <a:pPr marL="0" indent="0" eaLnBrk="1" hangingPunct="1">
              <a:buClr>
                <a:schemeClr val="tx1"/>
              </a:buClr>
            </a:pPr>
            <a:r>
              <a:rPr lang="fr-BE" sz="3000" b="1" dirty="0" smtClean="0"/>
              <a:t>5. Manifestations </a:t>
            </a:r>
            <a:r>
              <a:rPr lang="fr-BE" sz="3000" b="1" dirty="0"/>
              <a:t>comportementales ou  «symptomatiques» à l’adolescence</a:t>
            </a:r>
            <a:endParaRPr lang="fr-BE" sz="3000" dirty="0"/>
          </a:p>
        </p:txBody>
      </p:sp>
      <p:sp>
        <p:nvSpPr>
          <p:cNvPr id="43011" name="ZoneTexte 3"/>
          <p:cNvSpPr txBox="1">
            <a:spLocks noChangeArrowheads="1"/>
          </p:cNvSpPr>
          <p:nvPr/>
        </p:nvSpPr>
        <p:spPr bwMode="auto">
          <a:xfrm>
            <a:off x="428625" y="1571625"/>
            <a:ext cx="8001000" cy="3108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MS PGothic" charset="0"/>
                <a:cs typeface="MS PGothic" charset="0"/>
              </a:defRPr>
            </a:lvl1pPr>
            <a:lvl2pPr marL="742950" indent="-285750">
              <a:defRPr sz="2400">
                <a:solidFill>
                  <a:schemeClr val="tx1"/>
                </a:solidFill>
                <a:latin typeface="Arial" charset="0"/>
                <a:ea typeface="MS PGothic" charset="0"/>
                <a:cs typeface="MS PGothic" charset="0"/>
              </a:defRPr>
            </a:lvl2pPr>
            <a:lvl3pPr marL="1143000" indent="-228600">
              <a:defRPr sz="2400">
                <a:solidFill>
                  <a:schemeClr val="tx1"/>
                </a:solidFill>
                <a:latin typeface="Arial" charset="0"/>
                <a:ea typeface="MS PGothic" charset="0"/>
                <a:cs typeface="MS PGothic" charset="0"/>
              </a:defRPr>
            </a:lvl3pPr>
            <a:lvl4pPr marL="1600200" indent="-228600">
              <a:defRPr sz="2400">
                <a:solidFill>
                  <a:schemeClr val="tx1"/>
                </a:solidFill>
                <a:latin typeface="Arial" charset="0"/>
                <a:ea typeface="MS PGothic" charset="0"/>
                <a:cs typeface="MS PGothic" charset="0"/>
              </a:defRPr>
            </a:lvl4pPr>
            <a:lvl5pPr marL="2057400" indent="-228600">
              <a:defRPr sz="2400">
                <a:solidFill>
                  <a:schemeClr val="tx1"/>
                </a:solidFill>
                <a:latin typeface="Arial"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Arial"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Arial"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Arial"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Arial" charset="0"/>
                <a:ea typeface="MS PGothic" charset="0"/>
                <a:cs typeface="MS PGothic" charset="0"/>
              </a:defRPr>
            </a:lvl9pPr>
          </a:lstStyle>
          <a:p>
            <a:pPr eaLnBrk="1" hangingPunct="1">
              <a:buClr>
                <a:schemeClr val="tx1"/>
              </a:buClr>
              <a:buSzPct val="60000"/>
              <a:buFont typeface="Wingdings 2" charset="0"/>
              <a:buChar char=""/>
            </a:pPr>
            <a:r>
              <a:rPr lang="fr-BE" sz="2800"/>
              <a:t>  le passage à l’acte,</a:t>
            </a:r>
          </a:p>
          <a:p>
            <a:pPr eaLnBrk="1" hangingPunct="1">
              <a:buClr>
                <a:schemeClr val="tx1"/>
              </a:buClr>
              <a:buSzPct val="60000"/>
              <a:buFont typeface="Wingdings 2" charset="0"/>
              <a:buChar char=""/>
            </a:pPr>
            <a:r>
              <a:rPr lang="fr-BE" sz="2800"/>
              <a:t>  la paranoïa,</a:t>
            </a:r>
          </a:p>
          <a:p>
            <a:pPr eaLnBrk="1" hangingPunct="1">
              <a:buClr>
                <a:schemeClr val="tx1"/>
              </a:buClr>
              <a:buSzPct val="60000"/>
              <a:buFont typeface="Wingdings 2" charset="0"/>
              <a:buChar char=""/>
            </a:pPr>
            <a:r>
              <a:rPr lang="fr-BE" sz="2800"/>
              <a:t>  la dépressivité,</a:t>
            </a:r>
          </a:p>
          <a:p>
            <a:pPr eaLnBrk="1" hangingPunct="1">
              <a:buClr>
                <a:schemeClr val="tx1"/>
              </a:buClr>
              <a:buSzPct val="60000"/>
              <a:buFont typeface="Wingdings 2" charset="0"/>
              <a:buChar char=""/>
            </a:pPr>
            <a:r>
              <a:rPr lang="fr-BE" sz="2800"/>
              <a:t>  la séduction exagérée,</a:t>
            </a:r>
          </a:p>
          <a:p>
            <a:pPr eaLnBrk="1" hangingPunct="1">
              <a:buClr>
                <a:schemeClr val="tx1"/>
              </a:buClr>
              <a:buSzPct val="60000"/>
              <a:buFont typeface="Wingdings 2" charset="0"/>
              <a:buChar char=""/>
            </a:pPr>
            <a:r>
              <a:rPr lang="fr-BE" sz="2800"/>
              <a:t>  les troubles du comportement alimentaire,</a:t>
            </a:r>
          </a:p>
          <a:p>
            <a:pPr eaLnBrk="1" hangingPunct="1">
              <a:buClr>
                <a:schemeClr val="tx1"/>
              </a:buClr>
              <a:buSzPct val="60000"/>
              <a:buFont typeface="Wingdings 2" charset="0"/>
              <a:buChar char=""/>
            </a:pPr>
            <a:r>
              <a:rPr lang="fr-BE" sz="2800"/>
              <a:t>  l’intellectualisation,</a:t>
            </a:r>
          </a:p>
          <a:p>
            <a:pPr eaLnBrk="1" hangingPunct="1">
              <a:buClr>
                <a:schemeClr val="tx1"/>
              </a:buClr>
              <a:buSzPct val="60000"/>
              <a:buFont typeface="Wingdings 2" charset="0"/>
              <a:buChar char=""/>
            </a:pPr>
            <a:r>
              <a:rPr lang="fr-BE" sz="2800"/>
              <a:t>  les dépendances.</a:t>
            </a:r>
          </a:p>
        </p:txBody>
      </p:sp>
    </p:spTree>
    <p:extLst>
      <p:ext uri="{BB962C8B-B14F-4D97-AF65-F5344CB8AC3E}">
        <p14:creationId xmlns:p14="http://schemas.microsoft.com/office/powerpoint/2010/main" val="25201140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3"/>
          <p:cNvSpPr>
            <a:spLocks noGrp="1" noChangeArrowheads="1"/>
          </p:cNvSpPr>
          <p:nvPr>
            <p:ph idx="1"/>
          </p:nvPr>
        </p:nvSpPr>
        <p:spPr>
          <a:xfrm>
            <a:off x="323850" y="1773238"/>
            <a:ext cx="8229600" cy="4679950"/>
          </a:xfrm>
        </p:spPr>
        <p:txBody>
          <a:bodyPr/>
          <a:lstStyle/>
          <a:p>
            <a:pPr marL="0" indent="0" eaLnBrk="1" hangingPunct="1">
              <a:buFont typeface="Wingdings" charset="0"/>
              <a:buNone/>
            </a:pPr>
            <a:r>
              <a:rPr lang="fr-BE" sz="2600">
                <a:latin typeface="Arial" charset="0"/>
                <a:ea typeface="MS PGothic" charset="0"/>
              </a:rPr>
              <a:t>Toutes ces manifestations et d’autres encore, sont la manifestation d’un compromis entre les différentes tendances internes qui déséquilibrent l’adolescent.</a:t>
            </a:r>
          </a:p>
          <a:p>
            <a:pPr marL="0" indent="0" eaLnBrk="1" hangingPunct="1">
              <a:buFont typeface="Wingdings" charset="0"/>
              <a:buNone/>
            </a:pPr>
            <a:r>
              <a:rPr lang="fr-BE" sz="2600">
                <a:latin typeface="Arial" charset="0"/>
                <a:ea typeface="MS PGothic" charset="0"/>
              </a:rPr>
              <a:t>Le partage entre le normal et le pathologique reposera sur la durée, l’intensité, la réversibilité de ces manifestations, et non sur leur simple présence.</a:t>
            </a:r>
            <a:endParaRPr lang="fr-FR" sz="2600">
              <a:latin typeface="Arial" charset="0"/>
              <a:ea typeface="MS PGothic" charset="0"/>
            </a:endParaRPr>
          </a:p>
        </p:txBody>
      </p:sp>
      <p:sp>
        <p:nvSpPr>
          <p:cNvPr id="21508" name="Rectangle 4"/>
          <p:cNvSpPr>
            <a:spLocks noChangeArrowheads="1"/>
          </p:cNvSpPr>
          <p:nvPr/>
        </p:nvSpPr>
        <p:spPr bwMode="auto">
          <a:xfrm>
            <a:off x="323850" y="476250"/>
            <a:ext cx="8054975" cy="954088"/>
          </a:xfrm>
          <a:prstGeom prst="rect">
            <a:avLst/>
          </a:prstGeom>
          <a:noFill/>
          <a:ln w="9525">
            <a:noFill/>
            <a:miter lim="800000"/>
            <a:headEnd/>
            <a:tailEnd/>
          </a:ln>
          <a:effectLst/>
        </p:spPr>
        <p:txBody>
          <a:bodyPr>
            <a:spAutoFit/>
          </a:bodyPr>
          <a:lstStyle/>
          <a:p>
            <a:pPr eaLnBrk="1" hangingPunct="1">
              <a:spcBef>
                <a:spcPct val="20000"/>
              </a:spcBef>
              <a:buClr>
                <a:schemeClr val="hlink"/>
              </a:buClr>
              <a:buSzPct val="80000"/>
              <a:buFont typeface="Wingdings" charset="0"/>
              <a:buNone/>
              <a:defRPr/>
            </a:pPr>
            <a:r>
              <a:rPr lang="fr-BE" sz="2800" b="1" dirty="0">
                <a:effectLst>
                  <a:outerShdw blurRad="38100" dist="38100" dir="2700000" algn="tl">
                    <a:srgbClr val="24213E"/>
                  </a:outerShdw>
                </a:effectLst>
              </a:rPr>
              <a:t>La présence de comportements anormaux est normale chez l’adolescent.</a:t>
            </a:r>
          </a:p>
        </p:txBody>
      </p:sp>
    </p:spTree>
    <p:extLst>
      <p:ext uri="{BB962C8B-B14F-4D97-AF65-F5344CB8AC3E}">
        <p14:creationId xmlns:p14="http://schemas.microsoft.com/office/powerpoint/2010/main" val="1467415294"/>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Titre 1"/>
          <p:cNvSpPr>
            <a:spLocks noGrp="1"/>
          </p:cNvSpPr>
          <p:nvPr>
            <p:ph type="title"/>
          </p:nvPr>
        </p:nvSpPr>
        <p:spPr>
          <a:xfrm>
            <a:off x="457200" y="1219759"/>
            <a:ext cx="8229600" cy="2489817"/>
          </a:xfrm>
        </p:spPr>
        <p:txBody>
          <a:bodyPr>
            <a:normAutofit/>
          </a:bodyPr>
          <a:lstStyle/>
          <a:p>
            <a:r>
              <a:rPr lang="fr-FR" sz="3600" dirty="0" smtClean="0">
                <a:latin typeface="Corbel" charset="0"/>
                <a:ea typeface="MS PGothic" charset="0"/>
              </a:rPr>
              <a:t>6.Et </a:t>
            </a:r>
            <a:r>
              <a:rPr lang="fr-FR" sz="3600" dirty="0">
                <a:latin typeface="Corbel" charset="0"/>
                <a:ea typeface="MS PGothic" charset="0"/>
              </a:rPr>
              <a:t>sous l’angle des neurosciences?</a:t>
            </a:r>
          </a:p>
        </p:txBody>
      </p:sp>
      <p:sp>
        <p:nvSpPr>
          <p:cNvPr id="47106" name="Espace réservé du contenu 2"/>
          <p:cNvSpPr>
            <a:spLocks noGrp="1"/>
          </p:cNvSpPr>
          <p:nvPr>
            <p:ph idx="1"/>
          </p:nvPr>
        </p:nvSpPr>
        <p:spPr/>
        <p:txBody>
          <a:bodyPr/>
          <a:lstStyle/>
          <a:p>
            <a:pPr marL="0" indent="0">
              <a:buFont typeface="Arial" charset="0"/>
              <a:buNone/>
            </a:pPr>
            <a:r>
              <a:rPr lang="fr-FR" dirty="0" smtClean="0">
                <a:latin typeface="Corbel" charset="0"/>
                <a:ea typeface="MS PGothic" charset="0"/>
              </a:rPr>
              <a:t>         Quelques </a:t>
            </a:r>
            <a:r>
              <a:rPr lang="fr-FR" dirty="0">
                <a:latin typeface="Corbel" charset="0"/>
                <a:ea typeface="MS PGothic" charset="0"/>
              </a:rPr>
              <a:t>réflexions à visée </a:t>
            </a:r>
            <a:r>
              <a:rPr lang="fr-FR" dirty="0" err="1">
                <a:latin typeface="Corbel" charset="0"/>
                <a:ea typeface="MS PGothic" charset="0"/>
              </a:rPr>
              <a:t>unifiante</a:t>
            </a:r>
            <a:r>
              <a:rPr lang="fr-FR" dirty="0">
                <a:latin typeface="Corbel" charset="0"/>
                <a:ea typeface="MS PGothic" charset="0"/>
              </a:rPr>
              <a:t>…</a:t>
            </a:r>
          </a:p>
        </p:txBody>
      </p:sp>
    </p:spTree>
    <p:extLst>
      <p:ext uri="{BB962C8B-B14F-4D97-AF65-F5344CB8AC3E}">
        <p14:creationId xmlns:p14="http://schemas.microsoft.com/office/powerpoint/2010/main" val="31847204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Titre 1"/>
          <p:cNvSpPr>
            <a:spLocks noGrp="1"/>
          </p:cNvSpPr>
          <p:nvPr>
            <p:ph type="title"/>
          </p:nvPr>
        </p:nvSpPr>
        <p:spPr>
          <a:xfrm>
            <a:off x="457200" y="1989138"/>
            <a:ext cx="8229600" cy="2087562"/>
          </a:xfrm>
        </p:spPr>
        <p:txBody>
          <a:bodyPr>
            <a:normAutofit fontScale="90000"/>
          </a:bodyPr>
          <a:lstStyle/>
          <a:p>
            <a:r>
              <a:rPr lang="fr-FR" sz="4000" b="1">
                <a:latin typeface="Corbel" charset="0"/>
                <a:ea typeface="MS PGothic" charset="0"/>
              </a:rPr>
              <a:t>Maturation du cerveau adolescent </a:t>
            </a:r>
            <a:r>
              <a:rPr lang="fr-FR" sz="4000">
                <a:latin typeface="Corbel" charset="0"/>
                <a:ea typeface="MS PGothic" charset="0"/>
              </a:rPr>
              <a:t/>
            </a:r>
            <a:br>
              <a:rPr lang="fr-FR" sz="4000">
                <a:latin typeface="Corbel" charset="0"/>
                <a:ea typeface="MS PGothic" charset="0"/>
              </a:rPr>
            </a:br>
            <a:r>
              <a:rPr lang="fr-FR" sz="4000" b="1" i="1">
                <a:latin typeface="Corbel" charset="0"/>
                <a:ea typeface="MS PGothic" charset="0"/>
              </a:rPr>
              <a:t>JAY N. GIEDD, MD </a:t>
            </a:r>
            <a:r>
              <a:rPr lang="fr-FR" sz="4000">
                <a:latin typeface="Corbel" charset="0"/>
                <a:ea typeface="MS PGothic" charset="0"/>
              </a:rPr>
              <a:t/>
            </a:r>
            <a:br>
              <a:rPr lang="fr-FR" sz="4000">
                <a:latin typeface="Corbel" charset="0"/>
                <a:ea typeface="MS PGothic" charset="0"/>
              </a:rPr>
            </a:br>
            <a:r>
              <a:rPr lang="fr-FR" sz="4000" i="1">
                <a:latin typeface="Corbel" charset="0"/>
                <a:ea typeface="MS PGothic" charset="0"/>
              </a:rPr>
              <a:t>Child Psychiatry Branch, National Institute of Mental Health, ÉTATS-UNIS </a:t>
            </a:r>
            <a:r>
              <a:rPr lang="fr-FR" sz="4000">
                <a:latin typeface="Corbel" charset="0"/>
                <a:ea typeface="MS PGothic" charset="0"/>
              </a:rPr>
              <a:t/>
            </a:r>
            <a:br>
              <a:rPr lang="fr-FR" sz="4000">
                <a:latin typeface="Corbel" charset="0"/>
                <a:ea typeface="MS PGothic" charset="0"/>
              </a:rPr>
            </a:br>
            <a:endParaRPr lang="fr-FR" sz="4000">
              <a:latin typeface="Corbel" charset="0"/>
              <a:ea typeface="MS PGothic" charset="0"/>
            </a:endParaRPr>
          </a:p>
        </p:txBody>
      </p:sp>
    </p:spTree>
    <p:extLst>
      <p:ext uri="{BB962C8B-B14F-4D97-AF65-F5344CB8AC3E}">
        <p14:creationId xmlns:p14="http://schemas.microsoft.com/office/powerpoint/2010/main" val="17275859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620713"/>
            <a:ext cx="8229600" cy="6121400"/>
          </a:xfrm>
        </p:spPr>
        <p:txBody>
          <a:bodyPr>
            <a:normAutofit/>
          </a:bodyPr>
          <a:lstStyle/>
          <a:p>
            <a:pPr marL="0" indent="0">
              <a:buFont typeface="Arial" charset="0"/>
              <a:buNone/>
              <a:defRPr/>
            </a:pPr>
            <a:r>
              <a:rPr lang="fr-FR" sz="2400" dirty="0"/>
              <a:t>L’adolescence est depuis longtemps </a:t>
            </a:r>
            <a:r>
              <a:rPr lang="fr-FR" sz="2400" dirty="0" err="1"/>
              <a:t>réputée</a:t>
            </a:r>
            <a:r>
              <a:rPr lang="fr-FR" sz="2400" dirty="0"/>
              <a:t> </a:t>
            </a:r>
            <a:r>
              <a:rPr lang="fr-FR" sz="2400" dirty="0" err="1"/>
              <a:t>être</a:t>
            </a:r>
            <a:r>
              <a:rPr lang="fr-FR" sz="2400" dirty="0"/>
              <a:t> une </a:t>
            </a:r>
            <a:r>
              <a:rPr lang="fr-FR" sz="2400" dirty="0" err="1"/>
              <a:t>période</a:t>
            </a:r>
            <a:r>
              <a:rPr lang="fr-FR" sz="2400" dirty="0"/>
              <a:t> de changements corporels et comportementaux spectaculaires. L’</a:t>
            </a:r>
            <a:r>
              <a:rPr lang="fr-FR" sz="2400" dirty="0" err="1"/>
              <a:t>arrivée</a:t>
            </a:r>
            <a:r>
              <a:rPr lang="fr-FR" sz="2400" dirty="0"/>
              <a:t> de l’</a:t>
            </a:r>
            <a:r>
              <a:rPr lang="fr-FR" sz="2400" i="1" dirty="0"/>
              <a:t>imagerie par </a:t>
            </a:r>
            <a:r>
              <a:rPr lang="fr-FR" sz="2400" i="1" dirty="0" err="1"/>
              <a:t>résonance</a:t>
            </a:r>
            <a:r>
              <a:rPr lang="fr-FR" sz="2400" i="1" dirty="0"/>
              <a:t> </a:t>
            </a:r>
            <a:r>
              <a:rPr lang="fr-FR" sz="2400" i="1" dirty="0" err="1"/>
              <a:t>magnétique</a:t>
            </a:r>
            <a:r>
              <a:rPr lang="fr-FR" sz="2400" i="1" dirty="0"/>
              <a:t> (IRM) </a:t>
            </a:r>
            <a:r>
              <a:rPr lang="fr-FR" sz="2400" dirty="0"/>
              <a:t>a </a:t>
            </a:r>
            <a:r>
              <a:rPr lang="fr-FR" sz="2400" dirty="0" err="1"/>
              <a:t>considérablement</a:t>
            </a:r>
            <a:r>
              <a:rPr lang="fr-FR" sz="2400" dirty="0"/>
              <a:t> accru nos connaissances de la neurobiologie qui sous-tend ces changements cognitifs et comportementaux, </a:t>
            </a:r>
            <a:r>
              <a:rPr lang="fr-FR" sz="2400" dirty="0" err="1"/>
              <a:t>grâce</a:t>
            </a:r>
            <a:r>
              <a:rPr lang="fr-FR" sz="2400" dirty="0"/>
              <a:t> à l’</a:t>
            </a:r>
            <a:r>
              <a:rPr lang="fr-FR" sz="2400" dirty="0" err="1"/>
              <a:t>accès</a:t>
            </a:r>
            <a:r>
              <a:rPr lang="fr-FR" sz="2400" dirty="0"/>
              <a:t> sans risque et sans </a:t>
            </a:r>
            <a:r>
              <a:rPr lang="fr-FR" sz="2400" dirty="0" err="1"/>
              <a:t>précédent</a:t>
            </a:r>
            <a:r>
              <a:rPr lang="fr-FR" sz="2400" dirty="0"/>
              <a:t> à l’anatomie et à la physiologie du cerveau vivant qu’elle offre. </a:t>
            </a:r>
            <a:endParaRPr lang="fr-FR" sz="2400" dirty="0" smtClean="0"/>
          </a:p>
          <a:p>
            <a:pPr>
              <a:defRPr/>
            </a:pPr>
            <a:endParaRPr lang="fr-FR" dirty="0"/>
          </a:p>
        </p:txBody>
      </p:sp>
    </p:spTree>
    <p:extLst>
      <p:ext uri="{BB962C8B-B14F-4D97-AF65-F5344CB8AC3E}">
        <p14:creationId xmlns:p14="http://schemas.microsoft.com/office/powerpoint/2010/main" val="22583364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691616"/>
            <a:ext cx="8229600" cy="5434547"/>
          </a:xfrm>
        </p:spPr>
        <p:txBody>
          <a:bodyPr/>
          <a:lstStyle/>
          <a:p>
            <a:r>
              <a:rPr lang="fr-FR" dirty="0"/>
              <a:t>Les </a:t>
            </a:r>
            <a:r>
              <a:rPr lang="fr-FR" dirty="0" err="1"/>
              <a:t>études</a:t>
            </a:r>
            <a:r>
              <a:rPr lang="fr-FR" dirty="0"/>
              <a:t> longitudinales qui utilisent l’IRM commencent à tracer les trajectoires </a:t>
            </a:r>
            <a:r>
              <a:rPr lang="fr-FR" dirty="0" err="1"/>
              <a:t>développementales</a:t>
            </a:r>
            <a:r>
              <a:rPr lang="fr-FR" dirty="0"/>
              <a:t> de la maturation du cerveau et à explorer les influences </a:t>
            </a:r>
            <a:r>
              <a:rPr lang="fr-FR" dirty="0" err="1"/>
              <a:t>génétiques</a:t>
            </a:r>
            <a:r>
              <a:rPr lang="fr-FR" dirty="0"/>
              <a:t> et environnementales sur ces trajectoires, en absence comme en </a:t>
            </a:r>
            <a:r>
              <a:rPr lang="fr-FR" dirty="0" err="1"/>
              <a:t>présence</a:t>
            </a:r>
            <a:r>
              <a:rPr lang="fr-FR" dirty="0"/>
              <a:t> de pathologie. </a:t>
            </a:r>
          </a:p>
        </p:txBody>
      </p:sp>
    </p:spTree>
    <p:extLst>
      <p:ext uri="{BB962C8B-B14F-4D97-AF65-F5344CB8AC3E}">
        <p14:creationId xmlns:p14="http://schemas.microsoft.com/office/powerpoint/2010/main" val="25869806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Espace réservé du contenu 2"/>
          <p:cNvSpPr>
            <a:spLocks noGrp="1"/>
          </p:cNvSpPr>
          <p:nvPr>
            <p:ph idx="1"/>
          </p:nvPr>
        </p:nvSpPr>
        <p:spPr>
          <a:xfrm>
            <a:off x="323850" y="260350"/>
            <a:ext cx="8229600" cy="6408738"/>
          </a:xfrm>
        </p:spPr>
        <p:txBody>
          <a:bodyPr/>
          <a:lstStyle/>
          <a:p>
            <a:pPr marL="0" indent="0">
              <a:buFont typeface="Arial" charset="0"/>
              <a:buNone/>
            </a:pPr>
            <a:r>
              <a:rPr lang="fr-FR" sz="2800">
                <a:latin typeface="Corbel" charset="0"/>
                <a:ea typeface="MS PGothic" charset="0"/>
              </a:rPr>
              <a:t>Ces dernières années, les progrès ininterrompus dans les domaines de la </a:t>
            </a:r>
            <a:r>
              <a:rPr lang="fr-FR" sz="2800" i="1">
                <a:latin typeface="Corbel" charset="0"/>
                <a:ea typeface="MS PGothic" charset="0"/>
              </a:rPr>
              <a:t>neuroimagerie </a:t>
            </a:r>
            <a:r>
              <a:rPr lang="fr-FR" sz="2800">
                <a:latin typeface="Corbel" charset="0"/>
                <a:ea typeface="MS PGothic" charset="0"/>
              </a:rPr>
              <a:t>et de la génétique ont contribué à la recherche en neuroscience chez les adolescents. Comme l’IRM n’utilise pas de radiations ionisantes, elle permet non seulement d’explorer le cerveau des enfants et des adolescents en bonne santé mais aussi de répéter les examens au cours du développement</a:t>
            </a:r>
          </a:p>
        </p:txBody>
      </p:sp>
    </p:spTree>
    <p:extLst>
      <p:ext uri="{BB962C8B-B14F-4D97-AF65-F5344CB8AC3E}">
        <p14:creationId xmlns:p14="http://schemas.microsoft.com/office/powerpoint/2010/main" val="5824221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Espace réservé du contenu 2"/>
          <p:cNvSpPr>
            <a:spLocks noGrp="1"/>
          </p:cNvSpPr>
          <p:nvPr>
            <p:ph idx="1"/>
          </p:nvPr>
        </p:nvSpPr>
        <p:spPr>
          <a:xfrm>
            <a:off x="611188" y="115888"/>
            <a:ext cx="8229600" cy="6408737"/>
          </a:xfrm>
        </p:spPr>
        <p:txBody>
          <a:bodyPr/>
          <a:lstStyle/>
          <a:p>
            <a:pPr marL="457200" lvl="1" indent="0">
              <a:buFont typeface="Arial" charset="0"/>
              <a:buNone/>
            </a:pPr>
            <a:r>
              <a:rPr lang="fr-FR">
                <a:latin typeface="Corbel" charset="0"/>
                <a:ea typeface="MS PGothic" charset="0"/>
              </a:rPr>
              <a:t>Il est possible d’</a:t>
            </a:r>
            <a:r>
              <a:rPr lang="fr-FR" altLang="ja-JP">
                <a:latin typeface="Corbel" charset="0"/>
                <a:ea typeface="MS PGothic" charset="0"/>
              </a:rPr>
              <a:t>intégrer ces données longitudinales portant sur l</a:t>
            </a:r>
            <a:r>
              <a:rPr lang="fr-FR">
                <a:latin typeface="Corbel" charset="0"/>
                <a:ea typeface="MS PGothic" charset="0"/>
              </a:rPr>
              <a:t>’</a:t>
            </a:r>
            <a:r>
              <a:rPr lang="fr-FR" altLang="ja-JP">
                <a:latin typeface="Corbel" charset="0"/>
                <a:ea typeface="MS PGothic" charset="0"/>
              </a:rPr>
              <a:t>anatomie et la physiologie du cerveau avec des évaluations génétiques, environnementales, cognitives, émotionnelles et comportementales, afin d</a:t>
            </a:r>
            <a:r>
              <a:rPr lang="fr-FR">
                <a:latin typeface="Corbel" charset="0"/>
                <a:ea typeface="MS PGothic" charset="0"/>
              </a:rPr>
              <a:t>’</a:t>
            </a:r>
            <a:r>
              <a:rPr lang="fr-FR" altLang="ja-JP">
                <a:latin typeface="Corbel" charset="0"/>
                <a:ea typeface="MS PGothic" charset="0"/>
              </a:rPr>
              <a:t>explorer les mécanismes développementaux et les influences qui s</a:t>
            </a:r>
            <a:r>
              <a:rPr lang="fr-FR">
                <a:latin typeface="Corbel" charset="0"/>
                <a:ea typeface="MS PGothic" charset="0"/>
              </a:rPr>
              <a:t>’</a:t>
            </a:r>
            <a:r>
              <a:rPr lang="fr-FR" altLang="ja-JP">
                <a:latin typeface="Corbel" charset="0"/>
                <a:ea typeface="MS PGothic" charset="0"/>
              </a:rPr>
              <a:t>exercent sur le développement, en absence comme en présence de pathologie. </a:t>
            </a:r>
          </a:p>
          <a:p>
            <a:pPr marL="457200" lvl="1" indent="0">
              <a:buFont typeface="Arial" charset="0"/>
              <a:buNone/>
            </a:pPr>
            <a:endParaRPr lang="fr-FR">
              <a:latin typeface="Corbel" charset="0"/>
              <a:ea typeface="MS PGothic" charset="0"/>
            </a:endParaRPr>
          </a:p>
        </p:txBody>
      </p:sp>
    </p:spTree>
    <p:extLst>
      <p:ext uri="{BB962C8B-B14F-4D97-AF65-F5344CB8AC3E}">
        <p14:creationId xmlns:p14="http://schemas.microsoft.com/office/powerpoint/2010/main" val="14093075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Espace réservé du contenu 2"/>
          <p:cNvSpPr>
            <a:spLocks noGrp="1"/>
          </p:cNvSpPr>
          <p:nvPr>
            <p:ph idx="1"/>
          </p:nvPr>
        </p:nvSpPr>
        <p:spPr>
          <a:xfrm>
            <a:off x="457200" y="188913"/>
            <a:ext cx="8229600" cy="6669087"/>
          </a:xfrm>
        </p:spPr>
        <p:txBody>
          <a:bodyPr/>
          <a:lstStyle/>
          <a:p>
            <a:r>
              <a:rPr lang="fr-FR" sz="2000" b="1" dirty="0">
                <a:latin typeface="Corbel" charset="0"/>
                <a:ea typeface="MS PGothic" charset="0"/>
              </a:rPr>
              <a:t>Questions </a:t>
            </a:r>
            <a:r>
              <a:rPr lang="fr-FR" sz="2000" b="1" dirty="0" err="1">
                <a:latin typeface="Corbel" charset="0"/>
                <a:ea typeface="MS PGothic" charset="0"/>
              </a:rPr>
              <a:t>clés</a:t>
            </a:r>
            <a:r>
              <a:rPr lang="fr-FR" sz="2000" b="1" dirty="0">
                <a:latin typeface="Corbel" charset="0"/>
                <a:ea typeface="MS PGothic" charset="0"/>
              </a:rPr>
              <a:t> pour la recherche </a:t>
            </a:r>
            <a:endParaRPr lang="fr-FR" sz="2000" dirty="0">
              <a:latin typeface="Corbel" charset="0"/>
              <a:ea typeface="MS PGothic" charset="0"/>
            </a:endParaRPr>
          </a:p>
          <a:p>
            <a:r>
              <a:rPr lang="fr-FR" sz="2000" dirty="0">
                <a:latin typeface="Corbel" charset="0"/>
                <a:ea typeface="MS PGothic" charset="0"/>
              </a:rPr>
              <a:t>Comme la </a:t>
            </a:r>
            <a:r>
              <a:rPr lang="fr-FR" sz="2000" dirty="0" err="1">
                <a:latin typeface="Corbel" charset="0"/>
                <a:ea typeface="MS PGothic" charset="0"/>
              </a:rPr>
              <a:t>caractérisation</a:t>
            </a:r>
            <a:r>
              <a:rPr lang="fr-FR" sz="2000" dirty="0">
                <a:latin typeface="Corbel" charset="0"/>
                <a:ea typeface="MS PGothic" charset="0"/>
              </a:rPr>
              <a:t> des trajectoires </a:t>
            </a:r>
            <a:r>
              <a:rPr lang="fr-FR" sz="2000" dirty="0" err="1">
                <a:latin typeface="Corbel" charset="0"/>
                <a:ea typeface="MS PGothic" charset="0"/>
              </a:rPr>
              <a:t>générales</a:t>
            </a:r>
            <a:r>
              <a:rPr lang="fr-FR" sz="2000" dirty="0">
                <a:latin typeface="Corbel" charset="0"/>
                <a:ea typeface="MS PGothic" charset="0"/>
              </a:rPr>
              <a:t> que suit la maturation du cerveau a progressé, les chercheurs ont commencé à se pencher sur l’</a:t>
            </a:r>
            <a:r>
              <a:rPr lang="fr-FR" altLang="ja-JP" sz="2000" dirty="0" err="1">
                <a:latin typeface="Corbel" charset="0"/>
                <a:ea typeface="MS PGothic" charset="0"/>
              </a:rPr>
              <a:t>élucidation</a:t>
            </a:r>
            <a:r>
              <a:rPr lang="fr-FR" altLang="ja-JP" sz="2000" dirty="0">
                <a:latin typeface="Corbel" charset="0"/>
                <a:ea typeface="MS PGothic" charset="0"/>
              </a:rPr>
              <a:t>: (1) des </a:t>
            </a:r>
            <a:r>
              <a:rPr lang="fr-FR" altLang="ja-JP" sz="2000" dirty="0" err="1">
                <a:latin typeface="Corbel" charset="0"/>
                <a:ea typeface="MS PGothic" charset="0"/>
              </a:rPr>
              <a:t>mécanismes</a:t>
            </a:r>
            <a:r>
              <a:rPr lang="fr-FR" altLang="ja-JP" sz="2000" dirty="0">
                <a:latin typeface="Corbel" charset="0"/>
                <a:ea typeface="MS PGothic" charset="0"/>
              </a:rPr>
              <a:t> qui provoquent les modifications anatomiques et physiologiques; (2) des relations entre les mesures de </a:t>
            </a:r>
            <a:r>
              <a:rPr lang="fr-FR" altLang="ja-JP" sz="2000" dirty="0" err="1">
                <a:latin typeface="Corbel" charset="0"/>
                <a:ea typeface="MS PGothic" charset="0"/>
              </a:rPr>
              <a:t>neuroimagerie</a:t>
            </a:r>
            <a:r>
              <a:rPr lang="fr-FR" altLang="ja-JP" sz="2000" dirty="0">
                <a:latin typeface="Corbel" charset="0"/>
                <a:ea typeface="MS PGothic" charset="0"/>
              </a:rPr>
              <a:t> et les changements </a:t>
            </a:r>
            <a:r>
              <a:rPr lang="fr-FR" altLang="ja-JP" sz="2000" dirty="0" err="1">
                <a:latin typeface="Corbel" charset="0"/>
                <a:ea typeface="MS PGothic" charset="0"/>
              </a:rPr>
              <a:t>émotionnels</a:t>
            </a:r>
            <a:r>
              <a:rPr lang="fr-FR" altLang="ja-JP" sz="2000" dirty="0">
                <a:latin typeface="Corbel" charset="0"/>
                <a:ea typeface="MS PGothic" charset="0"/>
              </a:rPr>
              <a:t>, cognitifs et comportementaux </a:t>
            </a:r>
            <a:r>
              <a:rPr lang="fr-FR" altLang="ja-JP" sz="2000" dirty="0" err="1">
                <a:latin typeface="Corbel" charset="0"/>
                <a:ea typeface="MS PGothic" charset="0"/>
              </a:rPr>
              <a:t>observés</a:t>
            </a:r>
            <a:r>
              <a:rPr lang="fr-FR" altLang="ja-JP" sz="2000" dirty="0">
                <a:latin typeface="Corbel" charset="0"/>
                <a:ea typeface="MS PGothic" charset="0"/>
              </a:rPr>
              <a:t> chez les adolescents; </a:t>
            </a:r>
            <a:endParaRPr lang="fr-FR" sz="2000" dirty="0">
              <a:latin typeface="Corbel" charset="0"/>
              <a:ea typeface="MS PGothic" charset="0"/>
            </a:endParaRPr>
          </a:p>
        </p:txBody>
      </p:sp>
    </p:spTree>
    <p:extLst>
      <p:ext uri="{BB962C8B-B14F-4D97-AF65-F5344CB8AC3E}">
        <p14:creationId xmlns:p14="http://schemas.microsoft.com/office/powerpoint/2010/main" val="31342930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3"/>
          <p:cNvSpPr>
            <a:spLocks noGrp="1" noChangeArrowheads="1"/>
          </p:cNvSpPr>
          <p:nvPr>
            <p:ph idx="1"/>
          </p:nvPr>
        </p:nvSpPr>
        <p:spPr>
          <a:xfrm>
            <a:off x="457200" y="404813"/>
            <a:ext cx="8229600" cy="6264275"/>
          </a:xfrm>
        </p:spPr>
        <p:txBody>
          <a:bodyPr/>
          <a:lstStyle/>
          <a:p>
            <a:pPr marL="514350" indent="-514350" eaLnBrk="1" hangingPunct="1">
              <a:lnSpc>
                <a:spcPct val="130000"/>
              </a:lnSpc>
              <a:buClr>
                <a:schemeClr val="tx1"/>
              </a:buClr>
              <a:buFont typeface="Franklin Gothic Book" charset="0"/>
              <a:buAutoNum type="arabicPeriod"/>
            </a:pPr>
            <a:r>
              <a:rPr lang="fr-BE" sz="2400" b="1" u="sng">
                <a:latin typeface="Arial" charset="0"/>
                <a:ea typeface="MS PGothic" charset="0"/>
              </a:rPr>
              <a:t>INTRODUCTION</a:t>
            </a:r>
          </a:p>
          <a:p>
            <a:pPr marL="514350" indent="-514350" eaLnBrk="1" hangingPunct="1">
              <a:lnSpc>
                <a:spcPct val="130000"/>
              </a:lnSpc>
              <a:buFont typeface="Wingdings" charset="0"/>
              <a:buNone/>
            </a:pPr>
            <a:endParaRPr lang="fr-BE" sz="2400" b="1" u="sng">
              <a:latin typeface="Arial" charset="0"/>
              <a:ea typeface="MS PGothic" charset="0"/>
            </a:endParaRPr>
          </a:p>
          <a:p>
            <a:pPr marL="514350" indent="-514350" eaLnBrk="1" hangingPunct="1">
              <a:lnSpc>
                <a:spcPct val="130000"/>
              </a:lnSpc>
              <a:buClr>
                <a:schemeClr val="tx1"/>
              </a:buClr>
              <a:buSzPct val="60000"/>
            </a:pPr>
            <a:r>
              <a:rPr lang="fr-BE" sz="2700">
                <a:latin typeface="Arial" charset="0"/>
                <a:ea typeface="MS PGothic" charset="0"/>
              </a:rPr>
              <a:t>Définition générale</a:t>
            </a:r>
          </a:p>
          <a:p>
            <a:pPr marL="514350" indent="-514350" eaLnBrk="1" hangingPunct="1">
              <a:lnSpc>
                <a:spcPct val="130000"/>
              </a:lnSpc>
              <a:buClr>
                <a:schemeClr val="tx1"/>
              </a:buClr>
              <a:buSzPct val="60000"/>
              <a:buFont typeface="Wingdings 2" charset="0"/>
              <a:buNone/>
            </a:pPr>
            <a:endParaRPr lang="fr-BE" sz="1000">
              <a:latin typeface="Arial" charset="0"/>
              <a:ea typeface="MS PGothic" charset="0"/>
            </a:endParaRPr>
          </a:p>
          <a:p>
            <a:pPr marL="3175" lvl="1" indent="0" eaLnBrk="1" hangingPunct="1">
              <a:lnSpc>
                <a:spcPct val="130000"/>
              </a:lnSpc>
              <a:buClr>
                <a:schemeClr val="tx1"/>
              </a:buClr>
              <a:buSzPct val="60000"/>
              <a:buFont typeface="Wingdings" charset="0"/>
              <a:buNone/>
            </a:pPr>
            <a:r>
              <a:rPr lang="fr-BE" sz="2400">
                <a:latin typeface="Arial" charset="0"/>
                <a:ea typeface="MS PGothic" charset="0"/>
              </a:rPr>
              <a:t>Etymologie: adolescent, participe présent de «adolescere», grandir, donc «adolescens» signifie en train de grandir,</a:t>
            </a:r>
          </a:p>
          <a:p>
            <a:pPr marL="3175" lvl="1" indent="0" eaLnBrk="1" hangingPunct="1">
              <a:lnSpc>
                <a:spcPct val="130000"/>
              </a:lnSpc>
              <a:buClr>
                <a:schemeClr val="tx1"/>
              </a:buClr>
              <a:buSzPct val="60000"/>
              <a:buFont typeface="Wingdings" charset="0"/>
              <a:buNone/>
            </a:pPr>
            <a:r>
              <a:rPr lang="fr-BE" sz="2400">
                <a:latin typeface="Arial" charset="0"/>
                <a:ea typeface="MS PGothic" charset="0"/>
              </a:rPr>
              <a:t>et le participe passé «adultus» signifie qui a fini de grandir.</a:t>
            </a:r>
          </a:p>
          <a:p>
            <a:pPr marL="514350" indent="-514350" eaLnBrk="1" hangingPunct="1">
              <a:lnSpc>
                <a:spcPct val="130000"/>
              </a:lnSpc>
              <a:buClr>
                <a:schemeClr val="tx1"/>
              </a:buClr>
              <a:buSzPct val="60000"/>
              <a:buFont typeface="Wingdings" charset="0"/>
              <a:buNone/>
            </a:pPr>
            <a:endParaRPr lang="fr-BE" sz="2400" b="1" u="sng">
              <a:latin typeface="Arial" charset="0"/>
              <a:ea typeface="MS PGothic" charset="0"/>
            </a:endParaRPr>
          </a:p>
          <a:p>
            <a:pPr marL="514350" indent="-514350" eaLnBrk="1" hangingPunct="1">
              <a:lnSpc>
                <a:spcPct val="130000"/>
              </a:lnSpc>
              <a:buClr>
                <a:schemeClr val="tx1"/>
              </a:buClr>
              <a:buSzPct val="60000"/>
            </a:pPr>
            <a:r>
              <a:rPr lang="fr-BE" sz="2700">
                <a:latin typeface="Arial" charset="0"/>
                <a:ea typeface="MS PGothic" charset="0"/>
              </a:rPr>
              <a:t>Définition classique</a:t>
            </a:r>
          </a:p>
          <a:p>
            <a:pPr marL="514350" indent="-514350" eaLnBrk="1" hangingPunct="1">
              <a:lnSpc>
                <a:spcPct val="130000"/>
              </a:lnSpc>
              <a:buClr>
                <a:schemeClr val="tx1"/>
              </a:buClr>
              <a:buSzPct val="60000"/>
              <a:buFont typeface="Wingdings 2" charset="0"/>
              <a:buNone/>
            </a:pPr>
            <a:endParaRPr lang="fr-BE" sz="1000">
              <a:latin typeface="Arial" charset="0"/>
              <a:ea typeface="MS PGothic" charset="0"/>
            </a:endParaRPr>
          </a:p>
          <a:p>
            <a:pPr marL="3175" lvl="1" indent="0" eaLnBrk="1" hangingPunct="1">
              <a:lnSpc>
                <a:spcPct val="130000"/>
              </a:lnSpc>
              <a:buClr>
                <a:schemeClr val="tx1"/>
              </a:buClr>
              <a:buSzPct val="60000"/>
              <a:buFont typeface="Wingdings" charset="0"/>
              <a:buNone/>
            </a:pPr>
            <a:r>
              <a:rPr lang="fr-BE" sz="2400">
                <a:latin typeface="Arial" charset="0"/>
                <a:ea typeface="MS PGothic" charset="0"/>
              </a:rPr>
              <a:t>Adolescence définie comme la période qui s’étend entre l’enfance et l’âge adulte.</a:t>
            </a:r>
            <a:endParaRPr lang="fr-FR" sz="2400">
              <a:latin typeface="Arial" charset="0"/>
              <a:ea typeface="MS PGothic" charset="0"/>
            </a:endParaRPr>
          </a:p>
        </p:txBody>
      </p:sp>
    </p:spTree>
    <p:extLst>
      <p:ext uri="{BB962C8B-B14F-4D97-AF65-F5344CB8AC3E}">
        <p14:creationId xmlns:p14="http://schemas.microsoft.com/office/powerpoint/2010/main" val="3301257510"/>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02396"/>
            <a:ext cx="8229600" cy="5723768"/>
          </a:xfrm>
        </p:spPr>
        <p:txBody>
          <a:bodyPr>
            <a:normAutofit fontScale="85000" lnSpcReduction="10000"/>
          </a:bodyPr>
          <a:lstStyle/>
          <a:p>
            <a:r>
              <a:rPr lang="fr-FR" altLang="ja-JP" dirty="0">
                <a:latin typeface="Corbel" charset="0"/>
                <a:ea typeface="MS PGothic" charset="0"/>
              </a:rPr>
              <a:t>(3) du </a:t>
            </a:r>
            <a:r>
              <a:rPr lang="fr-FR" altLang="ja-JP" dirty="0" err="1">
                <a:latin typeface="Corbel" charset="0"/>
                <a:ea typeface="MS PGothic" charset="0"/>
              </a:rPr>
              <a:t>rôle</a:t>
            </a:r>
            <a:r>
              <a:rPr lang="fr-FR" altLang="ja-JP" dirty="0">
                <a:latin typeface="Corbel" charset="0"/>
                <a:ea typeface="MS PGothic" charset="0"/>
              </a:rPr>
              <a:t> des influences </a:t>
            </a:r>
            <a:r>
              <a:rPr lang="fr-FR" altLang="ja-JP" dirty="0" err="1">
                <a:latin typeface="Corbel" charset="0"/>
                <a:ea typeface="MS PGothic" charset="0"/>
              </a:rPr>
              <a:t>génétiques</a:t>
            </a:r>
            <a:r>
              <a:rPr lang="fr-FR" altLang="ja-JP" dirty="0">
                <a:latin typeface="Corbel" charset="0"/>
                <a:ea typeface="MS PGothic" charset="0"/>
              </a:rPr>
              <a:t> et environnementales; (4) du moment où, et de la </a:t>
            </a:r>
            <a:r>
              <a:rPr lang="fr-FR" altLang="ja-JP" dirty="0" err="1">
                <a:latin typeface="Corbel" charset="0"/>
                <a:ea typeface="MS PGothic" charset="0"/>
              </a:rPr>
              <a:t>façon</a:t>
            </a:r>
            <a:r>
              <a:rPr lang="fr-FR" altLang="ja-JP" dirty="0">
                <a:latin typeface="Corbel" charset="0"/>
                <a:ea typeface="MS PGothic" charset="0"/>
              </a:rPr>
              <a:t> dont les trajectoires </a:t>
            </a:r>
            <a:r>
              <a:rPr lang="fr-FR" altLang="ja-JP" dirty="0" err="1">
                <a:latin typeface="Corbel" charset="0"/>
                <a:ea typeface="MS PGothic" charset="0"/>
              </a:rPr>
              <a:t>développementales</a:t>
            </a:r>
            <a:r>
              <a:rPr lang="fr-FR" altLang="ja-JP" dirty="0">
                <a:latin typeface="Corbel" charset="0"/>
                <a:ea typeface="MS PGothic" charset="0"/>
              </a:rPr>
              <a:t> </a:t>
            </a:r>
            <a:r>
              <a:rPr lang="fr-FR" altLang="ja-JP" dirty="0" err="1">
                <a:latin typeface="Corbel" charset="0"/>
                <a:ea typeface="MS PGothic" charset="0"/>
              </a:rPr>
              <a:t>diffèrent</a:t>
            </a:r>
            <a:r>
              <a:rPr lang="fr-FR" altLang="ja-JP" dirty="0">
                <a:latin typeface="Corbel" charset="0"/>
                <a:ea typeface="MS PGothic" charset="0"/>
              </a:rPr>
              <a:t> entre les populations cliniques et celles qui sont en bonne santé; et (5) des meilleures interventions pour optimiser un </a:t>
            </a:r>
            <a:r>
              <a:rPr lang="fr-FR" altLang="ja-JP" dirty="0" err="1">
                <a:latin typeface="Corbel" charset="0"/>
                <a:ea typeface="MS PGothic" charset="0"/>
              </a:rPr>
              <a:t>développement</a:t>
            </a:r>
            <a:r>
              <a:rPr lang="fr-FR" altLang="ja-JP" dirty="0">
                <a:latin typeface="Corbel" charset="0"/>
                <a:ea typeface="MS PGothic" charset="0"/>
              </a:rPr>
              <a:t> sain, favoriser l</a:t>
            </a:r>
            <a:r>
              <a:rPr lang="fr-FR" dirty="0">
                <a:latin typeface="Corbel" charset="0"/>
                <a:ea typeface="MS PGothic" charset="0"/>
              </a:rPr>
              <a:t>’</a:t>
            </a:r>
            <a:r>
              <a:rPr lang="fr-FR" altLang="ja-JP" dirty="0" err="1">
                <a:latin typeface="Corbel" charset="0"/>
                <a:ea typeface="MS PGothic" charset="0"/>
              </a:rPr>
              <a:t>éducation</a:t>
            </a:r>
            <a:r>
              <a:rPr lang="fr-FR" altLang="ja-JP" dirty="0">
                <a:latin typeface="Corbel" charset="0"/>
                <a:ea typeface="MS PGothic" charset="0"/>
              </a:rPr>
              <a:t>, </a:t>
            </a:r>
            <a:r>
              <a:rPr lang="fr-FR" altLang="ja-JP" dirty="0" err="1">
                <a:latin typeface="Corbel" charset="0"/>
                <a:ea typeface="MS PGothic" charset="0"/>
              </a:rPr>
              <a:t>prévenir</a:t>
            </a:r>
            <a:r>
              <a:rPr lang="fr-FR" altLang="ja-JP" dirty="0">
                <a:latin typeface="Corbel" charset="0"/>
                <a:ea typeface="MS PGothic" charset="0"/>
              </a:rPr>
              <a:t> les psychopathologies et traiter les troubles s</a:t>
            </a:r>
            <a:r>
              <a:rPr lang="fr-FR" dirty="0">
                <a:latin typeface="Corbel" charset="0"/>
                <a:ea typeface="MS PGothic" charset="0"/>
              </a:rPr>
              <a:t>’</a:t>
            </a:r>
            <a:r>
              <a:rPr lang="fr-FR" altLang="ja-JP" dirty="0">
                <a:latin typeface="Corbel" charset="0"/>
                <a:ea typeface="MS PGothic" charset="0"/>
              </a:rPr>
              <a:t>ils apparaissent, avec des moyens convenant à l</a:t>
            </a:r>
            <a:r>
              <a:rPr lang="fr-FR" dirty="0">
                <a:latin typeface="Corbel" charset="0"/>
                <a:ea typeface="MS PGothic" charset="0"/>
              </a:rPr>
              <a:t>’</a:t>
            </a:r>
            <a:r>
              <a:rPr lang="fr-FR" altLang="ja-JP" dirty="0" err="1">
                <a:latin typeface="Corbel" charset="0"/>
                <a:ea typeface="MS PGothic" charset="0"/>
              </a:rPr>
              <a:t>âge</a:t>
            </a:r>
            <a:r>
              <a:rPr lang="fr-FR" altLang="ja-JP" dirty="0">
                <a:latin typeface="Corbel" charset="0"/>
                <a:ea typeface="MS PGothic" charset="0"/>
              </a:rPr>
              <a:t>. </a:t>
            </a:r>
          </a:p>
          <a:p>
            <a:endParaRPr lang="fr-FR" dirty="0"/>
          </a:p>
        </p:txBody>
      </p:sp>
    </p:spTree>
    <p:extLst>
      <p:ext uri="{BB962C8B-B14F-4D97-AF65-F5344CB8AC3E}">
        <p14:creationId xmlns:p14="http://schemas.microsoft.com/office/powerpoint/2010/main" val="233257394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Espace réservé du contenu 2"/>
          <p:cNvSpPr>
            <a:spLocks noGrp="1"/>
          </p:cNvSpPr>
          <p:nvPr>
            <p:ph idx="1"/>
          </p:nvPr>
        </p:nvSpPr>
        <p:spPr>
          <a:xfrm>
            <a:off x="457200" y="115888"/>
            <a:ext cx="8229600" cy="6553200"/>
          </a:xfrm>
        </p:spPr>
        <p:txBody>
          <a:bodyPr>
            <a:noAutofit/>
          </a:bodyPr>
          <a:lstStyle/>
          <a:p>
            <a:r>
              <a:rPr lang="fr-FR" sz="2400" b="1" dirty="0" err="1">
                <a:latin typeface="Corbel" charset="0"/>
                <a:ea typeface="MS PGothic" charset="0"/>
              </a:rPr>
              <a:t>Résultats</a:t>
            </a:r>
            <a:r>
              <a:rPr lang="fr-FR" sz="2400" b="1" dirty="0">
                <a:latin typeface="Corbel" charset="0"/>
                <a:ea typeface="MS PGothic" charset="0"/>
              </a:rPr>
              <a:t> </a:t>
            </a:r>
            <a:r>
              <a:rPr lang="fr-FR" sz="2400" b="1" dirty="0" err="1">
                <a:latin typeface="Corbel" charset="0"/>
                <a:ea typeface="MS PGothic" charset="0"/>
              </a:rPr>
              <a:t>récents</a:t>
            </a:r>
            <a:r>
              <a:rPr lang="fr-FR" sz="2400" b="1" dirty="0">
                <a:latin typeface="Corbel" charset="0"/>
                <a:ea typeface="MS PGothic" charset="0"/>
              </a:rPr>
              <a:t> de la recherche </a:t>
            </a:r>
            <a:endParaRPr lang="fr-FR" sz="2400" dirty="0">
              <a:latin typeface="Corbel" charset="0"/>
              <a:ea typeface="MS PGothic" charset="0"/>
            </a:endParaRPr>
          </a:p>
          <a:p>
            <a:r>
              <a:rPr lang="fr-FR" sz="2400" dirty="0">
                <a:latin typeface="Corbel" charset="0"/>
                <a:ea typeface="MS PGothic" charset="0"/>
              </a:rPr>
              <a:t>Les </a:t>
            </a:r>
            <a:r>
              <a:rPr lang="fr-FR" sz="2400" dirty="0" err="1">
                <a:latin typeface="Corbel" charset="0"/>
                <a:ea typeface="MS PGothic" charset="0"/>
              </a:rPr>
              <a:t>études</a:t>
            </a:r>
            <a:r>
              <a:rPr lang="fr-FR" sz="2400" dirty="0">
                <a:latin typeface="Corbel" charset="0"/>
                <a:ea typeface="MS PGothic" charset="0"/>
              </a:rPr>
              <a:t> longitudinales </a:t>
            </a:r>
            <a:r>
              <a:rPr lang="fr-FR" sz="2400" dirty="0" err="1">
                <a:latin typeface="Corbel" charset="0"/>
                <a:ea typeface="MS PGothic" charset="0"/>
              </a:rPr>
              <a:t>menées</a:t>
            </a:r>
            <a:r>
              <a:rPr lang="fr-FR" sz="2400" dirty="0">
                <a:latin typeface="Corbel" charset="0"/>
                <a:ea typeface="MS PGothic" charset="0"/>
              </a:rPr>
              <a:t> chez des sujets entre l’</a:t>
            </a:r>
            <a:r>
              <a:rPr lang="fr-FR" altLang="ja-JP" sz="2400" dirty="0" err="1">
                <a:latin typeface="Corbel" charset="0"/>
                <a:ea typeface="MS PGothic" charset="0"/>
              </a:rPr>
              <a:t>âge</a:t>
            </a:r>
            <a:r>
              <a:rPr lang="fr-FR" altLang="ja-JP" sz="2400" dirty="0">
                <a:latin typeface="Corbel" charset="0"/>
                <a:ea typeface="MS PGothic" charset="0"/>
              </a:rPr>
              <a:t> de 3 et 30 ans ont </a:t>
            </a:r>
            <a:r>
              <a:rPr lang="fr-FR" altLang="ja-JP" sz="2400" dirty="0" err="1">
                <a:latin typeface="Corbel" charset="0"/>
                <a:ea typeface="MS PGothic" charset="0"/>
              </a:rPr>
              <a:t>révéle</a:t>
            </a:r>
            <a:r>
              <a:rPr lang="fr-FR" altLang="ja-JP" sz="2400" dirty="0">
                <a:latin typeface="Corbel" charset="0"/>
                <a:ea typeface="MS PGothic" charset="0"/>
              </a:rPr>
              <a:t>́ que le volume de la </a:t>
            </a:r>
            <a:r>
              <a:rPr lang="fr-FR" altLang="ja-JP" sz="2400" dirty="0" err="1">
                <a:latin typeface="Corbel" charset="0"/>
                <a:ea typeface="MS PGothic" charset="0"/>
              </a:rPr>
              <a:t>matière</a:t>
            </a:r>
            <a:r>
              <a:rPr lang="fr-FR" altLang="ja-JP" sz="2400" dirty="0">
                <a:latin typeface="Corbel" charset="0"/>
                <a:ea typeface="MS PGothic" charset="0"/>
              </a:rPr>
              <a:t> blanche continue d</a:t>
            </a:r>
            <a:r>
              <a:rPr lang="fr-FR" sz="2400" dirty="0">
                <a:latin typeface="Corbel" charset="0"/>
                <a:ea typeface="MS PGothic" charset="0"/>
              </a:rPr>
              <a:t>’</a:t>
            </a:r>
            <a:r>
              <a:rPr lang="fr-FR" altLang="ja-JP" sz="2400" dirty="0">
                <a:latin typeface="Corbel" charset="0"/>
                <a:ea typeface="MS PGothic" charset="0"/>
              </a:rPr>
              <a:t>augmenter jusque dans la </a:t>
            </a:r>
            <a:r>
              <a:rPr lang="fr-FR" altLang="ja-JP" sz="2400" dirty="0" err="1">
                <a:latin typeface="Corbel" charset="0"/>
                <a:ea typeface="MS PGothic" charset="0"/>
              </a:rPr>
              <a:t>troisième</a:t>
            </a:r>
            <a:r>
              <a:rPr lang="fr-FR" altLang="ja-JP" sz="2400" dirty="0">
                <a:latin typeface="Corbel" charset="0"/>
                <a:ea typeface="MS PGothic" charset="0"/>
              </a:rPr>
              <a:t> </a:t>
            </a:r>
            <a:r>
              <a:rPr lang="fr-FR" altLang="ja-JP" sz="2400" dirty="0" err="1">
                <a:latin typeface="Corbel" charset="0"/>
                <a:ea typeface="MS PGothic" charset="0"/>
              </a:rPr>
              <a:t>décennie</a:t>
            </a:r>
            <a:r>
              <a:rPr lang="fr-FR" altLang="ja-JP" sz="2400" dirty="0">
                <a:latin typeface="Corbel" charset="0"/>
                <a:ea typeface="MS PGothic" charset="0"/>
              </a:rPr>
              <a:t> de la vie, alors que celui de la </a:t>
            </a:r>
            <a:r>
              <a:rPr lang="fr-FR" altLang="ja-JP" sz="2400" dirty="0" err="1">
                <a:latin typeface="Corbel" charset="0"/>
                <a:ea typeface="MS PGothic" charset="0"/>
              </a:rPr>
              <a:t>matière</a:t>
            </a:r>
            <a:r>
              <a:rPr lang="fr-FR" altLang="ja-JP" sz="2400" dirty="0">
                <a:latin typeface="Corbel" charset="0"/>
                <a:ea typeface="MS PGothic" charset="0"/>
              </a:rPr>
              <a:t> grise augmente puis diminue, atteignant au cours de l</a:t>
            </a:r>
            <a:r>
              <a:rPr lang="fr-FR" sz="2400" dirty="0">
                <a:latin typeface="Corbel" charset="0"/>
                <a:ea typeface="MS PGothic" charset="0"/>
              </a:rPr>
              <a:t>’</a:t>
            </a:r>
            <a:r>
              <a:rPr lang="fr-FR" altLang="ja-JP" sz="2400" dirty="0">
                <a:latin typeface="Corbel" charset="0"/>
                <a:ea typeface="MS PGothic" charset="0"/>
              </a:rPr>
              <a:t>enfance et de l</a:t>
            </a:r>
            <a:r>
              <a:rPr lang="fr-FR" sz="2400" dirty="0">
                <a:latin typeface="Corbel" charset="0"/>
                <a:ea typeface="MS PGothic" charset="0"/>
              </a:rPr>
              <a:t>’</a:t>
            </a:r>
            <a:r>
              <a:rPr lang="fr-FR" altLang="ja-JP" sz="2400" dirty="0">
                <a:latin typeface="Corbel" charset="0"/>
                <a:ea typeface="MS PGothic" charset="0"/>
              </a:rPr>
              <a:t>adolescence des niveaux maximums à des moments </a:t>
            </a:r>
            <a:r>
              <a:rPr lang="fr-FR" altLang="ja-JP" sz="2400" dirty="0" err="1">
                <a:latin typeface="Corbel" charset="0"/>
                <a:ea typeface="MS PGothic" charset="0"/>
              </a:rPr>
              <a:t>caractéristiques</a:t>
            </a:r>
            <a:r>
              <a:rPr lang="fr-FR" altLang="ja-JP" sz="2400" dirty="0">
                <a:latin typeface="Corbel" charset="0"/>
                <a:ea typeface="MS PGothic" charset="0"/>
              </a:rPr>
              <a:t>, qui sont particuliers à chaque zone du cerveau. </a:t>
            </a:r>
            <a:endParaRPr lang="fr-FR" sz="2400" dirty="0">
              <a:latin typeface="Corbel" charset="0"/>
              <a:ea typeface="MS PGothic" charset="0"/>
            </a:endParaRPr>
          </a:p>
        </p:txBody>
      </p:sp>
    </p:spTree>
    <p:extLst>
      <p:ext uri="{BB962C8B-B14F-4D97-AF65-F5344CB8AC3E}">
        <p14:creationId xmlns:p14="http://schemas.microsoft.com/office/powerpoint/2010/main" val="105759413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27544"/>
            <a:ext cx="8229600" cy="5698619"/>
          </a:xfrm>
        </p:spPr>
        <p:txBody>
          <a:bodyPr>
            <a:normAutofit/>
          </a:bodyPr>
          <a:lstStyle/>
          <a:p>
            <a:r>
              <a:rPr lang="fr-FR" altLang="ja-JP" sz="2800" dirty="0">
                <a:latin typeface="Corbel" charset="0"/>
                <a:ea typeface="MS PGothic" charset="0"/>
              </a:rPr>
              <a:t>Ces changements sous-tendent une </a:t>
            </a:r>
            <a:r>
              <a:rPr lang="fr-FR" altLang="ja-JP" sz="2800" dirty="0" err="1">
                <a:latin typeface="Corbel" charset="0"/>
                <a:ea typeface="MS PGothic" charset="0"/>
              </a:rPr>
              <a:t>amélioration</a:t>
            </a:r>
            <a:r>
              <a:rPr lang="fr-FR" altLang="ja-JP" sz="2800" dirty="0">
                <a:latin typeface="Corbel" charset="0"/>
                <a:ea typeface="MS PGothic" charset="0"/>
              </a:rPr>
              <a:t> </a:t>
            </a:r>
            <a:r>
              <a:rPr lang="fr-FR" altLang="ja-JP" sz="2800" dirty="0" err="1">
                <a:latin typeface="Corbel" charset="0"/>
                <a:ea typeface="MS PGothic" charset="0"/>
              </a:rPr>
              <a:t>générale</a:t>
            </a:r>
            <a:r>
              <a:rPr lang="fr-FR" altLang="ja-JP" sz="2800" dirty="0">
                <a:latin typeface="Corbel" charset="0"/>
                <a:ea typeface="MS PGothic" charset="0"/>
              </a:rPr>
              <a:t>, sur les plans fonctionnel et structurel, de la connectivité et des processus d</a:t>
            </a:r>
            <a:r>
              <a:rPr lang="fr-FR" sz="2800" dirty="0">
                <a:latin typeface="Corbel" charset="0"/>
                <a:ea typeface="MS PGothic" charset="0"/>
              </a:rPr>
              <a:t>’</a:t>
            </a:r>
            <a:r>
              <a:rPr lang="fr-FR" altLang="ja-JP" sz="2800" dirty="0" err="1">
                <a:latin typeface="Corbel" charset="0"/>
                <a:ea typeface="MS PGothic" charset="0"/>
              </a:rPr>
              <a:t>intégration</a:t>
            </a:r>
            <a:r>
              <a:rPr lang="fr-FR" altLang="ja-JP" sz="2800" dirty="0">
                <a:latin typeface="Corbel" charset="0"/>
                <a:ea typeface="MS PGothic" charset="0"/>
              </a:rPr>
              <a:t> ainsi qu</a:t>
            </a:r>
            <a:r>
              <a:rPr lang="fr-FR" sz="2800" dirty="0">
                <a:latin typeface="Corbel" charset="0"/>
                <a:ea typeface="MS PGothic" charset="0"/>
              </a:rPr>
              <a:t>’</a:t>
            </a:r>
            <a:r>
              <a:rPr lang="fr-FR" altLang="ja-JP" sz="2800" dirty="0">
                <a:latin typeface="Corbel" charset="0"/>
                <a:ea typeface="MS PGothic" charset="0"/>
              </a:rPr>
              <a:t>une modification de l</a:t>
            </a:r>
            <a:r>
              <a:rPr lang="fr-FR" sz="2800" dirty="0">
                <a:latin typeface="Corbel" charset="0"/>
                <a:ea typeface="MS PGothic" charset="0"/>
              </a:rPr>
              <a:t>’</a:t>
            </a:r>
            <a:r>
              <a:rPr lang="fr-FR" altLang="ja-JP" sz="2800" dirty="0" err="1">
                <a:latin typeface="Corbel" charset="0"/>
                <a:ea typeface="MS PGothic" charset="0"/>
              </a:rPr>
              <a:t>équilibre</a:t>
            </a:r>
            <a:r>
              <a:rPr lang="fr-FR" altLang="ja-JP" sz="2800" dirty="0">
                <a:latin typeface="Corbel" charset="0"/>
                <a:ea typeface="MS PGothic" charset="0"/>
              </a:rPr>
              <a:t> entre les fonctions </a:t>
            </a:r>
            <a:r>
              <a:rPr lang="fr-FR" altLang="ja-JP" sz="2800" i="1" dirty="0">
                <a:latin typeface="Corbel" charset="0"/>
                <a:ea typeface="MS PGothic" charset="0"/>
              </a:rPr>
              <a:t>limbiques</a:t>
            </a:r>
            <a:r>
              <a:rPr lang="fr-FR" altLang="ja-JP" sz="2800" dirty="0">
                <a:latin typeface="Corbel" charset="0"/>
                <a:ea typeface="MS PGothic" charset="0"/>
              </a:rPr>
              <a:t>/</a:t>
            </a:r>
            <a:r>
              <a:rPr lang="fr-FR" altLang="ja-JP" sz="2800" i="1" dirty="0">
                <a:latin typeface="Corbel" charset="0"/>
                <a:ea typeface="MS PGothic" charset="0"/>
              </a:rPr>
              <a:t>sous-corticales </a:t>
            </a:r>
            <a:r>
              <a:rPr lang="fr-FR" altLang="ja-JP" sz="2800" dirty="0">
                <a:latin typeface="Corbel" charset="0"/>
                <a:ea typeface="MS PGothic" charset="0"/>
              </a:rPr>
              <a:t>et celles du </a:t>
            </a:r>
            <a:r>
              <a:rPr lang="fr-FR" altLang="ja-JP" sz="2800" i="1" dirty="0">
                <a:latin typeface="Corbel" charset="0"/>
                <a:ea typeface="MS PGothic" charset="0"/>
              </a:rPr>
              <a:t>lobe frontal</a:t>
            </a:r>
            <a:r>
              <a:rPr lang="fr-FR" altLang="ja-JP" sz="2800" dirty="0">
                <a:latin typeface="Corbel" charset="0"/>
                <a:ea typeface="MS PGothic" charset="0"/>
              </a:rPr>
              <a:t>, ces modifications se prolongeant jusqu</a:t>
            </a:r>
            <a:r>
              <a:rPr lang="fr-FR" sz="2800" dirty="0">
                <a:latin typeface="Corbel" charset="0"/>
                <a:ea typeface="MS PGothic" charset="0"/>
              </a:rPr>
              <a:t>’</a:t>
            </a:r>
            <a:r>
              <a:rPr lang="fr-FR" altLang="ja-JP" sz="2800" dirty="0">
                <a:latin typeface="Corbel" charset="0"/>
                <a:ea typeface="MS PGothic" charset="0"/>
              </a:rPr>
              <a:t>à un jeune </a:t>
            </a:r>
            <a:r>
              <a:rPr lang="fr-FR" altLang="ja-JP" sz="2800" dirty="0" err="1">
                <a:latin typeface="Corbel" charset="0"/>
                <a:ea typeface="MS PGothic" charset="0"/>
              </a:rPr>
              <a:t>âge</a:t>
            </a:r>
            <a:r>
              <a:rPr lang="fr-FR" altLang="ja-JP" sz="2800" dirty="0">
                <a:latin typeface="Corbel" charset="0"/>
                <a:ea typeface="MS PGothic" charset="0"/>
              </a:rPr>
              <a:t> adulte. </a:t>
            </a:r>
          </a:p>
          <a:p>
            <a:endParaRPr lang="fr-FR" dirty="0"/>
          </a:p>
        </p:txBody>
      </p:sp>
    </p:spTree>
    <p:extLst>
      <p:ext uri="{BB962C8B-B14F-4D97-AF65-F5344CB8AC3E}">
        <p14:creationId xmlns:p14="http://schemas.microsoft.com/office/powerpoint/2010/main" val="71133537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Espace réservé du contenu 2"/>
          <p:cNvSpPr>
            <a:spLocks noGrp="1"/>
          </p:cNvSpPr>
          <p:nvPr>
            <p:ph idx="1"/>
          </p:nvPr>
        </p:nvSpPr>
        <p:spPr>
          <a:xfrm>
            <a:off x="457200" y="115888"/>
            <a:ext cx="8229600" cy="6626225"/>
          </a:xfrm>
        </p:spPr>
        <p:txBody>
          <a:bodyPr/>
          <a:lstStyle/>
          <a:p>
            <a:r>
              <a:rPr lang="fr-FR" sz="2400">
                <a:latin typeface="Corbel" charset="0"/>
                <a:ea typeface="MS PGothic" charset="0"/>
              </a:rPr>
              <a:t>Le système limbique, responsable des émotions, « mature » avant le cortex préfrontal qui est responsable du fonctionnement exécutif.</a:t>
            </a:r>
          </a:p>
          <a:p>
            <a:r>
              <a:rPr lang="fr-FR" sz="2400">
                <a:latin typeface="Corbel" charset="0"/>
                <a:ea typeface="MS PGothic" charset="0"/>
              </a:rPr>
              <a:t>En outre, les connexions entre ces deux systèmes continuent à se myéliniser tout au long de l’adolescence.</a:t>
            </a:r>
          </a:p>
          <a:p>
            <a:r>
              <a:rPr lang="fr-FR" sz="2400">
                <a:latin typeface="Corbel" charset="0"/>
                <a:ea typeface="MS PGothic" charset="0"/>
              </a:rPr>
              <a:t>La diminution de l’impulsivité qui ne vient qu’ avec l’</a:t>
            </a:r>
            <a:r>
              <a:rPr lang="fr-FR" altLang="ja-JP" sz="2400">
                <a:latin typeface="Corbel" charset="0"/>
                <a:ea typeface="MS PGothic" charset="0"/>
              </a:rPr>
              <a:t>âge serait donc due à la maturation retardée du cortex préfrontal.</a:t>
            </a:r>
            <a:endParaRPr lang="fr-FR" sz="2400">
              <a:latin typeface="Corbel" charset="0"/>
              <a:ea typeface="MS PGothic" charset="0"/>
            </a:endParaRPr>
          </a:p>
        </p:txBody>
      </p:sp>
    </p:spTree>
    <p:extLst>
      <p:ext uri="{BB962C8B-B14F-4D97-AF65-F5344CB8AC3E}">
        <p14:creationId xmlns:p14="http://schemas.microsoft.com/office/powerpoint/2010/main" val="4176230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25595" y="457200"/>
            <a:ext cx="8495719" cy="851836"/>
          </a:xfrm>
        </p:spPr>
        <p:txBody>
          <a:bodyPr>
            <a:noAutofit/>
          </a:bodyPr>
          <a:lstStyle/>
          <a:p>
            <a:r>
              <a:rPr lang="fr-FR" sz="4000" dirty="0" smtClean="0"/>
              <a:t>7.</a:t>
            </a:r>
            <a:r>
              <a:rPr lang="fr-FR" sz="4000" dirty="0" smtClean="0"/>
              <a:t> </a:t>
            </a:r>
            <a:r>
              <a:rPr lang="fr-FR" sz="3600" b="1" dirty="0" smtClean="0"/>
              <a:t>Le </a:t>
            </a:r>
            <a:r>
              <a:rPr lang="fr-FR" sz="3600" b="1" dirty="0" smtClean="0"/>
              <a:t>problème de la pulsionnalité</a:t>
            </a:r>
            <a:endParaRPr lang="fr-FR" sz="3600" b="1" dirty="0"/>
          </a:p>
        </p:txBody>
      </p:sp>
      <p:sp>
        <p:nvSpPr>
          <p:cNvPr id="3" name="Espace réservé du contenu 2"/>
          <p:cNvSpPr>
            <a:spLocks noGrp="1"/>
          </p:cNvSpPr>
          <p:nvPr>
            <p:ph idx="1"/>
          </p:nvPr>
        </p:nvSpPr>
        <p:spPr/>
        <p:txBody>
          <a:bodyPr>
            <a:normAutofit/>
          </a:bodyPr>
          <a:lstStyle/>
          <a:p>
            <a:pPr marL="0" indent="0" algn="just">
              <a:spcBef>
                <a:spcPts val="0"/>
              </a:spcBef>
              <a:buNone/>
            </a:pPr>
            <a:r>
              <a:rPr lang="fr-FR" dirty="0" smtClean="0"/>
              <a:t>	L’adolescence, une pulsionnalité en excès.</a:t>
            </a:r>
          </a:p>
          <a:p>
            <a:pPr marL="0" indent="0" algn="just">
              <a:spcBef>
                <a:spcPts val="0"/>
              </a:spcBef>
              <a:buNone/>
            </a:pPr>
            <a:r>
              <a:rPr lang="fr-FR" dirty="0" smtClean="0"/>
              <a:t>Nulle autre période de la vie ne confronte à un changement physique aussi rapide, d‘autant plus perturbant qu’il est lié à une poussée hormonale intense.</a:t>
            </a:r>
            <a:endParaRPr lang="fr-FR" dirty="0"/>
          </a:p>
        </p:txBody>
      </p:sp>
    </p:spTree>
    <p:extLst>
      <p:ext uri="{BB962C8B-B14F-4D97-AF65-F5344CB8AC3E}">
        <p14:creationId xmlns:p14="http://schemas.microsoft.com/office/powerpoint/2010/main" val="2511776628"/>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26321" y="154004"/>
            <a:ext cx="8917678" cy="6848375"/>
          </a:xfrm>
        </p:spPr>
        <p:txBody>
          <a:bodyPr>
            <a:normAutofit/>
          </a:bodyPr>
          <a:lstStyle/>
          <a:p>
            <a:pPr marL="0" indent="0">
              <a:spcBef>
                <a:spcPts val="0"/>
              </a:spcBef>
              <a:buNone/>
            </a:pPr>
            <a:r>
              <a:rPr lang="fr-FR" sz="2400" dirty="0" smtClean="0"/>
              <a:t>Face </a:t>
            </a:r>
            <a:r>
              <a:rPr lang="fr-FR" sz="2400" dirty="0" smtClean="0"/>
              <a:t>à ce conflit qui déséquilibre la stabilité de son </a:t>
            </a:r>
            <a:r>
              <a:rPr lang="fr-FR" sz="2400" dirty="0" smtClean="0"/>
              <a:t>     psychisme</a:t>
            </a:r>
            <a:r>
              <a:rPr lang="fr-FR" sz="2400" dirty="0" smtClean="0"/>
              <a:t>, différentes « solutions » s’offrent à l’ado,  retenons-en deux qui concernent la problématique </a:t>
            </a:r>
            <a:r>
              <a:rPr lang="fr-FR" sz="2400" dirty="0" smtClean="0"/>
              <a:t>dépressive et suicidaire</a:t>
            </a:r>
            <a:r>
              <a:rPr lang="fr-FR" sz="2400" dirty="0" smtClean="0"/>
              <a:t>:</a:t>
            </a:r>
          </a:p>
          <a:p>
            <a:pPr marL="0" indent="0">
              <a:lnSpc>
                <a:spcPct val="110000"/>
              </a:lnSpc>
              <a:spcBef>
                <a:spcPts val="0"/>
              </a:spcBef>
              <a:buNone/>
            </a:pPr>
            <a:endParaRPr lang="fr-FR" sz="2400" dirty="0" smtClean="0"/>
          </a:p>
          <a:p>
            <a:pPr marL="0" indent="0">
              <a:lnSpc>
                <a:spcPct val="110000"/>
              </a:lnSpc>
              <a:spcBef>
                <a:spcPts val="0"/>
              </a:spcBef>
              <a:buNone/>
            </a:pPr>
            <a:r>
              <a:rPr lang="fr-FR" sz="2400" dirty="0" smtClean="0"/>
              <a:t>		- le repli dépressif, soit ramener </a:t>
            </a:r>
            <a:r>
              <a:rPr lang="fr-FR" sz="2400" dirty="0" smtClean="0"/>
              <a:t>douloureusement </a:t>
            </a:r>
            <a:r>
              <a:rPr lang="fr-FR" sz="2400" dirty="0" smtClean="0"/>
              <a:t>la </a:t>
            </a:r>
            <a:r>
              <a:rPr lang="fr-FR" sz="2400" dirty="0" smtClean="0"/>
              <a:t> pensée </a:t>
            </a:r>
            <a:r>
              <a:rPr lang="fr-FR" sz="2400" dirty="0" smtClean="0"/>
              <a:t>sur soi-même</a:t>
            </a:r>
            <a:r>
              <a:rPr lang="fr-FR" sz="2400" dirty="0" smtClean="0"/>
              <a:t>.</a:t>
            </a:r>
          </a:p>
          <a:p>
            <a:pPr marL="0" indent="0">
              <a:lnSpc>
                <a:spcPct val="110000"/>
              </a:lnSpc>
              <a:spcBef>
                <a:spcPts val="0"/>
              </a:spcBef>
              <a:buNone/>
            </a:pPr>
            <a:r>
              <a:rPr lang="fr-FR" sz="2400" dirty="0"/>
              <a:t> </a:t>
            </a:r>
            <a:r>
              <a:rPr lang="fr-FR" sz="2400" dirty="0" smtClean="0"/>
              <a:t>                         </a:t>
            </a:r>
            <a:r>
              <a:rPr lang="fr-FR" sz="2400" dirty="0"/>
              <a:t>- le passage à l’acte, soit éviter de penser,</a:t>
            </a:r>
          </a:p>
          <a:p>
            <a:pPr marL="0" indent="0">
              <a:lnSpc>
                <a:spcPct val="110000"/>
              </a:lnSpc>
              <a:spcBef>
                <a:spcPts val="0"/>
              </a:spcBef>
              <a:buNone/>
            </a:pPr>
            <a:endParaRPr lang="fr-FR" sz="2400" dirty="0" smtClean="0"/>
          </a:p>
          <a:p>
            <a:pPr marL="0" indent="0">
              <a:spcBef>
                <a:spcPts val="0"/>
              </a:spcBef>
              <a:buNone/>
            </a:pPr>
            <a:r>
              <a:rPr lang="fr-FR" sz="2400" dirty="0" smtClean="0"/>
              <a:t>    Ces </a:t>
            </a:r>
            <a:r>
              <a:rPr lang="fr-FR" sz="2400" dirty="0" smtClean="0"/>
              <a:t>deux mécanismes sont évidemment</a:t>
            </a:r>
          </a:p>
          <a:p>
            <a:pPr marL="0" indent="0">
              <a:spcBef>
                <a:spcPts val="0"/>
              </a:spcBef>
              <a:buNone/>
            </a:pPr>
            <a:r>
              <a:rPr lang="fr-FR" sz="2400" dirty="0" smtClean="0"/>
              <a:t>complémentaires</a:t>
            </a:r>
            <a:r>
              <a:rPr lang="fr-FR" sz="2400" dirty="0" smtClean="0"/>
              <a:t>, et éventuellement concomitants.</a:t>
            </a:r>
          </a:p>
          <a:p>
            <a:endParaRPr lang="fr-FR" dirty="0"/>
          </a:p>
        </p:txBody>
      </p:sp>
    </p:spTree>
    <p:extLst>
      <p:ext uri="{BB962C8B-B14F-4D97-AF65-F5344CB8AC3E}">
        <p14:creationId xmlns:p14="http://schemas.microsoft.com/office/powerpoint/2010/main" val="2304827134"/>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0"/>
            <a:ext cx="8229600" cy="6857999"/>
          </a:xfrm>
        </p:spPr>
        <p:txBody>
          <a:bodyPr>
            <a:normAutofit/>
          </a:bodyPr>
          <a:lstStyle/>
          <a:p>
            <a:pPr marL="0" indent="0">
              <a:spcBef>
                <a:spcPts val="0"/>
              </a:spcBef>
              <a:buNone/>
            </a:pPr>
            <a:r>
              <a:rPr lang="fr-FR" dirty="0" smtClean="0"/>
              <a:t>	</a:t>
            </a:r>
            <a:r>
              <a:rPr lang="fr-FR" sz="2800" dirty="0" smtClean="0"/>
              <a:t>On observe alors pêle-mêle et à des degrés divers plusieurs processus:</a:t>
            </a:r>
          </a:p>
          <a:p>
            <a:pPr marL="0" indent="0">
              <a:spcBef>
                <a:spcPts val="0"/>
              </a:spcBef>
              <a:buNone/>
            </a:pPr>
            <a:r>
              <a:rPr lang="fr-FR" sz="2800" dirty="0" smtClean="0"/>
              <a:t>	- diminution voire perte de l’idéal du Moi,</a:t>
            </a:r>
          </a:p>
          <a:p>
            <a:pPr marL="0" indent="0">
              <a:spcBef>
                <a:spcPts val="0"/>
              </a:spcBef>
              <a:buNone/>
            </a:pPr>
            <a:r>
              <a:rPr lang="fr-FR" sz="2800" dirty="0" smtClean="0"/>
              <a:t>	- évitement, voire refus de mentaliser,</a:t>
            </a:r>
          </a:p>
          <a:p>
            <a:pPr marL="0" indent="0">
              <a:spcBef>
                <a:spcPts val="0"/>
              </a:spcBef>
              <a:buNone/>
            </a:pPr>
            <a:r>
              <a:rPr lang="fr-FR" sz="2800" dirty="0" smtClean="0"/>
              <a:t> 	- fragilisation des mécanismes habituels 	de défense,</a:t>
            </a:r>
          </a:p>
          <a:p>
            <a:pPr marL="0" indent="0">
              <a:spcBef>
                <a:spcPts val="0"/>
              </a:spcBef>
              <a:buNone/>
            </a:pPr>
            <a:r>
              <a:rPr lang="fr-FR" sz="2800" dirty="0" smtClean="0"/>
              <a:t>	- troubles de l’humeur,</a:t>
            </a:r>
          </a:p>
          <a:p>
            <a:pPr marL="0" indent="0">
              <a:spcBef>
                <a:spcPts val="0"/>
              </a:spcBef>
              <a:buNone/>
            </a:pPr>
            <a:r>
              <a:rPr lang="fr-FR" sz="2800" dirty="0" smtClean="0"/>
              <a:t>	- et bien sûr, intolérance à la frustration</a:t>
            </a:r>
            <a:endParaRPr lang="fr-FR" sz="2800" dirty="0"/>
          </a:p>
        </p:txBody>
      </p:sp>
    </p:spTree>
    <p:extLst>
      <p:ext uri="{BB962C8B-B14F-4D97-AF65-F5344CB8AC3E}">
        <p14:creationId xmlns:p14="http://schemas.microsoft.com/office/powerpoint/2010/main" val="592816987"/>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1" y="457200"/>
            <a:ext cx="6311056" cy="1143000"/>
          </a:xfrm>
        </p:spPr>
        <p:txBody>
          <a:bodyPr>
            <a:normAutofit/>
          </a:bodyPr>
          <a:lstStyle/>
          <a:p>
            <a:r>
              <a:rPr lang="fr-FR" sz="4000" dirty="0" smtClean="0"/>
              <a:t>8.</a:t>
            </a:r>
            <a:r>
              <a:rPr lang="fr-FR" sz="4000" dirty="0" smtClean="0"/>
              <a:t> </a:t>
            </a:r>
            <a:r>
              <a:rPr lang="fr-FR" sz="3600" b="1" dirty="0" smtClean="0"/>
              <a:t>Le processus dépressif</a:t>
            </a:r>
            <a:endParaRPr lang="fr-FR" sz="3600" b="1" dirty="0"/>
          </a:p>
        </p:txBody>
      </p:sp>
      <p:sp>
        <p:nvSpPr>
          <p:cNvPr id="3" name="Espace réservé du contenu 2"/>
          <p:cNvSpPr>
            <a:spLocks noGrp="1"/>
          </p:cNvSpPr>
          <p:nvPr>
            <p:ph idx="1"/>
          </p:nvPr>
        </p:nvSpPr>
        <p:spPr/>
        <p:txBody>
          <a:bodyPr>
            <a:normAutofit lnSpcReduction="10000"/>
          </a:bodyPr>
          <a:lstStyle/>
          <a:p>
            <a:pPr marL="0" indent="0">
              <a:buNone/>
            </a:pPr>
            <a:r>
              <a:rPr lang="fr-FR" dirty="0" smtClean="0"/>
              <a:t>Comme toujours, continuum du normal au pathologique:</a:t>
            </a:r>
          </a:p>
          <a:p>
            <a:pPr marL="0" indent="0">
              <a:spcBef>
                <a:spcPts val="0"/>
              </a:spcBef>
              <a:buNone/>
            </a:pPr>
            <a:endParaRPr lang="fr-FR" dirty="0" smtClean="0"/>
          </a:p>
          <a:p>
            <a:pPr marL="0" indent="0">
              <a:buNone/>
            </a:pPr>
            <a:r>
              <a:rPr lang="fr-FR" dirty="0" smtClean="0"/>
              <a:t>	spleen, repli, morosité, dysthymie, dépressivité, dépression, tentative de suicide, suicide ….selon un vecteur de gravité croissante</a:t>
            </a:r>
            <a:endParaRPr lang="fr-FR" dirty="0"/>
          </a:p>
        </p:txBody>
      </p:sp>
    </p:spTree>
    <p:extLst>
      <p:ext uri="{BB962C8B-B14F-4D97-AF65-F5344CB8AC3E}">
        <p14:creationId xmlns:p14="http://schemas.microsoft.com/office/powerpoint/2010/main" val="973197392"/>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0"/>
            <a:ext cx="8229600" cy="6858000"/>
          </a:xfrm>
        </p:spPr>
        <p:txBody>
          <a:bodyPr>
            <a:normAutofit/>
          </a:bodyPr>
          <a:lstStyle/>
          <a:p>
            <a:pPr marL="0" indent="0">
              <a:buNone/>
            </a:pPr>
            <a:r>
              <a:rPr lang="fr-FR" sz="2800" dirty="0" smtClean="0"/>
              <a:t>Deux  éléments essentiels à retenir:</a:t>
            </a:r>
          </a:p>
          <a:p>
            <a:pPr marL="0" indent="0">
              <a:lnSpc>
                <a:spcPct val="110000"/>
              </a:lnSpc>
              <a:spcBef>
                <a:spcPts val="0"/>
              </a:spcBef>
              <a:buNone/>
            </a:pPr>
            <a:endParaRPr lang="fr-FR" sz="2800" dirty="0" smtClean="0"/>
          </a:p>
          <a:p>
            <a:pPr marL="0" indent="0">
              <a:buNone/>
            </a:pPr>
            <a:r>
              <a:rPr lang="fr-FR" sz="2800" dirty="0" smtClean="0"/>
              <a:t>	La tonalité dépressive n’est pas constante, et les fluctuations sont la règle, jusqu’à l’excès contraire, avec même des passages euphoriques,</a:t>
            </a:r>
          </a:p>
          <a:p>
            <a:pPr marL="0" indent="0">
              <a:lnSpc>
                <a:spcPct val="110000"/>
              </a:lnSpc>
              <a:spcBef>
                <a:spcPts val="0"/>
              </a:spcBef>
              <a:buNone/>
            </a:pPr>
            <a:endParaRPr lang="fr-FR" sz="2800" dirty="0" smtClean="0"/>
          </a:p>
          <a:p>
            <a:pPr marL="0" indent="0">
              <a:buNone/>
            </a:pPr>
            <a:r>
              <a:rPr lang="fr-FR" sz="2800" dirty="0" smtClean="0"/>
              <a:t>	T.S. et suicide ne signent pas nécessairement un vécu dépressif, dans la logique du passage à l’acte, qui évite la pensée douloureuse.</a:t>
            </a:r>
            <a:endParaRPr lang="fr-FR" sz="2800" dirty="0"/>
          </a:p>
        </p:txBody>
      </p:sp>
    </p:spTree>
    <p:extLst>
      <p:ext uri="{BB962C8B-B14F-4D97-AF65-F5344CB8AC3E}">
        <p14:creationId xmlns:p14="http://schemas.microsoft.com/office/powerpoint/2010/main" val="2750705766"/>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25281" y="240632"/>
            <a:ext cx="6440937" cy="760395"/>
          </a:xfrm>
        </p:spPr>
        <p:txBody>
          <a:bodyPr>
            <a:normAutofit/>
          </a:bodyPr>
          <a:lstStyle/>
          <a:p>
            <a:r>
              <a:rPr lang="fr-FR" sz="3200" dirty="0" smtClean="0"/>
              <a:t>Les </a:t>
            </a:r>
            <a:r>
              <a:rPr lang="fr-FR" sz="3200" dirty="0" smtClean="0"/>
              <a:t>signes généraux </a:t>
            </a:r>
            <a:endParaRPr lang="fr-FR" sz="3200" dirty="0"/>
          </a:p>
        </p:txBody>
      </p:sp>
      <p:sp>
        <p:nvSpPr>
          <p:cNvPr id="3" name="Espace réservé du contenu 2"/>
          <p:cNvSpPr>
            <a:spLocks noGrp="1"/>
          </p:cNvSpPr>
          <p:nvPr>
            <p:ph idx="1"/>
          </p:nvPr>
        </p:nvSpPr>
        <p:spPr>
          <a:xfrm>
            <a:off x="0" y="1280160"/>
            <a:ext cx="9144000" cy="5577840"/>
          </a:xfrm>
        </p:spPr>
        <p:txBody>
          <a:bodyPr>
            <a:noAutofit/>
          </a:bodyPr>
          <a:lstStyle/>
          <a:p>
            <a:pPr marL="0" indent="0">
              <a:buNone/>
            </a:pPr>
            <a:r>
              <a:rPr lang="fr-FR" dirty="0" smtClean="0"/>
              <a:t>	</a:t>
            </a:r>
            <a:r>
              <a:rPr lang="fr-FR" sz="2800" dirty="0" smtClean="0"/>
              <a:t>En pensant toujours à la normalité possible de ces </a:t>
            </a:r>
            <a:r>
              <a:rPr lang="fr-FR" sz="2800" dirty="0" smtClean="0"/>
              <a:t> signes </a:t>
            </a:r>
            <a:r>
              <a:rPr lang="fr-FR" sz="2800" dirty="0" smtClean="0"/>
              <a:t>car, encore et toujours le continuum!</a:t>
            </a:r>
          </a:p>
          <a:p>
            <a:pPr marL="0" indent="0">
              <a:lnSpc>
                <a:spcPct val="100000"/>
              </a:lnSpc>
              <a:buNone/>
            </a:pPr>
            <a:endParaRPr lang="fr-FR" sz="2800" dirty="0" smtClean="0"/>
          </a:p>
          <a:p>
            <a:pPr marL="400050" lvl="1" indent="0">
              <a:lnSpc>
                <a:spcPct val="100000"/>
              </a:lnSpc>
              <a:buNone/>
            </a:pPr>
            <a:r>
              <a:rPr lang="fr-FR" dirty="0" smtClean="0"/>
              <a:t>-	irritabilité, excitation mal contrôlées</a:t>
            </a:r>
          </a:p>
          <a:p>
            <a:pPr marL="400050" lvl="1" indent="0">
              <a:lnSpc>
                <a:spcPct val="100000"/>
              </a:lnSpc>
              <a:buNone/>
            </a:pPr>
            <a:r>
              <a:rPr lang="fr-FR" dirty="0" smtClean="0"/>
              <a:t>-	repli, évitement social</a:t>
            </a:r>
          </a:p>
          <a:p>
            <a:pPr marL="400050" lvl="1" indent="0">
              <a:lnSpc>
                <a:spcPct val="100000"/>
              </a:lnSpc>
              <a:buNone/>
            </a:pPr>
            <a:r>
              <a:rPr lang="fr-FR" dirty="0" smtClean="0"/>
              <a:t>-	apragmatisme, désintérêt général</a:t>
            </a:r>
          </a:p>
          <a:p>
            <a:pPr marL="400050" lvl="1" indent="0">
              <a:lnSpc>
                <a:spcPct val="100000"/>
              </a:lnSpc>
              <a:buNone/>
            </a:pPr>
            <a:r>
              <a:rPr lang="fr-FR" dirty="0" smtClean="0"/>
              <a:t>-	troubles alimentaires</a:t>
            </a:r>
          </a:p>
          <a:p>
            <a:pPr marL="400050" lvl="1" indent="0">
              <a:lnSpc>
                <a:spcPct val="100000"/>
              </a:lnSpc>
              <a:buNone/>
            </a:pPr>
            <a:r>
              <a:rPr lang="fr-FR" dirty="0" smtClean="0"/>
              <a:t>-	troubles du sommeil</a:t>
            </a:r>
          </a:p>
          <a:p>
            <a:pPr marL="0" indent="0">
              <a:lnSpc>
                <a:spcPct val="100000"/>
              </a:lnSpc>
              <a:buNone/>
            </a:pPr>
            <a:r>
              <a:rPr lang="fr-FR" sz="2800" dirty="0"/>
              <a:t>	</a:t>
            </a:r>
            <a:r>
              <a:rPr lang="fr-FR" sz="2800" dirty="0" smtClean="0"/>
              <a:t>…..</a:t>
            </a:r>
            <a:endParaRPr lang="fr-FR" sz="2800" dirty="0"/>
          </a:p>
        </p:txBody>
      </p:sp>
    </p:spTree>
    <p:extLst>
      <p:ext uri="{BB962C8B-B14F-4D97-AF65-F5344CB8AC3E}">
        <p14:creationId xmlns:p14="http://schemas.microsoft.com/office/powerpoint/2010/main" val="2809663828"/>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3"/>
          <p:cNvSpPr>
            <a:spLocks noGrp="1" noChangeArrowheads="1"/>
          </p:cNvSpPr>
          <p:nvPr>
            <p:ph idx="1"/>
          </p:nvPr>
        </p:nvSpPr>
        <p:spPr>
          <a:xfrm>
            <a:off x="457200" y="333375"/>
            <a:ext cx="8229600" cy="6119813"/>
          </a:xfrm>
        </p:spPr>
        <p:txBody>
          <a:bodyPr/>
          <a:lstStyle/>
          <a:p>
            <a:pPr eaLnBrk="1" hangingPunct="1">
              <a:lnSpc>
                <a:spcPct val="140000"/>
              </a:lnSpc>
              <a:buClr>
                <a:schemeClr val="tx1"/>
              </a:buClr>
              <a:buSzPct val="60000"/>
            </a:pPr>
            <a:r>
              <a:rPr lang="fr-BE" sz="3000">
                <a:latin typeface="Arial" charset="0"/>
                <a:ea typeface="MS PGothic" charset="0"/>
              </a:rPr>
              <a:t>Tendance actuelle</a:t>
            </a:r>
          </a:p>
          <a:p>
            <a:pPr eaLnBrk="1" hangingPunct="1">
              <a:lnSpc>
                <a:spcPct val="140000"/>
              </a:lnSpc>
              <a:buClr>
                <a:schemeClr val="tx1"/>
              </a:buClr>
              <a:buSzPct val="60000"/>
              <a:buFont typeface="Wingdings 2" charset="0"/>
              <a:buNone/>
            </a:pPr>
            <a:endParaRPr lang="fr-BE" sz="1100">
              <a:latin typeface="Arial" charset="0"/>
              <a:ea typeface="MS PGothic" charset="0"/>
            </a:endParaRPr>
          </a:p>
          <a:p>
            <a:pPr eaLnBrk="1" hangingPunct="1">
              <a:lnSpc>
                <a:spcPct val="140000"/>
              </a:lnSpc>
              <a:buClr>
                <a:schemeClr val="tx1"/>
              </a:buClr>
              <a:buSzPct val="60000"/>
              <a:buFont typeface="Wingdings" charset="0"/>
              <a:buNone/>
            </a:pPr>
            <a:r>
              <a:rPr lang="fr-BE" sz="2400">
                <a:latin typeface="Arial" charset="0"/>
                <a:ea typeface="MS PGothic" charset="0"/>
              </a:rPr>
              <a:t>Enfant «pré-ado», ou </a:t>
            </a:r>
          </a:p>
          <a:p>
            <a:pPr eaLnBrk="1" hangingPunct="1">
              <a:lnSpc>
                <a:spcPct val="140000"/>
              </a:lnSpc>
              <a:buClr>
                <a:schemeClr val="tx1"/>
              </a:buClr>
              <a:buSzPct val="60000"/>
              <a:buFont typeface="Wingdings" charset="0"/>
              <a:buNone/>
            </a:pPr>
            <a:r>
              <a:rPr lang="fr-BE" sz="2400">
                <a:latin typeface="Arial" charset="0"/>
                <a:ea typeface="MS PGothic" charset="0"/>
              </a:rPr>
              <a:t>adolescence interminable.</a:t>
            </a:r>
          </a:p>
          <a:p>
            <a:pPr eaLnBrk="1" hangingPunct="1">
              <a:lnSpc>
                <a:spcPct val="140000"/>
              </a:lnSpc>
              <a:buClr>
                <a:schemeClr val="tx1"/>
              </a:buClr>
              <a:buSzPct val="60000"/>
              <a:buFont typeface="Wingdings" charset="0"/>
              <a:buNone/>
            </a:pPr>
            <a:endParaRPr lang="fr-BE" sz="3000">
              <a:latin typeface="Arial" charset="0"/>
              <a:ea typeface="MS PGothic" charset="0"/>
            </a:endParaRPr>
          </a:p>
          <a:p>
            <a:pPr eaLnBrk="1" hangingPunct="1">
              <a:lnSpc>
                <a:spcPct val="140000"/>
              </a:lnSpc>
              <a:buClr>
                <a:schemeClr val="tx1"/>
              </a:buClr>
              <a:buSzPct val="60000"/>
            </a:pPr>
            <a:r>
              <a:rPr lang="fr-BE" sz="3000">
                <a:latin typeface="Arial" charset="0"/>
                <a:ea typeface="MS PGothic" charset="0"/>
              </a:rPr>
              <a:t>Adolescent comme cible de consommation</a:t>
            </a:r>
          </a:p>
          <a:p>
            <a:pPr eaLnBrk="1" hangingPunct="1">
              <a:lnSpc>
                <a:spcPct val="140000"/>
              </a:lnSpc>
              <a:buClr>
                <a:schemeClr val="tx1"/>
              </a:buClr>
              <a:buSzPct val="60000"/>
              <a:buFont typeface="Wingdings" charset="0"/>
              <a:buNone/>
            </a:pPr>
            <a:endParaRPr lang="fr-BE" sz="3000">
              <a:latin typeface="Arial" charset="0"/>
              <a:ea typeface="MS PGothic" charset="0"/>
            </a:endParaRPr>
          </a:p>
          <a:p>
            <a:pPr eaLnBrk="1" hangingPunct="1">
              <a:lnSpc>
                <a:spcPct val="140000"/>
              </a:lnSpc>
              <a:buClr>
                <a:schemeClr val="tx1"/>
              </a:buClr>
              <a:buSzPct val="60000"/>
            </a:pPr>
            <a:r>
              <a:rPr lang="fr-BE" sz="3000">
                <a:latin typeface="Arial" charset="0"/>
                <a:ea typeface="MS PGothic" charset="0"/>
              </a:rPr>
              <a:t>Langage psy</a:t>
            </a:r>
          </a:p>
          <a:p>
            <a:pPr eaLnBrk="1" hangingPunct="1">
              <a:lnSpc>
                <a:spcPct val="140000"/>
              </a:lnSpc>
              <a:buClr>
                <a:schemeClr val="tx1"/>
              </a:buClr>
              <a:buSzPct val="60000"/>
              <a:buFont typeface="Wingdings 2" charset="0"/>
              <a:buNone/>
            </a:pPr>
            <a:endParaRPr lang="fr-BE" sz="1100">
              <a:latin typeface="Arial" charset="0"/>
              <a:ea typeface="MS PGothic" charset="0"/>
            </a:endParaRPr>
          </a:p>
          <a:p>
            <a:pPr eaLnBrk="1" hangingPunct="1">
              <a:lnSpc>
                <a:spcPct val="140000"/>
              </a:lnSpc>
              <a:buClr>
                <a:schemeClr val="tx1"/>
              </a:buClr>
              <a:buSzPct val="60000"/>
              <a:buFont typeface="Wingdings" charset="0"/>
              <a:buNone/>
            </a:pPr>
            <a:r>
              <a:rPr lang="fr-BE" sz="2400">
                <a:latin typeface="Arial" charset="0"/>
                <a:ea typeface="MS PGothic" charset="0"/>
              </a:rPr>
              <a:t>Crise, traumatisme, bouleversement...</a:t>
            </a:r>
          </a:p>
          <a:p>
            <a:pPr eaLnBrk="1" hangingPunct="1">
              <a:lnSpc>
                <a:spcPct val="140000"/>
              </a:lnSpc>
              <a:buFont typeface="Wingdings" charset="0"/>
              <a:buNone/>
            </a:pPr>
            <a:endParaRPr lang="fr-BE" sz="3000">
              <a:latin typeface="Arial" charset="0"/>
              <a:ea typeface="MS PGothic" charset="0"/>
            </a:endParaRPr>
          </a:p>
        </p:txBody>
      </p:sp>
    </p:spTree>
    <p:extLst>
      <p:ext uri="{BB962C8B-B14F-4D97-AF65-F5344CB8AC3E}">
        <p14:creationId xmlns:p14="http://schemas.microsoft.com/office/powerpoint/2010/main" val="1765990251"/>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131735"/>
            <a:ext cx="8229600" cy="5168258"/>
          </a:xfrm>
        </p:spPr>
        <p:txBody>
          <a:bodyPr>
            <a:normAutofit fontScale="90000"/>
          </a:bodyPr>
          <a:lstStyle/>
          <a:p>
            <a:pPr algn="l">
              <a:lnSpc>
                <a:spcPct val="150000"/>
              </a:lnSpc>
            </a:pPr>
            <a:r>
              <a:rPr lang="fr-FR" sz="3200" dirty="0" smtClean="0"/>
              <a:t>	Les troubles manifestes de l’humeur sont loin d’être toujours à l’avant-plan chez les adolescents</a:t>
            </a:r>
            <a:br>
              <a:rPr lang="fr-FR" sz="3200" dirty="0" smtClean="0"/>
            </a:br>
            <a:r>
              <a:rPr lang="fr-FR" sz="3200" dirty="0" smtClean="0"/>
              <a:t/>
            </a:r>
            <a:br>
              <a:rPr lang="fr-FR" sz="3200" dirty="0" smtClean="0"/>
            </a:br>
            <a:r>
              <a:rPr lang="fr-FR" sz="3200" dirty="0" smtClean="0"/>
              <a:t>	Au contraire, ils feront tout pour les cacher, afin de ne pas aggraver davantage la perte d’image de soi</a:t>
            </a:r>
            <a:endParaRPr lang="fr-FR" sz="3200" dirty="0"/>
          </a:p>
        </p:txBody>
      </p:sp>
    </p:spTree>
    <p:extLst>
      <p:ext uri="{BB962C8B-B14F-4D97-AF65-F5344CB8AC3E}">
        <p14:creationId xmlns:p14="http://schemas.microsoft.com/office/powerpoint/2010/main" val="3946567255"/>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199" y="211756"/>
            <a:ext cx="8494295" cy="750770"/>
          </a:xfrm>
        </p:spPr>
        <p:txBody>
          <a:bodyPr>
            <a:normAutofit/>
          </a:bodyPr>
          <a:lstStyle/>
          <a:p>
            <a:r>
              <a:rPr lang="fr-FR" sz="4000" dirty="0" smtClean="0"/>
              <a:t> </a:t>
            </a:r>
            <a:r>
              <a:rPr lang="fr-FR" sz="3200" dirty="0" smtClean="0"/>
              <a:t>Le risque d’une évolution suicidaire</a:t>
            </a:r>
            <a:endParaRPr lang="fr-FR" sz="3200" dirty="0"/>
          </a:p>
        </p:txBody>
      </p:sp>
      <p:sp>
        <p:nvSpPr>
          <p:cNvPr id="3" name="Espace réservé du contenu 2"/>
          <p:cNvSpPr>
            <a:spLocks noGrp="1"/>
          </p:cNvSpPr>
          <p:nvPr>
            <p:ph idx="1"/>
          </p:nvPr>
        </p:nvSpPr>
        <p:spPr>
          <a:xfrm>
            <a:off x="457199" y="962526"/>
            <a:ext cx="8686801" cy="5895474"/>
          </a:xfrm>
        </p:spPr>
        <p:txBody>
          <a:bodyPr>
            <a:noAutofit/>
          </a:bodyPr>
          <a:lstStyle/>
          <a:p>
            <a:pPr marL="0" indent="0" algn="just">
              <a:spcBef>
                <a:spcPts val="0"/>
              </a:spcBef>
              <a:buNone/>
            </a:pPr>
            <a:r>
              <a:rPr lang="fr-FR" sz="3000" dirty="0" smtClean="0"/>
              <a:t>	</a:t>
            </a:r>
            <a:r>
              <a:rPr lang="fr-FR" sz="2800" dirty="0" smtClean="0"/>
              <a:t>Ce risque augmente lorsque le jeune « dérape » dans des situations habituellement maîtrisées, pour des raisons internes ou extérieures à lui</a:t>
            </a:r>
            <a:r>
              <a:rPr lang="fr-FR" sz="2800" dirty="0" smtClean="0"/>
              <a:t>.</a:t>
            </a:r>
          </a:p>
          <a:p>
            <a:pPr marL="0" indent="0" algn="just">
              <a:spcBef>
                <a:spcPts val="0"/>
              </a:spcBef>
              <a:buNone/>
            </a:pPr>
            <a:endParaRPr lang="fr-FR" sz="2800" dirty="0" smtClean="0"/>
          </a:p>
          <a:p>
            <a:pPr marL="0" indent="0">
              <a:lnSpc>
                <a:spcPct val="100000"/>
              </a:lnSpc>
              <a:spcBef>
                <a:spcPts val="0"/>
              </a:spcBef>
              <a:buNone/>
            </a:pPr>
            <a:r>
              <a:rPr lang="fr-FR" sz="2800" dirty="0" smtClean="0"/>
              <a:t>	- difficultés scolaires inhabituelles,</a:t>
            </a:r>
          </a:p>
          <a:p>
            <a:pPr marL="400050" lvl="1" indent="0">
              <a:lnSpc>
                <a:spcPct val="100000"/>
              </a:lnSpc>
              <a:spcBef>
                <a:spcPts val="0"/>
              </a:spcBef>
              <a:buNone/>
            </a:pPr>
            <a:r>
              <a:rPr lang="fr-FR" dirty="0" smtClean="0"/>
              <a:t>	- plaintes somatiques floues et répétées,</a:t>
            </a:r>
          </a:p>
          <a:p>
            <a:pPr marL="0" indent="0">
              <a:lnSpc>
                <a:spcPct val="100000"/>
              </a:lnSpc>
              <a:spcBef>
                <a:spcPts val="0"/>
              </a:spcBef>
              <a:buNone/>
            </a:pPr>
            <a:r>
              <a:rPr lang="fr-FR" sz="2800" dirty="0"/>
              <a:t>	</a:t>
            </a:r>
            <a:r>
              <a:rPr lang="fr-FR" sz="2800" dirty="0" smtClean="0"/>
              <a:t>- troubles comportementaux inexpliqués,</a:t>
            </a:r>
          </a:p>
          <a:p>
            <a:pPr marL="0" indent="0">
              <a:lnSpc>
                <a:spcPct val="100000"/>
              </a:lnSpc>
              <a:spcBef>
                <a:spcPts val="0"/>
              </a:spcBef>
              <a:buNone/>
            </a:pPr>
            <a:r>
              <a:rPr lang="fr-FR" sz="2800" dirty="0"/>
              <a:t>	</a:t>
            </a:r>
            <a:r>
              <a:rPr lang="fr-FR" sz="2800" dirty="0" smtClean="0"/>
              <a:t>- perturbations familiales, amicales, 		 sentimentales</a:t>
            </a:r>
            <a:endParaRPr lang="fr-FR" sz="2800" dirty="0"/>
          </a:p>
        </p:txBody>
      </p:sp>
    </p:spTree>
    <p:extLst>
      <p:ext uri="{BB962C8B-B14F-4D97-AF65-F5344CB8AC3E}">
        <p14:creationId xmlns:p14="http://schemas.microsoft.com/office/powerpoint/2010/main" val="4287863138"/>
      </p:ext>
    </p:extLst>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71450"/>
            <a:ext cx="6715131" cy="1223010"/>
          </a:xfrm>
        </p:spPr>
        <p:txBody>
          <a:bodyPr>
            <a:normAutofit/>
          </a:bodyPr>
          <a:lstStyle/>
          <a:p>
            <a:r>
              <a:rPr lang="fr-FR" sz="3200" dirty="0" smtClean="0"/>
              <a:t> </a:t>
            </a:r>
            <a:r>
              <a:rPr lang="fr-FR" sz="3200" dirty="0" smtClean="0"/>
              <a:t>Le processus suicidaire</a:t>
            </a:r>
            <a:endParaRPr lang="fr-FR" sz="3200" dirty="0"/>
          </a:p>
        </p:txBody>
      </p:sp>
      <p:sp>
        <p:nvSpPr>
          <p:cNvPr id="3" name="Espace réservé du contenu 2"/>
          <p:cNvSpPr>
            <a:spLocks noGrp="1"/>
          </p:cNvSpPr>
          <p:nvPr>
            <p:ph idx="1"/>
          </p:nvPr>
        </p:nvSpPr>
        <p:spPr>
          <a:xfrm>
            <a:off x="457200" y="1394460"/>
            <a:ext cx="8229600" cy="5463540"/>
          </a:xfrm>
        </p:spPr>
        <p:txBody>
          <a:bodyPr>
            <a:noAutofit/>
          </a:bodyPr>
          <a:lstStyle/>
          <a:p>
            <a:pPr marL="0" indent="0">
              <a:buNone/>
            </a:pPr>
            <a:r>
              <a:rPr lang="fr-FR" sz="2400" dirty="0" smtClean="0"/>
              <a:t>Quelques constantes:</a:t>
            </a:r>
          </a:p>
          <a:p>
            <a:pPr marL="0" indent="0">
              <a:buNone/>
            </a:pPr>
            <a:r>
              <a:rPr lang="fr-FR" sz="2400" dirty="0"/>
              <a:t> </a:t>
            </a:r>
            <a:r>
              <a:rPr lang="fr-FR" sz="2400" dirty="0" smtClean="0"/>
              <a:t>   - une situation problématique apparaît,</a:t>
            </a:r>
          </a:p>
          <a:p>
            <a:pPr marL="0" indent="0">
              <a:buNone/>
            </a:pPr>
            <a:r>
              <a:rPr lang="fr-FR" sz="2400" dirty="0"/>
              <a:t> </a:t>
            </a:r>
            <a:r>
              <a:rPr lang="fr-FR" sz="2400" dirty="0" smtClean="0"/>
              <a:t>   - aucune solution ne semble possible,</a:t>
            </a:r>
          </a:p>
          <a:p>
            <a:pPr marL="0" indent="0">
              <a:buNone/>
            </a:pPr>
            <a:r>
              <a:rPr lang="fr-FR" sz="2400" dirty="0"/>
              <a:t> </a:t>
            </a:r>
            <a:r>
              <a:rPr lang="fr-FR" sz="2400" dirty="0" smtClean="0"/>
              <a:t>   - la situation devient insupportable, avec désir  </a:t>
            </a:r>
          </a:p>
          <a:p>
            <a:pPr marL="0" indent="0">
              <a:buNone/>
            </a:pPr>
            <a:r>
              <a:rPr lang="fr-FR" sz="2400" dirty="0"/>
              <a:t> </a:t>
            </a:r>
            <a:r>
              <a:rPr lang="fr-FR" sz="2400" dirty="0" smtClean="0"/>
              <a:t>     de la fuir par tous les moyens,</a:t>
            </a:r>
          </a:p>
          <a:p>
            <a:pPr marL="0" indent="0">
              <a:buNone/>
            </a:pPr>
            <a:r>
              <a:rPr lang="fr-FR" sz="2400" dirty="0"/>
              <a:t> </a:t>
            </a:r>
            <a:r>
              <a:rPr lang="fr-FR" sz="2400" dirty="0" smtClean="0"/>
              <a:t>   - le suicide devient une solution « théorique » pour ce</a:t>
            </a:r>
          </a:p>
          <a:p>
            <a:pPr marL="0" indent="0">
              <a:buNone/>
            </a:pPr>
            <a:r>
              <a:rPr lang="fr-FR" sz="2400" dirty="0" smtClean="0"/>
              <a:t>      mal de vivre, </a:t>
            </a:r>
          </a:p>
          <a:p>
            <a:pPr marL="0" indent="0">
              <a:buNone/>
            </a:pPr>
            <a:r>
              <a:rPr lang="fr-FR" sz="2400" dirty="0"/>
              <a:t> </a:t>
            </a:r>
            <a:r>
              <a:rPr lang="fr-FR" sz="2400" dirty="0" smtClean="0"/>
              <a:t>   </a:t>
            </a:r>
            <a:endParaRPr lang="fr-FR" sz="2400" dirty="0"/>
          </a:p>
        </p:txBody>
      </p:sp>
    </p:spTree>
    <p:extLst>
      <p:ext uri="{BB962C8B-B14F-4D97-AF65-F5344CB8AC3E}">
        <p14:creationId xmlns:p14="http://schemas.microsoft.com/office/powerpoint/2010/main" val="1010551987"/>
      </p:ext>
    </p:extLst>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36546"/>
            <a:ext cx="8229600" cy="6485913"/>
          </a:xfrm>
        </p:spPr>
        <p:txBody>
          <a:bodyPr>
            <a:normAutofit/>
          </a:bodyPr>
          <a:lstStyle/>
          <a:p>
            <a:pPr marL="0" indent="0">
              <a:buNone/>
            </a:pPr>
            <a:r>
              <a:rPr lang="fr-FR" dirty="0" smtClean="0"/>
              <a:t>   </a:t>
            </a:r>
            <a:r>
              <a:rPr lang="fr-FR" sz="2400" dirty="0" smtClean="0"/>
              <a:t>- si la tension persiste, les idées suicidaires </a:t>
            </a:r>
          </a:p>
          <a:p>
            <a:pPr marL="0" indent="0">
              <a:buNone/>
            </a:pPr>
            <a:r>
              <a:rPr lang="fr-FR" sz="2400" dirty="0"/>
              <a:t> </a:t>
            </a:r>
            <a:r>
              <a:rPr lang="fr-FR" sz="2400" dirty="0" smtClean="0"/>
              <a:t>  s’installent progressivement comme réalistes,</a:t>
            </a:r>
          </a:p>
          <a:p>
            <a:pPr marL="0" indent="0">
              <a:buNone/>
            </a:pPr>
            <a:r>
              <a:rPr lang="fr-FR" sz="2400" dirty="0"/>
              <a:t> </a:t>
            </a:r>
            <a:r>
              <a:rPr lang="fr-FR" sz="2400" dirty="0" smtClean="0"/>
              <a:t>  des messages indirects commencent à être </a:t>
            </a:r>
          </a:p>
          <a:p>
            <a:pPr marL="0" indent="0">
              <a:buNone/>
            </a:pPr>
            <a:r>
              <a:rPr lang="fr-FR" sz="2400" dirty="0"/>
              <a:t> </a:t>
            </a:r>
            <a:r>
              <a:rPr lang="fr-FR" sz="2400" dirty="0" smtClean="0"/>
              <a:t>  envoyés aux proches, famille et amis , avec </a:t>
            </a:r>
          </a:p>
          <a:p>
            <a:pPr marL="0" indent="0">
              <a:buNone/>
            </a:pPr>
            <a:r>
              <a:rPr lang="fr-FR" sz="2400" dirty="0"/>
              <a:t> </a:t>
            </a:r>
            <a:r>
              <a:rPr lang="fr-FR" sz="2400" dirty="0" smtClean="0"/>
              <a:t>  une demande d’aide implicite,</a:t>
            </a:r>
          </a:p>
          <a:p>
            <a:pPr marL="0" indent="0">
              <a:buNone/>
            </a:pPr>
            <a:r>
              <a:rPr lang="fr-FR" sz="2400" dirty="0"/>
              <a:t> </a:t>
            </a:r>
            <a:r>
              <a:rPr lang="fr-FR" sz="2400" dirty="0" smtClean="0"/>
              <a:t>  - en cas de non-réponse, le « choix » du suicide</a:t>
            </a:r>
          </a:p>
          <a:p>
            <a:pPr marL="0" indent="0">
              <a:buNone/>
            </a:pPr>
            <a:r>
              <a:rPr lang="fr-FR" sz="2400" dirty="0"/>
              <a:t> </a:t>
            </a:r>
            <a:r>
              <a:rPr lang="fr-FR" sz="2400" dirty="0" smtClean="0"/>
              <a:t>  peut s’imposer comme incontournable,</a:t>
            </a:r>
          </a:p>
          <a:p>
            <a:pPr marL="0" indent="0">
              <a:buNone/>
            </a:pPr>
            <a:r>
              <a:rPr lang="fr-FR" dirty="0"/>
              <a:t> </a:t>
            </a:r>
            <a:r>
              <a:rPr lang="fr-FR" dirty="0" smtClean="0"/>
              <a:t>    </a:t>
            </a:r>
            <a:endParaRPr lang="fr-FR" dirty="0"/>
          </a:p>
        </p:txBody>
      </p:sp>
    </p:spTree>
    <p:extLst>
      <p:ext uri="{BB962C8B-B14F-4D97-AF65-F5344CB8AC3E}">
        <p14:creationId xmlns:p14="http://schemas.microsoft.com/office/powerpoint/2010/main" val="3578833389"/>
      </p:ext>
    </p:extLst>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04818"/>
            <a:ext cx="8229600" cy="6240132"/>
          </a:xfrm>
        </p:spPr>
        <p:txBody>
          <a:bodyPr>
            <a:normAutofit lnSpcReduction="10000"/>
          </a:bodyPr>
          <a:lstStyle/>
          <a:p>
            <a:pPr marL="0" indent="0">
              <a:buNone/>
            </a:pPr>
            <a:r>
              <a:rPr lang="fr-FR" dirty="0" smtClean="0"/>
              <a:t>  </a:t>
            </a:r>
            <a:r>
              <a:rPr lang="fr-FR" sz="2600" dirty="0" smtClean="0"/>
              <a:t> - la durée de cette étape, qui précède le passage</a:t>
            </a:r>
          </a:p>
          <a:p>
            <a:pPr marL="0" indent="0">
              <a:buNone/>
            </a:pPr>
            <a:r>
              <a:rPr lang="fr-FR" sz="2600" dirty="0"/>
              <a:t> </a:t>
            </a:r>
            <a:r>
              <a:rPr lang="fr-FR" sz="2600" dirty="0" smtClean="0"/>
              <a:t>  à l’acte proprement dit, est très variable, et</a:t>
            </a:r>
          </a:p>
          <a:p>
            <a:pPr marL="0" indent="0">
              <a:buNone/>
            </a:pPr>
            <a:r>
              <a:rPr lang="fr-FR" sz="2600" dirty="0"/>
              <a:t> </a:t>
            </a:r>
            <a:r>
              <a:rPr lang="fr-FR" sz="2600" dirty="0" smtClean="0"/>
              <a:t>  peut descendre sous les 24h.,</a:t>
            </a:r>
          </a:p>
          <a:p>
            <a:pPr marL="0" indent="0">
              <a:buNone/>
            </a:pPr>
            <a:r>
              <a:rPr lang="fr-FR" sz="2600" dirty="0"/>
              <a:t> </a:t>
            </a:r>
            <a:r>
              <a:rPr lang="fr-FR" sz="2600" dirty="0" smtClean="0"/>
              <a:t>  - l’ado vit alors une souffrance intolérable et, </a:t>
            </a:r>
          </a:p>
          <a:p>
            <a:pPr marL="0" indent="0">
              <a:buNone/>
            </a:pPr>
            <a:r>
              <a:rPr lang="fr-FR" sz="2600" dirty="0"/>
              <a:t> </a:t>
            </a:r>
            <a:r>
              <a:rPr lang="fr-FR" sz="2600" dirty="0" smtClean="0"/>
              <a:t>  contrairement à l’adulte, il n’a pas appris que</a:t>
            </a:r>
          </a:p>
          <a:p>
            <a:pPr marL="0" indent="0">
              <a:buNone/>
            </a:pPr>
            <a:r>
              <a:rPr lang="fr-FR" sz="2600" dirty="0"/>
              <a:t> </a:t>
            </a:r>
            <a:r>
              <a:rPr lang="fr-FR" sz="2600" dirty="0" smtClean="0"/>
              <a:t>  la douleur existe, mais qu’elle peut disparaître,</a:t>
            </a:r>
          </a:p>
          <a:p>
            <a:pPr marL="0" indent="0">
              <a:buNone/>
            </a:pPr>
            <a:r>
              <a:rPr lang="fr-FR" sz="2600" dirty="0"/>
              <a:t> </a:t>
            </a:r>
            <a:r>
              <a:rPr lang="fr-FR" sz="2600" dirty="0" smtClean="0"/>
              <a:t>  - avec sa </a:t>
            </a:r>
            <a:r>
              <a:rPr lang="fr-FR" sz="2600" dirty="0" err="1" smtClean="0"/>
              <a:t>pulsionnalité</a:t>
            </a:r>
            <a:r>
              <a:rPr lang="fr-FR" sz="2600" dirty="0" smtClean="0"/>
              <a:t>, il ne peut la supporter</a:t>
            </a:r>
          </a:p>
          <a:p>
            <a:pPr marL="0" indent="0">
              <a:buNone/>
            </a:pPr>
            <a:r>
              <a:rPr lang="fr-FR" sz="2600" dirty="0"/>
              <a:t> </a:t>
            </a:r>
            <a:r>
              <a:rPr lang="fr-FR" sz="2600" dirty="0" smtClean="0"/>
              <a:t>  longtemps…. Il passe à l’acte</a:t>
            </a:r>
          </a:p>
          <a:p>
            <a:pPr marL="0" indent="0">
              <a:buNone/>
            </a:pPr>
            <a:r>
              <a:rPr lang="fr-FR" dirty="0" smtClean="0"/>
              <a:t> </a:t>
            </a:r>
            <a:endParaRPr lang="fr-FR" dirty="0"/>
          </a:p>
        </p:txBody>
      </p:sp>
    </p:spTree>
    <p:extLst>
      <p:ext uri="{BB962C8B-B14F-4D97-AF65-F5344CB8AC3E}">
        <p14:creationId xmlns:p14="http://schemas.microsoft.com/office/powerpoint/2010/main" val="2400593472"/>
      </p:ext>
    </p:extLst>
  </p:cSld>
  <p:clrMapOvr>
    <a:masterClrMapping/>
  </p:clrMapOvr>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50257"/>
            <a:ext cx="9144000" cy="798897"/>
          </a:xfrm>
        </p:spPr>
        <p:txBody>
          <a:bodyPr>
            <a:normAutofit/>
          </a:bodyPr>
          <a:lstStyle/>
          <a:p>
            <a:r>
              <a:rPr lang="fr-FR" sz="3200" dirty="0" smtClean="0"/>
              <a:t>Une </a:t>
            </a:r>
            <a:r>
              <a:rPr lang="fr-FR" sz="3200" dirty="0" smtClean="0"/>
              <a:t>idée reçue à combattre absolument</a:t>
            </a:r>
            <a:endParaRPr lang="fr-FR" sz="3200" dirty="0"/>
          </a:p>
        </p:txBody>
      </p:sp>
      <p:sp>
        <p:nvSpPr>
          <p:cNvPr id="3" name="Espace réservé du contenu 2"/>
          <p:cNvSpPr>
            <a:spLocks noGrp="1"/>
          </p:cNvSpPr>
          <p:nvPr>
            <p:ph idx="1"/>
          </p:nvPr>
        </p:nvSpPr>
        <p:spPr>
          <a:xfrm>
            <a:off x="314074" y="1166893"/>
            <a:ext cx="8657527" cy="5307341"/>
          </a:xfrm>
        </p:spPr>
        <p:txBody>
          <a:bodyPr>
            <a:noAutofit/>
          </a:bodyPr>
          <a:lstStyle/>
          <a:p>
            <a:pPr marL="0" indent="0" algn="just">
              <a:buNone/>
            </a:pPr>
            <a:r>
              <a:rPr lang="fr-FR" sz="3000" dirty="0" smtClean="0"/>
              <a:t>	</a:t>
            </a:r>
            <a:r>
              <a:rPr lang="fr-FR" sz="2400" dirty="0" smtClean="0"/>
              <a:t>« Cette T.S., ce n’est rien, il/elle ne voulait pas vraiment mourir, c’est du chantage… »</a:t>
            </a:r>
          </a:p>
          <a:p>
            <a:pPr marL="0" indent="0" algn="just">
              <a:lnSpc>
                <a:spcPct val="100000"/>
              </a:lnSpc>
              <a:buNone/>
            </a:pPr>
            <a:endParaRPr lang="fr-FR" sz="2400" dirty="0" smtClean="0"/>
          </a:p>
          <a:p>
            <a:pPr marL="0" indent="0" algn="just">
              <a:buNone/>
            </a:pPr>
            <a:r>
              <a:rPr lang="fr-FR" sz="2400" dirty="0" smtClean="0"/>
              <a:t>	Si ce n’est pas la volonté de mourir qui est en cause, c’est alors le signe d’une grave rupture de la communication:  penser ne plus pouvoir s’exprimer et n’être entendu qu’en jouant avec l’idée de la mort, est en soi le signe d’une grande souffrance</a:t>
            </a:r>
            <a:endParaRPr lang="fr-FR" sz="2400" dirty="0"/>
          </a:p>
        </p:txBody>
      </p:sp>
    </p:spTree>
    <p:extLst>
      <p:ext uri="{BB962C8B-B14F-4D97-AF65-F5344CB8AC3E}">
        <p14:creationId xmlns:p14="http://schemas.microsoft.com/office/powerpoint/2010/main" val="3913928673"/>
      </p:ext>
    </p:extLst>
  </p:cSld>
  <p:clrMapOvr>
    <a:masterClrMapping/>
  </p:clrMapOvr>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64041" y="1340768"/>
            <a:ext cx="8522801" cy="1915183"/>
          </a:xfrm>
        </p:spPr>
        <p:txBody>
          <a:bodyPr>
            <a:normAutofit/>
          </a:bodyPr>
          <a:lstStyle/>
          <a:p>
            <a:pPr algn="l"/>
            <a:r>
              <a:rPr lang="fr-BE" sz="3200" b="1" dirty="0" smtClean="0">
                <a:effectLst>
                  <a:outerShdw blurRad="38100" dist="38100" dir="2700000" algn="tl">
                    <a:srgbClr val="000000">
                      <a:alpha val="43137"/>
                    </a:srgbClr>
                  </a:outerShdw>
                </a:effectLst>
                <a:latin typeface="Corbel"/>
                <a:cs typeface="Corbel"/>
              </a:rPr>
              <a:t>9. POURQUOI </a:t>
            </a:r>
            <a:r>
              <a:rPr lang="fr-BE" sz="3200" b="1" dirty="0" smtClean="0">
                <a:effectLst>
                  <a:outerShdw blurRad="38100" dist="38100" dir="2700000" algn="tl">
                    <a:srgbClr val="000000">
                      <a:alpha val="43137"/>
                    </a:srgbClr>
                  </a:outerShdw>
                </a:effectLst>
                <a:latin typeface="Corbel"/>
                <a:cs typeface="Corbel"/>
              </a:rPr>
              <a:t>UN ADOLESCENT DEVIENT-IL PSYCHOTIQUE </a:t>
            </a:r>
            <a:r>
              <a:rPr lang="fr-BE" sz="3200" b="1" dirty="0" smtClean="0">
                <a:latin typeface="Corbel"/>
                <a:cs typeface="Corbel"/>
              </a:rPr>
              <a:t>?</a:t>
            </a:r>
            <a:endParaRPr lang="fr-BE" sz="3200" b="1" dirty="0">
              <a:latin typeface="Corbel"/>
              <a:cs typeface="Corbel"/>
            </a:endParaRPr>
          </a:p>
        </p:txBody>
      </p:sp>
      <p:sp>
        <p:nvSpPr>
          <p:cNvPr id="3" name="Sous-titre 2"/>
          <p:cNvSpPr>
            <a:spLocks noGrp="1"/>
          </p:cNvSpPr>
          <p:nvPr>
            <p:ph type="subTitle" idx="1"/>
          </p:nvPr>
        </p:nvSpPr>
        <p:spPr>
          <a:xfrm>
            <a:off x="500034" y="4293096"/>
            <a:ext cx="8072494" cy="2232248"/>
          </a:xfrm>
        </p:spPr>
        <p:txBody>
          <a:bodyPr>
            <a:normAutofit/>
          </a:bodyPr>
          <a:lstStyle/>
          <a:p>
            <a:r>
              <a:rPr lang="fr-BE" sz="3200" dirty="0" smtClean="0">
                <a:solidFill>
                  <a:schemeClr val="tx1"/>
                </a:solidFill>
                <a:latin typeface="Times New Roman" pitchFamily="18" charset="0"/>
                <a:cs typeface="Times New Roman" pitchFamily="18" charset="0"/>
              </a:rPr>
              <a:t>Approche psychodynamique</a:t>
            </a:r>
            <a:endParaRPr lang="fr-BE" sz="3200" dirty="0">
              <a:solidFill>
                <a:schemeClr val="tx1"/>
              </a:solidFill>
              <a:latin typeface="Times New Roman" pitchFamily="18" charset="0"/>
              <a:cs typeface="Times New Roman" pitchFamily="18" charset="0"/>
            </a:endParaRPr>
          </a:p>
          <a:p>
            <a:endParaRPr lang="fr-BE"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2143715444"/>
      </p:ext>
    </p:extLst>
  </p:cSld>
  <p:clrMapOvr>
    <a:masterClrMapping/>
  </p:clrMapOvr>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14290"/>
            <a:ext cx="8229600" cy="6286544"/>
          </a:xfrm>
        </p:spPr>
        <p:txBody>
          <a:bodyPr>
            <a:normAutofit/>
          </a:bodyPr>
          <a:lstStyle/>
          <a:p>
            <a:pPr>
              <a:lnSpc>
                <a:spcPct val="110000"/>
              </a:lnSpc>
            </a:pPr>
            <a:r>
              <a:rPr lang="fr-BE" sz="2400" b="1" dirty="0" smtClean="0"/>
              <a:t>Nous sommes confrontés à un problème théorique et clinique crucial:</a:t>
            </a:r>
          </a:p>
          <a:p>
            <a:pPr>
              <a:lnSpc>
                <a:spcPct val="110000"/>
              </a:lnSpc>
              <a:buNone/>
            </a:pPr>
            <a:endParaRPr lang="fr-BE" sz="2400" dirty="0" smtClean="0"/>
          </a:p>
          <a:p>
            <a:pPr>
              <a:lnSpc>
                <a:spcPct val="110000"/>
              </a:lnSpc>
            </a:pPr>
            <a:r>
              <a:rPr lang="fr-BE" sz="2400" dirty="0"/>
              <a:t>y</a:t>
            </a:r>
            <a:r>
              <a:rPr lang="fr-BE" sz="2400" dirty="0" smtClean="0"/>
              <a:t> a-t-il un « terrain » sous-jacent où les aléas de la vie vont agir comme « </a:t>
            </a:r>
            <a:r>
              <a:rPr lang="fr-BE" sz="2400" dirty="0" err="1" smtClean="0"/>
              <a:t>fertilisateur</a:t>
            </a:r>
            <a:r>
              <a:rPr lang="fr-BE" sz="2400" dirty="0" smtClean="0"/>
              <a:t> »?</a:t>
            </a:r>
          </a:p>
          <a:p>
            <a:pPr>
              <a:lnSpc>
                <a:spcPct val="110000"/>
              </a:lnSpc>
            </a:pPr>
            <a:endParaRPr lang="fr-BE" sz="2400" dirty="0" smtClean="0"/>
          </a:p>
          <a:p>
            <a:pPr>
              <a:lnSpc>
                <a:spcPct val="110000"/>
              </a:lnSpc>
            </a:pPr>
            <a:r>
              <a:rPr lang="fr-BE" sz="2400" dirty="0" smtClean="0"/>
              <a:t>la notion d’épigenèse?</a:t>
            </a:r>
          </a:p>
          <a:p>
            <a:pPr>
              <a:lnSpc>
                <a:spcPct val="110000"/>
              </a:lnSpc>
            </a:pPr>
            <a:endParaRPr lang="fr-BE" sz="2400" dirty="0"/>
          </a:p>
          <a:p>
            <a:pPr>
              <a:lnSpc>
                <a:spcPct val="110000"/>
              </a:lnSpc>
            </a:pPr>
            <a:r>
              <a:rPr lang="fr-BE" sz="2400" dirty="0"/>
              <a:t>p</a:t>
            </a:r>
            <a:r>
              <a:rPr lang="fr-BE" sz="2400" dirty="0" smtClean="0"/>
              <a:t>ouvons-nous  comprendre, détecter, des signes à bas bruit, des « pré »-perceptions chez certains jeunes,</a:t>
            </a:r>
          </a:p>
          <a:p>
            <a:pPr>
              <a:lnSpc>
                <a:spcPct val="110000"/>
              </a:lnSpc>
              <a:buNone/>
            </a:pPr>
            <a:endParaRPr lang="fr-BE" sz="2400" dirty="0" smtClean="0"/>
          </a:p>
          <a:p>
            <a:pPr>
              <a:lnSpc>
                <a:spcPct val="110000"/>
              </a:lnSpc>
            </a:pPr>
            <a:r>
              <a:rPr lang="fr-BE" sz="2400" dirty="0"/>
              <a:t>a</a:t>
            </a:r>
            <a:r>
              <a:rPr lang="fr-BE" sz="2400" dirty="0" smtClean="0"/>
              <a:t>lors que rien ne dit qu’ils décompenseraient un jour…..?</a:t>
            </a:r>
          </a:p>
        </p:txBody>
      </p:sp>
    </p:spTree>
    <p:extLst>
      <p:ext uri="{BB962C8B-B14F-4D97-AF65-F5344CB8AC3E}">
        <p14:creationId xmlns:p14="http://schemas.microsoft.com/office/powerpoint/2010/main" val="1115733649"/>
      </p:ext>
    </p:extLst>
  </p:cSld>
  <p:clrMapOvr>
    <a:masterClrMapping/>
  </p:clrMapOvr>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357188" y="214313"/>
            <a:ext cx="8429654" cy="1139825"/>
          </a:xfrm>
        </p:spPr>
        <p:txBody>
          <a:bodyPr>
            <a:normAutofit fontScale="90000"/>
          </a:bodyPr>
          <a:lstStyle/>
          <a:p>
            <a:pPr algn="l" eaLnBrk="1" hangingPunct="1">
              <a:defRPr/>
            </a:pPr>
            <a:r>
              <a:rPr lang="lb-LU" sz="3200" b="1" dirty="0" smtClean="0">
                <a:latin typeface="Times New Roman" pitchFamily="18" charset="0"/>
                <a:cs typeface="Times New Roman" pitchFamily="18" charset="0"/>
              </a:rPr>
              <a:t>Conséquences sur l’équilibre libidinal</a:t>
            </a:r>
            <a:r>
              <a:rPr lang="lb-LU" sz="3200" b="1" dirty="0" smtClean="0">
                <a:latin typeface="Times New Roman" pitchFamily="18" charset="0"/>
                <a:cs typeface="Times New Roman" pitchFamily="18" charset="0"/>
              </a:rPr>
              <a:t>:</a:t>
            </a:r>
            <a:br>
              <a:rPr lang="lb-LU" sz="3200" b="1" dirty="0" smtClean="0">
                <a:latin typeface="Times New Roman" pitchFamily="18" charset="0"/>
                <a:cs typeface="Times New Roman" pitchFamily="18" charset="0"/>
              </a:rPr>
            </a:br>
            <a:r>
              <a:rPr lang="lb-LU" sz="3200" b="1" dirty="0">
                <a:latin typeface="Times New Roman" pitchFamily="18" charset="0"/>
                <a:cs typeface="Times New Roman" pitchFamily="18" charset="0"/>
              </a:rPr>
              <a:t/>
            </a:r>
            <a:br>
              <a:rPr lang="lb-LU" sz="3200" b="1" dirty="0">
                <a:latin typeface="Times New Roman" pitchFamily="18" charset="0"/>
                <a:cs typeface="Times New Roman" pitchFamily="18" charset="0"/>
              </a:rPr>
            </a:br>
            <a:endParaRPr lang="fr-FR" sz="3200" b="1" dirty="0" smtClean="0">
              <a:latin typeface="Times New Roman" pitchFamily="18" charset="0"/>
              <a:cs typeface="Times New Roman" pitchFamily="18" charset="0"/>
            </a:endParaRPr>
          </a:p>
        </p:txBody>
      </p:sp>
      <p:sp>
        <p:nvSpPr>
          <p:cNvPr id="10243" name="Rectangle 3"/>
          <p:cNvSpPr>
            <a:spLocks noGrp="1" noChangeArrowheads="1"/>
          </p:cNvSpPr>
          <p:nvPr>
            <p:ph idx="1"/>
          </p:nvPr>
        </p:nvSpPr>
        <p:spPr>
          <a:xfrm>
            <a:off x="214282" y="1747902"/>
            <a:ext cx="8401050" cy="4895808"/>
          </a:xfrm>
        </p:spPr>
        <p:txBody>
          <a:bodyPr>
            <a:normAutofit fontScale="25000" lnSpcReduction="20000"/>
          </a:bodyPr>
          <a:lstStyle/>
          <a:p>
            <a:pPr marL="457200" lvl="3" indent="457200">
              <a:lnSpc>
                <a:spcPct val="170000"/>
              </a:lnSpc>
              <a:buSzPct val="100000"/>
              <a:buFont typeface="Arial" pitchFamily="34" charset="0"/>
              <a:buChar char="•"/>
              <a:defRPr/>
            </a:pPr>
            <a:r>
              <a:rPr lang="lb-LU" sz="9600" dirty="0" smtClean="0">
                <a:latin typeface="Times New Roman" pitchFamily="18" charset="0"/>
                <a:cs typeface="Times New Roman" pitchFamily="18" charset="0"/>
              </a:rPr>
              <a:t>acquisition du potentiel de réalisation pulsionnelle</a:t>
            </a:r>
          </a:p>
          <a:p>
            <a:pPr marL="457200" lvl="3" indent="457200">
              <a:lnSpc>
                <a:spcPct val="170000"/>
              </a:lnSpc>
              <a:buSzPct val="100000"/>
              <a:buFont typeface="Arial" pitchFamily="34" charset="0"/>
              <a:buChar char="•"/>
              <a:defRPr/>
            </a:pPr>
            <a:r>
              <a:rPr lang="lb-LU" sz="9600" dirty="0" smtClean="0">
                <a:latin typeface="Times New Roman" pitchFamily="18" charset="0"/>
                <a:cs typeface="Times New Roman" pitchFamily="18" charset="0"/>
              </a:rPr>
              <a:t>angoisses consécutives à la dangerosité d’une telle 	réalisation,</a:t>
            </a:r>
          </a:p>
          <a:p>
            <a:pPr marL="457200" lvl="3" indent="457200">
              <a:lnSpc>
                <a:spcPct val="170000"/>
              </a:lnSpc>
              <a:buSzPct val="100000"/>
              <a:buFont typeface="Arial" pitchFamily="34" charset="0"/>
              <a:buChar char="•"/>
              <a:defRPr/>
            </a:pPr>
            <a:r>
              <a:rPr lang="lb-LU" sz="9600" dirty="0" smtClean="0">
                <a:latin typeface="Times New Roman" pitchFamily="18" charset="0"/>
                <a:cs typeface="Times New Roman" pitchFamily="18" charset="0"/>
              </a:rPr>
              <a:t>repli narcissique pour s’en protéger,</a:t>
            </a:r>
          </a:p>
          <a:p>
            <a:pPr marL="457200" lvl="3" indent="457200">
              <a:lnSpc>
                <a:spcPct val="170000"/>
              </a:lnSpc>
              <a:buSzPct val="100000"/>
              <a:buFont typeface="Arial" pitchFamily="34" charset="0"/>
              <a:buChar char="•"/>
              <a:defRPr/>
            </a:pPr>
            <a:r>
              <a:rPr lang="lb-LU" sz="9600" dirty="0" smtClean="0">
                <a:latin typeface="Times New Roman" pitchFamily="18" charset="0"/>
                <a:cs typeface="Times New Roman" pitchFamily="18" charset="0"/>
              </a:rPr>
              <a:t>mais alors, développement d’une angoisse sur soi-	même, sur sa personne propre.</a:t>
            </a:r>
          </a:p>
          <a:p>
            <a:pPr marL="0" indent="0" algn="ctr">
              <a:lnSpc>
                <a:spcPct val="170000"/>
              </a:lnSpc>
              <a:buNone/>
              <a:tabLst>
                <a:tab pos="452438" algn="l"/>
              </a:tabLst>
              <a:defRPr/>
            </a:pPr>
            <a:r>
              <a:rPr lang="lb-LU" sz="9600" b="1" dirty="0" smtClean="0">
                <a:latin typeface="Times New Roman" pitchFamily="18" charset="0"/>
                <a:cs typeface="Times New Roman" pitchFamily="18" charset="0"/>
              </a:rPr>
              <a:t>Risque de psychose !</a:t>
            </a:r>
            <a:endParaRPr lang="lb-LU" sz="9600" dirty="0" smtClean="0">
              <a:latin typeface="Times New Roman" pitchFamily="18" charset="0"/>
              <a:cs typeface="Times New Roman" pitchFamily="18" charset="0"/>
            </a:endParaRPr>
          </a:p>
          <a:p>
            <a:pPr marL="0" indent="0" eaLnBrk="1" hangingPunct="1">
              <a:lnSpc>
                <a:spcPct val="90000"/>
              </a:lnSpc>
              <a:buFont typeface="Wingdings" pitchFamily="2" charset="2"/>
              <a:buNone/>
              <a:tabLst>
                <a:tab pos="452438" algn="l"/>
              </a:tabLst>
              <a:defRPr/>
            </a:pPr>
            <a:endParaRPr lang="lb-LU" sz="4500" dirty="0">
              <a:latin typeface="Times New Roman" pitchFamily="18" charset="0"/>
              <a:cs typeface="Times New Roman" pitchFamily="18" charset="0"/>
            </a:endParaRPr>
          </a:p>
          <a:p>
            <a:pPr marL="0" indent="0" eaLnBrk="1" hangingPunct="1">
              <a:lnSpc>
                <a:spcPct val="90000"/>
              </a:lnSpc>
              <a:buFont typeface="Wingdings" pitchFamily="2" charset="2"/>
              <a:buNone/>
              <a:tabLst>
                <a:tab pos="452438" algn="l"/>
              </a:tabLst>
              <a:defRPr/>
            </a:pPr>
            <a:endParaRPr lang="lb-LU" sz="4500" dirty="0" smtClean="0">
              <a:latin typeface="Times New Roman" pitchFamily="18" charset="0"/>
              <a:cs typeface="Times New Roman" pitchFamily="18" charset="0"/>
            </a:endParaRPr>
          </a:p>
          <a:p>
            <a:pPr marL="0" indent="0" eaLnBrk="1" hangingPunct="1">
              <a:lnSpc>
                <a:spcPct val="90000"/>
              </a:lnSpc>
              <a:buFont typeface="Wingdings" pitchFamily="2" charset="2"/>
              <a:buNone/>
              <a:tabLst>
                <a:tab pos="452438" algn="l"/>
              </a:tabLst>
              <a:defRPr/>
            </a:pPr>
            <a:endParaRPr lang="lb-LU" sz="4500" dirty="0"/>
          </a:p>
          <a:p>
            <a:pPr marL="0" indent="0" eaLnBrk="1" hangingPunct="1">
              <a:lnSpc>
                <a:spcPct val="90000"/>
              </a:lnSpc>
              <a:buFont typeface="Wingdings" pitchFamily="2" charset="2"/>
              <a:buNone/>
              <a:tabLst>
                <a:tab pos="452438" algn="l"/>
              </a:tabLst>
              <a:defRPr/>
            </a:pPr>
            <a:endParaRPr lang="lb-LU" sz="4500" dirty="0" smtClean="0"/>
          </a:p>
          <a:p>
            <a:pPr marL="0" indent="0" eaLnBrk="1" hangingPunct="1">
              <a:lnSpc>
                <a:spcPct val="90000"/>
              </a:lnSpc>
              <a:buFont typeface="Wingdings" pitchFamily="2" charset="2"/>
              <a:buNone/>
              <a:tabLst>
                <a:tab pos="452438" algn="l"/>
              </a:tabLst>
              <a:defRPr/>
            </a:pPr>
            <a:endParaRPr lang="lb-LU" sz="4500" dirty="0" smtClean="0"/>
          </a:p>
          <a:p>
            <a:pPr marL="0" indent="0" eaLnBrk="1" hangingPunct="1">
              <a:lnSpc>
                <a:spcPct val="90000"/>
              </a:lnSpc>
              <a:buFont typeface="Wingdings" pitchFamily="2" charset="2"/>
              <a:buNone/>
              <a:tabLst>
                <a:tab pos="452438" algn="l"/>
              </a:tabLst>
              <a:defRPr/>
            </a:pPr>
            <a:endParaRPr lang="lb-LU" sz="4500" dirty="0"/>
          </a:p>
          <a:p>
            <a:pPr marL="0" indent="0" eaLnBrk="1" hangingPunct="1">
              <a:lnSpc>
                <a:spcPct val="90000"/>
              </a:lnSpc>
              <a:buFont typeface="Wingdings" pitchFamily="2" charset="2"/>
              <a:buNone/>
              <a:tabLst>
                <a:tab pos="452438" algn="l"/>
              </a:tabLst>
              <a:defRPr/>
            </a:pPr>
            <a:endParaRPr lang="lb-LU" sz="4500" dirty="0" smtClean="0"/>
          </a:p>
          <a:p>
            <a:pPr marL="0" indent="0" eaLnBrk="1" hangingPunct="1">
              <a:lnSpc>
                <a:spcPct val="90000"/>
              </a:lnSpc>
              <a:buFont typeface="Wingdings" pitchFamily="2" charset="2"/>
              <a:buNone/>
              <a:tabLst>
                <a:tab pos="452438" algn="l"/>
              </a:tabLst>
              <a:defRPr/>
            </a:pPr>
            <a:endParaRPr lang="lb-LU" sz="4500" dirty="0" smtClean="0"/>
          </a:p>
          <a:p>
            <a:pPr marL="0" indent="0" eaLnBrk="1" hangingPunct="1">
              <a:lnSpc>
                <a:spcPct val="90000"/>
              </a:lnSpc>
              <a:buFont typeface="Wingdings" pitchFamily="2" charset="2"/>
              <a:buNone/>
              <a:tabLst>
                <a:tab pos="452438" algn="l"/>
              </a:tabLst>
              <a:defRPr/>
            </a:pPr>
            <a:endParaRPr lang="lb-LU" sz="4000" dirty="0"/>
          </a:p>
          <a:p>
            <a:pPr marL="0" indent="0" eaLnBrk="1" hangingPunct="1">
              <a:lnSpc>
                <a:spcPct val="90000"/>
              </a:lnSpc>
              <a:buFont typeface="Wingdings" pitchFamily="2" charset="2"/>
              <a:buNone/>
              <a:tabLst>
                <a:tab pos="452438" algn="l"/>
              </a:tabLst>
              <a:defRPr/>
            </a:pPr>
            <a:endParaRPr lang="lb-LU" sz="4000" dirty="0" smtClean="0"/>
          </a:p>
          <a:p>
            <a:pPr marL="0" indent="0" eaLnBrk="1" hangingPunct="1">
              <a:lnSpc>
                <a:spcPct val="90000"/>
              </a:lnSpc>
              <a:buFont typeface="Wingdings" pitchFamily="2" charset="2"/>
              <a:buNone/>
              <a:tabLst>
                <a:tab pos="452438" algn="l"/>
              </a:tabLst>
              <a:defRPr/>
            </a:pPr>
            <a:endParaRPr lang="lb-LU" sz="4000" dirty="0" smtClean="0"/>
          </a:p>
          <a:p>
            <a:pPr marL="0" indent="0" eaLnBrk="1" hangingPunct="1">
              <a:lnSpc>
                <a:spcPct val="90000"/>
              </a:lnSpc>
              <a:buFont typeface="Wingdings" pitchFamily="2" charset="2"/>
              <a:buNone/>
              <a:tabLst>
                <a:tab pos="452438" algn="l"/>
              </a:tabLst>
              <a:defRPr/>
            </a:pPr>
            <a:r>
              <a:rPr lang="lb-LU" sz="4000" dirty="0" smtClean="0"/>
              <a:t> </a:t>
            </a:r>
          </a:p>
        </p:txBody>
      </p:sp>
    </p:spTree>
    <p:extLst>
      <p:ext uri="{BB962C8B-B14F-4D97-AF65-F5344CB8AC3E}">
        <p14:creationId xmlns:p14="http://schemas.microsoft.com/office/powerpoint/2010/main" val="4090207384"/>
      </p:ext>
    </p:extLst>
  </p:cSld>
  <p:clrMapOvr>
    <a:masterClrMapping/>
  </p:clrMapOvr>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142852"/>
            <a:ext cx="8229600" cy="1143000"/>
          </a:xfrm>
        </p:spPr>
        <p:txBody>
          <a:bodyPr>
            <a:normAutofit/>
          </a:bodyPr>
          <a:lstStyle/>
          <a:p>
            <a:r>
              <a:rPr lang="fr-BE" sz="3200" b="1" u="sng" dirty="0" smtClean="0">
                <a:solidFill>
                  <a:srgbClr val="FFFFFF"/>
                </a:solidFill>
                <a:effectLst>
                  <a:outerShdw blurRad="38100" dist="38100" dir="2700000" algn="tl">
                    <a:srgbClr val="000000">
                      <a:alpha val="43137"/>
                    </a:srgbClr>
                  </a:outerShdw>
                </a:effectLst>
                <a:latin typeface="Times New Roman" pitchFamily="18" charset="0"/>
                <a:cs typeface="Times New Roman" pitchFamily="18" charset="0"/>
              </a:rPr>
              <a:t>POURQUOI ?</a:t>
            </a:r>
            <a:endParaRPr lang="fr-BE" sz="3200" b="1" u="sng" dirty="0">
              <a:solidFill>
                <a:srgbClr val="FFFFFF"/>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Espace réservé du contenu 2"/>
          <p:cNvSpPr>
            <a:spLocks noGrp="1"/>
          </p:cNvSpPr>
          <p:nvPr>
            <p:ph idx="1"/>
          </p:nvPr>
        </p:nvSpPr>
        <p:spPr>
          <a:xfrm>
            <a:off x="428596" y="1285860"/>
            <a:ext cx="8229600" cy="5000660"/>
          </a:xfrm>
        </p:spPr>
        <p:txBody>
          <a:bodyPr>
            <a:noAutofit/>
          </a:bodyPr>
          <a:lstStyle/>
          <a:p>
            <a:pPr>
              <a:lnSpc>
                <a:spcPct val="150000"/>
              </a:lnSpc>
            </a:pPr>
            <a:r>
              <a:rPr lang="fr-BE" sz="2800" dirty="0" smtClean="0">
                <a:latin typeface="Times New Roman" pitchFamily="18" charset="0"/>
                <a:cs typeface="Times New Roman" pitchFamily="18" charset="0"/>
              </a:rPr>
              <a:t>La fragilité du Moi entraîne une angoisse majeure sur la cohérence de la personne propre.</a:t>
            </a:r>
          </a:p>
          <a:p>
            <a:pPr>
              <a:lnSpc>
                <a:spcPct val="150000"/>
              </a:lnSpc>
            </a:pPr>
            <a:endParaRPr lang="fr-BE" sz="1100" dirty="0" smtClean="0">
              <a:latin typeface="Times New Roman" pitchFamily="18" charset="0"/>
              <a:cs typeface="Times New Roman" pitchFamily="18" charset="0"/>
            </a:endParaRPr>
          </a:p>
          <a:p>
            <a:pPr>
              <a:lnSpc>
                <a:spcPct val="150000"/>
              </a:lnSpc>
            </a:pPr>
            <a:r>
              <a:rPr lang="fr-BE" sz="2800" dirty="0" smtClean="0">
                <a:latin typeface="Times New Roman" pitchFamily="18" charset="0"/>
                <a:cs typeface="Times New Roman" pitchFamily="18" charset="0"/>
              </a:rPr>
              <a:t>Le pire est que le danger vient de l’intérieur, de cette poussée pulsionnelle incontrôlable.</a:t>
            </a:r>
          </a:p>
          <a:p>
            <a:pPr>
              <a:lnSpc>
                <a:spcPct val="150000"/>
              </a:lnSpc>
              <a:buNone/>
            </a:pPr>
            <a:endParaRPr lang="fr-BE" sz="1100" dirty="0" smtClean="0">
              <a:latin typeface="Times New Roman" pitchFamily="18" charset="0"/>
              <a:cs typeface="Times New Roman" pitchFamily="18" charset="0"/>
            </a:endParaRPr>
          </a:p>
          <a:p>
            <a:pPr>
              <a:lnSpc>
                <a:spcPct val="150000"/>
              </a:lnSpc>
            </a:pPr>
            <a:r>
              <a:rPr lang="fr-BE" sz="2800" dirty="0" smtClean="0">
                <a:latin typeface="Times New Roman" pitchFamily="18" charset="0"/>
                <a:cs typeface="Times New Roman" pitchFamily="18" charset="0"/>
              </a:rPr>
              <a:t>Le Moi court dès lors le risque de destruction interne, c’est l’angoisse de morcellement. </a:t>
            </a:r>
            <a:endParaRPr lang="fr-BE" sz="2800" dirty="0">
              <a:latin typeface="Times New Roman" pitchFamily="18" charset="0"/>
              <a:cs typeface="Times New Roman" pitchFamily="18" charset="0"/>
            </a:endParaRPr>
          </a:p>
        </p:txBody>
      </p:sp>
    </p:spTree>
    <p:extLst>
      <p:ext uri="{BB962C8B-B14F-4D97-AF65-F5344CB8AC3E}">
        <p14:creationId xmlns:p14="http://schemas.microsoft.com/office/powerpoint/2010/main" val="601484947"/>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3"/>
          <p:cNvSpPr>
            <a:spLocks noGrp="1" noChangeArrowheads="1"/>
          </p:cNvSpPr>
          <p:nvPr>
            <p:ph idx="1"/>
          </p:nvPr>
        </p:nvSpPr>
        <p:spPr>
          <a:xfrm>
            <a:off x="285750" y="2428875"/>
            <a:ext cx="8229600" cy="2305050"/>
          </a:xfrm>
        </p:spPr>
        <p:txBody>
          <a:bodyPr/>
          <a:lstStyle/>
          <a:p>
            <a:pPr marL="0" indent="0" eaLnBrk="1" hangingPunct="1">
              <a:lnSpc>
                <a:spcPct val="130000"/>
              </a:lnSpc>
              <a:buFont typeface="Wingdings" charset="0"/>
              <a:buNone/>
            </a:pPr>
            <a:r>
              <a:rPr lang="fr-BE" sz="2600">
                <a:latin typeface="Arial" charset="0"/>
                <a:ea typeface="MS PGothic" charset="0"/>
              </a:rPr>
              <a:t>L’adolescence est l’intégration d’un corps sexué, d’une histoire personnelle, de la séparation d’avec les parents et les figures d’attachement infantile, et de l’investissement du monde environnant.</a:t>
            </a:r>
            <a:endParaRPr lang="fr-FR" sz="2600">
              <a:latin typeface="Arial" charset="0"/>
              <a:ea typeface="MS PGothic" charset="0"/>
            </a:endParaRPr>
          </a:p>
        </p:txBody>
      </p:sp>
      <p:sp>
        <p:nvSpPr>
          <p:cNvPr id="22530" name="Rectangle 4"/>
          <p:cNvSpPr>
            <a:spLocks noChangeArrowheads="1"/>
          </p:cNvSpPr>
          <p:nvPr/>
        </p:nvSpPr>
        <p:spPr bwMode="auto">
          <a:xfrm>
            <a:off x="250825" y="620713"/>
            <a:ext cx="8678863" cy="138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1" hangingPunct="1"/>
            <a:r>
              <a:rPr lang="fr-BE" sz="2800"/>
              <a:t>Nécessité de réaffirmer le lien de l’adolescence et du pubertaire.</a:t>
            </a:r>
          </a:p>
          <a:p>
            <a:pPr eaLnBrk="1" hangingPunct="1"/>
            <a:r>
              <a:rPr lang="fr-BE" sz="2800"/>
              <a:t>«L’adolescent est un enfant dans un corps d’adulte».</a:t>
            </a:r>
            <a:endParaRPr lang="fr-FR" sz="2800"/>
          </a:p>
        </p:txBody>
      </p:sp>
    </p:spTree>
    <p:extLst>
      <p:ext uri="{BB962C8B-B14F-4D97-AF65-F5344CB8AC3E}">
        <p14:creationId xmlns:p14="http://schemas.microsoft.com/office/powerpoint/2010/main" val="2543050693"/>
      </p:ext>
    </p:extLst>
  </p:cSld>
  <p:clrMapOvr>
    <a:masterClrMapping/>
  </p:clrMapOvr>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85728"/>
            <a:ext cx="8229600" cy="5840435"/>
          </a:xfrm>
        </p:spPr>
        <p:txBody>
          <a:bodyPr/>
          <a:lstStyle/>
          <a:p>
            <a:pPr>
              <a:lnSpc>
                <a:spcPct val="150000"/>
              </a:lnSpc>
            </a:pPr>
            <a:r>
              <a:rPr lang="fr-BE" sz="2800" dirty="0" smtClean="0">
                <a:latin typeface="Times New Roman" pitchFamily="18" charset="0"/>
                <a:cs typeface="Times New Roman" pitchFamily="18" charset="0"/>
              </a:rPr>
              <a:t>Jusque là, on a affaire à ce que l’on peut considérer comme des signes de risque de décompensation, l’adolescent se battant contre la bascule interne vers une </a:t>
            </a:r>
            <a:r>
              <a:rPr lang="fr-BE" sz="2800" b="1" dirty="0" smtClean="0">
                <a:latin typeface="Times New Roman" pitchFamily="18" charset="0"/>
                <a:cs typeface="Times New Roman" pitchFamily="18" charset="0"/>
              </a:rPr>
              <a:t>« schizophrénie simple ».</a:t>
            </a:r>
          </a:p>
          <a:p>
            <a:endParaRPr lang="fr-BE" dirty="0"/>
          </a:p>
        </p:txBody>
      </p:sp>
    </p:spTree>
    <p:extLst>
      <p:ext uri="{BB962C8B-B14F-4D97-AF65-F5344CB8AC3E}">
        <p14:creationId xmlns:p14="http://schemas.microsoft.com/office/powerpoint/2010/main" val="576124289"/>
      </p:ext>
    </p:extLst>
  </p:cSld>
  <p:clrMapOvr>
    <a:masterClrMapping/>
  </p:clrMapOvr>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95536" y="142852"/>
            <a:ext cx="8229600" cy="6357982"/>
          </a:xfrm>
        </p:spPr>
        <p:txBody>
          <a:bodyPr>
            <a:normAutofit fontScale="77500" lnSpcReduction="20000"/>
          </a:bodyPr>
          <a:lstStyle/>
          <a:p>
            <a:r>
              <a:rPr lang="fr-BE" b="1" dirty="0" smtClean="0">
                <a:effectLst>
                  <a:outerShdw blurRad="38100" dist="38100" dir="2700000" algn="tl">
                    <a:srgbClr val="000000">
                      <a:alpha val="43137"/>
                    </a:srgbClr>
                  </a:outerShdw>
                </a:effectLst>
                <a:latin typeface="Times New Roman" pitchFamily="18" charset="0"/>
                <a:cs typeface="Times New Roman" pitchFamily="18" charset="0"/>
              </a:rPr>
              <a:t>Mais ensuite?</a:t>
            </a:r>
          </a:p>
          <a:p>
            <a:pPr>
              <a:buNone/>
            </a:pPr>
            <a:endParaRPr lang="fr-BE" sz="1400" dirty="0" smtClean="0">
              <a:latin typeface="Times New Roman" pitchFamily="18" charset="0"/>
              <a:cs typeface="Times New Roman" pitchFamily="18" charset="0"/>
            </a:endParaRPr>
          </a:p>
          <a:p>
            <a:pPr lvl="1">
              <a:buFont typeface="Arial" pitchFamily="34" charset="0"/>
              <a:buChar char="•"/>
            </a:pPr>
            <a:r>
              <a:rPr lang="fr-BE" dirty="0" smtClean="0">
                <a:latin typeface="Times New Roman" pitchFamily="18" charset="0"/>
                <a:cs typeface="Times New Roman" pitchFamily="18" charset="0"/>
              </a:rPr>
              <a:t>On connaît bien la fragilité persécutive de tout adolescent, même le plus normal.</a:t>
            </a:r>
          </a:p>
          <a:p>
            <a:pPr>
              <a:buNone/>
            </a:pPr>
            <a:endParaRPr lang="fr-BE" sz="2800" dirty="0" smtClean="0">
              <a:latin typeface="Times New Roman" pitchFamily="18" charset="0"/>
              <a:cs typeface="Times New Roman" pitchFamily="18" charset="0"/>
            </a:endParaRPr>
          </a:p>
          <a:p>
            <a:pPr lvl="1">
              <a:buFont typeface="Arial" pitchFamily="34" charset="0"/>
              <a:buChar char="•"/>
            </a:pPr>
            <a:r>
              <a:rPr lang="fr-BE" dirty="0" smtClean="0">
                <a:latin typeface="Times New Roman" pitchFamily="18" charset="0"/>
                <a:cs typeface="Times New Roman" pitchFamily="18" charset="0"/>
              </a:rPr>
              <a:t>Il s’agit d’un mécanisme défensif efficace contre ce vécu de fragilité interne inacceptable.</a:t>
            </a:r>
          </a:p>
          <a:p>
            <a:pPr>
              <a:buNone/>
            </a:pPr>
            <a:endParaRPr lang="fr-BE" sz="2800" dirty="0" smtClean="0">
              <a:latin typeface="Times New Roman" pitchFamily="18" charset="0"/>
              <a:cs typeface="Times New Roman" pitchFamily="18" charset="0"/>
            </a:endParaRPr>
          </a:p>
          <a:p>
            <a:pPr lvl="1">
              <a:buFont typeface="Arial" pitchFamily="34" charset="0"/>
              <a:buChar char="•"/>
            </a:pPr>
            <a:r>
              <a:rPr lang="fr-BE" dirty="0" smtClean="0">
                <a:latin typeface="Times New Roman" pitchFamily="18" charset="0"/>
                <a:cs typeface="Times New Roman" pitchFamily="18" charset="0"/>
              </a:rPr>
              <a:t>« Le danger ne vient pas de moi, il vient de l’autre, du dehors, et je dois m’en protéger à tout prix. »</a:t>
            </a:r>
          </a:p>
          <a:p>
            <a:endParaRPr lang="fr-BE" sz="2800" dirty="0" smtClean="0">
              <a:latin typeface="Times New Roman" pitchFamily="18" charset="0"/>
              <a:cs typeface="Times New Roman" pitchFamily="18" charset="0"/>
            </a:endParaRPr>
          </a:p>
          <a:p>
            <a:pPr lvl="1">
              <a:buFont typeface="Arial" pitchFamily="34" charset="0"/>
              <a:buChar char="•"/>
            </a:pPr>
            <a:r>
              <a:rPr lang="fr-BE" dirty="0" smtClean="0">
                <a:latin typeface="Times New Roman" pitchFamily="18" charset="0"/>
                <a:cs typeface="Times New Roman" pitchFamily="18" charset="0"/>
              </a:rPr>
              <a:t>Normalement, l’adolescent garde une certaine souplesse adaptative dans ce mécanisme.</a:t>
            </a:r>
            <a:endParaRPr lang="fr-BE" dirty="0">
              <a:latin typeface="Times New Roman" pitchFamily="18" charset="0"/>
              <a:cs typeface="Times New Roman" pitchFamily="18" charset="0"/>
            </a:endParaRPr>
          </a:p>
        </p:txBody>
      </p:sp>
    </p:spTree>
    <p:extLst>
      <p:ext uri="{BB962C8B-B14F-4D97-AF65-F5344CB8AC3E}">
        <p14:creationId xmlns:p14="http://schemas.microsoft.com/office/powerpoint/2010/main" val="2762814725"/>
      </p:ext>
    </p:extLst>
  </p:cSld>
  <p:clrMapOvr>
    <a:masterClrMapping/>
  </p:clrMapOvr>
  <p:timing>
    <p:tnLst>
      <p:par>
        <p:cTn xmlns:p14="http://schemas.microsoft.com/office/powerpoint/2010/mai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14290"/>
            <a:ext cx="8229600" cy="6357982"/>
          </a:xfrm>
        </p:spPr>
        <p:txBody>
          <a:bodyPr>
            <a:normAutofit fontScale="92500" lnSpcReduction="10000"/>
          </a:bodyPr>
          <a:lstStyle/>
          <a:p>
            <a:endParaRPr lang="fr-BE" sz="2800" dirty="0" smtClean="0">
              <a:latin typeface="Times New Roman" pitchFamily="18" charset="0"/>
              <a:cs typeface="Times New Roman" pitchFamily="18" charset="0"/>
            </a:endParaRPr>
          </a:p>
          <a:p>
            <a:r>
              <a:rPr lang="fr-BE" sz="2800" dirty="0" smtClean="0">
                <a:latin typeface="Times New Roman" pitchFamily="18" charset="0"/>
                <a:cs typeface="Times New Roman" pitchFamily="18" charset="0"/>
              </a:rPr>
              <a:t>L’adolescent en risque de psychose perd cette souplesse.</a:t>
            </a:r>
          </a:p>
          <a:p>
            <a:pPr>
              <a:buNone/>
            </a:pPr>
            <a:endParaRPr lang="fr-BE" sz="2800" dirty="0" smtClean="0">
              <a:latin typeface="Times New Roman" pitchFamily="18" charset="0"/>
              <a:cs typeface="Times New Roman" pitchFamily="18" charset="0"/>
            </a:endParaRPr>
          </a:p>
          <a:p>
            <a:r>
              <a:rPr lang="fr-BE" sz="2800" dirty="0" smtClean="0">
                <a:latin typeface="Times New Roman" pitchFamily="18" charset="0"/>
                <a:cs typeface="Times New Roman" pitchFamily="18" charset="0"/>
              </a:rPr>
              <a:t>Au sens strict, les enveloppes, psychique, mais aussi physique, sensorielle notamment, sont perméables.</a:t>
            </a:r>
          </a:p>
          <a:p>
            <a:pPr>
              <a:buNone/>
            </a:pPr>
            <a:endParaRPr lang="fr-BE" sz="2800" dirty="0" smtClean="0">
              <a:latin typeface="Times New Roman" pitchFamily="18" charset="0"/>
              <a:cs typeface="Times New Roman" pitchFamily="18" charset="0"/>
            </a:endParaRPr>
          </a:p>
          <a:p>
            <a:r>
              <a:rPr lang="fr-BE" sz="2800" dirty="0" smtClean="0">
                <a:latin typeface="Times New Roman" pitchFamily="18" charset="0"/>
                <a:cs typeface="Times New Roman" pitchFamily="18" charset="0"/>
              </a:rPr>
              <a:t>Le « contenu », hormonal et pulsionnel, est hors contrôle, mais aussi le « contenant » : pour preuve, les caractères sexuels secondaires qui émergent, et le regard des autres qui intruse!</a:t>
            </a:r>
          </a:p>
          <a:p>
            <a:endParaRPr lang="fr-BE" dirty="0"/>
          </a:p>
        </p:txBody>
      </p:sp>
    </p:spTree>
    <p:extLst>
      <p:ext uri="{BB962C8B-B14F-4D97-AF65-F5344CB8AC3E}">
        <p14:creationId xmlns:p14="http://schemas.microsoft.com/office/powerpoint/2010/main" val="3753082683"/>
      </p:ext>
    </p:extLst>
  </p:cSld>
  <p:clrMapOvr>
    <a:masterClrMapping/>
  </p:clrMapOvr>
  <p:timing>
    <p:tnLst>
      <p:par>
        <p:cTn xmlns:p14="http://schemas.microsoft.com/office/powerpoint/2010/mai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483829"/>
            <a:ext cx="8401080" cy="4642333"/>
          </a:xfrm>
        </p:spPr>
        <p:txBody>
          <a:bodyPr>
            <a:normAutofit fontScale="77500" lnSpcReduction="20000"/>
          </a:bodyPr>
          <a:lstStyle/>
          <a:p>
            <a:r>
              <a:rPr lang="fr-BE" sz="2800" dirty="0" smtClean="0">
                <a:latin typeface="Times New Roman" pitchFamily="18" charset="0"/>
                <a:cs typeface="Times New Roman" pitchFamily="18" charset="0"/>
              </a:rPr>
              <a:t>Les mécanismes projectifs n’ont plus qu’à se déployer: la paranoïa est sous-jacente.</a:t>
            </a:r>
          </a:p>
          <a:p>
            <a:pPr>
              <a:buNone/>
            </a:pPr>
            <a:endParaRPr lang="fr-BE" sz="2800" dirty="0" smtClean="0">
              <a:latin typeface="Times New Roman" pitchFamily="18" charset="0"/>
              <a:cs typeface="Times New Roman" pitchFamily="18" charset="0"/>
            </a:endParaRPr>
          </a:p>
          <a:p>
            <a:r>
              <a:rPr lang="fr-BE" sz="2800" dirty="0" smtClean="0">
                <a:latin typeface="Times New Roman" pitchFamily="18" charset="0"/>
                <a:cs typeface="Times New Roman" pitchFamily="18" charset="0"/>
              </a:rPr>
              <a:t>Comme la pulsionnalité adolescente n’est pas que sexualisée, mais aussi agressive, la bascule vers la violence est toute proche.</a:t>
            </a:r>
          </a:p>
          <a:p>
            <a:pPr>
              <a:buNone/>
            </a:pPr>
            <a:endParaRPr lang="fr-BE" sz="2800" dirty="0" smtClean="0">
              <a:latin typeface="Times New Roman" pitchFamily="18" charset="0"/>
              <a:cs typeface="Times New Roman" pitchFamily="18" charset="0"/>
            </a:endParaRPr>
          </a:p>
          <a:p>
            <a:r>
              <a:rPr lang="fr-BE" sz="2800" dirty="0" smtClean="0">
                <a:latin typeface="Times New Roman" pitchFamily="18" charset="0"/>
                <a:cs typeface="Times New Roman" pitchFamily="18" charset="0"/>
              </a:rPr>
              <a:t>Celle dirigée vers l’extérieur, mais aussi et surtout, celle, supposée, des autres sur soi.</a:t>
            </a:r>
          </a:p>
          <a:p>
            <a:pPr>
              <a:buNone/>
            </a:pPr>
            <a:endParaRPr lang="fr-BE" dirty="0" smtClean="0"/>
          </a:p>
          <a:p>
            <a:endParaRPr lang="fr-BE" dirty="0" smtClean="0"/>
          </a:p>
          <a:p>
            <a:pPr>
              <a:buNone/>
            </a:pPr>
            <a:endParaRPr lang="fr-BE" dirty="0"/>
          </a:p>
        </p:txBody>
      </p:sp>
    </p:spTree>
    <p:extLst>
      <p:ext uri="{BB962C8B-B14F-4D97-AF65-F5344CB8AC3E}">
        <p14:creationId xmlns:p14="http://schemas.microsoft.com/office/powerpoint/2010/main" val="4117370807"/>
      </p:ext>
    </p:extLst>
  </p:cSld>
  <p:clrMapOvr>
    <a:masterClrMapping/>
  </p:clrMapOvr>
  <p:timing>
    <p:tnLst>
      <p:par>
        <p:cTn xmlns:p14="http://schemas.microsoft.com/office/powerpoint/2010/mai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42852"/>
            <a:ext cx="8229600" cy="5983311"/>
          </a:xfrm>
        </p:spPr>
        <p:txBody>
          <a:bodyPr>
            <a:normAutofit lnSpcReduction="10000"/>
          </a:bodyPr>
          <a:lstStyle/>
          <a:p>
            <a:endParaRPr lang="fr-BE" sz="2800" dirty="0" smtClean="0">
              <a:latin typeface="Times New Roman" pitchFamily="18" charset="0"/>
              <a:cs typeface="Times New Roman" pitchFamily="18" charset="0"/>
            </a:endParaRPr>
          </a:p>
          <a:p>
            <a:r>
              <a:rPr lang="fr-BE" sz="2800" dirty="0" smtClean="0">
                <a:latin typeface="Times New Roman" pitchFamily="18" charset="0"/>
                <a:cs typeface="Times New Roman" pitchFamily="18" charset="0"/>
              </a:rPr>
              <a:t>Cependant, dans le contexte encore peu organisé, voire anarchique de ce vécu adolescentaire, il ne s’agit pas de paranoïa au sens classique, mais d’un vécu paranoïde, encore mouvant, et plus ou moins inconsistant.</a:t>
            </a:r>
          </a:p>
          <a:p>
            <a:pPr>
              <a:buNone/>
            </a:pPr>
            <a:endParaRPr lang="fr-BE" sz="2800" dirty="0" smtClean="0">
              <a:latin typeface="Times New Roman" pitchFamily="18" charset="0"/>
              <a:cs typeface="Times New Roman" pitchFamily="18" charset="0"/>
            </a:endParaRPr>
          </a:p>
          <a:p>
            <a:r>
              <a:rPr lang="fr-BE" sz="2800" dirty="0" smtClean="0">
                <a:latin typeface="Times New Roman" pitchFamily="18" charset="0"/>
                <a:cs typeface="Times New Roman" pitchFamily="18" charset="0"/>
              </a:rPr>
              <a:t>Nous passons là aux prémisses d’une évolution « </a:t>
            </a:r>
            <a:r>
              <a:rPr lang="fr-BE" sz="2800" b="1" dirty="0" smtClean="0">
                <a:latin typeface="Times New Roman" pitchFamily="18" charset="0"/>
                <a:cs typeface="Times New Roman" pitchFamily="18" charset="0"/>
              </a:rPr>
              <a:t>schizoparanoïde </a:t>
            </a:r>
            <a:r>
              <a:rPr lang="fr-BE" sz="2800" b="1" dirty="0" smtClean="0"/>
              <a:t>».</a:t>
            </a:r>
            <a:endParaRPr lang="fr-BE" sz="2800" b="1" dirty="0"/>
          </a:p>
        </p:txBody>
      </p:sp>
    </p:spTree>
    <p:extLst>
      <p:ext uri="{BB962C8B-B14F-4D97-AF65-F5344CB8AC3E}">
        <p14:creationId xmlns:p14="http://schemas.microsoft.com/office/powerpoint/2010/main" val="375853786"/>
      </p:ext>
    </p:extLst>
  </p:cSld>
  <p:clrMapOvr>
    <a:masterClrMapping/>
  </p:clrMapOvr>
  <p:timing>
    <p:tnLst>
      <p:par>
        <p:cTn xmlns:p14="http://schemas.microsoft.com/office/powerpoint/2010/mai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49382" y="2315688"/>
            <a:ext cx="8550234" cy="1470025"/>
          </a:xfrm>
        </p:spPr>
        <p:txBody>
          <a:bodyPr>
            <a:normAutofit/>
          </a:bodyPr>
          <a:lstStyle/>
          <a:p>
            <a:r>
              <a:rPr lang="fr-FR" sz="3600" b="1" dirty="0" smtClean="0"/>
              <a:t>10. Les Automutilations à </a:t>
            </a:r>
            <a:r>
              <a:rPr lang="fr-FR" sz="3600" b="1" dirty="0" smtClean="0"/>
              <a:t>l’ Adolescence</a:t>
            </a:r>
            <a:endParaRPr lang="fr-FR" sz="3600" b="1" dirty="0"/>
          </a:p>
        </p:txBody>
      </p:sp>
    </p:spTree>
    <p:extLst>
      <p:ext uri="{BB962C8B-B14F-4D97-AF65-F5344CB8AC3E}">
        <p14:creationId xmlns:p14="http://schemas.microsoft.com/office/powerpoint/2010/main" val="1826629370"/>
      </p:ext>
    </p:extLst>
  </p:cSld>
  <p:clrMapOvr>
    <a:masterClrMapping/>
  </p:clrMapOvr>
  <p:timing>
    <p:tnLst>
      <p:par>
        <p:cTn xmlns:p14="http://schemas.microsoft.com/office/powerpoint/2010/mai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200" dirty="0" smtClean="0"/>
              <a:t>Le problème de la définition</a:t>
            </a:r>
            <a:endParaRPr lang="fr-FR" sz="3200" dirty="0"/>
          </a:p>
        </p:txBody>
      </p:sp>
      <p:sp>
        <p:nvSpPr>
          <p:cNvPr id="3" name="Espace réservé du contenu 2"/>
          <p:cNvSpPr>
            <a:spLocks noGrp="1"/>
          </p:cNvSpPr>
          <p:nvPr>
            <p:ph idx="1"/>
          </p:nvPr>
        </p:nvSpPr>
        <p:spPr>
          <a:xfrm>
            <a:off x="457199" y="1600200"/>
            <a:ext cx="8461169" cy="5026231"/>
          </a:xfrm>
        </p:spPr>
        <p:txBody>
          <a:bodyPr>
            <a:normAutofit/>
          </a:bodyPr>
          <a:lstStyle/>
          <a:p>
            <a:pPr marL="0" indent="0">
              <a:buNone/>
            </a:pPr>
            <a:r>
              <a:rPr lang="fr-FR" sz="2800" dirty="0" smtClean="0"/>
              <a:t>Quel nom donner à ce comportement?</a:t>
            </a:r>
          </a:p>
          <a:p>
            <a:pPr marL="400050" lvl="1" indent="0">
              <a:buFont typeface="Arial" pitchFamily="34" charset="0"/>
              <a:buChar char="•"/>
            </a:pPr>
            <a:r>
              <a:rPr lang="fr-FR" dirty="0" smtClean="0"/>
              <a:t>  </a:t>
            </a:r>
            <a:r>
              <a:rPr lang="fr-FR" u="sng" dirty="0" smtClean="0"/>
              <a:t>automutilation</a:t>
            </a:r>
            <a:r>
              <a:rPr lang="fr-FR" dirty="0" smtClean="0"/>
              <a:t>, autoagression, autooffence</a:t>
            </a:r>
          </a:p>
          <a:p>
            <a:pPr marL="400050" lvl="1" indent="0">
              <a:buFont typeface="Arial" pitchFamily="34" charset="0"/>
              <a:buChar char="•"/>
            </a:pPr>
            <a:r>
              <a:rPr lang="fr-FR" dirty="0" smtClean="0"/>
              <a:t>  syndrome d’</a:t>
            </a:r>
            <a:r>
              <a:rPr lang="fr-FR" dirty="0" err="1" smtClean="0"/>
              <a:t>autoagression</a:t>
            </a:r>
            <a:r>
              <a:rPr lang="fr-FR" dirty="0" smtClean="0"/>
              <a:t> délibérée…</a:t>
            </a:r>
          </a:p>
          <a:p>
            <a:pPr marL="400050" lvl="1" indent="0">
              <a:buFont typeface="Arial" pitchFamily="34" charset="0"/>
              <a:buChar char="•"/>
            </a:pPr>
            <a:r>
              <a:rPr lang="fr-FR" dirty="0" smtClean="0"/>
              <a:t>  self-</a:t>
            </a:r>
            <a:r>
              <a:rPr lang="fr-FR" dirty="0" err="1" smtClean="0"/>
              <a:t>injurious</a:t>
            </a:r>
            <a:r>
              <a:rPr lang="fr-FR" dirty="0" smtClean="0"/>
              <a:t> </a:t>
            </a:r>
            <a:r>
              <a:rPr lang="fr-FR" dirty="0" err="1" smtClean="0"/>
              <a:t>behaviour</a:t>
            </a:r>
            <a:r>
              <a:rPr lang="fr-FR" dirty="0" smtClean="0"/>
              <a:t>, self-mutilation</a:t>
            </a:r>
          </a:p>
          <a:p>
            <a:pPr marL="400050" lvl="1" indent="0">
              <a:buFont typeface="Arial" pitchFamily="34" charset="0"/>
              <a:buChar char="•"/>
            </a:pPr>
            <a:r>
              <a:rPr lang="fr-FR" dirty="0" smtClean="0"/>
              <a:t>  NSSI: </a:t>
            </a:r>
            <a:r>
              <a:rPr lang="fr-FR" u="sng" dirty="0" smtClean="0"/>
              <a:t>Non-</a:t>
            </a:r>
            <a:r>
              <a:rPr lang="fr-FR" u="sng" dirty="0" err="1" smtClean="0"/>
              <a:t>Suicidal</a:t>
            </a:r>
            <a:r>
              <a:rPr lang="fr-FR" u="sng" dirty="0" smtClean="0"/>
              <a:t> Self-</a:t>
            </a:r>
            <a:r>
              <a:rPr lang="fr-FR" u="sng" dirty="0" err="1" smtClean="0"/>
              <a:t>Injury</a:t>
            </a:r>
            <a:r>
              <a:rPr lang="fr-FR" u="sng" dirty="0" smtClean="0"/>
              <a:t> </a:t>
            </a:r>
            <a:r>
              <a:rPr lang="fr-FR" dirty="0" smtClean="0"/>
              <a:t>.</a:t>
            </a:r>
            <a:endParaRPr lang="fr-FR" u="sng" dirty="0"/>
          </a:p>
        </p:txBody>
      </p:sp>
    </p:spTree>
    <p:extLst>
      <p:ext uri="{BB962C8B-B14F-4D97-AF65-F5344CB8AC3E}">
        <p14:creationId xmlns:p14="http://schemas.microsoft.com/office/powerpoint/2010/main" val="3018354519"/>
      </p:ext>
    </p:extLst>
  </p:cSld>
  <p:clrMapOvr>
    <a:masterClrMapping/>
  </p:clrMapOvr>
  <p:timing>
    <p:tnLst>
      <p:par>
        <p:cTn xmlns:p14="http://schemas.microsoft.com/office/powerpoint/2010/mai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35425" y="278176"/>
            <a:ext cx="8229600" cy="6384130"/>
          </a:xfrm>
        </p:spPr>
        <p:txBody>
          <a:bodyPr/>
          <a:lstStyle/>
          <a:p>
            <a:pPr>
              <a:buNone/>
            </a:pPr>
            <a:r>
              <a:rPr lang="fr-FR" dirty="0" smtClean="0"/>
              <a:t> </a:t>
            </a:r>
            <a:r>
              <a:rPr lang="fr-FR" dirty="0" smtClean="0"/>
              <a:t>Une notion difficile à circonscrire:</a:t>
            </a:r>
          </a:p>
          <a:p>
            <a:pPr marL="400050" lvl="1" indent="0">
              <a:buFont typeface="Arial" pitchFamily="34" charset="0"/>
              <a:buChar char="•"/>
            </a:pPr>
            <a:r>
              <a:rPr lang="fr-FR" dirty="0" smtClean="0"/>
              <a:t>        cpt direct ou indirect?</a:t>
            </a:r>
          </a:p>
          <a:p>
            <a:pPr marL="400050" lvl="1" indent="0">
              <a:buFont typeface="Arial" pitchFamily="34" charset="0"/>
              <a:buChar char="•"/>
            </a:pPr>
            <a:r>
              <a:rPr lang="fr-FR" dirty="0"/>
              <a:t> </a:t>
            </a:r>
            <a:r>
              <a:rPr lang="fr-FR" dirty="0" smtClean="0"/>
              <a:t>       cpt létal ou non? ( dans les conséquences ou 	  dans l’intention?)</a:t>
            </a:r>
          </a:p>
          <a:p>
            <a:pPr marL="400050" lvl="1" indent="0">
              <a:buFont typeface="Arial" pitchFamily="34" charset="0"/>
              <a:buChar char="•"/>
            </a:pPr>
            <a:r>
              <a:rPr lang="fr-FR" dirty="0"/>
              <a:t> </a:t>
            </a:r>
            <a:r>
              <a:rPr lang="fr-FR" dirty="0" smtClean="0"/>
              <a:t>       cpt répétitif ou isolé?</a:t>
            </a:r>
          </a:p>
          <a:p>
            <a:pPr marL="400050" lvl="1" indent="0">
              <a:buFont typeface="Arial" pitchFamily="34" charset="0"/>
              <a:buChar char="•"/>
            </a:pPr>
            <a:r>
              <a:rPr lang="fr-FR" dirty="0"/>
              <a:t> </a:t>
            </a:r>
            <a:r>
              <a:rPr lang="fr-FR" dirty="0" smtClean="0"/>
              <a:t>       cpt personnel ou « social »?</a:t>
            </a:r>
            <a:endParaRPr lang="fr-FR" dirty="0"/>
          </a:p>
        </p:txBody>
      </p:sp>
    </p:spTree>
    <p:extLst>
      <p:ext uri="{BB962C8B-B14F-4D97-AF65-F5344CB8AC3E}">
        <p14:creationId xmlns:p14="http://schemas.microsoft.com/office/powerpoint/2010/main" val="428127968"/>
      </p:ext>
    </p:extLst>
  </p:cSld>
  <p:clrMapOvr>
    <a:masterClrMapping/>
  </p:clrMapOvr>
  <p:timing>
    <p:tnLst>
      <p:par>
        <p:cTn xmlns:p14="http://schemas.microsoft.com/office/powerpoint/2010/mai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78322"/>
            <a:ext cx="8229600" cy="5847842"/>
          </a:xfrm>
        </p:spPr>
        <p:txBody>
          <a:bodyPr/>
          <a:lstStyle/>
          <a:p>
            <a:r>
              <a:rPr lang="fr-FR" dirty="0" smtClean="0"/>
              <a:t>Consensus plus restrictif mais précis pour le</a:t>
            </a:r>
          </a:p>
          <a:p>
            <a:pPr marL="0" indent="0">
              <a:buNone/>
            </a:pPr>
            <a:r>
              <a:rPr lang="fr-FR" dirty="0"/>
              <a:t> </a:t>
            </a:r>
            <a:r>
              <a:rPr lang="fr-FR" dirty="0" smtClean="0"/>
              <a:t>     NSSI: « destruction directe et délibérée d’une </a:t>
            </a:r>
          </a:p>
          <a:p>
            <a:pPr marL="0" indent="0">
              <a:buNone/>
            </a:pPr>
            <a:r>
              <a:rPr lang="fr-FR" dirty="0"/>
              <a:t> </a:t>
            </a:r>
            <a:r>
              <a:rPr lang="fr-FR" dirty="0" smtClean="0"/>
              <a:t>                     partie de son propre tissu corporel,</a:t>
            </a:r>
          </a:p>
          <a:p>
            <a:pPr marL="0" indent="0">
              <a:buNone/>
            </a:pPr>
            <a:r>
              <a:rPr lang="fr-FR" dirty="0"/>
              <a:t> </a:t>
            </a:r>
            <a:r>
              <a:rPr lang="fr-FR" dirty="0" smtClean="0"/>
              <a:t>                     socialement désapprouvée, et ce en</a:t>
            </a:r>
          </a:p>
          <a:p>
            <a:pPr marL="0" indent="0">
              <a:buNone/>
            </a:pPr>
            <a:r>
              <a:rPr lang="fr-FR" dirty="0"/>
              <a:t> </a:t>
            </a:r>
            <a:r>
              <a:rPr lang="fr-FR" dirty="0" smtClean="0"/>
              <a:t>                     l’absence de l’intention de mourir »       </a:t>
            </a:r>
            <a:endParaRPr lang="fr-FR" dirty="0"/>
          </a:p>
        </p:txBody>
      </p:sp>
    </p:spTree>
    <p:extLst>
      <p:ext uri="{BB962C8B-B14F-4D97-AF65-F5344CB8AC3E}">
        <p14:creationId xmlns:p14="http://schemas.microsoft.com/office/powerpoint/2010/main" val="2114866933"/>
      </p:ext>
    </p:extLst>
  </p:cSld>
  <p:clrMapOvr>
    <a:masterClrMapping/>
  </p:clrMapOvr>
  <p:timing>
    <p:tnLst>
      <p:par>
        <p:cTn xmlns:p14="http://schemas.microsoft.com/office/powerpoint/2010/mai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91346"/>
            <a:ext cx="8229600" cy="5934817"/>
          </a:xfrm>
        </p:spPr>
        <p:txBody>
          <a:bodyPr>
            <a:normAutofit/>
          </a:bodyPr>
          <a:lstStyle/>
          <a:p>
            <a:r>
              <a:rPr lang="fr-FR" sz="2800" dirty="0" smtClean="0"/>
              <a:t>Retenons trois éléments supplémentaires,</a:t>
            </a:r>
          </a:p>
          <a:p>
            <a:pPr marL="0" indent="0">
              <a:buNone/>
            </a:pPr>
            <a:r>
              <a:rPr lang="fr-FR" sz="2800" dirty="0" smtClean="0"/>
              <a:t>    importants sur le plan clinique :</a:t>
            </a:r>
          </a:p>
          <a:p>
            <a:pPr marL="0" indent="0">
              <a:buNone/>
            </a:pPr>
            <a:r>
              <a:rPr lang="fr-FR" sz="2800" dirty="0"/>
              <a:t> </a:t>
            </a:r>
            <a:r>
              <a:rPr lang="fr-FR" sz="2800" dirty="0" smtClean="0"/>
              <a:t>       - l’échec à résister à une impulsion,</a:t>
            </a:r>
          </a:p>
          <a:p>
            <a:pPr marL="0" indent="0">
              <a:buNone/>
            </a:pPr>
            <a:r>
              <a:rPr lang="fr-FR" sz="2800" dirty="0"/>
              <a:t> </a:t>
            </a:r>
            <a:r>
              <a:rPr lang="fr-FR" sz="2800" dirty="0" smtClean="0"/>
              <a:t>       - la tension croissante préalable,</a:t>
            </a:r>
          </a:p>
          <a:p>
            <a:pPr marL="0" indent="0">
              <a:buNone/>
            </a:pPr>
            <a:r>
              <a:rPr lang="fr-FR" sz="2800" dirty="0"/>
              <a:t> </a:t>
            </a:r>
            <a:r>
              <a:rPr lang="fr-FR" sz="2800" dirty="0" smtClean="0"/>
              <a:t>       - l’expérience de gratification ou de </a:t>
            </a:r>
          </a:p>
          <a:p>
            <a:pPr marL="0" indent="0">
              <a:buNone/>
            </a:pPr>
            <a:r>
              <a:rPr lang="fr-FR" sz="2800" dirty="0"/>
              <a:t> </a:t>
            </a:r>
            <a:r>
              <a:rPr lang="fr-FR" sz="2800" dirty="0" smtClean="0"/>
              <a:t>          soulagement pendant le passage à l’acte.</a:t>
            </a:r>
            <a:endParaRPr lang="fr-FR" sz="2800" dirty="0"/>
          </a:p>
        </p:txBody>
      </p:sp>
    </p:spTree>
    <p:extLst>
      <p:ext uri="{BB962C8B-B14F-4D97-AF65-F5344CB8AC3E}">
        <p14:creationId xmlns:p14="http://schemas.microsoft.com/office/powerpoint/2010/main" val="2639012326"/>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3"/>
          <p:cNvSpPr>
            <a:spLocks noGrp="1" noChangeArrowheads="1"/>
          </p:cNvSpPr>
          <p:nvPr>
            <p:ph idx="1"/>
          </p:nvPr>
        </p:nvSpPr>
        <p:spPr>
          <a:xfrm>
            <a:off x="457200" y="943112"/>
            <a:ext cx="8229600" cy="5510075"/>
          </a:xfrm>
        </p:spPr>
        <p:txBody>
          <a:bodyPr/>
          <a:lstStyle/>
          <a:p>
            <a:pPr marL="36513" indent="0" eaLnBrk="1" hangingPunct="1">
              <a:buClr>
                <a:schemeClr val="tx1"/>
              </a:buClr>
              <a:buNone/>
            </a:pPr>
            <a:r>
              <a:rPr lang="fr-BE" b="1" dirty="0" smtClean="0">
                <a:latin typeface="Arial" charset="0"/>
                <a:ea typeface="MS PGothic" charset="0"/>
              </a:rPr>
              <a:t>2. Citations </a:t>
            </a:r>
            <a:r>
              <a:rPr lang="fr-BE" b="1" dirty="0">
                <a:latin typeface="Arial" charset="0"/>
                <a:ea typeface="MS PGothic" charset="0"/>
              </a:rPr>
              <a:t>de la </a:t>
            </a:r>
            <a:r>
              <a:rPr lang="fr-BE" b="1" dirty="0" smtClean="0">
                <a:latin typeface="Arial" charset="0"/>
                <a:ea typeface="MS PGothic" charset="0"/>
              </a:rPr>
              <a:t>littérature</a:t>
            </a:r>
          </a:p>
          <a:p>
            <a:pPr marL="36513" indent="0" eaLnBrk="1" hangingPunct="1">
              <a:buClr>
                <a:schemeClr val="tx1"/>
              </a:buClr>
              <a:buNone/>
            </a:pPr>
            <a:endParaRPr lang="fr-BE" sz="2800" dirty="0">
              <a:latin typeface="Arial" charset="0"/>
              <a:ea typeface="MS PGothic" charset="0"/>
            </a:endParaRPr>
          </a:p>
          <a:p>
            <a:pPr marL="550863" indent="-514350">
              <a:buNone/>
            </a:pPr>
            <a:r>
              <a:rPr lang="fr-BE" sz="2800" dirty="0">
                <a:latin typeface="Arial" charset="0"/>
                <a:ea typeface="MS PGothic" charset="0"/>
              </a:rPr>
              <a:t>«Je est un autre» (</a:t>
            </a:r>
            <a:r>
              <a:rPr lang="fr-BE" sz="2800" dirty="0" smtClean="0">
                <a:latin typeface="Arial" charset="0"/>
                <a:ea typeface="MS PGothic" charset="0"/>
              </a:rPr>
              <a:t>Rimbaud</a:t>
            </a:r>
            <a:r>
              <a:rPr lang="fr-BE" sz="2800" dirty="0">
                <a:latin typeface="Arial" charset="0"/>
                <a:ea typeface="MS PGothic" charset="0"/>
              </a:rPr>
              <a:t>)</a:t>
            </a:r>
            <a:endParaRPr lang="fr-BE" sz="2800" b="1" u="sng" dirty="0">
              <a:latin typeface="Arial" charset="0"/>
              <a:ea typeface="MS PGothic" charset="0"/>
            </a:endParaRPr>
          </a:p>
          <a:p>
            <a:pPr marL="550863" indent="-514350" eaLnBrk="1" hangingPunct="1">
              <a:buFont typeface="Wingdings" charset="0"/>
              <a:buNone/>
            </a:pPr>
            <a:r>
              <a:rPr lang="fr-BE" sz="2800" dirty="0" smtClean="0">
                <a:latin typeface="Arial" charset="0"/>
                <a:ea typeface="MS PGothic" charset="0"/>
              </a:rPr>
              <a:t>«</a:t>
            </a:r>
            <a:r>
              <a:rPr lang="fr-BE" sz="2800" dirty="0">
                <a:latin typeface="Arial" charset="0"/>
                <a:ea typeface="MS PGothic" charset="0"/>
              </a:rPr>
              <a:t>Je est des autres» (Lautreamont).</a:t>
            </a:r>
          </a:p>
          <a:p>
            <a:pPr marL="550863" indent="-514350" eaLnBrk="1" hangingPunct="1">
              <a:buFont typeface="Wingdings" charset="0"/>
              <a:buNone/>
            </a:pPr>
            <a:r>
              <a:rPr lang="fr-BE" sz="2800" dirty="0">
                <a:latin typeface="Arial" charset="0"/>
                <a:ea typeface="MS PGothic" charset="0"/>
              </a:rPr>
              <a:t>«Je ne suis pas seul dans ma peau»(Michaux</a:t>
            </a:r>
            <a:r>
              <a:rPr lang="fr-BE" sz="2800" dirty="0" smtClean="0">
                <a:latin typeface="Arial" charset="0"/>
                <a:ea typeface="MS PGothic" charset="0"/>
              </a:rPr>
              <a:t>)</a:t>
            </a:r>
            <a:endParaRPr lang="fr-BE" dirty="0">
              <a:latin typeface="Arial" charset="0"/>
              <a:ea typeface="MS PGothic" charset="0"/>
            </a:endParaRPr>
          </a:p>
          <a:p>
            <a:pPr marL="550863" indent="-514350" eaLnBrk="1" hangingPunct="1">
              <a:buFont typeface="Wingdings" charset="0"/>
              <a:buNone/>
            </a:pPr>
            <a:endParaRPr lang="fr-FR" sz="2800" dirty="0">
              <a:latin typeface="Arial" charset="0"/>
              <a:ea typeface="MS PGothic" charset="0"/>
            </a:endParaRPr>
          </a:p>
        </p:txBody>
      </p:sp>
    </p:spTree>
    <p:extLst>
      <p:ext uri="{BB962C8B-B14F-4D97-AF65-F5344CB8AC3E}">
        <p14:creationId xmlns:p14="http://schemas.microsoft.com/office/powerpoint/2010/main" val="1913100945"/>
      </p:ext>
    </p:extLst>
  </p:cSld>
  <p:clrMapOvr>
    <a:masterClrMapping/>
  </p:clrMapOvr>
  <p:timing>
    <p:tnLst>
      <p:par>
        <p:cTn xmlns:p14="http://schemas.microsoft.com/office/powerpoint/2010/mai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04818"/>
            <a:ext cx="8473044" cy="5921345"/>
          </a:xfrm>
        </p:spPr>
        <p:txBody>
          <a:bodyPr/>
          <a:lstStyle/>
          <a:p>
            <a:pPr marL="0" indent="0" algn="just">
              <a:buNone/>
            </a:pPr>
            <a:r>
              <a:rPr lang="fr-FR" sz="6000" dirty="0" smtClean="0"/>
              <a:t>! </a:t>
            </a:r>
            <a:r>
              <a:rPr lang="fr-FR" dirty="0" smtClean="0"/>
              <a:t>Encore une distinction clinique importante,   séparer les automutilations compulsives et impulsives, mais ce n’est pas du tout évident…</a:t>
            </a:r>
            <a:endParaRPr lang="fr-FR" dirty="0"/>
          </a:p>
        </p:txBody>
      </p:sp>
    </p:spTree>
    <p:extLst>
      <p:ext uri="{BB962C8B-B14F-4D97-AF65-F5344CB8AC3E}">
        <p14:creationId xmlns:p14="http://schemas.microsoft.com/office/powerpoint/2010/main" val="971875637"/>
      </p:ext>
    </p:extLst>
  </p:cSld>
  <p:clrMapOvr>
    <a:masterClrMapping/>
  </p:clrMapOvr>
  <p:timing>
    <p:tnLst>
      <p:par>
        <p:cTn xmlns:p14="http://schemas.microsoft.com/office/powerpoint/2010/mai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200" dirty="0" smtClean="0"/>
              <a:t>Que cherchent vraiment ces jeunes?</a:t>
            </a:r>
            <a:endParaRPr lang="fr-FR" sz="3200" dirty="0"/>
          </a:p>
        </p:txBody>
      </p:sp>
      <p:sp>
        <p:nvSpPr>
          <p:cNvPr id="3" name="Espace réservé du contenu 2"/>
          <p:cNvSpPr>
            <a:spLocks noGrp="1"/>
          </p:cNvSpPr>
          <p:nvPr>
            <p:ph idx="1"/>
          </p:nvPr>
        </p:nvSpPr>
        <p:spPr>
          <a:xfrm>
            <a:off x="225631" y="1805048"/>
            <a:ext cx="8704613" cy="4555859"/>
          </a:xfrm>
        </p:spPr>
        <p:txBody>
          <a:bodyPr>
            <a:normAutofit/>
          </a:bodyPr>
          <a:lstStyle/>
          <a:p>
            <a:pPr algn="just"/>
            <a:r>
              <a:rPr lang="fr-FR" sz="2800" dirty="0" smtClean="0"/>
              <a:t>Soulager une tension intérieure est quasi la règle, par la vue du sang qui coule, par la transformation d’ une douleur psychique insupportable en une douleur physique contrôlée (certains assurent toutefois ne pas avoir mal…?),</a:t>
            </a:r>
            <a:endParaRPr lang="fr-FR" sz="2800" dirty="0"/>
          </a:p>
        </p:txBody>
      </p:sp>
    </p:spTree>
    <p:extLst>
      <p:ext uri="{BB962C8B-B14F-4D97-AF65-F5344CB8AC3E}">
        <p14:creationId xmlns:p14="http://schemas.microsoft.com/office/powerpoint/2010/main" val="283364590"/>
      </p:ext>
    </p:extLst>
  </p:cSld>
  <p:clrMapOvr>
    <a:masterClrMapping/>
  </p:clrMapOvr>
  <p:timing>
    <p:tnLst>
      <p:par>
        <p:cTn xmlns:p14="http://schemas.microsoft.com/office/powerpoint/2010/mai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41364"/>
            <a:ext cx="8229600" cy="5784799"/>
          </a:xfrm>
        </p:spPr>
        <p:txBody>
          <a:bodyPr>
            <a:normAutofit/>
          </a:bodyPr>
          <a:lstStyle/>
          <a:p>
            <a:pPr algn="just"/>
            <a:r>
              <a:rPr lang="fr-FR" sz="2800" dirty="0" smtClean="0"/>
              <a:t>Besoin irrépressible face à une angoisse ingérable, qui touche souvent aux fondements même de l’identité, l’attaque du corps permettant une reprise de contrôle du psychisme à la dérive,</a:t>
            </a:r>
            <a:endParaRPr lang="fr-FR" sz="2800" dirty="0"/>
          </a:p>
        </p:txBody>
      </p:sp>
    </p:spTree>
    <p:extLst>
      <p:ext uri="{BB962C8B-B14F-4D97-AF65-F5344CB8AC3E}">
        <p14:creationId xmlns:p14="http://schemas.microsoft.com/office/powerpoint/2010/main" val="291702286"/>
      </p:ext>
    </p:extLst>
  </p:cSld>
  <p:clrMapOvr>
    <a:masterClrMapping/>
  </p:clrMapOvr>
  <p:timing>
    <p:tnLst>
      <p:par>
        <p:cTn xmlns:p14="http://schemas.microsoft.com/office/powerpoint/2010/mai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18474"/>
            <a:ext cx="8229600" cy="5907690"/>
          </a:xfrm>
        </p:spPr>
        <p:txBody>
          <a:bodyPr>
            <a:normAutofit/>
          </a:bodyPr>
          <a:lstStyle/>
          <a:p>
            <a:pPr algn="just"/>
            <a:r>
              <a:rPr lang="fr-FR" sz="2800" dirty="0" smtClean="0"/>
              <a:t>Retournement contre soi de l’agressivité vécue comme dangereuse si la colère qui la sous-tend s’exprimait contre autrui (souvent les proches, les parents qu’on aime par ailleurs…),</a:t>
            </a:r>
          </a:p>
        </p:txBody>
      </p:sp>
    </p:spTree>
    <p:extLst>
      <p:ext uri="{BB962C8B-B14F-4D97-AF65-F5344CB8AC3E}">
        <p14:creationId xmlns:p14="http://schemas.microsoft.com/office/powerpoint/2010/main" val="4287668943"/>
      </p:ext>
    </p:extLst>
  </p:cSld>
  <p:clrMapOvr>
    <a:masterClrMapping/>
  </p:clrMapOvr>
  <p:timing>
    <p:tnLst>
      <p:par>
        <p:cTn xmlns:p14="http://schemas.microsoft.com/office/powerpoint/2010/mai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45782"/>
            <a:ext cx="8229600" cy="5880381"/>
          </a:xfrm>
        </p:spPr>
        <p:txBody>
          <a:bodyPr>
            <a:normAutofit/>
          </a:bodyPr>
          <a:lstStyle/>
          <a:p>
            <a:pPr algn="just"/>
            <a:r>
              <a:rPr lang="fr-FR" sz="2800" dirty="0" smtClean="0"/>
              <a:t>Fondamentalement, attaque directe du corps, ce corps adolescent qui change tellement, et que l’on déteste parfois parce qu’il est source de tant d’incertitudes: l’attaquer, c’est le maîtriser, et le punir!</a:t>
            </a:r>
            <a:endParaRPr lang="fr-FR" sz="2800" dirty="0"/>
          </a:p>
        </p:txBody>
      </p:sp>
    </p:spTree>
    <p:extLst>
      <p:ext uri="{BB962C8B-B14F-4D97-AF65-F5344CB8AC3E}">
        <p14:creationId xmlns:p14="http://schemas.microsoft.com/office/powerpoint/2010/main" val="3001416250"/>
      </p:ext>
    </p:extLst>
  </p:cSld>
  <p:clrMapOvr>
    <a:masterClrMapping/>
  </p:clrMapOvr>
  <p:timing>
    <p:tnLst>
      <p:par>
        <p:cTn xmlns:p14="http://schemas.microsoft.com/office/powerpoint/2010/mai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91164"/>
            <a:ext cx="8229600" cy="5934999"/>
          </a:xfrm>
        </p:spPr>
        <p:txBody>
          <a:bodyPr>
            <a:normAutofit/>
          </a:bodyPr>
          <a:lstStyle/>
          <a:p>
            <a:pPr algn="just"/>
            <a:r>
              <a:rPr lang="fr-FR" sz="2800" dirty="0" smtClean="0"/>
              <a:t>A priori, pas d’idée suicidaire, et au contraire, panique si excès d’écoulement de sang p. ex., avec appel au secours (ce qui n’empêche éventuellement pas le même jeune de poser un acte suicidaire dans un autre contexte…)</a:t>
            </a:r>
            <a:endParaRPr lang="fr-FR" sz="2800" dirty="0"/>
          </a:p>
        </p:txBody>
      </p:sp>
    </p:spTree>
    <p:extLst>
      <p:ext uri="{BB962C8B-B14F-4D97-AF65-F5344CB8AC3E}">
        <p14:creationId xmlns:p14="http://schemas.microsoft.com/office/powerpoint/2010/main" val="6951201"/>
      </p:ext>
    </p:extLst>
  </p:cSld>
  <p:clrMapOvr>
    <a:masterClrMapping/>
  </p:clrMapOvr>
  <p:timing>
    <p:tnLst>
      <p:par>
        <p:cTn xmlns:p14="http://schemas.microsoft.com/office/powerpoint/2010/mai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01881" y="95582"/>
            <a:ext cx="8716488" cy="6210215"/>
          </a:xfrm>
        </p:spPr>
        <p:txBody>
          <a:bodyPr>
            <a:normAutofit/>
          </a:bodyPr>
          <a:lstStyle/>
          <a:p>
            <a:pPr algn="just"/>
            <a:r>
              <a:rPr lang="fr-FR" sz="2800" dirty="0" smtClean="0"/>
              <a:t>Caractère très variable de la dimension relationnelle de l’acte, entre exhibition et honte, dissimulation face aux parents et mode d’expression entre pairs (à comparer avec certaines tentatives de suicide à vocation d’appel au dialogue…)</a:t>
            </a:r>
            <a:endParaRPr lang="fr-FR" sz="2800" dirty="0"/>
          </a:p>
        </p:txBody>
      </p:sp>
    </p:spTree>
    <p:extLst>
      <p:ext uri="{BB962C8B-B14F-4D97-AF65-F5344CB8AC3E}">
        <p14:creationId xmlns:p14="http://schemas.microsoft.com/office/powerpoint/2010/main" val="3167043432"/>
      </p:ext>
    </p:extLst>
  </p:cSld>
  <p:clrMapOvr>
    <a:masterClrMapping/>
  </p:clrMapOvr>
  <p:timing>
    <p:tnLst>
      <p:par>
        <p:cTn xmlns:p14="http://schemas.microsoft.com/office/powerpoint/2010/mai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0"/>
            <a:ext cx="8229600" cy="6126163"/>
          </a:xfrm>
        </p:spPr>
        <p:txBody>
          <a:bodyPr>
            <a:normAutofit/>
          </a:bodyPr>
          <a:lstStyle/>
          <a:p>
            <a:pPr algn="just"/>
            <a:r>
              <a:rPr lang="fr-FR" sz="2800" dirty="0" smtClean="0"/>
              <a:t>Parfois, expression d’une souffrance brute qui a marqué le corps, comme un abus sexuel dans le passé, avec le refus d’accepter ce corps sexué, qui rappelle constamment le trauma,</a:t>
            </a:r>
            <a:endParaRPr lang="fr-FR" sz="2800" dirty="0"/>
          </a:p>
        </p:txBody>
      </p:sp>
    </p:spTree>
    <p:extLst>
      <p:ext uri="{BB962C8B-B14F-4D97-AF65-F5344CB8AC3E}">
        <p14:creationId xmlns:p14="http://schemas.microsoft.com/office/powerpoint/2010/main" val="3686186618"/>
      </p:ext>
    </p:extLst>
  </p:cSld>
  <p:clrMapOvr>
    <a:masterClrMapping/>
  </p:clrMapOvr>
  <p:timing>
    <p:tnLst>
      <p:par>
        <p:cTn xmlns:p14="http://schemas.microsoft.com/office/powerpoint/2010/mai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13757" y="245782"/>
            <a:ext cx="8740238" cy="6214395"/>
          </a:xfrm>
        </p:spPr>
        <p:txBody>
          <a:bodyPr>
            <a:normAutofit/>
          </a:bodyPr>
          <a:lstStyle/>
          <a:p>
            <a:pPr algn="just"/>
            <a:r>
              <a:rPr lang="fr-FR" sz="2800" dirty="0" smtClean="0"/>
              <a:t>Reste le problème de la contagion, propre à l’adolescence, par imitation des pairs: ce ne peut être un facteur causal, mais un agent facilitateur, notamment via les blogs et les multiples réseaux sociaux, où ce comportement est vécu et présenté comme une issue positive,    (romantique? ), au mal-être adolescentaire,</a:t>
            </a:r>
            <a:endParaRPr lang="fr-FR" sz="2800" dirty="0"/>
          </a:p>
        </p:txBody>
      </p:sp>
    </p:spTree>
    <p:extLst>
      <p:ext uri="{BB962C8B-B14F-4D97-AF65-F5344CB8AC3E}">
        <p14:creationId xmlns:p14="http://schemas.microsoft.com/office/powerpoint/2010/main" val="1888545205"/>
      </p:ext>
    </p:extLst>
  </p:cSld>
  <p:clrMapOvr>
    <a:masterClrMapping/>
  </p:clrMapOvr>
  <p:timing>
    <p:tnLst>
      <p:par>
        <p:cTn xmlns:p14="http://schemas.microsoft.com/office/powerpoint/2010/mai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32128"/>
            <a:ext cx="8229600" cy="6133046"/>
          </a:xfrm>
        </p:spPr>
        <p:txBody>
          <a:bodyPr>
            <a:normAutofit/>
          </a:bodyPr>
          <a:lstStyle/>
          <a:p>
            <a:pPr algn="just"/>
            <a:r>
              <a:rPr lang="fr-FR" sz="2800" dirty="0" smtClean="0"/>
              <a:t>Dans cette perspective, l’effet de mode n’est pas nul, mais limité à des jeunes fragilisés au départ; p. ex., la position « Emo » actuelle est un lointain avatar du mouvement punk, qui amalgame des traits gothiques noirs et des choix colorés, (rouges?): il s’agit d’un choix esthétique avant tout,</a:t>
            </a:r>
            <a:endParaRPr lang="fr-FR" sz="2800" dirty="0"/>
          </a:p>
        </p:txBody>
      </p:sp>
    </p:spTree>
    <p:extLst>
      <p:ext uri="{BB962C8B-B14F-4D97-AF65-F5344CB8AC3E}">
        <p14:creationId xmlns:p14="http://schemas.microsoft.com/office/powerpoint/2010/main" val="2075599278"/>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3"/>
          <p:cNvSpPr>
            <a:spLocks noGrp="1" noChangeArrowheads="1"/>
          </p:cNvSpPr>
          <p:nvPr>
            <p:ph idx="1"/>
          </p:nvPr>
        </p:nvSpPr>
        <p:spPr>
          <a:xfrm>
            <a:off x="179388" y="260350"/>
            <a:ext cx="8496300" cy="6121400"/>
          </a:xfrm>
        </p:spPr>
        <p:txBody>
          <a:bodyPr/>
          <a:lstStyle/>
          <a:p>
            <a:pPr marL="0" indent="0" eaLnBrk="1" hangingPunct="1">
              <a:lnSpc>
                <a:spcPct val="80000"/>
              </a:lnSpc>
              <a:buClr>
                <a:schemeClr val="tx1"/>
              </a:buClr>
              <a:buNone/>
            </a:pPr>
            <a:r>
              <a:rPr lang="fr-BE" b="1" dirty="0" smtClean="0">
                <a:latin typeface="Arial" charset="0"/>
                <a:ea typeface="MS PGothic" charset="0"/>
              </a:rPr>
              <a:t>3. Quelques </a:t>
            </a:r>
            <a:r>
              <a:rPr lang="fr-BE" b="1" dirty="0">
                <a:latin typeface="Arial" charset="0"/>
                <a:ea typeface="MS PGothic" charset="0"/>
              </a:rPr>
              <a:t>réflexions</a:t>
            </a:r>
          </a:p>
          <a:p>
            <a:pPr marL="514350" indent="-514350" eaLnBrk="1" hangingPunct="1">
              <a:lnSpc>
                <a:spcPct val="80000"/>
              </a:lnSpc>
              <a:buFont typeface="Wingdings" charset="0"/>
              <a:buNone/>
            </a:pPr>
            <a:endParaRPr lang="fr-BE" b="1" dirty="0">
              <a:latin typeface="Arial" charset="0"/>
              <a:ea typeface="MS PGothic" charset="0"/>
            </a:endParaRPr>
          </a:p>
          <a:p>
            <a:pPr marL="514350" indent="-514350" eaLnBrk="1" hangingPunct="1">
              <a:lnSpc>
                <a:spcPct val="80000"/>
              </a:lnSpc>
              <a:buFont typeface="Wingdings" charset="0"/>
              <a:buNone/>
            </a:pPr>
            <a:r>
              <a:rPr lang="fr-BE" sz="2800" dirty="0">
                <a:latin typeface="Arial" charset="0"/>
                <a:ea typeface="MS PGothic" charset="0"/>
              </a:rPr>
              <a:t>Qui dit corps sexué dit corps pulsionnel.</a:t>
            </a:r>
          </a:p>
          <a:p>
            <a:pPr marL="514350" indent="-514350" eaLnBrk="1" hangingPunct="1">
              <a:lnSpc>
                <a:spcPct val="80000"/>
              </a:lnSpc>
              <a:buFont typeface="Wingdings" charset="0"/>
              <a:buNone/>
            </a:pPr>
            <a:endParaRPr lang="fr-BE" sz="2800" dirty="0">
              <a:latin typeface="Arial" charset="0"/>
              <a:ea typeface="MS PGothic" charset="0"/>
            </a:endParaRPr>
          </a:p>
          <a:p>
            <a:pPr marL="514350" indent="-514350" eaLnBrk="1" hangingPunct="1">
              <a:lnSpc>
                <a:spcPct val="80000"/>
              </a:lnSpc>
              <a:buFont typeface="Wingdings" charset="0"/>
              <a:buNone/>
            </a:pPr>
            <a:r>
              <a:rPr lang="fr-BE" sz="2800" dirty="0">
                <a:latin typeface="Arial" charset="0"/>
                <a:ea typeface="MS PGothic" charset="0"/>
              </a:rPr>
              <a:t>Découverte brutale du fait d’avoir les moyens de ses fantasmes, érotiques ou agressifs.</a:t>
            </a:r>
          </a:p>
          <a:p>
            <a:pPr marL="514350" indent="-514350" eaLnBrk="1" hangingPunct="1">
              <a:lnSpc>
                <a:spcPct val="80000"/>
              </a:lnSpc>
              <a:buFont typeface="Wingdings" charset="0"/>
              <a:buNone/>
            </a:pPr>
            <a:endParaRPr lang="fr-BE" sz="2800" dirty="0">
              <a:latin typeface="Arial" charset="0"/>
              <a:ea typeface="MS PGothic" charset="0"/>
            </a:endParaRPr>
          </a:p>
          <a:p>
            <a:pPr marL="514350" indent="-514350" eaLnBrk="1" hangingPunct="1">
              <a:lnSpc>
                <a:spcPct val="80000"/>
              </a:lnSpc>
              <a:buFont typeface="Wingdings" charset="0"/>
              <a:buNone/>
            </a:pPr>
            <a:r>
              <a:rPr lang="fr-BE" sz="2800" dirty="0">
                <a:latin typeface="Arial" charset="0"/>
                <a:ea typeface="MS PGothic" charset="0"/>
              </a:rPr>
              <a:t>Tension entre l’indépendance qui défie et la dépendance régressive.</a:t>
            </a:r>
          </a:p>
          <a:p>
            <a:pPr marL="514350" indent="-514350" eaLnBrk="1" hangingPunct="1">
              <a:lnSpc>
                <a:spcPct val="80000"/>
              </a:lnSpc>
              <a:buFont typeface="Wingdings" charset="0"/>
              <a:buNone/>
            </a:pPr>
            <a:endParaRPr lang="fr-BE" sz="2800" dirty="0">
              <a:latin typeface="Arial" charset="0"/>
              <a:ea typeface="MS PGothic" charset="0"/>
            </a:endParaRPr>
          </a:p>
          <a:p>
            <a:pPr marL="514350" indent="-514350" eaLnBrk="1" hangingPunct="1">
              <a:lnSpc>
                <a:spcPct val="80000"/>
              </a:lnSpc>
              <a:buFont typeface="Wingdings" charset="0"/>
              <a:buNone/>
            </a:pPr>
            <a:r>
              <a:rPr lang="fr-BE" sz="2800" dirty="0">
                <a:latin typeface="Arial" charset="0"/>
                <a:ea typeface="MS PGothic" charset="0"/>
              </a:rPr>
              <a:t>Ce corps qui change, un étranger qui pousse de l’intérieur, qui pousse à la dépersonnalisation.</a:t>
            </a:r>
          </a:p>
          <a:p>
            <a:pPr marL="514350" indent="-514350" eaLnBrk="1" hangingPunct="1">
              <a:lnSpc>
                <a:spcPct val="80000"/>
              </a:lnSpc>
              <a:buFont typeface="Wingdings" charset="0"/>
              <a:buNone/>
            </a:pPr>
            <a:endParaRPr lang="fr-BE" dirty="0">
              <a:latin typeface="Arial" charset="0"/>
              <a:ea typeface="MS PGothic" charset="0"/>
            </a:endParaRPr>
          </a:p>
          <a:p>
            <a:pPr marL="514350" indent="-514350" eaLnBrk="1" hangingPunct="1">
              <a:lnSpc>
                <a:spcPct val="80000"/>
              </a:lnSpc>
              <a:buFont typeface="Wingdings" charset="0"/>
              <a:buNone/>
            </a:pPr>
            <a:endParaRPr lang="fr-FR" sz="2800" dirty="0">
              <a:latin typeface="Arial" charset="0"/>
              <a:ea typeface="MS PGothic" charset="0"/>
            </a:endParaRPr>
          </a:p>
        </p:txBody>
      </p:sp>
    </p:spTree>
    <p:extLst>
      <p:ext uri="{BB962C8B-B14F-4D97-AF65-F5344CB8AC3E}">
        <p14:creationId xmlns:p14="http://schemas.microsoft.com/office/powerpoint/2010/main" val="2398470306"/>
      </p:ext>
    </p:extLst>
  </p:cSld>
  <p:clrMapOvr>
    <a:masterClrMapping/>
  </p:clrMapOvr>
  <p:timing>
    <p:tnLst>
      <p:par>
        <p:cTn xmlns:p14="http://schemas.microsoft.com/office/powerpoint/2010/mai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8130" y="177510"/>
            <a:ext cx="8823366" cy="6472672"/>
          </a:xfrm>
        </p:spPr>
        <p:txBody>
          <a:bodyPr>
            <a:normAutofit/>
          </a:bodyPr>
          <a:lstStyle/>
          <a:p>
            <a:pPr algn="just"/>
            <a:r>
              <a:rPr lang="fr-FR" sz="2800" dirty="0" smtClean="0"/>
              <a:t>Le recours à la scarification est un détournement de cette approche, par l’utilisation personnelle de ces références esthétiques, le sang rouge qui coule, une dramatisation critique du monde actuel….</a:t>
            </a:r>
          </a:p>
          <a:p>
            <a:pPr algn="just">
              <a:buNone/>
            </a:pPr>
            <a:endParaRPr lang="fr-FR" sz="2800" dirty="0" smtClean="0"/>
          </a:p>
          <a:p>
            <a:pPr algn="just"/>
            <a:r>
              <a:rPr lang="fr-FR" sz="2800" dirty="0" smtClean="0"/>
              <a:t>C’est toute l’adolescence écorchée qui se joue dans ces scénarios!</a:t>
            </a:r>
            <a:endParaRPr lang="fr-FR" sz="2800" dirty="0"/>
          </a:p>
        </p:txBody>
      </p:sp>
    </p:spTree>
    <p:extLst>
      <p:ext uri="{BB962C8B-B14F-4D97-AF65-F5344CB8AC3E}">
        <p14:creationId xmlns:p14="http://schemas.microsoft.com/office/powerpoint/2010/main" val="3980789132"/>
      </p:ext>
    </p:extLst>
  </p:cSld>
  <p:clrMapOvr>
    <a:masterClrMapping/>
  </p:clrMapOvr>
  <p:timing>
    <p:tnLst>
      <p:par>
        <p:cTn xmlns:p14="http://schemas.microsoft.com/office/powerpoint/2010/mai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36946"/>
            <a:ext cx="8229600" cy="6421054"/>
          </a:xfrm>
        </p:spPr>
        <p:txBody>
          <a:bodyPr>
            <a:normAutofit fontScale="92500" lnSpcReduction="20000"/>
          </a:bodyPr>
          <a:lstStyle/>
          <a:p>
            <a:r>
              <a:rPr lang="fr-FR" sz="3600" dirty="0" smtClean="0"/>
              <a:t>Séquence comportementale classique dans les automutilations impulsives:</a:t>
            </a:r>
          </a:p>
          <a:p>
            <a:pPr marL="0" indent="0">
              <a:buNone/>
            </a:pPr>
            <a:r>
              <a:rPr lang="fr-FR" sz="3600" dirty="0"/>
              <a:t> </a:t>
            </a:r>
            <a:r>
              <a:rPr lang="fr-FR" sz="3600" dirty="0" smtClean="0"/>
              <a:t> </a:t>
            </a:r>
            <a:r>
              <a:rPr lang="fr-FR" sz="2800" dirty="0" smtClean="0"/>
              <a:t> - un événement déclenchant,</a:t>
            </a:r>
          </a:p>
          <a:p>
            <a:pPr marL="0" indent="0">
              <a:buNone/>
            </a:pPr>
            <a:r>
              <a:rPr lang="fr-FR" sz="2800" dirty="0"/>
              <a:t> </a:t>
            </a:r>
            <a:r>
              <a:rPr lang="fr-FR" sz="2800" dirty="0" smtClean="0"/>
              <a:t>   - sur fond d’humeur dysphorique, morosité, tristesse,</a:t>
            </a:r>
          </a:p>
          <a:p>
            <a:pPr marL="0" indent="0">
              <a:buNone/>
            </a:pPr>
            <a:r>
              <a:rPr lang="fr-FR" sz="2800" dirty="0"/>
              <a:t> </a:t>
            </a:r>
            <a:r>
              <a:rPr lang="fr-FR" sz="2800" dirty="0" smtClean="0"/>
              <a:t>      irritabilité.., voire de sentiment de dissociation,</a:t>
            </a:r>
          </a:p>
          <a:p>
            <a:pPr marL="0" indent="0">
              <a:buNone/>
            </a:pPr>
            <a:r>
              <a:rPr lang="fr-FR" sz="2800" dirty="0"/>
              <a:t> </a:t>
            </a:r>
            <a:r>
              <a:rPr lang="fr-FR" sz="2800" dirty="0" smtClean="0"/>
              <a:t>   - conviction de se retrouver dans une impasse, avec </a:t>
            </a:r>
          </a:p>
          <a:p>
            <a:pPr marL="0" indent="0">
              <a:buNone/>
            </a:pPr>
            <a:r>
              <a:rPr lang="fr-FR" sz="2800" dirty="0"/>
              <a:t> </a:t>
            </a:r>
            <a:r>
              <a:rPr lang="fr-FR" sz="2800" dirty="0" smtClean="0"/>
              <a:t>      l’envie de se faire mal , de façon irrépressible,</a:t>
            </a:r>
          </a:p>
          <a:p>
            <a:pPr marL="0" indent="0">
              <a:buNone/>
            </a:pPr>
            <a:r>
              <a:rPr lang="fr-FR" sz="2800" dirty="0"/>
              <a:t> </a:t>
            </a:r>
            <a:r>
              <a:rPr lang="fr-FR" sz="2800" dirty="0" smtClean="0"/>
              <a:t>   - court laps de temps entre la décision et l’acte,</a:t>
            </a:r>
          </a:p>
          <a:p>
            <a:pPr marL="0" indent="0">
              <a:buNone/>
            </a:pPr>
            <a:r>
              <a:rPr lang="fr-FR" sz="2800" dirty="0"/>
              <a:t> </a:t>
            </a:r>
            <a:r>
              <a:rPr lang="fr-FR" sz="2800" dirty="0" smtClean="0"/>
              <a:t>   - soulagement d’intensité et de durée variable.</a:t>
            </a:r>
          </a:p>
          <a:p>
            <a:pPr marL="0" indent="0">
              <a:buNone/>
            </a:pPr>
            <a:r>
              <a:rPr lang="fr-FR" sz="2800" dirty="0"/>
              <a:t> </a:t>
            </a:r>
            <a:r>
              <a:rPr lang="fr-FR" sz="2800" dirty="0" smtClean="0"/>
              <a:t>       </a:t>
            </a:r>
            <a:endParaRPr lang="fr-FR" sz="2800" dirty="0"/>
          </a:p>
        </p:txBody>
      </p:sp>
    </p:spTree>
    <p:extLst>
      <p:ext uri="{BB962C8B-B14F-4D97-AF65-F5344CB8AC3E}">
        <p14:creationId xmlns:p14="http://schemas.microsoft.com/office/powerpoint/2010/main" val="2299768989"/>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49383" y="213756"/>
            <a:ext cx="8692736" cy="1341911"/>
          </a:xfrm>
        </p:spPr>
        <p:txBody>
          <a:bodyPr>
            <a:normAutofit fontScale="92500" lnSpcReduction="20000"/>
          </a:bodyPr>
          <a:lstStyle/>
          <a:p>
            <a:pPr>
              <a:buNone/>
            </a:pPr>
            <a:r>
              <a:rPr lang="fr-FR" dirty="0" smtClean="0"/>
              <a:t>Développement d’un comportement addictif en aval de cette séquence:</a:t>
            </a:r>
          </a:p>
          <a:p>
            <a:pPr>
              <a:buNone/>
            </a:pPr>
            <a:endParaRPr lang="fr-FR" dirty="0" smtClean="0"/>
          </a:p>
        </p:txBody>
      </p:sp>
      <p:graphicFrame>
        <p:nvGraphicFramePr>
          <p:cNvPr id="4" name="Diagramme 3"/>
          <p:cNvGraphicFramePr/>
          <p:nvPr/>
        </p:nvGraphicFramePr>
        <p:xfrm>
          <a:off x="1" y="1270660"/>
          <a:ext cx="8942118" cy="540327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08316346"/>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691014"/>
            <a:ext cx="8229600" cy="2766463"/>
          </a:xfrm>
        </p:spPr>
        <p:txBody>
          <a:bodyPr>
            <a:normAutofit/>
          </a:bodyPr>
          <a:lstStyle/>
          <a:p>
            <a:r>
              <a:rPr lang="fr-FR" sz="3600" b="1" dirty="0" smtClean="0"/>
              <a:t>11. Anorexie </a:t>
            </a:r>
            <a:r>
              <a:rPr lang="fr-FR" sz="3600" b="1" dirty="0" smtClean="0"/>
              <a:t>/ Boulimie</a:t>
            </a:r>
            <a:endParaRPr lang="fr-FR" sz="3600" b="1" dirty="0"/>
          </a:p>
        </p:txBody>
      </p:sp>
    </p:spTree>
    <p:extLst>
      <p:ext uri="{BB962C8B-B14F-4D97-AF65-F5344CB8AC3E}">
        <p14:creationId xmlns:p14="http://schemas.microsoft.com/office/powerpoint/2010/main" val="1910632880"/>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91018"/>
            <a:ext cx="8229600" cy="5535146"/>
          </a:xfrm>
        </p:spPr>
        <p:txBody>
          <a:bodyPr>
            <a:normAutofit/>
          </a:bodyPr>
          <a:lstStyle/>
          <a:p>
            <a:r>
              <a:rPr lang="fr-FR" sz="2800" dirty="0" smtClean="0"/>
              <a:t>Anorexie et boulimie sont les troubles alimentaires les plus fréquents à l’adolescence.</a:t>
            </a:r>
          </a:p>
          <a:p>
            <a:r>
              <a:rPr lang="fr-FR" sz="2800" dirty="0" smtClean="0"/>
              <a:t>Entités cliniques distinctes, mais avec des caractéristiques croisées, et surtout souvent associées.</a:t>
            </a:r>
          </a:p>
        </p:txBody>
      </p:sp>
    </p:spTree>
    <p:extLst>
      <p:ext uri="{BB962C8B-B14F-4D97-AF65-F5344CB8AC3E}">
        <p14:creationId xmlns:p14="http://schemas.microsoft.com/office/powerpoint/2010/main" val="4021001748"/>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sz="3200" dirty="0" smtClean="0"/>
              <a:t>Trois critères diagnostiques majeurs de l’anorexie</a:t>
            </a:r>
            <a:endParaRPr lang="fr-FR" sz="3200" dirty="0"/>
          </a:p>
        </p:txBody>
      </p:sp>
      <p:sp>
        <p:nvSpPr>
          <p:cNvPr id="3" name="Espace réservé du contenu 2"/>
          <p:cNvSpPr>
            <a:spLocks noGrp="1"/>
          </p:cNvSpPr>
          <p:nvPr>
            <p:ph idx="1"/>
          </p:nvPr>
        </p:nvSpPr>
        <p:spPr/>
        <p:txBody>
          <a:bodyPr>
            <a:normAutofit/>
          </a:bodyPr>
          <a:lstStyle/>
          <a:p>
            <a:r>
              <a:rPr lang="fr-FR" sz="2800" dirty="0" smtClean="0"/>
              <a:t>Refus de maintenir un poids normal,</a:t>
            </a:r>
          </a:p>
          <a:p>
            <a:r>
              <a:rPr lang="fr-FR" sz="2800" dirty="0" smtClean="0"/>
              <a:t>Peur intense de grossir et estime de soi étroitement liée au poids,</a:t>
            </a:r>
          </a:p>
          <a:p>
            <a:r>
              <a:rPr lang="fr-FR" sz="2800" dirty="0" smtClean="0"/>
              <a:t>Perturbations significatives de la perception de la forme et du poids de son propre corps.</a:t>
            </a:r>
            <a:endParaRPr lang="fr-FR" sz="2800" dirty="0"/>
          </a:p>
        </p:txBody>
      </p:sp>
    </p:spTree>
    <p:extLst>
      <p:ext uri="{BB962C8B-B14F-4D97-AF65-F5344CB8AC3E}">
        <p14:creationId xmlns:p14="http://schemas.microsoft.com/office/powerpoint/2010/main" val="522819511"/>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76646"/>
            <a:ext cx="8229600" cy="6149094"/>
          </a:xfrm>
        </p:spPr>
        <p:txBody>
          <a:bodyPr>
            <a:normAutofit/>
          </a:bodyPr>
          <a:lstStyle/>
          <a:p>
            <a:r>
              <a:rPr lang="fr-FR" sz="2800" dirty="0" smtClean="0"/>
              <a:t>Dénutrition délibérée, tant quantitative que qualitative,</a:t>
            </a:r>
          </a:p>
          <a:p>
            <a:r>
              <a:rPr lang="fr-FR" sz="2800" dirty="0" smtClean="0"/>
              <a:t>Pour les adolescentes, BMI &lt; 16  en tenant compte de la morphologie,</a:t>
            </a:r>
          </a:p>
          <a:p>
            <a:r>
              <a:rPr lang="fr-FR" sz="2800" dirty="0" smtClean="0"/>
              <a:t>Dysfonctionnement physiologique et hormonal avec aménorrhée et frein du développement des caractères sexuels secondaires,</a:t>
            </a:r>
          </a:p>
        </p:txBody>
      </p:sp>
    </p:spTree>
    <p:extLst>
      <p:ext uri="{BB962C8B-B14F-4D97-AF65-F5344CB8AC3E}">
        <p14:creationId xmlns:p14="http://schemas.microsoft.com/office/powerpoint/2010/main" val="61210455"/>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571854"/>
            <a:ext cx="8229600" cy="5457478"/>
          </a:xfrm>
        </p:spPr>
        <p:txBody>
          <a:bodyPr/>
          <a:lstStyle/>
          <a:p>
            <a:r>
              <a:rPr lang="fr-FR" sz="2800" dirty="0" smtClean="0"/>
              <a:t>Altération </a:t>
            </a:r>
            <a:r>
              <a:rPr lang="fr-FR" sz="2800" dirty="0"/>
              <a:t>cognitive  du </a:t>
            </a:r>
            <a:r>
              <a:rPr lang="fr-FR" sz="2800" dirty="0" smtClean="0"/>
              <a:t>jugement,</a:t>
            </a:r>
          </a:p>
          <a:p>
            <a:r>
              <a:rPr lang="fr-FR" sz="2800" dirty="0" smtClean="0"/>
              <a:t>Perturbation majeure de la représentation interne et de l’image du corps sexué,</a:t>
            </a:r>
          </a:p>
          <a:p>
            <a:r>
              <a:rPr lang="fr-FR" sz="2800" dirty="0"/>
              <a:t>Mise en danger de la santé et même de la vie sans prise de conscience.</a:t>
            </a:r>
          </a:p>
          <a:p>
            <a:endParaRPr lang="fr-FR" dirty="0" smtClean="0"/>
          </a:p>
          <a:p>
            <a:endParaRPr lang="fr-FR" dirty="0"/>
          </a:p>
          <a:p>
            <a:endParaRPr lang="fr-FR" dirty="0"/>
          </a:p>
        </p:txBody>
      </p:sp>
    </p:spTree>
    <p:extLst>
      <p:ext uri="{BB962C8B-B14F-4D97-AF65-F5344CB8AC3E}">
        <p14:creationId xmlns:p14="http://schemas.microsoft.com/office/powerpoint/2010/main" val="2150087531"/>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200" dirty="0" smtClean="0"/>
              <a:t>Trois critères diagnostiques de la boulimie</a:t>
            </a:r>
            <a:endParaRPr lang="fr-FR" sz="3200" dirty="0"/>
          </a:p>
        </p:txBody>
      </p:sp>
      <p:sp>
        <p:nvSpPr>
          <p:cNvPr id="3" name="Espace réservé du contenu 2"/>
          <p:cNvSpPr>
            <a:spLocks noGrp="1"/>
          </p:cNvSpPr>
          <p:nvPr>
            <p:ph idx="1"/>
          </p:nvPr>
        </p:nvSpPr>
        <p:spPr/>
        <p:txBody>
          <a:bodyPr>
            <a:normAutofit/>
          </a:bodyPr>
          <a:lstStyle/>
          <a:p>
            <a:r>
              <a:rPr lang="fr-FR" sz="2800" dirty="0" smtClean="0"/>
              <a:t>Crises régulières de boulimie,</a:t>
            </a:r>
          </a:p>
          <a:p>
            <a:r>
              <a:rPr lang="fr-FR" sz="2800" dirty="0" smtClean="0"/>
              <a:t>Comportements compensatoires inappropriés ( vomissements, laxatifs</a:t>
            </a:r>
            <a:r>
              <a:rPr lang="is-IS" sz="2800" dirty="0" smtClean="0"/>
              <a:t>…</a:t>
            </a:r>
            <a:r>
              <a:rPr lang="fr-FR" sz="2800" dirty="0" smtClean="0"/>
              <a:t> ),</a:t>
            </a:r>
          </a:p>
          <a:p>
            <a:r>
              <a:rPr lang="fr-FR" sz="2800" dirty="0" smtClean="0"/>
              <a:t>Peur intense de grossir et estime de soi étroitement liée à la forme et au poids du corps.</a:t>
            </a:r>
            <a:endParaRPr lang="fr-FR" sz="2800" dirty="0"/>
          </a:p>
        </p:txBody>
      </p:sp>
    </p:spTree>
    <p:extLst>
      <p:ext uri="{BB962C8B-B14F-4D97-AF65-F5344CB8AC3E}">
        <p14:creationId xmlns:p14="http://schemas.microsoft.com/office/powerpoint/2010/main" val="2844032883"/>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282632"/>
            <a:ext cx="8229600" cy="4843531"/>
          </a:xfrm>
        </p:spPr>
        <p:txBody>
          <a:bodyPr/>
          <a:lstStyle/>
          <a:p>
            <a:r>
              <a:rPr lang="fr-FR" sz="2800" dirty="0" smtClean="0"/>
              <a:t>Consommation rapide, impulsive et anarchique de nourriture en un temps limité,</a:t>
            </a:r>
          </a:p>
          <a:p>
            <a:r>
              <a:rPr lang="fr-FR" sz="2800" dirty="0" smtClean="0"/>
              <a:t>Quantité nettement supérieure à la normale,</a:t>
            </a:r>
          </a:p>
          <a:p>
            <a:r>
              <a:rPr lang="fr-FR" sz="2800" dirty="0" smtClean="0"/>
              <a:t>Réponse fréquente à la faim de l’anorexique, suivie de vomissements,</a:t>
            </a:r>
          </a:p>
          <a:p>
            <a:r>
              <a:rPr lang="fr-FR" sz="2800" dirty="0" smtClean="0"/>
              <a:t>A distinguer de l’hyperphagie, qui est une préoccupation constante de manger.</a:t>
            </a:r>
          </a:p>
          <a:p>
            <a:endParaRPr lang="fr-FR" dirty="0"/>
          </a:p>
        </p:txBody>
      </p:sp>
    </p:spTree>
    <p:extLst>
      <p:ext uri="{BB962C8B-B14F-4D97-AF65-F5344CB8AC3E}">
        <p14:creationId xmlns:p14="http://schemas.microsoft.com/office/powerpoint/2010/main" val="15753623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3"/>
          <p:cNvSpPr>
            <a:spLocks noGrp="1" noChangeArrowheads="1"/>
          </p:cNvSpPr>
          <p:nvPr>
            <p:ph idx="1"/>
          </p:nvPr>
        </p:nvSpPr>
        <p:spPr>
          <a:xfrm>
            <a:off x="468313" y="500063"/>
            <a:ext cx="8229600" cy="5583237"/>
          </a:xfrm>
        </p:spPr>
        <p:txBody>
          <a:bodyPr/>
          <a:lstStyle/>
          <a:p>
            <a:pPr marL="0" indent="0" eaLnBrk="1" hangingPunct="1">
              <a:buFont typeface="Wingdings 2" charset="0"/>
              <a:buNone/>
              <a:tabLst>
                <a:tab pos="0" algn="l"/>
              </a:tabLst>
            </a:pPr>
            <a:r>
              <a:rPr lang="fr-BE" sz="2800">
                <a:latin typeface="Arial" charset="0"/>
                <a:ea typeface="MS PGothic" charset="0"/>
              </a:rPr>
              <a:t>Le problème crucial de la séparation dont la solution est la rencontre avec l’autre.</a:t>
            </a:r>
          </a:p>
          <a:p>
            <a:pPr marL="0" indent="0" eaLnBrk="1" hangingPunct="1">
              <a:buFont typeface="Wingdings" charset="0"/>
              <a:buNone/>
              <a:tabLst>
                <a:tab pos="0" algn="l"/>
              </a:tabLst>
            </a:pPr>
            <a:endParaRPr lang="fr-BE" sz="2800">
              <a:latin typeface="Arial" charset="0"/>
              <a:ea typeface="MS PGothic" charset="0"/>
            </a:endParaRPr>
          </a:p>
          <a:p>
            <a:pPr marL="0" indent="0" eaLnBrk="1" hangingPunct="1">
              <a:buFont typeface="Wingdings" charset="0"/>
              <a:buNone/>
              <a:tabLst>
                <a:tab pos="0" algn="l"/>
              </a:tabLst>
            </a:pPr>
            <a:r>
              <a:rPr lang="fr-BE" sz="2800">
                <a:latin typeface="Arial" charset="0"/>
                <a:ea typeface="MS PGothic" charset="0"/>
              </a:rPr>
              <a:t>L’investissement de cet autre qui permet une séparation durable avec l’objet parental, sans risque de rencontre confusionnante.</a:t>
            </a:r>
          </a:p>
          <a:p>
            <a:pPr marL="0" indent="0" eaLnBrk="1" hangingPunct="1">
              <a:buFont typeface="Wingdings" charset="0"/>
              <a:buNone/>
              <a:tabLst>
                <a:tab pos="0" algn="l"/>
              </a:tabLst>
            </a:pPr>
            <a:endParaRPr lang="fr-FR">
              <a:latin typeface="Arial" charset="0"/>
              <a:ea typeface="MS PGothic" charset="0"/>
            </a:endParaRPr>
          </a:p>
        </p:txBody>
      </p:sp>
    </p:spTree>
    <p:extLst>
      <p:ext uri="{BB962C8B-B14F-4D97-AF65-F5344CB8AC3E}">
        <p14:creationId xmlns:p14="http://schemas.microsoft.com/office/powerpoint/2010/main" val="1521052101"/>
      </p:ext>
    </p:extLst>
  </p:cSld>
  <p:clrMapOvr>
    <a:masterClrMapping/>
  </p:clrMapOvr>
  <p:timing>
    <p:tnLst>
      <p:par>
        <p:cTn xmlns:p14="http://schemas.microsoft.com/office/powerpoint/2010/mai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65868"/>
            <a:ext cx="8229600" cy="5560295"/>
          </a:xfrm>
        </p:spPr>
        <p:txBody>
          <a:bodyPr>
            <a:normAutofit/>
          </a:bodyPr>
          <a:lstStyle/>
          <a:p>
            <a:pPr marL="0" indent="0">
              <a:buNone/>
            </a:pPr>
            <a:r>
              <a:rPr lang="fr-FR" sz="2800" dirty="0" smtClean="0"/>
              <a:t>On voit que dans ces pathologies alimentaires, c’est plus que jamais l’image du corps sexué, désirant et désirable qui est en jeu.</a:t>
            </a:r>
          </a:p>
          <a:p>
            <a:pPr marL="0" indent="0">
              <a:buNone/>
            </a:pPr>
            <a:r>
              <a:rPr lang="fr-FR" sz="2800" dirty="0" smtClean="0"/>
              <a:t>La </a:t>
            </a:r>
            <a:r>
              <a:rPr lang="fr-FR" sz="2800" dirty="0" err="1" smtClean="0"/>
              <a:t>pulsionnalité</a:t>
            </a:r>
            <a:r>
              <a:rPr lang="fr-FR" sz="2800" dirty="0" smtClean="0"/>
              <a:t> se retourne contre ce corps qui échappe, et l’attaque dans ses fondements physiologiques, parfois jusqu’à la mort.</a:t>
            </a:r>
            <a:endParaRPr lang="fr-FR" sz="2800" dirty="0"/>
          </a:p>
        </p:txBody>
      </p:sp>
    </p:spTree>
    <p:extLst>
      <p:ext uri="{BB962C8B-B14F-4D97-AF65-F5344CB8AC3E}">
        <p14:creationId xmlns:p14="http://schemas.microsoft.com/office/powerpoint/2010/main" val="12793352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3"/>
          <p:cNvSpPr>
            <a:spLocks noGrp="1" noChangeArrowheads="1"/>
          </p:cNvSpPr>
          <p:nvPr>
            <p:ph idx="1"/>
          </p:nvPr>
        </p:nvSpPr>
        <p:spPr>
          <a:xfrm>
            <a:off x="323850" y="404813"/>
            <a:ext cx="8362950" cy="6119812"/>
          </a:xfrm>
        </p:spPr>
        <p:txBody>
          <a:bodyPr/>
          <a:lstStyle/>
          <a:p>
            <a:pPr marL="0" indent="0" eaLnBrk="1" hangingPunct="1">
              <a:buFont typeface="Wingdings" charset="0"/>
              <a:buNone/>
            </a:pPr>
            <a:r>
              <a:rPr lang="fr-BE" dirty="0">
                <a:latin typeface="Arial" charset="0"/>
                <a:ea typeface="MS PGothic" charset="0"/>
              </a:rPr>
              <a:t>En résumé, l’adolescence pose un problème fondamental de maîtrise: </a:t>
            </a:r>
          </a:p>
          <a:p>
            <a:pPr marL="0" indent="0" eaLnBrk="1" hangingPunct="1">
              <a:buFont typeface="Wingdings" charset="0"/>
              <a:buNone/>
            </a:pPr>
            <a:endParaRPr lang="fr-BE" dirty="0">
              <a:latin typeface="Arial" charset="0"/>
              <a:ea typeface="MS PGothic" charset="0"/>
            </a:endParaRPr>
          </a:p>
          <a:p>
            <a:pPr marL="0" indent="0" eaLnBrk="1" hangingPunct="1">
              <a:buClr>
                <a:schemeClr val="tx1"/>
              </a:buClr>
              <a:buSzPct val="60000"/>
            </a:pPr>
            <a:r>
              <a:rPr lang="fr-BE" sz="2800" dirty="0">
                <a:latin typeface="Arial" charset="0"/>
                <a:ea typeface="MS PGothic" charset="0"/>
              </a:rPr>
              <a:t> Maîtrise du corps,</a:t>
            </a:r>
          </a:p>
          <a:p>
            <a:pPr marL="0" indent="0" eaLnBrk="1" hangingPunct="1">
              <a:buClr>
                <a:schemeClr val="tx1"/>
              </a:buClr>
              <a:buSzPct val="60000"/>
            </a:pPr>
            <a:r>
              <a:rPr lang="fr-BE" sz="2800" dirty="0">
                <a:latin typeface="Arial" charset="0"/>
                <a:ea typeface="MS PGothic" charset="0"/>
              </a:rPr>
              <a:t> Maîtrise de la pensée.</a:t>
            </a:r>
          </a:p>
          <a:p>
            <a:pPr marL="0" indent="0" eaLnBrk="1" hangingPunct="1">
              <a:buFontTx/>
              <a:buNone/>
            </a:pPr>
            <a:endParaRPr lang="fr-BE" dirty="0">
              <a:latin typeface="Arial" charset="0"/>
              <a:ea typeface="MS PGothic" charset="0"/>
            </a:endParaRPr>
          </a:p>
        </p:txBody>
      </p:sp>
    </p:spTree>
    <p:extLst>
      <p:ext uri="{BB962C8B-B14F-4D97-AF65-F5344CB8AC3E}">
        <p14:creationId xmlns:p14="http://schemas.microsoft.com/office/powerpoint/2010/main" val="3112556408"/>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ZoneTexte 1"/>
          <p:cNvSpPr txBox="1">
            <a:spLocks noChangeArrowheads="1"/>
          </p:cNvSpPr>
          <p:nvPr/>
        </p:nvSpPr>
        <p:spPr bwMode="auto">
          <a:xfrm>
            <a:off x="428625" y="357188"/>
            <a:ext cx="8286750" cy="55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defRPr sz="2400">
                <a:solidFill>
                  <a:schemeClr val="tx1"/>
                </a:solidFill>
                <a:latin typeface="Arial" charset="0"/>
                <a:ea typeface="MS PGothic" charset="0"/>
                <a:cs typeface="MS PGothic" charset="0"/>
              </a:defRPr>
            </a:lvl1pPr>
            <a:lvl2pPr marL="742950" indent="-285750">
              <a:defRPr sz="2400">
                <a:solidFill>
                  <a:schemeClr val="tx1"/>
                </a:solidFill>
                <a:latin typeface="Arial" charset="0"/>
                <a:ea typeface="MS PGothic" charset="0"/>
                <a:cs typeface="MS PGothic" charset="0"/>
              </a:defRPr>
            </a:lvl2pPr>
            <a:lvl3pPr marL="1143000" indent="-228600">
              <a:defRPr sz="2400">
                <a:solidFill>
                  <a:schemeClr val="tx1"/>
                </a:solidFill>
                <a:latin typeface="Arial" charset="0"/>
                <a:ea typeface="MS PGothic" charset="0"/>
                <a:cs typeface="MS PGothic" charset="0"/>
              </a:defRPr>
            </a:lvl3pPr>
            <a:lvl4pPr marL="1600200" indent="-228600">
              <a:defRPr sz="2400">
                <a:solidFill>
                  <a:schemeClr val="tx1"/>
                </a:solidFill>
                <a:latin typeface="Arial" charset="0"/>
                <a:ea typeface="MS PGothic" charset="0"/>
                <a:cs typeface="MS PGothic" charset="0"/>
              </a:defRPr>
            </a:lvl4pPr>
            <a:lvl5pPr marL="2057400" indent="-228600">
              <a:defRPr sz="2400">
                <a:solidFill>
                  <a:schemeClr val="tx1"/>
                </a:solidFill>
                <a:latin typeface="Arial"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Arial"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Arial"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Arial"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Arial" charset="0"/>
                <a:ea typeface="MS PGothic" charset="0"/>
                <a:cs typeface="MS PGothic" charset="0"/>
              </a:defRPr>
            </a:lvl9pPr>
          </a:lstStyle>
          <a:p>
            <a:pPr marL="0" indent="0" eaLnBrk="1" hangingPunct="1"/>
            <a:r>
              <a:rPr lang="fr-BE" sz="3000" b="1" dirty="0" smtClean="0"/>
              <a:t>4.</a:t>
            </a:r>
            <a:r>
              <a:rPr lang="fr-BE" sz="3000" b="1" dirty="0" smtClean="0"/>
              <a:t>  </a:t>
            </a:r>
            <a:r>
              <a:rPr lang="fr-BE" sz="3000" b="1" dirty="0"/>
              <a:t>«Solutions»</a:t>
            </a:r>
          </a:p>
        </p:txBody>
      </p:sp>
      <p:sp>
        <p:nvSpPr>
          <p:cNvPr id="38914" name="ZoneTexte 3"/>
          <p:cNvSpPr txBox="1">
            <a:spLocks noChangeArrowheads="1"/>
          </p:cNvSpPr>
          <p:nvPr/>
        </p:nvSpPr>
        <p:spPr bwMode="auto">
          <a:xfrm>
            <a:off x="500063" y="1143000"/>
            <a:ext cx="8215312" cy="5970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MS PGothic" charset="0"/>
                <a:cs typeface="MS PGothic" charset="0"/>
              </a:defRPr>
            </a:lvl1pPr>
            <a:lvl2pPr marL="742950" indent="-285750">
              <a:defRPr sz="2400">
                <a:solidFill>
                  <a:schemeClr val="tx1"/>
                </a:solidFill>
                <a:latin typeface="Arial" charset="0"/>
                <a:ea typeface="MS PGothic" charset="0"/>
                <a:cs typeface="MS PGothic" charset="0"/>
              </a:defRPr>
            </a:lvl2pPr>
            <a:lvl3pPr marL="1143000" indent="-228600">
              <a:defRPr sz="2400">
                <a:solidFill>
                  <a:schemeClr val="tx1"/>
                </a:solidFill>
                <a:latin typeface="Arial" charset="0"/>
                <a:ea typeface="MS PGothic" charset="0"/>
                <a:cs typeface="MS PGothic" charset="0"/>
              </a:defRPr>
            </a:lvl3pPr>
            <a:lvl4pPr marL="1600200" indent="-228600">
              <a:defRPr sz="2400">
                <a:solidFill>
                  <a:schemeClr val="tx1"/>
                </a:solidFill>
                <a:latin typeface="Arial" charset="0"/>
                <a:ea typeface="MS PGothic" charset="0"/>
                <a:cs typeface="MS PGothic" charset="0"/>
              </a:defRPr>
            </a:lvl4pPr>
            <a:lvl5pPr marL="2057400" indent="-228600">
              <a:defRPr sz="2400">
                <a:solidFill>
                  <a:schemeClr val="tx1"/>
                </a:solidFill>
                <a:latin typeface="Arial"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Arial"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Arial"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Arial"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Arial" charset="0"/>
                <a:ea typeface="MS PGothic" charset="0"/>
                <a:cs typeface="MS PGothic" charset="0"/>
              </a:defRPr>
            </a:lvl9pPr>
          </a:lstStyle>
          <a:p>
            <a:pPr eaLnBrk="1" hangingPunct="1"/>
            <a:r>
              <a:rPr lang="fr-BE" sz="2800" dirty="0"/>
              <a:t>Les </a:t>
            </a:r>
            <a:r>
              <a:rPr lang="fr-BE" sz="2800" dirty="0" smtClean="0"/>
              <a:t>processus </a:t>
            </a:r>
            <a:r>
              <a:rPr lang="fr-BE" sz="2800" dirty="0"/>
              <a:t>ci-dessous </a:t>
            </a:r>
            <a:r>
              <a:rPr lang="fr-BE" sz="2800" dirty="0" smtClean="0"/>
              <a:t>tendent à rendre le contrôle à </a:t>
            </a:r>
            <a:r>
              <a:rPr lang="fr-BE" sz="2800" dirty="0"/>
              <a:t>l’adolescent:</a:t>
            </a:r>
          </a:p>
          <a:p>
            <a:pPr eaLnBrk="1" hangingPunct="1"/>
            <a:endParaRPr lang="fr-BE" sz="2800" dirty="0"/>
          </a:p>
          <a:p>
            <a:pPr eaLnBrk="1" hangingPunct="1">
              <a:buClr>
                <a:schemeClr val="tx1"/>
              </a:buClr>
              <a:buSzPct val="60000"/>
              <a:buFont typeface="Wingdings 2" charset="0"/>
              <a:buChar char=""/>
            </a:pPr>
            <a:r>
              <a:rPr lang="fr-BE" sz="2800" dirty="0"/>
              <a:t>   Problématique centrée sur la pensée:</a:t>
            </a:r>
          </a:p>
          <a:p>
            <a:pPr eaLnBrk="1" hangingPunct="1">
              <a:buClr>
                <a:schemeClr val="tx1"/>
              </a:buClr>
              <a:buSzPct val="60000"/>
              <a:buFont typeface="Wingdings 2" charset="0"/>
              <a:buChar char=""/>
            </a:pPr>
            <a:endParaRPr lang="fr-BE" sz="2800" dirty="0"/>
          </a:p>
          <a:p>
            <a:pPr eaLnBrk="1" hangingPunct="1">
              <a:buClr>
                <a:schemeClr val="tx1"/>
              </a:buClr>
              <a:buSzPct val="60000"/>
            </a:pPr>
            <a:r>
              <a:rPr lang="fr-BE" dirty="0"/>
              <a:t>L’évitement, l’agir, le passage à l’acte, l’hypermentalisation</a:t>
            </a:r>
          </a:p>
          <a:p>
            <a:pPr eaLnBrk="1" hangingPunct="1">
              <a:buClr>
                <a:schemeClr val="tx1"/>
              </a:buClr>
              <a:buSzPct val="60000"/>
              <a:buFontTx/>
              <a:buChar char="-"/>
            </a:pPr>
            <a:endParaRPr lang="fr-BE" sz="2800" dirty="0"/>
          </a:p>
          <a:p>
            <a:pPr eaLnBrk="1" hangingPunct="1">
              <a:buClr>
                <a:schemeClr val="tx1"/>
              </a:buClr>
              <a:buSzPct val="60000"/>
              <a:buFont typeface="Wingdings 2" charset="0"/>
              <a:buChar char=""/>
            </a:pPr>
            <a:r>
              <a:rPr lang="fr-BE" sz="2800" dirty="0"/>
              <a:t>   Problématique centrée sur le corps:</a:t>
            </a:r>
          </a:p>
          <a:p>
            <a:pPr eaLnBrk="1" hangingPunct="1">
              <a:buClr>
                <a:schemeClr val="tx1"/>
              </a:buClr>
              <a:buSzPct val="60000"/>
            </a:pPr>
            <a:endParaRPr lang="fr-BE" dirty="0"/>
          </a:p>
          <a:p>
            <a:pPr eaLnBrk="1" hangingPunct="1">
              <a:buClr>
                <a:schemeClr val="tx1"/>
              </a:buClr>
              <a:buSzPct val="60000"/>
              <a:buFontTx/>
              <a:buChar char="-"/>
            </a:pPr>
            <a:r>
              <a:rPr lang="fr-BE" dirty="0"/>
              <a:t>  dans les fonctions de base,</a:t>
            </a:r>
          </a:p>
          <a:p>
            <a:pPr eaLnBrk="1" hangingPunct="1">
              <a:buClr>
                <a:schemeClr val="tx1"/>
              </a:buClr>
              <a:buSzPct val="60000"/>
              <a:buFontTx/>
              <a:buChar char="-"/>
            </a:pPr>
            <a:r>
              <a:rPr lang="fr-BE" dirty="0"/>
              <a:t>  face à la sexualisation du corps.</a:t>
            </a:r>
          </a:p>
          <a:p>
            <a:pPr eaLnBrk="1" hangingPunct="1">
              <a:buClr>
                <a:schemeClr val="tx1"/>
              </a:buClr>
              <a:buSzPct val="60000"/>
              <a:buFontTx/>
              <a:buChar char="-"/>
            </a:pPr>
            <a:endParaRPr lang="fr-BE" sz="1800" dirty="0"/>
          </a:p>
          <a:p>
            <a:pPr eaLnBrk="1" hangingPunct="1">
              <a:buClr>
                <a:schemeClr val="tx1"/>
              </a:buClr>
              <a:buSzPct val="60000"/>
            </a:pPr>
            <a:endParaRPr lang="fr-BE" sz="1800" dirty="0"/>
          </a:p>
          <a:p>
            <a:pPr eaLnBrk="1" hangingPunct="1">
              <a:buClr>
                <a:schemeClr val="tx1"/>
              </a:buClr>
              <a:buSzPct val="60000"/>
            </a:pPr>
            <a:endParaRPr lang="fr-BE" sz="1800" dirty="0"/>
          </a:p>
          <a:p>
            <a:pPr eaLnBrk="1" hangingPunct="1"/>
            <a:endParaRPr lang="fr-BE" sz="1800" dirty="0"/>
          </a:p>
          <a:p>
            <a:pPr eaLnBrk="1" hangingPunct="1"/>
            <a:r>
              <a:rPr lang="fr-BE" sz="1800" dirty="0"/>
              <a:t> </a:t>
            </a:r>
          </a:p>
        </p:txBody>
      </p:sp>
    </p:spTree>
    <p:extLst>
      <p:ext uri="{BB962C8B-B14F-4D97-AF65-F5344CB8AC3E}">
        <p14:creationId xmlns:p14="http://schemas.microsoft.com/office/powerpoint/2010/main" val="3544350352"/>
      </p:ext>
    </p:extLst>
  </p:cSld>
  <p:clrMapOvr>
    <a:masterClrMapping/>
  </p:clrMapOvr>
</p:sld>
</file>

<file path=ppt/theme/theme1.xml><?xml version="1.0" encoding="utf-8"?>
<a:theme xmlns:a="http://schemas.openxmlformats.org/drawingml/2006/main" name="Aube">
  <a:themeElements>
    <a:clrScheme name="Aube">
      <a:dk1>
        <a:sysClr val="windowText" lastClr="000000"/>
      </a:dk1>
      <a:lt1>
        <a:sysClr val="window" lastClr="FFFFFF"/>
      </a:lt1>
      <a:dk2>
        <a:srgbClr val="24213E"/>
      </a:dk2>
      <a:lt2>
        <a:srgbClr val="E9EAF0"/>
      </a:lt2>
      <a:accent1>
        <a:srgbClr val="E8BC4A"/>
      </a:accent1>
      <a:accent2>
        <a:srgbClr val="83C1C6"/>
      </a:accent2>
      <a:accent3>
        <a:srgbClr val="E78D35"/>
      </a:accent3>
      <a:accent4>
        <a:srgbClr val="909CE1"/>
      </a:accent4>
      <a:accent5>
        <a:srgbClr val="839C41"/>
      </a:accent5>
      <a:accent6>
        <a:srgbClr val="CC5439"/>
      </a:accent6>
      <a:hlink>
        <a:srgbClr val="1C6CF1"/>
      </a:hlink>
      <a:folHlink>
        <a:srgbClr val="C649E0"/>
      </a:folHlink>
    </a:clrScheme>
    <a:fontScheme name="Aube">
      <a:majorFont>
        <a:latin typeface="Corbel"/>
        <a:ea typeface=""/>
        <a:cs typeface=""/>
        <a:font script="Jpan" typeface="ヒラギノ角ゴ Pro W3"/>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ヒラギノ角ゴ Pro W3"/>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ub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fov="600000">
              <a:rot lat="0" lon="0" rev="0"/>
            </a:camera>
            <a:lightRig rig="threePt" dir="t">
              <a:rot lat="0" lon="0" rev="1200000"/>
            </a:lightRig>
          </a:scene3d>
          <a:sp3d>
            <a:bevelT w="63500" h="25400"/>
          </a:sp3d>
        </a:effectStyle>
      </a:effectStyleLst>
      <a:bgFillStyleLst>
        <a:solidFill>
          <a:schemeClr val="phClr"/>
        </a:solidFill>
        <a:gradFill rotWithShape="1">
          <a:gsLst>
            <a:gs pos="0">
              <a:schemeClr val="bg1">
                <a:shade val="100000"/>
                <a:satMod val="300000"/>
              </a:schemeClr>
            </a:gs>
            <a:gs pos="31000">
              <a:schemeClr val="bg1">
                <a:tint val="100000"/>
                <a:satMod val="300000"/>
              </a:schemeClr>
            </a:gs>
            <a:gs pos="62000">
              <a:schemeClr val="phClr">
                <a:tint val="100000"/>
                <a:shade val="100000"/>
                <a:satMod val="100000"/>
              </a:schemeClr>
            </a:gs>
            <a:gs pos="100000">
              <a:schemeClr val="phClr">
                <a:shade val="100000"/>
                <a:hueMod val="93000"/>
                <a:satMod val="50000"/>
                <a:lumMod val="200000"/>
              </a:schemeClr>
            </a:gs>
          </a:gsLst>
          <a:lin ang="5400000" scaled="0"/>
        </a:gradFill>
        <a:gradFill rotWithShape="1">
          <a:gsLst>
            <a:gs pos="0">
              <a:schemeClr val="phClr">
                <a:tint val="100000"/>
                <a:satMod val="100000"/>
              </a:schemeClr>
            </a:gs>
            <a:gs pos="100000">
              <a:schemeClr val="phClr">
                <a:tint val="100000"/>
                <a:shade val="100000"/>
                <a:alpha val="100000"/>
                <a:hueMod val="100000"/>
                <a:satMod val="150000"/>
                <a:lumMod val="5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Aube.thmx</Template>
  <TotalTime>382</TotalTime>
  <Words>2483</Words>
  <Application>Microsoft Macintosh PowerPoint</Application>
  <PresentationFormat>Présentation à l'écran (4:3)</PresentationFormat>
  <Paragraphs>319</Paragraphs>
  <Slides>70</Slides>
  <Notes>13</Notes>
  <HiddenSlides>0</HiddenSlides>
  <MMClips>0</MMClips>
  <ScaleCrop>false</ScaleCrop>
  <HeadingPairs>
    <vt:vector size="4" baseType="variant">
      <vt:variant>
        <vt:lpstr>Thème</vt:lpstr>
      </vt:variant>
      <vt:variant>
        <vt:i4>1</vt:i4>
      </vt:variant>
      <vt:variant>
        <vt:lpstr>Titres des diapositives</vt:lpstr>
      </vt:variant>
      <vt:variant>
        <vt:i4>70</vt:i4>
      </vt:variant>
    </vt:vector>
  </HeadingPairs>
  <TitlesOfParts>
    <vt:vector size="71" baseType="lpstr">
      <vt:lpstr>Aube</vt:lpstr>
      <vt:lpstr>Les troubles psychiatriques à l’adolescence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6.Et sous l’angle des neurosciences?</vt:lpstr>
      <vt:lpstr>Maturation du cerveau adolescent  JAY N. GIEDD, MD  Child Psychiatry Branch, National Institute of Mental Health, ÉTATS-UNIS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7. Le problème de la pulsionnalité</vt:lpstr>
      <vt:lpstr>Présentation PowerPoint</vt:lpstr>
      <vt:lpstr>Présentation PowerPoint</vt:lpstr>
      <vt:lpstr>8. Le processus dépressif</vt:lpstr>
      <vt:lpstr>Présentation PowerPoint</vt:lpstr>
      <vt:lpstr>Les signes généraux </vt:lpstr>
      <vt:lpstr> Les troubles manifestes de l’humeur sont loin d’être toujours à l’avant-plan chez les adolescents   Au contraire, ils feront tout pour les cacher, afin de ne pas aggraver davantage la perte d’image de soi</vt:lpstr>
      <vt:lpstr> Le risque d’une évolution suicidaire</vt:lpstr>
      <vt:lpstr> Le processus suicidaire</vt:lpstr>
      <vt:lpstr>Présentation PowerPoint</vt:lpstr>
      <vt:lpstr>Présentation PowerPoint</vt:lpstr>
      <vt:lpstr>Une idée reçue à combattre absolument</vt:lpstr>
      <vt:lpstr>9. POURQUOI UN ADOLESCENT DEVIENT-IL PSYCHOTIQUE ?</vt:lpstr>
      <vt:lpstr>Présentation PowerPoint</vt:lpstr>
      <vt:lpstr>Conséquences sur l’équilibre libidinal:  </vt:lpstr>
      <vt:lpstr>POURQUOI ?</vt:lpstr>
      <vt:lpstr>Présentation PowerPoint</vt:lpstr>
      <vt:lpstr>Présentation PowerPoint</vt:lpstr>
      <vt:lpstr>Présentation PowerPoint</vt:lpstr>
      <vt:lpstr>Présentation PowerPoint</vt:lpstr>
      <vt:lpstr>Présentation PowerPoint</vt:lpstr>
      <vt:lpstr>10. Les Automutilations à l’ Adolescence</vt:lpstr>
      <vt:lpstr>Le problème de la définition</vt:lpstr>
      <vt:lpstr>Présentation PowerPoint</vt:lpstr>
      <vt:lpstr>Présentation PowerPoint</vt:lpstr>
      <vt:lpstr>Présentation PowerPoint</vt:lpstr>
      <vt:lpstr>Présentation PowerPoint</vt:lpstr>
      <vt:lpstr>Que cherchent vraiment ces jeunes?</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11. Anorexie / Boulimie</vt:lpstr>
      <vt:lpstr>Présentation PowerPoint</vt:lpstr>
      <vt:lpstr>Trois critères diagnostiques majeurs de l’anorexie</vt:lpstr>
      <vt:lpstr>Présentation PowerPoint</vt:lpstr>
      <vt:lpstr>Présentation PowerPoint</vt:lpstr>
      <vt:lpstr>Trois critères diagnostiques de la boulimie</vt:lpstr>
      <vt:lpstr>Présentation PowerPoint</vt:lpstr>
      <vt:lpstr>Présentation PowerPoint</vt:lpstr>
    </vt:vector>
  </TitlesOfParts>
  <Company>Cabinet Médical Malchair SPRLU</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Alain Malchair</dc:creator>
  <cp:lastModifiedBy>Alain Malchair</cp:lastModifiedBy>
  <cp:revision>15</cp:revision>
  <dcterms:created xsi:type="dcterms:W3CDTF">2016-04-18T19:25:57Z</dcterms:created>
  <dcterms:modified xsi:type="dcterms:W3CDTF">2016-04-20T10:29:21Z</dcterms:modified>
</cp:coreProperties>
</file>