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6" r:id="rId2"/>
    <p:sldId id="300" r:id="rId3"/>
    <p:sldId id="301" r:id="rId4"/>
    <p:sldId id="302" r:id="rId5"/>
    <p:sldId id="303" r:id="rId6"/>
    <p:sldId id="258" r:id="rId7"/>
    <p:sldId id="259" r:id="rId8"/>
    <p:sldId id="260" r:id="rId9"/>
    <p:sldId id="261" r:id="rId10"/>
    <p:sldId id="265" r:id="rId11"/>
    <p:sldId id="266" r:id="rId12"/>
    <p:sldId id="269" r:id="rId13"/>
    <p:sldId id="270" r:id="rId14"/>
    <p:sldId id="272" r:id="rId15"/>
    <p:sldId id="273" r:id="rId16"/>
    <p:sldId id="274" r:id="rId17"/>
    <p:sldId id="275" r:id="rId18"/>
    <p:sldId id="276" r:id="rId19"/>
    <p:sldId id="278" r:id="rId20"/>
    <p:sldId id="277"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4" r:id="rId34"/>
    <p:sldId id="295" r:id="rId35"/>
    <p:sldId id="296" r:id="rId36"/>
    <p:sldId id="297" r:id="rId37"/>
    <p:sldId id="298" r:id="rId38"/>
    <p:sldId id="299" r:id="rId39"/>
    <p:sldId id="304" r:id="rId40"/>
    <p:sldId id="305" r:id="rId41"/>
    <p:sldId id="306" r:id="rId42"/>
    <p:sldId id="307"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8305" autoAdjust="0"/>
  </p:normalViewPr>
  <p:slideViewPr>
    <p:cSldViewPr snapToGrid="0" snapToObjects="1">
      <p:cViewPr>
        <p:scale>
          <a:sx n="94" d="100"/>
          <a:sy n="94" d="100"/>
        </p:scale>
        <p:origin x="-80" y="10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0BA7E6-3678-7649-B5F4-FCF860633681}" type="datetimeFigureOut">
              <a:rPr lang="fr-FR" smtClean="0"/>
              <a:t>14/03/18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77AF85-292D-6746-9FF4-DC0A24B6AA53}" type="slidenum">
              <a:rPr lang="fr-FR" smtClean="0"/>
              <a:t>‹#›</a:t>
            </a:fld>
            <a:endParaRPr lang="fr-FR"/>
          </a:p>
        </p:txBody>
      </p:sp>
    </p:spTree>
    <p:extLst>
      <p:ext uri="{BB962C8B-B14F-4D97-AF65-F5344CB8AC3E}">
        <p14:creationId xmlns:p14="http://schemas.microsoft.com/office/powerpoint/2010/main" val="39014532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5400"/>
            </a:lvl1pPr>
          </a:lstStyle>
          <a:p>
            <a:r>
              <a:rPr lang="fr-FR" smtClean="0"/>
              <a:t>Cliquez et modifiez le titre</a:t>
            </a:r>
            <a:endParaRPr lang="en-US" dirty="0"/>
          </a:p>
        </p:txBody>
      </p:sp>
      <p:sp>
        <p:nvSpPr>
          <p:cNvPr id="3" name="Subtitle 2"/>
          <p:cNvSpPr>
            <a:spLocks noGrp="1"/>
          </p:cNvSpPr>
          <p:nvPr>
            <p:ph type="subTitle" idx="1"/>
          </p:nvPr>
        </p:nvSpPr>
        <p:spPr>
          <a:xfrm>
            <a:off x="1371600" y="3886200"/>
            <a:ext cx="64008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14/03/18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Vertical Text Placeholder 2"/>
          <p:cNvSpPr>
            <a:spLocks noGrp="1"/>
          </p:cNvSpPr>
          <p:nvPr>
            <p:ph type="body" orient="vert" idx="1"/>
          </p:nvPr>
        </p:nvSpPr>
        <p:spPr/>
        <p:txBody>
          <a:bodyPr vert="eaVert" ancho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8E36636D-D922-432D-A958-524484B5923D}" type="datetimeFigureOut">
              <a:rPr lang="en-US" smtClean="0"/>
              <a:pPr/>
              <a:t>14/03/18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Cliquez et modifiez le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cho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14/03/18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14/03/18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8E36636D-D922-432D-A958-524484B5923D}" type="datetimeFigureOut">
              <a:rPr lang="en-US" smtClean="0"/>
              <a:pPr/>
              <a:t>14/03/18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4"/>
          <p:cNvSpPr>
            <a:spLocks noGrp="1"/>
          </p:cNvSpPr>
          <p:nvPr>
            <p:ph type="dt" sz="half" idx="10"/>
          </p:nvPr>
        </p:nvSpPr>
        <p:spPr/>
        <p:txBody>
          <a:bodyPr/>
          <a:lstStyle/>
          <a:p>
            <a:fld id="{8E36636D-D922-432D-A958-524484B5923D}" type="datetimeFigureOut">
              <a:rPr lang="en-US" smtClean="0"/>
              <a:pPr/>
              <a:t>14/03/18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Cliquez et modifiez le titre</a:t>
            </a:r>
            <a:endParaRPr lang="en-US" dirty="0"/>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p>
            <a:fld id="{8E36636D-D922-432D-A958-524484B5923D}" type="datetimeFigureOut">
              <a:rPr lang="en-US" smtClean="0"/>
              <a:pPr/>
              <a:t>14/03/18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Date Placeholder 2"/>
          <p:cNvSpPr>
            <a:spLocks noGrp="1"/>
          </p:cNvSpPr>
          <p:nvPr>
            <p:ph type="dt" sz="half" idx="10"/>
          </p:nvPr>
        </p:nvSpPr>
        <p:spPr/>
        <p:txBody>
          <a:bodyPr/>
          <a:lstStyle/>
          <a:p>
            <a:fld id="{8E36636D-D922-432D-A958-524484B5923D}" type="datetimeFigureOut">
              <a:rPr lang="en-US" smtClean="0"/>
              <a:pPr/>
              <a:t>14/03/18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pPr/>
              <a:t>14/03/18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8E36636D-D922-432D-A958-524484B5923D}" type="datetimeFigureOut">
              <a:rPr lang="en-US" smtClean="0"/>
              <a:pPr/>
              <a:t>14/03/18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lang="en-US"/>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8E36636D-D922-432D-A958-524484B5923D}" type="datetimeFigureOut">
              <a:rPr lang="en-US" smtClean="0"/>
              <a:pPr/>
              <a:t>14/03/18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t">
            <a:normAutofit/>
          </a:bodyPr>
          <a:lstStyle/>
          <a:p>
            <a:r>
              <a:rPr lang="fr-FR" smtClean="0"/>
              <a:t>Cliquez et modifiez le titre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chor="ctr">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6636D-D922-432D-A958-524484B5923D}" type="datetimeFigureOut">
              <a:rPr lang="en-US" smtClean="0"/>
              <a:pPr/>
              <a:t>14/03/18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28FB93-0A08-4E7D-8E63-9EFA29F1E09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190626"/>
            <a:ext cx="7772400" cy="1714500"/>
          </a:xfrm>
        </p:spPr>
        <p:txBody>
          <a:bodyPr/>
          <a:lstStyle/>
          <a:p>
            <a:r>
              <a:rPr lang="fr-FR" dirty="0" smtClean="0"/>
              <a:t>La psychose infantile</a:t>
            </a:r>
            <a:endParaRPr lang="fr-FR" dirty="0"/>
          </a:p>
        </p:txBody>
      </p:sp>
      <p:sp>
        <p:nvSpPr>
          <p:cNvPr id="3" name="Sous-titre 2"/>
          <p:cNvSpPr>
            <a:spLocks noGrp="1"/>
          </p:cNvSpPr>
          <p:nvPr>
            <p:ph type="subTitle" idx="1"/>
          </p:nvPr>
        </p:nvSpPr>
        <p:spPr>
          <a:xfrm>
            <a:off x="1371600" y="3886199"/>
            <a:ext cx="6400800" cy="2384425"/>
          </a:xfrm>
        </p:spPr>
        <p:txBody>
          <a:bodyPr>
            <a:normAutofit fontScale="92500"/>
          </a:bodyPr>
          <a:lstStyle/>
          <a:p>
            <a:r>
              <a:rPr lang="fr-FR" dirty="0" smtClean="0"/>
              <a:t>                                                     Pr. Alain Malchair</a:t>
            </a:r>
          </a:p>
          <a:p>
            <a:r>
              <a:rPr lang="fr-FR" dirty="0" smtClean="0"/>
              <a:t>                                                     Le 10 octobre 2016</a:t>
            </a:r>
          </a:p>
          <a:p>
            <a:r>
              <a:rPr lang="fr-FR" dirty="0" smtClean="0"/>
              <a:t>                                                    </a:t>
            </a:r>
            <a:r>
              <a:rPr lang="fr-FR" sz="3500" dirty="0" smtClean="0"/>
              <a:t>AIGS</a:t>
            </a:r>
          </a:p>
          <a:p>
            <a:endParaRPr lang="fr-FR" dirty="0"/>
          </a:p>
        </p:txBody>
      </p:sp>
    </p:spTree>
    <p:extLst>
      <p:ext uri="{BB962C8B-B14F-4D97-AF65-F5344CB8AC3E}">
        <p14:creationId xmlns:p14="http://schemas.microsoft.com/office/powerpoint/2010/main" val="367141869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Z:\veronique\20130327111155_00025.jpg"/>
          <p:cNvPicPr>
            <a:picLocks noChangeAspect="1" noChangeArrowheads="1"/>
          </p:cNvPicPr>
          <p:nvPr/>
        </p:nvPicPr>
        <p:blipFill>
          <a:blip r:embed="rId2" cstate="print"/>
          <a:srcRect/>
          <a:stretch>
            <a:fillRect/>
          </a:stretch>
        </p:blipFill>
        <p:spPr bwMode="auto">
          <a:xfrm rot="16200000">
            <a:off x="638133" y="-1466069"/>
            <a:ext cx="7039796" cy="9971937"/>
          </a:xfrm>
          <a:prstGeom prst="rect">
            <a:avLst/>
          </a:prstGeom>
          <a:noFill/>
        </p:spPr>
      </p:pic>
    </p:spTree>
    <p:extLst>
      <p:ext uri="{BB962C8B-B14F-4D97-AF65-F5344CB8AC3E}">
        <p14:creationId xmlns:p14="http://schemas.microsoft.com/office/powerpoint/2010/main" val="21141754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Z:\veronique\20130327111155_00026.jpg"/>
          <p:cNvPicPr>
            <a:picLocks noChangeAspect="1" noChangeArrowheads="1"/>
          </p:cNvPicPr>
          <p:nvPr/>
        </p:nvPicPr>
        <p:blipFill>
          <a:blip r:embed="rId2" cstate="print"/>
          <a:srcRect/>
          <a:stretch>
            <a:fillRect/>
          </a:stretch>
        </p:blipFill>
        <p:spPr bwMode="auto">
          <a:xfrm rot="16200000">
            <a:off x="1090913" y="1056088"/>
            <a:ext cx="6801929" cy="4801895"/>
          </a:xfrm>
          <a:prstGeom prst="rect">
            <a:avLst/>
          </a:prstGeom>
          <a:noFill/>
        </p:spPr>
      </p:pic>
    </p:spTree>
    <p:extLst>
      <p:ext uri="{BB962C8B-B14F-4D97-AF65-F5344CB8AC3E}">
        <p14:creationId xmlns:p14="http://schemas.microsoft.com/office/powerpoint/2010/main" val="160601425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Z:\veronique\20130327111155_00022.jpg"/>
          <p:cNvPicPr>
            <a:picLocks noChangeAspect="1" noChangeArrowheads="1"/>
          </p:cNvPicPr>
          <p:nvPr/>
        </p:nvPicPr>
        <p:blipFill>
          <a:blip r:embed="rId2" cstate="print"/>
          <a:srcRect/>
          <a:stretch>
            <a:fillRect/>
          </a:stretch>
        </p:blipFill>
        <p:spPr bwMode="auto">
          <a:xfrm rot="16200000">
            <a:off x="614490" y="-1671510"/>
            <a:ext cx="7059364" cy="9999655"/>
          </a:xfrm>
          <a:prstGeom prst="rect">
            <a:avLst/>
          </a:prstGeom>
          <a:noFill/>
        </p:spPr>
      </p:pic>
    </p:spTree>
    <p:extLst>
      <p:ext uri="{BB962C8B-B14F-4D97-AF65-F5344CB8AC3E}">
        <p14:creationId xmlns:p14="http://schemas.microsoft.com/office/powerpoint/2010/main" val="145011517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Z:\veronique\20130327111155_00023.jpg"/>
          <p:cNvPicPr>
            <a:picLocks noChangeAspect="1" noChangeArrowheads="1"/>
          </p:cNvPicPr>
          <p:nvPr/>
        </p:nvPicPr>
        <p:blipFill>
          <a:blip r:embed="rId2" cstate="print"/>
          <a:srcRect/>
          <a:stretch>
            <a:fillRect/>
          </a:stretch>
        </p:blipFill>
        <p:spPr bwMode="auto">
          <a:xfrm rot="16200000">
            <a:off x="391438" y="1453856"/>
            <a:ext cx="8449834" cy="5965251"/>
          </a:xfrm>
          <a:prstGeom prst="rect">
            <a:avLst/>
          </a:prstGeom>
          <a:noFill/>
        </p:spPr>
      </p:pic>
    </p:spTree>
    <p:extLst>
      <p:ext uri="{BB962C8B-B14F-4D97-AF65-F5344CB8AC3E}">
        <p14:creationId xmlns:p14="http://schemas.microsoft.com/office/powerpoint/2010/main" val="45764749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38150" y="729539"/>
            <a:ext cx="8229600" cy="5976060"/>
          </a:xfrm>
        </p:spPr>
        <p:txBody>
          <a:bodyPr>
            <a:normAutofit fontScale="25000" lnSpcReduction="20000"/>
          </a:bodyPr>
          <a:lstStyle/>
          <a:p>
            <a:pPr marL="0" indent="0">
              <a:buNone/>
            </a:pPr>
            <a:r>
              <a:rPr lang="fr-FR" sz="12800" dirty="0" smtClean="0"/>
              <a:t>La Psychose infantile,</a:t>
            </a:r>
          </a:p>
          <a:p>
            <a:pPr marL="0" indent="0">
              <a:buNone/>
            </a:pPr>
            <a:r>
              <a:rPr lang="fr-FR" sz="12800" dirty="0" smtClean="0"/>
              <a:t>une notion bien difficile à définir!</a:t>
            </a:r>
          </a:p>
          <a:p>
            <a:pPr marL="0" indent="0">
              <a:buNone/>
            </a:pPr>
            <a:endParaRPr lang="fr-FR" sz="4300" dirty="0" smtClean="0"/>
          </a:p>
          <a:p>
            <a:pPr marL="0" indent="0">
              <a:buNone/>
            </a:pPr>
            <a:r>
              <a:rPr lang="fr-FR" sz="9600" dirty="0" smtClean="0"/>
              <a:t>La psychose infantile, la clinique des enfants fous?</a:t>
            </a:r>
          </a:p>
          <a:p>
            <a:pPr marL="0" indent="0">
              <a:buNone/>
            </a:pPr>
            <a:r>
              <a:rPr lang="fr-FR" sz="9600" dirty="0" smtClean="0"/>
              <a:t>Ou un copié-collé de la psychiatrie adulte?</a:t>
            </a:r>
          </a:p>
          <a:p>
            <a:pPr marL="0" indent="0">
              <a:buNone/>
            </a:pPr>
            <a:r>
              <a:rPr lang="fr-FR" sz="9600" dirty="0" smtClean="0"/>
              <a:t>Ou une vision spécifique d’une grave désorganisation psychique?</a:t>
            </a:r>
          </a:p>
          <a:p>
            <a:pPr marL="0" indent="0">
              <a:buNone/>
            </a:pPr>
            <a:r>
              <a:rPr lang="fr-FR" sz="9600" dirty="0" smtClean="0"/>
              <a:t>Ou une pathologie propre à l’enfance, annonciatrice ou non d’une évolution problématique à l’adolescence?</a:t>
            </a:r>
          </a:p>
          <a:p>
            <a:pPr marL="0" indent="0">
              <a:buNone/>
            </a:pPr>
            <a:r>
              <a:rPr lang="fr-FR" sz="9600" dirty="0" smtClean="0"/>
              <a:t>Ou avant tout, les signes d’une difficulté majeure à organiser les rapports au réel, au premier rang desquels la constitution de sa propre identité.</a:t>
            </a:r>
          </a:p>
          <a:p>
            <a:pPr marL="0" indent="0">
              <a:buNone/>
            </a:pPr>
            <a:endParaRPr lang="fr-FR" sz="6000" dirty="0" smtClean="0"/>
          </a:p>
          <a:p>
            <a:pPr marL="0" indent="0">
              <a:buNone/>
            </a:pPr>
            <a:endParaRPr lang="fr-FR" dirty="0" smtClean="0"/>
          </a:p>
          <a:p>
            <a:pPr marL="0" indent="0">
              <a:buNone/>
            </a:pPr>
            <a:r>
              <a:rPr lang="fr-FR" dirty="0" smtClean="0"/>
              <a:t> </a:t>
            </a:r>
            <a:endParaRPr lang="fr-FR" dirty="0"/>
          </a:p>
        </p:txBody>
      </p:sp>
    </p:spTree>
    <p:extLst>
      <p:ext uri="{BB962C8B-B14F-4D97-AF65-F5344CB8AC3E}">
        <p14:creationId xmlns:p14="http://schemas.microsoft.com/office/powerpoint/2010/main" val="92644206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smtClean="0"/>
              <a:t>La spécificité de la problématique infantile</a:t>
            </a:r>
            <a:endParaRPr lang="fr-FR" sz="3600" dirty="0"/>
          </a:p>
        </p:txBody>
      </p:sp>
      <p:sp>
        <p:nvSpPr>
          <p:cNvPr id="3" name="Espace réservé du contenu 2"/>
          <p:cNvSpPr>
            <a:spLocks noGrp="1"/>
          </p:cNvSpPr>
          <p:nvPr>
            <p:ph idx="1"/>
          </p:nvPr>
        </p:nvSpPr>
        <p:spPr/>
        <p:txBody>
          <a:bodyPr>
            <a:normAutofit/>
          </a:bodyPr>
          <a:lstStyle/>
          <a:p>
            <a:pPr marL="0" indent="0">
              <a:buNone/>
            </a:pPr>
            <a:r>
              <a:rPr lang="fr-FR" sz="2800" dirty="0" smtClean="0"/>
              <a:t>Nécessité d’une perspective développementale,</a:t>
            </a:r>
          </a:p>
          <a:p>
            <a:pPr marL="0" indent="0">
              <a:buNone/>
            </a:pPr>
            <a:r>
              <a:rPr lang="fr-FR" sz="2800" dirty="0" smtClean="0"/>
              <a:t>Le rapport à l’imaginaire normal, qui franchit les  barrières du réel, dans le jeu notamment,</a:t>
            </a:r>
          </a:p>
          <a:p>
            <a:pPr marL="0" indent="0">
              <a:buNone/>
            </a:pPr>
            <a:r>
              <a:rPr lang="fr-FR" sz="2800" dirty="0" smtClean="0"/>
              <a:t>Immaturité du niveau cognitif et langagier,</a:t>
            </a:r>
          </a:p>
          <a:p>
            <a:pPr marL="0" indent="0">
              <a:buNone/>
            </a:pPr>
            <a:r>
              <a:rPr lang="fr-FR" sz="2800" dirty="0" smtClean="0"/>
              <a:t>Normalité d’un mode de pensée personnelle, illogique aux yeux d’adultes « cartésiens »</a:t>
            </a:r>
          </a:p>
          <a:p>
            <a:pPr marL="0" indent="0">
              <a:buNone/>
            </a:pPr>
            <a:endParaRPr lang="fr-FR" sz="2800" dirty="0"/>
          </a:p>
        </p:txBody>
      </p:sp>
    </p:spTree>
    <p:extLst>
      <p:ext uri="{BB962C8B-B14F-4D97-AF65-F5344CB8AC3E}">
        <p14:creationId xmlns:p14="http://schemas.microsoft.com/office/powerpoint/2010/main" val="340157214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89468"/>
            <a:ext cx="8229600" cy="5736696"/>
          </a:xfrm>
        </p:spPr>
        <p:txBody>
          <a:bodyPr/>
          <a:lstStyle/>
          <a:p>
            <a:pPr marL="0" indent="0">
              <a:buNone/>
            </a:pPr>
            <a:r>
              <a:rPr lang="fr-FR" dirty="0" smtClean="0"/>
              <a:t>Danger majeur de la prise de position diagnostique chez l’enfant!</a:t>
            </a:r>
          </a:p>
          <a:p>
            <a:pPr marL="0" indent="0">
              <a:buNone/>
            </a:pPr>
            <a:r>
              <a:rPr lang="fr-FR" dirty="0" smtClean="0"/>
              <a:t>Toujours privilégier une théorie explicative en évolution,</a:t>
            </a:r>
          </a:p>
          <a:p>
            <a:pPr marL="0" indent="0">
              <a:buNone/>
            </a:pPr>
            <a:r>
              <a:rPr lang="fr-FR" dirty="0" smtClean="0"/>
              <a:t>Donc proposer une </a:t>
            </a:r>
            <a:r>
              <a:rPr lang="fr-FR" sz="4000" u="sng" dirty="0" smtClean="0"/>
              <a:t>évaluation</a:t>
            </a:r>
            <a:r>
              <a:rPr lang="fr-FR" sz="3600" dirty="0"/>
              <a:t> </a:t>
            </a:r>
            <a:r>
              <a:rPr lang="fr-FR" dirty="0" smtClean="0"/>
              <a:t>dans une</a:t>
            </a:r>
            <a:r>
              <a:rPr lang="fr-FR" dirty="0"/>
              <a:t> </a:t>
            </a:r>
            <a:r>
              <a:rPr lang="fr-FR" dirty="0" smtClean="0"/>
              <a:t> perspective diachronique:</a:t>
            </a:r>
          </a:p>
          <a:p>
            <a:pPr marL="0" indent="0">
              <a:buNone/>
            </a:pPr>
            <a:r>
              <a:rPr lang="fr-FR" dirty="0" smtClean="0"/>
              <a:t>Un film, jamais une photo!!</a:t>
            </a:r>
          </a:p>
          <a:p>
            <a:pPr marL="0" indent="0">
              <a:buNone/>
            </a:pPr>
            <a:endParaRPr lang="fr-FR" dirty="0"/>
          </a:p>
        </p:txBody>
      </p:sp>
    </p:spTree>
    <p:extLst>
      <p:ext uri="{BB962C8B-B14F-4D97-AF65-F5344CB8AC3E}">
        <p14:creationId xmlns:p14="http://schemas.microsoft.com/office/powerpoint/2010/main" val="165500553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89468"/>
            <a:ext cx="8229600" cy="5736696"/>
          </a:xfrm>
        </p:spPr>
        <p:txBody>
          <a:bodyPr/>
          <a:lstStyle/>
          <a:p>
            <a:pPr marL="0" indent="0">
              <a:buNone/>
            </a:pPr>
            <a:r>
              <a:rPr lang="fr-FR" dirty="0" smtClean="0"/>
              <a:t>Pour autant, on ne peut échapper à l’obligation d’utiliser des classifications, nécessité sociale incontournable, mais si souvent réductrice.</a:t>
            </a:r>
          </a:p>
          <a:p>
            <a:pPr marL="0" indent="0">
              <a:buNone/>
            </a:pPr>
            <a:r>
              <a:rPr lang="fr-FR" dirty="0" smtClean="0"/>
              <a:t>La psychose de l’enfant en est le paradigme!</a:t>
            </a:r>
            <a:endParaRPr lang="fr-FR" dirty="0"/>
          </a:p>
        </p:txBody>
      </p:sp>
    </p:spTree>
    <p:extLst>
      <p:ext uri="{BB962C8B-B14F-4D97-AF65-F5344CB8AC3E}">
        <p14:creationId xmlns:p14="http://schemas.microsoft.com/office/powerpoint/2010/main" val="97109935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55600"/>
            <a:ext cx="8229600" cy="5770563"/>
          </a:xfrm>
        </p:spPr>
        <p:txBody>
          <a:bodyPr/>
          <a:lstStyle/>
          <a:p>
            <a:pPr marL="0" indent="0">
              <a:buNone/>
            </a:pPr>
            <a:r>
              <a:rPr lang="fr-FR" dirty="0" smtClean="0"/>
              <a:t>Plutôt que de détailler les différentes catégories diagnostiques officielles avec leurs caractéristiques cliniques, nous allons procéder à l’inverse, comme dans la pratique, en partant de l’observation et des signes cliniques pour réfléchir aux « diagnostics ».</a:t>
            </a:r>
          </a:p>
          <a:p>
            <a:pPr marL="0" indent="0">
              <a:buNone/>
            </a:pPr>
            <a:r>
              <a:rPr lang="fr-FR" dirty="0" smtClean="0"/>
              <a:t>En n’oubliant pas leur potentiel évolutif!</a:t>
            </a:r>
          </a:p>
          <a:p>
            <a:pPr marL="0" indent="0">
              <a:buNone/>
            </a:pPr>
            <a:endParaRPr lang="fr-FR" dirty="0"/>
          </a:p>
        </p:txBody>
      </p:sp>
    </p:spTree>
    <p:extLst>
      <p:ext uri="{BB962C8B-B14F-4D97-AF65-F5344CB8AC3E}">
        <p14:creationId xmlns:p14="http://schemas.microsoft.com/office/powerpoint/2010/main" val="133904205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3074"/>
          <p:cNvSpPr>
            <a:spLocks noGrp="1" noChangeArrowheads="1"/>
          </p:cNvSpPr>
          <p:nvPr>
            <p:ph type="title"/>
          </p:nvPr>
        </p:nvSpPr>
        <p:spPr>
          <a:xfrm>
            <a:off x="574306" y="327259"/>
            <a:ext cx="8252059" cy="707886"/>
          </a:xfrm>
        </p:spPr>
        <p:txBody>
          <a:bodyPr wrap="square">
            <a:spAutoFit/>
          </a:bodyPr>
          <a:lstStyle/>
          <a:p>
            <a:r>
              <a:rPr lang="fr-FR" sz="4000" dirty="0" smtClean="0"/>
              <a:t>Globalement:</a:t>
            </a:r>
            <a:endParaRPr lang="fr-FR" sz="4000" dirty="0"/>
          </a:p>
        </p:txBody>
      </p:sp>
      <p:sp>
        <p:nvSpPr>
          <p:cNvPr id="75779" name="Rectangle 3075"/>
          <p:cNvSpPr>
            <a:spLocks noGrp="1" noChangeArrowheads="1"/>
          </p:cNvSpPr>
          <p:nvPr>
            <p:ph idx="1"/>
          </p:nvPr>
        </p:nvSpPr>
        <p:spPr>
          <a:xfrm>
            <a:off x="762000" y="1501541"/>
            <a:ext cx="7772400" cy="4647426"/>
          </a:xfrm>
        </p:spPr>
        <p:txBody>
          <a:bodyPr wrap="square">
            <a:spAutoFit/>
          </a:bodyPr>
          <a:lstStyle/>
          <a:p>
            <a:r>
              <a:rPr lang="fr-FR" sz="2800" dirty="0">
                <a:solidFill>
                  <a:schemeClr val="tx1"/>
                </a:solidFill>
                <a:latin typeface="Times New Roman" pitchFamily="18" charset="0"/>
                <a:cs typeface="Times New Roman" pitchFamily="18" charset="0"/>
              </a:rPr>
              <a:t>Echec des </a:t>
            </a:r>
            <a:r>
              <a:rPr lang="fr-FR" sz="2800" dirty="0" smtClean="0">
                <a:solidFill>
                  <a:schemeClr val="tx1"/>
                </a:solidFill>
                <a:latin typeface="Times New Roman" pitchFamily="18" charset="0"/>
                <a:cs typeface="Times New Roman" pitchFamily="18" charset="0"/>
              </a:rPr>
              <a:t>ego-fonctions</a:t>
            </a:r>
          </a:p>
          <a:p>
            <a:endParaRPr lang="fr-FR" sz="2800" dirty="0">
              <a:solidFill>
                <a:schemeClr val="tx1"/>
              </a:solidFill>
              <a:latin typeface="Times New Roman" pitchFamily="18" charset="0"/>
              <a:cs typeface="Times New Roman" pitchFamily="18" charset="0"/>
            </a:endParaRPr>
          </a:p>
          <a:p>
            <a:r>
              <a:rPr lang="fr-FR" sz="2800" dirty="0">
                <a:solidFill>
                  <a:schemeClr val="tx1"/>
                </a:solidFill>
                <a:latin typeface="Times New Roman" pitchFamily="18" charset="0"/>
                <a:cs typeface="Times New Roman" pitchFamily="18" charset="0"/>
              </a:rPr>
              <a:t>Réalité subjective = Réalité </a:t>
            </a:r>
            <a:r>
              <a:rPr lang="fr-FR" sz="2800" dirty="0" smtClean="0">
                <a:solidFill>
                  <a:schemeClr val="tx1"/>
                </a:solidFill>
                <a:latin typeface="Times New Roman" pitchFamily="18" charset="0"/>
                <a:cs typeface="Times New Roman" pitchFamily="18" charset="0"/>
              </a:rPr>
              <a:t>objective</a:t>
            </a:r>
          </a:p>
          <a:p>
            <a:pPr>
              <a:buNone/>
            </a:pPr>
            <a:endParaRPr lang="fr-FR" sz="2800" dirty="0">
              <a:solidFill>
                <a:schemeClr val="tx1"/>
              </a:solidFill>
              <a:latin typeface="Times New Roman" pitchFamily="18" charset="0"/>
              <a:cs typeface="Times New Roman" pitchFamily="18" charset="0"/>
            </a:endParaRPr>
          </a:p>
          <a:p>
            <a:r>
              <a:rPr lang="fr-FR" sz="2800" dirty="0">
                <a:solidFill>
                  <a:schemeClr val="tx1"/>
                </a:solidFill>
                <a:latin typeface="Times New Roman" pitchFamily="18" charset="0"/>
                <a:cs typeface="Times New Roman" pitchFamily="18" charset="0"/>
              </a:rPr>
              <a:t>Altération du fonctionnement </a:t>
            </a:r>
            <a:r>
              <a:rPr lang="fr-FR" sz="2800" dirty="0" smtClean="0">
                <a:solidFill>
                  <a:schemeClr val="tx1"/>
                </a:solidFill>
                <a:latin typeface="Times New Roman" pitchFamily="18" charset="0"/>
                <a:cs typeface="Times New Roman" pitchFamily="18" charset="0"/>
              </a:rPr>
              <a:t>normal</a:t>
            </a:r>
          </a:p>
          <a:p>
            <a:pPr>
              <a:buNone/>
            </a:pPr>
            <a:endParaRPr lang="fr-FR" sz="2800" dirty="0">
              <a:solidFill>
                <a:schemeClr val="tx1"/>
              </a:solidFill>
              <a:latin typeface="Times New Roman" pitchFamily="18" charset="0"/>
              <a:cs typeface="Times New Roman" pitchFamily="18" charset="0"/>
            </a:endParaRPr>
          </a:p>
          <a:p>
            <a:r>
              <a:rPr lang="fr-FR" sz="2800" dirty="0" err="1">
                <a:solidFill>
                  <a:schemeClr val="tx1"/>
                </a:solidFill>
                <a:latin typeface="Times New Roman" pitchFamily="18" charset="0"/>
                <a:cs typeface="Times New Roman" pitchFamily="18" charset="0"/>
              </a:rPr>
              <a:t>Anosognosie</a:t>
            </a:r>
            <a:endParaRPr lang="fr-FR" sz="2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542210903"/>
      </p:ext>
    </p:extLst>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Effect transition="in" filter="wipe(left)">
                                      <p:cBhvr>
                                        <p:cTn id="7" dur="500"/>
                                        <p:tgtEl>
                                          <p:spTgt spid="757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5779">
                                            <p:txEl>
                                              <p:pRg st="2" end="2"/>
                                            </p:txEl>
                                          </p:spTgt>
                                        </p:tgtEl>
                                        <p:attrNameLst>
                                          <p:attrName>style.visibility</p:attrName>
                                        </p:attrNameLst>
                                      </p:cBhvr>
                                      <p:to>
                                        <p:strVal val="visible"/>
                                      </p:to>
                                    </p:set>
                                    <p:animEffect transition="in" filter="wipe(left)">
                                      <p:cBhvr>
                                        <p:cTn id="12" dur="500"/>
                                        <p:tgtEl>
                                          <p:spTgt spid="757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5779">
                                            <p:txEl>
                                              <p:pRg st="4" end="4"/>
                                            </p:txEl>
                                          </p:spTgt>
                                        </p:tgtEl>
                                        <p:attrNameLst>
                                          <p:attrName>style.visibility</p:attrName>
                                        </p:attrNameLst>
                                      </p:cBhvr>
                                      <p:to>
                                        <p:strVal val="visible"/>
                                      </p:to>
                                    </p:set>
                                    <p:animEffect transition="in" filter="wipe(left)">
                                      <p:cBhvr>
                                        <p:cTn id="17" dur="500"/>
                                        <p:tgtEl>
                                          <p:spTgt spid="7577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5779">
                                            <p:txEl>
                                              <p:pRg st="6" end="6"/>
                                            </p:txEl>
                                          </p:spTgt>
                                        </p:tgtEl>
                                        <p:attrNameLst>
                                          <p:attrName>style.visibility</p:attrName>
                                        </p:attrNameLst>
                                      </p:cBhvr>
                                      <p:to>
                                        <p:strVal val="visible"/>
                                      </p:to>
                                    </p:set>
                                    <p:animEffect transition="in" filter="wipe(left)">
                                      <p:cBhvr>
                                        <p:cTn id="22" dur="500"/>
                                        <p:tgtEl>
                                          <p:spTgt spid="757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29236"/>
            <a:ext cx="8229600" cy="5596928"/>
          </a:xfrm>
        </p:spPr>
        <p:txBody>
          <a:bodyPr/>
          <a:lstStyle/>
          <a:p>
            <a:pPr marL="0" indent="0">
              <a:buNone/>
            </a:pPr>
            <a:r>
              <a:rPr lang="fr-FR" sz="3600" dirty="0" smtClean="0"/>
              <a:t>Quels rapports avec les troubles du comportement proprement dits?</a:t>
            </a:r>
          </a:p>
          <a:p>
            <a:pPr marL="0" indent="0">
              <a:buNone/>
            </a:pPr>
            <a:r>
              <a:rPr lang="fr-FR" dirty="0" smtClean="0"/>
              <a:t>Ce que le DSM 5 appelle aujourd’hui les: « Troubles disruptifs, du contrôle des impulsions et des conduites »</a:t>
            </a:r>
            <a:endParaRPr lang="fr-FR" dirty="0"/>
          </a:p>
        </p:txBody>
      </p:sp>
    </p:spTree>
    <p:extLst>
      <p:ext uri="{BB962C8B-B14F-4D97-AF65-F5344CB8AC3E}">
        <p14:creationId xmlns:p14="http://schemas.microsoft.com/office/powerpoint/2010/main" val="267413535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Symptômes d’appel</a:t>
            </a:r>
            <a:endParaRPr lang="fr-FR" dirty="0"/>
          </a:p>
        </p:txBody>
      </p:sp>
      <p:sp>
        <p:nvSpPr>
          <p:cNvPr id="3" name="Espace réservé du contenu 2"/>
          <p:cNvSpPr>
            <a:spLocks noGrp="1"/>
          </p:cNvSpPr>
          <p:nvPr>
            <p:ph idx="1"/>
          </p:nvPr>
        </p:nvSpPr>
        <p:spPr>
          <a:xfrm>
            <a:off x="457200" y="1600200"/>
            <a:ext cx="8229600" cy="5054600"/>
          </a:xfrm>
        </p:spPr>
        <p:txBody>
          <a:bodyPr>
            <a:normAutofit fontScale="92500" lnSpcReduction="20000"/>
          </a:bodyPr>
          <a:lstStyle/>
          <a:p>
            <a:pPr marL="0" indent="0">
              <a:buNone/>
            </a:pPr>
            <a:r>
              <a:rPr lang="fr-FR" dirty="0" smtClean="0"/>
              <a:t>Critères-clés qui évoquent un possible trouble psychotique:</a:t>
            </a:r>
          </a:p>
          <a:p>
            <a:r>
              <a:rPr lang="fr-FR" sz="2800" dirty="0" smtClean="0"/>
              <a:t>Hallucinations</a:t>
            </a:r>
          </a:p>
          <a:p>
            <a:r>
              <a:rPr lang="fr-FR" sz="2800" dirty="0" smtClean="0">
                <a:solidFill>
                  <a:schemeClr val="accent6"/>
                </a:solidFill>
              </a:rPr>
              <a:t>Troubles du comportement relationnel</a:t>
            </a:r>
          </a:p>
          <a:p>
            <a:r>
              <a:rPr lang="fr-FR" sz="2800" dirty="0" smtClean="0"/>
              <a:t>Délires</a:t>
            </a:r>
          </a:p>
          <a:p>
            <a:r>
              <a:rPr lang="fr-FR" sz="2800" dirty="0" smtClean="0"/>
              <a:t>Pensée désorganisée</a:t>
            </a:r>
          </a:p>
          <a:p>
            <a:r>
              <a:rPr lang="fr-FR" sz="2800" dirty="0" smtClean="0">
                <a:solidFill>
                  <a:schemeClr val="accent6"/>
                </a:solidFill>
              </a:rPr>
              <a:t>Comportement moteur gravement perturbé</a:t>
            </a:r>
          </a:p>
          <a:p>
            <a:r>
              <a:rPr lang="fr-FR" sz="2800" dirty="0" smtClean="0"/>
              <a:t>Symptômes négatifs</a:t>
            </a:r>
            <a:endParaRPr lang="fr-FR" sz="2800" dirty="0"/>
          </a:p>
        </p:txBody>
      </p:sp>
    </p:spTree>
    <p:extLst>
      <p:ext uri="{BB962C8B-B14F-4D97-AF65-F5344CB8AC3E}">
        <p14:creationId xmlns:p14="http://schemas.microsoft.com/office/powerpoint/2010/main" val="265588723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dirty="0" smtClean="0"/>
              <a:t>Symptômes positifs:</a:t>
            </a:r>
            <a:endParaRPr lang="fr-FR" sz="4000" dirty="0"/>
          </a:p>
        </p:txBody>
      </p:sp>
      <p:sp>
        <p:nvSpPr>
          <p:cNvPr id="3" name="Espace réservé du contenu 2"/>
          <p:cNvSpPr>
            <a:spLocks noGrp="1"/>
          </p:cNvSpPr>
          <p:nvPr>
            <p:ph idx="1"/>
          </p:nvPr>
        </p:nvSpPr>
        <p:spPr/>
        <p:txBody>
          <a:bodyPr/>
          <a:lstStyle/>
          <a:p>
            <a:r>
              <a:rPr lang="fr-FR" dirty="0" smtClean="0"/>
              <a:t>Les plus frappants parce qu’ils expriment un excès ou une distorsion des fonctions cognitives ou perceptives ( sensorielles).</a:t>
            </a:r>
          </a:p>
          <a:p>
            <a:r>
              <a:rPr lang="fr-FR" dirty="0" smtClean="0"/>
              <a:t>Délire et hallucinations</a:t>
            </a:r>
            <a:endParaRPr lang="fr-FR" dirty="0"/>
          </a:p>
        </p:txBody>
      </p:sp>
    </p:spTree>
    <p:extLst>
      <p:ext uri="{BB962C8B-B14F-4D97-AF65-F5344CB8AC3E}">
        <p14:creationId xmlns:p14="http://schemas.microsoft.com/office/powerpoint/2010/main" val="27220971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21733"/>
            <a:ext cx="8229600" cy="5804430"/>
          </a:xfrm>
        </p:spPr>
        <p:txBody>
          <a:bodyPr>
            <a:normAutofit fontScale="92500" lnSpcReduction="10000"/>
          </a:bodyPr>
          <a:lstStyle/>
          <a:p>
            <a:pPr marL="0" indent="0">
              <a:buNone/>
            </a:pPr>
            <a:r>
              <a:rPr lang="fr-FR" sz="4300" dirty="0" smtClean="0"/>
              <a:t>Idées délirantes:</a:t>
            </a:r>
          </a:p>
          <a:p>
            <a:pPr marL="0" indent="0">
              <a:buNone/>
            </a:pPr>
            <a:r>
              <a:rPr lang="fr-FR" dirty="0" smtClean="0"/>
              <a:t>Croyances qui ne peuvent être modifiées même en les confrontant à l’ évidence contraire.</a:t>
            </a:r>
          </a:p>
          <a:p>
            <a:pPr marL="0" indent="0">
              <a:buNone/>
            </a:pPr>
            <a:r>
              <a:rPr lang="fr-FR" dirty="0"/>
              <a:t> </a:t>
            </a:r>
            <a:r>
              <a:rPr lang="fr-FR" dirty="0" smtClean="0"/>
              <a:t> </a:t>
            </a:r>
            <a:r>
              <a:rPr lang="fr-FR" sz="3000" dirty="0" smtClean="0"/>
              <a:t>- Idées de référence,</a:t>
            </a:r>
          </a:p>
          <a:p>
            <a:pPr marL="0" indent="0">
              <a:buNone/>
            </a:pPr>
            <a:r>
              <a:rPr lang="fr-FR" sz="3000" dirty="0"/>
              <a:t> </a:t>
            </a:r>
            <a:r>
              <a:rPr lang="fr-FR" sz="3000" dirty="0" smtClean="0"/>
              <a:t> - Idées de persécution,</a:t>
            </a:r>
          </a:p>
          <a:p>
            <a:pPr marL="0" indent="0">
              <a:buNone/>
            </a:pPr>
            <a:r>
              <a:rPr lang="fr-FR" sz="3000" dirty="0"/>
              <a:t> </a:t>
            </a:r>
            <a:r>
              <a:rPr lang="fr-FR" sz="3000" dirty="0" smtClean="0"/>
              <a:t> - </a:t>
            </a:r>
            <a:r>
              <a:rPr lang="fr-FR" sz="3000" dirty="0" smtClean="0">
                <a:solidFill>
                  <a:schemeClr val="accent6"/>
                </a:solidFill>
              </a:rPr>
              <a:t>Idées grandioses</a:t>
            </a:r>
            <a:r>
              <a:rPr lang="fr-FR" sz="3000" dirty="0" smtClean="0"/>
              <a:t>,</a:t>
            </a:r>
          </a:p>
          <a:p>
            <a:pPr marL="0" indent="0">
              <a:buNone/>
            </a:pPr>
            <a:r>
              <a:rPr lang="fr-FR" sz="3000" dirty="0"/>
              <a:t> </a:t>
            </a:r>
            <a:r>
              <a:rPr lang="fr-FR" sz="3000" dirty="0" smtClean="0"/>
              <a:t> - Idées érotomaniaques</a:t>
            </a:r>
          </a:p>
          <a:p>
            <a:pPr marL="0" indent="0">
              <a:buNone/>
            </a:pPr>
            <a:r>
              <a:rPr lang="fr-FR" sz="3000" dirty="0"/>
              <a:t> </a:t>
            </a:r>
            <a:r>
              <a:rPr lang="fr-FR" sz="3000" dirty="0" smtClean="0"/>
              <a:t> - Idées  hypochondriaques</a:t>
            </a:r>
            <a:endParaRPr lang="fr-FR" sz="3000" dirty="0"/>
          </a:p>
        </p:txBody>
      </p:sp>
    </p:spTree>
    <p:extLst>
      <p:ext uri="{BB962C8B-B14F-4D97-AF65-F5344CB8AC3E}">
        <p14:creationId xmlns:p14="http://schemas.microsoft.com/office/powerpoint/2010/main" val="348173313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58800"/>
            <a:ext cx="8229600" cy="5567363"/>
          </a:xfrm>
        </p:spPr>
        <p:txBody>
          <a:bodyPr>
            <a:normAutofit/>
          </a:bodyPr>
          <a:lstStyle/>
          <a:p>
            <a:pPr marL="0" indent="0">
              <a:buNone/>
            </a:pPr>
            <a:r>
              <a:rPr lang="fr-FR" sz="4000" dirty="0" smtClean="0"/>
              <a:t>Hallucinations</a:t>
            </a:r>
          </a:p>
          <a:p>
            <a:pPr marL="0" indent="0">
              <a:buNone/>
            </a:pPr>
            <a:r>
              <a:rPr lang="fr-FR" dirty="0" smtClean="0"/>
              <a:t>Expériences perceptives qui apparaissent en dehors de tout stimulus externe.</a:t>
            </a:r>
          </a:p>
          <a:p>
            <a:pPr marL="0" indent="0">
              <a:buNone/>
            </a:pPr>
            <a:r>
              <a:rPr lang="fr-FR" dirty="0" smtClean="0"/>
              <a:t>Implication possible de tous les champs sensoriels, mais plus importante dans le champ auditif ( et visuel, en second )</a:t>
            </a:r>
            <a:endParaRPr lang="fr-FR" dirty="0"/>
          </a:p>
        </p:txBody>
      </p:sp>
    </p:spTree>
    <p:extLst>
      <p:ext uri="{BB962C8B-B14F-4D97-AF65-F5344CB8AC3E}">
        <p14:creationId xmlns:p14="http://schemas.microsoft.com/office/powerpoint/2010/main" val="92676405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3333"/>
            <a:ext cx="8229600" cy="5702830"/>
          </a:xfrm>
        </p:spPr>
        <p:txBody>
          <a:bodyPr>
            <a:normAutofit/>
          </a:bodyPr>
          <a:lstStyle/>
          <a:p>
            <a:pPr marL="0" indent="0">
              <a:buNone/>
            </a:pPr>
            <a:r>
              <a:rPr lang="fr-FR" sz="3600" dirty="0" smtClean="0"/>
              <a:t>! Hallucinations et délires sont difficiles à diagnostiquer avant l’adolescence!</a:t>
            </a:r>
          </a:p>
          <a:p>
            <a:pPr marL="0" indent="0">
              <a:buNone/>
            </a:pPr>
            <a:endParaRPr lang="fr-FR" sz="3600" dirty="0" smtClean="0"/>
          </a:p>
          <a:p>
            <a:pPr marL="0" indent="0">
              <a:buNone/>
            </a:pPr>
            <a:r>
              <a:rPr lang="fr-FR" dirty="0" smtClean="0"/>
              <a:t>        Exemple des « amis imaginaires »</a:t>
            </a:r>
          </a:p>
        </p:txBody>
      </p:sp>
    </p:spTree>
    <p:extLst>
      <p:ext uri="{BB962C8B-B14F-4D97-AF65-F5344CB8AC3E}">
        <p14:creationId xmlns:p14="http://schemas.microsoft.com/office/powerpoint/2010/main" val="216639811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a:t>« Il est essentiel de souligner que, pour être de nature hallucinatoire, ces expériences doivent clairement sortir de l’ordinaire et ne peuvent survenir que lorsque l’enfant est tout à fait éveillé » (J. Dumas)</a:t>
            </a:r>
          </a:p>
          <a:p>
            <a:endParaRPr lang="fr-FR" dirty="0"/>
          </a:p>
        </p:txBody>
      </p:sp>
    </p:spTree>
    <p:extLst>
      <p:ext uri="{BB962C8B-B14F-4D97-AF65-F5344CB8AC3E}">
        <p14:creationId xmlns:p14="http://schemas.microsoft.com/office/powerpoint/2010/main" val="131490334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35468"/>
            <a:ext cx="8229600" cy="5990696"/>
          </a:xfrm>
        </p:spPr>
        <p:txBody>
          <a:bodyPr>
            <a:normAutofit/>
          </a:bodyPr>
          <a:lstStyle/>
          <a:p>
            <a:pPr marL="0" indent="0">
              <a:buNone/>
            </a:pPr>
            <a:r>
              <a:rPr lang="fr-FR" sz="3600" dirty="0" smtClean="0"/>
              <a:t>Désorganisation:</a:t>
            </a:r>
          </a:p>
          <a:p>
            <a:pPr marL="0" indent="0">
              <a:buNone/>
            </a:pPr>
            <a:r>
              <a:rPr lang="fr-FR" dirty="0" smtClean="0"/>
              <a:t>Manifestation dans le discours et/ou le </a:t>
            </a:r>
            <a:r>
              <a:rPr lang="fr-FR" dirty="0" smtClean="0">
                <a:solidFill>
                  <a:schemeClr val="accent6"/>
                </a:solidFill>
              </a:rPr>
              <a:t>comportement moteur</a:t>
            </a:r>
            <a:r>
              <a:rPr lang="fr-FR" dirty="0" smtClean="0"/>
              <a:t>: manque de fluidité, d’organisation, répétitions, </a:t>
            </a:r>
            <a:r>
              <a:rPr lang="fr-FR" dirty="0" err="1" smtClean="0"/>
              <a:t>coqs-à-l’âne</a:t>
            </a:r>
            <a:r>
              <a:rPr lang="fr-FR" dirty="0" smtClean="0"/>
              <a:t>, </a:t>
            </a:r>
            <a:r>
              <a:rPr lang="fr-FR" dirty="0" smtClean="0">
                <a:solidFill>
                  <a:schemeClr val="accent6"/>
                </a:solidFill>
              </a:rPr>
              <a:t>agitation</a:t>
            </a:r>
            <a:r>
              <a:rPr lang="fr-FR" dirty="0" smtClean="0"/>
              <a:t>, mouvements stéréotypés</a:t>
            </a:r>
            <a:r>
              <a:rPr lang="is-IS" dirty="0" smtClean="0"/>
              <a:t>…</a:t>
            </a:r>
          </a:p>
          <a:p>
            <a:pPr marL="0" indent="0">
              <a:buNone/>
            </a:pPr>
            <a:r>
              <a:rPr lang="is-IS" dirty="0" smtClean="0"/>
              <a:t>Mode pensée illogique, relâchement des associations, </a:t>
            </a:r>
            <a:r>
              <a:rPr lang="is-IS" dirty="0" smtClean="0">
                <a:solidFill>
                  <a:schemeClr val="accent6"/>
                </a:solidFill>
              </a:rPr>
              <a:t>pauvreté du discours</a:t>
            </a:r>
            <a:r>
              <a:rPr lang="is-IS" dirty="0" smtClean="0"/>
              <a:t>.</a:t>
            </a:r>
            <a:endParaRPr lang="fr-FR" dirty="0"/>
          </a:p>
        </p:txBody>
      </p:sp>
    </p:spTree>
    <p:extLst>
      <p:ext uri="{BB962C8B-B14F-4D97-AF65-F5344CB8AC3E}">
        <p14:creationId xmlns:p14="http://schemas.microsoft.com/office/powerpoint/2010/main" val="283008200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52400"/>
            <a:ext cx="8229600" cy="5973763"/>
          </a:xfrm>
        </p:spPr>
        <p:txBody>
          <a:bodyPr>
            <a:normAutofit fontScale="92500" lnSpcReduction="20000"/>
          </a:bodyPr>
          <a:lstStyle/>
          <a:p>
            <a:pPr marL="0" indent="0">
              <a:buNone/>
            </a:pPr>
            <a:endParaRPr lang="fr-FR" sz="3600" dirty="0" smtClean="0"/>
          </a:p>
          <a:p>
            <a:pPr marL="0" indent="0">
              <a:buNone/>
            </a:pPr>
            <a:r>
              <a:rPr lang="fr-FR" sz="3900" dirty="0" smtClean="0"/>
              <a:t>Symptômes négatifs:</a:t>
            </a:r>
          </a:p>
          <a:p>
            <a:pPr marL="0" indent="0">
              <a:buNone/>
            </a:pPr>
            <a:endParaRPr lang="fr-FR" sz="3600" dirty="0" smtClean="0"/>
          </a:p>
          <a:p>
            <a:pPr marL="0" indent="0">
              <a:buNone/>
            </a:pPr>
            <a:r>
              <a:rPr lang="fr-FR" dirty="0" smtClean="0"/>
              <a:t>  - </a:t>
            </a:r>
            <a:r>
              <a:rPr lang="fr-FR" dirty="0" smtClean="0">
                <a:solidFill>
                  <a:schemeClr val="accent6"/>
                </a:solidFill>
              </a:rPr>
              <a:t>Expression émotionnelle diminuée</a:t>
            </a:r>
            <a:r>
              <a:rPr lang="fr-FR" dirty="0" smtClean="0"/>
              <a:t>,</a:t>
            </a:r>
          </a:p>
          <a:p>
            <a:pPr marL="0" indent="0">
              <a:buNone/>
            </a:pPr>
            <a:r>
              <a:rPr lang="fr-FR" dirty="0"/>
              <a:t> </a:t>
            </a:r>
            <a:r>
              <a:rPr lang="fr-FR" dirty="0" smtClean="0"/>
              <a:t> - Aboulie,</a:t>
            </a:r>
          </a:p>
          <a:p>
            <a:pPr marL="0" indent="0">
              <a:buNone/>
            </a:pPr>
            <a:r>
              <a:rPr lang="fr-FR" dirty="0"/>
              <a:t> </a:t>
            </a:r>
            <a:r>
              <a:rPr lang="fr-FR" dirty="0" smtClean="0"/>
              <a:t> - Alogie,</a:t>
            </a:r>
          </a:p>
          <a:p>
            <a:pPr marL="0" indent="0">
              <a:buNone/>
            </a:pPr>
            <a:r>
              <a:rPr lang="fr-FR" dirty="0"/>
              <a:t> </a:t>
            </a:r>
            <a:r>
              <a:rPr lang="fr-FR" dirty="0" smtClean="0"/>
              <a:t> - </a:t>
            </a:r>
            <a:r>
              <a:rPr lang="fr-FR" dirty="0" err="1" smtClean="0"/>
              <a:t>Anhédonie</a:t>
            </a:r>
            <a:r>
              <a:rPr lang="fr-FR" dirty="0" smtClean="0"/>
              <a:t>,</a:t>
            </a:r>
          </a:p>
          <a:p>
            <a:pPr marL="0" indent="0">
              <a:buNone/>
            </a:pPr>
            <a:r>
              <a:rPr lang="fr-FR" dirty="0"/>
              <a:t> </a:t>
            </a:r>
            <a:r>
              <a:rPr lang="fr-FR" dirty="0" smtClean="0"/>
              <a:t> - </a:t>
            </a:r>
            <a:r>
              <a:rPr lang="fr-FR" dirty="0" smtClean="0">
                <a:solidFill>
                  <a:schemeClr val="accent6"/>
                </a:solidFill>
              </a:rPr>
              <a:t>Perte de sociabilité</a:t>
            </a:r>
            <a:r>
              <a:rPr lang="fr-FR" dirty="0" smtClean="0"/>
              <a:t>.</a:t>
            </a:r>
          </a:p>
          <a:p>
            <a:pPr marL="0" indent="0">
              <a:buNone/>
            </a:pPr>
            <a:endParaRPr lang="fr-FR" dirty="0"/>
          </a:p>
        </p:txBody>
      </p:sp>
    </p:spTree>
    <p:extLst>
      <p:ext uri="{BB962C8B-B14F-4D97-AF65-F5344CB8AC3E}">
        <p14:creationId xmlns:p14="http://schemas.microsoft.com/office/powerpoint/2010/main" val="313342722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24934"/>
            <a:ext cx="8229600" cy="5601230"/>
          </a:xfrm>
        </p:spPr>
        <p:txBody>
          <a:bodyPr/>
          <a:lstStyle/>
          <a:p>
            <a:r>
              <a:rPr lang="fr-FR" dirty="0" smtClean="0"/>
              <a:t>Tout en étant particulièrement importants, ces symptômes ne sont pas toujours repérés, parce que discrets et non dérangeants!</a:t>
            </a:r>
          </a:p>
          <a:p>
            <a:r>
              <a:rPr lang="fr-FR" dirty="0" smtClean="0"/>
              <a:t>De plus, ils ne sont pas spécifiques.</a:t>
            </a:r>
            <a:endParaRPr lang="fr-FR" dirty="0"/>
          </a:p>
        </p:txBody>
      </p:sp>
    </p:spTree>
    <p:extLst>
      <p:ext uri="{BB962C8B-B14F-4D97-AF65-F5344CB8AC3E}">
        <p14:creationId xmlns:p14="http://schemas.microsoft.com/office/powerpoint/2010/main" val="51821275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57200"/>
            <a:ext cx="8229600" cy="5668963"/>
          </a:xfrm>
        </p:spPr>
        <p:txBody>
          <a:bodyPr/>
          <a:lstStyle/>
          <a:p>
            <a:r>
              <a:rPr lang="fr-FR" dirty="0" smtClean="0"/>
              <a:t>Plus l’enfant est petit, plus ces symptômes sont flous</a:t>
            </a:r>
            <a:r>
              <a:rPr lang="fr-FR" dirty="0"/>
              <a:t> </a:t>
            </a:r>
            <a:r>
              <a:rPr lang="fr-FR" dirty="0" smtClean="0"/>
              <a:t>et changeants, signant une désorganisation  marquée, et </a:t>
            </a:r>
            <a:r>
              <a:rPr lang="fr-FR" dirty="0" smtClean="0">
                <a:solidFill>
                  <a:schemeClr val="accent6"/>
                </a:solidFill>
              </a:rPr>
              <a:t>un comportement décrit comme « ingérable »</a:t>
            </a:r>
            <a:endParaRPr lang="fr-FR" dirty="0">
              <a:solidFill>
                <a:schemeClr val="accent6"/>
              </a:solidFill>
            </a:endParaRPr>
          </a:p>
        </p:txBody>
      </p:sp>
    </p:spTree>
    <p:extLst>
      <p:ext uri="{BB962C8B-B14F-4D97-AF65-F5344CB8AC3E}">
        <p14:creationId xmlns:p14="http://schemas.microsoft.com/office/powerpoint/2010/main" val="337883831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52824"/>
            <a:ext cx="8229600" cy="5773340"/>
          </a:xfrm>
        </p:spPr>
        <p:txBody>
          <a:bodyPr/>
          <a:lstStyle/>
          <a:p>
            <a:pPr marL="0" indent="0">
              <a:buNone/>
            </a:pPr>
            <a:r>
              <a:rPr lang="fr-FR" dirty="0" smtClean="0"/>
              <a:t>Le plus classique, </a:t>
            </a:r>
            <a:r>
              <a:rPr lang="fr-FR" sz="3600" dirty="0" smtClean="0"/>
              <a:t>le Trouble Oppositionnel avec Provocation</a:t>
            </a:r>
            <a:r>
              <a:rPr lang="fr-FR" dirty="0" smtClean="0"/>
              <a:t>, caractérisé par:</a:t>
            </a:r>
          </a:p>
          <a:p>
            <a:r>
              <a:rPr lang="fr-FR" dirty="0" smtClean="0"/>
              <a:t>Humeur colérique/irritable,</a:t>
            </a:r>
          </a:p>
          <a:p>
            <a:r>
              <a:rPr lang="fr-FR" dirty="0" smtClean="0"/>
              <a:t>Comportement querelleur/provocateur,</a:t>
            </a:r>
          </a:p>
          <a:p>
            <a:r>
              <a:rPr lang="fr-FR" dirty="0" smtClean="0"/>
              <a:t>Esprit vindicatif</a:t>
            </a:r>
            <a:endParaRPr lang="fr-FR" dirty="0"/>
          </a:p>
        </p:txBody>
      </p:sp>
    </p:spTree>
    <p:extLst>
      <p:ext uri="{BB962C8B-B14F-4D97-AF65-F5344CB8AC3E}">
        <p14:creationId xmlns:p14="http://schemas.microsoft.com/office/powerpoint/2010/main" val="31219997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72533"/>
            <a:ext cx="8229600" cy="5909733"/>
          </a:xfrm>
        </p:spPr>
        <p:txBody>
          <a:bodyPr/>
          <a:lstStyle/>
          <a:p>
            <a:pPr marL="0" indent="0">
              <a:buNone/>
            </a:pPr>
            <a:r>
              <a:rPr lang="fr-FR" sz="3600" dirty="0" smtClean="0">
                <a:solidFill>
                  <a:schemeClr val="accent6"/>
                </a:solidFill>
              </a:rPr>
              <a:t>Motifs très variés de consultation dans ces cas (3-4ans):</a:t>
            </a:r>
          </a:p>
          <a:p>
            <a:pPr marL="0" indent="0">
              <a:buNone/>
            </a:pPr>
            <a:r>
              <a:rPr lang="fr-FR" sz="2800" dirty="0" smtClean="0">
                <a:solidFill>
                  <a:schemeClr val="accent6"/>
                </a:solidFill>
              </a:rPr>
              <a:t>Instabilité, inhibitions sévères, manifestations somatiques ou comportementales, phobiques, hystériques ou obsessionnelles, dysharmonies dans l’émergence du langage et de la psychomotricité</a:t>
            </a:r>
            <a:r>
              <a:rPr lang="is-IS" sz="2800" dirty="0" smtClean="0">
                <a:solidFill>
                  <a:schemeClr val="accent6"/>
                </a:solidFill>
              </a:rPr>
              <a:t>…</a:t>
            </a:r>
            <a:endParaRPr lang="fr-FR" sz="2800" dirty="0" smtClean="0">
              <a:solidFill>
                <a:schemeClr val="accent6"/>
              </a:solidFill>
            </a:endParaRPr>
          </a:p>
          <a:p>
            <a:pPr marL="0" indent="0">
              <a:buNone/>
            </a:pPr>
            <a:endParaRPr lang="fr-FR" dirty="0">
              <a:solidFill>
                <a:schemeClr val="accent6"/>
              </a:solidFill>
            </a:endParaRPr>
          </a:p>
        </p:txBody>
      </p:sp>
    </p:spTree>
    <p:extLst>
      <p:ext uri="{BB962C8B-B14F-4D97-AF65-F5344CB8AC3E}">
        <p14:creationId xmlns:p14="http://schemas.microsoft.com/office/powerpoint/2010/main" val="6996852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28134"/>
            <a:ext cx="8229600" cy="5398030"/>
          </a:xfrm>
        </p:spPr>
        <p:txBody>
          <a:bodyPr>
            <a:normAutofit/>
          </a:bodyPr>
          <a:lstStyle/>
          <a:p>
            <a:pPr marL="0" indent="0">
              <a:buNone/>
            </a:pPr>
            <a:r>
              <a:rPr lang="fr-FR" sz="3600" dirty="0" smtClean="0"/>
              <a:t>Et aussi:</a:t>
            </a:r>
          </a:p>
          <a:p>
            <a:pPr marL="0" indent="0">
              <a:buNone/>
            </a:pPr>
            <a:r>
              <a:rPr lang="fr-FR" sz="2800" dirty="0" smtClean="0"/>
              <a:t>Menace de rupture avec le réel, </a:t>
            </a:r>
            <a:r>
              <a:rPr lang="fr-FR" sz="2800" dirty="0" smtClean="0">
                <a:solidFill>
                  <a:schemeClr val="accent6"/>
                </a:solidFill>
              </a:rPr>
              <a:t>débordement de la pensée par les affects</a:t>
            </a:r>
            <a:r>
              <a:rPr lang="fr-FR" sz="2800" dirty="0" smtClean="0"/>
              <a:t>, angoisses majeures, attaques de panique</a:t>
            </a:r>
            <a:r>
              <a:rPr lang="is-IS" sz="2800" dirty="0" smtClean="0"/>
              <a:t>….</a:t>
            </a:r>
            <a:endParaRPr lang="fr-FR" sz="2800" dirty="0"/>
          </a:p>
        </p:txBody>
      </p:sp>
    </p:spTree>
    <p:extLst>
      <p:ext uri="{BB962C8B-B14F-4D97-AF65-F5344CB8AC3E}">
        <p14:creationId xmlns:p14="http://schemas.microsoft.com/office/powerpoint/2010/main" val="338729394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24933"/>
            <a:ext cx="8229600" cy="5601230"/>
          </a:xfrm>
        </p:spPr>
        <p:txBody>
          <a:bodyPr/>
          <a:lstStyle/>
          <a:p>
            <a:r>
              <a:rPr lang="fr-FR" dirty="0" smtClean="0"/>
              <a:t>De façon générale, il faut ajouter différentes manifestations qui peuvent évoquer, ou non, un diagnostic différentiel, comme un important repli social (chez les plus petits, p.ex.), des troubles de l’humeur, </a:t>
            </a:r>
            <a:r>
              <a:rPr lang="fr-FR" dirty="0" smtClean="0">
                <a:solidFill>
                  <a:schemeClr val="accent6"/>
                </a:solidFill>
              </a:rPr>
              <a:t>des traits « psychopathiques »</a:t>
            </a:r>
            <a:r>
              <a:rPr lang="is-IS" dirty="0" smtClean="0">
                <a:solidFill>
                  <a:schemeClr val="accent6"/>
                </a:solidFill>
              </a:rPr>
              <a:t>…</a:t>
            </a:r>
            <a:endParaRPr lang="fr-FR" dirty="0">
              <a:solidFill>
                <a:schemeClr val="accent6"/>
              </a:solidFill>
            </a:endParaRPr>
          </a:p>
        </p:txBody>
      </p:sp>
    </p:spTree>
    <p:extLst>
      <p:ext uri="{BB962C8B-B14F-4D97-AF65-F5344CB8AC3E}">
        <p14:creationId xmlns:p14="http://schemas.microsoft.com/office/powerpoint/2010/main" val="209514793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52824"/>
            <a:ext cx="8229600" cy="5773340"/>
          </a:xfrm>
        </p:spPr>
        <p:txBody>
          <a:bodyPr>
            <a:normAutofit/>
          </a:bodyPr>
          <a:lstStyle/>
          <a:p>
            <a:pPr marL="0" indent="0">
              <a:buNone/>
            </a:pPr>
            <a:r>
              <a:rPr lang="fr-FR" sz="4000" dirty="0" smtClean="0"/>
              <a:t>Revenons à la question diagnostique:</a:t>
            </a:r>
          </a:p>
          <a:p>
            <a:pPr marL="0" indent="0">
              <a:buNone/>
            </a:pPr>
            <a:r>
              <a:rPr lang="fr-FR" dirty="0" smtClean="0"/>
              <a:t>La schizophrénie infantile comme seul diagnostic de la psychose de l’enfance et de l’adolescence?</a:t>
            </a:r>
          </a:p>
          <a:p>
            <a:pPr marL="0" indent="0">
              <a:buNone/>
            </a:pPr>
            <a:r>
              <a:rPr lang="fr-FR" dirty="0" smtClean="0"/>
              <a:t>Le DSM 5 nous y pousserait.</a:t>
            </a:r>
            <a:endParaRPr lang="fr-FR" dirty="0"/>
          </a:p>
        </p:txBody>
      </p:sp>
    </p:spTree>
    <p:extLst>
      <p:ext uri="{BB962C8B-B14F-4D97-AF65-F5344CB8AC3E}">
        <p14:creationId xmlns:p14="http://schemas.microsoft.com/office/powerpoint/2010/main" val="344897119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64618"/>
            <a:ext cx="8229600" cy="5861546"/>
          </a:xfrm>
        </p:spPr>
        <p:txBody>
          <a:bodyPr/>
          <a:lstStyle/>
          <a:p>
            <a:pPr marL="0" indent="0">
              <a:buNone/>
            </a:pPr>
            <a:r>
              <a:rPr lang="fr-FR" dirty="0" smtClean="0"/>
              <a:t>En passant d’une approche catégorielle à une approche dimensionnelle, le nouveau DSM introduit la notion de « Spectre schizophrénique et autres troubles psychotiques »</a:t>
            </a:r>
            <a:endParaRPr lang="fr-FR" dirty="0"/>
          </a:p>
        </p:txBody>
      </p:sp>
    </p:spTree>
    <p:extLst>
      <p:ext uri="{BB962C8B-B14F-4D97-AF65-F5344CB8AC3E}">
        <p14:creationId xmlns:p14="http://schemas.microsoft.com/office/powerpoint/2010/main" val="95433633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70464"/>
            <a:ext cx="8229600" cy="6139123"/>
          </a:xfrm>
        </p:spPr>
        <p:txBody>
          <a:bodyPr/>
          <a:lstStyle/>
          <a:p>
            <a:pPr marL="0" indent="0">
              <a:buNone/>
            </a:pPr>
            <a:r>
              <a:rPr lang="fr-FR" sz="3600" dirty="0" smtClean="0"/>
              <a:t>Dans un ordre de gravité croissante:</a:t>
            </a:r>
          </a:p>
          <a:p>
            <a:pPr marL="0" indent="0">
              <a:buNone/>
            </a:pPr>
            <a:r>
              <a:rPr lang="fr-FR" sz="2800" dirty="0" smtClean="0"/>
              <a:t>Trouble de personnalité schizoïde,</a:t>
            </a:r>
          </a:p>
          <a:p>
            <a:pPr marL="0" indent="0">
              <a:buNone/>
            </a:pPr>
            <a:r>
              <a:rPr lang="fr-FR" sz="2800" dirty="0" smtClean="0"/>
              <a:t>Trouble de personnalité </a:t>
            </a:r>
            <a:r>
              <a:rPr lang="fr-FR" sz="2800" dirty="0" err="1" smtClean="0"/>
              <a:t>schizotypique</a:t>
            </a:r>
            <a:r>
              <a:rPr lang="fr-FR" sz="2800" dirty="0" smtClean="0"/>
              <a:t>,</a:t>
            </a:r>
          </a:p>
          <a:p>
            <a:pPr marL="0" indent="0">
              <a:buNone/>
            </a:pPr>
            <a:r>
              <a:rPr lang="fr-FR" sz="2800" dirty="0" smtClean="0"/>
              <a:t>Trouble délirant,</a:t>
            </a:r>
          </a:p>
          <a:p>
            <a:pPr marL="0" indent="0">
              <a:buNone/>
            </a:pPr>
            <a:r>
              <a:rPr lang="fr-FR" sz="2800" dirty="0" smtClean="0"/>
              <a:t>Trouble psychotique bref,</a:t>
            </a:r>
          </a:p>
          <a:p>
            <a:pPr marL="0" indent="0">
              <a:buNone/>
            </a:pPr>
            <a:r>
              <a:rPr lang="fr-FR" sz="2800" dirty="0" smtClean="0"/>
              <a:t>Trouble </a:t>
            </a:r>
            <a:r>
              <a:rPr lang="fr-FR" sz="2800" dirty="0" err="1" smtClean="0"/>
              <a:t>schizophréniforme</a:t>
            </a:r>
            <a:r>
              <a:rPr lang="fr-FR" sz="2800" dirty="0" smtClean="0"/>
              <a:t>,</a:t>
            </a:r>
          </a:p>
          <a:p>
            <a:pPr marL="0" indent="0">
              <a:buNone/>
            </a:pPr>
            <a:r>
              <a:rPr lang="fr-FR" sz="2800" dirty="0" smtClean="0"/>
              <a:t>Schizophrénie</a:t>
            </a:r>
          </a:p>
          <a:p>
            <a:pPr marL="0" indent="0">
              <a:buNone/>
            </a:pPr>
            <a:r>
              <a:rPr lang="fr-FR" sz="2800" dirty="0" smtClean="0"/>
              <a:t>Trouble </a:t>
            </a:r>
            <a:r>
              <a:rPr lang="fr-FR" sz="2800" dirty="0" err="1" smtClean="0"/>
              <a:t>schizoaffectif</a:t>
            </a:r>
            <a:endParaRPr lang="fr-FR" sz="2800" dirty="0"/>
          </a:p>
        </p:txBody>
      </p:sp>
    </p:spTree>
    <p:extLst>
      <p:ext uri="{BB962C8B-B14F-4D97-AF65-F5344CB8AC3E}">
        <p14:creationId xmlns:p14="http://schemas.microsoft.com/office/powerpoint/2010/main" val="224562680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35182"/>
            <a:ext cx="8229600" cy="5790981"/>
          </a:xfrm>
        </p:spPr>
        <p:txBody>
          <a:bodyPr>
            <a:normAutofit/>
          </a:bodyPr>
          <a:lstStyle/>
          <a:p>
            <a:pPr marL="0" indent="0">
              <a:buNone/>
            </a:pPr>
            <a:r>
              <a:rPr lang="fr-FR" sz="3600" dirty="0" smtClean="0"/>
              <a:t>Et pour les enfants?</a:t>
            </a:r>
          </a:p>
          <a:p>
            <a:pPr marL="0" indent="0">
              <a:buNone/>
            </a:pPr>
            <a:r>
              <a:rPr lang="fr-FR" sz="3600" dirty="0"/>
              <a:t> </a:t>
            </a:r>
            <a:r>
              <a:rPr lang="fr-FR" sz="3600" dirty="0" smtClean="0"/>
              <a:t> « (V)EOS » pour (</a:t>
            </a:r>
            <a:r>
              <a:rPr lang="fr-FR" sz="3600" dirty="0" err="1" smtClean="0"/>
              <a:t>Very</a:t>
            </a:r>
            <a:r>
              <a:rPr lang="fr-FR" sz="3600" dirty="0" smtClean="0"/>
              <a:t>) </a:t>
            </a:r>
            <a:r>
              <a:rPr lang="fr-FR" sz="3600" dirty="0" err="1" smtClean="0"/>
              <a:t>Early</a:t>
            </a:r>
            <a:r>
              <a:rPr lang="fr-FR" sz="3600" dirty="0" smtClean="0"/>
              <a:t> </a:t>
            </a:r>
            <a:r>
              <a:rPr lang="fr-FR" sz="3600" dirty="0" err="1" smtClean="0"/>
              <a:t>Onset</a:t>
            </a:r>
            <a:r>
              <a:rPr lang="fr-FR" sz="3600" dirty="0" smtClean="0"/>
              <a:t> </a:t>
            </a:r>
            <a:r>
              <a:rPr lang="fr-FR" sz="3600" dirty="0" err="1" smtClean="0"/>
              <a:t>Schizophrenia</a:t>
            </a:r>
            <a:endParaRPr lang="fr-FR" sz="3600" dirty="0"/>
          </a:p>
        </p:txBody>
      </p:sp>
    </p:spTree>
    <p:extLst>
      <p:ext uri="{BB962C8B-B14F-4D97-AF65-F5344CB8AC3E}">
        <p14:creationId xmlns:p14="http://schemas.microsoft.com/office/powerpoint/2010/main" val="236719403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05748"/>
            <a:ext cx="8229600" cy="5720416"/>
          </a:xfrm>
        </p:spPr>
        <p:txBody>
          <a:bodyPr/>
          <a:lstStyle/>
          <a:p>
            <a:pPr marL="0" indent="0">
              <a:buNone/>
            </a:pPr>
            <a:r>
              <a:rPr lang="fr-FR" dirty="0" smtClean="0"/>
              <a:t>Reste le problème, si fréquent chez l’enfant, des symptomatologies frustes, incomplètes, changeantes,</a:t>
            </a:r>
          </a:p>
          <a:p>
            <a:pPr marL="0" indent="0">
              <a:buNone/>
            </a:pPr>
            <a:r>
              <a:rPr lang="fr-FR" dirty="0" smtClean="0"/>
              <a:t>Et la catégorie magique du DSM ne satisfait pas: les troubles schizophréniques « non spécifiés »!</a:t>
            </a:r>
          </a:p>
        </p:txBody>
      </p:sp>
    </p:spTree>
    <p:extLst>
      <p:ext uri="{BB962C8B-B14F-4D97-AF65-F5344CB8AC3E}">
        <p14:creationId xmlns:p14="http://schemas.microsoft.com/office/powerpoint/2010/main" val="248941503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52824"/>
            <a:ext cx="8229600" cy="5773340"/>
          </a:xfrm>
        </p:spPr>
        <p:txBody>
          <a:bodyPr/>
          <a:lstStyle/>
          <a:p>
            <a:pPr marL="0" indent="0">
              <a:buNone/>
            </a:pPr>
            <a:r>
              <a:rPr lang="fr-FR" dirty="0" smtClean="0"/>
              <a:t>Reste aussi, chez l’enfant, les rapports entre psychose et autisme, qui n’appartiennent pas qu’à l’histoire.</a:t>
            </a:r>
          </a:p>
          <a:p>
            <a:pPr marL="0" indent="0">
              <a:buNone/>
            </a:pPr>
            <a:r>
              <a:rPr lang="fr-FR" dirty="0" smtClean="0"/>
              <a:t>Dans le DSM IV, la confusion était bien présente dans la catégorie encore largement utilisée aujourd’hui de « Trouble Envahissant du Développement »</a:t>
            </a:r>
          </a:p>
          <a:p>
            <a:pPr marL="0" indent="0">
              <a:buNone/>
            </a:pPr>
            <a:endParaRPr lang="fr-FR" dirty="0"/>
          </a:p>
        </p:txBody>
      </p:sp>
    </p:spTree>
    <p:extLst>
      <p:ext uri="{BB962C8B-B14F-4D97-AF65-F5344CB8AC3E}">
        <p14:creationId xmlns:p14="http://schemas.microsoft.com/office/powerpoint/2010/main" val="355774459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43180"/>
            <a:ext cx="8229600" cy="5882983"/>
          </a:xfrm>
        </p:spPr>
        <p:txBody>
          <a:bodyPr/>
          <a:lstStyle/>
          <a:p>
            <a:pPr marL="0" indent="0">
              <a:buNone/>
            </a:pPr>
            <a:r>
              <a:rPr lang="fr-FR" dirty="0" smtClean="0"/>
              <a:t>Ici aussi, la question des troubles du comportement peut être à l’avant-plan, avant le diagnostic proprement dit, surtout lorsqu’il ne s’agit pas d’un autisme typique.</a:t>
            </a:r>
            <a:endParaRPr lang="fr-FR" dirty="0"/>
          </a:p>
        </p:txBody>
      </p:sp>
    </p:spTree>
    <p:extLst>
      <p:ext uri="{BB962C8B-B14F-4D97-AF65-F5344CB8AC3E}">
        <p14:creationId xmlns:p14="http://schemas.microsoft.com/office/powerpoint/2010/main" val="2628339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64618"/>
            <a:ext cx="8229600" cy="5861546"/>
          </a:xfrm>
        </p:spPr>
        <p:txBody>
          <a:bodyPr/>
          <a:lstStyle/>
          <a:p>
            <a:pPr marL="0" indent="0">
              <a:buNone/>
            </a:pPr>
            <a:r>
              <a:rPr lang="fr-FR" dirty="0" smtClean="0"/>
              <a:t>Mais aussi,</a:t>
            </a:r>
          </a:p>
          <a:p>
            <a:r>
              <a:rPr lang="fr-FR" dirty="0" smtClean="0"/>
              <a:t>La perturbation du comportement est associée à une détresse de l’individu ou d’autrui dans son entourage social proche</a:t>
            </a:r>
            <a:r>
              <a:rPr lang="is-IS" dirty="0" smtClean="0"/>
              <a:t>…</a:t>
            </a:r>
          </a:p>
          <a:p>
            <a:r>
              <a:rPr lang="is-IS" dirty="0" smtClean="0"/>
              <a:t>Les comportements ne surviennent pas exclusivement au cours d’un trouble psychotique....</a:t>
            </a:r>
            <a:endParaRPr lang="fr-FR" dirty="0"/>
          </a:p>
        </p:txBody>
      </p:sp>
    </p:spTree>
    <p:extLst>
      <p:ext uri="{BB962C8B-B14F-4D97-AF65-F5344CB8AC3E}">
        <p14:creationId xmlns:p14="http://schemas.microsoft.com/office/powerpoint/2010/main" val="385667208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56690"/>
            <a:ext cx="8229600" cy="5869474"/>
          </a:xfrm>
        </p:spPr>
        <p:txBody>
          <a:bodyPr/>
          <a:lstStyle/>
          <a:p>
            <a:pPr marL="0" indent="0">
              <a:buNone/>
            </a:pPr>
            <a:r>
              <a:rPr lang="fr-FR" dirty="0" smtClean="0"/>
              <a:t>La psychose infantile fait bien partie du diagnostic différentiel des troubles du comportement!</a:t>
            </a:r>
          </a:p>
          <a:p>
            <a:pPr marL="0" indent="0">
              <a:buNone/>
            </a:pPr>
            <a:r>
              <a:rPr lang="fr-FR" dirty="0" smtClean="0"/>
              <a:t>Les signes peuvent en être discrets, voire cachés par l’enfant qui a confusément conscience de leur « anormalité ».</a:t>
            </a:r>
            <a:endParaRPr lang="fr-FR" dirty="0"/>
          </a:p>
        </p:txBody>
      </p:sp>
    </p:spTree>
    <p:extLst>
      <p:ext uri="{BB962C8B-B14F-4D97-AF65-F5344CB8AC3E}">
        <p14:creationId xmlns:p14="http://schemas.microsoft.com/office/powerpoint/2010/main" val="27261365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51260"/>
            <a:ext cx="8229600" cy="5774904"/>
          </a:xfrm>
        </p:spPr>
        <p:txBody>
          <a:bodyPr/>
          <a:lstStyle/>
          <a:p>
            <a:pPr marL="0" indent="0">
              <a:buNone/>
            </a:pPr>
            <a:r>
              <a:rPr lang="fr-FR" dirty="0" smtClean="0"/>
              <a:t>Il est dès lors crucial d’instaurer une relation de confiance qui dépasse les difficultés comportementales, logiquement mises ne avant par l’entourage.</a:t>
            </a:r>
          </a:p>
          <a:p>
            <a:pPr marL="0" indent="0">
              <a:buNone/>
            </a:pPr>
            <a:r>
              <a:rPr lang="fr-FR" dirty="0" smtClean="0"/>
              <a:t>Il ne s’agit pas de caprices, de manifestations caractérielles, moins encore d’enfant méchant!</a:t>
            </a:r>
            <a:endParaRPr lang="fr-FR" dirty="0"/>
          </a:p>
        </p:txBody>
      </p:sp>
    </p:spTree>
    <p:extLst>
      <p:ext uri="{BB962C8B-B14F-4D97-AF65-F5344CB8AC3E}">
        <p14:creationId xmlns:p14="http://schemas.microsoft.com/office/powerpoint/2010/main" val="23460304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37750"/>
            <a:ext cx="8229600" cy="5788414"/>
          </a:xfrm>
        </p:spPr>
        <p:txBody>
          <a:bodyPr/>
          <a:lstStyle/>
          <a:p>
            <a:pPr marL="0" indent="0">
              <a:buNone/>
            </a:pPr>
            <a:r>
              <a:rPr lang="fr-FR" dirty="0" smtClean="0"/>
              <a:t>Il s’agit au contraire d’un enfant en grande souffrance psychique, qui se bat contre un vécu de désorganisation interne, par la tentative, certes maladroite, de maîtriser son entourage par des comportements pathétiquement tyranniques</a:t>
            </a:r>
            <a:r>
              <a:rPr lang="is-IS" dirty="0" smtClean="0"/>
              <a:t>….</a:t>
            </a:r>
            <a:endParaRPr lang="fr-FR" dirty="0"/>
          </a:p>
        </p:txBody>
      </p:sp>
    </p:spTree>
    <p:extLst>
      <p:ext uri="{BB962C8B-B14F-4D97-AF65-F5344CB8AC3E}">
        <p14:creationId xmlns:p14="http://schemas.microsoft.com/office/powerpoint/2010/main" val="1826662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52824"/>
            <a:ext cx="8229600" cy="5773340"/>
          </a:xfrm>
        </p:spPr>
        <p:txBody>
          <a:bodyPr/>
          <a:lstStyle/>
          <a:p>
            <a:pPr marL="0" indent="0">
              <a:buNone/>
            </a:pPr>
            <a:r>
              <a:rPr lang="fr-FR" dirty="0" smtClean="0"/>
              <a:t>Quant au </a:t>
            </a:r>
            <a:r>
              <a:rPr lang="fr-FR" sz="3600" dirty="0" smtClean="0"/>
              <a:t>Trouble explosif intermittent</a:t>
            </a:r>
            <a:r>
              <a:rPr lang="fr-FR" dirty="0" smtClean="0"/>
              <a:t>, il convient de relever que:</a:t>
            </a:r>
          </a:p>
          <a:p>
            <a:r>
              <a:rPr lang="fr-FR" dirty="0" smtClean="0"/>
              <a:t>Les actes agressifs récurrents entraînent une détresse significative chez la personne</a:t>
            </a:r>
            <a:r>
              <a:rPr lang="is-IS" dirty="0" smtClean="0"/>
              <a:t>…,</a:t>
            </a:r>
            <a:endParaRPr lang="fr-FR" dirty="0" smtClean="0"/>
          </a:p>
          <a:p>
            <a:r>
              <a:rPr lang="fr-FR" dirty="0" smtClean="0"/>
              <a:t>Ils ne sont pas mieux expliqués par un autre trouble mental, tel qu’un trouble psychotique</a:t>
            </a:r>
            <a:r>
              <a:rPr lang="is-IS" dirty="0" smtClean="0"/>
              <a:t>…</a:t>
            </a:r>
            <a:endParaRPr lang="fr-FR" dirty="0"/>
          </a:p>
        </p:txBody>
      </p:sp>
    </p:spTree>
    <p:extLst>
      <p:ext uri="{BB962C8B-B14F-4D97-AF65-F5344CB8AC3E}">
        <p14:creationId xmlns:p14="http://schemas.microsoft.com/office/powerpoint/2010/main" val="187959088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Z:\veronique\20130327111155_00007.jpg"/>
          <p:cNvPicPr>
            <a:picLocks noChangeAspect="1" noChangeArrowheads="1"/>
          </p:cNvPicPr>
          <p:nvPr/>
        </p:nvPicPr>
        <p:blipFill>
          <a:blip r:embed="rId2" cstate="print"/>
          <a:srcRect/>
          <a:stretch>
            <a:fillRect/>
          </a:stretch>
        </p:blipFill>
        <p:spPr bwMode="auto">
          <a:xfrm rot="16200000">
            <a:off x="272668" y="-547142"/>
            <a:ext cx="8681490" cy="6128791"/>
          </a:xfrm>
          <a:prstGeom prst="rect">
            <a:avLst/>
          </a:prstGeom>
          <a:noFill/>
        </p:spPr>
      </p:pic>
    </p:spTree>
    <p:extLst>
      <p:ext uri="{BB962C8B-B14F-4D97-AF65-F5344CB8AC3E}">
        <p14:creationId xmlns:p14="http://schemas.microsoft.com/office/powerpoint/2010/main" val="214912650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Z:\veronique\20130327111155_00006.jpg"/>
          <p:cNvPicPr>
            <a:picLocks noChangeAspect="1" noChangeArrowheads="1"/>
          </p:cNvPicPr>
          <p:nvPr/>
        </p:nvPicPr>
        <p:blipFill>
          <a:blip r:embed="rId2" cstate="print"/>
          <a:srcRect/>
          <a:stretch>
            <a:fillRect/>
          </a:stretch>
        </p:blipFill>
        <p:spPr bwMode="auto">
          <a:xfrm rot="16200000">
            <a:off x="373043" y="-273346"/>
            <a:ext cx="8360504" cy="5902188"/>
          </a:xfrm>
          <a:prstGeom prst="rect">
            <a:avLst/>
          </a:prstGeom>
          <a:noFill/>
        </p:spPr>
      </p:pic>
    </p:spTree>
    <p:extLst>
      <p:ext uri="{BB962C8B-B14F-4D97-AF65-F5344CB8AC3E}">
        <p14:creationId xmlns:p14="http://schemas.microsoft.com/office/powerpoint/2010/main" val="15037496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Z:\veronique\20130327111155_00008.jpg"/>
          <p:cNvPicPr>
            <a:picLocks noChangeAspect="1" noChangeArrowheads="1"/>
          </p:cNvPicPr>
          <p:nvPr/>
        </p:nvPicPr>
        <p:blipFill>
          <a:blip r:embed="rId2" cstate="print"/>
          <a:srcRect/>
          <a:stretch>
            <a:fillRect/>
          </a:stretch>
        </p:blipFill>
        <p:spPr bwMode="auto">
          <a:xfrm rot="16200000">
            <a:off x="330736" y="-562283"/>
            <a:ext cx="8699242" cy="6141323"/>
          </a:xfrm>
          <a:prstGeom prst="rect">
            <a:avLst/>
          </a:prstGeom>
          <a:noFill/>
        </p:spPr>
      </p:pic>
    </p:spTree>
    <p:extLst>
      <p:ext uri="{BB962C8B-B14F-4D97-AF65-F5344CB8AC3E}">
        <p14:creationId xmlns:p14="http://schemas.microsoft.com/office/powerpoint/2010/main" val="50485279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Z:\veronique\20130327111155_00011.jpg"/>
          <p:cNvPicPr>
            <a:picLocks noChangeAspect="1" noChangeArrowheads="1"/>
          </p:cNvPicPr>
          <p:nvPr/>
        </p:nvPicPr>
        <p:blipFill>
          <a:blip r:embed="rId2" cstate="print"/>
          <a:srcRect/>
          <a:stretch>
            <a:fillRect/>
          </a:stretch>
        </p:blipFill>
        <p:spPr bwMode="auto">
          <a:xfrm rot="16200000">
            <a:off x="263344" y="-269479"/>
            <a:ext cx="8355971" cy="5898987"/>
          </a:xfrm>
          <a:prstGeom prst="rect">
            <a:avLst/>
          </a:prstGeom>
          <a:noFill/>
        </p:spPr>
      </p:pic>
    </p:spTree>
    <p:extLst>
      <p:ext uri="{BB962C8B-B14F-4D97-AF65-F5344CB8AC3E}">
        <p14:creationId xmlns:p14="http://schemas.microsoft.com/office/powerpoint/2010/main" val="308732409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Aube">
  <a:themeElements>
    <a:clrScheme name="Twilight">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Aube.thmx</Template>
  <TotalTime>481</TotalTime>
  <Words>1072</Words>
  <Application>Microsoft Macintosh PowerPoint</Application>
  <PresentationFormat>Présentation à l'écran (4:3)</PresentationFormat>
  <Paragraphs>116</Paragraphs>
  <Slides>42</Slides>
  <Notes>0</Notes>
  <HiddenSlides>0</HiddenSlides>
  <MMClips>0</MMClips>
  <ScaleCrop>false</ScaleCrop>
  <HeadingPairs>
    <vt:vector size="4" baseType="variant">
      <vt:variant>
        <vt:lpstr>Thème</vt:lpstr>
      </vt:variant>
      <vt:variant>
        <vt:i4>1</vt:i4>
      </vt:variant>
      <vt:variant>
        <vt:lpstr>Titres des diapositives</vt:lpstr>
      </vt:variant>
      <vt:variant>
        <vt:i4>42</vt:i4>
      </vt:variant>
    </vt:vector>
  </HeadingPairs>
  <TitlesOfParts>
    <vt:vector size="43" baseType="lpstr">
      <vt:lpstr>Aube</vt:lpstr>
      <vt:lpstr>La psychose infantile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La spécificité de la problématique infantile</vt:lpstr>
      <vt:lpstr>Présentation PowerPoint</vt:lpstr>
      <vt:lpstr>Présentation PowerPoint</vt:lpstr>
      <vt:lpstr>Présentation PowerPoint</vt:lpstr>
      <vt:lpstr>Globalement:</vt:lpstr>
      <vt:lpstr>Symptômes d’appel</vt:lpstr>
      <vt:lpstr>Symptômes positifs: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Cabinet Médical Malchair SPRLU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psychose infantile</dc:title>
  <dc:creator>Alain Malchair</dc:creator>
  <cp:lastModifiedBy>Alain Malchair</cp:lastModifiedBy>
  <cp:revision>34</cp:revision>
  <dcterms:created xsi:type="dcterms:W3CDTF">2015-10-30T07:41:44Z</dcterms:created>
  <dcterms:modified xsi:type="dcterms:W3CDTF">2018-03-14T07:52:11Z</dcterms:modified>
</cp:coreProperties>
</file>