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0" r:id="rId4"/>
    <p:sldId id="258" r:id="rId5"/>
    <p:sldId id="262" r:id="rId6"/>
    <p:sldId id="263" r:id="rId7"/>
    <p:sldId id="264" r:id="rId8"/>
    <p:sldId id="259" r:id="rId9"/>
    <p:sldId id="261" r:id="rId10"/>
    <p:sldId id="265" r:id="rId11"/>
    <p:sldId id="267" r:id="rId12"/>
    <p:sldId id="269" r:id="rId13"/>
    <p:sldId id="268" r:id="rId14"/>
    <p:sldId id="271" r:id="rId15"/>
    <p:sldId id="272" r:id="rId16"/>
    <p:sldId id="270" r:id="rId17"/>
    <p:sldId id="266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74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EDAF0-FEC1-3B46-AEBE-7F547931BE1E}" type="datetimeFigureOut">
              <a:rPr lang="fr-FR" smtClean="0"/>
              <a:t>25/08/16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430BD-8079-B845-949F-082BCEF9DBB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1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430BD-8079-B845-949F-082BCEF9DBB7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2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25/08/16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64256"/>
            <a:ext cx="7772400" cy="2321274"/>
          </a:xfrm>
        </p:spPr>
        <p:txBody>
          <a:bodyPr>
            <a:normAutofit fontScale="90000"/>
          </a:bodyPr>
          <a:lstStyle/>
          <a:p>
            <a:r>
              <a:rPr lang="fr-FR" sz="6000" dirty="0" smtClean="0"/>
              <a:t>Le </a:t>
            </a:r>
            <a:r>
              <a:rPr lang="fr-FR" sz="6000" dirty="0" err="1" smtClean="0"/>
              <a:t>Cyberharcèlement</a:t>
            </a:r>
            <a:r>
              <a:rPr lang="fr-FR" sz="6000" dirty="0" smtClean="0"/>
              <a:t>,</a:t>
            </a:r>
            <a:br>
              <a:rPr lang="fr-FR" sz="6000" dirty="0" smtClean="0"/>
            </a:br>
            <a:r>
              <a:rPr lang="fr-FR" sz="6000" dirty="0" smtClean="0"/>
              <a:t>une nouvelle souffrance?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20373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                                                    Pr. Alain Malchair</a:t>
            </a:r>
          </a:p>
          <a:p>
            <a:r>
              <a:rPr lang="fr-FR" dirty="0" smtClean="0"/>
              <a:t>                                                        </a:t>
            </a:r>
            <a:r>
              <a:rPr lang="fr-FR" dirty="0" err="1" smtClean="0"/>
              <a:t>Ulg</a:t>
            </a:r>
            <a:endParaRPr lang="fr-FR" dirty="0" smtClean="0"/>
          </a:p>
          <a:p>
            <a:r>
              <a:rPr lang="fr-FR" dirty="0" smtClean="0"/>
              <a:t>         </a:t>
            </a:r>
            <a:r>
              <a:rPr lang="fr-FR" dirty="0" smtClean="0"/>
              <a:t>                                             Journée PSE                                                    </a:t>
            </a:r>
          </a:p>
          <a:p>
            <a:r>
              <a:rPr lang="fr-FR" dirty="0" smtClean="0"/>
              <a:t>                                                   Verviers, mardi 30 </a:t>
            </a:r>
            <a:r>
              <a:rPr lang="fr-FR" dirty="0" smtClean="0"/>
              <a:t>août 2016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807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998152"/>
            <a:ext cx="8229600" cy="3252807"/>
          </a:xfrm>
        </p:spPr>
        <p:txBody>
          <a:bodyPr>
            <a:normAutofit/>
          </a:bodyPr>
          <a:lstStyle/>
          <a:p>
            <a:r>
              <a:rPr lang="fr-FR" dirty="0" smtClean="0"/>
              <a:t>Question deux:</a:t>
            </a:r>
            <a:br>
              <a:rPr lang="fr-FR" dirty="0" smtClean="0"/>
            </a:br>
            <a:r>
              <a:rPr lang="fr-FR" dirty="0" smtClean="0"/>
              <a:t>Le </a:t>
            </a:r>
            <a:r>
              <a:rPr lang="fr-FR" dirty="0" err="1" smtClean="0"/>
              <a:t>cyberharcèlement</a:t>
            </a:r>
            <a:r>
              <a:rPr lang="fr-FR" dirty="0" smtClean="0"/>
              <a:t> est-il plus grave que le harcèlement classique?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301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rion Fraisse, sur son profil Facebook qu'elle avait ouvert à l'insu de ses parents. (DR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17674"/>
            <a:ext cx="1306389" cy="1303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39552" y="524371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dirty="0" smtClean="0"/>
              <a:t>« Menacée</a:t>
            </a:r>
            <a:r>
              <a:rPr lang="fr-BE" sz="2400" dirty="0"/>
              <a:t>, insultée au collège et sur Facebook, </a:t>
            </a:r>
            <a:r>
              <a:rPr lang="fr-BE" sz="2400" dirty="0" smtClean="0"/>
              <a:t>l'adolescente de 13 ans </a:t>
            </a:r>
            <a:r>
              <a:rPr lang="fr-BE" sz="2400" dirty="0"/>
              <a:t>s'est </a:t>
            </a:r>
            <a:r>
              <a:rPr lang="fr-BE" sz="2400" dirty="0" smtClean="0"/>
              <a:t>pendue (2012).</a:t>
            </a:r>
            <a:r>
              <a:rPr lang="fr-BE" sz="2400" dirty="0"/>
              <a:t> Ses parents portent plainte </a:t>
            </a:r>
            <a:r>
              <a:rPr lang="fr-BE" sz="2400" dirty="0" smtClean="0"/>
              <a:t>(</a:t>
            </a:r>
            <a:r>
              <a:rPr lang="fr-BE" sz="2400" dirty="0" err="1" smtClean="0"/>
              <a:t>nov</a:t>
            </a:r>
            <a:r>
              <a:rPr lang="fr-BE" sz="2400" dirty="0" smtClean="0"/>
              <a:t> 2013) contre </a:t>
            </a:r>
            <a:r>
              <a:rPr lang="fr-BE" sz="2400" dirty="0"/>
              <a:t>l'école et les cinq élèves qui s'étaient pendant des mois transformés en bourreaux</a:t>
            </a:r>
            <a:r>
              <a:rPr lang="fr-BE" sz="2400" dirty="0" smtClean="0"/>
              <a:t>. »</a:t>
            </a:r>
            <a:endParaRPr lang="fr-BE" sz="2400" dirty="0"/>
          </a:p>
        </p:txBody>
      </p:sp>
      <p:pic>
        <p:nvPicPr>
          <p:cNvPr id="1028" name="Picture 4" descr="Actualité politique, internationale, société par le Nouvel Observateur, infos du jou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60338"/>
            <a:ext cx="1666875" cy="304801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030" name="Picture 6" descr="http://referentiel.nouvelobs.com/file/663424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905" y="498807"/>
            <a:ext cx="6602203" cy="481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737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07504" y="2132856"/>
            <a:ext cx="8839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en-GB" i="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en-GB" i="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GB" sz="32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>
          <a:xfrm>
            <a:off x="640904" y="260648"/>
            <a:ext cx="7772400" cy="1334776"/>
          </a:xfrm>
        </p:spPr>
        <p:txBody>
          <a:bodyPr/>
          <a:lstStyle/>
          <a:p>
            <a:r>
              <a:rPr lang="fr-BE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Cyber-harcèlement</a:t>
            </a:r>
            <a:endParaRPr lang="fr-BE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1412776"/>
            <a:ext cx="828092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sz="2000" i="0" dirty="0" smtClean="0"/>
          </a:p>
          <a:p>
            <a:endParaRPr lang="fr-BE" sz="2000" dirty="0"/>
          </a:p>
          <a:p>
            <a:endParaRPr lang="fr-BE" sz="2000" i="0" dirty="0" smtClean="0"/>
          </a:p>
          <a:p>
            <a:r>
              <a:rPr lang="fr-BE" sz="2400" i="0" dirty="0" smtClean="0"/>
              <a:t>Le </a:t>
            </a:r>
            <a:r>
              <a:rPr lang="fr-BE" sz="2400" i="0" dirty="0"/>
              <a:t>cyber-</a:t>
            </a:r>
            <a:r>
              <a:rPr lang="fr-BE" sz="2400" i="0" dirty="0" smtClean="0"/>
              <a:t>harcèlement utilise  la technologie numérique qui permet une action beaucoup plus « efficace », et surtout permanente.</a:t>
            </a:r>
          </a:p>
          <a:p>
            <a:endParaRPr lang="fr-BE" sz="2400" i="0" dirty="0"/>
          </a:p>
          <a:p>
            <a:r>
              <a:rPr lang="fr-BE" sz="2400" i="0" dirty="0"/>
              <a:t>Le harcèlement n'est plus cantonné à la cour de récréation et aux moments où </a:t>
            </a:r>
            <a:r>
              <a:rPr lang="fr-BE" sz="2400" i="0" dirty="0" smtClean="0"/>
              <a:t>l'enfant/ado </a:t>
            </a:r>
            <a:r>
              <a:rPr lang="fr-BE" sz="2400" i="0" dirty="0"/>
              <a:t>est à l'école</a:t>
            </a:r>
            <a:r>
              <a:rPr lang="fr-BE" sz="2400" i="0" dirty="0" smtClean="0"/>
              <a:t>.</a:t>
            </a:r>
          </a:p>
          <a:p>
            <a:endParaRPr lang="fr-BE" sz="2400" dirty="0"/>
          </a:p>
          <a:p>
            <a:r>
              <a:rPr lang="fr-BE" sz="2400" i="0" dirty="0" smtClean="0"/>
              <a:t>La victime est obsédée par les mesages négatifs, la situation lui paraît sans solution, donc sans espoir.</a:t>
            </a:r>
          </a:p>
          <a:p>
            <a:endParaRPr lang="fr-BE" sz="2000" i="0" dirty="0"/>
          </a:p>
          <a:p>
            <a:pPr lvl="1"/>
            <a:r>
              <a:rPr lang="fr-BE" sz="2000" dirty="0" smtClean="0"/>
              <a:t>…</a:t>
            </a:r>
          </a:p>
          <a:p>
            <a:endParaRPr lang="fr-BE" sz="2000" dirty="0"/>
          </a:p>
          <a:p>
            <a:endParaRPr lang="fr-BE" sz="20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68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26646"/>
            <a:ext cx="8229600" cy="55995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BE" sz="2000" dirty="0" smtClean="0"/>
              <a:t>    </a:t>
            </a:r>
          </a:p>
          <a:p>
            <a:pPr marL="0" indent="0">
              <a:buNone/>
            </a:pPr>
            <a:r>
              <a:rPr lang="fr-BE" sz="2800" dirty="0" smtClean="0"/>
              <a:t>Un processus qui démarre progressivement:</a:t>
            </a:r>
            <a:endParaRPr lang="fr-BE" sz="2800" dirty="0"/>
          </a:p>
          <a:p>
            <a:endParaRPr lang="fr-BE" sz="2000" dirty="0"/>
          </a:p>
          <a:p>
            <a:pPr lvl="1"/>
            <a:r>
              <a:rPr lang="fr-BE" sz="2000" dirty="0"/>
              <a:t>« Tu écoutes quoi comme style de musique? »…</a:t>
            </a:r>
          </a:p>
          <a:p>
            <a:pPr lvl="1"/>
            <a:r>
              <a:rPr lang="fr-BE" sz="2000" dirty="0"/>
              <a:t>« Salut belle fille »…</a:t>
            </a:r>
          </a:p>
          <a:p>
            <a:pPr lvl="1"/>
            <a:r>
              <a:rPr lang="fr-BE" sz="2000" dirty="0"/>
              <a:t>« T'es un mec ou une fille? »…</a:t>
            </a:r>
          </a:p>
          <a:p>
            <a:pPr lvl="1"/>
            <a:r>
              <a:rPr lang="fr-BE" sz="2000" dirty="0"/>
              <a:t>« T’es moche »…</a:t>
            </a:r>
          </a:p>
          <a:p>
            <a:pPr lvl="1"/>
            <a:r>
              <a:rPr lang="fr-BE" sz="2000" dirty="0"/>
              <a:t>« Vas te suicider, tu es une idiote qui cherche à attirer l'attention »</a:t>
            </a:r>
            <a:r>
              <a:rPr lang="fr-BE" sz="2000" dirty="0" smtClean="0"/>
              <a:t>…</a:t>
            </a:r>
          </a:p>
          <a:p>
            <a:pPr lvl="1"/>
            <a:r>
              <a:rPr lang="fr-BE" sz="2000" dirty="0" smtClean="0"/>
              <a:t>«  Tu ne sers à rien, on sera mieux quand tu ne seras plus là »</a:t>
            </a:r>
            <a:r>
              <a:rPr lang="is-IS" sz="2000" dirty="0" smtClean="0"/>
              <a:t>…</a:t>
            </a:r>
            <a:r>
              <a:rPr lang="fr-BE" sz="2000" dirty="0" smtClean="0"/>
              <a:t> </a:t>
            </a:r>
            <a:endParaRPr lang="fr-BE" sz="2000" dirty="0"/>
          </a:p>
          <a:p>
            <a:pPr marL="0" indent="0">
              <a:buNone/>
            </a:pPr>
            <a:r>
              <a:rPr lang="fr-BE" sz="2800" dirty="0"/>
              <a:t>Ask.fm, Facebook,…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1015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64256"/>
            <a:ext cx="8229600" cy="5661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Une autre phrase assassine, au sadisme raffiné:</a:t>
            </a:r>
          </a:p>
          <a:p>
            <a:pPr marL="0" indent="0">
              <a:buNone/>
            </a:pPr>
            <a:r>
              <a:rPr lang="fr-FR" dirty="0" smtClean="0"/>
              <a:t>«</a:t>
            </a:r>
            <a:r>
              <a:rPr lang="fr-FR" sz="2800" dirty="0" smtClean="0"/>
              <a:t> Regardez, à quoi  X ne ressemblera jamais… </a:t>
            </a:r>
            <a:r>
              <a:rPr lang="fr-FR" dirty="0" smtClean="0"/>
              <a:t>»</a:t>
            </a:r>
          </a:p>
          <a:p>
            <a:pPr marL="0" indent="0">
              <a:buNone/>
            </a:pPr>
            <a:r>
              <a:rPr lang="fr-FR" sz="2400" dirty="0" smtClean="0"/>
              <a:t>( en présentant un montage où la tête de la victime reçoit le corps d’une star! ) 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800" dirty="0" smtClean="0"/>
              <a:t>Sans compter le chantage si des photos un peu osées ont été naïvement acceptées par la jeune fille.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1760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40529"/>
            <a:ext cx="8229600" cy="3810429"/>
          </a:xfrm>
        </p:spPr>
        <p:txBody>
          <a:bodyPr/>
          <a:lstStyle/>
          <a:p>
            <a:r>
              <a:rPr lang="fr-FR" dirty="0" smtClean="0"/>
              <a:t>Question trois:</a:t>
            </a:r>
            <a:br>
              <a:rPr lang="fr-FR" dirty="0" smtClean="0"/>
            </a:br>
            <a:r>
              <a:rPr lang="fr-FR" dirty="0" smtClean="0"/>
              <a:t>Quelles sont les conséquences sur le plan psychopathologique?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223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25282"/>
            <a:ext cx="8229600" cy="5800882"/>
          </a:xfrm>
        </p:spPr>
        <p:txBody>
          <a:bodyPr/>
          <a:lstStyle/>
          <a:p>
            <a:r>
              <a:rPr lang="fr-FR" dirty="0" smtClean="0"/>
              <a:t>Les conséquences sont généralement sérieuses, voire graves.</a:t>
            </a:r>
          </a:p>
          <a:p>
            <a:r>
              <a:rPr lang="fr-FR" dirty="0" smtClean="0"/>
              <a:t>Elles concernent les victimes, mais aussi les agresseurs, et aussi les témoins.</a:t>
            </a:r>
          </a:p>
          <a:p>
            <a:r>
              <a:rPr lang="fr-FR" dirty="0" smtClean="0"/>
              <a:t>Ne jamais oublier que le </a:t>
            </a:r>
            <a:r>
              <a:rPr lang="fr-FR" dirty="0" err="1" smtClean="0"/>
              <a:t>cyberharcèlement</a:t>
            </a:r>
            <a:r>
              <a:rPr lang="fr-FR" dirty="0" smtClean="0"/>
              <a:t> est un phénomène à trois acteurs!</a:t>
            </a:r>
          </a:p>
          <a:p>
            <a:r>
              <a:rPr lang="fr-FR" dirty="0" smtClean="0"/>
              <a:t>La souffrance est générale.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2847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98394"/>
            <a:ext cx="8229600" cy="5959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 smtClean="0"/>
              <a:t>Eléments dépressifs pour les CV:</a:t>
            </a:r>
          </a:p>
          <a:p>
            <a:r>
              <a:rPr lang="fr-FR" dirty="0" smtClean="0"/>
              <a:t>Vécu dépressif x2, voire x3, avec idéation suicidaire,</a:t>
            </a:r>
          </a:p>
          <a:p>
            <a:r>
              <a:rPr lang="fr-FR" dirty="0" smtClean="0"/>
              <a:t>TS x5, graves, avec suicides réalisés,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Détresse psychique majeure</a:t>
            </a:r>
            <a:r>
              <a:rPr lang="fr-FR" dirty="0" smtClean="0"/>
              <a:t>, avec souffrance morale intense, et sentiment de désespoir,</a:t>
            </a:r>
          </a:p>
          <a:p>
            <a:r>
              <a:rPr lang="fr-FR" dirty="0" smtClean="0"/>
              <a:t>Anxiété importante, surtout sociale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147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50561"/>
            <a:ext cx="8229600" cy="5855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 smtClean="0"/>
              <a:t>Troubles du comportement chez les CA:</a:t>
            </a:r>
          </a:p>
          <a:p>
            <a:r>
              <a:rPr lang="fr-FR" dirty="0" smtClean="0"/>
              <a:t>Conduites antisociales, </a:t>
            </a:r>
            <a:r>
              <a:rPr lang="fr-FR" dirty="0" err="1" smtClean="0"/>
              <a:t>hétéroagressives</a:t>
            </a:r>
            <a:r>
              <a:rPr lang="fr-FR" dirty="0" smtClean="0"/>
              <a:t>,</a:t>
            </a:r>
            <a:endParaRPr lang="fr-FR" dirty="0"/>
          </a:p>
          <a:p>
            <a:r>
              <a:rPr lang="fr-FR" dirty="0" smtClean="0"/>
              <a:t>Irritabilité, colères, difficultés sociales,</a:t>
            </a:r>
          </a:p>
          <a:p>
            <a:pPr marL="0" indent="0">
              <a:buNone/>
            </a:pPr>
            <a:r>
              <a:rPr lang="fr-FR" sz="4000" dirty="0" smtClean="0"/>
              <a:t>Mais aussi chez les CV,</a:t>
            </a:r>
            <a:r>
              <a:rPr lang="fr-FR" dirty="0" smtClean="0"/>
              <a:t> même si de façon moindre.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8011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64686"/>
            <a:ext cx="8229600" cy="5661477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 smtClean="0"/>
              <a:t>Troubles psychosomatiques:</a:t>
            </a:r>
          </a:p>
          <a:p>
            <a:r>
              <a:rPr lang="fr-FR" dirty="0" smtClean="0"/>
              <a:t>Aspécifiques, céphalées, troubles du sommeil, douleurs abdominales</a:t>
            </a:r>
            <a:r>
              <a:rPr lang="is-IS" dirty="0" smtClean="0"/>
              <a:t>….</a:t>
            </a:r>
          </a:p>
          <a:p>
            <a:pPr marL="0" indent="0">
              <a:buNone/>
            </a:pPr>
            <a:r>
              <a:rPr lang="is-IS" sz="4000" dirty="0" smtClean="0"/>
              <a:t>Consommation de toxiques:</a:t>
            </a:r>
          </a:p>
          <a:p>
            <a:r>
              <a:rPr lang="is-IS" dirty="0" smtClean="0"/>
              <a:t>En hausse, et plus chez les CV que les CA,</a:t>
            </a:r>
          </a:p>
          <a:p>
            <a:r>
              <a:rPr lang="is-IS" dirty="0" smtClean="0"/>
              <a:t>Psychotropes, alcool, voire cannabis.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5396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22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Le </a:t>
            </a:r>
            <a:r>
              <a:rPr lang="fr-FR" dirty="0" err="1"/>
              <a:t>harcèlement</a:t>
            </a:r>
            <a:r>
              <a:rPr lang="fr-FR" dirty="0"/>
              <a:t> à l’</a:t>
            </a:r>
            <a:r>
              <a:rPr lang="fr-FR" dirty="0" err="1"/>
              <a:t>école</a:t>
            </a:r>
            <a:r>
              <a:rPr lang="fr-FR" dirty="0"/>
              <a:t> touche un </a:t>
            </a:r>
            <a:r>
              <a:rPr lang="fr-FR" dirty="0" err="1"/>
              <a:t>élève</a:t>
            </a:r>
            <a:r>
              <a:rPr lang="fr-FR" dirty="0"/>
              <a:t> sur trois en </a:t>
            </a:r>
            <a:r>
              <a:rPr lang="fr-FR" dirty="0" err="1"/>
              <a:t>Fédération</a:t>
            </a:r>
            <a:r>
              <a:rPr lang="fr-FR" dirty="0"/>
              <a:t> Wallonie-Bruxelles et se </a:t>
            </a:r>
            <a:r>
              <a:rPr lang="fr-FR" dirty="0" err="1"/>
              <a:t>décline</a:t>
            </a:r>
            <a:r>
              <a:rPr lang="fr-FR" dirty="0"/>
              <a:t> de </a:t>
            </a:r>
            <a:r>
              <a:rPr lang="fr-FR" dirty="0" err="1"/>
              <a:t>différentes</a:t>
            </a:r>
            <a:r>
              <a:rPr lang="fr-FR" dirty="0"/>
              <a:t> </a:t>
            </a:r>
            <a:r>
              <a:rPr lang="fr-FR" dirty="0" err="1"/>
              <a:t>façons</a:t>
            </a:r>
            <a:r>
              <a:rPr lang="fr-FR" dirty="0"/>
              <a:t> : rumeurs, agressions physiques ponctuelles ou </a:t>
            </a:r>
            <a:r>
              <a:rPr lang="fr-FR" dirty="0" err="1"/>
              <a:t>répétées</a:t>
            </a:r>
            <a:r>
              <a:rPr lang="fr-FR" dirty="0"/>
              <a:t>, pressions constantes... Par ailleurs, avec les nouvelles technologies de l’information et de la communication, une nouvelle forme de violence entre </a:t>
            </a:r>
            <a:r>
              <a:rPr lang="fr-FR" dirty="0" err="1"/>
              <a:t>élèves</a:t>
            </a:r>
            <a:r>
              <a:rPr lang="fr-FR" dirty="0"/>
              <a:t> s’est </a:t>
            </a:r>
            <a:r>
              <a:rPr lang="fr-FR" dirty="0" err="1"/>
              <a:t>développée</a:t>
            </a:r>
            <a:r>
              <a:rPr lang="fr-FR" dirty="0"/>
              <a:t>: le </a:t>
            </a:r>
            <a:r>
              <a:rPr lang="fr-FR" dirty="0" err="1"/>
              <a:t>cyberharcèlement</a:t>
            </a:r>
            <a:r>
              <a:rPr lang="fr-FR" dirty="0"/>
              <a:t>. C’est ce </a:t>
            </a:r>
            <a:r>
              <a:rPr lang="fr-FR" dirty="0" err="1"/>
              <a:t>phénomène</a:t>
            </a:r>
            <a:r>
              <a:rPr lang="fr-FR" dirty="0"/>
              <a:t> que nous </a:t>
            </a:r>
            <a:r>
              <a:rPr lang="fr-FR" dirty="0" smtClean="0"/>
              <a:t>allons analyser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(FAPEO)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720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26646"/>
            <a:ext cx="8229600" cy="5599518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 smtClean="0"/>
              <a:t>Difficultés scolaires:</a:t>
            </a:r>
          </a:p>
          <a:p>
            <a:r>
              <a:rPr lang="fr-FR" dirty="0" smtClean="0"/>
              <a:t>Hausse significative des échecs chez les CV,</a:t>
            </a:r>
          </a:p>
          <a:p>
            <a:r>
              <a:rPr lang="fr-FR" dirty="0" smtClean="0"/>
              <a:t>Absentéisme, perte de motivation,</a:t>
            </a:r>
          </a:p>
          <a:p>
            <a:r>
              <a:rPr lang="fr-FR" dirty="0" smtClean="0"/>
              <a:t>Retenues x2,</a:t>
            </a:r>
          </a:p>
          <a:p>
            <a:r>
              <a:rPr lang="fr-FR" dirty="0" smtClean="0"/>
              <a:t>Sentiment général d’insécurité dans plus de 30% des cas.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610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0770"/>
            <a:ext cx="8229600" cy="6304249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 smtClean="0"/>
              <a:t>Remarques générales:</a:t>
            </a:r>
          </a:p>
          <a:p>
            <a:r>
              <a:rPr lang="fr-FR" dirty="0" smtClean="0"/>
              <a:t>Les symptômes sont proportionnels à la fréquence et à la durée, et sont définis par un véritable cercle vicieux d’entretien du processus,</a:t>
            </a:r>
          </a:p>
        </p:txBody>
      </p:sp>
    </p:spTree>
    <p:extLst>
      <p:ext uri="{BB962C8B-B14F-4D97-AF65-F5344CB8AC3E}">
        <p14:creationId xmlns:p14="http://schemas.microsoft.com/office/powerpoint/2010/main" val="312506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91331"/>
            <a:ext cx="8229600" cy="5134832"/>
          </a:xfrm>
        </p:spPr>
        <p:txBody>
          <a:bodyPr/>
          <a:lstStyle/>
          <a:p>
            <a:r>
              <a:rPr lang="fr-FR" dirty="0"/>
              <a:t>Pour les CA, problèmes </a:t>
            </a:r>
            <a:r>
              <a:rPr lang="fr-FR" dirty="0" smtClean="0"/>
              <a:t>externalisés, avec l’agressivité et cette forme d’asocialité, qui ignore les effets réels (« pour rigoler »</a:t>
            </a:r>
            <a:r>
              <a:rPr lang="is-IS" dirty="0" smtClean="0"/>
              <a:t>…),</a:t>
            </a:r>
            <a:endParaRPr lang="fr-FR" dirty="0"/>
          </a:p>
          <a:p>
            <a:r>
              <a:rPr lang="fr-FR" dirty="0"/>
              <a:t>Pour les CV, problèmes </a:t>
            </a:r>
            <a:r>
              <a:rPr lang="fr-FR" dirty="0" smtClean="0"/>
              <a:t>internalisés, avec une difficulté d’intégration sociale perçue, et cette détresse psychique intense.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331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96788"/>
            <a:ext cx="8229600" cy="3794940"/>
          </a:xfrm>
        </p:spPr>
        <p:txBody>
          <a:bodyPr/>
          <a:lstStyle/>
          <a:p>
            <a:r>
              <a:rPr lang="fr-FR" dirty="0" smtClean="0"/>
              <a:t>Question quatre:</a:t>
            </a:r>
            <a:br>
              <a:rPr lang="fr-FR" dirty="0" smtClean="0"/>
            </a:br>
            <a:r>
              <a:rPr lang="fr-FR" dirty="0" smtClean="0"/>
              <a:t>Quels sont les facteurs de risque?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188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58988"/>
            <a:ext cx="8229600" cy="5839562"/>
          </a:xfrm>
        </p:spPr>
        <p:txBody>
          <a:bodyPr>
            <a:normAutofit fontScale="92500"/>
          </a:bodyPr>
          <a:lstStyle/>
          <a:p>
            <a:r>
              <a:rPr lang="fr-FR" sz="4000" dirty="0" smtClean="0"/>
              <a:t>Question toujours délicate</a:t>
            </a:r>
            <a:r>
              <a:rPr lang="is-IS" sz="4000" dirty="0" smtClean="0"/>
              <a:t>…</a:t>
            </a:r>
            <a:endParaRPr lang="fr-FR" sz="4000" dirty="0" smtClean="0"/>
          </a:p>
          <a:p>
            <a:r>
              <a:rPr lang="fr-FR" dirty="0" smtClean="0"/>
              <a:t>Age , entre 13 et 16 ans,</a:t>
            </a:r>
          </a:p>
          <a:p>
            <a:r>
              <a:rPr lang="fr-FR" dirty="0" smtClean="0"/>
              <a:t>Particularité, de n’importe quelle nature!</a:t>
            </a:r>
          </a:p>
          <a:p>
            <a:r>
              <a:rPr lang="fr-FR" dirty="0" smtClean="0"/>
              <a:t>Personnalité fragile, voire dépressive, </a:t>
            </a:r>
          </a:p>
          <a:p>
            <a:r>
              <a:rPr lang="fr-FR" dirty="0" smtClean="0"/>
              <a:t>Temps passé sur le Net: risque x4 si &gt; 3h/jour</a:t>
            </a:r>
          </a:p>
          <a:p>
            <a:r>
              <a:rPr lang="fr-FR" dirty="0" smtClean="0"/>
              <a:t>Etre (avoir été) victime de harcèlement classique,</a:t>
            </a:r>
          </a:p>
          <a:p>
            <a:r>
              <a:rPr lang="fr-FR" dirty="0" smtClean="0"/>
              <a:t>Etre soi-même un CA: </a:t>
            </a:r>
            <a:r>
              <a:rPr lang="fr-FR" dirty="0" err="1" smtClean="0"/>
              <a:t>cooccurence</a:t>
            </a:r>
            <a:r>
              <a:rPr lang="fr-FR" dirty="0" smtClean="0"/>
              <a:t> fréquente!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7747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82905"/>
            <a:ext cx="8229600" cy="5049594"/>
          </a:xfrm>
        </p:spPr>
        <p:txBody>
          <a:bodyPr/>
          <a:lstStyle/>
          <a:p>
            <a:r>
              <a:rPr lang="fr-FR" dirty="0" smtClean="0"/>
              <a:t>Question cinq:</a:t>
            </a:r>
            <a:br>
              <a:rPr lang="fr-FR" dirty="0" smtClean="0"/>
            </a:br>
            <a:r>
              <a:rPr lang="fr-FR" dirty="0" smtClean="0"/>
              <a:t>    Quelles difficultés rencontre-t-on dans la compréhension globale et individuelle de cette problématique?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869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95666"/>
            <a:ext cx="8229600" cy="5870541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La difficulté de définir précisément quand il y a </a:t>
            </a:r>
            <a:r>
              <a:rPr lang="fr-FR" dirty="0" err="1" smtClean="0"/>
              <a:t>cyberharcèlement</a:t>
            </a:r>
            <a:r>
              <a:rPr lang="fr-FR" dirty="0" smtClean="0"/>
              <a:t>: quand un acte agressif devient-il harcèlement?</a:t>
            </a:r>
          </a:p>
          <a:p>
            <a:r>
              <a:rPr lang="fr-FR" dirty="0" smtClean="0"/>
              <a:t>Quel est le sens de la causalité entre CH et psychopathologie?</a:t>
            </a:r>
          </a:p>
          <a:p>
            <a:r>
              <a:rPr lang="fr-FR" dirty="0" smtClean="0"/>
              <a:t>La majorité des CV se taisent, par peur des conséquences, liées aux CA, mais aussi aux parents!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2321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25282"/>
            <a:ext cx="8229600" cy="633522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Mais aussi,</a:t>
            </a:r>
          </a:p>
          <a:p>
            <a:r>
              <a:rPr lang="fr-FR" dirty="0" smtClean="0"/>
              <a:t>La différence entre CH et H classique est –elle si forte, quand on observe que le harcèlement croisé est si fréquent? (entre 30 et 90% selon les études)</a:t>
            </a:r>
          </a:p>
          <a:p>
            <a:r>
              <a:rPr lang="fr-FR" dirty="0" smtClean="0"/>
              <a:t>La différence entre CV et CA est-elle si grande quand on observe la grande </a:t>
            </a:r>
            <a:r>
              <a:rPr lang="fr-FR" dirty="0" err="1" smtClean="0"/>
              <a:t>cooccurence</a:t>
            </a:r>
            <a:r>
              <a:rPr lang="fr-FR" dirty="0" smtClean="0"/>
              <a:t> des deux situations, et que plus un CA est agressif plus il a de chances de devenir CV</a:t>
            </a:r>
            <a:r>
              <a:rPr lang="is-IS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7484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13158"/>
            <a:ext cx="8229600" cy="3535424"/>
          </a:xfrm>
        </p:spPr>
        <p:txBody>
          <a:bodyPr>
            <a:normAutofit/>
          </a:bodyPr>
          <a:lstStyle/>
          <a:p>
            <a:r>
              <a:rPr lang="fr-FR" dirty="0" smtClean="0"/>
              <a:t>Question un:</a:t>
            </a:r>
            <a:br>
              <a:rPr lang="fr-FR" dirty="0" smtClean="0"/>
            </a:br>
            <a:r>
              <a:rPr lang="fr-FR" dirty="0" smtClean="0"/>
              <a:t>Le </a:t>
            </a:r>
            <a:r>
              <a:rPr lang="fr-FR" dirty="0" err="1" smtClean="0"/>
              <a:t>cyberharcèlement</a:t>
            </a:r>
            <a:r>
              <a:rPr lang="fr-FR" dirty="0" smtClean="0"/>
              <a:t> est-il différent du harcèlement « classique »?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9116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05457"/>
            <a:ext cx="8229600" cy="53207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</a:t>
            </a:r>
            <a:r>
              <a:rPr lang="fr-FR" sz="4800" dirty="0" smtClean="0"/>
              <a:t>Le harcèlement: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 err="1"/>
              <a:t>harcèlement</a:t>
            </a:r>
            <a:r>
              <a:rPr lang="fr-FR" dirty="0"/>
              <a:t> entre </a:t>
            </a:r>
            <a:r>
              <a:rPr lang="fr-FR" dirty="0" err="1"/>
              <a:t>élèves</a:t>
            </a:r>
            <a:r>
              <a:rPr lang="fr-FR" dirty="0"/>
              <a:t>, ou selon l’expression anglo-saxonne </a:t>
            </a:r>
            <a:r>
              <a:rPr lang="fr-FR" dirty="0" smtClean="0"/>
              <a:t>« </a:t>
            </a:r>
            <a:r>
              <a:rPr lang="fr-FR" dirty="0" err="1" smtClean="0"/>
              <a:t>bullying</a:t>
            </a:r>
            <a:r>
              <a:rPr lang="fr-FR" dirty="0" smtClean="0"/>
              <a:t> », </a:t>
            </a:r>
            <a:r>
              <a:rPr lang="fr-FR" dirty="0"/>
              <a:t>peut se </a:t>
            </a:r>
            <a:r>
              <a:rPr lang="fr-FR" dirty="0" err="1"/>
              <a:t>définir</a:t>
            </a:r>
            <a:r>
              <a:rPr lang="fr-FR" dirty="0"/>
              <a:t> comme une </a:t>
            </a:r>
            <a:r>
              <a:rPr lang="fr-FR" dirty="0" err="1"/>
              <a:t>série</a:t>
            </a:r>
            <a:r>
              <a:rPr lang="fr-FR" dirty="0"/>
              <a:t> d’actes </a:t>
            </a:r>
            <a:r>
              <a:rPr lang="fr-FR" dirty="0" err="1"/>
              <a:t>négatifs</a:t>
            </a:r>
            <a:r>
              <a:rPr lang="fr-FR" dirty="0"/>
              <a:t> </a:t>
            </a:r>
            <a:r>
              <a:rPr lang="fr-FR" dirty="0" err="1"/>
              <a:t>délibérés</a:t>
            </a:r>
            <a:r>
              <a:rPr lang="fr-FR" dirty="0"/>
              <a:t>, </a:t>
            </a:r>
            <a:r>
              <a:rPr lang="fr-FR" dirty="0" err="1"/>
              <a:t>répétés</a:t>
            </a:r>
            <a:r>
              <a:rPr lang="fr-FR" dirty="0"/>
              <a:t>, à l’</a:t>
            </a:r>
            <a:r>
              <a:rPr lang="fr-FR" dirty="0" err="1"/>
              <a:t>égard</a:t>
            </a:r>
            <a:r>
              <a:rPr lang="fr-FR" dirty="0"/>
              <a:t> d’une personne qui ne voit pas comment y mettre </a:t>
            </a:r>
            <a:r>
              <a:rPr lang="fr-FR" dirty="0" smtClean="0"/>
              <a:t>fin. </a:t>
            </a:r>
            <a:r>
              <a:rPr lang="fr-FR" dirty="0"/>
              <a:t>C’est une des formes les plus </a:t>
            </a:r>
            <a:r>
              <a:rPr lang="fr-FR" dirty="0" err="1"/>
              <a:t>répandues</a:t>
            </a:r>
            <a:r>
              <a:rPr lang="fr-FR" dirty="0"/>
              <a:t> de violence à </a:t>
            </a:r>
            <a:r>
              <a:rPr lang="fr-FR" dirty="0" smtClean="0"/>
              <a:t>l’</a:t>
            </a:r>
            <a:r>
              <a:rPr lang="fr-FR" dirty="0" err="1" smtClean="0"/>
              <a:t>école</a:t>
            </a:r>
            <a:r>
              <a:rPr lang="fr-FR" dirty="0" smtClean="0"/>
              <a:t>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04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33708"/>
            <a:ext cx="8229600" cy="56924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3800" dirty="0"/>
              <a:t>3 </a:t>
            </a:r>
            <a:r>
              <a:rPr lang="fr-FR" sz="3800" dirty="0" err="1"/>
              <a:t>caractéristiques</a:t>
            </a:r>
            <a:r>
              <a:rPr lang="fr-FR" sz="3800" dirty="0"/>
              <a:t> : </a:t>
            </a:r>
            <a:r>
              <a:rPr lang="fr-FR" sz="3800" dirty="0" err="1"/>
              <a:t>répétition</a:t>
            </a:r>
            <a:r>
              <a:rPr lang="fr-FR" sz="3800" dirty="0"/>
              <a:t>, relation de pouvoir et intention </a:t>
            </a:r>
          </a:p>
          <a:p>
            <a:r>
              <a:rPr lang="fr-FR" dirty="0"/>
              <a:t>Une </a:t>
            </a:r>
            <a:r>
              <a:rPr lang="fr-FR" dirty="0" err="1"/>
              <a:t>répétition</a:t>
            </a:r>
            <a:r>
              <a:rPr lang="fr-FR" dirty="0"/>
              <a:t> des faits </a:t>
            </a:r>
            <a:r>
              <a:rPr lang="fr-FR" dirty="0" err="1"/>
              <a:t>négatifs</a:t>
            </a:r>
            <a:r>
              <a:rPr lang="fr-FR" dirty="0"/>
              <a:t> sur du long terme : ce n’est pas une dispute ou une bagarre entre deux </a:t>
            </a:r>
            <a:r>
              <a:rPr lang="fr-FR" dirty="0" err="1"/>
              <a:t>élèves</a:t>
            </a:r>
            <a:r>
              <a:rPr lang="fr-FR" dirty="0"/>
              <a:t>. Il s’agit d’une oppression quotidienne, d’une accumulation d’actions </a:t>
            </a:r>
            <a:r>
              <a:rPr lang="fr-FR" dirty="0" err="1"/>
              <a:t>négatives</a:t>
            </a:r>
            <a:r>
              <a:rPr lang="fr-FR" dirty="0"/>
              <a:t> dans la </a:t>
            </a:r>
            <a:r>
              <a:rPr lang="fr-FR" dirty="0" err="1"/>
              <a:t>durée</a:t>
            </a:r>
            <a:r>
              <a:rPr lang="fr-FR" dirty="0"/>
              <a:t>. Ces faits sont principalement des </a:t>
            </a:r>
            <a:r>
              <a:rPr lang="fr-FR" dirty="0" smtClean="0"/>
              <a:t>« </a:t>
            </a:r>
            <a:r>
              <a:rPr lang="fr-FR" dirty="0" err="1"/>
              <a:t>microviolences</a:t>
            </a:r>
            <a:r>
              <a:rPr lang="fr-FR" dirty="0"/>
              <a:t> », qui peuvent paraitre anodins si on les prend de </a:t>
            </a:r>
            <a:r>
              <a:rPr lang="fr-FR" dirty="0" err="1"/>
              <a:t>manière</a:t>
            </a:r>
            <a:r>
              <a:rPr lang="fr-FR" dirty="0"/>
              <a:t> </a:t>
            </a:r>
            <a:r>
              <a:rPr lang="fr-FR" dirty="0" err="1"/>
              <a:t>isolée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4391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9792"/>
            <a:ext cx="8229600" cy="5816372"/>
          </a:xfrm>
        </p:spPr>
        <p:txBody>
          <a:bodyPr>
            <a:normAutofit fontScale="92500"/>
          </a:bodyPr>
          <a:lstStyle/>
          <a:p>
            <a:r>
              <a:rPr lang="fr-FR" dirty="0"/>
              <a:t> Une relation </a:t>
            </a:r>
            <a:r>
              <a:rPr lang="fr-FR" dirty="0" err="1"/>
              <a:t>asymétrique</a:t>
            </a:r>
            <a:r>
              <a:rPr lang="fr-FR" dirty="0"/>
              <a:t> entre le harceleur et la victime : on retrouve aussi un </a:t>
            </a:r>
            <a:r>
              <a:rPr lang="fr-FR" dirty="0" err="1"/>
              <a:t>déséquilibre</a:t>
            </a:r>
            <a:r>
              <a:rPr lang="fr-FR" dirty="0"/>
              <a:t> de pouvoir dans la dynamique du </a:t>
            </a:r>
            <a:r>
              <a:rPr lang="fr-FR" dirty="0" err="1"/>
              <a:t>harcèlement</a:t>
            </a:r>
            <a:r>
              <a:rPr lang="fr-FR" dirty="0"/>
              <a:t>. Une personne sera plus puissante qu’une autre (car ayant une plus grande force physique, psychologique, </a:t>
            </a:r>
            <a:r>
              <a:rPr lang="fr-FR" dirty="0" err="1"/>
              <a:t>popularite</a:t>
            </a:r>
            <a:r>
              <a:rPr lang="fr-FR" dirty="0"/>
              <a:t>́, un meilleur statut social, etc.). Il y a une disproportion des forces, le </a:t>
            </a:r>
            <a:r>
              <a:rPr lang="fr-FR" dirty="0" smtClean="0"/>
              <a:t>« </a:t>
            </a:r>
            <a:r>
              <a:rPr lang="fr-FR" dirty="0"/>
              <a:t>combat » est </a:t>
            </a:r>
            <a:r>
              <a:rPr lang="fr-FR" dirty="0" err="1"/>
              <a:t>inégal</a:t>
            </a:r>
            <a:r>
              <a:rPr lang="fr-FR" dirty="0"/>
              <a:t>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0594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81540"/>
            <a:ext cx="8229600" cy="5444624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Une intention dans le chef du harceleur : les actes commis par le harceleur sont des </a:t>
            </a:r>
            <a:r>
              <a:rPr lang="fr-FR" dirty="0" smtClean="0"/>
              <a:t>actes </a:t>
            </a:r>
            <a:r>
              <a:rPr lang="fr-FR" dirty="0"/>
              <a:t>volontaires. L’intention fait partie de la dynamique de </a:t>
            </a:r>
            <a:r>
              <a:rPr lang="fr-FR" dirty="0" err="1"/>
              <a:t>harcèlement</a:t>
            </a:r>
            <a:r>
              <a:rPr lang="fr-FR" dirty="0"/>
              <a:t>. La </a:t>
            </a:r>
            <a:r>
              <a:rPr lang="fr-FR" dirty="0" err="1"/>
              <a:t>volonte</a:t>
            </a:r>
            <a:r>
              <a:rPr lang="fr-FR" dirty="0"/>
              <a:t>́ n’est pas </a:t>
            </a:r>
            <a:r>
              <a:rPr lang="fr-FR" dirty="0" err="1"/>
              <a:t>nécessairement</a:t>
            </a:r>
            <a:r>
              <a:rPr lang="fr-FR" dirty="0"/>
              <a:t> de nuire ou de faire du mal à sa victime, mais bien de gagner une parcelle de pouvoir, d’</a:t>
            </a:r>
            <a:r>
              <a:rPr lang="fr-FR" dirty="0" err="1"/>
              <a:t>acquérir</a:t>
            </a:r>
            <a:r>
              <a:rPr lang="fr-FR" dirty="0"/>
              <a:t> un statut social plus fort, de dominer l’autre... Cette intention n’est pas </a:t>
            </a:r>
            <a:r>
              <a:rPr lang="fr-FR" dirty="0" err="1"/>
              <a:t>nécessairement</a:t>
            </a:r>
            <a:r>
              <a:rPr lang="fr-FR" dirty="0"/>
              <a:t> consciente, d’autant que les enfants n’ont pas toujours conscience de l’impact de leur agissement sur les autres.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2097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07504" y="2132856"/>
            <a:ext cx="8839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rgbClr val="3366FF"/>
              </a:buClr>
              <a:buSzPct val="80000"/>
              <a:buFont typeface="Wingdings" pitchFamily="2" charset="2"/>
              <a:buNone/>
              <a:defRPr/>
            </a:pPr>
            <a:endParaRPr lang="en-GB" i="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rgbClr val="3366FF"/>
              </a:buClr>
              <a:buSzPct val="80000"/>
              <a:buFont typeface="Wingdings" pitchFamily="2" charset="2"/>
              <a:buNone/>
              <a:defRPr/>
            </a:pPr>
            <a:endParaRPr lang="en-GB" i="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marL="533400" indent="-533400" algn="ctr">
              <a:lnSpc>
                <a:spcPct val="90000"/>
              </a:lnSpc>
              <a:spcBef>
                <a:spcPct val="20000"/>
              </a:spcBef>
              <a:buClr>
                <a:srgbClr val="3366FF"/>
              </a:buClr>
              <a:buSzPct val="80000"/>
              <a:buFont typeface="Wingdings" pitchFamily="2" charset="2"/>
              <a:buNone/>
              <a:defRPr/>
            </a:pPr>
            <a:r>
              <a:rPr lang="en-GB" sz="32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4841" y="-197254"/>
            <a:ext cx="8280921" cy="6289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sz="2800" dirty="0">
              <a:solidFill>
                <a:srgbClr val="FFFFFF"/>
              </a:solidFill>
            </a:endParaRPr>
          </a:p>
          <a:p>
            <a:r>
              <a:rPr lang="fr-BE" sz="3600" i="0" dirty="0" smtClean="0">
                <a:solidFill>
                  <a:srgbClr val="FFFFFF"/>
                </a:solidFill>
              </a:rPr>
              <a:t>Comparaison Cyberharcèlement et Harcèlement classique</a:t>
            </a:r>
          </a:p>
          <a:p>
            <a:endParaRPr lang="fr-BE" sz="2400" i="0" dirty="0">
              <a:solidFill>
                <a:srgbClr val="FFFFFF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BE" sz="3200" i="0" dirty="0" smtClean="0">
              <a:effectLst/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sz="3200" i="0" dirty="0" smtClean="0">
                <a:effectLst/>
                <a:latin typeface="Arial"/>
                <a:ea typeface="Calibri"/>
                <a:cs typeface="Times New Roman"/>
              </a:rPr>
              <a:t>Similitudes : </a:t>
            </a:r>
            <a:endParaRPr lang="fr-BE" sz="3200" i="0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BE" sz="2000" b="0" i="0" dirty="0" smtClean="0"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BE" sz="2800" b="0" i="0" dirty="0" smtClean="0">
                <a:latin typeface="Arial"/>
                <a:ea typeface="Calibri"/>
                <a:cs typeface="Times New Roman"/>
              </a:rPr>
              <a:t>L</a:t>
            </a:r>
            <a:r>
              <a:rPr lang="fr-BE" sz="2800" b="0" i="0" dirty="0" smtClean="0">
                <a:effectLst/>
                <a:latin typeface="Arial"/>
                <a:ea typeface="Calibri"/>
                <a:cs typeface="Times New Roman"/>
              </a:rPr>
              <a:t>es deux types sont blessants. Combat inégal entre le harceleur et sa victime. Les messages systématiques. </a:t>
            </a:r>
            <a:r>
              <a:rPr lang="fr-BE" sz="2800" b="0" i="0" dirty="0">
                <a:latin typeface="Arial"/>
                <a:ea typeface="Calibri"/>
                <a:cs typeface="Times New Roman"/>
              </a:rPr>
              <a:t>R</a:t>
            </a:r>
            <a:r>
              <a:rPr lang="fr-BE" sz="2800" b="0" i="0" dirty="0" smtClean="0">
                <a:effectLst/>
                <a:latin typeface="Arial"/>
                <a:ea typeface="Calibri"/>
                <a:cs typeface="Times New Roman"/>
              </a:rPr>
              <a:t>épercussions psychologiques et émotionnelles de longue durée sur l'enfant.</a:t>
            </a:r>
            <a:endParaRPr lang="fr-BE" sz="2800" b="0" i="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fr-BE" sz="2000" i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849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49198"/>
            <a:ext cx="8229600" cy="567696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r-BE" dirty="0" smtClean="0">
                <a:latin typeface="Arial"/>
                <a:ea typeface="Calibri"/>
                <a:cs typeface="Times New Roman"/>
              </a:rPr>
              <a:t>Divergences:</a:t>
            </a:r>
            <a:endParaRPr lang="fr-BE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r-BE" sz="2600" dirty="0">
                <a:latin typeface="Arial"/>
                <a:ea typeface="Calibri"/>
                <a:cs typeface="Times New Roman"/>
              </a:rPr>
              <a:t>Le cyber-harcèlement est plus invasif, surtout si l'auteur reste anonyme. Il ne s'arrête pas lorsque la victime est rentrée chez elle. Le harceleur a une supériorité non pas physique, mais technique sur la victime. Le message peut rester indéfiniment sur Internet. Le harceleur ne voit pas à quel point ses actes sont blessants ni les dégâts qu'il provoque et peut les considérer comme une plaisanterie.</a:t>
            </a:r>
            <a:endParaRPr lang="fr-BE" sz="2600" dirty="0">
              <a:latin typeface="Calibri"/>
              <a:ea typeface="Calibri"/>
              <a:cs typeface="Times New Roman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2887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ube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Aube.thmx</Template>
  <TotalTime>149</TotalTime>
  <Words>801</Words>
  <Application>Microsoft Macintosh PowerPoint</Application>
  <PresentationFormat>Présentation à l'écran (4:3)</PresentationFormat>
  <Paragraphs>103</Paragraphs>
  <Slides>27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Aube</vt:lpstr>
      <vt:lpstr>Le Cyberharcèlement, une nouvelle souffrance?</vt:lpstr>
      <vt:lpstr>Introduction</vt:lpstr>
      <vt:lpstr>Question un: Le cyberharcèlement est-il différent du harcèlement « classique »?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Question deux: Le cyberharcèlement est-il plus grave que le harcèlement classique?</vt:lpstr>
      <vt:lpstr>Présentation PowerPoint</vt:lpstr>
      <vt:lpstr>Le Cyber-harcèlement</vt:lpstr>
      <vt:lpstr>Présentation PowerPoint</vt:lpstr>
      <vt:lpstr>Présentation PowerPoint</vt:lpstr>
      <vt:lpstr>Question trois: Quelles sont les conséquences sur le plan psychopathologique?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Question quatre: Quels sont les facteurs de risque?</vt:lpstr>
      <vt:lpstr>Présentation PowerPoint</vt:lpstr>
      <vt:lpstr>Question cinq:     Quelles difficultés rencontre-t-on dans la compréhension globale et individuelle de cette problématique?</vt:lpstr>
      <vt:lpstr>Présentation PowerPoint</vt:lpstr>
      <vt:lpstr>Présentation PowerPoint</vt:lpstr>
    </vt:vector>
  </TitlesOfParts>
  <Company>Cabinet Médical Malchair SPRLU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Cyberharcèlement</dc:title>
  <dc:creator>Alain Malchair</dc:creator>
  <cp:lastModifiedBy>Alain Malchair</cp:lastModifiedBy>
  <cp:revision>17</cp:revision>
  <dcterms:created xsi:type="dcterms:W3CDTF">2016-08-01T15:40:49Z</dcterms:created>
  <dcterms:modified xsi:type="dcterms:W3CDTF">2016-08-25T15:07:20Z</dcterms:modified>
</cp:coreProperties>
</file>