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5"/>
  </p:notesMasterIdLst>
  <p:sldIdLst>
    <p:sldId id="258" r:id="rId2"/>
    <p:sldId id="256" r:id="rId3"/>
    <p:sldId id="257" r:id="rId4"/>
    <p:sldId id="259" r:id="rId5"/>
    <p:sldId id="260" r:id="rId6"/>
    <p:sldId id="261" r:id="rId7"/>
    <p:sldId id="262" r:id="rId8"/>
    <p:sldId id="263" r:id="rId9"/>
    <p:sldId id="290" r:id="rId10"/>
    <p:sldId id="291" r:id="rId11"/>
    <p:sldId id="292" r:id="rId12"/>
    <p:sldId id="293" r:id="rId13"/>
    <p:sldId id="266" r:id="rId14"/>
    <p:sldId id="264" r:id="rId15"/>
    <p:sldId id="267" r:id="rId16"/>
    <p:sldId id="268" r:id="rId17"/>
    <p:sldId id="269" r:id="rId18"/>
    <p:sldId id="270" r:id="rId19"/>
    <p:sldId id="271" r:id="rId20"/>
    <p:sldId id="272" r:id="rId21"/>
    <p:sldId id="273" r:id="rId22"/>
    <p:sldId id="274" r:id="rId23"/>
    <p:sldId id="275" r:id="rId24"/>
    <p:sldId id="278" r:id="rId25"/>
    <p:sldId id="276" r:id="rId26"/>
    <p:sldId id="277" r:id="rId27"/>
    <p:sldId id="279" r:id="rId28"/>
    <p:sldId id="281" r:id="rId29"/>
    <p:sldId id="280" r:id="rId30"/>
    <p:sldId id="282" r:id="rId31"/>
    <p:sldId id="283" r:id="rId32"/>
    <p:sldId id="284" r:id="rId33"/>
    <p:sldId id="285" r:id="rId34"/>
    <p:sldId id="286" r:id="rId35"/>
    <p:sldId id="287" r:id="rId36"/>
    <p:sldId id="288" r:id="rId37"/>
    <p:sldId id="289"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11" r:id="rId5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43" autoAdjust="0"/>
  </p:normalViewPr>
  <p:slideViewPr>
    <p:cSldViewPr>
      <p:cViewPr varScale="1">
        <p:scale>
          <a:sx n="57" d="100"/>
          <a:sy n="57" d="100"/>
        </p:scale>
        <p:origin x="-120" y="-3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91C55A-D836-8940-89B8-56374643E8BB}" type="datetimeFigureOut">
              <a:rPr lang="fr-FR" smtClean="0"/>
              <a:t>15/03/17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73036B-1CD3-A84F-A020-F55097FC572C}" type="slidenum">
              <a:rPr lang="fr-FR" smtClean="0"/>
              <a:t>‹#›</a:t>
            </a:fld>
            <a:endParaRPr lang="fr-FR"/>
          </a:p>
        </p:txBody>
      </p:sp>
    </p:spTree>
    <p:extLst>
      <p:ext uri="{BB962C8B-B14F-4D97-AF65-F5344CB8AC3E}">
        <p14:creationId xmlns:p14="http://schemas.microsoft.com/office/powerpoint/2010/main" val="21980338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smtClean="0"/>
          </a:p>
        </p:txBody>
      </p:sp>
      <p:sp>
        <p:nvSpPr>
          <p:cNvPr id="4" name="Espace réservé du numéro de diapositive 3"/>
          <p:cNvSpPr>
            <a:spLocks noGrp="1"/>
          </p:cNvSpPr>
          <p:nvPr>
            <p:ph type="sldNum" sz="quarter" idx="10"/>
          </p:nvPr>
        </p:nvSpPr>
        <p:spPr/>
        <p:txBody>
          <a:bodyPr/>
          <a:lstStyle/>
          <a:p>
            <a:fld id="{035A2275-F5AC-4C88-A030-E69E4400CAC7}" type="slidenum">
              <a:rPr lang="fr-BE" smtClean="0"/>
              <a:t>10</a:t>
            </a:fld>
            <a:endParaRPr lang="fr-B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509141D-DB90-9A42-A77E-7C5975033FA9}" type="slidenum">
              <a:rPr lang="fr-FR"/>
              <a:pPr eaLnBrk="1" hangingPunct="1"/>
              <a:t>24</a:t>
            </a:fld>
            <a:endParaRPr lang="fr-F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31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fr-BE">
              <a:latin typeface="Calibri" charset="0"/>
            </a:endParaRPr>
          </a:p>
        </p:txBody>
      </p:sp>
      <p:sp>
        <p:nvSpPr>
          <p:cNvPr id="1331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charset="0"/>
                <a:ea typeface="ＭＳ Ｐゴシック" charset="0"/>
              </a:defRPr>
            </a:lvl1pPr>
            <a:lvl2pPr marL="742950" indent="-285750" eaLnBrk="0" hangingPunct="0">
              <a:defRPr>
                <a:solidFill>
                  <a:schemeClr val="tx1"/>
                </a:solidFill>
                <a:latin typeface="Verdana" charset="0"/>
                <a:ea typeface="ＭＳ Ｐゴシック" charset="0"/>
              </a:defRPr>
            </a:lvl2pPr>
            <a:lvl3pPr marL="1143000" indent="-228600" eaLnBrk="0" hangingPunct="0">
              <a:defRPr>
                <a:solidFill>
                  <a:schemeClr val="tx1"/>
                </a:solidFill>
                <a:latin typeface="Verdana" charset="0"/>
                <a:ea typeface="ＭＳ Ｐゴシック" charset="0"/>
              </a:defRPr>
            </a:lvl3pPr>
            <a:lvl4pPr marL="1600200" indent="-228600" eaLnBrk="0" hangingPunct="0">
              <a:defRPr>
                <a:solidFill>
                  <a:schemeClr val="tx1"/>
                </a:solidFill>
                <a:latin typeface="Verdana" charset="0"/>
                <a:ea typeface="ＭＳ Ｐゴシック" charset="0"/>
              </a:defRPr>
            </a:lvl4pPr>
            <a:lvl5pPr marL="2057400" indent="-228600" eaLnBrk="0" hangingPunct="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eaLnBrk="1" hangingPunct="1"/>
            <a:fld id="{9442C4E1-059C-D942-B005-A463CF59D450}" type="slidenum">
              <a:rPr lang="fr-BE"/>
              <a:pPr eaLnBrk="1" hangingPunct="1"/>
              <a:t>25</a:t>
            </a:fld>
            <a:endParaRPr lang="fr-B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33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fr-BE">
              <a:latin typeface="Calibri" charset="0"/>
            </a:endParaRPr>
          </a:p>
        </p:txBody>
      </p:sp>
      <p:sp>
        <p:nvSpPr>
          <p:cNvPr id="1434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charset="0"/>
                <a:ea typeface="ＭＳ Ｐゴシック" charset="0"/>
              </a:defRPr>
            </a:lvl1pPr>
            <a:lvl2pPr marL="742950" indent="-285750" eaLnBrk="0" hangingPunct="0">
              <a:defRPr>
                <a:solidFill>
                  <a:schemeClr val="tx1"/>
                </a:solidFill>
                <a:latin typeface="Verdana" charset="0"/>
                <a:ea typeface="ＭＳ Ｐゴシック" charset="0"/>
              </a:defRPr>
            </a:lvl2pPr>
            <a:lvl3pPr marL="1143000" indent="-228600" eaLnBrk="0" hangingPunct="0">
              <a:defRPr>
                <a:solidFill>
                  <a:schemeClr val="tx1"/>
                </a:solidFill>
                <a:latin typeface="Verdana" charset="0"/>
                <a:ea typeface="ＭＳ Ｐゴシック" charset="0"/>
              </a:defRPr>
            </a:lvl3pPr>
            <a:lvl4pPr marL="1600200" indent="-228600" eaLnBrk="0" hangingPunct="0">
              <a:defRPr>
                <a:solidFill>
                  <a:schemeClr val="tx1"/>
                </a:solidFill>
                <a:latin typeface="Verdana" charset="0"/>
                <a:ea typeface="ＭＳ Ｐゴシック" charset="0"/>
              </a:defRPr>
            </a:lvl4pPr>
            <a:lvl5pPr marL="2057400" indent="-228600" eaLnBrk="0" hangingPunct="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eaLnBrk="1" hangingPunct="1"/>
            <a:fld id="{3435E719-72D5-1D42-80A7-793CAA8A4BEF}" type="slidenum">
              <a:rPr lang="fr-BE"/>
              <a:pPr eaLnBrk="1" hangingPunct="1"/>
              <a:t>26</a:t>
            </a:fld>
            <a:endParaRPr lang="fr-B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5400"/>
            </a:lvl1pPr>
          </a:lstStyle>
          <a:p>
            <a:r>
              <a:rPr lang="fr-FR" smtClean="0"/>
              <a:t>Cliquez et modifiez le titre</a:t>
            </a:r>
            <a:endParaRPr lang="en-US" dirty="0"/>
          </a:p>
        </p:txBody>
      </p:sp>
      <p:sp>
        <p:nvSpPr>
          <p:cNvPr id="3" name="Subtitle 2"/>
          <p:cNvSpPr>
            <a:spLocks noGrp="1"/>
          </p:cNvSpPr>
          <p:nvPr>
            <p:ph type="subTitle" idx="1"/>
          </p:nvPr>
        </p:nvSpPr>
        <p:spPr>
          <a:xfrm>
            <a:off x="1371600" y="3886200"/>
            <a:ext cx="64008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dirty="0"/>
          </a:p>
        </p:txBody>
      </p:sp>
      <p:sp>
        <p:nvSpPr>
          <p:cNvPr id="4" name="Date Placeholder 3"/>
          <p:cNvSpPr>
            <a:spLocks noGrp="1"/>
          </p:cNvSpPr>
          <p:nvPr>
            <p:ph type="dt" sz="half" idx="10"/>
          </p:nvPr>
        </p:nvSpPr>
        <p:spPr/>
        <p:txBody>
          <a:bodyPr/>
          <a:lstStyle/>
          <a:p>
            <a:fld id="{2F1F9CDD-57BC-4CAF-890A-E6042C6E06CE}" type="datetimeFigureOut">
              <a:rPr lang="fr-BE" smtClean="0"/>
              <a:t>15/03/17</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6BF49A30-EE5C-4484-82D7-D1E96AE089FA}" type="slidenum">
              <a:rPr lang="fr-BE" smtClean="0"/>
              <a:t>‹#›</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Vertical Text Placeholder 2"/>
          <p:cNvSpPr>
            <a:spLocks noGrp="1"/>
          </p:cNvSpPr>
          <p:nvPr>
            <p:ph type="body" orient="vert" idx="1"/>
          </p:nvPr>
        </p:nvSpPr>
        <p:spPr/>
        <p:txBody>
          <a:bodyPr vert="eaVert" ancho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2F1F9CDD-57BC-4CAF-890A-E6042C6E06CE}" type="datetimeFigureOut">
              <a:rPr lang="fr-BE" smtClean="0"/>
              <a:t>15/03/17</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6BF49A30-EE5C-4484-82D7-D1E96AE089FA}" type="slidenum">
              <a:rPr lang="fr-BE" smtClean="0"/>
              <a:t>‹#›</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Cliquez et modifiez le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cho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F1F9CDD-57BC-4CAF-890A-E6042C6E06CE}" type="datetimeFigureOut">
              <a:rPr lang="fr-BE" smtClean="0"/>
              <a:t>15/03/17</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6BF49A30-EE5C-4484-82D7-D1E96AE089FA}" type="slidenum">
              <a:rPr lang="fr-BE" smtClean="0"/>
              <a:t>‹#›</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F1F9CDD-57BC-4CAF-890A-E6042C6E06CE}" type="datetimeFigureOut">
              <a:rPr lang="fr-BE" smtClean="0"/>
              <a:t>15/03/17</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6BF49A30-EE5C-4484-82D7-D1E96AE089FA}" type="slidenum">
              <a:rPr lang="fr-BE" smtClean="0"/>
              <a:t>‹#›</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2F1F9CDD-57BC-4CAF-890A-E6042C6E06CE}" type="datetimeFigureOut">
              <a:rPr lang="fr-BE" smtClean="0"/>
              <a:t>15/03/17</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6BF49A30-EE5C-4484-82D7-D1E96AE089FA}" type="slidenum">
              <a:rPr lang="fr-BE" smtClean="0"/>
              <a:t>‹#›</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4"/>
          <p:cNvSpPr>
            <a:spLocks noGrp="1"/>
          </p:cNvSpPr>
          <p:nvPr>
            <p:ph type="dt" sz="half" idx="10"/>
          </p:nvPr>
        </p:nvSpPr>
        <p:spPr/>
        <p:txBody>
          <a:bodyPr/>
          <a:lstStyle/>
          <a:p>
            <a:fld id="{2F1F9CDD-57BC-4CAF-890A-E6042C6E06CE}" type="datetimeFigureOut">
              <a:rPr lang="fr-BE" smtClean="0"/>
              <a:t>15/03/17</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6BF49A30-EE5C-4484-82D7-D1E96AE089FA}" type="slidenum">
              <a:rPr lang="fr-BE" smtClean="0"/>
              <a:t>‹#›</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Cliquez et modifiez le titre</a:t>
            </a:r>
            <a:endParaRPr lang="en-US" dirty="0"/>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p>
            <a:fld id="{2F1F9CDD-57BC-4CAF-890A-E6042C6E06CE}" type="datetimeFigureOut">
              <a:rPr lang="fr-BE" smtClean="0"/>
              <a:t>15/03/17</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6BF49A30-EE5C-4484-82D7-D1E96AE089FA}" type="slidenum">
              <a:rPr lang="fr-BE" smtClean="0"/>
              <a:t>‹#›</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Date Placeholder 2"/>
          <p:cNvSpPr>
            <a:spLocks noGrp="1"/>
          </p:cNvSpPr>
          <p:nvPr>
            <p:ph type="dt" sz="half" idx="10"/>
          </p:nvPr>
        </p:nvSpPr>
        <p:spPr/>
        <p:txBody>
          <a:bodyPr/>
          <a:lstStyle/>
          <a:p>
            <a:fld id="{2F1F9CDD-57BC-4CAF-890A-E6042C6E06CE}" type="datetimeFigureOut">
              <a:rPr lang="fr-BE" smtClean="0"/>
              <a:t>15/03/17</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6BF49A30-EE5C-4484-82D7-D1E96AE089FA}" type="slidenum">
              <a:rPr lang="fr-BE" smtClean="0"/>
              <a:t>‹#›</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1F9CDD-57BC-4CAF-890A-E6042C6E06CE}" type="datetimeFigureOut">
              <a:rPr lang="fr-BE" smtClean="0"/>
              <a:t>15/03/17</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6BF49A30-EE5C-4484-82D7-D1E96AE089FA}" type="slidenum">
              <a:rPr lang="fr-BE" smtClean="0"/>
              <a:t>‹#›</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2F1F9CDD-57BC-4CAF-890A-E6042C6E06CE}" type="datetimeFigureOut">
              <a:rPr lang="fr-BE" smtClean="0"/>
              <a:t>15/03/17</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6BF49A30-EE5C-4484-82D7-D1E96AE089FA}" type="slidenum">
              <a:rPr lang="fr-BE" smtClean="0"/>
              <a:t>‹#›</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lang="en-US"/>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2F1F9CDD-57BC-4CAF-890A-E6042C6E06CE}" type="datetimeFigureOut">
              <a:rPr lang="fr-BE" smtClean="0"/>
              <a:t>15/03/17</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6BF49A30-EE5C-4484-82D7-D1E96AE089FA}" type="slidenum">
              <a:rPr lang="fr-BE" smtClean="0"/>
              <a:t>‹#›</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t">
            <a:normAutofit/>
          </a:bodyPr>
          <a:lstStyle/>
          <a:p>
            <a:r>
              <a:rPr lang="fr-FR" smtClean="0"/>
              <a:t>Cliquez et modifiez le titre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chor="ctr">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1F9CDD-57BC-4CAF-890A-E6042C6E06CE}" type="datetimeFigureOut">
              <a:rPr lang="fr-BE" smtClean="0"/>
              <a:t>15/03/17</a:t>
            </a:fld>
            <a:endParaRPr lang="fr-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F49A30-EE5C-4484-82D7-D1E96AE089FA}" type="slidenum">
              <a:rPr lang="fr-BE" smtClean="0"/>
              <a:t>‹#›</a:t>
            </a:fld>
            <a:endParaRPr lang="fr-BE"/>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908720"/>
            <a:ext cx="7772400" cy="2448273"/>
          </a:xfrm>
        </p:spPr>
        <p:txBody>
          <a:bodyPr>
            <a:normAutofit fontScale="90000"/>
          </a:bodyPr>
          <a:lstStyle/>
          <a:p>
            <a:r>
              <a:rPr lang="fr-FR" dirty="0" smtClean="0"/>
              <a:t>Problématiques liées à l’usage excessif d’ internet chez l’adolescent</a:t>
            </a:r>
            <a:endParaRPr lang="fr-FR" dirty="0"/>
          </a:p>
        </p:txBody>
      </p:sp>
      <p:sp>
        <p:nvSpPr>
          <p:cNvPr id="3" name="Sous-titre 2"/>
          <p:cNvSpPr>
            <a:spLocks noGrp="1"/>
          </p:cNvSpPr>
          <p:nvPr>
            <p:ph type="subTitle" idx="1"/>
          </p:nvPr>
        </p:nvSpPr>
        <p:spPr>
          <a:xfrm>
            <a:off x="1371600" y="3886200"/>
            <a:ext cx="6400800" cy="2639144"/>
          </a:xfrm>
        </p:spPr>
        <p:txBody>
          <a:bodyPr>
            <a:normAutofit fontScale="92500" lnSpcReduction="10000"/>
          </a:bodyPr>
          <a:lstStyle/>
          <a:p>
            <a:r>
              <a:rPr lang="fr-FR" dirty="0" smtClean="0"/>
              <a:t>Orval, 15 avril 2016</a:t>
            </a:r>
          </a:p>
          <a:p>
            <a:r>
              <a:rPr lang="fr-FR" dirty="0" smtClean="0"/>
              <a:t>XVIème Colloque Médical</a:t>
            </a:r>
          </a:p>
          <a:p>
            <a:r>
              <a:rPr lang="fr-FR" dirty="0" smtClean="0"/>
              <a:t>Pr. Alain Malchair</a:t>
            </a:r>
          </a:p>
          <a:p>
            <a:r>
              <a:rPr lang="fr-FR" dirty="0" smtClean="0"/>
              <a:t>CHU   </a:t>
            </a:r>
            <a:r>
              <a:rPr lang="fr-FR" dirty="0" err="1" smtClean="0"/>
              <a:t>ULg</a:t>
            </a:r>
            <a:endParaRPr lang="fr-FR" dirty="0"/>
          </a:p>
        </p:txBody>
      </p:sp>
    </p:spTree>
    <p:extLst>
      <p:ext uri="{BB962C8B-B14F-4D97-AF65-F5344CB8AC3E}">
        <p14:creationId xmlns:p14="http://schemas.microsoft.com/office/powerpoint/2010/main" val="166714615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260648"/>
            <a:ext cx="8229600" cy="6264696"/>
          </a:xfrm>
        </p:spPr>
        <p:txBody>
          <a:bodyPr>
            <a:normAutofit fontScale="85000" lnSpcReduction="10000"/>
          </a:bodyPr>
          <a:lstStyle/>
          <a:p>
            <a:pPr marL="514350" indent="-514350" algn="just">
              <a:buFont typeface="+mj-lt"/>
              <a:buAutoNum type="arabicPeriod"/>
            </a:pPr>
            <a:r>
              <a:rPr lang="fr-BE" sz="2200" dirty="0" smtClean="0"/>
              <a:t>Préoccupation par les jeux sur Internet (la personne se remémore des expériences de jeu passées ou elle prévoit de jouer; les jeux sur Internet deviennent l’activité dominante de la vie quotidienne).</a:t>
            </a:r>
          </a:p>
          <a:p>
            <a:pPr marL="514350" indent="-514350" algn="just">
              <a:buNone/>
            </a:pPr>
            <a:r>
              <a:rPr lang="fr-BE" sz="2200" dirty="0"/>
              <a:t>	</a:t>
            </a:r>
            <a:r>
              <a:rPr lang="fr-BE" sz="2200" b="1" u="sng" dirty="0" smtClean="0"/>
              <a:t>N.B.</a:t>
            </a:r>
            <a:r>
              <a:rPr lang="fr-BE" sz="2200" dirty="0" smtClean="0"/>
              <a:t> : ce trouble est distinct du jeu d’argent sur Internet, qui fait partie du jeu d’argent pathologique.</a:t>
            </a:r>
          </a:p>
          <a:p>
            <a:pPr marL="514350" indent="-514350" algn="just">
              <a:buNone/>
            </a:pPr>
            <a:endParaRPr lang="fr-BE" sz="2200" dirty="0" smtClean="0"/>
          </a:p>
          <a:p>
            <a:pPr marL="514350" indent="-514350" algn="just">
              <a:buAutoNum type="arabicPeriod" startAt="2"/>
            </a:pPr>
            <a:r>
              <a:rPr lang="fr-BE" sz="2200" dirty="0" smtClean="0"/>
              <a:t>Symptômes de sevrage quand l’accès aux jeux sur Internet est supprimé (ces symptômes se caractérisent typiquement par de l’irritabilité, de l’anxiété ou de la tristesse mais sans signe physique de sevrage pharmacologique).</a:t>
            </a:r>
          </a:p>
          <a:p>
            <a:pPr marL="514350" indent="-514350" algn="just">
              <a:buAutoNum type="arabicPeriod" startAt="2"/>
            </a:pPr>
            <a:endParaRPr lang="fr-BE" sz="2200" dirty="0" smtClean="0"/>
          </a:p>
          <a:p>
            <a:pPr marL="514350" indent="-514350" algn="just">
              <a:buAutoNum type="arabicPeriod" startAt="2"/>
            </a:pPr>
            <a:r>
              <a:rPr lang="fr-BE" sz="2200" dirty="0" smtClean="0"/>
              <a:t>Tolérance – besoin de consacrer des périodes de temps croissantes aux jeux sur Internet.</a:t>
            </a:r>
          </a:p>
          <a:p>
            <a:pPr marL="514350" indent="-514350" algn="just">
              <a:buAutoNum type="arabicPeriod" startAt="2"/>
            </a:pPr>
            <a:endParaRPr lang="fr-BE" sz="2200" dirty="0" smtClean="0"/>
          </a:p>
          <a:p>
            <a:pPr marL="514350" indent="-514350" algn="just">
              <a:buAutoNum type="arabicPeriod" startAt="2"/>
            </a:pPr>
            <a:r>
              <a:rPr lang="fr-BE" sz="2200" dirty="0" smtClean="0"/>
              <a:t>Tentatives infructueuses de contrôler la participation aux jeux sur Internet.</a:t>
            </a:r>
          </a:p>
        </p:txBody>
      </p:sp>
    </p:spTree>
    <p:extLst>
      <p:ext uri="{BB962C8B-B14F-4D97-AF65-F5344CB8AC3E}">
        <p14:creationId xmlns:p14="http://schemas.microsoft.com/office/powerpoint/2010/main" val="309801312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620688"/>
            <a:ext cx="8784976" cy="5293757"/>
          </a:xfrm>
          <a:prstGeom prst="rect">
            <a:avLst/>
          </a:prstGeom>
        </p:spPr>
        <p:txBody>
          <a:bodyPr wrap="square">
            <a:spAutoFit/>
          </a:bodyPr>
          <a:lstStyle/>
          <a:p>
            <a:pPr marL="514350" indent="-514350" algn="just">
              <a:buAutoNum type="arabicPeriod" startAt="5"/>
            </a:pPr>
            <a:r>
              <a:rPr lang="fr-BE" sz="2200" dirty="0"/>
              <a:t>Perte d’intérêt pour les loisirs et divertissements antérieurs du fait, et à l’exception, des jeux sur Internet.</a:t>
            </a:r>
          </a:p>
          <a:p>
            <a:pPr marL="514350" indent="-514350" algn="just">
              <a:buAutoNum type="arabicPeriod" startAt="5"/>
            </a:pPr>
            <a:endParaRPr lang="fr-BE" sz="2200" dirty="0"/>
          </a:p>
          <a:p>
            <a:pPr marL="514350" indent="-514350" algn="just">
              <a:buAutoNum type="arabicPeriod" startAt="5"/>
            </a:pPr>
            <a:r>
              <a:rPr lang="fr-BE" sz="2200" dirty="0"/>
              <a:t>La pratique excessive des jeux sur Internet est poursuivie bien que la personne ait connaissance de ses problèmes psychosociaux.</a:t>
            </a:r>
          </a:p>
          <a:p>
            <a:pPr marL="514350" indent="-514350" algn="just">
              <a:buAutoNum type="arabicPeriod" startAt="5"/>
            </a:pPr>
            <a:endParaRPr lang="fr-BE" sz="2200" dirty="0"/>
          </a:p>
          <a:p>
            <a:pPr marL="514350" indent="-514350" algn="just">
              <a:buAutoNum type="arabicPeriod" startAt="5"/>
            </a:pPr>
            <a:r>
              <a:rPr lang="fr-BE" sz="2200" dirty="0"/>
              <a:t>Ment à sa famille, à ses thérapeutes ou à d’autres sur l’ampleur du jeu sur Internet.</a:t>
            </a:r>
          </a:p>
          <a:p>
            <a:pPr marL="514350" indent="-514350" algn="just">
              <a:buAutoNum type="arabicPeriod" startAt="5"/>
            </a:pPr>
            <a:endParaRPr lang="fr-BE" sz="2200" dirty="0"/>
          </a:p>
          <a:p>
            <a:pPr marL="514350" indent="-514350" algn="just">
              <a:buAutoNum type="arabicPeriod" startAt="5"/>
            </a:pPr>
            <a:r>
              <a:rPr lang="fr-BE" sz="2200" dirty="0"/>
              <a:t>Joue sur Internet pour échapper ou pour soulager une humeur négative (</a:t>
            </a:r>
            <a:r>
              <a:rPr lang="fr-BE" sz="2200" dirty="0" err="1"/>
              <a:t>p.e</a:t>
            </a:r>
            <a:r>
              <a:rPr lang="fr-BE" sz="2200" dirty="0"/>
              <a:t>. : des sentiments d’impuissance, de culpabilité, d’anxiété.</a:t>
            </a:r>
          </a:p>
          <a:p>
            <a:pPr marL="514350" indent="-514350" algn="just">
              <a:buAutoNum type="arabicPeriod" startAt="5"/>
            </a:pPr>
            <a:endParaRPr lang="fr-BE" sz="2200" dirty="0"/>
          </a:p>
          <a:p>
            <a:pPr marL="514350" indent="-514350" algn="just">
              <a:buAutoNum type="arabicPeriod" startAt="5"/>
            </a:pPr>
            <a:r>
              <a:rPr lang="fr-BE" sz="2200" dirty="0"/>
              <a:t>Met en danger ou perd une relation affective importante, un emploi ou des possibilités d’étude ou de carrière à cause de la participation à des jeux sur Internet</a:t>
            </a:r>
          </a:p>
        </p:txBody>
      </p:sp>
    </p:spTree>
    <p:extLst>
      <p:ext uri="{BB962C8B-B14F-4D97-AF65-F5344CB8AC3E}">
        <p14:creationId xmlns:p14="http://schemas.microsoft.com/office/powerpoint/2010/main" val="325458561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332656"/>
            <a:ext cx="8064896" cy="1785104"/>
          </a:xfrm>
          <a:prstGeom prst="rect">
            <a:avLst/>
          </a:prstGeom>
        </p:spPr>
        <p:txBody>
          <a:bodyPr wrap="square">
            <a:spAutoFit/>
          </a:bodyPr>
          <a:lstStyle/>
          <a:p>
            <a:pPr algn="just"/>
            <a:r>
              <a:rPr lang="fr-BE" sz="2200" b="1" u="sng" dirty="0" smtClean="0"/>
              <a:t>N.B. </a:t>
            </a:r>
            <a:r>
              <a:rPr lang="fr-BE" sz="2200" dirty="0" smtClean="0"/>
              <a:t>: seuls les jeux sur Internet sans mise d’argent sont inclus dans ce trouble. L’utilisation d’Internet pour des activités exigées par un emploi ou une profession n’est pas incluse; le trouble n’inclut pas non plus les autres utilisations récréatives ou sociales d’Internet. De même, les sites Internet sexuels sont exclus.</a:t>
            </a:r>
            <a:endParaRPr lang="fr-BE" sz="2200" dirty="0"/>
          </a:p>
        </p:txBody>
      </p:sp>
      <p:sp>
        <p:nvSpPr>
          <p:cNvPr id="6" name="Rectangle 5"/>
          <p:cNvSpPr/>
          <p:nvPr/>
        </p:nvSpPr>
        <p:spPr>
          <a:xfrm>
            <a:off x="467544" y="2420889"/>
            <a:ext cx="7992888" cy="3016210"/>
          </a:xfrm>
          <a:prstGeom prst="rect">
            <a:avLst/>
          </a:prstGeom>
        </p:spPr>
        <p:txBody>
          <a:bodyPr wrap="square">
            <a:spAutoFit/>
          </a:bodyPr>
          <a:lstStyle/>
          <a:p>
            <a:pPr algn="just"/>
            <a:r>
              <a:rPr lang="fr-BE" b="0" i="1" dirty="0" smtClean="0">
                <a:solidFill>
                  <a:srgbClr val="FF0000"/>
                </a:solidFill>
              </a:rPr>
              <a:t>S</a:t>
            </a:r>
            <a:r>
              <a:rPr lang="fr-BE" b="0" i="1" cap="none" dirty="0" smtClean="0">
                <a:solidFill>
                  <a:srgbClr val="FF0000"/>
                </a:solidFill>
              </a:rPr>
              <a:t>pécifier la sévérité actuelle </a:t>
            </a:r>
            <a:r>
              <a:rPr lang="fr-BE" b="0" i="1" cap="none" dirty="0" smtClean="0"/>
              <a:t>:</a:t>
            </a:r>
          </a:p>
          <a:p>
            <a:pPr algn="just"/>
            <a:r>
              <a:rPr lang="fr-BE" b="0" i="1" cap="none" dirty="0" smtClean="0"/>
              <a:t/>
            </a:r>
            <a:br>
              <a:rPr lang="fr-BE" b="0" i="1" cap="none" dirty="0" smtClean="0"/>
            </a:br>
            <a:r>
              <a:rPr lang="fr-BE" sz="2200" dirty="0" smtClean="0"/>
              <a:t>L’usage </a:t>
            </a:r>
            <a:r>
              <a:rPr lang="fr-BE" sz="2200" dirty="0"/>
              <a:t>pathologique des jeux sur Internet peut être léger, moyen ou grave selon le degré de perturbation des activités normales. Les sujets avec le trouble le moins grave présenteront moins de symptômes et une moindre perturbation de leur vie. Ceux ayant une forme grave passeront plus d’heures sur leur ordinateur et auront une perte plus grave des relations affectives ou de possibilités de carrière ou d’études.</a:t>
            </a:r>
          </a:p>
        </p:txBody>
      </p:sp>
    </p:spTree>
    <p:extLst>
      <p:ext uri="{BB962C8B-B14F-4D97-AF65-F5344CB8AC3E}">
        <p14:creationId xmlns:p14="http://schemas.microsoft.com/office/powerpoint/2010/main" val="269887334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400" dirty="0" smtClean="0"/>
              <a:t>Les termes du débat</a:t>
            </a:r>
            <a:endParaRPr lang="fr-FR" sz="4400" dirty="0"/>
          </a:p>
        </p:txBody>
      </p:sp>
      <p:sp>
        <p:nvSpPr>
          <p:cNvPr id="3" name="Espace réservé du contenu 2"/>
          <p:cNvSpPr>
            <a:spLocks noGrp="1"/>
          </p:cNvSpPr>
          <p:nvPr>
            <p:ph idx="1"/>
          </p:nvPr>
        </p:nvSpPr>
        <p:spPr>
          <a:xfrm>
            <a:off x="457200" y="2276872"/>
            <a:ext cx="8229600" cy="3849291"/>
          </a:xfrm>
        </p:spPr>
        <p:txBody>
          <a:bodyPr>
            <a:normAutofit lnSpcReduction="10000"/>
          </a:bodyPr>
          <a:lstStyle/>
          <a:p>
            <a:r>
              <a:rPr lang="fr-FR" sz="3600" dirty="0" smtClean="0"/>
              <a:t>Débat épistémologique</a:t>
            </a:r>
            <a:r>
              <a:rPr lang="fr-FR" dirty="0" smtClean="0"/>
              <a:t>: médecine ou psychologie? Mécanismes physio ou psycho pathologiques?</a:t>
            </a:r>
          </a:p>
          <a:p>
            <a:r>
              <a:rPr lang="fr-FR" sz="3600" dirty="0" smtClean="0"/>
              <a:t>Débat sociologique</a:t>
            </a:r>
            <a:r>
              <a:rPr lang="fr-FR" dirty="0" smtClean="0"/>
              <a:t>: pathologie ou problème éducatif?</a:t>
            </a:r>
          </a:p>
          <a:p>
            <a:endParaRPr lang="fr-FR" dirty="0"/>
          </a:p>
        </p:txBody>
      </p:sp>
    </p:spTree>
    <p:extLst>
      <p:ext uri="{BB962C8B-B14F-4D97-AF65-F5344CB8AC3E}">
        <p14:creationId xmlns:p14="http://schemas.microsoft.com/office/powerpoint/2010/main" val="221511407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16632"/>
            <a:ext cx="8229600" cy="6624736"/>
          </a:xfrm>
        </p:spPr>
        <p:txBody>
          <a:bodyPr/>
          <a:lstStyle/>
          <a:p>
            <a:r>
              <a:rPr lang="fr-FR" sz="3600" dirty="0" smtClean="0"/>
              <a:t>Débat thérapeutique</a:t>
            </a:r>
            <a:r>
              <a:rPr lang="fr-FR" dirty="0" smtClean="0"/>
              <a:t>: héroïne ou jeux </a:t>
            </a:r>
            <a:r>
              <a:rPr lang="fr-FR" dirty="0" err="1" smtClean="0"/>
              <a:t>videos</a:t>
            </a:r>
            <a:r>
              <a:rPr lang="fr-FR" dirty="0" smtClean="0"/>
              <a:t>, même combat?</a:t>
            </a:r>
          </a:p>
          <a:p>
            <a:r>
              <a:rPr lang="fr-FR" sz="3600" dirty="0" smtClean="0"/>
              <a:t>Débat d’experts</a:t>
            </a:r>
            <a:r>
              <a:rPr lang="fr-FR" dirty="0" smtClean="0"/>
              <a:t>: différence entre addiction et dépendance.</a:t>
            </a:r>
          </a:p>
          <a:p>
            <a:pPr marL="0" indent="0">
              <a:buNone/>
            </a:pPr>
            <a:endParaRPr lang="fr-FR" dirty="0" smtClean="0"/>
          </a:p>
        </p:txBody>
      </p:sp>
    </p:spTree>
    <p:extLst>
      <p:ext uri="{BB962C8B-B14F-4D97-AF65-F5344CB8AC3E}">
        <p14:creationId xmlns:p14="http://schemas.microsoft.com/office/powerpoint/2010/main" val="415816373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48680"/>
            <a:ext cx="8229600" cy="5577483"/>
          </a:xfrm>
        </p:spPr>
        <p:txBody>
          <a:bodyPr/>
          <a:lstStyle/>
          <a:p>
            <a:r>
              <a:rPr lang="fr-FR" dirty="0" smtClean="0"/>
              <a:t>L’usage généralisé d’internet tempère sa mise en question en tant que tel,</a:t>
            </a:r>
          </a:p>
          <a:p>
            <a:r>
              <a:rPr lang="fr-FR" dirty="0" smtClean="0"/>
              <a:t>Il agirait plus comme vecteur des addictions « traditionnelles », jeux d’argent, en réseau, réseaux sociaux, sites porno</a:t>
            </a:r>
            <a:r>
              <a:rPr lang="is-IS" dirty="0" smtClean="0"/>
              <a:t>…</a:t>
            </a:r>
            <a:endParaRPr lang="fr-FR" dirty="0"/>
          </a:p>
        </p:txBody>
      </p:sp>
    </p:spTree>
    <p:extLst>
      <p:ext uri="{BB962C8B-B14F-4D97-AF65-F5344CB8AC3E}">
        <p14:creationId xmlns:p14="http://schemas.microsoft.com/office/powerpoint/2010/main" val="106142529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400" dirty="0" smtClean="0"/>
              <a:t>Et la clinique?</a:t>
            </a:r>
            <a:endParaRPr lang="fr-FR" sz="4400" dirty="0"/>
          </a:p>
        </p:txBody>
      </p:sp>
      <p:sp>
        <p:nvSpPr>
          <p:cNvPr id="3" name="Espace réservé du contenu 2"/>
          <p:cNvSpPr>
            <a:spLocks noGrp="1"/>
          </p:cNvSpPr>
          <p:nvPr>
            <p:ph idx="1"/>
          </p:nvPr>
        </p:nvSpPr>
        <p:spPr/>
        <p:txBody>
          <a:bodyPr>
            <a:normAutofit fontScale="92500" lnSpcReduction="10000"/>
          </a:bodyPr>
          <a:lstStyle/>
          <a:p>
            <a:r>
              <a:rPr lang="fr-FR" dirty="0" smtClean="0"/>
              <a:t>Une dépendance existe bel et bien, certes à des degrés divers, avec</a:t>
            </a:r>
          </a:p>
          <a:p>
            <a:pPr marL="0" indent="0">
              <a:buNone/>
            </a:pPr>
            <a:r>
              <a:rPr lang="fr-FR" dirty="0"/>
              <a:t> </a:t>
            </a:r>
            <a:r>
              <a:rPr lang="fr-FR" dirty="0" smtClean="0"/>
              <a:t>                une bascule des investissements,</a:t>
            </a:r>
          </a:p>
          <a:p>
            <a:pPr marL="0" indent="0">
              <a:buNone/>
            </a:pPr>
            <a:r>
              <a:rPr lang="fr-FR" dirty="0"/>
              <a:t> </a:t>
            </a:r>
            <a:r>
              <a:rPr lang="fr-FR" dirty="0" smtClean="0"/>
              <a:t>                une dérive scolaire,</a:t>
            </a:r>
          </a:p>
          <a:p>
            <a:pPr marL="0" indent="0">
              <a:buNone/>
            </a:pPr>
            <a:r>
              <a:rPr lang="fr-FR" dirty="0"/>
              <a:t> </a:t>
            </a:r>
            <a:r>
              <a:rPr lang="fr-FR" dirty="0" smtClean="0"/>
              <a:t>                et une souffrance généralisée, de</a:t>
            </a:r>
          </a:p>
          <a:p>
            <a:pPr marL="0" indent="0">
              <a:buNone/>
            </a:pPr>
            <a:r>
              <a:rPr lang="fr-FR" dirty="0"/>
              <a:t> </a:t>
            </a:r>
            <a:r>
              <a:rPr lang="fr-FR" dirty="0" smtClean="0"/>
              <a:t>                l’entourage familial, notamment.</a:t>
            </a:r>
            <a:endParaRPr lang="fr-FR" dirty="0"/>
          </a:p>
        </p:txBody>
      </p:sp>
    </p:spTree>
    <p:extLst>
      <p:ext uri="{BB962C8B-B14F-4D97-AF65-F5344CB8AC3E}">
        <p14:creationId xmlns:p14="http://schemas.microsoft.com/office/powerpoint/2010/main" val="410858481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32656"/>
            <a:ext cx="8229600" cy="5793507"/>
          </a:xfrm>
        </p:spPr>
        <p:txBody>
          <a:bodyPr>
            <a:normAutofit fontScale="85000" lnSpcReduction="20000"/>
          </a:bodyPr>
          <a:lstStyle/>
          <a:p>
            <a:r>
              <a:rPr lang="fr-FR" dirty="0" smtClean="0"/>
              <a:t>Au titre des « symptômes d’accompagnement», relevons:</a:t>
            </a:r>
          </a:p>
          <a:p>
            <a:pPr marL="0" indent="0">
              <a:buNone/>
            </a:pPr>
            <a:r>
              <a:rPr lang="fr-FR" dirty="0"/>
              <a:t> </a:t>
            </a:r>
            <a:r>
              <a:rPr lang="fr-FR" dirty="0" smtClean="0"/>
              <a:t>         une faible estime de soi,</a:t>
            </a:r>
          </a:p>
          <a:p>
            <a:pPr marL="0" indent="0">
              <a:buNone/>
            </a:pPr>
            <a:r>
              <a:rPr lang="fr-FR" dirty="0"/>
              <a:t> </a:t>
            </a:r>
            <a:r>
              <a:rPr lang="fr-FR" dirty="0" smtClean="0"/>
              <a:t>         d’ éventuels symptômes dépressifs,</a:t>
            </a:r>
          </a:p>
          <a:p>
            <a:pPr marL="0" indent="0">
              <a:buNone/>
            </a:pPr>
            <a:r>
              <a:rPr lang="fr-FR" dirty="0"/>
              <a:t> </a:t>
            </a:r>
            <a:r>
              <a:rPr lang="fr-FR" dirty="0" smtClean="0"/>
              <a:t>         des angoisses récurrentes,</a:t>
            </a:r>
          </a:p>
          <a:p>
            <a:pPr marL="0" indent="0">
              <a:buNone/>
            </a:pPr>
            <a:r>
              <a:rPr lang="fr-FR" dirty="0"/>
              <a:t> </a:t>
            </a:r>
            <a:r>
              <a:rPr lang="fr-FR" dirty="0" smtClean="0"/>
              <a:t>         des </a:t>
            </a:r>
            <a:r>
              <a:rPr lang="fr-FR" dirty="0" err="1" smtClean="0"/>
              <a:t>TOC’s</a:t>
            </a:r>
            <a:r>
              <a:rPr lang="fr-FR" dirty="0" smtClean="0"/>
              <a:t>,</a:t>
            </a:r>
          </a:p>
          <a:p>
            <a:pPr marL="0" indent="0">
              <a:buNone/>
            </a:pPr>
            <a:r>
              <a:rPr lang="fr-FR" dirty="0"/>
              <a:t> </a:t>
            </a:r>
            <a:r>
              <a:rPr lang="fr-FR" dirty="0" smtClean="0"/>
              <a:t>         des troubles du sommeil,</a:t>
            </a:r>
          </a:p>
          <a:p>
            <a:pPr marL="0" indent="0">
              <a:buNone/>
            </a:pPr>
            <a:r>
              <a:rPr lang="fr-FR" dirty="0"/>
              <a:t> </a:t>
            </a:r>
            <a:r>
              <a:rPr lang="fr-FR" dirty="0" smtClean="0"/>
              <a:t>         l’usage d’autres drogues.</a:t>
            </a:r>
          </a:p>
          <a:p>
            <a:pPr marL="0" indent="0">
              <a:buNone/>
            </a:pPr>
            <a:r>
              <a:rPr lang="fr-FR" dirty="0"/>
              <a:t> </a:t>
            </a:r>
            <a:r>
              <a:rPr lang="fr-FR" dirty="0" smtClean="0"/>
              <a:t>         </a:t>
            </a:r>
            <a:endParaRPr lang="fr-FR" dirty="0"/>
          </a:p>
        </p:txBody>
      </p:sp>
    </p:spTree>
    <p:extLst>
      <p:ext uri="{BB962C8B-B14F-4D97-AF65-F5344CB8AC3E}">
        <p14:creationId xmlns:p14="http://schemas.microsoft.com/office/powerpoint/2010/main" val="410361094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4000" dirty="0" smtClean="0"/>
              <a:t>En résumé, les critères du diagnostic clinique:</a:t>
            </a:r>
            <a:endParaRPr lang="fr-FR" sz="4000" dirty="0"/>
          </a:p>
        </p:txBody>
      </p:sp>
      <p:sp>
        <p:nvSpPr>
          <p:cNvPr id="3" name="Espace réservé du contenu 2"/>
          <p:cNvSpPr>
            <a:spLocks noGrp="1"/>
          </p:cNvSpPr>
          <p:nvPr>
            <p:ph idx="1"/>
          </p:nvPr>
        </p:nvSpPr>
        <p:spPr>
          <a:xfrm>
            <a:off x="457200" y="1844824"/>
            <a:ext cx="8229600" cy="4680520"/>
          </a:xfrm>
        </p:spPr>
        <p:txBody>
          <a:bodyPr>
            <a:normAutofit fontScale="92500" lnSpcReduction="20000"/>
          </a:bodyPr>
          <a:lstStyle/>
          <a:p>
            <a:r>
              <a:rPr lang="fr-FR" dirty="0" smtClean="0"/>
              <a:t>Saillance comportementale,</a:t>
            </a:r>
          </a:p>
          <a:p>
            <a:r>
              <a:rPr lang="fr-FR" dirty="0" smtClean="0"/>
              <a:t>Modification de l’humeur,</a:t>
            </a:r>
          </a:p>
          <a:p>
            <a:r>
              <a:rPr lang="fr-FR" dirty="0"/>
              <a:t>S</a:t>
            </a:r>
            <a:r>
              <a:rPr lang="fr-FR" dirty="0" smtClean="0"/>
              <a:t>yndrome de tolérance,</a:t>
            </a:r>
          </a:p>
          <a:p>
            <a:r>
              <a:rPr lang="fr-FR" dirty="0" smtClean="0"/>
              <a:t>Symptômes de manque,</a:t>
            </a:r>
          </a:p>
          <a:p>
            <a:r>
              <a:rPr lang="fr-FR" dirty="0" smtClean="0"/>
              <a:t>Existence de conflits,</a:t>
            </a:r>
          </a:p>
          <a:p>
            <a:r>
              <a:rPr lang="fr-FR" dirty="0" smtClean="0"/>
              <a:t>Phénomène de rechute.</a:t>
            </a:r>
          </a:p>
          <a:p>
            <a:pPr marL="0" indent="0">
              <a:buNone/>
            </a:pPr>
            <a:r>
              <a:rPr lang="fr-FR" sz="2400" dirty="0" smtClean="0"/>
              <a:t>      (Griffiths, 2004)</a:t>
            </a:r>
            <a:endParaRPr lang="fr-FR" sz="2400" dirty="0"/>
          </a:p>
        </p:txBody>
      </p:sp>
    </p:spTree>
    <p:extLst>
      <p:ext uri="{BB962C8B-B14F-4D97-AF65-F5344CB8AC3E}">
        <p14:creationId xmlns:p14="http://schemas.microsoft.com/office/powerpoint/2010/main" val="294880613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Réflexions psychopathologiques</a:t>
            </a:r>
            <a:endParaRPr lang="fr-FR" dirty="0"/>
          </a:p>
        </p:txBody>
      </p:sp>
      <p:sp>
        <p:nvSpPr>
          <p:cNvPr id="3" name="Espace réservé du contenu 2"/>
          <p:cNvSpPr>
            <a:spLocks noGrp="1"/>
          </p:cNvSpPr>
          <p:nvPr>
            <p:ph idx="1"/>
          </p:nvPr>
        </p:nvSpPr>
        <p:spPr/>
        <p:txBody>
          <a:bodyPr/>
          <a:lstStyle/>
          <a:p>
            <a:r>
              <a:rPr lang="fr-FR" dirty="0" smtClean="0"/>
              <a:t>« Un refus de l’investissement du monde réel comme espace de réalisation de soi »</a:t>
            </a:r>
          </a:p>
          <a:p>
            <a:pPr marL="0" indent="0">
              <a:buNone/>
            </a:pPr>
            <a:r>
              <a:rPr lang="fr-FR" dirty="0"/>
              <a:t> </a:t>
            </a:r>
            <a:r>
              <a:rPr lang="fr-FR" dirty="0" smtClean="0"/>
              <a:t>   </a:t>
            </a:r>
            <a:r>
              <a:rPr lang="fr-FR" sz="2000" dirty="0" smtClean="0"/>
              <a:t> (Virole, 2007)</a:t>
            </a:r>
            <a:endParaRPr lang="fr-FR" sz="2000" dirty="0"/>
          </a:p>
        </p:txBody>
      </p:sp>
    </p:spTree>
    <p:extLst>
      <p:ext uri="{BB962C8B-B14F-4D97-AF65-F5344CB8AC3E}">
        <p14:creationId xmlns:p14="http://schemas.microsoft.com/office/powerpoint/2010/main" val="420461520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Adorables.jpg"/>
          <p:cNvPicPr>
            <a:picLocks noChangeAspect="1"/>
          </p:cNvPicPr>
          <p:nvPr/>
        </p:nvPicPr>
        <p:blipFill>
          <a:blip r:embed="rId2" cstate="print"/>
          <a:srcRect l="14898" t="3150" r="7632" b="8651"/>
          <a:stretch>
            <a:fillRect/>
          </a:stretch>
        </p:blipFill>
        <p:spPr>
          <a:xfrm>
            <a:off x="2915816" y="260648"/>
            <a:ext cx="3744416" cy="604867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32656"/>
            <a:ext cx="8229600" cy="5793507"/>
          </a:xfrm>
        </p:spPr>
        <p:txBody>
          <a:bodyPr/>
          <a:lstStyle/>
          <a:p>
            <a:pPr marL="0" indent="0">
              <a:buNone/>
            </a:pPr>
            <a:r>
              <a:rPr lang="fr-FR" dirty="0" smtClean="0"/>
              <a:t>  </a:t>
            </a:r>
            <a:r>
              <a:rPr lang="fr-FR" sz="3600" dirty="0" smtClean="0"/>
              <a:t> Deux images:</a:t>
            </a:r>
          </a:p>
          <a:p>
            <a:r>
              <a:rPr lang="fr-FR" dirty="0" smtClean="0"/>
              <a:t>Le jeune déconnecté socialement et isolé dans sa chambre,</a:t>
            </a:r>
          </a:p>
          <a:p>
            <a:r>
              <a:rPr lang="fr-FR" dirty="0" smtClean="0"/>
              <a:t>Le jeune intensément investi dans des échanges envahissants.</a:t>
            </a:r>
            <a:endParaRPr lang="fr-FR" dirty="0"/>
          </a:p>
        </p:txBody>
      </p:sp>
    </p:spTree>
    <p:extLst>
      <p:ext uri="{BB962C8B-B14F-4D97-AF65-F5344CB8AC3E}">
        <p14:creationId xmlns:p14="http://schemas.microsoft.com/office/powerpoint/2010/main" val="138274254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60648"/>
            <a:ext cx="8229600" cy="5865515"/>
          </a:xfrm>
        </p:spPr>
        <p:txBody>
          <a:bodyPr/>
          <a:lstStyle/>
          <a:p>
            <a:pPr marL="0" indent="0">
              <a:buNone/>
            </a:pPr>
            <a:r>
              <a:rPr lang="fr-FR" sz="4000" dirty="0" smtClean="0"/>
              <a:t>Winnicott </a:t>
            </a:r>
            <a:r>
              <a:rPr lang="fr-FR" dirty="0" smtClean="0"/>
              <a:t>et l’espace transitionnel du bébé, comme modèle de l’ aire de jeu de l’ado.</a:t>
            </a:r>
          </a:p>
          <a:p>
            <a:pPr marL="0" indent="0">
              <a:buNone/>
            </a:pPr>
            <a:endParaRPr lang="fr-FR" dirty="0" smtClean="0"/>
          </a:p>
          <a:p>
            <a:pPr marL="0" indent="0">
              <a:buNone/>
            </a:pPr>
            <a:r>
              <a:rPr lang="fr-FR" sz="2800" dirty="0" smtClean="0"/>
              <a:t>Cet « espace potentiel » est donc un champ de l’existence que l’on peut qualifier d’intermédiaire dans la mesure où il n’est ni dans la personne ni dans la réalité partagée.</a:t>
            </a:r>
            <a:endParaRPr lang="fr-FR" sz="2800" dirty="0"/>
          </a:p>
        </p:txBody>
      </p:sp>
    </p:spTree>
    <p:extLst>
      <p:ext uri="{BB962C8B-B14F-4D97-AF65-F5344CB8AC3E}">
        <p14:creationId xmlns:p14="http://schemas.microsoft.com/office/powerpoint/2010/main" val="347807665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32656"/>
            <a:ext cx="8229600" cy="6192688"/>
          </a:xfrm>
        </p:spPr>
        <p:txBody>
          <a:bodyPr>
            <a:normAutofit fontScale="92500"/>
          </a:bodyPr>
          <a:lstStyle/>
          <a:p>
            <a:r>
              <a:rPr lang="fr-FR" dirty="0" smtClean="0"/>
              <a:t>Le ressort de l’espace transitionnel est la créativité.</a:t>
            </a:r>
          </a:p>
          <a:p>
            <a:r>
              <a:rPr lang="fr-FR" dirty="0" smtClean="0"/>
              <a:t>Celle-ci disparaît dans la répétition compulsive.</a:t>
            </a:r>
          </a:p>
          <a:p>
            <a:r>
              <a:rPr lang="fr-FR" dirty="0" smtClean="0"/>
              <a:t>Trois issues :  le processus maturatif,</a:t>
            </a:r>
          </a:p>
          <a:p>
            <a:pPr marL="0" indent="0">
              <a:buNone/>
            </a:pPr>
            <a:r>
              <a:rPr lang="fr-FR" dirty="0"/>
              <a:t> </a:t>
            </a:r>
            <a:r>
              <a:rPr lang="fr-FR" dirty="0" smtClean="0"/>
              <a:t>                               le piège,</a:t>
            </a:r>
          </a:p>
          <a:p>
            <a:pPr marL="0" indent="0">
              <a:buNone/>
            </a:pPr>
            <a:r>
              <a:rPr lang="fr-FR" dirty="0"/>
              <a:t> </a:t>
            </a:r>
            <a:r>
              <a:rPr lang="fr-FR" dirty="0" smtClean="0"/>
              <a:t>                               l’effet neutre.</a:t>
            </a:r>
          </a:p>
          <a:p>
            <a:pPr marL="0" indent="0">
              <a:buNone/>
            </a:pPr>
            <a:r>
              <a:rPr lang="fr-FR" dirty="0" smtClean="0"/>
              <a:t>&gt; Internet n’est pas transitionnel en soi, pas plus que le doudou!</a:t>
            </a:r>
            <a:endParaRPr lang="fr-FR" dirty="0"/>
          </a:p>
        </p:txBody>
      </p:sp>
    </p:spTree>
    <p:extLst>
      <p:ext uri="{BB962C8B-B14F-4D97-AF65-F5344CB8AC3E}">
        <p14:creationId xmlns:p14="http://schemas.microsoft.com/office/powerpoint/2010/main" val="120736925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400" dirty="0" smtClean="0"/>
              <a:t>Mais qui sont ces ados?</a:t>
            </a:r>
            <a:endParaRPr lang="fr-FR" sz="4400" dirty="0"/>
          </a:p>
        </p:txBody>
      </p:sp>
      <p:sp>
        <p:nvSpPr>
          <p:cNvPr id="3" name="Espace réservé du contenu 2"/>
          <p:cNvSpPr>
            <a:spLocks noGrp="1"/>
          </p:cNvSpPr>
          <p:nvPr>
            <p:ph idx="1"/>
          </p:nvPr>
        </p:nvSpPr>
        <p:spPr/>
        <p:txBody>
          <a:bodyPr/>
          <a:lstStyle/>
          <a:p>
            <a:r>
              <a:rPr lang="fr-BE" dirty="0"/>
              <a:t>Nécessité de réaffirmer le lien de l’adolescence et du pubertaire.</a:t>
            </a:r>
          </a:p>
          <a:p>
            <a:r>
              <a:rPr lang="fr-BE" dirty="0"/>
              <a:t>«L’adolescent est un enfant dans un corps d’adulte»</a:t>
            </a:r>
            <a:r>
              <a:rPr lang="fr-BE" dirty="0" smtClean="0"/>
              <a:t>.</a:t>
            </a:r>
          </a:p>
          <a:p>
            <a:endParaRPr lang="fr-FR" dirty="0"/>
          </a:p>
          <a:p>
            <a:endParaRPr lang="fr-FR" dirty="0"/>
          </a:p>
        </p:txBody>
      </p:sp>
    </p:spTree>
    <p:extLst>
      <p:ext uri="{BB962C8B-B14F-4D97-AF65-F5344CB8AC3E}">
        <p14:creationId xmlns:p14="http://schemas.microsoft.com/office/powerpoint/2010/main" val="110936537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idx="1"/>
          </p:nvPr>
        </p:nvSpPr>
        <p:spPr>
          <a:xfrm>
            <a:off x="285750" y="2428875"/>
            <a:ext cx="8229600" cy="2305050"/>
          </a:xfrm>
        </p:spPr>
        <p:txBody>
          <a:bodyPr>
            <a:noAutofit/>
          </a:bodyPr>
          <a:lstStyle/>
          <a:p>
            <a:pPr marL="0" indent="0" eaLnBrk="1" hangingPunct="1">
              <a:buFont typeface="Wingdings" charset="0"/>
              <a:buNone/>
            </a:pPr>
            <a:r>
              <a:rPr lang="fr-BE" dirty="0">
                <a:latin typeface="Arial" charset="0"/>
              </a:rPr>
              <a:t>L’adolescence est l’intégration d’un corps sexué, d’une histoire personnelle, de la séparation d’avec les parents et les figures d’attachement infantile, et de l’investissement du monde environnant.</a:t>
            </a:r>
            <a:endParaRPr lang="fr-FR" dirty="0">
              <a:latin typeface="Arial" charset="0"/>
            </a:endParaRPr>
          </a:p>
        </p:txBody>
      </p:sp>
    </p:spTree>
    <p:extLst>
      <p:ext uri="{BB962C8B-B14F-4D97-AF65-F5344CB8AC3E}">
        <p14:creationId xmlns:p14="http://schemas.microsoft.com/office/powerpoint/2010/main" val="79041973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l" eaLnBrk="1" hangingPunct="1"/>
            <a:r>
              <a:rPr lang="fr-FR" sz="3200">
                <a:latin typeface="Arial" charset="0"/>
              </a:rPr>
              <a:t>Modification brutale du corps à un rythme plus rapide que l’évolution psychique:</a:t>
            </a:r>
          </a:p>
        </p:txBody>
      </p:sp>
      <p:sp>
        <p:nvSpPr>
          <p:cNvPr id="9219" name="Rectangle 3"/>
          <p:cNvSpPr>
            <a:spLocks noGrp="1" noChangeArrowheads="1"/>
          </p:cNvSpPr>
          <p:nvPr>
            <p:ph type="body" idx="1"/>
          </p:nvPr>
        </p:nvSpPr>
        <p:spPr>
          <a:xfrm>
            <a:off x="457200" y="1844675"/>
            <a:ext cx="8229600" cy="4286250"/>
          </a:xfrm>
        </p:spPr>
        <p:txBody>
          <a:bodyPr/>
          <a:lstStyle/>
          <a:p>
            <a:pPr marL="0" indent="0" eaLnBrk="1" hangingPunct="1">
              <a:buFont typeface="Wingdings" charset="0"/>
              <a:buNone/>
              <a:tabLst>
                <a:tab pos="355600" algn="l"/>
              </a:tabLst>
            </a:pPr>
            <a:r>
              <a:rPr lang="fr-FR" sz="2400">
                <a:latin typeface="Verdana" charset="0"/>
              </a:rPr>
              <a:t>-	poussée hormonale intense</a:t>
            </a:r>
          </a:p>
          <a:p>
            <a:pPr marL="0" indent="0" eaLnBrk="1" hangingPunct="1">
              <a:buFont typeface="Wingdings" charset="0"/>
              <a:buNone/>
              <a:tabLst>
                <a:tab pos="355600" algn="l"/>
              </a:tabLst>
            </a:pPr>
            <a:r>
              <a:rPr lang="fr-FR" sz="2400">
                <a:latin typeface="Verdana" charset="0"/>
              </a:rPr>
              <a:t>-	développement des caractères sexuels 	secondaires</a:t>
            </a:r>
          </a:p>
          <a:p>
            <a:pPr marL="0" indent="0" eaLnBrk="1" hangingPunct="1">
              <a:buFont typeface="Wingdings" charset="0"/>
              <a:buNone/>
              <a:tabLst>
                <a:tab pos="355600" algn="l"/>
              </a:tabLst>
            </a:pPr>
            <a:r>
              <a:rPr lang="fr-FR" sz="2400">
                <a:latin typeface="Verdana" charset="0"/>
              </a:rPr>
              <a:t>-	changement brusque du schéma corporel</a:t>
            </a:r>
          </a:p>
          <a:p>
            <a:pPr marL="0" indent="0" eaLnBrk="1" hangingPunct="1">
              <a:buFont typeface="Wingdings" charset="0"/>
              <a:buNone/>
              <a:tabLst>
                <a:tab pos="355600" algn="l"/>
              </a:tabLst>
            </a:pPr>
            <a:r>
              <a:rPr lang="fr-FR" sz="2400">
                <a:latin typeface="Verdana" charset="0"/>
              </a:rPr>
              <a:t>-	donc, modification radicale du regard d’autrui.</a:t>
            </a:r>
          </a:p>
        </p:txBody>
      </p:sp>
    </p:spTree>
    <p:extLst>
      <p:ext uri="{BB962C8B-B14F-4D97-AF65-F5344CB8AC3E}">
        <p14:creationId xmlns:p14="http://schemas.microsoft.com/office/powerpoint/2010/main" val="90659735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57188" y="548680"/>
            <a:ext cx="7472362" cy="805458"/>
          </a:xfrm>
        </p:spPr>
        <p:txBody>
          <a:bodyPr/>
          <a:lstStyle/>
          <a:p>
            <a:pPr algn="l" eaLnBrk="1" hangingPunct="1"/>
            <a:r>
              <a:rPr lang="fr-FR" sz="3200" dirty="0">
                <a:latin typeface="Arial" charset="0"/>
              </a:rPr>
              <a:t>Conséquences sur l’équilibre libidinal:</a:t>
            </a:r>
          </a:p>
        </p:txBody>
      </p:sp>
      <p:sp>
        <p:nvSpPr>
          <p:cNvPr id="10243" name="Rectangle 3"/>
          <p:cNvSpPr>
            <a:spLocks noGrp="1" noChangeArrowheads="1"/>
          </p:cNvSpPr>
          <p:nvPr>
            <p:ph type="body" idx="1"/>
          </p:nvPr>
        </p:nvSpPr>
        <p:spPr>
          <a:xfrm>
            <a:off x="285750" y="1357313"/>
            <a:ext cx="8401050" cy="4773612"/>
          </a:xfrm>
        </p:spPr>
        <p:txBody>
          <a:bodyPr>
            <a:normAutofit/>
          </a:bodyPr>
          <a:lstStyle/>
          <a:p>
            <a:pPr marL="0" indent="0" eaLnBrk="1" hangingPunct="1">
              <a:lnSpc>
                <a:spcPct val="90000"/>
              </a:lnSpc>
              <a:buFont typeface="Wingdings" charset="0"/>
              <a:buNone/>
              <a:tabLst>
                <a:tab pos="452438" algn="l"/>
              </a:tabLst>
            </a:pPr>
            <a:r>
              <a:rPr lang="fr-FR" sz="2400" dirty="0">
                <a:latin typeface="Verdana" charset="0"/>
              </a:rPr>
              <a:t> -	acquisition du potentiel de réalisation pulsionnelle</a:t>
            </a:r>
          </a:p>
          <a:p>
            <a:pPr marL="0" indent="0" eaLnBrk="1" hangingPunct="1">
              <a:lnSpc>
                <a:spcPct val="90000"/>
              </a:lnSpc>
              <a:buFont typeface="Wingdings" charset="0"/>
              <a:buNone/>
              <a:tabLst>
                <a:tab pos="452438" algn="l"/>
              </a:tabLst>
            </a:pPr>
            <a:r>
              <a:rPr lang="fr-FR" sz="2400" dirty="0">
                <a:latin typeface="Verdana" charset="0"/>
              </a:rPr>
              <a:t> -	angoisses consécutives à la dangerosité d’une 	telle réalisation</a:t>
            </a:r>
          </a:p>
          <a:p>
            <a:pPr marL="0" indent="0" eaLnBrk="1" hangingPunct="1">
              <a:lnSpc>
                <a:spcPct val="90000"/>
              </a:lnSpc>
              <a:buFont typeface="Wingdings" charset="0"/>
              <a:buNone/>
              <a:tabLst>
                <a:tab pos="452438" algn="l"/>
              </a:tabLst>
            </a:pPr>
            <a:r>
              <a:rPr lang="fr-FR" sz="2400" dirty="0">
                <a:latin typeface="Verdana" charset="0"/>
              </a:rPr>
              <a:t> -	repli narcissique pour s’en protéger</a:t>
            </a:r>
          </a:p>
          <a:p>
            <a:pPr marL="0" indent="0" eaLnBrk="1" hangingPunct="1">
              <a:lnSpc>
                <a:spcPct val="90000"/>
              </a:lnSpc>
              <a:buFont typeface="Wingdings" charset="0"/>
              <a:buNone/>
              <a:tabLst>
                <a:tab pos="452438" algn="l"/>
              </a:tabLst>
            </a:pPr>
            <a:r>
              <a:rPr lang="fr-FR" sz="2400" dirty="0">
                <a:latin typeface="Verdana" charset="0"/>
              </a:rPr>
              <a:t> -	mais alors, développement d’une angoisse sur 	soi-même, sur sa personne propre</a:t>
            </a:r>
          </a:p>
          <a:p>
            <a:pPr marL="0" indent="0" eaLnBrk="1" hangingPunct="1">
              <a:lnSpc>
                <a:spcPct val="90000"/>
              </a:lnSpc>
              <a:buFont typeface="Wingdings" charset="0"/>
              <a:buNone/>
              <a:tabLst>
                <a:tab pos="452438" algn="l"/>
              </a:tabLst>
            </a:pPr>
            <a:r>
              <a:rPr lang="fr-FR" sz="2400" dirty="0">
                <a:latin typeface="Verdana" charset="0"/>
              </a:rPr>
              <a:t> -	recherche éperdue d’une identification par collage 	qui rassure et protège par effet de groupe ( les 	pairs, les idoles...)</a:t>
            </a:r>
          </a:p>
          <a:p>
            <a:pPr marL="0" indent="0" eaLnBrk="1" hangingPunct="1">
              <a:lnSpc>
                <a:spcPct val="90000"/>
              </a:lnSpc>
              <a:buFont typeface="Wingdings" charset="0"/>
              <a:buNone/>
              <a:tabLst>
                <a:tab pos="452438" algn="l"/>
              </a:tabLst>
            </a:pPr>
            <a:r>
              <a:rPr lang="fr-FR" sz="2400" dirty="0">
                <a:latin typeface="Verdana" charset="0"/>
              </a:rPr>
              <a:t> -	développement progressif de choix personnels</a:t>
            </a:r>
          </a:p>
        </p:txBody>
      </p:sp>
    </p:spTree>
    <p:extLst>
      <p:ext uri="{BB962C8B-B14F-4D97-AF65-F5344CB8AC3E}">
        <p14:creationId xmlns:p14="http://schemas.microsoft.com/office/powerpoint/2010/main" val="311275290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400" dirty="0" smtClean="0"/>
              <a:t>Internet, une solution?</a:t>
            </a:r>
            <a:endParaRPr lang="fr-FR" sz="4400" dirty="0"/>
          </a:p>
        </p:txBody>
      </p:sp>
      <p:sp>
        <p:nvSpPr>
          <p:cNvPr id="3" name="Espace réservé du contenu 2"/>
          <p:cNvSpPr>
            <a:spLocks noGrp="1"/>
          </p:cNvSpPr>
          <p:nvPr>
            <p:ph idx="1"/>
          </p:nvPr>
        </p:nvSpPr>
        <p:spPr/>
        <p:txBody>
          <a:bodyPr>
            <a:normAutofit lnSpcReduction="10000"/>
          </a:bodyPr>
          <a:lstStyle/>
          <a:p>
            <a:pPr marL="0" indent="0">
              <a:buNone/>
            </a:pPr>
            <a:r>
              <a:rPr lang="fr-FR" dirty="0" smtClean="0"/>
              <a:t>« Les rencontres virtuelles offrent à l’adolescent un espace de jeu dans lequel il peut gérer, à l’écart des risques de la vie réelle, les désirs, les angoisses et les frustrations dont se tisse toute rencontre »</a:t>
            </a:r>
          </a:p>
          <a:p>
            <a:pPr marL="0" indent="0">
              <a:buNone/>
            </a:pPr>
            <a:r>
              <a:rPr lang="fr-FR" dirty="0"/>
              <a:t> </a:t>
            </a:r>
            <a:r>
              <a:rPr lang="fr-FR" dirty="0" smtClean="0"/>
              <a:t>     </a:t>
            </a:r>
            <a:r>
              <a:rPr lang="fr-FR" sz="2000" dirty="0" smtClean="0"/>
              <a:t> (</a:t>
            </a:r>
            <a:r>
              <a:rPr lang="fr-FR" sz="2000" dirty="0" err="1" smtClean="0"/>
              <a:t>Tisseron</a:t>
            </a:r>
            <a:r>
              <a:rPr lang="fr-FR" sz="2000" dirty="0" smtClean="0"/>
              <a:t>, 2004)</a:t>
            </a:r>
            <a:endParaRPr lang="fr-FR" sz="2000" dirty="0"/>
          </a:p>
        </p:txBody>
      </p:sp>
    </p:spTree>
    <p:extLst>
      <p:ext uri="{BB962C8B-B14F-4D97-AF65-F5344CB8AC3E}">
        <p14:creationId xmlns:p14="http://schemas.microsoft.com/office/powerpoint/2010/main" val="323897173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5937523"/>
          </a:xfrm>
        </p:spPr>
        <p:txBody>
          <a:bodyPr>
            <a:normAutofit lnSpcReduction="10000"/>
          </a:bodyPr>
          <a:lstStyle/>
          <a:p>
            <a:pPr marL="0" indent="0">
              <a:buNone/>
            </a:pPr>
            <a:r>
              <a:rPr lang="fr-FR" dirty="0" smtClean="0"/>
              <a:t>Quant aux jeux en ligne, ils peuvent tout aussi bien « accompagner psychiquement les transformations pubertaires par la mise en scène exploratoire de nouvelles images de soi qu’à l’inverse, contenir le sujet en construction et le maintenir dans une stase narcissique, arrêtant son développement ».</a:t>
            </a:r>
          </a:p>
          <a:p>
            <a:pPr marL="0" indent="0">
              <a:buNone/>
            </a:pPr>
            <a:r>
              <a:rPr lang="fr-FR" dirty="0"/>
              <a:t> </a:t>
            </a:r>
            <a:r>
              <a:rPr lang="fr-FR" dirty="0" smtClean="0"/>
              <a:t>    </a:t>
            </a:r>
            <a:r>
              <a:rPr lang="fr-FR" sz="2000" dirty="0" smtClean="0"/>
              <a:t> (Gaon, 2007) </a:t>
            </a:r>
            <a:endParaRPr lang="fr-FR" sz="2000" dirty="0"/>
          </a:p>
        </p:txBody>
      </p:sp>
    </p:spTree>
    <p:extLst>
      <p:ext uri="{BB962C8B-B14F-4D97-AF65-F5344CB8AC3E}">
        <p14:creationId xmlns:p14="http://schemas.microsoft.com/office/powerpoint/2010/main" val="276994053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4000" dirty="0" smtClean="0"/>
              <a:t>Une relation ambiguë avec la persécution?</a:t>
            </a:r>
            <a:endParaRPr lang="fr-FR" sz="4000" dirty="0"/>
          </a:p>
        </p:txBody>
      </p:sp>
      <p:sp>
        <p:nvSpPr>
          <p:cNvPr id="3" name="Espace réservé du contenu 2"/>
          <p:cNvSpPr>
            <a:spLocks noGrp="1"/>
          </p:cNvSpPr>
          <p:nvPr>
            <p:ph idx="1"/>
          </p:nvPr>
        </p:nvSpPr>
        <p:spPr>
          <a:xfrm>
            <a:off x="457200" y="2708920"/>
            <a:ext cx="8229600" cy="3960440"/>
          </a:xfrm>
        </p:spPr>
        <p:txBody>
          <a:bodyPr>
            <a:normAutofit fontScale="92500" lnSpcReduction="20000"/>
          </a:bodyPr>
          <a:lstStyle/>
          <a:p>
            <a:r>
              <a:rPr lang="fr-FR" dirty="0"/>
              <a:t>Si sensibles à la critique, les ados pensent se protéger dans le monde virtuel</a:t>
            </a:r>
            <a:r>
              <a:rPr lang="fr-FR" dirty="0" smtClean="0"/>
              <a:t>.</a:t>
            </a:r>
          </a:p>
          <a:p>
            <a:r>
              <a:rPr lang="fr-FR" dirty="0" smtClean="0"/>
              <a:t>Et pourtant, le </a:t>
            </a:r>
            <a:r>
              <a:rPr lang="fr-FR" dirty="0" err="1" smtClean="0"/>
              <a:t>cyberharcèlement</a:t>
            </a:r>
            <a:r>
              <a:rPr lang="fr-FR" dirty="0" smtClean="0"/>
              <a:t> est là pour montrer la réalité du danger!</a:t>
            </a:r>
          </a:p>
          <a:p>
            <a:r>
              <a:rPr lang="fr-FR" dirty="0" smtClean="0"/>
              <a:t>A un niveau moindre, l’hypersensibilité au jugement et à la comparaison est obsédante.</a:t>
            </a:r>
          </a:p>
          <a:p>
            <a:endParaRPr lang="fr-FR" dirty="0"/>
          </a:p>
          <a:p>
            <a:endParaRPr lang="fr-FR" dirty="0"/>
          </a:p>
        </p:txBody>
      </p:sp>
    </p:spTree>
    <p:extLst>
      <p:ext uri="{BB962C8B-B14F-4D97-AF65-F5344CB8AC3E}">
        <p14:creationId xmlns:p14="http://schemas.microsoft.com/office/powerpoint/2010/main" val="390557249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400" dirty="0" smtClean="0"/>
              <a:t>Une  Addiction sans Produit ?</a:t>
            </a:r>
            <a:endParaRPr lang="fr-FR" sz="4400" dirty="0"/>
          </a:p>
        </p:txBody>
      </p:sp>
      <p:sp>
        <p:nvSpPr>
          <p:cNvPr id="3" name="Espace réservé du contenu 2"/>
          <p:cNvSpPr>
            <a:spLocks noGrp="1"/>
          </p:cNvSpPr>
          <p:nvPr>
            <p:ph idx="1"/>
          </p:nvPr>
        </p:nvSpPr>
        <p:spPr/>
        <p:txBody>
          <a:bodyPr/>
          <a:lstStyle/>
          <a:p>
            <a:pPr marL="0" indent="0">
              <a:buNone/>
            </a:pPr>
            <a:r>
              <a:rPr lang="fr-FR" dirty="0" smtClean="0"/>
              <a:t>Usage excessif , usage problématique , cyberdépendance , cyberaddiction</a:t>
            </a:r>
            <a:r>
              <a:rPr lang="is-IS" dirty="0" smtClean="0"/>
              <a:t>….</a:t>
            </a:r>
          </a:p>
          <a:p>
            <a:pPr marL="0" indent="0">
              <a:buNone/>
            </a:pPr>
            <a:endParaRPr lang="fr-FR" dirty="0"/>
          </a:p>
        </p:txBody>
      </p:sp>
    </p:spTree>
    <p:extLst>
      <p:ext uri="{BB962C8B-B14F-4D97-AF65-F5344CB8AC3E}">
        <p14:creationId xmlns:p14="http://schemas.microsoft.com/office/powerpoint/2010/main" val="400416083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400" dirty="0" smtClean="0"/>
              <a:t>La question du narcissisme</a:t>
            </a:r>
            <a:endParaRPr lang="fr-FR" sz="4400" dirty="0"/>
          </a:p>
        </p:txBody>
      </p:sp>
      <p:sp>
        <p:nvSpPr>
          <p:cNvPr id="3" name="Espace réservé du contenu 2"/>
          <p:cNvSpPr>
            <a:spLocks noGrp="1"/>
          </p:cNvSpPr>
          <p:nvPr>
            <p:ph idx="1"/>
          </p:nvPr>
        </p:nvSpPr>
        <p:spPr/>
        <p:txBody>
          <a:bodyPr>
            <a:normAutofit lnSpcReduction="10000"/>
          </a:bodyPr>
          <a:lstStyle/>
          <a:p>
            <a:r>
              <a:rPr lang="fr-FR" dirty="0" smtClean="0"/>
              <a:t>Et s’il s’agissait de s’aimer plus soi-même que l’autre? </a:t>
            </a:r>
          </a:p>
          <a:p>
            <a:r>
              <a:rPr lang="fr-FR" dirty="0" smtClean="0"/>
              <a:t>Ou encore d’aimer l’amour,                                    de s’aimer soi, aimant?</a:t>
            </a:r>
          </a:p>
          <a:p>
            <a:r>
              <a:rPr lang="fr-FR" dirty="0" smtClean="0"/>
              <a:t>L’investissement  de l’affect plus que de l’autre?</a:t>
            </a:r>
            <a:endParaRPr lang="fr-FR" dirty="0"/>
          </a:p>
        </p:txBody>
      </p:sp>
    </p:spTree>
    <p:extLst>
      <p:ext uri="{BB962C8B-B14F-4D97-AF65-F5344CB8AC3E}">
        <p14:creationId xmlns:p14="http://schemas.microsoft.com/office/powerpoint/2010/main" val="159896552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Tisseron</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La</a:t>
            </a:r>
            <a:r>
              <a:rPr lang="fr-FR" sz="3600" dirty="0" smtClean="0"/>
              <a:t> « dyade numérique » </a:t>
            </a:r>
            <a:r>
              <a:rPr lang="fr-FR" dirty="0" smtClean="0"/>
              <a:t>entre l’ado et sa machine, au détriment de la relation symbolique.</a:t>
            </a:r>
          </a:p>
          <a:p>
            <a:r>
              <a:rPr lang="fr-FR" dirty="0" smtClean="0"/>
              <a:t>Elle rappelle la dyade primitive entre la maman et le bébé, physiquement séparés, et psychiquement unis.</a:t>
            </a:r>
            <a:endParaRPr lang="fr-FR" dirty="0"/>
          </a:p>
        </p:txBody>
      </p:sp>
    </p:spTree>
    <p:extLst>
      <p:ext uri="{BB962C8B-B14F-4D97-AF65-F5344CB8AC3E}">
        <p14:creationId xmlns:p14="http://schemas.microsoft.com/office/powerpoint/2010/main" val="251887886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04664"/>
            <a:ext cx="8229600" cy="5721499"/>
          </a:xfrm>
        </p:spPr>
        <p:txBody>
          <a:bodyPr>
            <a:normAutofit fontScale="92500" lnSpcReduction="10000"/>
          </a:bodyPr>
          <a:lstStyle/>
          <a:p>
            <a:r>
              <a:rPr lang="fr-FR" dirty="0" smtClean="0"/>
              <a:t>Le deuxième mouvement d’autonomisation a lieu à l’adolescence, c’est le processus de « séparation-individuation ».</a:t>
            </a:r>
          </a:p>
          <a:p>
            <a:r>
              <a:rPr lang="fr-FR" dirty="0" smtClean="0"/>
              <a:t>Cette nouvelle dyade tombe donc à point nommé pour protéger l’ado dans une position régressive.</a:t>
            </a:r>
          </a:p>
          <a:p>
            <a:r>
              <a:rPr lang="fr-FR" dirty="0" smtClean="0"/>
              <a:t>Sauf, si comme le bébé, il s’en nourrit pour se détacher de ses objets primaires!</a:t>
            </a:r>
            <a:endParaRPr lang="fr-FR" dirty="0"/>
          </a:p>
        </p:txBody>
      </p:sp>
    </p:spTree>
    <p:extLst>
      <p:ext uri="{BB962C8B-B14F-4D97-AF65-F5344CB8AC3E}">
        <p14:creationId xmlns:p14="http://schemas.microsoft.com/office/powerpoint/2010/main" val="394347438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60648"/>
            <a:ext cx="8229600" cy="6264696"/>
          </a:xfrm>
        </p:spPr>
        <p:txBody>
          <a:bodyPr>
            <a:normAutofit lnSpcReduction="10000"/>
          </a:bodyPr>
          <a:lstStyle/>
          <a:p>
            <a:pPr marL="0" indent="0">
              <a:buNone/>
            </a:pPr>
            <a:r>
              <a:rPr lang="fr-FR" sz="4400" dirty="0" smtClean="0"/>
              <a:t>   Quatre aspects:</a:t>
            </a:r>
          </a:p>
          <a:p>
            <a:pPr marL="0" indent="0">
              <a:buNone/>
            </a:pPr>
            <a:endParaRPr lang="fr-FR" sz="4400" dirty="0" smtClean="0"/>
          </a:p>
          <a:p>
            <a:r>
              <a:rPr lang="fr-FR" dirty="0" smtClean="0"/>
              <a:t>Rechercher un attachement </a:t>
            </a:r>
            <a:r>
              <a:rPr lang="fr-FR" dirty="0" err="1" smtClean="0"/>
              <a:t>sécure</a:t>
            </a:r>
            <a:r>
              <a:rPr lang="fr-FR" dirty="0" smtClean="0"/>
              <a:t>,</a:t>
            </a:r>
          </a:p>
          <a:p>
            <a:r>
              <a:rPr lang="fr-FR" dirty="0" smtClean="0"/>
              <a:t>Devenir maître des excitations,</a:t>
            </a:r>
          </a:p>
          <a:p>
            <a:r>
              <a:rPr lang="fr-FR" dirty="0" smtClean="0"/>
              <a:t>Expérimenter un accordage affectif satisfaisant,</a:t>
            </a:r>
          </a:p>
          <a:p>
            <a:r>
              <a:rPr lang="fr-FR" dirty="0" smtClean="0"/>
              <a:t>Incarner un idéal narcissique.</a:t>
            </a:r>
            <a:endParaRPr lang="fr-FR" dirty="0"/>
          </a:p>
        </p:txBody>
      </p:sp>
    </p:spTree>
    <p:extLst>
      <p:ext uri="{BB962C8B-B14F-4D97-AF65-F5344CB8AC3E}">
        <p14:creationId xmlns:p14="http://schemas.microsoft.com/office/powerpoint/2010/main" val="403223432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400" dirty="0" smtClean="0"/>
              <a:t>Proposition de typologie</a:t>
            </a:r>
            <a:endParaRPr lang="fr-FR" sz="4400" dirty="0"/>
          </a:p>
        </p:txBody>
      </p:sp>
      <p:sp>
        <p:nvSpPr>
          <p:cNvPr id="3" name="Espace réservé du contenu 2"/>
          <p:cNvSpPr>
            <a:spLocks noGrp="1"/>
          </p:cNvSpPr>
          <p:nvPr>
            <p:ph idx="1"/>
          </p:nvPr>
        </p:nvSpPr>
        <p:spPr>
          <a:xfrm>
            <a:off x="457200" y="1600200"/>
            <a:ext cx="8229600" cy="4781128"/>
          </a:xfrm>
        </p:spPr>
        <p:txBody>
          <a:bodyPr>
            <a:normAutofit lnSpcReduction="10000"/>
          </a:bodyPr>
          <a:lstStyle/>
          <a:p>
            <a:pPr marL="0" indent="0">
              <a:buNone/>
            </a:pPr>
            <a:r>
              <a:rPr lang="fr-FR" sz="4000" dirty="0" smtClean="0"/>
              <a:t>   Type 1</a:t>
            </a:r>
          </a:p>
          <a:p>
            <a:r>
              <a:rPr lang="fr-FR" dirty="0" smtClean="0"/>
              <a:t>Recherche d’excitations, même pour les jeux non violents, mélange d’énervement et de contrôle permanent.</a:t>
            </a:r>
          </a:p>
          <a:p>
            <a:r>
              <a:rPr lang="fr-FR" dirty="0" smtClean="0"/>
              <a:t>Groupe le plus à risque.</a:t>
            </a:r>
          </a:p>
          <a:p>
            <a:r>
              <a:rPr lang="fr-FR" dirty="0" smtClean="0"/>
              <a:t>Jeux FPS, comme Call of </a:t>
            </a:r>
            <a:r>
              <a:rPr lang="fr-FR" dirty="0" err="1" smtClean="0"/>
              <a:t>Duty</a:t>
            </a:r>
            <a:r>
              <a:rPr lang="is-IS" dirty="0" smtClean="0"/>
              <a:t>…</a:t>
            </a:r>
            <a:endParaRPr lang="fr-FR" dirty="0"/>
          </a:p>
        </p:txBody>
      </p:sp>
    </p:spTree>
    <p:extLst>
      <p:ext uri="{BB962C8B-B14F-4D97-AF65-F5344CB8AC3E}">
        <p14:creationId xmlns:p14="http://schemas.microsoft.com/office/powerpoint/2010/main" val="127998242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229600" cy="5904656"/>
          </a:xfrm>
        </p:spPr>
        <p:txBody>
          <a:bodyPr>
            <a:normAutofit/>
          </a:bodyPr>
          <a:lstStyle/>
          <a:p>
            <a:pPr marL="0" indent="0">
              <a:buNone/>
            </a:pPr>
            <a:r>
              <a:rPr lang="fr-FR" sz="4000" dirty="0" smtClean="0"/>
              <a:t>   Type 2</a:t>
            </a:r>
            <a:endParaRPr lang="fr-FR" dirty="0" smtClean="0"/>
          </a:p>
          <a:p>
            <a:r>
              <a:rPr lang="fr-FR" dirty="0" smtClean="0"/>
              <a:t>Manipulation de soi , d’autrui , ou de l’environnement.</a:t>
            </a:r>
          </a:p>
          <a:p>
            <a:r>
              <a:rPr lang="fr-FR" dirty="0" smtClean="0"/>
              <a:t>Espace transitionnel possible.</a:t>
            </a:r>
          </a:p>
          <a:p>
            <a:r>
              <a:rPr lang="is-IS" dirty="0" smtClean="0"/>
              <a:t>Risque moindre, mais présent</a:t>
            </a:r>
          </a:p>
          <a:p>
            <a:r>
              <a:rPr lang="fr-FR" dirty="0" err="1"/>
              <a:t>Sim’s</a:t>
            </a:r>
            <a:r>
              <a:rPr lang="fr-FR" dirty="0"/>
              <a:t>, Second Life, Age of Empire</a:t>
            </a:r>
            <a:r>
              <a:rPr lang="is-IS" dirty="0"/>
              <a:t>…</a:t>
            </a:r>
          </a:p>
          <a:p>
            <a:endParaRPr lang="fr-FR" dirty="0"/>
          </a:p>
        </p:txBody>
      </p:sp>
    </p:spTree>
    <p:extLst>
      <p:ext uri="{BB962C8B-B14F-4D97-AF65-F5344CB8AC3E}">
        <p14:creationId xmlns:p14="http://schemas.microsoft.com/office/powerpoint/2010/main" val="322343917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32656"/>
            <a:ext cx="8229600" cy="6192688"/>
          </a:xfrm>
        </p:spPr>
        <p:txBody>
          <a:bodyPr/>
          <a:lstStyle/>
          <a:p>
            <a:pPr marL="0" indent="0">
              <a:buNone/>
            </a:pPr>
            <a:r>
              <a:rPr lang="fr-FR" sz="4000" dirty="0" smtClean="0"/>
              <a:t>   Type 3</a:t>
            </a:r>
          </a:p>
          <a:p>
            <a:r>
              <a:rPr lang="fr-FR" dirty="0" smtClean="0"/>
              <a:t>Renforcement narcissique lié aux missions, dans le but d’être le meilleur.</a:t>
            </a:r>
          </a:p>
          <a:p>
            <a:r>
              <a:rPr lang="fr-FR" dirty="0" smtClean="0"/>
              <a:t>Valorisation qui peut n’être qu’une étape</a:t>
            </a:r>
            <a:r>
              <a:rPr lang="is-IS" dirty="0" smtClean="0"/>
              <a:t>…</a:t>
            </a:r>
          </a:p>
          <a:p>
            <a:r>
              <a:rPr lang="is-IS" dirty="0" smtClean="0"/>
              <a:t>Risque éventuellement moindre.</a:t>
            </a:r>
          </a:p>
          <a:p>
            <a:r>
              <a:rPr lang="is-IS" dirty="0" smtClean="0"/>
              <a:t>FIFA, Need for Speed,...mais aussi jeux d’argent.</a:t>
            </a:r>
            <a:endParaRPr lang="fr-FR" dirty="0"/>
          </a:p>
        </p:txBody>
      </p:sp>
    </p:spTree>
    <p:extLst>
      <p:ext uri="{BB962C8B-B14F-4D97-AF65-F5344CB8AC3E}">
        <p14:creationId xmlns:p14="http://schemas.microsoft.com/office/powerpoint/2010/main" val="162341508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04664"/>
            <a:ext cx="8229600" cy="6264696"/>
          </a:xfrm>
        </p:spPr>
        <p:txBody>
          <a:bodyPr>
            <a:normAutofit lnSpcReduction="10000"/>
          </a:bodyPr>
          <a:lstStyle/>
          <a:p>
            <a:pPr marL="0" indent="0">
              <a:buNone/>
            </a:pPr>
            <a:r>
              <a:rPr lang="fr-FR" sz="4000" dirty="0" smtClean="0"/>
              <a:t>   Type 4</a:t>
            </a:r>
          </a:p>
          <a:p>
            <a:r>
              <a:rPr lang="fr-FR" dirty="0" smtClean="0"/>
              <a:t>Espace de communication protégée de la confrontation trop brutale à la réalité de l’autre.</a:t>
            </a:r>
          </a:p>
          <a:p>
            <a:r>
              <a:rPr lang="fr-FR" dirty="0" smtClean="0"/>
              <a:t>Passer du virtuel au réel, et accepter la sexualité.</a:t>
            </a:r>
          </a:p>
          <a:p>
            <a:r>
              <a:rPr lang="fr-FR" dirty="0" smtClean="0"/>
              <a:t>Groupe le moins à risque?</a:t>
            </a:r>
          </a:p>
          <a:p>
            <a:r>
              <a:rPr lang="fr-FR" dirty="0" smtClean="0"/>
              <a:t>Les réseaux sociaux</a:t>
            </a:r>
            <a:endParaRPr lang="fr-FR" dirty="0"/>
          </a:p>
        </p:txBody>
      </p:sp>
    </p:spTree>
    <p:extLst>
      <p:ext uri="{BB962C8B-B14F-4D97-AF65-F5344CB8AC3E}">
        <p14:creationId xmlns:p14="http://schemas.microsoft.com/office/powerpoint/2010/main" val="63660517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Et la violence?</a:t>
            </a:r>
            <a:br>
              <a:rPr lang="fr-FR" dirty="0" smtClean="0"/>
            </a:br>
            <a:endParaRPr lang="fr-FR" dirty="0"/>
          </a:p>
        </p:txBody>
      </p:sp>
      <p:sp>
        <p:nvSpPr>
          <p:cNvPr id="3" name="Espace réservé du contenu 2"/>
          <p:cNvSpPr>
            <a:spLocks noGrp="1"/>
          </p:cNvSpPr>
          <p:nvPr>
            <p:ph idx="1"/>
          </p:nvPr>
        </p:nvSpPr>
        <p:spPr/>
        <p:txBody>
          <a:bodyPr/>
          <a:lstStyle/>
          <a:p>
            <a:pPr marL="0" indent="0">
              <a:buNone/>
            </a:pPr>
            <a:r>
              <a:rPr lang="fr-FR" sz="4000" dirty="0" smtClean="0"/>
              <a:t>   Deux questions:</a:t>
            </a:r>
          </a:p>
          <a:p>
            <a:r>
              <a:rPr lang="fr-FR" dirty="0" smtClean="0"/>
              <a:t>Les jeux vidéos rendent-ils violents?</a:t>
            </a:r>
          </a:p>
          <a:p>
            <a:r>
              <a:rPr lang="fr-FR" dirty="0" smtClean="0"/>
              <a:t>Le </a:t>
            </a:r>
            <a:r>
              <a:rPr lang="fr-FR" dirty="0" err="1" smtClean="0"/>
              <a:t>cyberharcèlement</a:t>
            </a:r>
            <a:r>
              <a:rPr lang="fr-FR" dirty="0" smtClean="0"/>
              <a:t> dans les réseaux sociaux</a:t>
            </a:r>
            <a:endParaRPr lang="fr-FR" dirty="0"/>
          </a:p>
        </p:txBody>
      </p:sp>
    </p:spTree>
    <p:extLst>
      <p:ext uri="{BB962C8B-B14F-4D97-AF65-F5344CB8AC3E}">
        <p14:creationId xmlns:p14="http://schemas.microsoft.com/office/powerpoint/2010/main" val="311991804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764704"/>
            <a:ext cx="8229600" cy="5793507"/>
          </a:xfrm>
        </p:spPr>
        <p:txBody>
          <a:bodyPr>
            <a:normAutofit fontScale="92500" lnSpcReduction="20000"/>
          </a:bodyPr>
          <a:lstStyle/>
          <a:p>
            <a:pPr marL="0" indent="0">
              <a:buNone/>
            </a:pPr>
            <a:r>
              <a:rPr lang="fr-FR" sz="4000" dirty="0" smtClean="0"/>
              <a:t>   Les jeux vidéos et la violence?</a:t>
            </a:r>
          </a:p>
          <a:p>
            <a:r>
              <a:rPr lang="fr-FR" dirty="0" smtClean="0"/>
              <a:t>Le massacre de Colombine en 1999</a:t>
            </a:r>
          </a:p>
          <a:p>
            <a:r>
              <a:rPr lang="fr-FR" dirty="0" smtClean="0"/>
              <a:t>Deux écoles:</a:t>
            </a:r>
          </a:p>
          <a:p>
            <a:pPr marL="0" indent="0">
              <a:buNone/>
            </a:pPr>
            <a:r>
              <a:rPr lang="fr-FR" dirty="0"/>
              <a:t> </a:t>
            </a:r>
            <a:r>
              <a:rPr lang="fr-FR" dirty="0" smtClean="0"/>
              <a:t>        - La stimulation par le sang, les armes, la </a:t>
            </a:r>
          </a:p>
          <a:p>
            <a:pPr marL="0" indent="0">
              <a:buNone/>
            </a:pPr>
            <a:r>
              <a:rPr lang="fr-FR" dirty="0"/>
              <a:t> </a:t>
            </a:r>
            <a:r>
              <a:rPr lang="fr-FR" dirty="0" smtClean="0"/>
              <a:t>          « participation », le jeune âge</a:t>
            </a:r>
            <a:r>
              <a:rPr lang="is-IS" dirty="0" smtClean="0"/>
              <a:t>…</a:t>
            </a:r>
          </a:p>
          <a:p>
            <a:pPr marL="0" indent="0">
              <a:buNone/>
            </a:pPr>
            <a:r>
              <a:rPr lang="is-IS" dirty="0"/>
              <a:t> </a:t>
            </a:r>
            <a:r>
              <a:rPr lang="is-IS" dirty="0" smtClean="0"/>
              <a:t>        - L’effet cathartique sur les pulsions          </a:t>
            </a:r>
          </a:p>
          <a:p>
            <a:pPr marL="0" indent="0">
              <a:buNone/>
            </a:pPr>
            <a:r>
              <a:rPr lang="is-IS" dirty="0"/>
              <a:t> </a:t>
            </a:r>
            <a:r>
              <a:rPr lang="is-IS" dirty="0" smtClean="0"/>
              <a:t>           agressives, la satisfaction des habilités....</a:t>
            </a:r>
          </a:p>
          <a:p>
            <a:pPr marL="0" indent="0">
              <a:buNone/>
            </a:pPr>
            <a:r>
              <a:rPr lang="is-IS" dirty="0"/>
              <a:t> </a:t>
            </a:r>
            <a:endParaRPr lang="fr-FR" dirty="0"/>
          </a:p>
        </p:txBody>
      </p:sp>
    </p:spTree>
    <p:extLst>
      <p:ext uri="{BB962C8B-B14F-4D97-AF65-F5344CB8AC3E}">
        <p14:creationId xmlns:p14="http://schemas.microsoft.com/office/powerpoint/2010/main" val="240872379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400" dirty="0" smtClean="0"/>
              <a:t>Quelques chiffres</a:t>
            </a:r>
            <a:r>
              <a:rPr lang="is-IS" sz="4400" dirty="0" smtClean="0"/>
              <a:t>….</a:t>
            </a:r>
            <a:endParaRPr lang="fr-FR" sz="4400" dirty="0"/>
          </a:p>
        </p:txBody>
      </p:sp>
      <p:sp>
        <p:nvSpPr>
          <p:cNvPr id="3" name="Espace réservé du contenu 2"/>
          <p:cNvSpPr>
            <a:spLocks noGrp="1"/>
          </p:cNvSpPr>
          <p:nvPr>
            <p:ph idx="1"/>
          </p:nvPr>
        </p:nvSpPr>
        <p:spPr/>
        <p:txBody>
          <a:bodyPr>
            <a:normAutofit lnSpcReduction="10000"/>
          </a:bodyPr>
          <a:lstStyle/>
          <a:p>
            <a:r>
              <a:rPr lang="fr-FR" dirty="0" smtClean="0"/>
              <a:t>90% de jeunes inscrits sur les réseaux sociaux,</a:t>
            </a:r>
          </a:p>
          <a:p>
            <a:r>
              <a:rPr lang="fr-FR" dirty="0" smtClean="0"/>
              <a:t>80% de jeunes de 17 ans ont joué la semaine passée, au moins une fois,</a:t>
            </a:r>
          </a:p>
          <a:p>
            <a:r>
              <a:rPr lang="fr-FR" dirty="0" smtClean="0"/>
              <a:t>23% reconnaissent des problèmes avec les parents, 26% à l’école, 4% avec l’argent,</a:t>
            </a:r>
          </a:p>
          <a:p>
            <a:r>
              <a:rPr lang="fr-FR" dirty="0" smtClean="0"/>
              <a:t>5% en danger (</a:t>
            </a:r>
            <a:r>
              <a:rPr lang="fr-FR" sz="2000" dirty="0" smtClean="0"/>
              <a:t>chiffre variable selon les études, jusqu’à 14%</a:t>
            </a:r>
            <a:r>
              <a:rPr lang="fr-FR" dirty="0" smtClean="0"/>
              <a:t>)</a:t>
            </a:r>
            <a:endParaRPr lang="fr-FR" dirty="0"/>
          </a:p>
        </p:txBody>
      </p:sp>
    </p:spTree>
    <p:extLst>
      <p:ext uri="{BB962C8B-B14F-4D97-AF65-F5344CB8AC3E}">
        <p14:creationId xmlns:p14="http://schemas.microsoft.com/office/powerpoint/2010/main" val="255773545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229600" cy="5649491"/>
          </a:xfrm>
        </p:spPr>
        <p:txBody>
          <a:bodyPr>
            <a:normAutofit fontScale="92500" lnSpcReduction="10000"/>
          </a:bodyPr>
          <a:lstStyle/>
          <a:p>
            <a:pPr marL="0" indent="0">
              <a:buNone/>
            </a:pPr>
            <a:r>
              <a:rPr lang="fr-FR" dirty="0" smtClean="0"/>
              <a:t>Le   « biais d’attribution hostile », qui consiste à attribuer une intention hostile à un comportement ambigu dépend de l’état antérieur du jeune, agressif avec la perception générale d’un monde malveillant.</a:t>
            </a:r>
          </a:p>
          <a:p>
            <a:pPr marL="0" indent="0">
              <a:buNone/>
            </a:pPr>
            <a:r>
              <a:rPr lang="fr-FR" dirty="0"/>
              <a:t>Ce biais ne serait pas influencé par le type de jeux, mais par le fait même du jeu, avec l’excitation qui en découle. (</a:t>
            </a:r>
            <a:r>
              <a:rPr lang="fr-FR" dirty="0" err="1"/>
              <a:t>Toniutti</a:t>
            </a:r>
            <a:r>
              <a:rPr lang="fr-FR" dirty="0"/>
              <a:t>, 2013)</a:t>
            </a:r>
          </a:p>
          <a:p>
            <a:pPr marL="0" indent="0">
              <a:buNone/>
            </a:pPr>
            <a:endParaRPr lang="fr-FR" dirty="0"/>
          </a:p>
        </p:txBody>
      </p:sp>
    </p:spTree>
    <p:extLst>
      <p:ext uri="{BB962C8B-B14F-4D97-AF65-F5344CB8AC3E}">
        <p14:creationId xmlns:p14="http://schemas.microsoft.com/office/powerpoint/2010/main" val="36671773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980728"/>
            <a:ext cx="8229600" cy="4525963"/>
          </a:xfrm>
        </p:spPr>
        <p:txBody>
          <a:bodyPr>
            <a:normAutofit lnSpcReduction="10000"/>
          </a:bodyPr>
          <a:lstStyle/>
          <a:p>
            <a:r>
              <a:rPr lang="fr-FR" dirty="0" smtClean="0"/>
              <a:t>Pour M. </a:t>
            </a:r>
            <a:r>
              <a:rPr lang="fr-FR" dirty="0" err="1" smtClean="0"/>
              <a:t>Valleur</a:t>
            </a:r>
            <a:r>
              <a:rPr lang="fr-FR" dirty="0" smtClean="0"/>
              <a:t>, le jeu est un exutoire, les jeunes font la différence: le scénario est trop peu réaliste, plus proche des films de science fiction.</a:t>
            </a:r>
          </a:p>
          <a:p>
            <a:r>
              <a:rPr lang="fr-FR" dirty="0" smtClean="0"/>
              <a:t>Et la clinique ne  confirme pas un lien avec la violence.</a:t>
            </a:r>
            <a:endParaRPr lang="fr-FR" dirty="0"/>
          </a:p>
        </p:txBody>
      </p:sp>
    </p:spTree>
    <p:extLst>
      <p:ext uri="{BB962C8B-B14F-4D97-AF65-F5344CB8AC3E}">
        <p14:creationId xmlns:p14="http://schemas.microsoft.com/office/powerpoint/2010/main" val="118892746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04664"/>
            <a:ext cx="8229600" cy="5721499"/>
          </a:xfrm>
        </p:spPr>
        <p:txBody>
          <a:bodyPr>
            <a:normAutofit/>
          </a:bodyPr>
          <a:lstStyle/>
          <a:p>
            <a:pPr marL="0" indent="0">
              <a:buNone/>
            </a:pPr>
            <a:r>
              <a:rPr lang="fr-FR" dirty="0" smtClean="0"/>
              <a:t>Le </a:t>
            </a:r>
            <a:r>
              <a:rPr lang="fr-FR" sz="3600" dirty="0" smtClean="0"/>
              <a:t>GAAM</a:t>
            </a:r>
            <a:r>
              <a:rPr lang="fr-FR" dirty="0" smtClean="0"/>
              <a:t>: General Affective </a:t>
            </a:r>
            <a:r>
              <a:rPr lang="fr-FR" dirty="0" err="1" smtClean="0"/>
              <a:t>Aggression</a:t>
            </a:r>
            <a:r>
              <a:rPr lang="fr-FR" dirty="0" smtClean="0"/>
              <a:t> Model</a:t>
            </a:r>
          </a:p>
          <a:p>
            <a:pPr marL="0" indent="0">
              <a:buNone/>
            </a:pPr>
            <a:r>
              <a:rPr lang="fr-FR" dirty="0" smtClean="0"/>
              <a:t>Processus d’amorçage cognitif, apprentissage par répétition, renforcement, puis surtout, désensibilisation à la violence.</a:t>
            </a:r>
          </a:p>
          <a:p>
            <a:pPr marL="0" indent="0">
              <a:buNone/>
            </a:pPr>
            <a:r>
              <a:rPr lang="fr-FR" sz="2000" dirty="0" smtClean="0"/>
              <a:t>(Anderson et Bushman, 2002, cités par </a:t>
            </a:r>
            <a:r>
              <a:rPr lang="fr-FR" sz="2000" dirty="0" err="1" smtClean="0"/>
              <a:t>Minotte</a:t>
            </a:r>
            <a:r>
              <a:rPr lang="fr-FR" sz="2000" dirty="0" smtClean="0"/>
              <a:t>, 2010)</a:t>
            </a:r>
          </a:p>
          <a:p>
            <a:pPr marL="0" indent="0">
              <a:buNone/>
            </a:pPr>
            <a:r>
              <a:rPr lang="fr-FR" dirty="0" smtClean="0"/>
              <a:t>Modèle </a:t>
            </a:r>
            <a:r>
              <a:rPr lang="fr-FR" dirty="0" err="1" smtClean="0"/>
              <a:t>anglosaxon</a:t>
            </a:r>
            <a:r>
              <a:rPr lang="fr-FR" dirty="0" smtClean="0"/>
              <a:t>, qu’il convient de nuancer</a:t>
            </a:r>
          </a:p>
          <a:p>
            <a:pPr marL="0" indent="0">
              <a:buNone/>
            </a:pPr>
            <a:endParaRPr lang="fr-FR" sz="2000" dirty="0"/>
          </a:p>
        </p:txBody>
      </p:sp>
    </p:spTree>
    <p:extLst>
      <p:ext uri="{BB962C8B-B14F-4D97-AF65-F5344CB8AC3E}">
        <p14:creationId xmlns:p14="http://schemas.microsoft.com/office/powerpoint/2010/main" val="396699304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04664"/>
            <a:ext cx="8229600" cy="5721499"/>
          </a:xfrm>
        </p:spPr>
        <p:txBody>
          <a:bodyPr/>
          <a:lstStyle/>
          <a:p>
            <a:r>
              <a:rPr lang="fr-FR" dirty="0" smtClean="0"/>
              <a:t>Pas de consensus, donc!</a:t>
            </a:r>
          </a:p>
          <a:p>
            <a:r>
              <a:rPr lang="fr-FR" dirty="0" smtClean="0"/>
              <a:t>Plusieurs facteurs en cause, le jeu en lui-même, la personnalité du joueur, son histoire personnelle, son contexte de vie, i.e. sa famille, ses pairs, son parcours scolaire</a:t>
            </a:r>
            <a:r>
              <a:rPr lang="is-IS" dirty="0" smtClean="0"/>
              <a:t>…</a:t>
            </a:r>
          </a:p>
          <a:p>
            <a:r>
              <a:rPr lang="fr-FR" dirty="0" smtClean="0"/>
              <a:t>A</a:t>
            </a:r>
            <a:r>
              <a:rPr lang="is-IS" dirty="0" smtClean="0"/>
              <a:t>utant de facteurs déclenchants ou protecteurs</a:t>
            </a:r>
            <a:endParaRPr lang="fr-FR" dirty="0"/>
          </a:p>
        </p:txBody>
      </p:sp>
    </p:spTree>
    <p:extLst>
      <p:ext uri="{BB962C8B-B14F-4D97-AF65-F5344CB8AC3E}">
        <p14:creationId xmlns:p14="http://schemas.microsoft.com/office/powerpoint/2010/main" val="222676005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32656"/>
            <a:ext cx="8229600" cy="5793507"/>
          </a:xfrm>
        </p:spPr>
        <p:txBody>
          <a:bodyPr/>
          <a:lstStyle/>
          <a:p>
            <a:r>
              <a:rPr lang="fr-FR" dirty="0" smtClean="0"/>
              <a:t>Le </a:t>
            </a:r>
            <a:r>
              <a:rPr lang="fr-FR" dirty="0" err="1" smtClean="0"/>
              <a:t>cyberharcèlement</a:t>
            </a:r>
            <a:endParaRPr lang="fr-FR" dirty="0" smtClean="0"/>
          </a:p>
          <a:p>
            <a:pPr marL="342900" lvl="3" indent="-342900">
              <a:buFont typeface="Arial" pitchFamily="34" charset="0"/>
              <a:buChar char="•"/>
            </a:pPr>
            <a:r>
              <a:rPr lang="fr-FR" sz="3200" dirty="0"/>
              <a:t>Une situation de crise particulièrement dangereuse, et qui touche surtout les adolescentes.</a:t>
            </a:r>
          </a:p>
          <a:p>
            <a:endParaRPr lang="fr-FR" dirty="0"/>
          </a:p>
        </p:txBody>
      </p:sp>
    </p:spTree>
    <p:extLst>
      <p:ext uri="{BB962C8B-B14F-4D97-AF65-F5344CB8AC3E}">
        <p14:creationId xmlns:p14="http://schemas.microsoft.com/office/powerpoint/2010/main" val="15878803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764704"/>
            <a:ext cx="8229600" cy="5721499"/>
          </a:xfrm>
        </p:spPr>
        <p:txBody>
          <a:bodyPr>
            <a:normAutofit fontScale="77500" lnSpcReduction="20000"/>
          </a:bodyPr>
          <a:lstStyle/>
          <a:p>
            <a:r>
              <a:rPr lang="fr-BE" dirty="0"/>
              <a:t>Toutes formes de harcèlement qui font appel aux nouvelles technologies de l’information et de la communication pour importuner, menacer, insulter de manière intentionnelle et répétitive les victimes avec l’objectif de les blesser.</a:t>
            </a:r>
          </a:p>
          <a:p>
            <a:endParaRPr lang="fr-BE" dirty="0"/>
          </a:p>
          <a:p>
            <a:r>
              <a:rPr lang="fr-BE" dirty="0"/>
              <a:t>Le comportement négatif se produit de manière intentionnelle et répétitive.</a:t>
            </a:r>
          </a:p>
          <a:p>
            <a:endParaRPr lang="fr-BE" dirty="0"/>
          </a:p>
          <a:p>
            <a:r>
              <a:rPr lang="fr-BE" dirty="0"/>
              <a:t>Multiples formes de harcèlement…</a:t>
            </a:r>
          </a:p>
          <a:p>
            <a:endParaRPr lang="fr-FR" dirty="0"/>
          </a:p>
        </p:txBody>
      </p:sp>
    </p:spTree>
    <p:extLst>
      <p:ext uri="{BB962C8B-B14F-4D97-AF65-F5344CB8AC3E}">
        <p14:creationId xmlns:p14="http://schemas.microsoft.com/office/powerpoint/2010/main" val="244917243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60648"/>
            <a:ext cx="8229600" cy="5865515"/>
          </a:xfrm>
        </p:spPr>
        <p:txBody>
          <a:bodyPr>
            <a:normAutofit fontScale="77500" lnSpcReduction="20000"/>
          </a:bodyPr>
          <a:lstStyle/>
          <a:p>
            <a:pPr marL="0" indent="0">
              <a:buNone/>
            </a:pPr>
            <a:r>
              <a:rPr lang="fr-BE" dirty="0"/>
              <a:t>Un jeune sur trois confronté au cyber-harcèlement </a:t>
            </a:r>
          </a:p>
          <a:p>
            <a:pPr marL="0" indent="0">
              <a:buNone/>
            </a:pPr>
            <a:r>
              <a:rPr lang="fr-BE" dirty="0"/>
              <a:t>Un jeune sur cinq a déjà été  auteur de cyber-harcèlement</a:t>
            </a:r>
          </a:p>
          <a:p>
            <a:pPr marL="0" indent="0">
              <a:buNone/>
            </a:pPr>
            <a:r>
              <a:rPr lang="fr-BE" dirty="0"/>
              <a:t>76 % des jeunes entre 12 et 18 ans ont eu connaissance d’une situation de cyber-harcèlement sans avoir été impliqué activement.</a:t>
            </a:r>
          </a:p>
          <a:p>
            <a:endParaRPr lang="fr-BE" dirty="0"/>
          </a:p>
          <a:p>
            <a:pPr marL="0" indent="0">
              <a:buNone/>
            </a:pPr>
            <a:r>
              <a:rPr lang="fr-BE" dirty="0"/>
              <a:t>Les filles en sont plus fréquemment la cible. </a:t>
            </a:r>
          </a:p>
          <a:p>
            <a:pPr marL="0" indent="0">
              <a:buNone/>
            </a:pPr>
            <a:r>
              <a:rPr lang="fr-BE" dirty="0"/>
              <a:t>Les auteurs sont souvent un peu plus âgés que leurs victimes. </a:t>
            </a:r>
          </a:p>
          <a:p>
            <a:pPr marL="0" indent="0">
              <a:buNone/>
            </a:pPr>
            <a:r>
              <a:rPr lang="fr-BE" dirty="0"/>
              <a:t>Pic entre douze et quinze ans.</a:t>
            </a:r>
          </a:p>
          <a:p>
            <a:endParaRPr lang="fr-FR" dirty="0"/>
          </a:p>
        </p:txBody>
      </p:sp>
    </p:spTree>
    <p:extLst>
      <p:ext uri="{BB962C8B-B14F-4D97-AF65-F5344CB8AC3E}">
        <p14:creationId xmlns:p14="http://schemas.microsoft.com/office/powerpoint/2010/main" val="51820590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48680"/>
            <a:ext cx="8229600" cy="5976664"/>
          </a:xfrm>
        </p:spPr>
        <p:txBody>
          <a:bodyPr>
            <a:normAutofit fontScale="55000" lnSpcReduction="20000"/>
          </a:bodyPr>
          <a:lstStyle/>
          <a:p>
            <a:r>
              <a:rPr lang="fr-BE" dirty="0"/>
              <a:t>Le cyber-harcèlement est un phénomène impliquant les auteurs, les victimes mais aussi les jeunes qui sont témoins de la situation (les spectateurs). </a:t>
            </a:r>
          </a:p>
          <a:p>
            <a:endParaRPr lang="fr-BE" dirty="0"/>
          </a:p>
          <a:p>
            <a:r>
              <a:rPr lang="fr-BE" dirty="0"/>
              <a:t>Les conséquences…</a:t>
            </a:r>
          </a:p>
          <a:p>
            <a:endParaRPr lang="fr-BE" dirty="0"/>
          </a:p>
          <a:p>
            <a:r>
              <a:rPr lang="fr-BE" dirty="0"/>
              <a:t>Les victimes: colère, frustration et détresse, impact sur les résultats scolaires, repli, retrait social , mauvaise image de soi, perte de confiance,  plus de risques de présenter des symptômes de dépression.</a:t>
            </a:r>
          </a:p>
          <a:p>
            <a:endParaRPr lang="fr-BE" dirty="0"/>
          </a:p>
          <a:p>
            <a:r>
              <a:rPr lang="fr-BE" dirty="0"/>
              <a:t>Les harceleurs: baisse des résultats scolaires, troubles comportementaux et relationnels à un âge ultérieur.</a:t>
            </a:r>
          </a:p>
          <a:p>
            <a:endParaRPr lang="fr-BE" dirty="0"/>
          </a:p>
          <a:p>
            <a:r>
              <a:rPr lang="fr-BE" dirty="0"/>
              <a:t>Les spectateurs: baisse des résultats scolaires, n’interviennent pas par peur et s’habituent à ne pas réagir contre l’inégalité sociale.</a:t>
            </a:r>
          </a:p>
          <a:p>
            <a:endParaRPr lang="fr-FR" dirty="0"/>
          </a:p>
        </p:txBody>
      </p:sp>
    </p:spTree>
    <p:extLst>
      <p:ext uri="{BB962C8B-B14F-4D97-AF65-F5344CB8AC3E}">
        <p14:creationId xmlns:p14="http://schemas.microsoft.com/office/powerpoint/2010/main" val="122949543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400" dirty="0" smtClean="0"/>
              <a:t>Un tableau négatif? Non!</a:t>
            </a:r>
            <a:endParaRPr lang="fr-FR" sz="4400" dirty="0"/>
          </a:p>
        </p:txBody>
      </p:sp>
      <p:sp>
        <p:nvSpPr>
          <p:cNvPr id="3" name="Espace réservé du contenu 2"/>
          <p:cNvSpPr>
            <a:spLocks noGrp="1"/>
          </p:cNvSpPr>
          <p:nvPr>
            <p:ph idx="1"/>
          </p:nvPr>
        </p:nvSpPr>
        <p:spPr/>
        <p:txBody>
          <a:bodyPr/>
          <a:lstStyle/>
          <a:p>
            <a:r>
              <a:rPr lang="fr-FR" dirty="0" smtClean="0"/>
              <a:t>Internet est un formidable incitant, à tout!</a:t>
            </a:r>
          </a:p>
          <a:p>
            <a:r>
              <a:rPr lang="fr-FR" dirty="0" smtClean="0"/>
              <a:t>Au meilleur comme au pire.</a:t>
            </a:r>
          </a:p>
          <a:p>
            <a:r>
              <a:rPr lang="fr-FR" dirty="0" smtClean="0"/>
              <a:t>Un formidable vecteur de socialisation, même dans les jeux, via les discussions parallèles qui s’y déroulent quasi toujours.</a:t>
            </a:r>
          </a:p>
          <a:p>
            <a:endParaRPr lang="fr-FR" dirty="0"/>
          </a:p>
        </p:txBody>
      </p:sp>
    </p:spTree>
    <p:extLst>
      <p:ext uri="{BB962C8B-B14F-4D97-AF65-F5344CB8AC3E}">
        <p14:creationId xmlns:p14="http://schemas.microsoft.com/office/powerpoint/2010/main" val="2807205531"/>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332656"/>
            <a:ext cx="8229600" cy="5904656"/>
          </a:xfrm>
        </p:spPr>
        <p:txBody>
          <a:bodyPr/>
          <a:lstStyle/>
          <a:p>
            <a:r>
              <a:rPr lang="fr-FR" dirty="0" smtClean="0"/>
              <a:t>Une aide pour les jeunes narcissiquement fragiles, qui leur permet d’expérimenter un mode relationnel sécurisant, mais qui peut progressivement intégrer la sexualité.</a:t>
            </a:r>
            <a:endParaRPr lang="fr-FR" dirty="0"/>
          </a:p>
        </p:txBody>
      </p:sp>
    </p:spTree>
    <p:extLst>
      <p:ext uri="{BB962C8B-B14F-4D97-AF65-F5344CB8AC3E}">
        <p14:creationId xmlns:p14="http://schemas.microsoft.com/office/powerpoint/2010/main" val="89262116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dirty="0" smtClean="0"/>
              <a:t>Pas de consensus</a:t>
            </a:r>
            <a:endParaRPr lang="fr-FR" sz="4000" dirty="0"/>
          </a:p>
        </p:txBody>
      </p:sp>
      <p:sp>
        <p:nvSpPr>
          <p:cNvPr id="3" name="Espace réservé du contenu 2"/>
          <p:cNvSpPr>
            <a:spLocks noGrp="1"/>
          </p:cNvSpPr>
          <p:nvPr>
            <p:ph idx="1"/>
          </p:nvPr>
        </p:nvSpPr>
        <p:spPr/>
        <p:txBody>
          <a:bodyPr>
            <a:normAutofit lnSpcReduction="10000"/>
          </a:bodyPr>
          <a:lstStyle/>
          <a:p>
            <a:r>
              <a:rPr lang="fr-FR" dirty="0" smtClean="0"/>
              <a:t>Pour certains, une « addiction » sans produit ne peut être envisagée, par l’absence de médiateurs neurophysiologiques.</a:t>
            </a:r>
          </a:p>
          <a:p>
            <a:r>
              <a:rPr lang="fr-FR" dirty="0" smtClean="0"/>
              <a:t>La majorité des recherches est encore orientée vers les facteurs individuels et environnementaux.</a:t>
            </a:r>
            <a:endParaRPr lang="fr-FR" dirty="0"/>
          </a:p>
        </p:txBody>
      </p:sp>
    </p:spTree>
    <p:extLst>
      <p:ext uri="{BB962C8B-B14F-4D97-AF65-F5344CB8AC3E}">
        <p14:creationId xmlns:p14="http://schemas.microsoft.com/office/powerpoint/2010/main" val="91205163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1"/>
            <a:ext cx="8229600" cy="3917031"/>
          </a:xfrm>
        </p:spPr>
        <p:txBody>
          <a:bodyPr/>
          <a:lstStyle/>
          <a:p>
            <a:r>
              <a:rPr lang="fr-FR" dirty="0" smtClean="0"/>
              <a:t>Un efficace outil de partage de connaissances, dans les classes, les auditoires, entre pairs qui se soutiennent, sans compter les bases de données, évidemment.</a:t>
            </a:r>
            <a:endParaRPr lang="fr-FR" dirty="0"/>
          </a:p>
        </p:txBody>
      </p:sp>
    </p:spTree>
    <p:extLst>
      <p:ext uri="{BB962C8B-B14F-4D97-AF65-F5344CB8AC3E}">
        <p14:creationId xmlns:p14="http://schemas.microsoft.com/office/powerpoint/2010/main" val="4177286473"/>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04664"/>
            <a:ext cx="8229600" cy="6048672"/>
          </a:xfrm>
        </p:spPr>
        <p:txBody>
          <a:bodyPr>
            <a:normAutofit fontScale="92500"/>
          </a:bodyPr>
          <a:lstStyle/>
          <a:p>
            <a:r>
              <a:rPr lang="fr-FR" dirty="0" smtClean="0"/>
              <a:t>Reste le rôle crucial des parents qui doivent vraiment assumer un rôle d’encadrement, malgré les difficultés, notamment un savoir technique moindre.</a:t>
            </a:r>
          </a:p>
          <a:p>
            <a:r>
              <a:rPr lang="fr-FR" dirty="0" smtClean="0"/>
              <a:t>Mais là aussi, quelle puissance éducative (et quel plaisir?) d’apprendre de son enfant : la valorisation et la fierté qui en résultent sont peut-être le meilleur rempart contre les dérives!</a:t>
            </a:r>
            <a:endParaRPr lang="fr-FR" dirty="0"/>
          </a:p>
        </p:txBody>
      </p:sp>
    </p:spTree>
    <p:extLst>
      <p:ext uri="{BB962C8B-B14F-4D97-AF65-F5344CB8AC3E}">
        <p14:creationId xmlns:p14="http://schemas.microsoft.com/office/powerpoint/2010/main" val="1034199330"/>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srcRect/>
          <a:stretch>
            <a:fillRect/>
          </a:stretch>
        </p:blipFill>
        <p:spPr bwMode="auto">
          <a:xfrm>
            <a:off x="1697672" y="1644015"/>
            <a:ext cx="5748655" cy="3569970"/>
          </a:xfrm>
          <a:prstGeom prst="rect">
            <a:avLst/>
          </a:prstGeom>
          <a:noFill/>
          <a:ln w="9525">
            <a:noFill/>
            <a:miter lim="800000"/>
            <a:headEnd/>
            <a:tailEnd/>
          </a:ln>
        </p:spPr>
      </p:pic>
    </p:spTree>
    <p:extLst>
      <p:ext uri="{BB962C8B-B14F-4D97-AF65-F5344CB8AC3E}">
        <p14:creationId xmlns:p14="http://schemas.microsoft.com/office/powerpoint/2010/main" val="4141129231"/>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80928"/>
            <a:ext cx="8229600" cy="2448272"/>
          </a:xfrm>
        </p:spPr>
        <p:txBody>
          <a:bodyPr/>
          <a:lstStyle/>
          <a:p>
            <a:r>
              <a:rPr lang="fr-FR" dirty="0" smtClean="0"/>
              <a:t>Merci pour votre attention</a:t>
            </a:r>
            <a:endParaRPr lang="fr-FR" dirty="0"/>
          </a:p>
        </p:txBody>
      </p:sp>
    </p:spTree>
    <p:extLst>
      <p:ext uri="{BB962C8B-B14F-4D97-AF65-F5344CB8AC3E}">
        <p14:creationId xmlns:p14="http://schemas.microsoft.com/office/powerpoint/2010/main" val="365304860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229600" cy="5649491"/>
          </a:xfrm>
        </p:spPr>
        <p:txBody>
          <a:bodyPr/>
          <a:lstStyle/>
          <a:p>
            <a:r>
              <a:rPr lang="fr-FR" dirty="0" smtClean="0"/>
              <a:t>Pourtant, des études récentes commencent à montrer que ce comportement serait en lien avec des caractéristiques cérébrales structurelles et fonctionnelles qui présentent des analogies avec les changements observés chez les toxicomanes.</a:t>
            </a:r>
            <a:endParaRPr lang="fr-FR" dirty="0"/>
          </a:p>
        </p:txBody>
      </p:sp>
    </p:spTree>
    <p:extLst>
      <p:ext uri="{BB962C8B-B14F-4D97-AF65-F5344CB8AC3E}">
        <p14:creationId xmlns:p14="http://schemas.microsoft.com/office/powerpoint/2010/main" val="270745926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60648"/>
            <a:ext cx="8229600" cy="5865515"/>
          </a:xfrm>
        </p:spPr>
        <p:txBody>
          <a:bodyPr/>
          <a:lstStyle/>
          <a:p>
            <a:r>
              <a:rPr lang="fr-FR" dirty="0" err="1" smtClean="0"/>
              <a:t>Comportementalement</a:t>
            </a:r>
            <a:r>
              <a:rPr lang="fr-FR" dirty="0" smtClean="0"/>
              <a:t>, pour une minorité de joueurs, on est au-delà de l’habitude  envahissante:</a:t>
            </a:r>
          </a:p>
          <a:p>
            <a:pPr marL="0" indent="0">
              <a:buNone/>
            </a:pPr>
            <a:r>
              <a:rPr lang="fr-FR" dirty="0"/>
              <a:t> </a:t>
            </a:r>
            <a:r>
              <a:rPr lang="fr-FR" dirty="0" smtClean="0"/>
              <a:t>                                  trouble de l’humeur,</a:t>
            </a:r>
          </a:p>
          <a:p>
            <a:pPr marL="0" indent="0">
              <a:buNone/>
            </a:pPr>
            <a:r>
              <a:rPr lang="fr-FR" dirty="0"/>
              <a:t> </a:t>
            </a:r>
            <a:r>
              <a:rPr lang="fr-FR" dirty="0" smtClean="0"/>
              <a:t>                                  syndrome de tolérance,</a:t>
            </a:r>
          </a:p>
          <a:p>
            <a:pPr marL="0" indent="0">
              <a:buNone/>
            </a:pPr>
            <a:r>
              <a:rPr lang="fr-FR" dirty="0" smtClean="0"/>
              <a:t>                                   fréquence en hausse.</a:t>
            </a:r>
          </a:p>
        </p:txBody>
      </p:sp>
    </p:spTree>
    <p:extLst>
      <p:ext uri="{BB962C8B-B14F-4D97-AF65-F5344CB8AC3E}">
        <p14:creationId xmlns:p14="http://schemas.microsoft.com/office/powerpoint/2010/main" val="243086917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400" dirty="0" smtClean="0"/>
              <a:t>Et le DSM?</a:t>
            </a:r>
            <a:endParaRPr lang="fr-FR" sz="4400" dirty="0"/>
          </a:p>
        </p:txBody>
      </p:sp>
      <p:sp>
        <p:nvSpPr>
          <p:cNvPr id="3" name="Espace réservé du contenu 2"/>
          <p:cNvSpPr>
            <a:spLocks noGrp="1"/>
          </p:cNvSpPr>
          <p:nvPr>
            <p:ph idx="1"/>
          </p:nvPr>
        </p:nvSpPr>
        <p:spPr/>
        <p:txBody>
          <a:bodyPr/>
          <a:lstStyle/>
          <a:p>
            <a:r>
              <a:rPr lang="fr-FR" dirty="0" smtClean="0"/>
              <a:t>Dans le DSM 5, uniquement reconnaissance officielle du « jeu pathologique ».</a:t>
            </a:r>
          </a:p>
          <a:p>
            <a:r>
              <a:rPr lang="fr-FR" dirty="0" smtClean="0"/>
              <a:t>Mais à la rubrique des propositions de recherches : « usage pathologique des jeux sur internet ». </a:t>
            </a:r>
            <a:endParaRPr lang="fr-FR" dirty="0"/>
          </a:p>
        </p:txBody>
      </p:sp>
    </p:spTree>
    <p:extLst>
      <p:ext uri="{BB962C8B-B14F-4D97-AF65-F5344CB8AC3E}">
        <p14:creationId xmlns:p14="http://schemas.microsoft.com/office/powerpoint/2010/main" val="95067132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sz="3600" b="1" u="sng" dirty="0" smtClean="0"/>
              <a:t>Usage pathologique des jeux sur Internet</a:t>
            </a:r>
            <a:endParaRPr lang="fr-BE" sz="3600" b="1" u="sng" dirty="0"/>
          </a:p>
        </p:txBody>
      </p:sp>
      <p:sp>
        <p:nvSpPr>
          <p:cNvPr id="3" name="Espace réservé du contenu 2"/>
          <p:cNvSpPr>
            <a:spLocks noGrp="1"/>
          </p:cNvSpPr>
          <p:nvPr>
            <p:ph idx="1"/>
          </p:nvPr>
        </p:nvSpPr>
        <p:spPr/>
        <p:txBody>
          <a:bodyPr>
            <a:normAutofit lnSpcReduction="10000"/>
          </a:bodyPr>
          <a:lstStyle/>
          <a:p>
            <a:r>
              <a:rPr lang="fr-BE" dirty="0" smtClean="0">
                <a:solidFill>
                  <a:srgbClr val="FF0000"/>
                </a:solidFill>
              </a:rPr>
              <a:t>Critères proposés :</a:t>
            </a:r>
          </a:p>
          <a:p>
            <a:pPr>
              <a:buNone/>
            </a:pPr>
            <a:endParaRPr lang="fr-BE" dirty="0">
              <a:solidFill>
                <a:srgbClr val="FF0000"/>
              </a:solidFill>
            </a:endParaRPr>
          </a:p>
          <a:p>
            <a:pPr algn="just">
              <a:buNone/>
            </a:pPr>
            <a:r>
              <a:rPr lang="fr-BE" dirty="0" smtClean="0"/>
              <a:t>   </a:t>
            </a:r>
            <a:r>
              <a:rPr lang="fr-BE" sz="2400" dirty="0" smtClean="0"/>
              <a:t>Utilisation persistante et répétée d’Internet pour pratiquer des jeux, souvent avec d’autres joueurs, conduisant à une altération du fonctionnement ou une détresse cliniquement significatives, comme en témoignent au moins cinq des manifestations suivantes sur une période de 12 mois :</a:t>
            </a:r>
          </a:p>
        </p:txBody>
      </p:sp>
    </p:spTree>
    <p:extLst>
      <p:ext uri="{BB962C8B-B14F-4D97-AF65-F5344CB8AC3E}">
        <p14:creationId xmlns:p14="http://schemas.microsoft.com/office/powerpoint/2010/main" val="386222538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ube">
  <a:themeElements>
    <a:clrScheme name="Aube">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Aube">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ub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Aube.thmx</Template>
  <TotalTime>302</TotalTime>
  <Words>1670</Words>
  <Application>Microsoft Macintosh PowerPoint</Application>
  <PresentationFormat>Présentation à l'écran (4:3)</PresentationFormat>
  <Paragraphs>211</Paragraphs>
  <Slides>53</Slides>
  <Notes>4</Notes>
  <HiddenSlides>0</HiddenSlides>
  <MMClips>0</MMClips>
  <ScaleCrop>false</ScaleCrop>
  <HeadingPairs>
    <vt:vector size="4" baseType="variant">
      <vt:variant>
        <vt:lpstr>Thème</vt:lpstr>
      </vt:variant>
      <vt:variant>
        <vt:i4>1</vt:i4>
      </vt:variant>
      <vt:variant>
        <vt:lpstr>Titres des diapositives</vt:lpstr>
      </vt:variant>
      <vt:variant>
        <vt:i4>53</vt:i4>
      </vt:variant>
    </vt:vector>
  </HeadingPairs>
  <TitlesOfParts>
    <vt:vector size="54" baseType="lpstr">
      <vt:lpstr>Aube</vt:lpstr>
      <vt:lpstr>Problématiques liées à l’usage excessif d’ internet chez l’adolescent</vt:lpstr>
      <vt:lpstr>Présentation PowerPoint</vt:lpstr>
      <vt:lpstr>Une  Addiction sans Produit ?</vt:lpstr>
      <vt:lpstr>Quelques chiffres….</vt:lpstr>
      <vt:lpstr>Pas de consensus</vt:lpstr>
      <vt:lpstr>Présentation PowerPoint</vt:lpstr>
      <vt:lpstr>Présentation PowerPoint</vt:lpstr>
      <vt:lpstr>Et le DSM?</vt:lpstr>
      <vt:lpstr>Usage pathologique des jeux sur Internet</vt:lpstr>
      <vt:lpstr>Présentation PowerPoint</vt:lpstr>
      <vt:lpstr>Présentation PowerPoint</vt:lpstr>
      <vt:lpstr>Présentation PowerPoint</vt:lpstr>
      <vt:lpstr>Les termes du débat</vt:lpstr>
      <vt:lpstr>Présentation PowerPoint</vt:lpstr>
      <vt:lpstr>Présentation PowerPoint</vt:lpstr>
      <vt:lpstr>Et la clinique?</vt:lpstr>
      <vt:lpstr>Présentation PowerPoint</vt:lpstr>
      <vt:lpstr>En résumé, les critères du diagnostic clinique:</vt:lpstr>
      <vt:lpstr>Réflexions psychopathologiques</vt:lpstr>
      <vt:lpstr>Présentation PowerPoint</vt:lpstr>
      <vt:lpstr>Présentation PowerPoint</vt:lpstr>
      <vt:lpstr>Présentation PowerPoint</vt:lpstr>
      <vt:lpstr>Mais qui sont ces ados?</vt:lpstr>
      <vt:lpstr>Présentation PowerPoint</vt:lpstr>
      <vt:lpstr>Modification brutale du corps à un rythme plus rapide que l’évolution psychique:</vt:lpstr>
      <vt:lpstr>Conséquences sur l’équilibre libidinal:</vt:lpstr>
      <vt:lpstr>Internet, une solution?</vt:lpstr>
      <vt:lpstr>Présentation PowerPoint</vt:lpstr>
      <vt:lpstr>Une relation ambiguë avec la persécution?</vt:lpstr>
      <vt:lpstr>La question du narcissisme</vt:lpstr>
      <vt:lpstr>Tisseron</vt:lpstr>
      <vt:lpstr>Présentation PowerPoint</vt:lpstr>
      <vt:lpstr>Présentation PowerPoint</vt:lpstr>
      <vt:lpstr>Proposition de typologie</vt:lpstr>
      <vt:lpstr>Présentation PowerPoint</vt:lpstr>
      <vt:lpstr>Présentation PowerPoint</vt:lpstr>
      <vt:lpstr>Présentation PowerPoint</vt:lpstr>
      <vt:lpstr>Et la violence?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Un tableau négatif? Non!</vt:lpstr>
      <vt:lpstr>Présentation PowerPoint</vt:lpstr>
      <vt:lpstr>Présentation PowerPoint</vt:lpstr>
      <vt:lpstr>Présentation PowerPoint</vt:lpstr>
      <vt:lpstr>Présentation PowerPoint</vt:lpstr>
      <vt:lpstr>Merci pour votre attention</vt:lpstr>
    </vt:vector>
  </TitlesOfParts>
  <Company>C.H.U. de Liège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c127692</dc:creator>
  <cp:lastModifiedBy>Alain Malchair</cp:lastModifiedBy>
  <cp:revision>37</cp:revision>
  <dcterms:created xsi:type="dcterms:W3CDTF">2016-04-05T13:14:57Z</dcterms:created>
  <dcterms:modified xsi:type="dcterms:W3CDTF">2017-03-15T16:56:11Z</dcterms:modified>
</cp:coreProperties>
</file>