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858000" cy="994568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6CCFF"/>
    <a:srgbClr val="FFCCFF"/>
    <a:srgbClr val="99FF66"/>
    <a:srgbClr val="00CC99"/>
    <a:srgbClr val="00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96" autoAdjust="0"/>
    <p:restoredTop sz="94660"/>
  </p:normalViewPr>
  <p:slideViewPr>
    <p:cSldViewPr>
      <p:cViewPr>
        <p:scale>
          <a:sx n="139" d="100"/>
          <a:sy n="139" d="100"/>
        </p:scale>
        <p:origin x="-1182" y="-78"/>
      </p:cViewPr>
      <p:guideLst>
        <p:guide orient="horz" pos="3216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656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1900" tIns="10950" rIns="21900" bIns="10950" numCol="1" anchor="t" anchorCtr="0" compatLnSpc="1">
            <a:prstTxWarp prst="textNoShape">
              <a:avLst/>
            </a:prstTxWarp>
          </a:bodyPr>
          <a:lstStyle>
            <a:lvl1pPr defTabSz="219075">
              <a:defRPr sz="300"/>
            </a:lvl1pPr>
          </a:lstStyle>
          <a:p>
            <a:endParaRPr lang="fr-F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815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1900" tIns="10950" rIns="21900" bIns="10950" numCol="1" anchor="t" anchorCtr="0" compatLnSpc="1">
            <a:prstTxWarp prst="textNoShape">
              <a:avLst/>
            </a:prstTxWarp>
          </a:bodyPr>
          <a:lstStyle>
            <a:lvl1pPr algn="r" defTabSz="219075">
              <a:defRPr sz="300"/>
            </a:lvl1pPr>
          </a:lstStyle>
          <a:p>
            <a:endParaRPr lang="fr-FR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76563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1900" tIns="10950" rIns="21900" bIns="10950" numCol="1" anchor="b" anchorCtr="0" compatLnSpc="1">
            <a:prstTxWarp prst="textNoShape">
              <a:avLst/>
            </a:prstTxWarp>
          </a:bodyPr>
          <a:lstStyle>
            <a:lvl1pPr defTabSz="219075">
              <a:defRPr sz="300"/>
            </a:lvl1pPr>
          </a:lstStyle>
          <a:p>
            <a:endParaRPr lang="fr-FR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7213"/>
            <a:ext cx="29781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1900" tIns="10950" rIns="21900" bIns="10950" numCol="1" anchor="b" anchorCtr="0" compatLnSpc="1">
            <a:prstTxWarp prst="textNoShape">
              <a:avLst/>
            </a:prstTxWarp>
          </a:bodyPr>
          <a:lstStyle>
            <a:lvl1pPr algn="r" defTabSz="219075">
              <a:defRPr sz="300"/>
            </a:lvl1pPr>
          </a:lstStyle>
          <a:p>
            <a:fld id="{368C833F-6112-4866-BC4E-4AB60D2A658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48318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6563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1900" tIns="10950" rIns="21900" bIns="10950" numCol="1" anchor="t" anchorCtr="0" compatLnSpc="1">
            <a:prstTxWarp prst="textNoShape">
              <a:avLst/>
            </a:prstTxWarp>
          </a:bodyPr>
          <a:lstStyle>
            <a:lvl1pPr defTabSz="219075">
              <a:defRPr sz="300"/>
            </a:lvl1pPr>
          </a:lstStyle>
          <a:p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815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1900" tIns="10950" rIns="21900" bIns="10950" numCol="1" anchor="t" anchorCtr="0" compatLnSpc="1">
            <a:prstTxWarp prst="textNoShape">
              <a:avLst/>
            </a:prstTxWarp>
          </a:bodyPr>
          <a:lstStyle>
            <a:lvl1pPr algn="r" defTabSz="219075">
              <a:defRPr sz="300"/>
            </a:lvl1pPr>
          </a:lstStyle>
          <a:p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39950" y="742950"/>
            <a:ext cx="2582863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9638" y="4732338"/>
            <a:ext cx="5027612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1900" tIns="10950" rIns="21900" bIns="109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76563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1900" tIns="10950" rIns="21900" bIns="10950" numCol="1" anchor="b" anchorCtr="0" compatLnSpc="1">
            <a:prstTxWarp prst="textNoShape">
              <a:avLst/>
            </a:prstTxWarp>
          </a:bodyPr>
          <a:lstStyle>
            <a:lvl1pPr defTabSz="219075">
              <a:defRPr sz="300"/>
            </a:lvl1pPr>
          </a:lstStyle>
          <a:p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7213"/>
            <a:ext cx="29781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1900" tIns="10950" rIns="21900" bIns="10950" numCol="1" anchor="b" anchorCtr="0" compatLnSpc="1">
            <a:prstTxWarp prst="textNoShape">
              <a:avLst/>
            </a:prstTxWarp>
          </a:bodyPr>
          <a:lstStyle>
            <a:lvl1pPr algn="r" defTabSz="219075">
              <a:defRPr sz="300"/>
            </a:lvl1pPr>
          </a:lstStyle>
          <a:p>
            <a:fld id="{A37FD424-C471-49D8-B0DE-D14D9885F392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9385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6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6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6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6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6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7ED61C-0309-4889-BFA9-D9C2EBA1F89A}" type="slidenum">
              <a:rPr lang="fr-FR"/>
              <a:pPr/>
              <a:t>1</a:t>
            </a:fld>
            <a:endParaRPr lang="fr-FR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ACC1F-320F-482D-AF01-C887AC52F4E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D24CB-5539-497D-A38D-0A809A4F3EB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886325" y="881063"/>
            <a:ext cx="1457325" cy="79248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350" y="881063"/>
            <a:ext cx="4219575" cy="79248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63D76B-CA66-4023-B3EF-16A587C614DB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EF1A80-934D-4B04-9EED-54B2632C847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3BCEEC-28EB-48AD-932F-B0E2E2B22D2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0520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91B79-D020-4B55-9E12-4667A6EE3E3C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2D7E4A-AD55-4206-A51C-C8C13A2BE2E9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DE896F-47B8-4D43-B50E-CDF6FB84AC2B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C9836-D23E-4975-A863-C86F92ADACD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A3609-24EF-4A6A-A37D-2D84CD8505D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66AE9-B64C-4BBA-A6F4-898B7FC4131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1063"/>
            <a:ext cx="58293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2263"/>
            <a:ext cx="58293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9024938"/>
            <a:ext cx="142875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4938"/>
            <a:ext cx="21717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4938"/>
            <a:ext cx="142875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5468879-DFF3-4C39-9F67-765C7D3CA9BF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6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6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6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6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6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6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6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6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56456"/>
            <a:ext cx="4572000" cy="79208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r-BE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fr-BE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fr-BE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 </a:t>
            </a:r>
            <a:r>
              <a:rPr lang="fr-BE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</a:t>
            </a:r>
            <a:r>
              <a:rPr lang="fr-BE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aradoxe </a:t>
            </a:r>
            <a:r>
              <a:rPr lang="fr-BE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 la </a:t>
            </a:r>
            <a:r>
              <a:rPr lang="fr-BE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Prédiction </a:t>
            </a:r>
            <a:r>
              <a:rPr lang="fr-BE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 Pédopsychiatrie : entre </a:t>
            </a:r>
            <a:r>
              <a:rPr lang="fr-BE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Clinique </a:t>
            </a:r>
            <a:r>
              <a:rPr lang="fr-BE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du </a:t>
            </a:r>
            <a:r>
              <a:rPr lang="fr-BE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Risque </a:t>
            </a:r>
            <a:r>
              <a:rPr lang="fr-BE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et </a:t>
            </a:r>
            <a:r>
              <a:rPr lang="fr-BE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Clinique </a:t>
            </a:r>
            <a:r>
              <a:rPr lang="fr-BE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 </a:t>
            </a:r>
            <a:r>
              <a:rPr lang="fr-BE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l’Attente</a:t>
            </a:r>
            <a:r>
              <a:rPr lang="fr-FR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fr-FR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en-US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64" charset="0"/>
            </a:endParaRPr>
          </a:p>
        </p:txBody>
      </p:sp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381000" y="914400"/>
            <a:ext cx="60658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88640" y="920552"/>
            <a:ext cx="6383337" cy="686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 defTabSz="266700">
              <a:spcBef>
                <a:spcPct val="30000"/>
              </a:spcBef>
            </a:pPr>
            <a:endParaRPr lang="fr-FR" sz="1000" b="1" dirty="0" smtClean="0">
              <a:solidFill>
                <a:srgbClr val="003399"/>
              </a:solidFill>
              <a:latin typeface="Arial"/>
              <a:cs typeface="Arial"/>
            </a:endParaRPr>
          </a:p>
          <a:p>
            <a:pPr marL="457200" indent="-457200" algn="ctr" defTabSz="266700">
              <a:spcBef>
                <a:spcPct val="30000"/>
              </a:spcBef>
            </a:pPr>
            <a:r>
              <a:rPr lang="fr-FR" sz="1200" b="1" dirty="0" smtClean="0">
                <a:solidFill>
                  <a:srgbClr val="003399"/>
                </a:solidFill>
                <a:latin typeface="Arial"/>
                <a:cs typeface="Arial"/>
              </a:rPr>
              <a:t>Pr. Alain MALCHAIR</a:t>
            </a:r>
          </a:p>
          <a:p>
            <a:pPr marL="457200" indent="-457200" algn="ctr" defTabSz="266700">
              <a:spcBef>
                <a:spcPct val="30000"/>
              </a:spcBef>
            </a:pPr>
            <a:r>
              <a:rPr lang="fr-FR" sz="1000" b="1" dirty="0" smtClean="0">
                <a:solidFill>
                  <a:srgbClr val="003399"/>
                </a:solidFill>
                <a:latin typeface="Arial"/>
                <a:cs typeface="Arial"/>
              </a:rPr>
              <a:t>Chef du Service de Psychiatrie </a:t>
            </a:r>
            <a:r>
              <a:rPr lang="fr-FR" sz="1000" b="1" dirty="0" smtClean="0">
                <a:solidFill>
                  <a:srgbClr val="003399"/>
                </a:solidFill>
                <a:latin typeface="Arial"/>
                <a:cs typeface="Arial"/>
              </a:rPr>
              <a:t>infanto-juvénile ambulatoire, </a:t>
            </a:r>
            <a:r>
              <a:rPr lang="fr-FR" sz="1000" b="1" dirty="0" smtClean="0">
                <a:solidFill>
                  <a:srgbClr val="003399"/>
                </a:solidFill>
                <a:latin typeface="Arial"/>
                <a:cs typeface="Arial"/>
              </a:rPr>
              <a:t>CHU de Liège, Belgique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9331" y="1496616"/>
            <a:ext cx="6838669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endParaRPr lang="en-US" sz="1200" b="1" u="sng" dirty="0" smtClean="0">
              <a:solidFill>
                <a:schemeClr val="accent6"/>
              </a:solidFill>
              <a:latin typeface="Arial"/>
              <a:cs typeface="Arial"/>
            </a:endParaRPr>
          </a:p>
          <a:p>
            <a:pPr algn="just">
              <a:spcBef>
                <a:spcPct val="50000"/>
              </a:spcBef>
            </a:pPr>
            <a:r>
              <a:rPr lang="en-US" sz="1200" b="1" u="sng" dirty="0" smtClean="0">
                <a:solidFill>
                  <a:schemeClr val="accent6"/>
                </a:solidFill>
                <a:latin typeface="Arial"/>
                <a:cs typeface="Arial"/>
              </a:rPr>
              <a:t>INTRODUCTION</a:t>
            </a:r>
          </a:p>
          <a:p>
            <a:r>
              <a:rPr lang="fr-BE" sz="900" b="1" dirty="0"/>
              <a:t> </a:t>
            </a:r>
            <a:endParaRPr lang="fr-FR" sz="900" dirty="0"/>
          </a:p>
          <a:p>
            <a:r>
              <a:rPr lang="fr-BE" sz="1200" dirty="0"/>
              <a:t>Au-delà de la polémique récurrente entre une « </a:t>
            </a:r>
            <a:r>
              <a:rPr lang="fr-BE" sz="1200" i="1" dirty="0"/>
              <a:t>prédiction aliénante</a:t>
            </a:r>
            <a:r>
              <a:rPr lang="fr-BE" sz="1200" dirty="0"/>
              <a:t> » et une « </a:t>
            </a:r>
            <a:r>
              <a:rPr lang="fr-BE" sz="1200" i="1" dirty="0"/>
              <a:t>prévention prometteuse</a:t>
            </a:r>
            <a:r>
              <a:rPr lang="fr-BE" sz="1200" dirty="0"/>
              <a:t> », nous souhaitons défendre la complémentarité entre prédiction et prévention. La prédiction justifie la prévention. </a:t>
            </a:r>
            <a:endParaRPr lang="fr-FR" sz="1200" dirty="0"/>
          </a:p>
          <a:p>
            <a:r>
              <a:rPr lang="fr-BE" sz="1200" dirty="0"/>
              <a:t>La crainte de la stigmatisation et d’une induction par effet « </a:t>
            </a:r>
            <a:r>
              <a:rPr lang="fr-BE" sz="1200" i="1" dirty="0"/>
              <a:t>Rosenthal</a:t>
            </a:r>
            <a:r>
              <a:rPr lang="fr-BE" sz="1200" dirty="0"/>
              <a:t> » pose certes un problème éthique important, mais fait trop souvent obstacle à l’accès aux soins.</a:t>
            </a:r>
            <a:endParaRPr lang="fr-FR" sz="1200" dirty="0"/>
          </a:p>
          <a:p>
            <a:r>
              <a:rPr lang="fr-BE" sz="1200" dirty="0"/>
              <a:t>On ne peut prévenir que ce dont on a de bonnes raisons de craindre la survenue.</a:t>
            </a:r>
            <a:endParaRPr lang="fr-FR" sz="1200" dirty="0"/>
          </a:p>
          <a:p>
            <a:pPr algn="just">
              <a:spcBef>
                <a:spcPct val="50000"/>
              </a:spcBef>
            </a:pPr>
            <a:endParaRPr lang="en-US" sz="900" b="1" u="sng" dirty="0" smtClean="0">
              <a:solidFill>
                <a:srgbClr val="000090"/>
              </a:solidFill>
              <a:latin typeface="Arial"/>
              <a:cs typeface="Arial"/>
            </a:endParaRPr>
          </a:p>
          <a:p>
            <a:pPr algn="just">
              <a:spcBef>
                <a:spcPct val="50000"/>
              </a:spcBef>
            </a:pPr>
            <a:endParaRPr lang="en-US" sz="900" b="1" u="sng" dirty="0" smtClean="0">
              <a:solidFill>
                <a:srgbClr val="000090"/>
              </a:solidFill>
              <a:latin typeface="Arial"/>
              <a:cs typeface="Arial"/>
            </a:endParaRPr>
          </a:p>
        </p:txBody>
      </p:sp>
      <p:pic>
        <p:nvPicPr>
          <p:cNvPr id="2116" name="Picture 68" descr="logo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7400" y="0"/>
            <a:ext cx="827088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17" name="Picture 69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152400"/>
            <a:ext cx="922338" cy="623888"/>
          </a:xfrm>
          <a:prstGeom prst="rect">
            <a:avLst/>
          </a:prstGeom>
          <a:noFill/>
        </p:spPr>
      </p:pic>
      <p:sp>
        <p:nvSpPr>
          <p:cNvPr id="2119" name="Text Box 71"/>
          <p:cNvSpPr txBox="1">
            <a:spLocks noChangeArrowheads="1"/>
          </p:cNvSpPr>
          <p:nvPr/>
        </p:nvSpPr>
        <p:spPr bwMode="auto">
          <a:xfrm>
            <a:off x="1340768" y="9633520"/>
            <a:ext cx="36576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fr-FR" sz="700" dirty="0"/>
          </a:p>
          <a:p>
            <a:pPr algn="ctr">
              <a:spcBef>
                <a:spcPct val="50000"/>
              </a:spcBef>
            </a:pPr>
            <a:endParaRPr lang="fr-FR" sz="700" dirty="0"/>
          </a:p>
        </p:txBody>
      </p:sp>
      <p:sp>
        <p:nvSpPr>
          <p:cNvPr id="9439" name="Rectangle 223"/>
          <p:cNvSpPr>
            <a:spLocks noChangeArrowheads="1"/>
          </p:cNvSpPr>
          <p:nvPr/>
        </p:nvSpPr>
        <p:spPr bwMode="auto">
          <a:xfrm>
            <a:off x="1219200" y="3810000"/>
            <a:ext cx="3048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9444" name="Rectangle 228"/>
          <p:cNvSpPr>
            <a:spLocks noChangeArrowheads="1"/>
          </p:cNvSpPr>
          <p:nvPr/>
        </p:nvSpPr>
        <p:spPr bwMode="auto">
          <a:xfrm>
            <a:off x="152400" y="7696200"/>
            <a:ext cx="5562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9445" name="Rectangle 229"/>
          <p:cNvSpPr>
            <a:spLocks noChangeArrowheads="1"/>
          </p:cNvSpPr>
          <p:nvPr/>
        </p:nvSpPr>
        <p:spPr bwMode="auto">
          <a:xfrm>
            <a:off x="228600" y="7696200"/>
            <a:ext cx="419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9451" name="Text Box 235"/>
          <p:cNvSpPr txBox="1">
            <a:spLocks noChangeArrowheads="1"/>
          </p:cNvSpPr>
          <p:nvPr/>
        </p:nvSpPr>
        <p:spPr bwMode="auto">
          <a:xfrm>
            <a:off x="1196752" y="8121352"/>
            <a:ext cx="4896544" cy="158399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BE" sz="1200" b="1" u="sng" dirty="0" smtClean="0">
                <a:solidFill>
                  <a:schemeClr val="accent6"/>
                </a:solidFill>
              </a:rPr>
              <a:t>CONCLUSION</a:t>
            </a:r>
          </a:p>
          <a:p>
            <a:pPr>
              <a:spcBef>
                <a:spcPct val="50000"/>
              </a:spcBef>
            </a:pPr>
            <a:r>
              <a:rPr lang="fr-BE" sz="1200" dirty="0" smtClean="0"/>
              <a:t>Une </a:t>
            </a:r>
            <a:r>
              <a:rPr lang="fr-BE" sz="1200" dirty="0"/>
              <a:t>approche globale de santé publique en santé mentale devrait donc intégrer : détection, prédiction, prévention et </a:t>
            </a:r>
            <a:r>
              <a:rPr lang="fr-BE" sz="1200" dirty="0" smtClean="0"/>
              <a:t>intervention.</a:t>
            </a:r>
          </a:p>
          <a:p>
            <a:pPr>
              <a:spcBef>
                <a:spcPct val="50000"/>
              </a:spcBef>
            </a:pPr>
            <a:r>
              <a:rPr lang="fr-BE" sz="1200" dirty="0" smtClean="0"/>
              <a:t>Cette approche se </a:t>
            </a:r>
            <a:r>
              <a:rPr lang="fr-BE" sz="1200" dirty="0" smtClean="0">
                <a:solidFill>
                  <a:schemeClr val="tx1"/>
                </a:solidFill>
              </a:rPr>
              <a:t>heurte</a:t>
            </a:r>
            <a:r>
              <a:rPr lang="fr-BE" sz="1200" dirty="0" smtClean="0"/>
              <a:t> pourtant à d’importantes réticences institutionnelles, tant dans le milieu médical que pédagogique lorsqu’il s’agit d’implémenter un travail de recherche/détection.</a:t>
            </a:r>
          </a:p>
          <a:p>
            <a:pPr>
              <a:spcBef>
                <a:spcPct val="50000"/>
              </a:spcBef>
            </a:pPr>
            <a:endParaRPr lang="fr-FR" sz="1400" dirty="0"/>
          </a:p>
          <a:p>
            <a:pPr>
              <a:spcBef>
                <a:spcPct val="50000"/>
              </a:spcBef>
            </a:pPr>
            <a:endParaRPr lang="fr-BE" sz="1400" b="1" u="sng" dirty="0" smtClean="0">
              <a:solidFill>
                <a:srgbClr val="000090"/>
              </a:solidFill>
              <a:latin typeface="Arial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16632" y="3872880"/>
            <a:ext cx="3933056" cy="4104456"/>
          </a:xfrm>
          <a:prstGeom prst="rect">
            <a:avLst/>
          </a:prstGeom>
          <a:noFill/>
        </p:spPr>
        <p:txBody>
          <a:bodyPr wrap="square" numCol="1" spcCol="360000" rtlCol="0">
            <a:noAutofit/>
          </a:bodyPr>
          <a:lstStyle/>
          <a:p>
            <a:pPr algn="just">
              <a:spcBef>
                <a:spcPct val="50000"/>
              </a:spcBef>
            </a:pPr>
            <a:endParaRPr lang="en-US" sz="900" b="1" u="sng" dirty="0" smtClean="0">
              <a:solidFill>
                <a:schemeClr val="accent6"/>
              </a:solidFill>
              <a:latin typeface="Arial"/>
              <a:cs typeface="Arial"/>
            </a:endParaRPr>
          </a:p>
          <a:p>
            <a:pPr>
              <a:spcBef>
                <a:spcPct val="50000"/>
              </a:spcBef>
            </a:pPr>
            <a:r>
              <a:rPr lang="en-US" sz="1200" b="1" u="sng" dirty="0" err="1" smtClean="0">
                <a:solidFill>
                  <a:schemeClr val="accent6"/>
                </a:solidFill>
                <a:latin typeface="Arial"/>
                <a:cs typeface="Arial"/>
              </a:rPr>
              <a:t>Une</a:t>
            </a:r>
            <a:r>
              <a:rPr lang="en-US" sz="1200" b="1" u="sng" dirty="0" smtClean="0">
                <a:solidFill>
                  <a:schemeClr val="accent6"/>
                </a:solidFill>
                <a:latin typeface="Arial"/>
                <a:cs typeface="Arial"/>
              </a:rPr>
              <a:t> question </a:t>
            </a:r>
            <a:r>
              <a:rPr lang="en-US" sz="1200" b="1" u="sng" dirty="0" err="1" smtClean="0">
                <a:solidFill>
                  <a:schemeClr val="accent6"/>
                </a:solidFill>
                <a:latin typeface="Arial"/>
                <a:cs typeface="Arial"/>
              </a:rPr>
              <a:t>méthodologique</a:t>
            </a:r>
            <a:r>
              <a:rPr lang="en-US" sz="1200" b="1" u="sng" dirty="0" smtClean="0">
                <a:solidFill>
                  <a:schemeClr val="accent6"/>
                </a:solidFill>
                <a:latin typeface="Arial"/>
                <a:cs typeface="Arial"/>
              </a:rPr>
              <a:t> </a:t>
            </a:r>
            <a:r>
              <a:rPr lang="en-US" sz="1200" b="1" u="sng" dirty="0" err="1" smtClean="0">
                <a:solidFill>
                  <a:schemeClr val="accent6"/>
                </a:solidFill>
                <a:latin typeface="Arial"/>
                <a:cs typeface="Arial"/>
              </a:rPr>
              <a:t>mais</a:t>
            </a:r>
            <a:r>
              <a:rPr lang="en-US" sz="1200" b="1" u="sng" dirty="0" smtClean="0">
                <a:solidFill>
                  <a:schemeClr val="accent6"/>
                </a:solidFill>
                <a:latin typeface="Arial"/>
                <a:cs typeface="Arial"/>
              </a:rPr>
              <a:t> </a:t>
            </a:r>
            <a:r>
              <a:rPr lang="en-US" sz="1200" b="1" u="sng" dirty="0" err="1" smtClean="0">
                <a:solidFill>
                  <a:schemeClr val="accent6"/>
                </a:solidFill>
                <a:latin typeface="Arial"/>
                <a:cs typeface="Arial"/>
              </a:rPr>
              <a:t>surtout</a:t>
            </a:r>
            <a:r>
              <a:rPr lang="en-US" sz="1200" b="1" u="sng" dirty="0" smtClean="0">
                <a:solidFill>
                  <a:schemeClr val="accent6"/>
                </a:solidFill>
                <a:latin typeface="Arial"/>
                <a:cs typeface="Arial"/>
              </a:rPr>
              <a:t> </a:t>
            </a:r>
            <a:r>
              <a:rPr lang="en-US" sz="1200" b="1" u="sng" dirty="0" err="1" smtClean="0">
                <a:solidFill>
                  <a:schemeClr val="accent6"/>
                </a:solidFill>
                <a:latin typeface="Arial"/>
                <a:cs typeface="Arial"/>
              </a:rPr>
              <a:t>é</a:t>
            </a:r>
            <a:r>
              <a:rPr lang="en-US" sz="1200" b="1" u="sng" dirty="0" err="1" smtClean="0">
                <a:solidFill>
                  <a:schemeClr val="accent6"/>
                </a:solidFill>
                <a:latin typeface="Arial"/>
                <a:cs typeface="Arial"/>
              </a:rPr>
              <a:t>thique</a:t>
            </a:r>
            <a:endParaRPr lang="en-US" sz="1200" b="1" u="sng" dirty="0" smtClean="0">
              <a:solidFill>
                <a:schemeClr val="accent6"/>
              </a:solidFill>
              <a:latin typeface="Arial"/>
              <a:cs typeface="Arial"/>
            </a:endParaRPr>
          </a:p>
          <a:p>
            <a:pPr algn="just">
              <a:spcBef>
                <a:spcPct val="50000"/>
              </a:spcBef>
            </a:pPr>
            <a:endParaRPr lang="en-US" sz="900" b="1" u="sng" dirty="0">
              <a:solidFill>
                <a:schemeClr val="accent6"/>
              </a:solidFill>
              <a:latin typeface="Arial"/>
              <a:cs typeface="Arial"/>
            </a:endParaRPr>
          </a:p>
          <a:p>
            <a:pPr algn="just">
              <a:spcBef>
                <a:spcPct val="50000"/>
              </a:spcBef>
            </a:pPr>
            <a:endParaRPr lang="en-US" sz="900" b="1" u="sng" dirty="0" smtClean="0">
              <a:solidFill>
                <a:schemeClr val="accent6"/>
              </a:solidFill>
              <a:latin typeface="Arial"/>
              <a:cs typeface="Arial"/>
            </a:endParaRPr>
          </a:p>
          <a:p>
            <a:r>
              <a:rPr lang="fr-BE" sz="1200" dirty="0"/>
              <a:t>Il nous revient en effet d’appliquer, dans une pratique centrée sur la personne singulière, les conclusions d’études de groupe : comment exploiter dans une pratique intersubjective les données issues de la recherche alors que, portant sur des dimensions étrangères à la clinique, elles sont destinées à être pertinentes au plan statistique ?</a:t>
            </a:r>
            <a:endParaRPr lang="fr-FR" sz="1200" dirty="0"/>
          </a:p>
          <a:p>
            <a:r>
              <a:rPr lang="fr-BE" sz="1200" dirty="0"/>
              <a:t>La question ethique centrale nous confronte alors à l’idée que, bien au-delà du dépistage, il s’agirait  de « </a:t>
            </a:r>
            <a:r>
              <a:rPr lang="fr-BE" sz="1200" i="1" dirty="0"/>
              <a:t>soigner ce qui n’est pas encore advenu</a:t>
            </a:r>
            <a:r>
              <a:rPr lang="fr-BE" sz="1200" dirty="0"/>
              <a:t> », quand une prédiction probabiliste permet de le redouter pour un individu particulier .</a:t>
            </a:r>
            <a:endParaRPr lang="fr-FR" sz="1200" dirty="0"/>
          </a:p>
          <a:p>
            <a:r>
              <a:rPr lang="fr-BE" sz="1200" dirty="0"/>
              <a:t>Identifier le risque et accompagner le jeune permet de faire face à une potentiellement dangereuse banalisation </a:t>
            </a:r>
            <a:r>
              <a:rPr lang="fr-BE" sz="1200"/>
              <a:t>de </a:t>
            </a:r>
            <a:r>
              <a:rPr lang="fr-BE" sz="1200" smtClean="0"/>
              <a:t>signes, </a:t>
            </a:r>
            <a:r>
              <a:rPr lang="fr-BE" sz="1200" dirty="0"/>
              <a:t>sans pour autant rendre pathologique un processus de développement normal.</a:t>
            </a:r>
            <a:endParaRPr lang="fr-FR" sz="1200" dirty="0"/>
          </a:p>
          <a:p>
            <a:pPr algn="just">
              <a:spcBef>
                <a:spcPct val="50000"/>
              </a:spcBef>
            </a:pPr>
            <a:endParaRPr lang="en-US" sz="900" b="1" u="sng" dirty="0" smtClean="0">
              <a:solidFill>
                <a:schemeClr val="accent6"/>
              </a:solidFill>
              <a:latin typeface="Arial"/>
              <a:cs typeface="Arial"/>
            </a:endParaRPr>
          </a:p>
          <a:p>
            <a:pPr algn="just">
              <a:spcBef>
                <a:spcPct val="50000"/>
              </a:spcBef>
            </a:pPr>
            <a:endParaRPr lang="en-US" sz="900" b="1" u="sng" dirty="0">
              <a:latin typeface="Arial"/>
              <a:cs typeface="Arial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077072" y="4088904"/>
            <a:ext cx="254534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u="sng" dirty="0" smtClean="0">
                <a:solidFill>
                  <a:schemeClr val="accent6"/>
                </a:solidFill>
                <a:latin typeface="Arial"/>
                <a:cs typeface="Arial"/>
              </a:rPr>
              <a:t>La </a:t>
            </a:r>
            <a:r>
              <a:rPr lang="en-US" sz="1200" b="1" u="sng" dirty="0" err="1" smtClean="0">
                <a:solidFill>
                  <a:schemeClr val="accent6"/>
                </a:solidFill>
                <a:latin typeface="Arial"/>
                <a:cs typeface="Arial"/>
              </a:rPr>
              <a:t>problématique</a:t>
            </a:r>
            <a:r>
              <a:rPr lang="en-US" sz="1200" b="1" u="sng" dirty="0" smtClean="0">
                <a:solidFill>
                  <a:schemeClr val="accent6"/>
                </a:solidFill>
                <a:latin typeface="Arial"/>
                <a:cs typeface="Arial"/>
              </a:rPr>
              <a:t> </a:t>
            </a:r>
            <a:r>
              <a:rPr lang="en-US" sz="1200" b="1" u="sng" dirty="0" err="1" smtClean="0">
                <a:solidFill>
                  <a:schemeClr val="accent6"/>
                </a:solidFill>
                <a:latin typeface="Arial"/>
                <a:cs typeface="Arial"/>
              </a:rPr>
              <a:t>familiale</a:t>
            </a:r>
            <a:r>
              <a:rPr lang="en-US" sz="1200" b="1" u="sng" dirty="0" smtClean="0">
                <a:solidFill>
                  <a:schemeClr val="accent6"/>
                </a:solidFill>
                <a:latin typeface="Arial"/>
                <a:cs typeface="Arial"/>
              </a:rPr>
              <a:t> </a:t>
            </a:r>
          </a:p>
          <a:p>
            <a:endParaRPr lang="fr-BE" sz="1200" dirty="0" smtClean="0"/>
          </a:p>
          <a:p>
            <a:endParaRPr lang="fr-BE" sz="1200" dirty="0"/>
          </a:p>
          <a:p>
            <a:r>
              <a:rPr lang="fr-BE" sz="1200" dirty="0" smtClean="0"/>
              <a:t>Cette </a:t>
            </a:r>
            <a:r>
              <a:rPr lang="fr-BE" sz="1200" dirty="0"/>
              <a:t>perspective permet également d’associer la famille à ce processus préventif/thérapeutique. Là encore,  ce n’est pas la stigmatisation qui est à craindre, mais le sentiment d’abandon si fréquemment exprimé par les parents face au flou des réponses qu’ils rencontrent.</a:t>
            </a:r>
            <a:endParaRPr lang="fr-FR" sz="1200" dirty="0"/>
          </a:p>
          <a:p>
            <a:r>
              <a:rPr lang="fr-BE" sz="1200" dirty="0"/>
              <a:t>Leur participation à l’accompagnement éclairé de leur enfant se traduit le plus souvent par la mise en place  d’attitudes « </a:t>
            </a:r>
            <a:r>
              <a:rPr lang="fr-BE" sz="1200" i="1" dirty="0"/>
              <a:t>prévenantes »</a:t>
            </a:r>
            <a:r>
              <a:rPr lang="fr-BE" sz="1200" dirty="0"/>
              <a:t> efficaces, tant au niveau de la famille elle-même que de l’école ou d’activités sociales, par exemple.</a:t>
            </a:r>
            <a:endParaRPr lang="fr-FR" sz="1200" dirty="0"/>
          </a:p>
          <a:p>
            <a:pPr algn="just">
              <a:spcBef>
                <a:spcPct val="50000"/>
              </a:spcBef>
            </a:pPr>
            <a:endParaRPr lang="en-US" sz="1200" b="1" dirty="0">
              <a:solidFill>
                <a:schemeClr val="accent6"/>
              </a:solidFill>
              <a:latin typeface="Arial"/>
              <a:cs typeface="Arial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0" y="3584848"/>
            <a:ext cx="6858000" cy="0"/>
          </a:xfrm>
          <a:prstGeom prst="line">
            <a:avLst/>
          </a:prstGeom>
          <a:ln w="9525" cmpd="sng">
            <a:solidFill>
              <a:srgbClr val="3333C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0" y="7977336"/>
            <a:ext cx="6858000" cy="0"/>
          </a:xfrm>
          <a:prstGeom prst="line">
            <a:avLst/>
          </a:prstGeom>
          <a:ln w="9525" cmpd="sng">
            <a:solidFill>
              <a:srgbClr val="3333C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4077072" y="3584848"/>
            <a:ext cx="0" cy="4392488"/>
          </a:xfrm>
          <a:prstGeom prst="line">
            <a:avLst/>
          </a:prstGeom>
          <a:ln w="6350" cmpd="sng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772816" y="1640632"/>
            <a:ext cx="3168352" cy="0"/>
          </a:xfrm>
          <a:prstGeom prst="line">
            <a:avLst/>
          </a:prstGeom>
          <a:ln w="3175" cmpd="sng">
            <a:solidFill>
              <a:srgbClr val="3333C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2154</TotalTime>
  <Words>125</Words>
  <Application>Microsoft Office PowerPoint</Application>
  <PresentationFormat>Format A4 (210 x 297 mm)</PresentationFormat>
  <Paragraphs>26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 Le Paradoxe de la Prédiction en Pédopsychiatrie : entre Clinique du Risque et Clinique de l’Attente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OF THE A1 ALLELE OF THE DRD2 ON ALCOHOL CRAVING</dc:title>
  <dc:creator>Emmanuel PINTO</dc:creator>
  <cp:lastModifiedBy>C050461</cp:lastModifiedBy>
  <cp:revision>107</cp:revision>
  <cp:lastPrinted>2016-12-26T18:25:37Z</cp:lastPrinted>
  <dcterms:created xsi:type="dcterms:W3CDTF">2005-05-13T11:10:31Z</dcterms:created>
  <dcterms:modified xsi:type="dcterms:W3CDTF">2017-01-02T14:37:58Z</dcterms:modified>
</cp:coreProperties>
</file>