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7"/>
  </p:notesMasterIdLst>
  <p:sldIdLst>
    <p:sldId id="256" r:id="rId2"/>
    <p:sldId id="257" r:id="rId3"/>
    <p:sldId id="259" r:id="rId4"/>
    <p:sldId id="258" r:id="rId5"/>
    <p:sldId id="261" r:id="rId6"/>
    <p:sldId id="263" r:id="rId7"/>
    <p:sldId id="260" r:id="rId8"/>
    <p:sldId id="262" r:id="rId9"/>
    <p:sldId id="264" r:id="rId10"/>
    <p:sldId id="265" r:id="rId11"/>
    <p:sldId id="266" r:id="rId12"/>
    <p:sldId id="267" r:id="rId13"/>
    <p:sldId id="268" r:id="rId14"/>
    <p:sldId id="269" r:id="rId15"/>
    <p:sldId id="270" r:id="rId16"/>
    <p:sldId id="324" r:id="rId17"/>
    <p:sldId id="271" r:id="rId18"/>
    <p:sldId id="325"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26" r:id="rId35"/>
    <p:sldId id="327" r:id="rId36"/>
    <p:sldId id="288" r:id="rId37"/>
    <p:sldId id="330" r:id="rId38"/>
    <p:sldId id="331" r:id="rId39"/>
    <p:sldId id="287" r:id="rId40"/>
    <p:sldId id="328" r:id="rId41"/>
    <p:sldId id="329" r:id="rId42"/>
    <p:sldId id="289" r:id="rId43"/>
    <p:sldId id="332" r:id="rId44"/>
    <p:sldId id="351" r:id="rId45"/>
    <p:sldId id="352" r:id="rId46"/>
    <p:sldId id="290" r:id="rId47"/>
    <p:sldId id="291" r:id="rId48"/>
    <p:sldId id="292" r:id="rId49"/>
    <p:sldId id="293" r:id="rId50"/>
    <p:sldId id="294" r:id="rId51"/>
    <p:sldId id="295" r:id="rId52"/>
    <p:sldId id="296" r:id="rId53"/>
    <p:sldId id="297" r:id="rId54"/>
    <p:sldId id="298" r:id="rId55"/>
    <p:sldId id="299" r:id="rId56"/>
    <p:sldId id="300" r:id="rId57"/>
    <p:sldId id="302" r:id="rId58"/>
    <p:sldId id="303" r:id="rId59"/>
    <p:sldId id="304" r:id="rId60"/>
    <p:sldId id="305"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06" r:id="rId80"/>
    <p:sldId id="307" r:id="rId81"/>
    <p:sldId id="311" r:id="rId82"/>
    <p:sldId id="312" r:id="rId83"/>
    <p:sldId id="313" r:id="rId84"/>
    <p:sldId id="314" r:id="rId85"/>
    <p:sldId id="315" r:id="rId86"/>
    <p:sldId id="316" r:id="rId87"/>
    <p:sldId id="317" r:id="rId88"/>
    <p:sldId id="308" r:id="rId89"/>
    <p:sldId id="318" r:id="rId90"/>
    <p:sldId id="319" r:id="rId91"/>
    <p:sldId id="320" r:id="rId92"/>
    <p:sldId id="321" r:id="rId93"/>
    <p:sldId id="322" r:id="rId94"/>
    <p:sldId id="323" r:id="rId95"/>
    <p:sldId id="309"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2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8F90B-33F7-2F44-B30B-613177CBC67A}" type="datetimeFigureOut">
              <a:rPr lang="fr-FR" smtClean="0"/>
              <a:pPr/>
              <a:t>20/10/17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9456A-E2E2-984F-8236-D589C45A492A}" type="slidenum">
              <a:rPr lang="fr-FR" smtClean="0"/>
              <a:pPr/>
              <a:t>‹#›</a:t>
            </a:fld>
            <a:endParaRPr lang="fr-FR"/>
          </a:p>
        </p:txBody>
      </p:sp>
    </p:spTree>
    <p:extLst>
      <p:ext uri="{BB962C8B-B14F-4D97-AF65-F5344CB8AC3E}">
        <p14:creationId xmlns:p14="http://schemas.microsoft.com/office/powerpoint/2010/main" val="1075546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a:xfrm>
            <a:off x="-14225588" y="-11796713"/>
            <a:ext cx="16651288" cy="12490451"/>
          </a:xfrm>
        </p:spPr>
      </p:sp>
      <p:sp>
        <p:nvSpPr>
          <p:cNvPr id="1208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a:xfrm>
            <a:off x="-14225588" y="-11796713"/>
            <a:ext cx="16651288" cy="12490451"/>
          </a:xfrm>
        </p:spPr>
      </p:sp>
      <p:sp>
        <p:nvSpPr>
          <p:cNvPr id="1259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image des diapositives 1"/>
          <p:cNvSpPr>
            <a:spLocks noGrp="1" noRot="1" noChangeAspect="1" noTextEdit="1"/>
          </p:cNvSpPr>
          <p:nvPr>
            <p:ph type="sldImg"/>
          </p:nvPr>
        </p:nvSpPr>
        <p:spPr>
          <a:xfrm>
            <a:off x="-14225588" y="-11796713"/>
            <a:ext cx="16651288" cy="12490451"/>
          </a:xfrm>
        </p:spPr>
      </p:sp>
      <p:sp>
        <p:nvSpPr>
          <p:cNvPr id="1269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p:cNvSpPr>
            <a:spLocks noGrp="1" noRot="1" noChangeAspect="1" noTextEdit="1"/>
          </p:cNvSpPr>
          <p:nvPr>
            <p:ph type="sldImg"/>
          </p:nvPr>
        </p:nvSpPr>
        <p:spPr>
          <a:xfrm>
            <a:off x="-14225588" y="-11796713"/>
            <a:ext cx="16651288" cy="12490451"/>
          </a:xfrm>
        </p:spPr>
      </p:sp>
      <p:sp>
        <p:nvSpPr>
          <p:cNvPr id="1300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14225588" y="-11796713"/>
            <a:ext cx="16651288" cy="12490451"/>
          </a:xfrm>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a:xfrm>
            <a:off x="-14225588" y="-11796713"/>
            <a:ext cx="16651288" cy="12490451"/>
          </a:xfrm>
        </p:spPr>
      </p:sp>
      <p:sp>
        <p:nvSpPr>
          <p:cNvPr id="1320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fr-BE"/>
          </a:p>
        </p:txBody>
      </p:sp>
      <p:sp>
        <p:nvSpPr>
          <p:cNvPr id="17411"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fr-FR">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pPr eaLnBrk="1" hangingPunct="1">
              <a:buClr>
                <a:srgbClr val="000000"/>
              </a:buClr>
              <a:buSzPct val="100000"/>
              <a:buFont typeface="Times New Roman" charset="0"/>
              <a:buNone/>
            </a:pPr>
            <a:endParaRPr lang="fr-BE"/>
          </a:p>
        </p:txBody>
      </p:sp>
      <p:sp>
        <p:nvSpPr>
          <p:cNvPr id="19459"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fr-FR">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5475"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105476" name="Espace réservé du numéro de diapositive 3"/>
          <p:cNvSpPr>
            <a:spLocks noGrp="1"/>
          </p:cNvSpPr>
          <p:nvPr>
            <p:ph type="sldNum" sz="quarter" idx="5"/>
          </p:nvPr>
        </p:nvSpPr>
        <p:spPr bwMode="auto">
          <a:noFill/>
          <a:ln>
            <a:miter lim="800000"/>
            <a:headEnd/>
            <a:tailEnd/>
          </a:ln>
        </p:spPr>
        <p:txBody>
          <a:bodyPr/>
          <a:lstStyle/>
          <a:p>
            <a:fld id="{2CAF4254-915C-4489-A201-90B6D969AE5D}" type="slidenum">
              <a:rPr lang="fr-BE"/>
              <a:pPr/>
              <a:t>57</a:t>
            </a:fld>
            <a:endParaRPr lang="fr-B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e l'image des diapositives 1"/>
          <p:cNvSpPr>
            <a:spLocks noGrp="1" noRot="1" noChangeAspect="1" noTextEdit="1"/>
          </p:cNvSpPr>
          <p:nvPr>
            <p:ph type="sldImg"/>
          </p:nvPr>
        </p:nvSpPr>
        <p:spPr>
          <a:xfrm>
            <a:off x="-14225588" y="-11796713"/>
            <a:ext cx="16651288" cy="12490451"/>
          </a:xfrm>
        </p:spPr>
      </p:sp>
      <p:sp>
        <p:nvSpPr>
          <p:cNvPr id="1331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a:xfrm>
            <a:off x="-14225588" y="-11796713"/>
            <a:ext cx="16651288" cy="12490451"/>
          </a:xfrm>
        </p:spPr>
      </p:sp>
      <p:sp>
        <p:nvSpPr>
          <p:cNvPr id="1341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a:xfrm>
            <a:off x="-14225588" y="-11796713"/>
            <a:ext cx="16651288" cy="12490451"/>
          </a:xfrm>
        </p:spPr>
      </p:sp>
      <p:sp>
        <p:nvSpPr>
          <p:cNvPr id="1218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p:cNvSpPr>
            <a:spLocks noGrp="1" noRot="1" noChangeAspect="1" noTextEdit="1"/>
          </p:cNvSpPr>
          <p:nvPr>
            <p:ph type="sldImg"/>
          </p:nvPr>
        </p:nvSpPr>
        <p:spPr>
          <a:xfrm>
            <a:off x="-14225588" y="-11796713"/>
            <a:ext cx="16651288" cy="12490451"/>
          </a:xfrm>
        </p:spPr>
      </p:sp>
      <p:sp>
        <p:nvSpPr>
          <p:cNvPr id="135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noTextEdit="1"/>
          </p:cNvSpPr>
          <p:nvPr>
            <p:ph type="sldImg"/>
          </p:nvPr>
        </p:nvSpPr>
        <p:spPr>
          <a:xfrm>
            <a:off x="-14225588" y="-11796713"/>
            <a:ext cx="16651288" cy="12490451"/>
          </a:xfrm>
        </p:spPr>
      </p:sp>
      <p:sp>
        <p:nvSpPr>
          <p:cNvPr id="1361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a:xfrm>
            <a:off x="-14225588" y="-11796713"/>
            <a:ext cx="16651288" cy="12490451"/>
          </a:xfrm>
        </p:spPr>
      </p:sp>
      <p:sp>
        <p:nvSpPr>
          <p:cNvPr id="138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e l'image des diapositives 1"/>
          <p:cNvSpPr>
            <a:spLocks noGrp="1" noRot="1" noChangeAspect="1" noTextEdit="1"/>
          </p:cNvSpPr>
          <p:nvPr>
            <p:ph type="sldImg"/>
          </p:nvPr>
        </p:nvSpPr>
        <p:spPr>
          <a:xfrm>
            <a:off x="-14225588" y="-11796713"/>
            <a:ext cx="16651288" cy="12490451"/>
          </a:xfrm>
        </p:spPr>
      </p:sp>
      <p:sp>
        <p:nvSpPr>
          <p:cNvPr id="139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e l'image des diapositives 1"/>
          <p:cNvSpPr>
            <a:spLocks noGrp="1" noRot="1" noChangeAspect="1" noTextEdit="1"/>
          </p:cNvSpPr>
          <p:nvPr>
            <p:ph type="sldImg"/>
          </p:nvPr>
        </p:nvSpPr>
        <p:spPr>
          <a:xfrm>
            <a:off x="-14225588" y="-11796713"/>
            <a:ext cx="16651288" cy="12490451"/>
          </a:xfrm>
        </p:spPr>
      </p:sp>
      <p:sp>
        <p:nvSpPr>
          <p:cNvPr id="140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ce réservé de l'image des diapositives 1"/>
          <p:cNvSpPr>
            <a:spLocks noGrp="1" noRot="1" noChangeAspect="1" noTextEdit="1"/>
          </p:cNvSpPr>
          <p:nvPr>
            <p:ph type="sldImg"/>
          </p:nvPr>
        </p:nvSpPr>
        <p:spPr>
          <a:xfrm>
            <a:off x="-14225588" y="-11796713"/>
            <a:ext cx="16651288" cy="12490451"/>
          </a:xfrm>
        </p:spPr>
      </p:sp>
      <p:sp>
        <p:nvSpPr>
          <p:cNvPr id="141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e l'image des diapositives 1"/>
          <p:cNvSpPr>
            <a:spLocks noGrp="1" noRot="1" noChangeAspect="1" noTextEdit="1"/>
          </p:cNvSpPr>
          <p:nvPr>
            <p:ph type="sldImg"/>
          </p:nvPr>
        </p:nvSpPr>
        <p:spPr>
          <a:xfrm>
            <a:off x="-14225588" y="-11796713"/>
            <a:ext cx="16651288" cy="12490451"/>
          </a:xfrm>
        </p:spPr>
      </p:sp>
      <p:sp>
        <p:nvSpPr>
          <p:cNvPr id="1423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e l'image des diapositives 1"/>
          <p:cNvSpPr>
            <a:spLocks noGrp="1" noRot="1" noChangeAspect="1" noTextEdit="1"/>
          </p:cNvSpPr>
          <p:nvPr>
            <p:ph type="sldImg"/>
          </p:nvPr>
        </p:nvSpPr>
        <p:spPr>
          <a:xfrm>
            <a:off x="-14225588" y="-11796713"/>
            <a:ext cx="16651288" cy="12490451"/>
          </a:xfrm>
        </p:spPr>
      </p:sp>
      <p:sp>
        <p:nvSpPr>
          <p:cNvPr id="143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e l'image des diapositives 1"/>
          <p:cNvSpPr>
            <a:spLocks noGrp="1" noRot="1" noChangeAspect="1" noTextEdit="1"/>
          </p:cNvSpPr>
          <p:nvPr>
            <p:ph type="sldImg"/>
          </p:nvPr>
        </p:nvSpPr>
        <p:spPr>
          <a:xfrm>
            <a:off x="-14225588" y="-11796713"/>
            <a:ext cx="16651288" cy="12490451"/>
          </a:xfrm>
        </p:spPr>
      </p:sp>
      <p:sp>
        <p:nvSpPr>
          <p:cNvPr id="1443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image des diapositives 1"/>
          <p:cNvSpPr>
            <a:spLocks noGrp="1" noRot="1" noChangeAspect="1" noTextEdit="1"/>
          </p:cNvSpPr>
          <p:nvPr>
            <p:ph type="sldImg"/>
          </p:nvPr>
        </p:nvSpPr>
        <p:spPr>
          <a:xfrm>
            <a:off x="-14225588" y="-11796713"/>
            <a:ext cx="16651288" cy="12490451"/>
          </a:xfrm>
        </p:spPr>
      </p:sp>
      <p:sp>
        <p:nvSpPr>
          <p:cNvPr id="145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BE">
              <a:latin typeface="Calibri" charset="0"/>
            </a:endParaRPr>
          </a:p>
        </p:txBody>
      </p:sp>
      <p:sp>
        <p:nvSpPr>
          <p:cNvPr id="215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2"/>
                </a:solidFill>
                <a:latin typeface="Arial" charset="0"/>
                <a:ea typeface="ＭＳ Ｐゴシック" charset="0"/>
                <a:cs typeface="ＭＳ Ｐゴシック" charset="0"/>
              </a:defRPr>
            </a:lvl1pPr>
            <a:lvl2pPr marL="742950" indent="-285750" eaLnBrk="0" hangingPunct="0">
              <a:defRPr sz="2800">
                <a:solidFill>
                  <a:schemeClr val="tx2"/>
                </a:solidFill>
                <a:latin typeface="Arial" charset="0"/>
                <a:ea typeface="ＭＳ Ｐゴシック" charset="0"/>
              </a:defRPr>
            </a:lvl2pPr>
            <a:lvl3pPr marL="1143000" indent="-228600" eaLnBrk="0" hangingPunct="0">
              <a:defRPr sz="2800">
                <a:solidFill>
                  <a:schemeClr val="tx2"/>
                </a:solidFill>
                <a:latin typeface="Arial" charset="0"/>
                <a:ea typeface="ＭＳ Ｐゴシック" charset="0"/>
              </a:defRPr>
            </a:lvl3pPr>
            <a:lvl4pPr marL="1600200" indent="-228600" eaLnBrk="0" hangingPunct="0">
              <a:defRPr sz="2800">
                <a:solidFill>
                  <a:schemeClr val="tx2"/>
                </a:solidFill>
                <a:latin typeface="Arial" charset="0"/>
                <a:ea typeface="ＭＳ Ｐゴシック" charset="0"/>
              </a:defRPr>
            </a:lvl4pPr>
            <a:lvl5pPr marL="2057400" indent="-228600" eaLnBrk="0" hangingPunct="0">
              <a:defRPr sz="2800">
                <a:solidFill>
                  <a:schemeClr val="tx2"/>
                </a:solidFill>
                <a:latin typeface="Arial" charset="0"/>
                <a:ea typeface="ＭＳ Ｐゴシック" charset="0"/>
              </a:defRPr>
            </a:lvl5pPr>
            <a:lvl6pPr marL="2514600" indent="-228600" eaLnBrk="0" fontAlgn="base" hangingPunct="0">
              <a:spcBef>
                <a:spcPct val="0"/>
              </a:spcBef>
              <a:spcAft>
                <a:spcPct val="0"/>
              </a:spcAft>
              <a:defRPr sz="2800">
                <a:solidFill>
                  <a:schemeClr val="tx2"/>
                </a:solidFill>
                <a:latin typeface="Arial" charset="0"/>
                <a:ea typeface="ＭＳ Ｐゴシック" charset="0"/>
              </a:defRPr>
            </a:lvl6pPr>
            <a:lvl7pPr marL="2971800" indent="-228600" eaLnBrk="0" fontAlgn="base" hangingPunct="0">
              <a:spcBef>
                <a:spcPct val="0"/>
              </a:spcBef>
              <a:spcAft>
                <a:spcPct val="0"/>
              </a:spcAft>
              <a:defRPr sz="2800">
                <a:solidFill>
                  <a:schemeClr val="tx2"/>
                </a:solidFill>
                <a:latin typeface="Arial" charset="0"/>
                <a:ea typeface="ＭＳ Ｐゴシック" charset="0"/>
              </a:defRPr>
            </a:lvl7pPr>
            <a:lvl8pPr marL="3429000" indent="-228600" eaLnBrk="0" fontAlgn="base" hangingPunct="0">
              <a:spcBef>
                <a:spcPct val="0"/>
              </a:spcBef>
              <a:spcAft>
                <a:spcPct val="0"/>
              </a:spcAft>
              <a:defRPr sz="2800">
                <a:solidFill>
                  <a:schemeClr val="tx2"/>
                </a:solidFill>
                <a:latin typeface="Arial" charset="0"/>
                <a:ea typeface="ＭＳ Ｐゴシック" charset="0"/>
              </a:defRPr>
            </a:lvl8pPr>
            <a:lvl9pPr marL="3886200" indent="-228600" eaLnBrk="0" fontAlgn="base" hangingPunct="0">
              <a:spcBef>
                <a:spcPct val="0"/>
              </a:spcBef>
              <a:spcAft>
                <a:spcPct val="0"/>
              </a:spcAft>
              <a:defRPr sz="2800">
                <a:solidFill>
                  <a:schemeClr val="tx2"/>
                </a:solidFill>
                <a:latin typeface="Arial" charset="0"/>
                <a:ea typeface="ＭＳ Ｐゴシック" charset="0"/>
              </a:defRPr>
            </a:lvl9pPr>
          </a:lstStyle>
          <a:p>
            <a:pPr eaLnBrk="1" hangingPunct="1"/>
            <a:fld id="{E4E889ED-25F5-F747-9CFE-84EFFFDBE983}" type="slidenum">
              <a:rPr lang="fr-BE" sz="1200"/>
              <a:pPr eaLnBrk="1" hangingPunct="1"/>
              <a:t>26</a:t>
            </a:fld>
            <a:endParaRPr lang="fr-B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e l'image des diapositives 1"/>
          <p:cNvSpPr>
            <a:spLocks noGrp="1" noRot="1" noChangeAspect="1" noTextEdit="1"/>
          </p:cNvSpPr>
          <p:nvPr>
            <p:ph type="sldImg"/>
          </p:nvPr>
        </p:nvSpPr>
        <p:spPr>
          <a:xfrm>
            <a:off x="-14225588" y="-11796713"/>
            <a:ext cx="16651288" cy="12490451"/>
          </a:xfrm>
        </p:spPr>
      </p:sp>
      <p:sp>
        <p:nvSpPr>
          <p:cNvPr id="1464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image des diapositives 1"/>
          <p:cNvSpPr>
            <a:spLocks noGrp="1" noRot="1" noChangeAspect="1" noTextEdit="1"/>
          </p:cNvSpPr>
          <p:nvPr>
            <p:ph type="sldImg"/>
          </p:nvPr>
        </p:nvSpPr>
        <p:spPr>
          <a:xfrm>
            <a:off x="-14225588" y="-11796713"/>
            <a:ext cx="16651288" cy="12490451"/>
          </a:xfrm>
        </p:spPr>
      </p:sp>
      <p:sp>
        <p:nvSpPr>
          <p:cNvPr id="147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a:xfrm>
            <a:off x="-14225588" y="-11796713"/>
            <a:ext cx="16651288" cy="12490451"/>
          </a:xfrm>
        </p:spPr>
      </p:sp>
      <p:sp>
        <p:nvSpPr>
          <p:cNvPr id="148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image des diapositives 1"/>
          <p:cNvSpPr>
            <a:spLocks noGrp="1" noRot="1" noChangeAspect="1" noTextEdit="1"/>
          </p:cNvSpPr>
          <p:nvPr>
            <p:ph type="sldImg"/>
          </p:nvPr>
        </p:nvSpPr>
        <p:spPr>
          <a:xfrm>
            <a:off x="-14225588" y="-11796713"/>
            <a:ext cx="16651288" cy="12490451"/>
          </a:xfrm>
        </p:spPr>
      </p:sp>
      <p:sp>
        <p:nvSpPr>
          <p:cNvPr id="149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a:xfrm>
            <a:off x="-14225588" y="-11796713"/>
            <a:ext cx="16651288" cy="12490451"/>
          </a:xfrm>
        </p:spPr>
      </p:sp>
      <p:sp>
        <p:nvSpPr>
          <p:cNvPr id="150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image des diapositives 1"/>
          <p:cNvSpPr>
            <a:spLocks noGrp="1" noRot="1" noChangeAspect="1" noTextEdit="1"/>
          </p:cNvSpPr>
          <p:nvPr>
            <p:ph type="sldImg"/>
          </p:nvPr>
        </p:nvSpPr>
        <p:spPr>
          <a:xfrm>
            <a:off x="-14225588" y="-11796713"/>
            <a:ext cx="16651288" cy="12490451"/>
          </a:xfrm>
        </p:spPr>
      </p:sp>
      <p:sp>
        <p:nvSpPr>
          <p:cNvPr id="151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BE">
              <a:latin typeface="Calibri" charset="0"/>
            </a:endParaRPr>
          </a:p>
        </p:txBody>
      </p:sp>
      <p:sp>
        <p:nvSpPr>
          <p:cNvPr id="235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2"/>
                </a:solidFill>
                <a:latin typeface="Arial" charset="0"/>
                <a:ea typeface="ＭＳ Ｐゴシック" charset="0"/>
                <a:cs typeface="ＭＳ Ｐゴシック" charset="0"/>
              </a:defRPr>
            </a:lvl1pPr>
            <a:lvl2pPr marL="742950" indent="-285750" eaLnBrk="0" hangingPunct="0">
              <a:defRPr sz="2800">
                <a:solidFill>
                  <a:schemeClr val="tx2"/>
                </a:solidFill>
                <a:latin typeface="Arial" charset="0"/>
                <a:ea typeface="ＭＳ Ｐゴシック" charset="0"/>
              </a:defRPr>
            </a:lvl2pPr>
            <a:lvl3pPr marL="1143000" indent="-228600" eaLnBrk="0" hangingPunct="0">
              <a:defRPr sz="2800">
                <a:solidFill>
                  <a:schemeClr val="tx2"/>
                </a:solidFill>
                <a:latin typeface="Arial" charset="0"/>
                <a:ea typeface="ＭＳ Ｐゴシック" charset="0"/>
              </a:defRPr>
            </a:lvl3pPr>
            <a:lvl4pPr marL="1600200" indent="-228600" eaLnBrk="0" hangingPunct="0">
              <a:defRPr sz="2800">
                <a:solidFill>
                  <a:schemeClr val="tx2"/>
                </a:solidFill>
                <a:latin typeface="Arial" charset="0"/>
                <a:ea typeface="ＭＳ Ｐゴシック" charset="0"/>
              </a:defRPr>
            </a:lvl4pPr>
            <a:lvl5pPr marL="2057400" indent="-228600" eaLnBrk="0" hangingPunct="0">
              <a:defRPr sz="2800">
                <a:solidFill>
                  <a:schemeClr val="tx2"/>
                </a:solidFill>
                <a:latin typeface="Arial" charset="0"/>
                <a:ea typeface="ＭＳ Ｐゴシック" charset="0"/>
              </a:defRPr>
            </a:lvl5pPr>
            <a:lvl6pPr marL="2514600" indent="-228600" eaLnBrk="0" fontAlgn="base" hangingPunct="0">
              <a:spcBef>
                <a:spcPct val="0"/>
              </a:spcBef>
              <a:spcAft>
                <a:spcPct val="0"/>
              </a:spcAft>
              <a:defRPr sz="2800">
                <a:solidFill>
                  <a:schemeClr val="tx2"/>
                </a:solidFill>
                <a:latin typeface="Arial" charset="0"/>
                <a:ea typeface="ＭＳ Ｐゴシック" charset="0"/>
              </a:defRPr>
            </a:lvl6pPr>
            <a:lvl7pPr marL="2971800" indent="-228600" eaLnBrk="0" fontAlgn="base" hangingPunct="0">
              <a:spcBef>
                <a:spcPct val="0"/>
              </a:spcBef>
              <a:spcAft>
                <a:spcPct val="0"/>
              </a:spcAft>
              <a:defRPr sz="2800">
                <a:solidFill>
                  <a:schemeClr val="tx2"/>
                </a:solidFill>
                <a:latin typeface="Arial" charset="0"/>
                <a:ea typeface="ＭＳ Ｐゴシック" charset="0"/>
              </a:defRPr>
            </a:lvl7pPr>
            <a:lvl8pPr marL="3429000" indent="-228600" eaLnBrk="0" fontAlgn="base" hangingPunct="0">
              <a:spcBef>
                <a:spcPct val="0"/>
              </a:spcBef>
              <a:spcAft>
                <a:spcPct val="0"/>
              </a:spcAft>
              <a:defRPr sz="2800">
                <a:solidFill>
                  <a:schemeClr val="tx2"/>
                </a:solidFill>
                <a:latin typeface="Arial" charset="0"/>
                <a:ea typeface="ＭＳ Ｐゴシック" charset="0"/>
              </a:defRPr>
            </a:lvl8pPr>
            <a:lvl9pPr marL="3886200" indent="-228600" eaLnBrk="0" fontAlgn="base" hangingPunct="0">
              <a:spcBef>
                <a:spcPct val="0"/>
              </a:spcBef>
              <a:spcAft>
                <a:spcPct val="0"/>
              </a:spcAft>
              <a:defRPr sz="2800">
                <a:solidFill>
                  <a:schemeClr val="tx2"/>
                </a:solidFill>
                <a:latin typeface="Arial" charset="0"/>
                <a:ea typeface="ＭＳ Ｐゴシック" charset="0"/>
              </a:defRPr>
            </a:lvl9pPr>
          </a:lstStyle>
          <a:p>
            <a:pPr eaLnBrk="1" hangingPunct="1"/>
            <a:fld id="{0AE504B8-BED9-D142-91AA-A9F614AED742}" type="slidenum">
              <a:rPr lang="fr-BE" sz="1200"/>
              <a:pPr eaLnBrk="1" hangingPunct="1"/>
              <a:t>27</a:t>
            </a:fld>
            <a:endParaRPr lang="fr-B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BE">
              <a:latin typeface="Calibri" charset="0"/>
            </a:endParaRPr>
          </a:p>
        </p:txBody>
      </p:sp>
      <p:sp>
        <p:nvSpPr>
          <p:cNvPr id="276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2"/>
                </a:solidFill>
                <a:latin typeface="Arial" charset="0"/>
                <a:ea typeface="ＭＳ Ｐゴシック" charset="0"/>
                <a:cs typeface="ＭＳ Ｐゴシック" charset="0"/>
              </a:defRPr>
            </a:lvl1pPr>
            <a:lvl2pPr marL="742950" indent="-285750" eaLnBrk="0" hangingPunct="0">
              <a:defRPr sz="2800">
                <a:solidFill>
                  <a:schemeClr val="tx2"/>
                </a:solidFill>
                <a:latin typeface="Arial" charset="0"/>
                <a:ea typeface="ＭＳ Ｐゴシック" charset="0"/>
              </a:defRPr>
            </a:lvl2pPr>
            <a:lvl3pPr marL="1143000" indent="-228600" eaLnBrk="0" hangingPunct="0">
              <a:defRPr sz="2800">
                <a:solidFill>
                  <a:schemeClr val="tx2"/>
                </a:solidFill>
                <a:latin typeface="Arial" charset="0"/>
                <a:ea typeface="ＭＳ Ｐゴシック" charset="0"/>
              </a:defRPr>
            </a:lvl3pPr>
            <a:lvl4pPr marL="1600200" indent="-228600" eaLnBrk="0" hangingPunct="0">
              <a:defRPr sz="2800">
                <a:solidFill>
                  <a:schemeClr val="tx2"/>
                </a:solidFill>
                <a:latin typeface="Arial" charset="0"/>
                <a:ea typeface="ＭＳ Ｐゴシック" charset="0"/>
              </a:defRPr>
            </a:lvl4pPr>
            <a:lvl5pPr marL="2057400" indent="-228600" eaLnBrk="0" hangingPunct="0">
              <a:defRPr sz="2800">
                <a:solidFill>
                  <a:schemeClr val="tx2"/>
                </a:solidFill>
                <a:latin typeface="Arial" charset="0"/>
                <a:ea typeface="ＭＳ Ｐゴシック" charset="0"/>
              </a:defRPr>
            </a:lvl5pPr>
            <a:lvl6pPr marL="2514600" indent="-228600" eaLnBrk="0" fontAlgn="base" hangingPunct="0">
              <a:spcBef>
                <a:spcPct val="0"/>
              </a:spcBef>
              <a:spcAft>
                <a:spcPct val="0"/>
              </a:spcAft>
              <a:defRPr sz="2800">
                <a:solidFill>
                  <a:schemeClr val="tx2"/>
                </a:solidFill>
                <a:latin typeface="Arial" charset="0"/>
                <a:ea typeface="ＭＳ Ｐゴシック" charset="0"/>
              </a:defRPr>
            </a:lvl6pPr>
            <a:lvl7pPr marL="2971800" indent="-228600" eaLnBrk="0" fontAlgn="base" hangingPunct="0">
              <a:spcBef>
                <a:spcPct val="0"/>
              </a:spcBef>
              <a:spcAft>
                <a:spcPct val="0"/>
              </a:spcAft>
              <a:defRPr sz="2800">
                <a:solidFill>
                  <a:schemeClr val="tx2"/>
                </a:solidFill>
                <a:latin typeface="Arial" charset="0"/>
                <a:ea typeface="ＭＳ Ｐゴシック" charset="0"/>
              </a:defRPr>
            </a:lvl7pPr>
            <a:lvl8pPr marL="3429000" indent="-228600" eaLnBrk="0" fontAlgn="base" hangingPunct="0">
              <a:spcBef>
                <a:spcPct val="0"/>
              </a:spcBef>
              <a:spcAft>
                <a:spcPct val="0"/>
              </a:spcAft>
              <a:defRPr sz="2800">
                <a:solidFill>
                  <a:schemeClr val="tx2"/>
                </a:solidFill>
                <a:latin typeface="Arial" charset="0"/>
                <a:ea typeface="ＭＳ Ｐゴシック" charset="0"/>
              </a:defRPr>
            </a:lvl8pPr>
            <a:lvl9pPr marL="3886200" indent="-228600" eaLnBrk="0" fontAlgn="base" hangingPunct="0">
              <a:spcBef>
                <a:spcPct val="0"/>
              </a:spcBef>
              <a:spcAft>
                <a:spcPct val="0"/>
              </a:spcAft>
              <a:defRPr sz="2800">
                <a:solidFill>
                  <a:schemeClr val="tx2"/>
                </a:solidFill>
                <a:latin typeface="Arial" charset="0"/>
                <a:ea typeface="ＭＳ Ｐゴシック" charset="0"/>
              </a:defRPr>
            </a:lvl9pPr>
          </a:lstStyle>
          <a:p>
            <a:pPr eaLnBrk="1" hangingPunct="1"/>
            <a:fld id="{A1CAA1E7-E792-5542-9C44-8C538B1CEBED}" type="slidenum">
              <a:rPr lang="fr-BE" sz="1200"/>
              <a:pPr eaLnBrk="1" hangingPunct="1"/>
              <a:t>28</a:t>
            </a:fld>
            <a:endParaRPr lang="fr-B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a:xfrm>
            <a:off x="-14225588" y="-11796713"/>
            <a:ext cx="16651288" cy="12490451"/>
          </a:xfrm>
        </p:spPr>
      </p:sp>
      <p:sp>
        <p:nvSpPr>
          <p:cNvPr id="1239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a:xfrm>
            <a:off x="-14225588" y="-11796713"/>
            <a:ext cx="16651288" cy="12490451"/>
          </a:xfrm>
        </p:spPr>
      </p:sp>
      <p:sp>
        <p:nvSpPr>
          <p:cNvPr id="1249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a:xfrm>
            <a:off x="-14225588" y="-11796713"/>
            <a:ext cx="16651288" cy="12490451"/>
          </a:xfrm>
        </p:spPr>
      </p:sp>
      <p:sp>
        <p:nvSpPr>
          <p:cNvPr id="1280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e l'image des diapositives 1"/>
          <p:cNvSpPr>
            <a:spLocks noGrp="1" noRot="1" noChangeAspect="1" noTextEdit="1"/>
          </p:cNvSpPr>
          <p:nvPr>
            <p:ph type="sldImg"/>
          </p:nvPr>
        </p:nvSpPr>
        <p:spPr>
          <a:xfrm>
            <a:off x="-14225588" y="-11796713"/>
            <a:ext cx="16651288" cy="12490451"/>
          </a:xfrm>
        </p:spPr>
      </p:sp>
      <p:sp>
        <p:nvSpPr>
          <p:cNvPr id="1290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fr-BE">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104" name="Picture 8" descr="CHU-bckgr2coul-ppt"/>
          <p:cNvPicPr>
            <a:picLocks noChangeAspect="1" noChangeArrowheads="1"/>
          </p:cNvPicPr>
          <p:nvPr/>
        </p:nvPicPr>
        <p:blipFill>
          <a:blip r:embed="rId2" cstate="print"/>
          <a:srcRect/>
          <a:stretch>
            <a:fillRect/>
          </a:stretch>
        </p:blipFill>
        <p:spPr bwMode="auto">
          <a:xfrm>
            <a:off x="0" y="0"/>
            <a:ext cx="9142413" cy="6856413"/>
          </a:xfrm>
          <a:prstGeom prst="rect">
            <a:avLst/>
          </a:prstGeom>
          <a:noFill/>
        </p:spPr>
      </p:pic>
      <p:sp>
        <p:nvSpPr>
          <p:cNvPr id="4099" name="Rectangle 3"/>
          <p:cNvSpPr>
            <a:spLocks noGrp="1" noChangeArrowheads="1"/>
          </p:cNvSpPr>
          <p:nvPr>
            <p:ph type="ctrTitle"/>
          </p:nvPr>
        </p:nvSpPr>
        <p:spPr>
          <a:xfrm>
            <a:off x="685800" y="2130425"/>
            <a:ext cx="7772400" cy="1470025"/>
          </a:xfrm>
        </p:spPr>
        <p:txBody>
          <a:bodyPr/>
          <a:lstStyle>
            <a:lvl1pPr>
              <a:defRPr/>
            </a:lvl1pPr>
          </a:lstStyle>
          <a:p>
            <a:r>
              <a:rPr lang="fr-FR" smtClean="0"/>
              <a:t>Cliquez pour modifier le style du titre</a:t>
            </a:r>
            <a:endParaRPr lang="fr-F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smtClean="0"/>
              <a:t>Cliquez pour modifier le style des sous-titres du masque</a:t>
            </a:r>
            <a:endParaRPr lang="fr-FR"/>
          </a:p>
        </p:txBody>
      </p:sp>
      <p:sp>
        <p:nvSpPr>
          <p:cNvPr id="4101" name="Rectangle 5"/>
          <p:cNvSpPr>
            <a:spLocks noGrp="1" noChangeArrowheads="1"/>
          </p:cNvSpPr>
          <p:nvPr>
            <p:ph type="dt" sz="half" idx="2"/>
          </p:nvPr>
        </p:nvSpPr>
        <p:spPr>
          <a:xfrm>
            <a:off x="88900" y="6270625"/>
            <a:ext cx="2133600" cy="476250"/>
          </a:xfrm>
        </p:spPr>
        <p:txBody>
          <a:bodyPr/>
          <a:lstStyle>
            <a:lvl1pPr>
              <a:defRPr/>
            </a:lvl1pPr>
          </a:lstStyle>
          <a:p>
            <a:fld id="{8E36636D-D922-432D-A958-524484B5923D}" type="datetimeFigureOut">
              <a:rPr lang="en-US" smtClean="0"/>
              <a:pPr/>
              <a:t>20/10/17</a:t>
            </a:fld>
            <a:endParaRPr lang="en-US"/>
          </a:p>
        </p:txBody>
      </p:sp>
      <p:sp>
        <p:nvSpPr>
          <p:cNvPr id="4102" name="Rectangle 6"/>
          <p:cNvSpPr>
            <a:spLocks noGrp="1" noChangeArrowheads="1"/>
          </p:cNvSpPr>
          <p:nvPr>
            <p:ph type="sldNum" sz="quarter" idx="4"/>
          </p:nvPr>
        </p:nvSpPr>
        <p:spPr>
          <a:xfrm>
            <a:off x="6553200" y="6245225"/>
            <a:ext cx="2133600" cy="476250"/>
          </a:xfrm>
        </p:spPr>
        <p:txBody>
          <a:bodyPr/>
          <a:lstStyle>
            <a:lvl1pPr>
              <a:defRPr/>
            </a:lvl1pPr>
          </a:lstStyle>
          <a:p>
            <a:fld id="{DF28FB93-0A08-4E7D-8E63-9EFA29F1E09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5" name="Espace réservé du numéro de diapositive 4"/>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6138862"/>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61388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5" name="Espace réservé du numéro de diapositive 4"/>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5" name="Espace réservé du numéro de diapositive 4"/>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5" name="Espace réservé du numéro de diapositive 4"/>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6" name="Espace réservé du numéro de diapositive 5"/>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8" name="Espace réservé du numéro de diapositive 7"/>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4" name="Espace réservé du numéro de diapositive 3"/>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3" name="Espace réservé du numéro de diapositive 2"/>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6" name="Espace réservé du numéro de diapositive 5"/>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8E36636D-D922-432D-A958-524484B5923D}" type="datetimeFigureOut">
              <a:rPr lang="en-US" smtClean="0"/>
              <a:pPr/>
              <a:t>20/10/17</a:t>
            </a:fld>
            <a:endParaRPr lang="en-US"/>
          </a:p>
        </p:txBody>
      </p:sp>
      <p:sp>
        <p:nvSpPr>
          <p:cNvPr id="6" name="Espace réservé du numéro de diapositive 5"/>
          <p:cNvSpPr>
            <a:spLocks noGrp="1"/>
          </p:cNvSpPr>
          <p:nvPr>
            <p:ph type="sldNum" sz="quarter" idx="11"/>
          </p:nvPr>
        </p:nvSpPr>
        <p:spPr/>
        <p:txBody>
          <a:bodyPr/>
          <a:lstStyle>
            <a:lvl1pPr>
              <a:defRPr/>
            </a:lvl1p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CHU-bckgr2coul-ppt"/>
          <p:cNvPicPr>
            <a:picLocks noChangeAspect="1" noChangeArrowheads="1"/>
          </p:cNvPicPr>
          <p:nvPr/>
        </p:nvPicPr>
        <p:blipFill>
          <a:blip r:embed="rId13" cstate="print"/>
          <a:srcRect/>
          <a:stretch>
            <a:fillRect/>
          </a:stretch>
        </p:blipFill>
        <p:spPr bwMode="auto">
          <a:xfrm>
            <a:off x="0" y="0"/>
            <a:ext cx="9142413" cy="6856413"/>
          </a:xfrm>
          <a:prstGeom prst="rect">
            <a:avLst/>
          </a:prstGeom>
          <a:noFill/>
        </p:spPr>
      </p:pic>
      <p:sp>
        <p:nvSpPr>
          <p:cNvPr id="1026" name="Rectangle 2"/>
          <p:cNvSpPr>
            <a:spLocks noGrp="1" noChangeArrowheads="1"/>
          </p:cNvSpPr>
          <p:nvPr>
            <p:ph type="title"/>
          </p:nvPr>
        </p:nvSpPr>
        <p:spPr bwMode="auto">
          <a:xfrm>
            <a:off x="1296988" y="274638"/>
            <a:ext cx="73898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81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25400" y="6518275"/>
            <a:ext cx="2133600"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a:lvl1pPr>
          </a:lstStyle>
          <a:p>
            <a:fld id="{8E36636D-D922-432D-A958-524484B5923D}" type="datetimeFigureOut">
              <a:rPr lang="en-US" smtClean="0"/>
              <a:pPr/>
              <a:t>20/10/17</a:t>
            </a:fld>
            <a:endParaRPr lang="en-US"/>
          </a:p>
        </p:txBody>
      </p:sp>
      <p:sp>
        <p:nvSpPr>
          <p:cNvPr id="1030" name="Rectangle 6"/>
          <p:cNvSpPr>
            <a:spLocks noGrp="1" noChangeArrowheads="1"/>
          </p:cNvSpPr>
          <p:nvPr>
            <p:ph type="sldNum" sz="quarter" idx="4"/>
          </p:nvPr>
        </p:nvSpPr>
        <p:spPr bwMode="auto">
          <a:xfrm>
            <a:off x="7548563" y="6494463"/>
            <a:ext cx="1582737" cy="325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600" b="1">
          <a:solidFill>
            <a:srgbClr val="3A6DAC"/>
          </a:solidFill>
          <a:latin typeface="+mj-lt"/>
          <a:ea typeface="+mj-ea"/>
          <a:cs typeface="+mj-cs"/>
        </a:defRPr>
      </a:lvl1pPr>
      <a:lvl2pPr algn="ctr" rtl="0" eaLnBrk="1" fontAlgn="base" hangingPunct="1">
        <a:spcBef>
          <a:spcPct val="0"/>
        </a:spcBef>
        <a:spcAft>
          <a:spcPct val="0"/>
        </a:spcAft>
        <a:defRPr sz="3600" b="1">
          <a:solidFill>
            <a:srgbClr val="3A6DAC"/>
          </a:solidFill>
          <a:latin typeface="Arial" charset="0"/>
          <a:cs typeface="Arial" charset="0"/>
        </a:defRPr>
      </a:lvl2pPr>
      <a:lvl3pPr algn="ctr" rtl="0" eaLnBrk="1" fontAlgn="base" hangingPunct="1">
        <a:spcBef>
          <a:spcPct val="0"/>
        </a:spcBef>
        <a:spcAft>
          <a:spcPct val="0"/>
        </a:spcAft>
        <a:defRPr sz="3600" b="1">
          <a:solidFill>
            <a:srgbClr val="3A6DAC"/>
          </a:solidFill>
          <a:latin typeface="Arial" charset="0"/>
          <a:cs typeface="Arial" charset="0"/>
        </a:defRPr>
      </a:lvl3pPr>
      <a:lvl4pPr algn="ctr" rtl="0" eaLnBrk="1" fontAlgn="base" hangingPunct="1">
        <a:spcBef>
          <a:spcPct val="0"/>
        </a:spcBef>
        <a:spcAft>
          <a:spcPct val="0"/>
        </a:spcAft>
        <a:defRPr sz="3600" b="1">
          <a:solidFill>
            <a:srgbClr val="3A6DAC"/>
          </a:solidFill>
          <a:latin typeface="Arial" charset="0"/>
          <a:cs typeface="Arial" charset="0"/>
        </a:defRPr>
      </a:lvl4pPr>
      <a:lvl5pPr algn="ctr" rtl="0" eaLnBrk="1" fontAlgn="base" hangingPunct="1">
        <a:spcBef>
          <a:spcPct val="0"/>
        </a:spcBef>
        <a:spcAft>
          <a:spcPct val="0"/>
        </a:spcAft>
        <a:defRPr sz="3600" b="1">
          <a:solidFill>
            <a:srgbClr val="3A6DAC"/>
          </a:solidFill>
          <a:latin typeface="Arial" charset="0"/>
          <a:cs typeface="Arial" charset="0"/>
        </a:defRPr>
      </a:lvl5pPr>
      <a:lvl6pPr marL="457200" algn="ctr" rtl="0" eaLnBrk="1" fontAlgn="base" hangingPunct="1">
        <a:spcBef>
          <a:spcPct val="0"/>
        </a:spcBef>
        <a:spcAft>
          <a:spcPct val="0"/>
        </a:spcAft>
        <a:defRPr sz="3600" b="1">
          <a:solidFill>
            <a:srgbClr val="3A6DAC"/>
          </a:solidFill>
          <a:latin typeface="Arial" charset="0"/>
          <a:cs typeface="Arial" charset="0"/>
        </a:defRPr>
      </a:lvl6pPr>
      <a:lvl7pPr marL="914400" algn="ctr" rtl="0" eaLnBrk="1" fontAlgn="base" hangingPunct="1">
        <a:spcBef>
          <a:spcPct val="0"/>
        </a:spcBef>
        <a:spcAft>
          <a:spcPct val="0"/>
        </a:spcAft>
        <a:defRPr sz="3600" b="1">
          <a:solidFill>
            <a:srgbClr val="3A6DAC"/>
          </a:solidFill>
          <a:latin typeface="Arial" charset="0"/>
          <a:cs typeface="Arial" charset="0"/>
        </a:defRPr>
      </a:lvl7pPr>
      <a:lvl8pPr marL="1371600" algn="ctr" rtl="0" eaLnBrk="1" fontAlgn="base" hangingPunct="1">
        <a:spcBef>
          <a:spcPct val="0"/>
        </a:spcBef>
        <a:spcAft>
          <a:spcPct val="0"/>
        </a:spcAft>
        <a:defRPr sz="3600" b="1">
          <a:solidFill>
            <a:srgbClr val="3A6DAC"/>
          </a:solidFill>
          <a:latin typeface="Arial" charset="0"/>
          <a:cs typeface="Arial" charset="0"/>
        </a:defRPr>
      </a:lvl8pPr>
      <a:lvl9pPr marL="1828800" algn="ctr" rtl="0" eaLnBrk="1" fontAlgn="base" hangingPunct="1">
        <a:spcBef>
          <a:spcPct val="0"/>
        </a:spcBef>
        <a:spcAft>
          <a:spcPct val="0"/>
        </a:spcAft>
        <a:defRPr sz="3600" b="1">
          <a:solidFill>
            <a:srgbClr val="3A6DAC"/>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OgzWqcsA21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oppZtDujw8o" TargetMode="External"/><Relationship Id="rId3" Type="http://schemas.openxmlformats.org/officeDocument/2006/relationships/hyperlink" Target="https://youtu.be/mS8lCjq5s4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PCm1U6eef3Y" TargetMode="External"/><Relationship Id="rId3" Type="http://schemas.openxmlformats.org/officeDocument/2006/relationships/hyperlink" Target="https://youtu.be/DRejV6f-Y3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qmYGGL32AB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69073"/>
            <a:ext cx="7772400" cy="2717257"/>
          </a:xfrm>
        </p:spPr>
        <p:txBody>
          <a:bodyPr>
            <a:normAutofit/>
          </a:bodyPr>
          <a:lstStyle/>
          <a:p>
            <a:r>
              <a:rPr lang="fr-FR" sz="6000" dirty="0" smtClean="0"/>
              <a:t>Les Troubles de l’attachement</a:t>
            </a:r>
            <a:endParaRPr lang="fr-FR" sz="6000" dirty="0"/>
          </a:p>
        </p:txBody>
      </p:sp>
      <p:sp>
        <p:nvSpPr>
          <p:cNvPr id="3" name="Sous-titre 2"/>
          <p:cNvSpPr>
            <a:spLocks noGrp="1"/>
          </p:cNvSpPr>
          <p:nvPr>
            <p:ph type="subTitle" idx="1"/>
          </p:nvPr>
        </p:nvSpPr>
        <p:spPr>
          <a:xfrm>
            <a:off x="1371600" y="3886200"/>
            <a:ext cx="6400800" cy="2517786"/>
          </a:xfrm>
        </p:spPr>
        <p:txBody>
          <a:bodyPr>
            <a:normAutofit fontScale="92500" lnSpcReduction="10000"/>
          </a:bodyPr>
          <a:lstStyle/>
          <a:p>
            <a:r>
              <a:rPr lang="fr-FR" dirty="0" smtClean="0"/>
              <a:t>Les Vendredis du Social</a:t>
            </a:r>
          </a:p>
          <a:p>
            <a:r>
              <a:rPr lang="fr-FR" dirty="0" smtClean="0"/>
              <a:t>Pr. A. Malchair</a:t>
            </a:r>
          </a:p>
          <a:p>
            <a:r>
              <a:rPr lang="fr-FR" dirty="0" err="1" smtClean="0"/>
              <a:t>Ulg</a:t>
            </a:r>
            <a:r>
              <a:rPr lang="fr-FR" dirty="0" smtClean="0"/>
              <a:t>   CHU Liège</a:t>
            </a:r>
          </a:p>
          <a:p>
            <a:r>
              <a:rPr lang="fr-FR" dirty="0" smtClean="0"/>
              <a:t>                                                                   16 juin 2017</a:t>
            </a:r>
          </a:p>
          <a:p>
            <a:endParaRPr lang="fr-FR" dirty="0"/>
          </a:p>
        </p:txBody>
      </p:sp>
    </p:spTree>
    <p:extLst>
      <p:ext uri="{BB962C8B-B14F-4D97-AF65-F5344CB8AC3E}">
        <p14:creationId xmlns:p14="http://schemas.microsoft.com/office/powerpoint/2010/main" val="14815767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71222"/>
            <a:ext cx="8229600" cy="4954942"/>
          </a:xfrm>
        </p:spPr>
        <p:txBody>
          <a:bodyPr/>
          <a:lstStyle/>
          <a:p>
            <a:endParaRPr lang="fr-FR" dirty="0" smtClean="0"/>
          </a:p>
          <a:p>
            <a:endParaRPr lang="fr-FR" dirty="0"/>
          </a:p>
          <a:p>
            <a:pPr marL="0" indent="0">
              <a:buNone/>
            </a:pPr>
            <a:r>
              <a:rPr lang="fr-FR" dirty="0" smtClean="0"/>
              <a:t>Selon Bowlby, l’ attachement du bébé  à sa figure d’attachement a pour base un équipement comportemental inné constitué par  des réponses instinctives qui l’orientent vers une figure d’attachement.</a:t>
            </a:r>
            <a:endParaRPr lang="fr-FR" dirty="0"/>
          </a:p>
        </p:txBody>
      </p:sp>
    </p:spTree>
    <p:extLst>
      <p:ext uri="{BB962C8B-B14F-4D97-AF65-F5344CB8AC3E}">
        <p14:creationId xmlns:p14="http://schemas.microsoft.com/office/powerpoint/2010/main" val="18852814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41364"/>
            <a:ext cx="8229600" cy="5784799"/>
          </a:xfrm>
        </p:spPr>
        <p:txBody>
          <a:bodyPr/>
          <a:lstStyle/>
          <a:p>
            <a:endParaRPr lang="fr-FR" sz="4000" dirty="0" smtClean="0"/>
          </a:p>
          <a:p>
            <a:endParaRPr lang="fr-FR" sz="4000" dirty="0"/>
          </a:p>
          <a:p>
            <a:r>
              <a:rPr lang="fr-FR" sz="4000" dirty="0" smtClean="0"/>
              <a:t>5 réponses, issues de l’éthologie</a:t>
            </a:r>
          </a:p>
          <a:p>
            <a:pPr marL="0" indent="0">
              <a:buNone/>
            </a:pPr>
            <a:r>
              <a:rPr lang="fr-FR" dirty="0" smtClean="0"/>
              <a:t>         </a:t>
            </a:r>
            <a:r>
              <a:rPr lang="fr-FR" sz="3600" dirty="0" smtClean="0"/>
              <a:t>3 comportements de proximité:</a:t>
            </a:r>
          </a:p>
          <a:p>
            <a:pPr marL="0" indent="0">
              <a:buNone/>
            </a:pPr>
            <a:r>
              <a:rPr lang="fr-FR" dirty="0" smtClean="0"/>
              <a:t>                  &gt; Sucer,</a:t>
            </a:r>
          </a:p>
          <a:p>
            <a:pPr marL="0" indent="0">
              <a:buNone/>
            </a:pPr>
            <a:r>
              <a:rPr lang="fr-FR" dirty="0" smtClean="0"/>
              <a:t>                  &gt; S’agripper,</a:t>
            </a:r>
          </a:p>
          <a:p>
            <a:pPr marL="0" indent="0">
              <a:buNone/>
            </a:pPr>
            <a:r>
              <a:rPr lang="fr-FR" dirty="0" smtClean="0"/>
              <a:t>                  &gt; Suivre, </a:t>
            </a:r>
            <a:endParaRPr lang="fr-FR" dirty="0"/>
          </a:p>
        </p:txBody>
      </p:sp>
    </p:spTree>
    <p:extLst>
      <p:ext uri="{BB962C8B-B14F-4D97-AF65-F5344CB8AC3E}">
        <p14:creationId xmlns:p14="http://schemas.microsoft.com/office/powerpoint/2010/main" val="1672271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60778"/>
            <a:ext cx="8229600" cy="5265385"/>
          </a:xfrm>
        </p:spPr>
        <p:txBody>
          <a:bodyPr/>
          <a:lstStyle/>
          <a:p>
            <a:pPr marL="0" indent="0">
              <a:buNone/>
            </a:pPr>
            <a:r>
              <a:rPr lang="fr-FR" dirty="0" smtClean="0"/>
              <a:t>     </a:t>
            </a:r>
          </a:p>
          <a:p>
            <a:pPr marL="0" indent="0">
              <a:buNone/>
            </a:pPr>
            <a:endParaRPr lang="fr-FR" sz="3600" dirty="0"/>
          </a:p>
          <a:p>
            <a:pPr marL="0" indent="0">
              <a:buNone/>
            </a:pPr>
            <a:r>
              <a:rPr lang="fr-FR" sz="3600" dirty="0" smtClean="0"/>
              <a:t>2 comportements de signalisation:</a:t>
            </a:r>
          </a:p>
          <a:p>
            <a:pPr marL="0" indent="0">
              <a:buNone/>
            </a:pPr>
            <a:r>
              <a:rPr lang="fr-FR" dirty="0" smtClean="0"/>
              <a:t>              &gt; Pleurer,</a:t>
            </a:r>
          </a:p>
          <a:p>
            <a:pPr marL="0" indent="0">
              <a:buNone/>
            </a:pPr>
            <a:r>
              <a:rPr lang="fr-FR" dirty="0" smtClean="0"/>
              <a:t>              &gt; Sourire.</a:t>
            </a:r>
            <a:endParaRPr lang="fr-FR" dirty="0"/>
          </a:p>
        </p:txBody>
      </p:sp>
    </p:spTree>
    <p:extLst>
      <p:ext uri="{BB962C8B-B14F-4D97-AF65-F5344CB8AC3E}">
        <p14:creationId xmlns:p14="http://schemas.microsoft.com/office/powerpoint/2010/main" val="24171387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5782"/>
            <a:ext cx="8229600" cy="5880381"/>
          </a:xfrm>
        </p:spPr>
        <p:txBody>
          <a:bodyPr/>
          <a:lstStyle/>
          <a:p>
            <a:endParaRPr lang="fr-FR" dirty="0" smtClean="0"/>
          </a:p>
          <a:p>
            <a:endParaRPr lang="fr-FR" dirty="0"/>
          </a:p>
          <a:p>
            <a:r>
              <a:rPr lang="fr-FR" dirty="0" smtClean="0"/>
              <a:t>En première analyse,</a:t>
            </a:r>
          </a:p>
          <a:p>
            <a:pPr marL="0" indent="0">
              <a:buNone/>
            </a:pPr>
            <a:r>
              <a:rPr lang="fr-FR" dirty="0"/>
              <a:t> </a:t>
            </a:r>
            <a:r>
              <a:rPr lang="fr-FR" dirty="0" smtClean="0"/>
              <a:t>       un « comportement d’attachement »</a:t>
            </a:r>
          </a:p>
          <a:p>
            <a:pPr marL="0" indent="0">
              <a:buNone/>
            </a:pPr>
            <a:endParaRPr lang="fr-FR" dirty="0" smtClean="0"/>
          </a:p>
          <a:p>
            <a:r>
              <a:rPr lang="fr-FR" dirty="0" smtClean="0"/>
              <a:t>Plutôt, un « système comportemental d’attachement », dont l’objectif est de rechercher et/ou maintenir la proximité à la figure d’attachement.</a:t>
            </a:r>
            <a:endParaRPr lang="fr-FR" dirty="0"/>
          </a:p>
        </p:txBody>
      </p:sp>
    </p:spTree>
    <p:extLst>
      <p:ext uri="{BB962C8B-B14F-4D97-AF65-F5344CB8AC3E}">
        <p14:creationId xmlns:p14="http://schemas.microsoft.com/office/powerpoint/2010/main" val="1446162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50600"/>
            <a:ext cx="8229600" cy="5675563"/>
          </a:xfrm>
        </p:spPr>
        <p:txBody>
          <a:bodyPr/>
          <a:lstStyle/>
          <a:p>
            <a:endParaRPr lang="fr-FR" dirty="0" smtClean="0"/>
          </a:p>
          <a:p>
            <a:endParaRPr lang="fr-FR" dirty="0"/>
          </a:p>
          <a:p>
            <a:pPr marL="0" indent="0">
              <a:buNone/>
            </a:pPr>
            <a:r>
              <a:rPr lang="fr-FR" dirty="0" smtClean="0"/>
              <a:t>Importance de la disponibilité de la figure d’attachement</a:t>
            </a:r>
          </a:p>
          <a:p>
            <a:pPr marL="0" indent="0">
              <a:buNone/>
            </a:pPr>
            <a:r>
              <a:rPr lang="fr-FR" dirty="0"/>
              <a:t>c</a:t>
            </a:r>
            <a:r>
              <a:rPr lang="fr-FR" dirty="0" smtClean="0"/>
              <a:t>ar ,</a:t>
            </a:r>
          </a:p>
          <a:p>
            <a:pPr marL="0" indent="0">
              <a:buNone/>
            </a:pPr>
            <a:r>
              <a:rPr lang="fr-FR" dirty="0" smtClean="0"/>
              <a:t>besoin pour l’enfant d’en « vérifier », visuellement, auditivement, ou </a:t>
            </a:r>
            <a:r>
              <a:rPr lang="fr-FR" dirty="0" err="1" smtClean="0"/>
              <a:t>comportementalement</a:t>
            </a:r>
            <a:r>
              <a:rPr lang="fr-FR" dirty="0" smtClean="0"/>
              <a:t> la présence effective.</a:t>
            </a:r>
            <a:endParaRPr lang="fr-FR" dirty="0"/>
          </a:p>
        </p:txBody>
      </p:sp>
    </p:spTree>
    <p:extLst>
      <p:ext uri="{BB962C8B-B14F-4D97-AF65-F5344CB8AC3E}">
        <p14:creationId xmlns:p14="http://schemas.microsoft.com/office/powerpoint/2010/main" val="32419314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14456"/>
            <a:ext cx="8229600" cy="5511708"/>
          </a:xfrm>
        </p:spPr>
        <p:txBody>
          <a:bodyPr/>
          <a:lstStyle/>
          <a:p>
            <a:endParaRPr lang="fr-FR" dirty="0" smtClean="0"/>
          </a:p>
          <a:p>
            <a:endParaRPr lang="fr-FR" dirty="0"/>
          </a:p>
          <a:p>
            <a:endParaRPr lang="fr-FR" dirty="0" smtClean="0"/>
          </a:p>
          <a:p>
            <a:r>
              <a:rPr lang="fr-FR" dirty="0" smtClean="0"/>
              <a:t>4</a:t>
            </a:r>
            <a:r>
              <a:rPr lang="fr-FR" dirty="0"/>
              <a:t>/  0:30  </a:t>
            </a:r>
            <a:r>
              <a:rPr lang="fr-FR" u="sng" dirty="0">
                <a:hlinkClick r:id="rId2"/>
              </a:rPr>
              <a:t>https://youtu.be/OgzWqcsA21I</a:t>
            </a:r>
            <a:r>
              <a:rPr lang="fr-FR" dirty="0"/>
              <a:t> </a:t>
            </a:r>
            <a:r>
              <a:rPr lang="fr-FR" dirty="0" smtClean="0"/>
              <a:t>Expérience </a:t>
            </a:r>
            <a:r>
              <a:rPr lang="fr-FR" dirty="0"/>
              <a:t>du visage impassible avec un </a:t>
            </a:r>
            <a:r>
              <a:rPr lang="fr-FR" dirty="0" smtClean="0"/>
              <a:t>bébé</a:t>
            </a:r>
            <a:endParaRPr lang="fr-FR" dirty="0"/>
          </a:p>
          <a:p>
            <a:endParaRPr lang="fr-FR" dirty="0"/>
          </a:p>
        </p:txBody>
      </p:sp>
    </p:spTree>
    <p:extLst>
      <p:ext uri="{BB962C8B-B14F-4D97-AF65-F5344CB8AC3E}">
        <p14:creationId xmlns:p14="http://schemas.microsoft.com/office/powerpoint/2010/main" val="1435427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05556"/>
            <a:ext cx="8226425" cy="5277555"/>
          </a:xfrm>
        </p:spPr>
        <p:txBody>
          <a:bodyPr/>
          <a:lstStyle/>
          <a:p>
            <a:pPr marL="0" indent="0">
              <a:spcBef>
                <a:spcPct val="0"/>
              </a:spcBef>
              <a:buClr>
                <a:schemeClr val="bg1"/>
              </a:buClr>
              <a:buNone/>
            </a:pPr>
            <a:r>
              <a:rPr lang="fr-BE" sz="2600" b="1" dirty="0" smtClean="0">
                <a:latin typeface="Arial" charset="0"/>
                <a:cs typeface="Lucida Sans Unicode" charset="0"/>
              </a:rPr>
              <a:t> </a:t>
            </a:r>
            <a:r>
              <a:rPr lang="fr-BE" sz="2600" b="1" dirty="0" smtClean="0">
                <a:solidFill>
                  <a:srgbClr val="3366FF"/>
                </a:solidFill>
                <a:latin typeface="Arial" charset="0"/>
                <a:cs typeface="Lucida Sans Unicode" charset="0"/>
              </a:rPr>
              <a:t>Quatre </a:t>
            </a:r>
            <a:r>
              <a:rPr lang="fr-BE" sz="2600" b="1" dirty="0">
                <a:solidFill>
                  <a:srgbClr val="3366FF"/>
                </a:solidFill>
                <a:latin typeface="Arial" charset="0"/>
                <a:cs typeface="Lucida Sans Unicode" charset="0"/>
              </a:rPr>
              <a:t>dimensions</a:t>
            </a:r>
          </a:p>
          <a:p>
            <a:pPr>
              <a:spcBef>
                <a:spcPct val="0"/>
              </a:spcBef>
              <a:buClr>
                <a:schemeClr val="bg1"/>
              </a:buClr>
              <a:buFont typeface="Times New Roman" charset="0"/>
              <a:buNone/>
            </a:pPr>
            <a:endParaRPr lang="fr-BE" sz="2800" b="1" dirty="0">
              <a:latin typeface="Arial" charset="0"/>
              <a:cs typeface="Lucida Sans Unicode" charset="0"/>
            </a:endParaRPr>
          </a:p>
          <a:p>
            <a:pPr marL="0" indent="0">
              <a:spcBef>
                <a:spcPct val="0"/>
              </a:spcBef>
              <a:buClr>
                <a:schemeClr val="bg1"/>
              </a:buClr>
              <a:buNone/>
            </a:pPr>
            <a:r>
              <a:rPr lang="fr-BE" sz="2600" dirty="0" smtClean="0">
                <a:latin typeface="Arial" charset="0"/>
                <a:cs typeface="Lucida Sans Unicode" charset="0"/>
              </a:rPr>
              <a:t>1. La </a:t>
            </a:r>
            <a:r>
              <a:rPr lang="fr-BE" sz="2600" dirty="0">
                <a:latin typeface="Arial" charset="0"/>
                <a:cs typeface="Lucida Sans Unicode" charset="0"/>
              </a:rPr>
              <a:t>sécurité</a:t>
            </a:r>
          </a:p>
          <a:p>
            <a:pPr marL="0" indent="0">
              <a:spcBef>
                <a:spcPct val="0"/>
              </a:spcBef>
              <a:buClr>
                <a:schemeClr val="bg1"/>
              </a:buClr>
              <a:buNone/>
            </a:pPr>
            <a:r>
              <a:rPr lang="fr-BE" sz="2600" dirty="0" smtClean="0">
                <a:latin typeface="Arial" charset="0"/>
                <a:cs typeface="Lucida Sans Unicode" charset="0"/>
              </a:rPr>
              <a:t>2. La </a:t>
            </a:r>
            <a:r>
              <a:rPr lang="fr-BE" sz="2600" dirty="0">
                <a:latin typeface="Arial" charset="0"/>
                <a:cs typeface="Lucida Sans Unicode" charset="0"/>
              </a:rPr>
              <a:t>proximité</a:t>
            </a:r>
          </a:p>
          <a:p>
            <a:pPr marL="0" indent="0">
              <a:spcBef>
                <a:spcPct val="0"/>
              </a:spcBef>
              <a:buClr>
                <a:schemeClr val="bg1"/>
              </a:buClr>
              <a:buNone/>
            </a:pPr>
            <a:r>
              <a:rPr lang="fr-BE" sz="2600" dirty="0" smtClean="0">
                <a:latin typeface="Arial" charset="0"/>
                <a:cs typeface="Lucida Sans Unicode" charset="0"/>
              </a:rPr>
              <a:t>3. L’intimité</a:t>
            </a:r>
            <a:endParaRPr lang="fr-BE" sz="2600" dirty="0">
              <a:latin typeface="Arial" charset="0"/>
              <a:cs typeface="Lucida Sans Unicode" charset="0"/>
            </a:endParaRPr>
          </a:p>
          <a:p>
            <a:pPr marL="0" indent="0">
              <a:spcBef>
                <a:spcPct val="0"/>
              </a:spcBef>
              <a:buClr>
                <a:schemeClr val="bg1"/>
              </a:buClr>
              <a:buNone/>
            </a:pPr>
            <a:r>
              <a:rPr lang="fr-BE" sz="2600" dirty="0" smtClean="0">
                <a:latin typeface="Arial" charset="0"/>
                <a:cs typeface="Lucida Sans Unicode" charset="0"/>
              </a:rPr>
              <a:t>4. La </a:t>
            </a:r>
            <a:r>
              <a:rPr lang="fr-BE" sz="2600" dirty="0">
                <a:latin typeface="Arial" charset="0"/>
                <a:cs typeface="Lucida Sans Unicode" charset="0"/>
              </a:rPr>
              <a:t>protection</a:t>
            </a:r>
          </a:p>
          <a:p>
            <a:pPr>
              <a:spcBef>
                <a:spcPct val="0"/>
              </a:spcBef>
              <a:buClr>
                <a:schemeClr val="bg1"/>
              </a:buClr>
              <a:buFont typeface="Times New Roman" charset="0"/>
              <a:buNone/>
            </a:pPr>
            <a:endParaRPr lang="fr-BE" sz="2600" b="1" dirty="0">
              <a:latin typeface="Arial" charset="0"/>
              <a:cs typeface="Lucida Sans Unicode" charset="0"/>
            </a:endParaRPr>
          </a:p>
          <a:p>
            <a:pPr>
              <a:spcBef>
                <a:spcPct val="0"/>
              </a:spcBef>
              <a:buClr>
                <a:schemeClr val="bg1"/>
              </a:buClr>
              <a:buFont typeface="Wingdings" charset="0"/>
              <a:buChar char="Ø"/>
            </a:pPr>
            <a:r>
              <a:rPr lang="fr-BE" sz="2600" b="1" dirty="0">
                <a:latin typeface="Arial" charset="0"/>
                <a:cs typeface="Lucida Sans Unicode" charset="0"/>
              </a:rPr>
              <a:t>B</a:t>
            </a:r>
            <a:r>
              <a:rPr lang="fr-BE" sz="2600" b="1" dirty="0" smtClean="0">
                <a:latin typeface="Arial" charset="0"/>
                <a:cs typeface="Lucida Sans Unicode" charset="0"/>
              </a:rPr>
              <a:t>alance</a:t>
            </a:r>
            <a:endParaRPr lang="fr-BE" sz="2600" b="1" dirty="0">
              <a:latin typeface="Arial" charset="0"/>
              <a:cs typeface="Lucida Sans Unicode" charset="0"/>
            </a:endParaRPr>
          </a:p>
          <a:p>
            <a:pPr>
              <a:spcBef>
                <a:spcPct val="0"/>
              </a:spcBef>
              <a:buClr>
                <a:schemeClr val="bg1"/>
              </a:buClr>
              <a:buFont typeface="Times New Roman" charset="0"/>
              <a:buNone/>
            </a:pPr>
            <a:r>
              <a:rPr lang="fr-BE" sz="2400" i="1" dirty="0">
                <a:latin typeface="Arial" charset="0"/>
                <a:cs typeface="Lucida Sans Unicode" charset="0"/>
              </a:rPr>
              <a:t>Entre le retour à la base sécure en cas de besoin, et une fois le sentiment rétabli, la capacité de répartir pour explorer.</a:t>
            </a:r>
          </a:p>
          <a:p>
            <a:pPr>
              <a:spcBef>
                <a:spcPct val="0"/>
              </a:spcBef>
              <a:buClr>
                <a:schemeClr val="bg1"/>
              </a:buClr>
              <a:buFont typeface="Times New Roman" charset="0"/>
              <a:buNone/>
            </a:pPr>
            <a:endParaRPr lang="fr-BE" sz="2000" dirty="0">
              <a:latin typeface="Arial" charset="0"/>
              <a:cs typeface="Lucida Sans Unicode" charset="0"/>
            </a:endParaRPr>
          </a:p>
          <a:p>
            <a:pPr>
              <a:spcBef>
                <a:spcPct val="0"/>
              </a:spcBef>
              <a:buClr>
                <a:schemeClr val="bg1"/>
              </a:buClr>
              <a:buFont typeface="Times New Roman" charset="0"/>
              <a:buNone/>
            </a:pPr>
            <a:r>
              <a:rPr lang="fr-BE" sz="2600" dirty="0">
                <a:latin typeface="Arial" charset="0"/>
                <a:cs typeface="Lucida Sans Unicode" charset="0"/>
              </a:rPr>
              <a:t>Ce n’est pas une théorie globale du fonctionnement psychique</a:t>
            </a:r>
          </a:p>
          <a:p>
            <a:pPr>
              <a:spcBef>
                <a:spcPct val="0"/>
              </a:spcBef>
              <a:buClr>
                <a:schemeClr val="bg1"/>
              </a:buClr>
              <a:buFont typeface="Times New Roman" charset="0"/>
              <a:buNone/>
            </a:pPr>
            <a:endParaRPr lang="fr-BE" sz="2600" dirty="0">
              <a:latin typeface="Arial" charset="0"/>
              <a:cs typeface="Lucida Sans Unicode" charset="0"/>
            </a:endParaRPr>
          </a:p>
          <a:p>
            <a:pPr>
              <a:spcBef>
                <a:spcPct val="0"/>
              </a:spcBef>
              <a:buClr>
                <a:schemeClr val="bg1"/>
              </a:buClr>
              <a:buFont typeface="Wingdings" charset="0"/>
              <a:buChar char="Ø"/>
            </a:pPr>
            <a:r>
              <a:rPr lang="fr-BE" sz="2600" b="1" dirty="0" smtClean="0">
                <a:solidFill>
                  <a:schemeClr val="bg1"/>
                </a:solidFill>
                <a:latin typeface="Arial" charset="0"/>
                <a:cs typeface="Lucida Sans Unicode" charset="0"/>
              </a:rPr>
              <a:t>Qu</a:t>
            </a:r>
            <a:endParaRPr lang="fr-BE" sz="2600" dirty="0">
              <a:solidFill>
                <a:schemeClr val="bg1"/>
              </a:solidFill>
              <a:latin typeface="Arial" charset="0"/>
              <a:cs typeface="Lucida Sans Unicode" charset="0"/>
            </a:endParaRPr>
          </a:p>
        </p:txBody>
      </p:sp>
    </p:spTree>
    <p:extLst>
      <p:ext uri="{BB962C8B-B14F-4D97-AF65-F5344CB8AC3E}">
        <p14:creationId xmlns:p14="http://schemas.microsoft.com/office/powerpoint/2010/main" val="37474139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6988" y="274637"/>
            <a:ext cx="7389812" cy="1743251"/>
          </a:xfrm>
        </p:spPr>
        <p:txBody>
          <a:bodyPr/>
          <a:lstStyle/>
          <a:p>
            <a:r>
              <a:rPr lang="fr-FR" dirty="0" smtClean="0"/>
              <a:t>Base de sécurité</a:t>
            </a:r>
            <a:endParaRPr lang="fr-FR" dirty="0"/>
          </a:p>
        </p:txBody>
      </p:sp>
      <p:sp>
        <p:nvSpPr>
          <p:cNvPr id="3" name="Espace réservé du contenu 2"/>
          <p:cNvSpPr>
            <a:spLocks noGrp="1"/>
          </p:cNvSpPr>
          <p:nvPr>
            <p:ph idx="1"/>
          </p:nvPr>
        </p:nvSpPr>
        <p:spPr>
          <a:xfrm>
            <a:off x="457200" y="2540000"/>
            <a:ext cx="8229600" cy="3873500"/>
          </a:xfrm>
        </p:spPr>
        <p:txBody>
          <a:bodyPr/>
          <a:lstStyle/>
          <a:p>
            <a:r>
              <a:rPr lang="fr-FR" dirty="0" smtClean="0"/>
              <a:t>Notion de «  CAREGIVER »</a:t>
            </a:r>
          </a:p>
          <a:p>
            <a:r>
              <a:rPr lang="fr-FR" dirty="0" smtClean="0"/>
              <a:t>Attachement comme «  système comportemental de contrôle » (</a:t>
            </a:r>
            <a:r>
              <a:rPr lang="fr-FR" dirty="0" err="1" smtClean="0"/>
              <a:t>Guedeney</a:t>
            </a:r>
            <a:r>
              <a:rPr lang="fr-FR" dirty="0" smtClean="0"/>
              <a:t>)</a:t>
            </a:r>
          </a:p>
          <a:p>
            <a:r>
              <a:rPr lang="fr-FR" dirty="0" smtClean="0"/>
              <a:t>Utilisation de la FA comme base de sécurité pour explorer l’environnement.</a:t>
            </a:r>
            <a:endParaRPr lang="fr-FR" dirty="0"/>
          </a:p>
        </p:txBody>
      </p:sp>
    </p:spTree>
    <p:extLst>
      <p:ext uri="{BB962C8B-B14F-4D97-AF65-F5344CB8AC3E}">
        <p14:creationId xmlns:p14="http://schemas.microsoft.com/office/powerpoint/2010/main" val="41844100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u="sng" dirty="0">
                <a:solidFill>
                  <a:srgbClr val="000000"/>
                </a:solidFill>
                <a:latin typeface="Arial" charset="0"/>
                <a:cs typeface="Lucida Sans Unicode" charset="0"/>
              </a:rPr>
              <a:t>Le système d’exploration</a:t>
            </a:r>
            <a:br>
              <a:rPr lang="fr-BE" sz="3200" u="sng" dirty="0">
                <a:solidFill>
                  <a:srgbClr val="000000"/>
                </a:solidFill>
                <a:latin typeface="Arial" charset="0"/>
                <a:cs typeface="Lucida Sans Unicode" charset="0"/>
              </a:rPr>
            </a:br>
            <a:r>
              <a:rPr lang="fr-BE" sz="2800" dirty="0">
                <a:solidFill>
                  <a:srgbClr val="000000"/>
                </a:solidFill>
                <a:latin typeface="Arial" charset="0"/>
                <a:cs typeface="Lucida Sans Unicode" charset="0"/>
              </a:rPr>
              <a:t>Concept de base de sécurité</a:t>
            </a:r>
          </a:p>
        </p:txBody>
      </p:sp>
      <p:sp>
        <p:nvSpPr>
          <p:cNvPr id="5" name="Flèche droite 4"/>
          <p:cNvSpPr/>
          <p:nvPr/>
        </p:nvSpPr>
        <p:spPr bwMode="auto">
          <a:xfrm>
            <a:off x="3929058" y="2071678"/>
            <a:ext cx="4357718" cy="107157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buFont typeface="Times New Roman" pitchFamily="16" charset="0"/>
              <a:buNone/>
              <a:defRPr/>
            </a:pPr>
            <a:r>
              <a:rPr lang="fr-BE" b="1" dirty="0">
                <a:solidFill>
                  <a:schemeClr val="bg1"/>
                </a:solidFill>
              </a:rPr>
              <a:t> </a:t>
            </a:r>
            <a:r>
              <a:rPr lang="fr-BE"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ExpLoration</a:t>
            </a:r>
            <a:endParaRPr lang="fr-BE" b="1" dirty="0">
              <a:solidFill>
                <a:schemeClr val="bg1"/>
              </a:solidFill>
            </a:endParaRPr>
          </a:p>
        </p:txBody>
      </p:sp>
      <p:sp>
        <p:nvSpPr>
          <p:cNvPr id="6" name="Flèche gauche 5"/>
          <p:cNvSpPr/>
          <p:nvPr/>
        </p:nvSpPr>
        <p:spPr bwMode="auto">
          <a:xfrm>
            <a:off x="3929058" y="4214818"/>
            <a:ext cx="4429156" cy="1071570"/>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buFont typeface="Times New Roman" pitchFamily="16" charset="0"/>
              <a:buNone/>
              <a:defRPr/>
            </a:pPr>
            <a:r>
              <a:rPr lang="fr-B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Recherche de proximité</a:t>
            </a:r>
          </a:p>
        </p:txBody>
      </p:sp>
      <p:sp>
        <p:nvSpPr>
          <p:cNvPr id="4" name="Rectangle à coins arrondis 3"/>
          <p:cNvSpPr/>
          <p:nvPr/>
        </p:nvSpPr>
        <p:spPr bwMode="auto">
          <a:xfrm>
            <a:off x="428596" y="2143116"/>
            <a:ext cx="3214710" cy="92869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buFont typeface="Times New Roman" pitchFamily="16" charset="0"/>
              <a:buNone/>
              <a:defRPr/>
            </a:pPr>
            <a:endParaRPr lang="fr-B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Font typeface="Times New Roman" pitchFamily="16" charset="0"/>
              <a:buNone/>
              <a:defRPr/>
            </a:pPr>
            <a:r>
              <a:rPr lang="fr-B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Base de sécurité</a:t>
            </a:r>
          </a:p>
          <a:p>
            <a:pPr algn="ctr">
              <a:buFont typeface="Times New Roman" pitchFamily="16" charset="0"/>
              <a:buNone/>
              <a:defRPr/>
            </a:pPr>
            <a:endParaRPr lang="fr-B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Font typeface="Times New Roman" pitchFamily="16" charset="0"/>
              <a:buNone/>
              <a:defRPr/>
            </a:pPr>
            <a:endParaRPr lang="fr-B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Font typeface="Times New Roman" pitchFamily="16" charset="0"/>
              <a:buNone/>
              <a:defRPr/>
            </a:pPr>
            <a:endParaRPr lang="fr-BE" dirty="0">
              <a:solidFill>
                <a:schemeClr val="bg1"/>
              </a:solidFill>
            </a:endParaRPr>
          </a:p>
        </p:txBody>
      </p:sp>
      <p:sp>
        <p:nvSpPr>
          <p:cNvPr id="7" name="Espace réservé du contenu 6"/>
          <p:cNvSpPr>
            <a:spLocks noGrp="1"/>
          </p:cNvSpPr>
          <p:nvPr>
            <p:ph idx="1"/>
          </p:nvPr>
        </p:nvSpPr>
        <p:spPr>
          <a:xfrm>
            <a:off x="500034" y="4286256"/>
            <a:ext cx="3214710" cy="92869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lstStyle/>
          <a:p>
            <a:pPr marL="0" indent="0" algn="ctr" eaLnBrk="1" hangingPunct="1">
              <a:spcBef>
                <a:spcPct val="0"/>
              </a:spcBef>
              <a:buFont typeface="Times New Roman" pitchFamily="16" charset="0"/>
              <a:buNone/>
              <a:defRPr/>
            </a:pPr>
            <a:endParaRPr lang="fr-B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eaLnBrk="1" hangingPunct="1">
              <a:spcBef>
                <a:spcPct val="0"/>
              </a:spcBef>
              <a:buFont typeface="Times New Roman" pitchFamily="16" charset="0"/>
              <a:buNone/>
              <a:defRPr/>
            </a:pPr>
            <a:r>
              <a:rPr lang="fr-B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HAVRE DE SECURITE</a:t>
            </a:r>
            <a:endParaRPr lang="fr-BE" sz="1800" dirty="0" smtClean="0">
              <a:solidFill>
                <a:schemeClr val="bg1"/>
              </a:solidFill>
              <a:effectLst/>
            </a:endParaRPr>
          </a:p>
        </p:txBody>
      </p:sp>
    </p:spTree>
    <p:extLst>
      <p:ext uri="{BB962C8B-B14F-4D97-AF65-F5344CB8AC3E}">
        <p14:creationId xmlns:p14="http://schemas.microsoft.com/office/powerpoint/2010/main" val="3979528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7010"/>
            <a:ext cx="8229600" cy="5869153"/>
          </a:xfrm>
        </p:spPr>
        <p:txBody>
          <a:bodyPr/>
          <a:lstStyle/>
          <a:p>
            <a:endParaRPr lang="fr-FR" dirty="0" smtClean="0"/>
          </a:p>
          <a:p>
            <a:endParaRPr lang="fr-FR" dirty="0"/>
          </a:p>
          <a:p>
            <a:endParaRPr lang="fr-FR" dirty="0" smtClean="0"/>
          </a:p>
          <a:p>
            <a:endParaRPr lang="fr-FR" dirty="0"/>
          </a:p>
          <a:p>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903111" y="0"/>
            <a:ext cx="10780889" cy="7558088"/>
          </a:xfrm>
          <a:prstGeom prst="rect">
            <a:avLst/>
          </a:prstGeom>
          <a:noFill/>
          <a:ln w="9525">
            <a:noFill/>
            <a:miter lim="800000"/>
            <a:headEnd/>
            <a:tailEnd/>
          </a:ln>
          <a:effectLst/>
        </p:spPr>
      </p:pic>
    </p:spTree>
    <p:extLst>
      <p:ext uri="{BB962C8B-B14F-4D97-AF65-F5344CB8AC3E}">
        <p14:creationId xmlns:p14="http://schemas.microsoft.com/office/powerpoint/2010/main" val="15888130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Origines</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Référence première issue de l’éthologie:</a:t>
            </a:r>
          </a:p>
          <a:p>
            <a:pPr marL="0" indent="0">
              <a:buNone/>
            </a:pPr>
            <a:r>
              <a:rPr lang="fr-FR" dirty="0" smtClean="0"/>
              <a:t>          sous le nom de « Empreinte »</a:t>
            </a:r>
          </a:p>
          <a:p>
            <a:pPr marL="0" indent="0">
              <a:buNone/>
            </a:pPr>
            <a:endParaRPr lang="fr-FR" dirty="0" smtClean="0"/>
          </a:p>
          <a:p>
            <a:r>
              <a:rPr lang="fr-FR" dirty="0" smtClean="0"/>
              <a:t>K. Lorenz et H. Harlow</a:t>
            </a:r>
            <a:endParaRPr lang="fr-FR" dirty="0"/>
          </a:p>
        </p:txBody>
      </p:sp>
    </p:spTree>
    <p:extLst>
      <p:ext uri="{BB962C8B-B14F-4D97-AF65-F5344CB8AC3E}">
        <p14:creationId xmlns:p14="http://schemas.microsoft.com/office/powerpoint/2010/main" val="11087114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30111"/>
            <a:ext cx="8229600" cy="5096052"/>
          </a:xfrm>
        </p:spPr>
        <p:txBody>
          <a:bodyPr>
            <a:normAutofit/>
          </a:bodyPr>
          <a:lstStyle/>
          <a:p>
            <a:endParaRPr lang="fr-FR" sz="4000" dirty="0" smtClean="0"/>
          </a:p>
          <a:p>
            <a:r>
              <a:rPr lang="fr-FR" sz="4000" dirty="0" smtClean="0"/>
              <a:t>Notion essentielle:</a:t>
            </a:r>
          </a:p>
          <a:p>
            <a:pPr marL="0" indent="0">
              <a:buNone/>
            </a:pPr>
            <a:r>
              <a:rPr lang="fr-FR" dirty="0" smtClean="0"/>
              <a:t>L’attachement est un système de comportement,</a:t>
            </a:r>
          </a:p>
          <a:p>
            <a:pPr marL="0" indent="0">
              <a:buNone/>
            </a:pPr>
            <a:r>
              <a:rPr lang="fr-FR" dirty="0"/>
              <a:t>n</a:t>
            </a:r>
            <a:r>
              <a:rPr lang="fr-FR" dirty="0" smtClean="0"/>
              <a:t>on  permanent,</a:t>
            </a:r>
          </a:p>
          <a:p>
            <a:pPr marL="0" indent="0">
              <a:buNone/>
            </a:pPr>
            <a:r>
              <a:rPr lang="fr-FR" dirty="0"/>
              <a:t>q</a:t>
            </a:r>
            <a:r>
              <a:rPr lang="fr-FR" dirty="0" smtClean="0"/>
              <a:t>ui ne s’active qu’en situation de « danger »</a:t>
            </a:r>
          </a:p>
          <a:p>
            <a:pPr marL="0" indent="0">
              <a:buNone/>
            </a:pPr>
            <a:r>
              <a:rPr lang="fr-FR" dirty="0" err="1"/>
              <a:t>c</a:t>
            </a:r>
            <a:r>
              <a:rPr lang="fr-FR" dirty="0" err="1" smtClean="0"/>
              <a:t>-</a:t>
            </a:r>
            <a:r>
              <a:rPr lang="fr-FR" dirty="0" err="1"/>
              <a:t>à</a:t>
            </a:r>
            <a:r>
              <a:rPr lang="fr-FR" dirty="0" err="1" smtClean="0"/>
              <a:t>-d</a:t>
            </a:r>
            <a:r>
              <a:rPr lang="fr-FR" dirty="0" smtClean="0"/>
              <a:t>. en risque de perte et/ou d’isolement de la FA </a:t>
            </a:r>
            <a:endParaRPr lang="fr-FR" dirty="0"/>
          </a:p>
        </p:txBody>
      </p:sp>
    </p:spTree>
    <p:extLst>
      <p:ext uri="{BB962C8B-B14F-4D97-AF65-F5344CB8AC3E}">
        <p14:creationId xmlns:p14="http://schemas.microsoft.com/office/powerpoint/2010/main" val="22795715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51666"/>
            <a:ext cx="8229600" cy="3374497"/>
          </a:xfrm>
        </p:spPr>
        <p:txBody>
          <a:bodyPr>
            <a:normAutofit/>
          </a:bodyPr>
          <a:lstStyle/>
          <a:p>
            <a:pPr marL="0" indent="0">
              <a:buNone/>
            </a:pPr>
            <a:r>
              <a:rPr lang="fr-FR" sz="4000" dirty="0" smtClean="0"/>
              <a:t>Il n’est donc pas constamment activé!</a:t>
            </a:r>
            <a:endParaRPr lang="fr-FR" sz="4000" dirty="0"/>
          </a:p>
        </p:txBody>
      </p:sp>
    </p:spTree>
    <p:extLst>
      <p:ext uri="{BB962C8B-B14F-4D97-AF65-F5344CB8AC3E}">
        <p14:creationId xmlns:p14="http://schemas.microsoft.com/office/powerpoint/2010/main" val="39883522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00667"/>
            <a:ext cx="8229600" cy="5025496"/>
          </a:xfrm>
        </p:spPr>
        <p:txBody>
          <a:bodyPr/>
          <a:lstStyle/>
          <a:p>
            <a:pPr marL="0" indent="0">
              <a:buNone/>
            </a:pPr>
            <a:r>
              <a:rPr lang="fr-FR" sz="4000" dirty="0" smtClean="0"/>
              <a:t>Bowlby</a:t>
            </a:r>
            <a:r>
              <a:rPr lang="fr-FR" dirty="0" smtClean="0"/>
              <a:t> encore,</a:t>
            </a:r>
          </a:p>
          <a:p>
            <a:pPr marL="0" indent="0">
              <a:buNone/>
            </a:pPr>
            <a:r>
              <a:rPr lang="fr-FR" sz="3600" dirty="0" smtClean="0"/>
              <a:t>   </a:t>
            </a:r>
            <a:r>
              <a:rPr lang="fr-FR" sz="3600" u="sng" dirty="0" smtClean="0"/>
              <a:t>La « théorie du besoin social primaire »</a:t>
            </a:r>
          </a:p>
          <a:p>
            <a:pPr marL="0" indent="0">
              <a:buNone/>
            </a:pPr>
            <a:r>
              <a:rPr lang="fr-FR" dirty="0" smtClean="0"/>
              <a:t>      &gt; Besoin de contact dès la naissance ,</a:t>
            </a:r>
          </a:p>
          <a:p>
            <a:pPr marL="0" indent="0">
              <a:buNone/>
            </a:pPr>
            <a:r>
              <a:rPr lang="fr-FR" dirty="0" smtClean="0"/>
              <a:t>      &gt; Attachement quand la mère y répond.</a:t>
            </a:r>
          </a:p>
          <a:p>
            <a:pPr marL="0" indent="0">
              <a:buNone/>
            </a:pPr>
            <a:r>
              <a:rPr lang="fr-FR" dirty="0" smtClean="0"/>
              <a:t> &gt;&gt; Le nourrisson s’attache instinctivement à celui qui le soigne.</a:t>
            </a:r>
            <a:endParaRPr lang="fr-FR" dirty="0"/>
          </a:p>
        </p:txBody>
      </p:sp>
    </p:spTree>
    <p:extLst>
      <p:ext uri="{BB962C8B-B14F-4D97-AF65-F5344CB8AC3E}">
        <p14:creationId xmlns:p14="http://schemas.microsoft.com/office/powerpoint/2010/main" val="19657302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30111"/>
            <a:ext cx="8229600" cy="5096052"/>
          </a:xfrm>
        </p:spPr>
        <p:txBody>
          <a:bodyPr/>
          <a:lstStyle/>
          <a:p>
            <a:endParaRPr lang="fr-FR" sz="3600" u="sng" dirty="0" smtClean="0"/>
          </a:p>
          <a:p>
            <a:r>
              <a:rPr lang="fr-FR" sz="3600" u="sng" dirty="0" smtClean="0"/>
              <a:t>Petite enfance</a:t>
            </a:r>
            <a:r>
              <a:rPr lang="fr-FR" dirty="0" smtClean="0"/>
              <a:t>: proximité physique et disponibilité émotionnelle du </a:t>
            </a:r>
            <a:r>
              <a:rPr lang="fr-FR" dirty="0" err="1" smtClean="0"/>
              <a:t>caregiver</a:t>
            </a:r>
            <a:r>
              <a:rPr lang="fr-FR" dirty="0" smtClean="0"/>
              <a:t> essentielles à la qualité du soin.</a:t>
            </a:r>
          </a:p>
          <a:p>
            <a:r>
              <a:rPr lang="fr-FR" sz="3600" u="sng" dirty="0" smtClean="0"/>
              <a:t>De 2</a:t>
            </a:r>
            <a:r>
              <a:rPr lang="fr-FR" sz="3600" u="sng" baseline="30000" dirty="0" smtClean="0"/>
              <a:t>ème</a:t>
            </a:r>
            <a:r>
              <a:rPr lang="fr-FR" sz="3600" u="sng" dirty="0" smtClean="0"/>
              <a:t> enfance à vie adulte</a:t>
            </a:r>
            <a:r>
              <a:rPr lang="fr-FR" dirty="0" smtClean="0"/>
              <a:t>: disponibilité potentielle du </a:t>
            </a:r>
            <a:r>
              <a:rPr lang="fr-FR" dirty="0" err="1" smtClean="0"/>
              <a:t>caregiver</a:t>
            </a:r>
            <a:r>
              <a:rPr lang="fr-FR" dirty="0" smtClean="0"/>
              <a:t> aussi importante que la proximité physique</a:t>
            </a:r>
          </a:p>
          <a:p>
            <a:r>
              <a:rPr lang="fr-FR" dirty="0" smtClean="0"/>
              <a:t>Parallèle avec le jeu de la bobine</a:t>
            </a:r>
            <a:endParaRPr lang="fr-FR" dirty="0"/>
          </a:p>
        </p:txBody>
      </p:sp>
    </p:spTree>
    <p:extLst>
      <p:ext uri="{BB962C8B-B14F-4D97-AF65-F5344CB8AC3E}">
        <p14:creationId xmlns:p14="http://schemas.microsoft.com/office/powerpoint/2010/main" val="24258330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2222"/>
            <a:ext cx="8229600" cy="5843941"/>
          </a:xfrm>
        </p:spPr>
        <p:txBody>
          <a:bodyPr/>
          <a:lstStyle/>
          <a:p>
            <a:pPr marL="0" indent="0">
              <a:buNone/>
            </a:pPr>
            <a:endParaRPr lang="fr-FR" sz="4000" dirty="0" smtClean="0"/>
          </a:p>
          <a:p>
            <a:pPr marL="0" indent="0">
              <a:buNone/>
            </a:pPr>
            <a:endParaRPr lang="fr-FR" sz="4000" dirty="0"/>
          </a:p>
          <a:p>
            <a:pPr marL="0" indent="0">
              <a:buNone/>
            </a:pPr>
            <a:r>
              <a:rPr lang="fr-FR" sz="4000" dirty="0" smtClean="0"/>
              <a:t>Attachement:</a:t>
            </a:r>
          </a:p>
          <a:p>
            <a:r>
              <a:rPr lang="fr-FR" dirty="0" smtClean="0"/>
              <a:t>Lien émotionnel spécifique que le bébé développe avec son </a:t>
            </a:r>
            <a:r>
              <a:rPr lang="fr-FR" dirty="0" err="1" smtClean="0"/>
              <a:t>caregiver</a:t>
            </a:r>
            <a:r>
              <a:rPr lang="fr-FR" dirty="0" smtClean="0"/>
              <a:t>,</a:t>
            </a:r>
          </a:p>
          <a:p>
            <a:r>
              <a:rPr lang="fr-FR" dirty="0" smtClean="0"/>
              <a:t>Adaptation évolutive essentielle vu la vulnérabilité des humains et autres primates à la naissance </a:t>
            </a:r>
            <a:endParaRPr lang="fr-FR" dirty="0"/>
          </a:p>
        </p:txBody>
      </p:sp>
    </p:spTree>
    <p:extLst>
      <p:ext uri="{BB962C8B-B14F-4D97-AF65-F5344CB8AC3E}">
        <p14:creationId xmlns:p14="http://schemas.microsoft.com/office/powerpoint/2010/main" val="8465278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81000"/>
            <a:ext cx="8229600" cy="5745163"/>
          </a:xfrm>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r>
              <a:rPr lang="fr-FR" dirty="0" smtClean="0"/>
              <a:t>Le système d’attachement a évolué pour garantir que les petits et les </a:t>
            </a:r>
            <a:r>
              <a:rPr lang="fr-FR" dirty="0" err="1" smtClean="0"/>
              <a:t>caregivers</a:t>
            </a:r>
            <a:r>
              <a:rPr lang="fr-FR" dirty="0" smtClean="0"/>
              <a:t> soient en proximité physique pour assurer la protection des plus jeunes</a:t>
            </a:r>
            <a:endParaRPr lang="fr-FR" dirty="0"/>
          </a:p>
        </p:txBody>
      </p:sp>
    </p:spTree>
    <p:extLst>
      <p:ext uri="{BB962C8B-B14F-4D97-AF65-F5344CB8AC3E}">
        <p14:creationId xmlns:p14="http://schemas.microsoft.com/office/powerpoint/2010/main" val="11295945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179388" y="692150"/>
            <a:ext cx="8339137" cy="5595938"/>
          </a:xfrm>
        </p:spPr>
        <p:txBody>
          <a:bodyPr rtlCol="0">
            <a:normAutofit/>
          </a:bodyPr>
          <a:lstStyle/>
          <a:p>
            <a:pPr marL="273050" indent="-273050" eaLnBrk="1" fontAlgn="auto" hangingPunct="1">
              <a:spcAft>
                <a:spcPts val="0"/>
              </a:spcAft>
              <a:buClr>
                <a:srgbClr val="0BD0D9"/>
              </a:buClr>
              <a:buFontTx/>
              <a:buNone/>
              <a:defRPr/>
            </a:pPr>
            <a:endParaRPr lang="fr-BE" sz="3600" dirty="0" smtClean="0">
              <a:latin typeface="Arial" charset="0"/>
            </a:endParaRPr>
          </a:p>
          <a:p>
            <a:pPr marL="273050" indent="-273050" eaLnBrk="1" fontAlgn="auto" hangingPunct="1">
              <a:spcAft>
                <a:spcPts val="0"/>
              </a:spcAft>
              <a:buClr>
                <a:srgbClr val="0BD0D9"/>
              </a:buClr>
              <a:buFontTx/>
              <a:buNone/>
              <a:defRPr/>
            </a:pPr>
            <a:r>
              <a:rPr lang="fr-BE" sz="3600" dirty="0" smtClean="0">
                <a:latin typeface="Arial" charset="0"/>
              </a:rPr>
              <a:t>1</a:t>
            </a:r>
            <a:r>
              <a:rPr lang="fr-BE" sz="3600" baseline="30000" dirty="0" smtClean="0">
                <a:latin typeface="Arial" charset="0"/>
              </a:rPr>
              <a:t>er</a:t>
            </a:r>
            <a:r>
              <a:rPr lang="fr-BE" sz="3600" dirty="0" smtClean="0">
                <a:latin typeface="Arial" charset="0"/>
              </a:rPr>
              <a:t> encart:</a:t>
            </a:r>
            <a:endParaRPr lang="fr-FR" sz="3600" dirty="0">
              <a:latin typeface="Arial" charset="0"/>
            </a:endParaRPr>
          </a:p>
          <a:p>
            <a:pPr marL="273050" indent="-273050" eaLnBrk="1" fontAlgn="auto" hangingPunct="1">
              <a:spcAft>
                <a:spcPts val="0"/>
              </a:spcAft>
              <a:buClr>
                <a:srgbClr val="0BD0D9"/>
              </a:buClr>
              <a:buFontTx/>
              <a:buNone/>
              <a:defRPr/>
            </a:pPr>
            <a:r>
              <a:rPr lang="fr-FR" sz="2800" dirty="0">
                <a:latin typeface="Arial" charset="0"/>
                <a:ea typeface="+mn-ea"/>
                <a:cs typeface="+mn-cs"/>
              </a:rPr>
              <a:t>      Néoténie – épigenèse</a:t>
            </a:r>
          </a:p>
          <a:p>
            <a:pPr marL="273050" indent="-273050" eaLnBrk="1" fontAlgn="auto" hangingPunct="1">
              <a:spcAft>
                <a:spcPts val="0"/>
              </a:spcAft>
              <a:buClr>
                <a:srgbClr val="0BD0D9"/>
              </a:buClr>
              <a:buFontTx/>
              <a:buNone/>
              <a:defRPr/>
            </a:pPr>
            <a:endParaRPr lang="fr-FR" sz="2800" dirty="0">
              <a:latin typeface="Arial" charset="0"/>
              <a:ea typeface="+mn-ea"/>
              <a:cs typeface="+mn-cs"/>
            </a:endParaRPr>
          </a:p>
          <a:p>
            <a:pPr marL="273050" indent="-273050" eaLnBrk="1" fontAlgn="auto" hangingPunct="1">
              <a:spcAft>
                <a:spcPts val="0"/>
              </a:spcAft>
              <a:buClr>
                <a:srgbClr val="0BD0D9"/>
              </a:buClr>
              <a:buFontTx/>
              <a:buNone/>
              <a:defRPr/>
            </a:pPr>
            <a:r>
              <a:rPr lang="fr-FR" sz="2400" dirty="0">
                <a:latin typeface="Arial" charset="0"/>
                <a:ea typeface="+mn-ea"/>
                <a:cs typeface="+mn-cs"/>
              </a:rPr>
              <a:t>a)    Néoténie: la prématurité physiologique du bébé qui naît avec un équipement insuffisant pour s</a:t>
            </a:r>
            <a:r>
              <a:rPr lang="ja-JP" altLang="fr-FR" sz="2400" dirty="0">
                <a:latin typeface="Arial" charset="0"/>
                <a:ea typeface="+mn-ea"/>
                <a:cs typeface="+mn-cs"/>
              </a:rPr>
              <a:t>’</a:t>
            </a:r>
            <a:r>
              <a:rPr lang="fr-FR" sz="2400" dirty="0">
                <a:latin typeface="Arial" charset="0"/>
                <a:ea typeface="+mn-ea"/>
                <a:cs typeface="+mn-cs"/>
              </a:rPr>
              <a:t>adapter activement à l</a:t>
            </a:r>
            <a:r>
              <a:rPr lang="ja-JP" altLang="fr-FR" sz="2400" dirty="0">
                <a:latin typeface="Arial" charset="0"/>
                <a:ea typeface="+mn-ea"/>
                <a:cs typeface="+mn-cs"/>
              </a:rPr>
              <a:t>’</a:t>
            </a:r>
            <a:r>
              <a:rPr lang="fr-FR" sz="2400" dirty="0">
                <a:latin typeface="Arial" charset="0"/>
                <a:ea typeface="+mn-ea"/>
                <a:cs typeface="+mn-cs"/>
              </a:rPr>
              <a:t>environnement, d</a:t>
            </a:r>
            <a:r>
              <a:rPr lang="ja-JP" altLang="fr-FR" sz="2400" dirty="0">
                <a:latin typeface="Arial" charset="0"/>
                <a:ea typeface="+mn-ea"/>
                <a:cs typeface="+mn-cs"/>
              </a:rPr>
              <a:t>’</a:t>
            </a:r>
            <a:r>
              <a:rPr lang="fr-FR" sz="2400" dirty="0">
                <a:latin typeface="Arial" charset="0"/>
                <a:ea typeface="+mn-ea"/>
                <a:cs typeface="+mn-cs"/>
              </a:rPr>
              <a:t>où deux conséquences en cascade, le rôle essentiel de l</a:t>
            </a:r>
            <a:r>
              <a:rPr lang="ja-JP" altLang="fr-FR" sz="2400" dirty="0">
                <a:latin typeface="Arial" charset="0"/>
                <a:ea typeface="+mn-ea"/>
                <a:cs typeface="+mn-cs"/>
              </a:rPr>
              <a:t>’</a:t>
            </a:r>
            <a:r>
              <a:rPr lang="fr-FR" sz="2400" dirty="0">
                <a:latin typeface="Arial" charset="0"/>
                <a:ea typeface="+mn-ea"/>
                <a:cs typeface="+mn-cs"/>
              </a:rPr>
              <a:t>entourage et l</a:t>
            </a:r>
            <a:r>
              <a:rPr lang="ja-JP" altLang="fr-FR" sz="2400" dirty="0">
                <a:latin typeface="Arial" charset="0"/>
                <a:ea typeface="+mn-ea"/>
                <a:cs typeface="+mn-cs"/>
              </a:rPr>
              <a:t>’</a:t>
            </a:r>
            <a:r>
              <a:rPr lang="fr-FR" sz="2400" dirty="0">
                <a:latin typeface="Arial" charset="0"/>
                <a:ea typeface="+mn-ea"/>
                <a:cs typeface="+mn-cs"/>
              </a:rPr>
              <a:t>importance de la socialisation.</a:t>
            </a:r>
            <a:endParaRPr lang="fr-BE" sz="2400" dirty="0">
              <a:latin typeface="Arial" charset="0"/>
              <a:ea typeface="+mn-ea"/>
              <a:cs typeface="+mn-cs"/>
            </a:endParaRPr>
          </a:p>
        </p:txBody>
      </p:sp>
    </p:spTree>
    <p:extLst>
      <p:ext uri="{BB962C8B-B14F-4D97-AF65-F5344CB8AC3E}">
        <p14:creationId xmlns:p14="http://schemas.microsoft.com/office/powerpoint/2010/main" val="16335296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95288" y="476250"/>
            <a:ext cx="8229600" cy="5953125"/>
          </a:xfrm>
        </p:spPr>
        <p:txBody>
          <a:bodyPr rtlCol="0">
            <a:normAutofit/>
          </a:bodyPr>
          <a:lstStyle/>
          <a:p>
            <a:pPr marL="717550" indent="-717550" eaLnBrk="1" fontAlgn="auto" hangingPunct="1">
              <a:spcAft>
                <a:spcPts val="0"/>
              </a:spcAft>
              <a:buFontTx/>
              <a:buNone/>
              <a:defRPr/>
            </a:pPr>
            <a:endParaRPr lang="fr-BE" sz="2400" dirty="0" smtClean="0">
              <a:latin typeface="Arial" charset="0"/>
              <a:ea typeface="+mn-ea"/>
              <a:cs typeface="+mn-cs"/>
            </a:endParaRPr>
          </a:p>
          <a:p>
            <a:pPr marL="717550" indent="-717550" eaLnBrk="1" fontAlgn="auto" hangingPunct="1">
              <a:spcAft>
                <a:spcPts val="0"/>
              </a:spcAft>
              <a:buFontTx/>
              <a:buNone/>
              <a:defRPr/>
            </a:pPr>
            <a:endParaRPr lang="fr-BE" sz="2400" dirty="0">
              <a:latin typeface="Arial" charset="0"/>
            </a:endParaRPr>
          </a:p>
          <a:p>
            <a:pPr marL="717550" indent="-717550" eaLnBrk="1" fontAlgn="auto" hangingPunct="1">
              <a:spcAft>
                <a:spcPts val="0"/>
              </a:spcAft>
              <a:buFontTx/>
              <a:buNone/>
              <a:defRPr/>
            </a:pPr>
            <a:r>
              <a:rPr lang="fr-BE" sz="2400" dirty="0" smtClean="0">
                <a:latin typeface="Arial" charset="0"/>
                <a:ea typeface="+mn-ea"/>
                <a:cs typeface="+mn-cs"/>
              </a:rPr>
              <a:t>b</a:t>
            </a:r>
            <a:r>
              <a:rPr lang="fr-BE" sz="2400" dirty="0">
                <a:latin typeface="Arial" charset="0"/>
                <a:ea typeface="+mn-ea"/>
                <a:cs typeface="+mn-cs"/>
              </a:rPr>
              <a:t>) 	Epigenèse: organisation progressive somatique et comportementale de l’individu comme construction intégrant à la fois le programme génétique, les informations et les matériaux fournis par l’environnement.</a:t>
            </a:r>
          </a:p>
          <a:p>
            <a:pPr marL="717550" indent="-717550" eaLnBrk="1" fontAlgn="auto" hangingPunct="1">
              <a:spcAft>
                <a:spcPts val="0"/>
              </a:spcAft>
              <a:buFontTx/>
              <a:buNone/>
              <a:defRPr/>
            </a:pPr>
            <a:endParaRPr lang="fr-BE" sz="2400" dirty="0">
              <a:latin typeface="Arial" charset="0"/>
              <a:ea typeface="+mn-ea"/>
              <a:cs typeface="+mn-cs"/>
            </a:endParaRPr>
          </a:p>
          <a:p>
            <a:pPr marL="717550" indent="-717550" eaLnBrk="1" fontAlgn="auto" hangingPunct="1">
              <a:spcAft>
                <a:spcPts val="0"/>
              </a:spcAft>
              <a:buFontTx/>
              <a:buNone/>
              <a:defRPr/>
            </a:pPr>
            <a:r>
              <a:rPr lang="fr-BE" sz="2400" dirty="0">
                <a:latin typeface="Arial" charset="0"/>
                <a:ea typeface="+mn-ea"/>
                <a:cs typeface="+mn-cs"/>
              </a:rPr>
              <a:t>	A distinguer de la phylogenèse (évolution de l’espèce) de l’ontogenèse (développement d’un individu lié à son patrimoine génétique), et de la psychogenèse (développement personnel lié à ses caractéristiques psychologiques).</a:t>
            </a:r>
            <a:endParaRPr lang="fr-FR" sz="2400" dirty="0">
              <a:latin typeface="Arial" charset="0"/>
              <a:ea typeface="+mn-ea"/>
              <a:cs typeface="+mn-cs"/>
            </a:endParaRPr>
          </a:p>
        </p:txBody>
      </p:sp>
    </p:spTree>
    <p:extLst>
      <p:ext uri="{BB962C8B-B14F-4D97-AF65-F5344CB8AC3E}">
        <p14:creationId xmlns:p14="http://schemas.microsoft.com/office/powerpoint/2010/main" val="8006022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433917" y="1919111"/>
            <a:ext cx="8229600" cy="4510264"/>
          </a:xfrm>
        </p:spPr>
        <p:txBody>
          <a:bodyPr rtlCol="0">
            <a:normAutofit/>
          </a:bodyPr>
          <a:lstStyle/>
          <a:p>
            <a:pPr marL="0" indent="0" eaLnBrk="1" fontAlgn="auto" hangingPunct="1">
              <a:spcAft>
                <a:spcPts val="0"/>
              </a:spcAft>
              <a:buNone/>
              <a:defRPr/>
            </a:pPr>
            <a:r>
              <a:rPr lang="fr-BE" sz="2800" dirty="0" smtClean="0">
                <a:latin typeface="Arial" charset="0"/>
                <a:ea typeface="+mn-ea"/>
                <a:cs typeface="+mn-cs"/>
              </a:rPr>
              <a:t>c)  Neuroplasticité:</a:t>
            </a:r>
            <a:endParaRPr lang="fr-BE" sz="2400" dirty="0">
              <a:latin typeface="Arial" charset="0"/>
              <a:ea typeface="+mn-ea"/>
              <a:cs typeface="+mn-cs"/>
            </a:endParaRPr>
          </a:p>
          <a:p>
            <a:pPr marL="534988" indent="-534988" eaLnBrk="1" fontAlgn="auto" hangingPunct="1">
              <a:spcAft>
                <a:spcPts val="0"/>
              </a:spcAft>
              <a:buClr>
                <a:srgbClr val="0BD0D9"/>
              </a:buClr>
              <a:buFontTx/>
              <a:buNone/>
              <a:defRPr/>
            </a:pPr>
            <a:r>
              <a:rPr lang="fr-BE" sz="2400" dirty="0">
                <a:latin typeface="Arial" charset="0"/>
                <a:ea typeface="+mn-ea"/>
                <a:cs typeface="+mn-cs"/>
              </a:rPr>
              <a:t>Elle peut se définir comme l’ensemble des manifestations traduisant la capacité des neurones à se modifier et à se remodeler tout au long de la vie. Tous ces mécanismes contribuent à une adaptation des neurones à un environnement moléculaire, cellulaire et fonctionnel extrêmement changeant et ont parfois pour conséquence des modifications fonctionnelles.</a:t>
            </a:r>
          </a:p>
          <a:p>
            <a:pPr marL="534988" indent="-534988" eaLnBrk="1" fontAlgn="auto" hangingPunct="1">
              <a:spcAft>
                <a:spcPts val="0"/>
              </a:spcAft>
              <a:buClr>
                <a:srgbClr val="0BD0D9"/>
              </a:buClr>
              <a:buFontTx/>
              <a:buNone/>
              <a:defRPr/>
            </a:pPr>
            <a:endParaRPr lang="fr-BE" sz="2800" dirty="0">
              <a:latin typeface="Arial" charset="0"/>
              <a:ea typeface="+mn-ea"/>
              <a:cs typeface="+mn-cs"/>
            </a:endParaRPr>
          </a:p>
        </p:txBody>
      </p:sp>
    </p:spTree>
    <p:extLst>
      <p:ext uri="{BB962C8B-B14F-4D97-AF65-F5344CB8AC3E}">
        <p14:creationId xmlns:p14="http://schemas.microsoft.com/office/powerpoint/2010/main" val="23488646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1668"/>
            <a:ext cx="8229600" cy="5914496"/>
          </a:xfrm>
        </p:spPr>
        <p:txBody>
          <a:bodyPr>
            <a:normAutofit/>
          </a:bodyPr>
          <a:lstStyle/>
          <a:p>
            <a:pPr marL="0" indent="0">
              <a:buNone/>
            </a:pPr>
            <a:endParaRPr lang="fr-BE" sz="2800" dirty="0" smtClean="0">
              <a:latin typeface="Arial" charset="0"/>
            </a:endParaRPr>
          </a:p>
          <a:p>
            <a:pPr marL="0" indent="0">
              <a:buNone/>
            </a:pPr>
            <a:endParaRPr lang="fr-BE" sz="2800" dirty="0">
              <a:latin typeface="Arial" charset="0"/>
            </a:endParaRPr>
          </a:p>
          <a:p>
            <a:pPr marL="0" indent="0">
              <a:buNone/>
            </a:pPr>
            <a:endParaRPr lang="fr-BE" sz="2800" dirty="0" smtClean="0">
              <a:latin typeface="Arial" charset="0"/>
            </a:endParaRPr>
          </a:p>
          <a:p>
            <a:pPr marL="0" indent="0">
              <a:buNone/>
            </a:pPr>
            <a:r>
              <a:rPr lang="fr-BE" sz="2800" dirty="0" smtClean="0">
                <a:latin typeface="Arial" charset="0"/>
              </a:rPr>
              <a:t>Chaque </a:t>
            </a:r>
            <a:r>
              <a:rPr lang="fr-BE" sz="2800" dirty="0">
                <a:latin typeface="Arial" charset="0"/>
              </a:rPr>
              <a:t>seconde, notre cerveau se modifie en fonction des expériences affectives, psychiques, cognitives que nous vivons, c’est un processus physiologique d’adaptation du système soumis à l’influence de facteurs environnementaux, génétiques ou épigénétiques.</a:t>
            </a:r>
          </a:p>
          <a:p>
            <a:endParaRPr lang="fr-FR" dirty="0"/>
          </a:p>
        </p:txBody>
      </p:sp>
    </p:spTree>
    <p:extLst>
      <p:ext uri="{BB962C8B-B14F-4D97-AF65-F5344CB8AC3E}">
        <p14:creationId xmlns:p14="http://schemas.microsoft.com/office/powerpoint/2010/main" val="1951894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1</a:t>
            </a:r>
            <a:r>
              <a:rPr lang="fr-FR" dirty="0"/>
              <a:t>/  </a:t>
            </a:r>
            <a:r>
              <a:rPr lang="fr-FR" u="sng" dirty="0">
                <a:hlinkClick r:id="rId2"/>
              </a:rPr>
              <a:t>https://youtu.be/oppZtDujw8o</a:t>
            </a:r>
            <a:r>
              <a:rPr lang="fr-FR" dirty="0"/>
              <a:t>   Bowlby-Lorenz</a:t>
            </a:r>
          </a:p>
          <a:p>
            <a:r>
              <a:rPr lang="fr-FR" dirty="0" smtClean="0"/>
              <a:t>2</a:t>
            </a:r>
            <a:r>
              <a:rPr lang="fr-FR" dirty="0"/>
              <a:t>/  </a:t>
            </a:r>
            <a:r>
              <a:rPr lang="fr-FR" u="sng" dirty="0">
                <a:hlinkClick r:id="rId3"/>
              </a:rPr>
              <a:t>https://youtu.be/mS8lCjq5s4A</a:t>
            </a:r>
            <a:r>
              <a:rPr lang="fr-FR" dirty="0"/>
              <a:t>  Harlow</a:t>
            </a:r>
          </a:p>
          <a:p>
            <a:endParaRPr lang="fr-FR" dirty="0"/>
          </a:p>
        </p:txBody>
      </p:sp>
    </p:spTree>
    <p:extLst>
      <p:ext uri="{BB962C8B-B14F-4D97-AF65-F5344CB8AC3E}">
        <p14:creationId xmlns:p14="http://schemas.microsoft.com/office/powerpoint/2010/main" val="25079810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6988" y="508000"/>
            <a:ext cx="7389812" cy="909638"/>
          </a:xfrm>
        </p:spPr>
        <p:txBody>
          <a:bodyPr/>
          <a:lstStyle/>
          <a:p>
            <a:r>
              <a:rPr lang="fr-FR" dirty="0" smtClean="0"/>
              <a:t>Les formes d’attachement</a:t>
            </a:r>
            <a:endParaRPr lang="fr-FR" dirty="0"/>
          </a:p>
        </p:txBody>
      </p:sp>
      <p:sp>
        <p:nvSpPr>
          <p:cNvPr id="3" name="Espace réservé du contenu 2"/>
          <p:cNvSpPr>
            <a:spLocks noGrp="1"/>
          </p:cNvSpPr>
          <p:nvPr>
            <p:ph idx="1"/>
          </p:nvPr>
        </p:nvSpPr>
        <p:spPr>
          <a:xfrm>
            <a:off x="457200" y="2130778"/>
            <a:ext cx="8229600" cy="4282722"/>
          </a:xfrm>
        </p:spPr>
        <p:txBody>
          <a:bodyPr/>
          <a:lstStyle/>
          <a:p>
            <a:r>
              <a:rPr lang="fr-FR" dirty="0" smtClean="0"/>
              <a:t>Comportement d’attachement,</a:t>
            </a:r>
          </a:p>
          <a:p>
            <a:r>
              <a:rPr lang="fr-FR" dirty="0" smtClean="0"/>
              <a:t>Liens d’attachement,</a:t>
            </a:r>
          </a:p>
          <a:p>
            <a:r>
              <a:rPr lang="fr-FR" dirty="0" smtClean="0"/>
              <a:t>Système d’attachement,</a:t>
            </a:r>
          </a:p>
          <a:p>
            <a:r>
              <a:rPr lang="fr-FR" dirty="0" smtClean="0"/>
              <a:t>Relations d’attachement.</a:t>
            </a:r>
          </a:p>
          <a:p>
            <a:pPr marL="0" indent="0">
              <a:buNone/>
            </a:pPr>
            <a:r>
              <a:rPr lang="fr-FR" dirty="0" smtClean="0"/>
              <a:t>       (</a:t>
            </a:r>
            <a:r>
              <a:rPr lang="fr-FR" dirty="0" err="1" smtClean="0"/>
              <a:t>Zeanah</a:t>
            </a:r>
            <a:r>
              <a:rPr lang="fr-FR" dirty="0" smtClean="0"/>
              <a:t>)</a:t>
            </a:r>
            <a:endParaRPr lang="fr-FR" dirty="0"/>
          </a:p>
        </p:txBody>
      </p:sp>
    </p:spTree>
    <p:extLst>
      <p:ext uri="{BB962C8B-B14F-4D97-AF65-F5344CB8AC3E}">
        <p14:creationId xmlns:p14="http://schemas.microsoft.com/office/powerpoint/2010/main" val="16423004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6988" y="274638"/>
            <a:ext cx="7389812" cy="1700918"/>
          </a:xfrm>
        </p:spPr>
        <p:txBody>
          <a:bodyPr>
            <a:normAutofit/>
          </a:bodyPr>
          <a:lstStyle/>
          <a:p>
            <a:r>
              <a:rPr lang="fr-FR" dirty="0" smtClean="0"/>
              <a:t>Quels systèmes d’attachement?</a:t>
            </a:r>
            <a:endParaRPr lang="fr-FR" dirty="0"/>
          </a:p>
        </p:txBody>
      </p:sp>
      <p:sp>
        <p:nvSpPr>
          <p:cNvPr id="3" name="Espace réservé du contenu 2"/>
          <p:cNvSpPr>
            <a:spLocks noGrp="1"/>
          </p:cNvSpPr>
          <p:nvPr>
            <p:ph idx="1"/>
          </p:nvPr>
        </p:nvSpPr>
        <p:spPr>
          <a:xfrm>
            <a:off x="874888" y="2384778"/>
            <a:ext cx="7811911" cy="3741385"/>
          </a:xfrm>
        </p:spPr>
        <p:txBody>
          <a:bodyPr/>
          <a:lstStyle/>
          <a:p>
            <a:pPr marL="0" indent="0">
              <a:buNone/>
            </a:pPr>
            <a:endParaRPr lang="fr-FR" dirty="0" smtClean="0"/>
          </a:p>
          <a:p>
            <a:pPr marL="0" indent="0">
              <a:buNone/>
            </a:pPr>
            <a:r>
              <a:rPr lang="fr-FR" dirty="0" smtClean="0"/>
              <a:t>Apport majeur de Mary Ainsworth avec la « </a:t>
            </a:r>
            <a:r>
              <a:rPr lang="fr-FR" dirty="0" err="1" smtClean="0"/>
              <a:t>Strange</a:t>
            </a:r>
            <a:r>
              <a:rPr lang="fr-FR" dirty="0" smtClean="0"/>
              <a:t> Situation », ou Situation Etrange</a:t>
            </a:r>
            <a:endParaRPr lang="fr-FR" dirty="0"/>
          </a:p>
        </p:txBody>
      </p:sp>
    </p:spTree>
    <p:extLst>
      <p:ext uri="{BB962C8B-B14F-4D97-AF65-F5344CB8AC3E}">
        <p14:creationId xmlns:p14="http://schemas.microsoft.com/office/powerpoint/2010/main" val="12582404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8001"/>
            <a:ext cx="8229600" cy="5771444"/>
          </a:xfrm>
        </p:spPr>
        <p:txBody>
          <a:bodyPr/>
          <a:lstStyle/>
          <a:p>
            <a:pPr marL="0" indent="0">
              <a:buNone/>
            </a:pPr>
            <a:endParaRPr lang="fr-FR" sz="4000" dirty="0" smtClean="0"/>
          </a:p>
          <a:p>
            <a:pPr marL="0" indent="0">
              <a:buNone/>
            </a:pPr>
            <a:r>
              <a:rPr lang="fr-FR" sz="4000" dirty="0" smtClean="0"/>
              <a:t>3 Systèmes mis en évidence:</a:t>
            </a:r>
          </a:p>
          <a:p>
            <a:pPr marL="0" indent="0">
              <a:buNone/>
            </a:pPr>
            <a:endParaRPr lang="fr-FR" sz="4000" dirty="0" smtClean="0"/>
          </a:p>
          <a:p>
            <a:r>
              <a:rPr lang="fr-FR" dirty="0" smtClean="0"/>
              <a:t>Attachement </a:t>
            </a:r>
            <a:r>
              <a:rPr lang="fr-FR" dirty="0" err="1" smtClean="0"/>
              <a:t>sécure</a:t>
            </a:r>
            <a:r>
              <a:rPr lang="fr-FR" dirty="0" smtClean="0"/>
              <a:t>,</a:t>
            </a:r>
          </a:p>
          <a:p>
            <a:r>
              <a:rPr lang="fr-FR" dirty="0" smtClean="0"/>
              <a:t>Attachement angoissé/ambivalent,</a:t>
            </a:r>
          </a:p>
          <a:p>
            <a:r>
              <a:rPr lang="fr-FR" dirty="0" smtClean="0"/>
              <a:t>Attachement angoissé/évitant.</a:t>
            </a:r>
          </a:p>
          <a:p>
            <a:pPr marL="0" indent="0">
              <a:buNone/>
            </a:pPr>
            <a:endParaRPr lang="fr-FR" dirty="0" smtClean="0"/>
          </a:p>
          <a:p>
            <a:pPr marL="0" indent="0">
              <a:buNone/>
            </a:pPr>
            <a:r>
              <a:rPr lang="fr-FR" sz="3600" dirty="0" smtClean="0"/>
              <a:t>Ensuite</a:t>
            </a:r>
            <a:r>
              <a:rPr lang="fr-FR" dirty="0" smtClean="0"/>
              <a:t>, description de l’attachement désorganisé/désorienté</a:t>
            </a:r>
            <a:endParaRPr lang="fr-FR" dirty="0"/>
          </a:p>
        </p:txBody>
      </p:sp>
    </p:spTree>
    <p:extLst>
      <p:ext uri="{BB962C8B-B14F-4D97-AF65-F5344CB8AC3E}">
        <p14:creationId xmlns:p14="http://schemas.microsoft.com/office/powerpoint/2010/main" val="19553622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8112"/>
            <a:ext cx="8229600" cy="5858052"/>
          </a:xfrm>
        </p:spPr>
        <p:txBody>
          <a:bodyPr/>
          <a:lstStyle/>
          <a:p>
            <a:endParaRPr lang="fr-FR" dirty="0" smtClean="0"/>
          </a:p>
          <a:p>
            <a:endParaRPr lang="fr-FR" dirty="0"/>
          </a:p>
          <a:p>
            <a:r>
              <a:rPr lang="fr-FR" dirty="0" smtClean="0"/>
              <a:t>5</a:t>
            </a:r>
            <a:r>
              <a:rPr lang="fr-FR" dirty="0"/>
              <a:t>/  </a:t>
            </a:r>
            <a:r>
              <a:rPr lang="fr-FR" u="sng" dirty="0">
                <a:hlinkClick r:id="rId2"/>
              </a:rPr>
              <a:t>https://youtu.be/PCm1U6eef3Y</a:t>
            </a:r>
            <a:r>
              <a:rPr lang="fr-FR" dirty="0"/>
              <a:t>  </a:t>
            </a:r>
            <a:r>
              <a:rPr lang="fr-FR" dirty="0" err="1"/>
              <a:t>Strange</a:t>
            </a:r>
            <a:r>
              <a:rPr lang="fr-FR" dirty="0"/>
              <a:t> situation </a:t>
            </a:r>
            <a:r>
              <a:rPr lang="fr-FR" dirty="0" err="1"/>
              <a:t>att</a:t>
            </a:r>
            <a:r>
              <a:rPr lang="fr-FR" dirty="0"/>
              <a:t>. </a:t>
            </a:r>
            <a:r>
              <a:rPr lang="fr-FR" dirty="0" err="1"/>
              <a:t>sécure</a:t>
            </a:r>
            <a:endParaRPr lang="fr-FR" dirty="0"/>
          </a:p>
          <a:p>
            <a:r>
              <a:rPr lang="fr-FR" dirty="0"/>
              <a:t>6/  </a:t>
            </a:r>
            <a:r>
              <a:rPr lang="fr-FR" u="sng" dirty="0">
                <a:hlinkClick r:id="rId3"/>
              </a:rPr>
              <a:t>https://youtu.be/DRejV6f-Y3c</a:t>
            </a:r>
            <a:r>
              <a:rPr lang="fr-FR" dirty="0"/>
              <a:t>  Secure, </a:t>
            </a:r>
            <a:r>
              <a:rPr lang="fr-FR" dirty="0" err="1"/>
              <a:t>Insecure</a:t>
            </a:r>
            <a:r>
              <a:rPr lang="fr-FR" dirty="0"/>
              <a:t>, </a:t>
            </a:r>
            <a:r>
              <a:rPr lang="fr-FR" dirty="0" err="1"/>
              <a:t>Avoidant</a:t>
            </a:r>
            <a:r>
              <a:rPr lang="fr-FR" dirty="0"/>
              <a:t> Ambivalent </a:t>
            </a:r>
            <a:r>
              <a:rPr lang="fr-FR" dirty="0" err="1"/>
              <a:t>Attachment</a:t>
            </a:r>
            <a:r>
              <a:rPr lang="fr-FR" dirty="0"/>
              <a:t> in </a:t>
            </a:r>
            <a:r>
              <a:rPr lang="fr-FR" dirty="0" err="1"/>
              <a:t>Mothers</a:t>
            </a:r>
            <a:r>
              <a:rPr lang="fr-FR" dirty="0"/>
              <a:t> Babies</a:t>
            </a:r>
          </a:p>
          <a:p>
            <a:endParaRPr lang="fr-FR" dirty="0"/>
          </a:p>
        </p:txBody>
      </p:sp>
    </p:spTree>
    <p:extLst>
      <p:ext uri="{BB962C8B-B14F-4D97-AF65-F5344CB8AC3E}">
        <p14:creationId xmlns:p14="http://schemas.microsoft.com/office/powerpoint/2010/main" val="22957508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142875"/>
            <a:ext cx="8226425" cy="928688"/>
          </a:xfrm>
        </p:spPr>
        <p:txBody>
          <a:bodyPr/>
          <a:lstStyle/>
          <a:p>
            <a:r>
              <a:rPr lang="fr-BE" sz="3200" b="1" u="sng" dirty="0">
                <a:solidFill>
                  <a:srgbClr val="000000"/>
                </a:solidFill>
                <a:latin typeface="Arial" charset="0"/>
                <a:cs typeface="Lucida Sans Unicode" charset="0"/>
              </a:rPr>
              <a:t>Le pattern B: </a:t>
            </a:r>
            <a:r>
              <a:rPr lang="fr-BE" sz="3200" b="1" i="1" u="sng" dirty="0">
                <a:solidFill>
                  <a:srgbClr val="000000"/>
                </a:solidFill>
                <a:latin typeface="Arial" charset="0"/>
                <a:cs typeface="Lucida Sans Unicode" charset="0"/>
              </a:rPr>
              <a:t>sécure</a:t>
            </a:r>
          </a:p>
        </p:txBody>
      </p:sp>
      <p:sp>
        <p:nvSpPr>
          <p:cNvPr id="3" name="Espace réservé du contenu 2"/>
          <p:cNvSpPr>
            <a:spLocks noGrp="1"/>
          </p:cNvSpPr>
          <p:nvPr>
            <p:ph idx="1"/>
          </p:nvPr>
        </p:nvSpPr>
        <p:spPr>
          <a:xfrm>
            <a:off x="428625" y="1143000"/>
            <a:ext cx="8358188" cy="4522788"/>
          </a:xfrm>
        </p:spPr>
        <p:txBody>
          <a:bodyPr/>
          <a:lstStyle/>
          <a:p>
            <a:pPr>
              <a:spcBef>
                <a:spcPct val="0"/>
              </a:spcBef>
              <a:buClr>
                <a:schemeClr val="bg1"/>
              </a:buClr>
              <a:buFont typeface="Wingdings" charset="0"/>
              <a:buChar char="Ø"/>
            </a:pPr>
            <a:r>
              <a:rPr lang="fr-BE" sz="2800">
                <a:latin typeface="Arial" charset="0"/>
                <a:cs typeface="Lucida Sans Unicode" charset="0"/>
              </a:rPr>
              <a:t>Réaction éventuelle à la séparation (2</a:t>
            </a:r>
            <a:r>
              <a:rPr lang="fr-BE" sz="2800" baseline="30000">
                <a:latin typeface="Arial" charset="0"/>
                <a:cs typeface="Lucida Sans Unicode" charset="0"/>
              </a:rPr>
              <a:t>e </a:t>
            </a:r>
            <a:r>
              <a:rPr lang="fr-BE" sz="2800">
                <a:latin typeface="Arial" charset="0"/>
                <a:cs typeface="Lucida Sans Unicode" charset="0"/>
              </a:rPr>
              <a:t> )</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Accueil de la mère à son retour, recherche active de proximité, sans évidemment</a:t>
            </a:r>
          </a:p>
          <a:p>
            <a:pPr>
              <a:spcBef>
                <a:spcPct val="0"/>
              </a:spcBef>
              <a:buClr>
                <a:schemeClr val="bg1"/>
              </a:buClr>
              <a:buFont typeface="Wingdings" charset="0"/>
              <a:buChar char="Ø"/>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Maintien du contact modéré à fort</a:t>
            </a:r>
          </a:p>
          <a:p>
            <a:pPr>
              <a:spcBef>
                <a:spcPct val="0"/>
              </a:spcBef>
              <a:buClr>
                <a:schemeClr val="bg1"/>
              </a:buClr>
              <a:buFont typeface="Wingdings" charset="0"/>
              <a:buChar char="Ø"/>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Possibilité d’être réconforté (mieux par la mère que l’étrangère) sans résister</a:t>
            </a:r>
          </a:p>
          <a:p>
            <a:pPr>
              <a:spcBef>
                <a:spcPct val="0"/>
              </a:spcBef>
              <a:buClr>
                <a:schemeClr val="bg1"/>
              </a:buClr>
              <a:buFont typeface="Wingdings" charset="0"/>
              <a:buChar char="Ø"/>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Et de s’intéresser à nouveau à l’exploration (indice qu’il est rassuré: désactivation du système d’attachement)</a:t>
            </a:r>
          </a:p>
          <a:p>
            <a:pPr>
              <a:spcBef>
                <a:spcPct val="0"/>
              </a:spcBef>
              <a:buFont typeface="Times New Roman" charset="0"/>
              <a:buNone/>
            </a:pPr>
            <a:endParaRPr lang="fr-BE" sz="2800" baseline="30000">
              <a:latin typeface="Arial" charset="0"/>
              <a:cs typeface="Lucida Sans Unicode" charset="0"/>
            </a:endParaRPr>
          </a:p>
        </p:txBody>
      </p:sp>
    </p:spTree>
    <p:extLst>
      <p:ext uri="{BB962C8B-B14F-4D97-AF65-F5344CB8AC3E}">
        <p14:creationId xmlns:p14="http://schemas.microsoft.com/office/powerpoint/2010/main" val="42565766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b="1" i="1" u="sng" dirty="0">
                <a:solidFill>
                  <a:srgbClr val="000000"/>
                </a:solidFill>
                <a:latin typeface="Arial" charset="0"/>
                <a:cs typeface="Lucida Sans Unicode" charset="0"/>
              </a:rPr>
              <a:t>Sécure</a:t>
            </a:r>
            <a:r>
              <a:rPr lang="fr-BE" sz="3200" b="1" i="1" dirty="0">
                <a:solidFill>
                  <a:srgbClr val="000000"/>
                </a:solidFill>
                <a:latin typeface="Arial" charset="0"/>
                <a:cs typeface="Lucida Sans Unicode" charset="0"/>
              </a:rPr>
              <a:t>	</a:t>
            </a:r>
          </a:p>
        </p:txBody>
      </p:sp>
      <p:sp>
        <p:nvSpPr>
          <p:cNvPr id="3" name="Espace réservé du contenu 2"/>
          <p:cNvSpPr>
            <a:spLocks noGrp="1"/>
          </p:cNvSpPr>
          <p:nvPr>
            <p:ph idx="1"/>
          </p:nvPr>
        </p:nvSpPr>
        <p:spPr/>
        <p:txBody>
          <a:bodyPr/>
          <a:lstStyle/>
          <a:p>
            <a:pPr>
              <a:buClr>
                <a:schemeClr val="bg1"/>
              </a:buClr>
              <a:buFont typeface="Wingdings" charset="0"/>
              <a:buChar char="Ø"/>
            </a:pPr>
            <a:r>
              <a:rPr lang="fr-BE" dirty="0">
                <a:solidFill>
                  <a:srgbClr val="000000"/>
                </a:solidFill>
                <a:latin typeface="Arial" charset="0"/>
                <a:cs typeface="Lucida Sans Unicode" charset="0"/>
              </a:rPr>
              <a:t> </a:t>
            </a:r>
            <a:r>
              <a:rPr lang="fr-BE" sz="2800" dirty="0">
                <a:solidFill>
                  <a:srgbClr val="000000"/>
                </a:solidFill>
                <a:latin typeface="Arial" charset="0"/>
                <a:cs typeface="Lucida Sans Unicode" charset="0"/>
              </a:rPr>
              <a:t>Environ 60-65% des enfants</a:t>
            </a:r>
          </a:p>
          <a:p>
            <a:pPr>
              <a:buClr>
                <a:schemeClr val="bg1"/>
              </a:buClr>
              <a:buFont typeface="Times New Roman" charset="0"/>
              <a:buNone/>
            </a:pPr>
            <a:endParaRPr lang="fr-BE" sz="2800" dirty="0">
              <a:solidFill>
                <a:srgbClr val="000000"/>
              </a:solidFill>
              <a:latin typeface="Arial" charset="0"/>
              <a:cs typeface="Lucida Sans Unicode" charset="0"/>
            </a:endParaRPr>
          </a:p>
          <a:p>
            <a:pPr>
              <a:buClr>
                <a:schemeClr val="bg1"/>
              </a:buClr>
              <a:buFont typeface="Wingdings" charset="0"/>
              <a:buChar char="Ø"/>
            </a:pPr>
            <a:r>
              <a:rPr lang="fr-BE" sz="2800" dirty="0">
                <a:solidFill>
                  <a:srgbClr val="000000"/>
                </a:solidFill>
                <a:latin typeface="Arial" charset="0"/>
                <a:cs typeface="Lucida Sans Unicode" charset="0"/>
              </a:rPr>
              <a:t>Son comportement à la maison est proche de celui observé à la Strange Situation</a:t>
            </a:r>
          </a:p>
          <a:p>
            <a:pPr>
              <a:buClr>
                <a:schemeClr val="bg1"/>
              </a:buClr>
              <a:buFont typeface="Times New Roman" charset="0"/>
              <a:buNone/>
            </a:pPr>
            <a:endParaRPr lang="fr-BE" sz="2800" dirty="0">
              <a:solidFill>
                <a:srgbClr val="000000"/>
              </a:solidFill>
              <a:latin typeface="Arial" charset="0"/>
              <a:cs typeface="Lucida Sans Unicode" charset="0"/>
            </a:endParaRPr>
          </a:p>
          <a:p>
            <a:pPr>
              <a:buClr>
                <a:schemeClr val="bg1"/>
              </a:buClr>
              <a:buFont typeface="Wingdings" charset="0"/>
              <a:buChar char="Ø"/>
            </a:pPr>
            <a:r>
              <a:rPr lang="fr-BE" sz="2800" dirty="0">
                <a:solidFill>
                  <a:srgbClr val="000000"/>
                </a:solidFill>
                <a:latin typeface="Arial" charset="0"/>
                <a:cs typeface="Lucida Sans Unicode" charset="0"/>
              </a:rPr>
              <a:t>Il apprécie d’être dans les bras de sa mère et ne pleure pas beaucoup en général</a:t>
            </a:r>
          </a:p>
        </p:txBody>
      </p:sp>
    </p:spTree>
    <p:extLst>
      <p:ext uri="{BB962C8B-B14F-4D97-AF65-F5344CB8AC3E}">
        <p14:creationId xmlns:p14="http://schemas.microsoft.com/office/powerpoint/2010/main" val="36181938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126163"/>
          </a:xfrm>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5" name="Image 4" descr="Activation optimale.jpg"/>
          <p:cNvPicPr>
            <a:picLocks noChangeAspect="1"/>
          </p:cNvPicPr>
          <p:nvPr/>
        </p:nvPicPr>
        <p:blipFill>
          <a:blip r:embed="rId2" cstate="print"/>
          <a:stretch>
            <a:fillRect/>
          </a:stretch>
        </p:blipFill>
        <p:spPr>
          <a:xfrm>
            <a:off x="0" y="1"/>
            <a:ext cx="9144000" cy="6661470"/>
          </a:xfrm>
          <a:prstGeom prst="rect">
            <a:avLst/>
          </a:prstGeom>
        </p:spPr>
      </p:pic>
    </p:spTree>
    <p:extLst>
      <p:ext uri="{BB962C8B-B14F-4D97-AF65-F5344CB8AC3E}">
        <p14:creationId xmlns:p14="http://schemas.microsoft.com/office/powerpoint/2010/main" val="36645768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142875"/>
            <a:ext cx="8226425" cy="928688"/>
          </a:xfrm>
        </p:spPr>
        <p:txBody>
          <a:bodyPr/>
          <a:lstStyle/>
          <a:p>
            <a:r>
              <a:rPr lang="fr-BE" sz="3200" b="1" u="sng" dirty="0">
                <a:solidFill>
                  <a:srgbClr val="000000"/>
                </a:solidFill>
                <a:latin typeface="Arial" charset="0"/>
                <a:cs typeface="Lucida Sans Unicode" charset="0"/>
              </a:rPr>
              <a:t>Pattern C: </a:t>
            </a:r>
            <a:r>
              <a:rPr lang="fr-BE" sz="3200" b="1" i="1" u="sng" dirty="0">
                <a:solidFill>
                  <a:srgbClr val="000000"/>
                </a:solidFill>
                <a:latin typeface="Arial" charset="0"/>
                <a:cs typeface="Lucida Sans Unicode" charset="0"/>
              </a:rPr>
              <a:t>insécure</a:t>
            </a:r>
            <a:r>
              <a:rPr lang="fr-BE" sz="3200" b="1" u="sng" dirty="0">
                <a:solidFill>
                  <a:srgbClr val="000000"/>
                </a:solidFill>
                <a:latin typeface="Arial" charset="0"/>
                <a:cs typeface="Lucida Sans Unicode" charset="0"/>
              </a:rPr>
              <a:t> ambivalent résistant</a:t>
            </a:r>
          </a:p>
        </p:txBody>
      </p:sp>
      <p:sp>
        <p:nvSpPr>
          <p:cNvPr id="3" name="Espace réservé du contenu 2"/>
          <p:cNvSpPr>
            <a:spLocks noGrp="1"/>
          </p:cNvSpPr>
          <p:nvPr>
            <p:ph idx="1"/>
          </p:nvPr>
        </p:nvSpPr>
        <p:spPr>
          <a:xfrm>
            <a:off x="428625" y="1071563"/>
            <a:ext cx="8329613" cy="5072062"/>
          </a:xfrm>
        </p:spPr>
        <p:txBody>
          <a:bodyPr/>
          <a:lstStyle/>
          <a:p>
            <a:pPr>
              <a:spcBef>
                <a:spcPct val="0"/>
              </a:spcBef>
              <a:buClr>
                <a:schemeClr val="bg1"/>
              </a:buClr>
              <a:buFont typeface="Wingdings" charset="0"/>
              <a:buChar char="Ø"/>
            </a:pPr>
            <a:r>
              <a:rPr lang="fr-BE" sz="2800">
                <a:latin typeface="Arial" charset="0"/>
                <a:cs typeface="Lucida Sans Unicode" charset="0"/>
              </a:rPr>
              <a:t> Détresse importante lors des séparations: hyperactivation du système d’attachement</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Résistance passive ou coléreuse au contact</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Recherche de proximité plus ou moins forte et maintien d’un contact ambivalent (colère ou passivité)</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Difficulté ++ à être consolé</a:t>
            </a:r>
          </a:p>
          <a:p>
            <a:pPr>
              <a:spcBef>
                <a:spcPct val="0"/>
              </a:spcBef>
              <a:buClr>
                <a:schemeClr val="bg1"/>
              </a:buClr>
              <a:buFont typeface="Wingdings" charset="0"/>
              <a:buChar char="Ø"/>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Ne peut retourner jouer ensuite (pas de désactivation du système d’attachement)</a:t>
            </a:r>
          </a:p>
        </p:txBody>
      </p:sp>
    </p:spTree>
    <p:extLst>
      <p:ext uri="{BB962C8B-B14F-4D97-AF65-F5344CB8AC3E}">
        <p14:creationId xmlns:p14="http://schemas.microsoft.com/office/powerpoint/2010/main" val="30782688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b="1" i="1" u="sng" dirty="0">
                <a:solidFill>
                  <a:srgbClr val="000000"/>
                </a:solidFill>
                <a:latin typeface="Arial" charset="0"/>
                <a:cs typeface="Lucida Sans Unicode" charset="0"/>
              </a:rPr>
              <a:t>Insécure </a:t>
            </a:r>
            <a:r>
              <a:rPr lang="fr-BE" sz="3200" b="1" u="sng" dirty="0">
                <a:solidFill>
                  <a:srgbClr val="000000"/>
                </a:solidFill>
                <a:latin typeface="Arial" charset="0"/>
                <a:cs typeface="Lucida Sans Unicode" charset="0"/>
              </a:rPr>
              <a:t>ambivalent/résistant</a:t>
            </a:r>
          </a:p>
        </p:txBody>
      </p:sp>
      <p:sp>
        <p:nvSpPr>
          <p:cNvPr id="3" name="Espace réservé du contenu 2"/>
          <p:cNvSpPr>
            <a:spLocks noGrp="1"/>
          </p:cNvSpPr>
          <p:nvPr>
            <p:ph idx="1"/>
          </p:nvPr>
        </p:nvSpPr>
        <p:spPr/>
        <p:txBody>
          <a:bodyPr/>
          <a:lstStyle/>
          <a:p>
            <a:pPr>
              <a:buClr>
                <a:schemeClr val="bg1"/>
              </a:buClr>
              <a:buFont typeface="Wingdings" charset="0"/>
              <a:buChar char="Ø"/>
            </a:pPr>
            <a:r>
              <a:rPr lang="fr-BE">
                <a:latin typeface="Arial" charset="0"/>
                <a:cs typeface="Lucida Sans Unicode" charset="0"/>
              </a:rPr>
              <a:t> </a:t>
            </a:r>
            <a:r>
              <a:rPr lang="fr-BE" sz="2800">
                <a:latin typeface="Arial" charset="0"/>
                <a:cs typeface="Lucida Sans Unicode" charset="0"/>
              </a:rPr>
              <a:t>A la maison, il exprime beaucoup de détresse, pleure beaucoup</a:t>
            </a:r>
          </a:p>
          <a:p>
            <a:pPr>
              <a:buClr>
                <a:schemeClr val="bg1"/>
              </a:buClr>
              <a:buFont typeface="Wingdings" charset="0"/>
              <a:buChar char="Ø"/>
            </a:pPr>
            <a:endParaRPr lang="fr-BE" sz="2800">
              <a:latin typeface="Arial" charset="0"/>
              <a:cs typeface="Lucida Sans Unicode" charset="0"/>
            </a:endParaRPr>
          </a:p>
          <a:p>
            <a:pPr>
              <a:buClr>
                <a:schemeClr val="bg1"/>
              </a:buClr>
              <a:buFont typeface="Wingdings" charset="0"/>
              <a:buChar char="Ø"/>
            </a:pPr>
            <a:r>
              <a:rPr lang="fr-BE" sz="2800">
                <a:latin typeface="Arial" charset="0"/>
                <a:cs typeface="Lucida Sans Unicode" charset="0"/>
              </a:rPr>
              <a:t>Il est peu explorateur</a:t>
            </a:r>
          </a:p>
        </p:txBody>
      </p:sp>
    </p:spTree>
    <p:extLst>
      <p:ext uri="{BB962C8B-B14F-4D97-AF65-F5344CB8AC3E}">
        <p14:creationId xmlns:p14="http://schemas.microsoft.com/office/powerpoint/2010/main" val="14398724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126163"/>
          </a:xfrm>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5" name="Image 4" descr="Attachement 12.jpg"/>
          <p:cNvPicPr>
            <a:picLocks noChangeAspect="1"/>
          </p:cNvPicPr>
          <p:nvPr/>
        </p:nvPicPr>
        <p:blipFill>
          <a:blip r:embed="rId2" cstate="print"/>
          <a:stretch>
            <a:fillRect/>
          </a:stretch>
        </p:blipFill>
        <p:spPr>
          <a:xfrm>
            <a:off x="0" y="1"/>
            <a:ext cx="9144000" cy="6661470"/>
          </a:xfrm>
          <a:prstGeom prst="rect">
            <a:avLst/>
          </a:prstGeom>
        </p:spPr>
      </p:pic>
    </p:spTree>
    <p:extLst>
      <p:ext uri="{BB962C8B-B14F-4D97-AF65-F5344CB8AC3E}">
        <p14:creationId xmlns:p14="http://schemas.microsoft.com/office/powerpoint/2010/main" val="729058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45444"/>
            <a:ext cx="8229600" cy="4570996"/>
          </a:xfrm>
        </p:spPr>
        <p:txBody>
          <a:bodyPr/>
          <a:lstStyle/>
          <a:p>
            <a:pPr marL="0" indent="0">
              <a:buNone/>
            </a:pPr>
            <a:endParaRPr lang="fr-FR" dirty="0" smtClean="0"/>
          </a:p>
          <a:p>
            <a:pPr marL="0" indent="0">
              <a:buNone/>
            </a:pPr>
            <a:endParaRPr lang="fr-FR" dirty="0"/>
          </a:p>
          <a:p>
            <a:pPr marL="0" indent="0">
              <a:buNone/>
            </a:pPr>
            <a:r>
              <a:rPr lang="fr-FR" dirty="0" smtClean="0"/>
              <a:t>La théorie de l’attachement établit une continuité forte entre les animaux et l’homme dans leur capacité biologique d’attachement, indépendamment de toute sexualité, ou plutôt antérieurement au développement de le sexualité.</a:t>
            </a:r>
            <a:endParaRPr lang="fr-FR" dirty="0"/>
          </a:p>
        </p:txBody>
      </p:sp>
    </p:spTree>
    <p:extLst>
      <p:ext uri="{BB962C8B-B14F-4D97-AF65-F5344CB8AC3E}">
        <p14:creationId xmlns:p14="http://schemas.microsoft.com/office/powerpoint/2010/main" val="36828455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b="1" u="sng" dirty="0">
                <a:solidFill>
                  <a:srgbClr val="000000"/>
                </a:solidFill>
                <a:latin typeface="Arial" charset="0"/>
                <a:cs typeface="Lucida Sans Unicode" charset="0"/>
              </a:rPr>
              <a:t>Pattern A: </a:t>
            </a:r>
            <a:r>
              <a:rPr lang="fr-BE" sz="3200" b="1" i="1" u="sng" dirty="0">
                <a:solidFill>
                  <a:srgbClr val="000000"/>
                </a:solidFill>
                <a:latin typeface="Arial" charset="0"/>
                <a:cs typeface="Lucida Sans Unicode" charset="0"/>
              </a:rPr>
              <a:t>insécure</a:t>
            </a:r>
            <a:r>
              <a:rPr lang="fr-BE" sz="3200" b="1" u="sng" dirty="0">
                <a:solidFill>
                  <a:srgbClr val="000000"/>
                </a:solidFill>
                <a:latin typeface="Arial" charset="0"/>
                <a:cs typeface="Lucida Sans Unicode" charset="0"/>
              </a:rPr>
              <a:t> évitant</a:t>
            </a:r>
          </a:p>
        </p:txBody>
      </p:sp>
      <p:sp>
        <p:nvSpPr>
          <p:cNvPr id="3" name="Espace réservé du contenu 2"/>
          <p:cNvSpPr>
            <a:spLocks noGrp="1"/>
          </p:cNvSpPr>
          <p:nvPr>
            <p:ph idx="1"/>
          </p:nvPr>
        </p:nvSpPr>
        <p:spPr/>
        <p:txBody>
          <a:bodyPr/>
          <a:lstStyle/>
          <a:p>
            <a:pPr>
              <a:buClr>
                <a:schemeClr val="bg1"/>
              </a:buClr>
              <a:buFont typeface="Wingdings" charset="0"/>
              <a:buChar char="Ø"/>
            </a:pPr>
            <a:r>
              <a:rPr lang="fr-BE" sz="2800">
                <a:latin typeface="Arial" charset="0"/>
                <a:cs typeface="Lucida Sans Unicode" charset="0"/>
              </a:rPr>
              <a:t>Réaction éventuelle à la séparation</a:t>
            </a:r>
          </a:p>
          <a:p>
            <a:pPr>
              <a:buClr>
                <a:schemeClr val="bg1"/>
              </a:buClr>
              <a:buFont typeface="Wingdings" charset="0"/>
              <a:buChar char="Ø"/>
            </a:pPr>
            <a:r>
              <a:rPr lang="fr-BE" sz="2800">
                <a:latin typeface="Arial" charset="0"/>
                <a:cs typeface="Lucida Sans Unicode" charset="0"/>
              </a:rPr>
              <a:t>Réunion: peu d’accueil de la mère</a:t>
            </a:r>
          </a:p>
          <a:p>
            <a:pPr>
              <a:buClr>
                <a:schemeClr val="bg1"/>
              </a:buClr>
              <a:buFont typeface="Wingdings" charset="0"/>
              <a:buChar char="Ø"/>
            </a:pPr>
            <a:r>
              <a:rPr lang="fr-BE" sz="2800">
                <a:latin typeface="Arial" charset="0"/>
                <a:cs typeface="Lucida Sans Unicode" charset="0"/>
              </a:rPr>
              <a:t>Minimise l’expression de son malaise et de ses émotions, évitement du regard: désactivation du système d’attachement</a:t>
            </a:r>
          </a:p>
          <a:p>
            <a:pPr>
              <a:buClr>
                <a:schemeClr val="bg1"/>
              </a:buClr>
              <a:buFont typeface="Wingdings" charset="0"/>
              <a:buChar char="Ø"/>
            </a:pPr>
            <a:r>
              <a:rPr lang="fr-BE" sz="2800">
                <a:latin typeface="Arial" charset="0"/>
                <a:cs typeface="Lucida Sans Unicode" charset="0"/>
              </a:rPr>
              <a:t>Détourne son attention de sa mère en se focalisant sur les jouets; a l’air aussi bien avec l’étrangère qu’avec la mère</a:t>
            </a:r>
          </a:p>
          <a:p>
            <a:pPr>
              <a:buClr>
                <a:schemeClr val="bg1"/>
              </a:buClr>
              <a:buFont typeface="Wingdings" charset="0"/>
              <a:buChar char="Ø"/>
            </a:pPr>
            <a:r>
              <a:rPr lang="fr-BE" sz="2800">
                <a:latin typeface="Arial" charset="0"/>
                <a:cs typeface="Lucida Sans Unicode" charset="0"/>
              </a:rPr>
              <a:t>Pas de maintien de contact si proposé</a:t>
            </a:r>
          </a:p>
        </p:txBody>
      </p:sp>
    </p:spTree>
    <p:extLst>
      <p:ext uri="{BB962C8B-B14F-4D97-AF65-F5344CB8AC3E}">
        <p14:creationId xmlns:p14="http://schemas.microsoft.com/office/powerpoint/2010/main" val="19373830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142875"/>
            <a:ext cx="8001000" cy="1076325"/>
          </a:xfrm>
        </p:spPr>
        <p:txBody>
          <a:bodyPr/>
          <a:lstStyle/>
          <a:p>
            <a:r>
              <a:rPr lang="fr-BE" sz="3200" b="1" i="1" u="sng" dirty="0">
                <a:solidFill>
                  <a:srgbClr val="000000"/>
                </a:solidFill>
                <a:latin typeface="Arial" charset="0"/>
                <a:cs typeface="Lucida Sans Unicode" charset="0"/>
              </a:rPr>
              <a:t>Insécure</a:t>
            </a:r>
            <a:r>
              <a:rPr lang="fr-BE" sz="3200" b="1" u="sng" dirty="0">
                <a:solidFill>
                  <a:srgbClr val="000000"/>
                </a:solidFill>
                <a:latin typeface="Arial" charset="0"/>
                <a:cs typeface="Lucida Sans Unicode" charset="0"/>
              </a:rPr>
              <a:t> évitant </a:t>
            </a:r>
          </a:p>
        </p:txBody>
      </p:sp>
      <p:sp>
        <p:nvSpPr>
          <p:cNvPr id="3" name="Espace réservé du contenu 2"/>
          <p:cNvSpPr>
            <a:spLocks noGrp="1"/>
          </p:cNvSpPr>
          <p:nvPr>
            <p:ph idx="1"/>
          </p:nvPr>
        </p:nvSpPr>
        <p:spPr>
          <a:xfrm>
            <a:off x="500063" y="1214438"/>
            <a:ext cx="8226425" cy="4522787"/>
          </a:xfrm>
        </p:spPr>
        <p:txBody>
          <a:bodyPr/>
          <a:lstStyle/>
          <a:p>
            <a:pPr>
              <a:spcBef>
                <a:spcPct val="0"/>
              </a:spcBef>
              <a:buClr>
                <a:schemeClr val="bg1"/>
              </a:buClr>
              <a:buFont typeface="Wingdings" charset="0"/>
              <a:buChar char="Ø"/>
            </a:pPr>
            <a:r>
              <a:rPr lang="fr-BE" sz="2800">
                <a:latin typeface="Arial" charset="0"/>
                <a:cs typeface="Lucida Sans Unicode" charset="0"/>
              </a:rPr>
              <a:t> L’enfant évitant donne une impression d’indépendance à la Strange Situation</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Son comportement à la maison est différent de celui observé à la Strange Situation: pas indépendant, colères souvent</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Il est attaché à sa mère (contrairement à ce que l’on pourrait croire)</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Il est anxieux (mesures du cortisol salivaire et du rythme cardiaque)</a:t>
            </a:r>
          </a:p>
        </p:txBody>
      </p:sp>
    </p:spTree>
    <p:extLst>
      <p:ext uri="{BB962C8B-B14F-4D97-AF65-F5344CB8AC3E}">
        <p14:creationId xmlns:p14="http://schemas.microsoft.com/office/powerpoint/2010/main" val="27944716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2222"/>
            <a:ext cx="8229600" cy="6575778"/>
          </a:xfrm>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p:txBody>
      </p:sp>
      <p:pic>
        <p:nvPicPr>
          <p:cNvPr id="5" name="Image 4" descr="Attachement 22.jpg"/>
          <p:cNvPicPr>
            <a:picLocks noChangeAspect="1"/>
          </p:cNvPicPr>
          <p:nvPr/>
        </p:nvPicPr>
        <p:blipFill>
          <a:blip r:embed="rId2" cstate="print"/>
          <a:stretch>
            <a:fillRect/>
          </a:stretch>
        </p:blipFill>
        <p:spPr>
          <a:xfrm>
            <a:off x="0" y="1"/>
            <a:ext cx="9144000" cy="6661470"/>
          </a:xfrm>
          <a:prstGeom prst="rect">
            <a:avLst/>
          </a:prstGeom>
        </p:spPr>
      </p:pic>
    </p:spTree>
    <p:extLst>
      <p:ext uri="{BB962C8B-B14F-4D97-AF65-F5344CB8AC3E}">
        <p14:creationId xmlns:p14="http://schemas.microsoft.com/office/powerpoint/2010/main" val="3001200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0" y="142875"/>
            <a:ext cx="8643938" cy="1433513"/>
          </a:xfrm>
        </p:spPr>
        <p:txBody>
          <a:bodyPr/>
          <a:lstStyle/>
          <a:p>
            <a:r>
              <a:rPr lang="fr-BE" sz="3200" b="1" u="sng" dirty="0">
                <a:solidFill>
                  <a:srgbClr val="000000"/>
                </a:solidFill>
                <a:latin typeface="Arial" charset="0"/>
                <a:cs typeface="Lucida Sans Unicode" charset="0"/>
              </a:rPr>
              <a:t>Répartition des groupes dans la population</a:t>
            </a:r>
            <a:r>
              <a:rPr lang="fr-BE" sz="3200" dirty="0">
                <a:solidFill>
                  <a:schemeClr val="bg1"/>
                </a:solidFill>
                <a:latin typeface="Arial" charset="0"/>
                <a:cs typeface="Lucida Sans Unicode" charset="0"/>
              </a:rPr>
              <a:t>	</a:t>
            </a:r>
          </a:p>
        </p:txBody>
      </p:sp>
      <p:sp>
        <p:nvSpPr>
          <p:cNvPr id="3" name="Espace réservé du contenu 2"/>
          <p:cNvSpPr>
            <a:spLocks noGrp="1"/>
          </p:cNvSpPr>
          <p:nvPr>
            <p:ph idx="1"/>
          </p:nvPr>
        </p:nvSpPr>
        <p:spPr>
          <a:xfrm>
            <a:off x="428625" y="1357313"/>
            <a:ext cx="8226425" cy="4837112"/>
          </a:xfrm>
        </p:spPr>
        <p:txBody>
          <a:bodyPr/>
          <a:lstStyle/>
          <a:p>
            <a:pPr>
              <a:spcBef>
                <a:spcPct val="0"/>
              </a:spcBef>
              <a:buClr>
                <a:schemeClr val="bg1"/>
              </a:buClr>
              <a:buFont typeface="Wingdings" charset="0"/>
              <a:buChar char="Ø"/>
            </a:pPr>
            <a:r>
              <a:rPr lang="fr-BE">
                <a:latin typeface="Arial" charset="0"/>
                <a:cs typeface="Lucida Sans Unicode" charset="0"/>
              </a:rPr>
              <a:t> </a:t>
            </a:r>
            <a:r>
              <a:rPr lang="fr-BE" sz="2800">
                <a:latin typeface="Arial" charset="0"/>
                <a:cs typeface="Lucida Sans Unicode" charset="0"/>
              </a:rPr>
              <a:t>Attachement </a:t>
            </a:r>
            <a:r>
              <a:rPr lang="fr-BE" sz="2800" i="1">
                <a:latin typeface="Arial" charset="0"/>
                <a:cs typeface="Lucida Sans Unicode" charset="0"/>
              </a:rPr>
              <a:t>sécure</a:t>
            </a:r>
            <a:r>
              <a:rPr lang="fr-BE" sz="2800">
                <a:latin typeface="Arial" charset="0"/>
                <a:cs typeface="Lucida Sans Unicode" charset="0"/>
              </a:rPr>
              <a:t>: environ 60% des enfants, quelle que soit la culture</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Attachement </a:t>
            </a:r>
            <a:r>
              <a:rPr lang="fr-BE" sz="2800" i="1">
                <a:latin typeface="Arial" charset="0"/>
                <a:cs typeface="Lucida Sans Unicode" charset="0"/>
              </a:rPr>
              <a:t>insécure</a:t>
            </a:r>
            <a:r>
              <a:rPr lang="fr-BE" sz="2800">
                <a:latin typeface="Arial" charset="0"/>
                <a:cs typeface="Lucida Sans Unicode" charset="0"/>
              </a:rPr>
              <a:t>: environ 40 %</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 typeface="Wingdings" charset="0"/>
              <a:buChar char="Ø"/>
            </a:pPr>
            <a:r>
              <a:rPr lang="fr-BE" sz="2800">
                <a:latin typeface="Arial" charset="0"/>
                <a:cs typeface="Lucida Sans Unicode" charset="0"/>
              </a:rPr>
              <a:t>Travaux anglo-saxons: </a:t>
            </a:r>
          </a:p>
          <a:p>
            <a:pPr>
              <a:spcBef>
                <a:spcPct val="0"/>
              </a:spcBef>
              <a:buClr>
                <a:schemeClr val="bg1"/>
              </a:buClr>
              <a:buFont typeface="Times New Roman" charset="0"/>
              <a:buNone/>
            </a:pPr>
            <a:endParaRPr lang="fr-BE" sz="2800">
              <a:latin typeface="Arial" charset="0"/>
              <a:cs typeface="Lucida Sans Unicode" charset="0"/>
            </a:endParaRPr>
          </a:p>
          <a:p>
            <a:pPr>
              <a:spcBef>
                <a:spcPct val="0"/>
              </a:spcBef>
              <a:buClr>
                <a:schemeClr val="bg1"/>
              </a:buClr>
              <a:buFontTx/>
              <a:buChar char="-"/>
            </a:pPr>
            <a:r>
              <a:rPr lang="fr-BE" sz="2800" i="1">
                <a:latin typeface="Arial" charset="0"/>
                <a:cs typeface="Lucida Sans Unicode" charset="0"/>
              </a:rPr>
              <a:t>sécures</a:t>
            </a:r>
            <a:r>
              <a:rPr lang="fr-BE" sz="2800">
                <a:latin typeface="Arial" charset="0"/>
                <a:cs typeface="Lucida Sans Unicode" charset="0"/>
              </a:rPr>
              <a:t> 65%</a:t>
            </a:r>
          </a:p>
          <a:p>
            <a:pPr>
              <a:spcBef>
                <a:spcPct val="0"/>
              </a:spcBef>
              <a:buClr>
                <a:schemeClr val="bg1"/>
              </a:buClr>
              <a:buFontTx/>
              <a:buChar char="-"/>
            </a:pPr>
            <a:r>
              <a:rPr lang="fr-BE" sz="2800" i="1">
                <a:latin typeface="Arial" charset="0"/>
                <a:cs typeface="Lucida Sans Unicode" charset="0"/>
              </a:rPr>
              <a:t>insécures</a:t>
            </a:r>
            <a:r>
              <a:rPr lang="fr-BE" sz="2800">
                <a:latin typeface="Arial" charset="0"/>
                <a:cs typeface="Lucida Sans Unicode" charset="0"/>
              </a:rPr>
              <a:t> évitants 21%</a:t>
            </a:r>
          </a:p>
          <a:p>
            <a:pPr>
              <a:spcBef>
                <a:spcPct val="0"/>
              </a:spcBef>
              <a:buClr>
                <a:schemeClr val="bg1"/>
              </a:buClr>
              <a:buFontTx/>
              <a:buChar char="-"/>
            </a:pPr>
            <a:r>
              <a:rPr lang="fr-BE" sz="2800" i="1">
                <a:latin typeface="Arial" charset="0"/>
                <a:cs typeface="Lucida Sans Unicode" charset="0"/>
              </a:rPr>
              <a:t>insécures</a:t>
            </a:r>
            <a:r>
              <a:rPr lang="fr-BE" sz="2800">
                <a:latin typeface="Arial" charset="0"/>
                <a:cs typeface="Lucida Sans Unicode" charset="0"/>
              </a:rPr>
              <a:t> ambivalents/résistants 14% </a:t>
            </a:r>
          </a:p>
          <a:p>
            <a:pPr lvl="1">
              <a:buClr>
                <a:schemeClr val="bg1"/>
              </a:buClr>
              <a:buFont typeface="Times New Roman" charset="0"/>
              <a:buNone/>
            </a:pPr>
            <a:endParaRPr lang="fr-BE">
              <a:latin typeface="Arial" charset="0"/>
              <a:cs typeface="Lucida Sans Unicode" charset="0"/>
            </a:endParaRPr>
          </a:p>
        </p:txBody>
      </p:sp>
    </p:spTree>
    <p:extLst>
      <p:ext uri="{BB962C8B-B14F-4D97-AF65-F5344CB8AC3E}">
        <p14:creationId xmlns:p14="http://schemas.microsoft.com/office/powerpoint/2010/main" val="34691003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142875"/>
            <a:ext cx="8226425" cy="1433513"/>
          </a:xfrm>
        </p:spPr>
        <p:txBody>
          <a:bodyPr/>
          <a:lstStyle/>
          <a:p>
            <a:r>
              <a:rPr lang="fr-BE" sz="3200" b="1" u="sng" dirty="0">
                <a:solidFill>
                  <a:srgbClr val="000000"/>
                </a:solidFill>
                <a:latin typeface="Arial" charset="0"/>
                <a:cs typeface="Lucida Sans Unicode" charset="0"/>
              </a:rPr>
              <a:t>Désorganisé</a:t>
            </a:r>
            <a:br>
              <a:rPr lang="fr-BE" sz="3200" b="1" u="sng" dirty="0">
                <a:solidFill>
                  <a:srgbClr val="000000"/>
                </a:solidFill>
                <a:latin typeface="Arial" charset="0"/>
                <a:cs typeface="Lucida Sans Unicode" charset="0"/>
              </a:rPr>
            </a:br>
            <a:r>
              <a:rPr lang="fr-BE" sz="2400" i="1" dirty="0">
                <a:solidFill>
                  <a:srgbClr val="000000"/>
                </a:solidFill>
                <a:latin typeface="Arial" charset="0"/>
                <a:cs typeface="Lucida Sans Unicode" charset="0"/>
              </a:rPr>
              <a:t>Main et Salomon (1985</a:t>
            </a:r>
            <a:r>
              <a:rPr lang="fr-BE" sz="2400" i="1" dirty="0">
                <a:solidFill>
                  <a:schemeClr val="bg1"/>
                </a:solidFill>
                <a:latin typeface="Arial" charset="0"/>
                <a:cs typeface="Lucida Sans Unicode" charset="0"/>
              </a:rPr>
              <a:t>)</a:t>
            </a:r>
          </a:p>
        </p:txBody>
      </p:sp>
      <p:sp>
        <p:nvSpPr>
          <p:cNvPr id="3" name="Espace réservé du contenu 2"/>
          <p:cNvSpPr>
            <a:spLocks noGrp="1"/>
          </p:cNvSpPr>
          <p:nvPr>
            <p:ph idx="1"/>
          </p:nvPr>
        </p:nvSpPr>
        <p:spPr>
          <a:xfrm>
            <a:off x="457200" y="1500188"/>
            <a:ext cx="8226425" cy="4622800"/>
          </a:xfrm>
        </p:spPr>
        <p:txBody>
          <a:bodyPr/>
          <a:lstStyle/>
          <a:p>
            <a:pPr>
              <a:buClr>
                <a:schemeClr val="bg1"/>
              </a:buClr>
              <a:buFont typeface="Times New Roman" charset="0"/>
              <a:buNone/>
            </a:pPr>
            <a:endParaRPr lang="fr-BE" sz="2800">
              <a:latin typeface="Arial" charset="0"/>
              <a:cs typeface="Lucida Sans Unicode" charset="0"/>
            </a:endParaRPr>
          </a:p>
          <a:p>
            <a:pPr>
              <a:buClr>
                <a:schemeClr val="bg1"/>
              </a:buClr>
              <a:buFont typeface="Wingdings" charset="0"/>
              <a:buChar char="Ø"/>
            </a:pPr>
            <a:r>
              <a:rPr lang="fr-BE" sz="2800">
                <a:latin typeface="Arial" charset="0"/>
                <a:cs typeface="Lucida Sans Unicode" charset="0"/>
              </a:rPr>
              <a:t>L’enfant peut montrer de la détresse à la séparation </a:t>
            </a:r>
          </a:p>
          <a:p>
            <a:pPr>
              <a:buClr>
                <a:schemeClr val="bg1"/>
              </a:buClr>
              <a:buFont typeface="Times New Roman" charset="0"/>
              <a:buNone/>
            </a:pPr>
            <a:endParaRPr lang="fr-BE" sz="2800">
              <a:latin typeface="Arial" charset="0"/>
              <a:cs typeface="Lucida Sans Unicode" charset="0"/>
            </a:endParaRPr>
          </a:p>
          <a:p>
            <a:pPr>
              <a:buClr>
                <a:schemeClr val="bg1"/>
              </a:buClr>
              <a:buFont typeface="Wingdings" charset="0"/>
              <a:buChar char="Ø"/>
            </a:pPr>
            <a:r>
              <a:rPr lang="fr-BE" sz="2800">
                <a:latin typeface="Arial" charset="0"/>
                <a:cs typeface="Lucida Sans Unicode" charset="0"/>
              </a:rPr>
              <a:t>Mais il n’a pas de stratégie d’attachement cohérente</a:t>
            </a:r>
          </a:p>
          <a:p>
            <a:pPr>
              <a:buClr>
                <a:schemeClr val="bg1"/>
              </a:buClr>
              <a:buFont typeface="Wingdings" charset="0"/>
              <a:buChar char="Ø"/>
            </a:pPr>
            <a:endParaRPr lang="fr-BE" sz="2800">
              <a:latin typeface="Arial" charset="0"/>
              <a:cs typeface="Lucida Sans Unicode" charset="0"/>
            </a:endParaRPr>
          </a:p>
          <a:p>
            <a:pPr>
              <a:buClr>
                <a:schemeClr val="bg1"/>
              </a:buClr>
              <a:buFont typeface="Wingdings" charset="0"/>
              <a:buChar char="Ø"/>
            </a:pPr>
            <a:r>
              <a:rPr lang="fr-BE" sz="2800">
                <a:latin typeface="Arial" charset="0"/>
                <a:cs typeface="Lucida Sans Unicode" charset="0"/>
              </a:rPr>
              <a:t>On ne comprend pas ses intentions</a:t>
            </a:r>
          </a:p>
        </p:txBody>
      </p:sp>
    </p:spTree>
    <p:extLst>
      <p:ext uri="{BB962C8B-B14F-4D97-AF65-F5344CB8AC3E}">
        <p14:creationId xmlns:p14="http://schemas.microsoft.com/office/powerpoint/2010/main" val="9667600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 y="142875"/>
            <a:ext cx="8226425" cy="714375"/>
          </a:xfrm>
        </p:spPr>
        <p:txBody>
          <a:bodyPr/>
          <a:lstStyle/>
          <a:p>
            <a:r>
              <a:rPr lang="fr-BE" sz="3200" b="1" u="sng" dirty="0">
                <a:solidFill>
                  <a:schemeClr val="tx1"/>
                </a:solidFill>
                <a:latin typeface="Arial" charset="0"/>
                <a:cs typeface="Lucida Sans Unicode" charset="0"/>
              </a:rPr>
              <a:t>Désorganisé</a:t>
            </a:r>
            <a:endParaRPr lang="fr-BE" sz="3200" b="1" dirty="0">
              <a:solidFill>
                <a:schemeClr val="tx1"/>
              </a:solidFill>
              <a:latin typeface="Arial" charset="0"/>
              <a:cs typeface="Lucida Sans Unicode" charset="0"/>
            </a:endParaRPr>
          </a:p>
        </p:txBody>
      </p:sp>
      <p:sp>
        <p:nvSpPr>
          <p:cNvPr id="3" name="Espace réservé du contenu 2"/>
          <p:cNvSpPr>
            <a:spLocks noGrp="1"/>
          </p:cNvSpPr>
          <p:nvPr>
            <p:ph idx="1"/>
          </p:nvPr>
        </p:nvSpPr>
        <p:spPr>
          <a:xfrm>
            <a:off x="500063" y="857250"/>
            <a:ext cx="8226425" cy="4522788"/>
          </a:xfrm>
        </p:spPr>
        <p:txBody>
          <a:bodyPr/>
          <a:lstStyle/>
          <a:p>
            <a:pPr>
              <a:spcBef>
                <a:spcPct val="0"/>
              </a:spcBef>
              <a:buClr>
                <a:schemeClr val="bg1"/>
              </a:buClr>
              <a:buFont typeface="Wingdings" charset="0"/>
              <a:buChar char="Ø"/>
            </a:pPr>
            <a:r>
              <a:rPr lang="fr-BE" sz="2400" dirty="0">
                <a:solidFill>
                  <a:srgbClr val="000000"/>
                </a:solidFill>
                <a:latin typeface="Arial" charset="0"/>
                <a:cs typeface="Lucida Sans Unicode" charset="0"/>
              </a:rPr>
              <a:t>Déploiement séquentiel de patterns comportementaux contradictoires</a:t>
            </a:r>
            <a:r>
              <a:rPr lang="fr-BE" sz="2000" dirty="0">
                <a:solidFill>
                  <a:srgbClr val="000000"/>
                </a:solidFill>
                <a:latin typeface="Arial" charset="0"/>
                <a:cs typeface="Lucida Sans Unicode" charset="0"/>
              </a:rPr>
              <a:t>: </a:t>
            </a:r>
          </a:p>
          <a:p>
            <a:pPr>
              <a:spcBef>
                <a:spcPct val="0"/>
              </a:spcBef>
              <a:buClr>
                <a:schemeClr val="bg1"/>
              </a:buClr>
              <a:buFont typeface="Times New Roman" charset="0"/>
              <a:buNone/>
            </a:pPr>
            <a:endParaRPr lang="fr-BE" sz="2000" dirty="0">
              <a:solidFill>
                <a:srgbClr val="000000"/>
              </a:solidFill>
              <a:latin typeface="Arial" charset="0"/>
              <a:cs typeface="Lucida Sans Unicode" charset="0"/>
            </a:endParaRPr>
          </a:p>
          <a:p>
            <a:pPr>
              <a:spcBef>
                <a:spcPct val="0"/>
              </a:spcBef>
              <a:buClr>
                <a:schemeClr val="bg1"/>
              </a:buClr>
              <a:buFontTx/>
              <a:buChar char="-"/>
            </a:pPr>
            <a:r>
              <a:rPr lang="fr-BE" sz="1900" dirty="0">
                <a:solidFill>
                  <a:srgbClr val="000000"/>
                </a:solidFill>
                <a:latin typeface="Arial" charset="0"/>
                <a:cs typeface="Lucida Sans Unicode" charset="0"/>
              </a:rPr>
              <a:t>Comportements d’attachement ou de colère suivi de fuite, de figement ou d’expression hébétée</a:t>
            </a:r>
          </a:p>
          <a:p>
            <a:pPr>
              <a:spcBef>
                <a:spcPct val="0"/>
              </a:spcBef>
              <a:buClr>
                <a:schemeClr val="bg1"/>
              </a:buClr>
              <a:buFontTx/>
              <a:buChar char="-"/>
            </a:pPr>
            <a:r>
              <a:rPr lang="fr-BE" sz="1900" dirty="0">
                <a:solidFill>
                  <a:srgbClr val="000000"/>
                </a:solidFill>
                <a:latin typeface="Arial" charset="0"/>
                <a:cs typeface="Lucida Sans Unicode" charset="0"/>
              </a:rPr>
              <a:t>Comportement évitant en même temps que recherche de proximité, maintien de contact ou résistance au contact</a:t>
            </a:r>
          </a:p>
          <a:p>
            <a:pPr>
              <a:spcBef>
                <a:spcPct val="0"/>
              </a:spcBef>
              <a:buClr>
                <a:schemeClr val="bg1"/>
              </a:buClr>
              <a:buFontTx/>
              <a:buChar char="-"/>
            </a:pPr>
            <a:r>
              <a:rPr lang="fr-BE" sz="1900" dirty="0">
                <a:solidFill>
                  <a:srgbClr val="000000"/>
                </a:solidFill>
                <a:latin typeface="Arial" charset="0"/>
                <a:cs typeface="Lucida Sans Unicode" charset="0"/>
              </a:rPr>
              <a:t>Jeu calme et satisfait suivi de détresse ou de comportement coléreux.</a:t>
            </a:r>
          </a:p>
          <a:p>
            <a:pPr>
              <a:spcBef>
                <a:spcPct val="0"/>
              </a:spcBef>
              <a:buClr>
                <a:schemeClr val="bg1"/>
              </a:buClr>
              <a:buFont typeface="Times New Roman" charset="0"/>
              <a:buNone/>
            </a:pPr>
            <a:endParaRPr lang="fr-BE" sz="2200" dirty="0">
              <a:solidFill>
                <a:srgbClr val="000000"/>
              </a:solidFill>
              <a:latin typeface="Arial" charset="0"/>
              <a:cs typeface="Lucida Sans Unicode" charset="0"/>
            </a:endParaRPr>
          </a:p>
          <a:p>
            <a:pPr>
              <a:spcBef>
                <a:spcPct val="0"/>
              </a:spcBef>
              <a:buClr>
                <a:schemeClr val="bg1"/>
              </a:buClr>
              <a:buFont typeface="Wingdings" charset="0"/>
              <a:buChar char="Ø"/>
            </a:pPr>
            <a:r>
              <a:rPr lang="fr-BE" sz="2400" dirty="0">
                <a:solidFill>
                  <a:srgbClr val="000000"/>
                </a:solidFill>
                <a:latin typeface="Arial" charset="0"/>
                <a:cs typeface="Lucida Sans Unicode" charset="0"/>
              </a:rPr>
              <a:t>Mouvements et expressions non dirigés, incomplets ou interrompus </a:t>
            </a:r>
          </a:p>
          <a:p>
            <a:pPr>
              <a:spcBef>
                <a:spcPct val="0"/>
              </a:spcBef>
              <a:buClr>
                <a:schemeClr val="bg1"/>
              </a:buClr>
              <a:buFont typeface="Wingdings" charset="0"/>
              <a:buChar char="Ø"/>
            </a:pPr>
            <a:r>
              <a:rPr lang="fr-BE" sz="2400" dirty="0">
                <a:solidFill>
                  <a:srgbClr val="000000"/>
                </a:solidFill>
                <a:latin typeface="Arial" charset="0"/>
                <a:cs typeface="Lucida Sans Unicode" charset="0"/>
              </a:rPr>
              <a:t>Stéréotypies, mouvements asymétriques, ou à contretemps, postures anormales</a:t>
            </a:r>
          </a:p>
          <a:p>
            <a:pPr>
              <a:spcBef>
                <a:spcPct val="0"/>
              </a:spcBef>
              <a:buClr>
                <a:schemeClr val="bg1"/>
              </a:buClr>
              <a:buFont typeface="Wingdings" charset="0"/>
              <a:buChar char="Ø"/>
            </a:pPr>
            <a:r>
              <a:rPr lang="fr-BE" sz="2400" dirty="0">
                <a:solidFill>
                  <a:srgbClr val="000000"/>
                </a:solidFill>
                <a:latin typeface="Arial" charset="0"/>
                <a:cs typeface="Lucida Sans Unicode" charset="0"/>
              </a:rPr>
              <a:t>Figement, immobilité, expressions et mouvements ralentis</a:t>
            </a:r>
          </a:p>
          <a:p>
            <a:pPr>
              <a:spcBef>
                <a:spcPct val="0"/>
              </a:spcBef>
              <a:buClr>
                <a:schemeClr val="bg1"/>
              </a:buClr>
              <a:buFont typeface="Wingdings" charset="0"/>
              <a:buChar char="Ø"/>
            </a:pPr>
            <a:r>
              <a:rPr lang="fr-BE" sz="2400" dirty="0">
                <a:solidFill>
                  <a:srgbClr val="000000"/>
                </a:solidFill>
                <a:latin typeface="Arial" charset="0"/>
                <a:cs typeface="Lucida Sans Unicode" charset="0"/>
              </a:rPr>
              <a:t>Indices d’appréhension vis-à-vis du parent</a:t>
            </a:r>
          </a:p>
          <a:p>
            <a:pPr>
              <a:spcBef>
                <a:spcPct val="0"/>
              </a:spcBef>
              <a:buClr>
                <a:schemeClr val="bg1"/>
              </a:buClr>
              <a:buFont typeface="Wingdings" charset="0"/>
              <a:buChar char="Ø"/>
            </a:pPr>
            <a:r>
              <a:rPr lang="fr-BE" sz="2400" dirty="0">
                <a:solidFill>
                  <a:srgbClr val="000000"/>
                </a:solidFill>
                <a:latin typeface="Arial" charset="0"/>
                <a:cs typeface="Lucida Sans Unicode" charset="0"/>
              </a:rPr>
              <a:t>Indices évidents de désorganisation ou de désorientation</a:t>
            </a:r>
          </a:p>
          <a:p>
            <a:pPr>
              <a:buFontTx/>
              <a:buChar char="-"/>
            </a:pPr>
            <a:endParaRPr lang="fr-BE" sz="2200" dirty="0">
              <a:solidFill>
                <a:srgbClr val="000000"/>
              </a:solidFill>
              <a:latin typeface="Arial" charset="0"/>
              <a:cs typeface="Lucida Sans Unicode" charset="0"/>
            </a:endParaRPr>
          </a:p>
        </p:txBody>
      </p:sp>
    </p:spTree>
    <p:extLst>
      <p:ext uri="{BB962C8B-B14F-4D97-AF65-F5344CB8AC3E}">
        <p14:creationId xmlns:p14="http://schemas.microsoft.com/office/powerpoint/2010/main" val="19701266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Modèles </a:t>
            </a:r>
            <a:r>
              <a:rPr lang="fr-FR" dirty="0"/>
              <a:t>I</a:t>
            </a:r>
            <a:r>
              <a:rPr lang="fr-FR" dirty="0" smtClean="0"/>
              <a:t>nternes </a:t>
            </a:r>
            <a:r>
              <a:rPr lang="fr-FR" dirty="0"/>
              <a:t>O</a:t>
            </a:r>
            <a:r>
              <a:rPr lang="fr-FR" dirty="0" smtClean="0"/>
              <a:t>pérants</a:t>
            </a:r>
            <a:endParaRPr lang="fr-FR" dirty="0"/>
          </a:p>
        </p:txBody>
      </p:sp>
      <p:sp>
        <p:nvSpPr>
          <p:cNvPr id="3" name="Espace réservé du contenu 2"/>
          <p:cNvSpPr>
            <a:spLocks noGrp="1"/>
          </p:cNvSpPr>
          <p:nvPr>
            <p:ph idx="1"/>
          </p:nvPr>
        </p:nvSpPr>
        <p:spPr/>
        <p:txBody>
          <a:bodyPr>
            <a:normAutofit/>
          </a:bodyPr>
          <a:lstStyle/>
          <a:p>
            <a:r>
              <a:rPr lang="fr-FR" dirty="0" smtClean="0"/>
              <a:t>Modèles mentaux que l’enfant se forme quand il intériorise les interactions auxquelles il participe,</a:t>
            </a:r>
          </a:p>
          <a:p>
            <a:r>
              <a:rPr lang="fr-FR" dirty="0" smtClean="0"/>
              <a:t>Pas encore de représentations symboliques, mais réponses à ce qu’il ressent de l’environnement avec compréhension progressive des réactions d’autrui</a:t>
            </a:r>
            <a:endParaRPr lang="fr-FR" dirty="0"/>
          </a:p>
        </p:txBody>
      </p:sp>
    </p:spTree>
    <p:extLst>
      <p:ext uri="{BB962C8B-B14F-4D97-AF65-F5344CB8AC3E}">
        <p14:creationId xmlns:p14="http://schemas.microsoft.com/office/powerpoint/2010/main" val="33318121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98222"/>
            <a:ext cx="8229600" cy="6096000"/>
          </a:xfrm>
        </p:spPr>
        <p:txBody>
          <a:bodyPr/>
          <a:lstStyle/>
          <a:p>
            <a:endParaRPr lang="fr-FR" dirty="0" smtClean="0"/>
          </a:p>
          <a:p>
            <a:endParaRPr lang="fr-FR" dirty="0"/>
          </a:p>
          <a:p>
            <a:r>
              <a:rPr lang="fr-FR" dirty="0" err="1" smtClean="0"/>
              <a:t>Bowlby</a:t>
            </a:r>
            <a:r>
              <a:rPr lang="fr-FR" dirty="0" smtClean="0"/>
              <a:t> s’est inspiré des notions d’</a:t>
            </a:r>
            <a:r>
              <a:rPr lang="fr-FR" dirty="0" err="1" smtClean="0"/>
              <a:t>accomodation</a:t>
            </a:r>
            <a:r>
              <a:rPr lang="fr-FR" dirty="0" smtClean="0"/>
              <a:t> et d’assimilation de Piaget pour expliquer les deux temps du développement des MIO</a:t>
            </a:r>
            <a:endParaRPr lang="fr-FR" dirty="0"/>
          </a:p>
        </p:txBody>
      </p:sp>
    </p:spTree>
    <p:extLst>
      <p:ext uri="{BB962C8B-B14F-4D97-AF65-F5344CB8AC3E}">
        <p14:creationId xmlns:p14="http://schemas.microsoft.com/office/powerpoint/2010/main" val="422552291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idx="1"/>
          </p:nvPr>
        </p:nvSpPr>
        <p:spPr>
          <a:xfrm>
            <a:off x="395288" y="285750"/>
            <a:ext cx="8435975" cy="6313488"/>
          </a:xfrm>
        </p:spPr>
        <p:txBody>
          <a:bodyPr/>
          <a:lstStyle/>
          <a:p>
            <a:pPr marL="0" indent="0" eaLnBrk="1" hangingPunct="1">
              <a:lnSpc>
                <a:spcPct val="80000"/>
              </a:lnSpc>
              <a:spcBef>
                <a:spcPts val="600"/>
              </a:spcBef>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sz="3600" dirty="0" smtClean="0">
              <a:latin typeface="Arial" charset="0"/>
              <a:ea typeface="MS PGothic" charset="0"/>
            </a:endParaRPr>
          </a:p>
          <a:p>
            <a:pPr marL="0" indent="0" eaLnBrk="1" hangingPunct="1">
              <a:lnSpc>
                <a:spcPct val="80000"/>
              </a:lnSpc>
              <a:spcBef>
                <a:spcPts val="600"/>
              </a:spcBef>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sz="3600" dirty="0">
              <a:latin typeface="Arial" charset="0"/>
              <a:ea typeface="MS PGothic" charset="0"/>
            </a:endParaRPr>
          </a:p>
          <a:p>
            <a:pPr marL="0" indent="0" eaLnBrk="1" hangingPunct="1">
              <a:lnSpc>
                <a:spcPct val="80000"/>
              </a:lnSpc>
              <a:spcBef>
                <a:spcPts val="600"/>
              </a:spcBef>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3600" dirty="0" smtClean="0">
                <a:latin typeface="Arial" charset="0"/>
                <a:ea typeface="MS PGothic" charset="0"/>
              </a:rPr>
              <a:t>2</a:t>
            </a:r>
            <a:r>
              <a:rPr lang="fr-BE" sz="3600" baseline="30000" dirty="0" smtClean="0">
                <a:latin typeface="Arial" charset="0"/>
                <a:ea typeface="MS PGothic" charset="0"/>
              </a:rPr>
              <a:t>ème</a:t>
            </a:r>
            <a:r>
              <a:rPr lang="fr-BE" sz="3600" dirty="0" smtClean="0">
                <a:latin typeface="Arial" charset="0"/>
                <a:ea typeface="MS PGothic" charset="0"/>
              </a:rPr>
              <a:t> encart:</a:t>
            </a:r>
          </a:p>
          <a:p>
            <a:pPr marL="0" indent="0" eaLnBrk="1" hangingPunct="1">
              <a:lnSpc>
                <a:spcPct val="80000"/>
              </a:lnSpc>
              <a:spcBef>
                <a:spcPts val="600"/>
              </a:spcBef>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sz="2400" dirty="0" smtClean="0">
              <a:latin typeface="Arial" charset="0"/>
              <a:ea typeface="MS PGothic" charset="0"/>
            </a:endParaRPr>
          </a:p>
          <a:p>
            <a:pPr marL="0" indent="0" eaLnBrk="1" hangingPunct="1">
              <a:lnSpc>
                <a:spcPct val="80000"/>
              </a:lnSpc>
              <a:spcBef>
                <a:spcPts val="600"/>
              </a:spcBef>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2400" dirty="0" smtClean="0">
                <a:latin typeface="Arial" charset="0"/>
                <a:ea typeface="MS PGothic" charset="0"/>
              </a:rPr>
              <a:t> </a:t>
            </a:r>
            <a:r>
              <a:rPr lang="fr-BE" sz="2800" dirty="0" smtClean="0">
                <a:latin typeface="Arial" charset="0"/>
                <a:ea typeface="MS PGothic" charset="0"/>
              </a:rPr>
              <a:t>Le développement </a:t>
            </a:r>
            <a:r>
              <a:rPr lang="fr-BE" sz="2800" dirty="0">
                <a:latin typeface="Arial" charset="0"/>
                <a:ea typeface="MS PGothic" charset="0"/>
              </a:rPr>
              <a:t>cognitif selon </a:t>
            </a:r>
            <a:r>
              <a:rPr lang="fr-BE" sz="2800" dirty="0" smtClean="0">
                <a:latin typeface="Arial" charset="0"/>
                <a:ea typeface="MS PGothic" charset="0"/>
              </a:rPr>
              <a:t>Piaget suppose </a:t>
            </a:r>
          </a:p>
          <a:p>
            <a:pPr marL="0" indent="0" eaLnBrk="1" hangingPunct="1">
              <a:lnSpc>
                <a:spcPct val="80000"/>
              </a:lnSpc>
              <a:spcBef>
                <a:spcPts val="600"/>
              </a:spcBef>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2800" dirty="0" smtClean="0">
                <a:latin typeface="Arial" charset="0"/>
                <a:ea typeface="MS PGothic" charset="0"/>
              </a:rPr>
              <a:t> l’emboitement </a:t>
            </a:r>
            <a:r>
              <a:rPr lang="fr-BE" sz="2800" dirty="0">
                <a:latin typeface="Arial" charset="0"/>
                <a:ea typeface="MS PGothic" charset="0"/>
              </a:rPr>
              <a:t>successif des niveaux </a:t>
            </a:r>
            <a:r>
              <a:rPr lang="fr-BE" sz="2800" dirty="0" smtClean="0">
                <a:latin typeface="Arial" charset="0"/>
                <a:ea typeface="MS PGothic" charset="0"/>
              </a:rPr>
              <a:t>d’acquisition,</a:t>
            </a:r>
            <a:endParaRPr lang="fr-BE" sz="2800" dirty="0">
              <a:latin typeface="Arial" charset="0"/>
              <a:ea typeface="MS PGothic" charset="0"/>
            </a:endParaRPr>
          </a:p>
          <a:p>
            <a:pPr marL="0" indent="0" eaLnBrk="1" hangingPunct="1">
              <a:lnSpc>
                <a:spcPct val="80000"/>
              </a:lnSpc>
              <a:spcBef>
                <a:spcPts val="600"/>
              </a:spcBef>
              <a:buFont typeface="Times New Roman"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sz="2800" dirty="0">
              <a:latin typeface="Arial" charset="0"/>
              <a:ea typeface="MS PGothic" charset="0"/>
            </a:endParaRPr>
          </a:p>
          <a:p>
            <a:pPr marL="0" indent="0" eaLnBrk="1" hangingPunct="1">
              <a:lnSpc>
                <a:spcPct val="80000"/>
              </a:lnSpc>
              <a:spcBef>
                <a:spcPts val="600"/>
              </a:spcBef>
              <a:buClr>
                <a:srgbClr val="99FF99"/>
              </a:buClr>
              <a:buSzPct val="8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2800" dirty="0" smtClean="0">
                <a:latin typeface="Arial" charset="0"/>
                <a:ea typeface="MS PGothic" charset="0"/>
              </a:rPr>
              <a:t> et l’adaptation </a:t>
            </a:r>
            <a:r>
              <a:rPr lang="fr-BE" sz="2800" dirty="0">
                <a:latin typeface="Arial" charset="0"/>
                <a:ea typeface="MS PGothic" charset="0"/>
              </a:rPr>
              <a:t>de l’individu à son environnement </a:t>
            </a:r>
          </a:p>
          <a:p>
            <a:pPr marL="0" indent="0" eaLnBrk="1" hangingPunct="1">
              <a:lnSpc>
                <a:spcPct val="80000"/>
              </a:lnSpc>
              <a:spcBef>
                <a:spcPts val="600"/>
              </a:spcBef>
              <a:buClr>
                <a:srgbClr val="99FF99"/>
              </a:buClr>
              <a:buSzPct val="8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2800" dirty="0" smtClean="0">
                <a:latin typeface="Arial" charset="0"/>
                <a:ea typeface="MS PGothic" charset="0"/>
              </a:rPr>
              <a:t>  pour arriver </a:t>
            </a:r>
            <a:r>
              <a:rPr lang="fr-BE" sz="2800" dirty="0">
                <a:latin typeface="Arial" charset="0"/>
                <a:ea typeface="MS PGothic" charset="0"/>
              </a:rPr>
              <a:t>à l’équilibre:</a:t>
            </a:r>
          </a:p>
          <a:p>
            <a:pPr marL="0" indent="0" eaLnBrk="1" hangingPunct="1">
              <a:lnSpc>
                <a:spcPct val="80000"/>
              </a:lnSpc>
              <a:spcBef>
                <a:spcPts val="600"/>
              </a:spcBef>
              <a:buClr>
                <a:srgbClr val="99FF99"/>
              </a:buClr>
              <a:buSzPct val="80000"/>
              <a:buFont typeface="Times New Roman"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sz="2800" dirty="0">
              <a:latin typeface="Arial" charset="0"/>
              <a:ea typeface="MS PGothic" charset="0"/>
            </a:endParaRPr>
          </a:p>
          <a:p>
            <a:pPr marL="542925" lvl="1" indent="0" eaLnBrk="1" hangingPunct="1">
              <a:lnSpc>
                <a:spcPct val="80000"/>
              </a:lnSpc>
              <a:spcBef>
                <a:spcPts val="600"/>
              </a:spcBef>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dirty="0">
                <a:latin typeface="Arial" charset="0"/>
                <a:ea typeface="MS PGothic" charset="0"/>
              </a:rPr>
              <a:t>	- 	maturation neurologique,</a:t>
            </a:r>
          </a:p>
          <a:p>
            <a:pPr marL="542925" lvl="1" indent="0" eaLnBrk="1" hangingPunct="1">
              <a:lnSpc>
                <a:spcPct val="80000"/>
              </a:lnSpc>
              <a:spcBef>
                <a:spcPts val="600"/>
              </a:spcBef>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dirty="0">
                <a:latin typeface="Arial" charset="0"/>
                <a:ea typeface="MS PGothic" charset="0"/>
              </a:rPr>
              <a:t>	- 	expérience acquise (exercices),</a:t>
            </a:r>
          </a:p>
          <a:p>
            <a:pPr marL="542925" lvl="1" indent="0" eaLnBrk="1" hangingPunct="1">
              <a:lnSpc>
                <a:spcPct val="80000"/>
              </a:lnSpc>
              <a:spcBef>
                <a:spcPts val="600"/>
              </a:spcBef>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dirty="0">
                <a:latin typeface="Arial" charset="0"/>
                <a:ea typeface="MS PGothic" charset="0"/>
              </a:rPr>
              <a:t>	- 	interaction et transmission sociales.</a:t>
            </a:r>
          </a:p>
          <a:p>
            <a:pPr marL="0" indent="0" eaLnBrk="1" hangingPunct="1">
              <a:lnSpc>
                <a:spcPct val="80000"/>
              </a:lnSpc>
              <a:spcBef>
                <a:spcPts val="600"/>
              </a:spcBef>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sz="2800" dirty="0">
              <a:latin typeface="Arial" charset="0"/>
              <a:ea typeface="MS PGothic" charset="0"/>
            </a:endParaRPr>
          </a:p>
        </p:txBody>
      </p:sp>
    </p:spTree>
    <p:extLst>
      <p:ext uri="{BB962C8B-B14F-4D97-AF65-F5344CB8AC3E}">
        <p14:creationId xmlns:p14="http://schemas.microsoft.com/office/powerpoint/2010/main" val="18761824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idx="1"/>
          </p:nvPr>
        </p:nvSpPr>
        <p:spPr>
          <a:xfrm>
            <a:off x="179388" y="115888"/>
            <a:ext cx="8686800" cy="6481762"/>
          </a:xfrm>
        </p:spPr>
        <p:txBody>
          <a:bodyPr>
            <a:normAutofit/>
          </a:bodyPr>
          <a:lstStyle/>
          <a:p>
            <a:pPr marL="0"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2400" dirty="0" smtClean="0">
                <a:latin typeface="Arial" charset="0"/>
                <a:ea typeface="MS PGothic" charset="0"/>
              </a:rPr>
              <a:t>  </a:t>
            </a:r>
            <a:r>
              <a:rPr lang="fr-BE" dirty="0" smtClean="0">
                <a:latin typeface="Arial" charset="0"/>
                <a:ea typeface="MS PGothic" charset="0"/>
              </a:rPr>
              <a:t>    </a:t>
            </a:r>
          </a:p>
          <a:p>
            <a:pPr marL="0"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dirty="0">
              <a:latin typeface="Arial" charset="0"/>
              <a:ea typeface="MS PGothic" charset="0"/>
            </a:endParaRPr>
          </a:p>
          <a:p>
            <a:pPr marL="0"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dirty="0" smtClean="0">
              <a:latin typeface="Arial" charset="0"/>
              <a:ea typeface="MS PGothic" charset="0"/>
            </a:endParaRPr>
          </a:p>
          <a:p>
            <a:pPr marL="0"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dirty="0">
                <a:latin typeface="Arial" charset="0"/>
                <a:ea typeface="MS PGothic" charset="0"/>
              </a:rPr>
              <a:t>	</a:t>
            </a:r>
            <a:r>
              <a:rPr lang="fr-BE" dirty="0" smtClean="0">
                <a:latin typeface="Arial" charset="0"/>
                <a:ea typeface="MS PGothic" charset="0"/>
              </a:rPr>
              <a:t>Lié </a:t>
            </a:r>
            <a:r>
              <a:rPr lang="fr-BE" dirty="0">
                <a:latin typeface="Arial" charset="0"/>
                <a:ea typeface="MS PGothic" charset="0"/>
              </a:rPr>
              <a:t>à 2 mécanismes essentiels: </a:t>
            </a:r>
          </a:p>
          <a:p>
            <a:pPr marL="0"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dirty="0">
              <a:latin typeface="Arial" charset="0"/>
              <a:ea typeface="MS PGothic" charset="0"/>
            </a:endParaRPr>
          </a:p>
          <a:p>
            <a:pPr marL="542925" lvl="1"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3200" dirty="0">
                <a:latin typeface="Arial" charset="0"/>
                <a:ea typeface="MS PGothic" charset="0"/>
              </a:rPr>
              <a:t>	- 	assimilation       	ext </a:t>
            </a:r>
            <a:r>
              <a:rPr lang="fr-BE" sz="3200" dirty="0">
                <a:latin typeface="Symbol" charset="0"/>
                <a:ea typeface="MS PGothic" charset="0"/>
              </a:rPr>
              <a:t> </a:t>
            </a:r>
            <a:r>
              <a:rPr lang="fr-BE" sz="3200" dirty="0">
                <a:latin typeface="Arial" charset="0"/>
                <a:ea typeface="MS PGothic" charset="0"/>
              </a:rPr>
              <a:t>int</a:t>
            </a:r>
          </a:p>
          <a:p>
            <a:pPr marL="542925" lvl="1"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3200" dirty="0">
                <a:latin typeface="Arial" charset="0"/>
                <a:ea typeface="MS PGothic" charset="0"/>
              </a:rPr>
              <a:t>			</a:t>
            </a:r>
            <a:endParaRPr lang="fr-BE" sz="3200" dirty="0" smtClean="0">
              <a:latin typeface="Arial" charset="0"/>
              <a:ea typeface="MS PGothic" charset="0"/>
            </a:endParaRPr>
          </a:p>
          <a:p>
            <a:pPr marL="542925" lvl="1"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3200" dirty="0" smtClean="0">
                <a:latin typeface="Arial" charset="0"/>
                <a:ea typeface="MS PGothic" charset="0"/>
              </a:rPr>
              <a:t>                          et</a:t>
            </a:r>
          </a:p>
          <a:p>
            <a:pPr marL="542925" lvl="1"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fr-BE" sz="3200" dirty="0">
              <a:latin typeface="Arial" charset="0"/>
              <a:ea typeface="MS PGothic" charset="0"/>
            </a:endParaRPr>
          </a:p>
          <a:p>
            <a:pPr marL="542925" lvl="1" indent="0">
              <a:lnSpc>
                <a:spcPct val="80000"/>
              </a:lnSpc>
              <a:spcBef>
                <a:spcPts val="600"/>
              </a:spcBef>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fr-BE" sz="3200" dirty="0">
                <a:latin typeface="Arial" charset="0"/>
                <a:ea typeface="MS PGothic" charset="0"/>
              </a:rPr>
              <a:t>	- 	accommodation 	int </a:t>
            </a:r>
            <a:r>
              <a:rPr lang="fr-BE" sz="3200" dirty="0">
                <a:latin typeface="Symbol" charset="0"/>
                <a:ea typeface="MS PGothic" charset="0"/>
              </a:rPr>
              <a:t></a:t>
            </a:r>
            <a:r>
              <a:rPr lang="fr-BE" sz="3200" dirty="0">
                <a:latin typeface="Arial" charset="0"/>
                <a:ea typeface="MS PGothic" charset="0"/>
              </a:rPr>
              <a:t> </a:t>
            </a:r>
            <a:r>
              <a:rPr lang="fr-BE" sz="3200" dirty="0" smtClean="0">
                <a:latin typeface="Arial" charset="0"/>
                <a:ea typeface="MS PGothic" charset="0"/>
              </a:rPr>
              <a:t>ext</a:t>
            </a:r>
            <a:endParaRPr lang="fr-BE" sz="3200" dirty="0">
              <a:latin typeface="Arial" charset="0"/>
              <a:ea typeface="MS PGothic" charset="0"/>
            </a:endParaRPr>
          </a:p>
        </p:txBody>
      </p:sp>
    </p:spTree>
    <p:extLst>
      <p:ext uri="{BB962C8B-B14F-4D97-AF65-F5344CB8AC3E}">
        <p14:creationId xmlns:p14="http://schemas.microsoft.com/office/powerpoint/2010/main" val="6058840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93889"/>
            <a:ext cx="8229600" cy="5632274"/>
          </a:xfrm>
        </p:spPr>
        <p:txBody>
          <a:bodyPr/>
          <a:lstStyle/>
          <a:p>
            <a:endParaRPr lang="fr-FR" dirty="0" smtClean="0"/>
          </a:p>
          <a:p>
            <a:endParaRPr lang="fr-FR" dirty="0"/>
          </a:p>
          <a:p>
            <a:pPr marL="0" indent="0">
              <a:buNone/>
            </a:pPr>
            <a:r>
              <a:rPr lang="fr-FR" dirty="0" smtClean="0"/>
              <a:t>Les dispositions au lien s’établissent à partir de potentialités innées, </a:t>
            </a:r>
          </a:p>
          <a:p>
            <a:pPr marL="0" indent="0">
              <a:buNone/>
            </a:pPr>
            <a:r>
              <a:rPr lang="fr-FR" dirty="0" smtClean="0"/>
              <a:t>et</a:t>
            </a:r>
          </a:p>
          <a:p>
            <a:pPr marL="0" indent="0">
              <a:buNone/>
            </a:pPr>
            <a:r>
              <a:rPr lang="fr-FR" dirty="0"/>
              <a:t>l</a:t>
            </a:r>
            <a:r>
              <a:rPr lang="fr-FR" dirty="0" smtClean="0"/>
              <a:t>a qualité </a:t>
            </a:r>
            <a:r>
              <a:rPr lang="fr-FR" dirty="0"/>
              <a:t>+/</a:t>
            </a:r>
            <a:r>
              <a:rPr lang="fr-FR" dirty="0" smtClean="0"/>
              <a:t>-</a:t>
            </a:r>
            <a:r>
              <a:rPr lang="fr-FR" dirty="0"/>
              <a:t> </a:t>
            </a:r>
            <a:r>
              <a:rPr lang="fr-FR" dirty="0" err="1" smtClean="0"/>
              <a:t>sécure</a:t>
            </a:r>
            <a:r>
              <a:rPr lang="fr-FR" dirty="0" smtClean="0"/>
              <a:t>, dépendra de la nature des réponses des premiers objets d’attachement .</a:t>
            </a:r>
            <a:endParaRPr lang="fr-FR" dirty="0"/>
          </a:p>
        </p:txBody>
      </p:sp>
    </p:spTree>
    <p:extLst>
      <p:ext uri="{BB962C8B-B14F-4D97-AF65-F5344CB8AC3E}">
        <p14:creationId xmlns:p14="http://schemas.microsoft.com/office/powerpoint/2010/main" val="19216484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L’intersubjectivité</a:t>
            </a:r>
            <a:endParaRPr lang="fr-FR" dirty="0"/>
          </a:p>
        </p:txBody>
      </p:sp>
      <p:sp>
        <p:nvSpPr>
          <p:cNvPr id="3" name="Espace réservé du contenu 2"/>
          <p:cNvSpPr>
            <a:spLocks noGrp="1"/>
          </p:cNvSpPr>
          <p:nvPr>
            <p:ph idx="1"/>
          </p:nvPr>
        </p:nvSpPr>
        <p:spPr>
          <a:xfrm>
            <a:off x="457200" y="2074332"/>
            <a:ext cx="8229600" cy="4339167"/>
          </a:xfrm>
        </p:spPr>
        <p:txBody>
          <a:bodyPr/>
          <a:lstStyle/>
          <a:p>
            <a:pPr marL="0" indent="0">
              <a:buNone/>
            </a:pPr>
            <a:r>
              <a:rPr lang="fr-FR" dirty="0" smtClean="0"/>
              <a:t>Différence entre le bébé humain et le primate:</a:t>
            </a:r>
          </a:p>
          <a:p>
            <a:r>
              <a:rPr lang="fr-FR" dirty="0" smtClean="0"/>
              <a:t>Capacités motrices beaucoup plus faibles,</a:t>
            </a:r>
          </a:p>
          <a:p>
            <a:pPr marL="0" indent="0">
              <a:buNone/>
            </a:pPr>
            <a:r>
              <a:rPr lang="fr-FR" dirty="0" smtClean="0"/>
              <a:t>Mais,</a:t>
            </a:r>
          </a:p>
          <a:p>
            <a:r>
              <a:rPr lang="fr-FR" dirty="0" smtClean="0"/>
              <a:t>Capacités relationnelles et affectives beaucoup plus complexes.</a:t>
            </a:r>
            <a:endParaRPr lang="fr-FR" dirty="0"/>
          </a:p>
        </p:txBody>
      </p:sp>
    </p:spTree>
    <p:extLst>
      <p:ext uri="{BB962C8B-B14F-4D97-AF65-F5344CB8AC3E}">
        <p14:creationId xmlns:p14="http://schemas.microsoft.com/office/powerpoint/2010/main" val="334604146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0778" y="479778"/>
            <a:ext cx="7826022" cy="5926666"/>
          </a:xfrm>
        </p:spPr>
        <p:txBody>
          <a:bodyPr/>
          <a:lstStyle/>
          <a:p>
            <a:pPr marL="0" indent="0">
              <a:buNone/>
            </a:pPr>
            <a:endParaRPr lang="fr-FR" dirty="0" smtClean="0"/>
          </a:p>
          <a:p>
            <a:pPr marL="0" indent="0">
              <a:buNone/>
            </a:pPr>
            <a:endParaRPr lang="fr-FR" dirty="0"/>
          </a:p>
          <a:p>
            <a:pPr marL="0" indent="0">
              <a:buNone/>
            </a:pPr>
            <a:r>
              <a:rPr lang="fr-FR" dirty="0" smtClean="0"/>
              <a:t>Le centre de la relation d’attachement se déplace d’un comportement primaire (suivre..) vers un comportement intersubjectif, comme le partage de signaux affectifs élaborés</a:t>
            </a:r>
            <a:endParaRPr lang="fr-FR" dirty="0"/>
          </a:p>
        </p:txBody>
      </p:sp>
    </p:spTree>
    <p:extLst>
      <p:ext uri="{BB962C8B-B14F-4D97-AF65-F5344CB8AC3E}">
        <p14:creationId xmlns:p14="http://schemas.microsoft.com/office/powerpoint/2010/main" val="46110000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9444"/>
            <a:ext cx="8229600" cy="4926719"/>
          </a:xfrm>
        </p:spPr>
        <p:txBody>
          <a:bodyPr/>
          <a:lstStyle/>
          <a:p>
            <a:endParaRPr lang="fr-FR" dirty="0" smtClean="0"/>
          </a:p>
          <a:p>
            <a:endParaRPr lang="fr-FR" dirty="0"/>
          </a:p>
          <a:p>
            <a:pPr marL="0" indent="0">
              <a:buNone/>
            </a:pPr>
            <a:r>
              <a:rPr lang="fr-FR" dirty="0" smtClean="0"/>
              <a:t>Même si les besoins primaires restent indispensables, comme le contact physique proche et apaisant</a:t>
            </a:r>
            <a:r>
              <a:rPr lang="is-IS" dirty="0" smtClean="0"/>
              <a:t>…!</a:t>
            </a:r>
            <a:endParaRPr lang="fr-FR" dirty="0"/>
          </a:p>
        </p:txBody>
      </p:sp>
    </p:spTree>
    <p:extLst>
      <p:ext uri="{BB962C8B-B14F-4D97-AF65-F5344CB8AC3E}">
        <p14:creationId xmlns:p14="http://schemas.microsoft.com/office/powerpoint/2010/main" val="1472538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18444"/>
            <a:ext cx="8229600" cy="5715000"/>
          </a:xfrm>
        </p:spPr>
        <p:txBody>
          <a:bodyPr/>
          <a:lstStyle/>
          <a:p>
            <a:pPr marL="0" indent="0">
              <a:buNone/>
            </a:pPr>
            <a:endParaRPr lang="fr-FR" dirty="0" smtClean="0"/>
          </a:p>
          <a:p>
            <a:pPr marL="0" indent="0">
              <a:buNone/>
            </a:pPr>
            <a:r>
              <a:rPr lang="fr-FR" dirty="0" smtClean="0"/>
              <a:t>Donc,</a:t>
            </a:r>
          </a:p>
          <a:p>
            <a:r>
              <a:rPr lang="fr-FR" dirty="0" smtClean="0"/>
              <a:t>Interaction avec la figure d’attachement,</a:t>
            </a:r>
          </a:p>
          <a:p>
            <a:r>
              <a:rPr lang="fr-FR" dirty="0" smtClean="0"/>
              <a:t>Elaboration progressive du MIO</a:t>
            </a:r>
          </a:p>
          <a:p>
            <a:pPr marL="0" indent="0">
              <a:buNone/>
            </a:pPr>
            <a:r>
              <a:rPr lang="fr-FR" dirty="0" smtClean="0"/>
              <a:t>Mais,</a:t>
            </a:r>
          </a:p>
          <a:p>
            <a:r>
              <a:rPr lang="fr-FR" dirty="0" smtClean="0"/>
              <a:t>Représentation du lien pas encore consciente,</a:t>
            </a:r>
          </a:p>
          <a:p>
            <a:r>
              <a:rPr lang="fr-FR" dirty="0" smtClean="0"/>
              <a:t>Basée sur les expériences vécues, les impressions perceptives, motrices, affectives</a:t>
            </a:r>
            <a:endParaRPr lang="fr-FR" dirty="0"/>
          </a:p>
        </p:txBody>
      </p:sp>
    </p:spTree>
    <p:extLst>
      <p:ext uri="{BB962C8B-B14F-4D97-AF65-F5344CB8AC3E}">
        <p14:creationId xmlns:p14="http://schemas.microsoft.com/office/powerpoint/2010/main" val="274553398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41778"/>
            <a:ext cx="8229600" cy="5136444"/>
          </a:xfrm>
        </p:spPr>
        <p:txBody>
          <a:bodyPr/>
          <a:lstStyle/>
          <a:p>
            <a:pPr marL="0" indent="0">
              <a:buNone/>
            </a:pPr>
            <a:endParaRPr lang="fr-FR" dirty="0" smtClean="0"/>
          </a:p>
          <a:p>
            <a:pPr marL="0" indent="0">
              <a:buNone/>
            </a:pPr>
            <a:endParaRPr lang="fr-FR" dirty="0"/>
          </a:p>
          <a:p>
            <a:pPr marL="0" indent="0">
              <a:buNone/>
            </a:pPr>
            <a:r>
              <a:rPr lang="fr-FR" dirty="0" smtClean="0"/>
              <a:t>Elaboration d’un véritable échange entre le bébé et le donneur de soins, la mère le plus souvent : c’est l’ « accordage affectif » , véritable partition entre la mère et son bébé, « musicale », motrice, sensorielle. </a:t>
            </a:r>
            <a:endParaRPr lang="fr-FR" dirty="0"/>
          </a:p>
        </p:txBody>
      </p:sp>
    </p:spTree>
    <p:extLst>
      <p:ext uri="{BB962C8B-B14F-4D97-AF65-F5344CB8AC3E}">
        <p14:creationId xmlns:p14="http://schemas.microsoft.com/office/powerpoint/2010/main" val="398568435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2778"/>
            <a:ext cx="8229600" cy="5773385"/>
          </a:xfrm>
        </p:spPr>
        <p:txBody>
          <a:bodyPr/>
          <a:lstStyle/>
          <a:p>
            <a:pPr marL="0" indent="0">
              <a:buNone/>
            </a:pPr>
            <a:endParaRPr lang="fr-FR" dirty="0" smtClean="0"/>
          </a:p>
          <a:p>
            <a:pPr marL="0" indent="0">
              <a:buNone/>
            </a:pPr>
            <a:endParaRPr lang="fr-FR" dirty="0"/>
          </a:p>
          <a:p>
            <a:pPr marL="0" indent="0">
              <a:buNone/>
            </a:pPr>
            <a:r>
              <a:rPr lang="fr-FR" dirty="0" err="1" smtClean="0"/>
              <a:t>Fonagy</a:t>
            </a:r>
            <a:r>
              <a:rPr lang="fr-FR" dirty="0" smtClean="0"/>
              <a:t> a proposé la notion de:</a:t>
            </a:r>
          </a:p>
          <a:p>
            <a:pPr marL="0" indent="0">
              <a:buNone/>
            </a:pPr>
            <a:r>
              <a:rPr lang="fr-FR" dirty="0" smtClean="0"/>
              <a:t>« Milieu intersubjectif de contenance »,</a:t>
            </a:r>
          </a:p>
          <a:p>
            <a:pPr marL="0" indent="0">
              <a:buNone/>
            </a:pPr>
            <a:r>
              <a:rPr lang="fr-FR" dirty="0"/>
              <a:t>c</a:t>
            </a:r>
            <a:r>
              <a:rPr lang="fr-FR" dirty="0" smtClean="0"/>
              <a:t>omme fonction de l’attachement pour le bébé humain,</a:t>
            </a:r>
          </a:p>
          <a:p>
            <a:pPr marL="0" indent="0">
              <a:buNone/>
            </a:pPr>
            <a:r>
              <a:rPr lang="fr-FR" dirty="0"/>
              <a:t>p</a:t>
            </a:r>
            <a:r>
              <a:rPr lang="fr-FR" dirty="0" smtClean="0"/>
              <a:t>ar un partage d’état mental qui lui permet d’accéder à la compréhension de ses états internes et de ceux de sa mère.</a:t>
            </a:r>
            <a:endParaRPr lang="fr-FR" dirty="0"/>
          </a:p>
        </p:txBody>
      </p:sp>
    </p:spTree>
    <p:extLst>
      <p:ext uri="{BB962C8B-B14F-4D97-AF65-F5344CB8AC3E}">
        <p14:creationId xmlns:p14="http://schemas.microsoft.com/office/powerpoint/2010/main" val="372880434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8668"/>
            <a:ext cx="8229600" cy="6519332"/>
          </a:xfrm>
        </p:spPr>
        <p:txBody>
          <a:bodyPr>
            <a:normAutofit/>
          </a:bodyPr>
          <a:lstStyle/>
          <a:p>
            <a:pPr marL="0" indent="0">
              <a:buNone/>
            </a:pPr>
            <a:endParaRPr lang="fr-FR" sz="4000" dirty="0" smtClean="0"/>
          </a:p>
          <a:p>
            <a:pPr marL="0" indent="0">
              <a:buNone/>
            </a:pPr>
            <a:r>
              <a:rPr lang="fr-FR" sz="4000" dirty="0" smtClean="0"/>
              <a:t>3 </a:t>
            </a:r>
            <a:r>
              <a:rPr lang="fr-FR" sz="4000" dirty="0" err="1" smtClean="0"/>
              <a:t>ème</a:t>
            </a:r>
            <a:r>
              <a:rPr lang="fr-FR" sz="4000" dirty="0" smtClean="0"/>
              <a:t> encart:</a:t>
            </a:r>
          </a:p>
          <a:p>
            <a:pPr marL="0" indent="0">
              <a:buNone/>
            </a:pPr>
            <a:r>
              <a:rPr lang="fr-FR" sz="3600" dirty="0" smtClean="0"/>
              <a:t>La théorie de l’esprit</a:t>
            </a:r>
          </a:p>
          <a:p>
            <a:pPr marL="0" indent="0">
              <a:buNone/>
            </a:pPr>
            <a:endParaRPr lang="fr-FR" sz="3600" dirty="0" smtClean="0"/>
          </a:p>
          <a:p>
            <a:pPr marL="0" indent="0">
              <a:buNone/>
            </a:pPr>
            <a:r>
              <a:rPr lang="fr-BE" sz="2800" dirty="0">
                <a:latin typeface="Arial" pitchFamily="34" charset="0"/>
                <a:ea typeface="ＭＳ Ｐゴシック" pitchFamily="-84" charset="-128"/>
                <a:cs typeface="Arial" pitchFamily="34" charset="0"/>
              </a:rPr>
              <a:t>La théorie de l</a:t>
            </a:r>
            <a:r>
              <a:rPr lang="fr-BE" altLang="fr-FR" sz="2800" dirty="0">
                <a:latin typeface="Arial" pitchFamily="34" charset="0"/>
                <a:ea typeface="ＭＳ Ｐゴシック" pitchFamily="-84" charset="-128"/>
                <a:cs typeface="Arial" pitchFamily="34" charset="0"/>
              </a:rPr>
              <a:t>’</a:t>
            </a:r>
            <a:r>
              <a:rPr lang="fr-BE" sz="2800" dirty="0">
                <a:latin typeface="Arial" pitchFamily="34" charset="0"/>
                <a:ea typeface="ＭＳ Ｐゴシック" pitchFamily="-84" charset="-128"/>
                <a:cs typeface="Arial" pitchFamily="34" charset="0"/>
              </a:rPr>
              <a:t>esprit (theory of mind</a:t>
            </a:r>
            <a:r>
              <a:rPr lang="fr-BE" sz="2800" dirty="0" smtClean="0">
                <a:latin typeface="Arial" pitchFamily="34" charset="0"/>
                <a:ea typeface="ＭＳ Ｐゴシック" pitchFamily="-84" charset="-128"/>
                <a:cs typeface="Arial" pitchFamily="34" charset="0"/>
              </a:rPr>
              <a:t>) </a:t>
            </a:r>
            <a:r>
              <a:rPr lang="fr-BE" sz="2800" dirty="0">
                <a:latin typeface="Arial" pitchFamily="34" charset="0"/>
                <a:ea typeface="ＭＳ Ｐゴシック" pitchFamily="-84" charset="-128"/>
                <a:cs typeface="Arial" pitchFamily="34" charset="0"/>
              </a:rPr>
              <a:t>représente la </a:t>
            </a:r>
            <a:r>
              <a:rPr lang="fr-BE" sz="2800" dirty="0" smtClean="0">
                <a:latin typeface="Arial" pitchFamily="34" charset="0"/>
                <a:ea typeface="ＭＳ Ｐゴシック" pitchFamily="-84" charset="-128"/>
                <a:cs typeface="Arial" pitchFamily="34" charset="0"/>
              </a:rPr>
              <a:t>possibilité </a:t>
            </a:r>
            <a:r>
              <a:rPr lang="fr-BE" sz="2800" dirty="0">
                <a:latin typeface="Arial" pitchFamily="34" charset="0"/>
                <a:ea typeface="ＭＳ Ｐゴシック" pitchFamily="-84" charset="-128"/>
                <a:cs typeface="Arial" pitchFamily="34" charset="0"/>
              </a:rPr>
              <a:t>pour un individu, d</a:t>
            </a:r>
            <a:r>
              <a:rPr lang="fr-BE" altLang="fr-FR" sz="2800" dirty="0">
                <a:latin typeface="Arial" pitchFamily="34" charset="0"/>
                <a:ea typeface="ＭＳ Ｐゴシック" pitchFamily="-84" charset="-128"/>
                <a:cs typeface="Arial" pitchFamily="34" charset="0"/>
              </a:rPr>
              <a:t>’</a:t>
            </a:r>
            <a:r>
              <a:rPr lang="fr-BE" sz="2800" dirty="0">
                <a:latin typeface="Arial" pitchFamily="34" charset="0"/>
                <a:ea typeface="ＭＳ Ｐゴシック" pitchFamily="-84" charset="-128"/>
                <a:cs typeface="Arial" pitchFamily="34" charset="0"/>
              </a:rPr>
              <a:t>attribuer des états </a:t>
            </a:r>
            <a:r>
              <a:rPr lang="fr-BE" sz="2800" dirty="0" smtClean="0">
                <a:latin typeface="Arial" pitchFamily="34" charset="0"/>
                <a:ea typeface="ＭＳ Ｐゴシック" pitchFamily="-84" charset="-128"/>
                <a:cs typeface="Arial" pitchFamily="34" charset="0"/>
              </a:rPr>
              <a:t>mentaux </a:t>
            </a:r>
            <a:r>
              <a:rPr lang="fr-BE" sz="2800" dirty="0">
                <a:latin typeface="Arial" pitchFamily="34" charset="0"/>
                <a:ea typeface="ＭＳ Ｐゴシック" pitchFamily="-84" charset="-128"/>
                <a:cs typeface="Arial" pitchFamily="34" charset="0"/>
              </a:rPr>
              <a:t>à lui-même  et aux autres, deviner les pensées </a:t>
            </a:r>
            <a:r>
              <a:rPr lang="fr-BE" sz="2800" dirty="0" smtClean="0">
                <a:latin typeface="Arial" pitchFamily="34" charset="0"/>
                <a:ea typeface="ＭＳ Ｐゴシック" pitchFamily="-84" charset="-128"/>
                <a:cs typeface="Arial" pitchFamily="34" charset="0"/>
              </a:rPr>
              <a:t>et </a:t>
            </a:r>
            <a:r>
              <a:rPr lang="fr-BE" sz="2800" dirty="0">
                <a:latin typeface="Arial" pitchFamily="34" charset="0"/>
                <a:ea typeface="ＭＳ Ｐゴシック" pitchFamily="-84" charset="-128"/>
                <a:cs typeface="Arial" pitchFamily="34" charset="0"/>
              </a:rPr>
              <a:t>les intentions, ce qui permet de prédire les conduites </a:t>
            </a:r>
            <a:r>
              <a:rPr lang="fr-BE" sz="2800" dirty="0" smtClean="0">
                <a:latin typeface="Arial" pitchFamily="34" charset="0"/>
                <a:ea typeface="ＭＳ Ｐゴシック" pitchFamily="-84" charset="-128"/>
                <a:cs typeface="Arial" pitchFamily="34" charset="0"/>
              </a:rPr>
              <a:t>d</a:t>
            </a:r>
            <a:r>
              <a:rPr lang="fr-BE" altLang="fr-FR" sz="2800" dirty="0" smtClean="0">
                <a:latin typeface="Arial" pitchFamily="34" charset="0"/>
                <a:ea typeface="ＭＳ Ｐゴシック" pitchFamily="-84" charset="-128"/>
                <a:cs typeface="Arial" pitchFamily="34" charset="0"/>
              </a:rPr>
              <a:t>’</a:t>
            </a:r>
            <a:r>
              <a:rPr lang="fr-BE" sz="2800" dirty="0" smtClean="0">
                <a:latin typeface="Arial" pitchFamily="34" charset="0"/>
                <a:ea typeface="ＭＳ Ｐゴシック" pitchFamily="-84" charset="-128"/>
                <a:cs typeface="Arial" pitchFamily="34" charset="0"/>
              </a:rPr>
              <a:t>autrui</a:t>
            </a:r>
            <a:r>
              <a:rPr lang="fr-BE" sz="2800" dirty="0">
                <a:latin typeface="Arial" pitchFamily="34" charset="0"/>
                <a:ea typeface="ＭＳ Ｐゴシック" pitchFamily="-84" charset="-128"/>
                <a:cs typeface="Arial" pitchFamily="34" charset="0"/>
              </a:rPr>
              <a:t>.</a:t>
            </a:r>
            <a:br>
              <a:rPr lang="fr-BE" sz="2800" dirty="0">
                <a:latin typeface="Arial" pitchFamily="34" charset="0"/>
                <a:ea typeface="ＭＳ Ｐゴシック" pitchFamily="-84" charset="-128"/>
                <a:cs typeface="Arial" pitchFamily="34" charset="0"/>
              </a:rPr>
            </a:br>
            <a:r>
              <a:rPr lang="fr-BE" sz="2800" dirty="0">
                <a:latin typeface="Arial" pitchFamily="34" charset="0"/>
                <a:ea typeface="ＭＳ Ｐゴシック" pitchFamily="-84" charset="-128"/>
                <a:cs typeface="Arial" pitchFamily="34" charset="0"/>
              </a:rPr>
              <a:t/>
            </a:r>
            <a:br>
              <a:rPr lang="fr-BE" sz="2800" dirty="0">
                <a:latin typeface="Arial" pitchFamily="34" charset="0"/>
                <a:ea typeface="ＭＳ Ｐゴシック" pitchFamily="-84" charset="-128"/>
                <a:cs typeface="Arial" pitchFamily="34" charset="0"/>
              </a:rPr>
            </a:br>
            <a:r>
              <a:rPr lang="fr-BE" sz="1800" dirty="0">
                <a:latin typeface="Arial" pitchFamily="34" charset="0"/>
                <a:ea typeface="ＭＳ Ｐゴシック" pitchFamily="-84" charset="-128"/>
                <a:cs typeface="Arial" pitchFamily="34" charset="0"/>
              </a:rPr>
              <a:t>	</a:t>
            </a:r>
            <a:r>
              <a:rPr lang="fr-BE" sz="3600" dirty="0">
                <a:latin typeface="Arial" pitchFamily="34" charset="0"/>
                <a:ea typeface="ＭＳ Ｐゴシック" pitchFamily="-84" charset="-128"/>
                <a:cs typeface="Arial" pitchFamily="34" charset="0"/>
              </a:rPr>
              <a:t>	</a:t>
            </a:r>
            <a:endParaRPr lang="fr-FR" sz="3600" dirty="0"/>
          </a:p>
        </p:txBody>
      </p:sp>
    </p:spTree>
    <p:extLst>
      <p:ext uri="{BB962C8B-B14F-4D97-AF65-F5344CB8AC3E}">
        <p14:creationId xmlns:p14="http://schemas.microsoft.com/office/powerpoint/2010/main" val="9242043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Malchair\Sally-Anne.jpg"/>
          <p:cNvPicPr>
            <a:picLocks noChangeAspect="1" noChangeArrowheads="1"/>
          </p:cNvPicPr>
          <p:nvPr/>
        </p:nvPicPr>
        <p:blipFill>
          <a:blip r:embed="rId3" cstate="print"/>
          <a:srcRect l="21735" t="30005" r="26291" b="12032"/>
          <a:stretch>
            <a:fillRect/>
          </a:stretch>
        </p:blipFill>
        <p:spPr bwMode="auto">
          <a:xfrm>
            <a:off x="2571750" y="214313"/>
            <a:ext cx="3929063" cy="6072187"/>
          </a:xfrm>
          <a:prstGeom prst="rect">
            <a:avLst/>
          </a:prstGeom>
          <a:noFill/>
          <a:ln w="9525">
            <a:noFill/>
            <a:miter lim="800000"/>
            <a:headEnd/>
            <a:tailEnd/>
          </a:ln>
        </p:spPr>
      </p:pic>
    </p:spTree>
    <p:extLst>
      <p:ext uri="{BB962C8B-B14F-4D97-AF65-F5344CB8AC3E}">
        <p14:creationId xmlns:p14="http://schemas.microsoft.com/office/powerpoint/2010/main" val="255445964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39333"/>
            <a:ext cx="8229600" cy="4686830"/>
          </a:xfrm>
        </p:spPr>
        <p:txBody>
          <a:bodyPr>
            <a:normAutofit/>
          </a:bodyPr>
          <a:lstStyle/>
          <a:p>
            <a:endParaRPr lang="fr-BE" dirty="0" smtClean="0">
              <a:latin typeface="Arial" pitchFamily="34" charset="0"/>
              <a:ea typeface="ＭＳ Ｐゴシック" pitchFamily="-84" charset="-128"/>
              <a:cs typeface="Arial" pitchFamily="34" charset="0"/>
            </a:endParaRPr>
          </a:p>
          <a:p>
            <a:r>
              <a:rPr lang="fr-BE" dirty="0" smtClean="0">
                <a:latin typeface="Arial" pitchFamily="34" charset="0"/>
                <a:ea typeface="ＭＳ Ｐゴシック" pitchFamily="-84" charset="-128"/>
                <a:cs typeface="Arial" pitchFamily="34" charset="0"/>
              </a:rPr>
              <a:t>Cette </a:t>
            </a:r>
            <a:r>
              <a:rPr lang="fr-BE" dirty="0">
                <a:latin typeface="Arial" pitchFamily="34" charset="0"/>
                <a:ea typeface="ＭＳ Ｐゴシック" pitchFamily="-84" charset="-128"/>
                <a:cs typeface="Arial" pitchFamily="34" charset="0"/>
              </a:rPr>
              <a:t>théorie de l</a:t>
            </a:r>
            <a:r>
              <a:rPr lang="fr-BE" altLang="fr-FR" dirty="0">
                <a:latin typeface="Arial" pitchFamily="34" charset="0"/>
                <a:ea typeface="ＭＳ Ｐゴシック" pitchFamily="-84" charset="-128"/>
                <a:cs typeface="Arial" pitchFamily="34" charset="0"/>
              </a:rPr>
              <a:t>’</a:t>
            </a:r>
            <a:r>
              <a:rPr lang="fr-BE" dirty="0">
                <a:latin typeface="Arial" pitchFamily="34" charset="0"/>
                <a:ea typeface="ＭＳ Ｐゴシック" pitchFamily="-84" charset="-128"/>
                <a:cs typeface="Arial" pitchFamily="34" charset="0"/>
              </a:rPr>
              <a:t>esprit que se construit l</a:t>
            </a:r>
            <a:r>
              <a:rPr lang="fr-BE" altLang="fr-FR" dirty="0">
                <a:latin typeface="Arial" pitchFamily="34" charset="0"/>
                <a:ea typeface="ＭＳ Ｐゴシック" pitchFamily="-84" charset="-128"/>
                <a:cs typeface="Arial" pitchFamily="34" charset="0"/>
              </a:rPr>
              <a:t>’</a:t>
            </a:r>
            <a:r>
              <a:rPr lang="fr-BE" dirty="0">
                <a:latin typeface="Arial" pitchFamily="34" charset="0"/>
                <a:ea typeface="ＭＳ Ｐゴシック" pitchFamily="-84" charset="-128"/>
                <a:cs typeface="Arial" pitchFamily="34" charset="0"/>
              </a:rPr>
              <a:t>enfant est une </a:t>
            </a:r>
            <a:r>
              <a:rPr lang="fr-BE" dirty="0" smtClean="0">
                <a:latin typeface="Arial" pitchFamily="34" charset="0"/>
                <a:ea typeface="ＭＳ Ｐゴシック" pitchFamily="-84" charset="-128"/>
                <a:cs typeface="Arial" pitchFamily="34" charset="0"/>
              </a:rPr>
              <a:t>capacité </a:t>
            </a:r>
            <a:r>
              <a:rPr lang="fr-BE" dirty="0">
                <a:latin typeface="Arial" pitchFamily="34" charset="0"/>
                <a:ea typeface="ＭＳ Ｐゴシック" pitchFamily="-84" charset="-128"/>
                <a:cs typeface="Arial" pitchFamily="34" charset="0"/>
              </a:rPr>
              <a:t>pragmatique le rendant capable de prédire les </a:t>
            </a:r>
            <a:r>
              <a:rPr lang="fr-BE" dirty="0" smtClean="0">
                <a:latin typeface="Arial" pitchFamily="34" charset="0"/>
                <a:ea typeface="ＭＳ Ｐゴシック" pitchFamily="-84" charset="-128"/>
                <a:cs typeface="Arial" pitchFamily="34" charset="0"/>
              </a:rPr>
              <a:t>relations </a:t>
            </a:r>
            <a:r>
              <a:rPr lang="fr-BE" dirty="0">
                <a:latin typeface="Arial" pitchFamily="34" charset="0"/>
                <a:ea typeface="ＭＳ Ｐゴシック" pitchFamily="-84" charset="-128"/>
                <a:cs typeface="Arial" pitchFamily="34" charset="0"/>
              </a:rPr>
              <a:t>existant entre </a:t>
            </a:r>
            <a:r>
              <a:rPr lang="fr-BE" dirty="0" smtClean="0">
                <a:latin typeface="Arial" pitchFamily="34" charset="0"/>
                <a:ea typeface="ＭＳ Ｐゴシック" pitchFamily="-84" charset="-128"/>
                <a:cs typeface="Arial" pitchFamily="34" charset="0"/>
              </a:rPr>
              <a:t>des faits </a:t>
            </a:r>
            <a:r>
              <a:rPr lang="fr-BE" dirty="0">
                <a:latin typeface="Arial" pitchFamily="34" charset="0"/>
                <a:ea typeface="ＭＳ Ｐゴシック" pitchFamily="-84" charset="-128"/>
                <a:cs typeface="Arial" pitchFamily="34" charset="0"/>
              </a:rPr>
              <a:t>externes et des </a:t>
            </a:r>
            <a:r>
              <a:rPr lang="fr-BE" dirty="0" smtClean="0">
                <a:latin typeface="Arial" pitchFamily="34" charset="0"/>
                <a:ea typeface="ＭＳ Ｐゴシック" pitchFamily="-84" charset="-128"/>
                <a:cs typeface="Arial" pitchFamily="34" charset="0"/>
              </a:rPr>
              <a:t>états </a:t>
            </a:r>
            <a:r>
              <a:rPr lang="fr-BE" dirty="0">
                <a:latin typeface="Arial" pitchFamily="34" charset="0"/>
                <a:ea typeface="ＭＳ Ｐゴシック" pitchFamily="-84" charset="-128"/>
                <a:cs typeface="Arial" pitchFamily="34" charset="0"/>
              </a:rPr>
              <a:t>d</a:t>
            </a:r>
            <a:r>
              <a:rPr lang="fr-BE" altLang="fr-FR" dirty="0">
                <a:latin typeface="Arial" pitchFamily="34" charset="0"/>
                <a:ea typeface="ＭＳ Ｐゴシック" pitchFamily="-84" charset="-128"/>
                <a:cs typeface="Arial" pitchFamily="34" charset="0"/>
              </a:rPr>
              <a:t>’</a:t>
            </a:r>
            <a:r>
              <a:rPr lang="fr-BE" dirty="0">
                <a:latin typeface="Arial" pitchFamily="34" charset="0"/>
                <a:ea typeface="ＭＳ Ｐゴシック" pitchFamily="-84" charset="-128"/>
                <a:cs typeface="Arial" pitchFamily="34" charset="0"/>
              </a:rPr>
              <a:t>esprit internes, c</a:t>
            </a:r>
            <a:r>
              <a:rPr lang="fr-BE" altLang="fr-FR" dirty="0">
                <a:latin typeface="Arial" pitchFamily="34" charset="0"/>
                <a:ea typeface="ＭＳ Ｐゴシック" pitchFamily="-84" charset="-128"/>
                <a:cs typeface="Arial" pitchFamily="34" charset="0"/>
              </a:rPr>
              <a:t>’</a:t>
            </a:r>
            <a:r>
              <a:rPr lang="fr-BE" dirty="0">
                <a:latin typeface="Arial" pitchFamily="34" charset="0"/>
                <a:ea typeface="ＭＳ Ｐゴシック" pitchFamily="-84" charset="-128"/>
                <a:cs typeface="Arial" pitchFamily="34" charset="0"/>
              </a:rPr>
              <a:t>est donc une capacité de </a:t>
            </a:r>
            <a:r>
              <a:rPr lang="fr-BE" dirty="0" smtClean="0">
                <a:latin typeface="Arial" pitchFamily="34" charset="0"/>
                <a:ea typeface="ＭＳ Ｐゴシック" pitchFamily="-84" charset="-128"/>
                <a:cs typeface="Arial" pitchFamily="34" charset="0"/>
              </a:rPr>
              <a:t>mentalisation</a:t>
            </a:r>
            <a:r>
              <a:rPr lang="fr-BE" dirty="0">
                <a:latin typeface="Arial" pitchFamily="34" charset="0"/>
                <a:ea typeface="ＭＳ Ｐゴシック" pitchFamily="-84" charset="-128"/>
                <a:cs typeface="Arial" pitchFamily="34" charset="0"/>
              </a:rPr>
              <a:t>.</a:t>
            </a:r>
            <a:br>
              <a:rPr lang="fr-BE" dirty="0">
                <a:latin typeface="Arial" pitchFamily="34" charset="0"/>
                <a:ea typeface="ＭＳ Ｐゴシック" pitchFamily="-84" charset="-128"/>
                <a:cs typeface="Arial" pitchFamily="34" charset="0"/>
              </a:rPr>
            </a:br>
            <a:r>
              <a:rPr lang="fr-BE" sz="1600" dirty="0">
                <a:latin typeface="Arial" pitchFamily="34" charset="0"/>
                <a:ea typeface="ＭＳ Ｐゴシック" pitchFamily="-84" charset="-128"/>
                <a:cs typeface="Arial" pitchFamily="34" charset="0"/>
              </a:rPr>
              <a:t/>
            </a:r>
            <a:br>
              <a:rPr lang="fr-BE" sz="1600" dirty="0">
                <a:latin typeface="Arial" pitchFamily="34" charset="0"/>
                <a:ea typeface="ＭＳ Ｐゴシック" pitchFamily="-84" charset="-128"/>
                <a:cs typeface="Arial" pitchFamily="34" charset="0"/>
              </a:rPr>
            </a:br>
            <a:endParaRPr lang="fr-FR" dirty="0"/>
          </a:p>
        </p:txBody>
      </p:sp>
    </p:spTree>
    <p:extLst>
      <p:ext uri="{BB962C8B-B14F-4D97-AF65-F5344CB8AC3E}">
        <p14:creationId xmlns:p14="http://schemas.microsoft.com/office/powerpoint/2010/main" val="142102035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5222"/>
            <a:ext cx="8229600" cy="4700942"/>
          </a:xfrm>
        </p:spPr>
        <p:txBody>
          <a:bodyPr/>
          <a:lstStyle/>
          <a:p>
            <a:endParaRPr lang="fr-FR" dirty="0" smtClean="0"/>
          </a:p>
          <a:p>
            <a:endParaRPr lang="fr-FR" dirty="0"/>
          </a:p>
          <a:p>
            <a:pPr marL="0" indent="0">
              <a:buNone/>
            </a:pPr>
            <a:r>
              <a:rPr lang="fr-FR" dirty="0" smtClean="0"/>
              <a:t>Cette fonction de l’attachement, </a:t>
            </a:r>
            <a:r>
              <a:rPr lang="fr-FR" dirty="0" err="1" smtClean="0"/>
              <a:t>Fonagy</a:t>
            </a:r>
            <a:r>
              <a:rPr lang="fr-FR" dirty="0" smtClean="0"/>
              <a:t> l’appelle « fonction réflexive », </a:t>
            </a:r>
            <a:r>
              <a:rPr lang="fr-FR" dirty="0" err="1" smtClean="0"/>
              <a:t>c-à-d</a:t>
            </a:r>
            <a:r>
              <a:rPr lang="fr-FR" dirty="0" smtClean="0"/>
              <a:t> le développement de la disposition du bébé et de sa mère à comprendre l’autre, en miroir et en (ré)accordage permanent.</a:t>
            </a:r>
            <a:endParaRPr lang="fr-FR" dirty="0"/>
          </a:p>
        </p:txBody>
      </p:sp>
    </p:spTree>
    <p:extLst>
      <p:ext uri="{BB962C8B-B14F-4D97-AF65-F5344CB8AC3E}">
        <p14:creationId xmlns:p14="http://schemas.microsoft.com/office/powerpoint/2010/main" val="38897704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39333"/>
            <a:ext cx="8229600" cy="4686830"/>
          </a:xfrm>
        </p:spPr>
        <p:txBody>
          <a:bodyPr>
            <a:normAutofit/>
          </a:bodyPr>
          <a:lstStyle/>
          <a:p>
            <a:r>
              <a:rPr lang="fr-FR" sz="4000" dirty="0" smtClean="0"/>
              <a:t>R. Spitz:</a:t>
            </a:r>
          </a:p>
          <a:p>
            <a:r>
              <a:rPr lang="fr-FR" dirty="0" smtClean="0"/>
              <a:t>Seconde guerre mondiale</a:t>
            </a:r>
          </a:p>
          <a:p>
            <a:r>
              <a:rPr lang="fr-FR" dirty="0" smtClean="0"/>
              <a:t>Signes de carence flagrants lorsque les enfants sont privés tôt de leur mère</a:t>
            </a:r>
          </a:p>
          <a:p>
            <a:r>
              <a:rPr lang="fr-FR" dirty="0" smtClean="0"/>
              <a:t>Séquelles indélébiles dans leur développement</a:t>
            </a:r>
          </a:p>
          <a:p>
            <a:r>
              <a:rPr lang="fr-FR" dirty="0" smtClean="0"/>
              <a:t>3 </a:t>
            </a:r>
            <a:r>
              <a:rPr lang="fr-FR" dirty="0"/>
              <a:t>P</a:t>
            </a:r>
            <a:r>
              <a:rPr lang="fr-FR" dirty="0" smtClean="0"/>
              <a:t>hases:</a:t>
            </a:r>
          </a:p>
          <a:p>
            <a:pPr marL="0" indent="0">
              <a:buNone/>
            </a:pPr>
            <a:r>
              <a:rPr lang="fr-FR" smtClean="0"/>
              <a:t>        protestation</a:t>
            </a:r>
            <a:r>
              <a:rPr lang="fr-FR" dirty="0" smtClean="0"/>
              <a:t>, désespoir, détachement</a:t>
            </a:r>
            <a:endParaRPr lang="fr-FR" dirty="0"/>
          </a:p>
        </p:txBody>
      </p:sp>
    </p:spTree>
    <p:extLst>
      <p:ext uri="{BB962C8B-B14F-4D97-AF65-F5344CB8AC3E}">
        <p14:creationId xmlns:p14="http://schemas.microsoft.com/office/powerpoint/2010/main" val="158348190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18444"/>
            <a:ext cx="8229600" cy="5376334"/>
          </a:xfrm>
        </p:spPr>
        <p:txBody>
          <a:bodyPr/>
          <a:lstStyle/>
          <a:p>
            <a:pPr marL="0" indent="0">
              <a:buNone/>
            </a:pPr>
            <a:r>
              <a:rPr lang="fr-FR" sz="3600" dirty="0" smtClean="0"/>
              <a:t>Notion essentielle:</a:t>
            </a:r>
          </a:p>
          <a:p>
            <a:pPr marL="0" indent="0">
              <a:buNone/>
            </a:pPr>
            <a:endParaRPr lang="fr-FR" sz="3600" dirty="0" smtClean="0"/>
          </a:p>
          <a:p>
            <a:r>
              <a:rPr lang="fr-FR" dirty="0" smtClean="0"/>
              <a:t>Cette fonction réflexive implique les deux partenaires de la relation,</a:t>
            </a:r>
          </a:p>
          <a:p>
            <a:pPr marL="0" indent="0">
              <a:buNone/>
            </a:pPr>
            <a:r>
              <a:rPr lang="fr-FR" dirty="0" smtClean="0"/>
              <a:t>Donc,</a:t>
            </a:r>
          </a:p>
          <a:p>
            <a:r>
              <a:rPr lang="fr-FR" dirty="0" smtClean="0"/>
              <a:t>Le modèle interne opérant de la mère va jouer à plein dans l’élaboration du modèle de son enfant</a:t>
            </a:r>
            <a:r>
              <a:rPr lang="is-IS" dirty="0" smtClean="0"/>
              <a:t>…</a:t>
            </a:r>
          </a:p>
          <a:p>
            <a:r>
              <a:rPr lang="fr-FR" dirty="0" smtClean="0"/>
              <a:t>C</a:t>
            </a:r>
            <a:r>
              <a:rPr lang="is-IS" dirty="0" smtClean="0"/>
              <a:t>e qui pose la question cruciale de la transmission du système d’attachement!</a:t>
            </a:r>
            <a:endParaRPr lang="fr-FR" dirty="0"/>
          </a:p>
        </p:txBody>
      </p:sp>
    </p:spTree>
    <p:extLst>
      <p:ext uri="{BB962C8B-B14F-4D97-AF65-F5344CB8AC3E}">
        <p14:creationId xmlns:p14="http://schemas.microsoft.com/office/powerpoint/2010/main" val="69994740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5750" y="714375"/>
            <a:ext cx="8429625" cy="5408613"/>
          </a:xfrm>
        </p:spPr>
        <p:txBody>
          <a:bodyPr/>
          <a:lstStyle/>
          <a:p>
            <a:pPr marL="0" indent="0" eaLnBrk="1" hangingPunct="1">
              <a:lnSpc>
                <a:spcPct val="90000"/>
              </a:lnSpc>
              <a:buFont typeface="Wingdings" charset="0"/>
              <a:buNone/>
              <a:tabLst>
                <a:tab pos="628650" algn="l"/>
              </a:tabLst>
            </a:pPr>
            <a:endParaRPr lang="fr-BE" sz="2400" b="1" u="sng">
              <a:latin typeface="Arial" charset="0"/>
              <a:cs typeface="Lucida Sans Unicode" charset="0"/>
            </a:endParaRPr>
          </a:p>
          <a:p>
            <a:pPr marL="0" indent="0" eaLnBrk="1" hangingPunct="1">
              <a:lnSpc>
                <a:spcPct val="90000"/>
              </a:lnSpc>
              <a:buFont typeface="Wingdings" charset="0"/>
              <a:buNone/>
              <a:tabLst>
                <a:tab pos="628650" algn="l"/>
              </a:tabLst>
            </a:pPr>
            <a:r>
              <a:rPr lang="fr-BE" sz="2600">
                <a:latin typeface="Arial" charset="0"/>
                <a:cs typeface="Lucida Sans Unicode" charset="0"/>
              </a:rPr>
              <a:t>a. </a:t>
            </a:r>
            <a:r>
              <a:rPr lang="fr-BE" sz="2600" u="sng">
                <a:latin typeface="Arial" charset="0"/>
                <a:cs typeface="Lucida Sans Unicode" charset="0"/>
              </a:rPr>
              <a:t>Fonction réflexive</a:t>
            </a:r>
            <a:r>
              <a:rPr lang="fr-BE" sz="2600">
                <a:latin typeface="Arial" charset="0"/>
                <a:cs typeface="Lucida Sans Unicode" charset="0"/>
              </a:rPr>
              <a:t> (P. FONAGY)</a:t>
            </a:r>
          </a:p>
          <a:p>
            <a:pPr marL="0" indent="0" eaLnBrk="1" hangingPunct="1">
              <a:lnSpc>
                <a:spcPct val="90000"/>
              </a:lnSpc>
              <a:buFont typeface="Wingdings" charset="0"/>
              <a:buNone/>
              <a:tabLst>
                <a:tab pos="628650" algn="l"/>
              </a:tabLst>
            </a:pPr>
            <a:endParaRPr lang="fr-BE" sz="2600">
              <a:latin typeface="Arial" charset="0"/>
              <a:cs typeface="Lucida Sans Unicode" charset="0"/>
            </a:endParaRPr>
          </a:p>
          <a:p>
            <a:pPr marL="0" indent="0" eaLnBrk="1" hangingPunct="1">
              <a:lnSpc>
                <a:spcPct val="90000"/>
              </a:lnSpc>
              <a:buFont typeface="Wingdings" charset="0"/>
              <a:buNone/>
              <a:tabLst>
                <a:tab pos="628650" algn="l"/>
              </a:tabLst>
            </a:pPr>
            <a:r>
              <a:rPr lang="fr-BE" sz="2600">
                <a:latin typeface="Arial" charset="0"/>
                <a:cs typeface="Lucida Sans Unicode" charset="0"/>
              </a:rPr>
              <a:t>	- </a:t>
            </a:r>
            <a:r>
              <a:rPr lang="fr-BE" sz="2600" u="sng">
                <a:latin typeface="Arial" charset="0"/>
                <a:cs typeface="Lucida Sans Unicode" charset="0"/>
              </a:rPr>
              <a:t>Définition</a:t>
            </a:r>
            <a:r>
              <a:rPr lang="fr-BE" sz="2600">
                <a:latin typeface="Arial" charset="0"/>
                <a:cs typeface="Lucida Sans Unicode" charset="0"/>
              </a:rPr>
              <a:t>: </a:t>
            </a:r>
          </a:p>
          <a:p>
            <a:pPr marL="0" indent="0" eaLnBrk="1" hangingPunct="1">
              <a:lnSpc>
                <a:spcPct val="90000"/>
              </a:lnSpc>
              <a:buFont typeface="Wingdings" charset="0"/>
              <a:buNone/>
              <a:tabLst>
                <a:tab pos="628650" algn="l"/>
              </a:tabLst>
            </a:pPr>
            <a:endParaRPr lang="fr-BE" sz="2600">
              <a:latin typeface="Arial" charset="0"/>
              <a:cs typeface="Lucida Sans Unicode" charset="0"/>
            </a:endParaRPr>
          </a:p>
          <a:p>
            <a:pPr marL="0" indent="0" algn="just" eaLnBrk="1" hangingPunct="1">
              <a:lnSpc>
                <a:spcPct val="90000"/>
              </a:lnSpc>
              <a:buFont typeface="Wingdings" charset="0"/>
              <a:buNone/>
              <a:tabLst>
                <a:tab pos="628650" algn="l"/>
              </a:tabLst>
            </a:pPr>
            <a:r>
              <a:rPr lang="fr-BE" sz="2600">
                <a:latin typeface="Arial" charset="0"/>
                <a:cs typeface="Lucida Sans Unicode" charset="0"/>
              </a:rPr>
              <a:t>         La fonction réflexive est la prédisposition du nourrisson à comprendre l’autre, miroir et modèle en accordage permanent.  </a:t>
            </a:r>
          </a:p>
          <a:p>
            <a:pPr marL="0" indent="0" algn="just" eaLnBrk="1" hangingPunct="1">
              <a:lnSpc>
                <a:spcPct val="90000"/>
              </a:lnSpc>
              <a:buFont typeface="Wingdings" charset="0"/>
              <a:buNone/>
              <a:tabLst>
                <a:tab pos="628650" algn="l"/>
              </a:tabLst>
            </a:pPr>
            <a:endParaRPr lang="fr-BE" sz="2600">
              <a:latin typeface="Arial" charset="0"/>
              <a:cs typeface="Lucida Sans Unicode" charset="0"/>
            </a:endParaRPr>
          </a:p>
          <a:p>
            <a:pPr marL="0" indent="0" algn="just" eaLnBrk="1" hangingPunct="1">
              <a:lnSpc>
                <a:spcPct val="90000"/>
              </a:lnSpc>
              <a:buFont typeface="Wingdings" charset="0"/>
              <a:buNone/>
              <a:tabLst>
                <a:tab pos="628650" algn="l"/>
              </a:tabLst>
            </a:pPr>
            <a:r>
              <a:rPr lang="fr-BE" sz="2600">
                <a:latin typeface="Arial" charset="0"/>
                <a:cs typeface="Lucida Sans Unicode" charset="0"/>
              </a:rPr>
              <a:t>Ce concept peut être défini comme la capacité de l’enfant à se représenter les idées et les sentiments comme des états mentaux et, sur cette base, à prévoir et à agir à partir des croyances et des désirs de ses objets.</a:t>
            </a:r>
            <a:endParaRPr lang="fr-FR" sz="2600">
              <a:latin typeface="Arial" charset="0"/>
              <a:cs typeface="Lucida Sans Unicode" charset="0"/>
            </a:endParaRPr>
          </a:p>
          <a:p>
            <a:pPr marL="0" indent="0">
              <a:tabLst>
                <a:tab pos="628650" algn="l"/>
              </a:tabLst>
            </a:pPr>
            <a:endParaRPr lang="fr-BE">
              <a:latin typeface="Arial" charset="0"/>
              <a:cs typeface="Lucida Sans Unicode" charset="0"/>
            </a:endParaRPr>
          </a:p>
        </p:txBody>
      </p:sp>
      <p:sp>
        <p:nvSpPr>
          <p:cNvPr id="6" name="ZoneTexte 5"/>
          <p:cNvSpPr txBox="1"/>
          <p:nvPr/>
        </p:nvSpPr>
        <p:spPr>
          <a:xfrm>
            <a:off x="0" y="285750"/>
            <a:ext cx="9144000" cy="543739"/>
          </a:xfrm>
          <a:prstGeom prst="rect">
            <a:avLst/>
          </a:prstGeom>
          <a:noFill/>
        </p:spPr>
        <p:txBody>
          <a:bodyPr>
            <a:spAutoFit/>
          </a:bodyPr>
          <a:lstStyle>
            <a:lvl1pPr eaLnBrk="0" hangingPunct="0">
              <a:tabLst>
                <a:tab pos="628650" algn="l"/>
              </a:tabLst>
              <a:defRPr>
                <a:solidFill>
                  <a:schemeClr val="bg1"/>
                </a:solidFill>
                <a:latin typeface="Arial" charset="0"/>
                <a:ea typeface="ＭＳ Ｐゴシック" charset="0"/>
                <a:cs typeface="Lucida Sans Unicode" charset="0"/>
              </a:defRPr>
            </a:lvl1pPr>
            <a:lvl2pPr eaLnBrk="0" hangingPunct="0">
              <a:tabLst>
                <a:tab pos="628650" algn="l"/>
              </a:tabLst>
              <a:defRPr>
                <a:solidFill>
                  <a:schemeClr val="bg1"/>
                </a:solidFill>
                <a:latin typeface="Arial" charset="0"/>
                <a:ea typeface="Lucida Sans Unicode" charset="0"/>
                <a:cs typeface="Lucida Sans Unicode" charset="0"/>
              </a:defRPr>
            </a:lvl2pPr>
            <a:lvl3pPr eaLnBrk="0" hangingPunct="0">
              <a:tabLst>
                <a:tab pos="628650" algn="l"/>
              </a:tabLst>
              <a:defRPr>
                <a:solidFill>
                  <a:schemeClr val="bg1"/>
                </a:solidFill>
                <a:latin typeface="Arial" charset="0"/>
                <a:ea typeface="Lucida Sans Unicode" charset="0"/>
                <a:cs typeface="Lucida Sans Unicode" charset="0"/>
              </a:defRPr>
            </a:lvl3pPr>
            <a:lvl4pPr eaLnBrk="0" hangingPunct="0">
              <a:tabLst>
                <a:tab pos="628650" algn="l"/>
              </a:tabLst>
              <a:defRPr>
                <a:solidFill>
                  <a:schemeClr val="bg1"/>
                </a:solidFill>
                <a:latin typeface="Arial" charset="0"/>
                <a:ea typeface="Lucida Sans Unicode" charset="0"/>
                <a:cs typeface="Lucida Sans Unicode" charset="0"/>
              </a:defRPr>
            </a:lvl4pPr>
            <a:lvl5pPr eaLnBrk="0" hangingPunct="0">
              <a:tabLst>
                <a:tab pos="628650"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charset="0"/>
              <a:tabLst>
                <a:tab pos="628650"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charset="0"/>
              <a:tabLst>
                <a:tab pos="628650"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charset="0"/>
              <a:tabLst>
                <a:tab pos="628650"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charset="0"/>
              <a:tabLst>
                <a:tab pos="628650" algn="l"/>
              </a:tabLst>
              <a:defRPr>
                <a:solidFill>
                  <a:schemeClr val="bg1"/>
                </a:solidFill>
                <a:latin typeface="Arial" charset="0"/>
                <a:ea typeface="Lucida Sans Unicode" charset="0"/>
                <a:cs typeface="Lucida Sans Unicode" charset="0"/>
              </a:defRPr>
            </a:lvl9pPr>
          </a:lstStyle>
          <a:p>
            <a:pPr eaLnBrk="1" hangingPunct="1">
              <a:lnSpc>
                <a:spcPct val="90000"/>
              </a:lnSpc>
              <a:buFont typeface="Wingdings" charset="0"/>
              <a:buNone/>
            </a:pPr>
            <a:r>
              <a:rPr lang="fr-BE" sz="3200" dirty="0">
                <a:solidFill>
                  <a:srgbClr val="000000"/>
                </a:solidFill>
                <a:effectLst>
                  <a:outerShdw blurRad="38100" dist="38100" dir="2700000" algn="tl">
                    <a:srgbClr val="000000"/>
                  </a:outerShdw>
                </a:effectLst>
              </a:rPr>
              <a:t>5. Complément sur la théorie de l’attachement</a:t>
            </a:r>
          </a:p>
        </p:txBody>
      </p:sp>
    </p:spTree>
    <p:extLst>
      <p:ext uri="{BB962C8B-B14F-4D97-AF65-F5344CB8AC3E}">
        <p14:creationId xmlns:p14="http://schemas.microsoft.com/office/powerpoint/2010/main" val="35506742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25"/>
            <a:ext cx="8226425" cy="5694363"/>
          </a:xfrm>
        </p:spPr>
        <p:txBody>
          <a:bodyPr/>
          <a:lstStyle/>
          <a:p>
            <a:pPr marL="0" indent="0" algn="just" eaLnBrk="1" hangingPunct="1">
              <a:lnSpc>
                <a:spcPct val="90000"/>
              </a:lnSpc>
              <a:buFont typeface="Wingdings" charset="0"/>
              <a:buNone/>
            </a:pPr>
            <a:r>
              <a:rPr lang="fr-BE" sz="2800">
                <a:latin typeface="Arial" charset="0"/>
                <a:cs typeface="Lucida Sans Unicode" charset="0"/>
              </a:rPr>
              <a:t>L’attachement aurait ainsi pour fonction de créer un milieu intersubjectif spécifique de contenance où la proximité du donneur de soins, qui se trouve dans un état d’excitation concordant avec celui de l’enfant, inaugure une internalisation de cet état mental qui peut devenir la base d’une représentation de deuxième ordre (état de détresse par exemple), et finalement permet à l’esprit humain d’accéder à une compréhension symbolique des états internes.</a:t>
            </a:r>
          </a:p>
          <a:p>
            <a:pPr marL="0" indent="0" algn="just" eaLnBrk="1" hangingPunct="1">
              <a:lnSpc>
                <a:spcPct val="90000"/>
              </a:lnSpc>
              <a:buFont typeface="Wingdings" charset="0"/>
              <a:buNone/>
            </a:pPr>
            <a:endParaRPr lang="fr-BE" sz="2800">
              <a:latin typeface="Arial" charset="0"/>
              <a:cs typeface="Lucida Sans Unicode" charset="0"/>
            </a:endParaRPr>
          </a:p>
          <a:p>
            <a:pPr marL="0" indent="0" algn="just" eaLnBrk="1" hangingPunct="1">
              <a:lnSpc>
                <a:spcPct val="90000"/>
              </a:lnSpc>
              <a:buFont typeface="Wingdings" charset="0"/>
              <a:buNone/>
            </a:pPr>
            <a:r>
              <a:rPr lang="fr-BE" sz="2800">
                <a:latin typeface="Arial" charset="0"/>
                <a:cs typeface="Lucida Sans Unicode" charset="0"/>
              </a:rPr>
              <a:t>Il s’agit de ce que les psychanalystes appellent par ailleurs le processus de « mentalisation ».</a:t>
            </a:r>
            <a:endParaRPr lang="fr-FR" sz="2800">
              <a:latin typeface="Arial" charset="0"/>
              <a:cs typeface="Lucida Sans Unicode" charset="0"/>
            </a:endParaRPr>
          </a:p>
          <a:p>
            <a:pPr marL="0" indent="0"/>
            <a:endParaRPr lang="fr-BE">
              <a:latin typeface="Arial" charset="0"/>
              <a:cs typeface="Lucida Sans Unicode" charset="0"/>
            </a:endParaRPr>
          </a:p>
        </p:txBody>
      </p:sp>
    </p:spTree>
    <p:extLst>
      <p:ext uri="{BB962C8B-B14F-4D97-AF65-F5344CB8AC3E}">
        <p14:creationId xmlns:p14="http://schemas.microsoft.com/office/powerpoint/2010/main" val="88124313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6425" cy="5908675"/>
          </a:xfrm>
        </p:spPr>
        <p:txBody>
          <a:bodyPr/>
          <a:lstStyle/>
          <a:p>
            <a:pPr marL="0" indent="0" eaLnBrk="1" hangingPunct="1">
              <a:buFont typeface="Wingdings" charset="0"/>
              <a:buNone/>
              <a:tabLst>
                <a:tab pos="715963" algn="l"/>
                <a:tab pos="1168400" algn="l"/>
              </a:tabLst>
            </a:pPr>
            <a:r>
              <a:rPr lang="fr-BE">
                <a:latin typeface="Arial" charset="0"/>
                <a:cs typeface="Lucida Sans Unicode" charset="0"/>
              </a:rPr>
              <a:t>	- </a:t>
            </a:r>
            <a:r>
              <a:rPr lang="fr-BE" sz="2800" u="sng">
                <a:latin typeface="Arial" charset="0"/>
                <a:cs typeface="Lucida Sans Unicode" charset="0"/>
              </a:rPr>
              <a:t>Conséquences cliniques</a:t>
            </a:r>
          </a:p>
          <a:p>
            <a:pPr marL="0" indent="0" eaLnBrk="1" hangingPunct="1">
              <a:buFont typeface="Wingdings" charset="0"/>
              <a:buNone/>
              <a:tabLst>
                <a:tab pos="715963" algn="l"/>
                <a:tab pos="1168400" algn="l"/>
              </a:tabLst>
            </a:pPr>
            <a:endParaRPr lang="fr-BE" sz="2800">
              <a:latin typeface="Arial" charset="0"/>
              <a:cs typeface="Lucida Sans Unicode" charset="0"/>
            </a:endParaRPr>
          </a:p>
          <a:p>
            <a:pPr marL="0" indent="0" algn="just" eaLnBrk="1" hangingPunct="1">
              <a:buFont typeface="Wingdings" charset="0"/>
              <a:buNone/>
              <a:tabLst>
                <a:tab pos="715963" algn="l"/>
                <a:tab pos="1168400" algn="l"/>
              </a:tabLst>
            </a:pPr>
            <a:r>
              <a:rPr lang="fr-BE" sz="2800">
                <a:latin typeface="Arial" charset="0"/>
                <a:cs typeface="Lucida Sans Unicode" charset="0"/>
              </a:rPr>
              <a:t>Pour FONAGY, ce concept touche aux interactions réelles de la théorie de l’attachement, et il considère cette capacité de comprendre, de se référer aux autres avec empathie et réciprocité, comme la fonction humaine la plus importante.</a:t>
            </a:r>
          </a:p>
          <a:p>
            <a:pPr marL="0" indent="0" algn="just" eaLnBrk="1" hangingPunct="1">
              <a:buFont typeface="Wingdings" charset="0"/>
              <a:buNone/>
              <a:tabLst>
                <a:tab pos="715963" algn="l"/>
                <a:tab pos="1168400" algn="l"/>
              </a:tabLst>
            </a:pPr>
            <a:endParaRPr lang="fr-BE" sz="2800">
              <a:latin typeface="Arial" charset="0"/>
              <a:cs typeface="Lucida Sans Unicode" charset="0"/>
            </a:endParaRPr>
          </a:p>
          <a:p>
            <a:pPr marL="0" indent="0" algn="just" eaLnBrk="1" hangingPunct="1">
              <a:buFont typeface="Wingdings" charset="0"/>
              <a:buNone/>
              <a:tabLst>
                <a:tab pos="715963" algn="l"/>
                <a:tab pos="1168400" algn="l"/>
              </a:tabLst>
            </a:pPr>
            <a:r>
              <a:rPr lang="fr-BE" sz="2800">
                <a:latin typeface="Arial" charset="0"/>
                <a:cs typeface="Lucida Sans Unicode" charset="0"/>
              </a:rPr>
              <a:t>Elle prend forme au sein de l’interaction initiale intense et constante entre mère et enfant, ou au contraire, se désorganise avec des expériences de détresse qui mettent  en danger les premières relations d’objet.</a:t>
            </a:r>
          </a:p>
          <a:p>
            <a:pPr marL="0" indent="0">
              <a:tabLst>
                <a:tab pos="715963" algn="l"/>
                <a:tab pos="1168400" algn="l"/>
              </a:tabLst>
            </a:pPr>
            <a:endParaRPr lang="fr-BE">
              <a:latin typeface="Arial" charset="0"/>
              <a:cs typeface="Lucida Sans Unicode" charset="0"/>
            </a:endParaRPr>
          </a:p>
        </p:txBody>
      </p:sp>
    </p:spTree>
    <p:extLst>
      <p:ext uri="{BB962C8B-B14F-4D97-AF65-F5344CB8AC3E}">
        <p14:creationId xmlns:p14="http://schemas.microsoft.com/office/powerpoint/2010/main" val="314246542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88" y="357188"/>
            <a:ext cx="8226425" cy="4522787"/>
          </a:xfrm>
        </p:spPr>
        <p:txBody>
          <a:bodyPr/>
          <a:lstStyle/>
          <a:p>
            <a:pPr marL="0" indent="0" algn="just" eaLnBrk="1" hangingPunct="1">
              <a:buFont typeface="Wingdings" charset="0"/>
              <a:buNone/>
            </a:pPr>
            <a:r>
              <a:rPr lang="fr-BE" sz="2800">
                <a:latin typeface="Arial" charset="0"/>
                <a:cs typeface="Lucida Sans Unicode" charset="0"/>
              </a:rPr>
              <a:t>Pratiquement, il existe donc une corrélation entre l’interaction parents-enfants, la formation des représentations de différents niveaux, et la qualité de l’internalisation qui sous-tendent la formation de la fonction réflexive.</a:t>
            </a:r>
          </a:p>
          <a:p>
            <a:pPr marL="0" indent="0" algn="just" eaLnBrk="1" hangingPunct="1">
              <a:buFont typeface="Wingdings" charset="0"/>
              <a:buNone/>
            </a:pPr>
            <a:endParaRPr lang="fr-BE" sz="2800">
              <a:latin typeface="Arial" charset="0"/>
              <a:cs typeface="Lucida Sans Unicode" charset="0"/>
            </a:endParaRPr>
          </a:p>
          <a:p>
            <a:pPr marL="0" indent="0" algn="just" eaLnBrk="1" hangingPunct="1">
              <a:buFont typeface="Wingdings" charset="0"/>
              <a:buNone/>
            </a:pPr>
            <a:r>
              <a:rPr lang="fr-BE" sz="2800">
                <a:latin typeface="Arial" charset="0"/>
                <a:cs typeface="Lucida Sans Unicode" charset="0"/>
              </a:rPr>
              <a:t>Également, on peut observer des corrélations entre l’attachement de l’enfant et certains aspects du psychisme de l’adulte qui interagissent avec lui, notamment ses modèles internes d’attachement.</a:t>
            </a:r>
          </a:p>
          <a:p>
            <a:pPr marL="0" indent="0" algn="just"/>
            <a:endParaRPr lang="fr-BE">
              <a:latin typeface="Arial" charset="0"/>
              <a:cs typeface="Lucida Sans Unicode" charset="0"/>
            </a:endParaRPr>
          </a:p>
        </p:txBody>
      </p:sp>
    </p:spTree>
    <p:extLst>
      <p:ext uri="{BB962C8B-B14F-4D97-AF65-F5344CB8AC3E}">
        <p14:creationId xmlns:p14="http://schemas.microsoft.com/office/powerpoint/2010/main" val="168056483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6425" cy="5908675"/>
          </a:xfrm>
        </p:spPr>
        <p:txBody>
          <a:bodyPr/>
          <a:lstStyle/>
          <a:p>
            <a:pPr marL="0" indent="0" eaLnBrk="1" hangingPunct="1">
              <a:lnSpc>
                <a:spcPct val="90000"/>
              </a:lnSpc>
              <a:buFont typeface="Wingdings" charset="0"/>
              <a:buNone/>
              <a:tabLst>
                <a:tab pos="892175" algn="l"/>
              </a:tabLst>
            </a:pPr>
            <a:r>
              <a:rPr lang="fr-BE" sz="2800">
                <a:latin typeface="Arial" charset="0"/>
                <a:cs typeface="Lucida Sans Unicode" charset="0"/>
              </a:rPr>
              <a:t>b. </a:t>
            </a:r>
            <a:r>
              <a:rPr lang="fr-BE" sz="2800" u="sng">
                <a:latin typeface="Arial" charset="0"/>
                <a:cs typeface="Lucida Sans Unicode" charset="0"/>
              </a:rPr>
              <a:t>Modulation de l’observation interactive et du pattern d’attachement</a:t>
            </a:r>
          </a:p>
          <a:p>
            <a:pPr marL="0" indent="0" eaLnBrk="1" hangingPunct="1">
              <a:lnSpc>
                <a:spcPct val="90000"/>
              </a:lnSpc>
              <a:buFont typeface="Wingdings" charset="0"/>
              <a:buNone/>
              <a:tabLst>
                <a:tab pos="892175" algn="l"/>
              </a:tabLst>
            </a:pPr>
            <a:endParaRPr lang="fr-BE" sz="2800" u="sng">
              <a:latin typeface="Arial" charset="0"/>
              <a:cs typeface="Lucida Sans Unicode" charset="0"/>
            </a:endParaRPr>
          </a:p>
          <a:p>
            <a:pPr marL="0" indent="0" eaLnBrk="1" hangingPunct="1">
              <a:lnSpc>
                <a:spcPct val="90000"/>
              </a:lnSpc>
              <a:buFont typeface="Wingdings" charset="0"/>
              <a:buNone/>
              <a:tabLst>
                <a:tab pos="892175" algn="l"/>
              </a:tabLst>
            </a:pPr>
            <a:r>
              <a:rPr lang="fr-BE" sz="2800">
                <a:latin typeface="Arial" charset="0"/>
                <a:cs typeface="Lucida Sans Unicode" charset="0"/>
              </a:rPr>
              <a:t>1. L’observation interactive est différente selon les multiples figures d’attachement et suggère donc plusieurs modalités possibles de fonctionnement affectif et cognitif de l’enfant selon la personne en présence.</a:t>
            </a:r>
          </a:p>
          <a:p>
            <a:pPr marL="0" indent="0" eaLnBrk="1" hangingPunct="1">
              <a:lnSpc>
                <a:spcPct val="90000"/>
              </a:lnSpc>
              <a:buFont typeface="Wingdings" charset="0"/>
              <a:buNone/>
              <a:tabLst>
                <a:tab pos="892175" algn="l"/>
              </a:tabLst>
            </a:pPr>
            <a:endParaRPr lang="fr-BE" sz="2800">
              <a:latin typeface="Arial" charset="0"/>
              <a:cs typeface="Lucida Sans Unicode" charset="0"/>
            </a:endParaRPr>
          </a:p>
          <a:p>
            <a:pPr marL="0" indent="0" eaLnBrk="1" hangingPunct="1">
              <a:lnSpc>
                <a:spcPct val="90000"/>
              </a:lnSpc>
              <a:buFont typeface="Wingdings" charset="0"/>
              <a:buNone/>
              <a:tabLst>
                <a:tab pos="892175" algn="l"/>
              </a:tabLst>
            </a:pPr>
            <a:r>
              <a:rPr lang="fr-BE" sz="2800">
                <a:latin typeface="Arial" charset="0"/>
                <a:cs typeface="Lucida Sans Unicode" charset="0"/>
              </a:rPr>
              <a:t>2. Cette observation interactive est changeante au fil du temps.  Avec l’acquisition des nouvelles compétences motrices, cognitives et affectives de l’enfant, elle donne un aperçu de sa maturation et de son sens dans les rapports avec les figures d’attachement.</a:t>
            </a:r>
            <a:endParaRPr lang="fr-FR" sz="2800">
              <a:latin typeface="Arial" charset="0"/>
              <a:cs typeface="Lucida Sans Unicode" charset="0"/>
            </a:endParaRPr>
          </a:p>
          <a:p>
            <a:pPr marL="0" indent="0">
              <a:buFont typeface="Times New Roman" charset="0"/>
              <a:buNone/>
              <a:tabLst>
                <a:tab pos="892175" algn="l"/>
              </a:tabLst>
            </a:pPr>
            <a:endParaRPr lang="fr-BE" sz="2800">
              <a:latin typeface="Arial" charset="0"/>
              <a:cs typeface="Lucida Sans Unicode" charset="0"/>
            </a:endParaRPr>
          </a:p>
        </p:txBody>
      </p:sp>
    </p:spTree>
    <p:extLst>
      <p:ext uri="{BB962C8B-B14F-4D97-AF65-F5344CB8AC3E}">
        <p14:creationId xmlns:p14="http://schemas.microsoft.com/office/powerpoint/2010/main" val="300310731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6425" cy="5765800"/>
          </a:xfrm>
        </p:spPr>
        <p:txBody>
          <a:bodyPr/>
          <a:lstStyle/>
          <a:p>
            <a:pPr marL="0" indent="0" eaLnBrk="1" hangingPunct="1">
              <a:buFont typeface="Wingdings" charset="0"/>
              <a:buNone/>
            </a:pPr>
            <a:r>
              <a:rPr lang="fr-BE" sz="2800">
                <a:latin typeface="Arial" charset="0"/>
                <a:cs typeface="Lucida Sans Unicode" charset="0"/>
              </a:rPr>
              <a:t>3. Elle est le résultat d’attachements multiples, et confirme donc l’importance de la liaison entre les figures d’attachement.</a:t>
            </a:r>
          </a:p>
          <a:p>
            <a:pPr marL="0" indent="0" eaLnBrk="1" hangingPunct="1">
              <a:buFont typeface="Wingdings" charset="0"/>
              <a:buNone/>
            </a:pPr>
            <a:endParaRPr lang="fr-BE" sz="2800">
              <a:latin typeface="Arial" charset="0"/>
              <a:cs typeface="Lucida Sans Unicode" charset="0"/>
            </a:endParaRPr>
          </a:p>
          <a:p>
            <a:pPr marL="0" indent="0" eaLnBrk="1" hangingPunct="1">
              <a:buFont typeface="Wingdings" charset="0"/>
              <a:buNone/>
            </a:pPr>
            <a:r>
              <a:rPr lang="fr-BE" sz="2800">
                <a:latin typeface="Arial" charset="0"/>
                <a:cs typeface="Lucida Sans Unicode" charset="0"/>
              </a:rPr>
              <a:t>L’attachement change aussi en raison du contexte (y compris celui du traitement), des processus de maturation, et de la manière dont les sujets sont perçus et agis dans et avec le monde externe.</a:t>
            </a:r>
          </a:p>
          <a:p>
            <a:pPr marL="0" indent="0" eaLnBrk="1" hangingPunct="1">
              <a:buFont typeface="Wingdings" charset="0"/>
              <a:buNone/>
            </a:pPr>
            <a:endParaRPr lang="fr-BE" sz="2800">
              <a:latin typeface="Arial" charset="0"/>
              <a:cs typeface="Lucida Sans Unicode" charset="0"/>
            </a:endParaRPr>
          </a:p>
          <a:p>
            <a:pPr marL="0" indent="0" eaLnBrk="1" hangingPunct="1">
              <a:buFont typeface="Wingdings" charset="0"/>
              <a:buNone/>
            </a:pPr>
            <a:r>
              <a:rPr lang="fr-BE" sz="2800">
                <a:latin typeface="Arial" charset="0"/>
                <a:cs typeface="Lucida Sans Unicode" charset="0"/>
              </a:rPr>
              <a:t>Ce suivi longitudinal représente une manière différente de lire les situations.</a:t>
            </a:r>
          </a:p>
          <a:p>
            <a:pPr marL="0" indent="0" eaLnBrk="1" hangingPunct="1">
              <a:buFont typeface="Wingdings" charset="0"/>
              <a:buNone/>
            </a:pPr>
            <a:endParaRPr lang="fr-BE">
              <a:latin typeface="Arial" charset="0"/>
              <a:cs typeface="Lucida Sans Unicode" charset="0"/>
            </a:endParaRPr>
          </a:p>
          <a:p>
            <a:pPr marL="0" indent="0">
              <a:buFont typeface="Times New Roman" charset="0"/>
              <a:buNone/>
            </a:pPr>
            <a:endParaRPr lang="fr-BE">
              <a:latin typeface="Arial" charset="0"/>
              <a:cs typeface="Lucida Sans Unicode" charset="0"/>
            </a:endParaRPr>
          </a:p>
        </p:txBody>
      </p:sp>
    </p:spTree>
    <p:extLst>
      <p:ext uri="{BB962C8B-B14F-4D97-AF65-F5344CB8AC3E}">
        <p14:creationId xmlns:p14="http://schemas.microsoft.com/office/powerpoint/2010/main" val="415751206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6425" cy="5908675"/>
          </a:xfrm>
        </p:spPr>
        <p:txBody>
          <a:bodyPr/>
          <a:lstStyle/>
          <a:p>
            <a:pPr marL="514350" indent="-514350" eaLnBrk="1" hangingPunct="1">
              <a:spcBef>
                <a:spcPct val="0"/>
              </a:spcBef>
              <a:buFont typeface="Times New Roman" charset="0"/>
              <a:buNone/>
              <a:tabLst>
                <a:tab pos="539750" algn="l"/>
                <a:tab pos="892175" algn="l"/>
              </a:tabLst>
            </a:pPr>
            <a:r>
              <a:rPr lang="fr-BE" sz="2800" u="sng">
                <a:latin typeface="Arial" charset="0"/>
                <a:cs typeface="Lucida Sans Unicode" charset="0"/>
              </a:rPr>
              <a:t>c. Principes fondamentaux actuels </a:t>
            </a:r>
          </a:p>
          <a:p>
            <a:pPr marL="514350" indent="-514350" eaLnBrk="1" hangingPunct="1">
              <a:spcBef>
                <a:spcPct val="0"/>
              </a:spcBef>
              <a:buFont typeface="Times New Roman" charset="0"/>
              <a:buNone/>
              <a:tabLst>
                <a:tab pos="539750" algn="l"/>
                <a:tab pos="892175" algn="l"/>
              </a:tabLst>
            </a:pPr>
            <a:endParaRPr lang="fr-BE" u="sng">
              <a:latin typeface="Arial" charset="0"/>
              <a:cs typeface="Lucida Sans Unicode" charset="0"/>
            </a:endParaRPr>
          </a:p>
          <a:p>
            <a:pPr marL="514350" indent="-514350" algn="just" eaLnBrk="1" hangingPunct="1">
              <a:spcBef>
                <a:spcPct val="0"/>
              </a:spcBef>
              <a:buFontTx/>
              <a:buNone/>
              <a:tabLst>
                <a:tab pos="539750" algn="l"/>
                <a:tab pos="892175" algn="l"/>
              </a:tabLst>
            </a:pPr>
            <a:r>
              <a:rPr lang="fr-BE">
                <a:latin typeface="Arial" charset="0"/>
                <a:cs typeface="Lucida Sans Unicode" charset="0"/>
              </a:rPr>
              <a:t>- 	</a:t>
            </a:r>
            <a:r>
              <a:rPr lang="fr-BE" sz="2600" u="sng">
                <a:latin typeface="Arial" charset="0"/>
                <a:cs typeface="Lucida Sans Unicode" charset="0"/>
              </a:rPr>
              <a:t>Principe de la régulation attendue par l’enfant</a:t>
            </a:r>
          </a:p>
          <a:p>
            <a:pPr marL="514350" indent="-514350" algn="just" eaLnBrk="1" hangingPunct="1">
              <a:spcBef>
                <a:spcPct val="0"/>
              </a:spcBef>
              <a:buFontTx/>
              <a:buNone/>
              <a:tabLst>
                <a:tab pos="539750" algn="l"/>
                <a:tab pos="892175" algn="l"/>
              </a:tabLst>
            </a:pPr>
            <a:endParaRPr lang="fr-BE" sz="2600" u="sng">
              <a:latin typeface="Arial" charset="0"/>
              <a:cs typeface="Lucida Sans Unicode" charset="0"/>
            </a:endParaRPr>
          </a:p>
          <a:p>
            <a:pPr marL="514350" indent="-514350" algn="just" eaLnBrk="1" hangingPunct="1">
              <a:spcBef>
                <a:spcPct val="0"/>
              </a:spcBef>
              <a:buFontTx/>
              <a:buNone/>
              <a:tabLst>
                <a:tab pos="539750" algn="l"/>
                <a:tab pos="892175" algn="l"/>
              </a:tabLst>
            </a:pPr>
            <a:r>
              <a:rPr lang="fr-BE" sz="2600">
                <a:latin typeface="Arial" charset="0"/>
                <a:cs typeface="Lucida Sans Unicode" charset="0"/>
              </a:rPr>
              <a:t> 	Ce principe est particulièrement important, parce qu’il fait référence aux habitudes interactives en présence de l’autre; ceci nécessite dès le début la présence d’un « autre » réel pour l’intégration entre autorégulation et régulation interactive avec cet autre, tantôt désiré et espéré, tantôt présent ou absent.  </a:t>
            </a:r>
          </a:p>
          <a:p>
            <a:pPr marL="514350" indent="-514350" algn="just" eaLnBrk="1" hangingPunct="1">
              <a:spcBef>
                <a:spcPct val="0"/>
              </a:spcBef>
              <a:buFontTx/>
              <a:buNone/>
              <a:tabLst>
                <a:tab pos="539750" algn="l"/>
                <a:tab pos="892175" algn="l"/>
              </a:tabLst>
            </a:pPr>
            <a:endParaRPr lang="fr-BE" sz="2600">
              <a:latin typeface="Arial" charset="0"/>
              <a:cs typeface="Lucida Sans Unicode" charset="0"/>
            </a:endParaRPr>
          </a:p>
          <a:p>
            <a:pPr marL="514350" indent="-514350" algn="just" eaLnBrk="1" hangingPunct="1">
              <a:spcBef>
                <a:spcPct val="0"/>
              </a:spcBef>
              <a:buFontTx/>
              <a:buNone/>
              <a:tabLst>
                <a:tab pos="539750" algn="l"/>
                <a:tab pos="892175" algn="l"/>
              </a:tabLst>
            </a:pPr>
            <a:r>
              <a:rPr lang="fr-BE" sz="2600">
                <a:latin typeface="Arial" charset="0"/>
                <a:cs typeface="Lucida Sans Unicode" charset="0"/>
              </a:rPr>
              <a:t>Cet autre représente donc une source de continuels changements qui font évoluer le pattern d’attachement de l’enfant. </a:t>
            </a:r>
            <a:endParaRPr lang="fr-FR" sz="2600">
              <a:latin typeface="Arial" charset="0"/>
              <a:cs typeface="Lucida Sans Unicode" charset="0"/>
            </a:endParaRPr>
          </a:p>
          <a:p>
            <a:pPr marL="514350" indent="-514350">
              <a:tabLst>
                <a:tab pos="539750" algn="l"/>
                <a:tab pos="892175" algn="l"/>
              </a:tabLst>
            </a:pPr>
            <a:endParaRPr lang="fr-BE" sz="2800">
              <a:latin typeface="Arial" charset="0"/>
              <a:cs typeface="Lucida Sans Unicode" charset="0"/>
            </a:endParaRPr>
          </a:p>
        </p:txBody>
      </p:sp>
    </p:spTree>
    <p:extLst>
      <p:ext uri="{BB962C8B-B14F-4D97-AF65-F5344CB8AC3E}">
        <p14:creationId xmlns:p14="http://schemas.microsoft.com/office/powerpoint/2010/main" val="50780476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6425" cy="5908675"/>
          </a:xfrm>
        </p:spPr>
        <p:txBody>
          <a:bodyPr/>
          <a:lstStyle/>
          <a:p>
            <a:pPr marL="0" indent="0" eaLnBrk="1" hangingPunct="1">
              <a:lnSpc>
                <a:spcPct val="90000"/>
              </a:lnSpc>
              <a:buFontTx/>
              <a:buNone/>
              <a:tabLst>
                <a:tab pos="628650" algn="l"/>
              </a:tabLst>
            </a:pPr>
            <a:r>
              <a:rPr lang="fr-BE" sz="2800">
                <a:latin typeface="Arial" charset="0"/>
                <a:cs typeface="Lucida Sans Unicode" charset="0"/>
              </a:rPr>
              <a:t>- </a:t>
            </a:r>
            <a:r>
              <a:rPr lang="fr-BE" sz="2800" u="sng">
                <a:latin typeface="Arial" charset="0"/>
                <a:cs typeface="Lucida Sans Unicode" charset="0"/>
              </a:rPr>
              <a:t>Principe de rupture et de réparation</a:t>
            </a:r>
          </a:p>
          <a:p>
            <a:pPr marL="0" indent="0" eaLnBrk="1" hangingPunct="1">
              <a:lnSpc>
                <a:spcPct val="90000"/>
              </a:lnSpc>
              <a:buFont typeface="Wingdings" charset="0"/>
              <a:buNone/>
              <a:tabLst>
                <a:tab pos="628650" algn="l"/>
              </a:tabLst>
            </a:pPr>
            <a:endParaRPr lang="fr-BE" sz="2800">
              <a:latin typeface="Arial" charset="0"/>
              <a:cs typeface="Lucida Sans Unicode" charset="0"/>
            </a:endParaRPr>
          </a:p>
          <a:p>
            <a:pPr marL="0" indent="0" algn="just" eaLnBrk="1" hangingPunct="1">
              <a:lnSpc>
                <a:spcPct val="90000"/>
              </a:lnSpc>
              <a:buFont typeface="Wingdings" charset="0"/>
              <a:buNone/>
              <a:tabLst>
                <a:tab pos="628650" algn="l"/>
              </a:tabLst>
            </a:pPr>
            <a:r>
              <a:rPr lang="fr-BE" sz="2800">
                <a:latin typeface="Arial" charset="0"/>
                <a:cs typeface="Lucida Sans Unicode" charset="0"/>
              </a:rPr>
              <a:t>      Ce principe organise les modèles d’interaction sur la base de la violation des attentes, et de l’échec des efforts nécessaires pour résoudre ces ruptures.  </a:t>
            </a:r>
          </a:p>
          <a:p>
            <a:pPr marL="0" indent="0" algn="just" eaLnBrk="1" hangingPunct="1">
              <a:lnSpc>
                <a:spcPct val="90000"/>
              </a:lnSpc>
              <a:buFont typeface="Wingdings" charset="0"/>
              <a:buNone/>
              <a:tabLst>
                <a:tab pos="628650" algn="l"/>
              </a:tabLst>
            </a:pPr>
            <a:endParaRPr lang="fr-BE" sz="2800">
              <a:latin typeface="Arial" charset="0"/>
              <a:cs typeface="Lucida Sans Unicode" charset="0"/>
            </a:endParaRPr>
          </a:p>
          <a:p>
            <a:pPr marL="0" indent="0" algn="just" eaLnBrk="1" hangingPunct="1">
              <a:lnSpc>
                <a:spcPct val="90000"/>
              </a:lnSpc>
              <a:buFont typeface="Wingdings" charset="0"/>
              <a:buNone/>
              <a:tabLst>
                <a:tab pos="628650" algn="l"/>
              </a:tabLst>
            </a:pPr>
            <a:r>
              <a:rPr lang="fr-BE" sz="2800">
                <a:latin typeface="Arial" charset="0"/>
                <a:cs typeface="Lucida Sans Unicode" charset="0"/>
              </a:rPr>
              <a:t>      Dans ce cadre, on évolue entre le normal et le pathologique, selon que les violations en question sont structurantes et peuvent servir à un jeu d’évolution, tandis qu’elle peuvent également constituer le lit d’une déception progressivement chronifiée, avec une attende confrontant constamment l’enfant à l’irrégularité de la réponse.</a:t>
            </a:r>
            <a:endParaRPr lang="fr-FR" sz="2800">
              <a:latin typeface="Arial" charset="0"/>
              <a:cs typeface="Lucida Sans Unicode" charset="0"/>
            </a:endParaRPr>
          </a:p>
          <a:p>
            <a:pPr marL="0" indent="0">
              <a:buFont typeface="Times New Roman" charset="0"/>
              <a:buNone/>
              <a:tabLst>
                <a:tab pos="628650" algn="l"/>
              </a:tabLst>
            </a:pPr>
            <a:endParaRPr lang="fr-BE">
              <a:latin typeface="Arial" charset="0"/>
              <a:cs typeface="Lucida Sans Unicode" charset="0"/>
            </a:endParaRPr>
          </a:p>
        </p:txBody>
      </p:sp>
    </p:spTree>
    <p:extLst>
      <p:ext uri="{BB962C8B-B14F-4D97-AF65-F5344CB8AC3E}">
        <p14:creationId xmlns:p14="http://schemas.microsoft.com/office/powerpoint/2010/main" val="404806917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50"/>
            <a:ext cx="8226425" cy="5837238"/>
          </a:xfrm>
        </p:spPr>
        <p:txBody>
          <a:bodyPr/>
          <a:lstStyle/>
          <a:p>
            <a:pPr marL="0" indent="0" eaLnBrk="1" hangingPunct="1">
              <a:buFont typeface="Wingdings" charset="0"/>
              <a:buNone/>
              <a:tabLst>
                <a:tab pos="715963" algn="l"/>
              </a:tabLst>
            </a:pPr>
            <a:r>
              <a:rPr lang="fr-BE" sz="2800">
                <a:latin typeface="Arial" charset="0"/>
                <a:cs typeface="Lucida Sans Unicode" charset="0"/>
              </a:rPr>
              <a:t>- </a:t>
            </a:r>
            <a:r>
              <a:rPr lang="fr-BE" sz="2800" u="sng">
                <a:latin typeface="Arial" charset="0"/>
                <a:cs typeface="Lucida Sans Unicode" charset="0"/>
              </a:rPr>
              <a:t>Principe des moments affectifs intenses</a:t>
            </a:r>
          </a:p>
          <a:p>
            <a:pPr marL="0" indent="0" eaLnBrk="1" hangingPunct="1">
              <a:buFont typeface="Wingdings" charset="0"/>
              <a:buNone/>
              <a:tabLst>
                <a:tab pos="715963" algn="l"/>
              </a:tabLst>
            </a:pPr>
            <a:endParaRPr lang="fr-BE" sz="2800">
              <a:latin typeface="Arial" charset="0"/>
              <a:cs typeface="Lucida Sans Unicode" charset="0"/>
            </a:endParaRPr>
          </a:p>
          <a:p>
            <a:pPr marL="0" indent="0" eaLnBrk="1" hangingPunct="1">
              <a:buFont typeface="Wingdings" charset="0"/>
              <a:buNone/>
              <a:tabLst>
                <a:tab pos="715963" algn="l"/>
              </a:tabLst>
            </a:pPr>
            <a:r>
              <a:rPr lang="fr-BE" sz="2800">
                <a:latin typeface="Arial" charset="0"/>
                <a:cs typeface="Lucida Sans Unicode" charset="0"/>
              </a:rPr>
              <a:t>         Ces moments se repèrent par l’expression complète de la part de l’enfant de n’importe quel modalité du visage ou de sa voix, qu’il s’agisse d’un sourire total ou de pleurs intenses; l’enfant expérimente à ce moment une transformation de son propre état dans la relation avec la figure d’attachement, ici souvent la mère. </a:t>
            </a:r>
            <a:endParaRPr lang="fr-FR" sz="2800">
              <a:latin typeface="Arial" charset="0"/>
              <a:cs typeface="Lucida Sans Unicode" charset="0"/>
            </a:endParaRPr>
          </a:p>
          <a:p>
            <a:pPr marL="0" indent="0">
              <a:tabLst>
                <a:tab pos="715963" algn="l"/>
              </a:tabLst>
            </a:pPr>
            <a:endParaRPr lang="fr-BE">
              <a:latin typeface="Arial" charset="0"/>
              <a:cs typeface="Lucida Sans Unicode" charset="0"/>
            </a:endParaRPr>
          </a:p>
        </p:txBody>
      </p:sp>
    </p:spTree>
    <p:extLst>
      <p:ext uri="{BB962C8B-B14F-4D97-AF65-F5344CB8AC3E}">
        <p14:creationId xmlns:p14="http://schemas.microsoft.com/office/powerpoint/2010/main" val="5223718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a:p>
          <a:p>
            <a:r>
              <a:rPr lang="fr-FR" dirty="0" smtClean="0"/>
              <a:t>3</a:t>
            </a:r>
            <a:r>
              <a:rPr lang="fr-FR" dirty="0"/>
              <a:t>/ 0:48  </a:t>
            </a:r>
            <a:r>
              <a:rPr lang="fr-FR" u="sng" dirty="0">
                <a:hlinkClick r:id="rId2"/>
              </a:rPr>
              <a:t>https://youtu.be/qmYGGL32ABg</a:t>
            </a:r>
            <a:r>
              <a:rPr lang="fr-FR" dirty="0"/>
              <a:t>  Hospitalisme Spitz</a:t>
            </a:r>
          </a:p>
          <a:p>
            <a:endParaRPr lang="fr-FR" dirty="0"/>
          </a:p>
        </p:txBody>
      </p:sp>
    </p:spTree>
    <p:extLst>
      <p:ext uri="{BB962C8B-B14F-4D97-AF65-F5344CB8AC3E}">
        <p14:creationId xmlns:p14="http://schemas.microsoft.com/office/powerpoint/2010/main" val="194912657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50"/>
            <a:ext cx="8226425" cy="5837238"/>
          </a:xfrm>
        </p:spPr>
        <p:txBody>
          <a:bodyPr/>
          <a:lstStyle/>
          <a:p>
            <a:pPr marL="0" indent="0" eaLnBrk="1" hangingPunct="1">
              <a:lnSpc>
                <a:spcPct val="90000"/>
              </a:lnSpc>
              <a:buFont typeface="Wingdings" charset="0"/>
              <a:buNone/>
            </a:pPr>
            <a:r>
              <a:rPr lang="fr-BE" sz="2600">
                <a:latin typeface="Arial" charset="0"/>
                <a:cs typeface="Lucida Sans Unicode" charset="0"/>
              </a:rPr>
              <a:t>d.	</a:t>
            </a:r>
            <a:r>
              <a:rPr lang="fr-BE" sz="2800" u="sng">
                <a:latin typeface="Arial" charset="0"/>
                <a:cs typeface="Lucida Sans Unicode" charset="0"/>
              </a:rPr>
              <a:t>Nouvelle approche du pattern d’attachement</a:t>
            </a:r>
          </a:p>
          <a:p>
            <a:pPr marL="0" indent="0" eaLnBrk="1" hangingPunct="1">
              <a:lnSpc>
                <a:spcPct val="90000"/>
              </a:lnSpc>
              <a:buFont typeface="Wingdings" charset="0"/>
              <a:buNone/>
            </a:pPr>
            <a:endParaRPr lang="fr-BE" sz="2600" u="sng">
              <a:latin typeface="Arial" charset="0"/>
              <a:cs typeface="Lucida Sans Unicode" charset="0"/>
            </a:endParaRPr>
          </a:p>
          <a:p>
            <a:pPr marL="0" indent="0" algn="just" eaLnBrk="1" hangingPunct="1">
              <a:lnSpc>
                <a:spcPct val="90000"/>
              </a:lnSpc>
              <a:buFont typeface="Wingdings" charset="0"/>
              <a:buNone/>
            </a:pPr>
            <a:r>
              <a:rPr lang="fr-BE" sz="2600">
                <a:latin typeface="Arial" charset="0"/>
                <a:cs typeface="Lucida Sans Unicode" charset="0"/>
              </a:rPr>
              <a:t>Dans cette perspective, l’attachement représente d’avantage un modèle que la description exacte d’un fonctionnement comportemental du bébé.  Il s’agit ainsi de la représentation d’une procédure qui se crée dans le flux temporel en interaction avec l’adulte.</a:t>
            </a:r>
          </a:p>
          <a:p>
            <a:pPr marL="0" indent="0" algn="just" eaLnBrk="1" hangingPunct="1">
              <a:lnSpc>
                <a:spcPct val="90000"/>
              </a:lnSpc>
              <a:buFont typeface="Wingdings" charset="0"/>
              <a:buNone/>
            </a:pPr>
            <a:endParaRPr lang="fr-BE" sz="2600">
              <a:latin typeface="Arial" charset="0"/>
              <a:cs typeface="Lucida Sans Unicode" charset="0"/>
            </a:endParaRPr>
          </a:p>
          <a:p>
            <a:pPr marL="0" indent="0" algn="just" eaLnBrk="1" hangingPunct="1">
              <a:lnSpc>
                <a:spcPct val="90000"/>
              </a:lnSpc>
              <a:buFont typeface="Wingdings" charset="0"/>
              <a:buNone/>
            </a:pPr>
            <a:r>
              <a:rPr lang="fr-BE" sz="2600">
                <a:latin typeface="Arial" charset="0"/>
                <a:cs typeface="Lucida Sans Unicode" charset="0"/>
              </a:rPr>
              <a:t> Cette représentation n’atteint ni la conscience ni la symbolisation, et s’organise en se mémorisant sur des modes imagés, des  patterns perceptifs et moteurs, imprégnés parfois seulement d’affect, parfois uniquement de connaissances, parfois dans les situations les plus adaptatives, mêlant cognition et affects pour traiter l’information externe et interne suivant ce que la mémoire met à disposition.</a:t>
            </a:r>
            <a:endParaRPr lang="fr-FR" sz="2600">
              <a:latin typeface="Arial" charset="0"/>
              <a:cs typeface="Lucida Sans Unicode" charset="0"/>
            </a:endParaRPr>
          </a:p>
          <a:p>
            <a:pPr marL="0" indent="0">
              <a:buFont typeface="Times New Roman" charset="0"/>
              <a:buNone/>
            </a:pPr>
            <a:endParaRPr lang="fr-BE" sz="2800">
              <a:latin typeface="Arial" charset="0"/>
              <a:cs typeface="Lucida Sans Unicode" charset="0"/>
            </a:endParaRPr>
          </a:p>
        </p:txBody>
      </p:sp>
    </p:spTree>
    <p:extLst>
      <p:ext uri="{BB962C8B-B14F-4D97-AF65-F5344CB8AC3E}">
        <p14:creationId xmlns:p14="http://schemas.microsoft.com/office/powerpoint/2010/main" val="413451501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50"/>
            <a:ext cx="8226425" cy="5837238"/>
          </a:xfrm>
        </p:spPr>
        <p:txBody>
          <a:bodyPr/>
          <a:lstStyle/>
          <a:p>
            <a:pPr marL="0" indent="0" eaLnBrk="1" hangingPunct="1">
              <a:spcBef>
                <a:spcPct val="0"/>
              </a:spcBef>
              <a:buFont typeface="Wingdings" charset="0"/>
              <a:buNone/>
            </a:pPr>
            <a:r>
              <a:rPr lang="fr-BE" sz="2600">
                <a:latin typeface="Arial" charset="0"/>
                <a:cs typeface="Lucida Sans Unicode" charset="0"/>
              </a:rPr>
              <a:t>e.	</a:t>
            </a:r>
            <a:r>
              <a:rPr lang="fr-BE" sz="2800" u="sng">
                <a:latin typeface="Arial" charset="0"/>
                <a:cs typeface="Lucida Sans Unicode" charset="0"/>
              </a:rPr>
              <a:t>Confirmation de cette évolution vers l’intersubjectivité</a:t>
            </a:r>
            <a:r>
              <a:rPr lang="fr-BE" sz="2800">
                <a:latin typeface="Arial" charset="0"/>
                <a:cs typeface="Lucida Sans Unicode" charset="0"/>
              </a:rPr>
              <a:t> (K. LYONS-RUTH)</a:t>
            </a:r>
            <a:endParaRPr lang="fr-BE" sz="2800" u="sng">
              <a:latin typeface="Arial" charset="0"/>
              <a:cs typeface="Lucida Sans Unicode" charset="0"/>
            </a:endParaRPr>
          </a:p>
          <a:p>
            <a:pPr marL="0" indent="0" algn="just" eaLnBrk="1" hangingPunct="1">
              <a:lnSpc>
                <a:spcPct val="80000"/>
              </a:lnSpc>
              <a:buFont typeface="Wingdings" charset="0"/>
              <a:buNone/>
            </a:pPr>
            <a:endParaRPr lang="fr-BE" sz="2600">
              <a:latin typeface="Arial" charset="0"/>
              <a:cs typeface="Lucida Sans Unicode" charset="0"/>
            </a:endParaRPr>
          </a:p>
          <a:p>
            <a:pPr marL="0" indent="0" algn="just" eaLnBrk="1" hangingPunct="1">
              <a:lnSpc>
                <a:spcPct val="80000"/>
              </a:lnSpc>
              <a:buFontTx/>
              <a:buNone/>
            </a:pPr>
            <a:r>
              <a:rPr lang="fr-BE" sz="2600">
                <a:latin typeface="Arial" charset="0"/>
                <a:cs typeface="Lucida Sans Unicode" charset="0"/>
              </a:rPr>
              <a:t>    - </a:t>
            </a:r>
            <a:r>
              <a:rPr lang="fr-BE" sz="2600" u="sng">
                <a:latin typeface="Arial" charset="0"/>
                <a:cs typeface="Lucida Sans Unicode" charset="0"/>
              </a:rPr>
              <a:t>Complexification du modèle animal (primates) de l’attachement par la prise en compte des communications intersubjectives</a:t>
            </a:r>
          </a:p>
          <a:p>
            <a:pPr marL="0" indent="0" algn="just" eaLnBrk="1" hangingPunct="1">
              <a:lnSpc>
                <a:spcPct val="80000"/>
              </a:lnSpc>
              <a:buFontTx/>
              <a:buNone/>
            </a:pPr>
            <a:endParaRPr lang="fr-BE" sz="2600">
              <a:latin typeface="Arial" charset="0"/>
              <a:cs typeface="Lucida Sans Unicode" charset="0"/>
            </a:endParaRPr>
          </a:p>
          <a:p>
            <a:pPr marL="0" indent="0" algn="just" eaLnBrk="1" hangingPunct="1">
              <a:lnSpc>
                <a:spcPct val="80000"/>
              </a:lnSpc>
              <a:buFontTx/>
              <a:buNone/>
            </a:pPr>
            <a:r>
              <a:rPr lang="fr-BE" sz="2600">
                <a:latin typeface="Arial" charset="0"/>
                <a:cs typeface="Lucida Sans Unicode" charset="0"/>
              </a:rPr>
              <a:t>	Bowlby a analysé les ressemblances entre les comportements d’attachement des primates et des humains.  A cette époque, les capacités du petit nourrisson étaient peu connues.</a:t>
            </a:r>
          </a:p>
          <a:p>
            <a:pPr marL="0" indent="0" algn="just" eaLnBrk="1" hangingPunct="1">
              <a:lnSpc>
                <a:spcPct val="80000"/>
              </a:lnSpc>
              <a:buFontTx/>
              <a:buNone/>
            </a:pPr>
            <a:endParaRPr lang="fr-BE" sz="2600">
              <a:latin typeface="Arial" charset="0"/>
              <a:cs typeface="Lucida Sans Unicode" charset="0"/>
            </a:endParaRPr>
          </a:p>
          <a:p>
            <a:pPr marL="0" indent="0" algn="just" eaLnBrk="1" hangingPunct="1">
              <a:lnSpc>
                <a:spcPct val="80000"/>
              </a:lnSpc>
              <a:buFontTx/>
              <a:buNone/>
            </a:pPr>
            <a:r>
              <a:rPr lang="fr-BE" sz="2600">
                <a:latin typeface="Arial" charset="0"/>
                <a:cs typeface="Lucida Sans Unicode" charset="0"/>
              </a:rPr>
              <a:t>	Actuellement, on considère que la capacité du nourrisson humain à entrer dans les communications affectives complexes avec le donneur de soins est beaucoup plus grande que celle des autres primates au début de la vie.</a:t>
            </a:r>
            <a:endParaRPr lang="fr-FR" sz="2600">
              <a:latin typeface="Arial" charset="0"/>
              <a:cs typeface="Lucida Sans Unicode" charset="0"/>
            </a:endParaRPr>
          </a:p>
          <a:p>
            <a:pPr marL="0" indent="0">
              <a:buFont typeface="Times New Roman" charset="0"/>
              <a:buNone/>
            </a:pPr>
            <a:endParaRPr lang="fr-BE">
              <a:latin typeface="Arial" charset="0"/>
              <a:cs typeface="Lucida Sans Unicode" charset="0"/>
            </a:endParaRPr>
          </a:p>
        </p:txBody>
      </p:sp>
    </p:spTree>
    <p:extLst>
      <p:ext uri="{BB962C8B-B14F-4D97-AF65-F5344CB8AC3E}">
        <p14:creationId xmlns:p14="http://schemas.microsoft.com/office/powerpoint/2010/main" val="77044719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88" y="142875"/>
            <a:ext cx="8226425" cy="5908675"/>
          </a:xfrm>
        </p:spPr>
        <p:txBody>
          <a:bodyPr/>
          <a:lstStyle/>
          <a:p>
            <a:pPr marL="0" indent="0" algn="just" eaLnBrk="1" hangingPunct="1">
              <a:buFont typeface="Wingdings" charset="0"/>
              <a:buNone/>
            </a:pPr>
            <a:r>
              <a:rPr lang="fr-BE" sz="2800">
                <a:latin typeface="Arial" charset="0"/>
                <a:cs typeface="Lucida Sans Unicode" charset="0"/>
              </a:rPr>
              <a:t>Le centre de la relation d’attachement se déplace alors de comportements primaires comme s’accrocher et suivre, vers des processus essentiellement intersubjectifs tels que le partage de signaux affectifs.</a:t>
            </a:r>
          </a:p>
          <a:p>
            <a:pPr marL="0" indent="0" algn="just" eaLnBrk="1" hangingPunct="1">
              <a:buFont typeface="Wingdings" charset="0"/>
              <a:buNone/>
            </a:pPr>
            <a:endParaRPr lang="fr-BE" sz="2800">
              <a:latin typeface="Arial" charset="0"/>
              <a:cs typeface="Lucida Sans Unicode" charset="0"/>
            </a:endParaRPr>
          </a:p>
          <a:p>
            <a:pPr marL="0" indent="0" algn="just" eaLnBrk="1" hangingPunct="1">
              <a:buFont typeface="Wingdings" charset="0"/>
              <a:buNone/>
            </a:pPr>
            <a:r>
              <a:rPr lang="fr-BE" sz="2800">
                <a:latin typeface="Arial" charset="0"/>
                <a:cs typeface="Lucida Sans Unicode" charset="0"/>
              </a:rPr>
              <a:t>L’importance des comportements d’attachement comme s’accrocher et suivre, et le contact physique proche servant à apaiser l’enfant et à maintenir un état affectif positif est partiellement déplacé au profit du partage de signaux affectifs.</a:t>
            </a:r>
          </a:p>
        </p:txBody>
      </p:sp>
    </p:spTree>
    <p:extLst>
      <p:ext uri="{BB962C8B-B14F-4D97-AF65-F5344CB8AC3E}">
        <p14:creationId xmlns:p14="http://schemas.microsoft.com/office/powerpoint/2010/main" val="362596817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6425" cy="5765800"/>
          </a:xfrm>
        </p:spPr>
        <p:txBody>
          <a:bodyPr/>
          <a:lstStyle/>
          <a:p>
            <a:pPr marL="0" indent="0" eaLnBrk="1" hangingPunct="1">
              <a:lnSpc>
                <a:spcPct val="90000"/>
              </a:lnSpc>
              <a:buFont typeface="Wingdings" charset="0"/>
              <a:buNone/>
              <a:tabLst>
                <a:tab pos="452438" algn="l"/>
              </a:tabLst>
            </a:pPr>
            <a:r>
              <a:rPr lang="fr-BE" sz="2800">
                <a:latin typeface="Arial" charset="0"/>
                <a:cs typeface="Lucida Sans Unicode" charset="0"/>
              </a:rPr>
              <a:t>f.	</a:t>
            </a:r>
            <a:r>
              <a:rPr lang="fr-BE" sz="2800" u="sng">
                <a:latin typeface="Arial" charset="0"/>
                <a:cs typeface="Lucida Sans Unicode" charset="0"/>
              </a:rPr>
              <a:t>Attachement désorganisé</a:t>
            </a:r>
          </a:p>
          <a:p>
            <a:pPr marL="0" indent="0" eaLnBrk="1" hangingPunct="1">
              <a:lnSpc>
                <a:spcPct val="90000"/>
              </a:lnSpc>
              <a:buFont typeface="Wingdings" charset="0"/>
              <a:buNone/>
              <a:tabLst>
                <a:tab pos="452438" algn="l"/>
              </a:tabLst>
            </a:pPr>
            <a:endParaRPr lang="fr-BE" sz="2800" u="sng">
              <a:latin typeface="Arial" charset="0"/>
              <a:cs typeface="Lucida Sans Unicode" charset="0"/>
            </a:endParaRPr>
          </a:p>
          <a:p>
            <a:pPr marL="0" indent="0" eaLnBrk="1" hangingPunct="1">
              <a:lnSpc>
                <a:spcPct val="90000"/>
              </a:lnSpc>
              <a:buFontTx/>
              <a:buNone/>
              <a:tabLst>
                <a:tab pos="452438" algn="l"/>
              </a:tabLst>
            </a:pPr>
            <a:r>
              <a:rPr lang="fr-BE" sz="2800">
                <a:latin typeface="Arial" charset="0"/>
                <a:cs typeface="Lucida Sans Unicode" charset="0"/>
              </a:rPr>
              <a:t>-	</a:t>
            </a:r>
            <a:r>
              <a:rPr lang="fr-BE" sz="2800" u="sng">
                <a:latin typeface="Arial" charset="0"/>
                <a:cs typeface="Lucida Sans Unicode" charset="0"/>
              </a:rPr>
              <a:t>Le manque  d’une régulation par le donneur de soins</a:t>
            </a:r>
          </a:p>
          <a:p>
            <a:pPr marL="0" indent="0" eaLnBrk="1" hangingPunct="1">
              <a:lnSpc>
                <a:spcPct val="90000"/>
              </a:lnSpc>
              <a:buFontTx/>
              <a:buNone/>
              <a:tabLst>
                <a:tab pos="452438" algn="l"/>
              </a:tabLst>
            </a:pPr>
            <a:endParaRPr lang="fr-BE" sz="2800" u="sng">
              <a:latin typeface="Arial" charset="0"/>
              <a:cs typeface="Lucida Sans Unicode" charset="0"/>
            </a:endParaRPr>
          </a:p>
          <a:p>
            <a:pPr marL="0" indent="0" algn="just" eaLnBrk="1" hangingPunct="1">
              <a:lnSpc>
                <a:spcPct val="90000"/>
              </a:lnSpc>
              <a:buFontTx/>
              <a:buNone/>
              <a:tabLst>
                <a:tab pos="452438" algn="l"/>
              </a:tabLst>
            </a:pPr>
            <a:r>
              <a:rPr lang="fr-BE" sz="2800">
                <a:latin typeface="Arial" charset="0"/>
                <a:cs typeface="Lucida Sans Unicode" charset="0"/>
              </a:rPr>
              <a:t>La quatrième catégorie de réponse d’attachement, à savoir l’attachement désorganisé /désorienté, consiste en une gamme de comportements conflictuels étranges et désorientés, le donneur de soins étant à la fois source de réconfort et d’alarme, de sorte que les bébés font l’expérience d’un besoin simultané d’approche et de fuite vis-à-vis du parent</a:t>
            </a:r>
            <a:r>
              <a:rPr lang="fr-BE">
                <a:latin typeface="Arial" charset="0"/>
                <a:cs typeface="Lucida Sans Unicode" charset="0"/>
              </a:rPr>
              <a:t>.</a:t>
            </a:r>
          </a:p>
          <a:p>
            <a:pPr marL="0" indent="0" eaLnBrk="1" hangingPunct="1">
              <a:lnSpc>
                <a:spcPct val="90000"/>
              </a:lnSpc>
              <a:buFontTx/>
              <a:buNone/>
              <a:tabLst>
                <a:tab pos="452438" algn="l"/>
              </a:tabLst>
            </a:pPr>
            <a:endParaRPr lang="fr-BE" u="sng">
              <a:latin typeface="Arial" charset="0"/>
              <a:cs typeface="Lucida Sans Unicode" charset="0"/>
            </a:endParaRPr>
          </a:p>
          <a:p>
            <a:pPr marL="0" indent="0">
              <a:buFont typeface="Times New Roman" charset="0"/>
              <a:buNone/>
              <a:tabLst>
                <a:tab pos="452438" algn="l"/>
              </a:tabLst>
            </a:pPr>
            <a:endParaRPr lang="fr-BE">
              <a:latin typeface="Arial" charset="0"/>
              <a:cs typeface="Lucida Sans Unicode" charset="0"/>
            </a:endParaRPr>
          </a:p>
        </p:txBody>
      </p:sp>
    </p:spTree>
    <p:extLst>
      <p:ext uri="{BB962C8B-B14F-4D97-AF65-F5344CB8AC3E}">
        <p14:creationId xmlns:p14="http://schemas.microsoft.com/office/powerpoint/2010/main" val="103935510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25"/>
            <a:ext cx="8226425" cy="5694363"/>
          </a:xfrm>
        </p:spPr>
        <p:txBody>
          <a:bodyPr/>
          <a:lstStyle/>
          <a:p>
            <a:pPr marL="0" indent="0" algn="just" eaLnBrk="1" hangingPunct="1">
              <a:buFont typeface="Wingdings" charset="0"/>
              <a:buNone/>
            </a:pPr>
            <a:r>
              <a:rPr lang="fr-BE" sz="2800">
                <a:latin typeface="Arial" charset="0"/>
                <a:cs typeface="Lucida Sans Unicode" charset="0"/>
              </a:rPr>
              <a:t>Il semble bien que davantage encore que cette irrégularité, ce soit l’absence de régulation provenant du donneur de soins qui conduit à la désorganisation de l’enfant. </a:t>
            </a:r>
          </a:p>
          <a:p>
            <a:pPr marL="0" indent="0" algn="just" eaLnBrk="1" hangingPunct="1">
              <a:buFont typeface="Wingdings" charset="0"/>
              <a:buNone/>
            </a:pPr>
            <a:endParaRPr lang="fr-BE" sz="2800">
              <a:latin typeface="Arial" charset="0"/>
              <a:cs typeface="Lucida Sans Unicode" charset="0"/>
            </a:endParaRPr>
          </a:p>
          <a:p>
            <a:pPr marL="0" indent="0" algn="just" eaLnBrk="1" hangingPunct="1">
              <a:buFont typeface="Wingdings" charset="0"/>
              <a:buNone/>
            </a:pPr>
            <a:r>
              <a:rPr lang="fr-BE" sz="2800">
                <a:latin typeface="Arial" charset="0"/>
                <a:cs typeface="Lucida Sans Unicode" charset="0"/>
              </a:rPr>
              <a:t>Le mécanisme plus général qui serait lié à la désorganisation pourra être le manque d’une régulation effective par le donneur de soins du « fearful arousal » plutôt que la peur du donneur de soins lui-même.</a:t>
            </a:r>
            <a:endParaRPr lang="fr-FR" sz="2800">
              <a:latin typeface="Arial" charset="0"/>
              <a:cs typeface="Lucida Sans Unicode" charset="0"/>
            </a:endParaRPr>
          </a:p>
          <a:p>
            <a:pPr marL="0" indent="0"/>
            <a:endParaRPr lang="fr-BE" sz="2800">
              <a:latin typeface="Arial" charset="0"/>
              <a:cs typeface="Lucida Sans Unicode" charset="0"/>
            </a:endParaRPr>
          </a:p>
        </p:txBody>
      </p:sp>
    </p:spTree>
    <p:extLst>
      <p:ext uri="{BB962C8B-B14F-4D97-AF65-F5344CB8AC3E}">
        <p14:creationId xmlns:p14="http://schemas.microsoft.com/office/powerpoint/2010/main" val="276844240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6425" cy="5908675"/>
          </a:xfrm>
        </p:spPr>
        <p:txBody>
          <a:bodyPr/>
          <a:lstStyle/>
          <a:p>
            <a:pPr marL="0" indent="0" eaLnBrk="1" hangingPunct="1">
              <a:spcBef>
                <a:spcPct val="0"/>
              </a:spcBef>
              <a:buFont typeface="Wingdings" charset="0"/>
              <a:buNone/>
              <a:tabLst>
                <a:tab pos="539750" algn="l"/>
              </a:tabLst>
            </a:pPr>
            <a:r>
              <a:rPr lang="fr-BE">
                <a:latin typeface="Arial" charset="0"/>
                <a:cs typeface="Lucida Sans Unicode" charset="0"/>
              </a:rPr>
              <a:t>-</a:t>
            </a:r>
            <a:r>
              <a:rPr lang="fr-BE" sz="2800">
                <a:latin typeface="Arial" charset="0"/>
                <a:cs typeface="Lucida Sans Unicode" charset="0"/>
              </a:rPr>
              <a:t>	</a:t>
            </a:r>
            <a:r>
              <a:rPr lang="fr-BE" sz="2800" u="sng">
                <a:latin typeface="Arial" charset="0"/>
                <a:cs typeface="Lucida Sans Unicode" charset="0"/>
              </a:rPr>
              <a:t>Profil du parentage hostile ou impuissant</a:t>
            </a:r>
          </a:p>
          <a:p>
            <a:pPr marL="0" indent="0" eaLnBrk="1" hangingPunct="1">
              <a:spcBef>
                <a:spcPct val="0"/>
              </a:spcBef>
              <a:buFont typeface="Wingdings" charset="0"/>
              <a:buNone/>
              <a:tabLst>
                <a:tab pos="539750" algn="l"/>
              </a:tabLst>
            </a:pPr>
            <a:endParaRPr lang="fr-BE" sz="2600" b="1" u="sng">
              <a:latin typeface="Arial" charset="0"/>
              <a:cs typeface="Lucida Sans Unicode" charset="0"/>
            </a:endParaRPr>
          </a:p>
          <a:p>
            <a:pPr marL="0" indent="0" eaLnBrk="1" hangingPunct="1">
              <a:spcBef>
                <a:spcPct val="0"/>
              </a:spcBef>
              <a:buFont typeface="Wingdings" charset="0"/>
              <a:buNone/>
              <a:tabLst>
                <a:tab pos="539750" algn="l"/>
              </a:tabLst>
            </a:pPr>
            <a:r>
              <a:rPr lang="fr-BE" sz="2600">
                <a:latin typeface="Arial" charset="0"/>
                <a:cs typeface="Lucida Sans Unicode" charset="0"/>
              </a:rPr>
              <a:t>Dans l’interaction mère-nourrisson concernant les relations d’attachement désorganisées, deux profils de comportement de la maman peuvent être distingués.  </a:t>
            </a:r>
          </a:p>
          <a:p>
            <a:pPr marL="0" indent="0" eaLnBrk="1" hangingPunct="1">
              <a:spcBef>
                <a:spcPct val="0"/>
              </a:spcBef>
              <a:buFont typeface="Wingdings" charset="0"/>
              <a:buNone/>
              <a:tabLst>
                <a:tab pos="539750" algn="l"/>
              </a:tabLst>
            </a:pPr>
            <a:endParaRPr lang="fr-BE" sz="2600">
              <a:latin typeface="Arial" charset="0"/>
              <a:cs typeface="Lucida Sans Unicode" charset="0"/>
            </a:endParaRPr>
          </a:p>
          <a:p>
            <a:pPr marL="0" indent="0" eaLnBrk="1" hangingPunct="1">
              <a:spcBef>
                <a:spcPct val="0"/>
              </a:spcBef>
              <a:buFont typeface="Wingdings" charset="0"/>
              <a:buNone/>
              <a:tabLst>
                <a:tab pos="539750" algn="l"/>
              </a:tabLst>
            </a:pPr>
            <a:r>
              <a:rPr lang="fr-BE" sz="2600">
                <a:latin typeface="Arial" charset="0"/>
                <a:cs typeface="Lucida Sans Unicode" charset="0"/>
              </a:rPr>
              <a:t>Le premier groupe sera: « impuissant – craintif vis-à-vis de l’attachement ».</a:t>
            </a:r>
          </a:p>
          <a:p>
            <a:pPr marL="0" indent="0" eaLnBrk="1" hangingPunct="1">
              <a:spcBef>
                <a:spcPct val="0"/>
              </a:spcBef>
              <a:buFont typeface="Wingdings" charset="0"/>
              <a:buNone/>
              <a:tabLst>
                <a:tab pos="539750" algn="l"/>
              </a:tabLst>
            </a:pPr>
            <a:endParaRPr lang="fr-BE" sz="2600">
              <a:latin typeface="Arial" charset="0"/>
              <a:cs typeface="Lucida Sans Unicode" charset="0"/>
            </a:endParaRPr>
          </a:p>
          <a:p>
            <a:pPr marL="0" indent="0" eaLnBrk="1" hangingPunct="1">
              <a:spcBef>
                <a:spcPct val="0"/>
              </a:spcBef>
              <a:buFont typeface="Wingdings" charset="0"/>
              <a:buNone/>
              <a:tabLst>
                <a:tab pos="539750" algn="l"/>
              </a:tabLst>
            </a:pPr>
            <a:r>
              <a:rPr lang="fr-BE" sz="2600">
                <a:latin typeface="Arial" charset="0"/>
                <a:cs typeface="Lucida Sans Unicode" charset="0"/>
              </a:rPr>
              <a:t>Quant au second groupe, il sera: « hostile – autoréférentiel vis-à-vis de l’attachement ».</a:t>
            </a:r>
          </a:p>
          <a:p>
            <a:pPr marL="0" indent="0" eaLnBrk="1" hangingPunct="1">
              <a:spcBef>
                <a:spcPct val="0"/>
              </a:spcBef>
              <a:buFont typeface="Wingdings" charset="0"/>
              <a:buNone/>
              <a:tabLst>
                <a:tab pos="539750" algn="l"/>
              </a:tabLst>
            </a:pPr>
            <a:endParaRPr lang="fr-BE" sz="2600">
              <a:latin typeface="Arial" charset="0"/>
              <a:cs typeface="Lucida Sans Unicode" charset="0"/>
            </a:endParaRPr>
          </a:p>
          <a:p>
            <a:pPr marL="0" indent="0" eaLnBrk="1" hangingPunct="1">
              <a:spcBef>
                <a:spcPct val="0"/>
              </a:spcBef>
              <a:buFont typeface="Wingdings" charset="0"/>
              <a:buNone/>
              <a:tabLst>
                <a:tab pos="539750" algn="l"/>
              </a:tabLst>
            </a:pPr>
            <a:r>
              <a:rPr lang="fr-BE" sz="2600">
                <a:latin typeface="Arial" charset="0"/>
                <a:cs typeface="Lucida Sans Unicode" charset="0"/>
              </a:rPr>
              <a:t>Dans ce dernier profil, le donneur de soin à besoin de dominer tandis que dans l’autre, il se sent impuissant à prendre des initiatives</a:t>
            </a:r>
            <a:r>
              <a:rPr lang="fr-BE" sz="2800">
                <a:latin typeface="Arial" charset="0"/>
                <a:cs typeface="Lucida Sans Unicode" charset="0"/>
              </a:rPr>
              <a:t>.</a:t>
            </a:r>
            <a:endParaRPr lang="fr-FR" sz="2800">
              <a:latin typeface="Arial" charset="0"/>
              <a:cs typeface="Lucida Sans Unicode" charset="0"/>
            </a:endParaRPr>
          </a:p>
          <a:p>
            <a:pPr marL="0" indent="0">
              <a:buFont typeface="Times New Roman" charset="0"/>
              <a:buNone/>
              <a:tabLst>
                <a:tab pos="539750" algn="l"/>
              </a:tabLst>
            </a:pPr>
            <a:endParaRPr lang="fr-BE" sz="2800">
              <a:latin typeface="Arial" charset="0"/>
              <a:cs typeface="Lucida Sans Unicode" charset="0"/>
            </a:endParaRPr>
          </a:p>
        </p:txBody>
      </p:sp>
    </p:spTree>
    <p:extLst>
      <p:ext uri="{BB962C8B-B14F-4D97-AF65-F5344CB8AC3E}">
        <p14:creationId xmlns:p14="http://schemas.microsoft.com/office/powerpoint/2010/main" val="191862117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6425" cy="5908675"/>
          </a:xfrm>
        </p:spPr>
        <p:txBody>
          <a:bodyPr/>
          <a:lstStyle/>
          <a:p>
            <a:pPr marL="0" indent="0" eaLnBrk="1" hangingPunct="1">
              <a:buFont typeface="Wingdings" charset="0"/>
              <a:buNone/>
              <a:tabLst>
                <a:tab pos="539750" algn="l"/>
              </a:tabLst>
            </a:pPr>
            <a:r>
              <a:rPr lang="fr-BE" sz="2800">
                <a:latin typeface="Arial" charset="0"/>
                <a:cs typeface="Lucida Sans Unicode" charset="0"/>
              </a:rPr>
              <a:t>-	</a:t>
            </a:r>
            <a:r>
              <a:rPr lang="fr-BE" sz="2800" u="sng">
                <a:latin typeface="Arial" charset="0"/>
                <a:cs typeface="Lucida Sans Unicode" charset="0"/>
              </a:rPr>
              <a:t>Stratégie de l’enfant en réponse</a:t>
            </a:r>
          </a:p>
          <a:p>
            <a:pPr marL="0" indent="0" algn="just" eaLnBrk="1" hangingPunct="1">
              <a:buFont typeface="Wingdings" charset="0"/>
              <a:buNone/>
              <a:tabLst>
                <a:tab pos="539750" algn="l"/>
              </a:tabLst>
            </a:pPr>
            <a:endParaRPr lang="fr-BE" sz="2800">
              <a:latin typeface="Arial" charset="0"/>
              <a:cs typeface="Lucida Sans Unicode" charset="0"/>
            </a:endParaRPr>
          </a:p>
          <a:p>
            <a:pPr marL="0" indent="0" algn="just" eaLnBrk="1" hangingPunct="1">
              <a:buFont typeface="Wingdings" charset="0"/>
              <a:buNone/>
              <a:tabLst>
                <a:tab pos="539750" algn="l"/>
              </a:tabLst>
            </a:pPr>
            <a:r>
              <a:rPr lang="fr-BE" sz="2800">
                <a:latin typeface="Arial" charset="0"/>
                <a:cs typeface="Lucida Sans Unicode" charset="0"/>
              </a:rPr>
              <a:t>A l’âge de 5 ans, beaucoup d’enfants précédemment désorganisés ont renoncé à obtenir du parent l’aide nécessaire pour réguler leur insécurité.  </a:t>
            </a:r>
          </a:p>
          <a:p>
            <a:pPr marL="0" indent="0" algn="just" eaLnBrk="1" hangingPunct="1">
              <a:buFont typeface="Wingdings" charset="0"/>
              <a:buNone/>
              <a:tabLst>
                <a:tab pos="539750" algn="l"/>
              </a:tabLst>
            </a:pPr>
            <a:endParaRPr lang="fr-BE" sz="2800">
              <a:latin typeface="Arial" charset="0"/>
              <a:cs typeface="Lucida Sans Unicode" charset="0"/>
            </a:endParaRPr>
          </a:p>
          <a:p>
            <a:pPr marL="0" indent="0" algn="just" eaLnBrk="1" hangingPunct="1">
              <a:buFont typeface="Wingdings" charset="0"/>
              <a:buNone/>
              <a:tabLst>
                <a:tab pos="539750" algn="l"/>
              </a:tabLst>
            </a:pPr>
            <a:r>
              <a:rPr lang="fr-BE" sz="2800">
                <a:latin typeface="Arial" charset="0"/>
                <a:cs typeface="Lucida Sans Unicode" charset="0"/>
              </a:rPr>
              <a:t>Ils développent alors différentes stratégies pour interpeller le parent en question, stratégies qui peuvent prendre deux formes: soit stratégie contrôlante-soignante, soit stratégie contrôlante-punitive.</a:t>
            </a:r>
            <a:endParaRPr lang="fr-FR" sz="2800">
              <a:latin typeface="Arial" charset="0"/>
              <a:cs typeface="Lucida Sans Unicode" charset="0"/>
            </a:endParaRPr>
          </a:p>
          <a:p>
            <a:pPr marL="0" indent="0">
              <a:buFont typeface="Times New Roman" charset="0"/>
              <a:buNone/>
              <a:tabLst>
                <a:tab pos="539750" algn="l"/>
              </a:tabLst>
            </a:pPr>
            <a:endParaRPr lang="fr-BE">
              <a:latin typeface="Arial" charset="0"/>
              <a:cs typeface="Lucida Sans Unicode" charset="0"/>
            </a:endParaRPr>
          </a:p>
        </p:txBody>
      </p:sp>
    </p:spTree>
    <p:extLst>
      <p:ext uri="{BB962C8B-B14F-4D97-AF65-F5344CB8AC3E}">
        <p14:creationId xmlns:p14="http://schemas.microsoft.com/office/powerpoint/2010/main" val="415385736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6425" cy="5908675"/>
          </a:xfrm>
        </p:spPr>
        <p:txBody>
          <a:bodyPr/>
          <a:lstStyle/>
          <a:p>
            <a:pPr marL="0" indent="0" eaLnBrk="1" hangingPunct="1">
              <a:buFont typeface="Wingdings" charset="0"/>
              <a:buNone/>
              <a:tabLst>
                <a:tab pos="715963" algn="l"/>
              </a:tabLst>
            </a:pPr>
            <a:r>
              <a:rPr lang="fr-BE" sz="2800">
                <a:latin typeface="Arial" charset="0"/>
                <a:cs typeface="Lucida Sans Unicode" charset="0"/>
              </a:rPr>
              <a:t>g. 	</a:t>
            </a:r>
            <a:r>
              <a:rPr lang="fr-BE" sz="2800" u="sng">
                <a:latin typeface="Arial" charset="0"/>
                <a:cs typeface="Lucida Sans Unicode" charset="0"/>
              </a:rPr>
              <a:t>Etude longitudinale (nourrisson – 19 ans)</a:t>
            </a:r>
          </a:p>
          <a:p>
            <a:pPr marL="0" indent="0" eaLnBrk="1" hangingPunct="1">
              <a:buFont typeface="Wingdings" charset="0"/>
              <a:buNone/>
              <a:tabLst>
                <a:tab pos="715963" algn="l"/>
              </a:tabLst>
            </a:pPr>
            <a:endParaRPr lang="fr-BE" sz="2800" u="sng">
              <a:latin typeface="Arial" charset="0"/>
              <a:cs typeface="Lucida Sans Unicode" charset="0"/>
            </a:endParaRPr>
          </a:p>
          <a:p>
            <a:pPr marL="0" indent="0" eaLnBrk="1" hangingPunct="1">
              <a:buFontTx/>
              <a:buNone/>
              <a:tabLst>
                <a:tab pos="715963" algn="l"/>
              </a:tabLst>
            </a:pPr>
            <a:r>
              <a:rPr lang="fr-BE" sz="2600">
                <a:latin typeface="Arial" charset="0"/>
                <a:cs typeface="Lucida Sans Unicode" charset="0"/>
              </a:rPr>
              <a:t>- </a:t>
            </a:r>
            <a:r>
              <a:rPr lang="fr-BE" sz="2600" u="sng">
                <a:latin typeface="Arial" charset="0"/>
                <a:cs typeface="Lucida Sans Unicode" charset="0"/>
              </a:rPr>
              <a:t>Recherche de prédicteurs de symptômes borderline</a:t>
            </a:r>
          </a:p>
          <a:p>
            <a:pPr marL="0" indent="0" eaLnBrk="1" hangingPunct="1">
              <a:buFontTx/>
              <a:buNone/>
              <a:tabLst>
                <a:tab pos="715963" algn="l"/>
              </a:tabLst>
            </a:pPr>
            <a:endParaRPr lang="fr-BE" sz="2600">
              <a:latin typeface="Arial" charset="0"/>
              <a:cs typeface="Lucida Sans Unicode" charset="0"/>
            </a:endParaRPr>
          </a:p>
          <a:p>
            <a:pPr marL="0" indent="0" eaLnBrk="1" hangingPunct="1">
              <a:buFontTx/>
              <a:buNone/>
              <a:tabLst>
                <a:tab pos="715963" algn="l"/>
              </a:tabLst>
            </a:pPr>
            <a:r>
              <a:rPr lang="fr-BE" sz="2600">
                <a:latin typeface="Arial" charset="0"/>
                <a:cs typeface="Lucida Sans Unicode" charset="0"/>
              </a:rPr>
              <a:t>Le comportement maternel qui a le plus fort indice de prédiction est le retrait maternel et non le comportement négatif – intrusif.</a:t>
            </a:r>
          </a:p>
          <a:p>
            <a:pPr marL="0" indent="0">
              <a:buFont typeface="Times New Roman" charset="0"/>
              <a:buNone/>
              <a:tabLst>
                <a:tab pos="715963" algn="l"/>
              </a:tabLst>
            </a:pPr>
            <a:endParaRPr lang="fr-BE">
              <a:latin typeface="Arial" charset="0"/>
              <a:cs typeface="Lucida Sans Unicode" charset="0"/>
            </a:endParaRPr>
          </a:p>
        </p:txBody>
      </p:sp>
    </p:spTree>
    <p:extLst>
      <p:ext uri="{BB962C8B-B14F-4D97-AF65-F5344CB8AC3E}">
        <p14:creationId xmlns:p14="http://schemas.microsoft.com/office/powerpoint/2010/main" val="171265788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6425" cy="5765800"/>
          </a:xfrm>
        </p:spPr>
        <p:txBody>
          <a:bodyPr/>
          <a:lstStyle/>
          <a:p>
            <a:pPr marL="0" indent="0" eaLnBrk="1" hangingPunct="1">
              <a:buFontTx/>
              <a:buNone/>
              <a:tabLst>
                <a:tab pos="715963" algn="l"/>
              </a:tabLst>
            </a:pPr>
            <a:r>
              <a:rPr lang="fr-BE">
                <a:latin typeface="Arial" charset="0"/>
                <a:cs typeface="Lucida Sans Unicode" charset="0"/>
              </a:rPr>
              <a:t>- </a:t>
            </a:r>
            <a:r>
              <a:rPr lang="fr-BE" sz="2800" u="sng">
                <a:latin typeface="Arial" charset="0"/>
                <a:cs typeface="Lucida Sans Unicode" charset="0"/>
              </a:rPr>
              <a:t>Recherche de prédicteurs des symptômes dissociatifs</a:t>
            </a:r>
          </a:p>
          <a:p>
            <a:pPr marL="0" indent="0" eaLnBrk="1" hangingPunct="1">
              <a:buFontTx/>
              <a:buNone/>
              <a:tabLst>
                <a:tab pos="715963" algn="l"/>
              </a:tabLst>
            </a:pPr>
            <a:endParaRPr lang="fr-BE" sz="2800">
              <a:latin typeface="Arial" charset="0"/>
              <a:cs typeface="Lucida Sans Unicode" charset="0"/>
            </a:endParaRPr>
          </a:p>
          <a:p>
            <a:pPr marL="0" indent="0" algn="just" eaLnBrk="1" hangingPunct="1">
              <a:buFontTx/>
              <a:buNone/>
              <a:tabLst>
                <a:tab pos="715963" algn="l"/>
              </a:tabLst>
            </a:pPr>
            <a:r>
              <a:rPr lang="fr-BE" sz="2800">
                <a:latin typeface="Arial" charset="0"/>
                <a:cs typeface="Lucida Sans Unicode" charset="0"/>
              </a:rPr>
              <a:t>Ce sont les troubles de la communication mère -enfant qui sont le prédicteur le plus significatif, à savoir les erreurs de communication affective et les confusions de rôle de la mère et non les formes hostiles et désorientées du comportement maternel.</a:t>
            </a:r>
          </a:p>
          <a:p>
            <a:pPr marL="0" indent="0" eaLnBrk="1" hangingPunct="1">
              <a:buFontTx/>
              <a:buNone/>
              <a:tabLst>
                <a:tab pos="715963" algn="l"/>
              </a:tabLst>
            </a:pPr>
            <a:endParaRPr lang="fr-BE">
              <a:latin typeface="Arial" charset="0"/>
              <a:cs typeface="Lucida Sans Unicode" charset="0"/>
            </a:endParaRPr>
          </a:p>
          <a:p>
            <a:pPr marL="0" indent="0">
              <a:tabLst>
                <a:tab pos="715963" algn="l"/>
              </a:tabLst>
            </a:pPr>
            <a:endParaRPr lang="fr-BE">
              <a:latin typeface="Arial" charset="0"/>
              <a:cs typeface="Lucida Sans Unicode" charset="0"/>
            </a:endParaRPr>
          </a:p>
        </p:txBody>
      </p:sp>
    </p:spTree>
    <p:extLst>
      <p:ext uri="{BB962C8B-B14F-4D97-AF65-F5344CB8AC3E}">
        <p14:creationId xmlns:p14="http://schemas.microsoft.com/office/powerpoint/2010/main" val="374210973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débats autour de l’attachement</a:t>
            </a:r>
            <a:endParaRPr lang="fr-FR" dirty="0"/>
          </a:p>
        </p:txBody>
      </p:sp>
      <p:sp>
        <p:nvSpPr>
          <p:cNvPr id="3" name="Espace réservé du contenu 2"/>
          <p:cNvSpPr>
            <a:spLocks noGrp="1"/>
          </p:cNvSpPr>
          <p:nvPr>
            <p:ph idx="1"/>
          </p:nvPr>
        </p:nvSpPr>
        <p:spPr>
          <a:xfrm>
            <a:off x="457200" y="2116666"/>
            <a:ext cx="8229600" cy="4296833"/>
          </a:xfrm>
        </p:spPr>
        <p:txBody>
          <a:bodyPr/>
          <a:lstStyle/>
          <a:p>
            <a:r>
              <a:rPr lang="fr-FR" dirty="0" smtClean="0"/>
              <a:t>La transmission intergénérationnelle?</a:t>
            </a:r>
          </a:p>
          <a:p>
            <a:r>
              <a:rPr lang="fr-FR" dirty="0" smtClean="0"/>
              <a:t>Besoin ou désir?</a:t>
            </a:r>
          </a:p>
          <a:p>
            <a:r>
              <a:rPr lang="fr-FR" dirty="0" smtClean="0"/>
              <a:t>Quelle place pour la sexualité?</a:t>
            </a:r>
          </a:p>
          <a:p>
            <a:r>
              <a:rPr lang="fr-FR" dirty="0" smtClean="0"/>
              <a:t>Différences père/mère?</a:t>
            </a:r>
          </a:p>
          <a:p>
            <a:r>
              <a:rPr lang="fr-FR" dirty="0" smtClean="0"/>
              <a:t>L’</a:t>
            </a:r>
            <a:r>
              <a:rPr lang="fr-FR" dirty="0" err="1" smtClean="0"/>
              <a:t>abandonnisme</a:t>
            </a:r>
            <a:r>
              <a:rPr lang="fr-FR" dirty="0" smtClean="0"/>
              <a:t>?</a:t>
            </a:r>
          </a:p>
          <a:p>
            <a:r>
              <a:rPr lang="fr-FR" dirty="0" smtClean="0"/>
              <a:t>L’évolution à l’adolescence?</a:t>
            </a:r>
            <a:endParaRPr lang="fr-FR" dirty="0"/>
          </a:p>
        </p:txBody>
      </p:sp>
    </p:spTree>
    <p:extLst>
      <p:ext uri="{BB962C8B-B14F-4D97-AF65-F5344CB8AC3E}">
        <p14:creationId xmlns:p14="http://schemas.microsoft.com/office/powerpoint/2010/main" val="41286404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 Bowlby</a:t>
            </a:r>
            <a:endParaRPr lang="fr-FR" dirty="0"/>
          </a:p>
        </p:txBody>
      </p:sp>
      <p:sp>
        <p:nvSpPr>
          <p:cNvPr id="3" name="Espace réservé du contenu 2"/>
          <p:cNvSpPr>
            <a:spLocks noGrp="1"/>
          </p:cNvSpPr>
          <p:nvPr>
            <p:ph idx="1"/>
          </p:nvPr>
        </p:nvSpPr>
        <p:spPr/>
        <p:txBody>
          <a:bodyPr>
            <a:normAutofit/>
          </a:bodyPr>
          <a:lstStyle/>
          <a:p>
            <a:r>
              <a:rPr lang="fr-FR" sz="3800" dirty="0" smtClean="0"/>
              <a:t>Problématique de la sécurité de base:</a:t>
            </a:r>
          </a:p>
          <a:p>
            <a:pPr marL="0" indent="0">
              <a:buNone/>
            </a:pPr>
            <a:r>
              <a:rPr lang="fr-FR" dirty="0" smtClean="0"/>
              <a:t>      &gt; Sécurité narcissique du Moi</a:t>
            </a:r>
          </a:p>
          <a:p>
            <a:pPr marL="0" indent="0">
              <a:buNone/>
            </a:pPr>
            <a:r>
              <a:rPr lang="fr-FR" dirty="0" smtClean="0"/>
              <a:t>      &gt; Qualité de confiance dans ses objets d’attachement</a:t>
            </a:r>
          </a:p>
          <a:p>
            <a:pPr marL="0" indent="0">
              <a:buNone/>
            </a:pPr>
            <a:r>
              <a:rPr lang="fr-FR" dirty="0" smtClean="0"/>
              <a:t>      &gt; Régulation du lien à ces objets</a:t>
            </a:r>
          </a:p>
          <a:p>
            <a:pPr marL="0" indent="0">
              <a:buNone/>
            </a:pPr>
            <a:r>
              <a:rPr lang="fr-FR" dirty="0" smtClean="0"/>
              <a:t>      &gt; Gestion des menaces potentielles</a:t>
            </a:r>
          </a:p>
          <a:p>
            <a:r>
              <a:rPr lang="fr-FR" dirty="0" smtClean="0"/>
              <a:t>Et donc</a:t>
            </a:r>
            <a:r>
              <a:rPr lang="is-IS" dirty="0" smtClean="0"/>
              <a:t>….</a:t>
            </a:r>
            <a:endParaRPr lang="fr-FR" dirty="0"/>
          </a:p>
        </p:txBody>
      </p:sp>
    </p:spTree>
    <p:extLst>
      <p:ext uri="{BB962C8B-B14F-4D97-AF65-F5344CB8AC3E}">
        <p14:creationId xmlns:p14="http://schemas.microsoft.com/office/powerpoint/2010/main" val="340901073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Classification: DSM 5</a:t>
            </a:r>
            <a:endParaRPr lang="fr-FR" sz="4000" dirty="0"/>
          </a:p>
        </p:txBody>
      </p:sp>
      <p:sp>
        <p:nvSpPr>
          <p:cNvPr id="3" name="Espace réservé du contenu 2"/>
          <p:cNvSpPr>
            <a:spLocks noGrp="1"/>
          </p:cNvSpPr>
          <p:nvPr>
            <p:ph idx="1"/>
          </p:nvPr>
        </p:nvSpPr>
        <p:spPr/>
        <p:txBody>
          <a:bodyPr/>
          <a:lstStyle/>
          <a:p>
            <a:pPr marL="0" indent="0">
              <a:buNone/>
            </a:pPr>
            <a:r>
              <a:rPr lang="fr-FR" sz="3600" u="sng" dirty="0" smtClean="0"/>
              <a:t>1/ Trouble réactionnel de l’attachement:</a:t>
            </a:r>
          </a:p>
          <a:p>
            <a:pPr marL="0" indent="0">
              <a:buNone/>
            </a:pPr>
            <a:endParaRPr lang="fr-FR" dirty="0" smtClean="0"/>
          </a:p>
          <a:p>
            <a:pPr marL="0" indent="0">
              <a:buNone/>
            </a:pPr>
            <a:r>
              <a:rPr lang="fr-FR" dirty="0" smtClean="0"/>
              <a:t>Critères diagnostiques </a:t>
            </a:r>
          </a:p>
          <a:p>
            <a:pPr marL="0" indent="0">
              <a:buNone/>
            </a:pPr>
            <a:endParaRPr lang="fr-FR" dirty="0" smtClean="0"/>
          </a:p>
          <a:p>
            <a:pPr marL="0" indent="0">
              <a:buNone/>
            </a:pPr>
            <a:r>
              <a:rPr lang="fr-FR" dirty="0" smtClean="0"/>
              <a:t>A. Mode relationnel durable vis-à-vis des adultes qui prennent soin de l’enfant, caractérisé par un comportement inhibé et un retrait émotionnel, comme en témoignent les deux éléments suivants :</a:t>
            </a:r>
          </a:p>
          <a:p>
            <a:pPr marL="0" indent="0">
              <a:buNone/>
            </a:pPr>
            <a:endParaRPr lang="fr-FR" dirty="0"/>
          </a:p>
        </p:txBody>
      </p:sp>
    </p:spTree>
    <p:extLst>
      <p:ext uri="{BB962C8B-B14F-4D97-AF65-F5344CB8AC3E}">
        <p14:creationId xmlns:p14="http://schemas.microsoft.com/office/powerpoint/2010/main" val="230531419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lstStyle/>
          <a:p>
            <a:pPr marL="514350" indent="-514350">
              <a:buAutoNum type="arabicPeriod"/>
            </a:pPr>
            <a:r>
              <a:rPr lang="fr-FR" dirty="0" smtClean="0"/>
              <a:t>L’enfant cherche rarement ou imperceptiblement le réconfort quand il est en détresse.</a:t>
            </a:r>
          </a:p>
          <a:p>
            <a:pPr marL="514350" indent="-514350">
              <a:buAutoNum type="arabicPeriod"/>
            </a:pPr>
            <a:endParaRPr lang="fr-FR" dirty="0" smtClean="0"/>
          </a:p>
          <a:p>
            <a:pPr marL="514350" indent="-514350">
              <a:buAutoNum type="arabicPeriod"/>
            </a:pPr>
            <a:r>
              <a:rPr lang="fr-FR" dirty="0" smtClean="0"/>
              <a:t>L’enfant répond rarement ou imperceptiblement au réconfort quand il est en détresse.</a:t>
            </a:r>
          </a:p>
          <a:p>
            <a:pPr marL="514350" indent="-514350">
              <a:buNone/>
            </a:pPr>
            <a:endParaRPr lang="fr-FR" dirty="0" smtClean="0"/>
          </a:p>
          <a:p>
            <a:pPr marL="0" indent="0">
              <a:buNone/>
            </a:pPr>
            <a:endParaRPr lang="fr-FR" dirty="0"/>
          </a:p>
        </p:txBody>
      </p:sp>
    </p:spTree>
    <p:extLst>
      <p:ext uri="{BB962C8B-B14F-4D97-AF65-F5344CB8AC3E}">
        <p14:creationId xmlns:p14="http://schemas.microsoft.com/office/powerpoint/2010/main" val="230531419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37953" y="1006549"/>
            <a:ext cx="8091377" cy="4968949"/>
          </a:xfrm>
        </p:spPr>
        <p:txBody>
          <a:bodyPr>
            <a:normAutofit fontScale="92500" lnSpcReduction="10000"/>
          </a:bodyPr>
          <a:lstStyle/>
          <a:p>
            <a:pPr algn="l"/>
            <a:r>
              <a:rPr lang="fr-BE" dirty="0" smtClean="0"/>
              <a:t>B. Perturbation sociale et émotionnelle persistante caractérisée par au moins deux des éléments suivants :</a:t>
            </a:r>
          </a:p>
          <a:p>
            <a:pPr marL="514350" indent="-514350" algn="l">
              <a:buAutoNum type="arabicPeriod"/>
            </a:pPr>
            <a:r>
              <a:rPr lang="fr-BE" dirty="0" smtClean="0"/>
              <a:t>Diminution de la réactivité sociale et émotionnelle à autrui.</a:t>
            </a:r>
          </a:p>
          <a:p>
            <a:pPr marL="514350" indent="-514350" algn="l">
              <a:buAutoNum type="arabicPeriod"/>
            </a:pPr>
            <a:r>
              <a:rPr lang="fr-BE" dirty="0" smtClean="0"/>
              <a:t>Affectifs positifs restreints.</a:t>
            </a:r>
          </a:p>
          <a:p>
            <a:pPr marL="514350" indent="-514350" algn="l">
              <a:buAutoNum type="arabicPeriod"/>
            </a:pPr>
            <a:r>
              <a:rPr lang="fr-BE" dirty="0" smtClean="0"/>
              <a:t>Episodes inexpliqués d’irritabilité, de tristesse ou de craintes qui sont évidents même lors d’interactions non menaçantes avec les adultes qui prennent soin de l’enfant.</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99460"/>
            <a:ext cx="8229600" cy="5414040"/>
          </a:xfrm>
        </p:spPr>
        <p:txBody>
          <a:bodyPr/>
          <a:lstStyle/>
          <a:p>
            <a:pPr>
              <a:buNone/>
            </a:pPr>
            <a:r>
              <a:rPr lang="fr-BE" dirty="0" smtClean="0"/>
              <a:t>C. L’enfant a vécu des formes extrêmes d’insuffisance de soins comme en témoigne au moins un des éléments suivants :</a:t>
            </a:r>
          </a:p>
          <a:p>
            <a:pPr>
              <a:buNone/>
            </a:pPr>
            <a:r>
              <a:rPr lang="fr-BE" dirty="0" smtClean="0"/>
              <a:t>1. Négligence ou privation sociale caractérisée par une carence chronique des besoins émotionnels élémentaires concernant le réconfort, la stimulation et l’affection de la part des adultes prenant soin de l’enfant</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5033"/>
            <a:ext cx="8229600" cy="5488467"/>
          </a:xfrm>
        </p:spPr>
        <p:txBody>
          <a:bodyPr/>
          <a:lstStyle/>
          <a:p>
            <a:pPr>
              <a:buNone/>
            </a:pPr>
            <a:r>
              <a:rPr lang="fr-BE" dirty="0" smtClean="0"/>
              <a:t>2. Changements répétés des personnes qui s’occupent principalement de l’enfant, limitant les possibilités d’établir des attachements stables (p.ex. changements fréquents de famille d’accueil).</a:t>
            </a:r>
          </a:p>
          <a:p>
            <a:pPr>
              <a:buNone/>
            </a:pPr>
            <a:r>
              <a:rPr lang="fr-BE" dirty="0" smtClean="0"/>
              <a:t>3. Education dans des conditions inhabituelles qui limitent sévèrement les possibilités d’établir des attachements sélectifs (p.ex. institutions comprenant un nombre élevé d’enfants par rapport au nombre d’adultes).</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BE" dirty="0" smtClean="0"/>
              <a:t>D. Le manque de soins décrit dans le critère C est considéré comme étant à l’origine des comportements perturbés décrits dans le critère A (p. ex. les perturbations décrites dans le critère A ont débuté après le manque de soins adéquats décrits dans le critère C).</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63256"/>
            <a:ext cx="8229600" cy="5350244"/>
          </a:xfrm>
        </p:spPr>
        <p:txBody>
          <a:bodyPr/>
          <a:lstStyle/>
          <a:p>
            <a:pPr>
              <a:buNone/>
            </a:pPr>
            <a:r>
              <a:rPr lang="fr-BE" dirty="0" smtClean="0"/>
              <a:t>E. Les critères ne répondent pas à un trouble du spectre de l’autisme.</a:t>
            </a:r>
          </a:p>
          <a:p>
            <a:pPr>
              <a:buNone/>
            </a:pPr>
            <a:r>
              <a:rPr lang="fr-BE" dirty="0" smtClean="0"/>
              <a:t>F. Le trouble est évident avant l’âge de 5 ans.</a:t>
            </a:r>
          </a:p>
          <a:p>
            <a:pPr>
              <a:buNone/>
            </a:pPr>
            <a:r>
              <a:rPr lang="fr-BE" dirty="0" smtClean="0"/>
              <a:t>G. L’âge de développement de l’enfant est d’au moins 9 mois.</a:t>
            </a:r>
          </a:p>
          <a:p>
            <a:pPr>
              <a:buNone/>
            </a:pPr>
            <a:r>
              <a:rPr lang="fr-BE" dirty="0" smtClean="0"/>
              <a:t>Spécifier si :</a:t>
            </a:r>
          </a:p>
          <a:p>
            <a:pPr>
              <a:buNone/>
            </a:pPr>
            <a:r>
              <a:rPr lang="fr-BE" b="1" dirty="0" smtClean="0"/>
              <a:t>Chronique</a:t>
            </a:r>
            <a:r>
              <a:rPr lang="fr-BE" dirty="0" smtClean="0"/>
              <a:t> : le trouble est présent depuis plus de 12 mois.</a:t>
            </a:r>
            <a:endParaRPr lang="fr-BE" b="1"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BE" dirty="0" smtClean="0"/>
              <a:t>Spécifier la sévérité actuelle :</a:t>
            </a:r>
          </a:p>
          <a:p>
            <a:pPr>
              <a:buNone/>
            </a:pPr>
            <a:r>
              <a:rPr lang="fr-BE" dirty="0" smtClean="0"/>
              <a:t>Le trouble réactionnel de l’attachement est spécifié </a:t>
            </a:r>
            <a:r>
              <a:rPr lang="fr-BE" b="1" dirty="0" smtClean="0"/>
              <a:t>grave</a:t>
            </a:r>
            <a:r>
              <a:rPr lang="fr-BE" dirty="0" smtClean="0"/>
              <a:t> quand l’enfant présente tous les symptômes du trouble, chaque symptôme s’exprimant à des niveaux relativement élevés.</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1889"/>
            <a:ext cx="8229600" cy="5411611"/>
          </a:xfrm>
        </p:spPr>
        <p:txBody>
          <a:bodyPr/>
          <a:lstStyle/>
          <a:p>
            <a:pPr marL="0" indent="0">
              <a:buNone/>
            </a:pPr>
            <a:r>
              <a:rPr lang="fr-FR" sz="3600" u="sng" dirty="0" smtClean="0"/>
              <a:t>2/ Désinhibition du contact social:</a:t>
            </a:r>
          </a:p>
          <a:p>
            <a:pPr marL="0" indent="0">
              <a:buNone/>
            </a:pPr>
            <a:endParaRPr lang="fr-FR" dirty="0" smtClean="0"/>
          </a:p>
          <a:p>
            <a:pPr marL="0" indent="0">
              <a:buNone/>
            </a:pPr>
            <a:r>
              <a:rPr lang="fr-FR" dirty="0" smtClean="0"/>
              <a:t>Critères diagnostiques </a:t>
            </a:r>
          </a:p>
          <a:p>
            <a:pPr marL="0" indent="0">
              <a:buNone/>
            </a:pPr>
            <a:r>
              <a:rPr lang="fr-FR" dirty="0" smtClean="0"/>
              <a:t>Mode relationnel avec lequel un enfant s’approche activement et interagit avec des adultes inconnus et présente au moins deux des éléments suivants :</a:t>
            </a:r>
          </a:p>
          <a:p>
            <a:pPr marL="514350" indent="-514350">
              <a:buNone/>
            </a:pPr>
            <a:r>
              <a:rPr lang="fr-FR" dirty="0" smtClean="0"/>
              <a:t>1. Réticence réduite ou absence de réticence dans l’approche ou l’interaction avec des adultes peu familiers.</a:t>
            </a:r>
            <a:endParaRPr lang="fr-FR" dirty="0"/>
          </a:p>
        </p:txBody>
      </p:sp>
    </p:spTree>
    <p:extLst>
      <p:ext uri="{BB962C8B-B14F-4D97-AF65-F5344CB8AC3E}">
        <p14:creationId xmlns:p14="http://schemas.microsoft.com/office/powerpoint/2010/main" val="314109384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20726"/>
            <a:ext cx="8229600" cy="4813300"/>
          </a:xfrm>
        </p:spPr>
        <p:txBody>
          <a:bodyPr/>
          <a:lstStyle/>
          <a:p>
            <a:pPr>
              <a:buNone/>
            </a:pPr>
            <a:r>
              <a:rPr lang="fr-BE" dirty="0" smtClean="0"/>
              <a:t>2. Comportement verbal ou physique excessivement familier (qui n’est pas en accord avec les limites sociales culturellement admises ou avec l’âge).</a:t>
            </a:r>
          </a:p>
          <a:p>
            <a:pPr>
              <a:buNone/>
            </a:pPr>
            <a:endParaRPr lang="fr-BE" dirty="0" smtClean="0"/>
          </a:p>
          <a:p>
            <a:pPr>
              <a:buNone/>
            </a:pPr>
            <a:r>
              <a:rPr lang="fr-BE" dirty="0" smtClean="0"/>
              <a:t>3. Ne demande pas ou guère l’accord d’un adulte qui prend soin de lui avant de s’aventurer au loin, même dans des lieux inconnus.</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5018"/>
            <a:ext cx="8229600" cy="5771145"/>
          </a:xfrm>
        </p:spPr>
        <p:txBody>
          <a:bodyPr/>
          <a:lstStyle/>
          <a:p>
            <a:endParaRPr lang="fr-FR" sz="4000" dirty="0" smtClean="0"/>
          </a:p>
          <a:p>
            <a:endParaRPr lang="fr-FR" sz="4000" dirty="0"/>
          </a:p>
          <a:p>
            <a:r>
              <a:rPr lang="fr-FR" sz="4000" dirty="0" smtClean="0"/>
              <a:t>Gestion de l’ ANGOISSE</a:t>
            </a:r>
          </a:p>
          <a:p>
            <a:pPr marL="0" indent="0">
              <a:buNone/>
            </a:pPr>
            <a:r>
              <a:rPr lang="fr-FR" dirty="0" smtClean="0"/>
              <a:t>    Différents modèles:</a:t>
            </a:r>
          </a:p>
          <a:p>
            <a:pPr marL="0" indent="0">
              <a:buNone/>
            </a:pPr>
            <a:r>
              <a:rPr lang="fr-FR" dirty="0" smtClean="0"/>
              <a:t>   &gt; Dualité angoisse d’abandon vs angoisse d’intrusion</a:t>
            </a:r>
          </a:p>
          <a:p>
            <a:pPr marL="0" indent="0">
              <a:buNone/>
            </a:pPr>
            <a:r>
              <a:rPr lang="fr-FR" dirty="0" smtClean="0"/>
              <a:t>   &gt; Modèle </a:t>
            </a:r>
            <a:r>
              <a:rPr lang="fr-FR" dirty="0" err="1" smtClean="0"/>
              <a:t>psychodynamique</a:t>
            </a:r>
            <a:endParaRPr lang="fr-FR" dirty="0"/>
          </a:p>
        </p:txBody>
      </p:sp>
    </p:spTree>
    <p:extLst>
      <p:ext uri="{BB962C8B-B14F-4D97-AF65-F5344CB8AC3E}">
        <p14:creationId xmlns:p14="http://schemas.microsoft.com/office/powerpoint/2010/main" val="263325711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44279"/>
            <a:ext cx="8229600" cy="5443870"/>
          </a:xfrm>
        </p:spPr>
        <p:txBody>
          <a:bodyPr/>
          <a:lstStyle/>
          <a:p>
            <a:pPr>
              <a:buNone/>
            </a:pPr>
            <a:r>
              <a:rPr lang="fr-BE" dirty="0" smtClean="0"/>
              <a:t>4. Accepte de partir avec un adulte peu familier avec un minimum d’hésitation ou sans aucune hésitation.</a:t>
            </a:r>
          </a:p>
          <a:p>
            <a:pPr>
              <a:buNone/>
            </a:pPr>
            <a:r>
              <a:rPr lang="fr-BE" dirty="0" smtClean="0"/>
              <a:t>B. Les comportements du critère A ne se limitent pas à une impulsivité (comme dans le déficit de l’attention/hyperactivité) mais incluent un comportement socialement désinhibé.</a:t>
            </a:r>
          </a:p>
          <a:p>
            <a:pPr>
              <a:buNone/>
            </a:pPr>
            <a:r>
              <a:rPr lang="fr-BE" dirty="0" smtClean="0"/>
              <a:t>C. L’enfant a vécu des formes extrêmes de carence de soins comme en témoigne au moins un des éléments suivants :</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82502"/>
            <a:ext cx="8229600" cy="5530998"/>
          </a:xfrm>
        </p:spPr>
        <p:txBody>
          <a:bodyPr/>
          <a:lstStyle/>
          <a:p>
            <a:pPr marL="514350" indent="-514350">
              <a:buAutoNum type="arabicPeriod"/>
            </a:pPr>
            <a:r>
              <a:rPr lang="fr-BE" dirty="0" smtClean="0"/>
              <a:t>Négligence sociale ou privation dans le sens d’une carence chronique des besoins émotionnels élémentaires concernant le réconfort, la stimulation et l’affection de la part des adultes prenant soin de l’enfant.</a:t>
            </a:r>
          </a:p>
          <a:p>
            <a:pPr marL="514350" indent="-514350">
              <a:buAutoNum type="arabicPeriod"/>
            </a:pPr>
            <a:r>
              <a:rPr lang="fr-BE" dirty="0" smtClean="0"/>
              <a:t>Changements répétés des personnes qui s’occupent principalement de l’enfant, ce qui limite les possibilités d’établir un attachement stable (p. ex. changements fréquents de famille d’accueil).</a:t>
            </a:r>
            <a:endParaRPr lang="fr-BE"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33377"/>
            <a:ext cx="8229600" cy="4813300"/>
          </a:xfrm>
        </p:spPr>
        <p:txBody>
          <a:bodyPr/>
          <a:lstStyle/>
          <a:p>
            <a:pPr>
              <a:buNone/>
            </a:pPr>
            <a:r>
              <a:rPr lang="fr-BE" dirty="0" smtClean="0"/>
              <a:t>3. Education dans des conditions inhabituelles qui limitent sévèrement les possibilités d’établir des attachements sélectifs (p. ex. institutions comprenant un nombre élevé d’enfants par rapport au nombre d’adultes).</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BE" dirty="0" smtClean="0"/>
              <a:t>D. Le manque de soins décrit dans le critère C est considéré comme étant à l’origine des comportements perturbés décrits dans le critère A (p. ex. les perturbations du critère A ont débuté après le mode de soins pathogène décrit dans le critère C).</a:t>
            </a:r>
          </a:p>
          <a:p>
            <a:pPr>
              <a:buNone/>
            </a:pPr>
            <a:r>
              <a:rPr lang="fr-BE" dirty="0" smtClean="0"/>
              <a:t>E. L’âge de développement de l’enfant est d’au moins 9 mois.</a:t>
            </a:r>
          </a:p>
          <a:p>
            <a:pPr>
              <a:buNone/>
            </a:pPr>
            <a:endParaRPr lang="fr-BE" dirty="0" smtClean="0"/>
          </a:p>
          <a:p>
            <a:pPr>
              <a:buNone/>
            </a:pPr>
            <a:endParaRPr lang="fr-BE"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22744"/>
            <a:ext cx="8229600" cy="5190756"/>
          </a:xfrm>
        </p:spPr>
        <p:txBody>
          <a:bodyPr/>
          <a:lstStyle/>
          <a:p>
            <a:pPr>
              <a:buNone/>
            </a:pPr>
            <a:r>
              <a:rPr lang="fr-BE" dirty="0" smtClean="0"/>
              <a:t>Spécifier si :</a:t>
            </a:r>
          </a:p>
          <a:p>
            <a:pPr>
              <a:buNone/>
            </a:pPr>
            <a:r>
              <a:rPr lang="fr-BE" b="1" dirty="0" smtClean="0"/>
              <a:t>Chronique</a:t>
            </a:r>
            <a:r>
              <a:rPr lang="fr-BE" dirty="0" smtClean="0"/>
              <a:t> : le trouble est présent depuis plus de 12 mois.</a:t>
            </a:r>
          </a:p>
          <a:p>
            <a:pPr>
              <a:buNone/>
            </a:pPr>
            <a:r>
              <a:rPr lang="fr-BE" dirty="0" smtClean="0"/>
              <a:t>Spécifier la sévérité actuelle :</a:t>
            </a:r>
          </a:p>
          <a:p>
            <a:pPr>
              <a:buNone/>
            </a:pPr>
            <a:r>
              <a:rPr lang="fr-BE" dirty="0" smtClean="0"/>
              <a:t>Le trouble réactionnel de l’attachement est spécifié </a:t>
            </a:r>
            <a:r>
              <a:rPr lang="fr-BE" b="1" dirty="0" smtClean="0"/>
              <a:t>grave</a:t>
            </a:r>
            <a:r>
              <a:rPr lang="fr-BE" dirty="0" smtClean="0"/>
              <a:t> quand l’enfant présente tous les symptômes du trouble, chaque symptôme s’exprimant à des niveaux relativement élevés.</a:t>
            </a:r>
          </a:p>
          <a:p>
            <a:pPr>
              <a:buNone/>
            </a:pPr>
            <a:endParaRPr lang="fr-BE" b="1" dirty="0" smtClean="0"/>
          </a:p>
          <a:p>
            <a:pPr>
              <a:buNone/>
            </a:pPr>
            <a:endParaRPr lang="fr-BE"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autre approche, plus « clinique », </a:t>
            </a:r>
            <a:r>
              <a:rPr lang="fr-FR" dirty="0" err="1" smtClean="0"/>
              <a:t>Zeanah</a:t>
            </a:r>
            <a:endParaRPr lang="fr-FR" dirty="0"/>
          </a:p>
        </p:txBody>
      </p:sp>
      <p:sp>
        <p:nvSpPr>
          <p:cNvPr id="3" name="Espace réservé du contenu 2"/>
          <p:cNvSpPr>
            <a:spLocks noGrp="1"/>
          </p:cNvSpPr>
          <p:nvPr>
            <p:ph idx="1"/>
          </p:nvPr>
        </p:nvSpPr>
        <p:spPr/>
        <p:txBody>
          <a:bodyPr/>
          <a:lstStyle/>
          <a:p>
            <a:r>
              <a:rPr lang="fr-FR" dirty="0" smtClean="0"/>
              <a:t>Troubles de l’absence d’attachement</a:t>
            </a:r>
          </a:p>
          <a:p>
            <a:endParaRPr lang="fr-FR" dirty="0" smtClean="0"/>
          </a:p>
          <a:p>
            <a:r>
              <a:rPr lang="fr-FR" dirty="0" smtClean="0"/>
              <a:t>Troubles de la base de sécurité</a:t>
            </a:r>
          </a:p>
          <a:p>
            <a:pPr marL="0" indent="0">
              <a:buNone/>
            </a:pPr>
            <a:r>
              <a:rPr lang="fr-FR" dirty="0" smtClean="0"/>
              <a:t>     </a:t>
            </a:r>
            <a:r>
              <a:rPr lang="fr-FR" sz="2800" dirty="0" smtClean="0"/>
              <a:t>TA avec mise en danger</a:t>
            </a:r>
          </a:p>
          <a:p>
            <a:pPr marL="0" indent="0">
              <a:buNone/>
            </a:pPr>
            <a:r>
              <a:rPr lang="fr-FR" sz="2800" dirty="0" smtClean="0"/>
              <a:t>      TA avec accrochage et exploration inhibée</a:t>
            </a:r>
          </a:p>
          <a:p>
            <a:pPr marL="0" indent="0">
              <a:buNone/>
            </a:pPr>
            <a:r>
              <a:rPr lang="fr-FR" sz="2800" dirty="0" smtClean="0"/>
              <a:t>      TA avec vigilance et </a:t>
            </a:r>
            <a:r>
              <a:rPr lang="fr-FR" sz="2800" dirty="0" err="1" smtClean="0"/>
              <a:t>compliance</a:t>
            </a:r>
            <a:r>
              <a:rPr lang="fr-FR" sz="2800" dirty="0" smtClean="0"/>
              <a:t> excessive</a:t>
            </a:r>
          </a:p>
          <a:p>
            <a:pPr marL="0" indent="0">
              <a:buNone/>
            </a:pPr>
            <a:r>
              <a:rPr lang="fr-FR" sz="2800" dirty="0" smtClean="0"/>
              <a:t>      TA avec renversement des rôles</a:t>
            </a:r>
          </a:p>
          <a:p>
            <a:pPr marL="0" indent="0">
              <a:buNone/>
            </a:pPr>
            <a:endParaRPr lang="fr-FR" dirty="0" smtClean="0"/>
          </a:p>
          <a:p>
            <a:r>
              <a:rPr lang="fr-FR" dirty="0" smtClean="0"/>
              <a:t>Ruptures des liens d’attachement</a:t>
            </a:r>
            <a:endParaRPr lang="fr-FR" dirty="0"/>
          </a:p>
        </p:txBody>
      </p:sp>
    </p:spTree>
    <p:extLst>
      <p:ext uri="{BB962C8B-B14F-4D97-AF65-F5344CB8AC3E}">
        <p14:creationId xmlns:p14="http://schemas.microsoft.com/office/powerpoint/2010/main" val="24856511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hu_modele-standard-bleu">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chu_modele-standard-bleu</Template>
  <TotalTime>526</TotalTime>
  <Words>3078</Words>
  <Application>Microsoft Macintosh PowerPoint</Application>
  <PresentationFormat>Présentation à l'écran (4:3)</PresentationFormat>
  <Paragraphs>485</Paragraphs>
  <Slides>95</Slides>
  <Notes>35</Notes>
  <HiddenSlides>0</HiddenSlides>
  <MMClips>0</MMClips>
  <ScaleCrop>false</ScaleCrop>
  <HeadingPairs>
    <vt:vector size="4" baseType="variant">
      <vt:variant>
        <vt:lpstr>Thème</vt:lpstr>
      </vt:variant>
      <vt:variant>
        <vt:i4>1</vt:i4>
      </vt:variant>
      <vt:variant>
        <vt:lpstr>Titres des diapositives</vt:lpstr>
      </vt:variant>
      <vt:variant>
        <vt:i4>95</vt:i4>
      </vt:variant>
    </vt:vector>
  </HeadingPairs>
  <TitlesOfParts>
    <vt:vector size="96" baseType="lpstr">
      <vt:lpstr>chu_modele-standard-bleu</vt:lpstr>
      <vt:lpstr>Les Troubles de l’attachement</vt:lpstr>
      <vt:lpstr>Les Origines</vt:lpstr>
      <vt:lpstr>Présentation PowerPoint</vt:lpstr>
      <vt:lpstr>Présentation PowerPoint</vt:lpstr>
      <vt:lpstr>Présentation PowerPoint</vt:lpstr>
      <vt:lpstr>Présentation PowerPoint</vt:lpstr>
      <vt:lpstr>Présentation PowerPoint</vt:lpstr>
      <vt:lpstr>J. Bowlby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Base de sécurité</vt:lpstr>
      <vt:lpstr>Le système d’exploration Concept de base de sécurité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formes d’attachement</vt:lpstr>
      <vt:lpstr>Quels systèmes d’attachement?</vt:lpstr>
      <vt:lpstr>Présentation PowerPoint</vt:lpstr>
      <vt:lpstr>Présentation PowerPoint</vt:lpstr>
      <vt:lpstr>Le pattern B: sécure</vt:lpstr>
      <vt:lpstr>Sécure </vt:lpstr>
      <vt:lpstr>Présentation PowerPoint</vt:lpstr>
      <vt:lpstr>Pattern C: insécure ambivalent résistant</vt:lpstr>
      <vt:lpstr>Insécure ambivalent/résistant</vt:lpstr>
      <vt:lpstr>Présentation PowerPoint</vt:lpstr>
      <vt:lpstr>Pattern A: insécure évitant</vt:lpstr>
      <vt:lpstr>Insécure évitant </vt:lpstr>
      <vt:lpstr>Présentation PowerPoint</vt:lpstr>
      <vt:lpstr>Répartition des groupes dans la population </vt:lpstr>
      <vt:lpstr>Désorganisé Main et Salomon (1985)</vt:lpstr>
      <vt:lpstr>Désorganisé</vt:lpstr>
      <vt:lpstr>Les Modèles Internes Opérants</vt:lpstr>
      <vt:lpstr>Présentation PowerPoint</vt:lpstr>
      <vt:lpstr>Présentation PowerPoint</vt:lpstr>
      <vt:lpstr>Présentation PowerPoint</vt:lpstr>
      <vt:lpstr>L’intersubjectivité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débats autour de l’attachement</vt:lpstr>
      <vt:lpstr>Classification: DSM 5</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autre approche, plus « clinique », Zeanah</vt:lpstr>
    </vt:vector>
  </TitlesOfParts>
  <Company>Cabinet Médical Malchair SPRLU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Troubles de l’attachement</dc:title>
  <dc:creator>Alain Malchair</dc:creator>
  <cp:lastModifiedBy>Alain Malchair</cp:lastModifiedBy>
  <cp:revision>51</cp:revision>
  <dcterms:created xsi:type="dcterms:W3CDTF">2017-06-11T19:50:39Z</dcterms:created>
  <dcterms:modified xsi:type="dcterms:W3CDTF">2017-10-20T21:52:33Z</dcterms:modified>
</cp:coreProperties>
</file>